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6" r:id="rId6"/>
    <p:sldId id="261" r:id="rId7"/>
    <p:sldId id="257" r:id="rId8"/>
    <p:sldId id="265" r:id="rId9"/>
    <p:sldId id="262" r:id="rId10"/>
    <p:sldId id="267" r:id="rId11"/>
    <p:sldId id="268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49E35B-5544-4607-A5A8-6438498EA7EA}" type="datetimeFigureOut">
              <a:rPr lang="fa-IR" smtClean="0"/>
              <a:t>02/08/1435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19EB4A-43D6-4C25-9C70-713BB566C9D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3225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830013-4217-42C1-9203-AD156B10F265}" type="datetimeFigureOut">
              <a:rPr lang="fa-IR" smtClean="0"/>
              <a:t>02/08/1435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6AB6F8-C802-4BC0-81DE-EBDDEFCCADE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92354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AB6F8-C802-4BC0-81DE-EBDDEFCCADE4}" type="slidenum">
              <a:rPr lang="fa-IR" smtClean="0"/>
              <a:t>1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127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B154-D31A-4B64-8892-5CE9686B09C0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1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AE71-991A-4C15-B79F-8930CB64D2BC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76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BF6-9466-4BE3-83CA-C6830637AA85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28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EFCF-AB25-4EFA-AA16-FAD53947949B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0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6BE1-1A12-45A2-B7E8-25353E98F466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19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5A74-A1EC-4F33-A0E3-B6566612C0BF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63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9229-ABA9-46F4-B371-042618E8F2B5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583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363E-58E0-47C8-AE3C-A96713AAB184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183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89D9-7E9D-4CBB-876E-A9A4DB079A12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18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9FEA-6761-4291-9D43-A0A06B79428A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238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943-3EEC-4758-A120-D26C7951EF3C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860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43E81-FBCF-447E-8096-5FCEFCD8759E}" type="datetime8">
              <a:rPr lang="fa-IR" smtClean="0"/>
              <a:t>دسامبر 11، 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Mohaghegh Ardabili University - Naser_seyed_hashemi@yahoo.com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1C42-B4CA-4CD3-97F7-AB48D4125DD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696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4388" y="828001"/>
            <a:ext cx="155202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400" dirty="0" smtClean="0">
                <a:cs typeface="B Titr" pitchFamily="2" charset="-78"/>
              </a:rPr>
              <a:t>فصل 6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8074" y="2348880"/>
            <a:ext cx="374814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cs typeface="B Titr" pitchFamily="2" charset="-78"/>
              </a:rPr>
              <a:t>شاخه و حد</a:t>
            </a:r>
            <a:endParaRPr lang="fa-IR" sz="7200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93096"/>
            <a:ext cx="6550191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000" dirty="0" smtClean="0">
                <a:latin typeface="Britannic Bold" pitchFamily="34" charset="0"/>
                <a:cs typeface="B Titr" pitchFamily="2" charset="-78"/>
              </a:rPr>
              <a:t>Branch and Bound</a:t>
            </a:r>
            <a:endParaRPr lang="fa-IR" sz="6000" dirty="0">
              <a:latin typeface="Britannic Bold" pitchFamily="34" charset="0"/>
              <a:cs typeface="B Titr" pitchFamily="2" charset="-7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559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6444208" y="116632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$0</a:t>
            </a:r>
          </a:p>
          <a:p>
            <a:pPr algn="ctr"/>
            <a:r>
              <a:rPr lang="en-US" sz="1200" b="1" dirty="0" smtClean="0"/>
              <a:t>0</a:t>
            </a:r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sp>
        <p:nvSpPr>
          <p:cNvPr id="6" name="Oval 5"/>
          <p:cNvSpPr/>
          <p:nvPr/>
        </p:nvSpPr>
        <p:spPr>
          <a:xfrm>
            <a:off x="4644008" y="908720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$40</a:t>
            </a:r>
          </a:p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sp>
        <p:nvSpPr>
          <p:cNvPr id="7" name="Oval 6"/>
          <p:cNvSpPr/>
          <p:nvPr/>
        </p:nvSpPr>
        <p:spPr>
          <a:xfrm>
            <a:off x="8244408" y="908720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$0</a:t>
            </a:r>
          </a:p>
          <a:p>
            <a:pPr algn="ctr"/>
            <a:r>
              <a:rPr lang="en-US" sz="1200" b="1" dirty="0" smtClean="0"/>
              <a:t>0</a:t>
            </a:r>
          </a:p>
          <a:p>
            <a:pPr algn="ctr"/>
            <a:r>
              <a:rPr lang="en-US" sz="1200" b="1" dirty="0" smtClean="0"/>
              <a:t>$82</a:t>
            </a:r>
            <a:endParaRPr lang="fa-IR" sz="1200" b="1" dirty="0"/>
          </a:p>
        </p:txBody>
      </p:sp>
      <p:cxnSp>
        <p:nvCxnSpPr>
          <p:cNvPr id="8" name="Straight Connector 7"/>
          <p:cNvCxnSpPr>
            <a:stCxn id="6" idx="7"/>
            <a:endCxn id="4" idx="3"/>
          </p:cNvCxnSpPr>
          <p:nvPr/>
        </p:nvCxnSpPr>
        <p:spPr>
          <a:xfrm flipV="1">
            <a:off x="5320097" y="731259"/>
            <a:ext cx="1240110" cy="28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4" idx="5"/>
          </p:cNvCxnSpPr>
          <p:nvPr/>
        </p:nvCxnSpPr>
        <p:spPr>
          <a:xfrm flipH="1" flipV="1">
            <a:off x="7120297" y="731259"/>
            <a:ext cx="1240110" cy="28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203848" y="2060848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$70</a:t>
            </a:r>
          </a:p>
          <a:p>
            <a:pPr algn="ctr"/>
            <a:r>
              <a:rPr lang="en-US" sz="1200" b="1" dirty="0"/>
              <a:t>7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cxnSp>
        <p:nvCxnSpPr>
          <p:cNvPr id="12" name="Straight Connector 11"/>
          <p:cNvCxnSpPr>
            <a:stCxn id="10" idx="7"/>
          </p:cNvCxnSpPr>
          <p:nvPr/>
        </p:nvCxnSpPr>
        <p:spPr>
          <a:xfrm flipV="1">
            <a:off x="3879937" y="1628800"/>
            <a:ext cx="1160115" cy="537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040052" y="1628800"/>
            <a:ext cx="1016099" cy="537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923928" y="1052736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52736"/>
                <a:ext cx="740073" cy="507831"/>
              </a:xfrm>
              <a:prstGeom prst="rect">
                <a:avLst/>
              </a:prstGeom>
              <a:blipFill rotWithShape="1">
                <a:blip r:embed="rId2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483768" y="2201089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01089"/>
                <a:ext cx="740073" cy="507831"/>
              </a:xfrm>
              <a:prstGeom prst="rect">
                <a:avLst/>
              </a:prstGeom>
              <a:blipFill rotWithShape="1">
                <a:blip r:embed="rId3"/>
                <a:stretch>
                  <a:fillRect r="-49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68144" y="260648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(0,0)</a:t>
            </a:r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>
            <a:off x="5394683" y="11247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(1,1)</a:t>
            </a:r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>
            <a:off x="7698939" y="11247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(1,2)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3950432" y="2257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(2,1)</a:t>
            </a:r>
            <a:endParaRPr lang="fa-IR" dirty="0"/>
          </a:p>
        </p:txBody>
      </p:sp>
      <p:sp>
        <p:nvSpPr>
          <p:cNvPr id="21" name="Oval 20"/>
          <p:cNvSpPr/>
          <p:nvPr/>
        </p:nvSpPr>
        <p:spPr>
          <a:xfrm>
            <a:off x="2699792" y="3212976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$120</a:t>
            </a:r>
          </a:p>
          <a:p>
            <a:pPr algn="ctr"/>
            <a:r>
              <a:rPr lang="en-US" sz="1200" b="1" dirty="0" smtClean="0"/>
              <a:t>17</a:t>
            </a:r>
          </a:p>
          <a:p>
            <a:pPr algn="ctr"/>
            <a:r>
              <a:rPr lang="en-US" sz="1200" b="1" dirty="0" smtClean="0"/>
              <a:t>$0</a:t>
            </a:r>
            <a:endParaRPr lang="fa-IR" sz="1200" b="1" dirty="0"/>
          </a:p>
        </p:txBody>
      </p:sp>
      <p:sp>
        <p:nvSpPr>
          <p:cNvPr id="22" name="Oval 21"/>
          <p:cNvSpPr/>
          <p:nvPr/>
        </p:nvSpPr>
        <p:spPr>
          <a:xfrm>
            <a:off x="3635896" y="321297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$70</a:t>
            </a:r>
          </a:p>
          <a:p>
            <a:pPr algn="ctr" rtl="0"/>
            <a:r>
              <a:rPr lang="en-US" sz="1200" b="1" dirty="0" smtClean="0"/>
              <a:t>7</a:t>
            </a:r>
          </a:p>
          <a:p>
            <a:pPr algn="ctr" rtl="0"/>
            <a:r>
              <a:rPr lang="en-US" sz="1200" b="1" dirty="0" smtClean="0"/>
              <a:t>$80</a:t>
            </a:r>
            <a:endParaRPr lang="fa-IR" sz="1200" b="1" dirty="0"/>
          </a:p>
        </p:txBody>
      </p:sp>
      <p:cxnSp>
        <p:nvCxnSpPr>
          <p:cNvPr id="23" name="Straight Connector 22"/>
          <p:cNvCxnSpPr>
            <a:stCxn id="21" idx="0"/>
          </p:cNvCxnSpPr>
          <p:nvPr/>
        </p:nvCxnSpPr>
        <p:spPr>
          <a:xfrm flipV="1">
            <a:off x="3095836" y="27809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</p:cNvCxnSpPr>
          <p:nvPr/>
        </p:nvCxnSpPr>
        <p:spPr>
          <a:xfrm flipH="1" flipV="1">
            <a:off x="3599892" y="27809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59719" y="3353217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719" y="3353217"/>
                <a:ext cx="740073" cy="507831"/>
              </a:xfrm>
              <a:prstGeom prst="rect">
                <a:avLst/>
              </a:prstGeom>
              <a:blipFill rotWithShape="1">
                <a:blip r:embed="rId4"/>
                <a:stretch>
                  <a:fillRect r="-49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802395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(3,1)</a:t>
            </a:r>
            <a:endParaRPr lang="fa-IR" dirty="0"/>
          </a:p>
        </p:txBody>
      </p:sp>
      <p:sp>
        <p:nvSpPr>
          <p:cNvPr id="27" name="TextBox 26"/>
          <p:cNvSpPr txBox="1"/>
          <p:nvPr/>
        </p:nvSpPr>
        <p:spPr>
          <a:xfrm>
            <a:off x="3738499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(3,2)</a:t>
            </a:r>
            <a:endParaRPr lang="fa-IR" dirty="0"/>
          </a:p>
        </p:txBody>
      </p:sp>
      <p:sp>
        <p:nvSpPr>
          <p:cNvPr id="28" name="Oval 27"/>
          <p:cNvSpPr/>
          <p:nvPr/>
        </p:nvSpPr>
        <p:spPr>
          <a:xfrm>
            <a:off x="5940152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$40</a:t>
            </a:r>
          </a:p>
          <a:p>
            <a:pPr algn="ctr" rtl="0"/>
            <a:r>
              <a:rPr lang="en-US" sz="1200" b="1" dirty="0" smtClean="0"/>
              <a:t>2</a:t>
            </a:r>
          </a:p>
          <a:p>
            <a:pPr algn="ctr" rtl="0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29" name="Oval 28"/>
          <p:cNvSpPr/>
          <p:nvPr/>
        </p:nvSpPr>
        <p:spPr>
          <a:xfrm>
            <a:off x="6444208" y="321297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$40</a:t>
            </a:r>
          </a:p>
          <a:p>
            <a:pPr algn="ctr" rtl="0"/>
            <a:r>
              <a:rPr lang="en-US" sz="1200" b="1" dirty="0"/>
              <a:t>2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$50</a:t>
            </a:r>
            <a:endParaRPr lang="fa-IR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22844" y="2276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(2,2)</a:t>
            </a:r>
            <a:endParaRPr lang="fa-IR" dirty="0"/>
          </a:p>
        </p:txBody>
      </p:sp>
      <p:sp>
        <p:nvSpPr>
          <p:cNvPr id="31" name="TextBox 30"/>
          <p:cNvSpPr txBox="1"/>
          <p:nvPr/>
        </p:nvSpPr>
        <p:spPr>
          <a:xfrm>
            <a:off x="5610707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(3,3)</a:t>
            </a:r>
            <a:endParaRPr lang="fa-IR" dirty="0"/>
          </a:p>
        </p:txBody>
      </p:sp>
      <p:sp>
        <p:nvSpPr>
          <p:cNvPr id="32" name="TextBox 31"/>
          <p:cNvSpPr txBox="1"/>
          <p:nvPr/>
        </p:nvSpPr>
        <p:spPr>
          <a:xfrm>
            <a:off x="6546811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(3,4)</a:t>
            </a:r>
            <a:endParaRPr lang="fa-IR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904148" y="27809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6336196" y="27809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72100" y="3933056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904148" y="3933056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076056" y="4365104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$100</a:t>
            </a:r>
          </a:p>
          <a:p>
            <a:pPr algn="ctr"/>
            <a:r>
              <a:rPr lang="en-US" sz="1200" b="1" dirty="0" smtClean="0"/>
              <a:t>17</a:t>
            </a:r>
          </a:p>
          <a:p>
            <a:pPr algn="ctr"/>
            <a:r>
              <a:rPr lang="en-US" sz="1200" b="1" dirty="0" smtClean="0"/>
              <a:t>$0</a:t>
            </a:r>
            <a:endParaRPr lang="fa-IR" sz="1200" b="1" dirty="0"/>
          </a:p>
        </p:txBody>
      </p:sp>
      <p:sp>
        <p:nvSpPr>
          <p:cNvPr id="39" name="Oval 38"/>
          <p:cNvSpPr/>
          <p:nvPr/>
        </p:nvSpPr>
        <p:spPr>
          <a:xfrm>
            <a:off x="6012160" y="436510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$90</a:t>
            </a:r>
          </a:p>
          <a:p>
            <a:pPr algn="ctr" rtl="0"/>
            <a:r>
              <a:rPr lang="en-US" sz="1200" b="1" dirty="0" smtClean="0"/>
              <a:t>12</a:t>
            </a:r>
          </a:p>
          <a:p>
            <a:pPr algn="ctr" rtl="0"/>
            <a:r>
              <a:rPr lang="en-US" sz="1200" b="1" dirty="0" smtClean="0"/>
              <a:t>$90</a:t>
            </a:r>
            <a:endParaRPr lang="fa-IR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78659" y="40770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(4,3)</a:t>
            </a:r>
            <a:endParaRPr lang="fa-IR" dirty="0"/>
          </a:p>
        </p:txBody>
      </p:sp>
      <p:sp>
        <p:nvSpPr>
          <p:cNvPr id="41" name="TextBox 40"/>
          <p:cNvSpPr txBox="1"/>
          <p:nvPr/>
        </p:nvSpPr>
        <p:spPr>
          <a:xfrm>
            <a:off x="6114763" y="40770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(4,4)</a:t>
            </a:r>
            <a:endParaRPr lang="fa-I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335983" y="4505345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983" y="4505345"/>
                <a:ext cx="740073" cy="507831"/>
              </a:xfrm>
              <a:prstGeom prst="rect">
                <a:avLst/>
              </a:prstGeom>
              <a:blipFill rotWithShape="1">
                <a:blip r:embed="rId5"/>
                <a:stretch>
                  <a:fillRect r="-49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0097757"/>
                  </p:ext>
                </p:extLst>
              </p:nvPr>
            </p:nvGraphicFramePr>
            <p:xfrm>
              <a:off x="107504" y="116632"/>
              <a:ext cx="2208448" cy="19418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799322"/>
                    <a:gridCol w="495604"/>
                    <a:gridCol w="563622"/>
                    <a:gridCol w="349900"/>
                  </a:tblGrid>
                  <a:tr h="45881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fa-IR" sz="1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fa-IR" sz="1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𝒘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i</a:t>
                          </a:r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$40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$6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$30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3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4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0097757"/>
                  </p:ext>
                </p:extLst>
              </p:nvPr>
            </p:nvGraphicFramePr>
            <p:xfrm>
              <a:off x="107504" y="116632"/>
              <a:ext cx="2208448" cy="19418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799322"/>
                    <a:gridCol w="495604"/>
                    <a:gridCol w="563622"/>
                    <a:gridCol w="349900"/>
                  </a:tblGrid>
                  <a:tr h="458978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763" t="-117333" r="-176336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62963" t="-117333" r="-185185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229032" t="-117333" r="-61290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i</a:t>
                          </a:r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$40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$6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$30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3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4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4" name="Rectangle 43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549" y="5593201"/>
            <a:ext cx="9127451" cy="784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TextBox 45"/>
          <p:cNvSpPr txBox="1"/>
          <p:nvPr/>
        </p:nvSpPr>
        <p:spPr>
          <a:xfrm>
            <a:off x="35496" y="4581128"/>
            <a:ext cx="53732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b="1" dirty="0" smtClean="0"/>
              <a:t>Q</a:t>
            </a:r>
            <a:endParaRPr lang="fa-IR" sz="4000" b="1" dirty="0"/>
          </a:p>
        </p:txBody>
      </p:sp>
      <p:sp>
        <p:nvSpPr>
          <p:cNvPr id="47" name="Down Arrow 46"/>
          <p:cNvSpPr/>
          <p:nvPr/>
        </p:nvSpPr>
        <p:spPr>
          <a:xfrm>
            <a:off x="160512" y="5255622"/>
            <a:ext cx="360040" cy="26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Oval 47"/>
          <p:cNvSpPr/>
          <p:nvPr/>
        </p:nvSpPr>
        <p:spPr>
          <a:xfrm>
            <a:off x="34422" y="5714759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1,1</a:t>
            </a:r>
            <a:endParaRPr lang="fa-IR" sz="1200" b="1" dirty="0"/>
          </a:p>
        </p:txBody>
      </p:sp>
      <p:sp>
        <p:nvSpPr>
          <p:cNvPr id="49" name="Oval 48"/>
          <p:cNvSpPr/>
          <p:nvPr/>
        </p:nvSpPr>
        <p:spPr>
          <a:xfrm>
            <a:off x="597234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1,2</a:t>
            </a:r>
            <a:endParaRPr lang="fa-IR" sz="1200" b="1" dirty="0"/>
          </a:p>
        </p:txBody>
      </p:sp>
      <p:sp>
        <p:nvSpPr>
          <p:cNvPr id="50" name="Oval 49"/>
          <p:cNvSpPr/>
          <p:nvPr/>
        </p:nvSpPr>
        <p:spPr>
          <a:xfrm>
            <a:off x="1170492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2,1</a:t>
            </a:r>
            <a:endParaRPr lang="fa-IR" sz="1200" b="1" dirty="0"/>
          </a:p>
        </p:txBody>
      </p:sp>
      <p:sp>
        <p:nvSpPr>
          <p:cNvPr id="51" name="Oval 50"/>
          <p:cNvSpPr/>
          <p:nvPr/>
        </p:nvSpPr>
        <p:spPr>
          <a:xfrm>
            <a:off x="1741858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2,2</a:t>
            </a:r>
            <a:endParaRPr lang="fa-IR" sz="1200" b="1" dirty="0"/>
          </a:p>
        </p:txBody>
      </p:sp>
      <p:sp>
        <p:nvSpPr>
          <p:cNvPr id="54" name="Oval 53"/>
          <p:cNvSpPr/>
          <p:nvPr/>
        </p:nvSpPr>
        <p:spPr>
          <a:xfrm>
            <a:off x="2313248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3,1</a:t>
            </a:r>
            <a:endParaRPr lang="fa-IR" sz="1200" b="1" dirty="0"/>
          </a:p>
        </p:txBody>
      </p:sp>
      <p:sp>
        <p:nvSpPr>
          <p:cNvPr id="55" name="Oval 54"/>
          <p:cNvSpPr/>
          <p:nvPr/>
        </p:nvSpPr>
        <p:spPr>
          <a:xfrm>
            <a:off x="2889312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3,2</a:t>
            </a:r>
            <a:endParaRPr lang="fa-IR" sz="1200" b="1" dirty="0"/>
          </a:p>
        </p:txBody>
      </p:sp>
      <p:sp>
        <p:nvSpPr>
          <p:cNvPr id="56" name="Oval 55"/>
          <p:cNvSpPr/>
          <p:nvPr/>
        </p:nvSpPr>
        <p:spPr>
          <a:xfrm>
            <a:off x="3452124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3,3</a:t>
            </a:r>
            <a:endParaRPr lang="fa-IR" sz="1200" b="1" dirty="0"/>
          </a:p>
        </p:txBody>
      </p:sp>
      <p:sp>
        <p:nvSpPr>
          <p:cNvPr id="57" name="Oval 56"/>
          <p:cNvSpPr/>
          <p:nvPr/>
        </p:nvSpPr>
        <p:spPr>
          <a:xfrm>
            <a:off x="4028188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3,4</a:t>
            </a:r>
            <a:endParaRPr lang="fa-IR" sz="1200" b="1" dirty="0"/>
          </a:p>
        </p:txBody>
      </p:sp>
      <p:sp>
        <p:nvSpPr>
          <p:cNvPr id="58" name="Oval 57"/>
          <p:cNvSpPr/>
          <p:nvPr/>
        </p:nvSpPr>
        <p:spPr>
          <a:xfrm>
            <a:off x="4604252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4,3</a:t>
            </a:r>
            <a:endParaRPr lang="fa-IR" sz="1200" b="1" dirty="0"/>
          </a:p>
        </p:txBody>
      </p:sp>
      <p:sp>
        <p:nvSpPr>
          <p:cNvPr id="59" name="Oval 58"/>
          <p:cNvSpPr/>
          <p:nvPr/>
        </p:nvSpPr>
        <p:spPr>
          <a:xfrm>
            <a:off x="5162366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4,4</a:t>
            </a:r>
            <a:endParaRPr lang="fa-IR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07505" y="4326195"/>
            <a:ext cx="3492387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در انتخاب گره بعدی،</a:t>
            </a:r>
          </a:p>
          <a:p>
            <a:pPr algn="ctr">
              <a:lnSpc>
                <a:spcPct val="150000"/>
              </a:lnSpc>
            </a:pP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گرهی انتخاب می شود که بیشترین حد را دارد.</a:t>
            </a:r>
            <a:endParaRPr lang="fa-IR" sz="1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5508104" y="3212976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$90</a:t>
            </a:r>
          </a:p>
          <a:p>
            <a:pPr algn="ctr"/>
            <a:r>
              <a:rPr lang="en-US" sz="1200" b="1" dirty="0" smtClean="0"/>
              <a:t>12</a:t>
            </a:r>
          </a:p>
          <a:p>
            <a:pPr algn="ctr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912446" y="4365104"/>
            <a:ext cx="2196058" cy="2169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cs typeface="2  Koodak" pitchFamily="2" charset="-78"/>
              </a:rPr>
              <a:t>چون حد هیچکدام از گره های باقی مانده بیشتر از </a:t>
            </a:r>
            <a:r>
              <a:rPr lang="en-US" b="1" dirty="0" smtClean="0">
                <a:cs typeface="2  Koodak" pitchFamily="2" charset="-78"/>
              </a:rPr>
              <a:t>maxprofit</a:t>
            </a:r>
            <a:r>
              <a:rPr lang="fa-IR" b="1" dirty="0" smtClean="0">
                <a:cs typeface="2  Koodak" pitchFamily="2" charset="-78"/>
              </a:rPr>
              <a:t> تا این لحظه نیست پس الگوریتم پایان می یابد.</a:t>
            </a:r>
            <a:endParaRPr lang="fa-IR" b="1" dirty="0" smtClean="0">
              <a:cs typeface="2  Koodak" pitchFamily="2" charset="-78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08104" y="3212976"/>
            <a:ext cx="792088" cy="72008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$90</a:t>
            </a:r>
          </a:p>
          <a:p>
            <a:pPr algn="ctr"/>
            <a:r>
              <a:rPr lang="en-US" sz="1200" b="1" dirty="0" smtClean="0"/>
              <a:t>12</a:t>
            </a:r>
          </a:p>
          <a:p>
            <a:pPr algn="ctr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64" name="Rectangle 63"/>
          <p:cNvSpPr/>
          <p:nvPr/>
        </p:nvSpPr>
        <p:spPr>
          <a:xfrm>
            <a:off x="113252" y="250081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$40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$70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$90</a:t>
            </a:r>
            <a:endParaRPr lang="en-US" sz="1400" b="1" dirty="0" smtClean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2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01758E-7 L 0.11632 -0.0018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-0.00185 L 0.17934 -0.0018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34 -0.00185 L 0.36841 -0.0037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4" grpId="0"/>
      <p:bldP spid="15" grpId="0"/>
      <p:bldP spid="16" grpId="0"/>
      <p:bldP spid="17" grpId="0"/>
      <p:bldP spid="19" grpId="0"/>
      <p:bldP spid="20" grpId="0"/>
      <p:bldP spid="21" grpId="0" animBg="1"/>
      <p:bldP spid="22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8" grpId="0" animBg="1"/>
      <p:bldP spid="39" grpId="0" animBg="1"/>
      <p:bldP spid="40" grpId="0"/>
      <p:bldP spid="41" grpId="0"/>
      <p:bldP spid="42" grpId="0"/>
      <p:bldP spid="47" grpId="0" animBg="1"/>
      <p:bldP spid="47" grpId="1" animBg="1"/>
      <p:bldP spid="47" grpId="2" animBg="1"/>
      <p:bldP spid="47" grpId="3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4986709" y="409111"/>
            <a:ext cx="3730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بهترین جستجو با </a:t>
            </a:r>
            <a:r>
              <a:rPr lang="fa-IR" b="1" dirty="0" smtClean="0">
                <a:cs typeface="2  Titr" pitchFamily="2" charset="-78"/>
              </a:rPr>
              <a:t>هرس کردن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764704"/>
            <a:ext cx="7992888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cs typeface="2  Koodak" pitchFamily="2" charset="-78"/>
              </a:rPr>
              <a:t>Void </a:t>
            </a:r>
            <a:r>
              <a:rPr lang="en-US" sz="2000" b="1" dirty="0" smtClean="0">
                <a:cs typeface="2  Koodak" pitchFamily="2" charset="-78"/>
              </a:rPr>
              <a:t>best_first_branch_and_bound (state_space_tree T, number&amp; best)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{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queue_of_node Q;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node u, v;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intialize(Q);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         v = root of T;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 </a:t>
            </a:r>
            <a:r>
              <a:rPr lang="en-US" sz="2000" b="1" dirty="0" smtClean="0">
                <a:cs typeface="2  Koodak" pitchFamily="2" charset="-78"/>
              </a:rPr>
              <a:t>       best </a:t>
            </a:r>
            <a:r>
              <a:rPr lang="en-US" sz="2000" b="1" dirty="0">
                <a:cs typeface="2  Koodak" pitchFamily="2" charset="-78"/>
              </a:rPr>
              <a:t>= value(v);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insert(Q, v); 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while (! empty(Q)) {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remove(Q, v);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if (bound(v) is better than best)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       for (each child u of v) {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</a:t>
            </a:r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if (value(u) is better than best)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	         best = value(u);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                if (bound(u) is better than best)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	</a:t>
            </a:r>
            <a:r>
              <a:rPr lang="en-US" sz="2000" b="1" dirty="0" smtClean="0">
                <a:cs typeface="2  Koodak" pitchFamily="2" charset="-78"/>
              </a:rPr>
              <a:t>          insert(Q, u);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}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}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}</a:t>
            </a:r>
            <a:endParaRPr lang="fa-IR" sz="2000" b="1" dirty="0" smtClean="0"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2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9629" y="409111"/>
            <a:ext cx="19575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راهبرد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898" y="1124744"/>
            <a:ext cx="82435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همانند روش عقبگرد، برای حل مسئله از درخت فضای حالت استفاده می شود.</a:t>
            </a:r>
            <a:endParaRPr lang="fa-IR" sz="2000" b="1" dirty="0">
              <a:cs typeface="2  Koodak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300" y="1628800"/>
            <a:ext cx="82435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تفاوت با روش عقبگرد در این است که به یک پیمایش خاصی از درخت محدود نمی کند.</a:t>
            </a:r>
            <a:endParaRPr lang="fa-IR" sz="2000" b="1" dirty="0">
              <a:cs typeface="2  Kooda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98" y="2132856"/>
            <a:ext cx="82435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فقط برای مسائل بهینه سازی استفاده می شود.</a:t>
            </a:r>
            <a:endParaRPr lang="fa-IR" sz="2000" b="1" dirty="0">
              <a:cs typeface="2 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898" y="3284984"/>
            <a:ext cx="82435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Koodak" pitchFamily="2" charset="-78"/>
              </a:rPr>
              <a:t>در هر گره، عددی (حدی) را محاسبه می کند تا تعیین شود که آیا آن گره امیدبخش هست یا خیر. </a:t>
            </a:r>
            <a:endParaRPr lang="fa-IR" b="1" dirty="0">
              <a:cs typeface="2  Koodak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300" y="3707740"/>
            <a:ext cx="82435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Koodak" pitchFamily="2" charset="-78"/>
              </a:rPr>
              <a:t>اگر آن حد بهتر از مقدار بهترین حلی که تاکنون یافته شده باشد گره امیدبخش است.</a:t>
            </a:r>
            <a:endParaRPr lang="fa-IR" b="1" dirty="0">
              <a:cs typeface="2  Koodak" pitchFamily="2" charset="-78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03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705145"/>
            <a:ext cx="8243566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الگوریتم عقبگرد، مزیت واقعی استفاده از روش شاخه و حد را دربرندارد.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082060"/>
            <a:ext cx="8243566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الگوریتم عقبگرد برای مسئله کوله پشتی صفر و یک، در واقع یک الگوریتم شاخه و حد است.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در آن الگوریتم، اگر مقدار حد بزرگتر از مقدار فعلی </a:t>
            </a:r>
            <a:r>
              <a:rPr lang="en-US" b="1" dirty="0" smtClean="0">
                <a:cs typeface="2  Koodak" pitchFamily="2" charset="-78"/>
              </a:rPr>
              <a:t>maxprofit</a:t>
            </a:r>
            <a:r>
              <a:rPr lang="fa-IR" b="1" dirty="0" smtClean="0">
                <a:cs typeface="2  Koodak" pitchFamily="2" charset="-78"/>
              </a:rPr>
              <a:t> باشد، تابع امیدبخش، مقدار </a:t>
            </a:r>
            <a:r>
              <a:rPr lang="en-US" b="1" dirty="0" smtClean="0">
                <a:cs typeface="2  Koodak" pitchFamily="2" charset="-78"/>
              </a:rPr>
              <a:t>false</a:t>
            </a:r>
            <a:r>
              <a:rPr lang="fa-IR" b="1" dirty="0" smtClean="0">
                <a:cs typeface="2  Koodak" pitchFamily="2" charset="-78"/>
              </a:rPr>
              <a:t> را برمی گرداند.</a:t>
            </a:r>
            <a:endParaRPr lang="fa-IR" b="1" dirty="0">
              <a:cs typeface="2 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9629" y="409111"/>
            <a:ext cx="19575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راهبرد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501008"/>
            <a:ext cx="8243566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علاوه بر استفاده از حدی برای تعیین این که آیا گرهی امیدبخش هست یا خیر، می توان حدود گره های امیدبخش را مقایسه کرد و فرزندان گرهی با بهترین حد را ملاقات نمود.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به این ترتیب، غالباً می توان سریعتر از آنکه گره ها را در یک ترتیب از پیش تعیین شده (نظیر جستجوی عمقی) ملاحظه کرد، به حل بهینه دست پیدا کرد.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>
                <a:cs typeface="2  Koodak" pitchFamily="2" charset="-78"/>
              </a:rPr>
              <a:t>این روش را </a:t>
            </a:r>
            <a:r>
              <a:rPr lang="fa-IR" b="1" dirty="0" smtClean="0">
                <a:cs typeface="B Titr" pitchFamily="2" charset="-78"/>
              </a:rPr>
              <a:t>بهترین جستجو با هرس کردن شاخه و حد </a:t>
            </a:r>
            <a:r>
              <a:rPr lang="fa-IR" b="1" dirty="0" smtClean="0">
                <a:cs typeface="2  Koodak" pitchFamily="2" charset="-78"/>
              </a:rPr>
              <a:t>می گویند.</a:t>
            </a:r>
          </a:p>
        </p:txBody>
      </p:sp>
    </p:spTree>
    <p:extLst>
      <p:ext uri="{BB962C8B-B14F-4D97-AF65-F5344CB8AC3E}">
        <p14:creationId xmlns:p14="http://schemas.microsoft.com/office/powerpoint/2010/main" val="11007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836712"/>
            <a:ext cx="2554934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>
                <a:cs typeface="2  Koodak" pitchFamily="2" charset="-78"/>
              </a:rPr>
              <a:t>جستجوی عرضی: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59629" y="409111"/>
            <a:ext cx="195758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راهبرد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27984" y="1340768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+mj-lt"/>
              </a:rPr>
              <a:t>1</a:t>
            </a:r>
            <a:endParaRPr lang="fa-IR" sz="2000" b="1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27984" y="241159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+mj-lt"/>
              </a:rPr>
              <a:t>3</a:t>
            </a:r>
            <a:endParaRPr lang="fa-IR" sz="20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35696" y="2420888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+mj-lt"/>
              </a:rPr>
              <a:t>2</a:t>
            </a:r>
            <a:endParaRPr lang="fa-IR" sz="2000" b="1" dirty="0"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7020272" y="2420888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+mj-lt"/>
              </a:rPr>
              <a:t>4</a:t>
            </a:r>
            <a:endParaRPr lang="fa-IR" sz="2000" b="1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835696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+mj-lt"/>
              </a:rPr>
              <a:t>6</a:t>
            </a:r>
            <a:endParaRPr lang="fa-IR" sz="2000" b="1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71600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+mj-lt"/>
              </a:rPr>
              <a:t>5</a:t>
            </a:r>
            <a:endParaRPr lang="fa-IR" sz="2000" b="1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99792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+mj-lt"/>
              </a:rPr>
              <a:t>7</a:t>
            </a:r>
            <a:endParaRPr lang="fa-IR" sz="2000" b="1" dirty="0"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79912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+mj-lt"/>
              </a:rPr>
              <a:t>8</a:t>
            </a:r>
            <a:endParaRPr lang="fa-IR" sz="2000" b="1" dirty="0">
              <a:latin typeface="+mj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76056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+mj-lt"/>
              </a:rPr>
              <a:t>9</a:t>
            </a:r>
            <a:endParaRPr lang="fa-IR" sz="2000" b="1" dirty="0"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20272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11</a:t>
            </a:r>
            <a:endParaRPr lang="fa-IR" sz="1600" b="1" dirty="0"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156176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10</a:t>
            </a:r>
            <a:endParaRPr lang="fa-IR" sz="1600" b="1" dirty="0"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84368" y="3573016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12</a:t>
            </a:r>
            <a:endParaRPr lang="fa-IR" sz="2000" b="1" dirty="0"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75656" y="4725144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13</a:t>
            </a:r>
            <a:endParaRPr lang="fa-IR" sz="1600" b="1" dirty="0"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67744" y="4725144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14</a:t>
            </a:r>
            <a:endParaRPr lang="fa-IR" sz="1600" b="1" dirty="0">
              <a:latin typeface="+mj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60232" y="4725144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15</a:t>
            </a:r>
            <a:endParaRPr lang="fa-IR" sz="1600" b="1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452320" y="4725144"/>
            <a:ext cx="576064" cy="5853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+mj-lt"/>
              </a:rPr>
              <a:t>16</a:t>
            </a:r>
            <a:endParaRPr lang="fa-IR" sz="1600" b="1" dirty="0">
              <a:latin typeface="+mj-lt"/>
            </a:endParaRPr>
          </a:p>
        </p:txBody>
      </p:sp>
      <p:cxnSp>
        <p:nvCxnSpPr>
          <p:cNvPr id="23" name="Straight Connector 22"/>
          <p:cNvCxnSpPr>
            <a:stCxn id="8" idx="7"/>
            <a:endCxn id="6" idx="3"/>
          </p:cNvCxnSpPr>
          <p:nvPr/>
        </p:nvCxnSpPr>
        <p:spPr>
          <a:xfrm flipV="1">
            <a:off x="2327397" y="1840401"/>
            <a:ext cx="2184950" cy="666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0"/>
            <a:endCxn id="6" idx="4"/>
          </p:cNvCxnSpPr>
          <p:nvPr/>
        </p:nvCxnSpPr>
        <p:spPr>
          <a:xfrm flipV="1">
            <a:off x="4716016" y="1926124"/>
            <a:ext cx="0" cy="48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1"/>
            <a:endCxn id="6" idx="5"/>
          </p:cNvCxnSpPr>
          <p:nvPr/>
        </p:nvCxnSpPr>
        <p:spPr>
          <a:xfrm flipH="1" flipV="1">
            <a:off x="4919685" y="1840401"/>
            <a:ext cx="2184950" cy="666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7" idx="0"/>
            <a:endCxn id="9" idx="4"/>
          </p:cNvCxnSpPr>
          <p:nvPr/>
        </p:nvCxnSpPr>
        <p:spPr>
          <a:xfrm flipH="1" flipV="1">
            <a:off x="7308304" y="3006244"/>
            <a:ext cx="86409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9" idx="4"/>
          </p:cNvCxnSpPr>
          <p:nvPr/>
        </p:nvCxnSpPr>
        <p:spPr>
          <a:xfrm flipV="1">
            <a:off x="7308304" y="3006244"/>
            <a:ext cx="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0"/>
            <a:endCxn id="9" idx="4"/>
          </p:cNvCxnSpPr>
          <p:nvPr/>
        </p:nvCxnSpPr>
        <p:spPr>
          <a:xfrm flipV="1">
            <a:off x="6444208" y="3006244"/>
            <a:ext cx="86409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3" idx="0"/>
            <a:endCxn id="7" idx="4"/>
          </p:cNvCxnSpPr>
          <p:nvPr/>
        </p:nvCxnSpPr>
        <p:spPr>
          <a:xfrm flipV="1">
            <a:off x="4067944" y="2996952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0"/>
            <a:endCxn id="7" idx="4"/>
          </p:cNvCxnSpPr>
          <p:nvPr/>
        </p:nvCxnSpPr>
        <p:spPr>
          <a:xfrm flipH="1" flipV="1">
            <a:off x="4716016" y="2996952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0"/>
            <a:endCxn id="8" idx="4"/>
          </p:cNvCxnSpPr>
          <p:nvPr/>
        </p:nvCxnSpPr>
        <p:spPr>
          <a:xfrm flipV="1">
            <a:off x="1259632" y="3006244"/>
            <a:ext cx="86409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0"/>
            <a:endCxn id="8" idx="4"/>
          </p:cNvCxnSpPr>
          <p:nvPr/>
        </p:nvCxnSpPr>
        <p:spPr>
          <a:xfrm flipV="1">
            <a:off x="2123728" y="3006244"/>
            <a:ext cx="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2" idx="0"/>
            <a:endCxn id="8" idx="4"/>
          </p:cNvCxnSpPr>
          <p:nvPr/>
        </p:nvCxnSpPr>
        <p:spPr>
          <a:xfrm flipH="1" flipV="1">
            <a:off x="2123728" y="3006244"/>
            <a:ext cx="86409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8" idx="0"/>
            <a:endCxn id="10" idx="4"/>
          </p:cNvCxnSpPr>
          <p:nvPr/>
        </p:nvCxnSpPr>
        <p:spPr>
          <a:xfrm flipV="1">
            <a:off x="1763688" y="4158372"/>
            <a:ext cx="36004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9" idx="0"/>
            <a:endCxn id="10" idx="4"/>
          </p:cNvCxnSpPr>
          <p:nvPr/>
        </p:nvCxnSpPr>
        <p:spPr>
          <a:xfrm flipH="1" flipV="1">
            <a:off x="2123728" y="4158372"/>
            <a:ext cx="432048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1" idx="0"/>
            <a:endCxn id="15" idx="4"/>
          </p:cNvCxnSpPr>
          <p:nvPr/>
        </p:nvCxnSpPr>
        <p:spPr>
          <a:xfrm flipH="1" flipV="1">
            <a:off x="7308304" y="4158372"/>
            <a:ext cx="432048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0" idx="0"/>
            <a:endCxn id="15" idx="4"/>
          </p:cNvCxnSpPr>
          <p:nvPr/>
        </p:nvCxnSpPr>
        <p:spPr>
          <a:xfrm flipV="1">
            <a:off x="6948264" y="4158372"/>
            <a:ext cx="36004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5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4819996" y="409111"/>
            <a:ext cx="389722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جستجوی عرضی با هرس کردن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076538"/>
            <a:ext cx="4680520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cs typeface="2  Koodak" pitchFamily="2" charset="-78"/>
              </a:rPr>
              <a:t>Void </a:t>
            </a:r>
            <a:r>
              <a:rPr lang="en-US" sz="2000" b="1" dirty="0" smtClean="0">
                <a:cs typeface="2  Koodak" pitchFamily="2" charset="-78"/>
              </a:rPr>
              <a:t>breadth_first_tree_search (tree T)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{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queue_of_node Q;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node u, v;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intialize(Q);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         v = root of T;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visit v</a:t>
            </a:r>
            <a:r>
              <a:rPr lang="en-US" sz="2000" b="1" dirty="0" smtClean="0">
                <a:cs typeface="2  Koodak" pitchFamily="2" charset="-78"/>
              </a:rPr>
              <a:t>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enqueue(Q, v) 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while (! empty(Q)) {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dequeue(Q, v);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for (each child u of v) {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       visit u;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       enqueue(Q, u)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}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}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}</a:t>
            </a:r>
            <a:endParaRPr lang="fa-IR" sz="2000" b="1" dirty="0" smtClean="0">
              <a:cs typeface="2  Koodak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9513" y="2339588"/>
            <a:ext cx="236269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initialize Q to be empty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1048961"/>
            <a:ext cx="255493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a-IR" b="1" dirty="0" smtClean="0">
                <a:cs typeface="2  Koodak" pitchFamily="2" charset="-78"/>
              </a:rPr>
              <a:t>برای پیاده سازی از یک صف استفاده می شود.</a:t>
            </a:r>
            <a:endParaRPr lang="fa-IR" b="1" dirty="0" smtClean="0"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19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4819996" y="409111"/>
            <a:ext cx="389722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جستجوی عرضی با هرس کردن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1052736"/>
            <a:ext cx="1152129" cy="515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Titr" pitchFamily="2" charset="-78"/>
              </a:rPr>
              <a:t>مثال:</a:t>
            </a:r>
            <a:endParaRPr lang="fa-IR" sz="2000" b="1" dirty="0" smtClean="0">
              <a:cs typeface="2  Nazanin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1238012"/>
                  </p:ext>
                </p:extLst>
              </p:nvPr>
            </p:nvGraphicFramePr>
            <p:xfrm>
              <a:off x="2267744" y="1350202"/>
              <a:ext cx="4876800" cy="194233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1289788"/>
                    <a:gridCol w="1259768"/>
                    <a:gridCol w="1386204"/>
                    <a:gridCol w="94104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fa-IR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fa-I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fa-I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𝒘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fa-IR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i</a:t>
                          </a:r>
                          <a:endParaRPr lang="fa-IR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$20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2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/>
                            <a:t>$40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1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$6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$30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2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10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$50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3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$2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$10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4</a:t>
                          </a:r>
                          <a:endParaRPr lang="fa-IR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1238012"/>
                  </p:ext>
                </p:extLst>
              </p:nvPr>
            </p:nvGraphicFramePr>
            <p:xfrm>
              <a:off x="2267744" y="1350202"/>
              <a:ext cx="4876800" cy="194233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1289788"/>
                    <a:gridCol w="1259768"/>
                    <a:gridCol w="1386204"/>
                    <a:gridCol w="941040"/>
                  </a:tblGrid>
                  <a:tr h="458978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7333" r="-277830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2913" t="-117333" r="-185922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3333" t="-117333" r="-67982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i</a:t>
                          </a:r>
                          <a:endParaRPr lang="fa-IR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$20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2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/>
                            <a:t>$40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1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$6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$30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2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10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$50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3</a:t>
                          </a:r>
                          <a:endParaRPr lang="fa-IR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$2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5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$10</a:t>
                          </a:r>
                          <a:endParaRPr lang="fa-I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b="1" dirty="0" smtClean="0"/>
                            <a:t>4</a:t>
                          </a:r>
                          <a:endParaRPr lang="fa-IR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87624" y="4005064"/>
                <a:ext cx="4213782" cy="54296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b="1" dirty="0">
                    <a:cs typeface="2  Nazanin" pitchFamily="2" charset="-78"/>
                  </a:rPr>
                  <a:t>totweight </a:t>
                </a:r>
                <a:r>
                  <a:rPr lang="en-US" sz="2800" b="1" dirty="0">
                    <a:cs typeface="2  Nazanin" pitchFamily="2" charset="-78"/>
                  </a:rPr>
                  <a:t>= </a:t>
                </a:r>
                <a:r>
                  <a:rPr lang="en-US" sz="2400" b="1" dirty="0">
                    <a:cs typeface="2  Nazanin" pitchFamily="2" charset="-78"/>
                  </a:rPr>
                  <a:t>weight </a:t>
                </a:r>
                <a:r>
                  <a:rPr lang="en-US" sz="2800" b="1" dirty="0">
                    <a:cs typeface="2  Nazanin" pitchFamily="2" charset="-78"/>
                  </a:rPr>
                  <a:t>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𝒋</m:t>
                        </m:r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𝒊</m:t>
                        </m:r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+</m:t>
                        </m:r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𝟏</m:t>
                        </m:r>
                      </m:sub>
                      <m:sup>
                        <m: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𝒌</m:t>
                        </m:r>
                        <m: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𝒋</m:t>
                            </m:r>
                          </m:sub>
                        </m:sSub>
                      </m:e>
                    </m:nary>
                  </m:oMath>
                </a14:m>
                <a:endParaRPr lang="fa-IR" sz="2800" b="1" dirty="0">
                  <a:cs typeface="2  Nazanin" pitchFamily="2" charset="-78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005064"/>
                <a:ext cx="4213782" cy="542969"/>
              </a:xfrm>
              <a:prstGeom prst="rect">
                <a:avLst/>
              </a:prstGeom>
              <a:blipFill rotWithShape="1">
                <a:blip r:embed="rId3"/>
                <a:stretch>
                  <a:fillRect l="-1158" t="-12360" b="-2584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24942" y="4637684"/>
                <a:ext cx="6840760" cy="6304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400" b="1" dirty="0">
                    <a:cs typeface="2  Nazanin" pitchFamily="2" charset="-78"/>
                  </a:rPr>
                  <a:t>bound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b="1" dirty="0">
                            <a:cs typeface="2  Nazanin" pitchFamily="2" charset="-78"/>
                          </a:rPr>
                          <m:t>profit</m:t>
                        </m:r>
                        <m:r>
                          <m:rPr>
                            <m:nor/>
                          </m:rPr>
                          <a:rPr lang="en-US" sz="2400" b="1" dirty="0">
                            <a:cs typeface="2  Nazanin" pitchFamily="2" charset="-78"/>
                          </a:rPr>
                          <m:t> + </m:t>
                        </m:r>
                        <m:nary>
                          <m:naryPr>
                            <m:chr m:val="∑"/>
                            <m:ctrl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𝒋</m:t>
                            </m:r>
                            <m:r>
                              <m:rPr>
                                <m:brk m:alnAt="23"/>
                              </m:r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𝒊</m:t>
                            </m:r>
                            <m:r>
                              <m:rPr>
                                <m:brk m:alnAt="23"/>
                              </m:r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+</m:t>
                            </m:r>
                            <m:r>
                              <m:rPr>
                                <m:brk m:alnAt="23"/>
                              </m:r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𝒌</m:t>
                            </m:r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b="1" i="1">
                                    <a:latin typeface="Cambria Math"/>
                                    <a:cs typeface="2  Nazanin" pitchFamily="2" charset="-78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/>
                                    <a:cs typeface="2  Nazanin" pitchFamily="2" charset="-78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/>
                                    <a:cs typeface="2  Nazanin" pitchFamily="2" charset="-78"/>
                                  </a:rPr>
                                  <m:t>𝒋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sz="2400" b="1" dirty="0">
                    <a:cs typeface="2  Nazanin" pitchFamily="2" charset="-78"/>
                  </a:rPr>
                  <a:t> </a:t>
                </a:r>
                <a:r>
                  <a:rPr lang="en-US" sz="2400" dirty="0" smtClean="0">
                    <a:cs typeface="2  Nazanin" pitchFamily="2" charset="-78"/>
                  </a:rPr>
                  <a:t>+</a:t>
                </a:r>
                <a:r>
                  <a:rPr lang="en-US" sz="2400" b="1" dirty="0" smtClean="0">
                    <a:cs typeface="2  Nazanin" pitchFamily="2" charset="-78"/>
                  </a:rPr>
                  <a:t> </a:t>
                </a:r>
                <a:r>
                  <a:rPr lang="en-US" sz="2400" b="1" dirty="0">
                    <a:cs typeface="2  Nazanin" pitchFamily="2" charset="-78"/>
                  </a:rPr>
                  <a:t>(</a:t>
                </a:r>
                <a:r>
                  <a:rPr lang="en-US" sz="2000" b="1" dirty="0">
                    <a:cs typeface="2  Nazanin" pitchFamily="2" charset="-78"/>
                  </a:rPr>
                  <a:t>W - totweight</a:t>
                </a:r>
                <a:r>
                  <a:rPr lang="en-US" sz="2400" b="1" dirty="0">
                    <a:cs typeface="2  Nazanin" pitchFamily="2" charset="-78"/>
                  </a:rPr>
                  <a:t>) </a:t>
                </a:r>
                <a:r>
                  <a:rPr lang="en-US" sz="2400" dirty="0">
                    <a:cs typeface="2  Nazanin" pitchFamily="2" charset="-78"/>
                  </a:rPr>
                  <a:t>x</a:t>
                </a:r>
                <a:r>
                  <a:rPr lang="en-US" sz="2400" b="1" dirty="0">
                    <a:cs typeface="2  Nazanin" pitchFamily="2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2  Nazanin" pitchFamily="2" charset="-78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  <a:cs typeface="2  Nazanin" pitchFamily="2" charset="-78"/>
                              </a:rPr>
                              <m:t>𝒌</m:t>
                            </m:r>
                          </m:sub>
                        </m:sSub>
                      </m:den>
                    </m:f>
                  </m:oMath>
                </a14:m>
                <a:endParaRPr lang="fa-IR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942" y="4637684"/>
                <a:ext cx="6840760" cy="630429"/>
              </a:xfrm>
              <a:prstGeom prst="rect">
                <a:avLst/>
              </a:prstGeom>
              <a:blipFill rotWithShape="1">
                <a:blip r:embed="rId4"/>
                <a:stretch>
                  <a:fillRect l="-1426" b="-291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373639"/>
                  </p:ext>
                </p:extLst>
              </p:nvPr>
            </p:nvGraphicFramePr>
            <p:xfrm>
              <a:off x="107504" y="116632"/>
              <a:ext cx="2208448" cy="19418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799322"/>
                    <a:gridCol w="495604"/>
                    <a:gridCol w="563622"/>
                    <a:gridCol w="349900"/>
                  </a:tblGrid>
                  <a:tr h="45881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fa-IR" sz="1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fa-IR" sz="1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𝒘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sz="1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i</a:t>
                          </a:r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$40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$6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$30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3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4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373639"/>
                  </p:ext>
                </p:extLst>
              </p:nvPr>
            </p:nvGraphicFramePr>
            <p:xfrm>
              <a:off x="107504" y="116632"/>
              <a:ext cx="2208448" cy="19418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799322"/>
                    <a:gridCol w="495604"/>
                    <a:gridCol w="563622"/>
                    <a:gridCol w="349900"/>
                  </a:tblGrid>
                  <a:tr h="458978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63" t="-117333" r="-176336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62963" t="-117333" r="-185185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9032" t="-117333" r="-61290" b="-34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i</a:t>
                          </a:r>
                          <a:endParaRPr lang="fa-IR" sz="1800" b="1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 smtClean="0"/>
                            <a:t>$40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$6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$30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2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$50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3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  <a:tr h="37071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$2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5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$10</a:t>
                          </a:r>
                          <a:endParaRPr lang="fa-IR" sz="1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1800" b="1" dirty="0" smtClean="0"/>
                            <a:t>4</a:t>
                          </a:r>
                          <a:endParaRPr lang="fa-IR" sz="18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Oval 5"/>
          <p:cNvSpPr/>
          <p:nvPr/>
        </p:nvSpPr>
        <p:spPr>
          <a:xfrm>
            <a:off x="5580112" y="116632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$0</a:t>
            </a:r>
          </a:p>
          <a:p>
            <a:pPr algn="ctr"/>
            <a:r>
              <a:rPr lang="en-US" sz="1200" b="1" dirty="0" smtClean="0"/>
              <a:t>0</a:t>
            </a:r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sp>
        <p:nvSpPr>
          <p:cNvPr id="7" name="Oval 6"/>
          <p:cNvSpPr/>
          <p:nvPr/>
        </p:nvSpPr>
        <p:spPr>
          <a:xfrm>
            <a:off x="3707904" y="908720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$40</a:t>
            </a:r>
          </a:p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sp>
        <p:nvSpPr>
          <p:cNvPr id="8" name="Oval 7"/>
          <p:cNvSpPr/>
          <p:nvPr/>
        </p:nvSpPr>
        <p:spPr>
          <a:xfrm>
            <a:off x="7596336" y="908720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$0</a:t>
            </a:r>
          </a:p>
          <a:p>
            <a:pPr algn="ctr"/>
            <a:r>
              <a:rPr lang="en-US" sz="1200" b="1" dirty="0" smtClean="0"/>
              <a:t>0</a:t>
            </a:r>
          </a:p>
          <a:p>
            <a:pPr algn="ctr"/>
            <a:r>
              <a:rPr lang="en-US" sz="1200" b="1" dirty="0" smtClean="0"/>
              <a:t>$82</a:t>
            </a:r>
            <a:endParaRPr lang="fa-IR" sz="1200" b="1" dirty="0"/>
          </a:p>
        </p:txBody>
      </p:sp>
      <p:sp>
        <p:nvSpPr>
          <p:cNvPr id="9" name="Oval 8"/>
          <p:cNvSpPr/>
          <p:nvPr/>
        </p:nvSpPr>
        <p:spPr>
          <a:xfrm>
            <a:off x="2267744" y="2060848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$70</a:t>
            </a:r>
          </a:p>
          <a:p>
            <a:pPr algn="ctr"/>
            <a:r>
              <a:rPr lang="en-US" sz="1200" b="1" dirty="0"/>
              <a:t>7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$115</a:t>
            </a:r>
            <a:endParaRPr lang="fa-IR" sz="1200" b="1" dirty="0"/>
          </a:p>
        </p:txBody>
      </p:sp>
      <p:sp>
        <p:nvSpPr>
          <p:cNvPr id="10" name="Oval 9"/>
          <p:cNvSpPr/>
          <p:nvPr/>
        </p:nvSpPr>
        <p:spPr>
          <a:xfrm>
            <a:off x="5004048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$40</a:t>
            </a:r>
          </a:p>
          <a:p>
            <a:pPr algn="ctr" rtl="0"/>
            <a:r>
              <a:rPr lang="en-US" sz="1200" b="1" dirty="0" smtClean="0"/>
              <a:t>2</a:t>
            </a:r>
          </a:p>
          <a:p>
            <a:pPr algn="ctr" rtl="0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11" name="Oval 10"/>
          <p:cNvSpPr/>
          <p:nvPr/>
        </p:nvSpPr>
        <p:spPr>
          <a:xfrm>
            <a:off x="6948264" y="2060848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$30</a:t>
            </a:r>
          </a:p>
          <a:p>
            <a:pPr algn="ctr"/>
            <a:r>
              <a:rPr lang="en-US" sz="1200" b="1" dirty="0"/>
              <a:t>5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$82</a:t>
            </a:r>
            <a:endParaRPr lang="fa-IR" sz="1200" b="1" dirty="0"/>
          </a:p>
        </p:txBody>
      </p:sp>
      <p:sp>
        <p:nvSpPr>
          <p:cNvPr id="12" name="Oval 11"/>
          <p:cNvSpPr/>
          <p:nvPr/>
        </p:nvSpPr>
        <p:spPr>
          <a:xfrm>
            <a:off x="8244408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$0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0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$60</a:t>
            </a:r>
            <a:endParaRPr lang="fa-IR" sz="1200" b="1" dirty="0"/>
          </a:p>
        </p:txBody>
      </p:sp>
      <p:sp>
        <p:nvSpPr>
          <p:cNvPr id="13" name="Oval 12"/>
          <p:cNvSpPr/>
          <p:nvPr/>
        </p:nvSpPr>
        <p:spPr>
          <a:xfrm>
            <a:off x="1763688" y="3212976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$120</a:t>
            </a:r>
          </a:p>
          <a:p>
            <a:pPr algn="ctr"/>
            <a:r>
              <a:rPr lang="en-US" sz="1200" b="1" dirty="0" smtClean="0"/>
              <a:t>17</a:t>
            </a:r>
          </a:p>
          <a:p>
            <a:pPr algn="ctr"/>
            <a:r>
              <a:rPr lang="en-US" sz="1200" b="1" dirty="0" smtClean="0"/>
              <a:t>$0</a:t>
            </a:r>
            <a:endParaRPr lang="fa-IR" sz="1200" b="1" dirty="0"/>
          </a:p>
        </p:txBody>
      </p:sp>
      <p:sp>
        <p:nvSpPr>
          <p:cNvPr id="14" name="Oval 13"/>
          <p:cNvSpPr/>
          <p:nvPr/>
        </p:nvSpPr>
        <p:spPr>
          <a:xfrm>
            <a:off x="2699792" y="321297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$70</a:t>
            </a:r>
          </a:p>
          <a:p>
            <a:pPr algn="ctr" rtl="0"/>
            <a:r>
              <a:rPr lang="en-US" sz="1200" b="1" dirty="0" smtClean="0"/>
              <a:t>7</a:t>
            </a:r>
          </a:p>
          <a:p>
            <a:pPr algn="ctr" rtl="0"/>
            <a:r>
              <a:rPr lang="en-US" sz="1200" b="1" dirty="0" smtClean="0"/>
              <a:t>$80</a:t>
            </a:r>
            <a:endParaRPr lang="fa-IR" sz="1200" b="1" dirty="0"/>
          </a:p>
        </p:txBody>
      </p:sp>
      <p:sp>
        <p:nvSpPr>
          <p:cNvPr id="15" name="Oval 14"/>
          <p:cNvSpPr/>
          <p:nvPr/>
        </p:nvSpPr>
        <p:spPr>
          <a:xfrm>
            <a:off x="2195736" y="4365104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$80</a:t>
            </a:r>
          </a:p>
          <a:p>
            <a:pPr algn="ctr"/>
            <a:r>
              <a:rPr lang="en-US" sz="1200" b="1" dirty="0" smtClean="0"/>
              <a:t>12</a:t>
            </a:r>
          </a:p>
          <a:p>
            <a:pPr algn="ctr"/>
            <a:r>
              <a:rPr lang="en-US" sz="1200" b="1" dirty="0" smtClean="0"/>
              <a:t>$80</a:t>
            </a:r>
            <a:endParaRPr lang="fa-IR" sz="1200" b="1" dirty="0"/>
          </a:p>
        </p:txBody>
      </p:sp>
      <p:sp>
        <p:nvSpPr>
          <p:cNvPr id="16" name="Oval 15"/>
          <p:cNvSpPr/>
          <p:nvPr/>
        </p:nvSpPr>
        <p:spPr>
          <a:xfrm>
            <a:off x="3131840" y="436510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$70</a:t>
            </a:r>
          </a:p>
          <a:p>
            <a:pPr algn="ctr" rtl="0"/>
            <a:r>
              <a:rPr lang="en-US" sz="1200" b="1" dirty="0" smtClean="0"/>
              <a:t>7</a:t>
            </a:r>
          </a:p>
          <a:p>
            <a:pPr algn="ctr" rtl="0"/>
            <a:r>
              <a:rPr lang="en-US" sz="1200" b="1" dirty="0" smtClean="0"/>
              <a:t>$70</a:t>
            </a:r>
            <a:endParaRPr lang="fa-IR" sz="1200" b="1" dirty="0"/>
          </a:p>
        </p:txBody>
      </p:sp>
      <p:sp>
        <p:nvSpPr>
          <p:cNvPr id="19" name="Oval 18"/>
          <p:cNvSpPr/>
          <p:nvPr/>
        </p:nvSpPr>
        <p:spPr>
          <a:xfrm>
            <a:off x="4139952" y="4365104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$100</a:t>
            </a:r>
          </a:p>
          <a:p>
            <a:pPr algn="ctr"/>
            <a:r>
              <a:rPr lang="en-US" sz="1200" b="1" dirty="0" smtClean="0"/>
              <a:t>17</a:t>
            </a:r>
          </a:p>
          <a:p>
            <a:pPr algn="ctr"/>
            <a:r>
              <a:rPr lang="en-US" sz="1200" b="1" dirty="0" smtClean="0"/>
              <a:t>$0</a:t>
            </a:r>
            <a:endParaRPr lang="fa-IR" sz="1200" b="1" dirty="0"/>
          </a:p>
        </p:txBody>
      </p:sp>
      <p:sp>
        <p:nvSpPr>
          <p:cNvPr id="20" name="Oval 19"/>
          <p:cNvSpPr/>
          <p:nvPr/>
        </p:nvSpPr>
        <p:spPr>
          <a:xfrm>
            <a:off x="5076056" y="436510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$90</a:t>
            </a:r>
          </a:p>
          <a:p>
            <a:pPr algn="ctr" rtl="0"/>
            <a:r>
              <a:rPr lang="en-US" sz="1200" b="1" dirty="0" smtClean="0"/>
              <a:t>12</a:t>
            </a:r>
          </a:p>
          <a:p>
            <a:pPr algn="ctr" rtl="0"/>
            <a:r>
              <a:rPr lang="en-US" sz="1200" b="1" dirty="0" smtClean="0"/>
              <a:t>$90</a:t>
            </a:r>
            <a:endParaRPr lang="fa-IR" sz="1200" b="1" dirty="0"/>
          </a:p>
        </p:txBody>
      </p:sp>
      <p:sp>
        <p:nvSpPr>
          <p:cNvPr id="21" name="Oval 20"/>
          <p:cNvSpPr/>
          <p:nvPr/>
        </p:nvSpPr>
        <p:spPr>
          <a:xfrm>
            <a:off x="4572000" y="3212976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$90</a:t>
            </a:r>
          </a:p>
          <a:p>
            <a:pPr algn="ctr"/>
            <a:r>
              <a:rPr lang="en-US" sz="1200" b="1" dirty="0" smtClean="0"/>
              <a:t>12</a:t>
            </a:r>
          </a:p>
          <a:p>
            <a:pPr algn="ctr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22" name="Oval 21"/>
          <p:cNvSpPr/>
          <p:nvPr/>
        </p:nvSpPr>
        <p:spPr>
          <a:xfrm>
            <a:off x="5508104" y="321297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$40</a:t>
            </a:r>
          </a:p>
          <a:p>
            <a:pPr algn="ctr" rtl="0"/>
            <a:r>
              <a:rPr lang="en-US" sz="1200" b="1" dirty="0"/>
              <a:t>2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$50</a:t>
            </a:r>
            <a:endParaRPr lang="fa-IR" sz="1200" b="1" dirty="0"/>
          </a:p>
        </p:txBody>
      </p:sp>
      <p:sp>
        <p:nvSpPr>
          <p:cNvPr id="23" name="Oval 22"/>
          <p:cNvSpPr/>
          <p:nvPr/>
        </p:nvSpPr>
        <p:spPr>
          <a:xfrm>
            <a:off x="6516216" y="3212976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$80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15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$82</a:t>
            </a:r>
            <a:endParaRPr lang="fa-IR" sz="1200" b="1" dirty="0"/>
          </a:p>
        </p:txBody>
      </p:sp>
      <p:sp>
        <p:nvSpPr>
          <p:cNvPr id="24" name="Oval 23"/>
          <p:cNvSpPr/>
          <p:nvPr/>
        </p:nvSpPr>
        <p:spPr>
          <a:xfrm>
            <a:off x="7452320" y="321297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200" b="1" dirty="0" smtClean="0"/>
              <a:t>$30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5</a:t>
            </a:r>
            <a:endParaRPr lang="en-US" sz="1200" b="1" dirty="0" smtClean="0"/>
          </a:p>
          <a:p>
            <a:pPr algn="ctr" rtl="0"/>
            <a:r>
              <a:rPr lang="en-US" sz="1200" b="1" dirty="0" smtClean="0"/>
              <a:t>$40</a:t>
            </a:r>
            <a:endParaRPr lang="fa-IR" sz="1200" b="1" dirty="0"/>
          </a:p>
        </p:txBody>
      </p:sp>
      <p:cxnSp>
        <p:nvCxnSpPr>
          <p:cNvPr id="25" name="Straight Connector 24"/>
          <p:cNvCxnSpPr>
            <a:stCxn id="7" idx="7"/>
            <a:endCxn id="6" idx="3"/>
          </p:cNvCxnSpPr>
          <p:nvPr/>
        </p:nvCxnSpPr>
        <p:spPr>
          <a:xfrm flipV="1">
            <a:off x="4383993" y="731259"/>
            <a:ext cx="1312118" cy="28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7" idx="4"/>
          </p:cNvCxnSpPr>
          <p:nvPr/>
        </p:nvCxnSpPr>
        <p:spPr>
          <a:xfrm flipV="1">
            <a:off x="2943833" y="1628800"/>
            <a:ext cx="1160115" cy="537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1"/>
            <a:endCxn id="7" idx="4"/>
          </p:cNvCxnSpPr>
          <p:nvPr/>
        </p:nvCxnSpPr>
        <p:spPr>
          <a:xfrm flipH="1" flipV="1">
            <a:off x="4103948" y="1628800"/>
            <a:ext cx="1016099" cy="537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0"/>
            <a:endCxn id="8" idx="4"/>
          </p:cNvCxnSpPr>
          <p:nvPr/>
        </p:nvCxnSpPr>
        <p:spPr>
          <a:xfrm flipV="1">
            <a:off x="7344308" y="1628800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0"/>
            <a:endCxn id="8" idx="4"/>
          </p:cNvCxnSpPr>
          <p:nvPr/>
        </p:nvCxnSpPr>
        <p:spPr>
          <a:xfrm flipH="1" flipV="1">
            <a:off x="7992380" y="1628800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0"/>
            <a:endCxn id="11" idx="4"/>
          </p:cNvCxnSpPr>
          <p:nvPr/>
        </p:nvCxnSpPr>
        <p:spPr>
          <a:xfrm flipH="1" flipV="1">
            <a:off x="7344308" y="27809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3" idx="0"/>
            <a:endCxn id="11" idx="4"/>
          </p:cNvCxnSpPr>
          <p:nvPr/>
        </p:nvCxnSpPr>
        <p:spPr>
          <a:xfrm flipV="1">
            <a:off x="6912260" y="27809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0"/>
            <a:endCxn id="10" idx="4"/>
          </p:cNvCxnSpPr>
          <p:nvPr/>
        </p:nvCxnSpPr>
        <p:spPr>
          <a:xfrm flipV="1">
            <a:off x="4968044" y="27809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2" idx="0"/>
            <a:endCxn id="10" idx="4"/>
          </p:cNvCxnSpPr>
          <p:nvPr/>
        </p:nvCxnSpPr>
        <p:spPr>
          <a:xfrm flipH="1" flipV="1">
            <a:off x="5400092" y="27809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0"/>
            <a:endCxn id="9" idx="4"/>
          </p:cNvCxnSpPr>
          <p:nvPr/>
        </p:nvCxnSpPr>
        <p:spPr>
          <a:xfrm flipV="1">
            <a:off x="2159732" y="278092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0"/>
            <a:endCxn id="9" idx="4"/>
          </p:cNvCxnSpPr>
          <p:nvPr/>
        </p:nvCxnSpPr>
        <p:spPr>
          <a:xfrm flipH="1" flipV="1">
            <a:off x="2663788" y="278092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6" idx="0"/>
            <a:endCxn id="14" idx="4"/>
          </p:cNvCxnSpPr>
          <p:nvPr/>
        </p:nvCxnSpPr>
        <p:spPr>
          <a:xfrm flipH="1" flipV="1">
            <a:off x="3095836" y="3933056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0"/>
            <a:endCxn id="14" idx="4"/>
          </p:cNvCxnSpPr>
          <p:nvPr/>
        </p:nvCxnSpPr>
        <p:spPr>
          <a:xfrm flipV="1">
            <a:off x="2591780" y="3933056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9" idx="0"/>
            <a:endCxn id="21" idx="4"/>
          </p:cNvCxnSpPr>
          <p:nvPr/>
        </p:nvCxnSpPr>
        <p:spPr>
          <a:xfrm flipV="1">
            <a:off x="4535996" y="3933056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0"/>
            <a:endCxn id="21" idx="4"/>
          </p:cNvCxnSpPr>
          <p:nvPr/>
        </p:nvCxnSpPr>
        <p:spPr>
          <a:xfrm flipH="1" flipV="1">
            <a:off x="4968044" y="3933056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8" idx="1"/>
            <a:endCxn id="6" idx="5"/>
          </p:cNvCxnSpPr>
          <p:nvPr/>
        </p:nvCxnSpPr>
        <p:spPr>
          <a:xfrm flipH="1" flipV="1">
            <a:off x="6256201" y="731259"/>
            <a:ext cx="1456134" cy="28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2987824" y="1052736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052736"/>
                <a:ext cx="740073" cy="507831"/>
              </a:xfrm>
              <a:prstGeom prst="rect">
                <a:avLst/>
              </a:prstGeom>
              <a:blipFill rotWithShape="1">
                <a:blip r:embed="rId3"/>
                <a:stretch>
                  <a:fillRect r="-49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1547664" y="2201089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01089"/>
                <a:ext cx="740073" cy="507831"/>
              </a:xfrm>
              <a:prstGeom prst="rect">
                <a:avLst/>
              </a:prstGeom>
              <a:blipFill rotWithShape="1">
                <a:blip r:embed="rId4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1023615" y="3353217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15" y="3353217"/>
                <a:ext cx="740073" cy="507831"/>
              </a:xfrm>
              <a:prstGeom prst="rect">
                <a:avLst/>
              </a:prstGeom>
              <a:blipFill rotWithShape="1">
                <a:blip r:embed="rId5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1455663" y="4505345"/>
                <a:ext cx="740073" cy="5078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𝒊𝒕𝒆𝒎</m:t>
                          </m:r>
                        </m:e>
                        <m:sub>
                          <m:r>
                            <a:rPr lang="fa-IR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2  Koodak" pitchFamily="2" charset="-78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fa-IR" b="1" dirty="0" smtClean="0">
                  <a:solidFill>
                    <a:srgbClr val="C00000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63" y="4505345"/>
                <a:ext cx="740073" cy="507831"/>
              </a:xfrm>
              <a:prstGeom prst="rect">
                <a:avLst/>
              </a:prstGeom>
              <a:blipFill rotWithShape="1">
                <a:blip r:embed="rId6"/>
                <a:stretch>
                  <a:fillRect r="-49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8473684" y="2545740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681596" y="3671364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10444" y="3684616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24128" y="3677276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57916" y="3684616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389964" y="4823492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65824" y="4823492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5976" y="4823492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78828" y="4829404"/>
            <a:ext cx="3818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549" y="5593201"/>
            <a:ext cx="9127451" cy="784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9" name="TextBox 88"/>
          <p:cNvSpPr txBox="1"/>
          <p:nvPr/>
        </p:nvSpPr>
        <p:spPr>
          <a:xfrm>
            <a:off x="5004048" y="260648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(0,0)</a:t>
            </a:r>
            <a:endParaRPr lang="fa-IR" dirty="0"/>
          </a:p>
        </p:txBody>
      </p:sp>
      <p:sp>
        <p:nvSpPr>
          <p:cNvPr id="90" name="TextBox 89"/>
          <p:cNvSpPr txBox="1"/>
          <p:nvPr/>
        </p:nvSpPr>
        <p:spPr>
          <a:xfrm>
            <a:off x="4458579" y="11247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(1,1)</a:t>
            </a:r>
            <a:endParaRPr lang="fa-IR" dirty="0"/>
          </a:p>
        </p:txBody>
      </p:sp>
      <p:sp>
        <p:nvSpPr>
          <p:cNvPr id="91" name="TextBox 90"/>
          <p:cNvSpPr txBox="1"/>
          <p:nvPr/>
        </p:nvSpPr>
        <p:spPr>
          <a:xfrm>
            <a:off x="7050867" y="11247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(1,2)</a:t>
            </a:r>
            <a:endParaRPr lang="fa-IR" dirty="0"/>
          </a:p>
        </p:txBody>
      </p:sp>
      <p:sp>
        <p:nvSpPr>
          <p:cNvPr id="92" name="TextBox 91"/>
          <p:cNvSpPr txBox="1"/>
          <p:nvPr/>
        </p:nvSpPr>
        <p:spPr>
          <a:xfrm>
            <a:off x="3014328" y="2257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(2,1)</a:t>
            </a:r>
            <a:endParaRPr lang="fa-IR" dirty="0"/>
          </a:p>
        </p:txBody>
      </p:sp>
      <p:sp>
        <p:nvSpPr>
          <p:cNvPr id="93" name="TextBox 92"/>
          <p:cNvSpPr txBox="1"/>
          <p:nvPr/>
        </p:nvSpPr>
        <p:spPr>
          <a:xfrm>
            <a:off x="4486740" y="2276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(2,2)</a:t>
            </a:r>
            <a:endParaRPr lang="fa-IR" dirty="0"/>
          </a:p>
        </p:txBody>
      </p:sp>
      <p:sp>
        <p:nvSpPr>
          <p:cNvPr id="94" name="TextBox 93"/>
          <p:cNvSpPr txBox="1"/>
          <p:nvPr/>
        </p:nvSpPr>
        <p:spPr>
          <a:xfrm>
            <a:off x="6402795" y="2276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(2,3)</a:t>
            </a:r>
            <a:endParaRPr lang="fa-IR" dirty="0"/>
          </a:p>
        </p:txBody>
      </p:sp>
      <p:sp>
        <p:nvSpPr>
          <p:cNvPr id="95" name="TextBox 94"/>
          <p:cNvSpPr txBox="1"/>
          <p:nvPr/>
        </p:nvSpPr>
        <p:spPr>
          <a:xfrm>
            <a:off x="7740352" y="22768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(2,4)</a:t>
            </a:r>
            <a:endParaRPr lang="fa-IR" dirty="0"/>
          </a:p>
        </p:txBody>
      </p:sp>
      <p:sp>
        <p:nvSpPr>
          <p:cNvPr id="96" name="TextBox 95"/>
          <p:cNvSpPr txBox="1"/>
          <p:nvPr/>
        </p:nvSpPr>
        <p:spPr>
          <a:xfrm>
            <a:off x="1866291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(3,1)</a:t>
            </a:r>
            <a:endParaRPr lang="fa-IR" dirty="0"/>
          </a:p>
        </p:txBody>
      </p:sp>
      <p:sp>
        <p:nvSpPr>
          <p:cNvPr id="97" name="TextBox 96"/>
          <p:cNvSpPr txBox="1"/>
          <p:nvPr/>
        </p:nvSpPr>
        <p:spPr>
          <a:xfrm>
            <a:off x="2802395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(3,2)</a:t>
            </a:r>
            <a:endParaRPr lang="fa-IR" dirty="0"/>
          </a:p>
        </p:txBody>
      </p:sp>
      <p:sp>
        <p:nvSpPr>
          <p:cNvPr id="98" name="TextBox 97"/>
          <p:cNvSpPr txBox="1"/>
          <p:nvPr/>
        </p:nvSpPr>
        <p:spPr>
          <a:xfrm>
            <a:off x="4674603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(3,3)</a:t>
            </a:r>
            <a:endParaRPr lang="fa-IR" dirty="0"/>
          </a:p>
        </p:txBody>
      </p:sp>
      <p:sp>
        <p:nvSpPr>
          <p:cNvPr id="99" name="TextBox 98"/>
          <p:cNvSpPr txBox="1"/>
          <p:nvPr/>
        </p:nvSpPr>
        <p:spPr>
          <a:xfrm>
            <a:off x="5610707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(3,4)</a:t>
            </a:r>
            <a:endParaRPr lang="fa-IR" dirty="0"/>
          </a:p>
        </p:txBody>
      </p:sp>
      <p:sp>
        <p:nvSpPr>
          <p:cNvPr id="100" name="TextBox 99"/>
          <p:cNvSpPr txBox="1"/>
          <p:nvPr/>
        </p:nvSpPr>
        <p:spPr>
          <a:xfrm>
            <a:off x="6546811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(3,5)</a:t>
            </a:r>
            <a:endParaRPr lang="fa-IR" dirty="0"/>
          </a:p>
        </p:txBody>
      </p:sp>
      <p:sp>
        <p:nvSpPr>
          <p:cNvPr id="101" name="TextBox 100"/>
          <p:cNvSpPr txBox="1"/>
          <p:nvPr/>
        </p:nvSpPr>
        <p:spPr>
          <a:xfrm>
            <a:off x="7554923" y="2924944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(3,6)</a:t>
            </a:r>
            <a:endParaRPr lang="fa-IR" dirty="0"/>
          </a:p>
        </p:txBody>
      </p:sp>
      <p:sp>
        <p:nvSpPr>
          <p:cNvPr id="102" name="TextBox 101"/>
          <p:cNvSpPr txBox="1"/>
          <p:nvPr/>
        </p:nvSpPr>
        <p:spPr>
          <a:xfrm>
            <a:off x="2267744" y="4067780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(4,1)</a:t>
            </a:r>
            <a:endParaRPr lang="fa-IR" dirty="0"/>
          </a:p>
        </p:txBody>
      </p:sp>
      <p:sp>
        <p:nvSpPr>
          <p:cNvPr id="103" name="TextBox 102"/>
          <p:cNvSpPr txBox="1"/>
          <p:nvPr/>
        </p:nvSpPr>
        <p:spPr>
          <a:xfrm>
            <a:off x="3203848" y="40770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(4,2)</a:t>
            </a:r>
            <a:endParaRPr lang="fa-IR" dirty="0"/>
          </a:p>
        </p:txBody>
      </p:sp>
      <p:sp>
        <p:nvSpPr>
          <p:cNvPr id="104" name="TextBox 103"/>
          <p:cNvSpPr txBox="1"/>
          <p:nvPr/>
        </p:nvSpPr>
        <p:spPr>
          <a:xfrm>
            <a:off x="4242555" y="40770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(4,3)</a:t>
            </a:r>
            <a:endParaRPr lang="fa-IR" dirty="0"/>
          </a:p>
        </p:txBody>
      </p:sp>
      <p:sp>
        <p:nvSpPr>
          <p:cNvPr id="105" name="TextBox 104"/>
          <p:cNvSpPr txBox="1"/>
          <p:nvPr/>
        </p:nvSpPr>
        <p:spPr>
          <a:xfrm>
            <a:off x="5178659" y="4077072"/>
            <a:ext cx="617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(4,4)</a:t>
            </a:r>
            <a:endParaRPr lang="fa-IR" dirty="0"/>
          </a:p>
        </p:txBody>
      </p:sp>
      <p:sp>
        <p:nvSpPr>
          <p:cNvPr id="106" name="Oval 105"/>
          <p:cNvSpPr/>
          <p:nvPr/>
        </p:nvSpPr>
        <p:spPr>
          <a:xfrm>
            <a:off x="34422" y="5714759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1,1</a:t>
            </a:r>
            <a:endParaRPr lang="fa-IR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35496" y="4581128"/>
            <a:ext cx="53732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b="1" dirty="0" smtClean="0"/>
              <a:t>Q</a:t>
            </a:r>
            <a:endParaRPr lang="fa-IR" sz="4000" b="1" dirty="0"/>
          </a:p>
        </p:txBody>
      </p:sp>
      <p:sp>
        <p:nvSpPr>
          <p:cNvPr id="108" name="Down Arrow 107"/>
          <p:cNvSpPr/>
          <p:nvPr/>
        </p:nvSpPr>
        <p:spPr>
          <a:xfrm>
            <a:off x="160512" y="5255622"/>
            <a:ext cx="360040" cy="26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3" name="Oval 112"/>
          <p:cNvSpPr/>
          <p:nvPr/>
        </p:nvSpPr>
        <p:spPr>
          <a:xfrm>
            <a:off x="597234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1,2</a:t>
            </a:r>
            <a:endParaRPr lang="fa-IR" sz="1200" b="1" dirty="0"/>
          </a:p>
        </p:txBody>
      </p:sp>
      <p:sp>
        <p:nvSpPr>
          <p:cNvPr id="114" name="Oval 113"/>
          <p:cNvSpPr/>
          <p:nvPr/>
        </p:nvSpPr>
        <p:spPr>
          <a:xfrm>
            <a:off x="1170492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2,1</a:t>
            </a:r>
            <a:endParaRPr lang="fa-IR" sz="1200" b="1" dirty="0"/>
          </a:p>
        </p:txBody>
      </p:sp>
      <p:sp>
        <p:nvSpPr>
          <p:cNvPr id="115" name="Oval 114"/>
          <p:cNvSpPr/>
          <p:nvPr/>
        </p:nvSpPr>
        <p:spPr>
          <a:xfrm>
            <a:off x="1741858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2,2</a:t>
            </a:r>
            <a:endParaRPr lang="fa-IR" sz="1200" b="1" dirty="0"/>
          </a:p>
        </p:txBody>
      </p:sp>
      <p:sp>
        <p:nvSpPr>
          <p:cNvPr id="116" name="Oval 115"/>
          <p:cNvSpPr/>
          <p:nvPr/>
        </p:nvSpPr>
        <p:spPr>
          <a:xfrm>
            <a:off x="2304670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2,3</a:t>
            </a:r>
            <a:endParaRPr lang="fa-IR" sz="1200" b="1" dirty="0"/>
          </a:p>
        </p:txBody>
      </p:sp>
      <p:sp>
        <p:nvSpPr>
          <p:cNvPr id="117" name="Oval 116"/>
          <p:cNvSpPr/>
          <p:nvPr/>
        </p:nvSpPr>
        <p:spPr>
          <a:xfrm>
            <a:off x="2880734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2,4</a:t>
            </a:r>
            <a:endParaRPr lang="fa-IR" sz="1200" b="1" dirty="0"/>
          </a:p>
        </p:txBody>
      </p:sp>
      <p:sp>
        <p:nvSpPr>
          <p:cNvPr id="118" name="Oval 117"/>
          <p:cNvSpPr/>
          <p:nvPr/>
        </p:nvSpPr>
        <p:spPr>
          <a:xfrm>
            <a:off x="3443546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3,1</a:t>
            </a:r>
            <a:endParaRPr lang="fa-IR" sz="1200" b="1" dirty="0"/>
          </a:p>
        </p:txBody>
      </p:sp>
      <p:sp>
        <p:nvSpPr>
          <p:cNvPr id="119" name="Oval 118"/>
          <p:cNvSpPr/>
          <p:nvPr/>
        </p:nvSpPr>
        <p:spPr>
          <a:xfrm>
            <a:off x="4019610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3,2</a:t>
            </a:r>
            <a:endParaRPr lang="fa-IR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4582422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3,3</a:t>
            </a:r>
            <a:endParaRPr lang="fa-IR" sz="1200" b="1" dirty="0"/>
          </a:p>
        </p:txBody>
      </p:sp>
      <p:sp>
        <p:nvSpPr>
          <p:cNvPr id="121" name="Oval 120"/>
          <p:cNvSpPr/>
          <p:nvPr/>
        </p:nvSpPr>
        <p:spPr>
          <a:xfrm>
            <a:off x="5158486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3,4</a:t>
            </a:r>
            <a:endParaRPr lang="fa-IR" sz="1200" b="1" dirty="0"/>
          </a:p>
        </p:txBody>
      </p:sp>
      <p:sp>
        <p:nvSpPr>
          <p:cNvPr id="122" name="Oval 121"/>
          <p:cNvSpPr/>
          <p:nvPr/>
        </p:nvSpPr>
        <p:spPr>
          <a:xfrm>
            <a:off x="5721298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3,5</a:t>
            </a:r>
            <a:endParaRPr lang="fa-IR" sz="1200" b="1" dirty="0"/>
          </a:p>
        </p:txBody>
      </p:sp>
      <p:sp>
        <p:nvSpPr>
          <p:cNvPr id="123" name="Oval 122"/>
          <p:cNvSpPr/>
          <p:nvPr/>
        </p:nvSpPr>
        <p:spPr>
          <a:xfrm>
            <a:off x="6297362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3,6</a:t>
            </a:r>
            <a:endParaRPr lang="fa-IR" sz="1200" b="1" dirty="0"/>
          </a:p>
        </p:txBody>
      </p:sp>
      <p:sp>
        <p:nvSpPr>
          <p:cNvPr id="124" name="Oval 123"/>
          <p:cNvSpPr/>
          <p:nvPr/>
        </p:nvSpPr>
        <p:spPr>
          <a:xfrm>
            <a:off x="6860174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4,1</a:t>
            </a:r>
            <a:endParaRPr lang="fa-IR" sz="1200" b="1" dirty="0"/>
          </a:p>
        </p:txBody>
      </p:sp>
      <p:sp>
        <p:nvSpPr>
          <p:cNvPr id="125" name="Oval 124"/>
          <p:cNvSpPr/>
          <p:nvPr/>
        </p:nvSpPr>
        <p:spPr>
          <a:xfrm>
            <a:off x="7422986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4,2</a:t>
            </a:r>
            <a:endParaRPr lang="fa-IR" sz="1200" b="1" dirty="0"/>
          </a:p>
        </p:txBody>
      </p:sp>
      <p:sp>
        <p:nvSpPr>
          <p:cNvPr id="126" name="Oval 125"/>
          <p:cNvSpPr/>
          <p:nvPr/>
        </p:nvSpPr>
        <p:spPr>
          <a:xfrm>
            <a:off x="7986872" y="5733256"/>
            <a:ext cx="541006" cy="54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4,3</a:t>
            </a:r>
            <a:endParaRPr lang="fa-IR" sz="1200" b="1" dirty="0"/>
          </a:p>
        </p:txBody>
      </p:sp>
      <p:sp>
        <p:nvSpPr>
          <p:cNvPr id="127" name="Oval 126"/>
          <p:cNvSpPr/>
          <p:nvPr/>
        </p:nvSpPr>
        <p:spPr>
          <a:xfrm>
            <a:off x="8558238" y="5733256"/>
            <a:ext cx="541006" cy="541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4,4</a:t>
            </a:r>
            <a:endParaRPr lang="fa-IR" sz="12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7056276" y="116632"/>
            <a:ext cx="1980220" cy="5426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sz="1400" b="1" dirty="0" smtClean="0">
                <a:cs typeface="2  Titr" pitchFamily="2" charset="-78"/>
              </a:rPr>
              <a:t>جستجوی </a:t>
            </a:r>
            <a:r>
              <a:rPr lang="fa-IR" sz="1400" b="1" dirty="0" smtClean="0">
                <a:cs typeface="2  Titr" pitchFamily="2" charset="-78"/>
              </a:rPr>
              <a:t>عرضی با </a:t>
            </a:r>
            <a:r>
              <a:rPr lang="fa-IR" sz="1400" b="1" dirty="0" smtClean="0">
                <a:cs typeface="2  Titr" pitchFamily="2" charset="-78"/>
              </a:rPr>
              <a:t>هرس کردن شاخه و حد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572000" y="3212976"/>
            <a:ext cx="792088" cy="72008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$90</a:t>
            </a:r>
          </a:p>
          <a:p>
            <a:pPr algn="ctr"/>
            <a:r>
              <a:rPr lang="en-US" sz="1200" b="1" dirty="0" smtClean="0"/>
              <a:t>12</a:t>
            </a:r>
          </a:p>
          <a:p>
            <a:pPr algn="ctr"/>
            <a:r>
              <a:rPr lang="en-US" sz="1200" b="1" dirty="0" smtClean="0"/>
              <a:t>$98</a:t>
            </a:r>
            <a:endParaRPr lang="fa-IR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107504" y="2474312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$40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$70</a:t>
            </a:r>
            <a:endParaRPr lang="en-US" sz="1400" b="1" dirty="0" smtClean="0">
              <a:cs typeface="2  Nazanin" pitchFamily="2" charset="-78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07504" y="2492896"/>
            <a:ext cx="137710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W = 16</a:t>
            </a:r>
          </a:p>
          <a:p>
            <a:pPr algn="ctr" rtl="0">
              <a:lnSpc>
                <a:spcPct val="150000"/>
              </a:lnSpc>
            </a:pPr>
            <a:r>
              <a:rPr lang="en-US" sz="1400" b="1" dirty="0" smtClean="0">
                <a:cs typeface="2  Nazanin" pitchFamily="2" charset="-78"/>
              </a:rPr>
              <a:t>Maxprofit = </a:t>
            </a:r>
            <a:r>
              <a:rPr lang="en-US" sz="1400" b="1" dirty="0" smtClean="0">
                <a:cs typeface="2  Nazanin" pitchFamily="2" charset="-78"/>
              </a:rPr>
              <a:t>$90</a:t>
            </a:r>
            <a:endParaRPr lang="en-US" sz="1400" b="1" dirty="0" smtClean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8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01758E-7 L 0.0533 -0.0018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3 -0.00185 L 0.11632 -0.00185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-0.00185 L 0.18716 -0.00185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15 -0.00185 L 0.24531 -0.0037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32 -0.0037 L 0.3132 -0.00185 " pathEditMode="relative" rAng="0" ptsTypes="AA">
                                      <p:cBhvr>
                                        <p:cTn id="26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32 -0.00185 L 0.36841 -0.00185 " pathEditMode="relative" rAng="0" ptsTypes="AA">
                                      <p:cBhvr>
                                        <p:cTn id="27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500"/>
                            </p:stCondLst>
                            <p:childTnLst>
                              <p:par>
                                <p:cTn id="289" presetID="63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4 -0.00185 L 0.43368 -0.0037 " pathEditMode="relative" rAng="0" ptsTypes="AA">
                                      <p:cBhvr>
                                        <p:cTn id="29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"/>
                            </p:stCondLst>
                            <p:childTnLst>
                              <p:par>
                                <p:cTn id="3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63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68 -0.0037 L 0.49427 -0.00185 " pathEditMode="relative" rAng="0" ptsTypes="AA">
                                      <p:cBhvr>
                                        <p:cTn id="33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00"/>
                            </p:stCondLst>
                            <p:childTnLst>
                              <p:par>
                                <p:cTn id="3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63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427 -0.00185 L 0.55868 -0.0037 " pathEditMode="relative" rAng="0" ptsTypes="AA">
                                      <p:cBhvr>
                                        <p:cTn id="37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500"/>
                            </p:stCondLst>
                            <p:childTnLst>
                              <p:par>
                                <p:cTn id="3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2500"/>
                            </p:stCondLst>
                            <p:childTnLst>
                              <p:par>
                                <p:cTn id="390" presetID="63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68 -0.0037 L 0.61389 -0.00555 " pathEditMode="relative" rAng="0" ptsTypes="AA">
                                      <p:cBhvr>
                                        <p:cTn id="39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500"/>
                            </p:stCondLst>
                            <p:childTnLst>
                              <p:par>
                                <p:cTn id="3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9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2500"/>
                            </p:stCondLst>
                            <p:childTnLst>
                              <p:par>
                                <p:cTn id="403" presetID="63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25 -0.00555 L 0.68195 -0.00185 " pathEditMode="relative" rAng="0" ptsTypes="AA">
                                      <p:cBhvr>
                                        <p:cTn id="40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500"/>
                            </p:stCondLst>
                            <p:childTnLst>
                              <p:par>
                                <p:cTn id="416" presetID="63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95 -0.00185 L 0.74636 -0.0037 " pathEditMode="relative" rAng="0" ptsTypes="AA">
                                      <p:cBhvr>
                                        <p:cTn id="41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500"/>
                            </p:stCondLst>
                            <p:childTnLst>
                              <p:par>
                                <p:cTn id="4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500"/>
                            </p:stCondLst>
                            <p:childTnLst>
                              <p:par>
                                <p:cTn id="429" presetID="63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636 -0.0037 L 0.80139 -0.00555 " pathEditMode="relative" rAng="0" ptsTypes="AA">
                                      <p:cBhvr>
                                        <p:cTn id="43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500"/>
                            </p:stCondLst>
                            <p:childTnLst>
                              <p:par>
                                <p:cTn id="4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42" presetID="63" presetClass="path" presetSubtype="0" accel="50000" decel="50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139 -0.00555 L 0.86441 -0.00185 " pathEditMode="relative" rAng="0" ptsTypes="AA">
                                      <p:cBhvr>
                                        <p:cTn id="44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500"/>
                            </p:stCondLst>
                            <p:childTnLst>
                              <p:par>
                                <p:cTn id="4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5" presetID="63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6441 -0.00185 L 0.92847 -0.0037 " pathEditMode="relative" rAng="0" ptsTypes="AA">
                                      <p:cBhvr>
                                        <p:cTn id="45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500"/>
                            </p:stCondLst>
                            <p:childTnLst>
                              <p:par>
                                <p:cTn id="463" presetID="2" presetClass="exit" presetSubtype="4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2500"/>
                            </p:stCondLst>
                            <p:childTnLst>
                              <p:par>
                                <p:cTn id="4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 animBg="1"/>
      <p:bldP spid="108" grpId="0" animBg="1"/>
      <p:bldP spid="108" grpId="1" animBg="1"/>
      <p:bldP spid="108" grpId="2" animBg="1"/>
      <p:bldP spid="108" grpId="3" animBg="1"/>
      <p:bldP spid="108" grpId="4" animBg="1"/>
      <p:bldP spid="108" grpId="5" animBg="1"/>
      <p:bldP spid="108" grpId="6" animBg="1"/>
      <p:bldP spid="108" grpId="7" animBg="1"/>
      <p:bldP spid="108" grpId="8" animBg="1"/>
      <p:bldP spid="108" grpId="9" animBg="1"/>
      <p:bldP spid="108" grpId="10" animBg="1"/>
      <p:bldP spid="108" grpId="11" animBg="1"/>
      <p:bldP spid="108" grpId="12" animBg="1"/>
      <p:bldP spid="108" grpId="13" animBg="1"/>
      <p:bldP spid="108" grpId="14" animBg="1"/>
      <p:bldP spid="108" grpId="15" animBg="1"/>
      <p:bldP spid="108" grpId="16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9" grpId="0" animBg="1"/>
      <p:bldP spid="132" grpId="0" animBg="1"/>
      <p:bldP spid="133" grpId="0" animBg="1"/>
      <p:bldP spid="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4819996" y="409111"/>
            <a:ext cx="389722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جستجوی عرضی با هرس کردن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764704"/>
            <a:ext cx="65527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cs typeface="2  Koodak" pitchFamily="2" charset="-78"/>
              </a:rPr>
              <a:t>Void </a:t>
            </a:r>
            <a:r>
              <a:rPr lang="en-US" sz="2000" b="1" dirty="0" smtClean="0">
                <a:cs typeface="2  Koodak" pitchFamily="2" charset="-78"/>
              </a:rPr>
              <a:t>breadth_first_branch_and_bound (tree T)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{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queue_of_node Q;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node u, v;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intialize(Q);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         v = root of T;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enqueue(Q, v);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         best = value(v); 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</a:t>
            </a:r>
            <a:r>
              <a:rPr lang="en-US" sz="2000" b="1" dirty="0" smtClean="0">
                <a:cs typeface="2  Koodak" pitchFamily="2" charset="-78"/>
              </a:rPr>
              <a:t>while (! empty(Q)) {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dequeue(Q, v);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for (each child u of v) {</a:t>
            </a: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       if (value(u) is better than best)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	best = value(u);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</a:t>
            </a:r>
            <a:r>
              <a:rPr lang="en-US" sz="2000" b="1" dirty="0" smtClean="0">
                <a:cs typeface="2  Koodak" pitchFamily="2" charset="-78"/>
              </a:rPr>
              <a:t>       if (bound(u) is better than best)</a:t>
            </a:r>
          </a:p>
          <a:p>
            <a:pPr algn="l" rtl="0"/>
            <a:r>
              <a:rPr lang="en-US" sz="2000" b="1" dirty="0">
                <a:cs typeface="2  Koodak" pitchFamily="2" charset="-78"/>
              </a:rPr>
              <a:t>		</a:t>
            </a:r>
            <a:r>
              <a:rPr lang="en-US" sz="2000" b="1" dirty="0" smtClean="0">
                <a:cs typeface="2  Koodak" pitchFamily="2" charset="-78"/>
              </a:rPr>
              <a:t>enqueue(Q, u);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	}</a:t>
            </a:r>
            <a:endParaRPr lang="en-US" sz="2000" b="1" dirty="0" smtClean="0">
              <a:cs typeface="2  Koodak" pitchFamily="2" charset="-78"/>
            </a:endParaRPr>
          </a:p>
          <a:p>
            <a:pPr algn="l" rtl="0"/>
            <a:r>
              <a:rPr lang="en-US" sz="2000" b="1" dirty="0">
                <a:cs typeface="2  Koodak" pitchFamily="2" charset="-78"/>
              </a:rPr>
              <a:t> </a:t>
            </a:r>
            <a:r>
              <a:rPr lang="en-US" sz="2000" b="1" dirty="0" smtClean="0">
                <a:cs typeface="2  Koodak" pitchFamily="2" charset="-78"/>
              </a:rPr>
              <a:t>        }</a:t>
            </a:r>
            <a:endParaRPr lang="en-US" sz="2000" b="1" dirty="0">
              <a:cs typeface="2  Koodak" pitchFamily="2" charset="-78"/>
            </a:endParaRPr>
          </a:p>
          <a:p>
            <a:pPr algn="l" rtl="0"/>
            <a:r>
              <a:rPr lang="en-US" sz="2000" b="1" dirty="0" smtClean="0">
                <a:cs typeface="2  Koodak" pitchFamily="2" charset="-78"/>
              </a:rPr>
              <a:t>}</a:t>
            </a:r>
            <a:endParaRPr lang="fa-IR" sz="2000" b="1" dirty="0" smtClean="0">
              <a:cs typeface="2  Koodak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2025052"/>
            <a:ext cx="236269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initialize Q to be empty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4452" y="2339588"/>
            <a:ext cx="101130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visit root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4794" y="3834544"/>
            <a:ext cx="15600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visit each child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3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448251"/>
            <a:ext cx="5400600" cy="365125"/>
          </a:xfrm>
        </p:spPr>
        <p:txBody>
          <a:bodyPr/>
          <a:lstStyle/>
          <a:p>
            <a:r>
              <a:rPr lang="en-US" dirty="0" smtClean="0"/>
              <a:t>Mohaghegh Ardabili University - Naser_seyed_hashemi@yahoo.com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4986709" y="409111"/>
            <a:ext cx="3730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بهترین جستجو با </a:t>
            </a:r>
            <a:r>
              <a:rPr lang="fa-IR" b="1" dirty="0" smtClean="0">
                <a:cs typeface="2  Titr" pitchFamily="2" charset="-78"/>
              </a:rPr>
              <a:t>هرس کردن شاخه و حد</a:t>
            </a:r>
            <a:endParaRPr lang="fa-IR" b="1" dirty="0">
              <a:cs typeface="2 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048960"/>
            <a:ext cx="7595494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بطورکلی روش جستجوی عرضی مزیتی بر جستجوی عمیقی (عقبگرد) ندارد.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می توان با جستجو را با استفاده از حد خود بهبود بخشید تا علاوه بر تعیین امید بخش بودن یک گره، کار دیگری هم انجام دهد.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پس از ملاقات فرزندان یک گره مفروض، می توان به همه گره های امیدبخش و گسترش نیافته بپردازیم و آن را که بهترین حد را داراست گسترش دهیم.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2  Koodak" pitchFamily="2" charset="-78"/>
              </a:rPr>
              <a:t>به این ترتیب نسبت به حالتی که صرفاً کورکورانه در یک ترتیب از پیش تعیین شده جلو می رفتیم، سریعتر به حل بهینه می رسیم.</a:t>
            </a:r>
            <a:endParaRPr lang="fa-IR" sz="2000" b="1" dirty="0" smtClean="0"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5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1221</Words>
  <Application>Microsoft Office PowerPoint</Application>
  <PresentationFormat>On-screen Show (4:3)</PresentationFormat>
  <Paragraphs>360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N@SER</dc:creator>
  <cp:lastModifiedBy>N@SER</cp:lastModifiedBy>
  <cp:revision>296</cp:revision>
  <dcterms:created xsi:type="dcterms:W3CDTF">2013-11-06T11:36:47Z</dcterms:created>
  <dcterms:modified xsi:type="dcterms:W3CDTF">2013-12-11T21:43:29Z</dcterms:modified>
</cp:coreProperties>
</file>