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2" r:id="rId1"/>
  </p:sldMasterIdLst>
  <p:notesMasterIdLst>
    <p:notesMasterId r:id="rId43"/>
  </p:notesMasterIdLst>
  <p:sldIdLst>
    <p:sldId id="369" r:id="rId2"/>
    <p:sldId id="373" r:id="rId3"/>
    <p:sldId id="372" r:id="rId4"/>
    <p:sldId id="370" r:id="rId5"/>
    <p:sldId id="374" r:id="rId6"/>
    <p:sldId id="367" r:id="rId7"/>
    <p:sldId id="416" r:id="rId8"/>
    <p:sldId id="404" r:id="rId9"/>
    <p:sldId id="405" r:id="rId10"/>
    <p:sldId id="406" r:id="rId11"/>
    <p:sldId id="407" r:id="rId12"/>
    <p:sldId id="408" r:id="rId13"/>
    <p:sldId id="409" r:id="rId14"/>
    <p:sldId id="412" r:id="rId15"/>
    <p:sldId id="411" r:id="rId16"/>
    <p:sldId id="410" r:id="rId17"/>
    <p:sldId id="413" r:id="rId18"/>
    <p:sldId id="414" r:id="rId19"/>
    <p:sldId id="394" r:id="rId20"/>
    <p:sldId id="375" r:id="rId21"/>
    <p:sldId id="376" r:id="rId22"/>
    <p:sldId id="377" r:id="rId23"/>
    <p:sldId id="378" r:id="rId24"/>
    <p:sldId id="379" r:id="rId25"/>
    <p:sldId id="380" r:id="rId26"/>
    <p:sldId id="381" r:id="rId27"/>
    <p:sldId id="391" r:id="rId28"/>
    <p:sldId id="393" r:id="rId29"/>
    <p:sldId id="382" r:id="rId30"/>
    <p:sldId id="383" r:id="rId31"/>
    <p:sldId id="384" r:id="rId32"/>
    <p:sldId id="385" r:id="rId33"/>
    <p:sldId id="386" r:id="rId34"/>
    <p:sldId id="388" r:id="rId35"/>
    <p:sldId id="387" r:id="rId36"/>
    <p:sldId id="392" r:id="rId37"/>
    <p:sldId id="395" r:id="rId38"/>
    <p:sldId id="396" r:id="rId39"/>
    <p:sldId id="397" r:id="rId40"/>
    <p:sldId id="400" r:id="rId41"/>
    <p:sldId id="403" r:id="rId4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Tahoma" pitchFamily="34" charset="0"/>
        <a:ea typeface="+mn-ea"/>
        <a:cs typeface="Arial" pitchFamily="34" charset="0"/>
      </a:defRPr>
    </a:lvl1pPr>
    <a:lvl2pPr marL="457200" algn="l" rtl="0" fontAlgn="base">
      <a:spcBef>
        <a:spcPct val="0"/>
      </a:spcBef>
      <a:spcAft>
        <a:spcPct val="0"/>
      </a:spcAft>
      <a:defRPr kern="1200">
        <a:solidFill>
          <a:schemeClr val="tx1"/>
        </a:solidFill>
        <a:latin typeface="Tahoma" pitchFamily="34" charset="0"/>
        <a:ea typeface="+mn-ea"/>
        <a:cs typeface="Arial" pitchFamily="34" charset="0"/>
      </a:defRPr>
    </a:lvl2pPr>
    <a:lvl3pPr marL="914400" algn="l" rtl="0" fontAlgn="base">
      <a:spcBef>
        <a:spcPct val="0"/>
      </a:spcBef>
      <a:spcAft>
        <a:spcPct val="0"/>
      </a:spcAft>
      <a:defRPr kern="1200">
        <a:solidFill>
          <a:schemeClr val="tx1"/>
        </a:solidFill>
        <a:latin typeface="Tahoma" pitchFamily="34" charset="0"/>
        <a:ea typeface="+mn-ea"/>
        <a:cs typeface="Arial" pitchFamily="34" charset="0"/>
      </a:defRPr>
    </a:lvl3pPr>
    <a:lvl4pPr marL="1371600" algn="l" rtl="0" fontAlgn="base">
      <a:spcBef>
        <a:spcPct val="0"/>
      </a:spcBef>
      <a:spcAft>
        <a:spcPct val="0"/>
      </a:spcAft>
      <a:defRPr kern="1200">
        <a:solidFill>
          <a:schemeClr val="tx1"/>
        </a:solidFill>
        <a:latin typeface="Tahoma" pitchFamily="34" charset="0"/>
        <a:ea typeface="+mn-ea"/>
        <a:cs typeface="Arial" pitchFamily="34" charset="0"/>
      </a:defRPr>
    </a:lvl4pPr>
    <a:lvl5pPr marL="1828800" algn="l" rtl="0" fontAlgn="base">
      <a:spcBef>
        <a:spcPct val="0"/>
      </a:spcBef>
      <a:spcAft>
        <a:spcPct val="0"/>
      </a:spcAft>
      <a:defRPr kern="1200">
        <a:solidFill>
          <a:schemeClr val="tx1"/>
        </a:solidFill>
        <a:latin typeface="Tahoma" pitchFamily="34" charset="0"/>
        <a:ea typeface="+mn-ea"/>
        <a:cs typeface="Arial" pitchFamily="34" charset="0"/>
      </a:defRPr>
    </a:lvl5pPr>
    <a:lvl6pPr marL="2286000" algn="r" defTabSz="914400" rtl="1" eaLnBrk="1" latinLnBrk="0" hangingPunct="1">
      <a:defRPr kern="1200">
        <a:solidFill>
          <a:schemeClr val="tx1"/>
        </a:solidFill>
        <a:latin typeface="Tahoma" pitchFamily="34" charset="0"/>
        <a:ea typeface="+mn-ea"/>
        <a:cs typeface="Arial" pitchFamily="34" charset="0"/>
      </a:defRPr>
    </a:lvl6pPr>
    <a:lvl7pPr marL="2743200" algn="r" defTabSz="914400" rtl="1" eaLnBrk="1" latinLnBrk="0" hangingPunct="1">
      <a:defRPr kern="1200">
        <a:solidFill>
          <a:schemeClr val="tx1"/>
        </a:solidFill>
        <a:latin typeface="Tahoma" pitchFamily="34" charset="0"/>
        <a:ea typeface="+mn-ea"/>
        <a:cs typeface="Arial" pitchFamily="34" charset="0"/>
      </a:defRPr>
    </a:lvl7pPr>
    <a:lvl8pPr marL="3200400" algn="r" defTabSz="914400" rtl="1" eaLnBrk="1" latinLnBrk="0" hangingPunct="1">
      <a:defRPr kern="1200">
        <a:solidFill>
          <a:schemeClr val="tx1"/>
        </a:solidFill>
        <a:latin typeface="Tahoma" pitchFamily="34" charset="0"/>
        <a:ea typeface="+mn-ea"/>
        <a:cs typeface="Arial" pitchFamily="34" charset="0"/>
      </a:defRPr>
    </a:lvl8pPr>
    <a:lvl9pPr marL="3657600" algn="r" defTabSz="914400" rtl="1" eaLnBrk="1" latinLnBrk="0" hangingPunct="1">
      <a:defRPr kern="1200">
        <a:solidFill>
          <a:schemeClr val="tx1"/>
        </a:solidFill>
        <a:latin typeface="Tahoma" pitchFamily="34" charset="0"/>
        <a:ea typeface="+mn-ea"/>
        <a:cs typeface="Arial"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xa-software" initials="h"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99FFCC"/>
    <a:srgbClr val="FFCC66"/>
    <a:srgbClr val="000000"/>
    <a:srgbClr val="FF9999"/>
    <a:srgbClr val="FFCCCC"/>
    <a:srgbClr val="FFCC99"/>
    <a:srgbClr val="CCCC00"/>
    <a:srgbClr val="CC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181" autoAdjust="0"/>
    <p:restoredTop sz="94500" autoAdjust="0"/>
  </p:normalViewPr>
  <p:slideViewPr>
    <p:cSldViewPr>
      <p:cViewPr varScale="1">
        <p:scale>
          <a:sx n="92" d="100"/>
          <a:sy n="92" d="100"/>
        </p:scale>
        <p:origin x="1176"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cs typeface="Arial" charset="0"/>
              </a:defRPr>
            </a:lvl1pPr>
          </a:lstStyle>
          <a:p>
            <a:pPr>
              <a:defRPr/>
            </a:pPr>
            <a:endParaRPr lang="en-US"/>
          </a:p>
        </p:txBody>
      </p:sp>
      <p:sp>
        <p:nvSpPr>
          <p:cNvPr id="512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cs typeface="Arial" charset="0"/>
              </a:defRPr>
            </a:lvl1pPr>
          </a:lstStyle>
          <a:p>
            <a:pPr>
              <a:defRPr/>
            </a:pPr>
            <a:endParaRPr lang="en-US"/>
          </a:p>
        </p:txBody>
      </p:sp>
      <p:sp>
        <p:nvSpPr>
          <p:cNvPr id="7782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512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12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cs typeface="Arial" charset="0"/>
              </a:defRPr>
            </a:lvl1pPr>
          </a:lstStyle>
          <a:p>
            <a:pPr>
              <a:defRPr/>
            </a:pPr>
            <a:endParaRPr lang="en-US"/>
          </a:p>
        </p:txBody>
      </p:sp>
      <p:sp>
        <p:nvSpPr>
          <p:cNvPr id="512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cs typeface="Arial" charset="0"/>
              </a:defRPr>
            </a:lvl1pPr>
          </a:lstStyle>
          <a:p>
            <a:pPr>
              <a:defRPr/>
            </a:pPr>
            <a:fld id="{78A04E6E-4DF8-4F04-9255-CC960D6B7F51}" type="slidenum">
              <a:rPr lang="fa-IR"/>
              <a:pPr>
                <a:defRPr/>
              </a:pPr>
              <a:t>‹#›</a:t>
            </a:fld>
            <a:endParaRPr lang="en-US"/>
          </a:p>
        </p:txBody>
      </p:sp>
    </p:spTree>
    <p:extLst>
      <p:ext uri="{BB962C8B-B14F-4D97-AF65-F5344CB8AC3E}">
        <p14:creationId xmlns:p14="http://schemas.microsoft.com/office/powerpoint/2010/main" val="115392959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78A04E6E-4DF8-4F04-9255-CC960D6B7F51}" type="slidenum">
              <a:rPr lang="fa-IR" smtClean="0"/>
              <a:pPr>
                <a:defRPr/>
              </a:pPr>
              <a:t>26</a:t>
            </a:fld>
            <a:endParaRPr lang="en-US"/>
          </a:p>
        </p:txBody>
      </p:sp>
    </p:spTree>
    <p:extLst>
      <p:ext uri="{BB962C8B-B14F-4D97-AF65-F5344CB8AC3E}">
        <p14:creationId xmlns:p14="http://schemas.microsoft.com/office/powerpoint/2010/main" val="14639328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9"/>
          <p:cNvSpPr>
            <a:spLocks noGrp="1"/>
          </p:cNvSpPr>
          <p:nvPr>
            <p:ph type="dt" sz="half" idx="10"/>
          </p:nvPr>
        </p:nvSpPr>
        <p:spPr/>
        <p:txBody>
          <a:bodyPr/>
          <a:lstStyle>
            <a:lvl1pPr>
              <a:defRPr/>
            </a:lvl1pPr>
          </a:lstStyle>
          <a:p>
            <a:pPr>
              <a:defRPr/>
            </a:pPr>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33D986A7-ED9B-4B26-9180-3838B261689F}"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978E4031-3AE9-4052-83BA-9802634CC9D9}"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2"/>
            <a:ext cx="2057400" cy="52117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14402"/>
            <a:ext cx="6019800" cy="5211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D61382EB-6BB0-4F70-90A7-328B08430B29}"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FEE2A2F7-23D6-4A95-93A6-90D796B6A63D}"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530352" y="2704665"/>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9"/>
          <p:cNvSpPr>
            <a:spLocks noGrp="1"/>
          </p:cNvSpPr>
          <p:nvPr>
            <p:ph type="dt" sz="half" idx="10"/>
          </p:nvPr>
        </p:nvSpPr>
        <p:spPr/>
        <p:txBody>
          <a:bodyPr/>
          <a:lstStyle>
            <a:lvl1pPr>
              <a:defRPr/>
            </a:lvl1pPr>
          </a:lstStyle>
          <a:p>
            <a:pPr>
              <a:defRPr/>
            </a:pPr>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8AD65FDD-6C91-44EF-A2F5-9378022D303F}"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endParaRPr lang="en-US"/>
          </a:p>
        </p:txBody>
      </p:sp>
      <p:sp>
        <p:nvSpPr>
          <p:cNvPr id="6" name="Footer Placeholder 21"/>
          <p:cNvSpPr>
            <a:spLocks noGrp="1"/>
          </p:cNvSpPr>
          <p:nvPr>
            <p:ph type="ftr" sz="quarter" idx="11"/>
          </p:nvPr>
        </p:nvSpPr>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pPr>
              <a:defRPr/>
            </a:pPr>
            <a:fld id="{88DE4394-57FB-4D61-B6D2-24E3EEF99E20}"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1"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6" y="1859758"/>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1" y="2514601"/>
            <a:ext cx="4040188"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6" y="2514601"/>
            <a:ext cx="4041775"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9"/>
          <p:cNvSpPr>
            <a:spLocks noGrp="1"/>
          </p:cNvSpPr>
          <p:nvPr>
            <p:ph type="dt" sz="half" idx="10"/>
          </p:nvPr>
        </p:nvSpPr>
        <p:spPr/>
        <p:txBody>
          <a:bodyPr/>
          <a:lstStyle>
            <a:lvl1pPr>
              <a:defRPr/>
            </a:lvl1pPr>
          </a:lstStyle>
          <a:p>
            <a:pPr>
              <a:defRPr/>
            </a:pPr>
            <a:endParaRPr lang="en-US"/>
          </a:p>
        </p:txBody>
      </p:sp>
      <p:sp>
        <p:nvSpPr>
          <p:cNvPr id="8" name="Footer Placeholder 21"/>
          <p:cNvSpPr>
            <a:spLocks noGrp="1"/>
          </p:cNvSpPr>
          <p:nvPr>
            <p:ph type="ftr" sz="quarter" idx="11"/>
          </p:nvPr>
        </p:nvSpPr>
        <p:spPr/>
        <p:txBody>
          <a:bodyPr/>
          <a:lstStyle>
            <a:lvl1pPr>
              <a:defRPr/>
            </a:lvl1pPr>
          </a:lstStyle>
          <a:p>
            <a:pPr>
              <a:defRPr/>
            </a:pPr>
            <a:endParaRPr lang="en-US"/>
          </a:p>
        </p:txBody>
      </p:sp>
      <p:sp>
        <p:nvSpPr>
          <p:cNvPr id="9" name="Slide Number Placeholder 17"/>
          <p:cNvSpPr>
            <a:spLocks noGrp="1"/>
          </p:cNvSpPr>
          <p:nvPr>
            <p:ph type="sldNum" sz="quarter" idx="12"/>
          </p:nvPr>
        </p:nvSpPr>
        <p:spPr/>
        <p:txBody>
          <a:bodyPr/>
          <a:lstStyle>
            <a:lvl1pPr>
              <a:defRPr/>
            </a:lvl1pPr>
          </a:lstStyle>
          <a:p>
            <a:pPr>
              <a:defRPr/>
            </a:pPr>
            <a:fld id="{40F1C772-1C2D-4717-AAD9-0A754C6A10BD}"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Date Placeholder 9"/>
          <p:cNvSpPr>
            <a:spLocks noGrp="1"/>
          </p:cNvSpPr>
          <p:nvPr>
            <p:ph type="dt" sz="half" idx="10"/>
          </p:nvPr>
        </p:nvSpPr>
        <p:spPr/>
        <p:txBody>
          <a:bodyPr/>
          <a:lstStyle>
            <a:lvl1pPr>
              <a:defRPr/>
            </a:lvl1pPr>
          </a:lstStyle>
          <a:p>
            <a:pPr>
              <a:defRPr/>
            </a:pPr>
            <a:endParaRPr lang="en-US"/>
          </a:p>
        </p:txBody>
      </p:sp>
      <p:sp>
        <p:nvSpPr>
          <p:cNvPr id="4" name="Footer Placeholder 21"/>
          <p:cNvSpPr>
            <a:spLocks noGrp="1"/>
          </p:cNvSpPr>
          <p:nvPr>
            <p:ph type="ftr" sz="quarter" idx="11"/>
          </p:nvPr>
        </p:nvSpPr>
        <p:spPr/>
        <p:txBody>
          <a:bodyPr/>
          <a:lstStyle>
            <a:lvl1pPr>
              <a:defRPr/>
            </a:lvl1pPr>
          </a:lstStyle>
          <a:p>
            <a:pPr>
              <a:defRPr/>
            </a:pPr>
            <a:endParaRPr lang="en-US"/>
          </a:p>
        </p:txBody>
      </p:sp>
      <p:sp>
        <p:nvSpPr>
          <p:cNvPr id="5" name="Slide Number Placeholder 17"/>
          <p:cNvSpPr>
            <a:spLocks noGrp="1"/>
          </p:cNvSpPr>
          <p:nvPr>
            <p:ph type="sldNum" sz="quarter" idx="12"/>
          </p:nvPr>
        </p:nvSpPr>
        <p:spPr/>
        <p:txBody>
          <a:bodyPr/>
          <a:lstStyle>
            <a:lvl1pPr>
              <a:defRPr/>
            </a:lvl1pPr>
          </a:lstStyle>
          <a:p>
            <a:pPr>
              <a:defRPr/>
            </a:pPr>
            <a:fld id="{531B14E7-B23E-4D35-A25A-1450A669483A}"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endParaRPr lang="en-US"/>
          </a:p>
        </p:txBody>
      </p:sp>
      <p:sp>
        <p:nvSpPr>
          <p:cNvPr id="3" name="Footer Placeholder 21"/>
          <p:cNvSpPr>
            <a:spLocks noGrp="1"/>
          </p:cNvSpPr>
          <p:nvPr>
            <p:ph type="ftr" sz="quarter" idx="11"/>
          </p:nvPr>
        </p:nvSpPr>
        <p:spPr/>
        <p:txBody>
          <a:bodyPr/>
          <a:lstStyle>
            <a:lvl1pPr>
              <a:defRPr/>
            </a:lvl1pPr>
          </a:lstStyle>
          <a:p>
            <a:pPr>
              <a:defRPr/>
            </a:pPr>
            <a:endParaRPr lang="en-US"/>
          </a:p>
        </p:txBody>
      </p:sp>
      <p:sp>
        <p:nvSpPr>
          <p:cNvPr id="4" name="Slide Number Placeholder 17"/>
          <p:cNvSpPr>
            <a:spLocks noGrp="1"/>
          </p:cNvSpPr>
          <p:nvPr>
            <p:ph type="sldNum" sz="quarter" idx="12"/>
          </p:nvPr>
        </p:nvSpPr>
        <p:spPr/>
        <p:txBody>
          <a:bodyPr/>
          <a:lstStyle>
            <a:lvl1pPr>
              <a:defRPr/>
            </a:lvl1pPr>
          </a:lstStyle>
          <a:p>
            <a:pPr>
              <a:defRPr/>
            </a:pPr>
            <a:fld id="{8E5CC788-0D2C-42C5-9F33-FAF5B4D42F9C}"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smtClean="0"/>
              <a:t>Click to edit Master text styles</a:t>
            </a:r>
          </a:p>
        </p:txBody>
      </p:sp>
      <p:sp>
        <p:nvSpPr>
          <p:cNvPr id="4" name="Content Placeholder 3"/>
          <p:cNvSpPr>
            <a:spLocks noGrp="1"/>
          </p:cNvSpPr>
          <p:nvPr>
            <p:ph sz="half" idx="1"/>
          </p:nvPr>
        </p:nvSpPr>
        <p:spPr>
          <a:xfrm>
            <a:off x="3575050" y="1676400"/>
            <a:ext cx="5111751" cy="4572000"/>
          </a:xfrm>
        </p:spPr>
        <p:txBody>
          <a:bodyPr tIns="0"/>
          <a:lstStyle>
            <a:lvl1pPr>
              <a:defRPr sz="2800"/>
            </a:lvl1pPr>
            <a:lvl2pPr>
              <a:defRPr sz="26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endParaRPr lang="en-US"/>
          </a:p>
        </p:txBody>
      </p:sp>
      <p:sp>
        <p:nvSpPr>
          <p:cNvPr id="6" name="Footer Placeholder 21"/>
          <p:cNvSpPr>
            <a:spLocks noGrp="1"/>
          </p:cNvSpPr>
          <p:nvPr>
            <p:ph type="ftr" sz="quarter" idx="11"/>
          </p:nvPr>
        </p:nvSpPr>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pPr>
              <a:defRPr/>
            </a:pPr>
            <a:fld id="{207384FD-6098-45BA-A27B-D48D9F1570CC}"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nip and Round Single Corner Rectangle 4"/>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Right Triangle 5"/>
          <p:cNvSpPr/>
          <p:nvPr/>
        </p:nvSpPr>
        <p:spPr>
          <a:xfrm rot="420000" flipV="1">
            <a:off x="8004177" y="5359401"/>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p:nvSpPr>
          <p:cNvPr id="7" name="Freeform 6"/>
          <p:cNvSpPr>
            <a:spLocks/>
          </p:cNvSpPr>
          <p:nvPr/>
        </p:nvSpPr>
        <p:spPr bwMode="auto">
          <a:xfrm flipV="1">
            <a:off x="-9526" y="5816601"/>
            <a:ext cx="9163051"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cs typeface="+mn-cs"/>
            </a:endParaRPr>
          </a:p>
        </p:txBody>
      </p:sp>
      <p:sp>
        <p:nvSpPr>
          <p:cNvPr id="8" name="Freeform 7"/>
          <p:cNvSpPr>
            <a:spLocks/>
          </p:cNvSpPr>
          <p:nvPr/>
        </p:nvSpPr>
        <p:spPr bwMode="auto">
          <a:xfrm flipV="1">
            <a:off x="4381501" y="6219826"/>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cs typeface="+mn-cs"/>
            </a:endParaRPr>
          </a:p>
        </p:txBody>
      </p:sp>
      <p:sp>
        <p:nvSpPr>
          <p:cNvPr id="2" name="Title 1"/>
          <p:cNvSpPr>
            <a:spLocks noGrp="1"/>
          </p:cNvSpPr>
          <p:nvPr>
            <p:ph type="title"/>
          </p:nvPr>
        </p:nvSpPr>
        <p:spPr>
          <a:xfrm>
            <a:off x="609600" y="1176997"/>
            <a:ext cx="2212848" cy="1582621"/>
          </a:xfrm>
        </p:spPr>
        <p:txBody>
          <a:bodyPr lIns="45720" rIns="45720" bIns="45720"/>
          <a:lstStyle>
            <a:lvl1pPr algn="l">
              <a:buNone/>
              <a:defRPr sz="2000" b="1">
                <a:solidFill>
                  <a:schemeClr val="tx2"/>
                </a:solidFill>
              </a:defRPr>
            </a:lvl1pPr>
          </a:lstStyle>
          <a:p>
            <a:r>
              <a:rPr lang="en-US" smtClean="0"/>
              <a:t>Click to edit Master title style</a:t>
            </a:r>
            <a:endParaRPr lang="en-US"/>
          </a:p>
        </p:txBody>
      </p:sp>
      <p:sp>
        <p:nvSpPr>
          <p:cNvPr id="4" name="Text Placeholder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smtClean="0"/>
              <a:t>Click icon to add picture</a:t>
            </a:r>
            <a:endParaRPr lang="en-US" noProof="0" dirty="0"/>
          </a:p>
        </p:txBody>
      </p:sp>
      <p:sp>
        <p:nvSpPr>
          <p:cNvPr id="9" name="Date Placeholder 4"/>
          <p:cNvSpPr>
            <a:spLocks noGrp="1"/>
          </p:cNvSpPr>
          <p:nvPr>
            <p:ph type="dt" sz="half" idx="10"/>
          </p:nvPr>
        </p:nvSpPr>
        <p:spPr/>
        <p:txBody>
          <a:bodyPr/>
          <a:lstStyle>
            <a:lvl1pPr>
              <a:defRPr/>
            </a:lvl1pPr>
          </a:lstStyle>
          <a:p>
            <a:pPr>
              <a:defRPr/>
            </a:pPr>
            <a:endParaRPr lang="en-US"/>
          </a:p>
        </p:txBody>
      </p:sp>
      <p:sp>
        <p:nvSpPr>
          <p:cNvPr id="10" name="Footer Placeholder 5"/>
          <p:cNvSpPr>
            <a:spLocks noGrp="1"/>
          </p:cNvSpPr>
          <p:nvPr>
            <p:ph type="ftr" sz="quarter" idx="11"/>
          </p:nvPr>
        </p:nvSpPr>
        <p:spPr/>
        <p:txBody>
          <a:bodyPr/>
          <a:lstStyle>
            <a:lvl1pPr>
              <a:defRPr/>
            </a:lvl1pPr>
          </a:lstStyle>
          <a:p>
            <a:pPr>
              <a:defRPr/>
            </a:pPr>
            <a:endParaRPr lang="en-US"/>
          </a:p>
        </p:txBody>
      </p:sp>
      <p:sp>
        <p:nvSpPr>
          <p:cNvPr id="11" name="Slide Number Placeholder 6"/>
          <p:cNvSpPr>
            <a:spLocks noGrp="1"/>
          </p:cNvSpPr>
          <p:nvPr>
            <p:ph type="sldNum" sz="quarter" idx="12"/>
          </p:nvPr>
        </p:nvSpPr>
        <p:spPr>
          <a:xfrm>
            <a:off x="8077200" y="6356351"/>
            <a:ext cx="609600" cy="365125"/>
          </a:xfrm>
        </p:spPr>
        <p:txBody>
          <a:bodyPr/>
          <a:lstStyle>
            <a:lvl1pPr>
              <a:defRPr/>
            </a:lvl1pPr>
          </a:lstStyle>
          <a:p>
            <a:pPr>
              <a:defRPr/>
            </a:pPr>
            <a:fld id="{9CCD558F-F6AF-4196-8FC5-706FC12C2274}"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9526" y="-7938"/>
            <a:ext cx="9163051"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cs typeface="+mn-cs"/>
            </a:endParaRPr>
          </a:p>
        </p:txBody>
      </p:sp>
      <p:sp>
        <p:nvSpPr>
          <p:cNvPr id="8" name="Freeform 7"/>
          <p:cNvSpPr>
            <a:spLocks/>
          </p:cNvSpPr>
          <p:nvPr/>
        </p:nvSpPr>
        <p:spPr bwMode="auto">
          <a:xfrm>
            <a:off x="4381501"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cs typeface="+mn-cs"/>
            </a:endParaRPr>
          </a:p>
        </p:txBody>
      </p:sp>
      <p:sp>
        <p:nvSpPr>
          <p:cNvPr id="6148" name="Title Placeholder 8"/>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en-US" smtClean="0"/>
              <a:t>Click to edit Master title style</a:t>
            </a:r>
          </a:p>
        </p:txBody>
      </p:sp>
      <p:sp>
        <p:nvSpPr>
          <p:cNvPr id="6149" name="Text Placeholder 29"/>
          <p:cNvSpPr>
            <a:spLocks noGrp="1"/>
          </p:cNvSpPr>
          <p:nvPr>
            <p:ph type="body" idx="1"/>
          </p:nvPr>
        </p:nvSpPr>
        <p:spPr bwMode="auto">
          <a:xfrm>
            <a:off x="457200" y="1935164"/>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457200" y="6356351"/>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cs typeface="Arial" charset="0"/>
              </a:defRPr>
            </a:lvl1pPr>
          </a:lstStyle>
          <a:p>
            <a:pPr>
              <a:defRPr/>
            </a:pPr>
            <a:endParaRPr lang="en-US"/>
          </a:p>
        </p:txBody>
      </p:sp>
      <p:sp>
        <p:nvSpPr>
          <p:cNvPr id="22" name="Footer Placeholder 21"/>
          <p:cNvSpPr>
            <a:spLocks noGrp="1"/>
          </p:cNvSpPr>
          <p:nvPr>
            <p:ph type="ftr" sz="quarter" idx="3"/>
          </p:nvPr>
        </p:nvSpPr>
        <p:spPr>
          <a:xfrm>
            <a:off x="2667000" y="6356351"/>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cs typeface="Arial" charset="0"/>
              </a:defRPr>
            </a:lvl1pPr>
          </a:lstStyle>
          <a:p>
            <a:pPr>
              <a:defRPr/>
            </a:pPr>
            <a:endParaRPr lang="en-US"/>
          </a:p>
        </p:txBody>
      </p:sp>
      <p:sp>
        <p:nvSpPr>
          <p:cNvPr id="18" name="Slide Number Placeholder 17"/>
          <p:cNvSpPr>
            <a:spLocks noGrp="1"/>
          </p:cNvSpPr>
          <p:nvPr>
            <p:ph type="sldNum" sz="quarter" idx="4"/>
          </p:nvPr>
        </p:nvSpPr>
        <p:spPr>
          <a:xfrm>
            <a:off x="7924800" y="6356351"/>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cs typeface="Arial" charset="0"/>
              </a:defRPr>
            </a:lvl1pPr>
          </a:lstStyle>
          <a:p>
            <a:pPr>
              <a:defRPr/>
            </a:pPr>
            <a:fld id="{C8CDA393-9A22-4D13-BE34-69108CD7B8CD}" type="slidenum">
              <a:rPr lang="en-US"/>
              <a:pPr>
                <a:defRPr/>
              </a:pPr>
              <a:t>‹#›</a:t>
            </a:fld>
            <a:endParaRPr lang="en-US"/>
          </a:p>
        </p:txBody>
      </p:sp>
      <p:grpSp>
        <p:nvGrpSpPr>
          <p:cNvPr id="6153" name="Group 1"/>
          <p:cNvGrpSpPr>
            <a:grpSpLocks/>
          </p:cNvGrpSpPr>
          <p:nvPr/>
        </p:nvGrpSpPr>
        <p:grpSpPr bwMode="auto">
          <a:xfrm>
            <a:off x="-19049" y="203200"/>
            <a:ext cx="9180513" cy="64770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a:defRPr/>
              </a:pPr>
              <a:endParaRPr lang="en-US">
                <a:cs typeface="Arial" charset="0"/>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a:defRPr/>
              </a:pPr>
              <a:endParaRPr lang="en-US">
                <a:cs typeface="Arial" charset="0"/>
              </a:endParaRPr>
            </a:p>
          </p:txBody>
        </p:sp>
      </p:grpSp>
    </p:spTree>
  </p:cSld>
  <p:clrMap bg1="lt1" tx1="dk1" bg2="lt2" tx2="dk2" accent1="accent1" accent2="accent2" accent3="accent3" accent4="accent4" accent5="accent5" accent6="accent6" hlink="hlink" folHlink="folHlink"/>
  <p:sldLayoutIdLst>
    <p:sldLayoutId id="2147483811" r:id="rId1"/>
    <p:sldLayoutId id="2147483812" r:id="rId2"/>
    <p:sldLayoutId id="2147483813" r:id="rId3"/>
    <p:sldLayoutId id="2147483814" r:id="rId4"/>
    <p:sldLayoutId id="2147483815" r:id="rId5"/>
    <p:sldLayoutId id="2147483816" r:id="rId6"/>
    <p:sldLayoutId id="2147483817" r:id="rId7"/>
    <p:sldLayoutId id="2147483818" r:id="rId8"/>
    <p:sldLayoutId id="2147483821" r:id="rId9"/>
    <p:sldLayoutId id="2147483819" r:id="rId10"/>
    <p:sldLayoutId id="2147483820" r:id="rId11"/>
  </p:sldLayoutIdLst>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defRPr>
      </a:lvl2pPr>
      <a:lvl3pPr algn="l" rtl="0" eaLnBrk="0" fontAlgn="base" hangingPunct="0">
        <a:spcBef>
          <a:spcPct val="0"/>
        </a:spcBef>
        <a:spcAft>
          <a:spcPct val="0"/>
        </a:spcAft>
        <a:defRPr sz="5000">
          <a:solidFill>
            <a:schemeClr val="tx2"/>
          </a:solidFill>
          <a:latin typeface="Calibri" pitchFamily="34" charset="0"/>
        </a:defRPr>
      </a:lvl3pPr>
      <a:lvl4pPr algn="l" rtl="0" eaLnBrk="0" fontAlgn="base" hangingPunct="0">
        <a:spcBef>
          <a:spcPct val="0"/>
        </a:spcBef>
        <a:spcAft>
          <a:spcPct val="0"/>
        </a:spcAft>
        <a:defRPr sz="5000">
          <a:solidFill>
            <a:schemeClr val="tx2"/>
          </a:solidFill>
          <a:latin typeface="Calibri" pitchFamily="34" charset="0"/>
        </a:defRPr>
      </a:lvl4pPr>
      <a:lvl5pPr algn="l" rtl="0" eaLnBrk="0" fontAlgn="base" hangingPunct="0">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C32D2E"/>
        </a:buClr>
        <a:buSzPct val="95000"/>
        <a:buFont typeface="Wingdings 2"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C32D2E"/>
        </a:buClr>
        <a:buSzPct val="65000"/>
        <a:buFont typeface="Wingdings 2"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84AA33"/>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slide" Target="slide4.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slide" Target="slide4.xml"/><Relationship Id="rId1" Type="http://schemas.openxmlformats.org/officeDocument/2006/relationships/slideLayout" Target="../slideLayouts/slideLayout4.xml"/><Relationship Id="rId4" Type="http://schemas.openxmlformats.org/officeDocument/2006/relationships/image" Target="../media/image13.jpg"/></Relationships>
</file>

<file path=ppt/slides/_rels/slide12.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slide" Target="slide4.xml"/><Relationship Id="rId1" Type="http://schemas.openxmlformats.org/officeDocument/2006/relationships/slideLayout" Target="../slideLayouts/slideLayout4.xml"/><Relationship Id="rId5" Type="http://schemas.openxmlformats.org/officeDocument/2006/relationships/image" Target="../media/image16.jpg"/><Relationship Id="rId4" Type="http://schemas.openxmlformats.org/officeDocument/2006/relationships/image" Target="../media/image15.jpg"/></Relationships>
</file>

<file path=ppt/slides/_rels/slide13.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slide" Target="slide4.xml"/><Relationship Id="rId1" Type="http://schemas.openxmlformats.org/officeDocument/2006/relationships/slideLayout" Target="../slideLayouts/slideLayout4.xml"/><Relationship Id="rId4" Type="http://schemas.openxmlformats.org/officeDocument/2006/relationships/image" Target="../media/image18.jpg"/></Relationships>
</file>

<file path=ppt/slides/_rels/slide14.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slide" Target="slide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slide" Target="slide4.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slide" Target="slide4.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slide" Target="slide4.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slide" Target="slide4.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slide" Target="slide4.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slide" Target="slide4.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slide" Target="slide4.xml"/><Relationship Id="rId1" Type="http://schemas.openxmlformats.org/officeDocument/2006/relationships/slideLayout" Target="../slideLayouts/slideLayout4.xml"/><Relationship Id="rId4" Type="http://schemas.openxmlformats.org/officeDocument/2006/relationships/image" Target="../media/image27.jpg"/></Relationships>
</file>

<file path=ppt/slides/_rels/slide23.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slide" Target="slide4.xml"/><Relationship Id="rId1" Type="http://schemas.openxmlformats.org/officeDocument/2006/relationships/slideLayout" Target="../slideLayouts/slideLayout4.xml"/><Relationship Id="rId4" Type="http://schemas.openxmlformats.org/officeDocument/2006/relationships/image" Target="../media/image29.jpg"/></Relationships>
</file>

<file path=ppt/slides/_rels/slide24.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slide" Target="slide4.xml"/><Relationship Id="rId1" Type="http://schemas.openxmlformats.org/officeDocument/2006/relationships/slideLayout" Target="../slideLayouts/slideLayout4.xml"/><Relationship Id="rId4" Type="http://schemas.openxmlformats.org/officeDocument/2006/relationships/image" Target="../media/image31.jpg"/></Relationships>
</file>

<file path=ppt/slides/_rels/slide25.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slide" Target="slide4.xml"/><Relationship Id="rId7" Type="http://schemas.openxmlformats.org/officeDocument/2006/relationships/image" Target="../media/image35.jpg"/><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openxmlformats.org/officeDocument/2006/relationships/image" Target="../media/image34.jpg"/><Relationship Id="rId5" Type="http://schemas.openxmlformats.org/officeDocument/2006/relationships/image" Target="../media/image33.png"/><Relationship Id="rId4" Type="http://schemas.openxmlformats.org/officeDocument/2006/relationships/image" Target="../media/image32.jpg"/></Relationships>
</file>

<file path=ppt/slides/_rels/slide27.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slide" Target="slide4.xml"/><Relationship Id="rId1" Type="http://schemas.openxmlformats.org/officeDocument/2006/relationships/slideLayout" Target="../slideLayouts/slideLayout4.xml"/><Relationship Id="rId5" Type="http://schemas.openxmlformats.org/officeDocument/2006/relationships/image" Target="../media/image38.jpg"/><Relationship Id="rId4" Type="http://schemas.openxmlformats.org/officeDocument/2006/relationships/image" Target="../media/image37.jpeg"/></Relationships>
</file>

<file path=ppt/slides/_rels/slide28.xml.rels><?xml version="1.0" encoding="UTF-8" standalone="yes"?>
<Relationships xmlns="http://schemas.openxmlformats.org/package/2006/relationships"><Relationship Id="rId3" Type="http://schemas.openxmlformats.org/officeDocument/2006/relationships/image" Target="../media/image39.jpg"/><Relationship Id="rId2" Type="http://schemas.openxmlformats.org/officeDocument/2006/relationships/slide" Target="slide4.xml"/><Relationship Id="rId1" Type="http://schemas.openxmlformats.org/officeDocument/2006/relationships/slideLayout" Target="../slideLayouts/slideLayout4.xml"/><Relationship Id="rId4" Type="http://schemas.openxmlformats.org/officeDocument/2006/relationships/image" Target="../media/image40.jpeg"/></Relationships>
</file>

<file path=ppt/slides/_rels/slide29.xml.rels><?xml version="1.0" encoding="UTF-8" standalone="yes"?>
<Relationships xmlns="http://schemas.openxmlformats.org/package/2006/relationships"><Relationship Id="rId3" Type="http://schemas.openxmlformats.org/officeDocument/2006/relationships/image" Target="../media/image41.jpg"/><Relationship Id="rId2" Type="http://schemas.openxmlformats.org/officeDocument/2006/relationships/slide" Target="slide4.xml"/><Relationship Id="rId1" Type="http://schemas.openxmlformats.org/officeDocument/2006/relationships/slideLayout" Target="../slideLayouts/slideLayout4.xml"/><Relationship Id="rId4" Type="http://schemas.openxmlformats.org/officeDocument/2006/relationships/image" Target="../media/image42.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43.jpg"/><Relationship Id="rId2" Type="http://schemas.openxmlformats.org/officeDocument/2006/relationships/slide" Target="slide4.xml"/><Relationship Id="rId1" Type="http://schemas.openxmlformats.org/officeDocument/2006/relationships/slideLayout" Target="../slideLayouts/slideLayout4.xml"/><Relationship Id="rId4" Type="http://schemas.openxmlformats.org/officeDocument/2006/relationships/image" Target="../media/image44.jpg"/></Relationships>
</file>

<file path=ppt/slides/_rels/slide31.xml.rels><?xml version="1.0" encoding="UTF-8" standalone="yes"?>
<Relationships xmlns="http://schemas.openxmlformats.org/package/2006/relationships"><Relationship Id="rId3" Type="http://schemas.openxmlformats.org/officeDocument/2006/relationships/image" Target="../media/image45.jpg"/><Relationship Id="rId2" Type="http://schemas.openxmlformats.org/officeDocument/2006/relationships/slide" Target="slide4.xml"/><Relationship Id="rId1" Type="http://schemas.openxmlformats.org/officeDocument/2006/relationships/slideLayout" Target="../slideLayouts/slideLayout4.xml"/><Relationship Id="rId4" Type="http://schemas.openxmlformats.org/officeDocument/2006/relationships/image" Target="../media/image46.jpg"/></Relationships>
</file>

<file path=ppt/slides/_rels/slide32.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slide" Target="slide4.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slide" Target="slide4.xml"/><Relationship Id="rId1" Type="http://schemas.openxmlformats.org/officeDocument/2006/relationships/slideLayout" Target="../slideLayouts/slideLayout4.xml"/><Relationship Id="rId4" Type="http://schemas.openxmlformats.org/officeDocument/2006/relationships/image" Target="../media/image49.jpg"/></Relationships>
</file>

<file path=ppt/slides/_rels/slide34.xml.rels><?xml version="1.0" encoding="UTF-8" standalone="yes"?>
<Relationships xmlns="http://schemas.openxmlformats.org/package/2006/relationships"><Relationship Id="rId3" Type="http://schemas.openxmlformats.org/officeDocument/2006/relationships/image" Target="../media/image50.jpg"/><Relationship Id="rId2" Type="http://schemas.openxmlformats.org/officeDocument/2006/relationships/slide" Target="slide4.xml"/><Relationship Id="rId1" Type="http://schemas.openxmlformats.org/officeDocument/2006/relationships/slideLayout" Target="../slideLayouts/slideLayout4.xml"/><Relationship Id="rId5" Type="http://schemas.openxmlformats.org/officeDocument/2006/relationships/image" Target="../media/image52.jpg"/><Relationship Id="rId4" Type="http://schemas.openxmlformats.org/officeDocument/2006/relationships/image" Target="../media/image51.jpg"/></Relationships>
</file>

<file path=ppt/slides/_rels/slide35.xml.rels><?xml version="1.0" encoding="UTF-8" standalone="yes"?>
<Relationships xmlns="http://schemas.openxmlformats.org/package/2006/relationships"><Relationship Id="rId3" Type="http://schemas.openxmlformats.org/officeDocument/2006/relationships/image" Target="../media/image53.jpg"/><Relationship Id="rId2" Type="http://schemas.openxmlformats.org/officeDocument/2006/relationships/slide" Target="slide4.xml"/><Relationship Id="rId1" Type="http://schemas.openxmlformats.org/officeDocument/2006/relationships/slideLayout" Target="../slideLayouts/slideLayout4.xml"/><Relationship Id="rId4" Type="http://schemas.openxmlformats.org/officeDocument/2006/relationships/image" Target="../media/image54.jpg"/></Relationships>
</file>

<file path=ppt/slides/_rels/slide36.xml.rels><?xml version="1.0" encoding="UTF-8" standalone="yes"?>
<Relationships xmlns="http://schemas.openxmlformats.org/package/2006/relationships"><Relationship Id="rId3" Type="http://schemas.openxmlformats.org/officeDocument/2006/relationships/image" Target="../media/image55.jpg"/><Relationship Id="rId2" Type="http://schemas.openxmlformats.org/officeDocument/2006/relationships/slide" Target="slide4.xml"/><Relationship Id="rId1" Type="http://schemas.openxmlformats.org/officeDocument/2006/relationships/slideLayout" Target="../slideLayouts/slideLayout4.xml"/><Relationship Id="rId5" Type="http://schemas.openxmlformats.org/officeDocument/2006/relationships/image" Target="../media/image57.jpg"/><Relationship Id="rId4" Type="http://schemas.openxmlformats.org/officeDocument/2006/relationships/image" Target="../media/image56.jpg"/></Relationships>
</file>

<file path=ppt/slides/_rels/slide37.xml.rels><?xml version="1.0" encoding="UTF-8" standalone="yes"?>
<Relationships xmlns="http://schemas.openxmlformats.org/package/2006/relationships"><Relationship Id="rId3" Type="http://schemas.openxmlformats.org/officeDocument/2006/relationships/image" Target="../media/image58.jpg"/><Relationship Id="rId2" Type="http://schemas.openxmlformats.org/officeDocument/2006/relationships/slide" Target="slide4.xml"/><Relationship Id="rId1" Type="http://schemas.openxmlformats.org/officeDocument/2006/relationships/slideLayout" Target="../slideLayouts/slideLayout4.xml"/><Relationship Id="rId5" Type="http://schemas.openxmlformats.org/officeDocument/2006/relationships/image" Target="../media/image60.jpeg"/><Relationship Id="rId4" Type="http://schemas.openxmlformats.org/officeDocument/2006/relationships/image" Target="../media/image59.jpeg"/></Relationships>
</file>

<file path=ppt/slides/_rels/slide38.xml.rels><?xml version="1.0" encoding="UTF-8" standalone="yes"?>
<Relationships xmlns="http://schemas.openxmlformats.org/package/2006/relationships"><Relationship Id="rId3" Type="http://schemas.openxmlformats.org/officeDocument/2006/relationships/image" Target="../media/image61.jpg"/><Relationship Id="rId2" Type="http://schemas.openxmlformats.org/officeDocument/2006/relationships/slide" Target="slide4.xml"/><Relationship Id="rId1" Type="http://schemas.openxmlformats.org/officeDocument/2006/relationships/slideLayout" Target="../slideLayouts/slideLayout4.xml"/><Relationship Id="rId5" Type="http://schemas.openxmlformats.org/officeDocument/2006/relationships/image" Target="../media/image63.jpg"/><Relationship Id="rId4" Type="http://schemas.openxmlformats.org/officeDocument/2006/relationships/image" Target="../media/image62.jpeg"/></Relationships>
</file>

<file path=ppt/slides/_rels/slide39.xml.rels><?xml version="1.0" encoding="UTF-8" standalone="yes"?>
<Relationships xmlns="http://schemas.openxmlformats.org/package/2006/relationships"><Relationship Id="rId3" Type="http://schemas.openxmlformats.org/officeDocument/2006/relationships/image" Target="../media/image64.jpg"/><Relationship Id="rId2" Type="http://schemas.openxmlformats.org/officeDocument/2006/relationships/slide" Target="slide4.xml"/><Relationship Id="rId1" Type="http://schemas.openxmlformats.org/officeDocument/2006/relationships/slideLayout" Target="../slideLayouts/slideLayout4.xml"/><Relationship Id="rId4" Type="http://schemas.openxmlformats.org/officeDocument/2006/relationships/image" Target="../media/image65.jpg"/></Relationships>
</file>

<file path=ppt/slides/_rels/slide4.xml.rels><?xml version="1.0" encoding="UTF-8" standalone="yes"?>
<Relationships xmlns="http://schemas.openxmlformats.org/package/2006/relationships"><Relationship Id="rId8" Type="http://schemas.openxmlformats.org/officeDocument/2006/relationships/slide" Target="slide40.xml"/><Relationship Id="rId13" Type="http://schemas.openxmlformats.org/officeDocument/2006/relationships/slide" Target="slide27.xml"/><Relationship Id="rId18" Type="http://schemas.openxmlformats.org/officeDocument/2006/relationships/slide" Target="slide11.xml"/><Relationship Id="rId3" Type="http://schemas.openxmlformats.org/officeDocument/2006/relationships/slide" Target="slide8.xml"/><Relationship Id="rId21" Type="http://schemas.openxmlformats.org/officeDocument/2006/relationships/slide" Target="slide16.xml"/><Relationship Id="rId7" Type="http://schemas.openxmlformats.org/officeDocument/2006/relationships/slide" Target="slide39.xml"/><Relationship Id="rId12" Type="http://schemas.openxmlformats.org/officeDocument/2006/relationships/slide" Target="slide25.xml"/><Relationship Id="rId17" Type="http://schemas.openxmlformats.org/officeDocument/2006/relationships/slide" Target="slide10.xml"/><Relationship Id="rId2" Type="http://schemas.openxmlformats.org/officeDocument/2006/relationships/slide" Target="slide5.xml"/><Relationship Id="rId16" Type="http://schemas.openxmlformats.org/officeDocument/2006/relationships/slide" Target="slide31.xml"/><Relationship Id="rId20" Type="http://schemas.openxmlformats.org/officeDocument/2006/relationships/slide" Target="slide15.xml"/><Relationship Id="rId1" Type="http://schemas.openxmlformats.org/officeDocument/2006/relationships/slideLayout" Target="../slideLayouts/slideLayout4.xml"/><Relationship Id="rId6" Type="http://schemas.openxmlformats.org/officeDocument/2006/relationships/slide" Target="slide37.xml"/><Relationship Id="rId11" Type="http://schemas.openxmlformats.org/officeDocument/2006/relationships/slide" Target="slide24.xml"/><Relationship Id="rId5" Type="http://schemas.openxmlformats.org/officeDocument/2006/relationships/slide" Target="slide32.xml"/><Relationship Id="rId15" Type="http://schemas.openxmlformats.org/officeDocument/2006/relationships/slide" Target="slide30.xml"/><Relationship Id="rId23" Type="http://schemas.openxmlformats.org/officeDocument/2006/relationships/slide" Target="slide18.xml"/><Relationship Id="rId10" Type="http://schemas.openxmlformats.org/officeDocument/2006/relationships/slide" Target="slide22.xml"/><Relationship Id="rId19" Type="http://schemas.openxmlformats.org/officeDocument/2006/relationships/slide" Target="slide13.xml"/><Relationship Id="rId4" Type="http://schemas.openxmlformats.org/officeDocument/2006/relationships/slide" Target="slide19.xml"/><Relationship Id="rId9" Type="http://schemas.openxmlformats.org/officeDocument/2006/relationships/slide" Target="slide20.xml"/><Relationship Id="rId14" Type="http://schemas.openxmlformats.org/officeDocument/2006/relationships/slide" Target="slide29.xml"/><Relationship Id="rId22" Type="http://schemas.openxmlformats.org/officeDocument/2006/relationships/slide" Target="slide17.xml"/></Relationships>
</file>

<file path=ppt/slides/_rels/slide40.xml.rels><?xml version="1.0" encoding="UTF-8" standalone="yes"?>
<Relationships xmlns="http://schemas.openxmlformats.org/package/2006/relationships"><Relationship Id="rId3" Type="http://schemas.openxmlformats.org/officeDocument/2006/relationships/image" Target="../media/image66.jpg"/><Relationship Id="rId2" Type="http://schemas.openxmlformats.org/officeDocument/2006/relationships/slide" Target="slide4.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slide" Target="slide4.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slide" Target="slide4.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 Target="slide4.xml"/><Relationship Id="rId1" Type="http://schemas.openxmlformats.org/officeDocument/2006/relationships/slideLayout" Target="../slideLayouts/slideLayout4.xml"/><Relationship Id="rId4" Type="http://schemas.openxmlformats.org/officeDocument/2006/relationships/image" Target="../media/image6.jpg"/></Relationships>
</file>

<file path=ppt/slides/_rels/slide8.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slide" Target="slide4.xml"/><Relationship Id="rId1" Type="http://schemas.openxmlformats.org/officeDocument/2006/relationships/slideLayout" Target="../slideLayouts/slideLayout4.xml"/><Relationship Id="rId5" Type="http://schemas.openxmlformats.org/officeDocument/2006/relationships/image" Target="../media/image9.png"/><Relationship Id="rId4" Type="http://schemas.openxmlformats.org/officeDocument/2006/relationships/image" Target="../media/image8.jpg"/></Relationships>
</file>

<file path=ppt/slides/_rels/slide9.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slide" Target="slide4.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Line 2"/>
          <p:cNvSpPr>
            <a:spLocks noChangeShapeType="1"/>
          </p:cNvSpPr>
          <p:nvPr/>
        </p:nvSpPr>
        <p:spPr bwMode="auto">
          <a:xfrm>
            <a:off x="2844800" y="0"/>
            <a:ext cx="0" cy="0"/>
          </a:xfrm>
          <a:prstGeom prst="line">
            <a:avLst/>
          </a:prstGeom>
          <a:noFill/>
          <a:ln w="9525">
            <a:solidFill>
              <a:schemeClr val="tx1"/>
            </a:solidFill>
            <a:round/>
            <a:headEnd/>
            <a:tailEnd/>
          </a:ln>
        </p:spPr>
        <p:txBody>
          <a:bodyPr/>
          <a:lstStyle/>
          <a:p>
            <a:endParaRPr lang="fa-IR"/>
          </a:p>
        </p:txBody>
      </p:sp>
      <p:sp>
        <p:nvSpPr>
          <p:cNvPr id="8196" name="Text Box 6"/>
          <p:cNvSpPr txBox="1">
            <a:spLocks noChangeArrowheads="1"/>
          </p:cNvSpPr>
          <p:nvPr/>
        </p:nvSpPr>
        <p:spPr bwMode="auto">
          <a:xfrm>
            <a:off x="3419475" y="115889"/>
            <a:ext cx="184731" cy="369332"/>
          </a:xfrm>
          <a:prstGeom prst="rect">
            <a:avLst/>
          </a:prstGeom>
          <a:noFill/>
          <a:ln w="9525">
            <a:noFill/>
            <a:miter lim="800000"/>
            <a:headEnd/>
            <a:tailEnd/>
          </a:ln>
        </p:spPr>
        <p:txBody>
          <a:bodyPr wrap="none">
            <a:spAutoFit/>
          </a:bodyPr>
          <a:lstStyle/>
          <a:p>
            <a:endParaRPr lang="fa-IR">
              <a:latin typeface="Arial" pitchFamily="34" charset="0"/>
            </a:endParaRPr>
          </a:p>
        </p:txBody>
      </p:sp>
      <p:sp>
        <p:nvSpPr>
          <p:cNvPr id="8198" name="Rectangle 9"/>
          <p:cNvSpPr>
            <a:spLocks noChangeArrowheads="1"/>
          </p:cNvSpPr>
          <p:nvPr/>
        </p:nvSpPr>
        <p:spPr bwMode="auto">
          <a:xfrm>
            <a:off x="3203575" y="1484313"/>
            <a:ext cx="312906" cy="369332"/>
          </a:xfrm>
          <a:prstGeom prst="rect">
            <a:avLst/>
          </a:prstGeom>
          <a:noFill/>
          <a:ln w="9525">
            <a:noFill/>
            <a:miter lim="800000"/>
            <a:headEnd/>
            <a:tailEnd/>
          </a:ln>
        </p:spPr>
        <p:txBody>
          <a:bodyPr wrap="none" anchor="ctr">
            <a:spAutoFit/>
          </a:bodyPr>
          <a:lstStyle/>
          <a:p>
            <a:r>
              <a:rPr lang="fa-IR" b="1">
                <a:latin typeface="Arial" pitchFamily="34" charset="0"/>
              </a:rPr>
              <a:t> </a:t>
            </a:r>
            <a:r>
              <a:rPr lang="en-US">
                <a:latin typeface="Arial" pitchFamily="34" charset="0"/>
              </a:rPr>
              <a:t> </a:t>
            </a:r>
          </a:p>
        </p:txBody>
      </p:sp>
      <p:pic>
        <p:nvPicPr>
          <p:cNvPr id="15" name="Picture 14" descr="E:\Picture\Besmelah\Besmelah\045.jpg"/>
          <p:cNvPicPr/>
          <p:nvPr/>
        </p:nvPicPr>
        <p:blipFill>
          <a:blip r:embed="rId2" cstate="print">
            <a:duotone>
              <a:prstClr val="black"/>
              <a:srgbClr val="D9C3A5">
                <a:tint val="50000"/>
                <a:satMod val="180000"/>
              </a:srgbClr>
            </a:duotone>
          </a:blip>
          <a:srcRect/>
          <a:stretch>
            <a:fillRect/>
          </a:stretch>
        </p:blipFill>
        <p:spPr bwMode="auto">
          <a:xfrm>
            <a:off x="1142976" y="1071546"/>
            <a:ext cx="6858048" cy="5286412"/>
          </a:xfrm>
          <a:prstGeom prst="rect">
            <a:avLst/>
          </a:prstGeom>
          <a:noFill/>
          <a:ln w="9525">
            <a:noFill/>
            <a:miter lim="800000"/>
            <a:headEnd/>
            <a:tailEnd/>
          </a:ln>
        </p:spPr>
      </p:pic>
    </p:spTree>
  </p:cSld>
  <p:clrMapOvr>
    <a:masterClrMapping/>
  </p:clrMapOvr>
  <p:transition advTm="5000">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Line 2"/>
          <p:cNvSpPr>
            <a:spLocks noChangeShapeType="1"/>
          </p:cNvSpPr>
          <p:nvPr/>
        </p:nvSpPr>
        <p:spPr bwMode="auto">
          <a:xfrm>
            <a:off x="2844800" y="0"/>
            <a:ext cx="0" cy="0"/>
          </a:xfrm>
          <a:prstGeom prst="line">
            <a:avLst/>
          </a:prstGeom>
          <a:noFill/>
          <a:ln w="9525">
            <a:solidFill>
              <a:schemeClr val="tx1"/>
            </a:solidFill>
            <a:round/>
            <a:headEnd/>
            <a:tailEnd/>
          </a:ln>
        </p:spPr>
        <p:txBody>
          <a:bodyPr/>
          <a:lstStyle/>
          <a:p>
            <a:endParaRPr lang="fa-IR"/>
          </a:p>
        </p:txBody>
      </p:sp>
      <p:sp>
        <p:nvSpPr>
          <p:cNvPr id="10243" name="Line 3"/>
          <p:cNvSpPr>
            <a:spLocks noChangeShapeType="1"/>
          </p:cNvSpPr>
          <p:nvPr/>
        </p:nvSpPr>
        <p:spPr bwMode="auto">
          <a:xfrm>
            <a:off x="3132139" y="692150"/>
            <a:ext cx="5688012" cy="0"/>
          </a:xfrm>
          <a:prstGeom prst="line">
            <a:avLst/>
          </a:prstGeom>
          <a:noFill/>
          <a:ln w="28575">
            <a:solidFill>
              <a:srgbClr val="993300"/>
            </a:solidFill>
            <a:round/>
            <a:headEnd/>
            <a:tailEnd/>
          </a:ln>
        </p:spPr>
        <p:txBody>
          <a:bodyPr/>
          <a:lstStyle/>
          <a:p>
            <a:endParaRPr lang="fa-IR"/>
          </a:p>
        </p:txBody>
      </p:sp>
      <p:sp>
        <p:nvSpPr>
          <p:cNvPr id="10244" name="Text Box 6"/>
          <p:cNvSpPr txBox="1">
            <a:spLocks noChangeArrowheads="1"/>
          </p:cNvSpPr>
          <p:nvPr/>
        </p:nvSpPr>
        <p:spPr bwMode="auto">
          <a:xfrm>
            <a:off x="3419475" y="115889"/>
            <a:ext cx="184731" cy="369332"/>
          </a:xfrm>
          <a:prstGeom prst="rect">
            <a:avLst/>
          </a:prstGeom>
          <a:noFill/>
          <a:ln w="9525">
            <a:noFill/>
            <a:miter lim="800000"/>
            <a:headEnd/>
            <a:tailEnd/>
          </a:ln>
        </p:spPr>
        <p:txBody>
          <a:bodyPr wrap="none">
            <a:spAutoFit/>
          </a:bodyPr>
          <a:lstStyle/>
          <a:p>
            <a:endParaRPr lang="fa-IR">
              <a:latin typeface="Arial" pitchFamily="34" charset="0"/>
            </a:endParaRPr>
          </a:p>
        </p:txBody>
      </p:sp>
      <p:sp>
        <p:nvSpPr>
          <p:cNvPr id="39944" name="Rectangle 8"/>
          <p:cNvSpPr>
            <a:spLocks noChangeArrowheads="1"/>
          </p:cNvSpPr>
          <p:nvPr/>
        </p:nvSpPr>
        <p:spPr bwMode="auto">
          <a:xfrm>
            <a:off x="5357818" y="142852"/>
            <a:ext cx="3571900" cy="400110"/>
          </a:xfrm>
          <a:prstGeom prst="rect">
            <a:avLst/>
          </a:prstGeom>
          <a:noFill/>
          <a:ln w="9525">
            <a:noFill/>
            <a:miter lim="800000"/>
            <a:headEnd/>
            <a:tailEnd/>
          </a:ln>
        </p:spPr>
        <p:txBody>
          <a:bodyPr wrap="square">
            <a:spAutoFit/>
          </a:bodyPr>
          <a:lstStyle/>
          <a:p>
            <a:pPr lvl="0"/>
            <a:r>
              <a:rPr lang="fa-IR" sz="2000" b="1" dirty="0">
                <a:solidFill>
                  <a:prstClr val="black"/>
                </a:solidFill>
                <a:cs typeface="B Titr" pitchFamily="2" charset="-78"/>
              </a:rPr>
              <a:t>کاربردهای فناوری اطلاعات در ورزش</a:t>
            </a:r>
            <a:endParaRPr lang="fa-IR" sz="2000" b="1" dirty="0">
              <a:solidFill>
                <a:srgbClr val="964305">
                  <a:lumMod val="50000"/>
                </a:srgbClr>
              </a:solidFill>
              <a:latin typeface="Book Antiqua" pitchFamily="18" charset="0"/>
              <a:cs typeface="B Titr" pitchFamily="2" charset="-78"/>
            </a:endParaRPr>
          </a:p>
        </p:txBody>
      </p:sp>
      <p:sp>
        <p:nvSpPr>
          <p:cNvPr id="10246" name="Rectangle 9"/>
          <p:cNvSpPr>
            <a:spLocks noChangeArrowheads="1"/>
          </p:cNvSpPr>
          <p:nvPr/>
        </p:nvSpPr>
        <p:spPr bwMode="auto">
          <a:xfrm>
            <a:off x="3203575" y="1484313"/>
            <a:ext cx="312906" cy="369332"/>
          </a:xfrm>
          <a:prstGeom prst="rect">
            <a:avLst/>
          </a:prstGeom>
          <a:noFill/>
          <a:ln w="9525">
            <a:noFill/>
            <a:miter lim="800000"/>
            <a:headEnd/>
            <a:tailEnd/>
          </a:ln>
        </p:spPr>
        <p:txBody>
          <a:bodyPr wrap="none" anchor="ctr">
            <a:spAutoFit/>
          </a:bodyPr>
          <a:lstStyle/>
          <a:p>
            <a:r>
              <a:rPr lang="fa-IR" b="1">
                <a:latin typeface="Arial" pitchFamily="34" charset="0"/>
              </a:rPr>
              <a:t> </a:t>
            </a:r>
            <a:r>
              <a:rPr lang="en-US">
                <a:latin typeface="Arial" pitchFamily="34" charset="0"/>
              </a:rPr>
              <a:t> </a:t>
            </a:r>
          </a:p>
        </p:txBody>
      </p:sp>
      <p:sp>
        <p:nvSpPr>
          <p:cNvPr id="39973" name="Text Box 37"/>
          <p:cNvSpPr txBox="1">
            <a:spLocks noChangeArrowheads="1"/>
          </p:cNvSpPr>
          <p:nvPr/>
        </p:nvSpPr>
        <p:spPr bwMode="auto">
          <a:xfrm>
            <a:off x="428872" y="846625"/>
            <a:ext cx="8391279" cy="3477875"/>
          </a:xfrm>
          <a:prstGeom prst="rect">
            <a:avLst/>
          </a:prstGeom>
          <a:noFill/>
          <a:ln w="9525">
            <a:noFill/>
            <a:miter lim="800000"/>
            <a:headEnd/>
            <a:tailEnd/>
          </a:ln>
        </p:spPr>
        <p:txBody>
          <a:bodyPr wrap="square">
            <a:spAutoFit/>
          </a:bodyPr>
          <a:lstStyle/>
          <a:p>
            <a:pPr algn="r" rtl="1"/>
            <a:r>
              <a:rPr lang="fa-IR" sz="2000" b="1" dirty="0" smtClean="0">
                <a:solidFill>
                  <a:srgbClr val="C00000"/>
                </a:solidFill>
                <a:cs typeface="B Mitra" panose="00000400000000000000" pitchFamily="2" charset="-78"/>
              </a:rPr>
              <a:t>نیاز به </a:t>
            </a:r>
            <a:r>
              <a:rPr lang="ar-YE" sz="2000" b="1" dirty="0" smtClean="0">
                <a:solidFill>
                  <a:srgbClr val="C00000"/>
                </a:solidFill>
                <a:cs typeface="B Mitra" panose="00000400000000000000" pitchFamily="2" charset="-78"/>
              </a:rPr>
              <a:t>داور </a:t>
            </a:r>
            <a:r>
              <a:rPr lang="ar-YE" sz="2000" b="1" dirty="0">
                <a:solidFill>
                  <a:srgbClr val="C00000"/>
                </a:solidFill>
                <a:cs typeface="B Mitra" panose="00000400000000000000" pitchFamily="2" charset="-78"/>
              </a:rPr>
              <a:t>پنجم </a:t>
            </a:r>
            <a:endParaRPr lang="en-US" sz="2000" dirty="0">
              <a:solidFill>
                <a:srgbClr val="C00000"/>
              </a:solidFill>
              <a:cs typeface="B Mitra" panose="00000400000000000000" pitchFamily="2" charset="-78"/>
            </a:endParaRPr>
          </a:p>
          <a:p>
            <a:pPr algn="just" rtl="1"/>
            <a:r>
              <a:rPr lang="fa-IR" sz="2000" dirty="0" smtClean="0">
                <a:cs typeface="B Mitra" panose="00000400000000000000" pitchFamily="2" charset="-78"/>
              </a:rPr>
              <a:t>    سال‌ها </a:t>
            </a:r>
            <a:r>
              <a:rPr lang="fa-IR" sz="2000" dirty="0">
                <a:cs typeface="B Mitra" panose="00000400000000000000" pitchFamily="2" charset="-78"/>
              </a:rPr>
              <a:t>پیش، در سی‌ام جولای 1966 در دیدار نهایی، مسابقه‌ای در برابر دیدگان 95000 تماشاگر حاضر در ورزشگاه ویمبلی و 400 میلیون بیننده تلویزیونی با قضاوت وینسنت از سوئیس برگزار شد. مسابقه در وقت قانونی با نتیجه 2-2 مساوی به پایان رسید.</a:t>
            </a:r>
            <a:endParaRPr lang="en-US" sz="2000" dirty="0">
              <a:cs typeface="B Mitra" panose="00000400000000000000" pitchFamily="2" charset="-78"/>
            </a:endParaRPr>
          </a:p>
          <a:p>
            <a:pPr algn="just" rtl="1"/>
            <a:r>
              <a:rPr lang="fa-IR" sz="2000" dirty="0" smtClean="0">
                <a:cs typeface="B Mitra" panose="00000400000000000000" pitchFamily="2" charset="-78"/>
              </a:rPr>
              <a:t>    در </a:t>
            </a:r>
            <a:r>
              <a:rPr lang="fa-IR" sz="2000" dirty="0">
                <a:cs typeface="B Mitra" panose="00000400000000000000" pitchFamily="2" charset="-78"/>
              </a:rPr>
              <a:t>یازدهمین دقیقه از وقت اضافی اول، جف هورست با یک ضربه تماشایی توپ را به زیرطاق دروازه آلمان کوبید، توپ روی خط فرود آمد و به درون زمین برگشت ولی داور مسابقه با نظر کمک داور، گل را پذیرفت تا انگلیس با یک گل مشکوک، از آلمان پیش افتد. این اتفاق بارها و بارها در جریان مسابقات دیگر تکرار شد ولی کاری از دست کسی بر نمی‌آمد چراکه انسان برای دیدن تصاویر از یک حدود معینی پیروی می‌کند و اصولا سرعتش از بسیاری وقایع اطراف کمتر است و از طرفی خطاهای دید و زوایای آن عملا برای تشخیص محیط‌های سه بعدی در فاصله دور طراحی نشده است. اما این مشکل غیرقابل حل نبوده و فناوری اطلاعات برای آن راه‌حلی دارد، آن‌هم نه فقط از طریق فیلمبرداری و بازبینی چشمی توسط هیات داوری بلکه توسط یک شبکه کاملا «بی‌درنگ» در زمین بازی. </a:t>
            </a:r>
            <a:endParaRPr lang="en-US" sz="2000" dirty="0">
              <a:cs typeface="B Mitra" panose="00000400000000000000" pitchFamily="2" charset="-78"/>
            </a:endParaRPr>
          </a:p>
        </p:txBody>
      </p:sp>
      <p:sp>
        <p:nvSpPr>
          <p:cNvPr id="10248" name="Line 38"/>
          <p:cNvSpPr>
            <a:spLocks noChangeShapeType="1"/>
          </p:cNvSpPr>
          <p:nvPr/>
        </p:nvSpPr>
        <p:spPr bwMode="auto">
          <a:xfrm>
            <a:off x="228600" y="6381750"/>
            <a:ext cx="8686800" cy="0"/>
          </a:xfrm>
          <a:prstGeom prst="line">
            <a:avLst/>
          </a:prstGeom>
          <a:noFill/>
          <a:ln w="38100">
            <a:solidFill>
              <a:srgbClr val="993300"/>
            </a:solidFill>
            <a:round/>
            <a:headEnd/>
            <a:tailEnd/>
          </a:ln>
        </p:spPr>
        <p:txBody>
          <a:bodyPr/>
          <a:lstStyle/>
          <a:p>
            <a:endParaRPr lang="fa-IR"/>
          </a:p>
        </p:txBody>
      </p:sp>
      <p:sp>
        <p:nvSpPr>
          <p:cNvPr id="10250" name="WordArt 40"/>
          <p:cNvSpPr>
            <a:spLocks noChangeArrowheads="1" noChangeShapeType="1" noTextEdit="1"/>
          </p:cNvSpPr>
          <p:nvPr/>
        </p:nvSpPr>
        <p:spPr bwMode="auto">
          <a:xfrm>
            <a:off x="285720" y="6500834"/>
            <a:ext cx="2000264" cy="285728"/>
          </a:xfrm>
          <a:prstGeom prst="rect">
            <a:avLst/>
          </a:prstGeom>
        </p:spPr>
        <p:txBody>
          <a:bodyPr wrap="none" fromWordArt="1">
            <a:prstTxWarp prst="textPlain">
              <a:avLst>
                <a:gd name="adj" fmla="val 50000"/>
              </a:avLst>
            </a:prstTxWarp>
          </a:bodyPr>
          <a:lstStyle/>
          <a:p>
            <a:pPr algn="ctr" rtl="1"/>
            <a:r>
              <a:rPr lang="fa-IR" sz="3200" b="1" kern="1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raffic"/>
              </a:rPr>
              <a:t>دانشگاه آزاد اسلامی کرج</a:t>
            </a:r>
          </a:p>
        </p:txBody>
      </p:sp>
      <p:sp>
        <p:nvSpPr>
          <p:cNvPr id="12" name="Flowchart: Alternate Process 11">
            <a:hlinkClick r:id="rId2" action="ppaction://hlinksldjump" highlightClick="1"/>
            <a:hlinkHover r:id="" action="ppaction://noaction" highlightClick="1"/>
          </p:cNvPr>
          <p:cNvSpPr/>
          <p:nvPr/>
        </p:nvSpPr>
        <p:spPr>
          <a:xfrm>
            <a:off x="214282" y="6000768"/>
            <a:ext cx="714380" cy="285752"/>
          </a:xfrm>
          <a:prstGeom prst="flowChartAlternateProcess">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1400" dirty="0" smtClean="0">
                <a:solidFill>
                  <a:schemeClr val="tx1"/>
                </a:solidFill>
                <a:cs typeface="B Titr" pitchFamily="2" charset="-78"/>
              </a:rPr>
              <a:t>فهرست</a:t>
            </a:r>
            <a:endParaRPr lang="fa-IR" sz="1400" dirty="0">
              <a:solidFill>
                <a:schemeClr val="tx1"/>
              </a:solidFill>
              <a:cs typeface="B Titr" pitchFamily="2" charset="-78"/>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95775" y="4324500"/>
            <a:ext cx="3080370" cy="1980238"/>
          </a:xfrm>
          <a:prstGeom prst="rect">
            <a:avLst/>
          </a:prstGeom>
        </p:spPr>
      </p:pic>
    </p:spTree>
    <p:extLst>
      <p:ext uri="{BB962C8B-B14F-4D97-AF65-F5344CB8AC3E}">
        <p14:creationId xmlns:p14="http://schemas.microsoft.com/office/powerpoint/2010/main" val="23127114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39973"/>
                                        </p:tgtEl>
                                        <p:attrNameLst>
                                          <p:attrName>style.visibility</p:attrName>
                                        </p:attrNameLst>
                                      </p:cBhvr>
                                      <p:to>
                                        <p:strVal val="visible"/>
                                      </p:to>
                                    </p:set>
                                    <p:anim calcmode="lin" valueType="num">
                                      <p:cBhvr additive="base">
                                        <p:cTn id="7" dur="500" fill="hold"/>
                                        <p:tgtEl>
                                          <p:spTgt spid="39973"/>
                                        </p:tgtEl>
                                        <p:attrNameLst>
                                          <p:attrName>ppt_x</p:attrName>
                                        </p:attrNameLst>
                                      </p:cBhvr>
                                      <p:tavLst>
                                        <p:tav tm="0">
                                          <p:val>
                                            <p:strVal val="#ppt_x"/>
                                          </p:val>
                                        </p:tav>
                                        <p:tav tm="100000">
                                          <p:val>
                                            <p:strVal val="#ppt_x"/>
                                          </p:val>
                                        </p:tav>
                                      </p:tavLst>
                                    </p:anim>
                                    <p:anim calcmode="lin" valueType="num">
                                      <p:cBhvr additive="base">
                                        <p:cTn id="8" dur="500" fill="hold"/>
                                        <p:tgtEl>
                                          <p:spTgt spid="39973"/>
                                        </p:tgtEl>
                                        <p:attrNameLst>
                                          <p:attrName>ppt_y</p:attrName>
                                        </p:attrNameLst>
                                      </p:cBhvr>
                                      <p:tavLst>
                                        <p:tav tm="0">
                                          <p:val>
                                            <p:strVal val="1+#ppt_h/2"/>
                                          </p:val>
                                        </p:tav>
                                        <p:tav tm="100000">
                                          <p:val>
                                            <p:strVal val="#ppt_y"/>
                                          </p:val>
                                        </p:tav>
                                      </p:tavLst>
                                    </p:anim>
                                  </p:childTnLst>
                                </p:cTn>
                              </p:par>
                              <p:par>
                                <p:cTn id="9" presetID="42"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7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Line 2"/>
          <p:cNvSpPr>
            <a:spLocks noChangeShapeType="1"/>
          </p:cNvSpPr>
          <p:nvPr/>
        </p:nvSpPr>
        <p:spPr bwMode="auto">
          <a:xfrm>
            <a:off x="2844800" y="0"/>
            <a:ext cx="0" cy="0"/>
          </a:xfrm>
          <a:prstGeom prst="line">
            <a:avLst/>
          </a:prstGeom>
          <a:noFill/>
          <a:ln w="9525">
            <a:solidFill>
              <a:schemeClr val="tx1"/>
            </a:solidFill>
            <a:round/>
            <a:headEnd/>
            <a:tailEnd/>
          </a:ln>
        </p:spPr>
        <p:txBody>
          <a:bodyPr/>
          <a:lstStyle/>
          <a:p>
            <a:endParaRPr lang="fa-IR"/>
          </a:p>
        </p:txBody>
      </p:sp>
      <p:sp>
        <p:nvSpPr>
          <p:cNvPr id="10243" name="Line 3"/>
          <p:cNvSpPr>
            <a:spLocks noChangeShapeType="1"/>
          </p:cNvSpPr>
          <p:nvPr/>
        </p:nvSpPr>
        <p:spPr bwMode="auto">
          <a:xfrm>
            <a:off x="3132139" y="692150"/>
            <a:ext cx="5688012" cy="0"/>
          </a:xfrm>
          <a:prstGeom prst="line">
            <a:avLst/>
          </a:prstGeom>
          <a:noFill/>
          <a:ln w="28575">
            <a:solidFill>
              <a:srgbClr val="993300"/>
            </a:solidFill>
            <a:round/>
            <a:headEnd/>
            <a:tailEnd/>
          </a:ln>
        </p:spPr>
        <p:txBody>
          <a:bodyPr/>
          <a:lstStyle/>
          <a:p>
            <a:endParaRPr lang="fa-IR"/>
          </a:p>
        </p:txBody>
      </p:sp>
      <p:sp>
        <p:nvSpPr>
          <p:cNvPr id="10244" name="Text Box 6"/>
          <p:cNvSpPr txBox="1">
            <a:spLocks noChangeArrowheads="1"/>
          </p:cNvSpPr>
          <p:nvPr/>
        </p:nvSpPr>
        <p:spPr bwMode="auto">
          <a:xfrm>
            <a:off x="3419475" y="115889"/>
            <a:ext cx="184731" cy="369332"/>
          </a:xfrm>
          <a:prstGeom prst="rect">
            <a:avLst/>
          </a:prstGeom>
          <a:noFill/>
          <a:ln w="9525">
            <a:noFill/>
            <a:miter lim="800000"/>
            <a:headEnd/>
            <a:tailEnd/>
          </a:ln>
        </p:spPr>
        <p:txBody>
          <a:bodyPr wrap="none">
            <a:spAutoFit/>
          </a:bodyPr>
          <a:lstStyle/>
          <a:p>
            <a:endParaRPr lang="fa-IR">
              <a:latin typeface="Arial" pitchFamily="34" charset="0"/>
            </a:endParaRPr>
          </a:p>
        </p:txBody>
      </p:sp>
      <p:sp>
        <p:nvSpPr>
          <p:cNvPr id="39944" name="Rectangle 8"/>
          <p:cNvSpPr>
            <a:spLocks noChangeArrowheads="1"/>
          </p:cNvSpPr>
          <p:nvPr/>
        </p:nvSpPr>
        <p:spPr bwMode="auto">
          <a:xfrm>
            <a:off x="5357818" y="142852"/>
            <a:ext cx="3571900" cy="400110"/>
          </a:xfrm>
          <a:prstGeom prst="rect">
            <a:avLst/>
          </a:prstGeom>
          <a:noFill/>
          <a:ln w="9525">
            <a:noFill/>
            <a:miter lim="800000"/>
            <a:headEnd/>
            <a:tailEnd/>
          </a:ln>
        </p:spPr>
        <p:txBody>
          <a:bodyPr wrap="square">
            <a:spAutoFit/>
          </a:bodyPr>
          <a:lstStyle/>
          <a:p>
            <a:pPr lvl="0"/>
            <a:r>
              <a:rPr lang="fa-IR" sz="2000" b="1" dirty="0">
                <a:solidFill>
                  <a:prstClr val="black"/>
                </a:solidFill>
                <a:cs typeface="B Titr" pitchFamily="2" charset="-78"/>
              </a:rPr>
              <a:t>کاربردهای فناوری اطلاعات در ورزش</a:t>
            </a:r>
            <a:endParaRPr lang="fa-IR" sz="2000" b="1" dirty="0">
              <a:solidFill>
                <a:srgbClr val="964305">
                  <a:lumMod val="50000"/>
                </a:srgbClr>
              </a:solidFill>
              <a:latin typeface="Book Antiqua" pitchFamily="18" charset="0"/>
              <a:cs typeface="B Titr" pitchFamily="2" charset="-78"/>
            </a:endParaRPr>
          </a:p>
        </p:txBody>
      </p:sp>
      <p:sp>
        <p:nvSpPr>
          <p:cNvPr id="10246" name="Rectangle 9"/>
          <p:cNvSpPr>
            <a:spLocks noChangeArrowheads="1"/>
          </p:cNvSpPr>
          <p:nvPr/>
        </p:nvSpPr>
        <p:spPr bwMode="auto">
          <a:xfrm>
            <a:off x="3203575" y="1484313"/>
            <a:ext cx="312906" cy="369332"/>
          </a:xfrm>
          <a:prstGeom prst="rect">
            <a:avLst/>
          </a:prstGeom>
          <a:noFill/>
          <a:ln w="9525">
            <a:noFill/>
            <a:miter lim="800000"/>
            <a:headEnd/>
            <a:tailEnd/>
          </a:ln>
        </p:spPr>
        <p:txBody>
          <a:bodyPr wrap="none" anchor="ctr">
            <a:spAutoFit/>
          </a:bodyPr>
          <a:lstStyle/>
          <a:p>
            <a:r>
              <a:rPr lang="fa-IR" b="1">
                <a:latin typeface="Arial" pitchFamily="34" charset="0"/>
              </a:rPr>
              <a:t> </a:t>
            </a:r>
            <a:r>
              <a:rPr lang="en-US">
                <a:latin typeface="Arial" pitchFamily="34" charset="0"/>
              </a:rPr>
              <a:t> </a:t>
            </a:r>
          </a:p>
        </p:txBody>
      </p:sp>
      <p:sp>
        <p:nvSpPr>
          <p:cNvPr id="39973" name="Text Box 37"/>
          <p:cNvSpPr txBox="1">
            <a:spLocks noChangeArrowheads="1"/>
          </p:cNvSpPr>
          <p:nvPr/>
        </p:nvSpPr>
        <p:spPr bwMode="auto">
          <a:xfrm>
            <a:off x="428872" y="846625"/>
            <a:ext cx="8391279" cy="3477875"/>
          </a:xfrm>
          <a:prstGeom prst="rect">
            <a:avLst/>
          </a:prstGeom>
          <a:noFill/>
          <a:ln w="9525">
            <a:noFill/>
            <a:miter lim="800000"/>
            <a:headEnd/>
            <a:tailEnd/>
          </a:ln>
        </p:spPr>
        <p:txBody>
          <a:bodyPr wrap="square">
            <a:spAutoFit/>
          </a:bodyPr>
          <a:lstStyle/>
          <a:p>
            <a:pPr algn="r" rtl="1"/>
            <a:r>
              <a:rPr lang="ar-YE" sz="2000" b="1" dirty="0">
                <a:solidFill>
                  <a:srgbClr val="C00000"/>
                </a:solidFill>
                <a:cs typeface="B Mitra" panose="00000400000000000000" pitchFamily="2" charset="-78"/>
              </a:rPr>
              <a:t>فناوری تشخیص گل</a:t>
            </a:r>
            <a:endParaRPr lang="en-US" sz="2000" dirty="0">
              <a:solidFill>
                <a:srgbClr val="C00000"/>
              </a:solidFill>
              <a:cs typeface="B Mitra" panose="00000400000000000000" pitchFamily="2" charset="-78"/>
            </a:endParaRPr>
          </a:p>
          <a:p>
            <a:pPr algn="just" rtl="1"/>
            <a:r>
              <a:rPr lang="fa-IR" sz="2000" dirty="0" smtClean="0">
                <a:cs typeface="B Mitra" panose="00000400000000000000" pitchFamily="2" charset="-78"/>
              </a:rPr>
              <a:t>    سیستم </a:t>
            </a:r>
            <a:r>
              <a:rPr lang="fa-IR" sz="2000" dirty="0">
                <a:cs typeface="B Mitra" panose="00000400000000000000" pitchFamily="2" charset="-78"/>
              </a:rPr>
              <a:t>فناوری تشخیص خط </a:t>
            </a:r>
            <a:r>
              <a:rPr lang="fa-IR" sz="2000" dirty="0" smtClean="0">
                <a:cs typeface="B Mitra" panose="00000400000000000000" pitchFamily="2" charset="-78"/>
              </a:rPr>
              <a:t>گل </a:t>
            </a:r>
            <a:r>
              <a:rPr lang="fa-IR" sz="2000" dirty="0">
                <a:cs typeface="B Mitra" panose="00000400000000000000" pitchFamily="2" charset="-78"/>
              </a:rPr>
              <a:t>یا </a:t>
            </a:r>
            <a:r>
              <a:rPr lang="en-US" sz="1600" dirty="0">
                <a:cs typeface="B Mitra" panose="00000400000000000000" pitchFamily="2" charset="-78"/>
              </a:rPr>
              <a:t>GLT</a:t>
            </a:r>
            <a:r>
              <a:rPr lang="fa-IR" sz="2000" dirty="0">
                <a:cs typeface="B Mitra" panose="00000400000000000000" pitchFamily="2" charset="-78"/>
              </a:rPr>
              <a:t> بخشی از فناوری آنالیز بازی در لحظه است. این فناوری می‌تواند از 2 روش مبتنی بر دوربین یا مبتنی بر میدان مغناتیسی و امواج رادیویی استفاده کند. در حال حاضر 2 شرکت روی فناوری تشخیص گل یا رهگیری توپ و بازیکنان متمرکز هستند. شرکت‌های هاوک-آی و کایروس بهترین نرم‌افزارهای تحلیل بی‌درنگ زمین فوتبال را تهیه می‌کنند. شرکت بریتانیایی هاوک-آی از دوربین‌های جستجوگر استفاده می‌کند و شرکت آلمانی کایروس که با قرار دادن یک تراشه در داخل توپ حرکت و موقعیت آن را تشخیص می‌دهد. </a:t>
            </a:r>
            <a:endParaRPr lang="en-US" sz="2000" dirty="0">
              <a:cs typeface="B Mitra" panose="00000400000000000000" pitchFamily="2" charset="-78"/>
            </a:endParaRPr>
          </a:p>
          <a:p>
            <a:pPr algn="just" rtl="1"/>
            <a:r>
              <a:rPr lang="fa-IR" sz="2000" dirty="0" smtClean="0">
                <a:cs typeface="B Mitra" panose="00000400000000000000" pitchFamily="2" charset="-78"/>
              </a:rPr>
              <a:t>    در </a:t>
            </a:r>
            <a:r>
              <a:rPr lang="fa-IR" sz="2000" dirty="0">
                <a:cs typeface="B Mitra" panose="00000400000000000000" pitchFamily="2" charset="-78"/>
              </a:rPr>
              <a:t>روش مبتنی بر دوربین بین 2 تا 6 دوربین از خطوط دروازه با سرعت </a:t>
            </a:r>
            <a:r>
              <a:rPr lang="fa-IR" sz="2000" dirty="0" smtClean="0">
                <a:cs typeface="B Mitra" panose="00000400000000000000" pitchFamily="2" charset="-78"/>
              </a:rPr>
              <a:t>500 فریم </a:t>
            </a:r>
            <a:r>
              <a:rPr lang="fa-IR" sz="2000" dirty="0">
                <a:cs typeface="B Mitra" panose="00000400000000000000" pitchFamily="2" charset="-78"/>
              </a:rPr>
              <a:t>در ثانیه تصویر‌برداری کرده و همزمان آنها را توسط یک شبکه بدون وقفه به یک سرور مرکزی ارسال می‌کنند که با نرم‌افزارهایی که با الگوریتم خاص تصاویر را آنالیز می‌کند می‌تواند تشخیص دهد که آیا توپ از خط رد شده است یا نه؟ در صورت گذشتن توپ از خط در کمتر از یک‌سوم ثانیه سیگنالی به گیرنده روی دستبند داور ارسال می‌شود تا به وی اطلاع دهد که توپ از خط رد شده و داور بدون وقفه می‌تواند تصمیم خود را بگیرد. </a:t>
            </a:r>
            <a:endParaRPr lang="en-US" sz="2000" dirty="0">
              <a:cs typeface="B Mitra" panose="00000400000000000000" pitchFamily="2" charset="-78"/>
            </a:endParaRPr>
          </a:p>
        </p:txBody>
      </p:sp>
      <p:sp>
        <p:nvSpPr>
          <p:cNvPr id="10248" name="Line 38"/>
          <p:cNvSpPr>
            <a:spLocks noChangeShapeType="1"/>
          </p:cNvSpPr>
          <p:nvPr/>
        </p:nvSpPr>
        <p:spPr bwMode="auto">
          <a:xfrm>
            <a:off x="228600" y="6381750"/>
            <a:ext cx="8686800" cy="0"/>
          </a:xfrm>
          <a:prstGeom prst="line">
            <a:avLst/>
          </a:prstGeom>
          <a:noFill/>
          <a:ln w="38100">
            <a:solidFill>
              <a:srgbClr val="993300"/>
            </a:solidFill>
            <a:round/>
            <a:headEnd/>
            <a:tailEnd/>
          </a:ln>
        </p:spPr>
        <p:txBody>
          <a:bodyPr/>
          <a:lstStyle/>
          <a:p>
            <a:endParaRPr lang="fa-IR"/>
          </a:p>
        </p:txBody>
      </p:sp>
      <p:sp>
        <p:nvSpPr>
          <p:cNvPr id="10250" name="WordArt 40"/>
          <p:cNvSpPr>
            <a:spLocks noChangeArrowheads="1" noChangeShapeType="1" noTextEdit="1"/>
          </p:cNvSpPr>
          <p:nvPr/>
        </p:nvSpPr>
        <p:spPr bwMode="auto">
          <a:xfrm>
            <a:off x="285720" y="6500834"/>
            <a:ext cx="2000264" cy="285728"/>
          </a:xfrm>
          <a:prstGeom prst="rect">
            <a:avLst/>
          </a:prstGeom>
        </p:spPr>
        <p:txBody>
          <a:bodyPr wrap="none" fromWordArt="1">
            <a:prstTxWarp prst="textPlain">
              <a:avLst>
                <a:gd name="adj" fmla="val 50000"/>
              </a:avLst>
            </a:prstTxWarp>
          </a:bodyPr>
          <a:lstStyle/>
          <a:p>
            <a:pPr algn="ctr" rtl="1"/>
            <a:r>
              <a:rPr lang="fa-IR" sz="3200" b="1" kern="1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raffic"/>
              </a:rPr>
              <a:t>دانشگاه آزاد اسلامی کرج</a:t>
            </a:r>
          </a:p>
        </p:txBody>
      </p:sp>
      <p:sp>
        <p:nvSpPr>
          <p:cNvPr id="12" name="Flowchart: Alternate Process 11">
            <a:hlinkClick r:id="rId2" action="ppaction://hlinksldjump" highlightClick="1"/>
            <a:hlinkHover r:id="" action="ppaction://noaction" highlightClick="1"/>
          </p:cNvPr>
          <p:cNvSpPr/>
          <p:nvPr/>
        </p:nvSpPr>
        <p:spPr>
          <a:xfrm>
            <a:off x="214282" y="6000768"/>
            <a:ext cx="714380" cy="285752"/>
          </a:xfrm>
          <a:prstGeom prst="flowChartAlternateProcess">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1400" dirty="0" smtClean="0">
                <a:solidFill>
                  <a:schemeClr val="tx1"/>
                </a:solidFill>
                <a:cs typeface="B Titr" pitchFamily="2" charset="-78"/>
              </a:rPr>
              <a:t>فهرست</a:t>
            </a:r>
            <a:endParaRPr lang="fa-IR" sz="1400" dirty="0">
              <a:solidFill>
                <a:schemeClr val="tx1"/>
              </a:solidFill>
              <a:cs typeface="B Titr" pitchFamily="2" charset="-78"/>
            </a:endParaRP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55331" y="4324499"/>
            <a:ext cx="3397917" cy="1908061"/>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37544" y="4049330"/>
            <a:ext cx="2946424" cy="2183230"/>
          </a:xfrm>
          <a:prstGeom prst="rect">
            <a:avLst/>
          </a:prstGeom>
        </p:spPr>
      </p:pic>
    </p:spTree>
    <p:extLst>
      <p:ext uri="{BB962C8B-B14F-4D97-AF65-F5344CB8AC3E}">
        <p14:creationId xmlns:p14="http://schemas.microsoft.com/office/powerpoint/2010/main" val="24101161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39973"/>
                                        </p:tgtEl>
                                        <p:attrNameLst>
                                          <p:attrName>style.visibility</p:attrName>
                                        </p:attrNameLst>
                                      </p:cBhvr>
                                      <p:to>
                                        <p:strVal val="visible"/>
                                      </p:to>
                                    </p:set>
                                    <p:animEffect transition="in" filter="wipe(down)">
                                      <p:cBhvr>
                                        <p:cTn id="7" dur="500"/>
                                        <p:tgtEl>
                                          <p:spTgt spid="39973"/>
                                        </p:tgtEl>
                                      </p:cBhvr>
                                    </p:animEffect>
                                  </p:childTnLst>
                                </p:cTn>
                              </p:par>
                              <p:par>
                                <p:cTn id="8" presetID="31" presetClass="entr" presetSubtype="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 calcmode="lin" valueType="num">
                                      <p:cBhvr>
                                        <p:cTn id="10" dur="1000" fill="hold"/>
                                        <p:tgtEl>
                                          <p:spTgt spid="6"/>
                                        </p:tgtEl>
                                        <p:attrNameLst>
                                          <p:attrName>ppt_w</p:attrName>
                                        </p:attrNameLst>
                                      </p:cBhvr>
                                      <p:tavLst>
                                        <p:tav tm="0">
                                          <p:val>
                                            <p:fltVal val="0"/>
                                          </p:val>
                                        </p:tav>
                                        <p:tav tm="100000">
                                          <p:val>
                                            <p:strVal val="#ppt_w"/>
                                          </p:val>
                                        </p:tav>
                                      </p:tavLst>
                                    </p:anim>
                                    <p:anim calcmode="lin" valueType="num">
                                      <p:cBhvr>
                                        <p:cTn id="11" dur="1000" fill="hold"/>
                                        <p:tgtEl>
                                          <p:spTgt spid="6"/>
                                        </p:tgtEl>
                                        <p:attrNameLst>
                                          <p:attrName>ppt_h</p:attrName>
                                        </p:attrNameLst>
                                      </p:cBhvr>
                                      <p:tavLst>
                                        <p:tav tm="0">
                                          <p:val>
                                            <p:fltVal val="0"/>
                                          </p:val>
                                        </p:tav>
                                        <p:tav tm="100000">
                                          <p:val>
                                            <p:strVal val="#ppt_h"/>
                                          </p:val>
                                        </p:tav>
                                      </p:tavLst>
                                    </p:anim>
                                    <p:anim calcmode="lin" valueType="num">
                                      <p:cBhvr>
                                        <p:cTn id="12" dur="1000" fill="hold"/>
                                        <p:tgtEl>
                                          <p:spTgt spid="6"/>
                                        </p:tgtEl>
                                        <p:attrNameLst>
                                          <p:attrName>style.rotation</p:attrName>
                                        </p:attrNameLst>
                                      </p:cBhvr>
                                      <p:tavLst>
                                        <p:tav tm="0">
                                          <p:val>
                                            <p:fltVal val="90"/>
                                          </p:val>
                                        </p:tav>
                                        <p:tav tm="100000">
                                          <p:val>
                                            <p:fltVal val="0"/>
                                          </p:val>
                                        </p:tav>
                                      </p:tavLst>
                                    </p:anim>
                                    <p:animEffect transition="in" filter="fade">
                                      <p:cBhvr>
                                        <p:cTn id="13" dur="1000"/>
                                        <p:tgtEl>
                                          <p:spTgt spid="6"/>
                                        </p:tgtEl>
                                      </p:cBhvr>
                                    </p:animEffect>
                                  </p:childTnLst>
                                </p:cTn>
                              </p:par>
                              <p:par>
                                <p:cTn id="14" presetID="31" presetClass="entr" presetSubtype="0"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p:cTn id="16" dur="1000" fill="hold"/>
                                        <p:tgtEl>
                                          <p:spTgt spid="5"/>
                                        </p:tgtEl>
                                        <p:attrNameLst>
                                          <p:attrName>ppt_w</p:attrName>
                                        </p:attrNameLst>
                                      </p:cBhvr>
                                      <p:tavLst>
                                        <p:tav tm="0">
                                          <p:val>
                                            <p:fltVal val="0"/>
                                          </p:val>
                                        </p:tav>
                                        <p:tav tm="100000">
                                          <p:val>
                                            <p:strVal val="#ppt_w"/>
                                          </p:val>
                                        </p:tav>
                                      </p:tavLst>
                                    </p:anim>
                                    <p:anim calcmode="lin" valueType="num">
                                      <p:cBhvr>
                                        <p:cTn id="17" dur="1000" fill="hold"/>
                                        <p:tgtEl>
                                          <p:spTgt spid="5"/>
                                        </p:tgtEl>
                                        <p:attrNameLst>
                                          <p:attrName>ppt_h</p:attrName>
                                        </p:attrNameLst>
                                      </p:cBhvr>
                                      <p:tavLst>
                                        <p:tav tm="0">
                                          <p:val>
                                            <p:fltVal val="0"/>
                                          </p:val>
                                        </p:tav>
                                        <p:tav tm="100000">
                                          <p:val>
                                            <p:strVal val="#ppt_h"/>
                                          </p:val>
                                        </p:tav>
                                      </p:tavLst>
                                    </p:anim>
                                    <p:anim calcmode="lin" valueType="num">
                                      <p:cBhvr>
                                        <p:cTn id="18" dur="1000" fill="hold"/>
                                        <p:tgtEl>
                                          <p:spTgt spid="5"/>
                                        </p:tgtEl>
                                        <p:attrNameLst>
                                          <p:attrName>style.rotation</p:attrName>
                                        </p:attrNameLst>
                                      </p:cBhvr>
                                      <p:tavLst>
                                        <p:tav tm="0">
                                          <p:val>
                                            <p:fltVal val="90"/>
                                          </p:val>
                                        </p:tav>
                                        <p:tav tm="100000">
                                          <p:val>
                                            <p:fltVal val="0"/>
                                          </p:val>
                                        </p:tav>
                                      </p:tavLst>
                                    </p:anim>
                                    <p:animEffect transition="in" filter="fade">
                                      <p:cBhvr>
                                        <p:cTn id="19"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7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Line 2"/>
          <p:cNvSpPr>
            <a:spLocks noChangeShapeType="1"/>
          </p:cNvSpPr>
          <p:nvPr/>
        </p:nvSpPr>
        <p:spPr bwMode="auto">
          <a:xfrm>
            <a:off x="2844800" y="0"/>
            <a:ext cx="0" cy="0"/>
          </a:xfrm>
          <a:prstGeom prst="line">
            <a:avLst/>
          </a:prstGeom>
          <a:noFill/>
          <a:ln w="9525">
            <a:solidFill>
              <a:schemeClr val="tx1"/>
            </a:solidFill>
            <a:round/>
            <a:headEnd/>
            <a:tailEnd/>
          </a:ln>
        </p:spPr>
        <p:txBody>
          <a:bodyPr/>
          <a:lstStyle/>
          <a:p>
            <a:endParaRPr lang="fa-IR"/>
          </a:p>
        </p:txBody>
      </p:sp>
      <p:sp>
        <p:nvSpPr>
          <p:cNvPr id="10243" name="Line 3"/>
          <p:cNvSpPr>
            <a:spLocks noChangeShapeType="1"/>
          </p:cNvSpPr>
          <p:nvPr/>
        </p:nvSpPr>
        <p:spPr bwMode="auto">
          <a:xfrm>
            <a:off x="3132139" y="692150"/>
            <a:ext cx="5688012" cy="0"/>
          </a:xfrm>
          <a:prstGeom prst="line">
            <a:avLst/>
          </a:prstGeom>
          <a:noFill/>
          <a:ln w="28575">
            <a:solidFill>
              <a:srgbClr val="993300"/>
            </a:solidFill>
            <a:round/>
            <a:headEnd/>
            <a:tailEnd/>
          </a:ln>
        </p:spPr>
        <p:txBody>
          <a:bodyPr/>
          <a:lstStyle/>
          <a:p>
            <a:endParaRPr lang="fa-IR"/>
          </a:p>
        </p:txBody>
      </p:sp>
      <p:sp>
        <p:nvSpPr>
          <p:cNvPr id="10244" name="Text Box 6"/>
          <p:cNvSpPr txBox="1">
            <a:spLocks noChangeArrowheads="1"/>
          </p:cNvSpPr>
          <p:nvPr/>
        </p:nvSpPr>
        <p:spPr bwMode="auto">
          <a:xfrm>
            <a:off x="3419475" y="115889"/>
            <a:ext cx="184731" cy="369332"/>
          </a:xfrm>
          <a:prstGeom prst="rect">
            <a:avLst/>
          </a:prstGeom>
          <a:noFill/>
          <a:ln w="9525">
            <a:noFill/>
            <a:miter lim="800000"/>
            <a:headEnd/>
            <a:tailEnd/>
          </a:ln>
        </p:spPr>
        <p:txBody>
          <a:bodyPr wrap="none">
            <a:spAutoFit/>
          </a:bodyPr>
          <a:lstStyle/>
          <a:p>
            <a:endParaRPr lang="fa-IR">
              <a:latin typeface="Arial" pitchFamily="34" charset="0"/>
            </a:endParaRPr>
          </a:p>
        </p:txBody>
      </p:sp>
      <p:sp>
        <p:nvSpPr>
          <p:cNvPr id="39944" name="Rectangle 8"/>
          <p:cNvSpPr>
            <a:spLocks noChangeArrowheads="1"/>
          </p:cNvSpPr>
          <p:nvPr/>
        </p:nvSpPr>
        <p:spPr bwMode="auto">
          <a:xfrm>
            <a:off x="5357818" y="142852"/>
            <a:ext cx="3571900" cy="400110"/>
          </a:xfrm>
          <a:prstGeom prst="rect">
            <a:avLst/>
          </a:prstGeom>
          <a:noFill/>
          <a:ln w="9525">
            <a:noFill/>
            <a:miter lim="800000"/>
            <a:headEnd/>
            <a:tailEnd/>
          </a:ln>
        </p:spPr>
        <p:txBody>
          <a:bodyPr wrap="square">
            <a:spAutoFit/>
          </a:bodyPr>
          <a:lstStyle/>
          <a:p>
            <a:pPr lvl="0"/>
            <a:r>
              <a:rPr lang="fa-IR" sz="2000" b="1" dirty="0">
                <a:solidFill>
                  <a:prstClr val="black"/>
                </a:solidFill>
                <a:cs typeface="B Titr" pitchFamily="2" charset="-78"/>
              </a:rPr>
              <a:t>کاربردهای فناوری اطلاعات در ورزش</a:t>
            </a:r>
            <a:endParaRPr lang="fa-IR" sz="2000" b="1" dirty="0">
              <a:solidFill>
                <a:srgbClr val="964305">
                  <a:lumMod val="50000"/>
                </a:srgbClr>
              </a:solidFill>
              <a:latin typeface="Book Antiqua" pitchFamily="18" charset="0"/>
              <a:cs typeface="B Titr" pitchFamily="2" charset="-78"/>
            </a:endParaRPr>
          </a:p>
        </p:txBody>
      </p:sp>
      <p:sp>
        <p:nvSpPr>
          <p:cNvPr id="10246" name="Rectangle 9"/>
          <p:cNvSpPr>
            <a:spLocks noChangeArrowheads="1"/>
          </p:cNvSpPr>
          <p:nvPr/>
        </p:nvSpPr>
        <p:spPr bwMode="auto">
          <a:xfrm>
            <a:off x="3203575" y="1484313"/>
            <a:ext cx="312906" cy="369332"/>
          </a:xfrm>
          <a:prstGeom prst="rect">
            <a:avLst/>
          </a:prstGeom>
          <a:noFill/>
          <a:ln w="9525">
            <a:noFill/>
            <a:miter lim="800000"/>
            <a:headEnd/>
            <a:tailEnd/>
          </a:ln>
        </p:spPr>
        <p:txBody>
          <a:bodyPr wrap="none" anchor="ctr">
            <a:spAutoFit/>
          </a:bodyPr>
          <a:lstStyle/>
          <a:p>
            <a:r>
              <a:rPr lang="fa-IR" b="1">
                <a:latin typeface="Arial" pitchFamily="34" charset="0"/>
              </a:rPr>
              <a:t> </a:t>
            </a:r>
            <a:r>
              <a:rPr lang="en-US">
                <a:latin typeface="Arial" pitchFamily="34" charset="0"/>
              </a:rPr>
              <a:t> </a:t>
            </a:r>
          </a:p>
        </p:txBody>
      </p:sp>
      <p:sp>
        <p:nvSpPr>
          <p:cNvPr id="39973" name="Text Box 37"/>
          <p:cNvSpPr txBox="1">
            <a:spLocks noChangeArrowheads="1"/>
          </p:cNvSpPr>
          <p:nvPr/>
        </p:nvSpPr>
        <p:spPr bwMode="auto">
          <a:xfrm>
            <a:off x="304784" y="1053023"/>
            <a:ext cx="8534431" cy="1015663"/>
          </a:xfrm>
          <a:prstGeom prst="rect">
            <a:avLst/>
          </a:prstGeom>
          <a:noFill/>
          <a:ln w="9525">
            <a:noFill/>
            <a:miter lim="800000"/>
            <a:headEnd/>
            <a:tailEnd/>
          </a:ln>
        </p:spPr>
        <p:txBody>
          <a:bodyPr wrap="square">
            <a:spAutoFit/>
          </a:bodyPr>
          <a:lstStyle/>
          <a:p>
            <a:pPr algn="just" rtl="1"/>
            <a:r>
              <a:rPr lang="fa-IR" sz="2000" dirty="0">
                <a:cs typeface="B Mitra" panose="00000400000000000000" pitchFamily="2" charset="-78"/>
              </a:rPr>
              <a:t> </a:t>
            </a:r>
            <a:r>
              <a:rPr lang="fa-IR" sz="2000" dirty="0" smtClean="0">
                <a:cs typeface="B Mitra" panose="00000400000000000000" pitchFamily="2" charset="-78"/>
              </a:rPr>
              <a:t>   در </a:t>
            </a:r>
            <a:r>
              <a:rPr lang="fa-IR" sz="2000" dirty="0">
                <a:cs typeface="B Mitra" panose="00000400000000000000" pitchFamily="2" charset="-78"/>
              </a:rPr>
              <a:t>روش‌دیگر، سیم‌های نازکی روی خطوط دروازه و نواحی اطراف آن یک شبکه بی‌سیم ایجاد می‌کنند. در مرکز توپ یک تراشه قرار می‌گیرد که می‌تواند سیگنال‌های متقابل را درک کند و سیستم پشت دروازه نتیجه را به سرور مرکزی منتقل می‌کند و سایر مراحل شبیه روش قبل است. </a:t>
            </a:r>
            <a:endParaRPr lang="en-US" sz="2000" dirty="0">
              <a:cs typeface="B Mitra" panose="00000400000000000000" pitchFamily="2" charset="-78"/>
            </a:endParaRPr>
          </a:p>
        </p:txBody>
      </p:sp>
      <p:sp>
        <p:nvSpPr>
          <p:cNvPr id="10248" name="Line 38"/>
          <p:cNvSpPr>
            <a:spLocks noChangeShapeType="1"/>
          </p:cNvSpPr>
          <p:nvPr/>
        </p:nvSpPr>
        <p:spPr bwMode="auto">
          <a:xfrm>
            <a:off x="228600" y="6381750"/>
            <a:ext cx="8686800" cy="0"/>
          </a:xfrm>
          <a:prstGeom prst="line">
            <a:avLst/>
          </a:prstGeom>
          <a:noFill/>
          <a:ln w="38100">
            <a:solidFill>
              <a:srgbClr val="993300"/>
            </a:solidFill>
            <a:round/>
            <a:headEnd/>
            <a:tailEnd/>
          </a:ln>
        </p:spPr>
        <p:txBody>
          <a:bodyPr/>
          <a:lstStyle/>
          <a:p>
            <a:endParaRPr lang="fa-IR"/>
          </a:p>
        </p:txBody>
      </p:sp>
      <p:sp>
        <p:nvSpPr>
          <p:cNvPr id="10250" name="WordArt 40"/>
          <p:cNvSpPr>
            <a:spLocks noChangeArrowheads="1" noChangeShapeType="1" noTextEdit="1"/>
          </p:cNvSpPr>
          <p:nvPr/>
        </p:nvSpPr>
        <p:spPr bwMode="auto">
          <a:xfrm>
            <a:off x="285720" y="6500834"/>
            <a:ext cx="2000264" cy="285728"/>
          </a:xfrm>
          <a:prstGeom prst="rect">
            <a:avLst/>
          </a:prstGeom>
        </p:spPr>
        <p:txBody>
          <a:bodyPr wrap="none" fromWordArt="1">
            <a:prstTxWarp prst="textPlain">
              <a:avLst>
                <a:gd name="adj" fmla="val 50000"/>
              </a:avLst>
            </a:prstTxWarp>
          </a:bodyPr>
          <a:lstStyle/>
          <a:p>
            <a:pPr algn="ctr" rtl="1"/>
            <a:r>
              <a:rPr lang="fa-IR" sz="3200" b="1" kern="1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raffic"/>
              </a:rPr>
              <a:t>دانشگاه آزاد اسلامی کرج</a:t>
            </a:r>
          </a:p>
        </p:txBody>
      </p:sp>
      <p:sp>
        <p:nvSpPr>
          <p:cNvPr id="12" name="Flowchart: Alternate Process 11">
            <a:hlinkClick r:id="rId2" action="ppaction://hlinksldjump" highlightClick="1"/>
            <a:hlinkHover r:id="" action="ppaction://noaction" highlightClick="1"/>
          </p:cNvPr>
          <p:cNvSpPr/>
          <p:nvPr/>
        </p:nvSpPr>
        <p:spPr>
          <a:xfrm>
            <a:off x="214282" y="6000768"/>
            <a:ext cx="714380" cy="285752"/>
          </a:xfrm>
          <a:prstGeom prst="flowChartAlternateProcess">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1400" dirty="0" smtClean="0">
                <a:solidFill>
                  <a:schemeClr val="tx1"/>
                </a:solidFill>
                <a:cs typeface="B Titr" pitchFamily="2" charset="-78"/>
              </a:rPr>
              <a:t>فهرست</a:t>
            </a:r>
            <a:endParaRPr lang="fa-IR" sz="1400" dirty="0">
              <a:solidFill>
                <a:schemeClr val="tx1"/>
              </a:solidFill>
              <a:cs typeface="B Titr" pitchFamily="2" charset="-78"/>
            </a:endParaRP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72944" y="1867052"/>
            <a:ext cx="3533378" cy="1985758"/>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16016" y="2392365"/>
            <a:ext cx="3920464" cy="2205261"/>
          </a:xfrm>
          <a:prstGeom prst="rect">
            <a:avLst/>
          </a:prstGeom>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835696" y="4020325"/>
            <a:ext cx="4258749" cy="2301219"/>
          </a:xfrm>
          <a:prstGeom prst="rect">
            <a:avLst/>
          </a:prstGeom>
        </p:spPr>
      </p:pic>
    </p:spTree>
    <p:extLst>
      <p:ext uri="{BB962C8B-B14F-4D97-AF65-F5344CB8AC3E}">
        <p14:creationId xmlns:p14="http://schemas.microsoft.com/office/powerpoint/2010/main" val="17326919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9973"/>
                                        </p:tgtEl>
                                        <p:attrNameLst>
                                          <p:attrName>style.visibility</p:attrName>
                                        </p:attrNameLst>
                                      </p:cBhvr>
                                      <p:to>
                                        <p:strVal val="visible"/>
                                      </p:to>
                                    </p:set>
                                    <p:animEffect transition="in" filter="fade">
                                      <p:cBhvr>
                                        <p:cTn id="7" dur="500"/>
                                        <p:tgtEl>
                                          <p:spTgt spid="39973"/>
                                        </p:tgtEl>
                                      </p:cBhvr>
                                    </p:animEffect>
                                  </p:child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par>
                                <p:cTn id="14" presetID="10" presetClass="entr" presetSubtype="0"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7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Line 2"/>
          <p:cNvSpPr>
            <a:spLocks noChangeShapeType="1"/>
          </p:cNvSpPr>
          <p:nvPr/>
        </p:nvSpPr>
        <p:spPr bwMode="auto">
          <a:xfrm>
            <a:off x="2844800" y="0"/>
            <a:ext cx="0" cy="0"/>
          </a:xfrm>
          <a:prstGeom prst="line">
            <a:avLst/>
          </a:prstGeom>
          <a:noFill/>
          <a:ln w="9525">
            <a:solidFill>
              <a:schemeClr val="tx1"/>
            </a:solidFill>
            <a:round/>
            <a:headEnd/>
            <a:tailEnd/>
          </a:ln>
        </p:spPr>
        <p:txBody>
          <a:bodyPr/>
          <a:lstStyle/>
          <a:p>
            <a:endParaRPr lang="fa-IR"/>
          </a:p>
        </p:txBody>
      </p:sp>
      <p:sp>
        <p:nvSpPr>
          <p:cNvPr id="10243" name="Line 3"/>
          <p:cNvSpPr>
            <a:spLocks noChangeShapeType="1"/>
          </p:cNvSpPr>
          <p:nvPr/>
        </p:nvSpPr>
        <p:spPr bwMode="auto">
          <a:xfrm>
            <a:off x="3132139" y="692150"/>
            <a:ext cx="5688012" cy="0"/>
          </a:xfrm>
          <a:prstGeom prst="line">
            <a:avLst/>
          </a:prstGeom>
          <a:noFill/>
          <a:ln w="28575">
            <a:solidFill>
              <a:srgbClr val="993300"/>
            </a:solidFill>
            <a:round/>
            <a:headEnd/>
            <a:tailEnd/>
          </a:ln>
        </p:spPr>
        <p:txBody>
          <a:bodyPr/>
          <a:lstStyle/>
          <a:p>
            <a:endParaRPr lang="fa-IR"/>
          </a:p>
        </p:txBody>
      </p:sp>
      <p:sp>
        <p:nvSpPr>
          <p:cNvPr id="10244" name="Text Box 6"/>
          <p:cNvSpPr txBox="1">
            <a:spLocks noChangeArrowheads="1"/>
          </p:cNvSpPr>
          <p:nvPr/>
        </p:nvSpPr>
        <p:spPr bwMode="auto">
          <a:xfrm>
            <a:off x="3419475" y="115889"/>
            <a:ext cx="184731" cy="369332"/>
          </a:xfrm>
          <a:prstGeom prst="rect">
            <a:avLst/>
          </a:prstGeom>
          <a:noFill/>
          <a:ln w="9525">
            <a:noFill/>
            <a:miter lim="800000"/>
            <a:headEnd/>
            <a:tailEnd/>
          </a:ln>
        </p:spPr>
        <p:txBody>
          <a:bodyPr wrap="none">
            <a:spAutoFit/>
          </a:bodyPr>
          <a:lstStyle/>
          <a:p>
            <a:endParaRPr lang="fa-IR">
              <a:latin typeface="Arial" pitchFamily="34" charset="0"/>
            </a:endParaRPr>
          </a:p>
        </p:txBody>
      </p:sp>
      <p:sp>
        <p:nvSpPr>
          <p:cNvPr id="39944" name="Rectangle 8"/>
          <p:cNvSpPr>
            <a:spLocks noChangeArrowheads="1"/>
          </p:cNvSpPr>
          <p:nvPr/>
        </p:nvSpPr>
        <p:spPr bwMode="auto">
          <a:xfrm>
            <a:off x="5357818" y="142852"/>
            <a:ext cx="3571900" cy="400110"/>
          </a:xfrm>
          <a:prstGeom prst="rect">
            <a:avLst/>
          </a:prstGeom>
          <a:noFill/>
          <a:ln w="9525">
            <a:noFill/>
            <a:miter lim="800000"/>
            <a:headEnd/>
            <a:tailEnd/>
          </a:ln>
        </p:spPr>
        <p:txBody>
          <a:bodyPr wrap="square">
            <a:spAutoFit/>
          </a:bodyPr>
          <a:lstStyle/>
          <a:p>
            <a:pPr lvl="0"/>
            <a:r>
              <a:rPr lang="fa-IR" sz="2000" b="1" dirty="0">
                <a:solidFill>
                  <a:prstClr val="black"/>
                </a:solidFill>
                <a:cs typeface="B Titr" pitchFamily="2" charset="-78"/>
              </a:rPr>
              <a:t>کاربردهای فناوری اطلاعات در ورزش</a:t>
            </a:r>
            <a:endParaRPr lang="fa-IR" sz="2000" b="1" dirty="0">
              <a:solidFill>
                <a:srgbClr val="964305">
                  <a:lumMod val="50000"/>
                </a:srgbClr>
              </a:solidFill>
              <a:latin typeface="Book Antiqua" pitchFamily="18" charset="0"/>
              <a:cs typeface="B Titr" pitchFamily="2" charset="-78"/>
            </a:endParaRPr>
          </a:p>
        </p:txBody>
      </p:sp>
      <p:sp>
        <p:nvSpPr>
          <p:cNvPr id="10246" name="Rectangle 9"/>
          <p:cNvSpPr>
            <a:spLocks noChangeArrowheads="1"/>
          </p:cNvSpPr>
          <p:nvPr/>
        </p:nvSpPr>
        <p:spPr bwMode="auto">
          <a:xfrm>
            <a:off x="3203575" y="1484313"/>
            <a:ext cx="312906" cy="369332"/>
          </a:xfrm>
          <a:prstGeom prst="rect">
            <a:avLst/>
          </a:prstGeom>
          <a:noFill/>
          <a:ln w="9525">
            <a:noFill/>
            <a:miter lim="800000"/>
            <a:headEnd/>
            <a:tailEnd/>
          </a:ln>
        </p:spPr>
        <p:txBody>
          <a:bodyPr wrap="none" anchor="ctr">
            <a:spAutoFit/>
          </a:bodyPr>
          <a:lstStyle/>
          <a:p>
            <a:r>
              <a:rPr lang="fa-IR" b="1">
                <a:latin typeface="Arial" pitchFamily="34" charset="0"/>
              </a:rPr>
              <a:t> </a:t>
            </a:r>
            <a:r>
              <a:rPr lang="en-US">
                <a:latin typeface="Arial" pitchFamily="34" charset="0"/>
              </a:rPr>
              <a:t> </a:t>
            </a:r>
          </a:p>
        </p:txBody>
      </p:sp>
      <p:sp>
        <p:nvSpPr>
          <p:cNvPr id="39973" name="Text Box 37"/>
          <p:cNvSpPr txBox="1">
            <a:spLocks noChangeArrowheads="1"/>
          </p:cNvSpPr>
          <p:nvPr/>
        </p:nvSpPr>
        <p:spPr bwMode="auto">
          <a:xfrm>
            <a:off x="428872" y="1038037"/>
            <a:ext cx="8391279" cy="1938992"/>
          </a:xfrm>
          <a:prstGeom prst="rect">
            <a:avLst/>
          </a:prstGeom>
          <a:noFill/>
          <a:ln w="9525">
            <a:noFill/>
            <a:miter lim="800000"/>
            <a:headEnd/>
            <a:tailEnd/>
          </a:ln>
        </p:spPr>
        <p:txBody>
          <a:bodyPr wrap="square">
            <a:spAutoFit/>
          </a:bodyPr>
          <a:lstStyle/>
          <a:p>
            <a:pPr algn="just" rtl="1"/>
            <a:r>
              <a:rPr lang="fa-IR" sz="2000" b="1" dirty="0">
                <a:solidFill>
                  <a:srgbClr val="C00000"/>
                </a:solidFill>
                <a:cs typeface="B Mitra" panose="00000400000000000000" pitchFamily="2" charset="-78"/>
              </a:rPr>
              <a:t>کاربرد های متفاوت فناوری اطلاعات در جام جهانی 2006 </a:t>
            </a:r>
            <a:r>
              <a:rPr lang="fa-IR" sz="2000" b="1" dirty="0" smtClean="0">
                <a:solidFill>
                  <a:srgbClr val="C00000"/>
                </a:solidFill>
                <a:cs typeface="B Mitra" panose="00000400000000000000" pitchFamily="2" charset="-78"/>
              </a:rPr>
              <a:t>آلمان:</a:t>
            </a:r>
          </a:p>
          <a:p>
            <a:pPr algn="just" rtl="1"/>
            <a:endParaRPr lang="fa-IR" sz="2000" dirty="0" smtClean="0">
              <a:cs typeface="B Mitra" panose="00000400000000000000" pitchFamily="2" charset="-78"/>
            </a:endParaRPr>
          </a:p>
          <a:p>
            <a:pPr algn="just" rtl="1"/>
            <a:r>
              <a:rPr lang="fa-IR" sz="2000" dirty="0" smtClean="0">
                <a:cs typeface="B Mitra" panose="00000400000000000000" pitchFamily="2" charset="-78"/>
              </a:rPr>
              <a:t>    1) پوشش </a:t>
            </a:r>
            <a:r>
              <a:rPr lang="fa-IR" sz="2000" dirty="0">
                <a:cs typeface="B Mitra" panose="00000400000000000000" pitchFamily="2" charset="-78"/>
              </a:rPr>
              <a:t>تلویزیونی : در جام جهانی 2002 کره و ژاپن 41000 ساعت پوشش تلویزیونی از وقایع این جام در 213 کشور دنیا پخش شد که نسبت به جام جهانی 1998 فرانسه </a:t>
            </a:r>
            <a:r>
              <a:rPr lang="fa-IR" sz="2000" dirty="0" smtClean="0">
                <a:cs typeface="B Mitra" panose="00000400000000000000" pitchFamily="2" charset="-78"/>
              </a:rPr>
              <a:t>38% افزایش </a:t>
            </a:r>
            <a:r>
              <a:rPr lang="fa-IR" sz="2000" dirty="0">
                <a:cs typeface="B Mitra" panose="00000400000000000000" pitchFamily="2" charset="-78"/>
              </a:rPr>
              <a:t>یافته بود ، این در حالی است که این رقم در 2006 آلمان به 65000 ساعت افزایش یافت که نشان از رشد علم فناوری اطلاعات در طول سه جام </a:t>
            </a:r>
            <a:r>
              <a:rPr lang="fa-IR" sz="2000" dirty="0" smtClean="0">
                <a:cs typeface="B Mitra" panose="00000400000000000000" pitchFamily="2" charset="-78"/>
              </a:rPr>
              <a:t>است.</a:t>
            </a:r>
            <a:r>
              <a:rPr lang="en-US" sz="2000" dirty="0">
                <a:cs typeface="B Mitra" panose="00000400000000000000" pitchFamily="2" charset="-78"/>
              </a:rPr>
              <a:t/>
            </a:r>
            <a:br>
              <a:rPr lang="en-US" sz="2000" dirty="0">
                <a:cs typeface="B Mitra" panose="00000400000000000000" pitchFamily="2" charset="-78"/>
              </a:rPr>
            </a:br>
            <a:endParaRPr lang="en-US" sz="2000" dirty="0">
              <a:cs typeface="B Mitra" panose="00000400000000000000" pitchFamily="2" charset="-78"/>
            </a:endParaRPr>
          </a:p>
        </p:txBody>
      </p:sp>
      <p:sp>
        <p:nvSpPr>
          <p:cNvPr id="10248" name="Line 38"/>
          <p:cNvSpPr>
            <a:spLocks noChangeShapeType="1"/>
          </p:cNvSpPr>
          <p:nvPr/>
        </p:nvSpPr>
        <p:spPr bwMode="auto">
          <a:xfrm>
            <a:off x="228600" y="6381750"/>
            <a:ext cx="8686800" cy="0"/>
          </a:xfrm>
          <a:prstGeom prst="line">
            <a:avLst/>
          </a:prstGeom>
          <a:noFill/>
          <a:ln w="38100">
            <a:solidFill>
              <a:srgbClr val="993300"/>
            </a:solidFill>
            <a:round/>
            <a:headEnd/>
            <a:tailEnd/>
          </a:ln>
        </p:spPr>
        <p:txBody>
          <a:bodyPr/>
          <a:lstStyle/>
          <a:p>
            <a:endParaRPr lang="fa-IR"/>
          </a:p>
        </p:txBody>
      </p:sp>
      <p:sp>
        <p:nvSpPr>
          <p:cNvPr id="10250" name="WordArt 40"/>
          <p:cNvSpPr>
            <a:spLocks noChangeArrowheads="1" noChangeShapeType="1" noTextEdit="1"/>
          </p:cNvSpPr>
          <p:nvPr/>
        </p:nvSpPr>
        <p:spPr bwMode="auto">
          <a:xfrm>
            <a:off x="285720" y="6500834"/>
            <a:ext cx="2000264" cy="285728"/>
          </a:xfrm>
          <a:prstGeom prst="rect">
            <a:avLst/>
          </a:prstGeom>
        </p:spPr>
        <p:txBody>
          <a:bodyPr wrap="none" fromWordArt="1">
            <a:prstTxWarp prst="textPlain">
              <a:avLst>
                <a:gd name="adj" fmla="val 50000"/>
              </a:avLst>
            </a:prstTxWarp>
          </a:bodyPr>
          <a:lstStyle/>
          <a:p>
            <a:pPr algn="ctr" rtl="1"/>
            <a:r>
              <a:rPr lang="fa-IR" sz="3200" b="1" kern="1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raffic"/>
              </a:rPr>
              <a:t>دانشگاه آزاد اسلامی کرج</a:t>
            </a:r>
          </a:p>
        </p:txBody>
      </p:sp>
      <p:sp>
        <p:nvSpPr>
          <p:cNvPr id="12" name="Flowchart: Alternate Process 11">
            <a:hlinkClick r:id="rId2" action="ppaction://hlinksldjump" highlightClick="1"/>
            <a:hlinkHover r:id="" action="ppaction://noaction" highlightClick="1"/>
          </p:cNvPr>
          <p:cNvSpPr/>
          <p:nvPr/>
        </p:nvSpPr>
        <p:spPr>
          <a:xfrm>
            <a:off x="214282" y="6000768"/>
            <a:ext cx="714380" cy="285752"/>
          </a:xfrm>
          <a:prstGeom prst="flowChartAlternateProcess">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1400" dirty="0" smtClean="0">
                <a:solidFill>
                  <a:schemeClr val="tx1"/>
                </a:solidFill>
                <a:cs typeface="B Titr" pitchFamily="2" charset="-78"/>
              </a:rPr>
              <a:t>فهرست</a:t>
            </a:r>
            <a:endParaRPr lang="fa-IR" sz="1400" dirty="0">
              <a:solidFill>
                <a:schemeClr val="tx1"/>
              </a:solidFill>
              <a:cs typeface="B Titr" pitchFamily="2" charset="-78"/>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04048" y="4046623"/>
            <a:ext cx="3145532" cy="2097021"/>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29541" y="2977029"/>
            <a:ext cx="3873997" cy="2363138"/>
          </a:xfrm>
          <a:prstGeom prst="rect">
            <a:avLst/>
          </a:prstGeom>
        </p:spPr>
      </p:pic>
    </p:spTree>
    <p:extLst>
      <p:ext uri="{BB962C8B-B14F-4D97-AF65-F5344CB8AC3E}">
        <p14:creationId xmlns:p14="http://schemas.microsoft.com/office/powerpoint/2010/main" val="30636398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39973"/>
                                        </p:tgtEl>
                                        <p:attrNameLst>
                                          <p:attrName>style.visibility</p:attrName>
                                        </p:attrNameLst>
                                      </p:cBhvr>
                                      <p:to>
                                        <p:strVal val="visible"/>
                                      </p:to>
                                    </p:set>
                                    <p:animEffect transition="in" filter="wipe(down)">
                                      <p:cBhvr>
                                        <p:cTn id="7" dur="500"/>
                                        <p:tgtEl>
                                          <p:spTgt spid="39973"/>
                                        </p:tgtEl>
                                      </p:cBhvr>
                                    </p:animEffect>
                                  </p:childTnLst>
                                </p:cTn>
                              </p:par>
                              <p:par>
                                <p:cTn id="8" presetID="14" presetClass="entr" presetSubtype="1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randombar(horizontal)">
                                      <p:cBhvr>
                                        <p:cTn id="10" dur="500"/>
                                        <p:tgtEl>
                                          <p:spTgt spid="6"/>
                                        </p:tgtEl>
                                      </p:cBhvr>
                                    </p:animEffect>
                                  </p:childTnLst>
                                </p:cTn>
                              </p:par>
                              <p:par>
                                <p:cTn id="11" presetID="14" presetClass="entr" presetSubtype="1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randombar(horizontal)">
                                      <p:cBhvr>
                                        <p:cTn id="1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7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Line 2"/>
          <p:cNvSpPr>
            <a:spLocks noChangeShapeType="1"/>
          </p:cNvSpPr>
          <p:nvPr/>
        </p:nvSpPr>
        <p:spPr bwMode="auto">
          <a:xfrm>
            <a:off x="2844800" y="0"/>
            <a:ext cx="0" cy="0"/>
          </a:xfrm>
          <a:prstGeom prst="line">
            <a:avLst/>
          </a:prstGeom>
          <a:noFill/>
          <a:ln w="9525">
            <a:solidFill>
              <a:schemeClr val="tx1"/>
            </a:solidFill>
            <a:round/>
            <a:headEnd/>
            <a:tailEnd/>
          </a:ln>
        </p:spPr>
        <p:txBody>
          <a:bodyPr/>
          <a:lstStyle/>
          <a:p>
            <a:endParaRPr lang="fa-IR"/>
          </a:p>
        </p:txBody>
      </p:sp>
      <p:sp>
        <p:nvSpPr>
          <p:cNvPr id="10243" name="Line 3"/>
          <p:cNvSpPr>
            <a:spLocks noChangeShapeType="1"/>
          </p:cNvSpPr>
          <p:nvPr/>
        </p:nvSpPr>
        <p:spPr bwMode="auto">
          <a:xfrm>
            <a:off x="3132139" y="692150"/>
            <a:ext cx="5688012" cy="0"/>
          </a:xfrm>
          <a:prstGeom prst="line">
            <a:avLst/>
          </a:prstGeom>
          <a:noFill/>
          <a:ln w="28575">
            <a:solidFill>
              <a:srgbClr val="993300"/>
            </a:solidFill>
            <a:round/>
            <a:headEnd/>
            <a:tailEnd/>
          </a:ln>
        </p:spPr>
        <p:txBody>
          <a:bodyPr/>
          <a:lstStyle/>
          <a:p>
            <a:endParaRPr lang="fa-IR"/>
          </a:p>
        </p:txBody>
      </p:sp>
      <p:sp>
        <p:nvSpPr>
          <p:cNvPr id="10244" name="Text Box 6"/>
          <p:cNvSpPr txBox="1">
            <a:spLocks noChangeArrowheads="1"/>
          </p:cNvSpPr>
          <p:nvPr/>
        </p:nvSpPr>
        <p:spPr bwMode="auto">
          <a:xfrm>
            <a:off x="3419475" y="115889"/>
            <a:ext cx="184731" cy="369332"/>
          </a:xfrm>
          <a:prstGeom prst="rect">
            <a:avLst/>
          </a:prstGeom>
          <a:noFill/>
          <a:ln w="9525">
            <a:noFill/>
            <a:miter lim="800000"/>
            <a:headEnd/>
            <a:tailEnd/>
          </a:ln>
        </p:spPr>
        <p:txBody>
          <a:bodyPr wrap="none">
            <a:spAutoFit/>
          </a:bodyPr>
          <a:lstStyle/>
          <a:p>
            <a:endParaRPr lang="fa-IR">
              <a:latin typeface="Arial" pitchFamily="34" charset="0"/>
            </a:endParaRPr>
          </a:p>
        </p:txBody>
      </p:sp>
      <p:sp>
        <p:nvSpPr>
          <p:cNvPr id="39944" name="Rectangle 8"/>
          <p:cNvSpPr>
            <a:spLocks noChangeArrowheads="1"/>
          </p:cNvSpPr>
          <p:nvPr/>
        </p:nvSpPr>
        <p:spPr bwMode="auto">
          <a:xfrm>
            <a:off x="5357818" y="142852"/>
            <a:ext cx="3571900" cy="400110"/>
          </a:xfrm>
          <a:prstGeom prst="rect">
            <a:avLst/>
          </a:prstGeom>
          <a:noFill/>
          <a:ln w="9525">
            <a:noFill/>
            <a:miter lim="800000"/>
            <a:headEnd/>
            <a:tailEnd/>
          </a:ln>
        </p:spPr>
        <p:txBody>
          <a:bodyPr wrap="square">
            <a:spAutoFit/>
          </a:bodyPr>
          <a:lstStyle/>
          <a:p>
            <a:pPr lvl="0"/>
            <a:r>
              <a:rPr lang="fa-IR" sz="2000" b="1" dirty="0">
                <a:solidFill>
                  <a:prstClr val="black"/>
                </a:solidFill>
                <a:cs typeface="B Titr" pitchFamily="2" charset="-78"/>
              </a:rPr>
              <a:t>کاربردهای فناوری اطلاعات در ورزش</a:t>
            </a:r>
            <a:endParaRPr lang="fa-IR" sz="2000" b="1" dirty="0">
              <a:solidFill>
                <a:srgbClr val="964305">
                  <a:lumMod val="50000"/>
                </a:srgbClr>
              </a:solidFill>
              <a:latin typeface="Book Antiqua" pitchFamily="18" charset="0"/>
              <a:cs typeface="B Titr" pitchFamily="2" charset="-78"/>
            </a:endParaRPr>
          </a:p>
        </p:txBody>
      </p:sp>
      <p:sp>
        <p:nvSpPr>
          <p:cNvPr id="10246" name="Rectangle 9"/>
          <p:cNvSpPr>
            <a:spLocks noChangeArrowheads="1"/>
          </p:cNvSpPr>
          <p:nvPr/>
        </p:nvSpPr>
        <p:spPr bwMode="auto">
          <a:xfrm>
            <a:off x="3203575" y="1484313"/>
            <a:ext cx="312906" cy="369332"/>
          </a:xfrm>
          <a:prstGeom prst="rect">
            <a:avLst/>
          </a:prstGeom>
          <a:noFill/>
          <a:ln w="9525">
            <a:noFill/>
            <a:miter lim="800000"/>
            <a:headEnd/>
            <a:tailEnd/>
          </a:ln>
        </p:spPr>
        <p:txBody>
          <a:bodyPr wrap="none" anchor="ctr">
            <a:spAutoFit/>
          </a:bodyPr>
          <a:lstStyle/>
          <a:p>
            <a:r>
              <a:rPr lang="fa-IR" b="1">
                <a:latin typeface="Arial" pitchFamily="34" charset="0"/>
              </a:rPr>
              <a:t> </a:t>
            </a:r>
            <a:r>
              <a:rPr lang="en-US">
                <a:latin typeface="Arial" pitchFamily="34" charset="0"/>
              </a:rPr>
              <a:t> </a:t>
            </a:r>
          </a:p>
        </p:txBody>
      </p:sp>
      <p:sp>
        <p:nvSpPr>
          <p:cNvPr id="39973" name="Text Box 37"/>
          <p:cNvSpPr txBox="1">
            <a:spLocks noChangeArrowheads="1"/>
          </p:cNvSpPr>
          <p:nvPr/>
        </p:nvSpPr>
        <p:spPr bwMode="auto">
          <a:xfrm>
            <a:off x="428872" y="758034"/>
            <a:ext cx="8391279" cy="3477875"/>
          </a:xfrm>
          <a:prstGeom prst="rect">
            <a:avLst/>
          </a:prstGeom>
          <a:noFill/>
          <a:ln w="9525">
            <a:noFill/>
            <a:miter lim="800000"/>
            <a:headEnd/>
            <a:tailEnd/>
          </a:ln>
        </p:spPr>
        <p:txBody>
          <a:bodyPr wrap="square">
            <a:spAutoFit/>
          </a:bodyPr>
          <a:lstStyle/>
          <a:p>
            <a:pPr algn="just" rtl="1"/>
            <a:r>
              <a:rPr lang="fa-IR" sz="2000" dirty="0" smtClean="0">
                <a:cs typeface="B Mitra" panose="00000400000000000000" pitchFamily="2" charset="-78"/>
              </a:rPr>
              <a:t>2)</a:t>
            </a:r>
            <a:r>
              <a:rPr lang="en-US" sz="2000" dirty="0" smtClean="0">
                <a:cs typeface="B Mitra" panose="00000400000000000000" pitchFamily="2" charset="-78"/>
              </a:rPr>
              <a:t> </a:t>
            </a:r>
            <a:r>
              <a:rPr lang="fa-IR" sz="2000" dirty="0">
                <a:cs typeface="B Mitra" panose="00000400000000000000" pitchFamily="2" charset="-78"/>
              </a:rPr>
              <a:t>افزایش امنیت در استادیوم های آلمان به وسیله فناوری اطلاعات : (استفاده از طرح پیشنهادی فیفا ،</a:t>
            </a:r>
            <a:r>
              <a:rPr lang="en-US" sz="1600" dirty="0" smtClean="0">
                <a:cs typeface="B Mitra" panose="00000400000000000000" pitchFamily="2" charset="-78"/>
              </a:rPr>
              <a:t>RFID</a:t>
            </a:r>
            <a:r>
              <a:rPr lang="fa-IR" sz="2000" dirty="0" smtClean="0">
                <a:cs typeface="B Mitra" panose="00000400000000000000" pitchFamily="2" charset="-78"/>
              </a:rPr>
              <a:t>)</a:t>
            </a:r>
            <a:r>
              <a:rPr lang="en-US" sz="2000" dirty="0">
                <a:cs typeface="B Mitra" panose="00000400000000000000" pitchFamily="2" charset="-78"/>
              </a:rPr>
              <a:t/>
            </a:r>
            <a:br>
              <a:rPr lang="en-US" sz="2000" dirty="0">
                <a:cs typeface="B Mitra" panose="00000400000000000000" pitchFamily="2" charset="-78"/>
              </a:rPr>
            </a:br>
            <a:r>
              <a:rPr lang="fa-IR" sz="2000" dirty="0">
                <a:cs typeface="B Mitra" panose="00000400000000000000" pitchFamily="2" charset="-78"/>
              </a:rPr>
              <a:t>این طرح که توسط فیفا به صورت اختیاری در اختیار کمیته برگزارکننده جام جهانی قرار گرفت به شدت توسط دولت مردان آلمانی مورد حمایت واقع </a:t>
            </a:r>
            <a:r>
              <a:rPr lang="fa-IR" sz="2000" dirty="0" smtClean="0">
                <a:cs typeface="B Mitra" panose="00000400000000000000" pitchFamily="2" charset="-78"/>
              </a:rPr>
              <a:t>شد.</a:t>
            </a:r>
            <a:endParaRPr lang="fa-IR" sz="2000" dirty="0">
              <a:cs typeface="B Mitra" panose="00000400000000000000" pitchFamily="2" charset="-78"/>
            </a:endParaRPr>
          </a:p>
          <a:p>
            <a:pPr algn="just" rtl="1"/>
            <a:r>
              <a:rPr lang="fa-IR" sz="2000" dirty="0" smtClean="0">
                <a:cs typeface="B Mitra" panose="00000400000000000000" pitchFamily="2" charset="-78"/>
              </a:rPr>
              <a:t>   اجرای </a:t>
            </a:r>
            <a:r>
              <a:rPr lang="fa-IR" sz="2000" dirty="0">
                <a:cs typeface="B Mitra" panose="00000400000000000000" pitchFamily="2" charset="-78"/>
              </a:rPr>
              <a:t>این طرح بدین شکل </a:t>
            </a:r>
            <a:r>
              <a:rPr lang="fa-IR" sz="2000" dirty="0" smtClean="0">
                <a:cs typeface="B Mitra" panose="00000400000000000000" pitchFamily="2" charset="-78"/>
              </a:rPr>
              <a:t>بود:</a:t>
            </a:r>
            <a:endParaRPr lang="fa-IR" sz="2000" dirty="0">
              <a:cs typeface="B Mitra" panose="00000400000000000000" pitchFamily="2" charset="-78"/>
            </a:endParaRPr>
          </a:p>
          <a:p>
            <a:pPr algn="just" rtl="1"/>
            <a:r>
              <a:rPr lang="fa-IR" sz="2000" dirty="0" smtClean="0">
                <a:cs typeface="B Mitra" panose="00000400000000000000" pitchFamily="2" charset="-78"/>
              </a:rPr>
              <a:t> تمامی </a:t>
            </a:r>
            <a:r>
              <a:rPr lang="fa-IR" sz="2000" dirty="0">
                <a:cs typeface="B Mitra" panose="00000400000000000000" pitchFamily="2" charset="-78"/>
              </a:rPr>
              <a:t>بلیت فروشی جام جهانی 2006 در اینترنت به صورت آنلاین در چهار مرحله در </a:t>
            </a:r>
            <a:r>
              <a:rPr lang="fa-IR" sz="2000" dirty="0" smtClean="0">
                <a:cs typeface="B Mitra" panose="00000400000000000000" pitchFamily="2" charset="-78"/>
              </a:rPr>
              <a:t>سایت </a:t>
            </a:r>
            <a:r>
              <a:rPr lang="en-US" sz="1600" dirty="0" smtClean="0">
                <a:cs typeface="B Mitra" panose="00000400000000000000" pitchFamily="2" charset="-78"/>
              </a:rPr>
              <a:t>www.Germany.com</a:t>
            </a:r>
            <a:r>
              <a:rPr lang="fa-IR" sz="2000" dirty="0" smtClean="0">
                <a:cs typeface="B Mitra" panose="00000400000000000000" pitchFamily="2" charset="-78"/>
              </a:rPr>
              <a:t> صورت گرفت.</a:t>
            </a:r>
            <a:r>
              <a:rPr lang="fa-IR" sz="2000" dirty="0">
                <a:cs typeface="B Mitra" panose="00000400000000000000" pitchFamily="2" charset="-78"/>
              </a:rPr>
              <a:t> </a:t>
            </a:r>
            <a:r>
              <a:rPr lang="fa-IR" sz="2000" dirty="0" smtClean="0">
                <a:cs typeface="B Mitra" panose="00000400000000000000" pitchFamily="2" charset="-78"/>
              </a:rPr>
              <a:t>فرد </a:t>
            </a:r>
            <a:r>
              <a:rPr lang="fa-IR" sz="2000" dirty="0">
                <a:cs typeface="B Mitra" panose="00000400000000000000" pitchFamily="2" charset="-78"/>
              </a:rPr>
              <a:t>خریدار باید مشخصات کامل خود را که شامل : نام ، نام خانوادگی ،آدرس ، تاریخ تولد ، ملیت ، تیمی که از آن طفداری می کند ، شماره ی کارت شناسایی یا گذرنامه ، اطلاعات مربوط به کارت اعتباری یا حساب بانکی خودرا وارد می کرد. بعد از تهیه بلیط و به هنگام وارد شدن به ورزشگاه های آلمان بلیط آن شخص توسط دستگاه هایی چک </a:t>
            </a:r>
            <a:r>
              <a:rPr lang="fa-IR" sz="2000" dirty="0" smtClean="0">
                <a:cs typeface="B Mitra" panose="00000400000000000000" pitchFamily="2" charset="-78"/>
              </a:rPr>
              <a:t>می شد </a:t>
            </a:r>
            <a:r>
              <a:rPr lang="fa-IR" sz="2000" dirty="0">
                <a:cs typeface="B Mitra" panose="00000400000000000000" pitchFamily="2" charset="-78"/>
              </a:rPr>
              <a:t>که به پایگاه داده ای متصل بود که شامل تمامی اطلاعات در مورد تماشاچیان بود. این پایگاه داده در محل فدراسین فوتبال آلمان در برلین مستقر بود. نتیجه ی این طرح جلوگیری از ایجاد بازار سیاه در بلیط فروشی و جلوگیری از ورود آشوبگران به داخل ورزشگاه </a:t>
            </a:r>
            <a:r>
              <a:rPr lang="fa-IR" sz="2000" dirty="0" smtClean="0">
                <a:cs typeface="B Mitra" panose="00000400000000000000" pitchFamily="2" charset="-78"/>
              </a:rPr>
              <a:t>بود.</a:t>
            </a:r>
            <a:r>
              <a:rPr lang="fa-IR" sz="2000" dirty="0">
                <a:cs typeface="B Mitra" panose="00000400000000000000" pitchFamily="2" charset="-78"/>
              </a:rPr>
              <a:t> </a:t>
            </a:r>
            <a:r>
              <a:rPr lang="fa-IR" sz="2000" dirty="0" smtClean="0">
                <a:cs typeface="B Mitra" panose="00000400000000000000" pitchFamily="2" charset="-78"/>
              </a:rPr>
              <a:t>صاحبنظران </a:t>
            </a:r>
            <a:r>
              <a:rPr lang="fa-IR" sz="2000" dirty="0">
                <a:cs typeface="B Mitra" panose="00000400000000000000" pitchFamily="2" charset="-78"/>
              </a:rPr>
              <a:t>حقوقی منتقدان اصلی این طرح </a:t>
            </a:r>
            <a:r>
              <a:rPr lang="fa-IR" sz="2000" dirty="0" smtClean="0">
                <a:cs typeface="B Mitra" panose="00000400000000000000" pitchFamily="2" charset="-78"/>
              </a:rPr>
              <a:t>بودند.</a:t>
            </a:r>
            <a:endParaRPr lang="en-US" sz="2000" dirty="0">
              <a:cs typeface="B Mitra" panose="00000400000000000000" pitchFamily="2" charset="-78"/>
            </a:endParaRPr>
          </a:p>
        </p:txBody>
      </p:sp>
      <p:sp>
        <p:nvSpPr>
          <p:cNvPr id="10248" name="Line 38"/>
          <p:cNvSpPr>
            <a:spLocks noChangeShapeType="1"/>
          </p:cNvSpPr>
          <p:nvPr/>
        </p:nvSpPr>
        <p:spPr bwMode="auto">
          <a:xfrm>
            <a:off x="228600" y="6381750"/>
            <a:ext cx="8686800" cy="0"/>
          </a:xfrm>
          <a:prstGeom prst="line">
            <a:avLst/>
          </a:prstGeom>
          <a:noFill/>
          <a:ln w="38100">
            <a:solidFill>
              <a:srgbClr val="993300"/>
            </a:solidFill>
            <a:round/>
            <a:headEnd/>
            <a:tailEnd/>
          </a:ln>
        </p:spPr>
        <p:txBody>
          <a:bodyPr/>
          <a:lstStyle/>
          <a:p>
            <a:endParaRPr lang="fa-IR"/>
          </a:p>
        </p:txBody>
      </p:sp>
      <p:sp>
        <p:nvSpPr>
          <p:cNvPr id="10250" name="WordArt 40"/>
          <p:cNvSpPr>
            <a:spLocks noChangeArrowheads="1" noChangeShapeType="1" noTextEdit="1"/>
          </p:cNvSpPr>
          <p:nvPr/>
        </p:nvSpPr>
        <p:spPr bwMode="auto">
          <a:xfrm>
            <a:off x="285720" y="6500834"/>
            <a:ext cx="2000264" cy="285728"/>
          </a:xfrm>
          <a:prstGeom prst="rect">
            <a:avLst/>
          </a:prstGeom>
        </p:spPr>
        <p:txBody>
          <a:bodyPr wrap="none" fromWordArt="1">
            <a:prstTxWarp prst="textPlain">
              <a:avLst>
                <a:gd name="adj" fmla="val 50000"/>
              </a:avLst>
            </a:prstTxWarp>
          </a:bodyPr>
          <a:lstStyle/>
          <a:p>
            <a:pPr algn="ctr" rtl="1"/>
            <a:r>
              <a:rPr lang="fa-IR" sz="3200" b="1" kern="1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raffic"/>
              </a:rPr>
              <a:t>دانشگاه آزاد اسلامی کرج</a:t>
            </a:r>
          </a:p>
        </p:txBody>
      </p:sp>
      <p:sp>
        <p:nvSpPr>
          <p:cNvPr id="12" name="Flowchart: Alternate Process 11">
            <a:hlinkClick r:id="rId2" action="ppaction://hlinksldjump" highlightClick="1"/>
            <a:hlinkHover r:id="" action="ppaction://noaction" highlightClick="1"/>
          </p:cNvPr>
          <p:cNvSpPr/>
          <p:nvPr/>
        </p:nvSpPr>
        <p:spPr>
          <a:xfrm>
            <a:off x="214282" y="6000768"/>
            <a:ext cx="714380" cy="285752"/>
          </a:xfrm>
          <a:prstGeom prst="flowChartAlternateProcess">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1400" dirty="0" smtClean="0">
                <a:solidFill>
                  <a:schemeClr val="tx1"/>
                </a:solidFill>
                <a:cs typeface="B Titr" pitchFamily="2" charset="-78"/>
              </a:rPr>
              <a:t>فهرست</a:t>
            </a:r>
            <a:endParaRPr lang="fa-IR" sz="1400" dirty="0">
              <a:solidFill>
                <a:schemeClr val="tx1"/>
              </a:solidFill>
              <a:cs typeface="B Titr" pitchFamily="2" charset="-78"/>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23439" y="4221088"/>
            <a:ext cx="2888721" cy="2086299"/>
          </a:xfrm>
          <a:prstGeom prst="rect">
            <a:avLst/>
          </a:prstGeom>
        </p:spPr>
      </p:pic>
    </p:spTree>
    <p:extLst>
      <p:ext uri="{BB962C8B-B14F-4D97-AF65-F5344CB8AC3E}">
        <p14:creationId xmlns:p14="http://schemas.microsoft.com/office/powerpoint/2010/main" val="37139517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39973"/>
                                        </p:tgtEl>
                                        <p:attrNameLst>
                                          <p:attrName>style.visibility</p:attrName>
                                        </p:attrNameLst>
                                      </p:cBhvr>
                                      <p:to>
                                        <p:strVal val="visible"/>
                                      </p:to>
                                    </p:set>
                                    <p:animEffect transition="in" filter="wipe(down)">
                                      <p:cBhvr>
                                        <p:cTn id="7" dur="500"/>
                                        <p:tgtEl>
                                          <p:spTgt spid="39973"/>
                                        </p:tgtEl>
                                      </p:cBhvr>
                                    </p:animEffect>
                                  </p:childTnLst>
                                </p:cTn>
                              </p:par>
                              <p:par>
                                <p:cTn id="8" presetID="42"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1000"/>
                                        <p:tgtEl>
                                          <p:spTgt spid="5"/>
                                        </p:tgtEl>
                                      </p:cBhvr>
                                    </p:animEffect>
                                    <p:anim calcmode="lin" valueType="num">
                                      <p:cBhvr>
                                        <p:cTn id="11" dur="1000" fill="hold"/>
                                        <p:tgtEl>
                                          <p:spTgt spid="5"/>
                                        </p:tgtEl>
                                        <p:attrNameLst>
                                          <p:attrName>ppt_x</p:attrName>
                                        </p:attrNameLst>
                                      </p:cBhvr>
                                      <p:tavLst>
                                        <p:tav tm="0">
                                          <p:val>
                                            <p:strVal val="#ppt_x"/>
                                          </p:val>
                                        </p:tav>
                                        <p:tav tm="100000">
                                          <p:val>
                                            <p:strVal val="#ppt_x"/>
                                          </p:val>
                                        </p:tav>
                                      </p:tavLst>
                                    </p:anim>
                                    <p:anim calcmode="lin" valueType="num">
                                      <p:cBhvr>
                                        <p:cTn id="12"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7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Line 2"/>
          <p:cNvSpPr>
            <a:spLocks noChangeShapeType="1"/>
          </p:cNvSpPr>
          <p:nvPr/>
        </p:nvSpPr>
        <p:spPr bwMode="auto">
          <a:xfrm>
            <a:off x="2844800" y="0"/>
            <a:ext cx="0" cy="0"/>
          </a:xfrm>
          <a:prstGeom prst="line">
            <a:avLst/>
          </a:prstGeom>
          <a:noFill/>
          <a:ln w="9525">
            <a:solidFill>
              <a:schemeClr val="tx1"/>
            </a:solidFill>
            <a:round/>
            <a:headEnd/>
            <a:tailEnd/>
          </a:ln>
        </p:spPr>
        <p:txBody>
          <a:bodyPr/>
          <a:lstStyle/>
          <a:p>
            <a:endParaRPr lang="fa-IR"/>
          </a:p>
        </p:txBody>
      </p:sp>
      <p:sp>
        <p:nvSpPr>
          <p:cNvPr id="10243" name="Line 3"/>
          <p:cNvSpPr>
            <a:spLocks noChangeShapeType="1"/>
          </p:cNvSpPr>
          <p:nvPr/>
        </p:nvSpPr>
        <p:spPr bwMode="auto">
          <a:xfrm>
            <a:off x="3132139" y="692150"/>
            <a:ext cx="5688012" cy="0"/>
          </a:xfrm>
          <a:prstGeom prst="line">
            <a:avLst/>
          </a:prstGeom>
          <a:noFill/>
          <a:ln w="28575">
            <a:solidFill>
              <a:srgbClr val="993300"/>
            </a:solidFill>
            <a:round/>
            <a:headEnd/>
            <a:tailEnd/>
          </a:ln>
        </p:spPr>
        <p:txBody>
          <a:bodyPr/>
          <a:lstStyle/>
          <a:p>
            <a:endParaRPr lang="fa-IR"/>
          </a:p>
        </p:txBody>
      </p:sp>
      <p:sp>
        <p:nvSpPr>
          <p:cNvPr id="10244" name="Text Box 6"/>
          <p:cNvSpPr txBox="1">
            <a:spLocks noChangeArrowheads="1"/>
          </p:cNvSpPr>
          <p:nvPr/>
        </p:nvSpPr>
        <p:spPr bwMode="auto">
          <a:xfrm>
            <a:off x="3419475" y="115889"/>
            <a:ext cx="184731" cy="369332"/>
          </a:xfrm>
          <a:prstGeom prst="rect">
            <a:avLst/>
          </a:prstGeom>
          <a:noFill/>
          <a:ln w="9525">
            <a:noFill/>
            <a:miter lim="800000"/>
            <a:headEnd/>
            <a:tailEnd/>
          </a:ln>
        </p:spPr>
        <p:txBody>
          <a:bodyPr wrap="none">
            <a:spAutoFit/>
          </a:bodyPr>
          <a:lstStyle/>
          <a:p>
            <a:endParaRPr lang="fa-IR">
              <a:latin typeface="Arial" pitchFamily="34" charset="0"/>
            </a:endParaRPr>
          </a:p>
        </p:txBody>
      </p:sp>
      <p:sp>
        <p:nvSpPr>
          <p:cNvPr id="39944" name="Rectangle 8"/>
          <p:cNvSpPr>
            <a:spLocks noChangeArrowheads="1"/>
          </p:cNvSpPr>
          <p:nvPr/>
        </p:nvSpPr>
        <p:spPr bwMode="auto">
          <a:xfrm>
            <a:off x="5357818" y="142852"/>
            <a:ext cx="3571900" cy="400110"/>
          </a:xfrm>
          <a:prstGeom prst="rect">
            <a:avLst/>
          </a:prstGeom>
          <a:noFill/>
          <a:ln w="9525">
            <a:noFill/>
            <a:miter lim="800000"/>
            <a:headEnd/>
            <a:tailEnd/>
          </a:ln>
        </p:spPr>
        <p:txBody>
          <a:bodyPr wrap="square">
            <a:spAutoFit/>
          </a:bodyPr>
          <a:lstStyle/>
          <a:p>
            <a:pPr lvl="0"/>
            <a:r>
              <a:rPr lang="fa-IR" sz="2000" b="1" dirty="0">
                <a:solidFill>
                  <a:prstClr val="black"/>
                </a:solidFill>
                <a:cs typeface="B Titr" pitchFamily="2" charset="-78"/>
              </a:rPr>
              <a:t>کاربردهای فناوری اطلاعات در ورزش</a:t>
            </a:r>
            <a:endParaRPr lang="fa-IR" sz="2000" b="1" dirty="0">
              <a:solidFill>
                <a:srgbClr val="964305">
                  <a:lumMod val="50000"/>
                </a:srgbClr>
              </a:solidFill>
              <a:latin typeface="Book Antiqua" pitchFamily="18" charset="0"/>
              <a:cs typeface="B Titr" pitchFamily="2" charset="-78"/>
            </a:endParaRPr>
          </a:p>
        </p:txBody>
      </p:sp>
      <p:sp>
        <p:nvSpPr>
          <p:cNvPr id="10246" name="Rectangle 9"/>
          <p:cNvSpPr>
            <a:spLocks noChangeArrowheads="1"/>
          </p:cNvSpPr>
          <p:nvPr/>
        </p:nvSpPr>
        <p:spPr bwMode="auto">
          <a:xfrm>
            <a:off x="3203575" y="1484313"/>
            <a:ext cx="312906" cy="369332"/>
          </a:xfrm>
          <a:prstGeom prst="rect">
            <a:avLst/>
          </a:prstGeom>
          <a:noFill/>
          <a:ln w="9525">
            <a:noFill/>
            <a:miter lim="800000"/>
            <a:headEnd/>
            <a:tailEnd/>
          </a:ln>
        </p:spPr>
        <p:txBody>
          <a:bodyPr wrap="none" anchor="ctr">
            <a:spAutoFit/>
          </a:bodyPr>
          <a:lstStyle/>
          <a:p>
            <a:r>
              <a:rPr lang="fa-IR" b="1">
                <a:latin typeface="Arial" pitchFamily="34" charset="0"/>
              </a:rPr>
              <a:t> </a:t>
            </a:r>
            <a:r>
              <a:rPr lang="en-US">
                <a:latin typeface="Arial" pitchFamily="34" charset="0"/>
              </a:rPr>
              <a:t> </a:t>
            </a:r>
          </a:p>
        </p:txBody>
      </p:sp>
      <p:sp>
        <p:nvSpPr>
          <p:cNvPr id="39973" name="Text Box 37"/>
          <p:cNvSpPr txBox="1">
            <a:spLocks noChangeArrowheads="1"/>
          </p:cNvSpPr>
          <p:nvPr/>
        </p:nvSpPr>
        <p:spPr bwMode="auto">
          <a:xfrm>
            <a:off x="428872" y="919289"/>
            <a:ext cx="8391279" cy="2246769"/>
          </a:xfrm>
          <a:prstGeom prst="rect">
            <a:avLst/>
          </a:prstGeom>
          <a:noFill/>
          <a:ln w="9525">
            <a:noFill/>
            <a:miter lim="800000"/>
            <a:headEnd/>
            <a:tailEnd/>
          </a:ln>
        </p:spPr>
        <p:txBody>
          <a:bodyPr wrap="square">
            <a:spAutoFit/>
          </a:bodyPr>
          <a:lstStyle/>
          <a:p>
            <a:pPr algn="r" rtl="1"/>
            <a:r>
              <a:rPr lang="fa-IR" sz="2000" b="1" dirty="0" smtClean="0">
                <a:cs typeface="B Mitra" panose="00000400000000000000" pitchFamily="2" charset="-78"/>
              </a:rPr>
              <a:t>مبارزه </a:t>
            </a:r>
            <a:r>
              <a:rPr lang="en-US" b="1" dirty="0" smtClean="0">
                <a:cs typeface="B Mitra" panose="00000400000000000000" pitchFamily="2" charset="-78"/>
              </a:rPr>
              <a:t>adidas</a:t>
            </a:r>
            <a:r>
              <a:rPr lang="fa-IR" sz="2000" b="1" dirty="0" smtClean="0">
                <a:cs typeface="B Mitra" panose="00000400000000000000" pitchFamily="2" charset="-78"/>
              </a:rPr>
              <a:t> و </a:t>
            </a:r>
            <a:r>
              <a:rPr lang="en-US" b="1" dirty="0" smtClean="0">
                <a:cs typeface="B Mitra" panose="00000400000000000000" pitchFamily="2" charset="-78"/>
              </a:rPr>
              <a:t>Nike</a:t>
            </a:r>
            <a:r>
              <a:rPr lang="fa-IR" sz="2000" b="1" dirty="0" smtClean="0">
                <a:cs typeface="B Mitra" panose="00000400000000000000" pitchFamily="2" charset="-78"/>
              </a:rPr>
              <a:t> :</a:t>
            </a:r>
            <a:endParaRPr lang="fa-IR" sz="2000" dirty="0">
              <a:cs typeface="B Mitra" panose="00000400000000000000" pitchFamily="2" charset="-78"/>
            </a:endParaRPr>
          </a:p>
          <a:p>
            <a:pPr algn="just" rtl="1"/>
            <a:endParaRPr lang="fa-IR" sz="2000" dirty="0" smtClean="0">
              <a:cs typeface="B Mitra" panose="00000400000000000000" pitchFamily="2" charset="-78"/>
            </a:endParaRPr>
          </a:p>
          <a:p>
            <a:pPr algn="just" rtl="1"/>
            <a:r>
              <a:rPr lang="fa-IR" sz="2000" dirty="0">
                <a:cs typeface="B Mitra" panose="00000400000000000000" pitchFamily="2" charset="-78"/>
              </a:rPr>
              <a:t> </a:t>
            </a:r>
            <a:r>
              <a:rPr lang="fa-IR" sz="2000" dirty="0" smtClean="0">
                <a:cs typeface="B Mitra" panose="00000400000000000000" pitchFamily="2" charset="-78"/>
              </a:rPr>
              <a:t>   این </a:t>
            </a:r>
            <a:r>
              <a:rPr lang="fa-IR" sz="2000" dirty="0">
                <a:cs typeface="B Mitra" panose="00000400000000000000" pitchFamily="2" charset="-78"/>
              </a:rPr>
              <a:t>دو شرکت که بیش از یک ده رقابت حرفه ای </a:t>
            </a:r>
            <a:r>
              <a:rPr lang="fa-IR" sz="2000" dirty="0" smtClean="0">
                <a:cs typeface="B Mitra" panose="00000400000000000000" pitchFamily="2" charset="-78"/>
              </a:rPr>
              <a:t>دارند، </a:t>
            </a:r>
            <a:r>
              <a:rPr lang="fa-IR" sz="2000" dirty="0">
                <a:cs typeface="B Mitra" panose="00000400000000000000" pitchFamily="2" charset="-78"/>
              </a:rPr>
              <a:t>در 2006 آلمان از فناوری اطلاعات در </a:t>
            </a:r>
            <a:r>
              <a:rPr lang="fa-IR" sz="2000" dirty="0" smtClean="0">
                <a:cs typeface="B Mitra" panose="00000400000000000000" pitchFamily="2" charset="-78"/>
              </a:rPr>
              <a:t>رقابت </a:t>
            </a:r>
            <a:r>
              <a:rPr lang="fa-IR" sz="2000" dirty="0">
                <a:cs typeface="B Mitra" panose="00000400000000000000" pitchFamily="2" charset="-78"/>
              </a:rPr>
              <a:t>خود استفاده کردند. آدیداس حق پخش تبلیغاتی تمام 64 بازی جام جهانی را با قیمت 200 میلیون دلار بدست آورد. اما نایک بسیار بهتر عمل </a:t>
            </a:r>
            <a:r>
              <a:rPr lang="fa-IR" sz="2000" dirty="0" smtClean="0">
                <a:cs typeface="B Mitra" panose="00000400000000000000" pitchFamily="2" charset="-78"/>
              </a:rPr>
              <a:t>کرد: </a:t>
            </a:r>
            <a:r>
              <a:rPr lang="fa-IR" sz="2000" dirty="0">
                <a:cs typeface="B Mitra" panose="00000400000000000000" pitchFamily="2" charset="-78"/>
              </a:rPr>
              <a:t>نایک با همکاری گوگل ( غول جستجو گر اینترنتی ) </a:t>
            </a:r>
            <a:r>
              <a:rPr lang="fa-IR" sz="2000" dirty="0" smtClean="0">
                <a:cs typeface="B Mitra" panose="00000400000000000000" pitchFamily="2" charset="-78"/>
              </a:rPr>
              <a:t>اولین و </a:t>
            </a:r>
            <a:r>
              <a:rPr lang="fa-IR" sz="2000" dirty="0">
                <a:cs typeface="B Mitra" panose="00000400000000000000" pitchFamily="2" charset="-78"/>
              </a:rPr>
              <a:t>بزرگترین شبکه هواداران فوتبال دنیا را راه اندازی کرد. نام این </a:t>
            </a:r>
            <a:r>
              <a:rPr lang="fa-IR" sz="2000" dirty="0" smtClean="0">
                <a:cs typeface="B Mitra" panose="00000400000000000000" pitchFamily="2" charset="-78"/>
              </a:rPr>
              <a:t>شبکه</a:t>
            </a:r>
            <a:r>
              <a:rPr lang="en-US" sz="2000" dirty="0">
                <a:cs typeface="B Mitra" panose="00000400000000000000" pitchFamily="2" charset="-78"/>
              </a:rPr>
              <a:t> </a:t>
            </a:r>
            <a:r>
              <a:rPr lang="en-US" sz="1600" dirty="0">
                <a:cs typeface="B Mitra" panose="00000400000000000000" pitchFamily="2" charset="-78"/>
              </a:rPr>
              <a:t>JOGA  </a:t>
            </a:r>
            <a:r>
              <a:rPr lang="en-US" sz="1600" dirty="0" smtClean="0">
                <a:cs typeface="B Mitra" panose="00000400000000000000" pitchFamily="2" charset="-78"/>
              </a:rPr>
              <a:t>BONITO</a:t>
            </a:r>
            <a:r>
              <a:rPr lang="en-US" sz="2000" dirty="0">
                <a:cs typeface="B Mitra" panose="00000400000000000000" pitchFamily="2" charset="-78"/>
              </a:rPr>
              <a:t> </a:t>
            </a:r>
            <a:r>
              <a:rPr lang="fa-IR" sz="2000" dirty="0">
                <a:cs typeface="B Mitra" panose="00000400000000000000" pitchFamily="2" charset="-78"/>
              </a:rPr>
              <a:t>بود که در اصطلاح برزیلی به معنی زیبا بازی کنید می </a:t>
            </a:r>
            <a:r>
              <a:rPr lang="fa-IR" sz="2000" dirty="0" smtClean="0">
                <a:cs typeface="B Mitra" panose="00000400000000000000" pitchFamily="2" charset="-78"/>
              </a:rPr>
              <a:t>باشد. این </a:t>
            </a:r>
            <a:r>
              <a:rPr lang="fa-IR" sz="2000" dirty="0">
                <a:cs typeface="B Mitra" panose="00000400000000000000" pitchFamily="2" charset="-78"/>
              </a:rPr>
              <a:t>شبکه از </a:t>
            </a:r>
            <a:r>
              <a:rPr lang="fa-IR" sz="2000" dirty="0" smtClean="0">
                <a:cs typeface="B Mitra" panose="00000400000000000000" pitchFamily="2" charset="-78"/>
              </a:rPr>
              <a:t>15</a:t>
            </a:r>
            <a:r>
              <a:rPr lang="en-US" sz="2000" dirty="0">
                <a:cs typeface="B Mitra" panose="00000400000000000000" pitchFamily="2" charset="-78"/>
              </a:rPr>
              <a:t> </a:t>
            </a:r>
            <a:r>
              <a:rPr lang="fa-IR" sz="2000" dirty="0" smtClean="0">
                <a:cs typeface="B Mitra" panose="00000400000000000000" pitchFamily="2" charset="-78"/>
              </a:rPr>
              <a:t>مارس </a:t>
            </a:r>
            <a:r>
              <a:rPr lang="fa-IR" sz="2000" dirty="0">
                <a:cs typeface="B Mitra" panose="00000400000000000000" pitchFamily="2" charset="-78"/>
              </a:rPr>
              <a:t>2005 تا آخر بازی های جام جهانی با پشتیبانی 14 زبان در 140 کشور در اختیار کاربران </a:t>
            </a:r>
            <a:r>
              <a:rPr lang="fa-IR" sz="2000" dirty="0" smtClean="0">
                <a:cs typeface="B Mitra" panose="00000400000000000000" pitchFamily="2" charset="-78"/>
              </a:rPr>
              <a:t>بود.</a:t>
            </a:r>
            <a:endParaRPr lang="en-US" sz="2000" dirty="0">
              <a:cs typeface="B Mitra" panose="00000400000000000000" pitchFamily="2" charset="-78"/>
            </a:endParaRPr>
          </a:p>
        </p:txBody>
      </p:sp>
      <p:sp>
        <p:nvSpPr>
          <p:cNvPr id="10248" name="Line 38"/>
          <p:cNvSpPr>
            <a:spLocks noChangeShapeType="1"/>
          </p:cNvSpPr>
          <p:nvPr/>
        </p:nvSpPr>
        <p:spPr bwMode="auto">
          <a:xfrm>
            <a:off x="228600" y="6381750"/>
            <a:ext cx="8686800" cy="0"/>
          </a:xfrm>
          <a:prstGeom prst="line">
            <a:avLst/>
          </a:prstGeom>
          <a:noFill/>
          <a:ln w="38100">
            <a:solidFill>
              <a:srgbClr val="993300"/>
            </a:solidFill>
            <a:round/>
            <a:headEnd/>
            <a:tailEnd/>
          </a:ln>
        </p:spPr>
        <p:txBody>
          <a:bodyPr/>
          <a:lstStyle/>
          <a:p>
            <a:endParaRPr lang="fa-IR"/>
          </a:p>
        </p:txBody>
      </p:sp>
      <p:sp>
        <p:nvSpPr>
          <p:cNvPr id="10250" name="WordArt 40"/>
          <p:cNvSpPr>
            <a:spLocks noChangeArrowheads="1" noChangeShapeType="1" noTextEdit="1"/>
          </p:cNvSpPr>
          <p:nvPr/>
        </p:nvSpPr>
        <p:spPr bwMode="auto">
          <a:xfrm>
            <a:off x="285720" y="6500834"/>
            <a:ext cx="2000264" cy="285728"/>
          </a:xfrm>
          <a:prstGeom prst="rect">
            <a:avLst/>
          </a:prstGeom>
        </p:spPr>
        <p:txBody>
          <a:bodyPr wrap="none" fromWordArt="1">
            <a:prstTxWarp prst="textPlain">
              <a:avLst>
                <a:gd name="adj" fmla="val 50000"/>
              </a:avLst>
            </a:prstTxWarp>
          </a:bodyPr>
          <a:lstStyle/>
          <a:p>
            <a:pPr algn="ctr" rtl="1"/>
            <a:r>
              <a:rPr lang="fa-IR" sz="3200" b="1" kern="1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raffic"/>
              </a:rPr>
              <a:t>دانشگاه آزاد اسلامی کرج</a:t>
            </a:r>
          </a:p>
        </p:txBody>
      </p:sp>
      <p:sp>
        <p:nvSpPr>
          <p:cNvPr id="12" name="Flowchart: Alternate Process 11">
            <a:hlinkClick r:id="rId2" action="ppaction://hlinksldjump" highlightClick="1"/>
            <a:hlinkHover r:id="" action="ppaction://noaction" highlightClick="1"/>
          </p:cNvPr>
          <p:cNvSpPr/>
          <p:nvPr/>
        </p:nvSpPr>
        <p:spPr>
          <a:xfrm>
            <a:off x="214282" y="6000768"/>
            <a:ext cx="714380" cy="285752"/>
          </a:xfrm>
          <a:prstGeom prst="flowChartAlternateProcess">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1400" dirty="0" smtClean="0">
                <a:solidFill>
                  <a:schemeClr val="tx1"/>
                </a:solidFill>
                <a:cs typeface="B Titr" pitchFamily="2" charset="-78"/>
              </a:rPr>
              <a:t>فهرست</a:t>
            </a:r>
            <a:endParaRPr lang="fa-IR" sz="1400" dirty="0">
              <a:solidFill>
                <a:schemeClr val="tx1"/>
              </a:solidFill>
              <a:cs typeface="B Titr" pitchFamily="2" charset="-78"/>
            </a:endParaRP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05980" y="3369371"/>
            <a:ext cx="4932040" cy="2774273"/>
          </a:xfrm>
          <a:prstGeom prst="rect">
            <a:avLst/>
          </a:prstGeom>
        </p:spPr>
      </p:pic>
    </p:spTree>
    <p:extLst>
      <p:ext uri="{BB962C8B-B14F-4D97-AF65-F5344CB8AC3E}">
        <p14:creationId xmlns:p14="http://schemas.microsoft.com/office/powerpoint/2010/main" val="23380407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0"/>
                                  </p:stCondLst>
                                  <p:childTnLst>
                                    <p:set>
                                      <p:cBhvr>
                                        <p:cTn id="6" dur="1" fill="hold">
                                          <p:stCondLst>
                                            <p:cond delay="0"/>
                                          </p:stCondLst>
                                        </p:cTn>
                                        <p:tgtEl>
                                          <p:spTgt spid="39973"/>
                                        </p:tgtEl>
                                        <p:attrNameLst>
                                          <p:attrName>style.visibility</p:attrName>
                                        </p:attrNameLst>
                                      </p:cBhvr>
                                      <p:to>
                                        <p:strVal val="visible"/>
                                      </p:to>
                                    </p:set>
                                    <p:animEffect transition="in" filter="wheel(1)">
                                      <p:cBhvr>
                                        <p:cTn id="7" dur="2000"/>
                                        <p:tgtEl>
                                          <p:spTgt spid="39973"/>
                                        </p:tgtEl>
                                      </p:cBhvr>
                                    </p:animEffect>
                                  </p:childTnLst>
                                </p:cTn>
                              </p:par>
                              <p:par>
                                <p:cTn id="8" presetID="45"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2000"/>
                                        <p:tgtEl>
                                          <p:spTgt spid="5"/>
                                        </p:tgtEl>
                                      </p:cBhvr>
                                    </p:animEffect>
                                    <p:anim calcmode="lin" valueType="num">
                                      <p:cBhvr>
                                        <p:cTn id="11" dur="2000" fill="hold"/>
                                        <p:tgtEl>
                                          <p:spTgt spid="5"/>
                                        </p:tgtEl>
                                        <p:attrNameLst>
                                          <p:attrName>ppt_w</p:attrName>
                                        </p:attrNameLst>
                                      </p:cBhvr>
                                      <p:tavLst>
                                        <p:tav tm="0" fmla="#ppt_w*sin(2.5*pi*$)">
                                          <p:val>
                                            <p:fltVal val="0"/>
                                          </p:val>
                                        </p:tav>
                                        <p:tav tm="100000">
                                          <p:val>
                                            <p:fltVal val="1"/>
                                          </p:val>
                                        </p:tav>
                                      </p:tavLst>
                                    </p:anim>
                                    <p:anim calcmode="lin" valueType="num">
                                      <p:cBhvr>
                                        <p:cTn id="12" dur="2000" fill="hold"/>
                                        <p:tgtEl>
                                          <p:spTgt spid="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7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Line 2"/>
          <p:cNvSpPr>
            <a:spLocks noChangeShapeType="1"/>
          </p:cNvSpPr>
          <p:nvPr/>
        </p:nvSpPr>
        <p:spPr bwMode="auto">
          <a:xfrm>
            <a:off x="2844800" y="0"/>
            <a:ext cx="0" cy="0"/>
          </a:xfrm>
          <a:prstGeom prst="line">
            <a:avLst/>
          </a:prstGeom>
          <a:noFill/>
          <a:ln w="9525">
            <a:solidFill>
              <a:schemeClr val="tx1"/>
            </a:solidFill>
            <a:round/>
            <a:headEnd/>
            <a:tailEnd/>
          </a:ln>
        </p:spPr>
        <p:txBody>
          <a:bodyPr/>
          <a:lstStyle/>
          <a:p>
            <a:endParaRPr lang="fa-IR"/>
          </a:p>
        </p:txBody>
      </p:sp>
      <p:sp>
        <p:nvSpPr>
          <p:cNvPr id="10243" name="Line 3"/>
          <p:cNvSpPr>
            <a:spLocks noChangeShapeType="1"/>
          </p:cNvSpPr>
          <p:nvPr/>
        </p:nvSpPr>
        <p:spPr bwMode="auto">
          <a:xfrm>
            <a:off x="3132139" y="692150"/>
            <a:ext cx="5688012" cy="0"/>
          </a:xfrm>
          <a:prstGeom prst="line">
            <a:avLst/>
          </a:prstGeom>
          <a:noFill/>
          <a:ln w="28575">
            <a:solidFill>
              <a:srgbClr val="993300"/>
            </a:solidFill>
            <a:round/>
            <a:headEnd/>
            <a:tailEnd/>
          </a:ln>
        </p:spPr>
        <p:txBody>
          <a:bodyPr/>
          <a:lstStyle/>
          <a:p>
            <a:endParaRPr lang="fa-IR"/>
          </a:p>
        </p:txBody>
      </p:sp>
      <p:sp>
        <p:nvSpPr>
          <p:cNvPr id="10244" name="Text Box 6"/>
          <p:cNvSpPr txBox="1">
            <a:spLocks noChangeArrowheads="1"/>
          </p:cNvSpPr>
          <p:nvPr/>
        </p:nvSpPr>
        <p:spPr bwMode="auto">
          <a:xfrm>
            <a:off x="3419475" y="115889"/>
            <a:ext cx="184731" cy="369332"/>
          </a:xfrm>
          <a:prstGeom prst="rect">
            <a:avLst/>
          </a:prstGeom>
          <a:noFill/>
          <a:ln w="9525">
            <a:noFill/>
            <a:miter lim="800000"/>
            <a:headEnd/>
            <a:tailEnd/>
          </a:ln>
        </p:spPr>
        <p:txBody>
          <a:bodyPr wrap="none">
            <a:spAutoFit/>
          </a:bodyPr>
          <a:lstStyle/>
          <a:p>
            <a:endParaRPr lang="fa-IR">
              <a:latin typeface="Arial" pitchFamily="34" charset="0"/>
            </a:endParaRPr>
          </a:p>
        </p:txBody>
      </p:sp>
      <p:sp>
        <p:nvSpPr>
          <p:cNvPr id="39944" name="Rectangle 8"/>
          <p:cNvSpPr>
            <a:spLocks noChangeArrowheads="1"/>
          </p:cNvSpPr>
          <p:nvPr/>
        </p:nvSpPr>
        <p:spPr bwMode="auto">
          <a:xfrm>
            <a:off x="5357818" y="142852"/>
            <a:ext cx="3571900" cy="400110"/>
          </a:xfrm>
          <a:prstGeom prst="rect">
            <a:avLst/>
          </a:prstGeom>
          <a:noFill/>
          <a:ln w="9525">
            <a:noFill/>
            <a:miter lim="800000"/>
            <a:headEnd/>
            <a:tailEnd/>
          </a:ln>
        </p:spPr>
        <p:txBody>
          <a:bodyPr wrap="square">
            <a:spAutoFit/>
          </a:bodyPr>
          <a:lstStyle/>
          <a:p>
            <a:pPr lvl="0"/>
            <a:r>
              <a:rPr lang="fa-IR" sz="2000" b="1" dirty="0">
                <a:solidFill>
                  <a:prstClr val="black"/>
                </a:solidFill>
                <a:cs typeface="B Titr" pitchFamily="2" charset="-78"/>
              </a:rPr>
              <a:t>کاربردهای فناوری اطلاعات در ورزش</a:t>
            </a:r>
            <a:endParaRPr lang="fa-IR" sz="2000" b="1" dirty="0">
              <a:solidFill>
                <a:srgbClr val="964305">
                  <a:lumMod val="50000"/>
                </a:srgbClr>
              </a:solidFill>
              <a:latin typeface="Book Antiqua" pitchFamily="18" charset="0"/>
              <a:cs typeface="B Titr" pitchFamily="2" charset="-78"/>
            </a:endParaRPr>
          </a:p>
        </p:txBody>
      </p:sp>
      <p:sp>
        <p:nvSpPr>
          <p:cNvPr id="10246" name="Rectangle 9"/>
          <p:cNvSpPr>
            <a:spLocks noChangeArrowheads="1"/>
          </p:cNvSpPr>
          <p:nvPr/>
        </p:nvSpPr>
        <p:spPr bwMode="auto">
          <a:xfrm>
            <a:off x="3203575" y="1484313"/>
            <a:ext cx="312906" cy="369332"/>
          </a:xfrm>
          <a:prstGeom prst="rect">
            <a:avLst/>
          </a:prstGeom>
          <a:noFill/>
          <a:ln w="9525">
            <a:noFill/>
            <a:miter lim="800000"/>
            <a:headEnd/>
            <a:tailEnd/>
          </a:ln>
        </p:spPr>
        <p:txBody>
          <a:bodyPr wrap="none" anchor="ctr">
            <a:spAutoFit/>
          </a:bodyPr>
          <a:lstStyle/>
          <a:p>
            <a:r>
              <a:rPr lang="fa-IR" b="1">
                <a:latin typeface="Arial" pitchFamily="34" charset="0"/>
              </a:rPr>
              <a:t> </a:t>
            </a:r>
            <a:r>
              <a:rPr lang="en-US">
                <a:latin typeface="Arial" pitchFamily="34" charset="0"/>
              </a:rPr>
              <a:t> </a:t>
            </a:r>
          </a:p>
        </p:txBody>
      </p:sp>
      <p:sp>
        <p:nvSpPr>
          <p:cNvPr id="39973" name="Text Box 37"/>
          <p:cNvSpPr txBox="1">
            <a:spLocks noChangeArrowheads="1"/>
          </p:cNvSpPr>
          <p:nvPr/>
        </p:nvSpPr>
        <p:spPr bwMode="auto">
          <a:xfrm>
            <a:off x="428872" y="846625"/>
            <a:ext cx="8391279" cy="3170099"/>
          </a:xfrm>
          <a:prstGeom prst="rect">
            <a:avLst/>
          </a:prstGeom>
          <a:noFill/>
          <a:ln w="9525">
            <a:noFill/>
            <a:miter lim="800000"/>
            <a:headEnd/>
            <a:tailEnd/>
          </a:ln>
        </p:spPr>
        <p:txBody>
          <a:bodyPr wrap="square">
            <a:spAutoFit/>
          </a:bodyPr>
          <a:lstStyle/>
          <a:p>
            <a:pPr algn="just" rtl="1"/>
            <a:r>
              <a:rPr lang="fa-IR" sz="2000" b="1" dirty="0" smtClean="0">
                <a:solidFill>
                  <a:srgbClr val="C00000"/>
                </a:solidFill>
                <a:cs typeface="B Mitra" panose="00000400000000000000" pitchFamily="2" charset="-78"/>
              </a:rPr>
              <a:t> </a:t>
            </a:r>
            <a:r>
              <a:rPr lang="en-US" sz="2000" b="1" dirty="0" smtClean="0">
                <a:solidFill>
                  <a:srgbClr val="C00000"/>
                </a:solidFill>
                <a:cs typeface="B Mitra" panose="00000400000000000000" pitchFamily="2" charset="-78"/>
              </a:rPr>
              <a:t>Euro 2008</a:t>
            </a:r>
            <a:r>
              <a:rPr lang="fa-IR" sz="2000" b="1" dirty="0" smtClean="0">
                <a:solidFill>
                  <a:srgbClr val="C00000"/>
                </a:solidFill>
                <a:cs typeface="B Mitra" panose="00000400000000000000" pitchFamily="2" charset="-78"/>
              </a:rPr>
              <a:t> :</a:t>
            </a:r>
          </a:p>
          <a:p>
            <a:pPr algn="just" rtl="1"/>
            <a:r>
              <a:rPr lang="fa-IR" sz="2000" dirty="0" smtClean="0">
                <a:cs typeface="B Mitra" panose="00000400000000000000" pitchFamily="2" charset="-78"/>
              </a:rPr>
              <a:t>    در </a:t>
            </a:r>
            <a:r>
              <a:rPr lang="fa-IR" sz="2000" dirty="0">
                <a:cs typeface="B Mitra" panose="00000400000000000000" pitchFamily="2" charset="-78"/>
              </a:rPr>
              <a:t>سال 2004 مسئولان یوفا به دلیل ترس از دزدی اینترنتی اجازه ی پخش مستقیم مسابقات فوتبال یورو 2004 را از اینترنت ندادند. اما در سال 2008 مسئولان یوفا امتیاز حق پخش مستقیم این جام را از اینترنت به دو سایت و شبکه ی پر مخاطب </a:t>
            </a:r>
            <a:r>
              <a:rPr lang="fa-IR" sz="2000" dirty="0" smtClean="0">
                <a:cs typeface="B Mitra" panose="00000400000000000000" pitchFamily="2" charset="-78"/>
              </a:rPr>
              <a:t>یعنی </a:t>
            </a:r>
            <a:r>
              <a:rPr lang="en-US" sz="1600" dirty="0" smtClean="0">
                <a:cs typeface="B Mitra" panose="00000400000000000000" pitchFamily="2" charset="-78"/>
              </a:rPr>
              <a:t>Channel surfing.net</a:t>
            </a:r>
            <a:r>
              <a:rPr lang="fa-IR" sz="1600" dirty="0" smtClean="0">
                <a:cs typeface="B Mitra" panose="00000400000000000000" pitchFamily="2" charset="-78"/>
              </a:rPr>
              <a:t> </a:t>
            </a:r>
            <a:r>
              <a:rPr lang="fa-IR" sz="2000" dirty="0" smtClean="0">
                <a:cs typeface="B Mitra" panose="00000400000000000000" pitchFamily="2" charset="-78"/>
              </a:rPr>
              <a:t>و </a:t>
            </a:r>
            <a:r>
              <a:rPr lang="en-US" sz="1600" dirty="0" smtClean="0">
                <a:cs typeface="B Mitra" panose="00000400000000000000" pitchFamily="2" charset="-78"/>
              </a:rPr>
              <a:t>Sport.espn.go.com</a:t>
            </a:r>
            <a:r>
              <a:rPr lang="fa-IR" sz="2000" dirty="0" smtClean="0">
                <a:cs typeface="B Mitra" panose="00000400000000000000" pitchFamily="2" charset="-78"/>
              </a:rPr>
              <a:t> با </a:t>
            </a:r>
            <a:r>
              <a:rPr lang="fa-IR" sz="2000" dirty="0">
                <a:cs typeface="B Mitra" panose="00000400000000000000" pitchFamily="2" charset="-78"/>
              </a:rPr>
              <a:t>قیمت بسیار زیاد واگذار کردند، که بعد از اتمام این جام مسئولان یوفا از افزایش 3 برابری مخاطبان خود نسبت به یورو 2004 خبر دادند ،ضمن اینکه درآمد این جام نسبت به یورو 2004 سی و پنج درصد افزایش یافت که استفاده از اینترنت سهم چشمگیری در این فزایش داشت. قیمت استفاده از این شبکه و سایت برابر با قیمت بلیط بازی های یورو 2008  یعنی بین 60 تا 120 یورو بود . </a:t>
            </a:r>
          </a:p>
          <a:p>
            <a:pPr algn="just" rtl="1"/>
            <a:r>
              <a:rPr lang="fa-IR" sz="2000" dirty="0" smtClean="0">
                <a:cs typeface="B Mitra" panose="00000400000000000000" pitchFamily="2" charset="-78"/>
              </a:rPr>
              <a:t>    منتقدان </a:t>
            </a:r>
            <a:r>
              <a:rPr lang="fa-IR" sz="2000" dirty="0">
                <a:cs typeface="B Mitra" panose="00000400000000000000" pitchFamily="2" charset="-78"/>
              </a:rPr>
              <a:t>اصلی پخش مستقیم این جام از اینترنت از دزدی اینترنتی و پخش غیر مجاز نگران </a:t>
            </a:r>
            <a:r>
              <a:rPr lang="fa-IR" sz="2000" dirty="0" smtClean="0">
                <a:cs typeface="B Mitra" panose="00000400000000000000" pitchFamily="2" charset="-78"/>
              </a:rPr>
              <a:t>بودند. در </a:t>
            </a:r>
            <a:r>
              <a:rPr lang="fa-IR" sz="2000" dirty="0">
                <a:cs typeface="B Mitra" panose="00000400000000000000" pitchFamily="2" charset="-78"/>
              </a:rPr>
              <a:t>پاسخ به این انتقادات الکساندر فورتوی رئیس بخش تکنولوژی رسانه ای یوفا اعلام کرد که جلوگیری از دزدی اینترنتی بر عهده ی متخصصان امنیت شبکه ی خریداران این امتیاز است و نه بر عهده ی یوفا.</a:t>
            </a:r>
            <a:endParaRPr lang="en-US" sz="2000" dirty="0">
              <a:cs typeface="B Mitra" panose="00000400000000000000" pitchFamily="2" charset="-78"/>
            </a:endParaRPr>
          </a:p>
        </p:txBody>
      </p:sp>
      <p:sp>
        <p:nvSpPr>
          <p:cNvPr id="10248" name="Line 38"/>
          <p:cNvSpPr>
            <a:spLocks noChangeShapeType="1"/>
          </p:cNvSpPr>
          <p:nvPr/>
        </p:nvSpPr>
        <p:spPr bwMode="auto">
          <a:xfrm>
            <a:off x="228600" y="6381750"/>
            <a:ext cx="8686800" cy="0"/>
          </a:xfrm>
          <a:prstGeom prst="line">
            <a:avLst/>
          </a:prstGeom>
          <a:noFill/>
          <a:ln w="38100">
            <a:solidFill>
              <a:srgbClr val="993300"/>
            </a:solidFill>
            <a:round/>
            <a:headEnd/>
            <a:tailEnd/>
          </a:ln>
        </p:spPr>
        <p:txBody>
          <a:bodyPr/>
          <a:lstStyle/>
          <a:p>
            <a:endParaRPr lang="fa-IR"/>
          </a:p>
        </p:txBody>
      </p:sp>
      <p:sp>
        <p:nvSpPr>
          <p:cNvPr id="10250" name="WordArt 40"/>
          <p:cNvSpPr>
            <a:spLocks noChangeArrowheads="1" noChangeShapeType="1" noTextEdit="1"/>
          </p:cNvSpPr>
          <p:nvPr/>
        </p:nvSpPr>
        <p:spPr bwMode="auto">
          <a:xfrm>
            <a:off x="285720" y="6500834"/>
            <a:ext cx="2000264" cy="285728"/>
          </a:xfrm>
          <a:prstGeom prst="rect">
            <a:avLst/>
          </a:prstGeom>
        </p:spPr>
        <p:txBody>
          <a:bodyPr wrap="none" fromWordArt="1">
            <a:prstTxWarp prst="textPlain">
              <a:avLst>
                <a:gd name="adj" fmla="val 50000"/>
              </a:avLst>
            </a:prstTxWarp>
          </a:bodyPr>
          <a:lstStyle/>
          <a:p>
            <a:pPr algn="ctr" rtl="1"/>
            <a:r>
              <a:rPr lang="fa-IR" sz="3200" b="1" kern="1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raffic"/>
              </a:rPr>
              <a:t>دانشگاه آزاد اسلامی کرج</a:t>
            </a:r>
          </a:p>
        </p:txBody>
      </p:sp>
      <p:sp>
        <p:nvSpPr>
          <p:cNvPr id="12" name="Flowchart: Alternate Process 11">
            <a:hlinkClick r:id="rId2" action="ppaction://hlinksldjump" highlightClick="1"/>
            <a:hlinkHover r:id="" action="ppaction://noaction" highlightClick="1"/>
          </p:cNvPr>
          <p:cNvSpPr/>
          <p:nvPr/>
        </p:nvSpPr>
        <p:spPr>
          <a:xfrm>
            <a:off x="214282" y="6000768"/>
            <a:ext cx="714380" cy="285752"/>
          </a:xfrm>
          <a:prstGeom prst="flowChartAlternateProcess">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1400" dirty="0" smtClean="0">
                <a:solidFill>
                  <a:schemeClr val="tx1"/>
                </a:solidFill>
                <a:cs typeface="B Titr" pitchFamily="2" charset="-78"/>
              </a:rPr>
              <a:t>فهرست</a:t>
            </a:r>
            <a:endParaRPr lang="fa-IR" sz="1400" dirty="0">
              <a:solidFill>
                <a:schemeClr val="tx1"/>
              </a:solidFill>
              <a:cs typeface="B Titr" pitchFamily="2" charset="-78"/>
            </a:endParaRPr>
          </a:p>
        </p:txBody>
      </p:sp>
      <p:pic>
        <p:nvPicPr>
          <p:cNvPr id="1026" name="Picture 2" descr="https://upload.wikimedia.org/wikipedia/en/thumb/2/29/UEFA_EURO_2008_New_Logo.svg/807px-UEFA_EURO_2008_New_Logo.svg.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75656" y="3611538"/>
            <a:ext cx="2184177" cy="27697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97650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0"/>
                                  </p:stCondLst>
                                  <p:childTnLst>
                                    <p:set>
                                      <p:cBhvr>
                                        <p:cTn id="6" dur="1" fill="hold">
                                          <p:stCondLst>
                                            <p:cond delay="0"/>
                                          </p:stCondLst>
                                        </p:cTn>
                                        <p:tgtEl>
                                          <p:spTgt spid="39973"/>
                                        </p:tgtEl>
                                        <p:attrNameLst>
                                          <p:attrName>style.visibility</p:attrName>
                                        </p:attrNameLst>
                                      </p:cBhvr>
                                      <p:to>
                                        <p:strVal val="visible"/>
                                      </p:to>
                                    </p:set>
                                    <p:animEffect transition="in" filter="wheel(1)">
                                      <p:cBhvr>
                                        <p:cTn id="7" dur="2000"/>
                                        <p:tgtEl>
                                          <p:spTgt spid="39973"/>
                                        </p:tgtEl>
                                      </p:cBhvr>
                                    </p:animEffect>
                                  </p:childTnLst>
                                </p:cTn>
                              </p:par>
                              <p:par>
                                <p:cTn id="8" presetID="31" presetClass="entr" presetSubtype="0" fill="hold" nodeType="withEffect">
                                  <p:stCondLst>
                                    <p:cond delay="0"/>
                                  </p:stCondLst>
                                  <p:childTnLst>
                                    <p:set>
                                      <p:cBhvr>
                                        <p:cTn id="9" dur="1" fill="hold">
                                          <p:stCondLst>
                                            <p:cond delay="0"/>
                                          </p:stCondLst>
                                        </p:cTn>
                                        <p:tgtEl>
                                          <p:spTgt spid="1026"/>
                                        </p:tgtEl>
                                        <p:attrNameLst>
                                          <p:attrName>style.visibility</p:attrName>
                                        </p:attrNameLst>
                                      </p:cBhvr>
                                      <p:to>
                                        <p:strVal val="visible"/>
                                      </p:to>
                                    </p:set>
                                    <p:anim calcmode="lin" valueType="num">
                                      <p:cBhvr>
                                        <p:cTn id="10" dur="1000" fill="hold"/>
                                        <p:tgtEl>
                                          <p:spTgt spid="1026"/>
                                        </p:tgtEl>
                                        <p:attrNameLst>
                                          <p:attrName>ppt_w</p:attrName>
                                        </p:attrNameLst>
                                      </p:cBhvr>
                                      <p:tavLst>
                                        <p:tav tm="0">
                                          <p:val>
                                            <p:fltVal val="0"/>
                                          </p:val>
                                        </p:tav>
                                        <p:tav tm="100000">
                                          <p:val>
                                            <p:strVal val="#ppt_w"/>
                                          </p:val>
                                        </p:tav>
                                      </p:tavLst>
                                    </p:anim>
                                    <p:anim calcmode="lin" valueType="num">
                                      <p:cBhvr>
                                        <p:cTn id="11" dur="1000" fill="hold"/>
                                        <p:tgtEl>
                                          <p:spTgt spid="1026"/>
                                        </p:tgtEl>
                                        <p:attrNameLst>
                                          <p:attrName>ppt_h</p:attrName>
                                        </p:attrNameLst>
                                      </p:cBhvr>
                                      <p:tavLst>
                                        <p:tav tm="0">
                                          <p:val>
                                            <p:fltVal val="0"/>
                                          </p:val>
                                        </p:tav>
                                        <p:tav tm="100000">
                                          <p:val>
                                            <p:strVal val="#ppt_h"/>
                                          </p:val>
                                        </p:tav>
                                      </p:tavLst>
                                    </p:anim>
                                    <p:anim calcmode="lin" valueType="num">
                                      <p:cBhvr>
                                        <p:cTn id="12" dur="1000" fill="hold"/>
                                        <p:tgtEl>
                                          <p:spTgt spid="1026"/>
                                        </p:tgtEl>
                                        <p:attrNameLst>
                                          <p:attrName>style.rotation</p:attrName>
                                        </p:attrNameLst>
                                      </p:cBhvr>
                                      <p:tavLst>
                                        <p:tav tm="0">
                                          <p:val>
                                            <p:fltVal val="90"/>
                                          </p:val>
                                        </p:tav>
                                        <p:tav tm="100000">
                                          <p:val>
                                            <p:fltVal val="0"/>
                                          </p:val>
                                        </p:tav>
                                      </p:tavLst>
                                    </p:anim>
                                    <p:animEffect transition="in" filter="fade">
                                      <p:cBhvr>
                                        <p:cTn id="13" dur="1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7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Line 2"/>
          <p:cNvSpPr>
            <a:spLocks noChangeShapeType="1"/>
          </p:cNvSpPr>
          <p:nvPr/>
        </p:nvSpPr>
        <p:spPr bwMode="auto">
          <a:xfrm>
            <a:off x="2844800" y="0"/>
            <a:ext cx="0" cy="0"/>
          </a:xfrm>
          <a:prstGeom prst="line">
            <a:avLst/>
          </a:prstGeom>
          <a:noFill/>
          <a:ln w="9525">
            <a:solidFill>
              <a:schemeClr val="tx1"/>
            </a:solidFill>
            <a:round/>
            <a:headEnd/>
            <a:tailEnd/>
          </a:ln>
        </p:spPr>
        <p:txBody>
          <a:bodyPr/>
          <a:lstStyle/>
          <a:p>
            <a:endParaRPr lang="fa-IR"/>
          </a:p>
        </p:txBody>
      </p:sp>
      <p:sp>
        <p:nvSpPr>
          <p:cNvPr id="10243" name="Line 3"/>
          <p:cNvSpPr>
            <a:spLocks noChangeShapeType="1"/>
          </p:cNvSpPr>
          <p:nvPr/>
        </p:nvSpPr>
        <p:spPr bwMode="auto">
          <a:xfrm>
            <a:off x="3132139" y="692150"/>
            <a:ext cx="5688012" cy="0"/>
          </a:xfrm>
          <a:prstGeom prst="line">
            <a:avLst/>
          </a:prstGeom>
          <a:noFill/>
          <a:ln w="28575">
            <a:solidFill>
              <a:srgbClr val="993300"/>
            </a:solidFill>
            <a:round/>
            <a:headEnd/>
            <a:tailEnd/>
          </a:ln>
        </p:spPr>
        <p:txBody>
          <a:bodyPr/>
          <a:lstStyle/>
          <a:p>
            <a:endParaRPr lang="fa-IR"/>
          </a:p>
        </p:txBody>
      </p:sp>
      <p:sp>
        <p:nvSpPr>
          <p:cNvPr id="10244" name="Text Box 6"/>
          <p:cNvSpPr txBox="1">
            <a:spLocks noChangeArrowheads="1"/>
          </p:cNvSpPr>
          <p:nvPr/>
        </p:nvSpPr>
        <p:spPr bwMode="auto">
          <a:xfrm>
            <a:off x="3419475" y="115889"/>
            <a:ext cx="184731" cy="369332"/>
          </a:xfrm>
          <a:prstGeom prst="rect">
            <a:avLst/>
          </a:prstGeom>
          <a:noFill/>
          <a:ln w="9525">
            <a:noFill/>
            <a:miter lim="800000"/>
            <a:headEnd/>
            <a:tailEnd/>
          </a:ln>
        </p:spPr>
        <p:txBody>
          <a:bodyPr wrap="none">
            <a:spAutoFit/>
          </a:bodyPr>
          <a:lstStyle/>
          <a:p>
            <a:endParaRPr lang="fa-IR">
              <a:latin typeface="Arial" pitchFamily="34" charset="0"/>
            </a:endParaRPr>
          </a:p>
        </p:txBody>
      </p:sp>
      <p:sp>
        <p:nvSpPr>
          <p:cNvPr id="39944" name="Rectangle 8"/>
          <p:cNvSpPr>
            <a:spLocks noChangeArrowheads="1"/>
          </p:cNvSpPr>
          <p:nvPr/>
        </p:nvSpPr>
        <p:spPr bwMode="auto">
          <a:xfrm>
            <a:off x="5357818" y="142852"/>
            <a:ext cx="3571900" cy="400110"/>
          </a:xfrm>
          <a:prstGeom prst="rect">
            <a:avLst/>
          </a:prstGeom>
          <a:noFill/>
          <a:ln w="9525">
            <a:noFill/>
            <a:miter lim="800000"/>
            <a:headEnd/>
            <a:tailEnd/>
          </a:ln>
        </p:spPr>
        <p:txBody>
          <a:bodyPr wrap="square">
            <a:spAutoFit/>
          </a:bodyPr>
          <a:lstStyle/>
          <a:p>
            <a:pPr lvl="0"/>
            <a:r>
              <a:rPr lang="fa-IR" sz="2000" b="1" dirty="0">
                <a:solidFill>
                  <a:prstClr val="black"/>
                </a:solidFill>
                <a:cs typeface="B Titr" pitchFamily="2" charset="-78"/>
              </a:rPr>
              <a:t>کاربردهای فناوری اطلاعات در ورزش</a:t>
            </a:r>
            <a:endParaRPr lang="fa-IR" sz="2000" b="1" dirty="0">
              <a:solidFill>
                <a:srgbClr val="964305">
                  <a:lumMod val="50000"/>
                </a:srgbClr>
              </a:solidFill>
              <a:latin typeface="Book Antiqua" pitchFamily="18" charset="0"/>
              <a:cs typeface="B Titr" pitchFamily="2" charset="-78"/>
            </a:endParaRPr>
          </a:p>
        </p:txBody>
      </p:sp>
      <p:sp>
        <p:nvSpPr>
          <p:cNvPr id="10246" name="Rectangle 9"/>
          <p:cNvSpPr>
            <a:spLocks noChangeArrowheads="1"/>
          </p:cNvSpPr>
          <p:nvPr/>
        </p:nvSpPr>
        <p:spPr bwMode="auto">
          <a:xfrm>
            <a:off x="3203575" y="1484313"/>
            <a:ext cx="312906" cy="369332"/>
          </a:xfrm>
          <a:prstGeom prst="rect">
            <a:avLst/>
          </a:prstGeom>
          <a:noFill/>
          <a:ln w="9525">
            <a:noFill/>
            <a:miter lim="800000"/>
            <a:headEnd/>
            <a:tailEnd/>
          </a:ln>
        </p:spPr>
        <p:txBody>
          <a:bodyPr wrap="none" anchor="ctr">
            <a:spAutoFit/>
          </a:bodyPr>
          <a:lstStyle/>
          <a:p>
            <a:r>
              <a:rPr lang="fa-IR" b="1">
                <a:latin typeface="Arial" pitchFamily="34" charset="0"/>
              </a:rPr>
              <a:t> </a:t>
            </a:r>
            <a:r>
              <a:rPr lang="en-US">
                <a:latin typeface="Arial" pitchFamily="34" charset="0"/>
              </a:rPr>
              <a:t> </a:t>
            </a:r>
          </a:p>
        </p:txBody>
      </p:sp>
      <p:sp>
        <p:nvSpPr>
          <p:cNvPr id="39973" name="Text Box 37"/>
          <p:cNvSpPr txBox="1">
            <a:spLocks noChangeArrowheads="1"/>
          </p:cNvSpPr>
          <p:nvPr/>
        </p:nvSpPr>
        <p:spPr bwMode="auto">
          <a:xfrm>
            <a:off x="428872" y="846625"/>
            <a:ext cx="8391279" cy="4093428"/>
          </a:xfrm>
          <a:prstGeom prst="rect">
            <a:avLst/>
          </a:prstGeom>
          <a:noFill/>
          <a:ln w="9525">
            <a:noFill/>
            <a:miter lim="800000"/>
            <a:headEnd/>
            <a:tailEnd/>
          </a:ln>
        </p:spPr>
        <p:txBody>
          <a:bodyPr wrap="square">
            <a:spAutoFit/>
          </a:bodyPr>
          <a:lstStyle/>
          <a:p>
            <a:pPr algn="r" rtl="1"/>
            <a:r>
              <a:rPr lang="fa-IR" sz="2000" b="1" dirty="0">
                <a:solidFill>
                  <a:srgbClr val="C00000"/>
                </a:solidFill>
                <a:cs typeface="B Mitra" panose="00000400000000000000" pitchFamily="2" charset="-78"/>
              </a:rPr>
              <a:t>افزایش امنیت در ورزشگاه های اروپا به وسیله راهکارهای فناوری </a:t>
            </a:r>
            <a:r>
              <a:rPr lang="fa-IR" sz="2000" b="1" dirty="0" smtClean="0">
                <a:solidFill>
                  <a:srgbClr val="C00000"/>
                </a:solidFill>
                <a:cs typeface="B Mitra" panose="00000400000000000000" pitchFamily="2" charset="-78"/>
              </a:rPr>
              <a:t>اطلاعات:</a:t>
            </a:r>
            <a:endParaRPr lang="fa-IR" sz="2000" dirty="0" smtClean="0">
              <a:cs typeface="B Mitra" panose="00000400000000000000" pitchFamily="2" charset="-78"/>
            </a:endParaRPr>
          </a:p>
          <a:p>
            <a:pPr algn="just" rtl="1"/>
            <a:r>
              <a:rPr lang="fa-IR" sz="2000" dirty="0" smtClean="0">
                <a:cs typeface="B Mitra" panose="00000400000000000000" pitchFamily="2" charset="-78"/>
              </a:rPr>
              <a:t>    استفاده </a:t>
            </a:r>
            <a:r>
              <a:rPr lang="fa-IR" sz="2000" dirty="0">
                <a:cs typeface="B Mitra" panose="00000400000000000000" pitchFamily="2" charset="-78"/>
              </a:rPr>
              <a:t>از طرح هایی مثل </a:t>
            </a:r>
            <a:r>
              <a:rPr lang="en-US" sz="1600" dirty="0" smtClean="0">
                <a:cs typeface="B Mitra" panose="00000400000000000000" pitchFamily="2" charset="-78"/>
              </a:rPr>
              <a:t>RFID</a:t>
            </a:r>
            <a:r>
              <a:rPr lang="fa-IR" sz="2000" dirty="0" smtClean="0">
                <a:cs typeface="B Mitra" panose="00000400000000000000" pitchFamily="2" charset="-78"/>
              </a:rPr>
              <a:t> </a:t>
            </a:r>
            <a:r>
              <a:rPr lang="fa-IR" sz="2000" dirty="0">
                <a:cs typeface="B Mitra" panose="00000400000000000000" pitchFamily="2" charset="-78"/>
              </a:rPr>
              <a:t>(کنترل هویت با استفاده از امواج رادیویی ) برای تورنمنت هایی نظیر جام جهانی و جام ملت های اروپا که در یک دوره ی کوتاه برگزار می شوند از لحاظ اقتصادی مقرون به صرفه است. اما استفاده از این طرح برای لیگ های فوتبال کشورهای اروپا از لحاظ اقتصادی مقرون به صرفه نیست. اما علم فناوری اطلاعات به دلیل گستردگی راهکارهای دیگری هم </a:t>
            </a:r>
            <a:r>
              <a:rPr lang="fa-IR" sz="2000" dirty="0" smtClean="0">
                <a:cs typeface="B Mitra" panose="00000400000000000000" pitchFamily="2" charset="-78"/>
              </a:rPr>
              <a:t>دارد.</a:t>
            </a:r>
            <a:endParaRPr lang="fa-IR" sz="2000" dirty="0">
              <a:cs typeface="B Mitra" panose="00000400000000000000" pitchFamily="2" charset="-78"/>
            </a:endParaRPr>
          </a:p>
          <a:p>
            <a:pPr algn="just" rtl="1"/>
            <a:r>
              <a:rPr lang="fa-IR" sz="2000" dirty="0" smtClean="0">
                <a:cs typeface="B Mitra" panose="00000400000000000000" pitchFamily="2" charset="-78"/>
              </a:rPr>
              <a:t>    طرح </a:t>
            </a:r>
            <a:r>
              <a:rPr lang="fa-IR" sz="2000" dirty="0">
                <a:cs typeface="B Mitra" panose="00000400000000000000" pitchFamily="2" charset="-78"/>
              </a:rPr>
              <a:t>دیگر که به وسیله ی کشور انگلیس پیشنهاد داده شد در کل بریتانیا مورد آزمایش قرار گرفته بود . لازم به ذکر است که در کل بریتانیا حدود 4 میلیون دوربین مداربسته هوشمند در خیابان ها ، بزرگراه ها ، ساختمان ها ، فروشگاه ها و مراکز عمومی دیگر تعبیه شده است که بریتانیا را به تحت مراقبت ترین کشور دنیا تبدیل کرده </a:t>
            </a:r>
            <a:r>
              <a:rPr lang="fa-IR" sz="2000" dirty="0" smtClean="0">
                <a:cs typeface="B Mitra" panose="00000400000000000000" pitchFamily="2" charset="-78"/>
              </a:rPr>
              <a:t>است.</a:t>
            </a:r>
            <a:endParaRPr lang="fa-IR" sz="2000" dirty="0">
              <a:cs typeface="B Mitra" panose="00000400000000000000" pitchFamily="2" charset="-78"/>
            </a:endParaRPr>
          </a:p>
          <a:p>
            <a:pPr algn="just" rtl="1"/>
            <a:r>
              <a:rPr lang="fa-IR" sz="2000" dirty="0" smtClean="0">
                <a:cs typeface="B Mitra" panose="00000400000000000000" pitchFamily="2" charset="-78"/>
              </a:rPr>
              <a:t>    انگلیس </a:t>
            </a:r>
            <a:r>
              <a:rPr lang="fa-IR" sz="2000" dirty="0">
                <a:cs typeface="B Mitra" panose="00000400000000000000" pitchFamily="2" charset="-78"/>
              </a:rPr>
              <a:t>با پیشنهاد این طرح گام مؤثری در افزایش امنیت در ورزشگاه های اروپا مخصوصاً ایتالیا </a:t>
            </a:r>
            <a:r>
              <a:rPr lang="fa-IR" sz="2000" dirty="0" smtClean="0">
                <a:cs typeface="B Mitra" panose="00000400000000000000" pitchFamily="2" charset="-78"/>
              </a:rPr>
              <a:t>کرد. به </a:t>
            </a:r>
            <a:r>
              <a:rPr lang="fa-IR" sz="2000" dirty="0">
                <a:cs typeface="B Mitra" panose="00000400000000000000" pitchFamily="2" charset="-78"/>
              </a:rPr>
              <a:t>عنوان </a:t>
            </a:r>
            <a:r>
              <a:rPr lang="fa-IR" sz="2000" dirty="0" smtClean="0">
                <a:cs typeface="B Mitra" panose="00000400000000000000" pitchFamily="2" charset="-78"/>
              </a:rPr>
              <a:t>مثال: </a:t>
            </a:r>
            <a:r>
              <a:rPr lang="fa-IR" sz="2000" dirty="0">
                <a:cs typeface="B Mitra" panose="00000400000000000000" pitchFamily="2" charset="-78"/>
              </a:rPr>
              <a:t>مسابقه ی بین تیم های منچستر یونایتد و آ. اس. رم ایتالیا در یک هشتم نهایی لیگ قهرمانان اروپا در سال گذشته اولین استفاده ی کشور ایتالیا از دوربین های مداربسته ی هوشمند در ورزشگاه های خود بود که بعد از اتمام بازی و درگیری هواداران دو تیم این دوربین های هوشمند با فرستادن تصاویر و اطلاعاتی به پایگاه داده فدراسین فوتبال ایتالیا منجر به دستگیری صدها هوادار آشوبگر دو تیم </a:t>
            </a:r>
            <a:r>
              <a:rPr lang="fa-IR" sz="2000" dirty="0" smtClean="0">
                <a:cs typeface="B Mitra" panose="00000400000000000000" pitchFamily="2" charset="-78"/>
              </a:rPr>
              <a:t>شد.</a:t>
            </a:r>
            <a:endParaRPr lang="en-US" sz="2000" dirty="0">
              <a:cs typeface="B Mitra" panose="00000400000000000000" pitchFamily="2" charset="-78"/>
            </a:endParaRPr>
          </a:p>
        </p:txBody>
      </p:sp>
      <p:sp>
        <p:nvSpPr>
          <p:cNvPr id="10248" name="Line 38"/>
          <p:cNvSpPr>
            <a:spLocks noChangeShapeType="1"/>
          </p:cNvSpPr>
          <p:nvPr/>
        </p:nvSpPr>
        <p:spPr bwMode="auto">
          <a:xfrm>
            <a:off x="228600" y="6381750"/>
            <a:ext cx="8686800" cy="0"/>
          </a:xfrm>
          <a:prstGeom prst="line">
            <a:avLst/>
          </a:prstGeom>
          <a:noFill/>
          <a:ln w="38100">
            <a:solidFill>
              <a:srgbClr val="993300"/>
            </a:solidFill>
            <a:round/>
            <a:headEnd/>
            <a:tailEnd/>
          </a:ln>
        </p:spPr>
        <p:txBody>
          <a:bodyPr/>
          <a:lstStyle/>
          <a:p>
            <a:endParaRPr lang="fa-IR"/>
          </a:p>
        </p:txBody>
      </p:sp>
      <p:sp>
        <p:nvSpPr>
          <p:cNvPr id="10250" name="WordArt 40"/>
          <p:cNvSpPr>
            <a:spLocks noChangeArrowheads="1" noChangeShapeType="1" noTextEdit="1"/>
          </p:cNvSpPr>
          <p:nvPr/>
        </p:nvSpPr>
        <p:spPr bwMode="auto">
          <a:xfrm>
            <a:off x="285720" y="6500834"/>
            <a:ext cx="2000264" cy="285728"/>
          </a:xfrm>
          <a:prstGeom prst="rect">
            <a:avLst/>
          </a:prstGeom>
        </p:spPr>
        <p:txBody>
          <a:bodyPr wrap="none" fromWordArt="1">
            <a:prstTxWarp prst="textPlain">
              <a:avLst>
                <a:gd name="adj" fmla="val 50000"/>
              </a:avLst>
            </a:prstTxWarp>
          </a:bodyPr>
          <a:lstStyle/>
          <a:p>
            <a:pPr algn="ctr" rtl="1"/>
            <a:r>
              <a:rPr lang="fa-IR" sz="3200" b="1" kern="1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raffic"/>
              </a:rPr>
              <a:t>دانشگاه آزاد اسلامی کرج</a:t>
            </a:r>
          </a:p>
        </p:txBody>
      </p:sp>
      <p:sp>
        <p:nvSpPr>
          <p:cNvPr id="12" name="Flowchart: Alternate Process 11">
            <a:hlinkClick r:id="rId2" action="ppaction://hlinksldjump" highlightClick="1"/>
            <a:hlinkHover r:id="" action="ppaction://noaction" highlightClick="1"/>
          </p:cNvPr>
          <p:cNvSpPr/>
          <p:nvPr/>
        </p:nvSpPr>
        <p:spPr>
          <a:xfrm>
            <a:off x="214282" y="6000768"/>
            <a:ext cx="714380" cy="285752"/>
          </a:xfrm>
          <a:prstGeom prst="flowChartAlternateProcess">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1400" dirty="0" smtClean="0">
                <a:solidFill>
                  <a:schemeClr val="tx1"/>
                </a:solidFill>
                <a:cs typeface="B Titr" pitchFamily="2" charset="-78"/>
              </a:rPr>
              <a:t>فهرست</a:t>
            </a:r>
            <a:endParaRPr lang="fa-IR" sz="1400" dirty="0">
              <a:solidFill>
                <a:schemeClr val="tx1"/>
              </a:solidFill>
              <a:cs typeface="B Titr" pitchFamily="2" charset="-78"/>
            </a:endParaRP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75656" y="4648836"/>
            <a:ext cx="2441575" cy="1525984"/>
          </a:xfrm>
          <a:prstGeom prst="rect">
            <a:avLst/>
          </a:prstGeom>
        </p:spPr>
      </p:pic>
    </p:spTree>
    <p:extLst>
      <p:ext uri="{BB962C8B-B14F-4D97-AF65-F5344CB8AC3E}">
        <p14:creationId xmlns:p14="http://schemas.microsoft.com/office/powerpoint/2010/main" val="34138094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9973"/>
                                        </p:tgtEl>
                                        <p:attrNameLst>
                                          <p:attrName>style.visibility</p:attrName>
                                        </p:attrNameLst>
                                      </p:cBhvr>
                                      <p:to>
                                        <p:strVal val="visible"/>
                                      </p:to>
                                    </p:set>
                                    <p:animEffect transition="in" filter="randombar(horizontal)">
                                      <p:cBhvr>
                                        <p:cTn id="7" dur="500"/>
                                        <p:tgtEl>
                                          <p:spTgt spid="39973"/>
                                        </p:tgtEl>
                                      </p:cBhvr>
                                    </p:animEffect>
                                  </p:childTnLst>
                                </p:cTn>
                              </p:par>
                              <p:par>
                                <p:cTn id="8" presetID="42"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1000"/>
                                        <p:tgtEl>
                                          <p:spTgt spid="5"/>
                                        </p:tgtEl>
                                      </p:cBhvr>
                                    </p:animEffect>
                                    <p:anim calcmode="lin" valueType="num">
                                      <p:cBhvr>
                                        <p:cTn id="11" dur="1000" fill="hold"/>
                                        <p:tgtEl>
                                          <p:spTgt spid="5"/>
                                        </p:tgtEl>
                                        <p:attrNameLst>
                                          <p:attrName>ppt_x</p:attrName>
                                        </p:attrNameLst>
                                      </p:cBhvr>
                                      <p:tavLst>
                                        <p:tav tm="0">
                                          <p:val>
                                            <p:strVal val="#ppt_x"/>
                                          </p:val>
                                        </p:tav>
                                        <p:tav tm="100000">
                                          <p:val>
                                            <p:strVal val="#ppt_x"/>
                                          </p:val>
                                        </p:tav>
                                      </p:tavLst>
                                    </p:anim>
                                    <p:anim calcmode="lin" valueType="num">
                                      <p:cBhvr>
                                        <p:cTn id="12"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7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Line 2"/>
          <p:cNvSpPr>
            <a:spLocks noChangeShapeType="1"/>
          </p:cNvSpPr>
          <p:nvPr/>
        </p:nvSpPr>
        <p:spPr bwMode="auto">
          <a:xfrm>
            <a:off x="2844800" y="0"/>
            <a:ext cx="0" cy="0"/>
          </a:xfrm>
          <a:prstGeom prst="line">
            <a:avLst/>
          </a:prstGeom>
          <a:noFill/>
          <a:ln w="9525">
            <a:solidFill>
              <a:schemeClr val="tx1"/>
            </a:solidFill>
            <a:round/>
            <a:headEnd/>
            <a:tailEnd/>
          </a:ln>
        </p:spPr>
        <p:txBody>
          <a:bodyPr/>
          <a:lstStyle/>
          <a:p>
            <a:endParaRPr lang="fa-IR"/>
          </a:p>
        </p:txBody>
      </p:sp>
      <p:sp>
        <p:nvSpPr>
          <p:cNvPr id="10243" name="Line 3"/>
          <p:cNvSpPr>
            <a:spLocks noChangeShapeType="1"/>
          </p:cNvSpPr>
          <p:nvPr/>
        </p:nvSpPr>
        <p:spPr bwMode="auto">
          <a:xfrm>
            <a:off x="3132139" y="692150"/>
            <a:ext cx="5688012" cy="0"/>
          </a:xfrm>
          <a:prstGeom prst="line">
            <a:avLst/>
          </a:prstGeom>
          <a:noFill/>
          <a:ln w="28575">
            <a:solidFill>
              <a:srgbClr val="993300"/>
            </a:solidFill>
            <a:round/>
            <a:headEnd/>
            <a:tailEnd/>
          </a:ln>
        </p:spPr>
        <p:txBody>
          <a:bodyPr/>
          <a:lstStyle/>
          <a:p>
            <a:endParaRPr lang="fa-IR"/>
          </a:p>
        </p:txBody>
      </p:sp>
      <p:sp>
        <p:nvSpPr>
          <p:cNvPr id="10244" name="Text Box 6"/>
          <p:cNvSpPr txBox="1">
            <a:spLocks noChangeArrowheads="1"/>
          </p:cNvSpPr>
          <p:nvPr/>
        </p:nvSpPr>
        <p:spPr bwMode="auto">
          <a:xfrm>
            <a:off x="3419475" y="115889"/>
            <a:ext cx="184731" cy="369332"/>
          </a:xfrm>
          <a:prstGeom prst="rect">
            <a:avLst/>
          </a:prstGeom>
          <a:noFill/>
          <a:ln w="9525">
            <a:noFill/>
            <a:miter lim="800000"/>
            <a:headEnd/>
            <a:tailEnd/>
          </a:ln>
        </p:spPr>
        <p:txBody>
          <a:bodyPr wrap="none">
            <a:spAutoFit/>
          </a:bodyPr>
          <a:lstStyle/>
          <a:p>
            <a:endParaRPr lang="fa-IR">
              <a:latin typeface="Arial" pitchFamily="34" charset="0"/>
            </a:endParaRPr>
          </a:p>
        </p:txBody>
      </p:sp>
      <p:sp>
        <p:nvSpPr>
          <p:cNvPr id="39944" name="Rectangle 8"/>
          <p:cNvSpPr>
            <a:spLocks noChangeArrowheads="1"/>
          </p:cNvSpPr>
          <p:nvPr/>
        </p:nvSpPr>
        <p:spPr bwMode="auto">
          <a:xfrm>
            <a:off x="5357818" y="142852"/>
            <a:ext cx="3571900" cy="400110"/>
          </a:xfrm>
          <a:prstGeom prst="rect">
            <a:avLst/>
          </a:prstGeom>
          <a:noFill/>
          <a:ln w="9525">
            <a:noFill/>
            <a:miter lim="800000"/>
            <a:headEnd/>
            <a:tailEnd/>
          </a:ln>
        </p:spPr>
        <p:txBody>
          <a:bodyPr wrap="square">
            <a:spAutoFit/>
          </a:bodyPr>
          <a:lstStyle/>
          <a:p>
            <a:pPr lvl="0"/>
            <a:r>
              <a:rPr lang="fa-IR" sz="2000" b="1" dirty="0">
                <a:solidFill>
                  <a:prstClr val="black"/>
                </a:solidFill>
                <a:cs typeface="B Titr" pitchFamily="2" charset="-78"/>
              </a:rPr>
              <a:t>کاربردهای فناوری اطلاعات در ورزش</a:t>
            </a:r>
            <a:endParaRPr lang="fa-IR" sz="2000" b="1" dirty="0">
              <a:solidFill>
                <a:srgbClr val="964305">
                  <a:lumMod val="50000"/>
                </a:srgbClr>
              </a:solidFill>
              <a:latin typeface="Book Antiqua" pitchFamily="18" charset="0"/>
              <a:cs typeface="B Titr" pitchFamily="2" charset="-78"/>
            </a:endParaRPr>
          </a:p>
        </p:txBody>
      </p:sp>
      <p:sp>
        <p:nvSpPr>
          <p:cNvPr id="10246" name="Rectangle 9"/>
          <p:cNvSpPr>
            <a:spLocks noChangeArrowheads="1"/>
          </p:cNvSpPr>
          <p:nvPr/>
        </p:nvSpPr>
        <p:spPr bwMode="auto">
          <a:xfrm>
            <a:off x="3203575" y="1484313"/>
            <a:ext cx="312906" cy="369332"/>
          </a:xfrm>
          <a:prstGeom prst="rect">
            <a:avLst/>
          </a:prstGeom>
          <a:noFill/>
          <a:ln w="9525">
            <a:noFill/>
            <a:miter lim="800000"/>
            <a:headEnd/>
            <a:tailEnd/>
          </a:ln>
        </p:spPr>
        <p:txBody>
          <a:bodyPr wrap="none" anchor="ctr">
            <a:spAutoFit/>
          </a:bodyPr>
          <a:lstStyle/>
          <a:p>
            <a:r>
              <a:rPr lang="fa-IR" b="1">
                <a:latin typeface="Arial" pitchFamily="34" charset="0"/>
              </a:rPr>
              <a:t> </a:t>
            </a:r>
            <a:r>
              <a:rPr lang="en-US">
                <a:latin typeface="Arial" pitchFamily="34" charset="0"/>
              </a:rPr>
              <a:t> </a:t>
            </a:r>
          </a:p>
        </p:txBody>
      </p:sp>
      <p:sp>
        <p:nvSpPr>
          <p:cNvPr id="39973" name="Text Box 37"/>
          <p:cNvSpPr txBox="1">
            <a:spLocks noChangeArrowheads="1"/>
          </p:cNvSpPr>
          <p:nvPr/>
        </p:nvSpPr>
        <p:spPr bwMode="auto">
          <a:xfrm>
            <a:off x="428872" y="846625"/>
            <a:ext cx="8391279" cy="4770537"/>
          </a:xfrm>
          <a:prstGeom prst="rect">
            <a:avLst/>
          </a:prstGeom>
          <a:noFill/>
          <a:ln w="9525">
            <a:noFill/>
            <a:miter lim="800000"/>
            <a:headEnd/>
            <a:tailEnd/>
          </a:ln>
        </p:spPr>
        <p:txBody>
          <a:bodyPr wrap="square">
            <a:spAutoFit/>
          </a:bodyPr>
          <a:lstStyle/>
          <a:p>
            <a:pPr algn="r" rtl="1"/>
            <a:r>
              <a:rPr lang="fa-IR" sz="2400" b="1" dirty="0">
                <a:solidFill>
                  <a:schemeClr val="accent1">
                    <a:lumMod val="75000"/>
                  </a:schemeClr>
                </a:solidFill>
                <a:cs typeface="B Mitra" panose="00000400000000000000" pitchFamily="2" charset="-78"/>
              </a:rPr>
              <a:t>آمار و اطلاعات عمومی </a:t>
            </a:r>
            <a:r>
              <a:rPr lang="fa-IR" sz="2400" b="1" dirty="0" smtClean="0">
                <a:solidFill>
                  <a:schemeClr val="accent1">
                    <a:lumMod val="75000"/>
                  </a:schemeClr>
                </a:solidFill>
                <a:cs typeface="B Mitra" panose="00000400000000000000" pitchFamily="2" charset="-78"/>
              </a:rPr>
              <a:t>یاخصوصی در </a:t>
            </a:r>
            <a:r>
              <a:rPr lang="fa-IR" sz="2400" b="1" dirty="0">
                <a:solidFill>
                  <a:schemeClr val="accent1">
                    <a:lumMod val="75000"/>
                  </a:schemeClr>
                </a:solidFill>
                <a:cs typeface="B Mitra" panose="00000400000000000000" pitchFamily="2" charset="-78"/>
              </a:rPr>
              <a:t>سایت های ورزشی </a:t>
            </a:r>
            <a:r>
              <a:rPr lang="fa-IR" sz="2400" b="1" dirty="0" smtClean="0">
                <a:solidFill>
                  <a:schemeClr val="accent1">
                    <a:lumMod val="75000"/>
                  </a:schemeClr>
                </a:solidFill>
                <a:cs typeface="B Mitra" panose="00000400000000000000" pitchFamily="2" charset="-78"/>
              </a:rPr>
              <a:t>:</a:t>
            </a:r>
          </a:p>
          <a:p>
            <a:pPr algn="r" rtl="1"/>
            <a:endParaRPr lang="fa-IR" sz="2000" b="1" dirty="0">
              <a:solidFill>
                <a:schemeClr val="accent1">
                  <a:lumMod val="75000"/>
                </a:schemeClr>
              </a:solidFill>
              <a:cs typeface="B Mitra" panose="00000400000000000000" pitchFamily="2" charset="-78"/>
            </a:endParaRPr>
          </a:p>
          <a:p>
            <a:pPr algn="just" rtl="1"/>
            <a:r>
              <a:rPr lang="fa-IR" sz="2000" dirty="0" smtClean="0">
                <a:cs typeface="B Mitra" panose="00000400000000000000" pitchFamily="2" charset="-78"/>
              </a:rPr>
              <a:t>    آمار </a:t>
            </a:r>
            <a:r>
              <a:rPr lang="fa-IR" sz="2000" dirty="0">
                <a:cs typeface="B Mitra" panose="00000400000000000000" pitchFamily="2" charset="-78"/>
              </a:rPr>
              <a:t>واطلاعاتی عمومی  که در سایت های اروپایی </a:t>
            </a:r>
            <a:r>
              <a:rPr lang="fa-IR" sz="2000" dirty="0" smtClean="0">
                <a:cs typeface="B Mitra" panose="00000400000000000000" pitchFamily="2" charset="-78"/>
              </a:rPr>
              <a:t>نظیر</a:t>
            </a:r>
            <a:r>
              <a:rPr lang="en-US" sz="1600" dirty="0" smtClean="0">
                <a:cs typeface="B Mitra" panose="00000400000000000000" pitchFamily="2" charset="-78"/>
              </a:rPr>
              <a:t>www.Uefa.com</a:t>
            </a:r>
            <a:r>
              <a:rPr lang="fa-IR" sz="2000" dirty="0" smtClean="0">
                <a:cs typeface="B Mitra" panose="00000400000000000000" pitchFamily="2" charset="-78"/>
              </a:rPr>
              <a:t> می </a:t>
            </a:r>
            <a:r>
              <a:rPr lang="fa-IR" sz="2000" dirty="0">
                <a:cs typeface="B Mitra" panose="00000400000000000000" pitchFamily="2" charset="-78"/>
              </a:rPr>
              <a:t>توان یافت در سایت های ورزشی آسیا به عنوان اطلاعات خصوصی و محرمانه تلقی می شود.</a:t>
            </a:r>
          </a:p>
          <a:p>
            <a:pPr algn="just" rtl="1"/>
            <a:r>
              <a:rPr lang="fa-IR" sz="2000" dirty="0">
                <a:cs typeface="B Mitra" panose="00000400000000000000" pitchFamily="2" charset="-78"/>
              </a:rPr>
              <a:t> </a:t>
            </a:r>
            <a:r>
              <a:rPr lang="fa-IR" sz="2000" dirty="0" smtClean="0">
                <a:cs typeface="B Mitra" panose="00000400000000000000" pitchFamily="2" charset="-78"/>
              </a:rPr>
              <a:t>    به </a:t>
            </a:r>
            <a:r>
              <a:rPr lang="fa-IR" sz="2000" dirty="0">
                <a:cs typeface="B Mitra" panose="00000400000000000000" pitchFamily="2" charset="-78"/>
              </a:rPr>
              <a:t>عنوان مثال ما به بازی </a:t>
            </a:r>
            <a:r>
              <a:rPr lang="fa-IR" sz="2000" dirty="0" smtClean="0">
                <a:cs typeface="B Mitra" panose="00000400000000000000" pitchFamily="2" charset="-78"/>
              </a:rPr>
              <a:t>14 </a:t>
            </a:r>
            <a:r>
              <a:rPr lang="fa-IR" sz="2000" dirty="0">
                <a:cs typeface="B Mitra" panose="00000400000000000000" pitchFamily="2" charset="-78"/>
              </a:rPr>
              <a:t>سال پیش استقلال تهران در نیمه نهایی جام باشگاه های آسیا اشاره می کنیم. در آن مسابقات که دو تیم سووان سامسونگ و ال جی کره ی جنوبی ، استقلال تهران و پاختاکور ازبکستان حضور داشتند. تیم سووان سامسونگ که در نیمه نهایی حریف استقلال بود دو هفته قبل از ورود به تهران با استفاده از علم فناوری اطلاعات پیش بینی هایی در مورد شرایط آب و هوایی 7 فروردین 1380 که روز مسابقه بود انجام داد. پیش بینی آنان بارش سیل آسای باران و تبدیل زمین فوتبال به زمینی باتلاقی کاملاً درست از آب درآمد. تیم سووان قبل از ورود به تهران به جای تمرین در ورزشگاه شهر سووان در زمین های گلی و لجنی تمرین کرد. نتیجه این که در روز مسابقه بازیکنان تیم سووان سامسونگ هیچ مشکلی با بازی کردن در زمین پر از آب آزادی تهران نداشتند و نتیجه ی نهایی قهرمانی تیم سووان در آسیا بود. </a:t>
            </a:r>
          </a:p>
          <a:p>
            <a:pPr algn="just" rtl="1"/>
            <a:r>
              <a:rPr lang="fa-IR" sz="2000" dirty="0" smtClean="0">
                <a:cs typeface="B Mitra" panose="00000400000000000000" pitchFamily="2" charset="-78"/>
              </a:rPr>
              <a:t>    علاوه </a:t>
            </a:r>
            <a:r>
              <a:rPr lang="fa-IR" sz="2000" dirty="0">
                <a:cs typeface="B Mitra" panose="00000400000000000000" pitchFamily="2" charset="-78"/>
              </a:rPr>
              <a:t>بر این گونه استفاده ها از فناوری اطلاعات هر شخصی می تواند با مراجعه به سایت های ورزشی اروپا تمامی اطلاعات مربوط به بازیکنان ، مربیان ، ورزشگاه ها ، تعداد تماشاچیان ، نحوه ی بلیط فروشی ، شرایط آب و هوایی روز مسابقه و غیره را بدست آورد که البته بدست آوردن این اطلاعات در آسیا به سادگی و گستردگی اروپا نیست. </a:t>
            </a:r>
          </a:p>
        </p:txBody>
      </p:sp>
      <p:sp>
        <p:nvSpPr>
          <p:cNvPr id="10248" name="Line 38"/>
          <p:cNvSpPr>
            <a:spLocks noChangeShapeType="1"/>
          </p:cNvSpPr>
          <p:nvPr/>
        </p:nvSpPr>
        <p:spPr bwMode="auto">
          <a:xfrm>
            <a:off x="228600" y="6381750"/>
            <a:ext cx="8686800" cy="0"/>
          </a:xfrm>
          <a:prstGeom prst="line">
            <a:avLst/>
          </a:prstGeom>
          <a:noFill/>
          <a:ln w="38100">
            <a:solidFill>
              <a:srgbClr val="993300"/>
            </a:solidFill>
            <a:round/>
            <a:headEnd/>
            <a:tailEnd/>
          </a:ln>
        </p:spPr>
        <p:txBody>
          <a:bodyPr/>
          <a:lstStyle/>
          <a:p>
            <a:endParaRPr lang="fa-IR"/>
          </a:p>
        </p:txBody>
      </p:sp>
      <p:sp>
        <p:nvSpPr>
          <p:cNvPr id="10250" name="WordArt 40"/>
          <p:cNvSpPr>
            <a:spLocks noChangeArrowheads="1" noChangeShapeType="1" noTextEdit="1"/>
          </p:cNvSpPr>
          <p:nvPr/>
        </p:nvSpPr>
        <p:spPr bwMode="auto">
          <a:xfrm>
            <a:off x="285720" y="6500834"/>
            <a:ext cx="2000264" cy="285728"/>
          </a:xfrm>
          <a:prstGeom prst="rect">
            <a:avLst/>
          </a:prstGeom>
        </p:spPr>
        <p:txBody>
          <a:bodyPr wrap="none" fromWordArt="1">
            <a:prstTxWarp prst="textPlain">
              <a:avLst>
                <a:gd name="adj" fmla="val 50000"/>
              </a:avLst>
            </a:prstTxWarp>
          </a:bodyPr>
          <a:lstStyle/>
          <a:p>
            <a:pPr algn="ctr" rtl="1"/>
            <a:r>
              <a:rPr lang="fa-IR" sz="3200" b="1" kern="1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raffic"/>
              </a:rPr>
              <a:t>دانشگاه آزاد اسلامی کرج</a:t>
            </a:r>
          </a:p>
        </p:txBody>
      </p:sp>
      <p:sp>
        <p:nvSpPr>
          <p:cNvPr id="12" name="Flowchart: Alternate Process 11">
            <a:hlinkClick r:id="rId2" action="ppaction://hlinksldjump" highlightClick="1"/>
            <a:hlinkHover r:id="" action="ppaction://noaction" highlightClick="1"/>
          </p:cNvPr>
          <p:cNvSpPr/>
          <p:nvPr/>
        </p:nvSpPr>
        <p:spPr>
          <a:xfrm>
            <a:off x="214282" y="6000768"/>
            <a:ext cx="714380" cy="285752"/>
          </a:xfrm>
          <a:prstGeom prst="flowChartAlternateProcess">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1400" dirty="0" smtClean="0">
                <a:solidFill>
                  <a:schemeClr val="tx1"/>
                </a:solidFill>
                <a:cs typeface="B Titr" pitchFamily="2" charset="-78"/>
              </a:rPr>
              <a:t>فهرست</a:t>
            </a:r>
            <a:endParaRPr lang="fa-IR" sz="1400" dirty="0">
              <a:solidFill>
                <a:schemeClr val="tx1"/>
              </a:solidFill>
              <a:cs typeface="B Titr" pitchFamily="2" charset="-78"/>
            </a:endParaRPr>
          </a:p>
        </p:txBody>
      </p:sp>
    </p:spTree>
    <p:extLst>
      <p:ext uri="{BB962C8B-B14F-4D97-AF65-F5344CB8AC3E}">
        <p14:creationId xmlns:p14="http://schemas.microsoft.com/office/powerpoint/2010/main" val="29782330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39973"/>
                                        </p:tgtEl>
                                        <p:attrNameLst>
                                          <p:attrName>style.visibility</p:attrName>
                                        </p:attrNameLst>
                                      </p:cBhvr>
                                      <p:to>
                                        <p:strVal val="visible"/>
                                      </p:to>
                                    </p:set>
                                    <p:animEffect transition="in" filter="barn(inVertical)">
                                      <p:cBhvr>
                                        <p:cTn id="7" dur="500"/>
                                        <p:tgtEl>
                                          <p:spTgt spid="399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7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Line 2"/>
          <p:cNvSpPr>
            <a:spLocks noChangeShapeType="1"/>
          </p:cNvSpPr>
          <p:nvPr/>
        </p:nvSpPr>
        <p:spPr bwMode="auto">
          <a:xfrm>
            <a:off x="2844800" y="0"/>
            <a:ext cx="0" cy="0"/>
          </a:xfrm>
          <a:prstGeom prst="line">
            <a:avLst/>
          </a:prstGeom>
          <a:noFill/>
          <a:ln w="9525">
            <a:solidFill>
              <a:schemeClr val="tx1"/>
            </a:solidFill>
            <a:round/>
            <a:headEnd/>
            <a:tailEnd/>
          </a:ln>
        </p:spPr>
        <p:txBody>
          <a:bodyPr/>
          <a:lstStyle/>
          <a:p>
            <a:endParaRPr lang="fa-IR"/>
          </a:p>
        </p:txBody>
      </p:sp>
      <p:sp>
        <p:nvSpPr>
          <p:cNvPr id="10243" name="Line 3"/>
          <p:cNvSpPr>
            <a:spLocks noChangeShapeType="1"/>
          </p:cNvSpPr>
          <p:nvPr/>
        </p:nvSpPr>
        <p:spPr bwMode="auto">
          <a:xfrm>
            <a:off x="3132139" y="692150"/>
            <a:ext cx="5688012" cy="0"/>
          </a:xfrm>
          <a:prstGeom prst="line">
            <a:avLst/>
          </a:prstGeom>
          <a:noFill/>
          <a:ln w="28575">
            <a:solidFill>
              <a:srgbClr val="993300"/>
            </a:solidFill>
            <a:round/>
            <a:headEnd/>
            <a:tailEnd/>
          </a:ln>
        </p:spPr>
        <p:txBody>
          <a:bodyPr/>
          <a:lstStyle/>
          <a:p>
            <a:endParaRPr lang="fa-IR"/>
          </a:p>
        </p:txBody>
      </p:sp>
      <p:sp>
        <p:nvSpPr>
          <p:cNvPr id="10244" name="Text Box 6"/>
          <p:cNvSpPr txBox="1">
            <a:spLocks noChangeArrowheads="1"/>
          </p:cNvSpPr>
          <p:nvPr/>
        </p:nvSpPr>
        <p:spPr bwMode="auto">
          <a:xfrm>
            <a:off x="3419475" y="115889"/>
            <a:ext cx="184731" cy="369332"/>
          </a:xfrm>
          <a:prstGeom prst="rect">
            <a:avLst/>
          </a:prstGeom>
          <a:noFill/>
          <a:ln w="9525">
            <a:noFill/>
            <a:miter lim="800000"/>
            <a:headEnd/>
            <a:tailEnd/>
          </a:ln>
        </p:spPr>
        <p:txBody>
          <a:bodyPr wrap="none">
            <a:spAutoFit/>
          </a:bodyPr>
          <a:lstStyle/>
          <a:p>
            <a:endParaRPr lang="fa-IR">
              <a:latin typeface="Arial" pitchFamily="34" charset="0"/>
            </a:endParaRPr>
          </a:p>
        </p:txBody>
      </p:sp>
      <p:sp>
        <p:nvSpPr>
          <p:cNvPr id="39944" name="Rectangle 8"/>
          <p:cNvSpPr>
            <a:spLocks noChangeArrowheads="1"/>
          </p:cNvSpPr>
          <p:nvPr/>
        </p:nvSpPr>
        <p:spPr bwMode="auto">
          <a:xfrm>
            <a:off x="5357818" y="142852"/>
            <a:ext cx="3571900" cy="400110"/>
          </a:xfrm>
          <a:prstGeom prst="rect">
            <a:avLst/>
          </a:prstGeom>
          <a:noFill/>
          <a:ln w="9525">
            <a:noFill/>
            <a:miter lim="800000"/>
            <a:headEnd/>
            <a:tailEnd/>
          </a:ln>
        </p:spPr>
        <p:txBody>
          <a:bodyPr wrap="square">
            <a:spAutoFit/>
          </a:bodyPr>
          <a:lstStyle/>
          <a:p>
            <a:pPr lvl="0"/>
            <a:r>
              <a:rPr lang="fa-IR" sz="2000" b="1" dirty="0">
                <a:solidFill>
                  <a:prstClr val="black"/>
                </a:solidFill>
                <a:cs typeface="B Titr" pitchFamily="2" charset="-78"/>
              </a:rPr>
              <a:t>کاربردهای فناوری اطلاعات در ورزش</a:t>
            </a:r>
            <a:endParaRPr lang="fa-IR" sz="2000" b="1" dirty="0">
              <a:solidFill>
                <a:srgbClr val="964305">
                  <a:lumMod val="50000"/>
                </a:srgbClr>
              </a:solidFill>
              <a:latin typeface="Book Antiqua" pitchFamily="18" charset="0"/>
              <a:cs typeface="B Titr" pitchFamily="2" charset="-78"/>
            </a:endParaRPr>
          </a:p>
        </p:txBody>
      </p:sp>
      <p:sp>
        <p:nvSpPr>
          <p:cNvPr id="10246" name="Rectangle 9"/>
          <p:cNvSpPr>
            <a:spLocks noChangeArrowheads="1"/>
          </p:cNvSpPr>
          <p:nvPr/>
        </p:nvSpPr>
        <p:spPr bwMode="auto">
          <a:xfrm>
            <a:off x="3203575" y="1484313"/>
            <a:ext cx="312906" cy="369332"/>
          </a:xfrm>
          <a:prstGeom prst="rect">
            <a:avLst/>
          </a:prstGeom>
          <a:noFill/>
          <a:ln w="9525">
            <a:noFill/>
            <a:miter lim="800000"/>
            <a:headEnd/>
            <a:tailEnd/>
          </a:ln>
        </p:spPr>
        <p:txBody>
          <a:bodyPr wrap="none" anchor="ctr">
            <a:spAutoFit/>
          </a:bodyPr>
          <a:lstStyle/>
          <a:p>
            <a:r>
              <a:rPr lang="fa-IR" b="1">
                <a:latin typeface="Arial" pitchFamily="34" charset="0"/>
              </a:rPr>
              <a:t> </a:t>
            </a:r>
            <a:r>
              <a:rPr lang="en-US">
                <a:latin typeface="Arial" pitchFamily="34" charset="0"/>
              </a:rPr>
              <a:t> </a:t>
            </a:r>
          </a:p>
        </p:txBody>
      </p:sp>
      <p:sp>
        <p:nvSpPr>
          <p:cNvPr id="39973" name="Text Box 37"/>
          <p:cNvSpPr txBox="1">
            <a:spLocks noChangeArrowheads="1"/>
          </p:cNvSpPr>
          <p:nvPr/>
        </p:nvSpPr>
        <p:spPr bwMode="auto">
          <a:xfrm>
            <a:off x="1464447" y="1402603"/>
            <a:ext cx="6215106" cy="1323439"/>
          </a:xfrm>
          <a:prstGeom prst="rect">
            <a:avLst/>
          </a:prstGeom>
          <a:noFill/>
          <a:ln w="9525">
            <a:noFill/>
            <a:miter lim="800000"/>
            <a:headEnd/>
            <a:tailEnd/>
          </a:ln>
        </p:spPr>
        <p:txBody>
          <a:bodyPr wrap="square">
            <a:spAutoFit/>
          </a:bodyPr>
          <a:lstStyle/>
          <a:p>
            <a:pPr lvl="0" algn="ctr" rtl="1"/>
            <a:r>
              <a:rPr lang="fa-IR" sz="4000" b="1" dirty="0">
                <a:solidFill>
                  <a:schemeClr val="accent1">
                    <a:lumMod val="75000"/>
                  </a:schemeClr>
                </a:solidFill>
                <a:effectLst>
                  <a:outerShdw blurRad="38100" dist="38100" dir="2700000" algn="tl">
                    <a:srgbClr val="000000">
                      <a:alpha val="43137"/>
                    </a:srgbClr>
                  </a:outerShdw>
                </a:effectLst>
                <a:cs typeface="B Titr" pitchFamily="2" charset="-78"/>
              </a:rPr>
              <a:t>کاربردهای فناوری </a:t>
            </a:r>
            <a:r>
              <a:rPr lang="fa-IR" sz="4000" b="1" dirty="0" smtClean="0">
                <a:solidFill>
                  <a:schemeClr val="accent1">
                    <a:lumMod val="75000"/>
                  </a:schemeClr>
                </a:solidFill>
                <a:effectLst>
                  <a:outerShdw blurRad="38100" dist="38100" dir="2700000" algn="tl">
                    <a:srgbClr val="000000">
                      <a:alpha val="43137"/>
                    </a:srgbClr>
                  </a:outerShdw>
                </a:effectLst>
                <a:cs typeface="B Titr" pitchFamily="2" charset="-78"/>
              </a:rPr>
              <a:t>اطلاعات</a:t>
            </a:r>
          </a:p>
          <a:p>
            <a:pPr lvl="0" algn="ctr" rtl="1"/>
            <a:r>
              <a:rPr lang="fa-IR" sz="4000" b="1" dirty="0" smtClean="0">
                <a:solidFill>
                  <a:schemeClr val="accent1">
                    <a:lumMod val="75000"/>
                  </a:schemeClr>
                </a:solidFill>
                <a:effectLst>
                  <a:outerShdw blurRad="38100" dist="38100" dir="2700000" algn="tl">
                    <a:srgbClr val="000000">
                      <a:alpha val="43137"/>
                    </a:srgbClr>
                  </a:outerShdw>
                </a:effectLst>
                <a:cs typeface="B Titr" pitchFamily="2" charset="-78"/>
              </a:rPr>
              <a:t> در برخی رشته های ورزشی دیگر</a:t>
            </a:r>
            <a:endParaRPr lang="fa-IR" sz="4000" b="1" dirty="0">
              <a:solidFill>
                <a:schemeClr val="accent1">
                  <a:lumMod val="75000"/>
                </a:schemeClr>
              </a:solidFill>
              <a:effectLst>
                <a:outerShdw blurRad="38100" dist="38100" dir="2700000" algn="tl">
                  <a:srgbClr val="000000">
                    <a:alpha val="43137"/>
                  </a:srgbClr>
                </a:outerShdw>
              </a:effectLst>
              <a:latin typeface="Book Antiqua" pitchFamily="18" charset="0"/>
              <a:cs typeface="B Titr" pitchFamily="2" charset="-78"/>
            </a:endParaRPr>
          </a:p>
        </p:txBody>
      </p:sp>
      <p:sp>
        <p:nvSpPr>
          <p:cNvPr id="10248" name="Line 38"/>
          <p:cNvSpPr>
            <a:spLocks noChangeShapeType="1"/>
          </p:cNvSpPr>
          <p:nvPr/>
        </p:nvSpPr>
        <p:spPr bwMode="auto">
          <a:xfrm>
            <a:off x="228600" y="6381750"/>
            <a:ext cx="8686800" cy="0"/>
          </a:xfrm>
          <a:prstGeom prst="line">
            <a:avLst/>
          </a:prstGeom>
          <a:noFill/>
          <a:ln w="38100">
            <a:solidFill>
              <a:srgbClr val="993300"/>
            </a:solidFill>
            <a:round/>
            <a:headEnd/>
            <a:tailEnd/>
          </a:ln>
        </p:spPr>
        <p:txBody>
          <a:bodyPr/>
          <a:lstStyle/>
          <a:p>
            <a:endParaRPr lang="fa-IR"/>
          </a:p>
        </p:txBody>
      </p:sp>
      <p:sp>
        <p:nvSpPr>
          <p:cNvPr id="10250" name="WordArt 40"/>
          <p:cNvSpPr>
            <a:spLocks noChangeArrowheads="1" noChangeShapeType="1" noTextEdit="1"/>
          </p:cNvSpPr>
          <p:nvPr/>
        </p:nvSpPr>
        <p:spPr bwMode="auto">
          <a:xfrm>
            <a:off x="285720" y="6500834"/>
            <a:ext cx="2000264" cy="285728"/>
          </a:xfrm>
          <a:prstGeom prst="rect">
            <a:avLst/>
          </a:prstGeom>
        </p:spPr>
        <p:txBody>
          <a:bodyPr wrap="none" fromWordArt="1">
            <a:prstTxWarp prst="textPlain">
              <a:avLst>
                <a:gd name="adj" fmla="val 50000"/>
              </a:avLst>
            </a:prstTxWarp>
          </a:bodyPr>
          <a:lstStyle/>
          <a:p>
            <a:pPr algn="ctr" rtl="1"/>
            <a:r>
              <a:rPr lang="fa-IR" sz="3200" b="1" kern="1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raffic"/>
              </a:rPr>
              <a:t>دانشگاه آزاد اسلامی کرج</a:t>
            </a:r>
          </a:p>
        </p:txBody>
      </p:sp>
      <p:sp>
        <p:nvSpPr>
          <p:cNvPr id="12" name="Flowchart: Alternate Process 11">
            <a:hlinkClick r:id="rId2" action="ppaction://hlinksldjump" highlightClick="1"/>
            <a:hlinkHover r:id="" action="ppaction://noaction" highlightClick="1"/>
          </p:cNvPr>
          <p:cNvSpPr/>
          <p:nvPr/>
        </p:nvSpPr>
        <p:spPr>
          <a:xfrm>
            <a:off x="214282" y="6000768"/>
            <a:ext cx="714380" cy="285752"/>
          </a:xfrm>
          <a:prstGeom prst="flowChartAlternateProcess">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1400" dirty="0" smtClean="0">
                <a:solidFill>
                  <a:schemeClr val="tx1"/>
                </a:solidFill>
                <a:cs typeface="B Titr" pitchFamily="2" charset="-78"/>
              </a:rPr>
              <a:t>فهرست</a:t>
            </a:r>
            <a:endParaRPr lang="fa-IR" sz="1400" dirty="0">
              <a:solidFill>
                <a:schemeClr val="tx1"/>
              </a:solidFill>
              <a:cs typeface="B Titr" pitchFamily="2" charset="-78"/>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2088" y="3517990"/>
            <a:ext cx="7596336" cy="189908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9973"/>
                                        </p:tgtEl>
                                        <p:attrNameLst>
                                          <p:attrName>style.visibility</p:attrName>
                                        </p:attrNameLst>
                                      </p:cBhvr>
                                      <p:to>
                                        <p:strVal val="visible"/>
                                      </p:to>
                                    </p:set>
                                    <p:anim calcmode="lin" valueType="num">
                                      <p:cBhvr>
                                        <p:cTn id="7" dur="500" fill="hold"/>
                                        <p:tgtEl>
                                          <p:spTgt spid="39973"/>
                                        </p:tgtEl>
                                        <p:attrNameLst>
                                          <p:attrName>ppt_w</p:attrName>
                                        </p:attrNameLst>
                                      </p:cBhvr>
                                      <p:tavLst>
                                        <p:tav tm="0">
                                          <p:val>
                                            <p:fltVal val="0"/>
                                          </p:val>
                                        </p:tav>
                                        <p:tav tm="100000">
                                          <p:val>
                                            <p:strVal val="#ppt_w"/>
                                          </p:val>
                                        </p:tav>
                                      </p:tavLst>
                                    </p:anim>
                                    <p:anim calcmode="lin" valueType="num">
                                      <p:cBhvr>
                                        <p:cTn id="8" dur="500" fill="hold"/>
                                        <p:tgtEl>
                                          <p:spTgt spid="39973"/>
                                        </p:tgtEl>
                                        <p:attrNameLst>
                                          <p:attrName>ppt_h</p:attrName>
                                        </p:attrNameLst>
                                      </p:cBhvr>
                                      <p:tavLst>
                                        <p:tav tm="0">
                                          <p:val>
                                            <p:fltVal val="0"/>
                                          </p:val>
                                        </p:tav>
                                        <p:tav tm="100000">
                                          <p:val>
                                            <p:strVal val="#ppt_h"/>
                                          </p:val>
                                        </p:tav>
                                      </p:tavLst>
                                    </p:anim>
                                    <p:animEffect transition="in" filter="fade">
                                      <p:cBhvr>
                                        <p:cTn id="9" dur="500"/>
                                        <p:tgtEl>
                                          <p:spTgt spid="39973"/>
                                        </p:tgtEl>
                                      </p:cBhvr>
                                    </p:animEffect>
                                  </p:childTnLst>
                                </p:cTn>
                              </p:par>
                              <p:par>
                                <p:cTn id="10" presetID="45" presetClass="entr" presetSubtype="0"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2000"/>
                                        <p:tgtEl>
                                          <p:spTgt spid="3"/>
                                        </p:tgtEl>
                                      </p:cBhvr>
                                    </p:animEffect>
                                    <p:anim calcmode="lin" valueType="num">
                                      <p:cBhvr>
                                        <p:cTn id="13" dur="2000" fill="hold"/>
                                        <p:tgtEl>
                                          <p:spTgt spid="3"/>
                                        </p:tgtEl>
                                        <p:attrNameLst>
                                          <p:attrName>ppt_w</p:attrName>
                                        </p:attrNameLst>
                                      </p:cBhvr>
                                      <p:tavLst>
                                        <p:tav tm="0" fmla="#ppt_w*sin(2.5*pi*$)">
                                          <p:val>
                                            <p:fltVal val="0"/>
                                          </p:val>
                                        </p:tav>
                                        <p:tav tm="100000">
                                          <p:val>
                                            <p:fltVal val="1"/>
                                          </p:val>
                                        </p:tav>
                                      </p:tavLst>
                                    </p:anim>
                                    <p:anim calcmode="lin" valueType="num">
                                      <p:cBhvr>
                                        <p:cTn id="14" dur="2000" fill="hold"/>
                                        <p:tgtEl>
                                          <p:spTgt spid="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7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Line 2"/>
          <p:cNvSpPr>
            <a:spLocks noChangeShapeType="1"/>
          </p:cNvSpPr>
          <p:nvPr/>
        </p:nvSpPr>
        <p:spPr bwMode="auto">
          <a:xfrm>
            <a:off x="2844800" y="0"/>
            <a:ext cx="0" cy="0"/>
          </a:xfrm>
          <a:prstGeom prst="line">
            <a:avLst/>
          </a:prstGeom>
          <a:noFill/>
          <a:ln w="9525">
            <a:solidFill>
              <a:schemeClr val="tx1"/>
            </a:solidFill>
            <a:round/>
            <a:headEnd/>
            <a:tailEnd/>
          </a:ln>
        </p:spPr>
        <p:txBody>
          <a:bodyPr/>
          <a:lstStyle/>
          <a:p>
            <a:endParaRPr lang="fa-IR"/>
          </a:p>
        </p:txBody>
      </p:sp>
      <p:sp>
        <p:nvSpPr>
          <p:cNvPr id="8196" name="Text Box 6"/>
          <p:cNvSpPr txBox="1">
            <a:spLocks noChangeArrowheads="1"/>
          </p:cNvSpPr>
          <p:nvPr/>
        </p:nvSpPr>
        <p:spPr bwMode="auto">
          <a:xfrm>
            <a:off x="3419475" y="115889"/>
            <a:ext cx="184731" cy="369332"/>
          </a:xfrm>
          <a:prstGeom prst="rect">
            <a:avLst/>
          </a:prstGeom>
          <a:noFill/>
          <a:ln w="9525">
            <a:noFill/>
            <a:miter lim="800000"/>
            <a:headEnd/>
            <a:tailEnd/>
          </a:ln>
        </p:spPr>
        <p:txBody>
          <a:bodyPr wrap="none">
            <a:spAutoFit/>
          </a:bodyPr>
          <a:lstStyle/>
          <a:p>
            <a:endParaRPr lang="fa-IR">
              <a:latin typeface="Arial" pitchFamily="34" charset="0"/>
            </a:endParaRPr>
          </a:p>
        </p:txBody>
      </p:sp>
      <p:sp>
        <p:nvSpPr>
          <p:cNvPr id="8198" name="Rectangle 9"/>
          <p:cNvSpPr>
            <a:spLocks noChangeArrowheads="1"/>
          </p:cNvSpPr>
          <p:nvPr/>
        </p:nvSpPr>
        <p:spPr bwMode="auto">
          <a:xfrm>
            <a:off x="3203575" y="1484313"/>
            <a:ext cx="312906" cy="369332"/>
          </a:xfrm>
          <a:prstGeom prst="rect">
            <a:avLst/>
          </a:prstGeom>
          <a:noFill/>
          <a:ln w="9525">
            <a:noFill/>
            <a:miter lim="800000"/>
            <a:headEnd/>
            <a:tailEnd/>
          </a:ln>
        </p:spPr>
        <p:txBody>
          <a:bodyPr wrap="none" anchor="ctr">
            <a:spAutoFit/>
          </a:bodyPr>
          <a:lstStyle/>
          <a:p>
            <a:r>
              <a:rPr lang="fa-IR" b="1">
                <a:latin typeface="Arial" pitchFamily="34" charset="0"/>
              </a:rPr>
              <a:t> </a:t>
            </a:r>
            <a:r>
              <a:rPr lang="en-US">
                <a:latin typeface="Arial" pitchFamily="34" charset="0"/>
              </a:rPr>
              <a:t> </a:t>
            </a:r>
          </a:p>
        </p:txBody>
      </p:sp>
      <p:sp>
        <p:nvSpPr>
          <p:cNvPr id="12" name="Text Box 37"/>
          <p:cNvSpPr txBox="1">
            <a:spLocks noChangeArrowheads="1"/>
          </p:cNvSpPr>
          <p:nvPr/>
        </p:nvSpPr>
        <p:spPr bwMode="auto">
          <a:xfrm>
            <a:off x="785787" y="1000108"/>
            <a:ext cx="7929563" cy="5463034"/>
          </a:xfrm>
          <a:prstGeom prst="rect">
            <a:avLst/>
          </a:prstGeom>
          <a:solidFill>
            <a:schemeClr val="bg2">
              <a:lumMod val="90000"/>
            </a:schemeClr>
          </a:solidFill>
          <a:ln>
            <a:headEnd/>
            <a:tailEnd/>
          </a:ln>
        </p:spPr>
        <p:style>
          <a:lnRef idx="0">
            <a:schemeClr val="accent5"/>
          </a:lnRef>
          <a:fillRef idx="1001">
            <a:schemeClr val="dk2"/>
          </a:fillRef>
          <a:effectRef idx="3">
            <a:schemeClr val="accent5"/>
          </a:effectRef>
          <a:fontRef idx="minor">
            <a:schemeClr val="lt1"/>
          </a:fontRef>
        </p:style>
        <p:txBody>
          <a:bodyPr wrap="square">
            <a:spAutoFit/>
            <a:scene3d>
              <a:camera prst="orthographicFront"/>
              <a:lightRig rig="glow" dir="tl">
                <a:rot lat="0" lon="0" rev="5400000"/>
              </a:lightRig>
            </a:scene3d>
            <a:sp3d contourW="12700">
              <a:bevelT w="25400" h="25400"/>
              <a:contourClr>
                <a:schemeClr val="accent6">
                  <a:shade val="73000"/>
                </a:schemeClr>
              </a:contourClr>
            </a:sp3d>
          </a:bodyPr>
          <a:lstStyle/>
          <a:p>
            <a:pPr algn="ctr" rtl="1"/>
            <a:endParaRPr lang="fa-IR" sz="24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cs typeface="B Titr" pitchFamily="2" charset="-78"/>
            </a:endParaRPr>
          </a:p>
          <a:p>
            <a:pPr algn="ctr"/>
            <a:endParaRPr lang="fa-IR" sz="2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itr" pitchFamily="2" charset="-78"/>
            </a:endParaRPr>
          </a:p>
          <a:p>
            <a:pPr algn="ctr"/>
            <a:endParaRPr lang="fa-IR" sz="9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itr" pitchFamily="2" charset="-78"/>
            </a:endParaRPr>
          </a:p>
          <a:p>
            <a:pPr algn="ctr" rtl="1"/>
            <a:r>
              <a:rPr lang="fa-IR"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itr" pitchFamily="2" charset="-78"/>
              </a:rPr>
              <a:t>عنوان پژوهش</a:t>
            </a:r>
            <a:endParaRPr lang="en-US"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itr" pitchFamily="2" charset="-78"/>
            </a:endParaRPr>
          </a:p>
          <a:p>
            <a:pPr algn="ctr" rtl="1"/>
            <a:r>
              <a:rPr lang="fa-IR" sz="3200" b="1" dirty="0" smtClean="0">
                <a:ln w="1905"/>
                <a:solidFill>
                  <a:schemeClr val="accent6">
                    <a:lumMod val="20000"/>
                    <a:lumOff val="80000"/>
                  </a:schemeClr>
                </a:solidFill>
                <a:effectLst>
                  <a:innerShdw blurRad="69850" dist="43180" dir="5400000">
                    <a:srgbClr val="000000">
                      <a:alpha val="65000"/>
                    </a:srgbClr>
                  </a:innerShdw>
                </a:effectLst>
                <a:cs typeface="B Titr" pitchFamily="2" charset="-78"/>
              </a:rPr>
              <a:t>کاربردهای فناوری اطلاعات در ورزش</a:t>
            </a:r>
            <a:endParaRPr lang="en-US" sz="3200" b="1" dirty="0" smtClean="0">
              <a:ln w="1905"/>
              <a:solidFill>
                <a:schemeClr val="accent6">
                  <a:lumMod val="20000"/>
                  <a:lumOff val="80000"/>
                </a:schemeClr>
              </a:solidFill>
              <a:effectLst>
                <a:innerShdw blurRad="69850" dist="43180" dir="5400000">
                  <a:srgbClr val="000000">
                    <a:alpha val="65000"/>
                  </a:srgbClr>
                </a:innerShdw>
              </a:effectLst>
              <a:cs typeface="B Titr" pitchFamily="2" charset="-78"/>
            </a:endParaRPr>
          </a:p>
          <a:p>
            <a:pPr rtl="1"/>
            <a:r>
              <a:rPr lang="fa-IR" sz="2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itr" pitchFamily="2" charset="-78"/>
              </a:rPr>
              <a:t>   </a:t>
            </a:r>
            <a:endParaRPr lang="en-US" sz="2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itr" pitchFamily="2" charset="-78"/>
            </a:endParaRPr>
          </a:p>
          <a:p>
            <a:pPr algn="ctr" rtl="1"/>
            <a:endParaRPr lang="en-US" sz="2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itr" pitchFamily="2" charset="-78"/>
            </a:endParaRPr>
          </a:p>
          <a:p>
            <a:pPr algn="ctr" rtl="1"/>
            <a:endParaRPr lang="en-US"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itr" pitchFamily="2" charset="-78"/>
            </a:endParaRPr>
          </a:p>
          <a:p>
            <a:pPr algn="ctr" rtl="1"/>
            <a:r>
              <a:rPr lang="fa-IR"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itr" pitchFamily="2" charset="-78"/>
              </a:rPr>
              <a:t>استاد راهنما</a:t>
            </a:r>
            <a:endParaRPr lang="en-US"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itr" pitchFamily="2" charset="-78"/>
            </a:endParaRPr>
          </a:p>
          <a:p>
            <a:pPr algn="ctr" rtl="1"/>
            <a:r>
              <a:rPr lang="fa-IR" sz="2800" b="1" dirty="0" smtClean="0">
                <a:ln w="1905"/>
                <a:solidFill>
                  <a:schemeClr val="accent6">
                    <a:lumMod val="20000"/>
                    <a:lumOff val="80000"/>
                  </a:schemeClr>
                </a:solidFill>
                <a:effectLst>
                  <a:innerShdw blurRad="69850" dist="43180" dir="5400000">
                    <a:srgbClr val="000000">
                      <a:alpha val="65000"/>
                    </a:srgbClr>
                  </a:innerShdw>
                </a:effectLst>
                <a:cs typeface="B Titr" pitchFamily="2" charset="-78"/>
              </a:rPr>
              <a:t>سرکار خانم نحوی</a:t>
            </a:r>
            <a:endParaRPr lang="en-US" sz="2800" b="1" dirty="0" smtClean="0">
              <a:ln w="1905"/>
              <a:solidFill>
                <a:schemeClr val="accent6">
                  <a:lumMod val="20000"/>
                  <a:lumOff val="80000"/>
                </a:schemeClr>
              </a:solidFill>
              <a:effectLst>
                <a:innerShdw blurRad="69850" dist="43180" dir="5400000">
                  <a:srgbClr val="000000">
                    <a:alpha val="65000"/>
                  </a:srgbClr>
                </a:innerShdw>
              </a:effectLst>
              <a:cs typeface="B Titr" pitchFamily="2" charset="-78"/>
            </a:endParaRPr>
          </a:p>
          <a:p>
            <a:pPr algn="ctr" rtl="1"/>
            <a:endParaRPr lang="en-US" sz="2400" b="1" dirty="0">
              <a:ln w="1905"/>
              <a:solidFill>
                <a:schemeClr val="accent6">
                  <a:lumMod val="20000"/>
                  <a:lumOff val="80000"/>
                </a:schemeClr>
              </a:solidFill>
              <a:effectLst>
                <a:innerShdw blurRad="69850" dist="43180" dir="5400000">
                  <a:srgbClr val="000000">
                    <a:alpha val="65000"/>
                  </a:srgbClr>
                </a:innerShdw>
              </a:effectLst>
              <a:cs typeface="B Titr" pitchFamily="2" charset="-78"/>
            </a:endParaRPr>
          </a:p>
          <a:p>
            <a:pPr algn="ctr" rtl="1"/>
            <a:endParaRPr lang="en-US" sz="2400" b="1" dirty="0" smtClean="0">
              <a:ln w="1905"/>
              <a:solidFill>
                <a:schemeClr val="accent6">
                  <a:lumMod val="20000"/>
                  <a:lumOff val="80000"/>
                </a:schemeClr>
              </a:solidFill>
              <a:effectLst>
                <a:innerShdw blurRad="69850" dist="43180" dir="5400000">
                  <a:srgbClr val="000000">
                    <a:alpha val="65000"/>
                  </a:srgbClr>
                </a:innerShdw>
              </a:effectLst>
              <a:cs typeface="B Titr" pitchFamily="2" charset="-78"/>
            </a:endParaRPr>
          </a:p>
          <a:p>
            <a:pPr algn="ctr" rtl="1"/>
            <a:endParaRPr lang="en-US" sz="2400" b="1" dirty="0" smtClean="0">
              <a:ln w="1905"/>
              <a:solidFill>
                <a:schemeClr val="accent6">
                  <a:lumMod val="20000"/>
                  <a:lumOff val="80000"/>
                </a:schemeClr>
              </a:solidFill>
              <a:effectLst>
                <a:innerShdw blurRad="69850" dist="43180" dir="5400000">
                  <a:srgbClr val="000000">
                    <a:alpha val="65000"/>
                  </a:srgbClr>
                </a:innerShdw>
              </a:effectLst>
              <a:cs typeface="B Titr" pitchFamily="2" charset="-78"/>
            </a:endParaRPr>
          </a:p>
          <a:p>
            <a:pPr algn="ctr"/>
            <a:endParaRPr lang="fa-IR" sz="24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cs typeface="B Titr" pitchFamily="2" charset="-78"/>
            </a:endParaRPr>
          </a:p>
        </p:txBody>
      </p:sp>
    </p:spTree>
  </p:cSld>
  <p:clrMapOvr>
    <a:masterClrMapping/>
  </p:clrMapOvr>
  <p:transition advTm="8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circle(in)">
                                      <p:cBhvr>
                                        <p:cTn id="7"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Line 2"/>
          <p:cNvSpPr>
            <a:spLocks noChangeShapeType="1"/>
          </p:cNvSpPr>
          <p:nvPr/>
        </p:nvSpPr>
        <p:spPr bwMode="auto">
          <a:xfrm>
            <a:off x="2844800" y="0"/>
            <a:ext cx="0" cy="0"/>
          </a:xfrm>
          <a:prstGeom prst="line">
            <a:avLst/>
          </a:prstGeom>
          <a:noFill/>
          <a:ln w="9525">
            <a:solidFill>
              <a:schemeClr val="tx1"/>
            </a:solidFill>
            <a:round/>
            <a:headEnd/>
            <a:tailEnd/>
          </a:ln>
        </p:spPr>
        <p:txBody>
          <a:bodyPr/>
          <a:lstStyle/>
          <a:p>
            <a:endParaRPr lang="fa-IR"/>
          </a:p>
        </p:txBody>
      </p:sp>
      <p:sp>
        <p:nvSpPr>
          <p:cNvPr id="10243" name="Line 3"/>
          <p:cNvSpPr>
            <a:spLocks noChangeShapeType="1"/>
          </p:cNvSpPr>
          <p:nvPr/>
        </p:nvSpPr>
        <p:spPr bwMode="auto">
          <a:xfrm>
            <a:off x="3132139" y="692150"/>
            <a:ext cx="5688012" cy="0"/>
          </a:xfrm>
          <a:prstGeom prst="line">
            <a:avLst/>
          </a:prstGeom>
          <a:noFill/>
          <a:ln w="28575">
            <a:solidFill>
              <a:srgbClr val="993300"/>
            </a:solidFill>
            <a:round/>
            <a:headEnd/>
            <a:tailEnd/>
          </a:ln>
        </p:spPr>
        <p:txBody>
          <a:bodyPr/>
          <a:lstStyle/>
          <a:p>
            <a:endParaRPr lang="fa-IR"/>
          </a:p>
        </p:txBody>
      </p:sp>
      <p:sp>
        <p:nvSpPr>
          <p:cNvPr id="10244" name="Text Box 6"/>
          <p:cNvSpPr txBox="1">
            <a:spLocks noChangeArrowheads="1"/>
          </p:cNvSpPr>
          <p:nvPr/>
        </p:nvSpPr>
        <p:spPr bwMode="auto">
          <a:xfrm>
            <a:off x="3419475" y="115889"/>
            <a:ext cx="184731" cy="369332"/>
          </a:xfrm>
          <a:prstGeom prst="rect">
            <a:avLst/>
          </a:prstGeom>
          <a:noFill/>
          <a:ln w="9525">
            <a:noFill/>
            <a:miter lim="800000"/>
            <a:headEnd/>
            <a:tailEnd/>
          </a:ln>
        </p:spPr>
        <p:txBody>
          <a:bodyPr wrap="none">
            <a:spAutoFit/>
          </a:bodyPr>
          <a:lstStyle/>
          <a:p>
            <a:endParaRPr lang="fa-IR">
              <a:latin typeface="Arial" pitchFamily="34" charset="0"/>
            </a:endParaRPr>
          </a:p>
        </p:txBody>
      </p:sp>
      <p:sp>
        <p:nvSpPr>
          <p:cNvPr id="39944" name="Rectangle 8"/>
          <p:cNvSpPr>
            <a:spLocks noChangeArrowheads="1"/>
          </p:cNvSpPr>
          <p:nvPr/>
        </p:nvSpPr>
        <p:spPr bwMode="auto">
          <a:xfrm>
            <a:off x="5364088" y="116632"/>
            <a:ext cx="3600400" cy="707886"/>
          </a:xfrm>
          <a:prstGeom prst="rect">
            <a:avLst/>
          </a:prstGeom>
          <a:noFill/>
          <a:ln w="9525">
            <a:noFill/>
            <a:miter lim="800000"/>
            <a:headEnd/>
            <a:tailEnd/>
          </a:ln>
        </p:spPr>
        <p:txBody>
          <a:bodyPr wrap="square">
            <a:spAutoFit/>
          </a:bodyPr>
          <a:lstStyle/>
          <a:p>
            <a:r>
              <a:rPr lang="fa-IR" sz="2000" b="1" dirty="0">
                <a:solidFill>
                  <a:prstClr val="black"/>
                </a:solidFill>
                <a:cs typeface="B Titr" pitchFamily="2" charset="-78"/>
              </a:rPr>
              <a:t>کاربردهای فناوری اطلاعات در ورزش</a:t>
            </a:r>
            <a:endParaRPr lang="fa-IR" sz="2000" b="1" dirty="0">
              <a:solidFill>
                <a:srgbClr val="964305">
                  <a:lumMod val="50000"/>
                </a:srgbClr>
              </a:solidFill>
              <a:latin typeface="Book Antiqua" pitchFamily="18" charset="0"/>
              <a:cs typeface="B Titr" pitchFamily="2" charset="-78"/>
            </a:endParaRPr>
          </a:p>
          <a:p>
            <a:pPr lvl="0"/>
            <a:endParaRPr lang="fa-IR" sz="2000" b="1" dirty="0">
              <a:solidFill>
                <a:srgbClr val="964305">
                  <a:lumMod val="50000"/>
                </a:srgbClr>
              </a:solidFill>
              <a:latin typeface="Book Antiqua" pitchFamily="18" charset="0"/>
              <a:cs typeface="B Titr" pitchFamily="2" charset="-78"/>
            </a:endParaRPr>
          </a:p>
        </p:txBody>
      </p:sp>
      <p:sp>
        <p:nvSpPr>
          <p:cNvPr id="10246" name="Rectangle 9"/>
          <p:cNvSpPr>
            <a:spLocks noChangeArrowheads="1"/>
          </p:cNvSpPr>
          <p:nvPr/>
        </p:nvSpPr>
        <p:spPr bwMode="auto">
          <a:xfrm>
            <a:off x="3203575" y="1484313"/>
            <a:ext cx="312906" cy="369332"/>
          </a:xfrm>
          <a:prstGeom prst="rect">
            <a:avLst/>
          </a:prstGeom>
          <a:noFill/>
          <a:ln w="9525">
            <a:noFill/>
            <a:miter lim="800000"/>
            <a:headEnd/>
            <a:tailEnd/>
          </a:ln>
        </p:spPr>
        <p:txBody>
          <a:bodyPr wrap="none" anchor="ctr">
            <a:spAutoFit/>
          </a:bodyPr>
          <a:lstStyle/>
          <a:p>
            <a:r>
              <a:rPr lang="fa-IR" b="1">
                <a:latin typeface="Arial" pitchFamily="34" charset="0"/>
              </a:rPr>
              <a:t> </a:t>
            </a:r>
            <a:r>
              <a:rPr lang="en-US">
                <a:latin typeface="Arial" pitchFamily="34" charset="0"/>
              </a:rPr>
              <a:t> </a:t>
            </a:r>
          </a:p>
        </p:txBody>
      </p:sp>
      <p:sp>
        <p:nvSpPr>
          <p:cNvPr id="39973" name="Text Box 37"/>
          <p:cNvSpPr txBox="1">
            <a:spLocks noChangeArrowheads="1"/>
          </p:cNvSpPr>
          <p:nvPr/>
        </p:nvSpPr>
        <p:spPr bwMode="auto">
          <a:xfrm>
            <a:off x="285720" y="702563"/>
            <a:ext cx="8501095" cy="3662541"/>
          </a:xfrm>
          <a:prstGeom prst="rect">
            <a:avLst/>
          </a:prstGeom>
          <a:noFill/>
          <a:ln w="9525">
            <a:noFill/>
            <a:miter lim="800000"/>
            <a:headEnd/>
            <a:tailEnd/>
          </a:ln>
        </p:spPr>
        <p:txBody>
          <a:bodyPr wrap="square">
            <a:spAutoFit/>
          </a:bodyPr>
          <a:lstStyle/>
          <a:p>
            <a:pPr algn="r" rtl="1"/>
            <a:r>
              <a:rPr lang="fa-IR" sz="3200" b="1" dirty="0" smtClean="0">
                <a:solidFill>
                  <a:schemeClr val="accent1">
                    <a:lumMod val="75000"/>
                  </a:schemeClr>
                </a:solidFill>
                <a:cs typeface="B Zar" pitchFamily="2" charset="-78"/>
              </a:rPr>
              <a:t>تنیس</a:t>
            </a:r>
            <a:endParaRPr lang="en-US" sz="2000" dirty="0" smtClean="0">
              <a:cs typeface="B Zar" pitchFamily="2" charset="-78"/>
            </a:endParaRPr>
          </a:p>
          <a:p>
            <a:pPr algn="r" rtl="1"/>
            <a:r>
              <a:rPr lang="fa-IR" sz="2000" dirty="0" smtClean="0">
                <a:cs typeface="B Mitra" panose="00000400000000000000" pitchFamily="2" charset="-78"/>
              </a:rPr>
              <a:t>    </a:t>
            </a:r>
          </a:p>
          <a:p>
            <a:pPr algn="just" rtl="1"/>
            <a:r>
              <a:rPr lang="fa-IR" sz="2000" dirty="0" smtClean="0">
                <a:cs typeface="B Mitra" panose="00000400000000000000" pitchFamily="2" charset="-78"/>
              </a:rPr>
              <a:t>    </a:t>
            </a:r>
            <a:r>
              <a:rPr lang="ar-SA" sz="2000" dirty="0" smtClean="0">
                <a:cs typeface="B Mitra" panose="00000400000000000000" pitchFamily="2" charset="-78"/>
              </a:rPr>
              <a:t>رقابت‌هاي </a:t>
            </a:r>
            <a:r>
              <a:rPr lang="ar-SA" sz="2000" dirty="0">
                <a:cs typeface="B Mitra" panose="00000400000000000000" pitchFamily="2" charset="-78"/>
              </a:rPr>
              <a:t>آزاد آمريكا اولين تورنمنت گرند اسلمي شد كه به معرفي فن‌آوري </a:t>
            </a:r>
            <a:r>
              <a:rPr lang="fa-IR" sz="2000" dirty="0" smtClean="0">
                <a:cs typeface="B Mitra" panose="00000400000000000000" pitchFamily="2" charset="-78"/>
              </a:rPr>
              <a:t>«</a:t>
            </a:r>
            <a:r>
              <a:rPr lang="ar-SA" sz="2000" dirty="0" smtClean="0">
                <a:cs typeface="B Mitra" panose="00000400000000000000" pitchFamily="2" charset="-78"/>
              </a:rPr>
              <a:t>چشم </a:t>
            </a:r>
            <a:r>
              <a:rPr lang="ar-SA" sz="2000" dirty="0">
                <a:cs typeface="B Mitra" panose="00000400000000000000" pitchFamily="2" charset="-78"/>
              </a:rPr>
              <a:t>شاهين» پرداخت تا از تكرار اشتباهات مشابه جلوگيري شود. در اين سامانه، 10 دوربين پرسرعت در اطراف زمين قرار داده مي‌شود كه پنج دوربين هر يك از دو طرف زمين را پوشش مي‌دهد. اين دوربين‌ها حركات توپ را از زواياي مختلف زير نظر مي‌گيرند و به محاسبه سرعت و مسير عبور آن مي‌پردازند. پس از آن، يك كامپيوتر وظيفه پردازش داده‌ها را بر عهده مي‌گيرد و مي‌تواند موقعيت فرود توپ روي زمين را با خطاي سه ميلي‌متر مشخص </a:t>
            </a:r>
            <a:r>
              <a:rPr lang="ar-SA" sz="2000" dirty="0" smtClean="0">
                <a:cs typeface="B Mitra" panose="00000400000000000000" pitchFamily="2" charset="-78"/>
              </a:rPr>
              <a:t>كند</a:t>
            </a:r>
            <a:r>
              <a:rPr lang="fa-IR" sz="2000" dirty="0" smtClean="0">
                <a:cs typeface="B Mitra" panose="00000400000000000000" pitchFamily="2" charset="-78"/>
              </a:rPr>
              <a:t>.</a:t>
            </a:r>
            <a:endParaRPr lang="en-US" sz="2000" dirty="0">
              <a:cs typeface="B Mitra" panose="00000400000000000000" pitchFamily="2" charset="-78"/>
            </a:endParaRPr>
          </a:p>
          <a:p>
            <a:pPr algn="just" rtl="1"/>
            <a:r>
              <a:rPr lang="fa-IR" sz="2000" dirty="0" smtClean="0">
                <a:cs typeface="B Mitra" panose="00000400000000000000" pitchFamily="2" charset="-78"/>
              </a:rPr>
              <a:t>    </a:t>
            </a:r>
            <a:r>
              <a:rPr lang="ar-SA" sz="2000" dirty="0" smtClean="0">
                <a:cs typeface="B Mitra" panose="00000400000000000000" pitchFamily="2" charset="-78"/>
              </a:rPr>
              <a:t>در </a:t>
            </a:r>
            <a:r>
              <a:rPr lang="ar-SA" sz="2000" dirty="0">
                <a:cs typeface="B Mitra" panose="00000400000000000000" pitchFamily="2" charset="-78"/>
              </a:rPr>
              <a:t>حال حاضر بسياري از تورنمنت‌هاي مطرح جهان از فن‌آوري براي كمك به داوري استفاده مي‌كنند و اين سيستم طرفداران بسياري بين بازيكنان، پخش كنندگان تلويزيوني، طرفداران تنيس و مقامات برگزاري مسابقات پيدا كرده است. موفقيت چشمگير سامانه «چشم شاهين» در كمك به امر داوري تنيس تبديل به الگويي براي ساير ورزش‌ها نظير فوتبال شده است تا از </a:t>
            </a:r>
            <a:r>
              <a:rPr lang="ar-SA" sz="2000" dirty="0" smtClean="0">
                <a:cs typeface="B Mitra" panose="00000400000000000000" pitchFamily="2" charset="-78"/>
              </a:rPr>
              <a:t>فن</a:t>
            </a:r>
            <a:r>
              <a:rPr lang="fa-IR" sz="2000" dirty="0" smtClean="0">
                <a:cs typeface="B Mitra" panose="00000400000000000000" pitchFamily="2" charset="-78"/>
              </a:rPr>
              <a:t>ا</a:t>
            </a:r>
            <a:r>
              <a:rPr lang="ar-SA" sz="2000" dirty="0" smtClean="0">
                <a:cs typeface="B Mitra" panose="00000400000000000000" pitchFamily="2" charset="-78"/>
              </a:rPr>
              <a:t>وري‌هاي </a:t>
            </a:r>
            <a:r>
              <a:rPr lang="ar-SA" sz="2000" dirty="0">
                <a:cs typeface="B Mitra" panose="00000400000000000000" pitchFamily="2" charset="-78"/>
              </a:rPr>
              <a:t>مشابه استفاده </a:t>
            </a:r>
            <a:r>
              <a:rPr lang="ar-SA" sz="2000" dirty="0" smtClean="0">
                <a:cs typeface="B Mitra" panose="00000400000000000000" pitchFamily="2" charset="-78"/>
              </a:rPr>
              <a:t>كنند</a:t>
            </a:r>
            <a:r>
              <a:rPr lang="fa-IR" sz="2000" dirty="0" smtClean="0">
                <a:cs typeface="B Mitra" panose="00000400000000000000" pitchFamily="2" charset="-78"/>
              </a:rPr>
              <a:t>.</a:t>
            </a:r>
            <a:endParaRPr lang="en-US" sz="2000" dirty="0">
              <a:cs typeface="B Mitra" panose="00000400000000000000" pitchFamily="2" charset="-78"/>
            </a:endParaRPr>
          </a:p>
        </p:txBody>
      </p:sp>
      <p:sp>
        <p:nvSpPr>
          <p:cNvPr id="10248" name="Line 38"/>
          <p:cNvSpPr>
            <a:spLocks noChangeShapeType="1"/>
          </p:cNvSpPr>
          <p:nvPr/>
        </p:nvSpPr>
        <p:spPr bwMode="auto">
          <a:xfrm>
            <a:off x="228600" y="6381750"/>
            <a:ext cx="8686800" cy="0"/>
          </a:xfrm>
          <a:prstGeom prst="line">
            <a:avLst/>
          </a:prstGeom>
          <a:noFill/>
          <a:ln w="38100">
            <a:solidFill>
              <a:srgbClr val="993300"/>
            </a:solidFill>
            <a:round/>
            <a:headEnd/>
            <a:tailEnd/>
          </a:ln>
        </p:spPr>
        <p:txBody>
          <a:bodyPr/>
          <a:lstStyle/>
          <a:p>
            <a:endParaRPr lang="fa-IR"/>
          </a:p>
        </p:txBody>
      </p:sp>
      <p:sp>
        <p:nvSpPr>
          <p:cNvPr id="10250" name="WordArt 40"/>
          <p:cNvSpPr>
            <a:spLocks noChangeArrowheads="1" noChangeShapeType="1" noTextEdit="1"/>
          </p:cNvSpPr>
          <p:nvPr/>
        </p:nvSpPr>
        <p:spPr bwMode="auto">
          <a:xfrm>
            <a:off x="285720" y="6500834"/>
            <a:ext cx="2000264" cy="285728"/>
          </a:xfrm>
          <a:prstGeom prst="rect">
            <a:avLst/>
          </a:prstGeom>
        </p:spPr>
        <p:txBody>
          <a:bodyPr wrap="none" fromWordArt="1">
            <a:prstTxWarp prst="textPlain">
              <a:avLst>
                <a:gd name="adj" fmla="val 50000"/>
              </a:avLst>
            </a:prstTxWarp>
          </a:bodyPr>
          <a:lstStyle/>
          <a:p>
            <a:pPr algn="ctr" rtl="1"/>
            <a:r>
              <a:rPr lang="fa-IR" sz="3200" b="1" kern="1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raffic"/>
              </a:rPr>
              <a:t>دانشگاه آزاد اسلامی کرج</a:t>
            </a:r>
          </a:p>
        </p:txBody>
      </p:sp>
      <p:sp>
        <p:nvSpPr>
          <p:cNvPr id="11" name="Flowchart: Alternate Process 10">
            <a:hlinkClick r:id="rId2" action="ppaction://hlinksldjump" highlightClick="1"/>
            <a:hlinkHover r:id="" action="ppaction://noaction" highlightClick="1"/>
          </p:cNvPr>
          <p:cNvSpPr/>
          <p:nvPr/>
        </p:nvSpPr>
        <p:spPr>
          <a:xfrm>
            <a:off x="214282" y="6000768"/>
            <a:ext cx="714380" cy="285752"/>
          </a:xfrm>
          <a:prstGeom prst="flowChartAlternateProcess">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1400" dirty="0" smtClean="0">
                <a:solidFill>
                  <a:schemeClr val="tx1"/>
                </a:solidFill>
                <a:cs typeface="B Titr" pitchFamily="2" charset="-78"/>
              </a:rPr>
              <a:t>فهرست</a:t>
            </a:r>
            <a:endParaRPr lang="fa-IR" sz="1400" dirty="0">
              <a:solidFill>
                <a:schemeClr val="tx1"/>
              </a:solidFill>
              <a:cs typeface="B Titr" pitchFamily="2" charset="-78"/>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06575" y="4339819"/>
            <a:ext cx="3261569" cy="1753477"/>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9973"/>
                                        </p:tgtEl>
                                        <p:attrNameLst>
                                          <p:attrName>style.visibility</p:attrName>
                                        </p:attrNameLst>
                                      </p:cBhvr>
                                      <p:to>
                                        <p:strVal val="visible"/>
                                      </p:to>
                                    </p:set>
                                    <p:animEffect transition="in" filter="randombar(horizontal)">
                                      <p:cBhvr>
                                        <p:cTn id="7" dur="500"/>
                                        <p:tgtEl>
                                          <p:spTgt spid="39973"/>
                                        </p:tgtEl>
                                      </p:cBhvr>
                                    </p:animEffect>
                                  </p:childTnLst>
                                </p:cTn>
                              </p:par>
                              <p:par>
                                <p:cTn id="8" presetID="53" presetClass="entr" presetSubtype="16"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 calcmode="lin" valueType="num">
                                      <p:cBhvr>
                                        <p:cTn id="10" dur="500" fill="hold"/>
                                        <p:tgtEl>
                                          <p:spTgt spid="2"/>
                                        </p:tgtEl>
                                        <p:attrNameLst>
                                          <p:attrName>ppt_w</p:attrName>
                                        </p:attrNameLst>
                                      </p:cBhvr>
                                      <p:tavLst>
                                        <p:tav tm="0">
                                          <p:val>
                                            <p:fltVal val="0"/>
                                          </p:val>
                                        </p:tav>
                                        <p:tav tm="100000">
                                          <p:val>
                                            <p:strVal val="#ppt_w"/>
                                          </p:val>
                                        </p:tav>
                                      </p:tavLst>
                                    </p:anim>
                                    <p:anim calcmode="lin" valueType="num">
                                      <p:cBhvr>
                                        <p:cTn id="11" dur="500" fill="hold"/>
                                        <p:tgtEl>
                                          <p:spTgt spid="2"/>
                                        </p:tgtEl>
                                        <p:attrNameLst>
                                          <p:attrName>ppt_h</p:attrName>
                                        </p:attrNameLst>
                                      </p:cBhvr>
                                      <p:tavLst>
                                        <p:tav tm="0">
                                          <p:val>
                                            <p:fltVal val="0"/>
                                          </p:val>
                                        </p:tav>
                                        <p:tav tm="100000">
                                          <p:val>
                                            <p:strVal val="#ppt_h"/>
                                          </p:val>
                                        </p:tav>
                                      </p:tavLst>
                                    </p:anim>
                                    <p:animEffect transition="in" filter="fade">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7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Line 2"/>
          <p:cNvSpPr>
            <a:spLocks noChangeShapeType="1"/>
          </p:cNvSpPr>
          <p:nvPr/>
        </p:nvSpPr>
        <p:spPr bwMode="auto">
          <a:xfrm>
            <a:off x="2844800" y="0"/>
            <a:ext cx="0" cy="0"/>
          </a:xfrm>
          <a:prstGeom prst="line">
            <a:avLst/>
          </a:prstGeom>
          <a:noFill/>
          <a:ln w="9525">
            <a:solidFill>
              <a:schemeClr val="tx1"/>
            </a:solidFill>
            <a:round/>
            <a:headEnd/>
            <a:tailEnd/>
          </a:ln>
        </p:spPr>
        <p:txBody>
          <a:bodyPr/>
          <a:lstStyle/>
          <a:p>
            <a:endParaRPr lang="fa-IR"/>
          </a:p>
        </p:txBody>
      </p:sp>
      <p:sp>
        <p:nvSpPr>
          <p:cNvPr id="10243" name="Line 3"/>
          <p:cNvSpPr>
            <a:spLocks noChangeShapeType="1"/>
          </p:cNvSpPr>
          <p:nvPr/>
        </p:nvSpPr>
        <p:spPr bwMode="auto">
          <a:xfrm>
            <a:off x="3132139" y="692150"/>
            <a:ext cx="5688012" cy="0"/>
          </a:xfrm>
          <a:prstGeom prst="line">
            <a:avLst/>
          </a:prstGeom>
          <a:noFill/>
          <a:ln w="28575">
            <a:solidFill>
              <a:srgbClr val="993300"/>
            </a:solidFill>
            <a:round/>
            <a:headEnd/>
            <a:tailEnd/>
          </a:ln>
        </p:spPr>
        <p:txBody>
          <a:bodyPr/>
          <a:lstStyle/>
          <a:p>
            <a:endParaRPr lang="fa-IR"/>
          </a:p>
        </p:txBody>
      </p:sp>
      <p:sp>
        <p:nvSpPr>
          <p:cNvPr id="10244" name="Text Box 6"/>
          <p:cNvSpPr txBox="1">
            <a:spLocks noChangeArrowheads="1"/>
          </p:cNvSpPr>
          <p:nvPr/>
        </p:nvSpPr>
        <p:spPr bwMode="auto">
          <a:xfrm>
            <a:off x="3419475" y="115889"/>
            <a:ext cx="184731" cy="369332"/>
          </a:xfrm>
          <a:prstGeom prst="rect">
            <a:avLst/>
          </a:prstGeom>
          <a:noFill/>
          <a:ln w="9525">
            <a:noFill/>
            <a:miter lim="800000"/>
            <a:headEnd/>
            <a:tailEnd/>
          </a:ln>
        </p:spPr>
        <p:txBody>
          <a:bodyPr wrap="none">
            <a:spAutoFit/>
          </a:bodyPr>
          <a:lstStyle/>
          <a:p>
            <a:endParaRPr lang="fa-IR">
              <a:latin typeface="Arial" pitchFamily="34" charset="0"/>
            </a:endParaRPr>
          </a:p>
        </p:txBody>
      </p:sp>
      <p:sp>
        <p:nvSpPr>
          <p:cNvPr id="39944" name="Rectangle 8"/>
          <p:cNvSpPr>
            <a:spLocks noChangeArrowheads="1"/>
          </p:cNvSpPr>
          <p:nvPr/>
        </p:nvSpPr>
        <p:spPr bwMode="auto">
          <a:xfrm>
            <a:off x="5357818" y="142852"/>
            <a:ext cx="3571900" cy="400110"/>
          </a:xfrm>
          <a:prstGeom prst="rect">
            <a:avLst/>
          </a:prstGeom>
          <a:noFill/>
          <a:ln w="9525">
            <a:noFill/>
            <a:miter lim="800000"/>
            <a:headEnd/>
            <a:tailEnd/>
          </a:ln>
        </p:spPr>
        <p:txBody>
          <a:bodyPr wrap="square">
            <a:spAutoFit/>
          </a:bodyPr>
          <a:lstStyle/>
          <a:p>
            <a:pPr lvl="0"/>
            <a:r>
              <a:rPr lang="fa-IR" sz="2000" b="1" dirty="0">
                <a:solidFill>
                  <a:prstClr val="black"/>
                </a:solidFill>
                <a:cs typeface="B Titr" pitchFamily="2" charset="-78"/>
              </a:rPr>
              <a:t>کاربردهای فناوری اطلاعات در ورزش</a:t>
            </a:r>
            <a:endParaRPr lang="fa-IR" sz="2000" b="1" dirty="0">
              <a:solidFill>
                <a:srgbClr val="964305">
                  <a:lumMod val="50000"/>
                </a:srgbClr>
              </a:solidFill>
              <a:latin typeface="Book Antiqua" pitchFamily="18" charset="0"/>
              <a:cs typeface="B Titr" pitchFamily="2" charset="-78"/>
            </a:endParaRPr>
          </a:p>
        </p:txBody>
      </p:sp>
      <p:sp>
        <p:nvSpPr>
          <p:cNvPr id="10246" name="Rectangle 9"/>
          <p:cNvSpPr>
            <a:spLocks noChangeArrowheads="1"/>
          </p:cNvSpPr>
          <p:nvPr/>
        </p:nvSpPr>
        <p:spPr bwMode="auto">
          <a:xfrm>
            <a:off x="3203575" y="1484313"/>
            <a:ext cx="312906" cy="369332"/>
          </a:xfrm>
          <a:prstGeom prst="rect">
            <a:avLst/>
          </a:prstGeom>
          <a:noFill/>
          <a:ln w="9525">
            <a:noFill/>
            <a:miter lim="800000"/>
            <a:headEnd/>
            <a:tailEnd/>
          </a:ln>
        </p:spPr>
        <p:txBody>
          <a:bodyPr wrap="none" anchor="ctr">
            <a:spAutoFit/>
          </a:bodyPr>
          <a:lstStyle/>
          <a:p>
            <a:r>
              <a:rPr lang="fa-IR" b="1">
                <a:latin typeface="Arial" pitchFamily="34" charset="0"/>
              </a:rPr>
              <a:t> </a:t>
            </a:r>
            <a:r>
              <a:rPr lang="en-US">
                <a:latin typeface="Arial" pitchFamily="34" charset="0"/>
              </a:rPr>
              <a:t> </a:t>
            </a:r>
          </a:p>
        </p:txBody>
      </p:sp>
      <p:sp>
        <p:nvSpPr>
          <p:cNvPr id="39973" name="Text Box 37"/>
          <p:cNvSpPr txBox="1">
            <a:spLocks noChangeArrowheads="1"/>
          </p:cNvSpPr>
          <p:nvPr/>
        </p:nvSpPr>
        <p:spPr bwMode="auto">
          <a:xfrm>
            <a:off x="214282" y="928688"/>
            <a:ext cx="8572533" cy="2554545"/>
          </a:xfrm>
          <a:prstGeom prst="rect">
            <a:avLst/>
          </a:prstGeom>
          <a:noFill/>
          <a:ln w="9525">
            <a:noFill/>
            <a:miter lim="800000"/>
            <a:headEnd/>
            <a:tailEnd/>
          </a:ln>
        </p:spPr>
        <p:txBody>
          <a:bodyPr wrap="square">
            <a:spAutoFit/>
          </a:bodyPr>
          <a:lstStyle/>
          <a:p>
            <a:pPr algn="just" rtl="1"/>
            <a:r>
              <a:rPr lang="fa-IR" sz="2000" dirty="0" smtClean="0">
                <a:cs typeface="B Mitra" panose="00000400000000000000" pitchFamily="2" charset="-78"/>
              </a:rPr>
              <a:t>    </a:t>
            </a:r>
            <a:r>
              <a:rPr lang="ar-SA" sz="2000" dirty="0" smtClean="0">
                <a:cs typeface="B Mitra" panose="00000400000000000000" pitchFamily="2" charset="-78"/>
              </a:rPr>
              <a:t>بابولات </a:t>
            </a:r>
            <a:r>
              <a:rPr lang="ar-SA" sz="2000" dirty="0" smtClean="0">
                <a:cs typeface="B Mitra" panose="00000400000000000000" pitchFamily="2" charset="-78"/>
              </a:rPr>
              <a:t>پلی</a:t>
            </a:r>
            <a:r>
              <a:rPr lang="fa-IR" sz="2000" dirty="0" smtClean="0">
                <a:cs typeface="B Mitra" panose="00000400000000000000" pitchFamily="2" charset="-78"/>
              </a:rPr>
              <a:t> یک</a:t>
            </a:r>
            <a:r>
              <a:rPr lang="ar-SA" sz="2000" dirty="0" smtClean="0">
                <a:cs typeface="B Mitra" panose="00000400000000000000" pitchFamily="2" charset="-78"/>
              </a:rPr>
              <a:t> </a:t>
            </a:r>
            <a:r>
              <a:rPr lang="ar-SA" sz="2000" dirty="0">
                <a:cs typeface="B Mitra" panose="00000400000000000000" pitchFamily="2" charset="-78"/>
              </a:rPr>
              <a:t>راکت تنیس است که تنیس بازان قبل از بازی باید آن را روشن کنند. این راکت سنسورهای دقیقی بر روی دسته دارد که اطلاعات مربوط به ورزشکار را ضبط می‌کند. این اطلاعات شامل قدرت پرتاب، چرخش، زمان بازی، تکنیک، انرژی و غیره </a:t>
            </a:r>
            <a:r>
              <a:rPr lang="ar-SA" sz="2000" dirty="0" smtClean="0">
                <a:cs typeface="B Mitra" panose="00000400000000000000" pitchFamily="2" charset="-78"/>
              </a:rPr>
              <a:t>می‌شود</a:t>
            </a:r>
            <a:r>
              <a:rPr lang="fa-IR" sz="2000" dirty="0" smtClean="0">
                <a:cs typeface="B Mitra" panose="00000400000000000000" pitchFamily="2" charset="-78"/>
              </a:rPr>
              <a:t>.</a:t>
            </a:r>
            <a:endParaRPr lang="en-US" sz="2000" dirty="0">
              <a:cs typeface="B Mitra" panose="00000400000000000000" pitchFamily="2" charset="-78"/>
            </a:endParaRPr>
          </a:p>
          <a:p>
            <a:pPr algn="just" rtl="1"/>
            <a:r>
              <a:rPr lang="fa-IR" sz="2000" dirty="0" smtClean="0">
                <a:cs typeface="B Mitra" panose="00000400000000000000" pitchFamily="2" charset="-78"/>
              </a:rPr>
              <a:t>    </a:t>
            </a:r>
            <a:r>
              <a:rPr lang="ar-SA" sz="2000" dirty="0" smtClean="0">
                <a:cs typeface="B Mitra" panose="00000400000000000000" pitchFamily="2" charset="-78"/>
              </a:rPr>
              <a:t>هنگامی </a:t>
            </a:r>
            <a:r>
              <a:rPr lang="ar-SA" sz="2000" dirty="0">
                <a:cs typeface="B Mitra" panose="00000400000000000000" pitchFamily="2" charset="-78"/>
              </a:rPr>
              <a:t>که بازی تمام شود این اطلاعات از طریق بلوتوث به نرم‌افزار مربوط منتقل می‌شود. تنیس بازان می‌توانند این اطلاعات را با یکدیگر در سایت </a:t>
            </a:r>
            <a:r>
              <a:rPr lang="en-US" sz="1600" dirty="0" err="1">
                <a:cs typeface="B Mitra" panose="00000400000000000000" pitchFamily="2" charset="-78"/>
              </a:rPr>
              <a:t>Babolatplay</a:t>
            </a:r>
            <a:r>
              <a:rPr lang="en-US" dirty="0">
                <a:cs typeface="B Mitra" panose="00000400000000000000" pitchFamily="2" charset="-78"/>
              </a:rPr>
              <a:t> </a:t>
            </a:r>
            <a:r>
              <a:rPr lang="fa-IR" sz="2000" dirty="0" smtClean="0">
                <a:cs typeface="B Mitra" panose="00000400000000000000" pitchFamily="2" charset="-78"/>
              </a:rPr>
              <a:t> </a:t>
            </a:r>
            <a:r>
              <a:rPr lang="ar-SA" sz="2000" dirty="0" smtClean="0">
                <a:cs typeface="B Mitra" panose="00000400000000000000" pitchFamily="2" charset="-78"/>
              </a:rPr>
              <a:t>به </a:t>
            </a:r>
            <a:r>
              <a:rPr lang="ar-SA" sz="2000" dirty="0">
                <a:cs typeface="B Mitra" panose="00000400000000000000" pitchFamily="2" charset="-78"/>
              </a:rPr>
              <a:t>اشتراک بگذارند. راکت‌های بابولات پلی سبک هستند. در طراحی این راکت مساله‌ای که بسیار مهم </a:t>
            </a:r>
            <a:r>
              <a:rPr lang="fa-IR" sz="2000" dirty="0" smtClean="0">
                <a:cs typeface="B Mitra" panose="00000400000000000000" pitchFamily="2" charset="-78"/>
              </a:rPr>
              <a:t>می باشد</a:t>
            </a:r>
            <a:r>
              <a:rPr lang="ar-SA" sz="2000" dirty="0" smtClean="0">
                <a:cs typeface="B Mitra" panose="00000400000000000000" pitchFamily="2" charset="-78"/>
              </a:rPr>
              <a:t> </a:t>
            </a:r>
            <a:r>
              <a:rPr lang="ar-SA" sz="2000" dirty="0">
                <a:cs typeface="B Mitra" panose="00000400000000000000" pitchFamily="2" charset="-78"/>
              </a:rPr>
              <a:t>عادی به نظر رسیدن راکت </a:t>
            </a:r>
            <a:r>
              <a:rPr lang="ar-SA" sz="2000" dirty="0" smtClean="0">
                <a:cs typeface="B Mitra" panose="00000400000000000000" pitchFamily="2" charset="-78"/>
              </a:rPr>
              <a:t>است</a:t>
            </a:r>
            <a:r>
              <a:rPr lang="fa-IR" sz="2000" dirty="0">
                <a:cs typeface="B Mitra" panose="00000400000000000000" pitchFamily="2" charset="-78"/>
              </a:rPr>
              <a:t>.</a:t>
            </a:r>
            <a:r>
              <a:rPr lang="en-US" sz="2000" dirty="0" smtClean="0">
                <a:cs typeface="B Mitra" panose="00000400000000000000" pitchFamily="2" charset="-78"/>
              </a:rPr>
              <a:t> </a:t>
            </a:r>
            <a:r>
              <a:rPr lang="ar-SA" sz="2000" dirty="0">
                <a:cs typeface="B Mitra" panose="00000400000000000000" pitchFamily="2" charset="-78"/>
              </a:rPr>
              <a:t>سنسورها نباید حالت طبیعی راکت را تغییر دهند، زیرا تنیس </a:t>
            </a:r>
            <a:r>
              <a:rPr lang="ar-SA" sz="2000" dirty="0" smtClean="0">
                <a:cs typeface="B Mitra" panose="00000400000000000000" pitchFamily="2" charset="-78"/>
              </a:rPr>
              <a:t>بازان</a:t>
            </a:r>
            <a:r>
              <a:rPr lang="fa-IR" sz="2000" dirty="0" smtClean="0">
                <a:cs typeface="B Mitra" panose="00000400000000000000" pitchFamily="2" charset="-78"/>
              </a:rPr>
              <a:t> با</a:t>
            </a:r>
            <a:r>
              <a:rPr lang="ar-SA" sz="2000" dirty="0" smtClean="0">
                <a:cs typeface="B Mitra" panose="00000400000000000000" pitchFamily="2" charset="-78"/>
              </a:rPr>
              <a:t> </a:t>
            </a:r>
            <a:r>
              <a:rPr lang="ar-SA" sz="2000" dirty="0">
                <a:cs typeface="B Mitra" panose="00000400000000000000" pitchFamily="2" charset="-78"/>
              </a:rPr>
              <a:t>هر تغییر کوچکی در راکت خود کنار </a:t>
            </a:r>
            <a:r>
              <a:rPr lang="ar-SA" sz="2000" dirty="0" smtClean="0">
                <a:cs typeface="B Mitra" panose="00000400000000000000" pitchFamily="2" charset="-78"/>
              </a:rPr>
              <a:t>نمی‌آیند</a:t>
            </a:r>
            <a:r>
              <a:rPr lang="fa-IR" sz="2000" dirty="0" smtClean="0">
                <a:cs typeface="B Mitra" panose="00000400000000000000" pitchFamily="2" charset="-78"/>
              </a:rPr>
              <a:t>.</a:t>
            </a:r>
            <a:endParaRPr lang="en-US" sz="2000" dirty="0">
              <a:cs typeface="B Mitra" panose="00000400000000000000" pitchFamily="2" charset="-78"/>
            </a:endParaRPr>
          </a:p>
          <a:p>
            <a:pPr algn="r" rtl="1"/>
            <a:endParaRPr lang="en-US" sz="2000" b="1" dirty="0">
              <a:latin typeface="Book Antiqua" pitchFamily="18" charset="0"/>
              <a:cs typeface="B Mitra" panose="00000400000000000000" pitchFamily="2" charset="-78"/>
            </a:endParaRPr>
          </a:p>
        </p:txBody>
      </p:sp>
      <p:sp>
        <p:nvSpPr>
          <p:cNvPr id="10248" name="Line 38"/>
          <p:cNvSpPr>
            <a:spLocks noChangeShapeType="1"/>
          </p:cNvSpPr>
          <p:nvPr/>
        </p:nvSpPr>
        <p:spPr bwMode="auto">
          <a:xfrm>
            <a:off x="228600" y="6381750"/>
            <a:ext cx="8686800" cy="0"/>
          </a:xfrm>
          <a:prstGeom prst="line">
            <a:avLst/>
          </a:prstGeom>
          <a:noFill/>
          <a:ln w="38100">
            <a:solidFill>
              <a:srgbClr val="993300"/>
            </a:solidFill>
            <a:round/>
            <a:headEnd/>
            <a:tailEnd/>
          </a:ln>
        </p:spPr>
        <p:txBody>
          <a:bodyPr/>
          <a:lstStyle/>
          <a:p>
            <a:endParaRPr lang="fa-IR"/>
          </a:p>
        </p:txBody>
      </p:sp>
      <p:sp>
        <p:nvSpPr>
          <p:cNvPr id="10250" name="WordArt 40"/>
          <p:cNvSpPr>
            <a:spLocks noChangeArrowheads="1" noChangeShapeType="1" noTextEdit="1"/>
          </p:cNvSpPr>
          <p:nvPr/>
        </p:nvSpPr>
        <p:spPr bwMode="auto">
          <a:xfrm>
            <a:off x="285720" y="6500834"/>
            <a:ext cx="2000264" cy="285728"/>
          </a:xfrm>
          <a:prstGeom prst="rect">
            <a:avLst/>
          </a:prstGeom>
        </p:spPr>
        <p:txBody>
          <a:bodyPr wrap="none" fromWordArt="1">
            <a:prstTxWarp prst="textPlain">
              <a:avLst>
                <a:gd name="adj" fmla="val 50000"/>
              </a:avLst>
            </a:prstTxWarp>
          </a:bodyPr>
          <a:lstStyle/>
          <a:p>
            <a:pPr algn="ctr" rtl="1"/>
            <a:r>
              <a:rPr lang="fa-IR" sz="3200" b="1" kern="1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raffic"/>
              </a:rPr>
              <a:t>دانشگاه آزاد اسلامی کرج</a:t>
            </a:r>
          </a:p>
        </p:txBody>
      </p:sp>
      <p:sp>
        <p:nvSpPr>
          <p:cNvPr id="11" name="Flowchart: Alternate Process 10">
            <a:hlinkClick r:id="rId2" action="ppaction://hlinksldjump" highlightClick="1"/>
            <a:hlinkHover r:id="" action="ppaction://noaction" highlightClick="1"/>
          </p:cNvPr>
          <p:cNvSpPr/>
          <p:nvPr/>
        </p:nvSpPr>
        <p:spPr>
          <a:xfrm>
            <a:off x="214282" y="6000768"/>
            <a:ext cx="714380" cy="285752"/>
          </a:xfrm>
          <a:prstGeom prst="flowChartAlternateProcess">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1400" dirty="0" smtClean="0">
                <a:solidFill>
                  <a:schemeClr val="tx1"/>
                </a:solidFill>
                <a:cs typeface="B Titr" pitchFamily="2" charset="-78"/>
              </a:rPr>
              <a:t>فهرست</a:t>
            </a:r>
            <a:endParaRPr lang="fa-IR" sz="1400" dirty="0">
              <a:solidFill>
                <a:schemeClr val="tx1"/>
              </a:solidFill>
              <a:cs typeface="B Titr" pitchFamily="2" charset="-78"/>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63688" y="3172292"/>
            <a:ext cx="5662700" cy="306502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0"/>
                                  </p:stCondLst>
                                  <p:childTnLst>
                                    <p:set>
                                      <p:cBhvr>
                                        <p:cTn id="6" dur="1" fill="hold">
                                          <p:stCondLst>
                                            <p:cond delay="0"/>
                                          </p:stCondLst>
                                        </p:cTn>
                                        <p:tgtEl>
                                          <p:spTgt spid="39973"/>
                                        </p:tgtEl>
                                        <p:attrNameLst>
                                          <p:attrName>style.visibility</p:attrName>
                                        </p:attrNameLst>
                                      </p:cBhvr>
                                      <p:to>
                                        <p:strVal val="visible"/>
                                      </p:to>
                                    </p:set>
                                    <p:animEffect transition="in" filter="wheel(1)">
                                      <p:cBhvr>
                                        <p:cTn id="7" dur="2000"/>
                                        <p:tgtEl>
                                          <p:spTgt spid="39973"/>
                                        </p:tgtEl>
                                      </p:cBhvr>
                                    </p:animEffect>
                                  </p:childTnLst>
                                </p:cTn>
                              </p:par>
                              <p:par>
                                <p:cTn id="8" presetID="2" presetClass="entr" presetSubtype="4"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500" fill="hold"/>
                                        <p:tgtEl>
                                          <p:spTgt spid="2"/>
                                        </p:tgtEl>
                                        <p:attrNameLst>
                                          <p:attrName>ppt_x</p:attrName>
                                        </p:attrNameLst>
                                      </p:cBhvr>
                                      <p:tavLst>
                                        <p:tav tm="0">
                                          <p:val>
                                            <p:strVal val="#ppt_x"/>
                                          </p:val>
                                        </p:tav>
                                        <p:tav tm="100000">
                                          <p:val>
                                            <p:strVal val="#ppt_x"/>
                                          </p:val>
                                        </p:tav>
                                      </p:tavLst>
                                    </p:anim>
                                    <p:anim calcmode="lin" valueType="num">
                                      <p:cBhvr additive="base">
                                        <p:cTn id="11"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7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Line 2"/>
          <p:cNvSpPr>
            <a:spLocks noChangeShapeType="1"/>
          </p:cNvSpPr>
          <p:nvPr/>
        </p:nvSpPr>
        <p:spPr bwMode="auto">
          <a:xfrm>
            <a:off x="2844800" y="0"/>
            <a:ext cx="0" cy="0"/>
          </a:xfrm>
          <a:prstGeom prst="line">
            <a:avLst/>
          </a:prstGeom>
          <a:noFill/>
          <a:ln w="9525">
            <a:solidFill>
              <a:schemeClr val="tx1"/>
            </a:solidFill>
            <a:round/>
            <a:headEnd/>
            <a:tailEnd/>
          </a:ln>
        </p:spPr>
        <p:txBody>
          <a:bodyPr/>
          <a:lstStyle/>
          <a:p>
            <a:endParaRPr lang="fa-IR"/>
          </a:p>
        </p:txBody>
      </p:sp>
      <p:sp>
        <p:nvSpPr>
          <p:cNvPr id="10243" name="Line 3"/>
          <p:cNvSpPr>
            <a:spLocks noChangeShapeType="1"/>
          </p:cNvSpPr>
          <p:nvPr/>
        </p:nvSpPr>
        <p:spPr bwMode="auto">
          <a:xfrm>
            <a:off x="3132139" y="692150"/>
            <a:ext cx="5688012" cy="0"/>
          </a:xfrm>
          <a:prstGeom prst="line">
            <a:avLst/>
          </a:prstGeom>
          <a:noFill/>
          <a:ln w="28575">
            <a:solidFill>
              <a:srgbClr val="993300"/>
            </a:solidFill>
            <a:round/>
            <a:headEnd/>
            <a:tailEnd/>
          </a:ln>
        </p:spPr>
        <p:txBody>
          <a:bodyPr/>
          <a:lstStyle/>
          <a:p>
            <a:endParaRPr lang="fa-IR"/>
          </a:p>
        </p:txBody>
      </p:sp>
      <p:sp>
        <p:nvSpPr>
          <p:cNvPr id="10244" name="Text Box 6"/>
          <p:cNvSpPr txBox="1">
            <a:spLocks noChangeArrowheads="1"/>
          </p:cNvSpPr>
          <p:nvPr/>
        </p:nvSpPr>
        <p:spPr bwMode="auto">
          <a:xfrm>
            <a:off x="3419475" y="115889"/>
            <a:ext cx="184731" cy="369332"/>
          </a:xfrm>
          <a:prstGeom prst="rect">
            <a:avLst/>
          </a:prstGeom>
          <a:noFill/>
          <a:ln w="9525">
            <a:noFill/>
            <a:miter lim="800000"/>
            <a:headEnd/>
            <a:tailEnd/>
          </a:ln>
        </p:spPr>
        <p:txBody>
          <a:bodyPr wrap="none">
            <a:spAutoFit/>
          </a:bodyPr>
          <a:lstStyle/>
          <a:p>
            <a:endParaRPr lang="fa-IR">
              <a:latin typeface="Arial" pitchFamily="34" charset="0"/>
            </a:endParaRPr>
          </a:p>
        </p:txBody>
      </p:sp>
      <p:sp>
        <p:nvSpPr>
          <p:cNvPr id="39944" name="Rectangle 8"/>
          <p:cNvSpPr>
            <a:spLocks noChangeArrowheads="1"/>
          </p:cNvSpPr>
          <p:nvPr/>
        </p:nvSpPr>
        <p:spPr bwMode="auto">
          <a:xfrm>
            <a:off x="5357818" y="142852"/>
            <a:ext cx="3571900" cy="400110"/>
          </a:xfrm>
          <a:prstGeom prst="rect">
            <a:avLst/>
          </a:prstGeom>
          <a:noFill/>
          <a:ln w="9525">
            <a:noFill/>
            <a:miter lim="800000"/>
            <a:headEnd/>
            <a:tailEnd/>
          </a:ln>
        </p:spPr>
        <p:txBody>
          <a:bodyPr wrap="square">
            <a:spAutoFit/>
          </a:bodyPr>
          <a:lstStyle/>
          <a:p>
            <a:pPr lvl="0"/>
            <a:r>
              <a:rPr lang="fa-IR" sz="2000" b="1" dirty="0">
                <a:solidFill>
                  <a:prstClr val="black"/>
                </a:solidFill>
                <a:cs typeface="B Titr" pitchFamily="2" charset="-78"/>
              </a:rPr>
              <a:t>کاربردهای فناوری اطلاعات در ورزش</a:t>
            </a:r>
            <a:endParaRPr lang="fa-IR" sz="2000" b="1" dirty="0">
              <a:solidFill>
                <a:srgbClr val="964305">
                  <a:lumMod val="50000"/>
                </a:srgbClr>
              </a:solidFill>
              <a:latin typeface="Book Antiqua" pitchFamily="18" charset="0"/>
              <a:cs typeface="B Titr" pitchFamily="2" charset="-78"/>
            </a:endParaRPr>
          </a:p>
        </p:txBody>
      </p:sp>
      <p:sp>
        <p:nvSpPr>
          <p:cNvPr id="10246" name="Rectangle 9"/>
          <p:cNvSpPr>
            <a:spLocks noChangeArrowheads="1"/>
          </p:cNvSpPr>
          <p:nvPr/>
        </p:nvSpPr>
        <p:spPr bwMode="auto">
          <a:xfrm>
            <a:off x="3203575" y="1484313"/>
            <a:ext cx="312906" cy="369332"/>
          </a:xfrm>
          <a:prstGeom prst="rect">
            <a:avLst/>
          </a:prstGeom>
          <a:noFill/>
          <a:ln w="9525">
            <a:noFill/>
            <a:miter lim="800000"/>
            <a:headEnd/>
            <a:tailEnd/>
          </a:ln>
        </p:spPr>
        <p:txBody>
          <a:bodyPr wrap="none" anchor="ctr">
            <a:spAutoFit/>
          </a:bodyPr>
          <a:lstStyle/>
          <a:p>
            <a:r>
              <a:rPr lang="fa-IR" b="1">
                <a:latin typeface="Arial" pitchFamily="34" charset="0"/>
              </a:rPr>
              <a:t> </a:t>
            </a:r>
            <a:r>
              <a:rPr lang="en-US">
                <a:latin typeface="Arial" pitchFamily="34" charset="0"/>
              </a:rPr>
              <a:t> </a:t>
            </a:r>
          </a:p>
        </p:txBody>
      </p:sp>
      <p:sp>
        <p:nvSpPr>
          <p:cNvPr id="39973" name="Text Box 37"/>
          <p:cNvSpPr txBox="1">
            <a:spLocks noChangeArrowheads="1"/>
          </p:cNvSpPr>
          <p:nvPr/>
        </p:nvSpPr>
        <p:spPr bwMode="auto">
          <a:xfrm>
            <a:off x="285720" y="928688"/>
            <a:ext cx="8501095" cy="2308324"/>
          </a:xfrm>
          <a:prstGeom prst="rect">
            <a:avLst/>
          </a:prstGeom>
          <a:noFill/>
          <a:ln w="9525">
            <a:noFill/>
            <a:miter lim="800000"/>
            <a:headEnd/>
            <a:tailEnd/>
          </a:ln>
        </p:spPr>
        <p:txBody>
          <a:bodyPr wrap="square">
            <a:spAutoFit/>
          </a:bodyPr>
          <a:lstStyle/>
          <a:p>
            <a:pPr algn="r" rtl="1"/>
            <a:r>
              <a:rPr lang="fa-IR" sz="2400" b="1" dirty="0" smtClean="0">
                <a:solidFill>
                  <a:schemeClr val="accent1">
                    <a:lumMod val="75000"/>
                  </a:schemeClr>
                </a:solidFill>
                <a:cs typeface="B Zar" pitchFamily="2" charset="-78"/>
              </a:rPr>
              <a:t>گلف</a:t>
            </a:r>
            <a:endParaRPr lang="en-US" sz="2400" b="1" dirty="0" smtClean="0">
              <a:solidFill>
                <a:schemeClr val="accent1">
                  <a:lumMod val="75000"/>
                </a:schemeClr>
              </a:solidFill>
              <a:cs typeface="B Zar" pitchFamily="2" charset="-78"/>
            </a:endParaRPr>
          </a:p>
          <a:p>
            <a:pPr algn="just" rtl="1"/>
            <a:r>
              <a:rPr lang="fa-IR" sz="2000" dirty="0" smtClean="0">
                <a:cs typeface="B Mitra" panose="00000400000000000000" pitchFamily="2" charset="-78"/>
              </a:rPr>
              <a:t>    </a:t>
            </a:r>
            <a:r>
              <a:rPr lang="ar-SA" sz="2000" dirty="0" smtClean="0">
                <a:cs typeface="B Mitra" panose="00000400000000000000" pitchFamily="2" charset="-78"/>
              </a:rPr>
              <a:t>اولین </a:t>
            </a:r>
            <a:r>
              <a:rPr lang="ar-SA" sz="2000" dirty="0">
                <a:cs typeface="B Mitra" panose="00000400000000000000" pitchFamily="2" charset="-78"/>
              </a:rPr>
              <a:t>درسی که به گلف بازها داده می‌شود چگونه در دست گرفتن چوب گلف است. یکی از سخت ترین درسها در ورزش گلف نیز چگونه نگه داشتن و چرخاندن چوب است. با توجه به عوامل موثر در هر چرخش چوب </a:t>
            </a:r>
            <a:r>
              <a:rPr lang="ar-SA" sz="2000" dirty="0" smtClean="0">
                <a:cs typeface="B Mitra" panose="00000400000000000000" pitchFamily="2" charset="-78"/>
              </a:rPr>
              <a:t>گلف</a:t>
            </a:r>
            <a:r>
              <a:rPr lang="fa-IR" sz="2000" dirty="0" smtClean="0">
                <a:cs typeface="B Mitra" panose="00000400000000000000" pitchFamily="2" charset="-78"/>
              </a:rPr>
              <a:t>،</a:t>
            </a:r>
            <a:r>
              <a:rPr lang="ar-SA" sz="2000" dirty="0" smtClean="0">
                <a:cs typeface="B Mitra" panose="00000400000000000000" pitchFamily="2" charset="-78"/>
              </a:rPr>
              <a:t> </a:t>
            </a:r>
            <a:r>
              <a:rPr lang="ar-SA" sz="2000" dirty="0">
                <a:cs typeface="B Mitra" panose="00000400000000000000" pitchFamily="2" charset="-78"/>
              </a:rPr>
              <a:t>بسیار سخت است که بتوان درست و دقیق اشکالات گلف باز را </a:t>
            </a:r>
            <a:r>
              <a:rPr lang="ar-SA" sz="2000" dirty="0" smtClean="0">
                <a:cs typeface="B Mitra" panose="00000400000000000000" pitchFamily="2" charset="-78"/>
              </a:rPr>
              <a:t>دریافت</a:t>
            </a:r>
            <a:r>
              <a:rPr lang="fa-IR" sz="2000" dirty="0" smtClean="0">
                <a:cs typeface="B Mitra" panose="00000400000000000000" pitchFamily="2" charset="-78"/>
              </a:rPr>
              <a:t>.</a:t>
            </a:r>
            <a:endParaRPr lang="en-US" sz="2000" dirty="0">
              <a:cs typeface="B Mitra" panose="00000400000000000000" pitchFamily="2" charset="-78"/>
            </a:endParaRPr>
          </a:p>
          <a:p>
            <a:pPr algn="just" rtl="1"/>
            <a:r>
              <a:rPr lang="fa-IR" sz="2000" dirty="0" smtClean="0">
                <a:cs typeface="B Mitra" panose="00000400000000000000" pitchFamily="2" charset="-78"/>
              </a:rPr>
              <a:t>    </a:t>
            </a:r>
            <a:r>
              <a:rPr lang="ar-SA" sz="2000" dirty="0" smtClean="0">
                <a:cs typeface="B Mitra" panose="00000400000000000000" pitchFamily="2" charset="-78"/>
              </a:rPr>
              <a:t>آرنولد </a:t>
            </a:r>
            <a:r>
              <a:rPr lang="ar-SA" sz="2000" dirty="0">
                <a:cs typeface="B Mitra" panose="00000400000000000000" pitchFamily="2" charset="-78"/>
              </a:rPr>
              <a:t>پالمر یکی از گلف بازان معروف می‌گوید:‌ اگر کمی در گرفتن چوب گلف تغییر ایجاد کنند زمان زیادی لازم است تا مغز به آن عادت </a:t>
            </a:r>
            <a:r>
              <a:rPr lang="ar-SA" sz="2000" dirty="0" smtClean="0">
                <a:cs typeface="B Mitra" panose="00000400000000000000" pitchFamily="2" charset="-78"/>
              </a:rPr>
              <a:t>کند</a:t>
            </a:r>
            <a:r>
              <a:rPr lang="fa-IR" sz="2000" dirty="0" smtClean="0">
                <a:cs typeface="B Mitra" panose="00000400000000000000" pitchFamily="2" charset="-78"/>
              </a:rPr>
              <a:t>.</a:t>
            </a:r>
            <a:endParaRPr lang="en-US" sz="2000" dirty="0">
              <a:cs typeface="B Mitra" panose="00000400000000000000" pitchFamily="2" charset="-78"/>
            </a:endParaRPr>
          </a:p>
          <a:p>
            <a:pPr algn="just" rtl="1"/>
            <a:endParaRPr lang="en-US" sz="2000" dirty="0" smtClean="0">
              <a:cs typeface="B Zar" pitchFamily="2" charset="-78"/>
            </a:endParaRPr>
          </a:p>
        </p:txBody>
      </p:sp>
      <p:sp>
        <p:nvSpPr>
          <p:cNvPr id="10248" name="Line 38"/>
          <p:cNvSpPr>
            <a:spLocks noChangeShapeType="1"/>
          </p:cNvSpPr>
          <p:nvPr/>
        </p:nvSpPr>
        <p:spPr bwMode="auto">
          <a:xfrm>
            <a:off x="228600" y="6381750"/>
            <a:ext cx="8686800" cy="0"/>
          </a:xfrm>
          <a:prstGeom prst="line">
            <a:avLst/>
          </a:prstGeom>
          <a:noFill/>
          <a:ln w="38100">
            <a:solidFill>
              <a:srgbClr val="993300"/>
            </a:solidFill>
            <a:round/>
            <a:headEnd/>
            <a:tailEnd/>
          </a:ln>
        </p:spPr>
        <p:txBody>
          <a:bodyPr/>
          <a:lstStyle/>
          <a:p>
            <a:endParaRPr lang="fa-IR"/>
          </a:p>
        </p:txBody>
      </p:sp>
      <p:sp>
        <p:nvSpPr>
          <p:cNvPr id="10250" name="WordArt 40"/>
          <p:cNvSpPr>
            <a:spLocks noChangeArrowheads="1" noChangeShapeType="1" noTextEdit="1"/>
          </p:cNvSpPr>
          <p:nvPr/>
        </p:nvSpPr>
        <p:spPr bwMode="auto">
          <a:xfrm>
            <a:off x="285720" y="6500834"/>
            <a:ext cx="2000264" cy="285728"/>
          </a:xfrm>
          <a:prstGeom prst="rect">
            <a:avLst/>
          </a:prstGeom>
        </p:spPr>
        <p:txBody>
          <a:bodyPr wrap="none" fromWordArt="1">
            <a:prstTxWarp prst="textPlain">
              <a:avLst>
                <a:gd name="adj" fmla="val 50000"/>
              </a:avLst>
            </a:prstTxWarp>
          </a:bodyPr>
          <a:lstStyle/>
          <a:p>
            <a:pPr algn="ctr" rtl="1"/>
            <a:r>
              <a:rPr lang="fa-IR" sz="3200" b="1" kern="1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raffic"/>
              </a:rPr>
              <a:t>دانشگاه آزاد اسلامی کرج</a:t>
            </a:r>
          </a:p>
        </p:txBody>
      </p:sp>
      <p:sp>
        <p:nvSpPr>
          <p:cNvPr id="14" name="Flowchart: Alternate Process 13">
            <a:hlinkClick r:id="rId2" action="ppaction://hlinksldjump" highlightClick="1"/>
            <a:hlinkHover r:id="" action="ppaction://noaction" highlightClick="1"/>
          </p:cNvPr>
          <p:cNvSpPr/>
          <p:nvPr/>
        </p:nvSpPr>
        <p:spPr>
          <a:xfrm>
            <a:off x="214282" y="6000768"/>
            <a:ext cx="714380" cy="285752"/>
          </a:xfrm>
          <a:prstGeom prst="flowChartAlternateProcess">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1400" dirty="0" smtClean="0">
                <a:solidFill>
                  <a:schemeClr val="tx1"/>
                </a:solidFill>
                <a:cs typeface="B Titr" pitchFamily="2" charset="-78"/>
              </a:rPr>
              <a:t>فهرست</a:t>
            </a:r>
            <a:endParaRPr lang="fa-IR" sz="1400" dirty="0">
              <a:solidFill>
                <a:schemeClr val="tx1"/>
              </a:solidFill>
              <a:cs typeface="B Titr" pitchFamily="2" charset="-78"/>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1151" y="3195042"/>
            <a:ext cx="3942857" cy="2538214"/>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36096" y="3195042"/>
            <a:ext cx="2638249" cy="294604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39973"/>
                                        </p:tgtEl>
                                        <p:attrNameLst>
                                          <p:attrName>style.visibility</p:attrName>
                                        </p:attrNameLst>
                                      </p:cBhvr>
                                      <p:to>
                                        <p:strVal val="visible"/>
                                      </p:to>
                                    </p:set>
                                    <p:animEffect transition="in" filter="barn(inVertical)">
                                      <p:cBhvr>
                                        <p:cTn id="7" dur="500"/>
                                        <p:tgtEl>
                                          <p:spTgt spid="39973"/>
                                        </p:tgtEl>
                                      </p:cBhvr>
                                    </p:animEffect>
                                  </p:childTnLst>
                                </p:cTn>
                              </p:par>
                              <p:par>
                                <p:cTn id="8" presetID="6" presetClass="entr" presetSubtype="16"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circle(in)">
                                      <p:cBhvr>
                                        <p:cTn id="10" dur="2000"/>
                                        <p:tgtEl>
                                          <p:spTgt spid="2"/>
                                        </p:tgtEl>
                                      </p:cBhvr>
                                    </p:animEffect>
                                  </p:childTnLst>
                                </p:cTn>
                              </p:par>
                              <p:par>
                                <p:cTn id="11" presetID="6" presetClass="entr" presetSubtype="16"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circle(in)">
                                      <p:cBhvr>
                                        <p:cTn id="13"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7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Line 2"/>
          <p:cNvSpPr>
            <a:spLocks noChangeShapeType="1"/>
          </p:cNvSpPr>
          <p:nvPr/>
        </p:nvSpPr>
        <p:spPr bwMode="auto">
          <a:xfrm>
            <a:off x="2844800" y="0"/>
            <a:ext cx="0" cy="0"/>
          </a:xfrm>
          <a:prstGeom prst="line">
            <a:avLst/>
          </a:prstGeom>
          <a:noFill/>
          <a:ln w="9525">
            <a:solidFill>
              <a:schemeClr val="tx1"/>
            </a:solidFill>
            <a:round/>
            <a:headEnd/>
            <a:tailEnd/>
          </a:ln>
        </p:spPr>
        <p:txBody>
          <a:bodyPr/>
          <a:lstStyle/>
          <a:p>
            <a:endParaRPr lang="fa-IR"/>
          </a:p>
        </p:txBody>
      </p:sp>
      <p:sp>
        <p:nvSpPr>
          <p:cNvPr id="10243" name="Line 3"/>
          <p:cNvSpPr>
            <a:spLocks noChangeShapeType="1"/>
          </p:cNvSpPr>
          <p:nvPr/>
        </p:nvSpPr>
        <p:spPr bwMode="auto">
          <a:xfrm>
            <a:off x="3132139" y="692150"/>
            <a:ext cx="5688012" cy="0"/>
          </a:xfrm>
          <a:prstGeom prst="line">
            <a:avLst/>
          </a:prstGeom>
          <a:noFill/>
          <a:ln w="28575">
            <a:solidFill>
              <a:srgbClr val="993300"/>
            </a:solidFill>
            <a:round/>
            <a:headEnd/>
            <a:tailEnd/>
          </a:ln>
        </p:spPr>
        <p:txBody>
          <a:bodyPr/>
          <a:lstStyle/>
          <a:p>
            <a:endParaRPr lang="fa-IR"/>
          </a:p>
        </p:txBody>
      </p:sp>
      <p:sp>
        <p:nvSpPr>
          <p:cNvPr id="10244" name="Text Box 6"/>
          <p:cNvSpPr txBox="1">
            <a:spLocks noChangeArrowheads="1"/>
          </p:cNvSpPr>
          <p:nvPr/>
        </p:nvSpPr>
        <p:spPr bwMode="auto">
          <a:xfrm>
            <a:off x="3419475" y="115889"/>
            <a:ext cx="184731" cy="369332"/>
          </a:xfrm>
          <a:prstGeom prst="rect">
            <a:avLst/>
          </a:prstGeom>
          <a:noFill/>
          <a:ln w="9525">
            <a:noFill/>
            <a:miter lim="800000"/>
            <a:headEnd/>
            <a:tailEnd/>
          </a:ln>
        </p:spPr>
        <p:txBody>
          <a:bodyPr wrap="none">
            <a:spAutoFit/>
          </a:bodyPr>
          <a:lstStyle/>
          <a:p>
            <a:endParaRPr lang="fa-IR">
              <a:latin typeface="Arial" pitchFamily="34" charset="0"/>
            </a:endParaRPr>
          </a:p>
        </p:txBody>
      </p:sp>
      <p:sp>
        <p:nvSpPr>
          <p:cNvPr id="39944" name="Rectangle 8"/>
          <p:cNvSpPr>
            <a:spLocks noChangeArrowheads="1"/>
          </p:cNvSpPr>
          <p:nvPr/>
        </p:nvSpPr>
        <p:spPr bwMode="auto">
          <a:xfrm>
            <a:off x="5357818" y="142852"/>
            <a:ext cx="3571900" cy="400110"/>
          </a:xfrm>
          <a:prstGeom prst="rect">
            <a:avLst/>
          </a:prstGeom>
          <a:noFill/>
          <a:ln w="9525">
            <a:noFill/>
            <a:miter lim="800000"/>
            <a:headEnd/>
            <a:tailEnd/>
          </a:ln>
        </p:spPr>
        <p:txBody>
          <a:bodyPr wrap="square">
            <a:spAutoFit/>
          </a:bodyPr>
          <a:lstStyle/>
          <a:p>
            <a:pPr lvl="0"/>
            <a:r>
              <a:rPr lang="fa-IR" sz="2000" b="1" dirty="0">
                <a:solidFill>
                  <a:prstClr val="black"/>
                </a:solidFill>
                <a:cs typeface="B Titr" pitchFamily="2" charset="-78"/>
              </a:rPr>
              <a:t>کاربردهای فناوری اطلاعات در ورزش</a:t>
            </a:r>
            <a:endParaRPr lang="fa-IR" sz="2000" b="1" dirty="0">
              <a:solidFill>
                <a:srgbClr val="964305">
                  <a:lumMod val="50000"/>
                </a:srgbClr>
              </a:solidFill>
              <a:latin typeface="Book Antiqua" pitchFamily="18" charset="0"/>
              <a:cs typeface="B Titr" pitchFamily="2" charset="-78"/>
            </a:endParaRPr>
          </a:p>
        </p:txBody>
      </p:sp>
      <p:sp>
        <p:nvSpPr>
          <p:cNvPr id="10246" name="Rectangle 9"/>
          <p:cNvSpPr>
            <a:spLocks noChangeArrowheads="1"/>
          </p:cNvSpPr>
          <p:nvPr/>
        </p:nvSpPr>
        <p:spPr bwMode="auto">
          <a:xfrm>
            <a:off x="395536" y="1206363"/>
            <a:ext cx="8381631" cy="1938992"/>
          </a:xfrm>
          <a:prstGeom prst="rect">
            <a:avLst/>
          </a:prstGeom>
          <a:noFill/>
          <a:ln w="9525">
            <a:noFill/>
            <a:miter lim="800000"/>
            <a:headEnd/>
            <a:tailEnd/>
          </a:ln>
        </p:spPr>
        <p:txBody>
          <a:bodyPr wrap="square" anchor="ctr">
            <a:spAutoFit/>
          </a:bodyPr>
          <a:lstStyle/>
          <a:p>
            <a:pPr algn="just" rtl="1"/>
            <a:r>
              <a:rPr lang="fa-IR" sz="2000" b="1" dirty="0" smtClean="0">
                <a:latin typeface="Arial" pitchFamily="34" charset="0"/>
              </a:rPr>
              <a:t>  </a:t>
            </a:r>
            <a:r>
              <a:rPr lang="fa-IR" sz="2000" dirty="0" smtClean="0">
                <a:cs typeface="B Mitra" panose="00000400000000000000" pitchFamily="2" charset="-78"/>
              </a:rPr>
              <a:t> </a:t>
            </a:r>
            <a:r>
              <a:rPr lang="ar-SA" sz="2000" dirty="0">
                <a:cs typeface="B Mitra" panose="00000400000000000000" pitchFamily="2" charset="-78"/>
              </a:rPr>
              <a:t>محققان دستکش های گلف جدیدی به نام</a:t>
            </a:r>
            <a:r>
              <a:rPr lang="en-US" sz="2000" dirty="0">
                <a:cs typeface="B Mitra" panose="00000400000000000000" pitchFamily="2" charset="-78"/>
              </a:rPr>
              <a:t> </a:t>
            </a:r>
            <a:r>
              <a:rPr lang="en-US" sz="1600" dirty="0" err="1">
                <a:cs typeface="B Mitra" panose="00000400000000000000" pitchFamily="2" charset="-78"/>
              </a:rPr>
              <a:t>Sensoglove</a:t>
            </a:r>
            <a:r>
              <a:rPr lang="en-US" sz="2000" dirty="0">
                <a:cs typeface="B Mitra" panose="00000400000000000000" pitchFamily="2" charset="-78"/>
              </a:rPr>
              <a:t> </a:t>
            </a:r>
            <a:r>
              <a:rPr lang="ar-SA" sz="2000" dirty="0">
                <a:cs typeface="B Mitra" panose="00000400000000000000" pitchFamily="2" charset="-78"/>
              </a:rPr>
              <a:t>طراحی کرده‌اند که می‌تواند اطلاعات مفیدی از هر چرخش و ضربه چوب گلف به گلف باز بدهد. این دستکش فشار دست به هنگام گرفتن چوب گلف را مشخص می‌کند</a:t>
            </a:r>
            <a:r>
              <a:rPr lang="fa-IR" sz="2000" dirty="0">
                <a:cs typeface="B Mitra" panose="00000400000000000000" pitchFamily="2" charset="-78"/>
              </a:rPr>
              <a:t>.</a:t>
            </a:r>
            <a:endParaRPr lang="en-US" sz="2000" dirty="0">
              <a:cs typeface="B Mitra" panose="00000400000000000000" pitchFamily="2" charset="-78"/>
            </a:endParaRPr>
          </a:p>
          <a:p>
            <a:pPr algn="just" rtl="1"/>
            <a:r>
              <a:rPr lang="fa-IR" sz="2000" dirty="0">
                <a:cs typeface="B Mitra" panose="00000400000000000000" pitchFamily="2" charset="-78"/>
              </a:rPr>
              <a:t>    </a:t>
            </a:r>
            <a:r>
              <a:rPr lang="ar-SA" sz="2000" dirty="0">
                <a:cs typeface="B Mitra" panose="00000400000000000000" pitchFamily="2" charset="-78"/>
              </a:rPr>
              <a:t>چهار سنسور بر روی این دستکش قرار داده شده‌اند که فشار را اندازه‌گیری می‌کنند. اطلاعات به دست آمده از دستکش نشان می‌دهد که هر انگشت نیاز دارد چه </a:t>
            </a:r>
            <a:r>
              <a:rPr lang="fa-IR" sz="2000" dirty="0" smtClean="0">
                <a:cs typeface="B Mitra" panose="00000400000000000000" pitchFamily="2" charset="-78"/>
              </a:rPr>
              <a:t>مقدار</a:t>
            </a:r>
            <a:r>
              <a:rPr lang="ar-SA" sz="2000" dirty="0" smtClean="0">
                <a:cs typeface="B Mitra" panose="00000400000000000000" pitchFamily="2" charset="-78"/>
              </a:rPr>
              <a:t> </a:t>
            </a:r>
            <a:r>
              <a:rPr lang="ar-SA" sz="2000" dirty="0">
                <a:cs typeface="B Mitra" panose="00000400000000000000" pitchFamily="2" charset="-78"/>
              </a:rPr>
              <a:t>فشار و قدرت به چوب گلف وارد کند</a:t>
            </a:r>
            <a:r>
              <a:rPr lang="fa-IR" sz="2000" dirty="0">
                <a:cs typeface="B Mitra" panose="00000400000000000000" pitchFamily="2" charset="-78"/>
              </a:rPr>
              <a:t>.</a:t>
            </a:r>
            <a:endParaRPr lang="en-US" sz="2000" dirty="0">
              <a:cs typeface="B Mitra" panose="00000400000000000000" pitchFamily="2" charset="-78"/>
            </a:endParaRPr>
          </a:p>
          <a:p>
            <a:pPr algn="just" rtl="1"/>
            <a:r>
              <a:rPr lang="fa-IR" sz="2000" dirty="0">
                <a:cs typeface="B Mitra" panose="00000400000000000000" pitchFamily="2" charset="-78"/>
              </a:rPr>
              <a:t>    </a:t>
            </a:r>
            <a:r>
              <a:rPr lang="ar-SA" sz="2000" dirty="0">
                <a:cs typeface="B Mitra" panose="00000400000000000000" pitchFamily="2" charset="-78"/>
              </a:rPr>
              <a:t>این دستکش در صورت خطا به صورت صوتی اخطار می‌دهد. در قسمت </a:t>
            </a:r>
            <a:r>
              <a:rPr lang="fa-IR" sz="2000" dirty="0" smtClean="0">
                <a:cs typeface="B Mitra" panose="00000400000000000000" pitchFamily="2" charset="-78"/>
              </a:rPr>
              <a:t>بیرونی</a:t>
            </a:r>
            <a:r>
              <a:rPr lang="ar-SA" sz="2000" dirty="0" smtClean="0">
                <a:cs typeface="B Mitra" panose="00000400000000000000" pitchFamily="2" charset="-78"/>
              </a:rPr>
              <a:t> </a:t>
            </a:r>
            <a:r>
              <a:rPr lang="ar-SA" sz="2000" dirty="0">
                <a:cs typeface="B Mitra" panose="00000400000000000000" pitchFamily="2" charset="-78"/>
              </a:rPr>
              <a:t>دستکش مانیتور بسیار کوچکی قرار دارد که اطلاعات به راحتی بر روی آن قابل خواندن </a:t>
            </a:r>
            <a:r>
              <a:rPr lang="ar-SA" sz="2000" dirty="0" smtClean="0">
                <a:cs typeface="B Mitra" panose="00000400000000000000" pitchFamily="2" charset="-78"/>
              </a:rPr>
              <a:t>است</a:t>
            </a:r>
            <a:r>
              <a:rPr lang="fa-IR" sz="2000" dirty="0">
                <a:cs typeface="B Mitra" panose="00000400000000000000" pitchFamily="2" charset="-78"/>
              </a:rPr>
              <a:t>.</a:t>
            </a:r>
            <a:r>
              <a:rPr lang="en-US" sz="2000" dirty="0" smtClean="0">
                <a:cs typeface="B Mitra" panose="00000400000000000000" pitchFamily="2" charset="-78"/>
              </a:rPr>
              <a:t> </a:t>
            </a:r>
            <a:r>
              <a:rPr lang="en-US" sz="1600" dirty="0" err="1">
                <a:cs typeface="B Mitra" panose="00000400000000000000" pitchFamily="2" charset="-78"/>
              </a:rPr>
              <a:t>Sensoglove</a:t>
            </a:r>
            <a:r>
              <a:rPr lang="en-US" sz="2000" dirty="0">
                <a:cs typeface="B Mitra" panose="00000400000000000000" pitchFamily="2" charset="-78"/>
              </a:rPr>
              <a:t> </a:t>
            </a:r>
            <a:r>
              <a:rPr lang="ar-SA" sz="2000" dirty="0">
                <a:cs typeface="B Mitra" panose="00000400000000000000" pitchFamily="2" charset="-78"/>
              </a:rPr>
              <a:t>از چرم میش ساخته شده است</a:t>
            </a:r>
            <a:r>
              <a:rPr lang="fa-IR" sz="2000" dirty="0">
                <a:cs typeface="B Mitra" panose="00000400000000000000" pitchFamily="2" charset="-78"/>
              </a:rPr>
              <a:t>.</a:t>
            </a:r>
            <a:r>
              <a:rPr lang="en-US" sz="2000" dirty="0" smtClean="0">
                <a:latin typeface="Arial" pitchFamily="34" charset="0"/>
              </a:rPr>
              <a:t> </a:t>
            </a:r>
            <a:endParaRPr lang="en-US" sz="2000" dirty="0">
              <a:latin typeface="Arial" pitchFamily="34" charset="0"/>
            </a:endParaRPr>
          </a:p>
        </p:txBody>
      </p:sp>
      <p:sp>
        <p:nvSpPr>
          <p:cNvPr id="10248" name="Line 38"/>
          <p:cNvSpPr>
            <a:spLocks noChangeShapeType="1"/>
          </p:cNvSpPr>
          <p:nvPr/>
        </p:nvSpPr>
        <p:spPr bwMode="auto">
          <a:xfrm>
            <a:off x="228600" y="6381750"/>
            <a:ext cx="8686800" cy="0"/>
          </a:xfrm>
          <a:prstGeom prst="line">
            <a:avLst/>
          </a:prstGeom>
          <a:noFill/>
          <a:ln w="38100">
            <a:solidFill>
              <a:srgbClr val="993300"/>
            </a:solidFill>
            <a:round/>
            <a:headEnd/>
            <a:tailEnd/>
          </a:ln>
        </p:spPr>
        <p:txBody>
          <a:bodyPr/>
          <a:lstStyle/>
          <a:p>
            <a:endParaRPr lang="fa-IR"/>
          </a:p>
        </p:txBody>
      </p:sp>
      <p:sp>
        <p:nvSpPr>
          <p:cNvPr id="10250" name="WordArt 40"/>
          <p:cNvSpPr>
            <a:spLocks noChangeArrowheads="1" noChangeShapeType="1" noTextEdit="1"/>
          </p:cNvSpPr>
          <p:nvPr/>
        </p:nvSpPr>
        <p:spPr bwMode="auto">
          <a:xfrm>
            <a:off x="285720" y="6500834"/>
            <a:ext cx="2000264" cy="285728"/>
          </a:xfrm>
          <a:prstGeom prst="rect">
            <a:avLst/>
          </a:prstGeom>
        </p:spPr>
        <p:txBody>
          <a:bodyPr wrap="none" fromWordArt="1">
            <a:prstTxWarp prst="textPlain">
              <a:avLst>
                <a:gd name="adj" fmla="val 50000"/>
              </a:avLst>
            </a:prstTxWarp>
          </a:bodyPr>
          <a:lstStyle/>
          <a:p>
            <a:pPr algn="ctr" rtl="1"/>
            <a:r>
              <a:rPr lang="fa-IR" sz="3200" b="1" kern="1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raffic"/>
              </a:rPr>
              <a:t>دانشگاه آزاد اسلامی کرج</a:t>
            </a:r>
          </a:p>
        </p:txBody>
      </p:sp>
      <p:sp>
        <p:nvSpPr>
          <p:cNvPr id="11" name="Flowchart: Alternate Process 10">
            <a:hlinkClick r:id="rId2" action="ppaction://hlinksldjump" highlightClick="1"/>
            <a:hlinkHover r:id="" action="ppaction://noaction" highlightClick="1"/>
          </p:cNvPr>
          <p:cNvSpPr/>
          <p:nvPr/>
        </p:nvSpPr>
        <p:spPr>
          <a:xfrm>
            <a:off x="214282" y="6000768"/>
            <a:ext cx="714380" cy="285752"/>
          </a:xfrm>
          <a:prstGeom prst="flowChartAlternateProcess">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1400" dirty="0" smtClean="0">
                <a:solidFill>
                  <a:schemeClr val="tx1"/>
                </a:solidFill>
                <a:cs typeface="B Titr" pitchFamily="2" charset="-78"/>
              </a:rPr>
              <a:t>فهرست</a:t>
            </a:r>
            <a:endParaRPr lang="fa-IR" sz="1400" dirty="0">
              <a:solidFill>
                <a:schemeClr val="tx1"/>
              </a:solidFill>
              <a:cs typeface="B Titr" pitchFamily="2" charset="-78"/>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99992" y="3366514"/>
            <a:ext cx="4032448" cy="2416204"/>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6675" y="3536611"/>
            <a:ext cx="2951229" cy="1967486"/>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10246"/>
                                        </p:tgtEl>
                                        <p:attrNameLst>
                                          <p:attrName>style.visibility</p:attrName>
                                        </p:attrNameLst>
                                      </p:cBhvr>
                                      <p:to>
                                        <p:strVal val="visible"/>
                                      </p:to>
                                    </p:set>
                                    <p:animEffect transition="in" filter="circle(in)">
                                      <p:cBhvr>
                                        <p:cTn id="7" dur="2000"/>
                                        <p:tgtEl>
                                          <p:spTgt spid="10246"/>
                                        </p:tgtEl>
                                      </p:cBhvr>
                                    </p:animEffect>
                                  </p:childTnLst>
                                </p:cTn>
                              </p:par>
                              <p:par>
                                <p:cTn id="8" presetID="21" presetClass="entr" presetSubtype="1"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heel(1)">
                                      <p:cBhvr>
                                        <p:cTn id="10" dur="2000"/>
                                        <p:tgtEl>
                                          <p:spTgt spid="3"/>
                                        </p:tgtEl>
                                      </p:cBhvr>
                                    </p:animEffect>
                                  </p:childTnLst>
                                </p:cTn>
                              </p:par>
                              <p:par>
                                <p:cTn id="11" presetID="21" presetClass="entr" presetSubtype="1" fill="hold" nodeType="with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heel(1)">
                                      <p:cBhvr>
                                        <p:cTn id="13"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Line 2"/>
          <p:cNvSpPr>
            <a:spLocks noChangeShapeType="1"/>
          </p:cNvSpPr>
          <p:nvPr/>
        </p:nvSpPr>
        <p:spPr bwMode="auto">
          <a:xfrm>
            <a:off x="2844800" y="0"/>
            <a:ext cx="0" cy="0"/>
          </a:xfrm>
          <a:prstGeom prst="line">
            <a:avLst/>
          </a:prstGeom>
          <a:noFill/>
          <a:ln w="9525">
            <a:solidFill>
              <a:schemeClr val="tx1"/>
            </a:solidFill>
            <a:round/>
            <a:headEnd/>
            <a:tailEnd/>
          </a:ln>
        </p:spPr>
        <p:txBody>
          <a:bodyPr/>
          <a:lstStyle/>
          <a:p>
            <a:endParaRPr lang="fa-IR"/>
          </a:p>
        </p:txBody>
      </p:sp>
      <p:sp>
        <p:nvSpPr>
          <p:cNvPr id="10243" name="Line 3"/>
          <p:cNvSpPr>
            <a:spLocks noChangeShapeType="1"/>
          </p:cNvSpPr>
          <p:nvPr/>
        </p:nvSpPr>
        <p:spPr bwMode="auto">
          <a:xfrm>
            <a:off x="3132139" y="692150"/>
            <a:ext cx="5688012" cy="0"/>
          </a:xfrm>
          <a:prstGeom prst="line">
            <a:avLst/>
          </a:prstGeom>
          <a:noFill/>
          <a:ln w="28575">
            <a:solidFill>
              <a:srgbClr val="993300"/>
            </a:solidFill>
            <a:round/>
            <a:headEnd/>
            <a:tailEnd/>
          </a:ln>
        </p:spPr>
        <p:txBody>
          <a:bodyPr/>
          <a:lstStyle/>
          <a:p>
            <a:endParaRPr lang="fa-IR"/>
          </a:p>
        </p:txBody>
      </p:sp>
      <p:sp>
        <p:nvSpPr>
          <p:cNvPr id="10244" name="Text Box 6"/>
          <p:cNvSpPr txBox="1">
            <a:spLocks noChangeArrowheads="1"/>
          </p:cNvSpPr>
          <p:nvPr/>
        </p:nvSpPr>
        <p:spPr bwMode="auto">
          <a:xfrm>
            <a:off x="3419475" y="115889"/>
            <a:ext cx="184731" cy="369332"/>
          </a:xfrm>
          <a:prstGeom prst="rect">
            <a:avLst/>
          </a:prstGeom>
          <a:noFill/>
          <a:ln w="9525">
            <a:noFill/>
            <a:miter lim="800000"/>
            <a:headEnd/>
            <a:tailEnd/>
          </a:ln>
        </p:spPr>
        <p:txBody>
          <a:bodyPr wrap="none">
            <a:spAutoFit/>
          </a:bodyPr>
          <a:lstStyle/>
          <a:p>
            <a:endParaRPr lang="fa-IR">
              <a:latin typeface="Arial" pitchFamily="34" charset="0"/>
            </a:endParaRPr>
          </a:p>
        </p:txBody>
      </p:sp>
      <p:sp>
        <p:nvSpPr>
          <p:cNvPr id="39944" name="Rectangle 8"/>
          <p:cNvSpPr>
            <a:spLocks noChangeArrowheads="1"/>
          </p:cNvSpPr>
          <p:nvPr/>
        </p:nvSpPr>
        <p:spPr bwMode="auto">
          <a:xfrm>
            <a:off x="5357818" y="142852"/>
            <a:ext cx="3571900" cy="400110"/>
          </a:xfrm>
          <a:prstGeom prst="rect">
            <a:avLst/>
          </a:prstGeom>
          <a:noFill/>
          <a:ln w="9525">
            <a:noFill/>
            <a:miter lim="800000"/>
            <a:headEnd/>
            <a:tailEnd/>
          </a:ln>
        </p:spPr>
        <p:txBody>
          <a:bodyPr wrap="square">
            <a:spAutoFit/>
          </a:bodyPr>
          <a:lstStyle/>
          <a:p>
            <a:pPr lvl="0"/>
            <a:r>
              <a:rPr lang="fa-IR" sz="2000" b="1" dirty="0">
                <a:solidFill>
                  <a:prstClr val="black"/>
                </a:solidFill>
                <a:cs typeface="B Titr" pitchFamily="2" charset="-78"/>
              </a:rPr>
              <a:t>کاربردهای فناوری اطلاعات در ورزش</a:t>
            </a:r>
            <a:endParaRPr lang="fa-IR" sz="2000" b="1" dirty="0">
              <a:solidFill>
                <a:srgbClr val="964305">
                  <a:lumMod val="50000"/>
                </a:srgbClr>
              </a:solidFill>
              <a:latin typeface="Book Antiqua" pitchFamily="18" charset="0"/>
              <a:cs typeface="B Titr" pitchFamily="2" charset="-78"/>
            </a:endParaRPr>
          </a:p>
        </p:txBody>
      </p:sp>
      <p:sp>
        <p:nvSpPr>
          <p:cNvPr id="10246" name="Rectangle 9"/>
          <p:cNvSpPr>
            <a:spLocks noChangeArrowheads="1"/>
          </p:cNvSpPr>
          <p:nvPr/>
        </p:nvSpPr>
        <p:spPr bwMode="auto">
          <a:xfrm>
            <a:off x="3203575" y="1484313"/>
            <a:ext cx="312906" cy="369332"/>
          </a:xfrm>
          <a:prstGeom prst="rect">
            <a:avLst/>
          </a:prstGeom>
          <a:noFill/>
          <a:ln w="9525">
            <a:noFill/>
            <a:miter lim="800000"/>
            <a:headEnd/>
            <a:tailEnd/>
          </a:ln>
        </p:spPr>
        <p:txBody>
          <a:bodyPr wrap="none" anchor="ctr">
            <a:spAutoFit/>
          </a:bodyPr>
          <a:lstStyle/>
          <a:p>
            <a:r>
              <a:rPr lang="fa-IR" b="1">
                <a:latin typeface="Arial" pitchFamily="34" charset="0"/>
              </a:rPr>
              <a:t> </a:t>
            </a:r>
            <a:r>
              <a:rPr lang="en-US">
                <a:latin typeface="Arial" pitchFamily="34" charset="0"/>
              </a:rPr>
              <a:t> </a:t>
            </a:r>
          </a:p>
        </p:txBody>
      </p:sp>
      <p:sp>
        <p:nvSpPr>
          <p:cNvPr id="39973" name="Text Box 37"/>
          <p:cNvSpPr txBox="1">
            <a:spLocks noChangeArrowheads="1"/>
          </p:cNvSpPr>
          <p:nvPr/>
        </p:nvSpPr>
        <p:spPr bwMode="auto">
          <a:xfrm>
            <a:off x="395536" y="937171"/>
            <a:ext cx="8391279" cy="3293209"/>
          </a:xfrm>
          <a:prstGeom prst="rect">
            <a:avLst/>
          </a:prstGeom>
          <a:noFill/>
          <a:ln w="9525">
            <a:noFill/>
            <a:miter lim="800000"/>
            <a:headEnd/>
            <a:tailEnd/>
          </a:ln>
        </p:spPr>
        <p:txBody>
          <a:bodyPr wrap="square">
            <a:spAutoFit/>
          </a:bodyPr>
          <a:lstStyle/>
          <a:p>
            <a:pPr algn="r" rtl="1"/>
            <a:r>
              <a:rPr lang="fa-IR" sz="2800" b="1" dirty="0" smtClean="0">
                <a:solidFill>
                  <a:schemeClr val="accent1">
                    <a:lumMod val="75000"/>
                  </a:schemeClr>
                </a:solidFill>
                <a:cs typeface="B Zar" pitchFamily="2" charset="-78"/>
              </a:rPr>
              <a:t>شنا</a:t>
            </a:r>
            <a:endParaRPr lang="en-US" sz="2400" b="1" dirty="0" smtClean="0">
              <a:solidFill>
                <a:schemeClr val="accent1">
                  <a:lumMod val="75000"/>
                </a:schemeClr>
              </a:solidFill>
              <a:cs typeface="B Zar" pitchFamily="2" charset="-78"/>
            </a:endParaRPr>
          </a:p>
          <a:p>
            <a:pPr algn="just" rtl="1"/>
            <a:r>
              <a:rPr lang="fa-IR" sz="2000" dirty="0" smtClean="0">
                <a:cs typeface="B Mitra" panose="00000400000000000000" pitchFamily="2" charset="-78"/>
              </a:rPr>
              <a:t> </a:t>
            </a:r>
          </a:p>
          <a:p>
            <a:pPr algn="just" rtl="1"/>
            <a:r>
              <a:rPr lang="fa-IR" sz="2000" dirty="0" smtClean="0">
                <a:cs typeface="B Mitra" panose="00000400000000000000" pitchFamily="2" charset="-78"/>
              </a:rPr>
              <a:t>   </a:t>
            </a:r>
            <a:r>
              <a:rPr lang="ar-SA" sz="2000" dirty="0" smtClean="0">
                <a:cs typeface="B Mitra" panose="00000400000000000000" pitchFamily="2" charset="-78"/>
              </a:rPr>
              <a:t>محققان </a:t>
            </a:r>
            <a:r>
              <a:rPr lang="ar-SA" sz="2000" dirty="0">
                <a:cs typeface="B Mitra" panose="00000400000000000000" pitchFamily="2" charset="-78"/>
              </a:rPr>
              <a:t>سیستمی طراحی کردند که با کمک نور میزان اکسیژن موجود در عضلات شناگران را در زیر آب اندازه‌گیری </a:t>
            </a:r>
            <a:r>
              <a:rPr lang="ar-SA" sz="2000" dirty="0" smtClean="0">
                <a:cs typeface="B Mitra" panose="00000400000000000000" pitchFamily="2" charset="-78"/>
              </a:rPr>
              <a:t>می‌کند</a:t>
            </a:r>
            <a:r>
              <a:rPr lang="fa-IR" sz="2000" dirty="0" smtClean="0">
                <a:cs typeface="B Mitra" panose="00000400000000000000" pitchFamily="2" charset="-78"/>
              </a:rPr>
              <a:t>.</a:t>
            </a:r>
            <a:r>
              <a:rPr lang="ar-SA" sz="2000" dirty="0" smtClean="0">
                <a:cs typeface="B Mitra" panose="00000400000000000000" pitchFamily="2" charset="-78"/>
              </a:rPr>
              <a:t>این </a:t>
            </a:r>
            <a:r>
              <a:rPr lang="fa-IR" sz="2000" dirty="0" smtClean="0">
                <a:cs typeface="B Mitra" panose="00000400000000000000" pitchFamily="2" charset="-78"/>
              </a:rPr>
              <a:t>عمل </a:t>
            </a:r>
            <a:r>
              <a:rPr lang="ar-SA" sz="2000" dirty="0" smtClean="0">
                <a:cs typeface="B Mitra" panose="00000400000000000000" pitchFamily="2" charset="-78"/>
              </a:rPr>
              <a:t>به وسیله</a:t>
            </a:r>
            <a:r>
              <a:rPr lang="fa-IR" sz="2000" dirty="0" smtClean="0">
                <a:cs typeface="B Mitra" panose="00000400000000000000" pitchFamily="2" charset="-78"/>
              </a:rPr>
              <a:t> یک</a:t>
            </a:r>
            <a:r>
              <a:rPr lang="ar-SA" sz="2000" dirty="0" smtClean="0">
                <a:cs typeface="B Mitra" panose="00000400000000000000" pitchFamily="2" charset="-78"/>
              </a:rPr>
              <a:t> </a:t>
            </a:r>
            <a:r>
              <a:rPr lang="ar-SA" sz="2000" dirty="0">
                <a:cs typeface="B Mitra" panose="00000400000000000000" pitchFamily="2" charset="-78"/>
              </a:rPr>
              <a:t>طیف </a:t>
            </a:r>
            <a:r>
              <a:rPr lang="ar-SA" sz="2000" dirty="0" smtClean="0">
                <a:cs typeface="B Mitra" panose="00000400000000000000" pitchFamily="2" charset="-78"/>
              </a:rPr>
              <a:t>سنج </a:t>
            </a:r>
            <a:r>
              <a:rPr lang="ar-SA" sz="2000" dirty="0">
                <a:cs typeface="B Mitra" panose="00000400000000000000" pitchFamily="2" charset="-78"/>
              </a:rPr>
              <a:t>با کمک اشعه مادون </a:t>
            </a:r>
            <a:r>
              <a:rPr lang="ar-SA" sz="2000" dirty="0" smtClean="0">
                <a:cs typeface="B Mitra" panose="00000400000000000000" pitchFamily="2" charset="-78"/>
              </a:rPr>
              <a:t>قرمز</a:t>
            </a:r>
            <a:r>
              <a:rPr lang="fa-IR" sz="2000" dirty="0" smtClean="0">
                <a:cs typeface="B Mitra" panose="00000400000000000000" pitchFamily="2" charset="-78"/>
              </a:rPr>
              <a:t> صورت می گیرد</a:t>
            </a:r>
            <a:r>
              <a:rPr lang="ar-SA" sz="2000" dirty="0" smtClean="0">
                <a:cs typeface="B Mitra" panose="00000400000000000000" pitchFamily="2" charset="-78"/>
              </a:rPr>
              <a:t> </a:t>
            </a:r>
            <a:r>
              <a:rPr lang="fa-IR" sz="2000" dirty="0" smtClean="0">
                <a:cs typeface="B Mitra" panose="00000400000000000000" pitchFamily="2" charset="-78"/>
              </a:rPr>
              <a:t>که باعث ارزیابی </a:t>
            </a:r>
            <a:r>
              <a:rPr lang="ar-SA" sz="2000" dirty="0" smtClean="0">
                <a:cs typeface="B Mitra" panose="00000400000000000000" pitchFamily="2" charset="-78"/>
              </a:rPr>
              <a:t>میزان </a:t>
            </a:r>
            <a:r>
              <a:rPr lang="ar-SA" sz="2000" dirty="0">
                <a:cs typeface="B Mitra" panose="00000400000000000000" pitchFamily="2" charset="-78"/>
              </a:rPr>
              <a:t>اکسیژن عضلات </a:t>
            </a:r>
            <a:r>
              <a:rPr lang="fa-IR" sz="2000" dirty="0" smtClean="0">
                <a:cs typeface="B Mitra" panose="00000400000000000000" pitchFamily="2" charset="-78"/>
              </a:rPr>
              <a:t>می شود.</a:t>
            </a:r>
          </a:p>
          <a:p>
            <a:pPr algn="just" rtl="1"/>
            <a:r>
              <a:rPr lang="fa-IR" sz="2000" dirty="0" smtClean="0">
                <a:cs typeface="B Mitra" panose="00000400000000000000" pitchFamily="2" charset="-78"/>
              </a:rPr>
              <a:t>    </a:t>
            </a:r>
            <a:r>
              <a:rPr lang="ar-SA" sz="2000" dirty="0" smtClean="0">
                <a:cs typeface="B Mitra" panose="00000400000000000000" pitchFamily="2" charset="-78"/>
              </a:rPr>
              <a:t>از </a:t>
            </a:r>
            <a:r>
              <a:rPr lang="ar-SA" sz="2000" dirty="0">
                <a:cs typeface="B Mitra" panose="00000400000000000000" pitchFamily="2" charset="-78"/>
              </a:rPr>
              <a:t>این فناوری می‌توان برای اندازه‌گیری قند خون، اکسیژن رسانی و کارایی عصب‌های مغزی استفاده کرد. استفاده از این فناوری می‌تواند به شناگران کمک کند تا از اکسیژن رسانی کافی به عضلات خود مطمئن </a:t>
            </a:r>
            <a:r>
              <a:rPr lang="ar-SA" sz="2000" dirty="0" smtClean="0">
                <a:cs typeface="B Mitra" panose="00000400000000000000" pitchFamily="2" charset="-78"/>
              </a:rPr>
              <a:t>شوند</a:t>
            </a:r>
            <a:r>
              <a:rPr lang="fa-IR" sz="2000" dirty="0" smtClean="0">
                <a:cs typeface="B Mitra" panose="00000400000000000000" pitchFamily="2" charset="-78"/>
              </a:rPr>
              <a:t>.</a:t>
            </a:r>
          </a:p>
          <a:p>
            <a:pPr algn="r" rtl="1"/>
            <a:r>
              <a:rPr lang="fa-IR" sz="2000" dirty="0" smtClean="0">
                <a:cs typeface="B Mitra" panose="00000400000000000000" pitchFamily="2" charset="-78"/>
              </a:rPr>
              <a:t>    </a:t>
            </a:r>
            <a:r>
              <a:rPr lang="ar-SA" sz="2000" dirty="0" smtClean="0">
                <a:cs typeface="B Mitra" panose="00000400000000000000" pitchFamily="2" charset="-78"/>
              </a:rPr>
              <a:t>این </a:t>
            </a:r>
            <a:r>
              <a:rPr lang="ar-SA" sz="2000" dirty="0">
                <a:cs typeface="B Mitra" panose="00000400000000000000" pitchFamily="2" charset="-78"/>
              </a:rPr>
              <a:t>فناوری</a:t>
            </a:r>
            <a:r>
              <a:rPr lang="fa-IR" sz="2000" dirty="0">
                <a:cs typeface="B Mitra" panose="00000400000000000000" pitchFamily="2" charset="-78"/>
              </a:rPr>
              <a:t>،</a:t>
            </a:r>
            <a:r>
              <a:rPr lang="ar-SA" sz="2000" dirty="0">
                <a:cs typeface="B Mitra" panose="00000400000000000000" pitchFamily="2" charset="-78"/>
              </a:rPr>
              <a:t> اطلاعات مفیدی برای شناگران و بیمارانی که آب درمانی انجام می‌دهند ارائه می‌دهد</a:t>
            </a:r>
            <a:r>
              <a:rPr lang="fa-IR" sz="2000" dirty="0">
                <a:cs typeface="B Mitra" panose="00000400000000000000" pitchFamily="2" charset="-78"/>
              </a:rPr>
              <a:t>.</a:t>
            </a:r>
          </a:p>
          <a:p>
            <a:pPr algn="r" rtl="1"/>
            <a:endParaRPr lang="en-US" sz="2000" dirty="0"/>
          </a:p>
          <a:p>
            <a:pPr algn="r" rtl="1"/>
            <a:endParaRPr lang="en-US" sz="2000" b="1" dirty="0">
              <a:cs typeface="B Zar" pitchFamily="2" charset="-78"/>
            </a:endParaRPr>
          </a:p>
        </p:txBody>
      </p:sp>
      <p:sp>
        <p:nvSpPr>
          <p:cNvPr id="10248" name="Line 38"/>
          <p:cNvSpPr>
            <a:spLocks noChangeShapeType="1"/>
          </p:cNvSpPr>
          <p:nvPr/>
        </p:nvSpPr>
        <p:spPr bwMode="auto">
          <a:xfrm>
            <a:off x="228600" y="6381750"/>
            <a:ext cx="8686800" cy="0"/>
          </a:xfrm>
          <a:prstGeom prst="line">
            <a:avLst/>
          </a:prstGeom>
          <a:noFill/>
          <a:ln w="38100">
            <a:solidFill>
              <a:srgbClr val="993300"/>
            </a:solidFill>
            <a:round/>
            <a:headEnd/>
            <a:tailEnd/>
          </a:ln>
        </p:spPr>
        <p:txBody>
          <a:bodyPr/>
          <a:lstStyle/>
          <a:p>
            <a:endParaRPr lang="fa-IR"/>
          </a:p>
        </p:txBody>
      </p:sp>
      <p:sp>
        <p:nvSpPr>
          <p:cNvPr id="10250" name="WordArt 40"/>
          <p:cNvSpPr>
            <a:spLocks noChangeArrowheads="1" noChangeShapeType="1" noTextEdit="1"/>
          </p:cNvSpPr>
          <p:nvPr/>
        </p:nvSpPr>
        <p:spPr bwMode="auto">
          <a:xfrm>
            <a:off x="285720" y="6500834"/>
            <a:ext cx="2000264" cy="285728"/>
          </a:xfrm>
          <a:prstGeom prst="rect">
            <a:avLst/>
          </a:prstGeom>
        </p:spPr>
        <p:txBody>
          <a:bodyPr wrap="none" fromWordArt="1">
            <a:prstTxWarp prst="textPlain">
              <a:avLst>
                <a:gd name="adj" fmla="val 50000"/>
              </a:avLst>
            </a:prstTxWarp>
          </a:bodyPr>
          <a:lstStyle/>
          <a:p>
            <a:pPr algn="ctr" rtl="1"/>
            <a:r>
              <a:rPr lang="fa-IR" sz="3200" b="1" kern="1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raffic"/>
              </a:rPr>
              <a:t>دانشگاه آزاد اسلامی کرج</a:t>
            </a:r>
          </a:p>
        </p:txBody>
      </p:sp>
      <p:sp>
        <p:nvSpPr>
          <p:cNvPr id="15" name="Flowchart: Alternate Process 14">
            <a:hlinkClick r:id="rId2" action="ppaction://hlinksldjump" highlightClick="1"/>
            <a:hlinkHover r:id="" action="ppaction://noaction" highlightClick="1"/>
          </p:cNvPr>
          <p:cNvSpPr/>
          <p:nvPr/>
        </p:nvSpPr>
        <p:spPr>
          <a:xfrm>
            <a:off x="214282" y="6000768"/>
            <a:ext cx="714380" cy="285752"/>
          </a:xfrm>
          <a:prstGeom prst="flowChartAlternateProcess">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1400" dirty="0" smtClean="0">
                <a:solidFill>
                  <a:schemeClr val="tx1"/>
                </a:solidFill>
                <a:cs typeface="B Titr" pitchFamily="2" charset="-78"/>
              </a:rPr>
              <a:t>فهرست</a:t>
            </a:r>
            <a:endParaRPr lang="fa-IR" sz="1400" dirty="0">
              <a:solidFill>
                <a:schemeClr val="tx1"/>
              </a:solidFill>
              <a:cs typeface="B Titr" pitchFamily="2" charset="-78"/>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60032" y="3861048"/>
            <a:ext cx="3887661" cy="2354602"/>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1343" y="3869052"/>
            <a:ext cx="3572625" cy="193621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39973"/>
                                        </p:tgtEl>
                                        <p:attrNameLst>
                                          <p:attrName>style.visibility</p:attrName>
                                        </p:attrNameLst>
                                      </p:cBhvr>
                                      <p:to>
                                        <p:strVal val="visible"/>
                                      </p:to>
                                    </p:set>
                                    <p:animEffect transition="in" filter="wipe(down)">
                                      <p:cBhvr>
                                        <p:cTn id="7" dur="500"/>
                                        <p:tgtEl>
                                          <p:spTgt spid="39973"/>
                                        </p:tgtEl>
                                      </p:cBhvr>
                                    </p:animEffect>
                                  </p:childTnLst>
                                </p:cTn>
                              </p:par>
                              <p:par>
                                <p:cTn id="8" presetID="10" presetClass="entr" presetSubtype="0"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10" presetClass="entr" presetSubtype="0" fill="hold" nodeType="with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7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Line 2"/>
          <p:cNvSpPr>
            <a:spLocks noChangeShapeType="1"/>
          </p:cNvSpPr>
          <p:nvPr/>
        </p:nvSpPr>
        <p:spPr bwMode="auto">
          <a:xfrm>
            <a:off x="2844800" y="0"/>
            <a:ext cx="0" cy="0"/>
          </a:xfrm>
          <a:prstGeom prst="line">
            <a:avLst/>
          </a:prstGeom>
          <a:noFill/>
          <a:ln w="9525">
            <a:solidFill>
              <a:schemeClr val="tx1"/>
            </a:solidFill>
            <a:round/>
            <a:headEnd/>
            <a:tailEnd/>
          </a:ln>
        </p:spPr>
        <p:txBody>
          <a:bodyPr/>
          <a:lstStyle/>
          <a:p>
            <a:endParaRPr lang="fa-IR"/>
          </a:p>
        </p:txBody>
      </p:sp>
      <p:sp>
        <p:nvSpPr>
          <p:cNvPr id="10243" name="Line 3"/>
          <p:cNvSpPr>
            <a:spLocks noChangeShapeType="1"/>
          </p:cNvSpPr>
          <p:nvPr/>
        </p:nvSpPr>
        <p:spPr bwMode="auto">
          <a:xfrm>
            <a:off x="3132139" y="692150"/>
            <a:ext cx="5688012" cy="0"/>
          </a:xfrm>
          <a:prstGeom prst="line">
            <a:avLst/>
          </a:prstGeom>
          <a:noFill/>
          <a:ln w="28575">
            <a:solidFill>
              <a:srgbClr val="993300"/>
            </a:solidFill>
            <a:round/>
            <a:headEnd/>
            <a:tailEnd/>
          </a:ln>
        </p:spPr>
        <p:txBody>
          <a:bodyPr/>
          <a:lstStyle/>
          <a:p>
            <a:endParaRPr lang="fa-IR"/>
          </a:p>
        </p:txBody>
      </p:sp>
      <p:sp>
        <p:nvSpPr>
          <p:cNvPr id="10244" name="Text Box 6"/>
          <p:cNvSpPr txBox="1">
            <a:spLocks noChangeArrowheads="1"/>
          </p:cNvSpPr>
          <p:nvPr/>
        </p:nvSpPr>
        <p:spPr bwMode="auto">
          <a:xfrm>
            <a:off x="3419475" y="115889"/>
            <a:ext cx="184731" cy="369332"/>
          </a:xfrm>
          <a:prstGeom prst="rect">
            <a:avLst/>
          </a:prstGeom>
          <a:noFill/>
          <a:ln w="9525">
            <a:noFill/>
            <a:miter lim="800000"/>
            <a:headEnd/>
            <a:tailEnd/>
          </a:ln>
        </p:spPr>
        <p:txBody>
          <a:bodyPr wrap="none">
            <a:spAutoFit/>
          </a:bodyPr>
          <a:lstStyle/>
          <a:p>
            <a:endParaRPr lang="fa-IR">
              <a:latin typeface="Arial" pitchFamily="34" charset="0"/>
            </a:endParaRPr>
          </a:p>
        </p:txBody>
      </p:sp>
      <p:sp>
        <p:nvSpPr>
          <p:cNvPr id="39944" name="Rectangle 8"/>
          <p:cNvSpPr>
            <a:spLocks noChangeArrowheads="1"/>
          </p:cNvSpPr>
          <p:nvPr/>
        </p:nvSpPr>
        <p:spPr bwMode="auto">
          <a:xfrm>
            <a:off x="5357818" y="142852"/>
            <a:ext cx="3571900" cy="400110"/>
          </a:xfrm>
          <a:prstGeom prst="rect">
            <a:avLst/>
          </a:prstGeom>
          <a:noFill/>
          <a:ln w="9525">
            <a:noFill/>
            <a:miter lim="800000"/>
            <a:headEnd/>
            <a:tailEnd/>
          </a:ln>
        </p:spPr>
        <p:txBody>
          <a:bodyPr wrap="square">
            <a:spAutoFit/>
          </a:bodyPr>
          <a:lstStyle/>
          <a:p>
            <a:pPr lvl="0"/>
            <a:r>
              <a:rPr lang="fa-IR" sz="2000" b="1" dirty="0">
                <a:solidFill>
                  <a:prstClr val="black"/>
                </a:solidFill>
                <a:cs typeface="B Titr" pitchFamily="2" charset="-78"/>
              </a:rPr>
              <a:t>کاربردهای فناوری اطلاعات در ورزش</a:t>
            </a:r>
            <a:endParaRPr lang="fa-IR" sz="2000" b="1" dirty="0">
              <a:solidFill>
                <a:srgbClr val="964305">
                  <a:lumMod val="50000"/>
                </a:srgbClr>
              </a:solidFill>
              <a:latin typeface="Book Antiqua" pitchFamily="18" charset="0"/>
              <a:cs typeface="B Titr" pitchFamily="2" charset="-78"/>
            </a:endParaRPr>
          </a:p>
        </p:txBody>
      </p:sp>
      <p:sp>
        <p:nvSpPr>
          <p:cNvPr id="10246" name="Rectangle 9"/>
          <p:cNvSpPr>
            <a:spLocks noChangeArrowheads="1"/>
          </p:cNvSpPr>
          <p:nvPr/>
        </p:nvSpPr>
        <p:spPr bwMode="auto">
          <a:xfrm>
            <a:off x="3203575" y="1484313"/>
            <a:ext cx="312906" cy="369332"/>
          </a:xfrm>
          <a:prstGeom prst="rect">
            <a:avLst/>
          </a:prstGeom>
          <a:noFill/>
          <a:ln w="9525">
            <a:noFill/>
            <a:miter lim="800000"/>
            <a:headEnd/>
            <a:tailEnd/>
          </a:ln>
        </p:spPr>
        <p:txBody>
          <a:bodyPr wrap="none" anchor="ctr">
            <a:spAutoFit/>
          </a:bodyPr>
          <a:lstStyle/>
          <a:p>
            <a:r>
              <a:rPr lang="fa-IR" b="1">
                <a:latin typeface="Arial" pitchFamily="34" charset="0"/>
              </a:rPr>
              <a:t> </a:t>
            </a:r>
            <a:r>
              <a:rPr lang="en-US">
                <a:latin typeface="Arial" pitchFamily="34" charset="0"/>
              </a:rPr>
              <a:t> </a:t>
            </a:r>
          </a:p>
        </p:txBody>
      </p:sp>
      <p:sp>
        <p:nvSpPr>
          <p:cNvPr id="39973" name="Text Box 37"/>
          <p:cNvSpPr txBox="1">
            <a:spLocks noChangeArrowheads="1"/>
          </p:cNvSpPr>
          <p:nvPr/>
        </p:nvSpPr>
        <p:spPr bwMode="auto">
          <a:xfrm>
            <a:off x="358340" y="635063"/>
            <a:ext cx="8501095" cy="5386090"/>
          </a:xfrm>
          <a:prstGeom prst="rect">
            <a:avLst/>
          </a:prstGeom>
          <a:noFill/>
          <a:ln w="9525">
            <a:noFill/>
            <a:miter lim="800000"/>
            <a:headEnd/>
            <a:tailEnd/>
          </a:ln>
        </p:spPr>
        <p:txBody>
          <a:bodyPr wrap="square">
            <a:spAutoFit/>
          </a:bodyPr>
          <a:lstStyle/>
          <a:p>
            <a:pPr algn="r" rtl="1"/>
            <a:r>
              <a:rPr lang="fa-IR" sz="2400" b="1" dirty="0" smtClean="0">
                <a:solidFill>
                  <a:schemeClr val="accent1">
                    <a:lumMod val="75000"/>
                  </a:schemeClr>
                </a:solidFill>
                <a:cs typeface="B Zar" pitchFamily="2" charset="-78"/>
              </a:rPr>
              <a:t>دو (سرعت و بامانع)</a:t>
            </a:r>
            <a:endParaRPr lang="en-US" sz="2400" dirty="0" smtClean="0">
              <a:cs typeface="B Zar" pitchFamily="2" charset="-78"/>
            </a:endParaRPr>
          </a:p>
          <a:p>
            <a:pPr algn="just" rtl="1"/>
            <a:r>
              <a:rPr lang="fa-IR" sz="2000" b="1" dirty="0" smtClean="0">
                <a:cs typeface="B Mitra" panose="00000400000000000000" pitchFamily="2" charset="-78"/>
              </a:rPr>
              <a:t>    </a:t>
            </a:r>
            <a:r>
              <a:rPr lang="en-US" dirty="0" err="1" smtClean="0">
                <a:cs typeface="B Mitra" panose="00000400000000000000" pitchFamily="2" charset="-78"/>
              </a:rPr>
              <a:t>Runscribe</a:t>
            </a:r>
            <a:r>
              <a:rPr lang="fa-IR" sz="2000" dirty="0" smtClean="0">
                <a:cs typeface="B Mitra" panose="00000400000000000000" pitchFamily="2" charset="-78"/>
              </a:rPr>
              <a:t> </a:t>
            </a:r>
            <a:r>
              <a:rPr lang="ar-SA" sz="2000" dirty="0" smtClean="0">
                <a:cs typeface="B Mitra" panose="00000400000000000000" pitchFamily="2" charset="-78"/>
              </a:rPr>
              <a:t>دستگاهی </a:t>
            </a:r>
            <a:r>
              <a:rPr lang="ar-SA" sz="2000" dirty="0">
                <a:cs typeface="B Mitra" panose="00000400000000000000" pitchFamily="2" charset="-78"/>
              </a:rPr>
              <a:t>است که بسیار کوچک است و بر </a:t>
            </a:r>
            <a:r>
              <a:rPr lang="ar-SA" sz="2000" dirty="0" smtClean="0">
                <a:cs typeface="B Mitra" panose="00000400000000000000" pitchFamily="2" charset="-78"/>
              </a:rPr>
              <a:t>رو</a:t>
            </a:r>
            <a:r>
              <a:rPr lang="fa-IR" sz="2000" dirty="0" smtClean="0">
                <a:cs typeface="B Mitra" panose="00000400000000000000" pitchFamily="2" charset="-78"/>
              </a:rPr>
              <a:t> یا پشت</a:t>
            </a:r>
            <a:r>
              <a:rPr lang="ar-SA" sz="2000" dirty="0" smtClean="0">
                <a:cs typeface="B Mitra" panose="00000400000000000000" pitchFamily="2" charset="-78"/>
              </a:rPr>
              <a:t> </a:t>
            </a:r>
            <a:r>
              <a:rPr lang="ar-SA" sz="2000" dirty="0">
                <a:cs typeface="B Mitra" panose="00000400000000000000" pitchFamily="2" charset="-78"/>
              </a:rPr>
              <a:t>کفش دوندگان نصب می‌شود. این دستگاه اطلاعات مفیدی در اختیار دونده قرار </a:t>
            </a:r>
            <a:r>
              <a:rPr lang="ar-SA" sz="2000" dirty="0" smtClean="0">
                <a:cs typeface="B Mitra" panose="00000400000000000000" pitchFamily="2" charset="-78"/>
              </a:rPr>
              <a:t>می‌دهد</a:t>
            </a:r>
            <a:r>
              <a:rPr lang="fa-IR" sz="2000" dirty="0" smtClean="0">
                <a:cs typeface="B Mitra" panose="00000400000000000000" pitchFamily="2" charset="-78"/>
              </a:rPr>
              <a:t>.</a:t>
            </a:r>
            <a:endParaRPr lang="en-US" sz="2000" dirty="0">
              <a:cs typeface="B Mitra" panose="00000400000000000000" pitchFamily="2" charset="-78"/>
            </a:endParaRPr>
          </a:p>
          <a:p>
            <a:pPr algn="just" rtl="1"/>
            <a:r>
              <a:rPr lang="fa-IR" sz="2000" dirty="0" smtClean="0">
                <a:cs typeface="B Mitra" panose="00000400000000000000" pitchFamily="2" charset="-78"/>
              </a:rPr>
              <a:t>    </a:t>
            </a:r>
            <a:r>
              <a:rPr lang="ar-SA" sz="2000" dirty="0" smtClean="0">
                <a:cs typeface="B Mitra" panose="00000400000000000000" pitchFamily="2" charset="-78"/>
              </a:rPr>
              <a:t>این </a:t>
            </a:r>
            <a:r>
              <a:rPr lang="ar-SA" sz="2000" dirty="0">
                <a:cs typeface="B Mitra" panose="00000400000000000000" pitchFamily="2" charset="-78"/>
              </a:rPr>
              <a:t>دستگاه تنها 15 گرم وزن و 35 میلی‌متر طول دارد و </a:t>
            </a:r>
            <a:r>
              <a:rPr lang="ar-SA" sz="2000" dirty="0" smtClean="0">
                <a:cs typeface="B Mitra" panose="00000400000000000000" pitchFamily="2" charset="-78"/>
              </a:rPr>
              <a:t>شامل </a:t>
            </a:r>
            <a:r>
              <a:rPr lang="ar-SA" sz="2000" dirty="0">
                <a:cs typeface="B Mitra" panose="00000400000000000000" pitchFamily="2" charset="-78"/>
              </a:rPr>
              <a:t>سنسور 9 قطبی و پردازشگر اطلاعات مربوط به حرکت است. با توجه به اینکه فلش مموری خاصی به این دستگاه متصل </a:t>
            </a:r>
            <a:r>
              <a:rPr lang="ar-SA" sz="2000" dirty="0" smtClean="0">
                <a:cs typeface="B Mitra" panose="00000400000000000000" pitchFamily="2" charset="-78"/>
              </a:rPr>
              <a:t>می‌شود </a:t>
            </a:r>
            <a:r>
              <a:rPr lang="ar-SA" sz="2000" dirty="0">
                <a:cs typeface="B Mitra" panose="00000400000000000000" pitchFamily="2" charset="-78"/>
              </a:rPr>
              <a:t>دیگر نیاز نیست که ورزشکار با خود گوشی هوشمند حمل کند. این دستگاه برای ورزشکارانی که نمی‌خواهند با خود چیزی حمل کنند قابل استفاده </a:t>
            </a:r>
            <a:r>
              <a:rPr lang="ar-SA" sz="2000" dirty="0" smtClean="0">
                <a:cs typeface="B Mitra" panose="00000400000000000000" pitchFamily="2" charset="-78"/>
              </a:rPr>
              <a:t>است</a:t>
            </a:r>
            <a:r>
              <a:rPr lang="fa-IR" sz="2000" dirty="0" smtClean="0">
                <a:cs typeface="B Mitra" panose="00000400000000000000" pitchFamily="2" charset="-78"/>
              </a:rPr>
              <a:t>.</a:t>
            </a:r>
          </a:p>
          <a:p>
            <a:pPr algn="just" rtl="1"/>
            <a:r>
              <a:rPr lang="fa-IR" sz="2000" dirty="0" smtClean="0">
                <a:cs typeface="B Mitra" panose="00000400000000000000" pitchFamily="2" charset="-78"/>
              </a:rPr>
              <a:t>  </a:t>
            </a:r>
            <a:r>
              <a:rPr lang="en-US" dirty="0" err="1" smtClean="0">
                <a:cs typeface="B Mitra" panose="00000400000000000000" pitchFamily="2" charset="-78"/>
              </a:rPr>
              <a:t>Runscribe</a:t>
            </a:r>
            <a:r>
              <a:rPr lang="en-US" dirty="0" smtClean="0">
                <a:cs typeface="B Mitra" panose="00000400000000000000" pitchFamily="2" charset="-78"/>
              </a:rPr>
              <a:t> </a:t>
            </a:r>
            <a:r>
              <a:rPr lang="fa-IR" sz="2000" dirty="0" smtClean="0">
                <a:cs typeface="B Mitra" panose="00000400000000000000" pitchFamily="2" charset="-78"/>
              </a:rPr>
              <a:t> 13</a:t>
            </a:r>
            <a:r>
              <a:rPr lang="en-US" sz="2000" dirty="0" smtClean="0">
                <a:cs typeface="B Mitra" panose="00000400000000000000" pitchFamily="2" charset="-78"/>
              </a:rPr>
              <a:t> </a:t>
            </a:r>
            <a:r>
              <a:rPr lang="ar-SA" sz="2000" dirty="0" smtClean="0">
                <a:cs typeface="B Mitra" panose="00000400000000000000" pitchFamily="2" charset="-78"/>
              </a:rPr>
              <a:t>متغیر </a:t>
            </a:r>
            <a:r>
              <a:rPr lang="ar-SA" sz="2000" dirty="0">
                <a:cs typeface="B Mitra" panose="00000400000000000000" pitchFamily="2" charset="-78"/>
              </a:rPr>
              <a:t>مختلف از جمله تعداد قدم‌ها و سرعت را مشخص </a:t>
            </a:r>
            <a:r>
              <a:rPr lang="ar-SA" sz="2000" dirty="0" smtClean="0">
                <a:cs typeface="B Mitra" panose="00000400000000000000" pitchFamily="2" charset="-78"/>
              </a:rPr>
              <a:t>می‌کند</a:t>
            </a:r>
            <a:r>
              <a:rPr lang="fa-IR" sz="2000" dirty="0" smtClean="0">
                <a:cs typeface="B Mitra" panose="00000400000000000000" pitchFamily="2" charset="-78"/>
              </a:rPr>
              <a:t>. </a:t>
            </a:r>
            <a:r>
              <a:rPr lang="ar-SA" sz="2000" dirty="0" smtClean="0">
                <a:cs typeface="B Mitra" panose="00000400000000000000" pitchFamily="2" charset="-78"/>
              </a:rPr>
              <a:t>ورزشکاران </a:t>
            </a:r>
            <a:r>
              <a:rPr lang="ar-SA" sz="2000" dirty="0">
                <a:cs typeface="B Mitra" panose="00000400000000000000" pitchFamily="2" charset="-78"/>
              </a:rPr>
              <a:t>می‌توانند اطلاعات جدید را با اطلاعات قدیمی مقایسه کنند. از متغیرهای مختلف از جمله آب و هوا، مسیر و غیره مطلع شوند. این دستگاه تعداد قدم‌ها و طول لازم آن‌ها برای ایجاد سرعت‌های مختلف را نشان </a:t>
            </a:r>
            <a:r>
              <a:rPr lang="ar-SA" sz="2000" dirty="0" smtClean="0">
                <a:cs typeface="B Mitra" panose="00000400000000000000" pitchFamily="2" charset="-78"/>
              </a:rPr>
              <a:t>می‌دهد</a:t>
            </a:r>
            <a:r>
              <a:rPr lang="fa-IR" sz="2000" dirty="0">
                <a:cs typeface="B Mitra" panose="00000400000000000000" pitchFamily="2" charset="-78"/>
              </a:rPr>
              <a:t>.</a:t>
            </a:r>
            <a:r>
              <a:rPr lang="en-US" sz="2000" dirty="0" smtClean="0">
                <a:cs typeface="B Mitra" panose="00000400000000000000" pitchFamily="2" charset="-78"/>
              </a:rPr>
              <a:t> </a:t>
            </a:r>
            <a:r>
              <a:rPr lang="ar-SA" sz="2000" dirty="0">
                <a:cs typeface="B Mitra" panose="00000400000000000000" pitchFamily="2" charset="-78"/>
              </a:rPr>
              <a:t>همچنین مکانیزم‌های لازم برای نگه داشتن سرعت در زمان خستگی را نشان می‌دهد. این دستگاه اطلاعات مفیدی را در اختیار مربیان نیز قرار </a:t>
            </a:r>
            <a:r>
              <a:rPr lang="ar-SA" sz="2000" dirty="0" smtClean="0">
                <a:cs typeface="B Mitra" panose="00000400000000000000" pitchFamily="2" charset="-78"/>
              </a:rPr>
              <a:t>می‌دهد</a:t>
            </a:r>
            <a:r>
              <a:rPr lang="fa-IR" sz="2000" dirty="0" smtClean="0">
                <a:cs typeface="B Mitra" panose="00000400000000000000" pitchFamily="2" charset="-78"/>
              </a:rPr>
              <a:t>. </a:t>
            </a:r>
            <a:r>
              <a:rPr lang="ar-SA" sz="2000" dirty="0" smtClean="0">
                <a:cs typeface="B Mitra" panose="00000400000000000000" pitchFamily="2" charset="-78"/>
              </a:rPr>
              <a:t>مثلا </a:t>
            </a:r>
            <a:r>
              <a:rPr lang="ar-SA" sz="2000" dirty="0">
                <a:cs typeface="B Mitra" panose="00000400000000000000" pitchFamily="2" charset="-78"/>
              </a:rPr>
              <a:t>اینکه دوندگان با کم کردن تعداد قدم‌ها </a:t>
            </a:r>
            <a:r>
              <a:rPr lang="ar-SA" sz="2000" dirty="0" smtClean="0">
                <a:cs typeface="B Mitra" panose="00000400000000000000" pitchFamily="2" charset="-78"/>
              </a:rPr>
              <a:t>یا طول قدم‌ها</a:t>
            </a:r>
            <a:r>
              <a:rPr lang="fa-IR" sz="2000" dirty="0" smtClean="0">
                <a:cs typeface="B Mitra" panose="00000400000000000000" pitchFamily="2" charset="-78"/>
              </a:rPr>
              <a:t> </a:t>
            </a:r>
            <a:r>
              <a:rPr lang="ar-SA" sz="2000" dirty="0">
                <a:cs typeface="B Mitra" panose="00000400000000000000" pitchFamily="2" charset="-78"/>
              </a:rPr>
              <a:t>سرعت خود را کم </a:t>
            </a:r>
            <a:r>
              <a:rPr lang="ar-SA" sz="2000" dirty="0" smtClean="0">
                <a:cs typeface="B Mitra" panose="00000400000000000000" pitchFamily="2" charset="-78"/>
              </a:rPr>
              <a:t>کرده‌اند. </a:t>
            </a:r>
            <a:endParaRPr lang="fa-IR" sz="2000" dirty="0" smtClean="0">
              <a:cs typeface="B Mitra" panose="00000400000000000000" pitchFamily="2" charset="-78"/>
            </a:endParaRPr>
          </a:p>
          <a:p>
            <a:pPr algn="r" rtl="1"/>
            <a:r>
              <a:rPr lang="fa-IR" sz="2000" dirty="0">
                <a:cs typeface="B Mitra" panose="00000400000000000000" pitchFamily="2" charset="-78"/>
              </a:rPr>
              <a:t> </a:t>
            </a:r>
            <a:r>
              <a:rPr lang="ar-SA" sz="2000" dirty="0" smtClean="0">
                <a:cs typeface="B Mitra" panose="00000400000000000000" pitchFamily="2" charset="-78"/>
              </a:rPr>
              <a:t>دوندگان</a:t>
            </a:r>
            <a:r>
              <a:rPr lang="fa-IR" sz="2000" dirty="0" smtClean="0">
                <a:cs typeface="B Mitra" panose="00000400000000000000" pitchFamily="2" charset="-78"/>
              </a:rPr>
              <a:t>ی</a:t>
            </a:r>
            <a:r>
              <a:rPr lang="ar-SA" sz="2000" dirty="0" smtClean="0">
                <a:cs typeface="B Mitra" panose="00000400000000000000" pitchFamily="2" charset="-78"/>
              </a:rPr>
              <a:t> </a:t>
            </a:r>
            <a:r>
              <a:rPr lang="ar-SA" sz="2000" dirty="0">
                <a:cs typeface="B Mitra" panose="00000400000000000000" pitchFamily="2" charset="-78"/>
              </a:rPr>
              <a:t>که دوی با مانع انجام می‌دهند نیز اطلاعات مفیدی را راجع به پرش‌ها و فرودهای خود کسب می‌کنند. مربیان می‌توانند با کمک اطلاعاتی که از این دستگاه به دست می‌آورند دویدن ورزشکاران در داخل سالن را با دویدن در فضای آزاد مقایسه کنند. بدین شکل می‌توان فهمید که ورزشکار در کدام یک موفق‌تر است و به کدام نوع دویدن گرایش بیشتری دارد</a:t>
            </a:r>
            <a:r>
              <a:rPr lang="fa-IR" sz="2000" dirty="0">
                <a:cs typeface="B Mitra" panose="00000400000000000000" pitchFamily="2" charset="-78"/>
              </a:rPr>
              <a:t>.</a:t>
            </a:r>
            <a:endParaRPr lang="en-US" sz="2000" dirty="0">
              <a:cs typeface="B Mitra" panose="00000400000000000000" pitchFamily="2" charset="-78"/>
            </a:endParaRPr>
          </a:p>
          <a:p>
            <a:pPr algn="r" rtl="1"/>
            <a:r>
              <a:rPr lang="fa-IR" sz="2000" dirty="0">
                <a:cs typeface="B Mitra" panose="00000400000000000000" pitchFamily="2" charset="-78"/>
              </a:rPr>
              <a:t>    </a:t>
            </a:r>
            <a:r>
              <a:rPr lang="ar-SA" sz="2000" dirty="0">
                <a:cs typeface="B Mitra" panose="00000400000000000000" pitchFamily="2" charset="-78"/>
              </a:rPr>
              <a:t>اطلاعات به دست آمده از تمرین دوندگان می‌تواند آمادگی </a:t>
            </a:r>
            <a:r>
              <a:rPr lang="ar-SA" sz="2000" dirty="0" smtClean="0">
                <a:cs typeface="B Mitra" panose="00000400000000000000" pitchFamily="2" charset="-78"/>
              </a:rPr>
              <a:t>آن‌ها</a:t>
            </a:r>
            <a:r>
              <a:rPr lang="fa-IR" sz="2000" dirty="0" smtClean="0">
                <a:cs typeface="B Mitra" panose="00000400000000000000" pitchFamily="2" charset="-78"/>
              </a:rPr>
              <a:t> را</a:t>
            </a:r>
            <a:r>
              <a:rPr lang="ar-SA" sz="2000" dirty="0" smtClean="0">
                <a:cs typeface="B Mitra" panose="00000400000000000000" pitchFamily="2" charset="-78"/>
              </a:rPr>
              <a:t> </a:t>
            </a:r>
            <a:r>
              <a:rPr lang="ar-SA" sz="2000" dirty="0">
                <a:cs typeface="B Mitra" panose="00000400000000000000" pitchFamily="2" charset="-78"/>
              </a:rPr>
              <a:t>برای مسابقه </a:t>
            </a:r>
            <a:r>
              <a:rPr lang="ar-SA" sz="2000" dirty="0" smtClean="0">
                <a:cs typeface="B Mitra" panose="00000400000000000000" pitchFamily="2" charset="-78"/>
              </a:rPr>
              <a:t>افزایش </a:t>
            </a:r>
            <a:r>
              <a:rPr lang="ar-SA" sz="2000" dirty="0">
                <a:cs typeface="B Mitra" panose="00000400000000000000" pitchFamily="2" charset="-78"/>
              </a:rPr>
              <a:t>دهد. مربیان نیز می‌توانند تاکتیک‌هایی را به آن‌ها بیاموزند که نقاط ضعف خود را جبران کنند</a:t>
            </a:r>
            <a:r>
              <a:rPr lang="fa-IR" sz="2000" dirty="0">
                <a:cs typeface="B Mitra" panose="00000400000000000000" pitchFamily="2" charset="-78"/>
              </a:rPr>
              <a:t>.</a:t>
            </a:r>
            <a:endParaRPr lang="en-US" sz="2000" b="1" dirty="0">
              <a:cs typeface="B Zar" pitchFamily="2" charset="-78"/>
            </a:endParaRPr>
          </a:p>
        </p:txBody>
      </p:sp>
      <p:sp>
        <p:nvSpPr>
          <p:cNvPr id="10248" name="Line 38"/>
          <p:cNvSpPr>
            <a:spLocks noChangeShapeType="1"/>
          </p:cNvSpPr>
          <p:nvPr/>
        </p:nvSpPr>
        <p:spPr bwMode="auto">
          <a:xfrm>
            <a:off x="228600" y="6381750"/>
            <a:ext cx="8686800" cy="0"/>
          </a:xfrm>
          <a:prstGeom prst="line">
            <a:avLst/>
          </a:prstGeom>
          <a:noFill/>
          <a:ln w="38100">
            <a:solidFill>
              <a:srgbClr val="993300"/>
            </a:solidFill>
            <a:round/>
            <a:headEnd/>
            <a:tailEnd/>
          </a:ln>
        </p:spPr>
        <p:txBody>
          <a:bodyPr/>
          <a:lstStyle/>
          <a:p>
            <a:endParaRPr lang="fa-IR"/>
          </a:p>
        </p:txBody>
      </p:sp>
      <p:sp>
        <p:nvSpPr>
          <p:cNvPr id="10250" name="WordArt 40"/>
          <p:cNvSpPr>
            <a:spLocks noChangeArrowheads="1" noChangeShapeType="1" noTextEdit="1"/>
          </p:cNvSpPr>
          <p:nvPr/>
        </p:nvSpPr>
        <p:spPr bwMode="auto">
          <a:xfrm>
            <a:off x="285720" y="6500834"/>
            <a:ext cx="2000264" cy="285728"/>
          </a:xfrm>
          <a:prstGeom prst="rect">
            <a:avLst/>
          </a:prstGeom>
        </p:spPr>
        <p:txBody>
          <a:bodyPr wrap="none" fromWordArt="1">
            <a:prstTxWarp prst="textPlain">
              <a:avLst>
                <a:gd name="adj" fmla="val 50000"/>
              </a:avLst>
            </a:prstTxWarp>
          </a:bodyPr>
          <a:lstStyle/>
          <a:p>
            <a:pPr algn="ctr" rtl="1"/>
            <a:r>
              <a:rPr lang="fa-IR" sz="3200" b="1" kern="1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raffic"/>
              </a:rPr>
              <a:t>دانشگاه آزاد اسلامی کرج</a:t>
            </a:r>
          </a:p>
        </p:txBody>
      </p:sp>
      <p:sp>
        <p:nvSpPr>
          <p:cNvPr id="15" name="Flowchart: Alternate Process 14">
            <a:hlinkClick r:id="rId2" action="ppaction://hlinksldjump" highlightClick="1"/>
            <a:hlinkHover r:id="" action="ppaction://noaction" highlightClick="1"/>
          </p:cNvPr>
          <p:cNvSpPr/>
          <p:nvPr/>
        </p:nvSpPr>
        <p:spPr>
          <a:xfrm>
            <a:off x="214282" y="6000768"/>
            <a:ext cx="714380" cy="285752"/>
          </a:xfrm>
          <a:prstGeom prst="flowChartAlternateProcess">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1400" dirty="0" smtClean="0">
                <a:solidFill>
                  <a:schemeClr val="tx1"/>
                </a:solidFill>
                <a:cs typeface="B Titr" pitchFamily="2" charset="-78"/>
              </a:rPr>
              <a:t>فهرست</a:t>
            </a:r>
            <a:endParaRPr lang="fa-IR" sz="1400" dirty="0">
              <a:solidFill>
                <a:schemeClr val="tx1"/>
              </a:solidFill>
              <a:cs typeface="B Titr"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9973"/>
                                        </p:tgtEl>
                                        <p:attrNameLst>
                                          <p:attrName>style.visibility</p:attrName>
                                        </p:attrNameLst>
                                      </p:cBhvr>
                                      <p:to>
                                        <p:strVal val="visible"/>
                                      </p:to>
                                    </p:set>
                                    <p:animEffect transition="in" filter="fade">
                                      <p:cBhvr>
                                        <p:cTn id="7" dur="500"/>
                                        <p:tgtEl>
                                          <p:spTgt spid="399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7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Line 2"/>
          <p:cNvSpPr>
            <a:spLocks noChangeShapeType="1"/>
          </p:cNvSpPr>
          <p:nvPr/>
        </p:nvSpPr>
        <p:spPr bwMode="auto">
          <a:xfrm>
            <a:off x="2844800" y="0"/>
            <a:ext cx="0" cy="0"/>
          </a:xfrm>
          <a:prstGeom prst="line">
            <a:avLst/>
          </a:prstGeom>
          <a:noFill/>
          <a:ln w="9525">
            <a:solidFill>
              <a:schemeClr val="tx1"/>
            </a:solidFill>
            <a:round/>
            <a:headEnd/>
            <a:tailEnd/>
          </a:ln>
        </p:spPr>
        <p:txBody>
          <a:bodyPr/>
          <a:lstStyle/>
          <a:p>
            <a:endParaRPr lang="fa-IR"/>
          </a:p>
        </p:txBody>
      </p:sp>
      <p:sp>
        <p:nvSpPr>
          <p:cNvPr id="10243" name="Line 3"/>
          <p:cNvSpPr>
            <a:spLocks noChangeShapeType="1"/>
          </p:cNvSpPr>
          <p:nvPr/>
        </p:nvSpPr>
        <p:spPr bwMode="auto">
          <a:xfrm>
            <a:off x="3132139" y="692150"/>
            <a:ext cx="5688012" cy="0"/>
          </a:xfrm>
          <a:prstGeom prst="line">
            <a:avLst/>
          </a:prstGeom>
          <a:noFill/>
          <a:ln w="28575">
            <a:solidFill>
              <a:srgbClr val="993300"/>
            </a:solidFill>
            <a:round/>
            <a:headEnd/>
            <a:tailEnd/>
          </a:ln>
        </p:spPr>
        <p:txBody>
          <a:bodyPr/>
          <a:lstStyle/>
          <a:p>
            <a:endParaRPr lang="fa-IR"/>
          </a:p>
        </p:txBody>
      </p:sp>
      <p:sp>
        <p:nvSpPr>
          <p:cNvPr id="10244" name="Text Box 6"/>
          <p:cNvSpPr txBox="1">
            <a:spLocks noChangeArrowheads="1"/>
          </p:cNvSpPr>
          <p:nvPr/>
        </p:nvSpPr>
        <p:spPr bwMode="auto">
          <a:xfrm>
            <a:off x="3419475" y="115889"/>
            <a:ext cx="184731" cy="369332"/>
          </a:xfrm>
          <a:prstGeom prst="rect">
            <a:avLst/>
          </a:prstGeom>
          <a:noFill/>
          <a:ln w="9525">
            <a:noFill/>
            <a:miter lim="800000"/>
            <a:headEnd/>
            <a:tailEnd/>
          </a:ln>
        </p:spPr>
        <p:txBody>
          <a:bodyPr wrap="none">
            <a:spAutoFit/>
          </a:bodyPr>
          <a:lstStyle/>
          <a:p>
            <a:endParaRPr lang="fa-IR">
              <a:latin typeface="Arial" pitchFamily="34" charset="0"/>
            </a:endParaRPr>
          </a:p>
        </p:txBody>
      </p:sp>
      <p:sp>
        <p:nvSpPr>
          <p:cNvPr id="39944" name="Rectangle 8"/>
          <p:cNvSpPr>
            <a:spLocks noChangeArrowheads="1"/>
          </p:cNvSpPr>
          <p:nvPr/>
        </p:nvSpPr>
        <p:spPr bwMode="auto">
          <a:xfrm>
            <a:off x="5357818" y="142852"/>
            <a:ext cx="3571900" cy="400110"/>
          </a:xfrm>
          <a:prstGeom prst="rect">
            <a:avLst/>
          </a:prstGeom>
          <a:noFill/>
          <a:ln w="9525">
            <a:noFill/>
            <a:miter lim="800000"/>
            <a:headEnd/>
            <a:tailEnd/>
          </a:ln>
        </p:spPr>
        <p:txBody>
          <a:bodyPr wrap="square">
            <a:spAutoFit/>
          </a:bodyPr>
          <a:lstStyle/>
          <a:p>
            <a:pPr lvl="0"/>
            <a:r>
              <a:rPr lang="fa-IR" sz="2000" b="1" dirty="0">
                <a:solidFill>
                  <a:prstClr val="black"/>
                </a:solidFill>
                <a:cs typeface="B Titr" pitchFamily="2" charset="-78"/>
              </a:rPr>
              <a:t>کاربردهای فناوری اطلاعات در ورزش</a:t>
            </a:r>
            <a:endParaRPr lang="fa-IR" sz="2000" b="1" dirty="0">
              <a:solidFill>
                <a:srgbClr val="964305">
                  <a:lumMod val="50000"/>
                </a:srgbClr>
              </a:solidFill>
              <a:latin typeface="Book Antiqua" pitchFamily="18" charset="0"/>
              <a:cs typeface="B Titr" pitchFamily="2" charset="-78"/>
            </a:endParaRPr>
          </a:p>
        </p:txBody>
      </p:sp>
      <p:sp>
        <p:nvSpPr>
          <p:cNvPr id="10246" name="Rectangle 9"/>
          <p:cNvSpPr>
            <a:spLocks noChangeArrowheads="1"/>
          </p:cNvSpPr>
          <p:nvPr/>
        </p:nvSpPr>
        <p:spPr bwMode="auto">
          <a:xfrm>
            <a:off x="3203575" y="1484313"/>
            <a:ext cx="312906" cy="369332"/>
          </a:xfrm>
          <a:prstGeom prst="rect">
            <a:avLst/>
          </a:prstGeom>
          <a:noFill/>
          <a:ln w="9525">
            <a:noFill/>
            <a:miter lim="800000"/>
            <a:headEnd/>
            <a:tailEnd/>
          </a:ln>
        </p:spPr>
        <p:txBody>
          <a:bodyPr wrap="none" anchor="ctr">
            <a:spAutoFit/>
          </a:bodyPr>
          <a:lstStyle/>
          <a:p>
            <a:r>
              <a:rPr lang="fa-IR" b="1">
                <a:latin typeface="Arial" pitchFamily="34" charset="0"/>
              </a:rPr>
              <a:t> </a:t>
            </a:r>
            <a:r>
              <a:rPr lang="en-US">
                <a:latin typeface="Arial" pitchFamily="34" charset="0"/>
              </a:rPr>
              <a:t> </a:t>
            </a:r>
          </a:p>
        </p:txBody>
      </p:sp>
      <p:sp>
        <p:nvSpPr>
          <p:cNvPr id="10248" name="Line 38"/>
          <p:cNvSpPr>
            <a:spLocks noChangeShapeType="1"/>
          </p:cNvSpPr>
          <p:nvPr/>
        </p:nvSpPr>
        <p:spPr bwMode="auto">
          <a:xfrm>
            <a:off x="228600" y="6381750"/>
            <a:ext cx="8686800" cy="0"/>
          </a:xfrm>
          <a:prstGeom prst="line">
            <a:avLst/>
          </a:prstGeom>
          <a:noFill/>
          <a:ln w="38100">
            <a:solidFill>
              <a:srgbClr val="993300"/>
            </a:solidFill>
            <a:round/>
            <a:headEnd/>
            <a:tailEnd/>
          </a:ln>
        </p:spPr>
        <p:txBody>
          <a:bodyPr/>
          <a:lstStyle/>
          <a:p>
            <a:endParaRPr lang="fa-IR"/>
          </a:p>
        </p:txBody>
      </p:sp>
      <p:sp>
        <p:nvSpPr>
          <p:cNvPr id="10250" name="WordArt 40"/>
          <p:cNvSpPr>
            <a:spLocks noChangeArrowheads="1" noChangeShapeType="1" noTextEdit="1"/>
          </p:cNvSpPr>
          <p:nvPr/>
        </p:nvSpPr>
        <p:spPr bwMode="auto">
          <a:xfrm>
            <a:off x="285720" y="6500834"/>
            <a:ext cx="2000264" cy="285728"/>
          </a:xfrm>
          <a:prstGeom prst="rect">
            <a:avLst/>
          </a:prstGeom>
        </p:spPr>
        <p:txBody>
          <a:bodyPr wrap="none" fromWordArt="1">
            <a:prstTxWarp prst="textPlain">
              <a:avLst>
                <a:gd name="adj" fmla="val 50000"/>
              </a:avLst>
            </a:prstTxWarp>
          </a:bodyPr>
          <a:lstStyle/>
          <a:p>
            <a:pPr algn="ctr" rtl="1"/>
            <a:r>
              <a:rPr lang="fa-IR" sz="3200" b="1" kern="1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raffic"/>
              </a:rPr>
              <a:t>دانشگاه آزاد اسلامی کرج</a:t>
            </a:r>
          </a:p>
        </p:txBody>
      </p:sp>
      <p:sp>
        <p:nvSpPr>
          <p:cNvPr id="11" name="Flowchart: Alternate Process 10">
            <a:hlinkClick r:id="rId3" action="ppaction://hlinksldjump" highlightClick="1"/>
            <a:hlinkHover r:id="" action="ppaction://noaction" highlightClick="1"/>
          </p:cNvPr>
          <p:cNvSpPr/>
          <p:nvPr/>
        </p:nvSpPr>
        <p:spPr>
          <a:xfrm>
            <a:off x="214282" y="6000768"/>
            <a:ext cx="714380" cy="285752"/>
          </a:xfrm>
          <a:prstGeom prst="flowChartAlternateProcess">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1400" dirty="0" smtClean="0">
                <a:solidFill>
                  <a:schemeClr val="tx1"/>
                </a:solidFill>
                <a:cs typeface="B Titr" pitchFamily="2" charset="-78"/>
              </a:rPr>
              <a:t>فهرست</a:t>
            </a:r>
            <a:endParaRPr lang="fa-IR" sz="1400" dirty="0">
              <a:solidFill>
                <a:schemeClr val="tx1"/>
              </a:solidFill>
              <a:cs typeface="B Titr" pitchFamily="2" charset="-78"/>
            </a:endParaRPr>
          </a:p>
        </p:txBody>
      </p:sp>
      <p:pic>
        <p:nvPicPr>
          <p:cNvPr id="12" name="Picture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3568" y="980728"/>
            <a:ext cx="4206075" cy="2892193"/>
          </a:xfrm>
          <a:prstGeom prst="rect">
            <a:avLst/>
          </a:prstGeom>
        </p:spPr>
      </p:pic>
      <p:pic>
        <p:nvPicPr>
          <p:cNvPr id="13" name="Picture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652120" y="1124744"/>
            <a:ext cx="2779608" cy="2296372"/>
          </a:xfrm>
          <a:prstGeom prst="rect">
            <a:avLst/>
          </a:prstGeom>
        </p:spPr>
      </p:pic>
      <p:pic>
        <p:nvPicPr>
          <p:cNvPr id="2" name="Picture 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331640" y="4075056"/>
            <a:ext cx="3528392" cy="2018240"/>
          </a:xfrm>
          <a:prstGeom prst="rect">
            <a:avLst/>
          </a:prstGeom>
        </p:spPr>
      </p:pic>
      <p:pic>
        <p:nvPicPr>
          <p:cNvPr id="3" name="Picture 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220072" y="3786370"/>
            <a:ext cx="3517372" cy="234257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1000" fill="hold"/>
                                        <p:tgtEl>
                                          <p:spTgt spid="13"/>
                                        </p:tgtEl>
                                        <p:attrNameLst>
                                          <p:attrName>ppt_w</p:attrName>
                                        </p:attrNameLst>
                                      </p:cBhvr>
                                      <p:tavLst>
                                        <p:tav tm="0">
                                          <p:val>
                                            <p:fltVal val="0"/>
                                          </p:val>
                                        </p:tav>
                                        <p:tav tm="100000">
                                          <p:val>
                                            <p:strVal val="#ppt_w"/>
                                          </p:val>
                                        </p:tav>
                                      </p:tavLst>
                                    </p:anim>
                                    <p:anim calcmode="lin" valueType="num">
                                      <p:cBhvr>
                                        <p:cTn id="8" dur="1000" fill="hold"/>
                                        <p:tgtEl>
                                          <p:spTgt spid="13"/>
                                        </p:tgtEl>
                                        <p:attrNameLst>
                                          <p:attrName>ppt_h</p:attrName>
                                        </p:attrNameLst>
                                      </p:cBhvr>
                                      <p:tavLst>
                                        <p:tav tm="0">
                                          <p:val>
                                            <p:fltVal val="0"/>
                                          </p:val>
                                        </p:tav>
                                        <p:tav tm="100000">
                                          <p:val>
                                            <p:strVal val="#ppt_h"/>
                                          </p:val>
                                        </p:tav>
                                      </p:tavLst>
                                    </p:anim>
                                    <p:anim calcmode="lin" valueType="num">
                                      <p:cBhvr>
                                        <p:cTn id="9" dur="1000" fill="hold"/>
                                        <p:tgtEl>
                                          <p:spTgt spid="13"/>
                                        </p:tgtEl>
                                        <p:attrNameLst>
                                          <p:attrName>style.rotation</p:attrName>
                                        </p:attrNameLst>
                                      </p:cBhvr>
                                      <p:tavLst>
                                        <p:tav tm="0">
                                          <p:val>
                                            <p:fltVal val="90"/>
                                          </p:val>
                                        </p:tav>
                                        <p:tav tm="100000">
                                          <p:val>
                                            <p:fltVal val="0"/>
                                          </p:val>
                                        </p:tav>
                                      </p:tavLst>
                                    </p:anim>
                                    <p:animEffect transition="in" filter="fade">
                                      <p:cBhvr>
                                        <p:cTn id="10" dur="1000"/>
                                        <p:tgtEl>
                                          <p:spTgt spid="13"/>
                                        </p:tgtEl>
                                      </p:cBhvr>
                                    </p:animEffect>
                                  </p:childTnLst>
                                </p:cTn>
                              </p:par>
                              <p:par>
                                <p:cTn id="11" presetID="31" presetClass="entr" presetSubtype="0" fill="hold" nodeType="with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p:cTn id="13" dur="1000" fill="hold"/>
                                        <p:tgtEl>
                                          <p:spTgt spid="12"/>
                                        </p:tgtEl>
                                        <p:attrNameLst>
                                          <p:attrName>ppt_w</p:attrName>
                                        </p:attrNameLst>
                                      </p:cBhvr>
                                      <p:tavLst>
                                        <p:tav tm="0">
                                          <p:val>
                                            <p:fltVal val="0"/>
                                          </p:val>
                                        </p:tav>
                                        <p:tav tm="100000">
                                          <p:val>
                                            <p:strVal val="#ppt_w"/>
                                          </p:val>
                                        </p:tav>
                                      </p:tavLst>
                                    </p:anim>
                                    <p:anim calcmode="lin" valueType="num">
                                      <p:cBhvr>
                                        <p:cTn id="14" dur="1000" fill="hold"/>
                                        <p:tgtEl>
                                          <p:spTgt spid="12"/>
                                        </p:tgtEl>
                                        <p:attrNameLst>
                                          <p:attrName>ppt_h</p:attrName>
                                        </p:attrNameLst>
                                      </p:cBhvr>
                                      <p:tavLst>
                                        <p:tav tm="0">
                                          <p:val>
                                            <p:fltVal val="0"/>
                                          </p:val>
                                        </p:tav>
                                        <p:tav tm="100000">
                                          <p:val>
                                            <p:strVal val="#ppt_h"/>
                                          </p:val>
                                        </p:tav>
                                      </p:tavLst>
                                    </p:anim>
                                    <p:anim calcmode="lin" valueType="num">
                                      <p:cBhvr>
                                        <p:cTn id="15" dur="1000" fill="hold"/>
                                        <p:tgtEl>
                                          <p:spTgt spid="12"/>
                                        </p:tgtEl>
                                        <p:attrNameLst>
                                          <p:attrName>style.rotation</p:attrName>
                                        </p:attrNameLst>
                                      </p:cBhvr>
                                      <p:tavLst>
                                        <p:tav tm="0">
                                          <p:val>
                                            <p:fltVal val="90"/>
                                          </p:val>
                                        </p:tav>
                                        <p:tav tm="100000">
                                          <p:val>
                                            <p:fltVal val="0"/>
                                          </p:val>
                                        </p:tav>
                                      </p:tavLst>
                                    </p:anim>
                                    <p:animEffect transition="in" filter="fade">
                                      <p:cBhvr>
                                        <p:cTn id="16" dur="1000"/>
                                        <p:tgtEl>
                                          <p:spTgt spid="12"/>
                                        </p:tgtEl>
                                      </p:cBhvr>
                                    </p:animEffect>
                                  </p:childTnLst>
                                </p:cTn>
                              </p:par>
                              <p:par>
                                <p:cTn id="17" presetID="31" presetClass="entr" presetSubtype="0" fill="hold"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p:cTn id="19" dur="1000" fill="hold"/>
                                        <p:tgtEl>
                                          <p:spTgt spid="2"/>
                                        </p:tgtEl>
                                        <p:attrNameLst>
                                          <p:attrName>ppt_w</p:attrName>
                                        </p:attrNameLst>
                                      </p:cBhvr>
                                      <p:tavLst>
                                        <p:tav tm="0">
                                          <p:val>
                                            <p:fltVal val="0"/>
                                          </p:val>
                                        </p:tav>
                                        <p:tav tm="100000">
                                          <p:val>
                                            <p:strVal val="#ppt_w"/>
                                          </p:val>
                                        </p:tav>
                                      </p:tavLst>
                                    </p:anim>
                                    <p:anim calcmode="lin" valueType="num">
                                      <p:cBhvr>
                                        <p:cTn id="20" dur="1000" fill="hold"/>
                                        <p:tgtEl>
                                          <p:spTgt spid="2"/>
                                        </p:tgtEl>
                                        <p:attrNameLst>
                                          <p:attrName>ppt_h</p:attrName>
                                        </p:attrNameLst>
                                      </p:cBhvr>
                                      <p:tavLst>
                                        <p:tav tm="0">
                                          <p:val>
                                            <p:fltVal val="0"/>
                                          </p:val>
                                        </p:tav>
                                        <p:tav tm="100000">
                                          <p:val>
                                            <p:strVal val="#ppt_h"/>
                                          </p:val>
                                        </p:tav>
                                      </p:tavLst>
                                    </p:anim>
                                    <p:anim calcmode="lin" valueType="num">
                                      <p:cBhvr>
                                        <p:cTn id="21" dur="1000" fill="hold"/>
                                        <p:tgtEl>
                                          <p:spTgt spid="2"/>
                                        </p:tgtEl>
                                        <p:attrNameLst>
                                          <p:attrName>style.rotation</p:attrName>
                                        </p:attrNameLst>
                                      </p:cBhvr>
                                      <p:tavLst>
                                        <p:tav tm="0">
                                          <p:val>
                                            <p:fltVal val="90"/>
                                          </p:val>
                                        </p:tav>
                                        <p:tav tm="100000">
                                          <p:val>
                                            <p:fltVal val="0"/>
                                          </p:val>
                                        </p:tav>
                                      </p:tavLst>
                                    </p:anim>
                                    <p:animEffect transition="in" filter="fade">
                                      <p:cBhvr>
                                        <p:cTn id="22" dur="1000"/>
                                        <p:tgtEl>
                                          <p:spTgt spid="2"/>
                                        </p:tgtEl>
                                      </p:cBhvr>
                                    </p:animEffect>
                                  </p:childTnLst>
                                </p:cTn>
                              </p:par>
                              <p:par>
                                <p:cTn id="23" presetID="31" presetClass="entr" presetSubtype="0" fill="hold" nodeType="with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p:cTn id="25" dur="1000" fill="hold"/>
                                        <p:tgtEl>
                                          <p:spTgt spid="3"/>
                                        </p:tgtEl>
                                        <p:attrNameLst>
                                          <p:attrName>ppt_w</p:attrName>
                                        </p:attrNameLst>
                                      </p:cBhvr>
                                      <p:tavLst>
                                        <p:tav tm="0">
                                          <p:val>
                                            <p:fltVal val="0"/>
                                          </p:val>
                                        </p:tav>
                                        <p:tav tm="100000">
                                          <p:val>
                                            <p:strVal val="#ppt_w"/>
                                          </p:val>
                                        </p:tav>
                                      </p:tavLst>
                                    </p:anim>
                                    <p:anim calcmode="lin" valueType="num">
                                      <p:cBhvr>
                                        <p:cTn id="26" dur="1000" fill="hold"/>
                                        <p:tgtEl>
                                          <p:spTgt spid="3"/>
                                        </p:tgtEl>
                                        <p:attrNameLst>
                                          <p:attrName>ppt_h</p:attrName>
                                        </p:attrNameLst>
                                      </p:cBhvr>
                                      <p:tavLst>
                                        <p:tav tm="0">
                                          <p:val>
                                            <p:fltVal val="0"/>
                                          </p:val>
                                        </p:tav>
                                        <p:tav tm="100000">
                                          <p:val>
                                            <p:strVal val="#ppt_h"/>
                                          </p:val>
                                        </p:tav>
                                      </p:tavLst>
                                    </p:anim>
                                    <p:anim calcmode="lin" valueType="num">
                                      <p:cBhvr>
                                        <p:cTn id="27" dur="1000" fill="hold"/>
                                        <p:tgtEl>
                                          <p:spTgt spid="3"/>
                                        </p:tgtEl>
                                        <p:attrNameLst>
                                          <p:attrName>style.rotation</p:attrName>
                                        </p:attrNameLst>
                                      </p:cBhvr>
                                      <p:tavLst>
                                        <p:tav tm="0">
                                          <p:val>
                                            <p:fltVal val="90"/>
                                          </p:val>
                                        </p:tav>
                                        <p:tav tm="100000">
                                          <p:val>
                                            <p:fltVal val="0"/>
                                          </p:val>
                                        </p:tav>
                                      </p:tavLst>
                                    </p:anim>
                                    <p:animEffect transition="in" filter="fade">
                                      <p:cBhvr>
                                        <p:cTn id="28"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Line 2"/>
          <p:cNvSpPr>
            <a:spLocks noChangeShapeType="1"/>
          </p:cNvSpPr>
          <p:nvPr/>
        </p:nvSpPr>
        <p:spPr bwMode="auto">
          <a:xfrm>
            <a:off x="2844800" y="0"/>
            <a:ext cx="0" cy="0"/>
          </a:xfrm>
          <a:prstGeom prst="line">
            <a:avLst/>
          </a:prstGeom>
          <a:noFill/>
          <a:ln w="9525">
            <a:solidFill>
              <a:schemeClr val="tx1"/>
            </a:solidFill>
            <a:round/>
            <a:headEnd/>
            <a:tailEnd/>
          </a:ln>
        </p:spPr>
        <p:txBody>
          <a:bodyPr/>
          <a:lstStyle/>
          <a:p>
            <a:endParaRPr lang="fa-IR"/>
          </a:p>
        </p:txBody>
      </p:sp>
      <p:sp>
        <p:nvSpPr>
          <p:cNvPr id="10243" name="Line 3"/>
          <p:cNvSpPr>
            <a:spLocks noChangeShapeType="1"/>
          </p:cNvSpPr>
          <p:nvPr/>
        </p:nvSpPr>
        <p:spPr bwMode="auto">
          <a:xfrm>
            <a:off x="3132139" y="692150"/>
            <a:ext cx="5688012" cy="0"/>
          </a:xfrm>
          <a:prstGeom prst="line">
            <a:avLst/>
          </a:prstGeom>
          <a:noFill/>
          <a:ln w="28575">
            <a:solidFill>
              <a:srgbClr val="993300"/>
            </a:solidFill>
            <a:round/>
            <a:headEnd/>
            <a:tailEnd/>
          </a:ln>
        </p:spPr>
        <p:txBody>
          <a:bodyPr/>
          <a:lstStyle/>
          <a:p>
            <a:endParaRPr lang="fa-IR"/>
          </a:p>
        </p:txBody>
      </p:sp>
      <p:sp>
        <p:nvSpPr>
          <p:cNvPr id="10244" name="Text Box 6"/>
          <p:cNvSpPr txBox="1">
            <a:spLocks noChangeArrowheads="1"/>
          </p:cNvSpPr>
          <p:nvPr/>
        </p:nvSpPr>
        <p:spPr bwMode="auto">
          <a:xfrm>
            <a:off x="3419475" y="115889"/>
            <a:ext cx="184731" cy="369332"/>
          </a:xfrm>
          <a:prstGeom prst="rect">
            <a:avLst/>
          </a:prstGeom>
          <a:noFill/>
          <a:ln w="9525">
            <a:noFill/>
            <a:miter lim="800000"/>
            <a:headEnd/>
            <a:tailEnd/>
          </a:ln>
        </p:spPr>
        <p:txBody>
          <a:bodyPr wrap="none">
            <a:spAutoFit/>
          </a:bodyPr>
          <a:lstStyle/>
          <a:p>
            <a:endParaRPr lang="fa-IR">
              <a:latin typeface="Arial" pitchFamily="34" charset="0"/>
            </a:endParaRPr>
          </a:p>
        </p:txBody>
      </p:sp>
      <p:sp>
        <p:nvSpPr>
          <p:cNvPr id="39944" name="Rectangle 8"/>
          <p:cNvSpPr>
            <a:spLocks noChangeArrowheads="1"/>
          </p:cNvSpPr>
          <p:nvPr/>
        </p:nvSpPr>
        <p:spPr bwMode="auto">
          <a:xfrm>
            <a:off x="5357818" y="142852"/>
            <a:ext cx="3571900" cy="400110"/>
          </a:xfrm>
          <a:prstGeom prst="rect">
            <a:avLst/>
          </a:prstGeom>
          <a:noFill/>
          <a:ln w="9525">
            <a:noFill/>
            <a:miter lim="800000"/>
            <a:headEnd/>
            <a:tailEnd/>
          </a:ln>
        </p:spPr>
        <p:txBody>
          <a:bodyPr wrap="square">
            <a:spAutoFit/>
          </a:bodyPr>
          <a:lstStyle/>
          <a:p>
            <a:pPr lvl="0"/>
            <a:r>
              <a:rPr lang="fa-IR" sz="2000" b="1" dirty="0">
                <a:solidFill>
                  <a:prstClr val="black"/>
                </a:solidFill>
                <a:cs typeface="B Titr" pitchFamily="2" charset="-78"/>
              </a:rPr>
              <a:t>کاربردهای فناوری اطلاعات در ورزش</a:t>
            </a:r>
            <a:endParaRPr lang="fa-IR" sz="2000" b="1" dirty="0">
              <a:solidFill>
                <a:srgbClr val="964305">
                  <a:lumMod val="50000"/>
                </a:srgbClr>
              </a:solidFill>
              <a:latin typeface="Book Antiqua" pitchFamily="18" charset="0"/>
              <a:cs typeface="B Titr" pitchFamily="2" charset="-78"/>
            </a:endParaRPr>
          </a:p>
        </p:txBody>
      </p:sp>
      <p:sp>
        <p:nvSpPr>
          <p:cNvPr id="10246" name="Rectangle 9"/>
          <p:cNvSpPr>
            <a:spLocks noChangeArrowheads="1"/>
          </p:cNvSpPr>
          <p:nvPr/>
        </p:nvSpPr>
        <p:spPr bwMode="auto">
          <a:xfrm>
            <a:off x="3203575" y="1484313"/>
            <a:ext cx="312906" cy="369332"/>
          </a:xfrm>
          <a:prstGeom prst="rect">
            <a:avLst/>
          </a:prstGeom>
          <a:noFill/>
          <a:ln w="9525">
            <a:noFill/>
            <a:miter lim="800000"/>
            <a:headEnd/>
            <a:tailEnd/>
          </a:ln>
        </p:spPr>
        <p:txBody>
          <a:bodyPr wrap="none" anchor="ctr">
            <a:spAutoFit/>
          </a:bodyPr>
          <a:lstStyle/>
          <a:p>
            <a:r>
              <a:rPr lang="fa-IR" b="1">
                <a:latin typeface="Arial" pitchFamily="34" charset="0"/>
              </a:rPr>
              <a:t> </a:t>
            </a:r>
            <a:r>
              <a:rPr lang="en-US">
                <a:latin typeface="Arial" pitchFamily="34" charset="0"/>
              </a:rPr>
              <a:t> </a:t>
            </a:r>
          </a:p>
        </p:txBody>
      </p:sp>
      <p:sp>
        <p:nvSpPr>
          <p:cNvPr id="39973" name="Text Box 37"/>
          <p:cNvSpPr txBox="1">
            <a:spLocks noChangeArrowheads="1"/>
          </p:cNvSpPr>
          <p:nvPr/>
        </p:nvSpPr>
        <p:spPr bwMode="auto">
          <a:xfrm>
            <a:off x="331362" y="701402"/>
            <a:ext cx="8501095" cy="3231654"/>
          </a:xfrm>
          <a:prstGeom prst="rect">
            <a:avLst/>
          </a:prstGeom>
          <a:noFill/>
          <a:ln w="9525">
            <a:noFill/>
            <a:miter lim="800000"/>
            <a:headEnd/>
            <a:tailEnd/>
          </a:ln>
        </p:spPr>
        <p:txBody>
          <a:bodyPr wrap="square">
            <a:spAutoFit/>
          </a:bodyPr>
          <a:lstStyle/>
          <a:p>
            <a:pPr algn="r" rtl="1"/>
            <a:r>
              <a:rPr lang="fa-IR" sz="2400" b="1" dirty="0" smtClean="0">
                <a:solidFill>
                  <a:schemeClr val="accent1">
                    <a:lumMod val="75000"/>
                  </a:schemeClr>
                </a:solidFill>
                <a:cs typeface="B Zar" pitchFamily="2" charset="-78"/>
              </a:rPr>
              <a:t>تکواندو</a:t>
            </a:r>
            <a:endParaRPr lang="en-US" sz="2400" dirty="0" smtClean="0">
              <a:solidFill>
                <a:schemeClr val="accent1">
                  <a:lumMod val="75000"/>
                </a:schemeClr>
              </a:solidFill>
              <a:cs typeface="B Zar" pitchFamily="2" charset="-78"/>
            </a:endParaRPr>
          </a:p>
          <a:p>
            <a:pPr algn="just" rtl="1"/>
            <a:r>
              <a:rPr lang="fa-IR" sz="2000" dirty="0" smtClean="0">
                <a:cs typeface="B Mitra" panose="00000400000000000000" pitchFamily="2" charset="-78"/>
              </a:rPr>
              <a:t>    </a:t>
            </a:r>
            <a:r>
              <a:rPr lang="ar-SA" sz="2000" dirty="0" smtClean="0">
                <a:cs typeface="B Mitra" panose="00000400000000000000" pitchFamily="2" charset="-78"/>
              </a:rPr>
              <a:t>هوگو </a:t>
            </a:r>
            <a:r>
              <a:rPr lang="ar-SA" sz="2000" dirty="0">
                <a:cs typeface="B Mitra" panose="00000400000000000000" pitchFamily="2" charset="-78"/>
              </a:rPr>
              <a:t>یک پوشش ضربه‌گیر است که در رشته ورزشی تکواندو برای محافظت سینه و شکم ورزشکار هنگام مبارزه به‌کار می‌رود. در تکواندو این پوشش به‌همراه وسایل دیگر مانند کلاه، روپایی، دستکش و لوازم مخصوص دیگر وظیفه محافظت بدن مبارز در برابر ضربه‌های حریف را به عهده </a:t>
            </a:r>
            <a:r>
              <a:rPr lang="ar-SA" sz="2000" dirty="0" smtClean="0">
                <a:cs typeface="B Mitra" panose="00000400000000000000" pitchFamily="2" charset="-78"/>
              </a:rPr>
              <a:t>دارند</a:t>
            </a:r>
            <a:r>
              <a:rPr lang="fa-IR" sz="2000" dirty="0" smtClean="0">
                <a:cs typeface="B Mitra" panose="00000400000000000000" pitchFamily="2" charset="-78"/>
              </a:rPr>
              <a:t>.</a:t>
            </a:r>
            <a:endParaRPr lang="en-US" sz="2000" dirty="0">
              <a:cs typeface="B Mitra" panose="00000400000000000000" pitchFamily="2" charset="-78"/>
            </a:endParaRPr>
          </a:p>
          <a:p>
            <a:pPr algn="just" rtl="1"/>
            <a:r>
              <a:rPr lang="fa-IR" sz="2000" dirty="0" smtClean="0">
                <a:cs typeface="B Mitra" panose="00000400000000000000" pitchFamily="2" charset="-78"/>
              </a:rPr>
              <a:t>    </a:t>
            </a:r>
            <a:r>
              <a:rPr lang="ar-SA" sz="2000" dirty="0" smtClean="0">
                <a:cs typeface="B Mitra" panose="00000400000000000000" pitchFamily="2" charset="-78"/>
              </a:rPr>
              <a:t>امروزه </a:t>
            </a:r>
            <a:r>
              <a:rPr lang="ar-SA" sz="2000" dirty="0">
                <a:cs typeface="B Mitra" panose="00000400000000000000" pitchFamily="2" charset="-78"/>
              </a:rPr>
              <a:t>هوگوی الکترونیکی نیز به منظور کاهش خطا در داوری‌ها مورد استفاده قرار می گیرد. با قرار گرفتن چند سنسور در </a:t>
            </a:r>
            <a:r>
              <a:rPr lang="ar-SA" sz="2000" dirty="0" smtClean="0">
                <a:cs typeface="B Mitra" panose="00000400000000000000" pitchFamily="2" charset="-78"/>
              </a:rPr>
              <a:t>هوگو</a:t>
            </a:r>
            <a:r>
              <a:rPr lang="fa-IR" sz="2000" dirty="0" smtClean="0">
                <a:cs typeface="B Mitra" panose="00000400000000000000" pitchFamily="2" charset="-78"/>
              </a:rPr>
              <a:t>،</a:t>
            </a:r>
            <a:r>
              <a:rPr lang="fa-IR" sz="2000" dirty="0">
                <a:cs typeface="B Mitra" panose="00000400000000000000" pitchFamily="2" charset="-78"/>
              </a:rPr>
              <a:t> </a:t>
            </a:r>
            <a:r>
              <a:rPr lang="fa-IR" sz="2000" dirty="0" smtClean="0">
                <a:cs typeface="B Mitra" panose="00000400000000000000" pitchFamily="2" charset="-78"/>
              </a:rPr>
              <a:t>کلاه، دستکش و</a:t>
            </a:r>
            <a:r>
              <a:rPr lang="ar-SA" sz="2000" dirty="0" smtClean="0">
                <a:cs typeface="B Mitra" panose="00000400000000000000" pitchFamily="2" charset="-78"/>
              </a:rPr>
              <a:t> </a:t>
            </a:r>
            <a:r>
              <a:rPr lang="ar-SA" sz="2000" dirty="0">
                <a:cs typeface="B Mitra" panose="00000400000000000000" pitchFamily="2" charset="-78"/>
              </a:rPr>
              <a:t>روپایی تکواندو کاران، در صورت برخورد </a:t>
            </a:r>
            <a:r>
              <a:rPr lang="ar-SA" sz="2000" dirty="0" smtClean="0">
                <a:cs typeface="B Mitra" panose="00000400000000000000" pitchFamily="2" charset="-78"/>
              </a:rPr>
              <a:t>ضربه</a:t>
            </a:r>
            <a:r>
              <a:rPr lang="fa-IR" sz="2000" dirty="0" smtClean="0">
                <a:cs typeface="B Mitra" panose="00000400000000000000" pitchFamily="2" charset="-78"/>
              </a:rPr>
              <a:t> دست یا پای </a:t>
            </a:r>
            <a:r>
              <a:rPr lang="ar-SA" sz="2000" dirty="0" smtClean="0">
                <a:cs typeface="B Mitra" panose="00000400000000000000" pitchFamily="2" charset="-78"/>
              </a:rPr>
              <a:t>تکواندوکار </a:t>
            </a:r>
            <a:r>
              <a:rPr lang="ar-SA" sz="2000" dirty="0">
                <a:cs typeface="B Mitra" panose="00000400000000000000" pitchFamily="2" charset="-78"/>
              </a:rPr>
              <a:t>به </a:t>
            </a:r>
            <a:r>
              <a:rPr lang="ar-SA" sz="2000" dirty="0" smtClean="0">
                <a:cs typeface="B Mitra" panose="00000400000000000000" pitchFamily="2" charset="-78"/>
              </a:rPr>
              <a:t>هوگو</a:t>
            </a:r>
            <a:r>
              <a:rPr lang="fa-IR" sz="2000" dirty="0" smtClean="0">
                <a:cs typeface="B Mitra" panose="00000400000000000000" pitchFamily="2" charset="-78"/>
              </a:rPr>
              <a:t> یا کلاه </a:t>
            </a:r>
            <a:r>
              <a:rPr lang="ar-SA" sz="2000" dirty="0" smtClean="0">
                <a:cs typeface="B Mitra" panose="00000400000000000000" pitchFamily="2" charset="-78"/>
              </a:rPr>
              <a:t>حریف</a:t>
            </a:r>
            <a:r>
              <a:rPr lang="ar-SA" sz="2000" dirty="0">
                <a:cs typeface="B Mitra" panose="00000400000000000000" pitchFamily="2" charset="-78"/>
              </a:rPr>
              <a:t>، به صورت خودکار در </a:t>
            </a:r>
            <a:r>
              <a:rPr lang="ar-SA" sz="2000" dirty="0" smtClean="0">
                <a:cs typeface="B Mitra" panose="00000400000000000000" pitchFamily="2" charset="-78"/>
              </a:rPr>
              <a:t>مانیتور</a:t>
            </a:r>
            <a:r>
              <a:rPr lang="fa-IR" sz="2000" dirty="0" smtClean="0">
                <a:cs typeface="B Mitra" panose="00000400000000000000" pitchFamily="2" charset="-78"/>
              </a:rPr>
              <a:t>،</a:t>
            </a:r>
            <a:r>
              <a:rPr lang="ar-SA" sz="2000" dirty="0" smtClean="0">
                <a:cs typeface="B Mitra" panose="00000400000000000000" pitchFamily="2" charset="-78"/>
              </a:rPr>
              <a:t> </a:t>
            </a:r>
            <a:r>
              <a:rPr lang="ar-SA" sz="2000" dirty="0">
                <a:cs typeface="B Mitra" panose="00000400000000000000" pitchFamily="2" charset="-78"/>
              </a:rPr>
              <a:t>امتیاز ثبت می </a:t>
            </a:r>
            <a:r>
              <a:rPr lang="ar-SA" sz="2000" dirty="0" smtClean="0">
                <a:cs typeface="B Mitra" panose="00000400000000000000" pitchFamily="2" charset="-78"/>
              </a:rPr>
              <a:t>شود.</a:t>
            </a:r>
            <a:r>
              <a:rPr lang="fa-IR" sz="2000" dirty="0">
                <a:cs typeface="B Mitra" panose="00000400000000000000" pitchFamily="2" charset="-78"/>
              </a:rPr>
              <a:t> </a:t>
            </a:r>
          </a:p>
          <a:p>
            <a:pPr algn="just" rtl="1"/>
            <a:r>
              <a:rPr lang="fa-IR" sz="2000" dirty="0" smtClean="0">
                <a:cs typeface="B Mitra" panose="00000400000000000000" pitchFamily="2" charset="-78"/>
              </a:rPr>
              <a:t>    سنسور </a:t>
            </a:r>
            <a:r>
              <a:rPr lang="fa-IR" sz="2000" dirty="0">
                <a:cs typeface="B Mitra" panose="00000400000000000000" pitchFamily="2" charset="-78"/>
              </a:rPr>
              <a:t>موجد در کلاه نمی تواند تاثیر مطلوب را داشته باشد؛ زیرا در ضربه به صورت هیچ سنسوری دخالت ندارد</a:t>
            </a:r>
            <a:r>
              <a:rPr lang="fa-IR" sz="2000" dirty="0" smtClean="0">
                <a:cs typeface="B Mitra" panose="00000400000000000000" pitchFamily="2" charset="-78"/>
              </a:rPr>
              <a:t>. بنابراین سیستم </a:t>
            </a:r>
            <a:r>
              <a:rPr lang="fa-IR" sz="2000" dirty="0">
                <a:cs typeface="B Mitra" panose="00000400000000000000" pitchFamily="2" charset="-78"/>
              </a:rPr>
              <a:t>امتیازی ثبت </a:t>
            </a:r>
            <a:r>
              <a:rPr lang="fa-IR" sz="2000" dirty="0" smtClean="0">
                <a:cs typeface="B Mitra" panose="00000400000000000000" pitchFamily="2" charset="-78"/>
              </a:rPr>
              <a:t>نمی کند. به همین دلیل دستگاه هایی در اختیار سه داور کنار زمین قرار میگیرد تا با فشردن دکمه های آن امتیاز صورت و همچنین اخطار ها را ثبت کنند.</a:t>
            </a:r>
            <a:endParaRPr lang="fa-IR" sz="2000" dirty="0">
              <a:cs typeface="B Mitra" panose="00000400000000000000" pitchFamily="2" charset="-78"/>
            </a:endParaRPr>
          </a:p>
        </p:txBody>
      </p:sp>
      <p:sp>
        <p:nvSpPr>
          <p:cNvPr id="10248" name="Line 38"/>
          <p:cNvSpPr>
            <a:spLocks noChangeShapeType="1"/>
          </p:cNvSpPr>
          <p:nvPr/>
        </p:nvSpPr>
        <p:spPr bwMode="auto">
          <a:xfrm>
            <a:off x="228600" y="6381750"/>
            <a:ext cx="8686800" cy="0"/>
          </a:xfrm>
          <a:prstGeom prst="line">
            <a:avLst/>
          </a:prstGeom>
          <a:noFill/>
          <a:ln w="38100">
            <a:solidFill>
              <a:srgbClr val="993300"/>
            </a:solidFill>
            <a:round/>
            <a:headEnd/>
            <a:tailEnd/>
          </a:ln>
        </p:spPr>
        <p:txBody>
          <a:bodyPr/>
          <a:lstStyle/>
          <a:p>
            <a:endParaRPr lang="fa-IR"/>
          </a:p>
        </p:txBody>
      </p:sp>
      <p:sp>
        <p:nvSpPr>
          <p:cNvPr id="10250" name="WordArt 40"/>
          <p:cNvSpPr>
            <a:spLocks noChangeArrowheads="1" noChangeShapeType="1" noTextEdit="1"/>
          </p:cNvSpPr>
          <p:nvPr/>
        </p:nvSpPr>
        <p:spPr bwMode="auto">
          <a:xfrm>
            <a:off x="285720" y="6500834"/>
            <a:ext cx="2000264" cy="285728"/>
          </a:xfrm>
          <a:prstGeom prst="rect">
            <a:avLst/>
          </a:prstGeom>
        </p:spPr>
        <p:txBody>
          <a:bodyPr wrap="none" fromWordArt="1">
            <a:prstTxWarp prst="textPlain">
              <a:avLst>
                <a:gd name="adj" fmla="val 50000"/>
              </a:avLst>
            </a:prstTxWarp>
          </a:bodyPr>
          <a:lstStyle/>
          <a:p>
            <a:pPr algn="ctr" rtl="1"/>
            <a:r>
              <a:rPr lang="fa-IR" sz="3200" b="1" kern="1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raffic"/>
              </a:rPr>
              <a:t>دانشگاه آزاد اسلامی کرج</a:t>
            </a:r>
          </a:p>
        </p:txBody>
      </p:sp>
      <p:sp>
        <p:nvSpPr>
          <p:cNvPr id="12" name="Flowchart: Alternate Process 11">
            <a:hlinkClick r:id="rId2" action="ppaction://hlinksldjump" highlightClick="1"/>
            <a:hlinkHover r:id="" action="ppaction://noaction" highlightClick="1"/>
          </p:cNvPr>
          <p:cNvSpPr/>
          <p:nvPr/>
        </p:nvSpPr>
        <p:spPr>
          <a:xfrm>
            <a:off x="214282" y="6000768"/>
            <a:ext cx="714380" cy="285752"/>
          </a:xfrm>
          <a:prstGeom prst="flowChartAlternateProcess">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1400" dirty="0" smtClean="0">
                <a:solidFill>
                  <a:schemeClr val="tx1"/>
                </a:solidFill>
                <a:cs typeface="B Titr" pitchFamily="2" charset="-78"/>
              </a:rPr>
              <a:t>فهرست</a:t>
            </a:r>
            <a:endParaRPr lang="fa-IR" sz="1400" dirty="0">
              <a:solidFill>
                <a:schemeClr val="tx1"/>
              </a:solidFill>
              <a:cs typeface="B Titr" pitchFamily="2" charset="-78"/>
            </a:endParaRP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15816" y="3939228"/>
            <a:ext cx="3456384" cy="2082060"/>
          </a:xfrm>
          <a:prstGeom prst="rect">
            <a:avLst/>
          </a:prstGeom>
        </p:spPr>
      </p:pic>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7544" y="3708872"/>
            <a:ext cx="2232248" cy="2232248"/>
          </a:xfrm>
          <a:prstGeom prst="rect">
            <a:avLst/>
          </a:prstGeom>
        </p:spPr>
      </p:pic>
      <p:pic>
        <p:nvPicPr>
          <p:cNvPr id="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610723" y="3861048"/>
            <a:ext cx="2079293" cy="230108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9973"/>
                                        </p:tgtEl>
                                        <p:attrNameLst>
                                          <p:attrName>style.visibility</p:attrName>
                                        </p:attrNameLst>
                                      </p:cBhvr>
                                      <p:to>
                                        <p:strVal val="visible"/>
                                      </p:to>
                                    </p:set>
                                    <p:anim calcmode="lin" valueType="num">
                                      <p:cBhvr>
                                        <p:cTn id="7" dur="500" fill="hold"/>
                                        <p:tgtEl>
                                          <p:spTgt spid="39973"/>
                                        </p:tgtEl>
                                        <p:attrNameLst>
                                          <p:attrName>ppt_w</p:attrName>
                                        </p:attrNameLst>
                                      </p:cBhvr>
                                      <p:tavLst>
                                        <p:tav tm="0">
                                          <p:val>
                                            <p:fltVal val="0"/>
                                          </p:val>
                                        </p:tav>
                                        <p:tav tm="100000">
                                          <p:val>
                                            <p:strVal val="#ppt_w"/>
                                          </p:val>
                                        </p:tav>
                                      </p:tavLst>
                                    </p:anim>
                                    <p:anim calcmode="lin" valueType="num">
                                      <p:cBhvr>
                                        <p:cTn id="8" dur="500" fill="hold"/>
                                        <p:tgtEl>
                                          <p:spTgt spid="39973"/>
                                        </p:tgtEl>
                                        <p:attrNameLst>
                                          <p:attrName>ppt_h</p:attrName>
                                        </p:attrNameLst>
                                      </p:cBhvr>
                                      <p:tavLst>
                                        <p:tav tm="0">
                                          <p:val>
                                            <p:fltVal val="0"/>
                                          </p:val>
                                        </p:tav>
                                        <p:tav tm="100000">
                                          <p:val>
                                            <p:strVal val="#ppt_h"/>
                                          </p:val>
                                        </p:tav>
                                      </p:tavLst>
                                    </p:anim>
                                    <p:animEffect transition="in" filter="fade">
                                      <p:cBhvr>
                                        <p:cTn id="9" dur="500"/>
                                        <p:tgtEl>
                                          <p:spTgt spid="39973"/>
                                        </p:tgtEl>
                                      </p:cBhvr>
                                    </p:animEffect>
                                  </p:childTnLst>
                                </p:cTn>
                              </p:par>
                              <p:par>
                                <p:cTn id="10" presetID="14" presetClass="entr" presetSubtype="10"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randombar(horizontal)">
                                      <p:cBhvr>
                                        <p:cTn id="12" dur="500"/>
                                        <p:tgtEl>
                                          <p:spTgt spid="3"/>
                                        </p:tgtEl>
                                      </p:cBhvr>
                                    </p:animEffect>
                                  </p:childTnLst>
                                </p:cTn>
                              </p:par>
                              <p:par>
                                <p:cTn id="13" presetID="14" presetClass="entr" presetSubtype="10" fill="hold" nodeType="with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randombar(horizontal)">
                                      <p:cBhvr>
                                        <p:cTn id="15" dur="500"/>
                                        <p:tgtEl>
                                          <p:spTgt spid="2"/>
                                        </p:tgtEl>
                                      </p:cBhvr>
                                    </p:animEffect>
                                  </p:childTnLst>
                                </p:cTn>
                              </p:par>
                              <p:par>
                                <p:cTn id="16" presetID="14" presetClass="entr" presetSubtype="10" fill="hold"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randombar(horizontal)">
                                      <p:cBhvr>
                                        <p:cTn id="1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7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Line 2"/>
          <p:cNvSpPr>
            <a:spLocks noChangeShapeType="1"/>
          </p:cNvSpPr>
          <p:nvPr/>
        </p:nvSpPr>
        <p:spPr bwMode="auto">
          <a:xfrm>
            <a:off x="2844800" y="0"/>
            <a:ext cx="0" cy="0"/>
          </a:xfrm>
          <a:prstGeom prst="line">
            <a:avLst/>
          </a:prstGeom>
          <a:noFill/>
          <a:ln w="9525">
            <a:solidFill>
              <a:schemeClr val="tx1"/>
            </a:solidFill>
            <a:round/>
            <a:headEnd/>
            <a:tailEnd/>
          </a:ln>
        </p:spPr>
        <p:txBody>
          <a:bodyPr/>
          <a:lstStyle/>
          <a:p>
            <a:endParaRPr lang="fa-IR"/>
          </a:p>
        </p:txBody>
      </p:sp>
      <p:sp>
        <p:nvSpPr>
          <p:cNvPr id="10243" name="Line 3"/>
          <p:cNvSpPr>
            <a:spLocks noChangeShapeType="1"/>
          </p:cNvSpPr>
          <p:nvPr/>
        </p:nvSpPr>
        <p:spPr bwMode="auto">
          <a:xfrm>
            <a:off x="3132139" y="692150"/>
            <a:ext cx="5688012" cy="0"/>
          </a:xfrm>
          <a:prstGeom prst="line">
            <a:avLst/>
          </a:prstGeom>
          <a:noFill/>
          <a:ln w="28575">
            <a:solidFill>
              <a:srgbClr val="993300"/>
            </a:solidFill>
            <a:round/>
            <a:headEnd/>
            <a:tailEnd/>
          </a:ln>
        </p:spPr>
        <p:txBody>
          <a:bodyPr/>
          <a:lstStyle/>
          <a:p>
            <a:endParaRPr lang="fa-IR"/>
          </a:p>
        </p:txBody>
      </p:sp>
      <p:sp>
        <p:nvSpPr>
          <p:cNvPr id="10244" name="Text Box 6"/>
          <p:cNvSpPr txBox="1">
            <a:spLocks noChangeArrowheads="1"/>
          </p:cNvSpPr>
          <p:nvPr/>
        </p:nvSpPr>
        <p:spPr bwMode="auto">
          <a:xfrm>
            <a:off x="3419475" y="115889"/>
            <a:ext cx="184731" cy="369332"/>
          </a:xfrm>
          <a:prstGeom prst="rect">
            <a:avLst/>
          </a:prstGeom>
          <a:noFill/>
          <a:ln w="9525">
            <a:noFill/>
            <a:miter lim="800000"/>
            <a:headEnd/>
            <a:tailEnd/>
          </a:ln>
        </p:spPr>
        <p:txBody>
          <a:bodyPr wrap="none">
            <a:spAutoFit/>
          </a:bodyPr>
          <a:lstStyle/>
          <a:p>
            <a:endParaRPr lang="fa-IR">
              <a:latin typeface="Arial" pitchFamily="34" charset="0"/>
            </a:endParaRPr>
          </a:p>
        </p:txBody>
      </p:sp>
      <p:sp>
        <p:nvSpPr>
          <p:cNvPr id="39944" name="Rectangle 8"/>
          <p:cNvSpPr>
            <a:spLocks noChangeArrowheads="1"/>
          </p:cNvSpPr>
          <p:nvPr/>
        </p:nvSpPr>
        <p:spPr bwMode="auto">
          <a:xfrm>
            <a:off x="5357818" y="142852"/>
            <a:ext cx="3571900" cy="400110"/>
          </a:xfrm>
          <a:prstGeom prst="rect">
            <a:avLst/>
          </a:prstGeom>
          <a:noFill/>
          <a:ln w="9525">
            <a:noFill/>
            <a:miter lim="800000"/>
            <a:headEnd/>
            <a:tailEnd/>
          </a:ln>
        </p:spPr>
        <p:txBody>
          <a:bodyPr wrap="square">
            <a:spAutoFit/>
          </a:bodyPr>
          <a:lstStyle/>
          <a:p>
            <a:pPr lvl="0"/>
            <a:r>
              <a:rPr lang="fa-IR" sz="2000" b="1" dirty="0">
                <a:solidFill>
                  <a:prstClr val="black"/>
                </a:solidFill>
                <a:cs typeface="B Titr" pitchFamily="2" charset="-78"/>
              </a:rPr>
              <a:t>کاربردهای فناوری اطلاعات در ورزش</a:t>
            </a:r>
            <a:endParaRPr lang="fa-IR" sz="2000" b="1" dirty="0">
              <a:solidFill>
                <a:srgbClr val="964305">
                  <a:lumMod val="50000"/>
                </a:srgbClr>
              </a:solidFill>
              <a:latin typeface="Book Antiqua" pitchFamily="18" charset="0"/>
              <a:cs typeface="B Titr" pitchFamily="2" charset="-78"/>
            </a:endParaRPr>
          </a:p>
        </p:txBody>
      </p:sp>
      <p:sp>
        <p:nvSpPr>
          <p:cNvPr id="10246" name="Rectangle 9"/>
          <p:cNvSpPr>
            <a:spLocks noChangeArrowheads="1"/>
          </p:cNvSpPr>
          <p:nvPr/>
        </p:nvSpPr>
        <p:spPr bwMode="auto">
          <a:xfrm>
            <a:off x="3203575" y="1484313"/>
            <a:ext cx="312906" cy="369332"/>
          </a:xfrm>
          <a:prstGeom prst="rect">
            <a:avLst/>
          </a:prstGeom>
          <a:noFill/>
          <a:ln w="9525">
            <a:noFill/>
            <a:miter lim="800000"/>
            <a:headEnd/>
            <a:tailEnd/>
          </a:ln>
        </p:spPr>
        <p:txBody>
          <a:bodyPr wrap="none" anchor="ctr">
            <a:spAutoFit/>
          </a:bodyPr>
          <a:lstStyle/>
          <a:p>
            <a:r>
              <a:rPr lang="fa-IR" b="1">
                <a:latin typeface="Arial" pitchFamily="34" charset="0"/>
              </a:rPr>
              <a:t> </a:t>
            </a:r>
            <a:r>
              <a:rPr lang="en-US">
                <a:latin typeface="Arial" pitchFamily="34" charset="0"/>
              </a:rPr>
              <a:t> </a:t>
            </a:r>
          </a:p>
        </p:txBody>
      </p:sp>
      <p:sp>
        <p:nvSpPr>
          <p:cNvPr id="10248" name="Line 38"/>
          <p:cNvSpPr>
            <a:spLocks noChangeShapeType="1"/>
          </p:cNvSpPr>
          <p:nvPr/>
        </p:nvSpPr>
        <p:spPr bwMode="auto">
          <a:xfrm>
            <a:off x="228600" y="6381750"/>
            <a:ext cx="8686800" cy="0"/>
          </a:xfrm>
          <a:prstGeom prst="line">
            <a:avLst/>
          </a:prstGeom>
          <a:noFill/>
          <a:ln w="38100">
            <a:solidFill>
              <a:srgbClr val="993300"/>
            </a:solidFill>
            <a:round/>
            <a:headEnd/>
            <a:tailEnd/>
          </a:ln>
        </p:spPr>
        <p:txBody>
          <a:bodyPr/>
          <a:lstStyle/>
          <a:p>
            <a:endParaRPr lang="fa-IR"/>
          </a:p>
        </p:txBody>
      </p:sp>
      <p:sp>
        <p:nvSpPr>
          <p:cNvPr id="10250" name="WordArt 40"/>
          <p:cNvSpPr>
            <a:spLocks noChangeArrowheads="1" noChangeShapeType="1" noTextEdit="1"/>
          </p:cNvSpPr>
          <p:nvPr/>
        </p:nvSpPr>
        <p:spPr bwMode="auto">
          <a:xfrm>
            <a:off x="285720" y="6500834"/>
            <a:ext cx="2000264" cy="285728"/>
          </a:xfrm>
          <a:prstGeom prst="rect">
            <a:avLst/>
          </a:prstGeom>
        </p:spPr>
        <p:txBody>
          <a:bodyPr wrap="none" fromWordArt="1">
            <a:prstTxWarp prst="textPlain">
              <a:avLst>
                <a:gd name="adj" fmla="val 50000"/>
              </a:avLst>
            </a:prstTxWarp>
          </a:bodyPr>
          <a:lstStyle/>
          <a:p>
            <a:pPr algn="ctr" rtl="1"/>
            <a:r>
              <a:rPr lang="fa-IR" sz="3200" b="1" kern="1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raffic"/>
              </a:rPr>
              <a:t>دانشگاه آزاد اسلامی کرج</a:t>
            </a:r>
          </a:p>
        </p:txBody>
      </p:sp>
      <p:sp>
        <p:nvSpPr>
          <p:cNvPr id="12" name="Flowchart: Alternate Process 11">
            <a:hlinkClick r:id="rId2" action="ppaction://hlinksldjump" highlightClick="1"/>
            <a:hlinkHover r:id="" action="ppaction://noaction" highlightClick="1"/>
          </p:cNvPr>
          <p:cNvSpPr/>
          <p:nvPr/>
        </p:nvSpPr>
        <p:spPr>
          <a:xfrm>
            <a:off x="214282" y="6000768"/>
            <a:ext cx="714380" cy="285752"/>
          </a:xfrm>
          <a:prstGeom prst="flowChartAlternateProcess">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1400" dirty="0" smtClean="0">
                <a:solidFill>
                  <a:schemeClr val="tx1"/>
                </a:solidFill>
                <a:cs typeface="B Titr" pitchFamily="2" charset="-78"/>
              </a:rPr>
              <a:t>فهرست</a:t>
            </a:r>
            <a:endParaRPr lang="fa-IR" sz="1400" dirty="0">
              <a:solidFill>
                <a:schemeClr val="tx1"/>
              </a:solidFill>
              <a:cs typeface="B Titr" pitchFamily="2" charset="-78"/>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13414" y="841130"/>
            <a:ext cx="6806737" cy="5445390"/>
          </a:xfrm>
          <a:prstGeom prst="rect">
            <a:avLst/>
          </a:prstGeom>
        </p:spPr>
      </p:pic>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4282" y="1484313"/>
            <a:ext cx="1704266" cy="336231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par>
                                <p:cTn id="11" presetID="45" presetClass="entr" presetSubtype="0" fill="hold"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2000"/>
                                        <p:tgtEl>
                                          <p:spTgt spid="4"/>
                                        </p:tgtEl>
                                      </p:cBhvr>
                                    </p:animEffect>
                                    <p:anim calcmode="lin" valueType="num">
                                      <p:cBhvr>
                                        <p:cTn id="14" dur="2000" fill="hold"/>
                                        <p:tgtEl>
                                          <p:spTgt spid="4"/>
                                        </p:tgtEl>
                                        <p:attrNameLst>
                                          <p:attrName>ppt_w</p:attrName>
                                        </p:attrNameLst>
                                      </p:cBhvr>
                                      <p:tavLst>
                                        <p:tav tm="0" fmla="#ppt_w*sin(2.5*pi*$)">
                                          <p:val>
                                            <p:fltVal val="0"/>
                                          </p:val>
                                        </p:tav>
                                        <p:tav tm="100000">
                                          <p:val>
                                            <p:fltVal val="1"/>
                                          </p:val>
                                        </p:tav>
                                      </p:tavLst>
                                    </p:anim>
                                    <p:anim calcmode="lin" valueType="num">
                                      <p:cBhvr>
                                        <p:cTn id="15" dur="20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Line 2"/>
          <p:cNvSpPr>
            <a:spLocks noChangeShapeType="1"/>
          </p:cNvSpPr>
          <p:nvPr/>
        </p:nvSpPr>
        <p:spPr bwMode="auto">
          <a:xfrm>
            <a:off x="2844800" y="0"/>
            <a:ext cx="0" cy="0"/>
          </a:xfrm>
          <a:prstGeom prst="line">
            <a:avLst/>
          </a:prstGeom>
          <a:noFill/>
          <a:ln w="9525">
            <a:solidFill>
              <a:schemeClr val="tx1"/>
            </a:solidFill>
            <a:round/>
            <a:headEnd/>
            <a:tailEnd/>
          </a:ln>
        </p:spPr>
        <p:txBody>
          <a:bodyPr/>
          <a:lstStyle/>
          <a:p>
            <a:endParaRPr lang="fa-IR"/>
          </a:p>
        </p:txBody>
      </p:sp>
      <p:sp>
        <p:nvSpPr>
          <p:cNvPr id="10243" name="Line 3"/>
          <p:cNvSpPr>
            <a:spLocks noChangeShapeType="1"/>
          </p:cNvSpPr>
          <p:nvPr/>
        </p:nvSpPr>
        <p:spPr bwMode="auto">
          <a:xfrm>
            <a:off x="3132139" y="692150"/>
            <a:ext cx="5688012" cy="0"/>
          </a:xfrm>
          <a:prstGeom prst="line">
            <a:avLst/>
          </a:prstGeom>
          <a:noFill/>
          <a:ln w="28575">
            <a:solidFill>
              <a:srgbClr val="993300"/>
            </a:solidFill>
            <a:round/>
            <a:headEnd/>
            <a:tailEnd/>
          </a:ln>
        </p:spPr>
        <p:txBody>
          <a:bodyPr/>
          <a:lstStyle/>
          <a:p>
            <a:endParaRPr lang="fa-IR"/>
          </a:p>
        </p:txBody>
      </p:sp>
      <p:sp>
        <p:nvSpPr>
          <p:cNvPr id="10244" name="Text Box 6"/>
          <p:cNvSpPr txBox="1">
            <a:spLocks noChangeArrowheads="1"/>
          </p:cNvSpPr>
          <p:nvPr/>
        </p:nvSpPr>
        <p:spPr bwMode="auto">
          <a:xfrm>
            <a:off x="3419475" y="115889"/>
            <a:ext cx="184731" cy="369332"/>
          </a:xfrm>
          <a:prstGeom prst="rect">
            <a:avLst/>
          </a:prstGeom>
          <a:noFill/>
          <a:ln w="9525">
            <a:noFill/>
            <a:miter lim="800000"/>
            <a:headEnd/>
            <a:tailEnd/>
          </a:ln>
        </p:spPr>
        <p:txBody>
          <a:bodyPr wrap="none">
            <a:spAutoFit/>
          </a:bodyPr>
          <a:lstStyle/>
          <a:p>
            <a:endParaRPr lang="fa-IR">
              <a:latin typeface="Arial" pitchFamily="34" charset="0"/>
            </a:endParaRPr>
          </a:p>
        </p:txBody>
      </p:sp>
      <p:sp>
        <p:nvSpPr>
          <p:cNvPr id="39944" name="Rectangle 8"/>
          <p:cNvSpPr>
            <a:spLocks noChangeArrowheads="1"/>
          </p:cNvSpPr>
          <p:nvPr/>
        </p:nvSpPr>
        <p:spPr bwMode="auto">
          <a:xfrm>
            <a:off x="5357818" y="142852"/>
            <a:ext cx="3571900" cy="400110"/>
          </a:xfrm>
          <a:prstGeom prst="rect">
            <a:avLst/>
          </a:prstGeom>
          <a:noFill/>
          <a:ln w="9525">
            <a:noFill/>
            <a:miter lim="800000"/>
            <a:headEnd/>
            <a:tailEnd/>
          </a:ln>
        </p:spPr>
        <p:txBody>
          <a:bodyPr wrap="square">
            <a:spAutoFit/>
          </a:bodyPr>
          <a:lstStyle/>
          <a:p>
            <a:pPr lvl="0"/>
            <a:r>
              <a:rPr lang="fa-IR" sz="2000" b="1" dirty="0">
                <a:solidFill>
                  <a:prstClr val="black"/>
                </a:solidFill>
                <a:cs typeface="B Titr" pitchFamily="2" charset="-78"/>
              </a:rPr>
              <a:t>کاربردهای فناوری اطلاعات در ورزش</a:t>
            </a:r>
            <a:endParaRPr lang="fa-IR" sz="2000" b="1" dirty="0">
              <a:solidFill>
                <a:srgbClr val="964305">
                  <a:lumMod val="50000"/>
                </a:srgbClr>
              </a:solidFill>
              <a:latin typeface="Book Antiqua" pitchFamily="18" charset="0"/>
              <a:cs typeface="B Titr" pitchFamily="2" charset="-78"/>
            </a:endParaRPr>
          </a:p>
        </p:txBody>
      </p:sp>
      <p:sp>
        <p:nvSpPr>
          <p:cNvPr id="10246" name="Rectangle 9"/>
          <p:cNvSpPr>
            <a:spLocks noChangeArrowheads="1"/>
          </p:cNvSpPr>
          <p:nvPr/>
        </p:nvSpPr>
        <p:spPr bwMode="auto">
          <a:xfrm>
            <a:off x="3203575" y="1484313"/>
            <a:ext cx="312906" cy="369332"/>
          </a:xfrm>
          <a:prstGeom prst="rect">
            <a:avLst/>
          </a:prstGeom>
          <a:noFill/>
          <a:ln w="9525">
            <a:noFill/>
            <a:miter lim="800000"/>
            <a:headEnd/>
            <a:tailEnd/>
          </a:ln>
        </p:spPr>
        <p:txBody>
          <a:bodyPr wrap="none" anchor="ctr">
            <a:spAutoFit/>
          </a:bodyPr>
          <a:lstStyle/>
          <a:p>
            <a:r>
              <a:rPr lang="fa-IR" b="1">
                <a:latin typeface="Arial" pitchFamily="34" charset="0"/>
              </a:rPr>
              <a:t> </a:t>
            </a:r>
            <a:r>
              <a:rPr lang="en-US">
                <a:latin typeface="Arial" pitchFamily="34" charset="0"/>
              </a:rPr>
              <a:t> </a:t>
            </a:r>
          </a:p>
        </p:txBody>
      </p:sp>
      <p:sp>
        <p:nvSpPr>
          <p:cNvPr id="39973" name="Text Box 37"/>
          <p:cNvSpPr txBox="1">
            <a:spLocks noChangeArrowheads="1"/>
          </p:cNvSpPr>
          <p:nvPr/>
        </p:nvSpPr>
        <p:spPr bwMode="auto">
          <a:xfrm>
            <a:off x="285720" y="928688"/>
            <a:ext cx="8501095" cy="3231654"/>
          </a:xfrm>
          <a:prstGeom prst="rect">
            <a:avLst/>
          </a:prstGeom>
          <a:noFill/>
          <a:ln w="9525">
            <a:noFill/>
            <a:miter lim="800000"/>
            <a:headEnd/>
            <a:tailEnd/>
          </a:ln>
        </p:spPr>
        <p:txBody>
          <a:bodyPr wrap="square">
            <a:spAutoFit/>
          </a:bodyPr>
          <a:lstStyle/>
          <a:p>
            <a:pPr algn="r" rtl="1"/>
            <a:r>
              <a:rPr lang="fa-IR" sz="2400" b="1" dirty="0" smtClean="0">
                <a:solidFill>
                  <a:schemeClr val="accent1">
                    <a:lumMod val="75000"/>
                  </a:schemeClr>
                </a:solidFill>
                <a:cs typeface="B Zar" pitchFamily="2" charset="-78"/>
              </a:rPr>
              <a:t>کوهنوردی</a:t>
            </a:r>
            <a:endParaRPr lang="en-US" sz="2400" dirty="0" smtClean="0">
              <a:cs typeface="B Zar" pitchFamily="2" charset="-78"/>
            </a:endParaRPr>
          </a:p>
          <a:p>
            <a:pPr algn="just" rtl="1">
              <a:lnSpc>
                <a:spcPct val="150000"/>
              </a:lnSpc>
            </a:pPr>
            <a:r>
              <a:rPr lang="fa-IR" sz="2000" dirty="0" smtClean="0">
                <a:cs typeface="B Mitra" panose="00000400000000000000" pitchFamily="2" charset="-78"/>
              </a:rPr>
              <a:t>     در ارتفاعات کوه ها هوای نسبتا سردی حاکم است و در اکثر روزهای سال دارای هوای برفی می باشند. به این منظور کوهنوردان معمولا فصل تابستان را برای کوهنوردی انتخاب می کنند که کمی از سردی هوا در ارتفاعات کاسته می شود. به این ترتیب آنها از کوهپایه ها که دما بالاتر است به ارتفاعات سرد می روند.</a:t>
            </a:r>
          </a:p>
          <a:p>
            <a:pPr algn="just" rtl="1">
              <a:lnSpc>
                <a:spcPct val="150000"/>
              </a:lnSpc>
            </a:pPr>
            <a:r>
              <a:rPr lang="fa-IR" sz="2000" dirty="0" smtClean="0">
                <a:cs typeface="B Mitra" panose="00000400000000000000" pitchFamily="2" charset="-78"/>
              </a:rPr>
              <a:t>     برای کوه نوردی لباس های هوشمند خاصی طراحی شده اند که دارای گرمکن هستند و با توجه به دمای بدن کوهنورد، دمای این لباس هم تغیر پیدا می کند. همچنین این لباس می تواند جهت های چهارگانه را به شخص نشان دهد.</a:t>
            </a:r>
          </a:p>
        </p:txBody>
      </p:sp>
      <p:sp>
        <p:nvSpPr>
          <p:cNvPr id="10248" name="Line 38"/>
          <p:cNvSpPr>
            <a:spLocks noChangeShapeType="1"/>
          </p:cNvSpPr>
          <p:nvPr/>
        </p:nvSpPr>
        <p:spPr bwMode="auto">
          <a:xfrm>
            <a:off x="228600" y="6381750"/>
            <a:ext cx="8686800" cy="0"/>
          </a:xfrm>
          <a:prstGeom prst="line">
            <a:avLst/>
          </a:prstGeom>
          <a:noFill/>
          <a:ln w="38100">
            <a:solidFill>
              <a:srgbClr val="993300"/>
            </a:solidFill>
            <a:round/>
            <a:headEnd/>
            <a:tailEnd/>
          </a:ln>
        </p:spPr>
        <p:txBody>
          <a:bodyPr/>
          <a:lstStyle/>
          <a:p>
            <a:endParaRPr lang="fa-IR"/>
          </a:p>
        </p:txBody>
      </p:sp>
      <p:sp>
        <p:nvSpPr>
          <p:cNvPr id="10250" name="WordArt 40"/>
          <p:cNvSpPr>
            <a:spLocks noChangeArrowheads="1" noChangeShapeType="1" noTextEdit="1"/>
          </p:cNvSpPr>
          <p:nvPr/>
        </p:nvSpPr>
        <p:spPr bwMode="auto">
          <a:xfrm>
            <a:off x="285720" y="6500834"/>
            <a:ext cx="2000264" cy="285728"/>
          </a:xfrm>
          <a:prstGeom prst="rect">
            <a:avLst/>
          </a:prstGeom>
        </p:spPr>
        <p:txBody>
          <a:bodyPr wrap="none" fromWordArt="1">
            <a:prstTxWarp prst="textPlain">
              <a:avLst>
                <a:gd name="adj" fmla="val 50000"/>
              </a:avLst>
            </a:prstTxWarp>
          </a:bodyPr>
          <a:lstStyle/>
          <a:p>
            <a:pPr algn="ctr" rtl="1"/>
            <a:r>
              <a:rPr lang="fa-IR" sz="3200" b="1" kern="1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raffic"/>
              </a:rPr>
              <a:t>دانشگاه آزاد اسلامی کرج</a:t>
            </a:r>
          </a:p>
        </p:txBody>
      </p:sp>
      <p:sp>
        <p:nvSpPr>
          <p:cNvPr id="12" name="Flowchart: Alternate Process 11">
            <a:hlinkClick r:id="rId2" action="ppaction://hlinksldjump" highlightClick="1"/>
            <a:hlinkHover r:id="" action="ppaction://noaction" highlightClick="1"/>
          </p:cNvPr>
          <p:cNvSpPr/>
          <p:nvPr/>
        </p:nvSpPr>
        <p:spPr>
          <a:xfrm>
            <a:off x="214282" y="6000768"/>
            <a:ext cx="714380" cy="285752"/>
          </a:xfrm>
          <a:prstGeom prst="flowChartAlternateProcess">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1400" dirty="0" smtClean="0">
                <a:solidFill>
                  <a:schemeClr val="tx1"/>
                </a:solidFill>
                <a:cs typeface="B Titr" pitchFamily="2" charset="-78"/>
              </a:rPr>
              <a:t>فهرست</a:t>
            </a:r>
            <a:endParaRPr lang="fa-IR" sz="1400" dirty="0">
              <a:solidFill>
                <a:schemeClr val="tx1"/>
              </a:solidFill>
              <a:cs typeface="B Titr" pitchFamily="2" charset="-78"/>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7145" y="3813978"/>
            <a:ext cx="2731807" cy="2048855"/>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51920" y="3636540"/>
            <a:ext cx="3998948" cy="26633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39973"/>
                                        </p:tgtEl>
                                        <p:attrNameLst>
                                          <p:attrName>style.visibility</p:attrName>
                                        </p:attrNameLst>
                                      </p:cBhvr>
                                      <p:to>
                                        <p:strVal val="visible"/>
                                      </p:to>
                                    </p:set>
                                    <p:animEffect transition="in" filter="barn(inVertical)">
                                      <p:cBhvr>
                                        <p:cTn id="7" dur="500"/>
                                        <p:tgtEl>
                                          <p:spTgt spid="39973"/>
                                        </p:tgtEl>
                                      </p:cBhvr>
                                    </p:animEffect>
                                  </p:childTnLst>
                                </p:cTn>
                              </p:par>
                              <p:par>
                                <p:cTn id="8" presetID="6" presetClass="entr" presetSubtype="16"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circle(in)">
                                      <p:cBhvr>
                                        <p:cTn id="10" dur="2000"/>
                                        <p:tgtEl>
                                          <p:spTgt spid="2"/>
                                        </p:tgtEl>
                                      </p:cBhvr>
                                    </p:animEffect>
                                  </p:childTnLst>
                                </p:cTn>
                              </p:par>
                              <p:par>
                                <p:cTn id="11" presetID="6" presetClass="entr" presetSubtype="16"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circle(in)">
                                      <p:cBhvr>
                                        <p:cTn id="13"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7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Line 2"/>
          <p:cNvSpPr>
            <a:spLocks noChangeShapeType="1"/>
          </p:cNvSpPr>
          <p:nvPr/>
        </p:nvSpPr>
        <p:spPr bwMode="auto">
          <a:xfrm>
            <a:off x="2844800" y="0"/>
            <a:ext cx="0" cy="0"/>
          </a:xfrm>
          <a:prstGeom prst="line">
            <a:avLst/>
          </a:prstGeom>
          <a:noFill/>
          <a:ln w="9525">
            <a:solidFill>
              <a:schemeClr val="tx1"/>
            </a:solidFill>
            <a:round/>
            <a:headEnd/>
            <a:tailEnd/>
          </a:ln>
        </p:spPr>
        <p:txBody>
          <a:bodyPr/>
          <a:lstStyle/>
          <a:p>
            <a:endParaRPr lang="fa-IR"/>
          </a:p>
        </p:txBody>
      </p:sp>
      <p:sp>
        <p:nvSpPr>
          <p:cNvPr id="8195" name="Line 3"/>
          <p:cNvSpPr>
            <a:spLocks noChangeShapeType="1"/>
          </p:cNvSpPr>
          <p:nvPr/>
        </p:nvSpPr>
        <p:spPr bwMode="auto">
          <a:xfrm>
            <a:off x="3132139" y="692150"/>
            <a:ext cx="5688012" cy="0"/>
          </a:xfrm>
          <a:prstGeom prst="line">
            <a:avLst/>
          </a:prstGeom>
          <a:noFill/>
          <a:ln w="28575">
            <a:solidFill>
              <a:srgbClr val="993300"/>
            </a:solidFill>
            <a:round/>
            <a:headEnd/>
            <a:tailEnd/>
          </a:ln>
        </p:spPr>
        <p:txBody>
          <a:bodyPr/>
          <a:lstStyle/>
          <a:p>
            <a:endParaRPr lang="fa-IR"/>
          </a:p>
        </p:txBody>
      </p:sp>
      <p:sp>
        <p:nvSpPr>
          <p:cNvPr id="8196" name="Text Box 6"/>
          <p:cNvSpPr txBox="1">
            <a:spLocks noChangeArrowheads="1"/>
          </p:cNvSpPr>
          <p:nvPr/>
        </p:nvSpPr>
        <p:spPr bwMode="auto">
          <a:xfrm>
            <a:off x="3419475" y="115889"/>
            <a:ext cx="184731" cy="369332"/>
          </a:xfrm>
          <a:prstGeom prst="rect">
            <a:avLst/>
          </a:prstGeom>
          <a:noFill/>
          <a:ln w="9525">
            <a:noFill/>
            <a:miter lim="800000"/>
            <a:headEnd/>
            <a:tailEnd/>
          </a:ln>
        </p:spPr>
        <p:txBody>
          <a:bodyPr wrap="none">
            <a:spAutoFit/>
          </a:bodyPr>
          <a:lstStyle/>
          <a:p>
            <a:endParaRPr lang="fa-IR">
              <a:latin typeface="Arial" pitchFamily="34" charset="0"/>
            </a:endParaRPr>
          </a:p>
        </p:txBody>
      </p:sp>
      <p:sp>
        <p:nvSpPr>
          <p:cNvPr id="39944" name="Rectangle 8"/>
          <p:cNvSpPr>
            <a:spLocks noChangeArrowheads="1"/>
          </p:cNvSpPr>
          <p:nvPr/>
        </p:nvSpPr>
        <p:spPr bwMode="auto">
          <a:xfrm>
            <a:off x="7080024" y="71438"/>
            <a:ext cx="1632177" cy="523220"/>
          </a:xfrm>
          <a:prstGeom prst="rect">
            <a:avLst/>
          </a:prstGeom>
          <a:noFill/>
          <a:ln w="9525">
            <a:noFill/>
            <a:miter lim="800000"/>
            <a:headEnd/>
            <a:tailEnd/>
          </a:ln>
        </p:spPr>
        <p:txBody>
          <a:bodyPr wrap="none">
            <a:spAutoFit/>
          </a:bodyPr>
          <a:lstStyle/>
          <a:p>
            <a:pPr algn="r" rtl="1"/>
            <a:r>
              <a:rPr lang="fa-IR"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B Titr" pitchFamily="2" charset="-78"/>
              </a:rPr>
              <a:t>پژوهشگران</a:t>
            </a:r>
            <a:endParaRPr lang="en-US"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cs typeface="B Titr" pitchFamily="2" charset="-78"/>
            </a:endParaRPr>
          </a:p>
        </p:txBody>
      </p:sp>
      <p:sp>
        <p:nvSpPr>
          <p:cNvPr id="8198" name="Rectangle 9"/>
          <p:cNvSpPr>
            <a:spLocks noChangeArrowheads="1"/>
          </p:cNvSpPr>
          <p:nvPr/>
        </p:nvSpPr>
        <p:spPr bwMode="auto">
          <a:xfrm>
            <a:off x="3203575" y="1484313"/>
            <a:ext cx="312906" cy="369332"/>
          </a:xfrm>
          <a:prstGeom prst="rect">
            <a:avLst/>
          </a:prstGeom>
          <a:noFill/>
          <a:ln w="9525">
            <a:noFill/>
            <a:miter lim="800000"/>
            <a:headEnd/>
            <a:tailEnd/>
          </a:ln>
        </p:spPr>
        <p:txBody>
          <a:bodyPr wrap="none" anchor="ctr">
            <a:spAutoFit/>
          </a:bodyPr>
          <a:lstStyle/>
          <a:p>
            <a:r>
              <a:rPr lang="fa-IR" b="1">
                <a:latin typeface="Arial" pitchFamily="34" charset="0"/>
              </a:rPr>
              <a:t> </a:t>
            </a:r>
            <a:r>
              <a:rPr lang="en-US">
                <a:latin typeface="Arial" pitchFamily="34" charset="0"/>
              </a:rPr>
              <a:t> </a:t>
            </a:r>
          </a:p>
        </p:txBody>
      </p:sp>
      <p:sp>
        <p:nvSpPr>
          <p:cNvPr id="8199" name="Line 38"/>
          <p:cNvSpPr>
            <a:spLocks noChangeShapeType="1"/>
          </p:cNvSpPr>
          <p:nvPr/>
        </p:nvSpPr>
        <p:spPr bwMode="auto">
          <a:xfrm>
            <a:off x="228600" y="6381750"/>
            <a:ext cx="8686800" cy="0"/>
          </a:xfrm>
          <a:prstGeom prst="line">
            <a:avLst/>
          </a:prstGeom>
          <a:noFill/>
          <a:ln w="38100">
            <a:solidFill>
              <a:srgbClr val="993300"/>
            </a:solidFill>
            <a:round/>
            <a:headEnd/>
            <a:tailEnd/>
          </a:ln>
        </p:spPr>
        <p:txBody>
          <a:bodyPr/>
          <a:lstStyle/>
          <a:p>
            <a:endParaRPr lang="fa-IR"/>
          </a:p>
        </p:txBody>
      </p:sp>
      <p:sp>
        <p:nvSpPr>
          <p:cNvPr id="12" name="Text Box 37"/>
          <p:cNvSpPr txBox="1">
            <a:spLocks noChangeArrowheads="1"/>
          </p:cNvSpPr>
          <p:nvPr/>
        </p:nvSpPr>
        <p:spPr bwMode="auto">
          <a:xfrm>
            <a:off x="785787" y="1000108"/>
            <a:ext cx="7929563" cy="4585871"/>
          </a:xfrm>
          <a:prstGeom prst="rect">
            <a:avLst/>
          </a:prstGeom>
          <a:solidFill>
            <a:schemeClr val="bg2">
              <a:lumMod val="90000"/>
            </a:schemeClr>
          </a:solidFill>
          <a:ln>
            <a:headEnd/>
            <a:tailEnd/>
          </a:ln>
        </p:spPr>
        <p:style>
          <a:lnRef idx="0">
            <a:schemeClr val="accent5"/>
          </a:lnRef>
          <a:fillRef idx="1001">
            <a:schemeClr val="dk2"/>
          </a:fillRef>
          <a:effectRef idx="3">
            <a:schemeClr val="accent5"/>
          </a:effectRef>
          <a:fontRef idx="minor">
            <a:schemeClr val="lt1"/>
          </a:fontRef>
        </p:style>
        <p:txBody>
          <a:bodyPr wrap="square">
            <a:spAutoFit/>
            <a:scene3d>
              <a:camera prst="orthographicFront"/>
              <a:lightRig rig="glow" dir="tl">
                <a:rot lat="0" lon="0" rev="5400000"/>
              </a:lightRig>
            </a:scene3d>
            <a:sp3d contourW="12700">
              <a:bevelT w="25400" h="25400"/>
              <a:contourClr>
                <a:schemeClr val="accent6">
                  <a:shade val="73000"/>
                </a:schemeClr>
              </a:contourClr>
            </a:sp3d>
          </a:bodyPr>
          <a:lstStyle/>
          <a:p>
            <a:pPr algn="ctr" rtl="1"/>
            <a:endParaRPr lang="fa-IR" sz="24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cs typeface="B Titr" pitchFamily="2" charset="-78"/>
            </a:endParaRPr>
          </a:p>
          <a:p>
            <a:pPr algn="ctr" rtl="1"/>
            <a:endParaRPr lang="fa-IR" sz="24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cs typeface="B Titr" pitchFamily="2" charset="-78"/>
            </a:endParaRPr>
          </a:p>
          <a:p>
            <a:pPr algn="r" rtl="1"/>
            <a:endParaRPr lang="fa-IR" sz="2400" dirty="0" smtClean="0">
              <a:cs typeface="B Titr" pitchFamily="2" charset="-78"/>
            </a:endParaRPr>
          </a:p>
          <a:p>
            <a:pPr algn="r" rtl="1"/>
            <a:r>
              <a:rPr lang="fa-IR" sz="2800" dirty="0" smtClean="0">
                <a:cs typeface="B Titr" pitchFamily="2" charset="-78"/>
              </a:rPr>
              <a:t>         </a:t>
            </a:r>
            <a:r>
              <a:rPr lang="fa-IR"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itr" pitchFamily="2" charset="-78"/>
              </a:rPr>
              <a:t>محمد حسين سهراب خاني</a:t>
            </a:r>
          </a:p>
          <a:p>
            <a:pPr algn="r" rtl="1"/>
            <a:endParaRPr lang="en-US" sz="2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itr" pitchFamily="2" charset="-78"/>
            </a:endParaRPr>
          </a:p>
          <a:p>
            <a:pPr algn="r" rtl="1"/>
            <a:r>
              <a:rPr lang="fa-IR" sz="2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itr" pitchFamily="2" charset="-78"/>
              </a:rPr>
              <a:t>                                             </a:t>
            </a:r>
          </a:p>
          <a:p>
            <a:pPr algn="r" rtl="1"/>
            <a:endParaRPr lang="en-US" sz="2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itr" pitchFamily="2" charset="-78"/>
            </a:endParaRPr>
          </a:p>
          <a:p>
            <a:pPr algn="r"/>
            <a:r>
              <a:rPr lang="fa-IR"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itr" pitchFamily="2" charset="-78"/>
              </a:rPr>
              <a:t>                                                             رضا آریان فرد</a:t>
            </a:r>
            <a:endParaRPr lang="fa-IR" sz="2800" dirty="0" smtClean="0">
              <a:cs typeface="B Titr" pitchFamily="2" charset="-78"/>
            </a:endParaRPr>
          </a:p>
          <a:p>
            <a:pPr algn="r"/>
            <a:endParaRPr lang="fa-IR" sz="24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cs typeface="B Titr" pitchFamily="2" charset="-78"/>
            </a:endParaRPr>
          </a:p>
          <a:p>
            <a:pPr algn="r"/>
            <a:endParaRPr lang="fa-IR" sz="24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cs typeface="B Titr" pitchFamily="2" charset="-78"/>
            </a:endParaRPr>
          </a:p>
          <a:p>
            <a:pPr algn="r"/>
            <a:r>
              <a:rPr lang="fa-IR" sz="24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cs typeface="B Titr" pitchFamily="2" charset="-78"/>
              </a:rPr>
              <a:t> </a:t>
            </a:r>
            <a:endParaRPr lang="fa-IR" sz="24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cs typeface="B Titr" pitchFamily="2" charset="-78"/>
            </a:endParaRPr>
          </a:p>
        </p:txBody>
      </p:sp>
      <p:sp>
        <p:nvSpPr>
          <p:cNvPr id="14" name="WordArt 40"/>
          <p:cNvSpPr>
            <a:spLocks noChangeArrowheads="1" noChangeShapeType="1" noTextEdit="1"/>
          </p:cNvSpPr>
          <p:nvPr/>
        </p:nvSpPr>
        <p:spPr bwMode="auto">
          <a:xfrm>
            <a:off x="285720" y="6500834"/>
            <a:ext cx="2000264" cy="285728"/>
          </a:xfrm>
          <a:prstGeom prst="rect">
            <a:avLst/>
          </a:prstGeom>
        </p:spPr>
        <p:txBody>
          <a:bodyPr wrap="none" fromWordArt="1">
            <a:prstTxWarp prst="textPlain">
              <a:avLst>
                <a:gd name="adj" fmla="val 50000"/>
              </a:avLst>
            </a:prstTxWarp>
          </a:bodyPr>
          <a:lstStyle/>
          <a:p>
            <a:pPr algn="ctr" rtl="1"/>
            <a:r>
              <a:rPr lang="fa-IR" sz="3200" b="1" kern="1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raffic"/>
              </a:rPr>
              <a:t>دانشگاه آزاد اسلامی کرج</a:t>
            </a:r>
            <a:endParaRPr lang="fa-IR" sz="3200" b="1" kern="1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raffic"/>
            </a:endParaRPr>
          </a:p>
        </p:txBody>
      </p:sp>
    </p:spTree>
  </p:cSld>
  <p:clrMapOvr>
    <a:masterClrMapping/>
  </p:clrMapOvr>
  <p:transition advTm="8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39944"/>
                                        </p:tgtEl>
                                        <p:attrNameLst>
                                          <p:attrName>style.visibility</p:attrName>
                                        </p:attrNameLst>
                                      </p:cBhvr>
                                      <p:to>
                                        <p:strVal val="visible"/>
                                      </p:to>
                                    </p:set>
                                    <p:animEffect transition="in" filter="box(in)">
                                      <p:cBhvr>
                                        <p:cTn id="7" dur="1000"/>
                                        <p:tgtEl>
                                          <p:spTgt spid="39944"/>
                                        </p:tgtEl>
                                      </p:cBhvr>
                                    </p:animEffect>
                                  </p:childTnLst>
                                </p:cTn>
                              </p:par>
                            </p:childTnLst>
                          </p:cTn>
                        </p:par>
                        <p:par>
                          <p:cTn id="8" fill="hold">
                            <p:stCondLst>
                              <p:cond delay="1000"/>
                            </p:stCondLst>
                            <p:childTnLst>
                              <p:par>
                                <p:cTn id="9" presetID="6" presetClass="entr" presetSubtype="16"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circle(in)">
                                      <p:cBhvr>
                                        <p:cTn id="11"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44"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Line 2"/>
          <p:cNvSpPr>
            <a:spLocks noChangeShapeType="1"/>
          </p:cNvSpPr>
          <p:nvPr/>
        </p:nvSpPr>
        <p:spPr bwMode="auto">
          <a:xfrm>
            <a:off x="2844800" y="0"/>
            <a:ext cx="0" cy="0"/>
          </a:xfrm>
          <a:prstGeom prst="line">
            <a:avLst/>
          </a:prstGeom>
          <a:noFill/>
          <a:ln w="9525">
            <a:solidFill>
              <a:schemeClr val="tx1"/>
            </a:solidFill>
            <a:round/>
            <a:headEnd/>
            <a:tailEnd/>
          </a:ln>
        </p:spPr>
        <p:txBody>
          <a:bodyPr/>
          <a:lstStyle/>
          <a:p>
            <a:endParaRPr lang="fa-IR"/>
          </a:p>
        </p:txBody>
      </p:sp>
      <p:sp>
        <p:nvSpPr>
          <p:cNvPr id="10243" name="Line 3"/>
          <p:cNvSpPr>
            <a:spLocks noChangeShapeType="1"/>
          </p:cNvSpPr>
          <p:nvPr/>
        </p:nvSpPr>
        <p:spPr bwMode="auto">
          <a:xfrm>
            <a:off x="3132139" y="692150"/>
            <a:ext cx="5688012" cy="0"/>
          </a:xfrm>
          <a:prstGeom prst="line">
            <a:avLst/>
          </a:prstGeom>
          <a:noFill/>
          <a:ln w="28575">
            <a:solidFill>
              <a:srgbClr val="993300"/>
            </a:solidFill>
            <a:round/>
            <a:headEnd/>
            <a:tailEnd/>
          </a:ln>
        </p:spPr>
        <p:txBody>
          <a:bodyPr/>
          <a:lstStyle/>
          <a:p>
            <a:endParaRPr lang="fa-IR"/>
          </a:p>
        </p:txBody>
      </p:sp>
      <p:sp>
        <p:nvSpPr>
          <p:cNvPr id="10244" name="Text Box 6"/>
          <p:cNvSpPr txBox="1">
            <a:spLocks noChangeArrowheads="1"/>
          </p:cNvSpPr>
          <p:nvPr/>
        </p:nvSpPr>
        <p:spPr bwMode="auto">
          <a:xfrm>
            <a:off x="3419475" y="115889"/>
            <a:ext cx="184731" cy="369332"/>
          </a:xfrm>
          <a:prstGeom prst="rect">
            <a:avLst/>
          </a:prstGeom>
          <a:noFill/>
          <a:ln w="9525">
            <a:noFill/>
            <a:miter lim="800000"/>
            <a:headEnd/>
            <a:tailEnd/>
          </a:ln>
        </p:spPr>
        <p:txBody>
          <a:bodyPr wrap="none">
            <a:spAutoFit/>
          </a:bodyPr>
          <a:lstStyle/>
          <a:p>
            <a:endParaRPr lang="fa-IR">
              <a:latin typeface="Arial" pitchFamily="34" charset="0"/>
            </a:endParaRPr>
          </a:p>
        </p:txBody>
      </p:sp>
      <p:sp>
        <p:nvSpPr>
          <p:cNvPr id="39944" name="Rectangle 8"/>
          <p:cNvSpPr>
            <a:spLocks noChangeArrowheads="1"/>
          </p:cNvSpPr>
          <p:nvPr/>
        </p:nvSpPr>
        <p:spPr bwMode="auto">
          <a:xfrm>
            <a:off x="5357818" y="142852"/>
            <a:ext cx="3571900" cy="400110"/>
          </a:xfrm>
          <a:prstGeom prst="rect">
            <a:avLst/>
          </a:prstGeom>
          <a:noFill/>
          <a:ln w="9525">
            <a:noFill/>
            <a:miter lim="800000"/>
            <a:headEnd/>
            <a:tailEnd/>
          </a:ln>
        </p:spPr>
        <p:txBody>
          <a:bodyPr wrap="square">
            <a:spAutoFit/>
          </a:bodyPr>
          <a:lstStyle/>
          <a:p>
            <a:pPr lvl="0"/>
            <a:r>
              <a:rPr lang="fa-IR" sz="2000" b="1" dirty="0">
                <a:solidFill>
                  <a:prstClr val="black"/>
                </a:solidFill>
                <a:cs typeface="B Titr" pitchFamily="2" charset="-78"/>
              </a:rPr>
              <a:t>کاربردهای فناوری اطلاعات در ورزش</a:t>
            </a:r>
            <a:endParaRPr lang="fa-IR" sz="2000" b="1" dirty="0">
              <a:solidFill>
                <a:srgbClr val="964305">
                  <a:lumMod val="50000"/>
                </a:srgbClr>
              </a:solidFill>
              <a:latin typeface="Book Antiqua" pitchFamily="18" charset="0"/>
              <a:cs typeface="B Titr" pitchFamily="2" charset="-78"/>
            </a:endParaRPr>
          </a:p>
        </p:txBody>
      </p:sp>
      <p:sp>
        <p:nvSpPr>
          <p:cNvPr id="10246" name="Rectangle 9"/>
          <p:cNvSpPr>
            <a:spLocks noChangeArrowheads="1"/>
          </p:cNvSpPr>
          <p:nvPr/>
        </p:nvSpPr>
        <p:spPr bwMode="auto">
          <a:xfrm>
            <a:off x="3203575" y="1484313"/>
            <a:ext cx="312906" cy="369332"/>
          </a:xfrm>
          <a:prstGeom prst="rect">
            <a:avLst/>
          </a:prstGeom>
          <a:noFill/>
          <a:ln w="9525">
            <a:noFill/>
            <a:miter lim="800000"/>
            <a:headEnd/>
            <a:tailEnd/>
          </a:ln>
        </p:spPr>
        <p:txBody>
          <a:bodyPr wrap="none" anchor="ctr">
            <a:spAutoFit/>
          </a:bodyPr>
          <a:lstStyle/>
          <a:p>
            <a:r>
              <a:rPr lang="fa-IR" b="1">
                <a:latin typeface="Arial" pitchFamily="34" charset="0"/>
              </a:rPr>
              <a:t> </a:t>
            </a:r>
            <a:r>
              <a:rPr lang="en-US">
                <a:latin typeface="Arial" pitchFamily="34" charset="0"/>
              </a:rPr>
              <a:t> </a:t>
            </a:r>
          </a:p>
        </p:txBody>
      </p:sp>
      <p:sp>
        <p:nvSpPr>
          <p:cNvPr id="39973" name="Text Box 37"/>
          <p:cNvSpPr txBox="1">
            <a:spLocks noChangeArrowheads="1"/>
          </p:cNvSpPr>
          <p:nvPr/>
        </p:nvSpPr>
        <p:spPr bwMode="auto">
          <a:xfrm>
            <a:off x="392155" y="871690"/>
            <a:ext cx="8391279" cy="2308324"/>
          </a:xfrm>
          <a:prstGeom prst="rect">
            <a:avLst/>
          </a:prstGeom>
          <a:noFill/>
          <a:ln w="9525">
            <a:noFill/>
            <a:miter lim="800000"/>
            <a:headEnd/>
            <a:tailEnd/>
          </a:ln>
        </p:spPr>
        <p:txBody>
          <a:bodyPr wrap="square">
            <a:spAutoFit/>
          </a:bodyPr>
          <a:lstStyle/>
          <a:p>
            <a:pPr algn="r" rtl="1"/>
            <a:r>
              <a:rPr lang="fa-IR" sz="2400" b="1" dirty="0" smtClean="0">
                <a:solidFill>
                  <a:schemeClr val="accent1">
                    <a:lumMod val="75000"/>
                  </a:schemeClr>
                </a:solidFill>
                <a:cs typeface="B Zar" pitchFamily="2" charset="-78"/>
              </a:rPr>
              <a:t>اسکی</a:t>
            </a:r>
            <a:endParaRPr lang="en-US" sz="2400" dirty="0" smtClean="0">
              <a:cs typeface="B Zar" pitchFamily="2" charset="-78"/>
            </a:endParaRPr>
          </a:p>
          <a:p>
            <a:pPr algn="just" rtl="1">
              <a:lnSpc>
                <a:spcPct val="150000"/>
              </a:lnSpc>
            </a:pPr>
            <a:r>
              <a:rPr lang="fa-IR" sz="2000" dirty="0" smtClean="0">
                <a:cs typeface="B Mitra" panose="00000400000000000000" pitchFamily="2" charset="-78"/>
              </a:rPr>
              <a:t>    برای اسکی بازان لباس های هوشمندی طراحی شده است که علاوه بر تنظیم دمای بدن ورزشکار، در صورت نزدیک شدن دیگر اسکی بازان، اسکی باز پوشنده لباس را از نزدیک شدن آنها مطلع می سازد تا حادثه ای برای وی پیش نیاید.</a:t>
            </a:r>
          </a:p>
          <a:p>
            <a:pPr algn="just" rtl="1">
              <a:lnSpc>
                <a:spcPct val="150000"/>
              </a:lnSpc>
            </a:pPr>
            <a:r>
              <a:rPr lang="fa-IR" sz="2000" dirty="0" smtClean="0">
                <a:cs typeface="B Mitra" panose="00000400000000000000" pitchFamily="2" charset="-78"/>
              </a:rPr>
              <a:t>   همچنین سنسورهایی بر روی چوب های اسکی نصب می شود که سرعت و شتاب اسکی باز را اندازه گیری می کند.</a:t>
            </a:r>
            <a:endParaRPr lang="en-US" sz="2000" dirty="0" smtClean="0">
              <a:cs typeface="B Mitra" panose="00000400000000000000" pitchFamily="2" charset="-78"/>
            </a:endParaRPr>
          </a:p>
        </p:txBody>
      </p:sp>
      <p:sp>
        <p:nvSpPr>
          <p:cNvPr id="10248" name="Line 38"/>
          <p:cNvSpPr>
            <a:spLocks noChangeShapeType="1"/>
          </p:cNvSpPr>
          <p:nvPr/>
        </p:nvSpPr>
        <p:spPr bwMode="auto">
          <a:xfrm>
            <a:off x="228600" y="6381750"/>
            <a:ext cx="8686800" cy="0"/>
          </a:xfrm>
          <a:prstGeom prst="line">
            <a:avLst/>
          </a:prstGeom>
          <a:noFill/>
          <a:ln w="38100">
            <a:solidFill>
              <a:srgbClr val="993300"/>
            </a:solidFill>
            <a:round/>
            <a:headEnd/>
            <a:tailEnd/>
          </a:ln>
        </p:spPr>
        <p:txBody>
          <a:bodyPr/>
          <a:lstStyle/>
          <a:p>
            <a:endParaRPr lang="fa-IR"/>
          </a:p>
        </p:txBody>
      </p:sp>
      <p:sp>
        <p:nvSpPr>
          <p:cNvPr id="10250" name="WordArt 40"/>
          <p:cNvSpPr>
            <a:spLocks noChangeArrowheads="1" noChangeShapeType="1" noTextEdit="1"/>
          </p:cNvSpPr>
          <p:nvPr/>
        </p:nvSpPr>
        <p:spPr bwMode="auto">
          <a:xfrm>
            <a:off x="285720" y="6500834"/>
            <a:ext cx="2000264" cy="285728"/>
          </a:xfrm>
          <a:prstGeom prst="rect">
            <a:avLst/>
          </a:prstGeom>
        </p:spPr>
        <p:txBody>
          <a:bodyPr wrap="none" fromWordArt="1">
            <a:prstTxWarp prst="textPlain">
              <a:avLst>
                <a:gd name="adj" fmla="val 50000"/>
              </a:avLst>
            </a:prstTxWarp>
          </a:bodyPr>
          <a:lstStyle/>
          <a:p>
            <a:pPr algn="ctr" rtl="1"/>
            <a:r>
              <a:rPr lang="fa-IR" sz="3200" b="1" kern="1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raffic"/>
              </a:rPr>
              <a:t>دانشگاه آزاد اسلامی کرج</a:t>
            </a:r>
          </a:p>
        </p:txBody>
      </p:sp>
      <p:sp>
        <p:nvSpPr>
          <p:cNvPr id="12" name="Flowchart: Alternate Process 11">
            <a:hlinkClick r:id="rId2" action="ppaction://hlinksldjump" highlightClick="1"/>
            <a:hlinkHover r:id="" action="ppaction://noaction" highlightClick="1"/>
          </p:cNvPr>
          <p:cNvSpPr/>
          <p:nvPr/>
        </p:nvSpPr>
        <p:spPr>
          <a:xfrm>
            <a:off x="214282" y="6000768"/>
            <a:ext cx="714380" cy="285752"/>
          </a:xfrm>
          <a:prstGeom prst="flowChartAlternateProcess">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1400" dirty="0" smtClean="0">
                <a:solidFill>
                  <a:schemeClr val="tx1"/>
                </a:solidFill>
                <a:cs typeface="B Titr" pitchFamily="2" charset="-78"/>
              </a:rPr>
              <a:t>فهرست</a:t>
            </a:r>
            <a:endParaRPr lang="fa-IR" sz="1400" dirty="0">
              <a:solidFill>
                <a:schemeClr val="tx1"/>
              </a:solidFill>
              <a:cs typeface="B Titr" pitchFamily="2" charset="-78"/>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85153" y="3584950"/>
            <a:ext cx="4698281" cy="2647611"/>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4001" y="3555606"/>
            <a:ext cx="3386161" cy="2257441"/>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9973"/>
                                        </p:tgtEl>
                                        <p:attrNameLst>
                                          <p:attrName>style.visibility</p:attrName>
                                        </p:attrNameLst>
                                      </p:cBhvr>
                                      <p:to>
                                        <p:strVal val="visible"/>
                                      </p:to>
                                    </p:set>
                                    <p:animEffect transition="in" filter="randombar(horizontal)">
                                      <p:cBhvr>
                                        <p:cTn id="7" dur="500"/>
                                        <p:tgtEl>
                                          <p:spTgt spid="39973"/>
                                        </p:tgtEl>
                                      </p:cBhvr>
                                    </p:animEffect>
                                  </p:childTnLst>
                                </p:cTn>
                              </p:par>
                              <p:par>
                                <p:cTn id="8" presetID="10" presetClass="entr" presetSubtype="0"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10" presetClass="entr" presetSubtype="0" fill="hold" nodeType="with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73"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Line 2"/>
          <p:cNvSpPr>
            <a:spLocks noChangeShapeType="1"/>
          </p:cNvSpPr>
          <p:nvPr/>
        </p:nvSpPr>
        <p:spPr bwMode="auto">
          <a:xfrm>
            <a:off x="2844800" y="0"/>
            <a:ext cx="0" cy="0"/>
          </a:xfrm>
          <a:prstGeom prst="line">
            <a:avLst/>
          </a:prstGeom>
          <a:noFill/>
          <a:ln w="9525">
            <a:solidFill>
              <a:schemeClr val="tx1"/>
            </a:solidFill>
            <a:round/>
            <a:headEnd/>
            <a:tailEnd/>
          </a:ln>
        </p:spPr>
        <p:txBody>
          <a:bodyPr/>
          <a:lstStyle/>
          <a:p>
            <a:endParaRPr lang="fa-IR"/>
          </a:p>
        </p:txBody>
      </p:sp>
      <p:sp>
        <p:nvSpPr>
          <p:cNvPr id="10243" name="Line 3"/>
          <p:cNvSpPr>
            <a:spLocks noChangeShapeType="1"/>
          </p:cNvSpPr>
          <p:nvPr/>
        </p:nvSpPr>
        <p:spPr bwMode="auto">
          <a:xfrm>
            <a:off x="3132139" y="692150"/>
            <a:ext cx="5688012" cy="0"/>
          </a:xfrm>
          <a:prstGeom prst="line">
            <a:avLst/>
          </a:prstGeom>
          <a:noFill/>
          <a:ln w="28575">
            <a:solidFill>
              <a:srgbClr val="993300"/>
            </a:solidFill>
            <a:round/>
            <a:headEnd/>
            <a:tailEnd/>
          </a:ln>
        </p:spPr>
        <p:txBody>
          <a:bodyPr/>
          <a:lstStyle/>
          <a:p>
            <a:endParaRPr lang="fa-IR"/>
          </a:p>
        </p:txBody>
      </p:sp>
      <p:sp>
        <p:nvSpPr>
          <p:cNvPr id="10244" name="Text Box 6"/>
          <p:cNvSpPr txBox="1">
            <a:spLocks noChangeArrowheads="1"/>
          </p:cNvSpPr>
          <p:nvPr/>
        </p:nvSpPr>
        <p:spPr bwMode="auto">
          <a:xfrm>
            <a:off x="3419475" y="115889"/>
            <a:ext cx="184731" cy="369332"/>
          </a:xfrm>
          <a:prstGeom prst="rect">
            <a:avLst/>
          </a:prstGeom>
          <a:noFill/>
          <a:ln w="9525">
            <a:noFill/>
            <a:miter lim="800000"/>
            <a:headEnd/>
            <a:tailEnd/>
          </a:ln>
        </p:spPr>
        <p:txBody>
          <a:bodyPr wrap="none">
            <a:spAutoFit/>
          </a:bodyPr>
          <a:lstStyle/>
          <a:p>
            <a:endParaRPr lang="fa-IR">
              <a:latin typeface="Arial" pitchFamily="34" charset="0"/>
            </a:endParaRPr>
          </a:p>
        </p:txBody>
      </p:sp>
      <p:sp>
        <p:nvSpPr>
          <p:cNvPr id="39944" name="Rectangle 8"/>
          <p:cNvSpPr>
            <a:spLocks noChangeArrowheads="1"/>
          </p:cNvSpPr>
          <p:nvPr/>
        </p:nvSpPr>
        <p:spPr bwMode="auto">
          <a:xfrm>
            <a:off x="5357818" y="142852"/>
            <a:ext cx="3571900" cy="400110"/>
          </a:xfrm>
          <a:prstGeom prst="rect">
            <a:avLst/>
          </a:prstGeom>
          <a:noFill/>
          <a:ln w="9525">
            <a:noFill/>
            <a:miter lim="800000"/>
            <a:headEnd/>
            <a:tailEnd/>
          </a:ln>
        </p:spPr>
        <p:txBody>
          <a:bodyPr wrap="square">
            <a:spAutoFit/>
          </a:bodyPr>
          <a:lstStyle/>
          <a:p>
            <a:pPr lvl="0"/>
            <a:r>
              <a:rPr lang="fa-IR" sz="2000" b="1" dirty="0">
                <a:solidFill>
                  <a:prstClr val="black"/>
                </a:solidFill>
                <a:cs typeface="B Titr" pitchFamily="2" charset="-78"/>
              </a:rPr>
              <a:t>کاربردهای فناوری اطلاعات در ورزش</a:t>
            </a:r>
            <a:endParaRPr lang="fa-IR" sz="2000" b="1" dirty="0">
              <a:solidFill>
                <a:srgbClr val="964305">
                  <a:lumMod val="50000"/>
                </a:srgbClr>
              </a:solidFill>
              <a:latin typeface="Book Antiqua" pitchFamily="18" charset="0"/>
              <a:cs typeface="B Titr" pitchFamily="2" charset="-78"/>
            </a:endParaRPr>
          </a:p>
        </p:txBody>
      </p:sp>
      <p:sp>
        <p:nvSpPr>
          <p:cNvPr id="10246" name="Rectangle 9"/>
          <p:cNvSpPr>
            <a:spLocks noChangeArrowheads="1"/>
          </p:cNvSpPr>
          <p:nvPr/>
        </p:nvSpPr>
        <p:spPr bwMode="auto">
          <a:xfrm>
            <a:off x="3203575" y="1484313"/>
            <a:ext cx="312906" cy="369332"/>
          </a:xfrm>
          <a:prstGeom prst="rect">
            <a:avLst/>
          </a:prstGeom>
          <a:noFill/>
          <a:ln w="9525">
            <a:noFill/>
            <a:miter lim="800000"/>
            <a:headEnd/>
            <a:tailEnd/>
          </a:ln>
        </p:spPr>
        <p:txBody>
          <a:bodyPr wrap="none" anchor="ctr">
            <a:spAutoFit/>
          </a:bodyPr>
          <a:lstStyle/>
          <a:p>
            <a:r>
              <a:rPr lang="fa-IR" b="1">
                <a:latin typeface="Arial" pitchFamily="34" charset="0"/>
              </a:rPr>
              <a:t> </a:t>
            </a:r>
            <a:r>
              <a:rPr lang="en-US">
                <a:latin typeface="Arial" pitchFamily="34" charset="0"/>
              </a:rPr>
              <a:t> </a:t>
            </a:r>
          </a:p>
        </p:txBody>
      </p:sp>
      <p:sp>
        <p:nvSpPr>
          <p:cNvPr id="39973" name="Text Box 37"/>
          <p:cNvSpPr txBox="1">
            <a:spLocks noChangeArrowheads="1"/>
          </p:cNvSpPr>
          <p:nvPr/>
        </p:nvSpPr>
        <p:spPr bwMode="auto">
          <a:xfrm>
            <a:off x="285720" y="870271"/>
            <a:ext cx="8658957" cy="2923877"/>
          </a:xfrm>
          <a:prstGeom prst="rect">
            <a:avLst/>
          </a:prstGeom>
          <a:noFill/>
          <a:ln w="9525">
            <a:noFill/>
            <a:miter lim="800000"/>
            <a:headEnd/>
            <a:tailEnd/>
          </a:ln>
        </p:spPr>
        <p:txBody>
          <a:bodyPr wrap="square">
            <a:spAutoFit/>
          </a:bodyPr>
          <a:lstStyle/>
          <a:p>
            <a:pPr algn="r" rtl="1"/>
            <a:r>
              <a:rPr lang="fa-IR" sz="2400" b="1" dirty="0" smtClean="0">
                <a:solidFill>
                  <a:schemeClr val="accent1">
                    <a:lumMod val="75000"/>
                  </a:schemeClr>
                </a:solidFill>
                <a:cs typeface="B Zar" pitchFamily="2" charset="-78"/>
              </a:rPr>
              <a:t>والیبال و بسکتبال</a:t>
            </a:r>
            <a:endParaRPr lang="en-US" sz="2400" b="1" dirty="0" smtClean="0">
              <a:solidFill>
                <a:schemeClr val="accent1">
                  <a:lumMod val="75000"/>
                </a:schemeClr>
              </a:solidFill>
              <a:cs typeface="B Zar" pitchFamily="2" charset="-78"/>
            </a:endParaRPr>
          </a:p>
          <a:p>
            <a:pPr algn="just" rtl="1">
              <a:lnSpc>
                <a:spcPct val="150000"/>
              </a:lnSpc>
            </a:pPr>
            <a:r>
              <a:rPr lang="fa-IR" sz="2000" dirty="0" smtClean="0">
                <a:cs typeface="B Mitra" panose="00000400000000000000" pitchFamily="2" charset="-78"/>
              </a:rPr>
              <a:t>    </a:t>
            </a:r>
            <a:r>
              <a:rPr lang="ar-SA" sz="2000" dirty="0" smtClean="0">
                <a:cs typeface="B Mitra" panose="00000400000000000000" pitchFamily="2" charset="-78"/>
              </a:rPr>
              <a:t>ورت </a:t>
            </a:r>
            <a:r>
              <a:rPr lang="ar-SA" sz="2000" dirty="0">
                <a:cs typeface="B Mitra" panose="00000400000000000000" pitchFamily="2" charset="-78"/>
              </a:rPr>
              <a:t>یک دستگاه اندازه‌گیری ورزشی </a:t>
            </a:r>
            <a:r>
              <a:rPr lang="ar-SA" sz="2000" dirty="0" smtClean="0">
                <a:cs typeface="B Mitra" panose="00000400000000000000" pitchFamily="2" charset="-78"/>
              </a:rPr>
              <a:t>است</a:t>
            </a:r>
            <a:r>
              <a:rPr lang="fa-IR" sz="2000" dirty="0" smtClean="0">
                <a:cs typeface="B Mitra" panose="00000400000000000000" pitchFamily="2" charset="-78"/>
              </a:rPr>
              <a:t> که </a:t>
            </a:r>
            <a:r>
              <a:rPr lang="ar-SA" sz="2000" dirty="0">
                <a:cs typeface="B Mitra" panose="00000400000000000000" pitchFamily="2" charset="-78"/>
              </a:rPr>
              <a:t>تنها یک پارامتر را به صورت تخصصی، اندازه‌گیری می‌کند که این پارامتر "پرش" </a:t>
            </a:r>
            <a:r>
              <a:rPr lang="ar-SA" sz="2000" dirty="0" smtClean="0">
                <a:cs typeface="B Mitra" panose="00000400000000000000" pitchFamily="2" charset="-78"/>
              </a:rPr>
              <a:t>است</a:t>
            </a:r>
            <a:r>
              <a:rPr lang="fa-IR" sz="2000" dirty="0" smtClean="0">
                <a:cs typeface="B Mitra" panose="00000400000000000000" pitchFamily="2" charset="-78"/>
              </a:rPr>
              <a:t>.</a:t>
            </a:r>
            <a:endParaRPr lang="fa-IR" sz="2000" dirty="0">
              <a:cs typeface="B Mitra" panose="00000400000000000000" pitchFamily="2" charset="-78"/>
            </a:endParaRPr>
          </a:p>
          <a:p>
            <a:pPr algn="just" rtl="1"/>
            <a:r>
              <a:rPr lang="fa-IR" sz="2000" dirty="0" smtClean="0">
                <a:cs typeface="B Mitra" panose="00000400000000000000" pitchFamily="2" charset="-78"/>
              </a:rPr>
              <a:t>    </a:t>
            </a:r>
            <a:r>
              <a:rPr lang="ar-SA" sz="2000" dirty="0" smtClean="0">
                <a:cs typeface="B Mitra" panose="00000400000000000000" pitchFamily="2" charset="-78"/>
              </a:rPr>
              <a:t>این </a:t>
            </a:r>
            <a:r>
              <a:rPr lang="ar-SA" sz="2000" dirty="0">
                <a:cs typeface="B Mitra" panose="00000400000000000000" pitchFamily="2" charset="-78"/>
              </a:rPr>
              <a:t>دستگاه توانایی پرش ورزشکار را ارزیابی می‌کند و اگر ورزشکار به آستانه خستگی و آسیب دیدگی‌ نزدیک‌ </a:t>
            </a:r>
            <a:r>
              <a:rPr lang="ar-SA" sz="2000" dirty="0" smtClean="0">
                <a:cs typeface="B Mitra" panose="00000400000000000000" pitchFamily="2" charset="-78"/>
              </a:rPr>
              <a:t>‌شود </a:t>
            </a:r>
            <a:r>
              <a:rPr lang="ar-SA" sz="2000" dirty="0">
                <a:cs typeface="B Mitra" panose="00000400000000000000" pitchFamily="2" charset="-78"/>
              </a:rPr>
              <a:t>به او اخطار </a:t>
            </a:r>
            <a:r>
              <a:rPr lang="ar-SA" sz="2000" dirty="0" smtClean="0">
                <a:cs typeface="B Mitra" panose="00000400000000000000" pitchFamily="2" charset="-78"/>
              </a:rPr>
              <a:t>می‌دهد</a:t>
            </a:r>
            <a:r>
              <a:rPr lang="fa-IR" sz="2000" dirty="0" smtClean="0">
                <a:cs typeface="B Mitra" panose="00000400000000000000" pitchFamily="2" charset="-78"/>
              </a:rPr>
              <a:t>.</a:t>
            </a:r>
            <a:endParaRPr lang="en-US" sz="2000" dirty="0">
              <a:cs typeface="B Mitra" panose="00000400000000000000" pitchFamily="2" charset="-78"/>
            </a:endParaRPr>
          </a:p>
          <a:p>
            <a:pPr algn="just" rtl="1"/>
            <a:r>
              <a:rPr lang="fa-IR" sz="2000" dirty="0" smtClean="0">
                <a:cs typeface="B Mitra" panose="00000400000000000000" pitchFamily="2" charset="-78"/>
              </a:rPr>
              <a:t>   </a:t>
            </a:r>
            <a:r>
              <a:rPr lang="ar-SA" sz="2000" dirty="0" smtClean="0">
                <a:cs typeface="B Mitra" panose="00000400000000000000" pitchFamily="2" charset="-78"/>
              </a:rPr>
              <a:t>این </a:t>
            </a:r>
            <a:r>
              <a:rPr lang="ar-SA" sz="2000" dirty="0">
                <a:cs typeface="B Mitra" panose="00000400000000000000" pitchFamily="2" charset="-78"/>
              </a:rPr>
              <a:t>دستگاه بر روی قسمت بالایی شرت ورزشی نصب می‌شود. به هنگام ورزش سنسورهای دستگاه اطلاعات را به نرم‌افزار ورت منتقل می‌کنند. ورزشکاران و مربیان می‌توانند این اطلاعات از جمله ارتفاع پرش و ... را بر روی تبلت یا </a:t>
            </a:r>
            <a:r>
              <a:rPr lang="fa-IR" sz="2000" dirty="0" smtClean="0">
                <a:cs typeface="B Mitra" panose="00000400000000000000" pitchFamily="2" charset="-78"/>
              </a:rPr>
              <a:t>    </a:t>
            </a:r>
            <a:r>
              <a:rPr lang="ar-SA" sz="2000" dirty="0" smtClean="0">
                <a:cs typeface="B Mitra" panose="00000400000000000000" pitchFamily="2" charset="-78"/>
              </a:rPr>
              <a:t>لپ </a:t>
            </a:r>
            <a:r>
              <a:rPr lang="ar-SA" sz="2000" dirty="0">
                <a:cs typeface="B Mitra" panose="00000400000000000000" pitchFamily="2" charset="-78"/>
              </a:rPr>
              <a:t>تاپ مشاهده </a:t>
            </a:r>
            <a:r>
              <a:rPr lang="ar-SA" sz="2000" dirty="0" smtClean="0">
                <a:cs typeface="B Mitra" panose="00000400000000000000" pitchFamily="2" charset="-78"/>
              </a:rPr>
              <a:t>کنند</a:t>
            </a:r>
            <a:r>
              <a:rPr lang="fa-IR" sz="2000" dirty="0" smtClean="0">
                <a:cs typeface="B Mitra" panose="00000400000000000000" pitchFamily="2" charset="-78"/>
              </a:rPr>
              <a:t>.</a:t>
            </a:r>
            <a:endParaRPr lang="en-US" sz="2000" dirty="0">
              <a:cs typeface="B Mitra" panose="00000400000000000000" pitchFamily="2" charset="-78"/>
            </a:endParaRPr>
          </a:p>
        </p:txBody>
      </p:sp>
      <p:sp>
        <p:nvSpPr>
          <p:cNvPr id="10248" name="Line 38"/>
          <p:cNvSpPr>
            <a:spLocks noChangeShapeType="1"/>
          </p:cNvSpPr>
          <p:nvPr/>
        </p:nvSpPr>
        <p:spPr bwMode="auto">
          <a:xfrm>
            <a:off x="228600" y="6381750"/>
            <a:ext cx="8686800" cy="0"/>
          </a:xfrm>
          <a:prstGeom prst="line">
            <a:avLst/>
          </a:prstGeom>
          <a:noFill/>
          <a:ln w="38100">
            <a:solidFill>
              <a:srgbClr val="993300"/>
            </a:solidFill>
            <a:round/>
            <a:headEnd/>
            <a:tailEnd/>
          </a:ln>
        </p:spPr>
        <p:txBody>
          <a:bodyPr/>
          <a:lstStyle/>
          <a:p>
            <a:endParaRPr lang="fa-IR"/>
          </a:p>
        </p:txBody>
      </p:sp>
      <p:sp>
        <p:nvSpPr>
          <p:cNvPr id="10250" name="WordArt 40"/>
          <p:cNvSpPr>
            <a:spLocks noChangeArrowheads="1" noChangeShapeType="1" noTextEdit="1"/>
          </p:cNvSpPr>
          <p:nvPr/>
        </p:nvSpPr>
        <p:spPr bwMode="auto">
          <a:xfrm>
            <a:off x="285720" y="6500834"/>
            <a:ext cx="2000264" cy="285728"/>
          </a:xfrm>
          <a:prstGeom prst="rect">
            <a:avLst/>
          </a:prstGeom>
        </p:spPr>
        <p:txBody>
          <a:bodyPr wrap="none" fromWordArt="1">
            <a:prstTxWarp prst="textPlain">
              <a:avLst>
                <a:gd name="adj" fmla="val 50000"/>
              </a:avLst>
            </a:prstTxWarp>
          </a:bodyPr>
          <a:lstStyle/>
          <a:p>
            <a:pPr algn="ctr" rtl="1"/>
            <a:r>
              <a:rPr lang="fa-IR" sz="3200" b="1" kern="1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raffic"/>
              </a:rPr>
              <a:t>دانشگاه آزاد اسلامی کرج</a:t>
            </a:r>
          </a:p>
        </p:txBody>
      </p:sp>
      <p:sp>
        <p:nvSpPr>
          <p:cNvPr id="14" name="Flowchart: Alternate Process 13">
            <a:hlinkClick r:id="rId2" action="ppaction://hlinksldjump" highlightClick="1"/>
            <a:hlinkHover r:id="" action="ppaction://noaction" highlightClick="1"/>
          </p:cNvPr>
          <p:cNvSpPr/>
          <p:nvPr/>
        </p:nvSpPr>
        <p:spPr>
          <a:xfrm>
            <a:off x="214282" y="6000768"/>
            <a:ext cx="714380" cy="285752"/>
          </a:xfrm>
          <a:prstGeom prst="flowChartAlternateProcess">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1400" dirty="0" smtClean="0">
                <a:solidFill>
                  <a:schemeClr val="tx1"/>
                </a:solidFill>
                <a:cs typeface="B Titr" pitchFamily="2" charset="-78"/>
              </a:rPr>
              <a:t>فهرست</a:t>
            </a:r>
            <a:endParaRPr lang="fa-IR" sz="1400" dirty="0">
              <a:solidFill>
                <a:schemeClr val="tx1"/>
              </a:solidFill>
              <a:cs typeface="B Titr" pitchFamily="2" charset="-78"/>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88025" y="3853690"/>
            <a:ext cx="3300399" cy="2383622"/>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58044" y="3817325"/>
            <a:ext cx="3629980" cy="2419987"/>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39973"/>
                                        </p:tgtEl>
                                        <p:attrNameLst>
                                          <p:attrName>style.visibility</p:attrName>
                                        </p:attrNameLst>
                                      </p:cBhvr>
                                      <p:to>
                                        <p:strVal val="visible"/>
                                      </p:to>
                                    </p:set>
                                    <p:animEffect transition="in" filter="wipe(down)">
                                      <p:cBhvr>
                                        <p:cTn id="7" dur="500"/>
                                        <p:tgtEl>
                                          <p:spTgt spid="39973"/>
                                        </p:tgtEl>
                                      </p:cBhvr>
                                    </p:animEffect>
                                  </p:childTnLst>
                                </p:cTn>
                              </p:par>
                              <p:par>
                                <p:cTn id="8" presetID="42" presetClass="entr" presetSubtype="0"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1000"/>
                                        <p:tgtEl>
                                          <p:spTgt spid="3"/>
                                        </p:tgtEl>
                                      </p:cBhvr>
                                    </p:animEffect>
                                    <p:anim calcmode="lin" valueType="num">
                                      <p:cBhvr>
                                        <p:cTn id="11" dur="1000" fill="hold"/>
                                        <p:tgtEl>
                                          <p:spTgt spid="3"/>
                                        </p:tgtEl>
                                        <p:attrNameLst>
                                          <p:attrName>ppt_x</p:attrName>
                                        </p:attrNameLst>
                                      </p:cBhvr>
                                      <p:tavLst>
                                        <p:tav tm="0">
                                          <p:val>
                                            <p:strVal val="#ppt_x"/>
                                          </p:val>
                                        </p:tav>
                                        <p:tav tm="100000">
                                          <p:val>
                                            <p:strVal val="#ppt_x"/>
                                          </p:val>
                                        </p:tav>
                                      </p:tavLst>
                                    </p:anim>
                                    <p:anim calcmode="lin" valueType="num">
                                      <p:cBhvr>
                                        <p:cTn id="12" dur="1000" fill="hold"/>
                                        <p:tgtEl>
                                          <p:spTgt spid="3"/>
                                        </p:tgtEl>
                                        <p:attrNameLst>
                                          <p:attrName>ppt_y</p:attrName>
                                        </p:attrNameLst>
                                      </p:cBhvr>
                                      <p:tavLst>
                                        <p:tav tm="0">
                                          <p:val>
                                            <p:strVal val="#ppt_y+.1"/>
                                          </p:val>
                                        </p:tav>
                                        <p:tav tm="100000">
                                          <p:val>
                                            <p:strVal val="#ppt_y"/>
                                          </p:val>
                                        </p:tav>
                                      </p:tavLst>
                                    </p:anim>
                                  </p:childTnLst>
                                </p:cTn>
                              </p:par>
                              <p:par>
                                <p:cTn id="13" presetID="42" presetClass="entr" presetSubtype="0" fill="hold" nodeType="with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1000"/>
                                        <p:tgtEl>
                                          <p:spTgt spid="2"/>
                                        </p:tgtEl>
                                      </p:cBhvr>
                                    </p:animEffect>
                                    <p:anim calcmode="lin" valueType="num">
                                      <p:cBhvr>
                                        <p:cTn id="16" dur="1000" fill="hold"/>
                                        <p:tgtEl>
                                          <p:spTgt spid="2"/>
                                        </p:tgtEl>
                                        <p:attrNameLst>
                                          <p:attrName>ppt_x</p:attrName>
                                        </p:attrNameLst>
                                      </p:cBhvr>
                                      <p:tavLst>
                                        <p:tav tm="0">
                                          <p:val>
                                            <p:strVal val="#ppt_x"/>
                                          </p:val>
                                        </p:tav>
                                        <p:tav tm="100000">
                                          <p:val>
                                            <p:strVal val="#ppt_x"/>
                                          </p:val>
                                        </p:tav>
                                      </p:tavLst>
                                    </p:anim>
                                    <p:anim calcmode="lin" valueType="num">
                                      <p:cBhvr>
                                        <p:cTn id="17"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73"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Line 2"/>
          <p:cNvSpPr>
            <a:spLocks noChangeShapeType="1"/>
          </p:cNvSpPr>
          <p:nvPr/>
        </p:nvSpPr>
        <p:spPr bwMode="auto">
          <a:xfrm>
            <a:off x="2844800" y="0"/>
            <a:ext cx="0" cy="0"/>
          </a:xfrm>
          <a:prstGeom prst="line">
            <a:avLst/>
          </a:prstGeom>
          <a:noFill/>
          <a:ln w="9525">
            <a:solidFill>
              <a:schemeClr val="tx1"/>
            </a:solidFill>
            <a:round/>
            <a:headEnd/>
            <a:tailEnd/>
          </a:ln>
        </p:spPr>
        <p:txBody>
          <a:bodyPr/>
          <a:lstStyle/>
          <a:p>
            <a:endParaRPr lang="fa-IR"/>
          </a:p>
        </p:txBody>
      </p:sp>
      <p:sp>
        <p:nvSpPr>
          <p:cNvPr id="10243" name="Line 3"/>
          <p:cNvSpPr>
            <a:spLocks noChangeShapeType="1"/>
          </p:cNvSpPr>
          <p:nvPr/>
        </p:nvSpPr>
        <p:spPr bwMode="auto">
          <a:xfrm>
            <a:off x="3132139" y="692150"/>
            <a:ext cx="5688012" cy="0"/>
          </a:xfrm>
          <a:prstGeom prst="line">
            <a:avLst/>
          </a:prstGeom>
          <a:noFill/>
          <a:ln w="28575">
            <a:solidFill>
              <a:srgbClr val="993300"/>
            </a:solidFill>
            <a:round/>
            <a:headEnd/>
            <a:tailEnd/>
          </a:ln>
        </p:spPr>
        <p:txBody>
          <a:bodyPr/>
          <a:lstStyle/>
          <a:p>
            <a:endParaRPr lang="fa-IR"/>
          </a:p>
        </p:txBody>
      </p:sp>
      <p:sp>
        <p:nvSpPr>
          <p:cNvPr id="10244" name="Text Box 6"/>
          <p:cNvSpPr txBox="1">
            <a:spLocks noChangeArrowheads="1"/>
          </p:cNvSpPr>
          <p:nvPr/>
        </p:nvSpPr>
        <p:spPr bwMode="auto">
          <a:xfrm>
            <a:off x="3419475" y="115889"/>
            <a:ext cx="184731" cy="369332"/>
          </a:xfrm>
          <a:prstGeom prst="rect">
            <a:avLst/>
          </a:prstGeom>
          <a:noFill/>
          <a:ln w="9525">
            <a:noFill/>
            <a:miter lim="800000"/>
            <a:headEnd/>
            <a:tailEnd/>
          </a:ln>
        </p:spPr>
        <p:txBody>
          <a:bodyPr wrap="none">
            <a:spAutoFit/>
          </a:bodyPr>
          <a:lstStyle/>
          <a:p>
            <a:endParaRPr lang="fa-IR">
              <a:latin typeface="Arial" pitchFamily="34" charset="0"/>
            </a:endParaRPr>
          </a:p>
        </p:txBody>
      </p:sp>
      <p:sp>
        <p:nvSpPr>
          <p:cNvPr id="39944" name="Rectangle 8"/>
          <p:cNvSpPr>
            <a:spLocks noChangeArrowheads="1"/>
          </p:cNvSpPr>
          <p:nvPr/>
        </p:nvSpPr>
        <p:spPr bwMode="auto">
          <a:xfrm>
            <a:off x="5357818" y="142852"/>
            <a:ext cx="3571900" cy="400110"/>
          </a:xfrm>
          <a:prstGeom prst="rect">
            <a:avLst/>
          </a:prstGeom>
          <a:noFill/>
          <a:ln w="9525">
            <a:noFill/>
            <a:miter lim="800000"/>
            <a:headEnd/>
            <a:tailEnd/>
          </a:ln>
        </p:spPr>
        <p:txBody>
          <a:bodyPr wrap="square">
            <a:spAutoFit/>
          </a:bodyPr>
          <a:lstStyle/>
          <a:p>
            <a:pPr lvl="0"/>
            <a:r>
              <a:rPr lang="fa-IR" sz="2000" b="1" dirty="0">
                <a:solidFill>
                  <a:prstClr val="black"/>
                </a:solidFill>
                <a:cs typeface="B Titr" pitchFamily="2" charset="-78"/>
              </a:rPr>
              <a:t>کاربردهای فناوری اطلاعات در ورزش</a:t>
            </a:r>
            <a:endParaRPr lang="fa-IR" sz="2000" b="1" dirty="0">
              <a:solidFill>
                <a:srgbClr val="964305">
                  <a:lumMod val="50000"/>
                </a:srgbClr>
              </a:solidFill>
              <a:latin typeface="Book Antiqua" pitchFamily="18" charset="0"/>
              <a:cs typeface="B Titr" pitchFamily="2" charset="-78"/>
            </a:endParaRPr>
          </a:p>
        </p:txBody>
      </p:sp>
      <p:sp>
        <p:nvSpPr>
          <p:cNvPr id="10246" name="Rectangle 9"/>
          <p:cNvSpPr>
            <a:spLocks noChangeArrowheads="1"/>
          </p:cNvSpPr>
          <p:nvPr/>
        </p:nvSpPr>
        <p:spPr bwMode="auto">
          <a:xfrm>
            <a:off x="3203575" y="1484313"/>
            <a:ext cx="312906" cy="369332"/>
          </a:xfrm>
          <a:prstGeom prst="rect">
            <a:avLst/>
          </a:prstGeom>
          <a:noFill/>
          <a:ln w="9525">
            <a:noFill/>
            <a:miter lim="800000"/>
            <a:headEnd/>
            <a:tailEnd/>
          </a:ln>
        </p:spPr>
        <p:txBody>
          <a:bodyPr wrap="none" anchor="ctr">
            <a:spAutoFit/>
          </a:bodyPr>
          <a:lstStyle/>
          <a:p>
            <a:r>
              <a:rPr lang="fa-IR" b="1">
                <a:latin typeface="Arial" pitchFamily="34" charset="0"/>
              </a:rPr>
              <a:t> </a:t>
            </a:r>
            <a:r>
              <a:rPr lang="en-US">
                <a:latin typeface="Arial" pitchFamily="34" charset="0"/>
              </a:rPr>
              <a:t> </a:t>
            </a:r>
          </a:p>
        </p:txBody>
      </p:sp>
      <p:sp>
        <p:nvSpPr>
          <p:cNvPr id="39973" name="Text Box 37"/>
          <p:cNvSpPr txBox="1">
            <a:spLocks noChangeArrowheads="1"/>
          </p:cNvSpPr>
          <p:nvPr/>
        </p:nvSpPr>
        <p:spPr bwMode="auto">
          <a:xfrm>
            <a:off x="395536" y="928688"/>
            <a:ext cx="8391279" cy="3693319"/>
          </a:xfrm>
          <a:prstGeom prst="rect">
            <a:avLst/>
          </a:prstGeom>
          <a:noFill/>
          <a:ln w="9525">
            <a:noFill/>
            <a:miter lim="800000"/>
            <a:headEnd/>
            <a:tailEnd/>
          </a:ln>
        </p:spPr>
        <p:txBody>
          <a:bodyPr wrap="square">
            <a:spAutoFit/>
          </a:bodyPr>
          <a:lstStyle/>
          <a:p>
            <a:pPr algn="r" rtl="1"/>
            <a:r>
              <a:rPr lang="fa-IR" sz="2400" b="1" dirty="0" smtClean="0">
                <a:solidFill>
                  <a:schemeClr val="accent1">
                    <a:lumMod val="75000"/>
                  </a:schemeClr>
                </a:solidFill>
                <a:cs typeface="B Zar" pitchFamily="2" charset="-78"/>
              </a:rPr>
              <a:t>ورزش </a:t>
            </a:r>
            <a:r>
              <a:rPr lang="fa-IR" sz="2400" b="1" dirty="0" smtClean="0">
                <a:solidFill>
                  <a:schemeClr val="accent1">
                    <a:lumMod val="75000"/>
                  </a:schemeClr>
                </a:solidFill>
                <a:cs typeface="B Zar" pitchFamily="2" charset="-78"/>
              </a:rPr>
              <a:t>های عمومی و </a:t>
            </a:r>
            <a:r>
              <a:rPr lang="fa-IR" sz="2400" b="1" dirty="0" smtClean="0">
                <a:solidFill>
                  <a:schemeClr val="accent1">
                    <a:lumMod val="75000"/>
                  </a:schemeClr>
                </a:solidFill>
                <a:cs typeface="B Zar" pitchFamily="2" charset="-78"/>
              </a:rPr>
              <a:t>خانگی</a:t>
            </a:r>
            <a:endParaRPr lang="en-US" sz="2400" b="1" dirty="0" smtClean="0">
              <a:solidFill>
                <a:schemeClr val="accent1">
                  <a:lumMod val="75000"/>
                </a:schemeClr>
              </a:solidFill>
              <a:cs typeface="B Zar" pitchFamily="2" charset="-78"/>
            </a:endParaRPr>
          </a:p>
          <a:p>
            <a:pPr algn="r" rtl="1">
              <a:lnSpc>
                <a:spcPct val="150000"/>
              </a:lnSpc>
            </a:pPr>
            <a:endParaRPr lang="fa-IR" sz="2000" b="1" dirty="0" smtClean="0">
              <a:cs typeface="B Zar" pitchFamily="2" charset="-78"/>
            </a:endParaRPr>
          </a:p>
          <a:p>
            <a:pPr algn="just" rtl="1"/>
            <a:r>
              <a:rPr lang="fa-IR" sz="2000" dirty="0" smtClean="0">
                <a:cs typeface="B Mitra" panose="00000400000000000000" pitchFamily="2" charset="-78"/>
              </a:rPr>
              <a:t>    </a:t>
            </a:r>
            <a:r>
              <a:rPr lang="ar-SA" sz="2000" dirty="0" smtClean="0">
                <a:cs typeface="B Mitra" panose="00000400000000000000" pitchFamily="2" charset="-78"/>
              </a:rPr>
              <a:t>روز </a:t>
            </a:r>
            <a:r>
              <a:rPr lang="ar-SA" sz="2000" dirty="0">
                <a:cs typeface="B Mitra" panose="00000400000000000000" pitchFamily="2" charset="-78"/>
              </a:rPr>
              <a:t>به روز شاهد گسترش نرم‌افزارهای جدیدی هستیم که اطلاعات مفیدی در زمینه‌ی ورزش ارائه </a:t>
            </a:r>
            <a:r>
              <a:rPr lang="ar-SA" sz="2000" dirty="0" smtClean="0">
                <a:cs typeface="B Mitra" panose="00000400000000000000" pitchFamily="2" charset="-78"/>
              </a:rPr>
              <a:t>می‌دهند</a:t>
            </a:r>
            <a:r>
              <a:rPr lang="fa-IR" sz="2000" dirty="0" smtClean="0">
                <a:cs typeface="B Mitra" panose="00000400000000000000" pitchFamily="2" charset="-78"/>
              </a:rPr>
              <a:t>.</a:t>
            </a:r>
            <a:r>
              <a:rPr lang="fa-IR" sz="2000" dirty="0">
                <a:cs typeface="B Mitra" panose="00000400000000000000" pitchFamily="2" charset="-78"/>
              </a:rPr>
              <a:t> </a:t>
            </a:r>
            <a:r>
              <a:rPr lang="fa-IR" sz="2000" dirty="0" smtClean="0">
                <a:cs typeface="B Mitra" panose="00000400000000000000" pitchFamily="2" charset="-78"/>
              </a:rPr>
              <a:t>این </a:t>
            </a:r>
            <a:r>
              <a:rPr lang="ar-SA" sz="2000" dirty="0" smtClean="0">
                <a:cs typeface="B Mitra" panose="00000400000000000000" pitchFamily="2" charset="-78"/>
              </a:rPr>
              <a:t>نرم‌افزار</a:t>
            </a:r>
            <a:r>
              <a:rPr lang="fa-IR" sz="2000" dirty="0" smtClean="0">
                <a:cs typeface="B Mitra" panose="00000400000000000000" pitchFamily="2" charset="-78"/>
              </a:rPr>
              <a:t>ها</a:t>
            </a:r>
            <a:r>
              <a:rPr lang="ar-SA" sz="2000" dirty="0" smtClean="0">
                <a:cs typeface="B Mitra" panose="00000400000000000000" pitchFamily="2" charset="-78"/>
              </a:rPr>
              <a:t> </a:t>
            </a:r>
            <a:r>
              <a:rPr lang="fa-IR" sz="2000" dirty="0" smtClean="0">
                <a:cs typeface="B Mitra" panose="00000400000000000000" pitchFamily="2" charset="-78"/>
              </a:rPr>
              <a:t>که </a:t>
            </a:r>
            <a:r>
              <a:rPr lang="ar-SA" sz="2000" dirty="0" smtClean="0">
                <a:cs typeface="B Mitra" panose="00000400000000000000" pitchFamily="2" charset="-78"/>
              </a:rPr>
              <a:t>دستاورد </a:t>
            </a:r>
            <a:r>
              <a:rPr lang="ar-SA" sz="2000" dirty="0">
                <a:cs typeface="B Mitra" panose="00000400000000000000" pitchFamily="2" charset="-78"/>
              </a:rPr>
              <a:t>مربیان آمادگی جسمانی </a:t>
            </a:r>
            <a:r>
              <a:rPr lang="fa-IR" sz="2000" dirty="0" smtClean="0">
                <a:cs typeface="B Mitra" panose="00000400000000000000" pitchFamily="2" charset="-78"/>
              </a:rPr>
              <a:t>می باشد،</a:t>
            </a:r>
            <a:r>
              <a:rPr lang="ar-SA" sz="2000" dirty="0" smtClean="0">
                <a:cs typeface="B Mitra" panose="00000400000000000000" pitchFamily="2" charset="-78"/>
              </a:rPr>
              <a:t> </a:t>
            </a:r>
            <a:r>
              <a:rPr lang="fa-IR" sz="2000" dirty="0" smtClean="0">
                <a:cs typeface="B Mitra" panose="00000400000000000000" pitchFamily="2" charset="-78"/>
              </a:rPr>
              <a:t>با</a:t>
            </a:r>
            <a:r>
              <a:rPr lang="ar-SA" sz="2000" dirty="0" smtClean="0">
                <a:cs typeface="B Mitra" panose="00000400000000000000" pitchFamily="2" charset="-78"/>
              </a:rPr>
              <a:t> هدف </a:t>
            </a:r>
            <a:r>
              <a:rPr lang="ar-SA" sz="2000" dirty="0">
                <a:cs typeface="B Mitra" panose="00000400000000000000" pitchFamily="2" charset="-78"/>
              </a:rPr>
              <a:t>کمک به افزایش آمادگی جسمانی در جامعه </a:t>
            </a:r>
            <a:r>
              <a:rPr lang="fa-IR" sz="2000" dirty="0" smtClean="0">
                <a:cs typeface="B Mitra" panose="00000400000000000000" pitchFamily="2" charset="-78"/>
              </a:rPr>
              <a:t>طراحی شده اند</a:t>
            </a:r>
            <a:r>
              <a:rPr lang="ar-SA" sz="2000" dirty="0" smtClean="0">
                <a:cs typeface="B Mitra" panose="00000400000000000000" pitchFamily="2" charset="-78"/>
              </a:rPr>
              <a:t>. </a:t>
            </a:r>
            <a:r>
              <a:rPr lang="fa-IR" sz="2000" dirty="0" smtClean="0">
                <a:cs typeface="B Mitra" panose="00000400000000000000" pitchFamily="2" charset="-78"/>
              </a:rPr>
              <a:t>آنها که </a:t>
            </a:r>
            <a:r>
              <a:rPr lang="ar-SA" sz="2000" dirty="0" smtClean="0">
                <a:cs typeface="B Mitra" panose="00000400000000000000" pitchFamily="2" charset="-78"/>
              </a:rPr>
              <a:t>بر </a:t>
            </a:r>
            <a:r>
              <a:rPr lang="ar-SA" sz="2000" dirty="0">
                <a:cs typeface="B Mitra" panose="00000400000000000000" pitchFamily="2" charset="-78"/>
              </a:rPr>
              <a:t>روی گوشی‌های هوشمند و تبلت‌ها نصب می‌شود به متخصصان حرفه‌ای در زمینه آمادگی جسمانی امکان آپلود کردن ویدئوی تمرین‌های </a:t>
            </a:r>
            <a:r>
              <a:rPr lang="ar-SA" sz="2000" dirty="0" smtClean="0">
                <a:cs typeface="B Mitra" panose="00000400000000000000" pitchFamily="2" charset="-78"/>
              </a:rPr>
              <a:t>ورزش</a:t>
            </a:r>
            <a:r>
              <a:rPr lang="fa-IR" sz="2000" dirty="0">
                <a:cs typeface="B Mitra" panose="00000400000000000000" pitchFamily="2" charset="-78"/>
              </a:rPr>
              <a:t>ی</a:t>
            </a:r>
            <a:r>
              <a:rPr lang="ar-SA" sz="2000" dirty="0" smtClean="0">
                <a:cs typeface="B Mitra" panose="00000400000000000000" pitchFamily="2" charset="-78"/>
              </a:rPr>
              <a:t> را </a:t>
            </a:r>
            <a:r>
              <a:rPr lang="ar-SA" sz="2000" dirty="0">
                <a:cs typeface="B Mitra" panose="00000400000000000000" pitchFamily="2" charset="-78"/>
              </a:rPr>
              <a:t>در فضای مجازی می‌دهد. </a:t>
            </a:r>
            <a:r>
              <a:rPr lang="ar-SA" sz="2000" dirty="0" smtClean="0">
                <a:cs typeface="B Mitra" panose="00000400000000000000" pitchFamily="2" charset="-78"/>
              </a:rPr>
              <a:t>آنچه </a:t>
            </a:r>
            <a:r>
              <a:rPr lang="ar-SA" sz="2000" dirty="0">
                <a:cs typeface="B Mitra" panose="00000400000000000000" pitchFamily="2" charset="-78"/>
              </a:rPr>
              <a:t>که درباره این نرم‌افزار تازگی دارد این است که علاوه بر آپلود شدن ویدئوهای آموزشی این امکان برای متخصصان فراهم می‌شود که برنامه ورزشی افراد را چک کنند و میزان پیشرفت آن‌ها را از راه دور کنترل </a:t>
            </a:r>
            <a:r>
              <a:rPr lang="ar-SA" sz="2000" dirty="0" smtClean="0">
                <a:cs typeface="B Mitra" panose="00000400000000000000" pitchFamily="2" charset="-78"/>
              </a:rPr>
              <a:t>کنند</a:t>
            </a:r>
            <a:r>
              <a:rPr lang="fa-IR" sz="2000" dirty="0" smtClean="0">
                <a:cs typeface="B Mitra" panose="00000400000000000000" pitchFamily="2" charset="-78"/>
              </a:rPr>
              <a:t>.</a:t>
            </a:r>
            <a:r>
              <a:rPr lang="fa-IR" sz="2000" dirty="0">
                <a:cs typeface="B Mitra" panose="00000400000000000000" pitchFamily="2" charset="-78"/>
              </a:rPr>
              <a:t> </a:t>
            </a:r>
            <a:r>
              <a:rPr lang="ar-SA" sz="2000" dirty="0" smtClean="0">
                <a:cs typeface="B Mitra" panose="00000400000000000000" pitchFamily="2" charset="-78"/>
              </a:rPr>
              <a:t>این </a:t>
            </a:r>
            <a:r>
              <a:rPr lang="ar-SA" sz="2000" dirty="0">
                <a:cs typeface="B Mitra" panose="00000400000000000000" pitchFamily="2" charset="-78"/>
              </a:rPr>
              <a:t>نرم‌افزار در واقع ارتباط مجازی موثری بین مربیان ورزشی و ورزشکاران ایجاد </a:t>
            </a:r>
            <a:r>
              <a:rPr lang="ar-SA" sz="2000" dirty="0" smtClean="0">
                <a:cs typeface="B Mitra" panose="00000400000000000000" pitchFamily="2" charset="-78"/>
              </a:rPr>
              <a:t>می‌کند</a:t>
            </a:r>
            <a:r>
              <a:rPr lang="fa-IR" sz="2000" dirty="0" smtClean="0">
                <a:cs typeface="B Mitra" panose="00000400000000000000" pitchFamily="2" charset="-78"/>
              </a:rPr>
              <a:t>.</a:t>
            </a:r>
          </a:p>
          <a:p>
            <a:pPr algn="just" rtl="1"/>
            <a:r>
              <a:rPr lang="ar-SA" sz="2000" dirty="0">
                <a:cs typeface="B Mitra" panose="00000400000000000000" pitchFamily="2" charset="-78"/>
              </a:rPr>
              <a:t>در دنیای امروز تمامی فعالیت‌های روزانه با تکنولوژی و اینترنت در ارتباط است و برای بیشتر ما تصور زندگی بدون تلفن‌های هوشمند غیر قابل تصور </a:t>
            </a:r>
            <a:r>
              <a:rPr lang="ar-SA" sz="2000" dirty="0" smtClean="0">
                <a:cs typeface="B Mitra" panose="00000400000000000000" pitchFamily="2" charset="-78"/>
              </a:rPr>
              <a:t>است</a:t>
            </a:r>
            <a:r>
              <a:rPr lang="fa-IR" sz="2000" dirty="0" smtClean="0">
                <a:cs typeface="B Mitra" panose="00000400000000000000" pitchFamily="2" charset="-78"/>
              </a:rPr>
              <a:t>.</a:t>
            </a:r>
            <a:endParaRPr lang="en-US" sz="2000" dirty="0">
              <a:cs typeface="B Mitra" panose="00000400000000000000" pitchFamily="2" charset="-78"/>
            </a:endParaRPr>
          </a:p>
        </p:txBody>
      </p:sp>
      <p:sp>
        <p:nvSpPr>
          <p:cNvPr id="10248" name="Line 38"/>
          <p:cNvSpPr>
            <a:spLocks noChangeShapeType="1"/>
          </p:cNvSpPr>
          <p:nvPr/>
        </p:nvSpPr>
        <p:spPr bwMode="auto">
          <a:xfrm>
            <a:off x="228600" y="6381750"/>
            <a:ext cx="8686800" cy="0"/>
          </a:xfrm>
          <a:prstGeom prst="line">
            <a:avLst/>
          </a:prstGeom>
          <a:noFill/>
          <a:ln w="38100">
            <a:solidFill>
              <a:srgbClr val="993300"/>
            </a:solidFill>
            <a:round/>
            <a:headEnd/>
            <a:tailEnd/>
          </a:ln>
        </p:spPr>
        <p:txBody>
          <a:bodyPr/>
          <a:lstStyle/>
          <a:p>
            <a:endParaRPr lang="fa-IR"/>
          </a:p>
        </p:txBody>
      </p:sp>
      <p:sp>
        <p:nvSpPr>
          <p:cNvPr id="10250" name="WordArt 40"/>
          <p:cNvSpPr>
            <a:spLocks noChangeArrowheads="1" noChangeShapeType="1" noTextEdit="1"/>
          </p:cNvSpPr>
          <p:nvPr/>
        </p:nvSpPr>
        <p:spPr bwMode="auto">
          <a:xfrm>
            <a:off x="285720" y="6500834"/>
            <a:ext cx="2000264" cy="285728"/>
          </a:xfrm>
          <a:prstGeom prst="rect">
            <a:avLst/>
          </a:prstGeom>
        </p:spPr>
        <p:txBody>
          <a:bodyPr wrap="none" fromWordArt="1">
            <a:prstTxWarp prst="textPlain">
              <a:avLst>
                <a:gd name="adj" fmla="val 50000"/>
              </a:avLst>
            </a:prstTxWarp>
          </a:bodyPr>
          <a:lstStyle/>
          <a:p>
            <a:pPr algn="ctr" rtl="1"/>
            <a:r>
              <a:rPr lang="fa-IR" sz="3200" b="1" kern="1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raffic"/>
              </a:rPr>
              <a:t>دانشگاه آزاد اسلامی کرج</a:t>
            </a:r>
          </a:p>
        </p:txBody>
      </p:sp>
      <p:sp>
        <p:nvSpPr>
          <p:cNvPr id="12" name="Flowchart: Alternate Process 11">
            <a:hlinkClick r:id="rId2" action="ppaction://hlinksldjump" highlightClick="1"/>
            <a:hlinkHover r:id="" action="ppaction://noaction" highlightClick="1"/>
          </p:cNvPr>
          <p:cNvSpPr/>
          <p:nvPr/>
        </p:nvSpPr>
        <p:spPr>
          <a:xfrm>
            <a:off x="214282" y="6000768"/>
            <a:ext cx="714380" cy="285752"/>
          </a:xfrm>
          <a:prstGeom prst="flowChartAlternateProcess">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1400" dirty="0" smtClean="0">
                <a:solidFill>
                  <a:schemeClr val="tx1"/>
                </a:solidFill>
                <a:cs typeface="B Titr" pitchFamily="2" charset="-78"/>
              </a:rPr>
              <a:t>فهرست</a:t>
            </a:r>
            <a:endParaRPr lang="fa-IR" sz="1400" dirty="0">
              <a:solidFill>
                <a:schemeClr val="tx1"/>
              </a:solidFill>
              <a:cs typeface="B Titr" pitchFamily="2" charset="-78"/>
            </a:endParaRPr>
          </a:p>
        </p:txBody>
      </p:sp>
      <p:pic>
        <p:nvPicPr>
          <p:cNvPr id="1026" name="Picture 2" descr="http://www.citna.ir/sites/default/files/images/main/1394/04/1435123355.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63688" y="4339455"/>
            <a:ext cx="2664296" cy="189461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0"/>
                                  </p:stCondLst>
                                  <p:childTnLst>
                                    <p:set>
                                      <p:cBhvr>
                                        <p:cTn id="6" dur="1" fill="hold">
                                          <p:stCondLst>
                                            <p:cond delay="0"/>
                                          </p:stCondLst>
                                        </p:cTn>
                                        <p:tgtEl>
                                          <p:spTgt spid="39973"/>
                                        </p:tgtEl>
                                        <p:attrNameLst>
                                          <p:attrName>style.visibility</p:attrName>
                                        </p:attrNameLst>
                                      </p:cBhvr>
                                      <p:to>
                                        <p:strVal val="visible"/>
                                      </p:to>
                                    </p:set>
                                    <p:animEffect transition="in" filter="wheel(1)">
                                      <p:cBhvr>
                                        <p:cTn id="7" dur="2000"/>
                                        <p:tgtEl>
                                          <p:spTgt spid="39973"/>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1026"/>
                                        </p:tgtEl>
                                        <p:attrNameLst>
                                          <p:attrName>style.visibility</p:attrName>
                                        </p:attrNameLst>
                                      </p:cBhvr>
                                      <p:to>
                                        <p:strVal val="visible"/>
                                      </p:to>
                                    </p:set>
                                    <p:animEffect transition="in" filter="fade">
                                      <p:cBhvr>
                                        <p:cTn id="12" dur="1000"/>
                                        <p:tgtEl>
                                          <p:spTgt spid="1026"/>
                                        </p:tgtEl>
                                      </p:cBhvr>
                                    </p:animEffect>
                                    <p:anim calcmode="lin" valueType="num">
                                      <p:cBhvr>
                                        <p:cTn id="13" dur="1000" fill="hold"/>
                                        <p:tgtEl>
                                          <p:spTgt spid="1026"/>
                                        </p:tgtEl>
                                        <p:attrNameLst>
                                          <p:attrName>ppt_x</p:attrName>
                                        </p:attrNameLst>
                                      </p:cBhvr>
                                      <p:tavLst>
                                        <p:tav tm="0">
                                          <p:val>
                                            <p:strVal val="#ppt_x"/>
                                          </p:val>
                                        </p:tav>
                                        <p:tav tm="100000">
                                          <p:val>
                                            <p:strVal val="#ppt_x"/>
                                          </p:val>
                                        </p:tav>
                                      </p:tavLst>
                                    </p:anim>
                                    <p:anim calcmode="lin" valueType="num">
                                      <p:cBhvr>
                                        <p:cTn id="14" dur="1000" fill="hold"/>
                                        <p:tgtEl>
                                          <p:spTgt spid="10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73"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Line 2"/>
          <p:cNvSpPr>
            <a:spLocks noChangeShapeType="1"/>
          </p:cNvSpPr>
          <p:nvPr/>
        </p:nvSpPr>
        <p:spPr bwMode="auto">
          <a:xfrm>
            <a:off x="2844800" y="0"/>
            <a:ext cx="0" cy="0"/>
          </a:xfrm>
          <a:prstGeom prst="line">
            <a:avLst/>
          </a:prstGeom>
          <a:noFill/>
          <a:ln w="9525">
            <a:solidFill>
              <a:schemeClr val="tx1"/>
            </a:solidFill>
            <a:round/>
            <a:headEnd/>
            <a:tailEnd/>
          </a:ln>
        </p:spPr>
        <p:txBody>
          <a:bodyPr/>
          <a:lstStyle/>
          <a:p>
            <a:endParaRPr lang="fa-IR"/>
          </a:p>
        </p:txBody>
      </p:sp>
      <p:sp>
        <p:nvSpPr>
          <p:cNvPr id="10243" name="Line 3"/>
          <p:cNvSpPr>
            <a:spLocks noChangeShapeType="1"/>
          </p:cNvSpPr>
          <p:nvPr/>
        </p:nvSpPr>
        <p:spPr bwMode="auto">
          <a:xfrm>
            <a:off x="3132139" y="692150"/>
            <a:ext cx="5688012" cy="0"/>
          </a:xfrm>
          <a:prstGeom prst="line">
            <a:avLst/>
          </a:prstGeom>
          <a:noFill/>
          <a:ln w="28575">
            <a:solidFill>
              <a:srgbClr val="993300"/>
            </a:solidFill>
            <a:round/>
            <a:headEnd/>
            <a:tailEnd/>
          </a:ln>
        </p:spPr>
        <p:txBody>
          <a:bodyPr/>
          <a:lstStyle/>
          <a:p>
            <a:endParaRPr lang="fa-IR"/>
          </a:p>
        </p:txBody>
      </p:sp>
      <p:sp>
        <p:nvSpPr>
          <p:cNvPr id="10244" name="Text Box 6"/>
          <p:cNvSpPr txBox="1">
            <a:spLocks noChangeArrowheads="1"/>
          </p:cNvSpPr>
          <p:nvPr/>
        </p:nvSpPr>
        <p:spPr bwMode="auto">
          <a:xfrm>
            <a:off x="3419475" y="115889"/>
            <a:ext cx="184731" cy="369332"/>
          </a:xfrm>
          <a:prstGeom prst="rect">
            <a:avLst/>
          </a:prstGeom>
          <a:noFill/>
          <a:ln w="9525">
            <a:noFill/>
            <a:miter lim="800000"/>
            <a:headEnd/>
            <a:tailEnd/>
          </a:ln>
        </p:spPr>
        <p:txBody>
          <a:bodyPr wrap="none">
            <a:spAutoFit/>
          </a:bodyPr>
          <a:lstStyle/>
          <a:p>
            <a:endParaRPr lang="fa-IR">
              <a:latin typeface="Arial" pitchFamily="34" charset="0"/>
            </a:endParaRPr>
          </a:p>
        </p:txBody>
      </p:sp>
      <p:sp>
        <p:nvSpPr>
          <p:cNvPr id="39944" name="Rectangle 8"/>
          <p:cNvSpPr>
            <a:spLocks noChangeArrowheads="1"/>
          </p:cNvSpPr>
          <p:nvPr/>
        </p:nvSpPr>
        <p:spPr bwMode="auto">
          <a:xfrm>
            <a:off x="5357818" y="142852"/>
            <a:ext cx="3571900" cy="400110"/>
          </a:xfrm>
          <a:prstGeom prst="rect">
            <a:avLst/>
          </a:prstGeom>
          <a:noFill/>
          <a:ln w="9525">
            <a:noFill/>
            <a:miter lim="800000"/>
            <a:headEnd/>
            <a:tailEnd/>
          </a:ln>
        </p:spPr>
        <p:txBody>
          <a:bodyPr wrap="square">
            <a:spAutoFit/>
          </a:bodyPr>
          <a:lstStyle/>
          <a:p>
            <a:pPr lvl="0"/>
            <a:r>
              <a:rPr lang="fa-IR" sz="2000" b="1" dirty="0">
                <a:solidFill>
                  <a:prstClr val="black"/>
                </a:solidFill>
                <a:cs typeface="B Titr" pitchFamily="2" charset="-78"/>
              </a:rPr>
              <a:t>کاربردهای فناوری اطلاعات در ورزش</a:t>
            </a:r>
            <a:endParaRPr lang="fa-IR" sz="2000" b="1" dirty="0">
              <a:solidFill>
                <a:srgbClr val="964305">
                  <a:lumMod val="50000"/>
                </a:srgbClr>
              </a:solidFill>
              <a:latin typeface="Book Antiqua" pitchFamily="18" charset="0"/>
              <a:cs typeface="B Titr" pitchFamily="2" charset="-78"/>
            </a:endParaRPr>
          </a:p>
        </p:txBody>
      </p:sp>
      <p:sp>
        <p:nvSpPr>
          <p:cNvPr id="10246" name="Rectangle 9"/>
          <p:cNvSpPr>
            <a:spLocks noChangeArrowheads="1"/>
          </p:cNvSpPr>
          <p:nvPr/>
        </p:nvSpPr>
        <p:spPr bwMode="auto">
          <a:xfrm>
            <a:off x="3203575" y="1484313"/>
            <a:ext cx="312906" cy="369332"/>
          </a:xfrm>
          <a:prstGeom prst="rect">
            <a:avLst/>
          </a:prstGeom>
          <a:noFill/>
          <a:ln w="9525">
            <a:noFill/>
            <a:miter lim="800000"/>
            <a:headEnd/>
            <a:tailEnd/>
          </a:ln>
        </p:spPr>
        <p:txBody>
          <a:bodyPr wrap="none" anchor="ctr">
            <a:spAutoFit/>
          </a:bodyPr>
          <a:lstStyle/>
          <a:p>
            <a:r>
              <a:rPr lang="fa-IR" b="1">
                <a:latin typeface="Arial" pitchFamily="34" charset="0"/>
              </a:rPr>
              <a:t> </a:t>
            </a:r>
            <a:r>
              <a:rPr lang="en-US">
                <a:latin typeface="Arial" pitchFamily="34" charset="0"/>
              </a:rPr>
              <a:t> </a:t>
            </a:r>
          </a:p>
        </p:txBody>
      </p:sp>
      <p:sp>
        <p:nvSpPr>
          <p:cNvPr id="39973" name="Text Box 37"/>
          <p:cNvSpPr txBox="1">
            <a:spLocks noChangeArrowheads="1"/>
          </p:cNvSpPr>
          <p:nvPr/>
        </p:nvSpPr>
        <p:spPr bwMode="auto">
          <a:xfrm>
            <a:off x="214282" y="749891"/>
            <a:ext cx="8572533" cy="2246769"/>
          </a:xfrm>
          <a:prstGeom prst="rect">
            <a:avLst/>
          </a:prstGeom>
          <a:noFill/>
          <a:ln w="9525">
            <a:noFill/>
            <a:miter lim="800000"/>
            <a:headEnd/>
            <a:tailEnd/>
          </a:ln>
        </p:spPr>
        <p:txBody>
          <a:bodyPr wrap="square">
            <a:spAutoFit/>
          </a:bodyPr>
          <a:lstStyle/>
          <a:p>
            <a:pPr algn="just" rtl="1"/>
            <a:r>
              <a:rPr lang="fa-IR" sz="2000" dirty="0" smtClean="0">
                <a:cs typeface="B Mitra" panose="00000400000000000000" pitchFamily="2" charset="-78"/>
              </a:rPr>
              <a:t>    </a:t>
            </a:r>
            <a:r>
              <a:rPr lang="ar-SA" sz="2000" dirty="0" smtClean="0">
                <a:cs typeface="B Mitra" panose="00000400000000000000" pitchFamily="2" charset="-78"/>
              </a:rPr>
              <a:t>در </a:t>
            </a:r>
            <a:r>
              <a:rPr lang="ar-SA" sz="2000" dirty="0">
                <a:cs typeface="B Mitra" panose="00000400000000000000" pitchFamily="2" charset="-78"/>
              </a:rPr>
              <a:t>سال‌های اخیر نرم‌افزارها و دستگاه‌های مختلفی برای اندازه‌گیری و بررسی آمادگی جسمانی طراحی شده‌اند. نرم‌افزار</a:t>
            </a:r>
            <a:r>
              <a:rPr lang="en-US" sz="2000" dirty="0">
                <a:cs typeface="B Mitra" panose="00000400000000000000" pitchFamily="2" charset="-78"/>
              </a:rPr>
              <a:t> </a:t>
            </a:r>
            <a:r>
              <a:rPr lang="en-US" dirty="0" err="1">
                <a:cs typeface="B Mitra" panose="00000400000000000000" pitchFamily="2" charset="-78"/>
              </a:rPr>
              <a:t>Myfitnesspal</a:t>
            </a:r>
            <a:r>
              <a:rPr lang="en-US" dirty="0">
                <a:cs typeface="B Mitra" panose="00000400000000000000" pitchFamily="2" charset="-78"/>
              </a:rPr>
              <a:t> </a:t>
            </a:r>
            <a:r>
              <a:rPr lang="fa-IR" dirty="0" smtClean="0">
                <a:cs typeface="B Mitra" panose="00000400000000000000" pitchFamily="2" charset="-78"/>
              </a:rPr>
              <a:t> </a:t>
            </a:r>
            <a:r>
              <a:rPr lang="ar-SA" sz="2000" dirty="0" smtClean="0">
                <a:cs typeface="B Mitra" panose="00000400000000000000" pitchFamily="2" charset="-78"/>
              </a:rPr>
              <a:t>برای </a:t>
            </a:r>
            <a:r>
              <a:rPr lang="ar-SA" sz="2000" dirty="0">
                <a:cs typeface="B Mitra" panose="00000400000000000000" pitchFamily="2" charset="-78"/>
              </a:rPr>
              <a:t>اندازه‌گیری کالری به کار می‌رود و در سال‌های اخیر بسیار مورد استفاده قرار گرفته است. به کمک این برنامه می‌توان کالری مواد غذایی مصرفی را اندازه‌گیری کرد و بررسی کرد که چه میزان ورزش برای سوزاندن این مقدار کالری‌ و داشتن آمادگی جسمانی مناسب </a:t>
            </a:r>
            <a:r>
              <a:rPr lang="ar-SA" sz="2000" dirty="0" smtClean="0">
                <a:cs typeface="B Mitra" panose="00000400000000000000" pitchFamily="2" charset="-78"/>
              </a:rPr>
              <a:t>است</a:t>
            </a:r>
            <a:r>
              <a:rPr lang="fa-IR" sz="2000" dirty="0" smtClean="0">
                <a:cs typeface="B Mitra" panose="00000400000000000000" pitchFamily="2" charset="-78"/>
              </a:rPr>
              <a:t>. </a:t>
            </a:r>
            <a:r>
              <a:rPr lang="ar-SA" sz="2000" dirty="0" smtClean="0">
                <a:cs typeface="B Mitra" panose="00000400000000000000" pitchFamily="2" charset="-78"/>
              </a:rPr>
              <a:t>همه </a:t>
            </a:r>
            <a:r>
              <a:rPr lang="ar-SA" sz="2000" dirty="0">
                <a:cs typeface="B Mitra" panose="00000400000000000000" pitchFamily="2" charset="-78"/>
              </a:rPr>
              <a:t>این کارها را می‌توان با یک تلفن هوشمند انجام داد. این نرم‌افزار حدود </a:t>
            </a:r>
            <a:r>
              <a:rPr lang="fa-IR" sz="2000" dirty="0" smtClean="0">
                <a:cs typeface="B Mitra" panose="00000400000000000000" pitchFamily="2" charset="-78"/>
              </a:rPr>
              <a:t>65</a:t>
            </a:r>
            <a:r>
              <a:rPr lang="en-US" sz="2000" dirty="0" smtClean="0">
                <a:cs typeface="B Mitra" panose="00000400000000000000" pitchFamily="2" charset="-78"/>
              </a:rPr>
              <a:t> </a:t>
            </a:r>
            <a:r>
              <a:rPr lang="fa-IR" sz="2000" dirty="0" smtClean="0">
                <a:cs typeface="B Mitra" panose="00000400000000000000" pitchFamily="2" charset="-78"/>
              </a:rPr>
              <a:t> </a:t>
            </a:r>
            <a:r>
              <a:rPr lang="ar-SA" sz="2000" dirty="0" smtClean="0">
                <a:cs typeface="B Mitra" panose="00000400000000000000" pitchFamily="2" charset="-78"/>
              </a:rPr>
              <a:t>میلیون </a:t>
            </a:r>
            <a:r>
              <a:rPr lang="ar-SA" sz="2000" dirty="0">
                <a:cs typeface="B Mitra" panose="00000400000000000000" pitchFamily="2" charset="-78"/>
              </a:rPr>
              <a:t>کاربر در سراسر دنیا دارد و هنوز در حال گسترش </a:t>
            </a:r>
            <a:r>
              <a:rPr lang="ar-SA" sz="2000" dirty="0" smtClean="0">
                <a:cs typeface="B Mitra" panose="00000400000000000000" pitchFamily="2" charset="-78"/>
              </a:rPr>
              <a:t>است</a:t>
            </a:r>
            <a:r>
              <a:rPr lang="fa-IR" sz="2000" dirty="0" smtClean="0">
                <a:cs typeface="B Mitra" panose="00000400000000000000" pitchFamily="2" charset="-78"/>
              </a:rPr>
              <a:t>.</a:t>
            </a:r>
            <a:r>
              <a:rPr lang="fa-IR" sz="2000" dirty="0">
                <a:cs typeface="B Mitra" panose="00000400000000000000" pitchFamily="2" charset="-78"/>
              </a:rPr>
              <a:t> </a:t>
            </a:r>
            <a:r>
              <a:rPr lang="ar-SA" sz="2000" dirty="0" smtClean="0">
                <a:cs typeface="B Mitra" panose="00000400000000000000" pitchFamily="2" charset="-78"/>
              </a:rPr>
              <a:t>نرم‌افزار</a:t>
            </a:r>
            <a:r>
              <a:rPr lang="en-US" sz="2000" dirty="0" smtClean="0">
                <a:cs typeface="B Mitra" panose="00000400000000000000" pitchFamily="2" charset="-78"/>
              </a:rPr>
              <a:t> </a:t>
            </a:r>
            <a:r>
              <a:rPr lang="en-US" dirty="0" err="1">
                <a:cs typeface="B Mitra" panose="00000400000000000000" pitchFamily="2" charset="-78"/>
              </a:rPr>
              <a:t>Myfitnesspal</a:t>
            </a:r>
            <a:r>
              <a:rPr lang="en-US" dirty="0">
                <a:cs typeface="B Mitra" panose="00000400000000000000" pitchFamily="2" charset="-78"/>
              </a:rPr>
              <a:t> </a:t>
            </a:r>
            <a:r>
              <a:rPr lang="ar-SA" sz="2000" dirty="0">
                <a:cs typeface="B Mitra" panose="00000400000000000000" pitchFamily="2" charset="-78"/>
              </a:rPr>
              <a:t>با کمک اطلاعات دریافتی میزان کالری دریافتی و میزان کالری سوزانده شده را با هم مقایسه می‌کند و دید کلی نسبت به سلامت و آمادگی جسمانی به ما </a:t>
            </a:r>
            <a:r>
              <a:rPr lang="ar-SA" sz="2000" dirty="0" smtClean="0">
                <a:cs typeface="B Mitra" panose="00000400000000000000" pitchFamily="2" charset="-78"/>
              </a:rPr>
              <a:t>می‌دهد</a:t>
            </a:r>
            <a:r>
              <a:rPr lang="fa-IR" sz="2000" dirty="0" smtClean="0">
                <a:cs typeface="B Mitra" panose="00000400000000000000" pitchFamily="2" charset="-78"/>
              </a:rPr>
              <a:t>.</a:t>
            </a:r>
            <a:r>
              <a:rPr lang="fa-IR" sz="2000" dirty="0">
                <a:cs typeface="B Mitra" panose="00000400000000000000" pitchFamily="2" charset="-78"/>
              </a:rPr>
              <a:t> </a:t>
            </a:r>
            <a:endParaRPr lang="en-US" sz="2000" dirty="0">
              <a:cs typeface="B Mitra" panose="00000400000000000000" pitchFamily="2" charset="-78"/>
            </a:endParaRPr>
          </a:p>
        </p:txBody>
      </p:sp>
      <p:sp>
        <p:nvSpPr>
          <p:cNvPr id="10248" name="Line 38"/>
          <p:cNvSpPr>
            <a:spLocks noChangeShapeType="1"/>
          </p:cNvSpPr>
          <p:nvPr/>
        </p:nvSpPr>
        <p:spPr bwMode="auto">
          <a:xfrm>
            <a:off x="228600" y="6381750"/>
            <a:ext cx="8686800" cy="0"/>
          </a:xfrm>
          <a:prstGeom prst="line">
            <a:avLst/>
          </a:prstGeom>
          <a:noFill/>
          <a:ln w="38100">
            <a:solidFill>
              <a:srgbClr val="993300"/>
            </a:solidFill>
            <a:round/>
            <a:headEnd/>
            <a:tailEnd/>
          </a:ln>
        </p:spPr>
        <p:txBody>
          <a:bodyPr/>
          <a:lstStyle/>
          <a:p>
            <a:endParaRPr lang="fa-IR"/>
          </a:p>
        </p:txBody>
      </p:sp>
      <p:sp>
        <p:nvSpPr>
          <p:cNvPr id="10250" name="WordArt 40"/>
          <p:cNvSpPr>
            <a:spLocks noChangeArrowheads="1" noChangeShapeType="1" noTextEdit="1"/>
          </p:cNvSpPr>
          <p:nvPr/>
        </p:nvSpPr>
        <p:spPr bwMode="auto">
          <a:xfrm>
            <a:off x="285720" y="6500834"/>
            <a:ext cx="2000264" cy="285728"/>
          </a:xfrm>
          <a:prstGeom prst="rect">
            <a:avLst/>
          </a:prstGeom>
        </p:spPr>
        <p:txBody>
          <a:bodyPr wrap="none" fromWordArt="1">
            <a:prstTxWarp prst="textPlain">
              <a:avLst>
                <a:gd name="adj" fmla="val 50000"/>
              </a:avLst>
            </a:prstTxWarp>
          </a:bodyPr>
          <a:lstStyle/>
          <a:p>
            <a:pPr algn="ctr" rtl="1"/>
            <a:r>
              <a:rPr lang="fa-IR" sz="3200" b="1" kern="1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raffic"/>
              </a:rPr>
              <a:t>دانشگاه آزاد اسلامی کرج</a:t>
            </a:r>
          </a:p>
        </p:txBody>
      </p:sp>
      <p:sp>
        <p:nvSpPr>
          <p:cNvPr id="12" name="Flowchart: Alternate Process 11">
            <a:hlinkClick r:id="rId2" action="ppaction://hlinksldjump" highlightClick="1"/>
            <a:hlinkHover r:id="" action="ppaction://noaction" highlightClick="1"/>
          </p:cNvPr>
          <p:cNvSpPr/>
          <p:nvPr/>
        </p:nvSpPr>
        <p:spPr>
          <a:xfrm>
            <a:off x="214282" y="6000768"/>
            <a:ext cx="714380" cy="285752"/>
          </a:xfrm>
          <a:prstGeom prst="flowChartAlternateProcess">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1400" dirty="0" smtClean="0">
                <a:solidFill>
                  <a:schemeClr val="tx1"/>
                </a:solidFill>
                <a:cs typeface="B Titr" pitchFamily="2" charset="-78"/>
              </a:rPr>
              <a:t>فهرست</a:t>
            </a:r>
            <a:endParaRPr lang="fa-IR" sz="1400" dirty="0">
              <a:solidFill>
                <a:schemeClr val="tx1"/>
              </a:solidFill>
              <a:cs typeface="B Titr" pitchFamily="2" charset="-78"/>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15616" y="2649217"/>
            <a:ext cx="2059435" cy="3664078"/>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37028" y="3375501"/>
            <a:ext cx="5188613" cy="2532043"/>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39973"/>
                                        </p:tgtEl>
                                        <p:attrNameLst>
                                          <p:attrName>style.visibility</p:attrName>
                                        </p:attrNameLst>
                                      </p:cBhvr>
                                      <p:to>
                                        <p:strVal val="visible"/>
                                      </p:to>
                                    </p:set>
                                    <p:animEffect transition="in" filter="circle(in)">
                                      <p:cBhvr>
                                        <p:cTn id="7" dur="2000"/>
                                        <p:tgtEl>
                                          <p:spTgt spid="39973"/>
                                        </p:tgtEl>
                                      </p:cBhvr>
                                    </p:animEffect>
                                  </p:childTnLst>
                                </p:cTn>
                              </p:par>
                              <p:par>
                                <p:cTn id="8" presetID="53" presetClass="entr" presetSubtype="16"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 calcmode="lin" valueType="num">
                                      <p:cBhvr>
                                        <p:cTn id="10" dur="500" fill="hold"/>
                                        <p:tgtEl>
                                          <p:spTgt spid="4"/>
                                        </p:tgtEl>
                                        <p:attrNameLst>
                                          <p:attrName>ppt_w</p:attrName>
                                        </p:attrNameLst>
                                      </p:cBhvr>
                                      <p:tavLst>
                                        <p:tav tm="0">
                                          <p:val>
                                            <p:fltVal val="0"/>
                                          </p:val>
                                        </p:tav>
                                        <p:tav tm="100000">
                                          <p:val>
                                            <p:strVal val="#ppt_w"/>
                                          </p:val>
                                        </p:tav>
                                      </p:tavLst>
                                    </p:anim>
                                    <p:anim calcmode="lin" valueType="num">
                                      <p:cBhvr>
                                        <p:cTn id="11" dur="500" fill="hold"/>
                                        <p:tgtEl>
                                          <p:spTgt spid="4"/>
                                        </p:tgtEl>
                                        <p:attrNameLst>
                                          <p:attrName>ppt_h</p:attrName>
                                        </p:attrNameLst>
                                      </p:cBhvr>
                                      <p:tavLst>
                                        <p:tav tm="0">
                                          <p:val>
                                            <p:fltVal val="0"/>
                                          </p:val>
                                        </p:tav>
                                        <p:tav tm="100000">
                                          <p:val>
                                            <p:strVal val="#ppt_h"/>
                                          </p:val>
                                        </p:tav>
                                      </p:tavLst>
                                    </p:anim>
                                    <p:animEffect transition="in" filter="fade">
                                      <p:cBhvr>
                                        <p:cTn id="12" dur="500"/>
                                        <p:tgtEl>
                                          <p:spTgt spid="4"/>
                                        </p:tgtEl>
                                      </p:cBhvr>
                                    </p:animEffect>
                                  </p:childTnLst>
                                </p:cTn>
                              </p:par>
                              <p:par>
                                <p:cTn id="13" presetID="53" presetClass="entr" presetSubtype="16" fill="hold"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p:cTn id="15" dur="500" fill="hold"/>
                                        <p:tgtEl>
                                          <p:spTgt spid="3"/>
                                        </p:tgtEl>
                                        <p:attrNameLst>
                                          <p:attrName>ppt_w</p:attrName>
                                        </p:attrNameLst>
                                      </p:cBhvr>
                                      <p:tavLst>
                                        <p:tav tm="0">
                                          <p:val>
                                            <p:fltVal val="0"/>
                                          </p:val>
                                        </p:tav>
                                        <p:tav tm="100000">
                                          <p:val>
                                            <p:strVal val="#ppt_w"/>
                                          </p:val>
                                        </p:tav>
                                      </p:tavLst>
                                    </p:anim>
                                    <p:anim calcmode="lin" valueType="num">
                                      <p:cBhvr>
                                        <p:cTn id="16" dur="500" fill="hold"/>
                                        <p:tgtEl>
                                          <p:spTgt spid="3"/>
                                        </p:tgtEl>
                                        <p:attrNameLst>
                                          <p:attrName>ppt_h</p:attrName>
                                        </p:attrNameLst>
                                      </p:cBhvr>
                                      <p:tavLst>
                                        <p:tav tm="0">
                                          <p:val>
                                            <p:fltVal val="0"/>
                                          </p:val>
                                        </p:tav>
                                        <p:tav tm="100000">
                                          <p:val>
                                            <p:strVal val="#ppt_h"/>
                                          </p:val>
                                        </p:tav>
                                      </p:tavLst>
                                    </p:anim>
                                    <p:animEffect transition="in" filter="fade">
                                      <p:cBhvr>
                                        <p:cTn id="1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73"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Line 2"/>
          <p:cNvSpPr>
            <a:spLocks noChangeShapeType="1"/>
          </p:cNvSpPr>
          <p:nvPr/>
        </p:nvSpPr>
        <p:spPr bwMode="auto">
          <a:xfrm>
            <a:off x="2844800" y="0"/>
            <a:ext cx="0" cy="0"/>
          </a:xfrm>
          <a:prstGeom prst="line">
            <a:avLst/>
          </a:prstGeom>
          <a:noFill/>
          <a:ln w="9525">
            <a:solidFill>
              <a:schemeClr val="tx1"/>
            </a:solidFill>
            <a:round/>
            <a:headEnd/>
            <a:tailEnd/>
          </a:ln>
        </p:spPr>
        <p:txBody>
          <a:bodyPr/>
          <a:lstStyle/>
          <a:p>
            <a:endParaRPr lang="fa-IR"/>
          </a:p>
        </p:txBody>
      </p:sp>
      <p:sp>
        <p:nvSpPr>
          <p:cNvPr id="10243" name="Line 3"/>
          <p:cNvSpPr>
            <a:spLocks noChangeShapeType="1"/>
          </p:cNvSpPr>
          <p:nvPr/>
        </p:nvSpPr>
        <p:spPr bwMode="auto">
          <a:xfrm>
            <a:off x="3132139" y="692150"/>
            <a:ext cx="5688012" cy="0"/>
          </a:xfrm>
          <a:prstGeom prst="line">
            <a:avLst/>
          </a:prstGeom>
          <a:noFill/>
          <a:ln w="28575">
            <a:solidFill>
              <a:srgbClr val="993300"/>
            </a:solidFill>
            <a:round/>
            <a:headEnd/>
            <a:tailEnd/>
          </a:ln>
        </p:spPr>
        <p:txBody>
          <a:bodyPr/>
          <a:lstStyle/>
          <a:p>
            <a:endParaRPr lang="fa-IR"/>
          </a:p>
        </p:txBody>
      </p:sp>
      <p:sp>
        <p:nvSpPr>
          <p:cNvPr id="10244" name="Text Box 6"/>
          <p:cNvSpPr txBox="1">
            <a:spLocks noChangeArrowheads="1"/>
          </p:cNvSpPr>
          <p:nvPr/>
        </p:nvSpPr>
        <p:spPr bwMode="auto">
          <a:xfrm>
            <a:off x="3419475" y="115889"/>
            <a:ext cx="184731" cy="369332"/>
          </a:xfrm>
          <a:prstGeom prst="rect">
            <a:avLst/>
          </a:prstGeom>
          <a:noFill/>
          <a:ln w="9525">
            <a:noFill/>
            <a:miter lim="800000"/>
            <a:headEnd/>
            <a:tailEnd/>
          </a:ln>
        </p:spPr>
        <p:txBody>
          <a:bodyPr wrap="none">
            <a:spAutoFit/>
          </a:bodyPr>
          <a:lstStyle/>
          <a:p>
            <a:endParaRPr lang="fa-IR">
              <a:latin typeface="Arial" pitchFamily="34" charset="0"/>
            </a:endParaRPr>
          </a:p>
        </p:txBody>
      </p:sp>
      <p:sp>
        <p:nvSpPr>
          <p:cNvPr id="39944" name="Rectangle 8"/>
          <p:cNvSpPr>
            <a:spLocks noChangeArrowheads="1"/>
          </p:cNvSpPr>
          <p:nvPr/>
        </p:nvSpPr>
        <p:spPr bwMode="auto">
          <a:xfrm>
            <a:off x="5357818" y="142852"/>
            <a:ext cx="3571900" cy="400110"/>
          </a:xfrm>
          <a:prstGeom prst="rect">
            <a:avLst/>
          </a:prstGeom>
          <a:noFill/>
          <a:ln w="9525">
            <a:noFill/>
            <a:miter lim="800000"/>
            <a:headEnd/>
            <a:tailEnd/>
          </a:ln>
        </p:spPr>
        <p:txBody>
          <a:bodyPr wrap="square">
            <a:spAutoFit/>
          </a:bodyPr>
          <a:lstStyle/>
          <a:p>
            <a:pPr lvl="0"/>
            <a:r>
              <a:rPr lang="fa-IR" sz="2000" b="1" dirty="0">
                <a:solidFill>
                  <a:prstClr val="black"/>
                </a:solidFill>
                <a:cs typeface="B Titr" pitchFamily="2" charset="-78"/>
              </a:rPr>
              <a:t>کاربردهای فناوری اطلاعات در ورزش</a:t>
            </a:r>
            <a:endParaRPr lang="fa-IR" sz="2000" b="1" dirty="0">
              <a:solidFill>
                <a:srgbClr val="964305">
                  <a:lumMod val="50000"/>
                </a:srgbClr>
              </a:solidFill>
              <a:latin typeface="Book Antiqua" pitchFamily="18" charset="0"/>
              <a:cs typeface="B Titr" pitchFamily="2" charset="-78"/>
            </a:endParaRPr>
          </a:p>
        </p:txBody>
      </p:sp>
      <p:sp>
        <p:nvSpPr>
          <p:cNvPr id="10246" name="Rectangle 9"/>
          <p:cNvSpPr>
            <a:spLocks noChangeArrowheads="1"/>
          </p:cNvSpPr>
          <p:nvPr/>
        </p:nvSpPr>
        <p:spPr bwMode="auto">
          <a:xfrm>
            <a:off x="3203575" y="1484313"/>
            <a:ext cx="312906" cy="369332"/>
          </a:xfrm>
          <a:prstGeom prst="rect">
            <a:avLst/>
          </a:prstGeom>
          <a:noFill/>
          <a:ln w="9525">
            <a:noFill/>
            <a:miter lim="800000"/>
            <a:headEnd/>
            <a:tailEnd/>
          </a:ln>
        </p:spPr>
        <p:txBody>
          <a:bodyPr wrap="none" anchor="ctr">
            <a:spAutoFit/>
          </a:bodyPr>
          <a:lstStyle/>
          <a:p>
            <a:r>
              <a:rPr lang="fa-IR" b="1">
                <a:latin typeface="Arial" pitchFamily="34" charset="0"/>
              </a:rPr>
              <a:t> </a:t>
            </a:r>
            <a:r>
              <a:rPr lang="en-US">
                <a:latin typeface="Arial" pitchFamily="34" charset="0"/>
              </a:rPr>
              <a:t> </a:t>
            </a:r>
          </a:p>
        </p:txBody>
      </p:sp>
      <p:sp>
        <p:nvSpPr>
          <p:cNvPr id="39973" name="Text Box 37"/>
          <p:cNvSpPr txBox="1">
            <a:spLocks noChangeArrowheads="1"/>
          </p:cNvSpPr>
          <p:nvPr/>
        </p:nvSpPr>
        <p:spPr bwMode="auto">
          <a:xfrm>
            <a:off x="395536" y="764704"/>
            <a:ext cx="8391279" cy="2823850"/>
          </a:xfrm>
          <a:prstGeom prst="rect">
            <a:avLst/>
          </a:prstGeom>
          <a:noFill/>
          <a:ln w="9525">
            <a:noFill/>
            <a:miter lim="800000"/>
            <a:headEnd/>
            <a:tailEnd/>
          </a:ln>
        </p:spPr>
        <p:txBody>
          <a:bodyPr wrap="square">
            <a:spAutoFit/>
          </a:bodyPr>
          <a:lstStyle/>
          <a:p>
            <a:pPr algn="just" rtl="1">
              <a:lnSpc>
                <a:spcPct val="150000"/>
              </a:lnSpc>
            </a:pPr>
            <a:r>
              <a:rPr lang="fa-IR" sz="2000" dirty="0" smtClean="0">
                <a:cs typeface="B Mitra" panose="00000400000000000000" pitchFamily="2" charset="-78"/>
              </a:rPr>
              <a:t>    </a:t>
            </a:r>
            <a:r>
              <a:rPr lang="ar-SA" sz="2000" dirty="0" smtClean="0">
                <a:cs typeface="B Mitra" panose="00000400000000000000" pitchFamily="2" charset="-78"/>
              </a:rPr>
              <a:t>تکنولوژی </a:t>
            </a:r>
            <a:r>
              <a:rPr lang="ar-SA" sz="2000" dirty="0">
                <a:cs typeface="B Mitra" panose="00000400000000000000" pitchFamily="2" charset="-78"/>
              </a:rPr>
              <a:t>دیگر در این زمینه</a:t>
            </a:r>
            <a:r>
              <a:rPr lang="en-US" sz="2000" dirty="0">
                <a:cs typeface="B Mitra" panose="00000400000000000000" pitchFamily="2" charset="-78"/>
              </a:rPr>
              <a:t> </a:t>
            </a:r>
            <a:r>
              <a:rPr lang="en-US" sz="2000" dirty="0" err="1">
                <a:cs typeface="B Mitra" panose="00000400000000000000" pitchFamily="2" charset="-78"/>
              </a:rPr>
              <a:t>fitbit</a:t>
            </a:r>
            <a:r>
              <a:rPr lang="en-US" sz="2000" dirty="0">
                <a:cs typeface="B Mitra" panose="00000400000000000000" pitchFamily="2" charset="-78"/>
              </a:rPr>
              <a:t> </a:t>
            </a:r>
            <a:r>
              <a:rPr lang="ar-SA" sz="2000" dirty="0">
                <a:cs typeface="B Mitra" panose="00000400000000000000" pitchFamily="2" charset="-78"/>
              </a:rPr>
              <a:t>است. این دستگاه حسگرها و باندهایی دارد که حرکات ورزشکاران را آنالیزور بررسی می‌کند. دستگاه</a:t>
            </a:r>
            <a:r>
              <a:rPr lang="en-US" sz="2000" dirty="0">
                <a:cs typeface="B Mitra" panose="00000400000000000000" pitchFamily="2" charset="-78"/>
              </a:rPr>
              <a:t> </a:t>
            </a:r>
            <a:r>
              <a:rPr lang="en-US" sz="2000" dirty="0" err="1">
                <a:cs typeface="B Mitra" panose="00000400000000000000" pitchFamily="2" charset="-78"/>
              </a:rPr>
              <a:t>fitbit</a:t>
            </a:r>
            <a:r>
              <a:rPr lang="en-US" sz="2000" dirty="0">
                <a:cs typeface="B Mitra" panose="00000400000000000000" pitchFamily="2" charset="-78"/>
              </a:rPr>
              <a:t> </a:t>
            </a:r>
            <a:r>
              <a:rPr lang="ar-SA" sz="2000" dirty="0">
                <a:cs typeface="B Mitra" panose="00000400000000000000" pitchFamily="2" charset="-78"/>
              </a:rPr>
              <a:t>به نرم‌افزار </a:t>
            </a:r>
            <a:r>
              <a:rPr lang="en-US" sz="2000" dirty="0" err="1">
                <a:cs typeface="B Mitra" panose="00000400000000000000" pitchFamily="2" charset="-78"/>
              </a:rPr>
              <a:t>Myfitnesspal</a:t>
            </a:r>
            <a:r>
              <a:rPr lang="en-US" sz="2000" dirty="0">
                <a:cs typeface="B Mitra" panose="00000400000000000000" pitchFamily="2" charset="-78"/>
              </a:rPr>
              <a:t> </a:t>
            </a:r>
            <a:r>
              <a:rPr lang="fa-IR" sz="2000" dirty="0">
                <a:cs typeface="B Mitra" panose="00000400000000000000" pitchFamily="2" charset="-78"/>
              </a:rPr>
              <a:t> </a:t>
            </a:r>
            <a:r>
              <a:rPr lang="ar-SA" sz="2000" dirty="0">
                <a:cs typeface="B Mitra" panose="00000400000000000000" pitchFamily="2" charset="-78"/>
              </a:rPr>
              <a:t>نیز متصل می‌شود و اطلاعات به دست آمده از آن در این نرم‌افزار پردازش می‌شود</a:t>
            </a:r>
            <a:r>
              <a:rPr lang="fa-IR" sz="2000" dirty="0">
                <a:cs typeface="B Mitra" panose="00000400000000000000" pitchFamily="2" charset="-78"/>
              </a:rPr>
              <a:t>.</a:t>
            </a:r>
            <a:r>
              <a:rPr lang="en-US" sz="2000" dirty="0">
                <a:cs typeface="B Mitra" panose="00000400000000000000" pitchFamily="2" charset="-78"/>
              </a:rPr>
              <a:t> </a:t>
            </a:r>
            <a:r>
              <a:rPr lang="en-US" sz="2000" dirty="0" err="1">
                <a:cs typeface="B Mitra" panose="00000400000000000000" pitchFamily="2" charset="-78"/>
              </a:rPr>
              <a:t>fitbit</a:t>
            </a:r>
            <a:r>
              <a:rPr lang="en-US" sz="2000" dirty="0">
                <a:cs typeface="B Mitra" panose="00000400000000000000" pitchFamily="2" charset="-78"/>
              </a:rPr>
              <a:t> </a:t>
            </a:r>
            <a:r>
              <a:rPr lang="ar-SA" sz="2000" dirty="0">
                <a:cs typeface="B Mitra" panose="00000400000000000000" pitchFamily="2" charset="-78"/>
              </a:rPr>
              <a:t>دارای شتاب‌سنج‌هایی است که شتاب حرکات ورزشی را اندازه‌گیری می‌کند و شدت حرکات را مشخص می‌کند. دستگاه</a:t>
            </a:r>
            <a:r>
              <a:rPr lang="en-US" sz="2000" dirty="0">
                <a:cs typeface="B Mitra" panose="00000400000000000000" pitchFamily="2" charset="-78"/>
              </a:rPr>
              <a:t> </a:t>
            </a:r>
            <a:r>
              <a:rPr lang="en-US" sz="2000" dirty="0" err="1">
                <a:cs typeface="B Mitra" panose="00000400000000000000" pitchFamily="2" charset="-78"/>
              </a:rPr>
              <a:t>fitbit</a:t>
            </a:r>
            <a:r>
              <a:rPr lang="en-US" sz="2000" dirty="0">
                <a:cs typeface="B Mitra" panose="00000400000000000000" pitchFamily="2" charset="-78"/>
              </a:rPr>
              <a:t> </a:t>
            </a:r>
            <a:r>
              <a:rPr lang="ar-SA" sz="2000" dirty="0">
                <a:cs typeface="B Mitra" panose="00000400000000000000" pitchFamily="2" charset="-78"/>
              </a:rPr>
              <a:t>اطلاعات به دست آمده را به داده‌های عددی تبدیل می‌کند تا بهتر قابل ارزیابی باشند</a:t>
            </a:r>
            <a:r>
              <a:rPr lang="fa-IR" sz="2000" dirty="0" smtClean="0">
                <a:cs typeface="B Mitra" panose="00000400000000000000" pitchFamily="2" charset="-78"/>
              </a:rPr>
              <a:t>. </a:t>
            </a:r>
            <a:r>
              <a:rPr lang="ar-SA" sz="2000" dirty="0" smtClean="0">
                <a:cs typeface="B Mitra" panose="00000400000000000000" pitchFamily="2" charset="-78"/>
              </a:rPr>
              <a:t>دستگاه‌هایی </a:t>
            </a:r>
            <a:r>
              <a:rPr lang="ar-SA" sz="2000" dirty="0">
                <a:cs typeface="B Mitra" panose="00000400000000000000" pitchFamily="2" charset="-78"/>
              </a:rPr>
              <a:t>همچون ساعت‌های هوشمند ورزشی که قابل حمل هستند نیز نسل دیگری از تکنولوژی‌های ورزشی هستند</a:t>
            </a:r>
            <a:r>
              <a:rPr lang="ar-SA" sz="2000" dirty="0" smtClean="0">
                <a:cs typeface="B Mitra" panose="00000400000000000000" pitchFamily="2" charset="-78"/>
              </a:rPr>
              <a:t>.</a:t>
            </a:r>
            <a:endParaRPr lang="en-US" sz="2000" dirty="0">
              <a:cs typeface="B Mitra" panose="00000400000000000000" pitchFamily="2" charset="-78"/>
            </a:endParaRPr>
          </a:p>
        </p:txBody>
      </p:sp>
      <p:sp>
        <p:nvSpPr>
          <p:cNvPr id="10248" name="Line 38"/>
          <p:cNvSpPr>
            <a:spLocks noChangeShapeType="1"/>
          </p:cNvSpPr>
          <p:nvPr/>
        </p:nvSpPr>
        <p:spPr bwMode="auto">
          <a:xfrm>
            <a:off x="228600" y="6381750"/>
            <a:ext cx="8686800" cy="0"/>
          </a:xfrm>
          <a:prstGeom prst="line">
            <a:avLst/>
          </a:prstGeom>
          <a:noFill/>
          <a:ln w="38100">
            <a:solidFill>
              <a:srgbClr val="993300"/>
            </a:solidFill>
            <a:round/>
            <a:headEnd/>
            <a:tailEnd/>
          </a:ln>
        </p:spPr>
        <p:txBody>
          <a:bodyPr/>
          <a:lstStyle/>
          <a:p>
            <a:endParaRPr lang="fa-IR"/>
          </a:p>
        </p:txBody>
      </p:sp>
      <p:sp>
        <p:nvSpPr>
          <p:cNvPr id="10250" name="WordArt 40"/>
          <p:cNvSpPr>
            <a:spLocks noChangeArrowheads="1" noChangeShapeType="1" noTextEdit="1"/>
          </p:cNvSpPr>
          <p:nvPr/>
        </p:nvSpPr>
        <p:spPr bwMode="auto">
          <a:xfrm>
            <a:off x="285720" y="6500834"/>
            <a:ext cx="2000264" cy="285728"/>
          </a:xfrm>
          <a:prstGeom prst="rect">
            <a:avLst/>
          </a:prstGeom>
        </p:spPr>
        <p:txBody>
          <a:bodyPr wrap="none" fromWordArt="1">
            <a:prstTxWarp prst="textPlain">
              <a:avLst>
                <a:gd name="adj" fmla="val 50000"/>
              </a:avLst>
            </a:prstTxWarp>
          </a:bodyPr>
          <a:lstStyle/>
          <a:p>
            <a:pPr algn="ctr" rtl="1"/>
            <a:r>
              <a:rPr lang="fa-IR" sz="3200" b="1" kern="1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raffic"/>
              </a:rPr>
              <a:t>دانشگاه آزاد اسلامی کرج</a:t>
            </a:r>
          </a:p>
        </p:txBody>
      </p:sp>
      <p:sp>
        <p:nvSpPr>
          <p:cNvPr id="12" name="Flowchart: Alternate Process 11">
            <a:hlinkClick r:id="rId2" action="ppaction://hlinksldjump" highlightClick="1"/>
            <a:hlinkHover r:id="" action="ppaction://noaction" highlightClick="1"/>
          </p:cNvPr>
          <p:cNvSpPr/>
          <p:nvPr/>
        </p:nvSpPr>
        <p:spPr>
          <a:xfrm>
            <a:off x="214282" y="6000768"/>
            <a:ext cx="714380" cy="285752"/>
          </a:xfrm>
          <a:prstGeom prst="flowChartAlternateProcess">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1400" dirty="0" smtClean="0">
                <a:solidFill>
                  <a:schemeClr val="tx1"/>
                </a:solidFill>
                <a:cs typeface="B Titr" pitchFamily="2" charset="-78"/>
              </a:rPr>
              <a:t>فهرست</a:t>
            </a:r>
            <a:endParaRPr lang="fa-IR" sz="1400" dirty="0">
              <a:solidFill>
                <a:schemeClr val="tx1"/>
              </a:solidFill>
              <a:cs typeface="B Titr" pitchFamily="2" charset="-78"/>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5869" y="3409676"/>
            <a:ext cx="4624536" cy="2507438"/>
          </a:xfrm>
          <a:prstGeom prst="rect">
            <a:avLst/>
          </a:prstGeom>
        </p:spPr>
      </p:pic>
      <p:grpSp>
        <p:nvGrpSpPr>
          <p:cNvPr id="2" name="Group 1"/>
          <p:cNvGrpSpPr/>
          <p:nvPr/>
        </p:nvGrpSpPr>
        <p:grpSpPr>
          <a:xfrm>
            <a:off x="4947417" y="3717032"/>
            <a:ext cx="3716255" cy="2200082"/>
            <a:chOff x="4947417" y="3717032"/>
            <a:chExt cx="3716255" cy="2200082"/>
          </a:xfrm>
        </p:grpSpPr>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04248" y="3717032"/>
              <a:ext cx="1859424" cy="2200082"/>
            </a:xfrm>
            <a:prstGeom prst="rect">
              <a:avLst/>
            </a:prstGeom>
          </p:spPr>
        </p:pic>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947417" y="3717032"/>
              <a:ext cx="1928839" cy="2200082"/>
            </a:xfrm>
            <a:prstGeom prst="rect">
              <a:avLst/>
            </a:prstGeom>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0"/>
                                  </p:stCondLst>
                                  <p:childTnLst>
                                    <p:set>
                                      <p:cBhvr>
                                        <p:cTn id="6" dur="1" fill="hold">
                                          <p:stCondLst>
                                            <p:cond delay="0"/>
                                          </p:stCondLst>
                                        </p:cTn>
                                        <p:tgtEl>
                                          <p:spTgt spid="39973"/>
                                        </p:tgtEl>
                                        <p:attrNameLst>
                                          <p:attrName>style.visibility</p:attrName>
                                        </p:attrNameLst>
                                      </p:cBhvr>
                                      <p:to>
                                        <p:strVal val="visible"/>
                                      </p:to>
                                    </p:set>
                                    <p:animEffect transition="in" filter="wheel(1)">
                                      <p:cBhvr>
                                        <p:cTn id="7" dur="2000"/>
                                        <p:tgtEl>
                                          <p:spTgt spid="39973"/>
                                        </p:tgtEl>
                                      </p:cBhvr>
                                    </p:animEffect>
                                  </p:childTnLst>
                                </p:cTn>
                              </p:par>
                              <p:par>
                                <p:cTn id="8" presetID="16" presetClass="entr" presetSubtype="21"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barn(inVertical)">
                                      <p:cBhvr>
                                        <p:cTn id="10" dur="500"/>
                                        <p:tgtEl>
                                          <p:spTgt spid="2"/>
                                        </p:tgtEl>
                                      </p:cBhvr>
                                    </p:animEffect>
                                  </p:childTnLst>
                                </p:cTn>
                              </p:par>
                              <p:par>
                                <p:cTn id="11" presetID="14" presetClass="entr" presetSubtype="1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randombar(horizontal)">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73"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Line 2"/>
          <p:cNvSpPr>
            <a:spLocks noChangeShapeType="1"/>
          </p:cNvSpPr>
          <p:nvPr/>
        </p:nvSpPr>
        <p:spPr bwMode="auto">
          <a:xfrm>
            <a:off x="2844800" y="0"/>
            <a:ext cx="0" cy="0"/>
          </a:xfrm>
          <a:prstGeom prst="line">
            <a:avLst/>
          </a:prstGeom>
          <a:noFill/>
          <a:ln w="9525">
            <a:solidFill>
              <a:schemeClr val="tx1"/>
            </a:solidFill>
            <a:round/>
            <a:headEnd/>
            <a:tailEnd/>
          </a:ln>
        </p:spPr>
        <p:txBody>
          <a:bodyPr/>
          <a:lstStyle/>
          <a:p>
            <a:endParaRPr lang="fa-IR"/>
          </a:p>
        </p:txBody>
      </p:sp>
      <p:sp>
        <p:nvSpPr>
          <p:cNvPr id="10243" name="Line 3"/>
          <p:cNvSpPr>
            <a:spLocks noChangeShapeType="1"/>
          </p:cNvSpPr>
          <p:nvPr/>
        </p:nvSpPr>
        <p:spPr bwMode="auto">
          <a:xfrm>
            <a:off x="3132139" y="692150"/>
            <a:ext cx="5688012" cy="0"/>
          </a:xfrm>
          <a:prstGeom prst="line">
            <a:avLst/>
          </a:prstGeom>
          <a:noFill/>
          <a:ln w="28575">
            <a:solidFill>
              <a:srgbClr val="993300"/>
            </a:solidFill>
            <a:round/>
            <a:headEnd/>
            <a:tailEnd/>
          </a:ln>
        </p:spPr>
        <p:txBody>
          <a:bodyPr/>
          <a:lstStyle/>
          <a:p>
            <a:endParaRPr lang="fa-IR"/>
          </a:p>
        </p:txBody>
      </p:sp>
      <p:sp>
        <p:nvSpPr>
          <p:cNvPr id="10244" name="Text Box 6"/>
          <p:cNvSpPr txBox="1">
            <a:spLocks noChangeArrowheads="1"/>
          </p:cNvSpPr>
          <p:nvPr/>
        </p:nvSpPr>
        <p:spPr bwMode="auto">
          <a:xfrm>
            <a:off x="3419475" y="115889"/>
            <a:ext cx="184731" cy="369332"/>
          </a:xfrm>
          <a:prstGeom prst="rect">
            <a:avLst/>
          </a:prstGeom>
          <a:noFill/>
          <a:ln w="9525">
            <a:noFill/>
            <a:miter lim="800000"/>
            <a:headEnd/>
            <a:tailEnd/>
          </a:ln>
        </p:spPr>
        <p:txBody>
          <a:bodyPr wrap="none">
            <a:spAutoFit/>
          </a:bodyPr>
          <a:lstStyle/>
          <a:p>
            <a:endParaRPr lang="fa-IR">
              <a:latin typeface="Arial" pitchFamily="34" charset="0"/>
            </a:endParaRPr>
          </a:p>
        </p:txBody>
      </p:sp>
      <p:sp>
        <p:nvSpPr>
          <p:cNvPr id="39944" name="Rectangle 8"/>
          <p:cNvSpPr>
            <a:spLocks noChangeArrowheads="1"/>
          </p:cNvSpPr>
          <p:nvPr/>
        </p:nvSpPr>
        <p:spPr bwMode="auto">
          <a:xfrm>
            <a:off x="5357818" y="142852"/>
            <a:ext cx="3571900" cy="400110"/>
          </a:xfrm>
          <a:prstGeom prst="rect">
            <a:avLst/>
          </a:prstGeom>
          <a:noFill/>
          <a:ln w="9525">
            <a:noFill/>
            <a:miter lim="800000"/>
            <a:headEnd/>
            <a:tailEnd/>
          </a:ln>
        </p:spPr>
        <p:txBody>
          <a:bodyPr wrap="square">
            <a:spAutoFit/>
          </a:bodyPr>
          <a:lstStyle/>
          <a:p>
            <a:pPr lvl="0"/>
            <a:r>
              <a:rPr lang="fa-IR" sz="2000" b="1" dirty="0">
                <a:solidFill>
                  <a:prstClr val="black"/>
                </a:solidFill>
                <a:cs typeface="B Titr" pitchFamily="2" charset="-78"/>
              </a:rPr>
              <a:t>کاربردهای فناوری اطلاعات در ورزش</a:t>
            </a:r>
            <a:endParaRPr lang="fa-IR" sz="2000" b="1" dirty="0">
              <a:solidFill>
                <a:srgbClr val="964305">
                  <a:lumMod val="50000"/>
                </a:srgbClr>
              </a:solidFill>
              <a:latin typeface="Book Antiqua" pitchFamily="18" charset="0"/>
              <a:cs typeface="B Titr" pitchFamily="2" charset="-78"/>
            </a:endParaRPr>
          </a:p>
        </p:txBody>
      </p:sp>
      <p:sp>
        <p:nvSpPr>
          <p:cNvPr id="10246" name="Rectangle 9"/>
          <p:cNvSpPr>
            <a:spLocks noChangeArrowheads="1"/>
          </p:cNvSpPr>
          <p:nvPr/>
        </p:nvSpPr>
        <p:spPr bwMode="auto">
          <a:xfrm>
            <a:off x="3203575" y="1484313"/>
            <a:ext cx="312906" cy="369332"/>
          </a:xfrm>
          <a:prstGeom prst="rect">
            <a:avLst/>
          </a:prstGeom>
          <a:noFill/>
          <a:ln w="9525">
            <a:noFill/>
            <a:miter lim="800000"/>
            <a:headEnd/>
            <a:tailEnd/>
          </a:ln>
        </p:spPr>
        <p:txBody>
          <a:bodyPr wrap="none" anchor="ctr">
            <a:spAutoFit/>
          </a:bodyPr>
          <a:lstStyle/>
          <a:p>
            <a:r>
              <a:rPr lang="fa-IR" b="1">
                <a:latin typeface="Arial" pitchFamily="34" charset="0"/>
              </a:rPr>
              <a:t> </a:t>
            </a:r>
            <a:r>
              <a:rPr lang="en-US">
                <a:latin typeface="Arial" pitchFamily="34" charset="0"/>
              </a:rPr>
              <a:t> </a:t>
            </a:r>
          </a:p>
        </p:txBody>
      </p:sp>
      <p:sp>
        <p:nvSpPr>
          <p:cNvPr id="39973" name="Text Box 37"/>
          <p:cNvSpPr txBox="1">
            <a:spLocks noChangeArrowheads="1"/>
          </p:cNvSpPr>
          <p:nvPr/>
        </p:nvSpPr>
        <p:spPr bwMode="auto">
          <a:xfrm>
            <a:off x="395536" y="943350"/>
            <a:ext cx="8391279" cy="3170099"/>
          </a:xfrm>
          <a:prstGeom prst="rect">
            <a:avLst/>
          </a:prstGeom>
          <a:noFill/>
          <a:ln w="9525">
            <a:noFill/>
            <a:miter lim="800000"/>
            <a:headEnd/>
            <a:tailEnd/>
          </a:ln>
        </p:spPr>
        <p:txBody>
          <a:bodyPr wrap="square">
            <a:spAutoFit/>
          </a:bodyPr>
          <a:lstStyle/>
          <a:p>
            <a:pPr algn="just" rtl="1"/>
            <a:r>
              <a:rPr lang="fa-IR" sz="2000" dirty="0" smtClean="0">
                <a:cs typeface="B Mitra" panose="00000400000000000000" pitchFamily="2" charset="-78"/>
              </a:rPr>
              <a:t>    </a:t>
            </a:r>
            <a:r>
              <a:rPr lang="ar-SA" sz="2000" dirty="0" smtClean="0">
                <a:cs typeface="B Mitra" panose="00000400000000000000" pitchFamily="2" charset="-78"/>
              </a:rPr>
              <a:t>برندهای </a:t>
            </a:r>
            <a:r>
              <a:rPr lang="ar-SA" sz="2000" dirty="0">
                <a:cs typeface="B Mitra" panose="00000400000000000000" pitchFamily="2" charset="-78"/>
              </a:rPr>
              <a:t>مختلف سعی کرده‌اند تا دستگاه‌های این چنین تولید </a:t>
            </a:r>
            <a:r>
              <a:rPr lang="ar-SA" sz="2000" dirty="0" smtClean="0">
                <a:cs typeface="B Mitra" panose="00000400000000000000" pitchFamily="2" charset="-78"/>
              </a:rPr>
              <a:t>کنند</a:t>
            </a:r>
            <a:r>
              <a:rPr lang="fa-IR" sz="2000" dirty="0" smtClean="0">
                <a:cs typeface="B Mitra" panose="00000400000000000000" pitchFamily="2" charset="-78"/>
              </a:rPr>
              <a:t>:</a:t>
            </a:r>
            <a:endParaRPr lang="en-US" sz="2000" dirty="0">
              <a:cs typeface="B Mitra" panose="00000400000000000000" pitchFamily="2" charset="-78"/>
            </a:endParaRPr>
          </a:p>
          <a:p>
            <a:pPr algn="just" rtl="1"/>
            <a:r>
              <a:rPr lang="fa-IR" sz="2000" dirty="0">
                <a:cs typeface="B Mitra" panose="00000400000000000000" pitchFamily="2" charset="-78"/>
              </a:rPr>
              <a:t>-</a:t>
            </a:r>
            <a:r>
              <a:rPr lang="en-US" sz="2000" dirty="0">
                <a:cs typeface="B Mitra" panose="00000400000000000000" pitchFamily="2" charset="-78"/>
              </a:rPr>
              <a:t> </a:t>
            </a:r>
            <a:r>
              <a:rPr lang="fa-IR" sz="2000" dirty="0" smtClean="0">
                <a:cs typeface="B Mitra" panose="00000400000000000000" pitchFamily="2" charset="-78"/>
              </a:rPr>
              <a:t> </a:t>
            </a:r>
            <a:r>
              <a:rPr lang="ar-SA" sz="2000" dirty="0" smtClean="0">
                <a:cs typeface="B Mitra" panose="00000400000000000000" pitchFamily="2" charset="-78"/>
              </a:rPr>
              <a:t>شرکت </a:t>
            </a:r>
            <a:r>
              <a:rPr lang="ar-SA" sz="2000" dirty="0">
                <a:cs typeface="B Mitra" panose="00000400000000000000" pitchFamily="2" charset="-78"/>
              </a:rPr>
              <a:t>نایک محصولی به نام</a:t>
            </a:r>
            <a:r>
              <a:rPr lang="en-US" sz="2000" dirty="0">
                <a:cs typeface="B Mitra" panose="00000400000000000000" pitchFamily="2" charset="-78"/>
              </a:rPr>
              <a:t> </a:t>
            </a:r>
            <a:r>
              <a:rPr lang="en-US" sz="2000" dirty="0" err="1">
                <a:cs typeface="B Mitra" panose="00000400000000000000" pitchFamily="2" charset="-78"/>
              </a:rPr>
              <a:t>fuelband</a:t>
            </a:r>
            <a:r>
              <a:rPr lang="en-US" sz="2000" dirty="0">
                <a:cs typeface="B Mitra" panose="00000400000000000000" pitchFamily="2" charset="-78"/>
              </a:rPr>
              <a:t> </a:t>
            </a:r>
            <a:r>
              <a:rPr lang="ar-SA" sz="2000" dirty="0">
                <a:cs typeface="B Mitra" panose="00000400000000000000" pitchFamily="2" charset="-78"/>
              </a:rPr>
              <a:t>تولید کرده است. این دستگاه شبیه به </a:t>
            </a:r>
            <a:r>
              <a:rPr lang="en-US" sz="2000" dirty="0" err="1">
                <a:cs typeface="B Mitra" panose="00000400000000000000" pitchFamily="2" charset="-78"/>
              </a:rPr>
              <a:t>fitbit</a:t>
            </a:r>
            <a:r>
              <a:rPr lang="en-US" sz="2000" dirty="0">
                <a:cs typeface="B Mitra" panose="00000400000000000000" pitchFamily="2" charset="-78"/>
              </a:rPr>
              <a:t> </a:t>
            </a:r>
            <a:r>
              <a:rPr lang="fa-IR" sz="2000" dirty="0">
                <a:cs typeface="B Mitra" panose="00000400000000000000" pitchFamily="2" charset="-78"/>
              </a:rPr>
              <a:t> </a:t>
            </a:r>
            <a:r>
              <a:rPr lang="ar-SA" sz="2000" dirty="0">
                <a:cs typeface="B Mitra" panose="00000400000000000000" pitchFamily="2" charset="-78"/>
              </a:rPr>
              <a:t>عمل می‌کند، فعالیت‌های روزانه را اندازه‌گیری کرده و کالری مصرفی را مشخص می‌کند. این دستگاه برای ورزشکاران نیز قابل استفاده است</a:t>
            </a:r>
            <a:r>
              <a:rPr lang="fa-IR" sz="2000" dirty="0">
                <a:cs typeface="B Mitra" panose="00000400000000000000" pitchFamily="2" charset="-78"/>
              </a:rPr>
              <a:t>.</a:t>
            </a:r>
            <a:endParaRPr lang="en-US" sz="2000" dirty="0">
              <a:cs typeface="B Mitra" panose="00000400000000000000" pitchFamily="2" charset="-78"/>
            </a:endParaRPr>
          </a:p>
          <a:p>
            <a:pPr algn="just" rtl="1"/>
            <a:r>
              <a:rPr lang="fa-IR" sz="2000" dirty="0">
                <a:cs typeface="B Mitra" panose="00000400000000000000" pitchFamily="2" charset="-78"/>
              </a:rPr>
              <a:t>- </a:t>
            </a:r>
            <a:r>
              <a:rPr lang="fa-IR" sz="2000" dirty="0" smtClean="0">
                <a:cs typeface="B Mitra" panose="00000400000000000000" pitchFamily="2" charset="-78"/>
              </a:rPr>
              <a:t> </a:t>
            </a:r>
            <a:r>
              <a:rPr lang="ar-SA" sz="2000" dirty="0" smtClean="0">
                <a:cs typeface="B Mitra" panose="00000400000000000000" pitchFamily="2" charset="-78"/>
              </a:rPr>
              <a:t>آدیداس </a:t>
            </a:r>
            <a:r>
              <a:rPr lang="ar-SA" sz="2000" dirty="0">
                <a:cs typeface="B Mitra" panose="00000400000000000000" pitchFamily="2" charset="-78"/>
              </a:rPr>
              <a:t>نیز دستبندهای</a:t>
            </a:r>
            <a:r>
              <a:rPr lang="en-US" sz="2000" dirty="0">
                <a:cs typeface="B Mitra" panose="00000400000000000000" pitchFamily="2" charset="-78"/>
              </a:rPr>
              <a:t> Griffin </a:t>
            </a:r>
            <a:r>
              <a:rPr lang="ar-SA" sz="2000" dirty="0">
                <a:cs typeface="B Mitra" panose="00000400000000000000" pitchFamily="2" charset="-78"/>
              </a:rPr>
              <a:t>را تولید کرده است این دستبندها قابلیت متصل شدن به تلفن‌های هوشمند را دارند و بر روی بازو وصل می‌شوند</a:t>
            </a:r>
            <a:r>
              <a:rPr lang="fa-IR" sz="2000" dirty="0">
                <a:cs typeface="B Mitra" panose="00000400000000000000" pitchFamily="2" charset="-78"/>
              </a:rPr>
              <a:t>.</a:t>
            </a:r>
            <a:endParaRPr lang="en-US" sz="2000" dirty="0">
              <a:cs typeface="B Mitra" panose="00000400000000000000" pitchFamily="2" charset="-78"/>
            </a:endParaRPr>
          </a:p>
          <a:p>
            <a:pPr algn="just" rtl="1"/>
            <a:r>
              <a:rPr lang="fa-IR" sz="2000" dirty="0">
                <a:cs typeface="B Mitra" panose="00000400000000000000" pitchFamily="2" charset="-78"/>
              </a:rPr>
              <a:t>- </a:t>
            </a:r>
            <a:r>
              <a:rPr lang="fa-IR" sz="2000" dirty="0" smtClean="0">
                <a:cs typeface="B Mitra" panose="00000400000000000000" pitchFamily="2" charset="-78"/>
              </a:rPr>
              <a:t> </a:t>
            </a:r>
            <a:r>
              <a:rPr lang="ar-SA" sz="2000" dirty="0" smtClean="0">
                <a:cs typeface="B Mitra" panose="00000400000000000000" pitchFamily="2" charset="-78"/>
              </a:rPr>
              <a:t>بازی‌های </a:t>
            </a:r>
            <a:r>
              <a:rPr lang="ar-SA" sz="2000" dirty="0">
                <a:cs typeface="B Mitra" panose="00000400000000000000" pitchFamily="2" charset="-78"/>
              </a:rPr>
              <a:t>ویدیوئیی همچون بازی‌های</a:t>
            </a:r>
            <a:r>
              <a:rPr lang="en-US" sz="2000" dirty="0">
                <a:cs typeface="B Mitra" panose="00000400000000000000" pitchFamily="2" charset="-78"/>
              </a:rPr>
              <a:t> </a:t>
            </a:r>
            <a:r>
              <a:rPr lang="en-US" sz="2000" dirty="0" err="1">
                <a:cs typeface="B Mitra" panose="00000400000000000000" pitchFamily="2" charset="-78"/>
              </a:rPr>
              <a:t>xbox</a:t>
            </a:r>
            <a:r>
              <a:rPr lang="en-US" sz="2000" dirty="0">
                <a:cs typeface="B Mitra" panose="00000400000000000000" pitchFamily="2" charset="-78"/>
              </a:rPr>
              <a:t> </a:t>
            </a:r>
            <a:r>
              <a:rPr lang="ar-SA" sz="2000" dirty="0">
                <a:cs typeface="B Mitra" panose="00000400000000000000" pitchFamily="2" charset="-78"/>
              </a:rPr>
              <a:t>نیز تحولی در دنیای ورزش و سرگرمی بودند. این بازی‌ها باعث شدند که دیگر بازی‌های ویدیوئی همراه با تنبلی نباشند و کودکان فعالیت کنند. این‌ها تنها چند نمونه از تاثیرات تکنولوژی بر ورزش و آمادگی جسمانی است. امروزه با کمک این پیشرفت‌ها بیشتر می‌توان آمادگی جسمانی و سلامتی را تحت نظر داشت</a:t>
            </a:r>
            <a:r>
              <a:rPr lang="fa-IR" sz="2000" dirty="0" smtClean="0">
                <a:cs typeface="B Mitra" panose="00000400000000000000" pitchFamily="2" charset="-78"/>
              </a:rPr>
              <a:t>.</a:t>
            </a:r>
            <a:endParaRPr lang="en-US" sz="2000" dirty="0">
              <a:cs typeface="B Mitra" panose="00000400000000000000" pitchFamily="2" charset="-78"/>
            </a:endParaRPr>
          </a:p>
        </p:txBody>
      </p:sp>
      <p:sp>
        <p:nvSpPr>
          <p:cNvPr id="10248" name="Line 38"/>
          <p:cNvSpPr>
            <a:spLocks noChangeShapeType="1"/>
          </p:cNvSpPr>
          <p:nvPr/>
        </p:nvSpPr>
        <p:spPr bwMode="auto">
          <a:xfrm>
            <a:off x="228600" y="6381750"/>
            <a:ext cx="8686800" cy="0"/>
          </a:xfrm>
          <a:prstGeom prst="line">
            <a:avLst/>
          </a:prstGeom>
          <a:noFill/>
          <a:ln w="38100">
            <a:solidFill>
              <a:srgbClr val="993300"/>
            </a:solidFill>
            <a:round/>
            <a:headEnd/>
            <a:tailEnd/>
          </a:ln>
        </p:spPr>
        <p:txBody>
          <a:bodyPr/>
          <a:lstStyle/>
          <a:p>
            <a:endParaRPr lang="fa-IR"/>
          </a:p>
        </p:txBody>
      </p:sp>
      <p:sp>
        <p:nvSpPr>
          <p:cNvPr id="10250" name="WordArt 40"/>
          <p:cNvSpPr>
            <a:spLocks noChangeArrowheads="1" noChangeShapeType="1" noTextEdit="1"/>
          </p:cNvSpPr>
          <p:nvPr/>
        </p:nvSpPr>
        <p:spPr bwMode="auto">
          <a:xfrm>
            <a:off x="285720" y="6500834"/>
            <a:ext cx="2000264" cy="285728"/>
          </a:xfrm>
          <a:prstGeom prst="rect">
            <a:avLst/>
          </a:prstGeom>
        </p:spPr>
        <p:txBody>
          <a:bodyPr wrap="none" fromWordArt="1">
            <a:prstTxWarp prst="textPlain">
              <a:avLst>
                <a:gd name="adj" fmla="val 50000"/>
              </a:avLst>
            </a:prstTxWarp>
          </a:bodyPr>
          <a:lstStyle/>
          <a:p>
            <a:pPr algn="ctr" rtl="1"/>
            <a:r>
              <a:rPr lang="fa-IR" sz="3200" b="1" kern="1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raffic"/>
              </a:rPr>
              <a:t>دانشگاه آزاد اسلامی کرج</a:t>
            </a:r>
          </a:p>
        </p:txBody>
      </p:sp>
      <p:sp>
        <p:nvSpPr>
          <p:cNvPr id="13" name="Flowchart: Alternate Process 12">
            <a:hlinkClick r:id="rId2" action="ppaction://hlinksldjump" highlightClick="1"/>
            <a:hlinkHover r:id="" action="ppaction://noaction" highlightClick="1"/>
          </p:cNvPr>
          <p:cNvSpPr/>
          <p:nvPr/>
        </p:nvSpPr>
        <p:spPr>
          <a:xfrm>
            <a:off x="214282" y="6000768"/>
            <a:ext cx="714380" cy="285752"/>
          </a:xfrm>
          <a:prstGeom prst="flowChartAlternateProcess">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1400" dirty="0" smtClean="0">
                <a:solidFill>
                  <a:schemeClr val="tx1"/>
                </a:solidFill>
                <a:cs typeface="B Titr" pitchFamily="2" charset="-78"/>
              </a:rPr>
              <a:t>فهرست</a:t>
            </a:r>
            <a:endParaRPr lang="fa-IR" sz="1400" dirty="0">
              <a:solidFill>
                <a:schemeClr val="tx1"/>
              </a:solidFill>
              <a:cs typeface="B Titr" pitchFamily="2" charset="-78"/>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27423" y="3760949"/>
            <a:ext cx="3000561" cy="2417928"/>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11189" y="4113449"/>
            <a:ext cx="3810000" cy="19050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39973"/>
                                        </p:tgtEl>
                                        <p:attrNameLst>
                                          <p:attrName>style.visibility</p:attrName>
                                        </p:attrNameLst>
                                      </p:cBhvr>
                                      <p:to>
                                        <p:strVal val="visible"/>
                                      </p:to>
                                    </p:set>
                                    <p:animEffect transition="in" filter="circle(in)">
                                      <p:cBhvr>
                                        <p:cTn id="7" dur="2000"/>
                                        <p:tgtEl>
                                          <p:spTgt spid="39973"/>
                                        </p:tgtEl>
                                      </p:cBhvr>
                                    </p:animEffect>
                                  </p:childTnLst>
                                </p:cTn>
                              </p:par>
                              <p:par>
                                <p:cTn id="8" presetID="16" presetClass="entr" presetSubtype="21"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barn(inVertical)">
                                      <p:cBhvr>
                                        <p:cTn id="10" dur="500"/>
                                        <p:tgtEl>
                                          <p:spTgt spid="2"/>
                                        </p:tgtEl>
                                      </p:cBhvr>
                                    </p:animEffect>
                                  </p:childTnLst>
                                </p:cTn>
                              </p:par>
                              <p:par>
                                <p:cTn id="11" presetID="16" presetClass="entr" presetSubtype="21"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barn(inVertical)">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73"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Line 2"/>
          <p:cNvSpPr>
            <a:spLocks noChangeShapeType="1"/>
          </p:cNvSpPr>
          <p:nvPr/>
        </p:nvSpPr>
        <p:spPr bwMode="auto">
          <a:xfrm>
            <a:off x="2844800" y="0"/>
            <a:ext cx="0" cy="0"/>
          </a:xfrm>
          <a:prstGeom prst="line">
            <a:avLst/>
          </a:prstGeom>
          <a:noFill/>
          <a:ln w="9525">
            <a:solidFill>
              <a:schemeClr val="tx1"/>
            </a:solidFill>
            <a:round/>
            <a:headEnd/>
            <a:tailEnd/>
          </a:ln>
        </p:spPr>
        <p:txBody>
          <a:bodyPr/>
          <a:lstStyle/>
          <a:p>
            <a:endParaRPr lang="fa-IR"/>
          </a:p>
        </p:txBody>
      </p:sp>
      <p:sp>
        <p:nvSpPr>
          <p:cNvPr id="10243" name="Line 3"/>
          <p:cNvSpPr>
            <a:spLocks noChangeShapeType="1"/>
          </p:cNvSpPr>
          <p:nvPr/>
        </p:nvSpPr>
        <p:spPr bwMode="auto">
          <a:xfrm>
            <a:off x="3132139" y="692150"/>
            <a:ext cx="5688012" cy="0"/>
          </a:xfrm>
          <a:prstGeom prst="line">
            <a:avLst/>
          </a:prstGeom>
          <a:noFill/>
          <a:ln w="28575">
            <a:solidFill>
              <a:srgbClr val="993300"/>
            </a:solidFill>
            <a:round/>
            <a:headEnd/>
            <a:tailEnd/>
          </a:ln>
        </p:spPr>
        <p:txBody>
          <a:bodyPr/>
          <a:lstStyle/>
          <a:p>
            <a:endParaRPr lang="fa-IR"/>
          </a:p>
        </p:txBody>
      </p:sp>
      <p:sp>
        <p:nvSpPr>
          <p:cNvPr id="10244" name="Text Box 6"/>
          <p:cNvSpPr txBox="1">
            <a:spLocks noChangeArrowheads="1"/>
          </p:cNvSpPr>
          <p:nvPr/>
        </p:nvSpPr>
        <p:spPr bwMode="auto">
          <a:xfrm>
            <a:off x="3419475" y="115889"/>
            <a:ext cx="184731" cy="369332"/>
          </a:xfrm>
          <a:prstGeom prst="rect">
            <a:avLst/>
          </a:prstGeom>
          <a:noFill/>
          <a:ln w="9525">
            <a:noFill/>
            <a:miter lim="800000"/>
            <a:headEnd/>
            <a:tailEnd/>
          </a:ln>
        </p:spPr>
        <p:txBody>
          <a:bodyPr wrap="none">
            <a:spAutoFit/>
          </a:bodyPr>
          <a:lstStyle/>
          <a:p>
            <a:endParaRPr lang="fa-IR">
              <a:latin typeface="Arial" pitchFamily="34" charset="0"/>
            </a:endParaRPr>
          </a:p>
        </p:txBody>
      </p:sp>
      <p:sp>
        <p:nvSpPr>
          <p:cNvPr id="39944" name="Rectangle 8"/>
          <p:cNvSpPr>
            <a:spLocks noChangeArrowheads="1"/>
          </p:cNvSpPr>
          <p:nvPr/>
        </p:nvSpPr>
        <p:spPr bwMode="auto">
          <a:xfrm>
            <a:off x="5357818" y="142852"/>
            <a:ext cx="3571900" cy="400110"/>
          </a:xfrm>
          <a:prstGeom prst="rect">
            <a:avLst/>
          </a:prstGeom>
          <a:noFill/>
          <a:ln w="9525">
            <a:noFill/>
            <a:miter lim="800000"/>
            <a:headEnd/>
            <a:tailEnd/>
          </a:ln>
        </p:spPr>
        <p:txBody>
          <a:bodyPr wrap="square">
            <a:spAutoFit/>
          </a:bodyPr>
          <a:lstStyle/>
          <a:p>
            <a:pPr lvl="0"/>
            <a:r>
              <a:rPr lang="fa-IR" sz="2000" b="1" dirty="0">
                <a:solidFill>
                  <a:prstClr val="black"/>
                </a:solidFill>
                <a:cs typeface="B Titr" pitchFamily="2" charset="-78"/>
              </a:rPr>
              <a:t>کاربردهای فناوری اطلاعات در ورزش</a:t>
            </a:r>
            <a:endParaRPr lang="fa-IR" sz="2000" b="1" dirty="0">
              <a:solidFill>
                <a:srgbClr val="964305">
                  <a:lumMod val="50000"/>
                </a:srgbClr>
              </a:solidFill>
              <a:latin typeface="Book Antiqua" pitchFamily="18" charset="0"/>
              <a:cs typeface="B Titr" pitchFamily="2" charset="-78"/>
            </a:endParaRPr>
          </a:p>
        </p:txBody>
      </p:sp>
      <p:sp>
        <p:nvSpPr>
          <p:cNvPr id="10246" name="Rectangle 9"/>
          <p:cNvSpPr>
            <a:spLocks noChangeArrowheads="1"/>
          </p:cNvSpPr>
          <p:nvPr/>
        </p:nvSpPr>
        <p:spPr bwMode="auto">
          <a:xfrm>
            <a:off x="3203575" y="1484313"/>
            <a:ext cx="312906" cy="369332"/>
          </a:xfrm>
          <a:prstGeom prst="rect">
            <a:avLst/>
          </a:prstGeom>
          <a:noFill/>
          <a:ln w="9525">
            <a:noFill/>
            <a:miter lim="800000"/>
            <a:headEnd/>
            <a:tailEnd/>
          </a:ln>
        </p:spPr>
        <p:txBody>
          <a:bodyPr wrap="none" anchor="ctr">
            <a:spAutoFit/>
          </a:bodyPr>
          <a:lstStyle/>
          <a:p>
            <a:r>
              <a:rPr lang="fa-IR" b="1">
                <a:latin typeface="Arial" pitchFamily="34" charset="0"/>
              </a:rPr>
              <a:t> </a:t>
            </a:r>
            <a:r>
              <a:rPr lang="en-US">
                <a:latin typeface="Arial" pitchFamily="34" charset="0"/>
              </a:rPr>
              <a:t> </a:t>
            </a:r>
          </a:p>
        </p:txBody>
      </p:sp>
      <p:sp>
        <p:nvSpPr>
          <p:cNvPr id="10248" name="Line 38"/>
          <p:cNvSpPr>
            <a:spLocks noChangeShapeType="1"/>
          </p:cNvSpPr>
          <p:nvPr/>
        </p:nvSpPr>
        <p:spPr bwMode="auto">
          <a:xfrm>
            <a:off x="228600" y="6381750"/>
            <a:ext cx="8686800" cy="0"/>
          </a:xfrm>
          <a:prstGeom prst="line">
            <a:avLst/>
          </a:prstGeom>
          <a:noFill/>
          <a:ln w="38100">
            <a:solidFill>
              <a:srgbClr val="993300"/>
            </a:solidFill>
            <a:round/>
            <a:headEnd/>
            <a:tailEnd/>
          </a:ln>
        </p:spPr>
        <p:txBody>
          <a:bodyPr/>
          <a:lstStyle/>
          <a:p>
            <a:endParaRPr lang="fa-IR"/>
          </a:p>
        </p:txBody>
      </p:sp>
      <p:sp>
        <p:nvSpPr>
          <p:cNvPr id="10250" name="WordArt 40"/>
          <p:cNvSpPr>
            <a:spLocks noChangeArrowheads="1" noChangeShapeType="1" noTextEdit="1"/>
          </p:cNvSpPr>
          <p:nvPr/>
        </p:nvSpPr>
        <p:spPr bwMode="auto">
          <a:xfrm>
            <a:off x="285720" y="6500834"/>
            <a:ext cx="2000264" cy="285728"/>
          </a:xfrm>
          <a:prstGeom prst="rect">
            <a:avLst/>
          </a:prstGeom>
        </p:spPr>
        <p:txBody>
          <a:bodyPr wrap="none" fromWordArt="1">
            <a:prstTxWarp prst="textPlain">
              <a:avLst>
                <a:gd name="adj" fmla="val 50000"/>
              </a:avLst>
            </a:prstTxWarp>
          </a:bodyPr>
          <a:lstStyle/>
          <a:p>
            <a:pPr algn="ctr" rtl="1"/>
            <a:r>
              <a:rPr lang="fa-IR" sz="3200" b="1" kern="1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raffic"/>
              </a:rPr>
              <a:t>دانشگاه آزاد اسلامی کرج</a:t>
            </a:r>
          </a:p>
        </p:txBody>
      </p:sp>
      <p:sp>
        <p:nvSpPr>
          <p:cNvPr id="12" name="Flowchart: Alternate Process 11">
            <a:hlinkClick r:id="rId2" action="ppaction://hlinksldjump" highlightClick="1"/>
            <a:hlinkHover r:id="" action="ppaction://noaction" highlightClick="1"/>
          </p:cNvPr>
          <p:cNvSpPr/>
          <p:nvPr/>
        </p:nvSpPr>
        <p:spPr>
          <a:xfrm>
            <a:off x="214282" y="6000768"/>
            <a:ext cx="714380" cy="285752"/>
          </a:xfrm>
          <a:prstGeom prst="flowChartAlternateProcess">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1400" dirty="0" smtClean="0">
                <a:solidFill>
                  <a:schemeClr val="tx1"/>
                </a:solidFill>
                <a:cs typeface="B Titr" pitchFamily="2" charset="-78"/>
              </a:rPr>
              <a:t>فهرست</a:t>
            </a:r>
            <a:endParaRPr lang="fa-IR" sz="1400" dirty="0">
              <a:solidFill>
                <a:schemeClr val="tx1"/>
              </a:solidFill>
              <a:cs typeface="B Titr" pitchFamily="2" charset="-78"/>
            </a:endParaRPr>
          </a:p>
        </p:txBody>
      </p:sp>
      <p:sp>
        <p:nvSpPr>
          <p:cNvPr id="5" name="Rectangle 4"/>
          <p:cNvSpPr/>
          <p:nvPr/>
        </p:nvSpPr>
        <p:spPr>
          <a:xfrm>
            <a:off x="786630" y="1242886"/>
            <a:ext cx="8033521" cy="646331"/>
          </a:xfrm>
          <a:prstGeom prst="rect">
            <a:avLst/>
          </a:prstGeom>
        </p:spPr>
        <p:txBody>
          <a:bodyPr wrap="square">
            <a:spAutoFit/>
          </a:bodyPr>
          <a:lstStyle/>
          <a:p>
            <a:pPr algn="r" rtl="1"/>
            <a:r>
              <a:rPr lang="fa-IR" dirty="0" smtClean="0">
                <a:ea typeface="Times New Roman" panose="02020603050405020304" pitchFamily="18" charset="0"/>
                <a:cs typeface="B Mitra" panose="00000400000000000000" pitchFamily="2" charset="-78"/>
              </a:rPr>
              <a:t>امروزه می توان  به راحتی انواع حرکات ورزشی را در محیط خانه به وسیله دستگاه های ورزشی خانگی  انجام داد.</a:t>
            </a:r>
          </a:p>
          <a:p>
            <a:pPr algn="r" rtl="1"/>
            <a:r>
              <a:rPr lang="ar-SA" dirty="0" smtClean="0">
                <a:ea typeface="Times New Roman" panose="02020603050405020304" pitchFamily="18" charset="0"/>
                <a:cs typeface="B Mitra" panose="00000400000000000000" pitchFamily="2" charset="-78"/>
              </a:rPr>
              <a:t>اکثر</a:t>
            </a:r>
            <a:r>
              <a:rPr lang="fa-IR" dirty="0" smtClean="0">
                <a:ea typeface="Times New Roman" panose="02020603050405020304" pitchFamily="18" charset="0"/>
                <a:cs typeface="B Mitra" panose="00000400000000000000" pitchFamily="2" charset="-78"/>
              </a:rPr>
              <a:t> این</a:t>
            </a:r>
            <a:r>
              <a:rPr lang="ar-SA" dirty="0" smtClean="0">
                <a:ea typeface="Times New Roman" panose="02020603050405020304" pitchFamily="18" charset="0"/>
                <a:cs typeface="B Mitra" panose="00000400000000000000" pitchFamily="2" charset="-78"/>
              </a:rPr>
              <a:t> </a:t>
            </a:r>
            <a:r>
              <a:rPr lang="fa-IR" dirty="0" smtClean="0">
                <a:ea typeface="Times New Roman" panose="02020603050405020304" pitchFamily="18" charset="0"/>
                <a:cs typeface="B Mitra" panose="00000400000000000000" pitchFamily="2" charset="-78"/>
              </a:rPr>
              <a:t>دستگاه ها </a:t>
            </a:r>
            <a:r>
              <a:rPr lang="ar-SA" dirty="0" smtClean="0">
                <a:ea typeface="Times New Roman" panose="02020603050405020304" pitchFamily="18" charset="0"/>
                <a:cs typeface="B Mitra" panose="00000400000000000000" pitchFamily="2" charset="-78"/>
              </a:rPr>
              <a:t>دارای </a:t>
            </a:r>
            <a:r>
              <a:rPr lang="ar-SA" dirty="0">
                <a:ea typeface="Times New Roman" panose="02020603050405020304" pitchFamily="18" charset="0"/>
                <a:cs typeface="B Mitra" panose="00000400000000000000" pitchFamily="2" charset="-78"/>
              </a:rPr>
              <a:t>سیستم نمایشگر دیجیتالی هستند که ضربان قلب، مسافت، کالری، سرعت و زمان را نمایش </a:t>
            </a:r>
            <a:r>
              <a:rPr lang="ar-SA" dirty="0" smtClean="0">
                <a:ea typeface="Times New Roman" panose="02020603050405020304" pitchFamily="18" charset="0"/>
                <a:cs typeface="B Mitra" panose="00000400000000000000" pitchFamily="2" charset="-78"/>
              </a:rPr>
              <a:t>می‌دهد</a:t>
            </a:r>
            <a:r>
              <a:rPr lang="fa-IR" dirty="0" smtClean="0">
                <a:ea typeface="Times New Roman" panose="02020603050405020304" pitchFamily="18" charset="0"/>
                <a:cs typeface="B Mitra" panose="00000400000000000000" pitchFamily="2" charset="-78"/>
              </a:rPr>
              <a:t>.</a:t>
            </a:r>
            <a:endParaRPr lang="en-US" dirty="0">
              <a:cs typeface="B Mitra" panose="00000400000000000000" pitchFamily="2" charset="-78"/>
            </a:endParaRPr>
          </a:p>
        </p:txBody>
      </p:sp>
      <p:grpSp>
        <p:nvGrpSpPr>
          <p:cNvPr id="6" name="Group 5"/>
          <p:cNvGrpSpPr/>
          <p:nvPr/>
        </p:nvGrpSpPr>
        <p:grpSpPr>
          <a:xfrm>
            <a:off x="35496" y="2433423"/>
            <a:ext cx="9060473" cy="3083809"/>
            <a:chOff x="35496" y="2433423"/>
            <a:chExt cx="9060473" cy="3083809"/>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87824" y="2439952"/>
              <a:ext cx="3308904" cy="3077280"/>
            </a:xfrm>
            <a:prstGeom prst="rect">
              <a:avLst/>
            </a:prstGeom>
          </p:spPr>
        </p:pic>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5496" y="2433423"/>
              <a:ext cx="3083809" cy="3083809"/>
            </a:xfrm>
            <a:prstGeom prst="rect">
              <a:avLst/>
            </a:prstGeom>
          </p:spPr>
        </p:pic>
        <p:pic>
          <p:nvPicPr>
            <p:cNvPr id="2" name="Pictur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12160" y="2433423"/>
              <a:ext cx="3083809" cy="3083809"/>
            </a:xfrm>
            <a:prstGeom prst="rect">
              <a:avLst/>
            </a:prstGeom>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10" presetClass="entr" presetSubtype="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Line 2"/>
          <p:cNvSpPr>
            <a:spLocks noChangeShapeType="1"/>
          </p:cNvSpPr>
          <p:nvPr/>
        </p:nvSpPr>
        <p:spPr bwMode="auto">
          <a:xfrm>
            <a:off x="2844800" y="0"/>
            <a:ext cx="0" cy="0"/>
          </a:xfrm>
          <a:prstGeom prst="line">
            <a:avLst/>
          </a:prstGeom>
          <a:noFill/>
          <a:ln w="9525">
            <a:solidFill>
              <a:schemeClr val="tx1"/>
            </a:solidFill>
            <a:round/>
            <a:headEnd/>
            <a:tailEnd/>
          </a:ln>
        </p:spPr>
        <p:txBody>
          <a:bodyPr/>
          <a:lstStyle/>
          <a:p>
            <a:endParaRPr lang="fa-IR"/>
          </a:p>
        </p:txBody>
      </p:sp>
      <p:sp>
        <p:nvSpPr>
          <p:cNvPr id="10243" name="Line 3"/>
          <p:cNvSpPr>
            <a:spLocks noChangeShapeType="1"/>
          </p:cNvSpPr>
          <p:nvPr/>
        </p:nvSpPr>
        <p:spPr bwMode="auto">
          <a:xfrm>
            <a:off x="3132139" y="692150"/>
            <a:ext cx="5688012" cy="0"/>
          </a:xfrm>
          <a:prstGeom prst="line">
            <a:avLst/>
          </a:prstGeom>
          <a:noFill/>
          <a:ln w="28575">
            <a:solidFill>
              <a:srgbClr val="993300"/>
            </a:solidFill>
            <a:round/>
            <a:headEnd/>
            <a:tailEnd/>
          </a:ln>
        </p:spPr>
        <p:txBody>
          <a:bodyPr/>
          <a:lstStyle/>
          <a:p>
            <a:endParaRPr lang="fa-IR"/>
          </a:p>
        </p:txBody>
      </p:sp>
      <p:sp>
        <p:nvSpPr>
          <p:cNvPr id="10244" name="Text Box 6"/>
          <p:cNvSpPr txBox="1">
            <a:spLocks noChangeArrowheads="1"/>
          </p:cNvSpPr>
          <p:nvPr/>
        </p:nvSpPr>
        <p:spPr bwMode="auto">
          <a:xfrm>
            <a:off x="3419475" y="115889"/>
            <a:ext cx="184731" cy="369332"/>
          </a:xfrm>
          <a:prstGeom prst="rect">
            <a:avLst/>
          </a:prstGeom>
          <a:noFill/>
          <a:ln w="9525">
            <a:noFill/>
            <a:miter lim="800000"/>
            <a:headEnd/>
            <a:tailEnd/>
          </a:ln>
        </p:spPr>
        <p:txBody>
          <a:bodyPr wrap="none">
            <a:spAutoFit/>
          </a:bodyPr>
          <a:lstStyle/>
          <a:p>
            <a:endParaRPr lang="fa-IR">
              <a:latin typeface="Arial" pitchFamily="34" charset="0"/>
            </a:endParaRPr>
          </a:p>
        </p:txBody>
      </p:sp>
      <p:sp>
        <p:nvSpPr>
          <p:cNvPr id="39944" name="Rectangle 8"/>
          <p:cNvSpPr>
            <a:spLocks noChangeArrowheads="1"/>
          </p:cNvSpPr>
          <p:nvPr/>
        </p:nvSpPr>
        <p:spPr bwMode="auto">
          <a:xfrm>
            <a:off x="5357818" y="142852"/>
            <a:ext cx="3571900" cy="400110"/>
          </a:xfrm>
          <a:prstGeom prst="rect">
            <a:avLst/>
          </a:prstGeom>
          <a:noFill/>
          <a:ln w="9525">
            <a:noFill/>
            <a:miter lim="800000"/>
            <a:headEnd/>
            <a:tailEnd/>
          </a:ln>
        </p:spPr>
        <p:txBody>
          <a:bodyPr wrap="square">
            <a:spAutoFit/>
          </a:bodyPr>
          <a:lstStyle/>
          <a:p>
            <a:pPr lvl="0"/>
            <a:r>
              <a:rPr lang="fa-IR" sz="2000" b="1" dirty="0">
                <a:solidFill>
                  <a:prstClr val="black"/>
                </a:solidFill>
                <a:cs typeface="B Titr" pitchFamily="2" charset="-78"/>
              </a:rPr>
              <a:t>کاربردهای فناوری اطلاعات در ورزش</a:t>
            </a:r>
            <a:endParaRPr lang="fa-IR" sz="2000" b="1" dirty="0">
              <a:solidFill>
                <a:srgbClr val="964305">
                  <a:lumMod val="50000"/>
                </a:srgbClr>
              </a:solidFill>
              <a:latin typeface="Book Antiqua" pitchFamily="18" charset="0"/>
              <a:cs typeface="B Titr" pitchFamily="2" charset="-78"/>
            </a:endParaRPr>
          </a:p>
        </p:txBody>
      </p:sp>
      <p:sp>
        <p:nvSpPr>
          <p:cNvPr id="10246" name="Rectangle 9"/>
          <p:cNvSpPr>
            <a:spLocks noChangeArrowheads="1"/>
          </p:cNvSpPr>
          <p:nvPr/>
        </p:nvSpPr>
        <p:spPr bwMode="auto">
          <a:xfrm>
            <a:off x="3203575" y="1484313"/>
            <a:ext cx="312906" cy="369332"/>
          </a:xfrm>
          <a:prstGeom prst="rect">
            <a:avLst/>
          </a:prstGeom>
          <a:noFill/>
          <a:ln w="9525">
            <a:noFill/>
            <a:miter lim="800000"/>
            <a:headEnd/>
            <a:tailEnd/>
          </a:ln>
        </p:spPr>
        <p:txBody>
          <a:bodyPr wrap="none" anchor="ctr">
            <a:spAutoFit/>
          </a:bodyPr>
          <a:lstStyle/>
          <a:p>
            <a:r>
              <a:rPr lang="fa-IR" b="1">
                <a:latin typeface="Arial" pitchFamily="34" charset="0"/>
              </a:rPr>
              <a:t> </a:t>
            </a:r>
            <a:r>
              <a:rPr lang="en-US">
                <a:latin typeface="Arial" pitchFamily="34" charset="0"/>
              </a:rPr>
              <a:t> </a:t>
            </a:r>
          </a:p>
        </p:txBody>
      </p:sp>
      <p:sp>
        <p:nvSpPr>
          <p:cNvPr id="39973" name="Text Box 37"/>
          <p:cNvSpPr txBox="1">
            <a:spLocks noChangeArrowheads="1"/>
          </p:cNvSpPr>
          <p:nvPr/>
        </p:nvSpPr>
        <p:spPr bwMode="auto">
          <a:xfrm>
            <a:off x="321452" y="757496"/>
            <a:ext cx="8501095" cy="4462760"/>
          </a:xfrm>
          <a:prstGeom prst="rect">
            <a:avLst/>
          </a:prstGeom>
          <a:noFill/>
          <a:ln w="9525">
            <a:noFill/>
            <a:miter lim="800000"/>
            <a:headEnd/>
            <a:tailEnd/>
          </a:ln>
        </p:spPr>
        <p:txBody>
          <a:bodyPr wrap="square">
            <a:spAutoFit/>
          </a:bodyPr>
          <a:lstStyle/>
          <a:p>
            <a:pPr algn="r" rtl="1"/>
            <a:r>
              <a:rPr lang="fa-IR" sz="2400" b="1" dirty="0" smtClean="0">
                <a:solidFill>
                  <a:schemeClr val="accent1">
                    <a:lumMod val="75000"/>
                  </a:schemeClr>
                </a:solidFill>
                <a:cs typeface="B Zar" pitchFamily="2" charset="-78"/>
              </a:rPr>
              <a:t>فناوری اطلاعات در المپیک</a:t>
            </a:r>
            <a:endParaRPr lang="fa-IR" sz="2000" b="1" dirty="0" smtClean="0">
              <a:solidFill>
                <a:schemeClr val="accent1">
                  <a:lumMod val="75000"/>
                </a:schemeClr>
              </a:solidFill>
              <a:cs typeface="B Mitra" panose="00000400000000000000" pitchFamily="2" charset="-78"/>
            </a:endParaRPr>
          </a:p>
          <a:p>
            <a:pPr algn="just" rtl="1"/>
            <a:r>
              <a:rPr lang="fa-IR" sz="2000" dirty="0" smtClean="0">
                <a:cs typeface="B Mitra" panose="00000400000000000000" pitchFamily="2" charset="-78"/>
              </a:rPr>
              <a:t>    اجتماعات </a:t>
            </a:r>
            <a:r>
              <a:rPr lang="fa-IR" sz="2000" dirty="0">
                <a:cs typeface="B Mitra" panose="00000400000000000000" pitchFamily="2" charset="-78"/>
              </a:rPr>
              <a:t>انسانی موجب تقاضای جریان اطلاعات می‌شود و فناوری اطلاعات همین‌جا وارد میدان خواهد </a:t>
            </a:r>
            <a:r>
              <a:rPr lang="fa-IR" sz="2000" dirty="0" smtClean="0">
                <a:cs typeface="B Mitra" panose="00000400000000000000" pitchFamily="2" charset="-78"/>
              </a:rPr>
              <a:t>شد.</a:t>
            </a:r>
            <a:r>
              <a:rPr lang="fa-IR" sz="2000" dirty="0">
                <a:cs typeface="B Mitra" panose="00000400000000000000" pitchFamily="2" charset="-78"/>
              </a:rPr>
              <a:t> </a:t>
            </a:r>
            <a:r>
              <a:rPr lang="fa-IR" sz="2000" dirty="0" smtClean="0">
                <a:cs typeface="B Mitra" panose="00000400000000000000" pitchFamily="2" charset="-78"/>
              </a:rPr>
              <a:t>المپیک </a:t>
            </a:r>
            <a:r>
              <a:rPr lang="fa-IR" sz="2000" dirty="0">
                <a:cs typeface="B Mitra" panose="00000400000000000000" pitchFamily="2" charset="-78"/>
              </a:rPr>
              <a:t>یکی از اصلی‌ترین رویدادهای ورزشی است که تعداد زیادی را دور هم جمع می‌کند، اما بسیاری به‌دلایلی از جمله فاصله جغرافیایی، هزینه یا زمان نامناسب نمی‌توانند در این جمع حضور یابند. درست همین‌جا فناوری اطلاعات و ارتباطات می‌تواند نقش یک تسهیل کننده را ایفا کند. در المپیک‌های پیشین موضوع اطلاع‌رسانی از طریق وب و خطوط دیتا داغ بود اما در المپیک ٢٠١٢ که در انگلستان برگزار شد جنبه‌ها و جلوه‌های تازه‌ای از این فناوری را نمایان کرد.</a:t>
            </a:r>
            <a:endParaRPr lang="en-US" sz="2000" dirty="0">
              <a:cs typeface="B Mitra" panose="00000400000000000000" pitchFamily="2" charset="-78"/>
            </a:endParaRPr>
          </a:p>
          <a:p>
            <a:pPr algn="just" rtl="1"/>
            <a:r>
              <a:rPr lang="en-US" sz="2000" dirty="0">
                <a:cs typeface="B Mitra" panose="00000400000000000000" pitchFamily="2" charset="-78"/>
              </a:rPr>
              <a:t> </a:t>
            </a:r>
            <a:r>
              <a:rPr lang="fa-IR" sz="2000" dirty="0" smtClean="0">
                <a:cs typeface="B Mitra" panose="00000400000000000000" pitchFamily="2" charset="-78"/>
              </a:rPr>
              <a:t>   انگلستان </a:t>
            </a:r>
            <a:r>
              <a:rPr lang="fa-IR" sz="2000" dirty="0">
                <a:cs typeface="B Mitra" panose="00000400000000000000" pitchFamily="2" charset="-78"/>
              </a:rPr>
              <a:t>به‌دلیل سیاست‌های فناوری خود سعی کرده زیرساخت فنی خود را به‌رخ دیگر کشورها بکشد و برای این کار از سال های گذشته اطلاع‌رسانی درباره زیرساخت‌های این المپیک را آغاز کرد. کمیته برگزاری این المپیک دارای یک تیم کاملا مجهز برای فناوری اطلاعات بود که برنامه‌هایی از جمله پخش همگانی برنامه‌ها بر بستر وب را فراهم کرد.</a:t>
            </a:r>
            <a:endParaRPr lang="en-US" sz="2000" dirty="0">
              <a:cs typeface="B Mitra" panose="00000400000000000000" pitchFamily="2" charset="-78"/>
            </a:endParaRPr>
          </a:p>
          <a:p>
            <a:pPr algn="just" rtl="1"/>
            <a:r>
              <a:rPr lang="fa-IR" sz="2000" dirty="0" smtClean="0">
                <a:cs typeface="B Mitra" panose="00000400000000000000" pitchFamily="2" charset="-78"/>
              </a:rPr>
              <a:t>  </a:t>
            </a:r>
            <a:r>
              <a:rPr lang="en-US" sz="2000" dirty="0" smtClean="0">
                <a:cs typeface="B Mitra" panose="00000400000000000000" pitchFamily="2" charset="-78"/>
              </a:rPr>
              <a:t> </a:t>
            </a:r>
            <a:r>
              <a:rPr lang="fa-IR" sz="2000" dirty="0">
                <a:cs typeface="B Mitra" panose="00000400000000000000" pitchFamily="2" charset="-78"/>
              </a:rPr>
              <a:t>اصولا تماشای یک مسابقه از تلویزیون صفحه گسترده با کیفیت بسیار بالا به‌صورت همزمان آن‌هم با فیلمبرداری حرفه‌ای از چندین زاویه بسیار دیدنی‌تر از یک جای دور در یک استادیوم شلوغ خواهد بود. در المپیک ٢٠١٢ تمام مسابقات با کیفیت </a:t>
            </a:r>
            <a:r>
              <a:rPr lang="en-US" sz="1600" dirty="0">
                <a:cs typeface="B Mitra" panose="00000400000000000000" pitchFamily="2" charset="-78"/>
              </a:rPr>
              <a:t>HD</a:t>
            </a:r>
            <a:r>
              <a:rPr lang="en-US" sz="2000" dirty="0">
                <a:cs typeface="B Mitra" panose="00000400000000000000" pitchFamily="2" charset="-78"/>
              </a:rPr>
              <a:t> </a:t>
            </a:r>
            <a:r>
              <a:rPr lang="fa-IR" sz="2000" dirty="0" smtClean="0">
                <a:cs typeface="B Mitra" panose="00000400000000000000" pitchFamily="2" charset="-78"/>
              </a:rPr>
              <a:t> در </a:t>
            </a:r>
            <a:r>
              <a:rPr lang="fa-IR" sz="2000" dirty="0">
                <a:cs typeface="B Mitra" panose="00000400000000000000" pitchFamily="2" charset="-78"/>
              </a:rPr>
              <a:t>داخل انگلستان روی شبکه اینترنتی قابل دریافت بود. این کار می‌توانست حجم قابل توجهی از ترددها را کاسته و از تراکم جمعیت در مبادی عبور و مرور کم کند تا نقل و انتقال در محل برگزاری راحت‌تر انجام شود.</a:t>
            </a:r>
            <a:endParaRPr lang="en-US" sz="2000" dirty="0" smtClean="0">
              <a:solidFill>
                <a:schemeClr val="accent1">
                  <a:lumMod val="75000"/>
                </a:schemeClr>
              </a:solidFill>
              <a:cs typeface="B Mitra" panose="00000400000000000000" pitchFamily="2" charset="-78"/>
            </a:endParaRPr>
          </a:p>
        </p:txBody>
      </p:sp>
      <p:sp>
        <p:nvSpPr>
          <p:cNvPr id="10248" name="Line 38"/>
          <p:cNvSpPr>
            <a:spLocks noChangeShapeType="1"/>
          </p:cNvSpPr>
          <p:nvPr/>
        </p:nvSpPr>
        <p:spPr bwMode="auto">
          <a:xfrm>
            <a:off x="228600" y="6381750"/>
            <a:ext cx="8686800" cy="0"/>
          </a:xfrm>
          <a:prstGeom prst="line">
            <a:avLst/>
          </a:prstGeom>
          <a:noFill/>
          <a:ln w="38100">
            <a:solidFill>
              <a:srgbClr val="993300"/>
            </a:solidFill>
            <a:round/>
            <a:headEnd/>
            <a:tailEnd/>
          </a:ln>
        </p:spPr>
        <p:txBody>
          <a:bodyPr/>
          <a:lstStyle/>
          <a:p>
            <a:endParaRPr lang="fa-IR"/>
          </a:p>
        </p:txBody>
      </p:sp>
      <p:sp>
        <p:nvSpPr>
          <p:cNvPr id="10250" name="WordArt 40"/>
          <p:cNvSpPr>
            <a:spLocks noChangeArrowheads="1" noChangeShapeType="1" noTextEdit="1"/>
          </p:cNvSpPr>
          <p:nvPr/>
        </p:nvSpPr>
        <p:spPr bwMode="auto">
          <a:xfrm>
            <a:off x="285720" y="6500834"/>
            <a:ext cx="2000264" cy="285728"/>
          </a:xfrm>
          <a:prstGeom prst="rect">
            <a:avLst/>
          </a:prstGeom>
        </p:spPr>
        <p:txBody>
          <a:bodyPr wrap="none" fromWordArt="1">
            <a:prstTxWarp prst="textPlain">
              <a:avLst>
                <a:gd name="adj" fmla="val 50000"/>
              </a:avLst>
            </a:prstTxWarp>
          </a:bodyPr>
          <a:lstStyle/>
          <a:p>
            <a:pPr algn="ctr" rtl="1"/>
            <a:r>
              <a:rPr lang="fa-IR" sz="3200" b="1" kern="1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raffic"/>
              </a:rPr>
              <a:t>دانشگاه آزاد اسلامی کرج</a:t>
            </a:r>
          </a:p>
        </p:txBody>
      </p:sp>
      <p:sp>
        <p:nvSpPr>
          <p:cNvPr id="12" name="Flowchart: Alternate Process 11">
            <a:hlinkClick r:id="rId2" action="ppaction://hlinksldjump" highlightClick="1"/>
            <a:hlinkHover r:id="" action="ppaction://noaction" highlightClick="1"/>
          </p:cNvPr>
          <p:cNvSpPr/>
          <p:nvPr/>
        </p:nvSpPr>
        <p:spPr>
          <a:xfrm>
            <a:off x="214282" y="6000768"/>
            <a:ext cx="714380" cy="285752"/>
          </a:xfrm>
          <a:prstGeom prst="flowChartAlternateProcess">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1400" dirty="0" smtClean="0">
                <a:solidFill>
                  <a:schemeClr val="tx1"/>
                </a:solidFill>
                <a:cs typeface="B Titr" pitchFamily="2" charset="-78"/>
              </a:rPr>
              <a:t>فهرست</a:t>
            </a:r>
            <a:endParaRPr lang="fa-IR" sz="1400" dirty="0">
              <a:solidFill>
                <a:schemeClr val="tx1"/>
              </a:solidFill>
              <a:cs typeface="B Titr" pitchFamily="2" charset="-78"/>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28184" y="4850641"/>
            <a:ext cx="2046180" cy="1432326"/>
          </a:xfrm>
          <a:prstGeom prst="rect">
            <a:avLst/>
          </a:prstGeom>
        </p:spPr>
      </p:pic>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43608" y="4854926"/>
            <a:ext cx="2555776" cy="1437624"/>
          </a:xfrm>
          <a:prstGeom prst="rect">
            <a:avLst/>
          </a:prstGeom>
        </p:spPr>
      </p:pic>
      <p:pic>
        <p:nvPicPr>
          <p:cNvPr id="4" name="Picture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707904" y="4850641"/>
            <a:ext cx="2382200" cy="1446336"/>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39973"/>
                                        </p:tgtEl>
                                        <p:attrNameLst>
                                          <p:attrName>style.visibility</p:attrName>
                                        </p:attrNameLst>
                                      </p:cBhvr>
                                      <p:to>
                                        <p:strVal val="visible"/>
                                      </p:to>
                                    </p:set>
                                    <p:animEffect transition="in" filter="wipe(down)">
                                      <p:cBhvr>
                                        <p:cTn id="7" dur="500"/>
                                        <p:tgtEl>
                                          <p:spTgt spid="39973"/>
                                        </p:tgtEl>
                                      </p:cBhvr>
                                    </p:animEffect>
                                  </p:childTnLst>
                                </p:cTn>
                              </p:par>
                              <p:par>
                                <p:cTn id="8" presetID="53" presetClass="entr" presetSubtype="16"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 calcmode="lin" valueType="num">
                                      <p:cBhvr>
                                        <p:cTn id="10" dur="500" fill="hold"/>
                                        <p:tgtEl>
                                          <p:spTgt spid="3"/>
                                        </p:tgtEl>
                                        <p:attrNameLst>
                                          <p:attrName>ppt_w</p:attrName>
                                        </p:attrNameLst>
                                      </p:cBhvr>
                                      <p:tavLst>
                                        <p:tav tm="0">
                                          <p:val>
                                            <p:fltVal val="0"/>
                                          </p:val>
                                        </p:tav>
                                        <p:tav tm="100000">
                                          <p:val>
                                            <p:strVal val="#ppt_w"/>
                                          </p:val>
                                        </p:tav>
                                      </p:tavLst>
                                    </p:anim>
                                    <p:anim calcmode="lin" valueType="num">
                                      <p:cBhvr>
                                        <p:cTn id="11" dur="500" fill="hold"/>
                                        <p:tgtEl>
                                          <p:spTgt spid="3"/>
                                        </p:tgtEl>
                                        <p:attrNameLst>
                                          <p:attrName>ppt_h</p:attrName>
                                        </p:attrNameLst>
                                      </p:cBhvr>
                                      <p:tavLst>
                                        <p:tav tm="0">
                                          <p:val>
                                            <p:fltVal val="0"/>
                                          </p:val>
                                        </p:tav>
                                        <p:tav tm="100000">
                                          <p:val>
                                            <p:strVal val="#ppt_h"/>
                                          </p:val>
                                        </p:tav>
                                      </p:tavLst>
                                    </p:anim>
                                    <p:animEffect transition="in" filter="fade">
                                      <p:cBhvr>
                                        <p:cTn id="12" dur="500"/>
                                        <p:tgtEl>
                                          <p:spTgt spid="3"/>
                                        </p:tgtEl>
                                      </p:cBhvr>
                                    </p:animEffect>
                                  </p:childTnLst>
                                </p:cTn>
                              </p:par>
                              <p:par>
                                <p:cTn id="13" presetID="53" presetClass="entr" presetSubtype="16" fill="hold"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ppt_w</p:attrName>
                                        </p:attrNameLst>
                                      </p:cBhvr>
                                      <p:tavLst>
                                        <p:tav tm="0">
                                          <p:val>
                                            <p:fltVal val="0"/>
                                          </p:val>
                                        </p:tav>
                                        <p:tav tm="100000">
                                          <p:val>
                                            <p:strVal val="#ppt_w"/>
                                          </p:val>
                                        </p:tav>
                                      </p:tavLst>
                                    </p:anim>
                                    <p:anim calcmode="lin" valueType="num">
                                      <p:cBhvr>
                                        <p:cTn id="16" dur="500" fill="hold"/>
                                        <p:tgtEl>
                                          <p:spTgt spid="4"/>
                                        </p:tgtEl>
                                        <p:attrNameLst>
                                          <p:attrName>ppt_h</p:attrName>
                                        </p:attrNameLst>
                                      </p:cBhvr>
                                      <p:tavLst>
                                        <p:tav tm="0">
                                          <p:val>
                                            <p:fltVal val="0"/>
                                          </p:val>
                                        </p:tav>
                                        <p:tav tm="100000">
                                          <p:val>
                                            <p:strVal val="#ppt_h"/>
                                          </p:val>
                                        </p:tav>
                                      </p:tavLst>
                                    </p:anim>
                                    <p:animEffect transition="in" filter="fade">
                                      <p:cBhvr>
                                        <p:cTn id="17" dur="500"/>
                                        <p:tgtEl>
                                          <p:spTgt spid="4"/>
                                        </p:tgtEl>
                                      </p:cBhvr>
                                    </p:animEffect>
                                  </p:childTnLst>
                                </p:cTn>
                              </p:par>
                              <p:par>
                                <p:cTn id="18" presetID="53" presetClass="entr" presetSubtype="16" fill="hold" nodeType="withEffect">
                                  <p:stCondLst>
                                    <p:cond delay="0"/>
                                  </p:stCondLst>
                                  <p:childTnLst>
                                    <p:set>
                                      <p:cBhvr>
                                        <p:cTn id="19" dur="1" fill="hold">
                                          <p:stCondLst>
                                            <p:cond delay="0"/>
                                          </p:stCondLst>
                                        </p:cTn>
                                        <p:tgtEl>
                                          <p:spTgt spid="2"/>
                                        </p:tgtEl>
                                        <p:attrNameLst>
                                          <p:attrName>style.visibility</p:attrName>
                                        </p:attrNameLst>
                                      </p:cBhvr>
                                      <p:to>
                                        <p:strVal val="visible"/>
                                      </p:to>
                                    </p:set>
                                    <p:anim calcmode="lin" valueType="num">
                                      <p:cBhvr>
                                        <p:cTn id="20" dur="500" fill="hold"/>
                                        <p:tgtEl>
                                          <p:spTgt spid="2"/>
                                        </p:tgtEl>
                                        <p:attrNameLst>
                                          <p:attrName>ppt_w</p:attrName>
                                        </p:attrNameLst>
                                      </p:cBhvr>
                                      <p:tavLst>
                                        <p:tav tm="0">
                                          <p:val>
                                            <p:fltVal val="0"/>
                                          </p:val>
                                        </p:tav>
                                        <p:tav tm="100000">
                                          <p:val>
                                            <p:strVal val="#ppt_w"/>
                                          </p:val>
                                        </p:tav>
                                      </p:tavLst>
                                    </p:anim>
                                    <p:anim calcmode="lin" valueType="num">
                                      <p:cBhvr>
                                        <p:cTn id="21" dur="500" fill="hold"/>
                                        <p:tgtEl>
                                          <p:spTgt spid="2"/>
                                        </p:tgtEl>
                                        <p:attrNameLst>
                                          <p:attrName>ppt_h</p:attrName>
                                        </p:attrNameLst>
                                      </p:cBhvr>
                                      <p:tavLst>
                                        <p:tav tm="0">
                                          <p:val>
                                            <p:fltVal val="0"/>
                                          </p:val>
                                        </p:tav>
                                        <p:tav tm="100000">
                                          <p:val>
                                            <p:strVal val="#ppt_h"/>
                                          </p:val>
                                        </p:tav>
                                      </p:tavLst>
                                    </p:anim>
                                    <p:animEffect transition="in" filter="fade">
                                      <p:cBhvr>
                                        <p:cTn id="2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73"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Line 2"/>
          <p:cNvSpPr>
            <a:spLocks noChangeShapeType="1"/>
          </p:cNvSpPr>
          <p:nvPr/>
        </p:nvSpPr>
        <p:spPr bwMode="auto">
          <a:xfrm>
            <a:off x="2844800" y="0"/>
            <a:ext cx="0" cy="0"/>
          </a:xfrm>
          <a:prstGeom prst="line">
            <a:avLst/>
          </a:prstGeom>
          <a:noFill/>
          <a:ln w="9525">
            <a:solidFill>
              <a:schemeClr val="tx1"/>
            </a:solidFill>
            <a:round/>
            <a:headEnd/>
            <a:tailEnd/>
          </a:ln>
        </p:spPr>
        <p:txBody>
          <a:bodyPr/>
          <a:lstStyle/>
          <a:p>
            <a:endParaRPr lang="fa-IR"/>
          </a:p>
        </p:txBody>
      </p:sp>
      <p:sp>
        <p:nvSpPr>
          <p:cNvPr id="10243" name="Line 3"/>
          <p:cNvSpPr>
            <a:spLocks noChangeShapeType="1"/>
          </p:cNvSpPr>
          <p:nvPr/>
        </p:nvSpPr>
        <p:spPr bwMode="auto">
          <a:xfrm>
            <a:off x="3132139" y="692150"/>
            <a:ext cx="5688012" cy="0"/>
          </a:xfrm>
          <a:prstGeom prst="line">
            <a:avLst/>
          </a:prstGeom>
          <a:noFill/>
          <a:ln w="28575">
            <a:solidFill>
              <a:srgbClr val="993300"/>
            </a:solidFill>
            <a:round/>
            <a:headEnd/>
            <a:tailEnd/>
          </a:ln>
        </p:spPr>
        <p:txBody>
          <a:bodyPr/>
          <a:lstStyle/>
          <a:p>
            <a:endParaRPr lang="fa-IR"/>
          </a:p>
        </p:txBody>
      </p:sp>
      <p:sp>
        <p:nvSpPr>
          <p:cNvPr id="10244" name="Text Box 6"/>
          <p:cNvSpPr txBox="1">
            <a:spLocks noChangeArrowheads="1"/>
          </p:cNvSpPr>
          <p:nvPr/>
        </p:nvSpPr>
        <p:spPr bwMode="auto">
          <a:xfrm>
            <a:off x="3419475" y="115889"/>
            <a:ext cx="184731" cy="369332"/>
          </a:xfrm>
          <a:prstGeom prst="rect">
            <a:avLst/>
          </a:prstGeom>
          <a:noFill/>
          <a:ln w="9525">
            <a:noFill/>
            <a:miter lim="800000"/>
            <a:headEnd/>
            <a:tailEnd/>
          </a:ln>
        </p:spPr>
        <p:txBody>
          <a:bodyPr wrap="none">
            <a:spAutoFit/>
          </a:bodyPr>
          <a:lstStyle/>
          <a:p>
            <a:endParaRPr lang="fa-IR">
              <a:latin typeface="Arial" pitchFamily="34" charset="0"/>
            </a:endParaRPr>
          </a:p>
        </p:txBody>
      </p:sp>
      <p:sp>
        <p:nvSpPr>
          <p:cNvPr id="39944" name="Rectangle 8"/>
          <p:cNvSpPr>
            <a:spLocks noChangeArrowheads="1"/>
          </p:cNvSpPr>
          <p:nvPr/>
        </p:nvSpPr>
        <p:spPr bwMode="auto">
          <a:xfrm>
            <a:off x="5357818" y="142852"/>
            <a:ext cx="3571900" cy="400110"/>
          </a:xfrm>
          <a:prstGeom prst="rect">
            <a:avLst/>
          </a:prstGeom>
          <a:noFill/>
          <a:ln w="9525">
            <a:noFill/>
            <a:miter lim="800000"/>
            <a:headEnd/>
            <a:tailEnd/>
          </a:ln>
        </p:spPr>
        <p:txBody>
          <a:bodyPr wrap="square">
            <a:spAutoFit/>
          </a:bodyPr>
          <a:lstStyle/>
          <a:p>
            <a:pPr lvl="0"/>
            <a:r>
              <a:rPr lang="fa-IR" sz="2000" b="1" dirty="0">
                <a:solidFill>
                  <a:prstClr val="black"/>
                </a:solidFill>
                <a:cs typeface="B Titr" pitchFamily="2" charset="-78"/>
              </a:rPr>
              <a:t>کاربردهای فناوری اطلاعات در ورزش</a:t>
            </a:r>
            <a:endParaRPr lang="fa-IR" sz="2000" b="1" dirty="0">
              <a:solidFill>
                <a:srgbClr val="964305">
                  <a:lumMod val="50000"/>
                </a:srgbClr>
              </a:solidFill>
              <a:latin typeface="Book Antiqua" pitchFamily="18" charset="0"/>
              <a:cs typeface="B Titr" pitchFamily="2" charset="-78"/>
            </a:endParaRPr>
          </a:p>
        </p:txBody>
      </p:sp>
      <p:sp>
        <p:nvSpPr>
          <p:cNvPr id="10246" name="Rectangle 9"/>
          <p:cNvSpPr>
            <a:spLocks noChangeArrowheads="1"/>
          </p:cNvSpPr>
          <p:nvPr/>
        </p:nvSpPr>
        <p:spPr bwMode="auto">
          <a:xfrm>
            <a:off x="3203575" y="1484313"/>
            <a:ext cx="312906" cy="369332"/>
          </a:xfrm>
          <a:prstGeom prst="rect">
            <a:avLst/>
          </a:prstGeom>
          <a:noFill/>
          <a:ln w="9525">
            <a:noFill/>
            <a:miter lim="800000"/>
            <a:headEnd/>
            <a:tailEnd/>
          </a:ln>
        </p:spPr>
        <p:txBody>
          <a:bodyPr wrap="none" anchor="ctr">
            <a:spAutoFit/>
          </a:bodyPr>
          <a:lstStyle/>
          <a:p>
            <a:r>
              <a:rPr lang="fa-IR" b="1">
                <a:latin typeface="Arial" pitchFamily="34" charset="0"/>
              </a:rPr>
              <a:t> </a:t>
            </a:r>
            <a:r>
              <a:rPr lang="en-US">
                <a:latin typeface="Arial" pitchFamily="34" charset="0"/>
              </a:rPr>
              <a:t> </a:t>
            </a:r>
          </a:p>
        </p:txBody>
      </p:sp>
      <p:sp>
        <p:nvSpPr>
          <p:cNvPr id="39973" name="Text Box 37"/>
          <p:cNvSpPr txBox="1">
            <a:spLocks noChangeArrowheads="1"/>
          </p:cNvSpPr>
          <p:nvPr/>
        </p:nvSpPr>
        <p:spPr bwMode="auto">
          <a:xfrm>
            <a:off x="428872" y="846625"/>
            <a:ext cx="8391279" cy="2862322"/>
          </a:xfrm>
          <a:prstGeom prst="rect">
            <a:avLst/>
          </a:prstGeom>
          <a:noFill/>
          <a:ln w="9525">
            <a:noFill/>
            <a:miter lim="800000"/>
            <a:headEnd/>
            <a:tailEnd/>
          </a:ln>
        </p:spPr>
        <p:txBody>
          <a:bodyPr wrap="square">
            <a:spAutoFit/>
          </a:bodyPr>
          <a:lstStyle/>
          <a:p>
            <a:pPr algn="r" rtl="1"/>
            <a:r>
              <a:rPr lang="fa-IR" sz="2000" dirty="0" smtClean="0">
                <a:cs typeface="B Mitra" panose="00000400000000000000" pitchFamily="2" charset="-78"/>
              </a:rPr>
              <a:t>به‌عقیده </a:t>
            </a:r>
            <a:r>
              <a:rPr lang="fa-IR" sz="2000" dirty="0">
                <a:cs typeface="B Mitra" panose="00000400000000000000" pitchFamily="2" charset="-78"/>
              </a:rPr>
              <a:t>برخی از محققان علوم ورزشی،  بازی‌های رایانه‌ای می‌تواند آمادگی ذهنی برای مقابله با شرایط را در فرد بالا ببرد.  به همین دلیل بازی‌های رایانه‌ای می‌توانند نقش همکار و مربی را برای ورزشکار ایفا کنند.</a:t>
            </a:r>
            <a:endParaRPr lang="en-US" sz="2000" dirty="0">
              <a:cs typeface="B Mitra" panose="00000400000000000000" pitchFamily="2" charset="-78"/>
            </a:endParaRPr>
          </a:p>
          <a:p>
            <a:pPr algn="just" rtl="1"/>
            <a:r>
              <a:rPr lang="en-US" sz="2000" dirty="0">
                <a:cs typeface="B Mitra" panose="00000400000000000000" pitchFamily="2" charset="-78"/>
              </a:rPr>
              <a:t> </a:t>
            </a:r>
            <a:r>
              <a:rPr lang="fa-IR" sz="2000" dirty="0" smtClean="0">
                <a:cs typeface="B Mitra" panose="00000400000000000000" pitchFamily="2" charset="-78"/>
              </a:rPr>
              <a:t>  کمیته </a:t>
            </a:r>
            <a:r>
              <a:rPr lang="fa-IR" sz="2000" dirty="0">
                <a:cs typeface="B Mitra" panose="00000400000000000000" pitchFamily="2" charset="-78"/>
              </a:rPr>
              <a:t>سازماندهی بازی‌های المپیک و پارالمپیک لندن که به اختصار </a:t>
            </a:r>
            <a:r>
              <a:rPr lang="en-US" sz="1600" dirty="0" smtClean="0">
                <a:cs typeface="B Mitra" panose="00000400000000000000" pitchFamily="2" charset="-78"/>
              </a:rPr>
              <a:t>LOCOG</a:t>
            </a:r>
            <a:r>
              <a:rPr lang="en-US" sz="2000" dirty="0" smtClean="0">
                <a:cs typeface="B Mitra" panose="00000400000000000000" pitchFamily="2" charset="-78"/>
              </a:rPr>
              <a:t> </a:t>
            </a:r>
            <a:r>
              <a:rPr lang="fa-IR" sz="2000" dirty="0" smtClean="0">
                <a:cs typeface="B Mitra" panose="00000400000000000000" pitchFamily="2" charset="-78"/>
              </a:rPr>
              <a:t> خوانده </a:t>
            </a:r>
            <a:r>
              <a:rPr lang="fa-IR" sz="2000" dirty="0">
                <a:cs typeface="B Mitra" panose="00000400000000000000" pitchFamily="2" charset="-78"/>
              </a:rPr>
              <a:t>می‌شود برنامه‌ای برای تولید بازی‌های متناسب با این المپیک تدارک دیده بود که اطلاعات کامل آن از سایت المپیک قابل دریافت بود. این کار نیز می‌توانست ابعاد مجازی‌سازی و تولیدات دیجیتال را بسیار گسترش دهد.  پیش‌بینی این کمیته حضور ٧٠ هزار بازی‌ساز در این مسابقات بود.</a:t>
            </a:r>
            <a:endParaRPr lang="en-US" sz="2000" dirty="0">
              <a:cs typeface="B Mitra" panose="00000400000000000000" pitchFamily="2" charset="-78"/>
            </a:endParaRPr>
          </a:p>
          <a:p>
            <a:pPr algn="just" rtl="1"/>
            <a:r>
              <a:rPr lang="fa-IR" sz="2000" dirty="0" smtClean="0">
                <a:cs typeface="B Mitra" panose="00000400000000000000" pitchFamily="2" charset="-78"/>
              </a:rPr>
              <a:t>  </a:t>
            </a:r>
            <a:r>
              <a:rPr lang="en-US" sz="2000" dirty="0" smtClean="0">
                <a:cs typeface="B Mitra" panose="00000400000000000000" pitchFamily="2" charset="-78"/>
              </a:rPr>
              <a:t> </a:t>
            </a:r>
            <a:r>
              <a:rPr lang="fa-IR" sz="2000" dirty="0">
                <a:cs typeface="B Mitra" panose="00000400000000000000" pitchFamily="2" charset="-78"/>
              </a:rPr>
              <a:t>المپیک لندن تنها یکی از نمونه های قابل توجه کاربرد فناوری اطلاعات در ورزش است. از آنجایی که فناوری روز به روز در حال گسترش و پیشرفت می باشد، می توان منتظر نسل های جدیدی از ابزار و روش ها و کاربردهای فناوری به خصوص فناوری اطلاعات در ورزش و رویداد های ورزشی آینده بود</a:t>
            </a:r>
            <a:r>
              <a:rPr lang="fa-IR" sz="2000" dirty="0" smtClean="0">
                <a:cs typeface="B Mitra" panose="00000400000000000000" pitchFamily="2" charset="-78"/>
              </a:rPr>
              <a:t>.</a:t>
            </a:r>
            <a:endParaRPr lang="en-US" sz="2000" dirty="0">
              <a:cs typeface="B Mitra" panose="00000400000000000000" pitchFamily="2" charset="-78"/>
            </a:endParaRPr>
          </a:p>
        </p:txBody>
      </p:sp>
      <p:sp>
        <p:nvSpPr>
          <p:cNvPr id="10248" name="Line 38"/>
          <p:cNvSpPr>
            <a:spLocks noChangeShapeType="1"/>
          </p:cNvSpPr>
          <p:nvPr/>
        </p:nvSpPr>
        <p:spPr bwMode="auto">
          <a:xfrm>
            <a:off x="228600" y="6381750"/>
            <a:ext cx="8686800" cy="0"/>
          </a:xfrm>
          <a:prstGeom prst="line">
            <a:avLst/>
          </a:prstGeom>
          <a:noFill/>
          <a:ln w="38100">
            <a:solidFill>
              <a:srgbClr val="993300"/>
            </a:solidFill>
            <a:round/>
            <a:headEnd/>
            <a:tailEnd/>
          </a:ln>
        </p:spPr>
        <p:txBody>
          <a:bodyPr/>
          <a:lstStyle/>
          <a:p>
            <a:endParaRPr lang="fa-IR"/>
          </a:p>
        </p:txBody>
      </p:sp>
      <p:sp>
        <p:nvSpPr>
          <p:cNvPr id="10250" name="WordArt 40"/>
          <p:cNvSpPr>
            <a:spLocks noChangeArrowheads="1" noChangeShapeType="1" noTextEdit="1"/>
          </p:cNvSpPr>
          <p:nvPr/>
        </p:nvSpPr>
        <p:spPr bwMode="auto">
          <a:xfrm>
            <a:off x="285720" y="6500834"/>
            <a:ext cx="2000264" cy="285728"/>
          </a:xfrm>
          <a:prstGeom prst="rect">
            <a:avLst/>
          </a:prstGeom>
        </p:spPr>
        <p:txBody>
          <a:bodyPr wrap="none" fromWordArt="1">
            <a:prstTxWarp prst="textPlain">
              <a:avLst>
                <a:gd name="adj" fmla="val 50000"/>
              </a:avLst>
            </a:prstTxWarp>
          </a:bodyPr>
          <a:lstStyle/>
          <a:p>
            <a:pPr algn="ctr" rtl="1"/>
            <a:r>
              <a:rPr lang="fa-IR" sz="3200" b="1" kern="1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raffic"/>
              </a:rPr>
              <a:t>دانشگاه آزاد اسلامی کرج</a:t>
            </a:r>
          </a:p>
        </p:txBody>
      </p:sp>
      <p:sp>
        <p:nvSpPr>
          <p:cNvPr id="12" name="Flowchart: Alternate Process 11">
            <a:hlinkClick r:id="rId2" action="ppaction://hlinksldjump" highlightClick="1"/>
            <a:hlinkHover r:id="" action="ppaction://noaction" highlightClick="1"/>
          </p:cNvPr>
          <p:cNvSpPr/>
          <p:nvPr/>
        </p:nvSpPr>
        <p:spPr>
          <a:xfrm>
            <a:off x="214282" y="6000768"/>
            <a:ext cx="714380" cy="285752"/>
          </a:xfrm>
          <a:prstGeom prst="flowChartAlternateProcess">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1400" dirty="0" smtClean="0">
                <a:solidFill>
                  <a:schemeClr val="tx1"/>
                </a:solidFill>
                <a:cs typeface="B Titr" pitchFamily="2" charset="-78"/>
              </a:rPr>
              <a:t>فهرست</a:t>
            </a:r>
            <a:endParaRPr lang="fa-IR" sz="1400" dirty="0">
              <a:solidFill>
                <a:schemeClr val="tx1"/>
              </a:solidFill>
              <a:cs typeface="B Titr" pitchFamily="2" charset="-78"/>
            </a:endParaRP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1472" y="3867898"/>
            <a:ext cx="3275856" cy="1842669"/>
          </a:xfrm>
          <a:prstGeom prst="rect">
            <a:avLst/>
          </a:prstGeom>
        </p:spPr>
      </p:pic>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065290" y="4223942"/>
            <a:ext cx="2731508" cy="2007673"/>
          </a:xfrm>
          <a:prstGeom prst="rect">
            <a:avLst/>
          </a:prstGeom>
        </p:spPr>
      </p:pic>
      <p:pic>
        <p:nvPicPr>
          <p:cNvPr id="3" name="Picture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220072" y="3859082"/>
            <a:ext cx="3286568" cy="184553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39973"/>
                                        </p:tgtEl>
                                        <p:attrNameLst>
                                          <p:attrName>style.visibility</p:attrName>
                                        </p:attrNameLst>
                                      </p:cBhvr>
                                      <p:to>
                                        <p:strVal val="visible"/>
                                      </p:to>
                                    </p:set>
                                    <p:animEffect transition="in" filter="barn(inVertical)">
                                      <p:cBhvr>
                                        <p:cTn id="7" dur="500"/>
                                        <p:tgtEl>
                                          <p:spTgt spid="39973"/>
                                        </p:tgtEl>
                                      </p:cBhvr>
                                    </p:animEffect>
                                  </p:childTnLst>
                                </p:cTn>
                              </p:par>
                              <p:par>
                                <p:cTn id="8" presetID="10"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0" presetClass="entr" presetSubtype="0" fill="hold" nodeType="with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childTnLst>
                                </p:cTn>
                              </p:par>
                              <p:par>
                                <p:cTn id="14" presetID="10" presetClass="entr" presetSubtype="0" fill="hold" nodeType="with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fade">
                                      <p:cBhvr>
                                        <p:cTn id="16"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73"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Line 2"/>
          <p:cNvSpPr>
            <a:spLocks noChangeShapeType="1"/>
          </p:cNvSpPr>
          <p:nvPr/>
        </p:nvSpPr>
        <p:spPr bwMode="auto">
          <a:xfrm>
            <a:off x="2844800" y="0"/>
            <a:ext cx="0" cy="0"/>
          </a:xfrm>
          <a:prstGeom prst="line">
            <a:avLst/>
          </a:prstGeom>
          <a:noFill/>
          <a:ln w="9525">
            <a:solidFill>
              <a:schemeClr val="tx1"/>
            </a:solidFill>
            <a:round/>
            <a:headEnd/>
            <a:tailEnd/>
          </a:ln>
        </p:spPr>
        <p:txBody>
          <a:bodyPr/>
          <a:lstStyle/>
          <a:p>
            <a:endParaRPr lang="fa-IR"/>
          </a:p>
        </p:txBody>
      </p:sp>
      <p:sp>
        <p:nvSpPr>
          <p:cNvPr id="10243" name="Line 3"/>
          <p:cNvSpPr>
            <a:spLocks noChangeShapeType="1"/>
          </p:cNvSpPr>
          <p:nvPr/>
        </p:nvSpPr>
        <p:spPr bwMode="auto">
          <a:xfrm>
            <a:off x="3132139" y="692150"/>
            <a:ext cx="5688012" cy="0"/>
          </a:xfrm>
          <a:prstGeom prst="line">
            <a:avLst/>
          </a:prstGeom>
          <a:noFill/>
          <a:ln w="28575">
            <a:solidFill>
              <a:srgbClr val="993300"/>
            </a:solidFill>
            <a:round/>
            <a:headEnd/>
            <a:tailEnd/>
          </a:ln>
        </p:spPr>
        <p:txBody>
          <a:bodyPr/>
          <a:lstStyle/>
          <a:p>
            <a:endParaRPr lang="fa-IR"/>
          </a:p>
        </p:txBody>
      </p:sp>
      <p:sp>
        <p:nvSpPr>
          <p:cNvPr id="10244" name="Text Box 6"/>
          <p:cNvSpPr txBox="1">
            <a:spLocks noChangeArrowheads="1"/>
          </p:cNvSpPr>
          <p:nvPr/>
        </p:nvSpPr>
        <p:spPr bwMode="auto">
          <a:xfrm>
            <a:off x="3419475" y="115889"/>
            <a:ext cx="184731" cy="369332"/>
          </a:xfrm>
          <a:prstGeom prst="rect">
            <a:avLst/>
          </a:prstGeom>
          <a:noFill/>
          <a:ln w="9525">
            <a:noFill/>
            <a:miter lim="800000"/>
            <a:headEnd/>
            <a:tailEnd/>
          </a:ln>
        </p:spPr>
        <p:txBody>
          <a:bodyPr wrap="none">
            <a:spAutoFit/>
          </a:bodyPr>
          <a:lstStyle/>
          <a:p>
            <a:endParaRPr lang="fa-IR">
              <a:latin typeface="Arial" pitchFamily="34" charset="0"/>
            </a:endParaRPr>
          </a:p>
        </p:txBody>
      </p:sp>
      <p:sp>
        <p:nvSpPr>
          <p:cNvPr id="39944" name="Rectangle 8"/>
          <p:cNvSpPr>
            <a:spLocks noChangeArrowheads="1"/>
          </p:cNvSpPr>
          <p:nvPr/>
        </p:nvSpPr>
        <p:spPr bwMode="auto">
          <a:xfrm>
            <a:off x="5357818" y="142852"/>
            <a:ext cx="3571900" cy="400110"/>
          </a:xfrm>
          <a:prstGeom prst="rect">
            <a:avLst/>
          </a:prstGeom>
          <a:noFill/>
          <a:ln w="9525">
            <a:noFill/>
            <a:miter lim="800000"/>
            <a:headEnd/>
            <a:tailEnd/>
          </a:ln>
        </p:spPr>
        <p:txBody>
          <a:bodyPr wrap="square">
            <a:spAutoFit/>
          </a:bodyPr>
          <a:lstStyle/>
          <a:p>
            <a:pPr lvl="0"/>
            <a:r>
              <a:rPr lang="fa-IR" sz="2000" b="1" dirty="0">
                <a:solidFill>
                  <a:prstClr val="black"/>
                </a:solidFill>
                <a:cs typeface="B Titr" pitchFamily="2" charset="-78"/>
              </a:rPr>
              <a:t>کاربردهای فناوری اطلاعات در ورزش</a:t>
            </a:r>
            <a:endParaRPr lang="fa-IR" sz="2000" b="1" dirty="0">
              <a:solidFill>
                <a:srgbClr val="964305">
                  <a:lumMod val="50000"/>
                </a:srgbClr>
              </a:solidFill>
              <a:latin typeface="Book Antiqua" pitchFamily="18" charset="0"/>
              <a:cs typeface="B Titr" pitchFamily="2" charset="-78"/>
            </a:endParaRPr>
          </a:p>
        </p:txBody>
      </p:sp>
      <p:sp>
        <p:nvSpPr>
          <p:cNvPr id="10246" name="Rectangle 9"/>
          <p:cNvSpPr>
            <a:spLocks noChangeArrowheads="1"/>
          </p:cNvSpPr>
          <p:nvPr/>
        </p:nvSpPr>
        <p:spPr bwMode="auto">
          <a:xfrm>
            <a:off x="3203575" y="1484313"/>
            <a:ext cx="312906" cy="369332"/>
          </a:xfrm>
          <a:prstGeom prst="rect">
            <a:avLst/>
          </a:prstGeom>
          <a:noFill/>
          <a:ln w="9525">
            <a:noFill/>
            <a:miter lim="800000"/>
            <a:headEnd/>
            <a:tailEnd/>
          </a:ln>
        </p:spPr>
        <p:txBody>
          <a:bodyPr wrap="none" anchor="ctr">
            <a:spAutoFit/>
          </a:bodyPr>
          <a:lstStyle/>
          <a:p>
            <a:r>
              <a:rPr lang="fa-IR" b="1">
                <a:latin typeface="Arial" pitchFamily="34" charset="0"/>
              </a:rPr>
              <a:t> </a:t>
            </a:r>
            <a:r>
              <a:rPr lang="en-US">
                <a:latin typeface="Arial" pitchFamily="34" charset="0"/>
              </a:rPr>
              <a:t> </a:t>
            </a:r>
          </a:p>
        </p:txBody>
      </p:sp>
      <p:sp>
        <p:nvSpPr>
          <p:cNvPr id="39973" name="Text Box 37"/>
          <p:cNvSpPr txBox="1">
            <a:spLocks noChangeArrowheads="1"/>
          </p:cNvSpPr>
          <p:nvPr/>
        </p:nvSpPr>
        <p:spPr bwMode="auto">
          <a:xfrm>
            <a:off x="285720" y="943350"/>
            <a:ext cx="8501095" cy="2616101"/>
          </a:xfrm>
          <a:prstGeom prst="rect">
            <a:avLst/>
          </a:prstGeom>
          <a:noFill/>
          <a:ln w="9525">
            <a:noFill/>
            <a:miter lim="800000"/>
            <a:headEnd/>
            <a:tailEnd/>
          </a:ln>
        </p:spPr>
        <p:txBody>
          <a:bodyPr wrap="square">
            <a:spAutoFit/>
          </a:bodyPr>
          <a:lstStyle/>
          <a:p>
            <a:pPr algn="r" rtl="1"/>
            <a:r>
              <a:rPr lang="fa-IR" sz="2400" b="1" dirty="0" smtClean="0">
                <a:solidFill>
                  <a:schemeClr val="accent1">
                    <a:lumMod val="75000"/>
                  </a:schemeClr>
                </a:solidFill>
                <a:cs typeface="B Zar" pitchFamily="2" charset="-78"/>
              </a:rPr>
              <a:t>موانع و مشکلات</a:t>
            </a:r>
          </a:p>
          <a:p>
            <a:pPr algn="just" rtl="1"/>
            <a:endParaRPr lang="fa-IR" sz="2000" dirty="0" smtClean="0">
              <a:cs typeface="B Mitra" panose="00000400000000000000" pitchFamily="2" charset="-78"/>
            </a:endParaRPr>
          </a:p>
          <a:p>
            <a:pPr algn="just" rtl="1"/>
            <a:r>
              <a:rPr lang="fa-IR" sz="2000" dirty="0" smtClean="0">
                <a:cs typeface="B Mitra" panose="00000400000000000000" pitchFamily="2" charset="-78"/>
              </a:rPr>
              <a:t>     دراین </a:t>
            </a:r>
            <a:r>
              <a:rPr lang="fa-IR" sz="2000" dirty="0">
                <a:cs typeface="B Mitra" panose="00000400000000000000" pitchFamily="2" charset="-78"/>
              </a:rPr>
              <a:t>میان یک مشکل مهم نیز وجود دارد. ابزار تکنولوژی کمی گران هستند و به همین دلیل میان آن دسته از کسانی که از این تجهیزات استفاده می‌کنند و آن دسته که استفاده نمی‌کنند شکافی ایجاد شده که آن را شکاف دیجیتال می‌نامند. در آمریکا برای مثال حدود ۶٠ درصد از بزرگسالان به اینترنت متصل  و </a:t>
            </a:r>
            <a:r>
              <a:rPr lang="en-US" sz="1600" dirty="0">
                <a:cs typeface="B Mitra" panose="00000400000000000000" pitchFamily="2" charset="-78"/>
              </a:rPr>
              <a:t>online </a:t>
            </a:r>
            <a:r>
              <a:rPr lang="fa-IR" sz="2000" dirty="0" smtClean="0">
                <a:cs typeface="B Mitra" panose="00000400000000000000" pitchFamily="2" charset="-78"/>
              </a:rPr>
              <a:t> هستند</a:t>
            </a:r>
            <a:r>
              <a:rPr lang="fa-IR" sz="2000" dirty="0">
                <a:cs typeface="B Mitra" panose="00000400000000000000" pitchFamily="2" charset="-78"/>
              </a:rPr>
              <a:t>. این کاربران اکثرا از طبقات بالا و میانه جامعه هستند که قادر به خرید کامپیوتر و پرداخت هزینه‌های ارتباطی هستند.</a:t>
            </a:r>
            <a:endParaRPr lang="en-US" sz="2000" dirty="0">
              <a:cs typeface="B Mitra" panose="00000400000000000000" pitchFamily="2" charset="-78"/>
            </a:endParaRPr>
          </a:p>
          <a:p>
            <a:pPr algn="r" rtl="1"/>
            <a:r>
              <a:rPr lang="fa-IR" sz="2000" dirty="0" smtClean="0">
                <a:cs typeface="B Mitra" panose="00000400000000000000" pitchFamily="2" charset="-78"/>
              </a:rPr>
              <a:t>    ولی </a:t>
            </a:r>
            <a:r>
              <a:rPr lang="fa-IR" sz="2000" dirty="0">
                <a:cs typeface="B Mitra" panose="00000400000000000000" pitchFamily="2" charset="-78"/>
              </a:rPr>
              <a:t>به هر حال مردمی نیز وجود دارند که قادر به خرید ابزار مرتبط </a:t>
            </a:r>
            <a:r>
              <a:rPr lang="fa-IR" sz="2000" dirty="0" smtClean="0">
                <a:cs typeface="B Mitra" panose="00000400000000000000" pitchFamily="2" charset="-78"/>
              </a:rPr>
              <a:t>به</a:t>
            </a:r>
            <a:r>
              <a:rPr lang="en-US" sz="1600" dirty="0" smtClean="0">
                <a:cs typeface="B Mitra" panose="00000400000000000000" pitchFamily="2" charset="-78"/>
              </a:rPr>
              <a:t>IT</a:t>
            </a:r>
            <a:r>
              <a:rPr lang="en-US" sz="2000" dirty="0" smtClean="0">
                <a:cs typeface="B Mitra" panose="00000400000000000000" pitchFamily="2" charset="-78"/>
              </a:rPr>
              <a:t> </a:t>
            </a:r>
            <a:r>
              <a:rPr lang="fa-IR" sz="2000" dirty="0" smtClean="0">
                <a:cs typeface="B Mitra" panose="00000400000000000000" pitchFamily="2" charset="-78"/>
              </a:rPr>
              <a:t> نبوده </a:t>
            </a:r>
            <a:r>
              <a:rPr lang="fa-IR" sz="2000" dirty="0">
                <a:cs typeface="B Mitra" panose="00000400000000000000" pitchFamily="2" charset="-78"/>
              </a:rPr>
              <a:t>و در نتیجه از فواید انقلاب فناوری اطلاعات به دور مانده‌اند</a:t>
            </a:r>
            <a:r>
              <a:rPr lang="fa-IR" sz="2000" dirty="0" smtClean="0">
                <a:cs typeface="B Mitra" panose="00000400000000000000" pitchFamily="2" charset="-78"/>
              </a:rPr>
              <a:t>.</a:t>
            </a:r>
            <a:endParaRPr lang="en-US" sz="2000" dirty="0">
              <a:cs typeface="B Mitra" panose="00000400000000000000" pitchFamily="2" charset="-78"/>
            </a:endParaRPr>
          </a:p>
        </p:txBody>
      </p:sp>
      <p:sp>
        <p:nvSpPr>
          <p:cNvPr id="10248" name="Line 38"/>
          <p:cNvSpPr>
            <a:spLocks noChangeShapeType="1"/>
          </p:cNvSpPr>
          <p:nvPr/>
        </p:nvSpPr>
        <p:spPr bwMode="auto">
          <a:xfrm>
            <a:off x="228600" y="6381750"/>
            <a:ext cx="8686800" cy="0"/>
          </a:xfrm>
          <a:prstGeom prst="line">
            <a:avLst/>
          </a:prstGeom>
          <a:noFill/>
          <a:ln w="38100">
            <a:solidFill>
              <a:srgbClr val="993300"/>
            </a:solidFill>
            <a:round/>
            <a:headEnd/>
            <a:tailEnd/>
          </a:ln>
        </p:spPr>
        <p:txBody>
          <a:bodyPr/>
          <a:lstStyle/>
          <a:p>
            <a:endParaRPr lang="fa-IR"/>
          </a:p>
        </p:txBody>
      </p:sp>
      <p:sp>
        <p:nvSpPr>
          <p:cNvPr id="10250" name="WordArt 40"/>
          <p:cNvSpPr>
            <a:spLocks noChangeArrowheads="1" noChangeShapeType="1" noTextEdit="1"/>
          </p:cNvSpPr>
          <p:nvPr/>
        </p:nvSpPr>
        <p:spPr bwMode="auto">
          <a:xfrm>
            <a:off x="285720" y="6500834"/>
            <a:ext cx="2000264" cy="285728"/>
          </a:xfrm>
          <a:prstGeom prst="rect">
            <a:avLst/>
          </a:prstGeom>
        </p:spPr>
        <p:txBody>
          <a:bodyPr wrap="none" fromWordArt="1">
            <a:prstTxWarp prst="textPlain">
              <a:avLst>
                <a:gd name="adj" fmla="val 50000"/>
              </a:avLst>
            </a:prstTxWarp>
          </a:bodyPr>
          <a:lstStyle/>
          <a:p>
            <a:pPr algn="ctr" rtl="1"/>
            <a:r>
              <a:rPr lang="fa-IR" sz="3200" b="1" kern="1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raffic"/>
              </a:rPr>
              <a:t>دانشگاه آزاد اسلامی کرج</a:t>
            </a:r>
          </a:p>
        </p:txBody>
      </p:sp>
      <p:sp>
        <p:nvSpPr>
          <p:cNvPr id="11" name="Flowchart: Alternate Process 10">
            <a:hlinkClick r:id="rId2" action="ppaction://hlinksldjump" highlightClick="1"/>
            <a:hlinkHover r:id="" action="ppaction://noaction" highlightClick="1"/>
          </p:cNvPr>
          <p:cNvSpPr/>
          <p:nvPr/>
        </p:nvSpPr>
        <p:spPr>
          <a:xfrm>
            <a:off x="214282" y="6000768"/>
            <a:ext cx="714380" cy="285752"/>
          </a:xfrm>
          <a:prstGeom prst="flowChartAlternateProcess">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1400" dirty="0" smtClean="0">
                <a:solidFill>
                  <a:schemeClr val="tx1"/>
                </a:solidFill>
                <a:cs typeface="B Titr" pitchFamily="2" charset="-78"/>
              </a:rPr>
              <a:t>فهرست</a:t>
            </a:r>
            <a:endParaRPr lang="fa-IR" sz="1400" dirty="0">
              <a:solidFill>
                <a:schemeClr val="tx1"/>
              </a:solidFill>
              <a:cs typeface="B Titr" pitchFamily="2" charset="-78"/>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79598" y="3981220"/>
            <a:ext cx="3122737" cy="2081825"/>
          </a:xfrm>
          <a:prstGeom prst="rect">
            <a:avLst/>
          </a:prstGeom>
        </p:spPr>
      </p:pic>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475656" y="3981220"/>
            <a:ext cx="3002632" cy="208182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39973"/>
                                        </p:tgtEl>
                                        <p:attrNameLst>
                                          <p:attrName>style.visibility</p:attrName>
                                        </p:attrNameLst>
                                      </p:cBhvr>
                                      <p:to>
                                        <p:strVal val="visible"/>
                                      </p:to>
                                    </p:set>
                                    <p:anim calcmode="lin" valueType="num">
                                      <p:cBhvr>
                                        <p:cTn id="7" dur="1000" fill="hold"/>
                                        <p:tgtEl>
                                          <p:spTgt spid="39973"/>
                                        </p:tgtEl>
                                        <p:attrNameLst>
                                          <p:attrName>ppt_w</p:attrName>
                                        </p:attrNameLst>
                                      </p:cBhvr>
                                      <p:tavLst>
                                        <p:tav tm="0">
                                          <p:val>
                                            <p:fltVal val="0"/>
                                          </p:val>
                                        </p:tav>
                                        <p:tav tm="100000">
                                          <p:val>
                                            <p:strVal val="#ppt_w"/>
                                          </p:val>
                                        </p:tav>
                                      </p:tavLst>
                                    </p:anim>
                                    <p:anim calcmode="lin" valueType="num">
                                      <p:cBhvr>
                                        <p:cTn id="8" dur="1000" fill="hold"/>
                                        <p:tgtEl>
                                          <p:spTgt spid="39973"/>
                                        </p:tgtEl>
                                        <p:attrNameLst>
                                          <p:attrName>ppt_h</p:attrName>
                                        </p:attrNameLst>
                                      </p:cBhvr>
                                      <p:tavLst>
                                        <p:tav tm="0">
                                          <p:val>
                                            <p:fltVal val="0"/>
                                          </p:val>
                                        </p:tav>
                                        <p:tav tm="100000">
                                          <p:val>
                                            <p:strVal val="#ppt_h"/>
                                          </p:val>
                                        </p:tav>
                                      </p:tavLst>
                                    </p:anim>
                                    <p:anim calcmode="lin" valueType="num">
                                      <p:cBhvr>
                                        <p:cTn id="9" dur="1000" fill="hold"/>
                                        <p:tgtEl>
                                          <p:spTgt spid="39973"/>
                                        </p:tgtEl>
                                        <p:attrNameLst>
                                          <p:attrName>style.rotation</p:attrName>
                                        </p:attrNameLst>
                                      </p:cBhvr>
                                      <p:tavLst>
                                        <p:tav tm="0">
                                          <p:val>
                                            <p:fltVal val="90"/>
                                          </p:val>
                                        </p:tav>
                                        <p:tav tm="100000">
                                          <p:val>
                                            <p:fltVal val="0"/>
                                          </p:val>
                                        </p:tav>
                                      </p:tavLst>
                                    </p:anim>
                                    <p:animEffect transition="in" filter="fade">
                                      <p:cBhvr>
                                        <p:cTn id="10" dur="1000"/>
                                        <p:tgtEl>
                                          <p:spTgt spid="39973"/>
                                        </p:tgtEl>
                                      </p:cBhvr>
                                    </p:animEffect>
                                  </p:childTnLst>
                                </p:cTn>
                              </p:par>
                              <p:par>
                                <p:cTn id="11" presetID="2" presetClass="entr" presetSubtype="4" fill="hold" nodeType="with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ppt_x"/>
                                          </p:val>
                                        </p:tav>
                                        <p:tav tm="100000">
                                          <p:val>
                                            <p:strVal val="#ppt_x"/>
                                          </p:val>
                                        </p:tav>
                                      </p:tavLst>
                                    </p:anim>
                                    <p:anim calcmode="lin" valueType="num">
                                      <p:cBhvr additive="base">
                                        <p:cTn id="14" dur="500" fill="hold"/>
                                        <p:tgtEl>
                                          <p:spTgt spid="2"/>
                                        </p:tgtEl>
                                        <p:attrNameLst>
                                          <p:attrName>ppt_y</p:attrName>
                                        </p:attrNameLst>
                                      </p:cBhvr>
                                      <p:tavLst>
                                        <p:tav tm="0">
                                          <p:val>
                                            <p:strVal val="1+#ppt_h/2"/>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1000"/>
                                        <p:tgtEl>
                                          <p:spTgt spid="3"/>
                                        </p:tgtEl>
                                      </p:cBhvr>
                                    </p:animEffect>
                                    <p:anim calcmode="lin" valueType="num">
                                      <p:cBhvr>
                                        <p:cTn id="18" dur="1000" fill="hold"/>
                                        <p:tgtEl>
                                          <p:spTgt spid="3"/>
                                        </p:tgtEl>
                                        <p:attrNameLst>
                                          <p:attrName>ppt_x</p:attrName>
                                        </p:attrNameLst>
                                      </p:cBhvr>
                                      <p:tavLst>
                                        <p:tav tm="0">
                                          <p:val>
                                            <p:strVal val="#ppt_x"/>
                                          </p:val>
                                        </p:tav>
                                        <p:tav tm="100000">
                                          <p:val>
                                            <p:strVal val="#ppt_x"/>
                                          </p:val>
                                        </p:tav>
                                      </p:tavLst>
                                    </p:anim>
                                    <p:anim calcmode="lin" valueType="num">
                                      <p:cBhvr>
                                        <p:cTn id="1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7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Line 2"/>
          <p:cNvSpPr>
            <a:spLocks noChangeShapeType="1"/>
          </p:cNvSpPr>
          <p:nvPr/>
        </p:nvSpPr>
        <p:spPr bwMode="auto">
          <a:xfrm>
            <a:off x="2844800" y="0"/>
            <a:ext cx="0" cy="0"/>
          </a:xfrm>
          <a:prstGeom prst="line">
            <a:avLst/>
          </a:prstGeom>
          <a:noFill/>
          <a:ln w="9525">
            <a:solidFill>
              <a:schemeClr val="tx1"/>
            </a:solidFill>
            <a:round/>
            <a:headEnd/>
            <a:tailEnd/>
          </a:ln>
        </p:spPr>
        <p:txBody>
          <a:bodyPr/>
          <a:lstStyle/>
          <a:p>
            <a:endParaRPr lang="fa-IR"/>
          </a:p>
        </p:txBody>
      </p:sp>
      <p:sp>
        <p:nvSpPr>
          <p:cNvPr id="8195" name="Line 3"/>
          <p:cNvSpPr>
            <a:spLocks noChangeShapeType="1"/>
          </p:cNvSpPr>
          <p:nvPr/>
        </p:nvSpPr>
        <p:spPr bwMode="auto">
          <a:xfrm>
            <a:off x="3132139" y="692150"/>
            <a:ext cx="5688012" cy="0"/>
          </a:xfrm>
          <a:prstGeom prst="line">
            <a:avLst/>
          </a:prstGeom>
          <a:noFill/>
          <a:ln w="28575">
            <a:solidFill>
              <a:srgbClr val="993300"/>
            </a:solidFill>
            <a:round/>
            <a:headEnd/>
            <a:tailEnd/>
          </a:ln>
        </p:spPr>
        <p:txBody>
          <a:bodyPr/>
          <a:lstStyle/>
          <a:p>
            <a:endParaRPr lang="fa-IR"/>
          </a:p>
        </p:txBody>
      </p:sp>
      <p:sp>
        <p:nvSpPr>
          <p:cNvPr id="8196" name="Text Box 6"/>
          <p:cNvSpPr txBox="1">
            <a:spLocks noChangeArrowheads="1"/>
          </p:cNvSpPr>
          <p:nvPr/>
        </p:nvSpPr>
        <p:spPr bwMode="auto">
          <a:xfrm>
            <a:off x="3419475" y="115889"/>
            <a:ext cx="184731" cy="369332"/>
          </a:xfrm>
          <a:prstGeom prst="rect">
            <a:avLst/>
          </a:prstGeom>
          <a:noFill/>
          <a:ln w="9525">
            <a:noFill/>
            <a:miter lim="800000"/>
            <a:headEnd/>
            <a:tailEnd/>
          </a:ln>
        </p:spPr>
        <p:txBody>
          <a:bodyPr wrap="none">
            <a:spAutoFit/>
          </a:bodyPr>
          <a:lstStyle/>
          <a:p>
            <a:endParaRPr lang="fa-IR">
              <a:latin typeface="Arial" pitchFamily="34" charset="0"/>
            </a:endParaRPr>
          </a:p>
        </p:txBody>
      </p:sp>
      <p:sp>
        <p:nvSpPr>
          <p:cNvPr id="39944" name="Rectangle 8"/>
          <p:cNvSpPr>
            <a:spLocks noChangeArrowheads="1"/>
          </p:cNvSpPr>
          <p:nvPr/>
        </p:nvSpPr>
        <p:spPr bwMode="auto">
          <a:xfrm>
            <a:off x="7628251" y="71438"/>
            <a:ext cx="1083950" cy="523220"/>
          </a:xfrm>
          <a:prstGeom prst="rect">
            <a:avLst/>
          </a:prstGeom>
          <a:noFill/>
          <a:ln w="9525">
            <a:noFill/>
            <a:miter lim="800000"/>
            <a:headEnd/>
            <a:tailEnd/>
          </a:ln>
        </p:spPr>
        <p:txBody>
          <a:bodyPr wrap="none">
            <a:spAutoFit/>
          </a:bodyPr>
          <a:lstStyle/>
          <a:p>
            <a:pPr algn="r" rtl="1">
              <a:defRPr/>
            </a:pPr>
            <a:r>
              <a:rPr lang="fa-IR" sz="2800" dirty="0">
                <a:cs typeface="B Titr" pitchFamily="2" charset="-78"/>
              </a:rPr>
              <a:t>فهرست</a:t>
            </a:r>
            <a:endParaRPr lang="fa-IR" sz="2800" b="1" dirty="0">
              <a:solidFill>
                <a:schemeClr val="accent5">
                  <a:lumMod val="50000"/>
                </a:schemeClr>
              </a:solidFill>
              <a:latin typeface="Book Antiqua" pitchFamily="18" charset="0"/>
              <a:cs typeface="B Zar" pitchFamily="2" charset="-78"/>
            </a:endParaRPr>
          </a:p>
        </p:txBody>
      </p:sp>
      <p:sp>
        <p:nvSpPr>
          <p:cNvPr id="8198" name="Rectangle 9"/>
          <p:cNvSpPr>
            <a:spLocks noChangeArrowheads="1"/>
          </p:cNvSpPr>
          <p:nvPr/>
        </p:nvSpPr>
        <p:spPr bwMode="auto">
          <a:xfrm>
            <a:off x="3203575" y="1484313"/>
            <a:ext cx="312906" cy="369332"/>
          </a:xfrm>
          <a:prstGeom prst="rect">
            <a:avLst/>
          </a:prstGeom>
          <a:noFill/>
          <a:ln w="9525">
            <a:noFill/>
            <a:miter lim="800000"/>
            <a:headEnd/>
            <a:tailEnd/>
          </a:ln>
        </p:spPr>
        <p:txBody>
          <a:bodyPr wrap="none" anchor="ctr">
            <a:spAutoFit/>
          </a:bodyPr>
          <a:lstStyle/>
          <a:p>
            <a:r>
              <a:rPr lang="fa-IR" b="1">
                <a:latin typeface="Arial" pitchFamily="34" charset="0"/>
              </a:rPr>
              <a:t> </a:t>
            </a:r>
            <a:r>
              <a:rPr lang="en-US">
                <a:latin typeface="Arial" pitchFamily="34" charset="0"/>
              </a:rPr>
              <a:t> </a:t>
            </a:r>
          </a:p>
        </p:txBody>
      </p:sp>
      <p:sp>
        <p:nvSpPr>
          <p:cNvPr id="8199" name="Line 38"/>
          <p:cNvSpPr>
            <a:spLocks noChangeShapeType="1"/>
          </p:cNvSpPr>
          <p:nvPr/>
        </p:nvSpPr>
        <p:spPr bwMode="auto">
          <a:xfrm>
            <a:off x="228600" y="6381750"/>
            <a:ext cx="8686800" cy="0"/>
          </a:xfrm>
          <a:prstGeom prst="line">
            <a:avLst/>
          </a:prstGeom>
          <a:noFill/>
          <a:ln w="38100">
            <a:solidFill>
              <a:srgbClr val="993300"/>
            </a:solidFill>
            <a:round/>
            <a:headEnd/>
            <a:tailEnd/>
          </a:ln>
        </p:spPr>
        <p:txBody>
          <a:bodyPr/>
          <a:lstStyle/>
          <a:p>
            <a:endParaRPr lang="fa-IR"/>
          </a:p>
        </p:txBody>
      </p:sp>
      <p:sp>
        <p:nvSpPr>
          <p:cNvPr id="12" name="Text Box 37"/>
          <p:cNvSpPr txBox="1">
            <a:spLocks noChangeArrowheads="1"/>
          </p:cNvSpPr>
          <p:nvPr/>
        </p:nvSpPr>
        <p:spPr bwMode="auto">
          <a:xfrm>
            <a:off x="785786" y="857232"/>
            <a:ext cx="7929563" cy="5016758"/>
          </a:xfrm>
          <a:prstGeom prst="rect">
            <a:avLst/>
          </a:prstGeom>
          <a:solidFill>
            <a:schemeClr val="bg2">
              <a:lumMod val="90000"/>
            </a:schemeClr>
          </a:solidFill>
          <a:ln>
            <a:headEnd/>
            <a:tailEnd/>
          </a:ln>
        </p:spPr>
        <p:style>
          <a:lnRef idx="0">
            <a:schemeClr val="accent5"/>
          </a:lnRef>
          <a:fillRef idx="1001">
            <a:schemeClr val="dk2"/>
          </a:fillRef>
          <a:effectRef idx="3">
            <a:schemeClr val="accent5"/>
          </a:effectRef>
          <a:fontRef idx="minor">
            <a:schemeClr val="lt1"/>
          </a:fontRef>
        </p:style>
        <p:txBody>
          <a:bodyPr wrap="square">
            <a:spAutoFit/>
            <a:scene3d>
              <a:camera prst="orthographicFront"/>
              <a:lightRig rig="glow" dir="tl">
                <a:rot lat="0" lon="0" rev="5400000"/>
              </a:lightRig>
            </a:scene3d>
            <a:sp3d contourW="12700">
              <a:bevelT w="25400" h="25400"/>
              <a:contourClr>
                <a:schemeClr val="accent6">
                  <a:shade val="73000"/>
                </a:schemeClr>
              </a:contourClr>
            </a:sp3d>
          </a:bodyPr>
          <a:lstStyle/>
          <a:p>
            <a:pPr algn="r" rtl="1"/>
            <a:r>
              <a:rPr lang="fa-IR" sz="20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cs typeface="B Zar" pitchFamily="2" charset="-78"/>
              </a:rPr>
              <a:t>* </a:t>
            </a:r>
            <a:r>
              <a:rPr lang="fa-IR" sz="20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cs typeface="B Zar" pitchFamily="2" charset="-78"/>
                <a:hlinkClick r:id="rId2" action="ppaction://hlinksldjump"/>
              </a:rPr>
              <a:t>مقدمه</a:t>
            </a:r>
            <a:endParaRPr lang="fa-IR" sz="20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cs typeface="B Zar" pitchFamily="2" charset="-78"/>
            </a:endParaRPr>
          </a:p>
          <a:p>
            <a:pPr algn="r" rtl="1"/>
            <a:endParaRPr lang="fa-IR" sz="20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cs typeface="B Zar" pitchFamily="2" charset="-78"/>
            </a:endParaRPr>
          </a:p>
          <a:p>
            <a:pPr algn="r" rtl="1"/>
            <a:r>
              <a:rPr lang="fa-IR" sz="20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cs typeface="B Zar" pitchFamily="2" charset="-78"/>
              </a:rPr>
              <a:t>* </a:t>
            </a:r>
            <a:r>
              <a:rPr lang="fa-IR" sz="20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cs typeface="B Zar" pitchFamily="2" charset="-78"/>
                <a:hlinkClick r:id="rId3" action="ppaction://hlinksldjump"/>
              </a:rPr>
              <a:t>فوتبال</a:t>
            </a:r>
            <a:endParaRPr lang="fa-IR" sz="20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cs typeface="B Zar" pitchFamily="2" charset="-78"/>
            </a:endParaRPr>
          </a:p>
          <a:p>
            <a:pPr algn="r" rtl="1"/>
            <a:endParaRPr lang="fa-IR" sz="20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cs typeface="B Zar" pitchFamily="2" charset="-78"/>
            </a:endParaRPr>
          </a:p>
          <a:p>
            <a:pPr algn="r" rtl="1"/>
            <a:endParaRPr lang="en-US" sz="20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cs typeface="B Zar" pitchFamily="2" charset="-78"/>
            </a:endParaRPr>
          </a:p>
          <a:p>
            <a:pPr algn="r" rtl="1"/>
            <a:endParaRPr lang="en-US" sz="20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cs typeface="B Zar" pitchFamily="2" charset="-78"/>
            </a:endParaRPr>
          </a:p>
          <a:p>
            <a:pPr algn="r" rtl="1"/>
            <a:endParaRPr lang="en-US" sz="20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cs typeface="B Zar" pitchFamily="2" charset="-78"/>
            </a:endParaRPr>
          </a:p>
          <a:p>
            <a:pPr algn="r" rtl="1"/>
            <a:endParaRPr lang="en-US" sz="20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cs typeface="B Zar" pitchFamily="2" charset="-78"/>
            </a:endParaRPr>
          </a:p>
          <a:p>
            <a:pPr algn="r" rtl="1"/>
            <a:endParaRPr lang="en-US" sz="20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cs typeface="B Zar" pitchFamily="2" charset="-78"/>
            </a:endParaRPr>
          </a:p>
          <a:p>
            <a:pPr algn="r" rtl="1"/>
            <a:r>
              <a:rPr lang="fa-IR" sz="20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cs typeface="B Zar" pitchFamily="2" charset="-78"/>
              </a:rPr>
              <a:t>* </a:t>
            </a:r>
            <a:r>
              <a:rPr lang="fa-IR" sz="20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cs typeface="B Zar" pitchFamily="2" charset="-78"/>
                <a:hlinkClick r:id="rId4" action="ppaction://hlinksldjump"/>
              </a:rPr>
              <a:t>کاربردهای </a:t>
            </a:r>
            <a:r>
              <a:rPr lang="en-US" sz="20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cs typeface="B Zar" pitchFamily="2" charset="-78"/>
                <a:hlinkClick r:id="rId4" action="ppaction://hlinksldjump"/>
              </a:rPr>
              <a:t>IT</a:t>
            </a:r>
            <a:r>
              <a:rPr lang="fa-IR" sz="20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cs typeface="B Zar" pitchFamily="2" charset="-78"/>
                <a:hlinkClick r:id="rId4" action="ppaction://hlinksldjump"/>
              </a:rPr>
              <a:t> در برخی رشته های دیگر </a:t>
            </a:r>
            <a:endParaRPr lang="fa-IR" sz="20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cs typeface="B Zar" pitchFamily="2" charset="-78"/>
            </a:endParaRPr>
          </a:p>
          <a:p>
            <a:pPr algn="r" rtl="1"/>
            <a:endParaRPr lang="en-US" sz="20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cs typeface="B Zar" pitchFamily="2" charset="-78"/>
            </a:endParaRPr>
          </a:p>
          <a:p>
            <a:pPr algn="r" rtl="1"/>
            <a:endParaRPr lang="fa-IR" sz="20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cs typeface="B Zar" pitchFamily="2" charset="-78"/>
            </a:endParaRPr>
          </a:p>
          <a:p>
            <a:pPr algn="r" rtl="1"/>
            <a:r>
              <a:rPr lang="fa-IR" sz="20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cs typeface="B Zar" pitchFamily="2" charset="-78"/>
              </a:rPr>
              <a:t>* </a:t>
            </a:r>
            <a:r>
              <a:rPr lang="fa-IR" sz="20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cs typeface="B Zar" pitchFamily="2" charset="-78"/>
                <a:hlinkClick r:id="rId5" action="ppaction://hlinksldjump"/>
              </a:rPr>
              <a:t>ورزش </a:t>
            </a:r>
            <a:r>
              <a:rPr lang="fa-IR" sz="20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cs typeface="B Zar" pitchFamily="2" charset="-78"/>
                <a:hlinkClick r:id="rId5" action="ppaction://hlinksldjump"/>
              </a:rPr>
              <a:t>های عمومی و </a:t>
            </a:r>
            <a:r>
              <a:rPr lang="fa-IR" sz="20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cs typeface="B Zar" pitchFamily="2" charset="-78"/>
                <a:hlinkClick r:id="rId5" action="ppaction://hlinksldjump"/>
              </a:rPr>
              <a:t>خانگی</a:t>
            </a:r>
            <a:endParaRPr lang="fa-IR" sz="20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cs typeface="B Zar" pitchFamily="2" charset="-78"/>
            </a:endParaRPr>
          </a:p>
          <a:p>
            <a:pPr algn="r" rtl="1"/>
            <a:r>
              <a:rPr lang="fa-IR" sz="20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cs typeface="B Zar" pitchFamily="2" charset="-78"/>
              </a:rPr>
              <a:t>* </a:t>
            </a:r>
            <a:r>
              <a:rPr lang="fa-IR" sz="20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cs typeface="B Zar" pitchFamily="2" charset="-78"/>
                <a:hlinkClick r:id="rId6" action="ppaction://hlinksldjump"/>
              </a:rPr>
              <a:t>فناوری اطلاعات در المپیک</a:t>
            </a:r>
            <a:endParaRPr lang="fa-IR" sz="20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cs typeface="B Zar" pitchFamily="2" charset="-78"/>
            </a:endParaRPr>
          </a:p>
          <a:p>
            <a:pPr algn="r" rtl="1"/>
            <a:r>
              <a:rPr lang="fa-IR" sz="20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cs typeface="B Zar" pitchFamily="2" charset="-78"/>
              </a:rPr>
              <a:t>* </a:t>
            </a:r>
            <a:r>
              <a:rPr lang="fa-IR" sz="20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cs typeface="B Zar" pitchFamily="2" charset="-78"/>
                <a:hlinkClick r:id="rId7" action="ppaction://hlinksldjump"/>
              </a:rPr>
              <a:t>موانع و مشکلات</a:t>
            </a:r>
            <a:endParaRPr lang="fa-IR" sz="20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cs typeface="B Zar" pitchFamily="2" charset="-78"/>
            </a:endParaRPr>
          </a:p>
          <a:p>
            <a:pPr algn="r" rtl="1"/>
            <a:r>
              <a:rPr lang="fa-IR" sz="20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cs typeface="B Zar" pitchFamily="2" charset="-78"/>
              </a:rPr>
              <a:t>* </a:t>
            </a:r>
            <a:r>
              <a:rPr lang="fa-IR" sz="20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cs typeface="B Zar" pitchFamily="2" charset="-78"/>
                <a:hlinkClick r:id="rId8" action="ppaction://hlinksldjump"/>
              </a:rPr>
              <a:t>نتیجه گیری</a:t>
            </a:r>
            <a:endParaRPr lang="fa-IR" sz="20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cs typeface="B Zar" pitchFamily="2" charset="-78"/>
            </a:endParaRPr>
          </a:p>
        </p:txBody>
      </p:sp>
      <p:sp>
        <p:nvSpPr>
          <p:cNvPr id="15" name="WordArt 40"/>
          <p:cNvSpPr>
            <a:spLocks noChangeArrowheads="1" noChangeShapeType="1" noTextEdit="1"/>
          </p:cNvSpPr>
          <p:nvPr/>
        </p:nvSpPr>
        <p:spPr bwMode="auto">
          <a:xfrm>
            <a:off x="285720" y="6500834"/>
            <a:ext cx="2000264" cy="285728"/>
          </a:xfrm>
          <a:prstGeom prst="rect">
            <a:avLst/>
          </a:prstGeom>
        </p:spPr>
        <p:txBody>
          <a:bodyPr wrap="none" fromWordArt="1">
            <a:prstTxWarp prst="textPlain">
              <a:avLst>
                <a:gd name="adj" fmla="val 50000"/>
              </a:avLst>
            </a:prstTxWarp>
          </a:bodyPr>
          <a:lstStyle/>
          <a:p>
            <a:pPr algn="ctr" rtl="1"/>
            <a:r>
              <a:rPr lang="fa-IR" sz="3200" b="1" kern="1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raffic"/>
              </a:rPr>
              <a:t>دانشگاه آزاد اسلامی کرج</a:t>
            </a:r>
          </a:p>
        </p:txBody>
      </p:sp>
      <p:sp>
        <p:nvSpPr>
          <p:cNvPr id="2" name="TextBox 1"/>
          <p:cNvSpPr txBox="1"/>
          <p:nvPr/>
        </p:nvSpPr>
        <p:spPr>
          <a:xfrm>
            <a:off x="1518240" y="3424932"/>
            <a:ext cx="1851789" cy="2308324"/>
          </a:xfrm>
          <a:prstGeom prst="rect">
            <a:avLst/>
          </a:prstGeom>
          <a:noFill/>
        </p:spPr>
        <p:txBody>
          <a:bodyPr wrap="none" rtlCol="0">
            <a:spAutoFit/>
          </a:bodyPr>
          <a:lstStyle/>
          <a:p>
            <a:pPr algn="r" rtl="1"/>
            <a:r>
              <a:rPr lang="fa-IR" b="1" dirty="0" smtClean="0">
                <a:solidFill>
                  <a:schemeClr val="accent1">
                    <a:lumMod val="50000"/>
                  </a:schemeClr>
                </a:solidFill>
                <a:cs typeface="B Mitra" panose="00000400000000000000" pitchFamily="2" charset="-78"/>
              </a:rPr>
              <a:t>* </a:t>
            </a:r>
            <a:r>
              <a:rPr lang="fa-IR" b="1" dirty="0" smtClean="0">
                <a:solidFill>
                  <a:schemeClr val="accent1">
                    <a:lumMod val="50000"/>
                  </a:schemeClr>
                </a:solidFill>
                <a:cs typeface="B Mitra" panose="00000400000000000000" pitchFamily="2" charset="-78"/>
                <a:hlinkClick r:id="rId9" action="ppaction://hlinksldjump"/>
              </a:rPr>
              <a:t>تنیس</a:t>
            </a:r>
            <a:endParaRPr lang="fa-IR" b="1" dirty="0" smtClean="0">
              <a:solidFill>
                <a:schemeClr val="accent1">
                  <a:lumMod val="50000"/>
                </a:schemeClr>
              </a:solidFill>
              <a:cs typeface="B Mitra" panose="00000400000000000000" pitchFamily="2" charset="-78"/>
            </a:endParaRPr>
          </a:p>
          <a:p>
            <a:pPr algn="r" rtl="1"/>
            <a:r>
              <a:rPr lang="fa-IR" b="1" dirty="0" smtClean="0">
                <a:solidFill>
                  <a:schemeClr val="accent1">
                    <a:lumMod val="50000"/>
                  </a:schemeClr>
                </a:solidFill>
                <a:cs typeface="B Mitra" panose="00000400000000000000" pitchFamily="2" charset="-78"/>
              </a:rPr>
              <a:t>* </a:t>
            </a:r>
            <a:r>
              <a:rPr lang="fa-IR" b="1" dirty="0" smtClean="0">
                <a:solidFill>
                  <a:schemeClr val="accent1">
                    <a:lumMod val="50000"/>
                  </a:schemeClr>
                </a:solidFill>
                <a:cs typeface="B Mitra" panose="00000400000000000000" pitchFamily="2" charset="-78"/>
                <a:hlinkClick r:id="rId10" action="ppaction://hlinksldjump"/>
              </a:rPr>
              <a:t>گلف</a:t>
            </a:r>
            <a:endParaRPr lang="fa-IR" b="1" dirty="0" smtClean="0">
              <a:solidFill>
                <a:schemeClr val="accent1">
                  <a:lumMod val="50000"/>
                </a:schemeClr>
              </a:solidFill>
              <a:cs typeface="B Mitra" panose="00000400000000000000" pitchFamily="2" charset="-78"/>
            </a:endParaRPr>
          </a:p>
          <a:p>
            <a:pPr algn="r" rtl="1"/>
            <a:r>
              <a:rPr lang="fa-IR" b="1" dirty="0" smtClean="0">
                <a:solidFill>
                  <a:schemeClr val="accent1">
                    <a:lumMod val="50000"/>
                  </a:schemeClr>
                </a:solidFill>
                <a:cs typeface="B Mitra" panose="00000400000000000000" pitchFamily="2" charset="-78"/>
              </a:rPr>
              <a:t>* </a:t>
            </a:r>
            <a:r>
              <a:rPr lang="fa-IR" b="1" dirty="0" smtClean="0">
                <a:solidFill>
                  <a:schemeClr val="accent1">
                    <a:lumMod val="50000"/>
                  </a:schemeClr>
                </a:solidFill>
                <a:cs typeface="B Mitra" panose="00000400000000000000" pitchFamily="2" charset="-78"/>
                <a:hlinkClick r:id="rId11" action="ppaction://hlinksldjump"/>
              </a:rPr>
              <a:t>شنا</a:t>
            </a:r>
            <a:endParaRPr lang="fa-IR" b="1" dirty="0" smtClean="0">
              <a:solidFill>
                <a:schemeClr val="accent1">
                  <a:lumMod val="50000"/>
                </a:schemeClr>
              </a:solidFill>
              <a:cs typeface="B Mitra" panose="00000400000000000000" pitchFamily="2" charset="-78"/>
            </a:endParaRPr>
          </a:p>
          <a:p>
            <a:pPr algn="r" rtl="1"/>
            <a:r>
              <a:rPr lang="fa-IR" b="1" dirty="0" smtClean="0">
                <a:solidFill>
                  <a:schemeClr val="accent1">
                    <a:lumMod val="50000"/>
                  </a:schemeClr>
                </a:solidFill>
                <a:cs typeface="B Mitra" panose="00000400000000000000" pitchFamily="2" charset="-78"/>
              </a:rPr>
              <a:t>* </a:t>
            </a:r>
            <a:r>
              <a:rPr lang="fa-IR" b="1" dirty="0" smtClean="0">
                <a:solidFill>
                  <a:schemeClr val="accent1">
                    <a:lumMod val="50000"/>
                  </a:schemeClr>
                </a:solidFill>
                <a:cs typeface="B Mitra" panose="00000400000000000000" pitchFamily="2" charset="-78"/>
                <a:hlinkClick r:id="rId12" action="ppaction://hlinksldjump"/>
              </a:rPr>
              <a:t>دو(سرعت و بامانع)</a:t>
            </a:r>
            <a:endParaRPr lang="fa-IR" b="1" dirty="0" smtClean="0">
              <a:solidFill>
                <a:schemeClr val="accent1">
                  <a:lumMod val="50000"/>
                </a:schemeClr>
              </a:solidFill>
              <a:cs typeface="B Mitra" panose="00000400000000000000" pitchFamily="2" charset="-78"/>
            </a:endParaRPr>
          </a:p>
          <a:p>
            <a:pPr algn="r" rtl="1"/>
            <a:r>
              <a:rPr lang="fa-IR" b="1" dirty="0" smtClean="0">
                <a:solidFill>
                  <a:schemeClr val="accent1">
                    <a:lumMod val="50000"/>
                  </a:schemeClr>
                </a:solidFill>
                <a:cs typeface="B Mitra" panose="00000400000000000000" pitchFamily="2" charset="-78"/>
              </a:rPr>
              <a:t>* </a:t>
            </a:r>
            <a:r>
              <a:rPr lang="fa-IR" b="1" dirty="0" smtClean="0">
                <a:solidFill>
                  <a:schemeClr val="accent1">
                    <a:lumMod val="50000"/>
                  </a:schemeClr>
                </a:solidFill>
                <a:cs typeface="B Mitra" panose="00000400000000000000" pitchFamily="2" charset="-78"/>
                <a:hlinkClick r:id="rId13" action="ppaction://hlinksldjump"/>
              </a:rPr>
              <a:t>تکواندو</a:t>
            </a:r>
            <a:endParaRPr lang="fa-IR" b="1" dirty="0" smtClean="0">
              <a:solidFill>
                <a:schemeClr val="accent1">
                  <a:lumMod val="50000"/>
                </a:schemeClr>
              </a:solidFill>
              <a:cs typeface="B Mitra" panose="00000400000000000000" pitchFamily="2" charset="-78"/>
            </a:endParaRPr>
          </a:p>
          <a:p>
            <a:pPr algn="r" rtl="1"/>
            <a:r>
              <a:rPr lang="fa-IR" b="1" dirty="0" smtClean="0">
                <a:solidFill>
                  <a:schemeClr val="accent1">
                    <a:lumMod val="50000"/>
                  </a:schemeClr>
                </a:solidFill>
                <a:cs typeface="B Mitra" panose="00000400000000000000" pitchFamily="2" charset="-78"/>
              </a:rPr>
              <a:t>* </a:t>
            </a:r>
            <a:r>
              <a:rPr lang="fa-IR" b="1" dirty="0" smtClean="0">
                <a:solidFill>
                  <a:schemeClr val="accent1">
                    <a:lumMod val="50000"/>
                  </a:schemeClr>
                </a:solidFill>
                <a:cs typeface="B Mitra" panose="00000400000000000000" pitchFamily="2" charset="-78"/>
                <a:hlinkClick r:id="rId14" action="ppaction://hlinksldjump"/>
              </a:rPr>
              <a:t>کوهنوردی</a:t>
            </a:r>
            <a:endParaRPr lang="fa-IR" b="1" dirty="0" smtClean="0">
              <a:solidFill>
                <a:schemeClr val="accent1">
                  <a:lumMod val="50000"/>
                </a:schemeClr>
              </a:solidFill>
              <a:cs typeface="B Mitra" panose="00000400000000000000" pitchFamily="2" charset="-78"/>
            </a:endParaRPr>
          </a:p>
          <a:p>
            <a:pPr algn="r" rtl="1"/>
            <a:r>
              <a:rPr lang="fa-IR" b="1" dirty="0" smtClean="0">
                <a:solidFill>
                  <a:schemeClr val="accent1">
                    <a:lumMod val="50000"/>
                  </a:schemeClr>
                </a:solidFill>
                <a:cs typeface="B Mitra" panose="00000400000000000000" pitchFamily="2" charset="-78"/>
              </a:rPr>
              <a:t>* </a:t>
            </a:r>
            <a:r>
              <a:rPr lang="fa-IR" b="1" dirty="0" smtClean="0">
                <a:solidFill>
                  <a:schemeClr val="accent1">
                    <a:lumMod val="50000"/>
                  </a:schemeClr>
                </a:solidFill>
                <a:cs typeface="B Mitra" panose="00000400000000000000" pitchFamily="2" charset="-78"/>
                <a:hlinkClick r:id="rId15" action="ppaction://hlinksldjump"/>
              </a:rPr>
              <a:t>اسکی</a:t>
            </a:r>
            <a:endParaRPr lang="fa-IR" b="1" dirty="0" smtClean="0">
              <a:solidFill>
                <a:schemeClr val="accent1">
                  <a:lumMod val="50000"/>
                </a:schemeClr>
              </a:solidFill>
              <a:cs typeface="B Mitra" panose="00000400000000000000" pitchFamily="2" charset="-78"/>
            </a:endParaRPr>
          </a:p>
          <a:p>
            <a:pPr algn="r" rtl="1"/>
            <a:r>
              <a:rPr lang="fa-IR" b="1" dirty="0" smtClean="0">
                <a:solidFill>
                  <a:schemeClr val="accent1">
                    <a:lumMod val="50000"/>
                  </a:schemeClr>
                </a:solidFill>
                <a:cs typeface="B Mitra" panose="00000400000000000000" pitchFamily="2" charset="-78"/>
              </a:rPr>
              <a:t>* </a:t>
            </a:r>
            <a:r>
              <a:rPr lang="fa-IR" b="1" dirty="0" smtClean="0">
                <a:solidFill>
                  <a:schemeClr val="accent1">
                    <a:lumMod val="50000"/>
                  </a:schemeClr>
                </a:solidFill>
                <a:cs typeface="B Mitra" panose="00000400000000000000" pitchFamily="2" charset="-78"/>
                <a:hlinkClick r:id="rId16" action="ppaction://hlinksldjump"/>
              </a:rPr>
              <a:t>والیبال و بسکتبال</a:t>
            </a:r>
            <a:endParaRPr lang="en-US" b="1" dirty="0">
              <a:solidFill>
                <a:schemeClr val="accent1">
                  <a:lumMod val="50000"/>
                </a:schemeClr>
              </a:solidFill>
              <a:cs typeface="B Mitra" panose="00000400000000000000" pitchFamily="2" charset="-78"/>
            </a:endParaRPr>
          </a:p>
        </p:txBody>
      </p:sp>
      <p:sp>
        <p:nvSpPr>
          <p:cNvPr id="6" name="Line Callout 2 5"/>
          <p:cNvSpPr/>
          <p:nvPr/>
        </p:nvSpPr>
        <p:spPr bwMode="auto">
          <a:xfrm flipH="1">
            <a:off x="1536772" y="3424932"/>
            <a:ext cx="1863123" cy="2308324"/>
          </a:xfrm>
          <a:prstGeom prst="borderCallout2">
            <a:avLst>
              <a:gd name="adj1" fmla="val 22351"/>
              <a:gd name="adj2" fmla="val -8333"/>
              <a:gd name="adj3" fmla="val 18750"/>
              <a:gd name="adj4" fmla="val -16667"/>
              <a:gd name="adj5" fmla="val 19189"/>
              <a:gd name="adj6" fmla="val -68032"/>
            </a:avLst>
          </a:prstGeom>
          <a:ln w="12700">
            <a:solidFill>
              <a:schemeClr val="tx2">
                <a:lumMod val="60000"/>
                <a:lumOff val="40000"/>
              </a:schemeClr>
            </a:solidFill>
          </a:ln>
          <a:effectLst>
            <a:glow rad="63500">
              <a:schemeClr val="accent5">
                <a:satMod val="175000"/>
                <a:alpha val="40000"/>
              </a:schemeClr>
            </a:glow>
            <a:innerShdw blurRad="63500" dist="50800" dir="2700000">
              <a:prstClr val="black">
                <a:alpha val="50000"/>
              </a:prstClr>
            </a:innerShdw>
          </a:effectLst>
        </p:spPr>
        <p:txBody>
          <a:bodyPr rot="0" spcFirstLastPara="0" vertOverflow="overflow" horzOverflow="overflow" vert="horz" wrap="none" lIns="91440" tIns="45720" rIns="91440" bIns="45720" numCol="1" spcCol="0" rtlCol="0" fromWordArt="1" anchor="ctr" anchorCtr="0" forceAA="0" compatLnSpc="1">
            <a:prstTxWarp prst="textPlain">
              <a:avLst>
                <a:gd name="adj" fmla="val 64880"/>
              </a:avLst>
            </a:prstTxWarp>
            <a:noAutofit/>
            <a:scene3d>
              <a:camera prst="orthographicFront"/>
              <a:lightRig rig="glow" dir="tl">
                <a:rot lat="0" lon="0" rev="5400000"/>
              </a:lightRig>
            </a:scene3d>
            <a:sp3d contourW="12700">
              <a:bevelT w="25400" h="25400"/>
              <a:contourClr>
                <a:schemeClr val="accent6">
                  <a:shade val="73000"/>
                </a:schemeClr>
              </a:contourClr>
            </a:sp3d>
          </a:bodyPr>
          <a:lstStyle/>
          <a:p>
            <a:pPr algn="ctr" rtl="1"/>
            <a:endParaRPr lang="en-US" sz="3200" b="1" kern="1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cs typeface="B Traffic"/>
            </a:endParaRPr>
          </a:p>
        </p:txBody>
      </p:sp>
      <p:sp>
        <p:nvSpPr>
          <p:cNvPr id="16" name="Line Callout 2 15"/>
          <p:cNvSpPr/>
          <p:nvPr/>
        </p:nvSpPr>
        <p:spPr bwMode="auto">
          <a:xfrm flipH="1">
            <a:off x="3066139" y="952987"/>
            <a:ext cx="3157400" cy="2335147"/>
          </a:xfrm>
          <a:prstGeom prst="borderCallout2">
            <a:avLst>
              <a:gd name="adj1" fmla="val 18750"/>
              <a:gd name="adj2" fmla="val -8333"/>
              <a:gd name="adj3" fmla="val 18750"/>
              <a:gd name="adj4" fmla="val -16667"/>
              <a:gd name="adj5" fmla="val 30975"/>
              <a:gd name="adj6" fmla="val -44354"/>
            </a:avLst>
          </a:prstGeom>
          <a:ln w="12700">
            <a:solidFill>
              <a:schemeClr val="tx2">
                <a:lumMod val="60000"/>
                <a:lumOff val="40000"/>
              </a:schemeClr>
            </a:solidFill>
          </a:ln>
          <a:effectLst>
            <a:glow rad="63500">
              <a:schemeClr val="accent5">
                <a:satMod val="175000"/>
                <a:alpha val="40000"/>
              </a:schemeClr>
            </a:glow>
            <a:innerShdw blurRad="63500" dist="50800" dir="2700000">
              <a:prstClr val="black">
                <a:alpha val="50000"/>
              </a:prstClr>
            </a:innerShdw>
          </a:effectLst>
        </p:spPr>
        <p:txBody>
          <a:bodyPr rot="0" spcFirstLastPara="0" vertOverflow="overflow" horzOverflow="overflow" vert="horz" wrap="none" lIns="91440" tIns="45720" rIns="91440" bIns="45720" numCol="1" spcCol="0" rtlCol="0" fromWordArt="1" anchor="ctr" anchorCtr="0" forceAA="0" compatLnSpc="1">
            <a:prstTxWarp prst="textPlain">
              <a:avLst>
                <a:gd name="adj" fmla="val 64880"/>
              </a:avLst>
            </a:prstTxWarp>
            <a:noAutofit/>
            <a:scene3d>
              <a:camera prst="orthographicFront"/>
              <a:lightRig rig="glow" dir="tl">
                <a:rot lat="0" lon="0" rev="5400000"/>
              </a:lightRig>
            </a:scene3d>
            <a:sp3d contourW="12700">
              <a:bevelT w="25400" h="25400"/>
              <a:contourClr>
                <a:schemeClr val="accent6">
                  <a:shade val="73000"/>
                </a:schemeClr>
              </a:contourClr>
            </a:sp3d>
          </a:bodyPr>
          <a:lstStyle/>
          <a:p>
            <a:pPr algn="ctr" rtl="1"/>
            <a:endParaRPr lang="en-US" sz="3200" b="1" kern="1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cs typeface="B Traffic"/>
            </a:endParaRPr>
          </a:p>
        </p:txBody>
      </p:sp>
      <p:sp>
        <p:nvSpPr>
          <p:cNvPr id="7" name="TextBox 6"/>
          <p:cNvSpPr txBox="1"/>
          <p:nvPr/>
        </p:nvSpPr>
        <p:spPr>
          <a:xfrm>
            <a:off x="3066139" y="931477"/>
            <a:ext cx="3131050" cy="2585323"/>
          </a:xfrm>
          <a:prstGeom prst="rect">
            <a:avLst/>
          </a:prstGeom>
          <a:noFill/>
        </p:spPr>
        <p:txBody>
          <a:bodyPr wrap="none" rtlCol="0">
            <a:spAutoFit/>
          </a:bodyPr>
          <a:lstStyle/>
          <a:p>
            <a:pPr algn="r" rtl="1"/>
            <a:r>
              <a:rPr lang="fa-IR" b="1" dirty="0" smtClean="0">
                <a:solidFill>
                  <a:schemeClr val="accent1">
                    <a:lumMod val="50000"/>
                  </a:schemeClr>
                </a:solidFill>
                <a:cs typeface="B Mitra" panose="00000400000000000000" pitchFamily="2" charset="-78"/>
              </a:rPr>
              <a:t>* </a:t>
            </a:r>
            <a:r>
              <a:rPr lang="fa-IR" b="1" dirty="0" smtClean="0">
                <a:solidFill>
                  <a:schemeClr val="accent1">
                    <a:lumMod val="50000"/>
                  </a:schemeClr>
                </a:solidFill>
                <a:cs typeface="B Mitra" panose="00000400000000000000" pitchFamily="2" charset="-78"/>
                <a:hlinkClick r:id="rId17" action="ppaction://hlinksldjump"/>
              </a:rPr>
              <a:t>نیاز به داور پنجم</a:t>
            </a:r>
            <a:endParaRPr lang="fa-IR" b="1" dirty="0" smtClean="0">
              <a:solidFill>
                <a:schemeClr val="accent1">
                  <a:lumMod val="50000"/>
                </a:schemeClr>
              </a:solidFill>
              <a:cs typeface="B Mitra" panose="00000400000000000000" pitchFamily="2" charset="-78"/>
            </a:endParaRPr>
          </a:p>
          <a:p>
            <a:pPr algn="r" rtl="1"/>
            <a:r>
              <a:rPr lang="fa-IR" b="1" dirty="0" smtClean="0">
                <a:solidFill>
                  <a:schemeClr val="accent1">
                    <a:lumMod val="50000"/>
                  </a:schemeClr>
                </a:solidFill>
                <a:cs typeface="B Mitra" panose="00000400000000000000" pitchFamily="2" charset="-78"/>
              </a:rPr>
              <a:t>* </a:t>
            </a:r>
            <a:r>
              <a:rPr lang="fa-IR" b="1" dirty="0" smtClean="0">
                <a:solidFill>
                  <a:schemeClr val="accent1">
                    <a:lumMod val="50000"/>
                  </a:schemeClr>
                </a:solidFill>
                <a:cs typeface="B Mitra" panose="00000400000000000000" pitchFamily="2" charset="-78"/>
                <a:hlinkClick r:id="rId18" action="ppaction://hlinksldjump"/>
              </a:rPr>
              <a:t>فناوری تشخیص گل</a:t>
            </a:r>
            <a:endParaRPr lang="fa-IR" b="1" dirty="0" smtClean="0">
              <a:solidFill>
                <a:schemeClr val="accent1">
                  <a:lumMod val="50000"/>
                </a:schemeClr>
              </a:solidFill>
              <a:cs typeface="B Mitra" panose="00000400000000000000" pitchFamily="2" charset="-78"/>
            </a:endParaRPr>
          </a:p>
          <a:p>
            <a:pPr algn="r" rtl="1"/>
            <a:r>
              <a:rPr lang="fa-IR" b="1" dirty="0" smtClean="0">
                <a:solidFill>
                  <a:schemeClr val="accent1">
                    <a:lumMod val="50000"/>
                  </a:schemeClr>
                </a:solidFill>
                <a:cs typeface="B Mitra" panose="00000400000000000000" pitchFamily="2" charset="-78"/>
              </a:rPr>
              <a:t>*</a:t>
            </a:r>
            <a:r>
              <a:rPr lang="fa-IR" sz="1400" b="1" dirty="0" smtClean="0">
                <a:solidFill>
                  <a:schemeClr val="accent1">
                    <a:lumMod val="50000"/>
                  </a:schemeClr>
                </a:solidFill>
                <a:cs typeface="B Mitra" panose="00000400000000000000" pitchFamily="2" charset="-78"/>
              </a:rPr>
              <a:t> </a:t>
            </a:r>
            <a:r>
              <a:rPr lang="en-US" sz="1400" b="1" dirty="0" smtClean="0">
                <a:solidFill>
                  <a:schemeClr val="accent1">
                    <a:lumMod val="50000"/>
                  </a:schemeClr>
                </a:solidFill>
                <a:cs typeface="B Mitra" panose="00000400000000000000" pitchFamily="2" charset="-78"/>
                <a:hlinkClick r:id="rId19" action="ppaction://hlinksldjump"/>
              </a:rPr>
              <a:t>IT</a:t>
            </a:r>
            <a:r>
              <a:rPr lang="fa-IR" b="1" dirty="0" smtClean="0">
                <a:solidFill>
                  <a:schemeClr val="accent1">
                    <a:lumMod val="50000"/>
                  </a:schemeClr>
                </a:solidFill>
                <a:cs typeface="B Mitra" panose="00000400000000000000" pitchFamily="2" charset="-78"/>
                <a:hlinkClick r:id="rId19" action="ppaction://hlinksldjump"/>
              </a:rPr>
              <a:t> در جام جهانی 2006 آلمان</a:t>
            </a:r>
            <a:endParaRPr lang="fa-IR" b="1" dirty="0" smtClean="0">
              <a:solidFill>
                <a:schemeClr val="accent1">
                  <a:lumMod val="50000"/>
                </a:schemeClr>
              </a:solidFill>
              <a:cs typeface="B Mitra" panose="00000400000000000000" pitchFamily="2" charset="-78"/>
            </a:endParaRPr>
          </a:p>
          <a:p>
            <a:pPr algn="r" rtl="1"/>
            <a:r>
              <a:rPr lang="fa-IR" b="1" dirty="0" smtClean="0">
                <a:solidFill>
                  <a:schemeClr val="accent1">
                    <a:lumMod val="50000"/>
                  </a:schemeClr>
                </a:solidFill>
                <a:cs typeface="B Mitra" panose="00000400000000000000" pitchFamily="2" charset="-78"/>
              </a:rPr>
              <a:t>* </a:t>
            </a:r>
            <a:r>
              <a:rPr lang="fa-IR" b="1" dirty="0" smtClean="0">
                <a:solidFill>
                  <a:schemeClr val="accent1">
                    <a:lumMod val="50000"/>
                  </a:schemeClr>
                </a:solidFill>
                <a:cs typeface="B Mitra" panose="00000400000000000000" pitchFamily="2" charset="-78"/>
                <a:hlinkClick r:id="rId20" action="ppaction://hlinksldjump"/>
              </a:rPr>
              <a:t>مبارزه </a:t>
            </a:r>
            <a:r>
              <a:rPr lang="en-US" sz="1400" b="1" dirty="0" smtClean="0">
                <a:solidFill>
                  <a:schemeClr val="accent1">
                    <a:lumMod val="50000"/>
                  </a:schemeClr>
                </a:solidFill>
                <a:cs typeface="B Mitra" panose="00000400000000000000" pitchFamily="2" charset="-78"/>
                <a:hlinkClick r:id="rId20" action="ppaction://hlinksldjump"/>
              </a:rPr>
              <a:t>adidas</a:t>
            </a:r>
            <a:r>
              <a:rPr lang="fa-IR" b="1" dirty="0" smtClean="0">
                <a:solidFill>
                  <a:schemeClr val="accent1">
                    <a:lumMod val="50000"/>
                  </a:schemeClr>
                </a:solidFill>
                <a:cs typeface="B Mitra" panose="00000400000000000000" pitchFamily="2" charset="-78"/>
                <a:hlinkClick r:id="rId20" action="ppaction://hlinksldjump"/>
              </a:rPr>
              <a:t> و </a:t>
            </a:r>
            <a:r>
              <a:rPr lang="en-US" sz="1400" b="1" dirty="0" smtClean="0">
                <a:solidFill>
                  <a:schemeClr val="accent1">
                    <a:lumMod val="50000"/>
                  </a:schemeClr>
                </a:solidFill>
                <a:cs typeface="B Mitra" panose="00000400000000000000" pitchFamily="2" charset="-78"/>
                <a:hlinkClick r:id="rId20" action="ppaction://hlinksldjump"/>
              </a:rPr>
              <a:t>Nike</a:t>
            </a:r>
            <a:endParaRPr lang="en-US" sz="1400" b="1" dirty="0" smtClean="0">
              <a:solidFill>
                <a:schemeClr val="accent1">
                  <a:lumMod val="50000"/>
                </a:schemeClr>
              </a:solidFill>
              <a:cs typeface="B Mitra" panose="00000400000000000000" pitchFamily="2" charset="-78"/>
            </a:endParaRPr>
          </a:p>
          <a:p>
            <a:pPr algn="r" rtl="1"/>
            <a:r>
              <a:rPr lang="fa-IR" b="1" dirty="0" smtClean="0">
                <a:solidFill>
                  <a:schemeClr val="accent1">
                    <a:lumMod val="50000"/>
                  </a:schemeClr>
                </a:solidFill>
                <a:cs typeface="B Mitra" panose="00000400000000000000" pitchFamily="2" charset="-78"/>
              </a:rPr>
              <a:t>*</a:t>
            </a:r>
            <a:r>
              <a:rPr lang="fa-IR" sz="1400" b="1" dirty="0" smtClean="0">
                <a:solidFill>
                  <a:schemeClr val="accent1">
                    <a:lumMod val="50000"/>
                  </a:schemeClr>
                </a:solidFill>
                <a:cs typeface="B Mitra" panose="00000400000000000000" pitchFamily="2" charset="-78"/>
              </a:rPr>
              <a:t> </a:t>
            </a:r>
            <a:r>
              <a:rPr lang="en-US" sz="1400" b="1" dirty="0" smtClean="0">
                <a:solidFill>
                  <a:schemeClr val="accent1">
                    <a:lumMod val="50000"/>
                  </a:schemeClr>
                </a:solidFill>
                <a:cs typeface="B Mitra" panose="00000400000000000000" pitchFamily="2" charset="-78"/>
                <a:hlinkClick r:id="rId21" action="ppaction://hlinksldjump"/>
              </a:rPr>
              <a:t>Euro 2008</a:t>
            </a:r>
            <a:endParaRPr lang="en-US" sz="1400" b="1" dirty="0" smtClean="0">
              <a:solidFill>
                <a:schemeClr val="accent1">
                  <a:lumMod val="50000"/>
                </a:schemeClr>
              </a:solidFill>
              <a:cs typeface="B Mitra" panose="00000400000000000000" pitchFamily="2" charset="-78"/>
            </a:endParaRPr>
          </a:p>
          <a:p>
            <a:pPr algn="r" rtl="1"/>
            <a:r>
              <a:rPr lang="fa-IR" b="1" dirty="0" smtClean="0">
                <a:solidFill>
                  <a:schemeClr val="accent1">
                    <a:lumMod val="50000"/>
                  </a:schemeClr>
                </a:solidFill>
                <a:cs typeface="B Mitra" panose="00000400000000000000" pitchFamily="2" charset="-78"/>
              </a:rPr>
              <a:t>* </a:t>
            </a:r>
            <a:r>
              <a:rPr lang="fa-IR" b="1" dirty="0" smtClean="0">
                <a:solidFill>
                  <a:schemeClr val="accent1">
                    <a:lumMod val="50000"/>
                  </a:schemeClr>
                </a:solidFill>
                <a:cs typeface="B Mitra" panose="00000400000000000000" pitchFamily="2" charset="-78"/>
                <a:hlinkClick r:id="rId22" action="ppaction://hlinksldjump"/>
              </a:rPr>
              <a:t>امنیت ورزشگاه های اروپا</a:t>
            </a:r>
            <a:endParaRPr lang="fa-IR" b="1" dirty="0" smtClean="0">
              <a:solidFill>
                <a:schemeClr val="accent1">
                  <a:lumMod val="50000"/>
                </a:schemeClr>
              </a:solidFill>
              <a:cs typeface="B Mitra" panose="00000400000000000000" pitchFamily="2" charset="-78"/>
            </a:endParaRPr>
          </a:p>
          <a:p>
            <a:pPr algn="r" rtl="1"/>
            <a:r>
              <a:rPr lang="fa-IR" b="1" dirty="0" smtClean="0">
                <a:solidFill>
                  <a:schemeClr val="accent1">
                    <a:lumMod val="50000"/>
                  </a:schemeClr>
                </a:solidFill>
                <a:cs typeface="B Mitra" panose="00000400000000000000" pitchFamily="2" charset="-78"/>
              </a:rPr>
              <a:t>* </a:t>
            </a:r>
            <a:r>
              <a:rPr lang="fa-IR"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cs typeface="B Zar" pitchFamily="2" charset="-78"/>
                <a:hlinkClick r:id="rId23" action="ppaction://hlinksldjump"/>
              </a:rPr>
              <a:t>آمار </a:t>
            </a:r>
            <a:r>
              <a:rPr lang="fa-IR"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cs typeface="B Zar" pitchFamily="2" charset="-78"/>
                <a:hlinkClick r:id="rId23" action="ppaction://hlinksldjump"/>
              </a:rPr>
              <a:t>و اطلاعات عمومی </a:t>
            </a:r>
            <a:r>
              <a:rPr lang="fa-IR"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cs typeface="B Zar" pitchFamily="2" charset="-78"/>
                <a:hlinkClick r:id="rId23" action="ppaction://hlinksldjump"/>
              </a:rPr>
              <a:t>یاخصوصی</a:t>
            </a:r>
          </a:p>
          <a:p>
            <a:pPr algn="r" rtl="1"/>
            <a:r>
              <a:rPr lang="fa-IR"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cs typeface="B Zar" pitchFamily="2" charset="-78"/>
                <a:hlinkClick r:id="rId23" action="ppaction://hlinksldjump"/>
              </a:rPr>
              <a:t>    </a:t>
            </a:r>
            <a:r>
              <a:rPr lang="fa-IR"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cs typeface="B Zar" pitchFamily="2" charset="-78"/>
                <a:hlinkClick r:id="rId23" action="ppaction://hlinksldjump"/>
              </a:rPr>
              <a:t>در سایت های ورزشی</a:t>
            </a:r>
            <a:endParaRPr lang="en-US"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cs typeface="B Zar" pitchFamily="2" charset="-78"/>
            </a:endParaRPr>
          </a:p>
          <a:p>
            <a:pPr algn="r" rtl="1"/>
            <a:endParaRPr lang="en-US" b="1" dirty="0">
              <a:solidFill>
                <a:schemeClr val="accent1">
                  <a:lumMod val="50000"/>
                </a:schemeClr>
              </a:solidFill>
              <a:cs typeface="B Mitra" panose="00000400000000000000" pitchFamily="2" charset="-78"/>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withEffect">
                                  <p:stCondLst>
                                    <p:cond delay="0"/>
                                  </p:stCondLst>
                                  <p:childTnLst>
                                    <p:set>
                                      <p:cBhvr>
                                        <p:cTn id="6" dur="1" fill="hold">
                                          <p:stCondLst>
                                            <p:cond delay="0"/>
                                          </p:stCondLst>
                                        </p:cTn>
                                        <p:tgtEl>
                                          <p:spTgt spid="39944"/>
                                        </p:tgtEl>
                                        <p:attrNameLst>
                                          <p:attrName>style.visibility</p:attrName>
                                        </p:attrNameLst>
                                      </p:cBhvr>
                                      <p:to>
                                        <p:strVal val="visible"/>
                                      </p:to>
                                    </p:set>
                                    <p:animEffect transition="in" filter="box(in)">
                                      <p:cBhvr>
                                        <p:cTn id="7" dur="1000"/>
                                        <p:tgtEl>
                                          <p:spTgt spid="39944"/>
                                        </p:tgtEl>
                                      </p:cBhvr>
                                    </p:animEffect>
                                  </p:childTnLst>
                                </p:cTn>
                              </p:par>
                              <p:par>
                                <p:cTn id="8" presetID="6" presetClass="entr" presetSubtype="16" fill="hold"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circle(in)">
                                      <p:cBhvr>
                                        <p:cTn id="10" dur="2000"/>
                                        <p:tgtEl>
                                          <p:spTgt spid="12"/>
                                        </p:tgtEl>
                                      </p:cBhvr>
                                    </p:animEffect>
                                  </p:childTnLst>
                                </p:cTn>
                              </p:par>
                            </p:childTnLst>
                          </p:cTn>
                        </p:par>
                        <p:par>
                          <p:cTn id="11" fill="hold">
                            <p:stCondLst>
                              <p:cond delay="2000"/>
                            </p:stCondLst>
                            <p:childTnLst>
                              <p:par>
                                <p:cTn id="12" presetID="10" presetClass="entr" presetSubtype="0"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500"/>
                                        <p:tgtEl>
                                          <p:spTgt spid="2"/>
                                        </p:tgtEl>
                                      </p:cBhvr>
                                    </p:animEffect>
                                  </p:childTnLst>
                                </p:cTn>
                              </p:par>
                            </p:childTnLst>
                          </p:cTn>
                        </p:par>
                        <p:par>
                          <p:cTn id="15" fill="hold">
                            <p:stCondLst>
                              <p:cond delay="2500"/>
                            </p:stCondLst>
                            <p:childTnLst>
                              <p:par>
                                <p:cTn id="16" presetID="10" presetClass="entr" presetSubtype="0"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childTnLst>
                          </p:cTn>
                        </p:par>
                        <p:par>
                          <p:cTn id="19" fill="hold">
                            <p:stCondLst>
                              <p:cond delay="3000"/>
                            </p:stCondLst>
                            <p:childTnLst>
                              <p:par>
                                <p:cTn id="20" presetID="10" presetClass="entr" presetSubtype="0" fill="hold" grpId="0" nodeType="after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500"/>
                                        <p:tgtEl>
                                          <p:spTgt spid="16"/>
                                        </p:tgtEl>
                                      </p:cBhvr>
                                    </p:animEffect>
                                  </p:childTnLst>
                                </p:cTn>
                              </p:par>
                            </p:childTnLst>
                          </p:cTn>
                        </p:par>
                        <p:par>
                          <p:cTn id="23" fill="hold">
                            <p:stCondLst>
                              <p:cond delay="3500"/>
                            </p:stCondLst>
                            <p:childTnLst>
                              <p:par>
                                <p:cTn id="24" presetID="10" presetClass="entr" presetSubtype="0" fill="hold" grpId="0" nodeType="after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fade">
                                      <p:cBhvr>
                                        <p:cTn id="26"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44" grpId="0"/>
      <p:bldP spid="2" grpId="0"/>
      <p:bldP spid="6" grpId="0" animBg="1"/>
      <p:bldP spid="16" grpId="0" animBg="1"/>
      <p:bldP spid="7"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Line 2"/>
          <p:cNvSpPr>
            <a:spLocks noChangeShapeType="1"/>
          </p:cNvSpPr>
          <p:nvPr/>
        </p:nvSpPr>
        <p:spPr bwMode="auto">
          <a:xfrm>
            <a:off x="2844800" y="0"/>
            <a:ext cx="0" cy="0"/>
          </a:xfrm>
          <a:prstGeom prst="line">
            <a:avLst/>
          </a:prstGeom>
          <a:noFill/>
          <a:ln w="9525">
            <a:solidFill>
              <a:schemeClr val="tx1"/>
            </a:solidFill>
            <a:round/>
            <a:headEnd/>
            <a:tailEnd/>
          </a:ln>
        </p:spPr>
        <p:txBody>
          <a:bodyPr/>
          <a:lstStyle/>
          <a:p>
            <a:endParaRPr lang="fa-IR"/>
          </a:p>
        </p:txBody>
      </p:sp>
      <p:sp>
        <p:nvSpPr>
          <p:cNvPr id="10243" name="Line 3"/>
          <p:cNvSpPr>
            <a:spLocks noChangeShapeType="1"/>
          </p:cNvSpPr>
          <p:nvPr/>
        </p:nvSpPr>
        <p:spPr bwMode="auto">
          <a:xfrm>
            <a:off x="3132139" y="692150"/>
            <a:ext cx="5688012" cy="0"/>
          </a:xfrm>
          <a:prstGeom prst="line">
            <a:avLst/>
          </a:prstGeom>
          <a:noFill/>
          <a:ln w="28575">
            <a:solidFill>
              <a:srgbClr val="993300"/>
            </a:solidFill>
            <a:round/>
            <a:headEnd/>
            <a:tailEnd/>
          </a:ln>
        </p:spPr>
        <p:txBody>
          <a:bodyPr/>
          <a:lstStyle/>
          <a:p>
            <a:endParaRPr lang="fa-IR"/>
          </a:p>
        </p:txBody>
      </p:sp>
      <p:sp>
        <p:nvSpPr>
          <p:cNvPr id="10244" name="Text Box 6"/>
          <p:cNvSpPr txBox="1">
            <a:spLocks noChangeArrowheads="1"/>
          </p:cNvSpPr>
          <p:nvPr/>
        </p:nvSpPr>
        <p:spPr bwMode="auto">
          <a:xfrm>
            <a:off x="3419475" y="115889"/>
            <a:ext cx="184731" cy="369332"/>
          </a:xfrm>
          <a:prstGeom prst="rect">
            <a:avLst/>
          </a:prstGeom>
          <a:noFill/>
          <a:ln w="9525">
            <a:noFill/>
            <a:miter lim="800000"/>
            <a:headEnd/>
            <a:tailEnd/>
          </a:ln>
        </p:spPr>
        <p:txBody>
          <a:bodyPr wrap="none">
            <a:spAutoFit/>
          </a:bodyPr>
          <a:lstStyle/>
          <a:p>
            <a:endParaRPr lang="fa-IR">
              <a:latin typeface="Arial" pitchFamily="34" charset="0"/>
            </a:endParaRPr>
          </a:p>
        </p:txBody>
      </p:sp>
      <p:sp>
        <p:nvSpPr>
          <p:cNvPr id="39944" name="Rectangle 8"/>
          <p:cNvSpPr>
            <a:spLocks noChangeArrowheads="1"/>
          </p:cNvSpPr>
          <p:nvPr/>
        </p:nvSpPr>
        <p:spPr bwMode="auto">
          <a:xfrm>
            <a:off x="5357818" y="142852"/>
            <a:ext cx="3571900" cy="400110"/>
          </a:xfrm>
          <a:prstGeom prst="rect">
            <a:avLst/>
          </a:prstGeom>
          <a:noFill/>
          <a:ln w="9525">
            <a:noFill/>
            <a:miter lim="800000"/>
            <a:headEnd/>
            <a:tailEnd/>
          </a:ln>
        </p:spPr>
        <p:txBody>
          <a:bodyPr wrap="square">
            <a:spAutoFit/>
          </a:bodyPr>
          <a:lstStyle/>
          <a:p>
            <a:pPr lvl="0"/>
            <a:r>
              <a:rPr lang="fa-IR" sz="2000" b="1" dirty="0">
                <a:solidFill>
                  <a:prstClr val="black"/>
                </a:solidFill>
                <a:cs typeface="B Titr" pitchFamily="2" charset="-78"/>
              </a:rPr>
              <a:t>کاربردهای فناوری اطلاعات در ورزش</a:t>
            </a:r>
            <a:endParaRPr lang="fa-IR" sz="2000" b="1" dirty="0">
              <a:solidFill>
                <a:srgbClr val="964305">
                  <a:lumMod val="50000"/>
                </a:srgbClr>
              </a:solidFill>
              <a:latin typeface="Book Antiqua" pitchFamily="18" charset="0"/>
              <a:cs typeface="B Titr" pitchFamily="2" charset="-78"/>
            </a:endParaRPr>
          </a:p>
        </p:txBody>
      </p:sp>
      <p:sp>
        <p:nvSpPr>
          <p:cNvPr id="10246" name="Rectangle 9"/>
          <p:cNvSpPr>
            <a:spLocks noChangeArrowheads="1"/>
          </p:cNvSpPr>
          <p:nvPr/>
        </p:nvSpPr>
        <p:spPr bwMode="auto">
          <a:xfrm>
            <a:off x="3203575" y="1484313"/>
            <a:ext cx="312906" cy="369332"/>
          </a:xfrm>
          <a:prstGeom prst="rect">
            <a:avLst/>
          </a:prstGeom>
          <a:noFill/>
          <a:ln w="9525">
            <a:noFill/>
            <a:miter lim="800000"/>
            <a:headEnd/>
            <a:tailEnd/>
          </a:ln>
        </p:spPr>
        <p:txBody>
          <a:bodyPr wrap="none" anchor="ctr">
            <a:spAutoFit/>
          </a:bodyPr>
          <a:lstStyle/>
          <a:p>
            <a:r>
              <a:rPr lang="fa-IR" b="1">
                <a:latin typeface="Arial" pitchFamily="34" charset="0"/>
              </a:rPr>
              <a:t> </a:t>
            </a:r>
            <a:r>
              <a:rPr lang="en-US">
                <a:latin typeface="Arial" pitchFamily="34" charset="0"/>
              </a:rPr>
              <a:t> </a:t>
            </a:r>
          </a:p>
        </p:txBody>
      </p:sp>
      <p:sp>
        <p:nvSpPr>
          <p:cNvPr id="39973" name="Text Box 37"/>
          <p:cNvSpPr txBox="1">
            <a:spLocks noChangeArrowheads="1"/>
          </p:cNvSpPr>
          <p:nvPr/>
        </p:nvSpPr>
        <p:spPr bwMode="auto">
          <a:xfrm>
            <a:off x="285720" y="943350"/>
            <a:ext cx="8501095" cy="3908762"/>
          </a:xfrm>
          <a:prstGeom prst="rect">
            <a:avLst/>
          </a:prstGeom>
          <a:noFill/>
          <a:ln w="9525">
            <a:noFill/>
            <a:miter lim="800000"/>
            <a:headEnd/>
            <a:tailEnd/>
          </a:ln>
        </p:spPr>
        <p:txBody>
          <a:bodyPr wrap="square">
            <a:spAutoFit/>
          </a:bodyPr>
          <a:lstStyle/>
          <a:p>
            <a:pPr algn="r" rtl="1"/>
            <a:r>
              <a:rPr lang="fa-IR" sz="2400" b="1" dirty="0" smtClean="0">
                <a:solidFill>
                  <a:schemeClr val="accent1">
                    <a:lumMod val="75000"/>
                  </a:schemeClr>
                </a:solidFill>
                <a:cs typeface="B Zar" pitchFamily="2" charset="-78"/>
              </a:rPr>
              <a:t>نتیجه گیری</a:t>
            </a:r>
          </a:p>
          <a:p>
            <a:pPr algn="r" rtl="1"/>
            <a:endParaRPr lang="en-US" sz="2400" dirty="0" smtClean="0">
              <a:solidFill>
                <a:schemeClr val="accent1">
                  <a:lumMod val="75000"/>
                </a:schemeClr>
              </a:solidFill>
              <a:cs typeface="B Zar" pitchFamily="2" charset="-78"/>
            </a:endParaRPr>
          </a:p>
          <a:p>
            <a:pPr algn="just" rtl="1"/>
            <a:r>
              <a:rPr lang="fa-IR" sz="2000" dirty="0" smtClean="0">
                <a:cs typeface="B Mitra" panose="00000400000000000000" pitchFamily="2" charset="-78"/>
              </a:rPr>
              <a:t>    پیش </a:t>
            </a:r>
            <a:r>
              <a:rPr lang="fa-IR" sz="2000" dirty="0">
                <a:cs typeface="B Mitra" panose="00000400000000000000" pitchFamily="2" charset="-78"/>
              </a:rPr>
              <a:t>از این همانگونه که پول و ثروت منبع قدرت محسوب می‌‌ شد به همان ترتیب امروزه این اطلاعات است که منبع قدرت محسوب می‌‌شود. این شعار قدیمی (دانش‌ قدرت است) ، سمبل بارز قرن جدید است. راز بقای دانش و اطلاعات نیز  در توسعه و بقای پایگاه داده کامپیوترها نهفته است.</a:t>
            </a:r>
            <a:endParaRPr lang="en-US" sz="2000" dirty="0">
              <a:cs typeface="B Mitra" panose="00000400000000000000" pitchFamily="2" charset="-78"/>
            </a:endParaRPr>
          </a:p>
          <a:p>
            <a:pPr algn="just" rtl="1"/>
            <a:r>
              <a:rPr lang="fa-IR" sz="2000" dirty="0" smtClean="0">
                <a:cs typeface="B Mitra" panose="00000400000000000000" pitchFamily="2" charset="-78"/>
              </a:rPr>
              <a:t>    امروزه از</a:t>
            </a:r>
            <a:r>
              <a:rPr lang="en-US" sz="1600" dirty="0" smtClean="0">
                <a:cs typeface="B Mitra" panose="00000400000000000000" pitchFamily="2" charset="-78"/>
              </a:rPr>
              <a:t>IT</a:t>
            </a:r>
            <a:r>
              <a:rPr lang="en-US" sz="2000" dirty="0" smtClean="0">
                <a:cs typeface="B Mitra" panose="00000400000000000000" pitchFamily="2" charset="-78"/>
              </a:rPr>
              <a:t> </a:t>
            </a:r>
            <a:r>
              <a:rPr lang="fa-IR" sz="2000" dirty="0" smtClean="0">
                <a:cs typeface="B Mitra" panose="00000400000000000000" pitchFamily="2" charset="-78"/>
              </a:rPr>
              <a:t> برای </a:t>
            </a:r>
            <a:r>
              <a:rPr lang="fa-IR" sz="2000" dirty="0">
                <a:cs typeface="B Mitra" panose="00000400000000000000" pitchFamily="2" charset="-78"/>
              </a:rPr>
              <a:t>سازماندهی به هر روز یک رقابت و رویداد ورزشی به خوبی می‌توان استفاده کرد. برای مثال اطلاعات مربوط به هر ورزشکار شامل نام، جنسیت، سن،‌اطلاعاتی برای دسترسی به وی، اطلاعاتی از روز گذشته وی و حتی سایز لباس‌ وی را پیدا کرد.</a:t>
            </a:r>
            <a:endParaRPr lang="en-US" sz="2000" dirty="0">
              <a:cs typeface="B Mitra" panose="00000400000000000000" pitchFamily="2" charset="-78"/>
            </a:endParaRPr>
          </a:p>
          <a:p>
            <a:pPr algn="just" rtl="1"/>
            <a:r>
              <a:rPr lang="fa-IR" sz="2000" dirty="0" smtClean="0">
                <a:cs typeface="B Mitra" panose="00000400000000000000" pitchFamily="2" charset="-78"/>
              </a:rPr>
              <a:t>    کاربردهای </a:t>
            </a:r>
            <a:r>
              <a:rPr lang="fa-IR" sz="2000" dirty="0">
                <a:cs typeface="B Mitra" panose="00000400000000000000" pitchFamily="2" charset="-78"/>
              </a:rPr>
              <a:t>مبتنی بر</a:t>
            </a:r>
            <a:r>
              <a:rPr lang="en-US" sz="1600" dirty="0">
                <a:cs typeface="B Mitra" panose="00000400000000000000" pitchFamily="2" charset="-78"/>
              </a:rPr>
              <a:t>IT</a:t>
            </a:r>
            <a:r>
              <a:rPr lang="en-US" sz="2000" dirty="0">
                <a:cs typeface="B Mitra" panose="00000400000000000000" pitchFamily="2" charset="-78"/>
              </a:rPr>
              <a:t> </a:t>
            </a:r>
            <a:r>
              <a:rPr lang="fa-IR" sz="2000" dirty="0">
                <a:cs typeface="B Mitra" panose="00000400000000000000" pitchFamily="2" charset="-78"/>
              </a:rPr>
              <a:t> به طرز غیر قابل باوری مدیریت ورزش را متحول کرده است. این کاربردها کمک می‌کند تا بهترین کارایی و خروجی را داشته باشیم. لذا استفاده از </a:t>
            </a:r>
            <a:r>
              <a:rPr lang="en-US" sz="1600" dirty="0">
                <a:cs typeface="B Mitra" panose="00000400000000000000" pitchFamily="2" charset="-78"/>
              </a:rPr>
              <a:t>IT</a:t>
            </a:r>
            <a:r>
              <a:rPr lang="en-US" sz="2000" dirty="0">
                <a:cs typeface="B Mitra" panose="00000400000000000000" pitchFamily="2" charset="-78"/>
              </a:rPr>
              <a:t> </a:t>
            </a:r>
            <a:r>
              <a:rPr lang="fa-IR" sz="2000" dirty="0">
                <a:cs typeface="B Mitra" panose="00000400000000000000" pitchFamily="2" charset="-78"/>
              </a:rPr>
              <a:t> برای مدیران و برنامه‌ریزان ورزشی در هر رده‌ای به امری الزامی تبدیل شده است</a:t>
            </a:r>
            <a:r>
              <a:rPr lang="fa-IR" sz="2000" dirty="0" smtClean="0">
                <a:cs typeface="B Mitra" panose="00000400000000000000" pitchFamily="2" charset="-78"/>
              </a:rPr>
              <a:t>.</a:t>
            </a:r>
            <a:r>
              <a:rPr lang="fa-IR" sz="2000" dirty="0">
                <a:cs typeface="B Mitra" panose="00000400000000000000" pitchFamily="2" charset="-78"/>
              </a:rPr>
              <a:t> در حال حاضر مدیران ورزشی با استفاده از شبکه‌ها می‌توانند به اطلاعات مفیدی جهت اتخاذ بهترین تصمیم دست یابند. </a:t>
            </a:r>
            <a:endParaRPr lang="en-US" sz="2000" dirty="0">
              <a:cs typeface="B Mitra" panose="00000400000000000000" pitchFamily="2" charset="-78"/>
            </a:endParaRPr>
          </a:p>
        </p:txBody>
      </p:sp>
      <p:sp>
        <p:nvSpPr>
          <p:cNvPr id="10248" name="Line 38"/>
          <p:cNvSpPr>
            <a:spLocks noChangeShapeType="1"/>
          </p:cNvSpPr>
          <p:nvPr/>
        </p:nvSpPr>
        <p:spPr bwMode="auto">
          <a:xfrm>
            <a:off x="228600" y="6381750"/>
            <a:ext cx="8686800" cy="0"/>
          </a:xfrm>
          <a:prstGeom prst="line">
            <a:avLst/>
          </a:prstGeom>
          <a:noFill/>
          <a:ln w="38100">
            <a:solidFill>
              <a:srgbClr val="993300"/>
            </a:solidFill>
            <a:round/>
            <a:headEnd/>
            <a:tailEnd/>
          </a:ln>
        </p:spPr>
        <p:txBody>
          <a:bodyPr/>
          <a:lstStyle/>
          <a:p>
            <a:endParaRPr lang="fa-IR"/>
          </a:p>
        </p:txBody>
      </p:sp>
      <p:sp>
        <p:nvSpPr>
          <p:cNvPr id="10250" name="WordArt 40"/>
          <p:cNvSpPr>
            <a:spLocks noChangeArrowheads="1" noChangeShapeType="1" noTextEdit="1"/>
          </p:cNvSpPr>
          <p:nvPr/>
        </p:nvSpPr>
        <p:spPr bwMode="auto">
          <a:xfrm>
            <a:off x="285720" y="6500834"/>
            <a:ext cx="2000264" cy="285728"/>
          </a:xfrm>
          <a:prstGeom prst="rect">
            <a:avLst/>
          </a:prstGeom>
        </p:spPr>
        <p:txBody>
          <a:bodyPr wrap="none" fromWordArt="1">
            <a:prstTxWarp prst="textPlain">
              <a:avLst>
                <a:gd name="adj" fmla="val 50000"/>
              </a:avLst>
            </a:prstTxWarp>
          </a:bodyPr>
          <a:lstStyle/>
          <a:p>
            <a:pPr algn="ctr" rtl="1"/>
            <a:r>
              <a:rPr lang="fa-IR" sz="3200" b="1" kern="1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raffic"/>
              </a:rPr>
              <a:t>دانشگاه آزاد اسلامی کرج</a:t>
            </a:r>
          </a:p>
        </p:txBody>
      </p:sp>
      <p:sp>
        <p:nvSpPr>
          <p:cNvPr id="11" name="Flowchart: Alternate Process 10">
            <a:hlinkClick r:id="rId2" action="ppaction://hlinksldjump" highlightClick="1"/>
            <a:hlinkHover r:id="" action="ppaction://noaction" highlightClick="1"/>
          </p:cNvPr>
          <p:cNvSpPr/>
          <p:nvPr/>
        </p:nvSpPr>
        <p:spPr>
          <a:xfrm>
            <a:off x="214282" y="6000768"/>
            <a:ext cx="714380" cy="285752"/>
          </a:xfrm>
          <a:prstGeom prst="flowChartAlternateProcess">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1400" dirty="0" smtClean="0">
                <a:solidFill>
                  <a:schemeClr val="tx1"/>
                </a:solidFill>
                <a:cs typeface="B Titr" pitchFamily="2" charset="-78"/>
              </a:rPr>
              <a:t>فهرست</a:t>
            </a:r>
            <a:endParaRPr lang="fa-IR" sz="1400" dirty="0">
              <a:solidFill>
                <a:schemeClr val="tx1"/>
              </a:solidFill>
              <a:cs typeface="B Titr" pitchFamily="2" charset="-78"/>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42395" y="4712037"/>
            <a:ext cx="3333750" cy="136207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39973"/>
                                        </p:tgtEl>
                                        <p:attrNameLst>
                                          <p:attrName>style.visibility</p:attrName>
                                        </p:attrNameLst>
                                      </p:cBhvr>
                                      <p:to>
                                        <p:strVal val="visible"/>
                                      </p:to>
                                    </p:set>
                                    <p:animEffect transition="in" filter="barn(inVertical)">
                                      <p:cBhvr>
                                        <p:cTn id="7" dur="500"/>
                                        <p:tgtEl>
                                          <p:spTgt spid="39973"/>
                                        </p:tgtEl>
                                      </p:cBhvr>
                                    </p:animEffect>
                                  </p:childTnLst>
                                </p:cTn>
                              </p:par>
                              <p:par>
                                <p:cTn id="8" presetID="22" presetClass="entr" presetSubtype="4"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down)">
                                      <p:cBhvr>
                                        <p:cTn id="1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73"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Line 2"/>
          <p:cNvSpPr>
            <a:spLocks noChangeShapeType="1"/>
          </p:cNvSpPr>
          <p:nvPr/>
        </p:nvSpPr>
        <p:spPr bwMode="auto">
          <a:xfrm>
            <a:off x="2844800" y="0"/>
            <a:ext cx="0" cy="0"/>
          </a:xfrm>
          <a:prstGeom prst="line">
            <a:avLst/>
          </a:prstGeom>
          <a:noFill/>
          <a:ln w="9525">
            <a:solidFill>
              <a:schemeClr val="tx1"/>
            </a:solidFill>
            <a:round/>
            <a:headEnd/>
            <a:tailEnd/>
          </a:ln>
        </p:spPr>
        <p:txBody>
          <a:bodyPr/>
          <a:lstStyle/>
          <a:p>
            <a:endParaRPr lang="fa-IR"/>
          </a:p>
        </p:txBody>
      </p:sp>
      <p:sp>
        <p:nvSpPr>
          <p:cNvPr id="10243" name="Line 3"/>
          <p:cNvSpPr>
            <a:spLocks noChangeShapeType="1"/>
          </p:cNvSpPr>
          <p:nvPr/>
        </p:nvSpPr>
        <p:spPr bwMode="auto">
          <a:xfrm>
            <a:off x="3132139" y="692150"/>
            <a:ext cx="5688012" cy="0"/>
          </a:xfrm>
          <a:prstGeom prst="line">
            <a:avLst/>
          </a:prstGeom>
          <a:noFill/>
          <a:ln w="28575">
            <a:solidFill>
              <a:srgbClr val="993300"/>
            </a:solidFill>
            <a:round/>
            <a:headEnd/>
            <a:tailEnd/>
          </a:ln>
        </p:spPr>
        <p:txBody>
          <a:bodyPr/>
          <a:lstStyle/>
          <a:p>
            <a:endParaRPr lang="fa-IR"/>
          </a:p>
        </p:txBody>
      </p:sp>
      <p:sp>
        <p:nvSpPr>
          <p:cNvPr id="10244" name="Text Box 6"/>
          <p:cNvSpPr txBox="1">
            <a:spLocks noChangeArrowheads="1"/>
          </p:cNvSpPr>
          <p:nvPr/>
        </p:nvSpPr>
        <p:spPr bwMode="auto">
          <a:xfrm>
            <a:off x="3419475" y="115889"/>
            <a:ext cx="184731" cy="369332"/>
          </a:xfrm>
          <a:prstGeom prst="rect">
            <a:avLst/>
          </a:prstGeom>
          <a:noFill/>
          <a:ln w="9525">
            <a:noFill/>
            <a:miter lim="800000"/>
            <a:headEnd/>
            <a:tailEnd/>
          </a:ln>
        </p:spPr>
        <p:txBody>
          <a:bodyPr wrap="none">
            <a:spAutoFit/>
          </a:bodyPr>
          <a:lstStyle/>
          <a:p>
            <a:endParaRPr lang="fa-IR">
              <a:latin typeface="Arial" pitchFamily="34" charset="0"/>
            </a:endParaRPr>
          </a:p>
        </p:txBody>
      </p:sp>
      <p:sp>
        <p:nvSpPr>
          <p:cNvPr id="39944" name="Rectangle 8"/>
          <p:cNvSpPr>
            <a:spLocks noChangeArrowheads="1"/>
          </p:cNvSpPr>
          <p:nvPr/>
        </p:nvSpPr>
        <p:spPr bwMode="auto">
          <a:xfrm>
            <a:off x="5357818" y="142852"/>
            <a:ext cx="3571900" cy="400110"/>
          </a:xfrm>
          <a:prstGeom prst="rect">
            <a:avLst/>
          </a:prstGeom>
          <a:noFill/>
          <a:ln w="9525">
            <a:noFill/>
            <a:miter lim="800000"/>
            <a:headEnd/>
            <a:tailEnd/>
          </a:ln>
        </p:spPr>
        <p:txBody>
          <a:bodyPr wrap="square">
            <a:spAutoFit/>
          </a:bodyPr>
          <a:lstStyle/>
          <a:p>
            <a:pPr lvl="0"/>
            <a:r>
              <a:rPr lang="fa-IR" sz="2000" b="1" dirty="0">
                <a:solidFill>
                  <a:prstClr val="black"/>
                </a:solidFill>
                <a:cs typeface="B Titr" pitchFamily="2" charset="-78"/>
              </a:rPr>
              <a:t>کاربردهای فناوری اطلاعات در ورزش</a:t>
            </a:r>
            <a:endParaRPr lang="fa-IR" sz="2000" b="1" dirty="0">
              <a:solidFill>
                <a:srgbClr val="964305">
                  <a:lumMod val="50000"/>
                </a:srgbClr>
              </a:solidFill>
              <a:latin typeface="Book Antiqua" pitchFamily="18" charset="0"/>
              <a:cs typeface="B Titr" pitchFamily="2" charset="-78"/>
            </a:endParaRPr>
          </a:p>
        </p:txBody>
      </p:sp>
      <p:sp>
        <p:nvSpPr>
          <p:cNvPr id="10246" name="Rectangle 9"/>
          <p:cNvSpPr>
            <a:spLocks noChangeArrowheads="1"/>
          </p:cNvSpPr>
          <p:nvPr/>
        </p:nvSpPr>
        <p:spPr bwMode="auto">
          <a:xfrm>
            <a:off x="3203575" y="1484313"/>
            <a:ext cx="312906" cy="369332"/>
          </a:xfrm>
          <a:prstGeom prst="rect">
            <a:avLst/>
          </a:prstGeom>
          <a:noFill/>
          <a:ln w="9525">
            <a:noFill/>
            <a:miter lim="800000"/>
            <a:headEnd/>
            <a:tailEnd/>
          </a:ln>
        </p:spPr>
        <p:txBody>
          <a:bodyPr wrap="none" anchor="ctr">
            <a:spAutoFit/>
          </a:bodyPr>
          <a:lstStyle/>
          <a:p>
            <a:r>
              <a:rPr lang="fa-IR" b="1">
                <a:latin typeface="Arial" pitchFamily="34" charset="0"/>
              </a:rPr>
              <a:t> </a:t>
            </a:r>
            <a:r>
              <a:rPr lang="en-US">
                <a:latin typeface="Arial" pitchFamily="34" charset="0"/>
              </a:rPr>
              <a:t> </a:t>
            </a:r>
          </a:p>
        </p:txBody>
      </p:sp>
      <p:sp>
        <p:nvSpPr>
          <p:cNvPr id="39973" name="Text Box 37"/>
          <p:cNvSpPr txBox="1">
            <a:spLocks noChangeArrowheads="1"/>
          </p:cNvSpPr>
          <p:nvPr/>
        </p:nvSpPr>
        <p:spPr bwMode="auto">
          <a:xfrm>
            <a:off x="285720" y="2341023"/>
            <a:ext cx="8072467" cy="2139047"/>
          </a:xfrm>
          <a:prstGeom prst="rect">
            <a:avLst/>
          </a:prstGeom>
          <a:noFill/>
          <a:ln w="9525">
            <a:noFill/>
            <a:miter lim="800000"/>
            <a:headEnd/>
            <a:tailEnd/>
          </a:ln>
        </p:spPr>
        <p:txBody>
          <a:bodyPr wrap="square">
            <a:spAutoFit/>
          </a:bodyPr>
          <a:lstStyle/>
          <a:p>
            <a:pPr algn="ctr" rtl="1"/>
            <a:r>
              <a:rPr lang="fa-IR" sz="11500" dirty="0" smtClean="0">
                <a:ln w="18415" cmpd="sng">
                  <a:solidFill>
                    <a:srgbClr val="FFFFFF"/>
                  </a:solidFill>
                  <a:prstDash val="solid"/>
                </a:ln>
                <a:solidFill>
                  <a:schemeClr val="accent3">
                    <a:lumMod val="50000"/>
                  </a:schemeClr>
                </a:solidFill>
                <a:effectLst>
                  <a:outerShdw blurRad="63500" dir="3600000" algn="tl" rotWithShape="0">
                    <a:srgbClr val="000000">
                      <a:alpha val="70000"/>
                    </a:srgbClr>
                  </a:outerShdw>
                </a:effectLst>
                <a:cs typeface="B Titr" pitchFamily="2" charset="-78"/>
              </a:rPr>
              <a:t>پايان</a:t>
            </a:r>
            <a:endParaRPr lang="fa-IR" sz="11500" b="1" dirty="0" smtClean="0">
              <a:solidFill>
                <a:schemeClr val="accent3">
                  <a:lumMod val="50000"/>
                </a:schemeClr>
              </a:solidFill>
              <a:cs typeface="B Titr" pitchFamily="2" charset="-78"/>
            </a:endParaRPr>
          </a:p>
          <a:p>
            <a:pPr algn="r" rtl="1"/>
            <a:endParaRPr lang="en-US" dirty="0" smtClean="0">
              <a:solidFill>
                <a:schemeClr val="accent3">
                  <a:lumMod val="50000"/>
                </a:schemeClr>
              </a:solidFill>
              <a:latin typeface="Times New Roman" pitchFamily="18" charset="0"/>
              <a:cs typeface="Times New Roman" pitchFamily="18" charset="0"/>
            </a:endParaRPr>
          </a:p>
        </p:txBody>
      </p:sp>
      <p:sp>
        <p:nvSpPr>
          <p:cNvPr id="10248" name="Line 38"/>
          <p:cNvSpPr>
            <a:spLocks noChangeShapeType="1"/>
          </p:cNvSpPr>
          <p:nvPr/>
        </p:nvSpPr>
        <p:spPr bwMode="auto">
          <a:xfrm>
            <a:off x="228600" y="6381750"/>
            <a:ext cx="8686800" cy="0"/>
          </a:xfrm>
          <a:prstGeom prst="line">
            <a:avLst/>
          </a:prstGeom>
          <a:noFill/>
          <a:ln w="38100">
            <a:solidFill>
              <a:srgbClr val="993300"/>
            </a:solidFill>
            <a:round/>
            <a:headEnd/>
            <a:tailEnd/>
          </a:ln>
        </p:spPr>
        <p:txBody>
          <a:bodyPr/>
          <a:lstStyle/>
          <a:p>
            <a:endParaRPr lang="fa-IR"/>
          </a:p>
        </p:txBody>
      </p:sp>
      <p:sp>
        <p:nvSpPr>
          <p:cNvPr id="10250" name="WordArt 40"/>
          <p:cNvSpPr>
            <a:spLocks noChangeArrowheads="1" noChangeShapeType="1" noTextEdit="1"/>
          </p:cNvSpPr>
          <p:nvPr/>
        </p:nvSpPr>
        <p:spPr bwMode="auto">
          <a:xfrm>
            <a:off x="285720" y="6500834"/>
            <a:ext cx="2000264" cy="285728"/>
          </a:xfrm>
          <a:prstGeom prst="rect">
            <a:avLst/>
          </a:prstGeom>
        </p:spPr>
        <p:txBody>
          <a:bodyPr wrap="none" fromWordArt="1">
            <a:prstTxWarp prst="textPlain">
              <a:avLst>
                <a:gd name="adj" fmla="val 50000"/>
              </a:avLst>
            </a:prstTxWarp>
          </a:bodyPr>
          <a:lstStyle/>
          <a:p>
            <a:pPr algn="ctr" rtl="1"/>
            <a:r>
              <a:rPr lang="fa-IR" sz="3200" b="1" kern="1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raffic"/>
              </a:rPr>
              <a:t>دانشگاه آزاد اسلامی کرج</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0"/>
                                  </p:stCondLst>
                                  <p:childTnLst>
                                    <p:set>
                                      <p:cBhvr>
                                        <p:cTn id="6" dur="1" fill="hold">
                                          <p:stCondLst>
                                            <p:cond delay="0"/>
                                          </p:stCondLst>
                                        </p:cTn>
                                        <p:tgtEl>
                                          <p:spTgt spid="39973"/>
                                        </p:tgtEl>
                                        <p:attrNameLst>
                                          <p:attrName>style.visibility</p:attrName>
                                        </p:attrNameLst>
                                      </p:cBhvr>
                                      <p:to>
                                        <p:strVal val="visible"/>
                                      </p:to>
                                    </p:set>
                                    <p:animEffect transition="in" filter="wheel(1)">
                                      <p:cBhvr>
                                        <p:cTn id="7" dur="2000"/>
                                        <p:tgtEl>
                                          <p:spTgt spid="399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7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Line 2"/>
          <p:cNvSpPr>
            <a:spLocks noChangeShapeType="1"/>
          </p:cNvSpPr>
          <p:nvPr/>
        </p:nvSpPr>
        <p:spPr bwMode="auto">
          <a:xfrm>
            <a:off x="2844800" y="0"/>
            <a:ext cx="0" cy="0"/>
          </a:xfrm>
          <a:prstGeom prst="line">
            <a:avLst/>
          </a:prstGeom>
          <a:noFill/>
          <a:ln w="9525">
            <a:solidFill>
              <a:schemeClr val="tx1"/>
            </a:solidFill>
            <a:round/>
            <a:headEnd/>
            <a:tailEnd/>
          </a:ln>
        </p:spPr>
        <p:txBody>
          <a:bodyPr/>
          <a:lstStyle/>
          <a:p>
            <a:endParaRPr lang="fa-IR"/>
          </a:p>
        </p:txBody>
      </p:sp>
      <p:sp>
        <p:nvSpPr>
          <p:cNvPr id="10243" name="Line 3"/>
          <p:cNvSpPr>
            <a:spLocks noChangeShapeType="1"/>
          </p:cNvSpPr>
          <p:nvPr/>
        </p:nvSpPr>
        <p:spPr bwMode="auto">
          <a:xfrm>
            <a:off x="3132139" y="692696"/>
            <a:ext cx="5688012" cy="0"/>
          </a:xfrm>
          <a:prstGeom prst="line">
            <a:avLst/>
          </a:prstGeom>
          <a:noFill/>
          <a:ln w="28575">
            <a:solidFill>
              <a:srgbClr val="993300"/>
            </a:solidFill>
            <a:round/>
            <a:headEnd/>
            <a:tailEnd/>
          </a:ln>
        </p:spPr>
        <p:txBody>
          <a:bodyPr/>
          <a:lstStyle/>
          <a:p>
            <a:endParaRPr lang="fa-IR"/>
          </a:p>
        </p:txBody>
      </p:sp>
      <p:sp>
        <p:nvSpPr>
          <p:cNvPr id="10244" name="Text Box 6"/>
          <p:cNvSpPr txBox="1">
            <a:spLocks noChangeArrowheads="1"/>
          </p:cNvSpPr>
          <p:nvPr/>
        </p:nvSpPr>
        <p:spPr bwMode="auto">
          <a:xfrm>
            <a:off x="3419475" y="115889"/>
            <a:ext cx="184731" cy="369332"/>
          </a:xfrm>
          <a:prstGeom prst="rect">
            <a:avLst/>
          </a:prstGeom>
          <a:noFill/>
          <a:ln w="9525">
            <a:noFill/>
            <a:miter lim="800000"/>
            <a:headEnd/>
            <a:tailEnd/>
          </a:ln>
        </p:spPr>
        <p:txBody>
          <a:bodyPr wrap="none">
            <a:spAutoFit/>
          </a:bodyPr>
          <a:lstStyle/>
          <a:p>
            <a:endParaRPr lang="fa-IR">
              <a:latin typeface="Arial" pitchFamily="34" charset="0"/>
            </a:endParaRPr>
          </a:p>
        </p:txBody>
      </p:sp>
      <p:sp>
        <p:nvSpPr>
          <p:cNvPr id="39944" name="Rectangle 8"/>
          <p:cNvSpPr>
            <a:spLocks noChangeArrowheads="1"/>
          </p:cNvSpPr>
          <p:nvPr/>
        </p:nvSpPr>
        <p:spPr bwMode="auto">
          <a:xfrm>
            <a:off x="5357818" y="142852"/>
            <a:ext cx="3571900" cy="400110"/>
          </a:xfrm>
          <a:prstGeom prst="rect">
            <a:avLst/>
          </a:prstGeom>
          <a:noFill/>
          <a:ln w="9525">
            <a:noFill/>
            <a:miter lim="800000"/>
            <a:headEnd/>
            <a:tailEnd/>
          </a:ln>
        </p:spPr>
        <p:txBody>
          <a:bodyPr wrap="square">
            <a:spAutoFit/>
          </a:bodyPr>
          <a:lstStyle/>
          <a:p>
            <a:r>
              <a:rPr lang="fa-IR" sz="2000" b="1" dirty="0" smtClean="0">
                <a:cs typeface="B Titr" pitchFamily="2" charset="-78"/>
              </a:rPr>
              <a:t>کاربردهای فناوری اطلاعات در ورزش</a:t>
            </a:r>
            <a:endParaRPr lang="fa-IR" sz="2000" b="1" dirty="0">
              <a:solidFill>
                <a:schemeClr val="accent5">
                  <a:lumMod val="50000"/>
                </a:schemeClr>
              </a:solidFill>
              <a:latin typeface="Book Antiqua" pitchFamily="18" charset="0"/>
              <a:cs typeface="B Titr" pitchFamily="2" charset="-78"/>
            </a:endParaRPr>
          </a:p>
        </p:txBody>
      </p:sp>
      <p:sp>
        <p:nvSpPr>
          <p:cNvPr id="10246" name="Rectangle 9"/>
          <p:cNvSpPr>
            <a:spLocks noChangeArrowheads="1"/>
          </p:cNvSpPr>
          <p:nvPr/>
        </p:nvSpPr>
        <p:spPr bwMode="auto">
          <a:xfrm>
            <a:off x="3203575" y="1484313"/>
            <a:ext cx="312906" cy="369332"/>
          </a:xfrm>
          <a:prstGeom prst="rect">
            <a:avLst/>
          </a:prstGeom>
          <a:noFill/>
          <a:ln w="9525">
            <a:noFill/>
            <a:miter lim="800000"/>
            <a:headEnd/>
            <a:tailEnd/>
          </a:ln>
        </p:spPr>
        <p:txBody>
          <a:bodyPr wrap="none" anchor="ctr">
            <a:spAutoFit/>
          </a:bodyPr>
          <a:lstStyle/>
          <a:p>
            <a:r>
              <a:rPr lang="fa-IR" b="1">
                <a:latin typeface="Arial" pitchFamily="34" charset="0"/>
              </a:rPr>
              <a:t> </a:t>
            </a:r>
            <a:r>
              <a:rPr lang="en-US">
                <a:latin typeface="Arial" pitchFamily="34" charset="0"/>
              </a:rPr>
              <a:t> </a:t>
            </a:r>
          </a:p>
        </p:txBody>
      </p:sp>
      <p:sp>
        <p:nvSpPr>
          <p:cNvPr id="39973" name="Text Box 37"/>
          <p:cNvSpPr txBox="1">
            <a:spLocks noChangeArrowheads="1"/>
          </p:cNvSpPr>
          <p:nvPr/>
        </p:nvSpPr>
        <p:spPr bwMode="auto">
          <a:xfrm>
            <a:off x="539552" y="1358766"/>
            <a:ext cx="8136904" cy="1785104"/>
          </a:xfrm>
          <a:prstGeom prst="rect">
            <a:avLst/>
          </a:prstGeom>
          <a:noFill/>
          <a:ln w="9525">
            <a:noFill/>
            <a:miter lim="800000"/>
            <a:headEnd/>
            <a:tailEnd/>
          </a:ln>
        </p:spPr>
        <p:txBody>
          <a:bodyPr wrap="square">
            <a:spAutoFit/>
          </a:bodyPr>
          <a:lstStyle/>
          <a:p>
            <a:pPr algn="just" rtl="1">
              <a:spcBef>
                <a:spcPct val="50000"/>
              </a:spcBef>
            </a:pPr>
            <a:r>
              <a:rPr lang="fa-IR" dirty="0" smtClean="0"/>
              <a:t>    </a:t>
            </a:r>
            <a:r>
              <a:rPr lang="ar-SA" sz="2000" dirty="0" smtClean="0">
                <a:cs typeface="B Mitra" panose="00000400000000000000" pitchFamily="2" charset="-78"/>
              </a:rPr>
              <a:t>امروزه </a:t>
            </a:r>
            <a:r>
              <a:rPr lang="ar-SA" sz="2000" dirty="0">
                <a:cs typeface="B Mitra" panose="00000400000000000000" pitchFamily="2" charset="-78"/>
              </a:rPr>
              <a:t>تکنولوژيهاي رايانه اي شيوه زندگي انسانها را با تغيير چشمگيري مواجه کرده و بر جنبه هاي مختلف زندگي بشر تاثير چشمگيري گذاشته است. از جمله این جنبه ها ورزش </a:t>
            </a:r>
            <a:r>
              <a:rPr lang="ar-SA" sz="2000" dirty="0" smtClean="0">
                <a:cs typeface="B Mitra" panose="00000400000000000000" pitchFamily="2" charset="-78"/>
              </a:rPr>
              <a:t>است</a:t>
            </a:r>
            <a:r>
              <a:rPr lang="fa-IR" sz="2000" dirty="0" smtClean="0">
                <a:cs typeface="B Mitra" panose="00000400000000000000" pitchFamily="2" charset="-78"/>
              </a:rPr>
              <a:t>:</a:t>
            </a:r>
            <a:endParaRPr lang="en-US" sz="2000" dirty="0" smtClean="0">
              <a:cs typeface="B Mitra" panose="00000400000000000000" pitchFamily="2" charset="-78"/>
            </a:endParaRPr>
          </a:p>
          <a:p>
            <a:pPr algn="just" rtl="1">
              <a:spcBef>
                <a:spcPct val="50000"/>
              </a:spcBef>
            </a:pPr>
            <a:r>
              <a:rPr lang="fa-IR" sz="2000" dirty="0" smtClean="0">
                <a:cs typeface="B Mitra" panose="00000400000000000000" pitchFamily="2" charset="-78"/>
              </a:rPr>
              <a:t>    </a:t>
            </a:r>
            <a:r>
              <a:rPr lang="ar-SA" sz="2000" dirty="0" smtClean="0">
                <a:cs typeface="B Mitra" panose="00000400000000000000" pitchFamily="2" charset="-78"/>
              </a:rPr>
              <a:t>فناوري‌هاي </a:t>
            </a:r>
            <a:r>
              <a:rPr lang="ar-SA" sz="2000" dirty="0">
                <a:cs typeface="B Mitra" panose="00000400000000000000" pitchFamily="2" charset="-78"/>
              </a:rPr>
              <a:t>زيادي وارد دنياي ورزش شده و باعث پيشرفت ورزش و ورزشکاران شدند كه این فناوری ها تکامل اختراعات و رشد فناوري‌هاي ديگر را نيز به‌همراه داشتند. اما موضوع ما فناوري اطلاعات است که توانست با ورودش به زندگي بشر نوع نگرش‌ها را تغيير دهد؛ فناوري كه در هر محيطي به‌کار </a:t>
            </a:r>
            <a:r>
              <a:rPr lang="ar-SA" sz="2000" dirty="0" smtClean="0">
                <a:cs typeface="B Mitra" panose="00000400000000000000" pitchFamily="2" charset="-78"/>
              </a:rPr>
              <a:t>مي‌رود</a:t>
            </a:r>
            <a:r>
              <a:rPr lang="fa-IR" sz="2000" dirty="0" smtClean="0">
                <a:cs typeface="B Mitra" panose="00000400000000000000" pitchFamily="2" charset="-78"/>
              </a:rPr>
              <a:t>.</a:t>
            </a:r>
            <a:endParaRPr lang="en-US" sz="2000" dirty="0" smtClean="0">
              <a:cs typeface="B Mitra" panose="00000400000000000000" pitchFamily="2" charset="-78"/>
            </a:endParaRPr>
          </a:p>
        </p:txBody>
      </p:sp>
      <p:sp>
        <p:nvSpPr>
          <p:cNvPr id="10248" name="Line 38"/>
          <p:cNvSpPr>
            <a:spLocks noChangeShapeType="1"/>
          </p:cNvSpPr>
          <p:nvPr/>
        </p:nvSpPr>
        <p:spPr bwMode="auto">
          <a:xfrm>
            <a:off x="228600" y="6381750"/>
            <a:ext cx="8686800" cy="0"/>
          </a:xfrm>
          <a:prstGeom prst="line">
            <a:avLst/>
          </a:prstGeom>
          <a:noFill/>
          <a:ln w="38100">
            <a:solidFill>
              <a:srgbClr val="993300"/>
            </a:solidFill>
            <a:round/>
            <a:headEnd/>
            <a:tailEnd/>
          </a:ln>
        </p:spPr>
        <p:txBody>
          <a:bodyPr/>
          <a:lstStyle/>
          <a:p>
            <a:endParaRPr lang="fa-IR"/>
          </a:p>
        </p:txBody>
      </p:sp>
      <p:sp>
        <p:nvSpPr>
          <p:cNvPr id="10250" name="WordArt 40"/>
          <p:cNvSpPr>
            <a:spLocks noChangeArrowheads="1" noChangeShapeType="1" noTextEdit="1"/>
          </p:cNvSpPr>
          <p:nvPr/>
        </p:nvSpPr>
        <p:spPr bwMode="auto">
          <a:xfrm>
            <a:off x="285720" y="6500834"/>
            <a:ext cx="2000264" cy="285728"/>
          </a:xfrm>
          <a:prstGeom prst="rect">
            <a:avLst/>
          </a:prstGeom>
        </p:spPr>
        <p:txBody>
          <a:bodyPr wrap="none" fromWordArt="1">
            <a:prstTxWarp prst="textPlain">
              <a:avLst>
                <a:gd name="adj" fmla="val 50000"/>
              </a:avLst>
            </a:prstTxWarp>
          </a:bodyPr>
          <a:lstStyle/>
          <a:p>
            <a:pPr algn="ctr" rtl="1"/>
            <a:r>
              <a:rPr lang="fa-IR" sz="3200" b="1" kern="1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raffic"/>
              </a:rPr>
              <a:t>دانشگاه آزاد اسلامی کرج</a:t>
            </a:r>
          </a:p>
        </p:txBody>
      </p:sp>
      <p:sp>
        <p:nvSpPr>
          <p:cNvPr id="11" name="Flowchart: Alternate Process 10">
            <a:hlinkClick r:id="rId2" action="ppaction://hlinksldjump" highlightClick="1"/>
            <a:hlinkHover r:id="" action="ppaction://noaction" highlightClick="1"/>
          </p:cNvPr>
          <p:cNvSpPr/>
          <p:nvPr/>
        </p:nvSpPr>
        <p:spPr>
          <a:xfrm>
            <a:off x="214282" y="6000768"/>
            <a:ext cx="714380" cy="285752"/>
          </a:xfrm>
          <a:prstGeom prst="flowChartAlternateProcess">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1400" dirty="0" smtClean="0">
                <a:solidFill>
                  <a:schemeClr val="tx1"/>
                </a:solidFill>
                <a:cs typeface="B Titr" pitchFamily="2" charset="-78"/>
              </a:rPr>
              <a:t>فهرست</a:t>
            </a:r>
            <a:endParaRPr lang="fa-IR" sz="1400" dirty="0">
              <a:solidFill>
                <a:schemeClr val="tx1"/>
              </a:solidFill>
              <a:cs typeface="B Titr" pitchFamily="2" charset="-78"/>
            </a:endParaRPr>
          </a:p>
        </p:txBody>
      </p:sp>
      <p:sp>
        <p:nvSpPr>
          <p:cNvPr id="2" name="Rectangle 1"/>
          <p:cNvSpPr/>
          <p:nvPr/>
        </p:nvSpPr>
        <p:spPr>
          <a:xfrm>
            <a:off x="7740352" y="879103"/>
            <a:ext cx="827471" cy="461665"/>
          </a:xfrm>
          <a:prstGeom prst="rect">
            <a:avLst/>
          </a:prstGeom>
        </p:spPr>
        <p:txBody>
          <a:bodyPr wrap="none">
            <a:spAutoFit/>
          </a:bodyPr>
          <a:lstStyle/>
          <a:p>
            <a:r>
              <a:rPr lang="fa-IR" sz="2400" b="1" dirty="0">
                <a:solidFill>
                  <a:schemeClr val="accent1">
                    <a:lumMod val="75000"/>
                  </a:schemeClr>
                </a:solidFill>
                <a:cs typeface="B Zar" pitchFamily="2" charset="-78"/>
              </a:rPr>
              <a:t>مقدمه</a:t>
            </a: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7584" y="3212976"/>
            <a:ext cx="2325836" cy="2192100"/>
          </a:xfrm>
          <a:prstGeom prst="rect">
            <a:avLst/>
          </a:prstGeom>
        </p:spPr>
      </p:pic>
      <p:sp>
        <p:nvSpPr>
          <p:cNvPr id="5" name="TextBox 4"/>
          <p:cNvSpPr txBox="1"/>
          <p:nvPr/>
        </p:nvSpPr>
        <p:spPr>
          <a:xfrm>
            <a:off x="3707904" y="3284984"/>
            <a:ext cx="4957028" cy="1938992"/>
          </a:xfrm>
          <a:prstGeom prst="rect">
            <a:avLst/>
          </a:prstGeom>
          <a:noFill/>
        </p:spPr>
        <p:txBody>
          <a:bodyPr wrap="square" rtlCol="0">
            <a:spAutoFit/>
          </a:bodyPr>
          <a:lstStyle/>
          <a:p>
            <a:pPr algn="just" rtl="1"/>
            <a:r>
              <a:rPr lang="fa-IR" sz="2000" dirty="0" smtClean="0"/>
              <a:t>    </a:t>
            </a:r>
            <a:r>
              <a:rPr lang="ar-SA" sz="2000" dirty="0" smtClean="0">
                <a:cs typeface="B Mitra" panose="00000400000000000000" pitchFamily="2" charset="-78"/>
              </a:rPr>
              <a:t>از </a:t>
            </a:r>
            <a:r>
              <a:rPr lang="ar-SA" sz="2000" dirty="0">
                <a:cs typeface="B Mitra" panose="00000400000000000000" pitchFamily="2" charset="-78"/>
              </a:rPr>
              <a:t>قرن 18 ميلادي و جريان‌هاي صنعتي شدن و انقلاب صنعتی و رنسانس کارهای علمی و موازي آن پيشرفت علوم پزشکي، اهميت دادن به اندام، پرورش و حفظ سلامتي آنها با انجام تحرکات منظم، به يک تخصص تبديل شد و کم‌کم ورزش‌ها شکل منظم‌تري به خود گرفت. بازي‌هاي قديمي کم‌کم به ورزش‌هاي قانونمند تبديل و هر روز رشته‌هاي جديد بيشتري ابداع </a:t>
            </a:r>
            <a:r>
              <a:rPr lang="ar-SA" sz="2000" dirty="0" smtClean="0">
                <a:cs typeface="B Mitra" panose="00000400000000000000" pitchFamily="2" charset="-78"/>
              </a:rPr>
              <a:t>شد</a:t>
            </a:r>
            <a:r>
              <a:rPr lang="fa-IR" sz="2000" dirty="0" smtClean="0">
                <a:cs typeface="B Mitra" panose="00000400000000000000" pitchFamily="2" charset="-78"/>
              </a:rPr>
              <a:t>.</a:t>
            </a:r>
            <a:endParaRPr lang="en-US" sz="2000" dirty="0">
              <a:cs typeface="B Mitra" panose="00000400000000000000"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39973"/>
                                        </p:tgtEl>
                                        <p:attrNameLst>
                                          <p:attrName>style.visibility</p:attrName>
                                        </p:attrNameLst>
                                      </p:cBhvr>
                                      <p:to>
                                        <p:strVal val="visible"/>
                                      </p:to>
                                    </p:set>
                                    <p:animEffect transition="in" filter="circle(in)">
                                      <p:cBhvr>
                                        <p:cTn id="7" dur="2000"/>
                                        <p:tgtEl>
                                          <p:spTgt spid="39973"/>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1000"/>
                                        <p:tgtEl>
                                          <p:spTgt spid="5"/>
                                        </p:tgtEl>
                                      </p:cBhvr>
                                    </p:animEffect>
                                    <p:anim calcmode="lin" valueType="num">
                                      <p:cBhvr>
                                        <p:cTn id="11" dur="1000" fill="hold"/>
                                        <p:tgtEl>
                                          <p:spTgt spid="5"/>
                                        </p:tgtEl>
                                        <p:attrNameLst>
                                          <p:attrName>ppt_x</p:attrName>
                                        </p:attrNameLst>
                                      </p:cBhvr>
                                      <p:tavLst>
                                        <p:tav tm="0">
                                          <p:val>
                                            <p:strVal val="#ppt_x"/>
                                          </p:val>
                                        </p:tav>
                                        <p:tav tm="100000">
                                          <p:val>
                                            <p:strVal val="#ppt_x"/>
                                          </p:val>
                                        </p:tav>
                                      </p:tavLst>
                                    </p:anim>
                                    <p:anim calcmode="lin" valueType="num">
                                      <p:cBhvr>
                                        <p:cTn id="12" dur="1000" fill="hold"/>
                                        <p:tgtEl>
                                          <p:spTgt spid="5"/>
                                        </p:tgtEl>
                                        <p:attrNameLst>
                                          <p:attrName>ppt_y</p:attrName>
                                        </p:attrNameLst>
                                      </p:cBhvr>
                                      <p:tavLst>
                                        <p:tav tm="0">
                                          <p:val>
                                            <p:strVal val="#ppt_y+.1"/>
                                          </p:val>
                                        </p:tav>
                                        <p:tav tm="100000">
                                          <p:val>
                                            <p:strVal val="#ppt_y"/>
                                          </p:val>
                                        </p:tav>
                                      </p:tavLst>
                                    </p:anim>
                                  </p:childTnLst>
                                </p:cTn>
                              </p:par>
                              <p:par>
                                <p:cTn id="13" presetID="21" presetClass="entr" presetSubtype="1" fill="hold" nodeType="with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heel(1)">
                                      <p:cBhvr>
                                        <p:cTn id="15" dur="2000"/>
                                        <p:tgtEl>
                                          <p:spTgt spid="4"/>
                                        </p:tgtEl>
                                      </p:cBhvr>
                                    </p:animEffect>
                                  </p:childTnLst>
                                </p:cTn>
                              </p:par>
                              <p:par>
                                <p:cTn id="16" presetID="6" presetClass="entr" presetSubtype="16" fill="hold" grpId="0" nodeType="with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circle(in)">
                                      <p:cBhvr>
                                        <p:cTn id="18"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73" grpId="0"/>
      <p:bldP spid="2" grpId="0"/>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Line 2"/>
          <p:cNvSpPr>
            <a:spLocks noChangeShapeType="1"/>
          </p:cNvSpPr>
          <p:nvPr/>
        </p:nvSpPr>
        <p:spPr bwMode="auto">
          <a:xfrm>
            <a:off x="2844800" y="0"/>
            <a:ext cx="0" cy="0"/>
          </a:xfrm>
          <a:prstGeom prst="line">
            <a:avLst/>
          </a:prstGeom>
          <a:noFill/>
          <a:ln w="9525">
            <a:solidFill>
              <a:schemeClr val="tx1"/>
            </a:solidFill>
            <a:round/>
            <a:headEnd/>
            <a:tailEnd/>
          </a:ln>
        </p:spPr>
        <p:txBody>
          <a:bodyPr/>
          <a:lstStyle/>
          <a:p>
            <a:endParaRPr lang="fa-IR"/>
          </a:p>
        </p:txBody>
      </p:sp>
      <p:sp>
        <p:nvSpPr>
          <p:cNvPr id="10243" name="Line 3"/>
          <p:cNvSpPr>
            <a:spLocks noChangeShapeType="1"/>
          </p:cNvSpPr>
          <p:nvPr/>
        </p:nvSpPr>
        <p:spPr bwMode="auto">
          <a:xfrm>
            <a:off x="3132139" y="692150"/>
            <a:ext cx="5688012" cy="0"/>
          </a:xfrm>
          <a:prstGeom prst="line">
            <a:avLst/>
          </a:prstGeom>
          <a:noFill/>
          <a:ln w="28575">
            <a:solidFill>
              <a:srgbClr val="993300"/>
            </a:solidFill>
            <a:round/>
            <a:headEnd/>
            <a:tailEnd/>
          </a:ln>
        </p:spPr>
        <p:txBody>
          <a:bodyPr/>
          <a:lstStyle/>
          <a:p>
            <a:endParaRPr lang="fa-IR"/>
          </a:p>
        </p:txBody>
      </p:sp>
      <p:sp>
        <p:nvSpPr>
          <p:cNvPr id="10244" name="Text Box 6"/>
          <p:cNvSpPr txBox="1">
            <a:spLocks noChangeArrowheads="1"/>
          </p:cNvSpPr>
          <p:nvPr/>
        </p:nvSpPr>
        <p:spPr bwMode="auto">
          <a:xfrm>
            <a:off x="3419475" y="115889"/>
            <a:ext cx="184731" cy="369332"/>
          </a:xfrm>
          <a:prstGeom prst="rect">
            <a:avLst/>
          </a:prstGeom>
          <a:noFill/>
          <a:ln w="9525">
            <a:noFill/>
            <a:miter lim="800000"/>
            <a:headEnd/>
            <a:tailEnd/>
          </a:ln>
        </p:spPr>
        <p:txBody>
          <a:bodyPr wrap="none">
            <a:spAutoFit/>
          </a:bodyPr>
          <a:lstStyle/>
          <a:p>
            <a:endParaRPr lang="fa-IR">
              <a:latin typeface="Arial" pitchFamily="34" charset="0"/>
            </a:endParaRPr>
          </a:p>
        </p:txBody>
      </p:sp>
      <p:sp>
        <p:nvSpPr>
          <p:cNvPr id="39944" name="Rectangle 8"/>
          <p:cNvSpPr>
            <a:spLocks noChangeArrowheads="1"/>
          </p:cNvSpPr>
          <p:nvPr/>
        </p:nvSpPr>
        <p:spPr bwMode="auto">
          <a:xfrm>
            <a:off x="5357818" y="142852"/>
            <a:ext cx="3571900" cy="400110"/>
          </a:xfrm>
          <a:prstGeom prst="rect">
            <a:avLst/>
          </a:prstGeom>
          <a:noFill/>
          <a:ln w="9525">
            <a:noFill/>
            <a:miter lim="800000"/>
            <a:headEnd/>
            <a:tailEnd/>
          </a:ln>
        </p:spPr>
        <p:txBody>
          <a:bodyPr wrap="square">
            <a:spAutoFit/>
          </a:bodyPr>
          <a:lstStyle/>
          <a:p>
            <a:pPr lvl="0"/>
            <a:r>
              <a:rPr lang="fa-IR" sz="2000" b="1" dirty="0">
                <a:solidFill>
                  <a:prstClr val="black"/>
                </a:solidFill>
                <a:cs typeface="B Titr" pitchFamily="2" charset="-78"/>
              </a:rPr>
              <a:t>کاربردهای فناوری اطلاعات در ورزش</a:t>
            </a:r>
            <a:endParaRPr lang="fa-IR" sz="2000" b="1" dirty="0">
              <a:solidFill>
                <a:srgbClr val="964305">
                  <a:lumMod val="50000"/>
                </a:srgbClr>
              </a:solidFill>
              <a:latin typeface="Book Antiqua" pitchFamily="18" charset="0"/>
              <a:cs typeface="B Titr" pitchFamily="2" charset="-78"/>
            </a:endParaRPr>
          </a:p>
        </p:txBody>
      </p:sp>
      <p:sp>
        <p:nvSpPr>
          <p:cNvPr id="10246" name="Rectangle 9"/>
          <p:cNvSpPr>
            <a:spLocks noChangeArrowheads="1"/>
          </p:cNvSpPr>
          <p:nvPr/>
        </p:nvSpPr>
        <p:spPr bwMode="auto">
          <a:xfrm>
            <a:off x="3203575" y="1484313"/>
            <a:ext cx="312906" cy="369332"/>
          </a:xfrm>
          <a:prstGeom prst="rect">
            <a:avLst/>
          </a:prstGeom>
          <a:noFill/>
          <a:ln w="9525">
            <a:noFill/>
            <a:miter lim="800000"/>
            <a:headEnd/>
            <a:tailEnd/>
          </a:ln>
        </p:spPr>
        <p:txBody>
          <a:bodyPr wrap="none" anchor="ctr">
            <a:spAutoFit/>
          </a:bodyPr>
          <a:lstStyle/>
          <a:p>
            <a:r>
              <a:rPr lang="fa-IR" b="1">
                <a:latin typeface="Arial" pitchFamily="34" charset="0"/>
              </a:rPr>
              <a:t> </a:t>
            </a:r>
            <a:r>
              <a:rPr lang="en-US">
                <a:latin typeface="Arial" pitchFamily="34" charset="0"/>
              </a:rPr>
              <a:t> </a:t>
            </a:r>
          </a:p>
        </p:txBody>
      </p:sp>
      <p:sp>
        <p:nvSpPr>
          <p:cNvPr id="39973" name="Text Box 37"/>
          <p:cNvSpPr txBox="1">
            <a:spLocks noChangeArrowheads="1"/>
          </p:cNvSpPr>
          <p:nvPr/>
        </p:nvSpPr>
        <p:spPr bwMode="auto">
          <a:xfrm>
            <a:off x="543794" y="899080"/>
            <a:ext cx="8318728" cy="2554545"/>
          </a:xfrm>
          <a:prstGeom prst="rect">
            <a:avLst/>
          </a:prstGeom>
          <a:noFill/>
          <a:ln w="9525">
            <a:noFill/>
            <a:miter lim="800000"/>
            <a:headEnd/>
            <a:tailEnd/>
          </a:ln>
        </p:spPr>
        <p:txBody>
          <a:bodyPr wrap="square">
            <a:spAutoFit/>
          </a:bodyPr>
          <a:lstStyle/>
          <a:p>
            <a:pPr algn="just" rtl="1"/>
            <a:r>
              <a:rPr lang="ar-YE" sz="2000" b="1" dirty="0">
                <a:cs typeface="B Mitra" panose="00000400000000000000" pitchFamily="2" charset="-78"/>
              </a:rPr>
              <a:t>لایه نخست</a:t>
            </a:r>
            <a:endParaRPr lang="en-US" sz="2000" dirty="0">
              <a:cs typeface="B Mitra" panose="00000400000000000000" pitchFamily="2" charset="-78"/>
            </a:endParaRPr>
          </a:p>
          <a:p>
            <a:pPr algn="just" rtl="1"/>
            <a:endParaRPr lang="fa-IR" sz="2000" dirty="0" smtClean="0">
              <a:cs typeface="B Mitra" panose="00000400000000000000" pitchFamily="2" charset="-78"/>
            </a:endParaRPr>
          </a:p>
          <a:p>
            <a:pPr algn="just" rtl="1"/>
            <a:r>
              <a:rPr lang="fa-IR" sz="2000" dirty="0" smtClean="0">
                <a:cs typeface="B Mitra" panose="00000400000000000000" pitchFamily="2" charset="-78"/>
              </a:rPr>
              <a:t>    فناوری </a:t>
            </a:r>
            <a:r>
              <a:rPr lang="fa-IR" sz="2000" dirty="0">
                <a:cs typeface="B Mitra" panose="00000400000000000000" pitchFamily="2" charset="-78"/>
              </a:rPr>
              <a:t>اطلاعات در بعد تجهیزات تاثیر زیادی بر وسایل ورزشی داشته است؛ وسایلی مانند: دستگاه‌های حاوی شتاب‌سنج و انواع سیستم‌های متصل به بدن ورزشکاران در تمرینات. یا توپ‌های مجهز به چیپ‌ست‌ها یا وسایل بسیار دیگری که آشکار و پنهان به فناوری‌های الکترونیکی مجهز شده‌اند. اما در کل فناوری اطلاعات در لایه‌‌های دیگر تاثیرات بسیار بیشتری گذاشته چنانچه تجهیزات به‌صورت با واسطه از طریق این فناوری تغییر کرده‌اند. برخی نرم‌افزارهای دستی و کاربردی را نیز در دسته تجهیزات ورزشی قرار می‌دهند که در بخش‌های بعدی به آنها اشاره خواهیم کرد. </a:t>
            </a:r>
            <a:endParaRPr lang="en-US" sz="2000" dirty="0">
              <a:cs typeface="B Mitra" panose="00000400000000000000" pitchFamily="2" charset="-78"/>
            </a:endParaRPr>
          </a:p>
        </p:txBody>
      </p:sp>
      <p:sp>
        <p:nvSpPr>
          <p:cNvPr id="10248" name="Line 38"/>
          <p:cNvSpPr>
            <a:spLocks noChangeShapeType="1"/>
          </p:cNvSpPr>
          <p:nvPr/>
        </p:nvSpPr>
        <p:spPr bwMode="auto">
          <a:xfrm>
            <a:off x="228600" y="6381750"/>
            <a:ext cx="8686800" cy="0"/>
          </a:xfrm>
          <a:prstGeom prst="line">
            <a:avLst/>
          </a:prstGeom>
          <a:noFill/>
          <a:ln w="38100">
            <a:solidFill>
              <a:srgbClr val="993300"/>
            </a:solidFill>
            <a:round/>
            <a:headEnd/>
            <a:tailEnd/>
          </a:ln>
        </p:spPr>
        <p:txBody>
          <a:bodyPr/>
          <a:lstStyle/>
          <a:p>
            <a:endParaRPr lang="fa-IR"/>
          </a:p>
        </p:txBody>
      </p:sp>
      <p:sp>
        <p:nvSpPr>
          <p:cNvPr id="10250" name="WordArt 40"/>
          <p:cNvSpPr>
            <a:spLocks noChangeArrowheads="1" noChangeShapeType="1" noTextEdit="1"/>
          </p:cNvSpPr>
          <p:nvPr/>
        </p:nvSpPr>
        <p:spPr bwMode="auto">
          <a:xfrm>
            <a:off x="285720" y="6500834"/>
            <a:ext cx="2000264" cy="285728"/>
          </a:xfrm>
          <a:prstGeom prst="rect">
            <a:avLst/>
          </a:prstGeom>
        </p:spPr>
        <p:txBody>
          <a:bodyPr wrap="none" fromWordArt="1">
            <a:prstTxWarp prst="textPlain">
              <a:avLst>
                <a:gd name="adj" fmla="val 50000"/>
              </a:avLst>
            </a:prstTxWarp>
          </a:bodyPr>
          <a:lstStyle/>
          <a:p>
            <a:pPr algn="ctr" rtl="1"/>
            <a:r>
              <a:rPr lang="fa-IR" sz="3200" b="1" kern="1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raffic"/>
              </a:rPr>
              <a:t>دانشگاه آزاد اسلامی کرج</a:t>
            </a:r>
          </a:p>
        </p:txBody>
      </p:sp>
      <p:sp>
        <p:nvSpPr>
          <p:cNvPr id="13" name="Flowchart: Alternate Process 12">
            <a:hlinkClick r:id="rId2" action="ppaction://hlinksldjump" highlightClick="1"/>
            <a:hlinkHover r:id="" action="ppaction://noaction" highlightClick="1"/>
          </p:cNvPr>
          <p:cNvSpPr/>
          <p:nvPr/>
        </p:nvSpPr>
        <p:spPr>
          <a:xfrm>
            <a:off x="214282" y="6000768"/>
            <a:ext cx="714380" cy="285752"/>
          </a:xfrm>
          <a:prstGeom prst="flowChartAlternateProcess">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1400" dirty="0" smtClean="0">
                <a:solidFill>
                  <a:schemeClr val="tx1"/>
                </a:solidFill>
                <a:cs typeface="B Titr" pitchFamily="2" charset="-78"/>
              </a:rPr>
              <a:t>فهرست</a:t>
            </a:r>
            <a:endParaRPr lang="fa-IR" sz="1400" dirty="0">
              <a:solidFill>
                <a:schemeClr val="tx1"/>
              </a:solidFill>
              <a:cs typeface="B Titr" pitchFamily="2" charset="-78"/>
            </a:endParaRPr>
          </a:p>
        </p:txBody>
      </p:sp>
      <p:pic>
        <p:nvPicPr>
          <p:cNvPr id="15" name="Picture 1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11760" y="3579950"/>
            <a:ext cx="4464496" cy="2513346"/>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39973"/>
                                        </p:tgtEl>
                                        <p:attrNameLst>
                                          <p:attrName>style.visibility</p:attrName>
                                        </p:attrNameLst>
                                      </p:cBhvr>
                                      <p:to>
                                        <p:strVal val="visible"/>
                                      </p:to>
                                    </p:set>
                                    <p:animEffect transition="in" filter="barn(inVertical)">
                                      <p:cBhvr>
                                        <p:cTn id="7" dur="500"/>
                                        <p:tgtEl>
                                          <p:spTgt spid="39973"/>
                                        </p:tgtEl>
                                      </p:cBhvr>
                                    </p:animEffect>
                                  </p:childTnLst>
                                </p:cTn>
                              </p:par>
                              <p:par>
                                <p:cTn id="8" presetID="22" presetClass="entr" presetSubtype="4" fill="hold"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wipe(down)">
                                      <p:cBhvr>
                                        <p:cTn id="1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7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Line 2"/>
          <p:cNvSpPr>
            <a:spLocks noChangeShapeType="1"/>
          </p:cNvSpPr>
          <p:nvPr/>
        </p:nvSpPr>
        <p:spPr bwMode="auto">
          <a:xfrm>
            <a:off x="2844800" y="0"/>
            <a:ext cx="0" cy="0"/>
          </a:xfrm>
          <a:prstGeom prst="line">
            <a:avLst/>
          </a:prstGeom>
          <a:noFill/>
          <a:ln w="9525">
            <a:solidFill>
              <a:schemeClr val="tx1"/>
            </a:solidFill>
            <a:round/>
            <a:headEnd/>
            <a:tailEnd/>
          </a:ln>
        </p:spPr>
        <p:txBody>
          <a:bodyPr/>
          <a:lstStyle/>
          <a:p>
            <a:endParaRPr lang="fa-IR"/>
          </a:p>
        </p:txBody>
      </p:sp>
      <p:sp>
        <p:nvSpPr>
          <p:cNvPr id="10243" name="Line 3"/>
          <p:cNvSpPr>
            <a:spLocks noChangeShapeType="1"/>
          </p:cNvSpPr>
          <p:nvPr/>
        </p:nvSpPr>
        <p:spPr bwMode="auto">
          <a:xfrm>
            <a:off x="3132139" y="692150"/>
            <a:ext cx="5688012" cy="0"/>
          </a:xfrm>
          <a:prstGeom prst="line">
            <a:avLst/>
          </a:prstGeom>
          <a:noFill/>
          <a:ln w="28575">
            <a:solidFill>
              <a:srgbClr val="993300"/>
            </a:solidFill>
            <a:round/>
            <a:headEnd/>
            <a:tailEnd/>
          </a:ln>
        </p:spPr>
        <p:txBody>
          <a:bodyPr/>
          <a:lstStyle/>
          <a:p>
            <a:endParaRPr lang="fa-IR"/>
          </a:p>
        </p:txBody>
      </p:sp>
      <p:sp>
        <p:nvSpPr>
          <p:cNvPr id="10244" name="Text Box 6"/>
          <p:cNvSpPr txBox="1">
            <a:spLocks noChangeArrowheads="1"/>
          </p:cNvSpPr>
          <p:nvPr/>
        </p:nvSpPr>
        <p:spPr bwMode="auto">
          <a:xfrm>
            <a:off x="3419475" y="115889"/>
            <a:ext cx="184731" cy="369332"/>
          </a:xfrm>
          <a:prstGeom prst="rect">
            <a:avLst/>
          </a:prstGeom>
          <a:noFill/>
          <a:ln w="9525">
            <a:noFill/>
            <a:miter lim="800000"/>
            <a:headEnd/>
            <a:tailEnd/>
          </a:ln>
        </p:spPr>
        <p:txBody>
          <a:bodyPr wrap="none">
            <a:spAutoFit/>
          </a:bodyPr>
          <a:lstStyle/>
          <a:p>
            <a:endParaRPr lang="fa-IR">
              <a:latin typeface="Arial" pitchFamily="34" charset="0"/>
            </a:endParaRPr>
          </a:p>
        </p:txBody>
      </p:sp>
      <p:sp>
        <p:nvSpPr>
          <p:cNvPr id="39944" name="Rectangle 8"/>
          <p:cNvSpPr>
            <a:spLocks noChangeArrowheads="1"/>
          </p:cNvSpPr>
          <p:nvPr/>
        </p:nvSpPr>
        <p:spPr bwMode="auto">
          <a:xfrm>
            <a:off x="5357818" y="142852"/>
            <a:ext cx="3571900" cy="400110"/>
          </a:xfrm>
          <a:prstGeom prst="rect">
            <a:avLst/>
          </a:prstGeom>
          <a:noFill/>
          <a:ln w="9525">
            <a:noFill/>
            <a:miter lim="800000"/>
            <a:headEnd/>
            <a:tailEnd/>
          </a:ln>
        </p:spPr>
        <p:txBody>
          <a:bodyPr wrap="square">
            <a:spAutoFit/>
          </a:bodyPr>
          <a:lstStyle/>
          <a:p>
            <a:pPr lvl="0"/>
            <a:r>
              <a:rPr lang="fa-IR" sz="2000" b="1" dirty="0">
                <a:solidFill>
                  <a:prstClr val="black"/>
                </a:solidFill>
                <a:cs typeface="B Titr" pitchFamily="2" charset="-78"/>
              </a:rPr>
              <a:t>کاربردهای فناوری اطلاعات در ورزش</a:t>
            </a:r>
            <a:endParaRPr lang="fa-IR" sz="2000" b="1" dirty="0">
              <a:solidFill>
                <a:srgbClr val="964305">
                  <a:lumMod val="50000"/>
                </a:srgbClr>
              </a:solidFill>
              <a:latin typeface="Book Antiqua" pitchFamily="18" charset="0"/>
              <a:cs typeface="B Titr" pitchFamily="2" charset="-78"/>
            </a:endParaRPr>
          </a:p>
        </p:txBody>
      </p:sp>
      <p:sp>
        <p:nvSpPr>
          <p:cNvPr id="10246" name="Rectangle 9"/>
          <p:cNvSpPr>
            <a:spLocks noChangeArrowheads="1"/>
          </p:cNvSpPr>
          <p:nvPr/>
        </p:nvSpPr>
        <p:spPr bwMode="auto">
          <a:xfrm>
            <a:off x="3203575" y="1484313"/>
            <a:ext cx="312906" cy="369332"/>
          </a:xfrm>
          <a:prstGeom prst="rect">
            <a:avLst/>
          </a:prstGeom>
          <a:noFill/>
          <a:ln w="9525">
            <a:noFill/>
            <a:miter lim="800000"/>
            <a:headEnd/>
            <a:tailEnd/>
          </a:ln>
        </p:spPr>
        <p:txBody>
          <a:bodyPr wrap="none" anchor="ctr">
            <a:spAutoFit/>
          </a:bodyPr>
          <a:lstStyle/>
          <a:p>
            <a:r>
              <a:rPr lang="fa-IR" b="1">
                <a:latin typeface="Arial" pitchFamily="34" charset="0"/>
              </a:rPr>
              <a:t> </a:t>
            </a:r>
            <a:r>
              <a:rPr lang="en-US">
                <a:latin typeface="Arial" pitchFamily="34" charset="0"/>
              </a:rPr>
              <a:t> </a:t>
            </a:r>
          </a:p>
        </p:txBody>
      </p:sp>
      <p:sp>
        <p:nvSpPr>
          <p:cNvPr id="39973" name="Text Box 37"/>
          <p:cNvSpPr txBox="1">
            <a:spLocks noChangeArrowheads="1"/>
          </p:cNvSpPr>
          <p:nvPr/>
        </p:nvSpPr>
        <p:spPr bwMode="auto">
          <a:xfrm>
            <a:off x="501423" y="747741"/>
            <a:ext cx="8318728" cy="3477875"/>
          </a:xfrm>
          <a:prstGeom prst="rect">
            <a:avLst/>
          </a:prstGeom>
          <a:noFill/>
          <a:ln w="9525">
            <a:noFill/>
            <a:miter lim="800000"/>
            <a:headEnd/>
            <a:tailEnd/>
          </a:ln>
        </p:spPr>
        <p:txBody>
          <a:bodyPr wrap="square">
            <a:spAutoFit/>
          </a:bodyPr>
          <a:lstStyle/>
          <a:p>
            <a:pPr algn="just" rtl="1"/>
            <a:r>
              <a:rPr lang="ar-YE" sz="2000" b="1" dirty="0">
                <a:cs typeface="B Mitra" panose="00000400000000000000" pitchFamily="2" charset="-78"/>
              </a:rPr>
              <a:t>لایه دوم </a:t>
            </a:r>
            <a:endParaRPr lang="fa-IR" sz="2000" dirty="0">
              <a:cs typeface="B Mitra" panose="00000400000000000000" pitchFamily="2" charset="-78"/>
            </a:endParaRPr>
          </a:p>
          <a:p>
            <a:pPr algn="just" rtl="1"/>
            <a:r>
              <a:rPr lang="fa-IR" sz="2000" dirty="0">
                <a:cs typeface="B Mitra" panose="00000400000000000000" pitchFamily="2" charset="-78"/>
              </a:rPr>
              <a:t>   افزایش سن ورزشی ورزشکاران و بهبود حرکت‌ها و سالم‌سازی محیط امروزه به کمک فناوری اطلاعات آسان‌تر شده است. روش‌های درمان بیماری‌ها و آسیب‌دیدگی‌ها و اطلاعات به‌ روز و در لحظه درباره بیماری‌ها و حرکات و نیز نظم‌بخشی برنامه‌های ورزشی توسط وسایل ارتباطی و نرم‌افزارهای تخصصی ورزشی باعث شده تا ورزش دیگر یک کار صرفا عملی نباشد. </a:t>
            </a:r>
            <a:endParaRPr lang="fa-IR" sz="2000" b="1" dirty="0" smtClean="0">
              <a:cs typeface="B Mitra" panose="00000400000000000000" pitchFamily="2" charset="-78"/>
            </a:endParaRPr>
          </a:p>
          <a:p>
            <a:pPr algn="just" rtl="1"/>
            <a:r>
              <a:rPr lang="ar-YE" sz="2000" b="1" dirty="0" smtClean="0">
                <a:cs typeface="B Mitra" panose="00000400000000000000" pitchFamily="2" charset="-78"/>
              </a:rPr>
              <a:t>لایه </a:t>
            </a:r>
            <a:r>
              <a:rPr lang="ar-YE" sz="2000" b="1" dirty="0">
                <a:cs typeface="B Mitra" panose="00000400000000000000" pitchFamily="2" charset="-78"/>
              </a:rPr>
              <a:t>سوم </a:t>
            </a:r>
            <a:endParaRPr lang="fa-IR" sz="2000" dirty="0" smtClean="0">
              <a:cs typeface="B Mitra" panose="00000400000000000000" pitchFamily="2" charset="-78"/>
            </a:endParaRPr>
          </a:p>
          <a:p>
            <a:pPr algn="just" rtl="1"/>
            <a:r>
              <a:rPr lang="fa-IR" sz="2000" dirty="0" smtClean="0">
                <a:cs typeface="B Mitra" panose="00000400000000000000" pitchFamily="2" charset="-78"/>
              </a:rPr>
              <a:t>   مدیریت </a:t>
            </a:r>
            <a:r>
              <a:rPr lang="fa-IR" sz="2000" dirty="0">
                <a:cs typeface="B Mitra" panose="00000400000000000000" pitchFamily="2" charset="-78"/>
              </a:rPr>
              <a:t>امور ورزشی و مربیگری‌های تخصصی و در کنار آن افزایش توانایی درمانگرها به‌کمک ابزار سنجشی رایانه‌ای باعث افزایش میزان دقت، تولید و گسترش اطلاعات در زمینه‌هایی شده که پیش از این حتی تخیل آن قدری سخت و ناممکن بود. آنالیز ورزشی یکی از اساسی‌ترین تغییرات ورزشی در مدیریت آن است. تحلیل حرکات یک ورزشکار به‌صورت فردی یا تحلیل آنی عملیات تیمی و کنترل زمینه‌ای بازی، شکل و نوع مدیریت ورزشی را تغییر داده </a:t>
            </a:r>
            <a:r>
              <a:rPr lang="fa-IR" sz="2000" dirty="0" smtClean="0">
                <a:cs typeface="B Mitra" panose="00000400000000000000" pitchFamily="2" charset="-78"/>
              </a:rPr>
              <a:t>است.</a:t>
            </a:r>
            <a:endParaRPr lang="en-US" sz="2000" dirty="0">
              <a:cs typeface="B Mitra" panose="00000400000000000000" pitchFamily="2" charset="-78"/>
            </a:endParaRPr>
          </a:p>
        </p:txBody>
      </p:sp>
      <p:sp>
        <p:nvSpPr>
          <p:cNvPr id="10248" name="Line 38"/>
          <p:cNvSpPr>
            <a:spLocks noChangeShapeType="1"/>
          </p:cNvSpPr>
          <p:nvPr/>
        </p:nvSpPr>
        <p:spPr bwMode="auto">
          <a:xfrm>
            <a:off x="228600" y="6381750"/>
            <a:ext cx="8686800" cy="0"/>
          </a:xfrm>
          <a:prstGeom prst="line">
            <a:avLst/>
          </a:prstGeom>
          <a:noFill/>
          <a:ln w="38100">
            <a:solidFill>
              <a:srgbClr val="993300"/>
            </a:solidFill>
            <a:round/>
            <a:headEnd/>
            <a:tailEnd/>
          </a:ln>
        </p:spPr>
        <p:txBody>
          <a:bodyPr/>
          <a:lstStyle/>
          <a:p>
            <a:endParaRPr lang="fa-IR"/>
          </a:p>
        </p:txBody>
      </p:sp>
      <p:sp>
        <p:nvSpPr>
          <p:cNvPr id="10250" name="WordArt 40"/>
          <p:cNvSpPr>
            <a:spLocks noChangeArrowheads="1" noChangeShapeType="1" noTextEdit="1"/>
          </p:cNvSpPr>
          <p:nvPr/>
        </p:nvSpPr>
        <p:spPr bwMode="auto">
          <a:xfrm>
            <a:off x="285720" y="6500834"/>
            <a:ext cx="2000264" cy="285728"/>
          </a:xfrm>
          <a:prstGeom prst="rect">
            <a:avLst/>
          </a:prstGeom>
        </p:spPr>
        <p:txBody>
          <a:bodyPr wrap="none" fromWordArt="1">
            <a:prstTxWarp prst="textPlain">
              <a:avLst>
                <a:gd name="adj" fmla="val 50000"/>
              </a:avLst>
            </a:prstTxWarp>
          </a:bodyPr>
          <a:lstStyle/>
          <a:p>
            <a:pPr algn="ctr" rtl="1"/>
            <a:r>
              <a:rPr lang="fa-IR" sz="3200" b="1" kern="1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raffic"/>
              </a:rPr>
              <a:t>دانشگاه آزاد اسلامی کرج</a:t>
            </a:r>
          </a:p>
        </p:txBody>
      </p:sp>
      <p:sp>
        <p:nvSpPr>
          <p:cNvPr id="13" name="Flowchart: Alternate Process 12">
            <a:hlinkClick r:id="rId2" action="ppaction://hlinksldjump" highlightClick="1"/>
            <a:hlinkHover r:id="" action="ppaction://noaction" highlightClick="1"/>
          </p:cNvPr>
          <p:cNvSpPr/>
          <p:nvPr/>
        </p:nvSpPr>
        <p:spPr>
          <a:xfrm>
            <a:off x="214282" y="6000768"/>
            <a:ext cx="714380" cy="285752"/>
          </a:xfrm>
          <a:prstGeom prst="flowChartAlternateProcess">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1400" dirty="0" smtClean="0">
                <a:solidFill>
                  <a:schemeClr val="tx1"/>
                </a:solidFill>
                <a:cs typeface="B Titr" pitchFamily="2" charset="-78"/>
              </a:rPr>
              <a:t>فهرست</a:t>
            </a:r>
            <a:endParaRPr lang="fa-IR" sz="1400" dirty="0">
              <a:solidFill>
                <a:schemeClr val="tx1"/>
              </a:solidFill>
              <a:cs typeface="B Titr" pitchFamily="2" charset="-78"/>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48064" y="4352290"/>
            <a:ext cx="3390014" cy="1813014"/>
          </a:xfrm>
          <a:prstGeom prst="rect">
            <a:avLst/>
          </a:prstGeom>
        </p:spPr>
      </p:pic>
      <p:pic>
        <p:nvPicPr>
          <p:cNvPr id="14" name="Picture 1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15616" y="4077072"/>
            <a:ext cx="3700131" cy="2077766"/>
          </a:xfrm>
          <a:prstGeom prst="rect">
            <a:avLst/>
          </a:prstGeom>
        </p:spPr>
      </p:pic>
    </p:spTree>
    <p:extLst>
      <p:ext uri="{BB962C8B-B14F-4D97-AF65-F5344CB8AC3E}">
        <p14:creationId xmlns:p14="http://schemas.microsoft.com/office/powerpoint/2010/main" val="28455228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39973"/>
                                        </p:tgtEl>
                                        <p:attrNameLst>
                                          <p:attrName>style.visibility</p:attrName>
                                        </p:attrNameLst>
                                      </p:cBhvr>
                                      <p:to>
                                        <p:strVal val="visible"/>
                                      </p:to>
                                    </p:set>
                                    <p:animEffect transition="in" filter="barn(inVertical)">
                                      <p:cBhvr>
                                        <p:cTn id="7" dur="500"/>
                                        <p:tgtEl>
                                          <p:spTgt spid="39973"/>
                                        </p:tgtEl>
                                      </p:cBhvr>
                                    </p:animEffect>
                                  </p:childTnLst>
                                </p:cTn>
                              </p:par>
                              <p:par>
                                <p:cTn id="8" presetID="6" presetClass="entr" presetSubtype="16"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circle(in)">
                                      <p:cBhvr>
                                        <p:cTn id="10" dur="2000"/>
                                        <p:tgtEl>
                                          <p:spTgt spid="2"/>
                                        </p:tgtEl>
                                      </p:cBhvr>
                                    </p:animEffect>
                                  </p:childTnLst>
                                </p:cTn>
                              </p:par>
                              <p:par>
                                <p:cTn id="11" presetID="6" presetClass="entr" presetSubtype="16" fill="hold"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circle(in)">
                                      <p:cBhvr>
                                        <p:cTn id="13" dur="2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7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Line 2"/>
          <p:cNvSpPr>
            <a:spLocks noChangeShapeType="1"/>
          </p:cNvSpPr>
          <p:nvPr/>
        </p:nvSpPr>
        <p:spPr bwMode="auto">
          <a:xfrm>
            <a:off x="2844800" y="0"/>
            <a:ext cx="0" cy="0"/>
          </a:xfrm>
          <a:prstGeom prst="line">
            <a:avLst/>
          </a:prstGeom>
          <a:noFill/>
          <a:ln w="9525">
            <a:solidFill>
              <a:schemeClr val="tx1"/>
            </a:solidFill>
            <a:round/>
            <a:headEnd/>
            <a:tailEnd/>
          </a:ln>
        </p:spPr>
        <p:txBody>
          <a:bodyPr/>
          <a:lstStyle/>
          <a:p>
            <a:endParaRPr lang="fa-IR"/>
          </a:p>
        </p:txBody>
      </p:sp>
      <p:sp>
        <p:nvSpPr>
          <p:cNvPr id="10243" name="Line 3"/>
          <p:cNvSpPr>
            <a:spLocks noChangeShapeType="1"/>
          </p:cNvSpPr>
          <p:nvPr/>
        </p:nvSpPr>
        <p:spPr bwMode="auto">
          <a:xfrm>
            <a:off x="3132139" y="692150"/>
            <a:ext cx="5688012" cy="0"/>
          </a:xfrm>
          <a:prstGeom prst="line">
            <a:avLst/>
          </a:prstGeom>
          <a:noFill/>
          <a:ln w="28575">
            <a:solidFill>
              <a:srgbClr val="993300"/>
            </a:solidFill>
            <a:round/>
            <a:headEnd/>
            <a:tailEnd/>
          </a:ln>
        </p:spPr>
        <p:txBody>
          <a:bodyPr/>
          <a:lstStyle/>
          <a:p>
            <a:endParaRPr lang="fa-IR"/>
          </a:p>
        </p:txBody>
      </p:sp>
      <p:sp>
        <p:nvSpPr>
          <p:cNvPr id="10244" name="Text Box 6"/>
          <p:cNvSpPr txBox="1">
            <a:spLocks noChangeArrowheads="1"/>
          </p:cNvSpPr>
          <p:nvPr/>
        </p:nvSpPr>
        <p:spPr bwMode="auto">
          <a:xfrm>
            <a:off x="3419475" y="115889"/>
            <a:ext cx="184731" cy="369332"/>
          </a:xfrm>
          <a:prstGeom prst="rect">
            <a:avLst/>
          </a:prstGeom>
          <a:noFill/>
          <a:ln w="9525">
            <a:noFill/>
            <a:miter lim="800000"/>
            <a:headEnd/>
            <a:tailEnd/>
          </a:ln>
        </p:spPr>
        <p:txBody>
          <a:bodyPr wrap="none">
            <a:spAutoFit/>
          </a:bodyPr>
          <a:lstStyle/>
          <a:p>
            <a:endParaRPr lang="fa-IR">
              <a:latin typeface="Arial" pitchFamily="34" charset="0"/>
            </a:endParaRPr>
          </a:p>
        </p:txBody>
      </p:sp>
      <p:sp>
        <p:nvSpPr>
          <p:cNvPr id="39944" name="Rectangle 8"/>
          <p:cNvSpPr>
            <a:spLocks noChangeArrowheads="1"/>
          </p:cNvSpPr>
          <p:nvPr/>
        </p:nvSpPr>
        <p:spPr bwMode="auto">
          <a:xfrm>
            <a:off x="5357818" y="142852"/>
            <a:ext cx="3571900" cy="400110"/>
          </a:xfrm>
          <a:prstGeom prst="rect">
            <a:avLst/>
          </a:prstGeom>
          <a:noFill/>
          <a:ln w="9525">
            <a:noFill/>
            <a:miter lim="800000"/>
            <a:headEnd/>
            <a:tailEnd/>
          </a:ln>
        </p:spPr>
        <p:txBody>
          <a:bodyPr wrap="square">
            <a:spAutoFit/>
          </a:bodyPr>
          <a:lstStyle/>
          <a:p>
            <a:pPr lvl="0"/>
            <a:r>
              <a:rPr lang="fa-IR" sz="2000" b="1" dirty="0">
                <a:solidFill>
                  <a:prstClr val="black"/>
                </a:solidFill>
                <a:cs typeface="B Titr" pitchFamily="2" charset="-78"/>
              </a:rPr>
              <a:t>کاربردهای فناوری اطلاعات در ورزش</a:t>
            </a:r>
            <a:endParaRPr lang="fa-IR" sz="2000" b="1" dirty="0">
              <a:solidFill>
                <a:srgbClr val="964305">
                  <a:lumMod val="50000"/>
                </a:srgbClr>
              </a:solidFill>
              <a:latin typeface="Book Antiqua" pitchFamily="18" charset="0"/>
              <a:cs typeface="B Titr" pitchFamily="2" charset="-78"/>
            </a:endParaRPr>
          </a:p>
        </p:txBody>
      </p:sp>
      <p:sp>
        <p:nvSpPr>
          <p:cNvPr id="10246" name="Rectangle 9"/>
          <p:cNvSpPr>
            <a:spLocks noChangeArrowheads="1"/>
          </p:cNvSpPr>
          <p:nvPr/>
        </p:nvSpPr>
        <p:spPr bwMode="auto">
          <a:xfrm>
            <a:off x="3203575" y="1484313"/>
            <a:ext cx="312906" cy="369332"/>
          </a:xfrm>
          <a:prstGeom prst="rect">
            <a:avLst/>
          </a:prstGeom>
          <a:noFill/>
          <a:ln w="9525">
            <a:noFill/>
            <a:miter lim="800000"/>
            <a:headEnd/>
            <a:tailEnd/>
          </a:ln>
        </p:spPr>
        <p:txBody>
          <a:bodyPr wrap="none" anchor="ctr">
            <a:spAutoFit/>
          </a:bodyPr>
          <a:lstStyle/>
          <a:p>
            <a:r>
              <a:rPr lang="fa-IR" b="1">
                <a:latin typeface="Arial" pitchFamily="34" charset="0"/>
              </a:rPr>
              <a:t> </a:t>
            </a:r>
            <a:r>
              <a:rPr lang="en-US">
                <a:latin typeface="Arial" pitchFamily="34" charset="0"/>
              </a:rPr>
              <a:t> </a:t>
            </a:r>
          </a:p>
        </p:txBody>
      </p:sp>
      <p:sp>
        <p:nvSpPr>
          <p:cNvPr id="39973" name="Text Box 37"/>
          <p:cNvSpPr txBox="1">
            <a:spLocks noChangeArrowheads="1"/>
          </p:cNvSpPr>
          <p:nvPr/>
        </p:nvSpPr>
        <p:spPr bwMode="auto">
          <a:xfrm>
            <a:off x="281105" y="692150"/>
            <a:ext cx="8501095" cy="3231654"/>
          </a:xfrm>
          <a:prstGeom prst="rect">
            <a:avLst/>
          </a:prstGeom>
          <a:noFill/>
          <a:ln w="9525">
            <a:noFill/>
            <a:miter lim="800000"/>
            <a:headEnd/>
            <a:tailEnd/>
          </a:ln>
        </p:spPr>
        <p:txBody>
          <a:bodyPr wrap="square">
            <a:spAutoFit/>
          </a:bodyPr>
          <a:lstStyle/>
          <a:p>
            <a:pPr algn="r" rtl="1"/>
            <a:r>
              <a:rPr lang="fa-IR" sz="2400" b="1" dirty="0" smtClean="0">
                <a:solidFill>
                  <a:schemeClr val="accent1">
                    <a:lumMod val="75000"/>
                  </a:schemeClr>
                </a:solidFill>
                <a:cs typeface="B Zar" pitchFamily="2" charset="-78"/>
              </a:rPr>
              <a:t>فوتبال</a:t>
            </a:r>
          </a:p>
          <a:p>
            <a:pPr algn="just" rtl="1"/>
            <a:endParaRPr lang="fa-IR" sz="2000" dirty="0" smtClean="0">
              <a:cs typeface="B Mitra" panose="00000400000000000000" pitchFamily="2" charset="-78"/>
            </a:endParaRPr>
          </a:p>
          <a:p>
            <a:pPr algn="just" rtl="1"/>
            <a:r>
              <a:rPr lang="fa-IR" sz="2000" dirty="0" smtClean="0">
                <a:cs typeface="B Mitra" panose="00000400000000000000" pitchFamily="2" charset="-78"/>
              </a:rPr>
              <a:t>    فوتبال </a:t>
            </a:r>
            <a:r>
              <a:rPr lang="fa-IR" sz="2000" dirty="0">
                <a:cs typeface="B Mitra" panose="00000400000000000000" pitchFamily="2" charset="-78"/>
              </a:rPr>
              <a:t>به عنوان یک فوق ورزش ، جایگاه ویژه ای در جهان امروز دارد و نتایج مسابقات آن ، بر روی طیف گستره ایی از مردم، تأثیر گذار </a:t>
            </a:r>
            <a:r>
              <a:rPr lang="fa-IR" sz="2000" dirty="0" smtClean="0">
                <a:cs typeface="B Mitra" panose="00000400000000000000" pitchFamily="2" charset="-78"/>
              </a:rPr>
              <a:t>است.</a:t>
            </a:r>
            <a:endParaRPr lang="fa-IR" sz="2000" dirty="0">
              <a:cs typeface="B Mitra" panose="00000400000000000000" pitchFamily="2" charset="-78"/>
            </a:endParaRPr>
          </a:p>
          <a:p>
            <a:pPr algn="just" rtl="1"/>
            <a:r>
              <a:rPr lang="fa-IR" sz="2000" dirty="0" smtClean="0">
                <a:cs typeface="B Mitra" panose="00000400000000000000" pitchFamily="2" charset="-78"/>
              </a:rPr>
              <a:t>    باشگاههای </a:t>
            </a:r>
            <a:r>
              <a:rPr lang="fa-IR" sz="2000" dirty="0">
                <a:cs typeface="B Mitra" panose="00000400000000000000" pitchFamily="2" charset="-78"/>
              </a:rPr>
              <a:t>خصوصی فوتبال و تیمهای ملی کشورها ، نهایت تلاش خود را به عمل می آورند تا با هر ابزار ممکن، بر توانائی های تیمهای ورزشی خود </a:t>
            </a:r>
            <a:r>
              <a:rPr lang="fa-IR" sz="2000" dirty="0" smtClean="0">
                <a:cs typeface="B Mitra" panose="00000400000000000000" pitchFamily="2" charset="-78"/>
              </a:rPr>
              <a:t>بیافزایند.</a:t>
            </a:r>
            <a:endParaRPr lang="fa-IR" sz="2000" dirty="0">
              <a:cs typeface="B Mitra" panose="00000400000000000000" pitchFamily="2" charset="-78"/>
            </a:endParaRPr>
          </a:p>
          <a:p>
            <a:pPr algn="just" rtl="1"/>
            <a:r>
              <a:rPr lang="fa-IR" sz="2000" dirty="0" smtClean="0">
                <a:cs typeface="B Mitra" panose="00000400000000000000" pitchFamily="2" charset="-78"/>
              </a:rPr>
              <a:t>    فناوری </a:t>
            </a:r>
            <a:r>
              <a:rPr lang="fa-IR" sz="2000" dirty="0">
                <a:cs typeface="B Mitra" panose="00000400000000000000" pitchFamily="2" charset="-78"/>
              </a:rPr>
              <a:t>اطلاعات و ارتباطات، مؤثرترین ابزار موجود در عصر </a:t>
            </a:r>
            <a:r>
              <a:rPr lang="fa-IR" sz="2000" dirty="0" smtClean="0">
                <a:cs typeface="B Mitra" panose="00000400000000000000" pitchFamily="2" charset="-78"/>
              </a:rPr>
              <a:t>ماست. پس </a:t>
            </a:r>
            <a:r>
              <a:rPr lang="fa-IR" sz="2000" dirty="0">
                <a:cs typeface="B Mitra" panose="00000400000000000000" pitchFamily="2" charset="-78"/>
              </a:rPr>
              <a:t>خیلی منطقی به نظر می رسد که در آینده نزدیک، کارشناسان ورزشی از این ابزار کارآمد، در جهت افزایش قابلیتها و بهبود نتایج مسابقات ورزشی تیمهای مورد نظرشان، استفاده کنند. اینکار نه در پنجاه سال آینده ، بلکه حتی از پنج سال آینده، عملی خواهد شد و با آغاز دهه دوم قرن جاری ، شاهد رواج اصطلاحاتی نظیر فوتبال الکترونیکی و ورزش الکترونیکی خواهیم </a:t>
            </a:r>
            <a:r>
              <a:rPr lang="fa-IR" sz="2000" dirty="0" smtClean="0">
                <a:cs typeface="B Mitra" panose="00000400000000000000" pitchFamily="2" charset="-78"/>
              </a:rPr>
              <a:t>بود.</a:t>
            </a:r>
            <a:endParaRPr lang="en-US" sz="2000" dirty="0">
              <a:cs typeface="B Mitra" panose="00000400000000000000" pitchFamily="2" charset="-78"/>
            </a:endParaRPr>
          </a:p>
        </p:txBody>
      </p:sp>
      <p:sp>
        <p:nvSpPr>
          <p:cNvPr id="10248" name="Line 38"/>
          <p:cNvSpPr>
            <a:spLocks noChangeShapeType="1"/>
          </p:cNvSpPr>
          <p:nvPr/>
        </p:nvSpPr>
        <p:spPr bwMode="auto">
          <a:xfrm>
            <a:off x="228600" y="6381750"/>
            <a:ext cx="8686800" cy="0"/>
          </a:xfrm>
          <a:prstGeom prst="line">
            <a:avLst/>
          </a:prstGeom>
          <a:noFill/>
          <a:ln w="38100">
            <a:solidFill>
              <a:srgbClr val="993300"/>
            </a:solidFill>
            <a:round/>
            <a:headEnd/>
            <a:tailEnd/>
          </a:ln>
        </p:spPr>
        <p:txBody>
          <a:bodyPr/>
          <a:lstStyle/>
          <a:p>
            <a:endParaRPr lang="fa-IR"/>
          </a:p>
        </p:txBody>
      </p:sp>
      <p:sp>
        <p:nvSpPr>
          <p:cNvPr id="10250" name="WordArt 40"/>
          <p:cNvSpPr>
            <a:spLocks noChangeArrowheads="1" noChangeShapeType="1" noTextEdit="1"/>
          </p:cNvSpPr>
          <p:nvPr/>
        </p:nvSpPr>
        <p:spPr bwMode="auto">
          <a:xfrm>
            <a:off x="285720" y="6500834"/>
            <a:ext cx="2000264" cy="285728"/>
          </a:xfrm>
          <a:prstGeom prst="rect">
            <a:avLst/>
          </a:prstGeom>
        </p:spPr>
        <p:txBody>
          <a:bodyPr wrap="none" fromWordArt="1">
            <a:prstTxWarp prst="textPlain">
              <a:avLst>
                <a:gd name="adj" fmla="val 50000"/>
              </a:avLst>
            </a:prstTxWarp>
          </a:bodyPr>
          <a:lstStyle/>
          <a:p>
            <a:pPr algn="ctr" rtl="1"/>
            <a:r>
              <a:rPr lang="fa-IR" sz="3200" b="1" kern="1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raffic"/>
              </a:rPr>
              <a:t>دانشگاه آزاد اسلامی کرج</a:t>
            </a:r>
          </a:p>
        </p:txBody>
      </p:sp>
      <p:sp>
        <p:nvSpPr>
          <p:cNvPr id="11" name="Flowchart: Alternate Process 10">
            <a:hlinkClick r:id="rId2" action="ppaction://hlinksldjump" highlightClick="1"/>
            <a:hlinkHover r:id="" action="ppaction://noaction" highlightClick="1"/>
          </p:cNvPr>
          <p:cNvSpPr/>
          <p:nvPr/>
        </p:nvSpPr>
        <p:spPr>
          <a:xfrm>
            <a:off x="214282" y="6000768"/>
            <a:ext cx="714380" cy="285752"/>
          </a:xfrm>
          <a:prstGeom prst="flowChartAlternateProcess">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1400" dirty="0" smtClean="0">
                <a:solidFill>
                  <a:schemeClr val="tx1"/>
                </a:solidFill>
                <a:cs typeface="B Titr" pitchFamily="2" charset="-78"/>
              </a:rPr>
              <a:t>فهرست</a:t>
            </a:r>
            <a:endParaRPr lang="fa-IR" sz="1400" dirty="0">
              <a:solidFill>
                <a:schemeClr val="tx1"/>
              </a:solidFill>
              <a:cs typeface="B Titr" pitchFamily="2" charset="-78"/>
            </a:endParaRP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60232" y="4327737"/>
            <a:ext cx="1944216" cy="1944216"/>
          </a:xfrm>
          <a:prstGeom prst="rect">
            <a:avLst/>
          </a:prstGeom>
        </p:spPr>
      </p:pic>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60190" y="3958411"/>
            <a:ext cx="2695986" cy="2304256"/>
          </a:xfrm>
          <a:prstGeom prst="rect">
            <a:avLst/>
          </a:prstGeom>
        </p:spPr>
      </p:pic>
      <p:pic>
        <p:nvPicPr>
          <p:cNvPr id="3" name="Picture 2"/>
          <p:cNvPicPr>
            <a:picLocks noChangeAspect="1"/>
          </p:cNvPicPr>
          <p:nvPr/>
        </p:nvPicPr>
        <p:blipFill>
          <a:blip r:embed="rId5"/>
          <a:stretch>
            <a:fillRect/>
          </a:stretch>
        </p:blipFill>
        <p:spPr>
          <a:xfrm>
            <a:off x="1401157" y="4062474"/>
            <a:ext cx="1514659" cy="2178468"/>
          </a:xfrm>
          <a:prstGeom prst="rect">
            <a:avLst/>
          </a:prstGeom>
        </p:spPr>
      </p:pic>
    </p:spTree>
    <p:extLst>
      <p:ext uri="{BB962C8B-B14F-4D97-AF65-F5344CB8AC3E}">
        <p14:creationId xmlns:p14="http://schemas.microsoft.com/office/powerpoint/2010/main" val="22614146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0"/>
                                  </p:stCondLst>
                                  <p:childTnLst>
                                    <p:set>
                                      <p:cBhvr>
                                        <p:cTn id="6" dur="1" fill="hold">
                                          <p:stCondLst>
                                            <p:cond delay="0"/>
                                          </p:stCondLst>
                                        </p:cTn>
                                        <p:tgtEl>
                                          <p:spTgt spid="39973"/>
                                        </p:tgtEl>
                                        <p:attrNameLst>
                                          <p:attrName>style.visibility</p:attrName>
                                        </p:attrNameLst>
                                      </p:cBhvr>
                                      <p:to>
                                        <p:strVal val="visible"/>
                                      </p:to>
                                    </p:set>
                                    <p:animEffect transition="in" filter="wheel(1)">
                                      <p:cBhvr>
                                        <p:cTn id="7" dur="2000"/>
                                        <p:tgtEl>
                                          <p:spTgt spid="39973"/>
                                        </p:tgtEl>
                                      </p:cBhvr>
                                    </p:animEffect>
                                  </p:childTnLst>
                                </p:cTn>
                              </p:par>
                              <p:par>
                                <p:cTn id="8" presetID="21" presetClass="entr" presetSubtype="1"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heel(1)">
                                      <p:cBhvr>
                                        <p:cTn id="10" dur="2000"/>
                                        <p:tgtEl>
                                          <p:spTgt spid="5"/>
                                        </p:tgtEl>
                                      </p:cBhvr>
                                    </p:animEffect>
                                  </p:childTnLst>
                                </p:cTn>
                              </p:par>
                              <p:par>
                                <p:cTn id="11" presetID="21" presetClass="entr" presetSubtype="1"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heel(1)">
                                      <p:cBhvr>
                                        <p:cTn id="13" dur="2000"/>
                                        <p:tgtEl>
                                          <p:spTgt spid="3"/>
                                        </p:tgtEl>
                                      </p:cBhvr>
                                    </p:animEffect>
                                  </p:childTnLst>
                                </p:cTn>
                              </p:par>
                              <p:par>
                                <p:cTn id="14" presetID="21" presetClass="entr" presetSubtype="1" fill="hold" nodeType="with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wheel(1)">
                                      <p:cBhvr>
                                        <p:cTn id="16"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7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Line 2"/>
          <p:cNvSpPr>
            <a:spLocks noChangeShapeType="1"/>
          </p:cNvSpPr>
          <p:nvPr/>
        </p:nvSpPr>
        <p:spPr bwMode="auto">
          <a:xfrm>
            <a:off x="2844800" y="0"/>
            <a:ext cx="0" cy="0"/>
          </a:xfrm>
          <a:prstGeom prst="line">
            <a:avLst/>
          </a:prstGeom>
          <a:noFill/>
          <a:ln w="9525">
            <a:solidFill>
              <a:schemeClr val="tx1"/>
            </a:solidFill>
            <a:round/>
            <a:headEnd/>
            <a:tailEnd/>
          </a:ln>
        </p:spPr>
        <p:txBody>
          <a:bodyPr/>
          <a:lstStyle/>
          <a:p>
            <a:endParaRPr lang="fa-IR"/>
          </a:p>
        </p:txBody>
      </p:sp>
      <p:sp>
        <p:nvSpPr>
          <p:cNvPr id="10243" name="Line 3"/>
          <p:cNvSpPr>
            <a:spLocks noChangeShapeType="1"/>
          </p:cNvSpPr>
          <p:nvPr/>
        </p:nvSpPr>
        <p:spPr bwMode="auto">
          <a:xfrm>
            <a:off x="3132139" y="692150"/>
            <a:ext cx="5688012" cy="0"/>
          </a:xfrm>
          <a:prstGeom prst="line">
            <a:avLst/>
          </a:prstGeom>
          <a:noFill/>
          <a:ln w="28575">
            <a:solidFill>
              <a:srgbClr val="993300"/>
            </a:solidFill>
            <a:round/>
            <a:headEnd/>
            <a:tailEnd/>
          </a:ln>
        </p:spPr>
        <p:txBody>
          <a:bodyPr/>
          <a:lstStyle/>
          <a:p>
            <a:endParaRPr lang="fa-IR"/>
          </a:p>
        </p:txBody>
      </p:sp>
      <p:sp>
        <p:nvSpPr>
          <p:cNvPr id="10244" name="Text Box 6"/>
          <p:cNvSpPr txBox="1">
            <a:spLocks noChangeArrowheads="1"/>
          </p:cNvSpPr>
          <p:nvPr/>
        </p:nvSpPr>
        <p:spPr bwMode="auto">
          <a:xfrm>
            <a:off x="3419475" y="115889"/>
            <a:ext cx="184731" cy="369332"/>
          </a:xfrm>
          <a:prstGeom prst="rect">
            <a:avLst/>
          </a:prstGeom>
          <a:noFill/>
          <a:ln w="9525">
            <a:noFill/>
            <a:miter lim="800000"/>
            <a:headEnd/>
            <a:tailEnd/>
          </a:ln>
        </p:spPr>
        <p:txBody>
          <a:bodyPr wrap="none">
            <a:spAutoFit/>
          </a:bodyPr>
          <a:lstStyle/>
          <a:p>
            <a:endParaRPr lang="fa-IR">
              <a:latin typeface="Arial" pitchFamily="34" charset="0"/>
            </a:endParaRPr>
          </a:p>
        </p:txBody>
      </p:sp>
      <p:sp>
        <p:nvSpPr>
          <p:cNvPr id="39944" name="Rectangle 8"/>
          <p:cNvSpPr>
            <a:spLocks noChangeArrowheads="1"/>
          </p:cNvSpPr>
          <p:nvPr/>
        </p:nvSpPr>
        <p:spPr bwMode="auto">
          <a:xfrm>
            <a:off x="5357818" y="142852"/>
            <a:ext cx="3571900" cy="400110"/>
          </a:xfrm>
          <a:prstGeom prst="rect">
            <a:avLst/>
          </a:prstGeom>
          <a:noFill/>
          <a:ln w="9525">
            <a:noFill/>
            <a:miter lim="800000"/>
            <a:headEnd/>
            <a:tailEnd/>
          </a:ln>
        </p:spPr>
        <p:txBody>
          <a:bodyPr wrap="square">
            <a:spAutoFit/>
          </a:bodyPr>
          <a:lstStyle/>
          <a:p>
            <a:pPr lvl="0"/>
            <a:r>
              <a:rPr lang="fa-IR" sz="2000" b="1" dirty="0">
                <a:solidFill>
                  <a:prstClr val="black"/>
                </a:solidFill>
                <a:cs typeface="B Titr" pitchFamily="2" charset="-78"/>
              </a:rPr>
              <a:t>کاربردهای فناوری اطلاعات در ورزش</a:t>
            </a:r>
            <a:endParaRPr lang="fa-IR" sz="2000" b="1" dirty="0">
              <a:solidFill>
                <a:srgbClr val="964305">
                  <a:lumMod val="50000"/>
                </a:srgbClr>
              </a:solidFill>
              <a:latin typeface="Book Antiqua" pitchFamily="18" charset="0"/>
              <a:cs typeface="B Titr" pitchFamily="2" charset="-78"/>
            </a:endParaRPr>
          </a:p>
        </p:txBody>
      </p:sp>
      <p:sp>
        <p:nvSpPr>
          <p:cNvPr id="10246" name="Rectangle 9"/>
          <p:cNvSpPr>
            <a:spLocks noChangeArrowheads="1"/>
          </p:cNvSpPr>
          <p:nvPr/>
        </p:nvSpPr>
        <p:spPr bwMode="auto">
          <a:xfrm>
            <a:off x="3203575" y="1484313"/>
            <a:ext cx="312906" cy="369332"/>
          </a:xfrm>
          <a:prstGeom prst="rect">
            <a:avLst/>
          </a:prstGeom>
          <a:noFill/>
          <a:ln w="9525">
            <a:noFill/>
            <a:miter lim="800000"/>
            <a:headEnd/>
            <a:tailEnd/>
          </a:ln>
        </p:spPr>
        <p:txBody>
          <a:bodyPr wrap="none" anchor="ctr">
            <a:spAutoFit/>
          </a:bodyPr>
          <a:lstStyle/>
          <a:p>
            <a:r>
              <a:rPr lang="fa-IR" b="1">
                <a:latin typeface="Arial" pitchFamily="34" charset="0"/>
              </a:rPr>
              <a:t> </a:t>
            </a:r>
            <a:r>
              <a:rPr lang="en-US">
                <a:latin typeface="Arial" pitchFamily="34" charset="0"/>
              </a:rPr>
              <a:t> </a:t>
            </a:r>
          </a:p>
        </p:txBody>
      </p:sp>
      <p:sp>
        <p:nvSpPr>
          <p:cNvPr id="39973" name="Text Box 37"/>
          <p:cNvSpPr txBox="1">
            <a:spLocks noChangeArrowheads="1"/>
          </p:cNvSpPr>
          <p:nvPr/>
        </p:nvSpPr>
        <p:spPr bwMode="auto">
          <a:xfrm>
            <a:off x="428872" y="749891"/>
            <a:ext cx="8391279" cy="2862322"/>
          </a:xfrm>
          <a:prstGeom prst="rect">
            <a:avLst/>
          </a:prstGeom>
          <a:noFill/>
          <a:ln w="9525">
            <a:noFill/>
            <a:miter lim="800000"/>
            <a:headEnd/>
            <a:tailEnd/>
          </a:ln>
        </p:spPr>
        <p:txBody>
          <a:bodyPr wrap="square">
            <a:spAutoFit/>
          </a:bodyPr>
          <a:lstStyle/>
          <a:p>
            <a:pPr algn="just" rtl="1"/>
            <a:r>
              <a:rPr lang="fa-IR" sz="2000" dirty="0" smtClean="0">
                <a:cs typeface="B Mitra" panose="00000400000000000000" pitchFamily="2" charset="-78"/>
              </a:rPr>
              <a:t>    در کتابِ (( </a:t>
            </a:r>
            <a:r>
              <a:rPr lang="fa-IR" sz="2000" dirty="0">
                <a:cs typeface="B Mitra" panose="00000400000000000000" pitchFamily="2" charset="-78"/>
              </a:rPr>
              <a:t>فوق فوتبال، سال ۲۰۱۰ </a:t>
            </a:r>
            <a:r>
              <a:rPr lang="fa-IR" sz="2000" dirty="0" smtClean="0">
                <a:cs typeface="B Mitra" panose="00000400000000000000" pitchFamily="2" charset="-78"/>
              </a:rPr>
              <a:t>)) که </a:t>
            </a:r>
            <a:r>
              <a:rPr lang="fa-IR" sz="2000" dirty="0">
                <a:cs typeface="B Mitra" panose="00000400000000000000" pitchFamily="2" charset="-78"/>
              </a:rPr>
              <a:t>بقلم نگارنده و توسط انتشارات سبزان در تاریخ ۲۵ دیماه امسال منتشر شد به این موضوع ، در قالب یک داستان </a:t>
            </a:r>
            <a:r>
              <a:rPr lang="fa-IR" sz="2000" dirty="0" smtClean="0">
                <a:cs typeface="B Mitra" panose="00000400000000000000" pitchFamily="2" charset="-78"/>
              </a:rPr>
              <a:t>علمی_تخیلی </a:t>
            </a:r>
            <a:r>
              <a:rPr lang="fa-IR" sz="2000" dirty="0">
                <a:cs typeface="B Mitra" panose="00000400000000000000" pitchFamily="2" charset="-78"/>
              </a:rPr>
              <a:t>پرداخته شده است. اگر چه با وجود منطق علمی داستان، موضوع آن کمی به نظر غیر محتمل می نماید، اما نباید فراموش کرد که در دهه گذشته ، سیر پیشرفتهای بشر در عرصه دانش الکترونیک و فناوری اطلاعات و ارتباطات ، بسیار سریع و غیرمحتمل بوده است و باید از این پس نیز، شاهد موضوعات غیر منتظره ای نظیر فوتبال الکترونیکی </a:t>
            </a:r>
            <a:r>
              <a:rPr lang="fa-IR" sz="2000" dirty="0" smtClean="0">
                <a:cs typeface="B Mitra" panose="00000400000000000000" pitchFamily="2" charset="-78"/>
              </a:rPr>
              <a:t>باشیم.</a:t>
            </a:r>
            <a:endParaRPr lang="fa-IR" sz="2000" dirty="0">
              <a:cs typeface="B Mitra" panose="00000400000000000000" pitchFamily="2" charset="-78"/>
            </a:endParaRPr>
          </a:p>
          <a:p>
            <a:pPr algn="just" rtl="1"/>
            <a:r>
              <a:rPr lang="fa-IR" sz="2000" dirty="0" smtClean="0">
                <a:cs typeface="B Mitra" panose="00000400000000000000" pitchFamily="2" charset="-78"/>
              </a:rPr>
              <a:t>    در </a:t>
            </a:r>
            <a:r>
              <a:rPr lang="fa-IR" sz="2000" dirty="0">
                <a:cs typeface="B Mitra" panose="00000400000000000000" pitchFamily="2" charset="-78"/>
              </a:rPr>
              <a:t>داستانِ فوق فوتبال ، سال ۲۰۱۰ ، کتاب به دو شیوه ی کاربرد مجاز و غیر مجاز از فناوری اطلاعات و ارتباطات اشاره می کند و نویسنده ضمن ابراز تمایل به کاربرد شیوه مجاز فناوری و انجام بازی جوانمردانه ، توانائی بالای فناوری را در اجرای روشهای غیر مجاز و تغییر نتایج مسابقات فوتبال نشان می دهد. چیزی که می تواند در آینده نزدیک ، زنگ خطر را برای مسئولین سازمان جهانیِ اداره کننده مسابقات فوتبال ( فیفا) به صدا در </a:t>
            </a:r>
            <a:r>
              <a:rPr lang="fa-IR" sz="2000" dirty="0" smtClean="0">
                <a:cs typeface="B Mitra" panose="00000400000000000000" pitchFamily="2" charset="-78"/>
              </a:rPr>
              <a:t>آورد.</a:t>
            </a:r>
            <a:endParaRPr lang="fa-IR" sz="2000" dirty="0">
              <a:cs typeface="B Mitra" panose="00000400000000000000" pitchFamily="2" charset="-78"/>
            </a:endParaRPr>
          </a:p>
        </p:txBody>
      </p:sp>
      <p:sp>
        <p:nvSpPr>
          <p:cNvPr id="10248" name="Line 38"/>
          <p:cNvSpPr>
            <a:spLocks noChangeShapeType="1"/>
          </p:cNvSpPr>
          <p:nvPr/>
        </p:nvSpPr>
        <p:spPr bwMode="auto">
          <a:xfrm>
            <a:off x="228600" y="6381750"/>
            <a:ext cx="8686800" cy="0"/>
          </a:xfrm>
          <a:prstGeom prst="line">
            <a:avLst/>
          </a:prstGeom>
          <a:noFill/>
          <a:ln w="38100">
            <a:solidFill>
              <a:srgbClr val="993300"/>
            </a:solidFill>
            <a:round/>
            <a:headEnd/>
            <a:tailEnd/>
          </a:ln>
        </p:spPr>
        <p:txBody>
          <a:bodyPr/>
          <a:lstStyle/>
          <a:p>
            <a:endParaRPr lang="fa-IR"/>
          </a:p>
        </p:txBody>
      </p:sp>
      <p:sp>
        <p:nvSpPr>
          <p:cNvPr id="10250" name="WordArt 40"/>
          <p:cNvSpPr>
            <a:spLocks noChangeArrowheads="1" noChangeShapeType="1" noTextEdit="1"/>
          </p:cNvSpPr>
          <p:nvPr/>
        </p:nvSpPr>
        <p:spPr bwMode="auto">
          <a:xfrm>
            <a:off x="285720" y="6500834"/>
            <a:ext cx="2000264" cy="285728"/>
          </a:xfrm>
          <a:prstGeom prst="rect">
            <a:avLst/>
          </a:prstGeom>
        </p:spPr>
        <p:txBody>
          <a:bodyPr wrap="none" fromWordArt="1">
            <a:prstTxWarp prst="textPlain">
              <a:avLst>
                <a:gd name="adj" fmla="val 50000"/>
              </a:avLst>
            </a:prstTxWarp>
          </a:bodyPr>
          <a:lstStyle/>
          <a:p>
            <a:pPr algn="ctr" rtl="1"/>
            <a:r>
              <a:rPr lang="fa-IR" sz="3200" b="1" kern="1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raffic"/>
              </a:rPr>
              <a:t>دانشگاه آزاد اسلامی کرج</a:t>
            </a:r>
          </a:p>
        </p:txBody>
      </p:sp>
      <p:sp>
        <p:nvSpPr>
          <p:cNvPr id="12" name="Flowchart: Alternate Process 11">
            <a:hlinkClick r:id="rId2" action="ppaction://hlinksldjump" highlightClick="1"/>
            <a:hlinkHover r:id="" action="ppaction://noaction" highlightClick="1"/>
          </p:cNvPr>
          <p:cNvSpPr/>
          <p:nvPr/>
        </p:nvSpPr>
        <p:spPr>
          <a:xfrm>
            <a:off x="214282" y="6000768"/>
            <a:ext cx="714380" cy="285752"/>
          </a:xfrm>
          <a:prstGeom prst="flowChartAlternateProcess">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1400" dirty="0" smtClean="0">
                <a:solidFill>
                  <a:schemeClr val="tx1"/>
                </a:solidFill>
                <a:cs typeface="B Titr" pitchFamily="2" charset="-78"/>
              </a:rPr>
              <a:t>فهرست</a:t>
            </a:r>
            <a:endParaRPr lang="fa-IR" sz="1400" dirty="0">
              <a:solidFill>
                <a:schemeClr val="tx1"/>
              </a:solidFill>
              <a:cs typeface="B Titr" pitchFamily="2" charset="-78"/>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9624965">
            <a:off x="1153726" y="3517386"/>
            <a:ext cx="1831278" cy="2406487"/>
          </a:xfrm>
          <a:prstGeom prst="rect">
            <a:avLst/>
          </a:prstGeom>
        </p:spPr>
      </p:pic>
      <p:sp>
        <p:nvSpPr>
          <p:cNvPr id="2" name="TextBox 1"/>
          <p:cNvSpPr txBox="1"/>
          <p:nvPr/>
        </p:nvSpPr>
        <p:spPr>
          <a:xfrm>
            <a:off x="4067944" y="3725695"/>
            <a:ext cx="4700831" cy="1477328"/>
          </a:xfrm>
          <a:prstGeom prst="rect">
            <a:avLst/>
          </a:prstGeom>
          <a:noFill/>
        </p:spPr>
        <p:txBody>
          <a:bodyPr wrap="square" rtlCol="0">
            <a:spAutoFit/>
          </a:bodyPr>
          <a:lstStyle/>
          <a:p>
            <a:pPr algn="just" rtl="1"/>
            <a:r>
              <a:rPr lang="fa-IR" dirty="0">
                <a:cs typeface="B Mitra" panose="00000400000000000000" pitchFamily="2" charset="-78"/>
              </a:rPr>
              <a:t> </a:t>
            </a:r>
            <a:r>
              <a:rPr lang="fa-IR" dirty="0" smtClean="0">
                <a:cs typeface="B Mitra" panose="00000400000000000000" pitchFamily="2" charset="-78"/>
              </a:rPr>
              <a:t>  در </a:t>
            </a:r>
            <a:r>
              <a:rPr lang="fa-IR" dirty="0">
                <a:cs typeface="B Mitra" panose="00000400000000000000" pitchFamily="2" charset="-78"/>
              </a:rPr>
              <a:t>چند سال آینده ، سازمانهای برگزار کننده مسابقات رسمی ، علاوه بر تست دوپینگ شیمیائی بازیکنان ، باید به فکر مقابله با دوپینگ الکترونیکی آنها باشند. اصطلاحی که بر بکار گیری غیر مجاز از تجهیزات ارتباطی فوق کوچکِ متصل به بدن بازیکنان، دلالت خواهد کرد.</a:t>
            </a:r>
            <a:endParaRPr lang="en-US" dirty="0"/>
          </a:p>
        </p:txBody>
      </p:sp>
    </p:spTree>
    <p:extLst>
      <p:ext uri="{BB962C8B-B14F-4D97-AF65-F5344CB8AC3E}">
        <p14:creationId xmlns:p14="http://schemas.microsoft.com/office/powerpoint/2010/main" val="26276749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9973"/>
                                        </p:tgtEl>
                                        <p:attrNameLst>
                                          <p:attrName>style.visibility</p:attrName>
                                        </p:attrNameLst>
                                      </p:cBhvr>
                                      <p:to>
                                        <p:strVal val="visible"/>
                                      </p:to>
                                    </p:set>
                                    <p:animEffect transition="in" filter="randombar(horizontal)">
                                      <p:cBhvr>
                                        <p:cTn id="7" dur="500"/>
                                        <p:tgtEl>
                                          <p:spTgt spid="39973"/>
                                        </p:tgtEl>
                                      </p:cBhvr>
                                    </p:animEffect>
                                  </p:childTnLst>
                                </p:cTn>
                              </p:par>
                              <p:par>
                                <p:cTn id="8" presetID="31"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 calcmode="lin" valueType="num">
                                      <p:cBhvr>
                                        <p:cTn id="10" dur="1000" fill="hold"/>
                                        <p:tgtEl>
                                          <p:spTgt spid="5"/>
                                        </p:tgtEl>
                                        <p:attrNameLst>
                                          <p:attrName>ppt_w</p:attrName>
                                        </p:attrNameLst>
                                      </p:cBhvr>
                                      <p:tavLst>
                                        <p:tav tm="0">
                                          <p:val>
                                            <p:fltVal val="0"/>
                                          </p:val>
                                        </p:tav>
                                        <p:tav tm="100000">
                                          <p:val>
                                            <p:strVal val="#ppt_w"/>
                                          </p:val>
                                        </p:tav>
                                      </p:tavLst>
                                    </p:anim>
                                    <p:anim calcmode="lin" valueType="num">
                                      <p:cBhvr>
                                        <p:cTn id="11" dur="1000" fill="hold"/>
                                        <p:tgtEl>
                                          <p:spTgt spid="5"/>
                                        </p:tgtEl>
                                        <p:attrNameLst>
                                          <p:attrName>ppt_h</p:attrName>
                                        </p:attrNameLst>
                                      </p:cBhvr>
                                      <p:tavLst>
                                        <p:tav tm="0">
                                          <p:val>
                                            <p:fltVal val="0"/>
                                          </p:val>
                                        </p:tav>
                                        <p:tav tm="100000">
                                          <p:val>
                                            <p:strVal val="#ppt_h"/>
                                          </p:val>
                                        </p:tav>
                                      </p:tavLst>
                                    </p:anim>
                                    <p:anim calcmode="lin" valueType="num">
                                      <p:cBhvr>
                                        <p:cTn id="12" dur="1000" fill="hold"/>
                                        <p:tgtEl>
                                          <p:spTgt spid="5"/>
                                        </p:tgtEl>
                                        <p:attrNameLst>
                                          <p:attrName>style.rotation</p:attrName>
                                        </p:attrNameLst>
                                      </p:cBhvr>
                                      <p:tavLst>
                                        <p:tav tm="0">
                                          <p:val>
                                            <p:fltVal val="90"/>
                                          </p:val>
                                        </p:tav>
                                        <p:tav tm="100000">
                                          <p:val>
                                            <p:fltVal val="0"/>
                                          </p:val>
                                        </p:tav>
                                      </p:tavLst>
                                    </p:anim>
                                    <p:animEffect transition="in" filter="fade">
                                      <p:cBhvr>
                                        <p:cTn id="13" dur="1000"/>
                                        <p:tgtEl>
                                          <p:spTgt spid="5"/>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randombar(horizontal)">
                                      <p:cBhvr>
                                        <p:cTn id="16"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73" grpId="0"/>
      <p:bldP spid="2"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spDef>
      <a:spPr bwMode="auto"/>
      <a:bodyPr wrap="none" fromWordArt="1">
        <a:prstTxWarp prst="textPlain">
          <a:avLst>
            <a:gd name="adj" fmla="val 50000"/>
          </a:avLst>
        </a:prstTxWarp>
        <a:scene3d>
          <a:camera prst="orthographicFront"/>
          <a:lightRig rig="glow" dir="tl">
            <a:rot lat="0" lon="0" rev="5400000"/>
          </a:lightRig>
        </a:scene3d>
        <a:sp3d contourW="12700">
          <a:bevelT w="25400" h="25400"/>
          <a:contourClr>
            <a:schemeClr val="accent6">
              <a:shade val="73000"/>
            </a:schemeClr>
          </a:contourClr>
        </a:sp3d>
      </a:bodyPr>
      <a:lstStyle>
        <a:defPPr algn="ctr" rtl="1">
          <a:defRPr sz="3200" b="1" kern="1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cs typeface="B Traffic"/>
          </a:defRPr>
        </a:defPPr>
      </a:lstStyle>
    </a:spDef>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4252</TotalTime>
  <Words>5323</Words>
  <Application>Microsoft Office PowerPoint</Application>
  <PresentationFormat>On-screen Show (4:3)</PresentationFormat>
  <Paragraphs>325</Paragraphs>
  <Slides>41</Slides>
  <Notes>1</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41</vt:i4>
      </vt:variant>
    </vt:vector>
  </HeadingPairs>
  <TitlesOfParts>
    <vt:vector size="53" baseType="lpstr">
      <vt:lpstr>Arial</vt:lpstr>
      <vt:lpstr>B Mitra</vt:lpstr>
      <vt:lpstr>B Titr</vt:lpstr>
      <vt:lpstr>B Traffic</vt:lpstr>
      <vt:lpstr>B Zar</vt:lpstr>
      <vt:lpstr>Book Antiqua</vt:lpstr>
      <vt:lpstr>Calibri</vt:lpstr>
      <vt:lpstr>Constantia</vt:lpstr>
      <vt:lpstr>Tahoma</vt:lpstr>
      <vt:lpstr>Times New Roman</vt:lpstr>
      <vt:lpstr>Wingdings 2</vt:lpstr>
      <vt:lpstr>Flow</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maadiran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Multimedia</dc:creator>
  <cp:lastModifiedBy>sadegh</cp:lastModifiedBy>
  <cp:revision>409</cp:revision>
  <dcterms:created xsi:type="dcterms:W3CDTF">2007-07-24T06:21:00Z</dcterms:created>
  <dcterms:modified xsi:type="dcterms:W3CDTF">2015-11-08T19:20:17Z</dcterms:modified>
</cp:coreProperties>
</file>