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57" r:id="rId1"/>
  </p:sldMasterIdLst>
  <p:notesMasterIdLst>
    <p:notesMasterId r:id="rId24"/>
  </p:notesMasterIdLst>
  <p:sldIdLst>
    <p:sldId id="466" r:id="rId2"/>
    <p:sldId id="357" r:id="rId3"/>
    <p:sldId id="405" r:id="rId4"/>
    <p:sldId id="406" r:id="rId5"/>
    <p:sldId id="393" r:id="rId6"/>
    <p:sldId id="394" r:id="rId7"/>
    <p:sldId id="395" r:id="rId8"/>
    <p:sldId id="386" r:id="rId9"/>
    <p:sldId id="387" r:id="rId10"/>
    <p:sldId id="391" r:id="rId11"/>
    <p:sldId id="468" r:id="rId12"/>
    <p:sldId id="423" r:id="rId13"/>
    <p:sldId id="472" r:id="rId14"/>
    <p:sldId id="467" r:id="rId15"/>
    <p:sldId id="424" r:id="rId16"/>
    <p:sldId id="425" r:id="rId17"/>
    <p:sldId id="471" r:id="rId18"/>
    <p:sldId id="469" r:id="rId19"/>
    <p:sldId id="474" r:id="rId20"/>
    <p:sldId id="470" r:id="rId21"/>
    <p:sldId id="426" r:id="rId22"/>
    <p:sldId id="27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3300"/>
    <a:srgbClr val="FF66FF"/>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p:cViewPr varScale="1">
        <p:scale>
          <a:sx n="88" d="100"/>
          <a:sy n="88" d="100"/>
        </p:scale>
        <p:origin x="2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6ABBC41-5284-44AE-AAF5-EAF659A15D47}" type="datetimeFigureOut">
              <a:rPr lang="en-US"/>
              <a:pPr>
                <a:defRPr/>
              </a:pPr>
              <a:t>2019-05-11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C7A19B7-B24A-44AC-818D-F44ADA5CA5C7}" type="slidenum">
              <a:rPr lang="en-US"/>
              <a:pPr>
                <a:defRPr/>
              </a:pPr>
              <a:t>‹#›</a:t>
            </a:fld>
            <a:endParaRPr lang="en-US" dirty="0"/>
          </a:p>
        </p:txBody>
      </p:sp>
    </p:spTree>
    <p:extLst>
      <p:ext uri="{BB962C8B-B14F-4D97-AF65-F5344CB8AC3E}">
        <p14:creationId xmlns:p14="http://schemas.microsoft.com/office/powerpoint/2010/main" val="4200845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85BE32-A103-4A5D-8C7B-4E0B500EA363}" type="slidenum">
              <a:rPr lang="en-US" smtClean="0"/>
              <a:pPr>
                <a:defRPr/>
              </a:pPr>
              <a:t>4</a:t>
            </a:fld>
            <a:endParaRPr lang="en-US"/>
          </a:p>
        </p:txBody>
      </p:sp>
    </p:spTree>
    <p:extLst>
      <p:ext uri="{BB962C8B-B14F-4D97-AF65-F5344CB8AC3E}">
        <p14:creationId xmlns:p14="http://schemas.microsoft.com/office/powerpoint/2010/main" val="150133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7A19B7-B24A-44AC-818D-F44ADA5CA5C7}" type="slidenum">
              <a:rPr lang="en-US" smtClean="0"/>
              <a:pPr>
                <a:defRPr/>
              </a:pPr>
              <a:t>8</a:t>
            </a:fld>
            <a:endParaRPr lang="en-US" dirty="0"/>
          </a:p>
        </p:txBody>
      </p:sp>
    </p:spTree>
    <p:extLst>
      <p:ext uri="{BB962C8B-B14F-4D97-AF65-F5344CB8AC3E}">
        <p14:creationId xmlns:p14="http://schemas.microsoft.com/office/powerpoint/2010/main" val="29339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dirty="0">
                  <a:latin typeface="Times New Roman" pitchFamily="18" charset="0"/>
                </a:endParaRPr>
              </a:p>
            </p:txBody>
          </p:sp>
        </p:grpSp>
      </p:grpSp>
      <p:sp>
        <p:nvSpPr>
          <p:cNvPr id="225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25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4F4F2C61-DD02-4A9C-931D-CAF8F037C0E2}" type="slidenum">
              <a:rPr lang="ar-SA"/>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5131821-EF4D-44AB-804A-33FEA4208703}"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9280193-5E37-4533-98FA-10E8B895E682}"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7C19A49-C9E0-4CE7-918D-9C08AD5522FE}"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86C81AD-00CF-4FA1-A4AA-8DAB15C7463A}" type="slidenum">
              <a:rPr lang="ar-SA"/>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D1F9561-11A6-44F1-9C74-54A31F73EFAD}" type="slidenum">
              <a:rPr lang="ar-SA"/>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C0AAF1C-DC92-4FFD-A5DB-E24CB30342CE}" type="slidenum">
              <a:rPr lang="ar-SA"/>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A4BF060-26EF-4206-BF82-0720422CD095}" type="slidenum">
              <a:rPr lang="ar-SA"/>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86D7180-BCD2-4563-8076-F05B19193A74}" type="slidenum">
              <a:rPr lang="ar-SA"/>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93506A-0D5C-42EC-8AF6-8F59B3218A17}" type="slidenum">
              <a:rPr lang="ar-SA"/>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64F382-256D-4AE9-B1EA-F452FEB320C9}" type="slidenum">
              <a:rPr lang="ar-SA"/>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215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9776A49-E8E3-42E3-B759-1F5CB34F4EE6}" type="slidenum">
              <a:rPr lang="ar-SA"/>
              <a:pPr>
                <a:defRPr/>
              </a:pPr>
              <a:t>‹#›</a:t>
            </a:fld>
            <a:endParaRPr lang="en-US" dirty="0"/>
          </a:p>
        </p:txBody>
      </p:sp>
      <p:grpSp>
        <p:nvGrpSpPr>
          <p:cNvPr id="1028" name="Group 4"/>
          <p:cNvGrpSpPr>
            <a:grpSpLocks/>
          </p:cNvGrpSpPr>
          <p:nvPr/>
        </p:nvGrpSpPr>
        <p:grpSpPr bwMode="auto">
          <a:xfrm>
            <a:off x="0" y="0"/>
            <a:ext cx="9144000" cy="546100"/>
            <a:chOff x="0" y="0"/>
            <a:chExt cx="5760" cy="344"/>
          </a:xfrm>
        </p:grpSpPr>
        <p:sp>
          <p:nvSpPr>
            <p:cNvPr id="215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15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215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15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15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215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dirty="0">
                <a:solidFill>
                  <a:schemeClr val="hlink"/>
                </a:solidFill>
              </a:endParaRPr>
            </a:p>
          </p:txBody>
        </p:sp>
        <p:sp>
          <p:nvSpPr>
            <p:cNvPr id="215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dirty="0">
                <a:latin typeface="Times New Roman" pitchFamily="18" charset="0"/>
              </a:endParaRPr>
            </a:p>
          </p:txBody>
        </p:sp>
        <p:sp>
          <p:nvSpPr>
            <p:cNvPr id="215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sp>
          <p:nvSpPr>
            <p:cNvPr id="215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dirty="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60"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44875B14-21B5-48DB-B397-5D1CDE46DE74}" type="slidenum">
              <a:rPr lang="en-US"/>
              <a:pPr>
                <a:defRPr/>
              </a:pPr>
              <a:t>1</a:t>
            </a:fld>
            <a:endParaRPr lang="en-US" dirty="0"/>
          </a:p>
        </p:txBody>
      </p:sp>
      <p:sp>
        <p:nvSpPr>
          <p:cNvPr id="2" name="Title 1"/>
          <p:cNvSpPr>
            <a:spLocks noGrp="1"/>
          </p:cNvSpPr>
          <p:nvPr>
            <p:ph type="ctrTitle"/>
          </p:nvPr>
        </p:nvSpPr>
        <p:spPr>
          <a:xfrm>
            <a:off x="2362200" y="1828800"/>
            <a:ext cx="6781800" cy="1752600"/>
          </a:xfrm>
        </p:spPr>
        <p:txBody>
          <a:bodyPr>
            <a:normAutofit/>
          </a:bodyPr>
          <a:lstStyle/>
          <a:p>
            <a:pPr algn="ctr" eaLnBrk="1" fontAlgn="auto" hangingPunct="1">
              <a:spcBef>
                <a:spcPts val="1800"/>
              </a:spcBef>
              <a:spcAft>
                <a:spcPts val="0"/>
              </a:spcAft>
              <a:defRPr/>
            </a:pPr>
            <a:r>
              <a:rPr lang="en-US" b="1" dirty="0">
                <a:solidFill>
                  <a:srgbClr val="FFFF00"/>
                </a:solidFill>
                <a:latin typeface="Book Antiqua" pitchFamily="18" charset="0"/>
                <a:cs typeface="Times New Roman" pitchFamily="18" charset="0"/>
              </a:rPr>
              <a:t>Real-Time And embedded systems</a:t>
            </a:r>
            <a:endParaRPr lang="en-US" dirty="0">
              <a:solidFill>
                <a:schemeClr val="bg1"/>
              </a:solidFill>
              <a:latin typeface="Book Antiqua" pitchFamily="18" charset="0"/>
              <a:cs typeface="Times New Roman" pitchFamily="18" charset="0"/>
            </a:endParaRPr>
          </a:p>
        </p:txBody>
      </p:sp>
      <p:sp>
        <p:nvSpPr>
          <p:cNvPr id="3" name="Subtitle 2"/>
          <p:cNvSpPr>
            <a:spLocks noGrp="1"/>
          </p:cNvSpPr>
          <p:nvPr>
            <p:ph type="subTitle" idx="1"/>
          </p:nvPr>
        </p:nvSpPr>
        <p:spPr>
          <a:xfrm>
            <a:off x="533400" y="4475163"/>
            <a:ext cx="8077200" cy="2230437"/>
          </a:xfrm>
        </p:spPr>
        <p:txBody>
          <a:bodyPr>
            <a:noAutofit/>
          </a:bodyPr>
          <a:lstStyle/>
          <a:p>
            <a:pPr eaLnBrk="1" fontAlgn="auto" hangingPunct="1">
              <a:spcAft>
                <a:spcPts val="0"/>
              </a:spcAft>
              <a:buClr>
                <a:schemeClr val="tx1">
                  <a:shade val="95000"/>
                </a:schemeClr>
              </a:buClr>
              <a:buFont typeface="Wingdings 2"/>
              <a:buNone/>
              <a:defRPr/>
            </a:pPr>
            <a:r>
              <a:rPr lang="en-US" sz="2800" b="1" dirty="0">
                <a:solidFill>
                  <a:schemeClr val="tx1">
                    <a:lumMod val="95000"/>
                  </a:schemeClr>
                </a:solidFill>
                <a:latin typeface="Book Antiqua" pitchFamily="18" charset="0"/>
                <a:cs typeface="Times New Roman" pitchFamily="18" charset="0"/>
              </a:rPr>
              <a:t>Dr. Mahdi Sadeghizadeh</a:t>
            </a:r>
          </a:p>
          <a:p>
            <a:pPr eaLnBrk="1" fontAlgn="auto" hangingPunct="1">
              <a:spcAft>
                <a:spcPts val="0"/>
              </a:spcAft>
              <a:buClr>
                <a:schemeClr val="tx1">
                  <a:shade val="95000"/>
                </a:schemeClr>
              </a:buClr>
              <a:buFont typeface="Wingdings 2"/>
              <a:buNone/>
              <a:defRPr/>
            </a:pPr>
            <a:endParaRPr lang="en-US" sz="1400" b="1" dirty="0">
              <a:solidFill>
                <a:schemeClr val="tx1">
                  <a:lumMod val="95000"/>
                </a:schemeClr>
              </a:solidFill>
              <a:latin typeface="Book Antiqua" pitchFamily="18" charset="0"/>
              <a:cs typeface="Times New Roman" pitchFamily="18" charset="0"/>
            </a:endParaRPr>
          </a:p>
          <a:p>
            <a:pPr algn="ctr" eaLnBrk="1" fontAlgn="auto" hangingPunct="1">
              <a:spcAft>
                <a:spcPts val="0"/>
              </a:spcAft>
              <a:buClr>
                <a:schemeClr val="tx1">
                  <a:shade val="95000"/>
                </a:schemeClr>
              </a:buClr>
              <a:buFont typeface="Wingdings 2"/>
              <a:buNone/>
              <a:defRPr/>
            </a:pPr>
            <a:r>
              <a:rPr lang="en-US" sz="2400" dirty="0">
                <a:solidFill>
                  <a:schemeClr val="bg2">
                    <a:lumMod val="75000"/>
                  </a:schemeClr>
                </a:solidFill>
                <a:latin typeface="Book Antiqua" pitchFamily="18" charset="0"/>
                <a:cs typeface="Times New Roman" pitchFamily="18" charset="0"/>
              </a:rPr>
              <a:t>Computer Engineering Department</a:t>
            </a:r>
          </a:p>
          <a:p>
            <a:pPr algn="ctr" eaLnBrk="1" fontAlgn="auto" hangingPunct="1">
              <a:spcAft>
                <a:spcPts val="0"/>
              </a:spcAft>
              <a:buClr>
                <a:schemeClr val="tx1">
                  <a:shade val="95000"/>
                </a:schemeClr>
              </a:buClr>
              <a:buFont typeface="Wingdings 2"/>
              <a:buNone/>
              <a:defRPr/>
            </a:pPr>
            <a:r>
              <a:rPr lang="en-US" sz="2400" dirty="0" err="1">
                <a:solidFill>
                  <a:schemeClr val="bg2">
                    <a:lumMod val="75000"/>
                  </a:schemeClr>
                </a:solidFill>
                <a:latin typeface="Book Antiqua" pitchFamily="18" charset="0"/>
                <a:cs typeface="Times New Roman" pitchFamily="18" charset="0"/>
              </a:rPr>
              <a:t>Quchan</a:t>
            </a:r>
            <a:r>
              <a:rPr lang="en-US" sz="2400" dirty="0">
                <a:solidFill>
                  <a:schemeClr val="bg2">
                    <a:lumMod val="75000"/>
                  </a:schemeClr>
                </a:solidFill>
                <a:latin typeface="Book Antiqua" pitchFamily="18" charset="0"/>
                <a:cs typeface="Times New Roman" pitchFamily="18" charset="0"/>
              </a:rPr>
              <a:t> University of Technology</a:t>
            </a:r>
          </a:p>
          <a:p>
            <a:pPr algn="ctr" eaLnBrk="1" fontAlgn="auto" hangingPunct="1">
              <a:spcAft>
                <a:spcPts val="0"/>
              </a:spcAft>
              <a:buClr>
                <a:schemeClr val="tx1">
                  <a:shade val="95000"/>
                </a:schemeClr>
              </a:buClr>
              <a:buFont typeface="Wingdings 2"/>
              <a:buNone/>
              <a:defRPr/>
            </a:pPr>
            <a:r>
              <a:rPr lang="en-US" sz="2400" dirty="0">
                <a:solidFill>
                  <a:schemeClr val="bg2">
                    <a:lumMod val="75000"/>
                  </a:schemeClr>
                </a:solidFill>
                <a:latin typeface="Book Antiqua" pitchFamily="18" charset="0"/>
                <a:cs typeface="Times New Roman" pitchFamily="18" charset="0"/>
              </a:rPr>
              <a:t>February 2019</a:t>
            </a:r>
          </a:p>
        </p:txBody>
      </p:sp>
      <p:pic>
        <p:nvPicPr>
          <p:cNvPr id="5" name="Picture 4" descr="آرم"/>
          <p:cNvPicPr/>
          <p:nvPr/>
        </p:nvPicPr>
        <p:blipFill>
          <a:blip r:embed="rId2" cstate="print"/>
          <a:srcRect b="10001"/>
          <a:stretch>
            <a:fillRect/>
          </a:stretch>
        </p:blipFill>
        <p:spPr bwMode="auto">
          <a:xfrm>
            <a:off x="76200" y="76200"/>
            <a:ext cx="1920240" cy="1554480"/>
          </a:xfrm>
          <a:prstGeom prst="rect">
            <a:avLst/>
          </a:prstGeom>
          <a:noFill/>
          <a:ln w="9525">
            <a:noFill/>
            <a:miter lim="800000"/>
            <a:headEnd/>
            <a:tailEnd/>
          </a:ln>
        </p:spPr>
      </p:pic>
      <p:sp>
        <p:nvSpPr>
          <p:cNvPr id="6" name="Title 1"/>
          <p:cNvSpPr txBox="1">
            <a:spLocks/>
          </p:cNvSpPr>
          <p:nvPr/>
        </p:nvSpPr>
        <p:spPr bwMode="auto">
          <a:xfrm>
            <a:off x="76200" y="1707444"/>
            <a:ext cx="2173705" cy="205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fontAlgn="auto" hangingPunct="1">
              <a:spcBef>
                <a:spcPts val="1800"/>
              </a:spcBef>
              <a:spcAft>
                <a:spcPts val="0"/>
              </a:spcAft>
              <a:defRPr/>
            </a:pPr>
            <a:r>
              <a:rPr lang="fa-IR" sz="16000" b="1" dirty="0">
                <a:solidFill>
                  <a:srgbClr val="C00000"/>
                </a:solidFill>
                <a:latin typeface="Book Antiqua" pitchFamily="18" charset="0"/>
                <a:cs typeface="Times New Roman" pitchFamily="18" charset="0"/>
              </a:rPr>
              <a:t>4</a:t>
            </a:r>
            <a:endParaRPr lang="en-US" sz="2000" dirty="0">
              <a:solidFill>
                <a:srgbClr val="C00000"/>
              </a:solidFill>
              <a:latin typeface="Book Antiqua" pitchFamily="18" charset="0"/>
              <a:cs typeface="Times New Roman" pitchFamily="18" charset="0"/>
            </a:endParaRPr>
          </a:p>
        </p:txBody>
      </p:sp>
      <p:sp>
        <p:nvSpPr>
          <p:cNvPr id="7" name="Title 1"/>
          <p:cNvSpPr txBox="1">
            <a:spLocks/>
          </p:cNvSpPr>
          <p:nvPr/>
        </p:nvSpPr>
        <p:spPr bwMode="auto">
          <a:xfrm>
            <a:off x="1066800" y="3527778"/>
            <a:ext cx="7551824"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fontAlgn="auto" hangingPunct="1">
              <a:spcBef>
                <a:spcPts val="1800"/>
              </a:spcBef>
              <a:spcAft>
                <a:spcPts val="0"/>
              </a:spcAft>
              <a:defRPr/>
            </a:pPr>
            <a:r>
              <a:rPr lang="en-US" sz="2000" dirty="0">
                <a:solidFill>
                  <a:schemeClr val="bg1"/>
                </a:solidFill>
                <a:latin typeface="Book Antiqua" pitchFamily="18" charset="0"/>
                <a:cs typeface="Times New Roman" pitchFamily="18" charset="0"/>
              </a:rPr>
              <a:t>Lecture 4: </a:t>
            </a:r>
            <a:r>
              <a:rPr lang="en-US" sz="2000" dirty="0">
                <a:latin typeface="Times New Roman" panose="02020603050405020304" pitchFamily="18" charset="0"/>
                <a:cs typeface="Times New Roman" panose="02020603050405020304" pitchFamily="18" charset="0"/>
              </a:rPr>
              <a:t>Embedded Systems And Cyber-Physical Systems (CPS) </a:t>
            </a:r>
          </a:p>
        </p:txBody>
      </p:sp>
    </p:spTree>
    <p:extLst>
      <p:ext uri="{BB962C8B-B14F-4D97-AF65-F5344CB8AC3E}">
        <p14:creationId xmlns:p14="http://schemas.microsoft.com/office/powerpoint/2010/main" val="118328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229600" cy="1143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Real-time Embedded System</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10</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09" y="1600200"/>
            <a:ext cx="8045591"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09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60F2-C603-430F-B960-6E6444B0568F}"/>
              </a:ext>
            </a:extLst>
          </p:cNvPr>
          <p:cNvSpPr>
            <a:spLocks noGrp="1"/>
          </p:cNvSpPr>
          <p:nvPr>
            <p:ph type="title"/>
          </p:nvPr>
        </p:nvSpPr>
        <p:spPr>
          <a:xfrm>
            <a:off x="457200" y="381000"/>
            <a:ext cx="8229600" cy="12192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t>cyber-physical system (CPS)</a:t>
            </a:r>
            <a:endParaRPr lang="en-US"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80BD0569-7508-404D-9228-61EB8DFFE910}"/>
              </a:ext>
            </a:extLst>
          </p:cNvPr>
          <p:cNvSpPr>
            <a:spLocks noGrp="1"/>
          </p:cNvSpPr>
          <p:nvPr>
            <p:ph idx="1"/>
          </p:nvPr>
        </p:nvSpPr>
        <p:spPr>
          <a:xfrm>
            <a:off x="457200" y="1752600"/>
            <a:ext cx="8229600" cy="4724400"/>
          </a:xfrm>
        </p:spPr>
        <p:txBody>
          <a:bodyPr/>
          <a:lstStyle/>
          <a:p>
            <a:pPr algn="just">
              <a:spcAft>
                <a:spcPts val="1200"/>
              </a:spcAft>
            </a:pPr>
            <a:r>
              <a:rPr lang="en-US" sz="2000" dirty="0">
                <a:latin typeface="Times New Roman" panose="02020603050405020304" pitchFamily="18" charset="0"/>
                <a:cs typeface="Times New Roman" panose="02020603050405020304" pitchFamily="18" charset="0"/>
              </a:rPr>
              <a:t>A cyber-physical system (CPS) is an integration of computation with physical processes whose behavior is defined by both cyber and physical parts of the system. </a:t>
            </a:r>
          </a:p>
          <a:p>
            <a:pPr algn="just">
              <a:spcAft>
                <a:spcPts val="1200"/>
              </a:spcAft>
            </a:pPr>
            <a:r>
              <a:rPr lang="en-US" sz="2000" dirty="0">
                <a:latin typeface="Times New Roman" panose="02020603050405020304" pitchFamily="18" charset="0"/>
                <a:cs typeface="Times New Roman" panose="02020603050405020304" pitchFamily="18" charset="0"/>
              </a:rPr>
              <a:t>Embedded computers and networks monitor and control the physical processes, usually with feedback loops where physical processes affect computations and vice versa. </a:t>
            </a:r>
          </a:p>
          <a:p>
            <a:pPr algn="just">
              <a:spcAft>
                <a:spcPts val="1200"/>
              </a:spcAft>
            </a:pPr>
            <a:r>
              <a:rPr lang="en-US" sz="2000" dirty="0">
                <a:latin typeface="Times New Roman" panose="02020603050405020304" pitchFamily="18" charset="0"/>
                <a:cs typeface="Times New Roman" panose="02020603050405020304" pitchFamily="18" charset="0"/>
              </a:rPr>
              <a:t>As an intellectual challenge, CPS is about the intersection, not the union, of the physical and the cyber. </a:t>
            </a:r>
          </a:p>
          <a:p>
            <a:pPr algn="just">
              <a:spcAft>
                <a:spcPts val="1200"/>
              </a:spcAft>
            </a:pPr>
            <a:r>
              <a:rPr lang="en-US" sz="2000" dirty="0">
                <a:latin typeface="Times New Roman" panose="02020603050405020304" pitchFamily="18" charset="0"/>
                <a:cs typeface="Times New Roman" panose="02020603050405020304" pitchFamily="18" charset="0"/>
              </a:rPr>
              <a:t>It is not sufficient to separately understand the physical components and the computational components. We must instead understand their interaction.</a:t>
            </a:r>
          </a:p>
          <a:p>
            <a:pPr algn="just">
              <a:spcAft>
                <a:spcPts val="1200"/>
              </a:spcAft>
            </a:pPr>
            <a:r>
              <a:rPr lang="en-US" sz="2000" dirty="0">
                <a:latin typeface="Times New Roman" panose="02020603050405020304" pitchFamily="18" charset="0"/>
                <a:cs typeface="Times New Roman" panose="02020603050405020304" pitchFamily="18" charset="0"/>
              </a:rPr>
              <a:t>CPS applications arguably have the potential to eclipse the 20th century information technology (IT) revolution</a:t>
            </a:r>
            <a:r>
              <a:rPr lang="en-US" sz="200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6E4AEF-5F02-41F0-AE2D-4023D3FE8BA4}"/>
              </a:ext>
            </a:extLst>
          </p:cNvPr>
          <p:cNvSpPr>
            <a:spLocks noGrp="1"/>
          </p:cNvSpPr>
          <p:nvPr>
            <p:ph type="sldNum" sz="quarter" idx="11"/>
          </p:nvPr>
        </p:nvSpPr>
        <p:spPr/>
        <p:txBody>
          <a:bodyPr/>
          <a:lstStyle/>
          <a:p>
            <a:pPr>
              <a:defRPr/>
            </a:pPr>
            <a:fld id="{07C19A49-C9E0-4CE7-918D-9C08AD5522FE}" type="slidenum">
              <a:rPr lang="ar-SA" smtClean="0"/>
              <a:pPr>
                <a:defRPr/>
              </a:pPr>
              <a:t>11</a:t>
            </a:fld>
            <a:endParaRPr lang="en-US" dirty="0"/>
          </a:p>
        </p:txBody>
      </p:sp>
    </p:spTree>
    <p:extLst>
      <p:ext uri="{BB962C8B-B14F-4D97-AF65-F5344CB8AC3E}">
        <p14:creationId xmlns:p14="http://schemas.microsoft.com/office/powerpoint/2010/main" val="263537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Applications of CPS</a:t>
            </a:r>
            <a:endParaRPr lang="en-US" b="1" dirty="0"/>
          </a:p>
        </p:txBody>
      </p:sp>
      <p:sp>
        <p:nvSpPr>
          <p:cNvPr id="3" name="Content Placeholder 2"/>
          <p:cNvSpPr>
            <a:spLocks noGrp="1"/>
          </p:cNvSpPr>
          <p:nvPr>
            <p:ph idx="1"/>
          </p:nvPr>
        </p:nvSpPr>
        <p:spPr>
          <a:xfrm>
            <a:off x="533400" y="1295400"/>
            <a:ext cx="7924800" cy="2127504"/>
          </a:xfrm>
        </p:spPr>
        <p:txBody>
          <a:bodyPr/>
          <a:lstStyle/>
          <a:p>
            <a:pPr marL="0" indent="0" algn="just">
              <a:spcAft>
                <a:spcPts val="600"/>
              </a:spcAft>
              <a:buNone/>
            </a:pPr>
            <a:r>
              <a:rPr lang="en-US" sz="2000" b="1" dirty="0">
                <a:solidFill>
                  <a:schemeClr val="accent1">
                    <a:lumMod val="50000"/>
                  </a:schemeClr>
                </a:solidFill>
                <a:latin typeface="Times New Roman" panose="02020603050405020304" pitchFamily="18" charset="0"/>
                <a:cs typeface="Times New Roman" panose="02020603050405020304" pitchFamily="18" charset="0"/>
              </a:rPr>
              <a:t>Example 1: </a:t>
            </a:r>
          </a:p>
          <a:p>
            <a:pPr algn="just"/>
            <a:r>
              <a:rPr lang="en-US" sz="2000" dirty="0">
                <a:latin typeface="Times New Roman" panose="02020603050405020304" pitchFamily="18" charset="0"/>
                <a:cs typeface="Times New Roman" panose="02020603050405020304" pitchFamily="18" charset="0"/>
              </a:rPr>
              <a:t>Consider a city where traffic lights and cars cooperate to ensure</a:t>
            </a:r>
            <a:r>
              <a:rPr lang="fa-I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efficient flow of traffic. </a:t>
            </a:r>
          </a:p>
          <a:p>
            <a:pPr algn="just"/>
            <a:r>
              <a:rPr lang="en-US" sz="2000" dirty="0">
                <a:latin typeface="Times New Roman" panose="02020603050405020304" pitchFamily="18" charset="0"/>
                <a:cs typeface="Times New Roman" panose="02020603050405020304" pitchFamily="18" charset="0"/>
              </a:rPr>
              <a:t>In particular, imagine never having to stop at a red light</a:t>
            </a:r>
            <a:r>
              <a:rPr lang="fa-I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unless there is actual cross traffic. Such a system could be realized with expensive infrastructure that detects cars on the road. </a:t>
            </a:r>
          </a:p>
          <a:p>
            <a:pPr>
              <a:lnSpc>
                <a:spcPct val="200000"/>
              </a:lnSpc>
              <a:buFont typeface="Wingdings" pitchFamily="2" charset="2"/>
              <a:buChar char="Ø"/>
            </a:pPr>
            <a:endParaRPr lang="en-US" sz="2400" dirty="0">
              <a:latin typeface="Times New Roman" panose="02020603050405020304" pitchFamily="18" charset="0"/>
              <a:cs typeface="Times New Roman" pitchFamily="18" charset="0"/>
            </a:endParaRPr>
          </a:p>
        </p:txBody>
      </p:sp>
      <p:sp>
        <p:nvSpPr>
          <p:cNvPr id="4" name="Slide Number Placeholder 3"/>
          <p:cNvSpPr>
            <a:spLocks noGrp="1"/>
          </p:cNvSpPr>
          <p:nvPr>
            <p:ph type="sldNum" sz="quarter" idx="11"/>
          </p:nvPr>
        </p:nvSpPr>
        <p:spPr>
          <a:xfrm>
            <a:off x="6553200" y="6324600"/>
            <a:ext cx="2133600" cy="457200"/>
          </a:xfrm>
        </p:spPr>
        <p:txBody>
          <a:bodyPr/>
          <a:lstStyle/>
          <a:p>
            <a:pPr>
              <a:defRPr/>
            </a:pPr>
            <a:fld id="{07C19A49-C9E0-4CE7-918D-9C08AD5522FE}" type="slidenum">
              <a:rPr lang="ar-SA" smtClean="0"/>
              <a:pPr>
                <a:defRPr/>
              </a:pPr>
              <a:t>12</a:t>
            </a:fld>
            <a:endParaRPr lang="en-US" dirty="0"/>
          </a:p>
        </p:txBody>
      </p:sp>
      <p:pic>
        <p:nvPicPr>
          <p:cNvPr id="1026" name="Picture 2" descr="This diagram shows how advanced traffic signal control works in Oakland County, Michigan. The diagram shows that video cameras are used to automatically gather traffic conditions, which are fed into a central traffic operations computer. Traffic signal control measures are then fed back to signals along the roadway.">
            <a:extLst>
              <a:ext uri="{FF2B5EF4-FFF2-40B4-BE49-F238E27FC236}">
                <a16:creationId xmlns:a16="http://schemas.microsoft.com/office/drawing/2014/main" id="{EF8D9AC8-A05A-43BE-9383-61DC3A784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27777"/>
            <a:ext cx="4309534" cy="3013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52030A-9295-41A5-9F62-8E31F9B867DF}"/>
              </a:ext>
            </a:extLst>
          </p:cNvPr>
          <p:cNvPicPr>
            <a:picLocks noChangeAspect="1"/>
          </p:cNvPicPr>
          <p:nvPr/>
        </p:nvPicPr>
        <p:blipFill>
          <a:blip r:embed="rId3"/>
          <a:stretch>
            <a:fillRect/>
          </a:stretch>
        </p:blipFill>
        <p:spPr>
          <a:xfrm>
            <a:off x="118514" y="3596640"/>
            <a:ext cx="4430908" cy="2926080"/>
          </a:xfrm>
          <a:prstGeom prst="rect">
            <a:avLst/>
          </a:prstGeom>
        </p:spPr>
      </p:pic>
      <p:sp>
        <p:nvSpPr>
          <p:cNvPr id="6" name="Rectangle 5">
            <a:extLst>
              <a:ext uri="{FF2B5EF4-FFF2-40B4-BE49-F238E27FC236}">
                <a16:creationId xmlns:a16="http://schemas.microsoft.com/office/drawing/2014/main" id="{A1A14B43-1EE1-48B7-B613-1E146384C995}"/>
              </a:ext>
            </a:extLst>
          </p:cNvPr>
          <p:cNvSpPr/>
          <p:nvPr/>
        </p:nvSpPr>
        <p:spPr>
          <a:xfrm>
            <a:off x="217310" y="3539631"/>
            <a:ext cx="4309534" cy="29626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53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727C-9DC8-42C7-A25A-0C52B85C9828}"/>
              </a:ext>
            </a:extLst>
          </p:cNvPr>
          <p:cNvSpPr>
            <a:spLocks noGrp="1"/>
          </p:cNvSpPr>
          <p:nvPr>
            <p:ph type="title"/>
          </p:nvPr>
        </p:nvSpPr>
        <p:spPr>
          <a:xfrm>
            <a:off x="457200" y="457200"/>
            <a:ext cx="8229600" cy="8382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Applications of CPS</a:t>
            </a:r>
            <a:endParaRPr lang="en-US" dirty="0"/>
          </a:p>
        </p:txBody>
      </p:sp>
      <p:sp>
        <p:nvSpPr>
          <p:cNvPr id="3" name="Content Placeholder 2">
            <a:extLst>
              <a:ext uri="{FF2B5EF4-FFF2-40B4-BE49-F238E27FC236}">
                <a16:creationId xmlns:a16="http://schemas.microsoft.com/office/drawing/2014/main" id="{CD28C9AC-12FA-482C-89FD-01F3F76888BF}"/>
              </a:ext>
            </a:extLst>
          </p:cNvPr>
          <p:cNvSpPr>
            <a:spLocks noGrp="1"/>
          </p:cNvSpPr>
          <p:nvPr>
            <p:ph idx="1"/>
          </p:nvPr>
        </p:nvSpPr>
        <p:spPr>
          <a:xfrm>
            <a:off x="457200" y="1478280"/>
            <a:ext cx="8229600" cy="3886200"/>
          </a:xfrm>
        </p:spPr>
        <p:txBody>
          <a:bodyPr/>
          <a:lstStyle/>
          <a:p>
            <a:pPr algn="just"/>
            <a:r>
              <a:rPr lang="en-US" sz="2000" dirty="0">
                <a:latin typeface="Times New Roman" panose="02020603050405020304" pitchFamily="18" charset="0"/>
                <a:cs typeface="Times New Roman" panose="02020603050405020304" pitchFamily="18" charset="0"/>
              </a:rPr>
              <a:t>But a better approach might be to have the cars themselves cooperate. </a:t>
            </a:r>
          </a:p>
          <a:p>
            <a:pPr algn="just"/>
            <a:r>
              <a:rPr lang="en-US" sz="2000" dirty="0">
                <a:latin typeface="Times New Roman" panose="02020603050405020304" pitchFamily="18" charset="0"/>
                <a:cs typeface="Times New Roman" panose="02020603050405020304" pitchFamily="18" charset="0"/>
              </a:rPr>
              <a:t>They track their position and communicate to cooperatively use shared resources such as intersections. </a:t>
            </a:r>
          </a:p>
          <a:p>
            <a:pPr algn="just"/>
            <a:r>
              <a:rPr lang="en-US" sz="2000" dirty="0">
                <a:latin typeface="Times New Roman" panose="02020603050405020304" pitchFamily="18" charset="0"/>
                <a:cs typeface="Times New Roman" panose="02020603050405020304" pitchFamily="18" charset="0"/>
              </a:rPr>
              <a:t>Making such a system reliable, of course, is essential to its viability. Failures could be disastrous.</a:t>
            </a:r>
          </a:p>
        </p:txBody>
      </p:sp>
      <p:sp>
        <p:nvSpPr>
          <p:cNvPr id="4" name="Slide Number Placeholder 3">
            <a:extLst>
              <a:ext uri="{FF2B5EF4-FFF2-40B4-BE49-F238E27FC236}">
                <a16:creationId xmlns:a16="http://schemas.microsoft.com/office/drawing/2014/main" id="{7EB364FF-2BE7-47C8-940E-D300219D74EA}"/>
              </a:ext>
            </a:extLst>
          </p:cNvPr>
          <p:cNvSpPr>
            <a:spLocks noGrp="1"/>
          </p:cNvSpPr>
          <p:nvPr>
            <p:ph type="sldNum" sz="quarter" idx="11"/>
          </p:nvPr>
        </p:nvSpPr>
        <p:spPr/>
        <p:txBody>
          <a:bodyPr/>
          <a:lstStyle/>
          <a:p>
            <a:pPr>
              <a:defRPr/>
            </a:pPr>
            <a:fld id="{07C19A49-C9E0-4CE7-918D-9C08AD5522FE}" type="slidenum">
              <a:rPr lang="ar-SA" smtClean="0"/>
              <a:pPr>
                <a:defRPr/>
              </a:pPr>
              <a:t>13</a:t>
            </a:fld>
            <a:endParaRPr lang="en-US" dirty="0"/>
          </a:p>
        </p:txBody>
      </p:sp>
      <p:pic>
        <p:nvPicPr>
          <p:cNvPr id="2050" name="Picture 2" descr="Related image">
            <a:extLst>
              <a:ext uri="{FF2B5EF4-FFF2-40B4-BE49-F238E27FC236}">
                <a16:creationId xmlns:a16="http://schemas.microsoft.com/office/drawing/2014/main" id="{EECA2DFB-F671-4DB8-A74A-820FD4B71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6" y="3444240"/>
            <a:ext cx="4030134" cy="3108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30154C2B-1409-4C93-B8BC-E915F1E87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719" y="3436902"/>
            <a:ext cx="4193481" cy="3108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2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12EE7A-9C5F-4830-A4F5-59712B0D9327}"/>
              </a:ext>
            </a:extLst>
          </p:cNvPr>
          <p:cNvSpPr>
            <a:spLocks noGrp="1"/>
          </p:cNvSpPr>
          <p:nvPr>
            <p:ph type="sldNum" sz="quarter" idx="11"/>
          </p:nvPr>
        </p:nvSpPr>
        <p:spPr/>
        <p:txBody>
          <a:bodyPr/>
          <a:lstStyle/>
          <a:p>
            <a:pPr>
              <a:defRPr/>
            </a:pPr>
            <a:fld id="{07C19A49-C9E0-4CE7-918D-9C08AD5522FE}" type="slidenum">
              <a:rPr lang="ar-SA" smtClean="0"/>
              <a:pPr>
                <a:defRPr/>
              </a:pPr>
              <a:t>14</a:t>
            </a:fld>
            <a:endParaRPr lang="en-US" dirty="0"/>
          </a:p>
        </p:txBody>
      </p:sp>
      <p:pic>
        <p:nvPicPr>
          <p:cNvPr id="8" name="Picture 7">
            <a:extLst>
              <a:ext uri="{FF2B5EF4-FFF2-40B4-BE49-F238E27FC236}">
                <a16:creationId xmlns:a16="http://schemas.microsoft.com/office/drawing/2014/main" id="{68DA3839-CC3B-4D23-9A31-D1EEAB2E8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0831" y="533400"/>
            <a:ext cx="3898260" cy="2669823"/>
          </a:xfrm>
          <a:prstGeom prst="rect">
            <a:avLst/>
          </a:prstGeom>
        </p:spPr>
      </p:pic>
      <p:sp>
        <p:nvSpPr>
          <p:cNvPr id="3" name="Content Placeholder 2">
            <a:extLst>
              <a:ext uri="{FF2B5EF4-FFF2-40B4-BE49-F238E27FC236}">
                <a16:creationId xmlns:a16="http://schemas.microsoft.com/office/drawing/2014/main" id="{82855C2E-1382-40C5-BD88-D4D64F89455E}"/>
              </a:ext>
            </a:extLst>
          </p:cNvPr>
          <p:cNvSpPr>
            <a:spLocks noGrp="1"/>
          </p:cNvSpPr>
          <p:nvPr>
            <p:ph idx="1"/>
          </p:nvPr>
        </p:nvSpPr>
        <p:spPr>
          <a:xfrm>
            <a:off x="381000" y="3254022"/>
            <a:ext cx="8229600" cy="3527778"/>
          </a:xfrm>
        </p:spPr>
        <p:txBody>
          <a:bodyPr/>
          <a:lstStyle/>
          <a:p>
            <a:pPr algn="just"/>
            <a:r>
              <a:rPr lang="en-US" sz="1600" dirty="0">
                <a:latin typeface="Times New Roman" panose="02020603050405020304" pitchFamily="18" charset="0"/>
                <a:cs typeface="Times New Roman" panose="02020603050405020304" pitchFamily="18" charset="0"/>
              </a:rPr>
              <a:t>A number of research teams have been working on an alternative where a surgeon can operate on a beating heart rather than stopping the heart. There are two key ideas that make this possible. </a:t>
            </a:r>
          </a:p>
          <a:p>
            <a:pPr algn="just"/>
            <a:r>
              <a:rPr lang="en-US" sz="1600" dirty="0">
                <a:latin typeface="Times New Roman" panose="02020603050405020304" pitchFamily="18" charset="0"/>
                <a:cs typeface="Times New Roman" panose="02020603050405020304" pitchFamily="18" charset="0"/>
              </a:rPr>
              <a:t>First, surgical tools can be robotically controlled so that they move with the motion of the heart (Kremen,2008). A surgeon can therefore use a tool to apply constant pressure to a point on the heart while the heart continues to beat. </a:t>
            </a:r>
          </a:p>
          <a:p>
            <a:pPr algn="just"/>
            <a:r>
              <a:rPr lang="en-US" sz="1600" dirty="0">
                <a:latin typeface="Times New Roman" panose="02020603050405020304" pitchFamily="18" charset="0"/>
                <a:cs typeface="Times New Roman" panose="02020603050405020304" pitchFamily="18" charset="0"/>
              </a:rPr>
              <a:t>Second, a stereoscopic video system can present to the surgeon a video illusion of a still heart (Rice, 2008). To the surgeon, it looks as if the heart has been stopped, while in reality, the heart continues to beat. </a:t>
            </a:r>
          </a:p>
          <a:p>
            <a:pPr algn="just"/>
            <a:r>
              <a:rPr lang="en-US" sz="1600" dirty="0">
                <a:latin typeface="Times New Roman" panose="02020603050405020304" pitchFamily="18" charset="0"/>
                <a:cs typeface="Times New Roman" panose="02020603050405020304" pitchFamily="18" charset="0"/>
              </a:rPr>
              <a:t>To realize such a surgical system requires extensive modeling of the heart, the tools, the computational hardware, and the software. It requires careful design of the software that ensures precise timing and safe fallback behaviors to handle malfunctions. And it requires detailed analysis of the models and the designs to provide high confidence.</a:t>
            </a:r>
          </a:p>
        </p:txBody>
      </p:sp>
      <p:sp>
        <p:nvSpPr>
          <p:cNvPr id="9" name="Content Placeholder 2">
            <a:extLst>
              <a:ext uri="{FF2B5EF4-FFF2-40B4-BE49-F238E27FC236}">
                <a16:creationId xmlns:a16="http://schemas.microsoft.com/office/drawing/2014/main" id="{14605E99-8697-47BB-AF68-7E83CA9A56D8}"/>
              </a:ext>
            </a:extLst>
          </p:cNvPr>
          <p:cNvSpPr txBox="1">
            <a:spLocks/>
          </p:cNvSpPr>
          <p:nvPr/>
        </p:nvSpPr>
        <p:spPr bwMode="auto">
          <a:xfrm>
            <a:off x="381000" y="1535289"/>
            <a:ext cx="4249831"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lgn="just">
              <a:spcAft>
                <a:spcPts val="600"/>
              </a:spcAft>
              <a:buFont typeface="Wingdings" pitchFamily="2" charset="2"/>
              <a:buNone/>
            </a:pPr>
            <a:r>
              <a:rPr lang="en-US" sz="1800" b="1" kern="0" dirty="0">
                <a:solidFill>
                  <a:schemeClr val="accent1">
                    <a:lumMod val="50000"/>
                  </a:schemeClr>
                </a:solidFill>
                <a:latin typeface="Times New Roman" panose="02020603050405020304" pitchFamily="18" charset="0"/>
                <a:cs typeface="Times New Roman" panose="02020603050405020304" pitchFamily="18" charset="0"/>
              </a:rPr>
              <a:t>Example 2:</a:t>
            </a:r>
            <a:r>
              <a:rPr lang="en-US" sz="1800" b="1" kern="0" dirty="0">
                <a:latin typeface="Times New Roman" panose="02020603050405020304" pitchFamily="18" charset="0"/>
                <a:cs typeface="Times New Roman" panose="02020603050405020304" pitchFamily="18" charset="0"/>
              </a:rPr>
              <a:t> </a:t>
            </a:r>
          </a:p>
          <a:p>
            <a:pPr algn="just"/>
            <a:r>
              <a:rPr lang="en-US" sz="1600" kern="0" dirty="0">
                <a:latin typeface="Times New Roman" panose="02020603050405020304" pitchFamily="18" charset="0"/>
                <a:cs typeface="Times New Roman" panose="02020603050405020304" pitchFamily="18" charset="0"/>
              </a:rPr>
              <a:t>Heart surgery often requires stopping the heart, performing the surgery, and then restarting the heart. Such surgery is extremely risky and carries many detrimental side effects. </a:t>
            </a:r>
          </a:p>
        </p:txBody>
      </p:sp>
      <p:sp>
        <p:nvSpPr>
          <p:cNvPr id="2" name="Title 1">
            <a:extLst>
              <a:ext uri="{FF2B5EF4-FFF2-40B4-BE49-F238E27FC236}">
                <a16:creationId xmlns:a16="http://schemas.microsoft.com/office/drawing/2014/main" id="{9992E16D-04D2-4B44-AB5E-3A29D4BD57F1}"/>
              </a:ext>
            </a:extLst>
          </p:cNvPr>
          <p:cNvSpPr>
            <a:spLocks noGrp="1"/>
          </p:cNvSpPr>
          <p:nvPr>
            <p:ph type="title"/>
          </p:nvPr>
        </p:nvSpPr>
        <p:spPr>
          <a:xfrm>
            <a:off x="457200" y="358422"/>
            <a:ext cx="8229600" cy="9906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Applications of </a:t>
            </a:r>
            <a:r>
              <a:rPr lang="en-US" b="1" dirty="0">
                <a:solidFill>
                  <a:srgbClr val="C00000"/>
                </a:solidFill>
                <a:effectLst>
                  <a:outerShdw blurRad="38100" dist="38100" dir="2700000" algn="tl">
                    <a:srgbClr val="000000">
                      <a:alpha val="43137"/>
                    </a:srgbClr>
                  </a:outerShdw>
                </a:effectLst>
                <a:latin typeface="Book Antiqua" panose="02040602050305030304" pitchFamily="18" charset="0"/>
              </a:rPr>
              <a:t>CPS</a:t>
            </a:r>
          </a:p>
        </p:txBody>
      </p:sp>
    </p:spTree>
    <p:extLst>
      <p:ext uri="{BB962C8B-B14F-4D97-AF65-F5344CB8AC3E}">
        <p14:creationId xmlns:p14="http://schemas.microsoft.com/office/powerpoint/2010/main" val="414010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Applications of CPS</a:t>
            </a:r>
            <a:endParaRPr lang="en-US" dirty="0">
              <a:solidFill>
                <a:schemeClr val="accent1">
                  <a:lumMod val="50000"/>
                </a:schemeClr>
              </a:solidFill>
              <a:effectLst>
                <a:outerShdw blurRad="38100" dist="38100" dir="2700000" algn="tl">
                  <a:srgbClr val="000000">
                    <a:alpha val="43137"/>
                  </a:srgbClr>
                </a:outerShdw>
              </a:effectLst>
              <a:latin typeface="Book Antiqua" pitchFamily="18" charset="0"/>
            </a:endParaRPr>
          </a:p>
        </p:txBody>
      </p:sp>
      <p:sp>
        <p:nvSpPr>
          <p:cNvPr id="3" name="Content Placeholder 2"/>
          <p:cNvSpPr>
            <a:spLocks noGrp="1"/>
          </p:cNvSpPr>
          <p:nvPr>
            <p:ph idx="1"/>
          </p:nvPr>
        </p:nvSpPr>
        <p:spPr>
          <a:xfrm>
            <a:off x="381000" y="1295400"/>
            <a:ext cx="8382000" cy="2743200"/>
          </a:xfrm>
        </p:spPr>
        <p:txBody>
          <a:bodyPr/>
          <a:lstStyle/>
          <a:p>
            <a:pPr marL="0" indent="0" algn="just">
              <a:buNone/>
            </a:pPr>
            <a:r>
              <a:rPr lang="en-US" sz="1600" b="1" dirty="0">
                <a:solidFill>
                  <a:schemeClr val="accent1">
                    <a:lumMod val="50000"/>
                  </a:schemeClr>
                </a:solidFill>
                <a:latin typeface="Times New Roman" panose="02020603050405020304" pitchFamily="18" charset="0"/>
                <a:cs typeface="Times New Roman" panose="02020603050405020304" pitchFamily="18" charset="0"/>
              </a:rPr>
              <a:t>Example 3: </a:t>
            </a:r>
          </a:p>
          <a:p>
            <a:pPr algn="just"/>
            <a:r>
              <a:rPr lang="en-US" sz="1600" dirty="0">
                <a:latin typeface="Times New Roman" panose="02020603050405020304" pitchFamily="18" charset="0"/>
                <a:cs typeface="Times New Roman" panose="02020603050405020304" pitchFamily="18" charset="0"/>
              </a:rPr>
              <a:t>Consider a high-speed printing press for a print-on-demand service. This might be structured similarly to Figure, but with many more platforms, sensors, and actuators. </a:t>
            </a:r>
          </a:p>
          <a:p>
            <a:pPr algn="just"/>
            <a:r>
              <a:rPr lang="en-US" sz="1600" dirty="0">
                <a:latin typeface="Times New Roman" panose="02020603050405020304" pitchFamily="18" charset="0"/>
                <a:cs typeface="Times New Roman" panose="02020603050405020304" pitchFamily="18" charset="0"/>
              </a:rPr>
              <a:t>The actuators may control motors that drive paper through the press and ink onto the paper. The control laws may include a strategy for compensating for paper stretch, which will typically depend on the type of paper, the temperature, and the humidity. </a:t>
            </a:r>
          </a:p>
          <a:p>
            <a:pPr algn="just"/>
            <a:r>
              <a:rPr lang="en-US" sz="1600" dirty="0">
                <a:latin typeface="Times New Roman" panose="02020603050405020304" pitchFamily="18" charset="0"/>
                <a:cs typeface="Times New Roman" panose="02020603050405020304" pitchFamily="18" charset="0"/>
              </a:rPr>
              <a:t>A networked structure like that in Figure might be used to induce rapid shutdown to prevent damage to the equipment in case of paper jams. Such shutdowns need to be tightly orchestrated across the entire system to prevent disasters. Similar situations are found in high-end instrumentation systems and in energy production and distribution (</a:t>
            </a:r>
            <a:r>
              <a:rPr lang="en-US" sz="1600" dirty="0" err="1">
                <a:latin typeface="Times New Roman" panose="02020603050405020304" pitchFamily="18" charset="0"/>
                <a:cs typeface="Times New Roman" panose="02020603050405020304" pitchFamily="18" charset="0"/>
              </a:rPr>
              <a:t>Eidson</a:t>
            </a:r>
            <a:r>
              <a:rPr lang="en-US" sz="1600" dirty="0">
                <a:latin typeface="Times New Roman" panose="02020603050405020304" pitchFamily="18" charset="0"/>
                <a:cs typeface="Times New Roman" panose="02020603050405020304" pitchFamily="18" charset="0"/>
              </a:rPr>
              <a:t> et al., 2009).</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15</a:t>
            </a:fld>
            <a:endParaRPr lang="en-US" dirty="0"/>
          </a:p>
        </p:txBody>
      </p:sp>
      <p:pic>
        <p:nvPicPr>
          <p:cNvPr id="5" name="Picture 4">
            <a:extLst>
              <a:ext uri="{FF2B5EF4-FFF2-40B4-BE49-F238E27FC236}">
                <a16:creationId xmlns:a16="http://schemas.microsoft.com/office/drawing/2014/main" id="{00C565F2-7E07-4B94-B4A8-80023D38FAB6}"/>
              </a:ext>
            </a:extLst>
          </p:cNvPr>
          <p:cNvPicPr>
            <a:picLocks noChangeAspect="1"/>
          </p:cNvPicPr>
          <p:nvPr/>
        </p:nvPicPr>
        <p:blipFill>
          <a:blip r:embed="rId2"/>
          <a:stretch>
            <a:fillRect/>
          </a:stretch>
        </p:blipFill>
        <p:spPr>
          <a:xfrm>
            <a:off x="750711" y="3962399"/>
            <a:ext cx="8001000" cy="2777067"/>
          </a:xfrm>
          <a:prstGeom prst="rect">
            <a:avLst/>
          </a:prstGeom>
        </p:spPr>
      </p:pic>
    </p:spTree>
    <p:extLst>
      <p:ext uri="{BB962C8B-B14F-4D97-AF65-F5344CB8AC3E}">
        <p14:creationId xmlns:p14="http://schemas.microsoft.com/office/powerpoint/2010/main" val="303008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Motivating Example</a:t>
            </a:r>
            <a:endParaRPr lang="en-US" dirty="0">
              <a:solidFill>
                <a:schemeClr val="accent1">
                  <a:lumMod val="50000"/>
                </a:schemeClr>
              </a:solidFill>
            </a:endParaRPr>
          </a:p>
        </p:txBody>
      </p:sp>
      <p:sp>
        <p:nvSpPr>
          <p:cNvPr id="3" name="Content Placeholder 2"/>
          <p:cNvSpPr>
            <a:spLocks noGrp="1"/>
          </p:cNvSpPr>
          <p:nvPr>
            <p:ph idx="1"/>
          </p:nvPr>
        </p:nvSpPr>
        <p:spPr>
          <a:xfrm>
            <a:off x="381000" y="1524000"/>
            <a:ext cx="8458200" cy="1828800"/>
          </a:xfrm>
        </p:spPr>
        <p:txBody>
          <a:bodyPr/>
          <a:lstStyle/>
          <a:p>
            <a:pPr algn="just">
              <a:spcAft>
                <a:spcPts val="600"/>
              </a:spcAft>
            </a:pPr>
            <a:r>
              <a:rPr lang="en-US" sz="1600" dirty="0">
                <a:latin typeface="Times New Roman" panose="02020603050405020304" pitchFamily="18" charset="0"/>
                <a:cs typeface="Times New Roman" panose="02020603050405020304" pitchFamily="18" charset="0"/>
              </a:rPr>
              <a:t>The specific application is the Stanford testbed of autonomous rotorcraft for multi agent control (STARMAC), developed by Claire Tomlin and colleagues as a cooperative effort at Stanford and Berkeley (Hoffmann et al., 2004). </a:t>
            </a:r>
          </a:p>
          <a:p>
            <a:pPr algn="just">
              <a:spcAft>
                <a:spcPts val="600"/>
              </a:spcAft>
            </a:pPr>
            <a:r>
              <a:rPr lang="en-US" sz="1600" dirty="0">
                <a:latin typeface="Times New Roman" panose="02020603050405020304" pitchFamily="18" charset="0"/>
                <a:cs typeface="Times New Roman" panose="02020603050405020304" pitchFamily="18" charset="0"/>
              </a:rPr>
              <a:t>The STARMAC is a small quadrotor aircraft; it is shown in flight in Figure. Its primary purpose is to serve as a testbed for experimenting with multi-vehicle autonomous control techniques. </a:t>
            </a:r>
          </a:p>
          <a:p>
            <a:pPr algn="just">
              <a:spcAft>
                <a:spcPts val="600"/>
              </a:spcAft>
            </a:pPr>
            <a:r>
              <a:rPr lang="en-US" sz="1600" dirty="0">
                <a:latin typeface="Times New Roman" panose="02020603050405020304" pitchFamily="18" charset="0"/>
                <a:cs typeface="Times New Roman" panose="02020603050405020304" pitchFamily="18" charset="0"/>
              </a:rPr>
              <a:t>The objective is to be able to have multiple vehicles cooperate on a common task.</a:t>
            </a:r>
          </a:p>
          <a:p>
            <a:pPr algn="just">
              <a:spcAft>
                <a:spcPts val="600"/>
              </a:spcAft>
            </a:pPr>
            <a:endParaRPr lang="en-US" sz="1600" dirty="0">
              <a:latin typeface="Times New Roman" panose="02020603050405020304" pitchFamily="18" charset="0"/>
              <a:cs typeface="Times New Roman" panose="02020603050405020304" pitchFamily="18" charset="0"/>
            </a:endParaRPr>
          </a:p>
          <a:p>
            <a:pPr algn="just">
              <a:spcAft>
                <a:spcPts val="600"/>
              </a:spcAft>
            </a:pPr>
            <a:endParaRPr lang="en-US" sz="1600" dirty="0">
              <a:latin typeface="Times New Roman" panose="02020603050405020304" pitchFamily="18" charset="0"/>
              <a:cs typeface="Times New Roman" panose="02020603050405020304" pitchFamily="18" charset="0"/>
            </a:endParaRPr>
          </a:p>
          <a:p>
            <a:pPr algn="just">
              <a:spcAft>
                <a:spcPts val="600"/>
              </a:spcAft>
            </a:pPr>
            <a:endParaRPr lang="en-US" sz="1600" dirty="0">
              <a:latin typeface="Times New Roman" panose="02020603050405020304" pitchFamily="18" charset="0"/>
              <a:cs typeface="Times New Roman" panose="02020603050405020304" pitchFamily="18" charset="0"/>
            </a:endParaRPr>
          </a:p>
          <a:p>
            <a:pPr algn="just">
              <a:spcAft>
                <a:spcPts val="600"/>
              </a:spcAft>
            </a:pPr>
            <a:endParaRPr lang="en-US" sz="1600" dirty="0">
              <a:latin typeface="Times New Roman" panose="02020603050405020304" pitchFamily="18" charset="0"/>
              <a:cs typeface="Times New Roman" panose="02020603050405020304" pitchFamily="18" charset="0"/>
            </a:endParaRPr>
          </a:p>
          <a:p>
            <a:pPr algn="just">
              <a:spcAft>
                <a:spcPts val="600"/>
              </a:spcAft>
            </a:pPr>
            <a:endParaRPr lang="en-US" sz="1600" dirty="0">
              <a:latin typeface="Times New Roman" panose="02020603050405020304" pitchFamily="18" charset="0"/>
              <a:cs typeface="Times New Roman" panose="02020603050405020304" pitchFamily="18" charset="0"/>
            </a:endParaRPr>
          </a:p>
          <a:p>
            <a:pPr algn="just">
              <a:spcAft>
                <a:spcPts val="600"/>
              </a:spcAft>
            </a:pPr>
            <a:endParaRPr lang="en-US" sz="1600" dirty="0">
              <a:latin typeface="Times New Roman" panose="02020603050405020304" pitchFamily="18" charset="0"/>
              <a:cs typeface="Times New Roman" panose="02020603050405020304" pitchFamily="18" charset="0"/>
            </a:endParaRPr>
          </a:p>
          <a:p>
            <a:pPr algn="just">
              <a:spcAft>
                <a:spcPts val="600"/>
              </a:spcAft>
            </a:pPr>
            <a:endParaRPr lang="en-US" sz="1600" dirty="0">
              <a:latin typeface="Times New Roman" panose="02020603050405020304" pitchFamily="18" charset="0"/>
              <a:cs typeface="Times New Roman" panose="02020603050405020304" pitchFamily="18" charset="0"/>
            </a:endParaRPr>
          </a:p>
          <a:p>
            <a:pPr>
              <a:buFont typeface="Wingdings" pitchFamily="2" charset="2"/>
              <a:buChar char="Ø"/>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16</a:t>
            </a:fld>
            <a:endParaRPr lang="en-US" dirty="0"/>
          </a:p>
        </p:txBody>
      </p:sp>
      <p:pic>
        <p:nvPicPr>
          <p:cNvPr id="6" name="Picture 5">
            <a:extLst>
              <a:ext uri="{FF2B5EF4-FFF2-40B4-BE49-F238E27FC236}">
                <a16:creationId xmlns:a16="http://schemas.microsoft.com/office/drawing/2014/main" id="{B8B00E78-1561-44C6-AF18-DCC5883F346E}"/>
              </a:ext>
            </a:extLst>
          </p:cNvPr>
          <p:cNvPicPr>
            <a:picLocks noChangeAspect="1"/>
          </p:cNvPicPr>
          <p:nvPr/>
        </p:nvPicPr>
        <p:blipFill>
          <a:blip r:embed="rId2"/>
          <a:stretch>
            <a:fillRect/>
          </a:stretch>
        </p:blipFill>
        <p:spPr>
          <a:xfrm>
            <a:off x="1524060" y="3627120"/>
            <a:ext cx="6019740" cy="2926080"/>
          </a:xfrm>
          <a:prstGeom prst="rect">
            <a:avLst/>
          </a:prstGeom>
        </p:spPr>
      </p:pic>
    </p:spTree>
    <p:extLst>
      <p:ext uri="{BB962C8B-B14F-4D97-AF65-F5344CB8AC3E}">
        <p14:creationId xmlns:p14="http://schemas.microsoft.com/office/powerpoint/2010/main" val="331155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DD25-2131-498C-864E-EFAF61FA3B7C}"/>
              </a:ext>
            </a:extLst>
          </p:cNvPr>
          <p:cNvSpPr>
            <a:spLocks noGrp="1"/>
          </p:cNvSpPr>
          <p:nvPr>
            <p:ph type="title"/>
          </p:nvPr>
        </p:nvSpPr>
        <p:spPr>
          <a:xfrm>
            <a:off x="457200" y="533400"/>
            <a:ext cx="8229600" cy="762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Motivating Example</a:t>
            </a:r>
            <a:endParaRPr lang="en-US" dirty="0"/>
          </a:p>
        </p:txBody>
      </p:sp>
      <p:sp>
        <p:nvSpPr>
          <p:cNvPr id="3" name="Content Placeholder 2">
            <a:extLst>
              <a:ext uri="{FF2B5EF4-FFF2-40B4-BE49-F238E27FC236}">
                <a16:creationId xmlns:a16="http://schemas.microsoft.com/office/drawing/2014/main" id="{21179DF8-B861-446B-921F-36782DB2FC53}"/>
              </a:ext>
            </a:extLst>
          </p:cNvPr>
          <p:cNvSpPr>
            <a:spLocks noGrp="1"/>
          </p:cNvSpPr>
          <p:nvPr>
            <p:ph idx="1"/>
          </p:nvPr>
        </p:nvSpPr>
        <p:spPr>
          <a:xfrm>
            <a:off x="457200" y="1524000"/>
            <a:ext cx="8229600" cy="5181600"/>
          </a:xfrm>
        </p:spPr>
        <p:txBody>
          <a:bodyPr/>
          <a:lstStyle/>
          <a:p>
            <a:pPr marL="0" indent="0" algn="just">
              <a:spcAft>
                <a:spcPts val="1800"/>
              </a:spcAft>
              <a:buNone/>
            </a:pPr>
            <a:r>
              <a:rPr lang="en-US" sz="1600" dirty="0">
                <a:latin typeface="Times New Roman" panose="02020603050405020304" pitchFamily="18" charset="0"/>
                <a:cs typeface="Times New Roman" panose="02020603050405020304" pitchFamily="18" charset="0"/>
              </a:rPr>
              <a:t>There are considerable challenges in making such a system work.</a:t>
            </a:r>
          </a:p>
          <a:p>
            <a:pPr algn="just">
              <a:spcAft>
                <a:spcPts val="1800"/>
              </a:spcAft>
            </a:pPr>
            <a:r>
              <a:rPr lang="en-US" sz="1400" b="1" dirty="0">
                <a:solidFill>
                  <a:schemeClr val="accent1">
                    <a:lumMod val="50000"/>
                  </a:schemeClr>
                </a:solidFill>
                <a:latin typeface="Times New Roman" panose="02020603050405020304" pitchFamily="18" charset="0"/>
                <a:cs typeface="Times New Roman" panose="02020603050405020304" pitchFamily="18" charset="0"/>
              </a:rPr>
              <a:t>First,</a:t>
            </a:r>
            <a:r>
              <a:rPr lang="en-US" sz="1400" dirty="0">
                <a:latin typeface="Times New Roman" panose="02020603050405020304" pitchFamily="18" charset="0"/>
                <a:cs typeface="Times New Roman" panose="02020603050405020304" pitchFamily="18" charset="0"/>
              </a:rPr>
              <a:t> controlling the vehicle is not trivial. The main actuators are the four rotors, which produce a variable amount of downward thrust. By balancing the thrust from the four rotors, the vehicle can take off, land, turn, and even flip in the air. How do we determine what thrust to apply? Sophisticated control algorithms are required.</a:t>
            </a:r>
          </a:p>
          <a:p>
            <a:pPr algn="just">
              <a:spcAft>
                <a:spcPts val="1800"/>
              </a:spcAft>
            </a:pPr>
            <a:r>
              <a:rPr lang="en-US" sz="1400" b="1" dirty="0">
                <a:solidFill>
                  <a:schemeClr val="accent1">
                    <a:lumMod val="50000"/>
                  </a:schemeClr>
                </a:solidFill>
                <a:latin typeface="Times New Roman" panose="02020603050405020304" pitchFamily="18" charset="0"/>
                <a:cs typeface="Times New Roman" panose="02020603050405020304" pitchFamily="18" charset="0"/>
              </a:rPr>
              <a:t>Second,</a:t>
            </a:r>
            <a:r>
              <a:rPr lang="en-US" sz="1400" dirty="0">
                <a:latin typeface="Times New Roman" panose="02020603050405020304" pitchFamily="18" charset="0"/>
                <a:cs typeface="Times New Roman" panose="02020603050405020304" pitchFamily="18" charset="0"/>
              </a:rPr>
              <a:t> the weight of the vehicle is a major consideration. The heavier it is, the more stored energy it needs to carry, which of course makes it even heavier. The heavier it is, the more thrust it needs to fly, which implies bigger and more powerful motors and rotors. The design crosses a major threshold when the vehicle is heavy enough that the rotors become dangerous to humans. Even with a relatively light vehicle, safety is a considerable concern, and the system needs to be designed with fault handling.</a:t>
            </a:r>
          </a:p>
          <a:p>
            <a:pPr algn="just">
              <a:spcAft>
                <a:spcPts val="1800"/>
              </a:spcAft>
            </a:pPr>
            <a:r>
              <a:rPr lang="en-US" sz="1400" b="1" dirty="0">
                <a:solidFill>
                  <a:schemeClr val="accent1">
                    <a:lumMod val="50000"/>
                  </a:schemeClr>
                </a:solidFill>
                <a:latin typeface="Times New Roman" panose="02020603050405020304" pitchFamily="18" charset="0"/>
                <a:cs typeface="Times New Roman" panose="02020603050405020304" pitchFamily="18" charset="0"/>
              </a:rPr>
              <a:t>Third,</a:t>
            </a:r>
            <a:r>
              <a:rPr lang="en-US" sz="1400" dirty="0">
                <a:latin typeface="Times New Roman" panose="02020603050405020304" pitchFamily="18" charset="0"/>
                <a:cs typeface="Times New Roman" panose="02020603050405020304" pitchFamily="18" charset="0"/>
              </a:rPr>
              <a:t> the vehicle needs to operate in a context, interacting with its environment. It might, for example, be under the continuous control of a watchful human who operates it by remote control. Or it might be expected to operate autonomously, to take off, perform some mission, return, and land. Autonomous operation is enormously complex and challenging because it cannot benefit from the watchful human. Autonomous operation demands more sophisticated sensors. The vehicle needs to keep track of where it is (it needs to perform localization). It needs to sense obstacles, and it needs to know where the ground is. With good design, it is even possible for such vehicles to autonomously land on the pitching deck of a ship. The vehicle also needs to continuously monitor its own health, to detect malfunctions and react to them so as to contain the damage.</a:t>
            </a:r>
          </a:p>
          <a:p>
            <a:pPr algn="just">
              <a:spcAft>
                <a:spcPts val="1800"/>
              </a:spcAft>
            </a:pPr>
            <a:endParaRPr lang="en-US" sz="2400" dirty="0"/>
          </a:p>
        </p:txBody>
      </p:sp>
      <p:sp>
        <p:nvSpPr>
          <p:cNvPr id="4" name="Slide Number Placeholder 3">
            <a:extLst>
              <a:ext uri="{FF2B5EF4-FFF2-40B4-BE49-F238E27FC236}">
                <a16:creationId xmlns:a16="http://schemas.microsoft.com/office/drawing/2014/main" id="{A9BA607F-7944-4743-A640-32E960BD57F3}"/>
              </a:ext>
            </a:extLst>
          </p:cNvPr>
          <p:cNvSpPr>
            <a:spLocks noGrp="1"/>
          </p:cNvSpPr>
          <p:nvPr>
            <p:ph type="sldNum" sz="quarter" idx="11"/>
          </p:nvPr>
        </p:nvSpPr>
        <p:spPr/>
        <p:txBody>
          <a:bodyPr/>
          <a:lstStyle/>
          <a:p>
            <a:pPr>
              <a:defRPr/>
            </a:pPr>
            <a:fld id="{07C19A49-C9E0-4CE7-918D-9C08AD5522FE}" type="slidenum">
              <a:rPr lang="ar-SA" smtClean="0"/>
              <a:pPr>
                <a:defRPr/>
              </a:pPr>
              <a:t>17</a:t>
            </a:fld>
            <a:endParaRPr lang="en-US" dirty="0"/>
          </a:p>
        </p:txBody>
      </p:sp>
    </p:spTree>
    <p:extLst>
      <p:ext uri="{BB962C8B-B14F-4D97-AF65-F5344CB8AC3E}">
        <p14:creationId xmlns:p14="http://schemas.microsoft.com/office/powerpoint/2010/main" val="82980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DE48-7B4C-497C-A044-18DFD48113CA}"/>
              </a:ext>
            </a:extLst>
          </p:cNvPr>
          <p:cNvSpPr>
            <a:spLocks noGrp="1"/>
          </p:cNvSpPr>
          <p:nvPr>
            <p:ph type="title"/>
          </p:nvPr>
        </p:nvSpPr>
        <p:spPr>
          <a:xfrm>
            <a:off x="457200" y="533400"/>
            <a:ext cx="8229600" cy="762000"/>
          </a:xfrm>
        </p:spPr>
        <p:txBody>
          <a:bodyPr/>
          <a:lstStyle/>
          <a:p>
            <a:r>
              <a:rPr lang="en-US" sz="4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The Design Process of</a:t>
            </a:r>
            <a:r>
              <a:rPr lang="en-US" sz="4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cs typeface="Times New Roman" panose="02020603050405020304" pitchFamily="18" charset="0"/>
              </a:rPr>
              <a:t> CPSs</a:t>
            </a:r>
            <a:endParaRPr lang="en-US" sz="4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a:extLst>
              <a:ext uri="{FF2B5EF4-FFF2-40B4-BE49-F238E27FC236}">
                <a16:creationId xmlns:a16="http://schemas.microsoft.com/office/drawing/2014/main" id="{1ADD93D6-C2D3-41E7-B97F-D46F53921C27}"/>
              </a:ext>
            </a:extLst>
          </p:cNvPr>
          <p:cNvSpPr>
            <a:spLocks noGrp="1"/>
          </p:cNvSpPr>
          <p:nvPr>
            <p:ph idx="1"/>
          </p:nvPr>
        </p:nvSpPr>
        <p:spPr>
          <a:xfrm>
            <a:off x="457200" y="1533525"/>
            <a:ext cx="8229600" cy="5172075"/>
          </a:xfrm>
        </p:spPr>
        <p:txBody>
          <a:bodyPr/>
          <a:lstStyle/>
          <a:p>
            <a:pPr algn="just"/>
            <a:r>
              <a:rPr lang="en-US" sz="1600" b="1" dirty="0">
                <a:solidFill>
                  <a:schemeClr val="accent1">
                    <a:lumMod val="50000"/>
                  </a:schemeClr>
                </a:solidFill>
                <a:latin typeface="Times New Roman" panose="02020603050405020304" pitchFamily="18" charset="0"/>
                <a:cs typeface="Times New Roman" panose="02020603050405020304" pitchFamily="18" charset="0"/>
              </a:rPr>
              <a:t>Modeling</a:t>
            </a:r>
            <a:r>
              <a:rPr lang="en-US" sz="1600" dirty="0">
                <a:latin typeface="Times New Roman" panose="02020603050405020304" pitchFamily="18" charset="0"/>
                <a:cs typeface="Times New Roman" panose="02020603050405020304" pitchFamily="18" charset="0"/>
              </a:rPr>
              <a:t> is the process of gaining a deeper understanding of a system through Imitation. Models imitate the system and reflect properties of the system. Models specify what a system does. </a:t>
            </a: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050" dirty="0">
              <a:latin typeface="Times New Roman" panose="02020603050405020304" pitchFamily="18" charset="0"/>
              <a:cs typeface="Times New Roman" panose="02020603050405020304" pitchFamily="18" charset="0"/>
            </a:endParaRPr>
          </a:p>
          <a:p>
            <a:pPr algn="just"/>
            <a:r>
              <a:rPr lang="en-US" sz="1600" b="1" dirty="0">
                <a:solidFill>
                  <a:schemeClr val="accent1">
                    <a:lumMod val="50000"/>
                  </a:schemeClr>
                </a:solidFill>
                <a:latin typeface="Times New Roman" panose="02020603050405020304" pitchFamily="18" charset="0"/>
                <a:cs typeface="Times New Roman" panose="02020603050405020304" pitchFamily="18" charset="0"/>
              </a:rPr>
              <a:t>Design</a:t>
            </a:r>
            <a:r>
              <a:rPr lang="en-US" sz="1600" dirty="0">
                <a:latin typeface="Times New Roman" panose="02020603050405020304" pitchFamily="18" charset="0"/>
                <a:cs typeface="Times New Roman" panose="02020603050405020304" pitchFamily="18" charset="0"/>
              </a:rPr>
              <a:t> is the structured creation of artifacts. It specifies how a system does what it does. </a:t>
            </a:r>
          </a:p>
          <a:p>
            <a:pPr algn="just"/>
            <a:endParaRPr lang="en-US" sz="700" dirty="0">
              <a:latin typeface="Times New Roman" panose="02020603050405020304" pitchFamily="18" charset="0"/>
              <a:cs typeface="Times New Roman" panose="02020603050405020304" pitchFamily="18" charset="0"/>
            </a:endParaRPr>
          </a:p>
          <a:p>
            <a:pPr algn="just"/>
            <a:r>
              <a:rPr lang="en-US" sz="1600" b="1" dirty="0">
                <a:solidFill>
                  <a:schemeClr val="accent1">
                    <a:lumMod val="50000"/>
                  </a:schemeClr>
                </a:solidFill>
                <a:latin typeface="Times New Roman" panose="02020603050405020304" pitchFamily="18" charset="0"/>
                <a:cs typeface="Times New Roman" panose="02020603050405020304" pitchFamily="18" charset="0"/>
              </a:rPr>
              <a:t>Analysis</a:t>
            </a:r>
            <a:r>
              <a:rPr lang="en-US" sz="1600" dirty="0">
                <a:latin typeface="Times New Roman" panose="02020603050405020304" pitchFamily="18" charset="0"/>
                <a:cs typeface="Times New Roman" panose="02020603050405020304" pitchFamily="18" charset="0"/>
              </a:rPr>
              <a:t> is the process of gaining a deeper understanding of a system through dissection. It specifies why a system does what it does (or fails to do what a model says it should do).</a:t>
            </a:r>
          </a:p>
        </p:txBody>
      </p:sp>
      <p:sp>
        <p:nvSpPr>
          <p:cNvPr id="4" name="Slide Number Placeholder 3">
            <a:extLst>
              <a:ext uri="{FF2B5EF4-FFF2-40B4-BE49-F238E27FC236}">
                <a16:creationId xmlns:a16="http://schemas.microsoft.com/office/drawing/2014/main" id="{CC219868-6F02-4340-B235-6C57BDC6F4A3}"/>
              </a:ext>
            </a:extLst>
          </p:cNvPr>
          <p:cNvSpPr>
            <a:spLocks noGrp="1"/>
          </p:cNvSpPr>
          <p:nvPr>
            <p:ph type="sldNum" sz="quarter" idx="11"/>
          </p:nvPr>
        </p:nvSpPr>
        <p:spPr/>
        <p:txBody>
          <a:bodyPr/>
          <a:lstStyle/>
          <a:p>
            <a:pPr>
              <a:defRPr/>
            </a:pPr>
            <a:fld id="{07C19A49-C9E0-4CE7-918D-9C08AD5522FE}" type="slidenum">
              <a:rPr lang="ar-SA" smtClean="0"/>
              <a:pPr>
                <a:defRPr/>
              </a:pPr>
              <a:t>18</a:t>
            </a:fld>
            <a:endParaRPr lang="en-US" dirty="0"/>
          </a:p>
        </p:txBody>
      </p:sp>
      <p:pic>
        <p:nvPicPr>
          <p:cNvPr id="6" name="Picture 5">
            <a:extLst>
              <a:ext uri="{FF2B5EF4-FFF2-40B4-BE49-F238E27FC236}">
                <a16:creationId xmlns:a16="http://schemas.microsoft.com/office/drawing/2014/main" id="{DD34BBC8-498F-4752-8B4A-5D4D58EF85F8}"/>
              </a:ext>
            </a:extLst>
          </p:cNvPr>
          <p:cNvPicPr>
            <a:picLocks noChangeAspect="1"/>
          </p:cNvPicPr>
          <p:nvPr/>
        </p:nvPicPr>
        <p:blipFill>
          <a:blip r:embed="rId2"/>
          <a:stretch>
            <a:fillRect/>
          </a:stretch>
        </p:blipFill>
        <p:spPr>
          <a:xfrm>
            <a:off x="3124200" y="2057400"/>
            <a:ext cx="2790825" cy="3190875"/>
          </a:xfrm>
          <a:prstGeom prst="rect">
            <a:avLst/>
          </a:prstGeom>
        </p:spPr>
      </p:pic>
    </p:spTree>
    <p:extLst>
      <p:ext uri="{BB962C8B-B14F-4D97-AF65-F5344CB8AC3E}">
        <p14:creationId xmlns:p14="http://schemas.microsoft.com/office/powerpoint/2010/main" val="283540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2772-8512-4944-A97D-A23A4DD77BBB}"/>
              </a:ext>
            </a:extLst>
          </p:cNvPr>
          <p:cNvSpPr>
            <a:spLocks noGrp="1"/>
          </p:cNvSpPr>
          <p:nvPr>
            <p:ph type="title"/>
          </p:nvPr>
        </p:nvSpPr>
        <p:spPr>
          <a:xfrm>
            <a:off x="457200" y="381000"/>
            <a:ext cx="8229600" cy="762000"/>
          </a:xfrm>
        </p:spPr>
        <p:txBody>
          <a:bodyPr/>
          <a:lstStyle/>
          <a:p>
            <a:r>
              <a:rPr lang="en-US" sz="4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The STARMAC architecture</a:t>
            </a:r>
          </a:p>
        </p:txBody>
      </p:sp>
      <p:sp>
        <p:nvSpPr>
          <p:cNvPr id="3" name="Content Placeholder 2">
            <a:extLst>
              <a:ext uri="{FF2B5EF4-FFF2-40B4-BE49-F238E27FC236}">
                <a16:creationId xmlns:a16="http://schemas.microsoft.com/office/drawing/2014/main" id="{6AE38EAB-F81B-4123-9365-49944D1BFC8A}"/>
              </a:ext>
            </a:extLst>
          </p:cNvPr>
          <p:cNvSpPr>
            <a:spLocks noGrp="1"/>
          </p:cNvSpPr>
          <p:nvPr>
            <p:ph idx="1"/>
          </p:nvPr>
        </p:nvSpPr>
        <p:spPr>
          <a:xfrm>
            <a:off x="457200" y="1219200"/>
            <a:ext cx="8229600" cy="3886200"/>
          </a:xfrm>
        </p:spPr>
        <p:txBody>
          <a:bodyPr/>
          <a:lstStyle/>
          <a:p>
            <a:r>
              <a:rPr lang="en-US" sz="1800" dirty="0">
                <a:latin typeface="Times New Roman" panose="02020603050405020304" pitchFamily="18" charset="0"/>
                <a:cs typeface="Times New Roman" panose="02020603050405020304" pitchFamily="18" charset="0"/>
              </a:rPr>
              <a:t>The hardware architecture of the first generation STARMAC quadrotor is shown:</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5A8B758-351B-4FF7-A8FD-11949DA97524}"/>
              </a:ext>
            </a:extLst>
          </p:cNvPr>
          <p:cNvSpPr>
            <a:spLocks noGrp="1"/>
          </p:cNvSpPr>
          <p:nvPr>
            <p:ph type="sldNum" sz="quarter" idx="11"/>
          </p:nvPr>
        </p:nvSpPr>
        <p:spPr>
          <a:xfrm>
            <a:off x="6705600" y="6324600"/>
            <a:ext cx="21336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7C19A49-C9E0-4CE7-918D-9C08AD5522FE}" type="slidenum">
              <a:rPr kumimoji="0" lang="ar-SA" sz="1200" b="0" i="0" u="none" strike="noStrike" kern="1200" cap="none" spc="0" normalizeH="0" baseline="0" noProof="0" smtClean="0">
                <a:ln>
                  <a:noFill/>
                </a:ln>
                <a:solidFill>
                  <a:srgbClr val="000000"/>
                </a:solidFill>
                <a:effectLst/>
                <a:uLnTx/>
                <a:uFillTx/>
                <a:latin typeface="Arial Black"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Black" pitchFamily="34" charset="0"/>
              <a:ea typeface="+mn-ea"/>
              <a:cs typeface="Arial" charset="0"/>
            </a:endParaRPr>
          </a:p>
        </p:txBody>
      </p:sp>
      <p:pic>
        <p:nvPicPr>
          <p:cNvPr id="5" name="Picture 4">
            <a:extLst>
              <a:ext uri="{FF2B5EF4-FFF2-40B4-BE49-F238E27FC236}">
                <a16:creationId xmlns:a16="http://schemas.microsoft.com/office/drawing/2014/main" id="{7E56CA4C-976D-4B85-8AA0-5BB846DB7894}"/>
              </a:ext>
            </a:extLst>
          </p:cNvPr>
          <p:cNvPicPr>
            <a:picLocks noChangeAspect="1"/>
          </p:cNvPicPr>
          <p:nvPr/>
        </p:nvPicPr>
        <p:blipFill>
          <a:blip r:embed="rId2"/>
          <a:stretch>
            <a:fillRect/>
          </a:stretch>
        </p:blipFill>
        <p:spPr>
          <a:xfrm>
            <a:off x="1524000" y="1752600"/>
            <a:ext cx="5618900" cy="3474720"/>
          </a:xfrm>
          <a:prstGeom prst="rect">
            <a:avLst/>
          </a:prstGeom>
        </p:spPr>
      </p:pic>
      <p:sp>
        <p:nvSpPr>
          <p:cNvPr id="6" name="Rectangle 5">
            <a:extLst>
              <a:ext uri="{FF2B5EF4-FFF2-40B4-BE49-F238E27FC236}">
                <a16:creationId xmlns:a16="http://schemas.microsoft.com/office/drawing/2014/main" id="{5F821610-2FC1-45A5-81F6-394C1A8BD21A}"/>
              </a:ext>
            </a:extLst>
          </p:cNvPr>
          <p:cNvSpPr/>
          <p:nvPr/>
        </p:nvSpPr>
        <p:spPr>
          <a:xfrm>
            <a:off x="1524000" y="1724025"/>
            <a:ext cx="1195388" cy="35337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 name="Rectangle 6">
            <a:extLst>
              <a:ext uri="{FF2B5EF4-FFF2-40B4-BE49-F238E27FC236}">
                <a16:creationId xmlns:a16="http://schemas.microsoft.com/office/drawing/2014/main" id="{FB0953AC-681D-4B06-9952-2BEAC115EEE4}"/>
              </a:ext>
            </a:extLst>
          </p:cNvPr>
          <p:cNvSpPr/>
          <p:nvPr/>
        </p:nvSpPr>
        <p:spPr>
          <a:xfrm>
            <a:off x="2720622" y="4572001"/>
            <a:ext cx="3603978" cy="6858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Content Placeholder 2">
            <a:extLst>
              <a:ext uri="{FF2B5EF4-FFF2-40B4-BE49-F238E27FC236}">
                <a16:creationId xmlns:a16="http://schemas.microsoft.com/office/drawing/2014/main" id="{F1A53876-56E9-4F0A-AEFD-07AC31EDDB44}"/>
              </a:ext>
            </a:extLst>
          </p:cNvPr>
          <p:cNvSpPr txBox="1">
            <a:spLocks/>
          </p:cNvSpPr>
          <p:nvPr/>
        </p:nvSpPr>
        <p:spPr bwMode="auto">
          <a:xfrm>
            <a:off x="457200" y="57150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00007D"/>
              </a:buClr>
              <a:buSzPct val="75000"/>
              <a:buFont typeface="Wingdings" pitchFamily="2" charset="2"/>
              <a:buChar char="n"/>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the left and bottom of the figure are a number of sensors used by the vehicle to determine where it is (localization) and what is around it. </a:t>
            </a:r>
          </a:p>
        </p:txBody>
      </p:sp>
    </p:spTree>
    <p:extLst>
      <p:ext uri="{BB962C8B-B14F-4D97-AF65-F5344CB8AC3E}">
        <p14:creationId xmlns:p14="http://schemas.microsoft.com/office/powerpoint/2010/main" val="21183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623643F3-2E62-4A99-AAD4-C2B8EABD4A72}" type="slidenum">
              <a:rPr lang="en-US"/>
              <a:pPr>
                <a:defRPr/>
              </a:pPr>
              <a:t>2</a:t>
            </a:fld>
            <a:endParaRPr lang="en-US" dirty="0"/>
          </a:p>
        </p:txBody>
      </p:sp>
      <p:sp>
        <p:nvSpPr>
          <p:cNvPr id="2" name="Title 1"/>
          <p:cNvSpPr>
            <a:spLocks noGrp="1"/>
          </p:cNvSpPr>
          <p:nvPr>
            <p:ph type="title"/>
          </p:nvPr>
        </p:nvSpPr>
        <p:spPr>
          <a:xfrm>
            <a:off x="457200" y="381000"/>
            <a:ext cx="8229600" cy="1143000"/>
          </a:xfrm>
        </p:spPr>
        <p:txBody>
          <a:bodyPr/>
          <a:lstStyle/>
          <a:p>
            <a:pPr eaLnBrk="1" fontAlgn="auto" hangingPunct="1">
              <a:spcAft>
                <a:spcPts val="0"/>
              </a:spcAft>
              <a:defRPr/>
            </a:pPr>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Outline</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endParaRPr>
          </a:p>
        </p:txBody>
      </p:sp>
      <p:sp>
        <p:nvSpPr>
          <p:cNvPr id="6148" name="Content Placeholder 2"/>
          <p:cNvSpPr>
            <a:spLocks noGrp="1"/>
          </p:cNvSpPr>
          <p:nvPr>
            <p:ph idx="1"/>
          </p:nvPr>
        </p:nvSpPr>
        <p:spPr>
          <a:xfrm>
            <a:off x="862264" y="1524000"/>
            <a:ext cx="5843336" cy="5029200"/>
          </a:xfrm>
          <a:ln>
            <a:noFill/>
          </a:ln>
        </p:spPr>
        <p:txBody>
          <a:bodyPr/>
          <a:lstStyle/>
          <a:p>
            <a:pPr eaLnBrk="1" hangingPunct="1">
              <a:lnSpc>
                <a:spcPct val="150000"/>
              </a:lnSpc>
              <a:buFont typeface="Wingdings" pitchFamily="2" charset="2"/>
              <a:buChar char="Ø"/>
            </a:pPr>
            <a:r>
              <a:rPr lang="en-US" sz="2800" dirty="0">
                <a:solidFill>
                  <a:schemeClr val="accent1">
                    <a:lumMod val="50000"/>
                  </a:schemeClr>
                </a:solidFill>
                <a:latin typeface="Times New Roman" panose="02020603050405020304" pitchFamily="18" charset="0"/>
                <a:cs typeface="Times New Roman" panose="02020603050405020304" pitchFamily="18" charset="0"/>
              </a:rPr>
              <a:t>Embedded Systems</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Control System</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A Car Controller</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Real-time Embedded System</a:t>
            </a:r>
          </a:p>
          <a:p>
            <a:pPr lvl="1" eaLnBrk="1" hangingPunct="1">
              <a:lnSpc>
                <a:spcPct val="150000"/>
              </a:lnSpc>
              <a:buFont typeface="Wingdings" pitchFamily="2" charset="2"/>
              <a:buChar char="Ø"/>
            </a:pPr>
            <a:endParaRPr lang="en-US" sz="1200" dirty="0">
              <a:latin typeface="Times New Roman" panose="02020603050405020304" pitchFamily="18" charset="0"/>
              <a:cs typeface="Times New Roman" panose="02020603050405020304" pitchFamily="18" charset="0"/>
            </a:endParaRPr>
          </a:p>
          <a:p>
            <a:pPr eaLnBrk="1" hangingPunct="1">
              <a:lnSpc>
                <a:spcPct val="150000"/>
              </a:lnSpc>
              <a:buFont typeface="Wingdings" pitchFamily="2" charset="2"/>
              <a:buChar char="Ø"/>
            </a:pPr>
            <a:r>
              <a:rPr lang="en-US" sz="2400" dirty="0">
                <a:solidFill>
                  <a:schemeClr val="accent1">
                    <a:lumMod val="50000"/>
                  </a:schemeClr>
                </a:solidFill>
                <a:latin typeface="Times New Roman" panose="02020603050405020304" pitchFamily="18" charset="0"/>
                <a:cs typeface="Times New Roman" panose="02020603050405020304" pitchFamily="18" charset="0"/>
              </a:rPr>
              <a:t>Cyber-Physical System (CPS)</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Applications of CPS</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Motivating Example</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The Design Process of CPSs</a:t>
            </a:r>
          </a:p>
          <a:p>
            <a:pPr lvl="1" eaLnBrk="1" hangingPunct="1">
              <a:lnSpc>
                <a:spcPct val="150000"/>
              </a:lnSpc>
              <a:buFont typeface="Wingdings" pitchFamily="2" charset="2"/>
              <a:buChar char="Ø"/>
            </a:pPr>
            <a:r>
              <a:rPr lang="en-US" sz="1800" dirty="0">
                <a:latin typeface="Times New Roman" panose="02020603050405020304" pitchFamily="18" charset="0"/>
                <a:cs typeface="Times New Roman" panose="02020603050405020304" pitchFamily="18" charset="0"/>
              </a:rPr>
              <a:t>The STARMAC architecture</a:t>
            </a:r>
            <a:endParaRPr lang="en-GB" sz="2400" dirty="0">
              <a:latin typeface="Times New Roman" panose="02020603050405020304" pitchFamily="18" charset="0"/>
              <a:cs typeface="Times New Roman" pitchFamily="18" charset="0"/>
            </a:endParaRPr>
          </a:p>
          <a:p>
            <a:pPr lvl="1" eaLnBrk="1" hangingPunct="1">
              <a:lnSpc>
                <a:spcPct val="150000"/>
              </a:lnSpc>
              <a:buClr>
                <a:schemeClr val="bg2"/>
              </a:buClr>
              <a:buFont typeface="Wingdings" pitchFamily="2" charset="2"/>
              <a:buChar char="Ø"/>
            </a:pPr>
            <a:endParaRPr lang="en-US" sz="24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9706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2772-8512-4944-A97D-A23A4DD77BBB}"/>
              </a:ext>
            </a:extLst>
          </p:cNvPr>
          <p:cNvSpPr>
            <a:spLocks noGrp="1"/>
          </p:cNvSpPr>
          <p:nvPr>
            <p:ph type="title"/>
          </p:nvPr>
        </p:nvSpPr>
        <p:spPr>
          <a:xfrm>
            <a:off x="457200" y="381000"/>
            <a:ext cx="8229600" cy="762000"/>
          </a:xfrm>
        </p:spPr>
        <p:txBody>
          <a:bodyPr/>
          <a:lstStyle/>
          <a:p>
            <a:r>
              <a:rPr lang="en-US" sz="4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The STARMAC architecture</a:t>
            </a:r>
          </a:p>
        </p:txBody>
      </p:sp>
      <p:sp>
        <p:nvSpPr>
          <p:cNvPr id="3" name="Content Placeholder 2">
            <a:extLst>
              <a:ext uri="{FF2B5EF4-FFF2-40B4-BE49-F238E27FC236}">
                <a16:creationId xmlns:a16="http://schemas.microsoft.com/office/drawing/2014/main" id="{6AE38EAB-F81B-4123-9365-49944D1BFC8A}"/>
              </a:ext>
            </a:extLst>
          </p:cNvPr>
          <p:cNvSpPr>
            <a:spLocks noGrp="1"/>
          </p:cNvSpPr>
          <p:nvPr>
            <p:ph idx="1"/>
          </p:nvPr>
        </p:nvSpPr>
        <p:spPr>
          <a:xfrm>
            <a:off x="457200" y="1219200"/>
            <a:ext cx="8229600" cy="3886200"/>
          </a:xfrm>
        </p:spPr>
        <p:txBody>
          <a:bodyPr/>
          <a:lstStyle/>
          <a:p>
            <a:r>
              <a:rPr lang="en-US" sz="1800" dirty="0">
                <a:latin typeface="Times New Roman" panose="02020603050405020304" pitchFamily="18" charset="0"/>
                <a:cs typeface="Times New Roman" panose="02020603050405020304" pitchFamily="18" charset="0"/>
              </a:rPr>
              <a:t>The hardware architecture of the first generation STARMAC quadrotor is shown:</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5A8B758-351B-4FF7-A8FD-11949DA97524}"/>
              </a:ext>
            </a:extLst>
          </p:cNvPr>
          <p:cNvSpPr>
            <a:spLocks noGrp="1"/>
          </p:cNvSpPr>
          <p:nvPr>
            <p:ph type="sldNum" sz="quarter" idx="11"/>
          </p:nvPr>
        </p:nvSpPr>
        <p:spPr>
          <a:xfrm>
            <a:off x="6705600" y="6324600"/>
            <a:ext cx="2133600" cy="457200"/>
          </a:xfrm>
        </p:spPr>
        <p:txBody>
          <a:bodyPr/>
          <a:lstStyle/>
          <a:p>
            <a:pPr>
              <a:defRPr/>
            </a:pPr>
            <a:fld id="{07C19A49-C9E0-4CE7-918D-9C08AD5522FE}" type="slidenum">
              <a:rPr lang="ar-SA" smtClean="0"/>
              <a:pPr>
                <a:defRPr/>
              </a:pPr>
              <a:t>20</a:t>
            </a:fld>
            <a:endParaRPr lang="en-US" dirty="0"/>
          </a:p>
        </p:txBody>
      </p:sp>
      <p:pic>
        <p:nvPicPr>
          <p:cNvPr id="5" name="Picture 4">
            <a:extLst>
              <a:ext uri="{FF2B5EF4-FFF2-40B4-BE49-F238E27FC236}">
                <a16:creationId xmlns:a16="http://schemas.microsoft.com/office/drawing/2014/main" id="{7E56CA4C-976D-4B85-8AA0-5BB846DB7894}"/>
              </a:ext>
            </a:extLst>
          </p:cNvPr>
          <p:cNvPicPr>
            <a:picLocks noChangeAspect="1"/>
          </p:cNvPicPr>
          <p:nvPr/>
        </p:nvPicPr>
        <p:blipFill>
          <a:blip r:embed="rId2"/>
          <a:stretch>
            <a:fillRect/>
          </a:stretch>
        </p:blipFill>
        <p:spPr>
          <a:xfrm>
            <a:off x="1524000" y="1752600"/>
            <a:ext cx="5618900" cy="3474720"/>
          </a:xfrm>
          <a:prstGeom prst="rect">
            <a:avLst/>
          </a:prstGeom>
        </p:spPr>
      </p:pic>
      <p:sp>
        <p:nvSpPr>
          <p:cNvPr id="12" name="Content Placeholder 2">
            <a:extLst>
              <a:ext uri="{FF2B5EF4-FFF2-40B4-BE49-F238E27FC236}">
                <a16:creationId xmlns:a16="http://schemas.microsoft.com/office/drawing/2014/main" id="{0902D5D6-85F3-40F3-80EF-88AE3113C6AA}"/>
              </a:ext>
            </a:extLst>
          </p:cNvPr>
          <p:cNvSpPr txBox="1">
            <a:spLocks/>
          </p:cNvSpPr>
          <p:nvPr/>
        </p:nvSpPr>
        <p:spPr bwMode="auto">
          <a:xfrm>
            <a:off x="457200" y="5334000"/>
            <a:ext cx="80772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a:r>
              <a:rPr lang="en-US" sz="1800" kern="0" dirty="0">
                <a:latin typeface="Times New Roman" panose="02020603050405020304" pitchFamily="18" charset="0"/>
                <a:cs typeface="Times New Roman" panose="02020603050405020304" pitchFamily="18" charset="0"/>
              </a:rPr>
              <a:t>In the middle are three boxes showing three distinct microprocessors. </a:t>
            </a:r>
          </a:p>
          <a:p>
            <a:pPr lvl="1" algn="just"/>
            <a:r>
              <a:rPr lang="en-US" sz="1400" kern="0" dirty="0">
                <a:latin typeface="Times New Roman" panose="02020603050405020304" pitchFamily="18" charset="0"/>
                <a:cs typeface="Times New Roman" panose="02020603050405020304" pitchFamily="18" charset="0"/>
              </a:rPr>
              <a:t>The </a:t>
            </a:r>
            <a:r>
              <a:rPr lang="en-US" sz="1400" kern="0" dirty="0" err="1">
                <a:latin typeface="Times New Roman" panose="02020603050405020304" pitchFamily="18" charset="0"/>
                <a:cs typeface="Times New Roman" panose="02020603050405020304" pitchFamily="18" charset="0"/>
              </a:rPr>
              <a:t>Robostix</a:t>
            </a:r>
            <a:r>
              <a:rPr lang="en-US" sz="1400" kern="0" dirty="0">
                <a:latin typeface="Times New Roman" panose="02020603050405020304" pitchFamily="18" charset="0"/>
                <a:cs typeface="Times New Roman" panose="02020603050405020304" pitchFamily="18" charset="0"/>
              </a:rPr>
              <a:t> is an Atmel AVR 8-bit microcontroller that runs with no operating system and performs the low-level control algorithms to keep the craft flying. </a:t>
            </a:r>
          </a:p>
          <a:p>
            <a:pPr lvl="1" algn="just"/>
            <a:r>
              <a:rPr lang="en-US" sz="1400" kern="0" dirty="0">
                <a:latin typeface="Times New Roman" panose="02020603050405020304" pitchFamily="18" charset="0"/>
                <a:cs typeface="Times New Roman" panose="02020603050405020304" pitchFamily="18" charset="0"/>
              </a:rPr>
              <a:t>The other two processors perform higher-level tasks with the help of an operating system. Both processors include wireless links that can be used by cooperating vehicles and ground controllers.</a:t>
            </a:r>
            <a:endParaRPr lang="en-US" sz="700" kern="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8DB229-556D-4028-9373-0BE816731BC5}"/>
              </a:ext>
            </a:extLst>
          </p:cNvPr>
          <p:cNvSpPr/>
          <p:nvPr/>
        </p:nvSpPr>
        <p:spPr>
          <a:xfrm>
            <a:off x="3200400" y="1775178"/>
            <a:ext cx="3942500" cy="263899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03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4800" b="1" dirty="0">
                <a:solidFill>
                  <a:schemeClr val="accent1">
                    <a:lumMod val="50000"/>
                  </a:schemeClr>
                </a:solidFill>
                <a:effectLst>
                  <a:outerShdw blurRad="38100" dist="38100" dir="2700000" algn="tl">
                    <a:srgbClr val="000000">
                      <a:alpha val="43137"/>
                    </a:srgbClr>
                  </a:outerShdw>
                </a:effectLst>
                <a:latin typeface="Book Antiqua" pitchFamily="18" charset="0"/>
              </a:rPr>
              <a:t>Summary</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endParaRPr>
          </a:p>
        </p:txBody>
      </p:sp>
      <p:sp>
        <p:nvSpPr>
          <p:cNvPr id="3" name="Content Placeholder 2"/>
          <p:cNvSpPr>
            <a:spLocks noGrp="1"/>
          </p:cNvSpPr>
          <p:nvPr>
            <p:ph idx="1"/>
          </p:nvPr>
        </p:nvSpPr>
        <p:spPr>
          <a:xfrm>
            <a:off x="457200" y="2209800"/>
            <a:ext cx="8229600" cy="3657600"/>
          </a:xfrm>
        </p:spPr>
        <p:txBody>
          <a:bodyPr/>
          <a:lstStyle/>
          <a:p>
            <a:pPr>
              <a:spcAft>
                <a:spcPts val="1200"/>
              </a:spcAft>
            </a:pPr>
            <a:r>
              <a:rPr lang="en-US" sz="2400" dirty="0">
                <a:latin typeface="Times New Roman" panose="02020603050405020304" pitchFamily="18" charset="0"/>
                <a:cs typeface="Times New Roman" panose="02020603050405020304" pitchFamily="18" charset="0"/>
              </a:rPr>
              <a:t>Cyber-physical systems are heterogeneous blends by nature.</a:t>
            </a:r>
          </a:p>
          <a:p>
            <a:pPr>
              <a:spcAft>
                <a:spcPts val="1200"/>
              </a:spcAft>
            </a:pP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They combine computation, communication, and physical dynamics. </a:t>
            </a:r>
          </a:p>
          <a:p>
            <a:pPr>
              <a:spcAft>
                <a:spcPts val="1200"/>
              </a:spcAft>
            </a:pP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cs typeface="Times New Roman" panose="02020603050405020304" pitchFamily="18" charset="0"/>
              </a:rPr>
              <a:t>They are harder to model, harder to design, and harder to analyze than homogeneous systems. </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21</a:t>
            </a:fld>
            <a:endParaRPr lang="en-US" dirty="0"/>
          </a:p>
        </p:txBody>
      </p:sp>
    </p:spTree>
    <p:extLst>
      <p:ext uri="{BB962C8B-B14F-4D97-AF65-F5344CB8AC3E}">
        <p14:creationId xmlns:p14="http://schemas.microsoft.com/office/powerpoint/2010/main" val="418927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229600" cy="1371600"/>
          </a:xfrm>
        </p:spPr>
        <p:txBody>
          <a:bodyPr/>
          <a:lstStyle/>
          <a:p>
            <a:pPr algn="ctr" eaLnBrk="1" hangingPunct="1">
              <a:defRPr/>
            </a:pPr>
            <a:r>
              <a:rPr lang="en-GB" sz="4200" b="1" i="1" dirty="0">
                <a:solidFill>
                  <a:schemeClr val="accent1">
                    <a:lumMod val="50000"/>
                  </a:schemeClr>
                </a:solidFill>
                <a:latin typeface="Times New Roman" pitchFamily="18" charset="0"/>
                <a:cs typeface="Times New Roman" pitchFamily="18" charset="0"/>
              </a:rPr>
              <a:t>Thank You</a:t>
            </a:r>
            <a:endParaRPr lang="en-US" sz="4200" b="1" i="1" dirty="0">
              <a:solidFill>
                <a:schemeClr val="accent1">
                  <a:lumMod val="50000"/>
                </a:schemeClr>
              </a:solidFill>
              <a:latin typeface="Times New Roman" pitchFamily="18" charset="0"/>
              <a:cs typeface="Times New Roman" pitchFamily="18" charset="0"/>
            </a:endParaRPr>
          </a:p>
        </p:txBody>
      </p:sp>
      <p:sp>
        <p:nvSpPr>
          <p:cNvPr id="21507" name="Rectangle 3"/>
          <p:cNvSpPr>
            <a:spLocks noGrp="1" noChangeArrowheads="1"/>
          </p:cNvSpPr>
          <p:nvPr>
            <p:ph type="body" idx="1"/>
          </p:nvPr>
        </p:nvSpPr>
        <p:spPr>
          <a:xfrm>
            <a:off x="457200" y="1981200"/>
            <a:ext cx="8382000" cy="3886200"/>
          </a:xfrm>
        </p:spPr>
        <p:txBody>
          <a:bodyPr/>
          <a:lstStyle/>
          <a:p>
            <a:pPr algn="just">
              <a:buClr>
                <a:srgbClr val="FB65E9"/>
              </a:buClr>
              <a:buFont typeface="Wingdings" pitchFamily="2" charset="2"/>
              <a:buChar char="Ø"/>
            </a:pPr>
            <a:endParaRPr lang="en-US" sz="2200" dirty="0">
              <a:latin typeface="Times New Roman" pitchFamily="18" charset="0"/>
              <a:cs typeface="Times New Roman" pitchFamily="18" charset="0"/>
            </a:endParaRPr>
          </a:p>
          <a:p>
            <a:pPr algn="just">
              <a:buClr>
                <a:srgbClr val="FB65E9"/>
              </a:buClr>
              <a:buFont typeface="Wingdings" pitchFamily="2" charset="2"/>
              <a:buChar char="Ø"/>
            </a:pPr>
            <a:endParaRPr lang="en-US" sz="2200" dirty="0">
              <a:latin typeface="Times New Roman" pitchFamily="18" charset="0"/>
              <a:cs typeface="Times New Roman" pitchFamily="18" charset="0"/>
            </a:endParaRPr>
          </a:p>
          <a:p>
            <a:pPr algn="just">
              <a:buClr>
                <a:srgbClr val="FB65E9"/>
              </a:buClr>
              <a:buFont typeface="Wingdings" pitchFamily="2" charset="2"/>
              <a:buChar char="Ø"/>
            </a:pPr>
            <a:endParaRPr lang="en-US" sz="2200" dirty="0">
              <a:latin typeface="Times New Roman" pitchFamily="18" charset="0"/>
              <a:cs typeface="Times New Roman" pitchFamily="18" charset="0"/>
            </a:endParaRPr>
          </a:p>
          <a:p>
            <a:pPr algn="just">
              <a:buClr>
                <a:srgbClr val="FB65E9"/>
              </a:buClr>
              <a:buFont typeface="Wingdings" pitchFamily="2" charset="2"/>
              <a:buChar char="Ø"/>
            </a:pPr>
            <a:endParaRPr lang="en-US" sz="2200" dirty="0">
              <a:latin typeface="Times New Roman" pitchFamily="18" charset="0"/>
              <a:cs typeface="Times New Roman" pitchFamily="18" charset="0"/>
            </a:endParaRPr>
          </a:p>
          <a:p>
            <a:pPr algn="just">
              <a:buClr>
                <a:srgbClr val="FB65E9"/>
              </a:buClr>
              <a:buFont typeface="Wingdings" pitchFamily="2" charset="2"/>
              <a:buChar char="Ø"/>
            </a:pPr>
            <a:endParaRPr lang="en-US" sz="2200" dirty="0">
              <a:latin typeface="Times New Roman" pitchFamily="18" charset="0"/>
              <a:cs typeface="Times New Roman" pitchFamily="18" charset="0"/>
            </a:endParaRPr>
          </a:p>
          <a:p>
            <a:pPr algn="just">
              <a:buClr>
                <a:srgbClr val="FB65E9"/>
              </a:buClr>
              <a:buFont typeface="Wingdings" pitchFamily="2" charset="2"/>
              <a:buChar char="Ø"/>
            </a:pPr>
            <a:endParaRPr lang="en-US" sz="2000" dirty="0">
              <a:latin typeface="Times New Roman" pitchFamily="18" charset="0"/>
              <a:cs typeface="Times New Roman" pitchFamily="18" charset="0"/>
            </a:endParaRPr>
          </a:p>
          <a:p>
            <a:pPr algn="just">
              <a:buClr>
                <a:srgbClr val="FB65E9"/>
              </a:buClr>
              <a:buFont typeface="Wingdings" pitchFamily="2" charset="2"/>
              <a:buChar char="Ø"/>
            </a:pPr>
            <a:endParaRPr lang="en-US" sz="2300" dirty="0">
              <a:latin typeface="Times New Roman" pitchFamily="18" charset="0"/>
              <a:cs typeface="Times New Roman" pitchFamily="18" charset="0"/>
            </a:endParaRPr>
          </a:p>
          <a:p>
            <a:pPr algn="just">
              <a:buClr>
                <a:srgbClr val="FB65E9"/>
              </a:buClr>
              <a:buFont typeface="Wingdings" pitchFamily="2" charset="2"/>
              <a:buChar char="Ø"/>
            </a:pPr>
            <a:endParaRPr lang="en-US" sz="2300" dirty="0">
              <a:latin typeface="Times New Roman" pitchFamily="18" charset="0"/>
              <a:cs typeface="Times New Roman" pitchFamily="18" charset="0"/>
            </a:endParaRPr>
          </a:p>
          <a:p>
            <a:pPr algn="just" eaLnBrk="1" hangingPunct="1"/>
            <a:endParaRPr lang="en-US" sz="1600" dirty="0">
              <a:latin typeface="Times New Roman" pitchFamily="18" charset="0"/>
              <a:ea typeface="Tahoma" pitchFamily="34" charset="0"/>
              <a:cs typeface="Times New Roman" pitchFamily="18" charset="0"/>
            </a:endParaRPr>
          </a:p>
          <a:p>
            <a:pPr algn="just" eaLnBrk="1" hangingPunct="1"/>
            <a:endParaRPr lang="en-US" sz="1600" dirty="0">
              <a:latin typeface="Times New Roman" pitchFamily="18" charset="0"/>
              <a:ea typeface="Tahoma" pitchFamily="34" charset="0"/>
              <a:cs typeface="Times New Roman" pitchFamily="18" charset="0"/>
            </a:endParaRPr>
          </a:p>
          <a:p>
            <a:pPr algn="just" eaLnBrk="1" hangingPunct="1"/>
            <a:endParaRPr lang="en-US" sz="1600" dirty="0">
              <a:latin typeface="Times New Roman" pitchFamily="18" charset="0"/>
              <a:ea typeface="Tahoma" pitchFamily="34" charset="0"/>
              <a:cs typeface="Times New Roman" pitchFamily="18" charset="0"/>
            </a:endParaRPr>
          </a:p>
          <a:p>
            <a:pPr algn="just" eaLnBrk="1" hangingPunct="1"/>
            <a:endParaRPr lang="en-US" sz="1600" dirty="0">
              <a:latin typeface="Times New Roman" pitchFamily="18" charset="0"/>
              <a:ea typeface="Tahoma" pitchFamily="34" charset="0"/>
              <a:cs typeface="Times New Roman" pitchFamily="18" charset="0"/>
            </a:endParaRPr>
          </a:p>
          <a:p>
            <a:pPr algn="just" eaLnBrk="1" hangingPunct="1"/>
            <a:endParaRPr lang="en-US" sz="1600" dirty="0">
              <a:latin typeface="Times New Roman" pitchFamily="18" charset="0"/>
              <a:ea typeface="Tahoma" pitchFamily="34" charset="0"/>
              <a:cs typeface="Times New Roman" pitchFamily="18" charset="0"/>
            </a:endParaRPr>
          </a:p>
        </p:txBody>
      </p:sp>
      <p:pic>
        <p:nvPicPr>
          <p:cNvPr id="21508" name="Picture 3" descr="last-slide.jpg"/>
          <p:cNvPicPr>
            <a:picLocks noChangeAspect="1"/>
          </p:cNvPicPr>
          <p:nvPr/>
        </p:nvPicPr>
        <p:blipFill>
          <a:blip r:embed="rId2"/>
          <a:srcRect/>
          <a:stretch>
            <a:fillRect/>
          </a:stretch>
        </p:blipFill>
        <p:spPr bwMode="auto">
          <a:xfrm>
            <a:off x="1066800" y="1928813"/>
            <a:ext cx="6858000" cy="4852987"/>
          </a:xfrm>
          <a:prstGeom prst="rect">
            <a:avLst/>
          </a:prstGeom>
          <a:noFill/>
          <a:ln w="9525">
            <a:noFill/>
            <a:miter lim="800000"/>
            <a:headEnd/>
            <a:tailEnd/>
          </a:ln>
        </p:spPr>
      </p:pic>
      <p:sp>
        <p:nvSpPr>
          <p:cNvPr id="21509" name="Slide Number Placeholder 4"/>
          <p:cNvSpPr>
            <a:spLocks noGrp="1"/>
          </p:cNvSpPr>
          <p:nvPr>
            <p:ph type="sldNum" sz="quarter" idx="11"/>
          </p:nvPr>
        </p:nvSpPr>
        <p:spPr>
          <a:noFill/>
        </p:spPr>
        <p:txBody>
          <a:bodyPr/>
          <a:lstStyle/>
          <a:p>
            <a:fld id="{564CB4AD-2ABD-4A81-8E6F-2FE1D6BC47D8}" type="slidenum">
              <a:rPr lang="ar-SA" smtClean="0"/>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560"/>
            <a:ext cx="8229600" cy="1371600"/>
          </a:xfrm>
        </p:spPr>
        <p:txBody>
          <a:bodyPr>
            <a:normAutofit/>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Embedded Systems</a:t>
            </a:r>
          </a:p>
        </p:txBody>
      </p:sp>
      <p:sp>
        <p:nvSpPr>
          <p:cNvPr id="3" name="Content Placeholder 2"/>
          <p:cNvSpPr>
            <a:spLocks noGrp="1"/>
          </p:cNvSpPr>
          <p:nvPr>
            <p:ph idx="1"/>
          </p:nvPr>
        </p:nvSpPr>
        <p:spPr>
          <a:xfrm>
            <a:off x="457200" y="1447800"/>
            <a:ext cx="8229600" cy="2057400"/>
          </a:xfrm>
        </p:spPr>
        <p:txBody>
          <a:bodyPr/>
          <a:lstStyle/>
          <a:p>
            <a:r>
              <a:rPr lang="en-US" sz="2800" dirty="0">
                <a:latin typeface="Times New Roman" pitchFamily="18" charset="0"/>
                <a:cs typeface="Times New Roman" pitchFamily="18" charset="0"/>
              </a:rPr>
              <a:t>An embedded system is a computer system with a dedicated function within a larger system.</a:t>
            </a:r>
          </a:p>
          <a:p>
            <a:r>
              <a:rPr lang="en-US" sz="2800" dirty="0">
                <a:latin typeface="Times New Roman" pitchFamily="18" charset="0"/>
                <a:cs typeface="Times New Roman" pitchFamily="18" charset="0"/>
              </a:rPr>
              <a:t>Embedded systems (ES) = information processing systems embedded into a larger product</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6146331"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29000"/>
            <a:ext cx="27908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80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28"/>
            <a:ext cx="8229600" cy="1371600"/>
          </a:xfrm>
        </p:spPr>
        <p:txBody>
          <a:bodyPr>
            <a:normAutofit/>
          </a:bodyPr>
          <a:lstStyle/>
          <a:p>
            <a:r>
              <a:rPr lang="en-US" b="1" i="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Boeing 777/Airbus A380 Cockpit</a:t>
            </a:r>
            <a:endPar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3" name="Content Placeholder 2"/>
          <p:cNvSpPr>
            <a:spLocks noGrp="1"/>
          </p:cNvSpPr>
          <p:nvPr>
            <p:ph idx="1"/>
          </p:nvPr>
        </p:nvSpPr>
        <p:spPr>
          <a:xfrm>
            <a:off x="665744" y="3338364"/>
            <a:ext cx="3489160" cy="609600"/>
          </a:xfrm>
        </p:spPr>
        <p:txBody>
          <a:bodyPr/>
          <a:lstStyle/>
          <a:p>
            <a:pPr>
              <a:buFont typeface="Wingdings" pitchFamily="2" charset="2"/>
              <a:buChar char="Ø"/>
            </a:pPr>
            <a:r>
              <a:rPr lang="en-US" sz="2400" dirty="0">
                <a:latin typeface="Times New Roman" pitchFamily="18" charset="0"/>
                <a:cs typeface="Times New Roman" pitchFamily="18" charset="0"/>
              </a:rPr>
              <a:t>Airbus A380 Cockpit</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78" y="3887804"/>
            <a:ext cx="3866222" cy="2651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043" y="2074244"/>
            <a:ext cx="3945563" cy="2651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4271208" y="1524000"/>
            <a:ext cx="3886200" cy="534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buFont typeface="Wingdings" pitchFamily="2" charset="2"/>
              <a:buChar char="Ø"/>
            </a:pPr>
            <a:r>
              <a:rPr lang="en-US" sz="2400" dirty="0">
                <a:latin typeface="Times New Roman" pitchFamily="18" charset="0"/>
                <a:cs typeface="Times New Roman" pitchFamily="18" charset="0"/>
              </a:rPr>
              <a:t>Boeing 777 Cockpit</a:t>
            </a:r>
          </a:p>
          <a:p>
            <a:pPr>
              <a:buFont typeface="Wingdings" pitchFamily="2" charset="2"/>
              <a:buChar char="Ø"/>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4191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Example: Control System</a:t>
            </a:r>
          </a:p>
        </p:txBody>
      </p:sp>
      <p:sp>
        <p:nvSpPr>
          <p:cNvPr id="3" name="Content Placeholder 2"/>
          <p:cNvSpPr>
            <a:spLocks noGrp="1"/>
          </p:cNvSpPr>
          <p:nvPr>
            <p:ph idx="1"/>
          </p:nvPr>
        </p:nvSpPr>
        <p:spPr/>
        <p:txBody>
          <a:bodyPr/>
          <a:lstStyle/>
          <a:p>
            <a:pPr>
              <a:buFont typeface="Wingdings" pitchFamily="2" charset="2"/>
              <a:buChar char="Ø"/>
            </a:pPr>
            <a:r>
              <a:rPr lang="en-US" dirty="0">
                <a:latin typeface="Times New Roman" pitchFamily="18" charset="0"/>
                <a:cs typeface="Times New Roman" pitchFamily="18" charset="0"/>
              </a:rPr>
              <a:t>Many embedded systems are control systems</a:t>
            </a:r>
          </a:p>
          <a:p>
            <a:pPr lvl="1">
              <a:buFont typeface="Wingdings" pitchFamily="2" charset="2"/>
              <a:buChar char="Ø"/>
            </a:pPr>
            <a:r>
              <a:rPr lang="en-US" dirty="0">
                <a:latin typeface="Times New Roman" pitchFamily="18" charset="0"/>
                <a:cs typeface="Times New Roman" pitchFamily="18" charset="0"/>
              </a:rPr>
              <a:t>Robotics</a:t>
            </a:r>
          </a:p>
          <a:p>
            <a:pPr lvl="1">
              <a:buFont typeface="Wingdings" pitchFamily="2" charset="2"/>
              <a:buChar char="Ø"/>
            </a:pPr>
            <a:r>
              <a:rPr lang="en-US" dirty="0">
                <a:latin typeface="Times New Roman" pitchFamily="18" charset="0"/>
                <a:cs typeface="Times New Roman" pitchFamily="18" charset="0"/>
              </a:rPr>
              <a:t>Automotive System</a:t>
            </a:r>
          </a:p>
          <a:p>
            <a:pPr lvl="1">
              <a:buFont typeface="Wingdings" pitchFamily="2" charset="2"/>
              <a:buChar char="Ø"/>
            </a:pPr>
            <a:r>
              <a:rPr lang="en-US" dirty="0">
                <a:latin typeface="Times New Roman" pitchFamily="18" charset="0"/>
                <a:cs typeface="Times New Roman" pitchFamily="18" charset="0"/>
              </a:rPr>
              <a:t>…</a:t>
            </a:r>
          </a:p>
          <a:p>
            <a:pPr>
              <a:buFont typeface="Wingdings" pitchFamily="2" charset="2"/>
              <a:buChar char="Ø"/>
            </a:pPr>
            <a:endParaRPr lang="en-US" sz="4000" dirty="0">
              <a:latin typeface="Times New Roman" pitchFamily="18" charset="0"/>
              <a:cs typeface="Times New Roman" pitchFamily="18" charset="0"/>
            </a:endParaRPr>
          </a:p>
          <a:p>
            <a:pPr>
              <a:buFont typeface="Wingdings" pitchFamily="2" charset="2"/>
              <a:buChar char="Ø"/>
            </a:pPr>
            <a:r>
              <a:rPr lang="en-US" dirty="0">
                <a:latin typeface="Times New Roman" pitchFamily="18" charset="0"/>
                <a:cs typeface="Times New Roman" pitchFamily="18" charset="0"/>
              </a:rPr>
              <a:t>Simple Control System</a:t>
            </a:r>
          </a:p>
          <a:p>
            <a:pPr>
              <a:buFont typeface="Wingdings" pitchFamily="2" charset="2"/>
              <a:buChar char="Ø"/>
            </a:pPr>
            <a:r>
              <a:rPr lang="en-US" dirty="0">
                <a:latin typeface="Times New Roman" pitchFamily="18" charset="0"/>
                <a:cs typeface="Times New Roman" pitchFamily="18" charset="0"/>
              </a:rPr>
              <a:t>Multi-Rate Control System</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5</a:t>
            </a:fld>
            <a:endParaRPr lang="en-US" dirty="0"/>
          </a:p>
        </p:txBody>
      </p:sp>
    </p:spTree>
    <p:extLst>
      <p:ext uri="{BB962C8B-B14F-4D97-AF65-F5344CB8AC3E}">
        <p14:creationId xmlns:p14="http://schemas.microsoft.com/office/powerpoint/2010/main" val="377556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204" y="1295400"/>
            <a:ext cx="4704196"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0668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Simple Control System</a:t>
            </a:r>
          </a:p>
        </p:txBody>
      </p:sp>
      <p:sp>
        <p:nvSpPr>
          <p:cNvPr id="3" name="Content Placeholder 2"/>
          <p:cNvSpPr>
            <a:spLocks noGrp="1"/>
          </p:cNvSpPr>
          <p:nvPr>
            <p:ph idx="1"/>
          </p:nvPr>
        </p:nvSpPr>
        <p:spPr>
          <a:xfrm>
            <a:off x="457200" y="1600200"/>
            <a:ext cx="8229600" cy="5029200"/>
          </a:xfrm>
        </p:spPr>
        <p:txBody>
          <a:bodyPr/>
          <a:lstStyle/>
          <a:p>
            <a:pPr>
              <a:spcBef>
                <a:spcPts val="2400"/>
              </a:spcBef>
            </a:pPr>
            <a:r>
              <a:rPr lang="en-US" sz="2400" dirty="0">
                <a:latin typeface="Times New Roman" pitchFamily="18" charset="0"/>
                <a:cs typeface="Times New Roman" pitchFamily="18" charset="0"/>
              </a:rPr>
              <a:t>A simple example: </a:t>
            </a:r>
          </a:p>
          <a:p>
            <a:pPr marL="0" indent="0">
              <a:buNone/>
            </a:pP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one-sensor and </a:t>
            </a:r>
          </a:p>
          <a:p>
            <a:pPr marL="0" indent="0">
              <a:buNone/>
            </a:pPr>
            <a:r>
              <a:rPr lang="en-US" sz="2000" dirty="0">
                <a:latin typeface="Times New Roman" pitchFamily="18" charset="0"/>
                <a:cs typeface="Times New Roman" pitchFamily="18" charset="0"/>
              </a:rPr>
              <a:t>     one-actuator control system.</a:t>
            </a:r>
          </a:p>
          <a:p>
            <a:endParaRPr lang="en-US" sz="24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2000" dirty="0">
                <a:latin typeface="Times New Roman" pitchFamily="18" charset="0"/>
                <a:cs typeface="Times New Roman" pitchFamily="18" charset="0"/>
              </a:rPr>
              <a:t>Pseudo-code for this system</a:t>
            </a:r>
          </a:p>
          <a:p>
            <a:pPr marL="0" indent="0">
              <a:buNone/>
            </a:pPr>
            <a:r>
              <a:rPr lang="en-US" sz="1800" dirty="0">
                <a:latin typeface="Times New Roman" pitchFamily="18" charset="0"/>
                <a:cs typeface="Times New Roman" pitchFamily="18" charset="0"/>
              </a:rPr>
              <a:t>set timer to interrupt periodically with period </a:t>
            </a:r>
            <a:r>
              <a:rPr lang="en-US" sz="1800" i="1" dirty="0">
                <a:latin typeface="Times New Roman" pitchFamily="18" charset="0"/>
                <a:cs typeface="Times New Roman" pitchFamily="18" charset="0"/>
              </a:rPr>
              <a:t>T;</a:t>
            </a:r>
          </a:p>
          <a:p>
            <a:pPr marL="0" indent="0">
              <a:buNone/>
            </a:pPr>
            <a:r>
              <a:rPr lang="en-US" sz="1800" dirty="0">
                <a:latin typeface="Times New Roman" pitchFamily="18" charset="0"/>
                <a:cs typeface="Times New Roman" pitchFamily="18" charset="0"/>
              </a:rPr>
              <a:t>at each timer interrupt do</a:t>
            </a:r>
          </a:p>
          <a:p>
            <a:pPr marL="0" indent="0">
              <a:buNone/>
            </a:pPr>
            <a:r>
              <a:rPr lang="en-US" sz="1800" dirty="0">
                <a:latin typeface="Times New Roman" pitchFamily="18" charset="0"/>
                <a:cs typeface="Times New Roman" pitchFamily="18" charset="0"/>
              </a:rPr>
              <a:t>               do analog-to-digital conversion to get </a:t>
            </a:r>
            <a:r>
              <a:rPr lang="en-US" sz="1800" i="1" dirty="0">
                <a:latin typeface="Times New Roman" pitchFamily="18" charset="0"/>
                <a:cs typeface="Times New Roman" pitchFamily="18" charset="0"/>
              </a:rPr>
              <a:t>y;</a:t>
            </a:r>
          </a:p>
          <a:p>
            <a:pPr marL="0" indent="0">
              <a:buNone/>
            </a:pPr>
            <a:r>
              <a:rPr lang="en-US" sz="1800" dirty="0">
                <a:latin typeface="Times New Roman" pitchFamily="18" charset="0"/>
                <a:cs typeface="Times New Roman" pitchFamily="18" charset="0"/>
              </a:rPr>
              <a:t>               compute control output </a:t>
            </a:r>
            <a:r>
              <a:rPr lang="en-US" sz="1800" i="1" dirty="0">
                <a:latin typeface="Times New Roman" pitchFamily="18" charset="0"/>
                <a:cs typeface="Times New Roman" pitchFamily="18" charset="0"/>
              </a:rPr>
              <a:t>u;</a:t>
            </a:r>
          </a:p>
          <a:p>
            <a:pPr marL="0" indent="0">
              <a:buNone/>
            </a:pPr>
            <a:r>
              <a:rPr lang="en-US" sz="1800" dirty="0">
                <a:latin typeface="Times New Roman" pitchFamily="18" charset="0"/>
                <a:cs typeface="Times New Roman" pitchFamily="18" charset="0"/>
              </a:rPr>
              <a:t>               output </a:t>
            </a:r>
            <a:r>
              <a:rPr lang="en-US" sz="1800" i="1" dirty="0">
                <a:latin typeface="Times New Roman" pitchFamily="18" charset="0"/>
                <a:cs typeface="Times New Roman" pitchFamily="18" charset="0"/>
              </a:rPr>
              <a:t>u and do digital-to-analog conversion;</a:t>
            </a:r>
          </a:p>
          <a:p>
            <a:pPr marL="0" indent="0">
              <a:buNone/>
            </a:pPr>
            <a:endParaRPr lang="en-US" sz="1100" i="1" dirty="0">
              <a:latin typeface="Times New Roman" pitchFamily="18" charset="0"/>
              <a:cs typeface="Times New Roman" pitchFamily="18" charset="0"/>
            </a:endParaRPr>
          </a:p>
          <a:p>
            <a:r>
              <a:rPr lang="en-US" sz="2000" i="1" dirty="0">
                <a:latin typeface="Times New Roman" pitchFamily="18" charset="0"/>
                <a:cs typeface="Times New Roman" pitchFamily="18" charset="0"/>
              </a:rPr>
              <a:t>T is called the sampling period, which is a key </a:t>
            </a:r>
            <a:r>
              <a:rPr lang="en-US" sz="2000" dirty="0">
                <a:latin typeface="Times New Roman" pitchFamily="18" charset="0"/>
                <a:cs typeface="Times New Roman" pitchFamily="18" charset="0"/>
              </a:rPr>
              <a:t>design choice.</a:t>
            </a: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6</a:t>
            </a:fld>
            <a:endParaRPr lang="en-US" dirty="0"/>
          </a:p>
        </p:txBody>
      </p:sp>
    </p:spTree>
    <p:extLst>
      <p:ext uri="{BB962C8B-B14F-4D97-AF65-F5344CB8AC3E}">
        <p14:creationId xmlns:p14="http://schemas.microsoft.com/office/powerpoint/2010/main" val="370055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rPr>
              <a:t>Multi-Rate Control System</a:t>
            </a:r>
          </a:p>
        </p:txBody>
      </p:sp>
      <p:sp>
        <p:nvSpPr>
          <p:cNvPr id="3" name="Content Placeholder 2"/>
          <p:cNvSpPr>
            <a:spLocks noGrp="1"/>
          </p:cNvSpPr>
          <p:nvPr>
            <p:ph idx="1"/>
          </p:nvPr>
        </p:nvSpPr>
        <p:spPr>
          <a:xfrm>
            <a:off x="457200" y="1371600"/>
            <a:ext cx="8229600" cy="3886200"/>
          </a:xfrm>
        </p:spPr>
        <p:txBody>
          <a:bodyPr/>
          <a:lstStyle/>
          <a:p>
            <a:pPr algn="just"/>
            <a:r>
              <a:rPr lang="en-US" sz="2400" dirty="0">
                <a:latin typeface="Times New Roman" pitchFamily="18" charset="0"/>
                <a:cs typeface="Times New Roman" pitchFamily="18" charset="0"/>
              </a:rPr>
              <a:t>More complicated control systems have multiple sensors and actuators and must support control loops of different rates.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sz="2400" dirty="0">
                <a:latin typeface="Times New Roman" pitchFamily="18" charset="0"/>
                <a:cs typeface="Times New Roman" pitchFamily="18" charset="0"/>
              </a:rPr>
              <a:t>Each Task                                                       Utilization: </a:t>
            </a:r>
            <a:r>
              <a:rPr lang="en-US" sz="2400" i="1" dirty="0" err="1">
                <a:latin typeface="Times New Roman" pitchFamily="18" charset="0"/>
                <a:cs typeface="Times New Roman" pitchFamily="18" charset="0"/>
              </a:rPr>
              <a:t>C</a:t>
            </a:r>
            <a:r>
              <a:rPr lang="en-US" sz="1800" i="1" dirty="0" err="1">
                <a:latin typeface="Times New Roman" pitchFamily="18" charset="0"/>
                <a:cs typeface="Times New Roman" pitchFamily="18" charset="0"/>
              </a:rPr>
              <a:t>i</a:t>
            </a:r>
            <a:r>
              <a:rPr lang="en-US" sz="1800" i="1" dirty="0">
                <a:latin typeface="Times New Roman" pitchFamily="18" charset="0"/>
                <a:cs typeface="Times New Roman" pitchFamily="18" charset="0"/>
              </a:rPr>
              <a:t> </a:t>
            </a:r>
            <a:r>
              <a:rPr lang="en-US" sz="2400" i="1" dirty="0">
                <a:latin typeface="Times New Roman" pitchFamily="18" charset="0"/>
                <a:cs typeface="Times New Roman" pitchFamily="18" charset="0"/>
              </a:rPr>
              <a:t>/ T</a:t>
            </a:r>
            <a:r>
              <a:rPr lang="en-US" sz="1800" i="1" dirty="0">
                <a:latin typeface="Times New Roman" pitchFamily="18" charset="0"/>
                <a:cs typeface="Times New Roman" pitchFamily="18" charset="0"/>
              </a:rPr>
              <a:t>i</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7</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62200"/>
            <a:ext cx="59531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5181600"/>
            <a:ext cx="58197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32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60"/>
            <a:ext cx="8229600" cy="11430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Example: A Car Controller</a:t>
            </a:r>
          </a:p>
        </p:txBody>
      </p:sp>
      <p:sp>
        <p:nvSpPr>
          <p:cNvPr id="4" name="Slide Number Placeholder 3"/>
          <p:cNvSpPr>
            <a:spLocks noGrp="1"/>
          </p:cNvSpPr>
          <p:nvPr>
            <p:ph type="sldNum" sz="quarter" idx="12"/>
          </p:nvPr>
        </p:nvSpPr>
        <p:spPr/>
        <p:txBody>
          <a:bodyPr/>
          <a:lstStyle/>
          <a:p>
            <a:pPr>
              <a:defRPr/>
            </a:pPr>
            <a:fld id="{DE6B523F-49AA-4454-923A-85B5E9149FBF}" type="slidenum">
              <a:rPr lang="en-US" smtClean="0"/>
              <a:pPr>
                <a:defRPr/>
              </a:pPr>
              <a:t>8</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310" y="2679700"/>
            <a:ext cx="575829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1552575"/>
            <a:ext cx="52768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24000"/>
            <a:ext cx="31146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270001" y="4267200"/>
            <a:ext cx="3686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1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371600"/>
          </a:xfrm>
        </p:spPr>
        <p:txBody>
          <a:bodyPr/>
          <a:lstStyle/>
          <a:p>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Example: A Car Controller</a:t>
            </a:r>
            <a:endParaRPr lang="en-US" dirty="0"/>
          </a:p>
        </p:txBody>
      </p:sp>
      <p:sp>
        <p:nvSpPr>
          <p:cNvPr id="4" name="Slide Number Placeholder 3"/>
          <p:cNvSpPr>
            <a:spLocks noGrp="1"/>
          </p:cNvSpPr>
          <p:nvPr>
            <p:ph type="sldNum" sz="quarter" idx="11"/>
          </p:nvPr>
        </p:nvSpPr>
        <p:spPr/>
        <p:txBody>
          <a:bodyPr/>
          <a:lstStyle/>
          <a:p>
            <a:pPr>
              <a:defRPr/>
            </a:pPr>
            <a:fld id="{07C19A49-C9E0-4CE7-918D-9C08AD5522FE}" type="slidenum">
              <a:rPr lang="ar-SA" smtClean="0"/>
              <a:pPr>
                <a:defRPr/>
              </a:pPr>
              <a:t>9</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39" y="1828800"/>
            <a:ext cx="7332061"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261440"/>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11381</TotalTime>
  <Words>1546</Words>
  <Application>Microsoft Office PowerPoint</Application>
  <PresentationFormat>On-screen Show (4:3)</PresentationFormat>
  <Paragraphs>188</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Book Antiqua</vt:lpstr>
      <vt:lpstr>Calibri</vt:lpstr>
      <vt:lpstr>Times New Roman</vt:lpstr>
      <vt:lpstr>Wingdings</vt:lpstr>
      <vt:lpstr>Wingdings 2</vt:lpstr>
      <vt:lpstr>Pixel</vt:lpstr>
      <vt:lpstr>Real-Time And embedded systems</vt:lpstr>
      <vt:lpstr>Outline</vt:lpstr>
      <vt:lpstr>Embedded Systems</vt:lpstr>
      <vt:lpstr>Boeing 777/Airbus A380 Cockpit</vt:lpstr>
      <vt:lpstr>Example: Control System</vt:lpstr>
      <vt:lpstr>Simple Control System</vt:lpstr>
      <vt:lpstr>Multi-Rate Control System</vt:lpstr>
      <vt:lpstr>Example: A Car Controller</vt:lpstr>
      <vt:lpstr>Example: A Car Controller</vt:lpstr>
      <vt:lpstr>Real-time Embedded System</vt:lpstr>
      <vt:lpstr>cyber-physical system (CPS)</vt:lpstr>
      <vt:lpstr>Applications of CPS</vt:lpstr>
      <vt:lpstr>Applications of CPS</vt:lpstr>
      <vt:lpstr>Applications of CPS</vt:lpstr>
      <vt:lpstr>Applications of CPS</vt:lpstr>
      <vt:lpstr>Motivating Example</vt:lpstr>
      <vt:lpstr>Motivating Example</vt:lpstr>
      <vt:lpstr>The Design Process of CPSs</vt:lpstr>
      <vt:lpstr>The STARMAC architecture</vt:lpstr>
      <vt:lpstr>The STARMAC architecture</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Homa</dc:creator>
  <cp:lastModifiedBy>EhsanCo</cp:lastModifiedBy>
  <cp:revision>1140</cp:revision>
  <cp:lastPrinted>1601-01-01T00:00:00Z</cp:lastPrinted>
  <dcterms:created xsi:type="dcterms:W3CDTF">1601-01-01T00:00:00Z</dcterms:created>
  <dcterms:modified xsi:type="dcterms:W3CDTF">2019-05-11T14:54:51Z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