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58"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01" r:id="rId45"/>
    <p:sldId id="302" r:id="rId46"/>
    <p:sldId id="303" r:id="rId47"/>
    <p:sldId id="304" r:id="rId48"/>
    <p:sldId id="305" r:id="rId49"/>
    <p:sldId id="306" r:id="rId50"/>
    <p:sldId id="307" r:id="rId51"/>
    <p:sldId id="308" r:id="rId52"/>
    <p:sldId id="309" r:id="rId53"/>
    <p:sldId id="310" r:id="rId54"/>
    <p:sldId id="311" r:id="rId55"/>
    <p:sldId id="312" r:id="rId56"/>
    <p:sldId id="313" r:id="rId57"/>
    <p:sldId id="314" r:id="rId58"/>
    <p:sldId id="315" r:id="rId59"/>
    <p:sldId id="316" r:id="rId60"/>
    <p:sldId id="317" r:id="rId61"/>
    <p:sldId id="318" r:id="rId62"/>
  </p:sldIdLst>
  <p:sldSz cx="11161713" cy="7200900"/>
  <p:notesSz cx="6858000" cy="9144000"/>
  <p:defaultTextStyle>
    <a:defPPr>
      <a:defRPr lang="en-US"/>
    </a:defPPr>
    <a:lvl1pPr marL="0" algn="l" defTabSz="1049274" rtl="0" eaLnBrk="1" latinLnBrk="0" hangingPunct="1">
      <a:defRPr sz="2100" kern="1200">
        <a:solidFill>
          <a:schemeClr val="tx1"/>
        </a:solidFill>
        <a:latin typeface="+mn-lt"/>
        <a:ea typeface="+mn-ea"/>
        <a:cs typeface="+mn-cs"/>
      </a:defRPr>
    </a:lvl1pPr>
    <a:lvl2pPr marL="524637" algn="l" defTabSz="1049274" rtl="0" eaLnBrk="1" latinLnBrk="0" hangingPunct="1">
      <a:defRPr sz="2100" kern="1200">
        <a:solidFill>
          <a:schemeClr val="tx1"/>
        </a:solidFill>
        <a:latin typeface="+mn-lt"/>
        <a:ea typeface="+mn-ea"/>
        <a:cs typeface="+mn-cs"/>
      </a:defRPr>
    </a:lvl2pPr>
    <a:lvl3pPr marL="1049274" algn="l" defTabSz="1049274" rtl="0" eaLnBrk="1" latinLnBrk="0" hangingPunct="1">
      <a:defRPr sz="2100" kern="1200">
        <a:solidFill>
          <a:schemeClr val="tx1"/>
        </a:solidFill>
        <a:latin typeface="+mn-lt"/>
        <a:ea typeface="+mn-ea"/>
        <a:cs typeface="+mn-cs"/>
      </a:defRPr>
    </a:lvl3pPr>
    <a:lvl4pPr marL="1573911" algn="l" defTabSz="1049274" rtl="0" eaLnBrk="1" latinLnBrk="0" hangingPunct="1">
      <a:defRPr sz="2100" kern="1200">
        <a:solidFill>
          <a:schemeClr val="tx1"/>
        </a:solidFill>
        <a:latin typeface="+mn-lt"/>
        <a:ea typeface="+mn-ea"/>
        <a:cs typeface="+mn-cs"/>
      </a:defRPr>
    </a:lvl4pPr>
    <a:lvl5pPr marL="2098548" algn="l" defTabSz="1049274" rtl="0" eaLnBrk="1" latinLnBrk="0" hangingPunct="1">
      <a:defRPr sz="2100" kern="1200">
        <a:solidFill>
          <a:schemeClr val="tx1"/>
        </a:solidFill>
        <a:latin typeface="+mn-lt"/>
        <a:ea typeface="+mn-ea"/>
        <a:cs typeface="+mn-cs"/>
      </a:defRPr>
    </a:lvl5pPr>
    <a:lvl6pPr marL="2623185" algn="l" defTabSz="1049274" rtl="0" eaLnBrk="1" latinLnBrk="0" hangingPunct="1">
      <a:defRPr sz="2100" kern="1200">
        <a:solidFill>
          <a:schemeClr val="tx1"/>
        </a:solidFill>
        <a:latin typeface="+mn-lt"/>
        <a:ea typeface="+mn-ea"/>
        <a:cs typeface="+mn-cs"/>
      </a:defRPr>
    </a:lvl6pPr>
    <a:lvl7pPr marL="3147822" algn="l" defTabSz="1049274" rtl="0" eaLnBrk="1" latinLnBrk="0" hangingPunct="1">
      <a:defRPr sz="2100" kern="1200">
        <a:solidFill>
          <a:schemeClr val="tx1"/>
        </a:solidFill>
        <a:latin typeface="+mn-lt"/>
        <a:ea typeface="+mn-ea"/>
        <a:cs typeface="+mn-cs"/>
      </a:defRPr>
    </a:lvl7pPr>
    <a:lvl8pPr marL="3672459" algn="l" defTabSz="1049274" rtl="0" eaLnBrk="1" latinLnBrk="0" hangingPunct="1">
      <a:defRPr sz="2100" kern="1200">
        <a:solidFill>
          <a:schemeClr val="tx1"/>
        </a:solidFill>
        <a:latin typeface="+mn-lt"/>
        <a:ea typeface="+mn-ea"/>
        <a:cs typeface="+mn-cs"/>
      </a:defRPr>
    </a:lvl8pPr>
    <a:lvl9pPr marL="4197096" algn="l" defTabSz="1049274" rtl="0" eaLnBrk="1" latinLnBrk="0" hangingPunct="1">
      <a:defRPr sz="21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3" d="100"/>
          <a:sy n="83" d="100"/>
        </p:scale>
        <p:origin x="-438" y="-84"/>
      </p:cViewPr>
      <p:guideLst>
        <p:guide orient="horz" pos="2268"/>
        <p:guide pos="3516"/>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37129" y="2236947"/>
            <a:ext cx="9487456" cy="1543526"/>
          </a:xfrm>
        </p:spPr>
        <p:txBody>
          <a:bodyPr/>
          <a:lstStyle/>
          <a:p>
            <a:r>
              <a:rPr lang="en-US" smtClean="0"/>
              <a:t>Click to edit Master title style</a:t>
            </a:r>
            <a:endParaRPr lang="en-US"/>
          </a:p>
        </p:txBody>
      </p:sp>
      <p:sp>
        <p:nvSpPr>
          <p:cNvPr id="3" name="Subtitle 2"/>
          <p:cNvSpPr>
            <a:spLocks noGrp="1"/>
          </p:cNvSpPr>
          <p:nvPr>
            <p:ph type="subTitle" idx="1"/>
          </p:nvPr>
        </p:nvSpPr>
        <p:spPr>
          <a:xfrm>
            <a:off x="1674257" y="4080510"/>
            <a:ext cx="7813199" cy="1840230"/>
          </a:xfrm>
        </p:spPr>
        <p:txBody>
          <a:bodyPr/>
          <a:lstStyle>
            <a:lvl1pPr marL="0" indent="0" algn="ctr">
              <a:buNone/>
              <a:defRPr>
                <a:solidFill>
                  <a:schemeClr val="tx1">
                    <a:tint val="75000"/>
                  </a:schemeClr>
                </a:solidFill>
              </a:defRPr>
            </a:lvl1pPr>
            <a:lvl2pPr marL="524637" indent="0" algn="ctr">
              <a:buNone/>
              <a:defRPr>
                <a:solidFill>
                  <a:schemeClr val="tx1">
                    <a:tint val="75000"/>
                  </a:schemeClr>
                </a:solidFill>
              </a:defRPr>
            </a:lvl2pPr>
            <a:lvl3pPr marL="1049274" indent="0" algn="ctr">
              <a:buNone/>
              <a:defRPr>
                <a:solidFill>
                  <a:schemeClr val="tx1">
                    <a:tint val="75000"/>
                  </a:schemeClr>
                </a:solidFill>
              </a:defRPr>
            </a:lvl3pPr>
            <a:lvl4pPr marL="1573911" indent="0" algn="ctr">
              <a:buNone/>
              <a:defRPr>
                <a:solidFill>
                  <a:schemeClr val="tx1">
                    <a:tint val="75000"/>
                  </a:schemeClr>
                </a:solidFill>
              </a:defRPr>
            </a:lvl4pPr>
            <a:lvl5pPr marL="2098548" indent="0" algn="ctr">
              <a:buNone/>
              <a:defRPr>
                <a:solidFill>
                  <a:schemeClr val="tx1">
                    <a:tint val="75000"/>
                  </a:schemeClr>
                </a:solidFill>
              </a:defRPr>
            </a:lvl5pPr>
            <a:lvl6pPr marL="2623185" indent="0" algn="ctr">
              <a:buNone/>
              <a:defRPr>
                <a:solidFill>
                  <a:schemeClr val="tx1">
                    <a:tint val="75000"/>
                  </a:schemeClr>
                </a:solidFill>
              </a:defRPr>
            </a:lvl6pPr>
            <a:lvl7pPr marL="3147822" indent="0" algn="ctr">
              <a:buNone/>
              <a:defRPr>
                <a:solidFill>
                  <a:schemeClr val="tx1">
                    <a:tint val="75000"/>
                  </a:schemeClr>
                </a:solidFill>
              </a:defRPr>
            </a:lvl7pPr>
            <a:lvl8pPr marL="3672459" indent="0" algn="ctr">
              <a:buNone/>
              <a:defRPr>
                <a:solidFill>
                  <a:schemeClr val="tx1">
                    <a:tint val="75000"/>
                  </a:schemeClr>
                </a:solidFill>
              </a:defRPr>
            </a:lvl8pPr>
            <a:lvl9pPr marL="4197096"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0402317-AA75-4840-8538-0C48875A12E1}" type="datetimeFigureOut">
              <a:rPr lang="en-US" smtClean="0"/>
              <a:pPr/>
              <a:t>7/25/2019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E3E5AD-269D-491B-A55E-B4EAA90107C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0402317-AA75-4840-8538-0C48875A12E1}" type="datetimeFigureOut">
              <a:rPr lang="en-US" smtClean="0"/>
              <a:pPr/>
              <a:t>7/25/2019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E3E5AD-269D-491B-A55E-B4EAA90107C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878891" y="303372"/>
            <a:ext cx="3063658" cy="645080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2105" y="303372"/>
            <a:ext cx="9010758" cy="645080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0402317-AA75-4840-8538-0C48875A12E1}" type="datetimeFigureOut">
              <a:rPr lang="en-US" smtClean="0"/>
              <a:pPr/>
              <a:t>7/25/2019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E3E5AD-269D-491B-A55E-B4EAA90107C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0402317-AA75-4840-8538-0C48875A12E1}" type="datetimeFigureOut">
              <a:rPr lang="en-US" smtClean="0"/>
              <a:pPr/>
              <a:t>7/25/2019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E3E5AD-269D-491B-A55E-B4EAA90107C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1698" y="4627245"/>
            <a:ext cx="9487456" cy="1430179"/>
          </a:xfrm>
        </p:spPr>
        <p:txBody>
          <a:bodyPr anchor="t"/>
          <a:lstStyle>
            <a:lvl1pPr algn="l">
              <a:defRPr sz="4600" b="1" cap="all"/>
            </a:lvl1pPr>
          </a:lstStyle>
          <a:p>
            <a:r>
              <a:rPr lang="en-US" smtClean="0"/>
              <a:t>Click to edit Master title style</a:t>
            </a:r>
            <a:endParaRPr lang="en-US"/>
          </a:p>
        </p:txBody>
      </p:sp>
      <p:sp>
        <p:nvSpPr>
          <p:cNvPr id="3" name="Text Placeholder 2"/>
          <p:cNvSpPr>
            <a:spLocks noGrp="1"/>
          </p:cNvSpPr>
          <p:nvPr>
            <p:ph type="body" idx="1"/>
          </p:nvPr>
        </p:nvSpPr>
        <p:spPr>
          <a:xfrm>
            <a:off x="881698" y="3052049"/>
            <a:ext cx="9487456" cy="1575196"/>
          </a:xfrm>
        </p:spPr>
        <p:txBody>
          <a:bodyPr anchor="b"/>
          <a:lstStyle>
            <a:lvl1pPr marL="0" indent="0">
              <a:buNone/>
              <a:defRPr sz="2300">
                <a:solidFill>
                  <a:schemeClr val="tx1">
                    <a:tint val="75000"/>
                  </a:schemeClr>
                </a:solidFill>
              </a:defRPr>
            </a:lvl1pPr>
            <a:lvl2pPr marL="524637" indent="0">
              <a:buNone/>
              <a:defRPr sz="2100">
                <a:solidFill>
                  <a:schemeClr val="tx1">
                    <a:tint val="75000"/>
                  </a:schemeClr>
                </a:solidFill>
              </a:defRPr>
            </a:lvl2pPr>
            <a:lvl3pPr marL="1049274" indent="0">
              <a:buNone/>
              <a:defRPr sz="1800">
                <a:solidFill>
                  <a:schemeClr val="tx1">
                    <a:tint val="75000"/>
                  </a:schemeClr>
                </a:solidFill>
              </a:defRPr>
            </a:lvl3pPr>
            <a:lvl4pPr marL="1573911" indent="0">
              <a:buNone/>
              <a:defRPr sz="1600">
                <a:solidFill>
                  <a:schemeClr val="tx1">
                    <a:tint val="75000"/>
                  </a:schemeClr>
                </a:solidFill>
              </a:defRPr>
            </a:lvl4pPr>
            <a:lvl5pPr marL="2098548" indent="0">
              <a:buNone/>
              <a:defRPr sz="1600">
                <a:solidFill>
                  <a:schemeClr val="tx1">
                    <a:tint val="75000"/>
                  </a:schemeClr>
                </a:solidFill>
              </a:defRPr>
            </a:lvl5pPr>
            <a:lvl6pPr marL="2623185" indent="0">
              <a:buNone/>
              <a:defRPr sz="1600">
                <a:solidFill>
                  <a:schemeClr val="tx1">
                    <a:tint val="75000"/>
                  </a:schemeClr>
                </a:solidFill>
              </a:defRPr>
            </a:lvl6pPr>
            <a:lvl7pPr marL="3147822" indent="0">
              <a:buNone/>
              <a:defRPr sz="1600">
                <a:solidFill>
                  <a:schemeClr val="tx1">
                    <a:tint val="75000"/>
                  </a:schemeClr>
                </a:solidFill>
              </a:defRPr>
            </a:lvl7pPr>
            <a:lvl8pPr marL="3672459" indent="0">
              <a:buNone/>
              <a:defRPr sz="1600">
                <a:solidFill>
                  <a:schemeClr val="tx1">
                    <a:tint val="75000"/>
                  </a:schemeClr>
                </a:solidFill>
              </a:defRPr>
            </a:lvl8pPr>
            <a:lvl9pPr marL="4197096"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0402317-AA75-4840-8538-0C48875A12E1}" type="datetimeFigureOut">
              <a:rPr lang="en-US" smtClean="0"/>
              <a:pPr/>
              <a:t>7/25/2019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E3E5AD-269D-491B-A55E-B4EAA90107C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2106" y="1763554"/>
            <a:ext cx="6036239" cy="4990624"/>
          </a:xfrm>
        </p:spPr>
        <p:txBody>
          <a:bodyPr/>
          <a:lstStyle>
            <a:lvl1pPr>
              <a:defRPr sz="3200"/>
            </a:lvl1pPr>
            <a:lvl2pPr>
              <a:defRPr sz="28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904373" y="1763554"/>
            <a:ext cx="6038177" cy="4990624"/>
          </a:xfrm>
        </p:spPr>
        <p:txBody>
          <a:bodyPr/>
          <a:lstStyle>
            <a:lvl1pPr>
              <a:defRPr sz="3200"/>
            </a:lvl1pPr>
            <a:lvl2pPr>
              <a:defRPr sz="28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0402317-AA75-4840-8538-0C48875A12E1}" type="datetimeFigureOut">
              <a:rPr lang="en-US" smtClean="0"/>
              <a:pPr/>
              <a:t>7/25/2019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2E3E5AD-269D-491B-A55E-B4EAA90107C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58086" y="288370"/>
            <a:ext cx="10045542" cy="12001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58086" y="1611869"/>
            <a:ext cx="4931695" cy="671750"/>
          </a:xfrm>
        </p:spPr>
        <p:txBody>
          <a:bodyPr anchor="b"/>
          <a:lstStyle>
            <a:lvl1pPr marL="0" indent="0">
              <a:buNone/>
              <a:defRPr sz="2800" b="1"/>
            </a:lvl1pPr>
            <a:lvl2pPr marL="524637" indent="0">
              <a:buNone/>
              <a:defRPr sz="2300" b="1"/>
            </a:lvl2pPr>
            <a:lvl3pPr marL="1049274" indent="0">
              <a:buNone/>
              <a:defRPr sz="2100" b="1"/>
            </a:lvl3pPr>
            <a:lvl4pPr marL="1573911" indent="0">
              <a:buNone/>
              <a:defRPr sz="1800" b="1"/>
            </a:lvl4pPr>
            <a:lvl5pPr marL="2098548" indent="0">
              <a:buNone/>
              <a:defRPr sz="1800" b="1"/>
            </a:lvl5pPr>
            <a:lvl6pPr marL="2623185" indent="0">
              <a:buNone/>
              <a:defRPr sz="1800" b="1"/>
            </a:lvl6pPr>
            <a:lvl7pPr marL="3147822" indent="0">
              <a:buNone/>
              <a:defRPr sz="1800" b="1"/>
            </a:lvl7pPr>
            <a:lvl8pPr marL="3672459" indent="0">
              <a:buNone/>
              <a:defRPr sz="1800" b="1"/>
            </a:lvl8pPr>
            <a:lvl9pPr marL="4197096"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58086" y="2283619"/>
            <a:ext cx="4931695" cy="4148852"/>
          </a:xfrm>
        </p:spPr>
        <p:txBody>
          <a:bodyPr/>
          <a:lstStyle>
            <a:lvl1pPr>
              <a:defRPr sz="28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669996" y="1611869"/>
            <a:ext cx="4933632" cy="671750"/>
          </a:xfrm>
        </p:spPr>
        <p:txBody>
          <a:bodyPr anchor="b"/>
          <a:lstStyle>
            <a:lvl1pPr marL="0" indent="0">
              <a:buNone/>
              <a:defRPr sz="2800" b="1"/>
            </a:lvl1pPr>
            <a:lvl2pPr marL="524637" indent="0">
              <a:buNone/>
              <a:defRPr sz="2300" b="1"/>
            </a:lvl2pPr>
            <a:lvl3pPr marL="1049274" indent="0">
              <a:buNone/>
              <a:defRPr sz="2100" b="1"/>
            </a:lvl3pPr>
            <a:lvl4pPr marL="1573911" indent="0">
              <a:buNone/>
              <a:defRPr sz="1800" b="1"/>
            </a:lvl4pPr>
            <a:lvl5pPr marL="2098548" indent="0">
              <a:buNone/>
              <a:defRPr sz="1800" b="1"/>
            </a:lvl5pPr>
            <a:lvl6pPr marL="2623185" indent="0">
              <a:buNone/>
              <a:defRPr sz="1800" b="1"/>
            </a:lvl6pPr>
            <a:lvl7pPr marL="3147822" indent="0">
              <a:buNone/>
              <a:defRPr sz="1800" b="1"/>
            </a:lvl7pPr>
            <a:lvl8pPr marL="3672459" indent="0">
              <a:buNone/>
              <a:defRPr sz="1800" b="1"/>
            </a:lvl8pPr>
            <a:lvl9pPr marL="4197096"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669996" y="2283619"/>
            <a:ext cx="4933632" cy="4148852"/>
          </a:xfrm>
        </p:spPr>
        <p:txBody>
          <a:bodyPr/>
          <a:lstStyle>
            <a:lvl1pPr>
              <a:defRPr sz="28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0402317-AA75-4840-8538-0C48875A12E1}" type="datetimeFigureOut">
              <a:rPr lang="en-US" smtClean="0"/>
              <a:pPr/>
              <a:t>7/25/2019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2E3E5AD-269D-491B-A55E-B4EAA90107C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0402317-AA75-4840-8538-0C48875A12E1}" type="datetimeFigureOut">
              <a:rPr lang="en-US" smtClean="0"/>
              <a:pPr/>
              <a:t>7/25/2019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2E3E5AD-269D-491B-A55E-B4EAA90107C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0402317-AA75-4840-8538-0C48875A12E1}" type="datetimeFigureOut">
              <a:rPr lang="en-US" smtClean="0"/>
              <a:pPr/>
              <a:t>7/25/2019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2E3E5AD-269D-491B-A55E-B4EAA90107C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8086" y="286702"/>
            <a:ext cx="3672127" cy="1220153"/>
          </a:xfrm>
        </p:spPr>
        <p:txBody>
          <a:bodyPr anchor="b"/>
          <a:lstStyle>
            <a:lvl1pPr algn="l">
              <a:defRPr sz="2300" b="1"/>
            </a:lvl1pPr>
          </a:lstStyle>
          <a:p>
            <a:r>
              <a:rPr lang="en-US" smtClean="0"/>
              <a:t>Click to edit Master title style</a:t>
            </a:r>
            <a:endParaRPr lang="en-US"/>
          </a:p>
        </p:txBody>
      </p:sp>
      <p:sp>
        <p:nvSpPr>
          <p:cNvPr id="3" name="Content Placeholder 2"/>
          <p:cNvSpPr>
            <a:spLocks noGrp="1"/>
          </p:cNvSpPr>
          <p:nvPr>
            <p:ph idx="1"/>
          </p:nvPr>
        </p:nvSpPr>
        <p:spPr>
          <a:xfrm>
            <a:off x="4363920" y="286703"/>
            <a:ext cx="6239708" cy="6145769"/>
          </a:xfrm>
        </p:spPr>
        <p:txBody>
          <a:bodyPr/>
          <a:lstStyle>
            <a:lvl1pPr>
              <a:defRPr sz="3700"/>
            </a:lvl1pPr>
            <a:lvl2pPr>
              <a:defRPr sz="3200"/>
            </a:lvl2pPr>
            <a:lvl3pPr>
              <a:defRPr sz="28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58086" y="1506856"/>
            <a:ext cx="3672127" cy="4925616"/>
          </a:xfrm>
        </p:spPr>
        <p:txBody>
          <a:bodyPr/>
          <a:lstStyle>
            <a:lvl1pPr marL="0" indent="0">
              <a:buNone/>
              <a:defRPr sz="1600"/>
            </a:lvl1pPr>
            <a:lvl2pPr marL="524637" indent="0">
              <a:buNone/>
              <a:defRPr sz="1400"/>
            </a:lvl2pPr>
            <a:lvl3pPr marL="1049274" indent="0">
              <a:buNone/>
              <a:defRPr sz="1100"/>
            </a:lvl3pPr>
            <a:lvl4pPr marL="1573911" indent="0">
              <a:buNone/>
              <a:defRPr sz="1000"/>
            </a:lvl4pPr>
            <a:lvl5pPr marL="2098548" indent="0">
              <a:buNone/>
              <a:defRPr sz="1000"/>
            </a:lvl5pPr>
            <a:lvl6pPr marL="2623185" indent="0">
              <a:buNone/>
              <a:defRPr sz="1000"/>
            </a:lvl6pPr>
            <a:lvl7pPr marL="3147822" indent="0">
              <a:buNone/>
              <a:defRPr sz="1000"/>
            </a:lvl7pPr>
            <a:lvl8pPr marL="3672459" indent="0">
              <a:buNone/>
              <a:defRPr sz="1000"/>
            </a:lvl8pPr>
            <a:lvl9pPr marL="4197096"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0402317-AA75-4840-8538-0C48875A12E1}" type="datetimeFigureOut">
              <a:rPr lang="en-US" smtClean="0"/>
              <a:pPr/>
              <a:t>7/25/2019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2E3E5AD-269D-491B-A55E-B4EAA90107C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87774" y="5040630"/>
            <a:ext cx="6697028" cy="595075"/>
          </a:xfrm>
        </p:spPr>
        <p:txBody>
          <a:bodyPr anchor="b"/>
          <a:lstStyle>
            <a:lvl1pPr algn="l">
              <a:defRPr sz="2300" b="1"/>
            </a:lvl1pPr>
          </a:lstStyle>
          <a:p>
            <a:r>
              <a:rPr lang="en-US" smtClean="0"/>
              <a:t>Click to edit Master title style</a:t>
            </a:r>
            <a:endParaRPr lang="en-US"/>
          </a:p>
        </p:txBody>
      </p:sp>
      <p:sp>
        <p:nvSpPr>
          <p:cNvPr id="3" name="Picture Placeholder 2"/>
          <p:cNvSpPr>
            <a:spLocks noGrp="1"/>
          </p:cNvSpPr>
          <p:nvPr>
            <p:ph type="pic" idx="1"/>
          </p:nvPr>
        </p:nvSpPr>
        <p:spPr>
          <a:xfrm>
            <a:off x="2187774" y="643414"/>
            <a:ext cx="6697028" cy="4320540"/>
          </a:xfrm>
        </p:spPr>
        <p:txBody>
          <a:bodyPr/>
          <a:lstStyle>
            <a:lvl1pPr marL="0" indent="0">
              <a:buNone/>
              <a:defRPr sz="3700"/>
            </a:lvl1pPr>
            <a:lvl2pPr marL="524637" indent="0">
              <a:buNone/>
              <a:defRPr sz="3200"/>
            </a:lvl2pPr>
            <a:lvl3pPr marL="1049274" indent="0">
              <a:buNone/>
              <a:defRPr sz="2800"/>
            </a:lvl3pPr>
            <a:lvl4pPr marL="1573911" indent="0">
              <a:buNone/>
              <a:defRPr sz="2300"/>
            </a:lvl4pPr>
            <a:lvl5pPr marL="2098548" indent="0">
              <a:buNone/>
              <a:defRPr sz="2300"/>
            </a:lvl5pPr>
            <a:lvl6pPr marL="2623185" indent="0">
              <a:buNone/>
              <a:defRPr sz="2300"/>
            </a:lvl6pPr>
            <a:lvl7pPr marL="3147822" indent="0">
              <a:buNone/>
              <a:defRPr sz="2300"/>
            </a:lvl7pPr>
            <a:lvl8pPr marL="3672459" indent="0">
              <a:buNone/>
              <a:defRPr sz="2300"/>
            </a:lvl8pPr>
            <a:lvl9pPr marL="4197096" indent="0">
              <a:buNone/>
              <a:defRPr sz="2300"/>
            </a:lvl9pPr>
          </a:lstStyle>
          <a:p>
            <a:endParaRPr lang="en-US"/>
          </a:p>
        </p:txBody>
      </p:sp>
      <p:sp>
        <p:nvSpPr>
          <p:cNvPr id="4" name="Text Placeholder 3"/>
          <p:cNvSpPr>
            <a:spLocks noGrp="1"/>
          </p:cNvSpPr>
          <p:nvPr>
            <p:ph type="body" sz="half" idx="2"/>
          </p:nvPr>
        </p:nvSpPr>
        <p:spPr>
          <a:xfrm>
            <a:off x="2187774" y="5635705"/>
            <a:ext cx="6697028" cy="845105"/>
          </a:xfrm>
        </p:spPr>
        <p:txBody>
          <a:bodyPr/>
          <a:lstStyle>
            <a:lvl1pPr marL="0" indent="0">
              <a:buNone/>
              <a:defRPr sz="1600"/>
            </a:lvl1pPr>
            <a:lvl2pPr marL="524637" indent="0">
              <a:buNone/>
              <a:defRPr sz="1400"/>
            </a:lvl2pPr>
            <a:lvl3pPr marL="1049274" indent="0">
              <a:buNone/>
              <a:defRPr sz="1100"/>
            </a:lvl3pPr>
            <a:lvl4pPr marL="1573911" indent="0">
              <a:buNone/>
              <a:defRPr sz="1000"/>
            </a:lvl4pPr>
            <a:lvl5pPr marL="2098548" indent="0">
              <a:buNone/>
              <a:defRPr sz="1000"/>
            </a:lvl5pPr>
            <a:lvl6pPr marL="2623185" indent="0">
              <a:buNone/>
              <a:defRPr sz="1000"/>
            </a:lvl6pPr>
            <a:lvl7pPr marL="3147822" indent="0">
              <a:buNone/>
              <a:defRPr sz="1000"/>
            </a:lvl7pPr>
            <a:lvl8pPr marL="3672459" indent="0">
              <a:buNone/>
              <a:defRPr sz="1000"/>
            </a:lvl8pPr>
            <a:lvl9pPr marL="4197096"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0402317-AA75-4840-8538-0C48875A12E1}" type="datetimeFigureOut">
              <a:rPr lang="en-US" smtClean="0"/>
              <a:pPr/>
              <a:t>7/25/2019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2E3E5AD-269D-491B-A55E-B4EAA90107C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58086" y="288370"/>
            <a:ext cx="10045542" cy="1200150"/>
          </a:xfrm>
          <a:prstGeom prst="rect">
            <a:avLst/>
          </a:prstGeom>
        </p:spPr>
        <p:txBody>
          <a:bodyPr vert="horz" lIns="104927" tIns="52464" rIns="104927" bIns="52464"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558086" y="1680211"/>
            <a:ext cx="10045542" cy="4752261"/>
          </a:xfrm>
          <a:prstGeom prst="rect">
            <a:avLst/>
          </a:prstGeom>
        </p:spPr>
        <p:txBody>
          <a:bodyPr vert="horz" lIns="104927" tIns="52464" rIns="104927" bIns="52464"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558086" y="6674168"/>
            <a:ext cx="2604400" cy="383381"/>
          </a:xfrm>
          <a:prstGeom prst="rect">
            <a:avLst/>
          </a:prstGeom>
        </p:spPr>
        <p:txBody>
          <a:bodyPr vert="horz" lIns="104927" tIns="52464" rIns="104927" bIns="52464" rtlCol="0" anchor="ctr"/>
          <a:lstStyle>
            <a:lvl1pPr algn="l">
              <a:defRPr sz="1400">
                <a:solidFill>
                  <a:schemeClr val="tx1">
                    <a:tint val="75000"/>
                  </a:schemeClr>
                </a:solidFill>
              </a:defRPr>
            </a:lvl1pPr>
          </a:lstStyle>
          <a:p>
            <a:fld id="{00402317-AA75-4840-8538-0C48875A12E1}" type="datetimeFigureOut">
              <a:rPr lang="en-US" smtClean="0"/>
              <a:pPr/>
              <a:t>7/25/2019</a:t>
            </a:fld>
            <a:endParaRPr lang="en-US"/>
          </a:p>
        </p:txBody>
      </p:sp>
      <p:sp>
        <p:nvSpPr>
          <p:cNvPr id="5" name="Footer Placeholder 4"/>
          <p:cNvSpPr>
            <a:spLocks noGrp="1"/>
          </p:cNvSpPr>
          <p:nvPr>
            <p:ph type="ftr" sz="quarter" idx="3"/>
          </p:nvPr>
        </p:nvSpPr>
        <p:spPr>
          <a:xfrm>
            <a:off x="3813586" y="6674168"/>
            <a:ext cx="3534542" cy="383381"/>
          </a:xfrm>
          <a:prstGeom prst="rect">
            <a:avLst/>
          </a:prstGeom>
        </p:spPr>
        <p:txBody>
          <a:bodyPr vert="horz" lIns="104927" tIns="52464" rIns="104927" bIns="52464" rtlCol="0" anchor="ctr"/>
          <a:lstStyle>
            <a:lvl1pPr algn="ctr">
              <a:defRPr sz="14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999228" y="6674168"/>
            <a:ext cx="2604400" cy="383381"/>
          </a:xfrm>
          <a:prstGeom prst="rect">
            <a:avLst/>
          </a:prstGeom>
        </p:spPr>
        <p:txBody>
          <a:bodyPr vert="horz" lIns="104927" tIns="52464" rIns="104927" bIns="52464" rtlCol="0" anchor="ctr"/>
          <a:lstStyle>
            <a:lvl1pPr algn="r">
              <a:defRPr sz="1400">
                <a:solidFill>
                  <a:schemeClr val="tx1">
                    <a:tint val="75000"/>
                  </a:schemeClr>
                </a:solidFill>
              </a:defRPr>
            </a:lvl1pPr>
          </a:lstStyle>
          <a:p>
            <a:fld id="{F2E3E5AD-269D-491B-A55E-B4EAA90107C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049274" rtl="0" eaLnBrk="1" latinLnBrk="0" hangingPunct="1">
        <a:spcBef>
          <a:spcPct val="0"/>
        </a:spcBef>
        <a:buNone/>
        <a:defRPr sz="5000" kern="1200">
          <a:solidFill>
            <a:schemeClr val="tx1"/>
          </a:solidFill>
          <a:latin typeface="+mj-lt"/>
          <a:ea typeface="+mj-ea"/>
          <a:cs typeface="+mj-cs"/>
        </a:defRPr>
      </a:lvl1pPr>
    </p:titleStyle>
    <p:bodyStyle>
      <a:lvl1pPr marL="393478" indent="-393478" algn="l" defTabSz="1049274" rtl="0" eaLnBrk="1" latinLnBrk="0" hangingPunct="1">
        <a:spcBef>
          <a:spcPct val="20000"/>
        </a:spcBef>
        <a:buFont typeface="Arial" pitchFamily="34" charset="0"/>
        <a:buChar char="•"/>
        <a:defRPr sz="3700" kern="1200">
          <a:solidFill>
            <a:schemeClr val="tx1"/>
          </a:solidFill>
          <a:latin typeface="+mn-lt"/>
          <a:ea typeface="+mn-ea"/>
          <a:cs typeface="+mn-cs"/>
        </a:defRPr>
      </a:lvl1pPr>
      <a:lvl2pPr marL="852535" indent="-327898" algn="l" defTabSz="1049274" rtl="0" eaLnBrk="1" latinLnBrk="0" hangingPunct="1">
        <a:spcBef>
          <a:spcPct val="20000"/>
        </a:spcBef>
        <a:buFont typeface="Arial" pitchFamily="34" charset="0"/>
        <a:buChar char="–"/>
        <a:defRPr sz="3200" kern="1200">
          <a:solidFill>
            <a:schemeClr val="tx1"/>
          </a:solidFill>
          <a:latin typeface="+mn-lt"/>
          <a:ea typeface="+mn-ea"/>
          <a:cs typeface="+mn-cs"/>
        </a:defRPr>
      </a:lvl2pPr>
      <a:lvl3pPr marL="1311593" indent="-262319" algn="l" defTabSz="1049274" rtl="0" eaLnBrk="1" latinLnBrk="0" hangingPunct="1">
        <a:spcBef>
          <a:spcPct val="20000"/>
        </a:spcBef>
        <a:buFont typeface="Arial" pitchFamily="34" charset="0"/>
        <a:buChar char="•"/>
        <a:defRPr sz="2800" kern="1200">
          <a:solidFill>
            <a:schemeClr val="tx1"/>
          </a:solidFill>
          <a:latin typeface="+mn-lt"/>
          <a:ea typeface="+mn-ea"/>
          <a:cs typeface="+mn-cs"/>
        </a:defRPr>
      </a:lvl3pPr>
      <a:lvl4pPr marL="1836230" indent="-262319" algn="l" defTabSz="1049274" rtl="0" eaLnBrk="1" latinLnBrk="0" hangingPunct="1">
        <a:spcBef>
          <a:spcPct val="20000"/>
        </a:spcBef>
        <a:buFont typeface="Arial" pitchFamily="34" charset="0"/>
        <a:buChar char="–"/>
        <a:defRPr sz="2300" kern="1200">
          <a:solidFill>
            <a:schemeClr val="tx1"/>
          </a:solidFill>
          <a:latin typeface="+mn-lt"/>
          <a:ea typeface="+mn-ea"/>
          <a:cs typeface="+mn-cs"/>
        </a:defRPr>
      </a:lvl4pPr>
      <a:lvl5pPr marL="2360867" indent="-262319" algn="l" defTabSz="1049274" rtl="0" eaLnBrk="1" latinLnBrk="0" hangingPunct="1">
        <a:spcBef>
          <a:spcPct val="20000"/>
        </a:spcBef>
        <a:buFont typeface="Arial" pitchFamily="34" charset="0"/>
        <a:buChar char="»"/>
        <a:defRPr sz="2300" kern="1200">
          <a:solidFill>
            <a:schemeClr val="tx1"/>
          </a:solidFill>
          <a:latin typeface="+mn-lt"/>
          <a:ea typeface="+mn-ea"/>
          <a:cs typeface="+mn-cs"/>
        </a:defRPr>
      </a:lvl5pPr>
      <a:lvl6pPr marL="2885504" indent="-262319" algn="l" defTabSz="1049274"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410141" indent="-262319" algn="l" defTabSz="1049274"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34778" indent="-262319" algn="l" defTabSz="1049274"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59415" indent="-262319" algn="l" defTabSz="1049274"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en-US"/>
      </a:defPPr>
      <a:lvl1pPr marL="0" algn="l" defTabSz="1049274" rtl="0" eaLnBrk="1" latinLnBrk="0" hangingPunct="1">
        <a:defRPr sz="2100" kern="1200">
          <a:solidFill>
            <a:schemeClr val="tx1"/>
          </a:solidFill>
          <a:latin typeface="+mn-lt"/>
          <a:ea typeface="+mn-ea"/>
          <a:cs typeface="+mn-cs"/>
        </a:defRPr>
      </a:lvl1pPr>
      <a:lvl2pPr marL="524637" algn="l" defTabSz="1049274" rtl="0" eaLnBrk="1" latinLnBrk="0" hangingPunct="1">
        <a:defRPr sz="2100" kern="1200">
          <a:solidFill>
            <a:schemeClr val="tx1"/>
          </a:solidFill>
          <a:latin typeface="+mn-lt"/>
          <a:ea typeface="+mn-ea"/>
          <a:cs typeface="+mn-cs"/>
        </a:defRPr>
      </a:lvl2pPr>
      <a:lvl3pPr marL="1049274" algn="l" defTabSz="1049274" rtl="0" eaLnBrk="1" latinLnBrk="0" hangingPunct="1">
        <a:defRPr sz="2100" kern="1200">
          <a:solidFill>
            <a:schemeClr val="tx1"/>
          </a:solidFill>
          <a:latin typeface="+mn-lt"/>
          <a:ea typeface="+mn-ea"/>
          <a:cs typeface="+mn-cs"/>
        </a:defRPr>
      </a:lvl3pPr>
      <a:lvl4pPr marL="1573911" algn="l" defTabSz="1049274" rtl="0" eaLnBrk="1" latinLnBrk="0" hangingPunct="1">
        <a:defRPr sz="2100" kern="1200">
          <a:solidFill>
            <a:schemeClr val="tx1"/>
          </a:solidFill>
          <a:latin typeface="+mn-lt"/>
          <a:ea typeface="+mn-ea"/>
          <a:cs typeface="+mn-cs"/>
        </a:defRPr>
      </a:lvl4pPr>
      <a:lvl5pPr marL="2098548" algn="l" defTabSz="1049274" rtl="0" eaLnBrk="1" latinLnBrk="0" hangingPunct="1">
        <a:defRPr sz="2100" kern="1200">
          <a:solidFill>
            <a:schemeClr val="tx1"/>
          </a:solidFill>
          <a:latin typeface="+mn-lt"/>
          <a:ea typeface="+mn-ea"/>
          <a:cs typeface="+mn-cs"/>
        </a:defRPr>
      </a:lvl5pPr>
      <a:lvl6pPr marL="2623185" algn="l" defTabSz="1049274" rtl="0" eaLnBrk="1" latinLnBrk="0" hangingPunct="1">
        <a:defRPr sz="2100" kern="1200">
          <a:solidFill>
            <a:schemeClr val="tx1"/>
          </a:solidFill>
          <a:latin typeface="+mn-lt"/>
          <a:ea typeface="+mn-ea"/>
          <a:cs typeface="+mn-cs"/>
        </a:defRPr>
      </a:lvl6pPr>
      <a:lvl7pPr marL="3147822" algn="l" defTabSz="1049274" rtl="0" eaLnBrk="1" latinLnBrk="0" hangingPunct="1">
        <a:defRPr sz="2100" kern="1200">
          <a:solidFill>
            <a:schemeClr val="tx1"/>
          </a:solidFill>
          <a:latin typeface="+mn-lt"/>
          <a:ea typeface="+mn-ea"/>
          <a:cs typeface="+mn-cs"/>
        </a:defRPr>
      </a:lvl7pPr>
      <a:lvl8pPr marL="3672459" algn="l" defTabSz="1049274" rtl="0" eaLnBrk="1" latinLnBrk="0" hangingPunct="1">
        <a:defRPr sz="2100" kern="1200">
          <a:solidFill>
            <a:schemeClr val="tx1"/>
          </a:solidFill>
          <a:latin typeface="+mn-lt"/>
          <a:ea typeface="+mn-ea"/>
          <a:cs typeface="+mn-cs"/>
        </a:defRPr>
      </a:lvl8pPr>
      <a:lvl9pPr marL="4197096" algn="l" defTabSz="1049274"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rot="5400000" flipV="1">
            <a:off x="1371404" y="753067"/>
            <a:ext cx="1658493" cy="15235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9" name="Picture 2"/>
          <p:cNvPicPr>
            <a:picLocks noChangeAspect="1" noChangeArrowheads="1"/>
          </p:cNvPicPr>
          <p:nvPr/>
        </p:nvPicPr>
        <p:blipFill>
          <a:blip r:embed="rId2" cstate="print"/>
          <a:srcRect/>
          <a:stretch>
            <a:fillRect/>
          </a:stretch>
        </p:blipFill>
        <p:spPr bwMode="auto">
          <a:xfrm rot="5400000" flipV="1">
            <a:off x="8068148" y="753119"/>
            <a:ext cx="1658493" cy="15235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 name="Rectangle 4"/>
          <p:cNvSpPr/>
          <p:nvPr/>
        </p:nvSpPr>
        <p:spPr>
          <a:xfrm>
            <a:off x="612304" y="576114"/>
            <a:ext cx="9865096" cy="6192688"/>
          </a:xfrm>
          <a:prstGeom prst="rect">
            <a:avLst/>
          </a:prstGeom>
          <a:scene3d>
            <a:camera prst="orthographicFront"/>
            <a:lightRig rig="threePt" dir="t"/>
          </a:scene3d>
          <a:sp3d extrusionH="133350" contourW="57150">
            <a:bevelT w="469900" prst="cross"/>
            <a:extrusionClr>
              <a:schemeClr val="bg1"/>
            </a:extrusionClr>
            <a:contourClr>
              <a:schemeClr val="bg1"/>
            </a:contourClr>
          </a:sp3d>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2" name="Picture 2"/>
          <p:cNvPicPr>
            <a:picLocks noChangeAspect="1" noChangeArrowheads="1"/>
          </p:cNvPicPr>
          <p:nvPr/>
        </p:nvPicPr>
        <p:blipFill>
          <a:blip r:embed="rId3" cstate="print"/>
          <a:srcRect/>
          <a:stretch>
            <a:fillRect/>
          </a:stretch>
        </p:blipFill>
        <p:spPr bwMode="auto">
          <a:xfrm>
            <a:off x="2556520" y="877441"/>
            <a:ext cx="5686425" cy="2867025"/>
          </a:xfrm>
          <a:prstGeom prst="rect">
            <a:avLst/>
          </a:prstGeom>
          <a:noFill/>
          <a:ln w="9525">
            <a:noFill/>
            <a:miter lim="800000"/>
            <a:headEnd/>
            <a:tailEnd/>
          </a:ln>
        </p:spPr>
      </p:pic>
      <p:sp>
        <p:nvSpPr>
          <p:cNvPr id="7" name="TextBox 6"/>
          <p:cNvSpPr txBox="1"/>
          <p:nvPr/>
        </p:nvSpPr>
        <p:spPr>
          <a:xfrm>
            <a:off x="6228928" y="3951779"/>
            <a:ext cx="3168352" cy="646331"/>
          </a:xfrm>
          <a:prstGeom prst="rect">
            <a:avLst/>
          </a:prstGeom>
          <a:noFill/>
        </p:spPr>
        <p:txBody>
          <a:bodyPr wrap="square" rtlCol="0">
            <a:spAutoFit/>
            <a:scene3d>
              <a:camera prst="orthographicFront"/>
              <a:lightRig rig="glow" dir="tl">
                <a:rot lat="0" lon="0" rev="5400000"/>
              </a:lightRig>
            </a:scene3d>
            <a:sp3d contourW="12700">
              <a:bevelT w="25400" h="25400"/>
              <a:contourClr>
                <a:schemeClr val="accent6">
                  <a:shade val="73000"/>
                </a:schemeClr>
              </a:contourClr>
            </a:sp3d>
          </a:bodyPr>
          <a:lstStyle/>
          <a:p>
            <a:pPr algn="r"/>
            <a:r>
              <a:rPr lang="fa-IR" sz="36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IranNastaliq" pitchFamily="2" charset="0"/>
                <a:cs typeface="IranNastaliq" pitchFamily="2" charset="0"/>
              </a:rPr>
              <a:t>زیست شناسی دهم</a:t>
            </a:r>
            <a:endParaRPr lang="en-US" sz="3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IranNastaliq" pitchFamily="2" charset="0"/>
              <a:cs typeface="IranNastaliq" pitchFamily="2" charset="0"/>
            </a:endParaRPr>
          </a:p>
        </p:txBody>
      </p:sp>
      <p:pic>
        <p:nvPicPr>
          <p:cNvPr id="1027" name="Picture 3"/>
          <p:cNvPicPr>
            <a:picLocks noChangeAspect="1" noChangeArrowheads="1"/>
          </p:cNvPicPr>
          <p:nvPr/>
        </p:nvPicPr>
        <p:blipFill>
          <a:blip r:embed="rId4" cstate="print"/>
          <a:srcRect/>
          <a:stretch>
            <a:fillRect/>
          </a:stretch>
        </p:blipFill>
        <p:spPr bwMode="auto">
          <a:xfrm>
            <a:off x="9541296" y="3960490"/>
            <a:ext cx="455712" cy="455712"/>
          </a:xfrm>
          <a:prstGeom prst="rect">
            <a:avLst/>
          </a:prstGeom>
          <a:noFill/>
          <a:ln w="9525">
            <a:noFill/>
            <a:miter lim="800000"/>
            <a:headEnd/>
            <a:tailEnd/>
          </a:ln>
        </p:spPr>
      </p:pic>
      <p:pic>
        <p:nvPicPr>
          <p:cNvPr id="10" name="Picture 3"/>
          <p:cNvPicPr>
            <a:picLocks noChangeAspect="1" noChangeArrowheads="1"/>
          </p:cNvPicPr>
          <p:nvPr/>
        </p:nvPicPr>
        <p:blipFill>
          <a:blip r:embed="rId4" cstate="print"/>
          <a:srcRect/>
          <a:stretch>
            <a:fillRect/>
          </a:stretch>
        </p:blipFill>
        <p:spPr bwMode="auto">
          <a:xfrm>
            <a:off x="9541296" y="4896594"/>
            <a:ext cx="455712" cy="455712"/>
          </a:xfrm>
          <a:prstGeom prst="rect">
            <a:avLst/>
          </a:prstGeom>
          <a:noFill/>
          <a:ln w="9525">
            <a:noFill/>
            <a:miter lim="800000"/>
            <a:headEnd/>
            <a:tailEnd/>
          </a:ln>
        </p:spPr>
      </p:pic>
      <p:sp>
        <p:nvSpPr>
          <p:cNvPr id="11" name="TextBox 10"/>
          <p:cNvSpPr txBox="1"/>
          <p:nvPr/>
        </p:nvSpPr>
        <p:spPr>
          <a:xfrm>
            <a:off x="4356720" y="4968602"/>
            <a:ext cx="5112568" cy="584775"/>
          </a:xfrm>
          <a:prstGeom prst="rect">
            <a:avLst/>
          </a:prstGeom>
          <a:noFill/>
        </p:spPr>
        <p:txBody>
          <a:bodyPr wrap="square" rtlCol="0">
            <a:spAutoFit/>
            <a:scene3d>
              <a:camera prst="orthographicFront"/>
              <a:lightRig rig="glow" dir="tl">
                <a:rot lat="0" lon="0" rev="5400000"/>
              </a:lightRig>
            </a:scene3d>
            <a:sp3d contourW="12700">
              <a:bevelT w="25400" h="25400"/>
              <a:contourClr>
                <a:schemeClr val="accent6">
                  <a:shade val="73000"/>
                </a:schemeClr>
              </a:contourClr>
            </a:sp3d>
          </a:bodyPr>
          <a:lstStyle/>
          <a:p>
            <a:pPr algn="r"/>
            <a:r>
              <a:rPr lang="fa-IR" sz="32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IranNastaliq" pitchFamily="2" charset="0"/>
                <a:cs typeface="IranNastaliq" pitchFamily="2" charset="0"/>
              </a:rPr>
              <a:t>فصل اول: زیست شناسی، دیروز، امروز و فردا</a:t>
            </a:r>
            <a:endParaRPr lang="en-US" sz="32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IranNastaliq" pitchFamily="2" charset="0"/>
              <a:cs typeface="IranNastaliq" pitchFamily="2" charset="0"/>
            </a:endParaRPr>
          </a:p>
        </p:txBody>
      </p:sp>
      <p:pic>
        <p:nvPicPr>
          <p:cNvPr id="12" name="Picture 3"/>
          <p:cNvPicPr>
            <a:picLocks noChangeAspect="1" noChangeArrowheads="1"/>
          </p:cNvPicPr>
          <p:nvPr/>
        </p:nvPicPr>
        <p:blipFill>
          <a:blip r:embed="rId4" cstate="print"/>
          <a:srcRect/>
          <a:stretch>
            <a:fillRect/>
          </a:stretch>
        </p:blipFill>
        <p:spPr bwMode="auto">
          <a:xfrm>
            <a:off x="9589640" y="5904706"/>
            <a:ext cx="455712" cy="455712"/>
          </a:xfrm>
          <a:prstGeom prst="rect">
            <a:avLst/>
          </a:prstGeom>
          <a:noFill/>
          <a:ln w="9525">
            <a:noFill/>
            <a:miter lim="800000"/>
            <a:headEnd/>
            <a:tailEnd/>
          </a:ln>
        </p:spPr>
      </p:pic>
      <p:sp>
        <p:nvSpPr>
          <p:cNvPr id="13" name="TextBox 12"/>
          <p:cNvSpPr txBox="1"/>
          <p:nvPr/>
        </p:nvSpPr>
        <p:spPr>
          <a:xfrm>
            <a:off x="4068688" y="5947097"/>
            <a:ext cx="5400600" cy="584775"/>
          </a:xfrm>
          <a:prstGeom prst="rect">
            <a:avLst/>
          </a:prstGeom>
          <a:noFill/>
        </p:spPr>
        <p:txBody>
          <a:bodyPr wrap="square" rtlCol="0">
            <a:spAutoFit/>
            <a:scene3d>
              <a:camera prst="orthographicFront"/>
              <a:lightRig rig="glow" dir="tl">
                <a:rot lat="0" lon="0" rev="5400000"/>
              </a:lightRig>
            </a:scene3d>
            <a:sp3d contourW="12700">
              <a:bevelT w="25400" h="25400"/>
              <a:contourClr>
                <a:schemeClr val="accent6">
                  <a:shade val="73000"/>
                </a:schemeClr>
              </a:contourClr>
            </a:sp3d>
          </a:bodyPr>
          <a:lstStyle/>
          <a:p>
            <a:pPr algn="r"/>
            <a:r>
              <a:rPr lang="fa-IR" sz="32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IranNastaliq" pitchFamily="2" charset="0"/>
                <a:cs typeface="IranNastaliq" pitchFamily="2" charset="0"/>
              </a:rPr>
              <a:t>تهیه کننده: ...................</a:t>
            </a:r>
            <a:endParaRPr lang="en-US" sz="32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IranNastaliq" pitchFamily="2" charset="0"/>
              <a:cs typeface="IranNastaliq" pitchFamily="2"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rmAutofit fontScale="975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5000" b="1" i="0" u="none" strike="noStrike" kern="1200" cap="none" spc="0" normalizeH="0" baseline="0" noProof="0" dirty="0" smtClean="0">
                <a:ln>
                  <a:noFill/>
                </a:ln>
                <a:solidFill>
                  <a:schemeClr val="tx1"/>
                </a:solidFill>
                <a:effectLst/>
                <a:uLnTx/>
                <a:uFillTx/>
                <a:latin typeface="+mj-lt"/>
                <a:ea typeface="+mj-ea"/>
                <a:cs typeface="B Cheshmeh" pitchFamily="2" charset="-78"/>
              </a:rPr>
              <a:t>مرز</a:t>
            </a:r>
            <a:r>
              <a:rPr kumimoji="0" lang="fa-IR" sz="5000" b="1" i="0" u="none" strike="noStrike" kern="1200" cap="none" spc="0" normalizeH="0" noProof="0" dirty="0" smtClean="0">
                <a:ln>
                  <a:noFill/>
                </a:ln>
                <a:solidFill>
                  <a:schemeClr val="tx1"/>
                </a:solidFill>
                <a:effectLst/>
                <a:uLnTx/>
                <a:uFillTx/>
                <a:latin typeface="+mj-lt"/>
                <a:ea typeface="+mj-ea"/>
                <a:cs typeface="B Cheshmeh" pitchFamily="2" charset="-78"/>
              </a:rPr>
              <a:t> های حیات</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sp>
        <p:nvSpPr>
          <p:cNvPr id="5" name="Title 1"/>
          <p:cNvSpPr txBox="1">
            <a:spLocks noGrp="1"/>
          </p:cNvSpPr>
          <p:nvPr>
            <p:ph idx="1"/>
          </p:nvPr>
        </p:nvSpPr>
        <p:spPr>
          <a:prstGeom prst="rect">
            <a:avLst/>
          </a:prstGeom>
        </p:spPr>
        <p:txBody>
          <a:bodyPr vert="horz" lIns="104927" tIns="52464" rIns="104927" bIns="52464" rtlCol="0" anchor="ctr">
            <a:normAutofit fontScale="67500" lnSpcReduction="20000"/>
          </a:bodyPr>
          <a:lstStyle/>
          <a:p>
            <a:pPr marL="0" indent="0" algn="just" rtl="1">
              <a:lnSpc>
                <a:spcPct val="160000"/>
              </a:lnSpc>
              <a:buNone/>
            </a:pPr>
            <a:r>
              <a:rPr lang="fa-IR" sz="4800" b="1" dirty="0">
                <a:solidFill>
                  <a:schemeClr val="bg1"/>
                </a:solidFill>
                <a:latin typeface="IRAN Sans" panose="020B0606030804020204" pitchFamily="34" charset="-78"/>
                <a:cs typeface="IRAN Sans" panose="020B0606030804020204" pitchFamily="34" charset="-78"/>
              </a:rPr>
              <a:t>زیست شناسی</a:t>
            </a:r>
            <a:r>
              <a:rPr lang="fa-IR" sz="4800" dirty="0">
                <a:solidFill>
                  <a:schemeClr val="bg1"/>
                </a:solidFill>
                <a:latin typeface="IRAN Sans" panose="020B0606030804020204" pitchFamily="34" charset="-78"/>
                <a:cs typeface="IRAN Sans" panose="020B0606030804020204" pitchFamily="34" charset="-78"/>
              </a:rPr>
              <a:t>، </a:t>
            </a:r>
            <a:r>
              <a:rPr lang="fa-IR" sz="4800" dirty="0">
                <a:solidFill>
                  <a:srgbClr val="FFFF00"/>
                </a:solidFill>
                <a:latin typeface="IRAN Sans" panose="020B0606030804020204" pitchFamily="34" charset="-78"/>
                <a:cs typeface="IRAN Sans" panose="020B0606030804020204" pitchFamily="34" charset="-78"/>
              </a:rPr>
              <a:t>علم بررسی حیات است</a:t>
            </a:r>
            <a:r>
              <a:rPr lang="fa-IR" sz="4800" dirty="0">
                <a:solidFill>
                  <a:schemeClr val="bg1"/>
                </a:solidFill>
                <a:latin typeface="IRAN Sans" panose="020B0606030804020204" pitchFamily="34" charset="-78"/>
                <a:cs typeface="IRAN Sans" panose="020B0606030804020204" pitchFamily="34" charset="-78"/>
              </a:rPr>
              <a:t>؛ اما حیات چیست؟ </a:t>
            </a:r>
            <a:endParaRPr lang="fa-IR" sz="4800" dirty="0" smtClean="0">
              <a:solidFill>
                <a:schemeClr val="bg1"/>
              </a:solidFill>
              <a:latin typeface="IRAN Sans" panose="020B0606030804020204" pitchFamily="34" charset="-78"/>
              <a:cs typeface="IRAN Sans" panose="020B0606030804020204" pitchFamily="34" charset="-78"/>
            </a:endParaRPr>
          </a:p>
          <a:p>
            <a:pPr marL="0" indent="0" algn="just" rtl="1">
              <a:lnSpc>
                <a:spcPct val="160000"/>
              </a:lnSpc>
              <a:buNone/>
            </a:pPr>
            <a:r>
              <a:rPr lang="fa-IR" sz="4800" dirty="0" smtClean="0">
                <a:solidFill>
                  <a:schemeClr val="bg1"/>
                </a:solidFill>
                <a:latin typeface="IRAN Sans" panose="020B0606030804020204" pitchFamily="34" charset="-78"/>
                <a:cs typeface="IRAN Sans" panose="020B0606030804020204" pitchFamily="34" charset="-78"/>
              </a:rPr>
              <a:t>در </a:t>
            </a:r>
            <a:r>
              <a:rPr lang="fa-IR" sz="4800" dirty="0">
                <a:solidFill>
                  <a:schemeClr val="bg1"/>
                </a:solidFill>
                <a:latin typeface="IRAN Sans" panose="020B0606030804020204" pitchFamily="34" charset="-78"/>
                <a:cs typeface="IRAN Sans" panose="020B0606030804020204" pitchFamily="34" charset="-78"/>
              </a:rPr>
              <a:t>ابتدا به نظر </a:t>
            </a:r>
            <a:r>
              <a:rPr lang="fa-IR" sz="4800" dirty="0" smtClean="0">
                <a:solidFill>
                  <a:schemeClr val="bg1"/>
                </a:solidFill>
                <a:latin typeface="IRAN Sans" panose="020B0606030804020204" pitchFamily="34" charset="-78"/>
                <a:cs typeface="IRAN Sans" panose="020B0606030804020204" pitchFamily="34" charset="-78"/>
              </a:rPr>
              <a:t>می رسد </a:t>
            </a:r>
            <a:r>
              <a:rPr lang="fa-IR" sz="4800" dirty="0">
                <a:solidFill>
                  <a:schemeClr val="bg1"/>
                </a:solidFill>
                <a:latin typeface="IRAN Sans" panose="020B0606030804020204" pitchFamily="34" charset="-78"/>
                <a:cs typeface="IRAN Sans" panose="020B0606030804020204" pitchFamily="34" charset="-78"/>
              </a:rPr>
              <a:t>که </a:t>
            </a:r>
            <a:r>
              <a:rPr lang="fa-IR" sz="4800" dirty="0" smtClean="0">
                <a:solidFill>
                  <a:schemeClr val="bg1"/>
                </a:solidFill>
                <a:latin typeface="IRAN Sans" panose="020B0606030804020204" pitchFamily="34" charset="-78"/>
                <a:cs typeface="IRAN Sans" panose="020B0606030804020204" pitchFamily="34" charset="-78"/>
              </a:rPr>
              <a:t>پدیدۀ حیات</a:t>
            </a:r>
            <a:r>
              <a:rPr lang="fa-IR" sz="4800" dirty="0">
                <a:solidFill>
                  <a:schemeClr val="bg1"/>
                </a:solidFill>
                <a:latin typeface="IRAN Sans" panose="020B0606030804020204" pitchFamily="34" charset="-78"/>
                <a:cs typeface="IRAN Sans" panose="020B0606030804020204" pitchFamily="34" charset="-78"/>
              </a:rPr>
              <a:t>، تعریفی ساده و کوتاه داشته باشد؛ اما </a:t>
            </a:r>
            <a:r>
              <a:rPr lang="fa-IR" sz="4800" dirty="0" smtClean="0">
                <a:solidFill>
                  <a:schemeClr val="bg1"/>
                </a:solidFill>
                <a:latin typeface="IRAN Sans" panose="020B0606030804020204" pitchFamily="34" charset="-78"/>
                <a:cs typeface="IRAN Sans" panose="020B0606030804020204" pitchFamily="34" charset="-78"/>
              </a:rPr>
              <a:t>در واقع</a:t>
            </a:r>
            <a:r>
              <a:rPr lang="fa-IR" sz="4800" dirty="0">
                <a:solidFill>
                  <a:schemeClr val="bg1"/>
                </a:solidFill>
                <a:latin typeface="IRAN Sans" panose="020B0606030804020204" pitchFamily="34" charset="-78"/>
                <a:cs typeface="IRAN Sans" panose="020B0606030804020204" pitchFamily="34" charset="-78"/>
              </a:rPr>
              <a:t>، تعریف حیات بسیار دشوار است و شاید </a:t>
            </a:r>
            <a:r>
              <a:rPr lang="fa-IR" sz="4800" dirty="0" smtClean="0">
                <a:solidFill>
                  <a:schemeClr val="bg1"/>
                </a:solidFill>
                <a:latin typeface="IRAN Sans" panose="020B0606030804020204" pitchFamily="34" charset="-78"/>
                <a:cs typeface="IRAN Sans" panose="020B0606030804020204" pitchFamily="34" charset="-78"/>
              </a:rPr>
              <a:t>حتی غیرممکن </a:t>
            </a:r>
            <a:r>
              <a:rPr lang="fa-IR" sz="4800" dirty="0">
                <a:solidFill>
                  <a:schemeClr val="bg1"/>
                </a:solidFill>
                <a:latin typeface="IRAN Sans" panose="020B0606030804020204" pitchFamily="34" charset="-78"/>
                <a:cs typeface="IRAN Sans" panose="020B0606030804020204" pitchFamily="34" charset="-78"/>
              </a:rPr>
              <a:t>باشد. بنابراین، ناچار معمولاً به جای تعریف حیات، </a:t>
            </a:r>
            <a:r>
              <a:rPr lang="fa-IR" sz="4800" dirty="0">
                <a:solidFill>
                  <a:srgbClr val="FFFF00"/>
                </a:solidFill>
                <a:latin typeface="IRAN Sans" panose="020B0606030804020204" pitchFamily="34" charset="-78"/>
                <a:cs typeface="IRAN Sans" panose="020B0606030804020204" pitchFamily="34" charset="-78"/>
              </a:rPr>
              <a:t>ویژگی های جانداران </a:t>
            </a:r>
            <a:r>
              <a:rPr lang="fa-IR" sz="4800" dirty="0">
                <a:solidFill>
                  <a:schemeClr val="bg1"/>
                </a:solidFill>
                <a:latin typeface="IRAN Sans" panose="020B0606030804020204" pitchFamily="34" charset="-78"/>
                <a:cs typeface="IRAN Sans" panose="020B0606030804020204" pitchFamily="34" charset="-78"/>
              </a:rPr>
              <a:t>را معرفی </a:t>
            </a:r>
            <a:r>
              <a:rPr lang="fa-IR" sz="4800" dirty="0" smtClean="0">
                <a:solidFill>
                  <a:schemeClr val="bg1"/>
                </a:solidFill>
                <a:latin typeface="IRAN Sans" panose="020B0606030804020204" pitchFamily="34" charset="-78"/>
                <a:cs typeface="IRAN Sans" panose="020B0606030804020204" pitchFamily="34" charset="-78"/>
              </a:rPr>
              <a:t>می کنیم</a:t>
            </a:r>
            <a:r>
              <a:rPr lang="fa-IR" sz="4800" dirty="0">
                <a:solidFill>
                  <a:schemeClr val="bg1"/>
                </a:solidFill>
                <a:latin typeface="IRAN Sans" panose="020B0606030804020204" pitchFamily="34" charset="-78"/>
                <a:cs typeface="IRAN Sans" panose="020B0606030804020204" pitchFamily="34" charset="-78"/>
              </a:rPr>
              <a:t>.</a:t>
            </a:r>
            <a:endParaRPr kumimoji="0" lang="en-US" sz="5000" b="1" i="0" u="none" strike="noStrike" kern="1200" cap="none" spc="0" normalizeH="0" baseline="0" noProof="0" dirty="0">
              <a:ln>
                <a:noFill/>
              </a:ln>
              <a:solidFill>
                <a:schemeClr val="bg1"/>
              </a:solidFill>
              <a:effectLst/>
              <a:uLnTx/>
              <a:uFillTx/>
              <a:latin typeface="IRAN Sans" panose="020B0606030804020204" pitchFamily="34" charset="-78"/>
              <a:ea typeface="+mj-ea"/>
              <a:cs typeface="IRAN Sans" panose="020B0606030804020204" pitchFamily="34" charset="-78"/>
            </a:endParaRPr>
          </a:p>
        </p:txBody>
      </p:sp>
    </p:spTree>
    <p:extLst>
      <p:ext uri="{BB962C8B-B14F-4D97-AF65-F5344CB8AC3E}">
        <p14:creationId xmlns:p14="http://schemas.microsoft.com/office/powerpoint/2010/main" val="232497322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2340496" y="1944533"/>
            <a:ext cx="8029318" cy="647805"/>
          </a:xfrm>
          <a:noFill/>
        </p:spPr>
        <p:style>
          <a:lnRef idx="0">
            <a:schemeClr val="accent6"/>
          </a:lnRef>
          <a:fillRef idx="3">
            <a:schemeClr val="accent6"/>
          </a:fillRef>
          <a:effectRef idx="3">
            <a:schemeClr val="accent6"/>
          </a:effectRef>
          <a:fontRef idx="minor">
            <a:schemeClr val="lt1"/>
          </a:fontRef>
        </p:style>
        <p:txBody>
          <a:bodyPr>
            <a:normAutofit lnSpcReduction="10000"/>
          </a:bodyPr>
          <a:lstStyle/>
          <a:p>
            <a:pPr marL="0" indent="0" algn="just" rtl="1">
              <a:lnSpc>
                <a:spcPct val="150000"/>
              </a:lnSpc>
              <a:buNone/>
            </a:pPr>
            <a:r>
              <a:rPr lang="fa-IR" sz="2400" dirty="0">
                <a:solidFill>
                  <a:srgbClr val="FFFF00"/>
                </a:solidFill>
                <a:latin typeface="IRAN Sans" panose="020B0606030804020204" pitchFamily="34" charset="-78"/>
                <a:cs typeface="IRAN Sans" panose="020B0606030804020204" pitchFamily="34" charset="-78"/>
              </a:rPr>
              <a:t>می توان گفت که جانداران همۀ این هفت ویژگی را </a:t>
            </a:r>
            <a:r>
              <a:rPr lang="fa-IR" sz="2400" dirty="0" smtClean="0">
                <a:solidFill>
                  <a:srgbClr val="FFFF00"/>
                </a:solidFill>
                <a:latin typeface="IRAN Sans" panose="020B0606030804020204" pitchFamily="34" charset="-78"/>
                <a:cs typeface="IRAN Sans" panose="020B0606030804020204" pitchFamily="34" charset="-78"/>
              </a:rPr>
              <a:t>با هم </a:t>
            </a:r>
            <a:r>
              <a:rPr lang="fa-IR" sz="2400" dirty="0">
                <a:solidFill>
                  <a:srgbClr val="FFFF00"/>
                </a:solidFill>
                <a:latin typeface="IRAN Sans" panose="020B0606030804020204" pitchFamily="34" charset="-78"/>
                <a:cs typeface="IRAN Sans" panose="020B0606030804020204" pitchFamily="34" charset="-78"/>
              </a:rPr>
              <a:t>دارند:</a:t>
            </a:r>
            <a:endParaRPr lang="en-US" sz="2400" dirty="0">
              <a:solidFill>
                <a:srgbClr val="FFFF00"/>
              </a:solidFill>
              <a:latin typeface="IRAN Sans" panose="020B0606030804020204" pitchFamily="34" charset="-78"/>
              <a:cs typeface="IRAN Sans" panose="020B0606030804020204" pitchFamily="34" charset="-78"/>
            </a:endParaRPr>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rmAutofit fontScale="975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5000" b="1" i="0" u="none" strike="noStrike" kern="1200" cap="none" spc="0" normalizeH="0" baseline="0" noProof="0" dirty="0" smtClean="0">
                <a:ln>
                  <a:noFill/>
                </a:ln>
                <a:solidFill>
                  <a:schemeClr val="tx1"/>
                </a:solidFill>
                <a:effectLst/>
                <a:uLnTx/>
                <a:uFillTx/>
                <a:latin typeface="+mj-lt"/>
                <a:ea typeface="+mj-ea"/>
                <a:cs typeface="B Cheshmeh" pitchFamily="2" charset="-78"/>
              </a:rPr>
              <a:t>مرز</a:t>
            </a:r>
            <a:r>
              <a:rPr kumimoji="0" lang="fa-IR" sz="5000" b="1" i="0" u="none" strike="noStrike" kern="1200" cap="none" spc="0" normalizeH="0" noProof="0" dirty="0" smtClean="0">
                <a:ln>
                  <a:noFill/>
                </a:ln>
                <a:solidFill>
                  <a:schemeClr val="tx1"/>
                </a:solidFill>
                <a:effectLst/>
                <a:uLnTx/>
                <a:uFillTx/>
                <a:latin typeface="+mj-lt"/>
                <a:ea typeface="+mj-ea"/>
                <a:cs typeface="B Cheshmeh" pitchFamily="2" charset="-78"/>
              </a:rPr>
              <a:t> های حیات</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sp>
        <p:nvSpPr>
          <p:cNvPr id="5" name="Rectangle 4"/>
          <p:cNvSpPr/>
          <p:nvPr/>
        </p:nvSpPr>
        <p:spPr>
          <a:xfrm>
            <a:off x="8562891" y="2808362"/>
            <a:ext cx="1843774" cy="415498"/>
          </a:xfrm>
          <a:prstGeom prst="rect">
            <a:avLst/>
          </a:prstGeom>
        </p:spPr>
        <p:txBody>
          <a:bodyPr wrap="none">
            <a:spAutoFit/>
          </a:bodyPr>
          <a:lstStyle/>
          <a:p>
            <a:r>
              <a:rPr lang="fa-IR" b="1" dirty="0" smtClean="0">
                <a:solidFill>
                  <a:schemeClr val="bg1"/>
                </a:solidFill>
                <a:latin typeface="IRAN Sans" panose="020B0606030804020204" pitchFamily="34" charset="-78"/>
                <a:cs typeface="IRAN Sans" panose="020B0606030804020204" pitchFamily="34" charset="-78"/>
              </a:rPr>
              <a:t>1) نظم </a:t>
            </a:r>
            <a:r>
              <a:rPr lang="fa-IR" b="1" dirty="0">
                <a:solidFill>
                  <a:schemeClr val="bg1"/>
                </a:solidFill>
                <a:latin typeface="IRAN Sans" panose="020B0606030804020204" pitchFamily="34" charset="-78"/>
                <a:cs typeface="IRAN Sans" panose="020B0606030804020204" pitchFamily="34" charset="-78"/>
              </a:rPr>
              <a:t>و ترتیب</a:t>
            </a:r>
            <a:endParaRPr lang="en-US" dirty="0">
              <a:solidFill>
                <a:schemeClr val="bg1"/>
              </a:solidFill>
              <a:latin typeface="IRAN Sans" panose="020B0606030804020204" pitchFamily="34" charset="-78"/>
              <a:cs typeface="IRAN Sans" panose="020B0606030804020204" pitchFamily="34" charset="-78"/>
            </a:endParaRPr>
          </a:p>
        </p:txBody>
      </p:sp>
      <p:sp>
        <p:nvSpPr>
          <p:cNvPr id="6" name="Rectangle 5"/>
          <p:cNvSpPr/>
          <p:nvPr/>
        </p:nvSpPr>
        <p:spPr>
          <a:xfrm>
            <a:off x="6889558" y="3413552"/>
            <a:ext cx="3587842" cy="415498"/>
          </a:xfrm>
          <a:prstGeom prst="rect">
            <a:avLst/>
          </a:prstGeom>
        </p:spPr>
        <p:txBody>
          <a:bodyPr wrap="none">
            <a:spAutoFit/>
          </a:bodyPr>
          <a:lstStyle/>
          <a:p>
            <a:r>
              <a:rPr lang="fa-IR" b="1" dirty="0" smtClean="0">
                <a:solidFill>
                  <a:schemeClr val="bg1"/>
                </a:solidFill>
                <a:latin typeface="IRAN Sans" panose="020B0606030804020204" pitchFamily="34" charset="-78"/>
                <a:cs typeface="IRAN Sans" panose="020B0606030804020204" pitchFamily="34" charset="-78"/>
              </a:rPr>
              <a:t>2) هم </a:t>
            </a:r>
            <a:r>
              <a:rPr lang="fa-IR" b="1" dirty="0">
                <a:solidFill>
                  <a:schemeClr val="bg1"/>
                </a:solidFill>
                <a:latin typeface="IRAN Sans" panose="020B0606030804020204" pitchFamily="34" charset="-78"/>
                <a:cs typeface="IRAN Sans" panose="020B0606030804020204" pitchFamily="34" charset="-78"/>
              </a:rPr>
              <a:t>ایستایی </a:t>
            </a:r>
            <a:r>
              <a:rPr lang="fa-IR" b="1" dirty="0" smtClean="0">
                <a:solidFill>
                  <a:schemeClr val="bg1"/>
                </a:solidFill>
                <a:latin typeface="IRAN Sans" panose="020B0606030804020204" pitchFamily="34" charset="-78"/>
                <a:cs typeface="IRAN Sans" panose="020B0606030804020204" pitchFamily="34" charset="-78"/>
              </a:rPr>
              <a:t>( هومئوستازی)</a:t>
            </a:r>
            <a:endParaRPr lang="en-US" dirty="0">
              <a:solidFill>
                <a:schemeClr val="bg1"/>
              </a:solidFill>
              <a:latin typeface="IRAN Sans" panose="020B0606030804020204" pitchFamily="34" charset="-78"/>
              <a:cs typeface="IRAN Sans" panose="020B0606030804020204" pitchFamily="34" charset="-78"/>
            </a:endParaRPr>
          </a:p>
        </p:txBody>
      </p:sp>
      <p:sp>
        <p:nvSpPr>
          <p:cNvPr id="7" name="Rectangle 6"/>
          <p:cNvSpPr/>
          <p:nvPr/>
        </p:nvSpPr>
        <p:spPr>
          <a:xfrm>
            <a:off x="8821216" y="3960490"/>
            <a:ext cx="1678665" cy="415498"/>
          </a:xfrm>
          <a:prstGeom prst="rect">
            <a:avLst/>
          </a:prstGeom>
        </p:spPr>
        <p:txBody>
          <a:bodyPr wrap="none">
            <a:spAutoFit/>
          </a:bodyPr>
          <a:lstStyle/>
          <a:p>
            <a:r>
              <a:rPr lang="fa-IR" b="1" dirty="0" smtClean="0">
                <a:solidFill>
                  <a:schemeClr val="bg1"/>
                </a:solidFill>
                <a:latin typeface="IRAN Sans" panose="020B0606030804020204" pitchFamily="34" charset="-78"/>
                <a:cs typeface="IRAN Sans" panose="020B0606030804020204" pitchFamily="34" charset="-78"/>
              </a:rPr>
              <a:t>3) رشد </a:t>
            </a:r>
            <a:r>
              <a:rPr lang="fa-IR" b="1" dirty="0">
                <a:solidFill>
                  <a:schemeClr val="bg1"/>
                </a:solidFill>
                <a:latin typeface="IRAN Sans" panose="020B0606030804020204" pitchFamily="34" charset="-78"/>
                <a:cs typeface="IRAN Sans" panose="020B0606030804020204" pitchFamily="34" charset="-78"/>
              </a:rPr>
              <a:t>و نمو</a:t>
            </a:r>
            <a:endParaRPr lang="en-US" dirty="0">
              <a:solidFill>
                <a:schemeClr val="bg1"/>
              </a:solidFill>
              <a:latin typeface="IRAN Sans" panose="020B0606030804020204" pitchFamily="34" charset="-78"/>
              <a:cs typeface="IRAN Sans" panose="020B0606030804020204" pitchFamily="34" charset="-78"/>
            </a:endParaRPr>
          </a:p>
        </p:txBody>
      </p:sp>
      <p:sp>
        <p:nvSpPr>
          <p:cNvPr id="8" name="Rectangle 7"/>
          <p:cNvSpPr/>
          <p:nvPr/>
        </p:nvSpPr>
        <p:spPr>
          <a:xfrm>
            <a:off x="6596082" y="4536554"/>
            <a:ext cx="3953326" cy="415498"/>
          </a:xfrm>
          <a:prstGeom prst="rect">
            <a:avLst/>
          </a:prstGeom>
        </p:spPr>
        <p:txBody>
          <a:bodyPr wrap="none">
            <a:spAutoFit/>
          </a:bodyPr>
          <a:lstStyle/>
          <a:p>
            <a:r>
              <a:rPr lang="fa-IR" b="1" dirty="0" smtClean="0">
                <a:solidFill>
                  <a:schemeClr val="bg1"/>
                </a:solidFill>
                <a:latin typeface="IRAN Sans" panose="020B0606030804020204" pitchFamily="34" charset="-78"/>
                <a:cs typeface="IRAN Sans" panose="020B0606030804020204" pitchFamily="34" charset="-78"/>
              </a:rPr>
              <a:t>4) فرایند </a:t>
            </a:r>
            <a:r>
              <a:rPr lang="fa-IR" b="1" dirty="0">
                <a:solidFill>
                  <a:schemeClr val="bg1"/>
                </a:solidFill>
                <a:latin typeface="IRAN Sans" panose="020B0606030804020204" pitchFamily="34" charset="-78"/>
                <a:cs typeface="IRAN Sans" panose="020B0606030804020204" pitchFamily="34" charset="-78"/>
              </a:rPr>
              <a:t>جذب و استفاده از انرژی</a:t>
            </a:r>
            <a:endParaRPr lang="en-US" dirty="0">
              <a:solidFill>
                <a:schemeClr val="bg1"/>
              </a:solidFill>
              <a:latin typeface="IRAN Sans" panose="020B0606030804020204" pitchFamily="34" charset="-78"/>
              <a:cs typeface="IRAN Sans" panose="020B0606030804020204" pitchFamily="34" charset="-78"/>
            </a:endParaRPr>
          </a:p>
        </p:txBody>
      </p:sp>
      <p:sp>
        <p:nvSpPr>
          <p:cNvPr id="9" name="Rectangle 8"/>
          <p:cNvSpPr/>
          <p:nvPr/>
        </p:nvSpPr>
        <p:spPr>
          <a:xfrm>
            <a:off x="8389168" y="5112618"/>
            <a:ext cx="2141933" cy="415498"/>
          </a:xfrm>
          <a:prstGeom prst="rect">
            <a:avLst/>
          </a:prstGeom>
        </p:spPr>
        <p:txBody>
          <a:bodyPr wrap="none">
            <a:spAutoFit/>
          </a:bodyPr>
          <a:lstStyle/>
          <a:p>
            <a:r>
              <a:rPr lang="fa-IR" b="1" dirty="0" smtClean="0">
                <a:solidFill>
                  <a:schemeClr val="bg1"/>
                </a:solidFill>
                <a:latin typeface="IRAN Sans" panose="020B0606030804020204" pitchFamily="34" charset="-78"/>
                <a:cs typeface="IRAN Sans" panose="020B0606030804020204" pitchFamily="34" charset="-78"/>
              </a:rPr>
              <a:t>5) پاسخ </a:t>
            </a:r>
            <a:r>
              <a:rPr lang="fa-IR" b="1" dirty="0">
                <a:solidFill>
                  <a:schemeClr val="bg1"/>
                </a:solidFill>
                <a:latin typeface="IRAN Sans" panose="020B0606030804020204" pitchFamily="34" charset="-78"/>
                <a:cs typeface="IRAN Sans" panose="020B0606030804020204" pitchFamily="34" charset="-78"/>
              </a:rPr>
              <a:t>به محیط</a:t>
            </a:r>
            <a:endParaRPr lang="en-US" dirty="0">
              <a:solidFill>
                <a:schemeClr val="bg1"/>
              </a:solidFill>
              <a:latin typeface="IRAN Sans" panose="020B0606030804020204" pitchFamily="34" charset="-78"/>
              <a:cs typeface="IRAN Sans" panose="020B0606030804020204" pitchFamily="34" charset="-78"/>
            </a:endParaRPr>
          </a:p>
        </p:txBody>
      </p:sp>
      <p:sp>
        <p:nvSpPr>
          <p:cNvPr id="10" name="Rectangle 9"/>
          <p:cNvSpPr/>
          <p:nvPr/>
        </p:nvSpPr>
        <p:spPr>
          <a:xfrm>
            <a:off x="9053486" y="5760690"/>
            <a:ext cx="1495922" cy="415498"/>
          </a:xfrm>
          <a:prstGeom prst="rect">
            <a:avLst/>
          </a:prstGeom>
        </p:spPr>
        <p:txBody>
          <a:bodyPr wrap="none">
            <a:spAutoFit/>
          </a:bodyPr>
          <a:lstStyle/>
          <a:p>
            <a:r>
              <a:rPr lang="fa-IR" b="1" dirty="0" smtClean="0">
                <a:solidFill>
                  <a:schemeClr val="bg1"/>
                </a:solidFill>
                <a:latin typeface="IRAN Sans" panose="020B0606030804020204" pitchFamily="34" charset="-78"/>
                <a:cs typeface="IRAN Sans" panose="020B0606030804020204" pitchFamily="34" charset="-78"/>
              </a:rPr>
              <a:t>6) تولیدمثل</a:t>
            </a:r>
            <a:endParaRPr lang="en-US" dirty="0">
              <a:solidFill>
                <a:schemeClr val="bg1"/>
              </a:solidFill>
              <a:latin typeface="IRAN Sans" panose="020B0606030804020204" pitchFamily="34" charset="-78"/>
              <a:cs typeface="IRAN Sans" panose="020B0606030804020204" pitchFamily="34" charset="-78"/>
            </a:endParaRPr>
          </a:p>
        </p:txBody>
      </p:sp>
      <p:sp>
        <p:nvSpPr>
          <p:cNvPr id="11" name="Rectangle 10"/>
          <p:cNvSpPr/>
          <p:nvPr/>
        </p:nvSpPr>
        <p:spPr>
          <a:xfrm>
            <a:off x="8296868" y="6281296"/>
            <a:ext cx="2252540" cy="415498"/>
          </a:xfrm>
          <a:prstGeom prst="rect">
            <a:avLst/>
          </a:prstGeom>
        </p:spPr>
        <p:txBody>
          <a:bodyPr wrap="none">
            <a:spAutoFit/>
          </a:bodyPr>
          <a:lstStyle/>
          <a:p>
            <a:r>
              <a:rPr lang="fa-IR" b="1" dirty="0" smtClean="0">
                <a:solidFill>
                  <a:schemeClr val="bg1"/>
                </a:solidFill>
                <a:latin typeface="IRAN Sans" panose="020B0606030804020204" pitchFamily="34" charset="-78"/>
                <a:cs typeface="IRAN Sans" panose="020B0606030804020204" pitchFamily="34" charset="-78"/>
              </a:rPr>
              <a:t>7) سازش </a:t>
            </a:r>
            <a:r>
              <a:rPr lang="fa-IR" b="1" dirty="0">
                <a:solidFill>
                  <a:schemeClr val="bg1"/>
                </a:solidFill>
                <a:latin typeface="IRAN Sans" panose="020B0606030804020204" pitchFamily="34" charset="-78"/>
                <a:cs typeface="IRAN Sans" panose="020B0606030804020204" pitchFamily="34" charset="-78"/>
              </a:rPr>
              <a:t>با محیط</a:t>
            </a:r>
            <a:endParaRPr lang="en-US" dirty="0">
              <a:solidFill>
                <a:schemeClr val="bg1"/>
              </a:solidFill>
              <a:latin typeface="IRAN Sans" panose="020B0606030804020204" pitchFamily="34" charset="-78"/>
              <a:cs typeface="IRAN Sans" panose="020B0606030804020204" pitchFamily="34" charset="-78"/>
            </a:endParaRPr>
          </a:p>
        </p:txBody>
      </p:sp>
    </p:spTree>
    <p:extLst>
      <p:ext uri="{BB962C8B-B14F-4D97-AF65-F5344CB8AC3E}">
        <p14:creationId xmlns:p14="http://schemas.microsoft.com/office/powerpoint/2010/main" val="634612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1000"/>
                                        <p:tgtEl>
                                          <p:spTgt spid="10"/>
                                        </p:tgtEl>
                                      </p:cBhvr>
                                    </p:animEffect>
                                    <p:anim calcmode="lin" valueType="num">
                                      <p:cBhvr>
                                        <p:cTn id="50" dur="1000" fill="hold"/>
                                        <p:tgtEl>
                                          <p:spTgt spid="10"/>
                                        </p:tgtEl>
                                        <p:attrNameLst>
                                          <p:attrName>ppt_x</p:attrName>
                                        </p:attrNameLst>
                                      </p:cBhvr>
                                      <p:tavLst>
                                        <p:tav tm="0">
                                          <p:val>
                                            <p:strVal val="#ppt_x"/>
                                          </p:val>
                                        </p:tav>
                                        <p:tav tm="100000">
                                          <p:val>
                                            <p:strVal val="#ppt_x"/>
                                          </p:val>
                                        </p:tav>
                                      </p:tavLst>
                                    </p:anim>
                                    <p:anim calcmode="lin" valueType="num">
                                      <p:cBhvr>
                                        <p:cTn id="5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1000"/>
                                        <p:tgtEl>
                                          <p:spTgt spid="11"/>
                                        </p:tgtEl>
                                      </p:cBhvr>
                                    </p:animEffect>
                                    <p:anim calcmode="lin" valueType="num">
                                      <p:cBhvr>
                                        <p:cTn id="57" dur="1000" fill="hold"/>
                                        <p:tgtEl>
                                          <p:spTgt spid="11"/>
                                        </p:tgtEl>
                                        <p:attrNameLst>
                                          <p:attrName>ppt_x</p:attrName>
                                        </p:attrNameLst>
                                      </p:cBhvr>
                                      <p:tavLst>
                                        <p:tav tm="0">
                                          <p:val>
                                            <p:strVal val="#ppt_x"/>
                                          </p:val>
                                        </p:tav>
                                        <p:tav tm="100000">
                                          <p:val>
                                            <p:strVal val="#ppt_x"/>
                                          </p:val>
                                        </p:tav>
                                      </p:tavLst>
                                    </p:anim>
                                    <p:anim calcmode="lin" valueType="num">
                                      <p:cBhvr>
                                        <p:cTn id="5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P spid="7" grpId="0"/>
      <p:bldP spid="8" grpId="0"/>
      <p:bldP spid="9" grpId="0"/>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558086" y="2088282"/>
            <a:ext cx="10045542" cy="4752261"/>
          </a:xfrm>
        </p:spPr>
        <p:txBody>
          <a:bodyPr>
            <a:normAutofit/>
          </a:bodyPr>
          <a:lstStyle/>
          <a:p>
            <a:pPr marL="0" indent="0" algn="just" rtl="1">
              <a:lnSpc>
                <a:spcPct val="150000"/>
              </a:lnSpc>
              <a:buNone/>
            </a:pPr>
            <a:r>
              <a:rPr lang="fa-IR" sz="3200" dirty="0">
                <a:solidFill>
                  <a:schemeClr val="bg1"/>
                </a:solidFill>
                <a:latin typeface="IRAN Sans" panose="020B0606030804020204" pitchFamily="34" charset="-78"/>
                <a:cs typeface="IRAN Sans" panose="020B0606030804020204" pitchFamily="34" charset="-78"/>
              </a:rPr>
              <a:t>همۀ جانداران، سطوحی از سازمان یابی دارند و </a:t>
            </a:r>
            <a:r>
              <a:rPr lang="fa-IR" sz="3200" dirty="0" smtClean="0">
                <a:solidFill>
                  <a:schemeClr val="bg1"/>
                </a:solidFill>
                <a:latin typeface="IRAN Sans" panose="020B0606030804020204" pitchFamily="34" charset="-78"/>
                <a:cs typeface="IRAN Sans" panose="020B0606030804020204" pitchFamily="34" charset="-78"/>
              </a:rPr>
              <a:t>منظم اند</a:t>
            </a:r>
            <a:r>
              <a:rPr lang="fa-IR" sz="3200" dirty="0">
                <a:solidFill>
                  <a:schemeClr val="bg1"/>
                </a:solidFill>
                <a:latin typeface="IRAN Sans" panose="020B0606030804020204" pitchFamily="34" charset="-78"/>
                <a:cs typeface="IRAN Sans" panose="020B0606030804020204" pitchFamily="34" charset="-78"/>
              </a:rPr>
              <a:t>؛</a:t>
            </a:r>
            <a:endParaRPr lang="en-US" sz="3200" dirty="0">
              <a:solidFill>
                <a:schemeClr val="bg1"/>
              </a:solidFill>
              <a:latin typeface="IRAN Sans" panose="020B0606030804020204" pitchFamily="34" charset="-78"/>
              <a:cs typeface="IRAN Sans" panose="020B0606030804020204" pitchFamily="34" charset="-78"/>
            </a:endParaRPr>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rmAutofit fontScale="975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5000" b="1" i="0" u="none" strike="noStrike" kern="1200" cap="none" spc="0" normalizeH="0" baseline="0" noProof="0" dirty="0" smtClean="0">
                <a:ln>
                  <a:noFill/>
                </a:ln>
                <a:solidFill>
                  <a:schemeClr val="tx1"/>
                </a:solidFill>
                <a:effectLst/>
                <a:uLnTx/>
                <a:uFillTx/>
                <a:latin typeface="+mj-lt"/>
                <a:ea typeface="+mj-ea"/>
                <a:cs typeface="B Cheshmeh" pitchFamily="2" charset="-78"/>
              </a:rPr>
              <a:t>نظم</a:t>
            </a:r>
            <a:r>
              <a:rPr kumimoji="0" lang="fa-IR" sz="5000" b="1" i="0" u="none" strike="noStrike" kern="1200" cap="none" spc="0" normalizeH="0" noProof="0" dirty="0" smtClean="0">
                <a:ln>
                  <a:noFill/>
                </a:ln>
                <a:solidFill>
                  <a:schemeClr val="tx1"/>
                </a:solidFill>
                <a:effectLst/>
                <a:uLnTx/>
                <a:uFillTx/>
                <a:latin typeface="+mj-lt"/>
                <a:ea typeface="+mj-ea"/>
                <a:cs typeface="B Cheshmeh" pitchFamily="2" charset="-78"/>
              </a:rPr>
              <a:t> و ترتیب</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46426" y="3572996"/>
            <a:ext cx="2736304" cy="187220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3069273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098"/>
                                        </p:tgtEl>
                                        <p:attrNameLst>
                                          <p:attrName>style.visibility</p:attrName>
                                        </p:attrNameLst>
                                      </p:cBhvr>
                                      <p:to>
                                        <p:strVal val="visible"/>
                                      </p:to>
                                    </p:set>
                                    <p:animEffect transition="in" filter="fade">
                                      <p:cBhvr>
                                        <p:cTn id="13" dur="1000"/>
                                        <p:tgtEl>
                                          <p:spTgt spid="4098"/>
                                        </p:tgtEl>
                                      </p:cBhvr>
                                    </p:animEffect>
                                    <p:anim calcmode="lin" valueType="num">
                                      <p:cBhvr>
                                        <p:cTn id="14" dur="1000" fill="hold"/>
                                        <p:tgtEl>
                                          <p:spTgt spid="4098"/>
                                        </p:tgtEl>
                                        <p:attrNameLst>
                                          <p:attrName>ppt_x</p:attrName>
                                        </p:attrNameLst>
                                      </p:cBhvr>
                                      <p:tavLst>
                                        <p:tav tm="0">
                                          <p:val>
                                            <p:strVal val="#ppt_x"/>
                                          </p:val>
                                        </p:tav>
                                        <p:tav tm="100000">
                                          <p:val>
                                            <p:strVal val="#ppt_x"/>
                                          </p:val>
                                        </p:tav>
                                      </p:tavLst>
                                    </p:anim>
                                    <p:anim calcmode="lin" valueType="num">
                                      <p:cBhvr>
                                        <p:cTn id="15"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558086" y="2424612"/>
            <a:ext cx="10045542" cy="4488206"/>
          </a:xfrm>
        </p:spPr>
        <p:txBody>
          <a:bodyPr>
            <a:normAutofit/>
            <a:scene3d>
              <a:camera prst="orthographicFront"/>
              <a:lightRig rig="glow" dir="tl">
                <a:rot lat="0" lon="0" rev="5400000"/>
              </a:lightRig>
            </a:scene3d>
            <a:sp3d contourW="12700">
              <a:bevelT w="25400" h="25400"/>
              <a:contourClr>
                <a:schemeClr val="accent6">
                  <a:shade val="73000"/>
                </a:schemeClr>
              </a:contourClr>
            </a:sp3d>
          </a:bodyPr>
          <a:lstStyle/>
          <a:p>
            <a:pPr marL="0" indent="0" algn="just" rtl="1">
              <a:lnSpc>
                <a:spcPct val="150000"/>
              </a:lnSpc>
              <a:buNone/>
            </a:pPr>
            <a:r>
              <a:rPr lang="fa-IR" sz="3200" b="1" dirty="0">
                <a:ln w="11430"/>
                <a:solidFill>
                  <a:srgbClr val="FFFF00"/>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محیط جانداران همواره در تغییر است؛ اما جاندار می تواند </a:t>
            </a:r>
            <a:r>
              <a:rPr lang="fa-IR" sz="3200" b="1" dirty="0" smtClean="0">
                <a:ln w="11430"/>
                <a:solidFill>
                  <a:srgbClr val="FFFF00"/>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وضع درونی </a:t>
            </a:r>
            <a:r>
              <a:rPr lang="fa-IR" sz="3200" b="1" dirty="0">
                <a:ln w="11430"/>
                <a:solidFill>
                  <a:srgbClr val="FFFF00"/>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پیکر خود را در حد ثابتی نگه دارد؛ </a:t>
            </a:r>
            <a:endParaRPr lang="fa-IR" sz="3200" b="1" dirty="0" smtClean="0">
              <a:ln w="11430"/>
              <a:solidFill>
                <a:srgbClr val="FFFF00"/>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endParaRPr>
          </a:p>
          <a:p>
            <a:pPr marL="0" indent="0" algn="just" rtl="1">
              <a:lnSpc>
                <a:spcPct val="150000"/>
              </a:lnSpc>
              <a:buNone/>
            </a:pPr>
            <a:r>
              <a:rPr lang="fa-IR" sz="3200" b="1" dirty="0" smtClean="0">
                <a:ln w="11430"/>
                <a:solidFill>
                  <a:schemeClr val="bg1"/>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مثال: وقتی </a:t>
            </a:r>
            <a:r>
              <a:rPr lang="fa-IR" sz="3200" b="1" dirty="0">
                <a:ln w="11430"/>
                <a:solidFill>
                  <a:schemeClr val="bg1"/>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سدیمِ خون افزایش می یابد، دفع آن از </a:t>
            </a:r>
            <a:r>
              <a:rPr lang="fa-IR" sz="3200" b="1" dirty="0" smtClean="0">
                <a:ln w="11430"/>
                <a:solidFill>
                  <a:schemeClr val="bg1"/>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طریق ادرار </a:t>
            </a:r>
            <a:r>
              <a:rPr lang="fa-IR" sz="3200" b="1" dirty="0">
                <a:ln w="11430"/>
                <a:solidFill>
                  <a:schemeClr val="bg1"/>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زیاد می شود.</a:t>
            </a:r>
            <a:endParaRPr lang="en-US" sz="3200" b="1" dirty="0">
              <a:ln w="11430"/>
              <a:solidFill>
                <a:schemeClr val="bg1"/>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endParaRPr>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rmAutofit fontScale="975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5000" b="1" i="0" u="none" strike="noStrike" kern="1200" cap="none" spc="0" normalizeH="0" baseline="0" noProof="0" dirty="0" smtClean="0">
                <a:ln>
                  <a:noFill/>
                </a:ln>
                <a:solidFill>
                  <a:schemeClr val="tx1"/>
                </a:solidFill>
                <a:effectLst/>
                <a:uLnTx/>
                <a:uFillTx/>
                <a:latin typeface="+mj-lt"/>
                <a:ea typeface="+mj-ea"/>
                <a:cs typeface="B Cheshmeh" pitchFamily="2" charset="-78"/>
              </a:rPr>
              <a:t>هومئوستازی</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spTree>
    <p:extLst>
      <p:ext uri="{BB962C8B-B14F-4D97-AF65-F5344CB8AC3E}">
        <p14:creationId xmlns:p14="http://schemas.microsoft.com/office/powerpoint/2010/main" val="117803613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8288" y="1872525"/>
            <a:ext cx="10045542" cy="3024069"/>
          </a:xfrm>
        </p:spPr>
        <p:txBody>
          <a:bodyPr>
            <a:normAutofit fontScale="62500" lnSpcReduction="20000"/>
          </a:bodyPr>
          <a:lstStyle/>
          <a:p>
            <a:pPr marL="0" indent="0" algn="just" rtl="1">
              <a:lnSpc>
                <a:spcPct val="150000"/>
              </a:lnSpc>
              <a:buNone/>
            </a:pPr>
            <a:r>
              <a:rPr lang="fa-IR" dirty="0">
                <a:solidFill>
                  <a:schemeClr val="bg1"/>
                </a:solidFill>
                <a:latin typeface="IRAN Sans" panose="020B0606030804020204" pitchFamily="34" charset="-78"/>
                <a:cs typeface="IRAN Sans" panose="020B0606030804020204" pitchFamily="34" charset="-78"/>
              </a:rPr>
              <a:t>جانداران رشد و نمو </a:t>
            </a:r>
            <a:r>
              <a:rPr lang="fa-IR" dirty="0" smtClean="0">
                <a:solidFill>
                  <a:schemeClr val="bg1"/>
                </a:solidFill>
                <a:latin typeface="IRAN Sans" panose="020B0606030804020204" pitchFamily="34" charset="-78"/>
                <a:cs typeface="IRAN Sans" panose="020B0606030804020204" pitchFamily="34" charset="-78"/>
              </a:rPr>
              <a:t>می کنند </a:t>
            </a:r>
            <a:r>
              <a:rPr lang="fa-IR" dirty="0">
                <a:solidFill>
                  <a:schemeClr val="bg1"/>
                </a:solidFill>
                <a:latin typeface="IRAN Sans" panose="020B0606030804020204" pitchFamily="34" charset="-78"/>
                <a:cs typeface="IRAN Sans" panose="020B0606030804020204" pitchFamily="34" charset="-78"/>
              </a:rPr>
              <a:t>و </a:t>
            </a:r>
            <a:r>
              <a:rPr lang="fa-IR" b="1" dirty="0">
                <a:solidFill>
                  <a:schemeClr val="bg1"/>
                </a:solidFill>
                <a:latin typeface="IRAN Sans" panose="020B0606030804020204" pitchFamily="34" charset="-78"/>
                <a:cs typeface="IRAN Sans" panose="020B0606030804020204" pitchFamily="34" charset="-78"/>
              </a:rPr>
              <a:t>اطلاعاتِ </a:t>
            </a:r>
            <a:r>
              <a:rPr lang="fa-IR" b="1" dirty="0" smtClean="0">
                <a:solidFill>
                  <a:schemeClr val="bg1"/>
                </a:solidFill>
                <a:latin typeface="IRAN Sans" panose="020B0606030804020204" pitchFamily="34" charset="-78"/>
                <a:cs typeface="IRAN Sans" panose="020B0606030804020204" pitchFamily="34" charset="-78"/>
              </a:rPr>
              <a:t>ذخیره شده </a:t>
            </a:r>
            <a:r>
              <a:rPr lang="fa-IR" b="1" dirty="0">
                <a:solidFill>
                  <a:schemeClr val="bg1"/>
                </a:solidFill>
                <a:latin typeface="IRAN Sans" panose="020B0606030804020204" pitchFamily="34" charset="-78"/>
                <a:cs typeface="IRAN Sans" panose="020B0606030804020204" pitchFamily="34" charset="-78"/>
              </a:rPr>
              <a:t>در دِنای جانداران</a:t>
            </a:r>
            <a:r>
              <a:rPr lang="fa-IR" dirty="0">
                <a:solidFill>
                  <a:schemeClr val="bg1"/>
                </a:solidFill>
                <a:latin typeface="IRAN Sans" panose="020B0606030804020204" pitchFamily="34" charset="-78"/>
                <a:cs typeface="IRAN Sans" panose="020B0606030804020204" pitchFamily="34" charset="-78"/>
              </a:rPr>
              <a:t>، </a:t>
            </a:r>
            <a:r>
              <a:rPr lang="fa-IR" dirty="0" smtClean="0">
                <a:solidFill>
                  <a:schemeClr val="bg1"/>
                </a:solidFill>
                <a:latin typeface="IRAN Sans" panose="020B0606030804020204" pitchFamily="34" charset="-78"/>
                <a:cs typeface="IRAN Sans" panose="020B0606030804020204" pitchFamily="34" charset="-78"/>
              </a:rPr>
              <a:t>الگو های رشد </a:t>
            </a:r>
            <a:r>
              <a:rPr lang="fa-IR" dirty="0">
                <a:solidFill>
                  <a:schemeClr val="bg1"/>
                </a:solidFill>
                <a:latin typeface="IRAN Sans" panose="020B0606030804020204" pitchFamily="34" charset="-78"/>
                <a:cs typeface="IRAN Sans" panose="020B0606030804020204" pitchFamily="34" charset="-78"/>
              </a:rPr>
              <a:t>و نمو همۀ جانداران را تنظیم </a:t>
            </a:r>
            <a:r>
              <a:rPr lang="fa-IR" dirty="0" smtClean="0">
                <a:solidFill>
                  <a:schemeClr val="bg1"/>
                </a:solidFill>
                <a:latin typeface="IRAN Sans" panose="020B0606030804020204" pitchFamily="34" charset="-78"/>
                <a:cs typeface="IRAN Sans" panose="020B0606030804020204" pitchFamily="34" charset="-78"/>
              </a:rPr>
              <a:t>می کند</a:t>
            </a:r>
            <a:r>
              <a:rPr lang="fa-IR" dirty="0">
                <a:solidFill>
                  <a:schemeClr val="bg1"/>
                </a:solidFill>
                <a:latin typeface="IRAN Sans" panose="020B0606030804020204" pitchFamily="34" charset="-78"/>
                <a:cs typeface="IRAN Sans" panose="020B0606030804020204" pitchFamily="34" charset="-78"/>
              </a:rPr>
              <a:t>. </a:t>
            </a:r>
            <a:endParaRPr lang="fa-IR" dirty="0" smtClean="0">
              <a:solidFill>
                <a:schemeClr val="bg1"/>
              </a:solidFill>
              <a:latin typeface="IRAN Sans" panose="020B0606030804020204" pitchFamily="34" charset="-78"/>
              <a:cs typeface="IRAN Sans" panose="020B0606030804020204" pitchFamily="34" charset="-78"/>
            </a:endParaRPr>
          </a:p>
          <a:p>
            <a:pPr marL="0" indent="0" algn="just" rtl="1">
              <a:lnSpc>
                <a:spcPct val="150000"/>
              </a:lnSpc>
              <a:buNone/>
            </a:pPr>
            <a:r>
              <a:rPr lang="fa-IR" b="1" dirty="0" smtClean="0">
                <a:solidFill>
                  <a:schemeClr val="bg1"/>
                </a:solidFill>
                <a:latin typeface="IRAN Sans" panose="020B0606030804020204" pitchFamily="34" charset="-78"/>
                <a:cs typeface="IRAN Sans" panose="020B0606030804020204" pitchFamily="34" charset="-78"/>
              </a:rPr>
              <a:t>رشد</a:t>
            </a:r>
            <a:r>
              <a:rPr lang="fa-IR" dirty="0" smtClean="0">
                <a:solidFill>
                  <a:schemeClr val="bg1"/>
                </a:solidFill>
                <a:latin typeface="IRAN Sans" panose="020B0606030804020204" pitchFamily="34" charset="-78"/>
                <a:cs typeface="IRAN Sans" panose="020B0606030804020204" pitchFamily="34" charset="-78"/>
              </a:rPr>
              <a:t> </a:t>
            </a:r>
            <a:r>
              <a:rPr lang="fa-IR" dirty="0">
                <a:solidFill>
                  <a:schemeClr val="bg1"/>
                </a:solidFill>
                <a:latin typeface="IRAN Sans" panose="020B0606030804020204" pitchFamily="34" charset="-78"/>
                <a:cs typeface="IRAN Sans" panose="020B0606030804020204" pitchFamily="34" charset="-78"/>
              </a:rPr>
              <a:t>به معنی بزرگ شدن و شامل افزایش برگشت نا </a:t>
            </a:r>
            <a:r>
              <a:rPr lang="fa-IR" dirty="0" smtClean="0">
                <a:solidFill>
                  <a:schemeClr val="bg1"/>
                </a:solidFill>
                <a:latin typeface="IRAN Sans" panose="020B0606030804020204" pitchFamily="34" charset="-78"/>
                <a:cs typeface="IRAN Sans" panose="020B0606030804020204" pitchFamily="34" charset="-78"/>
              </a:rPr>
              <a:t>پذیر ابعاد </a:t>
            </a:r>
            <a:r>
              <a:rPr lang="fa-IR" dirty="0">
                <a:solidFill>
                  <a:schemeClr val="bg1"/>
                </a:solidFill>
                <a:latin typeface="IRAN Sans" panose="020B0606030804020204" pitchFamily="34" charset="-78"/>
                <a:cs typeface="IRAN Sans" panose="020B0606030804020204" pitchFamily="34" charset="-78"/>
              </a:rPr>
              <a:t>یا تعداد یاخته هاست. </a:t>
            </a:r>
            <a:endParaRPr lang="fa-IR" dirty="0" smtClean="0">
              <a:solidFill>
                <a:schemeClr val="bg1"/>
              </a:solidFill>
              <a:latin typeface="IRAN Sans" panose="020B0606030804020204" pitchFamily="34" charset="-78"/>
              <a:cs typeface="IRAN Sans" panose="020B0606030804020204" pitchFamily="34" charset="-78"/>
            </a:endParaRPr>
          </a:p>
          <a:p>
            <a:pPr marL="0" indent="0" algn="just" rtl="1">
              <a:lnSpc>
                <a:spcPct val="150000"/>
              </a:lnSpc>
              <a:buNone/>
            </a:pPr>
            <a:r>
              <a:rPr lang="fa-IR" b="1" dirty="0" smtClean="0">
                <a:solidFill>
                  <a:schemeClr val="bg1"/>
                </a:solidFill>
                <a:latin typeface="IRAN Sans" panose="020B0606030804020204" pitchFamily="34" charset="-78"/>
                <a:cs typeface="IRAN Sans" panose="020B0606030804020204" pitchFamily="34" charset="-78"/>
              </a:rPr>
              <a:t>نمو</a:t>
            </a:r>
            <a:r>
              <a:rPr lang="fa-IR" dirty="0" smtClean="0">
                <a:solidFill>
                  <a:schemeClr val="bg1"/>
                </a:solidFill>
                <a:latin typeface="IRAN Sans" panose="020B0606030804020204" pitchFamily="34" charset="-78"/>
                <a:cs typeface="IRAN Sans" panose="020B0606030804020204" pitchFamily="34" charset="-78"/>
              </a:rPr>
              <a:t> </a:t>
            </a:r>
            <a:r>
              <a:rPr lang="fa-IR" dirty="0">
                <a:solidFill>
                  <a:schemeClr val="bg1"/>
                </a:solidFill>
                <a:latin typeface="IRAN Sans" panose="020B0606030804020204" pitchFamily="34" charset="-78"/>
                <a:cs typeface="IRAN Sans" panose="020B0606030804020204" pitchFamily="34" charset="-78"/>
              </a:rPr>
              <a:t>به معنی تشکیل بخش های جدید است. مثلاً تشکیل اولین گل </a:t>
            </a:r>
            <a:r>
              <a:rPr lang="fa-IR" dirty="0" smtClean="0">
                <a:solidFill>
                  <a:schemeClr val="bg1"/>
                </a:solidFill>
                <a:latin typeface="IRAN Sans" panose="020B0606030804020204" pitchFamily="34" charset="-78"/>
                <a:cs typeface="IRAN Sans" panose="020B0606030804020204" pitchFamily="34" charset="-78"/>
              </a:rPr>
              <a:t>در گیاه</a:t>
            </a:r>
            <a:r>
              <a:rPr lang="fa-IR" dirty="0">
                <a:solidFill>
                  <a:schemeClr val="bg1"/>
                </a:solidFill>
                <a:latin typeface="IRAN Sans" panose="020B0606030804020204" pitchFamily="34" charset="-78"/>
                <a:cs typeface="IRAN Sans" panose="020B0606030804020204" pitchFamily="34" charset="-78"/>
              </a:rPr>
              <a:t>، نمونه ای از نمو است.</a:t>
            </a:r>
            <a:endParaRPr lang="en-US" dirty="0">
              <a:solidFill>
                <a:schemeClr val="bg1"/>
              </a:solidFill>
              <a:latin typeface="IRAN Sans" panose="020B0606030804020204" pitchFamily="34" charset="-78"/>
              <a:cs typeface="IRAN Sans" panose="020B0606030804020204" pitchFamily="34" charset="-78"/>
            </a:endParaRPr>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rmAutofit fontScale="97500"/>
          </a:bodyPr>
          <a:lstStyle/>
          <a:p>
            <a:pPr marL="0" marR="0" lvl="0" indent="0" algn="ctr" defTabSz="1049274" rtl="0" eaLnBrk="1" fontAlgn="auto" latinLnBrk="0" hangingPunct="1">
              <a:lnSpc>
                <a:spcPct val="100000"/>
              </a:lnSpc>
              <a:spcBef>
                <a:spcPct val="0"/>
              </a:spcBef>
              <a:spcAft>
                <a:spcPts val="0"/>
              </a:spcAft>
              <a:buClrTx/>
              <a:buSzTx/>
              <a:buFontTx/>
              <a:buNone/>
              <a:tabLst/>
              <a:defRPr/>
            </a:pP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pic>
        <p:nvPicPr>
          <p:cNvPr id="5122" name="Picture 2" descr="Image result for â«ÛÚ© Ú¯Ùâ¬â"/>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24672" y="4680569"/>
            <a:ext cx="3397977" cy="226708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
        <p:nvSpPr>
          <p:cNvPr id="8" name="Title 1"/>
          <p:cNvSpPr txBox="1">
            <a:spLocks/>
          </p:cNvSpPr>
          <p:nvPr/>
        </p:nvSpPr>
        <p:spPr>
          <a:xfrm>
            <a:off x="710486" y="728514"/>
            <a:ext cx="10045542" cy="1080120"/>
          </a:xfrm>
          <a:prstGeom prst="rect">
            <a:avLst/>
          </a:prstGeom>
        </p:spPr>
        <p:txBody>
          <a:bodyPr vert="horz" lIns="104927" tIns="52464" rIns="104927" bIns="52464" rtlCol="0" anchor="ctr">
            <a:normAutofit fontScale="97500"/>
          </a:bodyPr>
          <a:lstStyle/>
          <a:p>
            <a:pPr marL="0" marR="0" lvl="0" indent="0" algn="ctr" defTabSz="1049274" rtl="0" eaLnBrk="1" fontAlgn="auto" latinLnBrk="0" hangingPunct="1">
              <a:lnSpc>
                <a:spcPct val="100000"/>
              </a:lnSpc>
              <a:spcBef>
                <a:spcPct val="0"/>
              </a:spcBef>
              <a:spcAft>
                <a:spcPts val="0"/>
              </a:spcAft>
              <a:buClrTx/>
              <a:buSzTx/>
              <a:buFontTx/>
              <a:buNone/>
              <a:tabLst/>
              <a:defRPr/>
            </a:pP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sp>
        <p:nvSpPr>
          <p:cNvPr id="10" name="Title 1"/>
          <p:cNvSpPr txBox="1">
            <a:spLocks/>
          </p:cNvSpPr>
          <p:nvPr/>
        </p:nvSpPr>
        <p:spPr>
          <a:xfrm>
            <a:off x="558086" y="576918"/>
            <a:ext cx="10045542" cy="1080120"/>
          </a:xfrm>
          <a:prstGeom prst="rect">
            <a:avLst/>
          </a:prstGeom>
        </p:spPr>
        <p:txBody>
          <a:bodyPr vert="horz" lIns="104927" tIns="52464" rIns="104927" bIns="52464" rtlCol="0" anchor="ctr">
            <a:normAutofit fontScale="975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5000" b="1" i="0" u="none" strike="noStrike" kern="1200" cap="none" spc="0" normalizeH="0" baseline="0" noProof="0" dirty="0" smtClean="0">
                <a:ln>
                  <a:noFill/>
                </a:ln>
                <a:solidFill>
                  <a:schemeClr val="tx1"/>
                </a:solidFill>
                <a:effectLst/>
                <a:uLnTx/>
                <a:uFillTx/>
                <a:latin typeface="+mj-lt"/>
                <a:ea typeface="+mj-ea"/>
                <a:cs typeface="B Cheshmeh" pitchFamily="2" charset="-78"/>
              </a:rPr>
              <a:t>رشد و نمو</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spTree>
    <p:extLst>
      <p:ext uri="{BB962C8B-B14F-4D97-AF65-F5344CB8AC3E}">
        <p14:creationId xmlns:p14="http://schemas.microsoft.com/office/powerpoint/2010/main" val="347424215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122"/>
                                        </p:tgtEl>
                                        <p:attrNameLst>
                                          <p:attrName>style.visibility</p:attrName>
                                        </p:attrNameLst>
                                      </p:cBhvr>
                                      <p:to>
                                        <p:strVal val="visible"/>
                                      </p:to>
                                    </p:set>
                                    <p:anim calcmode="lin" valueType="num">
                                      <p:cBhvr additive="base">
                                        <p:cTn id="25" dur="500" fill="hold"/>
                                        <p:tgtEl>
                                          <p:spTgt spid="5122"/>
                                        </p:tgtEl>
                                        <p:attrNameLst>
                                          <p:attrName>ppt_x</p:attrName>
                                        </p:attrNameLst>
                                      </p:cBhvr>
                                      <p:tavLst>
                                        <p:tav tm="0">
                                          <p:val>
                                            <p:strVal val="#ppt_x"/>
                                          </p:val>
                                        </p:tav>
                                        <p:tav tm="100000">
                                          <p:val>
                                            <p:strVal val="#ppt_x"/>
                                          </p:val>
                                        </p:tav>
                                      </p:tavLst>
                                    </p:anim>
                                    <p:anim calcmode="lin" valueType="num">
                                      <p:cBhvr additive="base">
                                        <p:cTn id="26"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558086" y="2040251"/>
            <a:ext cx="10045542" cy="2784335"/>
          </a:xfrm>
        </p:spPr>
        <p:txBody>
          <a:bodyPr>
            <a:normAutofit fontScale="70000" lnSpcReduction="20000"/>
          </a:bodyPr>
          <a:lstStyle/>
          <a:p>
            <a:pPr marL="0" indent="0" algn="just" rtl="1">
              <a:lnSpc>
                <a:spcPct val="150000"/>
              </a:lnSpc>
              <a:buNone/>
            </a:pPr>
            <a:r>
              <a:rPr lang="fa-IR" dirty="0">
                <a:solidFill>
                  <a:schemeClr val="bg1"/>
                </a:solidFill>
                <a:latin typeface="IRAN Sans" panose="020B0606030804020204" pitchFamily="34" charset="-78"/>
                <a:cs typeface="IRAN Sans" panose="020B0606030804020204" pitchFamily="34" charset="-78"/>
              </a:rPr>
              <a:t>جانداران انرژی می گیرند؛ </a:t>
            </a:r>
            <a:r>
              <a:rPr lang="fa-IR" dirty="0">
                <a:solidFill>
                  <a:srgbClr val="FFFF00"/>
                </a:solidFill>
                <a:latin typeface="IRAN Sans" panose="020B0606030804020204" pitchFamily="34" charset="-78"/>
                <a:cs typeface="IRAN Sans" panose="020B0606030804020204" pitchFamily="34" charset="-78"/>
              </a:rPr>
              <a:t>از آن برای انجام فعّالیت </a:t>
            </a:r>
            <a:r>
              <a:rPr lang="fa-IR" dirty="0" smtClean="0">
                <a:solidFill>
                  <a:srgbClr val="FFFF00"/>
                </a:solidFill>
                <a:latin typeface="IRAN Sans" panose="020B0606030804020204" pitchFamily="34" charset="-78"/>
                <a:cs typeface="IRAN Sans" panose="020B0606030804020204" pitchFamily="34" charset="-78"/>
              </a:rPr>
              <a:t>های زیستی </a:t>
            </a:r>
            <a:r>
              <a:rPr lang="fa-IR" dirty="0">
                <a:solidFill>
                  <a:srgbClr val="FFFF00"/>
                </a:solidFill>
                <a:latin typeface="IRAN Sans" panose="020B0606030804020204" pitchFamily="34" charset="-78"/>
                <a:cs typeface="IRAN Sans" panose="020B0606030804020204" pitchFamily="34" charset="-78"/>
              </a:rPr>
              <a:t>خود استفاده </a:t>
            </a:r>
            <a:r>
              <a:rPr lang="fa-IR" dirty="0" smtClean="0">
                <a:solidFill>
                  <a:srgbClr val="FFFF00"/>
                </a:solidFill>
                <a:latin typeface="IRAN Sans" panose="020B0606030804020204" pitchFamily="34" charset="-78"/>
                <a:cs typeface="IRAN Sans" panose="020B0606030804020204" pitchFamily="34" charset="-78"/>
              </a:rPr>
              <a:t>می کنند </a:t>
            </a:r>
            <a:r>
              <a:rPr lang="fa-IR" dirty="0">
                <a:solidFill>
                  <a:srgbClr val="FFFF00"/>
                </a:solidFill>
                <a:latin typeface="IRAN Sans" panose="020B0606030804020204" pitchFamily="34" charset="-78"/>
                <a:cs typeface="IRAN Sans" panose="020B0606030804020204" pitchFamily="34" charset="-78"/>
              </a:rPr>
              <a:t>و بخشی از آن را </a:t>
            </a:r>
            <a:r>
              <a:rPr lang="fa-IR" dirty="0" smtClean="0">
                <a:solidFill>
                  <a:srgbClr val="FFFF00"/>
                </a:solidFill>
                <a:latin typeface="IRAN Sans" panose="020B0606030804020204" pitchFamily="34" charset="-78"/>
                <a:cs typeface="IRAN Sans" panose="020B0606030804020204" pitchFamily="34" charset="-78"/>
              </a:rPr>
              <a:t>به صورت </a:t>
            </a:r>
            <a:r>
              <a:rPr lang="fa-IR" dirty="0">
                <a:solidFill>
                  <a:srgbClr val="FFFF00"/>
                </a:solidFill>
                <a:latin typeface="IRAN Sans" panose="020B0606030804020204" pitchFamily="34" charset="-78"/>
                <a:cs typeface="IRAN Sans" panose="020B0606030804020204" pitchFamily="34" charset="-78"/>
              </a:rPr>
              <a:t>گرما از دست </a:t>
            </a:r>
            <a:r>
              <a:rPr lang="fa-IR" dirty="0" smtClean="0">
                <a:solidFill>
                  <a:srgbClr val="FFFF00"/>
                </a:solidFill>
                <a:latin typeface="IRAN Sans" panose="020B0606030804020204" pitchFamily="34" charset="-78"/>
                <a:cs typeface="IRAN Sans" panose="020B0606030804020204" pitchFamily="34" charset="-78"/>
              </a:rPr>
              <a:t>می دهند</a:t>
            </a:r>
            <a:r>
              <a:rPr lang="fa-IR" dirty="0">
                <a:solidFill>
                  <a:srgbClr val="FFFF00"/>
                </a:solidFill>
                <a:latin typeface="IRAN Sans" panose="020B0606030804020204" pitchFamily="34" charset="-78"/>
                <a:cs typeface="IRAN Sans" panose="020B0606030804020204" pitchFamily="34" charset="-78"/>
              </a:rPr>
              <a:t>؛ </a:t>
            </a:r>
            <a:endParaRPr lang="fa-IR" dirty="0" smtClean="0">
              <a:solidFill>
                <a:srgbClr val="FFFF00"/>
              </a:solidFill>
              <a:latin typeface="IRAN Sans" panose="020B0606030804020204" pitchFamily="34" charset="-78"/>
              <a:cs typeface="IRAN Sans" panose="020B0606030804020204" pitchFamily="34" charset="-78"/>
            </a:endParaRPr>
          </a:p>
          <a:p>
            <a:pPr marL="0" indent="0" algn="just" rtl="1">
              <a:lnSpc>
                <a:spcPct val="150000"/>
              </a:lnSpc>
              <a:buNone/>
            </a:pPr>
            <a:r>
              <a:rPr lang="fa-IR" dirty="0" smtClean="0">
                <a:solidFill>
                  <a:schemeClr val="bg1"/>
                </a:solidFill>
                <a:latin typeface="IRAN Sans" panose="020B0606030804020204" pitchFamily="34" charset="-78"/>
                <a:cs typeface="IRAN Sans" panose="020B0606030804020204" pitchFamily="34" charset="-78"/>
              </a:rPr>
              <a:t>مثال: </a:t>
            </a:r>
            <a:r>
              <a:rPr lang="fa-IR" dirty="0">
                <a:solidFill>
                  <a:schemeClr val="bg1"/>
                </a:solidFill>
                <a:latin typeface="IRAN Sans" panose="020B0606030804020204" pitchFamily="34" charset="-78"/>
                <a:cs typeface="IRAN Sans" panose="020B0606030804020204" pitchFamily="34" charset="-78"/>
              </a:rPr>
              <a:t>گنجشک </a:t>
            </a:r>
            <a:r>
              <a:rPr lang="fa-IR" dirty="0" smtClean="0">
                <a:solidFill>
                  <a:schemeClr val="bg1"/>
                </a:solidFill>
                <a:latin typeface="IRAN Sans" panose="020B0606030804020204" pitchFamily="34" charset="-78"/>
                <a:cs typeface="IRAN Sans" panose="020B0606030804020204" pitchFamily="34" charset="-78"/>
              </a:rPr>
              <a:t>غذا می </a:t>
            </a:r>
            <a:r>
              <a:rPr lang="fa-IR" dirty="0">
                <a:solidFill>
                  <a:schemeClr val="bg1"/>
                </a:solidFill>
                <a:latin typeface="IRAN Sans" panose="020B0606030804020204" pitchFamily="34" charset="-78"/>
                <a:cs typeface="IRAN Sans" panose="020B0606030804020204" pitchFamily="34" charset="-78"/>
              </a:rPr>
              <a:t>خورد و از انرژی آن برای گرم کردن بدن و نیز برای پرواز و جست وجوی غذا استفاده </a:t>
            </a:r>
            <a:r>
              <a:rPr lang="fa-IR" dirty="0" smtClean="0">
                <a:solidFill>
                  <a:schemeClr val="bg1"/>
                </a:solidFill>
                <a:latin typeface="IRAN Sans" panose="020B0606030804020204" pitchFamily="34" charset="-78"/>
                <a:cs typeface="IRAN Sans" panose="020B0606030804020204" pitchFamily="34" charset="-78"/>
              </a:rPr>
              <a:t>می کند</a:t>
            </a:r>
            <a:r>
              <a:rPr lang="fa-IR" dirty="0">
                <a:solidFill>
                  <a:schemeClr val="bg1"/>
                </a:solidFill>
                <a:latin typeface="IRAN Sans" panose="020B0606030804020204" pitchFamily="34" charset="-78"/>
                <a:cs typeface="IRAN Sans" panose="020B0606030804020204" pitchFamily="34" charset="-78"/>
              </a:rPr>
              <a:t>.</a:t>
            </a:r>
            <a:endParaRPr lang="en-US" dirty="0">
              <a:solidFill>
                <a:schemeClr val="bg1"/>
              </a:solidFill>
              <a:latin typeface="IRAN Sans" panose="020B0606030804020204" pitchFamily="34" charset="-78"/>
              <a:cs typeface="IRAN Sans" panose="020B0606030804020204" pitchFamily="34" charset="-78"/>
            </a:endParaRPr>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rmAutofit fontScale="975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5000" b="1" i="0" u="none" strike="noStrike" kern="1200" cap="none" spc="0" normalizeH="0" baseline="0" noProof="0" dirty="0" smtClean="0">
                <a:ln>
                  <a:noFill/>
                </a:ln>
                <a:solidFill>
                  <a:schemeClr val="tx1"/>
                </a:solidFill>
                <a:effectLst/>
                <a:uLnTx/>
                <a:uFillTx/>
                <a:latin typeface="+mj-lt"/>
                <a:ea typeface="+mj-ea"/>
                <a:cs typeface="B Cheshmeh" pitchFamily="2" charset="-78"/>
              </a:rPr>
              <a:t>فرآیند</a:t>
            </a:r>
            <a:r>
              <a:rPr kumimoji="0" lang="fa-IR" sz="5000" b="1" i="0" u="none" strike="noStrike" kern="1200" cap="none" spc="0" normalizeH="0" noProof="0" dirty="0" smtClean="0">
                <a:ln>
                  <a:noFill/>
                </a:ln>
                <a:solidFill>
                  <a:schemeClr val="tx1"/>
                </a:solidFill>
                <a:effectLst/>
                <a:uLnTx/>
                <a:uFillTx/>
                <a:latin typeface="+mj-lt"/>
                <a:ea typeface="+mj-ea"/>
                <a:cs typeface="B Cheshmeh" pitchFamily="2" charset="-78"/>
              </a:rPr>
              <a:t> جذب و استفاده از انرژی</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sp>
        <p:nvSpPr>
          <p:cNvPr id="5" name="AutoShape 2" descr="Related imag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2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2624" y="4496519"/>
            <a:ext cx="3888432" cy="220027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9213311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0243"/>
                                        </p:tgtEl>
                                        <p:attrNameLst>
                                          <p:attrName>style.visibility</p:attrName>
                                        </p:attrNameLst>
                                      </p:cBhvr>
                                      <p:to>
                                        <p:strVal val="visible"/>
                                      </p:to>
                                    </p:set>
                                    <p:anim calcmode="lin" valueType="num">
                                      <p:cBhvr additive="base">
                                        <p:cTn id="21" dur="500" fill="hold"/>
                                        <p:tgtEl>
                                          <p:spTgt spid="10243"/>
                                        </p:tgtEl>
                                        <p:attrNameLst>
                                          <p:attrName>ppt_x</p:attrName>
                                        </p:attrNameLst>
                                      </p:cBhvr>
                                      <p:tavLst>
                                        <p:tav tm="0">
                                          <p:val>
                                            <p:strVal val="#ppt_x"/>
                                          </p:val>
                                        </p:tav>
                                        <p:tav tm="100000">
                                          <p:val>
                                            <p:strVal val="#ppt_x"/>
                                          </p:val>
                                        </p:tav>
                                      </p:tavLst>
                                    </p:anim>
                                    <p:anim calcmode="lin" valueType="num">
                                      <p:cBhvr additive="base">
                                        <p:cTn id="22" dur="500" fill="hold"/>
                                        <p:tgtEl>
                                          <p:spTgt spid="102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558086" y="1872525"/>
            <a:ext cx="10045542" cy="4752261"/>
          </a:xfrm>
        </p:spPr>
        <p:txBody>
          <a:bodyPr>
            <a:normAutofit/>
          </a:bodyPr>
          <a:lstStyle/>
          <a:p>
            <a:pPr marL="0" indent="0" algn="just" rtl="1">
              <a:lnSpc>
                <a:spcPct val="150000"/>
              </a:lnSpc>
              <a:buNone/>
            </a:pPr>
            <a:r>
              <a:rPr lang="fa-IR" sz="2800" dirty="0">
                <a:solidFill>
                  <a:schemeClr val="bg1"/>
                </a:solidFill>
                <a:latin typeface="IRAN Sans" panose="020B0606030804020204" pitchFamily="34" charset="-78"/>
                <a:cs typeface="IRAN Sans" panose="020B0606030804020204" pitchFamily="34" charset="-78"/>
              </a:rPr>
              <a:t>همۀ جانداران به محرک های محیطی پاسخ </a:t>
            </a:r>
            <a:r>
              <a:rPr lang="fa-IR" sz="2800" dirty="0" smtClean="0">
                <a:solidFill>
                  <a:schemeClr val="bg1"/>
                </a:solidFill>
                <a:latin typeface="IRAN Sans" panose="020B0606030804020204" pitchFamily="34" charset="-78"/>
                <a:cs typeface="IRAN Sans" panose="020B0606030804020204" pitchFamily="34" charset="-78"/>
              </a:rPr>
              <a:t>می دهند</a:t>
            </a:r>
            <a:r>
              <a:rPr lang="fa-IR" sz="2800" dirty="0">
                <a:solidFill>
                  <a:schemeClr val="bg1"/>
                </a:solidFill>
                <a:latin typeface="IRAN Sans" panose="020B0606030804020204" pitchFamily="34" charset="-78"/>
                <a:cs typeface="IRAN Sans" panose="020B0606030804020204" pitchFamily="34" charset="-78"/>
              </a:rPr>
              <a:t>؛ مثلاً ساقۀ </a:t>
            </a:r>
            <a:r>
              <a:rPr lang="fa-IR" sz="2800" dirty="0" smtClean="0">
                <a:solidFill>
                  <a:schemeClr val="bg1"/>
                </a:solidFill>
                <a:latin typeface="IRAN Sans" panose="020B0606030804020204" pitchFamily="34" charset="-78"/>
                <a:cs typeface="IRAN Sans" panose="020B0606030804020204" pitchFamily="34" charset="-78"/>
              </a:rPr>
              <a:t>گیاهان به </a:t>
            </a:r>
            <a:r>
              <a:rPr lang="fa-IR" sz="2800" dirty="0">
                <a:solidFill>
                  <a:schemeClr val="bg1"/>
                </a:solidFill>
                <a:latin typeface="IRAN Sans" panose="020B0606030804020204" pitchFamily="34" charset="-78"/>
                <a:cs typeface="IRAN Sans" panose="020B0606030804020204" pitchFamily="34" charset="-78"/>
              </a:rPr>
              <a:t>سمت نور خم می شود.</a:t>
            </a:r>
            <a:endParaRPr lang="en-US" sz="2800" dirty="0">
              <a:solidFill>
                <a:schemeClr val="bg1"/>
              </a:solidFill>
              <a:latin typeface="IRAN Sans" panose="020B0606030804020204" pitchFamily="34" charset="-78"/>
              <a:cs typeface="IRAN Sans" panose="020B0606030804020204" pitchFamily="34" charset="-78"/>
            </a:endParaRPr>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rmAutofit fontScale="975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5000" b="1" i="0" u="none" strike="noStrike" kern="1200" cap="none" spc="0" normalizeH="0" baseline="0" noProof="0" dirty="0" smtClean="0">
                <a:ln>
                  <a:noFill/>
                </a:ln>
                <a:solidFill>
                  <a:schemeClr val="tx1"/>
                </a:solidFill>
                <a:effectLst/>
                <a:uLnTx/>
                <a:uFillTx/>
                <a:latin typeface="+mj-lt"/>
                <a:ea typeface="+mj-ea"/>
                <a:cs typeface="B Cheshmeh" pitchFamily="2" charset="-78"/>
              </a:rPr>
              <a:t>پاسخ</a:t>
            </a:r>
            <a:r>
              <a:rPr kumimoji="0" lang="fa-IR" sz="5000" b="1" i="0" u="none" strike="noStrike" kern="1200" cap="none" spc="0" normalizeH="0" noProof="0" dirty="0" smtClean="0">
                <a:ln>
                  <a:noFill/>
                </a:ln>
                <a:solidFill>
                  <a:schemeClr val="tx1"/>
                </a:solidFill>
                <a:effectLst/>
                <a:uLnTx/>
                <a:uFillTx/>
                <a:latin typeface="+mj-lt"/>
                <a:ea typeface="+mj-ea"/>
                <a:cs typeface="B Cheshmeh" pitchFamily="2" charset="-78"/>
              </a:rPr>
              <a:t> به محیط</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pic>
        <p:nvPicPr>
          <p:cNvPr id="1126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32584" y="3312418"/>
            <a:ext cx="5138435" cy="352839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5067499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1266"/>
                                        </p:tgtEl>
                                        <p:attrNameLst>
                                          <p:attrName>style.visibility</p:attrName>
                                        </p:attrNameLst>
                                      </p:cBhvr>
                                      <p:to>
                                        <p:strVal val="visible"/>
                                      </p:to>
                                    </p:set>
                                    <p:animEffect transition="in" filter="fade">
                                      <p:cBhvr>
                                        <p:cTn id="14" dur="1000"/>
                                        <p:tgtEl>
                                          <p:spTgt spid="11266"/>
                                        </p:tgtEl>
                                      </p:cBhvr>
                                    </p:animEffect>
                                    <p:anim calcmode="lin" valueType="num">
                                      <p:cBhvr>
                                        <p:cTn id="15" dur="1000" fill="hold"/>
                                        <p:tgtEl>
                                          <p:spTgt spid="11266"/>
                                        </p:tgtEl>
                                        <p:attrNameLst>
                                          <p:attrName>ppt_x</p:attrName>
                                        </p:attrNameLst>
                                      </p:cBhvr>
                                      <p:tavLst>
                                        <p:tav tm="0">
                                          <p:val>
                                            <p:strVal val="#ppt_x"/>
                                          </p:val>
                                        </p:tav>
                                        <p:tav tm="100000">
                                          <p:val>
                                            <p:strVal val="#ppt_x"/>
                                          </p:val>
                                        </p:tav>
                                      </p:tavLst>
                                    </p:anim>
                                    <p:anim calcmode="lin" valueType="num">
                                      <p:cBhvr>
                                        <p:cTn id="16" dur="1000" fill="hold"/>
                                        <p:tgtEl>
                                          <p:spTgt spid="112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558086" y="1728242"/>
            <a:ext cx="10045542" cy="4752261"/>
          </a:xfrm>
        </p:spPr>
        <p:txBody>
          <a:bodyPr>
            <a:normAutofit/>
          </a:bodyPr>
          <a:lstStyle/>
          <a:p>
            <a:pPr marL="0" indent="0" algn="just" rtl="1">
              <a:lnSpc>
                <a:spcPct val="150000"/>
              </a:lnSpc>
              <a:buNone/>
            </a:pPr>
            <a:r>
              <a:rPr lang="fa-IR" sz="3200" dirty="0">
                <a:solidFill>
                  <a:schemeClr val="bg1"/>
                </a:solidFill>
                <a:latin typeface="IRAN Sans" panose="020B0606030804020204" pitchFamily="34" charset="-78"/>
                <a:cs typeface="IRAN Sans" panose="020B0606030804020204" pitchFamily="34" charset="-78"/>
              </a:rPr>
              <a:t>جانداران موجوداتی </a:t>
            </a:r>
            <a:r>
              <a:rPr lang="fa-IR" sz="3200" dirty="0">
                <a:solidFill>
                  <a:srgbClr val="FFFF00"/>
                </a:solidFill>
                <a:latin typeface="IRAN Sans" panose="020B0606030804020204" pitchFamily="34" charset="-78"/>
                <a:cs typeface="IRAN Sans" panose="020B0606030804020204" pitchFamily="34" charset="-78"/>
              </a:rPr>
              <a:t>کم </a:t>
            </a:r>
            <a:r>
              <a:rPr lang="fa-IR" sz="3200" dirty="0" smtClean="0">
                <a:solidFill>
                  <a:srgbClr val="FFFF00"/>
                </a:solidFill>
                <a:latin typeface="IRAN Sans" panose="020B0606030804020204" pitchFamily="34" charset="-78"/>
                <a:cs typeface="IRAN Sans" panose="020B0606030804020204" pitchFamily="34" charset="-78"/>
              </a:rPr>
              <a:t>و بیش </a:t>
            </a:r>
            <a:r>
              <a:rPr lang="fa-IR" sz="3200" dirty="0">
                <a:solidFill>
                  <a:schemeClr val="bg1"/>
                </a:solidFill>
                <a:latin typeface="IRAN Sans" panose="020B0606030804020204" pitchFamily="34" charset="-78"/>
                <a:cs typeface="IRAN Sans" panose="020B0606030804020204" pitchFamily="34" charset="-78"/>
              </a:rPr>
              <a:t>شبیه خود را به وجود می آورند. یوزپلنگ همیشه </a:t>
            </a:r>
            <a:r>
              <a:rPr lang="fa-IR" sz="3200" dirty="0" smtClean="0">
                <a:solidFill>
                  <a:schemeClr val="bg1"/>
                </a:solidFill>
                <a:latin typeface="IRAN Sans" panose="020B0606030804020204" pitchFamily="34" charset="-78"/>
                <a:cs typeface="IRAN Sans" panose="020B0606030804020204" pitchFamily="34" charset="-78"/>
              </a:rPr>
              <a:t>از یوزپلنگ </a:t>
            </a:r>
            <a:r>
              <a:rPr lang="fa-IR" sz="3200" dirty="0">
                <a:solidFill>
                  <a:schemeClr val="bg1"/>
                </a:solidFill>
                <a:latin typeface="IRAN Sans" panose="020B0606030804020204" pitchFamily="34" charset="-78"/>
                <a:cs typeface="IRAN Sans" panose="020B0606030804020204" pitchFamily="34" charset="-78"/>
              </a:rPr>
              <a:t>زاده می شود.</a:t>
            </a:r>
            <a:endParaRPr lang="en-US" sz="3200" dirty="0">
              <a:solidFill>
                <a:schemeClr val="bg1"/>
              </a:solidFill>
              <a:latin typeface="IRAN Sans" panose="020B0606030804020204" pitchFamily="34" charset="-78"/>
              <a:cs typeface="IRAN Sans" panose="020B0606030804020204" pitchFamily="34" charset="-78"/>
            </a:endParaRPr>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rmAutofit fontScale="975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5000" b="1" i="0" u="none" strike="noStrike" kern="1200" cap="none" spc="0" normalizeH="0" baseline="0" noProof="0" dirty="0" smtClean="0">
                <a:ln>
                  <a:noFill/>
                </a:ln>
                <a:solidFill>
                  <a:schemeClr val="tx1"/>
                </a:solidFill>
                <a:effectLst/>
                <a:uLnTx/>
                <a:uFillTx/>
                <a:latin typeface="+mj-lt"/>
                <a:ea typeface="+mj-ea"/>
                <a:cs typeface="B Cheshmeh" pitchFamily="2" charset="-78"/>
              </a:rPr>
              <a:t>تولید</a:t>
            </a:r>
            <a:r>
              <a:rPr kumimoji="0" lang="fa-IR" sz="5000" b="1" i="0" u="none" strike="noStrike" kern="1200" cap="none" spc="0" normalizeH="0" noProof="0" dirty="0" smtClean="0">
                <a:ln>
                  <a:noFill/>
                </a:ln>
                <a:solidFill>
                  <a:schemeClr val="tx1"/>
                </a:solidFill>
                <a:effectLst/>
                <a:uLnTx/>
                <a:uFillTx/>
                <a:latin typeface="+mj-lt"/>
                <a:ea typeface="+mj-ea"/>
                <a:cs typeface="B Cheshmeh" pitchFamily="2" charset="-78"/>
              </a:rPr>
              <a:t> مثل</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97651" y="3312418"/>
            <a:ext cx="4366412" cy="317292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6570505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2290"/>
                                        </p:tgtEl>
                                        <p:attrNameLst>
                                          <p:attrName>style.visibility</p:attrName>
                                        </p:attrNameLst>
                                      </p:cBhvr>
                                      <p:to>
                                        <p:strVal val="visible"/>
                                      </p:to>
                                    </p:set>
                                    <p:animEffect transition="in" filter="fade">
                                      <p:cBhvr>
                                        <p:cTn id="14" dur="1000"/>
                                        <p:tgtEl>
                                          <p:spTgt spid="12290"/>
                                        </p:tgtEl>
                                      </p:cBhvr>
                                    </p:animEffect>
                                    <p:anim calcmode="lin" valueType="num">
                                      <p:cBhvr>
                                        <p:cTn id="15" dur="1000" fill="hold"/>
                                        <p:tgtEl>
                                          <p:spTgt spid="12290"/>
                                        </p:tgtEl>
                                        <p:attrNameLst>
                                          <p:attrName>ppt_x</p:attrName>
                                        </p:attrNameLst>
                                      </p:cBhvr>
                                      <p:tavLst>
                                        <p:tav tm="0">
                                          <p:val>
                                            <p:strVal val="#ppt_x"/>
                                          </p:val>
                                        </p:tav>
                                        <p:tav tm="100000">
                                          <p:val>
                                            <p:strVal val="#ppt_x"/>
                                          </p:val>
                                        </p:tav>
                                      </p:tavLst>
                                    </p:anim>
                                    <p:anim calcmode="lin" valueType="num">
                                      <p:cBhvr>
                                        <p:cTn id="16" dur="1000" fill="hold"/>
                                        <p:tgtEl>
                                          <p:spTgt spid="122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558086" y="1800517"/>
            <a:ext cx="10045542" cy="4752261"/>
          </a:xfrm>
        </p:spPr>
        <p:txBody>
          <a:bodyPr>
            <a:normAutofit/>
          </a:bodyPr>
          <a:lstStyle/>
          <a:p>
            <a:pPr marL="0" indent="0" algn="just" rtl="1">
              <a:lnSpc>
                <a:spcPct val="150000"/>
              </a:lnSpc>
              <a:buNone/>
            </a:pPr>
            <a:r>
              <a:rPr lang="fa-IR" sz="2800" dirty="0">
                <a:solidFill>
                  <a:schemeClr val="bg1"/>
                </a:solidFill>
                <a:latin typeface="IRAN Sans" panose="020B0606030804020204" pitchFamily="34" charset="-78"/>
                <a:cs typeface="IRAN Sans" panose="020B0606030804020204" pitchFamily="34" charset="-78"/>
              </a:rPr>
              <a:t>جانداران </a:t>
            </a:r>
            <a:r>
              <a:rPr lang="fa-IR" sz="2800" b="1" dirty="0" smtClean="0">
                <a:solidFill>
                  <a:schemeClr val="bg1"/>
                </a:solidFill>
                <a:latin typeface="IRAN Sans" panose="020B0606030804020204" pitchFamily="34" charset="-78"/>
                <a:cs typeface="IRAN Sans" panose="020B0606030804020204" pitchFamily="34" charset="-78"/>
              </a:rPr>
              <a:t>ویژگی</a:t>
            </a:r>
            <a:r>
              <a:rPr lang="fa-IR" sz="2800" dirty="0">
                <a:solidFill>
                  <a:schemeClr val="bg1"/>
                </a:solidFill>
                <a:latin typeface="IRAN Sans" panose="020B0606030804020204" pitchFamily="34" charset="-78"/>
                <a:cs typeface="IRAN Sans" panose="020B0606030804020204" pitchFamily="34" charset="-78"/>
              </a:rPr>
              <a:t> </a:t>
            </a:r>
            <a:r>
              <a:rPr lang="fa-IR" sz="2800" b="1" dirty="0" smtClean="0">
                <a:solidFill>
                  <a:schemeClr val="bg1"/>
                </a:solidFill>
                <a:latin typeface="IRAN Sans" panose="020B0606030804020204" pitchFamily="34" charset="-78"/>
                <a:cs typeface="IRAN Sans" panose="020B0606030804020204" pitchFamily="34" charset="-78"/>
              </a:rPr>
              <a:t>هایی</a:t>
            </a:r>
            <a:r>
              <a:rPr lang="fa-IR" sz="2800" dirty="0" smtClean="0">
                <a:solidFill>
                  <a:schemeClr val="bg1"/>
                </a:solidFill>
                <a:latin typeface="IRAN Sans" panose="020B0606030804020204" pitchFamily="34" charset="-78"/>
                <a:cs typeface="IRAN Sans" panose="020B0606030804020204" pitchFamily="34" charset="-78"/>
              </a:rPr>
              <a:t> </a:t>
            </a:r>
            <a:r>
              <a:rPr lang="fa-IR" sz="2800" dirty="0">
                <a:solidFill>
                  <a:schemeClr val="bg1"/>
                </a:solidFill>
                <a:latin typeface="IRAN Sans" panose="020B0606030804020204" pitchFamily="34" charset="-78"/>
                <a:cs typeface="IRAN Sans" panose="020B0606030804020204" pitchFamily="34" charset="-78"/>
              </a:rPr>
              <a:t>دارند که برای سازش و ماندگاری در محیط، به </a:t>
            </a:r>
            <a:r>
              <a:rPr lang="fa-IR" sz="2800" dirty="0" smtClean="0">
                <a:solidFill>
                  <a:schemeClr val="bg1"/>
                </a:solidFill>
                <a:latin typeface="IRAN Sans" panose="020B0606030804020204" pitchFamily="34" charset="-78"/>
                <a:cs typeface="IRAN Sans" panose="020B0606030804020204" pitchFamily="34" charset="-78"/>
              </a:rPr>
              <a:t>آنها کمک می کنند. </a:t>
            </a:r>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rmAutofit fontScale="975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5000" b="1" i="0" u="none" strike="noStrike" kern="1200" cap="none" spc="0" normalizeH="0" baseline="0" noProof="0" dirty="0" smtClean="0">
                <a:ln>
                  <a:noFill/>
                </a:ln>
                <a:solidFill>
                  <a:schemeClr val="tx1"/>
                </a:solidFill>
                <a:effectLst/>
                <a:uLnTx/>
                <a:uFillTx/>
                <a:latin typeface="+mj-lt"/>
                <a:ea typeface="+mj-ea"/>
                <a:cs typeface="B Cheshmeh" pitchFamily="2" charset="-78"/>
              </a:rPr>
              <a:t>سازش</a:t>
            </a:r>
            <a:r>
              <a:rPr kumimoji="0" lang="fa-IR" sz="5000" b="1" i="0" u="none" strike="noStrike" kern="1200" cap="none" spc="0" normalizeH="0" noProof="0" dirty="0" smtClean="0">
                <a:ln>
                  <a:noFill/>
                </a:ln>
                <a:solidFill>
                  <a:schemeClr val="tx1"/>
                </a:solidFill>
                <a:effectLst/>
                <a:uLnTx/>
                <a:uFillTx/>
                <a:latin typeface="+mj-lt"/>
                <a:ea typeface="+mj-ea"/>
                <a:cs typeface="B Cheshmeh" pitchFamily="2" charset="-78"/>
              </a:rPr>
              <a:t> با محیط</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pic>
        <p:nvPicPr>
          <p:cNvPr id="13314" name="Picture 2" descr="Image result for â«Ø®Ø±Ø³ ÙØ·Ø¨Ûâ¬â"/>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60576" y="3960490"/>
            <a:ext cx="5398050" cy="292034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5" name="Rectangle 4"/>
          <p:cNvSpPr/>
          <p:nvPr/>
        </p:nvSpPr>
        <p:spPr>
          <a:xfrm>
            <a:off x="6437258" y="3168402"/>
            <a:ext cx="4184158" cy="646331"/>
          </a:xfrm>
          <a:prstGeom prst="rect">
            <a:avLst/>
          </a:prstGeom>
        </p:spPr>
        <p:txBody>
          <a:bodyPr wrap="none">
            <a:spAutoFit/>
          </a:bodyPr>
          <a:lstStyle/>
          <a:p>
            <a:pPr algn="just" rtl="1">
              <a:lnSpc>
                <a:spcPct val="150000"/>
              </a:lnSpc>
            </a:pPr>
            <a:r>
              <a:rPr lang="fa-IR" sz="2400" dirty="0">
                <a:solidFill>
                  <a:schemeClr val="bg1"/>
                </a:solidFill>
                <a:latin typeface="IRAN Sans" panose="020B0606030804020204" pitchFamily="34" charset="-78"/>
                <a:cs typeface="IRAN Sans" panose="020B0606030804020204" pitchFamily="34" charset="-78"/>
              </a:rPr>
              <a:t>مثال: موهای سفید خرس قطبی</a:t>
            </a:r>
            <a:endParaRPr lang="en-US" sz="2400" dirty="0">
              <a:solidFill>
                <a:schemeClr val="bg1"/>
              </a:solidFill>
              <a:latin typeface="IRAN Sans" panose="020B0606030804020204" pitchFamily="34" charset="-78"/>
              <a:cs typeface="IRAN Sans" panose="020B0606030804020204" pitchFamily="34" charset="-78"/>
            </a:endParaRPr>
          </a:p>
        </p:txBody>
      </p:sp>
    </p:spTree>
    <p:extLst>
      <p:ext uri="{BB962C8B-B14F-4D97-AF65-F5344CB8AC3E}">
        <p14:creationId xmlns:p14="http://schemas.microsoft.com/office/powerpoint/2010/main" val="292475925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par>
                                <p:cTn id="14" presetID="16" presetClass="entr" presetSubtype="21" fill="hold" nodeType="withEffect">
                                  <p:stCondLst>
                                    <p:cond delay="0"/>
                                  </p:stCondLst>
                                  <p:childTnLst>
                                    <p:set>
                                      <p:cBhvr>
                                        <p:cTn id="15" dur="1" fill="hold">
                                          <p:stCondLst>
                                            <p:cond delay="0"/>
                                          </p:stCondLst>
                                        </p:cTn>
                                        <p:tgtEl>
                                          <p:spTgt spid="13314"/>
                                        </p:tgtEl>
                                        <p:attrNameLst>
                                          <p:attrName>style.visibility</p:attrName>
                                        </p:attrNameLst>
                                      </p:cBhvr>
                                      <p:to>
                                        <p:strVal val="visible"/>
                                      </p:to>
                                    </p:set>
                                    <p:animEffect transition="in" filter="barn(inVertical)">
                                      <p:cBhvr>
                                        <p:cTn id="16" dur="5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rmAutofit fontScale="975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5000" b="1" i="0" u="none" strike="noStrike" kern="1200" cap="none" spc="0" normalizeH="0" baseline="0" noProof="0" dirty="0" smtClean="0">
                <a:ln>
                  <a:noFill/>
                </a:ln>
                <a:solidFill>
                  <a:schemeClr val="tx1"/>
                </a:solidFill>
                <a:effectLst/>
                <a:uLnTx/>
                <a:uFillTx/>
                <a:latin typeface="+mj-lt"/>
                <a:ea typeface="+mj-ea"/>
                <a:cs typeface="B Cheshmeh" pitchFamily="2" charset="-78"/>
              </a:rPr>
              <a:t>سطوح</a:t>
            </a:r>
            <a:r>
              <a:rPr kumimoji="0" lang="fa-IR" sz="5000" b="1" i="0" u="none" strike="noStrike" kern="1200" cap="none" spc="0" normalizeH="0" noProof="0" dirty="0" smtClean="0">
                <a:ln>
                  <a:noFill/>
                </a:ln>
                <a:solidFill>
                  <a:schemeClr val="tx1"/>
                </a:solidFill>
                <a:effectLst/>
                <a:uLnTx/>
                <a:uFillTx/>
                <a:latin typeface="+mj-lt"/>
                <a:ea typeface="+mj-ea"/>
                <a:cs typeface="B Cheshmeh" pitchFamily="2" charset="-78"/>
              </a:rPr>
              <a:t> مختلف حیات</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sp>
        <p:nvSpPr>
          <p:cNvPr id="5" name="Title 1"/>
          <p:cNvSpPr txBox="1">
            <a:spLocks noGrp="1"/>
          </p:cNvSpPr>
          <p:nvPr>
            <p:ph idx="1"/>
          </p:nvPr>
        </p:nvSpPr>
        <p:spPr>
          <a:xfrm>
            <a:off x="5114023" y="1665372"/>
            <a:ext cx="5469761" cy="5247446"/>
          </a:xfrm>
          <a:prstGeom prst="rect">
            <a:avLst/>
          </a:prstGeom>
        </p:spPr>
        <p:txBody>
          <a:bodyPr vert="horz" lIns="104927" tIns="52464" rIns="104927" bIns="52464" rtlCol="0" anchor="ctr">
            <a:normAutofit fontScale="52500" lnSpcReduction="20000"/>
          </a:bodyPr>
          <a:lstStyle/>
          <a:p>
            <a:pPr marL="0" indent="0" algn="just" rtl="1">
              <a:lnSpc>
                <a:spcPct val="160000"/>
              </a:lnSpc>
              <a:buNone/>
            </a:pPr>
            <a:r>
              <a:rPr lang="fa-IR" sz="4800" dirty="0">
                <a:solidFill>
                  <a:schemeClr val="bg1"/>
                </a:solidFill>
                <a:latin typeface="IRAN Sans" panose="020B0606030804020204" pitchFamily="34" charset="-78"/>
                <a:cs typeface="IRAN Sans" panose="020B0606030804020204" pitchFamily="34" charset="-78"/>
              </a:rPr>
              <a:t>یکی از ویژگی های جالب حیات، گسترۀ وسیع و سطوح سازمان یابی آن است. شکل </a:t>
            </a:r>
            <a:r>
              <a:rPr lang="fa-IR" sz="4800" dirty="0" smtClean="0">
                <a:solidFill>
                  <a:schemeClr val="bg1"/>
                </a:solidFill>
                <a:latin typeface="IRAN Sans" panose="020B0606030804020204" pitchFamily="34" charset="-78"/>
                <a:cs typeface="IRAN Sans" panose="020B0606030804020204" pitchFamily="34" charset="-78"/>
              </a:rPr>
              <a:t>رو برو </a:t>
            </a:r>
            <a:r>
              <a:rPr lang="fa-IR" sz="4800" dirty="0">
                <a:solidFill>
                  <a:schemeClr val="bg1"/>
                </a:solidFill>
                <a:latin typeface="IRAN Sans" panose="020B0606030804020204" pitchFamily="34" charset="-78"/>
                <a:cs typeface="IRAN Sans" panose="020B0606030804020204" pitchFamily="34" charset="-78"/>
              </a:rPr>
              <a:t>این </a:t>
            </a:r>
            <a:r>
              <a:rPr lang="fa-IR" sz="4800" dirty="0" smtClean="0">
                <a:solidFill>
                  <a:schemeClr val="bg1"/>
                </a:solidFill>
                <a:latin typeface="IRAN Sans" panose="020B0606030804020204" pitchFamily="34" charset="-78"/>
                <a:cs typeface="IRAN Sans" panose="020B0606030804020204" pitchFamily="34" charset="-78"/>
              </a:rPr>
              <a:t>گستره را </a:t>
            </a:r>
            <a:r>
              <a:rPr lang="fa-IR" sz="4800" dirty="0">
                <a:solidFill>
                  <a:schemeClr val="bg1"/>
                </a:solidFill>
                <a:latin typeface="IRAN Sans" panose="020B0606030804020204" pitchFamily="34" charset="-78"/>
                <a:cs typeface="IRAN Sans" panose="020B0606030804020204" pitchFamily="34" charset="-78"/>
              </a:rPr>
              <a:t>نشان می دهد. در مرکز شکل، نمایی کلّی از زیست کره نشان داده شده است. </a:t>
            </a:r>
            <a:r>
              <a:rPr lang="fa-IR" sz="4800" b="1" dirty="0">
                <a:solidFill>
                  <a:schemeClr val="bg1"/>
                </a:solidFill>
                <a:latin typeface="IRAN Sans" panose="020B0606030804020204" pitchFamily="34" charset="-78"/>
                <a:cs typeface="IRAN Sans" panose="020B0606030804020204" pitchFamily="34" charset="-78"/>
              </a:rPr>
              <a:t>زیست کره </a:t>
            </a:r>
            <a:r>
              <a:rPr lang="fa-IR" sz="4800" dirty="0">
                <a:solidFill>
                  <a:srgbClr val="FFFF00"/>
                </a:solidFill>
                <a:latin typeface="IRAN Sans" panose="020B0606030804020204" pitchFamily="34" charset="-78"/>
                <a:cs typeface="IRAN Sans" panose="020B0606030804020204" pitchFamily="34" charset="-78"/>
              </a:rPr>
              <a:t>شامل </a:t>
            </a:r>
            <a:r>
              <a:rPr lang="fa-IR" sz="4800" dirty="0" smtClean="0">
                <a:solidFill>
                  <a:srgbClr val="FFFF00"/>
                </a:solidFill>
                <a:latin typeface="IRAN Sans" panose="020B0606030804020204" pitchFamily="34" charset="-78"/>
                <a:cs typeface="IRAN Sans" panose="020B0606030804020204" pitchFamily="34" charset="-78"/>
              </a:rPr>
              <a:t>همۀ محیط </a:t>
            </a:r>
            <a:r>
              <a:rPr lang="fa-IR" sz="4800" dirty="0">
                <a:solidFill>
                  <a:srgbClr val="FFFF00"/>
                </a:solidFill>
                <a:latin typeface="IRAN Sans" panose="020B0606030804020204" pitchFamily="34" charset="-78"/>
                <a:cs typeface="IRAN Sans" panose="020B0606030804020204" pitchFamily="34" charset="-78"/>
              </a:rPr>
              <a:t>های زیستِ کرۀ زمین، ازجمله خشکی ها، اقیانوس ها و دریاچه هاست. </a:t>
            </a:r>
            <a:r>
              <a:rPr lang="fa-IR" sz="4800" b="1" dirty="0">
                <a:ln w="1905"/>
                <a:solidFill>
                  <a:schemeClr val="bg1"/>
                </a:solidFill>
                <a:effectLst>
                  <a:innerShdw blurRad="69850" dist="43180" dir="5400000">
                    <a:srgbClr val="000000">
                      <a:alpha val="65000"/>
                    </a:srgbClr>
                  </a:innerShdw>
                </a:effectLst>
                <a:latin typeface="IRAN Sans" panose="020B0606030804020204" pitchFamily="34" charset="-78"/>
                <a:cs typeface="IRAN Sans" panose="020B0606030804020204" pitchFamily="34" charset="-78"/>
              </a:rPr>
              <a:t>گسترۀ حیات، از </a:t>
            </a:r>
            <a:r>
              <a:rPr lang="fa-IR" sz="4800" b="1" dirty="0" smtClean="0">
                <a:ln w="1905"/>
                <a:solidFill>
                  <a:schemeClr val="bg1"/>
                </a:solidFill>
                <a:effectLst>
                  <a:innerShdw blurRad="69850" dist="43180" dir="5400000">
                    <a:srgbClr val="000000">
                      <a:alpha val="65000"/>
                    </a:srgbClr>
                  </a:innerShdw>
                </a:effectLst>
                <a:latin typeface="IRAN Sans" panose="020B0606030804020204" pitchFamily="34" charset="-78"/>
                <a:cs typeface="IRAN Sans" panose="020B0606030804020204" pitchFamily="34" charset="-78"/>
              </a:rPr>
              <a:t>یاخته شروع </a:t>
            </a:r>
            <a:r>
              <a:rPr lang="fa-IR" sz="4800" b="1" dirty="0">
                <a:ln w="1905"/>
                <a:solidFill>
                  <a:schemeClr val="bg1"/>
                </a:solidFill>
                <a:effectLst>
                  <a:innerShdw blurRad="69850" dist="43180" dir="5400000">
                    <a:srgbClr val="000000">
                      <a:alpha val="65000"/>
                    </a:srgbClr>
                  </a:innerShdw>
                </a:effectLst>
                <a:latin typeface="IRAN Sans" panose="020B0606030804020204" pitchFamily="34" charset="-78"/>
                <a:cs typeface="IRAN Sans" panose="020B0606030804020204" pitchFamily="34" charset="-78"/>
              </a:rPr>
              <a:t>می شود و با زیست کره پایان می یابد.</a:t>
            </a:r>
            <a:endParaRPr kumimoji="0" lang="en-US" sz="5000" b="1" i="0" u="none" strike="noStrike" kern="1200" cap="none" spc="0" normalizeH="0" baseline="0" noProof="0" dirty="0">
              <a:ln>
                <a:noFill/>
              </a:ln>
              <a:solidFill>
                <a:schemeClr val="bg1"/>
              </a:solidFill>
              <a:effectLst/>
              <a:uLnTx/>
              <a:uFillTx/>
              <a:latin typeface="IRAN Sans" panose="020B0606030804020204" pitchFamily="34" charset="-78"/>
              <a:ea typeface="+mj-ea"/>
              <a:cs typeface="IRAN Sans" panose="020B0606030804020204" pitchFamily="34" charset="-78"/>
            </a:endParaRP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7048" y="1872258"/>
            <a:ext cx="4717744" cy="50405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3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8808" y="4577590"/>
            <a:ext cx="5272973" cy="23488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8252240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338"/>
                                        </p:tgtEl>
                                        <p:attrNameLst>
                                          <p:attrName>style.visibility</p:attrName>
                                        </p:attrNameLst>
                                      </p:cBhvr>
                                      <p:to>
                                        <p:strVal val="visible"/>
                                      </p:to>
                                    </p:set>
                                    <p:animEffect transition="in" filter="fade">
                                      <p:cBhvr>
                                        <p:cTn id="12" dur="1000"/>
                                        <p:tgtEl>
                                          <p:spTgt spid="14338"/>
                                        </p:tgtEl>
                                      </p:cBhvr>
                                    </p:animEffect>
                                    <p:anim calcmode="lin" valueType="num">
                                      <p:cBhvr>
                                        <p:cTn id="13" dur="1000" fill="hold"/>
                                        <p:tgtEl>
                                          <p:spTgt spid="14338"/>
                                        </p:tgtEl>
                                        <p:attrNameLst>
                                          <p:attrName>ppt_x</p:attrName>
                                        </p:attrNameLst>
                                      </p:cBhvr>
                                      <p:tavLst>
                                        <p:tav tm="0">
                                          <p:val>
                                            <p:strVal val="#ppt_x"/>
                                          </p:val>
                                        </p:tav>
                                        <p:tav tm="100000">
                                          <p:val>
                                            <p:strVal val="#ppt_x"/>
                                          </p:val>
                                        </p:tav>
                                      </p:tavLst>
                                    </p:anim>
                                    <p:anim calcmode="lin" valueType="num">
                                      <p:cBhvr>
                                        <p:cTn id="14" dur="1000" fill="hold"/>
                                        <p:tgtEl>
                                          <p:spTgt spid="1433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xit" presetSubtype="32" fill="hold" grpId="1" nodeType="clickEffect">
                                  <p:stCondLst>
                                    <p:cond delay="0"/>
                                  </p:stCondLst>
                                  <p:childTnLst>
                                    <p:animEffect transition="out" filter="circle(out)">
                                      <p:cBhvr>
                                        <p:cTn id="18" dur="2000"/>
                                        <p:tgtEl>
                                          <p:spTgt spid="5">
                                            <p:txEl>
                                              <p:pRg st="0" end="0"/>
                                            </p:txEl>
                                          </p:spTgt>
                                        </p:tgtEl>
                                      </p:cBhvr>
                                    </p:animEffect>
                                    <p:set>
                                      <p:cBhvr>
                                        <p:cTn id="19" dur="1" fill="hold">
                                          <p:stCondLst>
                                            <p:cond delay="1999"/>
                                          </p:stCondLst>
                                        </p:cTn>
                                        <p:tgtEl>
                                          <p:spTgt spid="5">
                                            <p:txEl>
                                              <p:pRg st="0" end="0"/>
                                            </p:txEl>
                                          </p:spTgt>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4339"/>
                                        </p:tgtEl>
                                        <p:attrNameLst>
                                          <p:attrName>style.visibility</p:attrName>
                                        </p:attrNameLst>
                                      </p:cBhvr>
                                      <p:to>
                                        <p:strVal val="visible"/>
                                      </p:to>
                                    </p:set>
                                    <p:animEffect transition="in" filter="barn(inVertical)">
                                      <p:cBhvr>
                                        <p:cTn id="24" dur="500"/>
                                        <p:tgtEl>
                                          <p:spTgt spid="143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5" grpI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8086" y="576114"/>
            <a:ext cx="10045542" cy="1080120"/>
          </a:xfrm>
        </p:spPr>
        <p:txBody>
          <a:bodyPr>
            <a:normAutofit fontScale="90000"/>
          </a:bodyPr>
          <a:lstStyle/>
          <a:p>
            <a:r>
              <a:rPr lang="fa-IR" sz="7300" b="1" dirty="0" smtClean="0">
                <a:cs typeface="B Cheshmeh" pitchFamily="2" charset="-78"/>
              </a:rPr>
              <a:t>مقدمه</a:t>
            </a:r>
            <a:endParaRPr lang="en-US" b="1" dirty="0">
              <a:cs typeface="B Cheshmeh" pitchFamily="2" charset="-78"/>
            </a:endParaRPr>
          </a:p>
        </p:txBody>
      </p:sp>
      <p:sp>
        <p:nvSpPr>
          <p:cNvPr id="3" name="Content Placeholder 2"/>
          <p:cNvSpPr>
            <a:spLocks noGrp="1"/>
          </p:cNvSpPr>
          <p:nvPr>
            <p:ph idx="1"/>
          </p:nvPr>
        </p:nvSpPr>
        <p:spPr>
          <a:xfrm>
            <a:off x="558086" y="1848548"/>
            <a:ext cx="10045542" cy="4632222"/>
          </a:xfrm>
        </p:spPr>
        <p:txBody>
          <a:bodyPr>
            <a:normAutofit/>
          </a:bodyPr>
          <a:lstStyle/>
          <a:p>
            <a:pPr algn="just" rtl="1"/>
            <a:r>
              <a:rPr lang="fa-IR" sz="2800" b="1" dirty="0" smtClean="0">
                <a:solidFill>
                  <a:schemeClr val="bg1"/>
                </a:solidFill>
                <a:latin typeface="IRAN Sans" pitchFamily="34" charset="-78"/>
                <a:cs typeface="IRAN Sans" pitchFamily="34" charset="-78"/>
              </a:rPr>
              <a:t>این جاندار کرمی شکل، </a:t>
            </a:r>
            <a:r>
              <a:rPr lang="fa-IR" sz="2800" b="1" dirty="0" smtClean="0">
                <a:solidFill>
                  <a:srgbClr val="FF0000"/>
                </a:solidFill>
                <a:latin typeface="IRAN Sans" pitchFamily="34" charset="-78"/>
                <a:cs typeface="IRAN Sans" pitchFamily="34" charset="-78"/>
              </a:rPr>
              <a:t>کرم نیست</a:t>
            </a:r>
            <a:r>
              <a:rPr lang="fa-IR" sz="2800" b="1" dirty="0" smtClean="0">
                <a:solidFill>
                  <a:schemeClr val="bg1"/>
                </a:solidFill>
                <a:latin typeface="IRAN Sans" pitchFamily="34" charset="-78"/>
                <a:cs typeface="IRAN Sans" pitchFamily="34" charset="-78"/>
              </a:rPr>
              <a:t>؛ بلکه نوزاد پروانۀ مونارک در حالِ خوردن برگ است. پروانۀ مونارک یکی از شگفت انگیزترین رفتارها را به نمایش می گذارد. این پروانه هرسال هزاران کیلومتر را از مکزیک تا جنوب کانادا و </a:t>
            </a:r>
            <a:r>
              <a:rPr lang="fa-IR" sz="2800" b="1" dirty="0" smtClean="0">
                <a:solidFill>
                  <a:srgbClr val="FF0000"/>
                </a:solidFill>
                <a:latin typeface="IRAN Sans" pitchFamily="34" charset="-78"/>
                <a:cs typeface="IRAN Sans" pitchFamily="34" charset="-78"/>
              </a:rPr>
              <a:t>بالعکس</a:t>
            </a:r>
            <a:r>
              <a:rPr lang="fa-IR" sz="2800" b="1" dirty="0" smtClean="0">
                <a:solidFill>
                  <a:schemeClr val="bg1"/>
                </a:solidFill>
                <a:latin typeface="IRAN Sans" pitchFamily="34" charset="-78"/>
                <a:cs typeface="IRAN Sans" pitchFamily="34" charset="-78"/>
              </a:rPr>
              <a:t> می پیماید.</a:t>
            </a:r>
          </a:p>
          <a:p>
            <a:pPr algn="just" rtl="1">
              <a:lnSpc>
                <a:spcPct val="150000"/>
              </a:lnSpc>
            </a:pPr>
            <a:endParaRPr lang="fa-IR" sz="28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IRAN Sans" pitchFamily="34" charset="-78"/>
              <a:cs typeface="IRAN Sans" pitchFamily="34" charset="-78"/>
            </a:endParaRPr>
          </a:p>
          <a:p>
            <a:pPr algn="just" rtl="1">
              <a:lnSpc>
                <a:spcPct val="150000"/>
              </a:lnSpc>
              <a:buNone/>
            </a:pPr>
            <a:endParaRPr lang="en-US" sz="2800" b="1" dirty="0">
              <a:solidFill>
                <a:schemeClr val="bg1"/>
              </a:solidFill>
              <a:latin typeface="IRAN Sans" pitchFamily="34" charset="-78"/>
              <a:cs typeface="IRAN Sans" pitchFamily="34" charset="-78"/>
            </a:endParaRPr>
          </a:p>
        </p:txBody>
      </p:sp>
      <p:pic>
        <p:nvPicPr>
          <p:cNvPr id="1026" name="Picture 2"/>
          <p:cNvPicPr>
            <a:picLocks noChangeAspect="1" noChangeArrowheads="1"/>
          </p:cNvPicPr>
          <p:nvPr/>
        </p:nvPicPr>
        <p:blipFill>
          <a:blip r:embed="rId2" cstate="print"/>
          <a:srcRect/>
          <a:stretch>
            <a:fillRect/>
          </a:stretch>
        </p:blipFill>
        <p:spPr bwMode="auto">
          <a:xfrm>
            <a:off x="3564632" y="3744466"/>
            <a:ext cx="4128459" cy="309634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3492624" y="1872258"/>
            <a:ext cx="7111004" cy="5184576"/>
          </a:xfrm>
        </p:spPr>
        <p:txBody>
          <a:bodyPr>
            <a:normAutofit fontScale="92500"/>
          </a:bodyPr>
          <a:lstStyle/>
          <a:p>
            <a:pPr marL="0" indent="0" algn="just" rtl="1">
              <a:lnSpc>
                <a:spcPct val="150000"/>
              </a:lnSpc>
              <a:buNone/>
            </a:pPr>
            <a:r>
              <a:rPr lang="fa-IR" b="1" dirty="0">
                <a:solidFill>
                  <a:schemeClr val="bg1"/>
                </a:solidFill>
                <a:latin typeface="IRAN Sans" panose="020B0606030804020204" pitchFamily="34" charset="-78"/>
                <a:cs typeface="IRAN Sans" panose="020B0606030804020204" pitchFamily="34" charset="-78"/>
              </a:rPr>
              <a:t>یاخته</a:t>
            </a:r>
            <a:r>
              <a:rPr lang="fa-IR" dirty="0">
                <a:solidFill>
                  <a:schemeClr val="bg1"/>
                </a:solidFill>
                <a:latin typeface="IRAN Sans" panose="020B0606030804020204" pitchFamily="34" charset="-78"/>
                <a:cs typeface="IRAN Sans" panose="020B0606030804020204" pitchFamily="34" charset="-78"/>
              </a:rPr>
              <a:t>، مکان خاصّی در سلسله مراتب </a:t>
            </a:r>
            <a:r>
              <a:rPr lang="fa-IR" dirty="0" smtClean="0">
                <a:solidFill>
                  <a:schemeClr val="bg1"/>
                </a:solidFill>
                <a:latin typeface="IRAN Sans" panose="020B0606030804020204" pitchFamily="34" charset="-78"/>
                <a:cs typeface="IRAN Sans" panose="020B0606030804020204" pitchFamily="34" charset="-78"/>
              </a:rPr>
              <a:t>سازمان یابی </a:t>
            </a:r>
            <a:r>
              <a:rPr lang="fa-IR" dirty="0">
                <a:solidFill>
                  <a:schemeClr val="bg1"/>
                </a:solidFill>
                <a:latin typeface="IRAN Sans" panose="020B0606030804020204" pitchFamily="34" charset="-78"/>
                <a:cs typeface="IRAN Sans" panose="020B0606030804020204" pitchFamily="34" charset="-78"/>
              </a:rPr>
              <a:t>زیستی دارد؛ </a:t>
            </a:r>
            <a:r>
              <a:rPr lang="fa-IR" dirty="0">
                <a:solidFill>
                  <a:srgbClr val="FFFF00"/>
                </a:solidFill>
                <a:latin typeface="IRAN Sans" panose="020B0606030804020204" pitchFamily="34" charset="-78"/>
                <a:cs typeface="IRAN Sans" panose="020B0606030804020204" pitchFamily="34" charset="-78"/>
              </a:rPr>
              <a:t>زیرا ویژگی حیات در این </a:t>
            </a:r>
            <a:r>
              <a:rPr lang="fa-IR" dirty="0" smtClean="0">
                <a:solidFill>
                  <a:srgbClr val="FFFF00"/>
                </a:solidFill>
                <a:latin typeface="IRAN Sans" panose="020B0606030804020204" pitchFamily="34" charset="-78"/>
                <a:cs typeface="IRAN Sans" panose="020B0606030804020204" pitchFamily="34" charset="-78"/>
              </a:rPr>
              <a:t>سطح، پدیدار می شود</a:t>
            </a:r>
            <a:r>
              <a:rPr lang="fa-IR" dirty="0">
                <a:solidFill>
                  <a:srgbClr val="FFFF00"/>
                </a:solidFill>
                <a:latin typeface="IRAN Sans" panose="020B0606030804020204" pitchFamily="34" charset="-78"/>
                <a:cs typeface="IRAN Sans" panose="020B0606030804020204" pitchFamily="34" charset="-78"/>
              </a:rPr>
              <a:t>. </a:t>
            </a:r>
            <a:r>
              <a:rPr lang="fa-IR" dirty="0">
                <a:solidFill>
                  <a:schemeClr val="bg1"/>
                </a:solidFill>
                <a:latin typeface="IRAN Sans" panose="020B0606030804020204" pitchFamily="34" charset="-78"/>
                <a:cs typeface="IRAN Sans" panose="020B0606030804020204" pitchFamily="34" charset="-78"/>
              </a:rPr>
              <a:t>یاخته، </a:t>
            </a:r>
            <a:r>
              <a:rPr lang="fa-IR" dirty="0" smtClean="0">
                <a:solidFill>
                  <a:schemeClr val="bg1"/>
                </a:solidFill>
                <a:latin typeface="IRAN Sans" panose="020B0606030804020204" pitchFamily="34" charset="-78"/>
                <a:cs typeface="IRAN Sans" panose="020B0606030804020204" pitchFamily="34" charset="-78"/>
              </a:rPr>
              <a:t>پایین ترین </a:t>
            </a:r>
            <a:r>
              <a:rPr lang="fa-IR" dirty="0">
                <a:solidFill>
                  <a:schemeClr val="bg1"/>
                </a:solidFill>
                <a:latin typeface="IRAN Sans" panose="020B0606030804020204" pitchFamily="34" charset="-78"/>
                <a:cs typeface="IRAN Sans" panose="020B0606030804020204" pitchFamily="34" charset="-78"/>
              </a:rPr>
              <a:t>سطح ساختاری است که همۀ </a:t>
            </a:r>
            <a:r>
              <a:rPr lang="fa-IR" dirty="0" smtClean="0">
                <a:solidFill>
                  <a:schemeClr val="bg1"/>
                </a:solidFill>
                <a:latin typeface="IRAN Sans" panose="020B0606030804020204" pitchFamily="34" charset="-78"/>
                <a:cs typeface="IRAN Sans" panose="020B0606030804020204" pitchFamily="34" charset="-78"/>
              </a:rPr>
              <a:t>فعّالیت های </a:t>
            </a:r>
            <a:r>
              <a:rPr lang="fa-IR" dirty="0">
                <a:solidFill>
                  <a:schemeClr val="bg1"/>
                </a:solidFill>
                <a:latin typeface="IRAN Sans" panose="020B0606030804020204" pitchFamily="34" charset="-78"/>
                <a:cs typeface="IRAN Sans" panose="020B0606030804020204" pitchFamily="34" charset="-78"/>
              </a:rPr>
              <a:t>زیستی در آن انجام </a:t>
            </a:r>
            <a:r>
              <a:rPr lang="fa-IR" dirty="0" smtClean="0">
                <a:solidFill>
                  <a:schemeClr val="bg1"/>
                </a:solidFill>
                <a:latin typeface="IRAN Sans" panose="020B0606030804020204" pitchFamily="34" charset="-78"/>
                <a:cs typeface="IRAN Sans" panose="020B0606030804020204" pitchFamily="34" charset="-78"/>
              </a:rPr>
              <a:t>می شود</a:t>
            </a:r>
            <a:r>
              <a:rPr lang="fa-IR" dirty="0">
                <a:solidFill>
                  <a:schemeClr val="bg1"/>
                </a:solidFill>
                <a:latin typeface="IRAN Sans" panose="020B0606030804020204" pitchFamily="34" charset="-78"/>
                <a:cs typeface="IRAN Sans" panose="020B0606030804020204" pitchFamily="34" charset="-78"/>
              </a:rPr>
              <a:t>.</a:t>
            </a:r>
            <a:endParaRPr lang="en-US" dirty="0">
              <a:solidFill>
                <a:schemeClr val="bg1"/>
              </a:solidFill>
              <a:latin typeface="IRAN Sans" panose="020B0606030804020204" pitchFamily="34" charset="-78"/>
              <a:cs typeface="IRAN Sans" panose="020B0606030804020204" pitchFamily="34" charset="-78"/>
            </a:endParaRPr>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rmAutofit fontScale="975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5000" b="1" i="0" u="none" strike="noStrike" kern="1200" cap="none" spc="0" normalizeH="0" baseline="0" noProof="0" dirty="0" smtClean="0">
                <a:ln>
                  <a:noFill/>
                </a:ln>
                <a:solidFill>
                  <a:schemeClr val="tx1"/>
                </a:solidFill>
                <a:effectLst/>
                <a:uLnTx/>
                <a:uFillTx/>
                <a:latin typeface="+mj-lt"/>
                <a:ea typeface="+mj-ea"/>
                <a:cs typeface="B Cheshmeh" pitchFamily="2" charset="-78"/>
              </a:rPr>
              <a:t>یاخته</a:t>
            </a:r>
            <a:r>
              <a:rPr lang="fa-IR" sz="5000" b="1" dirty="0" smtClean="0">
                <a:latin typeface="+mj-lt"/>
                <a:ea typeface="+mj-ea"/>
                <a:cs typeface="B Cheshmeh" pitchFamily="2" charset="-78"/>
              </a:rPr>
              <a:t>، واحد ساختار و عمل</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27" y="1994251"/>
            <a:ext cx="2822881" cy="30463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3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27" y="5184625"/>
            <a:ext cx="2822881" cy="16285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0225241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15362"/>
                                        </p:tgtEl>
                                        <p:attrNameLst>
                                          <p:attrName>style.visibility</p:attrName>
                                        </p:attrNameLst>
                                      </p:cBhvr>
                                      <p:to>
                                        <p:strVal val="visible"/>
                                      </p:to>
                                    </p:set>
                                    <p:animEffect transition="in" filter="wipe(down)">
                                      <p:cBhvr>
                                        <p:cTn id="13" dur="500"/>
                                        <p:tgtEl>
                                          <p:spTgt spid="15362"/>
                                        </p:tgtEl>
                                      </p:cBhvr>
                                    </p:animEffect>
                                  </p:childTnLst>
                                </p:cTn>
                              </p:par>
                              <p:par>
                                <p:cTn id="14" presetID="22" presetClass="entr" presetSubtype="4" fill="hold" nodeType="withEffect">
                                  <p:stCondLst>
                                    <p:cond delay="0"/>
                                  </p:stCondLst>
                                  <p:childTnLst>
                                    <p:set>
                                      <p:cBhvr>
                                        <p:cTn id="15" dur="1" fill="hold">
                                          <p:stCondLst>
                                            <p:cond delay="0"/>
                                          </p:stCondLst>
                                        </p:cTn>
                                        <p:tgtEl>
                                          <p:spTgt spid="15363"/>
                                        </p:tgtEl>
                                        <p:attrNameLst>
                                          <p:attrName>style.visibility</p:attrName>
                                        </p:attrNameLst>
                                      </p:cBhvr>
                                      <p:to>
                                        <p:strVal val="visible"/>
                                      </p:to>
                                    </p:set>
                                    <p:animEffect transition="in" filter="wipe(down)">
                                      <p:cBhvr>
                                        <p:cTn id="16" dur="500"/>
                                        <p:tgtEl>
                                          <p:spTgt spid="15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rmAutofit fontScale="975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5000" b="1" i="0" u="none" strike="noStrike" kern="1200" cap="none" spc="0" normalizeH="0" baseline="0" noProof="0" dirty="0" smtClean="0">
                <a:ln>
                  <a:noFill/>
                </a:ln>
                <a:solidFill>
                  <a:schemeClr val="tx1"/>
                </a:solidFill>
                <a:effectLst/>
                <a:uLnTx/>
                <a:uFillTx/>
                <a:latin typeface="+mj-lt"/>
                <a:ea typeface="+mj-ea"/>
                <a:cs typeface="B Cheshmeh" pitchFamily="2" charset="-78"/>
              </a:rPr>
              <a:t>یاخته</a:t>
            </a:r>
            <a:r>
              <a:rPr lang="fa-IR" sz="5000" b="1" dirty="0" smtClean="0">
                <a:latin typeface="+mj-lt"/>
                <a:ea typeface="+mj-ea"/>
                <a:cs typeface="B Cheshmeh" pitchFamily="2" charset="-78"/>
              </a:rPr>
              <a:t>، واحد ساختار و عمل</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sp>
        <p:nvSpPr>
          <p:cNvPr id="5" name="Title 1"/>
          <p:cNvSpPr txBox="1">
            <a:spLocks noGrp="1"/>
          </p:cNvSpPr>
          <p:nvPr>
            <p:ph idx="1"/>
          </p:nvPr>
        </p:nvSpPr>
        <p:spPr>
          <a:xfrm>
            <a:off x="558086" y="1680211"/>
            <a:ext cx="10045542" cy="1344175"/>
          </a:xfrm>
          <a:prstGeom prst="rect">
            <a:avLst/>
          </a:prstGeom>
        </p:spPr>
        <p:txBody>
          <a:bodyPr vert="horz" lIns="104927" tIns="52464" rIns="104927" bIns="52464" rtlCol="0" anchor="ctr">
            <a:normAutofit fontScale="52500" lnSpcReduction="20000"/>
          </a:bodyPr>
          <a:lstStyle/>
          <a:p>
            <a:pPr marL="0" indent="0" algn="just" rtl="1">
              <a:lnSpc>
                <a:spcPct val="150000"/>
              </a:lnSpc>
              <a:buNone/>
            </a:pPr>
            <a:r>
              <a:rPr lang="fa-IR" sz="4800" dirty="0">
                <a:solidFill>
                  <a:schemeClr val="bg1"/>
                </a:solidFill>
                <a:latin typeface="IRAN Sans" panose="020B0606030804020204" pitchFamily="34" charset="-78"/>
                <a:cs typeface="IRAN Sans" panose="020B0606030804020204" pitchFamily="34" charset="-78"/>
              </a:rPr>
              <a:t>همۀ جانداران از یاخته تشکیل </a:t>
            </a:r>
            <a:r>
              <a:rPr lang="fa-IR" sz="4800" dirty="0" smtClean="0">
                <a:solidFill>
                  <a:schemeClr val="bg1"/>
                </a:solidFill>
                <a:latin typeface="IRAN Sans" panose="020B0606030804020204" pitchFamily="34" charset="-78"/>
                <a:cs typeface="IRAN Sans" panose="020B0606030804020204" pitchFamily="34" charset="-78"/>
              </a:rPr>
              <a:t>شده اند</a:t>
            </a:r>
            <a:r>
              <a:rPr lang="fa-IR" sz="4800" dirty="0">
                <a:solidFill>
                  <a:schemeClr val="bg1"/>
                </a:solidFill>
                <a:latin typeface="IRAN Sans" panose="020B0606030804020204" pitchFamily="34" charset="-78"/>
                <a:cs typeface="IRAN Sans" panose="020B0606030804020204" pitchFamily="34" charset="-78"/>
              </a:rPr>
              <a:t>. بعضی جانداران، یک یاخته </a:t>
            </a:r>
            <a:r>
              <a:rPr lang="fa-IR" sz="4800" dirty="0" smtClean="0">
                <a:solidFill>
                  <a:schemeClr val="bg1"/>
                </a:solidFill>
                <a:latin typeface="IRAN Sans" panose="020B0606030804020204" pitchFamily="34" charset="-78"/>
                <a:cs typeface="IRAN Sans" panose="020B0606030804020204" pitchFamily="34" charset="-78"/>
              </a:rPr>
              <a:t>(جانداران </a:t>
            </a:r>
            <a:r>
              <a:rPr lang="fa-IR" sz="4800" dirty="0">
                <a:solidFill>
                  <a:schemeClr val="bg1"/>
                </a:solidFill>
                <a:latin typeface="IRAN Sans" panose="020B0606030804020204" pitchFamily="34" charset="-78"/>
                <a:cs typeface="IRAN Sans" panose="020B0606030804020204" pitchFamily="34" charset="-78"/>
              </a:rPr>
              <a:t>تک یاخته </a:t>
            </a:r>
            <a:r>
              <a:rPr lang="fa-IR" sz="4800" dirty="0" smtClean="0">
                <a:solidFill>
                  <a:schemeClr val="bg1"/>
                </a:solidFill>
                <a:latin typeface="IRAN Sans" panose="020B0606030804020204" pitchFamily="34" charset="-78"/>
                <a:cs typeface="IRAN Sans" panose="020B0606030804020204" pitchFamily="34" charset="-78"/>
              </a:rPr>
              <a:t>ای) و بعضی </a:t>
            </a:r>
            <a:r>
              <a:rPr lang="fa-IR" sz="4800" dirty="0">
                <a:solidFill>
                  <a:schemeClr val="bg1"/>
                </a:solidFill>
                <a:latin typeface="IRAN Sans" panose="020B0606030804020204" pitchFamily="34" charset="-78"/>
                <a:cs typeface="IRAN Sans" panose="020B0606030804020204" pitchFamily="34" charset="-78"/>
              </a:rPr>
              <a:t>دیگر، تعدادی یاخته </a:t>
            </a:r>
            <a:r>
              <a:rPr lang="fa-IR" sz="4800" dirty="0" smtClean="0">
                <a:solidFill>
                  <a:schemeClr val="bg1"/>
                </a:solidFill>
                <a:latin typeface="IRAN Sans" panose="020B0606030804020204" pitchFamily="34" charset="-78"/>
                <a:cs typeface="IRAN Sans" panose="020B0606030804020204" pitchFamily="34" charset="-78"/>
              </a:rPr>
              <a:t>(جانداران </a:t>
            </a:r>
            <a:r>
              <a:rPr lang="fa-IR" sz="4800" dirty="0">
                <a:solidFill>
                  <a:schemeClr val="bg1"/>
                </a:solidFill>
                <a:latin typeface="IRAN Sans" panose="020B0606030804020204" pitchFamily="34" charset="-78"/>
                <a:cs typeface="IRAN Sans" panose="020B0606030804020204" pitchFamily="34" charset="-78"/>
              </a:rPr>
              <a:t>پریاخته </a:t>
            </a:r>
            <a:r>
              <a:rPr lang="fa-IR" sz="4800" dirty="0" smtClean="0">
                <a:solidFill>
                  <a:schemeClr val="bg1"/>
                </a:solidFill>
                <a:latin typeface="IRAN Sans" panose="020B0606030804020204" pitchFamily="34" charset="-78"/>
                <a:cs typeface="IRAN Sans" panose="020B0606030804020204" pitchFamily="34" charset="-78"/>
              </a:rPr>
              <a:t>ای) </a:t>
            </a:r>
            <a:r>
              <a:rPr lang="fa-IR" sz="4800" dirty="0">
                <a:solidFill>
                  <a:schemeClr val="bg1"/>
                </a:solidFill>
                <a:latin typeface="IRAN Sans" panose="020B0606030804020204" pitchFamily="34" charset="-78"/>
                <a:cs typeface="IRAN Sans" panose="020B0606030804020204" pitchFamily="34" charset="-78"/>
              </a:rPr>
              <a:t>دارند.</a:t>
            </a:r>
            <a:endParaRPr kumimoji="0" lang="en-US" sz="5000" b="1" i="0" u="none" strike="noStrike" kern="1200" cap="none" spc="0" normalizeH="0" baseline="0" noProof="0" dirty="0">
              <a:ln>
                <a:noFill/>
              </a:ln>
              <a:solidFill>
                <a:schemeClr val="bg1"/>
              </a:solidFill>
              <a:effectLst/>
              <a:uLnTx/>
              <a:uFillTx/>
              <a:latin typeface="IRAN Sans" panose="020B0606030804020204" pitchFamily="34" charset="-78"/>
              <a:ea typeface="+mj-ea"/>
              <a:cs typeface="IRAN Sans" panose="020B0606030804020204" pitchFamily="34" charset="-78"/>
            </a:endParaRPr>
          </a:p>
        </p:txBody>
      </p:sp>
      <p:sp>
        <p:nvSpPr>
          <p:cNvPr id="6" name="TextBox 5"/>
          <p:cNvSpPr txBox="1"/>
          <p:nvPr/>
        </p:nvSpPr>
        <p:spPr>
          <a:xfrm>
            <a:off x="8389168" y="4464546"/>
            <a:ext cx="2016224" cy="830997"/>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rtl="1">
              <a:lnSpc>
                <a:spcPct val="150000"/>
              </a:lnSpc>
            </a:pPr>
            <a:r>
              <a:rPr lang="fa-IR" sz="3200" dirty="0" smtClean="0">
                <a:solidFill>
                  <a:schemeClr val="bg1"/>
                </a:solidFill>
                <a:latin typeface="IRAN Sans" panose="020B0606030804020204" pitchFamily="34" charset="-78"/>
                <a:cs typeface="IRAN Sans" panose="020B0606030804020204" pitchFamily="34" charset="-78"/>
              </a:rPr>
              <a:t>جانداران</a:t>
            </a:r>
            <a:endParaRPr lang="en-US" dirty="0">
              <a:solidFill>
                <a:schemeClr val="bg1"/>
              </a:solidFill>
              <a:latin typeface="IRAN Sans" panose="020B0606030804020204" pitchFamily="34" charset="-78"/>
              <a:cs typeface="IRAN Sans" panose="020B0606030804020204" pitchFamily="34" charset="-78"/>
            </a:endParaRPr>
          </a:p>
        </p:txBody>
      </p:sp>
      <p:cxnSp>
        <p:nvCxnSpPr>
          <p:cNvPr id="7" name="Straight Connector 6"/>
          <p:cNvCxnSpPr/>
          <p:nvPr/>
        </p:nvCxnSpPr>
        <p:spPr>
          <a:xfrm flipH="1">
            <a:off x="8029128" y="3744466"/>
            <a:ext cx="8384" cy="1215861"/>
          </a:xfrm>
          <a:prstGeom prst="line">
            <a:avLst/>
          </a:prstGeom>
          <a:ln/>
        </p:spPr>
        <p:style>
          <a:lnRef idx="3">
            <a:schemeClr val="accent6"/>
          </a:lnRef>
          <a:fillRef idx="0">
            <a:schemeClr val="accent6"/>
          </a:fillRef>
          <a:effectRef idx="2">
            <a:schemeClr val="accent6"/>
          </a:effectRef>
          <a:fontRef idx="minor">
            <a:schemeClr val="tx1"/>
          </a:fontRef>
        </p:style>
      </p:cxnSp>
      <p:cxnSp>
        <p:nvCxnSpPr>
          <p:cNvPr id="8" name="Straight Connector 7"/>
          <p:cNvCxnSpPr/>
          <p:nvPr/>
        </p:nvCxnSpPr>
        <p:spPr>
          <a:xfrm flipH="1">
            <a:off x="7741096" y="3744466"/>
            <a:ext cx="288032" cy="0"/>
          </a:xfrm>
          <a:prstGeom prst="line">
            <a:avLst/>
          </a:prstGeom>
          <a:ln/>
        </p:spPr>
        <p:style>
          <a:lnRef idx="3">
            <a:schemeClr val="accent6"/>
          </a:lnRef>
          <a:fillRef idx="0">
            <a:schemeClr val="accent6"/>
          </a:fillRef>
          <a:effectRef idx="2">
            <a:schemeClr val="accent6"/>
          </a:effectRef>
          <a:fontRef idx="minor">
            <a:schemeClr val="tx1"/>
          </a:fontRef>
        </p:style>
      </p:cxnSp>
      <p:cxnSp>
        <p:nvCxnSpPr>
          <p:cNvPr id="9" name="Straight Connector 8"/>
          <p:cNvCxnSpPr/>
          <p:nvPr/>
        </p:nvCxnSpPr>
        <p:spPr>
          <a:xfrm flipH="1">
            <a:off x="7741096" y="6048722"/>
            <a:ext cx="288032" cy="0"/>
          </a:xfrm>
          <a:prstGeom prst="line">
            <a:avLst/>
          </a:prstGeom>
          <a:ln/>
        </p:spPr>
        <p:style>
          <a:lnRef idx="3">
            <a:schemeClr val="accent6"/>
          </a:lnRef>
          <a:fillRef idx="0">
            <a:schemeClr val="accent6"/>
          </a:fillRef>
          <a:effectRef idx="2">
            <a:schemeClr val="accent6"/>
          </a:effectRef>
          <a:fontRef idx="minor">
            <a:schemeClr val="tx1"/>
          </a:fontRef>
        </p:style>
      </p:cxnSp>
      <p:cxnSp>
        <p:nvCxnSpPr>
          <p:cNvPr id="10" name="Straight Connector 9"/>
          <p:cNvCxnSpPr/>
          <p:nvPr/>
        </p:nvCxnSpPr>
        <p:spPr>
          <a:xfrm>
            <a:off x="8029128" y="4960327"/>
            <a:ext cx="8384" cy="1088395"/>
          </a:xfrm>
          <a:prstGeom prst="line">
            <a:avLst/>
          </a:prstGeom>
          <a:ln/>
        </p:spPr>
        <p:style>
          <a:lnRef idx="3">
            <a:schemeClr val="accent6"/>
          </a:lnRef>
          <a:fillRef idx="0">
            <a:schemeClr val="accent6"/>
          </a:fillRef>
          <a:effectRef idx="2">
            <a:schemeClr val="accent6"/>
          </a:effectRef>
          <a:fontRef idx="minor">
            <a:schemeClr val="tx1"/>
          </a:fontRef>
        </p:style>
      </p:cxnSp>
      <p:cxnSp>
        <p:nvCxnSpPr>
          <p:cNvPr id="11" name="Straight Connector 10"/>
          <p:cNvCxnSpPr/>
          <p:nvPr/>
        </p:nvCxnSpPr>
        <p:spPr>
          <a:xfrm flipH="1">
            <a:off x="8037512" y="4978092"/>
            <a:ext cx="288032" cy="0"/>
          </a:xfrm>
          <a:prstGeom prst="line">
            <a:avLst/>
          </a:prstGeom>
          <a:ln/>
        </p:spPr>
        <p:style>
          <a:lnRef idx="3">
            <a:schemeClr val="accent6"/>
          </a:lnRef>
          <a:fillRef idx="0">
            <a:schemeClr val="accent6"/>
          </a:fillRef>
          <a:effectRef idx="2">
            <a:schemeClr val="accent6"/>
          </a:effectRef>
          <a:fontRef idx="minor">
            <a:schemeClr val="tx1"/>
          </a:fontRef>
        </p:style>
      </p:cxnSp>
      <p:sp>
        <p:nvSpPr>
          <p:cNvPr id="19" name="TextBox 18"/>
          <p:cNvSpPr txBox="1"/>
          <p:nvPr/>
        </p:nvSpPr>
        <p:spPr>
          <a:xfrm>
            <a:off x="2556520" y="3455417"/>
            <a:ext cx="4968552" cy="577081"/>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rtl="1">
              <a:lnSpc>
                <a:spcPct val="150000"/>
              </a:lnSpc>
            </a:pPr>
            <a:r>
              <a:rPr lang="fa-IR" dirty="0" smtClean="0">
                <a:solidFill>
                  <a:schemeClr val="bg1"/>
                </a:solidFill>
                <a:latin typeface="IRAN Sans" panose="020B0606030804020204" pitchFamily="34" charset="-78"/>
                <a:cs typeface="IRAN Sans" panose="020B0606030804020204" pitchFamily="34" charset="-78"/>
              </a:rPr>
              <a:t>تک سلولی (پروکاریوت، پیش هسته ای)</a:t>
            </a:r>
            <a:endParaRPr lang="en-US" dirty="0">
              <a:solidFill>
                <a:schemeClr val="bg1"/>
              </a:solidFill>
              <a:latin typeface="IRAN Sans" panose="020B0606030804020204" pitchFamily="34" charset="-78"/>
              <a:cs typeface="IRAN Sans" panose="020B0606030804020204" pitchFamily="34" charset="-78"/>
            </a:endParaRPr>
          </a:p>
        </p:txBody>
      </p:sp>
      <p:sp>
        <p:nvSpPr>
          <p:cNvPr id="20" name="TextBox 19"/>
          <p:cNvSpPr txBox="1"/>
          <p:nvPr/>
        </p:nvSpPr>
        <p:spPr>
          <a:xfrm>
            <a:off x="2484512" y="5760181"/>
            <a:ext cx="4968552" cy="536685"/>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rtl="1">
              <a:lnSpc>
                <a:spcPct val="150000"/>
              </a:lnSpc>
            </a:pPr>
            <a:r>
              <a:rPr lang="fa-IR" dirty="0" smtClean="0">
                <a:solidFill>
                  <a:schemeClr val="bg1"/>
                </a:solidFill>
                <a:latin typeface="IRAN Sans" panose="020B0606030804020204" pitchFamily="34" charset="-78"/>
                <a:cs typeface="IRAN Sans" panose="020B0606030804020204" pitchFamily="34" charset="-78"/>
              </a:rPr>
              <a:t>پر سلولی (یوکاریوت، هو هسته ای)</a:t>
            </a:r>
            <a:endParaRPr lang="en-US" dirty="0">
              <a:solidFill>
                <a:schemeClr val="bg1"/>
              </a:solidFill>
              <a:latin typeface="IRAN Sans" panose="020B0606030804020204" pitchFamily="34" charset="-78"/>
              <a:cs typeface="IRAN Sans" panose="020B0606030804020204" pitchFamily="34" charset="-78"/>
            </a:endParaRPr>
          </a:p>
        </p:txBody>
      </p:sp>
    </p:spTree>
    <p:extLst>
      <p:ext uri="{BB962C8B-B14F-4D97-AF65-F5344CB8AC3E}">
        <p14:creationId xmlns:p14="http://schemas.microsoft.com/office/powerpoint/2010/main" val="4235970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1000"/>
                                        <p:tgtEl>
                                          <p:spTgt spid="19"/>
                                        </p:tgtEl>
                                      </p:cBhvr>
                                    </p:animEffect>
                                    <p:anim calcmode="lin" valueType="num">
                                      <p:cBhvr>
                                        <p:cTn id="20" dur="1000" fill="hold"/>
                                        <p:tgtEl>
                                          <p:spTgt spid="19"/>
                                        </p:tgtEl>
                                        <p:attrNameLst>
                                          <p:attrName>ppt_x</p:attrName>
                                        </p:attrNameLst>
                                      </p:cBhvr>
                                      <p:tavLst>
                                        <p:tav tm="0">
                                          <p:val>
                                            <p:strVal val="#ppt_x"/>
                                          </p:val>
                                        </p:tav>
                                        <p:tav tm="100000">
                                          <p:val>
                                            <p:strVal val="#ppt_x"/>
                                          </p:val>
                                        </p:tav>
                                      </p:tavLst>
                                    </p:anim>
                                    <p:anim calcmode="lin" valueType="num">
                                      <p:cBhvr>
                                        <p:cTn id="21" dur="1000" fill="hold"/>
                                        <p:tgtEl>
                                          <p:spTgt spid="19"/>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1000"/>
                                        <p:tgtEl>
                                          <p:spTgt spid="10"/>
                                        </p:tgtEl>
                                      </p:cBhvr>
                                    </p:animEffect>
                                    <p:anim calcmode="lin" valueType="num">
                                      <p:cBhvr>
                                        <p:cTn id="42" dur="1000" fill="hold"/>
                                        <p:tgtEl>
                                          <p:spTgt spid="10"/>
                                        </p:tgtEl>
                                        <p:attrNameLst>
                                          <p:attrName>ppt_x</p:attrName>
                                        </p:attrNameLst>
                                      </p:cBhvr>
                                      <p:tavLst>
                                        <p:tav tm="0">
                                          <p:val>
                                            <p:strVal val="#ppt_x"/>
                                          </p:val>
                                        </p:tav>
                                        <p:tav tm="100000">
                                          <p:val>
                                            <p:strVal val="#ppt_x"/>
                                          </p:val>
                                        </p:tav>
                                      </p:tavLst>
                                    </p:anim>
                                    <p:anim calcmode="lin" valueType="num">
                                      <p:cBhvr>
                                        <p:cTn id="43" dur="1000" fill="hold"/>
                                        <p:tgtEl>
                                          <p:spTgt spid="10"/>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1000"/>
                                        <p:tgtEl>
                                          <p:spTgt spid="9"/>
                                        </p:tgtEl>
                                      </p:cBhvr>
                                    </p:animEffect>
                                    <p:anim calcmode="lin" valueType="num">
                                      <p:cBhvr>
                                        <p:cTn id="47" dur="1000" fill="hold"/>
                                        <p:tgtEl>
                                          <p:spTgt spid="9"/>
                                        </p:tgtEl>
                                        <p:attrNameLst>
                                          <p:attrName>ppt_x</p:attrName>
                                        </p:attrNameLst>
                                      </p:cBhvr>
                                      <p:tavLst>
                                        <p:tav tm="0">
                                          <p:val>
                                            <p:strVal val="#ppt_x"/>
                                          </p:val>
                                        </p:tav>
                                        <p:tav tm="100000">
                                          <p:val>
                                            <p:strVal val="#ppt_x"/>
                                          </p:val>
                                        </p:tav>
                                      </p:tavLst>
                                    </p:anim>
                                    <p:anim calcmode="lin" valueType="num">
                                      <p:cBhvr>
                                        <p:cTn id="48" dur="1000" fill="hold"/>
                                        <p:tgtEl>
                                          <p:spTgt spid="9"/>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1000"/>
                                        <p:tgtEl>
                                          <p:spTgt spid="20"/>
                                        </p:tgtEl>
                                      </p:cBhvr>
                                    </p:animEffect>
                                    <p:anim calcmode="lin" valueType="num">
                                      <p:cBhvr>
                                        <p:cTn id="52" dur="1000" fill="hold"/>
                                        <p:tgtEl>
                                          <p:spTgt spid="20"/>
                                        </p:tgtEl>
                                        <p:attrNameLst>
                                          <p:attrName>ppt_x</p:attrName>
                                        </p:attrNameLst>
                                      </p:cBhvr>
                                      <p:tavLst>
                                        <p:tav tm="0">
                                          <p:val>
                                            <p:strVal val="#ppt_x"/>
                                          </p:val>
                                        </p:tav>
                                        <p:tav tm="100000">
                                          <p:val>
                                            <p:strVal val="#ppt_x"/>
                                          </p:val>
                                        </p:tav>
                                      </p:tavLst>
                                    </p:anim>
                                    <p:anim calcmode="lin" valueType="num">
                                      <p:cBhvr>
                                        <p:cTn id="5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animBg="1"/>
      <p:bldP spid="19" grpId="0" animBg="1"/>
      <p:bldP spid="2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558086" y="1872525"/>
            <a:ext cx="10045542" cy="4752261"/>
          </a:xfrm>
        </p:spPr>
        <p:txBody>
          <a:bodyPr>
            <a:normAutofit fontScale="55000" lnSpcReduction="20000"/>
          </a:bodyPr>
          <a:lstStyle/>
          <a:p>
            <a:pPr marL="0" indent="0" algn="just" rtl="1">
              <a:lnSpc>
                <a:spcPct val="160000"/>
              </a:lnSpc>
              <a:buNone/>
            </a:pPr>
            <a:r>
              <a:rPr lang="fa-IR" dirty="0">
                <a:solidFill>
                  <a:schemeClr val="bg1"/>
                </a:solidFill>
                <a:latin typeface="IRAN Sans" panose="020B0606030804020204" pitchFamily="34" charset="-78"/>
                <a:cs typeface="IRAN Sans" panose="020B0606030804020204" pitchFamily="34" charset="-78"/>
              </a:rPr>
              <a:t>یاخته در همۀ جانداران، واحد ساختاری </a:t>
            </a:r>
            <a:r>
              <a:rPr lang="fa-IR" dirty="0" smtClean="0">
                <a:solidFill>
                  <a:schemeClr val="bg1"/>
                </a:solidFill>
                <a:latin typeface="IRAN Sans" panose="020B0606030804020204" pitchFamily="34" charset="-78"/>
                <a:cs typeface="IRAN Sans" panose="020B0606030804020204" pitchFamily="34" charset="-78"/>
              </a:rPr>
              <a:t>و عملی </a:t>
            </a:r>
            <a:r>
              <a:rPr lang="fa-IR" dirty="0">
                <a:solidFill>
                  <a:schemeClr val="bg1"/>
                </a:solidFill>
                <a:latin typeface="IRAN Sans" panose="020B0606030804020204" pitchFamily="34" charset="-78"/>
                <a:cs typeface="IRAN Sans" panose="020B0606030804020204" pitchFamily="34" charset="-78"/>
              </a:rPr>
              <a:t>حیات است. توانایی آنها در تقسیم شدن و تولید یاخته های جدید، اساس تولیدمثل، رشد و </a:t>
            </a:r>
            <a:r>
              <a:rPr lang="fa-IR" dirty="0" smtClean="0">
                <a:solidFill>
                  <a:schemeClr val="bg1"/>
                </a:solidFill>
                <a:latin typeface="IRAN Sans" panose="020B0606030804020204" pitchFamily="34" charset="-78"/>
                <a:cs typeface="IRAN Sans" panose="020B0606030804020204" pitchFamily="34" charset="-78"/>
              </a:rPr>
              <a:t>نمو و </a:t>
            </a:r>
            <a:r>
              <a:rPr lang="fa-IR" dirty="0">
                <a:solidFill>
                  <a:schemeClr val="bg1"/>
                </a:solidFill>
                <a:latin typeface="IRAN Sans" panose="020B0606030804020204" pitchFamily="34" charset="-78"/>
                <a:cs typeface="IRAN Sans" panose="020B0606030804020204" pitchFamily="34" charset="-78"/>
              </a:rPr>
              <a:t>ترمیم موجودات پریاخته ای است. </a:t>
            </a:r>
            <a:endParaRPr lang="fa-IR" dirty="0" smtClean="0">
              <a:solidFill>
                <a:schemeClr val="bg1"/>
              </a:solidFill>
              <a:latin typeface="IRAN Sans" panose="020B0606030804020204" pitchFamily="34" charset="-78"/>
              <a:cs typeface="IRAN Sans" panose="020B0606030804020204" pitchFamily="34" charset="-78"/>
            </a:endParaRPr>
          </a:p>
          <a:p>
            <a:pPr algn="just" rtl="1">
              <a:lnSpc>
                <a:spcPct val="160000"/>
              </a:lnSpc>
            </a:pPr>
            <a:endParaRPr lang="fa-IR" dirty="0">
              <a:solidFill>
                <a:schemeClr val="bg1"/>
              </a:solidFill>
              <a:latin typeface="IRAN Sans" panose="020B0606030804020204" pitchFamily="34" charset="-78"/>
              <a:cs typeface="IRAN Sans" panose="020B0606030804020204" pitchFamily="34" charset="-78"/>
            </a:endParaRPr>
          </a:p>
          <a:p>
            <a:pPr algn="just" rtl="1">
              <a:lnSpc>
                <a:spcPct val="160000"/>
              </a:lnSpc>
            </a:pPr>
            <a:endParaRPr lang="fa-IR" dirty="0" smtClean="0">
              <a:solidFill>
                <a:schemeClr val="bg1"/>
              </a:solidFill>
              <a:latin typeface="IRAN Sans" panose="020B0606030804020204" pitchFamily="34" charset="-78"/>
              <a:cs typeface="IRAN Sans" panose="020B0606030804020204" pitchFamily="34" charset="-78"/>
            </a:endParaRPr>
          </a:p>
          <a:p>
            <a:pPr algn="just" rtl="1">
              <a:lnSpc>
                <a:spcPct val="160000"/>
              </a:lnSpc>
            </a:pPr>
            <a:endParaRPr lang="fa-IR" dirty="0" smtClean="0">
              <a:solidFill>
                <a:schemeClr val="bg1"/>
              </a:solidFill>
              <a:latin typeface="IRAN Sans" panose="020B0606030804020204" pitchFamily="34" charset="-78"/>
              <a:cs typeface="IRAN Sans" panose="020B0606030804020204" pitchFamily="34" charset="-78"/>
            </a:endParaRPr>
          </a:p>
          <a:p>
            <a:pPr marL="0" indent="0" algn="just" rtl="1">
              <a:lnSpc>
                <a:spcPct val="160000"/>
              </a:lnSpc>
              <a:buNone/>
            </a:pPr>
            <a:r>
              <a:rPr lang="fa-IR" dirty="0" smtClean="0">
                <a:solidFill>
                  <a:schemeClr val="bg1"/>
                </a:solidFill>
                <a:latin typeface="IRAN Sans" panose="020B0606030804020204" pitchFamily="34" charset="-78"/>
                <a:cs typeface="IRAN Sans" panose="020B0606030804020204" pitchFamily="34" charset="-78"/>
              </a:rPr>
              <a:t>همۀ </a:t>
            </a:r>
            <a:r>
              <a:rPr lang="fa-IR" dirty="0">
                <a:solidFill>
                  <a:schemeClr val="bg1"/>
                </a:solidFill>
                <a:latin typeface="IRAN Sans" panose="020B0606030804020204" pitchFamily="34" charset="-78"/>
                <a:cs typeface="IRAN Sans" panose="020B0606030804020204" pitchFamily="34" charset="-78"/>
              </a:rPr>
              <a:t>یاخته ها ویژگی های مشترک دارند؛ مثلاً، همه </a:t>
            </a:r>
            <a:r>
              <a:rPr lang="fa-IR" dirty="0" smtClean="0">
                <a:solidFill>
                  <a:schemeClr val="bg1"/>
                </a:solidFill>
                <a:latin typeface="IRAN Sans" panose="020B0606030804020204" pitchFamily="34" charset="-78"/>
                <a:cs typeface="IRAN Sans" panose="020B0606030804020204" pitchFamily="34" charset="-78"/>
              </a:rPr>
              <a:t>غشایی دارند </a:t>
            </a:r>
            <a:r>
              <a:rPr lang="fa-IR" dirty="0">
                <a:solidFill>
                  <a:schemeClr val="bg1"/>
                </a:solidFill>
                <a:latin typeface="IRAN Sans" panose="020B0606030804020204" pitchFamily="34" charset="-78"/>
                <a:cs typeface="IRAN Sans" panose="020B0606030804020204" pitchFamily="34" charset="-78"/>
              </a:rPr>
              <a:t>که عبور مواد را بین یاخته و محیط اطراف تنظیم </a:t>
            </a:r>
            <a:r>
              <a:rPr lang="fa-IR" dirty="0" smtClean="0">
                <a:solidFill>
                  <a:schemeClr val="bg1"/>
                </a:solidFill>
                <a:latin typeface="IRAN Sans" panose="020B0606030804020204" pitchFamily="34" charset="-78"/>
                <a:cs typeface="IRAN Sans" panose="020B0606030804020204" pitchFamily="34" charset="-78"/>
              </a:rPr>
              <a:t>می کند</a:t>
            </a:r>
            <a:r>
              <a:rPr lang="fa-IR" dirty="0">
                <a:solidFill>
                  <a:schemeClr val="bg1"/>
                </a:solidFill>
                <a:latin typeface="IRAN Sans" panose="020B0606030804020204" pitchFamily="34" charset="-78"/>
                <a:cs typeface="IRAN Sans" panose="020B0606030804020204" pitchFamily="34" charset="-78"/>
              </a:rPr>
              <a:t>. اطّلاعات لازم برای زندگی یاخته </a:t>
            </a:r>
            <a:r>
              <a:rPr lang="fa-IR" dirty="0" smtClean="0">
                <a:solidFill>
                  <a:schemeClr val="bg1"/>
                </a:solidFill>
                <a:latin typeface="IRAN Sans" panose="020B0606030804020204" pitchFamily="34" charset="-78"/>
                <a:cs typeface="IRAN Sans" panose="020B0606030804020204" pitchFamily="34" charset="-78"/>
              </a:rPr>
              <a:t>در مولکول </a:t>
            </a:r>
            <a:r>
              <a:rPr lang="fa-IR" dirty="0">
                <a:solidFill>
                  <a:schemeClr val="bg1"/>
                </a:solidFill>
                <a:latin typeface="IRAN Sans" panose="020B0606030804020204" pitchFamily="34" charset="-78"/>
                <a:cs typeface="IRAN Sans" panose="020B0606030804020204" pitchFamily="34" charset="-78"/>
              </a:rPr>
              <a:t>های دِنا ذخیره شده است.</a:t>
            </a:r>
            <a:endParaRPr lang="en-US" dirty="0">
              <a:solidFill>
                <a:schemeClr val="bg1"/>
              </a:solidFill>
              <a:latin typeface="IRAN Sans" panose="020B0606030804020204" pitchFamily="34" charset="-78"/>
              <a:cs typeface="IRAN Sans" panose="020B0606030804020204" pitchFamily="34" charset="-78"/>
            </a:endParaRPr>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rmAutofit fontScale="975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5000" b="1" i="0" u="none" strike="noStrike" kern="1200" cap="none" spc="0" normalizeH="0" baseline="0" noProof="0" dirty="0" smtClean="0">
                <a:ln>
                  <a:noFill/>
                </a:ln>
                <a:solidFill>
                  <a:schemeClr val="tx1"/>
                </a:solidFill>
                <a:effectLst/>
                <a:uLnTx/>
                <a:uFillTx/>
                <a:latin typeface="+mj-lt"/>
                <a:ea typeface="+mj-ea"/>
                <a:cs typeface="B Cheshmeh" pitchFamily="2" charset="-78"/>
              </a:rPr>
              <a:t>یاخته</a:t>
            </a:r>
            <a:r>
              <a:rPr lang="fa-IR" sz="5000" b="1" dirty="0" smtClean="0">
                <a:latin typeface="+mj-lt"/>
                <a:ea typeface="+mj-ea"/>
                <a:cs typeface="B Cheshmeh" pitchFamily="2" charset="-78"/>
              </a:rPr>
              <a:t>، واحد ساختار و عمل</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pic>
        <p:nvPicPr>
          <p:cNvPr id="1638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36741" y="2880370"/>
            <a:ext cx="2088232" cy="139215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pic>
        <p:nvPicPr>
          <p:cNvPr id="1638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36741" y="5328642"/>
            <a:ext cx="2109564" cy="160966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8949665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rmAutofit fontScale="975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5000" b="1" i="0" u="none" strike="noStrike" kern="1200" cap="none" spc="0" normalizeH="0" baseline="0" noProof="0" dirty="0" smtClean="0">
                <a:ln>
                  <a:noFill/>
                </a:ln>
                <a:solidFill>
                  <a:schemeClr val="tx1"/>
                </a:solidFill>
                <a:effectLst/>
                <a:uLnTx/>
                <a:uFillTx/>
                <a:latin typeface="+mj-lt"/>
                <a:ea typeface="+mj-ea"/>
                <a:cs typeface="B Cheshmeh" pitchFamily="2" charset="-78"/>
              </a:rPr>
              <a:t>یگانگی</a:t>
            </a:r>
            <a:r>
              <a:rPr kumimoji="0" lang="fa-IR" sz="5000" b="1" i="0" u="none" strike="noStrike" kern="1200" cap="none" spc="0" normalizeH="0" noProof="0" dirty="0" smtClean="0">
                <a:ln>
                  <a:noFill/>
                </a:ln>
                <a:solidFill>
                  <a:schemeClr val="tx1"/>
                </a:solidFill>
                <a:effectLst/>
                <a:uLnTx/>
                <a:uFillTx/>
                <a:latin typeface="+mj-lt"/>
                <a:ea typeface="+mj-ea"/>
                <a:cs typeface="B Cheshmeh" pitchFamily="2" charset="-78"/>
              </a:rPr>
              <a:t> و گوناگونی حیات</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sp>
        <p:nvSpPr>
          <p:cNvPr id="5" name="Title 1"/>
          <p:cNvSpPr txBox="1">
            <a:spLocks noGrp="1"/>
          </p:cNvSpPr>
          <p:nvPr>
            <p:ph idx="1"/>
          </p:nvPr>
        </p:nvSpPr>
        <p:spPr>
          <a:prstGeom prst="rect">
            <a:avLst/>
          </a:prstGeom>
        </p:spPr>
        <p:txBody>
          <a:bodyPr vert="horz" lIns="104927" tIns="52464" rIns="104927" bIns="52464" rtlCol="0" anchor="ctr">
            <a:normAutofit fontScale="52500" lnSpcReduction="20000"/>
          </a:bodyPr>
          <a:lstStyle/>
          <a:p>
            <a:pPr marL="0" indent="0" algn="just" rtl="1">
              <a:lnSpc>
                <a:spcPct val="170000"/>
              </a:lnSpc>
              <a:buNone/>
            </a:pPr>
            <a:r>
              <a:rPr lang="fa-IR" sz="4800" dirty="0">
                <a:solidFill>
                  <a:schemeClr val="bg1"/>
                </a:solidFill>
                <a:latin typeface="IRAN Sans" panose="020B0606030804020204" pitchFamily="34" charset="-78"/>
                <a:cs typeface="IRAN Sans" panose="020B0606030804020204" pitchFamily="34" charset="-78"/>
              </a:rPr>
              <a:t>گوناگونی جانداران از شگفتی های آفرینش است. به دور و بر خود توجه کنید. چند نوع </a:t>
            </a:r>
            <a:r>
              <a:rPr lang="fa-IR" sz="4800" dirty="0" smtClean="0">
                <a:solidFill>
                  <a:schemeClr val="bg1"/>
                </a:solidFill>
                <a:latin typeface="IRAN Sans" panose="020B0606030804020204" pitchFamily="34" charset="-78"/>
                <a:cs typeface="IRAN Sans" panose="020B0606030804020204" pitchFamily="34" charset="-78"/>
              </a:rPr>
              <a:t>گیاه مشاهده می کنید</a:t>
            </a:r>
            <a:r>
              <a:rPr lang="fa-IR" sz="4800" dirty="0">
                <a:solidFill>
                  <a:schemeClr val="bg1"/>
                </a:solidFill>
                <a:latin typeface="IRAN Sans" panose="020B0606030804020204" pitchFamily="34" charset="-78"/>
                <a:cs typeface="IRAN Sans" panose="020B0606030804020204" pitchFamily="34" charset="-78"/>
              </a:rPr>
              <a:t>؟ چند نوع جانور </a:t>
            </a:r>
            <a:r>
              <a:rPr lang="fa-IR" sz="4800" dirty="0" smtClean="0">
                <a:solidFill>
                  <a:schemeClr val="bg1"/>
                </a:solidFill>
                <a:latin typeface="IRAN Sans" panose="020B0606030804020204" pitchFamily="34" charset="-78"/>
                <a:cs typeface="IRAN Sans" panose="020B0606030804020204" pitchFamily="34" charset="-78"/>
              </a:rPr>
              <a:t>می بینید</a:t>
            </a:r>
            <a:r>
              <a:rPr lang="fa-IR" sz="4800" dirty="0">
                <a:solidFill>
                  <a:schemeClr val="bg1"/>
                </a:solidFill>
                <a:latin typeface="IRAN Sans" panose="020B0606030804020204" pitchFamily="34" charset="-78"/>
                <a:cs typeface="IRAN Sans" panose="020B0606030804020204" pitchFamily="34" charset="-78"/>
              </a:rPr>
              <a:t>؟ دنیای جانداران </a:t>
            </a:r>
            <a:r>
              <a:rPr lang="fa-IR" sz="4800" dirty="0" smtClean="0">
                <a:solidFill>
                  <a:schemeClr val="bg1"/>
                </a:solidFill>
                <a:latin typeface="IRAN Sans" panose="020B0606030804020204" pitchFamily="34" charset="-78"/>
                <a:cs typeface="IRAN Sans" panose="020B0606030804020204" pitchFamily="34" charset="-78"/>
              </a:rPr>
              <a:t>ذره بینی </a:t>
            </a:r>
            <a:r>
              <a:rPr lang="fa-IR" sz="4800" dirty="0">
                <a:solidFill>
                  <a:schemeClr val="bg1"/>
                </a:solidFill>
                <a:latin typeface="IRAN Sans" panose="020B0606030804020204" pitchFamily="34" charset="-78"/>
                <a:cs typeface="IRAN Sans" panose="020B0606030804020204" pitchFamily="34" charset="-78"/>
              </a:rPr>
              <a:t>را نمی توانیم با چشم </a:t>
            </a:r>
            <a:r>
              <a:rPr lang="fa-IR" sz="4800" dirty="0" smtClean="0">
                <a:solidFill>
                  <a:schemeClr val="bg1"/>
                </a:solidFill>
                <a:latin typeface="IRAN Sans" panose="020B0606030804020204" pitchFamily="34" charset="-78"/>
                <a:cs typeface="IRAN Sans" panose="020B0606030804020204" pitchFamily="34" charset="-78"/>
              </a:rPr>
              <a:t>غیرمسلح ببینیم</a:t>
            </a:r>
            <a:r>
              <a:rPr lang="fa-IR" sz="4800" dirty="0">
                <a:solidFill>
                  <a:schemeClr val="bg1"/>
                </a:solidFill>
                <a:latin typeface="IRAN Sans" panose="020B0606030804020204" pitchFamily="34" charset="-78"/>
                <a:cs typeface="IRAN Sans" panose="020B0606030804020204" pitchFamily="34" charset="-78"/>
              </a:rPr>
              <a:t>؛ درحالی که گوناگونی این جانداران نیز زیاد </a:t>
            </a:r>
            <a:r>
              <a:rPr lang="fa-IR" sz="4800" dirty="0" smtClean="0">
                <a:solidFill>
                  <a:schemeClr val="bg1"/>
                </a:solidFill>
                <a:latin typeface="IRAN Sans" panose="020B0606030804020204" pitchFamily="34" charset="-78"/>
                <a:cs typeface="IRAN Sans" panose="020B0606030804020204" pitchFamily="34" charset="-78"/>
              </a:rPr>
              <a:t>است. </a:t>
            </a:r>
          </a:p>
          <a:p>
            <a:pPr marL="0" indent="0" algn="just" rtl="1">
              <a:lnSpc>
                <a:spcPct val="170000"/>
              </a:lnSpc>
              <a:buNone/>
            </a:pPr>
            <a:r>
              <a:rPr lang="fa-IR" sz="4800" dirty="0" smtClean="0">
                <a:solidFill>
                  <a:schemeClr val="bg1"/>
                </a:solidFill>
                <a:latin typeface="IRAN Sans" panose="020B0606030804020204" pitchFamily="34" charset="-78"/>
                <a:cs typeface="IRAN Sans" panose="020B0606030804020204" pitchFamily="34" charset="-78"/>
              </a:rPr>
              <a:t>زیست </a:t>
            </a:r>
            <a:r>
              <a:rPr lang="fa-IR" sz="4800" dirty="0">
                <a:solidFill>
                  <a:schemeClr val="bg1"/>
                </a:solidFill>
                <a:latin typeface="IRAN Sans" panose="020B0606030804020204" pitchFamily="34" charset="-78"/>
                <a:cs typeface="IRAN Sans" panose="020B0606030804020204" pitchFamily="34" charset="-78"/>
              </a:rPr>
              <a:t>شناسان تاکنون میلیون ها گونه گیاه، جانور، جاندار تک </a:t>
            </a:r>
            <a:r>
              <a:rPr lang="fa-IR" sz="4800" dirty="0" smtClean="0">
                <a:solidFill>
                  <a:schemeClr val="bg1"/>
                </a:solidFill>
                <a:latin typeface="IRAN Sans" panose="020B0606030804020204" pitchFamily="34" charset="-78"/>
                <a:cs typeface="IRAN Sans" panose="020B0606030804020204" pitchFamily="34" charset="-78"/>
              </a:rPr>
              <a:t>یاخته ای </a:t>
            </a:r>
            <a:r>
              <a:rPr lang="fa-IR" sz="4800" dirty="0">
                <a:solidFill>
                  <a:schemeClr val="bg1"/>
                </a:solidFill>
                <a:latin typeface="IRAN Sans" panose="020B0606030804020204" pitchFamily="34" charset="-78"/>
                <a:cs typeface="IRAN Sans" panose="020B0606030804020204" pitchFamily="34" charset="-78"/>
              </a:rPr>
              <a:t>و ...، شناسایی و </a:t>
            </a:r>
            <a:r>
              <a:rPr lang="fa-IR" sz="4800" dirty="0" smtClean="0">
                <a:solidFill>
                  <a:schemeClr val="bg1"/>
                </a:solidFill>
                <a:latin typeface="IRAN Sans" panose="020B0606030804020204" pitchFamily="34" charset="-78"/>
                <a:cs typeface="IRAN Sans" panose="020B0606030804020204" pitchFamily="34" charset="-78"/>
              </a:rPr>
              <a:t>نام گذاری کرد </a:t>
            </a:r>
            <a:r>
              <a:rPr lang="fa-IR" sz="4800" dirty="0">
                <a:solidFill>
                  <a:schemeClr val="bg1"/>
                </a:solidFill>
                <a:latin typeface="IRAN Sans" panose="020B0606030804020204" pitchFamily="34" charset="-78"/>
                <a:cs typeface="IRAN Sans" panose="020B0606030804020204" pitchFamily="34" charset="-78"/>
              </a:rPr>
              <a:t>هاند، </a:t>
            </a:r>
            <a:r>
              <a:rPr lang="fa-IR" sz="4800" dirty="0">
                <a:solidFill>
                  <a:srgbClr val="FFFF00"/>
                </a:solidFill>
                <a:latin typeface="IRAN Sans" panose="020B0606030804020204" pitchFamily="34" charset="-78"/>
                <a:cs typeface="IRAN Sans" panose="020B0606030804020204" pitchFamily="34" charset="-78"/>
              </a:rPr>
              <a:t>اما معتقدند تعداد جانداران ناشناخته بسیار بیشتر از این است.</a:t>
            </a:r>
            <a:r>
              <a:rPr lang="fa-IR" sz="4800" dirty="0">
                <a:solidFill>
                  <a:schemeClr val="bg1"/>
                </a:solidFill>
                <a:latin typeface="IRAN Sans" panose="020B0606030804020204" pitchFamily="34" charset="-78"/>
                <a:cs typeface="IRAN Sans" panose="020B0606030804020204" pitchFamily="34" charset="-78"/>
              </a:rPr>
              <a:t> آنان هرسال هزاران </a:t>
            </a:r>
            <a:r>
              <a:rPr lang="fa-IR" sz="4800" dirty="0" smtClean="0">
                <a:solidFill>
                  <a:schemeClr val="bg1"/>
                </a:solidFill>
                <a:latin typeface="IRAN Sans" panose="020B0606030804020204" pitchFamily="34" charset="-78"/>
                <a:cs typeface="IRAN Sans" panose="020B0606030804020204" pitchFamily="34" charset="-78"/>
              </a:rPr>
              <a:t>گونۀ جدید </a:t>
            </a:r>
            <a:r>
              <a:rPr lang="fa-IR" sz="4800" dirty="0">
                <a:solidFill>
                  <a:schemeClr val="bg1"/>
                </a:solidFill>
                <a:latin typeface="IRAN Sans" panose="020B0606030804020204" pitchFamily="34" charset="-78"/>
                <a:cs typeface="IRAN Sans" panose="020B0606030804020204" pitchFamily="34" charset="-78"/>
              </a:rPr>
              <a:t>کشف </a:t>
            </a:r>
            <a:r>
              <a:rPr lang="fa-IR" sz="4800" dirty="0" smtClean="0">
                <a:solidFill>
                  <a:schemeClr val="bg1"/>
                </a:solidFill>
                <a:latin typeface="IRAN Sans" panose="020B0606030804020204" pitchFamily="34" charset="-78"/>
                <a:cs typeface="IRAN Sans" panose="020B0606030804020204" pitchFamily="34" charset="-78"/>
              </a:rPr>
              <a:t>می کنند</a:t>
            </a:r>
            <a:r>
              <a:rPr lang="fa-IR" sz="4800" dirty="0">
                <a:solidFill>
                  <a:schemeClr val="bg1"/>
                </a:solidFill>
                <a:latin typeface="IRAN Sans" panose="020B0606030804020204" pitchFamily="34" charset="-78"/>
                <a:cs typeface="IRAN Sans" panose="020B0606030804020204" pitchFamily="34" charset="-78"/>
              </a:rPr>
              <a:t>.</a:t>
            </a:r>
            <a:endParaRPr kumimoji="0" lang="en-US" sz="5000" b="1" i="0" u="none" strike="noStrike" kern="1200" cap="none" spc="0" normalizeH="0" baseline="0" noProof="0" dirty="0">
              <a:ln>
                <a:noFill/>
              </a:ln>
              <a:solidFill>
                <a:schemeClr val="bg1"/>
              </a:solidFill>
              <a:effectLst/>
              <a:uLnTx/>
              <a:uFillTx/>
              <a:latin typeface="IRAN Sans" panose="020B0606030804020204" pitchFamily="34" charset="-78"/>
              <a:ea typeface="+mj-ea"/>
              <a:cs typeface="IRAN Sans" panose="020B0606030804020204" pitchFamily="34" charset="-78"/>
            </a:endParaRPr>
          </a:p>
        </p:txBody>
      </p:sp>
    </p:spTree>
    <p:extLst>
      <p:ext uri="{BB962C8B-B14F-4D97-AF65-F5344CB8AC3E}">
        <p14:creationId xmlns:p14="http://schemas.microsoft.com/office/powerpoint/2010/main" val="247322515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549673" y="1944267"/>
            <a:ext cx="10045542" cy="3384376"/>
          </a:xfrm>
        </p:spPr>
        <p:txBody>
          <a:bodyPr>
            <a:normAutofit fontScale="70000" lnSpcReduction="20000"/>
          </a:bodyPr>
          <a:lstStyle/>
          <a:p>
            <a:pPr marL="0" indent="0" algn="just" rtl="1">
              <a:lnSpc>
                <a:spcPct val="160000"/>
              </a:lnSpc>
              <a:buNone/>
            </a:pPr>
            <a:r>
              <a:rPr lang="fa-IR" dirty="0">
                <a:solidFill>
                  <a:schemeClr val="bg1"/>
                </a:solidFill>
                <a:latin typeface="IRAN Sans" panose="020B0606030804020204" pitchFamily="34" charset="-78"/>
                <a:cs typeface="IRAN Sans" panose="020B0606030804020204" pitchFamily="34" charset="-78"/>
              </a:rPr>
              <a:t>اگر حیات تا این اندازه متنوع است، پس زیست شناسان چگونه می توانند موارد مشترک آنها </a:t>
            </a:r>
            <a:r>
              <a:rPr lang="fa-IR" dirty="0" smtClean="0">
                <a:solidFill>
                  <a:schemeClr val="bg1"/>
                </a:solidFill>
                <a:latin typeface="IRAN Sans" panose="020B0606030804020204" pitchFamily="34" charset="-78"/>
                <a:cs typeface="IRAN Sans" panose="020B0606030804020204" pitchFamily="34" charset="-78"/>
              </a:rPr>
              <a:t>را بیابند</a:t>
            </a:r>
            <a:r>
              <a:rPr lang="fa-IR" dirty="0">
                <a:solidFill>
                  <a:schemeClr val="bg1"/>
                </a:solidFill>
                <a:latin typeface="IRAN Sans" panose="020B0606030804020204" pitchFamily="34" charset="-78"/>
                <a:cs typeface="IRAN Sans" panose="020B0606030804020204" pitchFamily="34" charset="-78"/>
              </a:rPr>
              <a:t>؟ </a:t>
            </a:r>
            <a:r>
              <a:rPr lang="fa-IR" dirty="0">
                <a:solidFill>
                  <a:srgbClr val="FFFF00"/>
                </a:solidFill>
                <a:latin typeface="IRAN Sans" panose="020B0606030804020204" pitchFamily="34" charset="-78"/>
                <a:cs typeface="IRAN Sans" panose="020B0606030804020204" pitchFamily="34" charset="-78"/>
              </a:rPr>
              <a:t>یکی از هدف های اصلی زیست شناسان، مشاهدۀ تنوع زیستی و در پی آن، یافتن ویژگی </a:t>
            </a:r>
            <a:r>
              <a:rPr lang="fa-IR" dirty="0" smtClean="0">
                <a:solidFill>
                  <a:srgbClr val="FFFF00"/>
                </a:solidFill>
                <a:latin typeface="IRAN Sans" panose="020B0606030804020204" pitchFamily="34" charset="-78"/>
                <a:cs typeface="IRAN Sans" panose="020B0606030804020204" pitchFamily="34" charset="-78"/>
              </a:rPr>
              <a:t>های مشترک </a:t>
            </a:r>
            <a:r>
              <a:rPr lang="fa-IR" dirty="0">
                <a:solidFill>
                  <a:srgbClr val="FFFF00"/>
                </a:solidFill>
                <a:latin typeface="IRAN Sans" panose="020B0606030804020204" pitchFamily="34" charset="-78"/>
                <a:cs typeface="IRAN Sans" panose="020B0606030804020204" pitchFamily="34" charset="-78"/>
              </a:rPr>
              <a:t>گونه های مختلف است؛ </a:t>
            </a:r>
            <a:r>
              <a:rPr lang="fa-IR" dirty="0">
                <a:solidFill>
                  <a:schemeClr val="bg1"/>
                </a:solidFill>
                <a:latin typeface="IRAN Sans" panose="020B0606030804020204" pitchFamily="34" charset="-78"/>
                <a:cs typeface="IRAN Sans" panose="020B0606030804020204" pitchFamily="34" charset="-78"/>
              </a:rPr>
              <a:t>مثلاً </a:t>
            </a:r>
            <a:r>
              <a:rPr lang="fa-IR" b="1" dirty="0">
                <a:solidFill>
                  <a:schemeClr val="bg1"/>
                </a:solidFill>
                <a:latin typeface="IRAN Sans" panose="020B0606030804020204" pitchFamily="34" charset="-78"/>
                <a:cs typeface="IRAN Sans" panose="020B0606030804020204" pitchFamily="34" charset="-78"/>
              </a:rPr>
              <a:t>دِنا</a:t>
            </a:r>
            <a:r>
              <a:rPr lang="fa-IR" dirty="0">
                <a:solidFill>
                  <a:schemeClr val="bg1"/>
                </a:solidFill>
                <a:latin typeface="IRAN Sans" panose="020B0606030804020204" pitchFamily="34" charset="-78"/>
                <a:cs typeface="IRAN Sans" panose="020B0606030804020204" pitchFamily="34" charset="-78"/>
              </a:rPr>
              <a:t> که یکی از شباهت های جانداران مختلف را </a:t>
            </a:r>
            <a:r>
              <a:rPr lang="fa-IR" dirty="0" smtClean="0">
                <a:solidFill>
                  <a:schemeClr val="bg1"/>
                </a:solidFill>
                <a:latin typeface="IRAN Sans" panose="020B0606030804020204" pitchFamily="34" charset="-78"/>
                <a:cs typeface="IRAN Sans" panose="020B0606030804020204" pitchFamily="34" charset="-78"/>
              </a:rPr>
              <a:t>تشکیل می </a:t>
            </a:r>
            <a:r>
              <a:rPr lang="fa-IR" dirty="0">
                <a:solidFill>
                  <a:schemeClr val="bg1"/>
                </a:solidFill>
                <a:latin typeface="IRAN Sans" panose="020B0606030804020204" pitchFamily="34" charset="-78"/>
                <a:cs typeface="IRAN Sans" panose="020B0606030804020204" pitchFamily="34" charset="-78"/>
              </a:rPr>
              <a:t>دهد، در </a:t>
            </a:r>
            <a:r>
              <a:rPr lang="fa-IR" b="1" dirty="0">
                <a:solidFill>
                  <a:schemeClr val="bg1"/>
                </a:solidFill>
                <a:latin typeface="IRAN Sans" panose="020B0606030804020204" pitchFamily="34" charset="-78"/>
                <a:cs typeface="IRAN Sans" panose="020B0606030804020204" pitchFamily="34" charset="-78"/>
              </a:rPr>
              <a:t>همۀ جانداران </a:t>
            </a:r>
            <a:r>
              <a:rPr lang="fa-IR" dirty="0">
                <a:solidFill>
                  <a:schemeClr val="bg1"/>
                </a:solidFill>
                <a:latin typeface="IRAN Sans" panose="020B0606030804020204" pitchFamily="34" charset="-78"/>
                <a:cs typeface="IRAN Sans" panose="020B0606030804020204" pitchFamily="34" charset="-78"/>
              </a:rPr>
              <a:t>وجود دارد و </a:t>
            </a:r>
            <a:r>
              <a:rPr lang="fa-IR" b="1" dirty="0">
                <a:solidFill>
                  <a:schemeClr val="bg1"/>
                </a:solidFill>
                <a:latin typeface="IRAN Sans" panose="020B0606030804020204" pitchFamily="34" charset="-78"/>
                <a:cs typeface="IRAN Sans" panose="020B0606030804020204" pitchFamily="34" charset="-78"/>
              </a:rPr>
              <a:t>کار یکسانی</a:t>
            </a:r>
            <a:r>
              <a:rPr lang="fa-IR" dirty="0">
                <a:solidFill>
                  <a:schemeClr val="bg1"/>
                </a:solidFill>
                <a:latin typeface="IRAN Sans" panose="020B0606030804020204" pitchFamily="34" charset="-78"/>
                <a:cs typeface="IRAN Sans" panose="020B0606030804020204" pitchFamily="34" charset="-78"/>
              </a:rPr>
              <a:t> انجام می دهد.</a:t>
            </a:r>
            <a:endParaRPr lang="en-US" dirty="0">
              <a:solidFill>
                <a:schemeClr val="bg1"/>
              </a:solidFill>
              <a:latin typeface="IRAN Sans" panose="020B0606030804020204" pitchFamily="34" charset="-78"/>
              <a:cs typeface="IRAN Sans" panose="020B0606030804020204" pitchFamily="34" charset="-78"/>
            </a:endParaRPr>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rmAutofit fontScale="975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5000" b="1" i="0" u="none" strike="noStrike" kern="1200" cap="none" spc="0" normalizeH="0" baseline="0" noProof="0" dirty="0" smtClean="0">
                <a:ln>
                  <a:noFill/>
                </a:ln>
                <a:solidFill>
                  <a:schemeClr val="tx1"/>
                </a:solidFill>
                <a:effectLst/>
                <a:uLnTx/>
                <a:uFillTx/>
                <a:latin typeface="+mj-lt"/>
                <a:ea typeface="+mj-ea"/>
                <a:cs typeface="B Cheshmeh" pitchFamily="2" charset="-78"/>
              </a:rPr>
              <a:t>یگانگی</a:t>
            </a:r>
            <a:r>
              <a:rPr kumimoji="0" lang="fa-IR" sz="5000" b="1" i="0" u="none" strike="noStrike" kern="1200" cap="none" spc="0" normalizeH="0" noProof="0" dirty="0" smtClean="0">
                <a:ln>
                  <a:noFill/>
                </a:ln>
                <a:solidFill>
                  <a:schemeClr val="tx1"/>
                </a:solidFill>
                <a:effectLst/>
                <a:uLnTx/>
                <a:uFillTx/>
                <a:latin typeface="+mj-lt"/>
                <a:ea typeface="+mj-ea"/>
                <a:cs typeface="B Cheshmeh" pitchFamily="2" charset="-78"/>
              </a:rPr>
              <a:t> و گوناگونی حیات</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7457" y="5112618"/>
            <a:ext cx="8686800" cy="167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11332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8434"/>
                                        </p:tgtEl>
                                        <p:attrNameLst>
                                          <p:attrName>style.visibility</p:attrName>
                                        </p:attrNameLst>
                                      </p:cBhvr>
                                      <p:to>
                                        <p:strVal val="visible"/>
                                      </p:to>
                                    </p:set>
                                    <p:animEffect transition="in" filter="barn(inVertical)">
                                      <p:cBhvr>
                                        <p:cTn id="14" dur="500"/>
                                        <p:tgtEl>
                                          <p:spTgt spid="18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558086" y="2088549"/>
            <a:ext cx="10045542" cy="4752261"/>
          </a:xfrm>
        </p:spPr>
        <p:txBody>
          <a:bodyPr>
            <a:normAutofit/>
          </a:bodyPr>
          <a:lstStyle/>
          <a:p>
            <a:pPr marL="0" indent="0" algn="just" rtl="1">
              <a:lnSpc>
                <a:spcPct val="150000"/>
              </a:lnSpc>
              <a:buNone/>
            </a:pPr>
            <a:r>
              <a:rPr lang="fa-IR" dirty="0">
                <a:solidFill>
                  <a:schemeClr val="bg1"/>
                </a:solidFill>
                <a:latin typeface="IRAN Sans" panose="020B0606030804020204" pitchFamily="34" charset="-78"/>
                <a:cs typeface="IRAN Sans" panose="020B0606030804020204" pitchFamily="34" charset="-78"/>
              </a:rPr>
              <a:t>زیست شناسیِ امروز در چه جایگاهی قرارگرفته، توانِ </a:t>
            </a:r>
            <a:r>
              <a:rPr lang="fa-IR" dirty="0" smtClean="0">
                <a:solidFill>
                  <a:schemeClr val="bg1"/>
                </a:solidFill>
                <a:latin typeface="IRAN Sans" panose="020B0606030804020204" pitchFamily="34" charset="-78"/>
                <a:cs typeface="IRAN Sans" panose="020B0606030804020204" pitchFamily="34" charset="-78"/>
              </a:rPr>
              <a:t>گره گشایی </a:t>
            </a:r>
            <a:r>
              <a:rPr lang="fa-IR" dirty="0">
                <a:solidFill>
                  <a:schemeClr val="bg1"/>
                </a:solidFill>
                <a:latin typeface="IRAN Sans" panose="020B0606030804020204" pitchFamily="34" charset="-78"/>
                <a:cs typeface="IRAN Sans" panose="020B0606030804020204" pitchFamily="34" charset="-78"/>
              </a:rPr>
              <a:t>آن از مشکلات جامعۀ </a:t>
            </a:r>
            <a:r>
              <a:rPr lang="fa-IR" dirty="0" smtClean="0">
                <a:solidFill>
                  <a:schemeClr val="bg1"/>
                </a:solidFill>
                <a:latin typeface="IRAN Sans" panose="020B0606030804020204" pitchFamily="34" charset="-78"/>
                <a:cs typeface="IRAN Sans" panose="020B0606030804020204" pitchFamily="34" charset="-78"/>
              </a:rPr>
              <a:t>امروز انسان </a:t>
            </a:r>
            <a:r>
              <a:rPr lang="fa-IR" dirty="0">
                <a:solidFill>
                  <a:schemeClr val="bg1"/>
                </a:solidFill>
                <a:latin typeface="IRAN Sans" panose="020B0606030804020204" pitchFamily="34" charset="-78"/>
                <a:cs typeface="IRAN Sans" panose="020B0606030804020204" pitchFamily="34" charset="-78"/>
              </a:rPr>
              <a:t>در چه حد است و دورنمای آیندۀ آن چگونه خواهد بود؟ در این گفتار </a:t>
            </a:r>
            <a:r>
              <a:rPr lang="fa-IR" dirty="0" smtClean="0">
                <a:solidFill>
                  <a:schemeClr val="bg1"/>
                </a:solidFill>
                <a:latin typeface="IRAN Sans" panose="020B0606030804020204" pitchFamily="34" charset="-78"/>
                <a:cs typeface="IRAN Sans" panose="020B0606030804020204" pitchFamily="34" charset="-78"/>
              </a:rPr>
              <a:t>می کوشیم </a:t>
            </a:r>
            <a:r>
              <a:rPr lang="fa-IR" dirty="0">
                <a:solidFill>
                  <a:schemeClr val="bg1"/>
                </a:solidFill>
                <a:latin typeface="IRAN Sans" panose="020B0606030804020204" pitchFamily="34" charset="-78"/>
                <a:cs typeface="IRAN Sans" panose="020B0606030804020204" pitchFamily="34" charset="-78"/>
              </a:rPr>
              <a:t>به این پرسش </a:t>
            </a:r>
            <a:r>
              <a:rPr lang="fa-IR" dirty="0" smtClean="0">
                <a:solidFill>
                  <a:schemeClr val="bg1"/>
                </a:solidFill>
                <a:latin typeface="IRAN Sans" panose="020B0606030804020204" pitchFamily="34" charset="-78"/>
                <a:cs typeface="IRAN Sans" panose="020B0606030804020204" pitchFamily="34" charset="-78"/>
              </a:rPr>
              <a:t>ها پاسخ </a:t>
            </a:r>
            <a:r>
              <a:rPr lang="fa-IR" dirty="0">
                <a:solidFill>
                  <a:schemeClr val="bg1"/>
                </a:solidFill>
                <a:latin typeface="IRAN Sans" panose="020B0606030804020204" pitchFamily="34" charset="-78"/>
                <a:cs typeface="IRAN Sans" panose="020B0606030804020204" pitchFamily="34" charset="-78"/>
              </a:rPr>
              <a:t>دهیم.</a:t>
            </a:r>
            <a:endParaRPr lang="en-US" dirty="0">
              <a:solidFill>
                <a:schemeClr val="bg1"/>
              </a:solidFill>
              <a:latin typeface="IRAN Sans" panose="020B0606030804020204" pitchFamily="34" charset="-78"/>
              <a:cs typeface="IRAN Sans" panose="020B0606030804020204" pitchFamily="34" charset="-78"/>
            </a:endParaRPr>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rmAutofit fontScale="975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5000" b="1" i="0" u="none" strike="noStrike" kern="1200" cap="none" spc="0" normalizeH="0" baseline="0" noProof="0" dirty="0" smtClean="0">
                <a:ln>
                  <a:noFill/>
                </a:ln>
                <a:solidFill>
                  <a:schemeClr val="tx1"/>
                </a:solidFill>
                <a:effectLst/>
                <a:uLnTx/>
                <a:uFillTx/>
                <a:latin typeface="+mj-lt"/>
                <a:ea typeface="+mj-ea"/>
                <a:cs typeface="B Cheshmeh" pitchFamily="2" charset="-78"/>
              </a:rPr>
              <a:t>گفتار</a:t>
            </a:r>
            <a:r>
              <a:rPr kumimoji="0" lang="fa-IR" sz="5000" b="1" i="0" u="none" strike="noStrike" kern="1200" cap="none" spc="0" normalizeH="0" noProof="0" dirty="0" smtClean="0">
                <a:ln>
                  <a:noFill/>
                </a:ln>
                <a:solidFill>
                  <a:schemeClr val="tx1"/>
                </a:solidFill>
                <a:effectLst/>
                <a:uLnTx/>
                <a:uFillTx/>
                <a:latin typeface="+mj-lt"/>
                <a:ea typeface="+mj-ea"/>
                <a:cs typeface="B Cheshmeh" pitchFamily="2" charset="-78"/>
              </a:rPr>
              <a:t> 2: زیست شناسی نوین</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spTree>
    <p:extLst>
      <p:ext uri="{BB962C8B-B14F-4D97-AF65-F5344CB8AC3E}">
        <p14:creationId xmlns:p14="http://schemas.microsoft.com/office/powerpoint/2010/main" val="308478247"/>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rmAutofit fontScale="975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5000" b="1" i="0" u="none" strike="noStrike" kern="1200" cap="none" spc="0" normalizeH="0" baseline="0" noProof="0" dirty="0" smtClean="0">
                <a:ln>
                  <a:noFill/>
                </a:ln>
                <a:solidFill>
                  <a:schemeClr val="tx1"/>
                </a:solidFill>
                <a:effectLst/>
                <a:uLnTx/>
                <a:uFillTx/>
                <a:latin typeface="+mj-lt"/>
                <a:ea typeface="+mj-ea"/>
                <a:cs typeface="B Cheshmeh" pitchFamily="2" charset="-78"/>
              </a:rPr>
              <a:t>کل،</a:t>
            </a:r>
            <a:r>
              <a:rPr kumimoji="0" lang="fa-IR" sz="5000" b="1" i="0" u="none" strike="noStrike" kern="1200" cap="none" spc="0" normalizeH="0" noProof="0" dirty="0" smtClean="0">
                <a:ln>
                  <a:noFill/>
                </a:ln>
                <a:solidFill>
                  <a:schemeClr val="tx1"/>
                </a:solidFill>
                <a:effectLst/>
                <a:uLnTx/>
                <a:uFillTx/>
                <a:latin typeface="+mj-lt"/>
                <a:ea typeface="+mj-ea"/>
                <a:cs typeface="B Cheshmeh" pitchFamily="2" charset="-78"/>
              </a:rPr>
              <a:t> بیشتر از اجتماع اجزاست</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sp>
        <p:nvSpPr>
          <p:cNvPr id="5" name="Title 1"/>
          <p:cNvSpPr txBox="1">
            <a:spLocks noGrp="1"/>
          </p:cNvSpPr>
          <p:nvPr>
            <p:ph idx="1"/>
          </p:nvPr>
        </p:nvSpPr>
        <p:spPr>
          <a:xfrm>
            <a:off x="558086" y="1728242"/>
            <a:ext cx="10045542" cy="2712327"/>
          </a:xfrm>
          <a:prstGeom prst="rect">
            <a:avLst/>
          </a:prstGeom>
        </p:spPr>
        <p:txBody>
          <a:bodyPr vert="horz" lIns="104927" tIns="52464" rIns="104927" bIns="52464" rtlCol="0" anchor="ctr">
            <a:normAutofit fontScale="45000" lnSpcReduction="20000"/>
          </a:bodyPr>
          <a:lstStyle/>
          <a:p>
            <a:pPr marL="0" indent="0" algn="just" rtl="1">
              <a:lnSpc>
                <a:spcPct val="170000"/>
              </a:lnSpc>
              <a:buNone/>
            </a:pPr>
            <a:r>
              <a:rPr lang="fa-IR" sz="4800" dirty="0">
                <a:solidFill>
                  <a:schemeClr val="bg1"/>
                </a:solidFill>
                <a:latin typeface="IRAN Sans" panose="020B0606030804020204" pitchFamily="34" charset="-78"/>
                <a:cs typeface="IRAN Sans" panose="020B0606030804020204" pitchFamily="34" charset="-78"/>
              </a:rPr>
              <a:t>جورچینی </a:t>
            </a:r>
            <a:r>
              <a:rPr lang="fa-IR" sz="4800" dirty="0" smtClean="0">
                <a:solidFill>
                  <a:schemeClr val="bg1"/>
                </a:solidFill>
                <a:latin typeface="IRAN Sans" panose="020B0606030804020204" pitchFamily="34" charset="-78"/>
                <a:cs typeface="IRAN Sans" panose="020B0606030804020204" pitchFamily="34" charset="-78"/>
              </a:rPr>
              <a:t>(پازلی) </a:t>
            </a:r>
            <a:r>
              <a:rPr lang="fa-IR" sz="4800" dirty="0">
                <a:solidFill>
                  <a:schemeClr val="bg1"/>
                </a:solidFill>
                <a:latin typeface="IRAN Sans" panose="020B0606030804020204" pitchFamily="34" charset="-78"/>
                <a:cs typeface="IRAN Sans" panose="020B0606030804020204" pitchFamily="34" charset="-78"/>
              </a:rPr>
              <a:t>را در نظر بگیرید که از قطعات بسیار زیادی تشکیل شده است. ممکن </a:t>
            </a:r>
            <a:r>
              <a:rPr lang="fa-IR" sz="4800" dirty="0" smtClean="0">
                <a:solidFill>
                  <a:schemeClr val="bg1"/>
                </a:solidFill>
                <a:latin typeface="IRAN Sans" panose="020B0606030804020204" pitchFamily="34" charset="-78"/>
                <a:cs typeface="IRAN Sans" panose="020B0606030804020204" pitchFamily="34" charset="-78"/>
              </a:rPr>
              <a:t>است هر </a:t>
            </a:r>
            <a:r>
              <a:rPr lang="fa-IR" sz="4800" dirty="0">
                <a:solidFill>
                  <a:schemeClr val="bg1"/>
                </a:solidFill>
                <a:latin typeface="IRAN Sans" panose="020B0606030804020204" pitchFamily="34" charset="-78"/>
                <a:cs typeface="IRAN Sans" panose="020B0606030804020204" pitchFamily="34" charset="-78"/>
              </a:rPr>
              <a:t>یک از قطعات آن </a:t>
            </a:r>
            <a:r>
              <a:rPr lang="fa-IR" sz="4800" dirty="0" smtClean="0">
                <a:solidFill>
                  <a:schemeClr val="bg1"/>
                </a:solidFill>
                <a:latin typeface="IRAN Sans" panose="020B0606030804020204" pitchFamily="34" charset="-78"/>
                <a:cs typeface="IRAN Sans" panose="020B0606030804020204" pitchFamily="34" charset="-78"/>
              </a:rPr>
              <a:t>به تنهایی بی معنی </a:t>
            </a:r>
            <a:r>
              <a:rPr lang="fa-IR" sz="4800" dirty="0">
                <a:solidFill>
                  <a:schemeClr val="bg1"/>
                </a:solidFill>
                <a:latin typeface="IRAN Sans" panose="020B0606030804020204" pitchFamily="34" charset="-78"/>
                <a:cs typeface="IRAN Sans" panose="020B0606030804020204" pitchFamily="34" charset="-78"/>
              </a:rPr>
              <a:t>به نظر آید؛ اما اگر قطعه های آن را یکی یکی در جایِ </a:t>
            </a:r>
            <a:r>
              <a:rPr lang="fa-IR" sz="4800" dirty="0" smtClean="0">
                <a:solidFill>
                  <a:schemeClr val="bg1"/>
                </a:solidFill>
                <a:latin typeface="IRAN Sans" panose="020B0606030804020204" pitchFamily="34" charset="-78"/>
                <a:cs typeface="IRAN Sans" panose="020B0606030804020204" pitchFamily="34" charset="-78"/>
              </a:rPr>
              <a:t>درست در </a:t>
            </a:r>
            <a:r>
              <a:rPr lang="fa-IR" sz="4800" dirty="0">
                <a:solidFill>
                  <a:schemeClr val="bg1"/>
                </a:solidFill>
                <a:latin typeface="IRAN Sans" panose="020B0606030804020204" pitchFamily="34" charset="-78"/>
                <a:cs typeface="IRAN Sans" panose="020B0606030804020204" pitchFamily="34" charset="-78"/>
              </a:rPr>
              <a:t>کنار همدیگر قرار دهیم، مشاهده </a:t>
            </a:r>
            <a:r>
              <a:rPr lang="fa-IR" sz="4800" dirty="0" smtClean="0">
                <a:solidFill>
                  <a:schemeClr val="bg1"/>
                </a:solidFill>
                <a:latin typeface="IRAN Sans" panose="020B0606030804020204" pitchFamily="34" charset="-78"/>
                <a:cs typeface="IRAN Sans" panose="020B0606030804020204" pitchFamily="34" charset="-78"/>
              </a:rPr>
              <a:t>می کنیم </a:t>
            </a:r>
            <a:r>
              <a:rPr lang="fa-IR" sz="4800" dirty="0">
                <a:solidFill>
                  <a:schemeClr val="bg1"/>
                </a:solidFill>
                <a:latin typeface="IRAN Sans" panose="020B0606030804020204" pitchFamily="34" charset="-78"/>
                <a:cs typeface="IRAN Sans" panose="020B0606030804020204" pitchFamily="34" charset="-78"/>
              </a:rPr>
              <a:t>که اجزای جورچین، کم کم نمایی بزرگ، کُلّی و </a:t>
            </a:r>
            <a:r>
              <a:rPr lang="fa-IR" sz="4800" dirty="0" smtClean="0">
                <a:solidFill>
                  <a:schemeClr val="bg1"/>
                </a:solidFill>
                <a:latin typeface="IRAN Sans" panose="020B0606030804020204" pitchFamily="34" charset="-78"/>
                <a:cs typeface="IRAN Sans" panose="020B0606030804020204" pitchFamily="34" charset="-78"/>
              </a:rPr>
              <a:t>معنی دار پیدا می کنند </a:t>
            </a:r>
            <a:r>
              <a:rPr lang="fa-IR" sz="4800" dirty="0">
                <a:solidFill>
                  <a:schemeClr val="bg1"/>
                </a:solidFill>
                <a:latin typeface="IRAN Sans" panose="020B0606030804020204" pitchFamily="34" charset="-78"/>
                <a:cs typeface="IRAN Sans" panose="020B0606030804020204" pitchFamily="34" charset="-78"/>
              </a:rPr>
              <a:t>و تصویری از شیئی آشنا به ما نشان </a:t>
            </a:r>
            <a:r>
              <a:rPr lang="fa-IR" sz="4800" dirty="0" smtClean="0">
                <a:solidFill>
                  <a:schemeClr val="bg1"/>
                </a:solidFill>
                <a:latin typeface="IRAN Sans" panose="020B0606030804020204" pitchFamily="34" charset="-78"/>
                <a:cs typeface="IRAN Sans" panose="020B0606030804020204" pitchFamily="34" charset="-78"/>
              </a:rPr>
              <a:t>می دهند</a:t>
            </a:r>
            <a:r>
              <a:rPr lang="fa-IR" sz="4800" dirty="0">
                <a:solidFill>
                  <a:schemeClr val="bg1"/>
                </a:solidFill>
                <a:latin typeface="IRAN Sans" panose="020B0606030804020204" pitchFamily="34" charset="-78"/>
                <a:cs typeface="IRAN Sans" panose="020B0606030804020204" pitchFamily="34" charset="-78"/>
              </a:rPr>
              <a:t>.</a:t>
            </a:r>
            <a:endParaRPr kumimoji="0" lang="en-US" sz="5000" b="1" i="0" u="none" strike="noStrike" kern="1200" cap="none" spc="0" normalizeH="0" baseline="0" noProof="0" dirty="0">
              <a:ln>
                <a:noFill/>
              </a:ln>
              <a:solidFill>
                <a:schemeClr val="bg1"/>
              </a:solidFill>
              <a:effectLst/>
              <a:uLnTx/>
              <a:uFillTx/>
              <a:latin typeface="IRAN Sans" panose="020B0606030804020204" pitchFamily="34" charset="-78"/>
              <a:ea typeface="+mj-ea"/>
              <a:cs typeface="IRAN Sans" panose="020B0606030804020204" pitchFamily="34" charset="-78"/>
            </a:endParaRPr>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2783" y="3977205"/>
            <a:ext cx="4176465" cy="2959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45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8059" y="3952082"/>
            <a:ext cx="3066653" cy="29844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7464893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19459"/>
                                        </p:tgtEl>
                                        <p:attrNameLst>
                                          <p:attrName>style.visibility</p:attrName>
                                        </p:attrNameLst>
                                      </p:cBhvr>
                                      <p:to>
                                        <p:strVal val="visible"/>
                                      </p:to>
                                    </p:set>
                                    <p:animEffect transition="in" filter="fade">
                                      <p:cBhvr>
                                        <p:cTn id="13" dur="1000"/>
                                        <p:tgtEl>
                                          <p:spTgt spid="19459"/>
                                        </p:tgtEl>
                                      </p:cBhvr>
                                    </p:animEffect>
                                    <p:anim calcmode="lin" valueType="num">
                                      <p:cBhvr>
                                        <p:cTn id="14" dur="1000" fill="hold"/>
                                        <p:tgtEl>
                                          <p:spTgt spid="19459"/>
                                        </p:tgtEl>
                                        <p:attrNameLst>
                                          <p:attrName>ppt_x</p:attrName>
                                        </p:attrNameLst>
                                      </p:cBhvr>
                                      <p:tavLst>
                                        <p:tav tm="0">
                                          <p:val>
                                            <p:strVal val="#ppt_x"/>
                                          </p:val>
                                        </p:tav>
                                        <p:tav tm="100000">
                                          <p:val>
                                            <p:strVal val="#ppt_x"/>
                                          </p:val>
                                        </p:tav>
                                      </p:tavLst>
                                    </p:anim>
                                    <p:anim calcmode="lin" valueType="num">
                                      <p:cBhvr>
                                        <p:cTn id="15" dur="1000" fill="hold"/>
                                        <p:tgtEl>
                                          <p:spTgt spid="19459"/>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19458"/>
                                        </p:tgtEl>
                                        <p:attrNameLst>
                                          <p:attrName>style.visibility</p:attrName>
                                        </p:attrNameLst>
                                      </p:cBhvr>
                                      <p:to>
                                        <p:strVal val="visible"/>
                                      </p:to>
                                    </p:set>
                                    <p:animEffect transition="in" filter="fade">
                                      <p:cBhvr>
                                        <p:cTn id="20" dur="1000"/>
                                        <p:tgtEl>
                                          <p:spTgt spid="19458"/>
                                        </p:tgtEl>
                                      </p:cBhvr>
                                    </p:animEffect>
                                    <p:anim calcmode="lin" valueType="num">
                                      <p:cBhvr>
                                        <p:cTn id="21" dur="1000" fill="hold"/>
                                        <p:tgtEl>
                                          <p:spTgt spid="19458"/>
                                        </p:tgtEl>
                                        <p:attrNameLst>
                                          <p:attrName>ppt_x</p:attrName>
                                        </p:attrNameLst>
                                      </p:cBhvr>
                                      <p:tavLst>
                                        <p:tav tm="0">
                                          <p:val>
                                            <p:strVal val="#ppt_x"/>
                                          </p:val>
                                        </p:tav>
                                        <p:tav tm="100000">
                                          <p:val>
                                            <p:strVal val="#ppt_x"/>
                                          </p:val>
                                        </p:tav>
                                      </p:tavLst>
                                    </p:anim>
                                    <p:anim calcmode="lin" valueType="num">
                                      <p:cBhvr>
                                        <p:cTn id="22" dur="1000" fill="hold"/>
                                        <p:tgtEl>
                                          <p:spTgt spid="194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558086" y="1944266"/>
            <a:ext cx="10045542" cy="4656543"/>
          </a:xfrm>
        </p:spPr>
        <p:txBody>
          <a:bodyPr>
            <a:normAutofit fontScale="77500" lnSpcReduction="20000"/>
          </a:bodyPr>
          <a:lstStyle/>
          <a:p>
            <a:pPr marL="0" indent="0" algn="just" rtl="1">
              <a:lnSpc>
                <a:spcPct val="160000"/>
              </a:lnSpc>
              <a:buNone/>
            </a:pPr>
            <a:r>
              <a:rPr lang="fa-IR" dirty="0">
                <a:solidFill>
                  <a:schemeClr val="bg1"/>
                </a:solidFill>
                <a:latin typeface="IRAN Sans" panose="020B0606030804020204" pitchFamily="34" charset="-78"/>
                <a:cs typeface="IRAN Sans" panose="020B0606030804020204" pitchFamily="34" charset="-78"/>
              </a:rPr>
              <a:t>پیکر هر یک از جانداران نیز از اجزای بسیاری تشکیل شده است. هر یک از این اجزا، بخشی </a:t>
            </a:r>
            <a:r>
              <a:rPr lang="fa-IR" dirty="0" smtClean="0">
                <a:solidFill>
                  <a:schemeClr val="bg1"/>
                </a:solidFill>
                <a:latin typeface="IRAN Sans" panose="020B0606030804020204" pitchFamily="34" charset="-78"/>
                <a:cs typeface="IRAN Sans" panose="020B0606030804020204" pitchFamily="34" charset="-78"/>
              </a:rPr>
              <a:t>از یک </a:t>
            </a:r>
            <a:r>
              <a:rPr lang="fa-IR" dirty="0">
                <a:solidFill>
                  <a:schemeClr val="bg1"/>
                </a:solidFill>
                <a:latin typeface="IRAN Sans" panose="020B0606030804020204" pitchFamily="34" charset="-78"/>
                <a:cs typeface="IRAN Sans" panose="020B0606030804020204" pitchFamily="34" charset="-78"/>
              </a:rPr>
              <a:t>سامانۀ بزرگ را تشکیل </a:t>
            </a:r>
            <a:r>
              <a:rPr lang="fa-IR" dirty="0" smtClean="0">
                <a:solidFill>
                  <a:schemeClr val="bg1"/>
                </a:solidFill>
                <a:latin typeface="IRAN Sans" panose="020B0606030804020204" pitchFamily="34" charset="-78"/>
                <a:cs typeface="IRAN Sans" panose="020B0606030804020204" pitchFamily="34" charset="-78"/>
              </a:rPr>
              <a:t>می دهد </a:t>
            </a:r>
            <a:r>
              <a:rPr lang="fa-IR" dirty="0">
                <a:solidFill>
                  <a:schemeClr val="bg1"/>
                </a:solidFill>
                <a:latin typeface="IRAN Sans" panose="020B0606030804020204" pitchFamily="34" charset="-78"/>
                <a:cs typeface="IRAN Sans" panose="020B0606030804020204" pitchFamily="34" charset="-78"/>
              </a:rPr>
              <a:t>که در نمای کلّی برای ما معنی پیدا می کند. بنابراین، جانداران </a:t>
            </a:r>
            <a:r>
              <a:rPr lang="fa-IR" dirty="0" smtClean="0">
                <a:solidFill>
                  <a:schemeClr val="bg1"/>
                </a:solidFill>
                <a:latin typeface="IRAN Sans" panose="020B0606030804020204" pitchFamily="34" charset="-78"/>
                <a:cs typeface="IRAN Sans" panose="020B0606030804020204" pitchFamily="34" charset="-78"/>
              </a:rPr>
              <a:t>را نوعی </a:t>
            </a:r>
            <a:r>
              <a:rPr lang="fa-IR" b="1" dirty="0">
                <a:solidFill>
                  <a:schemeClr val="bg1"/>
                </a:solidFill>
                <a:latin typeface="IRAN Sans" panose="020B0606030804020204" pitchFamily="34" charset="-78"/>
                <a:cs typeface="IRAN Sans" panose="020B0606030804020204" pitchFamily="34" charset="-78"/>
              </a:rPr>
              <a:t>سامانۀ پیچیده </a:t>
            </a:r>
            <a:r>
              <a:rPr lang="fa-IR" dirty="0" smtClean="0">
                <a:solidFill>
                  <a:schemeClr val="bg1"/>
                </a:solidFill>
                <a:latin typeface="IRAN Sans" panose="020B0606030804020204" pitchFamily="34" charset="-78"/>
                <a:cs typeface="IRAN Sans" panose="020B0606030804020204" pitchFamily="34" charset="-78"/>
              </a:rPr>
              <a:t>می دانند </a:t>
            </a:r>
            <a:r>
              <a:rPr lang="fa-IR" dirty="0">
                <a:solidFill>
                  <a:schemeClr val="bg1"/>
                </a:solidFill>
                <a:latin typeface="IRAN Sans" panose="020B0606030804020204" pitchFamily="34" charset="-78"/>
                <a:cs typeface="IRAN Sans" panose="020B0606030804020204" pitchFamily="34" charset="-78"/>
              </a:rPr>
              <a:t>که اجزای آن </a:t>
            </a:r>
            <a:r>
              <a:rPr lang="fa-IR" dirty="0" smtClean="0">
                <a:solidFill>
                  <a:schemeClr val="bg1"/>
                </a:solidFill>
                <a:latin typeface="IRAN Sans" panose="020B0606030804020204" pitchFamily="34" charset="-78"/>
                <a:cs typeface="IRAN Sans" panose="020B0606030804020204" pitchFamily="34" charset="-78"/>
              </a:rPr>
              <a:t>با هم </a:t>
            </a:r>
            <a:r>
              <a:rPr lang="fa-IR" dirty="0">
                <a:solidFill>
                  <a:schemeClr val="bg1"/>
                </a:solidFill>
                <a:latin typeface="IRAN Sans" panose="020B0606030804020204" pitchFamily="34" charset="-78"/>
                <a:cs typeface="IRAN Sans" panose="020B0606030804020204" pitchFamily="34" charset="-78"/>
              </a:rPr>
              <a:t>ارتباط های </a:t>
            </a:r>
            <a:r>
              <a:rPr lang="fa-IR" b="1" dirty="0">
                <a:solidFill>
                  <a:schemeClr val="bg1"/>
                </a:solidFill>
                <a:latin typeface="IRAN Sans" panose="020B0606030804020204" pitchFamily="34" charset="-78"/>
                <a:cs typeface="IRAN Sans" panose="020B0606030804020204" pitchFamily="34" charset="-78"/>
              </a:rPr>
              <a:t>چندسویه</a:t>
            </a:r>
            <a:r>
              <a:rPr lang="fa-IR" dirty="0">
                <a:solidFill>
                  <a:schemeClr val="bg1"/>
                </a:solidFill>
                <a:latin typeface="IRAN Sans" panose="020B0606030804020204" pitchFamily="34" charset="-78"/>
                <a:cs typeface="IRAN Sans" panose="020B0606030804020204" pitchFamily="34" charset="-78"/>
              </a:rPr>
              <a:t> دارند. پیچیدگی این سامانه </a:t>
            </a:r>
            <a:r>
              <a:rPr lang="fa-IR" dirty="0" smtClean="0">
                <a:solidFill>
                  <a:schemeClr val="bg1"/>
                </a:solidFill>
                <a:latin typeface="IRAN Sans" panose="020B0606030804020204" pitchFamily="34" charset="-78"/>
                <a:cs typeface="IRAN Sans" panose="020B0606030804020204" pitchFamily="34" charset="-78"/>
              </a:rPr>
              <a:t>ها را </a:t>
            </a:r>
            <a:r>
              <a:rPr lang="fa-IR" dirty="0">
                <a:solidFill>
                  <a:schemeClr val="bg1"/>
                </a:solidFill>
                <a:latin typeface="IRAN Sans" panose="020B0606030804020204" pitchFamily="34" charset="-78"/>
                <a:cs typeface="IRAN Sans" panose="020B0606030804020204" pitchFamily="34" charset="-78"/>
              </a:rPr>
              <a:t>وقتی </a:t>
            </a:r>
            <a:r>
              <a:rPr lang="fa-IR" b="1" dirty="0">
                <a:solidFill>
                  <a:schemeClr val="bg1"/>
                </a:solidFill>
                <a:latin typeface="IRAN Sans" panose="020B0606030804020204" pitchFamily="34" charset="-78"/>
                <a:cs typeface="IRAN Sans" panose="020B0606030804020204" pitchFamily="34" charset="-78"/>
              </a:rPr>
              <a:t>بیشتر</a:t>
            </a:r>
            <a:r>
              <a:rPr lang="fa-IR" dirty="0">
                <a:solidFill>
                  <a:schemeClr val="bg1"/>
                </a:solidFill>
                <a:latin typeface="IRAN Sans" panose="020B0606030804020204" pitchFamily="34" charset="-78"/>
                <a:cs typeface="IRAN Sans" panose="020B0606030804020204" pitchFamily="34" charset="-78"/>
              </a:rPr>
              <a:t> مشاهده </a:t>
            </a:r>
            <a:r>
              <a:rPr lang="fa-IR" dirty="0" smtClean="0">
                <a:solidFill>
                  <a:schemeClr val="bg1"/>
                </a:solidFill>
                <a:latin typeface="IRAN Sans" panose="020B0606030804020204" pitchFamily="34" charset="-78"/>
                <a:cs typeface="IRAN Sans" panose="020B0606030804020204" pitchFamily="34" charset="-78"/>
              </a:rPr>
              <a:t>می کنیم</a:t>
            </a:r>
            <a:r>
              <a:rPr lang="fa-IR" dirty="0" smtClean="0">
                <a:solidFill>
                  <a:srgbClr val="FFFF00"/>
                </a:solidFill>
                <a:latin typeface="IRAN Sans" panose="020B0606030804020204" pitchFamily="34" charset="-78"/>
                <a:cs typeface="IRAN Sans" panose="020B0606030804020204" pitchFamily="34" charset="-78"/>
              </a:rPr>
              <a:t> </a:t>
            </a:r>
            <a:r>
              <a:rPr lang="fa-IR" dirty="0">
                <a:solidFill>
                  <a:srgbClr val="FFFF00"/>
                </a:solidFill>
                <a:latin typeface="IRAN Sans" panose="020B0606030804020204" pitchFamily="34" charset="-78"/>
                <a:cs typeface="IRAN Sans" panose="020B0606030804020204" pitchFamily="34" charset="-78"/>
              </a:rPr>
              <a:t>که ارتباط جاندار و اجزای </a:t>
            </a:r>
            <a:r>
              <a:rPr lang="fa-IR" dirty="0" smtClean="0">
                <a:solidFill>
                  <a:srgbClr val="FFFF00"/>
                </a:solidFill>
                <a:latin typeface="IRAN Sans" panose="020B0606030804020204" pitchFamily="34" charset="-78"/>
                <a:cs typeface="IRAN Sans" panose="020B0606030804020204" pitchFamily="34" charset="-78"/>
              </a:rPr>
              <a:t>تشکیل دهندۀ </a:t>
            </a:r>
            <a:r>
              <a:rPr lang="fa-IR" dirty="0">
                <a:solidFill>
                  <a:srgbClr val="FFFF00"/>
                </a:solidFill>
                <a:latin typeface="IRAN Sans" panose="020B0606030804020204" pitchFamily="34" charset="-78"/>
                <a:cs typeface="IRAN Sans" panose="020B0606030804020204" pitchFamily="34" charset="-78"/>
              </a:rPr>
              <a:t>بدن آن را با محیط </a:t>
            </a:r>
            <a:r>
              <a:rPr lang="fa-IR" dirty="0" smtClean="0">
                <a:solidFill>
                  <a:srgbClr val="FFFF00"/>
                </a:solidFill>
                <a:latin typeface="IRAN Sans" panose="020B0606030804020204" pitchFamily="34" charset="-78"/>
                <a:cs typeface="IRAN Sans" panose="020B0606030804020204" pitchFamily="34" charset="-78"/>
              </a:rPr>
              <a:t>زیست بررسی </a:t>
            </a:r>
            <a:r>
              <a:rPr lang="fa-IR" dirty="0">
                <a:solidFill>
                  <a:srgbClr val="FFFF00"/>
                </a:solidFill>
                <a:latin typeface="IRAN Sans" panose="020B0606030804020204" pitchFamily="34" charset="-78"/>
                <a:cs typeface="IRAN Sans" panose="020B0606030804020204" pitchFamily="34" charset="-78"/>
              </a:rPr>
              <a:t>کنیم.</a:t>
            </a:r>
            <a:endParaRPr lang="en-US" dirty="0">
              <a:solidFill>
                <a:srgbClr val="FFFF00"/>
              </a:solidFill>
              <a:latin typeface="IRAN Sans" panose="020B0606030804020204" pitchFamily="34" charset="-78"/>
              <a:cs typeface="IRAN Sans" panose="020B0606030804020204" pitchFamily="34" charset="-78"/>
            </a:endParaRPr>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rmAutofit fontScale="975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5000" b="1" i="0" u="none" strike="noStrike" kern="1200" cap="none" spc="0" normalizeH="0" baseline="0" noProof="0" dirty="0" smtClean="0">
                <a:ln>
                  <a:noFill/>
                </a:ln>
                <a:solidFill>
                  <a:schemeClr val="tx1"/>
                </a:solidFill>
                <a:effectLst/>
                <a:uLnTx/>
                <a:uFillTx/>
                <a:latin typeface="+mj-lt"/>
                <a:ea typeface="+mj-ea"/>
                <a:cs typeface="B Cheshmeh" pitchFamily="2" charset="-78"/>
              </a:rPr>
              <a:t>کل،</a:t>
            </a:r>
            <a:r>
              <a:rPr kumimoji="0" lang="fa-IR" sz="5000" b="1" i="0" u="none" strike="noStrike" kern="1200" cap="none" spc="0" normalizeH="0" noProof="0" dirty="0" smtClean="0">
                <a:ln>
                  <a:noFill/>
                </a:ln>
                <a:solidFill>
                  <a:schemeClr val="tx1"/>
                </a:solidFill>
                <a:effectLst/>
                <a:uLnTx/>
                <a:uFillTx/>
                <a:latin typeface="+mj-lt"/>
                <a:ea typeface="+mj-ea"/>
                <a:cs typeface="B Cheshmeh" pitchFamily="2" charset="-78"/>
              </a:rPr>
              <a:t> بیشتر از اجتماع اجزاست</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spTree>
    <p:extLst>
      <p:ext uri="{BB962C8B-B14F-4D97-AF65-F5344CB8AC3E}">
        <p14:creationId xmlns:p14="http://schemas.microsoft.com/office/powerpoint/2010/main" val="2724107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558086" y="2088282"/>
            <a:ext cx="10045542" cy="4680520"/>
          </a:xfrm>
        </p:spPr>
        <p:txBody>
          <a:bodyPr>
            <a:normAutofit fontScale="70000" lnSpcReduction="20000"/>
          </a:bodyPr>
          <a:lstStyle/>
          <a:p>
            <a:pPr marL="0" indent="0" algn="just" rtl="1">
              <a:lnSpc>
                <a:spcPct val="160000"/>
              </a:lnSpc>
              <a:buNone/>
            </a:pPr>
            <a:r>
              <a:rPr lang="fa-IR" dirty="0">
                <a:solidFill>
                  <a:schemeClr val="bg1"/>
                </a:solidFill>
                <a:latin typeface="IRAN Sans" panose="020B0606030804020204" pitchFamily="34" charset="-78"/>
                <a:cs typeface="IRAN Sans" panose="020B0606030804020204" pitchFamily="34" charset="-78"/>
              </a:rPr>
              <a:t>ویژگی های سامانه های پیچیده و مرکب را نمی توان </a:t>
            </a:r>
            <a:r>
              <a:rPr lang="fa-IR" b="1" dirty="0">
                <a:solidFill>
                  <a:schemeClr val="bg1"/>
                </a:solidFill>
                <a:latin typeface="IRAN Sans" panose="020B0606030804020204" pitchFamily="34" charset="-78"/>
                <a:cs typeface="IRAN Sans" panose="020B0606030804020204" pitchFamily="34" charset="-78"/>
              </a:rPr>
              <a:t>فقط</a:t>
            </a:r>
            <a:r>
              <a:rPr lang="fa-IR" dirty="0">
                <a:solidFill>
                  <a:schemeClr val="bg1"/>
                </a:solidFill>
                <a:latin typeface="IRAN Sans" panose="020B0606030804020204" pitchFamily="34" charset="-78"/>
                <a:cs typeface="IRAN Sans" panose="020B0606030804020204" pitchFamily="34" charset="-78"/>
              </a:rPr>
              <a:t> از طریق مطالعۀ اجزای سازندۀ </a:t>
            </a:r>
            <a:r>
              <a:rPr lang="fa-IR" dirty="0" smtClean="0">
                <a:solidFill>
                  <a:schemeClr val="bg1"/>
                </a:solidFill>
                <a:latin typeface="IRAN Sans" panose="020B0606030804020204" pitchFamily="34" charset="-78"/>
                <a:cs typeface="IRAN Sans" panose="020B0606030804020204" pitchFamily="34" charset="-78"/>
              </a:rPr>
              <a:t>آنها توضیح </a:t>
            </a:r>
            <a:r>
              <a:rPr lang="fa-IR" dirty="0">
                <a:solidFill>
                  <a:schemeClr val="bg1"/>
                </a:solidFill>
                <a:latin typeface="IRAN Sans" panose="020B0606030804020204" pitchFamily="34" charset="-78"/>
                <a:cs typeface="IRAN Sans" panose="020B0606030804020204" pitchFamily="34" charset="-78"/>
              </a:rPr>
              <a:t>داد. هر یاخته هم چیزی بیش از مجموع مولکول های تشکیل دهنده آن است و این </a:t>
            </a:r>
            <a:r>
              <a:rPr lang="fa-IR" dirty="0" smtClean="0">
                <a:solidFill>
                  <a:schemeClr val="bg1"/>
                </a:solidFill>
                <a:latin typeface="IRAN Sans" panose="020B0606030804020204" pitchFamily="34" charset="-78"/>
                <a:cs typeface="IRAN Sans" panose="020B0606030804020204" pitchFamily="34" charset="-78"/>
              </a:rPr>
              <a:t>موضوع در </a:t>
            </a:r>
            <a:r>
              <a:rPr lang="fa-IR" dirty="0">
                <a:solidFill>
                  <a:schemeClr val="bg1"/>
                </a:solidFill>
                <a:latin typeface="IRAN Sans" panose="020B0606030804020204" pitchFamily="34" charset="-78"/>
                <a:cs typeface="IRAN Sans" panose="020B0606030804020204" pitchFamily="34" charset="-78"/>
              </a:rPr>
              <a:t>سطوح بافت، اندام، دستگاه و جاندار نیز صادق است که تا سطح زیست کره ادامه دارد. </a:t>
            </a:r>
            <a:endParaRPr lang="fa-IR" dirty="0" smtClean="0">
              <a:solidFill>
                <a:schemeClr val="bg1"/>
              </a:solidFill>
              <a:latin typeface="IRAN Sans" panose="020B0606030804020204" pitchFamily="34" charset="-78"/>
              <a:cs typeface="IRAN Sans" panose="020B0606030804020204" pitchFamily="34" charset="-78"/>
            </a:endParaRPr>
          </a:p>
          <a:p>
            <a:pPr marL="0" indent="0" algn="just" rtl="1">
              <a:lnSpc>
                <a:spcPct val="160000"/>
              </a:lnSpc>
              <a:buNone/>
            </a:pPr>
            <a:r>
              <a:rPr lang="fa-IR" dirty="0" smtClean="0">
                <a:solidFill>
                  <a:schemeClr val="bg1"/>
                </a:solidFill>
                <a:latin typeface="IRAN Sans" panose="020B0606030804020204" pitchFamily="34" charset="-78"/>
                <a:cs typeface="IRAN Sans" panose="020B0606030804020204" pitchFamily="34" charset="-78"/>
              </a:rPr>
              <a:t>مثال: </a:t>
            </a:r>
            <a:r>
              <a:rPr lang="fa-IR" dirty="0" smtClean="0">
                <a:solidFill>
                  <a:srgbClr val="FFC000"/>
                </a:solidFill>
                <a:latin typeface="IRAN Sans" panose="020B0606030804020204" pitchFamily="34" charset="-78"/>
                <a:cs typeface="IRAN Sans" panose="020B0606030804020204" pitchFamily="34" charset="-78"/>
              </a:rPr>
              <a:t>اگر اجزای تشکیل دهندۀ </a:t>
            </a:r>
            <a:r>
              <a:rPr lang="fa-IR" dirty="0">
                <a:solidFill>
                  <a:srgbClr val="FFC000"/>
                </a:solidFill>
                <a:latin typeface="IRAN Sans" panose="020B0606030804020204" pitchFamily="34" charset="-78"/>
                <a:cs typeface="IRAN Sans" panose="020B0606030804020204" pitchFamily="34" charset="-78"/>
              </a:rPr>
              <a:t>یک گیاه را از هم جدا کنیم و در ظرفی بریزیم، آن مجموعۀ اجزای از </a:t>
            </a:r>
            <a:r>
              <a:rPr lang="fa-IR" dirty="0" smtClean="0">
                <a:solidFill>
                  <a:srgbClr val="FFC000"/>
                </a:solidFill>
                <a:latin typeface="IRAN Sans" panose="020B0606030804020204" pitchFamily="34" charset="-78"/>
                <a:cs typeface="IRAN Sans" panose="020B0606030804020204" pitchFamily="34" charset="-78"/>
              </a:rPr>
              <a:t>هم جداشده، گیاه </a:t>
            </a:r>
            <a:r>
              <a:rPr lang="fa-IR" dirty="0">
                <a:solidFill>
                  <a:srgbClr val="FFC000"/>
                </a:solidFill>
                <a:latin typeface="IRAN Sans" panose="020B0606030804020204" pitchFamily="34" charset="-78"/>
                <a:cs typeface="IRAN Sans" panose="020B0606030804020204" pitchFamily="34" charset="-78"/>
              </a:rPr>
              <a:t>به شمار </a:t>
            </a:r>
            <a:r>
              <a:rPr lang="fa-IR" dirty="0" smtClean="0">
                <a:solidFill>
                  <a:srgbClr val="FFC000"/>
                </a:solidFill>
                <a:latin typeface="IRAN Sans" panose="020B0606030804020204" pitchFamily="34" charset="-78"/>
                <a:cs typeface="IRAN Sans" panose="020B0606030804020204" pitchFamily="34" charset="-78"/>
              </a:rPr>
              <a:t>نمی رود</a:t>
            </a:r>
            <a:r>
              <a:rPr lang="fa-IR" dirty="0">
                <a:solidFill>
                  <a:srgbClr val="FFC000"/>
                </a:solidFill>
                <a:latin typeface="IRAN Sans" panose="020B0606030804020204" pitchFamily="34" charset="-78"/>
                <a:cs typeface="IRAN Sans" panose="020B0606030804020204" pitchFamily="34" charset="-78"/>
              </a:rPr>
              <a:t>؛</a:t>
            </a:r>
            <a:endParaRPr lang="en-US" dirty="0">
              <a:solidFill>
                <a:srgbClr val="FFC000"/>
              </a:solidFill>
              <a:latin typeface="IRAN Sans" panose="020B0606030804020204" pitchFamily="34" charset="-78"/>
              <a:cs typeface="IRAN Sans" panose="020B0606030804020204" pitchFamily="34" charset="-78"/>
            </a:endParaRPr>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rmAutofit fontScale="975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5000" b="1" i="0" u="none" strike="noStrike" kern="1200" cap="none" spc="0" normalizeH="0" baseline="0" noProof="0" dirty="0" smtClean="0">
                <a:ln>
                  <a:noFill/>
                </a:ln>
                <a:solidFill>
                  <a:schemeClr val="tx1"/>
                </a:solidFill>
                <a:effectLst/>
                <a:uLnTx/>
                <a:uFillTx/>
                <a:latin typeface="+mj-lt"/>
                <a:ea typeface="+mj-ea"/>
                <a:cs typeface="B Cheshmeh" pitchFamily="2" charset="-78"/>
              </a:rPr>
              <a:t>کل،</a:t>
            </a:r>
            <a:r>
              <a:rPr kumimoji="0" lang="fa-IR" sz="5000" b="1" i="0" u="none" strike="noStrike" kern="1200" cap="none" spc="0" normalizeH="0" noProof="0" dirty="0" smtClean="0">
                <a:ln>
                  <a:noFill/>
                </a:ln>
                <a:solidFill>
                  <a:schemeClr val="tx1"/>
                </a:solidFill>
                <a:effectLst/>
                <a:uLnTx/>
                <a:uFillTx/>
                <a:latin typeface="+mj-lt"/>
                <a:ea typeface="+mj-ea"/>
                <a:cs typeface="B Cheshmeh" pitchFamily="2" charset="-78"/>
              </a:rPr>
              <a:t> بیشتر از اجتماع اجزاست</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spTree>
    <p:extLst>
      <p:ext uri="{BB962C8B-B14F-4D97-AF65-F5344CB8AC3E}">
        <p14:creationId xmlns:p14="http://schemas.microsoft.com/office/powerpoint/2010/main" val="128177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8086" y="1872258"/>
            <a:ext cx="10045542" cy="1200150"/>
          </a:xfrm>
        </p:spPr>
        <p:txBody>
          <a:bodyPr>
            <a:normAutofit fontScale="90000"/>
            <a:scene3d>
              <a:camera prst="orthographicFront"/>
              <a:lightRig rig="glow" dir="tl">
                <a:rot lat="0" lon="0" rev="5400000"/>
              </a:lightRig>
            </a:scene3d>
            <a:sp3d contourW="12700">
              <a:bevelT w="25400" h="25400"/>
              <a:contourClr>
                <a:schemeClr val="accent6">
                  <a:shade val="73000"/>
                </a:schemeClr>
              </a:contourClr>
            </a:sp3d>
          </a:bodyPr>
          <a:lstStyle/>
          <a:p>
            <a:pPr algn="r" rtl="1">
              <a:lnSpc>
                <a:spcPct val="150000"/>
              </a:lnSpc>
            </a:pPr>
            <a:r>
              <a:rPr lang="fa-IR" b="1" dirty="0" smtClean="0">
                <a:ln w="11430"/>
                <a:no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نتیجه:</a:t>
            </a:r>
            <a:endParaRPr lang="en-US" b="1" dirty="0">
              <a:ln w="11430"/>
              <a:no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endParaRPr>
          </a:p>
        </p:txBody>
      </p:sp>
      <p:sp>
        <p:nvSpPr>
          <p:cNvPr id="3" name="Content Placeholder 2"/>
          <p:cNvSpPr>
            <a:spLocks noGrp="1"/>
          </p:cNvSpPr>
          <p:nvPr>
            <p:ph idx="1"/>
          </p:nvPr>
        </p:nvSpPr>
        <p:spPr>
          <a:xfrm>
            <a:off x="414068" y="3720756"/>
            <a:ext cx="10207348" cy="3192062"/>
          </a:xfrm>
        </p:spPr>
        <p:txBody>
          <a:bodyPr>
            <a:scene3d>
              <a:camera prst="orthographicFront"/>
              <a:lightRig rig="glow" dir="tl">
                <a:rot lat="0" lon="0" rev="5400000"/>
              </a:lightRig>
            </a:scene3d>
            <a:sp3d contourW="12700">
              <a:bevelT w="25400" h="25400"/>
              <a:contourClr>
                <a:schemeClr val="accent6">
                  <a:shade val="73000"/>
                </a:schemeClr>
              </a:contourClr>
            </a:sp3d>
          </a:bodyPr>
          <a:lstStyle/>
          <a:p>
            <a:pPr marL="0" indent="0" algn="ctr" rtl="1">
              <a:lnSpc>
                <a:spcPct val="150000"/>
              </a:lnSpc>
              <a:buNone/>
            </a:pPr>
            <a:r>
              <a:rPr lang="fa-IR" b="1" dirty="0">
                <a:ln w="11430"/>
                <a:solidFill>
                  <a:srgbClr val="FFFF00"/>
                </a:solidFill>
                <a:effectLst>
                  <a:outerShdw blurRad="38100" dist="38100" dir="2700000" algn="tl">
                    <a:srgbClr val="000000">
                      <a:alpha val="43137"/>
                    </a:srgbClr>
                  </a:outerShdw>
                </a:effectLst>
                <a:latin typeface="IRAN Sans" panose="020B0606030804020204" pitchFamily="34" charset="-78"/>
                <a:cs typeface="IRAN Sans" panose="020B0606030804020204" pitchFamily="34" charset="-78"/>
              </a:rPr>
              <a:t>ارتباط بین اجزا نیز مانند خود اجزا در تشکیل جاندار، مؤثر و کُل، </a:t>
            </a:r>
            <a:r>
              <a:rPr lang="fa-IR" b="1" dirty="0" smtClean="0">
                <a:ln w="11430"/>
                <a:solidFill>
                  <a:srgbClr val="FFFF00"/>
                </a:solidFill>
                <a:effectLst>
                  <a:outerShdw blurRad="38100" dist="38100" dir="2700000" algn="tl">
                    <a:srgbClr val="000000">
                      <a:alpha val="43137"/>
                    </a:srgbClr>
                  </a:outerShdw>
                </a:effectLst>
                <a:latin typeface="IRAN Sans" panose="020B0606030804020204" pitchFamily="34" charset="-78"/>
                <a:cs typeface="IRAN Sans" panose="020B0606030804020204" pitchFamily="34" charset="-78"/>
              </a:rPr>
              <a:t>چیزی بیشتر </a:t>
            </a:r>
            <a:r>
              <a:rPr lang="fa-IR" b="1" dirty="0">
                <a:ln w="11430"/>
                <a:solidFill>
                  <a:srgbClr val="FFFF00"/>
                </a:solidFill>
                <a:effectLst>
                  <a:outerShdw blurRad="38100" dist="38100" dir="2700000" algn="tl">
                    <a:srgbClr val="000000">
                      <a:alpha val="43137"/>
                    </a:srgbClr>
                  </a:outerShdw>
                </a:effectLst>
                <a:latin typeface="IRAN Sans" panose="020B0606030804020204" pitchFamily="34" charset="-78"/>
                <a:cs typeface="IRAN Sans" panose="020B0606030804020204" pitchFamily="34" charset="-78"/>
              </a:rPr>
              <a:t>از اجتماع اجزا است.</a:t>
            </a:r>
            <a:endParaRPr lang="en-US" b="1" dirty="0">
              <a:ln w="11430"/>
              <a:solidFill>
                <a:srgbClr val="FFFF00"/>
              </a:solidFill>
              <a:effectLst>
                <a:outerShdw blurRad="38100" dist="38100" dir="2700000" algn="tl">
                  <a:srgbClr val="000000">
                    <a:alpha val="43137"/>
                  </a:srgbClr>
                </a:outerShdw>
              </a:effectLst>
              <a:latin typeface="IRAN Sans" panose="020B0606030804020204" pitchFamily="34" charset="-78"/>
              <a:cs typeface="IRAN Sans" panose="020B0606030804020204" pitchFamily="34" charset="-78"/>
            </a:endParaRPr>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rmAutofit fontScale="975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5000" b="1" i="0" u="none" strike="noStrike" kern="1200" cap="none" spc="0" normalizeH="0" baseline="0" noProof="0" dirty="0" smtClean="0">
                <a:ln>
                  <a:noFill/>
                </a:ln>
                <a:solidFill>
                  <a:schemeClr val="tx1"/>
                </a:solidFill>
                <a:effectLst/>
                <a:uLnTx/>
                <a:uFillTx/>
                <a:latin typeface="+mj-lt"/>
                <a:ea typeface="+mj-ea"/>
                <a:cs typeface="B Cheshmeh" pitchFamily="2" charset="-78"/>
              </a:rPr>
              <a:t>کل،</a:t>
            </a:r>
            <a:r>
              <a:rPr kumimoji="0" lang="fa-IR" sz="5000" b="1" i="0" u="none" strike="noStrike" kern="1200" cap="none" spc="0" normalizeH="0" noProof="0" dirty="0" smtClean="0">
                <a:ln>
                  <a:noFill/>
                </a:ln>
                <a:solidFill>
                  <a:schemeClr val="tx1"/>
                </a:solidFill>
                <a:effectLst/>
                <a:uLnTx/>
                <a:uFillTx/>
                <a:latin typeface="+mj-lt"/>
                <a:ea typeface="+mj-ea"/>
                <a:cs typeface="B Cheshmeh" pitchFamily="2" charset="-78"/>
              </a:rPr>
              <a:t> بیشتر از اجتماع اجزاست</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spTree>
    <p:extLst>
      <p:ext uri="{BB962C8B-B14F-4D97-AF65-F5344CB8AC3E}">
        <p14:creationId xmlns:p14="http://schemas.microsoft.com/office/powerpoint/2010/main" val="33824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558086" y="1872258"/>
            <a:ext cx="10045542" cy="4560214"/>
          </a:xfrm>
        </p:spPr>
        <p:txBody>
          <a:bodyPr>
            <a:normAutofit/>
          </a:bodyPr>
          <a:lstStyle/>
          <a:p>
            <a:pPr algn="just" rtl="1">
              <a:lnSpc>
                <a:spcPct val="150000"/>
              </a:lnSpc>
            </a:pPr>
            <a:r>
              <a:rPr lang="fa-IR" sz="2400" dirty="0" smtClean="0">
                <a:solidFill>
                  <a:schemeClr val="bg1"/>
                </a:solidFill>
                <a:latin typeface="IRAN Sans" pitchFamily="34" charset="-78"/>
                <a:cs typeface="IRAN Sans" pitchFamily="34" charset="-78"/>
              </a:rPr>
              <a:t>چگونه پروانۀ مونارک مسیر خود را پیدا می کند و راه را به اشتباه نمی رود؟ زیست شناسان پس از سال ها پژوهش، به تازگی این معما را حل کرده اند. آنان در بدن این پروانه، یاخته های عصبی (نورون هایی) یافته اند که پروانه ها با استفاده از آنها، </a:t>
            </a:r>
            <a:r>
              <a:rPr lang="fa-IR" sz="2400" b="1" dirty="0" smtClean="0">
                <a:solidFill>
                  <a:srgbClr val="FF0000"/>
                </a:solidFill>
                <a:latin typeface="IRAN Sans" pitchFamily="34" charset="-78"/>
                <a:cs typeface="IRAN Sans" pitchFamily="34" charset="-78"/>
              </a:rPr>
              <a:t>جایگاه خورشید در آسمان و جهت مقصد </a:t>
            </a:r>
            <a:r>
              <a:rPr lang="fa-IR" sz="2400" dirty="0" smtClean="0">
                <a:solidFill>
                  <a:schemeClr val="bg1"/>
                </a:solidFill>
                <a:latin typeface="IRAN Sans" pitchFamily="34" charset="-78"/>
                <a:cs typeface="IRAN Sans" pitchFamily="34" charset="-78"/>
              </a:rPr>
              <a:t>را تشخیص می دهند و به سوی آن پرواز می کنند.</a:t>
            </a:r>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rmAutofit fontScale="90000" lnSpcReduction="100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7300" b="1" i="0" u="none" strike="noStrike" kern="1200" cap="none" spc="0" normalizeH="0" baseline="0" noProof="0" smtClean="0">
                <a:ln>
                  <a:noFill/>
                </a:ln>
                <a:solidFill>
                  <a:schemeClr val="tx1"/>
                </a:solidFill>
                <a:effectLst/>
                <a:uLnTx/>
                <a:uFillTx/>
                <a:latin typeface="+mj-lt"/>
                <a:ea typeface="+mj-ea"/>
                <a:cs typeface="B Cheshmeh" pitchFamily="2" charset="-78"/>
              </a:rPr>
              <a:t>مقدمه</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sp>
        <p:nvSpPr>
          <p:cNvPr id="5" name="TextBox 4"/>
          <p:cNvSpPr txBox="1"/>
          <p:nvPr/>
        </p:nvSpPr>
        <p:spPr>
          <a:xfrm>
            <a:off x="612304" y="4896594"/>
            <a:ext cx="9505056" cy="1338828"/>
          </a:xfrm>
          <a:prstGeom prst="rect">
            <a:avLst/>
          </a:prstGeom>
          <a:noFill/>
        </p:spPr>
        <p:txBody>
          <a:bodyPr wrap="square" rtlCol="0">
            <a:spAutoFit/>
          </a:bodyPr>
          <a:lstStyle/>
          <a:p>
            <a:pPr algn="just" rtl="1">
              <a:lnSpc>
                <a:spcPct val="150000"/>
              </a:lnSpc>
            </a:pPr>
            <a:r>
              <a:rPr lang="fa-IR" sz="2000" dirty="0" smtClean="0">
                <a:solidFill>
                  <a:srgbClr val="FF0000"/>
                </a:solidFill>
                <a:latin typeface="IRAN Sans" pitchFamily="34" charset="-78"/>
                <a:cs typeface="IRAN Sans" pitchFamily="34" charset="-78"/>
              </a:rPr>
              <a:t>نکته! پروانه مونارک با استفاده از نورون های خود جایگاه خورشید در آسمان را تشخیص می دهند نه شدت نور خورشید را.</a:t>
            </a:r>
            <a:endParaRPr lang="en-US" sz="2000" dirty="0" smtClean="0">
              <a:solidFill>
                <a:srgbClr val="FF0000"/>
              </a:solidFill>
              <a:latin typeface="IRAN Sans" pitchFamily="34" charset="-78"/>
              <a:cs typeface="IRAN Sans" pitchFamily="34" charset="-78"/>
            </a:endParaRP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down)">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5" grpId="0" build="allAtOnce"/>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558086" y="2160290"/>
            <a:ext cx="10045542" cy="4752528"/>
          </a:xfrm>
        </p:spPr>
        <p:txBody>
          <a:bodyPr>
            <a:normAutofit fontScale="77500" lnSpcReduction="20000"/>
          </a:bodyPr>
          <a:lstStyle/>
          <a:p>
            <a:pPr marL="0" indent="0" algn="just" rtl="1">
              <a:lnSpc>
                <a:spcPct val="160000"/>
              </a:lnSpc>
              <a:buNone/>
            </a:pPr>
            <a:r>
              <a:rPr lang="fa-IR" dirty="0">
                <a:solidFill>
                  <a:schemeClr val="bg1"/>
                </a:solidFill>
                <a:latin typeface="IRAN Sans" panose="020B0606030804020204" pitchFamily="34" charset="-78"/>
                <a:cs typeface="IRAN Sans" panose="020B0606030804020204" pitchFamily="34" charset="-78"/>
              </a:rPr>
              <a:t>زیست شناسان امروزی به این نتیجه </a:t>
            </a:r>
            <a:r>
              <a:rPr lang="fa-IR" dirty="0" smtClean="0">
                <a:solidFill>
                  <a:schemeClr val="bg1"/>
                </a:solidFill>
                <a:latin typeface="IRAN Sans" panose="020B0606030804020204" pitchFamily="34" charset="-78"/>
                <a:cs typeface="IRAN Sans" panose="020B0606030804020204" pitchFamily="34" charset="-78"/>
              </a:rPr>
              <a:t>رسیده اند </a:t>
            </a:r>
            <a:r>
              <a:rPr lang="fa-IR" dirty="0">
                <a:solidFill>
                  <a:schemeClr val="bg1"/>
                </a:solidFill>
                <a:latin typeface="IRAN Sans" panose="020B0606030804020204" pitchFamily="34" charset="-78"/>
                <a:cs typeface="IRAN Sans" panose="020B0606030804020204" pitchFamily="34" charset="-78"/>
              </a:rPr>
              <a:t>که بهتر است برای درک سامانه های </a:t>
            </a:r>
            <a:r>
              <a:rPr lang="fa-IR" dirty="0" smtClean="0">
                <a:solidFill>
                  <a:schemeClr val="bg1"/>
                </a:solidFill>
                <a:latin typeface="IRAN Sans" panose="020B0606030804020204" pitchFamily="34" charset="-78"/>
                <a:cs typeface="IRAN Sans" panose="020B0606030804020204" pitchFamily="34" charset="-78"/>
              </a:rPr>
              <a:t>زنده، جزء </a:t>
            </a:r>
            <a:r>
              <a:rPr lang="fa-IR" dirty="0">
                <a:solidFill>
                  <a:schemeClr val="bg1"/>
                </a:solidFill>
                <a:latin typeface="IRAN Sans" panose="020B0606030804020204" pitchFamily="34" charset="-78"/>
                <a:cs typeface="IRAN Sans" panose="020B0606030804020204" pitchFamily="34" charset="-78"/>
              </a:rPr>
              <a:t>نگری را کنار بگذارند و </a:t>
            </a:r>
            <a:r>
              <a:rPr lang="fa-IR" dirty="0">
                <a:solidFill>
                  <a:srgbClr val="FFFF00"/>
                </a:solidFill>
                <a:latin typeface="IRAN Sans" panose="020B0606030804020204" pitchFamily="34" charset="-78"/>
                <a:cs typeface="IRAN Sans" panose="020B0606030804020204" pitchFamily="34" charset="-78"/>
              </a:rPr>
              <a:t>بیشتر</a:t>
            </a:r>
            <a:r>
              <a:rPr lang="fa-IR" dirty="0">
                <a:solidFill>
                  <a:schemeClr val="bg1"/>
                </a:solidFill>
                <a:latin typeface="IRAN Sans" panose="020B0606030804020204" pitchFamily="34" charset="-78"/>
                <a:cs typeface="IRAN Sans" panose="020B0606030804020204" pitchFamily="34" charset="-78"/>
              </a:rPr>
              <a:t> «</a:t>
            </a:r>
            <a:r>
              <a:rPr lang="fa-IR" b="1" dirty="0">
                <a:solidFill>
                  <a:schemeClr val="bg1"/>
                </a:solidFill>
                <a:latin typeface="IRAN Sans" panose="020B0606030804020204" pitchFamily="34" charset="-78"/>
                <a:cs typeface="IRAN Sans" panose="020B0606030804020204" pitchFamily="34" charset="-78"/>
              </a:rPr>
              <a:t>کُل نگری </a:t>
            </a:r>
            <a:r>
              <a:rPr lang="fa-IR" dirty="0">
                <a:solidFill>
                  <a:schemeClr val="bg1"/>
                </a:solidFill>
                <a:latin typeface="IRAN Sans" panose="020B0606030804020204" pitchFamily="34" charset="-78"/>
                <a:cs typeface="IRAN Sans" panose="020B0606030804020204" pitchFamily="34" charset="-78"/>
              </a:rPr>
              <a:t>» کنند تا بتوانند ارتباط های </a:t>
            </a:r>
            <a:r>
              <a:rPr lang="fa-IR" dirty="0" smtClean="0">
                <a:solidFill>
                  <a:schemeClr val="bg1"/>
                </a:solidFill>
                <a:latin typeface="IRAN Sans" panose="020B0606030804020204" pitchFamily="34" charset="-78"/>
                <a:cs typeface="IRAN Sans" panose="020B0606030804020204" pitchFamily="34" charset="-78"/>
              </a:rPr>
              <a:t>درهم آمیختۀ </a:t>
            </a:r>
            <a:r>
              <a:rPr lang="fa-IR" dirty="0">
                <a:solidFill>
                  <a:schemeClr val="bg1"/>
                </a:solidFill>
                <a:latin typeface="IRAN Sans" panose="020B0606030804020204" pitchFamily="34" charset="-78"/>
                <a:cs typeface="IRAN Sans" panose="020B0606030804020204" pitchFamily="34" charset="-78"/>
              </a:rPr>
              <a:t>درون </a:t>
            </a:r>
            <a:r>
              <a:rPr lang="fa-IR" dirty="0" smtClean="0">
                <a:solidFill>
                  <a:schemeClr val="bg1"/>
                </a:solidFill>
                <a:latin typeface="IRAN Sans" panose="020B0606030804020204" pitchFamily="34" charset="-78"/>
                <a:cs typeface="IRAN Sans" panose="020B0606030804020204" pitchFamily="34" charset="-78"/>
              </a:rPr>
              <a:t>این سامانه </a:t>
            </a:r>
            <a:r>
              <a:rPr lang="fa-IR" dirty="0">
                <a:solidFill>
                  <a:schemeClr val="bg1"/>
                </a:solidFill>
                <a:latin typeface="IRAN Sans" panose="020B0606030804020204" pitchFamily="34" charset="-78"/>
                <a:cs typeface="IRAN Sans" panose="020B0606030804020204" pitchFamily="34" charset="-78"/>
              </a:rPr>
              <a:t>ها را کشف و آنها را در تصویری بزرگ تر و کامل تر مشاهده کنند؛ </a:t>
            </a:r>
            <a:endParaRPr lang="fa-IR" dirty="0" smtClean="0">
              <a:solidFill>
                <a:schemeClr val="bg1"/>
              </a:solidFill>
              <a:latin typeface="IRAN Sans" panose="020B0606030804020204" pitchFamily="34" charset="-78"/>
              <a:cs typeface="IRAN Sans" panose="020B0606030804020204" pitchFamily="34" charset="-78"/>
            </a:endParaRPr>
          </a:p>
          <a:p>
            <a:pPr marL="0" indent="0" algn="just" rtl="1">
              <a:lnSpc>
                <a:spcPct val="160000"/>
              </a:lnSpc>
              <a:buNone/>
            </a:pPr>
            <a:r>
              <a:rPr lang="fa-IR" dirty="0" smtClean="0">
                <a:solidFill>
                  <a:schemeClr val="bg1"/>
                </a:solidFill>
                <a:latin typeface="IRAN Sans" panose="020B0606030804020204" pitchFamily="34" charset="-78"/>
                <a:cs typeface="IRAN Sans" panose="020B0606030804020204" pitchFamily="34" charset="-78"/>
              </a:rPr>
              <a:t>یعنی </a:t>
            </a:r>
            <a:r>
              <a:rPr lang="fa-IR" dirty="0">
                <a:solidFill>
                  <a:schemeClr val="bg1"/>
                </a:solidFill>
                <a:latin typeface="IRAN Sans" panose="020B0606030804020204" pitchFamily="34" charset="-78"/>
                <a:cs typeface="IRAN Sans" panose="020B0606030804020204" pitchFamily="34" charset="-78"/>
              </a:rPr>
              <a:t>سعی </a:t>
            </a:r>
            <a:r>
              <a:rPr lang="fa-IR" dirty="0" smtClean="0">
                <a:solidFill>
                  <a:schemeClr val="bg1"/>
                </a:solidFill>
                <a:latin typeface="IRAN Sans" panose="020B0606030804020204" pitchFamily="34" charset="-78"/>
                <a:cs typeface="IRAN Sans" panose="020B0606030804020204" pitchFamily="34" charset="-78"/>
              </a:rPr>
              <a:t>می کنند هنگام بررسی </a:t>
            </a:r>
            <a:r>
              <a:rPr lang="fa-IR" dirty="0">
                <a:solidFill>
                  <a:schemeClr val="bg1"/>
                </a:solidFill>
                <a:latin typeface="IRAN Sans" panose="020B0606030804020204" pitchFamily="34" charset="-78"/>
                <a:cs typeface="IRAN Sans" panose="020B0606030804020204" pitchFamily="34" charset="-78"/>
              </a:rPr>
              <a:t>یک موجود زنده، به </a:t>
            </a:r>
            <a:r>
              <a:rPr lang="fa-IR" b="1" dirty="0">
                <a:solidFill>
                  <a:schemeClr val="bg1"/>
                </a:solidFill>
                <a:latin typeface="IRAN Sans" panose="020B0606030804020204" pitchFamily="34" charset="-78"/>
                <a:cs typeface="IRAN Sans" panose="020B0606030804020204" pitchFamily="34" charset="-78"/>
              </a:rPr>
              <a:t>همۀ</a:t>
            </a:r>
            <a:r>
              <a:rPr lang="fa-IR" dirty="0">
                <a:solidFill>
                  <a:schemeClr val="bg1"/>
                </a:solidFill>
                <a:latin typeface="IRAN Sans" panose="020B0606030804020204" pitchFamily="34" charset="-78"/>
                <a:cs typeface="IRAN Sans" panose="020B0606030804020204" pitchFamily="34" charset="-78"/>
              </a:rPr>
              <a:t> عوامل </a:t>
            </a:r>
            <a:r>
              <a:rPr lang="fa-IR" dirty="0">
                <a:solidFill>
                  <a:srgbClr val="FFFF00"/>
                </a:solidFill>
                <a:latin typeface="IRAN Sans" panose="020B0606030804020204" pitchFamily="34" charset="-78"/>
                <a:cs typeface="IRAN Sans" panose="020B0606030804020204" pitchFamily="34" charset="-78"/>
              </a:rPr>
              <a:t>زنده</a:t>
            </a:r>
            <a:r>
              <a:rPr lang="fa-IR" dirty="0">
                <a:solidFill>
                  <a:schemeClr val="bg1"/>
                </a:solidFill>
                <a:latin typeface="IRAN Sans" panose="020B0606030804020204" pitchFamily="34" charset="-78"/>
                <a:cs typeface="IRAN Sans" panose="020B0606030804020204" pitchFamily="34" charset="-78"/>
              </a:rPr>
              <a:t> و </a:t>
            </a:r>
            <a:r>
              <a:rPr lang="fa-IR" dirty="0" smtClean="0">
                <a:solidFill>
                  <a:srgbClr val="FFFF00"/>
                </a:solidFill>
                <a:latin typeface="IRAN Sans" panose="020B0606030804020204" pitchFamily="34" charset="-78"/>
                <a:cs typeface="IRAN Sans" panose="020B0606030804020204" pitchFamily="34" charset="-78"/>
              </a:rPr>
              <a:t>غیرزنده</a:t>
            </a:r>
            <a:r>
              <a:rPr lang="fa-IR" dirty="0" smtClean="0">
                <a:solidFill>
                  <a:schemeClr val="bg1"/>
                </a:solidFill>
                <a:latin typeface="IRAN Sans" panose="020B0606030804020204" pitchFamily="34" charset="-78"/>
                <a:cs typeface="IRAN Sans" panose="020B0606030804020204" pitchFamily="34" charset="-78"/>
              </a:rPr>
              <a:t> ای </a:t>
            </a:r>
            <a:r>
              <a:rPr lang="fa-IR" dirty="0">
                <a:solidFill>
                  <a:schemeClr val="bg1"/>
                </a:solidFill>
                <a:latin typeface="IRAN Sans" panose="020B0606030804020204" pitchFamily="34" charset="-78"/>
                <a:cs typeface="IRAN Sans" panose="020B0606030804020204" pitchFamily="34" charset="-78"/>
              </a:rPr>
              <a:t>نیز توجه کنند که بر حیات آن اثر </a:t>
            </a:r>
            <a:r>
              <a:rPr lang="fa-IR" dirty="0" smtClean="0">
                <a:solidFill>
                  <a:schemeClr val="bg1"/>
                </a:solidFill>
                <a:latin typeface="IRAN Sans" panose="020B0606030804020204" pitchFamily="34" charset="-78"/>
                <a:cs typeface="IRAN Sans" panose="020B0606030804020204" pitchFamily="34" charset="-78"/>
              </a:rPr>
              <a:t>می گذارند</a:t>
            </a:r>
            <a:r>
              <a:rPr lang="fa-IR" dirty="0">
                <a:solidFill>
                  <a:schemeClr val="bg1"/>
                </a:solidFill>
                <a:latin typeface="IRAN Sans" panose="020B0606030804020204" pitchFamily="34" charset="-78"/>
                <a:cs typeface="IRAN Sans" panose="020B0606030804020204" pitchFamily="34" charset="-78"/>
              </a:rPr>
              <a:t>.</a:t>
            </a:r>
            <a:endParaRPr lang="en-US" dirty="0">
              <a:solidFill>
                <a:schemeClr val="bg1"/>
              </a:solidFill>
              <a:latin typeface="IRAN Sans" panose="020B0606030804020204" pitchFamily="34" charset="-78"/>
              <a:cs typeface="IRAN Sans" panose="020B0606030804020204" pitchFamily="34" charset="-78"/>
            </a:endParaRPr>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rmAutofit fontScale="975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5000" b="1" i="0" u="none" strike="noStrike" kern="1200" cap="none" spc="0" normalizeH="0" baseline="0" noProof="0" dirty="0" smtClean="0">
                <a:ln>
                  <a:noFill/>
                </a:ln>
                <a:solidFill>
                  <a:schemeClr val="tx1"/>
                </a:solidFill>
                <a:effectLst/>
                <a:uLnTx/>
                <a:uFillTx/>
                <a:latin typeface="+mj-lt"/>
                <a:ea typeface="+mj-ea"/>
                <a:cs typeface="B Cheshmeh" pitchFamily="2" charset="-78"/>
              </a:rPr>
              <a:t>کل،</a:t>
            </a:r>
            <a:r>
              <a:rPr kumimoji="0" lang="fa-IR" sz="5000" b="1" i="0" u="none" strike="noStrike" kern="1200" cap="none" spc="0" normalizeH="0" noProof="0" dirty="0" smtClean="0">
                <a:ln>
                  <a:noFill/>
                </a:ln>
                <a:solidFill>
                  <a:schemeClr val="tx1"/>
                </a:solidFill>
                <a:effectLst/>
                <a:uLnTx/>
                <a:uFillTx/>
                <a:latin typeface="+mj-lt"/>
                <a:ea typeface="+mj-ea"/>
                <a:cs typeface="B Cheshmeh" pitchFamily="2" charset="-78"/>
              </a:rPr>
              <a:t> بیشتر از اجتماع اجزاست</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spTree>
    <p:extLst>
      <p:ext uri="{BB962C8B-B14F-4D97-AF65-F5344CB8AC3E}">
        <p14:creationId xmlns:p14="http://schemas.microsoft.com/office/powerpoint/2010/main" val="3084454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558086" y="1800517"/>
            <a:ext cx="10045542" cy="4752261"/>
          </a:xfrm>
        </p:spPr>
        <p:txBody>
          <a:bodyPr>
            <a:normAutofit fontScale="77500" lnSpcReduction="20000"/>
          </a:bodyPr>
          <a:lstStyle/>
          <a:p>
            <a:pPr marL="0" indent="0" algn="just" rtl="1">
              <a:lnSpc>
                <a:spcPct val="150000"/>
              </a:lnSpc>
              <a:buNone/>
            </a:pPr>
            <a:r>
              <a:rPr lang="fa-IR" dirty="0">
                <a:solidFill>
                  <a:schemeClr val="bg1"/>
                </a:solidFill>
                <a:latin typeface="IRAN Sans" panose="020B0606030804020204" pitchFamily="34" charset="-78"/>
                <a:cs typeface="IRAN Sans" panose="020B0606030804020204" pitchFamily="34" charset="-78"/>
              </a:rPr>
              <a:t>زیست شناسان امروزی برای کل نگری به سامانه های زنده، نه فقط ارتباط های بین </a:t>
            </a:r>
            <a:r>
              <a:rPr lang="fa-IR" dirty="0" smtClean="0">
                <a:solidFill>
                  <a:schemeClr val="bg1"/>
                </a:solidFill>
                <a:latin typeface="IRAN Sans" panose="020B0606030804020204" pitchFamily="34" charset="-78"/>
                <a:cs typeface="IRAN Sans" panose="020B0606030804020204" pitchFamily="34" charset="-78"/>
              </a:rPr>
              <a:t>سطوح مختلف </a:t>
            </a:r>
            <a:r>
              <a:rPr lang="fa-IR" dirty="0">
                <a:solidFill>
                  <a:schemeClr val="bg1"/>
                </a:solidFill>
                <a:latin typeface="IRAN Sans" panose="020B0606030804020204" pitchFamily="34" charset="-78"/>
                <a:cs typeface="IRAN Sans" panose="020B0606030804020204" pitchFamily="34" charset="-78"/>
              </a:rPr>
              <a:t>سازمانی سامانه های زنده را بررسی </a:t>
            </a:r>
            <a:r>
              <a:rPr lang="fa-IR" dirty="0" smtClean="0">
                <a:solidFill>
                  <a:schemeClr val="bg1"/>
                </a:solidFill>
                <a:latin typeface="IRAN Sans" panose="020B0606030804020204" pitchFamily="34" charset="-78"/>
                <a:cs typeface="IRAN Sans" panose="020B0606030804020204" pitchFamily="34" charset="-78"/>
              </a:rPr>
              <a:t>می کنند</a:t>
            </a:r>
            <a:r>
              <a:rPr lang="fa-IR" dirty="0">
                <a:solidFill>
                  <a:schemeClr val="bg1"/>
                </a:solidFill>
                <a:latin typeface="IRAN Sans" panose="020B0606030804020204" pitchFamily="34" charset="-78"/>
                <a:cs typeface="IRAN Sans" panose="020B0606030804020204" pitchFamily="34" charset="-78"/>
              </a:rPr>
              <a:t>، بلکه برای شناخت هر چه بیشتر آنها از </a:t>
            </a:r>
            <a:r>
              <a:rPr lang="fa-IR" dirty="0" smtClean="0">
                <a:solidFill>
                  <a:schemeClr val="bg1"/>
                </a:solidFill>
                <a:latin typeface="IRAN Sans" panose="020B0606030804020204" pitchFamily="34" charset="-78"/>
                <a:cs typeface="IRAN Sans" panose="020B0606030804020204" pitchFamily="34" charset="-78"/>
              </a:rPr>
              <a:t>اطلاعات رشته </a:t>
            </a:r>
            <a:r>
              <a:rPr lang="fa-IR" dirty="0">
                <a:solidFill>
                  <a:schemeClr val="bg1"/>
                </a:solidFill>
                <a:latin typeface="IRAN Sans" panose="020B0606030804020204" pitchFamily="34" charset="-78"/>
                <a:cs typeface="IRAN Sans" panose="020B0606030804020204" pitchFamily="34" charset="-78"/>
              </a:rPr>
              <a:t>های دیگر نیز کمک </a:t>
            </a:r>
            <a:r>
              <a:rPr lang="fa-IR" dirty="0" smtClean="0">
                <a:solidFill>
                  <a:schemeClr val="bg1"/>
                </a:solidFill>
                <a:latin typeface="IRAN Sans" panose="020B0606030804020204" pitchFamily="34" charset="-78"/>
                <a:cs typeface="IRAN Sans" panose="020B0606030804020204" pitchFamily="34" charset="-78"/>
              </a:rPr>
              <a:t>می گیرند</a:t>
            </a:r>
            <a:r>
              <a:rPr lang="fa-IR" dirty="0">
                <a:solidFill>
                  <a:schemeClr val="bg1"/>
                </a:solidFill>
                <a:latin typeface="IRAN Sans" panose="020B0606030804020204" pitchFamily="34" charset="-78"/>
                <a:cs typeface="IRAN Sans" panose="020B0606030804020204" pitchFamily="34" charset="-78"/>
              </a:rPr>
              <a:t>. </a:t>
            </a:r>
            <a:endParaRPr lang="fa-IR" dirty="0" smtClean="0">
              <a:solidFill>
                <a:schemeClr val="bg1"/>
              </a:solidFill>
              <a:latin typeface="IRAN Sans" panose="020B0606030804020204" pitchFamily="34" charset="-78"/>
              <a:cs typeface="IRAN Sans" panose="020B0606030804020204" pitchFamily="34" charset="-78"/>
            </a:endParaRPr>
          </a:p>
          <a:p>
            <a:pPr marL="0" indent="0" algn="just" rtl="1">
              <a:lnSpc>
                <a:spcPct val="150000"/>
              </a:lnSpc>
              <a:buNone/>
            </a:pPr>
            <a:r>
              <a:rPr lang="fa-IR" dirty="0" smtClean="0">
                <a:solidFill>
                  <a:schemeClr val="bg1"/>
                </a:solidFill>
                <a:latin typeface="IRAN Sans" panose="020B0606030804020204" pitchFamily="34" charset="-78"/>
                <a:cs typeface="IRAN Sans" panose="020B0606030804020204" pitchFamily="34" charset="-78"/>
              </a:rPr>
              <a:t>مثال: </a:t>
            </a:r>
            <a:r>
              <a:rPr lang="fa-IR" dirty="0" smtClean="0">
                <a:solidFill>
                  <a:srgbClr val="FFC000"/>
                </a:solidFill>
                <a:latin typeface="IRAN Sans" panose="020B0606030804020204" pitchFamily="34" charset="-78"/>
                <a:cs typeface="IRAN Sans" panose="020B0606030804020204" pitchFamily="34" charset="-78"/>
              </a:rPr>
              <a:t>برای </a:t>
            </a:r>
            <a:r>
              <a:rPr lang="fa-IR" dirty="0">
                <a:solidFill>
                  <a:srgbClr val="FFC000"/>
                </a:solidFill>
                <a:latin typeface="IRAN Sans" panose="020B0606030804020204" pitchFamily="34" charset="-78"/>
                <a:cs typeface="IRAN Sans" panose="020B0606030804020204" pitchFamily="34" charset="-78"/>
              </a:rPr>
              <a:t>بررسی مجموعۀ ژن های هر گونه از جانداران</a:t>
            </a:r>
            <a:r>
              <a:rPr lang="fa-IR" dirty="0" smtClean="0">
                <a:solidFill>
                  <a:srgbClr val="FFC000"/>
                </a:solidFill>
                <a:latin typeface="IRAN Sans" panose="020B0606030804020204" pitchFamily="34" charset="-78"/>
                <a:cs typeface="IRAN Sans" panose="020B0606030804020204" pitchFamily="34" charset="-78"/>
              </a:rPr>
              <a:t>، </a:t>
            </a:r>
            <a:r>
              <a:rPr lang="fa-IR" dirty="0">
                <a:solidFill>
                  <a:srgbClr val="FFC000"/>
                </a:solidFill>
                <a:latin typeface="IRAN Sans" panose="020B0606030804020204" pitchFamily="34" charset="-78"/>
                <a:cs typeface="IRAN Sans" panose="020B0606030804020204" pitchFamily="34" charset="-78"/>
              </a:rPr>
              <a:t>علاوه بر اطلاعات زیست شناختی، از فنون و مفاهیم مهندسی، علوم رایانه ، آمار و بسیاری رشته </a:t>
            </a:r>
            <a:r>
              <a:rPr lang="fa-IR" dirty="0" smtClean="0">
                <a:solidFill>
                  <a:srgbClr val="FFC000"/>
                </a:solidFill>
                <a:latin typeface="IRAN Sans" panose="020B0606030804020204" pitchFamily="34" charset="-78"/>
                <a:cs typeface="IRAN Sans" panose="020B0606030804020204" pitchFamily="34" charset="-78"/>
              </a:rPr>
              <a:t>های دیگر </a:t>
            </a:r>
            <a:r>
              <a:rPr lang="fa-IR" dirty="0">
                <a:solidFill>
                  <a:srgbClr val="FFC000"/>
                </a:solidFill>
                <a:latin typeface="IRAN Sans" panose="020B0606030804020204" pitchFamily="34" charset="-78"/>
                <a:cs typeface="IRAN Sans" panose="020B0606030804020204" pitchFamily="34" charset="-78"/>
              </a:rPr>
              <a:t>هم استفاده </a:t>
            </a:r>
            <a:r>
              <a:rPr lang="fa-IR" dirty="0" smtClean="0">
                <a:solidFill>
                  <a:srgbClr val="FFC000"/>
                </a:solidFill>
                <a:latin typeface="IRAN Sans" panose="020B0606030804020204" pitchFamily="34" charset="-78"/>
                <a:cs typeface="IRAN Sans" panose="020B0606030804020204" pitchFamily="34" charset="-78"/>
              </a:rPr>
              <a:t>می کنند</a:t>
            </a:r>
            <a:r>
              <a:rPr lang="fa-IR" dirty="0">
                <a:solidFill>
                  <a:srgbClr val="FFC000"/>
                </a:solidFill>
                <a:latin typeface="IRAN Sans" panose="020B0606030804020204" pitchFamily="34" charset="-78"/>
                <a:cs typeface="IRAN Sans" panose="020B0606030804020204" pitchFamily="34" charset="-78"/>
              </a:rPr>
              <a:t>.</a:t>
            </a:r>
            <a:endParaRPr lang="en-US" dirty="0">
              <a:solidFill>
                <a:srgbClr val="FFC000"/>
              </a:solidFill>
              <a:latin typeface="IRAN Sans" panose="020B0606030804020204" pitchFamily="34" charset="-78"/>
              <a:cs typeface="IRAN Sans" panose="020B0606030804020204" pitchFamily="34" charset="-78"/>
            </a:endParaRPr>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rmAutofit fontScale="975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lang="fa-IR" sz="5000" b="1" dirty="0" smtClean="0">
                <a:latin typeface="+mj-lt"/>
                <a:ea typeface="+mj-ea"/>
                <a:cs typeface="B Cheshmeh" pitchFamily="2" charset="-78"/>
              </a:rPr>
              <a:t>نگرش بین رشته ای</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spTree>
    <p:extLst>
      <p:ext uri="{BB962C8B-B14F-4D97-AF65-F5344CB8AC3E}">
        <p14:creationId xmlns:p14="http://schemas.microsoft.com/office/powerpoint/2010/main" val="28314678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558086" y="1872258"/>
            <a:ext cx="10045542" cy="4968552"/>
          </a:xfrm>
        </p:spPr>
        <p:txBody>
          <a:bodyPr>
            <a:normAutofit fontScale="70000" lnSpcReduction="20000"/>
          </a:bodyPr>
          <a:lstStyle/>
          <a:p>
            <a:pPr marL="0" indent="0" algn="just" rtl="1">
              <a:lnSpc>
                <a:spcPct val="160000"/>
              </a:lnSpc>
              <a:buNone/>
            </a:pPr>
            <a:r>
              <a:rPr lang="fa-IR" dirty="0">
                <a:solidFill>
                  <a:srgbClr val="FFFF00"/>
                </a:solidFill>
                <a:latin typeface="IRAN Sans" panose="020B0606030804020204" pitchFamily="34" charset="-78"/>
                <a:cs typeface="IRAN Sans" panose="020B0606030804020204" pitchFamily="34" charset="-78"/>
              </a:rPr>
              <a:t>نگرش ها</a:t>
            </a:r>
            <a:r>
              <a:rPr lang="fa-IR" dirty="0">
                <a:solidFill>
                  <a:schemeClr val="bg1"/>
                </a:solidFill>
                <a:latin typeface="IRAN Sans" panose="020B0606030804020204" pitchFamily="34" charset="-78"/>
                <a:cs typeface="IRAN Sans" panose="020B0606030804020204" pitchFamily="34" charset="-78"/>
              </a:rPr>
              <a:t>، </a:t>
            </a:r>
            <a:r>
              <a:rPr lang="fa-IR" dirty="0">
                <a:solidFill>
                  <a:srgbClr val="FFFF00"/>
                </a:solidFill>
                <a:latin typeface="IRAN Sans" panose="020B0606030804020204" pitchFamily="34" charset="-78"/>
                <a:cs typeface="IRAN Sans" panose="020B0606030804020204" pitchFamily="34" charset="-78"/>
              </a:rPr>
              <a:t>روش ها </a:t>
            </a:r>
            <a:r>
              <a:rPr lang="fa-IR" dirty="0">
                <a:solidFill>
                  <a:schemeClr val="bg1"/>
                </a:solidFill>
                <a:latin typeface="IRAN Sans" panose="020B0606030804020204" pitchFamily="34" charset="-78"/>
                <a:cs typeface="IRAN Sans" panose="020B0606030804020204" pitchFamily="34" charset="-78"/>
              </a:rPr>
              <a:t>و </a:t>
            </a:r>
            <a:r>
              <a:rPr lang="fa-IR" dirty="0">
                <a:solidFill>
                  <a:srgbClr val="FFFF00"/>
                </a:solidFill>
                <a:latin typeface="IRAN Sans" panose="020B0606030804020204" pitchFamily="34" charset="-78"/>
                <a:cs typeface="IRAN Sans" panose="020B0606030804020204" pitchFamily="34" charset="-78"/>
              </a:rPr>
              <a:t>ابزارها</a:t>
            </a:r>
            <a:r>
              <a:rPr lang="fa-IR" dirty="0">
                <a:solidFill>
                  <a:schemeClr val="bg1"/>
                </a:solidFill>
                <a:latin typeface="IRAN Sans" panose="020B0606030804020204" pitchFamily="34" charset="-78"/>
                <a:cs typeface="IRAN Sans" panose="020B0606030804020204" pitchFamily="34" charset="-78"/>
              </a:rPr>
              <a:t>ی زیست شناسان پس از شناخت </a:t>
            </a:r>
            <a:r>
              <a:rPr lang="fa-IR" dirty="0">
                <a:solidFill>
                  <a:srgbClr val="92D050"/>
                </a:solidFill>
                <a:latin typeface="IRAN Sans" panose="020B0606030804020204" pitchFamily="34" charset="-78"/>
                <a:cs typeface="IRAN Sans" panose="020B0606030804020204" pitchFamily="34" charset="-78"/>
              </a:rPr>
              <a:t>ساختار</a:t>
            </a:r>
            <a:r>
              <a:rPr lang="fa-IR" dirty="0">
                <a:solidFill>
                  <a:schemeClr val="bg1"/>
                </a:solidFill>
                <a:latin typeface="IRAN Sans" panose="020B0606030804020204" pitchFamily="34" charset="-78"/>
                <a:cs typeface="IRAN Sans" panose="020B0606030804020204" pitchFamily="34" charset="-78"/>
              </a:rPr>
              <a:t> </a:t>
            </a:r>
            <a:r>
              <a:rPr lang="fa-IR" b="1" dirty="0">
                <a:solidFill>
                  <a:schemeClr val="bg1"/>
                </a:solidFill>
                <a:latin typeface="IRAN Sans" panose="020B0606030804020204" pitchFamily="34" charset="-78"/>
                <a:cs typeface="IRAN Sans" panose="020B0606030804020204" pitchFamily="34" charset="-78"/>
              </a:rPr>
              <a:t>مولکول دِنا </a:t>
            </a:r>
            <a:r>
              <a:rPr lang="fa-IR" b="1" dirty="0" smtClean="0">
                <a:solidFill>
                  <a:schemeClr val="bg1"/>
                </a:solidFill>
                <a:latin typeface="IRAN Sans" panose="020B0606030804020204" pitchFamily="34" charset="-78"/>
                <a:cs typeface="IRAN Sans" panose="020B0606030804020204" pitchFamily="34" charset="-78"/>
              </a:rPr>
              <a:t>(سال ۱۹۵۳) </a:t>
            </a:r>
            <a:r>
              <a:rPr lang="fa-IR" dirty="0" smtClean="0">
                <a:solidFill>
                  <a:schemeClr val="bg1"/>
                </a:solidFill>
                <a:latin typeface="IRAN Sans" panose="020B0606030804020204" pitchFamily="34" charset="-78"/>
                <a:cs typeface="IRAN Sans" panose="020B0606030804020204" pitchFamily="34" charset="-78"/>
              </a:rPr>
              <a:t>متحول </a:t>
            </a:r>
            <a:r>
              <a:rPr lang="fa-IR" dirty="0">
                <a:solidFill>
                  <a:schemeClr val="bg1"/>
                </a:solidFill>
                <a:latin typeface="IRAN Sans" panose="020B0606030804020204" pitchFamily="34" charset="-78"/>
                <a:cs typeface="IRAN Sans" panose="020B0606030804020204" pitchFamily="34" charset="-78"/>
              </a:rPr>
              <a:t>شده است. </a:t>
            </a:r>
            <a:endParaRPr lang="fa-IR" dirty="0" smtClean="0">
              <a:solidFill>
                <a:schemeClr val="bg1"/>
              </a:solidFill>
              <a:latin typeface="IRAN Sans" panose="020B0606030804020204" pitchFamily="34" charset="-78"/>
              <a:cs typeface="IRAN Sans" panose="020B0606030804020204" pitchFamily="34" charset="-78"/>
            </a:endParaRPr>
          </a:p>
          <a:p>
            <a:pPr marL="0" indent="0" algn="just" rtl="1">
              <a:lnSpc>
                <a:spcPct val="160000"/>
              </a:lnSpc>
              <a:buNone/>
            </a:pPr>
            <a:r>
              <a:rPr lang="fa-IR" dirty="0" smtClean="0">
                <a:solidFill>
                  <a:schemeClr val="bg1"/>
                </a:solidFill>
                <a:latin typeface="IRAN Sans" panose="020B0606030804020204" pitchFamily="34" charset="-78"/>
                <a:cs typeface="IRAN Sans" panose="020B0606030804020204" pitchFamily="34" charset="-78"/>
              </a:rPr>
              <a:t>این </a:t>
            </a:r>
            <a:r>
              <a:rPr lang="fa-IR" dirty="0">
                <a:solidFill>
                  <a:schemeClr val="bg1"/>
                </a:solidFill>
                <a:latin typeface="IRAN Sans" panose="020B0606030804020204" pitchFamily="34" charset="-78"/>
                <a:cs typeface="IRAN Sans" panose="020B0606030804020204" pitchFamily="34" charset="-78"/>
              </a:rPr>
              <a:t>تحول سبب شده که علم زیست شناسی به </a:t>
            </a:r>
            <a:r>
              <a:rPr lang="fa-IR" dirty="0" smtClean="0">
                <a:solidFill>
                  <a:schemeClr val="bg1"/>
                </a:solidFill>
                <a:latin typeface="IRAN Sans" panose="020B0606030804020204" pitchFamily="34" charset="-78"/>
                <a:cs typeface="IRAN Sans" panose="020B0606030804020204" pitchFamily="34" charset="-78"/>
              </a:rPr>
              <a:t>رشته ای </a:t>
            </a:r>
            <a:r>
              <a:rPr lang="fa-IR" dirty="0">
                <a:solidFill>
                  <a:srgbClr val="FFFF00"/>
                </a:solidFill>
                <a:latin typeface="IRAN Sans" panose="020B0606030804020204" pitchFamily="34" charset="-78"/>
                <a:cs typeface="IRAN Sans" panose="020B0606030804020204" pitchFamily="34" charset="-78"/>
              </a:rPr>
              <a:t>مترقی، توانا، پویا </a:t>
            </a:r>
            <a:r>
              <a:rPr lang="fa-IR" dirty="0" smtClean="0">
                <a:solidFill>
                  <a:schemeClr val="bg1"/>
                </a:solidFill>
                <a:latin typeface="IRAN Sans" panose="020B0606030804020204" pitchFamily="34" charset="-78"/>
                <a:cs typeface="IRAN Sans" panose="020B0606030804020204" pitchFamily="34" charset="-78"/>
              </a:rPr>
              <a:t>و همچنین </a:t>
            </a:r>
            <a:r>
              <a:rPr lang="fa-IR" dirty="0">
                <a:solidFill>
                  <a:srgbClr val="FFFF00"/>
                </a:solidFill>
                <a:latin typeface="IRAN Sans" panose="020B0606030804020204" pitchFamily="34" charset="-78"/>
                <a:cs typeface="IRAN Sans" panose="020B0606030804020204" pitchFamily="34" charset="-78"/>
              </a:rPr>
              <a:t>امیدبخش</a:t>
            </a:r>
            <a:r>
              <a:rPr lang="fa-IR" dirty="0">
                <a:solidFill>
                  <a:schemeClr val="bg1"/>
                </a:solidFill>
                <a:latin typeface="IRAN Sans" panose="020B0606030804020204" pitchFamily="34" charset="-78"/>
                <a:cs typeface="IRAN Sans" panose="020B0606030804020204" pitchFamily="34" charset="-78"/>
              </a:rPr>
              <a:t> تبدیل شود؛ </a:t>
            </a:r>
            <a:endParaRPr lang="fa-IR" dirty="0" smtClean="0">
              <a:solidFill>
                <a:schemeClr val="bg1"/>
              </a:solidFill>
              <a:latin typeface="IRAN Sans" panose="020B0606030804020204" pitchFamily="34" charset="-78"/>
              <a:cs typeface="IRAN Sans" panose="020B0606030804020204" pitchFamily="34" charset="-78"/>
            </a:endParaRPr>
          </a:p>
          <a:p>
            <a:pPr marL="0" indent="0" algn="just" rtl="1">
              <a:lnSpc>
                <a:spcPct val="160000"/>
              </a:lnSpc>
              <a:buNone/>
            </a:pPr>
            <a:r>
              <a:rPr lang="fa-IR" dirty="0" smtClean="0">
                <a:solidFill>
                  <a:schemeClr val="bg1"/>
                </a:solidFill>
                <a:latin typeface="IRAN Sans" panose="020B0606030804020204" pitchFamily="34" charset="-78"/>
                <a:cs typeface="IRAN Sans" panose="020B0606030804020204" pitchFamily="34" charset="-78"/>
              </a:rPr>
              <a:t>به گونه ای </a:t>
            </a:r>
            <a:r>
              <a:rPr lang="fa-IR" dirty="0">
                <a:solidFill>
                  <a:schemeClr val="bg1"/>
                </a:solidFill>
                <a:latin typeface="IRAN Sans" panose="020B0606030804020204" pitchFamily="34" charset="-78"/>
                <a:cs typeface="IRAN Sans" panose="020B0606030804020204" pitchFamily="34" charset="-78"/>
              </a:rPr>
              <a:t>که انتظارات جامعه از زیست شناسان نسبت به دهه ها </a:t>
            </a:r>
            <a:r>
              <a:rPr lang="fa-IR" dirty="0" smtClean="0">
                <a:solidFill>
                  <a:schemeClr val="bg1"/>
                </a:solidFill>
                <a:latin typeface="IRAN Sans" panose="020B0606030804020204" pitchFamily="34" charset="-78"/>
                <a:cs typeface="IRAN Sans" panose="020B0606030804020204" pitchFamily="34" charset="-78"/>
              </a:rPr>
              <a:t>و سده </a:t>
            </a:r>
            <a:r>
              <a:rPr lang="fa-IR" dirty="0">
                <a:solidFill>
                  <a:schemeClr val="bg1"/>
                </a:solidFill>
                <a:latin typeface="IRAN Sans" panose="020B0606030804020204" pitchFamily="34" charset="-78"/>
                <a:cs typeface="IRAN Sans" panose="020B0606030804020204" pitchFamily="34" charset="-78"/>
              </a:rPr>
              <a:t>های قبلی بسیار افزایش یافته است. </a:t>
            </a:r>
            <a:endParaRPr lang="fa-IR" dirty="0" smtClean="0">
              <a:solidFill>
                <a:schemeClr val="bg1"/>
              </a:solidFill>
              <a:latin typeface="IRAN Sans" panose="020B0606030804020204" pitchFamily="34" charset="-78"/>
              <a:cs typeface="IRAN Sans" panose="020B0606030804020204" pitchFamily="34" charset="-78"/>
            </a:endParaRPr>
          </a:p>
          <a:p>
            <a:pPr marL="0" indent="0" algn="just" rtl="1">
              <a:lnSpc>
                <a:spcPct val="160000"/>
              </a:lnSpc>
              <a:buNone/>
            </a:pPr>
            <a:r>
              <a:rPr lang="fa-IR" dirty="0" smtClean="0">
                <a:solidFill>
                  <a:schemeClr val="bg1"/>
                </a:solidFill>
                <a:latin typeface="IRAN Sans" panose="020B0606030804020204" pitchFamily="34" charset="-78"/>
                <a:cs typeface="IRAN Sans" panose="020B0606030804020204" pitchFamily="34" charset="-78"/>
              </a:rPr>
              <a:t>امروزه </a:t>
            </a:r>
            <a:r>
              <a:rPr lang="fa-IR" dirty="0">
                <a:solidFill>
                  <a:srgbClr val="FFFF00"/>
                </a:solidFill>
                <a:latin typeface="IRAN Sans" panose="020B0606030804020204" pitchFamily="34" charset="-78"/>
                <a:cs typeface="IRAN Sans" panose="020B0606030804020204" pitchFamily="34" charset="-78"/>
              </a:rPr>
              <a:t>فناوری ها</a:t>
            </a:r>
            <a:r>
              <a:rPr lang="fa-IR" dirty="0">
                <a:solidFill>
                  <a:schemeClr val="bg1"/>
                </a:solidFill>
                <a:latin typeface="IRAN Sans" panose="020B0606030804020204" pitchFamily="34" charset="-78"/>
                <a:cs typeface="IRAN Sans" panose="020B0606030804020204" pitchFamily="34" charset="-78"/>
              </a:rPr>
              <a:t> و </a:t>
            </a:r>
            <a:r>
              <a:rPr lang="fa-IR" dirty="0">
                <a:solidFill>
                  <a:srgbClr val="FFFF00"/>
                </a:solidFill>
                <a:latin typeface="IRAN Sans" panose="020B0606030804020204" pitchFamily="34" charset="-78"/>
                <a:cs typeface="IRAN Sans" panose="020B0606030804020204" pitchFamily="34" charset="-78"/>
              </a:rPr>
              <a:t>علوم نوین </a:t>
            </a:r>
            <a:r>
              <a:rPr lang="fa-IR" dirty="0">
                <a:solidFill>
                  <a:schemeClr val="bg1"/>
                </a:solidFill>
                <a:latin typeface="IRAN Sans" panose="020B0606030804020204" pitchFamily="34" charset="-78"/>
                <a:cs typeface="IRAN Sans" panose="020B0606030804020204" pitchFamily="34" charset="-78"/>
              </a:rPr>
              <a:t>در پیشرفت علم زیست </a:t>
            </a:r>
            <a:r>
              <a:rPr lang="fa-IR" dirty="0" smtClean="0">
                <a:solidFill>
                  <a:schemeClr val="bg1"/>
                </a:solidFill>
                <a:latin typeface="IRAN Sans" panose="020B0606030804020204" pitchFamily="34" charset="-78"/>
                <a:cs typeface="IRAN Sans" panose="020B0606030804020204" pitchFamily="34" charset="-78"/>
              </a:rPr>
              <a:t>شناسی نقش </a:t>
            </a:r>
            <a:r>
              <a:rPr lang="fa-IR" dirty="0">
                <a:solidFill>
                  <a:schemeClr val="bg1"/>
                </a:solidFill>
                <a:latin typeface="IRAN Sans" panose="020B0606030804020204" pitchFamily="34" charset="-78"/>
                <a:cs typeface="IRAN Sans" panose="020B0606030804020204" pitchFamily="34" charset="-78"/>
              </a:rPr>
              <a:t>مهمی دارند.</a:t>
            </a:r>
            <a:endParaRPr lang="en-US" dirty="0">
              <a:solidFill>
                <a:schemeClr val="bg1"/>
              </a:solidFill>
              <a:latin typeface="IRAN Sans" panose="020B0606030804020204" pitchFamily="34" charset="-78"/>
              <a:cs typeface="IRAN Sans" panose="020B0606030804020204" pitchFamily="34" charset="-78"/>
            </a:endParaRPr>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rmAutofit fontScale="975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lang="fa-IR" sz="5000" b="1" dirty="0" smtClean="0">
                <a:latin typeface="+mj-lt"/>
                <a:ea typeface="+mj-ea"/>
                <a:cs typeface="B Cheshmeh" pitchFamily="2" charset="-78"/>
              </a:rPr>
              <a:t>نگرش بین رشته ای</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spTree>
    <p:extLst>
      <p:ext uri="{BB962C8B-B14F-4D97-AF65-F5344CB8AC3E}">
        <p14:creationId xmlns:p14="http://schemas.microsoft.com/office/powerpoint/2010/main" val="2308124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558086" y="2016274"/>
            <a:ext cx="10045542" cy="4416198"/>
          </a:xfrm>
        </p:spPr>
        <p:txBody>
          <a:bodyPr>
            <a:scene3d>
              <a:camera prst="orthographicFront"/>
              <a:lightRig rig="glow" dir="tl">
                <a:rot lat="0" lon="0" rev="5400000"/>
              </a:lightRig>
            </a:scene3d>
            <a:sp3d contourW="12700">
              <a:bevelT w="25400" h="25400"/>
              <a:contourClr>
                <a:schemeClr val="accent6">
                  <a:shade val="73000"/>
                </a:schemeClr>
              </a:contourClr>
            </a:sp3d>
          </a:bodyPr>
          <a:lstStyle/>
          <a:p>
            <a:pPr marL="742950" indent="-742950" algn="just" rtl="1">
              <a:lnSpc>
                <a:spcPct val="200000"/>
              </a:lnSpc>
              <a:buAutoNum type="arabicParenR"/>
            </a:pPr>
            <a:r>
              <a:rPr lang="fa-IR" b="1" dirty="0" smtClean="0">
                <a:ln w="11430"/>
                <a:solidFill>
                  <a:srgbClr val="00B050"/>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فناوری های اطلاعاتی و ارتباطی</a:t>
            </a:r>
          </a:p>
          <a:p>
            <a:pPr marL="742950" indent="-742950" algn="just" rtl="1">
              <a:lnSpc>
                <a:spcPct val="200000"/>
              </a:lnSpc>
              <a:buAutoNum type="arabicParenR"/>
            </a:pPr>
            <a:r>
              <a:rPr lang="fa-IR" b="1" dirty="0" smtClean="0">
                <a:ln w="11430"/>
                <a:solidFill>
                  <a:srgbClr val="00B050"/>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فناوری های مشاهده سامانه های زیستی زنده</a:t>
            </a:r>
          </a:p>
          <a:p>
            <a:pPr marL="742950" indent="-742950" algn="just" rtl="1">
              <a:lnSpc>
                <a:spcPct val="200000"/>
              </a:lnSpc>
              <a:buAutoNum type="arabicParenR"/>
            </a:pPr>
            <a:r>
              <a:rPr lang="fa-IR" b="1" dirty="0" smtClean="0">
                <a:ln w="11430"/>
                <a:solidFill>
                  <a:srgbClr val="00B050"/>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مهندسی ژن (ژنتیک)</a:t>
            </a:r>
            <a:endParaRPr lang="en-US" b="1" dirty="0">
              <a:ln w="11430"/>
              <a:solidFill>
                <a:srgbClr val="00B050"/>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endParaRPr>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rmAutofit fontScale="975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lang="fa-IR" sz="5000" b="1" dirty="0" smtClean="0">
                <a:latin typeface="+mj-lt"/>
                <a:ea typeface="+mj-ea"/>
                <a:cs typeface="B Cheshmeh" pitchFamily="2" charset="-78"/>
              </a:rPr>
              <a:t>فناوری های نوین</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spTree>
    <p:extLst>
      <p:ext uri="{BB962C8B-B14F-4D97-AF65-F5344CB8AC3E}">
        <p14:creationId xmlns:p14="http://schemas.microsoft.com/office/powerpoint/2010/main" val="132795571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558086" y="2016541"/>
            <a:ext cx="10045542" cy="4752261"/>
          </a:xfrm>
        </p:spPr>
        <p:txBody>
          <a:bodyPr>
            <a:normAutofit fontScale="70000" lnSpcReduction="20000"/>
          </a:bodyPr>
          <a:lstStyle/>
          <a:p>
            <a:pPr marL="0" indent="0" algn="just" rtl="1">
              <a:lnSpc>
                <a:spcPct val="170000"/>
              </a:lnSpc>
              <a:buNone/>
            </a:pPr>
            <a:r>
              <a:rPr lang="fa-IR" dirty="0">
                <a:solidFill>
                  <a:schemeClr val="bg1"/>
                </a:solidFill>
                <a:latin typeface="IRAN Sans" panose="020B0606030804020204" pitchFamily="34" charset="-78"/>
                <a:cs typeface="IRAN Sans" panose="020B0606030804020204" pitchFamily="34" charset="-78"/>
              </a:rPr>
              <a:t>امروزه بیشتر از هر زمان دیگر به </a:t>
            </a:r>
            <a:r>
              <a:rPr lang="fa-IR" dirty="0">
                <a:solidFill>
                  <a:srgbClr val="FFFF00"/>
                </a:solidFill>
                <a:latin typeface="IRAN Sans" panose="020B0606030804020204" pitchFamily="34" charset="-78"/>
                <a:cs typeface="IRAN Sans" panose="020B0606030804020204" pitchFamily="34" charset="-78"/>
              </a:rPr>
              <a:t>جمع آوری</a:t>
            </a:r>
            <a:r>
              <a:rPr lang="fa-IR" dirty="0">
                <a:solidFill>
                  <a:schemeClr val="bg1"/>
                </a:solidFill>
                <a:latin typeface="IRAN Sans" panose="020B0606030804020204" pitchFamily="34" charset="-78"/>
                <a:cs typeface="IRAN Sans" panose="020B0606030804020204" pitchFamily="34" charset="-78"/>
              </a:rPr>
              <a:t>، </a:t>
            </a:r>
            <a:r>
              <a:rPr lang="fa-IR" dirty="0">
                <a:solidFill>
                  <a:srgbClr val="FFFF00"/>
                </a:solidFill>
                <a:latin typeface="IRAN Sans" panose="020B0606030804020204" pitchFamily="34" charset="-78"/>
                <a:cs typeface="IRAN Sans" panose="020B0606030804020204" pitchFamily="34" charset="-78"/>
              </a:rPr>
              <a:t>بایگانی</a:t>
            </a:r>
            <a:r>
              <a:rPr lang="fa-IR" dirty="0">
                <a:solidFill>
                  <a:schemeClr val="bg1"/>
                </a:solidFill>
                <a:latin typeface="IRAN Sans" panose="020B0606030804020204" pitchFamily="34" charset="-78"/>
                <a:cs typeface="IRAN Sans" panose="020B0606030804020204" pitchFamily="34" charset="-78"/>
              </a:rPr>
              <a:t> و </a:t>
            </a:r>
            <a:r>
              <a:rPr lang="fa-IR" dirty="0" smtClean="0">
                <a:solidFill>
                  <a:srgbClr val="FFFF00"/>
                </a:solidFill>
                <a:latin typeface="IRAN Sans" panose="020B0606030804020204" pitchFamily="34" charset="-78"/>
                <a:cs typeface="IRAN Sans" panose="020B0606030804020204" pitchFamily="34" charset="-78"/>
              </a:rPr>
              <a:t>تحلیل داده </a:t>
            </a:r>
            <a:r>
              <a:rPr lang="fa-IR" dirty="0">
                <a:solidFill>
                  <a:srgbClr val="FFFF00"/>
                </a:solidFill>
                <a:latin typeface="IRAN Sans" panose="020B0606030804020204" pitchFamily="34" charset="-78"/>
                <a:cs typeface="IRAN Sans" panose="020B0606030804020204" pitchFamily="34" charset="-78"/>
              </a:rPr>
              <a:t>ها </a:t>
            </a:r>
            <a:r>
              <a:rPr lang="fa-IR" dirty="0">
                <a:solidFill>
                  <a:schemeClr val="bg1"/>
                </a:solidFill>
                <a:latin typeface="IRAN Sans" panose="020B0606030804020204" pitchFamily="34" charset="-78"/>
                <a:cs typeface="IRAN Sans" panose="020B0606030804020204" pitchFamily="34" charset="-78"/>
              </a:rPr>
              <a:t>و </a:t>
            </a:r>
            <a:r>
              <a:rPr lang="fa-IR" dirty="0">
                <a:solidFill>
                  <a:srgbClr val="FFFF00"/>
                </a:solidFill>
                <a:latin typeface="IRAN Sans" panose="020B0606030804020204" pitchFamily="34" charset="-78"/>
                <a:cs typeface="IRAN Sans" panose="020B0606030804020204" pitchFamily="34" charset="-78"/>
              </a:rPr>
              <a:t>اطلاعات حاصل از پژوهش های زیست شناختی </a:t>
            </a:r>
            <a:r>
              <a:rPr lang="fa-IR" dirty="0">
                <a:solidFill>
                  <a:schemeClr val="bg1"/>
                </a:solidFill>
                <a:latin typeface="IRAN Sans" panose="020B0606030804020204" pitchFamily="34" charset="-78"/>
                <a:cs typeface="IRAN Sans" panose="020B0606030804020204" pitchFamily="34" charset="-78"/>
              </a:rPr>
              <a:t>نیاز داریم؛ چون مثلاً در برخی از پروژه </a:t>
            </a:r>
            <a:r>
              <a:rPr lang="fa-IR" dirty="0" smtClean="0">
                <a:solidFill>
                  <a:schemeClr val="bg1"/>
                </a:solidFill>
                <a:latin typeface="IRAN Sans" panose="020B0606030804020204" pitchFamily="34" charset="-78"/>
                <a:cs typeface="IRAN Sans" panose="020B0606030804020204" pitchFamily="34" charset="-78"/>
              </a:rPr>
              <a:t>های اخیر </a:t>
            </a:r>
            <a:r>
              <a:rPr lang="fa-IR" dirty="0">
                <a:solidFill>
                  <a:schemeClr val="bg1"/>
                </a:solidFill>
                <a:latin typeface="IRAN Sans" panose="020B0606030804020204" pitchFamily="34" charset="-78"/>
                <a:cs typeface="IRAN Sans" panose="020B0606030804020204" pitchFamily="34" charset="-78"/>
              </a:rPr>
              <a:t>شناسایی مجموعه ژن های جانداران، چندین ترابایت </a:t>
            </a:r>
            <a:r>
              <a:rPr lang="fa-IR" dirty="0" smtClean="0">
                <a:solidFill>
                  <a:schemeClr val="bg1"/>
                </a:solidFill>
                <a:latin typeface="IRAN Sans" panose="020B0606030804020204" pitchFamily="34" charset="-78"/>
                <a:cs typeface="IRAN Sans" panose="020B0606030804020204" pitchFamily="34" charset="-78"/>
              </a:rPr>
              <a:t>(هر </a:t>
            </a:r>
            <a:r>
              <a:rPr lang="fa-IR" dirty="0">
                <a:solidFill>
                  <a:schemeClr val="bg1"/>
                </a:solidFill>
                <a:latin typeface="IRAN Sans" panose="020B0606030804020204" pitchFamily="34" charset="-78"/>
                <a:cs typeface="IRAN Sans" panose="020B0606030804020204" pitchFamily="34" charset="-78"/>
              </a:rPr>
              <a:t>ترابایت برابر یک تریلیون </a:t>
            </a:r>
            <a:r>
              <a:rPr lang="fa-IR" dirty="0" smtClean="0">
                <a:solidFill>
                  <a:schemeClr val="bg1"/>
                </a:solidFill>
                <a:latin typeface="IRAN Sans" panose="020B0606030804020204" pitchFamily="34" charset="-78"/>
                <a:cs typeface="IRAN Sans" panose="020B0606030804020204" pitchFamily="34" charset="-78"/>
              </a:rPr>
              <a:t>بایت) داده، تولید </a:t>
            </a:r>
            <a:r>
              <a:rPr lang="fa-IR" dirty="0">
                <a:solidFill>
                  <a:schemeClr val="bg1"/>
                </a:solidFill>
                <a:latin typeface="IRAN Sans" panose="020B0606030804020204" pitchFamily="34" charset="-78"/>
                <a:cs typeface="IRAN Sans" panose="020B0606030804020204" pitchFamily="34" charset="-78"/>
              </a:rPr>
              <a:t>می شود که باید ذخیره، تحلیل و پردازش شوند. تنظیم، ثبت و تحلیل این حجم از </a:t>
            </a:r>
            <a:r>
              <a:rPr lang="fa-IR" dirty="0" smtClean="0">
                <a:solidFill>
                  <a:schemeClr val="bg1"/>
                </a:solidFill>
                <a:latin typeface="IRAN Sans" panose="020B0606030804020204" pitchFamily="34" charset="-78"/>
                <a:cs typeface="IRAN Sans" panose="020B0606030804020204" pitchFamily="34" charset="-78"/>
              </a:rPr>
              <a:t>اطلاعات و </a:t>
            </a:r>
            <a:r>
              <a:rPr lang="fa-IR" dirty="0">
                <a:solidFill>
                  <a:schemeClr val="bg1"/>
                </a:solidFill>
                <a:latin typeface="IRAN Sans" panose="020B0606030804020204" pitchFamily="34" charset="-78"/>
                <a:cs typeface="IRAN Sans" panose="020B0606030804020204" pitchFamily="34" charset="-78"/>
              </a:rPr>
              <a:t>انتشار آنها </a:t>
            </a:r>
            <a:r>
              <a:rPr lang="fa-IR" dirty="0" smtClean="0">
                <a:solidFill>
                  <a:schemeClr val="bg1"/>
                </a:solidFill>
                <a:latin typeface="IRAN Sans" panose="020B0606030804020204" pitchFamily="34" charset="-78"/>
                <a:cs typeface="IRAN Sans" panose="020B0606030804020204" pitchFamily="34" charset="-78"/>
              </a:rPr>
              <a:t>به صورت </a:t>
            </a:r>
            <a:r>
              <a:rPr lang="fa-IR" dirty="0">
                <a:solidFill>
                  <a:schemeClr val="bg1"/>
                </a:solidFill>
                <a:latin typeface="IRAN Sans" panose="020B0606030804020204" pitchFamily="34" charset="-78"/>
                <a:cs typeface="IRAN Sans" panose="020B0606030804020204" pitchFamily="34" charset="-78"/>
              </a:rPr>
              <a:t>چاپی میسر نیست، بلکه ناگزیر باید این داده ها را به رایانه های پرظرفیت </a:t>
            </a:r>
            <a:r>
              <a:rPr lang="fa-IR" dirty="0" smtClean="0">
                <a:solidFill>
                  <a:schemeClr val="bg1"/>
                </a:solidFill>
                <a:latin typeface="IRAN Sans" panose="020B0606030804020204" pitchFamily="34" charset="-78"/>
                <a:cs typeface="IRAN Sans" panose="020B0606030804020204" pitchFamily="34" charset="-78"/>
              </a:rPr>
              <a:t>و پرسرعت </a:t>
            </a:r>
            <a:r>
              <a:rPr lang="fa-IR" dirty="0">
                <a:solidFill>
                  <a:schemeClr val="bg1"/>
                </a:solidFill>
                <a:latin typeface="IRAN Sans" panose="020B0606030804020204" pitchFamily="34" charset="-78"/>
                <a:cs typeface="IRAN Sans" panose="020B0606030804020204" pitchFamily="34" charset="-78"/>
              </a:rPr>
              <a:t>سپرد.</a:t>
            </a:r>
            <a:endParaRPr lang="en-US" dirty="0">
              <a:solidFill>
                <a:schemeClr val="bg1"/>
              </a:solidFill>
              <a:latin typeface="IRAN Sans" panose="020B0606030804020204" pitchFamily="34" charset="-78"/>
              <a:cs typeface="IRAN Sans" panose="020B0606030804020204" pitchFamily="34" charset="-78"/>
            </a:endParaRPr>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rmAutofit fontScale="975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5000" b="1" i="0" u="none" strike="noStrike" kern="1200" cap="none" spc="0" normalizeH="0" baseline="0" noProof="0" dirty="0" smtClean="0">
                <a:ln>
                  <a:noFill/>
                </a:ln>
                <a:solidFill>
                  <a:schemeClr val="tx1"/>
                </a:solidFill>
                <a:effectLst/>
                <a:uLnTx/>
                <a:uFillTx/>
                <a:latin typeface="+mj-lt"/>
                <a:ea typeface="+mj-ea"/>
                <a:cs typeface="B Cheshmeh" pitchFamily="2" charset="-78"/>
              </a:rPr>
              <a:t>فناوری</a:t>
            </a:r>
            <a:r>
              <a:rPr kumimoji="0" lang="fa-IR" sz="5000" b="1" i="0" u="none" strike="noStrike" kern="1200" cap="none" spc="0" normalizeH="0" noProof="0" dirty="0" smtClean="0">
                <a:ln>
                  <a:noFill/>
                </a:ln>
                <a:solidFill>
                  <a:schemeClr val="tx1"/>
                </a:solidFill>
                <a:effectLst/>
                <a:uLnTx/>
                <a:uFillTx/>
                <a:latin typeface="+mj-lt"/>
                <a:ea typeface="+mj-ea"/>
                <a:cs typeface="B Cheshmeh" pitchFamily="2" charset="-78"/>
              </a:rPr>
              <a:t> های اطلاعاتی و ارتباطی</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spTree>
    <p:extLst>
      <p:ext uri="{BB962C8B-B14F-4D97-AF65-F5344CB8AC3E}">
        <p14:creationId xmlns:p14="http://schemas.microsoft.com/office/powerpoint/2010/main" val="75336403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575874" y="1728242"/>
            <a:ext cx="10045542" cy="2088232"/>
          </a:xfrm>
        </p:spPr>
        <p:txBody>
          <a:bodyPr>
            <a:normAutofit fontScale="62500" lnSpcReduction="20000"/>
          </a:bodyPr>
          <a:lstStyle/>
          <a:p>
            <a:pPr marL="0" indent="0" algn="just" rtl="1">
              <a:lnSpc>
                <a:spcPct val="150000"/>
              </a:lnSpc>
              <a:buNone/>
            </a:pPr>
            <a:r>
              <a:rPr lang="fa-IR" dirty="0">
                <a:solidFill>
                  <a:schemeClr val="bg1"/>
                </a:solidFill>
                <a:latin typeface="IRAN Sans" panose="020B0606030804020204" pitchFamily="34" charset="-78"/>
                <a:cs typeface="IRAN Sans" panose="020B0606030804020204" pitchFamily="34" charset="-78"/>
              </a:rPr>
              <a:t>دستاوردها و تحولات بیست سالۀ اخیر فناوری اطلاعات و ارتباطات در </a:t>
            </a:r>
            <a:r>
              <a:rPr lang="fa-IR" dirty="0" smtClean="0">
                <a:solidFill>
                  <a:schemeClr val="bg1"/>
                </a:solidFill>
                <a:latin typeface="IRAN Sans" panose="020B0606030804020204" pitchFamily="34" charset="-78"/>
                <a:cs typeface="IRAN Sans" panose="020B0606030804020204" pitchFamily="34" charset="-78"/>
              </a:rPr>
              <a:t>پیشرفت زیست </a:t>
            </a:r>
            <a:r>
              <a:rPr lang="fa-IR" dirty="0">
                <a:solidFill>
                  <a:schemeClr val="bg1"/>
                </a:solidFill>
                <a:latin typeface="IRAN Sans" panose="020B0606030804020204" pitchFamily="34" charset="-78"/>
                <a:cs typeface="IRAN Sans" panose="020B0606030804020204" pitchFamily="34" charset="-78"/>
              </a:rPr>
              <a:t>شناسی، تأثیرهای بسیاری داشته است. این فناوری ها امکان انجام محاسبات را در کوتاه </a:t>
            </a:r>
            <a:r>
              <a:rPr lang="fa-IR" dirty="0" smtClean="0">
                <a:solidFill>
                  <a:schemeClr val="bg1"/>
                </a:solidFill>
                <a:latin typeface="IRAN Sans" panose="020B0606030804020204" pitchFamily="34" charset="-78"/>
                <a:cs typeface="IRAN Sans" panose="020B0606030804020204" pitchFamily="34" charset="-78"/>
              </a:rPr>
              <a:t>ترین زمان </a:t>
            </a:r>
            <a:r>
              <a:rPr lang="fa-IR" dirty="0">
                <a:solidFill>
                  <a:schemeClr val="bg1"/>
                </a:solidFill>
                <a:latin typeface="IRAN Sans" panose="020B0606030804020204" pitchFamily="34" charset="-78"/>
                <a:cs typeface="IRAN Sans" panose="020B0606030804020204" pitchFamily="34" charset="-78"/>
              </a:rPr>
              <a:t>ممکن فراهم </a:t>
            </a:r>
            <a:r>
              <a:rPr lang="fa-IR" dirty="0" smtClean="0">
                <a:solidFill>
                  <a:schemeClr val="bg1"/>
                </a:solidFill>
                <a:latin typeface="IRAN Sans" panose="020B0606030804020204" pitchFamily="34" charset="-78"/>
                <a:cs typeface="IRAN Sans" panose="020B0606030804020204" pitchFamily="34" charset="-78"/>
              </a:rPr>
              <a:t>کرده اند (شکل زیر).</a:t>
            </a:r>
            <a:endParaRPr lang="en-US" dirty="0">
              <a:solidFill>
                <a:schemeClr val="bg1"/>
              </a:solidFill>
              <a:latin typeface="IRAN Sans" panose="020B0606030804020204" pitchFamily="34" charset="-78"/>
              <a:cs typeface="IRAN Sans" panose="020B0606030804020204" pitchFamily="34" charset="-78"/>
            </a:endParaRPr>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rmAutofit fontScale="975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5000" b="1" i="0" u="none" strike="noStrike" kern="1200" cap="none" spc="0" normalizeH="0" baseline="0" noProof="0" dirty="0" smtClean="0">
                <a:ln>
                  <a:noFill/>
                </a:ln>
                <a:solidFill>
                  <a:schemeClr val="tx1"/>
                </a:solidFill>
                <a:effectLst/>
                <a:uLnTx/>
                <a:uFillTx/>
                <a:latin typeface="+mj-lt"/>
                <a:ea typeface="+mj-ea"/>
                <a:cs typeface="B Cheshmeh" pitchFamily="2" charset="-78"/>
              </a:rPr>
              <a:t>فناوری</a:t>
            </a:r>
            <a:r>
              <a:rPr kumimoji="0" lang="fa-IR" sz="5000" b="1" i="0" u="none" strike="noStrike" kern="1200" cap="none" spc="0" normalizeH="0" noProof="0" dirty="0" smtClean="0">
                <a:ln>
                  <a:noFill/>
                </a:ln>
                <a:solidFill>
                  <a:schemeClr val="tx1"/>
                </a:solidFill>
                <a:effectLst/>
                <a:uLnTx/>
                <a:uFillTx/>
                <a:latin typeface="+mj-lt"/>
                <a:ea typeface="+mj-ea"/>
                <a:cs typeface="B Cheshmeh" pitchFamily="2" charset="-78"/>
              </a:rPr>
              <a:t> های اطلاعاتی و ارتباطی</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8368" y="3312418"/>
            <a:ext cx="8886825" cy="31432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82184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0482"/>
                                        </p:tgtEl>
                                        <p:attrNameLst>
                                          <p:attrName>style.visibility</p:attrName>
                                        </p:attrNameLst>
                                      </p:cBhvr>
                                      <p:to>
                                        <p:strVal val="visible"/>
                                      </p:to>
                                    </p:set>
                                    <p:animEffect transition="in" filter="fade">
                                      <p:cBhvr>
                                        <p:cTn id="14" dur="1000"/>
                                        <p:tgtEl>
                                          <p:spTgt spid="20482"/>
                                        </p:tgtEl>
                                      </p:cBhvr>
                                    </p:animEffect>
                                    <p:anim calcmode="lin" valueType="num">
                                      <p:cBhvr>
                                        <p:cTn id="15" dur="1000" fill="hold"/>
                                        <p:tgtEl>
                                          <p:spTgt spid="20482"/>
                                        </p:tgtEl>
                                        <p:attrNameLst>
                                          <p:attrName>ppt_x</p:attrName>
                                        </p:attrNameLst>
                                      </p:cBhvr>
                                      <p:tavLst>
                                        <p:tav tm="0">
                                          <p:val>
                                            <p:strVal val="#ppt_x"/>
                                          </p:val>
                                        </p:tav>
                                        <p:tav tm="100000">
                                          <p:val>
                                            <p:strVal val="#ppt_x"/>
                                          </p:val>
                                        </p:tav>
                                      </p:tavLst>
                                    </p:anim>
                                    <p:anim calcmode="lin" valueType="num">
                                      <p:cBhvr>
                                        <p:cTn id="16" dur="1000" fill="hold"/>
                                        <p:tgtEl>
                                          <p:spTgt spid="204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3924672" y="1872208"/>
            <a:ext cx="6678956" cy="5184626"/>
          </a:xfrm>
        </p:spPr>
        <p:txBody>
          <a:bodyPr>
            <a:noAutofit/>
          </a:bodyPr>
          <a:lstStyle/>
          <a:p>
            <a:pPr marL="0" indent="0" algn="just" rtl="1">
              <a:lnSpc>
                <a:spcPct val="160000"/>
              </a:lnSpc>
              <a:buNone/>
            </a:pPr>
            <a:r>
              <a:rPr lang="fa-IR" sz="2100" dirty="0">
                <a:solidFill>
                  <a:schemeClr val="bg1"/>
                </a:solidFill>
                <a:latin typeface="IRAN Sans" panose="020B0606030804020204" pitchFamily="34" charset="-78"/>
                <a:cs typeface="IRAN Sans" panose="020B0606030804020204" pitchFamily="34" charset="-78"/>
              </a:rPr>
              <a:t>تا چندی پیش برای مشاهدۀ یاخته لازم </a:t>
            </a:r>
            <a:r>
              <a:rPr lang="fa-IR" sz="2100" dirty="0" smtClean="0">
                <a:solidFill>
                  <a:schemeClr val="bg1"/>
                </a:solidFill>
                <a:latin typeface="IRAN Sans" panose="020B0606030804020204" pitchFamily="34" charset="-78"/>
                <a:cs typeface="IRAN Sans" panose="020B0606030804020204" pitchFamily="34" charset="-78"/>
              </a:rPr>
              <a:t>بود </a:t>
            </a:r>
            <a:r>
              <a:rPr lang="fa-IR" sz="2100" b="1" dirty="0" smtClean="0">
                <a:solidFill>
                  <a:schemeClr val="bg1"/>
                </a:solidFill>
                <a:latin typeface="IRAN Sans" panose="020B0606030804020204" pitchFamily="34" charset="-78"/>
                <a:cs typeface="IRAN Sans" panose="020B0606030804020204" pitchFamily="34" charset="-78"/>
              </a:rPr>
              <a:t>نخست </a:t>
            </a:r>
            <a:r>
              <a:rPr lang="fa-IR" sz="2100" b="1" dirty="0">
                <a:solidFill>
                  <a:schemeClr val="bg1"/>
                </a:solidFill>
                <a:latin typeface="IRAN Sans" panose="020B0606030804020204" pitchFamily="34" charset="-78"/>
                <a:cs typeface="IRAN Sans" panose="020B0606030804020204" pitchFamily="34" charset="-78"/>
              </a:rPr>
              <a:t>آن را بکُشند و سپس رنگ آمیزی کنند</a:t>
            </a:r>
            <a:r>
              <a:rPr lang="fa-IR" sz="2100" dirty="0">
                <a:solidFill>
                  <a:schemeClr val="bg1"/>
                </a:solidFill>
                <a:latin typeface="IRAN Sans" panose="020B0606030804020204" pitchFamily="34" charset="-78"/>
                <a:cs typeface="IRAN Sans" panose="020B0606030804020204" pitchFamily="34" charset="-78"/>
              </a:rPr>
              <a:t> تا بتوانند اجزای درون آن را ببینند؛ درحالی که </a:t>
            </a:r>
            <a:r>
              <a:rPr lang="fa-IR" sz="2100" dirty="0" smtClean="0">
                <a:solidFill>
                  <a:schemeClr val="bg1"/>
                </a:solidFill>
                <a:latin typeface="IRAN Sans" panose="020B0606030804020204" pitchFamily="34" charset="-78"/>
                <a:cs typeface="IRAN Sans" panose="020B0606030804020204" pitchFamily="34" charset="-78"/>
              </a:rPr>
              <a:t>امروزه روش </a:t>
            </a:r>
            <a:r>
              <a:rPr lang="fa-IR" sz="2100" dirty="0">
                <a:solidFill>
                  <a:schemeClr val="bg1"/>
                </a:solidFill>
                <a:latin typeface="IRAN Sans" panose="020B0606030804020204" pitchFamily="34" charset="-78"/>
                <a:cs typeface="IRAN Sans" panose="020B0606030804020204" pitchFamily="34" charset="-78"/>
              </a:rPr>
              <a:t>های مختلف و کارآمدی برای مشاهدۀ یاخته های زنده وجود </a:t>
            </a:r>
            <a:r>
              <a:rPr lang="fa-IR" sz="2100" dirty="0" smtClean="0">
                <a:solidFill>
                  <a:schemeClr val="bg1"/>
                </a:solidFill>
                <a:latin typeface="IRAN Sans" panose="020B0606030804020204" pitchFamily="34" charset="-78"/>
                <a:cs typeface="IRAN Sans" panose="020B0606030804020204" pitchFamily="34" charset="-78"/>
              </a:rPr>
              <a:t>دارد. </a:t>
            </a:r>
          </a:p>
          <a:p>
            <a:pPr marL="0" indent="0" algn="just" rtl="1">
              <a:lnSpc>
                <a:spcPct val="160000"/>
              </a:lnSpc>
              <a:buNone/>
            </a:pPr>
            <a:r>
              <a:rPr lang="fa-IR" sz="2100" dirty="0" smtClean="0">
                <a:solidFill>
                  <a:schemeClr val="bg1"/>
                </a:solidFill>
                <a:latin typeface="IRAN Sans" panose="020B0606030804020204" pitchFamily="34" charset="-78"/>
                <a:cs typeface="IRAN Sans" panose="020B0606030804020204" pitchFamily="34" charset="-78"/>
              </a:rPr>
              <a:t>امروزه </a:t>
            </a:r>
            <a:r>
              <a:rPr lang="fa-IR" sz="2100" dirty="0">
                <a:solidFill>
                  <a:schemeClr val="bg1"/>
                </a:solidFill>
                <a:latin typeface="IRAN Sans" panose="020B0606030804020204" pitchFamily="34" charset="-78"/>
                <a:cs typeface="IRAN Sans" panose="020B0606030804020204" pitchFamily="34" charset="-78"/>
              </a:rPr>
              <a:t>می توان از اشیایی در حد چند </a:t>
            </a:r>
            <a:r>
              <a:rPr lang="fa-IR" sz="2100" dirty="0">
                <a:solidFill>
                  <a:srgbClr val="FFFF00"/>
                </a:solidFill>
                <a:latin typeface="IRAN Sans" panose="020B0606030804020204" pitchFamily="34" charset="-78"/>
                <a:cs typeface="IRAN Sans" panose="020B0606030804020204" pitchFamily="34" charset="-78"/>
              </a:rPr>
              <a:t>آنگستروم</a:t>
            </a:r>
            <a:r>
              <a:rPr lang="fa-IR" sz="2100" dirty="0">
                <a:solidFill>
                  <a:schemeClr val="bg1"/>
                </a:solidFill>
                <a:latin typeface="IRAN Sans" panose="020B0606030804020204" pitchFamily="34" charset="-78"/>
                <a:cs typeface="IRAN Sans" panose="020B0606030804020204" pitchFamily="34" charset="-78"/>
              </a:rPr>
              <a:t> تصویربرداری کرد. </a:t>
            </a:r>
            <a:endParaRPr lang="fa-IR" sz="2100" dirty="0" smtClean="0">
              <a:solidFill>
                <a:schemeClr val="bg1"/>
              </a:solidFill>
              <a:latin typeface="IRAN Sans" panose="020B0606030804020204" pitchFamily="34" charset="-78"/>
              <a:cs typeface="IRAN Sans" panose="020B0606030804020204" pitchFamily="34" charset="-78"/>
            </a:endParaRPr>
          </a:p>
          <a:p>
            <a:pPr marL="0" indent="0" algn="just" rtl="1">
              <a:lnSpc>
                <a:spcPct val="160000"/>
              </a:lnSpc>
              <a:buNone/>
            </a:pPr>
            <a:r>
              <a:rPr lang="fa-IR" sz="2100" dirty="0" smtClean="0">
                <a:solidFill>
                  <a:schemeClr val="bg1"/>
                </a:solidFill>
                <a:latin typeface="IRAN Sans" panose="020B0606030804020204" pitchFamily="34" charset="-78"/>
                <a:cs typeface="IRAN Sans" panose="020B0606030804020204" pitchFamily="34" charset="-78"/>
              </a:rPr>
              <a:t>می </a:t>
            </a:r>
            <a:r>
              <a:rPr lang="fa-IR" sz="2100" dirty="0">
                <a:solidFill>
                  <a:schemeClr val="bg1"/>
                </a:solidFill>
                <a:latin typeface="IRAN Sans" panose="020B0606030804020204" pitchFamily="34" charset="-78"/>
                <a:cs typeface="IRAN Sans" panose="020B0606030804020204" pitchFamily="34" charset="-78"/>
              </a:rPr>
              <a:t>توان </a:t>
            </a:r>
            <a:r>
              <a:rPr lang="fa-IR" sz="2100" dirty="0">
                <a:solidFill>
                  <a:srgbClr val="FFFF00"/>
                </a:solidFill>
                <a:latin typeface="IRAN Sans" panose="020B0606030804020204" pitchFamily="34" charset="-78"/>
                <a:cs typeface="IRAN Sans" panose="020B0606030804020204" pitchFamily="34" charset="-78"/>
              </a:rPr>
              <a:t>جایگاه یاخته ها </a:t>
            </a:r>
            <a:r>
              <a:rPr lang="fa-IR" sz="2100" dirty="0" smtClean="0">
                <a:solidFill>
                  <a:schemeClr val="bg1"/>
                </a:solidFill>
                <a:latin typeface="IRAN Sans" panose="020B0606030804020204" pitchFamily="34" charset="-78"/>
                <a:cs typeface="IRAN Sans" panose="020B0606030804020204" pitchFamily="34" charset="-78"/>
              </a:rPr>
              <a:t>را </a:t>
            </a:r>
            <a:r>
              <a:rPr lang="fa-IR" sz="2100" dirty="0">
                <a:solidFill>
                  <a:schemeClr val="bg1"/>
                </a:solidFill>
                <a:latin typeface="IRAN Sans" panose="020B0606030804020204" pitchFamily="34" charset="-78"/>
                <a:cs typeface="IRAN Sans" panose="020B0606030804020204" pitchFamily="34" charset="-78"/>
              </a:rPr>
              <a:t>درون بدن شناسایی کرد؛ </a:t>
            </a:r>
            <a:endParaRPr lang="fa-IR" sz="2100" dirty="0" smtClean="0">
              <a:solidFill>
                <a:schemeClr val="bg1"/>
              </a:solidFill>
              <a:latin typeface="IRAN Sans" panose="020B0606030804020204" pitchFamily="34" charset="-78"/>
              <a:cs typeface="IRAN Sans" panose="020B0606030804020204" pitchFamily="34" charset="-78"/>
            </a:endParaRPr>
          </a:p>
          <a:p>
            <a:pPr marL="0" indent="0" algn="just" rtl="1">
              <a:lnSpc>
                <a:spcPct val="160000"/>
              </a:lnSpc>
              <a:buNone/>
            </a:pPr>
            <a:r>
              <a:rPr lang="fa-IR" sz="2100" dirty="0" smtClean="0">
                <a:solidFill>
                  <a:schemeClr val="bg1"/>
                </a:solidFill>
                <a:latin typeface="IRAN Sans" panose="020B0606030804020204" pitchFamily="34" charset="-78"/>
                <a:cs typeface="IRAN Sans" panose="020B0606030804020204" pitchFamily="34" charset="-78"/>
              </a:rPr>
              <a:t>حتی </a:t>
            </a:r>
            <a:r>
              <a:rPr lang="fa-IR" sz="2100" dirty="0">
                <a:solidFill>
                  <a:schemeClr val="bg1"/>
                </a:solidFill>
                <a:latin typeface="IRAN Sans" panose="020B0606030804020204" pitchFamily="34" charset="-78"/>
                <a:cs typeface="IRAN Sans" panose="020B0606030804020204" pitchFamily="34" charset="-78"/>
              </a:rPr>
              <a:t>می توان مولکول هایی مانند </a:t>
            </a:r>
            <a:r>
              <a:rPr lang="fa-IR" sz="2100" dirty="0">
                <a:solidFill>
                  <a:srgbClr val="FFFF00"/>
                </a:solidFill>
                <a:latin typeface="IRAN Sans" panose="020B0606030804020204" pitchFamily="34" charset="-78"/>
                <a:cs typeface="IRAN Sans" panose="020B0606030804020204" pitchFamily="34" charset="-78"/>
              </a:rPr>
              <a:t>پروتئین ها </a:t>
            </a:r>
            <a:r>
              <a:rPr lang="fa-IR" sz="2100" dirty="0">
                <a:solidFill>
                  <a:schemeClr val="bg1"/>
                </a:solidFill>
                <a:latin typeface="IRAN Sans" panose="020B0606030804020204" pitchFamily="34" charset="-78"/>
                <a:cs typeface="IRAN Sans" panose="020B0606030804020204" pitchFamily="34" charset="-78"/>
              </a:rPr>
              <a:t>را در یاخته های زنده، </a:t>
            </a:r>
            <a:r>
              <a:rPr lang="fa-IR" sz="2100" dirty="0" smtClean="0">
                <a:solidFill>
                  <a:schemeClr val="bg1"/>
                </a:solidFill>
                <a:latin typeface="IRAN Sans" panose="020B0606030804020204" pitchFamily="34" charset="-78"/>
                <a:cs typeface="IRAN Sans" panose="020B0606030804020204" pitchFamily="34" charset="-78"/>
              </a:rPr>
              <a:t>شناسایی و </a:t>
            </a:r>
            <a:r>
              <a:rPr lang="fa-IR" sz="2100" dirty="0">
                <a:solidFill>
                  <a:schemeClr val="bg1"/>
                </a:solidFill>
                <a:latin typeface="IRAN Sans" panose="020B0606030804020204" pitchFamily="34" charset="-78"/>
                <a:cs typeface="IRAN Sans" panose="020B0606030804020204" pitchFamily="34" charset="-78"/>
              </a:rPr>
              <a:t>ردیابی کرد.</a:t>
            </a:r>
            <a:endParaRPr lang="en-US" sz="2100" dirty="0">
              <a:solidFill>
                <a:schemeClr val="bg1"/>
              </a:solidFill>
              <a:latin typeface="IRAN Sans" panose="020B0606030804020204" pitchFamily="34" charset="-78"/>
              <a:cs typeface="IRAN Sans" panose="020B0606030804020204" pitchFamily="34" charset="-78"/>
            </a:endParaRPr>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rmAutofit fontScale="975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5000" b="1" i="0" u="none" strike="noStrike" kern="1200" cap="none" spc="0" normalizeH="0" baseline="0" noProof="0" dirty="0" smtClean="0">
                <a:ln>
                  <a:noFill/>
                </a:ln>
                <a:solidFill>
                  <a:schemeClr val="tx1"/>
                </a:solidFill>
                <a:effectLst/>
                <a:uLnTx/>
                <a:uFillTx/>
                <a:latin typeface="+mj-lt"/>
                <a:ea typeface="+mj-ea"/>
                <a:cs typeface="B Cheshmeh" pitchFamily="2" charset="-78"/>
              </a:rPr>
              <a:t>فناوری</a:t>
            </a:r>
            <a:r>
              <a:rPr kumimoji="0" lang="fa-IR" sz="5000" b="1" i="0" u="none" strike="noStrike" kern="1200" cap="none" spc="0" normalizeH="0" noProof="0" dirty="0" smtClean="0">
                <a:ln>
                  <a:noFill/>
                </a:ln>
                <a:solidFill>
                  <a:schemeClr val="tx1"/>
                </a:solidFill>
                <a:effectLst/>
                <a:uLnTx/>
                <a:uFillTx/>
                <a:latin typeface="+mj-lt"/>
                <a:ea typeface="+mj-ea"/>
                <a:cs typeface="B Cheshmeh" pitchFamily="2" charset="-78"/>
              </a:rPr>
              <a:t> های مشاهده سامانه های زیستی زنده</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264" y="2088282"/>
            <a:ext cx="3430985" cy="36454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756320" y="5971237"/>
            <a:ext cx="2646506" cy="415498"/>
          </a:xfrm>
          <a:prstGeom prst="rect">
            <a:avLst/>
          </a:prstGeom>
          <a:noFill/>
        </p:spPr>
        <p:txBody>
          <a:bodyPr wrap="square" rtlCol="0">
            <a:spAutoFit/>
          </a:bodyPr>
          <a:lstStyle/>
          <a:p>
            <a:r>
              <a:rPr lang="fa-IR" dirty="0" smtClean="0">
                <a:solidFill>
                  <a:schemeClr val="bg1"/>
                </a:solidFill>
                <a:latin typeface="IRAN Sans" panose="020B0606030804020204" pitchFamily="34" charset="-78"/>
                <a:cs typeface="IRAN Sans" panose="020B0606030804020204" pitchFamily="34" charset="-78"/>
              </a:rPr>
              <a:t>میکروسکوپ الکترونی</a:t>
            </a:r>
            <a:endParaRPr lang="en-US" dirty="0">
              <a:solidFill>
                <a:schemeClr val="bg1"/>
              </a:solidFill>
              <a:latin typeface="IRAN Sans" panose="020B0606030804020204" pitchFamily="34" charset="-78"/>
              <a:cs typeface="IRAN Sans" panose="020B0606030804020204" pitchFamily="34" charset="-78"/>
            </a:endParaRPr>
          </a:p>
        </p:txBody>
      </p:sp>
    </p:spTree>
    <p:extLst>
      <p:ext uri="{BB962C8B-B14F-4D97-AF65-F5344CB8AC3E}">
        <p14:creationId xmlns:p14="http://schemas.microsoft.com/office/powerpoint/2010/main" val="222316175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21506"/>
                                        </p:tgtEl>
                                        <p:attrNameLst>
                                          <p:attrName>style.visibility</p:attrName>
                                        </p:attrNameLst>
                                      </p:cBhvr>
                                      <p:to>
                                        <p:strVal val="visible"/>
                                      </p:to>
                                    </p:set>
                                    <p:anim calcmode="lin" valueType="num">
                                      <p:cBhvr additive="base">
                                        <p:cTn id="27" dur="500" fill="hold"/>
                                        <p:tgtEl>
                                          <p:spTgt spid="21506"/>
                                        </p:tgtEl>
                                        <p:attrNameLst>
                                          <p:attrName>ppt_x</p:attrName>
                                        </p:attrNameLst>
                                      </p:cBhvr>
                                      <p:tavLst>
                                        <p:tav tm="0">
                                          <p:val>
                                            <p:strVal val="#ppt_x"/>
                                          </p:val>
                                        </p:tav>
                                        <p:tav tm="100000">
                                          <p:val>
                                            <p:strVal val="#ppt_x"/>
                                          </p:val>
                                        </p:tav>
                                      </p:tavLst>
                                    </p:anim>
                                    <p:anim calcmode="lin" valueType="num">
                                      <p:cBhvr additive="base">
                                        <p:cTn id="28" dur="500" fill="hold"/>
                                        <p:tgtEl>
                                          <p:spTgt spid="2150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558086" y="2664346"/>
            <a:ext cx="10045542" cy="4752261"/>
          </a:xfrm>
        </p:spPr>
        <p:txBody>
          <a:bodyPr>
            <a:scene3d>
              <a:camera prst="orthographicFront"/>
              <a:lightRig rig="glow" dir="tl">
                <a:rot lat="0" lon="0" rev="5400000"/>
              </a:lightRig>
            </a:scene3d>
            <a:sp3d contourW="12700">
              <a:bevelT w="25400" h="25400"/>
              <a:contourClr>
                <a:schemeClr val="accent6">
                  <a:shade val="73000"/>
                </a:schemeClr>
              </a:contourClr>
            </a:sp3d>
          </a:bodyPr>
          <a:lstStyle/>
          <a:p>
            <a:pPr marL="0" indent="0" algn="ctr" rtl="1">
              <a:lnSpc>
                <a:spcPct val="150000"/>
              </a:lnSpc>
              <a:buNone/>
            </a:pPr>
            <a:r>
              <a:rPr lang="fa-IR" b="1" dirty="0" smtClean="0">
                <a:ln w="11430"/>
                <a:solidFill>
                  <a:srgbClr val="FFFF00"/>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انتقال ژن یا ژن هایی از یک جاندار به جانداری دیگر که سبب انتقال صفت یا صفاتی شود، </a:t>
            </a:r>
            <a:r>
              <a:rPr lang="fa-IR" b="1" dirty="0" smtClean="0">
                <a:ln w="11430"/>
                <a:solidFill>
                  <a:schemeClr val="bg1"/>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مهندسی ژن </a:t>
            </a:r>
            <a:r>
              <a:rPr lang="fa-IR" b="1" dirty="0" smtClean="0">
                <a:ln w="11430"/>
                <a:solidFill>
                  <a:srgbClr val="FFFF00"/>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نام دارد.</a:t>
            </a:r>
            <a:endParaRPr lang="en-US" b="1" dirty="0">
              <a:ln w="11430"/>
              <a:solidFill>
                <a:srgbClr val="FFFF00"/>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endParaRPr>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rmAutofit fontScale="975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5000" b="1" i="0" u="none" strike="noStrike" kern="1200" cap="none" spc="0" normalizeH="0" baseline="0" noProof="0" dirty="0" smtClean="0">
                <a:ln>
                  <a:noFill/>
                </a:ln>
                <a:solidFill>
                  <a:schemeClr val="tx1"/>
                </a:solidFill>
                <a:effectLst/>
                <a:uLnTx/>
                <a:uFillTx/>
                <a:latin typeface="+mj-lt"/>
                <a:ea typeface="+mj-ea"/>
                <a:cs typeface="B Cheshmeh" pitchFamily="2" charset="-78"/>
              </a:rPr>
              <a:t>مهندسی</a:t>
            </a:r>
            <a:r>
              <a:rPr kumimoji="0" lang="fa-IR" sz="5000" b="1" i="0" u="none" strike="noStrike" kern="1200" cap="none" spc="0" normalizeH="0" noProof="0" dirty="0" smtClean="0">
                <a:ln>
                  <a:noFill/>
                </a:ln>
                <a:solidFill>
                  <a:schemeClr val="tx1"/>
                </a:solidFill>
                <a:effectLst/>
                <a:uLnTx/>
                <a:uFillTx/>
                <a:latin typeface="+mj-lt"/>
                <a:ea typeface="+mj-ea"/>
                <a:cs typeface="B Cheshmeh" pitchFamily="2" charset="-78"/>
              </a:rPr>
              <a:t> ژن (ژنتیک)</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spTree>
    <p:extLst>
      <p:ext uri="{BB962C8B-B14F-4D97-AF65-F5344CB8AC3E}">
        <p14:creationId xmlns:p14="http://schemas.microsoft.com/office/powerpoint/2010/main" val="305308592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85000" lnSpcReduction="20000"/>
          </a:bodyPr>
          <a:lstStyle/>
          <a:p>
            <a:pPr marL="0" indent="0" algn="just" rtl="1">
              <a:lnSpc>
                <a:spcPct val="170000"/>
              </a:lnSpc>
              <a:buNone/>
            </a:pPr>
            <a:r>
              <a:rPr lang="fa-IR" dirty="0">
                <a:solidFill>
                  <a:schemeClr val="bg1"/>
                </a:solidFill>
                <a:latin typeface="IRAN Sans" panose="020B0606030804020204" pitchFamily="34" charset="-78"/>
                <a:cs typeface="IRAN Sans" panose="020B0606030804020204" pitchFamily="34" charset="-78"/>
              </a:rPr>
              <a:t>در </a:t>
            </a:r>
            <a:r>
              <a:rPr lang="fa-IR" dirty="0">
                <a:solidFill>
                  <a:srgbClr val="FFFF00"/>
                </a:solidFill>
                <a:latin typeface="IRAN Sans" panose="020B0606030804020204" pitchFamily="34" charset="-78"/>
                <a:cs typeface="IRAN Sans" panose="020B0606030804020204" pitchFamily="34" charset="-78"/>
              </a:rPr>
              <a:t>پزشکی</a:t>
            </a:r>
            <a:r>
              <a:rPr lang="fa-IR" dirty="0">
                <a:solidFill>
                  <a:schemeClr val="bg1"/>
                </a:solidFill>
                <a:latin typeface="IRAN Sans" panose="020B0606030804020204" pitchFamily="34" charset="-78"/>
                <a:cs typeface="IRAN Sans" panose="020B0606030804020204" pitchFamily="34" charset="-78"/>
              </a:rPr>
              <a:t>، </a:t>
            </a:r>
            <a:r>
              <a:rPr lang="fa-IR" dirty="0">
                <a:solidFill>
                  <a:srgbClr val="FFFF00"/>
                </a:solidFill>
                <a:latin typeface="IRAN Sans" panose="020B0606030804020204" pitchFamily="34" charset="-78"/>
                <a:cs typeface="IRAN Sans" panose="020B0606030804020204" pitchFamily="34" charset="-78"/>
              </a:rPr>
              <a:t>کشاورزی</a:t>
            </a:r>
            <a:r>
              <a:rPr lang="fa-IR" dirty="0">
                <a:solidFill>
                  <a:schemeClr val="bg1"/>
                </a:solidFill>
                <a:latin typeface="IRAN Sans" panose="020B0606030804020204" pitchFamily="34" charset="-78"/>
                <a:cs typeface="IRAN Sans" panose="020B0606030804020204" pitchFamily="34" charset="-78"/>
              </a:rPr>
              <a:t> و </a:t>
            </a:r>
            <a:r>
              <a:rPr lang="fa-IR" dirty="0">
                <a:solidFill>
                  <a:srgbClr val="FFFF00"/>
                </a:solidFill>
                <a:latin typeface="IRAN Sans" panose="020B0606030804020204" pitchFamily="34" charset="-78"/>
                <a:cs typeface="IRAN Sans" panose="020B0606030804020204" pitchFamily="34" charset="-78"/>
              </a:rPr>
              <a:t>پژوهش های علوم پایه </a:t>
            </a:r>
            <a:r>
              <a:rPr lang="fa-IR" dirty="0">
                <a:solidFill>
                  <a:schemeClr val="bg1"/>
                </a:solidFill>
                <a:latin typeface="IRAN Sans" panose="020B0606030804020204" pitchFamily="34" charset="-78"/>
                <a:cs typeface="IRAN Sans" panose="020B0606030804020204" pitchFamily="34" charset="-78"/>
              </a:rPr>
              <a:t>از مهندسی ژن استفاده </a:t>
            </a:r>
            <a:r>
              <a:rPr lang="fa-IR" dirty="0" smtClean="0">
                <a:solidFill>
                  <a:schemeClr val="bg1"/>
                </a:solidFill>
                <a:latin typeface="IRAN Sans" panose="020B0606030804020204" pitchFamily="34" charset="-78"/>
                <a:cs typeface="IRAN Sans" panose="020B0606030804020204" pitchFamily="34" charset="-78"/>
              </a:rPr>
              <a:t>می کنند</a:t>
            </a:r>
            <a:r>
              <a:rPr lang="fa-IR" dirty="0">
                <a:solidFill>
                  <a:schemeClr val="bg1"/>
                </a:solidFill>
                <a:latin typeface="IRAN Sans" panose="020B0606030804020204" pitchFamily="34" charset="-78"/>
                <a:cs typeface="IRAN Sans" panose="020B0606030804020204" pitchFamily="34" charset="-78"/>
              </a:rPr>
              <a:t>. </a:t>
            </a:r>
            <a:endParaRPr lang="fa-IR" dirty="0" smtClean="0">
              <a:solidFill>
                <a:schemeClr val="bg1"/>
              </a:solidFill>
              <a:latin typeface="IRAN Sans" panose="020B0606030804020204" pitchFamily="34" charset="-78"/>
              <a:cs typeface="IRAN Sans" panose="020B0606030804020204" pitchFamily="34" charset="-78"/>
            </a:endParaRPr>
          </a:p>
          <a:p>
            <a:pPr marL="0" indent="0" algn="just" rtl="1">
              <a:lnSpc>
                <a:spcPct val="170000"/>
              </a:lnSpc>
              <a:buNone/>
            </a:pPr>
            <a:r>
              <a:rPr lang="fa-IR" dirty="0" smtClean="0">
                <a:solidFill>
                  <a:schemeClr val="bg1"/>
                </a:solidFill>
                <a:latin typeface="IRAN Sans" panose="020B0606030804020204" pitchFamily="34" charset="-78"/>
                <a:cs typeface="IRAN Sans" panose="020B0606030804020204" pitchFamily="34" charset="-78"/>
              </a:rPr>
              <a:t>جاندارانی که </a:t>
            </a:r>
            <a:r>
              <a:rPr lang="fa-IR" dirty="0">
                <a:solidFill>
                  <a:schemeClr val="bg1"/>
                </a:solidFill>
                <a:latin typeface="IRAN Sans" panose="020B0606030804020204" pitchFamily="34" charset="-78"/>
                <a:cs typeface="IRAN Sans" panose="020B0606030804020204" pitchFamily="34" charset="-78"/>
              </a:rPr>
              <a:t>ژن های افراد </a:t>
            </a:r>
            <a:r>
              <a:rPr lang="fa-IR" dirty="0" smtClean="0">
                <a:solidFill>
                  <a:schemeClr val="bg1"/>
                </a:solidFill>
                <a:latin typeface="IRAN Sans" panose="020B0606030804020204" pitchFamily="34" charset="-78"/>
                <a:cs typeface="IRAN Sans" panose="020B0606030804020204" pitchFamily="34" charset="-78"/>
              </a:rPr>
              <a:t>گونه ای </a:t>
            </a:r>
            <a:r>
              <a:rPr lang="fa-IR" dirty="0">
                <a:solidFill>
                  <a:schemeClr val="bg1"/>
                </a:solidFill>
                <a:latin typeface="IRAN Sans" panose="020B0606030804020204" pitchFamily="34" charset="-78"/>
                <a:cs typeface="IRAN Sans" panose="020B0606030804020204" pitchFamily="34" charset="-78"/>
              </a:rPr>
              <a:t>دیگر را در خود دارند، جانداران </a:t>
            </a:r>
            <a:r>
              <a:rPr lang="fa-IR" b="1" dirty="0">
                <a:solidFill>
                  <a:schemeClr val="bg1"/>
                </a:solidFill>
                <a:latin typeface="IRAN Sans" panose="020B0606030804020204" pitchFamily="34" charset="-78"/>
                <a:cs typeface="IRAN Sans" panose="020B0606030804020204" pitchFamily="34" charset="-78"/>
              </a:rPr>
              <a:t>تراژن </a:t>
            </a:r>
            <a:r>
              <a:rPr lang="fa-IR" dirty="0">
                <a:solidFill>
                  <a:schemeClr val="bg1"/>
                </a:solidFill>
                <a:latin typeface="IRAN Sans" panose="020B0606030804020204" pitchFamily="34" charset="-78"/>
                <a:cs typeface="IRAN Sans" panose="020B0606030804020204" pitchFamily="34" charset="-78"/>
              </a:rPr>
              <a:t>نامیده </a:t>
            </a:r>
            <a:r>
              <a:rPr lang="fa-IR" dirty="0" smtClean="0">
                <a:solidFill>
                  <a:schemeClr val="bg1"/>
                </a:solidFill>
                <a:latin typeface="IRAN Sans" panose="020B0606030804020204" pitchFamily="34" charset="-78"/>
                <a:cs typeface="IRAN Sans" panose="020B0606030804020204" pitchFamily="34" charset="-78"/>
              </a:rPr>
              <a:t>می شوند</a:t>
            </a:r>
            <a:r>
              <a:rPr lang="fa-IR" dirty="0">
                <a:solidFill>
                  <a:schemeClr val="bg1"/>
                </a:solidFill>
                <a:latin typeface="IRAN Sans" panose="020B0606030804020204" pitchFamily="34" charset="-78"/>
                <a:cs typeface="IRAN Sans" panose="020B0606030804020204" pitchFamily="34" charset="-78"/>
              </a:rPr>
              <a:t>. </a:t>
            </a:r>
            <a:endParaRPr lang="fa-IR" dirty="0" smtClean="0">
              <a:solidFill>
                <a:schemeClr val="bg1"/>
              </a:solidFill>
              <a:latin typeface="IRAN Sans" panose="020B0606030804020204" pitchFamily="34" charset="-78"/>
              <a:cs typeface="IRAN Sans" panose="020B0606030804020204" pitchFamily="34" charset="-78"/>
            </a:endParaRPr>
          </a:p>
          <a:p>
            <a:pPr marL="0" indent="0" algn="just" rtl="1">
              <a:lnSpc>
                <a:spcPct val="170000"/>
              </a:lnSpc>
              <a:buNone/>
            </a:pPr>
            <a:r>
              <a:rPr lang="fa-IR" dirty="0" smtClean="0">
                <a:solidFill>
                  <a:schemeClr val="bg1"/>
                </a:solidFill>
                <a:latin typeface="IRAN Sans" panose="020B0606030804020204" pitchFamily="34" charset="-78"/>
                <a:cs typeface="IRAN Sans" panose="020B0606030804020204" pitchFamily="34" charset="-78"/>
              </a:rPr>
              <a:t>مهندسان </a:t>
            </a:r>
            <a:r>
              <a:rPr lang="fa-IR" dirty="0">
                <a:solidFill>
                  <a:schemeClr val="bg1"/>
                </a:solidFill>
                <a:latin typeface="IRAN Sans" panose="020B0606030804020204" pitchFamily="34" charset="-78"/>
                <a:cs typeface="IRAN Sans" panose="020B0606030804020204" pitchFamily="34" charset="-78"/>
              </a:rPr>
              <a:t>ژن </a:t>
            </a:r>
            <a:r>
              <a:rPr lang="fa-IR" dirty="0" smtClean="0">
                <a:solidFill>
                  <a:schemeClr val="bg1"/>
                </a:solidFill>
                <a:latin typeface="IRAN Sans" panose="020B0606030804020204" pitchFamily="34" charset="-78"/>
                <a:cs typeface="IRAN Sans" panose="020B0606030804020204" pitchFamily="34" charset="-78"/>
              </a:rPr>
              <a:t>حتی می توانند </a:t>
            </a:r>
            <a:r>
              <a:rPr lang="fa-IR" dirty="0">
                <a:solidFill>
                  <a:schemeClr val="bg1"/>
                </a:solidFill>
                <a:latin typeface="IRAN Sans" panose="020B0606030804020204" pitchFamily="34" charset="-78"/>
                <a:cs typeface="IRAN Sans" panose="020B0606030804020204" pitchFamily="34" charset="-78"/>
              </a:rPr>
              <a:t>ژن های انسانی را به گیاهان، جانوران دیگر یا حتی باکتری ها وارد کنند.</a:t>
            </a:r>
            <a:endParaRPr lang="en-US" dirty="0">
              <a:solidFill>
                <a:schemeClr val="bg1"/>
              </a:solidFill>
              <a:latin typeface="IRAN Sans" panose="020B0606030804020204" pitchFamily="34" charset="-78"/>
              <a:cs typeface="IRAN Sans" panose="020B0606030804020204" pitchFamily="34" charset="-78"/>
            </a:endParaRPr>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rmAutofit fontScale="975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5000" b="1" i="0" u="none" strike="noStrike" kern="1200" cap="none" spc="0" normalizeH="0" baseline="0" noProof="0" dirty="0" smtClean="0">
                <a:ln>
                  <a:noFill/>
                </a:ln>
                <a:solidFill>
                  <a:schemeClr val="tx1"/>
                </a:solidFill>
                <a:effectLst/>
                <a:uLnTx/>
                <a:uFillTx/>
                <a:latin typeface="+mj-lt"/>
                <a:ea typeface="+mj-ea"/>
                <a:cs typeface="B Cheshmeh" pitchFamily="2" charset="-78"/>
              </a:rPr>
              <a:t>مهندسی</a:t>
            </a:r>
            <a:r>
              <a:rPr kumimoji="0" lang="fa-IR" sz="5000" b="1" i="0" u="none" strike="noStrike" kern="1200" cap="none" spc="0" normalizeH="0" noProof="0" dirty="0" smtClean="0">
                <a:ln>
                  <a:noFill/>
                </a:ln>
                <a:solidFill>
                  <a:schemeClr val="tx1"/>
                </a:solidFill>
                <a:effectLst/>
                <a:uLnTx/>
                <a:uFillTx/>
                <a:latin typeface="+mj-lt"/>
                <a:ea typeface="+mj-ea"/>
                <a:cs typeface="B Cheshmeh" pitchFamily="2" charset="-78"/>
              </a:rPr>
              <a:t> ژن (ژنتیک)</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spTree>
    <p:extLst>
      <p:ext uri="{BB962C8B-B14F-4D97-AF65-F5344CB8AC3E}">
        <p14:creationId xmlns:p14="http://schemas.microsoft.com/office/powerpoint/2010/main" val="2065319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3708648" y="2088549"/>
            <a:ext cx="6894980" cy="4752261"/>
          </a:xfrm>
        </p:spPr>
        <p:txBody>
          <a:bodyPr>
            <a:normAutofit/>
          </a:bodyPr>
          <a:lstStyle/>
          <a:p>
            <a:pPr marL="0" indent="0" algn="just" rtl="1">
              <a:lnSpc>
                <a:spcPct val="150000"/>
              </a:lnSpc>
              <a:buNone/>
            </a:pPr>
            <a:r>
              <a:rPr lang="fa-IR" sz="3200" dirty="0">
                <a:solidFill>
                  <a:schemeClr val="bg1"/>
                </a:solidFill>
                <a:latin typeface="IRAN Sans" panose="020B0606030804020204" pitchFamily="34" charset="-78"/>
                <a:cs typeface="IRAN Sans" panose="020B0606030804020204" pitchFamily="34" charset="-78"/>
              </a:rPr>
              <a:t>پیشرفت های سریع علم زیست شناسی، به ویژه در مهندسی ژن </a:t>
            </a:r>
            <a:r>
              <a:rPr lang="fa-IR" sz="3200" dirty="0" smtClean="0">
                <a:solidFill>
                  <a:schemeClr val="bg1"/>
                </a:solidFill>
                <a:latin typeface="IRAN Sans" panose="020B0606030804020204" pitchFamily="34" charset="-78"/>
                <a:cs typeface="IRAN Sans" panose="020B0606030804020204" pitchFamily="34" charset="-78"/>
              </a:rPr>
              <a:t>(ژنتیک)، </a:t>
            </a:r>
            <a:r>
              <a:rPr lang="fa-IR" sz="3200" dirty="0">
                <a:solidFill>
                  <a:schemeClr val="bg1"/>
                </a:solidFill>
                <a:latin typeface="IRAN Sans" panose="020B0606030804020204" pitchFamily="34" charset="-78"/>
                <a:cs typeface="IRAN Sans" panose="020B0606030804020204" pitchFamily="34" charset="-78"/>
              </a:rPr>
              <a:t>دست ورزی در ژن </a:t>
            </a:r>
            <a:r>
              <a:rPr lang="fa-IR" sz="3200" dirty="0" smtClean="0">
                <a:solidFill>
                  <a:schemeClr val="bg1"/>
                </a:solidFill>
                <a:latin typeface="IRAN Sans" panose="020B0606030804020204" pitchFamily="34" charset="-78"/>
                <a:cs typeface="IRAN Sans" panose="020B0606030804020204" pitchFamily="34" charset="-78"/>
              </a:rPr>
              <a:t>های جانداران </a:t>
            </a:r>
            <a:r>
              <a:rPr lang="fa-IR" sz="3200" dirty="0">
                <a:solidFill>
                  <a:schemeClr val="bg1"/>
                </a:solidFill>
                <a:latin typeface="IRAN Sans" panose="020B0606030804020204" pitchFamily="34" charset="-78"/>
                <a:cs typeface="IRAN Sans" panose="020B0606030804020204" pitchFamily="34" charset="-78"/>
              </a:rPr>
              <a:t>و نیز فنون مورد استفاده در پزشکی، زمینه سوء استفاده هایی را در جامعه فراهم کرده است.</a:t>
            </a:r>
            <a:endParaRPr lang="en-US" sz="3200" dirty="0">
              <a:solidFill>
                <a:schemeClr val="bg1"/>
              </a:solidFill>
              <a:latin typeface="IRAN Sans" panose="020B0606030804020204" pitchFamily="34" charset="-78"/>
              <a:cs typeface="IRAN Sans" panose="020B0606030804020204" pitchFamily="34" charset="-78"/>
            </a:endParaRPr>
          </a:p>
        </p:txBody>
      </p:sp>
      <p:pic>
        <p:nvPicPr>
          <p:cNvPr id="2253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0006" y="2736354"/>
            <a:ext cx="2890346" cy="33843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itle 1"/>
          <p:cNvSpPr txBox="1">
            <a:spLocks/>
          </p:cNvSpPr>
          <p:nvPr/>
        </p:nvSpPr>
        <p:spPr>
          <a:xfrm>
            <a:off x="558086" y="576114"/>
            <a:ext cx="10045542" cy="1080120"/>
          </a:xfrm>
          <a:prstGeom prst="rect">
            <a:avLst/>
          </a:prstGeom>
        </p:spPr>
        <p:txBody>
          <a:bodyPr vert="horz" lIns="104927" tIns="52464" rIns="104927" bIns="52464" rtlCol="0" anchor="ctr">
            <a:normAutofit fontScale="975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5000" b="1" i="0" u="none" strike="noStrike" kern="1200" cap="none" spc="0" normalizeH="0" baseline="0" noProof="0" dirty="0" smtClean="0">
                <a:ln>
                  <a:noFill/>
                </a:ln>
                <a:solidFill>
                  <a:schemeClr val="tx1"/>
                </a:solidFill>
                <a:effectLst/>
                <a:uLnTx/>
                <a:uFillTx/>
                <a:latin typeface="+mj-lt"/>
                <a:ea typeface="+mj-ea"/>
                <a:cs typeface="B Cheshmeh" pitchFamily="2" charset="-78"/>
              </a:rPr>
              <a:t>اخلاق</a:t>
            </a:r>
            <a:r>
              <a:rPr kumimoji="0" lang="fa-IR" sz="5000" b="1" i="0" u="none" strike="noStrike" kern="1200" cap="none" spc="0" normalizeH="0" noProof="0" dirty="0" smtClean="0">
                <a:ln>
                  <a:noFill/>
                </a:ln>
                <a:solidFill>
                  <a:schemeClr val="tx1"/>
                </a:solidFill>
                <a:effectLst/>
                <a:uLnTx/>
                <a:uFillTx/>
                <a:latin typeface="+mj-lt"/>
                <a:ea typeface="+mj-ea"/>
                <a:cs typeface="B Cheshmeh" pitchFamily="2" charset="-78"/>
              </a:rPr>
              <a:t> زیستی</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spTree>
    <p:extLst>
      <p:ext uri="{BB962C8B-B14F-4D97-AF65-F5344CB8AC3E}">
        <p14:creationId xmlns:p14="http://schemas.microsoft.com/office/powerpoint/2010/main" val="223419782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2530"/>
                                        </p:tgtEl>
                                        <p:attrNameLst>
                                          <p:attrName>style.visibility</p:attrName>
                                        </p:attrNameLst>
                                      </p:cBhvr>
                                      <p:to>
                                        <p:strVal val="visible"/>
                                      </p:to>
                                    </p:set>
                                    <p:anim calcmode="lin" valueType="num">
                                      <p:cBhvr additive="base">
                                        <p:cTn id="11" dur="500" fill="hold"/>
                                        <p:tgtEl>
                                          <p:spTgt spid="22530"/>
                                        </p:tgtEl>
                                        <p:attrNameLst>
                                          <p:attrName>ppt_x</p:attrName>
                                        </p:attrNameLst>
                                      </p:cBhvr>
                                      <p:tavLst>
                                        <p:tav tm="0">
                                          <p:val>
                                            <p:strVal val="#ppt_x"/>
                                          </p:val>
                                        </p:tav>
                                        <p:tav tm="100000">
                                          <p:val>
                                            <p:strVal val="#ppt_x"/>
                                          </p:val>
                                        </p:tav>
                                      </p:tavLst>
                                    </p:anim>
                                    <p:anim calcmode="lin" valueType="num">
                                      <p:cBhvr additive="base">
                                        <p:cTn id="12" dur="500" fill="hold"/>
                                        <p:tgtEl>
                                          <p:spTgt spid="225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None/>
            </a:pPr>
            <a:endParaRPr lang="en-US" dirty="0">
              <a:latin typeface="IRAN Sans" pitchFamily="34" charset="-78"/>
              <a:cs typeface="IRAN Sans" pitchFamily="34" charset="-78"/>
            </a:endParaRPr>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rmAutofit fontScale="90000" lnSpcReduction="100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7300" b="1" i="0" u="none" strike="noStrike" kern="1200" cap="none" spc="0" normalizeH="0" baseline="0" noProof="0" dirty="0" smtClean="0">
                <a:ln>
                  <a:noFill/>
                </a:ln>
                <a:solidFill>
                  <a:schemeClr val="tx1"/>
                </a:solidFill>
                <a:effectLst/>
                <a:uLnTx/>
                <a:uFillTx/>
                <a:latin typeface="+mj-lt"/>
                <a:ea typeface="+mj-ea"/>
                <a:cs typeface="B Cheshmeh" pitchFamily="2" charset="-78"/>
              </a:rPr>
              <a:t>مقدمه</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sp>
        <p:nvSpPr>
          <p:cNvPr id="5" name="Rounded Rectangle 4"/>
          <p:cNvSpPr/>
          <p:nvPr/>
        </p:nvSpPr>
        <p:spPr>
          <a:xfrm>
            <a:off x="7453064" y="3816474"/>
            <a:ext cx="3312368" cy="864096"/>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6" name="TextBox 5"/>
          <p:cNvSpPr txBox="1"/>
          <p:nvPr/>
        </p:nvSpPr>
        <p:spPr>
          <a:xfrm>
            <a:off x="7813104" y="4032498"/>
            <a:ext cx="2664296" cy="415498"/>
          </a:xfrm>
          <a:prstGeom prst="rect">
            <a:avLst/>
          </a:prstGeom>
          <a:noFill/>
        </p:spPr>
        <p:txBody>
          <a:bodyPr wrap="square" rtlCol="0">
            <a:spAutoFit/>
          </a:bodyPr>
          <a:lstStyle/>
          <a:p>
            <a:r>
              <a:rPr lang="fa-IR" b="1" dirty="0" smtClean="0">
                <a:latin typeface="IRAN Sans" pitchFamily="34" charset="-78"/>
                <a:cs typeface="IRAN Sans" pitchFamily="34" charset="-78"/>
              </a:rPr>
              <a:t>عملکرد زیست شناسان</a:t>
            </a:r>
            <a:endParaRPr lang="en-US" b="1" dirty="0">
              <a:latin typeface="IRAN Sans" pitchFamily="34" charset="-78"/>
              <a:cs typeface="IRAN Sans" pitchFamily="34" charset="-78"/>
            </a:endParaRPr>
          </a:p>
        </p:txBody>
      </p:sp>
      <p:cxnSp>
        <p:nvCxnSpPr>
          <p:cNvPr id="8" name="Straight Connector 7"/>
          <p:cNvCxnSpPr/>
          <p:nvPr/>
        </p:nvCxnSpPr>
        <p:spPr>
          <a:xfrm>
            <a:off x="6949008" y="2520330"/>
            <a:ext cx="0" cy="1719917"/>
          </a:xfrm>
          <a:prstGeom prst="line">
            <a:avLst/>
          </a:prstGeom>
          <a:ln/>
        </p:spPr>
        <p:style>
          <a:lnRef idx="3">
            <a:schemeClr val="accent6"/>
          </a:lnRef>
          <a:fillRef idx="0">
            <a:schemeClr val="accent6"/>
          </a:fillRef>
          <a:effectRef idx="2">
            <a:schemeClr val="accent6"/>
          </a:effectRef>
          <a:fontRef idx="minor">
            <a:schemeClr val="tx1"/>
          </a:fontRef>
        </p:style>
      </p:cxnSp>
      <p:cxnSp>
        <p:nvCxnSpPr>
          <p:cNvPr id="14" name="Straight Connector 13"/>
          <p:cNvCxnSpPr/>
          <p:nvPr/>
        </p:nvCxnSpPr>
        <p:spPr>
          <a:xfrm flipH="1">
            <a:off x="6660976" y="2520330"/>
            <a:ext cx="288032" cy="0"/>
          </a:xfrm>
          <a:prstGeom prst="line">
            <a:avLst/>
          </a:prstGeom>
          <a:ln/>
        </p:spPr>
        <p:style>
          <a:lnRef idx="3">
            <a:schemeClr val="accent6"/>
          </a:lnRef>
          <a:fillRef idx="0">
            <a:schemeClr val="accent6"/>
          </a:fillRef>
          <a:effectRef idx="2">
            <a:schemeClr val="accent6"/>
          </a:effectRef>
          <a:fontRef idx="minor">
            <a:schemeClr val="tx1"/>
          </a:fontRef>
        </p:style>
      </p:cxnSp>
      <p:cxnSp>
        <p:nvCxnSpPr>
          <p:cNvPr id="16" name="Straight Connector 15"/>
          <p:cNvCxnSpPr/>
          <p:nvPr/>
        </p:nvCxnSpPr>
        <p:spPr>
          <a:xfrm flipH="1">
            <a:off x="6660976" y="6120730"/>
            <a:ext cx="288032" cy="0"/>
          </a:xfrm>
          <a:prstGeom prst="line">
            <a:avLst/>
          </a:prstGeom>
          <a:ln/>
        </p:spPr>
        <p:style>
          <a:lnRef idx="3">
            <a:schemeClr val="accent6"/>
          </a:lnRef>
          <a:fillRef idx="0">
            <a:schemeClr val="accent6"/>
          </a:fillRef>
          <a:effectRef idx="2">
            <a:schemeClr val="accent6"/>
          </a:effectRef>
          <a:fontRef idx="minor">
            <a:schemeClr val="tx1"/>
          </a:fontRef>
        </p:style>
      </p:cxnSp>
      <p:sp>
        <p:nvSpPr>
          <p:cNvPr id="17" name="Rounded Rectangle 16"/>
          <p:cNvSpPr/>
          <p:nvPr/>
        </p:nvSpPr>
        <p:spPr>
          <a:xfrm>
            <a:off x="1692424" y="2160290"/>
            <a:ext cx="4896544" cy="864096"/>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8" name="Rounded Rectangle 17"/>
          <p:cNvSpPr/>
          <p:nvPr/>
        </p:nvSpPr>
        <p:spPr>
          <a:xfrm>
            <a:off x="684312" y="5616674"/>
            <a:ext cx="5904656" cy="864096"/>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9" name="TextBox 18"/>
          <p:cNvSpPr txBox="1"/>
          <p:nvPr/>
        </p:nvSpPr>
        <p:spPr>
          <a:xfrm>
            <a:off x="1908448" y="2392864"/>
            <a:ext cx="4968552" cy="415498"/>
          </a:xfrm>
          <a:prstGeom prst="rect">
            <a:avLst/>
          </a:prstGeom>
          <a:noFill/>
        </p:spPr>
        <p:txBody>
          <a:bodyPr wrap="square" rtlCol="0">
            <a:spAutoFit/>
          </a:bodyPr>
          <a:lstStyle/>
          <a:p>
            <a:r>
              <a:rPr lang="fa-IR" b="1" dirty="0" smtClean="0">
                <a:latin typeface="IRAN Sans" pitchFamily="34" charset="-78"/>
                <a:cs typeface="IRAN Sans" pitchFamily="34" charset="-78"/>
              </a:rPr>
              <a:t>تلاش برای پی بردن به راز های آفرینش</a:t>
            </a:r>
            <a:endParaRPr lang="en-US" b="1" dirty="0">
              <a:latin typeface="IRAN Sans" pitchFamily="34" charset="-78"/>
              <a:cs typeface="IRAN Sans" pitchFamily="34" charset="-78"/>
            </a:endParaRPr>
          </a:p>
        </p:txBody>
      </p:sp>
      <p:sp>
        <p:nvSpPr>
          <p:cNvPr id="20" name="TextBox 19"/>
          <p:cNvSpPr txBox="1"/>
          <p:nvPr/>
        </p:nvSpPr>
        <p:spPr>
          <a:xfrm>
            <a:off x="762774" y="5912981"/>
            <a:ext cx="6048672" cy="415498"/>
          </a:xfrm>
          <a:prstGeom prst="rect">
            <a:avLst/>
          </a:prstGeom>
          <a:noFill/>
        </p:spPr>
        <p:txBody>
          <a:bodyPr wrap="square" rtlCol="0">
            <a:spAutoFit/>
          </a:bodyPr>
          <a:lstStyle/>
          <a:p>
            <a:r>
              <a:rPr lang="fa-IR" b="1" dirty="0" smtClean="0">
                <a:latin typeface="IRAN Sans" pitchFamily="34" charset="-78"/>
                <a:cs typeface="IRAN Sans" pitchFamily="34" charset="-78"/>
              </a:rPr>
              <a:t>استفاده از یافته های خود برای بهبود زندگی انسان</a:t>
            </a:r>
            <a:endParaRPr lang="en-US" b="1" dirty="0">
              <a:latin typeface="IRAN Sans" pitchFamily="34" charset="-78"/>
              <a:cs typeface="IRAN Sans" pitchFamily="34" charset="-78"/>
            </a:endParaRPr>
          </a:p>
        </p:txBody>
      </p:sp>
      <p:cxnSp>
        <p:nvCxnSpPr>
          <p:cNvPr id="15" name="Straight Connector 14"/>
          <p:cNvCxnSpPr/>
          <p:nvPr/>
        </p:nvCxnSpPr>
        <p:spPr>
          <a:xfrm flipH="1">
            <a:off x="6945630" y="4240247"/>
            <a:ext cx="3378" cy="1880483"/>
          </a:xfrm>
          <a:prstGeom prst="line">
            <a:avLst/>
          </a:prstGeom>
          <a:ln/>
        </p:spPr>
        <p:style>
          <a:lnRef idx="3">
            <a:schemeClr val="accent6"/>
          </a:lnRef>
          <a:fillRef idx="0">
            <a:schemeClr val="accent6"/>
          </a:fillRef>
          <a:effectRef idx="2">
            <a:schemeClr val="accent6"/>
          </a:effectRef>
          <a:fontRef idx="minor">
            <a:schemeClr val="tx1"/>
          </a:fontRef>
        </p:style>
      </p:cxnSp>
      <p:cxnSp>
        <p:nvCxnSpPr>
          <p:cNvPr id="21" name="Straight Connector 20"/>
          <p:cNvCxnSpPr/>
          <p:nvPr/>
        </p:nvCxnSpPr>
        <p:spPr>
          <a:xfrm flipH="1">
            <a:off x="6957392" y="4258012"/>
            <a:ext cx="288032" cy="0"/>
          </a:xfrm>
          <a:prstGeom prst="line">
            <a:avLst/>
          </a:prstGeom>
          <a:ln/>
        </p:spPr>
        <p:style>
          <a:lnRef idx="3">
            <a:schemeClr val="accent6"/>
          </a:lnRef>
          <a:fillRef idx="0">
            <a:schemeClr val="accent6"/>
          </a:fillRef>
          <a:effectRef idx="2">
            <a:schemeClr val="accent6"/>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par>
                                <p:cTn id="26" presetID="10" presetClass="entr" presetSubtype="0"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par>
                                <p:cTn id="43" presetID="10" presetClass="entr" presetSubtype="0" fill="hold"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17" grpId="0" animBg="1"/>
      <p:bldP spid="18" grpId="0" animBg="1"/>
      <p:bldP spid="19" grpId="0"/>
      <p:bldP spid="2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20000"/>
          </a:bodyPr>
          <a:lstStyle/>
          <a:p>
            <a:pPr marL="0" indent="0" algn="just" rtl="1">
              <a:lnSpc>
                <a:spcPct val="150000"/>
              </a:lnSpc>
              <a:buNone/>
            </a:pPr>
            <a:r>
              <a:rPr lang="fa-IR" b="1" cap="all" dirty="0" smtClean="0">
                <a:ln w="9000" cmpd="sng">
                  <a:solidFill>
                    <a:schemeClr val="accent4">
                      <a:shade val="50000"/>
                      <a:satMod val="120000"/>
                    </a:schemeClr>
                  </a:solidFill>
                  <a:prstDash val="solid"/>
                </a:ln>
                <a:solidFill>
                  <a:schemeClr val="bg1"/>
                </a:solidFill>
                <a:effectLst>
                  <a:reflection blurRad="12700" stA="28000" endPos="45000" dist="1000" dir="5400000" sy="-100000" algn="bl" rotWithShape="0"/>
                </a:effectLst>
                <a:latin typeface="IRAN Sans" panose="020B0606030804020204" pitchFamily="34" charset="-78"/>
                <a:cs typeface="IRAN Sans" panose="020B0606030804020204" pitchFamily="34" charset="-78"/>
              </a:rPr>
              <a:t>مسائل اخلاق زیستی:</a:t>
            </a:r>
          </a:p>
          <a:p>
            <a:pPr marL="742950" indent="-742950" algn="just" rtl="1">
              <a:lnSpc>
                <a:spcPct val="150000"/>
              </a:lnSpc>
              <a:buAutoNum type="arabicParenR"/>
            </a:pPr>
            <a:r>
              <a:rPr lang="fa-IR" b="1" dirty="0" smtClean="0">
                <a:ln w="31550" cmpd="sng">
                  <a:gradFill>
                    <a:gsLst>
                      <a:gs pos="70000">
                        <a:schemeClr val="accent6">
                          <a:shade val="50000"/>
                          <a:satMod val="190000"/>
                        </a:schemeClr>
                      </a:gs>
                      <a:gs pos="0">
                        <a:schemeClr val="accent6">
                          <a:tint val="77000"/>
                          <a:satMod val="180000"/>
                        </a:schemeClr>
                      </a:gs>
                    </a:gsLst>
                    <a:lin ang="5400000"/>
                  </a:gradFill>
                  <a:prstDash val="solid"/>
                </a:ln>
                <a:noFill/>
                <a:effectLst>
                  <a:outerShdw blurRad="50800" dist="40000" dir="5400000" algn="tl" rotWithShape="0">
                    <a:srgbClr val="000000">
                      <a:shade val="5000"/>
                      <a:satMod val="120000"/>
                      <a:alpha val="33000"/>
                    </a:srgbClr>
                  </a:outerShdw>
                </a:effectLst>
                <a:latin typeface="IRAN Sans" panose="020B0606030804020204" pitchFamily="34" charset="-78"/>
                <a:cs typeface="IRAN Sans" panose="020B0606030804020204" pitchFamily="34" charset="-78"/>
              </a:rPr>
              <a:t>محرمانه بودن اطلاعات ژنی</a:t>
            </a:r>
          </a:p>
          <a:p>
            <a:pPr marL="742950" indent="-742950" algn="just" rtl="1">
              <a:lnSpc>
                <a:spcPct val="150000"/>
              </a:lnSpc>
              <a:buAutoNum type="arabicParenR"/>
            </a:pPr>
            <a:r>
              <a:rPr lang="fa-IR" b="1" dirty="0" smtClean="0">
                <a:ln w="31550" cmpd="sng">
                  <a:gradFill>
                    <a:gsLst>
                      <a:gs pos="70000">
                        <a:schemeClr val="accent6">
                          <a:shade val="50000"/>
                          <a:satMod val="190000"/>
                        </a:schemeClr>
                      </a:gs>
                      <a:gs pos="0">
                        <a:schemeClr val="accent6">
                          <a:tint val="77000"/>
                          <a:satMod val="180000"/>
                        </a:schemeClr>
                      </a:gs>
                    </a:gsLst>
                    <a:lin ang="5400000"/>
                  </a:gradFill>
                  <a:prstDash val="solid"/>
                </a:ln>
                <a:noFill/>
                <a:effectLst>
                  <a:outerShdw blurRad="50800" dist="40000" dir="5400000" algn="tl" rotWithShape="0">
                    <a:srgbClr val="000000">
                      <a:shade val="5000"/>
                      <a:satMod val="120000"/>
                      <a:alpha val="33000"/>
                    </a:srgbClr>
                  </a:outerShdw>
                </a:effectLst>
                <a:latin typeface="IRAN Sans" panose="020B0606030804020204" pitchFamily="34" charset="-78"/>
                <a:cs typeface="IRAN Sans" panose="020B0606030804020204" pitchFamily="34" charset="-78"/>
              </a:rPr>
              <a:t>محرمانه بودن اطلاعات پزشکی افراد</a:t>
            </a:r>
          </a:p>
          <a:p>
            <a:pPr marL="742950" indent="-742950" algn="just" rtl="1">
              <a:lnSpc>
                <a:spcPct val="150000"/>
              </a:lnSpc>
              <a:buAutoNum type="arabicParenR"/>
            </a:pPr>
            <a:r>
              <a:rPr lang="fa-IR" b="1" dirty="0" smtClean="0">
                <a:ln w="31550" cmpd="sng">
                  <a:gradFill>
                    <a:gsLst>
                      <a:gs pos="70000">
                        <a:schemeClr val="accent6">
                          <a:shade val="50000"/>
                          <a:satMod val="190000"/>
                        </a:schemeClr>
                      </a:gs>
                      <a:gs pos="0">
                        <a:schemeClr val="accent6">
                          <a:tint val="77000"/>
                          <a:satMod val="180000"/>
                        </a:schemeClr>
                      </a:gs>
                    </a:gsLst>
                    <a:lin ang="5400000"/>
                  </a:gradFill>
                  <a:prstDash val="solid"/>
                </a:ln>
                <a:noFill/>
                <a:effectLst>
                  <a:outerShdw blurRad="50800" dist="40000" dir="5400000" algn="tl" rotWithShape="0">
                    <a:srgbClr val="000000">
                      <a:shade val="5000"/>
                      <a:satMod val="120000"/>
                      <a:alpha val="33000"/>
                    </a:srgbClr>
                  </a:outerShdw>
                </a:effectLst>
                <a:latin typeface="IRAN Sans" panose="020B0606030804020204" pitchFamily="34" charset="-78"/>
                <a:cs typeface="IRAN Sans" panose="020B0606030804020204" pitchFamily="34" charset="-78"/>
              </a:rPr>
              <a:t>فناوری های ژن درمانی</a:t>
            </a:r>
          </a:p>
          <a:p>
            <a:pPr marL="742950" indent="-742950" algn="just" rtl="1">
              <a:lnSpc>
                <a:spcPct val="150000"/>
              </a:lnSpc>
              <a:buAutoNum type="arabicParenR"/>
            </a:pPr>
            <a:r>
              <a:rPr lang="fa-IR" b="1" dirty="0" smtClean="0">
                <a:ln w="31550" cmpd="sng">
                  <a:gradFill>
                    <a:gsLst>
                      <a:gs pos="70000">
                        <a:schemeClr val="accent6">
                          <a:shade val="50000"/>
                          <a:satMod val="190000"/>
                        </a:schemeClr>
                      </a:gs>
                      <a:gs pos="0">
                        <a:schemeClr val="accent6">
                          <a:tint val="77000"/>
                          <a:satMod val="180000"/>
                        </a:schemeClr>
                      </a:gs>
                    </a:gsLst>
                    <a:lin ang="5400000"/>
                  </a:gradFill>
                  <a:prstDash val="solid"/>
                </a:ln>
                <a:noFill/>
                <a:effectLst>
                  <a:outerShdw blurRad="50800" dist="40000" dir="5400000" algn="tl" rotWithShape="0">
                    <a:srgbClr val="000000">
                      <a:shade val="5000"/>
                      <a:satMod val="120000"/>
                      <a:alpha val="33000"/>
                    </a:srgbClr>
                  </a:outerShdw>
                </a:effectLst>
                <a:latin typeface="IRAN Sans" panose="020B0606030804020204" pitchFamily="34" charset="-78"/>
                <a:cs typeface="IRAN Sans" panose="020B0606030804020204" pitchFamily="34" charset="-78"/>
              </a:rPr>
              <a:t>ایجاد جانداران تراژن</a:t>
            </a:r>
          </a:p>
          <a:p>
            <a:pPr marL="742950" indent="-742950" algn="just" rtl="1">
              <a:lnSpc>
                <a:spcPct val="150000"/>
              </a:lnSpc>
              <a:buAutoNum type="arabicParenR"/>
            </a:pPr>
            <a:r>
              <a:rPr lang="fa-IR" b="1" dirty="0" smtClean="0">
                <a:ln w="31550" cmpd="sng">
                  <a:gradFill>
                    <a:gsLst>
                      <a:gs pos="70000">
                        <a:schemeClr val="accent6">
                          <a:shade val="50000"/>
                          <a:satMod val="190000"/>
                        </a:schemeClr>
                      </a:gs>
                      <a:gs pos="0">
                        <a:schemeClr val="accent6">
                          <a:tint val="77000"/>
                          <a:satMod val="180000"/>
                        </a:schemeClr>
                      </a:gs>
                    </a:gsLst>
                    <a:lin ang="5400000"/>
                  </a:gradFill>
                  <a:prstDash val="solid"/>
                </a:ln>
                <a:noFill/>
                <a:effectLst>
                  <a:outerShdw blurRad="50800" dist="40000" dir="5400000" algn="tl" rotWithShape="0">
                    <a:srgbClr val="000000">
                      <a:shade val="5000"/>
                      <a:satMod val="120000"/>
                      <a:alpha val="33000"/>
                    </a:srgbClr>
                  </a:outerShdw>
                </a:effectLst>
                <a:latin typeface="IRAN Sans" panose="020B0606030804020204" pitchFamily="34" charset="-78"/>
                <a:cs typeface="IRAN Sans" panose="020B0606030804020204" pitchFamily="34" charset="-78"/>
              </a:rPr>
              <a:t>حقوق جانوران</a:t>
            </a:r>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rmAutofit fontScale="975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5000" b="1" i="0" u="none" strike="noStrike" kern="1200" cap="none" spc="0" normalizeH="0" baseline="0" noProof="0" dirty="0" smtClean="0">
                <a:ln>
                  <a:noFill/>
                </a:ln>
                <a:solidFill>
                  <a:schemeClr val="tx1"/>
                </a:solidFill>
                <a:effectLst/>
                <a:uLnTx/>
                <a:uFillTx/>
                <a:latin typeface="+mj-lt"/>
                <a:ea typeface="+mj-ea"/>
                <a:cs typeface="B Cheshmeh" pitchFamily="2" charset="-78"/>
              </a:rPr>
              <a:t>اخلاق</a:t>
            </a:r>
            <a:r>
              <a:rPr kumimoji="0" lang="fa-IR" sz="5000" b="1" i="0" u="none" strike="noStrike" kern="1200" cap="none" spc="0" normalizeH="0" noProof="0" dirty="0" smtClean="0">
                <a:ln>
                  <a:noFill/>
                </a:ln>
                <a:solidFill>
                  <a:schemeClr val="tx1"/>
                </a:solidFill>
                <a:effectLst/>
                <a:uLnTx/>
                <a:uFillTx/>
                <a:latin typeface="+mj-lt"/>
                <a:ea typeface="+mj-ea"/>
                <a:cs typeface="B Cheshmeh" pitchFamily="2" charset="-78"/>
              </a:rPr>
              <a:t> زیستی</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spTree>
    <p:extLst>
      <p:ext uri="{BB962C8B-B14F-4D97-AF65-F5344CB8AC3E}">
        <p14:creationId xmlns:p14="http://schemas.microsoft.com/office/powerpoint/2010/main" val="1768572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558086" y="1944533"/>
            <a:ext cx="10045542" cy="4752261"/>
          </a:xfrm>
        </p:spPr>
        <p:txBody>
          <a:bodyPr>
            <a:normAutofit fontScale="85000" lnSpcReduction="10000"/>
          </a:bodyPr>
          <a:lstStyle/>
          <a:p>
            <a:pPr marL="0" indent="0" algn="just" rtl="1">
              <a:lnSpc>
                <a:spcPct val="150000"/>
              </a:lnSpc>
              <a:buNone/>
            </a:pPr>
            <a:r>
              <a:rPr lang="fa-IR" dirty="0">
                <a:solidFill>
                  <a:schemeClr val="bg1"/>
                </a:solidFill>
                <a:latin typeface="IRAN Sans" panose="020B0606030804020204" pitchFamily="34" charset="-78"/>
                <a:cs typeface="IRAN Sans" panose="020B0606030804020204" pitchFamily="34" charset="-78"/>
              </a:rPr>
              <a:t>یکی از سوء استفاده ها از علم زیست شناسی، </a:t>
            </a:r>
            <a:r>
              <a:rPr lang="fa-IR" dirty="0">
                <a:solidFill>
                  <a:srgbClr val="FFFF00"/>
                </a:solidFill>
                <a:latin typeface="IRAN Sans" panose="020B0606030804020204" pitchFamily="34" charset="-78"/>
                <a:cs typeface="IRAN Sans" panose="020B0606030804020204" pitchFamily="34" charset="-78"/>
              </a:rPr>
              <a:t>تولید سلاح های زیستی</a:t>
            </a:r>
            <a:r>
              <a:rPr lang="fa-IR" dirty="0">
                <a:solidFill>
                  <a:schemeClr val="bg1"/>
                </a:solidFill>
                <a:latin typeface="IRAN Sans" panose="020B0606030804020204" pitchFamily="34" charset="-78"/>
                <a:cs typeface="IRAN Sans" panose="020B0606030804020204" pitchFamily="34" charset="-78"/>
              </a:rPr>
              <a:t> است. چنین </a:t>
            </a:r>
            <a:r>
              <a:rPr lang="fa-IR" dirty="0" smtClean="0">
                <a:solidFill>
                  <a:schemeClr val="bg1"/>
                </a:solidFill>
                <a:latin typeface="IRAN Sans" panose="020B0606030804020204" pitchFamily="34" charset="-78"/>
                <a:cs typeface="IRAN Sans" panose="020B0606030804020204" pitchFamily="34" charset="-78"/>
              </a:rPr>
              <a:t>سلاحی مثلاً </a:t>
            </a:r>
            <a:r>
              <a:rPr lang="fa-IR" dirty="0">
                <a:solidFill>
                  <a:schemeClr val="bg1"/>
                </a:solidFill>
                <a:latin typeface="IRAN Sans" panose="020B0606030804020204" pitchFamily="34" charset="-78"/>
                <a:cs typeface="IRAN Sans" panose="020B0606030804020204" pitchFamily="34" charset="-78"/>
              </a:rPr>
              <a:t>می تواند عامل بیماری زایی باشد که نسبت به داروهای رایج مقاوم است یا فرآورده های </a:t>
            </a:r>
            <a:r>
              <a:rPr lang="fa-IR" dirty="0" smtClean="0">
                <a:solidFill>
                  <a:schemeClr val="bg1"/>
                </a:solidFill>
                <a:latin typeface="IRAN Sans" panose="020B0606030804020204" pitchFamily="34" charset="-78"/>
                <a:cs typeface="IRAN Sans" panose="020B0606030804020204" pitchFamily="34" charset="-78"/>
              </a:rPr>
              <a:t>غذایی و </a:t>
            </a:r>
            <a:r>
              <a:rPr lang="fa-IR" dirty="0">
                <a:solidFill>
                  <a:schemeClr val="bg1"/>
                </a:solidFill>
                <a:latin typeface="IRAN Sans" panose="020B0606030804020204" pitchFamily="34" charset="-78"/>
                <a:cs typeface="IRAN Sans" panose="020B0606030804020204" pitchFamily="34" charset="-78"/>
              </a:rPr>
              <a:t>دارویی با عواقب زیانبار برای افراد باشند. </a:t>
            </a:r>
            <a:endParaRPr lang="fa-IR" dirty="0" smtClean="0">
              <a:solidFill>
                <a:schemeClr val="bg1"/>
              </a:solidFill>
              <a:latin typeface="IRAN Sans" panose="020B0606030804020204" pitchFamily="34" charset="-78"/>
              <a:cs typeface="IRAN Sans" panose="020B0606030804020204" pitchFamily="34" charset="-78"/>
            </a:endParaRPr>
          </a:p>
          <a:p>
            <a:pPr marL="0" indent="0" algn="just" rtl="1">
              <a:lnSpc>
                <a:spcPct val="150000"/>
              </a:lnSpc>
              <a:buNone/>
            </a:pPr>
            <a:r>
              <a:rPr lang="fa-IR" dirty="0" smtClean="0">
                <a:solidFill>
                  <a:schemeClr val="bg1"/>
                </a:solidFill>
                <a:latin typeface="IRAN Sans" panose="020B0606030804020204" pitchFamily="34" charset="-78"/>
                <a:cs typeface="IRAN Sans" panose="020B0606030804020204" pitchFamily="34" charset="-78"/>
              </a:rPr>
              <a:t>بنابراین </a:t>
            </a:r>
            <a:r>
              <a:rPr lang="fa-IR" b="1" dirty="0">
                <a:solidFill>
                  <a:schemeClr val="bg1"/>
                </a:solidFill>
                <a:latin typeface="IRAN Sans" panose="020B0606030804020204" pitchFamily="34" charset="-78"/>
                <a:cs typeface="IRAN Sans" panose="020B0606030804020204" pitchFamily="34" charset="-78"/>
              </a:rPr>
              <a:t>وضع قوانین جهانی </a:t>
            </a:r>
            <a:r>
              <a:rPr lang="fa-IR" dirty="0">
                <a:solidFill>
                  <a:schemeClr val="bg1"/>
                </a:solidFill>
                <a:latin typeface="IRAN Sans" panose="020B0606030804020204" pitchFamily="34" charset="-78"/>
                <a:cs typeface="IRAN Sans" panose="020B0606030804020204" pitchFamily="34" charset="-78"/>
              </a:rPr>
              <a:t>برای جلوگیری از </a:t>
            </a:r>
            <a:r>
              <a:rPr lang="fa-IR" dirty="0" smtClean="0">
                <a:solidFill>
                  <a:schemeClr val="bg1"/>
                </a:solidFill>
                <a:latin typeface="IRAN Sans" panose="020B0606030804020204" pitchFamily="34" charset="-78"/>
                <a:cs typeface="IRAN Sans" panose="020B0606030804020204" pitchFamily="34" charset="-78"/>
              </a:rPr>
              <a:t>چنین سوء </a:t>
            </a:r>
            <a:r>
              <a:rPr lang="fa-IR" dirty="0">
                <a:solidFill>
                  <a:schemeClr val="bg1"/>
                </a:solidFill>
                <a:latin typeface="IRAN Sans" panose="020B0606030804020204" pitchFamily="34" charset="-78"/>
                <a:cs typeface="IRAN Sans" panose="020B0606030804020204" pitchFamily="34" charset="-78"/>
              </a:rPr>
              <a:t>استفاده هایی از علم زیست شناسی </a:t>
            </a:r>
            <a:r>
              <a:rPr lang="fa-IR" dirty="0">
                <a:solidFill>
                  <a:srgbClr val="FFFF00"/>
                </a:solidFill>
                <a:latin typeface="IRAN Sans" panose="020B0606030804020204" pitchFamily="34" charset="-78"/>
                <a:cs typeface="IRAN Sans" panose="020B0606030804020204" pitchFamily="34" charset="-78"/>
              </a:rPr>
              <a:t>ضروری</a:t>
            </a:r>
            <a:r>
              <a:rPr lang="fa-IR" dirty="0">
                <a:solidFill>
                  <a:schemeClr val="bg1"/>
                </a:solidFill>
                <a:latin typeface="IRAN Sans" panose="020B0606030804020204" pitchFamily="34" charset="-78"/>
                <a:cs typeface="IRAN Sans" panose="020B0606030804020204" pitchFamily="34" charset="-78"/>
              </a:rPr>
              <a:t> است.</a:t>
            </a:r>
            <a:endParaRPr lang="en-US" dirty="0">
              <a:solidFill>
                <a:schemeClr val="bg1"/>
              </a:solidFill>
              <a:latin typeface="IRAN Sans" panose="020B0606030804020204" pitchFamily="34" charset="-78"/>
              <a:cs typeface="IRAN Sans" panose="020B0606030804020204" pitchFamily="34" charset="-78"/>
            </a:endParaRPr>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rmAutofit fontScale="975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5000" b="1" i="0" u="none" strike="noStrike" kern="1200" cap="none" spc="0" normalizeH="0" baseline="0" noProof="0" dirty="0" smtClean="0">
                <a:ln>
                  <a:noFill/>
                </a:ln>
                <a:solidFill>
                  <a:schemeClr val="tx1"/>
                </a:solidFill>
                <a:effectLst/>
                <a:uLnTx/>
                <a:uFillTx/>
                <a:latin typeface="+mj-lt"/>
                <a:ea typeface="+mj-ea"/>
                <a:cs typeface="B Cheshmeh" pitchFamily="2" charset="-78"/>
              </a:rPr>
              <a:t>اخلاق</a:t>
            </a:r>
            <a:r>
              <a:rPr kumimoji="0" lang="fa-IR" sz="5000" b="1" i="0" u="none" strike="noStrike" kern="1200" cap="none" spc="0" normalizeH="0" noProof="0" dirty="0" smtClean="0">
                <a:ln>
                  <a:noFill/>
                </a:ln>
                <a:solidFill>
                  <a:schemeClr val="tx1"/>
                </a:solidFill>
                <a:effectLst/>
                <a:uLnTx/>
                <a:uFillTx/>
                <a:latin typeface="+mj-lt"/>
                <a:ea typeface="+mj-ea"/>
                <a:cs typeface="B Cheshmeh" pitchFamily="2" charset="-78"/>
              </a:rPr>
              <a:t> زیستی</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spTree>
    <p:extLst>
      <p:ext uri="{BB962C8B-B14F-4D97-AF65-F5344CB8AC3E}">
        <p14:creationId xmlns:p14="http://schemas.microsoft.com/office/powerpoint/2010/main" val="3932411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558086" y="2040251"/>
            <a:ext cx="10045542" cy="5304615"/>
          </a:xfrm>
        </p:spPr>
        <p:txBody>
          <a:bodyPr>
            <a:normAutofit fontScale="62500" lnSpcReduction="20000"/>
          </a:bodyPr>
          <a:lstStyle/>
          <a:p>
            <a:pPr marL="0" indent="0" algn="just" rtl="1">
              <a:lnSpc>
                <a:spcPct val="170000"/>
              </a:lnSpc>
              <a:buNone/>
            </a:pPr>
            <a:r>
              <a:rPr lang="fa-IR" dirty="0">
                <a:solidFill>
                  <a:schemeClr val="bg1"/>
                </a:solidFill>
                <a:latin typeface="IRAN Sans" panose="020B0606030804020204" pitchFamily="34" charset="-78"/>
                <a:cs typeface="IRAN Sans" panose="020B0606030804020204" pitchFamily="34" charset="-78"/>
              </a:rPr>
              <a:t>هم اکنون بعضی بوم سازگان های زمین در حال تخریب و </a:t>
            </a:r>
            <a:r>
              <a:rPr lang="fa-IR" dirty="0" smtClean="0">
                <a:solidFill>
                  <a:schemeClr val="bg1"/>
                </a:solidFill>
                <a:latin typeface="IRAN Sans" panose="020B0606030804020204" pitchFamily="34" charset="-78"/>
                <a:cs typeface="IRAN Sans" panose="020B0606030804020204" pitchFamily="34" charset="-78"/>
              </a:rPr>
              <a:t>نابودی اند</a:t>
            </a:r>
            <a:r>
              <a:rPr lang="fa-IR" dirty="0">
                <a:solidFill>
                  <a:schemeClr val="bg1"/>
                </a:solidFill>
                <a:latin typeface="IRAN Sans" panose="020B0606030804020204" pitchFamily="34" charset="-78"/>
                <a:cs typeface="IRAN Sans" panose="020B0606030804020204" pitchFamily="34" charset="-78"/>
              </a:rPr>
              <a:t>. اصولاً چگونه از بوم سازگان </a:t>
            </a:r>
            <a:r>
              <a:rPr lang="fa-IR" dirty="0" smtClean="0">
                <a:solidFill>
                  <a:schemeClr val="bg1"/>
                </a:solidFill>
                <a:latin typeface="IRAN Sans" panose="020B0606030804020204" pitchFamily="34" charset="-78"/>
                <a:cs typeface="IRAN Sans" panose="020B0606030804020204" pitchFamily="34" charset="-78"/>
              </a:rPr>
              <a:t>ها حفاظت</a:t>
            </a:r>
            <a:r>
              <a:rPr lang="fa-IR" dirty="0">
                <a:solidFill>
                  <a:schemeClr val="bg1"/>
                </a:solidFill>
                <a:latin typeface="IRAN Sans" panose="020B0606030804020204" pitchFamily="34" charset="-78"/>
                <a:cs typeface="IRAN Sans" panose="020B0606030804020204" pitchFamily="34" charset="-78"/>
              </a:rPr>
              <a:t>، و بوم سازگان های </a:t>
            </a:r>
            <a:r>
              <a:rPr lang="fa-IR" dirty="0" smtClean="0">
                <a:solidFill>
                  <a:schemeClr val="bg1"/>
                </a:solidFill>
                <a:latin typeface="IRAN Sans" panose="020B0606030804020204" pitchFamily="34" charset="-78"/>
                <a:cs typeface="IRAN Sans" panose="020B0606030804020204" pitchFamily="34" charset="-78"/>
              </a:rPr>
              <a:t>آسیب دیده </a:t>
            </a:r>
            <a:r>
              <a:rPr lang="fa-IR" dirty="0">
                <a:solidFill>
                  <a:schemeClr val="bg1"/>
                </a:solidFill>
                <a:latin typeface="IRAN Sans" panose="020B0606030804020204" pitchFamily="34" charset="-78"/>
                <a:cs typeface="IRAN Sans" panose="020B0606030804020204" pitchFamily="34" charset="-78"/>
              </a:rPr>
              <a:t>را ترمیم و بازسازی کنیم</a:t>
            </a:r>
            <a:r>
              <a:rPr lang="fa-IR" dirty="0" smtClean="0">
                <a:solidFill>
                  <a:schemeClr val="bg1"/>
                </a:solidFill>
                <a:latin typeface="IRAN Sans" panose="020B0606030804020204" pitchFamily="34" charset="-78"/>
                <a:cs typeface="IRAN Sans" panose="020B0606030804020204" pitchFamily="34" charset="-78"/>
              </a:rPr>
              <a:t>؟</a:t>
            </a:r>
          </a:p>
          <a:p>
            <a:pPr marL="0" indent="0" algn="just" rtl="1">
              <a:lnSpc>
                <a:spcPct val="170000"/>
              </a:lnSpc>
              <a:buNone/>
            </a:pPr>
            <a:endParaRPr lang="fa-IR" dirty="0">
              <a:solidFill>
                <a:schemeClr val="bg1"/>
              </a:solidFill>
              <a:latin typeface="IRAN Sans" panose="020B0606030804020204" pitchFamily="34" charset="-78"/>
              <a:cs typeface="IRAN Sans" panose="020B0606030804020204" pitchFamily="34" charset="-78"/>
            </a:endParaRPr>
          </a:p>
          <a:p>
            <a:pPr marL="0" indent="0" algn="just" rtl="1">
              <a:lnSpc>
                <a:spcPct val="170000"/>
              </a:lnSpc>
              <a:buNone/>
            </a:pPr>
            <a:r>
              <a:rPr lang="fa-IR" dirty="0">
                <a:solidFill>
                  <a:schemeClr val="bg1"/>
                </a:solidFill>
                <a:latin typeface="IRAN Sans" panose="020B0606030804020204" pitchFamily="34" charset="-78"/>
                <a:cs typeface="IRAN Sans" panose="020B0606030804020204" pitchFamily="34" charset="-78"/>
              </a:rPr>
              <a:t>سوخت های فسیلی یا انرژی های تجدیدناپذیر، مانند نفت، گاز، بنزین و گازوئیل </a:t>
            </a:r>
            <a:r>
              <a:rPr lang="fa-IR" dirty="0" smtClean="0">
                <a:solidFill>
                  <a:srgbClr val="FFFF00"/>
                </a:solidFill>
                <a:latin typeface="IRAN Sans" panose="020B0606030804020204" pitchFamily="34" charset="-78"/>
                <a:cs typeface="IRAN Sans" panose="020B0606030804020204" pitchFamily="34" charset="-78"/>
              </a:rPr>
              <a:t>تمام شدنی اند</a:t>
            </a:r>
            <a:r>
              <a:rPr lang="fa-IR" dirty="0" smtClean="0">
                <a:solidFill>
                  <a:schemeClr val="bg1"/>
                </a:solidFill>
                <a:latin typeface="IRAN Sans" panose="020B0606030804020204" pitchFamily="34" charset="-78"/>
                <a:cs typeface="IRAN Sans" panose="020B0606030804020204" pitchFamily="34" charset="-78"/>
              </a:rPr>
              <a:t>، </a:t>
            </a:r>
            <a:r>
              <a:rPr lang="fa-IR" dirty="0" smtClean="0">
                <a:solidFill>
                  <a:srgbClr val="92D050"/>
                </a:solidFill>
                <a:latin typeface="IRAN Sans" panose="020B0606030804020204" pitchFamily="34" charset="-78"/>
                <a:cs typeface="IRAN Sans" panose="020B0606030804020204" pitchFamily="34" charset="-78"/>
              </a:rPr>
              <a:t>هوا </a:t>
            </a:r>
            <a:r>
              <a:rPr lang="fa-IR" dirty="0">
                <a:solidFill>
                  <a:srgbClr val="92D050"/>
                </a:solidFill>
                <a:latin typeface="IRAN Sans" panose="020B0606030804020204" pitchFamily="34" charset="-78"/>
                <a:cs typeface="IRAN Sans" panose="020B0606030804020204" pitchFamily="34" charset="-78"/>
              </a:rPr>
              <a:t>را آلوده </a:t>
            </a:r>
            <a:r>
              <a:rPr lang="fa-IR" dirty="0" smtClean="0">
                <a:solidFill>
                  <a:srgbClr val="92D050"/>
                </a:solidFill>
                <a:latin typeface="IRAN Sans" panose="020B0606030804020204" pitchFamily="34" charset="-78"/>
                <a:cs typeface="IRAN Sans" panose="020B0606030804020204" pitchFamily="34" charset="-78"/>
              </a:rPr>
              <a:t>می کنند</a:t>
            </a:r>
            <a:r>
              <a:rPr lang="fa-IR" dirty="0">
                <a:solidFill>
                  <a:schemeClr val="bg1"/>
                </a:solidFill>
                <a:latin typeface="IRAN Sans" panose="020B0606030804020204" pitchFamily="34" charset="-78"/>
                <a:cs typeface="IRAN Sans" panose="020B0606030804020204" pitchFamily="34" charset="-78"/>
              </a:rPr>
              <a:t>، </a:t>
            </a:r>
            <a:r>
              <a:rPr lang="fa-IR" dirty="0">
                <a:solidFill>
                  <a:srgbClr val="FFFF00"/>
                </a:solidFill>
                <a:latin typeface="IRAN Sans" panose="020B0606030804020204" pitchFamily="34" charset="-78"/>
                <a:cs typeface="IRAN Sans" panose="020B0606030804020204" pitchFamily="34" charset="-78"/>
              </a:rPr>
              <a:t>باعث گرمایش زمین</a:t>
            </a:r>
            <a:r>
              <a:rPr lang="fa-IR" dirty="0">
                <a:solidFill>
                  <a:schemeClr val="bg1"/>
                </a:solidFill>
                <a:latin typeface="IRAN Sans" panose="020B0606030804020204" pitchFamily="34" charset="-78"/>
                <a:cs typeface="IRAN Sans" panose="020B0606030804020204" pitchFamily="34" charset="-78"/>
              </a:rPr>
              <a:t>، و به علاوه، </a:t>
            </a:r>
            <a:r>
              <a:rPr lang="fa-IR" dirty="0">
                <a:solidFill>
                  <a:srgbClr val="92D050"/>
                </a:solidFill>
                <a:latin typeface="IRAN Sans" panose="020B0606030804020204" pitchFamily="34" charset="-78"/>
                <a:cs typeface="IRAN Sans" panose="020B0606030804020204" pitchFamily="34" charset="-78"/>
              </a:rPr>
              <a:t>استخراج آنها باعث تخریب محیط </a:t>
            </a:r>
            <a:r>
              <a:rPr lang="fa-IR" dirty="0" smtClean="0">
                <a:solidFill>
                  <a:srgbClr val="92D050"/>
                </a:solidFill>
                <a:latin typeface="IRAN Sans" panose="020B0606030804020204" pitchFamily="34" charset="-78"/>
                <a:cs typeface="IRAN Sans" panose="020B0606030804020204" pitchFamily="34" charset="-78"/>
              </a:rPr>
              <a:t>زیست</a:t>
            </a:r>
            <a:r>
              <a:rPr lang="fa-IR" dirty="0" smtClean="0">
                <a:solidFill>
                  <a:schemeClr val="bg1"/>
                </a:solidFill>
                <a:latin typeface="IRAN Sans" panose="020B0606030804020204" pitchFamily="34" charset="-78"/>
                <a:cs typeface="IRAN Sans" panose="020B0606030804020204" pitchFamily="34" charset="-78"/>
              </a:rPr>
              <a:t> می </a:t>
            </a:r>
            <a:r>
              <a:rPr lang="fa-IR" dirty="0">
                <a:solidFill>
                  <a:schemeClr val="bg1"/>
                </a:solidFill>
                <a:latin typeface="IRAN Sans" panose="020B0606030804020204" pitchFamily="34" charset="-78"/>
                <a:cs typeface="IRAN Sans" panose="020B0606030804020204" pitchFamily="34" charset="-78"/>
              </a:rPr>
              <a:t>شود. چگونه از کاربرد انرژی های فسیلی بکاهیم و در عوض، استفاده از انرژی های </a:t>
            </a:r>
            <a:r>
              <a:rPr lang="fa-IR" dirty="0" smtClean="0">
                <a:solidFill>
                  <a:schemeClr val="bg1"/>
                </a:solidFill>
                <a:latin typeface="IRAN Sans" panose="020B0606030804020204" pitchFamily="34" charset="-78"/>
                <a:cs typeface="IRAN Sans" panose="020B0606030804020204" pitchFamily="34" charset="-78"/>
              </a:rPr>
              <a:t>تجدیدپذیر، مانند </a:t>
            </a:r>
            <a:r>
              <a:rPr lang="fa-IR" dirty="0">
                <a:solidFill>
                  <a:schemeClr val="bg1"/>
                </a:solidFill>
                <a:latin typeface="IRAN Sans" panose="020B0606030804020204" pitchFamily="34" charset="-78"/>
                <a:cs typeface="IRAN Sans" panose="020B0606030804020204" pitchFamily="34" charset="-78"/>
              </a:rPr>
              <a:t>انرژی های آب های روان، باد، خورشید، زمین گرمایی و سوخت های زیستی را افزایش دهیم؟</a:t>
            </a:r>
            <a:endParaRPr lang="en-US" dirty="0">
              <a:solidFill>
                <a:schemeClr val="bg1"/>
              </a:solidFill>
              <a:latin typeface="IRAN Sans" panose="020B0606030804020204" pitchFamily="34" charset="-78"/>
              <a:cs typeface="IRAN Sans" panose="020B0606030804020204" pitchFamily="34" charset="-78"/>
            </a:endParaRPr>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rmAutofit fontScale="975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5000" b="1" i="0" u="none" strike="noStrike" kern="1200" cap="none" spc="0" normalizeH="0" baseline="0" noProof="0" dirty="0" smtClean="0">
                <a:ln>
                  <a:noFill/>
                </a:ln>
                <a:solidFill>
                  <a:schemeClr val="tx1"/>
                </a:solidFill>
                <a:effectLst/>
                <a:uLnTx/>
                <a:uFillTx/>
                <a:latin typeface="+mj-lt"/>
                <a:ea typeface="+mj-ea"/>
                <a:cs typeface="B Cheshmeh" pitchFamily="2" charset="-78"/>
              </a:rPr>
              <a:t>گفتار3:</a:t>
            </a:r>
            <a:r>
              <a:rPr kumimoji="0" lang="fa-IR" sz="5000" b="1" i="0" u="none" strike="noStrike" kern="1200" cap="none" spc="0" normalizeH="0" noProof="0" dirty="0" smtClean="0">
                <a:ln>
                  <a:noFill/>
                </a:ln>
                <a:solidFill>
                  <a:schemeClr val="tx1"/>
                </a:solidFill>
                <a:effectLst/>
                <a:uLnTx/>
                <a:uFillTx/>
                <a:latin typeface="+mj-lt"/>
                <a:ea typeface="+mj-ea"/>
                <a:cs typeface="B Cheshmeh" pitchFamily="2" charset="-78"/>
              </a:rPr>
              <a:t> زیست شناسی، در خدمت انسان</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spTree>
    <p:extLst>
      <p:ext uri="{BB962C8B-B14F-4D97-AF65-F5344CB8AC3E}">
        <p14:creationId xmlns:p14="http://schemas.microsoft.com/office/powerpoint/2010/main" val="1074203580"/>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558086" y="1800250"/>
            <a:ext cx="10045542" cy="2712327"/>
          </a:xfrm>
        </p:spPr>
        <p:txBody>
          <a:bodyPr>
            <a:normAutofit fontScale="85000" lnSpcReduction="20000"/>
          </a:bodyPr>
          <a:lstStyle/>
          <a:p>
            <a:pPr marL="0" indent="0" algn="just" rtl="1">
              <a:lnSpc>
                <a:spcPct val="150000"/>
              </a:lnSpc>
              <a:buNone/>
            </a:pPr>
            <a:r>
              <a:rPr lang="fa-IR" dirty="0">
                <a:solidFill>
                  <a:schemeClr val="bg1"/>
                </a:solidFill>
                <a:latin typeface="IRAN Sans" panose="020B0606030804020204" pitchFamily="34" charset="-78"/>
                <a:cs typeface="IRAN Sans" panose="020B0606030804020204" pitchFamily="34" charset="-78"/>
              </a:rPr>
              <a:t>گفته می شود که هم اکنون حدود یک میلیارد نفر در جهان از گرسنگی و سوءِتغذیه رنج می </a:t>
            </a:r>
            <a:r>
              <a:rPr lang="fa-IR" dirty="0" smtClean="0">
                <a:solidFill>
                  <a:schemeClr val="bg1"/>
                </a:solidFill>
                <a:latin typeface="IRAN Sans" panose="020B0606030804020204" pitchFamily="34" charset="-78"/>
                <a:cs typeface="IRAN Sans" panose="020B0606030804020204" pitchFamily="34" charset="-78"/>
              </a:rPr>
              <a:t>برند؛ به </a:t>
            </a:r>
            <a:r>
              <a:rPr lang="fa-IR" dirty="0">
                <a:solidFill>
                  <a:schemeClr val="bg1"/>
                </a:solidFill>
                <a:latin typeface="IRAN Sans" panose="020B0606030804020204" pitchFamily="34" charset="-78"/>
                <a:cs typeface="IRAN Sans" panose="020B0606030804020204" pitchFamily="34" charset="-78"/>
              </a:rPr>
              <a:t>علاوه، </a:t>
            </a:r>
            <a:r>
              <a:rPr lang="fa-IR" dirty="0" smtClean="0">
                <a:solidFill>
                  <a:schemeClr val="bg1"/>
                </a:solidFill>
                <a:latin typeface="IRAN Sans" panose="020B0606030804020204" pitchFamily="34" charset="-78"/>
                <a:cs typeface="IRAN Sans" panose="020B0606030804020204" pitchFamily="34" charset="-78"/>
              </a:rPr>
              <a:t>پیش بینی </a:t>
            </a:r>
            <a:r>
              <a:rPr lang="fa-IR" dirty="0">
                <a:solidFill>
                  <a:schemeClr val="bg1"/>
                </a:solidFill>
                <a:latin typeface="IRAN Sans" panose="020B0606030804020204" pitchFamily="34" charset="-78"/>
                <a:cs typeface="IRAN Sans" panose="020B0606030804020204" pitchFamily="34" charset="-78"/>
              </a:rPr>
              <a:t>شده است که رقم گرسنگان در سال ۲۰۳۰ به حدود ۸/ ۴ میلیارد نفر برسد. </a:t>
            </a:r>
            <a:endParaRPr lang="en-US" dirty="0">
              <a:solidFill>
                <a:schemeClr val="bg1"/>
              </a:solidFill>
              <a:latin typeface="IRAN Sans" panose="020B0606030804020204" pitchFamily="34" charset="-78"/>
              <a:cs typeface="IRAN Sans" panose="020B0606030804020204" pitchFamily="34" charset="-78"/>
            </a:endParaRPr>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rmAutofit fontScale="975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5000" b="1" i="0" u="none" strike="noStrike" kern="1200" cap="none" spc="0" normalizeH="0" baseline="0" noProof="0" dirty="0" smtClean="0">
                <a:ln>
                  <a:noFill/>
                </a:ln>
                <a:solidFill>
                  <a:schemeClr val="tx1"/>
                </a:solidFill>
                <a:effectLst/>
                <a:uLnTx/>
                <a:uFillTx/>
                <a:latin typeface="+mj-lt"/>
                <a:ea typeface="+mj-ea"/>
                <a:cs typeface="B Cheshmeh" pitchFamily="2" charset="-78"/>
              </a:rPr>
              <a:t>تامین</a:t>
            </a:r>
            <a:r>
              <a:rPr kumimoji="0" lang="fa-IR" sz="5000" b="1" i="0" u="none" strike="noStrike" kern="1200" cap="none" spc="0" normalizeH="0" noProof="0" dirty="0" smtClean="0">
                <a:ln>
                  <a:noFill/>
                </a:ln>
                <a:solidFill>
                  <a:schemeClr val="tx1"/>
                </a:solidFill>
                <a:effectLst/>
                <a:uLnTx/>
                <a:uFillTx/>
                <a:latin typeface="+mj-lt"/>
                <a:ea typeface="+mj-ea"/>
                <a:cs typeface="B Cheshmeh" pitchFamily="2" charset="-78"/>
              </a:rPr>
              <a:t> غذای سالم و کافی</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66069" y="4052741"/>
            <a:ext cx="3498964" cy="264405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35526984"/>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circle(in)">
                                      <p:cBhvr>
                                        <p:cTn id="14"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558086" y="2016541"/>
            <a:ext cx="10045542" cy="4752261"/>
          </a:xfrm>
        </p:spPr>
        <p:txBody>
          <a:bodyPr>
            <a:normAutofit/>
          </a:bodyPr>
          <a:lstStyle/>
          <a:p>
            <a:pPr marL="0" indent="0" algn="just" rtl="1">
              <a:lnSpc>
                <a:spcPct val="150000"/>
              </a:lnSpc>
              <a:buNone/>
            </a:pPr>
            <a:r>
              <a:rPr lang="fa-IR" sz="2400" dirty="0">
                <a:solidFill>
                  <a:schemeClr val="bg1"/>
                </a:solidFill>
                <a:latin typeface="IRAN Sans" panose="020B0606030804020204" pitchFamily="34" charset="-78"/>
                <a:cs typeface="IRAN Sans" panose="020B0606030804020204" pitchFamily="34" charset="-78"/>
              </a:rPr>
              <a:t>چگونه غذای سالم و کافی برای جمعیت های رو به افزایش انسانی فراهم </a:t>
            </a:r>
            <a:r>
              <a:rPr lang="fa-IR" sz="2400" dirty="0" smtClean="0">
                <a:solidFill>
                  <a:schemeClr val="bg1"/>
                </a:solidFill>
                <a:latin typeface="IRAN Sans" panose="020B0606030804020204" pitchFamily="34" charset="-78"/>
                <a:cs typeface="IRAN Sans" panose="020B0606030804020204" pitchFamily="34" charset="-78"/>
              </a:rPr>
              <a:t>کنیم؟</a:t>
            </a:r>
            <a:endParaRPr lang="en-US" sz="2400" dirty="0" smtClean="0">
              <a:solidFill>
                <a:schemeClr val="bg1"/>
              </a:solidFill>
              <a:latin typeface="IRAN Sans" panose="020B0606030804020204" pitchFamily="34" charset="-78"/>
              <a:cs typeface="IRAN Sans" panose="020B0606030804020204" pitchFamily="34" charset="-78"/>
            </a:endParaRPr>
          </a:p>
          <a:p>
            <a:pPr marL="742950" indent="-742950" algn="just" rtl="1">
              <a:lnSpc>
                <a:spcPct val="150000"/>
              </a:lnSpc>
              <a:buAutoNum type="arabicParenR"/>
            </a:pPr>
            <a:r>
              <a:rPr lang="fa-IR" b="1" cap="all" dirty="0" smtClean="0">
                <a:ln w="9000" cmpd="sng">
                  <a:solidFill>
                    <a:schemeClr val="accent4">
                      <a:shade val="50000"/>
                      <a:satMod val="120000"/>
                    </a:schemeClr>
                  </a:solidFill>
                  <a:prstDash val="solid"/>
                </a:ln>
                <a:solidFill>
                  <a:srgbClr val="FFFF00"/>
                </a:solidFill>
                <a:effectLst>
                  <a:reflection blurRad="12700" stA="28000" endPos="45000" dist="1000" dir="5400000" sy="-100000" algn="bl" rotWithShape="0"/>
                </a:effectLst>
                <a:latin typeface="IRAN Sans" panose="020B0606030804020204" pitchFamily="34" charset="-78"/>
                <a:cs typeface="IRAN Sans" panose="020B0606030804020204" pitchFamily="34" charset="-78"/>
              </a:rPr>
              <a:t>شناخت بیشتر گیاهان</a:t>
            </a:r>
          </a:p>
          <a:p>
            <a:pPr marL="742950" indent="-742950" algn="just" rtl="1">
              <a:lnSpc>
                <a:spcPct val="150000"/>
              </a:lnSpc>
              <a:buAutoNum type="arabicParenR"/>
            </a:pPr>
            <a:r>
              <a:rPr lang="fa-IR" b="1" cap="all" dirty="0" smtClean="0">
                <a:ln w="9000" cmpd="sng">
                  <a:solidFill>
                    <a:schemeClr val="accent4">
                      <a:shade val="50000"/>
                      <a:satMod val="120000"/>
                    </a:schemeClr>
                  </a:solidFill>
                  <a:prstDash val="solid"/>
                </a:ln>
                <a:solidFill>
                  <a:srgbClr val="FFFF00"/>
                </a:solidFill>
                <a:effectLst>
                  <a:reflection blurRad="12700" stA="28000" endPos="45000" dist="1000" dir="5400000" sy="-100000" algn="bl" rotWithShape="0"/>
                </a:effectLst>
                <a:latin typeface="IRAN Sans" panose="020B0606030804020204" pitchFamily="34" charset="-78"/>
                <a:cs typeface="IRAN Sans" panose="020B0606030804020204" pitchFamily="34" charset="-78"/>
              </a:rPr>
              <a:t>شناخت روابط گیاهان زراعی و محیط زیست</a:t>
            </a:r>
          </a:p>
          <a:p>
            <a:pPr marL="0" indent="0" algn="just" rtl="1">
              <a:lnSpc>
                <a:spcPct val="150000"/>
              </a:lnSpc>
              <a:buNone/>
            </a:pPr>
            <a:r>
              <a:rPr lang="fa-IR" sz="2600" dirty="0" smtClean="0">
                <a:solidFill>
                  <a:schemeClr val="bg1"/>
                </a:solidFill>
                <a:latin typeface="IRAN Sans" panose="020B0606030804020204" pitchFamily="34" charset="-78"/>
                <a:cs typeface="IRAN Sans" panose="020B0606030804020204" pitchFamily="34" charset="-78"/>
              </a:rPr>
              <a:t>الف) عوامل زنده مانند باکتری ها، قارچ ها، حشرات و ...</a:t>
            </a:r>
          </a:p>
          <a:p>
            <a:pPr marL="0" indent="0" algn="just" rtl="1">
              <a:lnSpc>
                <a:spcPct val="150000"/>
              </a:lnSpc>
              <a:buNone/>
            </a:pPr>
            <a:r>
              <a:rPr lang="fa-IR" sz="2600" dirty="0" smtClean="0">
                <a:solidFill>
                  <a:schemeClr val="bg1"/>
                </a:solidFill>
                <a:latin typeface="IRAN Sans" panose="020B0606030804020204" pitchFamily="34" charset="-78"/>
                <a:cs typeface="IRAN Sans" panose="020B0606030804020204" pitchFamily="34" charset="-78"/>
              </a:rPr>
              <a:t>ب) عوامل غیر زنده مانند دما، رطوبت و نور</a:t>
            </a:r>
          </a:p>
        </p:txBody>
      </p:sp>
      <p:sp>
        <p:nvSpPr>
          <p:cNvPr id="5" name="Title 1"/>
          <p:cNvSpPr txBox="1">
            <a:spLocks/>
          </p:cNvSpPr>
          <p:nvPr/>
        </p:nvSpPr>
        <p:spPr>
          <a:xfrm>
            <a:off x="558086" y="576114"/>
            <a:ext cx="10045542" cy="1080120"/>
          </a:xfrm>
          <a:prstGeom prst="rect">
            <a:avLst/>
          </a:prstGeom>
        </p:spPr>
        <p:txBody>
          <a:bodyPr vert="horz" lIns="104927" tIns="52464" rIns="104927" bIns="52464" rtlCol="0" anchor="ctr">
            <a:normAutofit fontScale="975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5000" b="1" i="0" u="none" strike="noStrike" kern="1200" cap="none" spc="0" normalizeH="0" baseline="0" noProof="0" dirty="0" smtClean="0">
                <a:ln>
                  <a:noFill/>
                </a:ln>
                <a:solidFill>
                  <a:schemeClr val="tx1"/>
                </a:solidFill>
                <a:effectLst/>
                <a:uLnTx/>
                <a:uFillTx/>
                <a:latin typeface="+mj-lt"/>
                <a:ea typeface="+mj-ea"/>
                <a:cs typeface="B Cheshmeh" pitchFamily="2" charset="-78"/>
              </a:rPr>
              <a:t>تامین</a:t>
            </a:r>
            <a:r>
              <a:rPr kumimoji="0" lang="fa-IR" sz="5000" b="1" i="0" u="none" strike="noStrike" kern="1200" cap="none" spc="0" normalizeH="0" noProof="0" dirty="0" smtClean="0">
                <a:ln>
                  <a:noFill/>
                </a:ln>
                <a:solidFill>
                  <a:schemeClr val="tx1"/>
                </a:solidFill>
                <a:effectLst/>
                <a:uLnTx/>
                <a:uFillTx/>
                <a:latin typeface="+mj-lt"/>
                <a:ea typeface="+mj-ea"/>
                <a:cs typeface="B Cheshmeh" pitchFamily="2" charset="-78"/>
              </a:rPr>
              <a:t> غذای سالم و کافی</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spTree>
    <p:extLst>
      <p:ext uri="{BB962C8B-B14F-4D97-AF65-F5344CB8AC3E}">
        <p14:creationId xmlns:p14="http://schemas.microsoft.com/office/powerpoint/2010/main" val="4191108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558086" y="1872525"/>
            <a:ext cx="10045542" cy="4752261"/>
          </a:xfrm>
        </p:spPr>
        <p:txBody>
          <a:bodyPr>
            <a:normAutofit fontScale="55000" lnSpcReduction="20000"/>
          </a:bodyPr>
          <a:lstStyle/>
          <a:p>
            <a:pPr marL="0" indent="0" algn="just" rtl="1">
              <a:lnSpc>
                <a:spcPct val="170000"/>
              </a:lnSpc>
              <a:buNone/>
            </a:pPr>
            <a:r>
              <a:rPr lang="fa-IR" dirty="0" smtClean="0">
                <a:solidFill>
                  <a:schemeClr val="bg1"/>
                </a:solidFill>
                <a:latin typeface="IRAN Sans" panose="020B0606030804020204" pitchFamily="34" charset="-78"/>
                <a:cs typeface="IRAN Sans" panose="020B0606030804020204" pitchFamily="34" charset="-78"/>
              </a:rPr>
              <a:t>می دانیم </a:t>
            </a:r>
            <a:r>
              <a:rPr lang="fa-IR" dirty="0">
                <a:solidFill>
                  <a:schemeClr val="bg1"/>
                </a:solidFill>
                <a:latin typeface="IRAN Sans" panose="020B0606030804020204" pitchFamily="34" charset="-78"/>
                <a:cs typeface="IRAN Sans" panose="020B0606030804020204" pitchFamily="34" charset="-78"/>
              </a:rPr>
              <a:t>غذای انسان به طور مستقیم یا غیرمستقیم از گیاهان به دست </a:t>
            </a:r>
            <a:r>
              <a:rPr lang="fa-IR" dirty="0" smtClean="0">
                <a:solidFill>
                  <a:schemeClr val="bg1"/>
                </a:solidFill>
                <a:latin typeface="IRAN Sans" panose="020B0606030804020204" pitchFamily="34" charset="-78"/>
                <a:cs typeface="IRAN Sans" panose="020B0606030804020204" pitchFamily="34" charset="-78"/>
              </a:rPr>
              <a:t>می آید</a:t>
            </a:r>
            <a:r>
              <a:rPr lang="fa-IR" dirty="0">
                <a:solidFill>
                  <a:schemeClr val="bg1"/>
                </a:solidFill>
                <a:latin typeface="IRAN Sans" panose="020B0606030804020204" pitchFamily="34" charset="-78"/>
                <a:cs typeface="IRAN Sans" panose="020B0606030804020204" pitchFamily="34" charset="-78"/>
              </a:rPr>
              <a:t>؛ پس </a:t>
            </a:r>
            <a:r>
              <a:rPr lang="fa-IR" dirty="0" smtClean="0">
                <a:solidFill>
                  <a:schemeClr val="bg1"/>
                </a:solidFill>
                <a:latin typeface="IRAN Sans" panose="020B0606030804020204" pitchFamily="34" charset="-78"/>
                <a:cs typeface="IRAN Sans" panose="020B0606030804020204" pitchFamily="34" charset="-78"/>
              </a:rPr>
              <a:t>شناخت بیشتر </a:t>
            </a:r>
            <a:r>
              <a:rPr lang="fa-IR" dirty="0">
                <a:solidFill>
                  <a:schemeClr val="bg1"/>
                </a:solidFill>
                <a:latin typeface="IRAN Sans" panose="020B0606030804020204" pitchFamily="34" charset="-78"/>
                <a:cs typeface="IRAN Sans" panose="020B0606030804020204" pitchFamily="34" charset="-78"/>
              </a:rPr>
              <a:t>گیاهان یکی از راه های تأمین غذای بیشتر و بهتر است؛ مثلاً </a:t>
            </a:r>
            <a:r>
              <a:rPr lang="fa-IR" dirty="0" smtClean="0">
                <a:solidFill>
                  <a:schemeClr val="bg1"/>
                </a:solidFill>
                <a:latin typeface="IRAN Sans" panose="020B0606030804020204" pitchFamily="34" charset="-78"/>
                <a:cs typeface="IRAN Sans" panose="020B0606030804020204" pitchFamily="34" charset="-78"/>
              </a:rPr>
              <a:t>می دانیم </a:t>
            </a:r>
            <a:r>
              <a:rPr lang="fa-IR" dirty="0">
                <a:solidFill>
                  <a:schemeClr val="bg1"/>
                </a:solidFill>
                <a:latin typeface="IRAN Sans" panose="020B0606030804020204" pitchFamily="34" charset="-78"/>
                <a:cs typeface="IRAN Sans" panose="020B0606030804020204" pitchFamily="34" charset="-78"/>
              </a:rPr>
              <a:t>که </a:t>
            </a:r>
            <a:r>
              <a:rPr lang="fa-IR" dirty="0" smtClean="0">
                <a:solidFill>
                  <a:schemeClr val="bg1"/>
                </a:solidFill>
                <a:latin typeface="IRAN Sans" panose="020B0606030804020204" pitchFamily="34" charset="-78"/>
                <a:cs typeface="IRAN Sans" panose="020B0606030804020204" pitchFamily="34" charset="-78"/>
              </a:rPr>
              <a:t>گیاهان </a:t>
            </a:r>
            <a:r>
              <a:rPr lang="fa-IR" dirty="0">
                <a:solidFill>
                  <a:schemeClr val="bg1"/>
                </a:solidFill>
                <a:latin typeface="IRAN Sans" panose="020B0606030804020204" pitchFamily="34" charset="-78"/>
                <a:cs typeface="IRAN Sans" panose="020B0606030804020204" pitchFamily="34" charset="-78"/>
              </a:rPr>
              <a:t>خودرو </a:t>
            </a:r>
            <a:r>
              <a:rPr lang="fa-IR" dirty="0" smtClean="0">
                <a:solidFill>
                  <a:schemeClr val="bg1"/>
                </a:solidFill>
                <a:latin typeface="IRAN Sans" panose="020B0606030804020204" pitchFamily="34" charset="-78"/>
                <a:cs typeface="IRAN Sans" panose="020B0606030804020204" pitchFamily="34" charset="-78"/>
              </a:rPr>
              <a:t>دارای ویژگی های زیر می باشند:</a:t>
            </a:r>
          </a:p>
          <a:p>
            <a:pPr marL="742950" indent="-742950" algn="just" rtl="1">
              <a:lnSpc>
                <a:spcPct val="170000"/>
              </a:lnSpc>
              <a:buAutoNum type="arabicParenR"/>
            </a:pPr>
            <a:r>
              <a:rPr lang="fa-IR" b="1" dirty="0" smtClean="0">
                <a:solidFill>
                  <a:schemeClr val="bg1"/>
                </a:solidFill>
                <a:latin typeface="IRAN Sans" panose="020B0606030804020204" pitchFamily="34" charset="-78"/>
                <a:cs typeface="IRAN Sans" panose="020B0606030804020204" pitchFamily="34" charset="-78"/>
              </a:rPr>
              <a:t>با محیط های زیست مختلف سازگارند.</a:t>
            </a:r>
          </a:p>
          <a:p>
            <a:pPr marL="742950" indent="-742950" algn="just" rtl="1">
              <a:lnSpc>
                <a:spcPct val="170000"/>
              </a:lnSpc>
              <a:buAutoNum type="arabicParenR"/>
            </a:pPr>
            <a:r>
              <a:rPr lang="fa-IR" b="1" dirty="0" smtClean="0">
                <a:solidFill>
                  <a:schemeClr val="bg1"/>
                </a:solidFill>
                <a:latin typeface="IRAN Sans" panose="020B0606030804020204" pitchFamily="34" charset="-78"/>
                <a:cs typeface="IRAN Sans" panose="020B0606030804020204" pitchFamily="34" charset="-78"/>
              </a:rPr>
              <a:t>سریع رشد و زادآوری می کنند.</a:t>
            </a:r>
          </a:p>
          <a:p>
            <a:pPr marL="742950" indent="-742950" algn="just" rtl="1">
              <a:lnSpc>
                <a:spcPct val="170000"/>
              </a:lnSpc>
              <a:buAutoNum type="arabicParenR"/>
            </a:pPr>
            <a:r>
              <a:rPr lang="fa-IR" b="1" dirty="0" smtClean="0">
                <a:solidFill>
                  <a:schemeClr val="bg1"/>
                </a:solidFill>
                <a:latin typeface="IRAN Sans" panose="020B0606030804020204" pitchFamily="34" charset="-78"/>
                <a:cs typeface="IRAN Sans" panose="020B0606030804020204" pitchFamily="34" charset="-78"/>
              </a:rPr>
              <a:t>در مدتی نسبتاَ کوتاه به تولیدکنندگی بسیار زیاد می رسند و دانه و میوه تولید می کنند.</a:t>
            </a:r>
          </a:p>
          <a:p>
            <a:pPr marL="0" indent="0" algn="just" rtl="1">
              <a:lnSpc>
                <a:spcPct val="170000"/>
              </a:lnSpc>
              <a:buNone/>
            </a:pPr>
            <a:r>
              <a:rPr lang="fa-IR" dirty="0" smtClean="0">
                <a:solidFill>
                  <a:schemeClr val="bg1"/>
                </a:solidFill>
                <a:latin typeface="IRAN Sans" panose="020B0606030804020204" pitchFamily="34" charset="-78"/>
                <a:cs typeface="IRAN Sans" panose="020B0606030804020204" pitchFamily="34" charset="-78"/>
              </a:rPr>
              <a:t>امروزه </a:t>
            </a:r>
            <a:r>
              <a:rPr lang="fa-IR" dirty="0">
                <a:solidFill>
                  <a:schemeClr val="bg1"/>
                </a:solidFill>
                <a:latin typeface="IRAN Sans" panose="020B0606030804020204" pitchFamily="34" charset="-78"/>
                <a:cs typeface="IRAN Sans" panose="020B0606030804020204" pitchFamily="34" charset="-78"/>
              </a:rPr>
              <a:t>برای داشتن محصول بهتر می توان ژن هایی از این </a:t>
            </a:r>
            <a:r>
              <a:rPr lang="fa-IR" dirty="0" smtClean="0">
                <a:solidFill>
                  <a:schemeClr val="bg1"/>
                </a:solidFill>
                <a:latin typeface="IRAN Sans" panose="020B0606030804020204" pitchFamily="34" charset="-78"/>
                <a:cs typeface="IRAN Sans" panose="020B0606030804020204" pitchFamily="34" charset="-78"/>
              </a:rPr>
              <a:t>گیاهان استخراج</a:t>
            </a:r>
            <a:r>
              <a:rPr lang="fa-IR" dirty="0">
                <a:solidFill>
                  <a:schemeClr val="bg1"/>
                </a:solidFill>
                <a:latin typeface="IRAN Sans" panose="020B0606030804020204" pitchFamily="34" charset="-78"/>
                <a:cs typeface="IRAN Sans" panose="020B0606030804020204" pitchFamily="34" charset="-78"/>
              </a:rPr>
              <a:t>، و با فنون مهندسی ژن به دِنای گیاهان زراعی منتقل کرد.</a:t>
            </a:r>
            <a:endParaRPr lang="en-US" dirty="0">
              <a:solidFill>
                <a:schemeClr val="bg1"/>
              </a:solidFill>
              <a:latin typeface="IRAN Sans" panose="020B0606030804020204" pitchFamily="34" charset="-78"/>
              <a:cs typeface="IRAN Sans" panose="020B0606030804020204" pitchFamily="34" charset="-78"/>
            </a:endParaRPr>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rmAutofit fontScale="900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5000" b="1" i="0" u="none" strike="noStrike" kern="1200" cap="none" spc="0" normalizeH="0" baseline="0" noProof="0" dirty="0" smtClean="0">
                <a:ln>
                  <a:noFill/>
                </a:ln>
                <a:solidFill>
                  <a:schemeClr val="tx1"/>
                </a:solidFill>
                <a:effectLst/>
                <a:uLnTx/>
                <a:uFillTx/>
                <a:latin typeface="+mj-lt"/>
                <a:ea typeface="+mj-ea"/>
                <a:cs typeface="B Cheshmeh" pitchFamily="2" charset="-78"/>
              </a:rPr>
              <a:t>تامین</a:t>
            </a:r>
            <a:r>
              <a:rPr kumimoji="0" lang="fa-IR" sz="5000" b="1" i="0" u="none" strike="noStrike" kern="1200" cap="none" spc="0" normalizeH="0" noProof="0" dirty="0" smtClean="0">
                <a:ln>
                  <a:noFill/>
                </a:ln>
                <a:solidFill>
                  <a:schemeClr val="tx1"/>
                </a:solidFill>
                <a:effectLst/>
                <a:uLnTx/>
                <a:uFillTx/>
                <a:latin typeface="+mj-lt"/>
                <a:ea typeface="+mj-ea"/>
                <a:cs typeface="B Cheshmeh" pitchFamily="2" charset="-78"/>
              </a:rPr>
              <a:t> غذای سالم و کافی (شناخت بیشتر گیاهان)</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spTree>
    <p:extLst>
      <p:ext uri="{BB962C8B-B14F-4D97-AF65-F5344CB8AC3E}">
        <p14:creationId xmlns:p14="http://schemas.microsoft.com/office/powerpoint/2010/main" val="1853245153"/>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558086" y="1872525"/>
            <a:ext cx="10045542" cy="4752261"/>
          </a:xfrm>
        </p:spPr>
        <p:txBody>
          <a:bodyPr>
            <a:normAutofit fontScale="92500" lnSpcReduction="10000"/>
          </a:bodyPr>
          <a:lstStyle/>
          <a:p>
            <a:pPr marL="0" indent="0" algn="just" rtl="1">
              <a:lnSpc>
                <a:spcPct val="150000"/>
              </a:lnSpc>
              <a:buNone/>
            </a:pPr>
            <a:r>
              <a:rPr lang="fa-IR" dirty="0">
                <a:solidFill>
                  <a:schemeClr val="bg1"/>
                </a:solidFill>
                <a:latin typeface="IRAN Sans" panose="020B0606030804020204" pitchFamily="34" charset="-78"/>
                <a:cs typeface="IRAN Sans" panose="020B0606030804020204" pitchFamily="34" charset="-78"/>
              </a:rPr>
              <a:t>گیاهان زراعی مانند همۀ جانداران دیگر در محیطی پیچیده، شامل </a:t>
            </a:r>
            <a:r>
              <a:rPr lang="fa-IR" dirty="0" smtClean="0">
                <a:solidFill>
                  <a:schemeClr val="bg1"/>
                </a:solidFill>
                <a:latin typeface="IRAN Sans" panose="020B0606030804020204" pitchFamily="34" charset="-78"/>
                <a:cs typeface="IRAN Sans" panose="020B0606030804020204" pitchFamily="34" charset="-78"/>
              </a:rPr>
              <a:t>عوامل غیرزنده </a:t>
            </a:r>
            <a:r>
              <a:rPr lang="fa-IR" dirty="0">
                <a:solidFill>
                  <a:schemeClr val="bg1"/>
                </a:solidFill>
                <a:latin typeface="IRAN Sans" panose="020B0606030804020204" pitchFamily="34" charset="-78"/>
                <a:cs typeface="IRAN Sans" panose="020B0606030804020204" pitchFamily="34" charset="-78"/>
              </a:rPr>
              <a:t>مانند دما، رطوبت، نور و عوامل زنده شامل باکتری ها، قارچ ها، حشرات و مانند آنها </a:t>
            </a:r>
            <a:r>
              <a:rPr lang="fa-IR" dirty="0" smtClean="0">
                <a:solidFill>
                  <a:schemeClr val="bg1"/>
                </a:solidFill>
                <a:latin typeface="IRAN Sans" panose="020B0606030804020204" pitchFamily="34" charset="-78"/>
                <a:cs typeface="IRAN Sans" panose="020B0606030804020204" pitchFamily="34" charset="-78"/>
              </a:rPr>
              <a:t>رشد می کنند </a:t>
            </a:r>
            <a:r>
              <a:rPr lang="fa-IR" dirty="0">
                <a:solidFill>
                  <a:schemeClr val="bg1"/>
                </a:solidFill>
                <a:latin typeface="IRAN Sans" panose="020B0606030804020204" pitchFamily="34" charset="-78"/>
                <a:cs typeface="IRAN Sans" panose="020B0606030804020204" pitchFamily="34" charset="-78"/>
              </a:rPr>
              <a:t>و محصول </a:t>
            </a:r>
            <a:r>
              <a:rPr lang="fa-IR" dirty="0" smtClean="0">
                <a:solidFill>
                  <a:schemeClr val="bg1"/>
                </a:solidFill>
                <a:latin typeface="IRAN Sans" panose="020B0606030804020204" pitchFamily="34" charset="-78"/>
                <a:cs typeface="IRAN Sans" panose="020B0606030804020204" pitchFamily="34" charset="-78"/>
              </a:rPr>
              <a:t>می دهند</a:t>
            </a:r>
            <a:r>
              <a:rPr lang="fa-IR" dirty="0">
                <a:solidFill>
                  <a:schemeClr val="bg1"/>
                </a:solidFill>
                <a:latin typeface="IRAN Sans" panose="020B0606030804020204" pitchFamily="34" charset="-78"/>
                <a:cs typeface="IRAN Sans" panose="020B0606030804020204" pitchFamily="34" charset="-78"/>
              </a:rPr>
              <a:t>. بنابراین، شناخت بیشتر تعامل های سودمند یا زیانمند بین این </a:t>
            </a:r>
            <a:r>
              <a:rPr lang="fa-IR" dirty="0" smtClean="0">
                <a:solidFill>
                  <a:schemeClr val="bg1"/>
                </a:solidFill>
                <a:latin typeface="IRAN Sans" panose="020B0606030804020204" pitchFamily="34" charset="-78"/>
                <a:cs typeface="IRAN Sans" panose="020B0606030804020204" pitchFamily="34" charset="-78"/>
              </a:rPr>
              <a:t>عوامل و </a:t>
            </a:r>
            <a:r>
              <a:rPr lang="fa-IR" dirty="0">
                <a:solidFill>
                  <a:schemeClr val="bg1"/>
                </a:solidFill>
                <a:latin typeface="IRAN Sans" panose="020B0606030804020204" pitchFamily="34" charset="-78"/>
                <a:cs typeface="IRAN Sans" panose="020B0606030804020204" pitchFamily="34" charset="-78"/>
              </a:rPr>
              <a:t>گیاهان، به افزایش محصول کمک </a:t>
            </a:r>
            <a:r>
              <a:rPr lang="fa-IR" dirty="0" smtClean="0">
                <a:solidFill>
                  <a:schemeClr val="bg1"/>
                </a:solidFill>
                <a:latin typeface="IRAN Sans" panose="020B0606030804020204" pitchFamily="34" charset="-78"/>
                <a:cs typeface="IRAN Sans" panose="020B0606030804020204" pitchFamily="34" charset="-78"/>
              </a:rPr>
              <a:t>می کند</a:t>
            </a:r>
            <a:r>
              <a:rPr lang="fa-IR" dirty="0">
                <a:solidFill>
                  <a:schemeClr val="bg1"/>
                </a:solidFill>
                <a:latin typeface="IRAN Sans" panose="020B0606030804020204" pitchFamily="34" charset="-78"/>
                <a:cs typeface="IRAN Sans" panose="020B0606030804020204" pitchFamily="34" charset="-78"/>
              </a:rPr>
              <a:t>.</a:t>
            </a:r>
            <a:endParaRPr lang="en-US" dirty="0">
              <a:solidFill>
                <a:schemeClr val="bg1"/>
              </a:solidFill>
              <a:latin typeface="IRAN Sans" panose="020B0606030804020204" pitchFamily="34" charset="-78"/>
              <a:cs typeface="IRAN Sans" panose="020B0606030804020204" pitchFamily="34" charset="-78"/>
            </a:endParaRPr>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Autofit/>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3000" b="1" i="0" u="none" strike="noStrike" kern="1200" cap="none" spc="0" normalizeH="0" baseline="0" noProof="0" dirty="0" smtClean="0">
                <a:ln>
                  <a:noFill/>
                </a:ln>
                <a:solidFill>
                  <a:schemeClr val="tx1"/>
                </a:solidFill>
                <a:effectLst/>
                <a:uLnTx/>
                <a:uFillTx/>
                <a:latin typeface="+mj-lt"/>
                <a:ea typeface="+mj-ea"/>
                <a:cs typeface="B Cheshmeh" pitchFamily="2" charset="-78"/>
              </a:rPr>
              <a:t>تامین</a:t>
            </a:r>
            <a:r>
              <a:rPr kumimoji="0" lang="fa-IR" sz="3000" b="1" i="0" u="none" strike="noStrike" kern="1200" cap="none" spc="0" normalizeH="0" noProof="0" dirty="0" smtClean="0">
                <a:ln>
                  <a:noFill/>
                </a:ln>
                <a:solidFill>
                  <a:schemeClr val="tx1"/>
                </a:solidFill>
                <a:effectLst/>
                <a:uLnTx/>
                <a:uFillTx/>
                <a:latin typeface="+mj-lt"/>
                <a:ea typeface="+mj-ea"/>
                <a:cs typeface="B Cheshmeh" pitchFamily="2" charset="-78"/>
              </a:rPr>
              <a:t> غذای سالم و کافی (شناخت روابط گیاهان زراعی و محیط زیست)</a:t>
            </a:r>
            <a:endParaRPr kumimoji="0" lang="en-US" sz="3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spTree>
    <p:extLst>
      <p:ext uri="{BB962C8B-B14F-4D97-AF65-F5344CB8AC3E}">
        <p14:creationId xmlns:p14="http://schemas.microsoft.com/office/powerpoint/2010/main" val="4258535813"/>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558086" y="1872525"/>
            <a:ext cx="10045542" cy="4752261"/>
          </a:xfrm>
        </p:spPr>
        <p:txBody>
          <a:bodyPr>
            <a:normAutofit fontScale="85000" lnSpcReduction="20000"/>
          </a:bodyPr>
          <a:lstStyle/>
          <a:p>
            <a:pPr marL="0" indent="0" algn="just" rtl="1">
              <a:lnSpc>
                <a:spcPct val="150000"/>
              </a:lnSpc>
              <a:buNone/>
            </a:pPr>
            <a:r>
              <a:rPr lang="fa-IR" dirty="0">
                <a:solidFill>
                  <a:schemeClr val="bg1"/>
                </a:solidFill>
                <a:latin typeface="IRAN Sans" panose="020B0606030804020204" pitchFamily="34" charset="-78"/>
                <a:cs typeface="IRAN Sans" panose="020B0606030804020204" pitchFamily="34" charset="-78"/>
              </a:rPr>
              <a:t>به علاوه، معلوم شده است که </a:t>
            </a:r>
            <a:r>
              <a:rPr lang="fa-IR" b="1" dirty="0">
                <a:solidFill>
                  <a:schemeClr val="bg1"/>
                </a:solidFill>
                <a:latin typeface="IRAN Sans" panose="020B0606030804020204" pitchFamily="34" charset="-78"/>
                <a:cs typeface="IRAN Sans" panose="020B0606030804020204" pitchFamily="34" charset="-78"/>
              </a:rPr>
              <a:t>اجتماع های </a:t>
            </a:r>
            <a:r>
              <a:rPr lang="fa-IR" b="1" dirty="0" smtClean="0">
                <a:solidFill>
                  <a:schemeClr val="bg1"/>
                </a:solidFill>
                <a:latin typeface="IRAN Sans" panose="020B0606030804020204" pitchFamily="34" charset="-78"/>
                <a:cs typeface="IRAN Sans" panose="020B0606030804020204" pitchFamily="34" charset="-78"/>
              </a:rPr>
              <a:t>پیچیدۀ میکروبی </a:t>
            </a:r>
            <a:r>
              <a:rPr lang="fa-IR" dirty="0">
                <a:solidFill>
                  <a:schemeClr val="bg1"/>
                </a:solidFill>
                <a:latin typeface="IRAN Sans" panose="020B0606030804020204" pitchFamily="34" charset="-78"/>
                <a:cs typeface="IRAN Sans" panose="020B0606030804020204" pitchFamily="34" charset="-78"/>
              </a:rPr>
              <a:t>در خاک، در </a:t>
            </a:r>
            <a:r>
              <a:rPr lang="fa-IR" dirty="0">
                <a:solidFill>
                  <a:srgbClr val="FFFF00"/>
                </a:solidFill>
                <a:latin typeface="IRAN Sans" panose="020B0606030804020204" pitchFamily="34" charset="-78"/>
                <a:cs typeface="IRAN Sans" panose="020B0606030804020204" pitchFamily="34" charset="-78"/>
              </a:rPr>
              <a:t>تهیۀ مواد مغذی </a:t>
            </a:r>
            <a:r>
              <a:rPr lang="fa-IR" dirty="0">
                <a:solidFill>
                  <a:schemeClr val="bg1"/>
                </a:solidFill>
                <a:latin typeface="IRAN Sans" panose="020B0606030804020204" pitchFamily="34" charset="-78"/>
                <a:cs typeface="IRAN Sans" panose="020B0606030804020204" pitchFamily="34" charset="-78"/>
              </a:rPr>
              <a:t>و </a:t>
            </a:r>
            <a:r>
              <a:rPr lang="fa-IR" dirty="0">
                <a:solidFill>
                  <a:srgbClr val="FFFF00"/>
                </a:solidFill>
                <a:latin typeface="IRAN Sans" panose="020B0606030804020204" pitchFamily="34" charset="-78"/>
                <a:cs typeface="IRAN Sans" panose="020B0606030804020204" pitchFamily="34" charset="-78"/>
              </a:rPr>
              <a:t>حفاظت گیاهان در برابر آفت ها و بیماری ها</a:t>
            </a:r>
            <a:r>
              <a:rPr lang="fa-IR" dirty="0">
                <a:solidFill>
                  <a:schemeClr val="bg1"/>
                </a:solidFill>
                <a:latin typeface="IRAN Sans" panose="020B0606030804020204" pitchFamily="34" charset="-78"/>
                <a:cs typeface="IRAN Sans" panose="020B0606030804020204" pitchFamily="34" charset="-78"/>
              </a:rPr>
              <a:t>، نقش </a:t>
            </a:r>
            <a:r>
              <a:rPr lang="fa-IR" dirty="0" smtClean="0">
                <a:solidFill>
                  <a:schemeClr val="bg1"/>
                </a:solidFill>
                <a:latin typeface="IRAN Sans" panose="020B0606030804020204" pitchFamily="34" charset="-78"/>
                <a:cs typeface="IRAN Sans" panose="020B0606030804020204" pitchFamily="34" charset="-78"/>
              </a:rPr>
              <a:t>های مهمی </a:t>
            </a:r>
            <a:r>
              <a:rPr lang="fa-IR" dirty="0">
                <a:solidFill>
                  <a:schemeClr val="bg1"/>
                </a:solidFill>
                <a:latin typeface="IRAN Sans" panose="020B0606030804020204" pitchFamily="34" charset="-78"/>
                <a:cs typeface="IRAN Sans" panose="020B0606030804020204" pitchFamily="34" charset="-78"/>
              </a:rPr>
              <a:t>دارند. شناخت این اجتماع های میکروبی به یافتن راه های افزایش تولیدکنندگی گیاهان </a:t>
            </a:r>
            <a:r>
              <a:rPr lang="fa-IR" dirty="0" smtClean="0">
                <a:solidFill>
                  <a:schemeClr val="bg1"/>
                </a:solidFill>
                <a:latin typeface="IRAN Sans" panose="020B0606030804020204" pitchFamily="34" charset="-78"/>
                <a:cs typeface="IRAN Sans" panose="020B0606030804020204" pitchFamily="34" charset="-78"/>
              </a:rPr>
              <a:t>کمک می کند</a:t>
            </a:r>
            <a:r>
              <a:rPr lang="fa-IR" dirty="0">
                <a:solidFill>
                  <a:schemeClr val="bg1"/>
                </a:solidFill>
                <a:latin typeface="IRAN Sans" panose="020B0606030804020204" pitchFamily="34" charset="-78"/>
                <a:cs typeface="IRAN Sans" panose="020B0606030804020204" pitchFamily="34" charset="-78"/>
              </a:rPr>
              <a:t>. </a:t>
            </a:r>
            <a:endParaRPr lang="fa-IR" dirty="0" smtClean="0">
              <a:solidFill>
                <a:schemeClr val="bg1"/>
              </a:solidFill>
              <a:latin typeface="IRAN Sans" panose="020B0606030804020204" pitchFamily="34" charset="-78"/>
              <a:cs typeface="IRAN Sans" panose="020B0606030804020204" pitchFamily="34" charset="-78"/>
            </a:endParaRPr>
          </a:p>
          <a:p>
            <a:pPr marL="0" indent="0" algn="just" rtl="1">
              <a:lnSpc>
                <a:spcPct val="150000"/>
              </a:lnSpc>
              <a:buNone/>
            </a:pPr>
            <a:r>
              <a:rPr lang="fa-IR" dirty="0" smtClean="0">
                <a:solidFill>
                  <a:srgbClr val="FFFF00"/>
                </a:solidFill>
                <a:latin typeface="IRAN Sans" panose="020B0606030804020204" pitchFamily="34" charset="-78"/>
                <a:cs typeface="IRAN Sans" panose="020B0606030804020204" pitchFamily="34" charset="-78"/>
              </a:rPr>
              <a:t>برای </a:t>
            </a:r>
            <a:r>
              <a:rPr lang="fa-IR" dirty="0">
                <a:solidFill>
                  <a:srgbClr val="FFFF00"/>
                </a:solidFill>
                <a:latin typeface="IRAN Sans" panose="020B0606030804020204" pitchFamily="34" charset="-78"/>
                <a:cs typeface="IRAN Sans" panose="020B0606030804020204" pitchFamily="34" charset="-78"/>
              </a:rPr>
              <a:t>بهبود مقاومت گیاهان به بیماری های گیاهی نیز از </a:t>
            </a:r>
            <a:r>
              <a:rPr lang="fa-IR" b="1" dirty="0">
                <a:solidFill>
                  <a:schemeClr val="bg1"/>
                </a:solidFill>
                <a:latin typeface="IRAN Sans" panose="020B0606030804020204" pitchFamily="34" charset="-78"/>
                <a:cs typeface="IRAN Sans" panose="020B0606030804020204" pitchFamily="34" charset="-78"/>
              </a:rPr>
              <a:t>مهندسی ژن </a:t>
            </a:r>
            <a:r>
              <a:rPr lang="fa-IR" dirty="0">
                <a:solidFill>
                  <a:srgbClr val="FFFF00"/>
                </a:solidFill>
                <a:latin typeface="IRAN Sans" panose="020B0606030804020204" pitchFamily="34" charset="-78"/>
                <a:cs typeface="IRAN Sans" panose="020B0606030804020204" pitchFamily="34" charset="-78"/>
              </a:rPr>
              <a:t>استفاده </a:t>
            </a:r>
            <a:r>
              <a:rPr lang="fa-IR" dirty="0" smtClean="0">
                <a:solidFill>
                  <a:srgbClr val="FFFF00"/>
                </a:solidFill>
                <a:latin typeface="IRAN Sans" panose="020B0606030804020204" pitchFamily="34" charset="-78"/>
                <a:cs typeface="IRAN Sans" panose="020B0606030804020204" pitchFamily="34" charset="-78"/>
              </a:rPr>
              <a:t>می کنند</a:t>
            </a:r>
            <a:r>
              <a:rPr lang="fa-IR" dirty="0">
                <a:solidFill>
                  <a:srgbClr val="FFFF00"/>
                </a:solidFill>
                <a:latin typeface="IRAN Sans" panose="020B0606030804020204" pitchFamily="34" charset="-78"/>
                <a:cs typeface="IRAN Sans" panose="020B0606030804020204" pitchFamily="34" charset="-78"/>
              </a:rPr>
              <a:t>.</a:t>
            </a:r>
            <a:endParaRPr lang="en-US" dirty="0">
              <a:solidFill>
                <a:srgbClr val="FFFF00"/>
              </a:solidFill>
              <a:latin typeface="IRAN Sans" panose="020B0606030804020204" pitchFamily="34" charset="-78"/>
              <a:cs typeface="IRAN Sans" panose="020B0606030804020204" pitchFamily="34" charset="-78"/>
            </a:endParaRPr>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Autofit/>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3000" b="1" i="0" u="none" strike="noStrike" kern="1200" cap="none" spc="0" normalizeH="0" baseline="0" noProof="0" dirty="0" smtClean="0">
                <a:ln>
                  <a:noFill/>
                </a:ln>
                <a:solidFill>
                  <a:schemeClr val="tx1"/>
                </a:solidFill>
                <a:effectLst/>
                <a:uLnTx/>
                <a:uFillTx/>
                <a:latin typeface="+mj-lt"/>
                <a:ea typeface="+mj-ea"/>
                <a:cs typeface="B Cheshmeh" pitchFamily="2" charset="-78"/>
              </a:rPr>
              <a:t>تامین</a:t>
            </a:r>
            <a:r>
              <a:rPr kumimoji="0" lang="fa-IR" sz="3000" b="1" i="0" u="none" strike="noStrike" kern="1200" cap="none" spc="0" normalizeH="0" noProof="0" dirty="0" smtClean="0">
                <a:ln>
                  <a:noFill/>
                </a:ln>
                <a:solidFill>
                  <a:schemeClr val="tx1"/>
                </a:solidFill>
                <a:effectLst/>
                <a:uLnTx/>
                <a:uFillTx/>
                <a:latin typeface="+mj-lt"/>
                <a:ea typeface="+mj-ea"/>
                <a:cs typeface="B Cheshmeh" pitchFamily="2" charset="-78"/>
              </a:rPr>
              <a:t> غذای سالم و کافی (شناخت روابط گیاهان زراعی و محیط زیست)</a:t>
            </a:r>
            <a:endParaRPr kumimoji="0" lang="en-US" sz="3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spTree>
    <p:extLst>
      <p:ext uri="{BB962C8B-B14F-4D97-AF65-F5344CB8AC3E}">
        <p14:creationId xmlns:p14="http://schemas.microsoft.com/office/powerpoint/2010/main" val="1004408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558086" y="2088549"/>
            <a:ext cx="10045542" cy="4752261"/>
          </a:xfrm>
        </p:spPr>
        <p:txBody>
          <a:bodyPr>
            <a:normAutofit fontScale="62500" lnSpcReduction="20000"/>
          </a:bodyPr>
          <a:lstStyle/>
          <a:p>
            <a:pPr marL="0" indent="0" algn="just" rtl="1">
              <a:lnSpc>
                <a:spcPct val="170000"/>
              </a:lnSpc>
              <a:buNone/>
            </a:pPr>
            <a:r>
              <a:rPr lang="fa-IR" dirty="0">
                <a:solidFill>
                  <a:schemeClr val="bg1"/>
                </a:solidFill>
                <a:latin typeface="IRAN Sans" panose="020B0606030804020204" pitchFamily="34" charset="-78"/>
                <a:cs typeface="IRAN Sans" panose="020B0606030804020204" pitchFamily="34" charset="-78"/>
              </a:rPr>
              <a:t>انسان، جزئی از شبکۀ حیات است و لذا نمی تواند </a:t>
            </a:r>
            <a:r>
              <a:rPr lang="fa-IR" dirty="0" smtClean="0">
                <a:solidFill>
                  <a:schemeClr val="bg1"/>
                </a:solidFill>
                <a:latin typeface="IRAN Sans" panose="020B0606030804020204" pitchFamily="34" charset="-78"/>
                <a:cs typeface="IRAN Sans" panose="020B0606030804020204" pitchFamily="34" charset="-78"/>
              </a:rPr>
              <a:t>بی نیاز </a:t>
            </a:r>
            <a:r>
              <a:rPr lang="fa-IR" dirty="0">
                <a:solidFill>
                  <a:schemeClr val="bg1"/>
                </a:solidFill>
                <a:latin typeface="IRAN Sans" panose="020B0606030804020204" pitchFamily="34" charset="-78"/>
                <a:cs typeface="IRAN Sans" panose="020B0606030804020204" pitchFamily="34" charset="-78"/>
              </a:rPr>
              <a:t>و جدا از موجودات زندۀ دیگر و </a:t>
            </a:r>
            <a:r>
              <a:rPr lang="fa-IR" dirty="0" smtClean="0">
                <a:solidFill>
                  <a:schemeClr val="bg1"/>
                </a:solidFill>
                <a:latin typeface="IRAN Sans" panose="020B0606030804020204" pitchFamily="34" charset="-78"/>
                <a:cs typeface="IRAN Sans" panose="020B0606030804020204" pitchFamily="34" charset="-78"/>
              </a:rPr>
              <a:t>در تنهایی </a:t>
            </a:r>
            <a:r>
              <a:rPr lang="fa-IR" dirty="0">
                <a:solidFill>
                  <a:schemeClr val="bg1"/>
                </a:solidFill>
                <a:latin typeface="IRAN Sans" panose="020B0606030804020204" pitchFamily="34" charset="-78"/>
                <a:cs typeface="IRAN Sans" panose="020B0606030804020204" pitchFamily="34" charset="-78"/>
              </a:rPr>
              <a:t>به زندگی ادامه دهد. </a:t>
            </a:r>
            <a:endParaRPr lang="fa-IR" dirty="0" smtClean="0">
              <a:solidFill>
                <a:schemeClr val="bg1"/>
              </a:solidFill>
              <a:latin typeface="IRAN Sans" panose="020B0606030804020204" pitchFamily="34" charset="-78"/>
              <a:cs typeface="IRAN Sans" panose="020B0606030804020204" pitchFamily="34" charset="-78"/>
            </a:endParaRPr>
          </a:p>
          <a:p>
            <a:pPr marL="0" indent="0" algn="just" rtl="1">
              <a:lnSpc>
                <a:spcPct val="170000"/>
              </a:lnSpc>
              <a:buNone/>
            </a:pPr>
            <a:r>
              <a:rPr lang="fa-IR" dirty="0" smtClean="0">
                <a:solidFill>
                  <a:srgbClr val="FFFF00"/>
                </a:solidFill>
                <a:latin typeface="IRAN Sans" panose="020B0606030804020204" pitchFamily="34" charset="-78"/>
                <a:cs typeface="IRAN Sans" panose="020B0606030804020204" pitchFamily="34" charset="-78"/>
              </a:rPr>
              <a:t>به </a:t>
            </a:r>
            <a:r>
              <a:rPr lang="fa-IR" dirty="0">
                <a:solidFill>
                  <a:srgbClr val="FFFF00"/>
                </a:solidFill>
                <a:latin typeface="IRAN Sans" panose="020B0606030804020204" pitchFamily="34" charset="-78"/>
                <a:cs typeface="IRAN Sans" panose="020B0606030804020204" pitchFamily="34" charset="-78"/>
              </a:rPr>
              <a:t>طورکلّی منابع و سودهایی را که هر بوم سازگان در بردارد</a:t>
            </a:r>
            <a:r>
              <a:rPr lang="fa-IR" dirty="0">
                <a:solidFill>
                  <a:schemeClr val="bg1"/>
                </a:solidFill>
                <a:latin typeface="IRAN Sans" panose="020B0606030804020204" pitchFamily="34" charset="-78"/>
                <a:cs typeface="IRAN Sans" panose="020B0606030804020204" pitchFamily="34" charset="-78"/>
              </a:rPr>
              <a:t>، </a:t>
            </a:r>
            <a:r>
              <a:rPr lang="fa-IR" b="1" dirty="0" smtClean="0">
                <a:solidFill>
                  <a:schemeClr val="bg1"/>
                </a:solidFill>
                <a:latin typeface="IRAN Sans" panose="020B0606030804020204" pitchFamily="34" charset="-78"/>
                <a:cs typeface="IRAN Sans" panose="020B0606030804020204" pitchFamily="34" charset="-78"/>
              </a:rPr>
              <a:t>خدمات بوم </a:t>
            </a:r>
            <a:r>
              <a:rPr lang="fa-IR" b="1" dirty="0">
                <a:solidFill>
                  <a:schemeClr val="bg1"/>
                </a:solidFill>
                <a:latin typeface="IRAN Sans" panose="020B0606030804020204" pitchFamily="34" charset="-78"/>
                <a:cs typeface="IRAN Sans" panose="020B0606030804020204" pitchFamily="34" charset="-78"/>
              </a:rPr>
              <a:t>سازگان </a:t>
            </a:r>
            <a:r>
              <a:rPr lang="fa-IR" dirty="0" smtClean="0">
                <a:solidFill>
                  <a:srgbClr val="FFFF00"/>
                </a:solidFill>
                <a:latin typeface="IRAN Sans" panose="020B0606030804020204" pitchFamily="34" charset="-78"/>
                <a:cs typeface="IRAN Sans" panose="020B0606030804020204" pitchFamily="34" charset="-78"/>
              </a:rPr>
              <a:t>می نامند</a:t>
            </a:r>
            <a:r>
              <a:rPr lang="fa-IR" dirty="0">
                <a:solidFill>
                  <a:srgbClr val="FFFF00"/>
                </a:solidFill>
                <a:latin typeface="IRAN Sans" panose="020B0606030804020204" pitchFamily="34" charset="-78"/>
                <a:cs typeface="IRAN Sans" panose="020B0606030804020204" pitchFamily="34" charset="-78"/>
              </a:rPr>
              <a:t>. </a:t>
            </a:r>
            <a:endParaRPr lang="fa-IR" dirty="0" smtClean="0">
              <a:solidFill>
                <a:srgbClr val="FFFF00"/>
              </a:solidFill>
              <a:latin typeface="IRAN Sans" panose="020B0606030804020204" pitchFamily="34" charset="-78"/>
              <a:cs typeface="IRAN Sans" panose="020B0606030804020204" pitchFamily="34" charset="-78"/>
            </a:endParaRPr>
          </a:p>
          <a:p>
            <a:pPr marL="0" indent="0" algn="just" rtl="1">
              <a:lnSpc>
                <a:spcPct val="170000"/>
              </a:lnSpc>
              <a:buNone/>
            </a:pPr>
            <a:r>
              <a:rPr lang="fa-IR" dirty="0" smtClean="0">
                <a:solidFill>
                  <a:schemeClr val="bg1"/>
                </a:solidFill>
                <a:latin typeface="IRAN Sans" panose="020B0606030804020204" pitchFamily="34" charset="-78"/>
                <a:cs typeface="IRAN Sans" panose="020B0606030804020204" pitchFamily="34" charset="-78"/>
              </a:rPr>
              <a:t>میزان </a:t>
            </a:r>
            <a:r>
              <a:rPr lang="fa-IR" dirty="0">
                <a:solidFill>
                  <a:schemeClr val="bg1"/>
                </a:solidFill>
                <a:latin typeface="IRAN Sans" panose="020B0606030804020204" pitchFamily="34" charset="-78"/>
                <a:cs typeface="IRAN Sans" panose="020B0606030804020204" pitchFamily="34" charset="-78"/>
              </a:rPr>
              <a:t>خدمات هر بوم سازگان به میزان تولیدکنندگان آن بستگی دارد. </a:t>
            </a:r>
            <a:endParaRPr lang="fa-IR" dirty="0" smtClean="0">
              <a:solidFill>
                <a:schemeClr val="bg1"/>
              </a:solidFill>
              <a:latin typeface="IRAN Sans" panose="020B0606030804020204" pitchFamily="34" charset="-78"/>
              <a:cs typeface="IRAN Sans" panose="020B0606030804020204" pitchFamily="34" charset="-78"/>
            </a:endParaRPr>
          </a:p>
          <a:p>
            <a:pPr marL="0" indent="0" algn="just" rtl="1">
              <a:lnSpc>
                <a:spcPct val="170000"/>
              </a:lnSpc>
              <a:buNone/>
            </a:pPr>
            <a:r>
              <a:rPr lang="fa-IR" dirty="0" smtClean="0">
                <a:solidFill>
                  <a:schemeClr val="bg1"/>
                </a:solidFill>
                <a:latin typeface="IRAN Sans" panose="020B0606030804020204" pitchFamily="34" charset="-78"/>
                <a:cs typeface="IRAN Sans" panose="020B0606030804020204" pitchFamily="34" charset="-78"/>
              </a:rPr>
              <a:t>پایدار کردن </a:t>
            </a:r>
            <a:r>
              <a:rPr lang="fa-IR" dirty="0">
                <a:solidFill>
                  <a:schemeClr val="bg1"/>
                </a:solidFill>
                <a:latin typeface="IRAN Sans" panose="020B0606030804020204" pitchFamily="34" charset="-78"/>
                <a:cs typeface="IRAN Sans" panose="020B0606030804020204" pitchFamily="34" charset="-78"/>
              </a:rPr>
              <a:t>بوم سازگان ها به طوری که حتی در صورت تغییر اقلیم، تغییر چندانی در مقدار تولیدکنندگی </a:t>
            </a:r>
            <a:r>
              <a:rPr lang="fa-IR" dirty="0" smtClean="0">
                <a:solidFill>
                  <a:schemeClr val="bg1"/>
                </a:solidFill>
                <a:latin typeface="IRAN Sans" panose="020B0606030804020204" pitchFamily="34" charset="-78"/>
                <a:cs typeface="IRAN Sans" panose="020B0606030804020204" pitchFamily="34" charset="-78"/>
              </a:rPr>
              <a:t>آنها روی </a:t>
            </a:r>
            <a:r>
              <a:rPr lang="fa-IR" dirty="0">
                <a:solidFill>
                  <a:schemeClr val="bg1"/>
                </a:solidFill>
                <a:latin typeface="IRAN Sans" panose="020B0606030804020204" pitchFamily="34" charset="-78"/>
                <a:cs typeface="IRAN Sans" panose="020B0606030804020204" pitchFamily="34" charset="-78"/>
              </a:rPr>
              <a:t>ندهد، موجب ارتقای کیفیت زندگی انسان می شود.</a:t>
            </a:r>
            <a:endParaRPr lang="en-US" dirty="0">
              <a:solidFill>
                <a:schemeClr val="bg1"/>
              </a:solidFill>
              <a:latin typeface="IRAN Sans" panose="020B0606030804020204" pitchFamily="34" charset="-78"/>
              <a:cs typeface="IRAN Sans" panose="020B0606030804020204" pitchFamily="34" charset="-78"/>
            </a:endParaRPr>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rmAutofit fontScale="900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5000" b="1" i="0" u="none" strike="noStrike" kern="1200" cap="none" spc="0" normalizeH="0" baseline="0" noProof="0" dirty="0" smtClean="0">
                <a:ln>
                  <a:noFill/>
                </a:ln>
                <a:solidFill>
                  <a:schemeClr val="tx1"/>
                </a:solidFill>
                <a:effectLst/>
                <a:uLnTx/>
                <a:uFillTx/>
                <a:latin typeface="+mj-lt"/>
                <a:ea typeface="+mj-ea"/>
                <a:cs typeface="B Cheshmeh" pitchFamily="2" charset="-78"/>
              </a:rPr>
              <a:t>حفاظت</a:t>
            </a:r>
            <a:r>
              <a:rPr kumimoji="0" lang="fa-IR" sz="5000" b="1" i="0" u="none" strike="noStrike" kern="1200" cap="none" spc="0" normalizeH="0" noProof="0" dirty="0" smtClean="0">
                <a:ln>
                  <a:noFill/>
                </a:ln>
                <a:solidFill>
                  <a:schemeClr val="tx1"/>
                </a:solidFill>
                <a:effectLst/>
                <a:uLnTx/>
                <a:uFillTx/>
                <a:latin typeface="+mj-lt"/>
                <a:ea typeface="+mj-ea"/>
                <a:cs typeface="B Cheshmeh" pitchFamily="2" charset="-78"/>
              </a:rPr>
              <a:t> از بوم سازگان ها، ترمیم و بازسازی آنها</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spTree>
    <p:extLst>
      <p:ext uri="{BB962C8B-B14F-4D97-AF65-F5344CB8AC3E}">
        <p14:creationId xmlns:p14="http://schemas.microsoft.com/office/powerpoint/2010/main" val="2635964341"/>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558086" y="1752219"/>
            <a:ext cx="10045542" cy="2784335"/>
          </a:xfrm>
        </p:spPr>
        <p:txBody>
          <a:bodyPr>
            <a:normAutofit fontScale="55000" lnSpcReduction="20000"/>
          </a:bodyPr>
          <a:lstStyle/>
          <a:p>
            <a:pPr marL="0" indent="0" algn="just" rtl="1">
              <a:lnSpc>
                <a:spcPct val="170000"/>
              </a:lnSpc>
              <a:buNone/>
            </a:pPr>
            <a:r>
              <a:rPr lang="fa-IR" i="1" dirty="0" smtClean="0">
                <a:solidFill>
                  <a:schemeClr val="bg1"/>
                </a:solidFill>
                <a:latin typeface="IRAN Sans" panose="020B0606030804020204" pitchFamily="34" charset="-78"/>
                <a:cs typeface="IRAN Sans" panose="020B0606030804020204" pitchFamily="34" charset="-78"/>
              </a:rPr>
              <a:t>بوم سازگان دریاچه ارومیه:</a:t>
            </a:r>
          </a:p>
          <a:p>
            <a:pPr marL="0" indent="0" algn="just" rtl="1">
              <a:lnSpc>
                <a:spcPct val="170000"/>
              </a:lnSpc>
              <a:buNone/>
            </a:pPr>
            <a:r>
              <a:rPr lang="fa-IR" dirty="0">
                <a:solidFill>
                  <a:schemeClr val="bg1"/>
                </a:solidFill>
                <a:latin typeface="IRAN Sans" panose="020B0606030804020204" pitchFamily="34" charset="-78"/>
                <a:cs typeface="IRAN Sans" panose="020B0606030804020204" pitchFamily="34" charset="-78"/>
              </a:rPr>
              <a:t>یکی از بوم سازگان </a:t>
            </a:r>
            <a:r>
              <a:rPr lang="fa-IR" dirty="0" smtClean="0">
                <a:solidFill>
                  <a:schemeClr val="bg1"/>
                </a:solidFill>
                <a:latin typeface="IRAN Sans" panose="020B0606030804020204" pitchFamily="34" charset="-78"/>
                <a:cs typeface="IRAN Sans" panose="020B0606030804020204" pitchFamily="34" charset="-78"/>
              </a:rPr>
              <a:t>های آسیب دیدۀ </a:t>
            </a:r>
            <a:r>
              <a:rPr lang="fa-IR" dirty="0">
                <a:solidFill>
                  <a:schemeClr val="bg1"/>
                </a:solidFill>
                <a:latin typeface="IRAN Sans" panose="020B0606030804020204" pitchFamily="34" charset="-78"/>
                <a:cs typeface="IRAN Sans" panose="020B0606030804020204" pitchFamily="34" charset="-78"/>
              </a:rPr>
              <a:t>ایران، دریاچۀ </a:t>
            </a:r>
            <a:r>
              <a:rPr lang="fa-IR" dirty="0" smtClean="0">
                <a:solidFill>
                  <a:schemeClr val="bg1"/>
                </a:solidFill>
                <a:latin typeface="IRAN Sans" panose="020B0606030804020204" pitchFamily="34" charset="-78"/>
                <a:cs typeface="IRAN Sans" panose="020B0606030804020204" pitchFamily="34" charset="-78"/>
              </a:rPr>
              <a:t>ارومیه است </a:t>
            </a:r>
            <a:r>
              <a:rPr lang="fa-IR" dirty="0">
                <a:solidFill>
                  <a:schemeClr val="bg1"/>
                </a:solidFill>
                <a:latin typeface="IRAN Sans" panose="020B0606030804020204" pitchFamily="34" charset="-78"/>
                <a:cs typeface="IRAN Sans" panose="020B0606030804020204" pitchFamily="34" charset="-78"/>
              </a:rPr>
              <a:t>که </a:t>
            </a:r>
            <a:r>
              <a:rPr lang="fa-IR" dirty="0" smtClean="0">
                <a:solidFill>
                  <a:schemeClr val="bg1"/>
                </a:solidFill>
                <a:latin typeface="IRAN Sans" panose="020B0606030804020204" pitchFamily="34" charset="-78"/>
                <a:cs typeface="IRAN Sans" panose="020B0606030804020204" pitchFamily="34" charset="-78"/>
              </a:rPr>
              <a:t>به تازگی </a:t>
            </a:r>
            <a:r>
              <a:rPr lang="fa-IR" dirty="0">
                <a:solidFill>
                  <a:schemeClr val="bg1"/>
                </a:solidFill>
                <a:latin typeface="IRAN Sans" panose="020B0606030804020204" pitchFamily="34" charset="-78"/>
                <a:cs typeface="IRAN Sans" panose="020B0606030804020204" pitchFamily="34" charset="-78"/>
              </a:rPr>
              <a:t>کوشش هایی </a:t>
            </a:r>
            <a:r>
              <a:rPr lang="fa-IR" dirty="0" smtClean="0">
                <a:solidFill>
                  <a:schemeClr val="bg1"/>
                </a:solidFill>
                <a:latin typeface="IRAN Sans" panose="020B0606030804020204" pitchFamily="34" charset="-78"/>
                <a:cs typeface="IRAN Sans" panose="020B0606030804020204" pitchFamily="34" charset="-78"/>
              </a:rPr>
              <a:t>برای ترمیم </a:t>
            </a:r>
            <a:r>
              <a:rPr lang="fa-IR" dirty="0">
                <a:solidFill>
                  <a:schemeClr val="bg1"/>
                </a:solidFill>
                <a:latin typeface="IRAN Sans" panose="020B0606030804020204" pitchFamily="34" charset="-78"/>
                <a:cs typeface="IRAN Sans" panose="020B0606030804020204" pitchFamily="34" charset="-78"/>
              </a:rPr>
              <a:t>و بازسازی آن در حال </a:t>
            </a:r>
            <a:r>
              <a:rPr lang="fa-IR" dirty="0" smtClean="0">
                <a:solidFill>
                  <a:schemeClr val="bg1"/>
                </a:solidFill>
                <a:latin typeface="IRAN Sans" panose="020B0606030804020204" pitchFamily="34" charset="-78"/>
                <a:cs typeface="IRAN Sans" panose="020B0606030804020204" pitchFamily="34" charset="-78"/>
              </a:rPr>
              <a:t>اجرا است</a:t>
            </a:r>
            <a:r>
              <a:rPr lang="fa-IR" dirty="0">
                <a:solidFill>
                  <a:schemeClr val="bg1"/>
                </a:solidFill>
                <a:latin typeface="IRAN Sans" panose="020B0606030804020204" pitchFamily="34" charset="-78"/>
                <a:cs typeface="IRAN Sans" panose="020B0606030804020204" pitchFamily="34" charset="-78"/>
              </a:rPr>
              <a:t>. این دریاچه، بزرگ ترین </a:t>
            </a:r>
            <a:r>
              <a:rPr lang="fa-IR" dirty="0" smtClean="0">
                <a:solidFill>
                  <a:schemeClr val="bg1"/>
                </a:solidFill>
                <a:latin typeface="IRAN Sans" panose="020B0606030804020204" pitchFamily="34" charset="-78"/>
                <a:cs typeface="IRAN Sans" panose="020B0606030804020204" pitchFamily="34" charset="-78"/>
              </a:rPr>
              <a:t>دریاچۀ داخلی </a:t>
            </a:r>
            <a:r>
              <a:rPr lang="fa-IR" dirty="0">
                <a:solidFill>
                  <a:schemeClr val="bg1"/>
                </a:solidFill>
                <a:latin typeface="IRAN Sans" panose="020B0606030804020204" pitchFamily="34" charset="-78"/>
                <a:cs typeface="IRAN Sans" panose="020B0606030804020204" pitchFamily="34" charset="-78"/>
              </a:rPr>
              <a:t>ایران است و در سال ۱۳۵۲ </a:t>
            </a:r>
            <a:r>
              <a:rPr lang="fa-IR" dirty="0" smtClean="0">
                <a:solidFill>
                  <a:schemeClr val="bg1"/>
                </a:solidFill>
                <a:latin typeface="IRAN Sans" panose="020B0606030804020204" pitchFamily="34" charset="-78"/>
                <a:cs typeface="IRAN Sans" panose="020B0606030804020204" pitchFamily="34" charset="-78"/>
              </a:rPr>
              <a:t>در فهرست </a:t>
            </a:r>
            <a:r>
              <a:rPr lang="fa-IR" dirty="0">
                <a:solidFill>
                  <a:schemeClr val="bg1"/>
                </a:solidFill>
                <a:latin typeface="IRAN Sans" panose="020B0606030804020204" pitchFamily="34" charset="-78"/>
                <a:cs typeface="IRAN Sans" panose="020B0606030804020204" pitchFamily="34" charset="-78"/>
              </a:rPr>
              <a:t>پارک های ملی ایران به </a:t>
            </a:r>
            <a:r>
              <a:rPr lang="fa-IR" dirty="0" smtClean="0">
                <a:solidFill>
                  <a:schemeClr val="bg1"/>
                </a:solidFill>
                <a:latin typeface="IRAN Sans" panose="020B0606030804020204" pitchFamily="34" charset="-78"/>
                <a:cs typeface="IRAN Sans" panose="020B0606030804020204" pitchFamily="34" charset="-78"/>
              </a:rPr>
              <a:t>ثبت رسیده </a:t>
            </a:r>
            <a:r>
              <a:rPr lang="fa-IR" dirty="0">
                <a:solidFill>
                  <a:schemeClr val="bg1"/>
                </a:solidFill>
                <a:latin typeface="IRAN Sans" panose="020B0606030804020204" pitchFamily="34" charset="-78"/>
                <a:cs typeface="IRAN Sans" panose="020B0606030804020204" pitchFamily="34" charset="-78"/>
              </a:rPr>
              <a:t>است. پارک ملی دریاچۀ </a:t>
            </a:r>
            <a:r>
              <a:rPr lang="fa-IR" dirty="0" smtClean="0">
                <a:solidFill>
                  <a:schemeClr val="bg1"/>
                </a:solidFill>
                <a:latin typeface="IRAN Sans" panose="020B0606030804020204" pitchFamily="34" charset="-78"/>
                <a:cs typeface="IRAN Sans" panose="020B0606030804020204" pitchFamily="34" charset="-78"/>
              </a:rPr>
              <a:t>ارومیه از </a:t>
            </a:r>
            <a:r>
              <a:rPr lang="fa-IR" dirty="0">
                <a:solidFill>
                  <a:schemeClr val="bg1"/>
                </a:solidFill>
                <a:latin typeface="IRAN Sans" panose="020B0606030804020204" pitchFamily="34" charset="-78"/>
                <a:cs typeface="IRAN Sans" panose="020B0606030804020204" pitchFamily="34" charset="-78"/>
              </a:rPr>
              <a:t>زیستگاه های طبیعی ایران است.</a:t>
            </a:r>
            <a:endParaRPr lang="en-US" dirty="0">
              <a:solidFill>
                <a:schemeClr val="bg1"/>
              </a:solidFill>
              <a:latin typeface="IRAN Sans" panose="020B0606030804020204" pitchFamily="34" charset="-78"/>
              <a:cs typeface="IRAN Sans" panose="020B0606030804020204" pitchFamily="34" charset="-78"/>
            </a:endParaRPr>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rmAutofit fontScale="900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5000" b="1" i="0" u="none" strike="noStrike" kern="1200" cap="none" spc="0" normalizeH="0" baseline="0" noProof="0" dirty="0" smtClean="0">
                <a:ln>
                  <a:noFill/>
                </a:ln>
                <a:solidFill>
                  <a:schemeClr val="tx1"/>
                </a:solidFill>
                <a:effectLst/>
                <a:uLnTx/>
                <a:uFillTx/>
                <a:latin typeface="+mj-lt"/>
                <a:ea typeface="+mj-ea"/>
                <a:cs typeface="B Cheshmeh" pitchFamily="2" charset="-78"/>
              </a:rPr>
              <a:t>حفاظت</a:t>
            </a:r>
            <a:r>
              <a:rPr kumimoji="0" lang="fa-IR" sz="5000" b="1" i="0" u="none" strike="noStrike" kern="1200" cap="none" spc="0" normalizeH="0" noProof="0" dirty="0" smtClean="0">
                <a:ln>
                  <a:noFill/>
                </a:ln>
                <a:solidFill>
                  <a:schemeClr val="tx1"/>
                </a:solidFill>
                <a:effectLst/>
                <a:uLnTx/>
                <a:uFillTx/>
                <a:latin typeface="+mj-lt"/>
                <a:ea typeface="+mj-ea"/>
                <a:cs typeface="B Cheshmeh" pitchFamily="2" charset="-78"/>
              </a:rPr>
              <a:t> از بوم سازگان ها، ترمیم و بازسازی آنها</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pic>
        <p:nvPicPr>
          <p:cNvPr id="2050" name="Picture 2" descr="Image result for â«ØªØµÙÛØ± ÙÙØ§ÛÛ Ø¯Ø±ÛØ§ÚÙ Ø§Ø±ÙÙÛÙâ¬â"/>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2544" y="4143118"/>
            <a:ext cx="5276055" cy="279867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9149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050"/>
                                        </p:tgtEl>
                                        <p:attrNameLst>
                                          <p:attrName>style.visibility</p:attrName>
                                        </p:attrNameLst>
                                      </p:cBhvr>
                                      <p:to>
                                        <p:strVal val="visible"/>
                                      </p:to>
                                    </p:set>
                                    <p:animEffect transition="in" filter="fade">
                                      <p:cBhvr>
                                        <p:cTn id="19" dur="1000"/>
                                        <p:tgtEl>
                                          <p:spTgt spid="2050"/>
                                        </p:tgtEl>
                                      </p:cBhvr>
                                    </p:animEffect>
                                    <p:anim calcmode="lin" valueType="num">
                                      <p:cBhvr>
                                        <p:cTn id="20" dur="1000" fill="hold"/>
                                        <p:tgtEl>
                                          <p:spTgt spid="2050"/>
                                        </p:tgtEl>
                                        <p:attrNameLst>
                                          <p:attrName>ppt_x</p:attrName>
                                        </p:attrNameLst>
                                      </p:cBhvr>
                                      <p:tavLst>
                                        <p:tav tm="0">
                                          <p:val>
                                            <p:strVal val="#ppt_x"/>
                                          </p:val>
                                        </p:tav>
                                        <p:tav tm="100000">
                                          <p:val>
                                            <p:strVal val="#ppt_x"/>
                                          </p:val>
                                        </p:tav>
                                      </p:tavLst>
                                    </p:anim>
                                    <p:anim calcmode="lin" valueType="num">
                                      <p:cBhvr>
                                        <p:cTn id="21"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68288" y="2088282"/>
            <a:ext cx="10153128" cy="2304256"/>
          </a:xfrm>
        </p:spPr>
        <p:txBody>
          <a:bodyPr>
            <a:normAutofit/>
          </a:bodyPr>
          <a:lstStyle/>
          <a:p>
            <a:pPr algn="just" rtl="1">
              <a:lnSpc>
                <a:spcPct val="150000"/>
              </a:lnSpc>
              <a:buNone/>
            </a:pPr>
            <a:r>
              <a:rPr lang="fa-IR" sz="3200" b="1" dirty="0" smtClean="0">
                <a:solidFill>
                  <a:schemeClr val="bg1"/>
                </a:solidFill>
                <a:latin typeface="IRAN Sans" pitchFamily="34" charset="-78"/>
                <a:cs typeface="IRAN Sans" pitchFamily="34" charset="-78"/>
              </a:rPr>
              <a:t>زیست شناسی، شاخه ای از علوم تجربی است که به </a:t>
            </a:r>
            <a:r>
              <a:rPr lang="fa-IR" sz="3200" b="1" dirty="0" smtClean="0">
                <a:solidFill>
                  <a:srgbClr val="FF0000"/>
                </a:solidFill>
                <a:latin typeface="IRAN Sans" pitchFamily="34" charset="-78"/>
                <a:cs typeface="IRAN Sans" pitchFamily="34" charset="-78"/>
              </a:rPr>
              <a:t>بررسی علمی جانداران</a:t>
            </a:r>
            <a:r>
              <a:rPr lang="fa-IR" sz="3200" b="1" dirty="0" smtClean="0">
                <a:solidFill>
                  <a:schemeClr val="bg1"/>
                </a:solidFill>
                <a:latin typeface="IRAN Sans" pitchFamily="34" charset="-78"/>
                <a:cs typeface="IRAN Sans" pitchFamily="34" charset="-78"/>
              </a:rPr>
              <a:t> و </a:t>
            </a:r>
            <a:r>
              <a:rPr lang="fa-IR" sz="3200" b="1" dirty="0" smtClean="0">
                <a:solidFill>
                  <a:srgbClr val="FF0000"/>
                </a:solidFill>
                <a:latin typeface="IRAN Sans" pitchFamily="34" charset="-78"/>
                <a:cs typeface="IRAN Sans" pitchFamily="34" charset="-78"/>
              </a:rPr>
              <a:t>فرایندهای زیستی</a:t>
            </a:r>
            <a:r>
              <a:rPr lang="fa-IR" sz="3200" b="1" dirty="0" smtClean="0">
                <a:solidFill>
                  <a:schemeClr val="bg1"/>
                </a:solidFill>
                <a:latin typeface="IRAN Sans" pitchFamily="34" charset="-78"/>
                <a:cs typeface="IRAN Sans" pitchFamily="34" charset="-78"/>
              </a:rPr>
              <a:t> می پردازد.</a:t>
            </a:r>
            <a:endParaRPr lang="en-US" sz="3200" b="1" dirty="0">
              <a:solidFill>
                <a:schemeClr val="bg1"/>
              </a:solidFill>
              <a:latin typeface="IRAN Sans" pitchFamily="34" charset="-78"/>
              <a:cs typeface="IRAN Sans" pitchFamily="34" charset="-78"/>
            </a:endParaRPr>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rmAutofit fontScale="90000" lnSpcReduction="100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lang="fa-IR" sz="7300" b="1" dirty="0" smtClean="0">
                <a:latin typeface="+mj-lt"/>
                <a:ea typeface="+mj-ea"/>
                <a:cs typeface="B Cheshmeh" pitchFamily="2" charset="-78"/>
              </a:rPr>
              <a:t>گفتار 1: زیست شناسی چیست؟</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pic>
        <p:nvPicPr>
          <p:cNvPr id="1026" name="Picture 2"/>
          <p:cNvPicPr>
            <a:picLocks noChangeAspect="1" noChangeArrowheads="1"/>
          </p:cNvPicPr>
          <p:nvPr/>
        </p:nvPicPr>
        <p:blipFill>
          <a:blip r:embed="rId2" cstate="print"/>
          <a:srcRect/>
          <a:stretch>
            <a:fillRect/>
          </a:stretch>
        </p:blipFill>
        <p:spPr bwMode="auto">
          <a:xfrm>
            <a:off x="3204592" y="3600450"/>
            <a:ext cx="4752528" cy="324036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fade">
                                      <p:cBhvr>
                                        <p:cTn id="10"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558086" y="1680211"/>
            <a:ext cx="10045542" cy="5088591"/>
          </a:xfrm>
        </p:spPr>
        <p:txBody>
          <a:bodyPr>
            <a:normAutofit fontScale="47500" lnSpcReduction="20000"/>
          </a:bodyPr>
          <a:lstStyle/>
          <a:p>
            <a:pPr marL="0" indent="0" algn="just" rtl="1">
              <a:lnSpc>
                <a:spcPct val="170000"/>
              </a:lnSpc>
              <a:buNone/>
            </a:pPr>
            <a:r>
              <a:rPr lang="fa-IR" dirty="0">
                <a:solidFill>
                  <a:schemeClr val="bg1"/>
                </a:solidFill>
                <a:latin typeface="IRAN Sans" panose="020B0606030804020204" pitchFamily="34" charset="-78"/>
                <a:cs typeface="IRAN Sans" panose="020B0606030804020204" pitchFamily="34" charset="-78"/>
              </a:rPr>
              <a:t>دریاچۀ ارومیه چندین سال است که در خطر خشک شدن قرار گرفته است. بررسی </a:t>
            </a:r>
            <a:r>
              <a:rPr lang="fa-IR" dirty="0" smtClean="0">
                <a:solidFill>
                  <a:schemeClr val="bg1"/>
                </a:solidFill>
                <a:latin typeface="IRAN Sans" panose="020B0606030804020204" pitchFamily="34" charset="-78"/>
                <a:cs typeface="IRAN Sans" panose="020B0606030804020204" pitchFamily="34" charset="-78"/>
              </a:rPr>
              <a:t>تصاویر ماهواره </a:t>
            </a:r>
            <a:r>
              <a:rPr lang="fa-IR" dirty="0">
                <a:solidFill>
                  <a:schemeClr val="bg1"/>
                </a:solidFill>
                <a:latin typeface="IRAN Sans" panose="020B0606030804020204" pitchFamily="34" charset="-78"/>
                <a:cs typeface="IRAN Sans" panose="020B0606030804020204" pitchFamily="34" charset="-78"/>
              </a:rPr>
              <a:t>ای نشان </a:t>
            </a:r>
            <a:r>
              <a:rPr lang="fa-IR" dirty="0" smtClean="0">
                <a:solidFill>
                  <a:schemeClr val="bg1"/>
                </a:solidFill>
                <a:latin typeface="IRAN Sans" panose="020B0606030804020204" pitchFamily="34" charset="-78"/>
                <a:cs typeface="IRAN Sans" panose="020B0606030804020204" pitchFamily="34" charset="-78"/>
              </a:rPr>
              <a:t>می دهد </a:t>
            </a:r>
            <a:r>
              <a:rPr lang="fa-IR" dirty="0">
                <a:solidFill>
                  <a:schemeClr val="bg1"/>
                </a:solidFill>
                <a:latin typeface="IRAN Sans" panose="020B0606030804020204" pitchFamily="34" charset="-78"/>
                <a:cs typeface="IRAN Sans" panose="020B0606030804020204" pitchFamily="34" charset="-78"/>
              </a:rPr>
              <a:t>که این دریاچه تا سال ۱۳۹۴ مقدار زیادی از مساحت خود را از دست </a:t>
            </a:r>
            <a:r>
              <a:rPr lang="fa-IR" dirty="0" smtClean="0">
                <a:solidFill>
                  <a:schemeClr val="bg1"/>
                </a:solidFill>
                <a:latin typeface="IRAN Sans" panose="020B0606030804020204" pitchFamily="34" charset="-78"/>
                <a:cs typeface="IRAN Sans" panose="020B0606030804020204" pitchFamily="34" charset="-78"/>
              </a:rPr>
              <a:t>داده است. موارد زیر از عوامل این خشکی است:</a:t>
            </a:r>
          </a:p>
          <a:p>
            <a:pPr marL="742950" indent="-742950" algn="just" rtl="1">
              <a:lnSpc>
                <a:spcPct val="170000"/>
              </a:lnSpc>
              <a:buAutoNum type="arabicParenR"/>
            </a:pPr>
            <a:r>
              <a:rPr lang="fa-IR" b="1" dirty="0" smtClean="0">
                <a:ln w="900" cmpd="sng">
                  <a:solidFill>
                    <a:schemeClr val="accent1">
                      <a:satMod val="190000"/>
                      <a:alpha val="55000"/>
                    </a:schemeClr>
                  </a:solidFill>
                  <a:prstDash val="solid"/>
                </a:ln>
                <a:solidFill>
                  <a:srgbClr val="92D050"/>
                </a:solidFill>
                <a:effectLst>
                  <a:innerShdw blurRad="101600" dist="76200" dir="5400000">
                    <a:schemeClr val="accent1">
                      <a:satMod val="190000"/>
                      <a:tint val="100000"/>
                      <a:alpha val="74000"/>
                    </a:schemeClr>
                  </a:innerShdw>
                </a:effectLst>
                <a:latin typeface="IRAN Sans" panose="020B0606030804020204" pitchFamily="34" charset="-78"/>
                <a:cs typeface="IRAN Sans" panose="020B0606030804020204" pitchFamily="34" charset="-78"/>
              </a:rPr>
              <a:t>خشکسالی </a:t>
            </a:r>
          </a:p>
          <a:p>
            <a:pPr marL="742950" indent="-742950" algn="just" rtl="1">
              <a:lnSpc>
                <a:spcPct val="170000"/>
              </a:lnSpc>
              <a:buAutoNum type="arabicParenR"/>
            </a:pPr>
            <a:r>
              <a:rPr lang="fa-IR" b="1" dirty="0" smtClean="0">
                <a:ln w="900" cmpd="sng">
                  <a:solidFill>
                    <a:schemeClr val="accent1">
                      <a:satMod val="190000"/>
                      <a:alpha val="55000"/>
                    </a:schemeClr>
                  </a:solidFill>
                  <a:prstDash val="solid"/>
                </a:ln>
                <a:solidFill>
                  <a:srgbClr val="92D050"/>
                </a:solidFill>
                <a:effectLst>
                  <a:innerShdw blurRad="101600" dist="76200" dir="5400000">
                    <a:schemeClr val="accent1">
                      <a:satMod val="190000"/>
                      <a:tint val="100000"/>
                      <a:alpha val="74000"/>
                    </a:schemeClr>
                  </a:innerShdw>
                </a:effectLst>
                <a:latin typeface="IRAN Sans" panose="020B0606030804020204" pitchFamily="34" charset="-78"/>
                <a:cs typeface="IRAN Sans" panose="020B0606030804020204" pitchFamily="34" charset="-78"/>
              </a:rPr>
              <a:t> </a:t>
            </a:r>
            <a:r>
              <a:rPr lang="fa-IR" b="1" dirty="0">
                <a:ln w="900" cmpd="sng">
                  <a:solidFill>
                    <a:schemeClr val="accent1">
                      <a:satMod val="190000"/>
                      <a:alpha val="55000"/>
                    </a:schemeClr>
                  </a:solidFill>
                  <a:prstDash val="solid"/>
                </a:ln>
                <a:solidFill>
                  <a:srgbClr val="92D050"/>
                </a:solidFill>
                <a:effectLst>
                  <a:innerShdw blurRad="101600" dist="76200" dir="5400000">
                    <a:schemeClr val="accent1">
                      <a:satMod val="190000"/>
                      <a:tint val="100000"/>
                      <a:alpha val="74000"/>
                    </a:schemeClr>
                  </a:innerShdw>
                </a:effectLst>
                <a:latin typeface="IRAN Sans" panose="020B0606030804020204" pitchFamily="34" charset="-78"/>
                <a:cs typeface="IRAN Sans" panose="020B0606030804020204" pitchFamily="34" charset="-78"/>
              </a:rPr>
              <a:t>حفر بی حساب چاه های کشاورزی در اطراف </a:t>
            </a:r>
            <a:r>
              <a:rPr lang="fa-IR" b="1" dirty="0" smtClean="0">
                <a:ln w="900" cmpd="sng">
                  <a:solidFill>
                    <a:schemeClr val="accent1">
                      <a:satMod val="190000"/>
                      <a:alpha val="55000"/>
                    </a:schemeClr>
                  </a:solidFill>
                  <a:prstDash val="solid"/>
                </a:ln>
                <a:solidFill>
                  <a:srgbClr val="92D050"/>
                </a:solidFill>
                <a:effectLst>
                  <a:innerShdw blurRad="101600" dist="76200" dir="5400000">
                    <a:schemeClr val="accent1">
                      <a:satMod val="190000"/>
                      <a:tint val="100000"/>
                      <a:alpha val="74000"/>
                    </a:schemeClr>
                  </a:innerShdw>
                </a:effectLst>
                <a:latin typeface="IRAN Sans" panose="020B0606030804020204" pitchFamily="34" charset="-78"/>
                <a:cs typeface="IRAN Sans" panose="020B0606030804020204" pitchFamily="34" charset="-78"/>
              </a:rPr>
              <a:t>آن</a:t>
            </a:r>
          </a:p>
          <a:p>
            <a:pPr marL="742950" indent="-742950" algn="just" rtl="1">
              <a:lnSpc>
                <a:spcPct val="170000"/>
              </a:lnSpc>
              <a:buAutoNum type="arabicParenR"/>
            </a:pPr>
            <a:r>
              <a:rPr lang="fa-IR" b="1" dirty="0" smtClean="0">
                <a:ln w="900" cmpd="sng">
                  <a:solidFill>
                    <a:schemeClr val="accent1">
                      <a:satMod val="190000"/>
                      <a:alpha val="55000"/>
                    </a:schemeClr>
                  </a:solidFill>
                  <a:prstDash val="solid"/>
                </a:ln>
                <a:solidFill>
                  <a:srgbClr val="92D050"/>
                </a:solidFill>
                <a:effectLst>
                  <a:innerShdw blurRad="101600" dist="76200" dir="5400000">
                    <a:schemeClr val="accent1">
                      <a:satMod val="190000"/>
                      <a:tint val="100000"/>
                      <a:alpha val="74000"/>
                    </a:schemeClr>
                  </a:innerShdw>
                </a:effectLst>
                <a:latin typeface="IRAN Sans" panose="020B0606030804020204" pitchFamily="34" charset="-78"/>
                <a:cs typeface="IRAN Sans" panose="020B0606030804020204" pitchFamily="34" charset="-78"/>
              </a:rPr>
              <a:t>بی </a:t>
            </a:r>
            <a:r>
              <a:rPr lang="fa-IR" b="1" dirty="0">
                <a:ln w="900" cmpd="sng">
                  <a:solidFill>
                    <a:schemeClr val="accent1">
                      <a:satMod val="190000"/>
                      <a:alpha val="55000"/>
                    </a:schemeClr>
                  </a:solidFill>
                  <a:prstDash val="solid"/>
                </a:ln>
                <a:solidFill>
                  <a:srgbClr val="92D050"/>
                </a:solidFill>
                <a:effectLst>
                  <a:innerShdw blurRad="101600" dist="76200" dir="5400000">
                    <a:schemeClr val="accent1">
                      <a:satMod val="190000"/>
                      <a:tint val="100000"/>
                      <a:alpha val="74000"/>
                    </a:schemeClr>
                  </a:innerShdw>
                </a:effectLst>
                <a:latin typeface="IRAN Sans" panose="020B0606030804020204" pitchFamily="34" charset="-78"/>
                <a:cs typeface="IRAN Sans" panose="020B0606030804020204" pitchFamily="34" charset="-78"/>
              </a:rPr>
              <a:t>توجهی به قوانین </a:t>
            </a:r>
            <a:r>
              <a:rPr lang="fa-IR" b="1" dirty="0" smtClean="0">
                <a:ln w="900" cmpd="sng">
                  <a:solidFill>
                    <a:schemeClr val="accent1">
                      <a:satMod val="190000"/>
                      <a:alpha val="55000"/>
                    </a:schemeClr>
                  </a:solidFill>
                  <a:prstDash val="solid"/>
                </a:ln>
                <a:solidFill>
                  <a:srgbClr val="92D050"/>
                </a:solidFill>
                <a:effectLst>
                  <a:innerShdw blurRad="101600" dist="76200" dir="5400000">
                    <a:schemeClr val="accent1">
                      <a:satMod val="190000"/>
                      <a:tint val="100000"/>
                      <a:alpha val="74000"/>
                    </a:schemeClr>
                  </a:innerShdw>
                </a:effectLst>
                <a:latin typeface="IRAN Sans" panose="020B0606030804020204" pitchFamily="34" charset="-78"/>
                <a:cs typeface="IRAN Sans" panose="020B0606030804020204" pitchFamily="34" charset="-78"/>
              </a:rPr>
              <a:t>طبیعت</a:t>
            </a:r>
          </a:p>
          <a:p>
            <a:pPr marL="742950" indent="-742950" algn="just" rtl="1">
              <a:lnSpc>
                <a:spcPct val="170000"/>
              </a:lnSpc>
              <a:buAutoNum type="arabicParenR"/>
            </a:pPr>
            <a:r>
              <a:rPr lang="fa-IR" b="1" dirty="0" smtClean="0">
                <a:ln w="900" cmpd="sng">
                  <a:solidFill>
                    <a:schemeClr val="accent1">
                      <a:satMod val="190000"/>
                      <a:alpha val="55000"/>
                    </a:schemeClr>
                  </a:solidFill>
                  <a:prstDash val="solid"/>
                </a:ln>
                <a:solidFill>
                  <a:srgbClr val="92D050"/>
                </a:solidFill>
                <a:effectLst>
                  <a:innerShdw blurRad="101600" dist="76200" dir="5400000">
                    <a:schemeClr val="accent1">
                      <a:satMod val="190000"/>
                      <a:tint val="100000"/>
                      <a:alpha val="74000"/>
                    </a:schemeClr>
                  </a:innerShdw>
                </a:effectLst>
                <a:latin typeface="IRAN Sans" panose="020B0606030804020204" pitchFamily="34" charset="-78"/>
                <a:cs typeface="IRAN Sans" panose="020B0606030804020204" pitchFamily="34" charset="-78"/>
              </a:rPr>
              <a:t>احداث </a:t>
            </a:r>
            <a:r>
              <a:rPr lang="fa-IR" b="1" dirty="0">
                <a:ln w="900" cmpd="sng">
                  <a:solidFill>
                    <a:schemeClr val="accent1">
                      <a:satMod val="190000"/>
                      <a:alpha val="55000"/>
                    </a:schemeClr>
                  </a:solidFill>
                  <a:prstDash val="solid"/>
                </a:ln>
                <a:solidFill>
                  <a:srgbClr val="92D050"/>
                </a:solidFill>
                <a:effectLst>
                  <a:innerShdw blurRad="101600" dist="76200" dir="5400000">
                    <a:schemeClr val="accent1">
                      <a:satMod val="190000"/>
                      <a:tint val="100000"/>
                      <a:alpha val="74000"/>
                    </a:schemeClr>
                  </a:innerShdw>
                </a:effectLst>
                <a:latin typeface="IRAN Sans" panose="020B0606030804020204" pitchFamily="34" charset="-78"/>
                <a:cs typeface="IRAN Sans" panose="020B0606030804020204" pitchFamily="34" charset="-78"/>
              </a:rPr>
              <a:t>بزرگراه روی </a:t>
            </a:r>
            <a:r>
              <a:rPr lang="fa-IR" b="1" dirty="0" smtClean="0">
                <a:ln w="900" cmpd="sng">
                  <a:solidFill>
                    <a:schemeClr val="accent1">
                      <a:satMod val="190000"/>
                      <a:alpha val="55000"/>
                    </a:schemeClr>
                  </a:solidFill>
                  <a:prstDash val="solid"/>
                </a:ln>
                <a:solidFill>
                  <a:srgbClr val="92D050"/>
                </a:solidFill>
                <a:effectLst>
                  <a:innerShdw blurRad="101600" dist="76200" dir="5400000">
                    <a:schemeClr val="accent1">
                      <a:satMod val="190000"/>
                      <a:tint val="100000"/>
                      <a:alpha val="74000"/>
                    </a:schemeClr>
                  </a:innerShdw>
                </a:effectLst>
                <a:latin typeface="IRAN Sans" panose="020B0606030804020204" pitchFamily="34" charset="-78"/>
                <a:cs typeface="IRAN Sans" panose="020B0606030804020204" pitchFamily="34" charset="-78"/>
              </a:rPr>
              <a:t>دریاچه</a:t>
            </a:r>
          </a:p>
          <a:p>
            <a:pPr marL="742950" indent="-742950" algn="just" rtl="1">
              <a:lnSpc>
                <a:spcPct val="170000"/>
              </a:lnSpc>
              <a:buAutoNum type="arabicParenR"/>
            </a:pPr>
            <a:r>
              <a:rPr lang="fa-IR" b="1" dirty="0" smtClean="0">
                <a:ln w="900" cmpd="sng">
                  <a:solidFill>
                    <a:schemeClr val="accent1">
                      <a:satMod val="190000"/>
                      <a:alpha val="55000"/>
                    </a:schemeClr>
                  </a:solidFill>
                  <a:prstDash val="solid"/>
                </a:ln>
                <a:solidFill>
                  <a:srgbClr val="92D050"/>
                </a:solidFill>
                <a:effectLst>
                  <a:innerShdw blurRad="101600" dist="76200" dir="5400000">
                    <a:schemeClr val="accent1">
                      <a:satMod val="190000"/>
                      <a:tint val="100000"/>
                      <a:alpha val="74000"/>
                    </a:schemeClr>
                  </a:innerShdw>
                </a:effectLst>
                <a:latin typeface="IRAN Sans" panose="020B0606030804020204" pitchFamily="34" charset="-78"/>
                <a:cs typeface="IRAN Sans" panose="020B0606030804020204" pitchFamily="34" charset="-78"/>
              </a:rPr>
              <a:t>استفادۀ </a:t>
            </a:r>
            <a:r>
              <a:rPr lang="fa-IR" b="1" dirty="0">
                <a:ln w="900" cmpd="sng">
                  <a:solidFill>
                    <a:schemeClr val="accent1">
                      <a:satMod val="190000"/>
                      <a:alpha val="55000"/>
                    </a:schemeClr>
                  </a:solidFill>
                  <a:prstDash val="solid"/>
                </a:ln>
                <a:solidFill>
                  <a:srgbClr val="92D050"/>
                </a:solidFill>
                <a:effectLst>
                  <a:innerShdw blurRad="101600" dist="76200" dir="5400000">
                    <a:schemeClr val="accent1">
                      <a:satMod val="190000"/>
                      <a:tint val="100000"/>
                      <a:alpha val="74000"/>
                    </a:schemeClr>
                  </a:innerShdw>
                </a:effectLst>
                <a:latin typeface="IRAN Sans" panose="020B0606030804020204" pitchFamily="34" charset="-78"/>
                <a:cs typeface="IRAN Sans" panose="020B0606030804020204" pitchFamily="34" charset="-78"/>
              </a:rPr>
              <a:t>غیرعلمی از آب های رودخانه هایی که به این دریاچه می </a:t>
            </a:r>
            <a:r>
              <a:rPr lang="fa-IR" b="1" dirty="0" smtClean="0">
                <a:ln w="900" cmpd="sng">
                  <a:solidFill>
                    <a:schemeClr val="accent1">
                      <a:satMod val="190000"/>
                      <a:alpha val="55000"/>
                    </a:schemeClr>
                  </a:solidFill>
                  <a:prstDash val="solid"/>
                </a:ln>
                <a:solidFill>
                  <a:srgbClr val="92D050"/>
                </a:solidFill>
                <a:effectLst>
                  <a:innerShdw blurRad="101600" dist="76200" dir="5400000">
                    <a:schemeClr val="accent1">
                      <a:satMod val="190000"/>
                      <a:tint val="100000"/>
                      <a:alpha val="74000"/>
                    </a:schemeClr>
                  </a:innerShdw>
                </a:effectLst>
                <a:latin typeface="IRAN Sans" panose="020B0606030804020204" pitchFamily="34" charset="-78"/>
                <a:cs typeface="IRAN Sans" panose="020B0606030804020204" pitchFamily="34" charset="-78"/>
              </a:rPr>
              <a:t>ریزند (توجه شود که جمله استفاده غیر علمی از آب دریاچه ارومیه نادرست می باشد) و سدسازی </a:t>
            </a:r>
            <a:r>
              <a:rPr lang="fa-IR" b="1" dirty="0">
                <a:ln w="900" cmpd="sng">
                  <a:solidFill>
                    <a:schemeClr val="accent1">
                      <a:satMod val="190000"/>
                      <a:alpha val="55000"/>
                    </a:schemeClr>
                  </a:solidFill>
                  <a:prstDash val="solid"/>
                </a:ln>
                <a:solidFill>
                  <a:srgbClr val="92D050"/>
                </a:solidFill>
                <a:effectLst>
                  <a:innerShdw blurRad="101600" dist="76200" dir="5400000">
                    <a:schemeClr val="accent1">
                      <a:satMod val="190000"/>
                      <a:tint val="100000"/>
                      <a:alpha val="74000"/>
                    </a:schemeClr>
                  </a:innerShdw>
                </a:effectLst>
                <a:latin typeface="IRAN Sans" panose="020B0606030804020204" pitchFamily="34" charset="-78"/>
                <a:cs typeface="IRAN Sans" panose="020B0606030804020204" pitchFamily="34" charset="-78"/>
              </a:rPr>
              <a:t>در مسیر این </a:t>
            </a:r>
            <a:r>
              <a:rPr lang="fa-IR" b="1" dirty="0" smtClean="0">
                <a:ln w="900" cmpd="sng">
                  <a:solidFill>
                    <a:schemeClr val="accent1">
                      <a:satMod val="190000"/>
                      <a:alpha val="55000"/>
                    </a:schemeClr>
                  </a:solidFill>
                  <a:prstDash val="solid"/>
                </a:ln>
                <a:solidFill>
                  <a:srgbClr val="92D050"/>
                </a:solidFill>
                <a:effectLst>
                  <a:innerShdw blurRad="101600" dist="76200" dir="5400000">
                    <a:schemeClr val="accent1">
                      <a:satMod val="190000"/>
                      <a:tint val="100000"/>
                      <a:alpha val="74000"/>
                    </a:schemeClr>
                  </a:innerShdw>
                </a:effectLst>
                <a:latin typeface="IRAN Sans" panose="020B0606030804020204" pitchFamily="34" charset="-78"/>
                <a:cs typeface="IRAN Sans" panose="020B0606030804020204" pitchFamily="34" charset="-78"/>
              </a:rPr>
              <a:t>رودها</a:t>
            </a:r>
          </a:p>
          <a:p>
            <a:pPr marL="0" indent="0" algn="just" rtl="1">
              <a:lnSpc>
                <a:spcPct val="170000"/>
              </a:lnSpc>
              <a:buNone/>
            </a:pPr>
            <a:r>
              <a:rPr lang="fa-IR" dirty="0" smtClean="0">
                <a:solidFill>
                  <a:schemeClr val="bg1"/>
                </a:solidFill>
                <a:latin typeface="IRAN Sans" panose="020B0606030804020204" pitchFamily="34" charset="-78"/>
                <a:cs typeface="IRAN Sans" panose="020B0606030804020204" pitchFamily="34" charset="-78"/>
              </a:rPr>
              <a:t>زیست </a:t>
            </a:r>
            <a:r>
              <a:rPr lang="fa-IR" dirty="0">
                <a:solidFill>
                  <a:schemeClr val="bg1"/>
                </a:solidFill>
                <a:latin typeface="IRAN Sans" panose="020B0606030804020204" pitchFamily="34" charset="-78"/>
                <a:cs typeface="IRAN Sans" panose="020B0606030804020204" pitchFamily="34" charset="-78"/>
              </a:rPr>
              <a:t>شناسان کشورمان با استفاده </a:t>
            </a:r>
            <a:r>
              <a:rPr lang="fa-IR" dirty="0" smtClean="0">
                <a:solidFill>
                  <a:schemeClr val="bg1"/>
                </a:solidFill>
                <a:latin typeface="IRAN Sans" panose="020B0606030804020204" pitchFamily="34" charset="-78"/>
                <a:cs typeface="IRAN Sans" panose="020B0606030804020204" pitchFamily="34" charset="-78"/>
              </a:rPr>
              <a:t>از اصول </a:t>
            </a:r>
            <a:r>
              <a:rPr lang="fa-IR" dirty="0">
                <a:solidFill>
                  <a:schemeClr val="bg1"/>
                </a:solidFill>
                <a:latin typeface="IRAN Sans" panose="020B0606030804020204" pitchFamily="34" charset="-78"/>
                <a:cs typeface="IRAN Sans" panose="020B0606030804020204" pitchFamily="34" charset="-78"/>
              </a:rPr>
              <a:t>علمی بازسازی بوم سازگان ها، راهکارهای لازم را برای احیای آن ارائه </a:t>
            </a:r>
            <a:r>
              <a:rPr lang="fa-IR" dirty="0" smtClean="0">
                <a:solidFill>
                  <a:schemeClr val="bg1"/>
                </a:solidFill>
                <a:latin typeface="IRAN Sans" panose="020B0606030804020204" pitchFamily="34" charset="-78"/>
                <a:cs typeface="IRAN Sans" panose="020B0606030804020204" pitchFamily="34" charset="-78"/>
              </a:rPr>
              <a:t>کرده اند </a:t>
            </a:r>
            <a:r>
              <a:rPr lang="fa-IR" dirty="0">
                <a:solidFill>
                  <a:schemeClr val="bg1"/>
                </a:solidFill>
                <a:latin typeface="IRAN Sans" panose="020B0606030804020204" pitchFamily="34" charset="-78"/>
                <a:cs typeface="IRAN Sans" panose="020B0606030804020204" pitchFamily="34" charset="-78"/>
              </a:rPr>
              <a:t>و امید دارند </a:t>
            </a:r>
            <a:r>
              <a:rPr lang="fa-IR" dirty="0" smtClean="0">
                <a:solidFill>
                  <a:schemeClr val="bg1"/>
                </a:solidFill>
                <a:latin typeface="IRAN Sans" panose="020B0606030804020204" pitchFamily="34" charset="-78"/>
                <a:cs typeface="IRAN Sans" panose="020B0606030804020204" pitchFamily="34" charset="-78"/>
              </a:rPr>
              <a:t>که در </a:t>
            </a:r>
            <a:r>
              <a:rPr lang="fa-IR" dirty="0">
                <a:solidFill>
                  <a:schemeClr val="bg1"/>
                </a:solidFill>
                <a:latin typeface="IRAN Sans" panose="020B0606030804020204" pitchFamily="34" charset="-78"/>
                <a:cs typeface="IRAN Sans" panose="020B0606030804020204" pitchFamily="34" charset="-78"/>
              </a:rPr>
              <a:t>آینده از نابودی این میراث طبیعی جلوگیری </a:t>
            </a:r>
            <a:r>
              <a:rPr lang="fa-IR" dirty="0" smtClean="0">
                <a:solidFill>
                  <a:schemeClr val="bg1"/>
                </a:solidFill>
                <a:latin typeface="IRAN Sans" panose="020B0606030804020204" pitchFamily="34" charset="-78"/>
                <a:cs typeface="IRAN Sans" panose="020B0606030804020204" pitchFamily="34" charset="-78"/>
              </a:rPr>
              <a:t>کنند.</a:t>
            </a:r>
            <a:endParaRPr lang="en-US" dirty="0">
              <a:solidFill>
                <a:schemeClr val="bg1"/>
              </a:solidFill>
              <a:latin typeface="IRAN Sans" panose="020B0606030804020204" pitchFamily="34" charset="-78"/>
              <a:cs typeface="IRAN Sans" panose="020B0606030804020204" pitchFamily="34" charset="-78"/>
            </a:endParaRPr>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rmAutofit fontScale="900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5000" b="1" i="0" u="none" strike="noStrike" kern="1200" cap="none" spc="0" normalizeH="0" baseline="0" noProof="0" dirty="0" smtClean="0">
                <a:ln>
                  <a:noFill/>
                </a:ln>
                <a:solidFill>
                  <a:schemeClr val="tx1"/>
                </a:solidFill>
                <a:effectLst/>
                <a:uLnTx/>
                <a:uFillTx/>
                <a:latin typeface="+mj-lt"/>
                <a:ea typeface="+mj-ea"/>
                <a:cs typeface="B Cheshmeh" pitchFamily="2" charset="-78"/>
              </a:rPr>
              <a:t>حفاظت</a:t>
            </a:r>
            <a:r>
              <a:rPr kumimoji="0" lang="fa-IR" sz="5000" b="1" i="0" u="none" strike="noStrike" kern="1200" cap="none" spc="0" normalizeH="0" noProof="0" dirty="0" smtClean="0">
                <a:ln>
                  <a:noFill/>
                </a:ln>
                <a:solidFill>
                  <a:schemeClr val="tx1"/>
                </a:solidFill>
                <a:effectLst/>
                <a:uLnTx/>
                <a:uFillTx/>
                <a:latin typeface="+mj-lt"/>
                <a:ea typeface="+mj-ea"/>
                <a:cs typeface="B Cheshmeh" pitchFamily="2" charset="-78"/>
              </a:rPr>
              <a:t> از بوم سازگان ها، ترمیم و بازسازی آنها</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spTree>
    <p:extLst>
      <p:ext uri="{BB962C8B-B14F-4D97-AF65-F5344CB8AC3E}">
        <p14:creationId xmlns:p14="http://schemas.microsoft.com/office/powerpoint/2010/main" val="4031308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8086" y="528092"/>
            <a:ext cx="10045542" cy="1200150"/>
          </a:xfrm>
        </p:spPr>
        <p:txBody>
          <a:bodyPr>
            <a:noAutofit/>
          </a:bodyPr>
          <a:lstStyle/>
          <a:p>
            <a:pPr lvl="0">
              <a:defRPr/>
            </a:pPr>
            <a:r>
              <a:rPr lang="fa-IR" sz="3300" b="1" dirty="0">
                <a:cs typeface="B Cheshmeh" pitchFamily="2" charset="-78"/>
              </a:rPr>
              <a:t>حفاظت از بوم سازگان ها، ترمیم و بازسازی </a:t>
            </a:r>
            <a:r>
              <a:rPr lang="fa-IR" sz="3300" b="1" dirty="0" smtClean="0">
                <a:cs typeface="B Cheshmeh" pitchFamily="2" charset="-78"/>
              </a:rPr>
              <a:t>آنها (جنگل زدایی)</a:t>
            </a:r>
            <a:endParaRPr lang="en-US" sz="3300" b="1" dirty="0">
              <a:cs typeface="B Cheshmeh" pitchFamily="2" charset="-78"/>
            </a:endParaRPr>
          </a:p>
        </p:txBody>
      </p:sp>
      <p:sp>
        <p:nvSpPr>
          <p:cNvPr id="3" name="Content Placeholder 2"/>
          <p:cNvSpPr>
            <a:spLocks noGrp="1"/>
          </p:cNvSpPr>
          <p:nvPr>
            <p:ph idx="1"/>
          </p:nvPr>
        </p:nvSpPr>
        <p:spPr>
          <a:xfrm>
            <a:off x="558086" y="2040251"/>
            <a:ext cx="10045542" cy="2856343"/>
          </a:xfrm>
        </p:spPr>
        <p:txBody>
          <a:bodyPr>
            <a:normAutofit fontScale="77500" lnSpcReduction="20000"/>
          </a:bodyPr>
          <a:lstStyle/>
          <a:p>
            <a:pPr marL="0" indent="0" algn="just" rtl="1">
              <a:lnSpc>
                <a:spcPct val="150000"/>
              </a:lnSpc>
              <a:buNone/>
            </a:pPr>
            <a:r>
              <a:rPr lang="fa-IR" b="1" dirty="0" smtClean="0">
                <a:solidFill>
                  <a:schemeClr val="bg1"/>
                </a:solidFill>
                <a:latin typeface="IRAN Sans" panose="020B0606030804020204" pitchFamily="34" charset="-78"/>
                <a:cs typeface="IRAN Sans" panose="020B0606030804020204" pitchFamily="34" charset="-78"/>
              </a:rPr>
              <a:t>جنگل زدایی</a:t>
            </a:r>
            <a:r>
              <a:rPr lang="fa-IR" b="1" dirty="0">
                <a:solidFill>
                  <a:schemeClr val="bg1"/>
                </a:solidFill>
                <a:latin typeface="IRAN Sans" panose="020B0606030804020204" pitchFamily="34" charset="-78"/>
                <a:cs typeface="IRAN Sans" panose="020B0606030804020204" pitchFamily="34" charset="-78"/>
              </a:rPr>
              <a:t>، </a:t>
            </a:r>
            <a:r>
              <a:rPr lang="fa-IR" dirty="0">
                <a:solidFill>
                  <a:schemeClr val="bg1"/>
                </a:solidFill>
                <a:latin typeface="IRAN Sans" panose="020B0606030804020204" pitchFamily="34" charset="-78"/>
                <a:cs typeface="IRAN Sans" panose="020B0606030804020204" pitchFamily="34" charset="-78"/>
              </a:rPr>
              <a:t>یعنی قطع درختان جنگل ها برای </a:t>
            </a:r>
            <a:r>
              <a:rPr lang="fa-IR" dirty="0">
                <a:solidFill>
                  <a:srgbClr val="FFFF00"/>
                </a:solidFill>
                <a:latin typeface="IRAN Sans" panose="020B0606030804020204" pitchFamily="34" charset="-78"/>
                <a:cs typeface="IRAN Sans" panose="020B0606030804020204" pitchFamily="34" charset="-78"/>
              </a:rPr>
              <a:t>استفاده از چوب</a:t>
            </a:r>
            <a:r>
              <a:rPr lang="fa-IR" dirty="0">
                <a:solidFill>
                  <a:schemeClr val="bg1"/>
                </a:solidFill>
                <a:latin typeface="IRAN Sans" panose="020B0606030804020204" pitchFamily="34" charset="-78"/>
                <a:cs typeface="IRAN Sans" panose="020B0606030804020204" pitchFamily="34" charset="-78"/>
              </a:rPr>
              <a:t> یا </a:t>
            </a:r>
            <a:r>
              <a:rPr lang="fa-IR" dirty="0">
                <a:solidFill>
                  <a:srgbClr val="FFFF00"/>
                </a:solidFill>
                <a:latin typeface="IRAN Sans" panose="020B0606030804020204" pitchFamily="34" charset="-78"/>
                <a:cs typeface="IRAN Sans" panose="020B0606030804020204" pitchFamily="34" charset="-78"/>
              </a:rPr>
              <a:t>زمین جنگل</a:t>
            </a:r>
            <a:r>
              <a:rPr lang="fa-IR" dirty="0">
                <a:solidFill>
                  <a:schemeClr val="bg1"/>
                </a:solidFill>
                <a:latin typeface="IRAN Sans" panose="020B0606030804020204" pitchFamily="34" charset="-78"/>
                <a:cs typeface="IRAN Sans" panose="020B0606030804020204" pitchFamily="34" charset="-78"/>
              </a:rPr>
              <a:t>، </a:t>
            </a:r>
            <a:r>
              <a:rPr lang="fa-IR" dirty="0" smtClean="0">
                <a:solidFill>
                  <a:schemeClr val="bg1"/>
                </a:solidFill>
                <a:latin typeface="IRAN Sans" panose="020B0606030804020204" pitchFamily="34" charset="-78"/>
                <a:cs typeface="IRAN Sans" panose="020B0606030804020204" pitchFamily="34" charset="-78"/>
              </a:rPr>
              <a:t>مسئلۀ محیط </a:t>
            </a:r>
            <a:r>
              <a:rPr lang="fa-IR" dirty="0">
                <a:solidFill>
                  <a:schemeClr val="bg1"/>
                </a:solidFill>
                <a:latin typeface="IRAN Sans" panose="020B0606030804020204" pitchFamily="34" charset="-78"/>
                <a:cs typeface="IRAN Sans" panose="020B0606030804020204" pitchFamily="34" charset="-78"/>
              </a:rPr>
              <a:t>زیستی امروز جهان است. پژوهش ها نشان </a:t>
            </a:r>
            <a:r>
              <a:rPr lang="fa-IR" dirty="0" smtClean="0">
                <a:solidFill>
                  <a:schemeClr val="bg1"/>
                </a:solidFill>
                <a:latin typeface="IRAN Sans" panose="020B0606030804020204" pitchFamily="34" charset="-78"/>
                <a:cs typeface="IRAN Sans" panose="020B0606030804020204" pitchFamily="34" charset="-78"/>
              </a:rPr>
              <a:t>داده اند </a:t>
            </a:r>
            <a:r>
              <a:rPr lang="fa-IR" dirty="0">
                <a:solidFill>
                  <a:schemeClr val="bg1"/>
                </a:solidFill>
                <a:latin typeface="IRAN Sans" panose="020B0606030804020204" pitchFamily="34" charset="-78"/>
                <a:cs typeface="IRAN Sans" panose="020B0606030804020204" pitchFamily="34" charset="-78"/>
              </a:rPr>
              <a:t>که در سال های اخیر، مساحت </a:t>
            </a:r>
            <a:r>
              <a:rPr lang="fa-IR" dirty="0" smtClean="0">
                <a:solidFill>
                  <a:schemeClr val="bg1"/>
                </a:solidFill>
                <a:latin typeface="IRAN Sans" panose="020B0606030804020204" pitchFamily="34" charset="-78"/>
                <a:cs typeface="IRAN Sans" panose="020B0606030804020204" pitchFamily="34" charset="-78"/>
              </a:rPr>
              <a:t>بسیار گسترده ای </a:t>
            </a:r>
            <a:r>
              <a:rPr lang="fa-IR" dirty="0">
                <a:solidFill>
                  <a:schemeClr val="bg1"/>
                </a:solidFill>
                <a:latin typeface="IRAN Sans" panose="020B0606030804020204" pitchFamily="34" charset="-78"/>
                <a:cs typeface="IRAN Sans" panose="020B0606030804020204" pitchFamily="34" charset="-78"/>
              </a:rPr>
              <a:t>از جنگل های ایران و جهان تخریب و </a:t>
            </a:r>
            <a:r>
              <a:rPr lang="fa-IR" dirty="0" smtClean="0">
                <a:solidFill>
                  <a:schemeClr val="bg1"/>
                </a:solidFill>
                <a:latin typeface="IRAN Sans" panose="020B0606030804020204" pitchFamily="34" charset="-78"/>
                <a:cs typeface="IRAN Sans" panose="020B0606030804020204" pitchFamily="34" charset="-78"/>
              </a:rPr>
              <a:t>بی درخت شده اند</a:t>
            </a:r>
            <a:r>
              <a:rPr lang="fa-IR" dirty="0">
                <a:solidFill>
                  <a:schemeClr val="bg1"/>
                </a:solidFill>
                <a:latin typeface="IRAN Sans" panose="020B0606030804020204" pitchFamily="34" charset="-78"/>
                <a:cs typeface="IRAN Sans" panose="020B0606030804020204" pitchFamily="34" charset="-78"/>
              </a:rPr>
              <a:t>.</a:t>
            </a:r>
            <a:endParaRPr lang="en-US" dirty="0">
              <a:solidFill>
                <a:schemeClr val="bg1"/>
              </a:solidFill>
              <a:latin typeface="IRAN Sans" panose="020B0606030804020204" pitchFamily="34" charset="-78"/>
              <a:cs typeface="IRAN Sans" panose="020B0606030804020204" pitchFamily="34" charset="-78"/>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08648" y="4536554"/>
            <a:ext cx="3873232" cy="21762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36444501"/>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8194"/>
                                        </p:tgtEl>
                                        <p:attrNameLst>
                                          <p:attrName>style.visibility</p:attrName>
                                        </p:attrNameLst>
                                      </p:cBhvr>
                                      <p:to>
                                        <p:strVal val="visible"/>
                                      </p:to>
                                    </p:set>
                                    <p:animEffect transition="in" filter="wipe(down)">
                                      <p:cBhvr>
                                        <p:cTn id="13"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558086" y="1800250"/>
            <a:ext cx="10045542" cy="4752261"/>
          </a:xfrm>
        </p:spPr>
        <p:txBody>
          <a:bodyPr/>
          <a:lstStyle/>
          <a:p>
            <a:pPr marL="0" indent="0" algn="just" rtl="1">
              <a:lnSpc>
                <a:spcPct val="150000"/>
              </a:lnSpc>
              <a:buNone/>
            </a:pPr>
            <a:r>
              <a:rPr lang="fa-IR" dirty="0" smtClean="0">
                <a:solidFill>
                  <a:schemeClr val="bg1"/>
                </a:solidFill>
                <a:latin typeface="IRAN Sans" panose="020B0606030804020204" pitchFamily="34" charset="-78"/>
                <a:cs typeface="IRAN Sans" panose="020B0606030804020204" pitchFamily="34" charset="-78"/>
              </a:rPr>
              <a:t>پیامد های جنگل زدایی:</a:t>
            </a:r>
          </a:p>
          <a:p>
            <a:pPr algn="just" rtl="1">
              <a:lnSpc>
                <a:spcPct val="150000"/>
              </a:lnSpc>
              <a:buFont typeface="Wingdings" panose="05000000000000000000" pitchFamily="2" charset="2"/>
              <a:buChar char="v"/>
            </a:pPr>
            <a:r>
              <a:rPr lang="fa-IR" b="1" dirty="0">
                <a:ln w="1905"/>
                <a:solidFill>
                  <a:srgbClr val="FFFF00"/>
                </a:solidFill>
                <a:effectLst>
                  <a:innerShdw blurRad="69850" dist="43180" dir="5400000">
                    <a:srgbClr val="000000">
                      <a:alpha val="65000"/>
                    </a:srgbClr>
                  </a:innerShdw>
                </a:effectLst>
                <a:latin typeface="IRAN Sans" panose="020B0606030804020204" pitchFamily="34" charset="-78"/>
                <a:cs typeface="IRAN Sans" panose="020B0606030804020204" pitchFamily="34" charset="-78"/>
              </a:rPr>
              <a:t> </a:t>
            </a:r>
            <a:r>
              <a:rPr lang="fa-IR" b="1" dirty="0" smtClean="0">
                <a:ln w="1905"/>
                <a:solidFill>
                  <a:srgbClr val="FFFF00"/>
                </a:solidFill>
                <a:effectLst>
                  <a:innerShdw blurRad="69850" dist="43180" dir="5400000">
                    <a:srgbClr val="000000">
                      <a:alpha val="65000"/>
                    </a:srgbClr>
                  </a:innerShdw>
                </a:effectLst>
                <a:latin typeface="IRAN Sans" panose="020B0606030804020204" pitchFamily="34" charset="-78"/>
                <a:cs typeface="IRAN Sans" panose="020B0606030804020204" pitchFamily="34" charset="-78"/>
              </a:rPr>
              <a:t>تغییر آب و هوا</a:t>
            </a:r>
          </a:p>
          <a:p>
            <a:pPr algn="just" rtl="1">
              <a:lnSpc>
                <a:spcPct val="150000"/>
              </a:lnSpc>
              <a:buFont typeface="Wingdings" panose="05000000000000000000" pitchFamily="2" charset="2"/>
              <a:buChar char="v"/>
            </a:pPr>
            <a:r>
              <a:rPr lang="fa-IR" b="1" dirty="0" smtClean="0">
                <a:ln w="1905"/>
                <a:solidFill>
                  <a:srgbClr val="FFFF00"/>
                </a:solidFill>
                <a:effectLst>
                  <a:innerShdw blurRad="69850" dist="43180" dir="5400000">
                    <a:srgbClr val="000000">
                      <a:alpha val="65000"/>
                    </a:srgbClr>
                  </a:innerShdw>
                </a:effectLst>
                <a:latin typeface="IRAN Sans" panose="020B0606030804020204" pitchFamily="34" charset="-78"/>
                <a:cs typeface="IRAN Sans" panose="020B0606030804020204" pitchFamily="34" charset="-78"/>
              </a:rPr>
              <a:t>کاهش تنوع زیستی</a:t>
            </a:r>
          </a:p>
          <a:p>
            <a:pPr algn="just" rtl="1">
              <a:lnSpc>
                <a:spcPct val="150000"/>
              </a:lnSpc>
              <a:buFont typeface="Wingdings" panose="05000000000000000000" pitchFamily="2" charset="2"/>
              <a:buChar char="v"/>
            </a:pPr>
            <a:r>
              <a:rPr lang="fa-IR" b="1" dirty="0">
                <a:ln w="1905"/>
                <a:solidFill>
                  <a:srgbClr val="FFFF00"/>
                </a:solidFill>
                <a:effectLst>
                  <a:innerShdw blurRad="69850" dist="43180" dir="5400000">
                    <a:srgbClr val="000000">
                      <a:alpha val="65000"/>
                    </a:srgbClr>
                  </a:innerShdw>
                </a:effectLst>
                <a:latin typeface="IRAN Sans" panose="020B0606030804020204" pitchFamily="34" charset="-78"/>
                <a:cs typeface="IRAN Sans" panose="020B0606030804020204" pitchFamily="34" charset="-78"/>
              </a:rPr>
              <a:t> </a:t>
            </a:r>
            <a:r>
              <a:rPr lang="fa-IR" b="1" dirty="0" smtClean="0">
                <a:ln w="1905"/>
                <a:solidFill>
                  <a:srgbClr val="FFFF00"/>
                </a:solidFill>
                <a:effectLst>
                  <a:innerShdw blurRad="69850" dist="43180" dir="5400000">
                    <a:srgbClr val="000000">
                      <a:alpha val="65000"/>
                    </a:srgbClr>
                  </a:innerShdw>
                </a:effectLst>
                <a:latin typeface="IRAN Sans" panose="020B0606030804020204" pitchFamily="34" charset="-78"/>
                <a:cs typeface="IRAN Sans" panose="020B0606030804020204" pitchFamily="34" charset="-78"/>
              </a:rPr>
              <a:t>فرسایش خاک</a:t>
            </a:r>
          </a:p>
          <a:p>
            <a:pPr algn="just" rtl="1">
              <a:lnSpc>
                <a:spcPct val="150000"/>
              </a:lnSpc>
              <a:buFont typeface="Wingdings" panose="05000000000000000000" pitchFamily="2" charset="2"/>
              <a:buChar char="v"/>
            </a:pPr>
            <a:r>
              <a:rPr lang="fa-IR" b="1" dirty="0">
                <a:ln w="1905"/>
                <a:solidFill>
                  <a:srgbClr val="FFFF00"/>
                </a:solidFill>
                <a:effectLst>
                  <a:innerShdw blurRad="69850" dist="43180" dir="5400000">
                    <a:srgbClr val="000000">
                      <a:alpha val="65000"/>
                    </a:srgbClr>
                  </a:innerShdw>
                </a:effectLst>
                <a:latin typeface="IRAN Sans" panose="020B0606030804020204" pitchFamily="34" charset="-78"/>
                <a:cs typeface="IRAN Sans" panose="020B0606030804020204" pitchFamily="34" charset="-78"/>
              </a:rPr>
              <a:t> </a:t>
            </a:r>
            <a:r>
              <a:rPr lang="fa-IR" b="1" dirty="0" smtClean="0">
                <a:ln w="1905"/>
                <a:solidFill>
                  <a:srgbClr val="FFFF00"/>
                </a:solidFill>
                <a:effectLst>
                  <a:innerShdw blurRad="69850" dist="43180" dir="5400000">
                    <a:srgbClr val="000000">
                      <a:alpha val="65000"/>
                    </a:srgbClr>
                  </a:innerShdw>
                </a:effectLst>
                <a:latin typeface="IRAN Sans" panose="020B0606030804020204" pitchFamily="34" charset="-78"/>
                <a:cs typeface="IRAN Sans" panose="020B0606030804020204" pitchFamily="34" charset="-78"/>
              </a:rPr>
              <a:t>وقوع سیل</a:t>
            </a:r>
            <a:endParaRPr lang="en-US" b="1" dirty="0">
              <a:ln w="1905"/>
              <a:solidFill>
                <a:srgbClr val="FFFF00"/>
              </a:solidFill>
              <a:effectLst>
                <a:innerShdw blurRad="69850" dist="43180" dir="5400000">
                  <a:srgbClr val="000000">
                    <a:alpha val="65000"/>
                  </a:srgbClr>
                </a:innerShdw>
              </a:effectLst>
              <a:latin typeface="IRAN Sans" panose="020B0606030804020204" pitchFamily="34" charset="-78"/>
              <a:cs typeface="IRAN Sans" panose="020B0606030804020204" pitchFamily="34" charset="-78"/>
            </a:endParaRPr>
          </a:p>
        </p:txBody>
      </p:sp>
      <p:sp>
        <p:nvSpPr>
          <p:cNvPr id="4" name="Title 1"/>
          <p:cNvSpPr txBox="1">
            <a:spLocks/>
          </p:cNvSpPr>
          <p:nvPr/>
        </p:nvSpPr>
        <p:spPr>
          <a:xfrm>
            <a:off x="558086" y="528092"/>
            <a:ext cx="10045542" cy="1200150"/>
          </a:xfrm>
          <a:prstGeom prst="rect">
            <a:avLst/>
          </a:prstGeom>
        </p:spPr>
        <p:txBody>
          <a:bodyPr vert="horz" lIns="104927" tIns="52464" rIns="104927" bIns="52464" rtlCol="0" anchor="ctr">
            <a:noAutofit/>
          </a:bodyPr>
          <a:lstStyle>
            <a:lvl1pPr algn="ctr" defTabSz="1049274" rtl="0" eaLnBrk="1" latinLnBrk="0" hangingPunct="1">
              <a:spcBef>
                <a:spcPct val="0"/>
              </a:spcBef>
              <a:buNone/>
              <a:defRPr sz="5000" kern="1200">
                <a:solidFill>
                  <a:schemeClr val="tx1"/>
                </a:solidFill>
                <a:latin typeface="+mj-lt"/>
                <a:ea typeface="+mj-ea"/>
                <a:cs typeface="+mj-cs"/>
              </a:defRPr>
            </a:lvl1pPr>
          </a:lstStyle>
          <a:p>
            <a:pPr>
              <a:defRPr/>
            </a:pPr>
            <a:r>
              <a:rPr lang="fa-IR" sz="3300" b="1" dirty="0" smtClean="0">
                <a:cs typeface="B Cheshmeh" pitchFamily="2" charset="-78"/>
              </a:rPr>
              <a:t>حفاظت از بوم سازگان ها، ترمیم و بازسازی آنها (جنگل زدایی)</a:t>
            </a:r>
            <a:endParaRPr lang="en-US" sz="3300" b="1" dirty="0">
              <a:cs typeface="B Cheshmeh" pitchFamily="2" charset="-78"/>
            </a:endParaRPr>
          </a:p>
        </p:txBody>
      </p:sp>
    </p:spTree>
    <p:extLst>
      <p:ext uri="{BB962C8B-B14F-4D97-AF65-F5344CB8AC3E}">
        <p14:creationId xmlns:p14="http://schemas.microsoft.com/office/powerpoint/2010/main" val="272790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1)">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heel(1)">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heel(1)">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heel(1)">
                                      <p:cBhvr>
                                        <p:cTn id="2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558086" y="4248522"/>
            <a:ext cx="10045542" cy="2255958"/>
          </a:xfrm>
        </p:spPr>
        <p:txBody>
          <a:bodyPr>
            <a:normAutofit fontScale="92500" lnSpcReduction="20000"/>
          </a:bodyPr>
          <a:lstStyle/>
          <a:p>
            <a:pPr marL="0" indent="0" algn="just" rtl="1">
              <a:lnSpc>
                <a:spcPct val="150000"/>
              </a:lnSpc>
              <a:buNone/>
            </a:pPr>
            <a:r>
              <a:rPr lang="fa-IR" dirty="0">
                <a:solidFill>
                  <a:schemeClr val="bg1"/>
                </a:solidFill>
                <a:latin typeface="IRAN Sans" panose="020B0606030804020204" pitchFamily="34" charset="-78"/>
                <a:cs typeface="IRAN Sans" panose="020B0606030804020204" pitchFamily="34" charset="-78"/>
              </a:rPr>
              <a:t>تصویر ماهواره ای جنگل </a:t>
            </a:r>
            <a:r>
              <a:rPr lang="fa-IR" dirty="0" smtClean="0">
                <a:solidFill>
                  <a:schemeClr val="bg1"/>
                </a:solidFill>
                <a:latin typeface="IRAN Sans" panose="020B0606030804020204" pitchFamily="34" charset="-78"/>
                <a:cs typeface="IRAN Sans" panose="020B0606030804020204" pitchFamily="34" charset="-78"/>
              </a:rPr>
              <a:t>گلستان درشهریورماه </a:t>
            </a:r>
            <a:r>
              <a:rPr lang="fa-IR" dirty="0">
                <a:solidFill>
                  <a:schemeClr val="bg1"/>
                </a:solidFill>
                <a:latin typeface="IRAN Sans" panose="020B0606030804020204" pitchFamily="34" charset="-78"/>
                <a:cs typeface="IRAN Sans" panose="020B0606030804020204" pitchFamily="34" charset="-78"/>
              </a:rPr>
              <a:t>سال های 1377 </a:t>
            </a:r>
            <a:r>
              <a:rPr lang="fa-IR" dirty="0" smtClean="0">
                <a:solidFill>
                  <a:schemeClr val="bg1"/>
                </a:solidFill>
                <a:latin typeface="IRAN Sans" panose="020B0606030804020204" pitchFamily="34" charset="-78"/>
                <a:cs typeface="IRAN Sans" panose="020B0606030804020204" pitchFamily="34" charset="-78"/>
              </a:rPr>
              <a:t>(الف)  1380 (ب) </a:t>
            </a:r>
            <a:r>
              <a:rPr lang="fa-IR" dirty="0">
                <a:solidFill>
                  <a:schemeClr val="bg1"/>
                </a:solidFill>
                <a:latin typeface="IRAN Sans" panose="020B0606030804020204" pitchFamily="34" charset="-78"/>
                <a:cs typeface="IRAN Sans" panose="020B0606030804020204" pitchFamily="34" charset="-78"/>
              </a:rPr>
              <a:t>1394 </a:t>
            </a:r>
            <a:r>
              <a:rPr lang="fa-IR" dirty="0" smtClean="0">
                <a:solidFill>
                  <a:schemeClr val="bg1"/>
                </a:solidFill>
                <a:latin typeface="IRAN Sans" panose="020B0606030804020204" pitchFamily="34" charset="-78"/>
                <a:cs typeface="IRAN Sans" panose="020B0606030804020204" pitchFamily="34" charset="-78"/>
              </a:rPr>
              <a:t>(ج). رنگ </a:t>
            </a:r>
            <a:r>
              <a:rPr lang="fa-IR" dirty="0">
                <a:solidFill>
                  <a:srgbClr val="FF0000"/>
                </a:solidFill>
                <a:latin typeface="IRAN Sans" panose="020B0606030804020204" pitchFamily="34" charset="-78"/>
                <a:cs typeface="IRAN Sans" panose="020B0606030804020204" pitchFamily="34" charset="-78"/>
              </a:rPr>
              <a:t>قرمز</a:t>
            </a:r>
            <a:r>
              <a:rPr lang="fa-IR" dirty="0">
                <a:solidFill>
                  <a:schemeClr val="bg1"/>
                </a:solidFill>
                <a:latin typeface="IRAN Sans" panose="020B0606030804020204" pitchFamily="34" charset="-78"/>
                <a:cs typeface="IRAN Sans" panose="020B0606030804020204" pitchFamily="34" charset="-78"/>
              </a:rPr>
              <a:t>، محدودۀ جنگل را </a:t>
            </a:r>
            <a:r>
              <a:rPr lang="fa-IR" dirty="0" smtClean="0">
                <a:solidFill>
                  <a:schemeClr val="bg1"/>
                </a:solidFill>
                <a:latin typeface="IRAN Sans" panose="020B0606030804020204" pitchFamily="34" charset="-78"/>
                <a:cs typeface="IRAN Sans" panose="020B0606030804020204" pitchFamily="34" charset="-78"/>
              </a:rPr>
              <a:t>نشان می </a:t>
            </a:r>
            <a:r>
              <a:rPr lang="fa-IR" dirty="0">
                <a:solidFill>
                  <a:schemeClr val="bg1"/>
                </a:solidFill>
                <a:latin typeface="IRAN Sans" panose="020B0606030804020204" pitchFamily="34" charset="-78"/>
                <a:cs typeface="IRAN Sans" panose="020B0606030804020204" pitchFamily="34" charset="-78"/>
              </a:rPr>
              <a:t>دهد</a:t>
            </a:r>
            <a:r>
              <a:rPr lang="fa-IR" dirty="0" smtClean="0">
                <a:solidFill>
                  <a:schemeClr val="bg1"/>
                </a:solidFill>
                <a:latin typeface="IRAN Sans" panose="020B0606030804020204" pitchFamily="34" charset="-78"/>
                <a:cs typeface="IRAN Sans" panose="020B0606030804020204" pitchFamily="34" charset="-78"/>
              </a:rPr>
              <a:t>. (</a:t>
            </a:r>
            <a:r>
              <a:rPr lang="fa-IR" dirty="0" smtClean="0">
                <a:solidFill>
                  <a:srgbClr val="FFFF00"/>
                </a:solidFill>
                <a:latin typeface="IRAN Sans" panose="020B0606030804020204" pitchFamily="34" charset="-78"/>
                <a:cs typeface="IRAN Sans" panose="020B0606030804020204" pitchFamily="34" charset="-78"/>
              </a:rPr>
              <a:t>تصاویر </a:t>
            </a:r>
            <a:r>
              <a:rPr lang="fa-IR" dirty="0">
                <a:solidFill>
                  <a:srgbClr val="FFFF00"/>
                </a:solidFill>
                <a:latin typeface="IRAN Sans" panose="020B0606030804020204" pitchFamily="34" charset="-78"/>
                <a:cs typeface="IRAN Sans" panose="020B0606030804020204" pitchFamily="34" charset="-78"/>
              </a:rPr>
              <a:t>از سازمان فضایی </a:t>
            </a:r>
            <a:r>
              <a:rPr lang="fa-IR" dirty="0" smtClean="0">
                <a:solidFill>
                  <a:srgbClr val="FFFF00"/>
                </a:solidFill>
                <a:latin typeface="IRAN Sans" panose="020B0606030804020204" pitchFamily="34" charset="-78"/>
                <a:cs typeface="IRAN Sans" panose="020B0606030804020204" pitchFamily="34" charset="-78"/>
              </a:rPr>
              <a:t>ایران</a:t>
            </a:r>
            <a:r>
              <a:rPr lang="fa-IR" dirty="0" smtClean="0">
                <a:solidFill>
                  <a:schemeClr val="bg1"/>
                </a:solidFill>
                <a:latin typeface="IRAN Sans" panose="020B0606030804020204" pitchFamily="34" charset="-78"/>
                <a:cs typeface="IRAN Sans" panose="020B0606030804020204" pitchFamily="34" charset="-78"/>
              </a:rPr>
              <a:t>)</a:t>
            </a:r>
            <a:endParaRPr lang="en-US" dirty="0">
              <a:solidFill>
                <a:schemeClr val="bg1"/>
              </a:solidFill>
              <a:latin typeface="IRAN Sans" panose="020B0606030804020204" pitchFamily="34" charset="-78"/>
              <a:cs typeface="IRAN Sans" panose="020B0606030804020204" pitchFamily="34" charset="-78"/>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4948" y="388620"/>
            <a:ext cx="9944844" cy="36143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34444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558086" y="2160557"/>
            <a:ext cx="10045542" cy="4752261"/>
          </a:xfrm>
        </p:spPr>
        <p:txBody>
          <a:bodyPr>
            <a:normAutofit fontScale="62500" lnSpcReduction="20000"/>
          </a:bodyPr>
          <a:lstStyle/>
          <a:p>
            <a:pPr marL="0" indent="0" algn="just" rtl="1">
              <a:lnSpc>
                <a:spcPct val="170000"/>
              </a:lnSpc>
              <a:buNone/>
            </a:pPr>
            <a:r>
              <a:rPr lang="fa-IR" dirty="0">
                <a:solidFill>
                  <a:schemeClr val="bg1"/>
                </a:solidFill>
                <a:latin typeface="IRAN Sans" panose="020B0606030804020204" pitchFamily="34" charset="-78"/>
                <a:cs typeface="IRAN Sans" panose="020B0606030804020204" pitchFamily="34" charset="-78"/>
              </a:rPr>
              <a:t>نیاز مردم جهان به انرژی در حال افزایش است. انتظار </a:t>
            </a:r>
            <a:r>
              <a:rPr lang="fa-IR" dirty="0" smtClean="0">
                <a:solidFill>
                  <a:schemeClr val="bg1"/>
                </a:solidFill>
                <a:latin typeface="IRAN Sans" panose="020B0606030804020204" pitchFamily="34" charset="-78"/>
                <a:cs typeface="IRAN Sans" panose="020B0606030804020204" pitchFamily="34" charset="-78"/>
              </a:rPr>
              <a:t>می رود </a:t>
            </a:r>
            <a:r>
              <a:rPr lang="fa-IR" dirty="0">
                <a:solidFill>
                  <a:schemeClr val="bg1"/>
                </a:solidFill>
                <a:latin typeface="IRAN Sans" panose="020B0606030804020204" pitchFamily="34" charset="-78"/>
                <a:cs typeface="IRAN Sans" panose="020B0606030804020204" pitchFamily="34" charset="-78"/>
              </a:rPr>
              <a:t>این نیاز تا سال ۲۰۳۰ حدود </a:t>
            </a:r>
            <a:r>
              <a:rPr lang="fa-IR" dirty="0" smtClean="0">
                <a:solidFill>
                  <a:schemeClr val="bg1"/>
                </a:solidFill>
                <a:latin typeface="IRAN Sans" panose="020B0606030804020204" pitchFamily="34" charset="-78"/>
                <a:cs typeface="IRAN Sans" panose="020B0606030804020204" pitchFamily="34" charset="-78"/>
              </a:rPr>
              <a:t>۶۰ درصد </a:t>
            </a:r>
            <a:r>
              <a:rPr lang="fa-IR" dirty="0">
                <a:solidFill>
                  <a:schemeClr val="bg1"/>
                </a:solidFill>
                <a:latin typeface="IRAN Sans" panose="020B0606030804020204" pitchFamily="34" charset="-78"/>
                <a:cs typeface="IRAN Sans" panose="020B0606030804020204" pitchFamily="34" charset="-78"/>
              </a:rPr>
              <a:t>افزایش یابد. </a:t>
            </a:r>
            <a:r>
              <a:rPr lang="fa-IR" dirty="0">
                <a:solidFill>
                  <a:srgbClr val="FFFF00"/>
                </a:solidFill>
                <a:latin typeface="IRAN Sans" panose="020B0606030804020204" pitchFamily="34" charset="-78"/>
                <a:cs typeface="IRAN Sans" panose="020B0606030804020204" pitchFamily="34" charset="-78"/>
              </a:rPr>
              <a:t>بیش</a:t>
            </a:r>
            <a:r>
              <a:rPr lang="fa-IR" dirty="0">
                <a:solidFill>
                  <a:schemeClr val="bg1"/>
                </a:solidFill>
                <a:latin typeface="IRAN Sans" panose="020B0606030804020204" pitchFamily="34" charset="-78"/>
                <a:cs typeface="IRAN Sans" panose="020B0606030804020204" pitchFamily="34" charset="-78"/>
              </a:rPr>
              <a:t> از </a:t>
            </a:r>
            <a:r>
              <a:rPr lang="fa-IR" dirty="0" smtClean="0">
                <a:solidFill>
                  <a:schemeClr val="bg1"/>
                </a:solidFill>
                <a:latin typeface="IRAN Sans" panose="020B0606030804020204" pitchFamily="34" charset="-78"/>
                <a:cs typeface="IRAN Sans" panose="020B0606030804020204" pitchFamily="34" charset="-78"/>
              </a:rPr>
              <a:t>سه چهارم </a:t>
            </a:r>
            <a:r>
              <a:rPr lang="fa-IR" dirty="0">
                <a:solidFill>
                  <a:schemeClr val="bg1"/>
                </a:solidFill>
                <a:latin typeface="IRAN Sans" panose="020B0606030804020204" pitchFamily="34" charset="-78"/>
                <a:cs typeface="IRAN Sans" panose="020B0606030804020204" pitchFamily="34" charset="-78"/>
              </a:rPr>
              <a:t>نیاز کنونی جهان به انرژی از منابع فسیلی، مانند نفت، گاز و </a:t>
            </a:r>
            <a:r>
              <a:rPr lang="fa-IR" dirty="0" smtClean="0">
                <a:solidFill>
                  <a:schemeClr val="bg1"/>
                </a:solidFill>
                <a:latin typeface="IRAN Sans" panose="020B0606030804020204" pitchFamily="34" charset="-78"/>
                <a:cs typeface="IRAN Sans" panose="020B0606030804020204" pitchFamily="34" charset="-78"/>
              </a:rPr>
              <a:t>بنزین تأمین می شود</a:t>
            </a:r>
            <a:r>
              <a:rPr lang="fa-IR" dirty="0">
                <a:solidFill>
                  <a:schemeClr val="bg1"/>
                </a:solidFill>
                <a:latin typeface="IRAN Sans" panose="020B0606030804020204" pitchFamily="34" charset="-78"/>
                <a:cs typeface="IRAN Sans" panose="020B0606030804020204" pitchFamily="34" charset="-78"/>
              </a:rPr>
              <a:t>؛ اما </a:t>
            </a:r>
            <a:r>
              <a:rPr lang="fa-IR" dirty="0" smtClean="0">
                <a:solidFill>
                  <a:schemeClr val="bg1"/>
                </a:solidFill>
                <a:latin typeface="IRAN Sans" panose="020B0606030804020204" pitchFamily="34" charset="-78"/>
                <a:cs typeface="IRAN Sans" panose="020B0606030804020204" pitchFamily="34" charset="-78"/>
              </a:rPr>
              <a:t>می دانیم </a:t>
            </a:r>
            <a:r>
              <a:rPr lang="fa-IR" dirty="0">
                <a:solidFill>
                  <a:schemeClr val="bg1"/>
                </a:solidFill>
                <a:latin typeface="IRAN Sans" panose="020B0606030804020204" pitchFamily="34" charset="-78"/>
                <a:cs typeface="IRAN Sans" panose="020B0606030804020204" pitchFamily="34" charset="-78"/>
              </a:rPr>
              <a:t>که </a:t>
            </a:r>
            <a:r>
              <a:rPr lang="fa-IR" dirty="0" smtClean="0">
                <a:solidFill>
                  <a:schemeClr val="bg1"/>
                </a:solidFill>
                <a:latin typeface="IRAN Sans" panose="020B0606030804020204" pitchFamily="34" charset="-78"/>
                <a:cs typeface="IRAN Sans" panose="020B0606030804020204" pitchFamily="34" charset="-78"/>
              </a:rPr>
              <a:t>سوخت های </a:t>
            </a:r>
            <a:r>
              <a:rPr lang="fa-IR" dirty="0">
                <a:solidFill>
                  <a:schemeClr val="bg1"/>
                </a:solidFill>
                <a:latin typeface="IRAN Sans" panose="020B0606030804020204" pitchFamily="34" charset="-78"/>
                <a:cs typeface="IRAN Sans" panose="020B0606030804020204" pitchFamily="34" charset="-78"/>
              </a:rPr>
              <a:t>فسیلی موجب </a:t>
            </a:r>
            <a:r>
              <a:rPr lang="fa-IR" dirty="0">
                <a:solidFill>
                  <a:srgbClr val="FFFF00"/>
                </a:solidFill>
                <a:latin typeface="IRAN Sans" panose="020B0606030804020204" pitchFamily="34" charset="-78"/>
                <a:cs typeface="IRAN Sans" panose="020B0606030804020204" pitchFamily="34" charset="-78"/>
              </a:rPr>
              <a:t>افزایش </a:t>
            </a:r>
            <a:r>
              <a:rPr lang="fa-IR" dirty="0" smtClean="0">
                <a:solidFill>
                  <a:srgbClr val="FFFF00"/>
                </a:solidFill>
                <a:latin typeface="IRAN Sans" panose="020B0606030804020204" pitchFamily="34" charset="-78"/>
                <a:cs typeface="IRAN Sans" panose="020B0606030804020204" pitchFamily="34" charset="-78"/>
              </a:rPr>
              <a:t>کربن دی اکسید </a:t>
            </a:r>
            <a:r>
              <a:rPr lang="fa-IR" dirty="0">
                <a:solidFill>
                  <a:srgbClr val="FFFF00"/>
                </a:solidFill>
                <a:latin typeface="IRAN Sans" panose="020B0606030804020204" pitchFamily="34" charset="-78"/>
                <a:cs typeface="IRAN Sans" panose="020B0606030804020204" pitchFamily="34" charset="-78"/>
              </a:rPr>
              <a:t>جو</a:t>
            </a:r>
            <a:r>
              <a:rPr lang="fa-IR" dirty="0">
                <a:solidFill>
                  <a:schemeClr val="bg1"/>
                </a:solidFill>
                <a:latin typeface="IRAN Sans" panose="020B0606030804020204" pitchFamily="34" charset="-78"/>
                <a:cs typeface="IRAN Sans" panose="020B0606030804020204" pitchFamily="34" charset="-78"/>
              </a:rPr>
              <a:t>، </a:t>
            </a:r>
            <a:r>
              <a:rPr lang="fa-IR" dirty="0">
                <a:solidFill>
                  <a:srgbClr val="FFFF00"/>
                </a:solidFill>
                <a:latin typeface="IRAN Sans" panose="020B0606030804020204" pitchFamily="34" charset="-78"/>
                <a:cs typeface="IRAN Sans" panose="020B0606030804020204" pitchFamily="34" charset="-78"/>
              </a:rPr>
              <a:t>آلودگی هوا </a:t>
            </a:r>
            <a:r>
              <a:rPr lang="fa-IR" dirty="0" smtClean="0">
                <a:solidFill>
                  <a:schemeClr val="bg1"/>
                </a:solidFill>
                <a:latin typeface="IRAN Sans" panose="020B0606030804020204" pitchFamily="34" charset="-78"/>
                <a:cs typeface="IRAN Sans" panose="020B0606030804020204" pitchFamily="34" charset="-78"/>
              </a:rPr>
              <a:t>و </a:t>
            </a:r>
            <a:r>
              <a:rPr lang="fa-IR" b="1" dirty="0" smtClean="0">
                <a:solidFill>
                  <a:schemeClr val="bg1"/>
                </a:solidFill>
                <a:latin typeface="IRAN Sans" panose="020B0606030804020204" pitchFamily="34" charset="-78"/>
                <a:cs typeface="IRAN Sans" panose="020B0606030804020204" pitchFamily="34" charset="-78"/>
              </a:rPr>
              <a:t>درنهایت</a:t>
            </a:r>
            <a:r>
              <a:rPr lang="fa-IR" dirty="0" smtClean="0">
                <a:solidFill>
                  <a:schemeClr val="bg1"/>
                </a:solidFill>
                <a:latin typeface="IRAN Sans" panose="020B0606030804020204" pitchFamily="34" charset="-78"/>
                <a:cs typeface="IRAN Sans" panose="020B0606030804020204" pitchFamily="34" charset="-78"/>
              </a:rPr>
              <a:t> </a:t>
            </a:r>
            <a:r>
              <a:rPr lang="fa-IR" dirty="0">
                <a:solidFill>
                  <a:schemeClr val="bg1"/>
                </a:solidFill>
                <a:latin typeface="IRAN Sans" panose="020B0606030804020204" pitchFamily="34" charset="-78"/>
                <a:cs typeface="IRAN Sans" panose="020B0606030804020204" pitchFamily="34" charset="-78"/>
              </a:rPr>
              <a:t>باعث </a:t>
            </a:r>
            <a:r>
              <a:rPr lang="fa-IR" b="1" dirty="0">
                <a:solidFill>
                  <a:srgbClr val="FFFF00"/>
                </a:solidFill>
                <a:latin typeface="IRAN Sans" panose="020B0606030804020204" pitchFamily="34" charset="-78"/>
                <a:cs typeface="IRAN Sans" panose="020B0606030804020204" pitchFamily="34" charset="-78"/>
              </a:rPr>
              <a:t>گرمایش زمین</a:t>
            </a:r>
            <a:r>
              <a:rPr lang="fa-IR" dirty="0">
                <a:solidFill>
                  <a:schemeClr val="bg1"/>
                </a:solidFill>
                <a:latin typeface="IRAN Sans" panose="020B0606030804020204" pitchFamily="34" charset="-78"/>
                <a:cs typeface="IRAN Sans" panose="020B0606030804020204" pitchFamily="34" charset="-78"/>
              </a:rPr>
              <a:t> </a:t>
            </a:r>
            <a:r>
              <a:rPr lang="fa-IR" dirty="0" smtClean="0">
                <a:solidFill>
                  <a:schemeClr val="bg1"/>
                </a:solidFill>
                <a:latin typeface="IRAN Sans" panose="020B0606030804020204" pitchFamily="34" charset="-78"/>
                <a:cs typeface="IRAN Sans" panose="020B0606030804020204" pitchFamily="34" charset="-78"/>
              </a:rPr>
              <a:t>می شوند</a:t>
            </a:r>
            <a:r>
              <a:rPr lang="fa-IR" dirty="0">
                <a:solidFill>
                  <a:schemeClr val="bg1"/>
                </a:solidFill>
                <a:latin typeface="IRAN Sans" panose="020B0606030804020204" pitchFamily="34" charset="-78"/>
                <a:cs typeface="IRAN Sans" panose="020B0606030804020204" pitchFamily="34" charset="-78"/>
              </a:rPr>
              <a:t>. از سوی دیگر استخراج </a:t>
            </a:r>
            <a:r>
              <a:rPr lang="fa-IR" dirty="0" smtClean="0">
                <a:solidFill>
                  <a:schemeClr val="bg1"/>
                </a:solidFill>
                <a:latin typeface="IRAN Sans" panose="020B0606030804020204" pitchFamily="34" charset="-78"/>
                <a:cs typeface="IRAN Sans" panose="020B0606030804020204" pitchFamily="34" charset="-78"/>
              </a:rPr>
              <a:t>سوخت های </a:t>
            </a:r>
            <a:r>
              <a:rPr lang="fa-IR" dirty="0">
                <a:solidFill>
                  <a:schemeClr val="bg1"/>
                </a:solidFill>
                <a:latin typeface="IRAN Sans" panose="020B0606030804020204" pitchFamily="34" charset="-78"/>
                <a:cs typeface="IRAN Sans" panose="020B0606030804020204" pitchFamily="34" charset="-78"/>
              </a:rPr>
              <a:t>فسیلی نیز </a:t>
            </a:r>
            <a:r>
              <a:rPr lang="fa-IR" dirty="0">
                <a:solidFill>
                  <a:srgbClr val="FFFF00"/>
                </a:solidFill>
                <a:latin typeface="IRAN Sans" panose="020B0606030804020204" pitchFamily="34" charset="-78"/>
                <a:cs typeface="IRAN Sans" panose="020B0606030804020204" pitchFamily="34" charset="-78"/>
              </a:rPr>
              <a:t>محیط زیست </a:t>
            </a:r>
            <a:r>
              <a:rPr lang="fa-IR" dirty="0" smtClean="0">
                <a:solidFill>
                  <a:srgbClr val="FFFF00"/>
                </a:solidFill>
                <a:latin typeface="IRAN Sans" panose="020B0606030804020204" pitchFamily="34" charset="-78"/>
                <a:cs typeface="IRAN Sans" panose="020B0606030804020204" pitchFamily="34" charset="-78"/>
              </a:rPr>
              <a:t>را آلوده</a:t>
            </a:r>
            <a:r>
              <a:rPr lang="fa-IR" dirty="0" smtClean="0">
                <a:solidFill>
                  <a:schemeClr val="bg1"/>
                </a:solidFill>
                <a:latin typeface="IRAN Sans" panose="020B0606030804020204" pitchFamily="34" charset="-78"/>
                <a:cs typeface="IRAN Sans" panose="020B0606030804020204" pitchFamily="34" charset="-78"/>
              </a:rPr>
              <a:t> </a:t>
            </a:r>
            <a:r>
              <a:rPr lang="fa-IR" dirty="0">
                <a:solidFill>
                  <a:schemeClr val="bg1"/>
                </a:solidFill>
                <a:latin typeface="IRAN Sans" panose="020B0606030804020204" pitchFamily="34" charset="-78"/>
                <a:cs typeface="IRAN Sans" panose="020B0606030804020204" pitchFamily="34" charset="-78"/>
              </a:rPr>
              <a:t>می کند. بدین لحاظ، انسان باید در پی منابع </a:t>
            </a:r>
            <a:r>
              <a:rPr lang="fa-IR" b="1" dirty="0">
                <a:solidFill>
                  <a:schemeClr val="bg1"/>
                </a:solidFill>
                <a:latin typeface="IRAN Sans" panose="020B0606030804020204" pitchFamily="34" charset="-78"/>
                <a:cs typeface="IRAN Sans" panose="020B0606030804020204" pitchFamily="34" charset="-78"/>
              </a:rPr>
              <a:t>پایدار، مؤثرتر و </a:t>
            </a:r>
            <a:r>
              <a:rPr lang="fa-IR" b="1" dirty="0" smtClean="0">
                <a:solidFill>
                  <a:schemeClr val="bg1"/>
                </a:solidFill>
                <a:latin typeface="IRAN Sans" panose="020B0606030804020204" pitchFamily="34" charset="-78"/>
                <a:cs typeface="IRAN Sans" panose="020B0606030804020204" pitchFamily="34" charset="-78"/>
              </a:rPr>
              <a:t>پاک تر </a:t>
            </a:r>
            <a:r>
              <a:rPr lang="fa-IR" dirty="0">
                <a:solidFill>
                  <a:schemeClr val="bg1"/>
                </a:solidFill>
                <a:latin typeface="IRAN Sans" panose="020B0606030804020204" pitchFamily="34" charset="-78"/>
                <a:cs typeface="IRAN Sans" panose="020B0606030804020204" pitchFamily="34" charset="-78"/>
              </a:rPr>
              <a:t>انرژی</a:t>
            </a:r>
            <a:r>
              <a:rPr lang="fa-IR" b="1" dirty="0">
                <a:solidFill>
                  <a:schemeClr val="bg1"/>
                </a:solidFill>
                <a:latin typeface="IRAN Sans" panose="020B0606030804020204" pitchFamily="34" charset="-78"/>
                <a:cs typeface="IRAN Sans" panose="020B0606030804020204" pitchFamily="34" charset="-78"/>
              </a:rPr>
              <a:t> </a:t>
            </a:r>
            <a:r>
              <a:rPr lang="fa-IR" dirty="0">
                <a:solidFill>
                  <a:schemeClr val="bg1"/>
                </a:solidFill>
                <a:latin typeface="IRAN Sans" panose="020B0606030804020204" pitchFamily="34" charset="-78"/>
                <a:cs typeface="IRAN Sans" panose="020B0606030804020204" pitchFamily="34" charset="-78"/>
              </a:rPr>
              <a:t>برای کاهش وابستگی </a:t>
            </a:r>
            <a:r>
              <a:rPr lang="fa-IR" dirty="0" smtClean="0">
                <a:solidFill>
                  <a:schemeClr val="bg1"/>
                </a:solidFill>
                <a:latin typeface="IRAN Sans" panose="020B0606030804020204" pitchFamily="34" charset="-78"/>
                <a:cs typeface="IRAN Sans" panose="020B0606030804020204" pitchFamily="34" charset="-78"/>
              </a:rPr>
              <a:t>به سوخت های </a:t>
            </a:r>
            <a:r>
              <a:rPr lang="fa-IR" dirty="0">
                <a:solidFill>
                  <a:schemeClr val="bg1"/>
                </a:solidFill>
                <a:latin typeface="IRAN Sans" panose="020B0606030804020204" pitchFamily="34" charset="-78"/>
                <a:cs typeface="IRAN Sans" panose="020B0606030804020204" pitchFamily="34" charset="-78"/>
              </a:rPr>
              <a:t>فسیلی </a:t>
            </a:r>
            <a:r>
              <a:rPr lang="fa-IR" dirty="0" smtClean="0">
                <a:solidFill>
                  <a:schemeClr val="bg1"/>
                </a:solidFill>
                <a:latin typeface="IRAN Sans" panose="020B0606030804020204" pitchFamily="34" charset="-78"/>
                <a:cs typeface="IRAN Sans" panose="020B0606030804020204" pitchFamily="34" charset="-78"/>
              </a:rPr>
              <a:t>باشد.</a:t>
            </a:r>
            <a:endParaRPr lang="en-US" dirty="0">
              <a:solidFill>
                <a:schemeClr val="bg1"/>
              </a:solidFill>
              <a:latin typeface="IRAN Sans" panose="020B0606030804020204" pitchFamily="34" charset="-78"/>
              <a:cs typeface="IRAN Sans" panose="020B0606030804020204" pitchFamily="34" charset="-78"/>
            </a:endParaRPr>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rmAutofit fontScale="975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5000" b="1" i="0" u="none" strike="noStrike" kern="1200" cap="none" spc="0" normalizeH="0" baseline="0" noProof="0" dirty="0" smtClean="0">
                <a:ln>
                  <a:noFill/>
                </a:ln>
                <a:solidFill>
                  <a:schemeClr val="tx1"/>
                </a:solidFill>
                <a:effectLst/>
                <a:uLnTx/>
                <a:uFillTx/>
                <a:latin typeface="+mj-lt"/>
                <a:ea typeface="+mj-ea"/>
                <a:cs typeface="B Cheshmeh" pitchFamily="2" charset="-78"/>
              </a:rPr>
              <a:t>تأمین</a:t>
            </a:r>
            <a:r>
              <a:rPr kumimoji="0" lang="fa-IR" sz="5000" b="1" i="0" u="none" strike="noStrike" kern="1200" cap="none" spc="0" normalizeH="0" noProof="0" dirty="0" smtClean="0">
                <a:ln>
                  <a:noFill/>
                </a:ln>
                <a:solidFill>
                  <a:schemeClr val="tx1"/>
                </a:solidFill>
                <a:effectLst/>
                <a:uLnTx/>
                <a:uFillTx/>
                <a:latin typeface="+mj-lt"/>
                <a:ea typeface="+mj-ea"/>
                <a:cs typeface="B Cheshmeh" pitchFamily="2" charset="-78"/>
              </a:rPr>
              <a:t> انرژی های تجدید پذیر</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spTree>
    <p:extLst>
      <p:ext uri="{BB962C8B-B14F-4D97-AF65-F5344CB8AC3E}">
        <p14:creationId xmlns:p14="http://schemas.microsoft.com/office/powerpoint/2010/main" val="582652502"/>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558086" y="1824227"/>
            <a:ext cx="10045542" cy="1776223"/>
          </a:xfrm>
        </p:spPr>
        <p:txBody>
          <a:bodyPr>
            <a:normAutofit fontScale="70000" lnSpcReduction="20000"/>
          </a:bodyPr>
          <a:lstStyle/>
          <a:p>
            <a:pPr marL="0" indent="0" algn="just" rtl="1">
              <a:lnSpc>
                <a:spcPct val="150000"/>
              </a:lnSpc>
              <a:buNone/>
            </a:pPr>
            <a:r>
              <a:rPr lang="fa-IR" dirty="0" smtClean="0">
                <a:solidFill>
                  <a:schemeClr val="bg1"/>
                </a:solidFill>
                <a:latin typeface="IRAN Sans" panose="020B0606030804020204" pitchFamily="34" charset="-78"/>
                <a:cs typeface="IRAN Sans" panose="020B0606030804020204" pitchFamily="34" charset="-78"/>
              </a:rPr>
              <a:t>زیست شناسان می توانند </a:t>
            </a:r>
            <a:r>
              <a:rPr lang="fa-IR" dirty="0">
                <a:solidFill>
                  <a:schemeClr val="bg1"/>
                </a:solidFill>
                <a:latin typeface="IRAN Sans" panose="020B0606030804020204" pitchFamily="34" charset="-78"/>
                <a:cs typeface="IRAN Sans" panose="020B0606030804020204" pitchFamily="34" charset="-78"/>
              </a:rPr>
              <a:t>به بهبود و افزایش تولید </a:t>
            </a:r>
            <a:r>
              <a:rPr lang="fa-IR" dirty="0" smtClean="0">
                <a:solidFill>
                  <a:schemeClr val="bg1"/>
                </a:solidFill>
                <a:latin typeface="IRAN Sans" panose="020B0606030804020204" pitchFamily="34" charset="-78"/>
                <a:cs typeface="IRAN Sans" panose="020B0606030804020204" pitchFamily="34" charset="-78"/>
              </a:rPr>
              <a:t>سوخت های </a:t>
            </a:r>
            <a:r>
              <a:rPr lang="fa-IR" dirty="0">
                <a:solidFill>
                  <a:schemeClr val="bg1"/>
                </a:solidFill>
                <a:latin typeface="IRAN Sans" panose="020B0606030804020204" pitchFamily="34" charset="-78"/>
                <a:cs typeface="IRAN Sans" panose="020B0606030804020204" pitchFamily="34" charset="-78"/>
              </a:rPr>
              <a:t>زیستی </a:t>
            </a:r>
            <a:r>
              <a:rPr lang="fa-IR" dirty="0" smtClean="0">
                <a:solidFill>
                  <a:schemeClr val="bg1"/>
                </a:solidFill>
                <a:latin typeface="IRAN Sans" panose="020B0606030804020204" pitchFamily="34" charset="-78"/>
                <a:cs typeface="IRAN Sans" panose="020B0606030804020204" pitchFamily="34" charset="-78"/>
              </a:rPr>
              <a:t>مانند گازوئیل </a:t>
            </a:r>
            <a:r>
              <a:rPr lang="fa-IR" dirty="0">
                <a:solidFill>
                  <a:schemeClr val="bg1"/>
                </a:solidFill>
                <a:latin typeface="IRAN Sans" panose="020B0606030804020204" pitchFamily="34" charset="-78"/>
                <a:cs typeface="IRAN Sans" panose="020B0606030804020204" pitchFamily="34" charset="-78"/>
              </a:rPr>
              <a:t>زیستی که از دانه های روغنی به دست می آید، کمک </a:t>
            </a:r>
            <a:r>
              <a:rPr lang="fa-IR" dirty="0" smtClean="0">
                <a:solidFill>
                  <a:schemeClr val="bg1"/>
                </a:solidFill>
                <a:latin typeface="IRAN Sans" panose="020B0606030804020204" pitchFamily="34" charset="-78"/>
                <a:cs typeface="IRAN Sans" panose="020B0606030804020204" pitchFamily="34" charset="-78"/>
              </a:rPr>
              <a:t>کنند.</a:t>
            </a:r>
            <a:endParaRPr lang="en-US" dirty="0">
              <a:solidFill>
                <a:schemeClr val="bg1"/>
              </a:solidFill>
              <a:latin typeface="IRAN Sans" panose="020B0606030804020204" pitchFamily="34" charset="-78"/>
              <a:cs typeface="IRAN Sans" panose="020B0606030804020204" pitchFamily="34" charset="-78"/>
            </a:endParaRPr>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rmAutofit fontScale="975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5000" b="1" i="0" u="none" strike="noStrike" kern="1200" cap="none" spc="0" normalizeH="0" baseline="0" noProof="0" dirty="0" smtClean="0">
                <a:ln>
                  <a:noFill/>
                </a:ln>
                <a:solidFill>
                  <a:schemeClr val="tx1"/>
                </a:solidFill>
                <a:effectLst/>
                <a:uLnTx/>
                <a:uFillTx/>
                <a:latin typeface="+mj-lt"/>
                <a:ea typeface="+mj-ea"/>
                <a:cs typeface="B Cheshmeh" pitchFamily="2" charset="-78"/>
              </a:rPr>
              <a:t>تأمین</a:t>
            </a:r>
            <a:r>
              <a:rPr kumimoji="0" lang="fa-IR" sz="5000" b="1" i="0" u="none" strike="noStrike" kern="1200" cap="none" spc="0" normalizeH="0" noProof="0" dirty="0" smtClean="0">
                <a:ln>
                  <a:noFill/>
                </a:ln>
                <a:solidFill>
                  <a:schemeClr val="tx1"/>
                </a:solidFill>
                <a:effectLst/>
                <a:uLnTx/>
                <a:uFillTx/>
                <a:latin typeface="+mj-lt"/>
                <a:ea typeface="+mj-ea"/>
                <a:cs typeface="B Cheshmeh" pitchFamily="2" charset="-78"/>
              </a:rPr>
              <a:t> انرژی های تجدید پذیر</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6560" y="3168402"/>
            <a:ext cx="7419975" cy="3514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2304" y="4176514"/>
            <a:ext cx="2095500" cy="1933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396280" y="3600450"/>
            <a:ext cx="2232248" cy="536685"/>
          </a:xfrm>
          <a:prstGeom prst="rect">
            <a:avLst/>
          </a:prstGeom>
          <a:noFill/>
        </p:spPr>
        <p:txBody>
          <a:bodyPr wrap="square" rtlCol="0">
            <a:spAutoFit/>
          </a:bodyPr>
          <a:lstStyle/>
          <a:p>
            <a:pPr algn="just" rtl="1">
              <a:lnSpc>
                <a:spcPct val="150000"/>
              </a:lnSpc>
            </a:pPr>
            <a:r>
              <a:rPr lang="fa-IR" b="1" dirty="0" smtClean="0">
                <a:solidFill>
                  <a:schemeClr val="bg1"/>
                </a:solidFill>
                <a:latin typeface="IRAN Sans" panose="020B0606030804020204" pitchFamily="34" charset="-78"/>
                <a:cs typeface="IRAN Sans" panose="020B0606030804020204" pitchFamily="34" charset="-78"/>
              </a:rPr>
              <a:t>توضیحات تصویر</a:t>
            </a:r>
            <a:endParaRPr lang="en-US" b="1" dirty="0">
              <a:solidFill>
                <a:schemeClr val="bg1"/>
              </a:solidFill>
              <a:latin typeface="IRAN Sans" panose="020B0606030804020204" pitchFamily="34" charset="-78"/>
              <a:cs typeface="IRAN Sans" panose="020B0606030804020204" pitchFamily="34" charset="-78"/>
            </a:endParaRPr>
          </a:p>
        </p:txBody>
      </p:sp>
    </p:spTree>
    <p:extLst>
      <p:ext uri="{BB962C8B-B14F-4D97-AF65-F5344CB8AC3E}">
        <p14:creationId xmlns:p14="http://schemas.microsoft.com/office/powerpoint/2010/main" val="2051292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10243"/>
                                        </p:tgtEl>
                                        <p:attrNameLst>
                                          <p:attrName>style.visibility</p:attrName>
                                        </p:attrNameLst>
                                      </p:cBhvr>
                                      <p:to>
                                        <p:strVal val="visible"/>
                                      </p:to>
                                    </p:set>
                                    <p:animEffect transition="in" filter="barn(inVertical)">
                                      <p:cBhvr>
                                        <p:cTn id="13" dur="500"/>
                                        <p:tgtEl>
                                          <p:spTgt spid="10243"/>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par>
                                <p:cTn id="17" presetID="16" presetClass="entr" presetSubtype="21" fill="hold" nodeType="withEffect">
                                  <p:stCondLst>
                                    <p:cond delay="0"/>
                                  </p:stCondLst>
                                  <p:childTnLst>
                                    <p:set>
                                      <p:cBhvr>
                                        <p:cTn id="18" dur="1" fill="hold">
                                          <p:stCondLst>
                                            <p:cond delay="0"/>
                                          </p:stCondLst>
                                        </p:cTn>
                                        <p:tgtEl>
                                          <p:spTgt spid="10242"/>
                                        </p:tgtEl>
                                        <p:attrNameLst>
                                          <p:attrName>style.visibility</p:attrName>
                                        </p:attrNameLst>
                                      </p:cBhvr>
                                      <p:to>
                                        <p:strVal val="visible"/>
                                      </p:to>
                                    </p:set>
                                    <p:animEffect transition="in" filter="barn(inVertical)">
                                      <p:cBhvr>
                                        <p:cTn id="19" dur="5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558086" y="1944533"/>
            <a:ext cx="10045542" cy="4752261"/>
          </a:xfrm>
        </p:spPr>
        <p:txBody>
          <a:bodyPr>
            <a:normAutofit fontScale="62500" lnSpcReduction="20000"/>
          </a:bodyPr>
          <a:lstStyle/>
          <a:p>
            <a:pPr marL="0" indent="0" algn="just" rtl="1">
              <a:lnSpc>
                <a:spcPct val="160000"/>
              </a:lnSpc>
              <a:buNone/>
            </a:pPr>
            <a:r>
              <a:rPr lang="fa-IR" dirty="0">
                <a:solidFill>
                  <a:schemeClr val="bg1"/>
                </a:solidFill>
                <a:latin typeface="IRAN Sans" panose="020B0606030804020204" pitchFamily="34" charset="-78"/>
                <a:cs typeface="IRAN Sans" panose="020B0606030804020204" pitchFamily="34" charset="-78"/>
              </a:rPr>
              <a:t>انسان های اولیه با سوزاندن چوب و برگ درختان، انرژی به دست می آوردند؛ اما زیست </a:t>
            </a:r>
            <a:r>
              <a:rPr lang="fa-IR" dirty="0" smtClean="0">
                <a:solidFill>
                  <a:schemeClr val="bg1"/>
                </a:solidFill>
                <a:latin typeface="IRAN Sans" panose="020B0606030804020204" pitchFamily="34" charset="-78"/>
                <a:cs typeface="IRAN Sans" panose="020B0606030804020204" pitchFamily="34" charset="-78"/>
              </a:rPr>
              <a:t>شناسان امروزی </a:t>
            </a:r>
            <a:r>
              <a:rPr lang="fa-IR" dirty="0">
                <a:solidFill>
                  <a:schemeClr val="bg1"/>
                </a:solidFill>
                <a:latin typeface="IRAN Sans" panose="020B0606030804020204" pitchFamily="34" charset="-78"/>
                <a:cs typeface="IRAN Sans" panose="020B0606030804020204" pitchFamily="34" charset="-78"/>
              </a:rPr>
              <a:t>کاربرد های مؤثرتری برای چوب، برگ و ضایعات گیاهی سراغ دارند. </a:t>
            </a:r>
            <a:r>
              <a:rPr lang="fa-IR" dirty="0" smtClean="0">
                <a:solidFill>
                  <a:schemeClr val="bg1"/>
                </a:solidFill>
                <a:latin typeface="IRAN Sans" panose="020B0606030804020204" pitchFamily="34" charset="-78"/>
                <a:cs typeface="IRAN Sans" panose="020B0606030804020204" pitchFamily="34" charset="-78"/>
              </a:rPr>
              <a:t>می دانیم </a:t>
            </a:r>
            <a:r>
              <a:rPr lang="fa-IR" dirty="0">
                <a:solidFill>
                  <a:schemeClr val="bg1"/>
                </a:solidFill>
                <a:latin typeface="IRAN Sans" panose="020B0606030804020204" pitchFamily="34" charset="-78"/>
                <a:cs typeface="IRAN Sans" panose="020B0606030804020204" pitchFamily="34" charset="-78"/>
              </a:rPr>
              <a:t>که </a:t>
            </a:r>
            <a:r>
              <a:rPr lang="fa-IR" dirty="0" smtClean="0">
                <a:solidFill>
                  <a:srgbClr val="FFFF00"/>
                </a:solidFill>
                <a:latin typeface="IRAN Sans" panose="020B0606030804020204" pitchFamily="34" charset="-78"/>
                <a:cs typeface="IRAN Sans" panose="020B0606030804020204" pitchFamily="34" charset="-78"/>
              </a:rPr>
              <a:t>گیاهان سرشار </a:t>
            </a:r>
            <a:r>
              <a:rPr lang="fa-IR" dirty="0">
                <a:solidFill>
                  <a:srgbClr val="FFFF00"/>
                </a:solidFill>
                <a:latin typeface="IRAN Sans" panose="020B0606030804020204" pitchFamily="34" charset="-78"/>
                <a:cs typeface="IRAN Sans" panose="020B0606030804020204" pitchFamily="34" charset="-78"/>
              </a:rPr>
              <a:t>از سلولزند</a:t>
            </a:r>
            <a:r>
              <a:rPr lang="fa-IR" dirty="0">
                <a:solidFill>
                  <a:schemeClr val="bg1"/>
                </a:solidFill>
                <a:latin typeface="IRAN Sans" panose="020B0606030804020204" pitchFamily="34" charset="-78"/>
                <a:cs typeface="IRAN Sans" panose="020B0606030804020204" pitchFamily="34" charset="-78"/>
              </a:rPr>
              <a:t>. </a:t>
            </a:r>
            <a:r>
              <a:rPr lang="fa-IR" b="1" dirty="0">
                <a:solidFill>
                  <a:schemeClr val="bg1"/>
                </a:solidFill>
                <a:latin typeface="IRAN Sans" panose="020B0606030804020204" pitchFamily="34" charset="-78"/>
                <a:cs typeface="IRAN Sans" panose="020B0606030804020204" pitchFamily="34" charset="-78"/>
              </a:rPr>
              <a:t>زیست شناسان می کوشند سلولز را به سوخت های زیستی تبدیل کنند. </a:t>
            </a:r>
            <a:r>
              <a:rPr lang="fa-IR" dirty="0">
                <a:solidFill>
                  <a:schemeClr val="bg1"/>
                </a:solidFill>
                <a:latin typeface="IRAN Sans" panose="020B0606030804020204" pitchFamily="34" charset="-78"/>
                <a:cs typeface="IRAN Sans" panose="020B0606030804020204" pitchFamily="34" charset="-78"/>
              </a:rPr>
              <a:t>آنان این </a:t>
            </a:r>
            <a:r>
              <a:rPr lang="fa-IR" dirty="0" smtClean="0">
                <a:solidFill>
                  <a:schemeClr val="bg1"/>
                </a:solidFill>
                <a:latin typeface="IRAN Sans" panose="020B0606030804020204" pitchFamily="34" charset="-78"/>
                <a:cs typeface="IRAN Sans" panose="020B0606030804020204" pitchFamily="34" charset="-78"/>
              </a:rPr>
              <a:t>کار را </a:t>
            </a:r>
            <a:r>
              <a:rPr lang="fa-IR" dirty="0">
                <a:solidFill>
                  <a:schemeClr val="bg1"/>
                </a:solidFill>
                <a:latin typeface="IRAN Sans" panose="020B0606030804020204" pitchFamily="34" charset="-78"/>
                <a:cs typeface="IRAN Sans" panose="020B0606030804020204" pitchFamily="34" charset="-78"/>
              </a:rPr>
              <a:t>به چند روش انجام </a:t>
            </a:r>
            <a:r>
              <a:rPr lang="fa-IR" dirty="0" smtClean="0">
                <a:solidFill>
                  <a:schemeClr val="bg1"/>
                </a:solidFill>
                <a:latin typeface="IRAN Sans" panose="020B0606030804020204" pitchFamily="34" charset="-78"/>
                <a:cs typeface="IRAN Sans" panose="020B0606030804020204" pitchFamily="34" charset="-78"/>
              </a:rPr>
              <a:t>می دهند:</a:t>
            </a:r>
          </a:p>
          <a:p>
            <a:pPr algn="just" rtl="1">
              <a:lnSpc>
                <a:spcPct val="160000"/>
              </a:lnSpc>
              <a:buFont typeface="Wingdings" panose="05000000000000000000" pitchFamily="2" charset="2"/>
              <a:buChar char="v"/>
            </a:pPr>
            <a:r>
              <a:rPr lang="fa-IR" b="1" dirty="0" smtClean="0">
                <a:ln w="1905"/>
                <a:solidFill>
                  <a:srgbClr val="FFFF00"/>
                </a:solidFill>
                <a:effectLst>
                  <a:innerShdw blurRad="69850" dist="43180" dir="5400000">
                    <a:srgbClr val="000000">
                      <a:alpha val="65000"/>
                    </a:srgbClr>
                  </a:innerShdw>
                </a:effectLst>
                <a:latin typeface="IRAN Sans" panose="020B0606030804020204" pitchFamily="34" charset="-78"/>
                <a:cs typeface="IRAN Sans" panose="020B0606030804020204" pitchFamily="34" charset="-78"/>
              </a:rPr>
              <a:t> </a:t>
            </a:r>
            <a:r>
              <a:rPr lang="fa-IR" b="1" dirty="0">
                <a:ln w="1905"/>
                <a:solidFill>
                  <a:srgbClr val="FFFF00"/>
                </a:solidFill>
                <a:effectLst>
                  <a:innerShdw blurRad="69850" dist="43180" dir="5400000">
                    <a:srgbClr val="000000">
                      <a:alpha val="65000"/>
                    </a:srgbClr>
                  </a:innerShdw>
                </a:effectLst>
                <a:latin typeface="IRAN Sans" panose="020B0606030804020204" pitchFamily="34" charset="-78"/>
                <a:cs typeface="IRAN Sans" panose="020B0606030804020204" pitchFamily="34" charset="-78"/>
              </a:rPr>
              <a:t>انتخاب مصنوعی گیاهانی که مقدار بیشتری سلولز، تولید </a:t>
            </a:r>
            <a:r>
              <a:rPr lang="fa-IR" b="1" dirty="0" smtClean="0">
                <a:ln w="1905"/>
                <a:solidFill>
                  <a:srgbClr val="FFFF00"/>
                </a:solidFill>
                <a:effectLst>
                  <a:innerShdw blurRad="69850" dist="43180" dir="5400000">
                    <a:srgbClr val="000000">
                      <a:alpha val="65000"/>
                    </a:srgbClr>
                  </a:innerShdw>
                </a:effectLst>
                <a:latin typeface="IRAN Sans" panose="020B0606030804020204" pitchFamily="34" charset="-78"/>
                <a:cs typeface="IRAN Sans" panose="020B0606030804020204" pitchFamily="34" charset="-78"/>
              </a:rPr>
              <a:t>می کنند.</a:t>
            </a:r>
          </a:p>
          <a:p>
            <a:pPr algn="just" rtl="1">
              <a:lnSpc>
                <a:spcPct val="160000"/>
              </a:lnSpc>
              <a:buFont typeface="Wingdings" panose="05000000000000000000" pitchFamily="2" charset="2"/>
              <a:buChar char="v"/>
            </a:pPr>
            <a:r>
              <a:rPr lang="fa-IR" b="1" dirty="0">
                <a:ln w="1905"/>
                <a:solidFill>
                  <a:srgbClr val="FFFF00"/>
                </a:solidFill>
                <a:effectLst>
                  <a:innerShdw blurRad="69850" dist="43180" dir="5400000">
                    <a:srgbClr val="000000">
                      <a:alpha val="65000"/>
                    </a:srgbClr>
                  </a:innerShdw>
                </a:effectLst>
                <a:latin typeface="IRAN Sans" panose="020B0606030804020204" pitchFamily="34" charset="-78"/>
                <a:cs typeface="IRAN Sans" panose="020B0606030804020204" pitchFamily="34" charset="-78"/>
              </a:rPr>
              <a:t>مهندسی کردن ژن های این گیاهان برای رشد بیشتر با انرژی، آب و کود </a:t>
            </a:r>
            <a:r>
              <a:rPr lang="fa-IR" b="1" dirty="0" smtClean="0">
                <a:ln w="1905"/>
                <a:solidFill>
                  <a:srgbClr val="FFFF00"/>
                </a:solidFill>
                <a:effectLst>
                  <a:innerShdw blurRad="69850" dist="43180" dir="5400000">
                    <a:srgbClr val="000000">
                      <a:alpha val="65000"/>
                    </a:srgbClr>
                  </a:innerShdw>
                </a:effectLst>
                <a:latin typeface="IRAN Sans" panose="020B0606030804020204" pitchFamily="34" charset="-78"/>
                <a:cs typeface="IRAN Sans" panose="020B0606030804020204" pitchFamily="34" charset="-78"/>
              </a:rPr>
              <a:t>کمتر</a:t>
            </a:r>
          </a:p>
          <a:p>
            <a:pPr algn="just" rtl="1">
              <a:lnSpc>
                <a:spcPct val="170000"/>
              </a:lnSpc>
              <a:buFont typeface="Wingdings" panose="05000000000000000000" pitchFamily="2" charset="2"/>
              <a:buChar char="v"/>
            </a:pPr>
            <a:r>
              <a:rPr lang="fa-IR" b="1" dirty="0">
                <a:ln w="1905"/>
                <a:solidFill>
                  <a:srgbClr val="FFFF00"/>
                </a:solidFill>
                <a:effectLst>
                  <a:innerShdw blurRad="69850" dist="43180" dir="5400000">
                    <a:srgbClr val="000000">
                      <a:alpha val="65000"/>
                    </a:srgbClr>
                  </a:innerShdw>
                </a:effectLst>
                <a:latin typeface="IRAN Sans" panose="020B0606030804020204" pitchFamily="34" charset="-78"/>
                <a:cs typeface="IRAN Sans" panose="020B0606030804020204" pitchFamily="34" charset="-78"/>
              </a:rPr>
              <a:t>فراهم </a:t>
            </a:r>
            <a:r>
              <a:rPr lang="fa-IR" b="1" dirty="0" smtClean="0">
                <a:ln w="1905"/>
                <a:solidFill>
                  <a:srgbClr val="FFFF00"/>
                </a:solidFill>
                <a:effectLst>
                  <a:innerShdw blurRad="69850" dist="43180" dir="5400000">
                    <a:srgbClr val="000000">
                      <a:alpha val="65000"/>
                    </a:srgbClr>
                  </a:innerShdw>
                </a:effectLst>
                <a:latin typeface="IRAN Sans" panose="020B0606030804020204" pitchFamily="34" charset="-78"/>
                <a:cs typeface="IRAN Sans" panose="020B0606030804020204" pitchFamily="34" charset="-78"/>
              </a:rPr>
              <a:t>کردن آنزیم </a:t>
            </a:r>
            <a:r>
              <a:rPr lang="fa-IR" b="1" dirty="0">
                <a:ln w="1905"/>
                <a:solidFill>
                  <a:srgbClr val="FFFF00"/>
                </a:solidFill>
                <a:effectLst>
                  <a:innerShdw blurRad="69850" dist="43180" dir="5400000">
                    <a:srgbClr val="000000">
                      <a:alpha val="65000"/>
                    </a:srgbClr>
                  </a:innerShdw>
                </a:effectLst>
                <a:latin typeface="IRAN Sans" panose="020B0606030804020204" pitchFamily="34" charset="-78"/>
                <a:cs typeface="IRAN Sans" panose="020B0606030804020204" pitchFamily="34" charset="-78"/>
              </a:rPr>
              <a:t>های </a:t>
            </a:r>
            <a:r>
              <a:rPr lang="fa-IR" b="1" dirty="0" smtClean="0">
                <a:ln w="1905"/>
                <a:solidFill>
                  <a:srgbClr val="FFFF00"/>
                </a:solidFill>
                <a:effectLst>
                  <a:innerShdw blurRad="69850" dist="43180" dir="5400000">
                    <a:srgbClr val="000000">
                      <a:alpha val="65000"/>
                    </a:srgbClr>
                  </a:innerShdw>
                </a:effectLst>
                <a:latin typeface="IRAN Sans" panose="020B0606030804020204" pitchFamily="34" charset="-78"/>
                <a:cs typeface="IRAN Sans" panose="020B0606030804020204" pitchFamily="34" charset="-78"/>
              </a:rPr>
              <a:t>مهندسی شده </a:t>
            </a:r>
            <a:r>
              <a:rPr lang="fa-IR" b="1" dirty="0">
                <a:ln w="1905"/>
                <a:solidFill>
                  <a:srgbClr val="FFFF00"/>
                </a:solidFill>
                <a:effectLst>
                  <a:innerShdw blurRad="69850" dist="43180" dir="5400000">
                    <a:srgbClr val="000000">
                      <a:alpha val="65000"/>
                    </a:srgbClr>
                  </a:innerShdw>
                </a:effectLst>
                <a:latin typeface="IRAN Sans" panose="020B0606030804020204" pitchFamily="34" charset="-78"/>
                <a:cs typeface="IRAN Sans" panose="020B0606030804020204" pitchFamily="34" charset="-78"/>
              </a:rPr>
              <a:t>برای تجزیۀ بهتر سلولز</a:t>
            </a:r>
            <a:endParaRPr lang="en-US" b="1" dirty="0">
              <a:ln w="1905"/>
              <a:solidFill>
                <a:srgbClr val="FFFF00"/>
              </a:solidFill>
              <a:effectLst>
                <a:innerShdw blurRad="69850" dist="43180" dir="5400000">
                  <a:srgbClr val="000000">
                    <a:alpha val="65000"/>
                  </a:srgbClr>
                </a:innerShdw>
              </a:effectLst>
              <a:latin typeface="IRAN Sans" panose="020B0606030804020204" pitchFamily="34" charset="-78"/>
              <a:cs typeface="IRAN Sans" panose="020B0606030804020204" pitchFamily="34" charset="-78"/>
            </a:endParaRPr>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rmAutofit fontScale="975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5000" b="1" i="0" u="none" strike="noStrike" kern="1200" cap="none" spc="0" normalizeH="0" baseline="0" noProof="0" dirty="0" smtClean="0">
                <a:ln>
                  <a:noFill/>
                </a:ln>
                <a:solidFill>
                  <a:schemeClr val="tx1"/>
                </a:solidFill>
                <a:effectLst/>
                <a:uLnTx/>
                <a:uFillTx/>
                <a:latin typeface="+mj-lt"/>
                <a:ea typeface="+mj-ea"/>
                <a:cs typeface="B Cheshmeh" pitchFamily="2" charset="-78"/>
              </a:rPr>
              <a:t>تأمین</a:t>
            </a:r>
            <a:r>
              <a:rPr kumimoji="0" lang="fa-IR" sz="5000" b="1" i="0" u="none" strike="noStrike" kern="1200" cap="none" spc="0" normalizeH="0" noProof="0" dirty="0" smtClean="0">
                <a:ln>
                  <a:noFill/>
                </a:ln>
                <a:solidFill>
                  <a:schemeClr val="tx1"/>
                </a:solidFill>
                <a:effectLst/>
                <a:uLnTx/>
                <a:uFillTx/>
                <a:latin typeface="+mj-lt"/>
                <a:ea typeface="+mj-ea"/>
                <a:cs typeface="B Cheshmeh" pitchFamily="2" charset="-78"/>
              </a:rPr>
              <a:t> انرژی های تجدید پذیر</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spTree>
    <p:extLst>
      <p:ext uri="{BB962C8B-B14F-4D97-AF65-F5344CB8AC3E}">
        <p14:creationId xmlns:p14="http://schemas.microsoft.com/office/powerpoint/2010/main" val="304251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558086" y="1872525"/>
            <a:ext cx="10045542" cy="4752261"/>
          </a:xfrm>
        </p:spPr>
        <p:txBody>
          <a:bodyPr>
            <a:normAutofit/>
          </a:bodyPr>
          <a:lstStyle/>
          <a:p>
            <a:pPr marL="0" indent="0" algn="just" rtl="1">
              <a:lnSpc>
                <a:spcPct val="150000"/>
              </a:lnSpc>
              <a:buNone/>
            </a:pPr>
            <a:r>
              <a:rPr lang="fa-IR" sz="2800" dirty="0">
                <a:solidFill>
                  <a:schemeClr val="bg1"/>
                </a:solidFill>
                <a:latin typeface="IRAN Sans" panose="020B0606030804020204" pitchFamily="34" charset="-78"/>
                <a:cs typeface="IRAN Sans" panose="020B0606030804020204" pitchFamily="34" charset="-78"/>
              </a:rPr>
              <a:t>هم اکنون در برخی کشورها برای به حرکت درآوردن خودروها از سوخت های زیستی </a:t>
            </a:r>
            <a:r>
              <a:rPr lang="fa-IR" sz="2800" dirty="0" smtClean="0">
                <a:solidFill>
                  <a:schemeClr val="bg1"/>
                </a:solidFill>
                <a:latin typeface="IRAN Sans" panose="020B0606030804020204" pitchFamily="34" charset="-78"/>
                <a:cs typeface="IRAN Sans" panose="020B0606030804020204" pitchFamily="34" charset="-78"/>
              </a:rPr>
              <a:t>استفاده می کنند</a:t>
            </a:r>
            <a:r>
              <a:rPr lang="fa-IR" sz="2800" dirty="0">
                <a:solidFill>
                  <a:schemeClr val="bg1"/>
                </a:solidFill>
                <a:latin typeface="IRAN Sans" panose="020B0606030804020204" pitchFamily="34" charset="-78"/>
                <a:cs typeface="IRAN Sans" panose="020B0606030804020204" pitchFamily="34" charset="-78"/>
              </a:rPr>
              <a:t>.</a:t>
            </a:r>
            <a:endParaRPr lang="en-US" sz="2800" dirty="0">
              <a:solidFill>
                <a:schemeClr val="bg1"/>
              </a:solidFill>
              <a:latin typeface="IRAN Sans" panose="020B0606030804020204" pitchFamily="34" charset="-78"/>
              <a:cs typeface="IRAN Sans" panose="020B0606030804020204" pitchFamily="34" charset="-78"/>
            </a:endParaRP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57587" y="3312418"/>
            <a:ext cx="4983509" cy="365457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itle 1"/>
          <p:cNvSpPr txBox="1">
            <a:spLocks/>
          </p:cNvSpPr>
          <p:nvPr/>
        </p:nvSpPr>
        <p:spPr>
          <a:xfrm>
            <a:off x="558086" y="576114"/>
            <a:ext cx="10045542" cy="1080120"/>
          </a:xfrm>
          <a:prstGeom prst="rect">
            <a:avLst/>
          </a:prstGeom>
        </p:spPr>
        <p:txBody>
          <a:bodyPr vert="horz" lIns="104927" tIns="52464" rIns="104927" bIns="52464" rtlCol="0" anchor="ctr">
            <a:normAutofit fontScale="975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5000" b="1" i="0" u="none" strike="noStrike" kern="1200" cap="none" spc="0" normalizeH="0" baseline="0" noProof="0" dirty="0" smtClean="0">
                <a:ln>
                  <a:noFill/>
                </a:ln>
                <a:solidFill>
                  <a:schemeClr val="tx1"/>
                </a:solidFill>
                <a:effectLst/>
                <a:uLnTx/>
                <a:uFillTx/>
                <a:latin typeface="+mj-lt"/>
                <a:ea typeface="+mj-ea"/>
                <a:cs typeface="B Cheshmeh" pitchFamily="2" charset="-78"/>
              </a:rPr>
              <a:t>تأمین</a:t>
            </a:r>
            <a:r>
              <a:rPr kumimoji="0" lang="fa-IR" sz="5000" b="1" i="0" u="none" strike="noStrike" kern="1200" cap="none" spc="0" normalizeH="0" noProof="0" dirty="0" smtClean="0">
                <a:ln>
                  <a:noFill/>
                </a:ln>
                <a:solidFill>
                  <a:schemeClr val="tx1"/>
                </a:solidFill>
                <a:effectLst/>
                <a:uLnTx/>
                <a:uFillTx/>
                <a:latin typeface="+mj-lt"/>
                <a:ea typeface="+mj-ea"/>
                <a:cs typeface="B Cheshmeh" pitchFamily="2" charset="-78"/>
              </a:rPr>
              <a:t> انرژی های تجدید پذیر</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spTree>
    <p:extLst>
      <p:ext uri="{BB962C8B-B14F-4D97-AF65-F5344CB8AC3E}">
        <p14:creationId xmlns:p14="http://schemas.microsoft.com/office/powerpoint/2010/main" val="1089569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1266"/>
                                        </p:tgtEl>
                                        <p:attrNameLst>
                                          <p:attrName>style.visibility</p:attrName>
                                        </p:attrNameLst>
                                      </p:cBhvr>
                                      <p:to>
                                        <p:strVal val="visible"/>
                                      </p:to>
                                    </p:set>
                                    <p:anim calcmode="lin" valueType="num">
                                      <p:cBhvr additive="base">
                                        <p:cTn id="11" dur="500" fill="hold"/>
                                        <p:tgtEl>
                                          <p:spTgt spid="11266"/>
                                        </p:tgtEl>
                                        <p:attrNameLst>
                                          <p:attrName>ppt_x</p:attrName>
                                        </p:attrNameLst>
                                      </p:cBhvr>
                                      <p:tavLst>
                                        <p:tav tm="0">
                                          <p:val>
                                            <p:strVal val="#ppt_x"/>
                                          </p:val>
                                        </p:tav>
                                        <p:tav tm="100000">
                                          <p:val>
                                            <p:strVal val="#ppt_x"/>
                                          </p:val>
                                        </p:tav>
                                      </p:tavLst>
                                    </p:anim>
                                    <p:anim calcmode="lin" valueType="num">
                                      <p:cBhvr additive="base">
                                        <p:cTn id="12" dur="500" fill="hold"/>
                                        <p:tgtEl>
                                          <p:spTgt spid="112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rmAutofit fontScale="975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5000" b="1" i="0" u="none" strike="noStrike" kern="1200" cap="none" spc="0" normalizeH="0" baseline="0" noProof="0" dirty="0" smtClean="0">
                <a:ln>
                  <a:noFill/>
                </a:ln>
                <a:solidFill>
                  <a:schemeClr val="tx1"/>
                </a:solidFill>
                <a:effectLst/>
                <a:uLnTx/>
                <a:uFillTx/>
                <a:latin typeface="+mj-lt"/>
                <a:ea typeface="+mj-ea"/>
                <a:cs typeface="B Cheshmeh" pitchFamily="2" charset="-78"/>
              </a:rPr>
              <a:t>تأمین</a:t>
            </a:r>
            <a:r>
              <a:rPr kumimoji="0" lang="fa-IR" sz="5000" b="1" i="0" u="none" strike="noStrike" kern="1200" cap="none" spc="0" normalizeH="0" noProof="0" dirty="0" smtClean="0">
                <a:ln>
                  <a:noFill/>
                </a:ln>
                <a:solidFill>
                  <a:schemeClr val="tx1"/>
                </a:solidFill>
                <a:effectLst/>
                <a:uLnTx/>
                <a:uFillTx/>
                <a:latin typeface="+mj-lt"/>
                <a:ea typeface="+mj-ea"/>
                <a:cs typeface="B Cheshmeh" pitchFamily="2" charset="-78"/>
              </a:rPr>
              <a:t> انرژی های تجدید پذیر</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0336" y="2736354"/>
            <a:ext cx="9260749" cy="2976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92271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 calcmode="lin" valueType="num">
                                      <p:cBhvr additive="base">
                                        <p:cTn id="7" dur="500" fill="hold"/>
                                        <p:tgtEl>
                                          <p:spTgt spid="12290"/>
                                        </p:tgtEl>
                                        <p:attrNameLst>
                                          <p:attrName>ppt_x</p:attrName>
                                        </p:attrNameLst>
                                      </p:cBhvr>
                                      <p:tavLst>
                                        <p:tav tm="0">
                                          <p:val>
                                            <p:strVal val="#ppt_x"/>
                                          </p:val>
                                        </p:tav>
                                        <p:tav tm="100000">
                                          <p:val>
                                            <p:strVal val="#ppt_x"/>
                                          </p:val>
                                        </p:tav>
                                      </p:tavLst>
                                    </p:anim>
                                    <p:anim calcmode="lin" valueType="num">
                                      <p:cBhvr additive="base">
                                        <p:cTn id="8" dur="500" fill="hold"/>
                                        <p:tgtEl>
                                          <p:spTgt spid="122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575874" y="1824227"/>
            <a:ext cx="10045542" cy="2784335"/>
          </a:xfrm>
        </p:spPr>
        <p:txBody>
          <a:bodyPr>
            <a:normAutofit fontScale="85000" lnSpcReduction="10000"/>
          </a:bodyPr>
          <a:lstStyle/>
          <a:p>
            <a:pPr marL="0" indent="0" algn="just" rtl="1">
              <a:lnSpc>
                <a:spcPct val="150000"/>
              </a:lnSpc>
              <a:buNone/>
            </a:pPr>
            <a:r>
              <a:rPr lang="fa-IR" dirty="0">
                <a:solidFill>
                  <a:schemeClr val="bg1"/>
                </a:solidFill>
                <a:latin typeface="IRAN Sans" panose="020B0606030804020204" pitchFamily="34" charset="-78"/>
                <a:cs typeface="IRAN Sans" panose="020B0606030804020204" pitchFamily="34" charset="-78"/>
              </a:rPr>
              <a:t>حتماً مشاهده </a:t>
            </a:r>
            <a:r>
              <a:rPr lang="fa-IR" dirty="0" smtClean="0">
                <a:solidFill>
                  <a:schemeClr val="bg1"/>
                </a:solidFill>
                <a:latin typeface="IRAN Sans" panose="020B0606030804020204" pitchFamily="34" charset="-78"/>
                <a:cs typeface="IRAN Sans" panose="020B0606030804020204" pitchFamily="34" charset="-78"/>
              </a:rPr>
              <a:t>کرده اید </a:t>
            </a:r>
            <a:r>
              <a:rPr lang="fa-IR" dirty="0">
                <a:solidFill>
                  <a:schemeClr val="bg1"/>
                </a:solidFill>
                <a:latin typeface="IRAN Sans" panose="020B0606030804020204" pitchFamily="34" charset="-78"/>
                <a:cs typeface="IRAN Sans" panose="020B0606030804020204" pitchFamily="34" charset="-78"/>
              </a:rPr>
              <a:t>که برخی داروها، برخی بیماری ها را در بعضی افراد به آسانی </a:t>
            </a:r>
            <a:r>
              <a:rPr lang="fa-IR" dirty="0" smtClean="0">
                <a:solidFill>
                  <a:schemeClr val="bg1"/>
                </a:solidFill>
                <a:latin typeface="IRAN Sans" panose="020B0606030804020204" pitchFamily="34" charset="-78"/>
                <a:cs typeface="IRAN Sans" panose="020B0606030804020204" pitchFamily="34" charset="-78"/>
              </a:rPr>
              <a:t>درمان می کنند</a:t>
            </a:r>
            <a:r>
              <a:rPr lang="fa-IR" dirty="0">
                <a:solidFill>
                  <a:schemeClr val="bg1"/>
                </a:solidFill>
                <a:latin typeface="IRAN Sans" panose="020B0606030804020204" pitchFamily="34" charset="-78"/>
                <a:cs typeface="IRAN Sans" panose="020B0606030804020204" pitchFamily="34" charset="-78"/>
              </a:rPr>
              <a:t>؛ درحالی که همان دارو در بعضی دیگر از انسان ها نه تنها مؤثر نیست، بلکه اثرهای </a:t>
            </a:r>
            <a:r>
              <a:rPr lang="fa-IR" dirty="0" smtClean="0">
                <a:solidFill>
                  <a:schemeClr val="bg1"/>
                </a:solidFill>
                <a:latin typeface="IRAN Sans" panose="020B0606030804020204" pitchFamily="34" charset="-78"/>
                <a:cs typeface="IRAN Sans" panose="020B0606030804020204" pitchFamily="34" charset="-78"/>
              </a:rPr>
              <a:t>جانبی خطرناک </a:t>
            </a:r>
            <a:r>
              <a:rPr lang="fa-IR" dirty="0">
                <a:solidFill>
                  <a:schemeClr val="bg1"/>
                </a:solidFill>
                <a:latin typeface="IRAN Sans" panose="020B0606030804020204" pitchFamily="34" charset="-78"/>
                <a:cs typeface="IRAN Sans" panose="020B0606030804020204" pitchFamily="34" charset="-78"/>
              </a:rPr>
              <a:t>دارد.</a:t>
            </a:r>
            <a:endParaRPr lang="en-US" dirty="0">
              <a:solidFill>
                <a:schemeClr val="bg1"/>
              </a:solidFill>
              <a:latin typeface="IRAN Sans" panose="020B0606030804020204" pitchFamily="34" charset="-78"/>
              <a:cs typeface="IRAN Sans" panose="020B0606030804020204" pitchFamily="34" charset="-78"/>
            </a:endParaRPr>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rmAutofit fontScale="975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5000" b="1" i="0" u="none" strike="noStrike" kern="1200" cap="none" spc="0" normalizeH="0" baseline="0" noProof="0" dirty="0" smtClean="0">
                <a:ln>
                  <a:noFill/>
                </a:ln>
                <a:solidFill>
                  <a:schemeClr val="tx1"/>
                </a:solidFill>
                <a:effectLst/>
                <a:uLnTx/>
                <a:uFillTx/>
                <a:latin typeface="+mj-lt"/>
                <a:ea typeface="+mj-ea"/>
                <a:cs typeface="B Cheshmeh" pitchFamily="2" charset="-78"/>
              </a:rPr>
              <a:t>سلامت</a:t>
            </a:r>
            <a:r>
              <a:rPr kumimoji="0" lang="fa-IR" sz="5000" b="1" i="0" u="none" strike="noStrike" kern="1200" cap="none" spc="0" normalizeH="0" noProof="0" dirty="0" smtClean="0">
                <a:ln>
                  <a:noFill/>
                </a:ln>
                <a:solidFill>
                  <a:schemeClr val="tx1"/>
                </a:solidFill>
                <a:effectLst/>
                <a:uLnTx/>
                <a:uFillTx/>
                <a:latin typeface="+mj-lt"/>
                <a:ea typeface="+mj-ea"/>
                <a:cs typeface="B Cheshmeh" pitchFamily="2" charset="-78"/>
              </a:rPr>
              <a:t> و درمان بیماریها</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6400" y="4176514"/>
            <a:ext cx="4968552" cy="26498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44084500"/>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13314"/>
                                        </p:tgtEl>
                                        <p:attrNameLst>
                                          <p:attrName>style.visibility</p:attrName>
                                        </p:attrNameLst>
                                      </p:cBhvr>
                                      <p:to>
                                        <p:strVal val="visible"/>
                                      </p:to>
                                    </p:set>
                                    <p:animEffect transition="in" filter="fade">
                                      <p:cBhvr>
                                        <p:cTn id="13" dur="1000"/>
                                        <p:tgtEl>
                                          <p:spTgt spid="13314"/>
                                        </p:tgtEl>
                                      </p:cBhvr>
                                    </p:animEffect>
                                    <p:anim calcmode="lin" valueType="num">
                                      <p:cBhvr>
                                        <p:cTn id="14" dur="1000" fill="hold"/>
                                        <p:tgtEl>
                                          <p:spTgt spid="13314"/>
                                        </p:tgtEl>
                                        <p:attrNameLst>
                                          <p:attrName>ppt_x</p:attrName>
                                        </p:attrNameLst>
                                      </p:cBhvr>
                                      <p:tavLst>
                                        <p:tav tm="0">
                                          <p:val>
                                            <p:strVal val="#ppt_x"/>
                                          </p:val>
                                        </p:tav>
                                        <p:tav tm="100000">
                                          <p:val>
                                            <p:strVal val="#ppt_x"/>
                                          </p:val>
                                        </p:tav>
                                      </p:tavLst>
                                    </p:anim>
                                    <p:anim calcmode="lin" valueType="num">
                                      <p:cBhvr>
                                        <p:cTn id="15" dur="1000" fill="hold"/>
                                        <p:tgtEl>
                                          <p:spTgt spid="133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558086" y="1680211"/>
            <a:ext cx="10045542" cy="4752261"/>
          </a:xfrm>
        </p:spPr>
        <p:txBody>
          <a:bodyPr>
            <a:normAutofit/>
            <a:scene3d>
              <a:camera prst="orthographicFront"/>
              <a:lightRig rig="glow" dir="tl">
                <a:rot lat="0" lon="0" rev="5400000"/>
              </a:lightRig>
            </a:scene3d>
            <a:sp3d contourW="12700">
              <a:bevelT w="25400" h="25400"/>
              <a:contourClr>
                <a:schemeClr val="accent6">
                  <a:shade val="73000"/>
                </a:schemeClr>
              </a:contourClr>
            </a:sp3d>
          </a:bodyPr>
          <a:lstStyle/>
          <a:p>
            <a:pPr marL="0" indent="0" algn="just" rtl="1">
              <a:lnSpc>
                <a:spcPct val="170000"/>
              </a:lnSpc>
              <a:buNone/>
            </a:pPr>
            <a:r>
              <a:rPr lang="fa-IR" sz="1800" b="1" dirty="0" smtClean="0">
                <a:ln w="11430"/>
                <a:solidFill>
                  <a:schemeClr val="bg1"/>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مقدار </a:t>
            </a:r>
            <a:r>
              <a:rPr lang="fa-IR" sz="1800" b="1" dirty="0">
                <a:ln w="11430"/>
                <a:solidFill>
                  <a:srgbClr val="FFFF00"/>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قابل توجهی </a:t>
            </a:r>
            <a:r>
              <a:rPr lang="fa-IR" sz="1800" b="1" dirty="0">
                <a:ln w="11430"/>
                <a:solidFill>
                  <a:schemeClr val="bg1"/>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از غذایی که می خوریم، از گیاهان و جانوران </a:t>
            </a:r>
            <a:r>
              <a:rPr lang="fa-IR" sz="1800" b="1" dirty="0" smtClean="0">
                <a:ln w="11430"/>
                <a:solidFill>
                  <a:schemeClr val="bg1"/>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اصلاح شده </a:t>
            </a:r>
            <a:r>
              <a:rPr lang="fa-IR" sz="1800" b="1" dirty="0">
                <a:ln w="11430"/>
                <a:solidFill>
                  <a:schemeClr val="bg1"/>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به دست </a:t>
            </a:r>
            <a:r>
              <a:rPr lang="fa-IR" sz="1800" b="1" dirty="0" smtClean="0">
                <a:ln w="11430"/>
                <a:solidFill>
                  <a:schemeClr val="bg1"/>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می آیند. امروزه </a:t>
            </a:r>
            <a:r>
              <a:rPr lang="fa-IR" sz="1800" b="1" dirty="0">
                <a:ln w="11430"/>
                <a:solidFill>
                  <a:schemeClr val="bg1"/>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مرغ، ماهی، گاو و گوسفند، انواع میوه ها و حتی گندم، برنج و ذرتی که </a:t>
            </a:r>
            <a:r>
              <a:rPr lang="fa-IR" sz="1800" b="1" dirty="0" smtClean="0">
                <a:ln w="11430"/>
                <a:solidFill>
                  <a:schemeClr val="bg1"/>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می خوریم</a:t>
            </a:r>
            <a:r>
              <a:rPr lang="fa-IR" sz="1800" b="1" dirty="0">
                <a:ln w="11430"/>
                <a:solidFill>
                  <a:schemeClr val="bg1"/>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 </a:t>
            </a:r>
            <a:r>
              <a:rPr lang="fa-IR" sz="1800" b="1" dirty="0" smtClean="0">
                <a:ln w="11430"/>
                <a:solidFill>
                  <a:schemeClr val="bg1"/>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اصلاح شده اند </a:t>
            </a:r>
            <a:r>
              <a:rPr lang="fa-IR" sz="1800" b="1" dirty="0">
                <a:ln w="11430"/>
                <a:solidFill>
                  <a:schemeClr val="bg1"/>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و محصولات بهتر و بیشتر تولید می کنند. امروزه بسیاری از </a:t>
            </a:r>
            <a:r>
              <a:rPr lang="fa-IR" sz="1800" b="1" dirty="0" smtClean="0">
                <a:ln w="11430"/>
                <a:solidFill>
                  <a:schemeClr val="bg1"/>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بیماری ها </a:t>
            </a:r>
            <a:r>
              <a:rPr lang="fa-IR" sz="1800" b="1" dirty="0">
                <a:ln w="11430"/>
                <a:solidFill>
                  <a:schemeClr val="bg1"/>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مانند </a:t>
            </a:r>
            <a:r>
              <a:rPr lang="fa-IR" sz="1800" b="1" dirty="0" smtClean="0">
                <a:ln w="11430"/>
                <a:solidFill>
                  <a:schemeClr val="bg1"/>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بیماری های </a:t>
            </a:r>
            <a:r>
              <a:rPr lang="fa-IR" sz="1800" b="1" dirty="0">
                <a:ln w="11430"/>
                <a:solidFill>
                  <a:srgbClr val="FFFF00"/>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قند</a:t>
            </a:r>
            <a:r>
              <a:rPr lang="fa-IR" sz="1800" b="1" dirty="0">
                <a:ln w="11430"/>
                <a:solidFill>
                  <a:schemeClr val="bg1"/>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 </a:t>
            </a:r>
            <a:r>
              <a:rPr lang="fa-IR" sz="1800" b="1" dirty="0" smtClean="0">
                <a:ln w="11430"/>
                <a:solidFill>
                  <a:schemeClr val="bg1"/>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و </a:t>
            </a:r>
            <a:r>
              <a:rPr lang="fa-IR" sz="1800" b="1" dirty="0" smtClean="0">
                <a:ln w="11430"/>
                <a:solidFill>
                  <a:srgbClr val="FFFF00"/>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افزایش </a:t>
            </a:r>
            <a:r>
              <a:rPr lang="fa-IR" sz="1800" b="1" dirty="0">
                <a:ln w="11430"/>
                <a:solidFill>
                  <a:srgbClr val="FFFF00"/>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فشارخون </a:t>
            </a:r>
            <a:r>
              <a:rPr lang="fa-IR" sz="1800" b="1" dirty="0">
                <a:ln w="11430"/>
                <a:solidFill>
                  <a:schemeClr val="bg1"/>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که حدود صد سال پیش به مرگ منجر </a:t>
            </a:r>
            <a:r>
              <a:rPr lang="fa-IR" sz="1800" b="1" dirty="0" smtClean="0">
                <a:ln w="11430"/>
                <a:solidFill>
                  <a:schemeClr val="bg1"/>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می شدند</a:t>
            </a:r>
            <a:r>
              <a:rPr lang="fa-IR" sz="1800" b="1" dirty="0">
                <a:ln w="11430"/>
                <a:solidFill>
                  <a:schemeClr val="bg1"/>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 </a:t>
            </a:r>
            <a:r>
              <a:rPr lang="fa-IR" sz="1800" b="1" dirty="0" smtClean="0">
                <a:ln w="11430"/>
                <a:solidFill>
                  <a:schemeClr val="bg1"/>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مهارشده اند </a:t>
            </a:r>
            <a:r>
              <a:rPr lang="fa-IR" sz="1800" b="1" dirty="0">
                <a:ln w="11430"/>
                <a:solidFill>
                  <a:schemeClr val="bg1"/>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و به علت روش </a:t>
            </a:r>
            <a:r>
              <a:rPr lang="fa-IR" sz="1800" b="1" dirty="0" smtClean="0">
                <a:ln w="11430"/>
                <a:solidFill>
                  <a:schemeClr val="bg1"/>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های درمانی </a:t>
            </a:r>
            <a:r>
              <a:rPr lang="fa-IR" sz="1800" b="1" dirty="0">
                <a:ln w="11430"/>
                <a:solidFill>
                  <a:schemeClr val="bg1"/>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و داروهای جدید، دیگر مرگ آور نیستند. امروزه با استفاده از </a:t>
            </a:r>
            <a:r>
              <a:rPr lang="fa-IR" sz="1800" b="1" dirty="0">
                <a:ln w="11430"/>
                <a:solidFill>
                  <a:srgbClr val="FFFF00"/>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دِنا </a:t>
            </a:r>
            <a:r>
              <a:rPr lang="fa-IR" sz="1800" b="1" dirty="0" smtClean="0">
                <a:ln w="11430"/>
                <a:solidFill>
                  <a:srgbClr val="FFFF00"/>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)DNA) </a:t>
            </a:r>
            <a:r>
              <a:rPr lang="fa-IR" sz="1800" b="1" dirty="0" smtClean="0">
                <a:ln w="11430"/>
                <a:solidFill>
                  <a:schemeClr val="bg1"/>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ی </a:t>
            </a:r>
            <a:r>
              <a:rPr lang="fa-IR" sz="1800" b="1" dirty="0">
                <a:ln w="11430"/>
                <a:solidFill>
                  <a:schemeClr val="bg1"/>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افراد، </a:t>
            </a:r>
            <a:r>
              <a:rPr lang="fa-IR" sz="1800" b="1" dirty="0" smtClean="0">
                <a:ln w="11430"/>
                <a:solidFill>
                  <a:srgbClr val="FFFF00"/>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هویت</a:t>
            </a:r>
            <a:r>
              <a:rPr lang="fa-IR" sz="1800" b="1" dirty="0" smtClean="0">
                <a:ln w="11430"/>
                <a:solidFill>
                  <a:schemeClr val="bg1"/>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 انسان </a:t>
            </a:r>
            <a:r>
              <a:rPr lang="fa-IR" sz="1800" b="1" dirty="0">
                <a:ln w="11430"/>
                <a:solidFill>
                  <a:schemeClr val="bg1"/>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ها را به آسانی شناسایی </a:t>
            </a:r>
            <a:r>
              <a:rPr lang="fa-IR" sz="1800" b="1" dirty="0" smtClean="0">
                <a:ln w="11430"/>
                <a:solidFill>
                  <a:schemeClr val="bg1"/>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می کنند</a:t>
            </a:r>
            <a:r>
              <a:rPr lang="fa-IR" sz="1800" b="1" dirty="0">
                <a:ln w="11430"/>
                <a:solidFill>
                  <a:schemeClr val="bg1"/>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 همچنین با خواندن اطلاعات مولکول های دِنای افراد، </a:t>
            </a:r>
            <a:r>
              <a:rPr lang="fa-IR" sz="1800" b="1" dirty="0" smtClean="0">
                <a:ln w="11430"/>
                <a:solidFill>
                  <a:schemeClr val="bg1"/>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از </a:t>
            </a:r>
            <a:r>
              <a:rPr lang="fa-IR" sz="1800" b="1" dirty="0" smtClean="0">
                <a:ln w="11430"/>
                <a:solidFill>
                  <a:srgbClr val="FFFF00"/>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بیماری </a:t>
            </a:r>
            <a:r>
              <a:rPr lang="fa-IR" sz="1800" b="1" dirty="0">
                <a:ln w="11430"/>
                <a:solidFill>
                  <a:srgbClr val="FFFF00"/>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های ارثی</a:t>
            </a:r>
            <a:r>
              <a:rPr lang="fa-IR" sz="1800" b="1" dirty="0">
                <a:ln w="11430"/>
                <a:solidFill>
                  <a:schemeClr val="bg1"/>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 ای خبردار </a:t>
            </a:r>
            <a:r>
              <a:rPr lang="fa-IR" sz="1800" b="1" dirty="0" smtClean="0">
                <a:ln w="11430"/>
                <a:solidFill>
                  <a:schemeClr val="bg1"/>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می شوند </a:t>
            </a:r>
            <a:r>
              <a:rPr lang="fa-IR" sz="1800" b="1" dirty="0">
                <a:ln w="11430"/>
                <a:solidFill>
                  <a:schemeClr val="bg1"/>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rPr>
              <a:t>که ممکن است در آینده به سراغ انسان بیایند.</a:t>
            </a:r>
            <a:endParaRPr lang="en-US" sz="1800" b="1" dirty="0">
              <a:ln w="11430"/>
              <a:solidFill>
                <a:schemeClr val="bg1"/>
              </a:solidFill>
              <a:effectLst>
                <a:outerShdw blurRad="80000" dist="40000" dir="5040000" algn="tl">
                  <a:srgbClr val="000000">
                    <a:alpha val="30000"/>
                  </a:srgbClr>
                </a:outerShdw>
              </a:effectLst>
              <a:latin typeface="IRAN Sans" panose="020B0606030804020204" pitchFamily="34" charset="-78"/>
              <a:cs typeface="IRAN Sans" panose="020B0606030804020204" pitchFamily="34" charset="-78"/>
            </a:endParaRPr>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rmAutofit fontScale="975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5000" b="1" i="0" u="none" strike="noStrike" kern="1200" cap="none" spc="0" normalizeH="0" baseline="0" noProof="0" dirty="0" smtClean="0">
                <a:ln>
                  <a:noFill/>
                </a:ln>
                <a:solidFill>
                  <a:schemeClr val="tx1"/>
                </a:solidFill>
                <a:effectLst/>
                <a:uLnTx/>
                <a:uFillTx/>
                <a:latin typeface="+mj-lt"/>
                <a:ea typeface="+mj-ea"/>
                <a:cs typeface="B Cheshmeh" pitchFamily="2" charset="-78"/>
              </a:rPr>
              <a:t>محدوده</a:t>
            </a:r>
            <a:r>
              <a:rPr kumimoji="0" lang="fa-IR" sz="5000" b="1" i="0" u="none" strike="noStrike" kern="1200" cap="none" spc="0" normalizeH="0" noProof="0" dirty="0" smtClean="0">
                <a:ln>
                  <a:noFill/>
                </a:ln>
                <a:solidFill>
                  <a:schemeClr val="tx1"/>
                </a:solidFill>
                <a:effectLst/>
                <a:uLnTx/>
                <a:uFillTx/>
                <a:latin typeface="+mj-lt"/>
                <a:ea typeface="+mj-ea"/>
                <a:cs typeface="B Cheshmeh" pitchFamily="2" charset="-78"/>
              </a:rPr>
              <a:t> علم زیست شناسی</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25752" y="5074533"/>
            <a:ext cx="3139280" cy="176627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0511816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1000"/>
                                        <p:tgtEl>
                                          <p:spTgt spid="1026"/>
                                        </p:tgtEl>
                                      </p:cBhvr>
                                    </p:animEffect>
                                    <p:anim calcmode="lin" valueType="num">
                                      <p:cBhvr>
                                        <p:cTn id="13" dur="1000" fill="hold"/>
                                        <p:tgtEl>
                                          <p:spTgt spid="1026"/>
                                        </p:tgtEl>
                                        <p:attrNameLst>
                                          <p:attrName>ppt_x</p:attrName>
                                        </p:attrNameLst>
                                      </p:cBhvr>
                                      <p:tavLst>
                                        <p:tav tm="0">
                                          <p:val>
                                            <p:strVal val="#ppt_x"/>
                                          </p:val>
                                        </p:tav>
                                        <p:tav tm="100000">
                                          <p:val>
                                            <p:strVal val="#ppt_x"/>
                                          </p:val>
                                        </p:tav>
                                      </p:tavLst>
                                    </p:anim>
                                    <p:anim calcmode="lin" valueType="num">
                                      <p:cBhvr>
                                        <p:cTn id="14"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558086" y="1944533"/>
            <a:ext cx="10045542" cy="3816157"/>
          </a:xfrm>
        </p:spPr>
        <p:txBody>
          <a:bodyPr>
            <a:normAutofit fontScale="62500" lnSpcReduction="20000"/>
          </a:bodyPr>
          <a:lstStyle/>
          <a:p>
            <a:pPr marL="0" indent="0" algn="just" rtl="1">
              <a:lnSpc>
                <a:spcPct val="170000"/>
              </a:lnSpc>
              <a:buNone/>
            </a:pPr>
            <a:r>
              <a:rPr lang="fa-IR" dirty="0">
                <a:solidFill>
                  <a:schemeClr val="bg1"/>
                </a:solidFill>
                <a:latin typeface="IRAN Sans" panose="020B0606030804020204" pitchFamily="34" charset="-78"/>
                <a:cs typeface="IRAN Sans" panose="020B0606030804020204" pitchFamily="34" charset="-78"/>
              </a:rPr>
              <a:t>به تازگی، روشی برای تشخیص و درمان بیماری ها در حال گسترش است که </a:t>
            </a:r>
            <a:r>
              <a:rPr lang="fa-IR" b="1" dirty="0">
                <a:solidFill>
                  <a:schemeClr val="bg1"/>
                </a:solidFill>
                <a:latin typeface="IRAN Sans" panose="020B0606030804020204" pitchFamily="34" charset="-78"/>
                <a:cs typeface="IRAN Sans" panose="020B0606030804020204" pitchFamily="34" charset="-78"/>
              </a:rPr>
              <a:t>پزشکی </a:t>
            </a:r>
            <a:r>
              <a:rPr lang="fa-IR" b="1" dirty="0" smtClean="0">
                <a:solidFill>
                  <a:schemeClr val="bg1"/>
                </a:solidFill>
                <a:latin typeface="IRAN Sans" panose="020B0606030804020204" pitchFamily="34" charset="-78"/>
                <a:cs typeface="IRAN Sans" panose="020B0606030804020204" pitchFamily="34" charset="-78"/>
              </a:rPr>
              <a:t>شخصی </a:t>
            </a:r>
            <a:r>
              <a:rPr lang="fa-IR" dirty="0" smtClean="0">
                <a:solidFill>
                  <a:schemeClr val="bg1"/>
                </a:solidFill>
                <a:latin typeface="IRAN Sans" panose="020B0606030804020204" pitchFamily="34" charset="-78"/>
                <a:cs typeface="IRAN Sans" panose="020B0606030804020204" pitchFamily="34" charset="-78"/>
              </a:rPr>
              <a:t>نام </a:t>
            </a:r>
            <a:r>
              <a:rPr lang="fa-IR" dirty="0">
                <a:solidFill>
                  <a:schemeClr val="bg1"/>
                </a:solidFill>
                <a:latin typeface="IRAN Sans" panose="020B0606030804020204" pitchFamily="34" charset="-78"/>
                <a:cs typeface="IRAN Sans" panose="020B0606030804020204" pitchFamily="34" charset="-78"/>
              </a:rPr>
              <a:t>دارد. پزشکان در پزشکی شخصی برای تشخیص و درمان بیماری ها </a:t>
            </a:r>
            <a:r>
              <a:rPr lang="fa-IR" dirty="0">
                <a:solidFill>
                  <a:srgbClr val="FFFF00"/>
                </a:solidFill>
                <a:latin typeface="IRAN Sans" panose="020B0606030804020204" pitchFamily="34" charset="-78"/>
                <a:cs typeface="IRAN Sans" panose="020B0606030804020204" pitchFamily="34" charset="-78"/>
              </a:rPr>
              <a:t>به جای مشاهدۀ حال </a:t>
            </a:r>
            <a:r>
              <a:rPr lang="fa-IR" dirty="0" smtClean="0">
                <a:solidFill>
                  <a:srgbClr val="FFFF00"/>
                </a:solidFill>
                <a:latin typeface="IRAN Sans" panose="020B0606030804020204" pitchFamily="34" charset="-78"/>
                <a:cs typeface="IRAN Sans" panose="020B0606030804020204" pitchFamily="34" charset="-78"/>
              </a:rPr>
              <a:t>بیمار</a:t>
            </a:r>
            <a:r>
              <a:rPr lang="fa-IR" dirty="0" smtClean="0">
                <a:solidFill>
                  <a:schemeClr val="bg1"/>
                </a:solidFill>
                <a:latin typeface="IRAN Sans" panose="020B0606030804020204" pitchFamily="34" charset="-78"/>
                <a:cs typeface="IRAN Sans" panose="020B0606030804020204" pitchFamily="34" charset="-78"/>
              </a:rPr>
              <a:t>، </a:t>
            </a:r>
            <a:r>
              <a:rPr lang="fa-IR" b="1" dirty="0" smtClean="0">
                <a:ln w="1905"/>
                <a:solidFill>
                  <a:srgbClr val="FFC000"/>
                </a:solidFill>
                <a:effectLst>
                  <a:glow rad="228600">
                    <a:schemeClr val="accent5">
                      <a:satMod val="175000"/>
                      <a:alpha val="40000"/>
                    </a:schemeClr>
                  </a:glow>
                  <a:innerShdw blurRad="69850" dist="43180" dir="5400000">
                    <a:srgbClr val="000000">
                      <a:alpha val="65000"/>
                    </a:srgbClr>
                  </a:innerShdw>
                </a:effectLst>
                <a:latin typeface="IRAN Sans" panose="020B0606030804020204" pitchFamily="34" charset="-78"/>
                <a:cs typeface="IRAN Sans" panose="020B0606030804020204" pitchFamily="34" charset="-78"/>
              </a:rPr>
              <a:t>با </a:t>
            </a:r>
            <a:r>
              <a:rPr lang="fa-IR" b="1" dirty="0">
                <a:ln w="1905"/>
                <a:solidFill>
                  <a:srgbClr val="FFC000"/>
                </a:solidFill>
                <a:effectLst>
                  <a:glow rad="228600">
                    <a:schemeClr val="accent5">
                      <a:satMod val="175000"/>
                      <a:alpha val="40000"/>
                    </a:schemeClr>
                  </a:glow>
                  <a:innerShdw blurRad="69850" dist="43180" dir="5400000">
                    <a:srgbClr val="000000">
                      <a:alpha val="65000"/>
                    </a:srgbClr>
                  </a:innerShdw>
                </a:effectLst>
                <a:latin typeface="IRAN Sans" panose="020B0606030804020204" pitchFamily="34" charset="-78"/>
                <a:cs typeface="IRAN Sans" panose="020B0606030804020204" pitchFamily="34" charset="-78"/>
              </a:rPr>
              <a:t>بررسی اطلاعاتی که روی ژن های هر فرد وجود دارد</a:t>
            </a:r>
            <a:r>
              <a:rPr lang="fa-IR" b="1" dirty="0">
                <a:ln w="1905"/>
                <a:solidFill>
                  <a:srgbClr val="FFC000"/>
                </a:solidFill>
                <a:effectLst>
                  <a:innerShdw blurRad="69850" dist="43180" dir="5400000">
                    <a:srgbClr val="000000">
                      <a:alpha val="65000"/>
                    </a:srgbClr>
                  </a:innerShdw>
                </a:effectLst>
                <a:latin typeface="IRAN Sans" panose="020B0606030804020204" pitchFamily="34" charset="-78"/>
                <a:cs typeface="IRAN Sans" panose="020B0606030804020204" pitchFamily="34" charset="-78"/>
              </a:rPr>
              <a:t>، روش های درمانی و دارویی خاصِّ هر فرد </a:t>
            </a:r>
            <a:r>
              <a:rPr lang="fa-IR" b="1" dirty="0" smtClean="0">
                <a:ln w="1905"/>
                <a:solidFill>
                  <a:srgbClr val="FFC000"/>
                </a:solidFill>
                <a:effectLst>
                  <a:innerShdw blurRad="69850" dist="43180" dir="5400000">
                    <a:srgbClr val="000000">
                      <a:alpha val="65000"/>
                    </a:srgbClr>
                  </a:innerShdw>
                </a:effectLst>
                <a:latin typeface="IRAN Sans" panose="020B0606030804020204" pitchFamily="34" charset="-78"/>
                <a:cs typeface="IRAN Sans" panose="020B0606030804020204" pitchFamily="34" charset="-78"/>
              </a:rPr>
              <a:t>را طراحی می کنند</a:t>
            </a:r>
            <a:r>
              <a:rPr lang="fa-IR" dirty="0" smtClean="0">
                <a:solidFill>
                  <a:schemeClr val="bg1"/>
                </a:solidFill>
                <a:latin typeface="IRAN Sans" panose="020B0606030804020204" pitchFamily="34" charset="-78"/>
                <a:cs typeface="IRAN Sans" panose="020B0606030804020204" pitchFamily="34" charset="-78"/>
              </a:rPr>
              <a:t> </a:t>
            </a:r>
            <a:r>
              <a:rPr lang="fa-IR" dirty="0">
                <a:solidFill>
                  <a:schemeClr val="bg1"/>
                </a:solidFill>
                <a:latin typeface="IRAN Sans" panose="020B0606030804020204" pitchFamily="34" charset="-78"/>
                <a:cs typeface="IRAN Sans" panose="020B0606030804020204" pitchFamily="34" charset="-78"/>
              </a:rPr>
              <a:t>و به علاوه، </a:t>
            </a:r>
            <a:r>
              <a:rPr lang="fa-IR" b="1" dirty="0">
                <a:ln w="1905"/>
                <a:solidFill>
                  <a:srgbClr val="FFC000"/>
                </a:solidFill>
                <a:effectLst>
                  <a:innerShdw blurRad="69850" dist="43180" dir="5400000">
                    <a:srgbClr val="000000">
                      <a:alpha val="65000"/>
                    </a:srgbClr>
                  </a:innerShdw>
                </a:effectLst>
                <a:latin typeface="IRAN Sans" panose="020B0606030804020204" pitchFamily="34" charset="-78"/>
                <a:cs typeface="IRAN Sans" panose="020B0606030804020204" pitchFamily="34" charset="-78"/>
              </a:rPr>
              <a:t>از بیماری های ارثی او آگاه می شوند</a:t>
            </a:r>
            <a:r>
              <a:rPr lang="fa-IR" dirty="0">
                <a:solidFill>
                  <a:schemeClr val="bg1"/>
                </a:solidFill>
                <a:latin typeface="IRAN Sans" panose="020B0606030804020204" pitchFamily="34" charset="-78"/>
                <a:cs typeface="IRAN Sans" panose="020B0606030804020204" pitchFamily="34" charset="-78"/>
              </a:rPr>
              <a:t>، </a:t>
            </a:r>
            <a:r>
              <a:rPr lang="fa-IR" b="1" dirty="0">
                <a:ln w="1905"/>
                <a:solidFill>
                  <a:srgbClr val="FFC000"/>
                </a:solidFill>
                <a:effectLst>
                  <a:innerShdw blurRad="69850" dist="43180" dir="5400000">
                    <a:srgbClr val="000000">
                      <a:alpha val="65000"/>
                    </a:srgbClr>
                  </a:innerShdw>
                </a:effectLst>
                <a:latin typeface="IRAN Sans" panose="020B0606030804020204" pitchFamily="34" charset="-78"/>
                <a:cs typeface="IRAN Sans" panose="020B0606030804020204" pitchFamily="34" charset="-78"/>
              </a:rPr>
              <a:t>بیماری هایی را که قرار است در </a:t>
            </a:r>
            <a:r>
              <a:rPr lang="fa-IR" b="1" dirty="0" smtClean="0">
                <a:ln w="1905"/>
                <a:solidFill>
                  <a:srgbClr val="FFC000"/>
                </a:solidFill>
                <a:effectLst>
                  <a:innerShdw blurRad="69850" dist="43180" dir="5400000">
                    <a:srgbClr val="000000">
                      <a:alpha val="65000"/>
                    </a:srgbClr>
                  </a:innerShdw>
                </a:effectLst>
                <a:latin typeface="IRAN Sans" panose="020B0606030804020204" pitchFamily="34" charset="-78"/>
                <a:cs typeface="IRAN Sans" panose="020B0606030804020204" pitchFamily="34" charset="-78"/>
              </a:rPr>
              <a:t>آینده به </a:t>
            </a:r>
            <a:r>
              <a:rPr lang="fa-IR" b="1" dirty="0">
                <a:ln w="1905"/>
                <a:solidFill>
                  <a:srgbClr val="FFC000"/>
                </a:solidFill>
                <a:effectLst>
                  <a:innerShdw blurRad="69850" dist="43180" dir="5400000">
                    <a:srgbClr val="000000">
                      <a:alpha val="65000"/>
                    </a:srgbClr>
                  </a:innerShdw>
                </a:effectLst>
                <a:latin typeface="IRAN Sans" panose="020B0606030804020204" pitchFamily="34" charset="-78"/>
                <a:cs typeface="IRAN Sans" panose="020B0606030804020204" pitchFamily="34" charset="-78"/>
              </a:rPr>
              <a:t>آن </a:t>
            </a:r>
            <a:r>
              <a:rPr lang="fa-IR" b="1" dirty="0" smtClean="0">
                <a:ln w="1905"/>
                <a:solidFill>
                  <a:srgbClr val="FFC000"/>
                </a:solidFill>
                <a:effectLst>
                  <a:innerShdw blurRad="69850" dist="43180" dir="5400000">
                    <a:srgbClr val="000000">
                      <a:alpha val="65000"/>
                    </a:srgbClr>
                  </a:innerShdw>
                </a:effectLst>
                <a:latin typeface="IRAN Sans" panose="020B0606030804020204" pitchFamily="34" charset="-78"/>
                <a:cs typeface="IRAN Sans" panose="020B0606030804020204" pitchFamily="34" charset="-78"/>
              </a:rPr>
              <a:t>مبتلا شود</a:t>
            </a:r>
            <a:r>
              <a:rPr lang="fa-IR" b="1" dirty="0">
                <a:ln w="1905"/>
                <a:solidFill>
                  <a:srgbClr val="FFC000"/>
                </a:solidFill>
                <a:effectLst>
                  <a:innerShdw blurRad="69850" dist="43180" dir="5400000">
                    <a:srgbClr val="000000">
                      <a:alpha val="65000"/>
                    </a:srgbClr>
                  </a:innerShdw>
                </a:effectLst>
                <a:latin typeface="IRAN Sans" panose="020B0606030804020204" pitchFamily="34" charset="-78"/>
                <a:cs typeface="IRAN Sans" panose="020B0606030804020204" pitchFamily="34" charset="-78"/>
              </a:rPr>
              <a:t>، </a:t>
            </a:r>
            <a:r>
              <a:rPr lang="fa-IR" b="1" dirty="0" smtClean="0">
                <a:ln w="1905"/>
                <a:solidFill>
                  <a:srgbClr val="FFC000"/>
                </a:solidFill>
                <a:effectLst>
                  <a:innerShdw blurRad="69850" dist="43180" dir="5400000">
                    <a:srgbClr val="000000">
                      <a:alpha val="65000"/>
                    </a:srgbClr>
                  </a:innerShdw>
                </a:effectLst>
                <a:latin typeface="IRAN Sans" panose="020B0606030804020204" pitchFamily="34" charset="-78"/>
                <a:cs typeface="IRAN Sans" panose="020B0606030804020204" pitchFamily="34" charset="-78"/>
              </a:rPr>
              <a:t>پیش بینی می کنند </a:t>
            </a:r>
            <a:r>
              <a:rPr lang="fa-IR" dirty="0">
                <a:solidFill>
                  <a:schemeClr val="bg1"/>
                </a:solidFill>
                <a:latin typeface="IRAN Sans" panose="020B0606030804020204" pitchFamily="34" charset="-78"/>
                <a:cs typeface="IRAN Sans" panose="020B0606030804020204" pitchFamily="34" charset="-78"/>
              </a:rPr>
              <a:t>و با اقدامات لازم، اثر آن را </a:t>
            </a:r>
            <a:r>
              <a:rPr lang="fa-IR" dirty="0">
                <a:solidFill>
                  <a:srgbClr val="FFFF00"/>
                </a:solidFill>
                <a:latin typeface="IRAN Sans" panose="020B0606030804020204" pitchFamily="34" charset="-78"/>
                <a:cs typeface="IRAN Sans" panose="020B0606030804020204" pitchFamily="34" charset="-78"/>
              </a:rPr>
              <a:t>کاهش</a:t>
            </a:r>
            <a:r>
              <a:rPr lang="fa-IR" dirty="0">
                <a:solidFill>
                  <a:schemeClr val="bg1"/>
                </a:solidFill>
                <a:latin typeface="IRAN Sans" panose="020B0606030804020204" pitchFamily="34" charset="-78"/>
                <a:cs typeface="IRAN Sans" panose="020B0606030804020204" pitchFamily="34" charset="-78"/>
              </a:rPr>
              <a:t> </a:t>
            </a:r>
            <a:r>
              <a:rPr lang="fa-IR" dirty="0" smtClean="0">
                <a:solidFill>
                  <a:schemeClr val="bg1"/>
                </a:solidFill>
                <a:latin typeface="IRAN Sans" panose="020B0606030804020204" pitchFamily="34" charset="-78"/>
                <a:cs typeface="IRAN Sans" panose="020B0606030804020204" pitchFamily="34" charset="-78"/>
              </a:rPr>
              <a:t>می دهند</a:t>
            </a:r>
            <a:endParaRPr lang="en-US" dirty="0">
              <a:solidFill>
                <a:schemeClr val="bg1"/>
              </a:solidFill>
              <a:latin typeface="IRAN Sans" panose="020B0606030804020204" pitchFamily="34" charset="-78"/>
              <a:cs typeface="IRAN Sans" panose="020B0606030804020204" pitchFamily="34" charset="-78"/>
            </a:endParaRPr>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rmAutofit fontScale="975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5000" b="1" i="0" u="none" strike="noStrike" kern="1200" cap="none" spc="0" normalizeH="0" baseline="0" noProof="0" dirty="0" smtClean="0">
                <a:ln>
                  <a:noFill/>
                </a:ln>
                <a:solidFill>
                  <a:schemeClr val="tx1"/>
                </a:solidFill>
                <a:effectLst/>
                <a:uLnTx/>
                <a:uFillTx/>
                <a:latin typeface="+mj-lt"/>
                <a:ea typeface="+mj-ea"/>
                <a:cs typeface="B Cheshmeh" pitchFamily="2" charset="-78"/>
              </a:rPr>
              <a:t>سلامت</a:t>
            </a:r>
            <a:r>
              <a:rPr kumimoji="0" lang="fa-IR" sz="5000" b="1" i="0" u="none" strike="noStrike" kern="1200" cap="none" spc="0" normalizeH="0" noProof="0" dirty="0" smtClean="0">
                <a:ln>
                  <a:noFill/>
                </a:ln>
                <a:solidFill>
                  <a:schemeClr val="tx1"/>
                </a:solidFill>
                <a:effectLst/>
                <a:uLnTx/>
                <a:uFillTx/>
                <a:latin typeface="+mj-lt"/>
                <a:ea typeface="+mj-ea"/>
                <a:cs typeface="B Cheshmeh" pitchFamily="2" charset="-78"/>
              </a:rPr>
              <a:t> و درمان بیماریها</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4061" y="5367486"/>
            <a:ext cx="8677275" cy="1257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55792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4338"/>
                                        </p:tgtEl>
                                        <p:attrNameLst>
                                          <p:attrName>style.visibility</p:attrName>
                                        </p:attrNameLst>
                                      </p:cBhvr>
                                      <p:to>
                                        <p:strVal val="visible"/>
                                      </p:to>
                                    </p:set>
                                    <p:anim calcmode="lin" valueType="num">
                                      <p:cBhvr additive="base">
                                        <p:cTn id="12" dur="500" fill="hold"/>
                                        <p:tgtEl>
                                          <p:spTgt spid="14338"/>
                                        </p:tgtEl>
                                        <p:attrNameLst>
                                          <p:attrName>ppt_x</p:attrName>
                                        </p:attrNameLst>
                                      </p:cBhvr>
                                      <p:tavLst>
                                        <p:tav tm="0">
                                          <p:val>
                                            <p:strVal val="#ppt_x"/>
                                          </p:val>
                                        </p:tav>
                                        <p:tav tm="100000">
                                          <p:val>
                                            <p:strVal val="#ppt_x"/>
                                          </p:val>
                                        </p:tav>
                                      </p:tavLst>
                                    </p:anim>
                                    <p:anim calcmode="lin" valueType="num">
                                      <p:cBhvr additive="base">
                                        <p:cTn id="13" dur="500" fill="hold"/>
                                        <p:tgtEl>
                                          <p:spTgt spid="143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2384" y="5832698"/>
            <a:ext cx="8352928" cy="768102"/>
          </a:xfrm>
        </p:spPr>
        <p:style>
          <a:lnRef idx="2">
            <a:schemeClr val="accent6"/>
          </a:lnRef>
          <a:fillRef idx="1">
            <a:schemeClr val="lt1"/>
          </a:fillRef>
          <a:effectRef idx="0">
            <a:schemeClr val="accent6"/>
          </a:effectRef>
          <a:fontRef idx="minor">
            <a:schemeClr val="dk1"/>
          </a:fontRef>
        </p:style>
        <p:txBody>
          <a:bodyPr>
            <a:noAutofit/>
          </a:bodyPr>
          <a:lstStyle/>
          <a:p>
            <a:pPr algn="just" rtl="1">
              <a:lnSpc>
                <a:spcPct val="150000"/>
              </a:lnSpc>
            </a:pPr>
            <a:r>
              <a:rPr lang="fa-IR" sz="2000" b="1" dirty="0" smtClean="0">
                <a:ln w="1905"/>
                <a:solidFill>
                  <a:srgbClr val="FFC000"/>
                </a:solidFill>
                <a:effectLst>
                  <a:glow rad="101600">
                    <a:srgbClr val="FFFF00">
                      <a:alpha val="60000"/>
                    </a:srgbClr>
                  </a:glow>
                  <a:innerShdw blurRad="69850" dist="43180" dir="5400000">
                    <a:srgbClr val="000000">
                      <a:alpha val="65000"/>
                    </a:srgbClr>
                  </a:innerShdw>
                </a:effectLst>
                <a:latin typeface="IRAN Sans" panose="020B0606030804020204" pitchFamily="34" charset="-78"/>
                <a:cs typeface="IRAN Sans" panose="020B0606030804020204" pitchFamily="34" charset="-78"/>
              </a:rPr>
              <a:t>برای دانلود پاورپوینت فصول دیگر این کتاب به سایت مداد مغزی مراجعه نمایید</a:t>
            </a:r>
            <a:endParaRPr lang="en-US" sz="2000" b="1" dirty="0">
              <a:ln w="1905"/>
              <a:solidFill>
                <a:srgbClr val="FFC000"/>
              </a:solidFill>
              <a:effectLst>
                <a:glow rad="101600">
                  <a:srgbClr val="FFFF00">
                    <a:alpha val="60000"/>
                  </a:srgbClr>
                </a:glow>
                <a:innerShdw blurRad="69850" dist="43180" dir="5400000">
                  <a:srgbClr val="000000">
                    <a:alpha val="65000"/>
                  </a:srgbClr>
                </a:innerShdw>
              </a:effectLst>
              <a:latin typeface="IRAN Sans" panose="020B0606030804020204" pitchFamily="34" charset="-78"/>
              <a:cs typeface="IRAN Sans" panose="020B0606030804020204" pitchFamily="34" charset="-78"/>
            </a:endParaRPr>
          </a:p>
        </p:txBody>
      </p:sp>
      <p:sp>
        <p:nvSpPr>
          <p:cNvPr id="3" name="Content Placeholder 2"/>
          <p:cNvSpPr>
            <a:spLocks noGrp="1"/>
          </p:cNvSpPr>
          <p:nvPr>
            <p:ph idx="1"/>
          </p:nvPr>
        </p:nvSpPr>
        <p:spPr>
          <a:xfrm>
            <a:off x="828328" y="2160290"/>
            <a:ext cx="10045542" cy="3960440"/>
          </a:xfrm>
        </p:spPr>
        <p:txBody>
          <a:bodyPr>
            <a:normAutofit/>
          </a:bodyPr>
          <a:lstStyle/>
          <a:p>
            <a:pPr algn="just" rtl="1">
              <a:lnSpc>
                <a:spcPct val="150000"/>
              </a:lnSpc>
              <a:buFont typeface="Wingdings" panose="05000000000000000000" pitchFamily="2" charset="2"/>
              <a:buChar char="q"/>
            </a:pPr>
            <a:r>
              <a:rPr lang="fa-IR" sz="3200" dirty="0" smtClean="0">
                <a:solidFill>
                  <a:schemeClr val="bg1"/>
                </a:solidFill>
                <a:latin typeface="IRAN Sans" panose="020B0606030804020204" pitchFamily="34" charset="-78"/>
                <a:cs typeface="IRAN Sans" panose="020B0606030804020204" pitchFamily="34" charset="-78"/>
              </a:rPr>
              <a:t> عنوان کتاب: زیست شناسی دهم</a:t>
            </a:r>
          </a:p>
          <a:p>
            <a:pPr algn="just" rtl="1">
              <a:lnSpc>
                <a:spcPct val="150000"/>
              </a:lnSpc>
              <a:buFont typeface="Wingdings" panose="05000000000000000000" pitchFamily="2" charset="2"/>
              <a:buChar char="q"/>
            </a:pPr>
            <a:r>
              <a:rPr lang="fa-IR" sz="3200" dirty="0" smtClean="0">
                <a:solidFill>
                  <a:schemeClr val="bg1"/>
                </a:solidFill>
                <a:latin typeface="IRAN Sans" panose="020B0606030804020204" pitchFamily="34" charset="-78"/>
                <a:cs typeface="IRAN Sans" panose="020B0606030804020204" pitchFamily="34" charset="-78"/>
              </a:rPr>
              <a:t>عنوان فصل: زیست شناسی دیروز، امروز و فردا</a:t>
            </a:r>
          </a:p>
          <a:p>
            <a:pPr algn="just" rtl="1">
              <a:lnSpc>
                <a:spcPct val="150000"/>
              </a:lnSpc>
              <a:buFont typeface="Wingdings" panose="05000000000000000000" pitchFamily="2" charset="2"/>
              <a:buChar char="q"/>
            </a:pPr>
            <a:r>
              <a:rPr lang="fa-IR" sz="3200" dirty="0">
                <a:solidFill>
                  <a:schemeClr val="bg1"/>
                </a:solidFill>
                <a:latin typeface="IRAN Sans" panose="020B0606030804020204" pitchFamily="34" charset="-78"/>
                <a:cs typeface="IRAN Sans" panose="020B0606030804020204" pitchFamily="34" charset="-78"/>
              </a:rPr>
              <a:t> </a:t>
            </a:r>
            <a:r>
              <a:rPr lang="fa-IR" sz="3200" dirty="0" smtClean="0">
                <a:solidFill>
                  <a:schemeClr val="bg1"/>
                </a:solidFill>
                <a:latin typeface="IRAN Sans" panose="020B0606030804020204" pitchFamily="34" charset="-78"/>
                <a:cs typeface="IRAN Sans" panose="020B0606030804020204" pitchFamily="34" charset="-78"/>
              </a:rPr>
              <a:t>تهیه کننده: گروه آموزشی مداد مغزی</a:t>
            </a:r>
          </a:p>
          <a:p>
            <a:pPr algn="just" rtl="1">
              <a:lnSpc>
                <a:spcPct val="150000"/>
              </a:lnSpc>
              <a:buFont typeface="Wingdings" panose="05000000000000000000" pitchFamily="2" charset="2"/>
              <a:buChar char="q"/>
            </a:pPr>
            <a:r>
              <a:rPr lang="fa-IR" sz="3200" dirty="0">
                <a:solidFill>
                  <a:schemeClr val="bg1"/>
                </a:solidFill>
                <a:latin typeface="IRAN Sans" panose="020B0606030804020204" pitchFamily="34" charset="-78"/>
                <a:cs typeface="IRAN Sans" panose="020B0606030804020204" pitchFamily="34" charset="-78"/>
              </a:rPr>
              <a:t> </a:t>
            </a:r>
            <a:r>
              <a:rPr lang="fa-IR" sz="3200" dirty="0" smtClean="0">
                <a:solidFill>
                  <a:schemeClr val="bg1"/>
                </a:solidFill>
                <a:latin typeface="IRAN Sans" panose="020B0606030804020204" pitchFamily="34" charset="-78"/>
                <a:cs typeface="IRAN Sans" panose="020B0606030804020204" pitchFamily="34" charset="-78"/>
              </a:rPr>
              <a:t>آدرس وبسایت: </a:t>
            </a:r>
            <a:r>
              <a:rPr lang="fa-IR" sz="3200" dirty="0" smtClean="0">
                <a:solidFill>
                  <a:srgbClr val="FFFF00"/>
                </a:solidFill>
                <a:latin typeface="IRAN Sans" panose="020B0606030804020204" pitchFamily="34" charset="-78"/>
                <a:cs typeface="IRAN Sans" panose="020B0606030804020204" pitchFamily="34" charset="-78"/>
              </a:rPr>
              <a:t>medadmaghzi.ir</a:t>
            </a:r>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rmAutofit fontScale="975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5000" b="1" i="0" u="none" strike="noStrike" kern="1200" cap="none" spc="0" normalizeH="0" baseline="0" noProof="0" dirty="0" smtClean="0">
                <a:ln>
                  <a:noFill/>
                </a:ln>
                <a:solidFill>
                  <a:schemeClr val="tx1"/>
                </a:solidFill>
                <a:effectLst/>
                <a:uLnTx/>
                <a:uFillTx/>
                <a:latin typeface="+mj-lt"/>
                <a:ea typeface="+mj-ea"/>
                <a:cs typeface="B Cheshmeh" pitchFamily="2" charset="-78"/>
              </a:rPr>
              <a:t>پایان</a:t>
            </a:r>
            <a:r>
              <a:rPr kumimoji="0" lang="fa-IR" sz="5000" b="1" i="0" u="none" strike="noStrike" kern="1200" cap="none" spc="0" normalizeH="0" noProof="0" dirty="0" smtClean="0">
                <a:ln>
                  <a:noFill/>
                </a:ln>
                <a:solidFill>
                  <a:schemeClr val="tx1"/>
                </a:solidFill>
                <a:effectLst/>
                <a:uLnTx/>
                <a:uFillTx/>
                <a:latin typeface="+mj-lt"/>
                <a:ea typeface="+mj-ea"/>
                <a:cs typeface="B Cheshmeh" pitchFamily="2" charset="-78"/>
              </a:rPr>
              <a:t> فصل</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4272" y="2304306"/>
            <a:ext cx="2190750" cy="3048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37570814"/>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558086" y="1968243"/>
            <a:ext cx="10045542" cy="2568311"/>
          </a:xfrm>
        </p:spPr>
        <p:txBody>
          <a:bodyPr>
            <a:normAutofit fontScale="62500" lnSpcReduction="20000"/>
          </a:bodyPr>
          <a:lstStyle/>
          <a:p>
            <a:pPr algn="just" rtl="1">
              <a:lnSpc>
                <a:spcPct val="150000"/>
              </a:lnSpc>
            </a:pPr>
            <a:r>
              <a:rPr lang="fa-IR" dirty="0">
                <a:solidFill>
                  <a:schemeClr val="bg1"/>
                </a:solidFill>
                <a:latin typeface="IRAN Sans" panose="020B0606030804020204" pitchFamily="34" charset="-78"/>
                <a:cs typeface="IRAN Sans" panose="020B0606030804020204" pitchFamily="34" charset="-78"/>
              </a:rPr>
              <a:t>دستگاه ها </a:t>
            </a:r>
            <a:r>
              <a:rPr lang="fa-IR" dirty="0" smtClean="0">
                <a:solidFill>
                  <a:schemeClr val="bg1"/>
                </a:solidFill>
                <a:latin typeface="IRAN Sans" panose="020B0606030804020204" pitchFamily="34" charset="-78"/>
                <a:cs typeface="IRAN Sans" panose="020B0606030804020204" pitchFamily="34" charset="-78"/>
              </a:rPr>
              <a:t>و تجهیزات </a:t>
            </a:r>
            <a:r>
              <a:rPr lang="fa-IR" dirty="0">
                <a:solidFill>
                  <a:schemeClr val="bg1"/>
                </a:solidFill>
                <a:latin typeface="IRAN Sans" panose="020B0606030804020204" pitchFamily="34" charset="-78"/>
                <a:cs typeface="IRAN Sans" panose="020B0606030804020204" pitchFamily="34" charset="-78"/>
              </a:rPr>
              <a:t>پزشکی، آزمایشگاهی و … حاصل همکاری زیست شناسان و متخصصان دیگر رشته </a:t>
            </a:r>
            <a:r>
              <a:rPr lang="fa-IR" dirty="0" smtClean="0">
                <a:solidFill>
                  <a:schemeClr val="bg1"/>
                </a:solidFill>
                <a:latin typeface="IRAN Sans" panose="020B0606030804020204" pitchFamily="34" charset="-78"/>
                <a:cs typeface="IRAN Sans" panose="020B0606030804020204" pitchFamily="34" charset="-78"/>
              </a:rPr>
              <a:t>های علمی </a:t>
            </a:r>
            <a:r>
              <a:rPr lang="fa-IR" dirty="0">
                <a:solidFill>
                  <a:schemeClr val="bg1"/>
                </a:solidFill>
                <a:latin typeface="IRAN Sans" panose="020B0606030804020204" pitchFamily="34" charset="-78"/>
                <a:cs typeface="IRAN Sans" panose="020B0606030804020204" pitchFamily="34" charset="-78"/>
              </a:rPr>
              <a:t>و فنی هستند. علم زیست شناسی علاوه بر آنچه گفته شد، می تواند در </a:t>
            </a:r>
            <a:r>
              <a:rPr lang="fa-IR" dirty="0">
                <a:solidFill>
                  <a:srgbClr val="FFFF00"/>
                </a:solidFill>
                <a:latin typeface="IRAN Sans" panose="020B0606030804020204" pitchFamily="34" charset="-78"/>
                <a:cs typeface="IRAN Sans" panose="020B0606030804020204" pitchFamily="34" charset="-78"/>
              </a:rPr>
              <a:t>مبارزه با آفت ها </a:t>
            </a:r>
            <a:r>
              <a:rPr lang="fa-IR" dirty="0" smtClean="0">
                <a:solidFill>
                  <a:srgbClr val="FFFF00"/>
                </a:solidFill>
                <a:latin typeface="IRAN Sans" panose="020B0606030804020204" pitchFamily="34" charset="-78"/>
                <a:cs typeface="IRAN Sans" panose="020B0606030804020204" pitchFamily="34" charset="-78"/>
              </a:rPr>
              <a:t>ی </a:t>
            </a:r>
            <a:r>
              <a:rPr lang="fa-IR" dirty="0">
                <a:solidFill>
                  <a:srgbClr val="FFFF00"/>
                </a:solidFill>
                <a:latin typeface="IRAN Sans" panose="020B0606030804020204" pitchFamily="34" charset="-78"/>
                <a:cs typeface="IRAN Sans" panose="020B0606030804020204" pitchFamily="34" charset="-78"/>
              </a:rPr>
              <a:t>گیاهان کشاورزی</a:t>
            </a:r>
            <a:r>
              <a:rPr lang="fa-IR" dirty="0">
                <a:solidFill>
                  <a:schemeClr val="bg1"/>
                </a:solidFill>
                <a:latin typeface="IRAN Sans" panose="020B0606030804020204" pitchFamily="34" charset="-78"/>
                <a:cs typeface="IRAN Sans" panose="020B0606030804020204" pitchFamily="34" charset="-78"/>
              </a:rPr>
              <a:t>، در </a:t>
            </a:r>
            <a:r>
              <a:rPr lang="fa-IR" dirty="0">
                <a:solidFill>
                  <a:srgbClr val="FFFF00"/>
                </a:solidFill>
                <a:latin typeface="IRAN Sans" panose="020B0606030804020204" pitchFamily="34" charset="-78"/>
                <a:cs typeface="IRAN Sans" panose="020B0606030804020204" pitchFamily="34" charset="-78"/>
              </a:rPr>
              <a:t>حفظ تنوع زیستی</a:t>
            </a:r>
            <a:r>
              <a:rPr lang="fa-IR" dirty="0">
                <a:solidFill>
                  <a:schemeClr val="bg1"/>
                </a:solidFill>
                <a:latin typeface="IRAN Sans" panose="020B0606030804020204" pitchFamily="34" charset="-78"/>
                <a:cs typeface="IRAN Sans" panose="020B0606030804020204" pitchFamily="34" charset="-78"/>
              </a:rPr>
              <a:t> و </a:t>
            </a:r>
            <a:r>
              <a:rPr lang="fa-IR" dirty="0">
                <a:solidFill>
                  <a:srgbClr val="FFFF00"/>
                </a:solidFill>
                <a:latin typeface="IRAN Sans" panose="020B0606030804020204" pitchFamily="34" charset="-78"/>
                <a:cs typeface="IRAN Sans" panose="020B0606030804020204" pitchFamily="34" charset="-78"/>
              </a:rPr>
              <a:t>بهبود طبیعت و زیستگاه ها </a:t>
            </a:r>
            <a:r>
              <a:rPr lang="fa-IR" dirty="0">
                <a:solidFill>
                  <a:schemeClr val="bg1"/>
                </a:solidFill>
                <a:latin typeface="IRAN Sans" panose="020B0606030804020204" pitchFamily="34" charset="-78"/>
                <a:cs typeface="IRAN Sans" panose="020B0606030804020204" pitchFamily="34" charset="-78"/>
              </a:rPr>
              <a:t>نیز به ما کمک کند.</a:t>
            </a:r>
            <a:endParaRPr lang="en-US" dirty="0">
              <a:solidFill>
                <a:schemeClr val="bg1"/>
              </a:solidFill>
              <a:latin typeface="IRAN Sans" panose="020B0606030804020204" pitchFamily="34" charset="-78"/>
              <a:cs typeface="IRAN Sans" panose="020B0606030804020204" pitchFamily="34" charset="-78"/>
            </a:endParaRPr>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rmAutofit fontScale="975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5000" b="1" i="0" u="none" strike="noStrike" kern="1200" cap="none" spc="0" normalizeH="0" baseline="0" noProof="0" dirty="0" smtClean="0">
                <a:ln>
                  <a:noFill/>
                </a:ln>
                <a:solidFill>
                  <a:schemeClr val="tx1"/>
                </a:solidFill>
                <a:effectLst/>
                <a:uLnTx/>
                <a:uFillTx/>
                <a:latin typeface="+mj-lt"/>
                <a:ea typeface="+mj-ea"/>
                <a:cs typeface="B Cheshmeh" pitchFamily="2" charset="-78"/>
              </a:rPr>
              <a:t>محدوده</a:t>
            </a:r>
            <a:r>
              <a:rPr kumimoji="0" lang="fa-IR" sz="5000" b="1" i="0" u="none" strike="noStrike" kern="1200" cap="none" spc="0" normalizeH="0" noProof="0" dirty="0" smtClean="0">
                <a:ln>
                  <a:noFill/>
                </a:ln>
                <a:solidFill>
                  <a:schemeClr val="tx1"/>
                </a:solidFill>
                <a:effectLst/>
                <a:uLnTx/>
                <a:uFillTx/>
                <a:latin typeface="+mj-lt"/>
                <a:ea typeface="+mj-ea"/>
                <a:cs typeface="B Cheshmeh" pitchFamily="2" charset="-78"/>
              </a:rPr>
              <a:t> علم زیست شناسی</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0616" y="4104506"/>
            <a:ext cx="3888432" cy="25922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92635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558086" y="1800517"/>
            <a:ext cx="10045542" cy="4752261"/>
          </a:xfrm>
        </p:spPr>
        <p:txBody>
          <a:bodyPr>
            <a:normAutofit fontScale="85000" lnSpcReduction="20000"/>
          </a:bodyPr>
          <a:lstStyle/>
          <a:p>
            <a:pPr marL="0" indent="0" algn="just" rtl="1">
              <a:lnSpc>
                <a:spcPct val="160000"/>
              </a:lnSpc>
              <a:buNone/>
            </a:pPr>
            <a:r>
              <a:rPr lang="fa-IR" dirty="0">
                <a:solidFill>
                  <a:schemeClr val="bg1"/>
                </a:solidFill>
                <a:latin typeface="IRAN Sans" panose="020B0606030804020204" pitchFamily="34" charset="-78"/>
                <a:cs typeface="IRAN Sans" panose="020B0606030804020204" pitchFamily="34" charset="-78"/>
              </a:rPr>
              <a:t>ممکن است با مشاهدۀ پیشرفت ها و آثار علم زیست شناسی، این تصور در ذهن ما شکل </a:t>
            </a:r>
            <a:r>
              <a:rPr lang="fa-IR" dirty="0" smtClean="0">
                <a:solidFill>
                  <a:schemeClr val="bg1"/>
                </a:solidFill>
                <a:latin typeface="IRAN Sans" panose="020B0606030804020204" pitchFamily="34" charset="-78"/>
                <a:cs typeface="IRAN Sans" panose="020B0606030804020204" pitchFamily="34" charset="-78"/>
              </a:rPr>
              <a:t>بگیرد که </a:t>
            </a:r>
            <a:r>
              <a:rPr lang="fa-IR" dirty="0">
                <a:solidFill>
                  <a:schemeClr val="bg1"/>
                </a:solidFill>
                <a:latin typeface="IRAN Sans" panose="020B0606030804020204" pitchFamily="34" charset="-78"/>
                <a:cs typeface="IRAN Sans" panose="020B0606030804020204" pitchFamily="34" charset="-78"/>
              </a:rPr>
              <a:t>این علم </a:t>
            </a:r>
            <a:r>
              <a:rPr lang="fa-IR" dirty="0" smtClean="0">
                <a:solidFill>
                  <a:schemeClr val="bg1"/>
                </a:solidFill>
                <a:latin typeface="IRAN Sans" panose="020B0606030804020204" pitchFamily="34" charset="-78"/>
                <a:cs typeface="IRAN Sans" panose="020B0606030804020204" pitchFamily="34" charset="-78"/>
              </a:rPr>
              <a:t>به اندازه ای </a:t>
            </a:r>
            <a:r>
              <a:rPr lang="fa-IR" dirty="0">
                <a:solidFill>
                  <a:schemeClr val="bg1"/>
                </a:solidFill>
                <a:latin typeface="IRAN Sans" panose="020B0606030804020204" pitchFamily="34" charset="-78"/>
                <a:cs typeface="IRAN Sans" panose="020B0606030804020204" pitchFamily="34" charset="-78"/>
              </a:rPr>
              <a:t>توانا و گسترده است که می تواند به همۀ پرسش های انسان پاسخ دهد و </a:t>
            </a:r>
            <a:r>
              <a:rPr lang="fa-IR" dirty="0" smtClean="0">
                <a:solidFill>
                  <a:schemeClr val="bg1"/>
                </a:solidFill>
                <a:latin typeface="IRAN Sans" panose="020B0606030804020204" pitchFamily="34" charset="-78"/>
                <a:cs typeface="IRAN Sans" panose="020B0606030804020204" pitchFamily="34" charset="-78"/>
              </a:rPr>
              <a:t>همۀ مشکلات </a:t>
            </a:r>
            <a:r>
              <a:rPr lang="fa-IR" dirty="0">
                <a:solidFill>
                  <a:schemeClr val="bg1"/>
                </a:solidFill>
                <a:latin typeface="IRAN Sans" panose="020B0606030804020204" pitchFamily="34" charset="-78"/>
                <a:cs typeface="IRAN Sans" panose="020B0606030804020204" pitchFamily="34" charset="-78"/>
              </a:rPr>
              <a:t>زندگی ما را حل کند؛ درحالی که این طور نیست. </a:t>
            </a:r>
            <a:r>
              <a:rPr lang="fa-IR" b="1" dirty="0">
                <a:solidFill>
                  <a:srgbClr val="FFFF00"/>
                </a:solidFill>
                <a:latin typeface="IRAN Sans" panose="020B0606030804020204" pitchFamily="34" charset="-78"/>
                <a:cs typeface="IRAN Sans" panose="020B0606030804020204" pitchFamily="34" charset="-78"/>
              </a:rPr>
              <a:t>به طورکلی علم تجربی، محدودیت </a:t>
            </a:r>
            <a:r>
              <a:rPr lang="fa-IR" b="1" dirty="0" smtClean="0">
                <a:solidFill>
                  <a:srgbClr val="FFFF00"/>
                </a:solidFill>
                <a:latin typeface="IRAN Sans" panose="020B0606030804020204" pitchFamily="34" charset="-78"/>
                <a:cs typeface="IRAN Sans" panose="020B0606030804020204" pitchFamily="34" charset="-78"/>
              </a:rPr>
              <a:t>هایی دارد</a:t>
            </a:r>
            <a:r>
              <a:rPr lang="fa-IR" dirty="0" smtClean="0">
                <a:solidFill>
                  <a:schemeClr val="bg1"/>
                </a:solidFill>
                <a:latin typeface="IRAN Sans" panose="020B0606030804020204" pitchFamily="34" charset="-78"/>
                <a:cs typeface="IRAN Sans" panose="020B0606030804020204" pitchFamily="34" charset="-78"/>
              </a:rPr>
              <a:t> </a:t>
            </a:r>
            <a:r>
              <a:rPr lang="fa-IR" dirty="0">
                <a:solidFill>
                  <a:schemeClr val="bg1"/>
                </a:solidFill>
                <a:latin typeface="IRAN Sans" panose="020B0606030804020204" pitchFamily="34" charset="-78"/>
                <a:cs typeface="IRAN Sans" panose="020B0606030804020204" pitchFamily="34" charset="-78"/>
              </a:rPr>
              <a:t>و نمی تواند به همۀ پرسش های ما پاسخ دهد و از حلّ برخی مسائل بشری ناتوان است.</a:t>
            </a:r>
            <a:endParaRPr lang="en-US" dirty="0">
              <a:solidFill>
                <a:schemeClr val="bg1"/>
              </a:solidFill>
              <a:latin typeface="IRAN Sans" panose="020B0606030804020204" pitchFamily="34" charset="-78"/>
              <a:cs typeface="IRAN Sans" panose="020B0606030804020204" pitchFamily="34" charset="-78"/>
            </a:endParaRPr>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rmAutofit fontScale="975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5000" b="1" i="0" u="none" strike="noStrike" kern="1200" cap="none" spc="0" normalizeH="0" baseline="0" noProof="0" dirty="0" smtClean="0">
                <a:ln>
                  <a:noFill/>
                </a:ln>
                <a:solidFill>
                  <a:schemeClr val="tx1"/>
                </a:solidFill>
                <a:effectLst/>
                <a:uLnTx/>
                <a:uFillTx/>
                <a:latin typeface="+mj-lt"/>
                <a:ea typeface="+mj-ea"/>
                <a:cs typeface="B Cheshmeh" pitchFamily="2" charset="-78"/>
              </a:rPr>
              <a:t>محدوده</a:t>
            </a:r>
            <a:r>
              <a:rPr kumimoji="0" lang="fa-IR" sz="5000" b="1" i="0" u="none" strike="noStrike" kern="1200" cap="none" spc="0" normalizeH="0" noProof="0" dirty="0" smtClean="0">
                <a:ln>
                  <a:noFill/>
                </a:ln>
                <a:solidFill>
                  <a:schemeClr val="tx1"/>
                </a:solidFill>
                <a:effectLst/>
                <a:uLnTx/>
                <a:uFillTx/>
                <a:latin typeface="+mj-lt"/>
                <a:ea typeface="+mj-ea"/>
                <a:cs typeface="B Cheshmeh" pitchFamily="2" charset="-78"/>
              </a:rPr>
              <a:t> علم زیست شناسی</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spTree>
    <p:extLst>
      <p:ext uri="{BB962C8B-B14F-4D97-AF65-F5344CB8AC3E}">
        <p14:creationId xmlns:p14="http://schemas.microsoft.com/office/powerpoint/2010/main" val="2180175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582405" y="4248522"/>
            <a:ext cx="9826013" cy="4752261"/>
          </a:xfrm>
        </p:spPr>
        <p:txBody>
          <a:bodyPr>
            <a:normAutofit/>
          </a:bodyPr>
          <a:lstStyle/>
          <a:p>
            <a:pPr marL="0" indent="0" algn="just" rtl="1">
              <a:lnSpc>
                <a:spcPct val="160000"/>
              </a:lnSpc>
              <a:buNone/>
            </a:pPr>
            <a:r>
              <a:rPr lang="fa-IR" sz="2100" dirty="0" smtClean="0">
                <a:solidFill>
                  <a:schemeClr val="bg1"/>
                </a:solidFill>
                <a:latin typeface="IRAN Sans" panose="020B0606030804020204" pitchFamily="34" charset="-78"/>
                <a:cs typeface="IRAN Sans" panose="020B0606030804020204" pitchFamily="34" charset="-78"/>
              </a:rPr>
              <a:t>پژوهشگران </a:t>
            </a:r>
            <a:r>
              <a:rPr lang="fa-IR" sz="2100" dirty="0">
                <a:solidFill>
                  <a:schemeClr val="bg1"/>
                </a:solidFill>
                <a:latin typeface="IRAN Sans" panose="020B0606030804020204" pitchFamily="34" charset="-78"/>
                <a:cs typeface="IRAN Sans" panose="020B0606030804020204" pitchFamily="34" charset="-78"/>
              </a:rPr>
              <a:t>علوم تجربی </a:t>
            </a:r>
            <a:r>
              <a:rPr lang="fa-IR" sz="2100" b="1" dirty="0">
                <a:solidFill>
                  <a:schemeClr val="bg1"/>
                </a:solidFill>
                <a:latin typeface="IRAN Sans" panose="020B0606030804020204" pitchFamily="34" charset="-78"/>
                <a:cs typeface="IRAN Sans" panose="020B0606030804020204" pitchFamily="34" charset="-78"/>
              </a:rPr>
              <a:t>نمی توانند </a:t>
            </a:r>
            <a:r>
              <a:rPr lang="fa-IR" sz="2100" dirty="0">
                <a:solidFill>
                  <a:schemeClr val="bg1"/>
                </a:solidFill>
                <a:latin typeface="IRAN Sans" panose="020B0606030804020204" pitchFamily="34" charset="-78"/>
                <a:cs typeface="IRAN Sans" panose="020B0606030804020204" pitchFamily="34" charset="-78"/>
              </a:rPr>
              <a:t>دربارۀ زشتی و زیبایی، خوبی و بدی، ارزش های هنری و </a:t>
            </a:r>
            <a:r>
              <a:rPr lang="fa-IR" sz="2100" dirty="0" smtClean="0">
                <a:solidFill>
                  <a:schemeClr val="bg1"/>
                </a:solidFill>
                <a:latin typeface="IRAN Sans" panose="020B0606030804020204" pitchFamily="34" charset="-78"/>
                <a:cs typeface="IRAN Sans" panose="020B0606030804020204" pitchFamily="34" charset="-78"/>
              </a:rPr>
              <a:t>ادبی نظر </a:t>
            </a:r>
            <a:r>
              <a:rPr lang="fa-IR" sz="2100" dirty="0">
                <a:solidFill>
                  <a:schemeClr val="bg1"/>
                </a:solidFill>
                <a:latin typeface="IRAN Sans" panose="020B0606030804020204" pitchFamily="34" charset="-78"/>
                <a:cs typeface="IRAN Sans" panose="020B0606030804020204" pitchFamily="34" charset="-78"/>
              </a:rPr>
              <a:t>بدهند.</a:t>
            </a:r>
            <a:endParaRPr lang="en-US" sz="2100" dirty="0">
              <a:solidFill>
                <a:schemeClr val="bg1"/>
              </a:solidFill>
              <a:latin typeface="IRAN Sans" panose="020B0606030804020204" pitchFamily="34" charset="-78"/>
              <a:cs typeface="IRAN Sans" panose="020B0606030804020204" pitchFamily="34" charset="-78"/>
            </a:endParaRPr>
          </a:p>
        </p:txBody>
      </p:sp>
      <p:sp>
        <p:nvSpPr>
          <p:cNvPr id="4" name="Title 1"/>
          <p:cNvSpPr txBox="1">
            <a:spLocks/>
          </p:cNvSpPr>
          <p:nvPr/>
        </p:nvSpPr>
        <p:spPr>
          <a:xfrm>
            <a:off x="558086" y="576114"/>
            <a:ext cx="10045542" cy="1080120"/>
          </a:xfrm>
          <a:prstGeom prst="rect">
            <a:avLst/>
          </a:prstGeom>
        </p:spPr>
        <p:txBody>
          <a:bodyPr vert="horz" lIns="104927" tIns="52464" rIns="104927" bIns="52464" rtlCol="0" anchor="ctr">
            <a:normAutofit fontScale="97500"/>
          </a:bodyPr>
          <a:lstStyle/>
          <a:p>
            <a:pPr marL="0" marR="0" lvl="0" indent="0" algn="ctr" defTabSz="1049274" rtl="0" eaLnBrk="1" fontAlgn="auto" latinLnBrk="0" hangingPunct="1">
              <a:lnSpc>
                <a:spcPct val="100000"/>
              </a:lnSpc>
              <a:spcBef>
                <a:spcPct val="0"/>
              </a:spcBef>
              <a:spcAft>
                <a:spcPts val="0"/>
              </a:spcAft>
              <a:buClrTx/>
              <a:buSzTx/>
              <a:buFontTx/>
              <a:buNone/>
              <a:tabLst/>
              <a:defRPr/>
            </a:pPr>
            <a:r>
              <a:rPr kumimoji="0" lang="fa-IR" sz="5000" b="1" i="0" u="none" strike="noStrike" kern="1200" cap="none" spc="0" normalizeH="0" baseline="0" noProof="0" dirty="0" smtClean="0">
                <a:ln>
                  <a:noFill/>
                </a:ln>
                <a:solidFill>
                  <a:schemeClr val="tx1"/>
                </a:solidFill>
                <a:effectLst/>
                <a:uLnTx/>
                <a:uFillTx/>
                <a:latin typeface="+mj-lt"/>
                <a:ea typeface="+mj-ea"/>
                <a:cs typeface="B Cheshmeh" pitchFamily="2" charset="-78"/>
              </a:rPr>
              <a:t>محدوده</a:t>
            </a:r>
            <a:r>
              <a:rPr kumimoji="0" lang="fa-IR" sz="5000" b="1" i="0" u="none" strike="noStrike" kern="1200" cap="none" spc="0" normalizeH="0" noProof="0" dirty="0" smtClean="0">
                <a:ln>
                  <a:noFill/>
                </a:ln>
                <a:solidFill>
                  <a:schemeClr val="tx1"/>
                </a:solidFill>
                <a:effectLst/>
                <a:uLnTx/>
                <a:uFillTx/>
                <a:latin typeface="+mj-lt"/>
                <a:ea typeface="+mj-ea"/>
                <a:cs typeface="B Cheshmeh" pitchFamily="2" charset="-78"/>
              </a:rPr>
              <a:t> علم زیست شناسی</a:t>
            </a:r>
            <a:endParaRPr kumimoji="0" lang="en-US" sz="5000" b="1" i="0" u="none" strike="noStrike" kern="1200" cap="none" spc="0" normalizeH="0" baseline="0" noProof="0" dirty="0">
              <a:ln>
                <a:noFill/>
              </a:ln>
              <a:solidFill>
                <a:schemeClr val="tx1"/>
              </a:solidFill>
              <a:effectLst/>
              <a:uLnTx/>
              <a:uFillTx/>
              <a:latin typeface="+mj-lt"/>
              <a:ea typeface="+mj-ea"/>
              <a:cs typeface="B Cheshmeh" pitchFamily="2" charset="-78"/>
            </a:endParaRPr>
          </a:p>
        </p:txBody>
      </p:sp>
      <p:sp>
        <p:nvSpPr>
          <p:cNvPr id="5" name="Rectangle 4"/>
          <p:cNvSpPr/>
          <p:nvPr/>
        </p:nvSpPr>
        <p:spPr>
          <a:xfrm>
            <a:off x="551944" y="1656234"/>
            <a:ext cx="9847306" cy="1077987"/>
          </a:xfrm>
          <a:prstGeom prst="rect">
            <a:avLst/>
          </a:prstGeom>
        </p:spPr>
        <p:txBody>
          <a:bodyPr wrap="square">
            <a:spAutoFit/>
          </a:bodyPr>
          <a:lstStyle/>
          <a:p>
            <a:pPr algn="just" rtl="1">
              <a:lnSpc>
                <a:spcPct val="160000"/>
              </a:lnSpc>
            </a:pPr>
            <a:r>
              <a:rPr lang="fa-IR" dirty="0">
                <a:solidFill>
                  <a:schemeClr val="bg1"/>
                </a:solidFill>
                <a:latin typeface="IRAN Sans" panose="020B0606030804020204" pitchFamily="34" charset="-78"/>
                <a:cs typeface="IRAN Sans" panose="020B0606030804020204" pitchFamily="34" charset="-78"/>
              </a:rPr>
              <a:t>دانشمندان و پژوهشگران علوم تجربی </a:t>
            </a:r>
            <a:r>
              <a:rPr lang="fa-IR" dirty="0">
                <a:solidFill>
                  <a:srgbClr val="FFFF00"/>
                </a:solidFill>
                <a:latin typeface="IRAN Sans" panose="020B0606030804020204" pitchFamily="34" charset="-78"/>
                <a:cs typeface="IRAN Sans" panose="020B0606030804020204" pitchFamily="34" charset="-78"/>
              </a:rPr>
              <a:t>فقط در جست وجوی علت های پدیده های طبیعی </a:t>
            </a:r>
            <a:r>
              <a:rPr lang="fa-IR" dirty="0" smtClean="0">
                <a:solidFill>
                  <a:srgbClr val="FFFF00"/>
                </a:solidFill>
                <a:latin typeface="IRAN Sans" panose="020B0606030804020204" pitchFamily="34" charset="-78"/>
                <a:cs typeface="IRAN Sans" panose="020B0606030804020204" pitchFamily="34" charset="-78"/>
              </a:rPr>
              <a:t>و قابل مشاهده اند</a:t>
            </a:r>
            <a:r>
              <a:rPr lang="fa-IR" dirty="0">
                <a:solidFill>
                  <a:srgbClr val="FFFF00"/>
                </a:solidFill>
                <a:latin typeface="IRAN Sans" panose="020B0606030804020204" pitchFamily="34" charset="-78"/>
                <a:cs typeface="IRAN Sans" panose="020B0606030804020204" pitchFamily="34" charset="-78"/>
              </a:rPr>
              <a:t>.</a:t>
            </a:r>
            <a:endParaRPr lang="en-US" dirty="0">
              <a:solidFill>
                <a:srgbClr val="FFFF00"/>
              </a:solidFill>
            </a:endParaRPr>
          </a:p>
        </p:txBody>
      </p:sp>
      <p:sp>
        <p:nvSpPr>
          <p:cNvPr id="6" name="Rectangle 5"/>
          <p:cNvSpPr/>
          <p:nvPr/>
        </p:nvSpPr>
        <p:spPr>
          <a:xfrm>
            <a:off x="558086" y="2677003"/>
            <a:ext cx="9775298" cy="1643527"/>
          </a:xfrm>
          <a:prstGeom prst="rect">
            <a:avLst/>
          </a:prstGeom>
        </p:spPr>
        <p:txBody>
          <a:bodyPr wrap="square">
            <a:spAutoFit/>
          </a:bodyPr>
          <a:lstStyle/>
          <a:p>
            <a:pPr algn="just" rtl="1">
              <a:lnSpc>
                <a:spcPct val="160000"/>
              </a:lnSpc>
            </a:pPr>
            <a:r>
              <a:rPr lang="fa-IR" b="1" dirty="0">
                <a:solidFill>
                  <a:schemeClr val="bg1"/>
                </a:solidFill>
                <a:latin typeface="IRAN Sans" panose="020B0606030804020204" pitchFamily="34" charset="-78"/>
                <a:cs typeface="IRAN Sans" panose="020B0606030804020204" pitchFamily="34" charset="-78"/>
              </a:rPr>
              <a:t>مشاهده</a:t>
            </a:r>
            <a:r>
              <a:rPr lang="fa-IR" dirty="0">
                <a:solidFill>
                  <a:schemeClr val="bg1"/>
                </a:solidFill>
                <a:latin typeface="IRAN Sans" panose="020B0606030804020204" pitchFamily="34" charset="-78"/>
                <a:cs typeface="IRAN Sans" panose="020B0606030804020204" pitchFamily="34" charset="-78"/>
              </a:rPr>
              <a:t>، </a:t>
            </a:r>
            <a:r>
              <a:rPr lang="fa-IR" dirty="0">
                <a:solidFill>
                  <a:srgbClr val="FFFF00"/>
                </a:solidFill>
                <a:latin typeface="IRAN Sans" panose="020B0606030804020204" pitchFamily="34" charset="-78"/>
                <a:cs typeface="IRAN Sans" panose="020B0606030804020204" pitchFamily="34" charset="-78"/>
              </a:rPr>
              <a:t>اساسِ علوم تجربی است</a:t>
            </a:r>
            <a:r>
              <a:rPr lang="fa-IR" dirty="0">
                <a:solidFill>
                  <a:schemeClr val="bg1"/>
                </a:solidFill>
                <a:latin typeface="IRAN Sans" panose="020B0606030804020204" pitchFamily="34" charset="-78"/>
                <a:cs typeface="IRAN Sans" panose="020B0606030804020204" pitchFamily="34" charset="-78"/>
              </a:rPr>
              <a:t>؛ بنابراین، در زیست شناسی، فقط ساختارها و </a:t>
            </a:r>
            <a:r>
              <a:rPr lang="fa-IR" dirty="0" smtClean="0">
                <a:solidFill>
                  <a:schemeClr val="bg1"/>
                </a:solidFill>
                <a:latin typeface="IRAN Sans" panose="020B0606030804020204" pitchFamily="34" charset="-78"/>
                <a:cs typeface="IRAN Sans" panose="020B0606030804020204" pitchFamily="34" charset="-78"/>
              </a:rPr>
              <a:t>یا فرایندهایی </a:t>
            </a:r>
            <a:r>
              <a:rPr lang="fa-IR" dirty="0">
                <a:solidFill>
                  <a:schemeClr val="bg1"/>
                </a:solidFill>
                <a:latin typeface="IRAN Sans" panose="020B0606030804020204" pitchFamily="34" charset="-78"/>
                <a:cs typeface="IRAN Sans" panose="020B0606030804020204" pitchFamily="34" charset="-78"/>
              </a:rPr>
              <a:t>را بررسی </a:t>
            </a:r>
            <a:r>
              <a:rPr lang="fa-IR" dirty="0" smtClean="0">
                <a:solidFill>
                  <a:schemeClr val="bg1"/>
                </a:solidFill>
                <a:latin typeface="IRAN Sans" panose="020B0606030804020204" pitchFamily="34" charset="-78"/>
                <a:cs typeface="IRAN Sans" panose="020B0606030804020204" pitchFamily="34" charset="-78"/>
              </a:rPr>
              <a:t>می کنیم </a:t>
            </a:r>
            <a:r>
              <a:rPr lang="fa-IR" dirty="0">
                <a:solidFill>
                  <a:schemeClr val="bg1"/>
                </a:solidFill>
                <a:latin typeface="IRAN Sans" panose="020B0606030804020204" pitchFamily="34" charset="-78"/>
                <a:cs typeface="IRAN Sans" panose="020B0606030804020204" pitchFamily="34" charset="-78"/>
              </a:rPr>
              <a:t>که برای ما به طور </a:t>
            </a:r>
            <a:r>
              <a:rPr lang="fa-IR" dirty="0">
                <a:solidFill>
                  <a:srgbClr val="FFFF00"/>
                </a:solidFill>
                <a:latin typeface="IRAN Sans" panose="020B0606030804020204" pitchFamily="34" charset="-78"/>
                <a:cs typeface="IRAN Sans" panose="020B0606030804020204" pitchFamily="34" charset="-78"/>
              </a:rPr>
              <a:t>مستقیم یا غیر مستقیم </a:t>
            </a:r>
            <a:r>
              <a:rPr lang="fa-IR" b="1" dirty="0" smtClean="0">
                <a:solidFill>
                  <a:schemeClr val="bg1"/>
                </a:solidFill>
                <a:latin typeface="IRAN Sans" panose="020B0606030804020204" pitchFamily="34" charset="-78"/>
                <a:cs typeface="IRAN Sans" panose="020B0606030804020204" pitchFamily="34" charset="-78"/>
              </a:rPr>
              <a:t>قابل مشاهده و اندازه </a:t>
            </a:r>
            <a:r>
              <a:rPr lang="fa-IR" b="1" dirty="0">
                <a:solidFill>
                  <a:schemeClr val="bg1"/>
                </a:solidFill>
                <a:latin typeface="IRAN Sans" panose="020B0606030804020204" pitchFamily="34" charset="-78"/>
                <a:cs typeface="IRAN Sans" panose="020B0606030804020204" pitchFamily="34" charset="-78"/>
              </a:rPr>
              <a:t>گیری</a:t>
            </a:r>
            <a:r>
              <a:rPr lang="fa-IR" dirty="0">
                <a:solidFill>
                  <a:schemeClr val="bg1"/>
                </a:solidFill>
                <a:latin typeface="IRAN Sans" panose="020B0606030804020204" pitchFamily="34" charset="-78"/>
                <a:cs typeface="IRAN Sans" panose="020B0606030804020204" pitchFamily="34" charset="-78"/>
              </a:rPr>
              <a:t> اند.</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2070" y="5472658"/>
            <a:ext cx="9738249" cy="13062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87357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074"/>
                                        </p:tgtEl>
                                        <p:attrNameLst>
                                          <p:attrName>style.visibility</p:attrName>
                                        </p:attrNameLst>
                                      </p:cBhvr>
                                      <p:to>
                                        <p:strVal val="visible"/>
                                      </p:to>
                                    </p:set>
                                    <p:anim calcmode="lin" valueType="num">
                                      <p:cBhvr additive="base">
                                        <p:cTn id="25" dur="500" fill="hold"/>
                                        <p:tgtEl>
                                          <p:spTgt spid="3074"/>
                                        </p:tgtEl>
                                        <p:attrNameLst>
                                          <p:attrName>ppt_x</p:attrName>
                                        </p:attrNameLst>
                                      </p:cBhvr>
                                      <p:tavLst>
                                        <p:tav tm="0">
                                          <p:val>
                                            <p:strVal val="#ppt_x"/>
                                          </p:val>
                                        </p:tav>
                                        <p:tav tm="100000">
                                          <p:val>
                                            <p:strVal val="#ppt_x"/>
                                          </p:val>
                                        </p:tav>
                                      </p:tavLst>
                                    </p:anim>
                                    <p:anim calcmode="lin" valueType="num">
                                      <p:cBhvr additive="base">
                                        <p:cTn id="26"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484</TotalTime>
  <Words>3925</Words>
  <Application>Microsoft Office PowerPoint</Application>
  <PresentationFormat>Custom</PresentationFormat>
  <Paragraphs>201</Paragraphs>
  <Slides>61</Slides>
  <Notes>0</Notes>
  <HiddenSlides>0</HiddenSlides>
  <MMClips>0</MMClips>
  <ScaleCrop>false</ScaleCrop>
  <HeadingPairs>
    <vt:vector size="4" baseType="variant">
      <vt:variant>
        <vt:lpstr>Theme</vt:lpstr>
      </vt:variant>
      <vt:variant>
        <vt:i4>1</vt:i4>
      </vt:variant>
      <vt:variant>
        <vt:lpstr>Slide Titles</vt:lpstr>
      </vt:variant>
      <vt:variant>
        <vt:i4>61</vt:i4>
      </vt:variant>
    </vt:vector>
  </HeadingPairs>
  <TitlesOfParts>
    <vt:vector size="62" baseType="lpstr">
      <vt:lpstr>Office Theme</vt:lpstr>
      <vt:lpstr>PowerPoint Presentation</vt:lpstr>
      <vt:lpstr>مقدمه</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نتیجه:</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حفاظت از بوم سازگان ها، ترمیم و بازسازی آنها (جنگل زدایی)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برای دانلود پاورپوینت فصول دیگر این کتاب به سایت مداد مغزی مراجعه نمایید</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sousan</dc:creator>
  <cp:lastModifiedBy>sousan</cp:lastModifiedBy>
  <cp:revision>50</cp:revision>
  <dcterms:created xsi:type="dcterms:W3CDTF">2019-07-06T10:15:16Z</dcterms:created>
  <dcterms:modified xsi:type="dcterms:W3CDTF">2019-07-25T14:53:07Z</dcterms:modified>
</cp:coreProperties>
</file>