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66" r:id="rId5"/>
    <p:sldId id="270" r:id="rId6"/>
    <p:sldId id="267" r:id="rId7"/>
    <p:sldId id="269" r:id="rId8"/>
    <p:sldId id="268" r:id="rId9"/>
    <p:sldId id="271" r:id="rId10"/>
    <p:sldId id="265" r:id="rId11"/>
    <p:sldId id="272" r:id="rId12"/>
    <p:sldId id="273" r:id="rId13"/>
    <p:sldId id="274" r:id="rId14"/>
    <p:sldId id="275" r:id="rId15"/>
    <p:sldId id="276" r:id="rId16"/>
    <p:sldId id="277" r:id="rId17"/>
    <p:sldId id="278"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14" y="-9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027D1-8B77-4087-9046-41607F4900ED}" type="doc">
      <dgm:prSet loTypeId="urn:microsoft.com/office/officeart/2005/8/layout/pyramid2" loCatId="pyramid" qsTypeId="urn:microsoft.com/office/officeart/2005/8/quickstyle/simple1" qsCatId="simple" csTypeId="urn:microsoft.com/office/officeart/2005/8/colors/colorful4" csCatId="colorful" phldr="1"/>
      <dgm:spPr/>
    </dgm:pt>
    <dgm:pt modelId="{7ED745F3-9653-4301-A06B-777C965D22A2}">
      <dgm:prSet phldrT="[Text]" custT="1"/>
      <dgm:spPr/>
      <dgm:t>
        <a:bodyPr/>
        <a:lstStyle/>
        <a:p>
          <a:pPr rtl="1"/>
          <a:r>
            <a:rPr lang="fa-IR" sz="2400" b="1" dirty="0" smtClean="0">
              <a:cs typeface="B Nazanin" panose="00000400000000000000" pitchFamily="2" charset="-78"/>
            </a:rPr>
            <a:t>واحد مسکونی</a:t>
          </a:r>
          <a:endParaRPr lang="fa-IR" sz="2400" b="1" dirty="0">
            <a:cs typeface="B Nazanin" panose="00000400000000000000" pitchFamily="2" charset="-78"/>
          </a:endParaRPr>
        </a:p>
      </dgm:t>
    </dgm:pt>
    <dgm:pt modelId="{09620495-01C6-44BF-9031-D70ABA1335CE}" type="parTrans" cxnId="{8B21D409-348F-4EEE-990A-4C236877A468}">
      <dgm:prSet/>
      <dgm:spPr/>
      <dgm:t>
        <a:bodyPr/>
        <a:lstStyle/>
        <a:p>
          <a:pPr rtl="1"/>
          <a:endParaRPr lang="fa-IR" sz="2800" b="1">
            <a:cs typeface="B Nazanin" panose="00000400000000000000" pitchFamily="2" charset="-78"/>
          </a:endParaRPr>
        </a:p>
      </dgm:t>
    </dgm:pt>
    <dgm:pt modelId="{1EC6E050-C4A6-4EE3-ADDF-25FCEACEBFE6}" type="sibTrans" cxnId="{8B21D409-348F-4EEE-990A-4C236877A468}">
      <dgm:prSet/>
      <dgm:spPr/>
      <dgm:t>
        <a:bodyPr/>
        <a:lstStyle/>
        <a:p>
          <a:pPr rtl="1"/>
          <a:endParaRPr lang="fa-IR" sz="2800" b="1">
            <a:cs typeface="B Nazanin" panose="00000400000000000000" pitchFamily="2" charset="-78"/>
          </a:endParaRPr>
        </a:p>
      </dgm:t>
    </dgm:pt>
    <dgm:pt modelId="{AB3630C3-50C9-436D-B720-0AD461A81935}">
      <dgm:prSet phldrT="[Text]" custT="1"/>
      <dgm:spPr/>
      <dgm:t>
        <a:bodyPr/>
        <a:lstStyle/>
        <a:p>
          <a:pPr rtl="1"/>
          <a:r>
            <a:rPr lang="fa-IR" sz="2400" b="1" dirty="0" smtClean="0">
              <a:cs typeface="B Nazanin" panose="00000400000000000000" pitchFamily="2" charset="-78"/>
            </a:rPr>
            <a:t>ناحیه</a:t>
          </a:r>
          <a:endParaRPr lang="fa-IR" sz="2400" b="1" dirty="0">
            <a:cs typeface="B Nazanin" panose="00000400000000000000" pitchFamily="2" charset="-78"/>
          </a:endParaRPr>
        </a:p>
      </dgm:t>
    </dgm:pt>
    <dgm:pt modelId="{96C86A0A-10E0-4D51-94B6-8C2429650FD4}" type="parTrans" cxnId="{5099DDDC-6632-4FF9-9FBF-088DB2100720}">
      <dgm:prSet/>
      <dgm:spPr/>
      <dgm:t>
        <a:bodyPr/>
        <a:lstStyle/>
        <a:p>
          <a:pPr rtl="1"/>
          <a:endParaRPr lang="fa-IR" sz="2800" b="1">
            <a:cs typeface="B Nazanin" panose="00000400000000000000" pitchFamily="2" charset="-78"/>
          </a:endParaRPr>
        </a:p>
      </dgm:t>
    </dgm:pt>
    <dgm:pt modelId="{B4F13042-5813-4CF5-9F02-66D3E8C249D5}" type="sibTrans" cxnId="{5099DDDC-6632-4FF9-9FBF-088DB2100720}">
      <dgm:prSet/>
      <dgm:spPr/>
      <dgm:t>
        <a:bodyPr/>
        <a:lstStyle/>
        <a:p>
          <a:pPr rtl="1"/>
          <a:endParaRPr lang="fa-IR" sz="2800" b="1">
            <a:cs typeface="B Nazanin" panose="00000400000000000000" pitchFamily="2" charset="-78"/>
          </a:endParaRPr>
        </a:p>
      </dgm:t>
    </dgm:pt>
    <dgm:pt modelId="{532D13E8-BDE2-4C6F-8F78-49DCB9231C0C}">
      <dgm:prSet phldrT="[Text]" custT="1"/>
      <dgm:spPr/>
      <dgm:t>
        <a:bodyPr/>
        <a:lstStyle/>
        <a:p>
          <a:pPr rtl="1"/>
          <a:r>
            <a:rPr lang="fa-IR" sz="2400" b="1" dirty="0" smtClean="0">
              <a:cs typeface="B Nazanin" panose="00000400000000000000" pitchFamily="2" charset="-78"/>
            </a:rPr>
            <a:t>منطقه</a:t>
          </a:r>
          <a:endParaRPr lang="fa-IR" sz="2400" b="1" dirty="0">
            <a:cs typeface="B Nazanin" panose="00000400000000000000" pitchFamily="2" charset="-78"/>
          </a:endParaRPr>
        </a:p>
      </dgm:t>
    </dgm:pt>
    <dgm:pt modelId="{6A256BFD-98C4-4CE0-BBBF-6D6B8F4BA2A5}" type="parTrans" cxnId="{A92CC942-14AD-4A89-83A7-74374E28EB27}">
      <dgm:prSet/>
      <dgm:spPr/>
      <dgm:t>
        <a:bodyPr/>
        <a:lstStyle/>
        <a:p>
          <a:pPr rtl="1"/>
          <a:endParaRPr lang="fa-IR" sz="2800" b="1">
            <a:cs typeface="B Nazanin" panose="00000400000000000000" pitchFamily="2" charset="-78"/>
          </a:endParaRPr>
        </a:p>
      </dgm:t>
    </dgm:pt>
    <dgm:pt modelId="{7DE7E5EF-0DD6-4BFA-A6AD-FBA86A941E82}" type="sibTrans" cxnId="{A92CC942-14AD-4A89-83A7-74374E28EB27}">
      <dgm:prSet/>
      <dgm:spPr/>
      <dgm:t>
        <a:bodyPr/>
        <a:lstStyle/>
        <a:p>
          <a:pPr rtl="1"/>
          <a:endParaRPr lang="fa-IR" sz="2800" b="1">
            <a:cs typeface="B Nazanin" panose="00000400000000000000" pitchFamily="2" charset="-78"/>
          </a:endParaRPr>
        </a:p>
      </dgm:t>
    </dgm:pt>
    <dgm:pt modelId="{D70C4E2C-F64C-4E5F-81BA-739DE0490935}">
      <dgm:prSet custT="1"/>
      <dgm:spPr/>
      <dgm:t>
        <a:bodyPr/>
        <a:lstStyle/>
        <a:p>
          <a:pPr rtl="1"/>
          <a:r>
            <a:rPr lang="fa-IR" sz="2400" b="1" dirty="0" smtClean="0">
              <a:cs typeface="B Nazanin" panose="00000400000000000000" pitchFamily="2" charset="-78"/>
            </a:rPr>
            <a:t>کوچه</a:t>
          </a:r>
          <a:endParaRPr lang="fa-IR" sz="2400" b="1" dirty="0">
            <a:cs typeface="B Nazanin" panose="00000400000000000000" pitchFamily="2" charset="-78"/>
          </a:endParaRPr>
        </a:p>
      </dgm:t>
    </dgm:pt>
    <dgm:pt modelId="{FFE52232-4E7F-4767-93A0-C5AED5FBA5E9}" type="parTrans" cxnId="{B42E6D17-8761-455E-BA14-78345EB71CD5}">
      <dgm:prSet/>
      <dgm:spPr/>
      <dgm:t>
        <a:bodyPr/>
        <a:lstStyle/>
        <a:p>
          <a:pPr rtl="1"/>
          <a:endParaRPr lang="fa-IR" sz="2800" b="1">
            <a:cs typeface="B Nazanin" panose="00000400000000000000" pitchFamily="2" charset="-78"/>
          </a:endParaRPr>
        </a:p>
      </dgm:t>
    </dgm:pt>
    <dgm:pt modelId="{BFBD0C4E-5255-49F1-A0F3-41D31E381EA0}" type="sibTrans" cxnId="{B42E6D17-8761-455E-BA14-78345EB71CD5}">
      <dgm:prSet/>
      <dgm:spPr/>
      <dgm:t>
        <a:bodyPr/>
        <a:lstStyle/>
        <a:p>
          <a:pPr rtl="1"/>
          <a:endParaRPr lang="fa-IR" sz="2800" b="1">
            <a:cs typeface="B Nazanin" panose="00000400000000000000" pitchFamily="2" charset="-78"/>
          </a:endParaRPr>
        </a:p>
      </dgm:t>
    </dgm:pt>
    <dgm:pt modelId="{0E4D14E4-C8AA-44A6-A529-30971A8455B0}">
      <dgm:prSet custT="1"/>
      <dgm:spPr/>
      <dgm:t>
        <a:bodyPr/>
        <a:lstStyle/>
        <a:p>
          <a:pPr rtl="1"/>
          <a:r>
            <a:rPr lang="fa-IR" sz="2400" b="1" dirty="0" smtClean="0">
              <a:cs typeface="B Nazanin" panose="00000400000000000000" pitchFamily="2" charset="-78"/>
            </a:rPr>
            <a:t>کوی</a:t>
          </a:r>
          <a:endParaRPr lang="fa-IR" sz="2400" b="1" dirty="0">
            <a:cs typeface="B Nazanin" panose="00000400000000000000" pitchFamily="2" charset="-78"/>
          </a:endParaRPr>
        </a:p>
      </dgm:t>
    </dgm:pt>
    <dgm:pt modelId="{ACE07FDA-63CF-4EC9-AC7C-5B49AB88EACD}" type="parTrans" cxnId="{BD6E5312-4468-49E3-98DC-6CF49C61998D}">
      <dgm:prSet/>
      <dgm:spPr/>
      <dgm:t>
        <a:bodyPr/>
        <a:lstStyle/>
        <a:p>
          <a:pPr rtl="1"/>
          <a:endParaRPr lang="fa-IR" sz="2800" b="1">
            <a:cs typeface="B Nazanin" panose="00000400000000000000" pitchFamily="2" charset="-78"/>
          </a:endParaRPr>
        </a:p>
      </dgm:t>
    </dgm:pt>
    <dgm:pt modelId="{6045DDBB-DDB5-433A-93F1-EB1A9A6F3A50}" type="sibTrans" cxnId="{BD6E5312-4468-49E3-98DC-6CF49C61998D}">
      <dgm:prSet/>
      <dgm:spPr/>
      <dgm:t>
        <a:bodyPr/>
        <a:lstStyle/>
        <a:p>
          <a:pPr rtl="1"/>
          <a:endParaRPr lang="fa-IR" sz="2800" b="1">
            <a:cs typeface="B Nazanin" panose="00000400000000000000" pitchFamily="2" charset="-78"/>
          </a:endParaRPr>
        </a:p>
      </dgm:t>
    </dgm:pt>
    <dgm:pt modelId="{15E7FD0D-B48C-4F4F-A9EA-140029269165}">
      <dgm:prSet custT="1"/>
      <dgm:spPr/>
      <dgm:t>
        <a:bodyPr/>
        <a:lstStyle/>
        <a:p>
          <a:pPr rtl="1"/>
          <a:r>
            <a:rPr lang="fa-IR" sz="2400" b="1" dirty="0" smtClean="0">
              <a:cs typeface="B Nazanin" panose="00000400000000000000" pitchFamily="2" charset="-78"/>
            </a:rPr>
            <a:t>محله</a:t>
          </a:r>
          <a:endParaRPr lang="fa-IR" sz="2400" b="1" dirty="0">
            <a:cs typeface="B Nazanin" panose="00000400000000000000" pitchFamily="2" charset="-78"/>
          </a:endParaRPr>
        </a:p>
      </dgm:t>
    </dgm:pt>
    <dgm:pt modelId="{C05966D6-DF42-4F67-BEE5-DA80FBDD9C80}" type="parTrans" cxnId="{EB4CBC8B-3CB8-411C-9B4A-31E460E6D486}">
      <dgm:prSet/>
      <dgm:spPr/>
      <dgm:t>
        <a:bodyPr/>
        <a:lstStyle/>
        <a:p>
          <a:pPr rtl="1"/>
          <a:endParaRPr lang="fa-IR" sz="2800" b="1">
            <a:cs typeface="B Nazanin" panose="00000400000000000000" pitchFamily="2" charset="-78"/>
          </a:endParaRPr>
        </a:p>
      </dgm:t>
    </dgm:pt>
    <dgm:pt modelId="{C1DB3197-0E59-4D62-99B8-76550F041416}" type="sibTrans" cxnId="{EB4CBC8B-3CB8-411C-9B4A-31E460E6D486}">
      <dgm:prSet/>
      <dgm:spPr/>
      <dgm:t>
        <a:bodyPr/>
        <a:lstStyle/>
        <a:p>
          <a:pPr rtl="1"/>
          <a:endParaRPr lang="fa-IR" sz="2800" b="1">
            <a:cs typeface="B Nazanin" panose="00000400000000000000" pitchFamily="2" charset="-78"/>
          </a:endParaRPr>
        </a:p>
      </dgm:t>
    </dgm:pt>
    <dgm:pt modelId="{09710447-1FD8-4381-ACEB-4DDF6B9A9DD5}">
      <dgm:prSet custT="1"/>
      <dgm:spPr/>
      <dgm:t>
        <a:bodyPr/>
        <a:lstStyle/>
        <a:p>
          <a:pPr rtl="1"/>
          <a:r>
            <a:rPr lang="fa-IR" sz="2400" b="1" dirty="0" smtClean="0">
              <a:cs typeface="B Nazanin" panose="00000400000000000000" pitchFamily="2" charset="-78"/>
            </a:rPr>
            <a:t>برزن</a:t>
          </a:r>
          <a:endParaRPr lang="fa-IR" sz="2400" b="1" dirty="0">
            <a:cs typeface="B Nazanin" panose="00000400000000000000" pitchFamily="2" charset="-78"/>
          </a:endParaRPr>
        </a:p>
      </dgm:t>
    </dgm:pt>
    <dgm:pt modelId="{9840847D-2953-4671-AECF-6EA884F0057A}" type="parTrans" cxnId="{1A13CDCA-409C-45DF-89B4-2B2E1D3CB1B6}">
      <dgm:prSet/>
      <dgm:spPr/>
      <dgm:t>
        <a:bodyPr/>
        <a:lstStyle/>
        <a:p>
          <a:pPr rtl="1"/>
          <a:endParaRPr lang="fa-IR" sz="2800" b="1">
            <a:cs typeface="B Nazanin" panose="00000400000000000000" pitchFamily="2" charset="-78"/>
          </a:endParaRPr>
        </a:p>
      </dgm:t>
    </dgm:pt>
    <dgm:pt modelId="{EFECFB9B-E4CB-44AA-BD0F-FC07D6002877}" type="sibTrans" cxnId="{1A13CDCA-409C-45DF-89B4-2B2E1D3CB1B6}">
      <dgm:prSet/>
      <dgm:spPr/>
      <dgm:t>
        <a:bodyPr/>
        <a:lstStyle/>
        <a:p>
          <a:pPr rtl="1"/>
          <a:endParaRPr lang="fa-IR" sz="2800" b="1">
            <a:cs typeface="B Nazanin" panose="00000400000000000000" pitchFamily="2" charset="-78"/>
          </a:endParaRPr>
        </a:p>
      </dgm:t>
    </dgm:pt>
    <dgm:pt modelId="{DC36ACB7-2666-493C-B29E-58CF49C4BA32}" type="pres">
      <dgm:prSet presAssocID="{A1C027D1-8B77-4087-9046-41607F4900ED}" presName="compositeShape" presStyleCnt="0">
        <dgm:presLayoutVars>
          <dgm:dir/>
          <dgm:resizeHandles/>
        </dgm:presLayoutVars>
      </dgm:prSet>
      <dgm:spPr/>
    </dgm:pt>
    <dgm:pt modelId="{AF4211E8-DB4E-49BD-B70E-195870809D5A}" type="pres">
      <dgm:prSet presAssocID="{A1C027D1-8B77-4087-9046-41607F4900ED}" presName="pyramid" presStyleLbl="node1" presStyleIdx="0" presStyleCnt="1"/>
      <dgm:spPr/>
    </dgm:pt>
    <dgm:pt modelId="{561CCCCB-2E68-4164-82C8-2B5BB7FE7ED2}" type="pres">
      <dgm:prSet presAssocID="{A1C027D1-8B77-4087-9046-41607F4900ED}" presName="theList" presStyleCnt="0"/>
      <dgm:spPr/>
    </dgm:pt>
    <dgm:pt modelId="{B89B3805-5C00-48E2-A29D-5F8AF4579E2A}" type="pres">
      <dgm:prSet presAssocID="{7ED745F3-9653-4301-A06B-777C965D22A2}" presName="aNode" presStyleLbl="fgAcc1" presStyleIdx="0" presStyleCnt="7">
        <dgm:presLayoutVars>
          <dgm:bulletEnabled val="1"/>
        </dgm:presLayoutVars>
      </dgm:prSet>
      <dgm:spPr/>
      <dgm:t>
        <a:bodyPr/>
        <a:lstStyle/>
        <a:p>
          <a:pPr rtl="1"/>
          <a:endParaRPr lang="fa-IR"/>
        </a:p>
      </dgm:t>
    </dgm:pt>
    <dgm:pt modelId="{953F999A-1348-4712-A87B-F6628BE803FD}" type="pres">
      <dgm:prSet presAssocID="{7ED745F3-9653-4301-A06B-777C965D22A2}" presName="aSpace" presStyleCnt="0"/>
      <dgm:spPr/>
    </dgm:pt>
    <dgm:pt modelId="{597E02F2-A130-45F8-8F70-803460B911CA}" type="pres">
      <dgm:prSet presAssocID="{D70C4E2C-F64C-4E5F-81BA-739DE0490935}" presName="aNode" presStyleLbl="fgAcc1" presStyleIdx="1" presStyleCnt="7">
        <dgm:presLayoutVars>
          <dgm:bulletEnabled val="1"/>
        </dgm:presLayoutVars>
      </dgm:prSet>
      <dgm:spPr/>
      <dgm:t>
        <a:bodyPr/>
        <a:lstStyle/>
        <a:p>
          <a:pPr rtl="1"/>
          <a:endParaRPr lang="fa-IR"/>
        </a:p>
      </dgm:t>
    </dgm:pt>
    <dgm:pt modelId="{D17D3438-7DC5-4EF0-AC72-5D62BD3437A4}" type="pres">
      <dgm:prSet presAssocID="{D70C4E2C-F64C-4E5F-81BA-739DE0490935}" presName="aSpace" presStyleCnt="0"/>
      <dgm:spPr/>
    </dgm:pt>
    <dgm:pt modelId="{09F76B02-054C-44DE-ACA5-433E1622DE96}" type="pres">
      <dgm:prSet presAssocID="{0E4D14E4-C8AA-44A6-A529-30971A8455B0}" presName="aNode" presStyleLbl="fgAcc1" presStyleIdx="2" presStyleCnt="7">
        <dgm:presLayoutVars>
          <dgm:bulletEnabled val="1"/>
        </dgm:presLayoutVars>
      </dgm:prSet>
      <dgm:spPr/>
      <dgm:t>
        <a:bodyPr/>
        <a:lstStyle/>
        <a:p>
          <a:pPr rtl="1"/>
          <a:endParaRPr lang="fa-IR"/>
        </a:p>
      </dgm:t>
    </dgm:pt>
    <dgm:pt modelId="{D5F4979F-8FB7-4C2F-AA08-0470230294F9}" type="pres">
      <dgm:prSet presAssocID="{0E4D14E4-C8AA-44A6-A529-30971A8455B0}" presName="aSpace" presStyleCnt="0"/>
      <dgm:spPr/>
    </dgm:pt>
    <dgm:pt modelId="{8A033C8D-19EB-4A6B-81B1-F17D09607C79}" type="pres">
      <dgm:prSet presAssocID="{15E7FD0D-B48C-4F4F-A9EA-140029269165}" presName="aNode" presStyleLbl="fgAcc1" presStyleIdx="3" presStyleCnt="7">
        <dgm:presLayoutVars>
          <dgm:bulletEnabled val="1"/>
        </dgm:presLayoutVars>
      </dgm:prSet>
      <dgm:spPr/>
      <dgm:t>
        <a:bodyPr/>
        <a:lstStyle/>
        <a:p>
          <a:pPr rtl="1"/>
          <a:endParaRPr lang="fa-IR"/>
        </a:p>
      </dgm:t>
    </dgm:pt>
    <dgm:pt modelId="{13381071-B622-41F7-9882-7B2BEE727F6F}" type="pres">
      <dgm:prSet presAssocID="{15E7FD0D-B48C-4F4F-A9EA-140029269165}" presName="aSpace" presStyleCnt="0"/>
      <dgm:spPr/>
    </dgm:pt>
    <dgm:pt modelId="{23F66751-B917-437F-A8A8-4DC3F4D1EE1C}" type="pres">
      <dgm:prSet presAssocID="{09710447-1FD8-4381-ACEB-4DDF6B9A9DD5}" presName="aNode" presStyleLbl="fgAcc1" presStyleIdx="4" presStyleCnt="7">
        <dgm:presLayoutVars>
          <dgm:bulletEnabled val="1"/>
        </dgm:presLayoutVars>
      </dgm:prSet>
      <dgm:spPr/>
      <dgm:t>
        <a:bodyPr/>
        <a:lstStyle/>
        <a:p>
          <a:pPr rtl="1"/>
          <a:endParaRPr lang="fa-IR"/>
        </a:p>
      </dgm:t>
    </dgm:pt>
    <dgm:pt modelId="{324FD79B-42CC-4E4C-8244-06A90C6F1C4F}" type="pres">
      <dgm:prSet presAssocID="{09710447-1FD8-4381-ACEB-4DDF6B9A9DD5}" presName="aSpace" presStyleCnt="0"/>
      <dgm:spPr/>
    </dgm:pt>
    <dgm:pt modelId="{165185A8-CEC7-4B18-BFE2-2653B4CA4672}" type="pres">
      <dgm:prSet presAssocID="{AB3630C3-50C9-436D-B720-0AD461A81935}" presName="aNode" presStyleLbl="fgAcc1" presStyleIdx="5" presStyleCnt="7">
        <dgm:presLayoutVars>
          <dgm:bulletEnabled val="1"/>
        </dgm:presLayoutVars>
      </dgm:prSet>
      <dgm:spPr/>
      <dgm:t>
        <a:bodyPr/>
        <a:lstStyle/>
        <a:p>
          <a:pPr rtl="1"/>
          <a:endParaRPr lang="fa-IR"/>
        </a:p>
      </dgm:t>
    </dgm:pt>
    <dgm:pt modelId="{8D058501-6F08-47F7-895B-FE199BC2B22F}" type="pres">
      <dgm:prSet presAssocID="{AB3630C3-50C9-436D-B720-0AD461A81935}" presName="aSpace" presStyleCnt="0"/>
      <dgm:spPr/>
    </dgm:pt>
    <dgm:pt modelId="{2CDFDB1A-CC13-4FFE-8C06-85426E00C932}" type="pres">
      <dgm:prSet presAssocID="{532D13E8-BDE2-4C6F-8F78-49DCB9231C0C}" presName="aNode" presStyleLbl="fgAcc1" presStyleIdx="6" presStyleCnt="7">
        <dgm:presLayoutVars>
          <dgm:bulletEnabled val="1"/>
        </dgm:presLayoutVars>
      </dgm:prSet>
      <dgm:spPr/>
      <dgm:t>
        <a:bodyPr/>
        <a:lstStyle/>
        <a:p>
          <a:pPr rtl="1"/>
          <a:endParaRPr lang="fa-IR"/>
        </a:p>
      </dgm:t>
    </dgm:pt>
    <dgm:pt modelId="{A5D1BB96-29EA-4365-B33B-C14D9D5EC2BB}" type="pres">
      <dgm:prSet presAssocID="{532D13E8-BDE2-4C6F-8F78-49DCB9231C0C}" presName="aSpace" presStyleCnt="0"/>
      <dgm:spPr/>
    </dgm:pt>
  </dgm:ptLst>
  <dgm:cxnLst>
    <dgm:cxn modelId="{1A13CDCA-409C-45DF-89B4-2B2E1D3CB1B6}" srcId="{A1C027D1-8B77-4087-9046-41607F4900ED}" destId="{09710447-1FD8-4381-ACEB-4DDF6B9A9DD5}" srcOrd="4" destOrd="0" parTransId="{9840847D-2953-4671-AECF-6EA884F0057A}" sibTransId="{EFECFB9B-E4CB-44AA-BD0F-FC07D6002877}"/>
    <dgm:cxn modelId="{DBD209A2-6178-48D7-9A2A-F8AD767DD18B}" type="presOf" srcId="{D70C4E2C-F64C-4E5F-81BA-739DE0490935}" destId="{597E02F2-A130-45F8-8F70-803460B911CA}" srcOrd="0" destOrd="0" presId="urn:microsoft.com/office/officeart/2005/8/layout/pyramid2"/>
    <dgm:cxn modelId="{33C52DE9-7A60-48EE-985F-6D573099BA3F}" type="presOf" srcId="{7ED745F3-9653-4301-A06B-777C965D22A2}" destId="{B89B3805-5C00-48E2-A29D-5F8AF4579E2A}" srcOrd="0" destOrd="0" presId="urn:microsoft.com/office/officeart/2005/8/layout/pyramid2"/>
    <dgm:cxn modelId="{5099DDDC-6632-4FF9-9FBF-088DB2100720}" srcId="{A1C027D1-8B77-4087-9046-41607F4900ED}" destId="{AB3630C3-50C9-436D-B720-0AD461A81935}" srcOrd="5" destOrd="0" parTransId="{96C86A0A-10E0-4D51-94B6-8C2429650FD4}" sibTransId="{B4F13042-5813-4CF5-9F02-66D3E8C249D5}"/>
    <dgm:cxn modelId="{B42E6D17-8761-455E-BA14-78345EB71CD5}" srcId="{A1C027D1-8B77-4087-9046-41607F4900ED}" destId="{D70C4E2C-F64C-4E5F-81BA-739DE0490935}" srcOrd="1" destOrd="0" parTransId="{FFE52232-4E7F-4767-93A0-C5AED5FBA5E9}" sibTransId="{BFBD0C4E-5255-49F1-A0F3-41D31E381EA0}"/>
    <dgm:cxn modelId="{0BA90782-A6C0-489C-A51B-7AFABAA1AD31}" type="presOf" srcId="{A1C027D1-8B77-4087-9046-41607F4900ED}" destId="{DC36ACB7-2666-493C-B29E-58CF49C4BA32}" srcOrd="0" destOrd="0" presId="urn:microsoft.com/office/officeart/2005/8/layout/pyramid2"/>
    <dgm:cxn modelId="{0629EEA2-C061-4FEE-87C7-4C2A4FBCFC3D}" type="presOf" srcId="{15E7FD0D-B48C-4F4F-A9EA-140029269165}" destId="{8A033C8D-19EB-4A6B-81B1-F17D09607C79}" srcOrd="0" destOrd="0" presId="urn:microsoft.com/office/officeart/2005/8/layout/pyramid2"/>
    <dgm:cxn modelId="{0C3BCDF4-3E41-4CE6-ABEF-6CAC9137BCC0}" type="presOf" srcId="{AB3630C3-50C9-436D-B720-0AD461A81935}" destId="{165185A8-CEC7-4B18-BFE2-2653B4CA4672}" srcOrd="0" destOrd="0" presId="urn:microsoft.com/office/officeart/2005/8/layout/pyramid2"/>
    <dgm:cxn modelId="{2313570C-8473-4749-A380-4F6DE32D481A}" type="presOf" srcId="{532D13E8-BDE2-4C6F-8F78-49DCB9231C0C}" destId="{2CDFDB1A-CC13-4FFE-8C06-85426E00C932}" srcOrd="0" destOrd="0" presId="urn:microsoft.com/office/officeart/2005/8/layout/pyramid2"/>
    <dgm:cxn modelId="{8B21D409-348F-4EEE-990A-4C236877A468}" srcId="{A1C027D1-8B77-4087-9046-41607F4900ED}" destId="{7ED745F3-9653-4301-A06B-777C965D22A2}" srcOrd="0" destOrd="0" parTransId="{09620495-01C6-44BF-9031-D70ABA1335CE}" sibTransId="{1EC6E050-C4A6-4EE3-ADDF-25FCEACEBFE6}"/>
    <dgm:cxn modelId="{BD6E5312-4468-49E3-98DC-6CF49C61998D}" srcId="{A1C027D1-8B77-4087-9046-41607F4900ED}" destId="{0E4D14E4-C8AA-44A6-A529-30971A8455B0}" srcOrd="2" destOrd="0" parTransId="{ACE07FDA-63CF-4EC9-AC7C-5B49AB88EACD}" sibTransId="{6045DDBB-DDB5-433A-93F1-EB1A9A6F3A50}"/>
    <dgm:cxn modelId="{A92CC942-14AD-4A89-83A7-74374E28EB27}" srcId="{A1C027D1-8B77-4087-9046-41607F4900ED}" destId="{532D13E8-BDE2-4C6F-8F78-49DCB9231C0C}" srcOrd="6" destOrd="0" parTransId="{6A256BFD-98C4-4CE0-BBBF-6D6B8F4BA2A5}" sibTransId="{7DE7E5EF-0DD6-4BFA-A6AD-FBA86A941E82}"/>
    <dgm:cxn modelId="{EB4CBC8B-3CB8-411C-9B4A-31E460E6D486}" srcId="{A1C027D1-8B77-4087-9046-41607F4900ED}" destId="{15E7FD0D-B48C-4F4F-A9EA-140029269165}" srcOrd="3" destOrd="0" parTransId="{C05966D6-DF42-4F67-BEE5-DA80FBDD9C80}" sibTransId="{C1DB3197-0E59-4D62-99B8-76550F041416}"/>
    <dgm:cxn modelId="{534A9106-E822-4BC6-BAC0-5BA4E5936387}" type="presOf" srcId="{09710447-1FD8-4381-ACEB-4DDF6B9A9DD5}" destId="{23F66751-B917-437F-A8A8-4DC3F4D1EE1C}" srcOrd="0" destOrd="0" presId="urn:microsoft.com/office/officeart/2005/8/layout/pyramid2"/>
    <dgm:cxn modelId="{0AE64AA3-6D27-46BD-869D-7F933B47E5D9}" type="presOf" srcId="{0E4D14E4-C8AA-44A6-A529-30971A8455B0}" destId="{09F76B02-054C-44DE-ACA5-433E1622DE96}" srcOrd="0" destOrd="0" presId="urn:microsoft.com/office/officeart/2005/8/layout/pyramid2"/>
    <dgm:cxn modelId="{5402C47E-4AD2-4555-AD45-23E37FA21978}" type="presParOf" srcId="{DC36ACB7-2666-493C-B29E-58CF49C4BA32}" destId="{AF4211E8-DB4E-49BD-B70E-195870809D5A}" srcOrd="0" destOrd="0" presId="urn:microsoft.com/office/officeart/2005/8/layout/pyramid2"/>
    <dgm:cxn modelId="{E8862AA9-A6E3-400B-B0EA-7D20B0E3D793}" type="presParOf" srcId="{DC36ACB7-2666-493C-B29E-58CF49C4BA32}" destId="{561CCCCB-2E68-4164-82C8-2B5BB7FE7ED2}" srcOrd="1" destOrd="0" presId="urn:microsoft.com/office/officeart/2005/8/layout/pyramid2"/>
    <dgm:cxn modelId="{F2C48D80-E220-4605-A4DF-9E9D4513E5EA}" type="presParOf" srcId="{561CCCCB-2E68-4164-82C8-2B5BB7FE7ED2}" destId="{B89B3805-5C00-48E2-A29D-5F8AF4579E2A}" srcOrd="0" destOrd="0" presId="urn:microsoft.com/office/officeart/2005/8/layout/pyramid2"/>
    <dgm:cxn modelId="{1D186F4D-3AC3-4E09-8E9B-96BB232FFABE}" type="presParOf" srcId="{561CCCCB-2E68-4164-82C8-2B5BB7FE7ED2}" destId="{953F999A-1348-4712-A87B-F6628BE803FD}" srcOrd="1" destOrd="0" presId="urn:microsoft.com/office/officeart/2005/8/layout/pyramid2"/>
    <dgm:cxn modelId="{E90926B4-FA82-4DD4-A04E-E3D5E4B702D4}" type="presParOf" srcId="{561CCCCB-2E68-4164-82C8-2B5BB7FE7ED2}" destId="{597E02F2-A130-45F8-8F70-803460B911CA}" srcOrd="2" destOrd="0" presId="urn:microsoft.com/office/officeart/2005/8/layout/pyramid2"/>
    <dgm:cxn modelId="{00AACDC5-E20F-4647-8917-A8D2D0CB952B}" type="presParOf" srcId="{561CCCCB-2E68-4164-82C8-2B5BB7FE7ED2}" destId="{D17D3438-7DC5-4EF0-AC72-5D62BD3437A4}" srcOrd="3" destOrd="0" presId="urn:microsoft.com/office/officeart/2005/8/layout/pyramid2"/>
    <dgm:cxn modelId="{F7AD2EA6-7027-48A8-9FA5-612DABA5FC65}" type="presParOf" srcId="{561CCCCB-2E68-4164-82C8-2B5BB7FE7ED2}" destId="{09F76B02-054C-44DE-ACA5-433E1622DE96}" srcOrd="4" destOrd="0" presId="urn:microsoft.com/office/officeart/2005/8/layout/pyramid2"/>
    <dgm:cxn modelId="{C0157C92-AEF6-46B2-813E-7B4FF5F3017F}" type="presParOf" srcId="{561CCCCB-2E68-4164-82C8-2B5BB7FE7ED2}" destId="{D5F4979F-8FB7-4C2F-AA08-0470230294F9}" srcOrd="5" destOrd="0" presId="urn:microsoft.com/office/officeart/2005/8/layout/pyramid2"/>
    <dgm:cxn modelId="{3526250C-36D2-4EDB-A328-66295D692E76}" type="presParOf" srcId="{561CCCCB-2E68-4164-82C8-2B5BB7FE7ED2}" destId="{8A033C8D-19EB-4A6B-81B1-F17D09607C79}" srcOrd="6" destOrd="0" presId="urn:microsoft.com/office/officeart/2005/8/layout/pyramid2"/>
    <dgm:cxn modelId="{853675D3-1E78-44D7-8422-511CC94D925B}" type="presParOf" srcId="{561CCCCB-2E68-4164-82C8-2B5BB7FE7ED2}" destId="{13381071-B622-41F7-9882-7B2BEE727F6F}" srcOrd="7" destOrd="0" presId="urn:microsoft.com/office/officeart/2005/8/layout/pyramid2"/>
    <dgm:cxn modelId="{C015B4FB-CBFA-412B-960E-F0BEA1A9E65D}" type="presParOf" srcId="{561CCCCB-2E68-4164-82C8-2B5BB7FE7ED2}" destId="{23F66751-B917-437F-A8A8-4DC3F4D1EE1C}" srcOrd="8" destOrd="0" presId="urn:microsoft.com/office/officeart/2005/8/layout/pyramid2"/>
    <dgm:cxn modelId="{1A44D93B-E28D-4F94-9232-66117BD67E91}" type="presParOf" srcId="{561CCCCB-2E68-4164-82C8-2B5BB7FE7ED2}" destId="{324FD79B-42CC-4E4C-8244-06A90C6F1C4F}" srcOrd="9" destOrd="0" presId="urn:microsoft.com/office/officeart/2005/8/layout/pyramid2"/>
    <dgm:cxn modelId="{5FCB5649-4850-4966-AACD-BD688FD52878}" type="presParOf" srcId="{561CCCCB-2E68-4164-82C8-2B5BB7FE7ED2}" destId="{165185A8-CEC7-4B18-BFE2-2653B4CA4672}" srcOrd="10" destOrd="0" presId="urn:microsoft.com/office/officeart/2005/8/layout/pyramid2"/>
    <dgm:cxn modelId="{51785D1A-6052-4FEA-8833-A51232C537F0}" type="presParOf" srcId="{561CCCCB-2E68-4164-82C8-2B5BB7FE7ED2}" destId="{8D058501-6F08-47F7-895B-FE199BC2B22F}" srcOrd="11" destOrd="0" presId="urn:microsoft.com/office/officeart/2005/8/layout/pyramid2"/>
    <dgm:cxn modelId="{B04ED43C-05AF-4787-A1E7-E2E7DE0941FC}" type="presParOf" srcId="{561CCCCB-2E68-4164-82C8-2B5BB7FE7ED2}" destId="{2CDFDB1A-CC13-4FFE-8C06-85426E00C932}" srcOrd="12" destOrd="0" presId="urn:microsoft.com/office/officeart/2005/8/layout/pyramid2"/>
    <dgm:cxn modelId="{77D2A24D-A07A-484C-926E-D42E03D52934}" type="presParOf" srcId="{561CCCCB-2E68-4164-82C8-2B5BB7FE7ED2}" destId="{A5D1BB96-29EA-4365-B33B-C14D9D5EC2BB}"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211E8-DB4E-49BD-B70E-195870809D5A}">
      <dsp:nvSpPr>
        <dsp:cNvPr id="0" name=""/>
        <dsp:cNvSpPr/>
      </dsp:nvSpPr>
      <dsp:spPr>
        <a:xfrm>
          <a:off x="1257299" y="0"/>
          <a:ext cx="4572000" cy="4572000"/>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B3805-5C00-48E2-A29D-5F8AF4579E2A}">
      <dsp:nvSpPr>
        <dsp:cNvPr id="0" name=""/>
        <dsp:cNvSpPr/>
      </dsp:nvSpPr>
      <dsp:spPr>
        <a:xfrm>
          <a:off x="3543300" y="457646"/>
          <a:ext cx="2971800" cy="464343"/>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واحد مسکونی</a:t>
          </a:r>
          <a:endParaRPr lang="fa-IR" sz="2400" b="1" kern="1200" dirty="0">
            <a:cs typeface="B Nazanin" panose="00000400000000000000" pitchFamily="2" charset="-78"/>
          </a:endParaRPr>
        </a:p>
      </dsp:txBody>
      <dsp:txXfrm>
        <a:off x="3565967" y="480313"/>
        <a:ext cx="2926466" cy="419009"/>
      </dsp:txXfrm>
    </dsp:sp>
    <dsp:sp modelId="{597E02F2-A130-45F8-8F70-803460B911CA}">
      <dsp:nvSpPr>
        <dsp:cNvPr id="0" name=""/>
        <dsp:cNvSpPr/>
      </dsp:nvSpPr>
      <dsp:spPr>
        <a:xfrm>
          <a:off x="3543300" y="980033"/>
          <a:ext cx="2971800" cy="464343"/>
        </a:xfrm>
        <a:prstGeom prst="roundRect">
          <a:avLst/>
        </a:prstGeom>
        <a:solidFill>
          <a:schemeClr val="lt1">
            <a:alpha val="90000"/>
            <a:hueOff val="0"/>
            <a:satOff val="0"/>
            <a:lumOff val="0"/>
            <a:alphaOff val="0"/>
          </a:schemeClr>
        </a:solidFill>
        <a:ln w="19050" cap="flat" cmpd="sng" algn="ctr">
          <a:solidFill>
            <a:schemeClr val="accent4">
              <a:hueOff val="309471"/>
              <a:satOff val="-9402"/>
              <a:lumOff val="31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کوچه</a:t>
          </a:r>
          <a:endParaRPr lang="fa-IR" sz="2400" b="1" kern="1200" dirty="0">
            <a:cs typeface="B Nazanin" panose="00000400000000000000" pitchFamily="2" charset="-78"/>
          </a:endParaRPr>
        </a:p>
      </dsp:txBody>
      <dsp:txXfrm>
        <a:off x="3565967" y="1002700"/>
        <a:ext cx="2926466" cy="419009"/>
      </dsp:txXfrm>
    </dsp:sp>
    <dsp:sp modelId="{09F76B02-054C-44DE-ACA5-433E1622DE96}">
      <dsp:nvSpPr>
        <dsp:cNvPr id="0" name=""/>
        <dsp:cNvSpPr/>
      </dsp:nvSpPr>
      <dsp:spPr>
        <a:xfrm>
          <a:off x="3543300" y="1502419"/>
          <a:ext cx="2971800" cy="464343"/>
        </a:xfrm>
        <a:prstGeom prst="roundRect">
          <a:avLst/>
        </a:prstGeom>
        <a:solidFill>
          <a:schemeClr val="lt1">
            <a:alpha val="90000"/>
            <a:hueOff val="0"/>
            <a:satOff val="0"/>
            <a:lumOff val="0"/>
            <a:alphaOff val="0"/>
          </a:schemeClr>
        </a:solidFill>
        <a:ln w="19050" cap="flat" cmpd="sng" algn="ctr">
          <a:solidFill>
            <a:schemeClr val="accent4">
              <a:hueOff val="618941"/>
              <a:satOff val="-18803"/>
              <a:lumOff val="6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کوی</a:t>
          </a:r>
          <a:endParaRPr lang="fa-IR" sz="2400" b="1" kern="1200" dirty="0">
            <a:cs typeface="B Nazanin" panose="00000400000000000000" pitchFamily="2" charset="-78"/>
          </a:endParaRPr>
        </a:p>
      </dsp:txBody>
      <dsp:txXfrm>
        <a:off x="3565967" y="1525086"/>
        <a:ext cx="2926466" cy="419009"/>
      </dsp:txXfrm>
    </dsp:sp>
    <dsp:sp modelId="{8A033C8D-19EB-4A6B-81B1-F17D09607C79}">
      <dsp:nvSpPr>
        <dsp:cNvPr id="0" name=""/>
        <dsp:cNvSpPr/>
      </dsp:nvSpPr>
      <dsp:spPr>
        <a:xfrm>
          <a:off x="3543300" y="2024806"/>
          <a:ext cx="2971800" cy="464343"/>
        </a:xfrm>
        <a:prstGeom prst="roundRect">
          <a:avLst/>
        </a:prstGeom>
        <a:solidFill>
          <a:schemeClr val="lt1">
            <a:alpha val="90000"/>
            <a:hueOff val="0"/>
            <a:satOff val="0"/>
            <a:lumOff val="0"/>
            <a:alphaOff val="0"/>
          </a:schemeClr>
        </a:solidFill>
        <a:ln w="19050" cap="flat" cmpd="sng" algn="ctr">
          <a:solidFill>
            <a:schemeClr val="accent4">
              <a:hueOff val="928412"/>
              <a:satOff val="-28205"/>
              <a:lumOff val="9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محله</a:t>
          </a:r>
          <a:endParaRPr lang="fa-IR" sz="2400" b="1" kern="1200" dirty="0">
            <a:cs typeface="B Nazanin" panose="00000400000000000000" pitchFamily="2" charset="-78"/>
          </a:endParaRPr>
        </a:p>
      </dsp:txBody>
      <dsp:txXfrm>
        <a:off x="3565967" y="2047473"/>
        <a:ext cx="2926466" cy="419009"/>
      </dsp:txXfrm>
    </dsp:sp>
    <dsp:sp modelId="{23F66751-B917-437F-A8A8-4DC3F4D1EE1C}">
      <dsp:nvSpPr>
        <dsp:cNvPr id="0" name=""/>
        <dsp:cNvSpPr/>
      </dsp:nvSpPr>
      <dsp:spPr>
        <a:xfrm>
          <a:off x="3543300" y="2547193"/>
          <a:ext cx="2971800" cy="464343"/>
        </a:xfrm>
        <a:prstGeom prst="roundRect">
          <a:avLst/>
        </a:prstGeom>
        <a:solidFill>
          <a:schemeClr val="lt1">
            <a:alpha val="90000"/>
            <a:hueOff val="0"/>
            <a:satOff val="0"/>
            <a:lumOff val="0"/>
            <a:alphaOff val="0"/>
          </a:schemeClr>
        </a:solidFill>
        <a:ln w="19050" cap="flat" cmpd="sng" algn="ctr">
          <a:solidFill>
            <a:schemeClr val="accent4">
              <a:hueOff val="1237882"/>
              <a:satOff val="-37607"/>
              <a:lumOff val="124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برزن</a:t>
          </a:r>
          <a:endParaRPr lang="fa-IR" sz="2400" b="1" kern="1200" dirty="0">
            <a:cs typeface="B Nazanin" panose="00000400000000000000" pitchFamily="2" charset="-78"/>
          </a:endParaRPr>
        </a:p>
      </dsp:txBody>
      <dsp:txXfrm>
        <a:off x="3565967" y="2569860"/>
        <a:ext cx="2926466" cy="419009"/>
      </dsp:txXfrm>
    </dsp:sp>
    <dsp:sp modelId="{165185A8-CEC7-4B18-BFE2-2653B4CA4672}">
      <dsp:nvSpPr>
        <dsp:cNvPr id="0" name=""/>
        <dsp:cNvSpPr/>
      </dsp:nvSpPr>
      <dsp:spPr>
        <a:xfrm>
          <a:off x="3543300" y="3069580"/>
          <a:ext cx="2971800" cy="464343"/>
        </a:xfrm>
        <a:prstGeom prst="roundRect">
          <a:avLst/>
        </a:prstGeom>
        <a:solidFill>
          <a:schemeClr val="lt1">
            <a:alpha val="90000"/>
            <a:hueOff val="0"/>
            <a:satOff val="0"/>
            <a:lumOff val="0"/>
            <a:alphaOff val="0"/>
          </a:schemeClr>
        </a:solidFill>
        <a:ln w="19050" cap="flat" cmpd="sng" algn="ctr">
          <a:solidFill>
            <a:schemeClr val="accent4">
              <a:hueOff val="1547353"/>
              <a:satOff val="-47008"/>
              <a:lumOff val="15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ناحیه</a:t>
          </a:r>
          <a:endParaRPr lang="fa-IR" sz="2400" b="1" kern="1200" dirty="0">
            <a:cs typeface="B Nazanin" panose="00000400000000000000" pitchFamily="2" charset="-78"/>
          </a:endParaRPr>
        </a:p>
      </dsp:txBody>
      <dsp:txXfrm>
        <a:off x="3565967" y="3092247"/>
        <a:ext cx="2926466" cy="419009"/>
      </dsp:txXfrm>
    </dsp:sp>
    <dsp:sp modelId="{2CDFDB1A-CC13-4FFE-8C06-85426E00C932}">
      <dsp:nvSpPr>
        <dsp:cNvPr id="0" name=""/>
        <dsp:cNvSpPr/>
      </dsp:nvSpPr>
      <dsp:spPr>
        <a:xfrm>
          <a:off x="3543300" y="3591966"/>
          <a:ext cx="2971800" cy="464343"/>
        </a:xfrm>
        <a:prstGeom prst="roundRect">
          <a:avLst/>
        </a:prstGeom>
        <a:solidFill>
          <a:schemeClr val="lt1">
            <a:alpha val="90000"/>
            <a:hueOff val="0"/>
            <a:satOff val="0"/>
            <a:lumOff val="0"/>
            <a:alphaOff val="0"/>
          </a:schemeClr>
        </a:solidFill>
        <a:ln w="19050" cap="flat" cmpd="sng" algn="ctr">
          <a:solidFill>
            <a:schemeClr val="accent4">
              <a:hueOff val="1856823"/>
              <a:satOff val="-56410"/>
              <a:lumOff val="1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منطقه</a:t>
          </a:r>
          <a:endParaRPr lang="fa-IR" sz="2400" b="1" kern="1200" dirty="0">
            <a:cs typeface="B Nazanin" panose="00000400000000000000" pitchFamily="2" charset="-78"/>
          </a:endParaRPr>
        </a:p>
      </dsp:txBody>
      <dsp:txXfrm>
        <a:off x="3565967" y="3614633"/>
        <a:ext cx="2926466" cy="4190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45375-1986-46F4-83B3-369143AD8CE9}" type="datetimeFigureOut">
              <a:rPr lang="en-US" smtClean="0"/>
              <a:pPr/>
              <a:t>11/18/2015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A1079-9EB2-491F-B12B-907D6C15CA2F}" type="slidenum">
              <a:rPr lang="en-US" smtClean="0"/>
              <a:pPr/>
              <a:t>‹#›</a:t>
            </a:fld>
            <a:endParaRPr lang="en-US"/>
          </a:p>
        </p:txBody>
      </p:sp>
    </p:spTree>
    <p:extLst>
      <p:ext uri="{BB962C8B-B14F-4D97-AF65-F5344CB8AC3E}">
        <p14:creationId xmlns:p14="http://schemas.microsoft.com/office/powerpoint/2010/main" val="91569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43B2E646-1734-42EC-9D15-DAC8975537EE}"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3B2E646-1734-42EC-9D15-DAC8975537EE}"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3B2E646-1734-42EC-9D15-DAC8975537EE}"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7CC328-C9B0-4215-AA4B-0105980C9838}" type="datetimeFigureOut">
              <a:rPr lang="en-US" smtClean="0"/>
              <a:pPr/>
              <a:t>11/18/2015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3B2E646-1734-42EC-9D15-DAC897553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67CC328-C9B0-4215-AA4B-0105980C9838}" type="datetimeFigureOut">
              <a:rPr lang="en-US" smtClean="0"/>
              <a:pPr/>
              <a:t>11/18/2015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43B2E646-1734-42EC-9D15-DAC897553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67CC328-C9B0-4215-AA4B-0105980C9838}" type="datetimeFigureOut">
              <a:rPr lang="en-US" smtClean="0"/>
              <a:pPr/>
              <a:t>11/18/2015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3B2E646-1734-42EC-9D15-DAC8975537E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548680"/>
            <a:ext cx="7772400" cy="2569408"/>
          </a:xfrm>
        </p:spPr>
        <p:txBody>
          <a:bodyPr/>
          <a:lstStyle/>
          <a:p>
            <a:pPr algn="ctr" rtl="1"/>
            <a:r>
              <a:rPr lang="fa-IR" sz="3600" dirty="0" smtClean="0">
                <a:cs typeface="B Nazanin" pitchFamily="2" charset="-78"/>
              </a:rPr>
              <a:t>آشنایی با مبانی برنامه ریزی کالبدی</a:t>
            </a:r>
            <a:br>
              <a:rPr lang="fa-IR" sz="3600" dirty="0" smtClean="0">
                <a:cs typeface="B Nazanin" pitchFamily="2" charset="-78"/>
              </a:rPr>
            </a:br>
            <a:r>
              <a:rPr lang="fa-IR" sz="3600" dirty="0" smtClean="0">
                <a:cs typeface="B Nazanin" pitchFamily="2" charset="-78"/>
              </a:rPr>
              <a:t>جلسه </a:t>
            </a:r>
            <a:r>
              <a:rPr lang="fa-IR" sz="3600" dirty="0" smtClean="0">
                <a:cs typeface="B Nazanin" pitchFamily="2" charset="-78"/>
              </a:rPr>
              <a:t>ششم: </a:t>
            </a:r>
            <a:r>
              <a:rPr lang="fa-IR" sz="3600" dirty="0" smtClean="0">
                <a:cs typeface="B Nazanin" pitchFamily="2" charset="-78"/>
              </a:rPr>
              <a:t>سلسله مراتب خدمات شهری</a:t>
            </a:r>
            <a:endParaRPr lang="en-US" sz="3600" dirty="0">
              <a:cs typeface="B Nazanin" pitchFamily="2" charset="-78"/>
            </a:endParaRPr>
          </a:p>
        </p:txBody>
      </p:sp>
      <p:sp>
        <p:nvSpPr>
          <p:cNvPr id="3" name="Subtitle 2"/>
          <p:cNvSpPr>
            <a:spLocks noGrp="1"/>
          </p:cNvSpPr>
          <p:nvPr>
            <p:ph type="subTitle" idx="1"/>
          </p:nvPr>
        </p:nvSpPr>
        <p:spPr>
          <a:xfrm>
            <a:off x="928662" y="3929066"/>
            <a:ext cx="7772400" cy="1508760"/>
          </a:xfrm>
        </p:spPr>
        <p:txBody>
          <a:bodyPr>
            <a:normAutofit/>
          </a:bodyPr>
          <a:lstStyle/>
          <a:p>
            <a:pPr algn="ctr"/>
            <a:r>
              <a:rPr lang="fa-IR" sz="2800" b="1" dirty="0" smtClean="0">
                <a:cs typeface="B Nazanin" pitchFamily="2" charset="-78"/>
              </a:rPr>
              <a:t>الهام فلاح منشادی</a:t>
            </a:r>
          </a:p>
          <a:p>
            <a:pPr algn="ctr"/>
            <a:r>
              <a:rPr lang="fa-IR" sz="2800" b="1" dirty="0" smtClean="0">
                <a:cs typeface="B Nazanin" pitchFamily="2" charset="-78"/>
              </a:rPr>
              <a:t>1394</a:t>
            </a:r>
            <a:endParaRPr lang="en-US" sz="2800" b="1" dirty="0">
              <a:cs typeface="B Nazanin" pitchFamily="2" charset="-78"/>
            </a:endParaRPr>
          </a:p>
        </p:txBody>
      </p:sp>
      <p:pic>
        <p:nvPicPr>
          <p:cNvPr id="5" name="Picture 2" descr="http://static.ddmcdn.com/gif/urban-planning-6.jpg"/>
          <p:cNvPicPr>
            <a:picLocks noChangeAspect="1" noChangeArrowheads="1"/>
          </p:cNvPicPr>
          <p:nvPr/>
        </p:nvPicPr>
        <p:blipFill>
          <a:blip r:embed="rId2"/>
          <a:srcRect/>
          <a:stretch>
            <a:fillRect/>
          </a:stretch>
        </p:blipFill>
        <p:spPr bwMode="auto">
          <a:xfrm>
            <a:off x="3500430" y="2000240"/>
            <a:ext cx="2786082" cy="208956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کار میدانی</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تعیین خدمات موجود و مورد نیاز در منطقه برداشت شده تعیین ضوابط هر کاربری </a:t>
            </a:r>
          </a:p>
          <a:p>
            <a:pPr algn="r" rtl="1"/>
            <a:endParaRPr lang="fa-IR" dirty="0">
              <a:cs typeface="B Nazanin" panose="00000400000000000000" pitchFamily="2" charset="-78"/>
            </a:endParaRPr>
          </a:p>
          <a:p>
            <a:pPr algn="r" rtl="1"/>
            <a:r>
              <a:rPr lang="fa-IR" dirty="0" smtClean="0">
                <a:cs typeface="B Nazanin" panose="00000400000000000000" pitchFamily="2" charset="-78"/>
              </a:rPr>
              <a:t>منبع برای ضوابط:</a:t>
            </a:r>
          </a:p>
          <a:p>
            <a:pPr marL="582930" indent="-514350" algn="r" rtl="1">
              <a:buAutoNum type="arabicPeriod"/>
            </a:pPr>
            <a:r>
              <a:rPr lang="fa-IR" dirty="0" smtClean="0">
                <a:cs typeface="B Nazanin" panose="00000400000000000000" pitchFamily="2" charset="-78"/>
              </a:rPr>
              <a:t>برنامه ریزی اراضی شهری، کرامت الله زیاری</a:t>
            </a:r>
          </a:p>
          <a:p>
            <a:pPr marL="582930" indent="-514350" algn="r" rtl="1">
              <a:buAutoNum type="arabicPeriod"/>
            </a:pPr>
            <a:r>
              <a:rPr lang="fa-IR" dirty="0" smtClean="0">
                <a:cs typeface="B Nazanin" panose="00000400000000000000" pitchFamily="2" charset="-78"/>
              </a:rPr>
              <a:t>سرانه فضاهای شهری، سید محسن حبیبی و صدیقه مسائلی</a:t>
            </a:r>
            <a:endParaRPr lang="fa-IR" dirty="0">
              <a:cs typeface="B Nazanin" panose="00000400000000000000" pitchFamily="2" charset="-78"/>
            </a:endParaRPr>
          </a:p>
          <a:p>
            <a:pPr algn="r" rtl="1"/>
            <a:endParaRPr lang="fa-IR" dirty="0" smtClean="0">
              <a:cs typeface="B Nazanin" panose="00000400000000000000" pitchFamily="2" charset="-78"/>
            </a:endParaRPr>
          </a:p>
          <a:p>
            <a:pPr marL="68580" indent="0" algn="r" rtl="1">
              <a:buNone/>
            </a:pPr>
            <a:endParaRPr lang="fa-IR" dirty="0">
              <a:cs typeface="B Nazanin" panose="00000400000000000000" pitchFamily="2" charset="-78"/>
            </a:endParaRPr>
          </a:p>
        </p:txBody>
      </p:sp>
    </p:spTree>
    <p:extLst>
      <p:ext uri="{BB962C8B-B14F-4D97-AF65-F5344CB8AC3E}">
        <p14:creationId xmlns:p14="http://schemas.microsoft.com/office/powerpoint/2010/main" val="275717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مقیاس</a:t>
            </a:r>
            <a:r>
              <a:rPr lang="fa-IR" dirty="0" smtClean="0">
                <a:cs typeface="B Nazanin" panose="00000400000000000000" pitchFamily="2" charset="-78"/>
              </a:rPr>
              <a:t> نقشه</a:t>
            </a:r>
            <a:endParaRPr lang="fa-IR" dirty="0">
              <a:cs typeface="B Nazanin" panose="00000400000000000000" pitchFamily="2" charset="-78"/>
            </a:endParaRPr>
          </a:p>
        </p:txBody>
      </p:sp>
      <p:sp>
        <p:nvSpPr>
          <p:cNvPr id="3" name="Content Placeholder 2"/>
          <p:cNvSpPr>
            <a:spLocks noGrp="1"/>
          </p:cNvSpPr>
          <p:nvPr>
            <p:ph idx="1"/>
          </p:nvPr>
        </p:nvSpPr>
        <p:spPr>
          <a:xfrm>
            <a:off x="905336" y="1426464"/>
            <a:ext cx="7772400" cy="4572000"/>
          </a:xfrm>
        </p:spPr>
        <p:txBody>
          <a:bodyPr>
            <a:noAutofit/>
          </a:bodyPr>
          <a:lstStyle/>
          <a:p>
            <a:pPr algn="just" rtl="1">
              <a:lnSpc>
                <a:spcPct val="120000"/>
              </a:lnSpc>
            </a:pPr>
            <a:r>
              <a:rPr lang="fa-IR" b="1" dirty="0" smtClean="0">
                <a:cs typeface="B Nazanin" panose="00000400000000000000" pitchFamily="2" charset="-78"/>
              </a:rPr>
              <a:t>تعریف</a:t>
            </a:r>
            <a:endParaRPr lang="fa-IR" b="1" dirty="0">
              <a:cs typeface="B Nazanin" panose="00000400000000000000" pitchFamily="2" charset="-78"/>
            </a:endParaRPr>
          </a:p>
          <a:p>
            <a:pPr algn="just" rtl="1">
              <a:lnSpc>
                <a:spcPct val="120000"/>
              </a:lnSpc>
            </a:pPr>
            <a:endParaRPr lang="fa-IR" sz="1800" b="1" dirty="0" smtClean="0">
              <a:cs typeface="B Nazanin" panose="00000400000000000000" pitchFamily="2" charset="-78"/>
            </a:endParaRPr>
          </a:p>
          <a:p>
            <a:pPr marL="68580" indent="0" algn="just" rtl="1">
              <a:lnSpc>
                <a:spcPct val="120000"/>
              </a:lnSpc>
              <a:buNone/>
            </a:pPr>
            <a:r>
              <a:rPr lang="fa-IR" dirty="0" smtClean="0">
                <a:cs typeface="B Nazanin" panose="00000400000000000000" pitchFamily="2" charset="-78"/>
              </a:rPr>
              <a:t>مقیاس </a:t>
            </a:r>
            <a:r>
              <a:rPr lang="fa-IR" dirty="0">
                <a:cs typeface="B Nazanin" panose="00000400000000000000" pitchFamily="2" charset="-78"/>
              </a:rPr>
              <a:t>در نقشه عبارت است از نسبت طول اندازه گیری شده روی نقشه به طول افقی مشابه روی زمین یا به عبارت دیگر مقیاس عبارت است از نسبت طول </a:t>
            </a:r>
            <a:r>
              <a:rPr lang="en-US" dirty="0" smtClean="0">
                <a:cs typeface="B Nazanin" panose="00000400000000000000" pitchFamily="2" charset="-78"/>
              </a:rPr>
              <a:t> ab </a:t>
            </a:r>
            <a:r>
              <a:rPr lang="fa-IR" dirty="0">
                <a:cs typeface="B Nazanin" panose="00000400000000000000" pitchFamily="2" charset="-78"/>
              </a:rPr>
              <a:t>روی نقشه به </a:t>
            </a:r>
            <a:r>
              <a:rPr lang="fa-IR" dirty="0" smtClean="0">
                <a:cs typeface="B Nazanin" panose="00000400000000000000" pitchFamily="2" charset="-78"/>
              </a:rPr>
              <a:t>طول </a:t>
            </a:r>
            <a:r>
              <a:rPr lang="en-US" dirty="0" smtClean="0">
                <a:cs typeface="B Nazanin" panose="00000400000000000000" pitchFamily="2" charset="-78"/>
              </a:rPr>
              <a:t> AB</a:t>
            </a:r>
            <a:r>
              <a:rPr lang="fa-IR" dirty="0" smtClean="0">
                <a:cs typeface="B Nazanin" panose="00000400000000000000" pitchFamily="2" charset="-78"/>
              </a:rPr>
              <a:t>روی زمین</a:t>
            </a:r>
          </a:p>
          <a:p>
            <a:pPr algn="just" rtl="1">
              <a:lnSpc>
                <a:spcPct val="120000"/>
              </a:lnSpc>
              <a:buFont typeface="Arial" panose="020B0604020202020204" pitchFamily="34" charset="0"/>
              <a:buChar char="•"/>
            </a:pPr>
            <a:r>
              <a:rPr lang="fa-IR" dirty="0" smtClean="0">
                <a:cs typeface="B Nazanin" panose="00000400000000000000" pitchFamily="2" charset="-78"/>
              </a:rPr>
              <a:t>مقیاس واحد ندارد.</a:t>
            </a:r>
          </a:p>
          <a:p>
            <a:pPr algn="just" rtl="1">
              <a:lnSpc>
                <a:spcPct val="120000"/>
              </a:lnSpc>
              <a:buFont typeface="Arial" panose="020B0604020202020204" pitchFamily="34" charset="0"/>
              <a:buChar char="•"/>
            </a:pPr>
            <a:r>
              <a:rPr lang="fa-IR" dirty="0" smtClean="0">
                <a:cs typeface="B Nazanin" panose="00000400000000000000" pitchFamily="2" charset="-78"/>
              </a:rPr>
              <a:t>زوایا در مقیاس‏های مختلف، ثابت می‏مانند.</a:t>
            </a:r>
          </a:p>
          <a:p>
            <a:pPr marL="68580" indent="0" algn="just" rtl="1">
              <a:lnSpc>
                <a:spcPct val="120000"/>
              </a:lnSpc>
              <a:buNone/>
            </a:pPr>
            <a:r>
              <a:rPr lang="fa-IR" dirty="0">
                <a:cs typeface="B Nazanin" panose="00000400000000000000" pitchFamily="2" charset="-78"/>
              </a:rPr>
              <a:t/>
            </a:r>
            <a:br>
              <a:rPr lang="fa-IR" dirty="0">
                <a:cs typeface="B Nazanin" panose="00000400000000000000" pitchFamily="2" charset="-78"/>
              </a:rPr>
            </a:br>
            <a:endParaRPr lang="fa-IR" dirty="0">
              <a:cs typeface="B Nazanin" panose="00000400000000000000" pitchFamily="2" charset="-78"/>
            </a:endParaRPr>
          </a:p>
        </p:txBody>
      </p:sp>
    </p:spTree>
    <p:extLst>
      <p:ext uri="{BB962C8B-B14F-4D97-AF65-F5344CB8AC3E}">
        <p14:creationId xmlns:p14="http://schemas.microsoft.com/office/powerpoint/2010/main" val="37079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مقیاس</a:t>
            </a:r>
            <a:r>
              <a:rPr lang="fa-IR" dirty="0" smtClean="0">
                <a:cs typeface="B Nazanin" panose="00000400000000000000" pitchFamily="2" charset="-78"/>
              </a:rPr>
              <a:t> نقشه</a:t>
            </a:r>
            <a:endParaRPr lang="fa-IR" dirty="0">
              <a:cs typeface="B Nazanin" panose="00000400000000000000" pitchFamily="2" charset="-78"/>
            </a:endParaRPr>
          </a:p>
        </p:txBody>
      </p:sp>
      <p:sp>
        <p:nvSpPr>
          <p:cNvPr id="3" name="Content Placeholder 2"/>
          <p:cNvSpPr>
            <a:spLocks noGrp="1"/>
          </p:cNvSpPr>
          <p:nvPr>
            <p:ph idx="1"/>
          </p:nvPr>
        </p:nvSpPr>
        <p:spPr>
          <a:xfrm>
            <a:off x="905336" y="1426464"/>
            <a:ext cx="7772400" cy="5026872"/>
          </a:xfrm>
        </p:spPr>
        <p:txBody>
          <a:bodyPr>
            <a:noAutofit/>
          </a:bodyPr>
          <a:lstStyle/>
          <a:p>
            <a:pPr algn="just" rtl="1">
              <a:lnSpc>
                <a:spcPct val="120000"/>
              </a:lnSpc>
            </a:pPr>
            <a:r>
              <a:rPr lang="fa-IR" dirty="0" smtClean="0">
                <a:cs typeface="B Nazanin" panose="00000400000000000000" pitchFamily="2" charset="-78"/>
              </a:rPr>
              <a:t>کاربرد</a:t>
            </a:r>
          </a:p>
          <a:p>
            <a:pPr algn="just" rtl="1">
              <a:lnSpc>
                <a:spcPct val="120000"/>
              </a:lnSpc>
            </a:pPr>
            <a:endParaRPr lang="fa-IR" sz="1400" dirty="0" smtClean="0">
              <a:cs typeface="B Nazanin" panose="00000400000000000000" pitchFamily="2" charset="-78"/>
            </a:endParaRPr>
          </a:p>
          <a:p>
            <a:pPr marL="68580" indent="0" algn="just" rtl="1">
              <a:lnSpc>
                <a:spcPct val="120000"/>
              </a:lnSpc>
              <a:buNone/>
            </a:pPr>
            <a:r>
              <a:rPr lang="fa-IR" dirty="0" smtClean="0">
                <a:cs typeface="B Nazanin" panose="00000400000000000000" pitchFamily="2" charset="-78"/>
              </a:rPr>
              <a:t>در </a:t>
            </a:r>
            <a:r>
              <a:rPr lang="fa-IR" dirty="0">
                <a:cs typeface="B Nazanin" panose="00000400000000000000" pitchFamily="2" charset="-78"/>
              </a:rPr>
              <a:t>نقشه‌کشی مکانیک و </a:t>
            </a:r>
            <a:r>
              <a:rPr lang="fa-IR" dirty="0" smtClean="0">
                <a:cs typeface="B Nazanin" panose="00000400000000000000" pitchFamily="2" charset="-78"/>
              </a:rPr>
              <a:t>قطعات </a:t>
            </a:r>
            <a:r>
              <a:rPr lang="fa-IR" dirty="0">
                <a:cs typeface="B Nazanin" panose="00000400000000000000" pitchFamily="2" charset="-78"/>
              </a:rPr>
              <a:t>کوچک معمولا نقشه به اندازه واقعی یا ۱:۱ ترسیم </a:t>
            </a:r>
            <a:r>
              <a:rPr lang="fa-IR" dirty="0" smtClean="0">
                <a:cs typeface="B Nazanin" panose="00000400000000000000" pitchFamily="2" charset="-78"/>
              </a:rPr>
              <a:t>می‌شود. در </a:t>
            </a:r>
            <a:r>
              <a:rPr lang="fa-IR" dirty="0">
                <a:cs typeface="B Nazanin" panose="00000400000000000000" pitchFamily="2" charset="-78"/>
              </a:rPr>
              <a:t>صنعت الکترونیک نقشه معمولا بزرگتر از اندازه واقعی ترسیم </a:t>
            </a:r>
            <a:r>
              <a:rPr lang="fa-IR" dirty="0" smtClean="0">
                <a:cs typeface="B Nazanin" panose="00000400000000000000" pitchFamily="2" charset="-78"/>
              </a:rPr>
              <a:t>می‌شود (</a:t>
            </a:r>
            <a:r>
              <a:rPr lang="fa-IR" dirty="0">
                <a:cs typeface="B Nazanin" panose="00000400000000000000" pitchFamily="2" charset="-78"/>
              </a:rPr>
              <a:t>مثلا ۱۰ برابر بزرگتر) که در این صورت مقیاس نقشه ۱۰:۱ خواهد بود</a:t>
            </a:r>
            <a:r>
              <a:rPr lang="fa-IR" dirty="0" smtClean="0">
                <a:cs typeface="B Nazanin" panose="00000400000000000000" pitchFamily="2" charset="-78"/>
              </a:rPr>
              <a:t>. </a:t>
            </a:r>
            <a:r>
              <a:rPr lang="fa-IR" b="1" dirty="0" smtClean="0">
                <a:solidFill>
                  <a:srgbClr val="FF0000"/>
                </a:solidFill>
                <a:cs typeface="B Nazanin" panose="00000400000000000000" pitchFamily="2" charset="-78"/>
              </a:rPr>
              <a:t>در </a:t>
            </a:r>
            <a:r>
              <a:rPr lang="fa-IR" b="1" dirty="0">
                <a:solidFill>
                  <a:srgbClr val="FF0000"/>
                </a:solidFill>
                <a:cs typeface="B Nazanin" panose="00000400000000000000" pitchFamily="2" charset="-78"/>
              </a:rPr>
              <a:t>نقشه‌های </a:t>
            </a:r>
            <a:r>
              <a:rPr lang="fa-IR" b="1" dirty="0" smtClean="0">
                <a:solidFill>
                  <a:srgbClr val="FF0000"/>
                </a:solidFill>
                <a:cs typeface="B Nazanin" panose="00000400000000000000" pitchFamily="2" charset="-78"/>
              </a:rPr>
              <a:t>ساختمانی و شهری اکثرا مقیاس </a:t>
            </a:r>
            <a:r>
              <a:rPr lang="fa-IR" b="1" dirty="0">
                <a:solidFill>
                  <a:srgbClr val="FF0000"/>
                </a:solidFill>
                <a:cs typeface="B Nazanin" panose="00000400000000000000" pitchFamily="2" charset="-78"/>
              </a:rPr>
              <a:t>نقشه عددی است کسری که صورت آن یک و مخرج </a:t>
            </a:r>
            <a:r>
              <a:rPr lang="fa-IR" b="1" dirty="0" smtClean="0">
                <a:solidFill>
                  <a:srgbClr val="FF0000"/>
                </a:solidFill>
                <a:cs typeface="B Nazanin" panose="00000400000000000000" pitchFamily="2" charset="-78"/>
              </a:rPr>
              <a:t>آن، عددی </a:t>
            </a:r>
            <a:r>
              <a:rPr lang="fa-IR" b="1" dirty="0">
                <a:solidFill>
                  <a:srgbClr val="FF0000"/>
                </a:solidFill>
                <a:cs typeface="B Nazanin" panose="00000400000000000000" pitchFamily="2" charset="-78"/>
              </a:rPr>
              <a:t>صحیح است که نقشه به نسبت آن کوچک </a:t>
            </a:r>
            <a:r>
              <a:rPr lang="fa-IR" b="1" dirty="0" smtClean="0">
                <a:solidFill>
                  <a:srgbClr val="FF0000"/>
                </a:solidFill>
                <a:cs typeface="B Nazanin" panose="00000400000000000000" pitchFamily="2" charset="-78"/>
              </a:rPr>
              <a:t>شده‌ است</a:t>
            </a:r>
            <a:r>
              <a:rPr lang="fa-IR" b="1" dirty="0">
                <a:solidFill>
                  <a:srgbClr val="FF0000"/>
                </a:solidFill>
                <a:cs typeface="B Nazanin" panose="00000400000000000000" pitchFamily="2" charset="-78"/>
              </a:rPr>
              <a:t>.</a:t>
            </a:r>
          </a:p>
        </p:txBody>
      </p:sp>
    </p:spTree>
    <p:extLst>
      <p:ext uri="{BB962C8B-B14F-4D97-AF65-F5344CB8AC3E}">
        <p14:creationId xmlns:p14="http://schemas.microsoft.com/office/powerpoint/2010/main" val="307387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انواع مقیاس</a:t>
            </a:r>
            <a:endParaRPr lang="fa-IR" dirty="0">
              <a:cs typeface="B Nazanin" panose="00000400000000000000" pitchFamily="2" charset="-78"/>
            </a:endParaRPr>
          </a:p>
        </p:txBody>
      </p:sp>
      <p:sp>
        <p:nvSpPr>
          <p:cNvPr id="3" name="Content Placeholder 2"/>
          <p:cNvSpPr>
            <a:spLocks noGrp="1"/>
          </p:cNvSpPr>
          <p:nvPr>
            <p:ph idx="1"/>
          </p:nvPr>
        </p:nvSpPr>
        <p:spPr>
          <a:xfrm>
            <a:off x="883632" y="1700808"/>
            <a:ext cx="7772400" cy="4572000"/>
          </a:xfrm>
        </p:spPr>
        <p:txBody>
          <a:bodyPr>
            <a:noAutofit/>
          </a:bodyPr>
          <a:lstStyle/>
          <a:p>
            <a:pPr marL="68580" indent="0" algn="just" rtl="1">
              <a:lnSpc>
                <a:spcPct val="120000"/>
              </a:lnSpc>
              <a:buNone/>
            </a:pPr>
            <a:r>
              <a:rPr lang="fa-IR" b="1" dirty="0" smtClean="0">
                <a:solidFill>
                  <a:srgbClr val="FF0000"/>
                </a:solidFill>
                <a:cs typeface="B Nazanin" panose="00000400000000000000" pitchFamily="2" charset="-78"/>
              </a:rPr>
              <a:t>1- مقیاس ساده</a:t>
            </a:r>
          </a:p>
          <a:p>
            <a:pPr marL="68580" indent="0" algn="just" rtl="1">
              <a:lnSpc>
                <a:spcPct val="120000"/>
              </a:lnSpc>
              <a:buNone/>
            </a:pPr>
            <a:r>
              <a:rPr lang="fa-IR" dirty="0" smtClean="0">
                <a:cs typeface="B Nazanin" panose="00000400000000000000" pitchFamily="2" charset="-78"/>
              </a:rPr>
              <a:t>به صورت کسری با واحد متر است.</a:t>
            </a:r>
          </a:p>
          <a:p>
            <a:pPr marL="68580" indent="0" algn="just" rtl="1">
              <a:lnSpc>
                <a:spcPct val="120000"/>
              </a:lnSpc>
              <a:buNone/>
            </a:pPr>
            <a:r>
              <a:rPr lang="fa-IR" dirty="0" smtClean="0">
                <a:cs typeface="B Nazanin" panose="00000400000000000000" pitchFamily="2" charset="-78"/>
              </a:rPr>
              <a:t>در </a:t>
            </a:r>
            <a:r>
              <a:rPr lang="fa-IR" dirty="0">
                <a:cs typeface="B Nazanin" panose="00000400000000000000" pitchFamily="2" charset="-78"/>
              </a:rPr>
              <a:t>کشورهایی که دارای </a:t>
            </a:r>
            <a:r>
              <a:rPr lang="fa-IR" dirty="0" smtClean="0">
                <a:cs typeface="B Nazanin" panose="00000400000000000000" pitchFamily="2" charset="-78"/>
              </a:rPr>
              <a:t>سیستم </a:t>
            </a:r>
            <a:r>
              <a:rPr lang="fa-IR" dirty="0">
                <a:cs typeface="B Nazanin" panose="00000400000000000000" pitchFamily="2" charset="-78"/>
              </a:rPr>
              <a:t>متریک هستند مورد </a:t>
            </a:r>
            <a:r>
              <a:rPr lang="fa-IR" dirty="0" smtClean="0">
                <a:cs typeface="B Nazanin" panose="00000400000000000000" pitchFamily="2" charset="-78"/>
              </a:rPr>
              <a:t>استفاده واقع شده است</a:t>
            </a:r>
          </a:p>
          <a:p>
            <a:pPr marL="68580" indent="0" algn="just" rtl="1">
              <a:lnSpc>
                <a:spcPct val="120000"/>
              </a:lnSpc>
              <a:buNone/>
            </a:pPr>
            <a:r>
              <a:rPr lang="fa-IR" dirty="0" smtClean="0">
                <a:cs typeface="B Nazanin" panose="00000400000000000000" pitchFamily="2" charset="-78"/>
              </a:rPr>
              <a:t>معین </a:t>
            </a:r>
            <a:r>
              <a:rPr lang="fa-IR" dirty="0">
                <a:cs typeface="B Nazanin" panose="00000400000000000000" pitchFamily="2" charset="-78"/>
              </a:rPr>
              <a:t>کننده این است </a:t>
            </a:r>
            <a:r>
              <a:rPr lang="fa-IR" dirty="0" smtClean="0">
                <a:cs typeface="B Nazanin" panose="00000400000000000000" pitchFamily="2" charset="-78"/>
              </a:rPr>
              <a:t>که هر یک میلیمتر روی </a:t>
            </a:r>
            <a:r>
              <a:rPr lang="fa-IR" dirty="0">
                <a:cs typeface="B Nazanin" panose="00000400000000000000" pitchFamily="2" charset="-78"/>
              </a:rPr>
              <a:t>نقشه مساوی </a:t>
            </a:r>
            <a:r>
              <a:rPr lang="fa-IR" dirty="0" smtClean="0">
                <a:cs typeface="B Nazanin" panose="00000400000000000000" pitchFamily="2" charset="-78"/>
              </a:rPr>
              <a:t>چند متر </a:t>
            </a:r>
            <a:r>
              <a:rPr lang="fa-IR" dirty="0">
                <a:cs typeface="B Nazanin" panose="00000400000000000000" pitchFamily="2" charset="-78"/>
              </a:rPr>
              <a:t>روی زمین می‌باشد. مثلاً </a:t>
            </a:r>
            <a:r>
              <a:rPr lang="fa-IR" dirty="0" smtClean="0">
                <a:cs typeface="B Nazanin" panose="00000400000000000000" pitchFamily="2" charset="-78"/>
              </a:rPr>
              <a:t>مقیاس کسری1/25000 </a:t>
            </a:r>
            <a:r>
              <a:rPr lang="fa-IR" dirty="0">
                <a:cs typeface="B Nazanin" panose="00000400000000000000" pitchFamily="2" charset="-78"/>
              </a:rPr>
              <a:t>یعنی </a:t>
            </a:r>
            <a:r>
              <a:rPr lang="fa-IR" dirty="0" smtClean="0">
                <a:cs typeface="B Nazanin" panose="00000400000000000000" pitchFamily="2" charset="-78"/>
              </a:rPr>
              <a:t>1 میلیمتر روی </a:t>
            </a:r>
            <a:r>
              <a:rPr lang="fa-IR" dirty="0">
                <a:cs typeface="B Nazanin" panose="00000400000000000000" pitchFamily="2" charset="-78"/>
              </a:rPr>
              <a:t>نقشه مطابق 25 متر روی زمین است.</a:t>
            </a:r>
            <a:endParaRPr lang="fa-IR"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23787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انواع مقیاس</a:t>
            </a:r>
            <a:endParaRPr lang="fa-IR" dirty="0">
              <a:cs typeface="B Nazanin" panose="00000400000000000000" pitchFamily="2" charset="-78"/>
            </a:endParaRPr>
          </a:p>
        </p:txBody>
      </p:sp>
      <p:sp>
        <p:nvSpPr>
          <p:cNvPr id="3" name="Content Placeholder 2"/>
          <p:cNvSpPr>
            <a:spLocks noGrp="1"/>
          </p:cNvSpPr>
          <p:nvPr>
            <p:ph idx="1"/>
          </p:nvPr>
        </p:nvSpPr>
        <p:spPr>
          <a:xfrm>
            <a:off x="902672" y="1772816"/>
            <a:ext cx="7772400" cy="4572000"/>
          </a:xfrm>
        </p:spPr>
        <p:txBody>
          <a:bodyPr>
            <a:noAutofit/>
          </a:bodyPr>
          <a:lstStyle/>
          <a:p>
            <a:pPr marL="68580" indent="0" algn="just" rtl="1">
              <a:lnSpc>
                <a:spcPct val="120000"/>
              </a:lnSpc>
              <a:buNone/>
            </a:pPr>
            <a:r>
              <a:rPr lang="fa-IR" b="1" dirty="0" smtClean="0">
                <a:solidFill>
                  <a:srgbClr val="FF0000"/>
                </a:solidFill>
                <a:cs typeface="B Nazanin" panose="00000400000000000000" pitchFamily="2" charset="-78"/>
              </a:rPr>
              <a:t>2- مقیاس مرکب:</a:t>
            </a:r>
          </a:p>
          <a:p>
            <a:pPr marL="68580" indent="0" algn="just" rtl="1">
              <a:lnSpc>
                <a:spcPct val="120000"/>
              </a:lnSpc>
              <a:buNone/>
            </a:pPr>
            <a:r>
              <a:rPr lang="fa-IR" dirty="0" smtClean="0">
                <a:cs typeface="B Nazanin" panose="00000400000000000000" pitchFamily="2" charset="-78"/>
              </a:rPr>
              <a:t>در </a:t>
            </a:r>
            <a:r>
              <a:rPr lang="fa-IR" dirty="0">
                <a:cs typeface="B Nazanin" panose="00000400000000000000" pitchFamily="2" charset="-78"/>
              </a:rPr>
              <a:t>کشورهایی که سیستم غیر متریک دارند مانند آمریکا و انگلیس از این مقیاس استفاده </a:t>
            </a:r>
            <a:r>
              <a:rPr lang="fa-IR" dirty="0" smtClean="0">
                <a:cs typeface="B Nazanin" panose="00000400000000000000" pitchFamily="2" charset="-78"/>
              </a:rPr>
              <a:t>می‌کنند. </a:t>
            </a:r>
            <a:r>
              <a:rPr lang="fa-IR" dirty="0">
                <a:cs typeface="B Nazanin" panose="00000400000000000000" pitchFamily="2" charset="-78"/>
              </a:rPr>
              <a:t>مثلاً </a:t>
            </a:r>
            <a:r>
              <a:rPr lang="en-US" dirty="0" smtClean="0">
                <a:cs typeface="B Nazanin" panose="00000400000000000000" pitchFamily="2" charset="-78"/>
              </a:rPr>
              <a:t> </a:t>
            </a:r>
            <a:r>
              <a:rPr lang="en-US" dirty="0" smtClean="0">
                <a:latin typeface="Times New Roman" panose="02020603050405020304" pitchFamily="18" charset="0"/>
                <a:cs typeface="Times New Roman" panose="02020603050405020304" pitchFamily="18" charset="0"/>
              </a:rPr>
              <a:t>2in\5Mi </a:t>
            </a:r>
            <a:r>
              <a:rPr lang="fa-IR" dirty="0">
                <a:cs typeface="B Nazanin" panose="00000400000000000000" pitchFamily="2" charset="-78"/>
              </a:rPr>
              <a:t>یعنی 2 اینچ روی نقشه مطابق 5 مایل روی زمین می‌باشد.</a:t>
            </a:r>
            <a:endParaRPr lang="fa-IR"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2899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انواع مقیاس</a:t>
            </a:r>
            <a:endParaRPr lang="fa-IR" dirty="0">
              <a:cs typeface="B Nazanin" panose="00000400000000000000" pitchFamily="2" charset="-78"/>
            </a:endParaRPr>
          </a:p>
        </p:txBody>
      </p:sp>
      <p:sp>
        <p:nvSpPr>
          <p:cNvPr id="3" name="Content Placeholder 2"/>
          <p:cNvSpPr>
            <a:spLocks noGrp="1"/>
          </p:cNvSpPr>
          <p:nvPr>
            <p:ph idx="1"/>
          </p:nvPr>
        </p:nvSpPr>
        <p:spPr>
          <a:xfrm>
            <a:off x="903064" y="1628800"/>
            <a:ext cx="7772400" cy="4572000"/>
          </a:xfrm>
        </p:spPr>
        <p:txBody>
          <a:bodyPr>
            <a:noAutofit/>
          </a:bodyPr>
          <a:lstStyle/>
          <a:p>
            <a:pPr marL="68580" indent="0" algn="just" rtl="1">
              <a:lnSpc>
                <a:spcPct val="120000"/>
              </a:lnSpc>
              <a:buNone/>
            </a:pPr>
            <a:r>
              <a:rPr lang="fa-IR" b="1" dirty="0" smtClean="0">
                <a:solidFill>
                  <a:srgbClr val="FF0000"/>
                </a:solidFill>
                <a:cs typeface="B Nazanin" panose="00000400000000000000" pitchFamily="2" charset="-78"/>
              </a:rPr>
              <a:t>3- مقیاس خطی:</a:t>
            </a:r>
          </a:p>
          <a:p>
            <a:pPr marL="68580" indent="0" algn="just" rtl="1">
              <a:lnSpc>
                <a:spcPct val="120000"/>
              </a:lnSpc>
              <a:buNone/>
            </a:pPr>
            <a:r>
              <a:rPr lang="fa-IR" dirty="0" smtClean="0">
                <a:cs typeface="B Nazanin" panose="00000400000000000000" pitchFamily="2" charset="-78"/>
              </a:rPr>
              <a:t>عبارت </a:t>
            </a:r>
            <a:r>
              <a:rPr lang="fa-IR" dirty="0">
                <a:cs typeface="B Nazanin" panose="00000400000000000000" pitchFamily="2" charset="-78"/>
              </a:rPr>
              <a:t>است از خطی که به تقسیمات مساوی افراز شده و هر قسمت آن طول معینی از نقشه را در روی نقشه نشان می‌دهد</a:t>
            </a:r>
            <a:r>
              <a:rPr lang="fa-IR" dirty="0" smtClean="0">
                <a:cs typeface="B Nazanin" panose="00000400000000000000" pitchFamily="2" charset="-78"/>
              </a:rPr>
              <a:t>. </a:t>
            </a:r>
          </a:p>
          <a:p>
            <a:pPr marL="68580" indent="0" algn="just" rtl="1">
              <a:lnSpc>
                <a:spcPct val="120000"/>
              </a:lnSpc>
              <a:buNone/>
            </a:pPr>
            <a:r>
              <a:rPr lang="fa-IR" dirty="0" smtClean="0">
                <a:cs typeface="B Nazanin" panose="00000400000000000000" pitchFamily="2" charset="-78"/>
              </a:rPr>
              <a:t>از </a:t>
            </a:r>
            <a:r>
              <a:rPr lang="fa-IR" dirty="0">
                <a:cs typeface="B Nazanin" panose="00000400000000000000" pitchFamily="2" charset="-78"/>
              </a:rPr>
              <a:t>مزایای مقیاس خطی این است که اگر نقشه در اثر عوامل جوی تغییر بعد داد مقیاس خطی هم تغییر بعد می‌دهد </a:t>
            </a:r>
            <a:r>
              <a:rPr lang="fa-IR" dirty="0" smtClean="0">
                <a:cs typeface="B Nazanin" panose="00000400000000000000" pitchFamily="2" charset="-78"/>
              </a:rPr>
              <a:t>و اندازه‏گیری </a:t>
            </a:r>
            <a:r>
              <a:rPr lang="fa-IR" dirty="0">
                <a:cs typeface="B Nazanin" panose="00000400000000000000" pitchFamily="2" charset="-78"/>
              </a:rPr>
              <a:t>با این مقیاس روی نقشه با مقدار افقی آن در زمین مطابقت </a:t>
            </a:r>
            <a:r>
              <a:rPr lang="fa-IR" dirty="0" smtClean="0">
                <a:cs typeface="B Nazanin" panose="00000400000000000000" pitchFamily="2" charset="-78"/>
              </a:rPr>
              <a:t>می‏نماید</a:t>
            </a:r>
            <a:r>
              <a:rPr lang="fa-IR" dirty="0">
                <a:cs typeface="B Nazanin" panose="00000400000000000000" pitchFamily="2" charset="-78"/>
              </a:rPr>
              <a:t>.</a:t>
            </a:r>
            <a:endParaRPr lang="fa-IR" b="1" dirty="0">
              <a:solidFill>
                <a:srgbClr val="FF0000"/>
              </a:solidFill>
              <a:cs typeface="B Nazanin" panose="00000400000000000000" pitchFamily="2" charset="-78"/>
            </a:endParaRPr>
          </a:p>
        </p:txBody>
      </p:sp>
      <p:pic>
        <p:nvPicPr>
          <p:cNvPr id="1028" name="Picture 4" descr="http://www.parsmine.com/Forum/images/naserimagetalar/scale/scal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781065"/>
            <a:ext cx="47625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3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انواع نقشه از نظر مقیاس</a:t>
            </a:r>
            <a:endParaRPr lang="fa-IR" dirty="0">
              <a:cs typeface="B Nazanin" panose="00000400000000000000" pitchFamily="2" charset="-78"/>
            </a:endParaRPr>
          </a:p>
        </p:txBody>
      </p:sp>
      <p:sp>
        <p:nvSpPr>
          <p:cNvPr id="3" name="Content Placeholder 2"/>
          <p:cNvSpPr>
            <a:spLocks noGrp="1"/>
          </p:cNvSpPr>
          <p:nvPr>
            <p:ph idx="1"/>
          </p:nvPr>
        </p:nvSpPr>
        <p:spPr>
          <a:xfrm>
            <a:off x="903064" y="1628800"/>
            <a:ext cx="7772400" cy="4968552"/>
          </a:xfrm>
        </p:spPr>
        <p:txBody>
          <a:bodyPr>
            <a:noAutofit/>
          </a:bodyPr>
          <a:lstStyle/>
          <a:p>
            <a:pPr marL="68580" indent="0" algn="just" rtl="1">
              <a:lnSpc>
                <a:spcPct val="120000"/>
              </a:lnSpc>
              <a:buNone/>
            </a:pPr>
            <a:r>
              <a:rPr lang="fa-IR" sz="2200" dirty="0">
                <a:cs typeface="B Nazanin" panose="00000400000000000000" pitchFamily="2" charset="-78"/>
              </a:rPr>
              <a:t>برای کاربردهای محاسباتی و استفاده آسان از نقشه، آنها را از نظر مقیاس به طریقه زیر دسته بندی می </a:t>
            </a:r>
            <a:r>
              <a:rPr lang="fa-IR" sz="2200" dirty="0" smtClean="0">
                <a:cs typeface="B Nazanin" panose="00000400000000000000" pitchFamily="2" charset="-78"/>
              </a:rPr>
              <a:t>نمایند:</a:t>
            </a:r>
          </a:p>
          <a:p>
            <a:pPr marL="68580" indent="0" algn="just" rtl="1">
              <a:lnSpc>
                <a:spcPct val="120000"/>
              </a:lnSpc>
              <a:buNone/>
            </a:pPr>
            <a:r>
              <a:rPr lang="fa-IR" sz="2200" b="1" dirty="0" smtClean="0">
                <a:solidFill>
                  <a:srgbClr val="FF0000"/>
                </a:solidFill>
                <a:cs typeface="B Nazanin" panose="00000400000000000000" pitchFamily="2" charset="-78"/>
              </a:rPr>
              <a:t>نقشه‌های </a:t>
            </a:r>
            <a:r>
              <a:rPr lang="fa-IR" sz="2200" b="1" dirty="0">
                <a:solidFill>
                  <a:srgbClr val="FF0000"/>
                </a:solidFill>
                <a:cs typeface="B Nazanin" panose="00000400000000000000" pitchFamily="2" charset="-78"/>
              </a:rPr>
              <a:t>خیلی بزرگ </a:t>
            </a:r>
            <a:r>
              <a:rPr lang="fa-IR" sz="2200" b="1" dirty="0" smtClean="0">
                <a:solidFill>
                  <a:srgbClr val="FF0000"/>
                </a:solidFill>
                <a:cs typeface="B Nazanin" panose="00000400000000000000" pitchFamily="2" charset="-78"/>
              </a:rPr>
              <a:t>مقیاس: </a:t>
            </a:r>
            <a:r>
              <a:rPr lang="fa-IR" sz="2200" dirty="0">
                <a:cs typeface="B Nazanin" panose="00000400000000000000" pitchFamily="2" charset="-78"/>
              </a:rPr>
              <a:t>که مقیاس آنها 1/500 </a:t>
            </a:r>
            <a:r>
              <a:rPr lang="fa-IR" sz="2200" dirty="0" smtClean="0">
                <a:cs typeface="B Nazanin" panose="00000400000000000000" pitchFamily="2" charset="-78"/>
              </a:rPr>
              <a:t>تا </a:t>
            </a:r>
            <a:r>
              <a:rPr lang="fa-IR" sz="2200" dirty="0">
                <a:cs typeface="B Nazanin" panose="00000400000000000000" pitchFamily="2" charset="-78"/>
              </a:rPr>
              <a:t>1/100 است و معمولاً آنها </a:t>
            </a:r>
            <a:r>
              <a:rPr lang="fa-IR" sz="2200" dirty="0" smtClean="0">
                <a:cs typeface="B Nazanin" panose="00000400000000000000" pitchFamily="2" charset="-78"/>
              </a:rPr>
              <a:t>را پلان می‌گویند.</a:t>
            </a:r>
          </a:p>
          <a:p>
            <a:pPr marL="68580" indent="0" algn="just" rtl="1">
              <a:lnSpc>
                <a:spcPct val="120000"/>
              </a:lnSpc>
              <a:buNone/>
            </a:pPr>
            <a:endParaRPr lang="fa-IR" sz="1000" dirty="0" smtClean="0">
              <a:cs typeface="B Nazanin" panose="00000400000000000000" pitchFamily="2" charset="-78"/>
            </a:endParaRPr>
          </a:p>
          <a:p>
            <a:pPr marL="68580" indent="0" algn="just" rtl="1">
              <a:lnSpc>
                <a:spcPct val="120000"/>
              </a:lnSpc>
              <a:buNone/>
            </a:pPr>
            <a:r>
              <a:rPr lang="fa-IR" sz="2200" b="1" dirty="0" smtClean="0">
                <a:solidFill>
                  <a:srgbClr val="FF0000"/>
                </a:solidFill>
                <a:cs typeface="B Nazanin" panose="00000400000000000000" pitchFamily="2" charset="-78"/>
              </a:rPr>
              <a:t>نقشه‌های </a:t>
            </a:r>
            <a:r>
              <a:rPr lang="fa-IR" sz="2200" b="1" dirty="0">
                <a:solidFill>
                  <a:srgbClr val="FF0000"/>
                </a:solidFill>
                <a:cs typeface="B Nazanin" panose="00000400000000000000" pitchFamily="2" charset="-78"/>
              </a:rPr>
              <a:t>بزرگ </a:t>
            </a:r>
            <a:r>
              <a:rPr lang="fa-IR" sz="2200" b="1" dirty="0" smtClean="0">
                <a:solidFill>
                  <a:srgbClr val="FF0000"/>
                </a:solidFill>
                <a:cs typeface="B Nazanin" panose="00000400000000000000" pitchFamily="2" charset="-78"/>
              </a:rPr>
              <a:t>مقیاس: </a:t>
            </a:r>
            <a:r>
              <a:rPr lang="fa-IR" sz="2200" dirty="0">
                <a:cs typeface="B Nazanin" panose="00000400000000000000" pitchFamily="2" charset="-78"/>
              </a:rPr>
              <a:t>که مقیاس آنها </a:t>
            </a:r>
            <a:r>
              <a:rPr lang="fa-IR" sz="2200">
                <a:cs typeface="B Nazanin" panose="00000400000000000000" pitchFamily="2" charset="-78"/>
              </a:rPr>
              <a:t>1/10000 </a:t>
            </a:r>
            <a:r>
              <a:rPr lang="fa-IR" sz="2200" smtClean="0">
                <a:cs typeface="B Nazanin" panose="00000400000000000000" pitchFamily="2" charset="-78"/>
              </a:rPr>
              <a:t>تا </a:t>
            </a:r>
            <a:r>
              <a:rPr lang="fa-IR" sz="2200" dirty="0" smtClean="0">
                <a:cs typeface="B Nazanin" panose="00000400000000000000" pitchFamily="2" charset="-78"/>
              </a:rPr>
              <a:t>1/2000 </a:t>
            </a:r>
            <a:r>
              <a:rPr lang="fa-IR" sz="2200" dirty="0">
                <a:cs typeface="B Nazanin" panose="00000400000000000000" pitchFamily="2" charset="-78"/>
              </a:rPr>
              <a:t>است که نقشه‌های مهندسی و اجرایی را شامل </a:t>
            </a:r>
            <a:r>
              <a:rPr lang="fa-IR" sz="2200" dirty="0" smtClean="0">
                <a:cs typeface="B Nazanin" panose="00000400000000000000" pitchFamily="2" charset="-78"/>
              </a:rPr>
              <a:t>می‌شود.</a:t>
            </a:r>
          </a:p>
          <a:p>
            <a:pPr marL="68580" indent="0" algn="just" rtl="1">
              <a:lnSpc>
                <a:spcPct val="120000"/>
              </a:lnSpc>
              <a:buNone/>
            </a:pPr>
            <a:endParaRPr lang="fa-IR" sz="1000" dirty="0" smtClean="0">
              <a:cs typeface="B Nazanin" panose="00000400000000000000" pitchFamily="2" charset="-78"/>
            </a:endParaRPr>
          </a:p>
          <a:p>
            <a:pPr marL="68580" indent="0" algn="just" rtl="1">
              <a:lnSpc>
                <a:spcPct val="120000"/>
              </a:lnSpc>
              <a:buNone/>
            </a:pPr>
            <a:r>
              <a:rPr lang="fa-IR" sz="2200" b="1" dirty="0" smtClean="0">
                <a:solidFill>
                  <a:srgbClr val="FF0000"/>
                </a:solidFill>
                <a:cs typeface="B Nazanin" panose="00000400000000000000" pitchFamily="2" charset="-78"/>
              </a:rPr>
              <a:t>نقشه‌های </a:t>
            </a:r>
            <a:r>
              <a:rPr lang="fa-IR" sz="2200" b="1" dirty="0">
                <a:solidFill>
                  <a:srgbClr val="FF0000"/>
                </a:solidFill>
                <a:cs typeface="B Nazanin" panose="00000400000000000000" pitchFamily="2" charset="-78"/>
              </a:rPr>
              <a:t>متوسط </a:t>
            </a:r>
            <a:r>
              <a:rPr lang="fa-IR" sz="2200" b="1" dirty="0" smtClean="0">
                <a:solidFill>
                  <a:srgbClr val="FF0000"/>
                </a:solidFill>
                <a:cs typeface="B Nazanin" panose="00000400000000000000" pitchFamily="2" charset="-78"/>
              </a:rPr>
              <a:t>مقیاس: </a:t>
            </a:r>
            <a:r>
              <a:rPr lang="fa-IR" sz="2200" dirty="0">
                <a:cs typeface="B Nazanin" panose="00000400000000000000" pitchFamily="2" charset="-78"/>
              </a:rPr>
              <a:t>که مقیاس آنها بین </a:t>
            </a:r>
            <a:r>
              <a:rPr lang="fa-IR" sz="2200" dirty="0" smtClean="0">
                <a:cs typeface="B Nazanin" panose="00000400000000000000" pitchFamily="2" charset="-78"/>
              </a:rPr>
              <a:t>1/50000تا 1/10000است.</a:t>
            </a:r>
          </a:p>
          <a:p>
            <a:pPr marL="68580" indent="0" algn="just" rtl="1">
              <a:lnSpc>
                <a:spcPct val="120000"/>
              </a:lnSpc>
              <a:buNone/>
            </a:pPr>
            <a:endParaRPr lang="fa-IR" sz="1000" dirty="0" smtClean="0">
              <a:cs typeface="B Nazanin" panose="00000400000000000000" pitchFamily="2" charset="-78"/>
            </a:endParaRPr>
          </a:p>
          <a:p>
            <a:pPr marL="68580" indent="0" algn="just" rtl="1">
              <a:lnSpc>
                <a:spcPct val="120000"/>
              </a:lnSpc>
              <a:buNone/>
            </a:pPr>
            <a:r>
              <a:rPr lang="fa-IR" sz="2200" b="1" dirty="0" smtClean="0">
                <a:solidFill>
                  <a:srgbClr val="FF0000"/>
                </a:solidFill>
                <a:cs typeface="B Nazanin" panose="00000400000000000000" pitchFamily="2" charset="-78"/>
              </a:rPr>
              <a:t>نقشه‌های </a:t>
            </a:r>
            <a:r>
              <a:rPr lang="fa-IR" sz="2200" b="1" dirty="0">
                <a:solidFill>
                  <a:srgbClr val="FF0000"/>
                </a:solidFill>
                <a:cs typeface="B Nazanin" panose="00000400000000000000" pitchFamily="2" charset="-78"/>
              </a:rPr>
              <a:t>کوچک </a:t>
            </a:r>
            <a:r>
              <a:rPr lang="fa-IR" sz="2200" b="1" dirty="0" smtClean="0">
                <a:solidFill>
                  <a:srgbClr val="FF0000"/>
                </a:solidFill>
                <a:cs typeface="B Nazanin" panose="00000400000000000000" pitchFamily="2" charset="-78"/>
              </a:rPr>
              <a:t>مقیاس: </a:t>
            </a:r>
            <a:r>
              <a:rPr lang="fa-IR" sz="2200" dirty="0">
                <a:cs typeface="B Nazanin" panose="00000400000000000000" pitchFamily="2" charset="-78"/>
              </a:rPr>
              <a:t>که مقیاس آنها از </a:t>
            </a:r>
            <a:r>
              <a:rPr lang="fa-IR" sz="2200" dirty="0" smtClean="0">
                <a:cs typeface="B Nazanin" panose="00000400000000000000" pitchFamily="2" charset="-78"/>
              </a:rPr>
              <a:t>1/250000به پایین می‌باشد </a:t>
            </a:r>
            <a:r>
              <a:rPr lang="fa-IR" sz="2200" dirty="0">
                <a:cs typeface="B Nazanin" panose="00000400000000000000" pitchFamily="2" charset="-78"/>
              </a:rPr>
              <a:t>که معمولاً به آنها اطلس یا نقشه جغرافیایی می‌گویند.</a:t>
            </a:r>
            <a:endParaRPr lang="fa-IR" sz="22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77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429"/>
            <a:ext cx="9324528" cy="6459142"/>
          </a:xfrm>
          <a:prstGeom prst="rect">
            <a:avLst/>
          </a:prstGeom>
        </p:spPr>
      </p:pic>
      <p:cxnSp>
        <p:nvCxnSpPr>
          <p:cNvPr id="8" name="Straight Arrow Connector 7"/>
          <p:cNvCxnSpPr/>
          <p:nvPr/>
        </p:nvCxnSpPr>
        <p:spPr>
          <a:xfrm>
            <a:off x="1187624" y="764704"/>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7624" y="1340768"/>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187624" y="1922067"/>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43608" y="4509120"/>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87624" y="4869160"/>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87624" y="5157192"/>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87624" y="5517232"/>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87624" y="6165304"/>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79712" y="524336"/>
            <a:ext cx="2160240" cy="646331"/>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معرفی کارفرما یا موسسه مربوطه</a:t>
            </a:r>
            <a:endParaRPr lang="fa-IR" b="1" dirty="0">
              <a:solidFill>
                <a:schemeClr val="bg1"/>
              </a:solidFill>
              <a:cs typeface="B Nazanin" panose="00000400000000000000" pitchFamily="2" charset="-78"/>
            </a:endParaRPr>
          </a:p>
        </p:txBody>
      </p:sp>
      <p:sp>
        <p:nvSpPr>
          <p:cNvPr id="17" name="TextBox 16"/>
          <p:cNvSpPr txBox="1"/>
          <p:nvPr/>
        </p:nvSpPr>
        <p:spPr>
          <a:xfrm>
            <a:off x="1727176" y="1148355"/>
            <a:ext cx="1744784" cy="382269"/>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عنوان طرح</a:t>
            </a:r>
            <a:endParaRPr lang="fa-IR" b="1" dirty="0">
              <a:solidFill>
                <a:schemeClr val="bg1"/>
              </a:solidFill>
              <a:cs typeface="B Nazanin" panose="00000400000000000000" pitchFamily="2" charset="-78"/>
            </a:endParaRPr>
          </a:p>
        </p:txBody>
      </p:sp>
      <p:sp>
        <p:nvSpPr>
          <p:cNvPr id="18" name="TextBox 17"/>
          <p:cNvSpPr txBox="1"/>
          <p:nvPr/>
        </p:nvSpPr>
        <p:spPr>
          <a:xfrm>
            <a:off x="1815776" y="1746647"/>
            <a:ext cx="1656184" cy="369332"/>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راهنمای نقشه</a:t>
            </a:r>
            <a:endParaRPr lang="fa-IR" b="1" dirty="0">
              <a:solidFill>
                <a:schemeClr val="bg1"/>
              </a:solidFill>
              <a:cs typeface="B Nazanin" panose="00000400000000000000" pitchFamily="2" charset="-78"/>
            </a:endParaRPr>
          </a:p>
        </p:txBody>
      </p:sp>
      <p:sp>
        <p:nvSpPr>
          <p:cNvPr id="19" name="TextBox 18"/>
          <p:cNvSpPr txBox="1"/>
          <p:nvPr/>
        </p:nvSpPr>
        <p:spPr>
          <a:xfrm>
            <a:off x="1727176" y="4309070"/>
            <a:ext cx="3600400" cy="369332"/>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جایگاه ناحیه مورد بررسی در منطقه یا شهر </a:t>
            </a:r>
            <a:endParaRPr lang="fa-IR" b="1" dirty="0">
              <a:solidFill>
                <a:schemeClr val="bg1"/>
              </a:solidFill>
              <a:cs typeface="B Nazanin" panose="00000400000000000000" pitchFamily="2" charset="-78"/>
            </a:endParaRPr>
          </a:p>
        </p:txBody>
      </p:sp>
      <p:cxnSp>
        <p:nvCxnSpPr>
          <p:cNvPr id="20" name="Straight Arrow Connector 19"/>
          <p:cNvCxnSpPr/>
          <p:nvPr/>
        </p:nvCxnSpPr>
        <p:spPr>
          <a:xfrm>
            <a:off x="1187624" y="3710581"/>
            <a:ext cx="79208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07196" y="3523370"/>
            <a:ext cx="1656184" cy="646331"/>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توضیحات راهنمای نقشه</a:t>
            </a:r>
            <a:endParaRPr lang="fa-IR" b="1" dirty="0">
              <a:solidFill>
                <a:schemeClr val="bg1"/>
              </a:solidFill>
              <a:cs typeface="B Nazanin" panose="00000400000000000000" pitchFamily="2" charset="-78"/>
            </a:endParaRPr>
          </a:p>
        </p:txBody>
      </p:sp>
      <p:sp>
        <p:nvSpPr>
          <p:cNvPr id="24" name="TextBox 23"/>
          <p:cNvSpPr txBox="1"/>
          <p:nvPr/>
        </p:nvSpPr>
        <p:spPr>
          <a:xfrm>
            <a:off x="1859885" y="4679234"/>
            <a:ext cx="1224136" cy="369332"/>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عنوان نقشه</a:t>
            </a:r>
            <a:endParaRPr lang="fa-IR" b="1" dirty="0">
              <a:solidFill>
                <a:schemeClr val="bg1"/>
              </a:solidFill>
              <a:cs typeface="B Nazanin" panose="00000400000000000000" pitchFamily="2" charset="-78"/>
            </a:endParaRPr>
          </a:p>
        </p:txBody>
      </p:sp>
      <p:sp>
        <p:nvSpPr>
          <p:cNvPr id="25" name="TextBox 24"/>
          <p:cNvSpPr txBox="1"/>
          <p:nvPr/>
        </p:nvSpPr>
        <p:spPr>
          <a:xfrm>
            <a:off x="1835696" y="4981736"/>
            <a:ext cx="3231823" cy="369332"/>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مقیاس نقشه و جهت شمال در نقشه</a:t>
            </a:r>
            <a:endParaRPr lang="fa-IR" b="1" dirty="0">
              <a:solidFill>
                <a:schemeClr val="bg1"/>
              </a:solidFill>
              <a:cs typeface="B Nazanin" panose="00000400000000000000" pitchFamily="2" charset="-78"/>
            </a:endParaRPr>
          </a:p>
        </p:txBody>
      </p:sp>
      <p:sp>
        <p:nvSpPr>
          <p:cNvPr id="26" name="TextBox 25"/>
          <p:cNvSpPr txBox="1"/>
          <p:nvPr/>
        </p:nvSpPr>
        <p:spPr>
          <a:xfrm>
            <a:off x="1865668" y="5333475"/>
            <a:ext cx="3816423" cy="646331"/>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معرفی مسئول انجام دهنده بخش‏های مختلف کار (مدیر، مسئول ترسیم، مسئول کنترل و ...)</a:t>
            </a:r>
            <a:endParaRPr lang="fa-IR" b="1" dirty="0">
              <a:solidFill>
                <a:schemeClr val="bg1"/>
              </a:solidFill>
              <a:cs typeface="B Nazanin" panose="00000400000000000000" pitchFamily="2" charset="-78"/>
            </a:endParaRPr>
          </a:p>
        </p:txBody>
      </p:sp>
      <p:sp>
        <p:nvSpPr>
          <p:cNvPr id="27" name="TextBox 26"/>
          <p:cNvSpPr txBox="1"/>
          <p:nvPr/>
        </p:nvSpPr>
        <p:spPr>
          <a:xfrm>
            <a:off x="1874133" y="5964676"/>
            <a:ext cx="2553851" cy="369332"/>
          </a:xfrm>
          <a:prstGeom prst="rect">
            <a:avLst/>
          </a:prstGeom>
          <a:noFill/>
        </p:spPr>
        <p:txBody>
          <a:bodyPr wrap="square" rtlCol="1">
            <a:spAutoFit/>
          </a:bodyPr>
          <a:lstStyle/>
          <a:p>
            <a:pPr algn="ctr" rtl="1"/>
            <a:r>
              <a:rPr lang="fa-IR" b="1" dirty="0" smtClean="0">
                <a:solidFill>
                  <a:schemeClr val="bg1"/>
                </a:solidFill>
                <a:cs typeface="B Nazanin" panose="00000400000000000000" pitchFamily="2" charset="-78"/>
              </a:rPr>
              <a:t>آرم شرکت متولی تهیه طرح</a:t>
            </a:r>
            <a:endParaRPr lang="fa-IR"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18155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arn(inVertic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barn(inVertical)">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barn(inVertical)">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cs typeface="B Nazanin" panose="00000400000000000000" pitchFamily="2" charset="-78"/>
              </a:rPr>
              <a:t>اصل سلسله مراتب عملکردی شهرها</a:t>
            </a:r>
            <a:endParaRPr lang="fa-IR"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dirty="0">
                <a:cs typeface="B Nazanin" panose="00000400000000000000" pitchFamily="2" charset="-78"/>
              </a:rPr>
              <a:t>هر سیستم متشکل از زیرسیستم ها و هر زیرسیستم متشکل از زیرسیستم های دیگر تعیین می شود ، برای اینکه نظم مطلوب بر کل سیستم و یک نظام بندی کل بر آنها به وجود آید باید تک تک این اجزاء به نحو مطلوبی کار کنند و دارای عملکرد مطلوبی باشند و وقتی کل سیستم عملکرد مطلوبی داشته باشند در واقع مفهوم سلسله مراتب عملکردی می باشد</a:t>
            </a:r>
            <a:r>
              <a:rPr lang="fa-IR" dirty="0" smtClean="0">
                <a:cs typeface="B Nazanin" panose="00000400000000000000" pitchFamily="2" charset="-78"/>
              </a:rPr>
              <a:t>.</a:t>
            </a:r>
          </a:p>
          <a:p>
            <a:pPr algn="r" rtl="1"/>
            <a:r>
              <a:rPr lang="fa-IR" dirty="0" smtClean="0">
                <a:cs typeface="B Nazanin" panose="00000400000000000000" pitchFamily="2" charset="-78"/>
              </a:rPr>
              <a:t>اهداف سلسله مراتب عملکردی:</a:t>
            </a:r>
          </a:p>
          <a:p>
            <a:pPr algn="r" rtl="1">
              <a:buFont typeface="Wingdings" panose="05000000000000000000" pitchFamily="2" charset="2"/>
              <a:buChar char="Ø"/>
            </a:pPr>
            <a:r>
              <a:rPr lang="fa-IR" dirty="0" smtClean="0">
                <a:cs typeface="B Nazanin" panose="00000400000000000000" pitchFamily="2" charset="-78"/>
              </a:rPr>
              <a:t> </a:t>
            </a:r>
            <a:r>
              <a:rPr lang="fa-IR" dirty="0">
                <a:cs typeface="B Nazanin" panose="00000400000000000000" pitchFamily="2" charset="-78"/>
              </a:rPr>
              <a:t>ایجاد هماهنگی بین سازمان کالبدی و اجتماعی شهرها </a:t>
            </a:r>
          </a:p>
          <a:p>
            <a:pPr algn="r" rtl="1">
              <a:buFont typeface="Wingdings" panose="05000000000000000000" pitchFamily="2" charset="2"/>
              <a:buChar char="Ø"/>
            </a:pPr>
            <a:r>
              <a:rPr lang="fa-IR" dirty="0" smtClean="0">
                <a:cs typeface="B Nazanin" panose="00000400000000000000" pitchFamily="2" charset="-78"/>
              </a:rPr>
              <a:t>عدالت </a:t>
            </a:r>
            <a:r>
              <a:rPr lang="fa-IR" dirty="0">
                <a:cs typeface="B Nazanin" panose="00000400000000000000" pitchFamily="2" charset="-78"/>
              </a:rPr>
              <a:t>توزیعی</a:t>
            </a:r>
          </a:p>
        </p:txBody>
      </p:sp>
    </p:spTree>
    <p:extLst>
      <p:ext uri="{BB962C8B-B14F-4D97-AF65-F5344CB8AC3E}">
        <p14:creationId xmlns:p14="http://schemas.microsoft.com/office/powerpoint/2010/main" val="1537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مفهوم آستانه خدماتی</a:t>
            </a:r>
          </a:p>
        </p:txBody>
      </p:sp>
      <p:sp>
        <p:nvSpPr>
          <p:cNvPr id="3" name="Content Placeholder 2"/>
          <p:cNvSpPr>
            <a:spLocks noGrp="1"/>
          </p:cNvSpPr>
          <p:nvPr>
            <p:ph idx="1"/>
          </p:nvPr>
        </p:nvSpPr>
        <p:spPr/>
        <p:txBody>
          <a:bodyPr/>
          <a:lstStyle/>
          <a:p>
            <a:pPr algn="just" rtl="1"/>
            <a:r>
              <a:rPr lang="fa-IR" dirty="0">
                <a:cs typeface="B Nazanin" panose="00000400000000000000" pitchFamily="2" charset="-78"/>
              </a:rPr>
              <a:t>برای شکل گیری هر واحد خدماتی باید یک حداقل جمعیتی وجود داشته باشد که شکل گیری آن واحد خدماتی از یک طرف به صرفه باشد و از طرف دیگر دسترسی مناسب شهروندان به آن فراهم شود وامکان تامین نیاز مردم و شهروندان را برآورده سازد و درواقع عدم رعایت آستانه خدماتی می تواند تعادل و توازن را بین شهروندان از بین ببرد. </a:t>
            </a:r>
          </a:p>
        </p:txBody>
      </p:sp>
    </p:spTree>
    <p:extLst>
      <p:ext uri="{BB962C8B-B14F-4D97-AF65-F5344CB8AC3E}">
        <p14:creationId xmlns:p14="http://schemas.microsoft.com/office/powerpoint/2010/main" val="427575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مفهوم </a:t>
            </a:r>
            <a:r>
              <a:rPr lang="fa-IR" dirty="0" smtClean="0">
                <a:cs typeface="B Nazanin" panose="00000400000000000000" pitchFamily="2" charset="-78"/>
              </a:rPr>
              <a:t>فاصله</a:t>
            </a:r>
            <a:endParaRPr lang="fa-IR" dirty="0">
              <a:cs typeface="B Nazanin" panose="00000400000000000000" pitchFamily="2" charset="-78"/>
            </a:endParaRPr>
          </a:p>
        </p:txBody>
      </p:sp>
      <p:sp>
        <p:nvSpPr>
          <p:cNvPr id="3" name="Content Placeholder 2"/>
          <p:cNvSpPr>
            <a:spLocks noGrp="1"/>
          </p:cNvSpPr>
          <p:nvPr>
            <p:ph idx="1"/>
          </p:nvPr>
        </p:nvSpPr>
        <p:spPr/>
        <p:txBody>
          <a:bodyPr/>
          <a:lstStyle/>
          <a:p>
            <a:pPr algn="just" rtl="1"/>
            <a:r>
              <a:rPr lang="fa-IR" dirty="0" smtClean="0">
                <a:cs typeface="B Nazanin" panose="00000400000000000000" pitchFamily="2" charset="-78"/>
              </a:rPr>
              <a:t>مفهوم </a:t>
            </a:r>
            <a:r>
              <a:rPr lang="fa-IR" dirty="0">
                <a:cs typeface="B Nazanin" panose="00000400000000000000" pitchFamily="2" charset="-78"/>
              </a:rPr>
              <a:t>فاصله با مقیاس انسانی سروکار دارد ، با توجه به عملکرد هرکدام از سلسله مراتب فضایی باید امکان دسترسی به خدمات مورد نیاز فراهم باشد و برای تامین نیازها و خدمات در جهت دسترسی ساکنان به آن باید یک فاصله مناسب وجود داشته باشد</a:t>
            </a:r>
          </a:p>
          <a:p>
            <a:pPr algn="just" rtl="1"/>
            <a:endParaRPr lang="fa-IR" dirty="0">
              <a:cs typeface="B Nazanin" panose="00000400000000000000" pitchFamily="2" charset="-78"/>
            </a:endParaRPr>
          </a:p>
        </p:txBody>
      </p:sp>
    </p:spTree>
    <p:extLst>
      <p:ext uri="{BB962C8B-B14F-4D97-AF65-F5344CB8AC3E}">
        <p14:creationId xmlns:p14="http://schemas.microsoft.com/office/powerpoint/2010/main" val="2215639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تقسیمات کالبدی شهر</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2676188"/>
              </p:ext>
            </p:extLst>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1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تقسیمات کالبدی شهر</a:t>
            </a:r>
            <a:endParaRPr lang="fa-IR" dirty="0">
              <a:cs typeface="B Nazanin" panose="00000400000000000000" pitchFamily="2" charset="-78"/>
            </a:endParaRPr>
          </a:p>
        </p:txBody>
      </p:sp>
      <p:sp>
        <p:nvSpPr>
          <p:cNvPr id="3" name="Content Placeholder 2"/>
          <p:cNvSpPr>
            <a:spLocks noGrp="1"/>
          </p:cNvSpPr>
          <p:nvPr>
            <p:ph idx="1"/>
          </p:nvPr>
        </p:nvSpPr>
        <p:spPr>
          <a:xfrm>
            <a:off x="914400" y="1426464"/>
            <a:ext cx="7772400" cy="4929096"/>
          </a:xfrm>
        </p:spPr>
        <p:txBody>
          <a:bodyPr>
            <a:noAutofit/>
          </a:bodyPr>
          <a:lstStyle/>
          <a:p>
            <a:pPr algn="just" rtl="1"/>
            <a:r>
              <a:rPr lang="fa-IR" sz="2000" b="1" dirty="0" smtClean="0">
                <a:cs typeface="B Nazanin" panose="00000400000000000000" pitchFamily="2" charset="-78"/>
              </a:rPr>
              <a:t>واحد مسکونی: </a:t>
            </a:r>
            <a:r>
              <a:rPr lang="fa-IR" sz="2000" dirty="0" smtClean="0">
                <a:cs typeface="B Nazanin" panose="00000400000000000000" pitchFamily="2" charset="-78"/>
              </a:rPr>
              <a:t>کوچکترین عنصر کالبدی شهر است که دارای وجود مستقل بوده و به عنوان ریزترین سلول یک شهر دارای هویت و ساختار مشخص می باشد.  هر واحد مسکونی محل استقرار یک خانواده شهر است.</a:t>
            </a:r>
          </a:p>
          <a:p>
            <a:pPr algn="just" rtl="1"/>
            <a:r>
              <a:rPr lang="fa-IR" sz="2000" b="1" dirty="0" smtClean="0">
                <a:cs typeface="B Nazanin" panose="00000400000000000000" pitchFamily="2" charset="-78"/>
              </a:rPr>
              <a:t>کوچه یا مجتمع مسکونی: </a:t>
            </a:r>
            <a:r>
              <a:rPr lang="fa-IR" sz="2000" dirty="0" smtClean="0">
                <a:cs typeface="B Nazanin" panose="00000400000000000000" pitchFamily="2" charset="-78"/>
              </a:rPr>
              <a:t>به طور متوسط از اجتماع 90 تا 200 واحد مسکونی یک کوچه یا مجتمع مسکونی تشکیل می شود. کوچه ها کوچکترین محدوده های شهری هستند که به عنوان یک لکه در نقشه های شهری قابل شناسایی است. </a:t>
            </a:r>
          </a:p>
          <a:p>
            <a:pPr algn="just" rtl="1"/>
            <a:r>
              <a:rPr lang="fa-IR" sz="2000" b="1" dirty="0" smtClean="0">
                <a:cs typeface="B Nazanin" panose="00000400000000000000" pitchFamily="2" charset="-78"/>
              </a:rPr>
              <a:t>واحد همسایگی : </a:t>
            </a:r>
            <a:r>
              <a:rPr lang="fa-IR" sz="2000" dirty="0" smtClean="0">
                <a:cs typeface="B Nazanin" panose="00000400000000000000" pitchFamily="2" charset="-78"/>
              </a:rPr>
              <a:t>کوچکترین </a:t>
            </a:r>
            <a:r>
              <a:rPr lang="fa-IR" sz="2000" dirty="0">
                <a:cs typeface="B Nazanin" panose="00000400000000000000" pitchFamily="2" charset="-78"/>
              </a:rPr>
              <a:t>واحد شهری می باشد ، که خدمات اساسی اجتماع محلی را تامین می کند و درواقع واحد همسایگی به منظور پاسخ به نیازهای روزانه شکل می گیرد.عنصر شاخص آن { مهد کودک ، کودکستان </a:t>
            </a:r>
            <a:r>
              <a:rPr lang="fa-IR" sz="2000" dirty="0" smtClean="0">
                <a:cs typeface="B Nazanin" panose="00000400000000000000" pitchFamily="2" charset="-78"/>
              </a:rPr>
              <a:t>}. شعاع </a:t>
            </a:r>
            <a:r>
              <a:rPr lang="fa-IR" sz="2000" dirty="0">
                <a:cs typeface="B Nazanin" panose="00000400000000000000" pitchFamily="2" charset="-78"/>
              </a:rPr>
              <a:t>دسترسی 200 الی 250 متر می باشد و میزان ساکنین آن 400 الی 600 خانوار است.</a:t>
            </a:r>
          </a:p>
          <a:p>
            <a:pPr algn="just" rtl="1"/>
            <a:r>
              <a:rPr lang="fa-IR" sz="2000" b="1" dirty="0" smtClean="0">
                <a:cs typeface="B Nazanin" panose="00000400000000000000" pitchFamily="2" charset="-78"/>
              </a:rPr>
              <a:t>واحد محله: </a:t>
            </a:r>
            <a:r>
              <a:rPr lang="fa-IR" sz="2000" dirty="0" smtClean="0">
                <a:cs typeface="B Nazanin" panose="00000400000000000000" pitchFamily="2" charset="-78"/>
              </a:rPr>
              <a:t>عمدتا </a:t>
            </a:r>
            <a:r>
              <a:rPr lang="fa-IR" sz="2000" dirty="0">
                <a:cs typeface="B Nazanin" panose="00000400000000000000" pitchFamily="2" charset="-78"/>
              </a:rPr>
              <a:t>از دو یا سه واحد همسایگی تشکیل می شود و دارای مرکز و برای پاسخ به نیازهای هفتگی و روزانه شکل می گیرد. عنصر شاخص آن { دبستان ، مدرسه ابتدایی } به طوری که بتواند یک بچه را در 5 دقیقه به مدرسه بفرستد</a:t>
            </a:r>
            <a:r>
              <a:rPr lang="fa-IR" sz="2000" dirty="0" smtClean="0">
                <a:cs typeface="B Nazanin" panose="00000400000000000000" pitchFamily="2" charset="-78"/>
              </a:rPr>
              <a:t>. شعاع </a:t>
            </a:r>
            <a:r>
              <a:rPr lang="fa-IR" sz="2000" dirty="0">
                <a:cs typeface="B Nazanin" panose="00000400000000000000" pitchFamily="2" charset="-78"/>
              </a:rPr>
              <a:t>دسترسی 300 الی 375 متر می باشد و میزان ساکنین آن 700 الی 1250 </a:t>
            </a:r>
            <a:r>
              <a:rPr lang="fa-IR" sz="2000" dirty="0" smtClean="0">
                <a:cs typeface="B Nazanin" panose="00000400000000000000" pitchFamily="2" charset="-78"/>
              </a:rPr>
              <a:t>خانوار است</a:t>
            </a:r>
            <a:r>
              <a:rPr lang="fa-IR" sz="2000" dirty="0">
                <a:cs typeface="B Nazanin" panose="00000400000000000000" pitchFamily="2" charset="-78"/>
              </a:rPr>
              <a:t>.</a:t>
            </a:r>
          </a:p>
          <a:p>
            <a:pPr algn="just" rtl="1"/>
            <a:endParaRPr lang="fa-IR" sz="2000" dirty="0">
              <a:cs typeface="B Nazanin" panose="00000400000000000000" pitchFamily="2" charset="-78"/>
            </a:endParaRPr>
          </a:p>
        </p:txBody>
      </p:sp>
    </p:spTree>
    <p:extLst>
      <p:ext uri="{BB962C8B-B14F-4D97-AF65-F5344CB8AC3E}">
        <p14:creationId xmlns:p14="http://schemas.microsoft.com/office/powerpoint/2010/main" val="30668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تقسیمات کالبدی شهر</a:t>
            </a:r>
            <a:endParaRPr lang="fa-IR" dirty="0"/>
          </a:p>
        </p:txBody>
      </p:sp>
      <p:sp>
        <p:nvSpPr>
          <p:cNvPr id="3" name="Content Placeholder 2"/>
          <p:cNvSpPr>
            <a:spLocks noGrp="1"/>
          </p:cNvSpPr>
          <p:nvPr>
            <p:ph idx="1"/>
          </p:nvPr>
        </p:nvSpPr>
        <p:spPr/>
        <p:txBody>
          <a:bodyPr>
            <a:normAutofit fontScale="77500" lnSpcReduction="20000"/>
          </a:bodyPr>
          <a:lstStyle/>
          <a:p>
            <a:pPr algn="just" rtl="1"/>
            <a:r>
              <a:rPr lang="fa-IR" sz="3200" b="1" dirty="0">
                <a:cs typeface="B Nazanin" panose="00000400000000000000" pitchFamily="2" charset="-78"/>
              </a:rPr>
              <a:t>برزن: </a:t>
            </a:r>
            <a:r>
              <a:rPr lang="fa-IR" sz="3200" dirty="0">
                <a:cs typeface="B Nazanin" panose="00000400000000000000" pitchFamily="2" charset="-78"/>
              </a:rPr>
              <a:t>از کنار هم قرار گرفتن دو تا محله برزن شکل می گیرد. عنصر شاخص آن { مدرسه راهنمایی } با فاصله زمانی 20 دقیقه. شعاع دسترسی 1250 الی 1450 متر می باشد و میزان خانوار آن 1800 الی 3000 خانوار است.</a:t>
            </a:r>
          </a:p>
          <a:p>
            <a:pPr algn="just" rtl="1"/>
            <a:r>
              <a:rPr lang="fa-IR" sz="3200" b="1" dirty="0">
                <a:cs typeface="B Nazanin" panose="00000400000000000000" pitchFamily="2" charset="-78"/>
              </a:rPr>
              <a:t>واحد ناحیه: </a:t>
            </a:r>
            <a:r>
              <a:rPr lang="fa-IR" sz="3200" dirty="0">
                <a:cs typeface="B Nazanin" panose="00000400000000000000" pitchFamily="2" charset="-78"/>
              </a:rPr>
              <a:t>از کنارهم قرار گرفتن سه تا چهار محله یک ناحیه تشکیل می شود و برای پاسخ به نیازهای ماهیانه شکل می گیرد. عنصر شاخص آن { دبیرستان } و با صرف زمان 20 دقیقه فرد را به ناحیه برساند. شعاع دسترسی 650 الی 750 متر می باشد و میزان ساکنین آن 3000 الی 5000 خانوار است.</a:t>
            </a:r>
          </a:p>
          <a:p>
            <a:pPr algn="just" rtl="1"/>
            <a:r>
              <a:rPr lang="fa-IR" sz="3200" b="1" dirty="0">
                <a:cs typeface="B Nazanin" panose="00000400000000000000" pitchFamily="2" charset="-78"/>
              </a:rPr>
              <a:t>واحد منطقه: </a:t>
            </a:r>
            <a:r>
              <a:rPr lang="fa-IR" sz="3200" dirty="0">
                <a:cs typeface="B Nazanin" panose="00000400000000000000" pitchFamily="2" charset="-78"/>
              </a:rPr>
              <a:t>حدودا از سه تا چهار ناحیه منطقه شکل می گیرد و برای پاسخ به نیازهای ماهیانه و سالیانه صادر می شود. عنصر شاخص آن { بیمارستان } و با صرف زمان 30 دقیقه پیاده روی در منطقه امکان پذیر باشد. شعاع دسترسی 1250 الی 1450 متر می باشد و میزان ساکنین خانوار آن 13500 الی 18000 خانوار است.</a:t>
            </a:r>
          </a:p>
          <a:p>
            <a:pPr algn="just"/>
            <a:endParaRPr lang="fa-IR" dirty="0"/>
          </a:p>
        </p:txBody>
      </p:sp>
    </p:spTree>
    <p:extLst>
      <p:ext uri="{BB962C8B-B14F-4D97-AF65-F5344CB8AC3E}">
        <p14:creationId xmlns:p14="http://schemas.microsoft.com/office/powerpoint/2010/main" val="14201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Nazanin" panose="00000400000000000000" pitchFamily="2" charset="-78"/>
              </a:rPr>
              <a:t>تقسیمات کالبدی شهر</a:t>
            </a:r>
            <a:endParaRPr lang="fa-IR"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587157" y="1916832"/>
            <a:ext cx="8426886" cy="3641951"/>
          </a:xfrm>
          <a:prstGeom prst="rect">
            <a:avLst/>
          </a:prstGeom>
        </p:spPr>
      </p:pic>
    </p:spTree>
    <p:extLst>
      <p:ext uri="{BB962C8B-B14F-4D97-AF65-F5344CB8AC3E}">
        <p14:creationId xmlns:p14="http://schemas.microsoft.com/office/powerpoint/2010/main" val="30761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Nazanin" panose="00000400000000000000" pitchFamily="2" charset="-78"/>
              </a:rPr>
              <a:t>خدمات مورد نیاز در رده های مختلف</a:t>
            </a:r>
            <a:endParaRPr lang="fa-IR" dirty="0">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06857543"/>
              </p:ext>
            </p:extLst>
          </p:nvPr>
        </p:nvGraphicFramePr>
        <p:xfrm>
          <a:off x="185208" y="1124744"/>
          <a:ext cx="8865815" cy="5585832"/>
        </p:xfrm>
        <a:graphic>
          <a:graphicData uri="http://schemas.openxmlformats.org/drawingml/2006/table">
            <a:tbl>
              <a:tblPr rtl="1" firstRow="1" bandRow="1">
                <a:tableStyleId>{5C22544A-7EE6-4342-B048-85BDC9FD1C3A}</a:tableStyleId>
              </a:tblPr>
              <a:tblGrid>
                <a:gridCol w="1161417"/>
                <a:gridCol w="1348684"/>
                <a:gridCol w="1242340"/>
                <a:gridCol w="1222582"/>
                <a:gridCol w="3890792"/>
              </a:tblGrid>
              <a:tr h="648072">
                <a:tc>
                  <a:txBody>
                    <a:bodyPr/>
                    <a:lstStyle/>
                    <a:p>
                      <a:pPr algn="ctr" rtl="1"/>
                      <a:r>
                        <a:rPr lang="fa-IR" dirty="0" smtClean="0">
                          <a:solidFill>
                            <a:schemeClr val="bg1"/>
                          </a:solidFill>
                          <a:cs typeface="B Nazanin" panose="00000400000000000000" pitchFamily="2" charset="-78"/>
                        </a:rPr>
                        <a:t>نام تقسیم</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تعداد خانوار (آستانه)</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شعاع دسترسی</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عنصر شاخص</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عناصر توزیعی</a:t>
                      </a:r>
                      <a:endParaRPr lang="fa-IR"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کوچه</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200-90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150-100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توقفگاه عمومی</a:t>
                      </a:r>
                      <a:endParaRPr lang="fa-IR" dirty="0">
                        <a:solidFill>
                          <a:schemeClr val="bg1"/>
                        </a:solidFill>
                        <a:cs typeface="B Nazanin" panose="00000400000000000000" pitchFamily="2" charset="-78"/>
                      </a:endParaRPr>
                    </a:p>
                  </a:txBody>
                  <a:tcPr/>
                </a:tc>
                <a:tc>
                  <a:txBody>
                    <a:bodyPr/>
                    <a:lstStyle/>
                    <a:p>
                      <a:pPr algn="ctr" rtl="1"/>
                      <a:r>
                        <a:rPr lang="fa-IR" sz="1600" dirty="0" smtClean="0">
                          <a:solidFill>
                            <a:schemeClr val="bg1"/>
                          </a:solidFill>
                          <a:cs typeface="B Nazanin" panose="00000400000000000000" pitchFamily="2" charset="-78"/>
                        </a:rPr>
                        <a:t>شیر آتش نشانی</a:t>
                      </a:r>
                    </a:p>
                    <a:p>
                      <a:pPr algn="ctr" rtl="1"/>
                      <a:r>
                        <a:rPr lang="fa-IR" sz="1600" dirty="0" smtClean="0">
                          <a:solidFill>
                            <a:schemeClr val="bg1"/>
                          </a:solidFill>
                          <a:cs typeface="B Nazanin" panose="00000400000000000000" pitchFamily="2" charset="-78"/>
                        </a:rPr>
                        <a:t>مخزن متحرک</a:t>
                      </a:r>
                      <a:endParaRPr lang="fa-IR" sz="1600"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کوی</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600-200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250-220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پارک کودک</a:t>
                      </a:r>
                      <a:endParaRPr lang="fa-IR" dirty="0">
                        <a:solidFill>
                          <a:schemeClr val="bg1"/>
                        </a:solidFill>
                        <a:cs typeface="B Nazanin" panose="00000400000000000000" pitchFamily="2" charset="-78"/>
                      </a:endParaRPr>
                    </a:p>
                  </a:txBody>
                  <a:tcPr/>
                </a:tc>
                <a:tc>
                  <a:txBody>
                    <a:bodyPr/>
                    <a:lstStyle/>
                    <a:p>
                      <a:pPr algn="ctr" rtl="1"/>
                      <a:r>
                        <a:rPr lang="fa-IR" sz="1600" dirty="0" smtClean="0">
                          <a:solidFill>
                            <a:schemeClr val="bg1"/>
                          </a:solidFill>
                          <a:cs typeface="B Nazanin" panose="00000400000000000000" pitchFamily="2" charset="-78"/>
                        </a:rPr>
                        <a:t>کودکستان و مهدکودک</a:t>
                      </a:r>
                    </a:p>
                    <a:p>
                      <a:pPr algn="ctr" rtl="1"/>
                      <a:r>
                        <a:rPr lang="fa-IR" sz="1600" dirty="0" smtClean="0">
                          <a:solidFill>
                            <a:schemeClr val="bg1"/>
                          </a:solidFill>
                          <a:cs typeface="B Nazanin" panose="00000400000000000000" pitchFamily="2" charset="-78"/>
                        </a:rPr>
                        <a:t>واحد تجاری خرید</a:t>
                      </a:r>
                      <a:r>
                        <a:rPr lang="fa-IR" sz="1600" baseline="0" dirty="0" smtClean="0">
                          <a:solidFill>
                            <a:schemeClr val="bg1"/>
                          </a:solidFill>
                          <a:cs typeface="B Nazanin" panose="00000400000000000000" pitchFamily="2" charset="-78"/>
                        </a:rPr>
                        <a:t> روزانه</a:t>
                      </a:r>
                    </a:p>
                    <a:p>
                      <a:pPr algn="ctr" rtl="1"/>
                      <a:r>
                        <a:rPr lang="fa-IR" sz="1600" baseline="0" dirty="0" smtClean="0">
                          <a:solidFill>
                            <a:schemeClr val="bg1"/>
                          </a:solidFill>
                          <a:cs typeface="B Nazanin" panose="00000400000000000000" pitchFamily="2" charset="-78"/>
                        </a:rPr>
                        <a:t>صندوق پست</a:t>
                      </a:r>
                      <a:endParaRPr lang="fa-IR" sz="1600"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محله</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1250-700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375-300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مسجد</a:t>
                      </a:r>
                    </a:p>
                    <a:p>
                      <a:pPr algn="ctr" rtl="1"/>
                      <a:r>
                        <a:rPr lang="fa-IR" dirty="0" smtClean="0">
                          <a:solidFill>
                            <a:schemeClr val="bg1"/>
                          </a:solidFill>
                          <a:cs typeface="B Nazanin" panose="00000400000000000000" pitchFamily="2" charset="-78"/>
                        </a:rPr>
                        <a:t>دبستان</a:t>
                      </a:r>
                      <a:endParaRPr lang="fa-IR" dirty="0">
                        <a:solidFill>
                          <a:schemeClr val="bg1"/>
                        </a:solidFill>
                        <a:cs typeface="B Nazanin" panose="00000400000000000000" pitchFamily="2" charset="-78"/>
                      </a:endParaRPr>
                    </a:p>
                  </a:txBody>
                  <a:tcPr/>
                </a:tc>
                <a:tc>
                  <a:txBody>
                    <a:bodyPr/>
                    <a:lstStyle/>
                    <a:p>
                      <a:pPr algn="ctr" rtl="1"/>
                      <a:r>
                        <a:rPr lang="fa-IR" sz="1600" dirty="0" smtClean="0">
                          <a:solidFill>
                            <a:schemeClr val="bg1"/>
                          </a:solidFill>
                          <a:cs typeface="B Nazanin" panose="00000400000000000000" pitchFamily="2" charset="-78"/>
                        </a:rPr>
                        <a:t>کتابخانه کودک - واحد تجاری خرید روزانه و هفتگی - باجه پستی – پارک محلی – واحد پزشکی مستقل – زمین ورزشی 14-7 ساله</a:t>
                      </a:r>
                    </a:p>
                    <a:p>
                      <a:pPr algn="ctr" rtl="1"/>
                      <a:endParaRPr lang="fa-IR" sz="1600"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برزن</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3000-1800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550-450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راهنمایی</a:t>
                      </a:r>
                      <a:endParaRPr lang="fa-IR" dirty="0">
                        <a:solidFill>
                          <a:schemeClr val="bg1"/>
                        </a:solidFill>
                        <a:cs typeface="B Nazanin" panose="00000400000000000000" pitchFamily="2" charset="-78"/>
                      </a:endParaRPr>
                    </a:p>
                  </a:txBody>
                  <a:tcPr/>
                </a:tc>
                <a:tc>
                  <a:txBody>
                    <a:bodyPr/>
                    <a:lstStyle/>
                    <a:p>
                      <a:pPr algn="ctr" rtl="1"/>
                      <a:r>
                        <a:rPr lang="fa-IR" sz="1600" dirty="0" smtClean="0">
                          <a:solidFill>
                            <a:schemeClr val="bg1"/>
                          </a:solidFill>
                          <a:cs typeface="B Nazanin" panose="00000400000000000000" pitchFamily="2" charset="-78"/>
                        </a:rPr>
                        <a:t>واحد تجاری هفتگی – مرکز بهداشت</a:t>
                      </a:r>
                      <a:r>
                        <a:rPr lang="fa-IR" sz="1600" baseline="0" dirty="0" smtClean="0">
                          <a:solidFill>
                            <a:schemeClr val="bg1"/>
                          </a:solidFill>
                          <a:cs typeface="B Nazanin" panose="00000400000000000000" pitchFamily="2" charset="-78"/>
                        </a:rPr>
                        <a:t> – شهرداری اداره برزن – زمین ورزشی 17 -13 ساله</a:t>
                      </a:r>
                      <a:endParaRPr lang="fa-IR" sz="1600"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ناحیه</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5000-3500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750-650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دبیرستان</a:t>
                      </a:r>
                      <a:endParaRPr lang="fa-IR" dirty="0">
                        <a:solidFill>
                          <a:schemeClr val="bg1"/>
                        </a:solidFill>
                        <a:cs typeface="B Nazanin" panose="000004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solidFill>
                            <a:schemeClr val="bg1"/>
                          </a:solidFill>
                          <a:cs typeface="B Nazanin" panose="00000400000000000000" pitchFamily="2" charset="-78"/>
                        </a:rPr>
                        <a:t>واحد تجاری خرید ماهانه – درمانگاه و دندانپزشک – واحدهای</a:t>
                      </a:r>
                      <a:r>
                        <a:rPr lang="fa-IR" sz="1600" baseline="0" dirty="0" smtClean="0">
                          <a:solidFill>
                            <a:schemeClr val="bg1"/>
                          </a:solidFill>
                          <a:cs typeface="B Nazanin" panose="00000400000000000000" pitchFamily="2" charset="-78"/>
                        </a:rPr>
                        <a:t> اداری پست – باشگاه ورزشی بالای 18 سال – کتابخانه عمومی – پارک ناحیه</a:t>
                      </a:r>
                      <a:endParaRPr lang="fa-IR" sz="1600" dirty="0" smtClean="0">
                        <a:solidFill>
                          <a:schemeClr val="bg1"/>
                        </a:solidFill>
                        <a:cs typeface="B Nazanin" panose="00000400000000000000" pitchFamily="2" charset="-78"/>
                      </a:endParaRPr>
                    </a:p>
                    <a:p>
                      <a:pPr algn="ctr" rtl="1"/>
                      <a:endParaRPr lang="fa-IR" sz="1600" dirty="0">
                        <a:solidFill>
                          <a:schemeClr val="bg1"/>
                        </a:solidFill>
                        <a:cs typeface="B Nazanin" panose="00000400000000000000" pitchFamily="2" charset="-78"/>
                      </a:endParaRPr>
                    </a:p>
                  </a:txBody>
                  <a:tcPr/>
                </a:tc>
              </a:tr>
              <a:tr h="380395">
                <a:tc>
                  <a:txBody>
                    <a:bodyPr/>
                    <a:lstStyle/>
                    <a:p>
                      <a:pPr algn="ctr" rtl="1"/>
                      <a:r>
                        <a:rPr lang="fa-IR" dirty="0" smtClean="0">
                          <a:solidFill>
                            <a:schemeClr val="bg1"/>
                          </a:solidFill>
                          <a:cs typeface="B Nazanin" panose="00000400000000000000" pitchFamily="2" charset="-78"/>
                        </a:rPr>
                        <a:t>منطقه</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18000-13500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1450-1250</a:t>
                      </a:r>
                      <a:endParaRPr lang="fa-IR" dirty="0">
                        <a:solidFill>
                          <a:schemeClr val="bg1"/>
                        </a:solidFill>
                        <a:cs typeface="B Nazanin" panose="00000400000000000000" pitchFamily="2" charset="-78"/>
                      </a:endParaRPr>
                    </a:p>
                  </a:txBody>
                  <a:tcPr/>
                </a:tc>
                <a:tc>
                  <a:txBody>
                    <a:bodyPr/>
                    <a:lstStyle/>
                    <a:p>
                      <a:pPr algn="ctr" rtl="1"/>
                      <a:r>
                        <a:rPr lang="fa-IR" dirty="0" smtClean="0">
                          <a:solidFill>
                            <a:schemeClr val="bg1"/>
                          </a:solidFill>
                          <a:cs typeface="B Nazanin" panose="00000400000000000000" pitchFamily="2" charset="-78"/>
                        </a:rPr>
                        <a:t>بیمارستان</a:t>
                      </a:r>
                      <a:endParaRPr lang="fa-IR" dirty="0">
                        <a:solidFill>
                          <a:schemeClr val="bg1"/>
                        </a:solidFill>
                        <a:cs typeface="B Nazanin" panose="00000400000000000000" pitchFamily="2" charset="-78"/>
                      </a:endParaRPr>
                    </a:p>
                  </a:txBody>
                  <a:tcPr/>
                </a:tc>
                <a:tc>
                  <a:txBody>
                    <a:bodyPr/>
                    <a:lstStyle/>
                    <a:p>
                      <a:pPr algn="ctr" rtl="1"/>
                      <a:r>
                        <a:rPr lang="fa-IR" sz="1600" dirty="0" smtClean="0">
                          <a:solidFill>
                            <a:schemeClr val="bg1"/>
                          </a:solidFill>
                          <a:cs typeface="B Nazanin" panose="00000400000000000000" pitchFamily="2" charset="-78"/>
                        </a:rPr>
                        <a:t>مدرسه فنی حرفه ای و</a:t>
                      </a:r>
                      <a:r>
                        <a:rPr lang="fa-IR" sz="1600" baseline="0" dirty="0" smtClean="0">
                          <a:solidFill>
                            <a:schemeClr val="bg1"/>
                          </a:solidFill>
                          <a:cs typeface="B Nazanin" panose="00000400000000000000" pitchFamily="2" charset="-78"/>
                        </a:rPr>
                        <a:t> هنرستان- واحد تجاری عمده فروشی- ایستگاه آتش نشانی – مجتمع سوخت رسانی- سینما- تاتر- سالن ورزشی سر پوشیده</a:t>
                      </a:r>
                      <a:endParaRPr lang="fa-IR" sz="1600" dirty="0">
                        <a:solidFill>
                          <a:schemeClr val="bg1"/>
                        </a:solidFill>
                        <a:cs typeface="B Nazanin" panose="00000400000000000000" pitchFamily="2" charset="-78"/>
                      </a:endParaRPr>
                    </a:p>
                  </a:txBody>
                  <a:tcPr/>
                </a:tc>
              </a:tr>
            </a:tbl>
          </a:graphicData>
        </a:graphic>
      </p:graphicFrame>
    </p:spTree>
    <p:extLst>
      <p:ext uri="{BB962C8B-B14F-4D97-AF65-F5344CB8AC3E}">
        <p14:creationId xmlns:p14="http://schemas.microsoft.com/office/powerpoint/2010/main" val="8673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اصول و مبانی برنامه ریزی شهری و منطقه ای&amp;#x0D;&amp;#x0A;&amp;quot;&quot;/&gt;&lt;property id=&quot;20307&quot; value=&quot;256&quot;/&gt;&lt;/object&gt;&lt;object type=&quot;3&quot; unique_id=&quot;10005&quot;&gt;&lt;property id=&quot;20148&quot; value=&quot;5&quot;/&gt;&lt;property id=&quot;20300&quot; value=&quot;Slide 3 - &amp;quot;تعریف برنامه ریزی &amp;quot;&quot;/&gt;&lt;property id=&quot;20307&quot; value=&quot;257&quot;/&gt;&lt;/object&gt;&lt;object type=&quot;3&quot; unique_id=&quot;10010&quot;&gt;&lt;property id=&quot;20148&quot; value=&quot;5&quot;/&gt;&lt;property id=&quot;20300&quot; value=&quot;Slide 2 - &amp;quot;فهرست موضوعات&amp;quot;&quot;/&gt;&lt;property id=&quot;20307&quot; value=&quot;258&quot;/&gt;&lt;/object&gt;&lt;object type=&quot;3&quot; unique_id=&quot;10046&quot;&gt;&lt;property id=&quot;20148&quot; value=&quot;5&quot;/&gt;&lt;property id=&quot;20300&quot; value=&quot;Slide 7 - &amp;quot;تعاریف مرتبط با برنامه ریزی شهری&amp;quot;&quot;/&gt;&lt;property id=&quot;20307&quot; value=&quot;259&quot;/&gt;&lt;/object&gt;&lt;object type=&quot;3&quot; unique_id=&quot;10047&quot;&gt;&lt;property id=&quot;20148&quot; value=&quot;5&quot;/&gt;&lt;property id=&quot;20300&quot; value=&quot;Slide 5&quot;/&gt;&lt;property id=&quot;20307&quot; value=&quot;260&quot;/&gt;&lt;/object&gt;&lt;object type=&quot;3&quot; unique_id=&quot;20981&quot;&gt;&lt;property id=&quot;20148&quot; value=&quot;5&quot;/&gt;&lt;property id=&quot;20300&quot; value=&quot;Slide 10 - &amp;quot;تاریخچه تکامل شهرسازی&amp;quot;&quot;/&gt;&lt;property id=&quot;20307&quot; value=&quot;263&quot;/&gt;&lt;/object&gt;&lt;object type=&quot;3&quot; unique_id=&quot;20982&quot;&gt;&lt;property id=&quot;20148&quot; value=&quot;5&quot;/&gt;&lt;property id=&quot;20300&quot; value=&quot;Slide 11&quot;/&gt;&lt;property id=&quot;20307&quot; value=&quot;262&quot;/&gt;&lt;/object&gt;&lt;object type=&quot;3&quot; unique_id=&quot;20983&quot;&gt;&lt;property id=&quot;20148&quot; value=&quot;5&quot;/&gt;&lt;property id=&quot;20300&quot; value=&quot;Slide 12 - &amp;quot;روند تحول آموزش در کشورهای در حال توسعه&amp;quot;&quot;/&gt;&lt;property id=&quot;20307&quot; value=&quot;264&quot;/&gt;&lt;/object&gt;&lt;object type=&quot;3&quot; unique_id=&quot;21085&quot;&gt;&lt;property id=&quot;20148&quot; value=&quot;5&quot;/&gt;&lt;property id=&quot;20300&quot; value=&quot;Slide 13 - &amp;quot;جمع بندی&amp;quot;&quot;/&gt;&lt;property id=&quot;20307&quot; value=&quot;265&quot;/&gt;&lt;/object&gt;&lt;object type=&quot;3&quot; unique_id=&quot;21583&quot;&gt;&lt;property id=&quot;20148&quot; value=&quot;5&quot;/&gt;&lt;property id=&quot;20300&quot; value=&quot;Slide 4 - &amp;quot;6 مرحله برای یک برنامه ریزی موفق&amp;quot;&quot;/&gt;&lt;property id=&quot;20307&quot; value=&quot;280&quot;/&gt;&lt;/object&gt;&lt;object type=&quot;3&quot; unique_id=&quot;21584&quot;&gt;&lt;property id=&quot;20148&quot; value=&quot;5&quot;/&gt;&lt;property id=&quot;20300&quot; value=&quot;Slide 6 - &amp;quot;چرا به برنامه ریزان شهری نیاز داریم؟&amp;quot;&quot;/&gt;&lt;property id=&quot;20307&quot; value=&quot;278&quot;/&gt;&lt;/object&gt;&lt;object type=&quot;3&quot; unique_id=&quot;21585&quot;&gt;&lt;property id=&quot;20148&quot; value=&quot;5&quot;/&gt;&lt;property id=&quot;20300&quot; value=&quot;Slide 9&quot;/&gt;&lt;property id=&quot;20307&quot; value=&quot;279&quot;/&gt;&lt;/object&gt;&lt;object type=&quot;3&quot; unique_id=&quot;21698&quot;&gt;&lt;property id=&quot;20148&quot; value=&quot;5&quot;/&gt;&lt;property id=&quot;20300&quot; value=&quot;Slide 8&quot;/&gt;&lt;property id=&quot;20307&quot; value=&quot;28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1975</TotalTime>
  <Words>1213</Words>
  <Application>Microsoft Office PowerPoint</Application>
  <PresentationFormat>On-screen Show (4:3)</PresentationFormat>
  <Paragraphs>117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Metro</vt:lpstr>
      <vt:lpstr>آشنایی با مبانی برنامه ریزی کالبدی جلسه ششم: سلسله مراتب خدمات شهری</vt:lpstr>
      <vt:lpstr>اصل سلسله مراتب عملکردی شهرها</vt:lpstr>
      <vt:lpstr>مفهوم آستانه خدماتی</vt:lpstr>
      <vt:lpstr>مفهوم فاصله</vt:lpstr>
      <vt:lpstr>تقسیمات کالبدی شهر</vt:lpstr>
      <vt:lpstr>تقسیمات کالبدی شهر</vt:lpstr>
      <vt:lpstr>تقسیمات کالبدی شهر</vt:lpstr>
      <vt:lpstr>تقسیمات کالبدی شهر</vt:lpstr>
      <vt:lpstr>خدمات مورد نیاز در رده های مختلف</vt:lpstr>
      <vt:lpstr>کار میدانی</vt:lpstr>
      <vt:lpstr>مقیاس نقشه</vt:lpstr>
      <vt:lpstr>مقیاس نقشه</vt:lpstr>
      <vt:lpstr>انواع مقیاس</vt:lpstr>
      <vt:lpstr>انواع مقیاس</vt:lpstr>
      <vt:lpstr>انواع مقیاس</vt:lpstr>
      <vt:lpstr>انواع نقشه از نظر مقیاس</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VAIO</cp:lastModifiedBy>
  <cp:revision>87</cp:revision>
  <dcterms:created xsi:type="dcterms:W3CDTF">2014-08-30T11:48:03Z</dcterms:created>
  <dcterms:modified xsi:type="dcterms:W3CDTF">2015-11-18T12:17:18Z</dcterms:modified>
</cp:coreProperties>
</file>