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karfarmanews.i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846" y="107516"/>
            <a:ext cx="8825658" cy="3329581"/>
          </a:xfrm>
        </p:spPr>
        <p:txBody>
          <a:bodyPr/>
          <a:lstStyle/>
          <a:p>
            <a:pPr algn="ctr"/>
            <a:r>
              <a:rPr lang="fa-IR" sz="6000" b="1" dirty="0">
                <a:solidFill>
                  <a:srgbClr val="C00000"/>
                </a:solidFill>
                <a:cs typeface="2  Bardiya" panose="00000400000000000000" pitchFamily="2" charset="-78"/>
              </a:rPr>
              <a:t>اصول و فنون مذاکره موفق و موثر</a:t>
            </a:r>
            <a:endParaRPr lang="fa-IR" sz="6000" b="1" dirty="0">
              <a:cs typeface="2  Bardiy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846" y="4226235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hlinkClick r:id="rId2"/>
              </a:rPr>
              <a:t>www.karfarmanews.ir</a:t>
            </a:r>
            <a:r>
              <a:rPr lang="fa-IR" sz="4800" dirty="0" smtClean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fa-IR" sz="4800" dirty="0" smtClean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</a:br>
            <a:endParaRPr lang="fa-IR" sz="4800" dirty="0">
              <a:solidFill>
                <a:schemeClr val="tx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01" y="313151"/>
            <a:ext cx="703716" cy="4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5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عوامل مؤثر در روند مذاكره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92" y="2052918"/>
            <a:ext cx="9235661" cy="4623455"/>
          </a:xfrm>
        </p:spPr>
        <p:txBody>
          <a:bodyPr>
            <a:noAutofit/>
          </a:bodyPr>
          <a:lstStyle/>
          <a:p>
            <a:r>
              <a:rPr lang="fa-IR" altLang="en-US" sz="3200" dirty="0">
                <a:cs typeface="2  Mitra" panose="00000400000000000000" pitchFamily="2" charset="-78"/>
              </a:rPr>
              <a:t>نحوه شروع مذاكره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r>
              <a:rPr lang="fa-IR" altLang="en-US" sz="3200" dirty="0">
                <a:cs typeface="2  Mitra" panose="00000400000000000000" pitchFamily="2" charset="-78"/>
              </a:rPr>
              <a:t>برقراري ارتباط مؤثر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r>
              <a:rPr lang="fa-IR" altLang="en-US" sz="3200" dirty="0">
                <a:cs typeface="2  Mitra" panose="00000400000000000000" pitchFamily="2" charset="-78"/>
              </a:rPr>
              <a:t>تبيين خواسته و پيشنهاد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r>
              <a:rPr lang="fa-IR" altLang="en-US" sz="3200" dirty="0">
                <a:cs typeface="2  Mitra" panose="00000400000000000000" pitchFamily="2" charset="-78"/>
              </a:rPr>
              <a:t>كنترل احساسات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r>
              <a:rPr lang="fa-IR" altLang="en-US" sz="3200" dirty="0">
                <a:cs typeface="2  Mitra" panose="00000400000000000000" pitchFamily="2" charset="-78"/>
              </a:rPr>
              <a:t>كاربرد اصول پيشرفته مذاكره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r>
              <a:rPr lang="fa-IR" altLang="en-US" sz="3200" dirty="0">
                <a:cs typeface="2  Mitra" panose="00000400000000000000" pitchFamily="2" charset="-78"/>
              </a:rPr>
              <a:t>شناخت ترفندها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r>
              <a:rPr lang="fa-IR" altLang="en-US" sz="3200" dirty="0">
                <a:cs typeface="2  Mitra" panose="00000400000000000000" pitchFamily="2" charset="-78"/>
              </a:rPr>
              <a:t>شيوه مهار مذاكره‌ كننده سلطه‌گــــر </a:t>
            </a:r>
            <a:endParaRPr lang="en-US" altLang="en-US" sz="32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5593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 b="1" dirty="0">
                <a:solidFill>
                  <a:srgbClr val="FF0000"/>
                </a:solidFill>
                <a:cs typeface="2  Bardiya" panose="00000400000000000000" pitchFamily="2" charset="-78"/>
              </a:rPr>
              <a:t>شناخت ويژگي‌هاي شخصي طرف مذاكره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93915" cy="4661033"/>
          </a:xfrm>
        </p:spPr>
        <p:txBody>
          <a:bodyPr>
            <a:normAutofit/>
          </a:bodyPr>
          <a:lstStyle/>
          <a:p>
            <a:r>
              <a:rPr lang="fa-IR" altLang="en-US" sz="3600" dirty="0">
                <a:cs typeface="2  Mitra" panose="00000400000000000000" pitchFamily="2" charset="-78"/>
              </a:rPr>
              <a:t>اگر چه ساختار ذهني انسان پيچيده است اما اگر تفاوت‌هاي اساسي شخصيت انسان‌ها را با روش‌هاي مطمئن و دقيق بشناسيم براحتي مي‌توان با آنها ارتباط موثر برقرار کرد، مسلماً منش و عواطف و افکار هر انسان در رفتار و کردار او متجلی می گردد.</a:t>
            </a:r>
            <a:endParaRPr lang="en-US" altLang="en-US" sz="3600" dirty="0">
              <a:cs typeface="2  Mitra" panose="00000400000000000000" pitchFamily="2" charset="-78"/>
            </a:endParaRPr>
          </a:p>
          <a:p>
            <a:r>
              <a:rPr lang="fa-IR" altLang="en-US" sz="3600" dirty="0">
                <a:solidFill>
                  <a:srgbClr val="FF0000"/>
                </a:solidFill>
                <a:cs typeface="2  Mitra" panose="00000400000000000000" pitchFamily="2" charset="-78"/>
              </a:rPr>
              <a:t>(پل مات)</a:t>
            </a:r>
            <a:r>
              <a:rPr lang="fa-IR" altLang="en-US" sz="3600" dirty="0">
                <a:cs typeface="2  Mitra" panose="00000400000000000000" pitchFamily="2" charset="-78"/>
              </a:rPr>
              <a:t> روانشناس  آمریکایی مردم را به هنگام مذاکره به چهار دسته تقسیم میکند.لذا برای موفقیت در مذاکره شناخت خصوصیات رفتاری و فکر این گروها و قرار گرفتن در طول موج ارتباطی آنان ضروریست :</a:t>
            </a:r>
            <a:endParaRPr lang="en-US" altLang="en-US" sz="36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550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>
                <a:solidFill>
                  <a:srgbClr val="FF0000"/>
                </a:solidFill>
                <a:cs typeface="2  Bardiya" panose="00000400000000000000" pitchFamily="2" charset="-78"/>
              </a:rPr>
              <a:t>شناخت ويژگي‌هاي شخصي طرف مذاكره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1" y="1415441"/>
            <a:ext cx="9720196" cy="5298509"/>
          </a:xfrm>
        </p:spPr>
        <p:txBody>
          <a:bodyPr>
            <a:normAutofit fontScale="85000" lnSpcReduction="20000"/>
          </a:bodyPr>
          <a:lstStyle/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3600" b="1" dirty="0">
                <a:solidFill>
                  <a:srgbClr val="00B050"/>
                </a:solidFill>
                <a:cs typeface="2  Mitra" panose="00000400000000000000" pitchFamily="2" charset="-78"/>
              </a:rPr>
              <a:t>گروه </a:t>
            </a:r>
            <a:r>
              <a:rPr lang="fa-IR" sz="3600" b="1" dirty="0" smtClean="0">
                <a:solidFill>
                  <a:srgbClr val="00B050"/>
                </a:solidFill>
                <a:cs typeface="2  Mitra" panose="00000400000000000000" pitchFamily="2" charset="-78"/>
              </a:rPr>
              <a:t>شنونده :</a:t>
            </a:r>
            <a:endParaRPr lang="en-US" sz="3600" dirty="0">
              <a:solidFill>
                <a:srgbClr val="00B050"/>
              </a:solidFill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2800" dirty="0">
                <a:cs typeface="2  Mitra" panose="00000400000000000000" pitchFamily="2" charset="-78"/>
              </a:rPr>
              <a:t>افرادی مردم گرا </a:t>
            </a:r>
            <a:r>
              <a:rPr lang="fa-IR" sz="2800" dirty="0" smtClean="0">
                <a:cs typeface="2  Mitra" panose="00000400000000000000" pitchFamily="2" charset="-78"/>
              </a:rPr>
              <a:t>هستند (</a:t>
            </a:r>
            <a:r>
              <a:rPr lang="fa-IR" sz="2800" dirty="0">
                <a:cs typeface="2  Mitra" panose="00000400000000000000" pitchFamily="2" charset="-78"/>
              </a:rPr>
              <a:t>خود را با مردم تطبیق می دهند)</a:t>
            </a:r>
            <a:endParaRPr lang="en-US" sz="28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2800" dirty="0">
                <a:cs typeface="2  Mitra" panose="00000400000000000000" pitchFamily="2" charset="-78"/>
              </a:rPr>
              <a:t>اعتقاد دارند برای بدست آوردن نتایج بیشتر از یک روش وجود دارد</a:t>
            </a:r>
            <a:endParaRPr lang="en-US" sz="28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2800" dirty="0">
                <a:cs typeface="2  Mitra" panose="00000400000000000000" pitchFamily="2" charset="-78"/>
              </a:rPr>
              <a:t>در تصمیم گیری کند هستند</a:t>
            </a:r>
            <a:endParaRPr lang="en-US" sz="28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2800" dirty="0">
                <a:cs typeface="2  Mitra" panose="00000400000000000000" pitchFamily="2" charset="-78"/>
              </a:rPr>
              <a:t>همچنین کارها را به راحتی به دیگران واگذار نمی کنند(از این جهت می ترسند دیگران به زحمت بیفتند)</a:t>
            </a:r>
            <a:endParaRPr lang="en-US" sz="28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2800" dirty="0">
                <a:cs typeface="2  Mitra" panose="00000400000000000000" pitchFamily="2" charset="-78"/>
              </a:rPr>
              <a:t>دارای روحیه مردمی و به برقرای رابطه به دیگران اهمیت زیادی نمیدهند و در پاسخ منفی به دیگران عاجزند.</a:t>
            </a:r>
            <a:endParaRPr lang="en-US" sz="28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2800" dirty="0">
                <a:cs typeface="2  Mitra" panose="00000400000000000000" pitchFamily="2" charset="-78"/>
              </a:rPr>
              <a:t>نیاز مبرم به امنیت شغل دارند بنابراین زیاد اهل ریسک نیستند</a:t>
            </a:r>
            <a:endParaRPr lang="en-US" sz="28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2800" dirty="0">
                <a:cs typeface="2  Mitra" panose="00000400000000000000" pitchFamily="2" charset="-78"/>
              </a:rPr>
              <a:t>در تشریح موضوعات و مطالب پیش قدم هستند</a:t>
            </a:r>
            <a:endParaRPr lang="en-US" sz="28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800" dirty="0">
                <a:cs typeface="2  Mitra" panose="00000400000000000000" pitchFamily="2" charset="-78"/>
              </a:rPr>
              <a:t>سعی دارند طرف مقابل را خوشحال </a:t>
            </a:r>
            <a:r>
              <a:rPr lang="fa-IR" sz="2800" dirty="0" smtClean="0">
                <a:cs typeface="2  Mitra" panose="00000400000000000000" pitchFamily="2" charset="-78"/>
              </a:rPr>
              <a:t>کنند</a:t>
            </a:r>
            <a:br>
              <a:rPr lang="fa-IR" sz="2800" dirty="0" smtClean="0">
                <a:cs typeface="2  Mitra" panose="00000400000000000000" pitchFamily="2" charset="-78"/>
              </a:rPr>
            </a:br>
            <a:r>
              <a:rPr lang="fa-IR" sz="2800" dirty="0" smtClean="0">
                <a:cs typeface="2  Mitra" panose="00000400000000000000" pitchFamily="2" charset="-78"/>
              </a:rPr>
              <a:t/>
            </a:r>
            <a:br>
              <a:rPr lang="fa-IR" sz="2800" dirty="0" smtClean="0">
                <a:cs typeface="2  Mitra" panose="00000400000000000000" pitchFamily="2" charset="-78"/>
              </a:rPr>
            </a:br>
            <a:r>
              <a:rPr lang="fa-IR" sz="2600" b="1" dirty="0">
                <a:solidFill>
                  <a:srgbClr val="00B050"/>
                </a:solidFill>
                <a:cs typeface="2  Mitra" panose="00000400000000000000" pitchFamily="2" charset="-78"/>
              </a:rPr>
              <a:t>این گروه اگر دارای ویژگیهای زیر باشند بهتر می توانند عمل کنند</a:t>
            </a:r>
            <a:r>
              <a:rPr lang="fa-IR" sz="2600" dirty="0" smtClean="0">
                <a:solidFill>
                  <a:srgbClr val="00B050"/>
                </a:solidFill>
                <a:cs typeface="2  Mitra" panose="00000400000000000000" pitchFamily="2" charset="-78"/>
              </a:rPr>
              <a:t>:</a:t>
            </a:r>
            <a:br>
              <a:rPr lang="fa-IR" sz="2600" dirty="0" smtClean="0">
                <a:solidFill>
                  <a:srgbClr val="00B050"/>
                </a:solidFill>
                <a:cs typeface="2  Mitra" panose="00000400000000000000" pitchFamily="2" charset="-78"/>
              </a:rPr>
            </a:br>
            <a:endParaRPr lang="en-US" sz="2600" dirty="0">
              <a:solidFill>
                <a:srgbClr val="00B050"/>
              </a:solidFill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600" dirty="0">
                <a:cs typeface="2  Mitra" panose="00000400000000000000" pitchFamily="2" charset="-78"/>
              </a:rPr>
              <a:t>افزایش جسارت</a:t>
            </a:r>
            <a:endParaRPr lang="en-US" sz="26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600" dirty="0">
                <a:cs typeface="2  Mitra" panose="00000400000000000000" pitchFamily="2" charset="-78"/>
              </a:rPr>
              <a:t>کاستن </a:t>
            </a:r>
            <a:r>
              <a:rPr lang="fa-IR" sz="2600" dirty="0" smtClean="0">
                <a:cs typeface="2  Mitra" panose="00000400000000000000" pitchFamily="2" charset="-78"/>
              </a:rPr>
              <a:t>تمرکز از </a:t>
            </a:r>
            <a:r>
              <a:rPr lang="fa-IR" sz="2600" dirty="0">
                <a:cs typeface="2  Mitra" panose="00000400000000000000" pitchFamily="2" charset="-78"/>
              </a:rPr>
              <a:t>روابط و افزایش تمرکز به کارها</a:t>
            </a:r>
            <a:endParaRPr lang="en-US" sz="26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600" dirty="0">
                <a:cs typeface="2  Mitra" panose="00000400000000000000" pitchFamily="2" charset="-78"/>
              </a:rPr>
              <a:t>بر اساس حقایق اظهار نظر </a:t>
            </a:r>
            <a:r>
              <a:rPr lang="fa-IR" sz="2600" dirty="0" smtClean="0">
                <a:cs typeface="2  Mitra" panose="00000400000000000000" pitchFamily="2" charset="-78"/>
              </a:rPr>
              <a:t>کنند نه </a:t>
            </a:r>
            <a:r>
              <a:rPr lang="fa-IR" sz="2600" dirty="0">
                <a:cs typeface="2  Mitra" panose="00000400000000000000" pitchFamily="2" charset="-78"/>
              </a:rPr>
              <a:t>تصورات</a:t>
            </a:r>
            <a:endParaRPr lang="en-US" sz="26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endParaRPr lang="en-US" sz="28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550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1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>
                <a:solidFill>
                  <a:srgbClr val="FF0000"/>
                </a:solidFill>
                <a:cs typeface="2  Bardiya" panose="00000400000000000000" pitchFamily="2" charset="-78"/>
              </a:rPr>
              <a:t>شناخت ويژگي‌هاي شخصي طرف مذاكره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01981"/>
            <a:ext cx="9604160" cy="4911553"/>
          </a:xfrm>
        </p:spPr>
        <p:txBody>
          <a:bodyPr>
            <a:normAutofit lnSpcReduction="10000"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b="1" dirty="0">
                <a:solidFill>
                  <a:srgbClr val="00B050"/>
                </a:solidFill>
                <a:cs typeface="2  Mitra" panose="00000400000000000000" pitchFamily="2" charset="-78"/>
              </a:rPr>
              <a:t>نحوه بر خورد با شنوندگان</a:t>
            </a:r>
            <a:r>
              <a:rPr lang="fa-IR" sz="3600" b="1" dirty="0" smtClean="0">
                <a:solidFill>
                  <a:srgbClr val="00B050"/>
                </a:solidFill>
                <a:cs typeface="2  Mitra" panose="00000400000000000000" pitchFamily="2" charset="-78"/>
              </a:rPr>
              <a:t>:</a:t>
            </a:r>
            <a:br>
              <a:rPr lang="fa-IR" sz="3600" b="1" dirty="0" smtClean="0">
                <a:solidFill>
                  <a:srgbClr val="00B050"/>
                </a:solidFill>
                <a:cs typeface="2  Mitra" panose="00000400000000000000" pitchFamily="2" charset="-78"/>
              </a:rPr>
            </a:br>
            <a:endParaRPr lang="en-US" sz="3600" dirty="0">
              <a:solidFill>
                <a:srgbClr val="00B050"/>
              </a:solidFill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800" dirty="0">
                <a:cs typeface="2  Mitra" panose="00000400000000000000" pitchFamily="2" charset="-78"/>
              </a:rPr>
              <a:t>با آنها خودمانی و غیر رسمی باشید</a:t>
            </a:r>
            <a:endParaRPr lang="en-US" sz="28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800" dirty="0">
                <a:cs typeface="2  Mitra" panose="00000400000000000000" pitchFamily="2" charset="-78"/>
              </a:rPr>
              <a:t>هنگام صحبت با آنها آرام باشید</a:t>
            </a:r>
            <a:endParaRPr lang="en-US" sz="28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800" dirty="0">
                <a:cs typeface="2  Mitra" panose="00000400000000000000" pitchFamily="2" charset="-78"/>
              </a:rPr>
              <a:t>به آنها سخت نگیر و آنها را تهدید نکنید</a:t>
            </a:r>
            <a:endParaRPr lang="en-US" sz="28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800" dirty="0">
                <a:cs typeface="2  Mitra" panose="00000400000000000000" pitchFamily="2" charset="-78"/>
              </a:rPr>
              <a:t>به آنها اطمینان دهید که تصمیمات آنها زیانی به دیگران نمی رساند</a:t>
            </a:r>
            <a:endParaRPr lang="en-US" sz="28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800" dirty="0">
                <a:cs typeface="2  Mitra" panose="00000400000000000000" pitchFamily="2" charset="-78"/>
              </a:rPr>
              <a:t>آنهارا وادار نکنید که سریعاًبه سوالات و اهداف شما پاسخ دهند</a:t>
            </a:r>
            <a:endParaRPr lang="en-US" sz="28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800" dirty="0">
                <a:cs typeface="2  Mitra" panose="00000400000000000000" pitchFamily="2" charset="-78"/>
              </a:rPr>
              <a:t>برای آنها تصمیم نگیرید و گرنه خلاقیت خود را از دست خواهند داد</a:t>
            </a:r>
            <a:endParaRPr lang="en-US" sz="28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800" dirty="0">
                <a:cs typeface="2  Mitra" panose="00000400000000000000" pitchFamily="2" charset="-78"/>
              </a:rPr>
              <a:t>اگر با نظر آنها مخالف هستید مواظب باشید که احساسات آنها را جریحه دار نکنید و دلایل شخصی برای آن ارئه نکنید</a:t>
            </a:r>
            <a:endParaRPr lang="en-US" sz="28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800" dirty="0">
                <a:cs typeface="2  Mitra" panose="00000400000000000000" pitchFamily="2" charset="-78"/>
              </a:rPr>
              <a:t>آنها را کوچک نشمارید</a:t>
            </a:r>
            <a:endParaRPr lang="en-US" sz="28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577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6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گروه مبتکر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8" y="1652085"/>
            <a:ext cx="9836910" cy="4961657"/>
          </a:xfrm>
        </p:spPr>
        <p:txBody>
          <a:bodyPr>
            <a:normAutofit/>
          </a:bodyPr>
          <a:lstStyle/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3200" dirty="0">
                <a:cs typeface="2  Mitra" panose="00000400000000000000" pitchFamily="2" charset="-78"/>
              </a:rPr>
              <a:t>افراد مملو از شور و شوق هستند و هیجان آنها را به حرکت می راند</a:t>
            </a:r>
            <a:endParaRPr lang="en-US" sz="32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3200" dirty="0">
                <a:cs typeface="2  Mitra" panose="00000400000000000000" pitchFamily="2" charset="-78"/>
              </a:rPr>
              <a:t>هنگام مذاکره براحتی از موضوعات جلسه دور شده و آسانگیر می باشند</a:t>
            </a:r>
            <a:endParaRPr lang="en-US" sz="32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3200" dirty="0">
                <a:cs typeface="2  Mitra" panose="00000400000000000000" pitchFamily="2" charset="-78"/>
              </a:rPr>
              <a:t>علاقه مند هستند در میان مردم صحبت کنند و مورد تحسین قرار گیرند</a:t>
            </a:r>
            <a:endParaRPr lang="en-US" sz="32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3200" dirty="0">
                <a:cs typeface="2  Mitra" panose="00000400000000000000" pitchFamily="2" charset="-78"/>
              </a:rPr>
              <a:t>افراد خوش بین و خلاق بوده و در متقاعد کردن دیگران توانایی بسیار دارند</a:t>
            </a:r>
            <a:endParaRPr lang="en-US" sz="32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3200" dirty="0">
                <a:cs typeface="2  Mitra" panose="00000400000000000000" pitchFamily="2" charset="-78"/>
              </a:rPr>
              <a:t>طرح ایده های جدید برای آنان لذت بخش است و براحتی و بسرعت علاقه آنان در اجرای ایده از بین می رود</a:t>
            </a:r>
            <a:endParaRPr lang="en-US" sz="32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3200" dirty="0">
                <a:cs typeface="2  Mitra" panose="00000400000000000000" pitchFamily="2" charset="-78"/>
              </a:rPr>
              <a:t>آنها الویت گرا هستند</a:t>
            </a:r>
            <a:endParaRPr lang="en-US" sz="3200" dirty="0">
              <a:cs typeface="2  Mitra" panose="00000400000000000000" pitchFamily="2" charset="-78"/>
            </a:endParaRPr>
          </a:p>
          <a:p>
            <a:pPr marL="633222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fa-IR" sz="3200" dirty="0">
                <a:cs typeface="2  Mitra" panose="00000400000000000000" pitchFamily="2" charset="-78"/>
              </a:rPr>
              <a:t>شوخ طبع هستند</a:t>
            </a:r>
            <a:endParaRPr lang="en-US" sz="3200" dirty="0">
              <a:cs typeface="2 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13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9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نحوه برخورد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375" y="1853248"/>
            <a:ext cx="9010193" cy="4410512"/>
          </a:xfrm>
        </p:spPr>
        <p:txBody>
          <a:bodyPr>
            <a:no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نیازها و احتیاجات آنان را در مذاکره تشخیص دهید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برای ارایه نقطه نظرات آنهارا ترغیب کنید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درباره کلیات صحبت کنید 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نظریات آماده ای داشته باشید تا آنها را ارئه دهید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هنگام صحبت سعی کنید امیدها ، آرزوها و نظریات آنها را تایید کنید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از افرادی که آنها را مهم می پندارند نقل قولهایی برای تایید خود ارائه دهید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برای آنها قانون وضع نکنید 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با آنها سرد و بی احساس نباشید 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هنگام گفتگو با آنها خود را در مورد نظریات خود تعصب نشان ندهید</a:t>
            </a:r>
            <a:endParaRPr lang="en-US" sz="32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13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1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گروه عمل گرا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7" y="1739767"/>
            <a:ext cx="9123908" cy="4673559"/>
          </a:xfrm>
        </p:spPr>
        <p:txBody>
          <a:bodyPr>
            <a:noAutofit/>
          </a:bodyPr>
          <a:lstStyle/>
          <a:p>
            <a:pPr marL="631825" indent="-514350">
              <a:buFont typeface="Corbel" panose="020B0503020204020204" pitchFamily="34" charset="0"/>
              <a:buAutoNum type="arabicPeriod"/>
            </a:pPr>
            <a:r>
              <a:rPr lang="fa-IR" altLang="en-US" sz="3200" dirty="0">
                <a:cs typeface="2  Mitra" panose="00000400000000000000" pitchFamily="2" charset="-78"/>
              </a:rPr>
              <a:t>افرادی جسور رقابت جو و توانا هستند و به نتایج می اندیشند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pPr marL="631825" indent="-514350">
              <a:buFont typeface="Corbel" panose="020B0503020204020204" pitchFamily="34" charset="0"/>
              <a:buAutoNum type="arabicPeriod"/>
            </a:pPr>
            <a:r>
              <a:rPr lang="fa-IR" altLang="en-US" sz="3200" dirty="0">
                <a:cs typeface="2  Mitra" panose="00000400000000000000" pitchFamily="2" charset="-78"/>
              </a:rPr>
              <a:t>مسئولیت پذیر و از قبول کارهای نامعقول اکراه دارند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pPr marL="631825" indent="-514350">
              <a:buFont typeface="Corbel" panose="020B0503020204020204" pitchFamily="34" charset="0"/>
              <a:buAutoNum type="arabicPeriod"/>
            </a:pPr>
            <a:r>
              <a:rPr lang="fa-IR" altLang="en-US" sz="3200" dirty="0">
                <a:cs typeface="2  Mitra" panose="00000400000000000000" pitchFamily="2" charset="-78"/>
              </a:rPr>
              <a:t>در حل مشکلات توانا و به انجام کارهای بزرگ که احتمال خطر دارند دست میزنند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pPr marL="631825" indent="-514350">
              <a:buFont typeface="Corbel" panose="020B0503020204020204" pitchFamily="34" charset="0"/>
              <a:buAutoNum type="arabicPeriod"/>
            </a:pPr>
            <a:r>
              <a:rPr lang="fa-IR" altLang="en-US" sz="3200" dirty="0">
                <a:cs typeface="2  Mitra" panose="00000400000000000000" pitchFamily="2" charset="-78"/>
              </a:rPr>
              <a:t>افرادی مبتکر و سلطه جو، کم اعتقاد به دیگران ، خشن ،زیاده گو و شنوده گان خوبی نیستند</a:t>
            </a:r>
            <a:endParaRPr lang="en-US" altLang="en-US" sz="3200" dirty="0">
              <a:cs typeface="2  Mitra" panose="00000400000000000000" pitchFamily="2" charset="-78"/>
            </a:endParaRPr>
          </a:p>
          <a:p>
            <a:pPr marL="631825" indent="-514350">
              <a:buFont typeface="Corbel" panose="020B0503020204020204" pitchFamily="34" charset="0"/>
              <a:buAutoNum type="arabicPeriod"/>
            </a:pPr>
            <a:r>
              <a:rPr lang="fa-IR" altLang="en-US" sz="3200" dirty="0">
                <a:cs typeface="2  Mitra" panose="00000400000000000000" pitchFamily="2" charset="-78"/>
              </a:rPr>
              <a:t>به وقت اهمیت بسزایی می دهند و تنهاچیزی که می خواهند اطلاعات است</a:t>
            </a:r>
            <a:endParaRPr lang="en-US" altLang="en-US" sz="32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13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گروه عمل گرا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48" y="1853248"/>
            <a:ext cx="9536286" cy="4573350"/>
          </a:xfrm>
        </p:spPr>
        <p:txBody>
          <a:bodyPr/>
          <a:lstStyle/>
          <a:p>
            <a:pPr marL="576072" indent="-457200">
              <a:spcBef>
                <a:spcPts val="0"/>
              </a:spcBef>
              <a:buNone/>
              <a:defRPr/>
            </a:pPr>
            <a:r>
              <a:rPr lang="fa-IR" sz="2800" b="1" dirty="0">
                <a:solidFill>
                  <a:schemeClr val="tx1">
                    <a:lumMod val="95000"/>
                  </a:schemeClr>
                </a:solidFill>
                <a:cs typeface="2  Mitra" panose="00000400000000000000" pitchFamily="2" charset="-78"/>
              </a:rPr>
              <a:t>اگر این گروه دارای ویژگیهای ذیل باشند بهتر عمل می کنند</a:t>
            </a:r>
            <a:endParaRPr lang="en-US" sz="2800" b="1" dirty="0">
              <a:solidFill>
                <a:schemeClr val="tx1">
                  <a:lumMod val="95000"/>
                </a:schemeClr>
              </a:solidFill>
              <a:cs typeface="2  Mitra" panose="00000400000000000000" pitchFamily="2" charset="-78"/>
            </a:endParaRPr>
          </a:p>
          <a:p>
            <a:pPr marL="576072" indent="-457200">
              <a:spcBef>
                <a:spcPts val="0"/>
              </a:spcBef>
              <a:buNone/>
              <a:defRPr/>
            </a:pPr>
            <a:r>
              <a:rPr lang="fa-IR" sz="2800" b="1" dirty="0">
                <a:solidFill>
                  <a:srgbClr val="00B050"/>
                </a:solidFill>
                <a:cs typeface="2 Zar" pitchFamily="2" charset="-78"/>
              </a:rPr>
              <a:t>نحوه برخورد با این گروه</a:t>
            </a:r>
            <a:r>
              <a:rPr lang="fa-IR" sz="2800" dirty="0">
                <a:solidFill>
                  <a:srgbClr val="00B050"/>
                </a:solidFill>
                <a:cs typeface="2 Zar" pitchFamily="2" charset="-78"/>
              </a:rPr>
              <a:t>:</a:t>
            </a:r>
            <a:endParaRPr lang="en-US" sz="2800" dirty="0">
              <a:solidFill>
                <a:srgbClr val="00B050"/>
              </a:solidFill>
              <a:cs typeface="2 Zar" pitchFamily="2" charset="-78"/>
            </a:endParaRPr>
          </a:p>
          <a:p>
            <a:pPr marL="576072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2800" dirty="0">
                <a:cs typeface="2  Mitra" panose="00000400000000000000" pitchFamily="2" charset="-78"/>
              </a:rPr>
              <a:t>هنگام مذاکره سعی کنید دارای اطلاعات دقیق و غنی باشید</a:t>
            </a:r>
            <a:endParaRPr lang="en-US" sz="2800" dirty="0">
              <a:cs typeface="2  Mitra" panose="00000400000000000000" pitchFamily="2" charset="-78"/>
            </a:endParaRPr>
          </a:p>
          <a:p>
            <a:pPr marL="576072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2800" dirty="0">
                <a:cs typeface="2  Mitra" panose="00000400000000000000" pitchFamily="2" charset="-78"/>
              </a:rPr>
              <a:t>هنگام گفتگو بسرعت به سراصل مطلب بروید و وقت آنان را تلف نکنید </a:t>
            </a:r>
            <a:endParaRPr lang="en-US" sz="2800" dirty="0">
              <a:cs typeface="2  Mitra" panose="00000400000000000000" pitchFamily="2" charset="-78"/>
            </a:endParaRPr>
          </a:p>
          <a:p>
            <a:pPr marL="576072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2800" dirty="0">
                <a:cs typeface="2  Mitra" panose="00000400000000000000" pitchFamily="2" charset="-78"/>
              </a:rPr>
              <a:t>از تشریح جزییات خسته می شوند و در تصمیم گیری سریع مبنی بر حقایق و منطق اقدام می کنند</a:t>
            </a:r>
            <a:endParaRPr lang="en-US" sz="2800" dirty="0">
              <a:cs typeface="2  Mitra" panose="00000400000000000000" pitchFamily="2" charset="-78"/>
            </a:endParaRPr>
          </a:p>
          <a:p>
            <a:pPr marL="576072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2800" dirty="0">
                <a:cs typeface="2  Mitra" panose="00000400000000000000" pitchFamily="2" charset="-78"/>
              </a:rPr>
              <a:t>هنگام صحبت با آنها بی نظم و بی برنامه نباشند</a:t>
            </a:r>
            <a:endParaRPr lang="en-US" sz="2800" dirty="0">
              <a:cs typeface="2  Mitra" panose="00000400000000000000" pitchFamily="2" charset="-78"/>
            </a:endParaRPr>
          </a:p>
          <a:p>
            <a:pPr marL="576072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2800" dirty="0">
                <a:cs typeface="2  Mitra" panose="00000400000000000000" pitchFamily="2" charset="-78"/>
              </a:rPr>
              <a:t>فقط سوالات مهم را مطرح کنید</a:t>
            </a:r>
            <a:endParaRPr lang="en-US" sz="2800" dirty="0">
              <a:cs typeface="2  Mitra" panose="00000400000000000000" pitchFamily="2" charset="-78"/>
            </a:endParaRPr>
          </a:p>
          <a:p>
            <a:pPr marL="576072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2800" dirty="0">
                <a:cs typeface="2  Mitra" panose="00000400000000000000" pitchFamily="2" charset="-78"/>
              </a:rPr>
              <a:t>چندین راه حل متفاوت ارئه کنید اما به آنها اجازه بدهید خودشان تصمیم بگیرند</a:t>
            </a:r>
            <a:endParaRPr lang="en-US" sz="2800" dirty="0">
              <a:cs typeface="2  Mitra" panose="00000400000000000000" pitchFamily="2" charset="-78"/>
            </a:endParaRPr>
          </a:p>
          <a:p>
            <a:pPr marL="576072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2800" dirty="0">
                <a:cs typeface="2  Mitra" panose="00000400000000000000" pitchFamily="2" charset="-78"/>
              </a:rPr>
              <a:t>آنها را با ارجاع در مورد اهداف و نتایج متقاعد کنید</a:t>
            </a:r>
            <a:endParaRPr lang="en-US" sz="28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13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گروه متفکر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27242"/>
            <a:ext cx="9175631" cy="4623454"/>
          </a:xfrm>
        </p:spPr>
        <p:txBody>
          <a:bodyPr>
            <a:normAutofit/>
          </a:bodyPr>
          <a:lstStyle/>
          <a:p>
            <a:pPr marL="438912" indent="-32004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3200" dirty="0">
                <a:cs typeface="2  Mitra" panose="00000400000000000000" pitchFamily="2" charset="-78"/>
              </a:rPr>
              <a:t>تصور می کنند خیلی عاقل هستند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3200" dirty="0">
                <a:cs typeface="2  Mitra" panose="00000400000000000000" pitchFamily="2" charset="-78"/>
              </a:rPr>
              <a:t>آنان به جزئیات علاقه مند می باشند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3200" dirty="0">
                <a:cs typeface="2  Mitra" panose="00000400000000000000" pitchFamily="2" charset="-78"/>
              </a:rPr>
              <a:t>به دنبال کاملترین راه حل بوده لذا درتصمیم گیری کند می باشند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3200" dirty="0">
                <a:cs typeface="2  Mitra" panose="00000400000000000000" pitchFamily="2" charset="-78"/>
              </a:rPr>
              <a:t>این گروه </a:t>
            </a:r>
            <a:r>
              <a:rPr lang="fa-IR" sz="3200" dirty="0" smtClean="0">
                <a:cs typeface="2  Mitra" panose="00000400000000000000" pitchFamily="2" charset="-78"/>
              </a:rPr>
              <a:t>مسائل </a:t>
            </a:r>
            <a:r>
              <a:rPr lang="fa-IR" sz="3200" dirty="0">
                <a:cs typeface="2  Mitra" panose="00000400000000000000" pitchFamily="2" charset="-78"/>
              </a:rPr>
              <a:t>را پیش از حد مورد تجزیه و تحلیل قرار می دهند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3200" dirty="0">
                <a:cs typeface="2  Mitra" panose="00000400000000000000" pitchFamily="2" charset="-78"/>
              </a:rPr>
              <a:t>خیلی کم ریسک می کنند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3200" dirty="0">
                <a:cs typeface="2  Mitra" panose="00000400000000000000" pitchFamily="2" charset="-78"/>
              </a:rPr>
              <a:t>افرادی هستند اهل تفکر،مشورت ،توجه به جزئیات محافظه کار، واقع گرا، اهل تحلیل و ارزیابی مسایل 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a-IR" sz="3200" dirty="0">
                <a:cs typeface="2  Mitra" panose="00000400000000000000" pitchFamily="2" charset="-78"/>
              </a:rPr>
              <a:t>افرادی هستند دارای اوصاف زیاده گویی ،دودلی ،سخت گیروجدی</a:t>
            </a:r>
            <a:endParaRPr lang="en-US" sz="32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13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گروه متفکر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39768"/>
            <a:ext cx="9404723" cy="4686084"/>
          </a:xfrm>
        </p:spPr>
        <p:txBody>
          <a:bodyPr>
            <a:normAutofit/>
          </a:bodyPr>
          <a:lstStyle/>
          <a:p>
            <a:pPr marL="633222" indent="-514350">
              <a:spcBef>
                <a:spcPts val="0"/>
              </a:spcBef>
              <a:buNone/>
              <a:defRPr/>
            </a:pPr>
            <a:r>
              <a:rPr lang="fa-IR" sz="2400" b="1" dirty="0">
                <a:solidFill>
                  <a:srgbClr val="00B050"/>
                </a:solidFill>
                <a:cs typeface="2 Zar" pitchFamily="2" charset="-78"/>
              </a:rPr>
              <a:t>اگر دارای ویژگی های ذیل باشندبهتر عمل می </a:t>
            </a:r>
            <a:r>
              <a:rPr lang="fa-IR" sz="2400" b="1" dirty="0" smtClean="0">
                <a:solidFill>
                  <a:srgbClr val="00B050"/>
                </a:solidFill>
                <a:cs typeface="2 Zar" pitchFamily="2" charset="-78"/>
              </a:rPr>
              <a:t>کنند</a:t>
            </a:r>
            <a:br>
              <a:rPr lang="fa-IR" sz="2400" b="1" dirty="0" smtClean="0">
                <a:solidFill>
                  <a:srgbClr val="00B050"/>
                </a:solidFill>
                <a:cs typeface="2 Zar" pitchFamily="2" charset="-78"/>
              </a:rPr>
            </a:br>
            <a:endParaRPr lang="fa-IR" sz="2400" b="1" dirty="0">
              <a:solidFill>
                <a:srgbClr val="00B050"/>
              </a:solidFill>
              <a:cs typeface="2 Zar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سرعت در تصمیم گیری،کم توجهی به جزئیات،ریسک پذیری زیاد،مواجهه به مخالفت ها نه اجتناب از آن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b="1" dirty="0">
                <a:cs typeface="2  Mitra" panose="00000400000000000000" pitchFamily="2" charset="-78"/>
              </a:rPr>
              <a:t>دربرخورد با این افراد که باید: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نشان دهید به همه جوانب آنچه می خواهید به آنها بگویید اندیشیده اید.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برای متقاعد کردن آنان مرحله به مرحله پیش روید.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برای نشان دادن استدلال خویش از نقشه و آمار استفاده کنید.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برای هریک از مراحل اجرایی برنامه داشته باشید و آنرا ارائه کنید.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هنگام تبادل نظر با آنها دقیق و واقع بین باشید به آنها فرصت دهید تا بدانند که شما قابل اعتماد هستید .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ازعقاید دیگران بعنوان مدرک ودلیل استفاده نکنید.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هنگام گفتگو با آنها بی نظم وبی برنامه نباشید.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با آنها خودمانی رفتار نکنید بلکه سعی کنید رسمی باشید و با صدای بلند صحبت نکنید.</a:t>
            </a:r>
            <a:endParaRPr lang="en-US" sz="24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13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9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793" y="-1345504"/>
            <a:ext cx="8825658" cy="3329581"/>
          </a:xfrm>
        </p:spPr>
        <p:txBody>
          <a:bodyPr/>
          <a:lstStyle/>
          <a:p>
            <a:pPr algn="ctr"/>
            <a:r>
              <a:rPr lang="fa-IR" sz="4400" b="1" dirty="0">
                <a:solidFill>
                  <a:srgbClr val="FF0000"/>
                </a:solidFill>
                <a:cs typeface="2  Bardiya" panose="00000400000000000000" pitchFamily="2" charset="-78"/>
              </a:rPr>
              <a:t>تعاريف و مفاهيم مذاكره (</a:t>
            </a:r>
            <a:r>
              <a:rPr lang="en-US" sz="4400" b="1" dirty="0">
                <a:solidFill>
                  <a:srgbClr val="FF0000"/>
                </a:solidFill>
                <a:cs typeface="2  Bardiya" panose="00000400000000000000" pitchFamily="2" charset="-78"/>
              </a:rPr>
              <a:t>Negotiation</a:t>
            </a:r>
            <a:r>
              <a:rPr lang="fa-IR" sz="4400" b="1" dirty="0">
                <a:solidFill>
                  <a:srgbClr val="FF0000"/>
                </a:solidFill>
                <a:cs typeface="2  Bardiya" panose="00000400000000000000" pitchFamily="2" charset="-78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321" y="2542785"/>
            <a:ext cx="10722279" cy="4885150"/>
          </a:xfrm>
        </p:spPr>
        <p:txBody>
          <a:bodyPr>
            <a:normAutofit/>
          </a:bodyPr>
          <a:lstStyle/>
          <a:p>
            <a:pPr algn="r"/>
            <a:r>
              <a:rPr lang="fa-IR" altLang="en-US" sz="5400" dirty="0">
                <a:cs typeface="B Mitra" panose="00000400000000000000" pitchFamily="2" charset="-78"/>
              </a:rPr>
              <a:t>مذاكره جرياني است كه با </a:t>
            </a:r>
            <a:r>
              <a:rPr lang="fa-IR" altLang="en-US" sz="5400" dirty="0" smtClean="0">
                <a:cs typeface="B Mitra" panose="00000400000000000000" pitchFamily="2" charset="-78"/>
              </a:rPr>
              <a:t>بهره گیری از </a:t>
            </a:r>
            <a:r>
              <a:rPr lang="fa-IR" altLang="en-US" sz="5400" dirty="0">
                <a:cs typeface="B Mitra" panose="00000400000000000000" pitchFamily="2" charset="-78"/>
              </a:rPr>
              <a:t>آن نيازهايمان را ارضاء مي‌كنيم.</a:t>
            </a:r>
            <a:endParaRPr lang="en-US" altLang="en-US" sz="5400" dirty="0">
              <a:cs typeface="B Mitra" panose="00000400000000000000" pitchFamily="2" charset="-78"/>
            </a:endParaRPr>
          </a:p>
          <a:p>
            <a:pPr algn="r"/>
            <a:r>
              <a:rPr lang="fa-IR" altLang="en-US" sz="5400" dirty="0">
                <a:cs typeface="B Mitra" panose="00000400000000000000" pitchFamily="2" charset="-78"/>
              </a:rPr>
              <a:t>مذاكره وسيله‌ايست براي برقراري ارتباط سازمان يافته جهت نيل به توافق ميان اشخاص حقيقي و حقوقي</a:t>
            </a:r>
            <a:endParaRPr lang="en-US" altLang="en-US" sz="5400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550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جمع بندی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5962"/>
            <a:ext cx="8947522" cy="4582437"/>
          </a:xfrm>
        </p:spPr>
        <p:txBody>
          <a:bodyPr>
            <a:norm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در مورد تک تک همتایان و نیز شرایط و اوضاع و احوال موجود کار کنید و اطلاعات کافی کسب </a:t>
            </a:r>
            <a:r>
              <a:rPr lang="fa-IR" sz="3200" dirty="0" smtClean="0">
                <a:cs typeface="2  Mitra" panose="00000400000000000000" pitchFamily="2" charset="-78"/>
              </a:rPr>
              <a:t>نمایید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هوشیار و تیز هوش باشید و برای افراد مختلف ، رفتارهای مناسب آنها را </a:t>
            </a:r>
            <a:r>
              <a:rPr lang="fa-IR" sz="3200" dirty="0" smtClean="0">
                <a:cs typeface="2  Mitra" panose="00000400000000000000" pitchFamily="2" charset="-78"/>
              </a:rPr>
              <a:t>ارائه </a:t>
            </a:r>
            <a:r>
              <a:rPr lang="fa-IR" sz="3200" dirty="0">
                <a:cs typeface="2  Mitra" panose="00000400000000000000" pitchFamily="2" charset="-78"/>
              </a:rPr>
              <a:t>دهید.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از همتای خود برای انجام کارهایی که مورد علاقه هر دو شما هستند،دعوت کنید.(مثلاً با هم به بازی گلف بروید)</a:t>
            </a:r>
            <a:endParaRPr lang="en-US" sz="32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200" dirty="0">
                <a:cs typeface="2  Mitra" panose="00000400000000000000" pitchFamily="2" charset="-78"/>
              </a:rPr>
              <a:t>اینها نمونه هایی (نه فهرست کامل) از نگرشها و رفتارهایی است به وسیله مذاکره کنند در استراتژی مذاکره استفاده می گردد.</a:t>
            </a:r>
            <a:endParaRPr lang="en-US" sz="32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9135"/>
            <a:ext cx="14265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2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953759"/>
            <a:ext cx="9404723" cy="1400530"/>
          </a:xfrm>
        </p:spPr>
        <p:txBody>
          <a:bodyPr/>
          <a:lstStyle/>
          <a:p>
            <a:pPr algn="ctr"/>
            <a:r>
              <a:rPr lang="fa-IR" sz="4800" b="1" dirty="0" smtClean="0">
                <a:solidFill>
                  <a:srgbClr val="FF0000"/>
                </a:solidFill>
                <a:cs typeface="2  Bardiya" panose="00000400000000000000" pitchFamily="2" charset="-78"/>
              </a:rPr>
              <a:t>با آرزوی موفقیت برای شما همراه گرامی</a:t>
            </a:r>
            <a:endParaRPr lang="fa-IR" sz="4800" b="1" dirty="0">
              <a:solidFill>
                <a:srgbClr val="FF0000"/>
              </a:solidFill>
              <a:cs typeface="2 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46" y="2052918"/>
            <a:ext cx="9278482" cy="4805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dirty="0" smtClean="0"/>
          </a:p>
          <a:p>
            <a:pPr marL="0" indent="0" algn="ctr">
              <a:buNone/>
            </a:pPr>
            <a:r>
              <a:rPr lang="fa-IR" sz="2800" dirty="0" smtClean="0">
                <a:latin typeface="Berlin Sans FB" panose="020E0602020502020306" pitchFamily="34" charset="0"/>
              </a:rPr>
              <a:t/>
            </a:r>
            <a:br>
              <a:rPr lang="fa-IR" sz="2800" dirty="0" smtClean="0">
                <a:latin typeface="Berlin Sans FB" panose="020E0602020502020306" pitchFamily="34" charset="0"/>
              </a:rPr>
            </a:br>
            <a:r>
              <a:rPr lang="fa-IR" sz="2800" dirty="0" smtClean="0">
                <a:latin typeface="Berlin Sans FB" panose="020E0602020502020306" pitchFamily="34" charset="0"/>
              </a:rPr>
              <a:t/>
            </a:r>
            <a:br>
              <a:rPr lang="fa-IR" sz="2800" dirty="0" smtClean="0">
                <a:latin typeface="Berlin Sans FB" panose="020E0602020502020306" pitchFamily="34" charset="0"/>
              </a:rPr>
            </a:br>
            <a:r>
              <a:rPr lang="fa-IR" sz="2800" dirty="0" smtClean="0">
                <a:latin typeface="Berlin Sans FB" panose="020E0602020502020306" pitchFamily="34" charset="0"/>
              </a:rPr>
              <a:t/>
            </a:r>
            <a:br>
              <a:rPr lang="fa-IR" sz="2800" dirty="0" smtClean="0">
                <a:latin typeface="Berlin Sans FB" panose="020E0602020502020306" pitchFamily="34" charset="0"/>
              </a:rPr>
            </a:br>
            <a:r>
              <a:rPr lang="fa-IR" sz="2800" dirty="0" smtClean="0">
                <a:latin typeface="Berlin Sans FB" panose="020E0602020502020306" pitchFamily="34" charset="0"/>
              </a:rPr>
              <a:t/>
            </a:r>
            <a:br>
              <a:rPr lang="fa-IR" sz="2800" dirty="0" smtClean="0">
                <a:latin typeface="Berlin Sans FB" panose="020E0602020502020306" pitchFamily="34" charset="0"/>
              </a:rPr>
            </a:br>
            <a:r>
              <a:rPr lang="fa-IR" sz="2800" dirty="0" smtClean="0">
                <a:latin typeface="Berlin Sans FB" panose="020E0602020502020306" pitchFamily="34" charset="0"/>
              </a:rPr>
              <a:t/>
            </a:r>
            <a:br>
              <a:rPr lang="fa-IR" sz="2800" dirty="0" smtClean="0">
                <a:latin typeface="Berlin Sans FB" panose="020E0602020502020306" pitchFamily="34" charset="0"/>
              </a:rPr>
            </a:br>
            <a:r>
              <a:rPr lang="fa-IR" sz="2800" dirty="0" smtClean="0">
                <a:latin typeface="Berlin Sans FB" panose="020E0602020502020306" pitchFamily="34" charset="0"/>
              </a:rPr>
              <a:t/>
            </a:r>
            <a:br>
              <a:rPr lang="fa-IR" sz="2800" dirty="0" smtClean="0">
                <a:latin typeface="Berlin Sans FB" panose="020E0602020502020306" pitchFamily="34" charset="0"/>
              </a:rPr>
            </a:br>
            <a:r>
              <a:rPr lang="fa-IR" sz="2800" dirty="0" smtClean="0">
                <a:latin typeface="Berlin Sans FB" panose="020E0602020502020306" pitchFamily="34" charset="0"/>
              </a:rPr>
              <a:t/>
            </a:r>
            <a:br>
              <a:rPr lang="fa-IR" sz="2800" dirty="0" smtClean="0">
                <a:latin typeface="Berlin Sans FB" panose="020E0602020502020306" pitchFamily="34" charset="0"/>
              </a:rPr>
            </a:br>
            <a:r>
              <a:rPr lang="en-US" sz="3200" dirty="0" smtClean="0">
                <a:latin typeface="Berlin Sans FB" panose="020E0602020502020306" pitchFamily="34" charset="0"/>
              </a:rPr>
              <a:t>www.karfarmanews.ir</a:t>
            </a:r>
            <a:endParaRPr lang="fa-IR" sz="32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29" y="2167004"/>
            <a:ext cx="4258953" cy="28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38912" indent="-320040" algn="ctr">
              <a:spcBef>
                <a:spcPts val="0"/>
              </a:spcBef>
              <a:defRPr/>
            </a:pPr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انواع مذاکره</a:t>
            </a:r>
            <a:endParaRPr lang="fa-IR" sz="6000" b="1" dirty="0">
              <a:solidFill>
                <a:srgbClr val="FF0000"/>
              </a:solidFill>
              <a:cs typeface="2 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41" y="1451669"/>
            <a:ext cx="10321447" cy="5237230"/>
          </a:xfrm>
        </p:spPr>
        <p:txBody>
          <a:bodyPr>
            <a:normAutofit lnSpcReduction="10000"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endParaRPr lang="fa-IR" sz="2800" b="1" dirty="0">
              <a:solidFill>
                <a:srgbClr val="FF0000"/>
              </a:solidFill>
              <a:cs typeface="B Mitra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800" b="1" dirty="0">
                <a:solidFill>
                  <a:srgbClr val="00B050"/>
                </a:solidFill>
                <a:cs typeface="B Mitra" pitchFamily="2" charset="-78"/>
              </a:rPr>
              <a:t>الف) مذاكره رسمي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endParaRPr lang="fa-IR" sz="2400" b="1" dirty="0">
              <a:cs typeface="B Mitra" pitchFamily="2" charset="-78"/>
            </a:endParaRP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1- تعيين اهداف مذاكره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2- </a:t>
            </a:r>
            <a:r>
              <a:rPr lang="fa-IR" sz="2400" dirty="0" smtClean="0">
                <a:cs typeface="B Mitra" pitchFamily="2" charset="-78"/>
              </a:rPr>
              <a:t>جمع‌آوری </a:t>
            </a:r>
            <a:r>
              <a:rPr lang="fa-IR" sz="2400" dirty="0">
                <a:cs typeface="B Mitra" pitchFamily="2" charset="-78"/>
              </a:rPr>
              <a:t>اطلاعات و اسناد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3- شناسايي و ارتباط با سازمان‌هاي تأمين كننده هدف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4- شناسايي خصوصيات شخصيتي و سازماني طرف مذاكره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5- ارزيابي نقاط ضعف و قوت خود و طرف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6- تعيين دستور جلسه و محل مذاكره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7- تعيين حدود اختيارات و تركيب اعضاء گروه مذاكره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8- تعيين روش مذاكره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9- روياروئي و گفت و شنود (تبيين خواسته، ارتباط مؤثر، كاربرد اصول پيشرفته مذاكره)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10- پذيرش و توافق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400" dirty="0">
                <a:cs typeface="B Mitra" pitchFamily="2" charset="-78"/>
              </a:rPr>
              <a:t>11- امضاء </a:t>
            </a:r>
            <a:endParaRPr lang="en-US" sz="2400" dirty="0">
              <a:cs typeface="B Mitra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550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7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انواع مذاكره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53019"/>
            <a:ext cx="10451949" cy="5298510"/>
          </a:xfrm>
        </p:spPr>
        <p:txBody>
          <a:bodyPr>
            <a:normAutofit fontScale="62500" lnSpcReduction="20000"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9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صورتجلسه يا </a:t>
            </a:r>
            <a:r>
              <a:rPr lang="fa-IR" sz="29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قرارداد</a:t>
            </a:r>
            <a:r>
              <a:rPr lang="fa-IR" sz="1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/>
            </a:r>
            <a:br>
              <a:rPr lang="fa-IR" sz="1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</a:br>
            <a:endParaRPr lang="en-US" sz="1800" dirty="0">
              <a:cs typeface="B Mitra" pitchFamily="2" charset="-78"/>
            </a:endParaRP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2900" dirty="0">
                <a:cs typeface="B Mitra" pitchFamily="2" charset="-78"/>
              </a:rPr>
              <a:t>(داراي بار مالي و قانوني – رعايت كليه تشريفات- هيئتي- چندين جلسه برگزار مي‌شود- در صورت توافق منجر به قرارداد</a:t>
            </a:r>
            <a:r>
              <a:rPr lang="fa-IR" sz="2900" dirty="0" smtClean="0">
                <a:cs typeface="B Mitra" pitchFamily="2" charset="-78"/>
              </a:rPr>
              <a:t>)</a:t>
            </a:r>
            <a:r>
              <a:rPr lang="fa-IR" dirty="0" smtClean="0">
                <a:cs typeface="B Mitra" pitchFamily="2" charset="-78"/>
              </a:rPr>
              <a:t/>
            </a:r>
            <a:br>
              <a:rPr lang="fa-IR" dirty="0" smtClean="0">
                <a:cs typeface="B Mitra" pitchFamily="2" charset="-78"/>
              </a:rPr>
            </a:br>
            <a:endParaRPr lang="fa-IR" dirty="0">
              <a:cs typeface="B Mitra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900" b="1" dirty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ب) مذاكره </a:t>
            </a:r>
            <a:r>
              <a:rPr lang="fa-IR" sz="2900" b="1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غيررسمي </a:t>
            </a:r>
            <a:r>
              <a:rPr lang="fa-IR" sz="29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... </a:t>
            </a:r>
            <a:endParaRPr lang="fa-IR" sz="29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cs typeface="B Mitra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fa-IR" sz="14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cs typeface="B Mitra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fa-IR" sz="14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cs typeface="B Mitra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31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ويژگي‌هاي مذاكره </a:t>
            </a:r>
            <a:r>
              <a:rPr lang="fa-IR" sz="31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كننده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</a:br>
            <a:endParaRPr lang="fa-IR" b="1" dirty="0">
              <a:solidFill>
                <a:srgbClr val="FF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cs typeface="B Mitra" pitchFamily="2" charset="-78"/>
            </a:endParaRP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3200" b="1" dirty="0" smtClean="0">
                <a:cs typeface="2  Mitra" panose="00000400000000000000" pitchFamily="2" charset="-78"/>
              </a:rPr>
              <a:t> 1- </a:t>
            </a:r>
            <a:r>
              <a:rPr lang="fa-IR" sz="3200" b="1" dirty="0">
                <a:cs typeface="2  Mitra" panose="00000400000000000000" pitchFamily="2" charset="-78"/>
              </a:rPr>
              <a:t>هوش و </a:t>
            </a:r>
            <a:r>
              <a:rPr lang="fa-IR" sz="3200" b="1" dirty="0" smtClean="0">
                <a:cs typeface="2  Mitra" panose="00000400000000000000" pitchFamily="2" charset="-78"/>
              </a:rPr>
              <a:t>استعداد</a:t>
            </a:r>
            <a:endParaRPr lang="fa-IR" sz="3200" b="1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3200" b="1" dirty="0">
                <a:cs typeface="2  Mitra" panose="00000400000000000000" pitchFamily="2" charset="-78"/>
              </a:rPr>
              <a:t> 2- توانايي تجزيه و تحليل (نقطه نظرات و واكنش‌هاي طرف را تفكيك و ربط دهد)، 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3200" b="1" dirty="0" smtClean="0">
                <a:cs typeface="2  Mitra" panose="00000400000000000000" pitchFamily="2" charset="-78"/>
              </a:rPr>
              <a:t> 3- دينداري</a:t>
            </a:r>
            <a:endParaRPr lang="fa-IR" sz="3200" b="1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fa-IR" sz="3200" b="1" dirty="0" smtClean="0">
                <a:cs typeface="2  Mitra" panose="00000400000000000000" pitchFamily="2" charset="-78"/>
              </a:rPr>
              <a:t> ‌4- ما‌ل‌انديشي</a:t>
            </a:r>
          </a:p>
          <a:p>
            <a:pPr>
              <a:buNone/>
            </a:pPr>
            <a:r>
              <a:rPr lang="fa-IR" altLang="en-US" sz="3200" b="1" dirty="0" smtClean="0">
                <a:cs typeface="2  Mitra" panose="00000400000000000000" pitchFamily="2" charset="-78"/>
              </a:rPr>
              <a:t>   5- </a:t>
            </a:r>
            <a:r>
              <a:rPr lang="fa-IR" altLang="en-US" sz="3200" b="1" dirty="0">
                <a:cs typeface="2  Mitra" panose="00000400000000000000" pitchFamily="2" charset="-78"/>
              </a:rPr>
              <a:t>صبر و </a:t>
            </a:r>
            <a:r>
              <a:rPr lang="fa-IR" altLang="en-US" sz="3200" b="1" dirty="0" smtClean="0">
                <a:cs typeface="2  Mitra" panose="00000400000000000000" pitchFamily="2" charset="-78"/>
              </a:rPr>
              <a:t>حوصله</a:t>
            </a:r>
            <a:endParaRPr lang="fa-IR" altLang="en-US" sz="3200" b="1" dirty="0">
              <a:cs typeface="2  Mitra" panose="00000400000000000000" pitchFamily="2" charset="-78"/>
            </a:endParaRPr>
          </a:p>
          <a:p>
            <a:pPr>
              <a:buNone/>
            </a:pPr>
            <a:r>
              <a:rPr lang="fa-IR" altLang="en-US" sz="3200" b="1" dirty="0" smtClean="0">
                <a:cs typeface="2  Mitra" panose="00000400000000000000" pitchFamily="2" charset="-78"/>
              </a:rPr>
              <a:t>   6- </a:t>
            </a:r>
            <a:r>
              <a:rPr lang="fa-IR" altLang="en-US" sz="3200" b="1" dirty="0">
                <a:cs typeface="2  Mitra" panose="00000400000000000000" pitchFamily="2" charset="-78"/>
              </a:rPr>
              <a:t>زيركي و </a:t>
            </a:r>
            <a:r>
              <a:rPr lang="fa-IR" altLang="en-US" sz="3200" b="1" dirty="0" smtClean="0">
                <a:cs typeface="2  Mitra" panose="00000400000000000000" pitchFamily="2" charset="-78"/>
              </a:rPr>
              <a:t>رازداري</a:t>
            </a:r>
            <a:endParaRPr lang="fa-IR" altLang="en-US" sz="3200" b="1" dirty="0">
              <a:cs typeface="2  Mitra" panose="00000400000000000000" pitchFamily="2" charset="-78"/>
            </a:endParaRPr>
          </a:p>
          <a:p>
            <a:pPr>
              <a:buNone/>
            </a:pPr>
            <a:r>
              <a:rPr lang="fa-IR" altLang="en-US" sz="3200" b="1" dirty="0" smtClean="0">
                <a:cs typeface="2  Mitra" panose="00000400000000000000" pitchFamily="2" charset="-78"/>
              </a:rPr>
              <a:t>   7- </a:t>
            </a:r>
            <a:r>
              <a:rPr lang="fa-IR" altLang="en-US" sz="3200" b="1" dirty="0">
                <a:cs typeface="2  Mitra" panose="00000400000000000000" pitchFamily="2" charset="-78"/>
              </a:rPr>
              <a:t>اعتماد </a:t>
            </a:r>
            <a:r>
              <a:rPr lang="fa-IR" altLang="en-US" sz="3200" b="1" dirty="0" smtClean="0">
                <a:cs typeface="2  Mitra" panose="00000400000000000000" pitchFamily="2" charset="-78"/>
              </a:rPr>
              <a:t>بنفس</a:t>
            </a:r>
            <a:endParaRPr lang="fa-IR" altLang="en-US" sz="3200" b="1" dirty="0">
              <a:cs typeface="2  Mitra" panose="00000400000000000000" pitchFamily="2" charset="-78"/>
            </a:endParaRPr>
          </a:p>
          <a:p>
            <a:pPr>
              <a:buNone/>
            </a:pPr>
            <a:r>
              <a:rPr lang="fa-IR" altLang="en-US" sz="3200" b="1" dirty="0" smtClean="0">
                <a:cs typeface="2  Mitra" panose="00000400000000000000" pitchFamily="2" charset="-78"/>
              </a:rPr>
              <a:t>   8- خصائص نيكوی اخلاقي</a:t>
            </a:r>
            <a:endParaRPr lang="fa-IR" altLang="en-US" sz="3200" b="1" dirty="0">
              <a:cs typeface="2  Mitra" panose="00000400000000000000" pitchFamily="2" charset="-78"/>
            </a:endParaRPr>
          </a:p>
          <a:p>
            <a:pPr>
              <a:buNone/>
            </a:pPr>
            <a:r>
              <a:rPr lang="fa-IR" altLang="en-US" sz="3200" b="1" dirty="0" smtClean="0">
                <a:cs typeface="2  Mitra" panose="00000400000000000000" pitchFamily="2" charset="-78"/>
              </a:rPr>
              <a:t>   9- </a:t>
            </a:r>
            <a:r>
              <a:rPr lang="fa-IR" altLang="en-US" sz="3200" b="1" dirty="0">
                <a:cs typeface="2  Mitra" panose="00000400000000000000" pitchFamily="2" charset="-78"/>
              </a:rPr>
              <a:t>سلامت </a:t>
            </a:r>
            <a:r>
              <a:rPr lang="fa-IR" altLang="en-US" sz="3200" b="1" dirty="0" smtClean="0">
                <a:cs typeface="2  Mitra" panose="00000400000000000000" pitchFamily="2" charset="-78"/>
              </a:rPr>
              <a:t>رواني</a:t>
            </a:r>
            <a:endParaRPr lang="fa-IR" altLang="en-US" sz="3200" b="1" dirty="0">
              <a:cs typeface="2  Mitra" panose="00000400000000000000" pitchFamily="2" charset="-78"/>
            </a:endParaRPr>
          </a:p>
          <a:p>
            <a:pPr>
              <a:buNone/>
            </a:pPr>
            <a:r>
              <a:rPr lang="fa-IR" altLang="en-US" sz="3200" b="1" dirty="0" smtClean="0">
                <a:cs typeface="2  Mitra" panose="00000400000000000000" pitchFamily="2" charset="-78"/>
              </a:rPr>
              <a:t>  10- </a:t>
            </a:r>
            <a:r>
              <a:rPr lang="fa-IR" altLang="en-US" sz="3200" b="1" dirty="0">
                <a:cs typeface="2  Mitra" panose="00000400000000000000" pitchFamily="2" charset="-78"/>
              </a:rPr>
              <a:t>بيان و </a:t>
            </a:r>
            <a:r>
              <a:rPr lang="fa-IR" altLang="en-US" sz="3200" b="1" dirty="0" smtClean="0">
                <a:cs typeface="2  Mitra" panose="00000400000000000000" pitchFamily="2" charset="-78"/>
              </a:rPr>
              <a:t>نگارش</a:t>
            </a:r>
            <a:endParaRPr lang="fa-IR" altLang="en-US" sz="3200" b="1" dirty="0">
              <a:cs typeface="2  Mitra" panose="00000400000000000000" pitchFamily="2" charset="-78"/>
            </a:endParaRPr>
          </a:p>
          <a:p>
            <a:pPr>
              <a:buNone/>
            </a:pPr>
            <a:r>
              <a:rPr lang="fa-IR" altLang="en-US" sz="3200" b="1" dirty="0">
                <a:cs typeface="2  Mitra" panose="00000400000000000000" pitchFamily="2" charset="-78"/>
              </a:rPr>
              <a:t> </a:t>
            </a:r>
            <a:r>
              <a:rPr lang="fa-IR" altLang="en-US" sz="3200" b="1" dirty="0" smtClean="0">
                <a:cs typeface="2  Mitra" panose="00000400000000000000" pitchFamily="2" charset="-78"/>
              </a:rPr>
              <a:t> 11- خلاقيت</a:t>
            </a:r>
            <a:endParaRPr lang="en-US" sz="3200" b="1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550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>
                <a:solidFill>
                  <a:srgbClr val="FF0000"/>
                </a:solidFill>
                <a:cs typeface="2  Bardiya" panose="00000400000000000000" pitchFamily="2" charset="-78"/>
              </a:rPr>
              <a:t>تدابير مقدماتي و مؤثر مذاكره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364" y="1853248"/>
            <a:ext cx="9268239" cy="4807906"/>
          </a:xfrm>
        </p:spPr>
        <p:txBody>
          <a:bodyPr>
            <a:normAutofit lnSpcReduction="10000"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2  Mitra" panose="00000400000000000000" pitchFamily="2" charset="-78"/>
              </a:rPr>
              <a:t>اقدامات قبل از جلسه مذاكره</a:t>
            </a:r>
            <a:endParaRPr lang="en-US" sz="4400" dirty="0">
              <a:solidFill>
                <a:srgbClr val="FF0000"/>
              </a:solidFill>
              <a:cs typeface="2  Mitra" panose="00000400000000000000" pitchFamily="2" charset="-78"/>
            </a:endParaRPr>
          </a:p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1- تعيين اهداف مذاكره </a:t>
            </a:r>
            <a:endParaRPr lang="en-US" sz="3600" dirty="0">
              <a:cs typeface="2  Mitra" panose="00000400000000000000" pitchFamily="2" charset="-78"/>
            </a:endParaRPr>
          </a:p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2- جمع‌آوري اطلاعات و اسناد</a:t>
            </a:r>
            <a:endParaRPr lang="en-US" sz="3600" dirty="0">
              <a:cs typeface="2  Mitra" panose="00000400000000000000" pitchFamily="2" charset="-78"/>
            </a:endParaRPr>
          </a:p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3- شناسايي و ارتباط با سازمان‌هاي تأمين‌كننده هدف</a:t>
            </a:r>
            <a:endParaRPr lang="en-US" sz="3600" dirty="0">
              <a:cs typeface="2  Mitra" panose="00000400000000000000" pitchFamily="2" charset="-78"/>
            </a:endParaRPr>
          </a:p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4- شناسايي خصوصيات شخصيتي و سازماني طرف مذاكره</a:t>
            </a:r>
            <a:endParaRPr lang="en-US" sz="3600" dirty="0">
              <a:cs typeface="2  Mitra" panose="00000400000000000000" pitchFamily="2" charset="-78"/>
            </a:endParaRPr>
          </a:p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5- ارزيابي نقاط ضعف و قوت خود و طرف</a:t>
            </a:r>
            <a:endParaRPr lang="en-US" sz="3600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550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>
                <a:solidFill>
                  <a:srgbClr val="FF0000"/>
                </a:solidFill>
                <a:cs typeface="2  Bardiya" panose="00000400000000000000" pitchFamily="2" charset="-78"/>
              </a:rPr>
              <a:t>تدابير مقدماتي و مؤثر مذاكره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6- تعيين دستور جلسه و محل مذاكره</a:t>
            </a:r>
            <a:endParaRPr lang="en-US" sz="3600" dirty="0">
              <a:cs typeface="2  Mitra" panose="00000400000000000000" pitchFamily="2" charset="-78"/>
            </a:endParaRPr>
          </a:p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7- تعيين حدود اختيارات و تركيب اعضاء گروه مذاكره</a:t>
            </a:r>
            <a:endParaRPr lang="en-US" sz="3600" dirty="0">
              <a:cs typeface="2  Mitra" panose="00000400000000000000" pitchFamily="2" charset="-78"/>
            </a:endParaRPr>
          </a:p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8- تعيين روش مذاكره</a:t>
            </a:r>
            <a:endParaRPr lang="en-US" sz="3600" dirty="0">
              <a:cs typeface="2  Mitra" panose="00000400000000000000" pitchFamily="2" charset="-78"/>
            </a:endParaRPr>
          </a:p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9- استراحت و آرامش</a:t>
            </a:r>
            <a:endParaRPr lang="en-US" sz="3600" dirty="0">
              <a:cs typeface="2  Mitra" panose="00000400000000000000" pitchFamily="2" charset="-78"/>
            </a:endParaRPr>
          </a:p>
          <a:p>
            <a:pPr marL="438912" indent="-320040">
              <a:lnSpc>
                <a:spcPct val="15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fa-IR" sz="3600" dirty="0">
                <a:cs typeface="2  Mitra" panose="00000400000000000000" pitchFamily="2" charset="-78"/>
              </a:rPr>
              <a:t>10- تنظيم چك ليست</a:t>
            </a:r>
            <a:endParaRPr lang="en-US" sz="3600" dirty="0">
              <a:cs typeface="2  Mitra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550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835" y="189671"/>
            <a:ext cx="9487445" cy="1012827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2  Bardiya" panose="00000400000000000000" pitchFamily="2" charset="-78"/>
              </a:rPr>
              <a:t>تدابير مقدماتي و مؤثر </a:t>
            </a:r>
            <a:r>
              <a:rPr lang="fa-IR" sz="1800" b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2  Bardiya" panose="00000400000000000000" pitchFamily="2" charset="-78"/>
              </a:rPr>
              <a:t>مذاكره</a:t>
            </a:r>
            <a:br>
              <a:rPr lang="fa-IR" sz="1800" b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2  Bardiya" panose="00000400000000000000" pitchFamily="2" charset="-78"/>
              </a:rPr>
            </a:br>
            <a:r>
              <a:rPr lang="fa-IR" sz="18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2  Bardiya" panose="00000400000000000000" pitchFamily="2" charset="-78"/>
              </a:rPr>
              <a:t/>
            </a:r>
            <a:br>
              <a:rPr lang="fa-IR" sz="1800" b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2  Bardiya" panose="00000400000000000000" pitchFamily="2" charset="-78"/>
              </a:rPr>
            </a:br>
            <a:r>
              <a:rPr lang="fa-IR" sz="48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2  Bardiya" panose="00000400000000000000" pitchFamily="2" charset="-78"/>
              </a:rPr>
              <a:t>تعیین روش مذاکره</a:t>
            </a:r>
            <a:r>
              <a:rPr lang="fa-IR" sz="4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2 Zar" pitchFamily="2" charset="-78"/>
              </a:rPr>
              <a:t/>
            </a:r>
            <a:br>
              <a:rPr lang="fa-IR" sz="4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2 Zar" pitchFamily="2" charset="-78"/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757" y="1716657"/>
            <a:ext cx="8229599" cy="5141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28" y="482458"/>
            <a:ext cx="648734" cy="4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1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 b="1" dirty="0">
                <a:solidFill>
                  <a:srgbClr val="FF0000"/>
                </a:solidFill>
                <a:cs typeface="2  Bardiya" panose="00000400000000000000" pitchFamily="2" charset="-78"/>
              </a:rPr>
              <a:t>تهيه ليست </a:t>
            </a:r>
            <a:r>
              <a:rPr lang="fa-IR" sz="5400" b="1" dirty="0" smtClean="0">
                <a:solidFill>
                  <a:srgbClr val="FF0000"/>
                </a:solidFill>
                <a:cs typeface="2  Bardiya" panose="00000400000000000000" pitchFamily="2" charset="-78"/>
              </a:rPr>
              <a:t>موارد مهم مذاكره</a:t>
            </a:r>
            <a:endParaRPr lang="fa-IR" sz="5400" b="1" dirty="0">
              <a:solidFill>
                <a:srgbClr val="FF0000"/>
              </a:solidFill>
              <a:cs typeface="2  Bardi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18" y="1440494"/>
            <a:ext cx="10008296" cy="5417506"/>
          </a:xfrm>
        </p:spPr>
        <p:txBody>
          <a:bodyPr>
            <a:normAutofit lnSpcReduction="10000"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>
              <a:cs typeface="2 Zar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چه </a:t>
            </a:r>
            <a:r>
              <a:rPr lang="fa-IR" sz="2400" dirty="0" smtClean="0">
                <a:cs typeface="2  Mitra" panose="00000400000000000000" pitchFamily="2" charset="-78"/>
              </a:rPr>
              <a:t>استدلال هايي </a:t>
            </a:r>
            <a:r>
              <a:rPr lang="fa-IR" sz="2400" dirty="0">
                <a:cs typeface="2  Mitra" panose="00000400000000000000" pitchFamily="2" charset="-78"/>
              </a:rPr>
              <a:t>براي پشتيباني از پيشنهادم بكار خواهم برد؟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چگونه بايد از عصبانيت </a:t>
            </a:r>
            <a:r>
              <a:rPr lang="fa-IR" sz="2400" dirty="0" smtClean="0">
                <a:cs typeface="2  Mitra" panose="00000400000000000000" pitchFamily="2" charset="-78"/>
              </a:rPr>
              <a:t>خودم </a:t>
            </a:r>
            <a:r>
              <a:rPr lang="fa-IR" sz="2400" dirty="0">
                <a:cs typeface="2  Mitra" panose="00000400000000000000" pitchFamily="2" charset="-78"/>
              </a:rPr>
              <a:t>جلوگيري كنم؟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نقاط ضعف من كدام است؟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نقاط ضعف و قوت طرف در چيست؟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براي از بين بردن نقاط ضعف </a:t>
            </a:r>
            <a:r>
              <a:rPr lang="fa-IR" sz="2400" dirty="0" smtClean="0">
                <a:cs typeface="2  Mitra" panose="00000400000000000000" pitchFamily="2" charset="-78"/>
              </a:rPr>
              <a:t>خود </a:t>
            </a:r>
            <a:r>
              <a:rPr lang="fa-IR" sz="2400" dirty="0">
                <a:cs typeface="2  Mitra" panose="00000400000000000000" pitchFamily="2" charset="-78"/>
              </a:rPr>
              <a:t>چه بايد كرد؟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آيا مشخص شده در چه مواردي اختيار دارم و در چه مواردي اختيار ندارم؟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آيا هدف </a:t>
            </a:r>
            <a:r>
              <a:rPr lang="fa-IR" sz="2400" dirty="0" smtClean="0">
                <a:cs typeface="2  Mitra" panose="00000400000000000000" pitchFamily="2" charset="-78"/>
              </a:rPr>
              <a:t>خود در </a:t>
            </a:r>
            <a:r>
              <a:rPr lang="fa-IR" sz="2400" dirty="0">
                <a:cs typeface="2  Mitra" panose="00000400000000000000" pitchFamily="2" charset="-78"/>
              </a:rPr>
              <a:t>مذاكره </a:t>
            </a:r>
            <a:r>
              <a:rPr lang="fa-IR" sz="2400" dirty="0" smtClean="0">
                <a:cs typeface="2  Mitra" panose="00000400000000000000" pitchFamily="2" charset="-78"/>
              </a:rPr>
              <a:t>را تقسيم‌بندي </a:t>
            </a:r>
            <a:r>
              <a:rPr lang="fa-IR" sz="2400" dirty="0">
                <a:cs typeface="2  Mitra" panose="00000400000000000000" pitchFamily="2" charset="-78"/>
              </a:rPr>
              <a:t>و الويت‌بندي نموده‌ام.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آيا در صورت نياز به اطلاعات جديد با موضع‌گيري </a:t>
            </a:r>
            <a:r>
              <a:rPr lang="fa-IR" sz="2400" dirty="0" smtClean="0">
                <a:cs typeface="2  Mitra" panose="00000400000000000000" pitchFamily="2" charset="-78"/>
              </a:rPr>
              <a:t>نادرست </a:t>
            </a:r>
            <a:r>
              <a:rPr lang="fa-IR" sz="2400" dirty="0">
                <a:cs typeface="2  Mitra" panose="00000400000000000000" pitchFamily="2" charset="-78"/>
              </a:rPr>
              <a:t>طرف </a:t>
            </a:r>
            <a:r>
              <a:rPr lang="fa-IR" sz="2400" dirty="0" smtClean="0">
                <a:cs typeface="2  Mitra" panose="00000400000000000000" pitchFamily="2" charset="-78"/>
              </a:rPr>
              <a:t>مقابل،جلسه </a:t>
            </a:r>
            <a:r>
              <a:rPr lang="fa-IR" sz="2400" dirty="0">
                <a:cs typeface="2  Mitra" panose="00000400000000000000" pitchFamily="2" charset="-78"/>
              </a:rPr>
              <a:t>را تجديد كنم؟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اگر طرف مقابل متوسل به نيرنگ و ترفند شد چه عكس‌العملي نشان دهم؟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در صورت موضع‌گيري طرف مذاكره از چه تكنيكي استفاده كنم؟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آيا خودم را به اين فرآيند كه </a:t>
            </a:r>
            <a:r>
              <a:rPr lang="fa-IR" sz="2400" dirty="0" smtClean="0">
                <a:cs typeface="2  Mitra" panose="00000400000000000000" pitchFamily="2" charset="-78"/>
              </a:rPr>
              <a:t>(صحبت‌هاي </a:t>
            </a:r>
            <a:r>
              <a:rPr lang="fa-IR" sz="2400" dirty="0">
                <a:cs typeface="2  Mitra" panose="00000400000000000000" pitchFamily="2" charset="-78"/>
              </a:rPr>
              <a:t>طرف مقابل را اول بشنوم دوم نكات مهم را يادداشت‌برداري كنم سوم فكر كنم و سپس </a:t>
            </a:r>
            <a:r>
              <a:rPr lang="fa-IR" sz="2400" dirty="0" smtClean="0">
                <a:cs typeface="2  Mitra" panose="00000400000000000000" pitchFamily="2" charset="-78"/>
              </a:rPr>
              <a:t>تصميم‌گيري نمایم </a:t>
            </a:r>
            <a:r>
              <a:rPr lang="fa-IR" sz="2400" dirty="0">
                <a:cs typeface="2  Mitra" panose="00000400000000000000" pitchFamily="2" charset="-78"/>
              </a:rPr>
              <a:t>و پاسخ </a:t>
            </a:r>
            <a:r>
              <a:rPr lang="fa-IR" sz="2400" dirty="0" smtClean="0">
                <a:cs typeface="2  Mitra" panose="00000400000000000000" pitchFamily="2" charset="-78"/>
              </a:rPr>
              <a:t>دهم) </a:t>
            </a:r>
            <a:r>
              <a:rPr lang="fa-IR" sz="2400" dirty="0">
                <a:cs typeface="2  Mitra" panose="00000400000000000000" pitchFamily="2" charset="-78"/>
              </a:rPr>
              <a:t>عادت </a:t>
            </a:r>
            <a:r>
              <a:rPr lang="fa-IR" sz="2400" dirty="0" smtClean="0">
                <a:cs typeface="2  Mitra" panose="00000400000000000000" pitchFamily="2" charset="-78"/>
              </a:rPr>
              <a:t>داده ام؟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مواردي كه احتمالاً باعث تضاد و برخورد با منافع طرف </a:t>
            </a:r>
            <a:r>
              <a:rPr lang="fa-IR" sz="2400" dirty="0" smtClean="0">
                <a:cs typeface="2  Mitra" panose="00000400000000000000" pitchFamily="2" charset="-78"/>
              </a:rPr>
              <a:t>مذاکره </a:t>
            </a:r>
            <a:r>
              <a:rPr lang="fa-IR" sz="2400" dirty="0">
                <a:cs typeface="2  Mitra" panose="00000400000000000000" pitchFamily="2" charset="-78"/>
              </a:rPr>
              <a:t>مي‌شود </a:t>
            </a:r>
            <a:r>
              <a:rPr lang="fa-IR" sz="2400" dirty="0" smtClean="0">
                <a:cs typeface="2  Mitra" panose="00000400000000000000" pitchFamily="2" charset="-78"/>
              </a:rPr>
              <a:t>را مي‌شناسم</a:t>
            </a:r>
            <a:r>
              <a:rPr lang="fa-IR" sz="2400" dirty="0">
                <a:cs typeface="2  Mitra" panose="00000400000000000000" pitchFamily="2" charset="-78"/>
              </a:rPr>
              <a:t>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sz="2400" dirty="0">
                <a:cs typeface="2  Mitra" panose="00000400000000000000" pitchFamily="2" charset="-78"/>
              </a:rPr>
              <a:t>چه امتيازاتي حاضرم بدهم تحت چه شرايطي و در مقابل چه انتظاراتي دارم؟</a:t>
            </a:r>
            <a:endParaRPr lang="en-US" sz="2400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>
              <a:cs typeface="2 Z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25" y="5917550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4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>
                <a:solidFill>
                  <a:srgbClr val="FF0000"/>
                </a:solidFill>
                <a:cs typeface="2  Bardiya" panose="00000400000000000000" pitchFamily="2" charset="-78"/>
              </a:rPr>
              <a:t>تهيه ليست موارد مهم مذاكره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01771"/>
            <a:ext cx="9750492" cy="5224705"/>
          </a:xfrm>
        </p:spPr>
        <p:txBody>
          <a:bodyPr>
            <a:no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براي اينكه پيوستگي مطالب را حفظ نماييد و نكته‌اي فراموش نشود ترجيحاً فهرستي از زمينه‌هاي مذاكره تهيه و آنرا بقرار زير مدنظر داشته </a:t>
            </a:r>
            <a:r>
              <a:rPr lang="fa-IR" dirty="0" smtClean="0">
                <a:cs typeface="2  Mitra" panose="00000400000000000000" pitchFamily="2" charset="-78"/>
              </a:rPr>
              <a:t>باشيد :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راجع به چه چيزي مي‌خواهم مذاكره كنم؟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تا زمان شروع مذاكره چقدر وقت </a:t>
            </a:r>
            <a:r>
              <a:rPr lang="fa-IR" dirty="0" smtClean="0">
                <a:cs typeface="2  Mitra" panose="00000400000000000000" pitchFamily="2" charset="-78"/>
              </a:rPr>
              <a:t>دارم؟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آيا در مورد موضوع مذاكره اطلاعات لازم را بدست آورده‌ام؟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آيا از تمام موارد خواسته شده طرف مذاكره مطلع هستم؟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با چه شخصي و اشخاصي مذاكره مي‌كنم آيا از نظر شخصيتي و سابقه شغلي اطلاعاتي از آنان دارم؟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خواسته اصلي من چيست؟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آيا دستور جلسه را مشخص نموده‌ام؟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بهترين و بدترين حالتي كه مي‌توان روي آن توافق كنم چيست؟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در چه زماني و مكاني مذاكره صورت مي‌گيرد؟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از چه روشي براي مذاكره استفاده كنم؟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اولين پيشنهادم چيست؟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عوامل بيروني كه مي‌توانند روي مذاكرات تأثير بگذارند، كدام‌ها هستند؟ </a:t>
            </a:r>
            <a:r>
              <a:rPr lang="fa-IR" dirty="0" smtClean="0">
                <a:cs typeface="2  Mitra" panose="00000400000000000000" pitchFamily="2" charset="-78"/>
              </a:rPr>
              <a:t>(شما </a:t>
            </a:r>
            <a:r>
              <a:rPr lang="fa-IR" dirty="0">
                <a:cs typeface="2  Mitra" panose="00000400000000000000" pitchFamily="2" charset="-78"/>
              </a:rPr>
              <a:t>بايد درباره اين عوامل اطلاعاتي داشته باشيد، شرايط كنوني بازار، قوانين و مقررات مربوط به آن، كارهاي رقيب، كمبود يا مازاد نيروي كار و وسايل، مسائل سياسي جامعه</a:t>
            </a:r>
            <a:r>
              <a:rPr lang="fa-IR" dirty="0" smtClean="0">
                <a:cs typeface="2  Mitra" panose="00000400000000000000" pitchFamily="2" charset="-78"/>
              </a:rPr>
              <a:t>.)</a:t>
            </a:r>
            <a:endParaRPr lang="en-US" dirty="0">
              <a:cs typeface="2  Mitra" panose="00000400000000000000" pitchFamily="2" charset="-78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fa-IR" dirty="0">
                <a:cs typeface="2  Mitra" panose="00000400000000000000" pitchFamily="2" charset="-78"/>
              </a:rPr>
              <a:t>آيا شما با محدوديت زماني رو </a:t>
            </a:r>
            <a:r>
              <a:rPr lang="fa-IR" dirty="0" smtClean="0">
                <a:cs typeface="2  Mitra" panose="00000400000000000000" pitchFamily="2" charset="-78"/>
              </a:rPr>
              <a:t>به‌ رو </a:t>
            </a:r>
            <a:r>
              <a:rPr lang="fa-IR" dirty="0">
                <a:cs typeface="2  Mitra" panose="00000400000000000000" pitchFamily="2" charset="-78"/>
              </a:rPr>
              <a:t>هستيد، چگونه آنرا پنهان مي‌كنيد؟</a:t>
            </a:r>
            <a:endParaRPr lang="en-US" dirty="0">
              <a:cs typeface="2 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550"/>
            <a:ext cx="1427967" cy="9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37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249</TotalTime>
  <Words>1347</Words>
  <Application>Microsoft Office PowerPoint</Application>
  <PresentationFormat>Widescreen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2  Bardiya</vt:lpstr>
      <vt:lpstr>2  Mitra</vt:lpstr>
      <vt:lpstr>2 Zar</vt:lpstr>
      <vt:lpstr>Arial</vt:lpstr>
      <vt:lpstr>Arial Rounded MT Bold</vt:lpstr>
      <vt:lpstr>B Mitra</vt:lpstr>
      <vt:lpstr>Berlin Sans FB</vt:lpstr>
      <vt:lpstr>Century Gothic</vt:lpstr>
      <vt:lpstr>Corbel</vt:lpstr>
      <vt:lpstr>Times New Roman</vt:lpstr>
      <vt:lpstr>Wingdings 2</vt:lpstr>
      <vt:lpstr>Wingdings 3</vt:lpstr>
      <vt:lpstr>Ion</vt:lpstr>
      <vt:lpstr>اصول و فنون مذاکره موفق و موثر</vt:lpstr>
      <vt:lpstr>تعاريف و مفاهيم مذاكره (Negotiation)</vt:lpstr>
      <vt:lpstr>انواع مذاکره</vt:lpstr>
      <vt:lpstr>انواع مذاكره</vt:lpstr>
      <vt:lpstr>تدابير مقدماتي و مؤثر مذاكره</vt:lpstr>
      <vt:lpstr>تدابير مقدماتي و مؤثر مذاكره</vt:lpstr>
      <vt:lpstr>تدابير مقدماتي و مؤثر مذاكره  تعیین روش مذاکره </vt:lpstr>
      <vt:lpstr>تهيه ليست موارد مهم مذاكره</vt:lpstr>
      <vt:lpstr>تهيه ليست موارد مهم مذاكره</vt:lpstr>
      <vt:lpstr>عوامل مؤثر در روند مذاكره</vt:lpstr>
      <vt:lpstr>شناخت ويژگي‌هاي شخصي طرف مذاكره</vt:lpstr>
      <vt:lpstr>شناخت ويژگي‌هاي شخصي طرف مذاكره</vt:lpstr>
      <vt:lpstr>شناخت ويژگي‌هاي شخصي طرف مذاكره</vt:lpstr>
      <vt:lpstr>گروه مبتکر</vt:lpstr>
      <vt:lpstr>نحوه برخورد</vt:lpstr>
      <vt:lpstr>گروه عمل گرا</vt:lpstr>
      <vt:lpstr>گروه عمل گرا</vt:lpstr>
      <vt:lpstr>گروه متفکر</vt:lpstr>
      <vt:lpstr>گروه متفکر</vt:lpstr>
      <vt:lpstr>جمع بندی</vt:lpstr>
      <vt:lpstr>با آرزوی موفقیت برای شما همراه گرامی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و فنون مذاکره موفق و موثر</dc:title>
  <dc:creator>User</dc:creator>
  <cp:lastModifiedBy>User</cp:lastModifiedBy>
  <cp:revision>19</cp:revision>
  <dcterms:created xsi:type="dcterms:W3CDTF">2020-06-27T09:03:40Z</dcterms:created>
  <dcterms:modified xsi:type="dcterms:W3CDTF">2020-06-27T13:13:18Z</dcterms:modified>
</cp:coreProperties>
</file>