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52" r:id="rId1"/>
  </p:sldMasterIdLst>
  <p:sldIdLst>
    <p:sldId id="282" r:id="rId2"/>
    <p:sldId id="256" r:id="rId3"/>
    <p:sldId id="257" r:id="rId4"/>
    <p:sldId id="258" r:id="rId5"/>
    <p:sldId id="301" r:id="rId6"/>
    <p:sldId id="259" r:id="rId7"/>
    <p:sldId id="266" r:id="rId8"/>
    <p:sldId id="260" r:id="rId9"/>
    <p:sldId id="268" r:id="rId10"/>
    <p:sldId id="269" r:id="rId11"/>
    <p:sldId id="297" r:id="rId12"/>
    <p:sldId id="296" r:id="rId13"/>
    <p:sldId id="270" r:id="rId14"/>
    <p:sldId id="271" r:id="rId15"/>
    <p:sldId id="303" r:id="rId16"/>
    <p:sldId id="304" r:id="rId17"/>
    <p:sldId id="305" r:id="rId18"/>
    <p:sldId id="272" r:id="rId19"/>
    <p:sldId id="275" r:id="rId20"/>
    <p:sldId id="300" r:id="rId21"/>
    <p:sldId id="273" r:id="rId22"/>
    <p:sldId id="302" r:id="rId23"/>
    <p:sldId id="274" r:id="rId24"/>
    <p:sldId id="295" r:id="rId25"/>
    <p:sldId id="276" r:id="rId26"/>
    <p:sldId id="277" r:id="rId27"/>
    <p:sldId id="278" r:id="rId28"/>
    <p:sldId id="279" r:id="rId29"/>
    <p:sldId id="280" r:id="rId30"/>
    <p:sldId id="281" r:id="rId31"/>
    <p:sldId id="283" r:id="rId32"/>
    <p:sldId id="284" r:id="rId33"/>
    <p:sldId id="267" r:id="rId34"/>
    <p:sldId id="286" r:id="rId35"/>
    <p:sldId id="339" r:id="rId36"/>
    <p:sldId id="298" r:id="rId37"/>
    <p:sldId id="285" r:id="rId38"/>
    <p:sldId id="287" r:id="rId39"/>
    <p:sldId id="288" r:id="rId40"/>
    <p:sldId id="289" r:id="rId41"/>
    <p:sldId id="290" r:id="rId42"/>
    <p:sldId id="291" r:id="rId43"/>
    <p:sldId id="292" r:id="rId44"/>
    <p:sldId id="293" r:id="rId45"/>
    <p:sldId id="294" r:id="rId46"/>
    <p:sldId id="299" r:id="rId47"/>
    <p:sldId id="263" r:id="rId48"/>
    <p:sldId id="306" r:id="rId49"/>
    <p:sldId id="307" r:id="rId50"/>
    <p:sldId id="308" r:id="rId51"/>
    <p:sldId id="309" r:id="rId52"/>
    <p:sldId id="310" r:id="rId53"/>
    <p:sldId id="336"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37" r:id="rId71"/>
    <p:sldId id="329" r:id="rId72"/>
    <p:sldId id="330" r:id="rId73"/>
    <p:sldId id="331" r:id="rId74"/>
    <p:sldId id="332" r:id="rId75"/>
    <p:sldId id="333" r:id="rId76"/>
    <p:sldId id="335" r:id="rId77"/>
    <p:sldId id="338" r:id="rId78"/>
  </p:sldIdLst>
  <p:sldSz cx="12192000" cy="6858000"/>
  <p:notesSz cx="6858000" cy="9144000"/>
  <p:embeddedFontLst>
    <p:embeddedFont>
      <p:font typeface="B Nazanin" panose="00000400000000000000" pitchFamily="2" charset="-78"/>
      <p:regular r:id="rId79"/>
      <p:bold r:id="rId80"/>
    </p:embeddedFont>
    <p:embeddedFont>
      <p:font typeface="Tahoma" panose="020B0604030504040204" pitchFamily="34" charset="0"/>
      <p:regular r:id="rId81"/>
      <p:bold r:id="rId82"/>
    </p:embeddedFont>
    <p:embeddedFont>
      <p:font typeface="Corbel" panose="020B0503020204020204" pitchFamily="34" charset="0"/>
      <p:regular r:id="rId83"/>
      <p:bold r:id="rId84"/>
      <p:italic r:id="rId85"/>
      <p:boldItalic r:id="rId86"/>
    </p:embeddedFont>
    <p:embeddedFont>
      <p:font typeface="B Titr" panose="00000700000000000000" pitchFamily="2" charset="-78"/>
      <p:bold r:id="rId87"/>
    </p:embeddedFont>
    <p:embeddedFont>
      <p:font typeface="Arial Unicode MS" panose="020B0604020202020204" pitchFamily="34" charset="-128"/>
      <p:regular r:id="rId88"/>
    </p:embeddedFont>
    <p:embeddedFont>
      <p:font typeface="IranNastaliq" panose="02000503000000020003" pitchFamily="2" charset="0"/>
      <p:regular r:id="rId89"/>
    </p:embeddedFont>
    <p:embeddedFont>
      <p:font typeface="Consolas" panose="020B0609020204030204" pitchFamily="49" charset="0"/>
      <p:regular r:id="rId90"/>
      <p:bold r:id="rId91"/>
      <p:italic r:id="rId92"/>
      <p:boldItalic r:id="rId9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87" d="100"/>
          <a:sy n="87" d="100"/>
        </p:scale>
        <p:origin x="6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90" Type="http://schemas.openxmlformats.org/officeDocument/2006/relationships/font" Target="fonts/font12.fntdata"/><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2.fntdata"/><Relationship Id="rId85"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9.fntdata"/><Relationship Id="rId61" Type="http://schemas.openxmlformats.org/officeDocument/2006/relationships/slide" Target="slides/slide60.xml"/><Relationship Id="rId82"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5.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12344" y="1993186"/>
            <a:ext cx="9146382" cy="1787703"/>
          </a:xfrm>
        </p:spPr>
        <p:txBody>
          <a:bodyPr>
            <a:noAutofit/>
          </a:bodyPr>
          <a:lstStyle>
            <a:lvl1pPr algn="ctr">
              <a:defRPr sz="11500" b="1" i="0">
                <a:solidFill>
                  <a:schemeClr val="accent2">
                    <a:lumMod val="75000"/>
                  </a:schemeClr>
                </a:solidFill>
                <a:effectLst>
                  <a:outerShdw blurRad="38100" dist="38100" dir="2700000" algn="tl">
                    <a:srgbClr val="000000">
                      <a:alpha val="43137"/>
                    </a:srgbClr>
                  </a:outerShdw>
                </a:effectLst>
                <a:cs typeface="B Titr" panose="00000700000000000000" pitchFamily="2" charset="-78"/>
              </a:defRPr>
            </a:lvl1pPr>
          </a:lstStyle>
          <a:p>
            <a:r>
              <a:rPr lang="fa-IR" dirty="0" smtClean="0"/>
              <a:t>کلیک کنید</a:t>
            </a:r>
            <a:endParaRPr dirty="0"/>
          </a:p>
        </p:txBody>
      </p:sp>
      <p:sp>
        <p:nvSpPr>
          <p:cNvPr id="3" name="Subtitle 2"/>
          <p:cNvSpPr>
            <a:spLocks noGrp="1"/>
          </p:cNvSpPr>
          <p:nvPr>
            <p:ph type="subTitle" idx="1"/>
          </p:nvPr>
        </p:nvSpPr>
        <p:spPr>
          <a:xfrm>
            <a:off x="1522810" y="5105400"/>
            <a:ext cx="9146381" cy="1066800"/>
          </a:xfrm>
        </p:spPr>
        <p:txBody>
          <a:bodyPr>
            <a:normAutofit/>
          </a:bodyPr>
          <a:lstStyle>
            <a:lvl1pPr marL="0" indent="0" algn="ctr">
              <a:spcBef>
                <a:spcPts val="0"/>
              </a:spcBef>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grpSp>
        <p:nvGrpSpPr>
          <p:cNvPr id="256" name="line"/>
          <p:cNvGrpSpPr/>
          <p:nvPr/>
        </p:nvGrpSpPr>
        <p:grpSpPr bwMode="invGray">
          <a:xfrm>
            <a:off x="1585309"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Tree>
    <p:extLst>
      <p:ext uri="{BB962C8B-B14F-4D97-AF65-F5344CB8AC3E}">
        <p14:creationId xmlns:p14="http://schemas.microsoft.com/office/powerpoint/2010/main" val="116768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810" y="1514475"/>
            <a:ext cx="10572328"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7157CC2-0FC8-4686-B024-99790E0F5162}" type="datetimeFigureOut">
              <a:rPr lang="en-US" smtClean="0"/>
              <a:t>5/14/2016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2989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7046" y="3472590"/>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2" name="Vertical Title 1"/>
          <p:cNvSpPr>
            <a:spLocks noGrp="1"/>
          </p:cNvSpPr>
          <p:nvPr>
            <p:ph type="title" orient="vert"/>
          </p:nvPr>
        </p:nvSpPr>
        <p:spPr>
          <a:xfrm>
            <a:off x="10364311" y="274640"/>
            <a:ext cx="1371957"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171" y="277814"/>
            <a:ext cx="9146383"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6764DA5-CD3D-4590-A511-FCD3BC7A793E}" type="datetimeFigureOut">
              <a:rPr lang="en-US" smtClean="0"/>
              <a:t>5/14/2016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2112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810" y="1514475"/>
            <a:ext cx="10572328"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2" name="Title 1"/>
          <p:cNvSpPr>
            <a:spLocks noGrp="1"/>
          </p:cNvSpPr>
          <p:nvPr>
            <p:ph type="title" hasCustomPrompt="1"/>
          </p:nvPr>
        </p:nvSpPr>
        <p:spPr>
          <a:xfrm>
            <a:off x="1522811" y="274638"/>
            <a:ext cx="9146380" cy="1020762"/>
          </a:xfrm>
        </p:spPr>
        <p:txBody>
          <a:bodyPr>
            <a:normAutofit/>
          </a:bodyPr>
          <a:lstStyle>
            <a:lvl1pPr algn="ctr">
              <a:defRPr sz="4000">
                <a:cs typeface="B Titr" panose="00000700000000000000" pitchFamily="2" charset="-78"/>
              </a:defRPr>
            </a:lvl1pPr>
          </a:lstStyle>
          <a:p>
            <a:r>
              <a:rPr lang="fa-IR" dirty="0" smtClean="0"/>
              <a:t>کلیک کنید</a:t>
            </a:r>
            <a:endParaRPr dirty="0"/>
          </a:p>
        </p:txBody>
      </p:sp>
      <p:sp>
        <p:nvSpPr>
          <p:cNvPr id="3" name="Content Placeholder 2"/>
          <p:cNvSpPr>
            <a:spLocks noGrp="1"/>
          </p:cNvSpPr>
          <p:nvPr>
            <p:ph idx="1"/>
          </p:nvPr>
        </p:nvSpPr>
        <p:spPr/>
        <p:txBody>
          <a:bodyPr/>
          <a:lstStyle>
            <a:lvl1pPr>
              <a:defRPr b="0">
                <a:effectLst>
                  <a:outerShdw blurRad="38100" dist="38100" dir="2700000" algn="tl">
                    <a:srgbClr val="000000">
                      <a:alpha val="43137"/>
                    </a:srgbClr>
                  </a:outerShdw>
                </a:effectLst>
                <a:cs typeface="B Nazanin" panose="00000400000000000000" pitchFamily="2" charset="-78"/>
              </a:defRPr>
            </a:lvl1pPr>
            <a:lvl2pPr marL="548640">
              <a:defRPr b="0">
                <a:effectLst>
                  <a:outerShdw blurRad="38100" dist="38100" dir="2700000" algn="tl">
                    <a:srgbClr val="000000">
                      <a:alpha val="43137"/>
                    </a:srgbClr>
                  </a:outerShdw>
                </a:effectLst>
                <a:cs typeface="B Nazanin" panose="00000400000000000000" pitchFamily="2" charset="-78"/>
              </a:defRPr>
            </a:lvl2pPr>
            <a:lvl3pPr marL="777240">
              <a:defRPr b="0">
                <a:effectLst>
                  <a:outerShdw blurRad="38100" dist="38100" dir="2700000" algn="tl">
                    <a:srgbClr val="000000">
                      <a:alpha val="43137"/>
                    </a:srgbClr>
                  </a:outerShdw>
                </a:effectLst>
                <a:cs typeface="B Nazanin" panose="00000400000000000000" pitchFamily="2" charset="-78"/>
              </a:defRPr>
            </a:lvl3pPr>
            <a:lvl4pPr marL="1005840">
              <a:defRPr b="0">
                <a:effectLst>
                  <a:outerShdw blurRad="38100" dist="38100" dir="2700000" algn="tl">
                    <a:srgbClr val="000000">
                      <a:alpha val="43137"/>
                    </a:srgbClr>
                  </a:outerShdw>
                </a:effectLst>
                <a:cs typeface="B Nazanin" panose="00000400000000000000" pitchFamily="2" charset="-78"/>
              </a:defRPr>
            </a:lvl4pPr>
            <a:lvl5pPr marL="1234440">
              <a:defRPr b="0">
                <a:effectLst>
                  <a:outerShdw blurRad="38100" dist="38100" dir="2700000" algn="tl">
                    <a:srgbClr val="000000">
                      <a:alpha val="43137"/>
                    </a:srgbClr>
                  </a:outerShdw>
                </a:effectLst>
                <a:cs typeface="B Nazanin" panose="00000400000000000000" pitchFamily="2" charset="-78"/>
              </a:defRPr>
            </a:lvl5pPr>
            <a:lvl6pPr marL="1463040">
              <a:defRPr baseline="0"/>
            </a:lvl6pPr>
            <a:lvl7pPr marL="1691640">
              <a:defRPr baseline="0"/>
            </a:lvl7pPr>
            <a:lvl8pPr marL="1920240">
              <a:defRPr baseline="0"/>
            </a:lvl8pPr>
            <a:lvl9pPr marL="2148840">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82F5661D-6934-4B32-B92C-470368BF1EC6}" type="datetimeFigureOut">
              <a:rPr lang="en-US" smtClean="0"/>
              <a:t>5/14/2016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5742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5309"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
        <p:nvSpPr>
          <p:cNvPr id="2" name="Title 1"/>
          <p:cNvSpPr>
            <a:spLocks noGrp="1"/>
          </p:cNvSpPr>
          <p:nvPr>
            <p:ph type="title"/>
          </p:nvPr>
        </p:nvSpPr>
        <p:spPr>
          <a:xfrm>
            <a:off x="1522810" y="1905000"/>
            <a:ext cx="9146382"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810" y="5102526"/>
            <a:ext cx="9146381"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5/14/2016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397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810"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2" name="Title 1"/>
          <p:cNvSpPr>
            <a:spLocks noGrp="1"/>
          </p:cNvSpPr>
          <p:nvPr>
            <p:ph type="title"/>
          </p:nvPr>
        </p:nvSpPr>
        <p:spPr>
          <a:xfrm>
            <a:off x="1522811" y="274638"/>
            <a:ext cx="9146380"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548D31E-DCDA-41A7-9C67-C4B11B94D21D}" type="datetimeFigureOut">
              <a:rPr lang="en-US" smtClean="0"/>
              <a:t>5/14/2016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8982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810"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2" name="Title 1"/>
          <p:cNvSpPr>
            <a:spLocks noGrp="1"/>
          </p:cNvSpPr>
          <p:nvPr>
            <p:ph type="title"/>
          </p:nvPr>
        </p:nvSpPr>
        <p:spPr>
          <a:xfrm>
            <a:off x="1522811" y="274638"/>
            <a:ext cx="9146380"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810"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810" y="2819400"/>
            <a:ext cx="441770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51488"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51488" y="2819400"/>
            <a:ext cx="441770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B3762C0-B258-48F1-ADE6-176B4174CCDD}" type="datetimeFigureOut">
              <a:rPr lang="en-US" smtClean="0"/>
              <a:t>5/14/2016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9107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810" y="1514475"/>
            <a:ext cx="10572328"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7919A6-33EB-49BD-A62F-1FA56B9F9712}" type="datetimeFigureOut">
              <a:rPr lang="en-US" smtClean="0"/>
              <a:t>5/14/2016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950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4934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8990" y="1630822"/>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1249"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5/14/2016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824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877" y="1630822"/>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6293" y="1884311"/>
            <a:ext cx="5670757"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8018"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5/14/2016</a:t>
            </a:fld>
            <a:endParaRPr lang="en-US"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20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7716" y="6400801"/>
            <a:ext cx="1244183"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664C608-40B1-4030-A28D-5B74BC98ADCE}" type="datetimeFigureOut">
              <a:rPr lang="en-US" smtClean="0"/>
              <a:t>5/14/2016</a:t>
            </a:fld>
            <a:endParaRPr lang="en-US" dirty="0"/>
          </a:p>
        </p:txBody>
      </p:sp>
      <p:sp>
        <p:nvSpPr>
          <p:cNvPr id="5" name="Footer Placeholder 4"/>
          <p:cNvSpPr>
            <a:spLocks noGrp="1"/>
          </p:cNvSpPr>
          <p:nvPr>
            <p:ph type="ftr" sz="quarter" idx="3"/>
          </p:nvPr>
        </p:nvSpPr>
        <p:spPr>
          <a:xfrm>
            <a:off x="1522810" y="6400801"/>
            <a:ext cx="6326246"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1293239"/>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1"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r" defTabSz="914400" rtl="1"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r" defTabSz="914400" rtl="1"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r" defTabSz="914400" rtl="1"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r" defTabSz="914400" rtl="1"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r" defTabSz="914400" rtl="1"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r" defTabSz="914400" rtl="1"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0170" y="-1919076"/>
            <a:ext cx="12701588" cy="9197975"/>
          </a:xfrm>
        </p:spPr>
      </p:pic>
      <p:pic>
        <p:nvPicPr>
          <p:cNvPr id="5" name="Picture 2" descr="bism1"/>
          <p:cNvPicPr>
            <a:picLocks noChangeAspect="1" noChangeArrowheads="1"/>
          </p:cNvPicPr>
          <p:nvPr/>
        </p:nvPicPr>
        <p:blipFill>
          <a:blip r:embed="rId3" cstate="print">
            <a:lum contrast="100000"/>
            <a:extLst>
              <a:ext uri="{28A0092B-C50C-407E-A947-70E740481C1C}">
                <a14:useLocalDpi xmlns:a14="http://schemas.microsoft.com/office/drawing/2010/main" val="0"/>
              </a:ext>
            </a:extLst>
          </a:blip>
          <a:srcRect/>
          <a:stretch>
            <a:fillRect/>
          </a:stretch>
        </p:blipFill>
        <p:spPr bwMode="auto">
          <a:xfrm>
            <a:off x="1015603" y="1447800"/>
            <a:ext cx="10083005" cy="37313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53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p:val>
                                            <p:fltVal val="0.5"/>
                                          </p:val>
                                        </p:tav>
                                        <p:tav tm="100000">
                                          <p:val>
                                            <p:strVal val="#ppt_x"/>
                                          </p:val>
                                        </p:tav>
                                      </p:tavLst>
                                    </p:anim>
                                    <p:anim calcmode="lin" valueType="num">
                                      <p:cBhvr>
                                        <p:cTn id="10" dur="2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ارتباط رگرسیون با آنالیز واریانس</a:t>
            </a:r>
            <a:endParaRPr lang="fa-IR" dirty="0">
              <a:solidFill>
                <a:srgbClr val="FFFF00"/>
              </a:solidFill>
            </a:endParaRPr>
          </a:p>
        </p:txBody>
      </p:sp>
      <p:sp>
        <p:nvSpPr>
          <p:cNvPr id="3" name="Content Placeholder 2"/>
          <p:cNvSpPr>
            <a:spLocks noGrp="1"/>
          </p:cNvSpPr>
          <p:nvPr>
            <p:ph idx="1"/>
          </p:nvPr>
        </p:nvSpPr>
        <p:spPr>
          <a:xfrm>
            <a:off x="1522811" y="1840230"/>
            <a:ext cx="9146382" cy="4331970"/>
          </a:xfrm>
        </p:spPr>
        <p:txBody>
          <a:bodyPr>
            <a:normAutofit/>
          </a:bodyPr>
          <a:lstStyle/>
          <a:p>
            <a:pPr algn="just">
              <a:buSzPct val="170000"/>
              <a:buFont typeface="Wingdings" panose="05000000000000000000" pitchFamily="2" charset="2"/>
              <a:buChar char="G"/>
            </a:pPr>
            <a:r>
              <a:rPr lang="fa-IR" sz="2800" b="1" dirty="0" smtClean="0"/>
              <a:t>آنچه در آنالیز واریانس و رگرسیون چند متغیره انجام می شود، جستجو برای یافتن عوامل تأثیر گذار بر اساس </a:t>
            </a:r>
            <a:r>
              <a:rPr lang="fa-IR" sz="2800" b="1" dirty="0" smtClean="0">
                <a:solidFill>
                  <a:srgbClr val="FFFF00"/>
                </a:solidFill>
              </a:rPr>
              <a:t>واریانس نمرات مشاهده </a:t>
            </a:r>
            <a:r>
              <a:rPr lang="fa-IR" sz="2800" b="1" dirty="0" smtClean="0"/>
              <a:t>شده است.</a:t>
            </a:r>
          </a:p>
          <a:p>
            <a:pPr algn="just">
              <a:buSzPct val="170000"/>
              <a:buFont typeface="Wingdings" panose="05000000000000000000" pitchFamily="2" charset="2"/>
              <a:buChar char="G"/>
            </a:pPr>
            <a:r>
              <a:rPr lang="fa-IR" sz="2800" b="1" dirty="0" smtClean="0"/>
              <a:t>در آنالیز واریانس، بطور مستقیم عوامل را دستکاری کرده و تغییرات حاصل در متغیر وابسته را اندازه گیری می کنیم، اما:</a:t>
            </a:r>
          </a:p>
          <a:p>
            <a:pPr algn="just">
              <a:buSzPct val="170000"/>
              <a:buFont typeface="Wingdings" panose="05000000000000000000" pitchFamily="2" charset="2"/>
              <a:buChar char="G"/>
            </a:pPr>
            <a:r>
              <a:rPr lang="fa-IR" sz="2800" b="1" dirty="0" smtClean="0"/>
              <a:t>در رگرسیون چند متغیره، روی دادن طبیعی نمرات را در تعدادی از متغیرهای پیش بینی اندازه گیری می کنیم و سعی می کنیم که کدام دسته متغیرهای مشاهده شده، در پیش بینی متغیر ملاک(وابسته) </a:t>
            </a:r>
            <a:r>
              <a:rPr lang="fa-IR" sz="2800" b="1" dirty="0" smtClean="0">
                <a:effectLst>
                  <a:outerShdw blurRad="38100" dist="38100" dir="2700000" algn="tl">
                    <a:srgbClr val="000000">
                      <a:alpha val="43000"/>
                    </a:srgbClr>
                  </a:outerShdw>
                </a:effectLst>
              </a:rPr>
              <a:t>موفق‌تر </a:t>
            </a:r>
            <a:r>
              <a:rPr lang="fa-IR" sz="2800" b="1" dirty="0" smtClean="0"/>
              <a:t> است.</a:t>
            </a:r>
            <a:endParaRPr lang="fa-IR" sz="2800" b="1" dirty="0"/>
          </a:p>
        </p:txBody>
      </p:sp>
    </p:spTree>
    <p:extLst>
      <p:ext uri="{BB962C8B-B14F-4D97-AF65-F5344CB8AC3E}">
        <p14:creationId xmlns:p14="http://schemas.microsoft.com/office/powerpoint/2010/main" val="111707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همبستگی: واریانس مشترک</a:t>
            </a:r>
            <a:endParaRPr lang="fa-IR" dirty="0">
              <a:solidFill>
                <a:srgbClr val="FFFF00"/>
              </a:solidFill>
            </a:endParaRPr>
          </a:p>
        </p:txBody>
      </p:sp>
      <p:sp>
        <p:nvSpPr>
          <p:cNvPr id="4" name="Oval 3"/>
          <p:cNvSpPr/>
          <p:nvPr/>
        </p:nvSpPr>
        <p:spPr>
          <a:xfrm>
            <a:off x="4266650" y="1616839"/>
            <a:ext cx="3359318" cy="3359318"/>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chemeClr val="bg1"/>
                </a:solidFill>
                <a:effectLst>
                  <a:outerShdw blurRad="38100" dist="38100" dir="2700000" algn="tl">
                    <a:srgbClr val="000000">
                      <a:alpha val="43137"/>
                    </a:srgbClr>
                  </a:outerShdw>
                </a:effectLst>
                <a:cs typeface="B Titr" panose="00000700000000000000" pitchFamily="2" charset="-78"/>
              </a:rPr>
              <a:t>متغیر وابسته</a:t>
            </a:r>
            <a:endParaRPr lang="fa-IR" sz="3600" b="1"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5" name="Oval 4"/>
          <p:cNvSpPr/>
          <p:nvPr/>
        </p:nvSpPr>
        <p:spPr>
          <a:xfrm>
            <a:off x="2045288" y="1616839"/>
            <a:ext cx="3193374" cy="3193374"/>
          </a:xfrm>
          <a:prstGeom prst="ellipse">
            <a:avLst/>
          </a:prstGeom>
          <a:solidFill>
            <a:srgbClr val="FFFF00">
              <a:alpha val="78000"/>
            </a:srgb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chemeClr val="bg1"/>
                </a:solidFill>
                <a:effectLst>
                  <a:outerShdw blurRad="38100" dist="38100" dir="2700000" algn="tl">
                    <a:srgbClr val="000000">
                      <a:alpha val="43137"/>
                    </a:srgbClr>
                  </a:outerShdw>
                </a:effectLst>
                <a:cs typeface="B Titr" panose="00000700000000000000" pitchFamily="2" charset="-78"/>
              </a:rPr>
              <a:t>متغیر مستقل</a:t>
            </a:r>
            <a:endParaRPr lang="fa-IR" sz="3600" b="1"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6" name="Oval 5"/>
          <p:cNvSpPr/>
          <p:nvPr/>
        </p:nvSpPr>
        <p:spPr>
          <a:xfrm>
            <a:off x="6411723" y="1616839"/>
            <a:ext cx="2893904" cy="2893904"/>
          </a:xfrm>
          <a:prstGeom prst="ellipse">
            <a:avLst/>
          </a:prstGeom>
          <a:solidFill>
            <a:srgbClr val="7030A0">
              <a:alpha val="78000"/>
            </a:srgb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chemeClr val="bg1"/>
                </a:solidFill>
                <a:effectLst>
                  <a:outerShdw blurRad="38100" dist="38100" dir="2700000" algn="tl">
                    <a:srgbClr val="000000">
                      <a:alpha val="43137"/>
                    </a:srgbClr>
                  </a:outerShdw>
                </a:effectLst>
                <a:cs typeface="B Titr" panose="00000700000000000000" pitchFamily="2" charset="-78"/>
              </a:rPr>
              <a:t>متغیر مستقل</a:t>
            </a:r>
            <a:endParaRPr lang="fa-IR" sz="3600" b="1"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7" name="Oval 6"/>
          <p:cNvSpPr/>
          <p:nvPr/>
        </p:nvSpPr>
        <p:spPr>
          <a:xfrm>
            <a:off x="4499357" y="3850644"/>
            <a:ext cx="2893904" cy="2893904"/>
          </a:xfrm>
          <a:prstGeom prst="ellipse">
            <a:avLst/>
          </a:prstGeom>
          <a:solidFill>
            <a:srgbClr val="00B050">
              <a:alpha val="78000"/>
            </a:srgbClr>
          </a:solidFill>
          <a:ln>
            <a:solidFill>
              <a:schemeClr val="accent4">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chemeClr val="bg1"/>
                </a:solidFill>
                <a:effectLst>
                  <a:outerShdw blurRad="38100" dist="38100" dir="2700000" algn="tl">
                    <a:srgbClr val="000000">
                      <a:alpha val="43137"/>
                    </a:srgbClr>
                  </a:outerShdw>
                </a:effectLst>
                <a:cs typeface="B Titr" panose="00000700000000000000" pitchFamily="2" charset="-78"/>
              </a:rPr>
              <a:t>متغیر مستقل</a:t>
            </a:r>
            <a:endParaRPr lang="fa-IR" sz="3600" b="1" dirty="0">
              <a:solidFill>
                <a:schemeClr val="bg1"/>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0356870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solidFill>
                <a:srgbClr val="FFFF00"/>
              </a:solidFill>
            </a:endParaRPr>
          </a:p>
        </p:txBody>
      </p:sp>
      <p:sp>
        <p:nvSpPr>
          <p:cNvPr id="3" name="Content Placeholder 2"/>
          <p:cNvSpPr>
            <a:spLocks noGrp="1"/>
          </p:cNvSpPr>
          <p:nvPr>
            <p:ph idx="1"/>
          </p:nvPr>
        </p:nvSpPr>
        <p:spPr>
          <a:xfrm>
            <a:off x="1522811" y="1840230"/>
            <a:ext cx="9146382" cy="4331970"/>
          </a:xfrm>
        </p:spPr>
        <p:txBody>
          <a:bodyPr>
            <a:normAutofit/>
          </a:bodyPr>
          <a:lstStyle/>
          <a:p>
            <a:pPr algn="just">
              <a:buSzPct val="170000"/>
              <a:buFont typeface="Wingdings" panose="05000000000000000000" pitchFamily="2" charset="2"/>
              <a:buChar char="G"/>
            </a:pPr>
            <a:endParaRPr lang="fa-IR" sz="2800" b="1" dirty="0"/>
          </a:p>
        </p:txBody>
      </p:sp>
      <p:grpSp>
        <p:nvGrpSpPr>
          <p:cNvPr id="4" name="Group 3"/>
          <p:cNvGrpSpPr/>
          <p:nvPr/>
        </p:nvGrpSpPr>
        <p:grpSpPr>
          <a:xfrm>
            <a:off x="1512591" y="0"/>
            <a:ext cx="9156600" cy="6870599"/>
            <a:chOff x="0" y="0"/>
            <a:chExt cx="9156600" cy="6870599"/>
          </a:xfrm>
        </p:grpSpPr>
        <p:pic>
          <p:nvPicPr>
            <p:cNvPr id="5" name="Picture 4"/>
            <p:cNvPicPr>
              <a:picLocks noChangeAspect="1"/>
            </p:cNvPicPr>
            <p:nvPr/>
          </p:nvPicPr>
          <p:blipFill>
            <a:blip r:embed="rId2">
              <a:alphaModFix/>
              <a:biLevel thresh="75000"/>
            </a:blip>
            <a:srcRect/>
            <a:stretch>
              <a:fillRect/>
            </a:stretch>
          </p:blipFill>
          <p:spPr>
            <a:xfrm>
              <a:off x="0" y="0"/>
              <a:ext cx="9156600" cy="6870599"/>
            </a:xfrm>
            <a:prstGeom prst="rect">
              <a:avLst/>
            </a:prstGeom>
            <a:noFill/>
            <a:ln>
              <a:noFill/>
            </a:ln>
          </p:spPr>
        </p:pic>
        <p:grpSp>
          <p:nvGrpSpPr>
            <p:cNvPr id="6" name="Group 5"/>
            <p:cNvGrpSpPr/>
            <p:nvPr/>
          </p:nvGrpSpPr>
          <p:grpSpPr>
            <a:xfrm>
              <a:off x="1384200" y="1023840"/>
              <a:ext cx="2455919" cy="1007999"/>
              <a:chOff x="1384200" y="1023840"/>
              <a:chExt cx="2455919" cy="1007999"/>
            </a:xfrm>
          </p:grpSpPr>
          <p:pic>
            <p:nvPicPr>
              <p:cNvPr id="11" name="Picture 10"/>
              <p:cNvPicPr>
                <a:picLocks noChangeAspect="1"/>
              </p:cNvPicPr>
              <p:nvPr/>
            </p:nvPicPr>
            <p:blipFill>
              <a:blip r:embed="rId3">
                <a:alphaModFix/>
                <a:biLevel thresh="75000"/>
              </a:blip>
              <a:srcRect/>
              <a:stretch>
                <a:fillRect/>
              </a:stretch>
            </p:blipFill>
            <p:spPr>
              <a:xfrm>
                <a:off x="1384200" y="1023840"/>
                <a:ext cx="2455919" cy="1007999"/>
              </a:xfrm>
              <a:prstGeom prst="rect">
                <a:avLst/>
              </a:prstGeom>
              <a:noFill/>
              <a:ln>
                <a:noFill/>
              </a:ln>
            </p:spPr>
          </p:pic>
          <p:sp>
            <p:nvSpPr>
              <p:cNvPr id="12" name="Freeform 11"/>
              <p:cNvSpPr/>
              <p:nvPr/>
            </p:nvSpPr>
            <p:spPr>
              <a:xfrm>
                <a:off x="1486079" y="1023840"/>
                <a:ext cx="1307880" cy="3538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AU" sz="2400" b="1" u="none" strike="noStrike" baseline="0" dirty="0">
                    <a:ln>
                      <a:noFill/>
                    </a:ln>
                    <a:solidFill>
                      <a:srgbClr val="FF0000"/>
                    </a:solidFill>
                    <a:effectLst>
                      <a:outerShdw blurRad="38100" dist="38100" dir="2700000" algn="tl">
                        <a:srgbClr val="000000">
                          <a:alpha val="43137"/>
                        </a:srgbClr>
                      </a:outerShdw>
                    </a:effectLst>
                    <a:latin typeface="Times New Roman" pitchFamily="18"/>
                    <a:ea typeface="Arial Unicode MS" pitchFamily="2"/>
                    <a:cs typeface="Tahoma" pitchFamily="2"/>
                  </a:rPr>
                  <a:t>Residual</a:t>
                </a:r>
              </a:p>
            </p:txBody>
          </p:sp>
        </p:grpSp>
        <p:grpSp>
          <p:nvGrpSpPr>
            <p:cNvPr id="7" name="Group 6"/>
            <p:cNvGrpSpPr/>
            <p:nvPr/>
          </p:nvGrpSpPr>
          <p:grpSpPr>
            <a:xfrm>
              <a:off x="4443480" y="2943360"/>
              <a:ext cx="3498841" cy="398160"/>
              <a:chOff x="4443480" y="2943360"/>
              <a:chExt cx="3498841" cy="398160"/>
            </a:xfrm>
          </p:grpSpPr>
          <p:pic>
            <p:nvPicPr>
              <p:cNvPr id="9" name="Picture 8"/>
              <p:cNvPicPr>
                <a:picLocks noChangeAspect="1"/>
              </p:cNvPicPr>
              <p:nvPr/>
            </p:nvPicPr>
            <p:blipFill>
              <a:blip r:embed="rId4">
                <a:alphaModFix/>
                <a:biLevel thresh="75000"/>
              </a:blip>
              <a:srcRect/>
              <a:stretch>
                <a:fillRect/>
              </a:stretch>
            </p:blipFill>
            <p:spPr>
              <a:xfrm>
                <a:off x="4443480" y="2943360"/>
                <a:ext cx="3498841" cy="398160"/>
              </a:xfrm>
              <a:prstGeom prst="rect">
                <a:avLst/>
              </a:prstGeom>
              <a:noFill/>
              <a:ln>
                <a:noFill/>
              </a:ln>
            </p:spPr>
          </p:pic>
          <p:sp>
            <p:nvSpPr>
              <p:cNvPr id="10" name="Freeform 9"/>
              <p:cNvSpPr/>
              <p:nvPr/>
            </p:nvSpPr>
            <p:spPr>
              <a:xfrm>
                <a:off x="6401881" y="2943360"/>
                <a:ext cx="1431720" cy="3538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AU" sz="2400" b="1" u="none" strike="noStrike" baseline="0" dirty="0">
                    <a:ln>
                      <a:noFill/>
                    </a:ln>
                    <a:solidFill>
                      <a:srgbClr val="FF0000"/>
                    </a:solidFill>
                    <a:effectLst>
                      <a:outerShdw blurRad="38100" dist="38100" dir="2700000" algn="tl">
                        <a:srgbClr val="000000">
                          <a:alpha val="43137"/>
                        </a:srgbClr>
                      </a:outerShdw>
                    </a:effectLst>
                    <a:latin typeface="Times New Roman" pitchFamily="18"/>
                    <a:ea typeface="Arial Unicode MS" pitchFamily="2"/>
                    <a:cs typeface="Tahoma" pitchFamily="2"/>
                  </a:rPr>
                  <a:t>Prediction</a:t>
                </a:r>
              </a:p>
            </p:txBody>
          </p:sp>
        </p:grpSp>
        <p:sp>
          <p:nvSpPr>
            <p:cNvPr id="8" name="Freeform 7"/>
            <p:cNvSpPr/>
            <p:nvPr/>
          </p:nvSpPr>
          <p:spPr>
            <a:xfrm>
              <a:off x="3860639" y="1617840"/>
              <a:ext cx="408240" cy="1428480"/>
            </a:xfrm>
            <a:custGeom>
              <a:avLst/>
              <a:gdLst>
                <a:gd name="f0" fmla="val 0"/>
                <a:gd name="f1" fmla="val 256"/>
                <a:gd name="f2" fmla="val 230"/>
                <a:gd name="f3" fmla="val 2"/>
                <a:gd name="f4" fmla="val 206"/>
                <a:gd name="f5" fmla="val 6"/>
                <a:gd name="f6" fmla="val 184"/>
                <a:gd name="f7" fmla="val 13"/>
                <a:gd name="f8" fmla="val 166"/>
                <a:gd name="f9" fmla="val 22"/>
                <a:gd name="f10" fmla="val 150"/>
                <a:gd name="f11" fmla="val 33"/>
                <a:gd name="f12" fmla="val 138"/>
                <a:gd name="f13" fmla="val 46"/>
                <a:gd name="f14" fmla="val 131"/>
                <a:gd name="f15" fmla="val 60"/>
                <a:gd name="f16" fmla="val 128"/>
                <a:gd name="f17" fmla="val 75"/>
                <a:gd name="f18" fmla="val 375"/>
                <a:gd name="f19" fmla="val 125"/>
                <a:gd name="f20" fmla="val 390"/>
                <a:gd name="f21" fmla="val 118"/>
                <a:gd name="f22" fmla="val 404"/>
                <a:gd name="f23" fmla="val 106"/>
                <a:gd name="f24" fmla="val 417"/>
                <a:gd name="f25" fmla="val 91"/>
                <a:gd name="f26" fmla="val 428"/>
                <a:gd name="f27" fmla="val 72"/>
                <a:gd name="f28" fmla="val 437"/>
                <a:gd name="f29" fmla="val 50"/>
                <a:gd name="f30" fmla="val 444"/>
                <a:gd name="f31" fmla="val 26"/>
                <a:gd name="f32" fmla="val 448"/>
                <a:gd name="f33" fmla="val 450"/>
                <a:gd name="f34" fmla="val 451"/>
                <a:gd name="f35" fmla="val 455"/>
                <a:gd name="f36" fmla="val 463"/>
                <a:gd name="f37" fmla="val 472"/>
                <a:gd name="f38" fmla="val 483"/>
                <a:gd name="f39" fmla="val 495"/>
                <a:gd name="f40" fmla="val 510"/>
                <a:gd name="f41" fmla="val 525"/>
                <a:gd name="f42" fmla="val 824"/>
                <a:gd name="f43" fmla="val 839"/>
                <a:gd name="f44" fmla="val 853"/>
                <a:gd name="f45" fmla="val 866"/>
                <a:gd name="f46" fmla="val 877"/>
                <a:gd name="f47" fmla="val 887"/>
                <a:gd name="f48" fmla="val 893"/>
                <a:gd name="f49" fmla="val 898"/>
                <a:gd name="f50" fmla="val 899"/>
              </a:gdLst>
              <a:ahLst/>
              <a:cxnLst>
                <a:cxn ang="3cd4">
                  <a:pos x="hc" y="t"/>
                </a:cxn>
                <a:cxn ang="0">
                  <a:pos x="r" y="vc"/>
                </a:cxn>
                <a:cxn ang="cd4">
                  <a:pos x="hc" y="b"/>
                </a:cxn>
                <a:cxn ang="cd2">
                  <a:pos x="l" y="vc"/>
                </a:cxn>
              </a:cxnLst>
              <a:rect l="l" t="t" r="r" b="b"/>
              <a:pathLst>
                <a:path w="257" h="900">
                  <a:moveTo>
                    <a:pt x="f1" y="f0"/>
                  </a:moveTo>
                  <a:lnTo>
                    <a:pt x="f2" y="f3"/>
                  </a:lnTo>
                  <a:lnTo>
                    <a:pt x="f4" y="f5"/>
                  </a:lnTo>
                  <a:lnTo>
                    <a:pt x="f6" y="f7"/>
                  </a:lnTo>
                  <a:lnTo>
                    <a:pt x="f8" y="f9"/>
                  </a:lnTo>
                  <a:lnTo>
                    <a:pt x="f10" y="f11"/>
                  </a:lnTo>
                  <a:lnTo>
                    <a:pt x="f12" y="f13"/>
                  </a:lnTo>
                  <a:lnTo>
                    <a:pt x="f14" y="f15"/>
                  </a:lnTo>
                  <a:lnTo>
                    <a:pt x="f16" y="f17"/>
                  </a:lnTo>
                  <a:lnTo>
                    <a:pt x="f16" y="f18"/>
                  </a:lnTo>
                  <a:lnTo>
                    <a:pt x="f19" y="f20"/>
                  </a:lnTo>
                  <a:lnTo>
                    <a:pt x="f21" y="f22"/>
                  </a:lnTo>
                  <a:lnTo>
                    <a:pt x="f23" y="f24"/>
                  </a:lnTo>
                  <a:lnTo>
                    <a:pt x="f25" y="f26"/>
                  </a:lnTo>
                  <a:lnTo>
                    <a:pt x="f27" y="f28"/>
                  </a:lnTo>
                  <a:lnTo>
                    <a:pt x="f29" y="f30"/>
                  </a:lnTo>
                  <a:lnTo>
                    <a:pt x="f31" y="f32"/>
                  </a:lnTo>
                  <a:lnTo>
                    <a:pt x="f0" y="f33"/>
                  </a:lnTo>
                  <a:lnTo>
                    <a:pt x="f31" y="f34"/>
                  </a:lnTo>
                  <a:lnTo>
                    <a:pt x="f29" y="f35"/>
                  </a:lnTo>
                  <a:lnTo>
                    <a:pt x="f27" y="f36"/>
                  </a:lnTo>
                  <a:lnTo>
                    <a:pt x="f25" y="f37"/>
                  </a:lnTo>
                  <a:lnTo>
                    <a:pt x="f23" y="f38"/>
                  </a:lnTo>
                  <a:lnTo>
                    <a:pt x="f21" y="f39"/>
                  </a:lnTo>
                  <a:lnTo>
                    <a:pt x="f19" y="f40"/>
                  </a:lnTo>
                  <a:lnTo>
                    <a:pt x="f16" y="f41"/>
                  </a:lnTo>
                  <a:lnTo>
                    <a:pt x="f16" y="f42"/>
                  </a:lnTo>
                  <a:lnTo>
                    <a:pt x="f14" y="f43"/>
                  </a:lnTo>
                  <a:lnTo>
                    <a:pt x="f12" y="f44"/>
                  </a:lnTo>
                  <a:lnTo>
                    <a:pt x="f10" y="f45"/>
                  </a:lnTo>
                  <a:lnTo>
                    <a:pt x="f8" y="f46"/>
                  </a:lnTo>
                  <a:lnTo>
                    <a:pt x="f6" y="f47"/>
                  </a:lnTo>
                  <a:lnTo>
                    <a:pt x="f4" y="f48"/>
                  </a:lnTo>
                  <a:lnTo>
                    <a:pt x="f2" y="f49"/>
                  </a:lnTo>
                  <a:lnTo>
                    <a:pt x="f1" y="f50"/>
                  </a:lnTo>
                </a:path>
              </a:pathLst>
            </a:custGeom>
            <a:noFill/>
            <a:ln w="12600">
              <a:solidFill>
                <a:srgbClr val="0000FF"/>
              </a:solidFill>
              <a:prstDash val="solid"/>
              <a:roun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AU" sz="2400" b="0" i="0" u="none" strike="noStrike" baseline="0">
                <a:ln>
                  <a:noFill/>
                </a:ln>
                <a:solidFill>
                  <a:srgbClr val="FFFFFF"/>
                </a:solidFill>
                <a:latin typeface="Times New Roman" pitchFamily="18"/>
                <a:ea typeface="Arial Unicode MS" pitchFamily="2"/>
                <a:cs typeface="Tahoma" pitchFamily="2"/>
              </a:endParaRPr>
            </a:p>
          </p:txBody>
        </p:sp>
      </p:grpSp>
    </p:spTree>
    <p:extLst>
      <p:ext uri="{BB962C8B-B14F-4D97-AF65-F5344CB8AC3E}">
        <p14:creationId xmlns:p14="http://schemas.microsoft.com/office/powerpoint/2010/main" val="166278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شرایط استفاده از رگرسیون چندگانه</a:t>
            </a:r>
            <a:endParaRPr lang="fa-IR" dirty="0">
              <a:solidFill>
                <a:srgbClr val="FFC000"/>
              </a:solidFill>
            </a:endParaRPr>
          </a:p>
        </p:txBody>
      </p:sp>
      <p:sp>
        <p:nvSpPr>
          <p:cNvPr id="3" name="Content Placeholder 2"/>
          <p:cNvSpPr>
            <a:spLocks noGrp="1"/>
          </p:cNvSpPr>
          <p:nvPr>
            <p:ph idx="1"/>
          </p:nvPr>
        </p:nvSpPr>
        <p:spPr>
          <a:xfrm>
            <a:off x="1522811" y="1840230"/>
            <a:ext cx="9146382" cy="4331970"/>
          </a:xfrm>
        </p:spPr>
        <p:txBody>
          <a:bodyPr>
            <a:normAutofit/>
          </a:bodyPr>
          <a:lstStyle/>
          <a:p>
            <a:pPr algn="just">
              <a:buSzPct val="170000"/>
              <a:buFont typeface="Wingdings" panose="05000000000000000000" pitchFamily="2" charset="2"/>
              <a:buChar char="G"/>
            </a:pPr>
            <a:r>
              <a:rPr lang="fa-IR" sz="2800" b="1" dirty="0" smtClean="0"/>
              <a:t>بین متغیرهای وابسته و مستقل رابطه خطی وجود داشته باشد.</a:t>
            </a:r>
          </a:p>
          <a:p>
            <a:pPr algn="just">
              <a:buSzPct val="170000"/>
              <a:buFont typeface="Wingdings" panose="05000000000000000000" pitchFamily="2" charset="2"/>
              <a:buChar char="G"/>
            </a:pPr>
            <a:r>
              <a:rPr lang="fa-IR" sz="2800" b="1" dirty="0" smtClean="0"/>
              <a:t>متغیر وابسته باید بر اساس مقیاس پیوسته(فاصله ای یا نسبی) </a:t>
            </a:r>
            <a:r>
              <a:rPr lang="fa-IR" sz="2800" b="1" dirty="0" smtClean="0">
                <a:effectLst>
                  <a:outerShdw blurRad="38100" dist="38100" dir="2700000" algn="tl">
                    <a:srgbClr val="000000">
                      <a:alpha val="43000"/>
                    </a:srgbClr>
                  </a:outerShdw>
                </a:effectLst>
              </a:rPr>
              <a:t>اندازه‌گیری </a:t>
            </a:r>
            <a:r>
              <a:rPr lang="fa-IR" sz="2800" b="1" dirty="0" smtClean="0"/>
              <a:t> شده باشد و دارای توزیع نرمال باشد(</a:t>
            </a:r>
            <a:r>
              <a:rPr lang="en-US" sz="2800" b="1" dirty="0" smtClean="0">
                <a:solidFill>
                  <a:srgbClr val="FFFF00"/>
                </a:solidFill>
                <a:latin typeface="Times New Roman" panose="02020603050405020304" pitchFamily="18" charset="0"/>
                <a:cs typeface="Times New Roman" panose="02020603050405020304" pitchFamily="18" charset="0"/>
              </a:rPr>
              <a:t>Kolmogorov– Smirnov</a:t>
            </a:r>
            <a:r>
              <a:rPr lang="en-US" sz="2800" b="1" dirty="0" smtClean="0">
                <a:solidFill>
                  <a:srgbClr val="FFFF00"/>
                </a:solidFill>
              </a:rPr>
              <a:t> </a:t>
            </a:r>
            <a:r>
              <a:rPr lang="en-US" sz="2800" b="1" dirty="0" smtClean="0">
                <a:solidFill>
                  <a:srgbClr val="FFFF00"/>
                </a:solidFill>
                <a:latin typeface="Times New Roman" panose="02020603050405020304" pitchFamily="18" charset="0"/>
                <a:cs typeface="Times New Roman" panose="02020603050405020304" pitchFamily="18" charset="0"/>
              </a:rPr>
              <a:t>test</a:t>
            </a:r>
            <a:r>
              <a:rPr lang="en-US" sz="2800" b="1" dirty="0" smtClean="0">
                <a:solidFill>
                  <a:srgbClr val="FFFF00"/>
                </a:solidFill>
              </a:rPr>
              <a:t> </a:t>
            </a:r>
            <a:r>
              <a:rPr lang="fa-IR" sz="2800" b="1" dirty="0" smtClean="0">
                <a:solidFill>
                  <a:srgbClr val="FFFF00"/>
                </a:solidFill>
              </a:rPr>
              <a:t> </a:t>
            </a:r>
            <a:r>
              <a:rPr lang="fa-IR" sz="2800" b="1" dirty="0" smtClean="0"/>
              <a:t>و</a:t>
            </a:r>
            <a:r>
              <a:rPr lang="fa-IR" sz="2800" dirty="0" smtClean="0"/>
              <a:t> </a:t>
            </a:r>
            <a:r>
              <a:rPr lang="en-US" sz="2800" b="1" dirty="0" smtClean="0">
                <a:solidFill>
                  <a:srgbClr val="FFFF00"/>
                </a:solidFill>
                <a:latin typeface="Times New Roman" panose="02020603050405020304" pitchFamily="18" charset="0"/>
                <a:cs typeface="Times New Roman" panose="02020603050405020304" pitchFamily="18" charset="0"/>
              </a:rPr>
              <a:t>Shapiro–Wilk </a:t>
            </a:r>
            <a:r>
              <a:rPr lang="en-US" sz="2800" b="1" dirty="0">
                <a:solidFill>
                  <a:srgbClr val="FFFF00"/>
                </a:solidFill>
                <a:latin typeface="Times New Roman" panose="02020603050405020304" pitchFamily="18" charset="0"/>
                <a:cs typeface="Times New Roman" panose="02020603050405020304" pitchFamily="18" charset="0"/>
              </a:rPr>
              <a:t>test</a:t>
            </a:r>
            <a:r>
              <a:rPr lang="fa-IR" sz="2800" b="1" dirty="0" smtClean="0"/>
              <a:t>).</a:t>
            </a:r>
          </a:p>
          <a:p>
            <a:pPr algn="just">
              <a:buSzPct val="170000"/>
              <a:buFont typeface="Wingdings" panose="05000000000000000000" pitchFamily="2" charset="2"/>
              <a:buChar char="G"/>
            </a:pPr>
            <a:r>
              <a:rPr lang="fa-IR" sz="2800" b="1" dirty="0" smtClean="0"/>
              <a:t>متغیر مستقل یا پیش بین، باید بر اساس مقیاس نسبی، فاصله ای و یا رتبه ای اندازه گیری شده باشد. اگر متغیر پیش بین اسمی است، باید دو بخشی باشد(جنسیت). اگر متغیر سه سطحی است باید به دو سطحی تبدیل شود که اصطلاحاً به آن </a:t>
            </a:r>
            <a:r>
              <a:rPr lang="fa-IR" sz="2800" b="1" dirty="0" smtClean="0">
                <a:solidFill>
                  <a:srgbClr val="FFFF00"/>
                </a:solidFill>
              </a:rPr>
              <a:t>متغیر ساختگی(</a:t>
            </a:r>
            <a:r>
              <a:rPr lang="en-US" sz="2800" b="1" dirty="0" smtClean="0">
                <a:solidFill>
                  <a:srgbClr val="FFFF00"/>
                </a:solidFill>
                <a:latin typeface="Times New Roman" panose="02020603050405020304" pitchFamily="18" charset="0"/>
                <a:cs typeface="Times New Roman" panose="02020603050405020304" pitchFamily="18" charset="0"/>
              </a:rPr>
              <a:t>Dummy variable</a:t>
            </a:r>
            <a:r>
              <a:rPr lang="fa-IR" sz="2800" b="1" dirty="0" smtClean="0">
                <a:solidFill>
                  <a:srgbClr val="FFFF00"/>
                </a:solidFill>
              </a:rPr>
              <a:t>) </a:t>
            </a:r>
            <a:r>
              <a:rPr lang="fa-IR" sz="2800" b="1" dirty="0" smtClean="0"/>
              <a:t>گفته می شود.</a:t>
            </a:r>
            <a:endParaRPr lang="fa-IR" sz="2800" b="1" dirty="0"/>
          </a:p>
        </p:txBody>
      </p:sp>
    </p:spTree>
    <p:extLst>
      <p:ext uri="{BB962C8B-B14F-4D97-AF65-F5344CB8AC3E}">
        <p14:creationId xmlns:p14="http://schemas.microsoft.com/office/powerpoint/2010/main" val="214482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شرایط استفاده از رگرسیون چندگانه(ادامه)</a:t>
            </a:r>
            <a:endParaRPr lang="fa-IR" dirty="0">
              <a:solidFill>
                <a:srgbClr val="FFC000"/>
              </a:solidFill>
            </a:endParaRPr>
          </a:p>
        </p:txBody>
      </p:sp>
      <p:sp>
        <p:nvSpPr>
          <p:cNvPr id="3" name="Content Placeholder 2"/>
          <p:cNvSpPr>
            <a:spLocks noGrp="1"/>
          </p:cNvSpPr>
          <p:nvPr>
            <p:ph idx="1"/>
          </p:nvPr>
        </p:nvSpPr>
        <p:spPr>
          <a:xfrm>
            <a:off x="1522811" y="1840230"/>
            <a:ext cx="9146382" cy="4331970"/>
          </a:xfrm>
        </p:spPr>
        <p:txBody>
          <a:bodyPr>
            <a:normAutofit fontScale="85000" lnSpcReduction="20000"/>
          </a:bodyPr>
          <a:lstStyle/>
          <a:p>
            <a:pPr algn="just">
              <a:buSzPct val="170000"/>
              <a:buFont typeface="Wingdings" panose="05000000000000000000" pitchFamily="2" charset="2"/>
              <a:buChar char="G"/>
            </a:pPr>
            <a:r>
              <a:rPr lang="fa-IR" sz="2800" b="1" dirty="0" smtClean="0">
                <a:latin typeface="Times New Roman" panose="02020603050405020304" pitchFamily="18" charset="0"/>
              </a:rPr>
              <a:t>واریانس متغیرهای پیش بین نباید صفر(0) باشد.</a:t>
            </a:r>
          </a:p>
          <a:p>
            <a:pPr algn="just">
              <a:buSzPct val="170000"/>
              <a:buFont typeface="Wingdings" panose="05000000000000000000" pitchFamily="2" charset="2"/>
              <a:buChar char="G"/>
            </a:pPr>
            <a:r>
              <a:rPr lang="fa-IR" sz="2800" b="1" dirty="0" smtClean="0">
                <a:latin typeface="Times New Roman" panose="02020603050405020304" pitchFamily="18" charset="0"/>
              </a:rPr>
              <a:t>متغیرهای پیش بین نباید با متغیرهای بیرونی(</a:t>
            </a:r>
            <a:r>
              <a:rPr lang="en-US" sz="2800" b="1" dirty="0" smtClean="0">
                <a:solidFill>
                  <a:srgbClr val="FFFF00"/>
                </a:solidFill>
                <a:latin typeface="Times New Roman" panose="02020603050405020304" pitchFamily="18" charset="0"/>
              </a:rPr>
              <a:t>External</a:t>
            </a:r>
            <a:r>
              <a:rPr lang="fa-IR" sz="2800" b="1" dirty="0" smtClean="0">
                <a:latin typeface="Times New Roman" panose="02020603050405020304" pitchFamily="18" charset="0"/>
              </a:rPr>
              <a:t>) همبستگی داشته باشند.</a:t>
            </a:r>
          </a:p>
          <a:p>
            <a:pPr algn="just">
              <a:buSzPct val="170000"/>
              <a:buFont typeface="Wingdings" panose="05000000000000000000" pitchFamily="2" charset="2"/>
              <a:buChar char="G"/>
            </a:pPr>
            <a:r>
              <a:rPr lang="fa-IR" sz="2800" b="1" dirty="0">
                <a:latin typeface="Times New Roman" panose="02020603050405020304" pitchFamily="18" charset="0"/>
              </a:rPr>
              <a:t>همسانی پراکنشی باقیمانده‌ها (</a:t>
            </a:r>
            <a:r>
              <a:rPr lang="en-US" sz="2800" b="1" dirty="0">
                <a:solidFill>
                  <a:srgbClr val="FFFF00"/>
                </a:solidFill>
                <a:latin typeface="Times New Roman" panose="02020603050405020304" pitchFamily="18" charset="0"/>
              </a:rPr>
              <a:t>Homoscedasticity of residuals</a:t>
            </a:r>
            <a:r>
              <a:rPr lang="fa-IR" sz="2800" b="1" dirty="0" smtClean="0">
                <a:latin typeface="Times New Roman" panose="02020603050405020304" pitchFamily="18" charset="0"/>
              </a:rPr>
              <a:t>): در هر سطحی از متغیر(های) پیش بین، واریانس باقی مانده ها(خطا) باید ثابت باشد. اگر واریانس ها با هم برابر نباشند، به آن ناهمسانی پراکنشی باقی مانده ها(</a:t>
            </a:r>
            <a:r>
              <a:rPr lang="en-US" sz="2800" b="1" dirty="0" smtClean="0">
                <a:solidFill>
                  <a:srgbClr val="FFFF00"/>
                </a:solidFill>
                <a:latin typeface="Times New Roman" panose="02020603050405020304" pitchFamily="18" charset="0"/>
              </a:rPr>
              <a:t>Heteroscedasticity</a:t>
            </a:r>
            <a:r>
              <a:rPr lang="fa-IR" sz="2800" b="1" dirty="0" smtClean="0">
                <a:latin typeface="Times New Roman" panose="02020603050405020304" pitchFamily="18" charset="0"/>
              </a:rPr>
              <a:t>) گفته می شود.</a:t>
            </a:r>
          </a:p>
          <a:p>
            <a:pPr algn="just">
              <a:buSzPct val="170000"/>
              <a:buFont typeface="Wingdings" panose="05000000000000000000" pitchFamily="2" charset="2"/>
              <a:buChar char="G"/>
            </a:pPr>
            <a:r>
              <a:rPr lang="fa-IR" sz="2800" b="1" dirty="0" smtClean="0">
                <a:latin typeface="Times New Roman" panose="02020603050405020304" pitchFamily="18" charset="0"/>
              </a:rPr>
              <a:t>خطاها به صورت نرمال توزیع شده باشند(</a:t>
            </a:r>
            <a:r>
              <a:rPr lang="en-US" sz="2800" b="1" dirty="0">
                <a:solidFill>
                  <a:srgbClr val="FFFF00"/>
                </a:solidFill>
                <a:latin typeface="Times New Roman" panose="02020603050405020304" pitchFamily="18" charset="0"/>
              </a:rPr>
              <a:t>Normality</a:t>
            </a:r>
            <a:r>
              <a:rPr lang="fa-IR" sz="2800" b="1" dirty="0" smtClean="0">
                <a:latin typeface="Times New Roman" panose="02020603050405020304" pitchFamily="18" charset="0"/>
              </a:rPr>
              <a:t>). یعنی میانگین اختلاف داده های مدل و مشاهده شده تقریباً باید صفر باشد.</a:t>
            </a:r>
          </a:p>
          <a:p>
            <a:pPr algn="just">
              <a:buSzPct val="170000"/>
              <a:buFont typeface="Wingdings" panose="05000000000000000000" pitchFamily="2" charset="2"/>
              <a:buChar char="G"/>
            </a:pPr>
            <a:r>
              <a:rPr lang="fa-IR" sz="2800" b="1" dirty="0" smtClean="0">
                <a:latin typeface="Times New Roman" panose="02020603050405020304" pitchFamily="18" charset="0"/>
              </a:rPr>
              <a:t>داده ها نباید داده های پرت (</a:t>
            </a:r>
            <a:r>
              <a:rPr lang="en-US" sz="2800" b="1" dirty="0" smtClean="0">
                <a:solidFill>
                  <a:srgbClr val="FFFF00"/>
                </a:solidFill>
                <a:latin typeface="Times New Roman" panose="02020603050405020304" pitchFamily="18" charset="0"/>
              </a:rPr>
              <a:t>Outlier</a:t>
            </a:r>
            <a:r>
              <a:rPr lang="fa-IR" sz="2800" b="1" dirty="0" smtClean="0">
                <a:latin typeface="Times New Roman" panose="02020603050405020304" pitchFamily="18" charset="0"/>
              </a:rPr>
              <a:t>)، داشته باشند.</a:t>
            </a:r>
          </a:p>
          <a:p>
            <a:pPr algn="just">
              <a:buSzPct val="170000"/>
              <a:buFont typeface="Wingdings" panose="05000000000000000000" pitchFamily="2" charset="2"/>
              <a:buChar char="G"/>
            </a:pPr>
            <a:r>
              <a:rPr lang="fa-IR" sz="2800" b="1" dirty="0" smtClean="0">
                <a:latin typeface="Times New Roman" panose="02020603050405020304" pitchFamily="18" charset="0"/>
              </a:rPr>
              <a:t>استقلال مشاهدات وجود داشته باشد(</a:t>
            </a:r>
            <a:r>
              <a:rPr lang="en-US" sz="2800" b="1" dirty="0">
                <a:solidFill>
                  <a:srgbClr val="FFFF00"/>
                </a:solidFill>
                <a:latin typeface="Times New Roman" panose="02020603050405020304" pitchFamily="18" charset="0"/>
              </a:rPr>
              <a:t>independence of residuals</a:t>
            </a:r>
            <a:r>
              <a:rPr lang="fa-IR" sz="2800" b="1" dirty="0" smtClean="0">
                <a:latin typeface="Times New Roman" panose="02020603050405020304" pitchFamily="18" charset="0"/>
              </a:rPr>
              <a:t>) که می توان آن را بوسیله آماره </a:t>
            </a:r>
            <a:r>
              <a:rPr lang="en-US" sz="2800" b="1" dirty="0">
                <a:latin typeface="Times New Roman" panose="02020603050405020304" pitchFamily="18" charset="0"/>
              </a:rPr>
              <a:t> </a:t>
            </a:r>
            <a:r>
              <a:rPr lang="en-US" sz="2800" b="1" dirty="0">
                <a:solidFill>
                  <a:srgbClr val="FFFF00"/>
                </a:solidFill>
                <a:latin typeface="Times New Roman" panose="02020603050405020304" pitchFamily="18" charset="0"/>
              </a:rPr>
              <a:t>Durbin-Watson</a:t>
            </a:r>
            <a:r>
              <a:rPr lang="en-US" sz="2800" b="1" dirty="0">
                <a:latin typeface="Times New Roman" panose="02020603050405020304" pitchFamily="18" charset="0"/>
              </a:rPr>
              <a:t> </a:t>
            </a:r>
            <a:r>
              <a:rPr lang="fa-IR" sz="2800" b="1" dirty="0" smtClean="0">
                <a:latin typeface="Times New Roman" panose="02020603050405020304" pitchFamily="18" charset="0"/>
              </a:rPr>
              <a:t>انجام داد.</a:t>
            </a:r>
            <a:endParaRPr lang="fa-IR" sz="2800" b="1" dirty="0">
              <a:latin typeface="Times New Roman" panose="02020603050405020304" pitchFamily="18" charset="0"/>
            </a:endParaRPr>
          </a:p>
        </p:txBody>
      </p:sp>
    </p:spTree>
    <p:extLst>
      <p:ext uri="{BB962C8B-B14F-4D97-AF65-F5344CB8AC3E}">
        <p14:creationId xmlns:p14="http://schemas.microsoft.com/office/powerpoint/2010/main" val="186053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Residual Analysis for Linearity</a:t>
            </a:r>
            <a:endParaRPr lang="fa-IR"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Object 4">
            <a:hlinkClick r:id="" action="ppaction://ole?verb=0"/>
          </p:cNvPr>
          <p:cNvGraphicFramePr>
            <a:graphicFrameLocks/>
          </p:cNvGraphicFramePr>
          <p:nvPr>
            <p:extLst>
              <p:ext uri="{D42A27DB-BD31-4B8C-83A1-F6EECF244321}">
                <p14:modId xmlns:p14="http://schemas.microsoft.com/office/powerpoint/2010/main" val="590049095"/>
              </p:ext>
            </p:extLst>
          </p:nvPr>
        </p:nvGraphicFramePr>
        <p:xfrm>
          <a:off x="4855611" y="5821587"/>
          <a:ext cx="533400" cy="533400"/>
        </p:xfrm>
        <a:graphic>
          <a:graphicData uri="http://schemas.openxmlformats.org/presentationml/2006/ole">
            <mc:AlternateContent xmlns:mc="http://schemas.openxmlformats.org/markup-compatibility/2006">
              <mc:Choice xmlns:v="urn:schemas-microsoft-com:vml" Requires="v">
                <p:oleObj spid="_x0000_s8272" name="Clip" r:id="rId3" imgW="1044360" imgH="1001520" progId="MS_ClipArt_Gallery.5">
                  <p:embed/>
                </p:oleObj>
              </mc:Choice>
              <mc:Fallback>
                <p:oleObj name="Clip" r:id="rId3" imgW="1044360" imgH="1001520" progId="MS_ClipArt_Gallery.5">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611" y="5821587"/>
                        <a:ext cx="53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a:spLocks noChangeArrowheads="1"/>
          </p:cNvSpPr>
          <p:nvPr/>
        </p:nvSpPr>
        <p:spPr bwMode="auto">
          <a:xfrm>
            <a:off x="2884986" y="5869658"/>
            <a:ext cx="1690687" cy="366767"/>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50000"/>
              </a:spcBef>
            </a:pPr>
            <a:r>
              <a:rPr lang="en-US" altLang="fa-IR" b="1" dirty="0">
                <a:solidFill>
                  <a:schemeClr val="bg1"/>
                </a:solidFill>
                <a:latin typeface="Times New Roman" panose="02020603050405020304" pitchFamily="18" charset="0"/>
                <a:cs typeface="Times New Roman" panose="02020603050405020304" pitchFamily="18" charset="0"/>
              </a:rPr>
              <a:t>Not Linear</a:t>
            </a:r>
          </a:p>
        </p:txBody>
      </p:sp>
      <p:sp>
        <p:nvSpPr>
          <p:cNvPr id="7" name="Rectangle 6"/>
          <p:cNvSpPr>
            <a:spLocks noChangeArrowheads="1"/>
          </p:cNvSpPr>
          <p:nvPr/>
        </p:nvSpPr>
        <p:spPr bwMode="auto">
          <a:xfrm>
            <a:off x="8382816" y="5945858"/>
            <a:ext cx="1157287" cy="366767"/>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50000"/>
              </a:spcBef>
            </a:pPr>
            <a:r>
              <a:rPr lang="en-US" altLang="fa-IR" b="1" dirty="0">
                <a:solidFill>
                  <a:schemeClr val="bg1"/>
                </a:solidFill>
                <a:latin typeface="Times New Roman" panose="02020603050405020304" pitchFamily="18" charset="0"/>
                <a:cs typeface="Times New Roman" panose="02020603050405020304" pitchFamily="18" charset="0"/>
              </a:rPr>
              <a:t>Linear</a:t>
            </a:r>
          </a:p>
        </p:txBody>
      </p:sp>
      <p:sp>
        <p:nvSpPr>
          <p:cNvPr id="8" name="Line 8"/>
          <p:cNvSpPr>
            <a:spLocks noChangeShapeType="1"/>
          </p:cNvSpPr>
          <p:nvPr/>
        </p:nvSpPr>
        <p:spPr bwMode="auto">
          <a:xfrm>
            <a:off x="1975348" y="4499646"/>
            <a:ext cx="0" cy="11382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 name="Line 9"/>
          <p:cNvSpPr>
            <a:spLocks noChangeShapeType="1"/>
          </p:cNvSpPr>
          <p:nvPr/>
        </p:nvSpPr>
        <p:spPr bwMode="auto">
          <a:xfrm>
            <a:off x="1975348" y="4952083"/>
            <a:ext cx="3733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 name="Arc 10"/>
          <p:cNvSpPr>
            <a:spLocks/>
          </p:cNvSpPr>
          <p:nvPr/>
        </p:nvSpPr>
        <p:spPr bwMode="auto">
          <a:xfrm rot="12060000">
            <a:off x="2340473" y="4145633"/>
            <a:ext cx="3024188" cy="1798638"/>
          </a:xfrm>
          <a:custGeom>
            <a:avLst/>
            <a:gdLst>
              <a:gd name="G0" fmla="+- 3578 0 0"/>
              <a:gd name="G1" fmla="+- 0 0 0"/>
              <a:gd name="G2" fmla="+- 21600 0 0"/>
              <a:gd name="T0" fmla="*/ 25178 w 25178"/>
              <a:gd name="T1" fmla="*/ 19 h 21600"/>
              <a:gd name="T2" fmla="*/ 0 w 25178"/>
              <a:gd name="T3" fmla="*/ 21302 h 21600"/>
              <a:gd name="T4" fmla="*/ 3578 w 25178"/>
              <a:gd name="T5" fmla="*/ 0 h 21600"/>
            </a:gdLst>
            <a:ahLst/>
            <a:cxnLst>
              <a:cxn ang="0">
                <a:pos x="T0" y="T1"/>
              </a:cxn>
              <a:cxn ang="0">
                <a:pos x="T2" y="T3"/>
              </a:cxn>
              <a:cxn ang="0">
                <a:pos x="T4" y="T5"/>
              </a:cxn>
            </a:cxnLst>
            <a:rect l="0" t="0" r="r" b="b"/>
            <a:pathLst>
              <a:path w="25178" h="21600" fill="none" extrusionOk="0">
                <a:moveTo>
                  <a:pt x="25177" y="18"/>
                </a:moveTo>
                <a:cubicBezTo>
                  <a:pt x="25167" y="11940"/>
                  <a:pt x="15499" y="21599"/>
                  <a:pt x="3578" y="21600"/>
                </a:cubicBezTo>
                <a:cubicBezTo>
                  <a:pt x="2379" y="21600"/>
                  <a:pt x="1182" y="21500"/>
                  <a:pt x="0" y="21301"/>
                </a:cubicBezTo>
              </a:path>
              <a:path w="25178" h="21600" stroke="0" extrusionOk="0">
                <a:moveTo>
                  <a:pt x="25177" y="18"/>
                </a:moveTo>
                <a:cubicBezTo>
                  <a:pt x="25167" y="11940"/>
                  <a:pt x="15499" y="21599"/>
                  <a:pt x="3578" y="21600"/>
                </a:cubicBezTo>
                <a:cubicBezTo>
                  <a:pt x="2379" y="21600"/>
                  <a:pt x="1182" y="21500"/>
                  <a:pt x="0" y="21301"/>
                </a:cubicBezTo>
                <a:lnTo>
                  <a:pt x="3578" y="0"/>
                </a:lnTo>
                <a:close/>
              </a:path>
            </a:pathLst>
          </a:custGeom>
          <a:noFill/>
          <a:ln w="25400" cap="rnd">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 name="Oval 12"/>
          <p:cNvSpPr>
            <a:spLocks noChangeArrowheads="1"/>
          </p:cNvSpPr>
          <p:nvPr/>
        </p:nvSpPr>
        <p:spPr bwMode="auto">
          <a:xfrm>
            <a:off x="2203948" y="5256883"/>
            <a:ext cx="228600" cy="228600"/>
          </a:xfrm>
          <a:prstGeom prst="ellipse">
            <a:avLst/>
          </a:prstGeom>
          <a:solidFill>
            <a:schemeClr val="tx1"/>
          </a:solidFill>
          <a:ln>
            <a:noFill/>
          </a:ln>
          <a:effectLst/>
        </p:spPr>
        <p:txBody>
          <a:bodyPr wrap="none" anchor="ctr"/>
          <a:lstStyle/>
          <a:p>
            <a:endParaRPr lang="fa-IR"/>
          </a:p>
        </p:txBody>
      </p:sp>
      <p:sp>
        <p:nvSpPr>
          <p:cNvPr id="12" name="Oval 13"/>
          <p:cNvSpPr>
            <a:spLocks noChangeArrowheads="1"/>
          </p:cNvSpPr>
          <p:nvPr/>
        </p:nvSpPr>
        <p:spPr bwMode="auto">
          <a:xfrm>
            <a:off x="2508748" y="5256883"/>
            <a:ext cx="228600" cy="228600"/>
          </a:xfrm>
          <a:prstGeom prst="ellipse">
            <a:avLst/>
          </a:prstGeom>
          <a:solidFill>
            <a:schemeClr val="tx1"/>
          </a:solidFill>
          <a:ln>
            <a:noFill/>
          </a:ln>
          <a:effectLst/>
        </p:spPr>
        <p:txBody>
          <a:bodyPr wrap="none" anchor="ctr"/>
          <a:lstStyle/>
          <a:p>
            <a:endParaRPr lang="fa-IR"/>
          </a:p>
        </p:txBody>
      </p:sp>
      <p:sp>
        <p:nvSpPr>
          <p:cNvPr id="13" name="Oval 14"/>
          <p:cNvSpPr>
            <a:spLocks noChangeArrowheads="1"/>
          </p:cNvSpPr>
          <p:nvPr/>
        </p:nvSpPr>
        <p:spPr bwMode="auto">
          <a:xfrm>
            <a:off x="3956548" y="4571083"/>
            <a:ext cx="228600" cy="228600"/>
          </a:xfrm>
          <a:prstGeom prst="ellipse">
            <a:avLst/>
          </a:prstGeom>
          <a:solidFill>
            <a:schemeClr val="tx1"/>
          </a:solidFill>
          <a:ln>
            <a:noFill/>
          </a:ln>
          <a:effectLst/>
        </p:spPr>
        <p:txBody>
          <a:bodyPr wrap="none" anchor="ctr"/>
          <a:lstStyle/>
          <a:p>
            <a:endParaRPr lang="fa-IR"/>
          </a:p>
        </p:txBody>
      </p:sp>
      <p:sp>
        <p:nvSpPr>
          <p:cNvPr id="14" name="Oval 15"/>
          <p:cNvSpPr>
            <a:spLocks noChangeArrowheads="1"/>
          </p:cNvSpPr>
          <p:nvPr/>
        </p:nvSpPr>
        <p:spPr bwMode="auto">
          <a:xfrm>
            <a:off x="4185148" y="4418683"/>
            <a:ext cx="228600" cy="228600"/>
          </a:xfrm>
          <a:prstGeom prst="ellipse">
            <a:avLst/>
          </a:prstGeom>
          <a:solidFill>
            <a:schemeClr val="tx1"/>
          </a:solidFill>
          <a:ln>
            <a:noFill/>
          </a:ln>
          <a:effectLst/>
        </p:spPr>
        <p:txBody>
          <a:bodyPr wrap="none" anchor="ctr"/>
          <a:lstStyle/>
          <a:p>
            <a:endParaRPr lang="fa-IR"/>
          </a:p>
        </p:txBody>
      </p:sp>
      <p:sp>
        <p:nvSpPr>
          <p:cNvPr id="15" name="Oval 16"/>
          <p:cNvSpPr>
            <a:spLocks noChangeArrowheads="1"/>
          </p:cNvSpPr>
          <p:nvPr/>
        </p:nvSpPr>
        <p:spPr bwMode="auto">
          <a:xfrm>
            <a:off x="4489948" y="4875883"/>
            <a:ext cx="228600" cy="228600"/>
          </a:xfrm>
          <a:prstGeom prst="ellipse">
            <a:avLst/>
          </a:prstGeom>
          <a:solidFill>
            <a:schemeClr val="tx1"/>
          </a:solidFill>
          <a:ln>
            <a:noFill/>
          </a:ln>
          <a:effectLst/>
        </p:spPr>
        <p:txBody>
          <a:bodyPr wrap="none" anchor="ctr"/>
          <a:lstStyle/>
          <a:p>
            <a:endParaRPr lang="fa-IR"/>
          </a:p>
        </p:txBody>
      </p:sp>
      <p:sp>
        <p:nvSpPr>
          <p:cNvPr id="16" name="Oval 17"/>
          <p:cNvSpPr>
            <a:spLocks noChangeArrowheads="1"/>
          </p:cNvSpPr>
          <p:nvPr/>
        </p:nvSpPr>
        <p:spPr bwMode="auto">
          <a:xfrm>
            <a:off x="2889748" y="5104483"/>
            <a:ext cx="228600" cy="228600"/>
          </a:xfrm>
          <a:prstGeom prst="ellipse">
            <a:avLst/>
          </a:prstGeom>
          <a:solidFill>
            <a:schemeClr val="tx1"/>
          </a:solidFill>
          <a:ln>
            <a:noFill/>
          </a:ln>
          <a:effectLst/>
        </p:spPr>
        <p:txBody>
          <a:bodyPr wrap="none" anchor="ctr"/>
          <a:lstStyle/>
          <a:p>
            <a:endParaRPr lang="fa-IR"/>
          </a:p>
        </p:txBody>
      </p:sp>
      <p:sp>
        <p:nvSpPr>
          <p:cNvPr id="17" name="Oval 18"/>
          <p:cNvSpPr>
            <a:spLocks noChangeArrowheads="1"/>
          </p:cNvSpPr>
          <p:nvPr/>
        </p:nvSpPr>
        <p:spPr bwMode="auto">
          <a:xfrm>
            <a:off x="4489948" y="4494883"/>
            <a:ext cx="228600" cy="228600"/>
          </a:xfrm>
          <a:prstGeom prst="ellipse">
            <a:avLst/>
          </a:prstGeom>
          <a:solidFill>
            <a:schemeClr val="tx1"/>
          </a:solidFill>
          <a:ln>
            <a:noFill/>
          </a:ln>
          <a:effectLst/>
        </p:spPr>
        <p:txBody>
          <a:bodyPr wrap="none" anchor="ctr"/>
          <a:lstStyle/>
          <a:p>
            <a:endParaRPr lang="fa-IR"/>
          </a:p>
        </p:txBody>
      </p:sp>
      <p:sp>
        <p:nvSpPr>
          <p:cNvPr id="18" name="Oval 19"/>
          <p:cNvSpPr>
            <a:spLocks noChangeArrowheads="1"/>
          </p:cNvSpPr>
          <p:nvPr/>
        </p:nvSpPr>
        <p:spPr bwMode="auto">
          <a:xfrm>
            <a:off x="4870948" y="4952083"/>
            <a:ext cx="228600" cy="228600"/>
          </a:xfrm>
          <a:prstGeom prst="ellipse">
            <a:avLst/>
          </a:prstGeom>
          <a:solidFill>
            <a:schemeClr val="tx1"/>
          </a:solidFill>
          <a:ln>
            <a:noFill/>
          </a:ln>
          <a:effectLst/>
        </p:spPr>
        <p:txBody>
          <a:bodyPr wrap="none" anchor="ctr"/>
          <a:lstStyle/>
          <a:p>
            <a:endParaRPr lang="fa-IR"/>
          </a:p>
        </p:txBody>
      </p:sp>
      <p:sp>
        <p:nvSpPr>
          <p:cNvPr id="19" name="Oval 20"/>
          <p:cNvSpPr>
            <a:spLocks noChangeArrowheads="1"/>
          </p:cNvSpPr>
          <p:nvPr/>
        </p:nvSpPr>
        <p:spPr bwMode="auto">
          <a:xfrm>
            <a:off x="4718548" y="4571083"/>
            <a:ext cx="228600" cy="228600"/>
          </a:xfrm>
          <a:prstGeom prst="ellipse">
            <a:avLst/>
          </a:prstGeom>
          <a:solidFill>
            <a:schemeClr val="tx1"/>
          </a:solidFill>
          <a:ln>
            <a:noFill/>
          </a:ln>
          <a:effectLst/>
        </p:spPr>
        <p:txBody>
          <a:bodyPr wrap="none" anchor="ctr"/>
          <a:lstStyle/>
          <a:p>
            <a:endParaRPr lang="fa-IR"/>
          </a:p>
        </p:txBody>
      </p:sp>
      <p:sp>
        <p:nvSpPr>
          <p:cNvPr id="20" name="Oval 21"/>
          <p:cNvSpPr>
            <a:spLocks noChangeArrowheads="1"/>
          </p:cNvSpPr>
          <p:nvPr/>
        </p:nvSpPr>
        <p:spPr bwMode="auto">
          <a:xfrm>
            <a:off x="5023348" y="4723483"/>
            <a:ext cx="228600" cy="228600"/>
          </a:xfrm>
          <a:prstGeom prst="ellipse">
            <a:avLst/>
          </a:prstGeom>
          <a:solidFill>
            <a:schemeClr val="tx1"/>
          </a:solidFill>
          <a:ln>
            <a:noFill/>
          </a:ln>
          <a:effectLst/>
        </p:spPr>
        <p:txBody>
          <a:bodyPr wrap="none" anchor="ctr"/>
          <a:lstStyle/>
          <a:p>
            <a:endParaRPr lang="fa-IR"/>
          </a:p>
        </p:txBody>
      </p:sp>
      <p:sp>
        <p:nvSpPr>
          <p:cNvPr id="21" name="Oval 22"/>
          <p:cNvSpPr>
            <a:spLocks noChangeArrowheads="1"/>
          </p:cNvSpPr>
          <p:nvPr/>
        </p:nvSpPr>
        <p:spPr bwMode="auto">
          <a:xfrm>
            <a:off x="4185148" y="4799683"/>
            <a:ext cx="228600" cy="228600"/>
          </a:xfrm>
          <a:prstGeom prst="ellipse">
            <a:avLst/>
          </a:prstGeom>
          <a:solidFill>
            <a:schemeClr val="tx1"/>
          </a:solidFill>
          <a:ln>
            <a:noFill/>
          </a:ln>
          <a:effectLst/>
        </p:spPr>
        <p:txBody>
          <a:bodyPr wrap="none" anchor="ctr"/>
          <a:lstStyle/>
          <a:p>
            <a:endParaRPr lang="fa-IR"/>
          </a:p>
        </p:txBody>
      </p:sp>
      <p:sp>
        <p:nvSpPr>
          <p:cNvPr id="22" name="Oval 23"/>
          <p:cNvSpPr>
            <a:spLocks noChangeArrowheads="1"/>
          </p:cNvSpPr>
          <p:nvPr/>
        </p:nvSpPr>
        <p:spPr bwMode="auto">
          <a:xfrm>
            <a:off x="3499348" y="4799683"/>
            <a:ext cx="228600" cy="228600"/>
          </a:xfrm>
          <a:prstGeom prst="ellipse">
            <a:avLst/>
          </a:prstGeom>
          <a:solidFill>
            <a:schemeClr val="tx1"/>
          </a:solidFill>
          <a:ln>
            <a:noFill/>
          </a:ln>
          <a:effectLst/>
        </p:spPr>
        <p:txBody>
          <a:bodyPr wrap="none" anchor="ctr"/>
          <a:lstStyle/>
          <a:p>
            <a:endParaRPr lang="fa-IR"/>
          </a:p>
        </p:txBody>
      </p:sp>
      <p:sp>
        <p:nvSpPr>
          <p:cNvPr id="23" name="Oval 24"/>
          <p:cNvSpPr>
            <a:spLocks noChangeArrowheads="1"/>
          </p:cNvSpPr>
          <p:nvPr/>
        </p:nvSpPr>
        <p:spPr bwMode="auto">
          <a:xfrm>
            <a:off x="3727948" y="4494883"/>
            <a:ext cx="228600" cy="228600"/>
          </a:xfrm>
          <a:prstGeom prst="ellipse">
            <a:avLst/>
          </a:prstGeom>
          <a:solidFill>
            <a:schemeClr val="tx1"/>
          </a:solidFill>
          <a:ln>
            <a:noFill/>
          </a:ln>
          <a:effectLst/>
        </p:spPr>
        <p:txBody>
          <a:bodyPr wrap="none" anchor="ctr"/>
          <a:lstStyle/>
          <a:p>
            <a:endParaRPr lang="fa-IR"/>
          </a:p>
        </p:txBody>
      </p:sp>
      <p:sp>
        <p:nvSpPr>
          <p:cNvPr id="24" name="Oval 25"/>
          <p:cNvSpPr>
            <a:spLocks noChangeArrowheads="1"/>
          </p:cNvSpPr>
          <p:nvPr/>
        </p:nvSpPr>
        <p:spPr bwMode="auto">
          <a:xfrm>
            <a:off x="3346948" y="4494883"/>
            <a:ext cx="228600" cy="228600"/>
          </a:xfrm>
          <a:prstGeom prst="ellipse">
            <a:avLst/>
          </a:prstGeom>
          <a:solidFill>
            <a:schemeClr val="tx1"/>
          </a:solidFill>
          <a:ln>
            <a:noFill/>
          </a:ln>
          <a:effectLst/>
        </p:spPr>
        <p:txBody>
          <a:bodyPr wrap="none" anchor="ctr"/>
          <a:lstStyle/>
          <a:p>
            <a:endParaRPr lang="fa-IR"/>
          </a:p>
        </p:txBody>
      </p:sp>
      <p:sp>
        <p:nvSpPr>
          <p:cNvPr id="25" name="Oval 26"/>
          <p:cNvSpPr>
            <a:spLocks noChangeArrowheads="1"/>
          </p:cNvSpPr>
          <p:nvPr/>
        </p:nvSpPr>
        <p:spPr bwMode="auto">
          <a:xfrm>
            <a:off x="2432548" y="4952083"/>
            <a:ext cx="228600" cy="228600"/>
          </a:xfrm>
          <a:prstGeom prst="ellipse">
            <a:avLst/>
          </a:prstGeom>
          <a:solidFill>
            <a:schemeClr val="tx1"/>
          </a:solidFill>
          <a:ln>
            <a:noFill/>
          </a:ln>
          <a:effectLst/>
        </p:spPr>
        <p:txBody>
          <a:bodyPr wrap="none" anchor="ctr"/>
          <a:lstStyle/>
          <a:p>
            <a:endParaRPr lang="fa-IR"/>
          </a:p>
        </p:txBody>
      </p:sp>
      <p:sp>
        <p:nvSpPr>
          <p:cNvPr id="26" name="Oval 27"/>
          <p:cNvSpPr>
            <a:spLocks noChangeArrowheads="1"/>
          </p:cNvSpPr>
          <p:nvPr/>
        </p:nvSpPr>
        <p:spPr bwMode="auto">
          <a:xfrm>
            <a:off x="2661148" y="4799683"/>
            <a:ext cx="228600" cy="228600"/>
          </a:xfrm>
          <a:prstGeom prst="ellipse">
            <a:avLst/>
          </a:prstGeom>
          <a:solidFill>
            <a:schemeClr val="tx1"/>
          </a:solidFill>
          <a:ln>
            <a:noFill/>
          </a:ln>
          <a:effectLst/>
        </p:spPr>
        <p:txBody>
          <a:bodyPr wrap="none" anchor="ctr"/>
          <a:lstStyle/>
          <a:p>
            <a:endParaRPr lang="fa-IR"/>
          </a:p>
        </p:txBody>
      </p:sp>
      <p:sp>
        <p:nvSpPr>
          <p:cNvPr id="27" name="Oval 28"/>
          <p:cNvSpPr>
            <a:spLocks noChangeArrowheads="1"/>
          </p:cNvSpPr>
          <p:nvPr/>
        </p:nvSpPr>
        <p:spPr bwMode="auto">
          <a:xfrm>
            <a:off x="2965948" y="4875883"/>
            <a:ext cx="228600" cy="228600"/>
          </a:xfrm>
          <a:prstGeom prst="ellipse">
            <a:avLst/>
          </a:prstGeom>
          <a:solidFill>
            <a:schemeClr val="tx1"/>
          </a:solidFill>
          <a:ln>
            <a:noFill/>
          </a:ln>
          <a:effectLst/>
        </p:spPr>
        <p:txBody>
          <a:bodyPr wrap="none" anchor="ctr"/>
          <a:lstStyle/>
          <a:p>
            <a:endParaRPr lang="fa-IR"/>
          </a:p>
        </p:txBody>
      </p:sp>
      <p:sp>
        <p:nvSpPr>
          <p:cNvPr id="28" name="Oval 29"/>
          <p:cNvSpPr>
            <a:spLocks noChangeArrowheads="1"/>
          </p:cNvSpPr>
          <p:nvPr/>
        </p:nvSpPr>
        <p:spPr bwMode="auto">
          <a:xfrm>
            <a:off x="3804148" y="4799683"/>
            <a:ext cx="228600" cy="228600"/>
          </a:xfrm>
          <a:prstGeom prst="ellipse">
            <a:avLst/>
          </a:prstGeom>
          <a:solidFill>
            <a:schemeClr val="tx1"/>
          </a:solidFill>
          <a:ln>
            <a:noFill/>
          </a:ln>
          <a:effectLst/>
        </p:spPr>
        <p:txBody>
          <a:bodyPr wrap="none" anchor="ctr"/>
          <a:lstStyle/>
          <a:p>
            <a:endParaRPr lang="fa-IR"/>
          </a:p>
        </p:txBody>
      </p:sp>
      <p:sp>
        <p:nvSpPr>
          <p:cNvPr id="29" name="Oval 30"/>
          <p:cNvSpPr>
            <a:spLocks noChangeArrowheads="1"/>
          </p:cNvSpPr>
          <p:nvPr/>
        </p:nvSpPr>
        <p:spPr bwMode="auto">
          <a:xfrm>
            <a:off x="3042148" y="4571083"/>
            <a:ext cx="228600" cy="228600"/>
          </a:xfrm>
          <a:prstGeom prst="ellipse">
            <a:avLst/>
          </a:prstGeom>
          <a:solidFill>
            <a:schemeClr val="tx1"/>
          </a:solidFill>
          <a:ln>
            <a:noFill/>
          </a:ln>
          <a:effectLst/>
        </p:spPr>
        <p:txBody>
          <a:bodyPr wrap="none" anchor="ctr"/>
          <a:lstStyle/>
          <a:p>
            <a:endParaRPr lang="fa-IR"/>
          </a:p>
        </p:txBody>
      </p:sp>
      <p:sp>
        <p:nvSpPr>
          <p:cNvPr id="30" name="Oval 31"/>
          <p:cNvSpPr>
            <a:spLocks noChangeArrowheads="1"/>
          </p:cNvSpPr>
          <p:nvPr/>
        </p:nvSpPr>
        <p:spPr bwMode="auto">
          <a:xfrm>
            <a:off x="5175748" y="5028283"/>
            <a:ext cx="228600" cy="228600"/>
          </a:xfrm>
          <a:prstGeom prst="ellipse">
            <a:avLst/>
          </a:prstGeom>
          <a:solidFill>
            <a:schemeClr val="tx1"/>
          </a:solidFill>
          <a:ln>
            <a:noFill/>
          </a:ln>
          <a:effectLst/>
        </p:spPr>
        <p:txBody>
          <a:bodyPr wrap="none" anchor="ctr"/>
          <a:lstStyle/>
          <a:p>
            <a:endParaRPr lang="fa-IR"/>
          </a:p>
        </p:txBody>
      </p:sp>
      <p:sp>
        <p:nvSpPr>
          <p:cNvPr id="31" name="Oval 32"/>
          <p:cNvSpPr>
            <a:spLocks noChangeArrowheads="1"/>
          </p:cNvSpPr>
          <p:nvPr/>
        </p:nvSpPr>
        <p:spPr bwMode="auto">
          <a:xfrm>
            <a:off x="3270748" y="4952083"/>
            <a:ext cx="228600" cy="228600"/>
          </a:xfrm>
          <a:prstGeom prst="ellipse">
            <a:avLst/>
          </a:prstGeom>
          <a:solidFill>
            <a:schemeClr val="tx1"/>
          </a:solidFill>
          <a:ln>
            <a:noFill/>
          </a:ln>
          <a:effectLst/>
        </p:spPr>
        <p:txBody>
          <a:bodyPr wrap="none" anchor="ctr"/>
          <a:lstStyle/>
          <a:p>
            <a:endParaRPr lang="fa-IR"/>
          </a:p>
        </p:txBody>
      </p:sp>
      <p:sp>
        <p:nvSpPr>
          <p:cNvPr id="32" name="Rectangle 33"/>
          <p:cNvSpPr>
            <a:spLocks noChangeArrowheads="1"/>
          </p:cNvSpPr>
          <p:nvPr/>
        </p:nvSpPr>
        <p:spPr bwMode="auto">
          <a:xfrm>
            <a:off x="5699623" y="4498058"/>
            <a:ext cx="619125" cy="366767"/>
          </a:xfrm>
          <a:prstGeom prst="rect">
            <a:avLst/>
          </a:prstGeom>
          <a:solidFill>
            <a:schemeClr val="tx1"/>
          </a:solidFill>
          <a:ln>
            <a:noFill/>
          </a:ln>
          <a:effectLst/>
        </p:spPr>
        <p:txBody>
          <a:bodyPr lIns="90488" tIns="44450" rIns="90488" bIns="44450">
            <a:spAutoFit/>
          </a:bodyPr>
          <a:lstStyle/>
          <a:p>
            <a:pPr eaLnBrk="0" hangingPunct="0">
              <a:spcBef>
                <a:spcPct val="50000"/>
              </a:spcBef>
            </a:pPr>
            <a:r>
              <a:rPr lang="en-US" altLang="fa-IR" b="1" dirty="0">
                <a:solidFill>
                  <a:schemeClr val="bg1"/>
                </a:solidFill>
                <a:latin typeface="Arial" panose="020B0604020202090204" pitchFamily="34" charset="0"/>
              </a:rPr>
              <a:t>X</a:t>
            </a:r>
          </a:p>
        </p:txBody>
      </p:sp>
      <p:sp>
        <p:nvSpPr>
          <p:cNvPr id="33" name="Rectangle 34"/>
          <p:cNvSpPr>
            <a:spLocks noChangeArrowheads="1"/>
          </p:cNvSpPr>
          <p:nvPr/>
        </p:nvSpPr>
        <p:spPr bwMode="auto">
          <a:xfrm>
            <a:off x="1670548" y="3885283"/>
            <a:ext cx="695325" cy="366767"/>
          </a:xfrm>
          <a:prstGeom prst="rect">
            <a:avLst/>
          </a:prstGeom>
          <a:solidFill>
            <a:schemeClr val="tx1"/>
          </a:solidFill>
          <a:ln>
            <a:noFill/>
          </a:ln>
          <a:effectLst/>
        </p:spPr>
        <p:txBody>
          <a:bodyPr lIns="90488" tIns="44450" rIns="90488" bIns="44450">
            <a:spAutoFit/>
          </a:bodyPr>
          <a:lstStyle/>
          <a:p>
            <a:pPr eaLnBrk="0" hangingPunct="0">
              <a:spcBef>
                <a:spcPct val="50000"/>
              </a:spcBef>
            </a:pPr>
            <a:r>
              <a:rPr lang="en-US" altLang="fa-IR" b="1" dirty="0">
                <a:solidFill>
                  <a:schemeClr val="bg1"/>
                </a:solidFill>
                <a:latin typeface="Arial" panose="020B0604020202090204" pitchFamily="34" charset="0"/>
              </a:rPr>
              <a:t> e</a:t>
            </a:r>
          </a:p>
        </p:txBody>
      </p:sp>
      <p:sp>
        <p:nvSpPr>
          <p:cNvPr id="34" name="Line 35"/>
          <p:cNvSpPr>
            <a:spLocks noChangeShapeType="1"/>
          </p:cNvSpPr>
          <p:nvPr/>
        </p:nvSpPr>
        <p:spPr bwMode="auto">
          <a:xfrm>
            <a:off x="7320778" y="4956846"/>
            <a:ext cx="35052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5" name="Line 36"/>
          <p:cNvSpPr>
            <a:spLocks noChangeShapeType="1"/>
          </p:cNvSpPr>
          <p:nvPr/>
        </p:nvSpPr>
        <p:spPr bwMode="auto">
          <a:xfrm>
            <a:off x="7320778" y="4342483"/>
            <a:ext cx="0" cy="1295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 name="Rectangle 37"/>
          <p:cNvSpPr>
            <a:spLocks noChangeArrowheads="1"/>
          </p:cNvSpPr>
          <p:nvPr/>
        </p:nvSpPr>
        <p:spPr bwMode="auto">
          <a:xfrm>
            <a:off x="6973115" y="3961483"/>
            <a:ext cx="695325" cy="366767"/>
          </a:xfrm>
          <a:prstGeom prst="rect">
            <a:avLst/>
          </a:prstGeom>
          <a:solidFill>
            <a:schemeClr val="tx1"/>
          </a:solidFill>
          <a:ln>
            <a:noFill/>
          </a:ln>
          <a:effectLst/>
        </p:spPr>
        <p:txBody>
          <a:bodyPr lIns="90488" tIns="44450" rIns="90488" bIns="44450">
            <a:spAutoFit/>
          </a:bodyPr>
          <a:lstStyle/>
          <a:p>
            <a:pPr eaLnBrk="0" hangingPunct="0">
              <a:spcBef>
                <a:spcPct val="50000"/>
              </a:spcBef>
            </a:pPr>
            <a:r>
              <a:rPr lang="en-US" altLang="fa-IR" b="1" dirty="0">
                <a:solidFill>
                  <a:schemeClr val="bg1"/>
                </a:solidFill>
                <a:latin typeface="Arial" panose="020B0604020202090204" pitchFamily="34" charset="0"/>
              </a:rPr>
              <a:t> e</a:t>
            </a:r>
          </a:p>
        </p:txBody>
      </p:sp>
      <p:sp>
        <p:nvSpPr>
          <p:cNvPr id="37" name="Line 39"/>
          <p:cNvSpPr>
            <a:spLocks noChangeShapeType="1"/>
          </p:cNvSpPr>
          <p:nvPr/>
        </p:nvSpPr>
        <p:spPr bwMode="auto">
          <a:xfrm>
            <a:off x="7363641" y="4499646"/>
            <a:ext cx="3195637" cy="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8" name="Line 40"/>
          <p:cNvSpPr>
            <a:spLocks noChangeShapeType="1"/>
          </p:cNvSpPr>
          <p:nvPr/>
        </p:nvSpPr>
        <p:spPr bwMode="auto">
          <a:xfrm>
            <a:off x="7439841" y="5414046"/>
            <a:ext cx="3119437" cy="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9" name="Oval 41"/>
          <p:cNvSpPr>
            <a:spLocks noChangeArrowheads="1"/>
          </p:cNvSpPr>
          <p:nvPr/>
        </p:nvSpPr>
        <p:spPr bwMode="auto">
          <a:xfrm>
            <a:off x="8006578" y="4728246"/>
            <a:ext cx="228600" cy="228600"/>
          </a:xfrm>
          <a:prstGeom prst="ellipse">
            <a:avLst/>
          </a:prstGeom>
          <a:solidFill>
            <a:schemeClr val="tx1"/>
          </a:solidFill>
          <a:ln>
            <a:noFill/>
          </a:ln>
          <a:effectLst/>
        </p:spPr>
        <p:txBody>
          <a:bodyPr wrap="none" anchor="ctr"/>
          <a:lstStyle/>
          <a:p>
            <a:endParaRPr lang="fa-IR"/>
          </a:p>
        </p:txBody>
      </p:sp>
      <p:sp>
        <p:nvSpPr>
          <p:cNvPr id="40" name="Oval 42"/>
          <p:cNvSpPr>
            <a:spLocks noChangeArrowheads="1"/>
          </p:cNvSpPr>
          <p:nvPr/>
        </p:nvSpPr>
        <p:spPr bwMode="auto">
          <a:xfrm>
            <a:off x="7701778" y="4575846"/>
            <a:ext cx="228600" cy="228600"/>
          </a:xfrm>
          <a:prstGeom prst="ellipse">
            <a:avLst/>
          </a:prstGeom>
          <a:solidFill>
            <a:schemeClr val="tx1"/>
          </a:solidFill>
          <a:ln>
            <a:noFill/>
          </a:ln>
          <a:effectLst/>
        </p:spPr>
        <p:txBody>
          <a:bodyPr wrap="none" anchor="ctr"/>
          <a:lstStyle/>
          <a:p>
            <a:endParaRPr lang="fa-IR"/>
          </a:p>
        </p:txBody>
      </p:sp>
      <p:sp>
        <p:nvSpPr>
          <p:cNvPr id="41" name="Oval 43"/>
          <p:cNvSpPr>
            <a:spLocks noChangeArrowheads="1"/>
          </p:cNvSpPr>
          <p:nvPr/>
        </p:nvSpPr>
        <p:spPr bwMode="auto">
          <a:xfrm>
            <a:off x="7320778" y="5109246"/>
            <a:ext cx="228600" cy="228600"/>
          </a:xfrm>
          <a:prstGeom prst="ellipse">
            <a:avLst/>
          </a:prstGeom>
          <a:solidFill>
            <a:schemeClr val="tx1"/>
          </a:solidFill>
          <a:ln>
            <a:noFill/>
          </a:ln>
          <a:effectLst/>
        </p:spPr>
        <p:txBody>
          <a:bodyPr wrap="none" anchor="ctr"/>
          <a:lstStyle/>
          <a:p>
            <a:endParaRPr lang="fa-IR"/>
          </a:p>
        </p:txBody>
      </p:sp>
      <p:sp>
        <p:nvSpPr>
          <p:cNvPr id="42" name="Oval 44"/>
          <p:cNvSpPr>
            <a:spLocks noChangeArrowheads="1"/>
          </p:cNvSpPr>
          <p:nvPr/>
        </p:nvSpPr>
        <p:spPr bwMode="auto">
          <a:xfrm>
            <a:off x="7473178" y="4880646"/>
            <a:ext cx="228600" cy="228600"/>
          </a:xfrm>
          <a:prstGeom prst="ellipse">
            <a:avLst/>
          </a:prstGeom>
          <a:solidFill>
            <a:schemeClr val="tx1"/>
          </a:solidFill>
          <a:ln>
            <a:noFill/>
          </a:ln>
          <a:effectLst/>
        </p:spPr>
        <p:txBody>
          <a:bodyPr wrap="none" anchor="ctr"/>
          <a:lstStyle/>
          <a:p>
            <a:endParaRPr lang="fa-IR"/>
          </a:p>
        </p:txBody>
      </p:sp>
      <p:sp>
        <p:nvSpPr>
          <p:cNvPr id="43" name="Oval 45"/>
          <p:cNvSpPr>
            <a:spLocks noChangeArrowheads="1"/>
          </p:cNvSpPr>
          <p:nvPr/>
        </p:nvSpPr>
        <p:spPr bwMode="auto">
          <a:xfrm>
            <a:off x="7396978" y="4575846"/>
            <a:ext cx="228600" cy="228600"/>
          </a:xfrm>
          <a:prstGeom prst="ellipse">
            <a:avLst/>
          </a:prstGeom>
          <a:solidFill>
            <a:schemeClr val="tx1"/>
          </a:solidFill>
          <a:ln>
            <a:noFill/>
          </a:ln>
          <a:effectLst/>
        </p:spPr>
        <p:txBody>
          <a:bodyPr wrap="none" anchor="ctr"/>
          <a:lstStyle/>
          <a:p>
            <a:endParaRPr lang="fa-IR"/>
          </a:p>
        </p:txBody>
      </p:sp>
      <p:sp>
        <p:nvSpPr>
          <p:cNvPr id="44" name="Oval 46"/>
          <p:cNvSpPr>
            <a:spLocks noChangeArrowheads="1"/>
          </p:cNvSpPr>
          <p:nvPr/>
        </p:nvSpPr>
        <p:spPr bwMode="auto">
          <a:xfrm>
            <a:off x="8387578" y="4880646"/>
            <a:ext cx="228600" cy="228600"/>
          </a:xfrm>
          <a:prstGeom prst="ellipse">
            <a:avLst/>
          </a:prstGeom>
          <a:solidFill>
            <a:schemeClr val="tx1"/>
          </a:solidFill>
          <a:ln>
            <a:noFill/>
          </a:ln>
          <a:effectLst/>
        </p:spPr>
        <p:txBody>
          <a:bodyPr wrap="none" anchor="ctr"/>
          <a:lstStyle/>
          <a:p>
            <a:endParaRPr lang="fa-IR"/>
          </a:p>
        </p:txBody>
      </p:sp>
      <p:sp>
        <p:nvSpPr>
          <p:cNvPr id="45" name="Oval 47"/>
          <p:cNvSpPr>
            <a:spLocks noChangeArrowheads="1"/>
          </p:cNvSpPr>
          <p:nvPr/>
        </p:nvSpPr>
        <p:spPr bwMode="auto">
          <a:xfrm>
            <a:off x="8387578" y="4499646"/>
            <a:ext cx="228600" cy="228600"/>
          </a:xfrm>
          <a:prstGeom prst="ellipse">
            <a:avLst/>
          </a:prstGeom>
          <a:solidFill>
            <a:schemeClr val="tx1"/>
          </a:solidFill>
          <a:ln>
            <a:noFill/>
          </a:ln>
          <a:effectLst/>
        </p:spPr>
        <p:txBody>
          <a:bodyPr wrap="none" anchor="ctr"/>
          <a:lstStyle/>
          <a:p>
            <a:endParaRPr lang="fa-IR"/>
          </a:p>
        </p:txBody>
      </p:sp>
      <p:sp>
        <p:nvSpPr>
          <p:cNvPr id="46" name="Oval 48"/>
          <p:cNvSpPr>
            <a:spLocks noChangeArrowheads="1"/>
          </p:cNvSpPr>
          <p:nvPr/>
        </p:nvSpPr>
        <p:spPr bwMode="auto">
          <a:xfrm>
            <a:off x="7701778" y="5109246"/>
            <a:ext cx="228600" cy="228600"/>
          </a:xfrm>
          <a:prstGeom prst="ellipse">
            <a:avLst/>
          </a:prstGeom>
          <a:solidFill>
            <a:schemeClr val="tx1"/>
          </a:solidFill>
          <a:ln>
            <a:noFill/>
          </a:ln>
          <a:effectLst/>
        </p:spPr>
        <p:txBody>
          <a:bodyPr wrap="none" anchor="ctr"/>
          <a:lstStyle/>
          <a:p>
            <a:endParaRPr lang="fa-IR"/>
          </a:p>
        </p:txBody>
      </p:sp>
      <p:sp>
        <p:nvSpPr>
          <p:cNvPr id="47" name="Oval 49"/>
          <p:cNvSpPr>
            <a:spLocks noChangeArrowheads="1"/>
          </p:cNvSpPr>
          <p:nvPr/>
        </p:nvSpPr>
        <p:spPr bwMode="auto">
          <a:xfrm>
            <a:off x="9149578" y="4499646"/>
            <a:ext cx="228600" cy="228600"/>
          </a:xfrm>
          <a:prstGeom prst="ellipse">
            <a:avLst/>
          </a:prstGeom>
          <a:solidFill>
            <a:schemeClr val="tx1"/>
          </a:solidFill>
          <a:ln>
            <a:noFill/>
          </a:ln>
          <a:effectLst/>
        </p:spPr>
        <p:txBody>
          <a:bodyPr wrap="none" anchor="ctr"/>
          <a:lstStyle/>
          <a:p>
            <a:endParaRPr lang="fa-IR"/>
          </a:p>
        </p:txBody>
      </p:sp>
      <p:sp>
        <p:nvSpPr>
          <p:cNvPr id="48" name="Oval 50"/>
          <p:cNvSpPr>
            <a:spLocks noChangeArrowheads="1"/>
          </p:cNvSpPr>
          <p:nvPr/>
        </p:nvSpPr>
        <p:spPr bwMode="auto">
          <a:xfrm>
            <a:off x="8692378" y="4652046"/>
            <a:ext cx="228600" cy="228600"/>
          </a:xfrm>
          <a:prstGeom prst="ellipse">
            <a:avLst/>
          </a:prstGeom>
          <a:solidFill>
            <a:schemeClr val="tx1"/>
          </a:solidFill>
          <a:ln>
            <a:noFill/>
          </a:ln>
          <a:effectLst/>
        </p:spPr>
        <p:txBody>
          <a:bodyPr wrap="none" anchor="ctr"/>
          <a:lstStyle/>
          <a:p>
            <a:endParaRPr lang="fa-IR"/>
          </a:p>
        </p:txBody>
      </p:sp>
      <p:sp>
        <p:nvSpPr>
          <p:cNvPr id="49" name="Oval 51"/>
          <p:cNvSpPr>
            <a:spLocks noChangeArrowheads="1"/>
          </p:cNvSpPr>
          <p:nvPr/>
        </p:nvSpPr>
        <p:spPr bwMode="auto">
          <a:xfrm>
            <a:off x="8539978" y="5185446"/>
            <a:ext cx="228600" cy="228600"/>
          </a:xfrm>
          <a:prstGeom prst="ellipse">
            <a:avLst/>
          </a:prstGeom>
          <a:solidFill>
            <a:schemeClr val="tx1"/>
          </a:solidFill>
          <a:ln>
            <a:noFill/>
          </a:ln>
          <a:effectLst/>
        </p:spPr>
        <p:txBody>
          <a:bodyPr wrap="none" anchor="ctr"/>
          <a:lstStyle/>
          <a:p>
            <a:endParaRPr lang="fa-IR"/>
          </a:p>
        </p:txBody>
      </p:sp>
      <p:sp>
        <p:nvSpPr>
          <p:cNvPr id="50" name="Oval 52"/>
          <p:cNvSpPr>
            <a:spLocks noChangeArrowheads="1"/>
          </p:cNvSpPr>
          <p:nvPr/>
        </p:nvSpPr>
        <p:spPr bwMode="auto">
          <a:xfrm>
            <a:off x="8082778" y="5109246"/>
            <a:ext cx="228600" cy="228600"/>
          </a:xfrm>
          <a:prstGeom prst="ellipse">
            <a:avLst/>
          </a:prstGeom>
          <a:solidFill>
            <a:schemeClr val="tx1"/>
          </a:solidFill>
          <a:ln>
            <a:noFill/>
          </a:ln>
          <a:effectLst/>
        </p:spPr>
        <p:txBody>
          <a:bodyPr wrap="none" anchor="ctr"/>
          <a:lstStyle/>
          <a:p>
            <a:endParaRPr lang="fa-IR"/>
          </a:p>
        </p:txBody>
      </p:sp>
      <p:sp>
        <p:nvSpPr>
          <p:cNvPr id="51" name="Oval 53"/>
          <p:cNvSpPr>
            <a:spLocks noChangeArrowheads="1"/>
          </p:cNvSpPr>
          <p:nvPr/>
        </p:nvSpPr>
        <p:spPr bwMode="auto">
          <a:xfrm>
            <a:off x="9835378" y="4728246"/>
            <a:ext cx="228600" cy="228600"/>
          </a:xfrm>
          <a:prstGeom prst="ellipse">
            <a:avLst/>
          </a:prstGeom>
          <a:solidFill>
            <a:schemeClr val="tx1"/>
          </a:solidFill>
          <a:ln>
            <a:noFill/>
          </a:ln>
          <a:effectLst/>
        </p:spPr>
        <p:txBody>
          <a:bodyPr wrap="none" anchor="ctr"/>
          <a:lstStyle/>
          <a:p>
            <a:endParaRPr lang="fa-IR"/>
          </a:p>
        </p:txBody>
      </p:sp>
      <p:sp>
        <p:nvSpPr>
          <p:cNvPr id="52" name="Oval 54"/>
          <p:cNvSpPr>
            <a:spLocks noChangeArrowheads="1"/>
          </p:cNvSpPr>
          <p:nvPr/>
        </p:nvSpPr>
        <p:spPr bwMode="auto">
          <a:xfrm>
            <a:off x="9149578" y="5109246"/>
            <a:ext cx="228600" cy="228600"/>
          </a:xfrm>
          <a:prstGeom prst="ellipse">
            <a:avLst/>
          </a:prstGeom>
          <a:solidFill>
            <a:schemeClr val="tx1"/>
          </a:solidFill>
          <a:ln>
            <a:noFill/>
          </a:ln>
          <a:effectLst/>
        </p:spPr>
        <p:txBody>
          <a:bodyPr wrap="none" anchor="ctr"/>
          <a:lstStyle/>
          <a:p>
            <a:endParaRPr lang="fa-IR"/>
          </a:p>
        </p:txBody>
      </p:sp>
      <p:sp>
        <p:nvSpPr>
          <p:cNvPr id="53" name="Oval 55"/>
          <p:cNvSpPr>
            <a:spLocks noChangeArrowheads="1"/>
          </p:cNvSpPr>
          <p:nvPr/>
        </p:nvSpPr>
        <p:spPr bwMode="auto">
          <a:xfrm>
            <a:off x="8844778" y="4956846"/>
            <a:ext cx="228600" cy="228600"/>
          </a:xfrm>
          <a:prstGeom prst="ellipse">
            <a:avLst/>
          </a:prstGeom>
          <a:solidFill>
            <a:schemeClr val="tx1"/>
          </a:solidFill>
          <a:ln>
            <a:noFill/>
          </a:ln>
          <a:effectLst/>
        </p:spPr>
        <p:txBody>
          <a:bodyPr wrap="none" anchor="ctr"/>
          <a:lstStyle/>
          <a:p>
            <a:endParaRPr lang="fa-IR"/>
          </a:p>
        </p:txBody>
      </p:sp>
      <p:sp>
        <p:nvSpPr>
          <p:cNvPr id="54" name="Oval 56"/>
          <p:cNvSpPr>
            <a:spLocks noChangeArrowheads="1"/>
          </p:cNvSpPr>
          <p:nvPr/>
        </p:nvSpPr>
        <p:spPr bwMode="auto">
          <a:xfrm>
            <a:off x="9835378" y="5033046"/>
            <a:ext cx="228600" cy="228600"/>
          </a:xfrm>
          <a:prstGeom prst="ellipse">
            <a:avLst/>
          </a:prstGeom>
          <a:solidFill>
            <a:schemeClr val="tx1"/>
          </a:solidFill>
          <a:ln>
            <a:noFill/>
          </a:ln>
          <a:effectLst/>
        </p:spPr>
        <p:txBody>
          <a:bodyPr wrap="none" anchor="ctr"/>
          <a:lstStyle/>
          <a:p>
            <a:endParaRPr lang="fa-IR"/>
          </a:p>
        </p:txBody>
      </p:sp>
      <p:sp>
        <p:nvSpPr>
          <p:cNvPr id="55" name="Oval 57"/>
          <p:cNvSpPr>
            <a:spLocks noChangeArrowheads="1"/>
          </p:cNvSpPr>
          <p:nvPr/>
        </p:nvSpPr>
        <p:spPr bwMode="auto">
          <a:xfrm>
            <a:off x="9301978" y="4880646"/>
            <a:ext cx="228600" cy="228600"/>
          </a:xfrm>
          <a:prstGeom prst="ellipse">
            <a:avLst/>
          </a:prstGeom>
          <a:solidFill>
            <a:schemeClr val="tx1"/>
          </a:solidFill>
          <a:ln>
            <a:noFill/>
          </a:ln>
          <a:effectLst/>
        </p:spPr>
        <p:txBody>
          <a:bodyPr wrap="none" anchor="ctr"/>
          <a:lstStyle/>
          <a:p>
            <a:endParaRPr lang="fa-IR"/>
          </a:p>
        </p:txBody>
      </p:sp>
      <p:sp>
        <p:nvSpPr>
          <p:cNvPr id="56" name="Oval 58"/>
          <p:cNvSpPr>
            <a:spLocks noChangeArrowheads="1"/>
          </p:cNvSpPr>
          <p:nvPr/>
        </p:nvSpPr>
        <p:spPr bwMode="auto">
          <a:xfrm>
            <a:off x="9454378" y="5185446"/>
            <a:ext cx="228600" cy="228600"/>
          </a:xfrm>
          <a:prstGeom prst="ellipse">
            <a:avLst/>
          </a:prstGeom>
          <a:solidFill>
            <a:schemeClr val="tx1"/>
          </a:solidFill>
          <a:ln>
            <a:noFill/>
          </a:ln>
          <a:effectLst/>
        </p:spPr>
        <p:txBody>
          <a:bodyPr wrap="none" anchor="ctr"/>
          <a:lstStyle/>
          <a:p>
            <a:endParaRPr lang="fa-IR"/>
          </a:p>
        </p:txBody>
      </p:sp>
      <p:sp>
        <p:nvSpPr>
          <p:cNvPr id="57" name="Oval 59"/>
          <p:cNvSpPr>
            <a:spLocks noChangeArrowheads="1"/>
          </p:cNvSpPr>
          <p:nvPr/>
        </p:nvSpPr>
        <p:spPr bwMode="auto">
          <a:xfrm>
            <a:off x="9530578" y="4652046"/>
            <a:ext cx="228600" cy="228600"/>
          </a:xfrm>
          <a:prstGeom prst="ellipse">
            <a:avLst/>
          </a:prstGeom>
          <a:solidFill>
            <a:schemeClr val="tx1"/>
          </a:solidFill>
          <a:ln>
            <a:noFill/>
          </a:ln>
          <a:effectLst/>
        </p:spPr>
        <p:txBody>
          <a:bodyPr wrap="none" anchor="ctr"/>
          <a:lstStyle/>
          <a:p>
            <a:endParaRPr lang="fa-IR"/>
          </a:p>
        </p:txBody>
      </p:sp>
      <p:sp>
        <p:nvSpPr>
          <p:cNvPr id="58" name="Oval 60"/>
          <p:cNvSpPr>
            <a:spLocks noChangeArrowheads="1"/>
          </p:cNvSpPr>
          <p:nvPr/>
        </p:nvSpPr>
        <p:spPr bwMode="auto">
          <a:xfrm>
            <a:off x="10216378" y="5185446"/>
            <a:ext cx="228600" cy="228600"/>
          </a:xfrm>
          <a:prstGeom prst="ellipse">
            <a:avLst/>
          </a:prstGeom>
          <a:solidFill>
            <a:schemeClr val="tx1"/>
          </a:solidFill>
          <a:ln>
            <a:noFill/>
          </a:ln>
          <a:effectLst/>
        </p:spPr>
        <p:txBody>
          <a:bodyPr wrap="none" anchor="ctr"/>
          <a:lstStyle/>
          <a:p>
            <a:endParaRPr lang="fa-IR"/>
          </a:p>
        </p:txBody>
      </p:sp>
      <p:sp>
        <p:nvSpPr>
          <p:cNvPr id="59" name="Oval 61"/>
          <p:cNvSpPr>
            <a:spLocks noChangeArrowheads="1"/>
          </p:cNvSpPr>
          <p:nvPr/>
        </p:nvSpPr>
        <p:spPr bwMode="auto">
          <a:xfrm>
            <a:off x="10063978" y="4575846"/>
            <a:ext cx="228600" cy="228600"/>
          </a:xfrm>
          <a:prstGeom prst="ellipse">
            <a:avLst/>
          </a:prstGeom>
          <a:solidFill>
            <a:schemeClr val="tx1"/>
          </a:solidFill>
          <a:ln>
            <a:noFill/>
          </a:ln>
          <a:effectLst/>
        </p:spPr>
        <p:txBody>
          <a:bodyPr wrap="none" anchor="ctr"/>
          <a:lstStyle/>
          <a:p>
            <a:endParaRPr lang="fa-IR"/>
          </a:p>
        </p:txBody>
      </p:sp>
      <p:sp>
        <p:nvSpPr>
          <p:cNvPr id="60" name="Oval 62"/>
          <p:cNvSpPr>
            <a:spLocks noChangeArrowheads="1"/>
          </p:cNvSpPr>
          <p:nvPr/>
        </p:nvSpPr>
        <p:spPr bwMode="auto">
          <a:xfrm>
            <a:off x="10444978" y="4804446"/>
            <a:ext cx="228600" cy="228600"/>
          </a:xfrm>
          <a:prstGeom prst="ellipse">
            <a:avLst/>
          </a:prstGeom>
          <a:solidFill>
            <a:schemeClr val="tx1"/>
          </a:solidFill>
          <a:ln>
            <a:noFill/>
          </a:ln>
          <a:effectLst/>
        </p:spPr>
        <p:txBody>
          <a:bodyPr wrap="none" anchor="ctr"/>
          <a:lstStyle/>
          <a:p>
            <a:endParaRPr lang="fa-IR"/>
          </a:p>
        </p:txBody>
      </p:sp>
      <p:sp>
        <p:nvSpPr>
          <p:cNvPr id="61" name="Oval 63"/>
          <p:cNvSpPr>
            <a:spLocks noChangeArrowheads="1"/>
          </p:cNvSpPr>
          <p:nvPr/>
        </p:nvSpPr>
        <p:spPr bwMode="auto">
          <a:xfrm>
            <a:off x="10063978" y="4880646"/>
            <a:ext cx="228600" cy="228600"/>
          </a:xfrm>
          <a:prstGeom prst="ellipse">
            <a:avLst/>
          </a:prstGeom>
          <a:solidFill>
            <a:schemeClr val="tx1"/>
          </a:solidFill>
          <a:ln>
            <a:noFill/>
          </a:ln>
          <a:effectLst/>
        </p:spPr>
        <p:txBody>
          <a:bodyPr wrap="none" anchor="ctr"/>
          <a:lstStyle/>
          <a:p>
            <a:endParaRPr lang="fa-IR"/>
          </a:p>
        </p:txBody>
      </p:sp>
      <p:sp>
        <p:nvSpPr>
          <p:cNvPr id="62" name="Line 64"/>
          <p:cNvSpPr>
            <a:spLocks noChangeShapeType="1"/>
          </p:cNvSpPr>
          <p:nvPr/>
        </p:nvSpPr>
        <p:spPr bwMode="auto">
          <a:xfrm>
            <a:off x="1975348" y="2289846"/>
            <a:ext cx="0" cy="15192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3" name="Line 65"/>
          <p:cNvSpPr>
            <a:spLocks noChangeShapeType="1"/>
          </p:cNvSpPr>
          <p:nvPr/>
        </p:nvSpPr>
        <p:spPr bwMode="auto">
          <a:xfrm>
            <a:off x="1975348" y="3809083"/>
            <a:ext cx="3352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4" name="Line 66"/>
          <p:cNvSpPr>
            <a:spLocks noChangeShapeType="1"/>
          </p:cNvSpPr>
          <p:nvPr/>
        </p:nvSpPr>
        <p:spPr bwMode="auto">
          <a:xfrm flipV="1">
            <a:off x="1975348" y="2208883"/>
            <a:ext cx="3429000" cy="1143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5" name="Oval 67"/>
          <p:cNvSpPr>
            <a:spLocks noChangeArrowheads="1"/>
          </p:cNvSpPr>
          <p:nvPr/>
        </p:nvSpPr>
        <p:spPr bwMode="auto">
          <a:xfrm rot="14317620">
            <a:off x="2356348" y="3504283"/>
            <a:ext cx="228600" cy="228600"/>
          </a:xfrm>
          <a:prstGeom prst="ellipse">
            <a:avLst/>
          </a:prstGeom>
          <a:solidFill>
            <a:schemeClr val="tx1"/>
          </a:solidFill>
          <a:ln>
            <a:noFill/>
          </a:ln>
          <a:effectLst/>
        </p:spPr>
        <p:txBody>
          <a:bodyPr wrap="none" anchor="ctr"/>
          <a:lstStyle/>
          <a:p>
            <a:endParaRPr lang="fa-IR"/>
          </a:p>
        </p:txBody>
      </p:sp>
      <p:sp>
        <p:nvSpPr>
          <p:cNvPr id="66" name="Oval 68"/>
          <p:cNvSpPr>
            <a:spLocks noChangeArrowheads="1"/>
          </p:cNvSpPr>
          <p:nvPr/>
        </p:nvSpPr>
        <p:spPr bwMode="auto">
          <a:xfrm rot="14317620">
            <a:off x="2737348" y="3351883"/>
            <a:ext cx="228600" cy="228600"/>
          </a:xfrm>
          <a:prstGeom prst="ellipse">
            <a:avLst/>
          </a:prstGeom>
          <a:solidFill>
            <a:schemeClr val="tx1"/>
          </a:solidFill>
          <a:ln>
            <a:noFill/>
          </a:ln>
          <a:effectLst/>
        </p:spPr>
        <p:txBody>
          <a:bodyPr wrap="none" anchor="ctr"/>
          <a:lstStyle/>
          <a:p>
            <a:endParaRPr lang="fa-IR"/>
          </a:p>
        </p:txBody>
      </p:sp>
      <p:sp>
        <p:nvSpPr>
          <p:cNvPr id="67" name="Oval 69"/>
          <p:cNvSpPr>
            <a:spLocks noChangeArrowheads="1"/>
          </p:cNvSpPr>
          <p:nvPr/>
        </p:nvSpPr>
        <p:spPr bwMode="auto">
          <a:xfrm rot="14317620">
            <a:off x="4108948" y="2208883"/>
            <a:ext cx="228600" cy="228600"/>
          </a:xfrm>
          <a:prstGeom prst="ellipse">
            <a:avLst/>
          </a:prstGeom>
          <a:solidFill>
            <a:schemeClr val="tx1"/>
          </a:solidFill>
          <a:ln>
            <a:noFill/>
          </a:ln>
          <a:effectLst/>
        </p:spPr>
        <p:txBody>
          <a:bodyPr wrap="none" anchor="ctr"/>
          <a:lstStyle/>
          <a:p>
            <a:endParaRPr lang="fa-IR"/>
          </a:p>
        </p:txBody>
      </p:sp>
      <p:sp>
        <p:nvSpPr>
          <p:cNvPr id="68" name="Oval 70"/>
          <p:cNvSpPr>
            <a:spLocks noChangeArrowheads="1"/>
          </p:cNvSpPr>
          <p:nvPr/>
        </p:nvSpPr>
        <p:spPr bwMode="auto">
          <a:xfrm rot="14317620">
            <a:off x="4337548" y="2437483"/>
            <a:ext cx="228600" cy="228600"/>
          </a:xfrm>
          <a:prstGeom prst="ellipse">
            <a:avLst/>
          </a:prstGeom>
          <a:solidFill>
            <a:schemeClr val="tx1"/>
          </a:solidFill>
          <a:ln>
            <a:noFill/>
          </a:ln>
          <a:effectLst/>
        </p:spPr>
        <p:txBody>
          <a:bodyPr wrap="none" anchor="ctr"/>
          <a:lstStyle/>
          <a:p>
            <a:endParaRPr lang="fa-IR"/>
          </a:p>
        </p:txBody>
      </p:sp>
      <p:sp>
        <p:nvSpPr>
          <p:cNvPr id="69" name="Oval 71"/>
          <p:cNvSpPr>
            <a:spLocks noChangeArrowheads="1"/>
          </p:cNvSpPr>
          <p:nvPr/>
        </p:nvSpPr>
        <p:spPr bwMode="auto">
          <a:xfrm rot="14317620">
            <a:off x="4718548" y="1827883"/>
            <a:ext cx="228600" cy="228600"/>
          </a:xfrm>
          <a:prstGeom prst="ellipse">
            <a:avLst/>
          </a:prstGeom>
          <a:solidFill>
            <a:schemeClr val="tx1"/>
          </a:solidFill>
          <a:ln>
            <a:noFill/>
          </a:ln>
          <a:effectLst/>
        </p:spPr>
        <p:txBody>
          <a:bodyPr wrap="none" anchor="ctr"/>
          <a:lstStyle/>
          <a:p>
            <a:endParaRPr lang="fa-IR"/>
          </a:p>
        </p:txBody>
      </p:sp>
      <p:sp>
        <p:nvSpPr>
          <p:cNvPr id="70" name="Oval 72"/>
          <p:cNvSpPr>
            <a:spLocks noChangeArrowheads="1"/>
          </p:cNvSpPr>
          <p:nvPr/>
        </p:nvSpPr>
        <p:spPr bwMode="auto">
          <a:xfrm rot="14317620">
            <a:off x="3042148" y="3123283"/>
            <a:ext cx="228600" cy="228600"/>
          </a:xfrm>
          <a:prstGeom prst="ellipse">
            <a:avLst/>
          </a:prstGeom>
          <a:solidFill>
            <a:schemeClr val="tx1"/>
          </a:solidFill>
          <a:ln>
            <a:noFill/>
          </a:ln>
          <a:effectLst/>
        </p:spPr>
        <p:txBody>
          <a:bodyPr wrap="none" anchor="ctr"/>
          <a:lstStyle/>
          <a:p>
            <a:endParaRPr lang="fa-IR"/>
          </a:p>
        </p:txBody>
      </p:sp>
      <p:sp>
        <p:nvSpPr>
          <p:cNvPr id="71" name="Oval 73"/>
          <p:cNvSpPr>
            <a:spLocks noChangeArrowheads="1"/>
          </p:cNvSpPr>
          <p:nvPr/>
        </p:nvSpPr>
        <p:spPr bwMode="auto">
          <a:xfrm rot="14317620">
            <a:off x="4642348" y="2361283"/>
            <a:ext cx="228600" cy="228600"/>
          </a:xfrm>
          <a:prstGeom prst="ellipse">
            <a:avLst/>
          </a:prstGeom>
          <a:solidFill>
            <a:schemeClr val="tx1"/>
          </a:solidFill>
          <a:ln>
            <a:noFill/>
          </a:ln>
          <a:effectLst/>
        </p:spPr>
        <p:txBody>
          <a:bodyPr wrap="none" anchor="ctr"/>
          <a:lstStyle/>
          <a:p>
            <a:endParaRPr lang="fa-IR"/>
          </a:p>
        </p:txBody>
      </p:sp>
      <p:sp>
        <p:nvSpPr>
          <p:cNvPr id="72" name="Oval 74"/>
          <p:cNvSpPr>
            <a:spLocks noChangeArrowheads="1"/>
          </p:cNvSpPr>
          <p:nvPr/>
        </p:nvSpPr>
        <p:spPr bwMode="auto">
          <a:xfrm rot="14317620">
            <a:off x="5023348" y="2285083"/>
            <a:ext cx="228600" cy="228600"/>
          </a:xfrm>
          <a:prstGeom prst="ellipse">
            <a:avLst/>
          </a:prstGeom>
          <a:solidFill>
            <a:schemeClr val="tx1"/>
          </a:solidFill>
          <a:ln>
            <a:noFill/>
          </a:ln>
          <a:effectLst/>
        </p:spPr>
        <p:txBody>
          <a:bodyPr wrap="none" anchor="ctr"/>
          <a:lstStyle/>
          <a:p>
            <a:endParaRPr lang="fa-IR"/>
          </a:p>
        </p:txBody>
      </p:sp>
      <p:sp>
        <p:nvSpPr>
          <p:cNvPr id="73" name="Oval 75"/>
          <p:cNvSpPr>
            <a:spLocks noChangeArrowheads="1"/>
          </p:cNvSpPr>
          <p:nvPr/>
        </p:nvSpPr>
        <p:spPr bwMode="auto">
          <a:xfrm rot="14317620">
            <a:off x="4947148" y="1904083"/>
            <a:ext cx="228600" cy="228600"/>
          </a:xfrm>
          <a:prstGeom prst="ellipse">
            <a:avLst/>
          </a:prstGeom>
          <a:solidFill>
            <a:schemeClr val="tx1"/>
          </a:solidFill>
          <a:ln>
            <a:noFill/>
          </a:ln>
          <a:effectLst/>
        </p:spPr>
        <p:txBody>
          <a:bodyPr wrap="none" anchor="ctr"/>
          <a:lstStyle/>
          <a:p>
            <a:endParaRPr lang="fa-IR"/>
          </a:p>
        </p:txBody>
      </p:sp>
      <p:sp>
        <p:nvSpPr>
          <p:cNvPr id="74" name="Oval 76"/>
          <p:cNvSpPr>
            <a:spLocks noChangeArrowheads="1"/>
          </p:cNvSpPr>
          <p:nvPr/>
        </p:nvSpPr>
        <p:spPr bwMode="auto">
          <a:xfrm rot="14317620">
            <a:off x="5175748" y="2056483"/>
            <a:ext cx="228600" cy="228600"/>
          </a:xfrm>
          <a:prstGeom prst="ellipse">
            <a:avLst/>
          </a:prstGeom>
          <a:solidFill>
            <a:schemeClr val="tx1"/>
          </a:solidFill>
          <a:ln>
            <a:noFill/>
          </a:ln>
          <a:effectLst/>
        </p:spPr>
        <p:txBody>
          <a:bodyPr wrap="none" anchor="ctr"/>
          <a:lstStyle/>
          <a:p>
            <a:endParaRPr lang="fa-IR"/>
          </a:p>
        </p:txBody>
      </p:sp>
      <p:sp>
        <p:nvSpPr>
          <p:cNvPr id="75" name="Oval 77"/>
          <p:cNvSpPr>
            <a:spLocks noChangeArrowheads="1"/>
          </p:cNvSpPr>
          <p:nvPr/>
        </p:nvSpPr>
        <p:spPr bwMode="auto">
          <a:xfrm rot="14317620">
            <a:off x="4337548" y="1904083"/>
            <a:ext cx="228600" cy="228600"/>
          </a:xfrm>
          <a:prstGeom prst="ellipse">
            <a:avLst/>
          </a:prstGeom>
          <a:solidFill>
            <a:schemeClr val="tx1"/>
          </a:solidFill>
          <a:ln>
            <a:noFill/>
          </a:ln>
          <a:effectLst/>
        </p:spPr>
        <p:txBody>
          <a:bodyPr wrap="none" anchor="ctr"/>
          <a:lstStyle/>
          <a:p>
            <a:endParaRPr lang="fa-IR"/>
          </a:p>
        </p:txBody>
      </p:sp>
      <p:sp>
        <p:nvSpPr>
          <p:cNvPr id="76" name="Oval 78"/>
          <p:cNvSpPr>
            <a:spLocks noChangeArrowheads="1"/>
          </p:cNvSpPr>
          <p:nvPr/>
        </p:nvSpPr>
        <p:spPr bwMode="auto">
          <a:xfrm rot="14317620">
            <a:off x="3651748" y="2589883"/>
            <a:ext cx="228600" cy="228600"/>
          </a:xfrm>
          <a:prstGeom prst="ellipse">
            <a:avLst/>
          </a:prstGeom>
          <a:solidFill>
            <a:schemeClr val="tx1"/>
          </a:solidFill>
          <a:ln>
            <a:noFill/>
          </a:ln>
          <a:effectLst/>
        </p:spPr>
        <p:txBody>
          <a:bodyPr wrap="none" anchor="ctr"/>
          <a:lstStyle/>
          <a:p>
            <a:endParaRPr lang="fa-IR"/>
          </a:p>
        </p:txBody>
      </p:sp>
      <p:sp>
        <p:nvSpPr>
          <p:cNvPr id="77" name="Oval 79"/>
          <p:cNvSpPr>
            <a:spLocks noChangeArrowheads="1"/>
          </p:cNvSpPr>
          <p:nvPr/>
        </p:nvSpPr>
        <p:spPr bwMode="auto">
          <a:xfrm rot="14317620">
            <a:off x="3804148" y="2208883"/>
            <a:ext cx="228600" cy="228600"/>
          </a:xfrm>
          <a:prstGeom prst="ellipse">
            <a:avLst/>
          </a:prstGeom>
          <a:solidFill>
            <a:schemeClr val="tx1"/>
          </a:solidFill>
          <a:ln>
            <a:noFill/>
          </a:ln>
          <a:effectLst/>
        </p:spPr>
        <p:txBody>
          <a:bodyPr wrap="none" anchor="ctr"/>
          <a:lstStyle/>
          <a:p>
            <a:endParaRPr lang="fa-IR"/>
          </a:p>
        </p:txBody>
      </p:sp>
      <p:sp>
        <p:nvSpPr>
          <p:cNvPr id="78" name="Oval 80"/>
          <p:cNvSpPr>
            <a:spLocks noChangeArrowheads="1"/>
          </p:cNvSpPr>
          <p:nvPr/>
        </p:nvSpPr>
        <p:spPr bwMode="auto">
          <a:xfrm rot="14317620">
            <a:off x="3499348" y="2208883"/>
            <a:ext cx="228600" cy="228600"/>
          </a:xfrm>
          <a:prstGeom prst="ellipse">
            <a:avLst/>
          </a:prstGeom>
          <a:solidFill>
            <a:schemeClr val="tx1"/>
          </a:solidFill>
          <a:ln>
            <a:noFill/>
          </a:ln>
          <a:effectLst/>
        </p:spPr>
        <p:txBody>
          <a:bodyPr wrap="none" anchor="ctr"/>
          <a:lstStyle/>
          <a:p>
            <a:endParaRPr lang="fa-IR"/>
          </a:p>
        </p:txBody>
      </p:sp>
      <p:sp>
        <p:nvSpPr>
          <p:cNvPr id="79" name="Oval 81"/>
          <p:cNvSpPr>
            <a:spLocks noChangeArrowheads="1"/>
          </p:cNvSpPr>
          <p:nvPr/>
        </p:nvSpPr>
        <p:spPr bwMode="auto">
          <a:xfrm rot="14317620">
            <a:off x="2584948" y="3123283"/>
            <a:ext cx="228600" cy="228600"/>
          </a:xfrm>
          <a:prstGeom prst="ellipse">
            <a:avLst/>
          </a:prstGeom>
          <a:solidFill>
            <a:schemeClr val="tx1"/>
          </a:solidFill>
          <a:ln>
            <a:noFill/>
          </a:ln>
          <a:effectLst/>
        </p:spPr>
        <p:txBody>
          <a:bodyPr wrap="none" anchor="ctr"/>
          <a:lstStyle/>
          <a:p>
            <a:endParaRPr lang="fa-IR"/>
          </a:p>
        </p:txBody>
      </p:sp>
      <p:sp>
        <p:nvSpPr>
          <p:cNvPr id="80" name="Oval 82"/>
          <p:cNvSpPr>
            <a:spLocks noChangeArrowheads="1"/>
          </p:cNvSpPr>
          <p:nvPr/>
        </p:nvSpPr>
        <p:spPr bwMode="auto">
          <a:xfrm rot="14317620">
            <a:off x="2813548" y="2894683"/>
            <a:ext cx="228600" cy="228600"/>
          </a:xfrm>
          <a:prstGeom prst="ellipse">
            <a:avLst/>
          </a:prstGeom>
          <a:solidFill>
            <a:schemeClr val="tx1"/>
          </a:solidFill>
          <a:ln>
            <a:noFill/>
          </a:ln>
          <a:effectLst/>
        </p:spPr>
        <p:txBody>
          <a:bodyPr wrap="none" anchor="ctr"/>
          <a:lstStyle/>
          <a:p>
            <a:endParaRPr lang="fa-IR"/>
          </a:p>
        </p:txBody>
      </p:sp>
      <p:sp>
        <p:nvSpPr>
          <p:cNvPr id="81" name="Oval 83"/>
          <p:cNvSpPr>
            <a:spLocks noChangeArrowheads="1"/>
          </p:cNvSpPr>
          <p:nvPr/>
        </p:nvSpPr>
        <p:spPr bwMode="auto">
          <a:xfrm rot="14317620">
            <a:off x="3118348" y="2894683"/>
            <a:ext cx="228600" cy="228600"/>
          </a:xfrm>
          <a:prstGeom prst="ellipse">
            <a:avLst/>
          </a:prstGeom>
          <a:solidFill>
            <a:schemeClr val="tx1"/>
          </a:solidFill>
          <a:ln>
            <a:noFill/>
          </a:ln>
          <a:effectLst/>
        </p:spPr>
        <p:txBody>
          <a:bodyPr wrap="none" anchor="ctr"/>
          <a:lstStyle/>
          <a:p>
            <a:endParaRPr lang="fa-IR"/>
          </a:p>
        </p:txBody>
      </p:sp>
      <p:sp>
        <p:nvSpPr>
          <p:cNvPr id="82" name="Oval 84"/>
          <p:cNvSpPr>
            <a:spLocks noChangeArrowheads="1"/>
          </p:cNvSpPr>
          <p:nvPr/>
        </p:nvSpPr>
        <p:spPr bwMode="auto">
          <a:xfrm rot="14317620">
            <a:off x="3956548" y="2513683"/>
            <a:ext cx="228600" cy="228600"/>
          </a:xfrm>
          <a:prstGeom prst="ellipse">
            <a:avLst/>
          </a:prstGeom>
          <a:solidFill>
            <a:schemeClr val="tx1"/>
          </a:solidFill>
          <a:ln>
            <a:noFill/>
          </a:ln>
          <a:effectLst/>
        </p:spPr>
        <p:txBody>
          <a:bodyPr wrap="none" anchor="ctr"/>
          <a:lstStyle/>
          <a:p>
            <a:endParaRPr lang="fa-IR"/>
          </a:p>
        </p:txBody>
      </p:sp>
      <p:sp>
        <p:nvSpPr>
          <p:cNvPr id="83" name="Oval 85"/>
          <p:cNvSpPr>
            <a:spLocks noChangeArrowheads="1"/>
          </p:cNvSpPr>
          <p:nvPr/>
        </p:nvSpPr>
        <p:spPr bwMode="auto">
          <a:xfrm rot="14317620">
            <a:off x="3194548" y="2437483"/>
            <a:ext cx="228600" cy="228600"/>
          </a:xfrm>
          <a:prstGeom prst="ellipse">
            <a:avLst/>
          </a:prstGeom>
          <a:solidFill>
            <a:schemeClr val="tx1"/>
          </a:solidFill>
          <a:ln>
            <a:noFill/>
          </a:ln>
          <a:effectLst/>
        </p:spPr>
        <p:txBody>
          <a:bodyPr wrap="none" anchor="ctr"/>
          <a:lstStyle/>
          <a:p>
            <a:endParaRPr lang="fa-IR"/>
          </a:p>
        </p:txBody>
      </p:sp>
      <p:sp>
        <p:nvSpPr>
          <p:cNvPr id="84" name="Oval 86"/>
          <p:cNvSpPr>
            <a:spLocks noChangeArrowheads="1"/>
          </p:cNvSpPr>
          <p:nvPr/>
        </p:nvSpPr>
        <p:spPr bwMode="auto">
          <a:xfrm rot="14317620">
            <a:off x="5328148" y="2361283"/>
            <a:ext cx="228600" cy="228600"/>
          </a:xfrm>
          <a:prstGeom prst="ellipse">
            <a:avLst/>
          </a:prstGeom>
          <a:solidFill>
            <a:schemeClr val="tx1"/>
          </a:solidFill>
          <a:ln>
            <a:noFill/>
          </a:ln>
          <a:effectLst/>
        </p:spPr>
        <p:txBody>
          <a:bodyPr wrap="none" anchor="ctr"/>
          <a:lstStyle/>
          <a:p>
            <a:endParaRPr lang="fa-IR"/>
          </a:p>
        </p:txBody>
      </p:sp>
      <p:sp>
        <p:nvSpPr>
          <p:cNvPr id="85" name="Oval 87"/>
          <p:cNvSpPr>
            <a:spLocks noChangeArrowheads="1"/>
          </p:cNvSpPr>
          <p:nvPr/>
        </p:nvSpPr>
        <p:spPr bwMode="auto">
          <a:xfrm rot="14317620">
            <a:off x="3423148" y="2818483"/>
            <a:ext cx="228600" cy="228600"/>
          </a:xfrm>
          <a:prstGeom prst="ellipse">
            <a:avLst/>
          </a:prstGeom>
          <a:solidFill>
            <a:schemeClr val="tx1"/>
          </a:solidFill>
          <a:ln>
            <a:noFill/>
          </a:ln>
          <a:effectLst/>
        </p:spPr>
        <p:txBody>
          <a:bodyPr wrap="none" anchor="ctr"/>
          <a:lstStyle/>
          <a:p>
            <a:endParaRPr lang="fa-IR"/>
          </a:p>
        </p:txBody>
      </p:sp>
      <p:sp>
        <p:nvSpPr>
          <p:cNvPr id="86" name="Oval 88"/>
          <p:cNvSpPr>
            <a:spLocks noChangeArrowheads="1"/>
          </p:cNvSpPr>
          <p:nvPr/>
        </p:nvSpPr>
        <p:spPr bwMode="auto">
          <a:xfrm>
            <a:off x="5404348" y="5180683"/>
            <a:ext cx="228600" cy="228600"/>
          </a:xfrm>
          <a:prstGeom prst="ellipse">
            <a:avLst/>
          </a:prstGeom>
          <a:solidFill>
            <a:schemeClr val="tx1"/>
          </a:solidFill>
          <a:ln>
            <a:noFill/>
          </a:ln>
          <a:effectLst/>
        </p:spPr>
        <p:txBody>
          <a:bodyPr wrap="none" anchor="ctr"/>
          <a:lstStyle/>
          <a:p>
            <a:endParaRPr lang="fa-IR"/>
          </a:p>
        </p:txBody>
      </p:sp>
      <p:sp>
        <p:nvSpPr>
          <p:cNvPr id="87" name="Oval 89"/>
          <p:cNvSpPr>
            <a:spLocks noChangeArrowheads="1"/>
          </p:cNvSpPr>
          <p:nvPr/>
        </p:nvSpPr>
        <p:spPr bwMode="auto">
          <a:xfrm rot="14317620">
            <a:off x="5556748" y="2513683"/>
            <a:ext cx="228600" cy="228600"/>
          </a:xfrm>
          <a:prstGeom prst="ellipse">
            <a:avLst/>
          </a:prstGeom>
          <a:solidFill>
            <a:schemeClr val="tx1"/>
          </a:solidFill>
          <a:ln>
            <a:noFill/>
          </a:ln>
          <a:effectLst/>
        </p:spPr>
        <p:txBody>
          <a:bodyPr wrap="none" anchor="ctr"/>
          <a:lstStyle/>
          <a:p>
            <a:endParaRPr lang="fa-IR"/>
          </a:p>
        </p:txBody>
      </p:sp>
      <p:sp>
        <p:nvSpPr>
          <p:cNvPr id="88" name="Text Box 90"/>
          <p:cNvSpPr txBox="1">
            <a:spLocks noChangeArrowheads="1"/>
          </p:cNvSpPr>
          <p:nvPr/>
        </p:nvSpPr>
        <p:spPr bwMode="auto">
          <a:xfrm>
            <a:off x="1730873" y="1716758"/>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fa-IR" b="1">
                <a:latin typeface="Times New Roman" panose="02020603050405020304" pitchFamily="18" charset="0"/>
              </a:rPr>
              <a:t>Y</a:t>
            </a:r>
          </a:p>
        </p:txBody>
      </p:sp>
      <p:sp>
        <p:nvSpPr>
          <p:cNvPr id="89" name="Rectangle 91"/>
          <p:cNvSpPr>
            <a:spLocks noChangeArrowheads="1"/>
          </p:cNvSpPr>
          <p:nvPr/>
        </p:nvSpPr>
        <p:spPr bwMode="auto">
          <a:xfrm>
            <a:off x="5709148" y="3580483"/>
            <a:ext cx="619125" cy="366767"/>
          </a:xfrm>
          <a:prstGeom prst="rect">
            <a:avLst/>
          </a:prstGeom>
          <a:solidFill>
            <a:schemeClr val="tx1"/>
          </a:solidFill>
          <a:ln>
            <a:noFill/>
          </a:ln>
          <a:effectLst/>
        </p:spPr>
        <p:txBody>
          <a:bodyPr lIns="90488" tIns="44450" rIns="90488" bIns="44450">
            <a:spAutoFit/>
          </a:bodyPr>
          <a:lstStyle/>
          <a:p>
            <a:pPr eaLnBrk="0" hangingPunct="0">
              <a:spcBef>
                <a:spcPct val="50000"/>
              </a:spcBef>
            </a:pPr>
            <a:r>
              <a:rPr lang="en-US" altLang="fa-IR" b="1" dirty="0">
                <a:solidFill>
                  <a:schemeClr val="bg1"/>
                </a:solidFill>
                <a:latin typeface="Arial" panose="020B0604020202090204" pitchFamily="34" charset="0"/>
              </a:rPr>
              <a:t>X</a:t>
            </a:r>
          </a:p>
        </p:txBody>
      </p:sp>
      <p:sp>
        <p:nvSpPr>
          <p:cNvPr id="90" name="Line 92"/>
          <p:cNvSpPr>
            <a:spLocks noChangeShapeType="1"/>
          </p:cNvSpPr>
          <p:nvPr/>
        </p:nvSpPr>
        <p:spPr bwMode="auto">
          <a:xfrm>
            <a:off x="7260453" y="2248571"/>
            <a:ext cx="0" cy="15192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 name="Line 93"/>
          <p:cNvSpPr>
            <a:spLocks noChangeShapeType="1"/>
          </p:cNvSpPr>
          <p:nvPr/>
        </p:nvSpPr>
        <p:spPr bwMode="auto">
          <a:xfrm flipV="1">
            <a:off x="7260453" y="2167608"/>
            <a:ext cx="3429000" cy="1143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2" name="Oval 94"/>
          <p:cNvSpPr>
            <a:spLocks noChangeArrowheads="1"/>
          </p:cNvSpPr>
          <p:nvPr/>
        </p:nvSpPr>
        <p:spPr bwMode="auto">
          <a:xfrm rot="14317620">
            <a:off x="7320778" y="3428083"/>
            <a:ext cx="228600" cy="228600"/>
          </a:xfrm>
          <a:prstGeom prst="ellipse">
            <a:avLst/>
          </a:prstGeom>
          <a:solidFill>
            <a:schemeClr val="tx1"/>
          </a:solidFill>
          <a:ln>
            <a:noFill/>
          </a:ln>
          <a:effectLst/>
        </p:spPr>
        <p:txBody>
          <a:bodyPr wrap="none" anchor="ctr"/>
          <a:lstStyle/>
          <a:p>
            <a:endParaRPr lang="fa-IR"/>
          </a:p>
        </p:txBody>
      </p:sp>
      <p:sp>
        <p:nvSpPr>
          <p:cNvPr id="93" name="Oval 95"/>
          <p:cNvSpPr>
            <a:spLocks noChangeArrowheads="1"/>
          </p:cNvSpPr>
          <p:nvPr/>
        </p:nvSpPr>
        <p:spPr bwMode="auto">
          <a:xfrm rot="14317620">
            <a:off x="7549378" y="3123283"/>
            <a:ext cx="228600" cy="228600"/>
          </a:xfrm>
          <a:prstGeom prst="ellipse">
            <a:avLst/>
          </a:prstGeom>
          <a:solidFill>
            <a:schemeClr val="tx1"/>
          </a:solidFill>
          <a:ln>
            <a:noFill/>
          </a:ln>
          <a:effectLst/>
        </p:spPr>
        <p:txBody>
          <a:bodyPr wrap="none" anchor="ctr"/>
          <a:lstStyle/>
          <a:p>
            <a:endParaRPr lang="fa-IR"/>
          </a:p>
        </p:txBody>
      </p:sp>
      <p:sp>
        <p:nvSpPr>
          <p:cNvPr id="94" name="Oval 96"/>
          <p:cNvSpPr>
            <a:spLocks noChangeArrowheads="1"/>
          </p:cNvSpPr>
          <p:nvPr/>
        </p:nvSpPr>
        <p:spPr bwMode="auto">
          <a:xfrm rot="14317620">
            <a:off x="9225778" y="2056483"/>
            <a:ext cx="228600" cy="228600"/>
          </a:xfrm>
          <a:prstGeom prst="ellipse">
            <a:avLst/>
          </a:prstGeom>
          <a:solidFill>
            <a:schemeClr val="tx1"/>
          </a:solidFill>
          <a:ln>
            <a:noFill/>
          </a:ln>
          <a:effectLst/>
        </p:spPr>
        <p:txBody>
          <a:bodyPr wrap="none" anchor="ctr"/>
          <a:lstStyle/>
          <a:p>
            <a:endParaRPr lang="fa-IR"/>
          </a:p>
        </p:txBody>
      </p:sp>
      <p:sp>
        <p:nvSpPr>
          <p:cNvPr id="95" name="Oval 97"/>
          <p:cNvSpPr>
            <a:spLocks noChangeArrowheads="1"/>
          </p:cNvSpPr>
          <p:nvPr/>
        </p:nvSpPr>
        <p:spPr bwMode="auto">
          <a:xfrm rot="14317620">
            <a:off x="9378178" y="2437483"/>
            <a:ext cx="228600" cy="228600"/>
          </a:xfrm>
          <a:prstGeom prst="ellipse">
            <a:avLst/>
          </a:prstGeom>
          <a:solidFill>
            <a:schemeClr val="tx1"/>
          </a:solidFill>
          <a:ln>
            <a:noFill/>
          </a:ln>
          <a:effectLst/>
        </p:spPr>
        <p:txBody>
          <a:bodyPr wrap="none" anchor="ctr"/>
          <a:lstStyle/>
          <a:p>
            <a:endParaRPr lang="fa-IR"/>
          </a:p>
        </p:txBody>
      </p:sp>
      <p:sp>
        <p:nvSpPr>
          <p:cNvPr id="96" name="Oval 98"/>
          <p:cNvSpPr>
            <a:spLocks noChangeArrowheads="1"/>
          </p:cNvSpPr>
          <p:nvPr/>
        </p:nvSpPr>
        <p:spPr bwMode="auto">
          <a:xfrm rot="14317620">
            <a:off x="9987778" y="2132683"/>
            <a:ext cx="228600" cy="228600"/>
          </a:xfrm>
          <a:prstGeom prst="ellipse">
            <a:avLst/>
          </a:prstGeom>
          <a:solidFill>
            <a:schemeClr val="tx1"/>
          </a:solidFill>
          <a:ln>
            <a:noFill/>
          </a:ln>
          <a:effectLst/>
        </p:spPr>
        <p:txBody>
          <a:bodyPr wrap="none" anchor="ctr"/>
          <a:lstStyle/>
          <a:p>
            <a:endParaRPr lang="fa-IR"/>
          </a:p>
        </p:txBody>
      </p:sp>
      <p:sp>
        <p:nvSpPr>
          <p:cNvPr id="97" name="Oval 99"/>
          <p:cNvSpPr>
            <a:spLocks noChangeArrowheads="1"/>
          </p:cNvSpPr>
          <p:nvPr/>
        </p:nvSpPr>
        <p:spPr bwMode="auto">
          <a:xfrm rot="14317620">
            <a:off x="7777978" y="3275683"/>
            <a:ext cx="228600" cy="228600"/>
          </a:xfrm>
          <a:prstGeom prst="ellipse">
            <a:avLst/>
          </a:prstGeom>
          <a:solidFill>
            <a:schemeClr val="tx1"/>
          </a:solidFill>
          <a:ln>
            <a:noFill/>
          </a:ln>
          <a:effectLst/>
        </p:spPr>
        <p:txBody>
          <a:bodyPr wrap="none" anchor="ctr"/>
          <a:lstStyle/>
          <a:p>
            <a:endParaRPr lang="fa-IR"/>
          </a:p>
        </p:txBody>
      </p:sp>
      <p:sp>
        <p:nvSpPr>
          <p:cNvPr id="98" name="Oval 100"/>
          <p:cNvSpPr>
            <a:spLocks noChangeArrowheads="1"/>
          </p:cNvSpPr>
          <p:nvPr/>
        </p:nvSpPr>
        <p:spPr bwMode="auto">
          <a:xfrm rot="14317620">
            <a:off x="9530578" y="2742283"/>
            <a:ext cx="228600" cy="228600"/>
          </a:xfrm>
          <a:prstGeom prst="ellipse">
            <a:avLst/>
          </a:prstGeom>
          <a:solidFill>
            <a:schemeClr val="tx1"/>
          </a:solidFill>
          <a:ln>
            <a:noFill/>
          </a:ln>
          <a:effectLst/>
        </p:spPr>
        <p:txBody>
          <a:bodyPr wrap="none" anchor="ctr"/>
          <a:lstStyle/>
          <a:p>
            <a:endParaRPr lang="fa-IR"/>
          </a:p>
        </p:txBody>
      </p:sp>
      <p:sp>
        <p:nvSpPr>
          <p:cNvPr id="99" name="Oval 101"/>
          <p:cNvSpPr>
            <a:spLocks noChangeArrowheads="1"/>
          </p:cNvSpPr>
          <p:nvPr/>
        </p:nvSpPr>
        <p:spPr bwMode="auto">
          <a:xfrm rot="14317620">
            <a:off x="9987778" y="2437483"/>
            <a:ext cx="228600" cy="228600"/>
          </a:xfrm>
          <a:prstGeom prst="ellipse">
            <a:avLst/>
          </a:prstGeom>
          <a:solidFill>
            <a:schemeClr val="tx1"/>
          </a:solidFill>
          <a:ln>
            <a:noFill/>
          </a:ln>
          <a:effectLst/>
        </p:spPr>
        <p:txBody>
          <a:bodyPr wrap="none" anchor="ctr"/>
          <a:lstStyle/>
          <a:p>
            <a:endParaRPr lang="fa-IR"/>
          </a:p>
        </p:txBody>
      </p:sp>
      <p:sp>
        <p:nvSpPr>
          <p:cNvPr id="100" name="Oval 102"/>
          <p:cNvSpPr>
            <a:spLocks noChangeArrowheads="1"/>
          </p:cNvSpPr>
          <p:nvPr/>
        </p:nvSpPr>
        <p:spPr bwMode="auto">
          <a:xfrm rot="14317620">
            <a:off x="9214348" y="1862808"/>
            <a:ext cx="228600" cy="228600"/>
          </a:xfrm>
          <a:prstGeom prst="ellipse">
            <a:avLst/>
          </a:prstGeom>
          <a:solidFill>
            <a:schemeClr val="tx1"/>
          </a:solidFill>
          <a:ln>
            <a:noFill/>
          </a:ln>
          <a:effectLst/>
        </p:spPr>
        <p:txBody>
          <a:bodyPr wrap="none" anchor="ctr"/>
          <a:lstStyle/>
          <a:p>
            <a:endParaRPr lang="fa-IR"/>
          </a:p>
        </p:txBody>
      </p:sp>
      <p:sp>
        <p:nvSpPr>
          <p:cNvPr id="101" name="Oval 103"/>
          <p:cNvSpPr>
            <a:spLocks noChangeArrowheads="1"/>
          </p:cNvSpPr>
          <p:nvPr/>
        </p:nvSpPr>
        <p:spPr bwMode="auto">
          <a:xfrm rot="14317620">
            <a:off x="10140178" y="2208883"/>
            <a:ext cx="228600" cy="228600"/>
          </a:xfrm>
          <a:prstGeom prst="ellipse">
            <a:avLst/>
          </a:prstGeom>
          <a:solidFill>
            <a:schemeClr val="tx1"/>
          </a:solidFill>
          <a:ln>
            <a:noFill/>
          </a:ln>
          <a:effectLst/>
        </p:spPr>
        <p:txBody>
          <a:bodyPr wrap="none" anchor="ctr"/>
          <a:lstStyle/>
          <a:p>
            <a:endParaRPr lang="fa-IR"/>
          </a:p>
        </p:txBody>
      </p:sp>
      <p:sp>
        <p:nvSpPr>
          <p:cNvPr id="102" name="Oval 104"/>
          <p:cNvSpPr>
            <a:spLocks noChangeArrowheads="1"/>
          </p:cNvSpPr>
          <p:nvPr/>
        </p:nvSpPr>
        <p:spPr bwMode="auto">
          <a:xfrm rot="14317620">
            <a:off x="9682978" y="2132683"/>
            <a:ext cx="228600" cy="228600"/>
          </a:xfrm>
          <a:prstGeom prst="ellipse">
            <a:avLst/>
          </a:prstGeom>
          <a:solidFill>
            <a:schemeClr val="tx1"/>
          </a:solidFill>
          <a:ln>
            <a:noFill/>
          </a:ln>
          <a:effectLst/>
        </p:spPr>
        <p:txBody>
          <a:bodyPr wrap="none" anchor="ctr"/>
          <a:lstStyle/>
          <a:p>
            <a:endParaRPr lang="fa-IR"/>
          </a:p>
        </p:txBody>
      </p:sp>
      <p:sp>
        <p:nvSpPr>
          <p:cNvPr id="103" name="Oval 105"/>
          <p:cNvSpPr>
            <a:spLocks noChangeArrowheads="1"/>
          </p:cNvSpPr>
          <p:nvPr/>
        </p:nvSpPr>
        <p:spPr bwMode="auto">
          <a:xfrm rot="14317620">
            <a:off x="8616178" y="3047083"/>
            <a:ext cx="228600" cy="228600"/>
          </a:xfrm>
          <a:prstGeom prst="ellipse">
            <a:avLst/>
          </a:prstGeom>
          <a:solidFill>
            <a:schemeClr val="tx1"/>
          </a:solidFill>
          <a:ln>
            <a:noFill/>
          </a:ln>
          <a:effectLst/>
        </p:spPr>
        <p:txBody>
          <a:bodyPr wrap="none" anchor="ctr"/>
          <a:lstStyle/>
          <a:p>
            <a:endParaRPr lang="fa-IR"/>
          </a:p>
        </p:txBody>
      </p:sp>
      <p:sp>
        <p:nvSpPr>
          <p:cNvPr id="104" name="Oval 106"/>
          <p:cNvSpPr>
            <a:spLocks noChangeArrowheads="1"/>
          </p:cNvSpPr>
          <p:nvPr/>
        </p:nvSpPr>
        <p:spPr bwMode="auto">
          <a:xfrm rot="14317620">
            <a:off x="8692378" y="2437483"/>
            <a:ext cx="228600" cy="228600"/>
          </a:xfrm>
          <a:prstGeom prst="ellipse">
            <a:avLst/>
          </a:prstGeom>
          <a:solidFill>
            <a:schemeClr val="tx1"/>
          </a:solidFill>
          <a:ln>
            <a:noFill/>
          </a:ln>
          <a:effectLst/>
        </p:spPr>
        <p:txBody>
          <a:bodyPr wrap="none" anchor="ctr"/>
          <a:lstStyle/>
          <a:p>
            <a:endParaRPr lang="fa-IR"/>
          </a:p>
        </p:txBody>
      </p:sp>
      <p:sp>
        <p:nvSpPr>
          <p:cNvPr id="105" name="Oval 107"/>
          <p:cNvSpPr>
            <a:spLocks noChangeArrowheads="1"/>
          </p:cNvSpPr>
          <p:nvPr/>
        </p:nvSpPr>
        <p:spPr bwMode="auto">
          <a:xfrm rot="14317620">
            <a:off x="8311378" y="2285083"/>
            <a:ext cx="228600" cy="228600"/>
          </a:xfrm>
          <a:prstGeom prst="ellipse">
            <a:avLst/>
          </a:prstGeom>
          <a:solidFill>
            <a:schemeClr val="tx1"/>
          </a:solidFill>
          <a:ln>
            <a:noFill/>
          </a:ln>
          <a:effectLst/>
        </p:spPr>
        <p:txBody>
          <a:bodyPr wrap="none" anchor="ctr"/>
          <a:lstStyle/>
          <a:p>
            <a:endParaRPr lang="fa-IR"/>
          </a:p>
        </p:txBody>
      </p:sp>
      <p:sp>
        <p:nvSpPr>
          <p:cNvPr id="106" name="Oval 108"/>
          <p:cNvSpPr>
            <a:spLocks noChangeArrowheads="1"/>
          </p:cNvSpPr>
          <p:nvPr/>
        </p:nvSpPr>
        <p:spPr bwMode="auto">
          <a:xfrm rot="14317620">
            <a:off x="7396978" y="2818483"/>
            <a:ext cx="228600" cy="228600"/>
          </a:xfrm>
          <a:prstGeom prst="ellipse">
            <a:avLst/>
          </a:prstGeom>
          <a:solidFill>
            <a:schemeClr val="tx1"/>
          </a:solidFill>
          <a:ln>
            <a:noFill/>
          </a:ln>
          <a:effectLst/>
        </p:spPr>
        <p:txBody>
          <a:bodyPr wrap="none" anchor="ctr"/>
          <a:lstStyle/>
          <a:p>
            <a:endParaRPr lang="fa-IR"/>
          </a:p>
        </p:txBody>
      </p:sp>
      <p:sp>
        <p:nvSpPr>
          <p:cNvPr id="107" name="Oval 109"/>
          <p:cNvSpPr>
            <a:spLocks noChangeArrowheads="1"/>
          </p:cNvSpPr>
          <p:nvPr/>
        </p:nvSpPr>
        <p:spPr bwMode="auto">
          <a:xfrm rot="14317620">
            <a:off x="7701778" y="2666083"/>
            <a:ext cx="228600" cy="228600"/>
          </a:xfrm>
          <a:prstGeom prst="ellipse">
            <a:avLst/>
          </a:prstGeom>
          <a:solidFill>
            <a:schemeClr val="tx1"/>
          </a:solidFill>
          <a:ln>
            <a:noFill/>
          </a:ln>
          <a:effectLst/>
        </p:spPr>
        <p:txBody>
          <a:bodyPr wrap="none" anchor="ctr"/>
          <a:lstStyle/>
          <a:p>
            <a:endParaRPr lang="fa-IR"/>
          </a:p>
        </p:txBody>
      </p:sp>
      <p:sp>
        <p:nvSpPr>
          <p:cNvPr id="108" name="Oval 110"/>
          <p:cNvSpPr>
            <a:spLocks noChangeArrowheads="1"/>
          </p:cNvSpPr>
          <p:nvPr/>
        </p:nvSpPr>
        <p:spPr bwMode="auto">
          <a:xfrm rot="14317620">
            <a:off x="8006578" y="2853408"/>
            <a:ext cx="228600" cy="228600"/>
          </a:xfrm>
          <a:prstGeom prst="ellipse">
            <a:avLst/>
          </a:prstGeom>
          <a:solidFill>
            <a:schemeClr val="tx1"/>
          </a:solidFill>
          <a:ln>
            <a:noFill/>
          </a:ln>
          <a:effectLst/>
        </p:spPr>
        <p:txBody>
          <a:bodyPr vert="eaVert" wrap="none" anchor="ctr"/>
          <a:lstStyle/>
          <a:p>
            <a:pPr algn="ctr" eaLnBrk="0" hangingPunct="0"/>
            <a:endParaRPr lang="fa-IR" altLang="fa-IR">
              <a:latin typeface="Times New Roman" panose="02020603050405020304" pitchFamily="18" charset="0"/>
            </a:endParaRPr>
          </a:p>
        </p:txBody>
      </p:sp>
      <p:sp>
        <p:nvSpPr>
          <p:cNvPr id="109" name="Oval 111"/>
          <p:cNvSpPr>
            <a:spLocks noChangeArrowheads="1"/>
          </p:cNvSpPr>
          <p:nvPr/>
        </p:nvSpPr>
        <p:spPr bwMode="auto">
          <a:xfrm rot="14317620">
            <a:off x="8920978" y="2742283"/>
            <a:ext cx="228600" cy="228600"/>
          </a:xfrm>
          <a:prstGeom prst="ellipse">
            <a:avLst/>
          </a:prstGeom>
          <a:solidFill>
            <a:schemeClr val="tx1"/>
          </a:solidFill>
          <a:ln>
            <a:noFill/>
          </a:ln>
          <a:effectLst/>
        </p:spPr>
        <p:txBody>
          <a:bodyPr wrap="none" anchor="ctr"/>
          <a:lstStyle/>
          <a:p>
            <a:endParaRPr lang="fa-IR"/>
          </a:p>
        </p:txBody>
      </p:sp>
      <p:sp>
        <p:nvSpPr>
          <p:cNvPr id="110" name="Oval 112"/>
          <p:cNvSpPr>
            <a:spLocks noChangeArrowheads="1"/>
          </p:cNvSpPr>
          <p:nvPr/>
        </p:nvSpPr>
        <p:spPr bwMode="auto">
          <a:xfrm rot="14317620">
            <a:off x="8387578" y="2818483"/>
            <a:ext cx="228600" cy="228600"/>
          </a:xfrm>
          <a:prstGeom prst="ellipse">
            <a:avLst/>
          </a:prstGeom>
          <a:solidFill>
            <a:schemeClr val="tx1"/>
          </a:solidFill>
          <a:ln>
            <a:noFill/>
          </a:ln>
          <a:effectLst/>
        </p:spPr>
        <p:txBody>
          <a:bodyPr wrap="none" anchor="ctr"/>
          <a:lstStyle/>
          <a:p>
            <a:endParaRPr lang="fa-IR"/>
          </a:p>
        </p:txBody>
      </p:sp>
      <p:sp>
        <p:nvSpPr>
          <p:cNvPr id="111" name="Oval 113"/>
          <p:cNvSpPr>
            <a:spLocks noChangeArrowheads="1"/>
          </p:cNvSpPr>
          <p:nvPr/>
        </p:nvSpPr>
        <p:spPr bwMode="auto">
          <a:xfrm rot="14317620">
            <a:off x="10368778" y="2589883"/>
            <a:ext cx="228600" cy="228600"/>
          </a:xfrm>
          <a:prstGeom prst="ellipse">
            <a:avLst/>
          </a:prstGeom>
          <a:solidFill>
            <a:schemeClr val="tx1"/>
          </a:solidFill>
          <a:ln>
            <a:noFill/>
          </a:ln>
          <a:effectLst/>
        </p:spPr>
        <p:txBody>
          <a:bodyPr wrap="none" anchor="ctr"/>
          <a:lstStyle/>
          <a:p>
            <a:endParaRPr lang="fa-IR"/>
          </a:p>
        </p:txBody>
      </p:sp>
      <p:sp>
        <p:nvSpPr>
          <p:cNvPr id="112" name="Oval 114"/>
          <p:cNvSpPr>
            <a:spLocks noChangeArrowheads="1"/>
          </p:cNvSpPr>
          <p:nvPr/>
        </p:nvSpPr>
        <p:spPr bwMode="auto">
          <a:xfrm rot="14317620">
            <a:off x="8158978" y="3123283"/>
            <a:ext cx="228600" cy="228600"/>
          </a:xfrm>
          <a:prstGeom prst="ellipse">
            <a:avLst/>
          </a:prstGeom>
          <a:solidFill>
            <a:schemeClr val="tx1"/>
          </a:solidFill>
          <a:ln>
            <a:noFill/>
          </a:ln>
          <a:effectLst/>
        </p:spPr>
        <p:txBody>
          <a:bodyPr wrap="none" anchor="ctr"/>
          <a:lstStyle/>
          <a:p>
            <a:endParaRPr lang="fa-IR"/>
          </a:p>
        </p:txBody>
      </p:sp>
      <p:sp>
        <p:nvSpPr>
          <p:cNvPr id="113" name="Oval 115"/>
          <p:cNvSpPr>
            <a:spLocks noChangeArrowheads="1"/>
          </p:cNvSpPr>
          <p:nvPr/>
        </p:nvSpPr>
        <p:spPr bwMode="auto">
          <a:xfrm rot="14317620">
            <a:off x="10521178" y="2056483"/>
            <a:ext cx="228600" cy="228600"/>
          </a:xfrm>
          <a:prstGeom prst="ellipse">
            <a:avLst/>
          </a:prstGeom>
          <a:solidFill>
            <a:schemeClr val="tx1"/>
          </a:solidFill>
          <a:ln>
            <a:noFill/>
          </a:ln>
          <a:effectLst/>
        </p:spPr>
        <p:txBody>
          <a:bodyPr wrap="none" anchor="ctr"/>
          <a:lstStyle/>
          <a:p>
            <a:endParaRPr lang="fa-IR"/>
          </a:p>
        </p:txBody>
      </p:sp>
      <p:sp>
        <p:nvSpPr>
          <p:cNvPr id="114" name="Text Box 116"/>
          <p:cNvSpPr txBox="1">
            <a:spLocks noChangeArrowheads="1"/>
          </p:cNvSpPr>
          <p:nvPr/>
        </p:nvSpPr>
        <p:spPr bwMode="auto">
          <a:xfrm>
            <a:off x="6090148" y="1675483"/>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fa-IR" b="1">
                <a:latin typeface="Times New Roman" panose="02020603050405020304" pitchFamily="18" charset="0"/>
              </a:rPr>
              <a:t>Y</a:t>
            </a:r>
          </a:p>
        </p:txBody>
      </p:sp>
      <p:sp>
        <p:nvSpPr>
          <p:cNvPr id="115" name="Line 118"/>
          <p:cNvSpPr>
            <a:spLocks noChangeShapeType="1"/>
          </p:cNvSpPr>
          <p:nvPr/>
        </p:nvSpPr>
        <p:spPr bwMode="auto">
          <a:xfrm>
            <a:off x="7244578" y="3809083"/>
            <a:ext cx="3352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6" name="Oval 119"/>
          <p:cNvSpPr>
            <a:spLocks noChangeArrowheads="1"/>
          </p:cNvSpPr>
          <p:nvPr/>
        </p:nvSpPr>
        <p:spPr bwMode="auto">
          <a:xfrm rot="14317620">
            <a:off x="9225778" y="2742283"/>
            <a:ext cx="228600" cy="228600"/>
          </a:xfrm>
          <a:prstGeom prst="ellipse">
            <a:avLst/>
          </a:prstGeom>
          <a:solidFill>
            <a:schemeClr val="tx1"/>
          </a:solidFill>
          <a:ln>
            <a:noFill/>
          </a:ln>
          <a:effectLst/>
        </p:spPr>
        <p:txBody>
          <a:bodyPr wrap="none" anchor="ctr"/>
          <a:lstStyle/>
          <a:p>
            <a:endParaRPr lang="fa-IR"/>
          </a:p>
        </p:txBody>
      </p:sp>
      <p:sp>
        <p:nvSpPr>
          <p:cNvPr id="117" name="Rectangle 7"/>
          <p:cNvSpPr>
            <a:spLocks noChangeArrowheads="1"/>
          </p:cNvSpPr>
          <p:nvPr/>
        </p:nvSpPr>
        <p:spPr bwMode="auto">
          <a:xfrm>
            <a:off x="9647531" y="5638872"/>
            <a:ext cx="1304925"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50000"/>
              </a:spcBef>
            </a:pPr>
            <a:r>
              <a:rPr lang="en-US" altLang="fa-IR" sz="5400" dirty="0">
                <a:solidFill>
                  <a:srgbClr val="FF0000"/>
                </a:solidFill>
                <a:latin typeface="Wingdings" panose="05000000000000000000" pitchFamily="2" charset="2"/>
              </a:rPr>
              <a:t></a:t>
            </a:r>
          </a:p>
        </p:txBody>
      </p:sp>
    </p:spTree>
    <p:extLst>
      <p:ext uri="{BB962C8B-B14F-4D97-AF65-F5344CB8AC3E}">
        <p14:creationId xmlns:p14="http://schemas.microsoft.com/office/powerpoint/2010/main" val="342990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Residual Analysis for </a:t>
            </a:r>
            <a:r>
              <a:rPr lang="en-US"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Homoscedasticity</a:t>
            </a:r>
            <a:endParaRPr lang="fa-IR"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19" name="Object 4">
            <a:hlinkClick r:id="" action="ppaction://ole?verb=0"/>
          </p:cNvPr>
          <p:cNvGraphicFramePr>
            <a:graphicFrameLocks/>
          </p:cNvGraphicFramePr>
          <p:nvPr>
            <p:extLst>
              <p:ext uri="{D42A27DB-BD31-4B8C-83A1-F6EECF244321}">
                <p14:modId xmlns:p14="http://schemas.microsoft.com/office/powerpoint/2010/main" val="2349779881"/>
              </p:ext>
            </p:extLst>
          </p:nvPr>
        </p:nvGraphicFramePr>
        <p:xfrm>
          <a:off x="5105291" y="5905500"/>
          <a:ext cx="576262" cy="533400"/>
        </p:xfrm>
        <a:graphic>
          <a:graphicData uri="http://schemas.openxmlformats.org/presentationml/2006/ole">
            <mc:AlternateContent xmlns:mc="http://schemas.openxmlformats.org/markup-compatibility/2006">
              <mc:Choice xmlns:v="urn:schemas-microsoft-com:vml" Requires="v">
                <p:oleObj spid="_x0000_s9295" name="Clip" r:id="rId3" imgW="1031760" imgH="988920" progId="MS_ClipArt_Gallery.5">
                  <p:embed/>
                </p:oleObj>
              </mc:Choice>
              <mc:Fallback>
                <p:oleObj name="Clip" r:id="rId3" imgW="1031760" imgH="988920" progId="MS_ClipArt_Gallery.5">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291" y="5905500"/>
                        <a:ext cx="576262" cy="5334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 name="Rectangle 5"/>
          <p:cNvSpPr>
            <a:spLocks noChangeArrowheads="1"/>
          </p:cNvSpPr>
          <p:nvPr/>
        </p:nvSpPr>
        <p:spPr bwMode="auto">
          <a:xfrm>
            <a:off x="1759451" y="5914230"/>
            <a:ext cx="3128962" cy="515938"/>
          </a:xfrm>
          <a:prstGeom prst="rect">
            <a:avLst/>
          </a:prstGeom>
          <a:noFill/>
          <a:ln>
            <a:noFill/>
          </a:ln>
          <a:effectLst/>
        </p:spPr>
        <p:txBody>
          <a:bodyPr lIns="90488" tIns="44450" rIns="90488" bIns="44450">
            <a:spAutoFit/>
          </a:bodyPr>
          <a:lstStyle/>
          <a:p>
            <a:pPr eaLnBrk="0" hangingPunct="0">
              <a:spcBef>
                <a:spcPct val="50000"/>
              </a:spcBef>
            </a:pPr>
            <a:r>
              <a:rPr lang="en-US" altLang="fa-IR" sz="2800" dirty="0">
                <a:solidFill>
                  <a:srgbClr val="FFFF00"/>
                </a:solidFill>
                <a:latin typeface="Arial" panose="020B0604020202090204" pitchFamily="34" charset="0"/>
              </a:rPr>
              <a:t>Heteroscedasticity</a:t>
            </a:r>
          </a:p>
        </p:txBody>
      </p:sp>
      <p:sp>
        <p:nvSpPr>
          <p:cNvPr id="121" name="Rectangle 6"/>
          <p:cNvSpPr>
            <a:spLocks noChangeArrowheads="1"/>
          </p:cNvSpPr>
          <p:nvPr/>
        </p:nvSpPr>
        <p:spPr bwMode="auto">
          <a:xfrm>
            <a:off x="10132880" y="5600700"/>
            <a:ext cx="914400" cy="911225"/>
          </a:xfrm>
          <a:prstGeom prst="rect">
            <a:avLst/>
          </a:prstGeom>
          <a:noFill/>
          <a:ln>
            <a:noFill/>
          </a:ln>
          <a:effectLst/>
        </p:spPr>
        <p:txBody>
          <a:bodyPr lIns="90488" tIns="44450" rIns="90488" bIns="44450">
            <a:spAutoFit/>
          </a:bodyPr>
          <a:lstStyle/>
          <a:p>
            <a:pPr eaLnBrk="0" hangingPunct="0">
              <a:spcBef>
                <a:spcPct val="50000"/>
              </a:spcBef>
            </a:pPr>
            <a:r>
              <a:rPr lang="en-US" altLang="fa-IR" sz="5400">
                <a:solidFill>
                  <a:srgbClr val="FF0000"/>
                </a:solidFill>
                <a:latin typeface="Wingdings" panose="05000000000000000000" pitchFamily="2" charset="2"/>
              </a:rPr>
              <a:t></a:t>
            </a:r>
          </a:p>
        </p:txBody>
      </p:sp>
      <p:sp>
        <p:nvSpPr>
          <p:cNvPr id="122" name="Rectangle 8"/>
          <p:cNvSpPr>
            <a:spLocks noChangeArrowheads="1"/>
          </p:cNvSpPr>
          <p:nvPr/>
        </p:nvSpPr>
        <p:spPr bwMode="auto">
          <a:xfrm>
            <a:off x="6697327" y="5922963"/>
            <a:ext cx="2974975" cy="515937"/>
          </a:xfrm>
          <a:prstGeom prst="rect">
            <a:avLst/>
          </a:prstGeom>
          <a:noFill/>
          <a:ln>
            <a:noFill/>
          </a:ln>
          <a:effectLst/>
        </p:spPr>
        <p:txBody>
          <a:bodyPr lIns="90488" tIns="44450" rIns="90488" bIns="44450">
            <a:spAutoFit/>
          </a:bodyPr>
          <a:lstStyle/>
          <a:p>
            <a:pPr eaLnBrk="0" hangingPunct="0">
              <a:spcBef>
                <a:spcPct val="50000"/>
              </a:spcBef>
            </a:pPr>
            <a:r>
              <a:rPr lang="en-US" altLang="fa-IR" sz="2800" dirty="0">
                <a:solidFill>
                  <a:srgbClr val="FFFF00"/>
                </a:solidFill>
                <a:latin typeface="Arial" panose="020B0604020202090204" pitchFamily="34" charset="0"/>
              </a:rPr>
              <a:t>Homoscedasticity</a:t>
            </a:r>
          </a:p>
        </p:txBody>
      </p:sp>
      <p:sp>
        <p:nvSpPr>
          <p:cNvPr id="123" name="Line 9"/>
          <p:cNvSpPr>
            <a:spLocks noChangeShapeType="1"/>
          </p:cNvSpPr>
          <p:nvPr/>
        </p:nvSpPr>
        <p:spPr bwMode="auto">
          <a:xfrm>
            <a:off x="1759451" y="4424363"/>
            <a:ext cx="0" cy="13668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4" name="Line 10"/>
          <p:cNvSpPr>
            <a:spLocks noChangeShapeType="1"/>
          </p:cNvSpPr>
          <p:nvPr/>
        </p:nvSpPr>
        <p:spPr bwMode="auto">
          <a:xfrm>
            <a:off x="1759451" y="5067300"/>
            <a:ext cx="34242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5" name="Line 11"/>
          <p:cNvSpPr>
            <a:spLocks noChangeShapeType="1"/>
          </p:cNvSpPr>
          <p:nvPr/>
        </p:nvSpPr>
        <p:spPr bwMode="auto">
          <a:xfrm flipV="1">
            <a:off x="2029326" y="4194175"/>
            <a:ext cx="2738437" cy="757238"/>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6" name="Line 12"/>
          <p:cNvSpPr>
            <a:spLocks noChangeShapeType="1"/>
          </p:cNvSpPr>
          <p:nvPr/>
        </p:nvSpPr>
        <p:spPr bwMode="auto">
          <a:xfrm>
            <a:off x="2107113" y="5262563"/>
            <a:ext cx="2662238" cy="452437"/>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7" name="Oval 13"/>
          <p:cNvSpPr>
            <a:spLocks noChangeArrowheads="1"/>
          </p:cNvSpPr>
          <p:nvPr/>
        </p:nvSpPr>
        <p:spPr bwMode="auto">
          <a:xfrm>
            <a:off x="2140451" y="4914900"/>
            <a:ext cx="228600" cy="228600"/>
          </a:xfrm>
          <a:prstGeom prst="ellipse">
            <a:avLst/>
          </a:prstGeom>
          <a:solidFill>
            <a:schemeClr val="tx1"/>
          </a:solidFill>
          <a:ln>
            <a:noFill/>
          </a:ln>
          <a:effectLst/>
        </p:spPr>
        <p:txBody>
          <a:bodyPr wrap="none" anchor="ctr"/>
          <a:lstStyle/>
          <a:p>
            <a:endParaRPr lang="fa-IR"/>
          </a:p>
        </p:txBody>
      </p:sp>
      <p:sp>
        <p:nvSpPr>
          <p:cNvPr id="128" name="Oval 14"/>
          <p:cNvSpPr>
            <a:spLocks noChangeArrowheads="1"/>
          </p:cNvSpPr>
          <p:nvPr/>
        </p:nvSpPr>
        <p:spPr bwMode="auto">
          <a:xfrm>
            <a:off x="3359651" y="4610100"/>
            <a:ext cx="228600" cy="228600"/>
          </a:xfrm>
          <a:prstGeom prst="ellipse">
            <a:avLst/>
          </a:prstGeom>
          <a:solidFill>
            <a:schemeClr val="tx1"/>
          </a:solidFill>
          <a:ln>
            <a:noFill/>
          </a:ln>
          <a:effectLst/>
        </p:spPr>
        <p:txBody>
          <a:bodyPr wrap="none" anchor="ctr"/>
          <a:lstStyle/>
          <a:p>
            <a:endParaRPr lang="fa-IR"/>
          </a:p>
        </p:txBody>
      </p:sp>
      <p:sp>
        <p:nvSpPr>
          <p:cNvPr id="129" name="Oval 15"/>
          <p:cNvSpPr>
            <a:spLocks noChangeArrowheads="1"/>
          </p:cNvSpPr>
          <p:nvPr/>
        </p:nvSpPr>
        <p:spPr bwMode="auto">
          <a:xfrm>
            <a:off x="2369051" y="5067300"/>
            <a:ext cx="228600" cy="228600"/>
          </a:xfrm>
          <a:prstGeom prst="ellipse">
            <a:avLst/>
          </a:prstGeom>
          <a:solidFill>
            <a:schemeClr val="tx1"/>
          </a:solidFill>
          <a:ln>
            <a:noFill/>
          </a:ln>
          <a:effectLst/>
        </p:spPr>
        <p:txBody>
          <a:bodyPr wrap="none" anchor="ctr"/>
          <a:lstStyle/>
          <a:p>
            <a:endParaRPr lang="fa-IR"/>
          </a:p>
        </p:txBody>
      </p:sp>
      <p:sp>
        <p:nvSpPr>
          <p:cNvPr id="130" name="Oval 16"/>
          <p:cNvSpPr>
            <a:spLocks noChangeArrowheads="1"/>
          </p:cNvSpPr>
          <p:nvPr/>
        </p:nvSpPr>
        <p:spPr bwMode="auto">
          <a:xfrm>
            <a:off x="2521451" y="4762500"/>
            <a:ext cx="228600" cy="228600"/>
          </a:xfrm>
          <a:prstGeom prst="ellipse">
            <a:avLst/>
          </a:prstGeom>
          <a:solidFill>
            <a:schemeClr val="tx1"/>
          </a:solidFill>
          <a:ln>
            <a:noFill/>
          </a:ln>
          <a:effectLst/>
        </p:spPr>
        <p:txBody>
          <a:bodyPr wrap="none" anchor="ctr"/>
          <a:lstStyle/>
          <a:p>
            <a:endParaRPr lang="fa-IR"/>
          </a:p>
        </p:txBody>
      </p:sp>
      <p:sp>
        <p:nvSpPr>
          <p:cNvPr id="131" name="Oval 17"/>
          <p:cNvSpPr>
            <a:spLocks noChangeArrowheads="1"/>
          </p:cNvSpPr>
          <p:nvPr/>
        </p:nvSpPr>
        <p:spPr bwMode="auto">
          <a:xfrm>
            <a:off x="2902451" y="4762500"/>
            <a:ext cx="228600" cy="228600"/>
          </a:xfrm>
          <a:prstGeom prst="ellipse">
            <a:avLst/>
          </a:prstGeom>
          <a:solidFill>
            <a:schemeClr val="tx1"/>
          </a:solidFill>
          <a:ln>
            <a:noFill/>
          </a:ln>
          <a:effectLst/>
        </p:spPr>
        <p:txBody>
          <a:bodyPr wrap="none" anchor="ctr"/>
          <a:lstStyle/>
          <a:p>
            <a:endParaRPr lang="fa-IR"/>
          </a:p>
        </p:txBody>
      </p:sp>
      <p:sp>
        <p:nvSpPr>
          <p:cNvPr id="132" name="Oval 18"/>
          <p:cNvSpPr>
            <a:spLocks noChangeArrowheads="1"/>
          </p:cNvSpPr>
          <p:nvPr/>
        </p:nvSpPr>
        <p:spPr bwMode="auto">
          <a:xfrm>
            <a:off x="2978651" y="5143500"/>
            <a:ext cx="228600" cy="228600"/>
          </a:xfrm>
          <a:prstGeom prst="ellipse">
            <a:avLst/>
          </a:prstGeom>
          <a:solidFill>
            <a:schemeClr val="tx1"/>
          </a:solidFill>
          <a:ln>
            <a:noFill/>
          </a:ln>
          <a:effectLst/>
        </p:spPr>
        <p:txBody>
          <a:bodyPr wrap="none" anchor="ctr"/>
          <a:lstStyle/>
          <a:p>
            <a:endParaRPr lang="fa-IR"/>
          </a:p>
        </p:txBody>
      </p:sp>
      <p:sp>
        <p:nvSpPr>
          <p:cNvPr id="133" name="Oval 19"/>
          <p:cNvSpPr>
            <a:spLocks noChangeArrowheads="1"/>
          </p:cNvSpPr>
          <p:nvPr/>
        </p:nvSpPr>
        <p:spPr bwMode="auto">
          <a:xfrm>
            <a:off x="3283451" y="4914900"/>
            <a:ext cx="228600" cy="228600"/>
          </a:xfrm>
          <a:prstGeom prst="ellipse">
            <a:avLst/>
          </a:prstGeom>
          <a:solidFill>
            <a:schemeClr val="tx1"/>
          </a:solidFill>
          <a:ln>
            <a:noFill/>
          </a:ln>
          <a:effectLst/>
        </p:spPr>
        <p:txBody>
          <a:bodyPr wrap="none" anchor="ctr"/>
          <a:lstStyle/>
          <a:p>
            <a:endParaRPr lang="fa-IR"/>
          </a:p>
        </p:txBody>
      </p:sp>
      <p:sp>
        <p:nvSpPr>
          <p:cNvPr id="134" name="Oval 20"/>
          <p:cNvSpPr>
            <a:spLocks noChangeArrowheads="1"/>
          </p:cNvSpPr>
          <p:nvPr/>
        </p:nvSpPr>
        <p:spPr bwMode="auto">
          <a:xfrm>
            <a:off x="2673851" y="5067300"/>
            <a:ext cx="228600" cy="228600"/>
          </a:xfrm>
          <a:prstGeom prst="ellipse">
            <a:avLst/>
          </a:prstGeom>
          <a:solidFill>
            <a:schemeClr val="tx1"/>
          </a:solidFill>
          <a:ln>
            <a:noFill/>
          </a:ln>
          <a:effectLst/>
        </p:spPr>
        <p:txBody>
          <a:bodyPr wrap="none" anchor="ctr"/>
          <a:lstStyle/>
          <a:p>
            <a:endParaRPr lang="fa-IR"/>
          </a:p>
        </p:txBody>
      </p:sp>
      <p:sp>
        <p:nvSpPr>
          <p:cNvPr id="135" name="Oval 21"/>
          <p:cNvSpPr>
            <a:spLocks noChangeArrowheads="1"/>
          </p:cNvSpPr>
          <p:nvPr/>
        </p:nvSpPr>
        <p:spPr bwMode="auto">
          <a:xfrm>
            <a:off x="4578851" y="5143500"/>
            <a:ext cx="228600" cy="228600"/>
          </a:xfrm>
          <a:prstGeom prst="ellipse">
            <a:avLst/>
          </a:prstGeom>
          <a:solidFill>
            <a:schemeClr val="tx1"/>
          </a:solidFill>
          <a:ln>
            <a:noFill/>
          </a:ln>
          <a:effectLst/>
        </p:spPr>
        <p:txBody>
          <a:bodyPr wrap="none" anchor="ctr"/>
          <a:lstStyle/>
          <a:p>
            <a:endParaRPr lang="fa-IR"/>
          </a:p>
        </p:txBody>
      </p:sp>
      <p:sp>
        <p:nvSpPr>
          <p:cNvPr id="136" name="Oval 22"/>
          <p:cNvSpPr>
            <a:spLocks noChangeArrowheads="1"/>
          </p:cNvSpPr>
          <p:nvPr/>
        </p:nvSpPr>
        <p:spPr bwMode="auto">
          <a:xfrm>
            <a:off x="3893051" y="5372100"/>
            <a:ext cx="228600" cy="228600"/>
          </a:xfrm>
          <a:prstGeom prst="ellipse">
            <a:avLst/>
          </a:prstGeom>
          <a:solidFill>
            <a:schemeClr val="tx1"/>
          </a:solidFill>
          <a:ln>
            <a:noFill/>
          </a:ln>
          <a:effectLst/>
        </p:spPr>
        <p:txBody>
          <a:bodyPr wrap="none" anchor="ctr"/>
          <a:lstStyle/>
          <a:p>
            <a:endParaRPr lang="fa-IR"/>
          </a:p>
        </p:txBody>
      </p:sp>
      <p:sp>
        <p:nvSpPr>
          <p:cNvPr id="137" name="Oval 23"/>
          <p:cNvSpPr>
            <a:spLocks noChangeArrowheads="1"/>
          </p:cNvSpPr>
          <p:nvPr/>
        </p:nvSpPr>
        <p:spPr bwMode="auto">
          <a:xfrm>
            <a:off x="4045451" y="4762500"/>
            <a:ext cx="228600" cy="228600"/>
          </a:xfrm>
          <a:prstGeom prst="ellipse">
            <a:avLst/>
          </a:prstGeom>
          <a:solidFill>
            <a:schemeClr val="tx1"/>
          </a:solidFill>
          <a:ln>
            <a:noFill/>
          </a:ln>
          <a:effectLst/>
        </p:spPr>
        <p:txBody>
          <a:bodyPr wrap="none" anchor="ctr"/>
          <a:lstStyle/>
          <a:p>
            <a:endParaRPr lang="fa-IR"/>
          </a:p>
        </p:txBody>
      </p:sp>
      <p:sp>
        <p:nvSpPr>
          <p:cNvPr id="138" name="Oval 24"/>
          <p:cNvSpPr>
            <a:spLocks noChangeArrowheads="1"/>
          </p:cNvSpPr>
          <p:nvPr/>
        </p:nvSpPr>
        <p:spPr bwMode="auto">
          <a:xfrm>
            <a:off x="3816851" y="4457700"/>
            <a:ext cx="228600" cy="228600"/>
          </a:xfrm>
          <a:prstGeom prst="ellipse">
            <a:avLst/>
          </a:prstGeom>
          <a:solidFill>
            <a:schemeClr val="tx1"/>
          </a:solidFill>
          <a:ln>
            <a:noFill/>
          </a:ln>
          <a:effectLst/>
        </p:spPr>
        <p:txBody>
          <a:bodyPr wrap="none" anchor="ctr"/>
          <a:lstStyle/>
          <a:p>
            <a:endParaRPr lang="fa-IR"/>
          </a:p>
        </p:txBody>
      </p:sp>
      <p:sp>
        <p:nvSpPr>
          <p:cNvPr id="139" name="Oval 25"/>
          <p:cNvSpPr>
            <a:spLocks noChangeArrowheads="1"/>
          </p:cNvSpPr>
          <p:nvPr/>
        </p:nvSpPr>
        <p:spPr bwMode="auto">
          <a:xfrm>
            <a:off x="3664451" y="4838700"/>
            <a:ext cx="228600" cy="228600"/>
          </a:xfrm>
          <a:prstGeom prst="ellipse">
            <a:avLst/>
          </a:prstGeom>
          <a:solidFill>
            <a:schemeClr val="tx1"/>
          </a:solidFill>
          <a:ln>
            <a:noFill/>
          </a:ln>
          <a:effectLst/>
        </p:spPr>
        <p:txBody>
          <a:bodyPr wrap="none" anchor="ctr"/>
          <a:lstStyle/>
          <a:p>
            <a:endParaRPr lang="fa-IR"/>
          </a:p>
        </p:txBody>
      </p:sp>
      <p:sp>
        <p:nvSpPr>
          <p:cNvPr id="140" name="Oval 26"/>
          <p:cNvSpPr>
            <a:spLocks noChangeArrowheads="1"/>
          </p:cNvSpPr>
          <p:nvPr/>
        </p:nvSpPr>
        <p:spPr bwMode="auto">
          <a:xfrm>
            <a:off x="3588251" y="5067300"/>
            <a:ext cx="228600" cy="228600"/>
          </a:xfrm>
          <a:prstGeom prst="ellipse">
            <a:avLst/>
          </a:prstGeom>
          <a:solidFill>
            <a:schemeClr val="tx1"/>
          </a:solidFill>
          <a:ln>
            <a:noFill/>
          </a:ln>
          <a:effectLst/>
        </p:spPr>
        <p:txBody>
          <a:bodyPr wrap="none" anchor="ctr"/>
          <a:lstStyle/>
          <a:p>
            <a:endParaRPr lang="fa-IR"/>
          </a:p>
        </p:txBody>
      </p:sp>
      <p:sp>
        <p:nvSpPr>
          <p:cNvPr id="141" name="Oval 27"/>
          <p:cNvSpPr>
            <a:spLocks noChangeArrowheads="1"/>
          </p:cNvSpPr>
          <p:nvPr/>
        </p:nvSpPr>
        <p:spPr bwMode="auto">
          <a:xfrm>
            <a:off x="3359651" y="5219700"/>
            <a:ext cx="228600" cy="228600"/>
          </a:xfrm>
          <a:prstGeom prst="ellipse">
            <a:avLst/>
          </a:prstGeom>
          <a:solidFill>
            <a:schemeClr val="tx1"/>
          </a:solidFill>
          <a:ln>
            <a:noFill/>
          </a:ln>
          <a:effectLst/>
        </p:spPr>
        <p:txBody>
          <a:bodyPr wrap="none" anchor="ctr"/>
          <a:lstStyle/>
          <a:p>
            <a:endParaRPr lang="fa-IR"/>
          </a:p>
        </p:txBody>
      </p:sp>
      <p:sp>
        <p:nvSpPr>
          <p:cNvPr id="142" name="Oval 28"/>
          <p:cNvSpPr>
            <a:spLocks noChangeArrowheads="1"/>
          </p:cNvSpPr>
          <p:nvPr/>
        </p:nvSpPr>
        <p:spPr bwMode="auto">
          <a:xfrm>
            <a:off x="4274051" y="4610100"/>
            <a:ext cx="228600" cy="228600"/>
          </a:xfrm>
          <a:prstGeom prst="ellipse">
            <a:avLst/>
          </a:prstGeom>
          <a:solidFill>
            <a:schemeClr val="tx1"/>
          </a:solidFill>
          <a:ln>
            <a:noFill/>
          </a:ln>
          <a:effectLst/>
        </p:spPr>
        <p:txBody>
          <a:bodyPr wrap="none" anchor="ctr"/>
          <a:lstStyle/>
          <a:p>
            <a:endParaRPr lang="fa-IR"/>
          </a:p>
        </p:txBody>
      </p:sp>
      <p:sp>
        <p:nvSpPr>
          <p:cNvPr id="143" name="Oval 29"/>
          <p:cNvSpPr>
            <a:spLocks noChangeArrowheads="1"/>
          </p:cNvSpPr>
          <p:nvPr/>
        </p:nvSpPr>
        <p:spPr bwMode="auto">
          <a:xfrm>
            <a:off x="4502651" y="4838700"/>
            <a:ext cx="228600" cy="228600"/>
          </a:xfrm>
          <a:prstGeom prst="ellipse">
            <a:avLst/>
          </a:prstGeom>
          <a:solidFill>
            <a:schemeClr val="tx1"/>
          </a:solidFill>
          <a:ln>
            <a:noFill/>
          </a:ln>
          <a:effectLst/>
        </p:spPr>
        <p:txBody>
          <a:bodyPr wrap="none" anchor="ctr"/>
          <a:lstStyle/>
          <a:p>
            <a:endParaRPr lang="fa-IR"/>
          </a:p>
        </p:txBody>
      </p:sp>
      <p:sp>
        <p:nvSpPr>
          <p:cNvPr id="144" name="Oval 30"/>
          <p:cNvSpPr>
            <a:spLocks noChangeArrowheads="1"/>
          </p:cNvSpPr>
          <p:nvPr/>
        </p:nvSpPr>
        <p:spPr bwMode="auto">
          <a:xfrm>
            <a:off x="4426451" y="4381500"/>
            <a:ext cx="228600" cy="228600"/>
          </a:xfrm>
          <a:prstGeom prst="ellipse">
            <a:avLst/>
          </a:prstGeom>
          <a:solidFill>
            <a:schemeClr val="tx1"/>
          </a:solidFill>
          <a:ln>
            <a:noFill/>
          </a:ln>
          <a:effectLst/>
        </p:spPr>
        <p:txBody>
          <a:bodyPr wrap="none" anchor="ctr"/>
          <a:lstStyle/>
          <a:p>
            <a:endParaRPr lang="fa-IR"/>
          </a:p>
        </p:txBody>
      </p:sp>
      <p:sp>
        <p:nvSpPr>
          <p:cNvPr id="145" name="Oval 31"/>
          <p:cNvSpPr>
            <a:spLocks noChangeArrowheads="1"/>
          </p:cNvSpPr>
          <p:nvPr/>
        </p:nvSpPr>
        <p:spPr bwMode="auto">
          <a:xfrm>
            <a:off x="4426451" y="5448300"/>
            <a:ext cx="228600" cy="228600"/>
          </a:xfrm>
          <a:prstGeom prst="ellipse">
            <a:avLst/>
          </a:prstGeom>
          <a:solidFill>
            <a:schemeClr val="tx1"/>
          </a:solidFill>
          <a:ln>
            <a:noFill/>
          </a:ln>
          <a:effectLst/>
        </p:spPr>
        <p:txBody>
          <a:bodyPr wrap="none" anchor="ctr"/>
          <a:lstStyle/>
          <a:p>
            <a:endParaRPr lang="fa-IR"/>
          </a:p>
        </p:txBody>
      </p:sp>
      <p:sp>
        <p:nvSpPr>
          <p:cNvPr id="146" name="Oval 32"/>
          <p:cNvSpPr>
            <a:spLocks noChangeArrowheads="1"/>
          </p:cNvSpPr>
          <p:nvPr/>
        </p:nvSpPr>
        <p:spPr bwMode="auto">
          <a:xfrm>
            <a:off x="4121651" y="5143500"/>
            <a:ext cx="228600" cy="228600"/>
          </a:xfrm>
          <a:prstGeom prst="ellipse">
            <a:avLst/>
          </a:prstGeom>
          <a:solidFill>
            <a:schemeClr val="tx1"/>
          </a:solidFill>
          <a:ln>
            <a:noFill/>
          </a:ln>
          <a:effectLst/>
        </p:spPr>
        <p:txBody>
          <a:bodyPr wrap="none" anchor="ctr"/>
          <a:lstStyle/>
          <a:p>
            <a:endParaRPr lang="fa-IR"/>
          </a:p>
        </p:txBody>
      </p:sp>
      <p:sp>
        <p:nvSpPr>
          <p:cNvPr id="147" name="Rectangle 33"/>
          <p:cNvSpPr>
            <a:spLocks noChangeArrowheads="1"/>
          </p:cNvSpPr>
          <p:nvPr/>
        </p:nvSpPr>
        <p:spPr bwMode="auto">
          <a:xfrm>
            <a:off x="1149851" y="4267200"/>
            <a:ext cx="766762" cy="366767"/>
          </a:xfrm>
          <a:prstGeom prst="rect">
            <a:avLst/>
          </a:prstGeom>
          <a:solidFill>
            <a:schemeClr val="tx1"/>
          </a:solidFill>
          <a:ln>
            <a:noFill/>
          </a:ln>
          <a:effectLst/>
        </p:spPr>
        <p:txBody>
          <a:bodyPr lIns="90488" tIns="44450" rIns="90488" bIns="44450">
            <a:spAutoFit/>
          </a:bodyPr>
          <a:lstStyle/>
          <a:p>
            <a:pPr eaLnBrk="0" hangingPunct="0">
              <a:spcBef>
                <a:spcPct val="50000"/>
              </a:spcBef>
            </a:pPr>
            <a:r>
              <a:rPr lang="en-US" altLang="fa-IR" b="1" dirty="0">
                <a:solidFill>
                  <a:schemeClr val="bg1"/>
                </a:solidFill>
                <a:latin typeface="Arial" panose="020B0604020202090204" pitchFamily="34" charset="0"/>
              </a:rPr>
              <a:t>SR</a:t>
            </a:r>
          </a:p>
        </p:txBody>
      </p:sp>
      <p:sp>
        <p:nvSpPr>
          <p:cNvPr id="148" name="Rectangle 34"/>
          <p:cNvSpPr>
            <a:spLocks noChangeArrowheads="1"/>
          </p:cNvSpPr>
          <p:nvPr/>
        </p:nvSpPr>
        <p:spPr bwMode="auto">
          <a:xfrm>
            <a:off x="5031288" y="5067300"/>
            <a:ext cx="466725" cy="366767"/>
          </a:xfrm>
          <a:prstGeom prst="rect">
            <a:avLst/>
          </a:prstGeom>
          <a:solidFill>
            <a:schemeClr val="tx1"/>
          </a:solidFill>
          <a:ln>
            <a:noFill/>
          </a:ln>
          <a:effectLst/>
        </p:spPr>
        <p:txBody>
          <a:bodyPr lIns="90488" tIns="44450" rIns="90488" bIns="44450">
            <a:spAutoFit/>
          </a:bodyPr>
          <a:lstStyle/>
          <a:p>
            <a:pPr eaLnBrk="0" hangingPunct="0">
              <a:spcBef>
                <a:spcPct val="50000"/>
              </a:spcBef>
            </a:pPr>
            <a:r>
              <a:rPr lang="en-US" altLang="fa-IR" b="1" dirty="0">
                <a:solidFill>
                  <a:schemeClr val="bg1"/>
                </a:solidFill>
                <a:latin typeface="Arial" panose="020B0604020202090204" pitchFamily="34" charset="0"/>
              </a:rPr>
              <a:t>X</a:t>
            </a:r>
          </a:p>
        </p:txBody>
      </p:sp>
      <p:sp>
        <p:nvSpPr>
          <p:cNvPr id="149" name="Line 35"/>
          <p:cNvSpPr>
            <a:spLocks noChangeShapeType="1"/>
          </p:cNvSpPr>
          <p:nvPr/>
        </p:nvSpPr>
        <p:spPr bwMode="auto">
          <a:xfrm>
            <a:off x="6365741" y="5029200"/>
            <a:ext cx="32718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50" name="Line 36"/>
          <p:cNvSpPr>
            <a:spLocks noChangeShapeType="1"/>
          </p:cNvSpPr>
          <p:nvPr/>
        </p:nvSpPr>
        <p:spPr bwMode="auto">
          <a:xfrm>
            <a:off x="6365741" y="4391025"/>
            <a:ext cx="0" cy="13668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51" name="Rectangle 37"/>
          <p:cNvSpPr>
            <a:spLocks noChangeArrowheads="1"/>
          </p:cNvSpPr>
          <p:nvPr/>
        </p:nvSpPr>
        <p:spPr bwMode="auto">
          <a:xfrm>
            <a:off x="5832341" y="4267200"/>
            <a:ext cx="766762" cy="366767"/>
          </a:xfrm>
          <a:prstGeom prst="rect">
            <a:avLst/>
          </a:prstGeom>
          <a:solidFill>
            <a:schemeClr val="tx1"/>
          </a:solidFill>
          <a:ln>
            <a:noFill/>
          </a:ln>
          <a:effectLst/>
        </p:spPr>
        <p:txBody>
          <a:bodyPr lIns="90488" tIns="44450" rIns="90488" bIns="44450">
            <a:spAutoFit/>
          </a:bodyPr>
          <a:lstStyle/>
          <a:p>
            <a:pPr eaLnBrk="0" hangingPunct="0">
              <a:spcBef>
                <a:spcPct val="50000"/>
              </a:spcBef>
            </a:pPr>
            <a:r>
              <a:rPr lang="en-US" altLang="fa-IR" b="1" dirty="0">
                <a:solidFill>
                  <a:schemeClr val="bg1"/>
                </a:solidFill>
                <a:latin typeface="Arial" panose="020B0604020202090204" pitchFamily="34" charset="0"/>
              </a:rPr>
              <a:t>SR</a:t>
            </a:r>
          </a:p>
        </p:txBody>
      </p:sp>
      <p:sp>
        <p:nvSpPr>
          <p:cNvPr id="152" name="Rectangle 38"/>
          <p:cNvSpPr>
            <a:spLocks noChangeArrowheads="1"/>
          </p:cNvSpPr>
          <p:nvPr/>
        </p:nvSpPr>
        <p:spPr bwMode="auto">
          <a:xfrm>
            <a:off x="9789978" y="5110163"/>
            <a:ext cx="466725" cy="366767"/>
          </a:xfrm>
          <a:prstGeom prst="rect">
            <a:avLst/>
          </a:prstGeom>
          <a:solidFill>
            <a:schemeClr val="tx1"/>
          </a:solidFill>
          <a:ln>
            <a:noFill/>
          </a:ln>
          <a:effectLst/>
        </p:spPr>
        <p:txBody>
          <a:bodyPr lIns="90488" tIns="44450" rIns="90488" bIns="44450">
            <a:spAutoFit/>
          </a:bodyPr>
          <a:lstStyle/>
          <a:p>
            <a:pPr eaLnBrk="0" hangingPunct="0">
              <a:spcBef>
                <a:spcPct val="50000"/>
              </a:spcBef>
            </a:pPr>
            <a:r>
              <a:rPr lang="en-US" altLang="fa-IR" b="1" dirty="0">
                <a:solidFill>
                  <a:schemeClr val="bg1"/>
                </a:solidFill>
                <a:latin typeface="Arial" panose="020B0604020202090204" pitchFamily="34" charset="0"/>
              </a:rPr>
              <a:t>X</a:t>
            </a:r>
          </a:p>
        </p:txBody>
      </p:sp>
      <p:sp>
        <p:nvSpPr>
          <p:cNvPr id="153" name="Line 39"/>
          <p:cNvSpPr>
            <a:spLocks noChangeShapeType="1"/>
          </p:cNvSpPr>
          <p:nvPr/>
        </p:nvSpPr>
        <p:spPr bwMode="auto">
          <a:xfrm>
            <a:off x="6637203" y="4572000"/>
            <a:ext cx="2967038" cy="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54" name="Line 40"/>
          <p:cNvSpPr>
            <a:spLocks noChangeShapeType="1"/>
          </p:cNvSpPr>
          <p:nvPr/>
        </p:nvSpPr>
        <p:spPr bwMode="auto">
          <a:xfrm>
            <a:off x="6637203" y="5410200"/>
            <a:ext cx="2967038" cy="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55" name="Oval 41"/>
          <p:cNvSpPr>
            <a:spLocks noChangeArrowheads="1"/>
          </p:cNvSpPr>
          <p:nvPr/>
        </p:nvSpPr>
        <p:spPr bwMode="auto">
          <a:xfrm>
            <a:off x="6594341" y="4648200"/>
            <a:ext cx="228600" cy="228600"/>
          </a:xfrm>
          <a:prstGeom prst="ellipse">
            <a:avLst/>
          </a:prstGeom>
          <a:solidFill>
            <a:schemeClr val="tx1"/>
          </a:solidFill>
          <a:ln>
            <a:noFill/>
          </a:ln>
          <a:effectLst/>
        </p:spPr>
        <p:txBody>
          <a:bodyPr wrap="none" anchor="ctr"/>
          <a:lstStyle/>
          <a:p>
            <a:endParaRPr lang="fa-IR"/>
          </a:p>
        </p:txBody>
      </p:sp>
      <p:sp>
        <p:nvSpPr>
          <p:cNvPr id="156" name="Oval 42"/>
          <p:cNvSpPr>
            <a:spLocks noChangeArrowheads="1"/>
          </p:cNvSpPr>
          <p:nvPr/>
        </p:nvSpPr>
        <p:spPr bwMode="auto">
          <a:xfrm>
            <a:off x="7203941" y="5029200"/>
            <a:ext cx="228600" cy="228600"/>
          </a:xfrm>
          <a:prstGeom prst="ellipse">
            <a:avLst/>
          </a:prstGeom>
          <a:solidFill>
            <a:schemeClr val="tx1"/>
          </a:solidFill>
          <a:ln>
            <a:noFill/>
          </a:ln>
          <a:effectLst/>
        </p:spPr>
        <p:txBody>
          <a:bodyPr wrap="none" anchor="ctr"/>
          <a:lstStyle/>
          <a:p>
            <a:endParaRPr lang="fa-IR"/>
          </a:p>
        </p:txBody>
      </p:sp>
      <p:sp>
        <p:nvSpPr>
          <p:cNvPr id="157" name="Oval 43"/>
          <p:cNvSpPr>
            <a:spLocks noChangeArrowheads="1"/>
          </p:cNvSpPr>
          <p:nvPr/>
        </p:nvSpPr>
        <p:spPr bwMode="auto">
          <a:xfrm>
            <a:off x="6822941" y="4953000"/>
            <a:ext cx="228600" cy="228600"/>
          </a:xfrm>
          <a:prstGeom prst="ellipse">
            <a:avLst/>
          </a:prstGeom>
          <a:solidFill>
            <a:schemeClr val="tx1"/>
          </a:solidFill>
          <a:ln>
            <a:noFill/>
          </a:ln>
          <a:effectLst/>
        </p:spPr>
        <p:txBody>
          <a:bodyPr wrap="none" anchor="ctr"/>
          <a:lstStyle/>
          <a:p>
            <a:endParaRPr lang="fa-IR"/>
          </a:p>
        </p:txBody>
      </p:sp>
      <p:sp>
        <p:nvSpPr>
          <p:cNvPr id="158" name="Oval 44"/>
          <p:cNvSpPr>
            <a:spLocks noChangeArrowheads="1"/>
          </p:cNvSpPr>
          <p:nvPr/>
        </p:nvSpPr>
        <p:spPr bwMode="auto">
          <a:xfrm>
            <a:off x="6975341" y="4648200"/>
            <a:ext cx="228600" cy="228600"/>
          </a:xfrm>
          <a:prstGeom prst="ellipse">
            <a:avLst/>
          </a:prstGeom>
          <a:solidFill>
            <a:schemeClr val="tx1"/>
          </a:solidFill>
          <a:ln>
            <a:noFill/>
          </a:ln>
          <a:effectLst/>
        </p:spPr>
        <p:txBody>
          <a:bodyPr wrap="none" anchor="ctr"/>
          <a:lstStyle/>
          <a:p>
            <a:endParaRPr lang="fa-IR"/>
          </a:p>
        </p:txBody>
      </p:sp>
      <p:sp>
        <p:nvSpPr>
          <p:cNvPr id="159" name="Oval 45"/>
          <p:cNvSpPr>
            <a:spLocks noChangeArrowheads="1"/>
          </p:cNvSpPr>
          <p:nvPr/>
        </p:nvSpPr>
        <p:spPr bwMode="auto">
          <a:xfrm>
            <a:off x="6441941" y="4876800"/>
            <a:ext cx="228600" cy="228600"/>
          </a:xfrm>
          <a:prstGeom prst="ellipse">
            <a:avLst/>
          </a:prstGeom>
          <a:solidFill>
            <a:schemeClr val="tx1"/>
          </a:solidFill>
          <a:ln>
            <a:noFill/>
          </a:ln>
          <a:effectLst/>
        </p:spPr>
        <p:txBody>
          <a:bodyPr wrap="none" anchor="ctr"/>
          <a:lstStyle/>
          <a:p>
            <a:endParaRPr lang="fa-IR"/>
          </a:p>
        </p:txBody>
      </p:sp>
      <p:sp>
        <p:nvSpPr>
          <p:cNvPr id="160" name="Oval 46"/>
          <p:cNvSpPr>
            <a:spLocks noChangeArrowheads="1"/>
          </p:cNvSpPr>
          <p:nvPr/>
        </p:nvSpPr>
        <p:spPr bwMode="auto">
          <a:xfrm>
            <a:off x="6594341" y="5105400"/>
            <a:ext cx="228600" cy="228600"/>
          </a:xfrm>
          <a:prstGeom prst="ellipse">
            <a:avLst/>
          </a:prstGeom>
          <a:solidFill>
            <a:schemeClr val="tx1"/>
          </a:solidFill>
          <a:ln>
            <a:noFill/>
          </a:ln>
          <a:effectLst/>
        </p:spPr>
        <p:txBody>
          <a:bodyPr wrap="none" anchor="ctr"/>
          <a:lstStyle/>
          <a:p>
            <a:endParaRPr lang="fa-IR"/>
          </a:p>
        </p:txBody>
      </p:sp>
      <p:sp>
        <p:nvSpPr>
          <p:cNvPr id="161" name="Oval 47"/>
          <p:cNvSpPr>
            <a:spLocks noChangeArrowheads="1"/>
          </p:cNvSpPr>
          <p:nvPr/>
        </p:nvSpPr>
        <p:spPr bwMode="auto">
          <a:xfrm>
            <a:off x="8423141" y="4572000"/>
            <a:ext cx="228600" cy="228600"/>
          </a:xfrm>
          <a:prstGeom prst="ellipse">
            <a:avLst/>
          </a:prstGeom>
          <a:solidFill>
            <a:schemeClr val="tx1"/>
          </a:solidFill>
          <a:ln>
            <a:noFill/>
          </a:ln>
          <a:effectLst/>
        </p:spPr>
        <p:txBody>
          <a:bodyPr wrap="none" anchor="ctr"/>
          <a:lstStyle/>
          <a:p>
            <a:endParaRPr lang="fa-IR"/>
          </a:p>
        </p:txBody>
      </p:sp>
      <p:sp>
        <p:nvSpPr>
          <p:cNvPr id="162" name="Oval 48"/>
          <p:cNvSpPr>
            <a:spLocks noChangeArrowheads="1"/>
          </p:cNvSpPr>
          <p:nvPr/>
        </p:nvSpPr>
        <p:spPr bwMode="auto">
          <a:xfrm>
            <a:off x="7432541" y="4800600"/>
            <a:ext cx="228600" cy="228600"/>
          </a:xfrm>
          <a:prstGeom prst="ellipse">
            <a:avLst/>
          </a:prstGeom>
          <a:solidFill>
            <a:schemeClr val="tx1"/>
          </a:solidFill>
          <a:ln>
            <a:noFill/>
          </a:ln>
          <a:effectLst/>
        </p:spPr>
        <p:txBody>
          <a:bodyPr wrap="none" anchor="ctr"/>
          <a:lstStyle/>
          <a:p>
            <a:endParaRPr lang="fa-IR"/>
          </a:p>
        </p:txBody>
      </p:sp>
      <p:sp>
        <p:nvSpPr>
          <p:cNvPr id="163" name="Oval 49"/>
          <p:cNvSpPr>
            <a:spLocks noChangeArrowheads="1"/>
          </p:cNvSpPr>
          <p:nvPr/>
        </p:nvSpPr>
        <p:spPr bwMode="auto">
          <a:xfrm>
            <a:off x="7584941" y="4572000"/>
            <a:ext cx="228600" cy="228600"/>
          </a:xfrm>
          <a:prstGeom prst="ellipse">
            <a:avLst/>
          </a:prstGeom>
          <a:solidFill>
            <a:schemeClr val="tx1"/>
          </a:solidFill>
          <a:ln>
            <a:noFill/>
          </a:ln>
          <a:effectLst/>
        </p:spPr>
        <p:txBody>
          <a:bodyPr wrap="none" anchor="ctr"/>
          <a:lstStyle/>
          <a:p>
            <a:endParaRPr lang="fa-IR"/>
          </a:p>
        </p:txBody>
      </p:sp>
      <p:sp>
        <p:nvSpPr>
          <p:cNvPr id="164" name="Oval 50"/>
          <p:cNvSpPr>
            <a:spLocks noChangeArrowheads="1"/>
          </p:cNvSpPr>
          <p:nvPr/>
        </p:nvSpPr>
        <p:spPr bwMode="auto">
          <a:xfrm>
            <a:off x="7813541" y="4800600"/>
            <a:ext cx="228600" cy="228600"/>
          </a:xfrm>
          <a:prstGeom prst="ellipse">
            <a:avLst/>
          </a:prstGeom>
          <a:solidFill>
            <a:schemeClr val="tx1"/>
          </a:solidFill>
          <a:ln>
            <a:noFill/>
          </a:ln>
          <a:effectLst/>
        </p:spPr>
        <p:txBody>
          <a:bodyPr wrap="none" anchor="ctr"/>
          <a:lstStyle/>
          <a:p>
            <a:endParaRPr lang="fa-IR"/>
          </a:p>
        </p:txBody>
      </p:sp>
      <p:sp>
        <p:nvSpPr>
          <p:cNvPr id="165" name="Oval 51"/>
          <p:cNvSpPr>
            <a:spLocks noChangeArrowheads="1"/>
          </p:cNvSpPr>
          <p:nvPr/>
        </p:nvSpPr>
        <p:spPr bwMode="auto">
          <a:xfrm>
            <a:off x="8042141" y="5105400"/>
            <a:ext cx="228600" cy="228600"/>
          </a:xfrm>
          <a:prstGeom prst="ellipse">
            <a:avLst/>
          </a:prstGeom>
          <a:solidFill>
            <a:schemeClr val="tx1"/>
          </a:solidFill>
          <a:ln>
            <a:noFill/>
          </a:ln>
          <a:effectLst/>
        </p:spPr>
        <p:txBody>
          <a:bodyPr wrap="none" anchor="ctr"/>
          <a:lstStyle/>
          <a:p>
            <a:endParaRPr lang="fa-IR"/>
          </a:p>
        </p:txBody>
      </p:sp>
      <p:sp>
        <p:nvSpPr>
          <p:cNvPr id="166" name="Oval 52"/>
          <p:cNvSpPr>
            <a:spLocks noChangeArrowheads="1"/>
          </p:cNvSpPr>
          <p:nvPr/>
        </p:nvSpPr>
        <p:spPr bwMode="auto">
          <a:xfrm>
            <a:off x="7737341" y="5029200"/>
            <a:ext cx="228600" cy="228600"/>
          </a:xfrm>
          <a:prstGeom prst="ellipse">
            <a:avLst/>
          </a:prstGeom>
          <a:solidFill>
            <a:schemeClr val="tx1"/>
          </a:solidFill>
          <a:ln>
            <a:noFill/>
          </a:ln>
          <a:effectLst/>
        </p:spPr>
        <p:txBody>
          <a:bodyPr wrap="none" anchor="ctr"/>
          <a:lstStyle/>
          <a:p>
            <a:endParaRPr lang="fa-IR"/>
          </a:p>
        </p:txBody>
      </p:sp>
      <p:sp>
        <p:nvSpPr>
          <p:cNvPr id="167" name="Oval 53"/>
          <p:cNvSpPr>
            <a:spLocks noChangeArrowheads="1"/>
          </p:cNvSpPr>
          <p:nvPr/>
        </p:nvSpPr>
        <p:spPr bwMode="auto">
          <a:xfrm>
            <a:off x="8880341" y="4648200"/>
            <a:ext cx="228600" cy="228600"/>
          </a:xfrm>
          <a:prstGeom prst="ellipse">
            <a:avLst/>
          </a:prstGeom>
          <a:solidFill>
            <a:schemeClr val="tx1"/>
          </a:solidFill>
          <a:ln>
            <a:noFill/>
          </a:ln>
          <a:effectLst/>
        </p:spPr>
        <p:txBody>
          <a:bodyPr wrap="none" anchor="ctr"/>
          <a:lstStyle/>
          <a:p>
            <a:endParaRPr lang="fa-IR"/>
          </a:p>
        </p:txBody>
      </p:sp>
      <p:sp>
        <p:nvSpPr>
          <p:cNvPr id="168" name="Oval 54"/>
          <p:cNvSpPr>
            <a:spLocks noChangeArrowheads="1"/>
          </p:cNvSpPr>
          <p:nvPr/>
        </p:nvSpPr>
        <p:spPr bwMode="auto">
          <a:xfrm>
            <a:off x="8118341" y="4800600"/>
            <a:ext cx="228600" cy="228600"/>
          </a:xfrm>
          <a:prstGeom prst="ellipse">
            <a:avLst/>
          </a:prstGeom>
          <a:solidFill>
            <a:schemeClr val="tx1"/>
          </a:solidFill>
          <a:ln>
            <a:noFill/>
          </a:ln>
          <a:effectLst/>
        </p:spPr>
        <p:txBody>
          <a:bodyPr wrap="none" anchor="ctr"/>
          <a:lstStyle/>
          <a:p>
            <a:endParaRPr lang="fa-IR"/>
          </a:p>
        </p:txBody>
      </p:sp>
      <p:sp>
        <p:nvSpPr>
          <p:cNvPr id="169" name="Oval 55"/>
          <p:cNvSpPr>
            <a:spLocks noChangeArrowheads="1"/>
          </p:cNvSpPr>
          <p:nvPr/>
        </p:nvSpPr>
        <p:spPr bwMode="auto">
          <a:xfrm>
            <a:off x="8346941" y="5105400"/>
            <a:ext cx="228600" cy="228600"/>
          </a:xfrm>
          <a:prstGeom prst="ellipse">
            <a:avLst/>
          </a:prstGeom>
          <a:solidFill>
            <a:schemeClr val="tx1"/>
          </a:solidFill>
          <a:ln>
            <a:noFill/>
          </a:ln>
          <a:effectLst/>
        </p:spPr>
        <p:txBody>
          <a:bodyPr wrap="none" anchor="ctr"/>
          <a:lstStyle/>
          <a:p>
            <a:endParaRPr lang="fa-IR"/>
          </a:p>
        </p:txBody>
      </p:sp>
      <p:sp>
        <p:nvSpPr>
          <p:cNvPr id="170" name="Oval 56"/>
          <p:cNvSpPr>
            <a:spLocks noChangeArrowheads="1"/>
          </p:cNvSpPr>
          <p:nvPr/>
        </p:nvSpPr>
        <p:spPr bwMode="auto">
          <a:xfrm>
            <a:off x="8880341" y="5105400"/>
            <a:ext cx="228600" cy="228600"/>
          </a:xfrm>
          <a:prstGeom prst="ellipse">
            <a:avLst/>
          </a:prstGeom>
          <a:solidFill>
            <a:schemeClr val="tx1"/>
          </a:solidFill>
          <a:ln>
            <a:noFill/>
          </a:ln>
          <a:effectLst/>
        </p:spPr>
        <p:txBody>
          <a:bodyPr wrap="none" anchor="ctr"/>
          <a:lstStyle/>
          <a:p>
            <a:endParaRPr lang="fa-IR"/>
          </a:p>
        </p:txBody>
      </p:sp>
      <p:sp>
        <p:nvSpPr>
          <p:cNvPr id="171" name="Oval 57"/>
          <p:cNvSpPr>
            <a:spLocks noChangeArrowheads="1"/>
          </p:cNvSpPr>
          <p:nvPr/>
        </p:nvSpPr>
        <p:spPr bwMode="auto">
          <a:xfrm>
            <a:off x="8651741" y="4876800"/>
            <a:ext cx="228600" cy="228600"/>
          </a:xfrm>
          <a:prstGeom prst="ellipse">
            <a:avLst/>
          </a:prstGeom>
          <a:solidFill>
            <a:schemeClr val="tx1"/>
          </a:solidFill>
          <a:ln>
            <a:noFill/>
          </a:ln>
          <a:effectLst/>
        </p:spPr>
        <p:txBody>
          <a:bodyPr wrap="none" anchor="ctr"/>
          <a:lstStyle/>
          <a:p>
            <a:endParaRPr lang="fa-IR"/>
          </a:p>
        </p:txBody>
      </p:sp>
      <p:sp>
        <p:nvSpPr>
          <p:cNvPr id="172" name="Oval 58"/>
          <p:cNvSpPr>
            <a:spLocks noChangeArrowheads="1"/>
          </p:cNvSpPr>
          <p:nvPr/>
        </p:nvSpPr>
        <p:spPr bwMode="auto">
          <a:xfrm>
            <a:off x="9337541" y="4648200"/>
            <a:ext cx="228600" cy="228600"/>
          </a:xfrm>
          <a:prstGeom prst="ellipse">
            <a:avLst/>
          </a:prstGeom>
          <a:solidFill>
            <a:schemeClr val="tx1"/>
          </a:solidFill>
          <a:ln>
            <a:noFill/>
          </a:ln>
          <a:effectLst/>
        </p:spPr>
        <p:txBody>
          <a:bodyPr wrap="none" anchor="ctr"/>
          <a:lstStyle/>
          <a:p>
            <a:endParaRPr lang="fa-IR"/>
          </a:p>
        </p:txBody>
      </p:sp>
      <p:sp>
        <p:nvSpPr>
          <p:cNvPr id="173" name="Oval 59"/>
          <p:cNvSpPr>
            <a:spLocks noChangeArrowheads="1"/>
          </p:cNvSpPr>
          <p:nvPr/>
        </p:nvSpPr>
        <p:spPr bwMode="auto">
          <a:xfrm>
            <a:off x="9108941" y="4953000"/>
            <a:ext cx="228600" cy="228600"/>
          </a:xfrm>
          <a:prstGeom prst="ellipse">
            <a:avLst/>
          </a:prstGeom>
          <a:solidFill>
            <a:schemeClr val="tx1"/>
          </a:solidFill>
          <a:ln>
            <a:noFill/>
          </a:ln>
          <a:effectLst/>
        </p:spPr>
        <p:txBody>
          <a:bodyPr wrap="none" anchor="ctr"/>
          <a:lstStyle/>
          <a:p>
            <a:endParaRPr lang="fa-IR"/>
          </a:p>
        </p:txBody>
      </p:sp>
      <p:sp>
        <p:nvSpPr>
          <p:cNvPr id="174" name="Oval 60"/>
          <p:cNvSpPr>
            <a:spLocks noChangeArrowheads="1"/>
          </p:cNvSpPr>
          <p:nvPr/>
        </p:nvSpPr>
        <p:spPr bwMode="auto">
          <a:xfrm>
            <a:off x="9489941" y="5105400"/>
            <a:ext cx="228600" cy="228600"/>
          </a:xfrm>
          <a:prstGeom prst="ellipse">
            <a:avLst/>
          </a:prstGeom>
          <a:solidFill>
            <a:schemeClr val="tx1"/>
          </a:solidFill>
          <a:ln>
            <a:noFill/>
          </a:ln>
          <a:effectLst/>
        </p:spPr>
        <p:txBody>
          <a:bodyPr wrap="none" anchor="ctr"/>
          <a:lstStyle/>
          <a:p>
            <a:endParaRPr lang="fa-IR"/>
          </a:p>
        </p:txBody>
      </p:sp>
      <p:sp>
        <p:nvSpPr>
          <p:cNvPr id="175" name="Line 61"/>
          <p:cNvSpPr>
            <a:spLocks noChangeShapeType="1"/>
          </p:cNvSpPr>
          <p:nvPr/>
        </p:nvSpPr>
        <p:spPr bwMode="auto">
          <a:xfrm>
            <a:off x="1759451" y="2519363"/>
            <a:ext cx="0" cy="15192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6" name="Line 62"/>
          <p:cNvSpPr>
            <a:spLocks noChangeShapeType="1"/>
          </p:cNvSpPr>
          <p:nvPr/>
        </p:nvSpPr>
        <p:spPr bwMode="auto">
          <a:xfrm>
            <a:off x="1759451" y="4038600"/>
            <a:ext cx="3352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7" name="Line 63"/>
          <p:cNvSpPr>
            <a:spLocks noChangeShapeType="1"/>
          </p:cNvSpPr>
          <p:nvPr/>
        </p:nvSpPr>
        <p:spPr bwMode="auto">
          <a:xfrm flipV="1">
            <a:off x="1759451" y="2438400"/>
            <a:ext cx="3429000" cy="1143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8" name="Oval 64"/>
          <p:cNvSpPr>
            <a:spLocks noChangeArrowheads="1"/>
          </p:cNvSpPr>
          <p:nvPr/>
        </p:nvSpPr>
        <p:spPr bwMode="auto">
          <a:xfrm rot="14317620">
            <a:off x="2064251" y="3352800"/>
            <a:ext cx="228600" cy="228600"/>
          </a:xfrm>
          <a:prstGeom prst="ellipse">
            <a:avLst/>
          </a:prstGeom>
          <a:solidFill>
            <a:schemeClr val="tx1"/>
          </a:solidFill>
          <a:ln>
            <a:noFill/>
          </a:ln>
          <a:effectLst/>
        </p:spPr>
        <p:txBody>
          <a:bodyPr wrap="none" anchor="ctr"/>
          <a:lstStyle/>
          <a:p>
            <a:endParaRPr lang="fa-IR"/>
          </a:p>
        </p:txBody>
      </p:sp>
      <p:sp>
        <p:nvSpPr>
          <p:cNvPr id="179" name="Oval 65"/>
          <p:cNvSpPr>
            <a:spLocks noChangeArrowheads="1"/>
          </p:cNvSpPr>
          <p:nvPr/>
        </p:nvSpPr>
        <p:spPr bwMode="auto">
          <a:xfrm rot="14317620">
            <a:off x="2445251" y="2971800"/>
            <a:ext cx="228600" cy="228600"/>
          </a:xfrm>
          <a:prstGeom prst="ellipse">
            <a:avLst/>
          </a:prstGeom>
          <a:solidFill>
            <a:schemeClr val="tx1"/>
          </a:solidFill>
          <a:ln>
            <a:noFill/>
          </a:ln>
          <a:effectLst/>
        </p:spPr>
        <p:txBody>
          <a:bodyPr wrap="none" anchor="ctr"/>
          <a:lstStyle/>
          <a:p>
            <a:endParaRPr lang="fa-IR"/>
          </a:p>
        </p:txBody>
      </p:sp>
      <p:sp>
        <p:nvSpPr>
          <p:cNvPr id="180" name="Oval 66"/>
          <p:cNvSpPr>
            <a:spLocks noChangeArrowheads="1"/>
          </p:cNvSpPr>
          <p:nvPr/>
        </p:nvSpPr>
        <p:spPr bwMode="auto">
          <a:xfrm rot="14317620">
            <a:off x="3664451" y="1981200"/>
            <a:ext cx="228600" cy="228600"/>
          </a:xfrm>
          <a:prstGeom prst="ellipse">
            <a:avLst/>
          </a:prstGeom>
          <a:solidFill>
            <a:schemeClr val="tx1"/>
          </a:solidFill>
          <a:ln>
            <a:noFill/>
          </a:ln>
          <a:effectLst/>
        </p:spPr>
        <p:txBody>
          <a:bodyPr wrap="none" anchor="ctr"/>
          <a:lstStyle/>
          <a:p>
            <a:endParaRPr lang="fa-IR"/>
          </a:p>
        </p:txBody>
      </p:sp>
      <p:sp>
        <p:nvSpPr>
          <p:cNvPr id="181" name="Oval 67"/>
          <p:cNvSpPr>
            <a:spLocks noChangeArrowheads="1"/>
          </p:cNvSpPr>
          <p:nvPr/>
        </p:nvSpPr>
        <p:spPr bwMode="auto">
          <a:xfrm rot="14317620">
            <a:off x="3969251" y="3124200"/>
            <a:ext cx="228600" cy="228600"/>
          </a:xfrm>
          <a:prstGeom prst="ellipse">
            <a:avLst/>
          </a:prstGeom>
          <a:solidFill>
            <a:schemeClr val="tx1"/>
          </a:solidFill>
          <a:ln>
            <a:noFill/>
          </a:ln>
          <a:effectLst/>
        </p:spPr>
        <p:txBody>
          <a:bodyPr wrap="none" anchor="ctr"/>
          <a:lstStyle/>
          <a:p>
            <a:endParaRPr lang="fa-IR"/>
          </a:p>
        </p:txBody>
      </p:sp>
      <p:sp>
        <p:nvSpPr>
          <p:cNvPr id="182" name="Oval 68"/>
          <p:cNvSpPr>
            <a:spLocks noChangeArrowheads="1"/>
          </p:cNvSpPr>
          <p:nvPr/>
        </p:nvSpPr>
        <p:spPr bwMode="auto">
          <a:xfrm rot="14317620">
            <a:off x="4274051" y="2057400"/>
            <a:ext cx="228600" cy="228600"/>
          </a:xfrm>
          <a:prstGeom prst="ellipse">
            <a:avLst/>
          </a:prstGeom>
          <a:solidFill>
            <a:schemeClr val="tx1"/>
          </a:solidFill>
          <a:ln>
            <a:noFill/>
          </a:ln>
          <a:effectLst/>
        </p:spPr>
        <p:txBody>
          <a:bodyPr wrap="none" anchor="ctr"/>
          <a:lstStyle/>
          <a:p>
            <a:endParaRPr lang="fa-IR"/>
          </a:p>
        </p:txBody>
      </p:sp>
      <p:sp>
        <p:nvSpPr>
          <p:cNvPr id="183" name="Oval 69"/>
          <p:cNvSpPr>
            <a:spLocks noChangeArrowheads="1"/>
          </p:cNvSpPr>
          <p:nvPr/>
        </p:nvSpPr>
        <p:spPr bwMode="auto">
          <a:xfrm rot="14317620">
            <a:off x="2826251" y="2895600"/>
            <a:ext cx="228600" cy="228600"/>
          </a:xfrm>
          <a:prstGeom prst="ellipse">
            <a:avLst/>
          </a:prstGeom>
          <a:solidFill>
            <a:schemeClr val="tx1"/>
          </a:solidFill>
          <a:ln>
            <a:noFill/>
          </a:ln>
          <a:effectLst/>
        </p:spPr>
        <p:txBody>
          <a:bodyPr wrap="none" anchor="ctr"/>
          <a:lstStyle/>
          <a:p>
            <a:endParaRPr lang="fa-IR"/>
          </a:p>
        </p:txBody>
      </p:sp>
      <p:sp>
        <p:nvSpPr>
          <p:cNvPr id="184" name="Oval 70"/>
          <p:cNvSpPr>
            <a:spLocks noChangeArrowheads="1"/>
          </p:cNvSpPr>
          <p:nvPr/>
        </p:nvSpPr>
        <p:spPr bwMode="auto">
          <a:xfrm rot="14317620">
            <a:off x="4197851" y="2819400"/>
            <a:ext cx="228600" cy="228600"/>
          </a:xfrm>
          <a:prstGeom prst="ellipse">
            <a:avLst/>
          </a:prstGeom>
          <a:solidFill>
            <a:schemeClr val="tx1"/>
          </a:solidFill>
          <a:ln>
            <a:noFill/>
          </a:ln>
          <a:effectLst/>
        </p:spPr>
        <p:txBody>
          <a:bodyPr wrap="none" anchor="ctr"/>
          <a:lstStyle/>
          <a:p>
            <a:endParaRPr lang="fa-IR"/>
          </a:p>
        </p:txBody>
      </p:sp>
      <p:sp>
        <p:nvSpPr>
          <p:cNvPr id="185" name="Oval 71"/>
          <p:cNvSpPr>
            <a:spLocks noChangeArrowheads="1"/>
          </p:cNvSpPr>
          <p:nvPr/>
        </p:nvSpPr>
        <p:spPr bwMode="auto">
          <a:xfrm rot="14317620">
            <a:off x="4502651" y="3276600"/>
            <a:ext cx="228600" cy="228600"/>
          </a:xfrm>
          <a:prstGeom prst="ellipse">
            <a:avLst/>
          </a:prstGeom>
          <a:solidFill>
            <a:schemeClr val="tx1"/>
          </a:solidFill>
          <a:ln>
            <a:noFill/>
          </a:ln>
          <a:effectLst/>
        </p:spPr>
        <p:txBody>
          <a:bodyPr wrap="none" anchor="ctr"/>
          <a:lstStyle/>
          <a:p>
            <a:endParaRPr lang="fa-IR"/>
          </a:p>
        </p:txBody>
      </p:sp>
      <p:sp>
        <p:nvSpPr>
          <p:cNvPr id="186" name="Oval 73"/>
          <p:cNvSpPr>
            <a:spLocks noChangeArrowheads="1"/>
          </p:cNvSpPr>
          <p:nvPr/>
        </p:nvSpPr>
        <p:spPr bwMode="auto">
          <a:xfrm rot="14317620">
            <a:off x="4502651" y="2286000"/>
            <a:ext cx="228600" cy="228600"/>
          </a:xfrm>
          <a:prstGeom prst="ellipse">
            <a:avLst/>
          </a:prstGeom>
          <a:solidFill>
            <a:schemeClr val="tx1"/>
          </a:solidFill>
          <a:ln>
            <a:noFill/>
          </a:ln>
          <a:effectLst/>
        </p:spPr>
        <p:txBody>
          <a:bodyPr wrap="none" anchor="ctr"/>
          <a:lstStyle/>
          <a:p>
            <a:endParaRPr lang="fa-IR"/>
          </a:p>
        </p:txBody>
      </p:sp>
      <p:sp>
        <p:nvSpPr>
          <p:cNvPr id="187" name="Oval 74"/>
          <p:cNvSpPr>
            <a:spLocks noChangeArrowheads="1"/>
          </p:cNvSpPr>
          <p:nvPr/>
        </p:nvSpPr>
        <p:spPr bwMode="auto">
          <a:xfrm rot="14317620">
            <a:off x="4045451" y="2362200"/>
            <a:ext cx="228600" cy="228600"/>
          </a:xfrm>
          <a:prstGeom prst="ellipse">
            <a:avLst/>
          </a:prstGeom>
          <a:solidFill>
            <a:schemeClr val="tx1"/>
          </a:solidFill>
          <a:ln>
            <a:noFill/>
          </a:ln>
          <a:effectLst/>
        </p:spPr>
        <p:txBody>
          <a:bodyPr wrap="none" anchor="ctr"/>
          <a:lstStyle/>
          <a:p>
            <a:endParaRPr lang="fa-IR"/>
          </a:p>
        </p:txBody>
      </p:sp>
      <p:sp>
        <p:nvSpPr>
          <p:cNvPr id="188" name="Oval 75"/>
          <p:cNvSpPr>
            <a:spLocks noChangeArrowheads="1"/>
          </p:cNvSpPr>
          <p:nvPr/>
        </p:nvSpPr>
        <p:spPr bwMode="auto">
          <a:xfrm rot="14317620">
            <a:off x="3359651" y="3276600"/>
            <a:ext cx="228600" cy="228600"/>
          </a:xfrm>
          <a:prstGeom prst="ellipse">
            <a:avLst/>
          </a:prstGeom>
          <a:solidFill>
            <a:schemeClr val="tx1"/>
          </a:solidFill>
          <a:ln>
            <a:noFill/>
          </a:ln>
          <a:effectLst/>
        </p:spPr>
        <p:txBody>
          <a:bodyPr wrap="none" anchor="ctr"/>
          <a:lstStyle/>
          <a:p>
            <a:endParaRPr lang="fa-IR"/>
          </a:p>
        </p:txBody>
      </p:sp>
      <p:sp>
        <p:nvSpPr>
          <p:cNvPr id="189" name="Oval 76"/>
          <p:cNvSpPr>
            <a:spLocks noChangeArrowheads="1"/>
          </p:cNvSpPr>
          <p:nvPr/>
        </p:nvSpPr>
        <p:spPr bwMode="auto">
          <a:xfrm rot="14317620">
            <a:off x="3664451" y="2667000"/>
            <a:ext cx="228600" cy="228600"/>
          </a:xfrm>
          <a:prstGeom prst="ellipse">
            <a:avLst/>
          </a:prstGeom>
          <a:solidFill>
            <a:schemeClr val="tx1"/>
          </a:solidFill>
          <a:ln>
            <a:noFill/>
          </a:ln>
          <a:effectLst/>
        </p:spPr>
        <p:txBody>
          <a:bodyPr wrap="none" anchor="ctr"/>
          <a:lstStyle/>
          <a:p>
            <a:endParaRPr lang="fa-IR"/>
          </a:p>
        </p:txBody>
      </p:sp>
      <p:sp>
        <p:nvSpPr>
          <p:cNvPr id="190" name="Oval 77"/>
          <p:cNvSpPr>
            <a:spLocks noChangeArrowheads="1"/>
          </p:cNvSpPr>
          <p:nvPr/>
        </p:nvSpPr>
        <p:spPr bwMode="auto">
          <a:xfrm rot="14317620">
            <a:off x="3283451" y="2438400"/>
            <a:ext cx="228600" cy="228600"/>
          </a:xfrm>
          <a:prstGeom prst="ellipse">
            <a:avLst/>
          </a:prstGeom>
          <a:solidFill>
            <a:schemeClr val="tx1"/>
          </a:solidFill>
          <a:ln>
            <a:noFill/>
          </a:ln>
          <a:effectLst/>
        </p:spPr>
        <p:txBody>
          <a:bodyPr wrap="none" anchor="ctr"/>
          <a:lstStyle/>
          <a:p>
            <a:endParaRPr lang="fa-IR"/>
          </a:p>
        </p:txBody>
      </p:sp>
      <p:sp>
        <p:nvSpPr>
          <p:cNvPr id="191" name="Oval 78"/>
          <p:cNvSpPr>
            <a:spLocks noChangeArrowheads="1"/>
          </p:cNvSpPr>
          <p:nvPr/>
        </p:nvSpPr>
        <p:spPr bwMode="auto">
          <a:xfrm rot="14317620">
            <a:off x="2292851" y="3352800"/>
            <a:ext cx="228600" cy="228600"/>
          </a:xfrm>
          <a:prstGeom prst="ellipse">
            <a:avLst/>
          </a:prstGeom>
          <a:solidFill>
            <a:schemeClr val="tx1"/>
          </a:solidFill>
          <a:ln>
            <a:noFill/>
          </a:ln>
          <a:effectLst/>
        </p:spPr>
        <p:txBody>
          <a:bodyPr wrap="none" anchor="ctr"/>
          <a:lstStyle/>
          <a:p>
            <a:endParaRPr lang="fa-IR"/>
          </a:p>
        </p:txBody>
      </p:sp>
      <p:sp>
        <p:nvSpPr>
          <p:cNvPr id="192" name="Oval 79"/>
          <p:cNvSpPr>
            <a:spLocks noChangeArrowheads="1"/>
          </p:cNvSpPr>
          <p:nvPr/>
        </p:nvSpPr>
        <p:spPr bwMode="auto">
          <a:xfrm rot="14317620">
            <a:off x="2597651" y="3200400"/>
            <a:ext cx="228600" cy="228600"/>
          </a:xfrm>
          <a:prstGeom prst="ellipse">
            <a:avLst/>
          </a:prstGeom>
          <a:solidFill>
            <a:schemeClr val="tx1"/>
          </a:solidFill>
          <a:ln>
            <a:noFill/>
          </a:ln>
          <a:effectLst/>
        </p:spPr>
        <p:txBody>
          <a:bodyPr wrap="none" anchor="ctr"/>
          <a:lstStyle/>
          <a:p>
            <a:endParaRPr lang="fa-IR"/>
          </a:p>
        </p:txBody>
      </p:sp>
      <p:sp>
        <p:nvSpPr>
          <p:cNvPr id="193" name="Oval 80"/>
          <p:cNvSpPr>
            <a:spLocks noChangeArrowheads="1"/>
          </p:cNvSpPr>
          <p:nvPr/>
        </p:nvSpPr>
        <p:spPr bwMode="auto">
          <a:xfrm rot="14317620">
            <a:off x="2978651" y="3276600"/>
            <a:ext cx="228600" cy="228600"/>
          </a:xfrm>
          <a:prstGeom prst="ellipse">
            <a:avLst/>
          </a:prstGeom>
          <a:solidFill>
            <a:schemeClr val="tx1"/>
          </a:solidFill>
          <a:ln>
            <a:noFill/>
          </a:ln>
          <a:effectLst/>
        </p:spPr>
        <p:txBody>
          <a:bodyPr wrap="none" anchor="ctr"/>
          <a:lstStyle/>
          <a:p>
            <a:endParaRPr lang="fa-IR"/>
          </a:p>
        </p:txBody>
      </p:sp>
      <p:sp>
        <p:nvSpPr>
          <p:cNvPr id="194" name="Oval 81"/>
          <p:cNvSpPr>
            <a:spLocks noChangeArrowheads="1"/>
          </p:cNvSpPr>
          <p:nvPr/>
        </p:nvSpPr>
        <p:spPr bwMode="auto">
          <a:xfrm rot="14317620">
            <a:off x="3588251" y="2971800"/>
            <a:ext cx="228600" cy="228600"/>
          </a:xfrm>
          <a:prstGeom prst="ellipse">
            <a:avLst/>
          </a:prstGeom>
          <a:solidFill>
            <a:schemeClr val="tx1"/>
          </a:solidFill>
          <a:ln>
            <a:noFill/>
          </a:ln>
          <a:effectLst/>
        </p:spPr>
        <p:txBody>
          <a:bodyPr wrap="none" anchor="ctr"/>
          <a:lstStyle/>
          <a:p>
            <a:endParaRPr lang="fa-IR"/>
          </a:p>
        </p:txBody>
      </p:sp>
      <p:sp>
        <p:nvSpPr>
          <p:cNvPr id="195" name="Oval 82"/>
          <p:cNvSpPr>
            <a:spLocks noChangeArrowheads="1"/>
          </p:cNvSpPr>
          <p:nvPr/>
        </p:nvSpPr>
        <p:spPr bwMode="auto">
          <a:xfrm rot="14317620">
            <a:off x="4655051" y="2743200"/>
            <a:ext cx="228600" cy="228600"/>
          </a:xfrm>
          <a:prstGeom prst="ellipse">
            <a:avLst/>
          </a:prstGeom>
          <a:solidFill>
            <a:schemeClr val="tx1"/>
          </a:solidFill>
          <a:ln>
            <a:noFill/>
          </a:ln>
          <a:effectLst/>
        </p:spPr>
        <p:txBody>
          <a:bodyPr wrap="none" anchor="ctr"/>
          <a:lstStyle/>
          <a:p>
            <a:endParaRPr lang="fa-IR"/>
          </a:p>
        </p:txBody>
      </p:sp>
      <p:sp>
        <p:nvSpPr>
          <p:cNvPr id="196" name="Oval 83"/>
          <p:cNvSpPr>
            <a:spLocks noChangeArrowheads="1"/>
          </p:cNvSpPr>
          <p:nvPr/>
        </p:nvSpPr>
        <p:spPr bwMode="auto">
          <a:xfrm rot="14317620">
            <a:off x="3207251" y="2971800"/>
            <a:ext cx="228600" cy="228600"/>
          </a:xfrm>
          <a:prstGeom prst="ellipse">
            <a:avLst/>
          </a:prstGeom>
          <a:solidFill>
            <a:schemeClr val="tx1"/>
          </a:solidFill>
          <a:ln>
            <a:noFill/>
          </a:ln>
          <a:effectLst/>
        </p:spPr>
        <p:txBody>
          <a:bodyPr wrap="none" anchor="ctr"/>
          <a:lstStyle/>
          <a:p>
            <a:endParaRPr lang="fa-IR"/>
          </a:p>
        </p:txBody>
      </p:sp>
      <p:sp>
        <p:nvSpPr>
          <p:cNvPr id="197" name="Text Box 84"/>
          <p:cNvSpPr txBox="1">
            <a:spLocks noChangeArrowheads="1"/>
          </p:cNvSpPr>
          <p:nvPr/>
        </p:nvSpPr>
        <p:spPr bwMode="auto">
          <a:xfrm>
            <a:off x="1514976" y="1946275"/>
            <a:ext cx="351378" cy="369332"/>
          </a:xfrm>
          <a:prstGeom prst="rect">
            <a:avLst/>
          </a:prstGeom>
          <a:solidFill>
            <a:schemeClr val="tx1"/>
          </a:solidFill>
          <a:ln>
            <a:noFill/>
          </a:ln>
          <a:effectLst/>
        </p:spPr>
        <p:txBody>
          <a:bodyPr wrap="none">
            <a:spAutoFit/>
          </a:bodyPr>
          <a:lstStyle/>
          <a:p>
            <a:pPr eaLnBrk="0" hangingPunct="0"/>
            <a:r>
              <a:rPr lang="en-US" altLang="fa-IR" b="1" dirty="0">
                <a:solidFill>
                  <a:schemeClr val="bg1"/>
                </a:solidFill>
                <a:latin typeface="Times New Roman" panose="02020603050405020304" pitchFamily="18" charset="0"/>
              </a:rPr>
              <a:t>Y</a:t>
            </a:r>
          </a:p>
        </p:txBody>
      </p:sp>
      <p:sp>
        <p:nvSpPr>
          <p:cNvPr id="198" name="Line 85"/>
          <p:cNvSpPr>
            <a:spLocks noChangeShapeType="1"/>
          </p:cNvSpPr>
          <p:nvPr/>
        </p:nvSpPr>
        <p:spPr bwMode="auto">
          <a:xfrm flipV="1">
            <a:off x="2064251" y="1752600"/>
            <a:ext cx="1905000" cy="152400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99" name="Line 86"/>
          <p:cNvSpPr>
            <a:spLocks noChangeShapeType="1"/>
          </p:cNvSpPr>
          <p:nvPr/>
        </p:nvSpPr>
        <p:spPr bwMode="auto">
          <a:xfrm flipV="1">
            <a:off x="2064251" y="3657600"/>
            <a:ext cx="2743200" cy="4763"/>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00" name="Rectangle 87"/>
          <p:cNvSpPr>
            <a:spLocks noChangeArrowheads="1"/>
          </p:cNvSpPr>
          <p:nvPr/>
        </p:nvSpPr>
        <p:spPr bwMode="auto">
          <a:xfrm>
            <a:off x="5036051" y="3962400"/>
            <a:ext cx="466725" cy="366767"/>
          </a:xfrm>
          <a:prstGeom prst="rect">
            <a:avLst/>
          </a:prstGeom>
          <a:solidFill>
            <a:schemeClr val="tx1"/>
          </a:solidFill>
          <a:ln>
            <a:noFill/>
          </a:ln>
          <a:effectLst/>
        </p:spPr>
        <p:txBody>
          <a:bodyPr lIns="90488" tIns="44450" rIns="90488" bIns="44450">
            <a:spAutoFit/>
          </a:bodyPr>
          <a:lstStyle/>
          <a:p>
            <a:pPr eaLnBrk="0" hangingPunct="0">
              <a:spcBef>
                <a:spcPct val="50000"/>
              </a:spcBef>
            </a:pPr>
            <a:r>
              <a:rPr lang="en-US" altLang="fa-IR" b="1" dirty="0">
                <a:solidFill>
                  <a:schemeClr val="bg1"/>
                </a:solidFill>
                <a:latin typeface="Arial" panose="020B0604020202090204" pitchFamily="34" charset="0"/>
              </a:rPr>
              <a:t>X</a:t>
            </a:r>
          </a:p>
        </p:txBody>
      </p:sp>
      <p:sp>
        <p:nvSpPr>
          <p:cNvPr id="201" name="Rectangle 88"/>
          <p:cNvSpPr>
            <a:spLocks noChangeArrowheads="1"/>
          </p:cNvSpPr>
          <p:nvPr/>
        </p:nvSpPr>
        <p:spPr bwMode="auto">
          <a:xfrm>
            <a:off x="9780453" y="3965575"/>
            <a:ext cx="466725" cy="366767"/>
          </a:xfrm>
          <a:prstGeom prst="rect">
            <a:avLst/>
          </a:prstGeom>
          <a:solidFill>
            <a:schemeClr val="tx1"/>
          </a:solidFill>
          <a:ln>
            <a:noFill/>
          </a:ln>
          <a:effectLst/>
        </p:spPr>
        <p:txBody>
          <a:bodyPr lIns="90488" tIns="44450" rIns="90488" bIns="44450">
            <a:spAutoFit/>
          </a:bodyPr>
          <a:lstStyle/>
          <a:p>
            <a:pPr eaLnBrk="0" hangingPunct="0">
              <a:spcBef>
                <a:spcPct val="50000"/>
              </a:spcBef>
            </a:pPr>
            <a:r>
              <a:rPr lang="en-US" altLang="fa-IR" b="1" dirty="0">
                <a:solidFill>
                  <a:schemeClr val="bg1"/>
                </a:solidFill>
                <a:latin typeface="Arial" panose="020B0604020202090204" pitchFamily="34" charset="0"/>
              </a:rPr>
              <a:t>X</a:t>
            </a:r>
          </a:p>
        </p:txBody>
      </p:sp>
      <p:sp>
        <p:nvSpPr>
          <p:cNvPr id="202" name="Line 89"/>
          <p:cNvSpPr>
            <a:spLocks noChangeShapeType="1"/>
          </p:cNvSpPr>
          <p:nvPr/>
        </p:nvSpPr>
        <p:spPr bwMode="auto">
          <a:xfrm>
            <a:off x="6305416" y="2325688"/>
            <a:ext cx="0" cy="15192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03" name="Line 90"/>
          <p:cNvSpPr>
            <a:spLocks noChangeShapeType="1"/>
          </p:cNvSpPr>
          <p:nvPr/>
        </p:nvSpPr>
        <p:spPr bwMode="auto">
          <a:xfrm>
            <a:off x="6305416" y="3921125"/>
            <a:ext cx="3352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04" name="Line 91"/>
          <p:cNvSpPr>
            <a:spLocks noChangeShapeType="1"/>
          </p:cNvSpPr>
          <p:nvPr/>
        </p:nvSpPr>
        <p:spPr bwMode="auto">
          <a:xfrm flipV="1">
            <a:off x="6305416" y="2320925"/>
            <a:ext cx="3429000" cy="1143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05" name="Oval 92"/>
          <p:cNvSpPr>
            <a:spLocks noChangeArrowheads="1"/>
          </p:cNvSpPr>
          <p:nvPr/>
        </p:nvSpPr>
        <p:spPr bwMode="auto">
          <a:xfrm rot="14317620">
            <a:off x="6441941" y="3235325"/>
            <a:ext cx="228600" cy="228600"/>
          </a:xfrm>
          <a:prstGeom prst="ellipse">
            <a:avLst/>
          </a:prstGeom>
          <a:solidFill>
            <a:schemeClr val="tx1"/>
          </a:solidFill>
          <a:ln>
            <a:noFill/>
          </a:ln>
          <a:effectLst/>
        </p:spPr>
        <p:txBody>
          <a:bodyPr wrap="none" anchor="ctr"/>
          <a:lstStyle/>
          <a:p>
            <a:endParaRPr lang="fa-IR"/>
          </a:p>
        </p:txBody>
      </p:sp>
      <p:sp>
        <p:nvSpPr>
          <p:cNvPr id="206" name="Oval 93"/>
          <p:cNvSpPr>
            <a:spLocks noChangeArrowheads="1"/>
          </p:cNvSpPr>
          <p:nvPr/>
        </p:nvSpPr>
        <p:spPr bwMode="auto">
          <a:xfrm rot="14317620">
            <a:off x="6594341" y="2895600"/>
            <a:ext cx="228600" cy="228600"/>
          </a:xfrm>
          <a:prstGeom prst="ellipse">
            <a:avLst/>
          </a:prstGeom>
          <a:solidFill>
            <a:schemeClr val="tx1"/>
          </a:solidFill>
          <a:ln>
            <a:noFill/>
          </a:ln>
          <a:effectLst/>
        </p:spPr>
        <p:txBody>
          <a:bodyPr wrap="none" anchor="ctr"/>
          <a:lstStyle/>
          <a:p>
            <a:endParaRPr lang="fa-IR"/>
          </a:p>
        </p:txBody>
      </p:sp>
      <p:sp>
        <p:nvSpPr>
          <p:cNvPr id="207" name="Oval 94"/>
          <p:cNvSpPr>
            <a:spLocks noChangeArrowheads="1"/>
          </p:cNvSpPr>
          <p:nvPr/>
        </p:nvSpPr>
        <p:spPr bwMode="auto">
          <a:xfrm rot="14317620">
            <a:off x="8118341" y="2667000"/>
            <a:ext cx="228600" cy="228600"/>
          </a:xfrm>
          <a:prstGeom prst="ellipse">
            <a:avLst/>
          </a:prstGeom>
          <a:solidFill>
            <a:schemeClr val="tx1"/>
          </a:solidFill>
          <a:ln>
            <a:noFill/>
          </a:ln>
          <a:effectLst/>
        </p:spPr>
        <p:txBody>
          <a:bodyPr wrap="none" anchor="ctr"/>
          <a:lstStyle/>
          <a:p>
            <a:endParaRPr lang="fa-IR"/>
          </a:p>
        </p:txBody>
      </p:sp>
      <p:sp>
        <p:nvSpPr>
          <p:cNvPr id="208" name="Oval 95"/>
          <p:cNvSpPr>
            <a:spLocks noChangeArrowheads="1"/>
          </p:cNvSpPr>
          <p:nvPr/>
        </p:nvSpPr>
        <p:spPr bwMode="auto">
          <a:xfrm rot="14317620">
            <a:off x="7970703" y="5105400"/>
            <a:ext cx="228600" cy="228600"/>
          </a:xfrm>
          <a:prstGeom prst="ellipse">
            <a:avLst/>
          </a:prstGeom>
          <a:solidFill>
            <a:schemeClr val="tx1"/>
          </a:solidFill>
          <a:ln>
            <a:noFill/>
          </a:ln>
          <a:effectLst/>
        </p:spPr>
        <p:txBody>
          <a:bodyPr wrap="none" anchor="ctr"/>
          <a:lstStyle/>
          <a:p>
            <a:endParaRPr lang="fa-IR"/>
          </a:p>
        </p:txBody>
      </p:sp>
      <p:sp>
        <p:nvSpPr>
          <p:cNvPr id="209" name="Oval 96"/>
          <p:cNvSpPr>
            <a:spLocks noChangeArrowheads="1"/>
          </p:cNvSpPr>
          <p:nvPr/>
        </p:nvSpPr>
        <p:spPr bwMode="auto">
          <a:xfrm rot="14317620">
            <a:off x="8880341" y="2209800"/>
            <a:ext cx="228600" cy="228600"/>
          </a:xfrm>
          <a:prstGeom prst="ellipse">
            <a:avLst/>
          </a:prstGeom>
          <a:solidFill>
            <a:schemeClr val="tx1"/>
          </a:solidFill>
          <a:ln>
            <a:noFill/>
          </a:ln>
          <a:effectLst/>
        </p:spPr>
        <p:txBody>
          <a:bodyPr wrap="none" anchor="ctr"/>
          <a:lstStyle/>
          <a:p>
            <a:endParaRPr lang="fa-IR"/>
          </a:p>
        </p:txBody>
      </p:sp>
      <p:sp>
        <p:nvSpPr>
          <p:cNvPr id="210" name="Oval 97"/>
          <p:cNvSpPr>
            <a:spLocks noChangeArrowheads="1"/>
          </p:cNvSpPr>
          <p:nvPr/>
        </p:nvSpPr>
        <p:spPr bwMode="auto">
          <a:xfrm rot="14317620">
            <a:off x="6975341" y="2819400"/>
            <a:ext cx="228600" cy="228600"/>
          </a:xfrm>
          <a:prstGeom prst="ellipse">
            <a:avLst/>
          </a:prstGeom>
          <a:solidFill>
            <a:schemeClr val="tx1"/>
          </a:solidFill>
          <a:ln>
            <a:noFill/>
          </a:ln>
          <a:effectLst/>
        </p:spPr>
        <p:txBody>
          <a:bodyPr wrap="none" anchor="ctr"/>
          <a:lstStyle/>
          <a:p>
            <a:endParaRPr lang="fa-IR"/>
          </a:p>
        </p:txBody>
      </p:sp>
      <p:sp>
        <p:nvSpPr>
          <p:cNvPr id="211" name="Oval 98"/>
          <p:cNvSpPr>
            <a:spLocks noChangeArrowheads="1"/>
          </p:cNvSpPr>
          <p:nvPr/>
        </p:nvSpPr>
        <p:spPr bwMode="auto">
          <a:xfrm rot="14317620">
            <a:off x="8651741" y="2590800"/>
            <a:ext cx="228600" cy="228600"/>
          </a:xfrm>
          <a:prstGeom prst="ellipse">
            <a:avLst/>
          </a:prstGeom>
          <a:solidFill>
            <a:schemeClr val="tx1"/>
          </a:solidFill>
          <a:ln>
            <a:noFill/>
          </a:ln>
          <a:effectLst/>
        </p:spPr>
        <p:txBody>
          <a:bodyPr wrap="none" anchor="ctr"/>
          <a:lstStyle/>
          <a:p>
            <a:endParaRPr lang="fa-IR"/>
          </a:p>
        </p:txBody>
      </p:sp>
      <p:sp>
        <p:nvSpPr>
          <p:cNvPr id="212" name="Oval 99"/>
          <p:cNvSpPr>
            <a:spLocks noChangeArrowheads="1"/>
          </p:cNvSpPr>
          <p:nvPr/>
        </p:nvSpPr>
        <p:spPr bwMode="auto">
          <a:xfrm rot="14317620">
            <a:off x="8880341" y="2819400"/>
            <a:ext cx="228600" cy="228600"/>
          </a:xfrm>
          <a:prstGeom prst="ellipse">
            <a:avLst/>
          </a:prstGeom>
          <a:solidFill>
            <a:schemeClr val="tx1"/>
          </a:solidFill>
          <a:ln>
            <a:noFill/>
          </a:ln>
          <a:effectLst/>
        </p:spPr>
        <p:txBody>
          <a:bodyPr vert="eaVert" wrap="none" anchor="ctr"/>
          <a:lstStyle/>
          <a:p>
            <a:pPr algn="ctr" eaLnBrk="0" hangingPunct="0"/>
            <a:endParaRPr lang="fa-IR" altLang="fa-IR">
              <a:latin typeface="Times New Roman" panose="02020603050405020304" pitchFamily="18" charset="0"/>
            </a:endParaRPr>
          </a:p>
        </p:txBody>
      </p:sp>
      <p:sp>
        <p:nvSpPr>
          <p:cNvPr id="213" name="Oval 100"/>
          <p:cNvSpPr>
            <a:spLocks noChangeArrowheads="1"/>
          </p:cNvSpPr>
          <p:nvPr/>
        </p:nvSpPr>
        <p:spPr bwMode="auto">
          <a:xfrm rot="14317620">
            <a:off x="9048616" y="2438400"/>
            <a:ext cx="228600" cy="228600"/>
          </a:xfrm>
          <a:prstGeom prst="ellipse">
            <a:avLst/>
          </a:prstGeom>
          <a:solidFill>
            <a:schemeClr val="tx1"/>
          </a:solidFill>
          <a:ln>
            <a:noFill/>
          </a:ln>
          <a:effectLst/>
        </p:spPr>
        <p:txBody>
          <a:bodyPr wrap="none" anchor="ctr"/>
          <a:lstStyle/>
          <a:p>
            <a:endParaRPr lang="fa-IR"/>
          </a:p>
        </p:txBody>
      </p:sp>
      <p:sp>
        <p:nvSpPr>
          <p:cNvPr id="214" name="Oval 101"/>
          <p:cNvSpPr>
            <a:spLocks noChangeArrowheads="1"/>
          </p:cNvSpPr>
          <p:nvPr/>
        </p:nvSpPr>
        <p:spPr bwMode="auto">
          <a:xfrm rot="14317620">
            <a:off x="8423141" y="2209800"/>
            <a:ext cx="228600" cy="228600"/>
          </a:xfrm>
          <a:prstGeom prst="ellipse">
            <a:avLst/>
          </a:prstGeom>
          <a:solidFill>
            <a:schemeClr val="tx1"/>
          </a:solidFill>
          <a:ln>
            <a:noFill/>
          </a:ln>
          <a:effectLst/>
        </p:spPr>
        <p:txBody>
          <a:bodyPr wrap="none" anchor="ctr"/>
          <a:lstStyle/>
          <a:p>
            <a:endParaRPr lang="fa-IR"/>
          </a:p>
        </p:txBody>
      </p:sp>
      <p:sp>
        <p:nvSpPr>
          <p:cNvPr id="215" name="Oval 102"/>
          <p:cNvSpPr>
            <a:spLocks noChangeArrowheads="1"/>
          </p:cNvSpPr>
          <p:nvPr/>
        </p:nvSpPr>
        <p:spPr bwMode="auto">
          <a:xfrm rot="14317620">
            <a:off x="7737341" y="2971800"/>
            <a:ext cx="228600" cy="228600"/>
          </a:xfrm>
          <a:prstGeom prst="ellipse">
            <a:avLst/>
          </a:prstGeom>
          <a:solidFill>
            <a:schemeClr val="tx1"/>
          </a:solidFill>
          <a:ln>
            <a:noFill/>
          </a:ln>
          <a:effectLst/>
        </p:spPr>
        <p:txBody>
          <a:bodyPr wrap="none" anchor="ctr"/>
          <a:lstStyle/>
          <a:p>
            <a:endParaRPr lang="fa-IR"/>
          </a:p>
        </p:txBody>
      </p:sp>
      <p:sp>
        <p:nvSpPr>
          <p:cNvPr id="216" name="Oval 103"/>
          <p:cNvSpPr>
            <a:spLocks noChangeArrowheads="1"/>
          </p:cNvSpPr>
          <p:nvPr/>
        </p:nvSpPr>
        <p:spPr bwMode="auto">
          <a:xfrm rot="14317620">
            <a:off x="7813541" y="2667000"/>
            <a:ext cx="228600" cy="228600"/>
          </a:xfrm>
          <a:prstGeom prst="ellipse">
            <a:avLst/>
          </a:prstGeom>
          <a:solidFill>
            <a:schemeClr val="tx1"/>
          </a:solidFill>
          <a:ln>
            <a:noFill/>
          </a:ln>
          <a:effectLst/>
        </p:spPr>
        <p:txBody>
          <a:bodyPr wrap="none" anchor="ctr"/>
          <a:lstStyle/>
          <a:p>
            <a:endParaRPr lang="fa-IR"/>
          </a:p>
        </p:txBody>
      </p:sp>
      <p:sp>
        <p:nvSpPr>
          <p:cNvPr id="217" name="Oval 104"/>
          <p:cNvSpPr>
            <a:spLocks noChangeArrowheads="1"/>
          </p:cNvSpPr>
          <p:nvPr/>
        </p:nvSpPr>
        <p:spPr bwMode="auto">
          <a:xfrm rot="14317620">
            <a:off x="7508741" y="2590800"/>
            <a:ext cx="228600" cy="228600"/>
          </a:xfrm>
          <a:prstGeom prst="ellipse">
            <a:avLst/>
          </a:prstGeom>
          <a:solidFill>
            <a:schemeClr val="tx1"/>
          </a:solidFill>
          <a:ln>
            <a:noFill/>
          </a:ln>
          <a:effectLst/>
        </p:spPr>
        <p:txBody>
          <a:bodyPr wrap="none" anchor="ctr"/>
          <a:lstStyle/>
          <a:p>
            <a:endParaRPr lang="fa-IR"/>
          </a:p>
        </p:txBody>
      </p:sp>
      <p:sp>
        <p:nvSpPr>
          <p:cNvPr id="218" name="Oval 105"/>
          <p:cNvSpPr>
            <a:spLocks noChangeArrowheads="1"/>
          </p:cNvSpPr>
          <p:nvPr/>
        </p:nvSpPr>
        <p:spPr bwMode="auto">
          <a:xfrm rot="14317620">
            <a:off x="6670541" y="3352800"/>
            <a:ext cx="228600" cy="228600"/>
          </a:xfrm>
          <a:prstGeom prst="ellipse">
            <a:avLst/>
          </a:prstGeom>
          <a:solidFill>
            <a:schemeClr val="tx1"/>
          </a:solidFill>
          <a:ln>
            <a:noFill/>
          </a:ln>
          <a:effectLst/>
        </p:spPr>
        <p:txBody>
          <a:bodyPr wrap="none" anchor="ctr"/>
          <a:lstStyle/>
          <a:p>
            <a:endParaRPr lang="fa-IR"/>
          </a:p>
        </p:txBody>
      </p:sp>
      <p:sp>
        <p:nvSpPr>
          <p:cNvPr id="219" name="Oval 106"/>
          <p:cNvSpPr>
            <a:spLocks noChangeArrowheads="1"/>
          </p:cNvSpPr>
          <p:nvPr/>
        </p:nvSpPr>
        <p:spPr bwMode="auto">
          <a:xfrm rot="14317620">
            <a:off x="6822941" y="3082925"/>
            <a:ext cx="228600" cy="228600"/>
          </a:xfrm>
          <a:prstGeom prst="ellipse">
            <a:avLst/>
          </a:prstGeom>
          <a:solidFill>
            <a:schemeClr val="tx1"/>
          </a:solidFill>
          <a:ln>
            <a:noFill/>
          </a:ln>
          <a:effectLst/>
        </p:spPr>
        <p:txBody>
          <a:bodyPr wrap="none" anchor="ctr"/>
          <a:lstStyle/>
          <a:p>
            <a:endParaRPr lang="fa-IR"/>
          </a:p>
        </p:txBody>
      </p:sp>
      <p:sp>
        <p:nvSpPr>
          <p:cNvPr id="220" name="Oval 107"/>
          <p:cNvSpPr>
            <a:spLocks noChangeArrowheads="1"/>
          </p:cNvSpPr>
          <p:nvPr/>
        </p:nvSpPr>
        <p:spPr bwMode="auto">
          <a:xfrm rot="14317620">
            <a:off x="7203941" y="3200400"/>
            <a:ext cx="228600" cy="228600"/>
          </a:xfrm>
          <a:prstGeom prst="ellipse">
            <a:avLst/>
          </a:prstGeom>
          <a:solidFill>
            <a:schemeClr val="tx1"/>
          </a:solidFill>
          <a:ln>
            <a:noFill/>
          </a:ln>
          <a:effectLst/>
        </p:spPr>
        <p:txBody>
          <a:bodyPr wrap="none" anchor="ctr"/>
          <a:lstStyle/>
          <a:p>
            <a:endParaRPr lang="fa-IR"/>
          </a:p>
        </p:txBody>
      </p:sp>
      <p:sp>
        <p:nvSpPr>
          <p:cNvPr id="221" name="Oval 108"/>
          <p:cNvSpPr>
            <a:spLocks noChangeArrowheads="1"/>
          </p:cNvSpPr>
          <p:nvPr/>
        </p:nvSpPr>
        <p:spPr bwMode="auto">
          <a:xfrm rot="14317620">
            <a:off x="8042141" y="2971800"/>
            <a:ext cx="228600" cy="228600"/>
          </a:xfrm>
          <a:prstGeom prst="ellipse">
            <a:avLst/>
          </a:prstGeom>
          <a:solidFill>
            <a:schemeClr val="tx1"/>
          </a:solidFill>
          <a:ln>
            <a:noFill/>
          </a:ln>
          <a:effectLst/>
        </p:spPr>
        <p:txBody>
          <a:bodyPr wrap="none" anchor="ctr"/>
          <a:lstStyle/>
          <a:p>
            <a:endParaRPr lang="fa-IR"/>
          </a:p>
        </p:txBody>
      </p:sp>
      <p:sp>
        <p:nvSpPr>
          <p:cNvPr id="222" name="Oval 109"/>
          <p:cNvSpPr>
            <a:spLocks noChangeArrowheads="1"/>
          </p:cNvSpPr>
          <p:nvPr/>
        </p:nvSpPr>
        <p:spPr bwMode="auto">
          <a:xfrm rot="14317620">
            <a:off x="9337541" y="2625725"/>
            <a:ext cx="228600" cy="228600"/>
          </a:xfrm>
          <a:prstGeom prst="ellipse">
            <a:avLst/>
          </a:prstGeom>
          <a:solidFill>
            <a:schemeClr val="tx1"/>
          </a:solidFill>
          <a:ln>
            <a:noFill/>
          </a:ln>
          <a:effectLst/>
        </p:spPr>
        <p:txBody>
          <a:bodyPr wrap="none" anchor="ctr"/>
          <a:lstStyle/>
          <a:p>
            <a:endParaRPr lang="fa-IR"/>
          </a:p>
        </p:txBody>
      </p:sp>
      <p:sp>
        <p:nvSpPr>
          <p:cNvPr id="223" name="Oval 110"/>
          <p:cNvSpPr>
            <a:spLocks noChangeArrowheads="1"/>
          </p:cNvSpPr>
          <p:nvPr/>
        </p:nvSpPr>
        <p:spPr bwMode="auto">
          <a:xfrm rot="14317620">
            <a:off x="7356341" y="2895600"/>
            <a:ext cx="228600" cy="228600"/>
          </a:xfrm>
          <a:prstGeom prst="ellipse">
            <a:avLst/>
          </a:prstGeom>
          <a:solidFill>
            <a:schemeClr val="tx1"/>
          </a:solidFill>
          <a:ln>
            <a:noFill/>
          </a:ln>
          <a:effectLst/>
        </p:spPr>
        <p:txBody>
          <a:bodyPr wrap="none" anchor="ctr"/>
          <a:lstStyle/>
          <a:p>
            <a:endParaRPr lang="fa-IR"/>
          </a:p>
        </p:txBody>
      </p:sp>
      <p:sp>
        <p:nvSpPr>
          <p:cNvPr id="224" name="Text Box 111"/>
          <p:cNvSpPr txBox="1">
            <a:spLocks noChangeArrowheads="1"/>
          </p:cNvSpPr>
          <p:nvPr/>
        </p:nvSpPr>
        <p:spPr bwMode="auto">
          <a:xfrm>
            <a:off x="6060941" y="1828800"/>
            <a:ext cx="351378" cy="369332"/>
          </a:xfrm>
          <a:prstGeom prst="rect">
            <a:avLst/>
          </a:prstGeom>
          <a:solidFill>
            <a:schemeClr val="tx1"/>
          </a:solidFill>
          <a:ln>
            <a:noFill/>
          </a:ln>
          <a:effectLst/>
        </p:spPr>
        <p:txBody>
          <a:bodyPr wrap="none">
            <a:spAutoFit/>
          </a:bodyPr>
          <a:lstStyle/>
          <a:p>
            <a:pPr eaLnBrk="0" hangingPunct="0"/>
            <a:r>
              <a:rPr lang="en-US" altLang="fa-IR" b="1" dirty="0">
                <a:solidFill>
                  <a:schemeClr val="bg1"/>
                </a:solidFill>
                <a:latin typeface="Times New Roman" panose="02020603050405020304" pitchFamily="18" charset="0"/>
              </a:rPr>
              <a:t>Y</a:t>
            </a:r>
          </a:p>
        </p:txBody>
      </p:sp>
      <p:sp>
        <p:nvSpPr>
          <p:cNvPr id="225" name="Oval 112"/>
          <p:cNvSpPr>
            <a:spLocks noChangeArrowheads="1"/>
          </p:cNvSpPr>
          <p:nvPr/>
        </p:nvSpPr>
        <p:spPr bwMode="auto">
          <a:xfrm rot="14317620">
            <a:off x="9185141" y="1981200"/>
            <a:ext cx="228600" cy="228600"/>
          </a:xfrm>
          <a:prstGeom prst="ellipse">
            <a:avLst/>
          </a:prstGeom>
          <a:solidFill>
            <a:schemeClr val="tx1"/>
          </a:solidFill>
          <a:ln>
            <a:noFill/>
          </a:ln>
          <a:effectLst/>
        </p:spPr>
        <p:txBody>
          <a:bodyPr wrap="none" anchor="ctr"/>
          <a:lstStyle/>
          <a:p>
            <a:endParaRPr lang="fa-IR"/>
          </a:p>
        </p:txBody>
      </p:sp>
      <p:sp>
        <p:nvSpPr>
          <p:cNvPr id="226" name="Line 113"/>
          <p:cNvSpPr>
            <a:spLocks noChangeShapeType="1"/>
          </p:cNvSpPr>
          <p:nvPr/>
        </p:nvSpPr>
        <p:spPr bwMode="auto">
          <a:xfrm flipV="1">
            <a:off x="6594341" y="1905000"/>
            <a:ext cx="2667000" cy="91440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27" name="Line 114"/>
          <p:cNvSpPr>
            <a:spLocks noChangeShapeType="1"/>
          </p:cNvSpPr>
          <p:nvPr/>
        </p:nvSpPr>
        <p:spPr bwMode="auto">
          <a:xfrm flipV="1">
            <a:off x="6746741" y="2971800"/>
            <a:ext cx="2667000" cy="83820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351973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تفسیر آماره دوربین- واتسون</a:t>
            </a:r>
            <a:endParaRPr lang="fa-IR" dirty="0">
              <a:solidFill>
                <a:srgbClr val="FFC000"/>
              </a:solidFill>
            </a:endParaRPr>
          </a:p>
        </p:txBody>
      </p:sp>
      <p:pic>
        <p:nvPicPr>
          <p:cNvPr id="10242" name="Picture 2" descr="http://financialexamhelp123.com/wp-content/uploads/2014/07/Durbin-Wats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319" y="1702105"/>
            <a:ext cx="9103362" cy="32737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783126" y="5229223"/>
            <a:ext cx="8625748" cy="111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20675" indent="-320675" defTabSz="852488">
              <a:spcBef>
                <a:spcPct val="20000"/>
              </a:spcBef>
              <a:buClr>
                <a:schemeClr val="folHlink"/>
              </a:buClr>
              <a:buSzPct val="60000"/>
              <a:buFont typeface="Wingdings" panose="05000000000000000000" pitchFamily="2" charset="2"/>
              <a:buChar char="n"/>
              <a:defRPr sz="2900">
                <a:solidFill>
                  <a:schemeClr val="tx1"/>
                </a:solidFill>
                <a:latin typeface="Tahoma" panose="020B0604030504040204" pitchFamily="34" charset="0"/>
              </a:defRPr>
            </a:lvl1pPr>
            <a:lvl2pPr marL="693738" indent="-268288" defTabSz="852488">
              <a:spcBef>
                <a:spcPct val="20000"/>
              </a:spcBef>
              <a:buClr>
                <a:schemeClr val="hlink"/>
              </a:buClr>
              <a:buSzPct val="55000"/>
              <a:buFont typeface="Wingdings" panose="05000000000000000000" pitchFamily="2" charset="2"/>
              <a:buChar char="n"/>
              <a:defRPr sz="2500">
                <a:solidFill>
                  <a:schemeClr val="tx1"/>
                </a:solidFill>
                <a:latin typeface="Tahoma" panose="020B0604030504040204" pitchFamily="34" charset="0"/>
              </a:defRPr>
            </a:lvl2pPr>
            <a:lvl3pPr marL="1068388" indent="-215900" defTabSz="852488">
              <a:spcBef>
                <a:spcPct val="20000"/>
              </a:spcBef>
              <a:buClr>
                <a:schemeClr val="accent2"/>
              </a:buClr>
              <a:buSzPct val="50000"/>
              <a:buFont typeface="Wingdings" panose="05000000000000000000" pitchFamily="2" charset="2"/>
              <a:buChar char="n"/>
              <a:defRPr sz="2300">
                <a:solidFill>
                  <a:schemeClr val="tx1"/>
                </a:solidFill>
                <a:latin typeface="Tahoma" panose="020B0604030504040204" pitchFamily="34" charset="0"/>
              </a:defRPr>
            </a:lvl3pPr>
            <a:lvl4pPr marL="1493838" indent="-212725" defTabSz="852488">
              <a:spcBef>
                <a:spcPct val="20000"/>
              </a:spcBef>
              <a:buClr>
                <a:schemeClr val="folHlink"/>
              </a:buClr>
              <a:buSzPct val="55000"/>
              <a:buFont typeface="Wingdings" panose="05000000000000000000" pitchFamily="2" charset="2"/>
              <a:buChar char="n"/>
              <a:defRPr sz="1900">
                <a:solidFill>
                  <a:schemeClr val="tx1"/>
                </a:solidFill>
                <a:latin typeface="Tahoma" panose="020B0604030504040204" pitchFamily="34" charset="0"/>
              </a:defRPr>
            </a:lvl4pPr>
            <a:lvl5pPr marL="1919288" indent="-212725" defTabSz="852488">
              <a:spcBef>
                <a:spcPct val="20000"/>
              </a:spcBef>
              <a:buClr>
                <a:srgbClr val="FD2B4E"/>
              </a:buClr>
              <a:buSzPct val="50000"/>
              <a:buFont typeface="Wingdings" panose="05000000000000000000" pitchFamily="2" charset="2"/>
              <a:buChar char="n"/>
              <a:defRPr sz="1900">
                <a:solidFill>
                  <a:schemeClr val="tx1"/>
                </a:solidFill>
                <a:latin typeface="Tahoma" panose="020B0604030504040204" pitchFamily="34" charset="0"/>
              </a:defRPr>
            </a:lvl5pPr>
            <a:lvl6pPr marL="2376488" indent="-212725" algn="l" defTabSz="852488" rtl="0" fontAlgn="base">
              <a:spcBef>
                <a:spcPct val="20000"/>
              </a:spcBef>
              <a:spcAft>
                <a:spcPct val="0"/>
              </a:spcAft>
              <a:buClr>
                <a:srgbClr val="FD2B4E"/>
              </a:buClr>
              <a:buSzPct val="50000"/>
              <a:buFont typeface="Wingdings" panose="05000000000000000000" pitchFamily="2" charset="2"/>
              <a:buChar char="n"/>
              <a:defRPr sz="1900">
                <a:solidFill>
                  <a:schemeClr val="tx1"/>
                </a:solidFill>
                <a:latin typeface="Tahoma" panose="020B0604030504040204" pitchFamily="34" charset="0"/>
              </a:defRPr>
            </a:lvl6pPr>
            <a:lvl7pPr marL="2833688" indent="-212725" algn="l" defTabSz="852488" rtl="0" fontAlgn="base">
              <a:spcBef>
                <a:spcPct val="20000"/>
              </a:spcBef>
              <a:spcAft>
                <a:spcPct val="0"/>
              </a:spcAft>
              <a:buClr>
                <a:srgbClr val="FD2B4E"/>
              </a:buClr>
              <a:buSzPct val="50000"/>
              <a:buFont typeface="Wingdings" panose="05000000000000000000" pitchFamily="2" charset="2"/>
              <a:buChar char="n"/>
              <a:defRPr sz="1900">
                <a:solidFill>
                  <a:schemeClr val="tx1"/>
                </a:solidFill>
                <a:latin typeface="Tahoma" panose="020B0604030504040204" pitchFamily="34" charset="0"/>
              </a:defRPr>
            </a:lvl7pPr>
            <a:lvl8pPr marL="3290888" indent="-212725" algn="l" defTabSz="852488" rtl="0" fontAlgn="base">
              <a:spcBef>
                <a:spcPct val="20000"/>
              </a:spcBef>
              <a:spcAft>
                <a:spcPct val="0"/>
              </a:spcAft>
              <a:buClr>
                <a:srgbClr val="FD2B4E"/>
              </a:buClr>
              <a:buSzPct val="50000"/>
              <a:buFont typeface="Wingdings" panose="05000000000000000000" pitchFamily="2" charset="2"/>
              <a:buChar char="n"/>
              <a:defRPr sz="1900">
                <a:solidFill>
                  <a:schemeClr val="tx1"/>
                </a:solidFill>
                <a:latin typeface="Tahoma" panose="020B0604030504040204" pitchFamily="34" charset="0"/>
              </a:defRPr>
            </a:lvl8pPr>
            <a:lvl9pPr marL="3748088" indent="-212725" algn="l" defTabSz="852488" rtl="0" fontAlgn="base">
              <a:spcBef>
                <a:spcPct val="20000"/>
              </a:spcBef>
              <a:spcAft>
                <a:spcPct val="0"/>
              </a:spcAft>
              <a:buClr>
                <a:srgbClr val="FD2B4E"/>
              </a:buClr>
              <a:buSzPct val="50000"/>
              <a:buFont typeface="Wingdings" panose="05000000000000000000" pitchFamily="2" charset="2"/>
              <a:buChar char="n"/>
              <a:defRPr sz="1900">
                <a:solidFill>
                  <a:schemeClr val="tx1"/>
                </a:solidFill>
                <a:latin typeface="Tahoma" panose="020B0604030504040204" pitchFamily="34" charset="0"/>
              </a:defRPr>
            </a:lvl9pPr>
          </a:lstStyle>
          <a:p>
            <a:pPr>
              <a:buFont typeface="Wingdings" panose="05000000000000000000" pitchFamily="2" charset="2"/>
              <a:buNone/>
            </a:pPr>
            <a:r>
              <a:rPr lang="en-US" altLang="fa-IR" sz="2500" dirty="0" smtClean="0">
                <a:solidFill>
                  <a:srgbClr val="FFFF00"/>
                </a:solidFill>
                <a:latin typeface="Times New Roman" panose="02020603050405020304" pitchFamily="18" charset="0"/>
                <a:cs typeface="Times New Roman" panose="02020603050405020304" pitchFamily="18" charset="0"/>
              </a:rPr>
              <a:t>H</a:t>
            </a:r>
            <a:r>
              <a:rPr lang="en-US" altLang="fa-IR" sz="2500" baseline="-25000" dirty="0" smtClean="0">
                <a:solidFill>
                  <a:srgbClr val="FFFF00"/>
                </a:solidFill>
                <a:latin typeface="Times New Roman" panose="02020603050405020304" pitchFamily="18" charset="0"/>
                <a:cs typeface="Times New Roman" panose="02020603050405020304" pitchFamily="18" charset="0"/>
              </a:rPr>
              <a:t>0</a:t>
            </a:r>
            <a:r>
              <a:rPr lang="en-US" altLang="fa-IR" sz="2500" dirty="0" smtClean="0">
                <a:latin typeface="Times New Roman" panose="02020603050405020304" pitchFamily="18" charset="0"/>
                <a:cs typeface="Times New Roman" panose="02020603050405020304" pitchFamily="18" charset="0"/>
              </a:rPr>
              <a:t>     :  </a:t>
            </a:r>
            <a:r>
              <a:rPr lang="en-US" altLang="fa-IR" sz="2500" dirty="0">
                <a:latin typeface="Times New Roman" panose="02020603050405020304" pitchFamily="18" charset="0"/>
                <a:cs typeface="Times New Roman" panose="02020603050405020304" pitchFamily="18" charset="0"/>
              </a:rPr>
              <a:t>No autocorrelation (error terms are independent)</a:t>
            </a:r>
          </a:p>
          <a:p>
            <a:pPr>
              <a:buFont typeface="Wingdings" panose="05000000000000000000" pitchFamily="2" charset="2"/>
              <a:buNone/>
            </a:pPr>
            <a:r>
              <a:rPr lang="en-US" altLang="fa-IR" sz="2500" dirty="0" smtClean="0">
                <a:solidFill>
                  <a:srgbClr val="FFFF00"/>
                </a:solidFill>
                <a:latin typeface="Times New Roman" panose="02020603050405020304" pitchFamily="18" charset="0"/>
                <a:cs typeface="Times New Roman" panose="02020603050405020304" pitchFamily="18" charset="0"/>
              </a:rPr>
              <a:t>H</a:t>
            </a:r>
            <a:r>
              <a:rPr lang="en-US" altLang="fa-IR" sz="2500" baseline="-25000" dirty="0" smtClean="0">
                <a:solidFill>
                  <a:srgbClr val="FFFF00"/>
                </a:solidFill>
                <a:latin typeface="Times New Roman" panose="02020603050405020304" pitchFamily="18" charset="0"/>
                <a:cs typeface="Times New Roman" panose="02020603050405020304" pitchFamily="18" charset="0"/>
              </a:rPr>
              <a:t>1</a:t>
            </a:r>
            <a:r>
              <a:rPr lang="en-US" altLang="fa-IR" sz="2500" dirty="0" smtClean="0">
                <a:latin typeface="Times New Roman" panose="02020603050405020304" pitchFamily="18" charset="0"/>
                <a:cs typeface="Times New Roman" panose="02020603050405020304" pitchFamily="18" charset="0"/>
              </a:rPr>
              <a:t>     </a:t>
            </a:r>
            <a:r>
              <a:rPr lang="en-US" altLang="fa-IR" sz="2500" dirty="0">
                <a:latin typeface="Times New Roman" panose="02020603050405020304" pitchFamily="18" charset="0"/>
                <a:cs typeface="Times New Roman" panose="02020603050405020304" pitchFamily="18" charset="0"/>
              </a:rPr>
              <a:t>:  There is autocorrelation (error terms are not </a:t>
            </a:r>
            <a:r>
              <a:rPr lang="en-US" altLang="fa-IR" sz="2500" dirty="0" smtClean="0">
                <a:latin typeface="Times New Roman" panose="02020603050405020304" pitchFamily="18" charset="0"/>
                <a:cs typeface="Times New Roman" panose="02020603050405020304" pitchFamily="18" charset="0"/>
              </a:rPr>
              <a:t>independent</a:t>
            </a:r>
            <a:r>
              <a:rPr lang="en-US" altLang="fa-IR" sz="2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0219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شرایط استفاده از رگرسیون چندگانه(ادامه)</a:t>
            </a:r>
            <a:endParaRPr lang="fa-IR" dirty="0">
              <a:solidFill>
                <a:srgbClr val="FFC000"/>
              </a:solidFill>
            </a:endParaRPr>
          </a:p>
        </p:txBody>
      </p:sp>
      <p:sp>
        <p:nvSpPr>
          <p:cNvPr id="3" name="Content Placeholder 2"/>
          <p:cNvSpPr>
            <a:spLocks noGrp="1"/>
          </p:cNvSpPr>
          <p:nvPr>
            <p:ph idx="1"/>
          </p:nvPr>
        </p:nvSpPr>
        <p:spPr>
          <a:xfrm>
            <a:off x="1522811" y="1840230"/>
            <a:ext cx="9146382" cy="4331970"/>
          </a:xfrm>
        </p:spPr>
        <p:txBody>
          <a:bodyPr>
            <a:normAutofit/>
          </a:bodyPr>
          <a:lstStyle/>
          <a:p>
            <a:pPr algn="just">
              <a:buSzPct val="170000"/>
              <a:buFont typeface="Wingdings" panose="05000000000000000000" pitchFamily="2" charset="2"/>
              <a:buChar char="G"/>
            </a:pPr>
            <a:r>
              <a:rPr lang="fa-IR" sz="2800" b="1" dirty="0" smtClean="0">
                <a:latin typeface="Times New Roman" panose="02020603050405020304" pitchFamily="18" charset="0"/>
              </a:rPr>
              <a:t>متغیرهای مستقل نباید با هم همبستگی داشته باشند (</a:t>
            </a:r>
            <a:r>
              <a:rPr lang="en-US" sz="2800" b="1" dirty="0">
                <a:solidFill>
                  <a:srgbClr val="FFFF00"/>
                </a:solidFill>
                <a:latin typeface="Times New Roman" panose="02020603050405020304" pitchFamily="18" charset="0"/>
              </a:rPr>
              <a:t>multicollinearity</a:t>
            </a:r>
            <a:r>
              <a:rPr lang="fa-IR" sz="2800" b="1" dirty="0" smtClean="0">
                <a:latin typeface="Times New Roman" panose="02020603050405020304" pitchFamily="18" charset="0"/>
              </a:rPr>
              <a:t>).</a:t>
            </a:r>
          </a:p>
          <a:p>
            <a:pPr algn="just">
              <a:buSzPct val="170000"/>
              <a:buFont typeface="Wingdings" panose="05000000000000000000" pitchFamily="2" charset="2"/>
              <a:buChar char="G"/>
            </a:pPr>
            <a:endParaRPr lang="fa-IR" sz="2800" b="1" dirty="0">
              <a:latin typeface="Times New Roman" panose="02020603050405020304" pitchFamily="18" charset="0"/>
            </a:endParaRPr>
          </a:p>
        </p:txBody>
      </p:sp>
    </p:spTree>
    <p:extLst>
      <p:ext uri="{BB962C8B-B14F-4D97-AF65-F5344CB8AC3E}">
        <p14:creationId xmlns:p14="http://schemas.microsoft.com/office/powerpoint/2010/main" val="228303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توجه، توجه، توجه!</a:t>
            </a:r>
            <a:endParaRPr lang="fa-IR" dirty="0">
              <a:solidFill>
                <a:srgbClr val="FFC000"/>
              </a:solidFill>
            </a:endParaRPr>
          </a:p>
        </p:txBody>
      </p:sp>
      <p:sp>
        <p:nvSpPr>
          <p:cNvPr id="3" name="Content Placeholder 2"/>
          <p:cNvSpPr>
            <a:spLocks noGrp="1"/>
          </p:cNvSpPr>
          <p:nvPr>
            <p:ph idx="1"/>
          </p:nvPr>
        </p:nvSpPr>
        <p:spPr>
          <a:xfrm>
            <a:off x="1522811" y="1840230"/>
            <a:ext cx="9146382" cy="4331970"/>
          </a:xfrm>
        </p:spPr>
        <p:txBody>
          <a:bodyPr>
            <a:normAutofit/>
          </a:bodyPr>
          <a:lstStyle/>
          <a:p>
            <a:pPr marL="0" indent="0" algn="just">
              <a:buSzPct val="170000"/>
              <a:buNone/>
            </a:pPr>
            <a:r>
              <a:rPr lang="fa-IR" sz="2800" b="1" dirty="0" smtClean="0">
                <a:solidFill>
                  <a:srgbClr val="FFFF00"/>
                </a:solidFill>
                <a:latin typeface="Times New Roman" panose="02020603050405020304" pitchFamily="18" charset="0"/>
              </a:rPr>
              <a:t>هم خطی چندگانه(</a:t>
            </a:r>
            <a:r>
              <a:rPr lang="en-US" sz="2800" b="1" dirty="0" smtClean="0">
                <a:solidFill>
                  <a:srgbClr val="FFFF00"/>
                </a:solidFill>
                <a:latin typeface="Times New Roman" panose="02020603050405020304" pitchFamily="18" charset="0"/>
              </a:rPr>
              <a:t>multicollinearity</a:t>
            </a:r>
            <a:r>
              <a:rPr lang="fa-IR" sz="2800" b="1" dirty="0" smtClean="0">
                <a:solidFill>
                  <a:srgbClr val="FFFF00"/>
                </a:solidFill>
                <a:latin typeface="Times New Roman" panose="02020603050405020304" pitchFamily="18" charset="0"/>
              </a:rPr>
              <a:t>)</a:t>
            </a:r>
          </a:p>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هنگام انتخاب متغیر پیش بین، باید متغیری انتخاب شود که احتمال همبستگی با متغیر ملاک را داشته باشد اما با سایر متغیرهای پیش بین ارتباط قوی نداشته باشد.</a:t>
            </a:r>
          </a:p>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اصطلاح هم خطی چندگانه، زمانی بکار می رود که بین دو یا چند متغیر پیش بین همبستگی بالایی وجود داشته باشد.</a:t>
            </a:r>
            <a:endParaRPr lang="fa-IR" sz="2800" b="1" dirty="0">
              <a:latin typeface="Times New Roman" panose="02020603050405020304" pitchFamily="18" charset="0"/>
            </a:endParaRPr>
          </a:p>
        </p:txBody>
      </p:sp>
    </p:spTree>
    <p:extLst>
      <p:ext uri="{BB962C8B-B14F-4D97-AF65-F5344CB8AC3E}">
        <p14:creationId xmlns:p14="http://schemas.microsoft.com/office/powerpoint/2010/main" val="190125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809" y="1288473"/>
            <a:ext cx="9146382" cy="2774372"/>
          </a:xfrm>
        </p:spPr>
        <p:txBody>
          <a:bodyPr anchor="ctr"/>
          <a:lstStyle/>
          <a:p>
            <a:pPr algn="ctr"/>
            <a:r>
              <a:rPr lang="fa-IR" sz="9600" b="1" dirty="0" smtClean="0">
                <a:effectLst>
                  <a:outerShdw blurRad="38100" dist="38100" dir="2700000" algn="tl">
                    <a:srgbClr val="000000">
                      <a:alpha val="43137"/>
                    </a:srgbClr>
                  </a:outerShdw>
                </a:effectLst>
                <a:latin typeface="IranNastaliq" panose="02000503000000020003" pitchFamily="2" charset="0"/>
              </a:rPr>
              <a:t>رگرسیون چندگانه</a:t>
            </a:r>
            <a:endParaRPr lang="fa-IR" sz="9600" b="1" dirty="0">
              <a:effectLst>
                <a:outerShdw blurRad="38100" dist="38100" dir="2700000" algn="tl">
                  <a:srgbClr val="000000">
                    <a:alpha val="43137"/>
                  </a:srgbClr>
                </a:outerShdw>
              </a:effectLst>
              <a:latin typeface="IranNastaliq" panose="02000503000000020003" pitchFamily="2" charset="0"/>
            </a:endParaRPr>
          </a:p>
        </p:txBody>
      </p:sp>
      <p:sp>
        <p:nvSpPr>
          <p:cNvPr id="3" name="Subtitle 2"/>
          <p:cNvSpPr>
            <a:spLocks noGrp="1"/>
          </p:cNvSpPr>
          <p:nvPr>
            <p:ph type="subTitle" idx="1"/>
          </p:nvPr>
        </p:nvSpPr>
        <p:spPr>
          <a:xfrm>
            <a:off x="1522809" y="3881985"/>
            <a:ext cx="9146381" cy="612897"/>
          </a:xfrm>
        </p:spPr>
        <p:txBody>
          <a:bodyPr>
            <a:normAutofit/>
          </a:bodyPr>
          <a:lstStyle/>
          <a:p>
            <a:pPr algn="ctr"/>
            <a:r>
              <a:rPr lang="en-US" sz="36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 Regression</a:t>
            </a:r>
            <a:endParaRPr lang="fa-IR"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ubtitle 2"/>
          <p:cNvSpPr txBox="1">
            <a:spLocks/>
          </p:cNvSpPr>
          <p:nvPr/>
        </p:nvSpPr>
        <p:spPr>
          <a:xfrm>
            <a:off x="1522808" y="5290308"/>
            <a:ext cx="9146381" cy="612897"/>
          </a:xfrm>
          <a:prstGeom prst="rect">
            <a:avLst/>
          </a:prstGeom>
        </p:spPr>
        <p:txBody>
          <a:bodyPr vert="horz" lIns="91440" tIns="45720" rIns="91440" bIns="45720" rtlCol="0">
            <a:normAutofit/>
          </a:bodyPr>
          <a:lstStyle>
            <a:lvl1pPr marL="0" indent="0" algn="ctr" defTabSz="914400" rtl="1"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ctr" defTabSz="914400" rtl="1" eaLnBrk="1" latinLnBrk="0" hangingPunct="1">
              <a:lnSpc>
                <a:spcPct val="90000"/>
              </a:lnSpc>
              <a:spcBef>
                <a:spcPts val="600"/>
              </a:spcBef>
              <a:buSzPct val="100000"/>
              <a:buFont typeface="Consolas" pitchFamily="49" charset="0"/>
              <a:buNone/>
              <a:defRPr sz="2000" kern="1200">
                <a:solidFill>
                  <a:schemeClr val="tx1">
                    <a:tint val="75000"/>
                  </a:schemeClr>
                </a:solidFill>
                <a:latin typeface="+mn-lt"/>
                <a:ea typeface="+mn-ea"/>
                <a:cs typeface="+mn-cs"/>
              </a:defRPr>
            </a:lvl2pPr>
            <a:lvl3pPr marL="914400" indent="0" algn="ctr" defTabSz="914400" rtl="1" eaLnBrk="1" latinLnBrk="0" hangingPunct="1">
              <a:lnSpc>
                <a:spcPct val="90000"/>
              </a:lnSpc>
              <a:spcBef>
                <a:spcPts val="600"/>
              </a:spcBef>
              <a:buSzPct val="100000"/>
              <a:buFont typeface="Arial" pitchFamily="34" charset="0"/>
              <a:buNone/>
              <a:defRPr sz="1800" kern="1200">
                <a:solidFill>
                  <a:schemeClr val="tx1">
                    <a:tint val="75000"/>
                  </a:schemeClr>
                </a:solidFill>
                <a:latin typeface="+mn-lt"/>
                <a:ea typeface="+mn-ea"/>
                <a:cs typeface="+mn-cs"/>
              </a:defRPr>
            </a:lvl3pPr>
            <a:lvl4pPr marL="1371600" indent="0" algn="ctr" defTabSz="914400" rtl="1"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4pPr>
            <a:lvl5pPr marL="1828800" indent="0" algn="ctr" defTabSz="914400" rtl="1"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5pPr>
            <a:lvl6pPr marL="2286000" indent="0" algn="ctr" defTabSz="914400" rtl="1"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6pPr>
            <a:lvl7pPr marL="2743200" indent="0" algn="ctr" defTabSz="914400" rtl="1"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7pPr>
            <a:lvl8pPr marL="3200400" indent="0" algn="ctr" defTabSz="914400" rtl="1"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8pPr>
            <a:lvl9pPr marL="3657600" indent="0" algn="ctr" defTabSz="914400" rtl="1"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9pPr>
          </a:lstStyle>
          <a:p>
            <a:pPr algn="r"/>
            <a:r>
              <a:rPr lang="fa-IR" sz="2000" b="1" dirty="0" smtClean="0">
                <a:effectLst>
                  <a:outerShdw blurRad="38100" dist="38100" dir="2700000" algn="tl">
                    <a:srgbClr val="000000">
                      <a:alpha val="43137"/>
                    </a:srgbClr>
                  </a:outerShdw>
                </a:effectLst>
                <a:cs typeface="B Nazanin" panose="00000400000000000000" pitchFamily="2" charset="-78"/>
              </a:rPr>
              <a:t>محمد اسماعیل حاجی نژاد دانشجوی دکتری آموزش پزشکی(93)</a:t>
            </a:r>
            <a:endParaRPr lang="fa-IR" sz="2000" b="1" dirty="0">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39067717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C000"/>
                </a:solidFill>
              </a:rPr>
              <a:t>تشخیص هم خطی </a:t>
            </a:r>
            <a:r>
              <a:rPr lang="fa-IR" dirty="0" smtClean="0">
                <a:solidFill>
                  <a:srgbClr val="FFC000"/>
                </a:solidFill>
              </a:rPr>
              <a:t>چندگانه</a:t>
            </a:r>
            <a:endParaRPr lang="fa-IR" dirty="0">
              <a:solidFill>
                <a:srgbClr val="FFC000"/>
              </a:solidFill>
            </a:endParaRPr>
          </a:p>
        </p:txBody>
      </p:sp>
      <p:sp>
        <p:nvSpPr>
          <p:cNvPr id="3" name="Content Placeholder 2"/>
          <p:cNvSpPr>
            <a:spLocks noGrp="1"/>
          </p:cNvSpPr>
          <p:nvPr>
            <p:ph idx="1"/>
          </p:nvPr>
        </p:nvSpPr>
        <p:spPr>
          <a:xfrm>
            <a:off x="1522811" y="1840230"/>
            <a:ext cx="9146382" cy="4331970"/>
          </a:xfrm>
        </p:spPr>
        <p:txBody>
          <a:bodyPr>
            <a:normAutofit/>
          </a:bodyPr>
          <a:lstStyle/>
          <a:p>
            <a:pPr algn="just">
              <a:buClr>
                <a:schemeClr val="tx1"/>
              </a:buClr>
              <a:buSzPct val="170000"/>
              <a:buFont typeface="Wingdings" panose="05000000000000000000" pitchFamily="2" charset="2"/>
              <a:buChar char="G"/>
            </a:pPr>
            <a:r>
              <a:rPr lang="en-US" sz="2800" b="1" dirty="0">
                <a:solidFill>
                  <a:srgbClr val="FFFF00"/>
                </a:solidFill>
                <a:latin typeface="Times New Roman" panose="02020603050405020304" pitchFamily="18" charset="0"/>
              </a:rPr>
              <a:t>Variance Inflation Factor (VIF) </a:t>
            </a:r>
            <a:r>
              <a:rPr lang="fa-IR" sz="2800" b="1" dirty="0" smtClean="0">
                <a:solidFill>
                  <a:srgbClr val="FFFF00"/>
                </a:solidFill>
                <a:latin typeface="Times New Roman" panose="02020603050405020304" pitchFamily="18" charset="0"/>
              </a:rPr>
              <a:t>:</a:t>
            </a:r>
          </a:p>
          <a:p>
            <a:pPr marL="0" indent="0" algn="just">
              <a:buClr>
                <a:schemeClr val="tx1"/>
              </a:buClr>
              <a:buSzPct val="170000"/>
              <a:buNone/>
            </a:pPr>
            <a:r>
              <a:rPr lang="fa-IR" sz="2800" b="1" dirty="0" smtClean="0">
                <a:latin typeface="Times New Roman" panose="02020603050405020304" pitchFamily="18" charset="0"/>
              </a:rPr>
              <a:t>نشان می دهد که تا چقدر واریانس ضریب رگسیون، به دلیل مشکلات هم خطی چندگانه است.</a:t>
            </a:r>
            <a:r>
              <a:rPr lang="fa-IR" sz="2800" b="1" dirty="0">
                <a:latin typeface="Times New Roman" panose="02020603050405020304" pitchFamily="18" charset="0"/>
              </a:rPr>
              <a:t> </a:t>
            </a:r>
            <a:r>
              <a:rPr lang="en-US" sz="2800" b="1" dirty="0" smtClean="0">
                <a:latin typeface="Times New Roman" panose="02020603050405020304" pitchFamily="18" charset="0"/>
              </a:rPr>
              <a:t>VIF</a:t>
            </a:r>
            <a:r>
              <a:rPr lang="fa-IR" sz="2800" b="1" dirty="0" smtClean="0">
                <a:latin typeface="Times New Roman" panose="02020603050405020304" pitchFamily="18" charset="0"/>
              </a:rPr>
              <a:t> نباید بالاتر از </a:t>
            </a:r>
            <a:r>
              <a:rPr lang="fa-IR" sz="2800" b="1" dirty="0" smtClean="0">
                <a:solidFill>
                  <a:srgbClr val="FFFF00"/>
                </a:solidFill>
                <a:latin typeface="Times New Roman" panose="02020603050405020304" pitchFamily="18" charset="0"/>
              </a:rPr>
              <a:t>5/0</a:t>
            </a:r>
            <a:r>
              <a:rPr lang="fa-IR" sz="2800" b="1" dirty="0" smtClean="0">
                <a:latin typeface="Times New Roman" panose="02020603050405020304" pitchFamily="18" charset="0"/>
              </a:rPr>
              <a:t> باشد.</a:t>
            </a:r>
          </a:p>
          <a:p>
            <a:pPr algn="just">
              <a:buClr>
                <a:schemeClr val="tx1"/>
              </a:buClr>
              <a:buSzPct val="170000"/>
              <a:buFont typeface="Wingdings" panose="05000000000000000000" pitchFamily="2" charset="2"/>
              <a:buChar char="G"/>
            </a:pPr>
            <a:r>
              <a:rPr lang="en-US" sz="2800" b="1" dirty="0" smtClean="0">
                <a:solidFill>
                  <a:srgbClr val="FFFF00"/>
                </a:solidFill>
                <a:latin typeface="Times New Roman" panose="02020603050405020304" pitchFamily="18" charset="0"/>
              </a:rPr>
              <a:t>Tolerance</a:t>
            </a:r>
            <a:r>
              <a:rPr lang="fa-IR" sz="2800" b="1" dirty="0" smtClean="0">
                <a:solidFill>
                  <a:srgbClr val="FFFF00"/>
                </a:solidFill>
                <a:latin typeface="Times New Roman" panose="02020603050405020304" pitchFamily="18" charset="0"/>
              </a:rPr>
              <a:t>:</a:t>
            </a:r>
          </a:p>
          <a:p>
            <a:pPr marL="0" indent="0" algn="just">
              <a:buClr>
                <a:schemeClr val="tx1"/>
              </a:buClr>
              <a:buSzPct val="170000"/>
              <a:buNone/>
            </a:pPr>
            <a:r>
              <a:rPr lang="fa-IR" sz="2800" b="1" dirty="0" smtClean="0">
                <a:latin typeface="Times New Roman" panose="02020603050405020304" pitchFamily="18" charset="0"/>
              </a:rPr>
              <a:t>یعنی اینکه مقدار یک متغیر مستقل، بوسیله دیگر متغیرها توضیح داده شود و علت آن باشد. اگر یک متغیر توسط دیگر متغیرها توضیح داده شود، هم خطی چندگانه وجود دارد. مقدار </a:t>
            </a:r>
            <a:r>
              <a:rPr lang="en-US" sz="2800" b="1" dirty="0" smtClean="0">
                <a:latin typeface="Times New Roman" panose="02020603050405020304" pitchFamily="18" charset="0"/>
              </a:rPr>
              <a:t>Tolerance</a:t>
            </a:r>
            <a:r>
              <a:rPr lang="fa-IR" sz="2800" b="1" dirty="0" smtClean="0">
                <a:latin typeface="Times New Roman" panose="02020603050405020304" pitchFamily="18" charset="0"/>
              </a:rPr>
              <a:t> نباید کمتر از </a:t>
            </a:r>
            <a:r>
              <a:rPr lang="fa-IR" sz="2800" b="1" dirty="0" smtClean="0">
                <a:solidFill>
                  <a:srgbClr val="FFFF00"/>
                </a:solidFill>
                <a:latin typeface="Times New Roman" panose="02020603050405020304" pitchFamily="18" charset="0"/>
              </a:rPr>
              <a:t>0/2</a:t>
            </a:r>
            <a:r>
              <a:rPr lang="fa-IR" sz="2800" b="1" dirty="0" smtClean="0">
                <a:latin typeface="Times New Roman" panose="02020603050405020304" pitchFamily="18" charset="0"/>
              </a:rPr>
              <a:t> باشد.</a:t>
            </a:r>
            <a:endParaRPr lang="fa-IR" sz="2800" b="1" dirty="0">
              <a:latin typeface="Times New Roman" panose="02020603050405020304" pitchFamily="18" charset="0"/>
            </a:endParaRPr>
          </a:p>
        </p:txBody>
      </p:sp>
    </p:spTree>
    <p:extLst>
      <p:ext uri="{BB962C8B-B14F-4D97-AF65-F5344CB8AC3E}">
        <p14:creationId xmlns:p14="http://schemas.microsoft.com/office/powerpoint/2010/main" val="40296330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اصطلاحات خاص رگرسیون</a:t>
            </a:r>
            <a:endParaRPr lang="fa-IR" dirty="0">
              <a:solidFill>
                <a:srgbClr val="FFC000"/>
              </a:solidFill>
            </a:endParaRPr>
          </a:p>
        </p:txBody>
      </p:sp>
      <p:sp>
        <p:nvSpPr>
          <p:cNvPr id="3" name="Content Placeholder 2"/>
          <p:cNvSpPr>
            <a:spLocks noGrp="1"/>
          </p:cNvSpPr>
          <p:nvPr>
            <p:ph idx="1"/>
          </p:nvPr>
        </p:nvSpPr>
        <p:spPr>
          <a:xfrm>
            <a:off x="1522811" y="1840230"/>
            <a:ext cx="9146382" cy="4331970"/>
          </a:xfrm>
        </p:spPr>
        <p:txBody>
          <a:bodyPr>
            <a:normAutofit/>
          </a:bodyPr>
          <a:lstStyle/>
          <a:p>
            <a:pPr marL="0" indent="0" algn="just">
              <a:buSzPct val="170000"/>
              <a:buNone/>
            </a:pPr>
            <a:r>
              <a:rPr lang="fa-IR" sz="2800" b="1" dirty="0" smtClean="0">
                <a:solidFill>
                  <a:srgbClr val="FFFF00"/>
                </a:solidFill>
                <a:latin typeface="Times New Roman" panose="02020603050405020304" pitchFamily="18" charset="0"/>
              </a:rPr>
              <a:t>ضرایب </a:t>
            </a:r>
            <a:r>
              <a:rPr lang="en-US" sz="2800" b="1" dirty="0" smtClean="0">
                <a:solidFill>
                  <a:srgbClr val="FFFF00"/>
                </a:solidFill>
                <a:latin typeface="Times New Roman" panose="02020603050405020304" pitchFamily="18" charset="0"/>
              </a:rPr>
              <a:t>b</a:t>
            </a:r>
            <a:r>
              <a:rPr lang="fa-IR" sz="2800" b="1" dirty="0" smtClean="0">
                <a:solidFill>
                  <a:srgbClr val="FFFF00"/>
                </a:solidFill>
                <a:latin typeface="Times New Roman" panose="02020603050405020304" pitchFamily="18" charset="0"/>
              </a:rPr>
              <a:t> و </a:t>
            </a:r>
            <a:r>
              <a:rPr lang="el-GR" sz="2800" b="1" dirty="0" smtClean="0">
                <a:solidFill>
                  <a:srgbClr val="FFFF00"/>
                </a:solidFill>
                <a:latin typeface="Times New Roman" panose="02020603050405020304" pitchFamily="18" charset="0"/>
              </a:rPr>
              <a:t>β</a:t>
            </a:r>
            <a:endParaRPr lang="fa-IR" sz="2800" b="1" dirty="0" smtClean="0">
              <a:solidFill>
                <a:srgbClr val="FFFF00"/>
              </a:solidFill>
              <a:latin typeface="Times New Roman" panose="02020603050405020304" pitchFamily="18" charset="0"/>
            </a:endParaRPr>
          </a:p>
          <a:p>
            <a:pPr algn="just">
              <a:buSzPct val="170000"/>
              <a:buFont typeface="Wingdings" panose="05000000000000000000" pitchFamily="2" charset="2"/>
              <a:buChar char="G"/>
            </a:pPr>
            <a:r>
              <a:rPr lang="fa-IR" sz="2800" b="1" dirty="0" smtClean="0">
                <a:latin typeface="Times New Roman" panose="02020603050405020304" pitchFamily="18" charset="0"/>
              </a:rPr>
              <a:t>این ضرایب وزن هایی هستند که در پایان فرایند ساخت مدل به متغیرها اختصاص یافته اند.</a:t>
            </a:r>
          </a:p>
          <a:p>
            <a:pPr algn="just">
              <a:buSzPct val="170000"/>
              <a:buFont typeface="Wingdings" panose="05000000000000000000" pitchFamily="2" charset="2"/>
              <a:buChar char="G"/>
            </a:pPr>
            <a:r>
              <a:rPr lang="fa-IR" sz="2800" b="1" dirty="0" smtClean="0">
                <a:latin typeface="Times New Roman" panose="02020603050405020304" pitchFamily="18" charset="0"/>
              </a:rPr>
              <a:t>وزن های </a:t>
            </a:r>
            <a:r>
              <a:rPr lang="en-US" sz="2800" b="1" dirty="0" smtClean="0">
                <a:latin typeface="Times New Roman" panose="02020603050405020304" pitchFamily="18" charset="0"/>
              </a:rPr>
              <a:t>b</a:t>
            </a:r>
            <a:r>
              <a:rPr lang="fa-IR" sz="2800" b="1" dirty="0" smtClean="0">
                <a:latin typeface="Times New Roman" panose="02020603050405020304" pitchFamily="18" charset="0"/>
              </a:rPr>
              <a:t> با واحد اندازه گیری که متغیرها با آن اندازه گیری شده اند، ارتباط دارند و بنابراین نمی توان با هم مقایسه کرد.</a:t>
            </a:r>
          </a:p>
          <a:p>
            <a:pPr algn="just">
              <a:buSzPct val="170000"/>
              <a:buFont typeface="Wingdings" panose="05000000000000000000" pitchFamily="2" charset="2"/>
              <a:buChar char="G"/>
            </a:pPr>
            <a:r>
              <a:rPr lang="fa-IR" sz="2800" b="1" dirty="0" smtClean="0">
                <a:latin typeface="Times New Roman" panose="02020603050405020304" pitchFamily="18" charset="0"/>
              </a:rPr>
              <a:t>ضرایب بتا بر  حسب نمره </a:t>
            </a:r>
            <a:r>
              <a:rPr lang="en-US" sz="2800" b="1" dirty="0" smtClean="0">
                <a:latin typeface="Times New Roman" panose="02020603050405020304" pitchFamily="18" charset="0"/>
              </a:rPr>
              <a:t>Z</a:t>
            </a:r>
            <a:r>
              <a:rPr lang="fa-IR" sz="2800" b="1" dirty="0" smtClean="0">
                <a:latin typeface="Times New Roman" panose="02020603050405020304" pitchFamily="18" charset="0"/>
              </a:rPr>
              <a:t> است و بنابراین می توان اثر متغیرها را با هم مقایسه کرد.</a:t>
            </a:r>
            <a:endParaRPr lang="fa-IR" sz="2800" b="1" dirty="0">
              <a:latin typeface="Times New Roman" panose="02020603050405020304" pitchFamily="18" charset="0"/>
            </a:endParaRPr>
          </a:p>
        </p:txBody>
      </p:sp>
    </p:spTree>
    <p:extLst>
      <p:ext uri="{BB962C8B-B14F-4D97-AF65-F5344CB8AC3E}">
        <p14:creationId xmlns:p14="http://schemas.microsoft.com/office/powerpoint/2010/main" val="243173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اصطلاحات خاص رگرسیون</a:t>
            </a:r>
            <a:endParaRPr lang="fa-IR" dirty="0">
              <a:solidFill>
                <a:srgbClr val="FFC000"/>
              </a:solidFill>
            </a:endParaRPr>
          </a:p>
        </p:txBody>
      </p:sp>
      <p:sp>
        <p:nvSpPr>
          <p:cNvPr id="3" name="Content Placeholder 2"/>
          <p:cNvSpPr>
            <a:spLocks noGrp="1"/>
          </p:cNvSpPr>
          <p:nvPr>
            <p:ph idx="1"/>
          </p:nvPr>
        </p:nvSpPr>
        <p:spPr>
          <a:xfrm>
            <a:off x="1522811" y="1840230"/>
            <a:ext cx="9146382" cy="4331970"/>
          </a:xfrm>
        </p:spPr>
        <p:txBody>
          <a:bodyPr>
            <a:normAutofit fontScale="92500" lnSpcReduction="10000"/>
          </a:bodyPr>
          <a:lstStyle/>
          <a:p>
            <a:pPr marL="0" indent="0" algn="just">
              <a:buSzPct val="170000"/>
              <a:buNone/>
            </a:pPr>
            <a:r>
              <a:rPr lang="fa-IR" sz="2800" b="1" dirty="0" smtClean="0">
                <a:solidFill>
                  <a:srgbClr val="FFFF00"/>
                </a:solidFill>
                <a:latin typeface="Times New Roman" panose="02020603050405020304" pitchFamily="18" charset="0"/>
              </a:rPr>
              <a:t>بتا(ضریب استاندارد شده رگرسیون)</a:t>
            </a:r>
            <a:r>
              <a:rPr lang="el-GR" sz="2800" b="1" dirty="0" smtClean="0">
                <a:solidFill>
                  <a:srgbClr val="FFFF00"/>
                </a:solidFill>
                <a:latin typeface="Times New Roman" panose="02020603050405020304" pitchFamily="18" charset="0"/>
              </a:rPr>
              <a:t>β</a:t>
            </a:r>
            <a:endParaRPr lang="fa-IR" sz="2800" b="1" dirty="0" smtClean="0">
              <a:solidFill>
                <a:srgbClr val="FFFF00"/>
              </a:solidFill>
              <a:latin typeface="Times New Roman" panose="02020603050405020304" pitchFamily="18" charset="0"/>
            </a:endParaRPr>
          </a:p>
          <a:p>
            <a:pPr algn="just">
              <a:buSzPct val="170000"/>
              <a:buFont typeface="Wingdings" panose="05000000000000000000" pitchFamily="2" charset="2"/>
              <a:buChar char="G"/>
            </a:pPr>
            <a:r>
              <a:rPr lang="fa-IR" sz="2800" b="1" dirty="0" smtClean="0">
                <a:latin typeface="Times New Roman" panose="02020603050405020304" pitchFamily="18" charset="0"/>
              </a:rPr>
              <a:t>مقیاسی است برای تعیین تأثیر متغیرهای پیش بین بر متغیر ملاک.</a:t>
            </a:r>
          </a:p>
          <a:p>
            <a:pPr algn="just">
              <a:buSzPct val="170000"/>
              <a:buFont typeface="Wingdings" panose="05000000000000000000" pitchFamily="2" charset="2"/>
              <a:buChar char="G"/>
            </a:pPr>
            <a:r>
              <a:rPr lang="fa-IR" sz="2800" b="1" dirty="0" smtClean="0">
                <a:latin typeface="Times New Roman" panose="02020603050405020304" pitchFamily="18" charset="0"/>
              </a:rPr>
              <a:t>بر اساس واحد انحراف معیار اندازه گیری می شود.</a:t>
            </a:r>
          </a:p>
          <a:p>
            <a:pPr algn="just">
              <a:buSzPct val="170000"/>
              <a:buFont typeface="Wingdings" panose="05000000000000000000" pitchFamily="2" charset="2"/>
              <a:buChar char="G"/>
            </a:pPr>
            <a:r>
              <a:rPr lang="fa-IR" sz="2800" b="1" dirty="0" smtClean="0">
                <a:latin typeface="Times New Roman" panose="02020603050405020304" pitchFamily="18" charset="0"/>
              </a:rPr>
              <a:t>هر چه مقدار </a:t>
            </a:r>
            <a:r>
              <a:rPr lang="el-GR" sz="2800" b="1" dirty="0" smtClean="0">
                <a:solidFill>
                  <a:srgbClr val="FFFF00"/>
                </a:solidFill>
                <a:latin typeface="Times New Roman" panose="02020603050405020304" pitchFamily="18" charset="0"/>
              </a:rPr>
              <a:t>β</a:t>
            </a:r>
            <a:r>
              <a:rPr lang="fa-IR" sz="2800" b="1" dirty="0" smtClean="0">
                <a:latin typeface="Times New Roman" panose="02020603050405020304" pitchFamily="18" charset="0"/>
              </a:rPr>
              <a:t> بزرگ تر باشد، اثر متغیر پیش بین بر متغیر ملاک بیشتر خواهد بود.</a:t>
            </a:r>
          </a:p>
          <a:p>
            <a:pPr algn="just">
              <a:buSzPct val="170000"/>
              <a:buFont typeface="Wingdings" panose="05000000000000000000" pitchFamily="2" charset="2"/>
              <a:buChar char="G"/>
            </a:pPr>
            <a:r>
              <a:rPr lang="fa-IR" sz="2800" b="1" dirty="0" smtClean="0">
                <a:latin typeface="Times New Roman" panose="02020603050405020304" pitchFamily="18" charset="0"/>
              </a:rPr>
              <a:t>هنگامی که فقط یک متغیر پیش بین وجود داشته باشد، </a:t>
            </a:r>
            <a:r>
              <a:rPr lang="el-GR" sz="2800" b="1" dirty="0" smtClean="0">
                <a:solidFill>
                  <a:srgbClr val="FFFF00"/>
                </a:solidFill>
                <a:latin typeface="Times New Roman" panose="02020603050405020304" pitchFamily="18" charset="0"/>
              </a:rPr>
              <a:t>β</a:t>
            </a:r>
            <a:r>
              <a:rPr lang="fa-IR" sz="2800" b="1" dirty="0">
                <a:latin typeface="Times New Roman" panose="02020603050405020304" pitchFamily="18" charset="0"/>
              </a:rPr>
              <a:t> </a:t>
            </a:r>
            <a:r>
              <a:rPr lang="fa-IR" sz="2800" b="1" dirty="0" smtClean="0">
                <a:latin typeface="Times New Roman" panose="02020603050405020304" pitchFamily="18" charset="0"/>
              </a:rPr>
              <a:t>برابر با ضریب همبستگی خواهد بود.</a:t>
            </a:r>
          </a:p>
          <a:p>
            <a:pPr algn="just">
              <a:buSzPct val="170000"/>
              <a:buFont typeface="Wingdings" panose="05000000000000000000" pitchFamily="2" charset="2"/>
              <a:buChar char="G"/>
            </a:pPr>
            <a:r>
              <a:rPr lang="fa-IR" sz="2800" b="1" dirty="0" smtClean="0">
                <a:latin typeface="Times New Roman" panose="02020603050405020304" pitchFamily="18" charset="0"/>
              </a:rPr>
              <a:t>اما اگر بیش از یک متغیر پیش بین وجود داشته باشد، نمی توان با مقایسه ضرایب همبستگی سهم هر یک از متغیرهای پیش بین را با هم مقایسه کنید.</a:t>
            </a:r>
            <a:endParaRPr lang="fa-IR" sz="2800" b="1" dirty="0">
              <a:latin typeface="Times New Roman" panose="02020603050405020304" pitchFamily="18" charset="0"/>
            </a:endParaRPr>
          </a:p>
        </p:txBody>
      </p:sp>
    </p:spTree>
    <p:extLst>
      <p:ext uri="{BB962C8B-B14F-4D97-AF65-F5344CB8AC3E}">
        <p14:creationId xmlns:p14="http://schemas.microsoft.com/office/powerpoint/2010/main" val="255173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اصطلاحات خاص رگرسیون</a:t>
            </a:r>
            <a:endParaRPr lang="fa-IR" dirty="0">
              <a:solidFill>
                <a:srgbClr val="FFC000"/>
              </a:solidFill>
            </a:endParaRPr>
          </a:p>
        </p:txBody>
      </p:sp>
      <p:sp>
        <p:nvSpPr>
          <p:cNvPr id="3" name="Content Placeholder 2"/>
          <p:cNvSpPr>
            <a:spLocks noGrp="1"/>
          </p:cNvSpPr>
          <p:nvPr>
            <p:ph idx="1"/>
          </p:nvPr>
        </p:nvSpPr>
        <p:spPr>
          <a:xfrm>
            <a:off x="1522811" y="1840230"/>
            <a:ext cx="9146382" cy="4331970"/>
          </a:xfrm>
        </p:spPr>
        <p:txBody>
          <a:bodyPr>
            <a:normAutofit/>
          </a:bodyPr>
          <a:lstStyle/>
          <a:p>
            <a:pPr marL="0" indent="0" algn="just">
              <a:buSzPct val="170000"/>
              <a:buNone/>
            </a:pPr>
            <a:r>
              <a:rPr lang="en-US" sz="2800" b="1" dirty="0" smtClean="0">
                <a:solidFill>
                  <a:srgbClr val="FFFF00"/>
                </a:solidFill>
                <a:latin typeface="Times New Roman" panose="02020603050405020304" pitchFamily="18" charset="0"/>
              </a:rPr>
              <a:t>R</a:t>
            </a:r>
            <a:r>
              <a:rPr lang="fa-IR" sz="2800" b="1" dirty="0" smtClean="0">
                <a:solidFill>
                  <a:srgbClr val="FFFF00"/>
                </a:solidFill>
                <a:latin typeface="Times New Roman" panose="02020603050405020304" pitchFamily="18" charset="0"/>
              </a:rPr>
              <a:t>، مجذور </a:t>
            </a:r>
            <a:r>
              <a:rPr lang="en-US" sz="2800" b="1" dirty="0" smtClean="0">
                <a:solidFill>
                  <a:srgbClr val="FFFF00"/>
                </a:solidFill>
                <a:latin typeface="Times New Roman" panose="02020603050405020304" pitchFamily="18" charset="0"/>
              </a:rPr>
              <a:t>R</a:t>
            </a:r>
            <a:r>
              <a:rPr lang="fa-IR" sz="2800" b="1" dirty="0" smtClean="0">
                <a:solidFill>
                  <a:srgbClr val="FFFF00"/>
                </a:solidFill>
                <a:latin typeface="Times New Roman" panose="02020603050405020304" pitchFamily="18" charset="0"/>
              </a:rPr>
              <a:t>، مجذور </a:t>
            </a:r>
            <a:r>
              <a:rPr lang="en-US" sz="2800" b="1" dirty="0" smtClean="0">
                <a:solidFill>
                  <a:srgbClr val="FFFF00"/>
                </a:solidFill>
                <a:latin typeface="Times New Roman" panose="02020603050405020304" pitchFamily="18" charset="0"/>
              </a:rPr>
              <a:t>R</a:t>
            </a:r>
            <a:r>
              <a:rPr lang="fa-IR" sz="2800" b="1" dirty="0" smtClean="0">
                <a:solidFill>
                  <a:srgbClr val="FFFF00"/>
                </a:solidFill>
                <a:latin typeface="Times New Roman" panose="02020603050405020304" pitchFamily="18" charset="0"/>
              </a:rPr>
              <a:t> تعدیل شده</a:t>
            </a:r>
          </a:p>
          <a:p>
            <a:pPr algn="just">
              <a:buClr>
                <a:schemeClr val="tx1"/>
              </a:buClr>
              <a:buSzPct val="170000"/>
              <a:buFont typeface="Wingdings" panose="05000000000000000000" pitchFamily="2" charset="2"/>
              <a:buChar char="G"/>
            </a:pPr>
            <a:r>
              <a:rPr lang="en-US" sz="2800" b="1" dirty="0" smtClean="0">
                <a:solidFill>
                  <a:srgbClr val="FFFF00"/>
                </a:solidFill>
                <a:latin typeface="Times New Roman" panose="02020603050405020304" pitchFamily="18" charset="0"/>
              </a:rPr>
              <a:t>R</a:t>
            </a:r>
            <a:r>
              <a:rPr lang="fa-IR" sz="2800" b="1" dirty="0" smtClean="0">
                <a:latin typeface="Times New Roman" panose="02020603050405020304" pitchFamily="18" charset="0"/>
              </a:rPr>
              <a:t>، میزان همبستگی بین مقدار مشاهده شده و مقدار پیش بینی شده متغیر ملاک(وابسته) است.</a:t>
            </a:r>
          </a:p>
          <a:p>
            <a:pPr algn="just">
              <a:buClr>
                <a:schemeClr val="tx1"/>
              </a:buClr>
              <a:buSzPct val="170000"/>
              <a:buFont typeface="Wingdings" panose="05000000000000000000" pitchFamily="2" charset="2"/>
              <a:buChar char="G"/>
            </a:pPr>
            <a:r>
              <a:rPr lang="fa-IR" sz="2800" b="1" dirty="0" smtClean="0">
                <a:solidFill>
                  <a:srgbClr val="FFFF00"/>
                </a:solidFill>
                <a:latin typeface="Times New Roman" panose="02020603050405020304" pitchFamily="18" charset="0"/>
              </a:rPr>
              <a:t>مجذور</a:t>
            </a:r>
            <a:r>
              <a:rPr lang="fa-IR" sz="2800" b="1" dirty="0" smtClean="0">
                <a:latin typeface="Times New Roman" panose="02020603050405020304" pitchFamily="18" charset="0"/>
              </a:rPr>
              <a:t> </a:t>
            </a:r>
            <a:r>
              <a:rPr lang="en-US" sz="2800" b="1" dirty="0" smtClean="0">
                <a:solidFill>
                  <a:srgbClr val="FFFF00"/>
                </a:solidFill>
                <a:latin typeface="Times New Roman" panose="02020603050405020304" pitchFamily="18" charset="0"/>
              </a:rPr>
              <a:t>R</a:t>
            </a:r>
            <a:r>
              <a:rPr lang="fa-IR" sz="2800" b="1" dirty="0" smtClean="0">
                <a:latin typeface="Times New Roman" panose="02020603050405020304" pitchFamily="18" charset="0"/>
              </a:rPr>
              <a:t>، سهم واریانس در متغیر ملاک در مدل انتخاب شده را نشان می دهد.</a:t>
            </a:r>
          </a:p>
          <a:p>
            <a:pPr algn="just">
              <a:buClr>
                <a:schemeClr val="tx1"/>
              </a:buClr>
              <a:buSzPct val="170000"/>
              <a:buFont typeface="Wingdings" panose="05000000000000000000" pitchFamily="2" charset="2"/>
              <a:buChar char="G"/>
            </a:pPr>
            <a:r>
              <a:rPr lang="fa-IR" sz="2800" b="1" dirty="0" smtClean="0">
                <a:solidFill>
                  <a:srgbClr val="FFFF00"/>
                </a:solidFill>
                <a:latin typeface="Times New Roman" panose="02020603050405020304" pitchFamily="18" charset="0"/>
              </a:rPr>
              <a:t>مجذور</a:t>
            </a:r>
            <a:r>
              <a:rPr lang="fa-IR" sz="2800" b="1" dirty="0" smtClean="0">
                <a:latin typeface="Times New Roman" panose="02020603050405020304" pitchFamily="18" charset="0"/>
              </a:rPr>
              <a:t> </a:t>
            </a:r>
            <a:r>
              <a:rPr lang="en-US" sz="2800" b="1" dirty="0" smtClean="0">
                <a:solidFill>
                  <a:srgbClr val="FFFF00"/>
                </a:solidFill>
                <a:latin typeface="Times New Roman" panose="02020603050405020304" pitchFamily="18" charset="0"/>
              </a:rPr>
              <a:t>R</a:t>
            </a:r>
            <a:r>
              <a:rPr lang="fa-IR" sz="2800" b="1" dirty="0" smtClean="0">
                <a:latin typeface="Times New Roman" panose="02020603050405020304" pitchFamily="18" charset="0"/>
              </a:rPr>
              <a:t>، میزان موفقیت مدل انتخاب شده هنگام کاربرد در محیط واقعی، بیش از حد تخمین می زند، بنابراین به جای آن از </a:t>
            </a:r>
            <a:r>
              <a:rPr lang="fa-IR" sz="2800" b="1" dirty="0">
                <a:solidFill>
                  <a:srgbClr val="FFFF00"/>
                </a:solidFill>
                <a:latin typeface="Times New Roman" panose="02020603050405020304" pitchFamily="18" charset="0"/>
              </a:rPr>
              <a:t>مجذور </a:t>
            </a:r>
            <a:r>
              <a:rPr lang="en-US" sz="2800" b="1" dirty="0">
                <a:solidFill>
                  <a:srgbClr val="FFFF00"/>
                </a:solidFill>
                <a:latin typeface="Times New Roman" panose="02020603050405020304" pitchFamily="18" charset="0"/>
              </a:rPr>
              <a:t>R</a:t>
            </a:r>
            <a:r>
              <a:rPr lang="fa-IR" sz="2800" b="1" dirty="0">
                <a:solidFill>
                  <a:srgbClr val="FFFF00"/>
                </a:solidFill>
                <a:latin typeface="Times New Roman" panose="02020603050405020304" pitchFamily="18" charset="0"/>
              </a:rPr>
              <a:t> تعدیل </a:t>
            </a:r>
            <a:r>
              <a:rPr lang="fa-IR" sz="2800" b="1" dirty="0" smtClean="0">
                <a:solidFill>
                  <a:srgbClr val="FFFF00"/>
                </a:solidFill>
                <a:latin typeface="Times New Roman" panose="02020603050405020304" pitchFamily="18" charset="0"/>
              </a:rPr>
              <a:t>شده</a:t>
            </a:r>
            <a:r>
              <a:rPr lang="fa-IR" sz="2800" b="1" dirty="0" smtClean="0">
                <a:latin typeface="Times New Roman" panose="02020603050405020304" pitchFamily="18" charset="0"/>
              </a:rPr>
              <a:t> استفاده می شود.</a:t>
            </a:r>
            <a:endParaRPr lang="fa-IR" sz="2800" b="1"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214802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معیار تصمیم گیری</a:t>
            </a:r>
            <a:endParaRPr lang="fa-IR" dirty="0">
              <a:solidFill>
                <a:srgbClr val="FFC000"/>
              </a:solidFill>
            </a:endParaRPr>
          </a:p>
        </p:txBody>
      </p:sp>
      <p:sp>
        <p:nvSpPr>
          <p:cNvPr id="3" name="Content Placeholder 2"/>
          <p:cNvSpPr>
            <a:spLocks noGrp="1"/>
          </p:cNvSpPr>
          <p:nvPr>
            <p:ph idx="1"/>
          </p:nvPr>
        </p:nvSpPr>
        <p:spPr>
          <a:xfrm>
            <a:off x="1522811" y="1840230"/>
            <a:ext cx="9146382" cy="4331970"/>
          </a:xfrm>
        </p:spPr>
        <p:txBody>
          <a:bodyPr>
            <a:normAutofit/>
          </a:bodyPr>
          <a:lstStyle/>
          <a:p>
            <a:pPr marL="0" indent="0" algn="just">
              <a:buSzPct val="170000"/>
              <a:buNone/>
            </a:pPr>
            <a:r>
              <a:rPr lang="fa-IR" sz="2800" b="1" dirty="0" smtClean="0">
                <a:solidFill>
                  <a:srgbClr val="FFFF00"/>
                </a:solidFill>
                <a:latin typeface="Times New Roman" panose="02020603050405020304" pitchFamily="18" charset="0"/>
              </a:rPr>
              <a:t>قانون تصمیم گیری:</a:t>
            </a:r>
          </a:p>
          <a:p>
            <a:pPr marL="0" indent="0" algn="just" rtl="0">
              <a:buClr>
                <a:schemeClr val="tx1"/>
              </a:buClr>
              <a:buSzPct val="170000"/>
              <a:buNone/>
            </a:pPr>
            <a:r>
              <a:rPr lang="en-US" sz="2800" b="1" dirty="0">
                <a:solidFill>
                  <a:srgbClr val="FFFF00"/>
                </a:solidFill>
                <a:latin typeface="Times New Roman" panose="02020603050405020304" pitchFamily="18" charset="0"/>
              </a:rPr>
              <a:t>Reject</a:t>
            </a:r>
            <a:r>
              <a:rPr lang="en-US" sz="2800" b="1" dirty="0">
                <a:latin typeface="Times New Roman" panose="02020603050405020304" pitchFamily="18" charset="0"/>
              </a:rPr>
              <a:t> H0 if F &gt; </a:t>
            </a:r>
            <a:r>
              <a:rPr lang="en-US" sz="2800" b="1" dirty="0" smtClean="0">
                <a:latin typeface="Times New Roman" panose="02020603050405020304" pitchFamily="18" charset="0"/>
              </a:rPr>
              <a:t>F</a:t>
            </a:r>
            <a:r>
              <a:rPr lang="el-GR" sz="2800" b="1" dirty="0" smtClean="0">
                <a:latin typeface="Times New Roman" panose="02020603050405020304" pitchFamily="18" charset="0"/>
              </a:rPr>
              <a:t>α</a:t>
            </a:r>
            <a:r>
              <a:rPr lang="en-US" sz="2800" b="1" dirty="0" smtClean="0">
                <a:latin typeface="Times New Roman" panose="02020603050405020304" pitchFamily="18" charset="0"/>
              </a:rPr>
              <a:t>,k,n-k-1 </a:t>
            </a:r>
            <a:endParaRPr lang="en-US" sz="2800" b="1" dirty="0">
              <a:latin typeface="Times New Roman" panose="02020603050405020304" pitchFamily="18" charset="0"/>
            </a:endParaRPr>
          </a:p>
          <a:p>
            <a:pPr marL="0" indent="0" algn="just" rtl="0">
              <a:buClr>
                <a:schemeClr val="tx1"/>
              </a:buClr>
              <a:buSzPct val="170000"/>
              <a:buNone/>
            </a:pPr>
            <a:r>
              <a:rPr lang="en-US" sz="2800" b="1" dirty="0">
                <a:latin typeface="Times New Roman" panose="02020603050405020304" pitchFamily="18" charset="0"/>
              </a:rPr>
              <a:t>Or in SPSS when in ANOVA table; </a:t>
            </a:r>
            <a:r>
              <a:rPr lang="en-US" sz="2800" b="1" dirty="0" smtClean="0">
                <a:latin typeface="Times New Roman" panose="02020603050405020304" pitchFamily="18" charset="0"/>
              </a:rPr>
              <a:t>p-value</a:t>
            </a:r>
            <a:r>
              <a:rPr lang="en-US" sz="2800" b="1" dirty="0">
                <a:latin typeface="Times New Roman" panose="02020603050405020304" pitchFamily="18" charset="0"/>
              </a:rPr>
              <a:t>&lt;.</a:t>
            </a:r>
            <a:r>
              <a:rPr lang="en-US" sz="2800" b="1" dirty="0" smtClean="0">
                <a:latin typeface="Times New Roman" panose="02020603050405020304" pitchFamily="18" charset="0"/>
              </a:rPr>
              <a:t>05</a:t>
            </a:r>
          </a:p>
          <a:p>
            <a:pPr marL="0" indent="0" algn="just">
              <a:buClr>
                <a:schemeClr val="tx1"/>
              </a:buClr>
              <a:buSzPct val="170000"/>
              <a:buNone/>
            </a:pPr>
            <a:r>
              <a:rPr lang="en-US" sz="2800" b="1" dirty="0" smtClean="0">
                <a:latin typeface="Times New Roman" panose="02020603050405020304" pitchFamily="18" charset="0"/>
              </a:rPr>
              <a:t>k</a:t>
            </a:r>
            <a:r>
              <a:rPr lang="fa-IR" sz="2800" b="1" dirty="0" smtClean="0">
                <a:latin typeface="Times New Roman" panose="02020603050405020304" pitchFamily="18" charset="0"/>
              </a:rPr>
              <a:t>: تعداد متغیرهای مستقل</a:t>
            </a:r>
          </a:p>
          <a:p>
            <a:pPr marL="0" indent="0" algn="just">
              <a:buClr>
                <a:schemeClr val="tx1"/>
              </a:buClr>
              <a:buSzPct val="170000"/>
              <a:buNone/>
            </a:pPr>
            <a:r>
              <a:rPr lang="en-US" altLang="fa-IR" sz="2800" b="1" i="1" dirty="0" smtClean="0">
                <a:latin typeface="Times New Roman" panose="02020603050405020304" pitchFamily="18" charset="0"/>
                <a:cs typeface="Times New Roman" panose="02020603050405020304" pitchFamily="18" charset="0"/>
              </a:rPr>
              <a:t>n</a:t>
            </a:r>
            <a:r>
              <a:rPr lang="fa-IR" altLang="fa-IR" sz="2800" b="1" dirty="0">
                <a:latin typeface="Times New Roman" panose="02020603050405020304" pitchFamily="18" charset="0"/>
              </a:rPr>
              <a:t>: تعداد نمونه </a:t>
            </a:r>
            <a:r>
              <a:rPr lang="fa-IR" altLang="fa-IR" sz="2800" b="1" dirty="0" smtClean="0">
                <a:latin typeface="Times New Roman" panose="02020603050405020304" pitchFamily="18" charset="0"/>
              </a:rPr>
              <a:t>ها</a:t>
            </a:r>
          </a:p>
          <a:p>
            <a:pPr marL="0" indent="0" algn="just">
              <a:buClr>
                <a:schemeClr val="tx1"/>
              </a:buClr>
              <a:buSzPct val="170000"/>
              <a:buNone/>
            </a:pPr>
            <a:r>
              <a:rPr lang="fa-IR" sz="2800" b="1" dirty="0" smtClean="0">
                <a:latin typeface="Times New Roman" panose="02020603050405020304" pitchFamily="18" charset="0"/>
              </a:rPr>
              <a:t>درجه آزادی: </a:t>
            </a:r>
            <a:r>
              <a:rPr lang="en-US" sz="2800" b="1" dirty="0" smtClean="0">
                <a:latin typeface="Times New Roman" panose="02020603050405020304" pitchFamily="18" charset="0"/>
              </a:rPr>
              <a:t>n-</a:t>
            </a:r>
            <a:r>
              <a:rPr lang="en-US" sz="2800" b="1" dirty="0">
                <a:latin typeface="Times New Roman" panose="02020603050405020304" pitchFamily="18" charset="0"/>
              </a:rPr>
              <a:t>(k+1) </a:t>
            </a:r>
          </a:p>
        </p:txBody>
      </p:sp>
      <p:pic>
        <p:nvPicPr>
          <p:cNvPr id="4" name="Picture 3"/>
          <p:cNvPicPr>
            <a:picLocks noChangeAspect="1"/>
          </p:cNvPicPr>
          <p:nvPr/>
        </p:nvPicPr>
        <p:blipFill>
          <a:blip r:embed="rId2"/>
          <a:stretch>
            <a:fillRect/>
          </a:stretch>
        </p:blipFill>
        <p:spPr>
          <a:xfrm>
            <a:off x="1522811" y="3653664"/>
            <a:ext cx="5467455" cy="2873408"/>
          </a:xfrm>
          <a:prstGeom prst="rect">
            <a:avLst/>
          </a:prstGeom>
        </p:spPr>
      </p:pic>
    </p:spTree>
    <p:extLst>
      <p:ext uri="{BB962C8B-B14F-4D97-AF65-F5344CB8AC3E}">
        <p14:creationId xmlns:p14="http://schemas.microsoft.com/office/powerpoint/2010/main" val="42598332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روش های انتخاب</a:t>
            </a:r>
            <a:endParaRPr lang="fa-IR" dirty="0">
              <a:solidFill>
                <a:srgbClr val="FFC000"/>
              </a:solidFill>
            </a:endParaRPr>
          </a:p>
        </p:txBody>
      </p:sp>
      <p:sp>
        <p:nvSpPr>
          <p:cNvPr id="3" name="Content Placeholder 2"/>
          <p:cNvSpPr>
            <a:spLocks noGrp="1"/>
          </p:cNvSpPr>
          <p:nvPr>
            <p:ph idx="1"/>
          </p:nvPr>
        </p:nvSpPr>
        <p:spPr>
          <a:xfrm>
            <a:off x="1522811" y="1840230"/>
            <a:ext cx="9146382" cy="4331970"/>
          </a:xfrm>
        </p:spPr>
        <p:txBody>
          <a:bodyPr>
            <a:normAutofit/>
          </a:bodyPr>
          <a:lstStyle/>
          <a:p>
            <a:pPr algn="just">
              <a:buClr>
                <a:schemeClr val="tx1"/>
              </a:buClr>
              <a:buSzPct val="170000"/>
              <a:buFont typeface="Wingdings" panose="05000000000000000000" pitchFamily="2" charset="2"/>
              <a:buChar char="G"/>
            </a:pPr>
            <a:r>
              <a:rPr lang="fa-IR" sz="2800" b="1" dirty="0" smtClean="0">
                <a:solidFill>
                  <a:srgbClr val="FFFF00"/>
                </a:solidFill>
                <a:latin typeface="Times New Roman" panose="02020603050405020304" pitchFamily="18" charset="0"/>
              </a:rPr>
              <a:t>روش همزمان(در </a:t>
            </a:r>
            <a:r>
              <a:rPr lang="en-US" sz="2800" b="1" dirty="0" smtClean="0">
                <a:solidFill>
                  <a:srgbClr val="FFFF00"/>
                </a:solidFill>
                <a:latin typeface="Times New Roman" panose="02020603050405020304" pitchFamily="18" charset="0"/>
              </a:rPr>
              <a:t>SPSS</a:t>
            </a:r>
            <a:r>
              <a:rPr lang="fa-IR" sz="2800" b="1" dirty="0" smtClean="0">
                <a:solidFill>
                  <a:srgbClr val="FFFF00"/>
                </a:solidFill>
                <a:latin typeface="Times New Roman" panose="02020603050405020304" pitchFamily="18" charset="0"/>
              </a:rPr>
              <a:t> روش </a:t>
            </a:r>
            <a:r>
              <a:rPr lang="en-US" sz="2800" b="1" dirty="0" smtClean="0">
                <a:solidFill>
                  <a:srgbClr val="FFFF00"/>
                </a:solidFill>
                <a:latin typeface="Times New Roman" panose="02020603050405020304" pitchFamily="18" charset="0"/>
              </a:rPr>
              <a:t>Enter</a:t>
            </a:r>
            <a:r>
              <a:rPr lang="fa-IR" sz="2800" b="1" dirty="0" smtClean="0">
                <a:solidFill>
                  <a:srgbClr val="FFFF00"/>
                </a:solidFill>
                <a:latin typeface="Times New Roman" panose="02020603050405020304" pitchFamily="18" charset="0"/>
              </a:rPr>
              <a:t> خوانده می شود)</a:t>
            </a:r>
          </a:p>
          <a:p>
            <a:pPr marL="0" indent="0" algn="just">
              <a:buClr>
                <a:schemeClr val="tx1"/>
              </a:buClr>
              <a:buSzPct val="170000"/>
              <a:buNone/>
            </a:pPr>
            <a:r>
              <a:rPr lang="fa-IR" sz="2800" b="1" dirty="0" smtClean="0">
                <a:latin typeface="Times New Roman" panose="02020603050405020304" pitchFamily="18" charset="0"/>
              </a:rPr>
              <a:t>متغیرهای پیش بین بطور همزمان وارد مدل می شوند.</a:t>
            </a:r>
          </a:p>
          <a:p>
            <a:pPr algn="just">
              <a:buClr>
                <a:schemeClr val="tx1"/>
              </a:buClr>
              <a:buSzPct val="170000"/>
              <a:buFont typeface="Wingdings" panose="05000000000000000000" pitchFamily="2" charset="2"/>
              <a:buChar char="G"/>
            </a:pPr>
            <a:r>
              <a:rPr lang="fa-IR" sz="2800" b="1" dirty="0" smtClean="0">
                <a:solidFill>
                  <a:srgbClr val="FFFF00"/>
                </a:solidFill>
                <a:latin typeface="Times New Roman" panose="02020603050405020304" pitchFamily="18" charset="0"/>
              </a:rPr>
              <a:t>روش سلسله مراتب</a:t>
            </a:r>
          </a:p>
          <a:p>
            <a:pPr marL="0" indent="0" algn="just">
              <a:buClr>
                <a:schemeClr val="tx1"/>
              </a:buClr>
              <a:buSzPct val="170000"/>
              <a:buNone/>
            </a:pPr>
            <a:r>
              <a:rPr lang="fa-IR" sz="2800" b="1" dirty="0" smtClean="0">
                <a:latin typeface="Times New Roman" panose="02020603050405020304" pitchFamily="18" charset="0"/>
              </a:rPr>
              <a:t>متغیرها به ترتیب خاصی(اهمیت یک متغیر یا یافته های قبلی) وارد مدل می شوند. اگر دلیلی بر اهمیت یک متغیر بر متغیرهای دیگر ندارید، نباید از این روش استفاده کنید.</a:t>
            </a:r>
          </a:p>
          <a:p>
            <a:pPr marL="0" indent="0" algn="just">
              <a:buClr>
                <a:schemeClr val="tx1"/>
              </a:buClr>
              <a:buSzPct val="170000"/>
              <a:buNone/>
            </a:pPr>
            <a:r>
              <a:rPr lang="fa-IR" sz="2800" b="1" dirty="0" smtClean="0">
                <a:solidFill>
                  <a:srgbClr val="FFFF00"/>
                </a:solidFill>
                <a:latin typeface="Times New Roman" panose="02020603050405020304" pitchFamily="18" charset="0"/>
              </a:rPr>
              <a:t>انواع: </a:t>
            </a:r>
            <a:r>
              <a:rPr lang="fa-IR" sz="2800" b="1" dirty="0" smtClean="0">
                <a:latin typeface="Times New Roman" panose="02020603050405020304" pitchFamily="18" charset="0"/>
              </a:rPr>
              <a:t>روش پیش رونده(</a:t>
            </a:r>
            <a:r>
              <a:rPr lang="en-US" sz="2800" b="1" dirty="0" smtClean="0">
                <a:solidFill>
                  <a:srgbClr val="FFFF00"/>
                </a:solidFill>
                <a:latin typeface="Times New Roman" panose="02020603050405020304" pitchFamily="18" charset="0"/>
              </a:rPr>
              <a:t>Forward</a:t>
            </a:r>
            <a:r>
              <a:rPr lang="fa-IR" sz="2800" b="1" dirty="0" smtClean="0">
                <a:latin typeface="Times New Roman" panose="02020603050405020304" pitchFamily="18" charset="0"/>
              </a:rPr>
              <a:t>)، روش پس رونده(</a:t>
            </a:r>
            <a:r>
              <a:rPr lang="en-US" sz="2800" b="1" dirty="0" smtClean="0">
                <a:solidFill>
                  <a:srgbClr val="FFFF00"/>
                </a:solidFill>
                <a:latin typeface="Times New Roman" panose="02020603050405020304" pitchFamily="18" charset="0"/>
              </a:rPr>
              <a:t>Backward</a:t>
            </a:r>
            <a:r>
              <a:rPr lang="fa-IR" sz="2800" b="1" dirty="0" smtClean="0">
                <a:latin typeface="Times New Roman" panose="02020603050405020304" pitchFamily="18" charset="0"/>
              </a:rPr>
              <a:t>)، روش گام به گام(</a:t>
            </a:r>
            <a:r>
              <a:rPr lang="en-US" sz="2800" b="1" dirty="0" smtClean="0">
                <a:solidFill>
                  <a:srgbClr val="FFFF00"/>
                </a:solidFill>
                <a:latin typeface="Times New Roman" panose="02020603050405020304" pitchFamily="18" charset="0"/>
              </a:rPr>
              <a:t>Stepwise</a:t>
            </a:r>
            <a:r>
              <a:rPr lang="fa-IR" sz="2800" b="1" dirty="0" smtClean="0">
                <a:latin typeface="Times New Roman" panose="02020603050405020304" pitchFamily="18" charset="0"/>
              </a:rPr>
              <a:t>)، روش حذف(</a:t>
            </a:r>
            <a:r>
              <a:rPr lang="en-US" sz="2800" b="1" dirty="0" smtClean="0">
                <a:solidFill>
                  <a:srgbClr val="FFFF00"/>
                </a:solidFill>
                <a:latin typeface="Times New Roman" panose="02020603050405020304" pitchFamily="18" charset="0"/>
              </a:rPr>
              <a:t>Remove</a:t>
            </a:r>
            <a:r>
              <a:rPr lang="fa-IR" sz="2800" b="1" dirty="0" smtClean="0">
                <a:latin typeface="Times New Roman" panose="02020603050405020304" pitchFamily="18" charset="0"/>
              </a:rPr>
              <a:t>)</a:t>
            </a:r>
            <a:endParaRPr lang="fa-IR" sz="2800" b="1" dirty="0">
              <a:latin typeface="Times New Roman" panose="02020603050405020304" pitchFamily="18" charset="0"/>
            </a:endParaRPr>
          </a:p>
        </p:txBody>
      </p:sp>
    </p:spTree>
    <p:extLst>
      <p:ext uri="{BB962C8B-B14F-4D97-AF65-F5344CB8AC3E}">
        <p14:creationId xmlns:p14="http://schemas.microsoft.com/office/powerpoint/2010/main" val="172632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نحوه انتخاب روش مناسب</a:t>
            </a:r>
            <a:endParaRPr lang="fa-IR" dirty="0">
              <a:solidFill>
                <a:srgbClr val="FFC000"/>
              </a:solidFill>
            </a:endParaRPr>
          </a:p>
        </p:txBody>
      </p:sp>
      <p:sp>
        <p:nvSpPr>
          <p:cNvPr id="3" name="Content Placeholder 2"/>
          <p:cNvSpPr>
            <a:spLocks noGrp="1"/>
          </p:cNvSpPr>
          <p:nvPr>
            <p:ph idx="1"/>
          </p:nvPr>
        </p:nvSpPr>
        <p:spPr>
          <a:xfrm>
            <a:off x="1522811" y="1840230"/>
            <a:ext cx="9146382" cy="4331970"/>
          </a:xfrm>
        </p:spPr>
        <p:txBody>
          <a:bodyPr>
            <a:normAutofit/>
          </a:bodyPr>
          <a:lstStyle/>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اگر هیچ مدل نظری در ذهن ندارید، یا تعداد نمونه ها بسیار کم است، مناسب ترین روش استفاده از روش </a:t>
            </a:r>
            <a:r>
              <a:rPr lang="en-US" sz="2800" b="1" dirty="0" smtClean="0">
                <a:solidFill>
                  <a:srgbClr val="FFFF00"/>
                </a:solidFill>
                <a:latin typeface="Times New Roman" panose="02020603050405020304" pitchFamily="18" charset="0"/>
              </a:rPr>
              <a:t>Enter</a:t>
            </a:r>
            <a:r>
              <a:rPr lang="fa-IR" sz="2800" b="1" dirty="0" smtClean="0">
                <a:solidFill>
                  <a:srgbClr val="FFFF00"/>
                </a:solidFill>
                <a:latin typeface="Times New Roman" panose="02020603050405020304" pitchFamily="18" charset="0"/>
              </a:rPr>
              <a:t> </a:t>
            </a:r>
            <a:r>
              <a:rPr lang="fa-IR" sz="2800" b="1" dirty="0" smtClean="0">
                <a:latin typeface="Times New Roman" panose="02020603050405020304" pitchFamily="18" charset="0"/>
              </a:rPr>
              <a:t>است.</a:t>
            </a:r>
          </a:p>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روش قدم به قدم: در اقتصادی تریم مدل ها هم نتیجه می دهد.</a:t>
            </a:r>
            <a:endParaRPr lang="fa-IR" sz="2800" b="1" dirty="0">
              <a:latin typeface="Times New Roman" panose="02020603050405020304" pitchFamily="18" charset="0"/>
            </a:endParaRPr>
          </a:p>
        </p:txBody>
      </p:sp>
    </p:spTree>
    <p:extLst>
      <p:ext uri="{BB962C8B-B14F-4D97-AF65-F5344CB8AC3E}">
        <p14:creationId xmlns:p14="http://schemas.microsoft.com/office/powerpoint/2010/main" val="292856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انواع روش ورود متغیرها</a:t>
            </a:r>
            <a:endParaRPr lang="fa-IR" dirty="0">
              <a:solidFill>
                <a:srgbClr val="FFC000"/>
              </a:solidFill>
            </a:endParaRPr>
          </a:p>
        </p:txBody>
      </p:sp>
      <p:sp>
        <p:nvSpPr>
          <p:cNvPr id="3" name="Content Placeholder 2"/>
          <p:cNvSpPr>
            <a:spLocks noGrp="1"/>
          </p:cNvSpPr>
          <p:nvPr>
            <p:ph idx="1"/>
          </p:nvPr>
        </p:nvSpPr>
        <p:spPr>
          <a:xfrm>
            <a:off x="1522811" y="1840230"/>
            <a:ext cx="9146382" cy="4331970"/>
          </a:xfrm>
        </p:spPr>
        <p:txBody>
          <a:bodyPr>
            <a:normAutofit/>
          </a:bodyPr>
          <a:lstStyle/>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روش همزمان(</a:t>
            </a:r>
            <a:r>
              <a:rPr lang="en-US" sz="2800" b="1" dirty="0">
                <a:solidFill>
                  <a:srgbClr val="FFFF00"/>
                </a:solidFill>
                <a:latin typeface="Times New Roman" panose="02020603050405020304" pitchFamily="18" charset="0"/>
              </a:rPr>
              <a:t>Enter</a:t>
            </a:r>
            <a:r>
              <a:rPr lang="fa-IR" sz="2800" b="1" dirty="0">
                <a:solidFill>
                  <a:srgbClr val="FFFF00"/>
                </a:solidFill>
                <a:latin typeface="Times New Roman" panose="02020603050405020304" pitchFamily="18" charset="0"/>
              </a:rPr>
              <a:t> </a:t>
            </a:r>
            <a:r>
              <a:rPr lang="fa-IR" sz="2800" b="1" dirty="0" smtClean="0">
                <a:latin typeface="Times New Roman" panose="02020603050405020304" pitchFamily="18" charset="0"/>
              </a:rPr>
              <a:t>)</a:t>
            </a:r>
          </a:p>
          <a:p>
            <a:pPr algn="just">
              <a:buClr>
                <a:schemeClr val="tx1"/>
              </a:buClr>
              <a:buSzPct val="170000"/>
              <a:buFont typeface="Wingdings" panose="05000000000000000000" pitchFamily="2" charset="2"/>
              <a:buChar char="G"/>
            </a:pPr>
            <a:r>
              <a:rPr lang="fa-IR" sz="2800" b="1" dirty="0">
                <a:latin typeface="Times New Roman" panose="02020603050405020304" pitchFamily="18" charset="0"/>
              </a:rPr>
              <a:t>روش گام به گام(</a:t>
            </a:r>
            <a:r>
              <a:rPr lang="en-US" sz="2800" b="1" dirty="0">
                <a:solidFill>
                  <a:srgbClr val="FFFF00"/>
                </a:solidFill>
                <a:latin typeface="Times New Roman" panose="02020603050405020304" pitchFamily="18" charset="0"/>
              </a:rPr>
              <a:t>Stepwise</a:t>
            </a:r>
            <a:r>
              <a:rPr lang="fa-IR" sz="2800" b="1" dirty="0" smtClean="0">
                <a:latin typeface="Times New Roman" panose="02020603050405020304" pitchFamily="18" charset="0"/>
              </a:rPr>
              <a:t>)</a:t>
            </a:r>
          </a:p>
          <a:p>
            <a:pPr algn="just">
              <a:buClr>
                <a:schemeClr val="tx1"/>
              </a:buClr>
              <a:buSzPct val="170000"/>
              <a:buFont typeface="Wingdings" panose="05000000000000000000" pitchFamily="2" charset="2"/>
              <a:buChar char="G"/>
            </a:pPr>
            <a:r>
              <a:rPr lang="fa-IR" sz="2800" b="1" dirty="0">
                <a:latin typeface="Times New Roman" panose="02020603050405020304" pitchFamily="18" charset="0"/>
              </a:rPr>
              <a:t>روش حذف(</a:t>
            </a:r>
            <a:r>
              <a:rPr lang="en-US" sz="2800" b="1" dirty="0">
                <a:solidFill>
                  <a:srgbClr val="FFFF00"/>
                </a:solidFill>
                <a:latin typeface="Times New Roman" panose="02020603050405020304" pitchFamily="18" charset="0"/>
              </a:rPr>
              <a:t>Remove</a:t>
            </a:r>
            <a:r>
              <a:rPr lang="fa-IR" sz="2800" b="1" dirty="0" smtClean="0">
                <a:latin typeface="Times New Roman" panose="02020603050405020304" pitchFamily="18" charset="0"/>
              </a:rPr>
              <a:t>)</a:t>
            </a:r>
          </a:p>
          <a:p>
            <a:pPr algn="just">
              <a:buClr>
                <a:schemeClr val="tx1"/>
              </a:buClr>
              <a:buSzPct val="170000"/>
              <a:buFont typeface="Wingdings" panose="05000000000000000000" pitchFamily="2" charset="2"/>
              <a:buChar char="G"/>
            </a:pPr>
            <a:r>
              <a:rPr lang="fa-IR" sz="2800" b="1" dirty="0">
                <a:latin typeface="Times New Roman" panose="02020603050405020304" pitchFamily="18" charset="0"/>
              </a:rPr>
              <a:t>روش پس رونده(</a:t>
            </a:r>
            <a:r>
              <a:rPr lang="en-US" sz="2800" b="1" dirty="0" smtClean="0">
                <a:solidFill>
                  <a:srgbClr val="FFFF00"/>
                </a:solidFill>
                <a:latin typeface="Times New Roman" panose="02020603050405020304" pitchFamily="18" charset="0"/>
              </a:rPr>
              <a:t>Backward</a:t>
            </a:r>
            <a:r>
              <a:rPr lang="fa-IR" sz="2800" b="1" dirty="0" smtClean="0">
                <a:latin typeface="Times New Roman" panose="02020603050405020304" pitchFamily="18" charset="0"/>
              </a:rPr>
              <a:t>)</a:t>
            </a:r>
          </a:p>
          <a:p>
            <a:pPr algn="just">
              <a:buClr>
                <a:schemeClr val="tx1"/>
              </a:buClr>
              <a:buSzPct val="170000"/>
              <a:buFont typeface="Wingdings" panose="05000000000000000000" pitchFamily="2" charset="2"/>
              <a:buChar char="G"/>
            </a:pPr>
            <a:r>
              <a:rPr lang="fa-IR" sz="2800" b="1" dirty="0">
                <a:latin typeface="Times New Roman" panose="02020603050405020304" pitchFamily="18" charset="0"/>
              </a:rPr>
              <a:t>روش پیش رونده(</a:t>
            </a:r>
            <a:r>
              <a:rPr lang="en-US" sz="2800" b="1" dirty="0">
                <a:solidFill>
                  <a:srgbClr val="FFFF00"/>
                </a:solidFill>
                <a:latin typeface="Times New Roman" panose="02020603050405020304" pitchFamily="18" charset="0"/>
              </a:rPr>
              <a:t>Forward</a:t>
            </a:r>
            <a:r>
              <a:rPr lang="fa-IR" sz="2800" b="1" dirty="0" smtClean="0">
                <a:latin typeface="Times New Roman" panose="02020603050405020304" pitchFamily="18" charset="0"/>
              </a:rPr>
              <a:t>)</a:t>
            </a:r>
          </a:p>
          <a:p>
            <a:pPr algn="just">
              <a:buClr>
                <a:schemeClr val="tx1"/>
              </a:buClr>
              <a:buSzPct val="170000"/>
              <a:buFont typeface="Wingdings" panose="05000000000000000000" pitchFamily="2" charset="2"/>
              <a:buChar char="G"/>
            </a:pPr>
            <a:endParaRPr lang="fa-IR" sz="2800" b="1" dirty="0">
              <a:latin typeface="Times New Roman" panose="02020603050405020304" pitchFamily="18" charset="0"/>
            </a:endParaRPr>
          </a:p>
          <a:p>
            <a:pPr algn="just">
              <a:buClr>
                <a:schemeClr val="tx1"/>
              </a:buClr>
              <a:buSzPct val="170000"/>
              <a:buFont typeface="Wingdings" panose="05000000000000000000" pitchFamily="2" charset="2"/>
              <a:buChar char="G"/>
            </a:pPr>
            <a:endParaRPr lang="fa-IR" sz="2800" b="1" dirty="0" smtClean="0">
              <a:latin typeface="Times New Roman" panose="02020603050405020304" pitchFamily="18" charset="0"/>
            </a:endParaRPr>
          </a:p>
          <a:p>
            <a:pPr algn="just">
              <a:buClr>
                <a:schemeClr val="tx1"/>
              </a:buClr>
              <a:buSzPct val="170000"/>
              <a:buFont typeface="Wingdings" panose="05000000000000000000" pitchFamily="2" charset="2"/>
              <a:buChar char="G"/>
            </a:pPr>
            <a:endParaRPr lang="fa-IR" sz="2800" b="1" dirty="0" smtClean="0">
              <a:latin typeface="Times New Roman" panose="02020603050405020304" pitchFamily="18" charset="0"/>
            </a:endParaRPr>
          </a:p>
          <a:p>
            <a:pPr algn="just">
              <a:buClr>
                <a:schemeClr val="tx1"/>
              </a:buClr>
              <a:buSzPct val="170000"/>
              <a:buFont typeface="Wingdings" panose="05000000000000000000" pitchFamily="2" charset="2"/>
              <a:buChar char="G"/>
            </a:pPr>
            <a:endParaRPr lang="fa-IR" sz="2800" b="1" dirty="0">
              <a:latin typeface="Times New Roman" panose="02020603050405020304" pitchFamily="18" charset="0"/>
            </a:endParaRPr>
          </a:p>
        </p:txBody>
      </p:sp>
    </p:spTree>
    <p:extLst>
      <p:ext uri="{BB962C8B-B14F-4D97-AF65-F5344CB8AC3E}">
        <p14:creationId xmlns:p14="http://schemas.microsoft.com/office/powerpoint/2010/main" val="75926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tx1"/>
              </a:buClr>
              <a:buSzPct val="170000"/>
            </a:pPr>
            <a:r>
              <a:rPr lang="fa-IR" b="1" dirty="0">
                <a:solidFill>
                  <a:srgbClr val="FFC000"/>
                </a:solidFill>
                <a:latin typeface="Times New Roman" panose="02020603050405020304" pitchFamily="18" charset="0"/>
              </a:rPr>
              <a:t>روش همزمان(</a:t>
            </a:r>
            <a:r>
              <a:rPr lang="en-US" b="1" dirty="0">
                <a:solidFill>
                  <a:srgbClr val="FFC000"/>
                </a:solidFill>
                <a:latin typeface="Times New Roman" panose="02020603050405020304" pitchFamily="18" charset="0"/>
              </a:rPr>
              <a:t>Enter</a:t>
            </a:r>
            <a:r>
              <a:rPr lang="fa-IR" b="1" dirty="0">
                <a:solidFill>
                  <a:srgbClr val="FFC000"/>
                </a:solidFill>
                <a:latin typeface="Times New Roman" panose="02020603050405020304" pitchFamily="18" charset="0"/>
              </a:rPr>
              <a:t> )</a:t>
            </a:r>
          </a:p>
        </p:txBody>
      </p:sp>
      <p:sp>
        <p:nvSpPr>
          <p:cNvPr id="3" name="Content Placeholder 2"/>
          <p:cNvSpPr>
            <a:spLocks noGrp="1"/>
          </p:cNvSpPr>
          <p:nvPr>
            <p:ph idx="1"/>
          </p:nvPr>
        </p:nvSpPr>
        <p:spPr>
          <a:xfrm>
            <a:off x="1522811" y="1840230"/>
            <a:ext cx="9146382" cy="4331970"/>
          </a:xfrm>
        </p:spPr>
        <p:txBody>
          <a:bodyPr>
            <a:normAutofit/>
          </a:bodyPr>
          <a:lstStyle/>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کلیه متغیرهای پیش بین(مستقل) بطور همزمان وارد مدل می شوند تا تأثیر همه متغیرهای مهم و غیر مهم بر متغیر ملاک(وابسته) مشخص شود.</a:t>
            </a:r>
          </a:p>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از آنجائیکه تمامی متغیرها بدون توجه به ضریب همبستگی شان با متغیر ملاک وارد معادله می شوند، احتمال اینکه متغیرهایی هم که در معادله معنی دار نیست وجود دارد که باعث می شود مقدار </a:t>
            </a:r>
            <a:r>
              <a:rPr lang="en-US" sz="2800" b="1" dirty="0" smtClean="0">
                <a:solidFill>
                  <a:srgbClr val="FFFF00"/>
                </a:solidFill>
                <a:latin typeface="Times New Roman" panose="02020603050405020304" pitchFamily="18" charset="0"/>
              </a:rPr>
              <a:t>F</a:t>
            </a:r>
            <a:r>
              <a:rPr lang="fa-IR" sz="2800" b="1" dirty="0" smtClean="0">
                <a:solidFill>
                  <a:srgbClr val="FFFF00"/>
                </a:solidFill>
                <a:latin typeface="Times New Roman" panose="02020603050405020304" pitchFamily="18" charset="0"/>
              </a:rPr>
              <a:t> </a:t>
            </a:r>
            <a:r>
              <a:rPr lang="fa-IR" sz="2800" b="1" dirty="0" smtClean="0">
                <a:latin typeface="Times New Roman" panose="02020603050405020304" pitchFamily="18" charset="0"/>
              </a:rPr>
              <a:t>و </a:t>
            </a:r>
            <a:r>
              <a:rPr lang="en-US" sz="2800" b="1" dirty="0" smtClean="0">
                <a:solidFill>
                  <a:srgbClr val="FFFF00"/>
                </a:solidFill>
                <a:latin typeface="Times New Roman" panose="02020603050405020304" pitchFamily="18" charset="0"/>
              </a:rPr>
              <a:t>R</a:t>
            </a:r>
            <a:r>
              <a:rPr lang="en-US" sz="2800" b="1" baseline="30000" dirty="0" smtClean="0">
                <a:solidFill>
                  <a:srgbClr val="FFFF00"/>
                </a:solidFill>
                <a:latin typeface="Times New Roman" panose="02020603050405020304" pitchFamily="18" charset="0"/>
              </a:rPr>
              <a:t>2</a:t>
            </a:r>
            <a:r>
              <a:rPr lang="fa-IR" sz="2800" b="1" dirty="0" smtClean="0">
                <a:solidFill>
                  <a:srgbClr val="FFFF00"/>
                </a:solidFill>
                <a:latin typeface="Times New Roman" panose="02020603050405020304" pitchFamily="18" charset="0"/>
              </a:rPr>
              <a:t> </a:t>
            </a:r>
            <a:r>
              <a:rPr lang="fa-IR" sz="2800" b="1" dirty="0" smtClean="0">
                <a:latin typeface="Times New Roman" panose="02020603050405020304" pitchFamily="18" charset="0"/>
              </a:rPr>
              <a:t>کاهش یابد.</a:t>
            </a:r>
            <a:endParaRPr lang="fa-IR" sz="2800" b="1" dirty="0">
              <a:latin typeface="Times New Roman" panose="02020603050405020304" pitchFamily="18" charset="0"/>
            </a:endParaRPr>
          </a:p>
        </p:txBody>
      </p:sp>
    </p:spTree>
    <p:extLst>
      <p:ext uri="{BB962C8B-B14F-4D97-AF65-F5344CB8AC3E}">
        <p14:creationId xmlns:p14="http://schemas.microsoft.com/office/powerpoint/2010/main" val="197076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tx1"/>
              </a:buClr>
              <a:buSzPct val="170000"/>
            </a:pPr>
            <a:r>
              <a:rPr lang="fa-IR" b="1" dirty="0">
                <a:solidFill>
                  <a:srgbClr val="FFC000"/>
                </a:solidFill>
                <a:latin typeface="Times New Roman" panose="02020603050405020304" pitchFamily="18" charset="0"/>
              </a:rPr>
              <a:t>روش گام به گام(</a:t>
            </a:r>
            <a:r>
              <a:rPr lang="en-US" b="1" dirty="0">
                <a:solidFill>
                  <a:srgbClr val="FFC000"/>
                </a:solidFill>
                <a:latin typeface="Times New Roman" panose="02020603050405020304" pitchFamily="18" charset="0"/>
              </a:rPr>
              <a:t>Stepwise</a:t>
            </a:r>
            <a:r>
              <a:rPr lang="fa-IR" b="1" dirty="0">
                <a:solidFill>
                  <a:srgbClr val="FFC000"/>
                </a:solidFill>
                <a:latin typeface="Times New Roman" panose="02020603050405020304" pitchFamily="18" charset="0"/>
              </a:rPr>
              <a:t>)</a:t>
            </a:r>
          </a:p>
        </p:txBody>
      </p:sp>
      <p:sp>
        <p:nvSpPr>
          <p:cNvPr id="3" name="Content Placeholder 2"/>
          <p:cNvSpPr>
            <a:spLocks noGrp="1"/>
          </p:cNvSpPr>
          <p:nvPr>
            <p:ph idx="1"/>
          </p:nvPr>
        </p:nvSpPr>
        <p:spPr>
          <a:xfrm>
            <a:off x="1522811" y="1840230"/>
            <a:ext cx="9146382" cy="4331970"/>
          </a:xfrm>
        </p:spPr>
        <p:txBody>
          <a:bodyPr>
            <a:normAutofit/>
          </a:bodyPr>
          <a:lstStyle/>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در این روش، متغیرها یک به یک وارد مدل می شود. یعنی ابتدا متغیری که بیشترین همبستگی با متغیر وابسته دارد، انتخاب می شود.</a:t>
            </a:r>
          </a:p>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دومین متغیری که وارد می شود، متغیری است که بیشترین افزایش در مقدار ضریب </a:t>
            </a:r>
            <a:r>
              <a:rPr lang="en-US" sz="2800" b="1" dirty="0" smtClean="0">
                <a:solidFill>
                  <a:srgbClr val="FFFF00"/>
                </a:solidFill>
                <a:latin typeface="Times New Roman" panose="02020603050405020304" pitchFamily="18" charset="0"/>
              </a:rPr>
              <a:t>R</a:t>
            </a:r>
            <a:r>
              <a:rPr lang="en-US" sz="2800" b="1" baseline="30000" dirty="0" smtClean="0">
                <a:solidFill>
                  <a:srgbClr val="FFFF00"/>
                </a:solidFill>
                <a:latin typeface="Times New Roman" panose="02020603050405020304" pitchFamily="18" charset="0"/>
              </a:rPr>
              <a:t>2</a:t>
            </a:r>
            <a:r>
              <a:rPr lang="fa-IR" sz="2800" b="1" dirty="0" smtClean="0">
                <a:solidFill>
                  <a:srgbClr val="FFFF00"/>
                </a:solidFill>
                <a:latin typeface="Times New Roman" panose="02020603050405020304" pitchFamily="18" charset="0"/>
              </a:rPr>
              <a:t> </a:t>
            </a:r>
            <a:r>
              <a:rPr lang="fa-IR" sz="2800" b="1" dirty="0" smtClean="0">
                <a:latin typeface="Times New Roman" panose="02020603050405020304" pitchFamily="18" charset="0"/>
              </a:rPr>
              <a:t>می شود.</a:t>
            </a:r>
          </a:p>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ورود متغیرها تا زمانی انجام می شود که معنی داری متغیر به </a:t>
            </a:r>
            <a:r>
              <a:rPr lang="fa-IR" sz="2800" b="1" dirty="0" smtClean="0">
                <a:solidFill>
                  <a:srgbClr val="FFFF00"/>
                </a:solidFill>
                <a:latin typeface="Times New Roman" panose="02020603050405020304" pitchFamily="18" charset="0"/>
              </a:rPr>
              <a:t>%95</a:t>
            </a:r>
            <a:r>
              <a:rPr lang="fa-IR" sz="2800" b="1" dirty="0" smtClean="0">
                <a:latin typeface="Times New Roman" panose="02020603050405020304" pitchFamily="18" charset="0"/>
              </a:rPr>
              <a:t> برسد.</a:t>
            </a:r>
          </a:p>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متغیرهای مهم باقی مانده و متغیرهایی که مهم نیستند، از مدل خارج  می شود.</a:t>
            </a:r>
            <a:endParaRPr lang="fa-IR" sz="2800" b="1" dirty="0">
              <a:latin typeface="Times New Roman" panose="02020603050405020304" pitchFamily="18" charset="0"/>
            </a:endParaRPr>
          </a:p>
        </p:txBody>
      </p:sp>
    </p:spTree>
    <p:extLst>
      <p:ext uri="{BB962C8B-B14F-4D97-AF65-F5344CB8AC3E}">
        <p14:creationId xmlns:p14="http://schemas.microsoft.com/office/powerpoint/2010/main" val="38136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rgbClr val="FFFF00"/>
                </a:solidFill>
              </a:rPr>
              <a:t>رگرسیـون</a:t>
            </a:r>
            <a:endParaRPr lang="fa-IR" sz="4000" dirty="0">
              <a:solidFill>
                <a:srgbClr val="FFFF00"/>
              </a:solidFill>
            </a:endParaRPr>
          </a:p>
        </p:txBody>
      </p:sp>
      <p:sp>
        <p:nvSpPr>
          <p:cNvPr id="3" name="Content Placeholder 2"/>
          <p:cNvSpPr>
            <a:spLocks noGrp="1"/>
          </p:cNvSpPr>
          <p:nvPr>
            <p:ph idx="1"/>
          </p:nvPr>
        </p:nvSpPr>
        <p:spPr/>
        <p:txBody>
          <a:bodyPr>
            <a:normAutofit/>
          </a:bodyPr>
          <a:lstStyle/>
          <a:p>
            <a:pPr marL="0" indent="0" algn="just">
              <a:buNone/>
            </a:pPr>
            <a:r>
              <a:rPr lang="fa-IR" sz="2800" b="1" dirty="0" smtClean="0">
                <a:effectLst>
                  <a:outerShdw blurRad="38100" dist="38100" dir="2700000" algn="tl">
                    <a:srgbClr val="000000">
                      <a:alpha val="43137"/>
                    </a:srgbClr>
                  </a:outerShdw>
                </a:effectLst>
              </a:rPr>
              <a:t>در </a:t>
            </a:r>
            <a:r>
              <a:rPr lang="fa-IR" sz="2800" b="1" dirty="0">
                <a:effectLst>
                  <a:outerShdw blurRad="38100" dist="38100" dir="2700000" algn="tl">
                    <a:srgbClr val="000000">
                      <a:alpha val="43137"/>
                    </a:srgbClr>
                  </a:outerShdw>
                </a:effectLst>
              </a:rPr>
              <a:t>صورتی که بین متغیرها رابطه وجود داشته باشد، می توان آن را با الگوهای ریاضی بیان کرد. معمولا چنین الگویی ممکن است از نوع خطی یا غیر خطی باشد. اگر بتوان الگوی همبستگی را به  صورت یک معادله خط نوشت، به آن معادله رگرسیون خطي می‌گویند</a:t>
            </a:r>
            <a:r>
              <a:rPr lang="fa-IR" sz="2800" b="1" dirty="0" smtClean="0">
                <a:effectLst>
                  <a:outerShdw blurRad="38100" dist="38100" dir="2700000" algn="tl">
                    <a:srgbClr val="000000">
                      <a:alpha val="43137"/>
                    </a:srgbClr>
                  </a:outerShdw>
                </a:effectLst>
              </a:rPr>
              <a:t>.</a:t>
            </a:r>
          </a:p>
          <a:p>
            <a:pPr marL="0" indent="0" algn="just">
              <a:buNone/>
            </a:pPr>
            <a:endParaRPr lang="en-US" sz="2800" b="1" dirty="0">
              <a:effectLst>
                <a:outerShdw blurRad="38100" dist="38100" dir="2700000" algn="tl">
                  <a:srgbClr val="000000">
                    <a:alpha val="43137"/>
                  </a:srgbClr>
                </a:outerShdw>
              </a:effectLst>
            </a:endParaRPr>
          </a:p>
          <a:p>
            <a:pPr marL="0" indent="0" algn="just">
              <a:buNone/>
            </a:pPr>
            <a:r>
              <a:rPr lang="fa-IR" sz="2800" b="1" dirty="0">
                <a:solidFill>
                  <a:schemeClr val="bg1"/>
                </a:solidFill>
                <a:effectLst>
                  <a:outerShdw blurRad="38100" dist="38100" dir="2700000" algn="tl">
                    <a:srgbClr val="000000">
                      <a:alpha val="43137"/>
                    </a:srgbClr>
                  </a:outerShdw>
                </a:effectLst>
              </a:rPr>
              <a:t> </a:t>
            </a:r>
            <a:r>
              <a:rPr lang="fa-IR" sz="2800" b="1" dirty="0" smtClean="0">
                <a:solidFill>
                  <a:schemeClr val="bg1"/>
                </a:solidFill>
                <a:effectLst>
                  <a:outerShdw blurRad="38100" dist="38100" dir="2700000" algn="tl">
                    <a:srgbClr val="000000">
                      <a:alpha val="43137"/>
                    </a:srgbClr>
                  </a:outerShdw>
                </a:effectLst>
              </a:rPr>
              <a:t>                  </a:t>
            </a:r>
            <a:r>
              <a:rPr lang="fa-IR" sz="2800" b="1" dirty="0" smtClean="0">
                <a:effectLst>
                  <a:outerShdw blurRad="38100" dist="38100" dir="2700000" algn="tl">
                    <a:srgbClr val="000000">
                      <a:alpha val="43137"/>
                    </a:srgbClr>
                  </a:outerShdw>
                </a:effectLst>
              </a:rPr>
              <a:t>در </a:t>
            </a:r>
            <a:r>
              <a:rPr lang="fa-IR" sz="2800" b="1" dirty="0">
                <a:effectLst>
                  <a:outerShdw blurRad="38100" dist="38100" dir="2700000" algn="tl">
                    <a:srgbClr val="000000">
                      <a:alpha val="43137"/>
                    </a:srgbClr>
                  </a:outerShdw>
                </a:effectLst>
              </a:rPr>
              <a:t>رگرسیون هدف آن است که با استفاده از معادله رگرسیون و به کمک يك نمونه تصادفي و بعضی روشهای آماری، رفتار متغیر وابسته را با آگاهی از مقادیر و مشخصات متغیرهای مستقل، پیش بینی کنیم. </a:t>
            </a:r>
            <a:endParaRPr lang="fa-IR" sz="2400" b="1" dirty="0">
              <a:effectLst>
                <a:outerShdw blurRad="38100" dist="38100" dir="2700000" algn="tl">
                  <a:srgbClr val="000000">
                    <a:alpha val="43137"/>
                  </a:srgbClr>
                </a:outerShdw>
              </a:effectLst>
            </a:endParaRPr>
          </a:p>
        </p:txBody>
      </p:sp>
      <p:sp>
        <p:nvSpPr>
          <p:cNvPr id="4" name="Oval 3"/>
          <p:cNvSpPr/>
          <p:nvPr/>
        </p:nvSpPr>
        <p:spPr>
          <a:xfrm>
            <a:off x="9168993" y="4223074"/>
            <a:ext cx="1500198" cy="500066"/>
          </a:xfrm>
          <a:prstGeom prst="ellipse">
            <a:avLst/>
          </a:prstGeom>
          <a:solidFill>
            <a:srgbClr val="FFC000"/>
          </a:solidFill>
        </p:spPr>
        <p:style>
          <a:lnRef idx="1">
            <a:schemeClr val="accent4"/>
          </a:lnRef>
          <a:fillRef idx="3">
            <a:schemeClr val="accent4"/>
          </a:fillRef>
          <a:effectRef idx="2">
            <a:schemeClr val="accent4"/>
          </a:effectRef>
          <a:fontRef idx="minor">
            <a:schemeClr val="lt1"/>
          </a:fontRef>
        </p:style>
        <p:txBody>
          <a:bodyPr rtlCol="1" anchor="ctr"/>
          <a:lstStyle/>
          <a:p>
            <a:pPr algn="ctr"/>
            <a:r>
              <a:rPr lang="fa-IR" dirty="0" smtClean="0">
                <a:solidFill>
                  <a:schemeClr val="bg1"/>
                </a:solidFill>
                <a:cs typeface="B Titr" panose="00000700000000000000" pitchFamily="2" charset="-78"/>
              </a:rPr>
              <a:t>هدف</a:t>
            </a:r>
            <a:endParaRPr lang="fa-IR" dirty="0">
              <a:solidFill>
                <a:schemeClr val="bg1"/>
              </a:solidFill>
              <a:cs typeface="B Titr" panose="00000700000000000000" pitchFamily="2" charset="-78"/>
            </a:endParaRPr>
          </a:p>
        </p:txBody>
      </p:sp>
    </p:spTree>
    <p:extLst>
      <p:ext uri="{BB962C8B-B14F-4D97-AF65-F5344CB8AC3E}">
        <p14:creationId xmlns:p14="http://schemas.microsoft.com/office/powerpoint/2010/main" val="88674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tx1"/>
              </a:buClr>
              <a:buSzPct val="170000"/>
            </a:pPr>
            <a:r>
              <a:rPr lang="fa-IR" b="1" dirty="0">
                <a:solidFill>
                  <a:srgbClr val="FFC000"/>
                </a:solidFill>
                <a:latin typeface="Times New Roman" panose="02020603050405020304" pitchFamily="18" charset="0"/>
              </a:rPr>
              <a:t>روش حذف(</a:t>
            </a:r>
            <a:r>
              <a:rPr lang="en-US" b="1" dirty="0">
                <a:solidFill>
                  <a:srgbClr val="FFC000"/>
                </a:solidFill>
                <a:latin typeface="Times New Roman" panose="02020603050405020304" pitchFamily="18" charset="0"/>
              </a:rPr>
              <a:t>Remove</a:t>
            </a:r>
            <a:r>
              <a:rPr lang="fa-IR" b="1" dirty="0">
                <a:solidFill>
                  <a:srgbClr val="FFC000"/>
                </a:solidFill>
                <a:latin typeface="Times New Roman" panose="02020603050405020304" pitchFamily="18" charset="0"/>
              </a:rPr>
              <a:t>)</a:t>
            </a:r>
          </a:p>
        </p:txBody>
      </p:sp>
      <p:sp>
        <p:nvSpPr>
          <p:cNvPr id="3" name="Content Placeholder 2"/>
          <p:cNvSpPr>
            <a:spLocks noGrp="1"/>
          </p:cNvSpPr>
          <p:nvPr>
            <p:ph idx="1"/>
          </p:nvPr>
        </p:nvSpPr>
        <p:spPr>
          <a:xfrm>
            <a:off x="1522811" y="1840230"/>
            <a:ext cx="9146382" cy="4331970"/>
          </a:xfrm>
        </p:spPr>
        <p:txBody>
          <a:bodyPr>
            <a:normAutofit/>
          </a:bodyPr>
          <a:lstStyle/>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با این روش می توان متغیرهای یک بلوک را حذف کرد.</a:t>
            </a:r>
          </a:p>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روش حذف کاملاً مانند روش </a:t>
            </a:r>
            <a:r>
              <a:rPr lang="en-US" sz="2800" b="1" dirty="0" smtClean="0">
                <a:latin typeface="Times New Roman" panose="02020603050405020304" pitchFamily="18" charset="0"/>
              </a:rPr>
              <a:t>Enter</a:t>
            </a:r>
            <a:r>
              <a:rPr lang="fa-IR" sz="2800" b="1" dirty="0" smtClean="0">
                <a:latin typeface="Times New Roman" panose="02020603050405020304" pitchFamily="18" charset="0"/>
              </a:rPr>
              <a:t> است اما کاربرد چندانی در رگرسیون چند متغیره ندارد زیرا آنالیز واریانس را انجام نمی دهد.</a:t>
            </a:r>
            <a:endParaRPr lang="fa-IR" sz="2800" b="1" dirty="0">
              <a:latin typeface="Times New Roman" panose="02020603050405020304" pitchFamily="18" charset="0"/>
            </a:endParaRPr>
          </a:p>
        </p:txBody>
      </p:sp>
    </p:spTree>
    <p:extLst>
      <p:ext uri="{BB962C8B-B14F-4D97-AF65-F5344CB8AC3E}">
        <p14:creationId xmlns:p14="http://schemas.microsoft.com/office/powerpoint/2010/main" val="373031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tx1"/>
              </a:buClr>
              <a:buSzPct val="170000"/>
            </a:pPr>
            <a:r>
              <a:rPr lang="fa-IR" b="1" dirty="0">
                <a:solidFill>
                  <a:srgbClr val="FFC000"/>
                </a:solidFill>
                <a:latin typeface="Times New Roman" panose="02020603050405020304" pitchFamily="18" charset="0"/>
              </a:rPr>
              <a:t>روش پس رونده(</a:t>
            </a:r>
            <a:r>
              <a:rPr lang="en-US" b="1" dirty="0">
                <a:solidFill>
                  <a:srgbClr val="FFC000"/>
                </a:solidFill>
                <a:latin typeface="Times New Roman" panose="02020603050405020304" pitchFamily="18" charset="0"/>
              </a:rPr>
              <a:t>Backward</a:t>
            </a:r>
            <a:r>
              <a:rPr lang="fa-IR" b="1" dirty="0">
                <a:solidFill>
                  <a:srgbClr val="FFC000"/>
                </a:solidFill>
                <a:latin typeface="Times New Roman" panose="02020603050405020304" pitchFamily="18" charset="0"/>
              </a:rPr>
              <a:t>)</a:t>
            </a:r>
          </a:p>
        </p:txBody>
      </p:sp>
      <p:sp>
        <p:nvSpPr>
          <p:cNvPr id="3" name="Content Placeholder 2"/>
          <p:cNvSpPr>
            <a:spLocks noGrp="1"/>
          </p:cNvSpPr>
          <p:nvPr>
            <p:ph idx="1"/>
          </p:nvPr>
        </p:nvSpPr>
        <p:spPr>
          <a:xfrm>
            <a:off x="1522811" y="1840230"/>
            <a:ext cx="9146382" cy="4331970"/>
          </a:xfrm>
        </p:spPr>
        <p:txBody>
          <a:bodyPr>
            <a:normAutofit/>
          </a:bodyPr>
          <a:lstStyle/>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این روش مانند روش </a:t>
            </a:r>
            <a:r>
              <a:rPr lang="en-US" sz="2800" b="1" dirty="0" smtClean="0">
                <a:latin typeface="Times New Roman" panose="02020603050405020304" pitchFamily="18" charset="0"/>
              </a:rPr>
              <a:t>Enter</a:t>
            </a:r>
            <a:r>
              <a:rPr lang="fa-IR" sz="2800" b="1" dirty="0" smtClean="0">
                <a:latin typeface="Times New Roman" panose="02020603050405020304" pitchFamily="18" charset="0"/>
              </a:rPr>
              <a:t> است. ابتدا کلیه متغیرهای مستقل وارد معادله شده و اثر همه متغیرها بر متغیر وابسته سنجیده می شود.</a:t>
            </a:r>
          </a:p>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اما بر خلاف روش </a:t>
            </a:r>
            <a:r>
              <a:rPr lang="en-US" sz="2800" b="1" dirty="0" smtClean="0">
                <a:latin typeface="Times New Roman" panose="02020603050405020304" pitchFamily="18" charset="0"/>
              </a:rPr>
              <a:t>Enter</a:t>
            </a:r>
            <a:r>
              <a:rPr lang="fa-IR" sz="2800" b="1" dirty="0" smtClean="0">
                <a:latin typeface="Times New Roman" panose="02020603050405020304" pitchFamily="18" charset="0"/>
              </a:rPr>
              <a:t>، به مرور متغیرهای کم اثرتر یکی پس از دیگری از معادله خارج شده و تا زمانی ادامه می یابد تا خطای آزمون معنی داری به %10 برسد.</a:t>
            </a:r>
          </a:p>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در این روش متغیرهای مهم شناخته می شوند.</a:t>
            </a:r>
            <a:endParaRPr lang="fa-IR" sz="2800" b="1" dirty="0">
              <a:latin typeface="Times New Roman" panose="02020603050405020304" pitchFamily="18" charset="0"/>
            </a:endParaRPr>
          </a:p>
        </p:txBody>
      </p:sp>
    </p:spTree>
    <p:extLst>
      <p:ext uri="{BB962C8B-B14F-4D97-AF65-F5344CB8AC3E}">
        <p14:creationId xmlns:p14="http://schemas.microsoft.com/office/powerpoint/2010/main" val="15928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tx1"/>
              </a:buClr>
              <a:buSzPct val="170000"/>
            </a:pPr>
            <a:r>
              <a:rPr lang="fa-IR" b="1" dirty="0">
                <a:solidFill>
                  <a:srgbClr val="FFC000"/>
                </a:solidFill>
                <a:latin typeface="Times New Roman" panose="02020603050405020304" pitchFamily="18" charset="0"/>
              </a:rPr>
              <a:t>روش پیش رونده(</a:t>
            </a:r>
            <a:r>
              <a:rPr lang="en-US" b="1" dirty="0">
                <a:solidFill>
                  <a:srgbClr val="FFC000"/>
                </a:solidFill>
                <a:latin typeface="Times New Roman" panose="02020603050405020304" pitchFamily="18" charset="0"/>
              </a:rPr>
              <a:t>Forward</a:t>
            </a:r>
            <a:r>
              <a:rPr lang="fa-IR" b="1" dirty="0">
                <a:solidFill>
                  <a:srgbClr val="FFC000"/>
                </a:solidFill>
                <a:latin typeface="Times New Roman" panose="02020603050405020304" pitchFamily="18" charset="0"/>
              </a:rPr>
              <a:t>)</a:t>
            </a:r>
          </a:p>
        </p:txBody>
      </p:sp>
      <p:sp>
        <p:nvSpPr>
          <p:cNvPr id="3" name="Content Placeholder 2"/>
          <p:cNvSpPr>
            <a:spLocks noGrp="1"/>
          </p:cNvSpPr>
          <p:nvPr>
            <p:ph idx="1"/>
          </p:nvPr>
        </p:nvSpPr>
        <p:spPr>
          <a:xfrm>
            <a:off x="1522811" y="1840230"/>
            <a:ext cx="9146382" cy="4331970"/>
          </a:xfrm>
        </p:spPr>
        <p:txBody>
          <a:bodyPr>
            <a:normAutofit/>
          </a:bodyPr>
          <a:lstStyle/>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این روش، ابتدا همبستگی ساده بین هر یک از متغیرهای مستقل را با متغیر وابسته محاسبه می کند. سپس متغیر مستقلی که بیشترین همبستگی را دارد(بیشترین واریانس) وارد تحلیل می کند.</a:t>
            </a:r>
          </a:p>
          <a:p>
            <a:pPr algn="just">
              <a:buClr>
                <a:schemeClr val="tx1"/>
              </a:buClr>
              <a:buSzPct val="170000"/>
              <a:buFont typeface="Wingdings" panose="05000000000000000000" pitchFamily="2" charset="2"/>
              <a:buChar char="G"/>
            </a:pPr>
            <a:r>
              <a:rPr lang="fa-IR" sz="2800" b="1" dirty="0" smtClean="0">
                <a:latin typeface="Times New Roman" panose="02020603050405020304" pitchFamily="18" charset="0"/>
              </a:rPr>
              <a:t>سپس متغیر دوم که بیشتر از همه همبستگی را داشته وارد تحلیل      می کند و این روش تا زمانی ادامه دارد که خطای آزمون به %5 برسد.</a:t>
            </a:r>
            <a:endParaRPr lang="fa-IR" sz="2800" b="1" dirty="0">
              <a:latin typeface="Times New Roman" panose="02020603050405020304" pitchFamily="18" charset="0"/>
            </a:endParaRPr>
          </a:p>
        </p:txBody>
      </p:sp>
    </p:spTree>
    <p:extLst>
      <p:ext uri="{BB962C8B-B14F-4D97-AF65-F5344CB8AC3E}">
        <p14:creationId xmlns:p14="http://schemas.microsoft.com/office/powerpoint/2010/main" val="306888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پژوهش رگرسیون چندگانه</a:t>
            </a:r>
            <a:endParaRPr lang="fa-IR" dirty="0">
              <a:solidFill>
                <a:srgbClr val="FFC000"/>
              </a:solidFill>
            </a:endParaRPr>
          </a:p>
        </p:txBody>
      </p:sp>
      <p:sp>
        <p:nvSpPr>
          <p:cNvPr id="3" name="Content Placeholder 2"/>
          <p:cNvSpPr>
            <a:spLocks noGrp="1"/>
          </p:cNvSpPr>
          <p:nvPr>
            <p:ph idx="1"/>
          </p:nvPr>
        </p:nvSpPr>
        <p:spPr/>
        <p:txBody>
          <a:bodyPr>
            <a:normAutofit/>
          </a:bodyPr>
          <a:lstStyle/>
          <a:p>
            <a:pPr algn="just">
              <a:buSzPct val="170000"/>
              <a:buFont typeface="Wingdings" panose="05000000000000000000" pitchFamily="2" charset="2"/>
              <a:buChar char="G"/>
            </a:pPr>
            <a:r>
              <a:rPr lang="fa-IR" sz="2800" b="1" dirty="0" smtClean="0"/>
              <a:t>پیش بینی یک متغیر بوسیله ترکیب داده هایی درباره چند متغیر دیگر</a:t>
            </a:r>
          </a:p>
          <a:p>
            <a:pPr algn="just">
              <a:buSzPct val="170000"/>
              <a:buFont typeface="Wingdings" panose="05000000000000000000" pitchFamily="2" charset="2"/>
              <a:buChar char="G"/>
            </a:pPr>
            <a:r>
              <a:rPr lang="fa-IR" sz="2800" b="1" dirty="0" smtClean="0"/>
              <a:t>تعیین اینکه کدامیک از متغیرهای یک مجموعه بزرگ در مقایسه با متغیرهای دیگر، یک متغیر ملاک را بهتر پیش بینی می کند.</a:t>
            </a:r>
          </a:p>
          <a:p>
            <a:pPr algn="just">
              <a:buSzPct val="170000"/>
              <a:buFont typeface="Wingdings" panose="05000000000000000000" pitchFamily="2" charset="2"/>
              <a:buChar char="G"/>
            </a:pPr>
            <a:r>
              <a:rPr lang="fa-IR" sz="2800" b="1" dirty="0" smtClean="0"/>
              <a:t>تعیین اینکه اگر یک یا چند متغیر پیش بین به ترکیبی از متغیرها اضافه شود، تا چه اندازه می توانیم یک متغیر را بهتر پیش بینی کنیم.</a:t>
            </a:r>
          </a:p>
          <a:p>
            <a:pPr algn="just">
              <a:buSzPct val="170000"/>
              <a:buFont typeface="Wingdings" panose="05000000000000000000" pitchFamily="2" charset="2"/>
              <a:buChar char="G"/>
            </a:pPr>
            <a:r>
              <a:rPr lang="fa-IR" sz="2800" b="1" dirty="0" smtClean="0"/>
              <a:t>بررسی رابطه یک متغیر با مجموعه ای از متغیرهای دیگر</a:t>
            </a:r>
          </a:p>
          <a:p>
            <a:pPr algn="just">
              <a:buSzPct val="170000"/>
              <a:buFont typeface="Wingdings" panose="05000000000000000000" pitchFamily="2" charset="2"/>
              <a:buChar char="G"/>
            </a:pPr>
            <a:r>
              <a:rPr lang="fa-IR" sz="2800" b="1" dirty="0" smtClean="0"/>
              <a:t>توصیف یا تبیین آماری واریانس یک متغیر با استفاده از مجموعه ای از متغیرهای دیگر</a:t>
            </a:r>
            <a:endParaRPr lang="fa-IR" sz="2800" b="1" dirty="0"/>
          </a:p>
        </p:txBody>
      </p:sp>
    </p:spTree>
    <p:extLst>
      <p:ext uri="{BB962C8B-B14F-4D97-AF65-F5344CB8AC3E}">
        <p14:creationId xmlns:p14="http://schemas.microsoft.com/office/powerpoint/2010/main" val="242576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حجم نمونه لازم برای رگرسیون</a:t>
            </a:r>
            <a:endParaRPr lang="fa-IR" dirty="0">
              <a:solidFill>
                <a:srgbClr val="FFC000"/>
              </a:solidFill>
            </a:endParaRPr>
          </a:p>
        </p:txBody>
      </p:sp>
      <p:sp>
        <p:nvSpPr>
          <p:cNvPr id="3" name="Content Placeholder 2"/>
          <p:cNvSpPr>
            <a:spLocks noGrp="1"/>
          </p:cNvSpPr>
          <p:nvPr>
            <p:ph idx="1"/>
          </p:nvPr>
        </p:nvSpPr>
        <p:spPr/>
        <p:txBody>
          <a:bodyPr>
            <a:normAutofit/>
          </a:bodyPr>
          <a:lstStyle/>
          <a:p>
            <a:pPr algn="just">
              <a:buSzPct val="170000"/>
              <a:buFont typeface="Wingdings" panose="05000000000000000000" pitchFamily="2" charset="2"/>
              <a:buChar char="G"/>
            </a:pPr>
            <a:r>
              <a:rPr lang="fa-IR" sz="2800" b="1" dirty="0" smtClean="0"/>
              <a:t>حجم نمونه لازم برای رگرسیون، تحت تأثیر </a:t>
            </a:r>
            <a:r>
              <a:rPr lang="en-US" sz="2800" b="1" dirty="0" smtClean="0">
                <a:solidFill>
                  <a:srgbClr val="FFFF00"/>
                </a:solidFill>
                <a:latin typeface="Times New Roman" panose="02020603050405020304" pitchFamily="18" charset="0"/>
                <a:cs typeface="Times New Roman" panose="02020603050405020304" pitchFamily="18" charset="0"/>
              </a:rPr>
              <a:t>Effect Size</a:t>
            </a:r>
            <a:r>
              <a:rPr lang="fa-IR" sz="2800" b="1" dirty="0" smtClean="0">
                <a:solidFill>
                  <a:srgbClr val="FFFF00"/>
                </a:solidFill>
                <a:latin typeface="Times New Roman" panose="02020603050405020304" pitchFamily="18" charset="0"/>
                <a:cs typeface="Times New Roman" panose="02020603050405020304" pitchFamily="18" charset="0"/>
              </a:rPr>
              <a:t> </a:t>
            </a:r>
            <a:r>
              <a:rPr lang="fa-IR" sz="2800" b="1" dirty="0" smtClean="0"/>
              <a:t>قرار می گیرد.</a:t>
            </a:r>
          </a:p>
          <a:p>
            <a:pPr algn="just">
              <a:buSzPct val="170000"/>
              <a:buFont typeface="Wingdings" panose="05000000000000000000" pitchFamily="2" charset="2"/>
              <a:buChar char="G"/>
            </a:pPr>
            <a:r>
              <a:rPr lang="fa-IR" sz="2800" b="1" dirty="0" smtClean="0"/>
              <a:t>قوانین </a:t>
            </a:r>
            <a:r>
              <a:rPr lang="en-US" sz="2800" b="1" dirty="0" smtClean="0">
                <a:latin typeface="Times New Roman" panose="02020603050405020304" pitchFamily="18" charset="0"/>
                <a:cs typeface="Times New Roman" panose="02020603050405020304" pitchFamily="18" charset="0"/>
              </a:rPr>
              <a:t>Green</a:t>
            </a:r>
            <a:r>
              <a:rPr lang="fa-IR" sz="2800" b="1" dirty="0" smtClean="0"/>
              <a:t>:</a:t>
            </a:r>
          </a:p>
          <a:p>
            <a:pPr lvl="1" algn="just">
              <a:buSzPct val="170000"/>
              <a:buFont typeface="Wingdings" panose="05000000000000000000" pitchFamily="2" charset="2"/>
              <a:buChar char="G"/>
            </a:pPr>
            <a:r>
              <a:rPr lang="fa-IR" sz="2400" b="1" dirty="0" smtClean="0"/>
              <a:t>اگر هدف شما از رگرسیون، </a:t>
            </a:r>
            <a:r>
              <a:rPr lang="fa-IR" sz="2400" b="1" dirty="0"/>
              <a:t>آزمودن </a:t>
            </a:r>
            <a:r>
              <a:rPr lang="fa-IR" sz="2400" b="1" dirty="0" smtClean="0"/>
              <a:t>مدل است(یعنی </a:t>
            </a:r>
            <a:r>
              <a:rPr lang="fa-IR" sz="2400" b="1" dirty="0"/>
              <a:t>آزمودن </a:t>
            </a:r>
            <a:r>
              <a:rPr lang="en-US" sz="2400" b="1" dirty="0">
                <a:solidFill>
                  <a:srgbClr val="FFFF00"/>
                </a:solidFill>
                <a:latin typeface="Times New Roman" panose="02020603050405020304" pitchFamily="18" charset="0"/>
                <a:cs typeface="Times New Roman" panose="02020603050405020304" pitchFamily="18" charset="0"/>
              </a:rPr>
              <a:t>R</a:t>
            </a:r>
            <a:r>
              <a:rPr lang="en-US" sz="2400" b="1" baseline="-25000" dirty="0">
                <a:solidFill>
                  <a:srgbClr val="FFFF00"/>
                </a:solidFill>
                <a:latin typeface="Times New Roman" panose="02020603050405020304" pitchFamily="18" charset="0"/>
                <a:cs typeface="Times New Roman" panose="02020603050405020304" pitchFamily="18" charset="0"/>
              </a:rPr>
              <a:t>2</a:t>
            </a:r>
            <a:r>
              <a:rPr lang="fa-IR" sz="2400" b="1" dirty="0"/>
              <a:t>)، حداقل حجم نمونه </a:t>
            </a:r>
            <a:r>
              <a:rPr lang="en-US" sz="2400" b="1" dirty="0">
                <a:solidFill>
                  <a:srgbClr val="FFFF00"/>
                </a:solidFill>
                <a:latin typeface="Times New Roman" panose="02020603050405020304" pitchFamily="18" charset="0"/>
                <a:cs typeface="Times New Roman" panose="02020603050405020304" pitchFamily="18" charset="0"/>
              </a:rPr>
              <a:t>50 + 8k</a:t>
            </a:r>
            <a:r>
              <a:rPr lang="fa-IR" sz="2400" b="1" dirty="0">
                <a:solidFill>
                  <a:srgbClr val="FFFF00"/>
                </a:solidFill>
                <a:latin typeface="Times New Roman" panose="02020603050405020304" pitchFamily="18" charset="0"/>
                <a:cs typeface="Times New Roman" panose="02020603050405020304" pitchFamily="18" charset="0"/>
              </a:rPr>
              <a:t> </a:t>
            </a:r>
            <a:r>
              <a:rPr lang="fa-IR" sz="2400" b="1" dirty="0"/>
              <a:t>است.(</a:t>
            </a:r>
            <a:r>
              <a:rPr lang="en-US" sz="2400" b="1" dirty="0"/>
              <a:t>K</a:t>
            </a:r>
            <a:r>
              <a:rPr lang="fa-IR" sz="2400" b="1" dirty="0"/>
              <a:t> تعداد متغیرهای پیش بین است</a:t>
            </a:r>
            <a:r>
              <a:rPr lang="fa-IR" sz="2400" b="1" dirty="0" smtClean="0"/>
              <a:t>).</a:t>
            </a:r>
          </a:p>
          <a:p>
            <a:pPr lvl="1" algn="just">
              <a:buSzPct val="170000"/>
              <a:buFont typeface="Wingdings" panose="05000000000000000000" pitchFamily="2" charset="2"/>
              <a:buChar char="G"/>
            </a:pPr>
            <a:r>
              <a:rPr lang="fa-IR" sz="2400" b="1" dirty="0"/>
              <a:t>اگر هدف شما از رگرسیون، آزمودن </a:t>
            </a:r>
            <a:r>
              <a:rPr lang="fa-IR" sz="2400" b="1" dirty="0" smtClean="0"/>
              <a:t>متغیر پیش بین است(یعنی </a:t>
            </a:r>
            <a:r>
              <a:rPr lang="fa-IR" sz="2400" b="1" dirty="0"/>
              <a:t>آزمودن مقدار</a:t>
            </a:r>
            <a:r>
              <a:rPr lang="fa-IR" sz="2400" b="1" dirty="0" smtClean="0">
                <a:solidFill>
                  <a:srgbClr val="FFFF00"/>
                </a:solidFill>
                <a:latin typeface="Times New Roman" panose="02020603050405020304" pitchFamily="18" charset="0"/>
                <a:cs typeface="Times New Roman" panose="02020603050405020304" pitchFamily="18" charset="0"/>
              </a:rPr>
              <a:t> </a:t>
            </a:r>
            <a:r>
              <a:rPr lang="en-US" sz="2400" b="1" dirty="0" smtClean="0">
                <a:solidFill>
                  <a:srgbClr val="FFFF00"/>
                </a:solidFill>
                <a:latin typeface="Times New Roman" panose="02020603050405020304" pitchFamily="18" charset="0"/>
                <a:cs typeface="Times New Roman" panose="02020603050405020304" pitchFamily="18" charset="0"/>
              </a:rPr>
              <a:t>b</a:t>
            </a:r>
            <a:r>
              <a:rPr lang="fa-IR" sz="2400" b="1" dirty="0" smtClean="0"/>
              <a:t>)، </a:t>
            </a:r>
            <a:r>
              <a:rPr lang="fa-IR" sz="2400" b="1" dirty="0"/>
              <a:t>حداقل حجم نمونه </a:t>
            </a:r>
            <a:r>
              <a:rPr lang="en-US" sz="2400" b="1" dirty="0" smtClean="0">
                <a:solidFill>
                  <a:srgbClr val="FFFF00"/>
                </a:solidFill>
                <a:latin typeface="Times New Roman" panose="02020603050405020304" pitchFamily="18" charset="0"/>
                <a:cs typeface="Times New Roman" panose="02020603050405020304" pitchFamily="18" charset="0"/>
              </a:rPr>
              <a:t>104+k</a:t>
            </a:r>
            <a:r>
              <a:rPr lang="fa-IR" sz="2400" b="1" dirty="0" smtClean="0">
                <a:solidFill>
                  <a:srgbClr val="FFFF00"/>
                </a:solidFill>
                <a:latin typeface="Times New Roman" panose="02020603050405020304" pitchFamily="18" charset="0"/>
                <a:cs typeface="Times New Roman" panose="02020603050405020304" pitchFamily="18" charset="0"/>
              </a:rPr>
              <a:t> </a:t>
            </a:r>
            <a:r>
              <a:rPr lang="fa-IR" sz="2400" b="1" dirty="0"/>
              <a:t>است</a:t>
            </a:r>
            <a:r>
              <a:rPr lang="fa-IR" sz="2400" b="1" dirty="0" smtClean="0"/>
              <a:t>.</a:t>
            </a:r>
            <a:endParaRPr lang="fa-IR" sz="2400" b="1" dirty="0"/>
          </a:p>
        </p:txBody>
      </p:sp>
    </p:spTree>
    <p:extLst>
      <p:ext uri="{BB962C8B-B14F-4D97-AF65-F5344CB8AC3E}">
        <p14:creationId xmlns:p14="http://schemas.microsoft.com/office/powerpoint/2010/main" val="254536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حجم نمونه لازم برای رگرسیون</a:t>
            </a:r>
            <a:endParaRPr lang="fa-IR" dirty="0">
              <a:solidFill>
                <a:srgbClr val="FFC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811" y="1684169"/>
            <a:ext cx="7187002" cy="5041628"/>
          </a:xfrm>
          <a:prstGeom prst="rect">
            <a:avLst/>
          </a:prstGeom>
        </p:spPr>
      </p:pic>
      <p:sp>
        <p:nvSpPr>
          <p:cNvPr id="6" name="TextBox 5"/>
          <p:cNvSpPr txBox="1"/>
          <p:nvPr/>
        </p:nvSpPr>
        <p:spPr>
          <a:xfrm>
            <a:off x="9121965" y="1927952"/>
            <a:ext cx="2754218" cy="1938992"/>
          </a:xfrm>
          <a:prstGeom prst="rect">
            <a:avLst/>
          </a:prstGeom>
          <a:noFill/>
        </p:spPr>
        <p:txBody>
          <a:bodyPr wrap="square" rtlCol="1">
            <a:spAutoFit/>
          </a:bodyPr>
          <a:lstStyle/>
          <a:p>
            <a:r>
              <a:rPr lang="en-US" sz="2000" dirty="0">
                <a:solidFill>
                  <a:srgbClr val="FFFF00"/>
                </a:solidFill>
                <a:latin typeface="Times New Roman" panose="02020603050405020304" pitchFamily="18" charset="0"/>
                <a:cs typeface="Times New Roman" panose="02020603050405020304" pitchFamily="18" charset="0"/>
              </a:rPr>
              <a:t>Graph to </a:t>
            </a:r>
            <a:r>
              <a:rPr lang="en-US" sz="2000" dirty="0" smtClean="0">
                <a:solidFill>
                  <a:srgbClr val="FFFF00"/>
                </a:solidFill>
                <a:latin typeface="Times New Roman" panose="02020603050405020304" pitchFamily="18" charset="0"/>
                <a:cs typeface="Times New Roman" panose="02020603050405020304" pitchFamily="18" charset="0"/>
              </a:rPr>
              <a:t>show the sample size </a:t>
            </a:r>
            <a:r>
              <a:rPr lang="en-US" sz="2000" dirty="0">
                <a:solidFill>
                  <a:srgbClr val="FFFF00"/>
                </a:solidFill>
                <a:latin typeface="Times New Roman" panose="02020603050405020304" pitchFamily="18" charset="0"/>
                <a:cs typeface="Times New Roman" panose="02020603050405020304" pitchFamily="18" charset="0"/>
              </a:rPr>
              <a:t>required</a:t>
            </a:r>
          </a:p>
          <a:p>
            <a:r>
              <a:rPr lang="en-US" sz="2000" dirty="0">
                <a:solidFill>
                  <a:srgbClr val="FFFF00"/>
                </a:solidFill>
                <a:latin typeface="Times New Roman" panose="02020603050405020304" pitchFamily="18" charset="0"/>
                <a:cs typeface="Times New Roman" panose="02020603050405020304" pitchFamily="18" charset="0"/>
              </a:rPr>
              <a:t>in </a:t>
            </a:r>
            <a:r>
              <a:rPr lang="en-US" sz="2000" dirty="0" smtClean="0">
                <a:solidFill>
                  <a:srgbClr val="FFFF00"/>
                </a:solidFill>
                <a:latin typeface="Times New Roman" panose="02020603050405020304" pitchFamily="18" charset="0"/>
                <a:cs typeface="Times New Roman" panose="02020603050405020304" pitchFamily="18" charset="0"/>
              </a:rPr>
              <a:t>regression depending on the number of predictors and </a:t>
            </a:r>
            <a:r>
              <a:rPr lang="en-US" sz="2000" dirty="0">
                <a:solidFill>
                  <a:srgbClr val="FFFF00"/>
                </a:solidFill>
                <a:latin typeface="Times New Roman" panose="02020603050405020304" pitchFamily="18" charset="0"/>
                <a:cs typeface="Times New Roman" panose="02020603050405020304" pitchFamily="18" charset="0"/>
              </a:rPr>
              <a:t>the size </a:t>
            </a:r>
            <a:r>
              <a:rPr lang="en-US" sz="2000" dirty="0" smtClean="0">
                <a:solidFill>
                  <a:srgbClr val="FFFF00"/>
                </a:solidFill>
                <a:latin typeface="Times New Roman" panose="02020603050405020304" pitchFamily="18" charset="0"/>
                <a:cs typeface="Times New Roman" panose="02020603050405020304" pitchFamily="18" charset="0"/>
              </a:rPr>
              <a:t>of expected </a:t>
            </a:r>
            <a:r>
              <a:rPr lang="en-US" sz="2000" dirty="0">
                <a:solidFill>
                  <a:srgbClr val="FFFF00"/>
                </a:solidFill>
                <a:latin typeface="Times New Roman" panose="02020603050405020304" pitchFamily="18" charset="0"/>
                <a:cs typeface="Times New Roman" panose="02020603050405020304" pitchFamily="18" charset="0"/>
              </a:rPr>
              <a:t>effect</a:t>
            </a:r>
            <a:endParaRPr lang="fa-IR" sz="2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3120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تفسیر </a:t>
            </a:r>
            <a:r>
              <a:rPr lang="en-US"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n-US" b="1" baseline="30000"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fa-IR" b="1"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SzPct val="170000"/>
              <a:buFont typeface="Wingdings" panose="05000000000000000000" pitchFamily="2" charset="2"/>
              <a:buChar char="G"/>
            </a:pPr>
            <a:r>
              <a:rPr lang="fa-IR" sz="2800" b="1" dirty="0" smtClean="0"/>
              <a:t>0/00: رابطه خطی وجود ندارد</a:t>
            </a:r>
          </a:p>
          <a:p>
            <a:pPr algn="just">
              <a:buSzPct val="170000"/>
              <a:buFont typeface="Wingdings" panose="05000000000000000000" pitchFamily="2" charset="2"/>
              <a:buChar char="G"/>
            </a:pPr>
            <a:r>
              <a:rPr lang="fa-IR" sz="2800" b="1" dirty="0" smtClean="0"/>
              <a:t>0/10</a:t>
            </a:r>
            <a:r>
              <a:rPr lang="fa-IR" sz="2800" b="1" dirty="0"/>
              <a:t>: </a:t>
            </a:r>
            <a:r>
              <a:rPr lang="fa-IR" sz="2800" b="1" dirty="0" smtClean="0"/>
              <a:t>کوچک(0/3=</a:t>
            </a:r>
            <a:r>
              <a:rPr lang="en-US" sz="2800" b="1" dirty="0" smtClean="0">
                <a:latin typeface="Times New Roman" panose="02020603050405020304" pitchFamily="18" charset="0"/>
                <a:cs typeface="Times New Roman" panose="02020603050405020304" pitchFamily="18" charset="0"/>
              </a:rPr>
              <a:t>R</a:t>
            </a:r>
            <a:r>
              <a:rPr lang="fa-IR" sz="2800" b="1" dirty="0" smtClean="0"/>
              <a:t>)</a:t>
            </a:r>
          </a:p>
          <a:p>
            <a:pPr algn="just">
              <a:buSzPct val="170000"/>
              <a:buFont typeface="Wingdings" panose="05000000000000000000" pitchFamily="2" charset="2"/>
              <a:buChar char="G"/>
            </a:pPr>
            <a:r>
              <a:rPr lang="fa-IR" sz="2800" b="1" dirty="0" smtClean="0"/>
              <a:t>0/25: متوسط(0/5=</a:t>
            </a:r>
            <a:r>
              <a:rPr lang="en-US" sz="2800" b="1" dirty="0">
                <a:latin typeface="Times New Roman" panose="02020603050405020304" pitchFamily="18" charset="0"/>
                <a:cs typeface="Times New Roman" panose="02020603050405020304" pitchFamily="18" charset="0"/>
              </a:rPr>
              <a:t>R</a:t>
            </a:r>
            <a:r>
              <a:rPr lang="fa-IR" sz="2800" b="1" dirty="0" smtClean="0"/>
              <a:t>)</a:t>
            </a:r>
          </a:p>
          <a:p>
            <a:pPr algn="just">
              <a:buSzPct val="170000"/>
              <a:buFont typeface="Wingdings" panose="05000000000000000000" pitchFamily="2" charset="2"/>
              <a:buChar char="G"/>
            </a:pPr>
            <a:r>
              <a:rPr lang="fa-IR" sz="2800" b="1" dirty="0" smtClean="0"/>
              <a:t>0/50</a:t>
            </a:r>
            <a:r>
              <a:rPr lang="fa-IR" sz="2800" b="1" dirty="0"/>
              <a:t>: </a:t>
            </a:r>
            <a:r>
              <a:rPr lang="fa-IR" sz="2800" b="1" dirty="0" smtClean="0"/>
              <a:t>زیاد(0/7=</a:t>
            </a:r>
            <a:r>
              <a:rPr lang="en-US" sz="2800" b="1" dirty="0">
                <a:latin typeface="Times New Roman" panose="02020603050405020304" pitchFamily="18" charset="0"/>
                <a:cs typeface="Times New Roman" panose="02020603050405020304" pitchFamily="18" charset="0"/>
              </a:rPr>
              <a:t>R</a:t>
            </a:r>
            <a:r>
              <a:rPr lang="fa-IR" sz="2800" b="1" dirty="0" smtClean="0"/>
              <a:t>)</a:t>
            </a:r>
          </a:p>
          <a:p>
            <a:pPr algn="just">
              <a:buSzPct val="170000"/>
              <a:buFont typeface="Wingdings" panose="05000000000000000000" pitchFamily="2" charset="2"/>
              <a:buChar char="G"/>
            </a:pPr>
            <a:r>
              <a:rPr lang="fa-IR" sz="2800" b="1" dirty="0" smtClean="0"/>
              <a:t>1/00</a:t>
            </a:r>
            <a:r>
              <a:rPr lang="fa-IR" sz="2800" b="1" dirty="0"/>
              <a:t>: رابطه خطی </a:t>
            </a:r>
            <a:r>
              <a:rPr lang="fa-IR" sz="2800" b="1" dirty="0" smtClean="0"/>
              <a:t>کامل</a:t>
            </a:r>
            <a:endParaRPr lang="fa-IR" sz="2800" b="1" dirty="0"/>
          </a:p>
        </p:txBody>
      </p:sp>
    </p:spTree>
    <p:extLst>
      <p:ext uri="{BB962C8B-B14F-4D97-AF65-F5344CB8AC3E}">
        <p14:creationId xmlns:p14="http://schemas.microsoft.com/office/powerpoint/2010/main" val="42065991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C000"/>
                </a:solidFill>
              </a:rPr>
              <a:t>اجرای رگرسیون چندگانه در </a:t>
            </a:r>
            <a:r>
              <a:rPr lang="en-US" b="1" dirty="0" smtClean="0">
                <a:solidFill>
                  <a:srgbClr val="FFC000"/>
                </a:solidFill>
                <a:latin typeface="Times New Roman" panose="02020603050405020304" pitchFamily="18" charset="0"/>
                <a:cs typeface="Times New Roman" panose="02020603050405020304" pitchFamily="18" charset="0"/>
              </a:rPr>
              <a:t>SPSS</a:t>
            </a:r>
            <a:endParaRPr lang="fa-IR" b="1" dirty="0">
              <a:solidFill>
                <a:srgbClr val="FFC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r="53050" b="29074"/>
          <a:stretch/>
        </p:blipFill>
        <p:spPr>
          <a:xfrm>
            <a:off x="2157461" y="1603662"/>
            <a:ext cx="6061748" cy="5150991"/>
          </a:xfrm>
          <a:prstGeom prst="rect">
            <a:avLst/>
          </a:prstGeom>
        </p:spPr>
      </p:pic>
    </p:spTree>
    <p:extLst>
      <p:ext uri="{BB962C8B-B14F-4D97-AF65-F5344CB8AC3E}">
        <p14:creationId xmlns:p14="http://schemas.microsoft.com/office/powerpoint/2010/main" val="324214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C000"/>
                </a:solidFill>
              </a:rPr>
              <a:t>اجرای رگرسیون چندگانه در </a:t>
            </a:r>
            <a:r>
              <a:rPr lang="en-US" b="1" dirty="0" smtClean="0">
                <a:solidFill>
                  <a:srgbClr val="FFC000"/>
                </a:solidFill>
                <a:latin typeface="Times New Roman" panose="02020603050405020304" pitchFamily="18" charset="0"/>
                <a:cs typeface="Times New Roman" panose="02020603050405020304" pitchFamily="18" charset="0"/>
              </a:rPr>
              <a:t>SPSS</a:t>
            </a:r>
            <a:endParaRPr lang="fa-IR" b="1" dirty="0">
              <a:solidFill>
                <a:srgbClr val="FFC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25284" y="1624444"/>
            <a:ext cx="6187244" cy="5022855"/>
          </a:xfrm>
          <a:prstGeom prst="rect">
            <a:avLst/>
          </a:prstGeom>
        </p:spPr>
      </p:pic>
      <p:sp>
        <p:nvSpPr>
          <p:cNvPr id="6" name="TextBox 5"/>
          <p:cNvSpPr txBox="1"/>
          <p:nvPr/>
        </p:nvSpPr>
        <p:spPr>
          <a:xfrm>
            <a:off x="8956963" y="2493692"/>
            <a:ext cx="2576946" cy="433965"/>
          </a:xfrm>
          <a:prstGeom prst="rect">
            <a:avLst/>
          </a:prstGeom>
          <a:noFill/>
          <a:ln w="25400">
            <a:solidFill>
              <a:srgbClr val="FFFF00"/>
            </a:solidFill>
          </a:ln>
        </p:spPr>
        <p:txBody>
          <a:bodyPr wrap="square" rtlCol="1">
            <a:spAutoFit/>
          </a:bodyPr>
          <a:lstStyle/>
          <a:p>
            <a:pPr algn="r" rtl="1">
              <a:lnSpc>
                <a:spcPct val="90000"/>
              </a:lnSpc>
            </a:pPr>
            <a:r>
              <a:rPr lang="fa-IR" sz="2400" b="1" dirty="0" smtClean="0">
                <a:solidFill>
                  <a:srgbClr val="FFFF00"/>
                </a:solidFill>
                <a:effectLst>
                  <a:outerShdw blurRad="38100" dist="38100" dir="2700000" algn="tl">
                    <a:srgbClr val="000000">
                      <a:alpha val="43137"/>
                    </a:srgbClr>
                  </a:outerShdw>
                </a:effectLst>
                <a:cs typeface="B Nazanin" panose="00000400000000000000" pitchFamily="2" charset="-78"/>
              </a:rPr>
              <a:t>متغیر ملاک یا وابسته</a:t>
            </a:r>
            <a:endParaRPr lang="fa-IR" sz="2400" b="1" dirty="0">
              <a:solidFill>
                <a:srgbClr val="FFFF00"/>
              </a:solidFill>
              <a:effectLst>
                <a:outerShdw blurRad="38100" dist="38100" dir="2700000" algn="tl">
                  <a:srgbClr val="000000">
                    <a:alpha val="43137"/>
                  </a:srgbClr>
                </a:outerShdw>
              </a:effectLst>
              <a:cs typeface="B Nazanin" panose="00000400000000000000" pitchFamily="2" charset="-78"/>
            </a:endParaRPr>
          </a:p>
        </p:txBody>
      </p:sp>
      <p:sp>
        <p:nvSpPr>
          <p:cNvPr id="7" name="TextBox 6"/>
          <p:cNvSpPr txBox="1"/>
          <p:nvPr/>
        </p:nvSpPr>
        <p:spPr>
          <a:xfrm>
            <a:off x="8250381" y="3339955"/>
            <a:ext cx="3283528" cy="424732"/>
          </a:xfrm>
          <a:prstGeom prst="rect">
            <a:avLst/>
          </a:prstGeom>
          <a:noFill/>
          <a:ln w="25400">
            <a:solidFill>
              <a:srgbClr val="FFFF00"/>
            </a:solidFill>
          </a:ln>
        </p:spPr>
        <p:txBody>
          <a:bodyPr wrap="square" rtlCol="1">
            <a:spAutoFit/>
          </a:bodyPr>
          <a:lstStyle/>
          <a:p>
            <a:pPr algn="r" rtl="1">
              <a:lnSpc>
                <a:spcPct val="90000"/>
              </a:lnSpc>
            </a:pPr>
            <a:r>
              <a:rPr lang="fa-IR" sz="2400" b="1" dirty="0" smtClean="0">
                <a:solidFill>
                  <a:srgbClr val="FFFF00"/>
                </a:solidFill>
                <a:effectLst>
                  <a:outerShdw blurRad="38100" dist="38100" dir="2700000" algn="tl">
                    <a:srgbClr val="000000">
                      <a:alpha val="43137"/>
                    </a:srgbClr>
                  </a:outerShdw>
                </a:effectLst>
                <a:cs typeface="B Nazanin" panose="00000400000000000000" pitchFamily="2" charset="-78"/>
              </a:rPr>
              <a:t>متغیرهای پیش بین یا مستقل</a:t>
            </a:r>
            <a:endParaRPr lang="fa-IR" sz="2400" b="1" dirty="0">
              <a:solidFill>
                <a:srgbClr val="FFFF00"/>
              </a:solidFill>
              <a:effectLst>
                <a:outerShdw blurRad="38100" dist="38100" dir="2700000" algn="tl">
                  <a:srgbClr val="000000">
                    <a:alpha val="43137"/>
                  </a:srgbClr>
                </a:outerShdw>
              </a:effectLst>
              <a:cs typeface="B Nazanin" panose="00000400000000000000" pitchFamily="2" charset="-78"/>
            </a:endParaRPr>
          </a:p>
        </p:txBody>
      </p:sp>
      <p:sp>
        <p:nvSpPr>
          <p:cNvPr id="8" name="TextBox 7"/>
          <p:cNvSpPr txBox="1"/>
          <p:nvPr/>
        </p:nvSpPr>
        <p:spPr>
          <a:xfrm>
            <a:off x="7897090" y="4176985"/>
            <a:ext cx="3636819" cy="1089529"/>
          </a:xfrm>
          <a:prstGeom prst="rect">
            <a:avLst/>
          </a:prstGeom>
          <a:noFill/>
          <a:ln w="25400">
            <a:solidFill>
              <a:srgbClr val="FFFF00"/>
            </a:solidFill>
          </a:ln>
        </p:spPr>
        <p:txBody>
          <a:bodyPr wrap="square" rtlCol="1">
            <a:spAutoFit/>
          </a:bodyPr>
          <a:lstStyle/>
          <a:p>
            <a:pPr algn="r" rtl="1">
              <a:lnSpc>
                <a:spcPct val="90000"/>
              </a:lnSpc>
            </a:pP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روش دلخواه را انتخاب کنید. اگر در مورد انتخاب روش شک دارید، روش </a:t>
            </a:r>
            <a:r>
              <a:rPr lang="en-US" sz="2400" b="1" dirty="0" smtClean="0">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Enter</a:t>
            </a:r>
            <a:r>
              <a:rPr lang="fa-IR" sz="2400" b="1" dirty="0" smtClean="0">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 </a:t>
            </a: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را انتخاب کنید.</a:t>
            </a:r>
            <a:endParaRPr lang="fa-IR"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9" name="TextBox 8"/>
          <p:cNvSpPr txBox="1"/>
          <p:nvPr/>
        </p:nvSpPr>
        <p:spPr>
          <a:xfrm>
            <a:off x="8063346" y="1656662"/>
            <a:ext cx="3470563" cy="424732"/>
          </a:xfrm>
          <a:prstGeom prst="rect">
            <a:avLst/>
          </a:prstGeom>
          <a:noFill/>
          <a:ln w="25400">
            <a:solidFill>
              <a:srgbClr val="FFFF00"/>
            </a:solidFill>
          </a:ln>
        </p:spPr>
        <p:txBody>
          <a:bodyPr wrap="square" rtlCol="1">
            <a:spAutoFit/>
          </a:bodyPr>
          <a:lstStyle/>
          <a:p>
            <a:pPr algn="r" rtl="1">
              <a:lnSpc>
                <a:spcPct val="90000"/>
              </a:lnSpc>
            </a:pP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بر دکمه </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Statistics</a:t>
            </a: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 کلیک کنید</a:t>
            </a:r>
            <a:endParaRPr lang="fa-IR"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cxnSp>
        <p:nvCxnSpPr>
          <p:cNvPr id="11" name="Elbow Connector 10"/>
          <p:cNvCxnSpPr/>
          <p:nvPr/>
        </p:nvCxnSpPr>
        <p:spPr>
          <a:xfrm rot="10800000" flipV="1">
            <a:off x="6571879" y="1862516"/>
            <a:ext cx="1471724" cy="480633"/>
          </a:xfrm>
          <a:prstGeom prst="bentConnector3">
            <a:avLst/>
          </a:prstGeom>
          <a:ln w="31750">
            <a:solidFill>
              <a:srgbClr val="FF0000"/>
            </a:solidFill>
            <a:miter lim="800000"/>
            <a:tailEnd type="stealth" w="lg" len="lg"/>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0800000">
            <a:off x="5417820" y="2419255"/>
            <a:ext cx="3539144" cy="260183"/>
          </a:xfrm>
          <a:prstGeom prst="bentConnector3">
            <a:avLst/>
          </a:prstGeom>
          <a:ln w="31750">
            <a:solidFill>
              <a:srgbClr val="FF0000"/>
            </a:solidFill>
            <a:miter lim="800000"/>
            <a:tailEnd type="stealth" w="lg" len="lg"/>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0800000">
            <a:off x="5535237" y="3552322"/>
            <a:ext cx="2715144" cy="1"/>
          </a:xfrm>
          <a:prstGeom prst="bentConnector3">
            <a:avLst/>
          </a:prstGeom>
          <a:ln w="31750">
            <a:solidFill>
              <a:srgbClr val="FF0000"/>
            </a:solidFill>
            <a:miter lim="800000"/>
            <a:tailEnd type="stealth" w="lg" len="lg"/>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0800000">
            <a:off x="5535238" y="4327078"/>
            <a:ext cx="2361853" cy="415534"/>
          </a:xfrm>
          <a:prstGeom prst="bentConnector3">
            <a:avLst/>
          </a:prstGeom>
          <a:ln w="31750">
            <a:solidFill>
              <a:srgbClr val="FF0000"/>
            </a:solidFill>
            <a:miter lim="8000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326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9797" y="1656662"/>
            <a:ext cx="5504319" cy="4892728"/>
          </a:xfrm>
          <a:prstGeom prst="rect">
            <a:avLst/>
          </a:prstGeom>
        </p:spPr>
      </p:pic>
      <p:sp>
        <p:nvSpPr>
          <p:cNvPr id="2" name="Title 1"/>
          <p:cNvSpPr>
            <a:spLocks noGrp="1"/>
          </p:cNvSpPr>
          <p:nvPr>
            <p:ph type="title"/>
          </p:nvPr>
        </p:nvSpPr>
        <p:spPr/>
        <p:txBody>
          <a:bodyPr/>
          <a:lstStyle/>
          <a:p>
            <a:r>
              <a:rPr lang="fa-IR" b="1" dirty="0" smtClean="0">
                <a:solidFill>
                  <a:srgbClr val="FFC000"/>
                </a:solidFill>
              </a:rPr>
              <a:t>اجرای رگرسیون چندگانه در </a:t>
            </a:r>
            <a:r>
              <a:rPr lang="en-US" b="1" dirty="0" smtClean="0">
                <a:solidFill>
                  <a:srgbClr val="FFC000"/>
                </a:solidFill>
                <a:latin typeface="Times New Roman" panose="02020603050405020304" pitchFamily="18" charset="0"/>
                <a:cs typeface="Times New Roman" panose="02020603050405020304" pitchFamily="18" charset="0"/>
              </a:rPr>
              <a:t>SPSS</a:t>
            </a:r>
            <a:endParaRPr lang="fa-IR" b="1" dirty="0">
              <a:solidFill>
                <a:srgbClr val="FFC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53474" y="3989324"/>
            <a:ext cx="3490305" cy="1421928"/>
          </a:xfrm>
          <a:prstGeom prst="rect">
            <a:avLst/>
          </a:prstGeom>
          <a:noFill/>
          <a:ln w="25400">
            <a:solidFill>
              <a:srgbClr val="FFFF00"/>
            </a:solidFill>
          </a:ln>
        </p:spPr>
        <p:txBody>
          <a:bodyPr wrap="square" rtlCol="1">
            <a:spAutoFit/>
          </a:bodyPr>
          <a:lstStyle/>
          <a:p>
            <a:pPr algn="r" rtl="1">
              <a:lnSpc>
                <a:spcPct val="90000"/>
              </a:lnSpc>
            </a:pP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از گزینه </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Collinearity diagnostics</a:t>
            </a: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 برای تشخیص همبستگی دو متغیر استفاده کنید.</a:t>
            </a:r>
            <a:endParaRPr lang="fa-IR"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7" name="TextBox 6"/>
          <p:cNvSpPr txBox="1"/>
          <p:nvPr/>
        </p:nvSpPr>
        <p:spPr>
          <a:xfrm>
            <a:off x="8043604" y="2585360"/>
            <a:ext cx="3480169" cy="1098762"/>
          </a:xfrm>
          <a:prstGeom prst="rect">
            <a:avLst/>
          </a:prstGeom>
          <a:noFill/>
          <a:ln w="25400">
            <a:solidFill>
              <a:srgbClr val="FFFF00"/>
            </a:solidFill>
          </a:ln>
        </p:spPr>
        <p:txBody>
          <a:bodyPr wrap="square" rtlCol="1">
            <a:spAutoFit/>
          </a:bodyPr>
          <a:lstStyle/>
          <a:p>
            <a:pPr algn="r" rtl="1">
              <a:lnSpc>
                <a:spcPct val="90000"/>
              </a:lnSpc>
            </a:pP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اگر از روش </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Enter</a:t>
            </a: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 استفاده  نمی کنید، باید </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R squared change</a:t>
            </a: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 نیز انتخاب کنید.</a:t>
            </a:r>
            <a:endParaRPr lang="fa-IR"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9" name="TextBox 8"/>
          <p:cNvSpPr txBox="1"/>
          <p:nvPr/>
        </p:nvSpPr>
        <p:spPr>
          <a:xfrm>
            <a:off x="8063346" y="1656662"/>
            <a:ext cx="3470563" cy="766364"/>
          </a:xfrm>
          <a:prstGeom prst="rect">
            <a:avLst/>
          </a:prstGeom>
          <a:noFill/>
          <a:ln w="25400">
            <a:solidFill>
              <a:srgbClr val="FFFF00"/>
            </a:solidFill>
          </a:ln>
        </p:spPr>
        <p:txBody>
          <a:bodyPr wrap="square" rtlCol="1">
            <a:spAutoFit/>
          </a:bodyPr>
          <a:lstStyle/>
          <a:p>
            <a:pPr algn="r" rtl="1">
              <a:lnSpc>
                <a:spcPct val="90000"/>
              </a:lnSpc>
            </a:pP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گزینه های </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Model Fit</a:t>
            </a: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 و </a:t>
            </a:r>
            <a:r>
              <a:rPr lang="en-US" sz="2400" b="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Descriptives</a:t>
            </a: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 را انتخاب کنید.</a:t>
            </a:r>
            <a:endParaRPr lang="fa-IR"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cxnSp>
        <p:nvCxnSpPr>
          <p:cNvPr id="11" name="Elbow Connector 10"/>
          <p:cNvCxnSpPr/>
          <p:nvPr/>
        </p:nvCxnSpPr>
        <p:spPr>
          <a:xfrm rot="10800000" flipV="1">
            <a:off x="4091941" y="1862515"/>
            <a:ext cx="3951663" cy="581447"/>
          </a:xfrm>
          <a:prstGeom prst="bentConnector3">
            <a:avLst/>
          </a:prstGeom>
          <a:ln w="31750">
            <a:solidFill>
              <a:srgbClr val="FF0000"/>
            </a:solidFill>
            <a:miter lim="800000"/>
            <a:tailEnd type="stealth" w="lg" len="lg"/>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0800000" flipV="1">
            <a:off x="4377690" y="1864206"/>
            <a:ext cx="3382240" cy="1164214"/>
          </a:xfrm>
          <a:prstGeom prst="bentConnector3">
            <a:avLst/>
          </a:prstGeom>
          <a:ln w="31750">
            <a:solidFill>
              <a:srgbClr val="FF0000"/>
            </a:solidFill>
            <a:miter lim="800000"/>
            <a:tailEnd type="stealth" w="lg" len="lg"/>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7" idx="1"/>
          </p:cNvCxnSpPr>
          <p:nvPr/>
        </p:nvCxnSpPr>
        <p:spPr>
          <a:xfrm rot="10800000">
            <a:off x="5007768" y="2744229"/>
            <a:ext cx="3035836" cy="390512"/>
          </a:xfrm>
          <a:prstGeom prst="bentConnector3">
            <a:avLst/>
          </a:prstGeom>
          <a:ln w="31750">
            <a:solidFill>
              <a:srgbClr val="FF0000"/>
            </a:solidFill>
            <a:miter lim="800000"/>
            <a:tailEnd type="stealth" w="lg" len="lg"/>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6" idx="1"/>
          </p:cNvCxnSpPr>
          <p:nvPr/>
        </p:nvCxnSpPr>
        <p:spPr>
          <a:xfrm rot="10800000">
            <a:off x="5398078" y="3707488"/>
            <a:ext cx="2655396" cy="992801"/>
          </a:xfrm>
          <a:prstGeom prst="bentConnector3">
            <a:avLst/>
          </a:prstGeom>
          <a:ln w="31750">
            <a:solidFill>
              <a:srgbClr val="FF0000"/>
            </a:solidFill>
            <a:miter lim="8000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131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رگرسیـون</a:t>
            </a:r>
            <a:endParaRPr lang="fa-IR" dirty="0">
              <a:solidFill>
                <a:srgbClr val="FFFF00"/>
              </a:solidFill>
            </a:endParaRPr>
          </a:p>
        </p:txBody>
      </p:sp>
      <p:sp>
        <p:nvSpPr>
          <p:cNvPr id="3" name="Content Placeholder 2"/>
          <p:cNvSpPr>
            <a:spLocks noGrp="1"/>
          </p:cNvSpPr>
          <p:nvPr>
            <p:ph idx="1"/>
          </p:nvPr>
        </p:nvSpPr>
        <p:spPr/>
        <p:txBody>
          <a:bodyPr>
            <a:normAutofit/>
          </a:bodyPr>
          <a:lstStyle/>
          <a:p>
            <a:pPr marL="0" indent="0" algn="just">
              <a:buNone/>
            </a:pPr>
            <a:r>
              <a:rPr lang="fa-IR" sz="2800" b="1" dirty="0">
                <a:effectLst>
                  <a:outerShdw blurRad="38100" dist="38100" dir="2700000" algn="tl">
                    <a:srgbClr val="000000">
                      <a:alpha val="43137"/>
                    </a:srgbClr>
                  </a:outerShdw>
                </a:effectLst>
              </a:rPr>
              <a:t>زمانی که یک متغیر </a:t>
            </a:r>
            <a:r>
              <a:rPr lang="fa-IR" sz="2800" b="1" dirty="0" smtClean="0">
                <a:effectLst>
                  <a:outerShdw blurRad="38100" dist="38100" dir="2700000" algn="tl">
                    <a:srgbClr val="000000">
                      <a:alpha val="43137"/>
                    </a:srgbClr>
                  </a:outerShdw>
                </a:effectLst>
              </a:rPr>
              <a:t>وابسته از </a:t>
            </a:r>
            <a:r>
              <a:rPr lang="fa-IR" sz="2800" b="1" dirty="0">
                <a:effectLst>
                  <a:outerShdw blurRad="38100" dist="38100" dir="2700000" algn="tl">
                    <a:srgbClr val="000000">
                      <a:alpha val="43137"/>
                    </a:srgbClr>
                  </a:outerShdw>
                </a:effectLst>
              </a:rPr>
              <a:t>روي یک متغیر مستقل </a:t>
            </a:r>
            <a:r>
              <a:rPr lang="fa-IR" sz="2800" b="1" dirty="0" smtClean="0">
                <a:effectLst>
                  <a:outerShdw blurRad="38100" dist="38100" dir="2700000" algn="tl">
                    <a:srgbClr val="000000">
                      <a:alpha val="43137"/>
                    </a:srgbClr>
                  </a:outerShdw>
                </a:effectLst>
              </a:rPr>
              <a:t>رگرسیون می شود</a:t>
            </a:r>
            <a:r>
              <a:rPr lang="fa-IR" sz="2800" b="1" dirty="0">
                <a:effectLst>
                  <a:outerShdw blurRad="38100" dist="38100" dir="2700000" algn="tl">
                    <a:srgbClr val="000000">
                      <a:alpha val="43137"/>
                    </a:srgbClr>
                  </a:outerShdw>
                </a:effectLst>
              </a:rPr>
              <a:t>، این مدل، رگرسیون خطی </a:t>
            </a:r>
            <a:r>
              <a:rPr lang="fa-IR" sz="2800" b="1" dirty="0">
                <a:solidFill>
                  <a:srgbClr val="FFFF00"/>
                </a:solidFill>
                <a:effectLst>
                  <a:outerShdw blurRad="38100" dist="38100" dir="2700000" algn="tl">
                    <a:srgbClr val="000000">
                      <a:alpha val="43137"/>
                    </a:srgbClr>
                  </a:outerShdw>
                </a:effectLst>
              </a:rPr>
              <a:t>ساده </a:t>
            </a:r>
            <a:r>
              <a:rPr lang="fa-IR" sz="2800" b="1" dirty="0">
                <a:effectLst>
                  <a:outerShdw blurRad="38100" dist="38100" dir="2700000" algn="tl">
                    <a:srgbClr val="000000">
                      <a:alpha val="43137"/>
                    </a:srgbClr>
                  </a:outerShdw>
                </a:effectLst>
              </a:rPr>
              <a:t>نامیده می شود.</a:t>
            </a:r>
          </a:p>
          <a:p>
            <a:pPr marL="0" indent="0" algn="just">
              <a:buNone/>
            </a:pPr>
            <a:r>
              <a:rPr lang="fa-IR" sz="2800" b="1" dirty="0">
                <a:effectLst>
                  <a:outerShdw blurRad="38100" dist="38100" dir="2700000" algn="tl">
                    <a:srgbClr val="000000">
                      <a:alpha val="43137"/>
                    </a:srgbClr>
                  </a:outerShdw>
                </a:effectLst>
              </a:rPr>
              <a:t>زمانی که تعداد متغیرهاي مستقل بیش از یک مورد گردد</a:t>
            </a:r>
            <a:r>
              <a:rPr lang="fa-IR" sz="2800" b="1" dirty="0" smtClean="0">
                <a:effectLst>
                  <a:outerShdw blurRad="38100" dist="38100" dir="2700000" algn="tl">
                    <a:srgbClr val="000000">
                      <a:alpha val="43137"/>
                    </a:srgbClr>
                  </a:outerShdw>
                </a:effectLst>
              </a:rPr>
              <a:t>، رگرسیون </a:t>
            </a:r>
            <a:r>
              <a:rPr lang="fa-IR" sz="2800" b="1" dirty="0">
                <a:effectLst>
                  <a:outerShdw blurRad="38100" dist="38100" dir="2700000" algn="tl">
                    <a:srgbClr val="000000">
                      <a:alpha val="43137"/>
                    </a:srgbClr>
                  </a:outerShdw>
                </a:effectLst>
              </a:rPr>
              <a:t>خطی </a:t>
            </a:r>
            <a:r>
              <a:rPr lang="fa-IR" sz="2800" b="1" dirty="0" smtClean="0">
                <a:solidFill>
                  <a:srgbClr val="FFFF00"/>
                </a:solidFill>
                <a:effectLst>
                  <a:outerShdw blurRad="38100" dist="38100" dir="2700000" algn="tl">
                    <a:srgbClr val="000000">
                      <a:alpha val="43137"/>
                    </a:srgbClr>
                  </a:outerShdw>
                </a:effectLst>
              </a:rPr>
              <a:t>چندگانه </a:t>
            </a:r>
            <a:r>
              <a:rPr lang="fa-IR" sz="2800" b="1" dirty="0" smtClean="0">
                <a:effectLst>
                  <a:outerShdw blurRad="38100" dist="38100" dir="2700000" algn="tl">
                    <a:srgbClr val="000000">
                      <a:alpha val="43137"/>
                    </a:srgbClr>
                  </a:outerShdw>
                </a:effectLst>
              </a:rPr>
              <a:t>نامیده می شود</a:t>
            </a:r>
            <a:r>
              <a:rPr lang="fa-IR" sz="2800" b="1" dirty="0">
                <a:effectLst>
                  <a:outerShdw blurRad="38100" dist="38100" dir="2700000" algn="tl">
                    <a:srgbClr val="000000">
                      <a:alpha val="43137"/>
                    </a:srgbClr>
                  </a:outerShdw>
                </a:effectLst>
              </a:rPr>
              <a:t>.</a:t>
            </a:r>
          </a:p>
        </p:txBody>
      </p:sp>
      <p:sp>
        <p:nvSpPr>
          <p:cNvPr id="5" name="Rounded Rectangle 4"/>
          <p:cNvSpPr/>
          <p:nvPr/>
        </p:nvSpPr>
        <p:spPr>
          <a:xfrm>
            <a:off x="1857347" y="4252798"/>
            <a:ext cx="8211443" cy="1071570"/>
          </a:xfrm>
          <a:prstGeom prst="roundRect">
            <a:avLst/>
          </a:prstGeom>
          <a:solidFill>
            <a:sysClr val="window" lastClr="FFFFFF"/>
          </a:solidFill>
          <a:ln w="55000" cap="flat" cmpd="thickThin" algn="ctr">
            <a:solidFill>
              <a:srgbClr val="1AB39F"/>
            </a:solidFill>
            <a:prstDash val="solid"/>
          </a:ln>
          <a:effectLst/>
        </p:spPr>
        <p:txBody>
          <a:bodyPr rtlCol="1" anchor="ct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latin typeface="Times New Roman"/>
                <a:cs typeface="B Nazanin" panose="00000400000000000000" pitchFamily="2" charset="-78"/>
              </a:rPr>
              <a:t>در رگرسیون خطی ساده اگر </a:t>
            </a:r>
            <a:r>
              <a:rPr kumimoji="0" lang="en-US" sz="1800" b="1" i="0" u="none" strike="noStrike" kern="0" cap="none" spc="0" normalizeH="0" baseline="0" noProof="0" dirty="0" smtClean="0">
                <a:ln>
                  <a:noFill/>
                </a:ln>
                <a:solidFill>
                  <a:prstClr val="black"/>
                </a:solidFill>
                <a:effectLst/>
                <a:uLnTx/>
                <a:uFillTx/>
                <a:latin typeface="Times New Roman"/>
                <a:cs typeface="B Nazanin" panose="00000400000000000000" pitchFamily="2" charset="-78"/>
              </a:rPr>
              <a:t>y</a:t>
            </a:r>
            <a:r>
              <a:rPr kumimoji="0" lang="fa-IR" sz="1800" b="1" i="0" u="none" strike="noStrike" kern="0" cap="none" spc="0" normalizeH="0" baseline="0" noProof="0" dirty="0" smtClean="0">
                <a:ln>
                  <a:noFill/>
                </a:ln>
                <a:solidFill>
                  <a:prstClr val="black"/>
                </a:solidFill>
                <a:effectLst/>
                <a:uLnTx/>
                <a:uFillTx/>
                <a:latin typeface="Times New Roman"/>
                <a:cs typeface="B Nazanin" panose="00000400000000000000" pitchFamily="2" charset="-78"/>
              </a:rPr>
              <a:t> را متغیر وابسته و </a:t>
            </a:r>
            <a:r>
              <a:rPr kumimoji="0" lang="en-US" sz="1800" b="1" i="0" u="none" strike="noStrike" kern="0" cap="none" spc="0" normalizeH="0" baseline="0" noProof="0" dirty="0" smtClean="0">
                <a:ln>
                  <a:noFill/>
                </a:ln>
                <a:solidFill>
                  <a:prstClr val="black"/>
                </a:solidFill>
                <a:effectLst/>
                <a:uLnTx/>
                <a:uFillTx/>
                <a:latin typeface="Times New Roman"/>
                <a:cs typeface="B Nazanin" panose="00000400000000000000" pitchFamily="2" charset="-78"/>
              </a:rPr>
              <a:t>x</a:t>
            </a:r>
            <a:r>
              <a:rPr kumimoji="0" lang="fa-IR" sz="1800" b="1" i="0" u="none" strike="noStrike" kern="0" cap="none" spc="0" normalizeH="0" baseline="0" noProof="0" dirty="0" smtClean="0">
                <a:ln>
                  <a:noFill/>
                </a:ln>
                <a:solidFill>
                  <a:prstClr val="black"/>
                </a:solidFill>
                <a:effectLst/>
                <a:uLnTx/>
                <a:uFillTx/>
                <a:latin typeface="Times New Roman"/>
                <a:cs typeface="B Nazanin" panose="00000400000000000000" pitchFamily="2" charset="-78"/>
              </a:rPr>
              <a:t> را متغیر مستقل در نظر بگیریم، می‌توان معادله خط رگرسیون را به صورت زیر نوشت:</a:t>
            </a: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latin typeface="Times New Roman"/>
                <a:cs typeface="B Nazanin" panose="00000400000000000000" pitchFamily="2" charset="-78"/>
              </a:rPr>
              <a:t>در اين معادله </a:t>
            </a:r>
            <a:r>
              <a:rPr kumimoji="0" lang="en-US" sz="1800" b="1" i="0" u="none" strike="noStrike" kern="0" cap="none" spc="0" normalizeH="0" baseline="0" noProof="0" dirty="0" smtClean="0">
                <a:ln>
                  <a:noFill/>
                </a:ln>
                <a:solidFill>
                  <a:prstClr val="black"/>
                </a:solidFill>
                <a:effectLst/>
                <a:uLnTx/>
                <a:uFillTx/>
                <a:latin typeface="Times New Roman"/>
                <a:cs typeface="B Nazanin" panose="00000400000000000000" pitchFamily="2" charset="-78"/>
              </a:rPr>
              <a:t>a </a:t>
            </a:r>
            <a:r>
              <a:rPr kumimoji="0" lang="fa-IR" sz="1800" b="1" i="0" u="none" strike="noStrike" kern="0" cap="none" spc="0" normalizeH="0" baseline="0" noProof="0" dirty="0" smtClean="0">
                <a:ln>
                  <a:noFill/>
                </a:ln>
                <a:solidFill>
                  <a:prstClr val="black"/>
                </a:solidFill>
                <a:effectLst/>
                <a:uLnTx/>
                <a:uFillTx/>
                <a:latin typeface="Times New Roman"/>
                <a:cs typeface="B Nazanin" panose="00000400000000000000" pitchFamily="2" charset="-78"/>
              </a:rPr>
              <a:t> و </a:t>
            </a:r>
            <a:r>
              <a:rPr kumimoji="0" lang="en-US" sz="1800" b="1" i="0" u="none" strike="noStrike" kern="0" cap="none" spc="0" normalizeH="0" baseline="0" noProof="0" dirty="0" smtClean="0">
                <a:ln>
                  <a:noFill/>
                </a:ln>
                <a:solidFill>
                  <a:prstClr val="black"/>
                </a:solidFill>
                <a:effectLst/>
                <a:uLnTx/>
                <a:uFillTx/>
                <a:latin typeface="Times New Roman"/>
                <a:cs typeface="B Nazanin" panose="00000400000000000000" pitchFamily="2" charset="-78"/>
              </a:rPr>
              <a:t>b</a:t>
            </a:r>
            <a:r>
              <a:rPr kumimoji="0" lang="fa-IR" sz="1800" b="1" i="0" u="none" strike="noStrike" kern="0" cap="none" spc="0" normalizeH="0" baseline="0" noProof="0" dirty="0" smtClean="0">
                <a:ln>
                  <a:noFill/>
                </a:ln>
                <a:solidFill>
                  <a:prstClr val="black"/>
                </a:solidFill>
                <a:effectLst/>
                <a:uLnTx/>
                <a:uFillTx/>
                <a:latin typeface="Times New Roman"/>
                <a:cs typeface="B Nazanin" panose="00000400000000000000" pitchFamily="2" charset="-78"/>
              </a:rPr>
              <a:t> را پارامترهاي خط گفته و مانند هر پارامتر ديگري مي توان آنها را برآورد كرد.</a:t>
            </a:r>
          </a:p>
        </p:txBody>
      </p:sp>
      <p:graphicFrame>
        <p:nvGraphicFramePr>
          <p:cNvPr id="6" name="Object 2"/>
          <p:cNvGraphicFramePr>
            <a:graphicFrameLocks noChangeAspect="1"/>
          </p:cNvGraphicFramePr>
          <p:nvPr>
            <p:extLst>
              <p:ext uri="{D42A27DB-BD31-4B8C-83A1-F6EECF244321}">
                <p14:modId xmlns:p14="http://schemas.microsoft.com/office/powerpoint/2010/main" val="3238264499"/>
              </p:ext>
            </p:extLst>
          </p:nvPr>
        </p:nvGraphicFramePr>
        <p:xfrm>
          <a:off x="4247573" y="4666345"/>
          <a:ext cx="1225550" cy="244475"/>
        </p:xfrm>
        <a:graphic>
          <a:graphicData uri="http://schemas.openxmlformats.org/presentationml/2006/ole">
            <mc:AlternateContent xmlns:mc="http://schemas.openxmlformats.org/markup-compatibility/2006">
              <mc:Choice xmlns:v="urn:schemas-microsoft-com:vml" Requires="v">
                <p:oleObj spid="_x0000_s1218" name="Equation" r:id="rId3" imgW="749160" imgH="177480" progId="">
                  <p:embed/>
                </p:oleObj>
              </mc:Choice>
              <mc:Fallback>
                <p:oleObj name="Equation" r:id="rId3" imgW="749160" imgH="177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7573" y="4666345"/>
                        <a:ext cx="1225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9660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8368" y="1656662"/>
            <a:ext cx="4046368" cy="4915588"/>
          </a:xfrm>
          <a:prstGeom prst="rect">
            <a:avLst/>
          </a:prstGeom>
        </p:spPr>
      </p:pic>
      <p:sp>
        <p:nvSpPr>
          <p:cNvPr id="2" name="Title 1"/>
          <p:cNvSpPr>
            <a:spLocks noGrp="1"/>
          </p:cNvSpPr>
          <p:nvPr>
            <p:ph type="title"/>
          </p:nvPr>
        </p:nvSpPr>
        <p:spPr/>
        <p:txBody>
          <a:bodyPr/>
          <a:lstStyle/>
          <a:p>
            <a:r>
              <a:rPr lang="fa-IR" b="1" dirty="0" smtClean="0">
                <a:solidFill>
                  <a:srgbClr val="FFC000"/>
                </a:solidFill>
              </a:rPr>
              <a:t>اجرای رگرسیون چندگانه در </a:t>
            </a:r>
            <a:r>
              <a:rPr lang="en-US" b="1" dirty="0" smtClean="0">
                <a:solidFill>
                  <a:srgbClr val="FFC000"/>
                </a:solidFill>
                <a:latin typeface="Times New Roman" panose="02020603050405020304" pitchFamily="18" charset="0"/>
                <a:cs typeface="Times New Roman" panose="02020603050405020304" pitchFamily="18" charset="0"/>
              </a:rPr>
              <a:t>SPSS</a:t>
            </a:r>
            <a:endParaRPr lang="fa-IR" b="1" dirty="0">
              <a:solidFill>
                <a:srgbClr val="FFC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161020" y="4508858"/>
            <a:ext cx="3470563" cy="766364"/>
          </a:xfrm>
          <a:prstGeom prst="rect">
            <a:avLst/>
          </a:prstGeom>
          <a:noFill/>
          <a:ln w="25400">
            <a:solidFill>
              <a:srgbClr val="FFFF00"/>
            </a:solidFill>
          </a:ln>
        </p:spPr>
        <p:txBody>
          <a:bodyPr wrap="square" rtlCol="1">
            <a:spAutoFit/>
          </a:bodyPr>
          <a:lstStyle/>
          <a:p>
            <a:pPr algn="r" rtl="1">
              <a:lnSpc>
                <a:spcPct val="90000"/>
              </a:lnSpc>
            </a:pP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نمونه هایی که </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missing</a:t>
            </a: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 داشته باشند، در آنالیز قرار نمی گیرند.</a:t>
            </a:r>
            <a:endParaRPr lang="fa-IR"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cxnSp>
        <p:nvCxnSpPr>
          <p:cNvPr id="13" name="Elbow Connector 12"/>
          <p:cNvCxnSpPr/>
          <p:nvPr/>
        </p:nvCxnSpPr>
        <p:spPr>
          <a:xfrm rot="10800000" flipV="1">
            <a:off x="4084556" y="4892040"/>
            <a:ext cx="4076464" cy="11430"/>
          </a:xfrm>
          <a:prstGeom prst="bentConnector3">
            <a:avLst/>
          </a:prstGeom>
          <a:ln w="31750">
            <a:solidFill>
              <a:srgbClr val="FF0000"/>
            </a:solidFill>
            <a:miter lim="8000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989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C000"/>
                </a:solidFill>
              </a:rPr>
              <a:t>اجرای رگرسیون چندگانه در </a:t>
            </a:r>
            <a:r>
              <a:rPr lang="en-US" b="1" dirty="0" smtClean="0">
                <a:solidFill>
                  <a:srgbClr val="FFC000"/>
                </a:solidFill>
                <a:latin typeface="Times New Roman" panose="02020603050405020304" pitchFamily="18" charset="0"/>
                <a:cs typeface="Times New Roman" panose="02020603050405020304" pitchFamily="18" charset="0"/>
              </a:rPr>
              <a:t>SPSS</a:t>
            </a:r>
            <a:endParaRPr lang="fa-IR" b="1" dirty="0">
              <a:solidFill>
                <a:srgbClr val="FFC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561610" y="2378722"/>
            <a:ext cx="7238677" cy="424732"/>
          </a:xfrm>
          <a:prstGeom prst="rect">
            <a:avLst/>
          </a:prstGeom>
          <a:noFill/>
          <a:ln w="25400">
            <a:solidFill>
              <a:srgbClr val="FFFF00"/>
            </a:solidFill>
          </a:ln>
        </p:spPr>
        <p:txBody>
          <a:bodyPr wrap="square" rtlCol="1">
            <a:spAutoFit/>
          </a:bodyPr>
          <a:lstStyle/>
          <a:p>
            <a:pPr algn="r" rtl="1">
              <a:lnSpc>
                <a:spcPct val="90000"/>
              </a:lnSpc>
            </a:pP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اولین جدول با استفاده از گزینه </a:t>
            </a:r>
            <a:r>
              <a:rPr lang="en-US" sz="2400" b="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Descriptives</a:t>
            </a: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 ساخته شده است.</a:t>
            </a:r>
            <a:endParaRPr lang="fa-IR"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40272973"/>
              </p:ext>
            </p:extLst>
          </p:nvPr>
        </p:nvGraphicFramePr>
        <p:xfrm>
          <a:off x="692747" y="3252751"/>
          <a:ext cx="8343557" cy="2846712"/>
        </p:xfrm>
        <a:graphic>
          <a:graphicData uri="http://schemas.openxmlformats.org/drawingml/2006/table">
            <a:tbl>
              <a:tblPr>
                <a:tableStyleId>{616DA210-FB5B-4158-B5E0-FEB733F419BA}</a:tableStyleId>
              </a:tblPr>
              <a:tblGrid>
                <a:gridCol w="3633661"/>
                <a:gridCol w="1372748"/>
                <a:gridCol w="1964400"/>
                <a:gridCol w="1372748"/>
              </a:tblGrid>
              <a:tr h="403787">
                <a:tc gridSpan="4">
                  <a:txBody>
                    <a:bodyPr/>
                    <a:lstStyle/>
                    <a:p>
                      <a:pPr marL="38100" marR="38100" algn="ctr" rtl="0">
                        <a:lnSpc>
                          <a:spcPts val="1600"/>
                        </a:lnSpc>
                        <a:spcAft>
                          <a:spcPts val="0"/>
                        </a:spcAft>
                      </a:pPr>
                      <a:r>
                        <a:rPr lang="en-US" sz="2000" b="1" dirty="0">
                          <a:effectLst/>
                        </a:rPr>
                        <a:t>Descriptive Statistics</a:t>
                      </a:r>
                      <a:endParaRPr lang="en-US" sz="2100" b="1"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422649">
                <a:tc>
                  <a:txBody>
                    <a:bodyPr/>
                    <a:lstStyle/>
                    <a:p>
                      <a:pPr algn="ctr" rtl="0">
                        <a:lnSpc>
                          <a:spcPct val="107000"/>
                        </a:lnSpc>
                        <a:spcAft>
                          <a:spcPts val="0"/>
                        </a:spcAft>
                      </a:pPr>
                      <a:r>
                        <a:rPr lang="en-US" sz="2600" dirty="0">
                          <a:effectLst/>
                        </a:rPr>
                        <a:t> </a:t>
                      </a:r>
                      <a:endParaRPr lang="en-US" sz="2100"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dirty="0">
                          <a:effectLst/>
                        </a:rPr>
                        <a:t>Mean</a:t>
                      </a:r>
                      <a:endParaRPr lang="en-US" sz="2100"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dirty="0">
                          <a:effectLst/>
                        </a:rPr>
                        <a:t>Std. Deviation</a:t>
                      </a:r>
                      <a:endParaRPr lang="en-US" sz="2100"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a:effectLst/>
                        </a:rPr>
                        <a:t>N</a:t>
                      </a:r>
                      <a:endParaRPr lang="en-US" sz="210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r>
              <a:tr h="403787">
                <a:tc>
                  <a:txBody>
                    <a:bodyPr/>
                    <a:lstStyle/>
                    <a:p>
                      <a:pPr marL="38100" marR="38100" algn="l" rtl="0">
                        <a:lnSpc>
                          <a:spcPts val="1600"/>
                        </a:lnSpc>
                        <a:spcAft>
                          <a:spcPts val="0"/>
                        </a:spcAft>
                      </a:pPr>
                      <a:r>
                        <a:rPr lang="en-US" sz="2000" dirty="0">
                          <a:effectLst/>
                        </a:rPr>
                        <a:t>percentage correct spelling</a:t>
                      </a:r>
                      <a:endParaRPr lang="en-US" sz="2100"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a:effectLst/>
                        </a:rPr>
                        <a:t>59.77</a:t>
                      </a:r>
                      <a:endParaRPr lang="en-US" sz="210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a:effectLst/>
                        </a:rPr>
                        <a:t>23.933</a:t>
                      </a:r>
                      <a:endParaRPr lang="en-US" sz="210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a:effectLst/>
                        </a:rPr>
                        <a:t>47</a:t>
                      </a:r>
                      <a:endParaRPr lang="en-US" sz="210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r>
              <a:tr h="403787">
                <a:tc>
                  <a:txBody>
                    <a:bodyPr/>
                    <a:lstStyle/>
                    <a:p>
                      <a:pPr marL="38100" marR="38100" algn="l" rtl="0">
                        <a:lnSpc>
                          <a:spcPts val="1600"/>
                        </a:lnSpc>
                        <a:spcAft>
                          <a:spcPts val="0"/>
                        </a:spcAft>
                      </a:pPr>
                      <a:r>
                        <a:rPr lang="en-US" sz="2000" dirty="0">
                          <a:effectLst/>
                        </a:rPr>
                        <a:t>chronological age</a:t>
                      </a:r>
                      <a:endParaRPr lang="en-US" sz="2100"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a:effectLst/>
                        </a:rPr>
                        <a:t>93.40</a:t>
                      </a:r>
                      <a:endParaRPr lang="en-US" sz="210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a:effectLst/>
                        </a:rPr>
                        <a:t>7.491</a:t>
                      </a:r>
                      <a:endParaRPr lang="en-US" sz="210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a:effectLst/>
                        </a:rPr>
                        <a:t>47</a:t>
                      </a:r>
                      <a:endParaRPr lang="en-US" sz="210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r>
              <a:tr h="403787">
                <a:tc>
                  <a:txBody>
                    <a:bodyPr/>
                    <a:lstStyle/>
                    <a:p>
                      <a:pPr marL="38100" marR="38100" algn="l" rtl="0">
                        <a:lnSpc>
                          <a:spcPts val="1600"/>
                        </a:lnSpc>
                        <a:spcAft>
                          <a:spcPts val="0"/>
                        </a:spcAft>
                      </a:pPr>
                      <a:r>
                        <a:rPr lang="en-US" sz="2000" dirty="0">
                          <a:effectLst/>
                        </a:rPr>
                        <a:t>reading age</a:t>
                      </a:r>
                      <a:endParaRPr lang="en-US" sz="2100"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a:effectLst/>
                        </a:rPr>
                        <a:t>89.02</a:t>
                      </a:r>
                      <a:endParaRPr lang="en-US" sz="210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a:effectLst/>
                        </a:rPr>
                        <a:t>21.365</a:t>
                      </a:r>
                      <a:endParaRPr lang="en-US" sz="210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a:effectLst/>
                        </a:rPr>
                        <a:t>47</a:t>
                      </a:r>
                      <a:endParaRPr lang="en-US" sz="210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r>
              <a:tr h="403787">
                <a:tc>
                  <a:txBody>
                    <a:bodyPr/>
                    <a:lstStyle/>
                    <a:p>
                      <a:pPr marL="38100" marR="38100" algn="l" rtl="0">
                        <a:lnSpc>
                          <a:spcPts val="1600"/>
                        </a:lnSpc>
                        <a:spcAft>
                          <a:spcPts val="0"/>
                        </a:spcAft>
                      </a:pPr>
                      <a:r>
                        <a:rPr lang="en-US" sz="2000" dirty="0" err="1">
                          <a:effectLst/>
                        </a:rPr>
                        <a:t>standardised</a:t>
                      </a:r>
                      <a:r>
                        <a:rPr lang="en-US" sz="2000" dirty="0">
                          <a:effectLst/>
                        </a:rPr>
                        <a:t> reading score</a:t>
                      </a:r>
                      <a:endParaRPr lang="en-US" sz="2100"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a:effectLst/>
                        </a:rPr>
                        <a:t>95.36</a:t>
                      </a:r>
                      <a:endParaRPr lang="en-US" sz="210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a:effectLst/>
                        </a:rPr>
                        <a:t>17.667</a:t>
                      </a:r>
                      <a:endParaRPr lang="en-US" sz="210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a:effectLst/>
                        </a:rPr>
                        <a:t>47</a:t>
                      </a:r>
                      <a:endParaRPr lang="en-US" sz="210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r>
              <a:tr h="403787">
                <a:tc>
                  <a:txBody>
                    <a:bodyPr/>
                    <a:lstStyle/>
                    <a:p>
                      <a:pPr marL="38100" marR="38100" algn="l" rtl="0">
                        <a:lnSpc>
                          <a:spcPts val="1600"/>
                        </a:lnSpc>
                        <a:spcAft>
                          <a:spcPts val="0"/>
                        </a:spcAft>
                      </a:pPr>
                      <a:r>
                        <a:rPr lang="en-US" sz="2000" dirty="0" err="1">
                          <a:effectLst/>
                        </a:rPr>
                        <a:t>standardised</a:t>
                      </a:r>
                      <a:r>
                        <a:rPr lang="en-US" sz="2000" dirty="0">
                          <a:effectLst/>
                        </a:rPr>
                        <a:t> spelling score</a:t>
                      </a:r>
                      <a:endParaRPr lang="en-US" sz="2100"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a:effectLst/>
                        </a:rPr>
                        <a:t>107.09</a:t>
                      </a:r>
                      <a:endParaRPr lang="en-US" sz="210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a:effectLst/>
                        </a:rPr>
                        <a:t>14.988</a:t>
                      </a:r>
                      <a:endParaRPr lang="en-US" sz="210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c>
                  <a:txBody>
                    <a:bodyPr/>
                    <a:lstStyle/>
                    <a:p>
                      <a:pPr marL="38100" marR="38100" algn="ctr" rtl="0">
                        <a:lnSpc>
                          <a:spcPts val="1600"/>
                        </a:lnSpc>
                        <a:spcAft>
                          <a:spcPts val="0"/>
                        </a:spcAft>
                      </a:pPr>
                      <a:r>
                        <a:rPr lang="en-US" sz="2000" dirty="0">
                          <a:effectLst/>
                        </a:rPr>
                        <a:t>47</a:t>
                      </a:r>
                      <a:endParaRPr lang="en-US" sz="2100"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nchor="ctr"/>
                </a:tc>
              </a:tr>
            </a:tbl>
          </a:graphicData>
        </a:graphic>
      </p:graphicFrame>
      <p:sp>
        <p:nvSpPr>
          <p:cNvPr id="5" name="Oval 4"/>
          <p:cNvSpPr/>
          <p:nvPr/>
        </p:nvSpPr>
        <p:spPr>
          <a:xfrm>
            <a:off x="7689272" y="3429001"/>
            <a:ext cx="1267691" cy="2919845"/>
          </a:xfrm>
          <a:prstGeom prst="ellipse">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8" name="TextBox 7"/>
          <p:cNvSpPr txBox="1"/>
          <p:nvPr/>
        </p:nvSpPr>
        <p:spPr>
          <a:xfrm>
            <a:off x="9361170" y="3965143"/>
            <a:ext cx="2682573" cy="1421928"/>
          </a:xfrm>
          <a:prstGeom prst="rect">
            <a:avLst/>
          </a:prstGeom>
          <a:noFill/>
          <a:ln w="25400">
            <a:solidFill>
              <a:srgbClr val="FFFF00"/>
            </a:solidFill>
          </a:ln>
        </p:spPr>
        <p:txBody>
          <a:bodyPr wrap="square" rtlCol="1">
            <a:spAutoFit/>
          </a:bodyPr>
          <a:lstStyle/>
          <a:p>
            <a:pPr algn="r" rtl="1">
              <a:lnSpc>
                <a:spcPct val="90000"/>
              </a:lnSpc>
            </a:pP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به دلیل وجود </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missing</a:t>
            </a: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 تعداد نمونه هایی که آنالیز وارد شده اند، کمتر است.</a:t>
            </a:r>
            <a:endParaRPr lang="fa-IR"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cxnSp>
        <p:nvCxnSpPr>
          <p:cNvPr id="7" name="Straight Arrow Connector 6"/>
          <p:cNvCxnSpPr/>
          <p:nvPr/>
        </p:nvCxnSpPr>
        <p:spPr>
          <a:xfrm flipH="1">
            <a:off x="8934104" y="4739293"/>
            <a:ext cx="427066" cy="0"/>
          </a:xfrm>
          <a:prstGeom prst="straightConnector1">
            <a:avLst/>
          </a:prstGeom>
          <a:ln w="28575">
            <a:solidFill>
              <a:srgbClr val="FF0000"/>
            </a:solidFill>
            <a:miter lim="800000"/>
            <a:headEnd w="lg" len="lg"/>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8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C000"/>
                </a:solidFill>
              </a:rPr>
              <a:t>اجرای رگرسیون چندگانه در </a:t>
            </a:r>
            <a:r>
              <a:rPr lang="en-US" b="1" dirty="0" smtClean="0">
                <a:solidFill>
                  <a:srgbClr val="FFC000"/>
                </a:solidFill>
                <a:latin typeface="Times New Roman" panose="02020603050405020304" pitchFamily="18" charset="0"/>
                <a:cs typeface="Times New Roman" panose="02020603050405020304" pitchFamily="18" charset="0"/>
              </a:rPr>
              <a:t>SPSS</a:t>
            </a:r>
            <a:endParaRPr lang="fa-IR" b="1" dirty="0">
              <a:solidFill>
                <a:srgbClr val="FFC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141465" y="1971098"/>
            <a:ext cx="3581704" cy="757130"/>
          </a:xfrm>
          <a:prstGeom prst="rect">
            <a:avLst/>
          </a:prstGeom>
          <a:noFill/>
          <a:ln w="25400">
            <a:solidFill>
              <a:srgbClr val="FFFF00"/>
            </a:solidFill>
          </a:ln>
        </p:spPr>
        <p:txBody>
          <a:bodyPr wrap="square" rtlCol="1">
            <a:spAutoFit/>
          </a:bodyPr>
          <a:lstStyle/>
          <a:p>
            <a:pPr algn="r" rtl="1">
              <a:lnSpc>
                <a:spcPct val="90000"/>
              </a:lnSpc>
            </a:pP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دومین جدول، جدول همبستگی بین همه متغیرها است.</a:t>
            </a:r>
            <a:endParaRPr lang="fa-IR"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4064608939"/>
              </p:ext>
            </p:extLst>
          </p:nvPr>
        </p:nvGraphicFramePr>
        <p:xfrm>
          <a:off x="231352" y="1691198"/>
          <a:ext cx="6158430" cy="5046743"/>
        </p:xfrm>
        <a:graphic>
          <a:graphicData uri="http://schemas.openxmlformats.org/drawingml/2006/table">
            <a:tbl>
              <a:tblPr>
                <a:tableStyleId>{616DA210-FB5B-4158-B5E0-FEB733F419BA}</a:tableStyleId>
              </a:tblPr>
              <a:tblGrid>
                <a:gridCol w="1344382"/>
                <a:gridCol w="1344382"/>
                <a:gridCol w="750281"/>
                <a:gridCol w="750281"/>
                <a:gridCol w="656368"/>
                <a:gridCol w="656368"/>
                <a:gridCol w="656368"/>
              </a:tblGrid>
              <a:tr h="196133">
                <a:tc gridSpan="7">
                  <a:txBody>
                    <a:bodyPr/>
                    <a:lstStyle/>
                    <a:p>
                      <a:pPr marL="38100" marR="38100" algn="ctr" rtl="0">
                        <a:lnSpc>
                          <a:spcPts val="1600"/>
                        </a:lnSpc>
                        <a:spcAft>
                          <a:spcPts val="0"/>
                        </a:spcAft>
                      </a:pPr>
                      <a:r>
                        <a:rPr lang="en-US" sz="1200" b="1" dirty="0">
                          <a:effectLst/>
                          <a:latin typeface="Times New Roman" panose="02020603050405020304" pitchFamily="18" charset="0"/>
                          <a:cs typeface="Times New Roman" panose="02020603050405020304" pitchFamily="18" charset="0"/>
                        </a:rPr>
                        <a:t>Correlations</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marL="38100" marR="38100" algn="ctr">
                        <a:lnSpc>
                          <a:spcPts val="1600"/>
                        </a:lnSpc>
                        <a:spcAft>
                          <a:spcPts val="0"/>
                        </a:spcAft>
                      </a:pPr>
                      <a:endParaRPr lang="en-US" sz="1100"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tc>
                <a:tc hMerge="1">
                  <a:txBody>
                    <a:bodyPr/>
                    <a:lstStyle/>
                    <a:p>
                      <a:pPr marL="38100" marR="38100" algn="ctr">
                        <a:lnSpc>
                          <a:spcPts val="1600"/>
                        </a:lnSpc>
                        <a:spcAft>
                          <a:spcPts val="0"/>
                        </a:spcAft>
                      </a:pPr>
                      <a:endParaRPr lang="en-US" sz="1100"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tc>
              </a:tr>
              <a:tr h="588400">
                <a:tc gridSpan="2">
                  <a:txBody>
                    <a:bodyPr/>
                    <a:lstStyle/>
                    <a:p>
                      <a:pPr algn="l" rtl="0">
                        <a:lnSpc>
                          <a:spcPct val="107000"/>
                        </a:lnSpc>
                        <a:spcAft>
                          <a:spcPts val="0"/>
                        </a:spcAft>
                      </a:pPr>
                      <a:r>
                        <a:rPr lang="en-US" sz="1200">
                          <a:effectLst/>
                          <a:latin typeface="Times New Roman" panose="02020603050405020304" pitchFamily="18" charset="0"/>
                          <a:cs typeface="Times New Roman" panose="02020603050405020304" pitchFamily="18" charset="0"/>
                        </a:rPr>
                        <a:t>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pPr rtl="1"/>
                      <a:endParaRPr lang="fa-IR"/>
                    </a:p>
                  </a:txBody>
                  <a:tcPr/>
                </a:tc>
                <a:tc>
                  <a:txBody>
                    <a:bodyPr/>
                    <a:lstStyle/>
                    <a:p>
                      <a:pPr marL="38100" marR="38100" algn="ctr" rtl="0">
                        <a:lnSpc>
                          <a:spcPts val="1600"/>
                        </a:lnSpc>
                        <a:spcAft>
                          <a:spcPts val="0"/>
                        </a:spcAft>
                      </a:pPr>
                      <a:r>
                        <a:rPr lang="en-US" sz="800" dirty="0">
                          <a:effectLst/>
                          <a:latin typeface="Times New Roman" panose="02020603050405020304" pitchFamily="18" charset="0"/>
                          <a:cs typeface="Times New Roman" panose="02020603050405020304" pitchFamily="18" charset="0"/>
                        </a:rPr>
                        <a:t>percentage correct spelling</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800">
                          <a:effectLst/>
                          <a:latin typeface="Times New Roman" panose="02020603050405020304" pitchFamily="18" charset="0"/>
                          <a:cs typeface="Times New Roman" panose="02020603050405020304" pitchFamily="18" charset="0"/>
                        </a:rPr>
                        <a:t>chronological age</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800" dirty="0">
                          <a:effectLst/>
                          <a:latin typeface="Times New Roman" panose="02020603050405020304" pitchFamily="18" charset="0"/>
                          <a:cs typeface="Times New Roman" panose="02020603050405020304" pitchFamily="18" charset="0"/>
                        </a:rPr>
                        <a:t>reading age</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standardised reading score</a:t>
                      </a:r>
                      <a:endParaRPr lang="en-US"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standardised spelling score</a:t>
                      </a:r>
                      <a:endParaRPr lang="en-US"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37327">
                <a:tc rowSpan="5">
                  <a:txBody>
                    <a:bodyPr/>
                    <a:lstStyle/>
                    <a:p>
                      <a:pPr marL="38100" marR="38100" algn="l" rtl="0">
                        <a:lnSpc>
                          <a:spcPts val="1600"/>
                        </a:lnSpc>
                        <a:spcAft>
                          <a:spcPts val="0"/>
                        </a:spcAft>
                      </a:pPr>
                      <a:r>
                        <a:rPr lang="en-US" sz="800">
                          <a:effectLst/>
                          <a:latin typeface="Times New Roman" panose="02020603050405020304" pitchFamily="18" charset="0"/>
                          <a:cs typeface="Times New Roman" panose="02020603050405020304" pitchFamily="18" charset="0"/>
                        </a:rPr>
                        <a:t>Pearson Correlation</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800" dirty="0">
                          <a:effectLst/>
                          <a:latin typeface="Times New Roman" panose="02020603050405020304" pitchFamily="18" charset="0"/>
                          <a:cs typeface="Times New Roman" panose="02020603050405020304" pitchFamily="18" charset="0"/>
                        </a:rPr>
                        <a:t>percentage correct spelling</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100" b="1" dirty="0">
                          <a:effectLst/>
                          <a:latin typeface="Times New Roman" panose="02020603050405020304" pitchFamily="18" charset="0"/>
                          <a:cs typeface="Times New Roman" panose="02020603050405020304" pitchFamily="18" charset="0"/>
                        </a:rPr>
                        <a:t>1.000</a:t>
                      </a:r>
                      <a:endPar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dirty="0">
                          <a:effectLst/>
                          <a:latin typeface="Times New Roman" panose="02020603050405020304" pitchFamily="18" charset="0"/>
                          <a:cs typeface="Times New Roman" panose="02020603050405020304" pitchFamily="18" charset="0"/>
                        </a:rPr>
                        <a:t>-.074</a:t>
                      </a:r>
                      <a:endPar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.623</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.778</a:t>
                      </a:r>
                    </a:p>
                  </a:txBody>
                  <a:tcPr marL="0" marR="0" marT="0" marB="0"/>
                </a:tc>
                <a:tc>
                  <a:txBody>
                    <a:bodyPr/>
                    <a:lstStyle/>
                    <a:p>
                      <a:pPr marL="38100" marR="38100" algn="l" rtl="0">
                        <a:lnSpc>
                          <a:spcPts val="1600"/>
                        </a:lnSpc>
                        <a:spcAft>
                          <a:spcPts val="0"/>
                        </a:spcAft>
                      </a:pPr>
                      <a:r>
                        <a:rPr lang="en-US"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.847</a:t>
                      </a:r>
                    </a:p>
                  </a:txBody>
                  <a:tcPr marL="0" marR="0" marT="0" marB="0"/>
                </a:tc>
              </a:tr>
              <a:tr h="196133">
                <a:tc vMerge="1">
                  <a:txBody>
                    <a:bodyPr/>
                    <a:lstStyle/>
                    <a:p>
                      <a:pPr rtl="1"/>
                      <a:endParaRPr lang="fa-IR"/>
                    </a:p>
                  </a:txBody>
                  <a:tcPr/>
                </a:tc>
                <a:tc>
                  <a:txBody>
                    <a:bodyPr/>
                    <a:lstStyle/>
                    <a:p>
                      <a:pPr marL="38100" marR="38100" algn="l" rtl="0">
                        <a:lnSpc>
                          <a:spcPts val="1600"/>
                        </a:lnSpc>
                        <a:spcAft>
                          <a:spcPts val="0"/>
                        </a:spcAft>
                      </a:pPr>
                      <a:r>
                        <a:rPr lang="en-US" sz="800" dirty="0">
                          <a:effectLst/>
                          <a:latin typeface="Times New Roman" panose="02020603050405020304" pitchFamily="18" charset="0"/>
                          <a:cs typeface="Times New Roman" panose="02020603050405020304" pitchFamily="18" charset="0"/>
                        </a:rPr>
                        <a:t>chronological age</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-.074</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dirty="0">
                          <a:effectLst/>
                          <a:latin typeface="Times New Roman" panose="02020603050405020304" pitchFamily="18" charset="0"/>
                          <a:cs typeface="Times New Roman" panose="02020603050405020304" pitchFamily="18" charset="0"/>
                        </a:rPr>
                        <a:t>1.000</a:t>
                      </a:r>
                      <a:endPar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dirty="0">
                          <a:effectLst/>
                          <a:latin typeface="Times New Roman" panose="02020603050405020304" pitchFamily="18" charset="0"/>
                          <a:cs typeface="Times New Roman" panose="02020603050405020304" pitchFamily="18" charset="0"/>
                        </a:rPr>
                        <a:t>.124</a:t>
                      </a:r>
                      <a:endPar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-.338</a:t>
                      </a:r>
                    </a:p>
                  </a:txBody>
                  <a:tcPr marL="0" marR="0" marT="0" marB="0"/>
                </a:tc>
                <a:tc>
                  <a:txBody>
                    <a:bodyPr/>
                    <a:lstStyle/>
                    <a:p>
                      <a:pPr marL="38100" marR="38100" algn="l" rtl="0">
                        <a:lnSpc>
                          <a:spcPts val="1600"/>
                        </a:lnSpc>
                        <a:spcAft>
                          <a:spcPts val="0"/>
                        </a:spcAft>
                      </a:pPr>
                      <a:r>
                        <a:rPr lang="en-US"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-.416</a:t>
                      </a:r>
                    </a:p>
                  </a:txBody>
                  <a:tcPr marL="0" marR="0" marT="0" marB="0"/>
                </a:tc>
              </a:tr>
              <a:tr h="196133">
                <a:tc vMerge="1">
                  <a:txBody>
                    <a:bodyPr/>
                    <a:lstStyle/>
                    <a:p>
                      <a:pPr rtl="1"/>
                      <a:endParaRPr lang="fa-IR"/>
                    </a:p>
                  </a:txBody>
                  <a:tcPr/>
                </a:tc>
                <a:tc>
                  <a:txBody>
                    <a:bodyPr/>
                    <a:lstStyle/>
                    <a:p>
                      <a:pPr marL="38100" marR="38100" algn="l" rtl="0">
                        <a:lnSpc>
                          <a:spcPts val="1600"/>
                        </a:lnSpc>
                        <a:spcAft>
                          <a:spcPts val="0"/>
                        </a:spcAft>
                      </a:pPr>
                      <a:r>
                        <a:rPr lang="en-US" sz="800" dirty="0">
                          <a:effectLst/>
                          <a:latin typeface="Times New Roman" panose="02020603050405020304" pitchFamily="18" charset="0"/>
                          <a:cs typeface="Times New Roman" panose="02020603050405020304" pitchFamily="18" charset="0"/>
                        </a:rPr>
                        <a:t>reading age</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.623</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.124</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dirty="0">
                          <a:effectLst/>
                          <a:latin typeface="Times New Roman" panose="02020603050405020304" pitchFamily="18" charset="0"/>
                          <a:cs typeface="Times New Roman" panose="02020603050405020304" pitchFamily="18" charset="0"/>
                        </a:rPr>
                        <a:t>1.000</a:t>
                      </a:r>
                      <a:endPar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.684</a:t>
                      </a:r>
                    </a:p>
                  </a:txBody>
                  <a:tcPr marL="0" marR="0" marT="0" marB="0"/>
                </a:tc>
                <a:tc>
                  <a:txBody>
                    <a:bodyPr/>
                    <a:lstStyle/>
                    <a:p>
                      <a:pPr marL="38100" marR="38100" algn="l" rtl="0">
                        <a:lnSpc>
                          <a:spcPts val="1600"/>
                        </a:lnSpc>
                        <a:spcAft>
                          <a:spcPts val="0"/>
                        </a:spcAft>
                      </a:pPr>
                      <a:r>
                        <a:rPr lang="en-US"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.570</a:t>
                      </a:r>
                    </a:p>
                  </a:txBody>
                  <a:tcPr marL="0" marR="0" marT="0" marB="0"/>
                </a:tc>
              </a:tr>
              <a:tr h="337327">
                <a:tc vMerge="1">
                  <a:txBody>
                    <a:bodyPr/>
                    <a:lstStyle/>
                    <a:p>
                      <a:pPr rtl="1"/>
                      <a:endParaRPr lang="fa-IR"/>
                    </a:p>
                  </a:txBody>
                  <a:tcPr/>
                </a:tc>
                <a:tc>
                  <a:txBody>
                    <a:bodyPr/>
                    <a:lstStyle/>
                    <a:p>
                      <a:pPr marL="38100" marR="38100" algn="l" rtl="0">
                        <a:lnSpc>
                          <a:spcPts val="1600"/>
                        </a:lnSpc>
                        <a:spcAft>
                          <a:spcPts val="0"/>
                        </a:spcAft>
                      </a:pPr>
                      <a:r>
                        <a:rPr lang="en-US" sz="800" dirty="0" err="1">
                          <a:effectLst/>
                          <a:latin typeface="Times New Roman" panose="02020603050405020304" pitchFamily="18" charset="0"/>
                          <a:cs typeface="Times New Roman" panose="02020603050405020304" pitchFamily="18" charset="0"/>
                        </a:rPr>
                        <a:t>standardised</a:t>
                      </a:r>
                      <a:r>
                        <a:rPr lang="en-US" sz="800" dirty="0">
                          <a:effectLst/>
                          <a:latin typeface="Times New Roman" panose="02020603050405020304" pitchFamily="18" charset="0"/>
                          <a:cs typeface="Times New Roman" panose="02020603050405020304" pitchFamily="18" charset="0"/>
                        </a:rPr>
                        <a:t> reading score</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.778</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-.338</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dirty="0">
                          <a:effectLst/>
                          <a:latin typeface="Times New Roman" panose="02020603050405020304" pitchFamily="18" charset="0"/>
                          <a:cs typeface="Times New Roman" panose="02020603050405020304" pitchFamily="18" charset="0"/>
                        </a:rPr>
                        <a:t>.684</a:t>
                      </a:r>
                      <a:endPar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a:t>
                      </a:r>
                    </a:p>
                  </a:txBody>
                  <a:tcPr marL="0" marR="0" marT="0" marB="0"/>
                </a:tc>
                <a:tc>
                  <a:txBody>
                    <a:bodyPr/>
                    <a:lstStyle/>
                    <a:p>
                      <a:pPr marL="38100" marR="38100" algn="l" rtl="0">
                        <a:lnSpc>
                          <a:spcPts val="1600"/>
                        </a:lnSpc>
                        <a:spcAft>
                          <a:spcPts val="0"/>
                        </a:spcAft>
                      </a:pPr>
                      <a:r>
                        <a:rPr lang="en-US"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.789</a:t>
                      </a:r>
                    </a:p>
                  </a:txBody>
                  <a:tcPr marL="0" marR="0" marT="0" marB="0"/>
                </a:tc>
              </a:tr>
              <a:tr h="337327">
                <a:tc vMerge="1">
                  <a:txBody>
                    <a:bodyPr/>
                    <a:lstStyle/>
                    <a:p>
                      <a:pPr rtl="1"/>
                      <a:endParaRPr lang="fa-IR"/>
                    </a:p>
                  </a:txBody>
                  <a:tcPr/>
                </a:tc>
                <a:tc>
                  <a:txBody>
                    <a:bodyPr/>
                    <a:lstStyle/>
                    <a:p>
                      <a:pPr marL="38100" marR="38100" algn="l" rtl="0">
                        <a:lnSpc>
                          <a:spcPts val="1600"/>
                        </a:lnSpc>
                        <a:spcAft>
                          <a:spcPts val="0"/>
                        </a:spcAft>
                      </a:pPr>
                      <a:r>
                        <a:rPr lang="en-US" sz="800" dirty="0" err="1">
                          <a:effectLst/>
                          <a:latin typeface="Times New Roman" panose="02020603050405020304" pitchFamily="18" charset="0"/>
                          <a:cs typeface="Times New Roman" panose="02020603050405020304" pitchFamily="18" charset="0"/>
                        </a:rPr>
                        <a:t>standardised</a:t>
                      </a:r>
                      <a:r>
                        <a:rPr lang="en-US" sz="800" dirty="0">
                          <a:effectLst/>
                          <a:latin typeface="Times New Roman" panose="02020603050405020304" pitchFamily="18" charset="0"/>
                          <a:cs typeface="Times New Roman" panose="02020603050405020304" pitchFamily="18" charset="0"/>
                        </a:rPr>
                        <a:t> spelling score</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.847</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-.416</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.570</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.789</a:t>
                      </a:r>
                    </a:p>
                  </a:txBody>
                  <a:tcPr marL="0" marR="0" marT="0" marB="0"/>
                </a:tc>
                <a:tc>
                  <a:txBody>
                    <a:bodyPr/>
                    <a:lstStyle/>
                    <a:p>
                      <a:pPr marL="38100" marR="38100" algn="l" rtl="0">
                        <a:lnSpc>
                          <a:spcPts val="1600"/>
                        </a:lnSpc>
                        <a:spcAft>
                          <a:spcPts val="0"/>
                        </a:spcAft>
                      </a:pPr>
                      <a:r>
                        <a:rPr lang="en-US"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a:t>
                      </a:r>
                    </a:p>
                  </a:txBody>
                  <a:tcPr marL="0" marR="0" marT="0" marB="0"/>
                </a:tc>
              </a:tr>
              <a:tr h="337327">
                <a:tc rowSpan="5">
                  <a:txBody>
                    <a:bodyPr/>
                    <a:lstStyle/>
                    <a:p>
                      <a:pPr marL="38100" marR="38100" algn="l" rtl="0">
                        <a:lnSpc>
                          <a:spcPts val="1600"/>
                        </a:lnSpc>
                        <a:spcAft>
                          <a:spcPts val="0"/>
                        </a:spcAft>
                      </a:pPr>
                      <a:r>
                        <a:rPr lang="en-US" sz="800">
                          <a:effectLst/>
                          <a:latin typeface="Times New Roman" panose="02020603050405020304" pitchFamily="18" charset="0"/>
                          <a:cs typeface="Times New Roman" panose="02020603050405020304" pitchFamily="18" charset="0"/>
                        </a:rPr>
                        <a:t>Sig. (1-tailed)</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800" dirty="0">
                          <a:effectLst/>
                          <a:latin typeface="Times New Roman" panose="02020603050405020304" pitchFamily="18" charset="0"/>
                          <a:cs typeface="Times New Roman" panose="02020603050405020304" pitchFamily="18" charset="0"/>
                        </a:rPr>
                        <a:t>percentage correct spelling</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.311</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.000</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.000</a:t>
                      </a:r>
                    </a:p>
                  </a:txBody>
                  <a:tcPr marL="0" marR="0" marT="0" marB="0"/>
                </a:tc>
                <a:tc>
                  <a:txBody>
                    <a:bodyPr/>
                    <a:lstStyle/>
                    <a:p>
                      <a:pPr marL="38100" marR="38100" algn="l" rtl="0">
                        <a:lnSpc>
                          <a:spcPts val="1600"/>
                        </a:lnSpc>
                        <a:spcAft>
                          <a:spcPts val="0"/>
                        </a:spcAft>
                      </a:pPr>
                      <a:r>
                        <a:rPr lang="en-US"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.000</a:t>
                      </a:r>
                    </a:p>
                  </a:txBody>
                  <a:tcPr marL="0" marR="0" marT="0" marB="0"/>
                </a:tc>
              </a:tr>
              <a:tr h="196133">
                <a:tc vMerge="1">
                  <a:txBody>
                    <a:bodyPr/>
                    <a:lstStyle/>
                    <a:p>
                      <a:pPr rtl="1"/>
                      <a:endParaRPr lang="fa-IR"/>
                    </a:p>
                  </a:txBody>
                  <a:tcPr/>
                </a:tc>
                <a:tc>
                  <a:txBody>
                    <a:bodyPr/>
                    <a:lstStyle/>
                    <a:p>
                      <a:pPr marL="38100" marR="38100" algn="l" rtl="0">
                        <a:lnSpc>
                          <a:spcPts val="1600"/>
                        </a:lnSpc>
                        <a:spcAft>
                          <a:spcPts val="0"/>
                        </a:spcAft>
                      </a:pPr>
                      <a:r>
                        <a:rPr lang="en-US" sz="800" dirty="0">
                          <a:effectLst/>
                          <a:latin typeface="Times New Roman" panose="02020603050405020304" pitchFamily="18" charset="0"/>
                          <a:cs typeface="Times New Roman" panose="02020603050405020304" pitchFamily="18" charset="0"/>
                        </a:rPr>
                        <a:t>chronological age</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.311</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.203</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.010</a:t>
                      </a:r>
                    </a:p>
                  </a:txBody>
                  <a:tcPr marL="0" marR="0" marT="0" marB="0"/>
                </a:tc>
                <a:tc>
                  <a:txBody>
                    <a:bodyPr/>
                    <a:lstStyle/>
                    <a:p>
                      <a:pPr marL="38100" marR="38100" algn="l" rtl="0">
                        <a:lnSpc>
                          <a:spcPts val="1600"/>
                        </a:lnSpc>
                        <a:spcAft>
                          <a:spcPts val="0"/>
                        </a:spcAft>
                      </a:pPr>
                      <a:r>
                        <a:rPr lang="en-US"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.002</a:t>
                      </a:r>
                    </a:p>
                  </a:txBody>
                  <a:tcPr marL="0" marR="0" marT="0" marB="0"/>
                </a:tc>
              </a:tr>
              <a:tr h="196133">
                <a:tc vMerge="1">
                  <a:txBody>
                    <a:bodyPr/>
                    <a:lstStyle/>
                    <a:p>
                      <a:pPr rtl="1"/>
                      <a:endParaRPr lang="fa-IR"/>
                    </a:p>
                  </a:txBody>
                  <a:tcPr/>
                </a:tc>
                <a:tc>
                  <a:txBody>
                    <a:bodyPr/>
                    <a:lstStyle/>
                    <a:p>
                      <a:pPr marL="38100" marR="38100" algn="l" rtl="0">
                        <a:lnSpc>
                          <a:spcPts val="1600"/>
                        </a:lnSpc>
                        <a:spcAft>
                          <a:spcPts val="0"/>
                        </a:spcAft>
                      </a:pPr>
                      <a:r>
                        <a:rPr lang="en-US" sz="800" dirty="0">
                          <a:effectLst/>
                          <a:latin typeface="Times New Roman" panose="02020603050405020304" pitchFamily="18" charset="0"/>
                          <a:cs typeface="Times New Roman" panose="02020603050405020304" pitchFamily="18" charset="0"/>
                        </a:rPr>
                        <a:t>reading age</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.000</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.203</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.000</a:t>
                      </a:r>
                    </a:p>
                  </a:txBody>
                  <a:tcPr marL="0" marR="0" marT="0" marB="0"/>
                </a:tc>
                <a:tc>
                  <a:txBody>
                    <a:bodyPr/>
                    <a:lstStyle/>
                    <a:p>
                      <a:pPr marL="38100" marR="38100" algn="l" rtl="0">
                        <a:lnSpc>
                          <a:spcPts val="1600"/>
                        </a:lnSpc>
                        <a:spcAft>
                          <a:spcPts val="0"/>
                        </a:spcAft>
                      </a:pPr>
                      <a:r>
                        <a:rPr lang="en-US"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.000</a:t>
                      </a:r>
                    </a:p>
                  </a:txBody>
                  <a:tcPr marL="0" marR="0" marT="0" marB="0"/>
                </a:tc>
              </a:tr>
              <a:tr h="337327">
                <a:tc vMerge="1">
                  <a:txBody>
                    <a:bodyPr/>
                    <a:lstStyle/>
                    <a:p>
                      <a:pPr rtl="1"/>
                      <a:endParaRPr lang="fa-IR"/>
                    </a:p>
                  </a:txBody>
                  <a:tcPr/>
                </a:tc>
                <a:tc>
                  <a:txBody>
                    <a:bodyPr/>
                    <a:lstStyle/>
                    <a:p>
                      <a:pPr marL="38100" marR="38100" algn="l" rtl="0">
                        <a:lnSpc>
                          <a:spcPts val="1600"/>
                        </a:lnSpc>
                        <a:spcAft>
                          <a:spcPts val="0"/>
                        </a:spcAft>
                      </a:pPr>
                      <a:r>
                        <a:rPr lang="en-US" sz="800" dirty="0" err="1">
                          <a:effectLst/>
                          <a:latin typeface="Times New Roman" panose="02020603050405020304" pitchFamily="18" charset="0"/>
                          <a:cs typeface="Times New Roman" panose="02020603050405020304" pitchFamily="18" charset="0"/>
                        </a:rPr>
                        <a:t>standardised</a:t>
                      </a:r>
                      <a:r>
                        <a:rPr lang="en-US" sz="800" dirty="0">
                          <a:effectLst/>
                          <a:latin typeface="Times New Roman" panose="02020603050405020304" pitchFamily="18" charset="0"/>
                          <a:cs typeface="Times New Roman" panose="02020603050405020304" pitchFamily="18" charset="0"/>
                        </a:rPr>
                        <a:t> reading score</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.000</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.010</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.000</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tc>
                <a:tc>
                  <a:txBody>
                    <a:bodyPr/>
                    <a:lstStyle/>
                    <a:p>
                      <a:pPr marL="38100" marR="38100" algn="l" rtl="0">
                        <a:lnSpc>
                          <a:spcPts val="1600"/>
                        </a:lnSpc>
                        <a:spcAft>
                          <a:spcPts val="0"/>
                        </a:spcAft>
                      </a:pPr>
                      <a:r>
                        <a:rPr lang="en-US"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.000</a:t>
                      </a:r>
                    </a:p>
                  </a:txBody>
                  <a:tcPr marL="0" marR="0" marT="0" marB="0"/>
                </a:tc>
              </a:tr>
              <a:tr h="337327">
                <a:tc vMerge="1">
                  <a:txBody>
                    <a:bodyPr/>
                    <a:lstStyle/>
                    <a:p>
                      <a:pPr rtl="1"/>
                      <a:endParaRPr lang="fa-IR"/>
                    </a:p>
                  </a:txBody>
                  <a:tcPr/>
                </a:tc>
                <a:tc>
                  <a:txBody>
                    <a:bodyPr/>
                    <a:lstStyle/>
                    <a:p>
                      <a:pPr marL="38100" marR="38100" algn="l" rtl="0">
                        <a:lnSpc>
                          <a:spcPts val="1600"/>
                        </a:lnSpc>
                        <a:spcAft>
                          <a:spcPts val="0"/>
                        </a:spcAft>
                      </a:pPr>
                      <a:r>
                        <a:rPr lang="en-US" sz="800" dirty="0" err="1">
                          <a:effectLst/>
                          <a:latin typeface="Times New Roman" panose="02020603050405020304" pitchFamily="18" charset="0"/>
                          <a:cs typeface="Times New Roman" panose="02020603050405020304" pitchFamily="18" charset="0"/>
                        </a:rPr>
                        <a:t>standardised</a:t>
                      </a:r>
                      <a:r>
                        <a:rPr lang="en-US" sz="800" dirty="0">
                          <a:effectLst/>
                          <a:latin typeface="Times New Roman" panose="02020603050405020304" pitchFamily="18" charset="0"/>
                          <a:cs typeface="Times New Roman" panose="02020603050405020304" pitchFamily="18" charset="0"/>
                        </a:rPr>
                        <a:t> spelling score</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.000</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.002</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.000</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.000</a:t>
                      </a:r>
                    </a:p>
                  </a:txBody>
                  <a:tcPr marL="0" marR="0" marT="0" marB="0"/>
                </a:tc>
                <a:tc>
                  <a:txBody>
                    <a:bodyPr/>
                    <a:lstStyle/>
                    <a:p>
                      <a:pPr marL="38100" marR="38100" algn="l" rtl="0">
                        <a:lnSpc>
                          <a:spcPts val="1600"/>
                        </a:lnSpc>
                        <a:spcAft>
                          <a:spcPts val="0"/>
                        </a:spcAft>
                      </a:pPr>
                      <a:r>
                        <a:rPr lang="en-US"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tc>
              </a:tr>
              <a:tr h="337327">
                <a:tc rowSpan="5">
                  <a:txBody>
                    <a:bodyPr/>
                    <a:lstStyle/>
                    <a:p>
                      <a:pPr marL="38100" marR="38100" algn="l" rtl="0">
                        <a:lnSpc>
                          <a:spcPts val="1600"/>
                        </a:lnSpc>
                        <a:spcAft>
                          <a:spcPts val="0"/>
                        </a:spcAft>
                      </a:pPr>
                      <a:r>
                        <a:rPr lang="en-US" sz="800">
                          <a:effectLst/>
                          <a:latin typeface="Times New Roman" panose="02020603050405020304" pitchFamily="18" charset="0"/>
                          <a:cs typeface="Times New Roman" panose="02020603050405020304" pitchFamily="18" charset="0"/>
                        </a:rPr>
                        <a:t>N</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800" dirty="0">
                          <a:effectLst/>
                          <a:latin typeface="Times New Roman" panose="02020603050405020304" pitchFamily="18" charset="0"/>
                          <a:cs typeface="Times New Roman" panose="02020603050405020304" pitchFamily="18" charset="0"/>
                        </a:rPr>
                        <a:t>percentage correct spelling</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47</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47</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47</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a:t>
                      </a:r>
                    </a:p>
                  </a:txBody>
                  <a:tcPr marL="0" marR="0" marT="0" marB="0"/>
                </a:tc>
                <a:tc>
                  <a:txBody>
                    <a:bodyPr/>
                    <a:lstStyle/>
                    <a:p>
                      <a:pPr marL="38100" marR="38100" algn="l" rtl="0">
                        <a:lnSpc>
                          <a:spcPts val="1600"/>
                        </a:lnSpc>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a:t>
                      </a:r>
                    </a:p>
                  </a:txBody>
                  <a:tcPr marL="0" marR="0" marT="0" marB="0"/>
                </a:tc>
              </a:tr>
              <a:tr h="196133">
                <a:tc vMerge="1">
                  <a:txBody>
                    <a:bodyPr/>
                    <a:lstStyle/>
                    <a:p>
                      <a:pPr rtl="1"/>
                      <a:endParaRPr lang="fa-IR"/>
                    </a:p>
                  </a:txBody>
                  <a:tcPr/>
                </a:tc>
                <a:tc>
                  <a:txBody>
                    <a:bodyPr/>
                    <a:lstStyle/>
                    <a:p>
                      <a:pPr marL="38100" marR="38100" algn="l" rtl="0">
                        <a:lnSpc>
                          <a:spcPts val="1600"/>
                        </a:lnSpc>
                        <a:spcAft>
                          <a:spcPts val="0"/>
                        </a:spcAft>
                      </a:pPr>
                      <a:r>
                        <a:rPr lang="en-US" sz="800" dirty="0">
                          <a:effectLst/>
                          <a:latin typeface="Times New Roman" panose="02020603050405020304" pitchFamily="18" charset="0"/>
                          <a:cs typeface="Times New Roman" panose="02020603050405020304" pitchFamily="18" charset="0"/>
                        </a:rPr>
                        <a:t>chronological age</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47</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47</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47</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a:t>
                      </a:r>
                    </a:p>
                  </a:txBody>
                  <a:tcPr marL="0" marR="0" marT="0" marB="0"/>
                </a:tc>
                <a:tc>
                  <a:txBody>
                    <a:bodyPr/>
                    <a:lstStyle/>
                    <a:p>
                      <a:pPr marL="38100" marR="38100" algn="l" rtl="0">
                        <a:lnSpc>
                          <a:spcPts val="1600"/>
                        </a:lnSpc>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a:t>
                      </a:r>
                    </a:p>
                  </a:txBody>
                  <a:tcPr marL="0" marR="0" marT="0" marB="0"/>
                </a:tc>
              </a:tr>
              <a:tr h="196133">
                <a:tc vMerge="1">
                  <a:txBody>
                    <a:bodyPr/>
                    <a:lstStyle/>
                    <a:p>
                      <a:pPr rtl="1"/>
                      <a:endParaRPr lang="fa-IR"/>
                    </a:p>
                  </a:txBody>
                  <a:tcPr/>
                </a:tc>
                <a:tc>
                  <a:txBody>
                    <a:bodyPr/>
                    <a:lstStyle/>
                    <a:p>
                      <a:pPr marL="38100" marR="38100" algn="l" rtl="0">
                        <a:lnSpc>
                          <a:spcPts val="1600"/>
                        </a:lnSpc>
                        <a:spcAft>
                          <a:spcPts val="0"/>
                        </a:spcAft>
                      </a:pPr>
                      <a:r>
                        <a:rPr lang="en-US" sz="800" dirty="0">
                          <a:effectLst/>
                          <a:latin typeface="Times New Roman" panose="02020603050405020304" pitchFamily="18" charset="0"/>
                          <a:cs typeface="Times New Roman" panose="02020603050405020304" pitchFamily="18" charset="0"/>
                        </a:rPr>
                        <a:t>reading age</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47</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47</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47</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a:t>
                      </a:r>
                    </a:p>
                  </a:txBody>
                  <a:tcPr marL="0" marR="0" marT="0" marB="0"/>
                </a:tc>
                <a:tc>
                  <a:txBody>
                    <a:bodyPr/>
                    <a:lstStyle/>
                    <a:p>
                      <a:pPr marL="38100" marR="38100" algn="l" rtl="0">
                        <a:lnSpc>
                          <a:spcPts val="1600"/>
                        </a:lnSpc>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a:t>
                      </a:r>
                    </a:p>
                  </a:txBody>
                  <a:tcPr marL="0" marR="0" marT="0" marB="0"/>
                </a:tc>
              </a:tr>
              <a:tr h="337327">
                <a:tc vMerge="1">
                  <a:txBody>
                    <a:bodyPr/>
                    <a:lstStyle/>
                    <a:p>
                      <a:pPr rtl="1"/>
                      <a:endParaRPr lang="fa-IR"/>
                    </a:p>
                  </a:txBody>
                  <a:tcPr/>
                </a:tc>
                <a:tc>
                  <a:txBody>
                    <a:bodyPr/>
                    <a:lstStyle/>
                    <a:p>
                      <a:pPr marL="38100" marR="38100" algn="l" rtl="0">
                        <a:lnSpc>
                          <a:spcPts val="1600"/>
                        </a:lnSpc>
                        <a:spcAft>
                          <a:spcPts val="0"/>
                        </a:spcAft>
                      </a:pPr>
                      <a:r>
                        <a:rPr lang="en-US" sz="800" dirty="0" err="1">
                          <a:effectLst/>
                          <a:latin typeface="Times New Roman" panose="02020603050405020304" pitchFamily="18" charset="0"/>
                          <a:cs typeface="Times New Roman" panose="02020603050405020304" pitchFamily="18" charset="0"/>
                        </a:rPr>
                        <a:t>standardised</a:t>
                      </a:r>
                      <a:r>
                        <a:rPr lang="en-US" sz="800" dirty="0">
                          <a:effectLst/>
                          <a:latin typeface="Times New Roman" panose="02020603050405020304" pitchFamily="18" charset="0"/>
                          <a:cs typeface="Times New Roman" panose="02020603050405020304" pitchFamily="18" charset="0"/>
                        </a:rPr>
                        <a:t> reading score</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47</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47</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47</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a:t>
                      </a:r>
                    </a:p>
                  </a:txBody>
                  <a:tcPr marL="0" marR="0" marT="0" marB="0"/>
                </a:tc>
                <a:tc>
                  <a:txBody>
                    <a:bodyPr/>
                    <a:lstStyle/>
                    <a:p>
                      <a:pPr marL="38100" marR="38100" algn="l" rtl="0">
                        <a:lnSpc>
                          <a:spcPts val="1600"/>
                        </a:lnSpc>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a:t>
                      </a:r>
                    </a:p>
                  </a:txBody>
                  <a:tcPr marL="0" marR="0" marT="0" marB="0"/>
                </a:tc>
              </a:tr>
              <a:tr h="337327">
                <a:tc vMerge="1">
                  <a:txBody>
                    <a:bodyPr/>
                    <a:lstStyle/>
                    <a:p>
                      <a:pPr rtl="1"/>
                      <a:endParaRPr lang="fa-IR"/>
                    </a:p>
                  </a:txBody>
                  <a:tcPr/>
                </a:tc>
                <a:tc>
                  <a:txBody>
                    <a:bodyPr/>
                    <a:lstStyle/>
                    <a:p>
                      <a:pPr marL="38100" marR="38100" algn="l" rtl="0">
                        <a:lnSpc>
                          <a:spcPts val="1600"/>
                        </a:lnSpc>
                        <a:spcAft>
                          <a:spcPts val="0"/>
                        </a:spcAft>
                      </a:pPr>
                      <a:r>
                        <a:rPr lang="en-US" sz="800" dirty="0" err="1">
                          <a:effectLst/>
                          <a:latin typeface="Times New Roman" panose="02020603050405020304" pitchFamily="18" charset="0"/>
                          <a:cs typeface="Times New Roman" panose="02020603050405020304" pitchFamily="18" charset="0"/>
                        </a:rPr>
                        <a:t>standardised</a:t>
                      </a:r>
                      <a:r>
                        <a:rPr lang="en-US" sz="800" dirty="0">
                          <a:effectLst/>
                          <a:latin typeface="Times New Roman" panose="02020603050405020304" pitchFamily="18" charset="0"/>
                          <a:cs typeface="Times New Roman" panose="02020603050405020304" pitchFamily="18" charset="0"/>
                        </a:rPr>
                        <a:t> spelling score</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47</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a:effectLst/>
                          <a:latin typeface="Times New Roman" panose="02020603050405020304" pitchFamily="18" charset="0"/>
                          <a:cs typeface="Times New Roman" panose="02020603050405020304" pitchFamily="18" charset="0"/>
                        </a:rPr>
                        <a:t>47</a:t>
                      </a:r>
                      <a:endPar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dirty="0">
                          <a:effectLst/>
                          <a:latin typeface="Times New Roman" panose="02020603050405020304" pitchFamily="18" charset="0"/>
                          <a:cs typeface="Times New Roman" panose="02020603050405020304" pitchFamily="18" charset="0"/>
                        </a:rPr>
                        <a:t>47</a:t>
                      </a:r>
                      <a:endPar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a:t>
                      </a:r>
                    </a:p>
                  </a:txBody>
                  <a:tcPr marL="0" marR="0" marT="0" marB="0"/>
                </a:tc>
                <a:tc>
                  <a:txBody>
                    <a:bodyPr/>
                    <a:lstStyle/>
                    <a:p>
                      <a:pPr marL="38100" marR="38100" algn="l" rtl="0">
                        <a:lnSpc>
                          <a:spcPts val="1600"/>
                        </a:lnSpc>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a:t>
                      </a:r>
                    </a:p>
                  </a:txBody>
                  <a:tcPr marL="0" marR="0" marT="0" marB="0"/>
                </a:tc>
              </a:tr>
            </a:tbl>
          </a:graphicData>
        </a:graphic>
      </p:graphicFrame>
    </p:spTree>
    <p:extLst>
      <p:ext uri="{BB962C8B-B14F-4D97-AF65-F5344CB8AC3E}">
        <p14:creationId xmlns:p14="http://schemas.microsoft.com/office/powerpoint/2010/main" val="54314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C000"/>
                </a:solidFill>
              </a:rPr>
              <a:t>اجرای رگرسیون چندگانه در </a:t>
            </a:r>
            <a:r>
              <a:rPr lang="en-US" b="1" dirty="0" smtClean="0">
                <a:solidFill>
                  <a:srgbClr val="FFC000"/>
                </a:solidFill>
                <a:latin typeface="Times New Roman" panose="02020603050405020304" pitchFamily="18" charset="0"/>
                <a:cs typeface="Times New Roman" panose="02020603050405020304" pitchFamily="18" charset="0"/>
              </a:rPr>
              <a:t>SPSS</a:t>
            </a:r>
            <a:endParaRPr lang="fa-IR" b="1" dirty="0">
              <a:solidFill>
                <a:srgbClr val="FFC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766892" y="1640288"/>
            <a:ext cx="4143563" cy="757130"/>
          </a:xfrm>
          <a:prstGeom prst="rect">
            <a:avLst/>
          </a:prstGeom>
          <a:noFill/>
          <a:ln w="25400">
            <a:solidFill>
              <a:srgbClr val="FFFF00"/>
            </a:solidFill>
          </a:ln>
        </p:spPr>
        <p:txBody>
          <a:bodyPr wrap="square" rtlCol="1">
            <a:spAutoFit/>
          </a:bodyPr>
          <a:lstStyle/>
          <a:p>
            <a:pPr algn="r" rtl="1">
              <a:lnSpc>
                <a:spcPct val="90000"/>
              </a:lnSpc>
            </a:pP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جدول سوم در مورد متغیرهای پیش بین و روش انجام رگرسیون است.</a:t>
            </a:r>
            <a:endParaRPr lang="fa-IR"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404649308"/>
              </p:ext>
            </p:extLst>
          </p:nvPr>
        </p:nvGraphicFramePr>
        <p:xfrm>
          <a:off x="256659" y="1640288"/>
          <a:ext cx="4205171" cy="3096966"/>
        </p:xfrm>
        <a:graphic>
          <a:graphicData uri="http://schemas.openxmlformats.org/drawingml/2006/table">
            <a:tbl>
              <a:tblPr>
                <a:tableStyleId>{616DA210-FB5B-4158-B5E0-FEB733F419BA}</a:tableStyleId>
              </a:tblPr>
              <a:tblGrid>
                <a:gridCol w="696443"/>
                <a:gridCol w="1310691"/>
                <a:gridCol w="1310691"/>
                <a:gridCol w="887346"/>
              </a:tblGrid>
              <a:tr h="324949">
                <a:tc gridSpan="4">
                  <a:txBody>
                    <a:bodyPr/>
                    <a:lstStyle/>
                    <a:p>
                      <a:pPr marL="38100" marR="38100" algn="ctr" rtl="0">
                        <a:lnSpc>
                          <a:spcPts val="1600"/>
                        </a:lnSpc>
                        <a:spcAft>
                          <a:spcPts val="0"/>
                        </a:spcAft>
                      </a:pPr>
                      <a:r>
                        <a:rPr lang="en-US" sz="1200" b="1" dirty="0">
                          <a:effectLst/>
                          <a:latin typeface="Times New Roman" panose="02020603050405020304" pitchFamily="18" charset="0"/>
                          <a:cs typeface="Times New Roman" panose="02020603050405020304" pitchFamily="18" charset="0"/>
                        </a:rPr>
                        <a:t>Variables Entered/</a:t>
                      </a:r>
                      <a:r>
                        <a:rPr lang="en-US" sz="1200" b="1" dirty="0" err="1">
                          <a:effectLst/>
                          <a:latin typeface="Times New Roman" panose="02020603050405020304" pitchFamily="18" charset="0"/>
                          <a:cs typeface="Times New Roman" panose="02020603050405020304" pitchFamily="18" charset="0"/>
                        </a:rPr>
                        <a:t>Removed</a:t>
                      </a:r>
                      <a:r>
                        <a:rPr lang="en-US" sz="1200" b="1" baseline="30000" dirty="0" err="1">
                          <a:effectLst/>
                          <a:latin typeface="Times New Roman" panose="02020603050405020304" pitchFamily="18" charset="0"/>
                          <a:cs typeface="Times New Roman" panose="02020603050405020304" pitchFamily="18" charset="0"/>
                        </a:rPr>
                        <a:t>a</a:t>
                      </a:r>
                      <a:endPar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678636">
                <a:tc>
                  <a:txBody>
                    <a:bodyPr/>
                    <a:lstStyle/>
                    <a:p>
                      <a:pPr marL="38100" marR="38100" algn="l" rtl="0">
                        <a:lnSpc>
                          <a:spcPts val="1600"/>
                        </a:lnSpc>
                        <a:spcAft>
                          <a:spcPts val="0"/>
                        </a:spcAft>
                      </a:pPr>
                      <a:r>
                        <a:rPr lang="en-US" sz="1200" b="1">
                          <a:effectLst/>
                          <a:latin typeface="Times New Roman" panose="02020603050405020304" pitchFamily="18" charset="0"/>
                          <a:cs typeface="Times New Roman" panose="02020603050405020304" pitchFamily="18" charset="0"/>
                        </a:rPr>
                        <a:t>Model</a:t>
                      </a:r>
                      <a:endPar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1200" b="1" dirty="0">
                          <a:effectLst/>
                          <a:latin typeface="Times New Roman" panose="02020603050405020304" pitchFamily="18" charset="0"/>
                          <a:cs typeface="Times New Roman" panose="02020603050405020304" pitchFamily="18" charset="0"/>
                        </a:rPr>
                        <a:t>Variables Entered</a:t>
                      </a:r>
                      <a:endPar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1200" b="1">
                          <a:effectLst/>
                          <a:latin typeface="Times New Roman" panose="02020603050405020304" pitchFamily="18" charset="0"/>
                          <a:cs typeface="Times New Roman" panose="02020603050405020304" pitchFamily="18" charset="0"/>
                        </a:rPr>
                        <a:t>Variables Removed</a:t>
                      </a:r>
                      <a:endPar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1200" b="1">
                          <a:effectLst/>
                          <a:latin typeface="Times New Roman" panose="02020603050405020304" pitchFamily="18" charset="0"/>
                          <a:cs typeface="Times New Roman" panose="02020603050405020304" pitchFamily="18" charset="0"/>
                        </a:rPr>
                        <a:t>Method</a:t>
                      </a:r>
                      <a:endPar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093381">
                <a:tc>
                  <a:txBody>
                    <a:bodyPr/>
                    <a:lstStyle/>
                    <a:p>
                      <a:pPr marL="38100" marR="38100" algn="l" rtl="0">
                        <a:lnSpc>
                          <a:spcPts val="1600"/>
                        </a:lnSpc>
                        <a:spcAft>
                          <a:spcPts val="0"/>
                        </a:spcAft>
                      </a:pPr>
                      <a:r>
                        <a:rPr lang="en-US" sz="1200" b="1">
                          <a:effectLst/>
                          <a:latin typeface="Times New Roman" panose="02020603050405020304" pitchFamily="18" charset="0"/>
                          <a:cs typeface="Times New Roman" panose="02020603050405020304" pitchFamily="18" charset="0"/>
                        </a:rPr>
                        <a:t>1</a:t>
                      </a:r>
                      <a:endPar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200" b="1" dirty="0" err="1">
                          <a:effectLst/>
                          <a:latin typeface="Times New Roman" panose="02020603050405020304" pitchFamily="18" charset="0"/>
                          <a:cs typeface="Times New Roman" panose="02020603050405020304" pitchFamily="18" charset="0"/>
                        </a:rPr>
                        <a:t>standardised</a:t>
                      </a:r>
                      <a:r>
                        <a:rPr lang="en-US" sz="1200" b="1" dirty="0">
                          <a:effectLst/>
                          <a:latin typeface="Times New Roman" panose="02020603050405020304" pitchFamily="18" charset="0"/>
                          <a:cs typeface="Times New Roman" panose="02020603050405020304" pitchFamily="18" charset="0"/>
                        </a:rPr>
                        <a:t> spelling score, chronological age, reading age, </a:t>
                      </a:r>
                      <a:r>
                        <a:rPr lang="en-US" sz="1200" b="1" dirty="0" err="1">
                          <a:effectLst/>
                          <a:latin typeface="Times New Roman" panose="02020603050405020304" pitchFamily="18" charset="0"/>
                          <a:cs typeface="Times New Roman" panose="02020603050405020304" pitchFamily="18" charset="0"/>
                        </a:rPr>
                        <a:t>standardised</a:t>
                      </a:r>
                      <a:r>
                        <a:rPr lang="en-US" sz="1200" b="1" dirty="0">
                          <a:effectLst/>
                          <a:latin typeface="Times New Roman" panose="02020603050405020304" pitchFamily="18" charset="0"/>
                          <a:cs typeface="Times New Roman" panose="02020603050405020304" pitchFamily="18" charset="0"/>
                        </a:rPr>
                        <a:t> reading </a:t>
                      </a:r>
                      <a:r>
                        <a:rPr lang="en-US" sz="1200" b="1" dirty="0" err="1">
                          <a:effectLst/>
                          <a:latin typeface="Times New Roman" panose="02020603050405020304" pitchFamily="18" charset="0"/>
                          <a:cs typeface="Times New Roman" panose="02020603050405020304" pitchFamily="18" charset="0"/>
                        </a:rPr>
                        <a:t>score</a:t>
                      </a:r>
                      <a:r>
                        <a:rPr lang="en-US" sz="1200" b="1" baseline="30000" dirty="0" err="1">
                          <a:effectLst/>
                          <a:latin typeface="Times New Roman" panose="02020603050405020304" pitchFamily="18" charset="0"/>
                          <a:cs typeface="Times New Roman" panose="02020603050405020304" pitchFamily="18" charset="0"/>
                        </a:rPr>
                        <a:t>b</a:t>
                      </a:r>
                      <a:endPar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200" b="1">
                          <a:effectLst/>
                          <a:latin typeface="Times New Roman" panose="02020603050405020304" pitchFamily="18" charset="0"/>
                          <a:cs typeface="Times New Roman" panose="02020603050405020304" pitchFamily="18" charset="0"/>
                        </a:rPr>
                        <a:t>.</a:t>
                      </a:r>
                      <a:endPar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200" b="1" dirty="0">
                          <a:effectLst/>
                          <a:latin typeface="Times New Roman" panose="02020603050405020304" pitchFamily="18" charset="0"/>
                          <a:cs typeface="Times New Roman" panose="02020603050405020304" pitchFamily="18" charset="0"/>
                        </a:rPr>
                        <a:t>Enter</a:t>
                      </a:r>
                      <a:endPar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27478310"/>
              </p:ext>
            </p:extLst>
          </p:nvPr>
        </p:nvGraphicFramePr>
        <p:xfrm>
          <a:off x="256659" y="4972571"/>
          <a:ext cx="3019425" cy="406400"/>
        </p:xfrm>
        <a:graphic>
          <a:graphicData uri="http://schemas.openxmlformats.org/drawingml/2006/table">
            <a:tbl>
              <a:tblPr>
                <a:tableStyleId>{2D5ABB26-0587-4C30-8999-92F81FD0307C}</a:tableStyleId>
              </a:tblPr>
              <a:tblGrid>
                <a:gridCol w="3019425"/>
              </a:tblGrid>
              <a:tr h="0">
                <a:tc>
                  <a:txBody>
                    <a:bodyPr/>
                    <a:lstStyle/>
                    <a:p>
                      <a:pPr marL="38100" marR="38100" algn="l" rtl="0">
                        <a:lnSpc>
                          <a:spcPts val="1600"/>
                        </a:lnSpc>
                        <a:spcAft>
                          <a:spcPts val="0"/>
                        </a:spcAft>
                      </a:pPr>
                      <a:r>
                        <a:rPr lang="en-US" sz="1050" dirty="0">
                          <a:effectLst/>
                        </a:rPr>
                        <a:t>a. Dependent Variable: percentage correct spelling</a:t>
                      </a:r>
                      <a:endParaRPr lang="en-US" sz="1100" b="1"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tc>
              </a:tr>
              <a:tr h="0">
                <a:tc>
                  <a:txBody>
                    <a:bodyPr/>
                    <a:lstStyle/>
                    <a:p>
                      <a:pPr marL="38100" marR="38100" algn="l" rtl="0">
                        <a:lnSpc>
                          <a:spcPts val="1600"/>
                        </a:lnSpc>
                        <a:spcAft>
                          <a:spcPts val="0"/>
                        </a:spcAft>
                      </a:pPr>
                      <a:r>
                        <a:rPr lang="en-US" sz="1050" dirty="0">
                          <a:effectLst/>
                        </a:rPr>
                        <a:t>b. All requested variables entered.</a:t>
                      </a:r>
                      <a:endParaRPr lang="en-US" sz="1100" b="1"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89058258"/>
              </p:ext>
            </p:extLst>
          </p:nvPr>
        </p:nvGraphicFramePr>
        <p:xfrm>
          <a:off x="4953229" y="4096583"/>
          <a:ext cx="5616809" cy="1950279"/>
        </p:xfrm>
        <a:graphic>
          <a:graphicData uri="http://schemas.openxmlformats.org/drawingml/2006/table">
            <a:tbl>
              <a:tblPr>
                <a:tableStyleId>{616DA210-FB5B-4158-B5E0-FEB733F419BA}</a:tableStyleId>
              </a:tblPr>
              <a:tblGrid>
                <a:gridCol w="757854"/>
                <a:gridCol w="965419"/>
                <a:gridCol w="1039756"/>
                <a:gridCol w="1426890"/>
                <a:gridCol w="1426890"/>
              </a:tblGrid>
              <a:tr h="477023">
                <a:tc gridSpan="5">
                  <a:txBody>
                    <a:bodyPr/>
                    <a:lstStyle/>
                    <a:p>
                      <a:pPr marL="38100" marR="38100" algn="ctr" rtl="0">
                        <a:lnSpc>
                          <a:spcPts val="1600"/>
                        </a:lnSpc>
                        <a:spcAft>
                          <a:spcPts val="0"/>
                        </a:spcAft>
                      </a:pPr>
                      <a:r>
                        <a:rPr lang="en-US" sz="1600" b="1" dirty="0">
                          <a:effectLst/>
                          <a:latin typeface="Times New Roman" panose="02020603050405020304" pitchFamily="18" charset="0"/>
                          <a:cs typeface="Times New Roman" panose="02020603050405020304" pitchFamily="18" charset="0"/>
                        </a:rPr>
                        <a:t>Model Summary</a:t>
                      </a: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B w="19050" cap="flat" cmpd="sng" algn="ctr">
                      <a:solidFill>
                        <a:schemeClr val="tx1"/>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dirty="0"/>
                    </a:p>
                  </a:txBody>
                  <a:tcPr/>
                </a:tc>
              </a:tr>
              <a:tr h="996233">
                <a:tc>
                  <a:txBody>
                    <a:bodyPr/>
                    <a:lstStyle/>
                    <a:p>
                      <a:pPr marL="38100" marR="38100" algn="l" rtl="0">
                        <a:lnSpc>
                          <a:spcPts val="1600"/>
                        </a:lnSpc>
                        <a:spcAft>
                          <a:spcPts val="0"/>
                        </a:spcAft>
                      </a:pPr>
                      <a:r>
                        <a:rPr lang="en-US" sz="1600" b="1" dirty="0">
                          <a:effectLst/>
                          <a:latin typeface="Times New Roman" panose="02020603050405020304" pitchFamily="18" charset="0"/>
                          <a:cs typeface="Times New Roman" panose="02020603050405020304" pitchFamily="18" charset="0"/>
                        </a:rPr>
                        <a:t>Model</a:t>
                      </a: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8100" marR="38100" algn="ctr" rtl="0">
                        <a:lnSpc>
                          <a:spcPts val="1600"/>
                        </a:lnSpc>
                        <a:spcAft>
                          <a:spcPts val="0"/>
                        </a:spcAft>
                      </a:pPr>
                      <a:r>
                        <a:rPr lang="en-US" sz="1600" b="1">
                          <a:effectLst/>
                          <a:latin typeface="Times New Roman" panose="02020603050405020304" pitchFamily="18" charset="0"/>
                          <a:cs typeface="Times New Roman" panose="02020603050405020304" pitchFamily="18" charset="0"/>
                        </a:rPr>
                        <a:t>R</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8100" marR="38100" algn="ctr" rtl="0">
                        <a:lnSpc>
                          <a:spcPts val="1600"/>
                        </a:lnSpc>
                        <a:spcAft>
                          <a:spcPts val="0"/>
                        </a:spcAft>
                      </a:pPr>
                      <a:r>
                        <a:rPr lang="en-US" sz="1600" b="1">
                          <a:effectLst/>
                          <a:latin typeface="Times New Roman" panose="02020603050405020304" pitchFamily="18" charset="0"/>
                          <a:cs typeface="Times New Roman" panose="02020603050405020304" pitchFamily="18" charset="0"/>
                        </a:rPr>
                        <a:t>R Square</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8100" marR="38100" algn="ctr" rtl="0">
                        <a:lnSpc>
                          <a:spcPts val="1600"/>
                        </a:lnSpc>
                        <a:spcAft>
                          <a:spcPts val="0"/>
                        </a:spcAft>
                      </a:pPr>
                      <a:r>
                        <a:rPr lang="en-US" sz="1600" b="1">
                          <a:effectLst/>
                          <a:latin typeface="Times New Roman" panose="02020603050405020304" pitchFamily="18" charset="0"/>
                          <a:cs typeface="Times New Roman" panose="02020603050405020304" pitchFamily="18" charset="0"/>
                        </a:rPr>
                        <a:t>Adjusted R Square</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8100" marR="38100" algn="ctr" rtl="0">
                        <a:lnSpc>
                          <a:spcPts val="1600"/>
                        </a:lnSpc>
                        <a:spcAft>
                          <a:spcPts val="0"/>
                        </a:spcAft>
                      </a:pPr>
                      <a:r>
                        <a:rPr lang="en-US" sz="1600" b="1" dirty="0">
                          <a:effectLst/>
                          <a:latin typeface="Times New Roman" panose="02020603050405020304" pitchFamily="18" charset="0"/>
                          <a:cs typeface="Times New Roman" panose="02020603050405020304" pitchFamily="18" charset="0"/>
                        </a:rPr>
                        <a:t>Std. Error of the Estimate</a:t>
                      </a: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77023">
                <a:tc>
                  <a:txBody>
                    <a:bodyPr/>
                    <a:lstStyle/>
                    <a:p>
                      <a:pPr marL="38100" marR="38100" algn="l" rtl="0">
                        <a:lnSpc>
                          <a:spcPts val="1600"/>
                        </a:lnSpc>
                        <a:spcAft>
                          <a:spcPts val="0"/>
                        </a:spcAft>
                      </a:pPr>
                      <a:r>
                        <a:rPr lang="en-US" sz="1600" b="1">
                          <a:effectLst/>
                          <a:latin typeface="Times New Roman" panose="02020603050405020304" pitchFamily="18" charset="0"/>
                          <a:cs typeface="Times New Roman" panose="02020603050405020304" pitchFamily="18" charset="0"/>
                        </a:rPr>
                        <a:t>1</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T w="19050" cap="flat" cmpd="sng" algn="ctr">
                      <a:solidFill>
                        <a:schemeClr val="tx1"/>
                      </a:solidFill>
                      <a:prstDash val="solid"/>
                      <a:round/>
                      <a:headEnd type="none" w="med" len="med"/>
                      <a:tailEnd type="none" w="med" len="med"/>
                    </a:lnT>
                  </a:tcPr>
                </a:tc>
                <a:tc>
                  <a:txBody>
                    <a:bodyPr/>
                    <a:lstStyle/>
                    <a:p>
                      <a:pPr marL="38100" marR="38100" algn="l" rtl="0">
                        <a:lnSpc>
                          <a:spcPts val="1600"/>
                        </a:lnSpc>
                        <a:spcAft>
                          <a:spcPts val="0"/>
                        </a:spcAft>
                      </a:pPr>
                      <a:r>
                        <a:rPr lang="en-US" sz="1600" b="1">
                          <a:effectLst/>
                          <a:latin typeface="Times New Roman" panose="02020603050405020304" pitchFamily="18" charset="0"/>
                          <a:cs typeface="Times New Roman" panose="02020603050405020304" pitchFamily="18" charset="0"/>
                        </a:rPr>
                        <a:t>.923</a:t>
                      </a:r>
                      <a:r>
                        <a:rPr lang="en-US" sz="1600" b="1" baseline="30000">
                          <a:effectLst/>
                          <a:latin typeface="Times New Roman" panose="02020603050405020304" pitchFamily="18" charset="0"/>
                          <a:cs typeface="Times New Roman" panose="02020603050405020304" pitchFamily="18" charset="0"/>
                        </a:rPr>
                        <a:t>a</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T w="19050" cap="flat" cmpd="sng" algn="ctr">
                      <a:solidFill>
                        <a:schemeClr val="tx1"/>
                      </a:solidFill>
                      <a:prstDash val="solid"/>
                      <a:round/>
                      <a:headEnd type="none" w="med" len="med"/>
                      <a:tailEnd type="none" w="med" len="med"/>
                    </a:lnT>
                  </a:tcPr>
                </a:tc>
                <a:tc>
                  <a:txBody>
                    <a:bodyPr/>
                    <a:lstStyle/>
                    <a:p>
                      <a:pPr marL="38100" marR="38100" algn="l" rtl="0">
                        <a:lnSpc>
                          <a:spcPts val="1600"/>
                        </a:lnSpc>
                        <a:spcAft>
                          <a:spcPts val="0"/>
                        </a:spcAft>
                      </a:pPr>
                      <a:r>
                        <a:rPr lang="en-US" sz="1600" b="1">
                          <a:effectLst/>
                          <a:latin typeface="Times New Roman" panose="02020603050405020304" pitchFamily="18" charset="0"/>
                          <a:cs typeface="Times New Roman" panose="02020603050405020304" pitchFamily="18" charset="0"/>
                        </a:rPr>
                        <a:t>.852</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T w="19050" cap="flat" cmpd="sng" algn="ctr">
                      <a:solidFill>
                        <a:schemeClr val="tx1"/>
                      </a:solidFill>
                      <a:prstDash val="solid"/>
                      <a:round/>
                      <a:headEnd type="none" w="med" len="med"/>
                      <a:tailEnd type="none" w="med" len="med"/>
                    </a:lnT>
                  </a:tcPr>
                </a:tc>
                <a:tc>
                  <a:txBody>
                    <a:bodyPr/>
                    <a:lstStyle/>
                    <a:p>
                      <a:pPr marL="38100" marR="38100" algn="l" rtl="0">
                        <a:lnSpc>
                          <a:spcPts val="1600"/>
                        </a:lnSpc>
                        <a:spcAft>
                          <a:spcPts val="0"/>
                        </a:spcAft>
                      </a:pPr>
                      <a:r>
                        <a:rPr lang="en-US" sz="1600" b="1" dirty="0">
                          <a:solidFill>
                            <a:srgbClr val="FFFF00"/>
                          </a:solidFill>
                          <a:effectLst/>
                          <a:latin typeface="Times New Roman" panose="02020603050405020304" pitchFamily="18" charset="0"/>
                          <a:cs typeface="Times New Roman" panose="02020603050405020304" pitchFamily="18" charset="0"/>
                        </a:rPr>
                        <a:t>.838</a:t>
                      </a:r>
                      <a:endPar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T w="19050" cap="flat" cmpd="sng" algn="ctr">
                      <a:solidFill>
                        <a:schemeClr val="tx1"/>
                      </a:solidFill>
                      <a:prstDash val="solid"/>
                      <a:round/>
                      <a:headEnd type="none" w="med" len="med"/>
                      <a:tailEnd type="none" w="med" len="med"/>
                    </a:lnT>
                  </a:tcPr>
                </a:tc>
                <a:tc>
                  <a:txBody>
                    <a:bodyPr/>
                    <a:lstStyle/>
                    <a:p>
                      <a:pPr marL="38100" marR="38100" algn="l" rtl="0">
                        <a:lnSpc>
                          <a:spcPts val="1600"/>
                        </a:lnSpc>
                        <a:spcAft>
                          <a:spcPts val="0"/>
                        </a:spcAft>
                      </a:pPr>
                      <a:r>
                        <a:rPr lang="en-US" sz="1600" b="1" dirty="0">
                          <a:effectLst/>
                          <a:latin typeface="Times New Roman" panose="02020603050405020304" pitchFamily="18" charset="0"/>
                          <a:cs typeface="Times New Roman" panose="02020603050405020304" pitchFamily="18" charset="0"/>
                        </a:rPr>
                        <a:t>9.645</a:t>
                      </a: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T w="19050" cap="flat" cmpd="sng" algn="ctr">
                      <a:solidFill>
                        <a:schemeClr val="tx1"/>
                      </a:solidFill>
                      <a:prstDash val="solid"/>
                      <a:round/>
                      <a:headEnd type="none" w="med" len="med"/>
                      <a:tailEnd type="none" w="med" len="med"/>
                    </a:lnT>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77278708"/>
              </p:ext>
            </p:extLst>
          </p:nvPr>
        </p:nvGraphicFramePr>
        <p:xfrm>
          <a:off x="4953229" y="6215043"/>
          <a:ext cx="3695700" cy="406400"/>
        </p:xfrm>
        <a:graphic>
          <a:graphicData uri="http://schemas.openxmlformats.org/drawingml/2006/table">
            <a:tbl>
              <a:tblPr>
                <a:tableStyleId>{2D5ABB26-0587-4C30-8999-92F81FD0307C}</a:tableStyleId>
              </a:tblPr>
              <a:tblGrid>
                <a:gridCol w="3695700"/>
              </a:tblGrid>
              <a:tr h="0">
                <a:tc>
                  <a:txBody>
                    <a:bodyPr/>
                    <a:lstStyle/>
                    <a:p>
                      <a:pPr marL="38100" marR="38100" algn="l" rtl="0">
                        <a:lnSpc>
                          <a:spcPts val="1600"/>
                        </a:lnSpc>
                        <a:spcAft>
                          <a:spcPts val="0"/>
                        </a:spcAft>
                      </a:pPr>
                      <a:r>
                        <a:rPr lang="en-US" sz="1050" dirty="0">
                          <a:effectLst/>
                        </a:rPr>
                        <a:t>a. Predictors: (Constant), </a:t>
                      </a:r>
                      <a:r>
                        <a:rPr lang="en-US" sz="1050" dirty="0" err="1">
                          <a:effectLst/>
                        </a:rPr>
                        <a:t>standardised</a:t>
                      </a:r>
                      <a:r>
                        <a:rPr lang="en-US" sz="1050" dirty="0">
                          <a:effectLst/>
                        </a:rPr>
                        <a:t> spelling score, chronological age, reading age, </a:t>
                      </a:r>
                      <a:r>
                        <a:rPr lang="en-US" sz="1050" dirty="0" err="1">
                          <a:effectLst/>
                        </a:rPr>
                        <a:t>standardised</a:t>
                      </a:r>
                      <a:r>
                        <a:rPr lang="en-US" sz="1050" dirty="0">
                          <a:effectLst/>
                        </a:rPr>
                        <a:t> reading score</a:t>
                      </a:r>
                      <a:endParaRPr lang="en-US" sz="1100" b="1"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tc>
              </a:tr>
            </a:tbl>
          </a:graphicData>
        </a:graphic>
      </p:graphicFrame>
      <p:sp>
        <p:nvSpPr>
          <p:cNvPr id="10" name="TextBox 9"/>
          <p:cNvSpPr txBox="1"/>
          <p:nvPr/>
        </p:nvSpPr>
        <p:spPr>
          <a:xfrm>
            <a:off x="7729270" y="2742306"/>
            <a:ext cx="4143563" cy="1089529"/>
          </a:xfrm>
          <a:prstGeom prst="rect">
            <a:avLst/>
          </a:prstGeom>
          <a:noFill/>
          <a:ln w="25400">
            <a:solidFill>
              <a:srgbClr val="FFFF00"/>
            </a:solidFill>
          </a:ln>
        </p:spPr>
        <p:txBody>
          <a:bodyPr wrap="square" rtlCol="1">
            <a:spAutoFit/>
          </a:bodyPr>
          <a:lstStyle/>
          <a:p>
            <a:pPr algn="r" rtl="1">
              <a:lnSpc>
                <a:spcPct val="90000"/>
              </a:lnSpc>
            </a:pP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جدول بسیار مهم. مجذور </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R</a:t>
            </a: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 تعدیل شده نشان می دهد که مدل، مدل خوبی برای پیش بینی است.</a:t>
            </a:r>
            <a:endParaRPr lang="fa-IR"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cxnSp>
        <p:nvCxnSpPr>
          <p:cNvPr id="11" name="Straight Arrow Connector 10"/>
          <p:cNvCxnSpPr/>
          <p:nvPr/>
        </p:nvCxnSpPr>
        <p:spPr>
          <a:xfrm flipH="1">
            <a:off x="4496120" y="2018126"/>
            <a:ext cx="3267441" cy="0"/>
          </a:xfrm>
          <a:prstGeom prst="straightConnector1">
            <a:avLst/>
          </a:prstGeom>
          <a:ln w="28575">
            <a:solidFill>
              <a:srgbClr val="FF0000"/>
            </a:solidFill>
            <a:miter lim="800000"/>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297930" y="3256376"/>
            <a:ext cx="1431341" cy="828777"/>
          </a:xfrm>
          <a:prstGeom prst="straightConnector1">
            <a:avLst/>
          </a:prstGeom>
          <a:ln w="28575">
            <a:solidFill>
              <a:srgbClr val="FF0000"/>
            </a:solidFill>
            <a:miter lim="800000"/>
            <a:headEnd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7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C000"/>
                </a:solidFill>
              </a:rPr>
              <a:t>اجرای رگرسیون چندگانه در </a:t>
            </a:r>
            <a:r>
              <a:rPr lang="en-US" b="1" dirty="0" smtClean="0">
                <a:solidFill>
                  <a:srgbClr val="FFC000"/>
                </a:solidFill>
                <a:latin typeface="Times New Roman" panose="02020603050405020304" pitchFamily="18" charset="0"/>
                <a:cs typeface="Times New Roman" panose="02020603050405020304" pitchFamily="18" charset="0"/>
              </a:rPr>
              <a:t>SPSS</a:t>
            </a:r>
            <a:endParaRPr lang="fa-IR" b="1" dirty="0">
              <a:solidFill>
                <a:srgbClr val="FFC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806190" y="1717552"/>
            <a:ext cx="7006985" cy="433965"/>
          </a:xfrm>
          <a:prstGeom prst="rect">
            <a:avLst/>
          </a:prstGeom>
          <a:noFill/>
          <a:ln w="25400">
            <a:solidFill>
              <a:srgbClr val="FFFF00"/>
            </a:solidFill>
          </a:ln>
        </p:spPr>
        <p:txBody>
          <a:bodyPr wrap="square" rtlCol="1">
            <a:spAutoFit/>
          </a:bodyPr>
          <a:lstStyle/>
          <a:p>
            <a:pPr algn="r" rtl="1">
              <a:lnSpc>
                <a:spcPct val="90000"/>
              </a:lnSpc>
            </a:pP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این جدول، آنالیز واریانس را نشان می دهد که معنی دار شده است.</a:t>
            </a:r>
            <a:endParaRPr lang="fa-IR"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314603071"/>
              </p:ext>
            </p:extLst>
          </p:nvPr>
        </p:nvGraphicFramePr>
        <p:xfrm>
          <a:off x="1901191" y="2661976"/>
          <a:ext cx="8389620" cy="3270194"/>
        </p:xfrm>
        <a:graphic>
          <a:graphicData uri="http://schemas.openxmlformats.org/drawingml/2006/table">
            <a:tbl>
              <a:tblPr>
                <a:tableStyleId>{616DA210-FB5B-4158-B5E0-FEB733F419BA}</a:tableStyleId>
              </a:tblPr>
              <a:tblGrid>
                <a:gridCol w="1185998"/>
                <a:gridCol w="1372475"/>
                <a:gridCol w="1372475"/>
                <a:gridCol w="1300679"/>
                <a:gridCol w="1300679"/>
                <a:gridCol w="928657"/>
                <a:gridCol w="928657"/>
              </a:tblGrid>
              <a:tr h="645954">
                <a:tc gridSpan="7">
                  <a:txBody>
                    <a:bodyPr/>
                    <a:lstStyle/>
                    <a:p>
                      <a:pPr marL="38100" marR="38100" algn="ctr" rtl="0">
                        <a:lnSpc>
                          <a:spcPts val="1600"/>
                        </a:lnSpc>
                        <a:spcAft>
                          <a:spcPts val="0"/>
                        </a:spcAft>
                      </a:pPr>
                      <a:r>
                        <a:rPr lang="en-US" sz="1800" b="1" dirty="0" err="1">
                          <a:effectLst/>
                          <a:latin typeface="Times New Roman" panose="02020603050405020304" pitchFamily="18" charset="0"/>
                          <a:cs typeface="Times New Roman" panose="02020603050405020304" pitchFamily="18" charset="0"/>
                        </a:rPr>
                        <a:t>ANOVA</a:t>
                      </a:r>
                      <a:r>
                        <a:rPr lang="en-US" sz="1800" b="1" baseline="30000" dirty="0" err="1">
                          <a:effectLst/>
                          <a:latin typeface="Times New Roman" panose="02020603050405020304" pitchFamily="18" charset="0"/>
                          <a:cs typeface="Times New Roman" panose="02020603050405020304" pitchFamily="18" charset="0"/>
                        </a:rPr>
                        <a:t>a</a:t>
                      </a:r>
                      <a:endPar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645954">
                <a:tc gridSpan="2">
                  <a:txBody>
                    <a:bodyPr/>
                    <a:lstStyle/>
                    <a:p>
                      <a:pPr marL="38100" marR="38100" algn="l" rtl="0">
                        <a:lnSpc>
                          <a:spcPts val="1600"/>
                        </a:lnSpc>
                        <a:spcAft>
                          <a:spcPts val="0"/>
                        </a:spcAft>
                      </a:pPr>
                      <a:r>
                        <a:rPr lang="en-US" sz="1800">
                          <a:effectLst/>
                          <a:latin typeface="Times New Roman" panose="02020603050405020304" pitchFamily="18" charset="0"/>
                          <a:cs typeface="Times New Roman" panose="02020603050405020304" pitchFamily="18" charset="0"/>
                        </a:rPr>
                        <a:t>Model</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pPr rtl="1"/>
                      <a:endParaRPr lang="fa-IR"/>
                    </a:p>
                  </a:txBody>
                  <a:tcPr/>
                </a:tc>
                <a:tc>
                  <a:txBody>
                    <a:bodyPr/>
                    <a:lstStyle/>
                    <a:p>
                      <a:pPr marL="38100" marR="38100" algn="ctr" rtl="0">
                        <a:lnSpc>
                          <a:spcPts val="1600"/>
                        </a:lnSpc>
                        <a:spcAft>
                          <a:spcPts val="0"/>
                        </a:spcAft>
                      </a:pPr>
                      <a:r>
                        <a:rPr lang="en-US" sz="1800" dirty="0">
                          <a:effectLst/>
                          <a:latin typeface="Times New Roman" panose="02020603050405020304" pitchFamily="18" charset="0"/>
                          <a:cs typeface="Times New Roman" panose="02020603050405020304" pitchFamily="18" charset="0"/>
                        </a:rPr>
                        <a:t>Sum of Squares</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1800">
                          <a:effectLst/>
                          <a:latin typeface="Times New Roman" panose="02020603050405020304" pitchFamily="18" charset="0"/>
                          <a:cs typeface="Times New Roman" panose="02020603050405020304" pitchFamily="18" charset="0"/>
                        </a:rPr>
                        <a:t>df</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1800" dirty="0">
                          <a:effectLst/>
                          <a:latin typeface="Times New Roman" panose="02020603050405020304" pitchFamily="18" charset="0"/>
                          <a:cs typeface="Times New Roman" panose="02020603050405020304" pitchFamily="18" charset="0"/>
                        </a:rPr>
                        <a:t>Mean Square</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1800" dirty="0">
                          <a:effectLst/>
                          <a:latin typeface="Times New Roman" panose="02020603050405020304" pitchFamily="18" charset="0"/>
                          <a:cs typeface="Times New Roman" panose="02020603050405020304" pitchFamily="18" charset="0"/>
                        </a:rPr>
                        <a:t>F</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1800">
                          <a:effectLst/>
                          <a:latin typeface="Times New Roman" panose="02020603050405020304" pitchFamily="18" charset="0"/>
                          <a:cs typeface="Times New Roman" panose="02020603050405020304" pitchFamily="18" charset="0"/>
                        </a:rPr>
                        <a:t>Sig.</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645954">
                <a:tc rowSpan="3">
                  <a:txBody>
                    <a:bodyPr/>
                    <a:lstStyle/>
                    <a:p>
                      <a:pPr marL="38100" marR="38100" algn="l" rtl="0">
                        <a:lnSpc>
                          <a:spcPts val="1600"/>
                        </a:lnSpc>
                        <a:spcAft>
                          <a:spcPts val="0"/>
                        </a:spcAft>
                      </a:pPr>
                      <a:r>
                        <a:rPr lang="en-US" sz="1800">
                          <a:effectLst/>
                          <a:latin typeface="Times New Roman" panose="02020603050405020304" pitchFamily="18" charset="0"/>
                          <a:cs typeface="Times New Roman" panose="02020603050405020304" pitchFamily="18" charset="0"/>
                        </a:rPr>
                        <a:t>1</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800">
                          <a:effectLst/>
                          <a:latin typeface="Times New Roman" panose="02020603050405020304" pitchFamily="18" charset="0"/>
                          <a:cs typeface="Times New Roman" panose="02020603050405020304" pitchFamily="18" charset="0"/>
                        </a:rPr>
                        <a:t>Regression</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800">
                          <a:effectLst/>
                          <a:latin typeface="Times New Roman" panose="02020603050405020304" pitchFamily="18" charset="0"/>
                          <a:cs typeface="Times New Roman" panose="02020603050405020304" pitchFamily="18" charset="0"/>
                        </a:rPr>
                        <a:t>22441.088</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800">
                          <a:effectLst/>
                          <a:latin typeface="Times New Roman" panose="02020603050405020304" pitchFamily="18" charset="0"/>
                          <a:cs typeface="Times New Roman" panose="02020603050405020304" pitchFamily="18" charset="0"/>
                        </a:rPr>
                        <a:t>4</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800" dirty="0">
                          <a:effectLst/>
                          <a:latin typeface="Times New Roman" panose="02020603050405020304" pitchFamily="18" charset="0"/>
                          <a:cs typeface="Times New Roman" panose="02020603050405020304" pitchFamily="18" charset="0"/>
                        </a:rPr>
                        <a:t>5610.272</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800" b="1" dirty="0">
                          <a:solidFill>
                            <a:srgbClr val="FFFF00"/>
                          </a:solidFill>
                          <a:effectLst/>
                          <a:latin typeface="Times New Roman" panose="02020603050405020304" pitchFamily="18" charset="0"/>
                          <a:cs typeface="Times New Roman" panose="02020603050405020304" pitchFamily="18" charset="0"/>
                        </a:rPr>
                        <a:t>60.305</a:t>
                      </a:r>
                      <a:endPar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800" b="1" dirty="0">
                          <a:solidFill>
                            <a:srgbClr val="FFFF00"/>
                          </a:solidFill>
                          <a:effectLst/>
                          <a:latin typeface="Times New Roman" panose="02020603050405020304" pitchFamily="18" charset="0"/>
                          <a:cs typeface="Times New Roman" panose="02020603050405020304" pitchFamily="18" charset="0"/>
                        </a:rPr>
                        <a:t>.000</a:t>
                      </a:r>
                      <a:r>
                        <a:rPr lang="en-US" sz="1800" b="1" baseline="30000" dirty="0">
                          <a:solidFill>
                            <a:srgbClr val="FFFF00"/>
                          </a:solidFill>
                          <a:effectLst/>
                          <a:latin typeface="Times New Roman" panose="02020603050405020304" pitchFamily="18" charset="0"/>
                          <a:cs typeface="Times New Roman" panose="02020603050405020304" pitchFamily="18" charset="0"/>
                        </a:rPr>
                        <a:t>b</a:t>
                      </a:r>
                      <a:endPar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666166">
                <a:tc vMerge="1">
                  <a:txBody>
                    <a:bodyPr/>
                    <a:lstStyle/>
                    <a:p>
                      <a:pPr rtl="1"/>
                      <a:endParaRPr lang="fa-IR"/>
                    </a:p>
                  </a:txBody>
                  <a:tcPr/>
                </a:tc>
                <a:tc>
                  <a:txBody>
                    <a:bodyPr/>
                    <a:lstStyle/>
                    <a:p>
                      <a:pPr marL="38100" marR="38100" algn="l" rtl="0">
                        <a:lnSpc>
                          <a:spcPts val="1600"/>
                        </a:lnSpc>
                        <a:spcAft>
                          <a:spcPts val="0"/>
                        </a:spcAft>
                      </a:pPr>
                      <a:r>
                        <a:rPr lang="en-US" sz="1800">
                          <a:effectLst/>
                          <a:latin typeface="Times New Roman" panose="02020603050405020304" pitchFamily="18" charset="0"/>
                          <a:cs typeface="Times New Roman" panose="02020603050405020304" pitchFamily="18" charset="0"/>
                        </a:rPr>
                        <a:t>Residual</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800">
                          <a:effectLst/>
                          <a:latin typeface="Times New Roman" panose="02020603050405020304" pitchFamily="18" charset="0"/>
                          <a:cs typeface="Times New Roman" panose="02020603050405020304" pitchFamily="18" charset="0"/>
                        </a:rPr>
                        <a:t>3907.337</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800">
                          <a:effectLst/>
                          <a:latin typeface="Times New Roman" panose="02020603050405020304" pitchFamily="18" charset="0"/>
                          <a:cs typeface="Times New Roman" panose="02020603050405020304" pitchFamily="18" charset="0"/>
                        </a:rPr>
                        <a:t>42</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800">
                          <a:effectLst/>
                          <a:latin typeface="Times New Roman" panose="02020603050405020304" pitchFamily="18" charset="0"/>
                          <a:cs typeface="Times New Roman" panose="02020603050405020304" pitchFamily="18" charset="0"/>
                        </a:rPr>
                        <a:t>93.032</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l" rtl="0">
                        <a:lnSpc>
                          <a:spcPct val="107000"/>
                        </a:lnSpc>
                        <a:spcAft>
                          <a:spcPts val="0"/>
                        </a:spcAft>
                      </a:pPr>
                      <a:r>
                        <a:rPr lang="en-US" sz="3200">
                          <a:effectLst/>
                          <a:latin typeface="Times New Roman" panose="02020603050405020304" pitchFamily="18" charset="0"/>
                          <a:cs typeface="Times New Roman" panose="02020603050405020304" pitchFamily="18" charset="0"/>
                        </a:rPr>
                        <a:t> </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l" rtl="0">
                        <a:lnSpc>
                          <a:spcPct val="107000"/>
                        </a:lnSpc>
                        <a:spcAft>
                          <a:spcPts val="0"/>
                        </a:spcAft>
                      </a:pPr>
                      <a:r>
                        <a:rPr lang="en-US" sz="3200">
                          <a:effectLst/>
                          <a:latin typeface="Times New Roman" panose="02020603050405020304" pitchFamily="18" charset="0"/>
                          <a:cs typeface="Times New Roman" panose="02020603050405020304" pitchFamily="18" charset="0"/>
                        </a:rPr>
                        <a:t> </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666166">
                <a:tc vMerge="1">
                  <a:txBody>
                    <a:bodyPr/>
                    <a:lstStyle/>
                    <a:p>
                      <a:pPr rtl="1"/>
                      <a:endParaRPr lang="fa-IR"/>
                    </a:p>
                  </a:txBody>
                  <a:tcPr/>
                </a:tc>
                <a:tc>
                  <a:txBody>
                    <a:bodyPr/>
                    <a:lstStyle/>
                    <a:p>
                      <a:pPr marL="38100" marR="38100" algn="l" rtl="0">
                        <a:lnSpc>
                          <a:spcPts val="1600"/>
                        </a:lnSpc>
                        <a:spcAft>
                          <a:spcPts val="0"/>
                        </a:spcAft>
                      </a:pPr>
                      <a:r>
                        <a:rPr lang="en-US" sz="1800">
                          <a:effectLst/>
                          <a:latin typeface="Times New Roman" panose="02020603050405020304" pitchFamily="18" charset="0"/>
                          <a:cs typeface="Times New Roman" panose="02020603050405020304" pitchFamily="18" charset="0"/>
                        </a:rPr>
                        <a:t>Total</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800">
                          <a:effectLst/>
                          <a:latin typeface="Times New Roman" panose="02020603050405020304" pitchFamily="18" charset="0"/>
                          <a:cs typeface="Times New Roman" panose="02020603050405020304" pitchFamily="18" charset="0"/>
                        </a:rPr>
                        <a:t>26348.426</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800">
                          <a:effectLst/>
                          <a:latin typeface="Times New Roman" panose="02020603050405020304" pitchFamily="18" charset="0"/>
                          <a:cs typeface="Times New Roman" panose="02020603050405020304" pitchFamily="18" charset="0"/>
                        </a:rPr>
                        <a:t>46</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l" rtl="0">
                        <a:lnSpc>
                          <a:spcPct val="107000"/>
                        </a:lnSpc>
                        <a:spcAft>
                          <a:spcPts val="0"/>
                        </a:spcAft>
                      </a:pPr>
                      <a:r>
                        <a:rPr lang="en-US" sz="3200">
                          <a:effectLst/>
                          <a:latin typeface="Times New Roman" panose="02020603050405020304" pitchFamily="18" charset="0"/>
                          <a:cs typeface="Times New Roman" panose="02020603050405020304" pitchFamily="18" charset="0"/>
                        </a:rPr>
                        <a:t> </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l" rtl="0">
                        <a:lnSpc>
                          <a:spcPct val="107000"/>
                        </a:lnSpc>
                        <a:spcAft>
                          <a:spcPts val="0"/>
                        </a:spcAft>
                      </a:pPr>
                      <a:r>
                        <a:rPr lang="en-US" sz="3200">
                          <a:effectLst/>
                          <a:latin typeface="Times New Roman" panose="02020603050405020304" pitchFamily="18" charset="0"/>
                          <a:cs typeface="Times New Roman" panose="02020603050405020304" pitchFamily="18" charset="0"/>
                        </a:rPr>
                        <a:t> </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l" rtl="0">
                        <a:lnSpc>
                          <a:spcPct val="107000"/>
                        </a:lnSpc>
                        <a:spcAft>
                          <a:spcPts val="0"/>
                        </a:spcAft>
                      </a:pPr>
                      <a:r>
                        <a:rPr lang="en-US" sz="32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53219763"/>
              </p:ext>
            </p:extLst>
          </p:nvPr>
        </p:nvGraphicFramePr>
        <p:xfrm>
          <a:off x="1310640" y="6070656"/>
          <a:ext cx="4991100" cy="609600"/>
        </p:xfrm>
        <a:graphic>
          <a:graphicData uri="http://schemas.openxmlformats.org/drawingml/2006/table">
            <a:tbl>
              <a:tblPr>
                <a:tableStyleId>{2D5ABB26-0587-4C30-8999-92F81FD0307C}</a:tableStyleId>
              </a:tblPr>
              <a:tblGrid>
                <a:gridCol w="4991100"/>
              </a:tblGrid>
              <a:tr h="0">
                <a:tc>
                  <a:txBody>
                    <a:bodyPr/>
                    <a:lstStyle/>
                    <a:p>
                      <a:pPr marL="38100" marR="38100" algn="l" rtl="0">
                        <a:lnSpc>
                          <a:spcPts val="1600"/>
                        </a:lnSpc>
                        <a:spcAft>
                          <a:spcPts val="0"/>
                        </a:spcAft>
                      </a:pPr>
                      <a:r>
                        <a:rPr lang="en-US" sz="1050" b="1" dirty="0">
                          <a:effectLst/>
                        </a:rPr>
                        <a:t>a. Dependent Variable: percentage correct spelling</a:t>
                      </a:r>
                      <a:endParaRPr lang="en-US" sz="1100" b="1"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tc>
              </a:tr>
              <a:tr h="0">
                <a:tc>
                  <a:txBody>
                    <a:bodyPr/>
                    <a:lstStyle/>
                    <a:p>
                      <a:pPr marL="38100" marR="38100" algn="l" rtl="0">
                        <a:lnSpc>
                          <a:spcPts val="1600"/>
                        </a:lnSpc>
                        <a:spcAft>
                          <a:spcPts val="0"/>
                        </a:spcAft>
                      </a:pPr>
                      <a:r>
                        <a:rPr lang="en-US" sz="1050" b="1" dirty="0">
                          <a:effectLst/>
                        </a:rPr>
                        <a:t>b. Predictors: (Constant), </a:t>
                      </a:r>
                      <a:r>
                        <a:rPr lang="en-US" sz="1050" b="1" dirty="0" err="1">
                          <a:effectLst/>
                        </a:rPr>
                        <a:t>standardised</a:t>
                      </a:r>
                      <a:r>
                        <a:rPr lang="en-US" sz="1050" b="1" dirty="0">
                          <a:effectLst/>
                        </a:rPr>
                        <a:t> spelling score, chronological age, reading age, </a:t>
                      </a:r>
                      <a:r>
                        <a:rPr lang="en-US" sz="1050" b="1" dirty="0" err="1">
                          <a:effectLst/>
                        </a:rPr>
                        <a:t>standardised</a:t>
                      </a:r>
                      <a:r>
                        <a:rPr lang="en-US" sz="1050" b="1" dirty="0">
                          <a:effectLst/>
                        </a:rPr>
                        <a:t> reading score</a:t>
                      </a:r>
                      <a:endParaRPr lang="en-US" sz="1100" b="1" dirty="0">
                        <a:solidFill>
                          <a:srgbClr val="000000"/>
                        </a:solidFill>
                        <a:effectLst/>
                        <a:latin typeface="Courier New" panose="02070409020205090404" pitchFamily="49" charset="0"/>
                        <a:ea typeface="Times New Roman" panose="02020603050405020304" pitchFamily="18" charset="0"/>
                        <a:cs typeface="Arial" panose="020B0604020202090204" pitchFamily="34" charset="0"/>
                      </a:endParaRPr>
                    </a:p>
                  </a:txBody>
                  <a:tcPr marL="0" marR="0" marT="0" marB="0"/>
                </a:tc>
              </a:tr>
            </a:tbl>
          </a:graphicData>
        </a:graphic>
      </p:graphicFrame>
    </p:spTree>
    <p:extLst>
      <p:ext uri="{BB962C8B-B14F-4D97-AF65-F5344CB8AC3E}">
        <p14:creationId xmlns:p14="http://schemas.microsoft.com/office/powerpoint/2010/main" val="398182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C000"/>
                </a:solidFill>
              </a:rPr>
              <a:t>اجرای رگرسیون چندگانه در </a:t>
            </a:r>
            <a:r>
              <a:rPr lang="en-US" b="1" dirty="0" smtClean="0">
                <a:solidFill>
                  <a:srgbClr val="FFC000"/>
                </a:solidFill>
                <a:latin typeface="Times New Roman" panose="02020603050405020304" pitchFamily="18" charset="0"/>
                <a:cs typeface="Times New Roman" panose="02020603050405020304" pitchFamily="18" charset="0"/>
              </a:rPr>
              <a:t>SPSS</a:t>
            </a:r>
            <a:endParaRPr lang="fa-IR" b="1" dirty="0">
              <a:solidFill>
                <a:srgbClr val="FFC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806190" y="1717552"/>
            <a:ext cx="7006985" cy="766364"/>
          </a:xfrm>
          <a:prstGeom prst="rect">
            <a:avLst/>
          </a:prstGeom>
          <a:noFill/>
          <a:ln w="25400">
            <a:solidFill>
              <a:srgbClr val="FFFF00"/>
            </a:solidFill>
          </a:ln>
        </p:spPr>
        <p:txBody>
          <a:bodyPr wrap="square" rtlCol="1">
            <a:spAutoFit/>
          </a:bodyPr>
          <a:lstStyle/>
          <a:p>
            <a:pPr algn="r" rtl="1">
              <a:lnSpc>
                <a:spcPct val="90000"/>
              </a:lnSpc>
            </a:pPr>
            <a:r>
              <a:rPr lang="fa-IR"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ضرایب بتای استاندارد شده، سهم هریک از متغیرهای پیش بین در متغیر ملاک نشان می دهد.</a:t>
            </a:r>
            <a:endParaRPr lang="fa-IR"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858518170"/>
              </p:ext>
            </p:extLst>
          </p:nvPr>
        </p:nvGraphicFramePr>
        <p:xfrm>
          <a:off x="1245863" y="2906068"/>
          <a:ext cx="9700275" cy="3460440"/>
        </p:xfrm>
        <a:graphic>
          <a:graphicData uri="http://schemas.openxmlformats.org/drawingml/2006/table">
            <a:tbl>
              <a:tblPr>
                <a:tableStyleId>{616DA210-FB5B-4158-B5E0-FEB733F419BA}</a:tableStyleId>
              </a:tblPr>
              <a:tblGrid>
                <a:gridCol w="2216268"/>
                <a:gridCol w="2216268"/>
                <a:gridCol w="1121171"/>
                <a:gridCol w="1236400"/>
                <a:gridCol w="1348275"/>
                <a:gridCol w="725009"/>
                <a:gridCol w="836884"/>
              </a:tblGrid>
              <a:tr h="335318">
                <a:tc gridSpan="6">
                  <a:txBody>
                    <a:bodyPr/>
                    <a:lstStyle/>
                    <a:p>
                      <a:pPr marL="38100" marR="38100" algn="ctr" rtl="0">
                        <a:lnSpc>
                          <a:spcPts val="1600"/>
                        </a:lnSpc>
                        <a:spcAft>
                          <a:spcPts val="0"/>
                        </a:spcAft>
                      </a:pPr>
                      <a:r>
                        <a:rPr lang="en-US" sz="1900" b="1" dirty="0" err="1">
                          <a:effectLst/>
                          <a:latin typeface="Times New Roman" panose="02020603050405020304" pitchFamily="18" charset="0"/>
                          <a:cs typeface="Times New Roman" panose="02020603050405020304" pitchFamily="18" charset="0"/>
                        </a:rPr>
                        <a:t>Coefficients</a:t>
                      </a:r>
                      <a:r>
                        <a:rPr lang="en-US" sz="1900" b="1" baseline="30000" dirty="0" err="1">
                          <a:effectLst/>
                          <a:latin typeface="Times New Roman" panose="02020603050405020304" pitchFamily="18" charset="0"/>
                          <a:cs typeface="Times New Roman" panose="02020603050405020304" pitchFamily="18" charset="0"/>
                        </a:rPr>
                        <a:t>a</a:t>
                      </a:r>
                      <a:endParaRPr lang="en-US"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marL="38100" marR="38100" algn="ctr" rtl="0">
                        <a:lnSpc>
                          <a:spcPts val="1600"/>
                        </a:lnSpc>
                        <a:spcAft>
                          <a:spcPts val="0"/>
                        </a:spcAft>
                      </a:pPr>
                      <a:endPar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729684">
                <a:tc rowSpan="2" gridSpan="2">
                  <a:txBody>
                    <a:bodyPr/>
                    <a:lstStyle/>
                    <a:p>
                      <a:pPr marL="38100" marR="38100" algn="l" rtl="0">
                        <a:lnSpc>
                          <a:spcPts val="1600"/>
                        </a:lnSpc>
                        <a:spcAft>
                          <a:spcPts val="0"/>
                        </a:spcAft>
                      </a:pPr>
                      <a:r>
                        <a:rPr lang="en-US" sz="1900">
                          <a:effectLst/>
                          <a:latin typeface="Times New Roman" panose="02020603050405020304" pitchFamily="18" charset="0"/>
                          <a:cs typeface="Times New Roman" panose="02020603050405020304" pitchFamily="18" charset="0"/>
                        </a:rPr>
                        <a:t>Model</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2" hMerge="1">
                  <a:txBody>
                    <a:bodyPr/>
                    <a:lstStyle/>
                    <a:p>
                      <a:pPr rtl="1"/>
                      <a:endParaRPr lang="fa-IR"/>
                    </a:p>
                  </a:txBody>
                  <a:tcPr/>
                </a:tc>
                <a:tc gridSpan="2">
                  <a:txBody>
                    <a:bodyPr/>
                    <a:lstStyle/>
                    <a:p>
                      <a:pPr marL="38100" marR="38100" algn="ctr" rtl="0">
                        <a:lnSpc>
                          <a:spcPts val="1600"/>
                        </a:lnSpc>
                        <a:spcAft>
                          <a:spcPts val="0"/>
                        </a:spcAft>
                      </a:pPr>
                      <a:r>
                        <a:rPr lang="en-US" sz="1900" dirty="0">
                          <a:effectLst/>
                          <a:latin typeface="Times New Roman" panose="02020603050405020304" pitchFamily="18" charset="0"/>
                          <a:cs typeface="Times New Roman" panose="02020603050405020304" pitchFamily="18" charset="0"/>
                        </a:rPr>
                        <a:t>Unstandardized Coefficients</a:t>
                      </a:r>
                      <a:endPar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pPr rtl="1"/>
                      <a:endParaRPr lang="fa-IR"/>
                    </a:p>
                  </a:txBody>
                  <a:tcPr/>
                </a:tc>
                <a:tc>
                  <a:txBody>
                    <a:bodyPr/>
                    <a:lstStyle/>
                    <a:p>
                      <a:pPr marL="38100" marR="38100" algn="ctr" rtl="0">
                        <a:lnSpc>
                          <a:spcPts val="1600"/>
                        </a:lnSpc>
                        <a:spcAft>
                          <a:spcPts val="0"/>
                        </a:spcAft>
                      </a:pPr>
                      <a:r>
                        <a:rPr lang="en-US" sz="1900">
                          <a:effectLst/>
                          <a:latin typeface="Times New Roman" panose="02020603050405020304" pitchFamily="18" charset="0"/>
                          <a:cs typeface="Times New Roman" panose="02020603050405020304" pitchFamily="18" charset="0"/>
                        </a:rPr>
                        <a:t>Standardized Coefficients</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2">
                  <a:txBody>
                    <a:bodyPr/>
                    <a:lstStyle/>
                    <a:p>
                      <a:pPr marL="38100" marR="38100" algn="ctr" rtl="0">
                        <a:lnSpc>
                          <a:spcPts val="1600"/>
                        </a:lnSpc>
                        <a:spcAft>
                          <a:spcPts val="0"/>
                        </a:spcAft>
                      </a:pPr>
                      <a:r>
                        <a:rPr lang="en-US" sz="1900" dirty="0">
                          <a:effectLst/>
                          <a:latin typeface="Times New Roman" panose="02020603050405020304" pitchFamily="18" charset="0"/>
                          <a:cs typeface="Times New Roman" panose="02020603050405020304" pitchFamily="18" charset="0"/>
                        </a:rPr>
                        <a:t>t</a:t>
                      </a:r>
                      <a:endPar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2">
                  <a:txBody>
                    <a:bodyPr/>
                    <a:lstStyle/>
                    <a:p>
                      <a:pPr marL="38100" marR="38100" algn="ctr">
                        <a:lnSpc>
                          <a:spcPts val="1600"/>
                        </a:lnSpc>
                        <a:spcAft>
                          <a:spcPts val="0"/>
                        </a:spcAft>
                      </a:pPr>
                      <a:r>
                        <a:rPr lang="en-US" sz="1100">
                          <a:effectLst/>
                          <a:latin typeface="Times New Roman" panose="02020603050405020304" pitchFamily="18" charset="0"/>
                          <a:cs typeface="Times New Roman" panose="02020603050405020304" pitchFamily="18" charset="0"/>
                        </a:rPr>
                        <a:t>Sig.</a:t>
                      </a:r>
                      <a:endPar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35318">
                <a:tc gridSpan="2" vMerge="1">
                  <a:txBody>
                    <a:bodyPr/>
                    <a:lstStyle/>
                    <a:p>
                      <a:pPr rtl="1"/>
                      <a:endParaRPr lang="fa-IR"/>
                    </a:p>
                  </a:txBody>
                  <a:tcPr/>
                </a:tc>
                <a:tc hMerge="1" vMerge="1">
                  <a:txBody>
                    <a:bodyPr/>
                    <a:lstStyle/>
                    <a:p>
                      <a:pPr rtl="1"/>
                      <a:endParaRPr lang="fa-IR"/>
                    </a:p>
                  </a:txBody>
                  <a:tcPr/>
                </a:tc>
                <a:tc>
                  <a:txBody>
                    <a:bodyPr/>
                    <a:lstStyle/>
                    <a:p>
                      <a:pPr marL="38100" marR="38100" algn="ctr" rtl="0">
                        <a:lnSpc>
                          <a:spcPts val="1600"/>
                        </a:lnSpc>
                        <a:spcAft>
                          <a:spcPts val="0"/>
                        </a:spcAft>
                      </a:pPr>
                      <a:r>
                        <a:rPr lang="en-US" sz="1900">
                          <a:effectLst/>
                          <a:latin typeface="Times New Roman" panose="02020603050405020304" pitchFamily="18" charset="0"/>
                          <a:cs typeface="Times New Roman" panose="02020603050405020304" pitchFamily="18" charset="0"/>
                        </a:rPr>
                        <a:t>B</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1900">
                          <a:effectLst/>
                          <a:latin typeface="Times New Roman" panose="02020603050405020304" pitchFamily="18" charset="0"/>
                          <a:cs typeface="Times New Roman" panose="02020603050405020304" pitchFamily="18" charset="0"/>
                        </a:rPr>
                        <a:t>Std. Error</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1900">
                          <a:effectLst/>
                          <a:latin typeface="Times New Roman" panose="02020603050405020304" pitchFamily="18" charset="0"/>
                          <a:cs typeface="Times New Roman" panose="02020603050405020304" pitchFamily="18" charset="0"/>
                        </a:rPr>
                        <a:t>Beta</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pPr rtl="1"/>
                      <a:endParaRPr lang="fa-IR"/>
                    </a:p>
                  </a:txBody>
                  <a:tcPr/>
                </a:tc>
                <a:tc vMerge="1">
                  <a:txBody>
                    <a:bodyPr/>
                    <a:lstStyle/>
                    <a:p>
                      <a:pPr rtl="1"/>
                      <a:endParaRPr lang="fa-IR"/>
                    </a:p>
                  </a:txBody>
                  <a:tcPr/>
                </a:tc>
              </a:tr>
              <a:tr h="414554">
                <a:tc rowSpan="5">
                  <a:txBody>
                    <a:bodyPr/>
                    <a:lstStyle/>
                    <a:p>
                      <a:pPr marL="38100" marR="38100" algn="l" rtl="0">
                        <a:lnSpc>
                          <a:spcPts val="1600"/>
                        </a:lnSpc>
                        <a:spcAft>
                          <a:spcPts val="0"/>
                        </a:spcAft>
                      </a:pPr>
                      <a:r>
                        <a:rPr lang="en-US" sz="1900">
                          <a:effectLst/>
                          <a:latin typeface="Times New Roman" panose="02020603050405020304" pitchFamily="18" charset="0"/>
                          <a:cs typeface="Times New Roman" panose="02020603050405020304" pitchFamily="18" charset="0"/>
                        </a:rPr>
                        <a:t>1</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900">
                          <a:effectLst/>
                          <a:latin typeface="Times New Roman" panose="02020603050405020304" pitchFamily="18" charset="0"/>
                          <a:cs typeface="Times New Roman" panose="02020603050405020304" pitchFamily="18" charset="0"/>
                        </a:rPr>
                        <a:t>(Constant)</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900" dirty="0">
                          <a:effectLst/>
                          <a:latin typeface="Times New Roman" panose="02020603050405020304" pitchFamily="18" charset="0"/>
                          <a:cs typeface="Times New Roman" panose="02020603050405020304" pitchFamily="18" charset="0"/>
                        </a:rPr>
                        <a:t>-231.330</a:t>
                      </a:r>
                      <a:endPar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900">
                          <a:effectLst/>
                          <a:latin typeface="Times New Roman" panose="02020603050405020304" pitchFamily="18" charset="0"/>
                          <a:cs typeface="Times New Roman" panose="02020603050405020304" pitchFamily="18" charset="0"/>
                        </a:rPr>
                        <a:t>30.470</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l" rtl="0">
                        <a:lnSpc>
                          <a:spcPct val="107000"/>
                        </a:lnSpc>
                        <a:spcAft>
                          <a:spcPts val="0"/>
                        </a:spcAft>
                      </a:pPr>
                      <a:r>
                        <a:rPr lang="en-US" sz="2500">
                          <a:effectLst/>
                          <a:latin typeface="Times New Roman" panose="02020603050405020304" pitchFamily="18" charset="0"/>
                          <a:cs typeface="Times New Roman" panose="02020603050405020304" pitchFamily="18" charset="0"/>
                        </a:rPr>
                        <a:t> </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900">
                          <a:effectLst/>
                          <a:latin typeface="Times New Roman" panose="02020603050405020304" pitchFamily="18" charset="0"/>
                          <a:cs typeface="Times New Roman" panose="02020603050405020304" pitchFamily="18" charset="0"/>
                        </a:rPr>
                        <a:t>-7.592</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100">
                          <a:effectLst/>
                          <a:latin typeface="Times New Roman" panose="02020603050405020304" pitchFamily="18" charset="0"/>
                          <a:cs typeface="Times New Roman" panose="02020603050405020304" pitchFamily="18" charset="0"/>
                        </a:rPr>
                        <a:t>.000</a:t>
                      </a:r>
                      <a:endPar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35318">
                <a:tc vMerge="1">
                  <a:txBody>
                    <a:bodyPr/>
                    <a:lstStyle/>
                    <a:p>
                      <a:pPr rtl="1"/>
                      <a:endParaRPr lang="fa-IR"/>
                    </a:p>
                  </a:txBody>
                  <a:tcPr/>
                </a:tc>
                <a:tc>
                  <a:txBody>
                    <a:bodyPr/>
                    <a:lstStyle/>
                    <a:p>
                      <a:pPr marL="38100" marR="38100" algn="l" rtl="0">
                        <a:lnSpc>
                          <a:spcPts val="1600"/>
                        </a:lnSpc>
                        <a:spcAft>
                          <a:spcPts val="0"/>
                        </a:spcAft>
                      </a:pPr>
                      <a:r>
                        <a:rPr lang="en-US" sz="1900" dirty="0">
                          <a:effectLst/>
                          <a:latin typeface="Times New Roman" panose="02020603050405020304" pitchFamily="18" charset="0"/>
                          <a:cs typeface="Times New Roman" panose="02020603050405020304" pitchFamily="18" charset="0"/>
                        </a:rPr>
                        <a:t>chronological age</a:t>
                      </a:r>
                      <a:endPar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900" dirty="0">
                          <a:effectLst/>
                          <a:latin typeface="Times New Roman" panose="02020603050405020304" pitchFamily="18" charset="0"/>
                          <a:cs typeface="Times New Roman" panose="02020603050405020304" pitchFamily="18" charset="0"/>
                        </a:rPr>
                        <a:t>1.287</a:t>
                      </a:r>
                      <a:endPar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900">
                          <a:effectLst/>
                          <a:latin typeface="Times New Roman" panose="02020603050405020304" pitchFamily="18" charset="0"/>
                          <a:cs typeface="Times New Roman" panose="02020603050405020304" pitchFamily="18" charset="0"/>
                        </a:rPr>
                        <a:t>.251</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900">
                          <a:effectLst/>
                          <a:latin typeface="Times New Roman" panose="02020603050405020304" pitchFamily="18" charset="0"/>
                          <a:cs typeface="Times New Roman" panose="02020603050405020304" pitchFamily="18" charset="0"/>
                        </a:rPr>
                        <a:t>.403</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900">
                          <a:effectLst/>
                          <a:latin typeface="Times New Roman" panose="02020603050405020304" pitchFamily="18" charset="0"/>
                          <a:cs typeface="Times New Roman" panose="02020603050405020304" pitchFamily="18" charset="0"/>
                        </a:rPr>
                        <a:t>5.131</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100">
                          <a:effectLst/>
                          <a:latin typeface="Times New Roman" panose="02020603050405020304" pitchFamily="18" charset="0"/>
                          <a:cs typeface="Times New Roman" panose="02020603050405020304" pitchFamily="18" charset="0"/>
                        </a:rPr>
                        <a:t>.000</a:t>
                      </a:r>
                      <a:endPar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35318">
                <a:tc vMerge="1">
                  <a:txBody>
                    <a:bodyPr/>
                    <a:lstStyle/>
                    <a:p>
                      <a:pPr rtl="1"/>
                      <a:endParaRPr lang="fa-IR"/>
                    </a:p>
                  </a:txBody>
                  <a:tcPr/>
                </a:tc>
                <a:tc>
                  <a:txBody>
                    <a:bodyPr/>
                    <a:lstStyle/>
                    <a:p>
                      <a:pPr marL="38100" marR="38100" algn="l" rtl="0">
                        <a:lnSpc>
                          <a:spcPts val="1600"/>
                        </a:lnSpc>
                        <a:spcAft>
                          <a:spcPts val="0"/>
                        </a:spcAft>
                      </a:pPr>
                      <a:r>
                        <a:rPr lang="en-US" sz="1900" dirty="0">
                          <a:effectLst/>
                          <a:latin typeface="Times New Roman" panose="02020603050405020304" pitchFamily="18" charset="0"/>
                          <a:cs typeface="Times New Roman" panose="02020603050405020304" pitchFamily="18" charset="0"/>
                        </a:rPr>
                        <a:t>reading age</a:t>
                      </a:r>
                      <a:endPar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900" dirty="0">
                          <a:effectLst/>
                          <a:latin typeface="Times New Roman" panose="02020603050405020304" pitchFamily="18" charset="0"/>
                          <a:cs typeface="Times New Roman" panose="02020603050405020304" pitchFamily="18" charset="0"/>
                        </a:rPr>
                        <a:t>-.159</a:t>
                      </a:r>
                      <a:endPar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900">
                          <a:effectLst/>
                          <a:latin typeface="Times New Roman" panose="02020603050405020304" pitchFamily="18" charset="0"/>
                          <a:cs typeface="Times New Roman" panose="02020603050405020304" pitchFamily="18" charset="0"/>
                        </a:rPr>
                        <a:t>.110</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900">
                          <a:effectLst/>
                          <a:latin typeface="Times New Roman" panose="02020603050405020304" pitchFamily="18" charset="0"/>
                          <a:cs typeface="Times New Roman" panose="02020603050405020304" pitchFamily="18" charset="0"/>
                        </a:rPr>
                        <a:t>-.142</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900">
                          <a:effectLst/>
                          <a:latin typeface="Times New Roman" panose="02020603050405020304" pitchFamily="18" charset="0"/>
                          <a:cs typeface="Times New Roman" panose="02020603050405020304" pitchFamily="18" charset="0"/>
                        </a:rPr>
                        <a:t>-1.450</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100">
                          <a:effectLst/>
                          <a:latin typeface="Times New Roman" panose="02020603050405020304" pitchFamily="18" charset="0"/>
                          <a:cs typeface="Times New Roman" panose="02020603050405020304" pitchFamily="18" charset="0"/>
                        </a:rPr>
                        <a:t>.155</a:t>
                      </a:r>
                      <a:endPar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87465">
                <a:tc vMerge="1">
                  <a:txBody>
                    <a:bodyPr/>
                    <a:lstStyle/>
                    <a:p>
                      <a:pPr rtl="1"/>
                      <a:endParaRPr lang="fa-IR"/>
                    </a:p>
                  </a:txBody>
                  <a:tcPr/>
                </a:tc>
                <a:tc>
                  <a:txBody>
                    <a:bodyPr/>
                    <a:lstStyle/>
                    <a:p>
                      <a:pPr marL="38100" marR="38100" algn="l" rtl="0">
                        <a:lnSpc>
                          <a:spcPts val="1600"/>
                        </a:lnSpc>
                        <a:spcAft>
                          <a:spcPts val="0"/>
                        </a:spcAft>
                      </a:pPr>
                      <a:r>
                        <a:rPr lang="en-US" sz="1900" dirty="0" err="1">
                          <a:effectLst/>
                          <a:latin typeface="Times New Roman" panose="02020603050405020304" pitchFamily="18" charset="0"/>
                          <a:cs typeface="Times New Roman" panose="02020603050405020304" pitchFamily="18" charset="0"/>
                        </a:rPr>
                        <a:t>standardised</a:t>
                      </a:r>
                      <a:r>
                        <a:rPr lang="en-US" sz="1900" dirty="0">
                          <a:effectLst/>
                          <a:latin typeface="Times New Roman" panose="02020603050405020304" pitchFamily="18" charset="0"/>
                          <a:cs typeface="Times New Roman" panose="02020603050405020304" pitchFamily="18" charset="0"/>
                        </a:rPr>
                        <a:t> reading score</a:t>
                      </a:r>
                      <a:endPar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900" dirty="0">
                          <a:effectLst/>
                          <a:latin typeface="Times New Roman" panose="02020603050405020304" pitchFamily="18" charset="0"/>
                          <a:cs typeface="Times New Roman" panose="02020603050405020304" pitchFamily="18" charset="0"/>
                        </a:rPr>
                        <a:t>.526</a:t>
                      </a:r>
                      <a:endPar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900">
                          <a:effectLst/>
                          <a:latin typeface="Times New Roman" panose="02020603050405020304" pitchFamily="18" charset="0"/>
                          <a:cs typeface="Times New Roman" panose="02020603050405020304" pitchFamily="18" charset="0"/>
                        </a:rPr>
                        <a:t>.156</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900">
                          <a:effectLst/>
                          <a:latin typeface="Times New Roman" panose="02020603050405020304" pitchFamily="18" charset="0"/>
                          <a:cs typeface="Times New Roman" panose="02020603050405020304" pitchFamily="18" charset="0"/>
                        </a:rPr>
                        <a:t>.389</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900">
                          <a:effectLst/>
                          <a:latin typeface="Times New Roman" panose="02020603050405020304" pitchFamily="18" charset="0"/>
                          <a:cs typeface="Times New Roman" panose="02020603050405020304" pitchFamily="18" charset="0"/>
                        </a:rPr>
                        <a:t>3.381</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100">
                          <a:effectLst/>
                          <a:latin typeface="Times New Roman" panose="02020603050405020304" pitchFamily="18" charset="0"/>
                          <a:cs typeface="Times New Roman" panose="02020603050405020304" pitchFamily="18" charset="0"/>
                        </a:rPr>
                        <a:t>.002</a:t>
                      </a:r>
                      <a:endPar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87465">
                <a:tc vMerge="1">
                  <a:txBody>
                    <a:bodyPr/>
                    <a:lstStyle/>
                    <a:p>
                      <a:pPr rtl="1"/>
                      <a:endParaRPr lang="fa-IR"/>
                    </a:p>
                  </a:txBody>
                  <a:tcPr/>
                </a:tc>
                <a:tc>
                  <a:txBody>
                    <a:bodyPr/>
                    <a:lstStyle/>
                    <a:p>
                      <a:pPr marL="38100" marR="38100" algn="l" rtl="0">
                        <a:lnSpc>
                          <a:spcPts val="1600"/>
                        </a:lnSpc>
                        <a:spcAft>
                          <a:spcPts val="0"/>
                        </a:spcAft>
                      </a:pPr>
                      <a:r>
                        <a:rPr lang="en-US" sz="1900" dirty="0" err="1">
                          <a:effectLst/>
                          <a:latin typeface="Times New Roman" panose="02020603050405020304" pitchFamily="18" charset="0"/>
                          <a:cs typeface="Times New Roman" panose="02020603050405020304" pitchFamily="18" charset="0"/>
                        </a:rPr>
                        <a:t>standardised</a:t>
                      </a:r>
                      <a:r>
                        <a:rPr lang="en-US" sz="1900" dirty="0">
                          <a:effectLst/>
                          <a:latin typeface="Times New Roman" panose="02020603050405020304" pitchFamily="18" charset="0"/>
                          <a:cs typeface="Times New Roman" panose="02020603050405020304" pitchFamily="18" charset="0"/>
                        </a:rPr>
                        <a:t> spelling score</a:t>
                      </a:r>
                      <a:endPar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l" rtl="0">
                        <a:lnSpc>
                          <a:spcPts val="1600"/>
                        </a:lnSpc>
                        <a:spcAft>
                          <a:spcPts val="0"/>
                        </a:spcAft>
                      </a:pPr>
                      <a:r>
                        <a:rPr lang="en-US" sz="1900" dirty="0">
                          <a:effectLst/>
                          <a:latin typeface="Times New Roman" panose="02020603050405020304" pitchFamily="18" charset="0"/>
                          <a:cs typeface="Times New Roman" panose="02020603050405020304" pitchFamily="18" charset="0"/>
                        </a:rPr>
                        <a:t>1.259</a:t>
                      </a:r>
                      <a:endPar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900">
                          <a:effectLst/>
                          <a:latin typeface="Times New Roman" panose="02020603050405020304" pitchFamily="18" charset="0"/>
                          <a:cs typeface="Times New Roman" panose="02020603050405020304" pitchFamily="18" charset="0"/>
                        </a:rPr>
                        <a:t>.165</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900">
                          <a:effectLst/>
                          <a:latin typeface="Times New Roman" panose="02020603050405020304" pitchFamily="18" charset="0"/>
                          <a:cs typeface="Times New Roman" panose="02020603050405020304" pitchFamily="18" charset="0"/>
                        </a:rPr>
                        <a:t>.789</a:t>
                      </a:r>
                      <a:endPar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l" rtl="0">
                        <a:lnSpc>
                          <a:spcPts val="1600"/>
                        </a:lnSpc>
                        <a:spcAft>
                          <a:spcPts val="0"/>
                        </a:spcAft>
                      </a:pPr>
                      <a:r>
                        <a:rPr lang="en-US" sz="1900" dirty="0">
                          <a:effectLst/>
                          <a:latin typeface="Times New Roman" panose="02020603050405020304" pitchFamily="18" charset="0"/>
                          <a:cs typeface="Times New Roman" panose="02020603050405020304" pitchFamily="18" charset="0"/>
                        </a:rPr>
                        <a:t>7.634</a:t>
                      </a:r>
                      <a:endPar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100" dirty="0">
                          <a:effectLst/>
                          <a:latin typeface="Times New Roman" panose="02020603050405020304" pitchFamily="18" charset="0"/>
                          <a:cs typeface="Times New Roman" panose="02020603050405020304" pitchFamily="18" charset="0"/>
                        </a:rPr>
                        <a:t>.000</a:t>
                      </a:r>
                      <a:endParaRPr lang="en-US"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21835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C000"/>
                </a:solidFill>
              </a:rPr>
              <a:t>معادله رگرسیون</a:t>
            </a:r>
            <a:endParaRPr lang="fa-IR" b="1" dirty="0">
              <a:solidFill>
                <a:srgbClr val="FFC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93421" y="2031519"/>
            <a:ext cx="4442460" cy="433965"/>
          </a:xfrm>
          <a:prstGeom prst="rect">
            <a:avLst/>
          </a:prstGeom>
          <a:noFill/>
          <a:ln w="25400">
            <a:solidFill>
              <a:srgbClr val="FFFF00"/>
            </a:solidFill>
          </a:ln>
        </p:spPr>
        <p:txBody>
          <a:bodyPr wrap="square" rtlCol="1">
            <a:spAutoFit/>
          </a:bodyPr>
          <a:lstStyle/>
          <a:p>
            <a:pPr algn="l">
              <a:lnSpc>
                <a:spcPct val="90000"/>
              </a:lnSpc>
            </a:pP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Y= b1x1+b2x2+b3x3+b4x4+b0</a:t>
            </a:r>
            <a:endParaRPr lang="fa-IR"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7" name="TextBox 6"/>
          <p:cNvSpPr txBox="1"/>
          <p:nvPr/>
        </p:nvSpPr>
        <p:spPr>
          <a:xfrm>
            <a:off x="693421" y="2801139"/>
            <a:ext cx="9284970" cy="766364"/>
          </a:xfrm>
          <a:prstGeom prst="rect">
            <a:avLst/>
          </a:prstGeom>
          <a:noFill/>
          <a:ln w="25400">
            <a:solidFill>
              <a:srgbClr val="FFFF00"/>
            </a:solidFill>
          </a:ln>
        </p:spPr>
        <p:txBody>
          <a:bodyPr wrap="square" rtlCol="1">
            <a:spAutoFit/>
          </a:bodyPr>
          <a:lstStyle/>
          <a:p>
            <a:pPr>
              <a:lnSpc>
                <a:spcPct val="90000"/>
              </a:lnSpc>
            </a:pP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Y= b1*</a:t>
            </a:r>
            <a:r>
              <a:rPr lang="en-US" sz="2400" dirty="0" smtClean="0">
                <a:latin typeface="Times New Roman" panose="02020603050405020304" pitchFamily="18" charset="0"/>
                <a:cs typeface="Times New Roman" panose="02020603050405020304" pitchFamily="18" charset="0"/>
              </a:rPr>
              <a:t>chronological age </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+b2*</a:t>
            </a:r>
            <a:r>
              <a:rPr lang="en-US" sz="2400" dirty="0" smtClean="0">
                <a:latin typeface="Times New Roman" panose="02020603050405020304" pitchFamily="18" charset="0"/>
                <a:cs typeface="Times New Roman" panose="02020603050405020304" pitchFamily="18" charset="0"/>
              </a:rPr>
              <a:t>reading age </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+b3*</a:t>
            </a:r>
            <a:r>
              <a:rPr lang="en-US" sz="2400" dirty="0" err="1" smtClean="0">
                <a:latin typeface="Times New Roman" panose="02020603050405020304" pitchFamily="18" charset="0"/>
                <a:cs typeface="Times New Roman" panose="02020603050405020304" pitchFamily="18" charset="0"/>
              </a:rPr>
              <a:t>standardised</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reading </a:t>
            </a:r>
            <a:r>
              <a:rPr lang="en-US" sz="2400" dirty="0" smtClean="0">
                <a:latin typeface="Times New Roman" panose="02020603050405020304" pitchFamily="18" charset="0"/>
                <a:cs typeface="Times New Roman" panose="02020603050405020304" pitchFamily="18" charset="0"/>
              </a:rPr>
              <a:t>score</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 b4*</a:t>
            </a:r>
            <a:r>
              <a:rPr lang="en-US" sz="2400" dirty="0" err="1" smtClean="0">
                <a:latin typeface="Times New Roman" panose="02020603050405020304" pitchFamily="18" charset="0"/>
                <a:cs typeface="Times New Roman" panose="02020603050405020304" pitchFamily="18" charset="0"/>
              </a:rPr>
              <a:t>standardised</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spelling </a:t>
            </a:r>
            <a:r>
              <a:rPr lang="en-US" sz="2400" dirty="0" smtClean="0">
                <a:latin typeface="Times New Roman" panose="02020603050405020304" pitchFamily="18" charset="0"/>
                <a:cs typeface="Times New Roman" panose="02020603050405020304" pitchFamily="18" charset="0"/>
              </a:rPr>
              <a:t>score </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+b0</a:t>
            </a:r>
            <a:endParaRPr lang="fa-IR"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8" name="TextBox 7"/>
          <p:cNvSpPr txBox="1"/>
          <p:nvPr/>
        </p:nvSpPr>
        <p:spPr>
          <a:xfrm>
            <a:off x="693421" y="3903158"/>
            <a:ext cx="7078980" cy="424732"/>
          </a:xfrm>
          <a:prstGeom prst="rect">
            <a:avLst/>
          </a:prstGeom>
          <a:noFill/>
          <a:ln w="25400">
            <a:solidFill>
              <a:srgbClr val="FFFF00"/>
            </a:solidFill>
          </a:ln>
        </p:spPr>
        <p:txBody>
          <a:bodyPr wrap="square" rtlCol="1">
            <a:spAutoFit/>
          </a:bodyPr>
          <a:lstStyle/>
          <a:p>
            <a:pPr>
              <a:lnSpc>
                <a:spcPct val="90000"/>
              </a:lnSpc>
            </a:pP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Y= b1*</a:t>
            </a:r>
            <a:r>
              <a:rPr lang="en-US" sz="2400" dirty="0" smtClean="0">
                <a:latin typeface="Times New Roman" panose="02020603050405020304" pitchFamily="18" charset="0"/>
                <a:cs typeface="Times New Roman" panose="02020603050405020304" pitchFamily="18" charset="0"/>
              </a:rPr>
              <a:t>1.287</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+b2*</a:t>
            </a:r>
            <a:r>
              <a:rPr lang="en-US" sz="2400" dirty="0">
                <a:latin typeface="Times New Roman" panose="02020603050405020304" pitchFamily="18" charset="0"/>
                <a:cs typeface="Times New Roman" panose="02020603050405020304" pitchFamily="18" charset="0"/>
              </a:rPr>
              <a:t>-.159</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+b3*</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526</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+b4*</a:t>
            </a:r>
            <a:r>
              <a:rPr lang="en-US" sz="2400" dirty="0">
                <a:latin typeface="Times New Roman" panose="02020603050405020304" pitchFamily="18" charset="0"/>
                <a:cs typeface="Times New Roman" panose="02020603050405020304" pitchFamily="18" charset="0"/>
              </a:rPr>
              <a:t>1.259</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a:t>
            </a:r>
            <a:r>
              <a:rPr lang="en-US" sz="2400" dirty="0" smtClean="0">
                <a:latin typeface="Times New Roman" panose="02020603050405020304" pitchFamily="18" charset="0"/>
                <a:cs typeface="Times New Roman" panose="02020603050405020304" pitchFamily="18" charset="0"/>
              </a:rPr>
              <a:t>-231.330</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68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5000" dirty="0">
                <a:solidFill>
                  <a:srgbClr val="FFC000"/>
                </a:solidFill>
              </a:rPr>
              <a:t>نحوه گزارش </a:t>
            </a:r>
            <a:r>
              <a:rPr lang="fa-IR" sz="5000" dirty="0" smtClean="0">
                <a:solidFill>
                  <a:srgbClr val="FFC000"/>
                </a:solidFill>
              </a:rPr>
              <a:t>یافته ها </a:t>
            </a:r>
            <a:r>
              <a:rPr lang="fa-IR" sz="5000" dirty="0">
                <a:solidFill>
                  <a:srgbClr val="FFC000"/>
                </a:solidFill>
              </a:rPr>
              <a:t>در تحلیل رگرسیونی</a:t>
            </a:r>
          </a:p>
        </p:txBody>
      </p:sp>
      <p:sp>
        <p:nvSpPr>
          <p:cNvPr id="4" name="Subtitle 3"/>
          <p:cNvSpPr>
            <a:spLocks noGrp="1"/>
          </p:cNvSpPr>
          <p:nvPr>
            <p:ph type="subTitle" idx="1"/>
          </p:nvPr>
        </p:nvSpPr>
        <p:spPr/>
        <p:txBody>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Reporting a multiple linear regression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analysis using SPSS</a:t>
            </a:r>
            <a:endParaRPr lang="fa-I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65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C000"/>
                </a:solidFill>
              </a:rPr>
              <a:t>نحوه گزارش یافته ها در تحلیل </a:t>
            </a:r>
            <a:r>
              <a:rPr lang="fa-IR" dirty="0" smtClean="0">
                <a:solidFill>
                  <a:srgbClr val="FFC000"/>
                </a:solidFill>
              </a:rPr>
              <a:t>رگرسیون</a:t>
            </a:r>
            <a:endParaRPr lang="en-US" dirty="0"/>
          </a:p>
        </p:txBody>
      </p:sp>
      <p:sp>
        <p:nvSpPr>
          <p:cNvPr id="3" name="Content Placeholder 2"/>
          <p:cNvSpPr>
            <a:spLocks noGrp="1"/>
          </p:cNvSpPr>
          <p:nvPr>
            <p:ph idx="1"/>
          </p:nvPr>
        </p:nvSpPr>
        <p:spPr/>
        <p:txBody>
          <a:bodyPr>
            <a:normAutofit/>
          </a:bodyPr>
          <a:lstStyle/>
          <a:p>
            <a:pPr marL="0" indent="0" algn="l" rtl="0">
              <a:buNone/>
            </a:pPr>
            <a:r>
              <a:rPr lang="en-US" sz="2800" dirty="0"/>
              <a:t>A significant regression equation was found </a:t>
            </a:r>
            <a:r>
              <a:rPr lang="en-US" sz="2800" dirty="0">
                <a:solidFill>
                  <a:srgbClr val="FFFF00"/>
                </a:solidFill>
              </a:rPr>
              <a:t>(F(_,__)= __.___, </a:t>
            </a:r>
            <a:r>
              <a:rPr lang="en-US" sz="2800" i="1" dirty="0">
                <a:solidFill>
                  <a:srgbClr val="FFFF00"/>
                </a:solidFill>
              </a:rPr>
              <a:t>p </a:t>
            </a:r>
            <a:r>
              <a:rPr lang="en-US" sz="2800" dirty="0">
                <a:solidFill>
                  <a:srgbClr val="FFFF00"/>
                </a:solidFill>
              </a:rPr>
              <a:t>&lt; .___)</a:t>
            </a:r>
            <a:r>
              <a:rPr lang="en-US" sz="2800" dirty="0"/>
              <a:t>,</a:t>
            </a:r>
            <a:r>
              <a:rPr lang="en-US" sz="2800" dirty="0">
                <a:solidFill>
                  <a:schemeClr val="accent1"/>
                </a:solidFill>
              </a:rPr>
              <a:t> </a:t>
            </a:r>
            <a:r>
              <a:rPr lang="en-US" sz="2800" dirty="0"/>
              <a:t>with an </a:t>
            </a:r>
            <a:r>
              <a:rPr lang="en-US" sz="2800" i="1" dirty="0"/>
              <a:t>R</a:t>
            </a:r>
            <a:r>
              <a:rPr lang="en-US" sz="2800" i="1" baseline="30000" dirty="0"/>
              <a:t>2 </a:t>
            </a:r>
            <a:r>
              <a:rPr lang="en-US" sz="2800" dirty="0"/>
              <a:t>of </a:t>
            </a:r>
            <a:r>
              <a:rPr lang="en-US" sz="2800" dirty="0">
                <a:solidFill>
                  <a:srgbClr val="FFFF00"/>
                </a:solidFill>
              </a:rPr>
              <a:t>.____</a:t>
            </a:r>
            <a:r>
              <a:rPr lang="en-US" sz="2800" dirty="0"/>
              <a:t>.</a:t>
            </a:r>
          </a:p>
          <a:p>
            <a:pPr marL="0" indent="0" algn="l" rtl="0">
              <a:buNone/>
            </a:pPr>
            <a:r>
              <a:rPr lang="en-US" sz="2800" dirty="0"/>
              <a:t>Participants’ predicted weight is equal </a:t>
            </a:r>
            <a:r>
              <a:rPr lang="en-US" sz="2800" dirty="0">
                <a:solidFill>
                  <a:srgbClr val="FFFF00"/>
                </a:solidFill>
              </a:rPr>
              <a:t>to _______+______ (independent variable measure) [dependent variable] </a:t>
            </a:r>
            <a:r>
              <a:rPr lang="en-US" sz="2800" dirty="0"/>
              <a:t>when</a:t>
            </a:r>
            <a:r>
              <a:rPr lang="en-US" sz="2800" dirty="0">
                <a:solidFill>
                  <a:schemeClr val="accent1"/>
                </a:solidFill>
              </a:rPr>
              <a:t> </a:t>
            </a:r>
            <a:r>
              <a:rPr lang="en-US" sz="2800" dirty="0">
                <a:solidFill>
                  <a:srgbClr val="FFFF00"/>
                </a:solidFill>
              </a:rPr>
              <a:t>[independent variable] </a:t>
            </a:r>
            <a:r>
              <a:rPr lang="en-US" sz="2800" dirty="0"/>
              <a:t>is</a:t>
            </a:r>
            <a:r>
              <a:rPr lang="en-US" sz="2800" dirty="0">
                <a:solidFill>
                  <a:schemeClr val="accent1"/>
                </a:solidFill>
              </a:rPr>
              <a:t> </a:t>
            </a:r>
            <a:r>
              <a:rPr lang="en-US" sz="2800" dirty="0"/>
              <a:t>measured</a:t>
            </a:r>
            <a:r>
              <a:rPr lang="en-US" sz="2800" dirty="0">
                <a:solidFill>
                  <a:schemeClr val="accent1"/>
                </a:solidFill>
              </a:rPr>
              <a:t> </a:t>
            </a:r>
            <a:r>
              <a:rPr lang="en-US" sz="2800" dirty="0"/>
              <a:t>in</a:t>
            </a:r>
            <a:r>
              <a:rPr lang="en-US" sz="2800" dirty="0">
                <a:solidFill>
                  <a:schemeClr val="accent1"/>
                </a:solidFill>
              </a:rPr>
              <a:t> </a:t>
            </a:r>
            <a:r>
              <a:rPr lang="en-US" sz="2800" dirty="0">
                <a:solidFill>
                  <a:srgbClr val="FFFF00"/>
                </a:solidFill>
              </a:rPr>
              <a:t>[unit of measure]</a:t>
            </a:r>
            <a:r>
              <a:rPr lang="en-US" sz="2800" dirty="0">
                <a:solidFill>
                  <a:schemeClr val="accent1"/>
                </a:solidFill>
              </a:rPr>
              <a:t>.  </a:t>
            </a:r>
            <a:r>
              <a:rPr lang="en-US" sz="2800" dirty="0">
                <a:solidFill>
                  <a:srgbClr val="FFFF00"/>
                </a:solidFill>
              </a:rPr>
              <a:t>[Dependent variable] </a:t>
            </a:r>
            <a:r>
              <a:rPr lang="en-US" sz="2800" dirty="0"/>
              <a:t>increased _____ for each </a:t>
            </a:r>
            <a:r>
              <a:rPr lang="en-US" sz="2800" dirty="0">
                <a:solidFill>
                  <a:srgbClr val="FFFF00"/>
                </a:solidFill>
              </a:rPr>
              <a:t>[unit of measure]</a:t>
            </a:r>
            <a:r>
              <a:rPr lang="en-US" sz="2800" dirty="0"/>
              <a:t> of</a:t>
            </a:r>
            <a:r>
              <a:rPr lang="en-US" sz="2800" dirty="0">
                <a:solidFill>
                  <a:schemeClr val="accent1"/>
                </a:solidFill>
              </a:rPr>
              <a:t> </a:t>
            </a:r>
            <a:r>
              <a:rPr lang="en-US" sz="2800" dirty="0">
                <a:solidFill>
                  <a:srgbClr val="FFFF00"/>
                </a:solidFill>
              </a:rPr>
              <a:t>[independent variable]</a:t>
            </a:r>
            <a:r>
              <a:rPr lang="en-US" sz="2800" dirty="0"/>
              <a:t>.</a:t>
            </a:r>
            <a:endParaRPr lang="en-US" sz="2800" baseline="30000" dirty="0"/>
          </a:p>
        </p:txBody>
      </p:sp>
    </p:spTree>
    <p:extLst>
      <p:ext uri="{BB962C8B-B14F-4D97-AF65-F5344CB8AC3E}">
        <p14:creationId xmlns:p14="http://schemas.microsoft.com/office/powerpoint/2010/main" val="2485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l" rtl="0">
              <a:buNone/>
            </a:pPr>
            <a:endParaRPr lang="en-US" sz="2800" b="1" dirty="0">
              <a:solidFill>
                <a:schemeClr val="accent1"/>
              </a:solidFill>
            </a:endParaRPr>
          </a:p>
          <a:p>
            <a:pPr marL="0" indent="0" algn="l" rtl="0">
              <a:buNone/>
            </a:pPr>
            <a:r>
              <a:rPr lang="en-US" sz="2800" b="1" dirty="0"/>
              <a:t>You have been asked to investigate the degree to which </a:t>
            </a:r>
            <a:r>
              <a:rPr lang="en-US" sz="2800" b="1" dirty="0">
                <a:solidFill>
                  <a:srgbClr val="FFFF00"/>
                </a:solidFill>
              </a:rPr>
              <a:t>height </a:t>
            </a:r>
            <a:r>
              <a:rPr lang="en-US" sz="2800" b="1" dirty="0"/>
              <a:t>predicts weight.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9791" y="3099553"/>
            <a:ext cx="1879293" cy="2673550"/>
          </a:xfrm>
          <a:prstGeom prst="rect">
            <a:avLst/>
          </a:prstGeom>
        </p:spPr>
      </p:pic>
    </p:spTree>
    <p:extLst>
      <p:ext uri="{BB962C8B-B14F-4D97-AF65-F5344CB8AC3E}">
        <p14:creationId xmlns:p14="http://schemas.microsoft.com/office/powerpoint/2010/main" val="191251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رگرسیـون</a:t>
            </a:r>
            <a:endParaRPr lang="fa-IR" dirty="0">
              <a:solidFill>
                <a:srgbClr val="FFFF00"/>
              </a:solidFill>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3238264499"/>
              </p:ext>
            </p:extLst>
          </p:nvPr>
        </p:nvGraphicFramePr>
        <p:xfrm>
          <a:off x="4247573" y="4666345"/>
          <a:ext cx="1225550" cy="244475"/>
        </p:xfrm>
        <a:graphic>
          <a:graphicData uri="http://schemas.openxmlformats.org/presentationml/2006/ole">
            <mc:AlternateContent xmlns:mc="http://schemas.openxmlformats.org/markup-compatibility/2006">
              <mc:Choice xmlns:v="urn:schemas-microsoft-com:vml" Requires="v">
                <p:oleObj spid="_x0000_s7259" name="Equation" r:id="rId3" imgW="749160" imgH="177480" progId="">
                  <p:embed/>
                </p:oleObj>
              </mc:Choice>
              <mc:Fallback>
                <p:oleObj name="Equation" r:id="rId3" imgW="749160" imgH="177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7573" y="4666345"/>
                        <a:ext cx="1225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3670" y="1701697"/>
            <a:ext cx="7600494" cy="5023502"/>
          </a:xfrm>
          <a:prstGeom prst="rect">
            <a:avLst/>
          </a:prstGeom>
        </p:spPr>
      </p:pic>
    </p:spTree>
    <p:extLst>
      <p:ext uri="{BB962C8B-B14F-4D97-AF65-F5344CB8AC3E}">
        <p14:creationId xmlns:p14="http://schemas.microsoft.com/office/powerpoint/2010/main" val="4205205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l" rtl="0">
              <a:buNone/>
            </a:pPr>
            <a:r>
              <a:rPr lang="en-US" sz="2800" dirty="0">
                <a:solidFill>
                  <a:schemeClr val="tx2">
                    <a:lumMod val="50000"/>
                  </a:schemeClr>
                </a:solidFill>
              </a:rPr>
              <a:t>Wow, that’s a lot.  Let’s break it down using the following example:</a:t>
            </a:r>
          </a:p>
          <a:p>
            <a:pPr marL="0" indent="0" algn="l" rtl="0">
              <a:buNone/>
            </a:pPr>
            <a:r>
              <a:rPr lang="en-US" sz="2800" dirty="0" smtClean="0"/>
              <a:t>You </a:t>
            </a:r>
            <a:r>
              <a:rPr lang="en-US" sz="2800" dirty="0"/>
              <a:t>have been asked to investigate the degree to which height predicts </a:t>
            </a:r>
            <a:r>
              <a:rPr lang="en-US" sz="2800" b="1" dirty="0">
                <a:solidFill>
                  <a:srgbClr val="C00000"/>
                </a:solidFill>
              </a:rPr>
              <a:t>weight</a:t>
            </a:r>
            <a:r>
              <a:rPr lang="en-US" sz="2800" dirty="0"/>
              <a:t>.</a:t>
            </a:r>
            <a:r>
              <a:rPr lang="en-US" sz="2800" dirty="0">
                <a:solidFill>
                  <a:srgbClr val="0070C0"/>
                </a:solidFill>
              </a:rPr>
              <a:t> </a:t>
            </a:r>
            <a:endParaRPr lang="en-US" sz="2800" dirty="0">
              <a:solidFill>
                <a:schemeClr val="accent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9085" y="3859715"/>
            <a:ext cx="1721565" cy="24491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2140" y="3631918"/>
            <a:ext cx="1770117" cy="2540282"/>
          </a:xfrm>
          <a:prstGeom prst="rect">
            <a:avLst/>
          </a:prstGeom>
        </p:spPr>
      </p:pic>
      <p:sp>
        <p:nvSpPr>
          <p:cNvPr id="7" name="Right Arrow 6"/>
          <p:cNvSpPr/>
          <p:nvPr/>
        </p:nvSpPr>
        <p:spPr>
          <a:xfrm>
            <a:off x="4190999" y="4944337"/>
            <a:ext cx="2474205" cy="53104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934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2"/>
            <a:ext cx="8229600" cy="2606406"/>
          </a:xfrm>
        </p:spPr>
        <p:txBody>
          <a:bodyPr>
            <a:normAutofit/>
          </a:bodyPr>
          <a:lstStyle/>
          <a:p>
            <a:pPr marL="0" indent="0" algn="l" rtl="0">
              <a:buNone/>
            </a:pPr>
            <a:r>
              <a:rPr lang="en-US" b="1" dirty="0">
                <a:solidFill>
                  <a:schemeClr val="tx2">
                    <a:lumMod val="50000"/>
                  </a:schemeClr>
                </a:solidFill>
              </a:rPr>
              <a:t>A simple linear regression was calculated to predict weight based on height. </a:t>
            </a:r>
            <a:r>
              <a:rPr lang="en-US" b="1" dirty="0">
                <a:solidFill>
                  <a:schemeClr val="bg1">
                    <a:lumMod val="85000"/>
                    <a:lumOff val="15000"/>
                  </a:schemeClr>
                </a:solidFill>
              </a:rPr>
              <a:t>A significant regression equation was found (F(_,__)= __.___, </a:t>
            </a:r>
            <a:r>
              <a:rPr lang="en-US" b="1" i="1" dirty="0">
                <a:solidFill>
                  <a:schemeClr val="bg1">
                    <a:lumMod val="85000"/>
                    <a:lumOff val="15000"/>
                  </a:schemeClr>
                </a:solidFill>
              </a:rPr>
              <a:t>p </a:t>
            </a:r>
            <a:r>
              <a:rPr lang="en-US" b="1" dirty="0">
                <a:solidFill>
                  <a:schemeClr val="bg1">
                    <a:lumMod val="85000"/>
                    <a:lumOff val="15000"/>
                  </a:schemeClr>
                </a:solidFill>
              </a:rPr>
              <a:t>&lt; .___), with an </a:t>
            </a:r>
            <a:r>
              <a:rPr lang="en-US" b="1" i="1" dirty="0">
                <a:solidFill>
                  <a:schemeClr val="bg1">
                    <a:lumMod val="85000"/>
                    <a:lumOff val="15000"/>
                  </a:schemeClr>
                </a:solidFill>
              </a:rPr>
              <a:t>R</a:t>
            </a:r>
            <a:r>
              <a:rPr lang="en-US" b="1" i="1" baseline="30000" dirty="0">
                <a:solidFill>
                  <a:schemeClr val="bg1">
                    <a:lumMod val="85000"/>
                    <a:lumOff val="15000"/>
                  </a:schemeClr>
                </a:solidFill>
              </a:rPr>
              <a:t>2 </a:t>
            </a:r>
            <a:r>
              <a:rPr lang="en-US" b="1" dirty="0">
                <a:solidFill>
                  <a:schemeClr val="bg1">
                    <a:lumMod val="85000"/>
                    <a:lumOff val="15000"/>
                  </a:schemeClr>
                </a:solidFill>
              </a:rPr>
              <a:t>of .____. </a:t>
            </a:r>
          </a:p>
        </p:txBody>
      </p:sp>
    </p:spTree>
    <p:extLst>
      <p:ext uri="{BB962C8B-B14F-4D97-AF65-F5344CB8AC3E}">
        <p14:creationId xmlns:p14="http://schemas.microsoft.com/office/powerpoint/2010/main" val="226375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822960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t>
            </a:r>
            <a:r>
              <a:rPr lang="en-US" b="1" dirty="0">
                <a:latin typeface="Times New Roman" panose="02020603050405020304" pitchFamily="18" charset="0"/>
                <a:cs typeface="Times New Roman" panose="02020603050405020304" pitchFamily="18" charset="0"/>
              </a:rPr>
              <a:t>A significant regression equation was found </a:t>
            </a:r>
            <a:r>
              <a:rPr lang="en-US" b="1" dirty="0">
                <a:solidFill>
                  <a:srgbClr val="FFFF00"/>
                </a:solidFill>
                <a:latin typeface="Times New Roman" panose="02020603050405020304" pitchFamily="18" charset="0"/>
                <a:cs typeface="Times New Roman" panose="02020603050405020304" pitchFamily="18" charset="0"/>
              </a:rPr>
              <a:t>(F(_,__)= __.___, </a:t>
            </a:r>
            <a:r>
              <a:rPr lang="en-US" b="1" i="1" dirty="0">
                <a:solidFill>
                  <a:srgbClr val="FFFF00"/>
                </a:solidFill>
                <a:latin typeface="Times New Roman" panose="02020603050405020304" pitchFamily="18" charset="0"/>
                <a:cs typeface="Times New Roman" panose="02020603050405020304" pitchFamily="18" charset="0"/>
              </a:rPr>
              <a:t>p </a:t>
            </a:r>
            <a:r>
              <a:rPr lang="en-US" b="1" dirty="0">
                <a:solidFill>
                  <a:srgbClr val="FFFF00"/>
                </a:solidFill>
                <a:latin typeface="Times New Roman" panose="02020603050405020304" pitchFamily="18" charset="0"/>
                <a:cs typeface="Times New Roman" panose="02020603050405020304" pitchFamily="18" charset="0"/>
              </a:rPr>
              <a:t>&lt; .___)</a:t>
            </a:r>
            <a:r>
              <a:rPr lang="en-US" b="1" dirty="0">
                <a:latin typeface="Times New Roman" panose="02020603050405020304" pitchFamily="18" charset="0"/>
                <a:cs typeface="Times New Roman" panose="02020603050405020304" pitchFamily="18" charset="0"/>
              </a:rPr>
              <a:t>, with an </a:t>
            </a:r>
            <a:r>
              <a:rPr lang="en-US" b="1" i="1" dirty="0">
                <a:latin typeface="Times New Roman" panose="02020603050405020304" pitchFamily="18" charset="0"/>
                <a:cs typeface="Times New Roman" panose="02020603050405020304" pitchFamily="18" charset="0"/>
              </a:rPr>
              <a:t>R</a:t>
            </a:r>
            <a:r>
              <a:rPr lang="en-US" b="1" i="1" baseline="30000"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of </a:t>
            </a:r>
            <a:r>
              <a:rPr lang="en-US" b="1" dirty="0">
                <a:solidFill>
                  <a:srgbClr val="FFFF00"/>
                </a:solidFill>
                <a:latin typeface="Times New Roman" panose="02020603050405020304" pitchFamily="18" charset="0"/>
                <a:cs typeface="Times New Roman" panose="02020603050405020304" pitchFamily="18" charset="0"/>
              </a:rPr>
              <a:t>.____</a:t>
            </a:r>
            <a:r>
              <a:rPr lang="en-US" b="1" dirty="0">
                <a:latin typeface="Times New Roman" panose="02020603050405020304" pitchFamily="18" charset="0"/>
                <a:cs typeface="Times New Roman" panose="02020603050405020304" pitchFamily="18" charset="0"/>
              </a:rPr>
              <a:t>.</a:t>
            </a:r>
            <a:r>
              <a:rPr lang="en-US" b="1" dirty="0">
                <a:solidFill>
                  <a:schemeClr val="accent1"/>
                </a:solidFill>
                <a:latin typeface="Times New Roman" panose="02020603050405020304" pitchFamily="18" charset="0"/>
                <a:cs typeface="Times New Roman" panose="02020603050405020304" pitchFamily="18" charset="0"/>
              </a:rPr>
              <a:t> </a:t>
            </a:r>
            <a:endParaRPr lang="en-US" b="1" dirty="0">
              <a:solidFill>
                <a:schemeClr val="bg1">
                  <a:lumMod val="6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5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199" y="533401"/>
            <a:ext cx="8705161"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t>
            </a:r>
            <a:r>
              <a:rPr lang="en-US" b="1" dirty="0">
                <a:latin typeface="Times New Roman" panose="02020603050405020304" pitchFamily="18" charset="0"/>
                <a:cs typeface="Times New Roman" panose="02020603050405020304" pitchFamily="18" charset="0"/>
              </a:rPr>
              <a:t>A significant regression equation was found </a:t>
            </a:r>
            <a:r>
              <a:rPr lang="en-US" b="1" dirty="0">
                <a:solidFill>
                  <a:srgbClr val="FFFF00"/>
                </a:solidFill>
                <a:latin typeface="Times New Roman" panose="02020603050405020304" pitchFamily="18" charset="0"/>
                <a:cs typeface="Times New Roman" panose="02020603050405020304" pitchFamily="18" charset="0"/>
              </a:rPr>
              <a:t>(F(_,__)= __.___, </a:t>
            </a:r>
            <a:r>
              <a:rPr lang="en-US" b="1" i="1" dirty="0">
                <a:solidFill>
                  <a:srgbClr val="FFFF00"/>
                </a:solidFill>
                <a:latin typeface="Times New Roman" panose="02020603050405020304" pitchFamily="18" charset="0"/>
                <a:cs typeface="Times New Roman" panose="02020603050405020304" pitchFamily="18" charset="0"/>
              </a:rPr>
              <a:t>p </a:t>
            </a:r>
            <a:r>
              <a:rPr lang="en-US" b="1" dirty="0">
                <a:solidFill>
                  <a:srgbClr val="FFFF00"/>
                </a:solidFill>
                <a:latin typeface="Times New Roman" panose="02020603050405020304" pitchFamily="18" charset="0"/>
                <a:cs typeface="Times New Roman" panose="02020603050405020304" pitchFamily="18" charset="0"/>
              </a:rPr>
              <a:t>&lt; .___)</a:t>
            </a:r>
            <a:r>
              <a:rPr lang="en-US" b="1" dirty="0">
                <a:latin typeface="Times New Roman" panose="02020603050405020304" pitchFamily="18" charset="0"/>
                <a:cs typeface="Times New Roman" panose="02020603050405020304" pitchFamily="18" charset="0"/>
              </a:rPr>
              <a:t>, with an </a:t>
            </a:r>
            <a:r>
              <a:rPr lang="en-US" b="1" i="1" dirty="0">
                <a:latin typeface="Times New Roman" panose="02020603050405020304" pitchFamily="18" charset="0"/>
                <a:cs typeface="Times New Roman" panose="02020603050405020304" pitchFamily="18" charset="0"/>
              </a:rPr>
              <a:t>R</a:t>
            </a:r>
            <a:r>
              <a:rPr lang="en-US" b="1" i="1" baseline="30000"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of </a:t>
            </a:r>
            <a:r>
              <a:rPr lang="en-US" b="1" dirty="0">
                <a:solidFill>
                  <a:srgbClr val="FFFF00"/>
                </a:solidFill>
                <a:latin typeface="Times New Roman" panose="02020603050405020304" pitchFamily="18" charset="0"/>
                <a:cs typeface="Times New Roman" panose="02020603050405020304" pitchFamily="18" charset="0"/>
              </a:rPr>
              <a:t>.____</a:t>
            </a:r>
            <a:r>
              <a:rPr lang="en-US" b="1" dirty="0">
                <a:latin typeface="Times New Roman" panose="02020603050405020304" pitchFamily="18" charset="0"/>
                <a:cs typeface="Times New Roman" panose="02020603050405020304" pitchFamily="18" charset="0"/>
              </a:rPr>
              <a:t>.</a:t>
            </a:r>
            <a:r>
              <a:rPr lang="en-US" b="1" dirty="0">
                <a:solidFill>
                  <a:schemeClr val="accent1"/>
                </a:solidFill>
                <a:latin typeface="Times New Roman" panose="02020603050405020304" pitchFamily="18" charset="0"/>
                <a:cs typeface="Times New Roman" panose="02020603050405020304" pitchFamily="18" charset="0"/>
              </a:rPr>
              <a:t> </a:t>
            </a:r>
            <a:endParaRPr lang="en-US" b="1" dirty="0" smtClean="0">
              <a:solidFill>
                <a:schemeClr val="accent1"/>
              </a:solidFill>
              <a:latin typeface="Times New Roman" panose="02020603050405020304" pitchFamily="18" charset="0"/>
              <a:cs typeface="Times New Roman" panose="02020603050405020304" pitchFamily="18" charset="0"/>
            </a:endParaRPr>
          </a:p>
          <a:p>
            <a:pPr marL="0" indent="0" algn="l" rtl="0">
              <a:buNone/>
            </a:pPr>
            <a:endParaRPr lang="en-US" b="1" dirty="0">
              <a:solidFill>
                <a:schemeClr val="accent1"/>
              </a:solidFill>
              <a:latin typeface="Times New Roman" panose="02020603050405020304" pitchFamily="18" charset="0"/>
              <a:cs typeface="Times New Roman" panose="02020603050405020304" pitchFamily="18" charset="0"/>
            </a:endParaRPr>
          </a:p>
          <a:p>
            <a:pPr marL="0" indent="0" algn="l" rtl="0">
              <a:buNone/>
            </a:pPr>
            <a:r>
              <a:rPr lang="en-US" b="1" dirty="0">
                <a:latin typeface="Times New Roman" panose="02020603050405020304" pitchFamily="18" charset="0"/>
                <a:cs typeface="Times New Roman" panose="02020603050405020304" pitchFamily="18" charset="0"/>
              </a:rPr>
              <a:t>Here’s the output:</a:t>
            </a:r>
          </a:p>
          <a:p>
            <a:pPr marL="0" indent="0" algn="l" rtl="0">
              <a:buNone/>
            </a:pPr>
            <a:endParaRPr lang="en-US" b="1" dirty="0">
              <a:solidFill>
                <a:schemeClr val="bg1">
                  <a:lumMod val="6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8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8716178"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t>
            </a:r>
            <a:r>
              <a:rPr lang="en-US" b="1" dirty="0">
                <a:latin typeface="Times New Roman" panose="02020603050405020304" pitchFamily="18" charset="0"/>
                <a:cs typeface="Times New Roman" panose="02020603050405020304" pitchFamily="18" charset="0"/>
              </a:rPr>
              <a:t>A significant regression equation was found </a:t>
            </a:r>
            <a:r>
              <a:rPr lang="en-US" b="1" dirty="0">
                <a:solidFill>
                  <a:srgbClr val="FFFF00"/>
                </a:solidFill>
                <a:latin typeface="Times New Roman" panose="02020603050405020304" pitchFamily="18" charset="0"/>
                <a:cs typeface="Times New Roman" panose="02020603050405020304" pitchFamily="18" charset="0"/>
              </a:rPr>
              <a:t>(F(_,__)= __.___, </a:t>
            </a:r>
            <a:r>
              <a:rPr lang="en-US" b="1" i="1" dirty="0">
                <a:solidFill>
                  <a:srgbClr val="FFFF00"/>
                </a:solidFill>
                <a:latin typeface="Times New Roman" panose="02020603050405020304" pitchFamily="18" charset="0"/>
                <a:cs typeface="Times New Roman" panose="02020603050405020304" pitchFamily="18" charset="0"/>
              </a:rPr>
              <a:t>p </a:t>
            </a:r>
            <a:r>
              <a:rPr lang="en-US" b="1" dirty="0">
                <a:solidFill>
                  <a:srgbClr val="FFFF00"/>
                </a:solidFill>
                <a:latin typeface="Times New Roman" panose="02020603050405020304" pitchFamily="18" charset="0"/>
                <a:cs typeface="Times New Roman" panose="02020603050405020304" pitchFamily="18" charset="0"/>
              </a:rPr>
              <a:t>&lt; .___)</a:t>
            </a:r>
            <a:r>
              <a:rPr lang="en-US" b="1" dirty="0">
                <a:latin typeface="Times New Roman" panose="02020603050405020304" pitchFamily="18" charset="0"/>
                <a:cs typeface="Times New Roman" panose="02020603050405020304" pitchFamily="18" charset="0"/>
              </a:rPr>
              <a:t>, with an </a:t>
            </a:r>
            <a:r>
              <a:rPr lang="en-US" b="1" i="1" dirty="0">
                <a:latin typeface="Times New Roman" panose="02020603050405020304" pitchFamily="18" charset="0"/>
                <a:cs typeface="Times New Roman" panose="02020603050405020304" pitchFamily="18" charset="0"/>
              </a:rPr>
              <a:t>R</a:t>
            </a:r>
            <a:r>
              <a:rPr lang="en-US" b="1" i="1" baseline="30000"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of </a:t>
            </a:r>
            <a:r>
              <a:rPr lang="en-US" b="1" dirty="0">
                <a:solidFill>
                  <a:srgbClr val="FFFF00"/>
                </a:solidFill>
                <a:latin typeface="Times New Roman" panose="02020603050405020304" pitchFamily="18" charset="0"/>
                <a:cs typeface="Times New Roman" panose="02020603050405020304" pitchFamily="18" charset="0"/>
              </a:rPr>
              <a:t>.____</a:t>
            </a:r>
            <a:r>
              <a:rPr lang="en-US" b="1" dirty="0">
                <a:latin typeface="Times New Roman" panose="02020603050405020304" pitchFamily="18" charset="0"/>
                <a:cs typeface="Times New Roman" panose="02020603050405020304" pitchFamily="18" charset="0"/>
              </a:rPr>
              <a:t>.</a:t>
            </a:r>
            <a:r>
              <a:rPr lang="en-US" b="1" dirty="0">
                <a:solidFill>
                  <a:schemeClr val="accent1"/>
                </a:solidFill>
                <a:latin typeface="Times New Roman" panose="02020603050405020304" pitchFamily="18" charset="0"/>
                <a:cs typeface="Times New Roman" panose="02020603050405020304" pitchFamily="18" charset="0"/>
              </a:rPr>
              <a:t> </a:t>
            </a:r>
          </a:p>
          <a:p>
            <a:pPr marL="0" indent="0" algn="l" rtl="0">
              <a:buNone/>
            </a:pPr>
            <a:endParaRPr lang="en-US" b="1" dirty="0">
              <a:solidFill>
                <a:schemeClr val="accent1"/>
              </a:solidFill>
              <a:latin typeface="Times New Roman" panose="02020603050405020304" pitchFamily="18" charset="0"/>
              <a:cs typeface="Times New Roman" panose="02020603050405020304" pitchFamily="18" charset="0"/>
            </a:endParaRPr>
          </a:p>
          <a:p>
            <a:pPr marL="0" indent="0" algn="l" rtl="0">
              <a:buNone/>
            </a:pPr>
            <a:endParaRPr lang="en-US" sz="2800" dirty="0">
              <a:solidFill>
                <a:schemeClr val="accent1"/>
              </a:solidFill>
            </a:endParaRPr>
          </a:p>
          <a:p>
            <a:pPr marL="0" indent="0" algn="l" rtl="0">
              <a:buNone/>
            </a:pPr>
            <a:endParaRPr lang="en-US" sz="2800" i="1" dirty="0">
              <a:solidFill>
                <a:schemeClr val="accent1"/>
              </a:solidFill>
            </a:endParaRPr>
          </a:p>
          <a:p>
            <a:pPr marL="0" indent="0" algn="l" rtl="0">
              <a:buNone/>
            </a:pPr>
            <a:endParaRPr lang="en-US" sz="2800" dirty="0">
              <a:solidFill>
                <a:schemeClr val="accent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97948741"/>
              </p:ext>
            </p:extLst>
          </p:nvPr>
        </p:nvGraphicFramePr>
        <p:xfrm>
          <a:off x="2057400" y="1828800"/>
          <a:ext cx="6096000" cy="1217676"/>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42900">
                <a:tc gridSpan="5">
                  <a:txBody>
                    <a:bodyPr/>
                    <a:lstStyle/>
                    <a:p>
                      <a:pPr algn="ctr" rtl="0"/>
                      <a:r>
                        <a:rPr lang="en-US" sz="1800" b="1" dirty="0" smtClean="0">
                          <a:latin typeface="Times New Roman" panose="02020603050405020304" pitchFamily="18" charset="0"/>
                          <a:cs typeface="Times New Roman" panose="02020603050405020304" pitchFamily="18" charset="0"/>
                        </a:rPr>
                        <a:t>Model Summary</a:t>
                      </a:r>
                      <a:endParaRPr lang="en-US" sz="1800" b="1"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19100">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R</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R Square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Adjusted </a:t>
                      </a:r>
                    </a:p>
                    <a:p>
                      <a:pPr algn="ctr" rtl="0"/>
                      <a:r>
                        <a:rPr lang="en-US" sz="1400" dirty="0" smtClean="0">
                          <a:latin typeface="Times New Roman" panose="02020603050405020304" pitchFamily="18" charset="0"/>
                          <a:cs typeface="Times New Roman" panose="02020603050405020304" pitchFamily="18" charset="0"/>
                        </a:rPr>
                        <a:t>R Square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Std. Error of the Estimate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algn="l" rtl="0"/>
                      <a:r>
                        <a:rPr lang="en-U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.806</a:t>
                      </a:r>
                      <a:r>
                        <a:rPr lang="en-US" sz="1400" baseline="30000" dirty="0" smtClean="0">
                          <a:latin typeface="Times New Roman" panose="02020603050405020304" pitchFamily="18" charset="0"/>
                          <a:cs typeface="Times New Roman" panose="02020603050405020304" pitchFamily="18" charset="0"/>
                        </a:rPr>
                        <a:t>a</a:t>
                      </a:r>
                      <a:endParaRPr lang="en-US" sz="1400" baseline="30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.649</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.642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16.14801</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12883853"/>
              </p:ext>
            </p:extLst>
          </p:nvPr>
        </p:nvGraphicFramePr>
        <p:xfrm>
          <a:off x="2057400" y="3048000"/>
          <a:ext cx="7772400" cy="1402080"/>
        </p:xfrm>
        <a:graphic>
          <a:graphicData uri="http://schemas.openxmlformats.org/drawingml/2006/table">
            <a:tbl>
              <a:tblPr firstRow="1" bandRow="1">
                <a:tableStyleId>{5940675A-B579-460E-94D1-54222C63F5DA}</a:tableStyleId>
              </a:tblPr>
              <a:tblGrid>
                <a:gridCol w="1905000"/>
                <a:gridCol w="1676400"/>
                <a:gridCol w="609600"/>
                <a:gridCol w="1600200"/>
                <a:gridCol w="914400"/>
                <a:gridCol w="1066800"/>
              </a:tblGrid>
              <a:tr h="342900">
                <a:tc gridSpan="6">
                  <a:txBody>
                    <a:bodyPr/>
                    <a:lstStyle/>
                    <a:p>
                      <a:pPr algn="ctr" rtl="0"/>
                      <a:r>
                        <a:rPr lang="en-US" sz="1800" b="1" dirty="0" smtClean="0">
                          <a:latin typeface="Times New Roman" panose="02020603050405020304" pitchFamily="18" charset="0"/>
                          <a:cs typeface="Times New Roman" panose="02020603050405020304" pitchFamily="18" charset="0"/>
                        </a:rPr>
                        <a:t>ANOVA</a:t>
                      </a:r>
                      <a:r>
                        <a:rPr lang="en-US" sz="1800" b="1" baseline="30000" dirty="0"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a:txBody>
                    <a:bodyPr/>
                    <a:lstStyle/>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Sum</a:t>
                      </a:r>
                      <a:r>
                        <a:rPr lang="en-US" sz="1400" baseline="0" dirty="0" smtClean="0">
                          <a:latin typeface="Times New Roman" panose="02020603050405020304" pitchFamily="18" charset="0"/>
                          <a:cs typeface="Times New Roman" panose="02020603050405020304" pitchFamily="18" charset="0"/>
                        </a:rPr>
                        <a:t> of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err="1" smtClean="0">
                          <a:latin typeface="Times New Roman" panose="02020603050405020304" pitchFamily="18" charset="0"/>
                          <a:cs typeface="Times New Roman" panose="02020603050405020304" pitchFamily="18" charset="0"/>
                        </a:rPr>
                        <a:t>df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Mean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Regression</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Residual</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aseline="0" dirty="0" smtClean="0">
                          <a:latin typeface="Times New Roman" panose="02020603050405020304" pitchFamily="18" charset="0"/>
                          <a:cs typeface="Times New Roman" panose="02020603050405020304" pitchFamily="18" charset="0"/>
                        </a:rPr>
                        <a:t>6760.323</a:t>
                      </a:r>
                    </a:p>
                    <a:p>
                      <a:pPr algn="l" rtl="0"/>
                      <a:r>
                        <a:rPr lang="en-US" sz="1400" baseline="0" dirty="0" smtClean="0">
                          <a:latin typeface="Times New Roman" panose="02020603050405020304" pitchFamily="18" charset="0"/>
                          <a:cs typeface="Times New Roman" panose="02020603050405020304" pitchFamily="18" charset="0"/>
                        </a:rPr>
                        <a:t>3650.614</a:t>
                      </a:r>
                    </a:p>
                    <a:p>
                      <a:pPr algn="l" rtl="0"/>
                      <a:r>
                        <a:rPr lang="en-US" sz="1400" baseline="0" dirty="0" smtClean="0">
                          <a:latin typeface="Times New Roman" panose="02020603050405020304" pitchFamily="18" charset="0"/>
                          <a:cs typeface="Times New Roman" panose="02020603050405020304" pitchFamily="18" charset="0"/>
                        </a:rPr>
                        <a:t>10410.938</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1</a:t>
                      </a:r>
                    </a:p>
                    <a:p>
                      <a:pPr algn="l" rtl="0"/>
                      <a:r>
                        <a:rPr lang="en-US" sz="1400" dirty="0" smtClean="0">
                          <a:latin typeface="Times New Roman" panose="02020603050405020304" pitchFamily="18" charset="0"/>
                          <a:cs typeface="Times New Roman" panose="02020603050405020304" pitchFamily="18" charset="0"/>
                        </a:rPr>
                        <a:t>14</a:t>
                      </a:r>
                    </a:p>
                    <a:p>
                      <a:pPr algn="l" rtl="0"/>
                      <a:r>
                        <a:rPr lang="en-US" sz="1400" dirty="0" smtClean="0">
                          <a:latin typeface="Times New Roman" panose="02020603050405020304" pitchFamily="18" charset="0"/>
                          <a:cs typeface="Times New Roman" panose="02020603050405020304" pitchFamily="18" charset="0"/>
                        </a:rPr>
                        <a:t>15</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6780.323</a:t>
                      </a:r>
                    </a:p>
                    <a:p>
                      <a:pPr algn="l" rtl="0"/>
                      <a:r>
                        <a:rPr lang="en-US" sz="1400" dirty="0" smtClean="0">
                          <a:latin typeface="Times New Roman" panose="02020603050405020304" pitchFamily="18" charset="0"/>
                          <a:cs typeface="Times New Roman" panose="02020603050405020304" pitchFamily="18" charset="0"/>
                        </a:rPr>
                        <a:t>280.758</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25.925</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.000</a:t>
                      </a:r>
                      <a:r>
                        <a:rPr lang="en-US" sz="1400" baseline="30000" dirty="0" smtClean="0">
                          <a:latin typeface="Times New Roman" panose="02020603050405020304" pitchFamily="18" charset="0"/>
                          <a:cs typeface="Times New Roman" panose="02020603050405020304" pitchFamily="18" charset="0"/>
                        </a:rPr>
                        <a:t>a</a:t>
                      </a:r>
                      <a:endParaRPr lang="en-US" sz="1400" baseline="30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95803798"/>
              </p:ext>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rtl="0"/>
                      <a:r>
                        <a:rPr lang="en-US" sz="1800" b="1" dirty="0" err="1" smtClean="0">
                          <a:latin typeface="Times New Roman" panose="02020603050405020304" pitchFamily="18" charset="0"/>
                          <a:cs typeface="Times New Roman" panose="02020603050405020304" pitchFamily="18" charset="0"/>
                        </a:rPr>
                        <a:t>Coefficients</a:t>
                      </a:r>
                      <a:r>
                        <a:rPr lang="en-US" sz="1800" b="1" baseline="30000" dirty="0" err="1"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pPr algn="l" rtl="0"/>
                      <a:endParaRPr lang="en-US" sz="2000" dirty="0" smtClean="0">
                        <a:latin typeface="Times New Roman" panose="02020603050405020304" pitchFamily="18" charset="0"/>
                        <a:cs typeface="Times New Roman" panose="02020603050405020304" pitchFamily="18" charset="0"/>
                      </a:endParaRPr>
                    </a:p>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a:r>
                        <a:rPr lang="en-US" sz="1400" dirty="0" smtClean="0">
                          <a:latin typeface="Times New Roman" panose="02020603050405020304" pitchFamily="18" charset="0"/>
                          <a:cs typeface="Times New Roman" panose="02020603050405020304" pitchFamily="18" charset="0"/>
                        </a:rPr>
                        <a:t>Unstandardized</a:t>
                      </a:r>
                      <a:r>
                        <a:rPr lang="en-US" sz="1400" baseline="0" dirty="0" smtClean="0">
                          <a:latin typeface="Times New Roman" panose="02020603050405020304" pitchFamily="18" charset="0"/>
                          <a:cs typeface="Times New Roman" panose="02020603050405020304" pitchFamily="18" charset="0"/>
                        </a:rPr>
                        <a:t> </a:t>
                      </a:r>
                    </a:p>
                    <a:p>
                      <a:pPr algn="ctr" rtl="0"/>
                      <a:r>
                        <a:rPr lang="en-US" sz="1400" baseline="0" dirty="0" smtClean="0">
                          <a:latin typeface="Times New Roman" panose="02020603050405020304" pitchFamily="18" charset="0"/>
                          <a:cs typeface="Times New Roman" panose="02020603050405020304" pitchFamily="18" charset="0"/>
                        </a:rPr>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Standardized Coefficients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aseline="0" dirty="0" smtClean="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Beta</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(Constant)</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aseline="0" dirty="0" smtClean="0">
                          <a:latin typeface="Times New Roman" panose="02020603050405020304" pitchFamily="18" charset="0"/>
                          <a:cs typeface="Times New Roman" panose="02020603050405020304" pitchFamily="18" charset="0"/>
                        </a:rPr>
                        <a:t>-234.681</a:t>
                      </a:r>
                    </a:p>
                    <a:p>
                      <a:pPr algn="l" rtl="0"/>
                      <a:r>
                        <a:rPr lang="en-US" sz="1400" baseline="0" dirty="0" smtClean="0">
                          <a:latin typeface="Times New Roman" panose="02020603050405020304" pitchFamily="18" charset="0"/>
                          <a:cs typeface="Times New Roman" panose="02020603050405020304" pitchFamily="18" charset="0"/>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71.552</a:t>
                      </a:r>
                    </a:p>
                    <a:p>
                      <a:pPr algn="l" rtl="0"/>
                      <a:r>
                        <a:rPr lang="en-US" sz="1400" dirty="0" smtClean="0">
                          <a:latin typeface="Times New Roman" panose="02020603050405020304" pitchFamily="18" charset="0"/>
                          <a:cs typeface="Times New Roman" panose="02020603050405020304" pitchFamily="18" charset="0"/>
                        </a:rPr>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-3.280</a:t>
                      </a:r>
                    </a:p>
                    <a:p>
                      <a:pPr algn="l" rtl="0"/>
                      <a:r>
                        <a:rPr lang="en-US" sz="1400" dirty="0" smtClean="0">
                          <a:latin typeface="Times New Roman" panose="02020603050405020304" pitchFamily="18" charset="0"/>
                          <a:cs typeface="Times New Roman" panose="02020603050405020304" pitchFamily="18" charset="0"/>
                        </a:rPr>
                        <a:t>5.092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.005</a:t>
                      </a:r>
                    </a:p>
                    <a:p>
                      <a:pPr algn="l" rtl="0"/>
                      <a:r>
                        <a:rPr lang="en-US" sz="1400" baseline="0" dirty="0" smtClean="0">
                          <a:latin typeface="Times New Roman" panose="02020603050405020304" pitchFamily="18" charset="0"/>
                          <a:cs typeface="Times New Roman" panose="02020603050405020304" pitchFamily="18" charset="0"/>
                        </a:rPr>
                        <a:t>.000</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5315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863906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t>
            </a:r>
            <a:r>
              <a:rPr lang="en-US" b="1" dirty="0">
                <a:latin typeface="Times New Roman" panose="02020603050405020304" pitchFamily="18" charset="0"/>
                <a:cs typeface="Times New Roman" panose="02020603050405020304" pitchFamily="18" charset="0"/>
              </a:rPr>
              <a:t>A significant regression equation was found </a:t>
            </a:r>
            <a:r>
              <a:rPr lang="en-US" b="1" dirty="0">
                <a:solidFill>
                  <a:srgbClr val="FFFF00"/>
                </a:solidFill>
                <a:latin typeface="Times New Roman" panose="02020603050405020304" pitchFamily="18" charset="0"/>
                <a:cs typeface="Times New Roman" panose="02020603050405020304" pitchFamily="18" charset="0"/>
              </a:rPr>
              <a:t>(</a:t>
            </a:r>
            <a:r>
              <a:rPr lang="en-US" b="1" dirty="0" smtClean="0">
                <a:solidFill>
                  <a:srgbClr val="FFFF00"/>
                </a:solidFill>
                <a:latin typeface="Times New Roman" panose="02020603050405020304" pitchFamily="18" charset="0"/>
                <a:cs typeface="Times New Roman" panose="02020603050405020304" pitchFamily="18" charset="0"/>
              </a:rPr>
              <a:t>F(</a:t>
            </a:r>
            <a:r>
              <a:rPr lang="en-US" b="1" dirty="0" smtClean="0">
                <a:solidFill>
                  <a:srgbClr val="FF0000"/>
                </a:solidFill>
                <a:latin typeface="Times New Roman" panose="02020603050405020304" pitchFamily="18" charset="0"/>
                <a:cs typeface="Times New Roman" panose="02020603050405020304" pitchFamily="18" charset="0"/>
              </a:rPr>
              <a:t>1</a:t>
            </a:r>
            <a:r>
              <a:rPr lang="en-US" b="1" dirty="0" smtClean="0">
                <a:solidFill>
                  <a:srgbClr val="FFFF00"/>
                </a:solidFill>
                <a:latin typeface="Times New Roman" panose="02020603050405020304" pitchFamily="18" charset="0"/>
                <a:cs typeface="Times New Roman" panose="02020603050405020304" pitchFamily="18" charset="0"/>
              </a:rPr>
              <a:t>,__)= </a:t>
            </a:r>
            <a:r>
              <a:rPr lang="en-US" b="1" dirty="0">
                <a:solidFill>
                  <a:srgbClr val="FFFF00"/>
                </a:solidFill>
                <a:latin typeface="Times New Roman" panose="02020603050405020304" pitchFamily="18" charset="0"/>
                <a:cs typeface="Times New Roman" panose="02020603050405020304" pitchFamily="18" charset="0"/>
              </a:rPr>
              <a:t>__.___, </a:t>
            </a:r>
            <a:r>
              <a:rPr lang="en-US" b="1" i="1" dirty="0">
                <a:solidFill>
                  <a:srgbClr val="FFFF00"/>
                </a:solidFill>
                <a:latin typeface="Times New Roman" panose="02020603050405020304" pitchFamily="18" charset="0"/>
                <a:cs typeface="Times New Roman" panose="02020603050405020304" pitchFamily="18" charset="0"/>
              </a:rPr>
              <a:t>p </a:t>
            </a:r>
            <a:r>
              <a:rPr lang="en-US" b="1" dirty="0">
                <a:solidFill>
                  <a:srgbClr val="FFFF00"/>
                </a:solidFill>
                <a:latin typeface="Times New Roman" panose="02020603050405020304" pitchFamily="18" charset="0"/>
                <a:cs typeface="Times New Roman" panose="02020603050405020304" pitchFamily="18" charset="0"/>
              </a:rPr>
              <a:t>&lt; .___)</a:t>
            </a:r>
            <a:r>
              <a:rPr lang="en-US" b="1" dirty="0">
                <a:latin typeface="Times New Roman" panose="02020603050405020304" pitchFamily="18" charset="0"/>
                <a:cs typeface="Times New Roman" panose="02020603050405020304" pitchFamily="18" charset="0"/>
              </a:rPr>
              <a:t>, with an </a:t>
            </a:r>
            <a:r>
              <a:rPr lang="en-US" b="1" i="1" dirty="0">
                <a:latin typeface="Times New Roman" panose="02020603050405020304" pitchFamily="18" charset="0"/>
                <a:cs typeface="Times New Roman" panose="02020603050405020304" pitchFamily="18" charset="0"/>
              </a:rPr>
              <a:t>R</a:t>
            </a:r>
            <a:r>
              <a:rPr lang="en-US" b="1" i="1" baseline="30000"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of </a:t>
            </a:r>
            <a:r>
              <a:rPr lang="en-US" b="1" dirty="0">
                <a:solidFill>
                  <a:srgbClr val="FFFF00"/>
                </a:solidFill>
                <a:latin typeface="Times New Roman" panose="02020603050405020304" pitchFamily="18" charset="0"/>
                <a:cs typeface="Times New Roman" panose="02020603050405020304" pitchFamily="18" charset="0"/>
              </a:rPr>
              <a:t>.____</a:t>
            </a:r>
            <a:r>
              <a:rPr lang="en-US" b="1" dirty="0">
                <a:latin typeface="Times New Roman" panose="02020603050405020304" pitchFamily="18" charset="0"/>
                <a:cs typeface="Times New Roman" panose="02020603050405020304" pitchFamily="18" charset="0"/>
              </a:rPr>
              <a:t>.</a:t>
            </a:r>
            <a:r>
              <a:rPr lang="en-US" b="1" dirty="0">
                <a:solidFill>
                  <a:schemeClr val="accent1"/>
                </a:solidFill>
                <a:latin typeface="Times New Roman" panose="02020603050405020304" pitchFamily="18" charset="0"/>
                <a:cs typeface="Times New Roman" panose="02020603050405020304" pitchFamily="18" charset="0"/>
              </a:rPr>
              <a:t> </a:t>
            </a:r>
          </a:p>
          <a:p>
            <a:pPr marL="0" indent="0" algn="l" rtl="0">
              <a:buNone/>
            </a:pPr>
            <a:endParaRPr lang="en-US" sz="2800" dirty="0">
              <a:solidFill>
                <a:schemeClr val="accent1"/>
              </a:solidFill>
            </a:endParaRPr>
          </a:p>
          <a:p>
            <a:pPr marL="0" indent="0" algn="l" rtl="0">
              <a:buNone/>
            </a:pPr>
            <a:endParaRPr lang="en-US" sz="2800" i="1" dirty="0">
              <a:solidFill>
                <a:schemeClr val="accent1"/>
              </a:solidFill>
            </a:endParaRPr>
          </a:p>
          <a:p>
            <a:pPr marL="0" indent="0" algn="l" rtl="0">
              <a:buNone/>
            </a:pPr>
            <a:endParaRPr lang="en-US" sz="2800" dirty="0">
              <a:solidFill>
                <a:schemeClr val="accent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15920298"/>
              </p:ext>
            </p:extLst>
          </p:nvPr>
        </p:nvGraphicFramePr>
        <p:xfrm>
          <a:off x="2057400" y="1828800"/>
          <a:ext cx="6096000" cy="1217676"/>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42900">
                <a:tc gridSpan="5">
                  <a:txBody>
                    <a:bodyPr/>
                    <a:lstStyle/>
                    <a:p>
                      <a:pPr algn="ctr" rtl="0"/>
                      <a:r>
                        <a:rPr lang="en-US" sz="1800" b="1" dirty="0" smtClean="0">
                          <a:latin typeface="Times New Roman" panose="02020603050405020304" pitchFamily="18" charset="0"/>
                          <a:cs typeface="Times New Roman" panose="02020603050405020304" pitchFamily="18" charset="0"/>
                        </a:rPr>
                        <a:t>Model Summary</a:t>
                      </a:r>
                      <a:endParaRPr lang="en-US" sz="1800" b="1"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19100">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R</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R Square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Adjusted </a:t>
                      </a:r>
                    </a:p>
                    <a:p>
                      <a:pPr algn="ctr" rtl="0"/>
                      <a:r>
                        <a:rPr lang="en-US" sz="1400" dirty="0" smtClean="0">
                          <a:latin typeface="Times New Roman" panose="02020603050405020304" pitchFamily="18" charset="0"/>
                          <a:cs typeface="Times New Roman" panose="02020603050405020304" pitchFamily="18" charset="0"/>
                        </a:rPr>
                        <a:t>R Square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Std. Error of the Estimate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algn="l" rtl="0"/>
                      <a:r>
                        <a:rPr lang="en-U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.806</a:t>
                      </a:r>
                      <a:r>
                        <a:rPr lang="en-US" sz="1400" baseline="30000" dirty="0" smtClean="0">
                          <a:latin typeface="Times New Roman" panose="02020603050405020304" pitchFamily="18" charset="0"/>
                          <a:cs typeface="Times New Roman" panose="02020603050405020304" pitchFamily="18" charset="0"/>
                        </a:rPr>
                        <a:t>a</a:t>
                      </a:r>
                      <a:endParaRPr lang="en-US" sz="1400" baseline="30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.649</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.642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16.14801</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8332841"/>
              </p:ext>
            </p:extLst>
          </p:nvPr>
        </p:nvGraphicFramePr>
        <p:xfrm>
          <a:off x="2057400" y="3048000"/>
          <a:ext cx="7772400" cy="1402080"/>
        </p:xfrm>
        <a:graphic>
          <a:graphicData uri="http://schemas.openxmlformats.org/drawingml/2006/table">
            <a:tbl>
              <a:tblPr firstRow="1" bandRow="1">
                <a:tableStyleId>{5940675A-B579-460E-94D1-54222C63F5DA}</a:tableStyleId>
              </a:tblPr>
              <a:tblGrid>
                <a:gridCol w="1905000"/>
                <a:gridCol w="1676400"/>
                <a:gridCol w="609600"/>
                <a:gridCol w="1600200"/>
                <a:gridCol w="914400"/>
                <a:gridCol w="1066800"/>
              </a:tblGrid>
              <a:tr h="342900">
                <a:tc gridSpan="6">
                  <a:txBody>
                    <a:bodyPr/>
                    <a:lstStyle/>
                    <a:p>
                      <a:pPr algn="ctr" rtl="0"/>
                      <a:r>
                        <a:rPr lang="en-US" sz="1800" b="1" dirty="0" smtClean="0">
                          <a:latin typeface="Times New Roman" panose="02020603050405020304" pitchFamily="18" charset="0"/>
                          <a:cs typeface="Times New Roman" panose="02020603050405020304" pitchFamily="18" charset="0"/>
                        </a:rPr>
                        <a:t>ANOVA</a:t>
                      </a:r>
                      <a:r>
                        <a:rPr lang="en-US" sz="1800" b="1" baseline="30000" dirty="0"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a:txBody>
                    <a:bodyPr/>
                    <a:lstStyle/>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Sum</a:t>
                      </a:r>
                      <a:r>
                        <a:rPr lang="en-US" sz="1400" baseline="0" dirty="0" smtClean="0">
                          <a:latin typeface="Times New Roman" panose="02020603050405020304" pitchFamily="18" charset="0"/>
                          <a:cs typeface="Times New Roman" panose="02020603050405020304" pitchFamily="18" charset="0"/>
                        </a:rPr>
                        <a:t> of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err="1" smtClean="0">
                          <a:latin typeface="Times New Roman" panose="02020603050405020304" pitchFamily="18" charset="0"/>
                          <a:cs typeface="Times New Roman" panose="02020603050405020304" pitchFamily="18" charset="0"/>
                        </a:rPr>
                        <a:t>df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Mean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Regression</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Residual</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aseline="0" dirty="0" smtClean="0">
                          <a:latin typeface="Times New Roman" panose="02020603050405020304" pitchFamily="18" charset="0"/>
                          <a:cs typeface="Times New Roman" panose="02020603050405020304" pitchFamily="18" charset="0"/>
                        </a:rPr>
                        <a:t>6760.323</a:t>
                      </a:r>
                    </a:p>
                    <a:p>
                      <a:pPr algn="l" rtl="0"/>
                      <a:r>
                        <a:rPr lang="en-US" sz="1400" baseline="0" dirty="0" smtClean="0">
                          <a:latin typeface="Times New Roman" panose="02020603050405020304" pitchFamily="18" charset="0"/>
                          <a:cs typeface="Times New Roman" panose="02020603050405020304" pitchFamily="18" charset="0"/>
                        </a:rPr>
                        <a:t>3650.614</a:t>
                      </a:r>
                    </a:p>
                    <a:p>
                      <a:pPr algn="l" rtl="0"/>
                      <a:r>
                        <a:rPr lang="en-US" sz="1400" baseline="0" dirty="0" smtClean="0">
                          <a:latin typeface="Times New Roman" panose="02020603050405020304" pitchFamily="18" charset="0"/>
                          <a:cs typeface="Times New Roman" panose="02020603050405020304" pitchFamily="18" charset="0"/>
                        </a:rPr>
                        <a:t>10410.938</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dirty="0" smtClean="0">
                          <a:solidFill>
                            <a:srgbClr val="FF0000"/>
                          </a:solidFill>
                          <a:latin typeface="Times New Roman" panose="02020603050405020304" pitchFamily="18" charset="0"/>
                          <a:cs typeface="Times New Roman" panose="02020603050405020304" pitchFamily="18" charset="0"/>
                        </a:rPr>
                        <a:t>1</a:t>
                      </a:r>
                    </a:p>
                    <a:p>
                      <a:pPr algn="l" rtl="0"/>
                      <a:r>
                        <a:rPr lang="en-US" sz="1400" dirty="0" smtClean="0">
                          <a:latin typeface="Times New Roman" panose="02020603050405020304" pitchFamily="18" charset="0"/>
                          <a:cs typeface="Times New Roman" panose="02020603050405020304" pitchFamily="18" charset="0"/>
                        </a:rPr>
                        <a:t>14</a:t>
                      </a:r>
                    </a:p>
                    <a:p>
                      <a:pPr algn="l" rtl="0"/>
                      <a:r>
                        <a:rPr lang="en-US" sz="1400" dirty="0" smtClean="0">
                          <a:latin typeface="Times New Roman" panose="02020603050405020304" pitchFamily="18" charset="0"/>
                          <a:cs typeface="Times New Roman" panose="02020603050405020304" pitchFamily="18" charset="0"/>
                        </a:rPr>
                        <a:t>15</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6780.323</a:t>
                      </a:r>
                    </a:p>
                    <a:p>
                      <a:pPr algn="l" rtl="0"/>
                      <a:r>
                        <a:rPr lang="en-US" sz="1400" dirty="0" smtClean="0">
                          <a:latin typeface="Times New Roman" panose="02020603050405020304" pitchFamily="18" charset="0"/>
                          <a:cs typeface="Times New Roman" panose="02020603050405020304" pitchFamily="18" charset="0"/>
                        </a:rPr>
                        <a:t>280.758</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25.925</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.000</a:t>
                      </a:r>
                      <a:r>
                        <a:rPr lang="en-US" sz="1400" baseline="30000" dirty="0" smtClean="0">
                          <a:latin typeface="Times New Roman" panose="02020603050405020304" pitchFamily="18" charset="0"/>
                          <a:cs typeface="Times New Roman" panose="02020603050405020304" pitchFamily="18" charset="0"/>
                        </a:rPr>
                        <a:t>a</a:t>
                      </a:r>
                      <a:endParaRPr lang="en-US" sz="1400" baseline="30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68834211"/>
              </p:ext>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rtl="0"/>
                      <a:r>
                        <a:rPr lang="en-US" sz="1800" b="1" dirty="0" err="1" smtClean="0">
                          <a:latin typeface="Times New Roman" panose="02020603050405020304" pitchFamily="18" charset="0"/>
                          <a:cs typeface="Times New Roman" panose="02020603050405020304" pitchFamily="18" charset="0"/>
                        </a:rPr>
                        <a:t>Coefficients</a:t>
                      </a:r>
                      <a:r>
                        <a:rPr lang="en-US" sz="1800" b="1" baseline="30000" dirty="0" err="1"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pPr algn="l" rtl="0"/>
                      <a:endParaRPr lang="en-US" sz="2000" dirty="0" smtClean="0">
                        <a:latin typeface="Times New Roman" panose="02020603050405020304" pitchFamily="18" charset="0"/>
                        <a:cs typeface="Times New Roman" panose="02020603050405020304" pitchFamily="18" charset="0"/>
                      </a:endParaRPr>
                    </a:p>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a:r>
                        <a:rPr lang="en-US" sz="1400" dirty="0" smtClean="0">
                          <a:latin typeface="Times New Roman" panose="02020603050405020304" pitchFamily="18" charset="0"/>
                          <a:cs typeface="Times New Roman" panose="02020603050405020304" pitchFamily="18" charset="0"/>
                        </a:rPr>
                        <a:t>Unstandardized</a:t>
                      </a:r>
                      <a:r>
                        <a:rPr lang="en-US" sz="1400" baseline="0" dirty="0" smtClean="0">
                          <a:latin typeface="Times New Roman" panose="02020603050405020304" pitchFamily="18" charset="0"/>
                          <a:cs typeface="Times New Roman" panose="02020603050405020304" pitchFamily="18" charset="0"/>
                        </a:rPr>
                        <a:t> </a:t>
                      </a:r>
                    </a:p>
                    <a:p>
                      <a:pPr algn="ctr" rtl="0"/>
                      <a:r>
                        <a:rPr lang="en-US" sz="1400" baseline="0" dirty="0" smtClean="0">
                          <a:latin typeface="Times New Roman" panose="02020603050405020304" pitchFamily="18" charset="0"/>
                          <a:cs typeface="Times New Roman" panose="02020603050405020304" pitchFamily="18" charset="0"/>
                        </a:rPr>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Standardized Coefficients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aseline="0" dirty="0" smtClean="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Beta</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(Constant)</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aseline="0" dirty="0" smtClean="0">
                          <a:latin typeface="Times New Roman" panose="02020603050405020304" pitchFamily="18" charset="0"/>
                          <a:cs typeface="Times New Roman" panose="02020603050405020304" pitchFamily="18" charset="0"/>
                        </a:rPr>
                        <a:t>-234.681</a:t>
                      </a:r>
                    </a:p>
                    <a:p>
                      <a:pPr algn="l" rtl="0"/>
                      <a:r>
                        <a:rPr lang="en-US" sz="1400" baseline="0" dirty="0" smtClean="0">
                          <a:latin typeface="Times New Roman" panose="02020603050405020304" pitchFamily="18" charset="0"/>
                          <a:cs typeface="Times New Roman" panose="02020603050405020304" pitchFamily="18" charset="0"/>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71.552</a:t>
                      </a:r>
                    </a:p>
                    <a:p>
                      <a:pPr algn="l" rtl="0"/>
                      <a:r>
                        <a:rPr lang="en-US" sz="1400" dirty="0" smtClean="0">
                          <a:latin typeface="Times New Roman" panose="02020603050405020304" pitchFamily="18" charset="0"/>
                          <a:cs typeface="Times New Roman" panose="02020603050405020304" pitchFamily="18" charset="0"/>
                        </a:rPr>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-3.280</a:t>
                      </a:r>
                    </a:p>
                    <a:p>
                      <a:pPr algn="l" rtl="0"/>
                      <a:r>
                        <a:rPr lang="en-US" sz="1400" dirty="0" smtClean="0">
                          <a:latin typeface="Times New Roman" panose="02020603050405020304" pitchFamily="18" charset="0"/>
                          <a:cs typeface="Times New Roman" panose="02020603050405020304" pitchFamily="18" charset="0"/>
                        </a:rPr>
                        <a:t>5.092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.005</a:t>
                      </a:r>
                    </a:p>
                    <a:p>
                      <a:pPr algn="l" rtl="0"/>
                      <a:r>
                        <a:rPr lang="en-US" sz="1400" baseline="0" dirty="0" smtClean="0">
                          <a:latin typeface="Times New Roman" panose="02020603050405020304" pitchFamily="18" charset="0"/>
                          <a:cs typeface="Times New Roman" panose="02020603050405020304" pitchFamily="18" charset="0"/>
                        </a:rPr>
                        <a:t>.000</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7" name="Straight Arrow Connector 6"/>
          <p:cNvCxnSpPr/>
          <p:nvPr/>
        </p:nvCxnSpPr>
        <p:spPr>
          <a:xfrm flipV="1">
            <a:off x="5905041" y="1255924"/>
            <a:ext cx="3635566" cy="2588963"/>
          </a:xfrm>
          <a:prstGeom prst="straightConnector1">
            <a:avLst/>
          </a:prstGeom>
          <a:ln w="38100">
            <a:solidFill>
              <a:srgbClr val="FF0000"/>
            </a:solidFill>
            <a:headEnd w="lg" len="lg"/>
            <a:tailEnd type="stealth" w="lg" len="lg"/>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6130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199" y="533401"/>
            <a:ext cx="8694145"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t>
            </a:r>
            <a:r>
              <a:rPr lang="en-US" b="1" dirty="0">
                <a:latin typeface="Times New Roman" panose="02020603050405020304" pitchFamily="18" charset="0"/>
                <a:cs typeface="Times New Roman" panose="02020603050405020304" pitchFamily="18" charset="0"/>
              </a:rPr>
              <a:t>A significant regression equation was found </a:t>
            </a:r>
            <a:r>
              <a:rPr lang="en-US" b="1" dirty="0">
                <a:solidFill>
                  <a:srgbClr val="FFFF00"/>
                </a:solidFill>
                <a:latin typeface="Times New Roman" panose="02020603050405020304" pitchFamily="18" charset="0"/>
                <a:cs typeface="Times New Roman" panose="02020603050405020304" pitchFamily="18" charset="0"/>
              </a:rPr>
              <a:t>(</a:t>
            </a:r>
            <a:r>
              <a:rPr lang="en-US" b="1" dirty="0" smtClean="0">
                <a:solidFill>
                  <a:srgbClr val="FFFF00"/>
                </a:solidFill>
                <a:latin typeface="Times New Roman" panose="02020603050405020304" pitchFamily="18" charset="0"/>
                <a:cs typeface="Times New Roman" panose="02020603050405020304" pitchFamily="18" charset="0"/>
              </a:rPr>
              <a:t>F(1,</a:t>
            </a:r>
            <a:r>
              <a:rPr lang="en-US" b="1" dirty="0" smtClean="0">
                <a:solidFill>
                  <a:srgbClr val="FF0000"/>
                </a:solidFill>
                <a:latin typeface="Times New Roman" panose="02020603050405020304" pitchFamily="18" charset="0"/>
                <a:cs typeface="Times New Roman" panose="02020603050405020304" pitchFamily="18" charset="0"/>
              </a:rPr>
              <a:t>14</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__.___, </a:t>
            </a:r>
            <a:r>
              <a:rPr lang="en-US" b="1" i="1" dirty="0">
                <a:solidFill>
                  <a:srgbClr val="FFFF00"/>
                </a:solidFill>
                <a:latin typeface="Times New Roman" panose="02020603050405020304" pitchFamily="18" charset="0"/>
                <a:cs typeface="Times New Roman" panose="02020603050405020304" pitchFamily="18" charset="0"/>
              </a:rPr>
              <a:t>p </a:t>
            </a:r>
            <a:r>
              <a:rPr lang="en-US" b="1" dirty="0">
                <a:solidFill>
                  <a:srgbClr val="FFFF00"/>
                </a:solidFill>
                <a:latin typeface="Times New Roman" panose="02020603050405020304" pitchFamily="18" charset="0"/>
                <a:cs typeface="Times New Roman" panose="02020603050405020304" pitchFamily="18" charset="0"/>
              </a:rPr>
              <a:t>&lt; .___)</a:t>
            </a:r>
            <a:r>
              <a:rPr lang="en-US" b="1" dirty="0">
                <a:latin typeface="Times New Roman" panose="02020603050405020304" pitchFamily="18" charset="0"/>
                <a:cs typeface="Times New Roman" panose="02020603050405020304" pitchFamily="18" charset="0"/>
              </a:rPr>
              <a:t>, with an </a:t>
            </a:r>
            <a:r>
              <a:rPr lang="en-US" b="1" i="1" dirty="0">
                <a:latin typeface="Times New Roman" panose="02020603050405020304" pitchFamily="18" charset="0"/>
                <a:cs typeface="Times New Roman" panose="02020603050405020304" pitchFamily="18" charset="0"/>
              </a:rPr>
              <a:t>R</a:t>
            </a:r>
            <a:r>
              <a:rPr lang="en-US" b="1" i="1" baseline="30000"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of </a:t>
            </a:r>
            <a:r>
              <a:rPr lang="en-US" b="1" dirty="0">
                <a:solidFill>
                  <a:srgbClr val="FFFF00"/>
                </a:solidFill>
                <a:latin typeface="Times New Roman" panose="02020603050405020304" pitchFamily="18" charset="0"/>
                <a:cs typeface="Times New Roman" panose="02020603050405020304" pitchFamily="18" charset="0"/>
              </a:rPr>
              <a:t>.____</a:t>
            </a:r>
            <a:r>
              <a:rPr lang="en-US" b="1" dirty="0">
                <a:latin typeface="Times New Roman" panose="02020603050405020304" pitchFamily="18" charset="0"/>
                <a:cs typeface="Times New Roman" panose="02020603050405020304" pitchFamily="18" charset="0"/>
              </a:rPr>
              <a:t>.</a:t>
            </a:r>
            <a:r>
              <a:rPr lang="en-US" b="1" dirty="0">
                <a:solidFill>
                  <a:schemeClr val="accent1"/>
                </a:solidFill>
                <a:latin typeface="Times New Roman" panose="02020603050405020304" pitchFamily="18" charset="0"/>
                <a:cs typeface="Times New Roman" panose="02020603050405020304" pitchFamily="18" charset="0"/>
              </a:rPr>
              <a:t> </a:t>
            </a:r>
          </a:p>
          <a:p>
            <a:pPr marL="0" indent="0">
              <a:buNone/>
            </a:pPr>
            <a:endParaRPr lang="en-US" sz="2800" dirty="0">
              <a:solidFill>
                <a:schemeClr val="accent1"/>
              </a:solidFill>
            </a:endParaRPr>
          </a:p>
          <a:p>
            <a:pPr marL="0" indent="0">
              <a:buNone/>
            </a:pPr>
            <a:endParaRPr lang="en-US" sz="2800" i="1" dirty="0">
              <a:solidFill>
                <a:schemeClr val="accent1"/>
              </a:solidFill>
            </a:endParaRPr>
          </a:p>
          <a:p>
            <a:pPr marL="0" indent="0">
              <a:buNone/>
            </a:pPr>
            <a:endParaRPr lang="en-US" sz="2800" dirty="0">
              <a:solidFill>
                <a:schemeClr val="accent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25004122"/>
              </p:ext>
            </p:extLst>
          </p:nvPr>
        </p:nvGraphicFramePr>
        <p:xfrm>
          <a:off x="2057400" y="1828800"/>
          <a:ext cx="6096000" cy="1217676"/>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42900">
                <a:tc gridSpan="5">
                  <a:txBody>
                    <a:bodyPr/>
                    <a:lstStyle/>
                    <a:p>
                      <a:pPr algn="ctr" rtl="0"/>
                      <a:r>
                        <a:rPr lang="en-US" sz="1800" b="1" dirty="0" smtClean="0">
                          <a:latin typeface="Times New Roman" panose="02020603050405020304" pitchFamily="18" charset="0"/>
                          <a:cs typeface="Times New Roman" panose="02020603050405020304" pitchFamily="18" charset="0"/>
                        </a:rPr>
                        <a:t>Model Summary</a:t>
                      </a:r>
                      <a:endParaRPr lang="en-US" sz="1800" b="1"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19100">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R</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R Square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Adjusted </a:t>
                      </a:r>
                    </a:p>
                    <a:p>
                      <a:pPr algn="ctr" rtl="0"/>
                      <a:r>
                        <a:rPr lang="en-US" sz="1400" dirty="0" smtClean="0">
                          <a:latin typeface="Times New Roman" panose="02020603050405020304" pitchFamily="18" charset="0"/>
                          <a:cs typeface="Times New Roman" panose="02020603050405020304" pitchFamily="18" charset="0"/>
                        </a:rPr>
                        <a:t>R Square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Std. Error of the Estimate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algn="l" rtl="0"/>
                      <a:r>
                        <a:rPr lang="en-U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.806</a:t>
                      </a:r>
                      <a:r>
                        <a:rPr lang="en-US" sz="1400" baseline="30000" dirty="0" smtClean="0">
                          <a:latin typeface="Times New Roman" panose="02020603050405020304" pitchFamily="18" charset="0"/>
                          <a:cs typeface="Times New Roman" panose="02020603050405020304" pitchFamily="18" charset="0"/>
                        </a:rPr>
                        <a:t>a</a:t>
                      </a:r>
                      <a:endParaRPr lang="en-US" sz="1400" baseline="30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.649</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.642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16.14801</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14577194"/>
              </p:ext>
            </p:extLst>
          </p:nvPr>
        </p:nvGraphicFramePr>
        <p:xfrm>
          <a:off x="2057400" y="3048000"/>
          <a:ext cx="7772400" cy="1402080"/>
        </p:xfrm>
        <a:graphic>
          <a:graphicData uri="http://schemas.openxmlformats.org/drawingml/2006/table">
            <a:tbl>
              <a:tblPr firstRow="1" bandRow="1">
                <a:tableStyleId>{5940675A-B579-460E-94D1-54222C63F5DA}</a:tableStyleId>
              </a:tblPr>
              <a:tblGrid>
                <a:gridCol w="1905000"/>
                <a:gridCol w="1676400"/>
                <a:gridCol w="609600"/>
                <a:gridCol w="1600200"/>
                <a:gridCol w="914400"/>
                <a:gridCol w="1066800"/>
              </a:tblGrid>
              <a:tr h="342900">
                <a:tc gridSpan="6">
                  <a:txBody>
                    <a:bodyPr/>
                    <a:lstStyle/>
                    <a:p>
                      <a:pPr algn="ctr" rtl="0"/>
                      <a:r>
                        <a:rPr lang="en-US" sz="1800" b="1" dirty="0" smtClean="0">
                          <a:latin typeface="Times New Roman" panose="02020603050405020304" pitchFamily="18" charset="0"/>
                          <a:cs typeface="Times New Roman" panose="02020603050405020304" pitchFamily="18" charset="0"/>
                        </a:rPr>
                        <a:t>ANOVA</a:t>
                      </a:r>
                      <a:r>
                        <a:rPr lang="en-US" sz="1800" b="1" baseline="30000" dirty="0"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a:txBody>
                    <a:bodyPr/>
                    <a:lstStyle/>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Sum</a:t>
                      </a:r>
                      <a:r>
                        <a:rPr lang="en-US" sz="1400" baseline="0" dirty="0" smtClean="0">
                          <a:latin typeface="Times New Roman" panose="02020603050405020304" pitchFamily="18" charset="0"/>
                          <a:cs typeface="Times New Roman" panose="02020603050405020304" pitchFamily="18" charset="0"/>
                        </a:rPr>
                        <a:t> of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err="1" smtClean="0">
                          <a:latin typeface="Times New Roman" panose="02020603050405020304" pitchFamily="18" charset="0"/>
                          <a:cs typeface="Times New Roman" panose="02020603050405020304" pitchFamily="18" charset="0"/>
                        </a:rPr>
                        <a:t>df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Mean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Regression</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Residual</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aseline="0" dirty="0" smtClean="0">
                          <a:latin typeface="Times New Roman" panose="02020603050405020304" pitchFamily="18" charset="0"/>
                          <a:cs typeface="Times New Roman" panose="02020603050405020304" pitchFamily="18" charset="0"/>
                        </a:rPr>
                        <a:t>6760.323</a:t>
                      </a:r>
                    </a:p>
                    <a:p>
                      <a:pPr algn="l" rtl="0"/>
                      <a:r>
                        <a:rPr lang="en-US" sz="1400" baseline="0" dirty="0" smtClean="0">
                          <a:latin typeface="Times New Roman" panose="02020603050405020304" pitchFamily="18" charset="0"/>
                          <a:cs typeface="Times New Roman" panose="02020603050405020304" pitchFamily="18" charset="0"/>
                        </a:rPr>
                        <a:t>3650.614</a:t>
                      </a:r>
                    </a:p>
                    <a:p>
                      <a:pPr algn="l" rtl="0"/>
                      <a:r>
                        <a:rPr lang="en-US" sz="1400" baseline="0" dirty="0" smtClean="0">
                          <a:latin typeface="Times New Roman" panose="02020603050405020304" pitchFamily="18" charset="0"/>
                          <a:cs typeface="Times New Roman" panose="02020603050405020304" pitchFamily="18" charset="0"/>
                        </a:rPr>
                        <a:t>10410.938</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1</a:t>
                      </a:r>
                    </a:p>
                    <a:p>
                      <a:pPr algn="l" rtl="0"/>
                      <a:r>
                        <a:rPr lang="en-US" sz="1400" b="1" dirty="0" smtClean="0">
                          <a:solidFill>
                            <a:srgbClr val="FF0000"/>
                          </a:solidFill>
                          <a:latin typeface="Times New Roman" panose="02020603050405020304" pitchFamily="18" charset="0"/>
                          <a:cs typeface="Times New Roman" panose="02020603050405020304" pitchFamily="18" charset="0"/>
                        </a:rPr>
                        <a:t>14</a:t>
                      </a:r>
                    </a:p>
                    <a:p>
                      <a:pPr algn="l" rtl="0"/>
                      <a:r>
                        <a:rPr lang="en-US" sz="1400" dirty="0" smtClean="0">
                          <a:latin typeface="Times New Roman" panose="02020603050405020304" pitchFamily="18" charset="0"/>
                          <a:cs typeface="Times New Roman" panose="02020603050405020304" pitchFamily="18" charset="0"/>
                        </a:rPr>
                        <a:t>15</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6780.323</a:t>
                      </a:r>
                    </a:p>
                    <a:p>
                      <a:pPr algn="l" rtl="0"/>
                      <a:r>
                        <a:rPr lang="en-US" sz="1400" dirty="0" smtClean="0">
                          <a:latin typeface="Times New Roman" panose="02020603050405020304" pitchFamily="18" charset="0"/>
                          <a:cs typeface="Times New Roman" panose="02020603050405020304" pitchFamily="18" charset="0"/>
                        </a:rPr>
                        <a:t>280.758</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25.925</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.000</a:t>
                      </a:r>
                      <a:r>
                        <a:rPr lang="en-US" sz="1400" baseline="30000" dirty="0" smtClean="0">
                          <a:latin typeface="Times New Roman" panose="02020603050405020304" pitchFamily="18" charset="0"/>
                          <a:cs typeface="Times New Roman" panose="02020603050405020304" pitchFamily="18" charset="0"/>
                        </a:rPr>
                        <a:t>a</a:t>
                      </a:r>
                      <a:endParaRPr lang="en-US" sz="1400" baseline="30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83075598"/>
              </p:ext>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a:r>
                        <a:rPr lang="en-US" sz="1800" b="1" dirty="0" err="1" smtClean="0">
                          <a:latin typeface="Times New Roman" panose="02020603050405020304" pitchFamily="18" charset="0"/>
                          <a:cs typeface="Times New Roman" panose="02020603050405020304" pitchFamily="18" charset="0"/>
                        </a:rPr>
                        <a:t>Coefficients</a:t>
                      </a:r>
                      <a:r>
                        <a:rPr lang="en-US" sz="1800" b="1" baseline="30000" dirty="0" err="1"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endParaRPr lang="en-US" sz="2000" dirty="0" smtClean="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dirty="0" smtClean="0">
                          <a:latin typeface="Times New Roman" panose="02020603050405020304" pitchFamily="18" charset="0"/>
                          <a:cs typeface="Times New Roman" panose="02020603050405020304" pitchFamily="18" charset="0"/>
                        </a:rPr>
                        <a:t>Unstandardized</a:t>
                      </a:r>
                      <a:r>
                        <a:rPr lang="en-US" sz="1400" baseline="0" dirty="0" smtClean="0">
                          <a:latin typeface="Times New Roman" panose="02020603050405020304" pitchFamily="18" charset="0"/>
                          <a:cs typeface="Times New Roman" panose="02020603050405020304" pitchFamily="18" charset="0"/>
                        </a:rPr>
                        <a:t> </a:t>
                      </a:r>
                    </a:p>
                    <a:p>
                      <a:pPr algn="ctr"/>
                      <a:r>
                        <a:rPr lang="en-US" sz="1400" baseline="0" dirty="0" smtClean="0">
                          <a:latin typeface="Times New Roman" panose="02020603050405020304" pitchFamily="18" charset="0"/>
                          <a:cs typeface="Times New Roman" panose="02020603050405020304" pitchFamily="18" charset="0"/>
                        </a:rPr>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Standardized Coefficients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sz="1400" dirty="0" smtClean="0">
                        <a:latin typeface="Times New Roman" panose="02020603050405020304" pitchFamily="18" charset="0"/>
                        <a:cs typeface="Times New Roman" panose="02020603050405020304" pitchFamily="18" charset="0"/>
                      </a:endParaRPr>
                    </a:p>
                    <a:p>
                      <a:pPr algn="ctr"/>
                      <a:endParaRPr lang="en-US" sz="2000" dirty="0" smtClean="0">
                        <a:latin typeface="Times New Roman" panose="02020603050405020304" pitchFamily="18" charset="0"/>
                        <a:cs typeface="Times New Roman" panose="02020603050405020304" pitchFamily="18" charset="0"/>
                      </a:endParaRPr>
                    </a:p>
                    <a:p>
                      <a:pPr algn="ctr"/>
                      <a:r>
                        <a:rPr lang="en-US" sz="1400" dirty="0" smtClean="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sz="1400" dirty="0" smtClean="0">
                        <a:latin typeface="Times New Roman" panose="02020603050405020304" pitchFamily="18" charset="0"/>
                        <a:cs typeface="Times New Roman" panose="02020603050405020304" pitchFamily="18" charset="0"/>
                      </a:endParaRPr>
                    </a:p>
                    <a:p>
                      <a:pPr algn="ctr"/>
                      <a:endParaRPr lang="en-US" sz="2000" dirty="0" smtClean="0">
                        <a:latin typeface="Times New Roman" panose="02020603050405020304" pitchFamily="18" charset="0"/>
                        <a:cs typeface="Times New Roman" panose="02020603050405020304" pitchFamily="18" charset="0"/>
                      </a:endParaRPr>
                    </a:p>
                    <a:p>
                      <a:pPr algn="ctr"/>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smtClean="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latin typeface="Times New Roman" panose="02020603050405020304" pitchFamily="18" charset="0"/>
                          <a:cs typeface="Times New Roman" panose="02020603050405020304" pitchFamily="18" charset="0"/>
                        </a:rPr>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Beta</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buFont typeface="+mj-lt"/>
                        <a:buAutoNum type="arabicPeriod"/>
                      </a:pPr>
                      <a:r>
                        <a:rPr lang="en-US" sz="1400" dirty="0" smtClean="0">
                          <a:latin typeface="Times New Roman" panose="02020603050405020304" pitchFamily="18" charset="0"/>
                          <a:cs typeface="Times New Roman" panose="02020603050405020304" pitchFamily="18" charset="0"/>
                        </a:rPr>
                        <a:t>(Constant)</a:t>
                      </a:r>
                    </a:p>
                    <a:p>
                      <a:pPr marL="338138" indent="0">
                        <a:buFont typeface="+mj-lt"/>
                        <a:buNone/>
                      </a:pPr>
                      <a:r>
                        <a:rPr lang="en-US" sz="1400" dirty="0" smtClean="0">
                          <a:latin typeface="Times New Roman" panose="02020603050405020304" pitchFamily="18" charset="0"/>
                          <a:cs typeface="Times New Roman" panose="02020603050405020304" pitchFamily="18" charset="0"/>
                        </a:rPr>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aseline="0" dirty="0" smtClean="0">
                          <a:latin typeface="Times New Roman" panose="02020603050405020304" pitchFamily="18" charset="0"/>
                          <a:cs typeface="Times New Roman" panose="02020603050405020304" pitchFamily="18" charset="0"/>
                        </a:rPr>
                        <a:t>-234.681</a:t>
                      </a:r>
                    </a:p>
                    <a:p>
                      <a:pPr algn="r"/>
                      <a:r>
                        <a:rPr lang="en-US" sz="1400" baseline="0" dirty="0" smtClean="0">
                          <a:latin typeface="Times New Roman" panose="02020603050405020304" pitchFamily="18" charset="0"/>
                          <a:cs typeface="Times New Roman" panose="02020603050405020304" pitchFamily="18" charset="0"/>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latin typeface="Times New Roman" panose="02020603050405020304" pitchFamily="18" charset="0"/>
                          <a:cs typeface="Times New Roman" panose="02020603050405020304" pitchFamily="18" charset="0"/>
                        </a:rPr>
                        <a:t>71.552</a:t>
                      </a:r>
                    </a:p>
                    <a:p>
                      <a:pPr algn="r"/>
                      <a:r>
                        <a:rPr lang="en-US" sz="1400" dirty="0" smtClean="0">
                          <a:latin typeface="Times New Roman" panose="02020603050405020304" pitchFamily="18" charset="0"/>
                          <a:cs typeface="Times New Roman" panose="02020603050405020304" pitchFamily="18" charset="0"/>
                        </a:rPr>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400" dirty="0" smtClean="0">
                        <a:latin typeface="Times New Roman" panose="02020603050405020304" pitchFamily="18" charset="0"/>
                        <a:cs typeface="Times New Roman" panose="02020603050405020304" pitchFamily="18" charset="0"/>
                      </a:endParaRPr>
                    </a:p>
                    <a:p>
                      <a:pPr algn="r"/>
                      <a:r>
                        <a:rPr lang="en-US" sz="1400" dirty="0" smtClean="0">
                          <a:latin typeface="Times New Roman" panose="02020603050405020304" pitchFamily="18" charset="0"/>
                          <a:cs typeface="Times New Roman" panose="02020603050405020304" pitchFamily="18" charset="0"/>
                        </a:rPr>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latin typeface="Times New Roman" panose="02020603050405020304" pitchFamily="18" charset="0"/>
                          <a:cs typeface="Times New Roman" panose="02020603050405020304" pitchFamily="18" charset="0"/>
                        </a:rPr>
                        <a:t>-3.280</a:t>
                      </a:r>
                    </a:p>
                    <a:p>
                      <a:pPr algn="r"/>
                      <a:r>
                        <a:rPr lang="en-US" sz="1400" dirty="0" smtClean="0">
                          <a:latin typeface="Times New Roman" panose="02020603050405020304" pitchFamily="18" charset="0"/>
                          <a:cs typeface="Times New Roman" panose="02020603050405020304" pitchFamily="18" charset="0"/>
                        </a:rPr>
                        <a:t>5.092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latin typeface="Times New Roman" panose="02020603050405020304" pitchFamily="18" charset="0"/>
                          <a:cs typeface="Times New Roman" panose="02020603050405020304" pitchFamily="18" charset="0"/>
                        </a:rPr>
                        <a:t>.005</a:t>
                      </a:r>
                    </a:p>
                    <a:p>
                      <a:pPr algn="r"/>
                      <a:r>
                        <a:rPr lang="en-US" sz="1400" baseline="0" dirty="0" smtClean="0">
                          <a:latin typeface="Times New Roman" panose="02020603050405020304" pitchFamily="18" charset="0"/>
                          <a:cs typeface="Times New Roman" panose="02020603050405020304" pitchFamily="18" charset="0"/>
                        </a:rPr>
                        <a:t>.000</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Arrow Connector 5"/>
          <p:cNvCxnSpPr/>
          <p:nvPr/>
        </p:nvCxnSpPr>
        <p:spPr>
          <a:xfrm flipV="1">
            <a:off x="5943600" y="1266940"/>
            <a:ext cx="3886200" cy="2783595"/>
          </a:xfrm>
          <a:prstGeom prst="straightConnector1">
            <a:avLst/>
          </a:prstGeom>
          <a:ln w="38100">
            <a:solidFill>
              <a:srgbClr val="FF0000"/>
            </a:solidFill>
            <a:headEnd type="none" w="lg" len="lg"/>
            <a:tailEnd type="stealth" w="lg" len="lg"/>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1554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874014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t>
            </a:r>
            <a:r>
              <a:rPr lang="en-US" b="1" dirty="0">
                <a:latin typeface="Times New Roman" panose="02020603050405020304" pitchFamily="18" charset="0"/>
                <a:cs typeface="Times New Roman" panose="02020603050405020304" pitchFamily="18" charset="0"/>
              </a:rPr>
              <a:t>A significant regression equation was found </a:t>
            </a:r>
            <a:r>
              <a:rPr lang="en-US" b="1" dirty="0">
                <a:solidFill>
                  <a:srgbClr val="FFFF00"/>
                </a:solidFill>
                <a:latin typeface="Times New Roman" panose="02020603050405020304" pitchFamily="18" charset="0"/>
                <a:cs typeface="Times New Roman" panose="02020603050405020304" pitchFamily="18" charset="0"/>
              </a:rPr>
              <a:t>(F(1,14)= </a:t>
            </a:r>
            <a:r>
              <a:rPr lang="en-US" b="1" dirty="0">
                <a:solidFill>
                  <a:srgbClr val="FF0000"/>
                </a:solidFill>
                <a:latin typeface="Times New Roman" panose="02020603050405020304" pitchFamily="18" charset="0"/>
                <a:cs typeface="Times New Roman" panose="02020603050405020304" pitchFamily="18" charset="0"/>
              </a:rPr>
              <a:t>25.925</a:t>
            </a:r>
            <a:r>
              <a:rPr lang="en-US" b="1" dirty="0">
                <a:solidFill>
                  <a:srgbClr val="FFFF00"/>
                </a:solidFill>
                <a:latin typeface="Times New Roman" panose="02020603050405020304" pitchFamily="18" charset="0"/>
                <a:cs typeface="Times New Roman" panose="02020603050405020304" pitchFamily="18" charset="0"/>
              </a:rPr>
              <a:t>, </a:t>
            </a:r>
            <a:r>
              <a:rPr lang="en-US" b="1" i="1" dirty="0">
                <a:solidFill>
                  <a:srgbClr val="FFFF00"/>
                </a:solidFill>
                <a:latin typeface="Times New Roman" panose="02020603050405020304" pitchFamily="18" charset="0"/>
                <a:cs typeface="Times New Roman" panose="02020603050405020304" pitchFamily="18" charset="0"/>
              </a:rPr>
              <a:t>p </a:t>
            </a:r>
            <a:r>
              <a:rPr lang="en-US" b="1" dirty="0">
                <a:solidFill>
                  <a:srgbClr val="FFFF00"/>
                </a:solidFill>
                <a:latin typeface="Times New Roman" panose="02020603050405020304" pitchFamily="18" charset="0"/>
                <a:cs typeface="Times New Roman" panose="02020603050405020304" pitchFamily="18" charset="0"/>
              </a:rPr>
              <a:t>&lt; .___)</a:t>
            </a:r>
            <a:r>
              <a:rPr lang="en-US" b="1" dirty="0">
                <a:latin typeface="Times New Roman" panose="02020603050405020304" pitchFamily="18" charset="0"/>
                <a:cs typeface="Times New Roman" panose="02020603050405020304" pitchFamily="18" charset="0"/>
              </a:rPr>
              <a:t>, with an </a:t>
            </a:r>
            <a:r>
              <a:rPr lang="en-US" b="1" i="1" dirty="0">
                <a:latin typeface="Times New Roman" panose="02020603050405020304" pitchFamily="18" charset="0"/>
                <a:cs typeface="Times New Roman" panose="02020603050405020304" pitchFamily="18" charset="0"/>
              </a:rPr>
              <a:t>R</a:t>
            </a:r>
            <a:r>
              <a:rPr lang="en-US" b="1" i="1" baseline="30000"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of </a:t>
            </a:r>
            <a:r>
              <a:rPr lang="en-US" b="1" dirty="0">
                <a:solidFill>
                  <a:srgbClr val="FFFF00"/>
                </a:solidFill>
                <a:latin typeface="Times New Roman" panose="02020603050405020304" pitchFamily="18" charset="0"/>
                <a:cs typeface="Times New Roman" panose="02020603050405020304" pitchFamily="18" charset="0"/>
              </a:rPr>
              <a:t>.____</a:t>
            </a:r>
            <a:r>
              <a:rPr lang="en-US" b="1" dirty="0">
                <a:latin typeface="Times New Roman" panose="02020603050405020304" pitchFamily="18" charset="0"/>
                <a:cs typeface="Times New Roman" panose="02020603050405020304" pitchFamily="18" charset="0"/>
              </a:rPr>
              <a:t>.</a:t>
            </a:r>
            <a:r>
              <a:rPr lang="en-US" b="1" dirty="0">
                <a:solidFill>
                  <a:schemeClr val="accent1"/>
                </a:solidFill>
                <a:latin typeface="Times New Roman" panose="02020603050405020304" pitchFamily="18" charset="0"/>
                <a:cs typeface="Times New Roman" panose="02020603050405020304" pitchFamily="18" charset="0"/>
              </a:rPr>
              <a:t> </a:t>
            </a:r>
          </a:p>
          <a:p>
            <a:pPr marL="0" indent="0">
              <a:buNone/>
            </a:pPr>
            <a:endParaRPr lang="en-US" sz="2800" dirty="0">
              <a:solidFill>
                <a:schemeClr val="accent1"/>
              </a:solidFill>
            </a:endParaRPr>
          </a:p>
          <a:p>
            <a:pPr marL="0" indent="0">
              <a:buNone/>
            </a:pPr>
            <a:endParaRPr lang="en-US" sz="2800" i="1" dirty="0">
              <a:solidFill>
                <a:schemeClr val="accent1"/>
              </a:solidFill>
            </a:endParaRPr>
          </a:p>
          <a:p>
            <a:pPr marL="0" indent="0">
              <a:buNone/>
            </a:pPr>
            <a:endParaRPr lang="en-US" sz="2800" dirty="0">
              <a:solidFill>
                <a:schemeClr val="accent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14559532"/>
              </p:ext>
            </p:extLst>
          </p:nvPr>
        </p:nvGraphicFramePr>
        <p:xfrm>
          <a:off x="2057400" y="1828800"/>
          <a:ext cx="6096000" cy="1217676"/>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42900">
                <a:tc gridSpan="5">
                  <a:txBody>
                    <a:bodyPr/>
                    <a:lstStyle/>
                    <a:p>
                      <a:pPr algn="ctr" rtl="0"/>
                      <a:r>
                        <a:rPr lang="en-US" sz="1800" b="1" dirty="0" smtClean="0">
                          <a:latin typeface="Times New Roman" panose="02020603050405020304" pitchFamily="18" charset="0"/>
                          <a:cs typeface="Times New Roman" panose="02020603050405020304" pitchFamily="18" charset="0"/>
                        </a:rPr>
                        <a:t>Model Summary</a:t>
                      </a:r>
                      <a:endParaRPr lang="en-US" sz="1800" b="1"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19100">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R</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R Square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Adjusted </a:t>
                      </a:r>
                    </a:p>
                    <a:p>
                      <a:pPr algn="ctr" rtl="0"/>
                      <a:r>
                        <a:rPr lang="en-US" sz="1400" dirty="0" smtClean="0">
                          <a:latin typeface="Times New Roman" panose="02020603050405020304" pitchFamily="18" charset="0"/>
                          <a:cs typeface="Times New Roman" panose="02020603050405020304" pitchFamily="18" charset="0"/>
                        </a:rPr>
                        <a:t>R Square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Std. Error of the Estimate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algn="l" rtl="0"/>
                      <a:r>
                        <a:rPr lang="en-U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.806</a:t>
                      </a:r>
                      <a:r>
                        <a:rPr lang="en-US" sz="1400" baseline="30000" dirty="0" smtClean="0">
                          <a:latin typeface="Times New Roman" panose="02020603050405020304" pitchFamily="18" charset="0"/>
                          <a:cs typeface="Times New Roman" panose="02020603050405020304" pitchFamily="18" charset="0"/>
                        </a:rPr>
                        <a:t>a</a:t>
                      </a:r>
                      <a:endParaRPr lang="en-US" sz="1400" baseline="30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.649</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.642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16.14801</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69828066"/>
              </p:ext>
            </p:extLst>
          </p:nvPr>
        </p:nvGraphicFramePr>
        <p:xfrm>
          <a:off x="2057400" y="3048000"/>
          <a:ext cx="7772400" cy="1402080"/>
        </p:xfrm>
        <a:graphic>
          <a:graphicData uri="http://schemas.openxmlformats.org/drawingml/2006/table">
            <a:tbl>
              <a:tblPr firstRow="1" bandRow="1">
                <a:tableStyleId>{5940675A-B579-460E-94D1-54222C63F5DA}</a:tableStyleId>
              </a:tblPr>
              <a:tblGrid>
                <a:gridCol w="1905000"/>
                <a:gridCol w="1676400"/>
                <a:gridCol w="609600"/>
                <a:gridCol w="1600200"/>
                <a:gridCol w="914400"/>
                <a:gridCol w="1066800"/>
              </a:tblGrid>
              <a:tr h="342900">
                <a:tc gridSpan="6">
                  <a:txBody>
                    <a:bodyPr/>
                    <a:lstStyle/>
                    <a:p>
                      <a:pPr algn="ctr" rtl="0"/>
                      <a:r>
                        <a:rPr lang="en-US" sz="1800" b="1" dirty="0" smtClean="0">
                          <a:latin typeface="Times New Roman" panose="02020603050405020304" pitchFamily="18" charset="0"/>
                          <a:cs typeface="Times New Roman" panose="02020603050405020304" pitchFamily="18" charset="0"/>
                        </a:rPr>
                        <a:t>ANOVA</a:t>
                      </a:r>
                      <a:r>
                        <a:rPr lang="en-US" sz="1800" b="1" baseline="30000" dirty="0"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a:txBody>
                    <a:bodyPr/>
                    <a:lstStyle/>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Sum</a:t>
                      </a:r>
                      <a:r>
                        <a:rPr lang="en-US" sz="1400" baseline="0" dirty="0" smtClean="0">
                          <a:latin typeface="Times New Roman" panose="02020603050405020304" pitchFamily="18" charset="0"/>
                          <a:cs typeface="Times New Roman" panose="02020603050405020304" pitchFamily="18" charset="0"/>
                        </a:rPr>
                        <a:t> of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err="1" smtClean="0">
                          <a:latin typeface="Times New Roman" panose="02020603050405020304" pitchFamily="18" charset="0"/>
                          <a:cs typeface="Times New Roman" panose="02020603050405020304" pitchFamily="18" charset="0"/>
                        </a:rPr>
                        <a:t>df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Mean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Regression</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Residual</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aseline="0" dirty="0" smtClean="0">
                          <a:latin typeface="Times New Roman" panose="02020603050405020304" pitchFamily="18" charset="0"/>
                          <a:cs typeface="Times New Roman" panose="02020603050405020304" pitchFamily="18" charset="0"/>
                        </a:rPr>
                        <a:t>6760.323</a:t>
                      </a:r>
                    </a:p>
                    <a:p>
                      <a:pPr algn="l" rtl="0"/>
                      <a:r>
                        <a:rPr lang="en-US" sz="1400" baseline="0" dirty="0" smtClean="0">
                          <a:latin typeface="Times New Roman" panose="02020603050405020304" pitchFamily="18" charset="0"/>
                          <a:cs typeface="Times New Roman" panose="02020603050405020304" pitchFamily="18" charset="0"/>
                        </a:rPr>
                        <a:t>3650.614</a:t>
                      </a:r>
                    </a:p>
                    <a:p>
                      <a:pPr algn="l" rtl="0"/>
                      <a:r>
                        <a:rPr lang="en-US" sz="1400" baseline="0" dirty="0" smtClean="0">
                          <a:latin typeface="Times New Roman" panose="02020603050405020304" pitchFamily="18" charset="0"/>
                          <a:cs typeface="Times New Roman" panose="02020603050405020304" pitchFamily="18" charset="0"/>
                        </a:rPr>
                        <a:t>10410.938</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1</a:t>
                      </a:r>
                    </a:p>
                    <a:p>
                      <a:pPr algn="l" rtl="0"/>
                      <a:r>
                        <a:rPr lang="en-US" sz="1400" dirty="0" smtClean="0">
                          <a:latin typeface="Times New Roman" panose="02020603050405020304" pitchFamily="18" charset="0"/>
                          <a:cs typeface="Times New Roman" panose="02020603050405020304" pitchFamily="18" charset="0"/>
                        </a:rPr>
                        <a:t>14</a:t>
                      </a:r>
                    </a:p>
                    <a:p>
                      <a:pPr algn="l" rtl="0"/>
                      <a:r>
                        <a:rPr lang="en-US" sz="1400" dirty="0" smtClean="0">
                          <a:latin typeface="Times New Roman" panose="02020603050405020304" pitchFamily="18" charset="0"/>
                          <a:cs typeface="Times New Roman" panose="02020603050405020304" pitchFamily="18" charset="0"/>
                        </a:rPr>
                        <a:t>15</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6780.323</a:t>
                      </a:r>
                    </a:p>
                    <a:p>
                      <a:pPr algn="l" rtl="0"/>
                      <a:r>
                        <a:rPr lang="en-US" sz="1400" dirty="0" smtClean="0">
                          <a:latin typeface="Times New Roman" panose="02020603050405020304" pitchFamily="18" charset="0"/>
                          <a:cs typeface="Times New Roman" panose="02020603050405020304" pitchFamily="18" charset="0"/>
                        </a:rPr>
                        <a:t>280.758</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dirty="0" smtClean="0">
                          <a:solidFill>
                            <a:srgbClr val="FF0000"/>
                          </a:solidFill>
                          <a:latin typeface="Times New Roman" panose="02020603050405020304" pitchFamily="18" charset="0"/>
                          <a:cs typeface="Times New Roman" panose="02020603050405020304" pitchFamily="18" charset="0"/>
                        </a:rPr>
                        <a:t>25.925</a:t>
                      </a:r>
                      <a:endParaRPr lang="en-US" sz="14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.000</a:t>
                      </a:r>
                      <a:r>
                        <a:rPr lang="en-US" sz="1400" baseline="30000" dirty="0" smtClean="0">
                          <a:latin typeface="Times New Roman" panose="02020603050405020304" pitchFamily="18" charset="0"/>
                          <a:cs typeface="Times New Roman" panose="02020603050405020304" pitchFamily="18" charset="0"/>
                        </a:rPr>
                        <a:t>a</a:t>
                      </a:r>
                      <a:endParaRPr lang="en-US" sz="1400" baseline="30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01862655"/>
              </p:ext>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rtl="0"/>
                      <a:r>
                        <a:rPr lang="en-US" sz="1800" b="1" dirty="0" err="1" smtClean="0">
                          <a:latin typeface="Times New Roman" panose="02020603050405020304" pitchFamily="18" charset="0"/>
                          <a:cs typeface="Times New Roman" panose="02020603050405020304" pitchFamily="18" charset="0"/>
                        </a:rPr>
                        <a:t>Coefficients</a:t>
                      </a:r>
                      <a:r>
                        <a:rPr lang="en-US" sz="1800" b="1" baseline="30000" dirty="0" err="1"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pPr algn="l" rtl="0"/>
                      <a:endParaRPr lang="en-US" sz="2000" dirty="0" smtClean="0">
                        <a:latin typeface="Times New Roman" panose="02020603050405020304" pitchFamily="18" charset="0"/>
                        <a:cs typeface="Times New Roman" panose="02020603050405020304" pitchFamily="18" charset="0"/>
                      </a:endParaRPr>
                    </a:p>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a:r>
                        <a:rPr lang="en-US" sz="1400" dirty="0" smtClean="0">
                          <a:latin typeface="Times New Roman" panose="02020603050405020304" pitchFamily="18" charset="0"/>
                          <a:cs typeface="Times New Roman" panose="02020603050405020304" pitchFamily="18" charset="0"/>
                        </a:rPr>
                        <a:t>Unstandardized</a:t>
                      </a:r>
                      <a:r>
                        <a:rPr lang="en-US" sz="1400" baseline="0" dirty="0" smtClean="0">
                          <a:latin typeface="Times New Roman" panose="02020603050405020304" pitchFamily="18" charset="0"/>
                          <a:cs typeface="Times New Roman" panose="02020603050405020304" pitchFamily="18" charset="0"/>
                        </a:rPr>
                        <a:t> </a:t>
                      </a:r>
                    </a:p>
                    <a:p>
                      <a:pPr algn="ctr" rtl="0"/>
                      <a:r>
                        <a:rPr lang="en-US" sz="1400" baseline="0" dirty="0" smtClean="0">
                          <a:latin typeface="Times New Roman" panose="02020603050405020304" pitchFamily="18" charset="0"/>
                          <a:cs typeface="Times New Roman" panose="02020603050405020304" pitchFamily="18" charset="0"/>
                        </a:rPr>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Standardized Coefficients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aseline="0" dirty="0" smtClean="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Beta</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(Constant)</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aseline="0" dirty="0" smtClean="0">
                          <a:latin typeface="Times New Roman" panose="02020603050405020304" pitchFamily="18" charset="0"/>
                          <a:cs typeface="Times New Roman" panose="02020603050405020304" pitchFamily="18" charset="0"/>
                        </a:rPr>
                        <a:t>-234.681</a:t>
                      </a:r>
                    </a:p>
                    <a:p>
                      <a:pPr algn="l" rtl="0"/>
                      <a:r>
                        <a:rPr lang="en-US" sz="1400" baseline="0" dirty="0" smtClean="0">
                          <a:latin typeface="Times New Roman" panose="02020603050405020304" pitchFamily="18" charset="0"/>
                          <a:cs typeface="Times New Roman" panose="02020603050405020304" pitchFamily="18" charset="0"/>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71.552</a:t>
                      </a:r>
                    </a:p>
                    <a:p>
                      <a:pPr algn="l" rtl="0"/>
                      <a:r>
                        <a:rPr lang="en-US" sz="1400" dirty="0" smtClean="0">
                          <a:latin typeface="Times New Roman" panose="02020603050405020304" pitchFamily="18" charset="0"/>
                          <a:cs typeface="Times New Roman" panose="02020603050405020304" pitchFamily="18" charset="0"/>
                        </a:rPr>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-3.280</a:t>
                      </a:r>
                    </a:p>
                    <a:p>
                      <a:pPr algn="l" rtl="0"/>
                      <a:r>
                        <a:rPr lang="en-US" sz="1400" dirty="0" smtClean="0">
                          <a:latin typeface="Times New Roman" panose="02020603050405020304" pitchFamily="18" charset="0"/>
                          <a:cs typeface="Times New Roman" panose="02020603050405020304" pitchFamily="18" charset="0"/>
                        </a:rPr>
                        <a:t>5.092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.005</a:t>
                      </a:r>
                    </a:p>
                    <a:p>
                      <a:pPr algn="l" rtl="0"/>
                      <a:r>
                        <a:rPr lang="en-US" sz="1400" baseline="0" dirty="0" smtClean="0">
                          <a:latin typeface="Times New Roman" panose="02020603050405020304" pitchFamily="18" charset="0"/>
                          <a:cs typeface="Times New Roman" panose="02020603050405020304" pitchFamily="18" charset="0"/>
                        </a:rPr>
                        <a:t>.000</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Arrow Connector 5"/>
          <p:cNvCxnSpPr/>
          <p:nvPr/>
        </p:nvCxnSpPr>
        <p:spPr>
          <a:xfrm flipH="1" flipV="1">
            <a:off x="2731770" y="1600200"/>
            <a:ext cx="5334000" cy="2148840"/>
          </a:xfrm>
          <a:prstGeom prst="straightConnector1">
            <a:avLst/>
          </a:prstGeom>
          <a:ln w="38100">
            <a:solidFill>
              <a:srgbClr val="FF0000"/>
            </a:solidFill>
            <a:headEnd w="lg" len="lg"/>
            <a:tailEnd type="stealth" w="lg" len="lg"/>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6976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870585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t>
            </a:r>
            <a:r>
              <a:rPr lang="en-US" b="1" dirty="0">
                <a:latin typeface="Times New Roman" panose="02020603050405020304" pitchFamily="18" charset="0"/>
                <a:cs typeface="Times New Roman" panose="02020603050405020304" pitchFamily="18" charset="0"/>
              </a:rPr>
              <a:t>A significant regression equation was found </a:t>
            </a:r>
            <a:r>
              <a:rPr lang="en-US" b="1" dirty="0">
                <a:solidFill>
                  <a:srgbClr val="FFFF00"/>
                </a:solidFill>
                <a:latin typeface="Times New Roman" panose="02020603050405020304" pitchFamily="18" charset="0"/>
                <a:cs typeface="Times New Roman" panose="02020603050405020304" pitchFamily="18" charset="0"/>
              </a:rPr>
              <a:t>(F(1,14)= 25.925, </a:t>
            </a:r>
            <a:r>
              <a:rPr lang="en-US" b="1" i="1" dirty="0">
                <a:solidFill>
                  <a:srgbClr val="FFFF00"/>
                </a:solidFill>
                <a:latin typeface="Times New Roman" panose="02020603050405020304" pitchFamily="18" charset="0"/>
                <a:cs typeface="Times New Roman" panose="02020603050405020304" pitchFamily="18" charset="0"/>
              </a:rPr>
              <a:t>p </a:t>
            </a:r>
            <a:r>
              <a:rPr lang="en-US" b="1" dirty="0">
                <a:solidFill>
                  <a:srgbClr val="FFFF00"/>
                </a:solidFill>
                <a:latin typeface="Times New Roman" panose="02020603050405020304" pitchFamily="18" charset="0"/>
                <a:cs typeface="Times New Roman" panose="02020603050405020304" pitchFamily="18" charset="0"/>
              </a:rPr>
              <a:t>&lt; </a:t>
            </a:r>
            <a:r>
              <a:rPr lang="en-US" b="1" dirty="0">
                <a:solidFill>
                  <a:srgbClr val="FF0000"/>
                </a:solidFill>
                <a:latin typeface="Times New Roman" panose="02020603050405020304" pitchFamily="18" charset="0"/>
                <a:cs typeface="Times New Roman" panose="02020603050405020304" pitchFamily="18" charset="0"/>
              </a:rPr>
              <a:t>.000</a:t>
            </a:r>
            <a:r>
              <a:rPr lang="en-US" b="1" dirty="0">
                <a:solidFill>
                  <a:srgbClr val="FFFF00"/>
                </a:solidFill>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with an </a:t>
            </a:r>
            <a:r>
              <a:rPr lang="en-US" b="1" i="1" dirty="0">
                <a:latin typeface="Times New Roman" panose="02020603050405020304" pitchFamily="18" charset="0"/>
                <a:cs typeface="Times New Roman" panose="02020603050405020304" pitchFamily="18" charset="0"/>
              </a:rPr>
              <a:t>R</a:t>
            </a:r>
            <a:r>
              <a:rPr lang="en-US" b="1" i="1" baseline="30000"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of </a:t>
            </a:r>
            <a:r>
              <a:rPr lang="en-US" b="1" dirty="0">
                <a:solidFill>
                  <a:srgbClr val="FFFF00"/>
                </a:solidFill>
                <a:latin typeface="Times New Roman" panose="02020603050405020304" pitchFamily="18" charset="0"/>
                <a:cs typeface="Times New Roman" panose="02020603050405020304" pitchFamily="18" charset="0"/>
              </a:rPr>
              <a:t>.____</a:t>
            </a:r>
            <a:r>
              <a:rPr lang="en-US" b="1" dirty="0">
                <a:latin typeface="Times New Roman" panose="02020603050405020304" pitchFamily="18" charset="0"/>
                <a:cs typeface="Times New Roman" panose="02020603050405020304" pitchFamily="18" charset="0"/>
              </a:rPr>
              <a:t>.</a:t>
            </a:r>
            <a:r>
              <a:rPr lang="en-US" b="1" dirty="0">
                <a:solidFill>
                  <a:schemeClr val="accent1"/>
                </a:solidFill>
                <a:latin typeface="Times New Roman" panose="02020603050405020304" pitchFamily="18" charset="0"/>
                <a:cs typeface="Times New Roman" panose="02020603050405020304" pitchFamily="18" charset="0"/>
              </a:rPr>
              <a:t> </a:t>
            </a:r>
          </a:p>
          <a:p>
            <a:pPr marL="0" indent="0">
              <a:buNone/>
            </a:pPr>
            <a:endParaRPr lang="en-US" sz="2800" dirty="0">
              <a:solidFill>
                <a:schemeClr val="accent1"/>
              </a:solidFill>
            </a:endParaRPr>
          </a:p>
          <a:p>
            <a:pPr marL="0" indent="0">
              <a:buNone/>
            </a:pPr>
            <a:endParaRPr lang="en-US" sz="2800" i="1" dirty="0">
              <a:solidFill>
                <a:schemeClr val="accent1"/>
              </a:solidFill>
            </a:endParaRPr>
          </a:p>
          <a:p>
            <a:pPr marL="0" indent="0">
              <a:buNone/>
            </a:pPr>
            <a:endParaRPr lang="en-US" sz="2800" dirty="0">
              <a:solidFill>
                <a:schemeClr val="accent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374903891"/>
              </p:ext>
            </p:extLst>
          </p:nvPr>
        </p:nvGraphicFramePr>
        <p:xfrm>
          <a:off x="2057400" y="1828800"/>
          <a:ext cx="6096000" cy="1217676"/>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42900">
                <a:tc gridSpan="5">
                  <a:txBody>
                    <a:bodyPr/>
                    <a:lstStyle/>
                    <a:p>
                      <a:pPr algn="ctr" rtl="0"/>
                      <a:r>
                        <a:rPr lang="en-US" sz="1800" b="1" dirty="0" smtClean="0">
                          <a:latin typeface="Times New Roman" panose="02020603050405020304" pitchFamily="18" charset="0"/>
                          <a:cs typeface="Times New Roman" panose="02020603050405020304" pitchFamily="18" charset="0"/>
                        </a:rPr>
                        <a:t>Model Summary</a:t>
                      </a:r>
                      <a:endParaRPr lang="en-US" sz="1800" b="1"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19100">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R</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R Square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Adjusted </a:t>
                      </a:r>
                    </a:p>
                    <a:p>
                      <a:pPr algn="ctr" rtl="0"/>
                      <a:r>
                        <a:rPr lang="en-US" sz="1400" dirty="0" smtClean="0">
                          <a:latin typeface="Times New Roman" panose="02020603050405020304" pitchFamily="18" charset="0"/>
                          <a:cs typeface="Times New Roman" panose="02020603050405020304" pitchFamily="18" charset="0"/>
                        </a:rPr>
                        <a:t>R Square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Std. Error of the Estimate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algn="l" rtl="0"/>
                      <a:r>
                        <a:rPr lang="en-U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.806</a:t>
                      </a:r>
                      <a:r>
                        <a:rPr lang="en-US" sz="1400" baseline="30000" dirty="0" smtClean="0">
                          <a:latin typeface="Times New Roman" panose="02020603050405020304" pitchFamily="18" charset="0"/>
                          <a:cs typeface="Times New Roman" panose="02020603050405020304" pitchFamily="18" charset="0"/>
                        </a:rPr>
                        <a:t>a</a:t>
                      </a:r>
                      <a:endParaRPr lang="en-US" sz="1400" baseline="30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.649</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.642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16.14801</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886848801"/>
              </p:ext>
            </p:extLst>
          </p:nvPr>
        </p:nvGraphicFramePr>
        <p:xfrm>
          <a:off x="2057400" y="3048000"/>
          <a:ext cx="7772400" cy="1402080"/>
        </p:xfrm>
        <a:graphic>
          <a:graphicData uri="http://schemas.openxmlformats.org/drawingml/2006/table">
            <a:tbl>
              <a:tblPr firstRow="1" bandRow="1">
                <a:tableStyleId>{5940675A-B579-460E-94D1-54222C63F5DA}</a:tableStyleId>
              </a:tblPr>
              <a:tblGrid>
                <a:gridCol w="1905000"/>
                <a:gridCol w="1676400"/>
                <a:gridCol w="609600"/>
                <a:gridCol w="1600200"/>
                <a:gridCol w="914400"/>
                <a:gridCol w="1066800"/>
              </a:tblGrid>
              <a:tr h="342900">
                <a:tc gridSpan="6">
                  <a:txBody>
                    <a:bodyPr/>
                    <a:lstStyle/>
                    <a:p>
                      <a:pPr algn="ctr" rtl="0"/>
                      <a:r>
                        <a:rPr lang="en-US" sz="1800" b="1" dirty="0" smtClean="0">
                          <a:latin typeface="Times New Roman" panose="02020603050405020304" pitchFamily="18" charset="0"/>
                          <a:cs typeface="Times New Roman" panose="02020603050405020304" pitchFamily="18" charset="0"/>
                        </a:rPr>
                        <a:t>ANOVA</a:t>
                      </a:r>
                      <a:r>
                        <a:rPr lang="en-US" sz="1800" b="1" baseline="30000" dirty="0"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a:txBody>
                    <a:bodyPr/>
                    <a:lstStyle/>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Sum</a:t>
                      </a:r>
                      <a:r>
                        <a:rPr lang="en-US" sz="1400" baseline="0" dirty="0" smtClean="0">
                          <a:latin typeface="Times New Roman" panose="02020603050405020304" pitchFamily="18" charset="0"/>
                          <a:cs typeface="Times New Roman" panose="02020603050405020304" pitchFamily="18" charset="0"/>
                        </a:rPr>
                        <a:t> of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err="1" smtClean="0">
                          <a:latin typeface="Times New Roman" panose="02020603050405020304" pitchFamily="18" charset="0"/>
                          <a:cs typeface="Times New Roman" panose="02020603050405020304" pitchFamily="18" charset="0"/>
                        </a:rPr>
                        <a:t>df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Mean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Regression</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Residual</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aseline="0" dirty="0" smtClean="0">
                          <a:latin typeface="Times New Roman" panose="02020603050405020304" pitchFamily="18" charset="0"/>
                          <a:cs typeface="Times New Roman" panose="02020603050405020304" pitchFamily="18" charset="0"/>
                        </a:rPr>
                        <a:t>6760.323</a:t>
                      </a:r>
                    </a:p>
                    <a:p>
                      <a:pPr algn="l" rtl="0"/>
                      <a:r>
                        <a:rPr lang="en-US" sz="1400" baseline="0" dirty="0" smtClean="0">
                          <a:latin typeface="Times New Roman" panose="02020603050405020304" pitchFamily="18" charset="0"/>
                          <a:cs typeface="Times New Roman" panose="02020603050405020304" pitchFamily="18" charset="0"/>
                        </a:rPr>
                        <a:t>3650.614</a:t>
                      </a:r>
                    </a:p>
                    <a:p>
                      <a:pPr algn="l" rtl="0"/>
                      <a:r>
                        <a:rPr lang="en-US" sz="1400" baseline="0" dirty="0" smtClean="0">
                          <a:latin typeface="Times New Roman" panose="02020603050405020304" pitchFamily="18" charset="0"/>
                          <a:cs typeface="Times New Roman" panose="02020603050405020304" pitchFamily="18" charset="0"/>
                        </a:rPr>
                        <a:t>10410.938</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1</a:t>
                      </a:r>
                    </a:p>
                    <a:p>
                      <a:pPr algn="l" rtl="0"/>
                      <a:r>
                        <a:rPr lang="en-US" sz="1400" dirty="0" smtClean="0">
                          <a:latin typeface="Times New Roman" panose="02020603050405020304" pitchFamily="18" charset="0"/>
                          <a:cs typeface="Times New Roman" panose="02020603050405020304" pitchFamily="18" charset="0"/>
                        </a:rPr>
                        <a:t>14</a:t>
                      </a:r>
                    </a:p>
                    <a:p>
                      <a:pPr algn="l" rtl="0"/>
                      <a:r>
                        <a:rPr lang="en-US" sz="1400" dirty="0" smtClean="0">
                          <a:latin typeface="Times New Roman" panose="02020603050405020304" pitchFamily="18" charset="0"/>
                          <a:cs typeface="Times New Roman" panose="02020603050405020304" pitchFamily="18" charset="0"/>
                        </a:rPr>
                        <a:t>15</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6780.323</a:t>
                      </a:r>
                    </a:p>
                    <a:p>
                      <a:pPr algn="l" rtl="0"/>
                      <a:r>
                        <a:rPr lang="en-US" sz="1400" dirty="0" smtClean="0">
                          <a:latin typeface="Times New Roman" panose="02020603050405020304" pitchFamily="18" charset="0"/>
                          <a:cs typeface="Times New Roman" panose="02020603050405020304" pitchFamily="18" charset="0"/>
                        </a:rPr>
                        <a:t>280.758</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dirty="0" smtClean="0">
                          <a:solidFill>
                            <a:schemeClr val="tx1"/>
                          </a:solidFill>
                          <a:latin typeface="Times New Roman" panose="02020603050405020304" pitchFamily="18" charset="0"/>
                          <a:cs typeface="Times New Roman" panose="02020603050405020304" pitchFamily="18" charset="0"/>
                        </a:rPr>
                        <a:t>25.925</a:t>
                      </a:r>
                      <a:endParaRPr lang="en-US"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dirty="0" smtClean="0">
                          <a:solidFill>
                            <a:srgbClr val="FF0000"/>
                          </a:solidFill>
                          <a:latin typeface="Times New Roman" panose="02020603050405020304" pitchFamily="18" charset="0"/>
                          <a:cs typeface="Times New Roman" panose="02020603050405020304" pitchFamily="18" charset="0"/>
                        </a:rPr>
                        <a:t>.000</a:t>
                      </a:r>
                      <a:r>
                        <a:rPr lang="en-US" sz="1400" b="1" baseline="30000" dirty="0" smtClean="0">
                          <a:solidFill>
                            <a:srgbClr val="FF0000"/>
                          </a:solidFill>
                          <a:latin typeface="Times New Roman" panose="02020603050405020304" pitchFamily="18" charset="0"/>
                          <a:cs typeface="Times New Roman" panose="02020603050405020304" pitchFamily="18" charset="0"/>
                        </a:rPr>
                        <a:t>a</a:t>
                      </a:r>
                      <a:endParaRPr lang="en-US" sz="1400" b="1" baseline="300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11072090"/>
              </p:ext>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rtl="0"/>
                      <a:r>
                        <a:rPr lang="en-US" sz="1800" b="1" dirty="0" err="1" smtClean="0">
                          <a:latin typeface="Times New Roman" panose="02020603050405020304" pitchFamily="18" charset="0"/>
                          <a:cs typeface="Times New Roman" panose="02020603050405020304" pitchFamily="18" charset="0"/>
                        </a:rPr>
                        <a:t>Coefficients</a:t>
                      </a:r>
                      <a:r>
                        <a:rPr lang="en-US" sz="1800" b="1" baseline="30000" dirty="0" err="1"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pPr algn="l" rtl="0"/>
                      <a:endParaRPr lang="en-US" sz="2000" dirty="0" smtClean="0">
                        <a:latin typeface="Times New Roman" panose="02020603050405020304" pitchFamily="18" charset="0"/>
                        <a:cs typeface="Times New Roman" panose="02020603050405020304" pitchFamily="18" charset="0"/>
                      </a:endParaRPr>
                    </a:p>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a:r>
                        <a:rPr lang="en-US" sz="1400" dirty="0" smtClean="0">
                          <a:latin typeface="Times New Roman" panose="02020603050405020304" pitchFamily="18" charset="0"/>
                          <a:cs typeface="Times New Roman" panose="02020603050405020304" pitchFamily="18" charset="0"/>
                        </a:rPr>
                        <a:t>Unstandardized</a:t>
                      </a:r>
                      <a:r>
                        <a:rPr lang="en-US" sz="1400" baseline="0" dirty="0" smtClean="0">
                          <a:latin typeface="Times New Roman" panose="02020603050405020304" pitchFamily="18" charset="0"/>
                          <a:cs typeface="Times New Roman" panose="02020603050405020304" pitchFamily="18" charset="0"/>
                        </a:rPr>
                        <a:t> </a:t>
                      </a:r>
                    </a:p>
                    <a:p>
                      <a:pPr algn="ctr" rtl="0"/>
                      <a:r>
                        <a:rPr lang="en-US" sz="1400" baseline="0" dirty="0" smtClean="0">
                          <a:latin typeface="Times New Roman" panose="02020603050405020304" pitchFamily="18" charset="0"/>
                          <a:cs typeface="Times New Roman" panose="02020603050405020304" pitchFamily="18" charset="0"/>
                        </a:rPr>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Standardized Coefficients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aseline="0" dirty="0" smtClean="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Beta</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(Constant)</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aseline="0" dirty="0" smtClean="0">
                          <a:latin typeface="Times New Roman" panose="02020603050405020304" pitchFamily="18" charset="0"/>
                          <a:cs typeface="Times New Roman" panose="02020603050405020304" pitchFamily="18" charset="0"/>
                        </a:rPr>
                        <a:t>-234.681</a:t>
                      </a:r>
                    </a:p>
                    <a:p>
                      <a:pPr algn="l" rtl="0"/>
                      <a:r>
                        <a:rPr lang="en-US" sz="1400" baseline="0" dirty="0" smtClean="0">
                          <a:latin typeface="Times New Roman" panose="02020603050405020304" pitchFamily="18" charset="0"/>
                          <a:cs typeface="Times New Roman" panose="02020603050405020304" pitchFamily="18" charset="0"/>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71.552</a:t>
                      </a:r>
                    </a:p>
                    <a:p>
                      <a:pPr algn="l" rtl="0"/>
                      <a:r>
                        <a:rPr lang="en-US" sz="1400" dirty="0" smtClean="0">
                          <a:latin typeface="Times New Roman" panose="02020603050405020304" pitchFamily="18" charset="0"/>
                          <a:cs typeface="Times New Roman" panose="02020603050405020304" pitchFamily="18" charset="0"/>
                        </a:rPr>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-3.280</a:t>
                      </a:r>
                    </a:p>
                    <a:p>
                      <a:pPr algn="l" rtl="0"/>
                      <a:r>
                        <a:rPr lang="en-US" sz="1400" dirty="0" smtClean="0">
                          <a:latin typeface="Times New Roman" panose="02020603050405020304" pitchFamily="18" charset="0"/>
                          <a:cs typeface="Times New Roman" panose="02020603050405020304" pitchFamily="18" charset="0"/>
                        </a:rPr>
                        <a:t>5.092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.005</a:t>
                      </a:r>
                    </a:p>
                    <a:p>
                      <a:pPr algn="l" rtl="0"/>
                      <a:r>
                        <a:rPr lang="en-US" sz="1400" baseline="0" dirty="0" smtClean="0">
                          <a:latin typeface="Times New Roman" panose="02020603050405020304" pitchFamily="18" charset="0"/>
                          <a:cs typeface="Times New Roman" panose="02020603050405020304" pitchFamily="18" charset="0"/>
                        </a:rPr>
                        <a:t>.000</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Arrow Connector 5"/>
          <p:cNvCxnSpPr/>
          <p:nvPr/>
        </p:nvCxnSpPr>
        <p:spPr>
          <a:xfrm flipH="1" flipV="1">
            <a:off x="3840480" y="1500536"/>
            <a:ext cx="5068570" cy="2248504"/>
          </a:xfrm>
          <a:prstGeom prst="straightConnector1">
            <a:avLst/>
          </a:prstGeom>
          <a:ln w="38100">
            <a:solidFill>
              <a:srgbClr val="FF0000"/>
            </a:solidFill>
            <a:headEnd w="lg" len="lg"/>
            <a:tailEnd type="stealth" w="lg" len="lg"/>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778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868299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t>
            </a:r>
            <a:r>
              <a:rPr lang="en-US" b="1" dirty="0">
                <a:latin typeface="Times New Roman" panose="02020603050405020304" pitchFamily="18" charset="0"/>
                <a:cs typeface="Times New Roman" panose="02020603050405020304" pitchFamily="18" charset="0"/>
              </a:rPr>
              <a:t>A significant regression equation was found </a:t>
            </a:r>
            <a:r>
              <a:rPr lang="en-US" b="1" dirty="0">
                <a:solidFill>
                  <a:srgbClr val="FFFF00"/>
                </a:solidFill>
                <a:latin typeface="Times New Roman" panose="02020603050405020304" pitchFamily="18" charset="0"/>
                <a:cs typeface="Times New Roman" panose="02020603050405020304" pitchFamily="18" charset="0"/>
              </a:rPr>
              <a:t>(F(1,14)= 25.925, </a:t>
            </a:r>
            <a:r>
              <a:rPr lang="en-US" b="1" i="1" dirty="0">
                <a:solidFill>
                  <a:srgbClr val="FFFF00"/>
                </a:solidFill>
                <a:latin typeface="Times New Roman" panose="02020603050405020304" pitchFamily="18" charset="0"/>
                <a:cs typeface="Times New Roman" panose="02020603050405020304" pitchFamily="18" charset="0"/>
              </a:rPr>
              <a:t>p </a:t>
            </a:r>
            <a:r>
              <a:rPr lang="en-US" b="1" dirty="0">
                <a:solidFill>
                  <a:srgbClr val="FFFF00"/>
                </a:solidFill>
                <a:latin typeface="Times New Roman" panose="02020603050405020304" pitchFamily="18" charset="0"/>
                <a:cs typeface="Times New Roman" panose="02020603050405020304" pitchFamily="18" charset="0"/>
              </a:rPr>
              <a:t>&lt; .000)</a:t>
            </a:r>
            <a:r>
              <a:rPr lang="en-US" b="1" dirty="0">
                <a:latin typeface="Times New Roman" panose="02020603050405020304" pitchFamily="18" charset="0"/>
                <a:cs typeface="Times New Roman" panose="02020603050405020304" pitchFamily="18" charset="0"/>
              </a:rPr>
              <a:t>, with an </a:t>
            </a:r>
            <a:r>
              <a:rPr lang="en-US" b="1" i="1" dirty="0">
                <a:latin typeface="Times New Roman" panose="02020603050405020304" pitchFamily="18" charset="0"/>
                <a:cs typeface="Times New Roman" panose="02020603050405020304" pitchFamily="18" charset="0"/>
              </a:rPr>
              <a:t>R</a:t>
            </a:r>
            <a:r>
              <a:rPr lang="en-US" b="1" i="1" baseline="30000"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of </a:t>
            </a:r>
            <a:r>
              <a:rPr lang="en-US" b="1" dirty="0" err="1">
                <a:latin typeface="Times New Roman" panose="02020603050405020304" pitchFamily="18" charset="0"/>
                <a:cs typeface="Times New Roman" panose="02020603050405020304" pitchFamily="18" charset="0"/>
              </a:rPr>
              <a:t>of</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.649</a:t>
            </a:r>
            <a:r>
              <a:rPr lang="en-US" b="1" dirty="0" smtClean="0">
                <a:latin typeface="Times New Roman" panose="02020603050405020304" pitchFamily="18" charset="0"/>
                <a:cs typeface="Times New Roman" panose="02020603050405020304" pitchFamily="18" charset="0"/>
              </a:rPr>
              <a:t>.</a:t>
            </a:r>
            <a:r>
              <a:rPr lang="en-US" b="1" dirty="0" smtClean="0">
                <a:solidFill>
                  <a:schemeClr val="accent1"/>
                </a:solidFill>
                <a:latin typeface="Times New Roman" panose="02020603050405020304" pitchFamily="18" charset="0"/>
                <a:cs typeface="Times New Roman" panose="02020603050405020304" pitchFamily="18" charset="0"/>
              </a:rPr>
              <a:t> </a:t>
            </a:r>
            <a:endParaRPr lang="en-US" b="1" dirty="0">
              <a:solidFill>
                <a:schemeClr val="accent1"/>
              </a:solidFill>
              <a:latin typeface="Times New Roman" panose="02020603050405020304" pitchFamily="18" charset="0"/>
              <a:cs typeface="Times New Roman" panose="02020603050405020304" pitchFamily="18" charset="0"/>
            </a:endParaRPr>
          </a:p>
          <a:p>
            <a:pPr marL="0" indent="0">
              <a:buNone/>
            </a:pPr>
            <a:endParaRPr lang="en-US" sz="2800" dirty="0">
              <a:solidFill>
                <a:schemeClr val="accent1"/>
              </a:solidFill>
            </a:endParaRPr>
          </a:p>
          <a:p>
            <a:pPr marL="0" indent="0">
              <a:buNone/>
            </a:pPr>
            <a:endParaRPr lang="en-US" sz="2800" i="1" dirty="0">
              <a:solidFill>
                <a:schemeClr val="accent1"/>
              </a:solidFill>
            </a:endParaRPr>
          </a:p>
          <a:p>
            <a:pPr marL="0" indent="0">
              <a:buNone/>
            </a:pPr>
            <a:endParaRPr lang="en-US" sz="2800" dirty="0">
              <a:solidFill>
                <a:schemeClr val="accent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19447998"/>
              </p:ext>
            </p:extLst>
          </p:nvPr>
        </p:nvGraphicFramePr>
        <p:xfrm>
          <a:off x="2057400" y="1828800"/>
          <a:ext cx="6096000" cy="1217676"/>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42900">
                <a:tc gridSpan="5">
                  <a:txBody>
                    <a:bodyPr/>
                    <a:lstStyle/>
                    <a:p>
                      <a:pPr algn="ctr" rtl="0"/>
                      <a:r>
                        <a:rPr lang="en-US" sz="1800" b="1" dirty="0" smtClean="0">
                          <a:latin typeface="Times New Roman" panose="02020603050405020304" pitchFamily="18" charset="0"/>
                          <a:cs typeface="Times New Roman" panose="02020603050405020304" pitchFamily="18" charset="0"/>
                        </a:rPr>
                        <a:t>Model Summary</a:t>
                      </a:r>
                      <a:endParaRPr lang="en-US" sz="1800" b="1"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19100">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R</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R Square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Adjusted </a:t>
                      </a:r>
                    </a:p>
                    <a:p>
                      <a:pPr algn="ctr" rtl="0"/>
                      <a:r>
                        <a:rPr lang="en-US" sz="1400" dirty="0" smtClean="0">
                          <a:latin typeface="Times New Roman" panose="02020603050405020304" pitchFamily="18" charset="0"/>
                          <a:cs typeface="Times New Roman" panose="02020603050405020304" pitchFamily="18" charset="0"/>
                        </a:rPr>
                        <a:t>R Square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Std. Error of the Estimate</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algn="l" rtl="0"/>
                      <a:r>
                        <a:rPr lang="en-U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.806</a:t>
                      </a:r>
                      <a:r>
                        <a:rPr lang="en-US" sz="1400" baseline="30000" dirty="0" smtClean="0">
                          <a:latin typeface="Times New Roman" panose="02020603050405020304" pitchFamily="18" charset="0"/>
                          <a:cs typeface="Times New Roman" panose="02020603050405020304" pitchFamily="18" charset="0"/>
                        </a:rPr>
                        <a:t>a</a:t>
                      </a:r>
                      <a:endParaRPr lang="en-US" sz="1400" baseline="30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solidFill>
                            <a:srgbClr val="FF0000"/>
                          </a:solidFill>
                          <a:latin typeface="Times New Roman" panose="02020603050405020304" pitchFamily="18" charset="0"/>
                          <a:cs typeface="Times New Roman" panose="02020603050405020304" pitchFamily="18" charset="0"/>
                        </a:rPr>
                        <a:t>.649</a:t>
                      </a:r>
                      <a:endParaRPr lang="en-US" sz="1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.642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16.14801</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69938290"/>
              </p:ext>
            </p:extLst>
          </p:nvPr>
        </p:nvGraphicFramePr>
        <p:xfrm>
          <a:off x="2057400" y="3048000"/>
          <a:ext cx="7772400" cy="1402080"/>
        </p:xfrm>
        <a:graphic>
          <a:graphicData uri="http://schemas.openxmlformats.org/drawingml/2006/table">
            <a:tbl>
              <a:tblPr firstRow="1" bandRow="1">
                <a:tableStyleId>{5940675A-B579-460E-94D1-54222C63F5DA}</a:tableStyleId>
              </a:tblPr>
              <a:tblGrid>
                <a:gridCol w="1905000"/>
                <a:gridCol w="1676400"/>
                <a:gridCol w="609600"/>
                <a:gridCol w="1600200"/>
                <a:gridCol w="914400"/>
                <a:gridCol w="1066800"/>
              </a:tblGrid>
              <a:tr h="342900">
                <a:tc gridSpan="6">
                  <a:txBody>
                    <a:bodyPr/>
                    <a:lstStyle/>
                    <a:p>
                      <a:pPr algn="ctr" rtl="0"/>
                      <a:r>
                        <a:rPr lang="en-US" sz="1800" b="1" dirty="0" smtClean="0">
                          <a:latin typeface="Times New Roman" panose="02020603050405020304" pitchFamily="18" charset="0"/>
                          <a:cs typeface="Times New Roman" panose="02020603050405020304" pitchFamily="18" charset="0"/>
                        </a:rPr>
                        <a:t>ANOVA</a:t>
                      </a:r>
                      <a:r>
                        <a:rPr lang="en-US" sz="1800" b="1" baseline="30000" dirty="0"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a:txBody>
                    <a:bodyPr/>
                    <a:lstStyle/>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Sum</a:t>
                      </a:r>
                      <a:r>
                        <a:rPr lang="en-US" sz="1400" baseline="0" dirty="0" smtClean="0">
                          <a:latin typeface="Times New Roman" panose="02020603050405020304" pitchFamily="18" charset="0"/>
                          <a:cs typeface="Times New Roman" panose="02020603050405020304" pitchFamily="18" charset="0"/>
                        </a:rPr>
                        <a:t> of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err="1" smtClean="0">
                          <a:latin typeface="Times New Roman" panose="02020603050405020304" pitchFamily="18" charset="0"/>
                          <a:cs typeface="Times New Roman" panose="02020603050405020304" pitchFamily="18" charset="0"/>
                        </a:rPr>
                        <a:t>df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Mean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Regression</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Residual</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aseline="0" dirty="0" smtClean="0">
                          <a:latin typeface="Times New Roman" panose="02020603050405020304" pitchFamily="18" charset="0"/>
                          <a:cs typeface="Times New Roman" panose="02020603050405020304" pitchFamily="18" charset="0"/>
                        </a:rPr>
                        <a:t>6760.323</a:t>
                      </a:r>
                    </a:p>
                    <a:p>
                      <a:pPr algn="l" rtl="0"/>
                      <a:r>
                        <a:rPr lang="en-US" sz="1400" baseline="0" dirty="0" smtClean="0">
                          <a:latin typeface="Times New Roman" panose="02020603050405020304" pitchFamily="18" charset="0"/>
                          <a:cs typeface="Times New Roman" panose="02020603050405020304" pitchFamily="18" charset="0"/>
                        </a:rPr>
                        <a:t>3650.614</a:t>
                      </a:r>
                    </a:p>
                    <a:p>
                      <a:pPr algn="l" rtl="0"/>
                      <a:r>
                        <a:rPr lang="en-US" sz="1400" baseline="0" dirty="0" smtClean="0">
                          <a:latin typeface="Times New Roman" panose="02020603050405020304" pitchFamily="18" charset="0"/>
                          <a:cs typeface="Times New Roman" panose="02020603050405020304" pitchFamily="18" charset="0"/>
                        </a:rPr>
                        <a:t>10410.938</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1</a:t>
                      </a:r>
                    </a:p>
                    <a:p>
                      <a:pPr algn="l" rtl="0"/>
                      <a:r>
                        <a:rPr lang="en-US" sz="1400" dirty="0" smtClean="0">
                          <a:latin typeface="Times New Roman" panose="02020603050405020304" pitchFamily="18" charset="0"/>
                          <a:cs typeface="Times New Roman" panose="02020603050405020304" pitchFamily="18" charset="0"/>
                        </a:rPr>
                        <a:t>14</a:t>
                      </a:r>
                    </a:p>
                    <a:p>
                      <a:pPr algn="l" rtl="0"/>
                      <a:r>
                        <a:rPr lang="en-US" sz="1400" dirty="0" smtClean="0">
                          <a:latin typeface="Times New Roman" panose="02020603050405020304" pitchFamily="18" charset="0"/>
                          <a:cs typeface="Times New Roman" panose="02020603050405020304" pitchFamily="18" charset="0"/>
                        </a:rPr>
                        <a:t>15</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6780.323</a:t>
                      </a:r>
                    </a:p>
                    <a:p>
                      <a:pPr algn="l" rtl="0"/>
                      <a:r>
                        <a:rPr lang="en-US" sz="1400" dirty="0" smtClean="0">
                          <a:latin typeface="Times New Roman" panose="02020603050405020304" pitchFamily="18" charset="0"/>
                          <a:cs typeface="Times New Roman" panose="02020603050405020304" pitchFamily="18" charset="0"/>
                        </a:rPr>
                        <a:t>280.758</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dirty="0" smtClean="0">
                          <a:solidFill>
                            <a:schemeClr val="tx1"/>
                          </a:solidFill>
                          <a:latin typeface="Times New Roman" panose="02020603050405020304" pitchFamily="18" charset="0"/>
                          <a:cs typeface="Times New Roman" panose="02020603050405020304" pitchFamily="18" charset="0"/>
                        </a:rPr>
                        <a:t>25.925</a:t>
                      </a:r>
                      <a:endParaRPr lang="en-US"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dirty="0" smtClean="0">
                          <a:solidFill>
                            <a:schemeClr val="tx1"/>
                          </a:solidFill>
                          <a:latin typeface="Times New Roman" panose="02020603050405020304" pitchFamily="18" charset="0"/>
                          <a:cs typeface="Times New Roman" panose="02020603050405020304" pitchFamily="18" charset="0"/>
                        </a:rPr>
                        <a:t>.000</a:t>
                      </a:r>
                      <a:r>
                        <a:rPr lang="en-US" sz="1400" b="0" baseline="30000" dirty="0" smtClean="0">
                          <a:solidFill>
                            <a:schemeClr val="tx1"/>
                          </a:solidFill>
                          <a:latin typeface="Times New Roman" panose="02020603050405020304" pitchFamily="18" charset="0"/>
                          <a:cs typeface="Times New Roman" panose="02020603050405020304" pitchFamily="18" charset="0"/>
                        </a:rPr>
                        <a:t>a</a:t>
                      </a:r>
                      <a:endParaRPr lang="en-US" sz="1400" b="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00871146"/>
              </p:ext>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rtl="0"/>
                      <a:r>
                        <a:rPr lang="en-US" sz="1800" b="1" dirty="0" err="1" smtClean="0">
                          <a:latin typeface="Times New Roman" panose="02020603050405020304" pitchFamily="18" charset="0"/>
                          <a:cs typeface="Times New Roman" panose="02020603050405020304" pitchFamily="18" charset="0"/>
                        </a:rPr>
                        <a:t>Coefficients</a:t>
                      </a:r>
                      <a:r>
                        <a:rPr lang="en-US" sz="1800" b="1" baseline="30000" dirty="0" err="1"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pPr algn="l" rtl="0"/>
                      <a:endParaRPr lang="en-US" sz="2000" dirty="0" smtClean="0">
                        <a:latin typeface="Times New Roman" panose="02020603050405020304" pitchFamily="18" charset="0"/>
                        <a:cs typeface="Times New Roman" panose="02020603050405020304" pitchFamily="18" charset="0"/>
                      </a:endParaRPr>
                    </a:p>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a:r>
                        <a:rPr lang="en-US" sz="1400" dirty="0" smtClean="0">
                          <a:latin typeface="Times New Roman" panose="02020603050405020304" pitchFamily="18" charset="0"/>
                          <a:cs typeface="Times New Roman" panose="02020603050405020304" pitchFamily="18" charset="0"/>
                        </a:rPr>
                        <a:t>Unstandardized</a:t>
                      </a:r>
                      <a:r>
                        <a:rPr lang="en-US" sz="1400" baseline="0" dirty="0" smtClean="0">
                          <a:latin typeface="Times New Roman" panose="02020603050405020304" pitchFamily="18" charset="0"/>
                          <a:cs typeface="Times New Roman" panose="02020603050405020304" pitchFamily="18" charset="0"/>
                        </a:rPr>
                        <a:t> </a:t>
                      </a:r>
                    </a:p>
                    <a:p>
                      <a:pPr algn="ctr" rtl="0"/>
                      <a:r>
                        <a:rPr lang="en-US" sz="1400" baseline="0" dirty="0" smtClean="0">
                          <a:latin typeface="Times New Roman" panose="02020603050405020304" pitchFamily="18" charset="0"/>
                          <a:cs typeface="Times New Roman" panose="02020603050405020304" pitchFamily="18" charset="0"/>
                        </a:rPr>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Standardized Coefficients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aseline="0" dirty="0" smtClean="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Beta</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(Constant)</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aseline="0" dirty="0" smtClean="0">
                          <a:latin typeface="Times New Roman" panose="02020603050405020304" pitchFamily="18" charset="0"/>
                          <a:cs typeface="Times New Roman" panose="02020603050405020304" pitchFamily="18" charset="0"/>
                        </a:rPr>
                        <a:t>-234.681</a:t>
                      </a:r>
                    </a:p>
                    <a:p>
                      <a:pPr algn="l" rtl="0"/>
                      <a:r>
                        <a:rPr lang="en-US" sz="1400" baseline="0" dirty="0" smtClean="0">
                          <a:latin typeface="Times New Roman" panose="02020603050405020304" pitchFamily="18" charset="0"/>
                          <a:cs typeface="Times New Roman" panose="02020603050405020304" pitchFamily="18" charset="0"/>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71.552</a:t>
                      </a:r>
                    </a:p>
                    <a:p>
                      <a:pPr algn="l" rtl="0"/>
                      <a:r>
                        <a:rPr lang="en-US" sz="1400" dirty="0" smtClean="0">
                          <a:latin typeface="Times New Roman" panose="02020603050405020304" pitchFamily="18" charset="0"/>
                          <a:cs typeface="Times New Roman" panose="02020603050405020304" pitchFamily="18" charset="0"/>
                        </a:rPr>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-3.280</a:t>
                      </a:r>
                    </a:p>
                    <a:p>
                      <a:pPr algn="l" rtl="0"/>
                      <a:r>
                        <a:rPr lang="en-US" sz="1400" dirty="0" smtClean="0">
                          <a:latin typeface="Times New Roman" panose="02020603050405020304" pitchFamily="18" charset="0"/>
                          <a:cs typeface="Times New Roman" panose="02020603050405020304" pitchFamily="18" charset="0"/>
                        </a:rPr>
                        <a:t>5.092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.005</a:t>
                      </a:r>
                    </a:p>
                    <a:p>
                      <a:pPr algn="l" rtl="0"/>
                      <a:r>
                        <a:rPr lang="en-US" sz="1400" baseline="0" dirty="0" smtClean="0">
                          <a:latin typeface="Times New Roman" panose="02020603050405020304" pitchFamily="18" charset="0"/>
                          <a:cs typeface="Times New Roman" panose="02020603050405020304" pitchFamily="18" charset="0"/>
                        </a:rPr>
                        <a:t>.000</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Arrow Connector 5"/>
          <p:cNvCxnSpPr/>
          <p:nvPr/>
        </p:nvCxnSpPr>
        <p:spPr>
          <a:xfrm flipV="1">
            <a:off x="4949190" y="1531620"/>
            <a:ext cx="1680210" cy="1245870"/>
          </a:xfrm>
          <a:prstGeom prst="straightConnector1">
            <a:avLst/>
          </a:prstGeom>
          <a:ln w="38100">
            <a:solidFill>
              <a:srgbClr val="FF0000"/>
            </a:solidFill>
            <a:tailEnd type="stealth" w="lg" len="lg"/>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7168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رگرسیون  </a:t>
            </a:r>
            <a:r>
              <a:rPr lang="fa-IR" b="1" dirty="0">
                <a:solidFill>
                  <a:srgbClr val="FFFF00"/>
                </a:solidFill>
                <a:effectLst>
                  <a:outerShdw blurRad="38100" dist="38100" dir="2700000" algn="tl">
                    <a:srgbClr val="000000">
                      <a:alpha val="43137"/>
                    </a:srgbClr>
                  </a:outerShdw>
                </a:effectLst>
              </a:rPr>
              <a:t>چندگانه</a:t>
            </a:r>
            <a:r>
              <a:rPr lang="fa-IR" dirty="0" smtClean="0">
                <a:solidFill>
                  <a:srgbClr val="FFFF00"/>
                </a:solidFill>
              </a:rPr>
              <a:t>  </a:t>
            </a:r>
            <a:endParaRPr lang="fa-IR" dirty="0">
              <a:solidFill>
                <a:srgbClr val="FFFF00"/>
              </a:solidFill>
            </a:endParaRPr>
          </a:p>
        </p:txBody>
      </p:sp>
      <p:sp>
        <p:nvSpPr>
          <p:cNvPr id="3" name="Content Placeholder 2"/>
          <p:cNvSpPr>
            <a:spLocks noGrp="1"/>
          </p:cNvSpPr>
          <p:nvPr>
            <p:ph idx="1"/>
          </p:nvPr>
        </p:nvSpPr>
        <p:spPr/>
        <p:txBody>
          <a:bodyPr>
            <a:normAutofit/>
          </a:bodyPr>
          <a:lstStyle/>
          <a:p>
            <a:pPr marL="0" indent="0" algn="just">
              <a:buNone/>
            </a:pPr>
            <a:r>
              <a:rPr lang="fa-IR" sz="2800" b="1" dirty="0">
                <a:effectLst>
                  <a:outerShdw blurRad="38100" dist="38100" dir="2700000" algn="tl">
                    <a:srgbClr val="000000">
                      <a:alpha val="43137"/>
                    </a:srgbClr>
                  </a:outerShdw>
                </a:effectLst>
              </a:rPr>
              <a:t>در مدل چندگانه، به دلیل امکان ورود </a:t>
            </a:r>
            <a:r>
              <a:rPr lang="fa-IR" sz="2800" b="1" dirty="0" smtClean="0">
                <a:effectLst>
                  <a:outerShdw blurRad="38100" dist="38100" dir="2700000" algn="tl">
                    <a:srgbClr val="000000">
                      <a:alpha val="43137"/>
                    </a:srgbClr>
                  </a:outerShdw>
                </a:effectLst>
              </a:rPr>
              <a:t>متغیرهاي مستقل</a:t>
            </a:r>
            <a:r>
              <a:rPr lang="fa-IR" sz="2800" b="1" dirty="0">
                <a:effectLst>
                  <a:outerShdw blurRad="38100" dist="38100" dir="2700000" algn="tl">
                    <a:srgbClr val="000000">
                      <a:alpha val="43137"/>
                    </a:srgbClr>
                  </a:outerShdw>
                </a:effectLst>
              </a:rPr>
              <a:t>، کنترل کردن اثر آنها نیز وجود دارد که در </a:t>
            </a:r>
            <a:r>
              <a:rPr lang="fa-IR" sz="2800" b="1" dirty="0" smtClean="0">
                <a:effectLst>
                  <a:outerShdw blurRad="38100" dist="38100" dir="2700000" algn="tl">
                    <a:srgbClr val="000000">
                      <a:alpha val="43137"/>
                    </a:srgbClr>
                  </a:outerShdw>
                </a:effectLst>
              </a:rPr>
              <a:t>اصطلاح </a:t>
            </a:r>
            <a:r>
              <a:rPr lang="fa-IR" sz="2800" b="1" dirty="0">
                <a:effectLst>
                  <a:outerShdw blurRad="38100" dist="38100" dir="2700000" algn="tl">
                    <a:srgbClr val="000000">
                      <a:alpha val="43137"/>
                    </a:srgbClr>
                  </a:outerShdw>
                </a:effectLst>
              </a:rPr>
              <a:t>اثر آنها </a:t>
            </a:r>
            <a:r>
              <a:rPr lang="fa-IR" sz="2800" b="1" dirty="0" smtClean="0">
                <a:solidFill>
                  <a:srgbClr val="FFFF00"/>
                </a:solidFill>
                <a:effectLst>
                  <a:outerShdw blurRad="38100" dist="38100" dir="2700000" algn="tl">
                    <a:srgbClr val="000000">
                      <a:alpha val="43137"/>
                    </a:srgbClr>
                  </a:outerShdw>
                </a:effectLst>
              </a:rPr>
              <a:t>تعدیل </a:t>
            </a:r>
            <a:r>
              <a:rPr lang="fa-IR" sz="2800" b="1" dirty="0" smtClean="0">
                <a:effectLst>
                  <a:outerShdw blurRad="38100" dist="38100" dir="2700000" algn="tl">
                    <a:srgbClr val="000000">
                      <a:alpha val="43137"/>
                    </a:srgbClr>
                  </a:outerShdw>
                </a:effectLst>
              </a:rPr>
              <a:t>(</a:t>
            </a:r>
            <a:r>
              <a:rPr lang="en-US" sz="28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Adjust</a:t>
            </a:r>
            <a:r>
              <a:rPr lang="fa-IR" sz="2800" b="1" dirty="0" smtClean="0">
                <a:effectLst>
                  <a:outerShdw blurRad="38100" dist="38100" dir="2700000" algn="tl">
                    <a:srgbClr val="000000">
                      <a:alpha val="43137"/>
                    </a:srgbClr>
                  </a:outerShdw>
                </a:effectLst>
              </a:rPr>
              <a:t>) می شود</a:t>
            </a:r>
            <a:r>
              <a:rPr lang="fa-IR" sz="2800" b="1" dirty="0">
                <a:effectLst>
                  <a:outerShdw blurRad="38100" dist="38100" dir="2700000" algn="tl">
                    <a:srgbClr val="000000">
                      <a:alpha val="43137"/>
                    </a:srgbClr>
                  </a:outerShdw>
                </a:effectLst>
              </a:rPr>
              <a:t>. بنابراین در این مدل، </a:t>
            </a:r>
            <a:r>
              <a:rPr lang="fa-IR" sz="2800" b="1" dirty="0" smtClean="0">
                <a:effectLst>
                  <a:outerShdw blurRad="38100" dist="38100" dir="2700000" algn="tl">
                    <a:srgbClr val="000000">
                      <a:alpha val="43137"/>
                    </a:srgbClr>
                  </a:outerShdw>
                </a:effectLst>
              </a:rPr>
              <a:t>علاوه</a:t>
            </a:r>
            <a:r>
              <a:rPr lang="en-US" sz="2800" b="1" dirty="0" smtClean="0">
                <a:effectLst>
                  <a:outerShdw blurRad="38100" dist="38100" dir="2700000" algn="tl">
                    <a:srgbClr val="000000">
                      <a:alpha val="43137"/>
                    </a:srgbClr>
                  </a:outerShdw>
                </a:effectLst>
              </a:rPr>
              <a:t> </a:t>
            </a:r>
            <a:r>
              <a:rPr lang="fa-IR" sz="2800" b="1" dirty="0" smtClean="0">
                <a:effectLst>
                  <a:outerShdw blurRad="38100" dist="38100" dir="2700000" algn="tl">
                    <a:srgbClr val="000000">
                      <a:alpha val="43137"/>
                    </a:srgbClr>
                  </a:outerShdw>
                </a:effectLst>
              </a:rPr>
              <a:t>بر </a:t>
            </a:r>
            <a:r>
              <a:rPr lang="fa-IR" sz="2800" b="1" dirty="0">
                <a:effectLst>
                  <a:outerShdw blurRad="38100" dist="38100" dir="2700000" algn="tl">
                    <a:srgbClr val="000000">
                      <a:alpha val="43137"/>
                    </a:srgbClr>
                  </a:outerShdw>
                </a:effectLst>
              </a:rPr>
              <a:t>اهداف توصیف رابطه و پیش بینی، که در مدل </a:t>
            </a:r>
            <a:r>
              <a:rPr lang="fa-IR" sz="2800" b="1" dirty="0" smtClean="0">
                <a:effectLst>
                  <a:outerShdw blurRad="38100" dist="38100" dir="2700000" algn="tl">
                    <a:srgbClr val="000000">
                      <a:alpha val="43137"/>
                    </a:srgbClr>
                  </a:outerShdw>
                </a:effectLst>
              </a:rPr>
              <a:t>رگرسیون خطی </a:t>
            </a:r>
            <a:r>
              <a:rPr lang="fa-IR" sz="2800" b="1" dirty="0">
                <a:effectLst>
                  <a:outerShdw blurRad="38100" dist="38100" dir="2700000" algn="tl">
                    <a:srgbClr val="000000">
                      <a:alpha val="43137"/>
                    </a:srgbClr>
                  </a:outerShdw>
                </a:effectLst>
              </a:rPr>
              <a:t>ساده نیز قابل دستیابی بود، هدف کنترل </a:t>
            </a:r>
            <a:r>
              <a:rPr lang="fa-IR" sz="2800" b="1" dirty="0" smtClean="0">
                <a:effectLst>
                  <a:outerShdw blurRad="38100" dist="38100" dir="2700000" algn="tl">
                    <a:srgbClr val="000000">
                      <a:alpha val="43137"/>
                    </a:srgbClr>
                  </a:outerShdw>
                </a:effectLst>
              </a:rPr>
              <a:t>متغیرهاي مخدوشگر </a:t>
            </a:r>
            <a:r>
              <a:rPr lang="fa-IR" sz="2800" b="1" dirty="0">
                <a:effectLst>
                  <a:outerShdw blurRad="38100" dist="38100" dir="2700000" algn="tl">
                    <a:srgbClr val="000000">
                      <a:alpha val="43137"/>
                    </a:srgbClr>
                  </a:outerShdw>
                </a:effectLst>
              </a:rPr>
              <a:t>نیز قابل دستیابی است.</a:t>
            </a:r>
          </a:p>
        </p:txBody>
      </p:sp>
    </p:spTree>
    <p:extLst>
      <p:ext uri="{BB962C8B-B14F-4D97-AF65-F5344CB8AC3E}">
        <p14:creationId xmlns:p14="http://schemas.microsoft.com/office/powerpoint/2010/main" val="413467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867156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t>
            </a:r>
            <a:r>
              <a:rPr lang="en-US" b="1" dirty="0">
                <a:latin typeface="Times New Roman" panose="02020603050405020304" pitchFamily="18" charset="0"/>
                <a:cs typeface="Times New Roman" panose="02020603050405020304" pitchFamily="18" charset="0"/>
              </a:rPr>
              <a:t>A significant regression equation was found </a:t>
            </a:r>
            <a:r>
              <a:rPr lang="en-US" b="1" dirty="0">
                <a:solidFill>
                  <a:srgbClr val="FFFF00"/>
                </a:solidFill>
                <a:latin typeface="Times New Roman" panose="02020603050405020304" pitchFamily="18" charset="0"/>
                <a:cs typeface="Times New Roman" panose="02020603050405020304" pitchFamily="18" charset="0"/>
              </a:rPr>
              <a:t>(F(1,14)= 25.925, </a:t>
            </a:r>
            <a:r>
              <a:rPr lang="en-US" b="1" i="1" dirty="0">
                <a:solidFill>
                  <a:srgbClr val="FFFF00"/>
                </a:solidFill>
                <a:latin typeface="Times New Roman" panose="02020603050405020304" pitchFamily="18" charset="0"/>
                <a:cs typeface="Times New Roman" panose="02020603050405020304" pitchFamily="18" charset="0"/>
              </a:rPr>
              <a:t>p </a:t>
            </a:r>
            <a:r>
              <a:rPr lang="en-US" b="1" dirty="0">
                <a:solidFill>
                  <a:srgbClr val="FFFF00"/>
                </a:solidFill>
                <a:latin typeface="Times New Roman" panose="02020603050405020304" pitchFamily="18" charset="0"/>
                <a:cs typeface="Times New Roman" panose="02020603050405020304" pitchFamily="18" charset="0"/>
              </a:rPr>
              <a:t>&lt; .000)</a:t>
            </a:r>
            <a:r>
              <a:rPr lang="en-US" b="1" dirty="0">
                <a:latin typeface="Times New Roman" panose="02020603050405020304" pitchFamily="18" charset="0"/>
                <a:cs typeface="Times New Roman" panose="02020603050405020304" pitchFamily="18" charset="0"/>
              </a:rPr>
              <a:t>, with an </a:t>
            </a:r>
            <a:r>
              <a:rPr lang="en-US" b="1" i="1" dirty="0">
                <a:latin typeface="Times New Roman" panose="02020603050405020304" pitchFamily="18" charset="0"/>
                <a:cs typeface="Times New Roman" panose="02020603050405020304" pitchFamily="18" charset="0"/>
              </a:rPr>
              <a:t>R</a:t>
            </a:r>
            <a:r>
              <a:rPr lang="en-US" b="1" i="1" baseline="30000"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of </a:t>
            </a:r>
            <a:r>
              <a:rPr lang="en-US" b="1" dirty="0" err="1">
                <a:latin typeface="Times New Roman" panose="02020603050405020304" pitchFamily="18" charset="0"/>
                <a:cs typeface="Times New Roman" panose="02020603050405020304" pitchFamily="18" charset="0"/>
              </a:rPr>
              <a:t>of</a:t>
            </a:r>
            <a:r>
              <a:rPr lang="en-US" b="1" dirty="0">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.649</a:t>
            </a:r>
            <a:r>
              <a:rPr lang="en-US" b="1" dirty="0">
                <a:latin typeface="Times New Roman" panose="02020603050405020304" pitchFamily="18" charset="0"/>
                <a:cs typeface="Times New Roman" panose="02020603050405020304" pitchFamily="18" charset="0"/>
              </a:rPr>
              <a:t>.</a:t>
            </a:r>
            <a:r>
              <a:rPr lang="en-US" b="1" dirty="0">
                <a:solidFill>
                  <a:schemeClr val="accent1"/>
                </a:solidFill>
                <a:latin typeface="Times New Roman" panose="02020603050405020304" pitchFamily="18" charset="0"/>
                <a:cs typeface="Times New Roman" panose="02020603050405020304" pitchFamily="18" charset="0"/>
              </a:rPr>
              <a:t> </a:t>
            </a:r>
          </a:p>
          <a:p>
            <a:pPr marL="0" indent="0">
              <a:buNone/>
            </a:pPr>
            <a:endParaRPr lang="en-US" sz="2800" dirty="0">
              <a:solidFill>
                <a:schemeClr val="accent1"/>
              </a:solidFill>
            </a:endParaRPr>
          </a:p>
          <a:p>
            <a:pPr marL="0" indent="0" algn="l" rtl="0">
              <a:buNone/>
            </a:pPr>
            <a:r>
              <a:rPr lang="en-US" sz="2800" b="1" dirty="0">
                <a:latin typeface="Times New Roman" panose="02020603050405020304" pitchFamily="18" charset="0"/>
                <a:cs typeface="Times New Roman" panose="02020603050405020304" pitchFamily="18" charset="0"/>
              </a:rPr>
              <a:t>Now for the next part of the template:</a:t>
            </a:r>
          </a:p>
          <a:p>
            <a:pPr marL="0" indent="0">
              <a:buNone/>
            </a:pPr>
            <a:endParaRPr lang="en-US" sz="2800" i="1" dirty="0">
              <a:solidFill>
                <a:schemeClr val="accent1"/>
              </a:solidFill>
            </a:endParaRPr>
          </a:p>
          <a:p>
            <a:pPr marL="0" indent="0">
              <a:buNone/>
            </a:pPr>
            <a:endParaRPr lang="en-US" sz="2800" dirty="0">
              <a:solidFill>
                <a:schemeClr val="accent1"/>
              </a:solidFill>
            </a:endParaRPr>
          </a:p>
        </p:txBody>
      </p:sp>
    </p:spTree>
    <p:extLst>
      <p:ext uri="{BB962C8B-B14F-4D97-AF65-F5344CB8AC3E}">
        <p14:creationId xmlns:p14="http://schemas.microsoft.com/office/powerpoint/2010/main" val="284665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8770" y="533401"/>
            <a:ext cx="886968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 significant regression equation was found (F(1, 14) = 25.925, </a:t>
            </a:r>
            <a:r>
              <a:rPr lang="en-US" b="1" i="1" dirty="0">
                <a:solidFill>
                  <a:schemeClr val="accent2">
                    <a:lumMod val="50000"/>
                  </a:schemeClr>
                </a:solidFill>
                <a:latin typeface="Times New Roman" panose="02020603050405020304" pitchFamily="18" charset="0"/>
                <a:cs typeface="Times New Roman" panose="02020603050405020304" pitchFamily="18" charset="0"/>
              </a:rPr>
              <a:t>p </a:t>
            </a:r>
            <a:r>
              <a:rPr lang="en-US" b="1" dirty="0">
                <a:solidFill>
                  <a:schemeClr val="accent2">
                    <a:lumMod val="50000"/>
                  </a:schemeClr>
                </a:solidFill>
                <a:latin typeface="Times New Roman" panose="02020603050405020304" pitchFamily="18" charset="0"/>
                <a:cs typeface="Times New Roman" panose="02020603050405020304" pitchFamily="18" charset="0"/>
              </a:rPr>
              <a:t>&lt; .000), with an </a:t>
            </a:r>
            <a:r>
              <a:rPr lang="en-US" b="1" i="1" dirty="0">
                <a:solidFill>
                  <a:schemeClr val="accent2">
                    <a:lumMod val="50000"/>
                  </a:schemeClr>
                </a:solidFill>
                <a:latin typeface="Times New Roman" panose="02020603050405020304" pitchFamily="18" charset="0"/>
                <a:cs typeface="Times New Roman" panose="02020603050405020304" pitchFamily="18" charset="0"/>
              </a:rPr>
              <a:t>R</a:t>
            </a:r>
            <a:r>
              <a:rPr lang="en-US" b="1" i="1" baseline="30000" dirty="0">
                <a:solidFill>
                  <a:schemeClr val="accent2">
                    <a:lumMod val="50000"/>
                  </a:schemeClr>
                </a:solidFill>
                <a:latin typeface="Times New Roman" panose="02020603050405020304" pitchFamily="18" charset="0"/>
                <a:cs typeface="Times New Roman" panose="02020603050405020304" pitchFamily="18" charset="0"/>
              </a:rPr>
              <a:t>2 </a:t>
            </a:r>
            <a:r>
              <a:rPr lang="en-US" b="1" dirty="0">
                <a:solidFill>
                  <a:schemeClr val="accent2">
                    <a:lumMod val="50000"/>
                  </a:schemeClr>
                </a:solidFill>
                <a:latin typeface="Times New Roman" panose="02020603050405020304" pitchFamily="18" charset="0"/>
                <a:cs typeface="Times New Roman" panose="02020603050405020304" pitchFamily="18" charset="0"/>
              </a:rPr>
              <a:t>of .649. </a:t>
            </a:r>
            <a:r>
              <a:rPr lang="en-US" b="1" dirty="0">
                <a:latin typeface="Times New Roman" panose="02020603050405020304" pitchFamily="18" charset="0"/>
                <a:cs typeface="Times New Roman" panose="02020603050405020304" pitchFamily="18" charset="0"/>
              </a:rPr>
              <a:t>Participants’ predicted weight is equal to</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_______+______ (independent variable measure) [dependent variable]</a:t>
            </a:r>
            <a:r>
              <a:rPr lang="en-US" b="1" dirty="0">
                <a:latin typeface="Times New Roman" panose="02020603050405020304" pitchFamily="18" charset="0"/>
                <a:cs typeface="Times New Roman" panose="02020603050405020304" pitchFamily="18" charset="0"/>
              </a:rPr>
              <a:t> when</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[independent variable] </a:t>
            </a:r>
            <a:r>
              <a:rPr lang="en-US" b="1" dirty="0">
                <a:latin typeface="Times New Roman" panose="02020603050405020304" pitchFamily="18" charset="0"/>
                <a:cs typeface="Times New Roman" panose="02020603050405020304" pitchFamily="18" charset="0"/>
              </a:rPr>
              <a:t>is measured in </a:t>
            </a:r>
            <a:r>
              <a:rPr lang="en-US" b="1" dirty="0">
                <a:solidFill>
                  <a:srgbClr val="FFFF00"/>
                </a:solidFill>
                <a:latin typeface="Times New Roman" panose="02020603050405020304" pitchFamily="18" charset="0"/>
                <a:cs typeface="Times New Roman" panose="02020603050405020304" pitchFamily="18" charset="0"/>
              </a:rPr>
              <a:t>[unit of measure]</a:t>
            </a:r>
            <a:r>
              <a:rPr lang="en-US" b="1" dirty="0">
                <a:latin typeface="Times New Roman" panose="02020603050405020304" pitchFamily="18" charset="0"/>
                <a:cs typeface="Times New Roman" panose="02020603050405020304" pitchFamily="18" charset="0"/>
              </a:rPr>
              <a:t>.</a:t>
            </a:r>
            <a:r>
              <a:rPr lang="en-US" b="1"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3809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4490" y="533401"/>
            <a:ext cx="888111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 significant regression equation was found (F(1, 14) = 25.925, </a:t>
            </a:r>
            <a:r>
              <a:rPr lang="en-US" b="1" i="1" dirty="0">
                <a:solidFill>
                  <a:schemeClr val="accent2">
                    <a:lumMod val="50000"/>
                  </a:schemeClr>
                </a:solidFill>
                <a:latin typeface="Times New Roman" panose="02020603050405020304" pitchFamily="18" charset="0"/>
                <a:cs typeface="Times New Roman" panose="02020603050405020304" pitchFamily="18" charset="0"/>
              </a:rPr>
              <a:t>p </a:t>
            </a:r>
            <a:r>
              <a:rPr lang="en-US" b="1" dirty="0">
                <a:solidFill>
                  <a:schemeClr val="accent2">
                    <a:lumMod val="50000"/>
                  </a:schemeClr>
                </a:solidFill>
                <a:latin typeface="Times New Roman" panose="02020603050405020304" pitchFamily="18" charset="0"/>
                <a:cs typeface="Times New Roman" panose="02020603050405020304" pitchFamily="18" charset="0"/>
              </a:rPr>
              <a:t>&lt; .000), with an </a:t>
            </a:r>
            <a:r>
              <a:rPr lang="en-US" b="1" i="1" dirty="0">
                <a:solidFill>
                  <a:schemeClr val="accent2">
                    <a:lumMod val="50000"/>
                  </a:schemeClr>
                </a:solidFill>
                <a:latin typeface="Times New Roman" panose="02020603050405020304" pitchFamily="18" charset="0"/>
                <a:cs typeface="Times New Roman" panose="02020603050405020304" pitchFamily="18" charset="0"/>
              </a:rPr>
              <a:t>R</a:t>
            </a:r>
            <a:r>
              <a:rPr lang="en-US" b="1" i="1" baseline="30000" dirty="0">
                <a:solidFill>
                  <a:schemeClr val="accent2">
                    <a:lumMod val="50000"/>
                  </a:schemeClr>
                </a:solidFill>
                <a:latin typeface="Times New Roman" panose="02020603050405020304" pitchFamily="18" charset="0"/>
                <a:cs typeface="Times New Roman" panose="02020603050405020304" pitchFamily="18" charset="0"/>
              </a:rPr>
              <a:t>2 </a:t>
            </a:r>
            <a:r>
              <a:rPr lang="en-US" b="1" dirty="0">
                <a:solidFill>
                  <a:schemeClr val="accent2">
                    <a:lumMod val="50000"/>
                  </a:schemeClr>
                </a:solidFill>
                <a:latin typeface="Times New Roman" panose="02020603050405020304" pitchFamily="18" charset="0"/>
                <a:cs typeface="Times New Roman" panose="02020603050405020304" pitchFamily="18" charset="0"/>
              </a:rPr>
              <a:t>of .649. </a:t>
            </a:r>
            <a:r>
              <a:rPr lang="en-US" b="1" dirty="0">
                <a:latin typeface="Times New Roman" panose="02020603050405020304" pitchFamily="18" charset="0"/>
                <a:cs typeface="Times New Roman" panose="02020603050405020304" pitchFamily="18" charset="0"/>
              </a:rPr>
              <a:t>Participants’ predicted weight is equal to</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-234.681 </a:t>
            </a:r>
            <a:r>
              <a:rPr lang="en-US" b="1" dirty="0">
                <a:solidFill>
                  <a:srgbClr val="FFFF00"/>
                </a:solidFill>
                <a:latin typeface="Times New Roman" panose="02020603050405020304" pitchFamily="18" charset="0"/>
                <a:cs typeface="Times New Roman" panose="02020603050405020304" pitchFamily="18" charset="0"/>
              </a:rPr>
              <a:t>+______ (independent variable measure) [dependent variable]</a:t>
            </a:r>
            <a:r>
              <a:rPr lang="en-US" b="1" dirty="0">
                <a:latin typeface="Times New Roman" panose="02020603050405020304" pitchFamily="18" charset="0"/>
                <a:cs typeface="Times New Roman" panose="02020603050405020304" pitchFamily="18" charset="0"/>
              </a:rPr>
              <a:t> when</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[independent variable] </a:t>
            </a:r>
            <a:r>
              <a:rPr lang="en-US" b="1" dirty="0">
                <a:latin typeface="Times New Roman" panose="02020603050405020304" pitchFamily="18" charset="0"/>
                <a:cs typeface="Times New Roman" panose="02020603050405020304" pitchFamily="18" charset="0"/>
              </a:rPr>
              <a:t>is measured in </a:t>
            </a:r>
            <a:r>
              <a:rPr lang="en-US" b="1" dirty="0">
                <a:solidFill>
                  <a:srgbClr val="FFFF00"/>
                </a:solidFill>
                <a:latin typeface="Times New Roman" panose="02020603050405020304" pitchFamily="18" charset="0"/>
                <a:cs typeface="Times New Roman" panose="02020603050405020304" pitchFamily="18" charset="0"/>
              </a:rPr>
              <a:t>[unit of measure]</a:t>
            </a:r>
            <a:r>
              <a:rPr lang="en-US" b="1" dirty="0">
                <a:latin typeface="Times New Roman" panose="02020603050405020304" pitchFamily="18" charset="0"/>
                <a:cs typeface="Times New Roman" panose="02020603050405020304" pitchFamily="18" charset="0"/>
              </a:rPr>
              <a:t>.</a:t>
            </a:r>
            <a:r>
              <a:rPr lang="en-US" b="1" dirty="0">
                <a:solidFill>
                  <a:srgbClr val="FFFF00"/>
                </a:solidFill>
                <a:latin typeface="Times New Roman" panose="02020603050405020304" pitchFamily="18" charset="0"/>
                <a:cs typeface="Times New Roman" panose="02020603050405020304" pitchFamily="18" charset="0"/>
              </a:rPr>
              <a:t> </a:t>
            </a:r>
          </a:p>
          <a:p>
            <a:pPr marL="0" indent="0">
              <a:buNone/>
            </a:pPr>
            <a:endParaRPr lang="en-US" sz="2800" dirty="0">
              <a:solidFill>
                <a:schemeClr val="accent1"/>
              </a:solidFill>
            </a:endParaRPr>
          </a:p>
          <a:p>
            <a:pPr marL="0" indent="0">
              <a:buNone/>
            </a:pPr>
            <a:endParaRPr lang="en-US" sz="2800" i="1" dirty="0">
              <a:solidFill>
                <a:schemeClr val="accent1"/>
              </a:solidFill>
            </a:endParaRPr>
          </a:p>
          <a:p>
            <a:pPr marL="0" indent="0">
              <a:buNone/>
            </a:pPr>
            <a:endParaRPr lang="en-US" sz="2800"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67448452"/>
              </p:ext>
            </p:extLst>
          </p:nvPr>
        </p:nvGraphicFramePr>
        <p:xfrm>
          <a:off x="2057400" y="3048000"/>
          <a:ext cx="7772400" cy="1402080"/>
        </p:xfrm>
        <a:graphic>
          <a:graphicData uri="http://schemas.openxmlformats.org/drawingml/2006/table">
            <a:tbl>
              <a:tblPr firstRow="1" bandRow="1">
                <a:tableStyleId>{5940675A-B579-460E-94D1-54222C63F5DA}</a:tableStyleId>
              </a:tblPr>
              <a:tblGrid>
                <a:gridCol w="1905000"/>
                <a:gridCol w="1676400"/>
                <a:gridCol w="609600"/>
                <a:gridCol w="1600200"/>
                <a:gridCol w="914400"/>
                <a:gridCol w="1066800"/>
              </a:tblGrid>
              <a:tr h="342900">
                <a:tc gridSpan="6">
                  <a:txBody>
                    <a:bodyPr/>
                    <a:lstStyle/>
                    <a:p>
                      <a:pPr algn="ctr" rtl="0"/>
                      <a:r>
                        <a:rPr lang="en-US" sz="1800" b="1" dirty="0" smtClean="0">
                          <a:latin typeface="Times New Roman" panose="02020603050405020304" pitchFamily="18" charset="0"/>
                          <a:cs typeface="Times New Roman" panose="02020603050405020304" pitchFamily="18" charset="0"/>
                        </a:rPr>
                        <a:t>ANOVA</a:t>
                      </a:r>
                      <a:r>
                        <a:rPr lang="en-US" sz="1800" b="1" baseline="30000" dirty="0"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a:txBody>
                    <a:bodyPr/>
                    <a:lstStyle/>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Sum</a:t>
                      </a:r>
                      <a:r>
                        <a:rPr lang="en-US" sz="1400" baseline="0" dirty="0" smtClean="0">
                          <a:latin typeface="Times New Roman" panose="02020603050405020304" pitchFamily="18" charset="0"/>
                          <a:cs typeface="Times New Roman" panose="02020603050405020304" pitchFamily="18" charset="0"/>
                        </a:rPr>
                        <a:t> of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err="1" smtClean="0">
                          <a:latin typeface="Times New Roman" panose="02020603050405020304" pitchFamily="18" charset="0"/>
                          <a:cs typeface="Times New Roman" panose="02020603050405020304" pitchFamily="18" charset="0"/>
                        </a:rPr>
                        <a:t>df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Mean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Regression</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Residual</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aseline="0" dirty="0" smtClean="0">
                          <a:latin typeface="Times New Roman" panose="02020603050405020304" pitchFamily="18" charset="0"/>
                          <a:cs typeface="Times New Roman" panose="02020603050405020304" pitchFamily="18" charset="0"/>
                        </a:rPr>
                        <a:t>6760.323</a:t>
                      </a:r>
                    </a:p>
                    <a:p>
                      <a:pPr algn="l" rtl="0"/>
                      <a:r>
                        <a:rPr lang="en-US" sz="1400" baseline="0" dirty="0" smtClean="0">
                          <a:latin typeface="Times New Roman" panose="02020603050405020304" pitchFamily="18" charset="0"/>
                          <a:cs typeface="Times New Roman" panose="02020603050405020304" pitchFamily="18" charset="0"/>
                        </a:rPr>
                        <a:t>3650.614</a:t>
                      </a:r>
                    </a:p>
                    <a:p>
                      <a:pPr algn="l" rtl="0"/>
                      <a:r>
                        <a:rPr lang="en-US" sz="1400" baseline="0" dirty="0" smtClean="0">
                          <a:latin typeface="Times New Roman" panose="02020603050405020304" pitchFamily="18" charset="0"/>
                          <a:cs typeface="Times New Roman" panose="02020603050405020304" pitchFamily="18" charset="0"/>
                        </a:rPr>
                        <a:t>10410.938</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1</a:t>
                      </a:r>
                    </a:p>
                    <a:p>
                      <a:pPr algn="l" rtl="0"/>
                      <a:r>
                        <a:rPr lang="en-US" sz="1400" dirty="0" smtClean="0">
                          <a:latin typeface="Times New Roman" panose="02020603050405020304" pitchFamily="18" charset="0"/>
                          <a:cs typeface="Times New Roman" panose="02020603050405020304" pitchFamily="18" charset="0"/>
                        </a:rPr>
                        <a:t>14</a:t>
                      </a:r>
                    </a:p>
                    <a:p>
                      <a:pPr algn="l" rtl="0"/>
                      <a:r>
                        <a:rPr lang="en-US" sz="1400" dirty="0" smtClean="0">
                          <a:latin typeface="Times New Roman" panose="02020603050405020304" pitchFamily="18" charset="0"/>
                          <a:cs typeface="Times New Roman" panose="02020603050405020304" pitchFamily="18" charset="0"/>
                        </a:rPr>
                        <a:t>15</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6780.323</a:t>
                      </a:r>
                    </a:p>
                    <a:p>
                      <a:pPr algn="l" rtl="0"/>
                      <a:r>
                        <a:rPr lang="en-US" sz="1400" dirty="0" smtClean="0">
                          <a:latin typeface="Times New Roman" panose="02020603050405020304" pitchFamily="18" charset="0"/>
                          <a:cs typeface="Times New Roman" panose="02020603050405020304" pitchFamily="18" charset="0"/>
                        </a:rPr>
                        <a:t>280.758</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dirty="0" smtClean="0">
                          <a:solidFill>
                            <a:schemeClr val="tx1"/>
                          </a:solidFill>
                          <a:latin typeface="Times New Roman" panose="02020603050405020304" pitchFamily="18" charset="0"/>
                          <a:cs typeface="Times New Roman" panose="02020603050405020304" pitchFamily="18" charset="0"/>
                        </a:rPr>
                        <a:t>25.925</a:t>
                      </a:r>
                      <a:endParaRPr lang="en-US"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dirty="0" smtClean="0">
                          <a:solidFill>
                            <a:schemeClr val="tx1"/>
                          </a:solidFill>
                          <a:latin typeface="Times New Roman" panose="02020603050405020304" pitchFamily="18" charset="0"/>
                          <a:cs typeface="Times New Roman" panose="02020603050405020304" pitchFamily="18" charset="0"/>
                        </a:rPr>
                        <a:t>.000</a:t>
                      </a:r>
                      <a:r>
                        <a:rPr lang="en-US" sz="1400" b="0" baseline="30000" dirty="0" smtClean="0">
                          <a:solidFill>
                            <a:schemeClr val="tx1"/>
                          </a:solidFill>
                          <a:latin typeface="Times New Roman" panose="02020603050405020304" pitchFamily="18" charset="0"/>
                          <a:cs typeface="Times New Roman" panose="02020603050405020304" pitchFamily="18" charset="0"/>
                        </a:rPr>
                        <a:t>a</a:t>
                      </a:r>
                      <a:endParaRPr lang="en-US" sz="1400" b="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02735591"/>
              </p:ext>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rtl="0"/>
                      <a:r>
                        <a:rPr lang="en-US" sz="1800" b="1" dirty="0" err="1" smtClean="0">
                          <a:latin typeface="Times New Roman" panose="02020603050405020304" pitchFamily="18" charset="0"/>
                          <a:cs typeface="Times New Roman" panose="02020603050405020304" pitchFamily="18" charset="0"/>
                        </a:rPr>
                        <a:t>Coefficients</a:t>
                      </a:r>
                      <a:r>
                        <a:rPr lang="en-US" sz="1800" b="1" baseline="30000" dirty="0" err="1"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pPr algn="l" rtl="0"/>
                      <a:endParaRPr lang="en-US" sz="2000" dirty="0" smtClean="0">
                        <a:latin typeface="Times New Roman" panose="02020603050405020304" pitchFamily="18" charset="0"/>
                        <a:cs typeface="Times New Roman" panose="02020603050405020304" pitchFamily="18" charset="0"/>
                      </a:endParaRPr>
                    </a:p>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a:r>
                        <a:rPr lang="en-US" sz="1400" dirty="0" smtClean="0">
                          <a:latin typeface="Times New Roman" panose="02020603050405020304" pitchFamily="18" charset="0"/>
                          <a:cs typeface="Times New Roman" panose="02020603050405020304" pitchFamily="18" charset="0"/>
                        </a:rPr>
                        <a:t>Unstandardized</a:t>
                      </a:r>
                      <a:r>
                        <a:rPr lang="en-US" sz="1400" baseline="0" dirty="0" smtClean="0">
                          <a:latin typeface="Times New Roman" panose="02020603050405020304" pitchFamily="18" charset="0"/>
                          <a:cs typeface="Times New Roman" panose="02020603050405020304" pitchFamily="18" charset="0"/>
                        </a:rPr>
                        <a:t> </a:t>
                      </a:r>
                    </a:p>
                    <a:p>
                      <a:pPr algn="ctr" rtl="0"/>
                      <a:r>
                        <a:rPr lang="en-US" sz="1400" baseline="0" dirty="0" smtClean="0">
                          <a:latin typeface="Times New Roman" panose="02020603050405020304" pitchFamily="18" charset="0"/>
                          <a:cs typeface="Times New Roman" panose="02020603050405020304" pitchFamily="18" charset="0"/>
                        </a:rPr>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Standardized Coefficients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aseline="0" dirty="0" smtClean="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Beta</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(Constant)</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baseline="0" dirty="0" smtClean="0">
                          <a:solidFill>
                            <a:srgbClr val="FF0000"/>
                          </a:solidFill>
                          <a:latin typeface="Times New Roman" panose="02020603050405020304" pitchFamily="18" charset="0"/>
                          <a:cs typeface="Times New Roman" panose="02020603050405020304" pitchFamily="18" charset="0"/>
                        </a:rPr>
                        <a:t>-234.681</a:t>
                      </a:r>
                    </a:p>
                    <a:p>
                      <a:pPr algn="l" rtl="0"/>
                      <a:r>
                        <a:rPr lang="en-US" sz="1400" baseline="0" dirty="0" smtClean="0">
                          <a:latin typeface="Times New Roman" panose="02020603050405020304" pitchFamily="18" charset="0"/>
                          <a:cs typeface="Times New Roman" panose="02020603050405020304" pitchFamily="18" charset="0"/>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71.552</a:t>
                      </a:r>
                    </a:p>
                    <a:p>
                      <a:pPr algn="l" rtl="0"/>
                      <a:r>
                        <a:rPr lang="en-US" sz="1400" dirty="0" smtClean="0">
                          <a:latin typeface="Times New Roman" panose="02020603050405020304" pitchFamily="18" charset="0"/>
                          <a:cs typeface="Times New Roman" panose="02020603050405020304" pitchFamily="18" charset="0"/>
                        </a:rPr>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-3.280</a:t>
                      </a:r>
                    </a:p>
                    <a:p>
                      <a:pPr algn="l" rtl="0"/>
                      <a:r>
                        <a:rPr lang="en-US" sz="1400" dirty="0" smtClean="0">
                          <a:latin typeface="Times New Roman" panose="02020603050405020304" pitchFamily="18" charset="0"/>
                          <a:cs typeface="Times New Roman" panose="02020603050405020304" pitchFamily="18" charset="0"/>
                        </a:rPr>
                        <a:t>5.092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.005</a:t>
                      </a:r>
                    </a:p>
                    <a:p>
                      <a:pPr algn="l" rtl="0"/>
                      <a:r>
                        <a:rPr lang="en-US" sz="1400" baseline="0" dirty="0" smtClean="0">
                          <a:latin typeface="Times New Roman" panose="02020603050405020304" pitchFamily="18" charset="0"/>
                          <a:cs typeface="Times New Roman" panose="02020603050405020304" pitchFamily="18" charset="0"/>
                        </a:rPr>
                        <a:t>.000</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Arrow Connector 5"/>
          <p:cNvCxnSpPr/>
          <p:nvPr/>
        </p:nvCxnSpPr>
        <p:spPr>
          <a:xfrm flipH="1" flipV="1">
            <a:off x="3669030" y="1874520"/>
            <a:ext cx="125730" cy="388620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40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1630" y="533401"/>
            <a:ext cx="889254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 significant regression equation was found (F(1, 14) = 25.925, </a:t>
            </a:r>
            <a:r>
              <a:rPr lang="en-US" b="1" i="1" dirty="0">
                <a:solidFill>
                  <a:schemeClr val="accent2">
                    <a:lumMod val="50000"/>
                  </a:schemeClr>
                </a:solidFill>
                <a:latin typeface="Times New Roman" panose="02020603050405020304" pitchFamily="18" charset="0"/>
                <a:cs typeface="Times New Roman" panose="02020603050405020304" pitchFamily="18" charset="0"/>
              </a:rPr>
              <a:t>p </a:t>
            </a:r>
            <a:r>
              <a:rPr lang="en-US" b="1" dirty="0">
                <a:solidFill>
                  <a:schemeClr val="accent2">
                    <a:lumMod val="50000"/>
                  </a:schemeClr>
                </a:solidFill>
                <a:latin typeface="Times New Roman" panose="02020603050405020304" pitchFamily="18" charset="0"/>
                <a:cs typeface="Times New Roman" panose="02020603050405020304" pitchFamily="18" charset="0"/>
              </a:rPr>
              <a:t>&lt; .000), with an </a:t>
            </a:r>
            <a:r>
              <a:rPr lang="en-US" b="1" i="1" dirty="0">
                <a:solidFill>
                  <a:schemeClr val="accent2">
                    <a:lumMod val="50000"/>
                  </a:schemeClr>
                </a:solidFill>
                <a:latin typeface="Times New Roman" panose="02020603050405020304" pitchFamily="18" charset="0"/>
                <a:cs typeface="Times New Roman" panose="02020603050405020304" pitchFamily="18" charset="0"/>
              </a:rPr>
              <a:t>R</a:t>
            </a:r>
            <a:r>
              <a:rPr lang="en-US" b="1" i="1" baseline="30000" dirty="0">
                <a:solidFill>
                  <a:schemeClr val="accent2">
                    <a:lumMod val="50000"/>
                  </a:schemeClr>
                </a:solidFill>
                <a:latin typeface="Times New Roman" panose="02020603050405020304" pitchFamily="18" charset="0"/>
                <a:cs typeface="Times New Roman" panose="02020603050405020304" pitchFamily="18" charset="0"/>
              </a:rPr>
              <a:t>2 </a:t>
            </a:r>
            <a:r>
              <a:rPr lang="en-US" b="1" dirty="0">
                <a:solidFill>
                  <a:schemeClr val="accent2">
                    <a:lumMod val="50000"/>
                  </a:schemeClr>
                </a:solidFill>
                <a:latin typeface="Times New Roman" panose="02020603050405020304" pitchFamily="18" charset="0"/>
                <a:cs typeface="Times New Roman" panose="02020603050405020304" pitchFamily="18" charset="0"/>
              </a:rPr>
              <a:t>of .649. </a:t>
            </a:r>
            <a:r>
              <a:rPr lang="en-US" b="1" dirty="0">
                <a:latin typeface="Times New Roman" panose="02020603050405020304" pitchFamily="18" charset="0"/>
                <a:cs typeface="Times New Roman" panose="02020603050405020304" pitchFamily="18" charset="0"/>
              </a:rPr>
              <a:t>Participants’ predicted weight is equal to</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-234.681 +</a:t>
            </a:r>
            <a:r>
              <a:rPr lang="en-US" b="1" dirty="0">
                <a:solidFill>
                  <a:srgbClr val="FF0000"/>
                </a:solidFill>
                <a:latin typeface="Times New Roman" panose="02020603050405020304" pitchFamily="18" charset="0"/>
                <a:cs typeface="Times New Roman" panose="02020603050405020304" pitchFamily="18" charset="0"/>
              </a:rPr>
              <a:t>5.434</a:t>
            </a:r>
            <a:r>
              <a:rPr lang="en-US" b="1" dirty="0">
                <a:solidFill>
                  <a:srgbClr val="FFFF00"/>
                </a:solidFill>
                <a:latin typeface="Times New Roman" panose="02020603050405020304" pitchFamily="18" charset="0"/>
                <a:cs typeface="Times New Roman" panose="02020603050405020304" pitchFamily="18" charset="0"/>
              </a:rPr>
              <a:t> (independent variable measure) [dependent variable]</a:t>
            </a:r>
            <a:r>
              <a:rPr lang="en-US" b="1" dirty="0">
                <a:latin typeface="Times New Roman" panose="02020603050405020304" pitchFamily="18" charset="0"/>
                <a:cs typeface="Times New Roman" panose="02020603050405020304" pitchFamily="18" charset="0"/>
              </a:rPr>
              <a:t> when</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[independent variable] </a:t>
            </a:r>
            <a:r>
              <a:rPr lang="en-US" b="1" dirty="0">
                <a:latin typeface="Times New Roman" panose="02020603050405020304" pitchFamily="18" charset="0"/>
                <a:cs typeface="Times New Roman" panose="02020603050405020304" pitchFamily="18" charset="0"/>
              </a:rPr>
              <a:t>is measured in </a:t>
            </a:r>
            <a:r>
              <a:rPr lang="en-US" b="1" dirty="0">
                <a:solidFill>
                  <a:srgbClr val="FFFF00"/>
                </a:solidFill>
                <a:latin typeface="Times New Roman" panose="02020603050405020304" pitchFamily="18" charset="0"/>
                <a:cs typeface="Times New Roman" panose="02020603050405020304" pitchFamily="18" charset="0"/>
              </a:rPr>
              <a:t>[unit of measure]</a:t>
            </a:r>
            <a:r>
              <a:rPr lang="en-US" b="1" dirty="0">
                <a:latin typeface="Times New Roman" panose="02020603050405020304" pitchFamily="18" charset="0"/>
                <a:cs typeface="Times New Roman" panose="02020603050405020304" pitchFamily="18" charset="0"/>
              </a:rPr>
              <a:t>.</a:t>
            </a:r>
            <a:r>
              <a:rPr lang="en-US" b="1" dirty="0">
                <a:solidFill>
                  <a:srgbClr val="FFFF00"/>
                </a:solidFill>
                <a:latin typeface="Times New Roman" panose="02020603050405020304" pitchFamily="18" charset="0"/>
                <a:cs typeface="Times New Roman" panose="02020603050405020304" pitchFamily="18" charset="0"/>
              </a:rPr>
              <a:t> </a:t>
            </a:r>
          </a:p>
          <a:p>
            <a:pPr marL="0" indent="0">
              <a:buNone/>
            </a:pPr>
            <a:endParaRPr lang="en-US" sz="2800" dirty="0">
              <a:solidFill>
                <a:schemeClr val="accent1"/>
              </a:solidFill>
            </a:endParaRPr>
          </a:p>
          <a:p>
            <a:pPr marL="0" indent="0">
              <a:buNone/>
            </a:pPr>
            <a:endParaRPr lang="en-US" sz="2800" i="1" dirty="0">
              <a:solidFill>
                <a:schemeClr val="accent1"/>
              </a:solidFill>
            </a:endParaRPr>
          </a:p>
          <a:p>
            <a:pPr marL="0" indent="0">
              <a:buNone/>
            </a:pPr>
            <a:endParaRPr lang="en-US" sz="2800" dirty="0">
              <a:solidFill>
                <a:schemeClr val="accent1"/>
              </a:solidFill>
            </a:endParaRPr>
          </a:p>
        </p:txBody>
      </p:sp>
      <p:graphicFrame>
        <p:nvGraphicFramePr>
          <p:cNvPr id="4" name="Table 3"/>
          <p:cNvGraphicFramePr>
            <a:graphicFrameLocks noGrp="1"/>
          </p:cNvGraphicFramePr>
          <p:nvPr>
            <p:extLst/>
          </p:nvPr>
        </p:nvGraphicFramePr>
        <p:xfrm>
          <a:off x="2057400" y="3048000"/>
          <a:ext cx="7772400" cy="1402080"/>
        </p:xfrm>
        <a:graphic>
          <a:graphicData uri="http://schemas.openxmlformats.org/drawingml/2006/table">
            <a:tbl>
              <a:tblPr firstRow="1" bandRow="1">
                <a:tableStyleId>{5940675A-B579-460E-94D1-54222C63F5DA}</a:tableStyleId>
              </a:tblPr>
              <a:tblGrid>
                <a:gridCol w="1905000"/>
                <a:gridCol w="1676400"/>
                <a:gridCol w="609600"/>
                <a:gridCol w="1600200"/>
                <a:gridCol w="914400"/>
                <a:gridCol w="1066800"/>
              </a:tblGrid>
              <a:tr h="342900">
                <a:tc gridSpan="6">
                  <a:txBody>
                    <a:bodyPr/>
                    <a:lstStyle/>
                    <a:p>
                      <a:pPr algn="ctr"/>
                      <a:r>
                        <a:rPr lang="en-US" sz="1800" b="1" dirty="0" smtClean="0"/>
                        <a:t>ANOVA</a:t>
                      </a:r>
                      <a:r>
                        <a:rPr lang="en-US" sz="1800" b="1" baseline="30000" dirty="0" smtClean="0"/>
                        <a:t>a</a:t>
                      </a:r>
                      <a:endParaRPr lang="en-US" sz="1800" b="1" baseline="30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a:txBody>
                    <a:bodyPr/>
                    <a:lstStyle/>
                    <a:p>
                      <a:r>
                        <a:rPr lang="en-US" sz="1400" dirty="0" smtClean="0"/>
                        <a:t>Model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Sum</a:t>
                      </a:r>
                      <a:r>
                        <a:rPr lang="en-US" sz="1400" baseline="0" dirty="0" smtClean="0"/>
                        <a:t> of Squares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smtClean="0"/>
                        <a:t>df</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Mean Squares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F</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Sig.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buFont typeface="+mj-lt"/>
                        <a:buAutoNum type="arabicPeriod"/>
                      </a:pPr>
                      <a:r>
                        <a:rPr lang="en-US" sz="1400" dirty="0" smtClean="0"/>
                        <a:t>Regression</a:t>
                      </a:r>
                    </a:p>
                    <a:p>
                      <a:pPr marL="338138" indent="0">
                        <a:buFont typeface="+mj-lt"/>
                        <a:buNone/>
                      </a:pPr>
                      <a:r>
                        <a:rPr lang="en-US" sz="1400" dirty="0" smtClean="0"/>
                        <a:t>Residual</a:t>
                      </a:r>
                    </a:p>
                    <a:p>
                      <a:pPr marL="338138" indent="0">
                        <a:buFont typeface="+mj-lt"/>
                        <a:buNone/>
                      </a:pPr>
                      <a:r>
                        <a:rPr lang="en-US" sz="1400" dirty="0" smtClean="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aseline="0" dirty="0" smtClean="0"/>
                        <a:t>6760.323</a:t>
                      </a:r>
                    </a:p>
                    <a:p>
                      <a:pPr algn="r"/>
                      <a:r>
                        <a:rPr lang="en-US" sz="1400" baseline="0" dirty="0" smtClean="0"/>
                        <a:t>3650.614</a:t>
                      </a:r>
                    </a:p>
                    <a:p>
                      <a:pPr algn="r"/>
                      <a:r>
                        <a:rPr lang="en-US" sz="1400" baseline="0" dirty="0" smtClean="0"/>
                        <a:t>10410.938</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1</a:t>
                      </a:r>
                    </a:p>
                    <a:p>
                      <a:pPr algn="r"/>
                      <a:r>
                        <a:rPr lang="en-US" sz="1400" dirty="0" smtClean="0"/>
                        <a:t>14</a:t>
                      </a:r>
                    </a:p>
                    <a:p>
                      <a:pPr algn="r"/>
                      <a:r>
                        <a:rPr lang="en-US" sz="1400" dirty="0" smtClean="0"/>
                        <a:t>15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6780.323</a:t>
                      </a:r>
                    </a:p>
                    <a:p>
                      <a:pPr algn="r"/>
                      <a:r>
                        <a:rPr lang="en-US" sz="1400" dirty="0" smtClean="0"/>
                        <a:t>280.758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dirty="0" smtClean="0">
                          <a:solidFill>
                            <a:schemeClr val="tx1"/>
                          </a:solidFill>
                        </a:rPr>
                        <a:t>25.925</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dirty="0" smtClean="0">
                          <a:solidFill>
                            <a:schemeClr val="tx1"/>
                          </a:solidFill>
                        </a:rPr>
                        <a:t>.000</a:t>
                      </a:r>
                      <a:r>
                        <a:rPr lang="en-US" sz="1400" b="0" baseline="30000" dirty="0" smtClean="0">
                          <a:solidFill>
                            <a:schemeClr val="tx1"/>
                          </a:solidFill>
                        </a:rPr>
                        <a:t>a</a:t>
                      </a:r>
                      <a:endParaRPr lang="en-US" sz="1400" b="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a:r>
                        <a:rPr lang="en-US" sz="1800" b="1" dirty="0" err="1" smtClean="0"/>
                        <a:t>Coefficients</a:t>
                      </a:r>
                      <a:r>
                        <a:rPr lang="en-US" sz="1800" b="1" baseline="30000" dirty="0" err="1" smtClean="0"/>
                        <a:t>a</a:t>
                      </a:r>
                      <a:endParaRPr lang="en-US" sz="1800" b="1" baseline="30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endParaRPr lang="en-US" sz="2000" dirty="0" smtClean="0"/>
                    </a:p>
                    <a:p>
                      <a:endParaRPr lang="en-US" sz="1400" dirty="0" smtClean="0"/>
                    </a:p>
                    <a:p>
                      <a:r>
                        <a:rPr lang="en-US" sz="1400" dirty="0" smtClean="0"/>
                        <a:t>Model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dirty="0" smtClean="0"/>
                        <a:t>Unstandardized</a:t>
                      </a:r>
                      <a:r>
                        <a:rPr lang="en-US" sz="1400" baseline="0" dirty="0" smtClean="0"/>
                        <a:t> </a:t>
                      </a:r>
                    </a:p>
                    <a:p>
                      <a:pPr algn="ctr"/>
                      <a:r>
                        <a:rPr lang="en-US" sz="1400" baseline="0" dirty="0" smtClean="0"/>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Standardized Coefficients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sz="1400" dirty="0" smtClean="0"/>
                    </a:p>
                    <a:p>
                      <a:pPr algn="ctr"/>
                      <a:endParaRPr lang="en-US" sz="2000" dirty="0" smtClean="0"/>
                    </a:p>
                    <a:p>
                      <a:pPr algn="ctr"/>
                      <a:r>
                        <a:rPr lang="en-US" sz="1400" dirty="0" smtClean="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sz="1400" dirty="0" smtClean="0"/>
                    </a:p>
                    <a:p>
                      <a:pPr algn="ctr"/>
                      <a:endParaRPr lang="en-US" sz="2000" dirty="0" smtClean="0"/>
                    </a:p>
                    <a:p>
                      <a:pPr algn="ctr"/>
                      <a:r>
                        <a:rPr lang="en-US" sz="1400" dirty="0" smtClean="0"/>
                        <a:t>Sig.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smtClean="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Beta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buFont typeface="+mj-lt"/>
                        <a:buAutoNum type="arabicPeriod"/>
                      </a:pPr>
                      <a:r>
                        <a:rPr lang="en-US" sz="1400" dirty="0" smtClean="0"/>
                        <a:t>(Constant)</a:t>
                      </a:r>
                    </a:p>
                    <a:p>
                      <a:pPr marL="338138" indent="0">
                        <a:buFont typeface="+mj-lt"/>
                        <a:buNone/>
                      </a:pPr>
                      <a:r>
                        <a:rPr lang="en-US" sz="1400" dirty="0" smtClean="0"/>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baseline="0" dirty="0" smtClean="0">
                          <a:solidFill>
                            <a:schemeClr val="tx1"/>
                          </a:solidFill>
                        </a:rPr>
                        <a:t>-234.681</a:t>
                      </a:r>
                    </a:p>
                    <a:p>
                      <a:pPr algn="r"/>
                      <a:r>
                        <a:rPr lang="en-US" sz="1400" baseline="0" dirty="0" smtClean="0">
                          <a:solidFill>
                            <a:srgbClr val="FF0000"/>
                          </a:solidFill>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71.552</a:t>
                      </a:r>
                    </a:p>
                    <a:p>
                      <a:pPr algn="r"/>
                      <a:r>
                        <a:rPr lang="en-US" sz="1400" dirty="0" smtClean="0"/>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400" dirty="0" smtClean="0"/>
                    </a:p>
                    <a:p>
                      <a:pPr algn="r"/>
                      <a:r>
                        <a:rPr lang="en-US" sz="1400" dirty="0" smtClean="0"/>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-3.280</a:t>
                      </a:r>
                    </a:p>
                    <a:p>
                      <a:pPr algn="r"/>
                      <a:r>
                        <a:rPr lang="en-US" sz="1400" dirty="0" smtClean="0"/>
                        <a:t>5.092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.005</a:t>
                      </a:r>
                    </a:p>
                    <a:p>
                      <a:pPr algn="r"/>
                      <a:r>
                        <a:rPr lang="en-US" sz="1400" baseline="0" dirty="0" smtClean="0"/>
                        <a:t>.000</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Arrow Connector 5"/>
          <p:cNvCxnSpPr/>
          <p:nvPr/>
        </p:nvCxnSpPr>
        <p:spPr>
          <a:xfrm flipV="1">
            <a:off x="4469130" y="1840231"/>
            <a:ext cx="240030" cy="428593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81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5920" y="533401"/>
            <a:ext cx="883539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 significant regression equation was found (F(1, 14) = 25.925, </a:t>
            </a:r>
            <a:r>
              <a:rPr lang="en-US" b="1" i="1" dirty="0">
                <a:solidFill>
                  <a:schemeClr val="accent2">
                    <a:lumMod val="50000"/>
                  </a:schemeClr>
                </a:solidFill>
                <a:latin typeface="Times New Roman" panose="02020603050405020304" pitchFamily="18" charset="0"/>
                <a:cs typeface="Times New Roman" panose="02020603050405020304" pitchFamily="18" charset="0"/>
              </a:rPr>
              <a:t>p </a:t>
            </a:r>
            <a:r>
              <a:rPr lang="en-US" b="1" dirty="0">
                <a:solidFill>
                  <a:schemeClr val="accent2">
                    <a:lumMod val="50000"/>
                  </a:schemeClr>
                </a:solidFill>
                <a:latin typeface="Times New Roman" panose="02020603050405020304" pitchFamily="18" charset="0"/>
                <a:cs typeface="Times New Roman" panose="02020603050405020304" pitchFamily="18" charset="0"/>
              </a:rPr>
              <a:t>&lt; .000), with an </a:t>
            </a:r>
            <a:r>
              <a:rPr lang="en-US" b="1" i="1" dirty="0">
                <a:solidFill>
                  <a:schemeClr val="accent2">
                    <a:lumMod val="50000"/>
                  </a:schemeClr>
                </a:solidFill>
                <a:latin typeface="Times New Roman" panose="02020603050405020304" pitchFamily="18" charset="0"/>
                <a:cs typeface="Times New Roman" panose="02020603050405020304" pitchFamily="18" charset="0"/>
              </a:rPr>
              <a:t>R</a:t>
            </a:r>
            <a:r>
              <a:rPr lang="en-US" b="1" i="1" baseline="30000" dirty="0">
                <a:solidFill>
                  <a:schemeClr val="accent2">
                    <a:lumMod val="50000"/>
                  </a:schemeClr>
                </a:solidFill>
                <a:latin typeface="Times New Roman" panose="02020603050405020304" pitchFamily="18" charset="0"/>
                <a:cs typeface="Times New Roman" panose="02020603050405020304" pitchFamily="18" charset="0"/>
              </a:rPr>
              <a:t>2 </a:t>
            </a:r>
            <a:r>
              <a:rPr lang="en-US" b="1" dirty="0">
                <a:solidFill>
                  <a:schemeClr val="accent2">
                    <a:lumMod val="50000"/>
                  </a:schemeClr>
                </a:solidFill>
                <a:latin typeface="Times New Roman" panose="02020603050405020304" pitchFamily="18" charset="0"/>
                <a:cs typeface="Times New Roman" panose="02020603050405020304" pitchFamily="18" charset="0"/>
              </a:rPr>
              <a:t>of .649. </a:t>
            </a:r>
            <a:r>
              <a:rPr lang="en-US" b="1" dirty="0">
                <a:latin typeface="Times New Roman" panose="02020603050405020304" pitchFamily="18" charset="0"/>
                <a:cs typeface="Times New Roman" panose="02020603050405020304" pitchFamily="18" charset="0"/>
              </a:rPr>
              <a:t>Participants’ predicted weight is equal to</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-234.681 +5.434 (independent variable measure) [dependent variable]</a:t>
            </a:r>
            <a:r>
              <a:rPr lang="en-US" b="1" dirty="0">
                <a:latin typeface="Times New Roman" panose="02020603050405020304" pitchFamily="18" charset="0"/>
                <a:cs typeface="Times New Roman" panose="02020603050405020304" pitchFamily="18" charset="0"/>
              </a:rPr>
              <a:t> when</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[independent variable] </a:t>
            </a:r>
            <a:r>
              <a:rPr lang="en-US" b="1" dirty="0">
                <a:latin typeface="Times New Roman" panose="02020603050405020304" pitchFamily="18" charset="0"/>
                <a:cs typeface="Times New Roman" panose="02020603050405020304" pitchFamily="18" charset="0"/>
              </a:rPr>
              <a:t>is measured in </a:t>
            </a:r>
            <a:r>
              <a:rPr lang="en-US" b="1" dirty="0">
                <a:solidFill>
                  <a:srgbClr val="FFFF00"/>
                </a:solidFill>
                <a:latin typeface="Times New Roman" panose="02020603050405020304" pitchFamily="18" charset="0"/>
                <a:cs typeface="Times New Roman" panose="02020603050405020304" pitchFamily="18" charset="0"/>
              </a:rPr>
              <a:t>[unit of measure]</a:t>
            </a:r>
            <a:r>
              <a:rPr lang="en-US" b="1" dirty="0">
                <a:latin typeface="Times New Roman" panose="02020603050405020304" pitchFamily="18" charset="0"/>
                <a:cs typeface="Times New Roman" panose="02020603050405020304" pitchFamily="18" charset="0"/>
              </a:rPr>
              <a:t>.</a:t>
            </a:r>
            <a:r>
              <a:rPr lang="en-US" b="1" dirty="0">
                <a:solidFill>
                  <a:srgbClr val="FFFF00"/>
                </a:solidFill>
                <a:latin typeface="Times New Roman" panose="02020603050405020304" pitchFamily="18" charset="0"/>
                <a:cs typeface="Times New Roman" panose="02020603050405020304" pitchFamily="18" charset="0"/>
              </a:rPr>
              <a:t> </a:t>
            </a:r>
          </a:p>
          <a:p>
            <a:pPr marL="0" indent="0">
              <a:buNone/>
            </a:pPr>
            <a:endParaRPr lang="en-US" sz="2800" dirty="0">
              <a:solidFill>
                <a:schemeClr val="accent1"/>
              </a:solidFill>
            </a:endParaRPr>
          </a:p>
          <a:p>
            <a:pPr marL="0" indent="0">
              <a:buNone/>
            </a:pPr>
            <a:endParaRPr lang="en-US" sz="2800" i="1" dirty="0">
              <a:solidFill>
                <a:schemeClr val="accent1"/>
              </a:solidFill>
            </a:endParaRPr>
          </a:p>
          <a:p>
            <a:pPr marL="0" indent="0">
              <a:buNone/>
            </a:pPr>
            <a:endParaRPr lang="en-US" sz="2800"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35013564"/>
              </p:ext>
            </p:extLst>
          </p:nvPr>
        </p:nvGraphicFramePr>
        <p:xfrm>
          <a:off x="2057400" y="3048000"/>
          <a:ext cx="7772400" cy="1402080"/>
        </p:xfrm>
        <a:graphic>
          <a:graphicData uri="http://schemas.openxmlformats.org/drawingml/2006/table">
            <a:tbl>
              <a:tblPr firstRow="1" bandRow="1">
                <a:tableStyleId>{5940675A-B579-460E-94D1-54222C63F5DA}</a:tableStyleId>
              </a:tblPr>
              <a:tblGrid>
                <a:gridCol w="1905000"/>
                <a:gridCol w="1676400"/>
                <a:gridCol w="609600"/>
                <a:gridCol w="1600200"/>
                <a:gridCol w="914400"/>
                <a:gridCol w="1066800"/>
              </a:tblGrid>
              <a:tr h="342900">
                <a:tc gridSpan="6">
                  <a:txBody>
                    <a:bodyPr/>
                    <a:lstStyle/>
                    <a:p>
                      <a:pPr algn="ctr" rtl="0"/>
                      <a:r>
                        <a:rPr lang="en-US" sz="1800" b="1" dirty="0" smtClean="0">
                          <a:latin typeface="Times New Roman" panose="02020603050405020304" pitchFamily="18" charset="0"/>
                          <a:cs typeface="Times New Roman" panose="02020603050405020304" pitchFamily="18" charset="0"/>
                        </a:rPr>
                        <a:t>ANOVA</a:t>
                      </a:r>
                      <a:r>
                        <a:rPr lang="en-US" sz="1800" b="1" baseline="30000" dirty="0"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a:txBody>
                    <a:bodyPr/>
                    <a:lstStyle/>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Sum</a:t>
                      </a:r>
                      <a:r>
                        <a:rPr lang="en-US" sz="1400" baseline="0" dirty="0" smtClean="0">
                          <a:latin typeface="Times New Roman" panose="02020603050405020304" pitchFamily="18" charset="0"/>
                          <a:cs typeface="Times New Roman" panose="02020603050405020304" pitchFamily="18" charset="0"/>
                        </a:rPr>
                        <a:t> of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err="1" smtClean="0">
                          <a:latin typeface="Times New Roman" panose="02020603050405020304" pitchFamily="18" charset="0"/>
                          <a:cs typeface="Times New Roman" panose="02020603050405020304" pitchFamily="18" charset="0"/>
                        </a:rPr>
                        <a:t>df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Mean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Regression</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Residual</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aseline="0" dirty="0" smtClean="0">
                          <a:latin typeface="Times New Roman" panose="02020603050405020304" pitchFamily="18" charset="0"/>
                          <a:cs typeface="Times New Roman" panose="02020603050405020304" pitchFamily="18" charset="0"/>
                        </a:rPr>
                        <a:t>6760.323</a:t>
                      </a:r>
                    </a:p>
                    <a:p>
                      <a:pPr algn="l" rtl="0"/>
                      <a:r>
                        <a:rPr lang="en-US" sz="1400" baseline="0" dirty="0" smtClean="0">
                          <a:latin typeface="Times New Roman" panose="02020603050405020304" pitchFamily="18" charset="0"/>
                          <a:cs typeface="Times New Roman" panose="02020603050405020304" pitchFamily="18" charset="0"/>
                        </a:rPr>
                        <a:t>3650.614</a:t>
                      </a:r>
                    </a:p>
                    <a:p>
                      <a:pPr algn="l" rtl="0"/>
                      <a:r>
                        <a:rPr lang="en-US" sz="1400" baseline="0" dirty="0" smtClean="0">
                          <a:latin typeface="Times New Roman" panose="02020603050405020304" pitchFamily="18" charset="0"/>
                          <a:cs typeface="Times New Roman" panose="02020603050405020304" pitchFamily="18" charset="0"/>
                        </a:rPr>
                        <a:t>10410.938</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1</a:t>
                      </a:r>
                    </a:p>
                    <a:p>
                      <a:pPr algn="l" rtl="0"/>
                      <a:r>
                        <a:rPr lang="en-US" sz="1400" dirty="0" smtClean="0">
                          <a:latin typeface="Times New Roman" panose="02020603050405020304" pitchFamily="18" charset="0"/>
                          <a:cs typeface="Times New Roman" panose="02020603050405020304" pitchFamily="18" charset="0"/>
                        </a:rPr>
                        <a:t>14</a:t>
                      </a:r>
                    </a:p>
                    <a:p>
                      <a:pPr algn="l" rtl="0"/>
                      <a:r>
                        <a:rPr lang="en-US" sz="1400" dirty="0" smtClean="0">
                          <a:latin typeface="Times New Roman" panose="02020603050405020304" pitchFamily="18" charset="0"/>
                          <a:cs typeface="Times New Roman" panose="02020603050405020304" pitchFamily="18" charset="0"/>
                        </a:rPr>
                        <a:t>15</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6780.323</a:t>
                      </a:r>
                    </a:p>
                    <a:p>
                      <a:pPr algn="l" rtl="0"/>
                      <a:r>
                        <a:rPr lang="en-US" sz="1400" dirty="0" smtClean="0">
                          <a:latin typeface="Times New Roman" panose="02020603050405020304" pitchFamily="18" charset="0"/>
                          <a:cs typeface="Times New Roman" panose="02020603050405020304" pitchFamily="18" charset="0"/>
                        </a:rPr>
                        <a:t>280.758</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dirty="0" smtClean="0">
                          <a:solidFill>
                            <a:schemeClr val="tx1"/>
                          </a:solidFill>
                          <a:latin typeface="Times New Roman" panose="02020603050405020304" pitchFamily="18" charset="0"/>
                          <a:cs typeface="Times New Roman" panose="02020603050405020304" pitchFamily="18" charset="0"/>
                        </a:rPr>
                        <a:t>25.925</a:t>
                      </a:r>
                      <a:endParaRPr lang="en-US"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dirty="0" smtClean="0">
                          <a:solidFill>
                            <a:schemeClr val="tx1"/>
                          </a:solidFill>
                          <a:latin typeface="Times New Roman" panose="02020603050405020304" pitchFamily="18" charset="0"/>
                          <a:cs typeface="Times New Roman" panose="02020603050405020304" pitchFamily="18" charset="0"/>
                        </a:rPr>
                        <a:t>.000</a:t>
                      </a:r>
                      <a:r>
                        <a:rPr lang="en-US" sz="1400" b="0" baseline="30000" dirty="0" smtClean="0">
                          <a:solidFill>
                            <a:schemeClr val="tx1"/>
                          </a:solidFill>
                          <a:latin typeface="Times New Roman" panose="02020603050405020304" pitchFamily="18" charset="0"/>
                          <a:cs typeface="Times New Roman" panose="02020603050405020304" pitchFamily="18" charset="0"/>
                        </a:rPr>
                        <a:t>a</a:t>
                      </a:r>
                      <a:endParaRPr lang="en-US" sz="1400" b="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93431890"/>
              </p:ext>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rtl="0"/>
                      <a:r>
                        <a:rPr lang="en-US" sz="1800" b="1" dirty="0" err="1" smtClean="0">
                          <a:latin typeface="Times New Roman" panose="02020603050405020304" pitchFamily="18" charset="0"/>
                          <a:cs typeface="Times New Roman" panose="02020603050405020304" pitchFamily="18" charset="0"/>
                        </a:rPr>
                        <a:t>Coefficients</a:t>
                      </a:r>
                      <a:r>
                        <a:rPr lang="en-US" sz="1800" b="1" baseline="30000" dirty="0" err="1"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pPr algn="l" rtl="0"/>
                      <a:endParaRPr lang="en-US" sz="2000" dirty="0" smtClean="0">
                        <a:latin typeface="Times New Roman" panose="02020603050405020304" pitchFamily="18" charset="0"/>
                        <a:cs typeface="Times New Roman" panose="02020603050405020304" pitchFamily="18" charset="0"/>
                      </a:endParaRPr>
                    </a:p>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a:r>
                        <a:rPr lang="en-US" sz="1400" dirty="0" smtClean="0">
                          <a:latin typeface="Times New Roman" panose="02020603050405020304" pitchFamily="18" charset="0"/>
                          <a:cs typeface="Times New Roman" panose="02020603050405020304" pitchFamily="18" charset="0"/>
                        </a:rPr>
                        <a:t>Unstandardized</a:t>
                      </a:r>
                      <a:r>
                        <a:rPr lang="en-US" sz="1400" baseline="0" dirty="0" smtClean="0">
                          <a:latin typeface="Times New Roman" panose="02020603050405020304" pitchFamily="18" charset="0"/>
                          <a:cs typeface="Times New Roman" panose="02020603050405020304" pitchFamily="18" charset="0"/>
                        </a:rPr>
                        <a:t> </a:t>
                      </a:r>
                    </a:p>
                    <a:p>
                      <a:pPr algn="ctr" rtl="0"/>
                      <a:r>
                        <a:rPr lang="en-US" sz="1400" baseline="0" dirty="0" smtClean="0">
                          <a:latin typeface="Times New Roman" panose="02020603050405020304" pitchFamily="18" charset="0"/>
                          <a:cs typeface="Times New Roman" panose="02020603050405020304" pitchFamily="18" charset="0"/>
                        </a:rPr>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Standardized Coefficients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aseline="0" dirty="0" smtClean="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Beta</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(Constant)</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baseline="0" dirty="0" smtClean="0">
                          <a:solidFill>
                            <a:schemeClr val="tx1"/>
                          </a:solidFill>
                          <a:latin typeface="Times New Roman" panose="02020603050405020304" pitchFamily="18" charset="0"/>
                          <a:cs typeface="Times New Roman" panose="02020603050405020304" pitchFamily="18" charset="0"/>
                        </a:rPr>
                        <a:t>-234.681</a:t>
                      </a:r>
                    </a:p>
                    <a:p>
                      <a:pPr algn="l" rtl="0"/>
                      <a:r>
                        <a:rPr lang="en-US" sz="1400" baseline="0" dirty="0" smtClean="0">
                          <a:solidFill>
                            <a:schemeClr val="tx1"/>
                          </a:solidFill>
                          <a:latin typeface="Times New Roman" panose="02020603050405020304" pitchFamily="18" charset="0"/>
                          <a:cs typeface="Times New Roman" panose="02020603050405020304" pitchFamily="18" charset="0"/>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71.552</a:t>
                      </a:r>
                    </a:p>
                    <a:p>
                      <a:pPr algn="l" rtl="0"/>
                      <a:r>
                        <a:rPr lang="en-US" sz="1400" dirty="0" smtClean="0">
                          <a:latin typeface="Times New Roman" panose="02020603050405020304" pitchFamily="18" charset="0"/>
                          <a:cs typeface="Times New Roman" panose="02020603050405020304" pitchFamily="18" charset="0"/>
                        </a:rPr>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-3.280</a:t>
                      </a:r>
                    </a:p>
                    <a:p>
                      <a:pPr algn="l" rtl="0"/>
                      <a:r>
                        <a:rPr lang="en-US" sz="1400" dirty="0" smtClean="0">
                          <a:latin typeface="Times New Roman" panose="02020603050405020304" pitchFamily="18" charset="0"/>
                          <a:cs typeface="Times New Roman" panose="02020603050405020304" pitchFamily="18" charset="0"/>
                        </a:rPr>
                        <a:t>5.092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.005</a:t>
                      </a:r>
                    </a:p>
                    <a:p>
                      <a:pPr algn="l" rtl="0"/>
                      <a:r>
                        <a:rPr lang="en-US" sz="1400" baseline="0" dirty="0" smtClean="0">
                          <a:latin typeface="Times New Roman" panose="02020603050405020304" pitchFamily="18" charset="0"/>
                          <a:cs typeface="Times New Roman" panose="02020603050405020304" pitchFamily="18" charset="0"/>
                        </a:rPr>
                        <a:t>.000</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Rectangle 1"/>
          <p:cNvSpPr/>
          <p:nvPr/>
        </p:nvSpPr>
        <p:spPr>
          <a:xfrm>
            <a:off x="5715000" y="3124200"/>
            <a:ext cx="4495800" cy="1143000"/>
          </a:xfrm>
          <a:prstGeom prst="rect">
            <a:avLst/>
          </a:prstGeom>
          <a:solidFill>
            <a:srgbClr val="FFFFCC"/>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Independent Variable:  </a:t>
            </a:r>
            <a:r>
              <a:rPr lang="en-US" sz="2400" b="1" i="1" dirty="0"/>
              <a:t>Height</a:t>
            </a:r>
          </a:p>
          <a:p>
            <a:pPr algn="ctr"/>
            <a:r>
              <a:rPr lang="en-US" sz="2400" dirty="0"/>
              <a:t>Dependent Variable: </a:t>
            </a:r>
            <a:r>
              <a:rPr lang="en-US" sz="2400" b="1" i="1" dirty="0"/>
              <a:t>Weight</a:t>
            </a:r>
          </a:p>
        </p:txBody>
      </p:sp>
    </p:spTree>
    <p:extLst>
      <p:ext uri="{BB962C8B-B14F-4D97-AF65-F5344CB8AC3E}">
        <p14:creationId xmlns:p14="http://schemas.microsoft.com/office/powerpoint/2010/main" val="363255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5920" y="533401"/>
            <a:ext cx="888111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 significant regression equation was found (F(1, 14) = 25.925, </a:t>
            </a:r>
            <a:r>
              <a:rPr lang="en-US" b="1" i="1" dirty="0">
                <a:solidFill>
                  <a:schemeClr val="accent2">
                    <a:lumMod val="50000"/>
                  </a:schemeClr>
                </a:solidFill>
                <a:latin typeface="Times New Roman" panose="02020603050405020304" pitchFamily="18" charset="0"/>
                <a:cs typeface="Times New Roman" panose="02020603050405020304" pitchFamily="18" charset="0"/>
              </a:rPr>
              <a:t>p </a:t>
            </a:r>
            <a:r>
              <a:rPr lang="en-US" b="1" dirty="0">
                <a:solidFill>
                  <a:schemeClr val="accent2">
                    <a:lumMod val="50000"/>
                  </a:schemeClr>
                </a:solidFill>
                <a:latin typeface="Times New Roman" panose="02020603050405020304" pitchFamily="18" charset="0"/>
                <a:cs typeface="Times New Roman" panose="02020603050405020304" pitchFamily="18" charset="0"/>
              </a:rPr>
              <a:t>&lt; .000), with an </a:t>
            </a:r>
            <a:r>
              <a:rPr lang="en-US" b="1" i="1" dirty="0">
                <a:solidFill>
                  <a:schemeClr val="accent2">
                    <a:lumMod val="50000"/>
                  </a:schemeClr>
                </a:solidFill>
                <a:latin typeface="Times New Roman" panose="02020603050405020304" pitchFamily="18" charset="0"/>
                <a:cs typeface="Times New Roman" panose="02020603050405020304" pitchFamily="18" charset="0"/>
              </a:rPr>
              <a:t>R</a:t>
            </a:r>
            <a:r>
              <a:rPr lang="en-US" b="1" i="1" baseline="30000" dirty="0">
                <a:solidFill>
                  <a:schemeClr val="accent2">
                    <a:lumMod val="50000"/>
                  </a:schemeClr>
                </a:solidFill>
                <a:latin typeface="Times New Roman" panose="02020603050405020304" pitchFamily="18" charset="0"/>
                <a:cs typeface="Times New Roman" panose="02020603050405020304" pitchFamily="18" charset="0"/>
              </a:rPr>
              <a:t>2 </a:t>
            </a:r>
            <a:r>
              <a:rPr lang="en-US" b="1" dirty="0">
                <a:solidFill>
                  <a:schemeClr val="accent2">
                    <a:lumMod val="50000"/>
                  </a:schemeClr>
                </a:solidFill>
                <a:latin typeface="Times New Roman" panose="02020603050405020304" pitchFamily="18" charset="0"/>
                <a:cs typeface="Times New Roman" panose="02020603050405020304" pitchFamily="18" charset="0"/>
              </a:rPr>
              <a:t>of .649. </a:t>
            </a:r>
            <a:r>
              <a:rPr lang="en-US" b="1" dirty="0">
                <a:latin typeface="Times New Roman" panose="02020603050405020304" pitchFamily="18" charset="0"/>
                <a:cs typeface="Times New Roman" panose="02020603050405020304" pitchFamily="18" charset="0"/>
              </a:rPr>
              <a:t>Participants’ predicted weight is equal to</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-234.681 +5.434 </a:t>
            </a:r>
            <a:r>
              <a:rPr lang="en-US" b="1" dirty="0" smtClean="0">
                <a:solidFill>
                  <a:srgbClr val="FFFF00"/>
                </a:solidFill>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height</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[dependent variable]</a:t>
            </a:r>
            <a:r>
              <a:rPr lang="en-US" b="1" dirty="0">
                <a:latin typeface="Times New Roman" panose="02020603050405020304" pitchFamily="18" charset="0"/>
                <a:cs typeface="Times New Roman" panose="02020603050405020304" pitchFamily="18" charset="0"/>
              </a:rPr>
              <a:t> when</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[independent variable] </a:t>
            </a:r>
            <a:r>
              <a:rPr lang="en-US" b="1" dirty="0">
                <a:latin typeface="Times New Roman" panose="02020603050405020304" pitchFamily="18" charset="0"/>
                <a:cs typeface="Times New Roman" panose="02020603050405020304" pitchFamily="18" charset="0"/>
              </a:rPr>
              <a:t>is measured in </a:t>
            </a:r>
            <a:r>
              <a:rPr lang="en-US" b="1" dirty="0">
                <a:solidFill>
                  <a:srgbClr val="FFFF00"/>
                </a:solidFill>
                <a:latin typeface="Times New Roman" panose="02020603050405020304" pitchFamily="18" charset="0"/>
                <a:cs typeface="Times New Roman" panose="02020603050405020304" pitchFamily="18" charset="0"/>
              </a:rPr>
              <a:t>[unit of measure]</a:t>
            </a:r>
            <a:r>
              <a:rPr lang="en-US" b="1" dirty="0">
                <a:latin typeface="Times New Roman" panose="02020603050405020304" pitchFamily="18" charset="0"/>
                <a:cs typeface="Times New Roman" panose="02020603050405020304" pitchFamily="18" charset="0"/>
              </a:rPr>
              <a:t>.</a:t>
            </a:r>
            <a:r>
              <a:rPr lang="en-US" b="1" dirty="0">
                <a:solidFill>
                  <a:srgbClr val="FFFF00"/>
                </a:solidFill>
                <a:latin typeface="Times New Roman" panose="02020603050405020304" pitchFamily="18" charset="0"/>
                <a:cs typeface="Times New Roman" panose="02020603050405020304" pitchFamily="18" charset="0"/>
              </a:rPr>
              <a:t> </a:t>
            </a:r>
          </a:p>
          <a:p>
            <a:pPr marL="0" indent="0">
              <a:buNone/>
            </a:pPr>
            <a:endParaRPr lang="en-US" sz="2800" dirty="0">
              <a:solidFill>
                <a:schemeClr val="accent1"/>
              </a:solidFill>
            </a:endParaRPr>
          </a:p>
          <a:p>
            <a:pPr marL="0" indent="0">
              <a:buNone/>
            </a:pPr>
            <a:endParaRPr lang="en-US" sz="2800" i="1" dirty="0">
              <a:solidFill>
                <a:schemeClr val="accent1"/>
              </a:solidFill>
            </a:endParaRPr>
          </a:p>
          <a:p>
            <a:pPr marL="0" indent="0">
              <a:buNone/>
            </a:pPr>
            <a:endParaRPr lang="en-US" sz="2800" dirty="0">
              <a:solidFill>
                <a:schemeClr val="accent1"/>
              </a:solidFill>
            </a:endParaRPr>
          </a:p>
        </p:txBody>
      </p:sp>
      <p:graphicFrame>
        <p:nvGraphicFramePr>
          <p:cNvPr id="4" name="Table 3"/>
          <p:cNvGraphicFramePr>
            <a:graphicFrameLocks noGrp="1"/>
          </p:cNvGraphicFramePr>
          <p:nvPr>
            <p:extLst/>
          </p:nvPr>
        </p:nvGraphicFramePr>
        <p:xfrm>
          <a:off x="2057400" y="3048000"/>
          <a:ext cx="7772400" cy="1402080"/>
        </p:xfrm>
        <a:graphic>
          <a:graphicData uri="http://schemas.openxmlformats.org/drawingml/2006/table">
            <a:tbl>
              <a:tblPr firstRow="1" bandRow="1">
                <a:tableStyleId>{5940675A-B579-460E-94D1-54222C63F5DA}</a:tableStyleId>
              </a:tblPr>
              <a:tblGrid>
                <a:gridCol w="1905000"/>
                <a:gridCol w="1676400"/>
                <a:gridCol w="609600"/>
                <a:gridCol w="1600200"/>
                <a:gridCol w="914400"/>
                <a:gridCol w="1066800"/>
              </a:tblGrid>
              <a:tr h="342900">
                <a:tc gridSpan="6">
                  <a:txBody>
                    <a:bodyPr/>
                    <a:lstStyle/>
                    <a:p>
                      <a:pPr algn="ctr"/>
                      <a:r>
                        <a:rPr lang="en-US" sz="1800" b="1" dirty="0" smtClean="0"/>
                        <a:t>ANOVA</a:t>
                      </a:r>
                      <a:r>
                        <a:rPr lang="en-US" sz="1800" b="1" baseline="30000" dirty="0" smtClean="0"/>
                        <a:t>a</a:t>
                      </a:r>
                      <a:endParaRPr lang="en-US" sz="1800" b="1" baseline="30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a:txBody>
                    <a:bodyPr/>
                    <a:lstStyle/>
                    <a:p>
                      <a:r>
                        <a:rPr lang="en-US" sz="1400" dirty="0" smtClean="0"/>
                        <a:t>Model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Sum</a:t>
                      </a:r>
                      <a:r>
                        <a:rPr lang="en-US" sz="1400" baseline="0" dirty="0" smtClean="0"/>
                        <a:t> of Squares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smtClean="0"/>
                        <a:t>df</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Mean Squares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F</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Sig.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buFont typeface="+mj-lt"/>
                        <a:buAutoNum type="arabicPeriod"/>
                      </a:pPr>
                      <a:r>
                        <a:rPr lang="en-US" sz="1400" dirty="0" smtClean="0"/>
                        <a:t>Regression</a:t>
                      </a:r>
                    </a:p>
                    <a:p>
                      <a:pPr marL="338138" indent="0">
                        <a:buFont typeface="+mj-lt"/>
                        <a:buNone/>
                      </a:pPr>
                      <a:r>
                        <a:rPr lang="en-US" sz="1400" dirty="0" smtClean="0"/>
                        <a:t>Residual</a:t>
                      </a:r>
                    </a:p>
                    <a:p>
                      <a:pPr marL="338138" indent="0">
                        <a:buFont typeface="+mj-lt"/>
                        <a:buNone/>
                      </a:pPr>
                      <a:r>
                        <a:rPr lang="en-US" sz="1400" dirty="0" smtClean="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aseline="0" dirty="0" smtClean="0"/>
                        <a:t>6760.323</a:t>
                      </a:r>
                    </a:p>
                    <a:p>
                      <a:pPr algn="r"/>
                      <a:r>
                        <a:rPr lang="en-US" sz="1400" baseline="0" dirty="0" smtClean="0"/>
                        <a:t>3650.614</a:t>
                      </a:r>
                    </a:p>
                    <a:p>
                      <a:pPr algn="r"/>
                      <a:r>
                        <a:rPr lang="en-US" sz="1400" baseline="0" dirty="0" smtClean="0"/>
                        <a:t>10410.938</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1</a:t>
                      </a:r>
                    </a:p>
                    <a:p>
                      <a:pPr algn="r"/>
                      <a:r>
                        <a:rPr lang="en-US" sz="1400" dirty="0" smtClean="0"/>
                        <a:t>14</a:t>
                      </a:r>
                    </a:p>
                    <a:p>
                      <a:pPr algn="r"/>
                      <a:r>
                        <a:rPr lang="en-US" sz="1400" dirty="0" smtClean="0"/>
                        <a:t>15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6780.323</a:t>
                      </a:r>
                    </a:p>
                    <a:p>
                      <a:pPr algn="r"/>
                      <a:r>
                        <a:rPr lang="en-US" sz="1400" dirty="0" smtClean="0"/>
                        <a:t>280.758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dirty="0" smtClean="0">
                          <a:solidFill>
                            <a:schemeClr val="tx1"/>
                          </a:solidFill>
                        </a:rPr>
                        <a:t>25.925</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dirty="0" smtClean="0">
                          <a:solidFill>
                            <a:schemeClr val="tx1"/>
                          </a:solidFill>
                        </a:rPr>
                        <a:t>.000</a:t>
                      </a:r>
                      <a:r>
                        <a:rPr lang="en-US" sz="1400" b="0" baseline="30000" dirty="0" smtClean="0">
                          <a:solidFill>
                            <a:schemeClr val="tx1"/>
                          </a:solidFill>
                        </a:rPr>
                        <a:t>a</a:t>
                      </a:r>
                      <a:endParaRPr lang="en-US" sz="1400" b="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a:r>
                        <a:rPr lang="en-US" sz="1800" b="1" dirty="0" err="1" smtClean="0"/>
                        <a:t>Coefficients</a:t>
                      </a:r>
                      <a:r>
                        <a:rPr lang="en-US" sz="1800" b="1" baseline="30000" dirty="0" err="1" smtClean="0"/>
                        <a:t>a</a:t>
                      </a:r>
                      <a:endParaRPr lang="en-US" sz="1800" b="1" baseline="30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endParaRPr lang="en-US" sz="2000" dirty="0" smtClean="0"/>
                    </a:p>
                    <a:p>
                      <a:endParaRPr lang="en-US" sz="1400" dirty="0" smtClean="0"/>
                    </a:p>
                    <a:p>
                      <a:r>
                        <a:rPr lang="en-US" sz="1400" dirty="0" smtClean="0"/>
                        <a:t>Model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dirty="0" smtClean="0"/>
                        <a:t>Unstandardized</a:t>
                      </a:r>
                      <a:r>
                        <a:rPr lang="en-US" sz="1400" baseline="0" dirty="0" smtClean="0"/>
                        <a:t> </a:t>
                      </a:r>
                    </a:p>
                    <a:p>
                      <a:pPr algn="ctr"/>
                      <a:r>
                        <a:rPr lang="en-US" sz="1400" baseline="0" dirty="0" smtClean="0"/>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Standardized Coefficients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sz="1400" dirty="0" smtClean="0"/>
                    </a:p>
                    <a:p>
                      <a:pPr algn="ctr"/>
                      <a:endParaRPr lang="en-US" sz="2000" dirty="0" smtClean="0"/>
                    </a:p>
                    <a:p>
                      <a:pPr algn="ctr"/>
                      <a:r>
                        <a:rPr lang="en-US" sz="1400" dirty="0" smtClean="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sz="1400" dirty="0" smtClean="0"/>
                    </a:p>
                    <a:p>
                      <a:pPr algn="ctr"/>
                      <a:endParaRPr lang="en-US" sz="2000" dirty="0" smtClean="0"/>
                    </a:p>
                    <a:p>
                      <a:pPr algn="ctr"/>
                      <a:r>
                        <a:rPr lang="en-US" sz="1400" dirty="0" smtClean="0"/>
                        <a:t>Sig.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smtClean="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Beta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buFont typeface="+mj-lt"/>
                        <a:buAutoNum type="arabicPeriod"/>
                      </a:pPr>
                      <a:r>
                        <a:rPr lang="en-US" sz="1400" dirty="0" smtClean="0"/>
                        <a:t>(Constant)</a:t>
                      </a:r>
                    </a:p>
                    <a:p>
                      <a:pPr marL="338138" indent="0">
                        <a:buFont typeface="+mj-lt"/>
                        <a:buNone/>
                      </a:pPr>
                      <a:r>
                        <a:rPr lang="en-US" sz="1400" dirty="0" smtClean="0"/>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baseline="0" dirty="0" smtClean="0">
                          <a:solidFill>
                            <a:schemeClr val="tx1"/>
                          </a:solidFill>
                        </a:rPr>
                        <a:t>-234.681</a:t>
                      </a:r>
                    </a:p>
                    <a:p>
                      <a:pPr algn="r"/>
                      <a:r>
                        <a:rPr lang="en-US" sz="1400" baseline="0" dirty="0" smtClean="0">
                          <a:solidFill>
                            <a:schemeClr val="tx1"/>
                          </a:solidFill>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71.552</a:t>
                      </a:r>
                    </a:p>
                    <a:p>
                      <a:pPr algn="r"/>
                      <a:r>
                        <a:rPr lang="en-US" sz="1400" dirty="0" smtClean="0"/>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400" dirty="0" smtClean="0"/>
                    </a:p>
                    <a:p>
                      <a:pPr algn="r"/>
                      <a:r>
                        <a:rPr lang="en-US" sz="1400" dirty="0" smtClean="0"/>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-3.280</a:t>
                      </a:r>
                    </a:p>
                    <a:p>
                      <a:pPr algn="r"/>
                      <a:r>
                        <a:rPr lang="en-US" sz="1400" dirty="0" smtClean="0"/>
                        <a:t>5.092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.005</a:t>
                      </a:r>
                    </a:p>
                    <a:p>
                      <a:pPr algn="r"/>
                      <a:r>
                        <a:rPr lang="en-US" sz="1400" baseline="0" dirty="0" smtClean="0"/>
                        <a:t>.000</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Rectangle 1"/>
          <p:cNvSpPr/>
          <p:nvPr/>
        </p:nvSpPr>
        <p:spPr>
          <a:xfrm>
            <a:off x="5715000" y="3124200"/>
            <a:ext cx="4495800" cy="1143000"/>
          </a:xfrm>
          <a:prstGeom prst="rect">
            <a:avLst/>
          </a:prstGeom>
          <a:solidFill>
            <a:srgbClr val="FFFFCC"/>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Independent Variable:  </a:t>
            </a:r>
            <a:r>
              <a:rPr lang="en-US" sz="2400" b="1" i="1" dirty="0">
                <a:solidFill>
                  <a:srgbClr val="FF0000"/>
                </a:solidFill>
              </a:rPr>
              <a:t>Height</a:t>
            </a:r>
          </a:p>
          <a:p>
            <a:pPr algn="ctr"/>
            <a:r>
              <a:rPr lang="en-US" sz="2400" dirty="0"/>
              <a:t>Dependent Variable: </a:t>
            </a:r>
            <a:r>
              <a:rPr lang="en-US" sz="2400" b="1" i="1" dirty="0"/>
              <a:t>Weight</a:t>
            </a:r>
          </a:p>
        </p:txBody>
      </p:sp>
      <p:cxnSp>
        <p:nvCxnSpPr>
          <p:cNvPr id="6" name="Straight Arrow Connector 5"/>
          <p:cNvCxnSpPr/>
          <p:nvPr/>
        </p:nvCxnSpPr>
        <p:spPr>
          <a:xfrm flipH="1" flipV="1">
            <a:off x="5955030" y="1874520"/>
            <a:ext cx="3188970" cy="155448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08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5930" y="533401"/>
            <a:ext cx="870966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 significant regression equation was found (F(1, 14) = 25.925, </a:t>
            </a:r>
            <a:r>
              <a:rPr lang="en-US" b="1" i="1" dirty="0">
                <a:solidFill>
                  <a:schemeClr val="accent2">
                    <a:lumMod val="50000"/>
                  </a:schemeClr>
                </a:solidFill>
                <a:latin typeface="Times New Roman" panose="02020603050405020304" pitchFamily="18" charset="0"/>
                <a:cs typeface="Times New Roman" panose="02020603050405020304" pitchFamily="18" charset="0"/>
              </a:rPr>
              <a:t>p </a:t>
            </a:r>
            <a:r>
              <a:rPr lang="en-US" b="1" dirty="0">
                <a:solidFill>
                  <a:schemeClr val="accent2">
                    <a:lumMod val="50000"/>
                  </a:schemeClr>
                </a:solidFill>
                <a:latin typeface="Times New Roman" panose="02020603050405020304" pitchFamily="18" charset="0"/>
                <a:cs typeface="Times New Roman" panose="02020603050405020304" pitchFamily="18" charset="0"/>
              </a:rPr>
              <a:t>&lt; .000), with an </a:t>
            </a:r>
            <a:r>
              <a:rPr lang="en-US" b="1" i="1" dirty="0">
                <a:solidFill>
                  <a:schemeClr val="accent2">
                    <a:lumMod val="50000"/>
                  </a:schemeClr>
                </a:solidFill>
                <a:latin typeface="Times New Roman" panose="02020603050405020304" pitchFamily="18" charset="0"/>
                <a:cs typeface="Times New Roman" panose="02020603050405020304" pitchFamily="18" charset="0"/>
              </a:rPr>
              <a:t>R</a:t>
            </a:r>
            <a:r>
              <a:rPr lang="en-US" b="1" i="1" baseline="30000" dirty="0">
                <a:solidFill>
                  <a:schemeClr val="accent2">
                    <a:lumMod val="50000"/>
                  </a:schemeClr>
                </a:solidFill>
                <a:latin typeface="Times New Roman" panose="02020603050405020304" pitchFamily="18" charset="0"/>
                <a:cs typeface="Times New Roman" panose="02020603050405020304" pitchFamily="18" charset="0"/>
              </a:rPr>
              <a:t>2 </a:t>
            </a:r>
            <a:r>
              <a:rPr lang="en-US" b="1" dirty="0">
                <a:solidFill>
                  <a:schemeClr val="accent2">
                    <a:lumMod val="50000"/>
                  </a:schemeClr>
                </a:solidFill>
                <a:latin typeface="Times New Roman" panose="02020603050405020304" pitchFamily="18" charset="0"/>
                <a:cs typeface="Times New Roman" panose="02020603050405020304" pitchFamily="18" charset="0"/>
              </a:rPr>
              <a:t>of .649. </a:t>
            </a:r>
            <a:r>
              <a:rPr lang="en-US" b="1" dirty="0">
                <a:latin typeface="Times New Roman" panose="02020603050405020304" pitchFamily="18" charset="0"/>
                <a:cs typeface="Times New Roman" panose="02020603050405020304" pitchFamily="18" charset="0"/>
              </a:rPr>
              <a:t>Participants’ predicted weight is equal to</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-234.681 +5.434 (height) </a:t>
            </a:r>
            <a:r>
              <a:rPr lang="en-US" b="1" dirty="0">
                <a:solidFill>
                  <a:srgbClr val="FF0000"/>
                </a:solidFill>
                <a:latin typeface="Times New Roman" panose="02020603050405020304" pitchFamily="18" charset="0"/>
                <a:cs typeface="Times New Roman" panose="02020603050405020304" pitchFamily="18" charset="0"/>
              </a:rPr>
              <a:t>pounds</a:t>
            </a:r>
            <a:r>
              <a:rPr lang="en-US" dirty="0"/>
              <a:t> </a:t>
            </a:r>
            <a:r>
              <a:rPr lang="en-US" b="1" dirty="0" smtClean="0">
                <a:latin typeface="Times New Roman" panose="02020603050405020304" pitchFamily="18" charset="0"/>
                <a:cs typeface="Times New Roman" panose="02020603050405020304" pitchFamily="18" charset="0"/>
              </a:rPr>
              <a:t>when</a:t>
            </a:r>
            <a:r>
              <a:rPr lang="en-US" b="1" dirty="0" smtClean="0">
                <a:solidFill>
                  <a:schemeClr val="accent1"/>
                </a:solidFill>
                <a:latin typeface="Times New Roman" panose="02020603050405020304" pitchFamily="18" charset="0"/>
                <a:cs typeface="Times New Roman" panose="02020603050405020304" pitchFamily="18" charset="0"/>
              </a:rPr>
              <a:t> </a:t>
            </a:r>
            <a:r>
              <a:rPr lang="en-US" b="1" dirty="0" smtClean="0">
                <a:solidFill>
                  <a:srgbClr val="FFFF00"/>
                </a:solidFill>
                <a:latin typeface="Times New Roman" panose="02020603050405020304" pitchFamily="18" charset="0"/>
                <a:cs typeface="Times New Roman" panose="02020603050405020304" pitchFamily="18" charset="0"/>
              </a:rPr>
              <a:t>[independent variable] </a:t>
            </a:r>
            <a:r>
              <a:rPr lang="en-US" b="1" dirty="0" smtClean="0">
                <a:latin typeface="Times New Roman" panose="02020603050405020304" pitchFamily="18" charset="0"/>
                <a:cs typeface="Times New Roman" panose="02020603050405020304" pitchFamily="18" charset="0"/>
              </a:rPr>
              <a:t>is </a:t>
            </a:r>
            <a:r>
              <a:rPr lang="en-US" b="1" dirty="0">
                <a:latin typeface="Times New Roman" panose="02020603050405020304" pitchFamily="18" charset="0"/>
                <a:cs typeface="Times New Roman" panose="02020603050405020304" pitchFamily="18" charset="0"/>
              </a:rPr>
              <a:t>measured in </a:t>
            </a:r>
            <a:r>
              <a:rPr lang="en-US" b="1" dirty="0">
                <a:solidFill>
                  <a:srgbClr val="FFFF00"/>
                </a:solidFill>
                <a:latin typeface="Times New Roman" panose="02020603050405020304" pitchFamily="18" charset="0"/>
                <a:cs typeface="Times New Roman" panose="02020603050405020304" pitchFamily="18" charset="0"/>
              </a:rPr>
              <a:t>[unit of measure]</a:t>
            </a:r>
            <a:r>
              <a:rPr lang="en-US" b="1" dirty="0">
                <a:latin typeface="Times New Roman" panose="02020603050405020304" pitchFamily="18" charset="0"/>
                <a:cs typeface="Times New Roman" panose="02020603050405020304" pitchFamily="18" charset="0"/>
              </a:rPr>
              <a:t>.</a:t>
            </a:r>
            <a:r>
              <a:rPr lang="en-US" b="1" dirty="0">
                <a:solidFill>
                  <a:srgbClr val="FFFF00"/>
                </a:solidFill>
                <a:latin typeface="Times New Roman" panose="02020603050405020304" pitchFamily="18" charset="0"/>
                <a:cs typeface="Times New Roman" panose="02020603050405020304" pitchFamily="18" charset="0"/>
              </a:rPr>
              <a:t> </a:t>
            </a:r>
          </a:p>
          <a:p>
            <a:pPr marL="0" indent="0" algn="l" rtl="0">
              <a:buNone/>
            </a:pPr>
            <a:endParaRPr lang="en-US" sz="2800" dirty="0">
              <a:solidFill>
                <a:schemeClr val="accent1"/>
              </a:solidFill>
            </a:endParaRPr>
          </a:p>
          <a:p>
            <a:pPr marL="0" indent="0" algn="l" rtl="0">
              <a:buNone/>
            </a:pPr>
            <a:endParaRPr lang="en-US" sz="2800" i="1" dirty="0">
              <a:solidFill>
                <a:schemeClr val="accent1"/>
              </a:solidFill>
            </a:endParaRPr>
          </a:p>
          <a:p>
            <a:pPr marL="0" indent="0" algn="l" rtl="0">
              <a:buNone/>
            </a:pPr>
            <a:endParaRPr lang="en-US" sz="2800"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701299147"/>
              </p:ext>
            </p:extLst>
          </p:nvPr>
        </p:nvGraphicFramePr>
        <p:xfrm>
          <a:off x="2057400" y="3048000"/>
          <a:ext cx="7772400" cy="1402080"/>
        </p:xfrm>
        <a:graphic>
          <a:graphicData uri="http://schemas.openxmlformats.org/drawingml/2006/table">
            <a:tbl>
              <a:tblPr firstRow="1" bandRow="1">
                <a:tableStyleId>{5940675A-B579-460E-94D1-54222C63F5DA}</a:tableStyleId>
              </a:tblPr>
              <a:tblGrid>
                <a:gridCol w="1905000"/>
                <a:gridCol w="1676400"/>
                <a:gridCol w="609600"/>
                <a:gridCol w="1600200"/>
                <a:gridCol w="914400"/>
                <a:gridCol w="1066800"/>
              </a:tblGrid>
              <a:tr h="342900">
                <a:tc gridSpan="6">
                  <a:txBody>
                    <a:bodyPr/>
                    <a:lstStyle/>
                    <a:p>
                      <a:pPr algn="ctr" rtl="0"/>
                      <a:r>
                        <a:rPr lang="en-US" sz="1800" b="1" dirty="0" smtClean="0">
                          <a:latin typeface="Times New Roman" panose="02020603050405020304" pitchFamily="18" charset="0"/>
                          <a:cs typeface="Times New Roman" panose="02020603050405020304" pitchFamily="18" charset="0"/>
                        </a:rPr>
                        <a:t>ANOVA</a:t>
                      </a:r>
                      <a:r>
                        <a:rPr lang="en-US" sz="1800" b="1" baseline="30000" dirty="0"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a:txBody>
                    <a:bodyPr/>
                    <a:lstStyle/>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Sum</a:t>
                      </a:r>
                      <a:r>
                        <a:rPr lang="en-US" sz="1400" baseline="0" dirty="0" smtClean="0">
                          <a:latin typeface="Times New Roman" panose="02020603050405020304" pitchFamily="18" charset="0"/>
                          <a:cs typeface="Times New Roman" panose="02020603050405020304" pitchFamily="18" charset="0"/>
                        </a:rPr>
                        <a:t> of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err="1" smtClean="0">
                          <a:latin typeface="Times New Roman" panose="02020603050405020304" pitchFamily="18" charset="0"/>
                          <a:cs typeface="Times New Roman" panose="02020603050405020304" pitchFamily="18" charset="0"/>
                        </a:rPr>
                        <a:t>df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Mean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Regression</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Residual</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aseline="0" dirty="0" smtClean="0">
                          <a:latin typeface="Times New Roman" panose="02020603050405020304" pitchFamily="18" charset="0"/>
                          <a:cs typeface="Times New Roman" panose="02020603050405020304" pitchFamily="18" charset="0"/>
                        </a:rPr>
                        <a:t>6760.323</a:t>
                      </a:r>
                    </a:p>
                    <a:p>
                      <a:pPr algn="l" rtl="0"/>
                      <a:r>
                        <a:rPr lang="en-US" sz="1400" baseline="0" dirty="0" smtClean="0">
                          <a:latin typeface="Times New Roman" panose="02020603050405020304" pitchFamily="18" charset="0"/>
                          <a:cs typeface="Times New Roman" panose="02020603050405020304" pitchFamily="18" charset="0"/>
                        </a:rPr>
                        <a:t>3650.614</a:t>
                      </a:r>
                    </a:p>
                    <a:p>
                      <a:pPr algn="l" rtl="0"/>
                      <a:r>
                        <a:rPr lang="en-US" sz="1400" baseline="0" dirty="0" smtClean="0">
                          <a:latin typeface="Times New Roman" panose="02020603050405020304" pitchFamily="18" charset="0"/>
                          <a:cs typeface="Times New Roman" panose="02020603050405020304" pitchFamily="18" charset="0"/>
                        </a:rPr>
                        <a:t>10410.938</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1</a:t>
                      </a:r>
                    </a:p>
                    <a:p>
                      <a:pPr algn="l" rtl="0"/>
                      <a:r>
                        <a:rPr lang="en-US" sz="1400" dirty="0" smtClean="0">
                          <a:latin typeface="Times New Roman" panose="02020603050405020304" pitchFamily="18" charset="0"/>
                          <a:cs typeface="Times New Roman" panose="02020603050405020304" pitchFamily="18" charset="0"/>
                        </a:rPr>
                        <a:t>14</a:t>
                      </a:r>
                    </a:p>
                    <a:p>
                      <a:pPr algn="l" rtl="0"/>
                      <a:r>
                        <a:rPr lang="en-US" sz="1400" dirty="0" smtClean="0">
                          <a:latin typeface="Times New Roman" panose="02020603050405020304" pitchFamily="18" charset="0"/>
                          <a:cs typeface="Times New Roman" panose="02020603050405020304" pitchFamily="18" charset="0"/>
                        </a:rPr>
                        <a:t>15</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6780.323</a:t>
                      </a:r>
                    </a:p>
                    <a:p>
                      <a:pPr algn="l" rtl="0"/>
                      <a:r>
                        <a:rPr lang="en-US" sz="1400" dirty="0" smtClean="0">
                          <a:latin typeface="Times New Roman" panose="02020603050405020304" pitchFamily="18" charset="0"/>
                          <a:cs typeface="Times New Roman" panose="02020603050405020304" pitchFamily="18" charset="0"/>
                        </a:rPr>
                        <a:t>280.758</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dirty="0" smtClean="0">
                          <a:solidFill>
                            <a:schemeClr val="tx1"/>
                          </a:solidFill>
                          <a:latin typeface="Times New Roman" panose="02020603050405020304" pitchFamily="18" charset="0"/>
                          <a:cs typeface="Times New Roman" panose="02020603050405020304" pitchFamily="18" charset="0"/>
                        </a:rPr>
                        <a:t>25.925</a:t>
                      </a:r>
                      <a:endParaRPr lang="en-US"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dirty="0" smtClean="0">
                          <a:solidFill>
                            <a:schemeClr val="tx1"/>
                          </a:solidFill>
                          <a:latin typeface="Times New Roman" panose="02020603050405020304" pitchFamily="18" charset="0"/>
                          <a:cs typeface="Times New Roman" panose="02020603050405020304" pitchFamily="18" charset="0"/>
                        </a:rPr>
                        <a:t>.000</a:t>
                      </a:r>
                      <a:r>
                        <a:rPr lang="en-US" sz="1400" b="0" baseline="30000" dirty="0" smtClean="0">
                          <a:solidFill>
                            <a:schemeClr val="tx1"/>
                          </a:solidFill>
                          <a:latin typeface="Times New Roman" panose="02020603050405020304" pitchFamily="18" charset="0"/>
                          <a:cs typeface="Times New Roman" panose="02020603050405020304" pitchFamily="18" charset="0"/>
                        </a:rPr>
                        <a:t>a</a:t>
                      </a:r>
                      <a:endParaRPr lang="en-US" sz="1400" b="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57492822"/>
              </p:ext>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rtl="0"/>
                      <a:r>
                        <a:rPr lang="en-US" sz="1800" b="1" dirty="0" err="1" smtClean="0">
                          <a:latin typeface="Times New Roman" panose="02020603050405020304" pitchFamily="18" charset="0"/>
                          <a:cs typeface="Times New Roman" panose="02020603050405020304" pitchFamily="18" charset="0"/>
                        </a:rPr>
                        <a:t>Coefficients</a:t>
                      </a:r>
                      <a:r>
                        <a:rPr lang="en-US" sz="1800" b="1" baseline="30000" dirty="0" err="1"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pPr algn="l" rtl="0"/>
                      <a:endParaRPr lang="en-US" sz="2000" dirty="0" smtClean="0">
                        <a:latin typeface="Times New Roman" panose="02020603050405020304" pitchFamily="18" charset="0"/>
                        <a:cs typeface="Times New Roman" panose="02020603050405020304" pitchFamily="18" charset="0"/>
                      </a:endParaRPr>
                    </a:p>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a:r>
                        <a:rPr lang="en-US" sz="1400" dirty="0" smtClean="0">
                          <a:latin typeface="Times New Roman" panose="02020603050405020304" pitchFamily="18" charset="0"/>
                          <a:cs typeface="Times New Roman" panose="02020603050405020304" pitchFamily="18" charset="0"/>
                        </a:rPr>
                        <a:t>Unstandardized</a:t>
                      </a:r>
                      <a:r>
                        <a:rPr lang="en-US" sz="1400" baseline="0" dirty="0" smtClean="0">
                          <a:latin typeface="Times New Roman" panose="02020603050405020304" pitchFamily="18" charset="0"/>
                          <a:cs typeface="Times New Roman" panose="02020603050405020304" pitchFamily="18" charset="0"/>
                        </a:rPr>
                        <a:t> </a:t>
                      </a:r>
                    </a:p>
                    <a:p>
                      <a:pPr algn="ctr" rtl="0"/>
                      <a:r>
                        <a:rPr lang="en-US" sz="1400" baseline="0" dirty="0" smtClean="0">
                          <a:latin typeface="Times New Roman" panose="02020603050405020304" pitchFamily="18" charset="0"/>
                          <a:cs typeface="Times New Roman" panose="02020603050405020304" pitchFamily="18" charset="0"/>
                        </a:rPr>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Standardized Coefficients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aseline="0" dirty="0" smtClean="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Beta</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(Constant)</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baseline="0" dirty="0" smtClean="0">
                          <a:solidFill>
                            <a:schemeClr val="tx1"/>
                          </a:solidFill>
                          <a:latin typeface="Times New Roman" panose="02020603050405020304" pitchFamily="18" charset="0"/>
                          <a:cs typeface="Times New Roman" panose="02020603050405020304" pitchFamily="18" charset="0"/>
                        </a:rPr>
                        <a:t>-234.681</a:t>
                      </a:r>
                    </a:p>
                    <a:p>
                      <a:pPr algn="l" rtl="0"/>
                      <a:r>
                        <a:rPr lang="en-US" sz="1400" baseline="0" dirty="0" smtClean="0">
                          <a:solidFill>
                            <a:schemeClr val="tx1"/>
                          </a:solidFill>
                          <a:latin typeface="Times New Roman" panose="02020603050405020304" pitchFamily="18" charset="0"/>
                          <a:cs typeface="Times New Roman" panose="02020603050405020304" pitchFamily="18" charset="0"/>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71.552</a:t>
                      </a:r>
                    </a:p>
                    <a:p>
                      <a:pPr algn="l" rtl="0"/>
                      <a:r>
                        <a:rPr lang="en-US" sz="1400" dirty="0" smtClean="0">
                          <a:latin typeface="Times New Roman" panose="02020603050405020304" pitchFamily="18" charset="0"/>
                          <a:cs typeface="Times New Roman" panose="02020603050405020304" pitchFamily="18" charset="0"/>
                        </a:rPr>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-3.280</a:t>
                      </a:r>
                    </a:p>
                    <a:p>
                      <a:pPr algn="l" rtl="0"/>
                      <a:r>
                        <a:rPr lang="en-US" sz="1400" dirty="0" smtClean="0">
                          <a:latin typeface="Times New Roman" panose="02020603050405020304" pitchFamily="18" charset="0"/>
                          <a:cs typeface="Times New Roman" panose="02020603050405020304" pitchFamily="18" charset="0"/>
                        </a:rPr>
                        <a:t>5.092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.005</a:t>
                      </a:r>
                    </a:p>
                    <a:p>
                      <a:pPr algn="l" rtl="0"/>
                      <a:r>
                        <a:rPr lang="en-US" sz="1400" baseline="0" dirty="0" smtClean="0">
                          <a:latin typeface="Times New Roman" panose="02020603050405020304" pitchFamily="18" charset="0"/>
                          <a:cs typeface="Times New Roman" panose="02020603050405020304" pitchFamily="18" charset="0"/>
                        </a:rPr>
                        <a:t>.000</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5715000" y="3124200"/>
            <a:ext cx="4495800" cy="1143000"/>
          </a:xfrm>
          <a:prstGeom prst="rect">
            <a:avLst/>
          </a:prstGeom>
          <a:solidFill>
            <a:srgbClr val="FFFFCC"/>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Independent Variable:  </a:t>
            </a:r>
            <a:r>
              <a:rPr lang="en-US" sz="2400" b="1" i="1" dirty="0"/>
              <a:t>Height</a:t>
            </a:r>
          </a:p>
          <a:p>
            <a:pPr algn="ctr"/>
            <a:r>
              <a:rPr lang="en-US" sz="2400" dirty="0"/>
              <a:t>Dependent Variable: </a:t>
            </a:r>
            <a:r>
              <a:rPr lang="en-US" sz="2400" b="1" i="1" dirty="0">
                <a:solidFill>
                  <a:srgbClr val="FF0000"/>
                </a:solidFill>
              </a:rPr>
              <a:t>Weight</a:t>
            </a:r>
          </a:p>
        </p:txBody>
      </p:sp>
      <p:cxnSp>
        <p:nvCxnSpPr>
          <p:cNvPr id="8" name="Straight Arrow Connector 7"/>
          <p:cNvCxnSpPr/>
          <p:nvPr/>
        </p:nvCxnSpPr>
        <p:spPr>
          <a:xfrm flipH="1" flipV="1">
            <a:off x="7962900" y="1828800"/>
            <a:ext cx="918210" cy="1873916"/>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88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070" y="544831"/>
            <a:ext cx="875538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 significant regression equation was found (F(1, 14) = 25.925, </a:t>
            </a:r>
            <a:r>
              <a:rPr lang="en-US" b="1" i="1" dirty="0">
                <a:solidFill>
                  <a:schemeClr val="accent2">
                    <a:lumMod val="50000"/>
                  </a:schemeClr>
                </a:solidFill>
                <a:latin typeface="Times New Roman" panose="02020603050405020304" pitchFamily="18" charset="0"/>
                <a:cs typeface="Times New Roman" panose="02020603050405020304" pitchFamily="18" charset="0"/>
              </a:rPr>
              <a:t>p </a:t>
            </a:r>
            <a:r>
              <a:rPr lang="en-US" b="1" dirty="0">
                <a:solidFill>
                  <a:schemeClr val="accent2">
                    <a:lumMod val="50000"/>
                  </a:schemeClr>
                </a:solidFill>
                <a:latin typeface="Times New Roman" panose="02020603050405020304" pitchFamily="18" charset="0"/>
                <a:cs typeface="Times New Roman" panose="02020603050405020304" pitchFamily="18" charset="0"/>
              </a:rPr>
              <a:t>&lt; .000), with an </a:t>
            </a:r>
            <a:r>
              <a:rPr lang="en-US" b="1" i="1" dirty="0">
                <a:solidFill>
                  <a:schemeClr val="accent2">
                    <a:lumMod val="50000"/>
                  </a:schemeClr>
                </a:solidFill>
                <a:latin typeface="Times New Roman" panose="02020603050405020304" pitchFamily="18" charset="0"/>
                <a:cs typeface="Times New Roman" panose="02020603050405020304" pitchFamily="18" charset="0"/>
              </a:rPr>
              <a:t>R</a:t>
            </a:r>
            <a:r>
              <a:rPr lang="en-US" b="1" i="1" baseline="30000" dirty="0">
                <a:solidFill>
                  <a:schemeClr val="accent2">
                    <a:lumMod val="50000"/>
                  </a:schemeClr>
                </a:solidFill>
                <a:latin typeface="Times New Roman" panose="02020603050405020304" pitchFamily="18" charset="0"/>
                <a:cs typeface="Times New Roman" panose="02020603050405020304" pitchFamily="18" charset="0"/>
              </a:rPr>
              <a:t>2 </a:t>
            </a:r>
            <a:r>
              <a:rPr lang="en-US" b="1" dirty="0">
                <a:solidFill>
                  <a:schemeClr val="accent2">
                    <a:lumMod val="50000"/>
                  </a:schemeClr>
                </a:solidFill>
                <a:latin typeface="Times New Roman" panose="02020603050405020304" pitchFamily="18" charset="0"/>
                <a:cs typeface="Times New Roman" panose="02020603050405020304" pitchFamily="18" charset="0"/>
              </a:rPr>
              <a:t>of .649. </a:t>
            </a:r>
            <a:r>
              <a:rPr lang="en-US" b="1" dirty="0">
                <a:latin typeface="Times New Roman" panose="02020603050405020304" pitchFamily="18" charset="0"/>
                <a:cs typeface="Times New Roman" panose="02020603050405020304" pitchFamily="18" charset="0"/>
              </a:rPr>
              <a:t>Participants’ predicted weight is equal to</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-234.681 +5.434 (height) pounds</a:t>
            </a:r>
            <a:r>
              <a:rPr lang="en-US" dirty="0">
                <a:solidFill>
                  <a:srgbClr val="FFFF00"/>
                </a:solidFill>
              </a:rPr>
              <a:t> </a:t>
            </a:r>
            <a:r>
              <a:rPr lang="en-US" b="1" dirty="0">
                <a:latin typeface="Times New Roman" panose="02020603050405020304" pitchFamily="18" charset="0"/>
                <a:cs typeface="Times New Roman" panose="02020603050405020304" pitchFamily="18" charset="0"/>
              </a:rPr>
              <a:t>when</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height</a:t>
            </a:r>
            <a:r>
              <a:rPr lang="en-US" dirty="0"/>
              <a:t> </a:t>
            </a:r>
            <a:r>
              <a:rPr lang="en-US" b="1" dirty="0" smtClean="0">
                <a:latin typeface="Times New Roman" panose="02020603050405020304" pitchFamily="18" charset="0"/>
                <a:cs typeface="Times New Roman" panose="02020603050405020304" pitchFamily="18" charset="0"/>
              </a:rPr>
              <a:t>is </a:t>
            </a:r>
            <a:r>
              <a:rPr lang="en-US" b="1" dirty="0">
                <a:latin typeface="Times New Roman" panose="02020603050405020304" pitchFamily="18" charset="0"/>
                <a:cs typeface="Times New Roman" panose="02020603050405020304" pitchFamily="18" charset="0"/>
              </a:rPr>
              <a:t>measured in </a:t>
            </a:r>
            <a:r>
              <a:rPr lang="en-US" b="1" dirty="0">
                <a:solidFill>
                  <a:srgbClr val="FFFF00"/>
                </a:solidFill>
                <a:latin typeface="Times New Roman" panose="02020603050405020304" pitchFamily="18" charset="0"/>
                <a:cs typeface="Times New Roman" panose="02020603050405020304" pitchFamily="18" charset="0"/>
              </a:rPr>
              <a:t>[unit of measure]</a:t>
            </a:r>
            <a:r>
              <a:rPr lang="en-US" b="1" dirty="0">
                <a:latin typeface="Times New Roman" panose="02020603050405020304" pitchFamily="18" charset="0"/>
                <a:cs typeface="Times New Roman" panose="02020603050405020304" pitchFamily="18" charset="0"/>
              </a:rPr>
              <a:t>.</a:t>
            </a:r>
            <a:r>
              <a:rPr lang="en-US" b="1" dirty="0">
                <a:solidFill>
                  <a:srgbClr val="FFFF00"/>
                </a:solidFill>
                <a:latin typeface="Times New Roman" panose="02020603050405020304" pitchFamily="18" charset="0"/>
                <a:cs typeface="Times New Roman" panose="02020603050405020304" pitchFamily="18" charset="0"/>
              </a:rPr>
              <a:t> </a:t>
            </a:r>
          </a:p>
          <a:p>
            <a:pPr marL="0" indent="0">
              <a:buNone/>
            </a:pPr>
            <a:endParaRPr lang="en-US" sz="2800" dirty="0">
              <a:solidFill>
                <a:schemeClr val="accent1"/>
              </a:solidFill>
            </a:endParaRPr>
          </a:p>
          <a:p>
            <a:pPr marL="0" indent="0">
              <a:buNone/>
            </a:pPr>
            <a:endParaRPr lang="en-US" sz="2800" i="1" dirty="0">
              <a:solidFill>
                <a:schemeClr val="accent1"/>
              </a:solidFill>
            </a:endParaRPr>
          </a:p>
          <a:p>
            <a:pPr marL="0" indent="0">
              <a:buNone/>
            </a:pPr>
            <a:endParaRPr lang="en-US" sz="2800" dirty="0">
              <a:solidFill>
                <a:schemeClr val="accent1"/>
              </a:solidFill>
            </a:endParaRPr>
          </a:p>
        </p:txBody>
      </p:sp>
      <p:graphicFrame>
        <p:nvGraphicFramePr>
          <p:cNvPr id="4" name="Table 3"/>
          <p:cNvGraphicFramePr>
            <a:graphicFrameLocks noGrp="1"/>
          </p:cNvGraphicFramePr>
          <p:nvPr>
            <p:extLst/>
          </p:nvPr>
        </p:nvGraphicFramePr>
        <p:xfrm>
          <a:off x="2057400" y="3048000"/>
          <a:ext cx="7772400" cy="1402080"/>
        </p:xfrm>
        <a:graphic>
          <a:graphicData uri="http://schemas.openxmlformats.org/drawingml/2006/table">
            <a:tbl>
              <a:tblPr firstRow="1" bandRow="1">
                <a:tableStyleId>{5940675A-B579-460E-94D1-54222C63F5DA}</a:tableStyleId>
              </a:tblPr>
              <a:tblGrid>
                <a:gridCol w="1905000"/>
                <a:gridCol w="1676400"/>
                <a:gridCol w="609600"/>
                <a:gridCol w="1600200"/>
                <a:gridCol w="914400"/>
                <a:gridCol w="1066800"/>
              </a:tblGrid>
              <a:tr h="342900">
                <a:tc gridSpan="6">
                  <a:txBody>
                    <a:bodyPr/>
                    <a:lstStyle/>
                    <a:p>
                      <a:pPr algn="ctr"/>
                      <a:r>
                        <a:rPr lang="en-US" sz="1800" b="1" dirty="0" smtClean="0"/>
                        <a:t>ANOVA</a:t>
                      </a:r>
                      <a:r>
                        <a:rPr lang="en-US" sz="1800" b="1" baseline="30000" dirty="0" smtClean="0"/>
                        <a:t>a</a:t>
                      </a:r>
                      <a:endParaRPr lang="en-US" sz="1800" b="1" baseline="30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a:txBody>
                    <a:bodyPr/>
                    <a:lstStyle/>
                    <a:p>
                      <a:r>
                        <a:rPr lang="en-US" sz="1400" dirty="0" smtClean="0"/>
                        <a:t>Model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Sum</a:t>
                      </a:r>
                      <a:r>
                        <a:rPr lang="en-US" sz="1400" baseline="0" dirty="0" smtClean="0"/>
                        <a:t> of Squares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smtClean="0"/>
                        <a:t>df</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Mean Squares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F</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Sig.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buFont typeface="+mj-lt"/>
                        <a:buAutoNum type="arabicPeriod"/>
                      </a:pPr>
                      <a:r>
                        <a:rPr lang="en-US" sz="1400" dirty="0" smtClean="0"/>
                        <a:t>Regression</a:t>
                      </a:r>
                    </a:p>
                    <a:p>
                      <a:pPr marL="338138" indent="0">
                        <a:buFont typeface="+mj-lt"/>
                        <a:buNone/>
                      </a:pPr>
                      <a:r>
                        <a:rPr lang="en-US" sz="1400" dirty="0" smtClean="0"/>
                        <a:t>Residual</a:t>
                      </a:r>
                    </a:p>
                    <a:p>
                      <a:pPr marL="338138" indent="0">
                        <a:buFont typeface="+mj-lt"/>
                        <a:buNone/>
                      </a:pPr>
                      <a:r>
                        <a:rPr lang="en-US" sz="1400" dirty="0" smtClean="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aseline="0" dirty="0" smtClean="0"/>
                        <a:t>6760.323</a:t>
                      </a:r>
                    </a:p>
                    <a:p>
                      <a:pPr algn="r"/>
                      <a:r>
                        <a:rPr lang="en-US" sz="1400" baseline="0" dirty="0" smtClean="0"/>
                        <a:t>3650.614</a:t>
                      </a:r>
                    </a:p>
                    <a:p>
                      <a:pPr algn="r"/>
                      <a:r>
                        <a:rPr lang="en-US" sz="1400" baseline="0" dirty="0" smtClean="0"/>
                        <a:t>10410.938</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1</a:t>
                      </a:r>
                    </a:p>
                    <a:p>
                      <a:pPr algn="r"/>
                      <a:r>
                        <a:rPr lang="en-US" sz="1400" dirty="0" smtClean="0"/>
                        <a:t>14</a:t>
                      </a:r>
                    </a:p>
                    <a:p>
                      <a:pPr algn="r"/>
                      <a:r>
                        <a:rPr lang="en-US" sz="1400" dirty="0" smtClean="0"/>
                        <a:t>15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6780.323</a:t>
                      </a:r>
                    </a:p>
                    <a:p>
                      <a:pPr algn="r"/>
                      <a:r>
                        <a:rPr lang="en-US" sz="1400" dirty="0" smtClean="0"/>
                        <a:t>280.758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dirty="0" smtClean="0">
                          <a:solidFill>
                            <a:schemeClr val="tx1"/>
                          </a:solidFill>
                        </a:rPr>
                        <a:t>25.925</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dirty="0" smtClean="0">
                          <a:solidFill>
                            <a:schemeClr val="tx1"/>
                          </a:solidFill>
                        </a:rPr>
                        <a:t>.000</a:t>
                      </a:r>
                      <a:r>
                        <a:rPr lang="en-US" sz="1400" b="0" baseline="30000" dirty="0" smtClean="0">
                          <a:solidFill>
                            <a:schemeClr val="tx1"/>
                          </a:solidFill>
                        </a:rPr>
                        <a:t>a</a:t>
                      </a:r>
                      <a:endParaRPr lang="en-US" sz="1400" b="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a:r>
                        <a:rPr lang="en-US" sz="1800" b="1" dirty="0" err="1" smtClean="0"/>
                        <a:t>Coefficients</a:t>
                      </a:r>
                      <a:r>
                        <a:rPr lang="en-US" sz="1800" b="1" baseline="30000" dirty="0" err="1" smtClean="0"/>
                        <a:t>a</a:t>
                      </a:r>
                      <a:endParaRPr lang="en-US" sz="1800" b="1" baseline="30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endParaRPr lang="en-US" sz="2000" dirty="0" smtClean="0"/>
                    </a:p>
                    <a:p>
                      <a:endParaRPr lang="en-US" sz="1400" dirty="0" smtClean="0"/>
                    </a:p>
                    <a:p>
                      <a:r>
                        <a:rPr lang="en-US" sz="1400" dirty="0" smtClean="0"/>
                        <a:t>Model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dirty="0" smtClean="0"/>
                        <a:t>Unstandardized</a:t>
                      </a:r>
                      <a:r>
                        <a:rPr lang="en-US" sz="1400" baseline="0" dirty="0" smtClean="0"/>
                        <a:t> </a:t>
                      </a:r>
                    </a:p>
                    <a:p>
                      <a:pPr algn="ctr"/>
                      <a:r>
                        <a:rPr lang="en-US" sz="1400" baseline="0" dirty="0" smtClean="0"/>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Standardized Coefficients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sz="1400" dirty="0" smtClean="0"/>
                    </a:p>
                    <a:p>
                      <a:pPr algn="ctr"/>
                      <a:endParaRPr lang="en-US" sz="2000" dirty="0" smtClean="0"/>
                    </a:p>
                    <a:p>
                      <a:pPr algn="ctr"/>
                      <a:r>
                        <a:rPr lang="en-US" sz="1400" dirty="0" smtClean="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sz="1400" dirty="0" smtClean="0"/>
                    </a:p>
                    <a:p>
                      <a:pPr algn="ctr"/>
                      <a:endParaRPr lang="en-US" sz="2000" dirty="0" smtClean="0"/>
                    </a:p>
                    <a:p>
                      <a:pPr algn="ctr"/>
                      <a:r>
                        <a:rPr lang="en-US" sz="1400" dirty="0" smtClean="0"/>
                        <a:t>Sig.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smtClean="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Beta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buFont typeface="+mj-lt"/>
                        <a:buAutoNum type="arabicPeriod"/>
                      </a:pPr>
                      <a:r>
                        <a:rPr lang="en-US" sz="1400" dirty="0" smtClean="0"/>
                        <a:t>(Constant)</a:t>
                      </a:r>
                    </a:p>
                    <a:p>
                      <a:pPr marL="338138" indent="0">
                        <a:buFont typeface="+mj-lt"/>
                        <a:buNone/>
                      </a:pPr>
                      <a:r>
                        <a:rPr lang="en-US" sz="1400" dirty="0" smtClean="0"/>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baseline="0" dirty="0" smtClean="0">
                          <a:solidFill>
                            <a:schemeClr val="tx1"/>
                          </a:solidFill>
                        </a:rPr>
                        <a:t>-234.681</a:t>
                      </a:r>
                    </a:p>
                    <a:p>
                      <a:pPr algn="r"/>
                      <a:r>
                        <a:rPr lang="en-US" sz="1400" baseline="0" dirty="0" smtClean="0">
                          <a:solidFill>
                            <a:schemeClr val="tx1"/>
                          </a:solidFill>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71.552</a:t>
                      </a:r>
                    </a:p>
                    <a:p>
                      <a:pPr algn="r"/>
                      <a:r>
                        <a:rPr lang="en-US" sz="1400" dirty="0" smtClean="0"/>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400" dirty="0" smtClean="0"/>
                    </a:p>
                    <a:p>
                      <a:pPr algn="r"/>
                      <a:r>
                        <a:rPr lang="en-US" sz="1400" dirty="0" smtClean="0"/>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-3.280</a:t>
                      </a:r>
                    </a:p>
                    <a:p>
                      <a:pPr algn="r"/>
                      <a:r>
                        <a:rPr lang="en-US" sz="1400" dirty="0" smtClean="0"/>
                        <a:t>5.092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t>.005</a:t>
                      </a:r>
                    </a:p>
                    <a:p>
                      <a:pPr algn="r"/>
                      <a:r>
                        <a:rPr lang="en-US" sz="1400" baseline="0" dirty="0" smtClean="0"/>
                        <a:t>.000</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5715000" y="3124200"/>
            <a:ext cx="4495800" cy="1143000"/>
          </a:xfrm>
          <a:prstGeom prst="rect">
            <a:avLst/>
          </a:prstGeom>
          <a:solidFill>
            <a:srgbClr val="FFFFCC"/>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Independent Variable:  </a:t>
            </a:r>
            <a:r>
              <a:rPr lang="en-US" sz="2400" b="1" i="1" dirty="0">
                <a:solidFill>
                  <a:srgbClr val="FF0000"/>
                </a:solidFill>
              </a:rPr>
              <a:t>Height</a:t>
            </a:r>
          </a:p>
          <a:p>
            <a:pPr algn="ctr"/>
            <a:r>
              <a:rPr lang="en-US" sz="2400" dirty="0"/>
              <a:t>Dependent Variable: </a:t>
            </a:r>
            <a:r>
              <a:rPr lang="en-US" sz="2400" b="1" i="1" dirty="0">
                <a:solidFill>
                  <a:schemeClr val="tx1"/>
                </a:solidFill>
              </a:rPr>
              <a:t>Weight</a:t>
            </a:r>
          </a:p>
        </p:txBody>
      </p:sp>
      <p:cxnSp>
        <p:nvCxnSpPr>
          <p:cNvPr id="8" name="Straight Arrow Connector 7"/>
          <p:cNvCxnSpPr/>
          <p:nvPr/>
        </p:nvCxnSpPr>
        <p:spPr>
          <a:xfrm flipV="1">
            <a:off x="9189720" y="1929607"/>
            <a:ext cx="400050" cy="138303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29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0220" y="533401"/>
            <a:ext cx="876681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 significant regression equation was found (F(1, 14) = 25.925, </a:t>
            </a:r>
            <a:r>
              <a:rPr lang="en-US" b="1" i="1" dirty="0">
                <a:solidFill>
                  <a:schemeClr val="accent2">
                    <a:lumMod val="50000"/>
                  </a:schemeClr>
                </a:solidFill>
                <a:latin typeface="Times New Roman" panose="02020603050405020304" pitchFamily="18" charset="0"/>
                <a:cs typeface="Times New Roman" panose="02020603050405020304" pitchFamily="18" charset="0"/>
              </a:rPr>
              <a:t>p </a:t>
            </a:r>
            <a:r>
              <a:rPr lang="en-US" b="1" dirty="0">
                <a:solidFill>
                  <a:schemeClr val="accent2">
                    <a:lumMod val="50000"/>
                  </a:schemeClr>
                </a:solidFill>
                <a:latin typeface="Times New Roman" panose="02020603050405020304" pitchFamily="18" charset="0"/>
                <a:cs typeface="Times New Roman" panose="02020603050405020304" pitchFamily="18" charset="0"/>
              </a:rPr>
              <a:t>&lt; .000), with an </a:t>
            </a:r>
            <a:r>
              <a:rPr lang="en-US" b="1" i="1" dirty="0">
                <a:solidFill>
                  <a:schemeClr val="accent2">
                    <a:lumMod val="50000"/>
                  </a:schemeClr>
                </a:solidFill>
                <a:latin typeface="Times New Roman" panose="02020603050405020304" pitchFamily="18" charset="0"/>
                <a:cs typeface="Times New Roman" panose="02020603050405020304" pitchFamily="18" charset="0"/>
              </a:rPr>
              <a:t>R</a:t>
            </a:r>
            <a:r>
              <a:rPr lang="en-US" b="1" i="1" baseline="30000" dirty="0">
                <a:solidFill>
                  <a:schemeClr val="accent2">
                    <a:lumMod val="50000"/>
                  </a:schemeClr>
                </a:solidFill>
                <a:latin typeface="Times New Roman" panose="02020603050405020304" pitchFamily="18" charset="0"/>
                <a:cs typeface="Times New Roman" panose="02020603050405020304" pitchFamily="18" charset="0"/>
              </a:rPr>
              <a:t>2 </a:t>
            </a:r>
            <a:r>
              <a:rPr lang="en-US" b="1" dirty="0">
                <a:solidFill>
                  <a:schemeClr val="accent2">
                    <a:lumMod val="50000"/>
                  </a:schemeClr>
                </a:solidFill>
                <a:latin typeface="Times New Roman" panose="02020603050405020304" pitchFamily="18" charset="0"/>
                <a:cs typeface="Times New Roman" panose="02020603050405020304" pitchFamily="18" charset="0"/>
              </a:rPr>
              <a:t>of .649. </a:t>
            </a:r>
            <a:r>
              <a:rPr lang="en-US" b="1" dirty="0">
                <a:latin typeface="Times New Roman" panose="02020603050405020304" pitchFamily="18" charset="0"/>
                <a:cs typeface="Times New Roman" panose="02020603050405020304" pitchFamily="18" charset="0"/>
              </a:rPr>
              <a:t>Participants’ predicted weight is equal to</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-234.681 +5.434 (height) pounds</a:t>
            </a:r>
            <a:r>
              <a:rPr lang="en-US" dirty="0">
                <a:solidFill>
                  <a:srgbClr val="FFFF00"/>
                </a:solidFill>
              </a:rPr>
              <a:t> </a:t>
            </a:r>
            <a:r>
              <a:rPr lang="en-US" b="1" dirty="0">
                <a:latin typeface="Times New Roman" panose="02020603050405020304" pitchFamily="18" charset="0"/>
                <a:cs typeface="Times New Roman" panose="02020603050405020304" pitchFamily="18" charset="0"/>
              </a:rPr>
              <a:t>when</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height</a:t>
            </a:r>
            <a:r>
              <a:rPr lang="en-US" dirty="0"/>
              <a:t> </a:t>
            </a:r>
            <a:r>
              <a:rPr lang="en-US" b="1" dirty="0">
                <a:latin typeface="Times New Roman" panose="02020603050405020304" pitchFamily="18" charset="0"/>
                <a:cs typeface="Times New Roman" panose="02020603050405020304" pitchFamily="18" charset="0"/>
              </a:rPr>
              <a:t>is measured </a:t>
            </a:r>
            <a:r>
              <a:rPr lang="en-US" b="1" dirty="0" smtClean="0">
                <a:latin typeface="Times New Roman" panose="02020603050405020304" pitchFamily="18" charset="0"/>
                <a:cs typeface="Times New Roman" panose="02020603050405020304" pitchFamily="18" charset="0"/>
              </a:rPr>
              <a:t>in</a:t>
            </a:r>
            <a:r>
              <a:rPr lang="en-US" dirty="0">
                <a:solidFill>
                  <a:srgbClr val="FF0000"/>
                </a:solidFill>
              </a:rPr>
              <a:t> </a:t>
            </a:r>
            <a:r>
              <a:rPr lang="en-US" b="1" dirty="0">
                <a:solidFill>
                  <a:srgbClr val="FF0000"/>
                </a:solidFill>
                <a:latin typeface="Times New Roman" panose="02020603050405020304" pitchFamily="18" charset="0"/>
                <a:cs typeface="Times New Roman" panose="02020603050405020304" pitchFamily="18" charset="0"/>
              </a:rPr>
              <a:t>inches</a:t>
            </a:r>
            <a:r>
              <a:rPr lang="en-US" b="1" dirty="0" smtClean="0">
                <a:latin typeface="Times New Roman" panose="02020603050405020304" pitchFamily="18" charset="0"/>
                <a:cs typeface="Times New Roman" panose="02020603050405020304" pitchFamily="18" charset="0"/>
              </a:rPr>
              <a:t>.</a:t>
            </a:r>
            <a:r>
              <a:rPr lang="en-US" b="1" dirty="0" smtClean="0">
                <a:solidFill>
                  <a:srgbClr val="FFFF00"/>
                </a:solidFill>
                <a:latin typeface="Times New Roman" panose="02020603050405020304" pitchFamily="18" charset="0"/>
                <a:cs typeface="Times New Roman" panose="02020603050405020304" pitchFamily="18" charset="0"/>
              </a:rPr>
              <a:t> </a:t>
            </a:r>
            <a:endParaRPr lang="en-US" b="1" dirty="0">
              <a:solidFill>
                <a:srgbClr val="FFFF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88088701"/>
              </p:ext>
            </p:extLst>
          </p:nvPr>
        </p:nvGraphicFramePr>
        <p:xfrm>
          <a:off x="2057400" y="3048000"/>
          <a:ext cx="7772400" cy="1402080"/>
        </p:xfrm>
        <a:graphic>
          <a:graphicData uri="http://schemas.openxmlformats.org/drawingml/2006/table">
            <a:tbl>
              <a:tblPr firstRow="1" bandRow="1">
                <a:tableStyleId>{5940675A-B579-460E-94D1-54222C63F5DA}</a:tableStyleId>
              </a:tblPr>
              <a:tblGrid>
                <a:gridCol w="1905000"/>
                <a:gridCol w="1676400"/>
                <a:gridCol w="609600"/>
                <a:gridCol w="1600200"/>
                <a:gridCol w="914400"/>
                <a:gridCol w="1066800"/>
              </a:tblGrid>
              <a:tr h="342900">
                <a:tc gridSpan="6">
                  <a:txBody>
                    <a:bodyPr/>
                    <a:lstStyle/>
                    <a:p>
                      <a:pPr algn="ctr" rtl="0"/>
                      <a:r>
                        <a:rPr lang="en-US" sz="1800" b="1" dirty="0" smtClean="0">
                          <a:latin typeface="Times New Roman" panose="02020603050405020304" pitchFamily="18" charset="0"/>
                          <a:cs typeface="Times New Roman" panose="02020603050405020304" pitchFamily="18" charset="0"/>
                        </a:rPr>
                        <a:t>ANOVA</a:t>
                      </a:r>
                      <a:r>
                        <a:rPr lang="en-US" sz="1800" b="1" baseline="30000" dirty="0"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a:txBody>
                    <a:bodyPr/>
                    <a:lstStyle/>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Sum</a:t>
                      </a:r>
                      <a:r>
                        <a:rPr lang="en-US" sz="1400" baseline="0" dirty="0" smtClean="0">
                          <a:latin typeface="Times New Roman" panose="02020603050405020304" pitchFamily="18" charset="0"/>
                          <a:cs typeface="Times New Roman" panose="02020603050405020304" pitchFamily="18" charset="0"/>
                        </a:rPr>
                        <a:t> of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err="1" smtClean="0">
                          <a:latin typeface="Times New Roman" panose="02020603050405020304" pitchFamily="18" charset="0"/>
                          <a:cs typeface="Times New Roman" panose="02020603050405020304" pitchFamily="18" charset="0"/>
                        </a:rPr>
                        <a:t>df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Mean Squares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F</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Regression</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Residual</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aseline="0" dirty="0" smtClean="0">
                          <a:latin typeface="Times New Roman" panose="02020603050405020304" pitchFamily="18" charset="0"/>
                          <a:cs typeface="Times New Roman" panose="02020603050405020304" pitchFamily="18" charset="0"/>
                        </a:rPr>
                        <a:t>6760.323</a:t>
                      </a:r>
                    </a:p>
                    <a:p>
                      <a:pPr algn="l" rtl="0"/>
                      <a:r>
                        <a:rPr lang="en-US" sz="1400" baseline="0" dirty="0" smtClean="0">
                          <a:latin typeface="Times New Roman" panose="02020603050405020304" pitchFamily="18" charset="0"/>
                          <a:cs typeface="Times New Roman" panose="02020603050405020304" pitchFamily="18" charset="0"/>
                        </a:rPr>
                        <a:t>3650.614</a:t>
                      </a:r>
                    </a:p>
                    <a:p>
                      <a:pPr algn="l" rtl="0"/>
                      <a:r>
                        <a:rPr lang="en-US" sz="1400" baseline="0" dirty="0" smtClean="0">
                          <a:latin typeface="Times New Roman" panose="02020603050405020304" pitchFamily="18" charset="0"/>
                          <a:cs typeface="Times New Roman" panose="02020603050405020304" pitchFamily="18" charset="0"/>
                        </a:rPr>
                        <a:t>10410.938</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1</a:t>
                      </a:r>
                    </a:p>
                    <a:p>
                      <a:pPr algn="l" rtl="0"/>
                      <a:r>
                        <a:rPr lang="en-US" sz="1400" dirty="0" smtClean="0">
                          <a:latin typeface="Times New Roman" panose="02020603050405020304" pitchFamily="18" charset="0"/>
                          <a:cs typeface="Times New Roman" panose="02020603050405020304" pitchFamily="18" charset="0"/>
                        </a:rPr>
                        <a:t>14</a:t>
                      </a:r>
                    </a:p>
                    <a:p>
                      <a:pPr algn="l" rtl="0"/>
                      <a:r>
                        <a:rPr lang="en-US" sz="1400" dirty="0" smtClean="0">
                          <a:latin typeface="Times New Roman" panose="02020603050405020304" pitchFamily="18" charset="0"/>
                          <a:cs typeface="Times New Roman" panose="02020603050405020304" pitchFamily="18" charset="0"/>
                        </a:rPr>
                        <a:t>15</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6780.323</a:t>
                      </a:r>
                    </a:p>
                    <a:p>
                      <a:pPr algn="l" rtl="0"/>
                      <a:r>
                        <a:rPr lang="en-US" sz="1400" dirty="0" smtClean="0">
                          <a:latin typeface="Times New Roman" panose="02020603050405020304" pitchFamily="18" charset="0"/>
                          <a:cs typeface="Times New Roman" panose="02020603050405020304" pitchFamily="18" charset="0"/>
                        </a:rPr>
                        <a:t>280.758</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dirty="0" smtClean="0">
                          <a:solidFill>
                            <a:schemeClr val="tx1"/>
                          </a:solidFill>
                          <a:latin typeface="Times New Roman" panose="02020603050405020304" pitchFamily="18" charset="0"/>
                          <a:cs typeface="Times New Roman" panose="02020603050405020304" pitchFamily="18" charset="0"/>
                        </a:rPr>
                        <a:t>25.925</a:t>
                      </a:r>
                      <a:endParaRPr lang="en-US"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dirty="0" smtClean="0">
                          <a:solidFill>
                            <a:schemeClr val="tx1"/>
                          </a:solidFill>
                          <a:latin typeface="Times New Roman" panose="02020603050405020304" pitchFamily="18" charset="0"/>
                          <a:cs typeface="Times New Roman" panose="02020603050405020304" pitchFamily="18" charset="0"/>
                        </a:rPr>
                        <a:t>.000</a:t>
                      </a:r>
                      <a:r>
                        <a:rPr lang="en-US" sz="1400" b="0" baseline="30000" dirty="0" smtClean="0">
                          <a:solidFill>
                            <a:schemeClr val="tx1"/>
                          </a:solidFill>
                          <a:latin typeface="Times New Roman" panose="02020603050405020304" pitchFamily="18" charset="0"/>
                          <a:cs typeface="Times New Roman" panose="02020603050405020304" pitchFamily="18" charset="0"/>
                        </a:rPr>
                        <a:t>a</a:t>
                      </a:r>
                      <a:endParaRPr lang="en-US" sz="1400" b="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454639"/>
              </p:ext>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rtl="0"/>
                      <a:r>
                        <a:rPr lang="en-US" sz="1800" b="1" dirty="0" err="1" smtClean="0">
                          <a:latin typeface="Times New Roman" panose="02020603050405020304" pitchFamily="18" charset="0"/>
                          <a:cs typeface="Times New Roman" panose="02020603050405020304" pitchFamily="18" charset="0"/>
                        </a:rPr>
                        <a:t>Coefficients</a:t>
                      </a:r>
                      <a:r>
                        <a:rPr lang="en-US" sz="1800" b="1" baseline="30000" dirty="0" err="1"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pPr algn="l" rtl="0"/>
                      <a:endParaRPr lang="en-US" sz="2000" dirty="0" smtClean="0">
                        <a:latin typeface="Times New Roman" panose="02020603050405020304" pitchFamily="18" charset="0"/>
                        <a:cs typeface="Times New Roman" panose="02020603050405020304" pitchFamily="18" charset="0"/>
                      </a:endParaRPr>
                    </a:p>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a:r>
                        <a:rPr lang="en-US" sz="1400" dirty="0" smtClean="0">
                          <a:latin typeface="Times New Roman" panose="02020603050405020304" pitchFamily="18" charset="0"/>
                          <a:cs typeface="Times New Roman" panose="02020603050405020304" pitchFamily="18" charset="0"/>
                        </a:rPr>
                        <a:t>Unstandardized</a:t>
                      </a:r>
                      <a:r>
                        <a:rPr lang="en-US" sz="1400" baseline="0" dirty="0" smtClean="0">
                          <a:latin typeface="Times New Roman" panose="02020603050405020304" pitchFamily="18" charset="0"/>
                          <a:cs typeface="Times New Roman" panose="02020603050405020304" pitchFamily="18" charset="0"/>
                        </a:rPr>
                        <a:t> </a:t>
                      </a:r>
                    </a:p>
                    <a:p>
                      <a:pPr algn="ctr" rtl="0"/>
                      <a:r>
                        <a:rPr lang="en-US" sz="1400" baseline="0" dirty="0" smtClean="0">
                          <a:latin typeface="Times New Roman" panose="02020603050405020304" pitchFamily="18" charset="0"/>
                          <a:cs typeface="Times New Roman" panose="02020603050405020304" pitchFamily="18" charset="0"/>
                        </a:rPr>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Standardized Coefficients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aseline="0" dirty="0" smtClean="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Beta</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(Constant)</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baseline="0" dirty="0" smtClean="0">
                          <a:solidFill>
                            <a:schemeClr val="tx1"/>
                          </a:solidFill>
                          <a:latin typeface="Times New Roman" panose="02020603050405020304" pitchFamily="18" charset="0"/>
                          <a:cs typeface="Times New Roman" panose="02020603050405020304" pitchFamily="18" charset="0"/>
                        </a:rPr>
                        <a:t>-234.681</a:t>
                      </a:r>
                    </a:p>
                    <a:p>
                      <a:pPr algn="l" rtl="0"/>
                      <a:r>
                        <a:rPr lang="en-US" sz="1400" baseline="0" dirty="0" smtClean="0">
                          <a:solidFill>
                            <a:schemeClr val="tx1"/>
                          </a:solidFill>
                          <a:latin typeface="Times New Roman" panose="02020603050405020304" pitchFamily="18" charset="0"/>
                          <a:cs typeface="Times New Roman" panose="02020603050405020304" pitchFamily="18" charset="0"/>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71.552</a:t>
                      </a:r>
                    </a:p>
                    <a:p>
                      <a:pPr algn="l" rtl="0"/>
                      <a:r>
                        <a:rPr lang="en-US" sz="1400" dirty="0" smtClean="0">
                          <a:latin typeface="Times New Roman" panose="02020603050405020304" pitchFamily="18" charset="0"/>
                          <a:cs typeface="Times New Roman" panose="02020603050405020304" pitchFamily="18" charset="0"/>
                        </a:rPr>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-3.280</a:t>
                      </a:r>
                    </a:p>
                    <a:p>
                      <a:pPr algn="l" rtl="0"/>
                      <a:r>
                        <a:rPr lang="en-US" sz="1400" dirty="0" smtClean="0">
                          <a:latin typeface="Times New Roman" panose="02020603050405020304" pitchFamily="18" charset="0"/>
                          <a:cs typeface="Times New Roman" panose="02020603050405020304" pitchFamily="18" charset="0"/>
                        </a:rPr>
                        <a:t>5.092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.005</a:t>
                      </a:r>
                    </a:p>
                    <a:p>
                      <a:pPr algn="l" rtl="0"/>
                      <a:r>
                        <a:rPr lang="en-US" sz="1400" baseline="0" dirty="0" smtClean="0">
                          <a:latin typeface="Times New Roman" panose="02020603050405020304" pitchFamily="18" charset="0"/>
                          <a:cs typeface="Times New Roman" panose="02020603050405020304" pitchFamily="18" charset="0"/>
                        </a:rPr>
                        <a:t>.000</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5715000" y="3124200"/>
            <a:ext cx="4495800" cy="1143000"/>
          </a:xfrm>
          <a:prstGeom prst="rect">
            <a:avLst/>
          </a:prstGeom>
          <a:solidFill>
            <a:srgbClr val="FFFFCC"/>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Independent Variable:  </a:t>
            </a:r>
            <a:r>
              <a:rPr lang="en-US" sz="2400" b="1" i="1" dirty="0">
                <a:solidFill>
                  <a:srgbClr val="FF0000"/>
                </a:solidFill>
              </a:rPr>
              <a:t>Height</a:t>
            </a:r>
          </a:p>
          <a:p>
            <a:pPr algn="ctr"/>
            <a:r>
              <a:rPr lang="en-US" sz="2400" dirty="0"/>
              <a:t>Dependent Variable: </a:t>
            </a:r>
            <a:r>
              <a:rPr lang="en-US" sz="2400" b="1" i="1" dirty="0">
                <a:solidFill>
                  <a:schemeClr val="tx1"/>
                </a:solidFill>
              </a:rPr>
              <a:t>Weight</a:t>
            </a:r>
          </a:p>
        </p:txBody>
      </p:sp>
      <p:cxnSp>
        <p:nvCxnSpPr>
          <p:cNvPr id="8" name="Straight Arrow Connector 7"/>
          <p:cNvCxnSpPr/>
          <p:nvPr/>
        </p:nvCxnSpPr>
        <p:spPr>
          <a:xfrm flipH="1" flipV="1">
            <a:off x="4080510" y="2194560"/>
            <a:ext cx="4834890" cy="123444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08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8770" y="533401"/>
            <a:ext cx="874395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 significant regression equation was found (F(1, 14) = 25.925, </a:t>
            </a:r>
            <a:r>
              <a:rPr lang="en-US" b="1" i="1" dirty="0">
                <a:solidFill>
                  <a:schemeClr val="accent2">
                    <a:lumMod val="50000"/>
                  </a:schemeClr>
                </a:solidFill>
                <a:latin typeface="Times New Roman" panose="02020603050405020304" pitchFamily="18" charset="0"/>
                <a:cs typeface="Times New Roman" panose="02020603050405020304" pitchFamily="18" charset="0"/>
              </a:rPr>
              <a:t>p </a:t>
            </a:r>
            <a:r>
              <a:rPr lang="en-US" b="1" dirty="0">
                <a:solidFill>
                  <a:schemeClr val="accent2">
                    <a:lumMod val="50000"/>
                  </a:schemeClr>
                </a:solidFill>
                <a:latin typeface="Times New Roman" panose="02020603050405020304" pitchFamily="18" charset="0"/>
                <a:cs typeface="Times New Roman" panose="02020603050405020304" pitchFamily="18" charset="0"/>
              </a:rPr>
              <a:t>&lt; .000), with an </a:t>
            </a:r>
            <a:r>
              <a:rPr lang="en-US" b="1" i="1" dirty="0">
                <a:solidFill>
                  <a:schemeClr val="accent2">
                    <a:lumMod val="50000"/>
                  </a:schemeClr>
                </a:solidFill>
                <a:latin typeface="Times New Roman" panose="02020603050405020304" pitchFamily="18" charset="0"/>
                <a:cs typeface="Times New Roman" panose="02020603050405020304" pitchFamily="18" charset="0"/>
              </a:rPr>
              <a:t>R</a:t>
            </a:r>
            <a:r>
              <a:rPr lang="en-US" b="1" i="1" baseline="30000" dirty="0">
                <a:solidFill>
                  <a:schemeClr val="accent2">
                    <a:lumMod val="50000"/>
                  </a:schemeClr>
                </a:solidFill>
                <a:latin typeface="Times New Roman" panose="02020603050405020304" pitchFamily="18" charset="0"/>
                <a:cs typeface="Times New Roman" panose="02020603050405020304" pitchFamily="18" charset="0"/>
              </a:rPr>
              <a:t>2 </a:t>
            </a:r>
            <a:r>
              <a:rPr lang="en-US" b="1" dirty="0">
                <a:solidFill>
                  <a:schemeClr val="accent2">
                    <a:lumMod val="50000"/>
                  </a:schemeClr>
                </a:solidFill>
                <a:latin typeface="Times New Roman" panose="02020603050405020304" pitchFamily="18" charset="0"/>
                <a:cs typeface="Times New Roman" panose="02020603050405020304" pitchFamily="18" charset="0"/>
              </a:rPr>
              <a:t>of .649. Participants’ predicted weight is equal to -234.681 +5.434 (height) pounds when height is measured in inches. </a:t>
            </a:r>
          </a:p>
          <a:p>
            <a:pPr marL="0" indent="0">
              <a:buNone/>
            </a:pPr>
            <a:endParaRPr lang="en-US" dirty="0">
              <a:solidFill>
                <a:schemeClr val="bg1">
                  <a:lumMod val="65000"/>
                </a:schemeClr>
              </a:solidFill>
            </a:endParaRPr>
          </a:p>
          <a:p>
            <a:pPr marL="0" indent="0" algn="l" rtl="0">
              <a:buNone/>
            </a:pPr>
            <a:r>
              <a:rPr lang="en-US" b="1" dirty="0"/>
              <a:t>And the next part:</a:t>
            </a:r>
          </a:p>
          <a:p>
            <a:pPr marL="0" indent="0">
              <a:buNone/>
            </a:pPr>
            <a:endParaRPr lang="en-US" sz="2800" dirty="0">
              <a:solidFill>
                <a:schemeClr val="accent1"/>
              </a:solidFill>
            </a:endParaRPr>
          </a:p>
          <a:p>
            <a:pPr marL="0" indent="0">
              <a:buNone/>
            </a:pPr>
            <a:endParaRPr lang="en-US" sz="2800" i="1" dirty="0">
              <a:solidFill>
                <a:schemeClr val="accent1"/>
              </a:solidFill>
            </a:endParaRPr>
          </a:p>
          <a:p>
            <a:pPr marL="0" indent="0">
              <a:buNone/>
            </a:pPr>
            <a:endParaRPr lang="en-US" sz="2800" dirty="0">
              <a:solidFill>
                <a:schemeClr val="accent1"/>
              </a:solidFill>
            </a:endParaRPr>
          </a:p>
        </p:txBody>
      </p:sp>
    </p:spTree>
    <p:extLst>
      <p:ext uri="{BB962C8B-B14F-4D97-AF65-F5344CB8AC3E}">
        <p14:creationId xmlns:p14="http://schemas.microsoft.com/office/powerpoint/2010/main" val="366773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متغیـرها در تحلیل رگرسیون چندگانه</a:t>
            </a:r>
            <a:endParaRPr lang="fa-IR" dirty="0">
              <a:solidFill>
                <a:srgbClr val="FFFF00"/>
              </a:solidFill>
            </a:endParaRPr>
          </a:p>
        </p:txBody>
      </p:sp>
      <p:sp>
        <p:nvSpPr>
          <p:cNvPr id="3" name="Content Placeholder 2"/>
          <p:cNvSpPr>
            <a:spLocks noGrp="1"/>
          </p:cNvSpPr>
          <p:nvPr>
            <p:ph idx="1"/>
          </p:nvPr>
        </p:nvSpPr>
        <p:spPr/>
        <p:txBody>
          <a:bodyPr>
            <a:normAutofit/>
          </a:bodyPr>
          <a:lstStyle/>
          <a:p>
            <a:pPr algn="just">
              <a:buSzPct val="170000"/>
              <a:buFont typeface="Wingdings" panose="05000000000000000000" pitchFamily="2" charset="2"/>
              <a:buChar char=""/>
            </a:pPr>
            <a:r>
              <a:rPr lang="fa-IR" sz="2800" b="1" dirty="0" smtClean="0">
                <a:solidFill>
                  <a:srgbClr val="FFFF00"/>
                </a:solidFill>
              </a:rPr>
              <a:t>متغیری که پیش بینی می شود:</a:t>
            </a:r>
          </a:p>
          <a:p>
            <a:pPr marL="0" indent="0" algn="just">
              <a:buSzPct val="170000"/>
              <a:buNone/>
            </a:pPr>
            <a:r>
              <a:rPr lang="fa-IR" sz="2800" b="1" dirty="0" smtClean="0"/>
              <a:t>این متغیر در رگرسیون با حرف بزرگ </a:t>
            </a:r>
            <a:r>
              <a:rPr lang="en-US" sz="2800" b="1" dirty="0" err="1" smtClean="0">
                <a:solidFill>
                  <a:srgbClr val="FFFF00"/>
                </a:solidFill>
                <a:latin typeface="Times New Roman" panose="02020603050405020304" pitchFamily="18" charset="0"/>
                <a:cs typeface="Times New Roman" panose="02020603050405020304" pitchFamily="18" charset="0"/>
              </a:rPr>
              <a:t>Ypred</a:t>
            </a:r>
            <a:r>
              <a:rPr lang="fa-IR" sz="2800" b="1" dirty="0" smtClean="0">
                <a:solidFill>
                  <a:srgbClr val="FFFF00"/>
                </a:solidFill>
              </a:rPr>
              <a:t> </a:t>
            </a:r>
            <a:r>
              <a:rPr lang="fa-IR" sz="2800" b="1" dirty="0" smtClean="0"/>
              <a:t>نشان داده می شود. این متغیر به عنوان متغیر </a:t>
            </a:r>
            <a:r>
              <a:rPr lang="fa-IR" sz="2800" b="1" dirty="0" smtClean="0">
                <a:solidFill>
                  <a:srgbClr val="FFFF00"/>
                </a:solidFill>
              </a:rPr>
              <a:t>ملاک</a:t>
            </a:r>
            <a:r>
              <a:rPr lang="fa-IR" sz="2800" b="1" dirty="0" smtClean="0"/>
              <a:t> معروف است ولی در تحلیل بیشتر به عنوان متغیر </a:t>
            </a:r>
            <a:r>
              <a:rPr lang="fa-IR" sz="2800" b="1" dirty="0" smtClean="0">
                <a:solidFill>
                  <a:srgbClr val="FFFF00"/>
                </a:solidFill>
              </a:rPr>
              <a:t>وابسته</a:t>
            </a:r>
            <a:r>
              <a:rPr lang="fa-IR" sz="2800" b="1" dirty="0" smtClean="0"/>
              <a:t> نامیده می شود.</a:t>
            </a:r>
          </a:p>
          <a:p>
            <a:pPr algn="just">
              <a:buSzPct val="170000"/>
              <a:buFont typeface="Wingdings" panose="05000000000000000000" pitchFamily="2" charset="2"/>
              <a:buChar char=""/>
            </a:pPr>
            <a:r>
              <a:rPr lang="fa-IR" sz="2800" b="1" dirty="0" smtClean="0">
                <a:solidFill>
                  <a:srgbClr val="FFFF00"/>
                </a:solidFill>
              </a:rPr>
              <a:t>متغیرهایی که به عنوان پیش بین بکار می رود:</a:t>
            </a:r>
          </a:p>
          <a:p>
            <a:pPr marL="0" indent="0" algn="just">
              <a:buSzPct val="170000"/>
              <a:buNone/>
            </a:pPr>
            <a:r>
              <a:rPr lang="fa-IR" sz="2800" b="1" dirty="0" smtClean="0"/>
              <a:t>با حروف بزرگ  </a:t>
            </a:r>
            <a:r>
              <a:rPr lang="en-US" sz="2800" b="1" dirty="0" smtClean="0">
                <a:solidFill>
                  <a:srgbClr val="FFFF00"/>
                </a:solidFill>
                <a:latin typeface="Times New Roman" panose="02020603050405020304" pitchFamily="18" charset="0"/>
                <a:cs typeface="Times New Roman" panose="02020603050405020304" pitchFamily="18" charset="0"/>
              </a:rPr>
              <a:t>X</a:t>
            </a:r>
            <a:r>
              <a:rPr lang="fa-IR" sz="2800" b="1" dirty="0" smtClean="0">
                <a:solidFill>
                  <a:srgbClr val="FFFF00"/>
                </a:solidFill>
              </a:rPr>
              <a:t> </a:t>
            </a:r>
            <a:r>
              <a:rPr lang="fa-IR" sz="2800" b="1" dirty="0" smtClean="0"/>
              <a:t>نشان داده می شود و در تحلیل به متغیرهای </a:t>
            </a:r>
            <a:r>
              <a:rPr lang="fa-IR" sz="2800" b="1" dirty="0" smtClean="0">
                <a:solidFill>
                  <a:srgbClr val="FFFF00"/>
                </a:solidFill>
              </a:rPr>
              <a:t>پیش بین </a:t>
            </a:r>
            <a:r>
              <a:rPr lang="fa-IR" sz="2800" b="1" dirty="0" smtClean="0"/>
              <a:t>یا متغیرهای </a:t>
            </a:r>
            <a:r>
              <a:rPr lang="fa-IR" sz="2800" b="1" dirty="0" smtClean="0">
                <a:solidFill>
                  <a:srgbClr val="FFFF00"/>
                </a:solidFill>
              </a:rPr>
              <a:t>مستقل</a:t>
            </a:r>
            <a:r>
              <a:rPr lang="fa-IR" sz="2800" b="1" dirty="0" smtClean="0"/>
              <a:t> معروف هستند.</a:t>
            </a:r>
            <a:endParaRPr lang="fa-IR" sz="2800" b="1" dirty="0"/>
          </a:p>
        </p:txBody>
      </p:sp>
    </p:spTree>
    <p:extLst>
      <p:ext uri="{BB962C8B-B14F-4D97-AF65-F5344CB8AC3E}">
        <p14:creationId xmlns:p14="http://schemas.microsoft.com/office/powerpoint/2010/main" val="234525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8770" y="533401"/>
            <a:ext cx="874395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 significant regression equation was found (F(1, 14) = 25.925, </a:t>
            </a:r>
            <a:r>
              <a:rPr lang="en-US" b="1" i="1" dirty="0">
                <a:solidFill>
                  <a:schemeClr val="accent2">
                    <a:lumMod val="50000"/>
                  </a:schemeClr>
                </a:solidFill>
                <a:latin typeface="Times New Roman" panose="02020603050405020304" pitchFamily="18" charset="0"/>
                <a:cs typeface="Times New Roman" panose="02020603050405020304" pitchFamily="18" charset="0"/>
              </a:rPr>
              <a:t>p </a:t>
            </a:r>
            <a:r>
              <a:rPr lang="en-US" b="1" dirty="0">
                <a:solidFill>
                  <a:schemeClr val="accent2">
                    <a:lumMod val="50000"/>
                  </a:schemeClr>
                </a:solidFill>
                <a:latin typeface="Times New Roman" panose="02020603050405020304" pitchFamily="18" charset="0"/>
                <a:cs typeface="Times New Roman" panose="02020603050405020304" pitchFamily="18" charset="0"/>
              </a:rPr>
              <a:t>&lt; .000), with an </a:t>
            </a:r>
            <a:r>
              <a:rPr lang="en-US" b="1" i="1" dirty="0">
                <a:solidFill>
                  <a:schemeClr val="accent2">
                    <a:lumMod val="50000"/>
                  </a:schemeClr>
                </a:solidFill>
                <a:latin typeface="Times New Roman" panose="02020603050405020304" pitchFamily="18" charset="0"/>
                <a:cs typeface="Times New Roman" panose="02020603050405020304" pitchFamily="18" charset="0"/>
              </a:rPr>
              <a:t>R</a:t>
            </a:r>
            <a:r>
              <a:rPr lang="en-US" b="1" i="1" baseline="30000" dirty="0">
                <a:solidFill>
                  <a:schemeClr val="accent2">
                    <a:lumMod val="50000"/>
                  </a:schemeClr>
                </a:solidFill>
                <a:latin typeface="Times New Roman" panose="02020603050405020304" pitchFamily="18" charset="0"/>
                <a:cs typeface="Times New Roman" panose="02020603050405020304" pitchFamily="18" charset="0"/>
              </a:rPr>
              <a:t>2 </a:t>
            </a:r>
            <a:r>
              <a:rPr lang="en-US" b="1" dirty="0">
                <a:solidFill>
                  <a:schemeClr val="accent2">
                    <a:lumMod val="50000"/>
                  </a:schemeClr>
                </a:solidFill>
                <a:latin typeface="Times New Roman" panose="02020603050405020304" pitchFamily="18" charset="0"/>
                <a:cs typeface="Times New Roman" panose="02020603050405020304" pitchFamily="18" charset="0"/>
              </a:rPr>
              <a:t>of .649. Participants’ predicted weight is equal to -234.681 +5.434 (height) pounds when height is measured in inches. </a:t>
            </a:r>
            <a:r>
              <a:rPr lang="en-US" b="1" dirty="0">
                <a:solidFill>
                  <a:srgbClr val="FFFF00"/>
                </a:solidFill>
                <a:latin typeface="Times New Roman" panose="02020603050405020304" pitchFamily="18" charset="0"/>
                <a:cs typeface="Times New Roman" panose="02020603050405020304" pitchFamily="18" charset="0"/>
              </a:rPr>
              <a:t>[Dependent variable] </a:t>
            </a:r>
            <a:r>
              <a:rPr lang="en-US" b="1" dirty="0">
                <a:latin typeface="Times New Roman" panose="02020603050405020304" pitchFamily="18" charset="0"/>
                <a:cs typeface="Times New Roman" panose="02020603050405020304" pitchFamily="18" charset="0"/>
              </a:rPr>
              <a:t>increased _____ for each</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[unit of measure]</a:t>
            </a:r>
            <a:r>
              <a:rPr lang="en-US" b="1" dirty="0">
                <a:latin typeface="Times New Roman" panose="02020603050405020304" pitchFamily="18" charset="0"/>
                <a:cs typeface="Times New Roman" panose="02020603050405020304" pitchFamily="18" charset="0"/>
              </a:rPr>
              <a:t> of</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[independent variable]</a:t>
            </a:r>
            <a:r>
              <a:rPr lang="en-US" b="1" dirty="0">
                <a:latin typeface="Times New Roman" panose="02020603050405020304" pitchFamily="18" charset="0"/>
                <a:cs typeface="Times New Roman" panose="02020603050405020304" pitchFamily="18" charset="0"/>
              </a:rPr>
              <a:t>.</a:t>
            </a:r>
            <a:endParaRPr lang="en-US" b="1" baseline="30000" dirty="0">
              <a:latin typeface="Times New Roman" panose="02020603050405020304" pitchFamily="18" charset="0"/>
              <a:cs typeface="Times New Roman" panose="02020603050405020304" pitchFamily="18" charset="0"/>
            </a:endParaRPr>
          </a:p>
          <a:p>
            <a:pPr marL="0" indent="0" algn="l" rtl="0">
              <a:buNone/>
            </a:pPr>
            <a:endParaRPr lang="en-US" b="1" dirty="0">
              <a:solidFill>
                <a:schemeClr val="accent2">
                  <a:lumMod val="50000"/>
                </a:schemeClr>
              </a:solidFill>
              <a:latin typeface="Times New Roman" panose="02020603050405020304" pitchFamily="18" charset="0"/>
              <a:cs typeface="Times New Roman" panose="02020603050405020304" pitchFamily="18" charset="0"/>
            </a:endParaRPr>
          </a:p>
          <a:p>
            <a:pPr marL="0" indent="0">
              <a:buNone/>
            </a:pPr>
            <a:endParaRPr lang="en-US" dirty="0">
              <a:solidFill>
                <a:schemeClr val="bg1">
                  <a:lumMod val="65000"/>
                </a:schemeClr>
              </a:solidFill>
            </a:endParaRPr>
          </a:p>
          <a:p>
            <a:pPr marL="0" indent="0">
              <a:buNone/>
            </a:pPr>
            <a:endParaRPr lang="en-US" sz="2800" dirty="0">
              <a:solidFill>
                <a:schemeClr val="accent1"/>
              </a:solidFill>
            </a:endParaRPr>
          </a:p>
          <a:p>
            <a:pPr marL="0" indent="0">
              <a:buNone/>
            </a:pPr>
            <a:endParaRPr lang="en-US" sz="2800" i="1" dirty="0">
              <a:solidFill>
                <a:schemeClr val="accent1"/>
              </a:solidFill>
            </a:endParaRPr>
          </a:p>
          <a:p>
            <a:pPr marL="0" indent="0">
              <a:buNone/>
            </a:pPr>
            <a:endParaRPr lang="en-US" sz="2800" dirty="0">
              <a:solidFill>
                <a:schemeClr val="accent1"/>
              </a:solidFill>
            </a:endParaRPr>
          </a:p>
        </p:txBody>
      </p:sp>
    </p:spTree>
    <p:extLst>
      <p:ext uri="{BB962C8B-B14F-4D97-AF65-F5344CB8AC3E}">
        <p14:creationId xmlns:p14="http://schemas.microsoft.com/office/powerpoint/2010/main" val="284402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8760" y="533401"/>
            <a:ext cx="892683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 significant regression equation was found (F(1, 14) = 25.925, </a:t>
            </a:r>
            <a:r>
              <a:rPr lang="en-US" b="1" i="1" dirty="0">
                <a:solidFill>
                  <a:schemeClr val="accent2">
                    <a:lumMod val="50000"/>
                  </a:schemeClr>
                </a:solidFill>
                <a:latin typeface="Times New Roman" panose="02020603050405020304" pitchFamily="18" charset="0"/>
                <a:cs typeface="Times New Roman" panose="02020603050405020304" pitchFamily="18" charset="0"/>
              </a:rPr>
              <a:t>p </a:t>
            </a:r>
            <a:r>
              <a:rPr lang="en-US" b="1" dirty="0">
                <a:solidFill>
                  <a:schemeClr val="accent2">
                    <a:lumMod val="50000"/>
                  </a:schemeClr>
                </a:solidFill>
                <a:latin typeface="Times New Roman" panose="02020603050405020304" pitchFamily="18" charset="0"/>
                <a:cs typeface="Times New Roman" panose="02020603050405020304" pitchFamily="18" charset="0"/>
              </a:rPr>
              <a:t>&lt; .000), with an </a:t>
            </a:r>
            <a:r>
              <a:rPr lang="en-US" b="1" i="1" dirty="0">
                <a:solidFill>
                  <a:schemeClr val="accent2">
                    <a:lumMod val="50000"/>
                  </a:schemeClr>
                </a:solidFill>
                <a:latin typeface="Times New Roman" panose="02020603050405020304" pitchFamily="18" charset="0"/>
                <a:cs typeface="Times New Roman" panose="02020603050405020304" pitchFamily="18" charset="0"/>
              </a:rPr>
              <a:t>R</a:t>
            </a:r>
            <a:r>
              <a:rPr lang="en-US" b="1" i="1" baseline="30000" dirty="0">
                <a:solidFill>
                  <a:schemeClr val="accent2">
                    <a:lumMod val="50000"/>
                  </a:schemeClr>
                </a:solidFill>
                <a:latin typeface="Times New Roman" panose="02020603050405020304" pitchFamily="18" charset="0"/>
                <a:cs typeface="Times New Roman" panose="02020603050405020304" pitchFamily="18" charset="0"/>
              </a:rPr>
              <a:t>2 </a:t>
            </a:r>
            <a:r>
              <a:rPr lang="en-US" b="1" dirty="0">
                <a:solidFill>
                  <a:schemeClr val="accent2">
                    <a:lumMod val="50000"/>
                  </a:schemeClr>
                </a:solidFill>
                <a:latin typeface="Times New Roman" panose="02020603050405020304" pitchFamily="18" charset="0"/>
                <a:cs typeface="Times New Roman" panose="02020603050405020304" pitchFamily="18" charset="0"/>
              </a:rPr>
              <a:t>of .649. Participants’ predicted weight is equal to -234.681 +5.434 (height) pounds when height is measured in inches. </a:t>
            </a:r>
            <a:r>
              <a:rPr lang="en-US" b="1" dirty="0">
                <a:solidFill>
                  <a:srgbClr val="FFFF00"/>
                </a:solidFill>
                <a:latin typeface="Times New Roman" panose="02020603050405020304" pitchFamily="18" charset="0"/>
                <a:cs typeface="Times New Roman" panose="02020603050405020304" pitchFamily="18" charset="0"/>
              </a:rPr>
              <a:t>[Dependent variable] </a:t>
            </a:r>
            <a:r>
              <a:rPr lang="en-US" b="1" dirty="0">
                <a:latin typeface="Times New Roman" panose="02020603050405020304" pitchFamily="18" charset="0"/>
                <a:cs typeface="Times New Roman" panose="02020603050405020304" pitchFamily="18" charset="0"/>
              </a:rPr>
              <a:t>increased _____ for each</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[unit of measure]</a:t>
            </a:r>
            <a:r>
              <a:rPr lang="en-US" b="1" dirty="0">
                <a:latin typeface="Times New Roman" panose="02020603050405020304" pitchFamily="18" charset="0"/>
                <a:cs typeface="Times New Roman" panose="02020603050405020304" pitchFamily="18" charset="0"/>
              </a:rPr>
              <a:t> of</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[independent variable]</a:t>
            </a:r>
            <a:r>
              <a:rPr lang="en-US" b="1" dirty="0">
                <a:latin typeface="Times New Roman" panose="02020603050405020304" pitchFamily="18" charset="0"/>
                <a:cs typeface="Times New Roman" panose="02020603050405020304" pitchFamily="18" charset="0"/>
              </a:rPr>
              <a:t>.</a:t>
            </a:r>
            <a:endParaRPr lang="en-US" b="1" baseline="30000" dirty="0">
              <a:latin typeface="Times New Roman" panose="02020603050405020304" pitchFamily="18" charset="0"/>
              <a:cs typeface="Times New Roman" panose="02020603050405020304" pitchFamily="18" charset="0"/>
            </a:endParaRPr>
          </a:p>
          <a:p>
            <a:pPr marL="0" indent="0">
              <a:buNone/>
            </a:pPr>
            <a:endParaRPr lang="en-US" sz="2800" dirty="0">
              <a:solidFill>
                <a:schemeClr val="accent1"/>
              </a:solidFill>
            </a:endParaRPr>
          </a:p>
          <a:p>
            <a:pPr marL="0" indent="0">
              <a:buNone/>
            </a:pPr>
            <a:endParaRPr lang="en-US" sz="2800" i="1" dirty="0">
              <a:solidFill>
                <a:schemeClr val="accent1"/>
              </a:solidFill>
            </a:endParaRPr>
          </a:p>
          <a:p>
            <a:pPr marL="0" indent="0">
              <a:buNone/>
            </a:pPr>
            <a:endParaRPr lang="en-US" sz="2800"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44419869"/>
              </p:ext>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rtl="0"/>
                      <a:r>
                        <a:rPr lang="en-US" sz="1800" b="1" dirty="0" err="1" smtClean="0">
                          <a:latin typeface="Times New Roman" panose="02020603050405020304" pitchFamily="18" charset="0"/>
                          <a:cs typeface="Times New Roman" panose="02020603050405020304" pitchFamily="18" charset="0"/>
                        </a:rPr>
                        <a:t>Coefficients</a:t>
                      </a:r>
                      <a:r>
                        <a:rPr lang="en-US" sz="1800" b="1" baseline="30000" dirty="0" err="1"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pPr algn="l" rtl="0"/>
                      <a:endParaRPr lang="en-US" sz="2000" dirty="0" smtClean="0">
                        <a:latin typeface="Times New Roman" panose="02020603050405020304" pitchFamily="18" charset="0"/>
                        <a:cs typeface="Times New Roman" panose="02020603050405020304" pitchFamily="18" charset="0"/>
                      </a:endParaRPr>
                    </a:p>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a:r>
                        <a:rPr lang="en-US" sz="1400" dirty="0" smtClean="0">
                          <a:latin typeface="Times New Roman" panose="02020603050405020304" pitchFamily="18" charset="0"/>
                          <a:cs typeface="Times New Roman" panose="02020603050405020304" pitchFamily="18" charset="0"/>
                        </a:rPr>
                        <a:t>Unstandardized</a:t>
                      </a:r>
                      <a:r>
                        <a:rPr lang="en-US" sz="1400" baseline="0" dirty="0" smtClean="0">
                          <a:latin typeface="Times New Roman" panose="02020603050405020304" pitchFamily="18" charset="0"/>
                          <a:cs typeface="Times New Roman" panose="02020603050405020304" pitchFamily="18" charset="0"/>
                        </a:rPr>
                        <a:t> </a:t>
                      </a:r>
                    </a:p>
                    <a:p>
                      <a:pPr algn="ctr" rtl="0"/>
                      <a:r>
                        <a:rPr lang="en-US" sz="1400" baseline="0" dirty="0" smtClean="0">
                          <a:latin typeface="Times New Roman" panose="02020603050405020304" pitchFamily="18" charset="0"/>
                          <a:cs typeface="Times New Roman" panose="02020603050405020304" pitchFamily="18" charset="0"/>
                        </a:rPr>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Standardized Coefficients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aseline="0" dirty="0" smtClean="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Beta</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(Constant)</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baseline="0" dirty="0" smtClean="0">
                          <a:solidFill>
                            <a:schemeClr val="tx1"/>
                          </a:solidFill>
                          <a:latin typeface="Times New Roman" panose="02020603050405020304" pitchFamily="18" charset="0"/>
                          <a:cs typeface="Times New Roman" panose="02020603050405020304" pitchFamily="18" charset="0"/>
                        </a:rPr>
                        <a:t>-234.681</a:t>
                      </a:r>
                    </a:p>
                    <a:p>
                      <a:pPr algn="l" rtl="0"/>
                      <a:r>
                        <a:rPr lang="en-US" sz="1400" baseline="0" dirty="0" smtClean="0">
                          <a:solidFill>
                            <a:schemeClr val="tx1"/>
                          </a:solidFill>
                          <a:latin typeface="Times New Roman" panose="02020603050405020304" pitchFamily="18" charset="0"/>
                          <a:cs typeface="Times New Roman" panose="02020603050405020304" pitchFamily="18" charset="0"/>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71.552</a:t>
                      </a:r>
                    </a:p>
                    <a:p>
                      <a:pPr algn="l" rtl="0"/>
                      <a:r>
                        <a:rPr lang="en-US" sz="1400" dirty="0" smtClean="0">
                          <a:latin typeface="Times New Roman" panose="02020603050405020304" pitchFamily="18" charset="0"/>
                          <a:cs typeface="Times New Roman" panose="02020603050405020304" pitchFamily="18" charset="0"/>
                        </a:rPr>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-3.280</a:t>
                      </a:r>
                    </a:p>
                    <a:p>
                      <a:pPr algn="l" rtl="0"/>
                      <a:r>
                        <a:rPr lang="en-US" sz="1400" dirty="0" smtClean="0">
                          <a:latin typeface="Times New Roman" panose="02020603050405020304" pitchFamily="18" charset="0"/>
                          <a:cs typeface="Times New Roman" panose="02020603050405020304" pitchFamily="18" charset="0"/>
                        </a:rPr>
                        <a:t>5.092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.005</a:t>
                      </a:r>
                    </a:p>
                    <a:p>
                      <a:pPr algn="l" rtl="0"/>
                      <a:r>
                        <a:rPr lang="en-US" sz="1400" baseline="0" dirty="0" smtClean="0">
                          <a:latin typeface="Times New Roman" panose="02020603050405020304" pitchFamily="18" charset="0"/>
                          <a:cs typeface="Times New Roman" panose="02020603050405020304" pitchFamily="18" charset="0"/>
                        </a:rPr>
                        <a:t>.000</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5715000" y="3124200"/>
            <a:ext cx="4495800" cy="1143000"/>
          </a:xfrm>
          <a:prstGeom prst="rect">
            <a:avLst/>
          </a:prstGeom>
          <a:solidFill>
            <a:srgbClr val="FFFFCC"/>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Independent Variable:  </a:t>
            </a:r>
            <a:r>
              <a:rPr lang="en-US" sz="2400" b="1" i="1" dirty="0">
                <a:solidFill>
                  <a:schemeClr val="tx1"/>
                </a:solidFill>
              </a:rPr>
              <a:t>Height</a:t>
            </a:r>
          </a:p>
          <a:p>
            <a:pPr algn="ctr"/>
            <a:r>
              <a:rPr lang="en-US" sz="2400" dirty="0"/>
              <a:t>Dependent Variable: </a:t>
            </a:r>
            <a:r>
              <a:rPr lang="en-US" sz="2400" b="1" i="1" dirty="0">
                <a:solidFill>
                  <a:schemeClr val="tx1"/>
                </a:solidFill>
              </a:rPr>
              <a:t>Weight</a:t>
            </a:r>
          </a:p>
        </p:txBody>
      </p:sp>
    </p:spTree>
    <p:extLst>
      <p:ext uri="{BB962C8B-B14F-4D97-AF65-F5344CB8AC3E}">
        <p14:creationId xmlns:p14="http://schemas.microsoft.com/office/powerpoint/2010/main" val="62066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7350" y="533401"/>
            <a:ext cx="885825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 significant regression equation was found (F(1, 14) = 25.925, </a:t>
            </a:r>
            <a:r>
              <a:rPr lang="en-US" b="1" i="1" dirty="0">
                <a:solidFill>
                  <a:schemeClr val="accent2">
                    <a:lumMod val="50000"/>
                  </a:schemeClr>
                </a:solidFill>
                <a:latin typeface="Times New Roman" panose="02020603050405020304" pitchFamily="18" charset="0"/>
                <a:cs typeface="Times New Roman" panose="02020603050405020304" pitchFamily="18" charset="0"/>
              </a:rPr>
              <a:t>p </a:t>
            </a:r>
            <a:r>
              <a:rPr lang="en-US" b="1" dirty="0">
                <a:solidFill>
                  <a:schemeClr val="accent2">
                    <a:lumMod val="50000"/>
                  </a:schemeClr>
                </a:solidFill>
                <a:latin typeface="Times New Roman" panose="02020603050405020304" pitchFamily="18" charset="0"/>
                <a:cs typeface="Times New Roman" panose="02020603050405020304" pitchFamily="18" charset="0"/>
              </a:rPr>
              <a:t>&lt; .000), with an </a:t>
            </a:r>
            <a:r>
              <a:rPr lang="en-US" b="1" i="1" dirty="0">
                <a:solidFill>
                  <a:schemeClr val="accent2">
                    <a:lumMod val="50000"/>
                  </a:schemeClr>
                </a:solidFill>
                <a:latin typeface="Times New Roman" panose="02020603050405020304" pitchFamily="18" charset="0"/>
                <a:cs typeface="Times New Roman" panose="02020603050405020304" pitchFamily="18" charset="0"/>
              </a:rPr>
              <a:t>R</a:t>
            </a:r>
            <a:r>
              <a:rPr lang="en-US" b="1" i="1" baseline="30000" dirty="0">
                <a:solidFill>
                  <a:schemeClr val="accent2">
                    <a:lumMod val="50000"/>
                  </a:schemeClr>
                </a:solidFill>
                <a:latin typeface="Times New Roman" panose="02020603050405020304" pitchFamily="18" charset="0"/>
                <a:cs typeface="Times New Roman" panose="02020603050405020304" pitchFamily="18" charset="0"/>
              </a:rPr>
              <a:t>2 </a:t>
            </a:r>
            <a:r>
              <a:rPr lang="en-US" b="1" dirty="0">
                <a:solidFill>
                  <a:schemeClr val="accent2">
                    <a:lumMod val="50000"/>
                  </a:schemeClr>
                </a:solidFill>
                <a:latin typeface="Times New Roman" panose="02020603050405020304" pitchFamily="18" charset="0"/>
                <a:cs typeface="Times New Roman" panose="02020603050405020304" pitchFamily="18" charset="0"/>
              </a:rPr>
              <a:t>of .649. Participants’ predicted weight is equal to -234.681 +5.434 (height) pounds when height is measured in inches. </a:t>
            </a:r>
            <a:r>
              <a:rPr lang="en-US" b="1" dirty="0">
                <a:solidFill>
                  <a:srgbClr val="FF0000"/>
                </a:solidFill>
                <a:latin typeface="Times New Roman" panose="02020603050405020304" pitchFamily="18" charset="0"/>
                <a:cs typeface="Times New Roman" panose="02020603050405020304" pitchFamily="18" charset="0"/>
              </a:rPr>
              <a:t>Participant’s weight </a:t>
            </a:r>
            <a:r>
              <a:rPr lang="en-US" b="1" dirty="0" smtClean="0">
                <a:latin typeface="Times New Roman" panose="02020603050405020304" pitchFamily="18" charset="0"/>
                <a:cs typeface="Times New Roman" panose="02020603050405020304" pitchFamily="18" charset="0"/>
              </a:rPr>
              <a:t>increased </a:t>
            </a:r>
            <a:r>
              <a:rPr lang="en-US" b="1" dirty="0">
                <a:latin typeface="Times New Roman" panose="02020603050405020304" pitchFamily="18" charset="0"/>
                <a:cs typeface="Times New Roman" panose="02020603050405020304" pitchFamily="18" charset="0"/>
              </a:rPr>
              <a:t>_____ for each</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[unit of measure]</a:t>
            </a:r>
            <a:r>
              <a:rPr lang="en-US" b="1" dirty="0">
                <a:latin typeface="Times New Roman" panose="02020603050405020304" pitchFamily="18" charset="0"/>
                <a:cs typeface="Times New Roman" panose="02020603050405020304" pitchFamily="18" charset="0"/>
              </a:rPr>
              <a:t> of</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[independent variable]</a:t>
            </a:r>
            <a:r>
              <a:rPr lang="en-US" b="1" dirty="0">
                <a:latin typeface="Times New Roman" panose="02020603050405020304" pitchFamily="18" charset="0"/>
                <a:cs typeface="Times New Roman" panose="02020603050405020304" pitchFamily="18" charset="0"/>
              </a:rPr>
              <a:t>.</a:t>
            </a:r>
            <a:endParaRPr lang="en-US" b="1" baseline="30000" dirty="0">
              <a:latin typeface="Times New Roman" panose="02020603050405020304" pitchFamily="18" charset="0"/>
              <a:cs typeface="Times New Roman" panose="02020603050405020304" pitchFamily="18" charset="0"/>
            </a:endParaRPr>
          </a:p>
          <a:p>
            <a:pPr marL="0" indent="0">
              <a:buNone/>
            </a:pPr>
            <a:endParaRPr lang="en-US" sz="2800" dirty="0">
              <a:solidFill>
                <a:schemeClr val="accent1"/>
              </a:solidFill>
            </a:endParaRPr>
          </a:p>
          <a:p>
            <a:pPr marL="0" indent="0">
              <a:buNone/>
            </a:pPr>
            <a:endParaRPr lang="en-US" sz="2800" i="1" dirty="0">
              <a:solidFill>
                <a:schemeClr val="accent1"/>
              </a:solidFill>
            </a:endParaRPr>
          </a:p>
          <a:p>
            <a:pPr marL="0" indent="0">
              <a:buNone/>
            </a:pPr>
            <a:endParaRPr lang="en-US" sz="2800"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83618332"/>
              </p:ext>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rtl="0"/>
                      <a:r>
                        <a:rPr lang="en-US" sz="1800" b="1" dirty="0" err="1" smtClean="0">
                          <a:latin typeface="Times New Roman" panose="02020603050405020304" pitchFamily="18" charset="0"/>
                          <a:cs typeface="Times New Roman" panose="02020603050405020304" pitchFamily="18" charset="0"/>
                        </a:rPr>
                        <a:t>Coefficients</a:t>
                      </a:r>
                      <a:r>
                        <a:rPr lang="en-US" sz="1800" b="1" baseline="30000" dirty="0" err="1"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pPr algn="l" rtl="0"/>
                      <a:endParaRPr lang="en-US" sz="2000" dirty="0" smtClean="0">
                        <a:latin typeface="Times New Roman" panose="02020603050405020304" pitchFamily="18" charset="0"/>
                        <a:cs typeface="Times New Roman" panose="02020603050405020304" pitchFamily="18" charset="0"/>
                      </a:endParaRPr>
                    </a:p>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a:r>
                        <a:rPr lang="en-US" sz="1400" dirty="0" smtClean="0">
                          <a:latin typeface="Times New Roman" panose="02020603050405020304" pitchFamily="18" charset="0"/>
                          <a:cs typeface="Times New Roman" panose="02020603050405020304" pitchFamily="18" charset="0"/>
                        </a:rPr>
                        <a:t>Unstandardized</a:t>
                      </a:r>
                      <a:r>
                        <a:rPr lang="en-US" sz="1400" baseline="0" dirty="0" smtClean="0">
                          <a:latin typeface="Times New Roman" panose="02020603050405020304" pitchFamily="18" charset="0"/>
                          <a:cs typeface="Times New Roman" panose="02020603050405020304" pitchFamily="18" charset="0"/>
                        </a:rPr>
                        <a:t> </a:t>
                      </a:r>
                    </a:p>
                    <a:p>
                      <a:pPr algn="ctr" rtl="0"/>
                      <a:r>
                        <a:rPr lang="en-US" sz="1400" baseline="0" dirty="0" smtClean="0">
                          <a:latin typeface="Times New Roman" panose="02020603050405020304" pitchFamily="18" charset="0"/>
                          <a:cs typeface="Times New Roman" panose="02020603050405020304" pitchFamily="18" charset="0"/>
                        </a:rPr>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Standardized Coefficients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aseline="0" dirty="0" smtClean="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Beta</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(Constant)</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baseline="0" dirty="0" smtClean="0">
                          <a:solidFill>
                            <a:schemeClr val="tx1"/>
                          </a:solidFill>
                          <a:latin typeface="Times New Roman" panose="02020603050405020304" pitchFamily="18" charset="0"/>
                          <a:cs typeface="Times New Roman" panose="02020603050405020304" pitchFamily="18" charset="0"/>
                        </a:rPr>
                        <a:t>-234.681</a:t>
                      </a:r>
                    </a:p>
                    <a:p>
                      <a:pPr algn="l" rtl="0"/>
                      <a:r>
                        <a:rPr lang="en-US" sz="1400" baseline="0" dirty="0" smtClean="0">
                          <a:solidFill>
                            <a:schemeClr val="tx1"/>
                          </a:solidFill>
                          <a:latin typeface="Times New Roman" panose="02020603050405020304" pitchFamily="18" charset="0"/>
                          <a:cs typeface="Times New Roman" panose="02020603050405020304" pitchFamily="18" charset="0"/>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71.552</a:t>
                      </a:r>
                    </a:p>
                    <a:p>
                      <a:pPr algn="l" rtl="0"/>
                      <a:r>
                        <a:rPr lang="en-US" sz="1400" dirty="0" smtClean="0">
                          <a:latin typeface="Times New Roman" panose="02020603050405020304" pitchFamily="18" charset="0"/>
                          <a:cs typeface="Times New Roman" panose="02020603050405020304" pitchFamily="18" charset="0"/>
                        </a:rPr>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-3.280</a:t>
                      </a:r>
                    </a:p>
                    <a:p>
                      <a:pPr algn="l" rtl="0"/>
                      <a:r>
                        <a:rPr lang="en-US" sz="1400" dirty="0" smtClean="0">
                          <a:latin typeface="Times New Roman" panose="02020603050405020304" pitchFamily="18" charset="0"/>
                          <a:cs typeface="Times New Roman" panose="02020603050405020304" pitchFamily="18" charset="0"/>
                        </a:rPr>
                        <a:t>5.092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.005</a:t>
                      </a:r>
                    </a:p>
                    <a:p>
                      <a:pPr algn="l" rtl="0"/>
                      <a:r>
                        <a:rPr lang="en-US" sz="1400" baseline="0" dirty="0" smtClean="0">
                          <a:latin typeface="Times New Roman" panose="02020603050405020304" pitchFamily="18" charset="0"/>
                          <a:cs typeface="Times New Roman" panose="02020603050405020304" pitchFamily="18" charset="0"/>
                        </a:rPr>
                        <a:t>.000</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5715000" y="3124200"/>
            <a:ext cx="4495800" cy="1143000"/>
          </a:xfrm>
          <a:prstGeom prst="rect">
            <a:avLst/>
          </a:prstGeom>
          <a:solidFill>
            <a:srgbClr val="FFFFCC"/>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Independent Variable:  </a:t>
            </a:r>
            <a:r>
              <a:rPr lang="en-US" sz="2400" b="1" i="1" dirty="0">
                <a:solidFill>
                  <a:schemeClr val="bg1"/>
                </a:solidFill>
              </a:rPr>
              <a:t>Height</a:t>
            </a:r>
          </a:p>
          <a:p>
            <a:pPr algn="ctr"/>
            <a:r>
              <a:rPr lang="en-US" sz="2400" dirty="0"/>
              <a:t>Dependent Variable: </a:t>
            </a:r>
            <a:r>
              <a:rPr lang="en-US" sz="2400" b="1" i="1" dirty="0">
                <a:solidFill>
                  <a:srgbClr val="FF0000"/>
                </a:solidFill>
              </a:rPr>
              <a:t>Weight</a:t>
            </a:r>
          </a:p>
        </p:txBody>
      </p:sp>
      <p:cxnSp>
        <p:nvCxnSpPr>
          <p:cNvPr id="6" name="Straight Arrow Connector 5"/>
          <p:cNvCxnSpPr/>
          <p:nvPr/>
        </p:nvCxnSpPr>
        <p:spPr>
          <a:xfrm flipH="1" flipV="1">
            <a:off x="6305550" y="2152650"/>
            <a:ext cx="2667000" cy="160020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27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533401"/>
            <a:ext cx="891540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 significant regression equation was found (F(1, 14) = 25.925, </a:t>
            </a:r>
            <a:r>
              <a:rPr lang="en-US" b="1" i="1" dirty="0">
                <a:solidFill>
                  <a:schemeClr val="accent2">
                    <a:lumMod val="50000"/>
                  </a:schemeClr>
                </a:solidFill>
                <a:latin typeface="Times New Roman" panose="02020603050405020304" pitchFamily="18" charset="0"/>
                <a:cs typeface="Times New Roman" panose="02020603050405020304" pitchFamily="18" charset="0"/>
              </a:rPr>
              <a:t>p </a:t>
            </a:r>
            <a:r>
              <a:rPr lang="en-US" b="1" dirty="0">
                <a:solidFill>
                  <a:schemeClr val="accent2">
                    <a:lumMod val="50000"/>
                  </a:schemeClr>
                </a:solidFill>
                <a:latin typeface="Times New Roman" panose="02020603050405020304" pitchFamily="18" charset="0"/>
                <a:cs typeface="Times New Roman" panose="02020603050405020304" pitchFamily="18" charset="0"/>
              </a:rPr>
              <a:t>&lt; .000), with an </a:t>
            </a:r>
            <a:r>
              <a:rPr lang="en-US" b="1" i="1" dirty="0">
                <a:solidFill>
                  <a:schemeClr val="accent2">
                    <a:lumMod val="50000"/>
                  </a:schemeClr>
                </a:solidFill>
                <a:latin typeface="Times New Roman" panose="02020603050405020304" pitchFamily="18" charset="0"/>
                <a:cs typeface="Times New Roman" panose="02020603050405020304" pitchFamily="18" charset="0"/>
              </a:rPr>
              <a:t>R</a:t>
            </a:r>
            <a:r>
              <a:rPr lang="en-US" b="1" i="1" baseline="30000" dirty="0">
                <a:solidFill>
                  <a:schemeClr val="accent2">
                    <a:lumMod val="50000"/>
                  </a:schemeClr>
                </a:solidFill>
                <a:latin typeface="Times New Roman" panose="02020603050405020304" pitchFamily="18" charset="0"/>
                <a:cs typeface="Times New Roman" panose="02020603050405020304" pitchFamily="18" charset="0"/>
              </a:rPr>
              <a:t>2 </a:t>
            </a:r>
            <a:r>
              <a:rPr lang="en-US" b="1" dirty="0">
                <a:solidFill>
                  <a:schemeClr val="accent2">
                    <a:lumMod val="50000"/>
                  </a:schemeClr>
                </a:solidFill>
                <a:latin typeface="Times New Roman" panose="02020603050405020304" pitchFamily="18" charset="0"/>
                <a:cs typeface="Times New Roman" panose="02020603050405020304" pitchFamily="18" charset="0"/>
              </a:rPr>
              <a:t>of .649. Participants’ predicted weight is equal to -234.681 +5.434 (height) pounds when height is measured in inches. </a:t>
            </a:r>
            <a:r>
              <a:rPr lang="en-US" b="1" dirty="0">
                <a:latin typeface="Times New Roman" panose="02020603050405020304" pitchFamily="18" charset="0"/>
                <a:cs typeface="Times New Roman" panose="02020603050405020304" pitchFamily="18" charset="0"/>
              </a:rPr>
              <a:t>Participant’s weight increased </a:t>
            </a:r>
            <a:r>
              <a:rPr lang="en-US" b="1" dirty="0">
                <a:solidFill>
                  <a:srgbClr val="FF0000"/>
                </a:solidFill>
                <a:latin typeface="Times New Roman" panose="02020603050405020304" pitchFamily="18" charset="0"/>
                <a:cs typeface="Times New Roman" panose="02020603050405020304" pitchFamily="18" charset="0"/>
              </a:rPr>
              <a:t>5.434</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for each</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[unit of measure]</a:t>
            </a:r>
            <a:r>
              <a:rPr lang="en-US" b="1" dirty="0">
                <a:latin typeface="Times New Roman" panose="02020603050405020304" pitchFamily="18" charset="0"/>
                <a:cs typeface="Times New Roman" panose="02020603050405020304" pitchFamily="18" charset="0"/>
              </a:rPr>
              <a:t> of</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[independent variable]</a:t>
            </a:r>
            <a:r>
              <a:rPr lang="en-US" b="1" dirty="0">
                <a:latin typeface="Times New Roman" panose="02020603050405020304" pitchFamily="18" charset="0"/>
                <a:cs typeface="Times New Roman" panose="02020603050405020304" pitchFamily="18" charset="0"/>
              </a:rPr>
              <a:t>.</a:t>
            </a:r>
            <a:endParaRPr lang="en-US" b="1" baseline="30000" dirty="0">
              <a:latin typeface="Times New Roman" panose="02020603050405020304" pitchFamily="18" charset="0"/>
              <a:cs typeface="Times New Roman" panose="02020603050405020304" pitchFamily="18" charset="0"/>
            </a:endParaRPr>
          </a:p>
          <a:p>
            <a:pPr marL="0" indent="0">
              <a:buNone/>
            </a:pPr>
            <a:endParaRPr lang="en-US" sz="2800" dirty="0">
              <a:solidFill>
                <a:schemeClr val="accent1"/>
              </a:solidFill>
            </a:endParaRPr>
          </a:p>
          <a:p>
            <a:pPr marL="0" indent="0">
              <a:buNone/>
            </a:pPr>
            <a:endParaRPr lang="en-US" sz="2800" i="1" dirty="0">
              <a:solidFill>
                <a:schemeClr val="accent1"/>
              </a:solidFill>
            </a:endParaRPr>
          </a:p>
          <a:p>
            <a:pPr marL="0" indent="0">
              <a:buNone/>
            </a:pPr>
            <a:endParaRPr lang="en-US" sz="2800"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32128146"/>
              </p:ext>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rtl="0"/>
                      <a:r>
                        <a:rPr lang="en-US" sz="1800" b="1" dirty="0" err="1" smtClean="0">
                          <a:latin typeface="Times New Roman" panose="02020603050405020304" pitchFamily="18" charset="0"/>
                          <a:cs typeface="Times New Roman" panose="02020603050405020304" pitchFamily="18" charset="0"/>
                        </a:rPr>
                        <a:t>Coefficients</a:t>
                      </a:r>
                      <a:r>
                        <a:rPr lang="en-US" sz="1800" b="1" baseline="30000" dirty="0" err="1"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pPr algn="l" rtl="0"/>
                      <a:endParaRPr lang="en-US" sz="2000" dirty="0" smtClean="0">
                        <a:latin typeface="Times New Roman" panose="02020603050405020304" pitchFamily="18" charset="0"/>
                        <a:cs typeface="Times New Roman" panose="02020603050405020304" pitchFamily="18" charset="0"/>
                      </a:endParaRPr>
                    </a:p>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a:r>
                        <a:rPr lang="en-US" sz="1400" dirty="0" smtClean="0">
                          <a:latin typeface="Times New Roman" panose="02020603050405020304" pitchFamily="18" charset="0"/>
                          <a:cs typeface="Times New Roman" panose="02020603050405020304" pitchFamily="18" charset="0"/>
                        </a:rPr>
                        <a:t>Unstandardized</a:t>
                      </a:r>
                      <a:r>
                        <a:rPr lang="en-US" sz="1400" baseline="0" dirty="0" smtClean="0">
                          <a:latin typeface="Times New Roman" panose="02020603050405020304" pitchFamily="18" charset="0"/>
                          <a:cs typeface="Times New Roman" panose="02020603050405020304" pitchFamily="18" charset="0"/>
                        </a:rPr>
                        <a:t> </a:t>
                      </a:r>
                    </a:p>
                    <a:p>
                      <a:pPr algn="ctr" rtl="0"/>
                      <a:r>
                        <a:rPr lang="en-US" sz="1400" baseline="0" dirty="0" smtClean="0">
                          <a:latin typeface="Times New Roman" panose="02020603050405020304" pitchFamily="18" charset="0"/>
                          <a:cs typeface="Times New Roman" panose="02020603050405020304" pitchFamily="18" charset="0"/>
                        </a:rPr>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Standardized Coefficients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aseline="0" dirty="0" smtClean="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Beta</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(Constant)</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baseline="0" dirty="0" smtClean="0">
                          <a:solidFill>
                            <a:schemeClr val="tx1"/>
                          </a:solidFill>
                          <a:latin typeface="Times New Roman" panose="02020603050405020304" pitchFamily="18" charset="0"/>
                          <a:cs typeface="Times New Roman" panose="02020603050405020304" pitchFamily="18" charset="0"/>
                        </a:rPr>
                        <a:t>-234.681</a:t>
                      </a:r>
                      <a:endParaRPr lang="en-US" sz="1400" b="1" baseline="0" dirty="0" smtClean="0">
                        <a:solidFill>
                          <a:srgbClr val="FF0000"/>
                        </a:solidFill>
                        <a:latin typeface="Times New Roman" panose="02020603050405020304" pitchFamily="18" charset="0"/>
                        <a:cs typeface="Times New Roman" panose="02020603050405020304" pitchFamily="18" charset="0"/>
                      </a:endParaRPr>
                    </a:p>
                    <a:p>
                      <a:pPr algn="l" rtl="0"/>
                      <a:r>
                        <a:rPr lang="en-US" sz="1400" b="1" baseline="0" dirty="0" smtClean="0">
                          <a:solidFill>
                            <a:srgbClr val="FF0000"/>
                          </a:solidFill>
                          <a:latin typeface="Times New Roman" panose="02020603050405020304" pitchFamily="18" charset="0"/>
                          <a:cs typeface="Times New Roman" panose="02020603050405020304" pitchFamily="18" charset="0"/>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71.552</a:t>
                      </a:r>
                    </a:p>
                    <a:p>
                      <a:pPr algn="l" rtl="0"/>
                      <a:r>
                        <a:rPr lang="en-US" sz="1400" dirty="0" smtClean="0">
                          <a:latin typeface="Times New Roman" panose="02020603050405020304" pitchFamily="18" charset="0"/>
                          <a:cs typeface="Times New Roman" panose="02020603050405020304" pitchFamily="18" charset="0"/>
                        </a:rPr>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-3.280</a:t>
                      </a:r>
                    </a:p>
                    <a:p>
                      <a:pPr algn="l" rtl="0"/>
                      <a:r>
                        <a:rPr lang="en-US" sz="1400" dirty="0" smtClean="0">
                          <a:latin typeface="Times New Roman" panose="02020603050405020304" pitchFamily="18" charset="0"/>
                          <a:cs typeface="Times New Roman" panose="02020603050405020304" pitchFamily="18" charset="0"/>
                        </a:rPr>
                        <a:t>5.092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.005</a:t>
                      </a:r>
                    </a:p>
                    <a:p>
                      <a:pPr algn="l" rtl="0"/>
                      <a:r>
                        <a:rPr lang="en-US" sz="1400" baseline="0" dirty="0" smtClean="0">
                          <a:latin typeface="Times New Roman" panose="02020603050405020304" pitchFamily="18" charset="0"/>
                          <a:cs typeface="Times New Roman" panose="02020603050405020304" pitchFamily="18" charset="0"/>
                        </a:rPr>
                        <a:t>.000</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5715000" y="3124200"/>
            <a:ext cx="4495800" cy="1143000"/>
          </a:xfrm>
          <a:prstGeom prst="rect">
            <a:avLst/>
          </a:prstGeom>
          <a:solidFill>
            <a:srgbClr val="FFFFCC"/>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rPr>
              <a:t>Independent Variable:  </a:t>
            </a:r>
            <a:r>
              <a:rPr lang="en-US" sz="2400" b="1" i="1" dirty="0">
                <a:solidFill>
                  <a:schemeClr val="bg1"/>
                </a:solidFill>
              </a:rPr>
              <a:t>Height</a:t>
            </a:r>
          </a:p>
          <a:p>
            <a:pPr algn="ctr"/>
            <a:r>
              <a:rPr lang="en-US" sz="2400" dirty="0">
                <a:solidFill>
                  <a:schemeClr val="bg1"/>
                </a:solidFill>
              </a:rPr>
              <a:t>Dependent Variable: </a:t>
            </a:r>
            <a:r>
              <a:rPr lang="en-US" sz="2400" b="1" i="1" dirty="0">
                <a:solidFill>
                  <a:schemeClr val="bg1"/>
                </a:solidFill>
              </a:rPr>
              <a:t>Weight</a:t>
            </a:r>
          </a:p>
        </p:txBody>
      </p:sp>
      <p:cxnSp>
        <p:nvCxnSpPr>
          <p:cNvPr id="6" name="Straight Arrow Connector 5"/>
          <p:cNvCxnSpPr/>
          <p:nvPr/>
        </p:nvCxnSpPr>
        <p:spPr>
          <a:xfrm flipV="1">
            <a:off x="4011930" y="2194560"/>
            <a:ext cx="4465320" cy="3931604"/>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55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7340" y="533401"/>
            <a:ext cx="899541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 significant regression equation was found (F(1, 14) = 25.925, </a:t>
            </a:r>
            <a:r>
              <a:rPr lang="en-US" b="1" i="1" dirty="0">
                <a:solidFill>
                  <a:schemeClr val="accent2">
                    <a:lumMod val="50000"/>
                  </a:schemeClr>
                </a:solidFill>
                <a:latin typeface="Times New Roman" panose="02020603050405020304" pitchFamily="18" charset="0"/>
                <a:cs typeface="Times New Roman" panose="02020603050405020304" pitchFamily="18" charset="0"/>
              </a:rPr>
              <a:t>p </a:t>
            </a:r>
            <a:r>
              <a:rPr lang="en-US" b="1" dirty="0">
                <a:solidFill>
                  <a:schemeClr val="accent2">
                    <a:lumMod val="50000"/>
                  </a:schemeClr>
                </a:solidFill>
                <a:latin typeface="Times New Roman" panose="02020603050405020304" pitchFamily="18" charset="0"/>
                <a:cs typeface="Times New Roman" panose="02020603050405020304" pitchFamily="18" charset="0"/>
              </a:rPr>
              <a:t>&lt; .000), with an </a:t>
            </a:r>
            <a:r>
              <a:rPr lang="en-US" b="1" i="1" dirty="0">
                <a:solidFill>
                  <a:schemeClr val="accent2">
                    <a:lumMod val="50000"/>
                  </a:schemeClr>
                </a:solidFill>
                <a:latin typeface="Times New Roman" panose="02020603050405020304" pitchFamily="18" charset="0"/>
                <a:cs typeface="Times New Roman" panose="02020603050405020304" pitchFamily="18" charset="0"/>
              </a:rPr>
              <a:t>R</a:t>
            </a:r>
            <a:r>
              <a:rPr lang="en-US" b="1" i="1" baseline="30000" dirty="0">
                <a:solidFill>
                  <a:schemeClr val="accent2">
                    <a:lumMod val="50000"/>
                  </a:schemeClr>
                </a:solidFill>
                <a:latin typeface="Times New Roman" panose="02020603050405020304" pitchFamily="18" charset="0"/>
                <a:cs typeface="Times New Roman" panose="02020603050405020304" pitchFamily="18" charset="0"/>
              </a:rPr>
              <a:t>2 </a:t>
            </a:r>
            <a:r>
              <a:rPr lang="en-US" b="1" dirty="0">
                <a:solidFill>
                  <a:schemeClr val="accent2">
                    <a:lumMod val="50000"/>
                  </a:schemeClr>
                </a:solidFill>
                <a:latin typeface="Times New Roman" panose="02020603050405020304" pitchFamily="18" charset="0"/>
                <a:cs typeface="Times New Roman" panose="02020603050405020304" pitchFamily="18" charset="0"/>
              </a:rPr>
              <a:t>of .649. Participants’ predicted weight is equal to -234.681 +5.434 (height) pounds when height is measured in inches. </a:t>
            </a:r>
            <a:r>
              <a:rPr lang="en-US" b="1" dirty="0">
                <a:latin typeface="Times New Roman" panose="02020603050405020304" pitchFamily="18" charset="0"/>
                <a:cs typeface="Times New Roman" panose="02020603050405020304" pitchFamily="18" charset="0"/>
              </a:rPr>
              <a:t>Participant’s weight increased </a:t>
            </a:r>
            <a:r>
              <a:rPr lang="en-US" b="1" dirty="0">
                <a:solidFill>
                  <a:srgbClr val="FF0000"/>
                </a:solidFill>
                <a:latin typeface="Times New Roman" panose="02020603050405020304" pitchFamily="18" charset="0"/>
                <a:cs typeface="Times New Roman" panose="02020603050405020304" pitchFamily="18" charset="0"/>
              </a:rPr>
              <a:t>5.434</a:t>
            </a:r>
            <a:r>
              <a:rPr lang="en-US" b="1" dirty="0">
                <a:latin typeface="Times New Roman" panose="02020603050405020304" pitchFamily="18" charset="0"/>
                <a:cs typeface="Times New Roman" panose="02020603050405020304" pitchFamily="18" charset="0"/>
              </a:rPr>
              <a:t> for each</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inch</a:t>
            </a:r>
            <a:r>
              <a:rPr lang="en-US" dirty="0"/>
              <a:t> </a:t>
            </a:r>
            <a:r>
              <a:rPr lang="en-US" b="1" dirty="0" smtClean="0">
                <a:latin typeface="Times New Roman" panose="02020603050405020304" pitchFamily="18" charset="0"/>
                <a:cs typeface="Times New Roman" panose="02020603050405020304" pitchFamily="18" charset="0"/>
              </a:rPr>
              <a:t>of</a:t>
            </a:r>
            <a:r>
              <a:rPr lang="en-US" b="1" dirty="0" smtClean="0">
                <a:solidFill>
                  <a:schemeClr val="accent1"/>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[independent variable]</a:t>
            </a:r>
            <a:r>
              <a:rPr lang="en-US" b="1" dirty="0">
                <a:latin typeface="Times New Roman" panose="02020603050405020304" pitchFamily="18" charset="0"/>
                <a:cs typeface="Times New Roman" panose="02020603050405020304" pitchFamily="18" charset="0"/>
              </a:rPr>
              <a:t>.</a:t>
            </a:r>
            <a:endParaRPr lang="en-US" b="1" baseline="300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93213455"/>
              </p:ext>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rtl="0"/>
                      <a:r>
                        <a:rPr lang="en-US" sz="1800" b="1" dirty="0" err="1" smtClean="0">
                          <a:latin typeface="Times New Roman" panose="02020603050405020304" pitchFamily="18" charset="0"/>
                          <a:cs typeface="Times New Roman" panose="02020603050405020304" pitchFamily="18" charset="0"/>
                        </a:rPr>
                        <a:t>Coefficients</a:t>
                      </a:r>
                      <a:r>
                        <a:rPr lang="en-US" sz="1800" b="1" baseline="30000" dirty="0" err="1"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pPr algn="l" rtl="0"/>
                      <a:endParaRPr lang="en-US" sz="2000" dirty="0" smtClean="0">
                        <a:latin typeface="Times New Roman" panose="02020603050405020304" pitchFamily="18" charset="0"/>
                        <a:cs typeface="Times New Roman" panose="02020603050405020304" pitchFamily="18" charset="0"/>
                      </a:endParaRPr>
                    </a:p>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a:r>
                        <a:rPr lang="en-US" sz="1400" dirty="0" smtClean="0">
                          <a:latin typeface="Times New Roman" panose="02020603050405020304" pitchFamily="18" charset="0"/>
                          <a:cs typeface="Times New Roman" panose="02020603050405020304" pitchFamily="18" charset="0"/>
                        </a:rPr>
                        <a:t>Unstandardized</a:t>
                      </a:r>
                      <a:r>
                        <a:rPr lang="en-US" sz="1400" baseline="0" dirty="0" smtClean="0">
                          <a:latin typeface="Times New Roman" panose="02020603050405020304" pitchFamily="18" charset="0"/>
                          <a:cs typeface="Times New Roman" panose="02020603050405020304" pitchFamily="18" charset="0"/>
                        </a:rPr>
                        <a:t> </a:t>
                      </a:r>
                    </a:p>
                    <a:p>
                      <a:pPr algn="ctr" rtl="0"/>
                      <a:r>
                        <a:rPr lang="en-US" sz="1400" baseline="0" dirty="0" smtClean="0">
                          <a:latin typeface="Times New Roman" panose="02020603050405020304" pitchFamily="18" charset="0"/>
                          <a:cs typeface="Times New Roman" panose="02020603050405020304" pitchFamily="18" charset="0"/>
                        </a:rPr>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Standardized Coefficients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aseline="0" dirty="0" smtClean="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Beta</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(Constant)</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baseline="0" dirty="0" smtClean="0">
                          <a:solidFill>
                            <a:schemeClr val="tx1"/>
                          </a:solidFill>
                          <a:latin typeface="Times New Roman" panose="02020603050405020304" pitchFamily="18" charset="0"/>
                          <a:cs typeface="Times New Roman" panose="02020603050405020304" pitchFamily="18" charset="0"/>
                        </a:rPr>
                        <a:t>-234.681</a:t>
                      </a:r>
                      <a:endParaRPr lang="en-US" sz="1400" b="1" baseline="0" dirty="0" smtClean="0">
                        <a:solidFill>
                          <a:srgbClr val="FF0000"/>
                        </a:solidFill>
                        <a:latin typeface="Times New Roman" panose="02020603050405020304" pitchFamily="18" charset="0"/>
                        <a:cs typeface="Times New Roman" panose="02020603050405020304" pitchFamily="18" charset="0"/>
                      </a:endParaRPr>
                    </a:p>
                    <a:p>
                      <a:pPr algn="l" rtl="0"/>
                      <a:r>
                        <a:rPr lang="en-US" sz="1400" b="1" baseline="0" dirty="0" smtClean="0">
                          <a:solidFill>
                            <a:srgbClr val="FF0000"/>
                          </a:solidFill>
                          <a:latin typeface="Times New Roman" panose="02020603050405020304" pitchFamily="18" charset="0"/>
                          <a:cs typeface="Times New Roman" panose="02020603050405020304" pitchFamily="18" charset="0"/>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71.552</a:t>
                      </a:r>
                    </a:p>
                    <a:p>
                      <a:pPr algn="l" rtl="0"/>
                      <a:r>
                        <a:rPr lang="en-US" sz="1400" dirty="0" smtClean="0">
                          <a:latin typeface="Times New Roman" panose="02020603050405020304" pitchFamily="18" charset="0"/>
                          <a:cs typeface="Times New Roman" panose="02020603050405020304" pitchFamily="18" charset="0"/>
                        </a:rPr>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-3.280</a:t>
                      </a:r>
                    </a:p>
                    <a:p>
                      <a:pPr algn="l" rtl="0"/>
                      <a:r>
                        <a:rPr lang="en-US" sz="1400" dirty="0" smtClean="0">
                          <a:latin typeface="Times New Roman" panose="02020603050405020304" pitchFamily="18" charset="0"/>
                          <a:cs typeface="Times New Roman" panose="02020603050405020304" pitchFamily="18" charset="0"/>
                        </a:rPr>
                        <a:t>5.092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.005</a:t>
                      </a:r>
                    </a:p>
                    <a:p>
                      <a:pPr algn="l" rtl="0"/>
                      <a:r>
                        <a:rPr lang="en-US" sz="1400" baseline="0" dirty="0" smtClean="0">
                          <a:latin typeface="Times New Roman" panose="02020603050405020304" pitchFamily="18" charset="0"/>
                          <a:cs typeface="Times New Roman" panose="02020603050405020304" pitchFamily="18" charset="0"/>
                        </a:rPr>
                        <a:t>.000</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5715000" y="3124200"/>
            <a:ext cx="4495800" cy="1143000"/>
          </a:xfrm>
          <a:prstGeom prst="rect">
            <a:avLst/>
          </a:prstGeom>
          <a:solidFill>
            <a:srgbClr val="FFFFCC"/>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Independent Variable:  </a:t>
            </a:r>
            <a:r>
              <a:rPr lang="en-US" sz="2400" b="1" i="1" dirty="0">
                <a:solidFill>
                  <a:srgbClr val="FF0000"/>
                </a:solidFill>
              </a:rPr>
              <a:t>Height</a:t>
            </a:r>
          </a:p>
          <a:p>
            <a:pPr algn="ctr"/>
            <a:r>
              <a:rPr lang="en-US" sz="2400" dirty="0">
                <a:solidFill>
                  <a:schemeClr val="bg1"/>
                </a:solidFill>
              </a:rPr>
              <a:t>Dependent Variable: </a:t>
            </a:r>
            <a:r>
              <a:rPr lang="en-US" sz="2400" b="1" i="1" dirty="0">
                <a:solidFill>
                  <a:schemeClr val="bg1"/>
                </a:solidFill>
              </a:rPr>
              <a:t>Weight</a:t>
            </a:r>
          </a:p>
        </p:txBody>
      </p:sp>
      <p:cxnSp>
        <p:nvCxnSpPr>
          <p:cNvPr id="6" name="Straight Arrow Connector 5"/>
          <p:cNvCxnSpPr/>
          <p:nvPr/>
        </p:nvCxnSpPr>
        <p:spPr>
          <a:xfrm flipH="1" flipV="1">
            <a:off x="2057400" y="2560320"/>
            <a:ext cx="6934200" cy="86868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48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1620" y="533401"/>
            <a:ext cx="8995410" cy="5592763"/>
          </a:xfrm>
        </p:spPr>
        <p:txBody>
          <a:bodyPr>
            <a:normAutofit/>
          </a:bodyPr>
          <a:lstStyle/>
          <a:p>
            <a:pPr marL="0" indent="0" algn="l" rtl="0">
              <a:buNone/>
            </a:pPr>
            <a:r>
              <a:rPr lang="en-US" b="1" dirty="0">
                <a:solidFill>
                  <a:schemeClr val="accent2">
                    <a:lumMod val="50000"/>
                  </a:schemeClr>
                </a:solidFill>
                <a:latin typeface="Times New Roman" panose="02020603050405020304" pitchFamily="18" charset="0"/>
                <a:cs typeface="Times New Roman" panose="02020603050405020304" pitchFamily="18" charset="0"/>
              </a:rPr>
              <a:t>A simple linear regression was calculated to predict weight based on height. A significant regression equation was found (F(1, 14) = 25.925, </a:t>
            </a:r>
            <a:r>
              <a:rPr lang="en-US" b="1" i="1" dirty="0">
                <a:solidFill>
                  <a:schemeClr val="accent2">
                    <a:lumMod val="50000"/>
                  </a:schemeClr>
                </a:solidFill>
                <a:latin typeface="Times New Roman" panose="02020603050405020304" pitchFamily="18" charset="0"/>
                <a:cs typeface="Times New Roman" panose="02020603050405020304" pitchFamily="18" charset="0"/>
              </a:rPr>
              <a:t>p </a:t>
            </a:r>
            <a:r>
              <a:rPr lang="en-US" b="1" dirty="0">
                <a:solidFill>
                  <a:schemeClr val="accent2">
                    <a:lumMod val="50000"/>
                  </a:schemeClr>
                </a:solidFill>
                <a:latin typeface="Times New Roman" panose="02020603050405020304" pitchFamily="18" charset="0"/>
                <a:cs typeface="Times New Roman" panose="02020603050405020304" pitchFamily="18" charset="0"/>
              </a:rPr>
              <a:t>&lt; .000), with an </a:t>
            </a:r>
            <a:r>
              <a:rPr lang="en-US" b="1" i="1" dirty="0">
                <a:solidFill>
                  <a:schemeClr val="accent2">
                    <a:lumMod val="50000"/>
                  </a:schemeClr>
                </a:solidFill>
                <a:latin typeface="Times New Roman" panose="02020603050405020304" pitchFamily="18" charset="0"/>
                <a:cs typeface="Times New Roman" panose="02020603050405020304" pitchFamily="18" charset="0"/>
              </a:rPr>
              <a:t>R</a:t>
            </a:r>
            <a:r>
              <a:rPr lang="en-US" b="1" i="1" baseline="30000" dirty="0">
                <a:solidFill>
                  <a:schemeClr val="accent2">
                    <a:lumMod val="50000"/>
                  </a:schemeClr>
                </a:solidFill>
                <a:latin typeface="Times New Roman" panose="02020603050405020304" pitchFamily="18" charset="0"/>
                <a:cs typeface="Times New Roman" panose="02020603050405020304" pitchFamily="18" charset="0"/>
              </a:rPr>
              <a:t>2 </a:t>
            </a:r>
            <a:r>
              <a:rPr lang="en-US" b="1" dirty="0">
                <a:solidFill>
                  <a:schemeClr val="accent2">
                    <a:lumMod val="50000"/>
                  </a:schemeClr>
                </a:solidFill>
                <a:latin typeface="Times New Roman" panose="02020603050405020304" pitchFamily="18" charset="0"/>
                <a:cs typeface="Times New Roman" panose="02020603050405020304" pitchFamily="18" charset="0"/>
              </a:rPr>
              <a:t>of .649. Participants’ predicted weight is equal to -234.681 +5.434 (height) pounds when height is measured in inches. </a:t>
            </a:r>
            <a:r>
              <a:rPr lang="en-US" b="1" dirty="0">
                <a:latin typeface="Times New Roman" panose="02020603050405020304" pitchFamily="18" charset="0"/>
                <a:cs typeface="Times New Roman" panose="02020603050405020304" pitchFamily="18" charset="0"/>
              </a:rPr>
              <a:t>Participant’s weight increased </a:t>
            </a:r>
            <a:r>
              <a:rPr lang="en-US" b="1" dirty="0">
                <a:solidFill>
                  <a:srgbClr val="FF0000"/>
                </a:solidFill>
                <a:latin typeface="Times New Roman" panose="02020603050405020304" pitchFamily="18" charset="0"/>
                <a:cs typeface="Times New Roman" panose="02020603050405020304" pitchFamily="18" charset="0"/>
              </a:rPr>
              <a:t>5.434</a:t>
            </a:r>
            <a:r>
              <a:rPr lang="en-US" b="1" dirty="0">
                <a:latin typeface="Times New Roman" panose="02020603050405020304" pitchFamily="18" charset="0"/>
                <a:cs typeface="Times New Roman" panose="02020603050405020304" pitchFamily="18" charset="0"/>
              </a:rPr>
              <a:t> for each</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inch</a:t>
            </a:r>
            <a:r>
              <a:rPr lang="en-US" dirty="0"/>
              <a:t> </a:t>
            </a:r>
            <a:r>
              <a:rPr lang="en-US" b="1" dirty="0" smtClean="0">
                <a:latin typeface="Times New Roman" panose="02020603050405020304" pitchFamily="18" charset="0"/>
                <a:cs typeface="Times New Roman" panose="02020603050405020304" pitchFamily="18" charset="0"/>
              </a:rPr>
              <a:t>of</a:t>
            </a:r>
            <a:r>
              <a:rPr lang="en-US" dirty="0">
                <a:solidFill>
                  <a:srgbClr val="FF0000"/>
                </a:solidFill>
              </a:rPr>
              <a:t> </a:t>
            </a:r>
            <a:r>
              <a:rPr lang="en-US" b="1" dirty="0">
                <a:solidFill>
                  <a:srgbClr val="FF0000"/>
                </a:solidFill>
                <a:latin typeface="Times New Roman" panose="02020603050405020304" pitchFamily="18" charset="0"/>
                <a:cs typeface="Times New Roman" panose="02020603050405020304" pitchFamily="18" charset="0"/>
              </a:rPr>
              <a:t>height</a:t>
            </a:r>
            <a:r>
              <a:rPr lang="en-US" b="1" dirty="0" smtClean="0">
                <a:latin typeface="Times New Roman" panose="02020603050405020304" pitchFamily="18" charset="0"/>
                <a:cs typeface="Times New Roman" panose="02020603050405020304" pitchFamily="18" charset="0"/>
              </a:rPr>
              <a:t>.</a:t>
            </a:r>
            <a:endParaRPr lang="en-US" b="1" baseline="300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95410351"/>
              </p:ext>
            </p:extLst>
          </p:nvPr>
        </p:nvGraphicFramePr>
        <p:xfrm>
          <a:off x="2057400" y="4572000"/>
          <a:ext cx="7772400" cy="1735836"/>
        </p:xfrm>
        <a:graphic>
          <a:graphicData uri="http://schemas.openxmlformats.org/drawingml/2006/table">
            <a:tbl>
              <a:tblPr firstRow="1" bandRow="1">
                <a:tableStyleId>{5940675A-B579-460E-94D1-54222C63F5DA}</a:tableStyleId>
              </a:tblPr>
              <a:tblGrid>
                <a:gridCol w="1371600"/>
                <a:gridCol w="1219200"/>
                <a:gridCol w="1600200"/>
                <a:gridCol w="1600200"/>
                <a:gridCol w="914400"/>
                <a:gridCol w="1066800"/>
              </a:tblGrid>
              <a:tr h="342900">
                <a:tc gridSpan="6">
                  <a:txBody>
                    <a:bodyPr/>
                    <a:lstStyle/>
                    <a:p>
                      <a:pPr algn="ctr" rtl="0"/>
                      <a:r>
                        <a:rPr lang="en-US" sz="1800" b="1" dirty="0" err="1" smtClean="0">
                          <a:latin typeface="Times New Roman" panose="02020603050405020304" pitchFamily="18" charset="0"/>
                          <a:cs typeface="Times New Roman" panose="02020603050405020304" pitchFamily="18" charset="0"/>
                        </a:rPr>
                        <a:t>Coefficients</a:t>
                      </a:r>
                      <a:r>
                        <a:rPr lang="en-US" sz="1800" b="1" baseline="30000" dirty="0" err="1" smtClean="0">
                          <a:latin typeface="Times New Roman" panose="02020603050405020304" pitchFamily="18" charset="0"/>
                          <a:cs typeface="Times New Roman" panose="02020603050405020304" pitchFamily="18" charset="0"/>
                        </a:rPr>
                        <a:t>a</a:t>
                      </a:r>
                      <a:endParaRPr lang="en-US" sz="1800" b="1" baseline="30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r>
              <a:tr h="266700">
                <a:tc rowSpan="2">
                  <a:txBody>
                    <a:bodyPr/>
                    <a:lstStyle/>
                    <a:p>
                      <a:pPr algn="l" rtl="0"/>
                      <a:endParaRPr lang="en-US" sz="2000" dirty="0" smtClean="0">
                        <a:latin typeface="Times New Roman" panose="02020603050405020304" pitchFamily="18" charset="0"/>
                        <a:cs typeface="Times New Roman" panose="02020603050405020304" pitchFamily="18" charset="0"/>
                      </a:endParaRPr>
                    </a:p>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Model</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a:r>
                        <a:rPr lang="en-US" sz="1400" dirty="0" smtClean="0">
                          <a:latin typeface="Times New Roman" panose="02020603050405020304" pitchFamily="18" charset="0"/>
                          <a:cs typeface="Times New Roman" panose="02020603050405020304" pitchFamily="18" charset="0"/>
                        </a:rPr>
                        <a:t>Unstandardized</a:t>
                      </a:r>
                      <a:r>
                        <a:rPr lang="en-US" sz="1400" baseline="0" dirty="0" smtClean="0">
                          <a:latin typeface="Times New Roman" panose="02020603050405020304" pitchFamily="18" charset="0"/>
                          <a:cs typeface="Times New Roman" panose="02020603050405020304" pitchFamily="18" charset="0"/>
                        </a:rPr>
                        <a:t> </a:t>
                      </a:r>
                    </a:p>
                    <a:p>
                      <a:pPr algn="ctr" rtl="0"/>
                      <a:r>
                        <a:rPr lang="en-US" sz="1400" baseline="0" dirty="0" smtClean="0">
                          <a:latin typeface="Times New Roman" panose="02020603050405020304" pitchFamily="18" charset="0"/>
                          <a:cs typeface="Times New Roman" panose="02020603050405020304" pitchFamily="18" charset="0"/>
                        </a:rPr>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Standardized Coefficients</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a:endParaRPr lang="en-US" sz="1400" dirty="0" smtClean="0">
                        <a:latin typeface="Times New Roman" panose="02020603050405020304" pitchFamily="18" charset="0"/>
                        <a:cs typeface="Times New Roman" panose="02020603050405020304" pitchFamily="18" charset="0"/>
                      </a:endParaRPr>
                    </a:p>
                    <a:p>
                      <a:pPr algn="ctr" rtl="0"/>
                      <a:endParaRPr lang="en-US" sz="2000" dirty="0" smtClean="0">
                        <a:latin typeface="Times New Roman" panose="02020603050405020304" pitchFamily="18" charset="0"/>
                        <a:cs typeface="Times New Roman" panose="02020603050405020304" pitchFamily="18" charset="0"/>
                      </a:endParaRPr>
                    </a:p>
                    <a:p>
                      <a:pPr algn="ctr" rtl="0"/>
                      <a:r>
                        <a:rPr lang="en-US" sz="1400" dirty="0" smtClean="0">
                          <a:latin typeface="Times New Roman" panose="02020603050405020304" pitchFamily="18" charset="0"/>
                          <a:cs typeface="Times New Roman" panose="02020603050405020304" pitchFamily="18" charset="0"/>
                        </a:rPr>
                        <a:t>Sig.</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vMerge="1">
                  <a:txBody>
                    <a:bodyPr/>
                    <a:lstStyle/>
                    <a:p>
                      <a:pPr marL="338138" indent="0">
                        <a:buFont typeface="+mj-lt"/>
                        <a:buNone/>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aseline="0" dirty="0" smtClean="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St.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latin typeface="Times New Roman" panose="02020603050405020304" pitchFamily="18" charset="0"/>
                          <a:cs typeface="Times New Roman" panose="02020603050405020304" pitchFamily="18" charset="0"/>
                        </a:rPr>
                        <a:t>Beta</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56">
                <a:tc>
                  <a:txBody>
                    <a:bodyPr/>
                    <a:lstStyle/>
                    <a:p>
                      <a:pPr marL="342900" indent="-342900" algn="l" rtl="0">
                        <a:buFont typeface="+mj-lt"/>
                        <a:buAutoNum type="arabicPeriod"/>
                      </a:pPr>
                      <a:r>
                        <a:rPr lang="en-US" sz="1400" dirty="0" smtClean="0">
                          <a:latin typeface="Times New Roman" panose="02020603050405020304" pitchFamily="18" charset="0"/>
                          <a:cs typeface="Times New Roman" panose="02020603050405020304" pitchFamily="18" charset="0"/>
                        </a:rPr>
                        <a:t>(Constant)</a:t>
                      </a:r>
                    </a:p>
                    <a:p>
                      <a:pPr marL="338138" indent="0" algn="l" rtl="0">
                        <a:buFont typeface="+mj-lt"/>
                        <a:buNone/>
                      </a:pPr>
                      <a:r>
                        <a:rPr lang="en-US" sz="1400" dirty="0" smtClean="0">
                          <a:latin typeface="Times New Roman" panose="02020603050405020304" pitchFamily="18" charset="0"/>
                          <a:cs typeface="Times New Roman" panose="02020603050405020304" pitchFamily="18" charset="0"/>
                        </a:rPr>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0" baseline="0" dirty="0" smtClean="0">
                          <a:solidFill>
                            <a:schemeClr val="tx1"/>
                          </a:solidFill>
                          <a:latin typeface="Times New Roman" panose="02020603050405020304" pitchFamily="18" charset="0"/>
                          <a:cs typeface="Times New Roman" panose="02020603050405020304" pitchFamily="18" charset="0"/>
                        </a:rPr>
                        <a:t>-234.681</a:t>
                      </a:r>
                      <a:endParaRPr lang="en-US" sz="1400" b="1" baseline="0" dirty="0" smtClean="0">
                        <a:solidFill>
                          <a:srgbClr val="FF0000"/>
                        </a:solidFill>
                        <a:latin typeface="Times New Roman" panose="02020603050405020304" pitchFamily="18" charset="0"/>
                        <a:cs typeface="Times New Roman" panose="02020603050405020304" pitchFamily="18" charset="0"/>
                      </a:endParaRPr>
                    </a:p>
                    <a:p>
                      <a:pPr algn="l" rtl="0"/>
                      <a:r>
                        <a:rPr lang="en-US" sz="1400" b="1" baseline="0" dirty="0" smtClean="0">
                          <a:solidFill>
                            <a:srgbClr val="FF0000"/>
                          </a:solidFill>
                          <a:latin typeface="Times New Roman" panose="02020603050405020304" pitchFamily="18" charset="0"/>
                          <a:cs typeface="Times New Roman" panose="02020603050405020304" pitchFamily="18" charset="0"/>
                        </a:rPr>
                        <a:t>5.434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71.552</a:t>
                      </a:r>
                    </a:p>
                    <a:p>
                      <a:pPr algn="l" rtl="0"/>
                      <a:r>
                        <a:rPr lang="en-US" sz="1400" dirty="0" smtClean="0">
                          <a:latin typeface="Times New Roman" panose="02020603050405020304" pitchFamily="18" charset="0"/>
                          <a:cs typeface="Times New Roman" panose="02020603050405020304" pitchFamily="18" charset="0"/>
                        </a:rPr>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en-US" sz="1400" dirty="0" smtClean="0">
                        <a:latin typeface="Times New Roman" panose="02020603050405020304" pitchFamily="18" charset="0"/>
                        <a:cs typeface="Times New Roman" panose="02020603050405020304" pitchFamily="18" charset="0"/>
                      </a:endParaRPr>
                    </a:p>
                    <a:p>
                      <a:pPr algn="l" rtl="0"/>
                      <a:r>
                        <a:rPr lang="en-US" sz="1400" dirty="0" smtClean="0">
                          <a:latin typeface="Times New Roman" panose="02020603050405020304" pitchFamily="18" charset="0"/>
                          <a:cs typeface="Times New Roman" panose="02020603050405020304" pitchFamily="18" charset="0"/>
                        </a:rPr>
                        <a:t>.806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-3.280</a:t>
                      </a:r>
                    </a:p>
                    <a:p>
                      <a:pPr algn="l" rtl="0"/>
                      <a:r>
                        <a:rPr lang="en-US" sz="1400" dirty="0" smtClean="0">
                          <a:latin typeface="Times New Roman" panose="02020603050405020304" pitchFamily="18" charset="0"/>
                          <a:cs typeface="Times New Roman" panose="02020603050405020304" pitchFamily="18" charset="0"/>
                        </a:rPr>
                        <a:t>5.092</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latin typeface="Times New Roman" panose="02020603050405020304" pitchFamily="18" charset="0"/>
                          <a:cs typeface="Times New Roman" panose="02020603050405020304" pitchFamily="18" charset="0"/>
                        </a:rPr>
                        <a:t>.005</a:t>
                      </a:r>
                    </a:p>
                    <a:p>
                      <a:pPr algn="l" rtl="0"/>
                      <a:r>
                        <a:rPr lang="en-US" sz="1400" baseline="0" dirty="0" smtClean="0">
                          <a:latin typeface="Times New Roman" panose="02020603050405020304" pitchFamily="18" charset="0"/>
                          <a:cs typeface="Times New Roman" panose="02020603050405020304" pitchFamily="18" charset="0"/>
                        </a:rPr>
                        <a:t>.000</a:t>
                      </a:r>
                      <a:endParaRPr lang="en-US" sz="14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5715000" y="3124200"/>
            <a:ext cx="4495800" cy="1143000"/>
          </a:xfrm>
          <a:prstGeom prst="rect">
            <a:avLst/>
          </a:prstGeom>
          <a:solidFill>
            <a:srgbClr val="FFFFCC"/>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Independent Variable:  </a:t>
            </a:r>
            <a:r>
              <a:rPr lang="en-US" sz="2400" b="1" i="1" dirty="0">
                <a:solidFill>
                  <a:srgbClr val="FF0000"/>
                </a:solidFill>
              </a:rPr>
              <a:t>Height</a:t>
            </a:r>
          </a:p>
          <a:p>
            <a:pPr algn="ctr"/>
            <a:r>
              <a:rPr lang="en-US" sz="2400" dirty="0"/>
              <a:t>Dependent Variable: </a:t>
            </a:r>
            <a:r>
              <a:rPr lang="en-US" sz="2400" b="1" i="1" dirty="0">
                <a:solidFill>
                  <a:schemeClr val="bg1"/>
                </a:solidFill>
              </a:rPr>
              <a:t>Weight</a:t>
            </a:r>
          </a:p>
        </p:txBody>
      </p:sp>
      <p:cxnSp>
        <p:nvCxnSpPr>
          <p:cNvPr id="6" name="Straight Arrow Connector 5"/>
          <p:cNvCxnSpPr/>
          <p:nvPr/>
        </p:nvCxnSpPr>
        <p:spPr>
          <a:xfrm flipH="1" flipV="1">
            <a:off x="3291840" y="2514600"/>
            <a:ext cx="5699760" cy="91440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56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solidFill>
                  <a:srgbClr val="FFC000"/>
                </a:solidFill>
              </a:rPr>
              <a:t>در نهایت</a:t>
            </a:r>
            <a:r>
              <a:rPr lang="fa-IR" b="1" dirty="0" smtClean="0">
                <a:solidFill>
                  <a:srgbClr val="FFC000"/>
                </a:solidFill>
              </a:rPr>
              <a:t>:</a:t>
            </a:r>
            <a:endParaRPr lang="en-US" dirty="0">
              <a:solidFill>
                <a:srgbClr val="FFC000"/>
              </a:solidFill>
            </a:endParaRPr>
          </a:p>
        </p:txBody>
      </p:sp>
      <p:sp>
        <p:nvSpPr>
          <p:cNvPr id="3" name="Content Placeholder 2"/>
          <p:cNvSpPr>
            <a:spLocks noGrp="1"/>
          </p:cNvSpPr>
          <p:nvPr>
            <p:ph idx="1"/>
          </p:nvPr>
        </p:nvSpPr>
        <p:spPr/>
        <p:txBody>
          <a:bodyPr>
            <a:normAutofit/>
          </a:bodyPr>
          <a:lstStyle/>
          <a:p>
            <a:pPr marL="0" indent="0" algn="just" rtl="0">
              <a:buNone/>
            </a:pPr>
            <a:r>
              <a:rPr lang="en-US" sz="2800" b="1" dirty="0">
                <a:latin typeface="Times New Roman" panose="02020603050405020304" pitchFamily="18" charset="0"/>
                <a:cs typeface="Times New Roman" panose="02020603050405020304" pitchFamily="18" charset="0"/>
              </a:rPr>
              <a:t>A simple linear regression was calculated to predict participant’s weight based on their height.  A significant regression equation was found (F(1,14)= 25.926, </a:t>
            </a:r>
            <a:r>
              <a:rPr lang="en-US" sz="2800" b="1" i="1" dirty="0">
                <a:latin typeface="Times New Roman" panose="02020603050405020304" pitchFamily="18" charset="0"/>
                <a:cs typeface="Times New Roman" panose="02020603050405020304" pitchFamily="18" charset="0"/>
              </a:rPr>
              <a:t>p </a:t>
            </a:r>
            <a:r>
              <a:rPr lang="en-US" sz="2800" b="1" dirty="0">
                <a:latin typeface="Times New Roman" panose="02020603050405020304" pitchFamily="18" charset="0"/>
                <a:cs typeface="Times New Roman" panose="02020603050405020304" pitchFamily="18" charset="0"/>
              </a:rPr>
              <a:t>&lt; .001), with an </a:t>
            </a:r>
            <a:r>
              <a:rPr lang="en-US" sz="2800" b="1" i="1" dirty="0">
                <a:latin typeface="Times New Roman" panose="02020603050405020304" pitchFamily="18" charset="0"/>
                <a:cs typeface="Times New Roman" panose="02020603050405020304" pitchFamily="18" charset="0"/>
              </a:rPr>
              <a:t>R</a:t>
            </a:r>
            <a:r>
              <a:rPr lang="en-US" sz="2800" b="1" i="1" baseline="30000" dirty="0">
                <a:latin typeface="Times New Roman" panose="02020603050405020304" pitchFamily="18" charset="0"/>
                <a:cs typeface="Times New Roman" panose="02020603050405020304" pitchFamily="18" charset="0"/>
              </a:rPr>
              <a:t>2 </a:t>
            </a:r>
            <a:r>
              <a:rPr lang="en-US" sz="2800" b="1" dirty="0">
                <a:latin typeface="Times New Roman" panose="02020603050405020304" pitchFamily="18" charset="0"/>
                <a:cs typeface="Times New Roman" panose="02020603050405020304" pitchFamily="18" charset="0"/>
              </a:rPr>
              <a:t>of .649.  Participants’ predicted weight is equal to -234.58 +5.43 (Height) pounds when height is measured in inches.  Participants’ average weight increased 5.43 pounds for each inch of height.</a:t>
            </a:r>
            <a:endParaRPr lang="en-US" sz="2800" b="1"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27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schemeClr val="bg1">
                <a:shade val="12000"/>
                <a:satMod val="240000"/>
              </a:schemeClr>
              <a:schemeClr val="bg1">
                <a:tint val="65000"/>
              </a:schemeClr>
            </a:duotone>
            <a:lum/>
          </a:blip>
          <a:srcRect/>
          <a:stretch>
            <a:fillRect/>
          </a:stretch>
        </a:blipFill>
        <a:effectLst/>
      </p:bgPr>
    </p:bg>
    <p:spTree>
      <p:nvGrpSpPr>
        <p:cNvPr id="1" name=""/>
        <p:cNvGrpSpPr/>
        <p:nvPr/>
      </p:nvGrpSpPr>
      <p:grpSpPr>
        <a:xfrm>
          <a:off x="0" y="0"/>
          <a:ext cx="0" cy="0"/>
          <a:chOff x="0" y="0"/>
          <a:chExt cx="0" cy="0"/>
        </a:xfrm>
      </p:grpSpPr>
      <p:pic>
        <p:nvPicPr>
          <p:cNvPr id="4" name="Picture 2" descr="http://www.patentmonkey.com/PM/Portals/0/ThinkingMonk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141" y="0"/>
            <a:ext cx="881742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35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FF00"/>
                </a:solidFill>
              </a:rPr>
              <a:t>رگرسیون  </a:t>
            </a:r>
            <a:r>
              <a:rPr lang="fa-IR" b="1" dirty="0">
                <a:solidFill>
                  <a:srgbClr val="FFFF00"/>
                </a:solidFill>
                <a:effectLst>
                  <a:outerShdw blurRad="38100" dist="38100" dir="2700000" algn="tl">
                    <a:srgbClr val="000000">
                      <a:alpha val="43137"/>
                    </a:srgbClr>
                  </a:outerShdw>
                </a:effectLst>
              </a:rPr>
              <a:t>چندگانه</a:t>
            </a:r>
            <a:r>
              <a:rPr lang="fa-IR" dirty="0">
                <a:solidFill>
                  <a:srgbClr val="FFFF00"/>
                </a:solidFill>
              </a:rPr>
              <a:t> </a:t>
            </a:r>
          </a:p>
        </p:txBody>
      </p:sp>
      <p:sp>
        <p:nvSpPr>
          <p:cNvPr id="3" name="Content Placeholder 2"/>
          <p:cNvSpPr>
            <a:spLocks noGrp="1"/>
          </p:cNvSpPr>
          <p:nvPr>
            <p:ph idx="1"/>
          </p:nvPr>
        </p:nvSpPr>
        <p:spPr/>
        <p:txBody>
          <a:bodyPr>
            <a:normAutofit/>
          </a:bodyPr>
          <a:lstStyle/>
          <a:p>
            <a:pPr marL="0" indent="0" algn="just">
              <a:buNone/>
            </a:pPr>
            <a:r>
              <a:rPr lang="fa-IR" sz="2800" b="1" dirty="0">
                <a:effectLst>
                  <a:outerShdw blurRad="38100" dist="38100" dir="2700000" algn="tl">
                    <a:srgbClr val="000000">
                      <a:alpha val="43137"/>
                    </a:srgbClr>
                  </a:outerShdw>
                </a:effectLst>
              </a:rPr>
              <a:t>البته با توجه به پیچیدگی محاسبات این مدل، براي </a:t>
            </a:r>
            <a:r>
              <a:rPr lang="fa-IR" sz="2800" b="1" dirty="0" smtClean="0">
                <a:effectLst>
                  <a:outerShdw blurRad="38100" dist="38100" dir="2700000" algn="tl">
                    <a:srgbClr val="000000">
                      <a:alpha val="43137"/>
                    </a:srgbClr>
                  </a:outerShdw>
                </a:effectLst>
              </a:rPr>
              <a:t>انجام محاسبات </a:t>
            </a:r>
            <a:r>
              <a:rPr lang="fa-IR" sz="2800" b="1" dirty="0">
                <a:effectLst>
                  <a:outerShdw blurRad="38100" dist="38100" dir="2700000" algn="tl">
                    <a:srgbClr val="000000">
                      <a:alpha val="43137"/>
                    </a:srgbClr>
                  </a:outerShdw>
                </a:effectLst>
              </a:rPr>
              <a:t>باید از </a:t>
            </a:r>
            <a:r>
              <a:rPr lang="fa-IR" sz="2800" b="1" dirty="0" smtClean="0">
                <a:effectLst>
                  <a:outerShdw blurRad="38100" dist="38100" dir="2700000" algn="tl">
                    <a:srgbClr val="000000">
                      <a:alpha val="43137"/>
                    </a:srgbClr>
                  </a:outerShdw>
                </a:effectLst>
              </a:rPr>
              <a:t>نرم افزارهاي </a:t>
            </a:r>
            <a:r>
              <a:rPr lang="fa-IR" sz="2800" b="1" dirty="0">
                <a:effectLst>
                  <a:outerShdw blurRad="38100" dist="38100" dir="2700000" algn="tl">
                    <a:srgbClr val="000000">
                      <a:alpha val="43137"/>
                    </a:srgbClr>
                  </a:outerShdw>
                </a:effectLst>
              </a:rPr>
              <a:t>آماري استفاده شود. </a:t>
            </a:r>
            <a:r>
              <a:rPr lang="fa-IR" sz="2800" b="1" dirty="0" smtClean="0">
                <a:effectLst>
                  <a:outerShdw blurRad="38100" dist="38100" dir="2700000" algn="tl">
                    <a:srgbClr val="000000">
                      <a:alpha val="43137"/>
                    </a:srgbClr>
                  </a:outerShdw>
                </a:effectLst>
              </a:rPr>
              <a:t>مدل آماري </a:t>
            </a:r>
            <a:r>
              <a:rPr lang="fa-IR" sz="2800" b="1" dirty="0">
                <a:effectLst>
                  <a:outerShdw blurRad="38100" dist="38100" dir="2700000" algn="tl">
                    <a:srgbClr val="000000">
                      <a:alpha val="43137"/>
                    </a:srgbClr>
                  </a:outerShdw>
                </a:effectLst>
              </a:rPr>
              <a:t>این تحلیل به صورت</a:t>
            </a:r>
            <a:r>
              <a:rPr lang="fa-IR" sz="2800" b="1" dirty="0" smtClean="0">
                <a:effectLst>
                  <a:outerShdw blurRad="38100" dist="38100" dir="2700000" algn="tl">
                    <a:srgbClr val="000000">
                      <a:alpha val="43137"/>
                    </a:srgbClr>
                  </a:outerShdw>
                </a:effectLst>
              </a:rPr>
              <a:t>:</a:t>
            </a:r>
          </a:p>
          <a:p>
            <a:pPr marL="0" indent="0" algn="just" rtl="0">
              <a:buNone/>
            </a:pPr>
            <a:r>
              <a:rPr lang="en-US" sz="2800" b="1" dirty="0">
                <a:solidFill>
                  <a:srgbClr val="FFFF00"/>
                </a:solidFill>
                <a:latin typeface="Times New Roman" panose="02020603050405020304" pitchFamily="18" charset="0"/>
                <a:cs typeface="Times New Roman" panose="02020603050405020304" pitchFamily="18" charset="0"/>
              </a:rPr>
              <a:t>Y= a+b1X1+b2X2+ …+</a:t>
            </a:r>
            <a:r>
              <a:rPr lang="en-US" sz="2800" b="1" dirty="0" err="1" smtClean="0">
                <a:solidFill>
                  <a:srgbClr val="FFFF00"/>
                </a:solidFill>
                <a:latin typeface="Times New Roman" panose="02020603050405020304" pitchFamily="18" charset="0"/>
                <a:cs typeface="Times New Roman" panose="02020603050405020304" pitchFamily="18" charset="0"/>
              </a:rPr>
              <a:t>bkXk</a:t>
            </a:r>
            <a:endParaRPr lang="en-US" sz="2800" b="1" dirty="0" smtClean="0">
              <a:solidFill>
                <a:srgbClr val="FFFF00"/>
              </a:solidFill>
              <a:latin typeface="Times New Roman" panose="02020603050405020304" pitchFamily="18" charset="0"/>
              <a:cs typeface="Times New Roman" panose="02020603050405020304" pitchFamily="18" charset="0"/>
            </a:endParaRPr>
          </a:p>
          <a:p>
            <a:pPr marL="0" indent="0" algn="just">
              <a:buNone/>
            </a:pPr>
            <a:r>
              <a:rPr lang="fa-IR" sz="2800" b="1" dirty="0" smtClean="0">
                <a:effectLst>
                  <a:outerShdw blurRad="38100" dist="38100" dir="2700000" algn="tl">
                    <a:srgbClr val="000000">
                      <a:alpha val="43137"/>
                    </a:srgbClr>
                  </a:outerShdw>
                </a:effectLst>
              </a:rPr>
              <a:t>که </a:t>
            </a:r>
            <a:r>
              <a:rPr lang="en-US" sz="2800" b="1" dirty="0" smtClean="0">
                <a:effectLst>
                  <a:outerShdw blurRad="38100" dist="38100" dir="2700000" algn="tl">
                    <a:srgbClr val="000000">
                      <a:alpha val="43137"/>
                    </a:srgbClr>
                  </a:outerShdw>
                </a:effectLst>
              </a:rPr>
              <a:t>a</a:t>
            </a:r>
            <a:r>
              <a:rPr lang="fa-IR" sz="2800" b="1" dirty="0" smtClean="0">
                <a:effectLst>
                  <a:outerShdw blurRad="38100" dist="38100" dir="2700000" algn="tl">
                    <a:srgbClr val="000000">
                      <a:alpha val="43137"/>
                    </a:srgbClr>
                  </a:outerShdw>
                </a:effectLst>
              </a:rPr>
              <a:t> عرض از مبداء، و </a:t>
            </a:r>
            <a:r>
              <a:rPr lang="en-US" sz="2800" b="1" dirty="0" smtClean="0">
                <a:effectLst>
                  <a:outerShdw blurRad="38100" dist="38100" dir="2700000" algn="tl">
                    <a:srgbClr val="000000">
                      <a:alpha val="43137"/>
                    </a:srgbClr>
                  </a:outerShdw>
                </a:effectLst>
              </a:rPr>
              <a:t>b1</a:t>
            </a:r>
            <a:r>
              <a:rPr lang="fa-IR" sz="2800" b="1" dirty="0" smtClean="0">
                <a:effectLst>
                  <a:outerShdw blurRad="38100" dist="38100" dir="2700000" algn="tl">
                    <a:srgbClr val="000000">
                      <a:alpha val="43137"/>
                    </a:srgbClr>
                  </a:outerShdw>
                </a:effectLst>
              </a:rPr>
              <a:t> و </a:t>
            </a:r>
            <a:r>
              <a:rPr lang="en-US" sz="2800" b="1" dirty="0" smtClean="0">
                <a:effectLst>
                  <a:outerShdw blurRad="38100" dist="38100" dir="2700000" algn="tl">
                    <a:srgbClr val="000000">
                      <a:alpha val="43137"/>
                    </a:srgbClr>
                  </a:outerShdw>
                </a:effectLst>
              </a:rPr>
              <a:t>b2</a:t>
            </a:r>
            <a:r>
              <a:rPr lang="fa-IR" sz="2800" b="1" dirty="0" smtClean="0">
                <a:effectLst>
                  <a:outerShdw blurRad="38100" dist="38100" dir="2700000" algn="tl">
                    <a:srgbClr val="000000">
                      <a:alpha val="43137"/>
                    </a:srgbClr>
                  </a:outerShdw>
                </a:effectLst>
              </a:rPr>
              <a:t> ضرایب رگرسیونی برای متغیرهای مستقل است.</a:t>
            </a:r>
            <a:endParaRPr lang="fa-IR"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944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ارتباط رگرسیون با همبستگی</a:t>
            </a:r>
            <a:endParaRPr lang="fa-IR" dirty="0">
              <a:solidFill>
                <a:srgbClr val="FFFF00"/>
              </a:solidFill>
            </a:endParaRPr>
          </a:p>
        </p:txBody>
      </p:sp>
      <p:sp>
        <p:nvSpPr>
          <p:cNvPr id="3" name="Content Placeholder 2"/>
          <p:cNvSpPr>
            <a:spLocks noGrp="1"/>
          </p:cNvSpPr>
          <p:nvPr>
            <p:ph idx="1"/>
          </p:nvPr>
        </p:nvSpPr>
        <p:spPr>
          <a:xfrm>
            <a:off x="1522811" y="1840230"/>
            <a:ext cx="9146382" cy="4331970"/>
          </a:xfrm>
        </p:spPr>
        <p:txBody>
          <a:bodyPr>
            <a:normAutofit/>
          </a:bodyPr>
          <a:lstStyle/>
          <a:p>
            <a:pPr algn="just">
              <a:buSzPct val="170000"/>
              <a:buFont typeface="Wingdings" panose="05000000000000000000" pitchFamily="2" charset="2"/>
              <a:buChar char="G"/>
            </a:pPr>
            <a:r>
              <a:rPr lang="fa-IR" sz="2800" b="1" dirty="0" smtClean="0"/>
              <a:t>اگر دو متغیر همبسته باشند، دانستن نمره یک متغیر اجازه پیش بینی متغیر دیگر را می دهد.</a:t>
            </a:r>
          </a:p>
          <a:p>
            <a:pPr algn="just">
              <a:buSzPct val="170000"/>
              <a:buFont typeface="Wingdings" panose="05000000000000000000" pitchFamily="2" charset="2"/>
              <a:buChar char="G"/>
            </a:pPr>
            <a:r>
              <a:rPr lang="fa-IR" sz="2800" b="1" dirty="0" smtClean="0"/>
              <a:t>هر چه همبستگی بین این دو متغیر بیشتر باشد، نمرات به خط رگرسیون نزدیک تر می شود.</a:t>
            </a:r>
            <a:endParaRPr lang="en-US" sz="2800" b="1" dirty="0" smtClean="0"/>
          </a:p>
          <a:p>
            <a:pPr algn="just">
              <a:buSzPct val="170000"/>
              <a:buFont typeface="Wingdings" panose="05000000000000000000" pitchFamily="2" charset="2"/>
              <a:buChar char="G"/>
            </a:pPr>
            <a:r>
              <a:rPr lang="fa-IR" sz="2800" b="1" dirty="0" smtClean="0"/>
              <a:t>رگرسیون چندگانه گسترش این اصل است که می توان یک متغیر را بر اساس چندین متغیر دیگر پیش بینی کرد.</a:t>
            </a:r>
            <a:endParaRPr lang="fa-IR" sz="2800" b="1" dirty="0"/>
          </a:p>
        </p:txBody>
      </p:sp>
    </p:spTree>
    <p:extLst>
      <p:ext uri="{BB962C8B-B14F-4D97-AF65-F5344CB8AC3E}">
        <p14:creationId xmlns:p14="http://schemas.microsoft.com/office/powerpoint/2010/main" val="259441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Presentation1" id="{5B737FA3-B7F8-407C-BEC6-6157F2E57AA6}" vid="{A1350761-0038-4ECE-8141-1A1780946E2C}"/>
    </a:ext>
  </a:extLst>
</a:theme>
</file>

<file path=docProps/app.xml><?xml version="1.0" encoding="utf-8"?>
<Properties xmlns="http://schemas.openxmlformats.org/officeDocument/2006/extended-properties" xmlns:vt="http://schemas.openxmlformats.org/officeDocument/2006/docPropsVTypes">
  <Template>Title Layout</Template>
  <TotalTime>1882</TotalTime>
  <Words>5434</Words>
  <Application>Microsoft Office PowerPoint</Application>
  <PresentationFormat>Widescreen</PresentationFormat>
  <Paragraphs>1346</Paragraphs>
  <Slides>77</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91" baseType="lpstr">
      <vt:lpstr>B Nazanin</vt:lpstr>
      <vt:lpstr>Arial</vt:lpstr>
      <vt:lpstr>Tahoma</vt:lpstr>
      <vt:lpstr>Times New Roman</vt:lpstr>
      <vt:lpstr>Corbel</vt:lpstr>
      <vt:lpstr>Wingdings</vt:lpstr>
      <vt:lpstr>B Titr</vt:lpstr>
      <vt:lpstr>Arial Unicode MS</vt:lpstr>
      <vt:lpstr>Courier New</vt:lpstr>
      <vt:lpstr>IranNastaliq</vt:lpstr>
      <vt:lpstr>Consolas</vt:lpstr>
      <vt:lpstr>Chalkboard 16x9</vt:lpstr>
      <vt:lpstr>Equation</vt:lpstr>
      <vt:lpstr>Clip</vt:lpstr>
      <vt:lpstr>PowerPoint Presentation</vt:lpstr>
      <vt:lpstr>رگرسیون چندگانه</vt:lpstr>
      <vt:lpstr>رگرسیـون</vt:lpstr>
      <vt:lpstr>رگرسیـون</vt:lpstr>
      <vt:lpstr>رگرسیـون</vt:lpstr>
      <vt:lpstr>رگرسیون  چندگانه  </vt:lpstr>
      <vt:lpstr>متغیـرها در تحلیل رگرسیون چندگانه</vt:lpstr>
      <vt:lpstr>رگرسیون  چندگانه </vt:lpstr>
      <vt:lpstr>ارتباط رگرسیون با همبستگی</vt:lpstr>
      <vt:lpstr>ارتباط رگرسیون با آنالیز واریانس</vt:lpstr>
      <vt:lpstr>همبستگی: واریانس مشترک</vt:lpstr>
      <vt:lpstr>PowerPoint Presentation</vt:lpstr>
      <vt:lpstr>شرایط استفاده از رگرسیون چندگانه</vt:lpstr>
      <vt:lpstr>شرایط استفاده از رگرسیون چندگانه(ادامه)</vt:lpstr>
      <vt:lpstr>Residual Analysis for Linearity</vt:lpstr>
      <vt:lpstr>Residual Analysis for Homoscedasticity</vt:lpstr>
      <vt:lpstr>تفسیر آماره دوربین- واتسون</vt:lpstr>
      <vt:lpstr>شرایط استفاده از رگرسیون چندگانه(ادامه)</vt:lpstr>
      <vt:lpstr>توجه، توجه، توجه!</vt:lpstr>
      <vt:lpstr>تشخیص هم خطی چندگانه</vt:lpstr>
      <vt:lpstr>اصطلاحات خاص رگرسیون</vt:lpstr>
      <vt:lpstr>اصطلاحات خاص رگرسیون</vt:lpstr>
      <vt:lpstr>اصطلاحات خاص رگرسیون</vt:lpstr>
      <vt:lpstr>معیار تصمیم گیری</vt:lpstr>
      <vt:lpstr>روش های انتخاب</vt:lpstr>
      <vt:lpstr>نحوه انتخاب روش مناسب</vt:lpstr>
      <vt:lpstr>انواع روش ورود متغیرها</vt:lpstr>
      <vt:lpstr>روش همزمان(Enter )</vt:lpstr>
      <vt:lpstr>روش گام به گام(Stepwise)</vt:lpstr>
      <vt:lpstr>روش حذف(Remove)</vt:lpstr>
      <vt:lpstr>روش پس رونده(Backward)</vt:lpstr>
      <vt:lpstr>روش پیش رونده(Forward)</vt:lpstr>
      <vt:lpstr>پژوهش رگرسیون چندگانه</vt:lpstr>
      <vt:lpstr>حجم نمونه لازم برای رگرسیون</vt:lpstr>
      <vt:lpstr>حجم نمونه لازم برای رگرسیون</vt:lpstr>
      <vt:lpstr>تفسیر R2</vt:lpstr>
      <vt:lpstr>اجرای رگرسیون چندگانه در SPSS</vt:lpstr>
      <vt:lpstr>اجرای رگرسیون چندگانه در SPSS</vt:lpstr>
      <vt:lpstr>اجرای رگرسیون چندگانه در SPSS</vt:lpstr>
      <vt:lpstr>اجرای رگرسیون چندگانه در SPSS</vt:lpstr>
      <vt:lpstr>اجرای رگرسیون چندگانه در SPSS</vt:lpstr>
      <vt:lpstr>اجرای رگرسیون چندگانه در SPSS</vt:lpstr>
      <vt:lpstr>اجرای رگرسیون چندگانه در SPSS</vt:lpstr>
      <vt:lpstr>اجرای رگرسیون چندگانه در SPSS</vt:lpstr>
      <vt:lpstr>اجرای رگرسیون چندگانه در SPSS</vt:lpstr>
      <vt:lpstr>معادله رگرسیون</vt:lpstr>
      <vt:lpstr>نحوه گزارش یافته ها در تحلیل رگرسیونی</vt:lpstr>
      <vt:lpstr>نحوه گزارش یافته ها در تحلیل رگرسیون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در نهایت:</vt:lpstr>
      <vt:lpstr>PowerPoint Presentation</vt:lpstr>
    </vt:vector>
  </TitlesOfParts>
  <Company>P30Download.com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رگرسیون چندگانه</dc:title>
  <dc:creator>Hajinezhad</dc:creator>
  <cp:lastModifiedBy>Hajinezhad</cp:lastModifiedBy>
  <cp:revision>191</cp:revision>
  <dcterms:created xsi:type="dcterms:W3CDTF">2016-05-03T14:57:34Z</dcterms:created>
  <dcterms:modified xsi:type="dcterms:W3CDTF">2016-05-14T14:16:11Z</dcterms:modified>
</cp:coreProperties>
</file>