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64" r:id="rId1"/>
  </p:sldMasterIdLst>
  <p:notesMasterIdLst>
    <p:notesMasterId r:id="rId32"/>
  </p:notesMasterIdLst>
  <p:sldIdLst>
    <p:sldId id="272" r:id="rId2"/>
    <p:sldId id="274" r:id="rId3"/>
    <p:sldId id="281" r:id="rId4"/>
    <p:sldId id="294" r:id="rId5"/>
    <p:sldId id="285" r:id="rId6"/>
    <p:sldId id="286" r:id="rId7"/>
    <p:sldId id="291" r:id="rId8"/>
    <p:sldId id="339" r:id="rId9"/>
    <p:sldId id="337" r:id="rId10"/>
    <p:sldId id="295" r:id="rId11"/>
    <p:sldId id="328" r:id="rId12"/>
    <p:sldId id="329" r:id="rId13"/>
    <p:sldId id="330" r:id="rId14"/>
    <p:sldId id="340" r:id="rId15"/>
    <p:sldId id="333" r:id="rId16"/>
    <p:sldId id="334" r:id="rId17"/>
    <p:sldId id="335" r:id="rId18"/>
    <p:sldId id="336" r:id="rId19"/>
    <p:sldId id="256" r:id="rId20"/>
    <p:sldId id="296" r:id="rId21"/>
    <p:sldId id="297" r:id="rId22"/>
    <p:sldId id="298" r:id="rId23"/>
    <p:sldId id="257" r:id="rId24"/>
    <p:sldId id="305" r:id="rId25"/>
    <p:sldId id="306" r:id="rId26"/>
    <p:sldId id="307" r:id="rId27"/>
    <p:sldId id="259" r:id="rId28"/>
    <p:sldId id="310" r:id="rId29"/>
    <p:sldId id="312" r:id="rId30"/>
    <p:sldId id="338" r:id="rId31"/>
  </p:sldIdLst>
  <p:sldSz cx="9144000" cy="6858000" type="screen4x3"/>
  <p:notesSz cx="6858000" cy="9144000"/>
  <p:defaultTextStyle>
    <a:defPPr>
      <a:defRPr lang="fa-IR"/>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521415D9-36F7-43E2-AB2F-B90AF26B5E84}">
      <p14:sectionLst xmlns="" xmlns:p14="http://schemas.microsoft.com/office/powerpoint/2010/main">
        <p14:section name="Default Section" id="{35E14FEA-F940-43F4-B599-E663A6BAC670}">
          <p14:sldIdLst>
            <p14:sldId id="272"/>
            <p14:sldId id="274"/>
            <p14:sldId id="281"/>
            <p14:sldId id="339"/>
            <p14:sldId id="282"/>
            <p14:sldId id="284"/>
            <p14:sldId id="283"/>
            <p14:sldId id="294"/>
            <p14:sldId id="285"/>
            <p14:sldId id="286"/>
            <p14:sldId id="287"/>
            <p14:sldId id="289"/>
            <p14:sldId id="290"/>
            <p14:sldId id="288"/>
            <p14:sldId id="293"/>
            <p14:sldId id="291"/>
            <p14:sldId id="337"/>
            <p14:sldId id="295"/>
            <p14:sldId id="328"/>
            <p14:sldId id="329"/>
            <p14:sldId id="330"/>
            <p14:sldId id="331"/>
            <p14:sldId id="333"/>
            <p14:sldId id="334"/>
            <p14:sldId id="332"/>
            <p14:sldId id="335"/>
            <p14:sldId id="336"/>
            <p14:sldId id="256"/>
            <p14:sldId id="296"/>
            <p14:sldId id="297"/>
            <p14:sldId id="298"/>
            <p14:sldId id="301"/>
            <p14:sldId id="257"/>
            <p14:sldId id="305"/>
            <p14:sldId id="306"/>
            <p14:sldId id="307"/>
            <p14:sldId id="259"/>
            <p14:sldId id="310"/>
            <p14:sldId id="312"/>
            <p14:sldId id="308"/>
            <p14:sldId id="313"/>
            <p14:sldId id="314"/>
            <p14:sldId id="315"/>
            <p14:sldId id="316"/>
            <p14:sldId id="317"/>
            <p14:sldId id="318"/>
            <p14:sldId id="319"/>
            <p14:sldId id="320"/>
            <p14:sldId id="321"/>
            <p14:sldId id="323"/>
            <p14:sldId id="322"/>
            <p14:sldId id="324"/>
            <p14:sldId id="325"/>
            <p14:sldId id="326"/>
            <p14:sldId id="338"/>
          </p14:sldIdLst>
        </p14:section>
        <p14:section name="Untitled Section" id="{547D96EB-A493-4F4A-A7A5-2FDCBDA0A93D}">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6F2B"/>
    <a:srgbClr val="AA7534"/>
    <a:srgbClr val="EAEAEA"/>
    <a:srgbClr val="FFFFCC"/>
    <a:srgbClr val="660033"/>
    <a:srgbClr val="808080"/>
    <a:srgbClr val="C0C0C0"/>
    <a:srgbClr val="000000"/>
    <a:srgbClr val="000066"/>
    <a:srgbClr val="FF99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72132" autoAdjust="0"/>
    <p:restoredTop sz="94434" autoAdjust="0"/>
  </p:normalViewPr>
  <p:slideViewPr>
    <p:cSldViewPr>
      <p:cViewPr>
        <p:scale>
          <a:sx n="66" d="100"/>
          <a:sy n="66" d="100"/>
        </p:scale>
        <p:origin x="-259" y="-3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820"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D9E5D6B3-AFAE-4775-B10C-76B865164673}" type="datetimeFigureOut">
              <a:rPr lang="fa-IR"/>
              <a:pPr>
                <a:defRPr/>
              </a:pPr>
              <a:t>05/09/1432</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fa-IR"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138B94F3-A295-4FC9-A932-6E3A43B74F13}" type="slidenum">
              <a:rPr lang="fa-IR"/>
              <a:pPr>
                <a:defRPr/>
              </a:pPr>
              <a:t>‹#›</a:t>
            </a:fld>
            <a:endParaRPr lang="fa-IR"/>
          </a:p>
        </p:txBody>
      </p:sp>
    </p:spTree>
    <p:extLst>
      <p:ext uri="{BB962C8B-B14F-4D97-AF65-F5344CB8AC3E}">
        <p14:creationId xmlns="" xmlns:p14="http://schemas.microsoft.com/office/powerpoint/2010/main" val="2269513679"/>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endParaRPr lang="fa-IR" smtClean="0"/>
          </a:p>
        </p:txBody>
      </p:sp>
      <p:sp>
        <p:nvSpPr>
          <p:cNvPr id="4" name="Slide Number Placeholder 3"/>
          <p:cNvSpPr>
            <a:spLocks noGrp="1"/>
          </p:cNvSpPr>
          <p:nvPr>
            <p:ph type="sldNum" sz="quarter" idx="5"/>
          </p:nvPr>
        </p:nvSpPr>
        <p:spPr/>
        <p:txBody>
          <a:bodyPr/>
          <a:lstStyle/>
          <a:p>
            <a:pPr>
              <a:defRPr/>
            </a:pPr>
            <a:fld id="{79F42EF6-825C-46BB-A44C-200362970818}" type="slidenum">
              <a:rPr lang="fa-IR" smtClean="0"/>
              <a:pPr>
                <a:defRPr/>
              </a:pPr>
              <a:t>1</a:t>
            </a:fld>
            <a:endParaRPr lang="fa-IR"/>
          </a:p>
        </p:txBody>
      </p:sp>
    </p:spTree>
    <p:extLst>
      <p:ext uri="{BB962C8B-B14F-4D97-AF65-F5344CB8AC3E}">
        <p14:creationId xmlns="" xmlns:p14="http://schemas.microsoft.com/office/powerpoint/2010/main" val="960100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fld id="{89397A2A-9E0C-496B-923B-3148722A9AD5}" type="datetimeFigureOut">
              <a:rPr lang="fa-IR"/>
              <a:pPr>
                <a:defRPr/>
              </a:pPr>
              <a:t>05/09/1432</a:t>
            </a:fld>
            <a:endParaRPr lang="fa-IR"/>
          </a:p>
        </p:txBody>
      </p:sp>
      <p:sp>
        <p:nvSpPr>
          <p:cNvPr id="6" name="Footer Placeholder 1"/>
          <p:cNvSpPr>
            <a:spLocks noGrp="1"/>
          </p:cNvSpPr>
          <p:nvPr>
            <p:ph type="ftr" sz="quarter" idx="11"/>
          </p:nvPr>
        </p:nvSpPr>
        <p:spPr/>
        <p:txBody>
          <a:bodyPr/>
          <a:lstStyle>
            <a:lvl1pPr>
              <a:defRPr/>
            </a:lvl1pPr>
          </a:lstStyle>
          <a:p>
            <a:pPr>
              <a:defRPr/>
            </a:pPr>
            <a:endParaRPr lang="fa-IR"/>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A1571CB6-9673-4D4F-AE8E-DB94BCD1C96A}" type="slidenum">
              <a:rPr lang="fa-IR"/>
              <a:pPr>
                <a:defRPr/>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5E692D82-3BC7-4EBD-9380-193AABBBC279}" type="datetimeFigureOut">
              <a:rPr lang="fa-IR"/>
              <a:pPr>
                <a:defRPr/>
              </a:pPr>
              <a:t>05/09/1432</a:t>
            </a:fld>
            <a:endParaRPr lang="fa-IR"/>
          </a:p>
        </p:txBody>
      </p:sp>
      <p:sp>
        <p:nvSpPr>
          <p:cNvPr id="5" name="Footer Placeholder 27"/>
          <p:cNvSpPr>
            <a:spLocks noGrp="1"/>
          </p:cNvSpPr>
          <p:nvPr>
            <p:ph type="ftr" sz="quarter" idx="11"/>
          </p:nvPr>
        </p:nvSpPr>
        <p:spPr/>
        <p:txBody>
          <a:bodyPr/>
          <a:lstStyle>
            <a:lvl1pPr>
              <a:defRPr/>
            </a:lvl1pPr>
          </a:lstStyle>
          <a:p>
            <a:pPr>
              <a:defRPr/>
            </a:pPr>
            <a:endParaRPr lang="fa-IR"/>
          </a:p>
        </p:txBody>
      </p:sp>
      <p:sp>
        <p:nvSpPr>
          <p:cNvPr id="6" name="Slide Number Placeholder 4"/>
          <p:cNvSpPr>
            <a:spLocks noGrp="1"/>
          </p:cNvSpPr>
          <p:nvPr>
            <p:ph type="sldNum" sz="quarter" idx="12"/>
          </p:nvPr>
        </p:nvSpPr>
        <p:spPr/>
        <p:txBody>
          <a:bodyPr/>
          <a:lstStyle>
            <a:lvl1pPr>
              <a:defRPr/>
            </a:lvl1pPr>
          </a:lstStyle>
          <a:p>
            <a:pPr>
              <a:defRPr/>
            </a:pPr>
            <a:fld id="{8775431C-2547-4A60-BF15-5BB7DD70B47F}" type="slidenum">
              <a:rPr lang="fa-IR"/>
              <a:pPr>
                <a:defRPr/>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00DAC90A-1C17-4DD2-8992-572FE7DD86EF}" type="datetimeFigureOut">
              <a:rPr lang="fa-IR"/>
              <a:pPr>
                <a:defRPr/>
              </a:pPr>
              <a:t>05/09/1432</a:t>
            </a:fld>
            <a:endParaRPr lang="fa-IR"/>
          </a:p>
        </p:txBody>
      </p:sp>
      <p:sp>
        <p:nvSpPr>
          <p:cNvPr id="5" name="Footer Placeholder 27"/>
          <p:cNvSpPr>
            <a:spLocks noGrp="1"/>
          </p:cNvSpPr>
          <p:nvPr>
            <p:ph type="ftr" sz="quarter" idx="11"/>
          </p:nvPr>
        </p:nvSpPr>
        <p:spPr/>
        <p:txBody>
          <a:bodyPr/>
          <a:lstStyle>
            <a:lvl1pPr>
              <a:defRPr/>
            </a:lvl1pPr>
          </a:lstStyle>
          <a:p>
            <a:pPr>
              <a:defRPr/>
            </a:pPr>
            <a:endParaRPr lang="fa-IR"/>
          </a:p>
        </p:txBody>
      </p:sp>
      <p:sp>
        <p:nvSpPr>
          <p:cNvPr id="6" name="Slide Number Placeholder 4"/>
          <p:cNvSpPr>
            <a:spLocks noGrp="1"/>
          </p:cNvSpPr>
          <p:nvPr>
            <p:ph type="sldNum" sz="quarter" idx="12"/>
          </p:nvPr>
        </p:nvSpPr>
        <p:spPr/>
        <p:txBody>
          <a:bodyPr/>
          <a:lstStyle>
            <a:lvl1pPr>
              <a:defRPr/>
            </a:lvl1pPr>
          </a:lstStyle>
          <a:p>
            <a:pPr>
              <a:defRPr/>
            </a:pPr>
            <a:fld id="{EC671C2E-6616-4540-9144-E04EA832F443}" type="slidenum">
              <a:rPr lang="fa-IR"/>
              <a:pPr>
                <a:defRPr/>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D3EC57ED-6923-4811-AAA8-23E20FFA22E9}" type="datetimeFigureOut">
              <a:rPr lang="fa-IR"/>
              <a:pPr>
                <a:defRPr/>
              </a:pPr>
              <a:t>05/09/1432</a:t>
            </a:fld>
            <a:endParaRPr lang="fa-IR"/>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fa-IR"/>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A4DE891D-5715-4B36-B243-4CA3791B514F}" type="slidenum">
              <a:rPr lang="fa-IR"/>
              <a:pPr>
                <a:defRPr/>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fld id="{14835553-DB22-4940-AB94-656CFE5FD367}" type="datetimeFigureOut">
              <a:rPr lang="fa-IR"/>
              <a:pPr>
                <a:defRPr/>
              </a:pPr>
              <a:t>05/09/1432</a:t>
            </a:fld>
            <a:endParaRPr lang="fa-IR"/>
          </a:p>
        </p:txBody>
      </p:sp>
      <p:sp>
        <p:nvSpPr>
          <p:cNvPr id="7" name="Footer Placeholder 10"/>
          <p:cNvSpPr>
            <a:spLocks noGrp="1"/>
          </p:cNvSpPr>
          <p:nvPr>
            <p:ph type="ftr" sz="quarter" idx="11"/>
          </p:nvPr>
        </p:nvSpPr>
        <p:spPr/>
        <p:txBody>
          <a:bodyPr/>
          <a:lstStyle>
            <a:lvl1pPr>
              <a:defRPr/>
            </a:lvl1pPr>
          </a:lstStyle>
          <a:p>
            <a:pPr>
              <a:defRPr/>
            </a:pPr>
            <a:endParaRPr lang="fa-IR"/>
          </a:p>
        </p:txBody>
      </p:sp>
      <p:sp>
        <p:nvSpPr>
          <p:cNvPr id="9" name="Slide Number Placeholder 15"/>
          <p:cNvSpPr>
            <a:spLocks noGrp="1"/>
          </p:cNvSpPr>
          <p:nvPr>
            <p:ph type="sldNum" sz="quarter" idx="12"/>
          </p:nvPr>
        </p:nvSpPr>
        <p:spPr/>
        <p:txBody>
          <a:bodyPr/>
          <a:lstStyle>
            <a:lvl1pPr>
              <a:defRPr/>
            </a:lvl1pPr>
          </a:lstStyle>
          <a:p>
            <a:pPr>
              <a:defRPr/>
            </a:pPr>
            <a:fld id="{7A35EA77-5A4A-41F0-81C3-9C6E99CAA79D}" type="slidenum">
              <a:rPr lang="fa-IR"/>
              <a:pPr>
                <a:defRPr/>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E164E750-0C27-42D2-A72F-58A78F560FDA}" type="datetimeFigureOut">
              <a:rPr lang="fa-IR"/>
              <a:pPr>
                <a:defRPr/>
              </a:pPr>
              <a:t>05/09/1432</a:t>
            </a:fld>
            <a:endParaRPr lang="fa-IR"/>
          </a:p>
        </p:txBody>
      </p:sp>
      <p:sp>
        <p:nvSpPr>
          <p:cNvPr id="6" name="Footer Placeholder 27"/>
          <p:cNvSpPr>
            <a:spLocks noGrp="1"/>
          </p:cNvSpPr>
          <p:nvPr>
            <p:ph type="ftr" sz="quarter" idx="11"/>
          </p:nvPr>
        </p:nvSpPr>
        <p:spPr/>
        <p:txBody>
          <a:bodyPr/>
          <a:lstStyle>
            <a:lvl1pPr>
              <a:defRPr/>
            </a:lvl1pPr>
          </a:lstStyle>
          <a:p>
            <a:pPr>
              <a:defRPr/>
            </a:pPr>
            <a:endParaRPr lang="fa-IR"/>
          </a:p>
        </p:txBody>
      </p:sp>
      <p:sp>
        <p:nvSpPr>
          <p:cNvPr id="7" name="Slide Number Placeholder 4"/>
          <p:cNvSpPr>
            <a:spLocks noGrp="1"/>
          </p:cNvSpPr>
          <p:nvPr>
            <p:ph type="sldNum" sz="quarter" idx="12"/>
          </p:nvPr>
        </p:nvSpPr>
        <p:spPr/>
        <p:txBody>
          <a:bodyPr/>
          <a:lstStyle>
            <a:lvl1pPr>
              <a:defRPr/>
            </a:lvl1pPr>
          </a:lstStyle>
          <a:p>
            <a:pPr>
              <a:defRPr/>
            </a:pPr>
            <a:fld id="{3A8A4484-7904-4B23-AAC0-599993D7298C}" type="slidenum">
              <a:rPr lang="fa-IR"/>
              <a:pPr>
                <a:defRPr/>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fld id="{9AEA6D6B-D357-4B05-9763-35BB16A03D67}" type="datetimeFigureOut">
              <a:rPr lang="fa-IR"/>
              <a:pPr>
                <a:defRPr/>
              </a:pPr>
              <a:t>05/09/1432</a:t>
            </a:fld>
            <a:endParaRPr lang="fa-IR"/>
          </a:p>
        </p:txBody>
      </p:sp>
      <p:sp>
        <p:nvSpPr>
          <p:cNvPr id="9" name="Footer Placeholder 5"/>
          <p:cNvSpPr>
            <a:spLocks noGrp="1"/>
          </p:cNvSpPr>
          <p:nvPr>
            <p:ph type="ftr" sz="quarter" idx="11"/>
          </p:nvPr>
        </p:nvSpPr>
        <p:spPr/>
        <p:txBody>
          <a:bodyPr/>
          <a:lstStyle>
            <a:lvl1pPr>
              <a:defRPr/>
            </a:lvl1pPr>
          </a:lstStyle>
          <a:p>
            <a:pPr>
              <a:defRPr/>
            </a:pPr>
            <a:endParaRPr lang="fa-IR"/>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8D6B6AFC-0C72-414B-8F41-641655A1B7E8}" type="slidenum">
              <a:rPr lang="fa-IR"/>
              <a:pPr>
                <a:defRPr/>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fld id="{4A0FD45A-6EC0-434B-9A87-13B0381F5B4F}" type="datetimeFigureOut">
              <a:rPr lang="fa-IR"/>
              <a:pPr>
                <a:defRPr/>
              </a:pPr>
              <a:t>05/09/1432</a:t>
            </a:fld>
            <a:endParaRPr lang="fa-IR"/>
          </a:p>
        </p:txBody>
      </p:sp>
      <p:sp>
        <p:nvSpPr>
          <p:cNvPr id="4" name="Footer Placeholder 27"/>
          <p:cNvSpPr>
            <a:spLocks noGrp="1"/>
          </p:cNvSpPr>
          <p:nvPr>
            <p:ph type="ftr" sz="quarter" idx="11"/>
          </p:nvPr>
        </p:nvSpPr>
        <p:spPr/>
        <p:txBody>
          <a:bodyPr/>
          <a:lstStyle>
            <a:lvl1pPr>
              <a:defRPr/>
            </a:lvl1pPr>
          </a:lstStyle>
          <a:p>
            <a:pPr>
              <a:defRPr/>
            </a:pPr>
            <a:endParaRPr lang="fa-IR"/>
          </a:p>
        </p:txBody>
      </p:sp>
      <p:sp>
        <p:nvSpPr>
          <p:cNvPr id="5" name="Slide Number Placeholder 4"/>
          <p:cNvSpPr>
            <a:spLocks noGrp="1"/>
          </p:cNvSpPr>
          <p:nvPr>
            <p:ph type="sldNum" sz="quarter" idx="12"/>
          </p:nvPr>
        </p:nvSpPr>
        <p:spPr/>
        <p:txBody>
          <a:bodyPr/>
          <a:lstStyle>
            <a:lvl1pPr>
              <a:defRPr/>
            </a:lvl1pPr>
          </a:lstStyle>
          <a:p>
            <a:pPr>
              <a:defRPr/>
            </a:pPr>
            <a:fld id="{14D162E4-36F6-465B-85BA-41142B4A6967}" type="slidenum">
              <a:rPr lang="fa-IR"/>
              <a:pPr>
                <a:defRPr/>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0"/>
          <p:cNvSpPr>
            <a:spLocks noGrp="1"/>
          </p:cNvSpPr>
          <p:nvPr>
            <p:ph type="dt" sz="half" idx="10"/>
          </p:nvPr>
        </p:nvSpPr>
        <p:spPr/>
        <p:txBody>
          <a:bodyPr/>
          <a:lstStyle>
            <a:lvl1pPr>
              <a:defRPr/>
            </a:lvl1pPr>
          </a:lstStyle>
          <a:p>
            <a:pPr>
              <a:defRPr/>
            </a:pPr>
            <a:fld id="{9D4978FE-4E16-4429-82AD-F8BAE6D6F8AD}" type="datetimeFigureOut">
              <a:rPr lang="fa-IR"/>
              <a:pPr>
                <a:defRPr/>
              </a:pPr>
              <a:t>05/09/1432</a:t>
            </a:fld>
            <a:endParaRPr lang="fa-IR"/>
          </a:p>
        </p:txBody>
      </p:sp>
      <p:sp>
        <p:nvSpPr>
          <p:cNvPr id="3" name="Footer Placeholder 27"/>
          <p:cNvSpPr>
            <a:spLocks noGrp="1"/>
          </p:cNvSpPr>
          <p:nvPr>
            <p:ph type="ftr" sz="quarter" idx="11"/>
          </p:nvPr>
        </p:nvSpPr>
        <p:spPr/>
        <p:txBody>
          <a:bodyPr/>
          <a:lstStyle>
            <a:lvl1pPr>
              <a:defRPr/>
            </a:lvl1pPr>
          </a:lstStyle>
          <a:p>
            <a:pPr>
              <a:defRPr/>
            </a:pPr>
            <a:endParaRPr lang="fa-IR"/>
          </a:p>
        </p:txBody>
      </p:sp>
      <p:sp>
        <p:nvSpPr>
          <p:cNvPr id="4" name="Slide Number Placeholder 4"/>
          <p:cNvSpPr>
            <a:spLocks noGrp="1"/>
          </p:cNvSpPr>
          <p:nvPr>
            <p:ph type="sldNum" sz="quarter" idx="12"/>
          </p:nvPr>
        </p:nvSpPr>
        <p:spPr/>
        <p:txBody>
          <a:bodyPr/>
          <a:lstStyle>
            <a:lvl1pPr>
              <a:defRPr/>
            </a:lvl1pPr>
          </a:lstStyle>
          <a:p>
            <a:pPr>
              <a:defRPr/>
            </a:pPr>
            <a:fld id="{3227CFB1-5301-4552-9029-A178B91844B2}" type="slidenum">
              <a:rPr lang="fa-IR"/>
              <a:pPr>
                <a:defRPr/>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FF71EBD8-3F64-4919-B5C1-BF1629765EF2}" type="datetimeFigureOut">
              <a:rPr lang="fa-IR"/>
              <a:pPr>
                <a:defRPr/>
              </a:pPr>
              <a:t>05/09/1432</a:t>
            </a:fld>
            <a:endParaRPr lang="fa-IR"/>
          </a:p>
        </p:txBody>
      </p:sp>
      <p:sp>
        <p:nvSpPr>
          <p:cNvPr id="7" name="Footer Placeholder 28"/>
          <p:cNvSpPr>
            <a:spLocks noGrp="1"/>
          </p:cNvSpPr>
          <p:nvPr>
            <p:ph type="ftr" sz="quarter" idx="11"/>
          </p:nvPr>
        </p:nvSpPr>
        <p:spPr/>
        <p:txBody>
          <a:bodyPr/>
          <a:lstStyle>
            <a:lvl1pPr>
              <a:defRPr/>
            </a:lvl1pPr>
          </a:lstStyle>
          <a:p>
            <a:pPr>
              <a:defRPr/>
            </a:pPr>
            <a:endParaRPr lang="fa-IR"/>
          </a:p>
        </p:txBody>
      </p:sp>
      <p:sp>
        <p:nvSpPr>
          <p:cNvPr id="8" name="Slide Number Placeholder 6"/>
          <p:cNvSpPr>
            <a:spLocks noGrp="1"/>
          </p:cNvSpPr>
          <p:nvPr>
            <p:ph type="sldNum" sz="quarter" idx="12"/>
          </p:nvPr>
        </p:nvSpPr>
        <p:spPr/>
        <p:txBody>
          <a:bodyPr/>
          <a:lstStyle>
            <a:lvl1pPr>
              <a:defRPr/>
            </a:lvl1pPr>
          </a:lstStyle>
          <a:p>
            <a:pPr>
              <a:defRPr/>
            </a:pPr>
            <a:fld id="{C117701D-2283-4FE3-80FE-38E6AC181B9C}" type="slidenum">
              <a:rPr lang="fa-IR"/>
              <a:pPr>
                <a:defRPr/>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0"/>
          <p:cNvSpPr>
            <a:spLocks noGrp="1"/>
          </p:cNvSpPr>
          <p:nvPr>
            <p:ph type="dt" sz="half" idx="10"/>
          </p:nvPr>
        </p:nvSpPr>
        <p:spPr/>
        <p:txBody>
          <a:bodyPr/>
          <a:lstStyle>
            <a:lvl1pPr>
              <a:defRPr/>
            </a:lvl1pPr>
          </a:lstStyle>
          <a:p>
            <a:pPr>
              <a:defRPr/>
            </a:pPr>
            <a:fld id="{240B779D-2F17-4745-87A7-3F101E66C651}" type="datetimeFigureOut">
              <a:rPr lang="fa-IR"/>
              <a:pPr>
                <a:defRPr/>
              </a:pPr>
              <a:t>05/09/1432</a:t>
            </a:fld>
            <a:endParaRPr lang="fa-IR"/>
          </a:p>
        </p:txBody>
      </p:sp>
      <p:sp>
        <p:nvSpPr>
          <p:cNvPr id="6" name="Footer Placeholder 27"/>
          <p:cNvSpPr>
            <a:spLocks noGrp="1"/>
          </p:cNvSpPr>
          <p:nvPr>
            <p:ph type="ftr" sz="quarter" idx="11"/>
          </p:nvPr>
        </p:nvSpPr>
        <p:spPr/>
        <p:txBody>
          <a:bodyPr/>
          <a:lstStyle>
            <a:lvl1pPr>
              <a:defRPr/>
            </a:lvl1pPr>
          </a:lstStyle>
          <a:p>
            <a:pPr>
              <a:defRPr/>
            </a:pPr>
            <a:endParaRPr lang="fa-IR"/>
          </a:p>
        </p:txBody>
      </p:sp>
      <p:sp>
        <p:nvSpPr>
          <p:cNvPr id="7" name="Slide Number Placeholder 4"/>
          <p:cNvSpPr>
            <a:spLocks noGrp="1"/>
          </p:cNvSpPr>
          <p:nvPr>
            <p:ph type="sldNum" sz="quarter" idx="12"/>
          </p:nvPr>
        </p:nvSpPr>
        <p:spPr/>
        <p:txBody>
          <a:bodyPr/>
          <a:lstStyle>
            <a:lvl1pPr>
              <a:defRPr/>
            </a:lvl1pPr>
          </a:lstStyle>
          <a:p>
            <a:pPr>
              <a:defRPr/>
            </a:pPr>
            <a:fld id="{98594A0D-6E31-4E8D-ABDC-547B21D5DB38}" type="slidenum">
              <a:rPr lang="fa-IR"/>
              <a:pPr>
                <a:defRPr/>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9"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1EE5DCA4-0453-434B-8FB9-DFF5110B7070}" type="datetimeFigureOut">
              <a:rPr lang="fa-IR"/>
              <a:pPr>
                <a:defRPr/>
              </a:pPr>
              <a:t>05/09/1432</a:t>
            </a:fld>
            <a:endParaRPr lang="fa-I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endParaRPr lang="fa-I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8FA3EDBB-D9FA-49A4-890E-2EE210C4349E}" type="slidenum">
              <a:rPr lang="fa-IR"/>
              <a:pPr>
                <a:defRPr/>
              </a:pPr>
              <a:t>‹#›</a:t>
            </a:fld>
            <a:endParaRPr lang="fa-I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Tree>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0" r:id="rId4"/>
    <p:sldLayoutId id="2147483989" r:id="rId5"/>
    <p:sldLayoutId id="2147483981" r:id="rId6"/>
    <p:sldLayoutId id="2147483982" r:id="rId7"/>
    <p:sldLayoutId id="2147483990" r:id="rId8"/>
    <p:sldLayoutId id="2147483983" r:id="rId9"/>
    <p:sldLayoutId id="2147483984" r:id="rId10"/>
    <p:sldLayoutId id="2147483985" r:id="rId11"/>
  </p:sldLayoutIdLst>
  <p:txStyles>
    <p:titleStyle>
      <a:lvl1pPr algn="l" rtl="1"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1" eaLnBrk="0" fontAlgn="base" hangingPunct="0">
        <a:spcBef>
          <a:spcPct val="0"/>
        </a:spcBef>
        <a:spcAft>
          <a:spcPct val="0"/>
        </a:spcAft>
        <a:defRPr sz="3600">
          <a:solidFill>
            <a:schemeClr val="tx2"/>
          </a:solidFill>
          <a:latin typeface="Franklin Gothic Medium" pitchFamily="34" charset="0"/>
          <a:cs typeface="Tahoma" pitchFamily="34" charset="0"/>
        </a:defRPr>
      </a:lvl2pPr>
      <a:lvl3pPr algn="l" rtl="1" eaLnBrk="0" fontAlgn="base" hangingPunct="0">
        <a:spcBef>
          <a:spcPct val="0"/>
        </a:spcBef>
        <a:spcAft>
          <a:spcPct val="0"/>
        </a:spcAft>
        <a:defRPr sz="3600">
          <a:solidFill>
            <a:schemeClr val="tx2"/>
          </a:solidFill>
          <a:latin typeface="Franklin Gothic Medium" pitchFamily="34" charset="0"/>
          <a:cs typeface="Tahoma" pitchFamily="34" charset="0"/>
        </a:defRPr>
      </a:lvl3pPr>
      <a:lvl4pPr algn="l" rtl="1" eaLnBrk="0" fontAlgn="base" hangingPunct="0">
        <a:spcBef>
          <a:spcPct val="0"/>
        </a:spcBef>
        <a:spcAft>
          <a:spcPct val="0"/>
        </a:spcAft>
        <a:defRPr sz="3600">
          <a:solidFill>
            <a:schemeClr val="tx2"/>
          </a:solidFill>
          <a:latin typeface="Franklin Gothic Medium" pitchFamily="34" charset="0"/>
          <a:cs typeface="Tahoma" pitchFamily="34" charset="0"/>
        </a:defRPr>
      </a:lvl4pPr>
      <a:lvl5pPr algn="l" rtl="1" eaLnBrk="0" fontAlgn="base" hangingPunct="0">
        <a:spcBef>
          <a:spcPct val="0"/>
        </a:spcBef>
        <a:spcAft>
          <a:spcPct val="0"/>
        </a:spcAft>
        <a:defRPr sz="3600">
          <a:solidFill>
            <a:schemeClr val="tx2"/>
          </a:solidFill>
          <a:latin typeface="Franklin Gothic Medium" pitchFamily="34" charset="0"/>
          <a:cs typeface="Tahoma" pitchFamily="34" charset="0"/>
        </a:defRPr>
      </a:lvl5pPr>
      <a:lvl6pPr marL="457200" algn="l" rtl="1" fontAlgn="base">
        <a:spcBef>
          <a:spcPct val="0"/>
        </a:spcBef>
        <a:spcAft>
          <a:spcPct val="0"/>
        </a:spcAft>
        <a:defRPr sz="3600">
          <a:solidFill>
            <a:schemeClr val="tx2"/>
          </a:solidFill>
          <a:latin typeface="Franklin Gothic Medium" pitchFamily="34" charset="0"/>
          <a:cs typeface="Tahoma" pitchFamily="34" charset="0"/>
        </a:defRPr>
      </a:lvl6pPr>
      <a:lvl7pPr marL="914400" algn="l" rtl="1" fontAlgn="base">
        <a:spcBef>
          <a:spcPct val="0"/>
        </a:spcBef>
        <a:spcAft>
          <a:spcPct val="0"/>
        </a:spcAft>
        <a:defRPr sz="3600">
          <a:solidFill>
            <a:schemeClr val="tx2"/>
          </a:solidFill>
          <a:latin typeface="Franklin Gothic Medium" pitchFamily="34" charset="0"/>
          <a:cs typeface="Tahoma" pitchFamily="34" charset="0"/>
        </a:defRPr>
      </a:lvl7pPr>
      <a:lvl8pPr marL="1371600" algn="l" rtl="1" fontAlgn="base">
        <a:spcBef>
          <a:spcPct val="0"/>
        </a:spcBef>
        <a:spcAft>
          <a:spcPct val="0"/>
        </a:spcAft>
        <a:defRPr sz="3600">
          <a:solidFill>
            <a:schemeClr val="tx2"/>
          </a:solidFill>
          <a:latin typeface="Franklin Gothic Medium" pitchFamily="34" charset="0"/>
          <a:cs typeface="Tahoma" pitchFamily="34" charset="0"/>
        </a:defRPr>
      </a:lvl8pPr>
      <a:lvl9pPr marL="1828800" algn="l" rtl="1" fontAlgn="base">
        <a:spcBef>
          <a:spcPct val="0"/>
        </a:spcBef>
        <a:spcAft>
          <a:spcPct val="0"/>
        </a:spcAft>
        <a:defRPr sz="3600">
          <a:solidFill>
            <a:schemeClr val="tx2"/>
          </a:solidFill>
          <a:latin typeface="Franklin Gothic Medium" pitchFamily="34" charset="0"/>
          <a:cs typeface="Tahoma" pitchFamily="34" charset="0"/>
        </a:defRPr>
      </a:lvl9pPr>
    </p:titleStyle>
    <p:bodyStyle>
      <a:lvl1pPr marL="342900" indent="-342900" algn="r" rtl="1"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r" rtl="1"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r" rtl="1"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r" rtl="1"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r" rtl="1"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7" name="Picture 6" descr="besmelah.png"/>
          <p:cNvPicPr>
            <a:picLocks noChangeAspect="1"/>
          </p:cNvPicPr>
          <p:nvPr/>
        </p:nvPicPr>
        <p:blipFill>
          <a:blip r:embed="rId4" cstate="print"/>
          <a:srcRect/>
          <a:stretch>
            <a:fillRect/>
          </a:stretch>
        </p:blipFill>
        <p:spPr bwMode="auto">
          <a:xfrm>
            <a:off x="3071813" y="0"/>
            <a:ext cx="4500562" cy="6365875"/>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17502" y="1165287"/>
            <a:ext cx="8026398" cy="5478423"/>
          </a:xfrm>
          <a:prstGeom prst="rect">
            <a:avLst/>
          </a:prstGeom>
          <a:noFill/>
          <a:ln w="9525">
            <a:noFill/>
            <a:miter lim="800000"/>
            <a:headEnd/>
            <a:tailEnd/>
          </a:ln>
        </p:spPr>
        <p:txBody>
          <a:bodyPr wrap="square">
            <a:spAutoFit/>
          </a:bodyPr>
          <a:lstStyle/>
          <a:p>
            <a:pPr algn="just">
              <a:lnSpc>
                <a:spcPct val="150000"/>
              </a:lnSpc>
            </a:pPr>
            <a:r>
              <a:rPr lang="fa-IR" sz="2000" dirty="0" smtClean="0">
                <a:cs typeface="2  Nazanin" pitchFamily="2" charset="-78"/>
              </a:rPr>
              <a:t>بحث سادگی کار با یک محیط برنامه نویسی بستگی به موارد مختلفی دارد که از جمله آنها می توان به اندازه پروژه ای که می خواهیم انجام دهیم اشاره کرد</a:t>
            </a:r>
            <a:r>
              <a:rPr lang="en-US" sz="2000" dirty="0" smtClean="0">
                <a:cs typeface="2  Nazanin" pitchFamily="2" charset="-78"/>
              </a:rPr>
              <a:t>. </a:t>
            </a:r>
            <a:r>
              <a:rPr lang="fa-IR" sz="2000" dirty="0" smtClean="0">
                <a:cs typeface="2  Nazanin" pitchFamily="2" charset="-78"/>
              </a:rPr>
              <a:t>در وهله اول باید بگوییم که یادگیری زبان</a:t>
            </a:r>
            <a:r>
              <a:rPr lang="en-US" sz="2000" dirty="0" smtClean="0">
                <a:cs typeface="2  Nazanin" pitchFamily="2" charset="-78"/>
              </a:rPr>
              <a:t> PHP </a:t>
            </a:r>
            <a:r>
              <a:rPr lang="fa-IR" sz="2000" dirty="0" smtClean="0">
                <a:cs typeface="2  Nazanin" pitchFamily="2" charset="-78"/>
              </a:rPr>
              <a:t>قطعا برای شروع ساده تر از برنامه نویسی به زبان</a:t>
            </a:r>
            <a:r>
              <a:rPr lang="en-US" sz="2000" dirty="0" smtClean="0">
                <a:cs typeface="2  Nazanin" pitchFamily="2" charset="-78"/>
              </a:rPr>
              <a:t> ASP.NET </a:t>
            </a:r>
            <a:r>
              <a:rPr lang="fa-IR" sz="2000" dirty="0" smtClean="0">
                <a:cs typeface="2  Nazanin" pitchFamily="2" charset="-78"/>
              </a:rPr>
              <a:t>است اما برای برنامه نویسی اسکریپت های چند خطی یا وب سایت های کوچک نه برای نوشتن</a:t>
            </a:r>
            <a:r>
              <a:rPr lang="en-US" sz="2000" dirty="0" smtClean="0">
                <a:cs typeface="2  Nazanin" pitchFamily="2" charset="-78"/>
              </a:rPr>
              <a:t> Web Application </a:t>
            </a:r>
            <a:r>
              <a:rPr lang="fa-IR" sz="2000" dirty="0" smtClean="0">
                <a:cs typeface="2  Nazanin" pitchFamily="2" charset="-78"/>
              </a:rPr>
              <a:t>های بزرگ و سازمانی و یا اتوماسیون های اداری پیچیده ، اگر می خواهید صرفا یک وب سایت یا یک </a:t>
            </a:r>
            <a:r>
              <a:rPr lang="en-US" sz="2000" dirty="0" smtClean="0">
                <a:cs typeface="2  Nazanin" pitchFamily="2" charset="-78"/>
              </a:rPr>
              <a:t>CMS </a:t>
            </a:r>
            <a:r>
              <a:rPr lang="fa-IR" sz="2000" dirty="0" smtClean="0">
                <a:cs typeface="2  Nazanin" pitchFamily="2" charset="-78"/>
              </a:rPr>
              <a:t>یا یک</a:t>
            </a:r>
            <a:r>
              <a:rPr lang="en-US" sz="2000" dirty="0" smtClean="0">
                <a:cs typeface="2  Nazanin" pitchFamily="2" charset="-78"/>
              </a:rPr>
              <a:t> Web Application </a:t>
            </a:r>
            <a:r>
              <a:rPr lang="fa-IR" sz="2000" dirty="0" smtClean="0">
                <a:cs typeface="2  Nazanin" pitchFamily="2" charset="-78"/>
              </a:rPr>
              <a:t>ساده و دارای پیچیدگی های کم بنویسید برای شروع یادگیری</a:t>
            </a:r>
            <a:r>
              <a:rPr lang="en-US" sz="2000" dirty="0" smtClean="0">
                <a:cs typeface="2  Nazanin" pitchFamily="2" charset="-78"/>
              </a:rPr>
              <a:t> PHP </a:t>
            </a:r>
            <a:r>
              <a:rPr lang="fa-IR" sz="2000" dirty="0" smtClean="0">
                <a:cs typeface="2  Nazanin" pitchFamily="2" charset="-78"/>
              </a:rPr>
              <a:t>بهترین گزینه است . شما با استفاده از هر ویرایشگر متنی قادر به نوشتن کدهای</a:t>
            </a:r>
            <a:r>
              <a:rPr lang="en-US" sz="2000" dirty="0" smtClean="0">
                <a:cs typeface="2  Nazanin" pitchFamily="2" charset="-78"/>
              </a:rPr>
              <a:t> PHP </a:t>
            </a:r>
            <a:r>
              <a:rPr lang="fa-IR" sz="2000" dirty="0" smtClean="0">
                <a:cs typeface="2  Nazanin" pitchFamily="2" charset="-78"/>
              </a:rPr>
              <a:t>هستید که این خود یکی از مزایای اصلی این زبان برنامه نویسی وب می باشد . متاسفانه</a:t>
            </a:r>
            <a:r>
              <a:rPr lang="en-US" sz="2000" dirty="0" smtClean="0">
                <a:cs typeface="2  Nazanin" pitchFamily="2" charset="-78"/>
              </a:rPr>
              <a:t> PHP </a:t>
            </a:r>
            <a:r>
              <a:rPr lang="fa-IR" sz="2000" dirty="0" smtClean="0">
                <a:cs typeface="2  Nazanin" pitchFamily="2" charset="-78"/>
              </a:rPr>
              <a:t>ویرایشگر و ابزار مشخصی برای کدنویسی ندارد ، شرکت های مختلفی در اینترنت ابزارهای مختلفی برای استفاده برای کدنویسی این محصول ارائه داده اند که این خود یک عدم تمرکز برای برنامه نویسی</a:t>
            </a:r>
            <a:r>
              <a:rPr lang="en-US" sz="2000" dirty="0" smtClean="0">
                <a:cs typeface="2  Nazanin" pitchFamily="2" charset="-78"/>
              </a:rPr>
              <a:t> PHP </a:t>
            </a:r>
            <a:r>
              <a:rPr lang="fa-IR" sz="2000" dirty="0" smtClean="0">
                <a:cs typeface="2  Nazanin" pitchFamily="2" charset="-78"/>
              </a:rPr>
              <a:t>را ایجاد می کند</a:t>
            </a:r>
            <a:r>
              <a:rPr lang="en-US" sz="2000" dirty="0" smtClean="0">
                <a:cs typeface="2  Nazanin" pitchFamily="2" charset="-78"/>
              </a:rPr>
              <a:t>. </a:t>
            </a:r>
          </a:p>
          <a:p>
            <a:pPr algn="just"/>
            <a:endParaRPr lang="en-US" sz="2000" dirty="0">
              <a:cs typeface="2  Nazanin" pitchFamily="2" charset="-78"/>
            </a:endParaRPr>
          </a:p>
        </p:txBody>
      </p:sp>
      <p:sp>
        <p:nvSpPr>
          <p:cNvPr id="5" name="Content Placeholder 2"/>
          <p:cNvSpPr txBox="1">
            <a:spLocks/>
          </p:cNvSpPr>
          <p:nvPr/>
        </p:nvSpPr>
        <p:spPr bwMode="auto">
          <a:xfrm>
            <a:off x="528670" y="357166"/>
            <a:ext cx="8401048" cy="714380"/>
          </a:xfrm>
          <a:prstGeom prst="rect">
            <a:avLst/>
          </a:prstGeom>
          <a:noFill/>
          <a:ln w="9525">
            <a:noFill/>
            <a:miter lim="800000"/>
            <a:headEnd/>
            <a:tailEnd/>
          </a:ln>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a-IR" sz="3600" b="1" dirty="0" smtClean="0"/>
              <a:t>برنامه نویسی با</a:t>
            </a:r>
            <a:r>
              <a:rPr lang="en-US" sz="3600" b="1" dirty="0" smtClean="0"/>
              <a:t> ASP.NET </a:t>
            </a:r>
            <a:r>
              <a:rPr lang="fa-IR" sz="3600" b="1" dirty="0" smtClean="0"/>
              <a:t>ساده تر است یا</a:t>
            </a:r>
            <a:r>
              <a:rPr lang="en-US" sz="3600" b="1" dirty="0" smtClean="0"/>
              <a:t> </a:t>
            </a:r>
            <a:r>
              <a:rPr lang="en-US" sz="3600" b="1" dirty="0" smtClean="0"/>
              <a:t>PHP</a:t>
            </a:r>
            <a:r>
              <a:rPr lang="fa-IR" sz="3600" b="1" dirty="0" smtClean="0"/>
              <a:t>؟</a:t>
            </a:r>
            <a:endParaRPr lang="en-US" sz="3600" dirty="0"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467544" y="1428736"/>
            <a:ext cx="8383588" cy="4190314"/>
          </a:xfrm>
          <a:prstGeom prst="rect">
            <a:avLst/>
          </a:prstGeom>
          <a:noFill/>
          <a:ln w="9525">
            <a:noFill/>
            <a:miter lim="800000"/>
            <a:headEnd/>
            <a:tailEnd/>
          </a:ln>
        </p:spPr>
        <p:txBody>
          <a:bodyPr>
            <a:spAutoFit/>
          </a:bodyPr>
          <a:lstStyle/>
          <a:p>
            <a:pPr algn="just">
              <a:lnSpc>
                <a:spcPct val="150000"/>
              </a:lnSpc>
            </a:pPr>
            <a:r>
              <a:rPr lang="fa-IR" sz="2000" dirty="0" smtClean="0">
                <a:cs typeface="2  Nazanin" pitchFamily="2" charset="-78"/>
              </a:rPr>
              <a:t>یکی از مواردی که تا چند وقت پیش به عنوان مزین</a:t>
            </a:r>
            <a:r>
              <a:rPr lang="en-US" sz="2000" dirty="0" smtClean="0">
                <a:cs typeface="2  Nazanin" pitchFamily="2" charset="-78"/>
              </a:rPr>
              <a:t> PHP </a:t>
            </a:r>
            <a:r>
              <a:rPr lang="fa-IR" sz="2000" dirty="0" smtClean="0">
                <a:cs typeface="2  Nazanin" pitchFamily="2" charset="-78"/>
              </a:rPr>
              <a:t>بر</a:t>
            </a:r>
            <a:r>
              <a:rPr lang="en-US" sz="2000" dirty="0" smtClean="0">
                <a:cs typeface="2  Nazanin" pitchFamily="2" charset="-78"/>
              </a:rPr>
              <a:t> ASP.NET </a:t>
            </a:r>
            <a:r>
              <a:rPr lang="fa-IR" sz="2000" dirty="0" smtClean="0">
                <a:cs typeface="2  Nazanin" pitchFamily="2" charset="-78"/>
              </a:rPr>
              <a:t>مطرح می شد این بود که کدهای نوشته شده توسط</a:t>
            </a:r>
            <a:r>
              <a:rPr lang="en-US" sz="2000" dirty="0" smtClean="0">
                <a:cs typeface="2  Nazanin" pitchFamily="2" charset="-78"/>
              </a:rPr>
              <a:t> PHP </a:t>
            </a:r>
            <a:r>
              <a:rPr lang="fa-IR" sz="2000" dirty="0" smtClean="0">
                <a:cs typeface="2  Nazanin" pitchFamily="2" charset="-78"/>
              </a:rPr>
              <a:t>بر روی هر سیستم عاملی قابل اجرا هستند و این موضوع برای کدهای</a:t>
            </a:r>
            <a:r>
              <a:rPr lang="en-US" sz="2000" dirty="0" smtClean="0">
                <a:cs typeface="2  Nazanin" pitchFamily="2" charset="-78"/>
              </a:rPr>
              <a:t> ASP.NET </a:t>
            </a:r>
            <a:r>
              <a:rPr lang="fa-IR" sz="2000" dirty="0" smtClean="0">
                <a:cs typeface="2  Nazanin" pitchFamily="2" charset="-78"/>
              </a:rPr>
              <a:t>وجود ندارد . با این موضوع تا حدودی موافق هستم اما نه الان ، در حال حاضر کدهای</a:t>
            </a:r>
            <a:r>
              <a:rPr lang="en-US" sz="2000" dirty="0" smtClean="0">
                <a:cs typeface="2  Nazanin" pitchFamily="2" charset="-78"/>
              </a:rPr>
              <a:t> PHP </a:t>
            </a:r>
            <a:r>
              <a:rPr lang="fa-IR" sz="2000" dirty="0" smtClean="0">
                <a:cs typeface="2  Nazanin" pitchFamily="2" charset="-78"/>
              </a:rPr>
              <a:t>براحتی با استفاده از نرم افزارهای شبیه سازی مثل</a:t>
            </a:r>
            <a:r>
              <a:rPr lang="en-US" sz="2000" dirty="0" smtClean="0">
                <a:cs typeface="2  Nazanin" pitchFamily="2" charset="-78"/>
              </a:rPr>
              <a:t> WAMP </a:t>
            </a:r>
            <a:r>
              <a:rPr lang="fa-IR" sz="2000" dirty="0" smtClean="0">
                <a:cs typeface="2  Nazanin" pitchFamily="2" charset="-78"/>
              </a:rPr>
              <a:t>و</a:t>
            </a:r>
            <a:r>
              <a:rPr lang="en-US" sz="2000" dirty="0" smtClean="0">
                <a:cs typeface="2  Nazanin" pitchFamily="2" charset="-78"/>
              </a:rPr>
              <a:t> XAMP </a:t>
            </a:r>
            <a:r>
              <a:rPr lang="fa-IR" sz="2000" dirty="0" smtClean="0">
                <a:cs typeface="2  Nazanin" pitchFamily="2" charset="-78"/>
              </a:rPr>
              <a:t>و بسیاری از این موارد براحتی بر روی سیستم عامل ویندوز اجرا می شوند و شما نیازی نیست برای برنامه نویسی</a:t>
            </a:r>
            <a:r>
              <a:rPr lang="en-US" sz="2000" dirty="0" smtClean="0">
                <a:cs typeface="2  Nazanin" pitchFamily="2" charset="-78"/>
              </a:rPr>
              <a:t> PHP </a:t>
            </a:r>
            <a:r>
              <a:rPr lang="fa-IR" sz="2000" dirty="0" smtClean="0">
                <a:cs typeface="2  Nazanin" pitchFamily="2" charset="-78"/>
              </a:rPr>
              <a:t>حتما لینوکس بلد باشید. در مقابل مایکروسافت نیز در سالهای گذشته سعی کرده است این نقطه ضعف خود را پوشش دهد و در این راه پروژه معروفی به نام</a:t>
            </a:r>
            <a:r>
              <a:rPr lang="en-US" sz="2000" dirty="0" smtClean="0">
                <a:cs typeface="2  Nazanin" pitchFamily="2" charset="-78"/>
              </a:rPr>
              <a:t> MONO </a:t>
            </a:r>
            <a:r>
              <a:rPr lang="fa-IR" sz="2000" dirty="0" smtClean="0">
                <a:cs typeface="2  Nazanin" pitchFamily="2" charset="-78"/>
              </a:rPr>
              <a:t>را ارائه کرده است که توسط آن شما می توانید براحتی کدهای</a:t>
            </a:r>
            <a:r>
              <a:rPr lang="en-US" sz="2000" dirty="0" smtClean="0">
                <a:cs typeface="2  Nazanin" pitchFamily="2" charset="-78"/>
              </a:rPr>
              <a:t> ASP.NET </a:t>
            </a:r>
            <a:r>
              <a:rPr lang="fa-IR" sz="2000" dirty="0" smtClean="0">
                <a:cs typeface="2  Nazanin" pitchFamily="2" charset="-78"/>
              </a:rPr>
              <a:t>را بر روی</a:t>
            </a:r>
            <a:r>
              <a:rPr lang="en-US" sz="2000" dirty="0" smtClean="0">
                <a:cs typeface="2  Nazanin" pitchFamily="2" charset="-78"/>
              </a:rPr>
              <a:t> Platform </a:t>
            </a:r>
            <a:r>
              <a:rPr lang="fa-IR" sz="2000" dirty="0" smtClean="0">
                <a:cs typeface="2  Nazanin" pitchFamily="2" charset="-78"/>
              </a:rPr>
              <a:t>هایی مثل لینوکس و یونیکس اجرا و کد نویسی کنید</a:t>
            </a:r>
            <a:r>
              <a:rPr lang="en-US" sz="2000" dirty="0" smtClean="0">
                <a:cs typeface="2  Nazanin" pitchFamily="2" charset="-78"/>
              </a:rPr>
              <a:t> </a:t>
            </a:r>
            <a:r>
              <a:rPr lang="en-US" sz="2000" dirty="0" smtClean="0"/>
              <a:t>. </a:t>
            </a:r>
            <a:endParaRPr lang="en-US" sz="2000" dirty="0"/>
          </a:p>
        </p:txBody>
      </p:sp>
      <p:sp>
        <p:nvSpPr>
          <p:cNvPr id="3" name="Content Placeholder 2"/>
          <p:cNvSpPr txBox="1">
            <a:spLocks/>
          </p:cNvSpPr>
          <p:nvPr/>
        </p:nvSpPr>
        <p:spPr bwMode="auto">
          <a:xfrm>
            <a:off x="285720" y="188640"/>
            <a:ext cx="8858280" cy="1168658"/>
          </a:xfrm>
          <a:prstGeom prst="rect">
            <a:avLst/>
          </a:prstGeom>
          <a:noFill/>
          <a:ln w="9525">
            <a:noFill/>
            <a:miter lim="800000"/>
            <a:headEnd/>
            <a:tailEnd/>
          </a:ln>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342900" indent="-342900">
              <a:spcBef>
                <a:spcPct val="20000"/>
              </a:spcBef>
              <a:buClr>
                <a:schemeClr val="accent1"/>
              </a:buClr>
              <a:buSzPct val="70000"/>
              <a:defRPr/>
            </a:pPr>
            <a:r>
              <a:rPr lang="fa-IR" sz="3200" dirty="0" smtClean="0"/>
              <a:t>وابستگی به سیستم عامل در</a:t>
            </a:r>
            <a:r>
              <a:rPr lang="en-US" sz="3200" dirty="0" smtClean="0"/>
              <a:t> ASP.NET</a:t>
            </a:r>
            <a:r>
              <a:rPr lang="fa-IR" sz="3200" dirty="0" smtClean="0"/>
              <a:t>بیشتراست یا در</a:t>
            </a:r>
            <a:r>
              <a:rPr lang="en-US" sz="3200" dirty="0" smtClean="0"/>
              <a:t> PHP </a:t>
            </a:r>
            <a:r>
              <a:rPr lang="fa-IR" sz="3200" dirty="0" smtClean="0"/>
              <a:t>؟ </a:t>
            </a:r>
            <a:endParaRPr lang="en-US" sz="3200" dirty="0" smtClean="0"/>
          </a:p>
          <a:p>
            <a:pPr marL="342900" indent="-342900">
              <a:spcBef>
                <a:spcPct val="20000"/>
              </a:spcBef>
              <a:buClr>
                <a:schemeClr val="accent1"/>
              </a:buClr>
              <a:buSzPct val="70000"/>
              <a:buFont typeface="Wingdings 2" pitchFamily="18" charset="2"/>
              <a:buNone/>
              <a:defRPr/>
            </a:pPr>
            <a:endParaRPr lang="fa-IR" sz="3200" cap="all" dirty="0">
              <a:ln w="0"/>
              <a:solidFill>
                <a:srgbClr val="660033"/>
              </a:solidFill>
              <a:effectLst>
                <a:reflection blurRad="12700" stA="50000" endPos="50000" dist="5000" dir="5400000" sy="-100000" rotWithShape="0"/>
              </a:effectLst>
              <a:latin typeface="+mn-lt"/>
              <a:cs typeface="+mn-cs"/>
            </a:endParaRPr>
          </a:p>
        </p:txBody>
      </p:sp>
    </p:spTree>
    <p:extLst>
      <p:ext uri="{BB962C8B-B14F-4D97-AF65-F5344CB8AC3E}">
        <p14:creationId xmlns="" xmlns:p14="http://schemas.microsoft.com/office/powerpoint/2010/main" val="67160855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467544" y="2357430"/>
            <a:ext cx="8383588" cy="1477328"/>
          </a:xfrm>
          <a:prstGeom prst="rect">
            <a:avLst/>
          </a:prstGeom>
          <a:noFill/>
          <a:ln w="9525">
            <a:noFill/>
            <a:miter lim="800000"/>
            <a:headEnd/>
            <a:tailEnd/>
          </a:ln>
        </p:spPr>
        <p:txBody>
          <a:bodyPr>
            <a:spAutoFit/>
          </a:bodyPr>
          <a:lstStyle/>
          <a:p>
            <a:pPr algn="just">
              <a:lnSpc>
                <a:spcPct val="150000"/>
              </a:lnSpc>
            </a:pPr>
            <a:r>
              <a:rPr lang="fa-IR" sz="2000" dirty="0" smtClean="0">
                <a:cs typeface="2  Nazanin" pitchFamily="2" charset="-78"/>
              </a:rPr>
              <a:t>پرسیدن این موضوع که امنیت در</a:t>
            </a:r>
            <a:r>
              <a:rPr lang="en-US" sz="2000" dirty="0" smtClean="0">
                <a:cs typeface="2  Nazanin" pitchFamily="2" charset="-78"/>
              </a:rPr>
              <a:t> ASP.NET </a:t>
            </a:r>
            <a:r>
              <a:rPr lang="fa-IR" sz="2000" dirty="0" smtClean="0">
                <a:cs typeface="2  Nazanin" pitchFamily="2" charset="-78"/>
              </a:rPr>
              <a:t>بیشتر است یا در</a:t>
            </a:r>
            <a:r>
              <a:rPr lang="en-US" sz="2000" dirty="0" smtClean="0">
                <a:cs typeface="2  Nazanin" pitchFamily="2" charset="-78"/>
              </a:rPr>
              <a:t> PHP </a:t>
            </a:r>
            <a:r>
              <a:rPr lang="fa-IR" sz="2000" dirty="0" smtClean="0">
                <a:cs typeface="2  Nazanin" pitchFamily="2" charset="-78"/>
              </a:rPr>
              <a:t>دقیقا مثل همین سئوال است که امنیت در لینوکس بیشتر است یا در ویندوز ، در نهایت شما به جواب قاطعی در این زمینه دست پیدا نخواهید کرد. بحث امنیت بیشتر در حوزه میزان تخصص و دانش برنامه نویس بستگی دارد.</a:t>
            </a:r>
            <a:endParaRPr lang="en-US" sz="2000" dirty="0">
              <a:cs typeface="2  Nazanin" pitchFamily="2" charset="-78"/>
            </a:endParaRPr>
          </a:p>
        </p:txBody>
      </p:sp>
      <p:sp>
        <p:nvSpPr>
          <p:cNvPr id="3" name="Content Placeholder 2"/>
          <p:cNvSpPr txBox="1">
            <a:spLocks/>
          </p:cNvSpPr>
          <p:nvPr/>
        </p:nvSpPr>
        <p:spPr bwMode="auto">
          <a:xfrm>
            <a:off x="1643042" y="188640"/>
            <a:ext cx="7202502" cy="882906"/>
          </a:xfrm>
          <a:prstGeom prst="rect">
            <a:avLst/>
          </a:prstGeom>
          <a:noFill/>
          <a:ln w="9525">
            <a:noFill/>
            <a:miter lim="800000"/>
            <a:headEnd/>
            <a:tailEnd/>
          </a:ln>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a-IR" sz="3600" dirty="0" smtClean="0"/>
              <a:t>امنیت</a:t>
            </a:r>
            <a:r>
              <a:rPr lang="en-US" sz="3600" dirty="0" smtClean="0"/>
              <a:t> ASP.NET </a:t>
            </a:r>
            <a:r>
              <a:rPr lang="fa-IR" sz="3600" dirty="0" smtClean="0"/>
              <a:t>بیشتر است یا</a:t>
            </a:r>
            <a:r>
              <a:rPr lang="en-US" sz="3600" dirty="0" smtClean="0"/>
              <a:t> PHP </a:t>
            </a:r>
            <a:r>
              <a:rPr lang="fa-IR" sz="3600" dirty="0" smtClean="0"/>
              <a:t>؟ </a:t>
            </a:r>
            <a:endParaRPr lang="en-US" sz="3600" dirty="0"/>
          </a:p>
        </p:txBody>
      </p:sp>
    </p:spTree>
    <p:extLst>
      <p:ext uri="{BB962C8B-B14F-4D97-AF65-F5344CB8AC3E}">
        <p14:creationId xmlns="" xmlns:p14="http://schemas.microsoft.com/office/powerpoint/2010/main" val="5420785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467544" y="1214422"/>
            <a:ext cx="8383588" cy="2823850"/>
          </a:xfrm>
          <a:prstGeom prst="rect">
            <a:avLst/>
          </a:prstGeom>
          <a:noFill/>
          <a:ln w="9525">
            <a:noFill/>
            <a:miter lim="800000"/>
            <a:headEnd/>
            <a:tailEnd/>
          </a:ln>
        </p:spPr>
        <p:txBody>
          <a:bodyPr>
            <a:spAutoFit/>
          </a:bodyPr>
          <a:lstStyle/>
          <a:p>
            <a:pPr algn="just">
              <a:lnSpc>
                <a:spcPct val="150000"/>
              </a:lnSpc>
            </a:pPr>
            <a:r>
              <a:rPr lang="fa-IR" sz="2000" dirty="0" smtClean="0">
                <a:cs typeface="2  Nazanin" pitchFamily="2" charset="-78"/>
              </a:rPr>
              <a:t>یکی از موارد امنیتی که در پروژه های</a:t>
            </a:r>
            <a:r>
              <a:rPr lang="en-US" sz="2000" dirty="0" smtClean="0">
                <a:cs typeface="2  Nazanin" pitchFamily="2" charset="-78"/>
              </a:rPr>
              <a:t> PHP </a:t>
            </a:r>
            <a:r>
              <a:rPr lang="fa-IR" sz="2000" dirty="0" smtClean="0">
                <a:cs typeface="2  Nazanin" pitchFamily="2" charset="-78"/>
              </a:rPr>
              <a:t>وجود داشت این بود که فایل های</a:t>
            </a:r>
            <a:r>
              <a:rPr lang="en-US" sz="2000" dirty="0" smtClean="0">
                <a:cs typeface="2  Nazanin" pitchFamily="2" charset="-78"/>
              </a:rPr>
              <a:t> PHP </a:t>
            </a:r>
            <a:r>
              <a:rPr lang="fa-IR" sz="2000" dirty="0" smtClean="0">
                <a:cs typeface="2  Nazanin" pitchFamily="2" charset="-78"/>
              </a:rPr>
              <a:t>متن باز هستند و در صورتیکه کسی به سرور شما دسترسی داشته باشد می تواند سورس کدهای شما را براحتی بخواند اما در ویندوز با دلیل اینکه فایل ها قبل از اجرا توسط کامپایلر به فایل های</a:t>
            </a:r>
            <a:r>
              <a:rPr lang="en-US" sz="2000" dirty="0" smtClean="0">
                <a:cs typeface="2  Nazanin" pitchFamily="2" charset="-78"/>
              </a:rPr>
              <a:t> DLL </a:t>
            </a:r>
            <a:r>
              <a:rPr lang="fa-IR" sz="2000" dirty="0" smtClean="0">
                <a:cs typeface="2  Nazanin" pitchFamily="2" charset="-78"/>
              </a:rPr>
              <a:t>تبدیل می شوند و دارای قابلیت</a:t>
            </a:r>
            <a:r>
              <a:rPr lang="en-US" sz="2000" dirty="0" smtClean="0">
                <a:cs typeface="2  Nazanin" pitchFamily="2" charset="-78"/>
              </a:rPr>
              <a:t> Code-Behind </a:t>
            </a:r>
            <a:r>
              <a:rPr lang="fa-IR" sz="2000" dirty="0" smtClean="0">
                <a:cs typeface="2  Nazanin" pitchFamily="2" charset="-78"/>
              </a:rPr>
              <a:t>هستند نمی توان از این نقطه ضعف استفاده کرد</a:t>
            </a:r>
            <a:r>
              <a:rPr lang="en-US" sz="2000" dirty="0" smtClean="0">
                <a:cs typeface="2  Nazanin" pitchFamily="2" charset="-78"/>
              </a:rPr>
              <a:t>. PHP </a:t>
            </a:r>
            <a:r>
              <a:rPr lang="fa-IR" sz="2000" dirty="0" smtClean="0">
                <a:cs typeface="2  Nazanin" pitchFamily="2" charset="-78"/>
              </a:rPr>
              <a:t>برای پوشش این مسئله و</a:t>
            </a:r>
            <a:r>
              <a:rPr lang="en-US" sz="2000" dirty="0" smtClean="0">
                <a:cs typeface="2  Nazanin" pitchFamily="2" charset="-78"/>
              </a:rPr>
              <a:t> Encode </a:t>
            </a:r>
            <a:r>
              <a:rPr lang="fa-IR" sz="2000" dirty="0" smtClean="0">
                <a:cs typeface="2  Nazanin" pitchFamily="2" charset="-78"/>
              </a:rPr>
              <a:t>کردن سورس کد های خود قابلیت</a:t>
            </a:r>
            <a:r>
              <a:rPr lang="en-US" sz="2000" dirty="0" smtClean="0">
                <a:cs typeface="2  Nazanin" pitchFamily="2" charset="-78"/>
              </a:rPr>
              <a:t> </a:t>
            </a:r>
            <a:r>
              <a:rPr lang="en-US" sz="2000" dirty="0" err="1" smtClean="0">
                <a:cs typeface="2  Nazanin" pitchFamily="2" charset="-78"/>
              </a:rPr>
              <a:t>Zend</a:t>
            </a:r>
            <a:r>
              <a:rPr lang="en-US" sz="2000" dirty="0" smtClean="0">
                <a:cs typeface="2  Nazanin" pitchFamily="2" charset="-78"/>
              </a:rPr>
              <a:t> </a:t>
            </a:r>
            <a:r>
              <a:rPr lang="fa-IR" sz="2000" dirty="0" smtClean="0">
                <a:cs typeface="2  Nazanin" pitchFamily="2" charset="-78"/>
              </a:rPr>
              <a:t>را معرفی کرد که یک روش رمزنگاری برای کدهای</a:t>
            </a:r>
            <a:r>
              <a:rPr lang="en-US" sz="2000" dirty="0" smtClean="0">
                <a:cs typeface="2  Nazanin" pitchFamily="2" charset="-78"/>
              </a:rPr>
              <a:t> PHP </a:t>
            </a:r>
            <a:r>
              <a:rPr lang="fa-IR" sz="2000" dirty="0" smtClean="0">
                <a:cs typeface="2  Nazanin" pitchFamily="2" charset="-78"/>
              </a:rPr>
              <a:t>می باشد که دیگر این نقطه ضعف را نداشته باشند</a:t>
            </a:r>
            <a:r>
              <a:rPr lang="en-US" sz="2000" dirty="0" smtClean="0">
                <a:cs typeface="2  Nazanin" pitchFamily="2" charset="-78"/>
              </a:rPr>
              <a:t>. </a:t>
            </a:r>
          </a:p>
        </p:txBody>
      </p:sp>
      <p:sp>
        <p:nvSpPr>
          <p:cNvPr id="3" name="Content Placeholder 2"/>
          <p:cNvSpPr txBox="1">
            <a:spLocks/>
          </p:cNvSpPr>
          <p:nvPr/>
        </p:nvSpPr>
        <p:spPr bwMode="auto">
          <a:xfrm>
            <a:off x="2195736" y="188640"/>
            <a:ext cx="6649808" cy="785818"/>
          </a:xfrm>
          <a:prstGeom prst="rect">
            <a:avLst/>
          </a:prstGeom>
          <a:noFill/>
          <a:ln w="9525">
            <a:noFill/>
            <a:miter lim="800000"/>
            <a:headEnd/>
            <a:tailEnd/>
          </a:ln>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a-IR" sz="3600" dirty="0" smtClean="0"/>
              <a:t>امنیت</a:t>
            </a:r>
            <a:r>
              <a:rPr lang="en-US" sz="3600" dirty="0" smtClean="0"/>
              <a:t> ASP.NET </a:t>
            </a:r>
            <a:r>
              <a:rPr lang="fa-IR" sz="3600" dirty="0" smtClean="0"/>
              <a:t>بیشتر است یا</a:t>
            </a:r>
            <a:r>
              <a:rPr lang="en-US" sz="3600" dirty="0" smtClean="0"/>
              <a:t> PHP </a:t>
            </a:r>
            <a:r>
              <a:rPr lang="fa-IR" sz="3600" dirty="0" smtClean="0"/>
              <a:t>؟ </a:t>
            </a:r>
            <a:endParaRPr lang="en-US" sz="3600" dirty="0"/>
          </a:p>
        </p:txBody>
      </p:sp>
    </p:spTree>
    <p:extLst>
      <p:ext uri="{BB962C8B-B14F-4D97-AF65-F5344CB8AC3E}">
        <p14:creationId xmlns="" xmlns:p14="http://schemas.microsoft.com/office/powerpoint/2010/main" val="114495791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467544" y="1214422"/>
            <a:ext cx="8383588" cy="3747180"/>
          </a:xfrm>
          <a:prstGeom prst="rect">
            <a:avLst/>
          </a:prstGeom>
          <a:noFill/>
          <a:ln w="9525">
            <a:noFill/>
            <a:miter lim="800000"/>
            <a:headEnd/>
            <a:tailEnd/>
          </a:ln>
        </p:spPr>
        <p:txBody>
          <a:bodyPr>
            <a:spAutoFit/>
          </a:bodyPr>
          <a:lstStyle/>
          <a:p>
            <a:pPr algn="just">
              <a:lnSpc>
                <a:spcPct val="150000"/>
              </a:lnSpc>
            </a:pPr>
            <a:r>
              <a:rPr lang="fa-IR" sz="2000" dirty="0" smtClean="0">
                <a:cs typeface="2  Nazanin" pitchFamily="2" charset="-78"/>
              </a:rPr>
              <a:t>یکی دیگر از مزایایی که به عنوان مزیت امنیتی برای</a:t>
            </a:r>
            <a:r>
              <a:rPr lang="en-US" sz="2000" dirty="0" smtClean="0">
                <a:cs typeface="2  Nazanin" pitchFamily="2" charset="-78"/>
              </a:rPr>
              <a:t> PHP </a:t>
            </a:r>
            <a:r>
              <a:rPr lang="fa-IR" sz="2000" dirty="0" smtClean="0">
                <a:cs typeface="2  Nazanin" pitchFamily="2" charset="-78"/>
              </a:rPr>
              <a:t>محسوب می شود این است که نرم افزارهایی که بصورت عام و در قالب پروژه هایی مثل</a:t>
            </a:r>
            <a:r>
              <a:rPr lang="en-US" sz="2000" dirty="0" smtClean="0">
                <a:cs typeface="2  Nazanin" pitchFamily="2" charset="-78"/>
              </a:rPr>
              <a:t> GNU </a:t>
            </a:r>
            <a:r>
              <a:rPr lang="fa-IR" sz="2000" dirty="0" smtClean="0">
                <a:cs typeface="2  Nazanin" pitchFamily="2" charset="-78"/>
              </a:rPr>
              <a:t>ارائه می شوند متن باز هستند و شما می توانید سورس کد آنها را مشاهده و از نظر امنیتی آن را تحلیل کنید و به دلیل استفاده زیاد افراد در دنیا از اینگونه نرم افزارها و بدست آوردن باگ های امنیتی آن کدهای</a:t>
            </a:r>
            <a:r>
              <a:rPr lang="en-US" sz="2000" dirty="0" smtClean="0">
                <a:cs typeface="2  Nazanin" pitchFamily="2" charset="-78"/>
              </a:rPr>
              <a:t> PHP </a:t>
            </a:r>
            <a:r>
              <a:rPr lang="fa-IR" sz="2000" dirty="0" smtClean="0">
                <a:cs typeface="2  Nazanin" pitchFamily="2" charset="-78"/>
              </a:rPr>
              <a:t>از امنیت بالاتری برخوردارند . این بحث درست نیست زیرا همانطور که کدهای باز می تواند باعث بالاتر رفتن امنیت شوند باعث انتشار باگ های امنیتی یک محصول هم می توانند باشند ، یک هکر می تواند سورس کد یک محصول را بصورت کامل در اختیار داشته باشد و آن را از نظر امنیتی تحلیل و با نقاط ضعف بدست آمده به آن حمله کند اما در کدهای</a:t>
            </a:r>
            <a:r>
              <a:rPr lang="en-US" sz="2000" dirty="0" smtClean="0">
                <a:cs typeface="2  Nazanin" pitchFamily="2" charset="-78"/>
              </a:rPr>
              <a:t> ASP.NET </a:t>
            </a:r>
            <a:r>
              <a:rPr lang="fa-IR" sz="2000" dirty="0" smtClean="0">
                <a:cs typeface="2  Nazanin" pitchFamily="2" charset="-78"/>
              </a:rPr>
              <a:t>همچنین مشکلی وجود ندارد.</a:t>
            </a:r>
            <a:endParaRPr lang="en-US" sz="2000" dirty="0">
              <a:cs typeface="2  Nazanin" pitchFamily="2" charset="-78"/>
            </a:endParaRPr>
          </a:p>
        </p:txBody>
      </p:sp>
      <p:sp>
        <p:nvSpPr>
          <p:cNvPr id="3" name="Content Placeholder 2"/>
          <p:cNvSpPr txBox="1">
            <a:spLocks/>
          </p:cNvSpPr>
          <p:nvPr/>
        </p:nvSpPr>
        <p:spPr bwMode="auto">
          <a:xfrm>
            <a:off x="2195736" y="188640"/>
            <a:ext cx="6649808" cy="785818"/>
          </a:xfrm>
          <a:prstGeom prst="rect">
            <a:avLst/>
          </a:prstGeom>
          <a:noFill/>
          <a:ln w="9525">
            <a:noFill/>
            <a:miter lim="800000"/>
            <a:headEnd/>
            <a:tailEnd/>
          </a:ln>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a-IR" sz="3600" dirty="0" smtClean="0"/>
              <a:t>امنیت</a:t>
            </a:r>
            <a:r>
              <a:rPr lang="en-US" sz="3600" dirty="0" smtClean="0"/>
              <a:t> ASP.NET </a:t>
            </a:r>
            <a:r>
              <a:rPr lang="fa-IR" sz="3600" dirty="0" smtClean="0"/>
              <a:t>بیشتر است یا</a:t>
            </a:r>
            <a:r>
              <a:rPr lang="en-US" sz="3600" dirty="0" smtClean="0"/>
              <a:t> PHP </a:t>
            </a:r>
            <a:r>
              <a:rPr lang="fa-IR" sz="3600" dirty="0" smtClean="0"/>
              <a:t>؟ </a:t>
            </a:r>
            <a:endParaRPr lang="en-US" sz="3600" dirty="0"/>
          </a:p>
        </p:txBody>
      </p:sp>
    </p:spTree>
    <p:extLst>
      <p:ext uri="{BB962C8B-B14F-4D97-AF65-F5344CB8AC3E}">
        <p14:creationId xmlns="" xmlns:p14="http://schemas.microsoft.com/office/powerpoint/2010/main" val="114495791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467544" y="1676720"/>
            <a:ext cx="8383588" cy="2823850"/>
          </a:xfrm>
          <a:prstGeom prst="rect">
            <a:avLst/>
          </a:prstGeom>
          <a:noFill/>
          <a:ln w="9525">
            <a:noFill/>
            <a:miter lim="800000"/>
            <a:headEnd/>
            <a:tailEnd/>
          </a:ln>
        </p:spPr>
        <p:txBody>
          <a:bodyPr>
            <a:spAutoFit/>
          </a:bodyPr>
          <a:lstStyle/>
          <a:p>
            <a:pPr algn="just">
              <a:lnSpc>
                <a:spcPct val="150000"/>
              </a:lnSpc>
            </a:pPr>
            <a:r>
              <a:rPr lang="fa-IR" sz="2000" dirty="0" smtClean="0">
                <a:cs typeface="2  Nazanin" pitchFamily="2" charset="-78"/>
              </a:rPr>
              <a:t>در این خصوص باید بگوییم که چه در ایران و چه در خارج از کشور تفاوت چندانی در کاریابی در هر دوی این زبان های برنامه نویسی مشاهده نمی شود ، فقط تنها نکته در این است که معمولا سازمان های بزرگ و شرکت های منسجم علاقه مند به جذب برنامه نویسان</a:t>
            </a:r>
            <a:r>
              <a:rPr lang="en-US" sz="2000" dirty="0" smtClean="0">
                <a:cs typeface="2  Nazanin" pitchFamily="2" charset="-78"/>
              </a:rPr>
              <a:t> ASP.NET </a:t>
            </a:r>
            <a:r>
              <a:rPr lang="fa-IR" sz="2000" dirty="0" smtClean="0">
                <a:cs typeface="2  Nazanin" pitchFamily="2" charset="-78"/>
              </a:rPr>
              <a:t>و شرکت های کوچک و متوسط بیشتر برای کارهای وب خود ترجیح با جذب برنامه نویسان</a:t>
            </a:r>
            <a:r>
              <a:rPr lang="en-US" sz="2000" dirty="0" smtClean="0">
                <a:cs typeface="2  Nazanin" pitchFamily="2" charset="-78"/>
              </a:rPr>
              <a:t> PHP </a:t>
            </a:r>
            <a:r>
              <a:rPr lang="fa-IR" sz="2000" dirty="0" smtClean="0">
                <a:cs typeface="2  Nazanin" pitchFamily="2" charset="-78"/>
              </a:rPr>
              <a:t>دارند. توجه کنید که بطور میانگین حقوق یک برنامه نویس</a:t>
            </a:r>
            <a:r>
              <a:rPr lang="en-US" sz="2000" dirty="0" smtClean="0">
                <a:cs typeface="2  Nazanin" pitchFamily="2" charset="-78"/>
              </a:rPr>
              <a:t> ASP.NET </a:t>
            </a:r>
            <a:r>
              <a:rPr lang="fa-IR" sz="2000" dirty="0" smtClean="0">
                <a:cs typeface="2  Nazanin" pitchFamily="2" charset="-78"/>
              </a:rPr>
              <a:t>چه در ایران و چه در کشورهای خارجی به نسبت بیشتر از یک برنامه نویس</a:t>
            </a:r>
            <a:r>
              <a:rPr lang="en-US" sz="2000" dirty="0" smtClean="0">
                <a:cs typeface="2  Nazanin" pitchFamily="2" charset="-78"/>
              </a:rPr>
              <a:t> PHP </a:t>
            </a:r>
            <a:r>
              <a:rPr lang="fa-IR" sz="2000" dirty="0" smtClean="0">
                <a:cs typeface="2  Nazanin" pitchFamily="2" charset="-78"/>
              </a:rPr>
              <a:t>است ، همین موضوع می تواند عاملی برای توسعه بیشتر این زبان برنامه نویسی در دنیا باشد</a:t>
            </a:r>
            <a:r>
              <a:rPr lang="en-US" sz="2000" dirty="0" smtClean="0">
                <a:cs typeface="2  Nazanin" pitchFamily="2" charset="-78"/>
              </a:rPr>
              <a:t>.</a:t>
            </a:r>
            <a:endParaRPr lang="en-US" sz="2000" dirty="0">
              <a:cs typeface="2  Nazanin" pitchFamily="2" charset="-78"/>
            </a:endParaRPr>
          </a:p>
        </p:txBody>
      </p:sp>
      <p:sp>
        <p:nvSpPr>
          <p:cNvPr id="3" name="Content Placeholder 2"/>
          <p:cNvSpPr txBox="1">
            <a:spLocks/>
          </p:cNvSpPr>
          <p:nvPr/>
        </p:nvSpPr>
        <p:spPr bwMode="auto">
          <a:xfrm>
            <a:off x="2195736" y="188640"/>
            <a:ext cx="6649808" cy="785818"/>
          </a:xfrm>
          <a:prstGeom prst="rect">
            <a:avLst/>
          </a:prstGeom>
          <a:noFill/>
          <a:ln w="9525">
            <a:noFill/>
            <a:miter lim="800000"/>
            <a:headEnd/>
            <a:tailEnd/>
          </a:ln>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a-IR" sz="3600" b="1" dirty="0" smtClean="0"/>
              <a:t>بازار کار</a:t>
            </a:r>
            <a:endParaRPr lang="en-US" sz="3600" dirty="0" smtClean="0"/>
          </a:p>
        </p:txBody>
      </p:sp>
    </p:spTree>
    <p:extLst>
      <p:ext uri="{BB962C8B-B14F-4D97-AF65-F5344CB8AC3E}">
        <p14:creationId xmlns="" xmlns:p14="http://schemas.microsoft.com/office/powerpoint/2010/main" val="51462791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395536" y="2347335"/>
            <a:ext cx="8383588" cy="1438855"/>
          </a:xfrm>
          <a:prstGeom prst="rect">
            <a:avLst/>
          </a:prstGeom>
          <a:noFill/>
          <a:ln w="9525">
            <a:noFill/>
            <a:miter lim="800000"/>
            <a:headEnd/>
            <a:tailEnd/>
          </a:ln>
        </p:spPr>
        <p:txBody>
          <a:bodyPr>
            <a:spAutoFit/>
          </a:bodyPr>
          <a:lstStyle/>
          <a:p>
            <a:pPr algn="just">
              <a:lnSpc>
                <a:spcPct val="150000"/>
              </a:lnSpc>
            </a:pPr>
            <a:r>
              <a:rPr lang="fa-IR" sz="2000" dirty="0" smtClean="0">
                <a:cs typeface="2  Nazanin" pitchFamily="2" charset="-78"/>
              </a:rPr>
              <a:t>طبق اعلام آمار رسمی</a:t>
            </a:r>
            <a:r>
              <a:rPr lang="en-US" sz="2000" dirty="0" smtClean="0">
                <a:cs typeface="2  Nazanin" pitchFamily="2" charset="-78"/>
              </a:rPr>
              <a:t> </a:t>
            </a:r>
            <a:r>
              <a:rPr lang="en-US" sz="2000" dirty="0" err="1" smtClean="0">
                <a:cs typeface="2  Nazanin" pitchFamily="2" charset="-78"/>
              </a:rPr>
              <a:t>Netcraft</a:t>
            </a:r>
            <a:r>
              <a:rPr lang="fa-IR" sz="2000" dirty="0" smtClean="0">
                <a:cs typeface="2  Nazanin" pitchFamily="2" charset="-78"/>
              </a:rPr>
              <a:t>، تعداد 112,945,968 وب سایت بر روی آپاچی و تعداد 53,217,620 وب سایت بر روی سرور های ویندوز قرار گرفته اند که این عدد نشان دهنده ی برتری در تعداد و شهرت در وب سایت های مبتنی بر لینوکس و </a:t>
            </a:r>
            <a:r>
              <a:rPr lang="en-US" sz="2000" dirty="0" smtClean="0">
                <a:cs typeface="2  Nazanin" pitchFamily="2" charset="-78"/>
              </a:rPr>
              <a:t>LAMP </a:t>
            </a:r>
            <a:r>
              <a:rPr lang="fa-IR" sz="2000" dirty="0" smtClean="0">
                <a:cs typeface="2  Nazanin" pitchFamily="2" charset="-78"/>
              </a:rPr>
              <a:t>می باشد</a:t>
            </a:r>
            <a:r>
              <a:rPr lang="en-US" sz="2000" dirty="0" smtClean="0">
                <a:cs typeface="2  Nazanin" pitchFamily="2" charset="-78"/>
              </a:rPr>
              <a:t>.</a:t>
            </a:r>
            <a:endParaRPr lang="en-US" sz="2000" dirty="0">
              <a:cs typeface="2  Nazanin" pitchFamily="2" charset="-78"/>
            </a:endParaRPr>
          </a:p>
        </p:txBody>
      </p:sp>
      <p:sp>
        <p:nvSpPr>
          <p:cNvPr id="3" name="Content Placeholder 2"/>
          <p:cNvSpPr txBox="1">
            <a:spLocks/>
          </p:cNvSpPr>
          <p:nvPr/>
        </p:nvSpPr>
        <p:spPr bwMode="auto">
          <a:xfrm>
            <a:off x="2195736" y="188640"/>
            <a:ext cx="6649808" cy="785818"/>
          </a:xfrm>
          <a:prstGeom prst="rect">
            <a:avLst/>
          </a:prstGeom>
          <a:noFill/>
          <a:ln w="9525">
            <a:noFill/>
            <a:miter lim="800000"/>
            <a:headEnd/>
            <a:tailEnd/>
          </a:ln>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a-IR" sz="3600" b="1" dirty="0" smtClean="0"/>
              <a:t>شهرت</a:t>
            </a:r>
            <a:r>
              <a:rPr lang="en-US" sz="3600" b="1" dirty="0" smtClean="0"/>
              <a:t>:</a:t>
            </a:r>
          </a:p>
        </p:txBody>
      </p:sp>
    </p:spTree>
    <p:extLst>
      <p:ext uri="{BB962C8B-B14F-4D97-AF65-F5344CB8AC3E}">
        <p14:creationId xmlns="" xmlns:p14="http://schemas.microsoft.com/office/powerpoint/2010/main" val="319283943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ou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571472" y="857232"/>
            <a:ext cx="8383588" cy="1015663"/>
          </a:xfrm>
          <a:prstGeom prst="rect">
            <a:avLst/>
          </a:prstGeom>
          <a:noFill/>
          <a:ln w="9525">
            <a:noFill/>
            <a:miter lim="800000"/>
            <a:headEnd/>
            <a:tailEnd/>
          </a:ln>
        </p:spPr>
        <p:txBody>
          <a:bodyPr>
            <a:spAutoFit/>
          </a:bodyPr>
          <a:lstStyle/>
          <a:p>
            <a:pPr algn="just"/>
            <a:r>
              <a:rPr lang="fa-IR" sz="2000" dirty="0" smtClean="0">
                <a:cs typeface="2  Nazanin" pitchFamily="2" charset="-78"/>
              </a:rPr>
              <a:t>شاید برای شما هم جالب باشد که بدانید کدام یک از وب سایت های مطرح در اینترنت روی کدام یک از پلتفرم ها و سیستم عامل ها در حال اجرا هستند، ممکن است ما در نوشتن این مقاله دچار اشتباه شده باشیم اما جدول زیر خیلی چیزها را نشان خواهد داد</a:t>
            </a:r>
            <a:r>
              <a:rPr lang="en-US" sz="2000" dirty="0" smtClean="0">
                <a:cs typeface="2  Nazanin" pitchFamily="2" charset="-78"/>
              </a:rPr>
              <a:t>.</a:t>
            </a:r>
            <a:endParaRPr lang="en-US" sz="2000" dirty="0">
              <a:cs typeface="2  Nazanin" pitchFamily="2" charset="-78"/>
            </a:endParaRPr>
          </a:p>
        </p:txBody>
      </p:sp>
      <p:sp>
        <p:nvSpPr>
          <p:cNvPr id="9" name="Content Placeholder 2"/>
          <p:cNvSpPr txBox="1">
            <a:spLocks/>
          </p:cNvSpPr>
          <p:nvPr/>
        </p:nvSpPr>
        <p:spPr bwMode="auto">
          <a:xfrm>
            <a:off x="2195736" y="188640"/>
            <a:ext cx="6649808" cy="785818"/>
          </a:xfrm>
          <a:prstGeom prst="rect">
            <a:avLst/>
          </a:prstGeom>
          <a:noFill/>
          <a:ln w="9525">
            <a:noFill/>
            <a:miter lim="800000"/>
            <a:headEnd/>
            <a:tailEnd/>
          </a:ln>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a-IR" sz="3600" b="1" dirty="0" smtClean="0"/>
              <a:t>وب سایت های مطرح و بستر ها</a:t>
            </a:r>
            <a:r>
              <a:rPr lang="en-US" sz="3600" b="1" dirty="0" smtClean="0"/>
              <a:t>:</a:t>
            </a:r>
          </a:p>
        </p:txBody>
      </p:sp>
      <p:pic>
        <p:nvPicPr>
          <p:cNvPr id="12" name="Picture 11" descr="Untitled.jpg"/>
          <p:cNvPicPr>
            <a:picLocks noChangeAspect="1"/>
          </p:cNvPicPr>
          <p:nvPr/>
        </p:nvPicPr>
        <p:blipFill>
          <a:blip r:embed="rId3"/>
          <a:stretch>
            <a:fillRect/>
          </a:stretch>
        </p:blipFill>
        <p:spPr>
          <a:xfrm>
            <a:off x="642910" y="1857364"/>
            <a:ext cx="8215370" cy="4071966"/>
          </a:xfrm>
          <a:prstGeom prst="rect">
            <a:avLst/>
          </a:prstGeom>
        </p:spPr>
      </p:pic>
    </p:spTree>
    <p:extLst>
      <p:ext uri="{BB962C8B-B14F-4D97-AF65-F5344CB8AC3E}">
        <p14:creationId xmlns="" xmlns:p14="http://schemas.microsoft.com/office/powerpoint/2010/main" val="53109910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428596" y="1857364"/>
            <a:ext cx="8383588" cy="2823850"/>
          </a:xfrm>
          <a:prstGeom prst="rect">
            <a:avLst/>
          </a:prstGeom>
          <a:noFill/>
          <a:ln w="9525">
            <a:noFill/>
            <a:miter lim="800000"/>
            <a:headEnd/>
            <a:tailEnd/>
          </a:ln>
        </p:spPr>
        <p:txBody>
          <a:bodyPr>
            <a:spAutoFit/>
          </a:bodyPr>
          <a:lstStyle/>
          <a:p>
            <a:pPr algn="just">
              <a:lnSpc>
                <a:spcPct val="150000"/>
              </a:lnSpc>
            </a:pPr>
            <a:r>
              <a:rPr lang="fa-IR" sz="2000" dirty="0" smtClean="0">
                <a:cs typeface="2  Nazanin" pitchFamily="2" charset="-78"/>
              </a:rPr>
              <a:t>مدت زمان بیشتری برای تکمیل کدهای پیچیده و توابع</a:t>
            </a:r>
            <a:r>
              <a:rPr lang="en-US" sz="2000" dirty="0" smtClean="0">
                <a:cs typeface="2  Nazanin" pitchFamily="2" charset="-78"/>
              </a:rPr>
              <a:t> ASP.NET </a:t>
            </a:r>
            <a:r>
              <a:rPr lang="fa-IR" sz="2000" dirty="0" smtClean="0">
                <a:cs typeface="2  Nazanin" pitchFamily="2" charset="-78"/>
              </a:rPr>
              <a:t>در مقایسه با</a:t>
            </a:r>
            <a:r>
              <a:rPr lang="en-US" sz="2000" dirty="0" smtClean="0">
                <a:cs typeface="2  Nazanin" pitchFamily="2" charset="-78"/>
              </a:rPr>
              <a:t> PHP </a:t>
            </a:r>
            <a:r>
              <a:rPr lang="fa-IR" sz="2000" dirty="0" smtClean="0">
                <a:cs typeface="2  Nazanin" pitchFamily="2" charset="-78"/>
              </a:rPr>
              <a:t>صرف خواهد شد تا کدهای نوشته شده به مرحله ی تکمیل و بهره برداری برسند، به این زمان باید زمان توسعه را نیز اضافه کرد</a:t>
            </a:r>
            <a:r>
              <a:rPr lang="en-US" sz="2000" dirty="0" smtClean="0">
                <a:cs typeface="2  Nazanin" pitchFamily="2" charset="-78"/>
              </a:rPr>
              <a:t>.</a:t>
            </a:r>
          </a:p>
          <a:p>
            <a:pPr algn="just">
              <a:lnSpc>
                <a:spcPct val="150000"/>
              </a:lnSpc>
            </a:pPr>
            <a:r>
              <a:rPr lang="fa-IR" sz="2000" dirty="0" smtClean="0">
                <a:cs typeface="2  Nazanin" pitchFamily="2" charset="-78"/>
              </a:rPr>
              <a:t>علاوه بر این</a:t>
            </a:r>
            <a:r>
              <a:rPr lang="en-US" sz="2000" dirty="0" smtClean="0">
                <a:cs typeface="2  Nazanin" pitchFamily="2" charset="-78"/>
              </a:rPr>
              <a:t> PHP </a:t>
            </a:r>
            <a:r>
              <a:rPr lang="fa-IR" sz="2000" dirty="0" smtClean="0">
                <a:cs typeface="2  Nazanin" pitchFamily="2" charset="-78"/>
              </a:rPr>
              <a:t>سمت سرور تفسیر خواهد شد پس وقتی تغییری حاصل شود نیازی به مراحل اضافه تری برای دیدن تغییرات وجود ندارد، در سمت دیگر</a:t>
            </a:r>
            <a:r>
              <a:rPr lang="en-US" sz="2000" dirty="0" smtClean="0">
                <a:cs typeface="2  Nazanin" pitchFamily="2" charset="-78"/>
              </a:rPr>
              <a:t> ASP.NET </a:t>
            </a:r>
            <a:r>
              <a:rPr lang="fa-IR" sz="2000" dirty="0" smtClean="0">
                <a:cs typeface="2  Nazanin" pitchFamily="2" charset="-78"/>
              </a:rPr>
              <a:t>باید هر بار بعد از هر تغییری کامپایل شود</a:t>
            </a:r>
            <a:r>
              <a:rPr lang="en-US" sz="2000" dirty="0" smtClean="0">
                <a:cs typeface="2  Nazanin" pitchFamily="2" charset="-78"/>
              </a:rPr>
              <a:t>.</a:t>
            </a:r>
            <a:endParaRPr lang="en-US" sz="2000" dirty="0">
              <a:cs typeface="2  Nazanin" pitchFamily="2" charset="-78"/>
            </a:endParaRPr>
          </a:p>
        </p:txBody>
      </p:sp>
      <p:sp>
        <p:nvSpPr>
          <p:cNvPr id="6" name="Content Placeholder 2"/>
          <p:cNvSpPr txBox="1">
            <a:spLocks/>
          </p:cNvSpPr>
          <p:nvPr/>
        </p:nvSpPr>
        <p:spPr bwMode="auto">
          <a:xfrm>
            <a:off x="2195736" y="188640"/>
            <a:ext cx="6649808" cy="785818"/>
          </a:xfrm>
          <a:prstGeom prst="rect">
            <a:avLst/>
          </a:prstGeom>
          <a:noFill/>
          <a:ln w="9525">
            <a:noFill/>
            <a:miter lim="800000"/>
            <a:headEnd/>
            <a:tailEnd/>
          </a:ln>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a-IR" sz="3600" b="1" dirty="0" smtClean="0"/>
              <a:t>زمان تکمیل و بهره برداری</a:t>
            </a:r>
            <a:r>
              <a:rPr lang="en-US" sz="3600" b="1" dirty="0" smtClean="0"/>
              <a:t>:</a:t>
            </a:r>
          </a:p>
        </p:txBody>
      </p:sp>
    </p:spTree>
    <p:extLst>
      <p:ext uri="{BB962C8B-B14F-4D97-AF65-F5344CB8AC3E}">
        <p14:creationId xmlns="" xmlns:p14="http://schemas.microsoft.com/office/powerpoint/2010/main" val="229345140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500034" y="1571612"/>
            <a:ext cx="7600358" cy="4524315"/>
          </a:xfrm>
          <a:prstGeom prst="rect">
            <a:avLst/>
          </a:prstGeom>
          <a:noFill/>
          <a:ln w="9525">
            <a:noFill/>
            <a:miter lim="800000"/>
            <a:headEnd/>
            <a:tailEnd/>
          </a:ln>
        </p:spPr>
        <p:txBody>
          <a:bodyPr wrap="square">
            <a:spAutoFit/>
          </a:bodyPr>
          <a:lstStyle/>
          <a:p>
            <a:pPr algn="just"/>
            <a:r>
              <a:rPr lang="fa-IR" dirty="0" smtClean="0">
                <a:cs typeface="2  Nazanin" pitchFamily="2" charset="-78"/>
              </a:rPr>
              <a:t>قبل از اینکه به سراغ بحث هزینه برویم اول یک مورد را مشخص می کنیم ، آیا شما در کشور ایران زندگی و برنامه نویسی می کنید یا در یک کشور خارجی ؟ این بحث خیلی مهم است ، در خصوص هزینه های استفاده از این زبان های برنامه نویسی یکی از مواردی که</a:t>
            </a:r>
            <a:r>
              <a:rPr lang="en-US" dirty="0" smtClean="0">
                <a:cs typeface="2  Nazanin" pitchFamily="2" charset="-78"/>
              </a:rPr>
              <a:t> PHP </a:t>
            </a:r>
            <a:r>
              <a:rPr lang="fa-IR" dirty="0" smtClean="0">
                <a:cs typeface="2  Nazanin" pitchFamily="2" charset="-78"/>
              </a:rPr>
              <a:t>کارها به عنوان نقطه قوت خود می دانند رایگان بودن کلیه بسته های نرم افزاری مورد استفاده در این زبان است. ساختار کاری </a:t>
            </a:r>
            <a:r>
              <a:rPr lang="en-US" dirty="0" smtClean="0">
                <a:cs typeface="2  Nazanin" pitchFamily="2" charset="-78"/>
              </a:rPr>
              <a:t>PHP </a:t>
            </a:r>
            <a:r>
              <a:rPr lang="fa-IR" dirty="0" smtClean="0">
                <a:cs typeface="2  Nazanin" pitchFamily="2" charset="-78"/>
              </a:rPr>
              <a:t>بر اساس پروژه</a:t>
            </a:r>
            <a:r>
              <a:rPr lang="en-US" dirty="0" smtClean="0">
                <a:cs typeface="2  Nazanin" pitchFamily="2" charset="-78"/>
              </a:rPr>
              <a:t> GNU </a:t>
            </a:r>
            <a:r>
              <a:rPr lang="fa-IR" dirty="0" smtClean="0">
                <a:cs typeface="2  Nazanin" pitchFamily="2" charset="-78"/>
              </a:rPr>
              <a:t>و نرم افزارهای آزاد است بدین معنی که همه چیز در حوزه نرم افزار در اینجا رایگان است . سیستم برنامه نویسی</a:t>
            </a:r>
            <a:r>
              <a:rPr lang="en-US" dirty="0" smtClean="0">
                <a:cs typeface="2  Nazanin" pitchFamily="2" charset="-78"/>
              </a:rPr>
              <a:t> PHP </a:t>
            </a:r>
            <a:r>
              <a:rPr lang="fa-IR" dirty="0" smtClean="0">
                <a:cs typeface="2  Nazanin" pitchFamily="2" charset="-78"/>
              </a:rPr>
              <a:t>یک ساختار مشخص دارد که به عنوان</a:t>
            </a:r>
            <a:r>
              <a:rPr lang="en-US" dirty="0" smtClean="0">
                <a:cs typeface="2  Nazanin" pitchFamily="2" charset="-78"/>
              </a:rPr>
              <a:t> LAMP </a:t>
            </a:r>
            <a:r>
              <a:rPr lang="fa-IR" dirty="0" smtClean="0">
                <a:cs typeface="2  Nazanin" pitchFamily="2" charset="-78"/>
              </a:rPr>
              <a:t>شناخته می شود و همانطور که قبلا هم اشاره کردیم مخفف شده کلمات</a:t>
            </a:r>
            <a:r>
              <a:rPr lang="en-US" dirty="0" smtClean="0">
                <a:cs typeface="2  Nazanin" pitchFamily="2" charset="-78"/>
              </a:rPr>
              <a:t> Linux </a:t>
            </a:r>
            <a:r>
              <a:rPr lang="fa-IR" dirty="0" smtClean="0">
                <a:cs typeface="2  Nazanin" pitchFamily="2" charset="-78"/>
              </a:rPr>
              <a:t>و</a:t>
            </a:r>
            <a:r>
              <a:rPr lang="en-US" dirty="0" smtClean="0">
                <a:cs typeface="2  Nazanin" pitchFamily="2" charset="-78"/>
              </a:rPr>
              <a:t> Apache </a:t>
            </a:r>
            <a:r>
              <a:rPr lang="fa-IR" dirty="0" smtClean="0">
                <a:cs typeface="2  Nazanin" pitchFamily="2" charset="-78"/>
              </a:rPr>
              <a:t>و</a:t>
            </a:r>
            <a:r>
              <a:rPr lang="en-US" dirty="0" smtClean="0">
                <a:cs typeface="2  Nazanin" pitchFamily="2" charset="-78"/>
              </a:rPr>
              <a:t> </a:t>
            </a:r>
            <a:r>
              <a:rPr lang="en-US" dirty="0" err="1" smtClean="0">
                <a:cs typeface="2  Nazanin" pitchFamily="2" charset="-78"/>
              </a:rPr>
              <a:t>MySQL</a:t>
            </a:r>
            <a:r>
              <a:rPr lang="en-US" dirty="0" smtClean="0">
                <a:cs typeface="2  Nazanin" pitchFamily="2" charset="-78"/>
              </a:rPr>
              <a:t> </a:t>
            </a:r>
            <a:r>
              <a:rPr lang="fa-IR" dirty="0" smtClean="0">
                <a:cs typeface="2  Nazanin" pitchFamily="2" charset="-78"/>
              </a:rPr>
              <a:t>و</a:t>
            </a:r>
            <a:r>
              <a:rPr lang="en-US" dirty="0" smtClean="0">
                <a:cs typeface="2  Nazanin" pitchFamily="2" charset="-78"/>
              </a:rPr>
              <a:t> PHP </a:t>
            </a:r>
            <a:r>
              <a:rPr lang="fa-IR" dirty="0" smtClean="0">
                <a:cs typeface="2  Nazanin" pitchFamily="2" charset="-78"/>
              </a:rPr>
              <a:t>می باشد. همه این بسته نرم افزاری بدون هیچگونه هزینه اضافی بصورت رایگان چه در ایران و چه در جاهای مختلف جهان برای برنامه نویسان در دسترس می باشد.از این بابت برای افرادی که در خارج از کشور زندگی می کنند کاملا</a:t>
            </a:r>
            <a:r>
              <a:rPr lang="en-US" dirty="0" smtClean="0">
                <a:cs typeface="2  Nazanin" pitchFamily="2" charset="-78"/>
              </a:rPr>
              <a:t> PHP </a:t>
            </a:r>
            <a:r>
              <a:rPr lang="fa-IR" dirty="0" smtClean="0">
                <a:cs typeface="2  Nazanin" pitchFamily="2" charset="-78"/>
              </a:rPr>
              <a:t>به صرفه است زیرا کوچکترین هزینه ای بابت خرید لایسنس نرم افزار خود نباید بدهند ، هم لینوکس رایگان است و هم آپاچی و هم</a:t>
            </a:r>
            <a:r>
              <a:rPr lang="en-US" dirty="0" smtClean="0">
                <a:cs typeface="2  Nazanin" pitchFamily="2" charset="-78"/>
              </a:rPr>
              <a:t> </a:t>
            </a:r>
            <a:r>
              <a:rPr lang="en-US" dirty="0" err="1" smtClean="0">
                <a:cs typeface="2  Nazanin" pitchFamily="2" charset="-78"/>
              </a:rPr>
              <a:t>MySQL</a:t>
            </a:r>
            <a:r>
              <a:rPr lang="en-US" dirty="0" smtClean="0">
                <a:cs typeface="2  Nazanin" pitchFamily="2" charset="-78"/>
              </a:rPr>
              <a:t> </a:t>
            </a:r>
            <a:r>
              <a:rPr lang="fa-IR" dirty="0" smtClean="0">
                <a:cs typeface="2  Nazanin" pitchFamily="2" charset="-78"/>
              </a:rPr>
              <a:t>پس نیازی به هزینه های اضافی نیست ، از طرفی نمونه نرم افزارهای زیادی بصورت رایگان در اینترنت وجود دارد که بدون هیچ هزینه ای می توانید از آنها استفاده کرده و بومی سازی کنید. توجه کنید که در بحث</a:t>
            </a:r>
            <a:r>
              <a:rPr lang="en-US" dirty="0" smtClean="0">
                <a:cs typeface="2  Nazanin" pitchFamily="2" charset="-78"/>
              </a:rPr>
              <a:t> Add-On </a:t>
            </a:r>
            <a:r>
              <a:rPr lang="fa-IR" dirty="0" smtClean="0">
                <a:cs typeface="2  Nazanin" pitchFamily="2" charset="-78"/>
              </a:rPr>
              <a:t>ها به هیچ عنوان</a:t>
            </a:r>
            <a:r>
              <a:rPr lang="en-US" dirty="0" smtClean="0">
                <a:cs typeface="2  Nazanin" pitchFamily="2" charset="-78"/>
              </a:rPr>
              <a:t> ASP.NET </a:t>
            </a:r>
            <a:r>
              <a:rPr lang="fa-IR" dirty="0" smtClean="0">
                <a:cs typeface="2  Nazanin" pitchFamily="2" charset="-78"/>
              </a:rPr>
              <a:t>نمی تواند در این حجم زیاد نرم افزارهای رایگان در اینترنت داشته باشد ، هر چند پروژه هایی برای متن باز کردن</a:t>
            </a:r>
            <a:r>
              <a:rPr lang="en-US" dirty="0" smtClean="0">
                <a:cs typeface="2  Nazanin" pitchFamily="2" charset="-78"/>
              </a:rPr>
              <a:t> ASP.NET </a:t>
            </a:r>
            <a:r>
              <a:rPr lang="fa-IR" dirty="0" smtClean="0">
                <a:cs typeface="2  Nazanin" pitchFamily="2" charset="-78"/>
              </a:rPr>
              <a:t>وجود دارد اما واقعا در مقابل پروژه هایی که با</a:t>
            </a:r>
            <a:r>
              <a:rPr lang="en-US" dirty="0" smtClean="0">
                <a:cs typeface="2  Nazanin" pitchFamily="2" charset="-78"/>
              </a:rPr>
              <a:t> PHP </a:t>
            </a:r>
            <a:r>
              <a:rPr lang="fa-IR" dirty="0" smtClean="0">
                <a:cs typeface="2  Nazanin" pitchFamily="2" charset="-78"/>
              </a:rPr>
              <a:t>انجام شده اند و رایگان در اینترنت وجود دارند قابل مقایسه نیستند</a:t>
            </a:r>
            <a:r>
              <a:rPr lang="en-US" dirty="0" smtClean="0">
                <a:cs typeface="2  Nazanin" pitchFamily="2" charset="-78"/>
              </a:rPr>
              <a:t>. </a:t>
            </a:r>
          </a:p>
        </p:txBody>
      </p:sp>
      <p:sp>
        <p:nvSpPr>
          <p:cNvPr id="4" name="Content Placeholder 2"/>
          <p:cNvSpPr txBox="1">
            <a:spLocks/>
          </p:cNvSpPr>
          <p:nvPr/>
        </p:nvSpPr>
        <p:spPr bwMode="auto">
          <a:xfrm>
            <a:off x="1619672" y="1000108"/>
            <a:ext cx="6572160" cy="785818"/>
          </a:xfrm>
          <a:prstGeom prst="rect">
            <a:avLst/>
          </a:prstGeom>
          <a:noFill/>
          <a:ln w="9525">
            <a:noFill/>
            <a:miter lim="800000"/>
            <a:headEnd/>
            <a:tailEnd/>
          </a:ln>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a-IR" sz="2800" dirty="0" smtClean="0"/>
              <a:t>هزینه استفاده از</a:t>
            </a:r>
            <a:r>
              <a:rPr lang="en-US" sz="2800" dirty="0" smtClean="0"/>
              <a:t> ASP.NET </a:t>
            </a:r>
            <a:r>
              <a:rPr lang="fa-IR" sz="2800" dirty="0" smtClean="0"/>
              <a:t>بیشتر است یا</a:t>
            </a:r>
            <a:r>
              <a:rPr lang="en-US" sz="2800" dirty="0" smtClean="0"/>
              <a:t> PHP </a:t>
            </a:r>
            <a:r>
              <a:rPr lang="fa-IR" sz="2800" dirty="0" smtClean="0"/>
              <a:t>؟ </a:t>
            </a:r>
            <a:endParaRPr lang="en-US" sz="2800" dirty="0" smtClean="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4071934" y="1285860"/>
            <a:ext cx="3614702" cy="785818"/>
          </a:xfrm>
          <a:prstGeom prst="rect">
            <a:avLst/>
          </a:prstGeom>
          <a:noFill/>
          <a:ln w="9525">
            <a:noFill/>
            <a:miter lim="800000"/>
            <a:headEnd/>
            <a:tailEnd/>
          </a:ln>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342900" indent="-342900">
              <a:spcBef>
                <a:spcPct val="20000"/>
              </a:spcBef>
              <a:buClr>
                <a:schemeClr val="accent1"/>
              </a:buClr>
              <a:buSzPct val="70000"/>
              <a:buFont typeface="Wingdings 2" pitchFamily="18" charset="2"/>
              <a:buNone/>
              <a:defRPr/>
            </a:pPr>
            <a:r>
              <a:rPr lang="fa-IR" sz="3600" dirty="0">
                <a:ln w="12700">
                  <a:solidFill>
                    <a:schemeClr val="accent5">
                      <a:lumMod val="75000"/>
                    </a:schemeClr>
                  </a:solidFill>
                  <a:prstDash val="solid"/>
                </a:ln>
                <a:solidFill>
                  <a:srgbClr val="000000"/>
                </a:solidFill>
                <a:effectLst>
                  <a:outerShdw blurRad="41275" dist="20320" dir="1800000" algn="tl" rotWithShape="0">
                    <a:srgbClr val="000000">
                      <a:alpha val="40000"/>
                    </a:srgbClr>
                  </a:outerShdw>
                </a:effectLst>
                <a:latin typeface="+mn-lt"/>
                <a:cs typeface="2  Homa" pitchFamily="2" charset="-78"/>
              </a:rPr>
              <a:t>موضوع تحقیق : </a:t>
            </a:r>
          </a:p>
          <a:p>
            <a:pPr marL="342900" indent="-342900">
              <a:spcBef>
                <a:spcPct val="20000"/>
              </a:spcBef>
              <a:buClr>
                <a:schemeClr val="accent1"/>
              </a:buClr>
              <a:buSzPct val="70000"/>
              <a:buFont typeface="Wingdings 2" pitchFamily="18" charset="2"/>
              <a:buNone/>
              <a:defRPr/>
            </a:pPr>
            <a:endParaRPr lang="fa-IR" sz="32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endParaRPr>
          </a:p>
          <a:p>
            <a:pPr marL="342900" indent="-342900">
              <a:spcBef>
                <a:spcPct val="20000"/>
              </a:spcBef>
              <a:buClr>
                <a:schemeClr val="accent1"/>
              </a:buClr>
              <a:buSzPct val="70000"/>
              <a:buFont typeface="Wingdings 2" pitchFamily="18" charset="2"/>
              <a:buNone/>
              <a:defRPr/>
            </a:pPr>
            <a:endParaRPr lang="fa-IR" sz="32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endParaRPr>
          </a:p>
        </p:txBody>
      </p:sp>
      <p:sp>
        <p:nvSpPr>
          <p:cNvPr id="5" name="Content Placeholder 2"/>
          <p:cNvSpPr txBox="1">
            <a:spLocks/>
          </p:cNvSpPr>
          <p:nvPr/>
        </p:nvSpPr>
        <p:spPr bwMode="auto">
          <a:xfrm>
            <a:off x="1428728" y="2714620"/>
            <a:ext cx="6143668" cy="3500462"/>
          </a:xfrm>
          <a:prstGeom prst="rect">
            <a:avLst/>
          </a:prstGeom>
          <a:noFill/>
          <a:ln w="9525">
            <a:noFill/>
            <a:miter lim="800000"/>
            <a:headEnd/>
            <a:tailEnd/>
          </a:ln>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342900" indent="-342900" algn="justLow">
              <a:spcBef>
                <a:spcPct val="20000"/>
              </a:spcBef>
              <a:buClr>
                <a:schemeClr val="accent1"/>
              </a:buClr>
              <a:buSzPct val="70000"/>
              <a:buFont typeface="Wingdings 2" pitchFamily="18" charset="2"/>
              <a:buNone/>
              <a:defRPr/>
            </a:pPr>
            <a:r>
              <a:rPr lang="fa-IR" sz="3600" b="1" dirty="0" smtClean="0">
                <a:ln w="12700">
                  <a:solidFill>
                    <a:schemeClr val="accent5">
                      <a:lumMod val="75000"/>
                    </a:schemeClr>
                  </a:solidFill>
                  <a:prstDash val="solid"/>
                </a:ln>
                <a:solidFill>
                  <a:srgbClr val="000000"/>
                </a:solidFill>
                <a:effectLst>
                  <a:outerShdw blurRad="41275" dist="20320" dir="1800000" algn="tl" rotWithShape="0">
                    <a:srgbClr val="000000">
                      <a:alpha val="40000"/>
                    </a:srgbClr>
                  </a:outerShdw>
                </a:effectLst>
                <a:latin typeface="+mn-lt"/>
                <a:cs typeface="2  Homa" pitchFamily="2" charset="-78"/>
              </a:rPr>
              <a:t>مقایسه زبان برنامه نویسی سمت سرور (تحت وب) مانند </a:t>
            </a:r>
            <a:r>
              <a:rPr lang="en-US" sz="3600" b="1" dirty="0" smtClean="0">
                <a:ln w="12700">
                  <a:solidFill>
                    <a:schemeClr val="accent5">
                      <a:lumMod val="75000"/>
                    </a:schemeClr>
                  </a:solidFill>
                  <a:prstDash val="solid"/>
                </a:ln>
                <a:solidFill>
                  <a:srgbClr val="000000"/>
                </a:solidFill>
                <a:effectLst>
                  <a:outerShdw blurRad="41275" dist="20320" dir="1800000" algn="tl" rotWithShape="0">
                    <a:srgbClr val="000000">
                      <a:alpha val="40000"/>
                    </a:srgbClr>
                  </a:outerShdw>
                </a:effectLst>
                <a:latin typeface="+mn-lt"/>
                <a:cs typeface="2  Homa" pitchFamily="2" charset="-78"/>
              </a:rPr>
              <a:t>PHP</a:t>
            </a:r>
            <a:r>
              <a:rPr lang="fa-IR" sz="3600" b="1" dirty="0" smtClean="0">
                <a:ln w="12700">
                  <a:solidFill>
                    <a:schemeClr val="accent5">
                      <a:lumMod val="75000"/>
                    </a:schemeClr>
                  </a:solidFill>
                  <a:prstDash val="solid"/>
                </a:ln>
                <a:solidFill>
                  <a:srgbClr val="000000"/>
                </a:solidFill>
                <a:effectLst>
                  <a:outerShdw blurRad="41275" dist="20320" dir="1800000" algn="tl" rotWithShape="0">
                    <a:srgbClr val="000000">
                      <a:alpha val="40000"/>
                    </a:srgbClr>
                  </a:outerShdw>
                </a:effectLst>
                <a:latin typeface="+mn-lt"/>
                <a:cs typeface="2  Homa" pitchFamily="2" charset="-78"/>
              </a:rPr>
              <a:t> و </a:t>
            </a:r>
            <a:r>
              <a:rPr lang="en-US" sz="3600" b="1" dirty="0" smtClean="0">
                <a:ln w="12700">
                  <a:solidFill>
                    <a:schemeClr val="accent5">
                      <a:lumMod val="75000"/>
                    </a:schemeClr>
                  </a:solidFill>
                  <a:prstDash val="solid"/>
                </a:ln>
                <a:solidFill>
                  <a:srgbClr val="000000"/>
                </a:solidFill>
                <a:effectLst>
                  <a:outerShdw blurRad="41275" dist="20320" dir="1800000" algn="tl" rotWithShape="0">
                    <a:srgbClr val="000000">
                      <a:alpha val="40000"/>
                    </a:srgbClr>
                  </a:outerShdw>
                </a:effectLst>
                <a:latin typeface="+mn-lt"/>
                <a:cs typeface="2  Homa" pitchFamily="2" charset="-78"/>
              </a:rPr>
              <a:t>ASP</a:t>
            </a:r>
            <a:endParaRPr lang="fa-IR" sz="3600" b="1" dirty="0">
              <a:ln w="12700">
                <a:solidFill>
                  <a:schemeClr val="accent5">
                    <a:lumMod val="75000"/>
                  </a:schemeClr>
                </a:solidFill>
                <a:prstDash val="solid"/>
              </a:ln>
              <a:solidFill>
                <a:srgbClr val="000000"/>
              </a:solidFill>
              <a:effectLst>
                <a:outerShdw blurRad="41275" dist="20320" dir="1800000" algn="tl" rotWithShape="0">
                  <a:srgbClr val="000000">
                    <a:alpha val="40000"/>
                  </a:srgbClr>
                </a:outerShdw>
              </a:effectLst>
              <a:latin typeface="+mn-lt"/>
              <a:cs typeface="2  Homa" pitchFamily="2" charset="-78"/>
            </a:endParaRPr>
          </a:p>
          <a:p>
            <a:pPr marL="342900" indent="-342900" algn="justLow">
              <a:spcBef>
                <a:spcPct val="20000"/>
              </a:spcBef>
              <a:buClr>
                <a:schemeClr val="accent1"/>
              </a:buClr>
              <a:buSzPct val="70000"/>
              <a:buFont typeface="Wingdings 2" pitchFamily="18" charset="2"/>
              <a:buNone/>
              <a:defRPr/>
            </a:pPr>
            <a:endParaRPr lang="fa-IR"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endParaRPr>
          </a:p>
          <a:p>
            <a:pPr marL="342900" indent="-342900" algn="justLow">
              <a:spcBef>
                <a:spcPct val="20000"/>
              </a:spcBef>
              <a:buClr>
                <a:schemeClr val="accent1"/>
              </a:buClr>
              <a:buSzPct val="70000"/>
              <a:buFont typeface="Wingdings 2" pitchFamily="18" charset="2"/>
              <a:buNone/>
              <a:defRPr/>
            </a:pPr>
            <a:endParaRPr lang="fa-IR"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611560" y="1500174"/>
            <a:ext cx="7532340" cy="4708981"/>
          </a:xfrm>
          <a:prstGeom prst="rect">
            <a:avLst/>
          </a:prstGeom>
          <a:noFill/>
          <a:ln w="9525">
            <a:noFill/>
            <a:miter lim="800000"/>
            <a:headEnd/>
            <a:tailEnd/>
          </a:ln>
        </p:spPr>
        <p:txBody>
          <a:bodyPr wrap="square">
            <a:spAutoFit/>
          </a:bodyPr>
          <a:lstStyle/>
          <a:p>
            <a:pPr algn="just">
              <a:lnSpc>
                <a:spcPct val="150000"/>
              </a:lnSpc>
            </a:pPr>
            <a:r>
              <a:rPr lang="fa-IR" sz="2000" dirty="0" smtClean="0">
                <a:cs typeface="2  Nazanin" pitchFamily="2" charset="-78"/>
              </a:rPr>
              <a:t>از طرف دیگر در برنامه نویسی به زبان</a:t>
            </a:r>
            <a:r>
              <a:rPr lang="en-US" sz="2000" dirty="0" smtClean="0">
                <a:cs typeface="2  Nazanin" pitchFamily="2" charset="-78"/>
              </a:rPr>
              <a:t> ASP.NET </a:t>
            </a:r>
            <a:r>
              <a:rPr lang="fa-IR" sz="2000" dirty="0" smtClean="0">
                <a:cs typeface="2  Nazanin" pitchFamily="2" charset="-78"/>
              </a:rPr>
              <a:t>چیزی به نام رایگان وجود ندارد. شما باید برای هر چیزی در این حوزه هزینه کنید و طبیعی است زیرا یک شرکت در دنیا پشتیبانی کلی مجموعه</a:t>
            </a:r>
            <a:r>
              <a:rPr lang="en-US" sz="2000" dirty="0" smtClean="0">
                <a:cs typeface="2  Nazanin" pitchFamily="2" charset="-78"/>
              </a:rPr>
              <a:t> ASP.NET </a:t>
            </a:r>
            <a:r>
              <a:rPr lang="fa-IR" sz="2000" dirty="0" smtClean="0">
                <a:cs typeface="2  Nazanin" pitchFamily="2" charset="-78"/>
              </a:rPr>
              <a:t>را بر عهده دارد نه یک جامعه و به همین دلیل شرکت سازنده بایستی بتواند از پس مخارج خود در بیاید</a:t>
            </a:r>
            <a:r>
              <a:rPr lang="en-US" sz="2000" dirty="0" smtClean="0">
                <a:cs typeface="2  Nazanin" pitchFamily="2" charset="-78"/>
              </a:rPr>
              <a:t>. ASP.NET </a:t>
            </a:r>
            <a:r>
              <a:rPr lang="fa-IR" sz="2000" dirty="0" smtClean="0">
                <a:cs typeface="2  Nazanin" pitchFamily="2" charset="-78"/>
              </a:rPr>
              <a:t>باید بر روی ویندوزی نصب شود که خود ویندوز سیستم عامل رایگانی نیست ، </a:t>
            </a:r>
            <a:r>
              <a:rPr lang="en-US" sz="2000" dirty="0" smtClean="0">
                <a:cs typeface="2  Nazanin" pitchFamily="2" charset="-78"/>
              </a:rPr>
              <a:t>ASP.NET </a:t>
            </a:r>
            <a:r>
              <a:rPr lang="fa-IR" sz="2000" dirty="0" smtClean="0">
                <a:cs typeface="2  Nazanin" pitchFamily="2" charset="-78"/>
              </a:rPr>
              <a:t>باید بر روی</a:t>
            </a:r>
            <a:r>
              <a:rPr lang="en-US" sz="2000" dirty="0" smtClean="0">
                <a:cs typeface="2  Nazanin" pitchFamily="2" charset="-78"/>
              </a:rPr>
              <a:t> Microsoft Visual Studio </a:t>
            </a:r>
            <a:r>
              <a:rPr lang="fa-IR" sz="2000" dirty="0" smtClean="0">
                <a:cs typeface="2  Nazanin" pitchFamily="2" charset="-78"/>
              </a:rPr>
              <a:t>ای ایجاد شود که رایگان نیست ، </a:t>
            </a:r>
            <a:r>
              <a:rPr lang="en-US" sz="2000" dirty="0" smtClean="0">
                <a:cs typeface="2  Nazanin" pitchFamily="2" charset="-78"/>
              </a:rPr>
              <a:t>ASP.NET </a:t>
            </a:r>
            <a:r>
              <a:rPr lang="fa-IR" sz="2000" dirty="0" smtClean="0">
                <a:cs typeface="2  Nazanin" pitchFamily="2" charset="-78"/>
              </a:rPr>
              <a:t>از پایگاه داده ای باید استفاده کند به نام</a:t>
            </a:r>
            <a:r>
              <a:rPr lang="en-US" sz="2000" dirty="0" smtClean="0">
                <a:cs typeface="2  Nazanin" pitchFamily="2" charset="-78"/>
              </a:rPr>
              <a:t> MSSQL </a:t>
            </a:r>
            <a:r>
              <a:rPr lang="fa-IR" sz="2000" dirty="0" smtClean="0">
                <a:cs typeface="2  Nazanin" pitchFamily="2" charset="-78"/>
              </a:rPr>
              <a:t>که طبیعتا رایگان نیست و در نهایت از وب سروری استفاده می کند که باید در سیستم عامل های مایکروسافت نصب شود . بنابراین استفاده از</a:t>
            </a:r>
            <a:r>
              <a:rPr lang="en-US" sz="2000" dirty="0" smtClean="0">
                <a:cs typeface="2  Nazanin" pitchFamily="2" charset="-78"/>
              </a:rPr>
              <a:t> ASP.NET </a:t>
            </a:r>
            <a:r>
              <a:rPr lang="fa-IR" sz="2000" dirty="0" smtClean="0">
                <a:cs typeface="2  Nazanin" pitchFamily="2" charset="-78"/>
              </a:rPr>
              <a:t>هزینه هایی را در بر دارد . اما به یک نکته توجه کنید که این هزینه ها برای اشخاص یا شرکت هایی است که در خارج از کشور هستند</a:t>
            </a:r>
            <a:endParaRPr lang="fa-IR" sz="2000" dirty="0">
              <a:cs typeface="2  Zar" panose="00000400000000000000" pitchFamily="2" charset="-78"/>
            </a:endParaRPr>
          </a:p>
        </p:txBody>
      </p:sp>
      <p:sp>
        <p:nvSpPr>
          <p:cNvPr id="4" name="Content Placeholder 2"/>
          <p:cNvSpPr txBox="1">
            <a:spLocks/>
          </p:cNvSpPr>
          <p:nvPr/>
        </p:nvSpPr>
        <p:spPr bwMode="auto">
          <a:xfrm>
            <a:off x="928662" y="928670"/>
            <a:ext cx="6903130" cy="500066"/>
          </a:xfrm>
          <a:prstGeom prst="rect">
            <a:avLst/>
          </a:prstGeom>
          <a:noFill/>
          <a:ln w="9525">
            <a:noFill/>
            <a:miter lim="800000"/>
            <a:headEnd/>
            <a:tailEnd/>
          </a:ln>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a-IR" sz="2800" dirty="0" smtClean="0"/>
              <a:t>هزینه استفاده از</a:t>
            </a:r>
            <a:r>
              <a:rPr lang="en-US" sz="2800" dirty="0" smtClean="0"/>
              <a:t> ASP.NET </a:t>
            </a:r>
            <a:r>
              <a:rPr lang="fa-IR" sz="2800" dirty="0" smtClean="0"/>
              <a:t>بیشتر است یا</a:t>
            </a:r>
            <a:r>
              <a:rPr lang="en-US" sz="2800" dirty="0" smtClean="0"/>
              <a:t> PHP </a:t>
            </a:r>
            <a:r>
              <a:rPr lang="fa-IR" sz="2800" dirty="0" smtClean="0"/>
              <a:t>؟ </a:t>
            </a:r>
            <a:endParaRPr lang="en-US" sz="2800" dirty="0" smtClean="0"/>
          </a:p>
        </p:txBody>
      </p:sp>
    </p:spTree>
    <p:extLst>
      <p:ext uri="{BB962C8B-B14F-4D97-AF65-F5344CB8AC3E}">
        <p14:creationId xmlns="" xmlns:p14="http://schemas.microsoft.com/office/powerpoint/2010/main" val="32822679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611560" y="1785926"/>
            <a:ext cx="7416824" cy="4708981"/>
          </a:xfrm>
          <a:prstGeom prst="rect">
            <a:avLst/>
          </a:prstGeom>
          <a:noFill/>
          <a:ln w="9525">
            <a:noFill/>
            <a:miter lim="800000"/>
            <a:headEnd/>
            <a:tailEnd/>
          </a:ln>
        </p:spPr>
        <p:txBody>
          <a:bodyPr wrap="square">
            <a:spAutoFit/>
          </a:bodyPr>
          <a:lstStyle/>
          <a:p>
            <a:pPr algn="just"/>
            <a:r>
              <a:rPr lang="fa-IR" sz="2000" dirty="0" smtClean="0">
                <a:cs typeface="Nazanin" pitchFamily="2" charset="-78"/>
              </a:rPr>
              <a:t>قبل از اینکه این بحث را باز کنیم یک مسئله را روشن کنیم ، توجه کنید که شما هر کاری را که می توانید با برنامه نویسی وب</a:t>
            </a:r>
            <a:r>
              <a:rPr lang="en-US" sz="2000" dirty="0" smtClean="0">
                <a:cs typeface="Nazanin" pitchFamily="2" charset="-78"/>
              </a:rPr>
              <a:t> PHP </a:t>
            </a:r>
            <a:r>
              <a:rPr lang="fa-IR" sz="2000" dirty="0" smtClean="0">
                <a:cs typeface="Nazanin" pitchFamily="2" charset="-78"/>
              </a:rPr>
              <a:t>انجام دهید با برنامه نویسی</a:t>
            </a:r>
            <a:r>
              <a:rPr lang="en-US" sz="2000" dirty="0" smtClean="0">
                <a:cs typeface="Nazanin" pitchFamily="2" charset="-78"/>
              </a:rPr>
              <a:t> ASP.NET </a:t>
            </a:r>
            <a:r>
              <a:rPr lang="fa-IR" sz="2000" dirty="0" smtClean="0">
                <a:cs typeface="Nazanin" pitchFamily="2" charset="-78"/>
              </a:rPr>
              <a:t>نیز می توانید انجام دهید و بر عکس همین موضوع نیز صادق است</a:t>
            </a:r>
            <a:r>
              <a:rPr lang="en-US" sz="2000" dirty="0" smtClean="0">
                <a:cs typeface="Nazanin" pitchFamily="2" charset="-78"/>
              </a:rPr>
              <a:t> . </a:t>
            </a:r>
            <a:r>
              <a:rPr lang="fa-IR" sz="2000" dirty="0" smtClean="0">
                <a:cs typeface="Nazanin" pitchFamily="2" charset="-78"/>
              </a:rPr>
              <a:t>سرعت و کارایی هر زبان برنامه نویسی به عوامل مختلفی بستگی دارد که از آن جمله می توان به تکنولوژی مورد استفاده در زبان برنامه نویسی ، نوع سیستم عامل مورد استفاده ، نوع فایل سیستم مورد استفاده ، بزرگی و گستردگی برنامه و پروژه و دانش برنامه نویسی اشاره کرد. در وهله اول برنامه نویسان </a:t>
            </a:r>
            <a:r>
              <a:rPr lang="en-US" sz="2000" dirty="0" smtClean="0">
                <a:cs typeface="Nazanin" pitchFamily="2" charset="-78"/>
              </a:rPr>
              <a:t>ASP.NET </a:t>
            </a:r>
            <a:r>
              <a:rPr lang="fa-IR" sz="2000" dirty="0" smtClean="0">
                <a:cs typeface="Nazanin" pitchFamily="2" charset="-78"/>
              </a:rPr>
              <a:t>اینطور القاء می کنند که چون زبان برنامه نویسی</a:t>
            </a:r>
            <a:r>
              <a:rPr lang="en-US" sz="2000" dirty="0" smtClean="0">
                <a:cs typeface="Nazanin" pitchFamily="2" charset="-78"/>
              </a:rPr>
              <a:t> ASP.NET </a:t>
            </a:r>
            <a:r>
              <a:rPr lang="fa-IR" sz="2000" dirty="0" smtClean="0">
                <a:cs typeface="Nazanin" pitchFamily="2" charset="-78"/>
              </a:rPr>
              <a:t>یک زبان کامپایلری است و زبان</a:t>
            </a:r>
            <a:r>
              <a:rPr lang="en-US" sz="2000" dirty="0" smtClean="0">
                <a:cs typeface="Nazanin" pitchFamily="2" charset="-78"/>
              </a:rPr>
              <a:t> PHP </a:t>
            </a:r>
            <a:r>
              <a:rPr lang="fa-IR" sz="2000" dirty="0" smtClean="0">
                <a:cs typeface="Nazanin" pitchFamily="2" charset="-78"/>
              </a:rPr>
              <a:t>یک زبان مفسری است بنابراین سرعت اجرا کدها در </a:t>
            </a:r>
            <a:r>
              <a:rPr lang="en-US" sz="2000" dirty="0" smtClean="0">
                <a:cs typeface="Nazanin" pitchFamily="2" charset="-78"/>
              </a:rPr>
              <a:t>ASP.NET </a:t>
            </a:r>
            <a:r>
              <a:rPr lang="fa-IR" sz="2000" dirty="0" smtClean="0">
                <a:cs typeface="Nazanin" pitchFamily="2" charset="-78"/>
              </a:rPr>
              <a:t>بیشتر از سرعت اجرا کدها در</a:t>
            </a:r>
            <a:r>
              <a:rPr lang="en-US" sz="2000" dirty="0" smtClean="0">
                <a:cs typeface="Nazanin" pitchFamily="2" charset="-78"/>
              </a:rPr>
              <a:t> PHP </a:t>
            </a:r>
            <a:r>
              <a:rPr lang="fa-IR" sz="2000" dirty="0" smtClean="0">
                <a:cs typeface="Nazanin" pitchFamily="2" charset="-78"/>
              </a:rPr>
              <a:t>است. این حرف هم درست است و هم اشتباه ، درست از این بابت که سرعت اجرای برنامه های کامپایل شده که در قالب فایل های</a:t>
            </a:r>
            <a:r>
              <a:rPr lang="en-US" sz="2000" dirty="0" smtClean="0">
                <a:cs typeface="Nazanin" pitchFamily="2" charset="-78"/>
              </a:rPr>
              <a:t> DLL </a:t>
            </a:r>
            <a:r>
              <a:rPr lang="fa-IR" sz="2000" dirty="0" smtClean="0">
                <a:cs typeface="Nazanin" pitchFamily="2" charset="-78"/>
              </a:rPr>
              <a:t>وجود دارند از برنامه های مفسری که بصورت خط به خط اجرا می شوند بیشتر است. یک اسکریپت</a:t>
            </a:r>
            <a:r>
              <a:rPr lang="en-US" sz="2000" dirty="0" smtClean="0">
                <a:cs typeface="Nazanin" pitchFamily="2" charset="-78"/>
              </a:rPr>
              <a:t> PHP </a:t>
            </a:r>
            <a:r>
              <a:rPr lang="fa-IR" sz="2000" dirty="0" smtClean="0">
                <a:cs typeface="Nazanin" pitchFamily="2" charset="-78"/>
              </a:rPr>
              <a:t>سرعت بیشتری نسبت به اسکریپت مشابه در </a:t>
            </a:r>
            <a:r>
              <a:rPr lang="en-US" sz="2000" dirty="0" smtClean="0">
                <a:cs typeface="Nazanin" pitchFamily="2" charset="-78"/>
              </a:rPr>
              <a:t>ASP.NET </a:t>
            </a:r>
            <a:r>
              <a:rPr lang="fa-IR" sz="2000" dirty="0" smtClean="0">
                <a:cs typeface="Nazanin" pitchFamily="2" charset="-78"/>
              </a:rPr>
              <a:t>دارد اما دلیلی برای اینکار وجود دارد</a:t>
            </a:r>
            <a:r>
              <a:rPr lang="en-US" sz="2000" dirty="0" smtClean="0">
                <a:cs typeface="Nazanin" pitchFamily="2" charset="-78"/>
              </a:rPr>
              <a:t>. </a:t>
            </a:r>
            <a:endParaRPr lang="fa-IR" sz="2000" dirty="0" smtClean="0">
              <a:cs typeface="Nazanin" pitchFamily="2" charset="-78"/>
            </a:endParaRPr>
          </a:p>
          <a:p>
            <a:pPr algn="just"/>
            <a:r>
              <a:rPr lang="en-US" sz="2000" dirty="0" smtClean="0">
                <a:cs typeface="Nazanin" pitchFamily="2" charset="-78"/>
              </a:rPr>
              <a:t/>
            </a:r>
            <a:br>
              <a:rPr lang="en-US" sz="2000" dirty="0" smtClean="0">
                <a:cs typeface="Nazanin" pitchFamily="2" charset="-78"/>
              </a:rPr>
            </a:br>
            <a:endParaRPr lang="fa-IR" sz="2000" dirty="0">
              <a:cs typeface="Nazanin" pitchFamily="2" charset="-78"/>
            </a:endParaRPr>
          </a:p>
        </p:txBody>
      </p:sp>
      <p:sp>
        <p:nvSpPr>
          <p:cNvPr id="4" name="Content Placeholder 2"/>
          <p:cNvSpPr txBox="1">
            <a:spLocks/>
          </p:cNvSpPr>
          <p:nvPr/>
        </p:nvSpPr>
        <p:spPr bwMode="auto">
          <a:xfrm>
            <a:off x="857224" y="1071546"/>
            <a:ext cx="6974568" cy="788483"/>
          </a:xfrm>
          <a:prstGeom prst="rect">
            <a:avLst/>
          </a:prstGeom>
          <a:noFill/>
          <a:ln w="9525">
            <a:noFill/>
            <a:miter lim="800000"/>
            <a:headEnd/>
            <a:tailEnd/>
          </a:ln>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a-IR" sz="2800" b="1" dirty="0" smtClean="0"/>
              <a:t>سرعت و کارایی</a:t>
            </a:r>
            <a:r>
              <a:rPr lang="en-US" sz="2800" b="1" dirty="0" smtClean="0"/>
              <a:t> ASP.NET </a:t>
            </a:r>
            <a:r>
              <a:rPr lang="fa-IR" sz="2800" b="1" dirty="0" smtClean="0"/>
              <a:t>بیشتر است یا</a:t>
            </a:r>
            <a:r>
              <a:rPr lang="en-US" sz="2800" b="1" dirty="0" smtClean="0"/>
              <a:t> PHP </a:t>
            </a:r>
            <a:r>
              <a:rPr lang="fa-IR" sz="2800" b="1" dirty="0" smtClean="0"/>
              <a:t>؟ </a:t>
            </a:r>
            <a:endParaRPr lang="en-US" sz="2800" dirty="0" smtClean="0"/>
          </a:p>
        </p:txBody>
      </p:sp>
    </p:spTree>
    <p:extLst>
      <p:ext uri="{BB962C8B-B14F-4D97-AF65-F5344CB8AC3E}">
        <p14:creationId xmlns="" xmlns:p14="http://schemas.microsoft.com/office/powerpoint/2010/main" val="16847233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571472" y="1515454"/>
            <a:ext cx="7603778" cy="4628190"/>
          </a:xfrm>
          <a:prstGeom prst="rect">
            <a:avLst/>
          </a:prstGeom>
          <a:noFill/>
          <a:ln w="9525">
            <a:noFill/>
            <a:miter lim="800000"/>
            <a:headEnd/>
            <a:tailEnd/>
          </a:ln>
        </p:spPr>
        <p:txBody>
          <a:bodyPr wrap="square">
            <a:spAutoFit/>
          </a:bodyPr>
          <a:lstStyle/>
          <a:p>
            <a:pPr algn="just">
              <a:lnSpc>
                <a:spcPct val="150000"/>
              </a:lnSpc>
            </a:pPr>
            <a:r>
              <a:rPr lang="fa-IR" dirty="0" smtClean="0">
                <a:cs typeface="2  Nazanin" pitchFamily="2" charset="-78"/>
              </a:rPr>
              <a:t>زمانیکه شما یک اسکریپت</a:t>
            </a:r>
            <a:r>
              <a:rPr lang="en-US" dirty="0" smtClean="0">
                <a:cs typeface="2  Nazanin" pitchFamily="2" charset="-78"/>
              </a:rPr>
              <a:t> PHP </a:t>
            </a:r>
            <a:r>
              <a:rPr lang="fa-IR" dirty="0" smtClean="0">
                <a:cs typeface="2  Nazanin" pitchFamily="2" charset="-78"/>
              </a:rPr>
              <a:t>را اجرا می کنید این کد به سرعت تفسیر شده و اجرا می شود و خروجی به مرورگر کاربر ارسال می شود که در این میان وقفه ای نداریم ، اما زمانیکه صحبت از اسکریپت</a:t>
            </a:r>
            <a:r>
              <a:rPr lang="en-US" dirty="0" smtClean="0">
                <a:cs typeface="2  Nazanin" pitchFamily="2" charset="-78"/>
              </a:rPr>
              <a:t> ASP.NET </a:t>
            </a:r>
            <a:r>
              <a:rPr lang="fa-IR" dirty="0" smtClean="0">
                <a:cs typeface="2  Nazanin" pitchFamily="2" charset="-78"/>
              </a:rPr>
              <a:t>می شود این کد علاوه بر اینکه به خودی خود باید اجرا شود بایستی چندین ماژول مانند ماژول های خواندن تنظیمات ، کنترل کردن</a:t>
            </a:r>
            <a:r>
              <a:rPr lang="en-US" dirty="0" smtClean="0">
                <a:cs typeface="2  Nazanin" pitchFamily="2" charset="-78"/>
              </a:rPr>
              <a:t> Web Form </a:t>
            </a:r>
            <a:r>
              <a:rPr lang="fa-IR" dirty="0" smtClean="0">
                <a:cs typeface="2  Nazanin" pitchFamily="2" charset="-78"/>
              </a:rPr>
              <a:t>ها ، انجام</a:t>
            </a:r>
            <a:r>
              <a:rPr lang="en-US" dirty="0" smtClean="0">
                <a:cs typeface="2  Nazanin" pitchFamily="2" charset="-78"/>
              </a:rPr>
              <a:t> authentication </a:t>
            </a:r>
            <a:r>
              <a:rPr lang="fa-IR" dirty="0" smtClean="0">
                <a:cs typeface="2  Nazanin" pitchFamily="2" charset="-78"/>
              </a:rPr>
              <a:t>ها و بسیاری دیگر از موارد را بصورت همزمان انجام دهد که همین مورد باعث کمتر شدن سرعت آن نسبت به مفسر</a:t>
            </a:r>
            <a:r>
              <a:rPr lang="en-US" dirty="0" smtClean="0">
                <a:cs typeface="2  Nazanin" pitchFamily="2" charset="-78"/>
              </a:rPr>
              <a:t> PHP </a:t>
            </a:r>
            <a:r>
              <a:rPr lang="fa-IR" dirty="0" smtClean="0">
                <a:cs typeface="2  Nazanin" pitchFamily="2" charset="-78"/>
              </a:rPr>
              <a:t>می شود. اینجاست که برنامه نویس های</a:t>
            </a:r>
            <a:r>
              <a:rPr lang="en-US" dirty="0" smtClean="0">
                <a:cs typeface="2  Nazanin" pitchFamily="2" charset="-78"/>
              </a:rPr>
              <a:t> PHP </a:t>
            </a:r>
            <a:r>
              <a:rPr lang="fa-IR" dirty="0" smtClean="0">
                <a:cs typeface="2  Nazanin" pitchFamily="2" charset="-78"/>
              </a:rPr>
              <a:t>به خود مغرور می شوند که زبان سریعتری دارند اما حقیقت طور دیگری است. بدون شک در برنامه هایی با تعداد خطوط پایین و اسکریپت های کوچک برتری با</a:t>
            </a:r>
            <a:r>
              <a:rPr lang="en-US" dirty="0" smtClean="0">
                <a:cs typeface="2  Nazanin" pitchFamily="2" charset="-78"/>
              </a:rPr>
              <a:t> PHP </a:t>
            </a:r>
            <a:r>
              <a:rPr lang="fa-IR" dirty="0" smtClean="0">
                <a:cs typeface="2  Nazanin" pitchFamily="2" charset="-78"/>
              </a:rPr>
              <a:t>است اما در سطوح کلان و برنامه های بسیار بزرگ سطح</a:t>
            </a:r>
            <a:r>
              <a:rPr lang="en-US" dirty="0" smtClean="0">
                <a:cs typeface="2  Nazanin" pitchFamily="2" charset="-78"/>
              </a:rPr>
              <a:t> Enterprise </a:t>
            </a:r>
            <a:r>
              <a:rPr lang="fa-IR" dirty="0" smtClean="0">
                <a:cs typeface="2  Nazanin" pitchFamily="2" charset="-78"/>
              </a:rPr>
              <a:t>که دارای ده ها یا صدها هزاران خط هستند برتری بدون شک با زبان های کامپایلری است . هر چند برنامه هایی برای سرعت بخشیدن به عملیات اجرای کدهای</a:t>
            </a:r>
            <a:r>
              <a:rPr lang="en-US" dirty="0" smtClean="0">
                <a:cs typeface="2  Nazanin" pitchFamily="2" charset="-78"/>
              </a:rPr>
              <a:t> PHP </a:t>
            </a:r>
            <a:r>
              <a:rPr lang="fa-IR" dirty="0" smtClean="0">
                <a:cs typeface="2  Nazanin" pitchFamily="2" charset="-78"/>
              </a:rPr>
              <a:t>ایجاد شده است اما همچنان برتری در سطح کلان با</a:t>
            </a:r>
            <a:r>
              <a:rPr lang="en-US" dirty="0" smtClean="0">
                <a:cs typeface="2  Nazanin" pitchFamily="2" charset="-78"/>
              </a:rPr>
              <a:t> ASP.NET </a:t>
            </a:r>
            <a:r>
              <a:rPr lang="fa-IR" dirty="0" smtClean="0">
                <a:cs typeface="2  Nazanin" pitchFamily="2" charset="-78"/>
              </a:rPr>
              <a:t>است</a:t>
            </a:r>
            <a:r>
              <a:rPr lang="en-US" dirty="0" smtClean="0">
                <a:cs typeface="2  Nazanin" pitchFamily="2" charset="-78"/>
              </a:rPr>
              <a:t>. </a:t>
            </a:r>
            <a:endParaRPr lang="fa-IR" dirty="0">
              <a:cs typeface="2  Nazanin" pitchFamily="2" charset="-78"/>
            </a:endParaRPr>
          </a:p>
        </p:txBody>
      </p:sp>
      <p:sp>
        <p:nvSpPr>
          <p:cNvPr id="6" name="Content Placeholder 2"/>
          <p:cNvSpPr txBox="1">
            <a:spLocks/>
          </p:cNvSpPr>
          <p:nvPr/>
        </p:nvSpPr>
        <p:spPr bwMode="auto">
          <a:xfrm>
            <a:off x="928662" y="1000108"/>
            <a:ext cx="6613388" cy="571504"/>
          </a:xfrm>
          <a:prstGeom prst="rect">
            <a:avLst/>
          </a:prstGeom>
          <a:noFill/>
          <a:ln w="9525">
            <a:noFill/>
            <a:miter lim="800000"/>
            <a:headEnd/>
            <a:tailEnd/>
          </a:ln>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a-IR" sz="2800" b="1" dirty="0" smtClean="0"/>
              <a:t>سرعت و کارایی</a:t>
            </a:r>
            <a:r>
              <a:rPr lang="en-US" sz="2800" b="1" dirty="0" smtClean="0"/>
              <a:t> ASP.NET </a:t>
            </a:r>
            <a:r>
              <a:rPr lang="fa-IR" sz="2800" b="1" dirty="0" smtClean="0"/>
              <a:t>بیشتر است یا</a:t>
            </a:r>
            <a:r>
              <a:rPr lang="en-US" sz="2800" b="1" dirty="0" smtClean="0"/>
              <a:t> PHP </a:t>
            </a:r>
            <a:r>
              <a:rPr lang="fa-IR" sz="2800" b="1" dirty="0" smtClean="0"/>
              <a:t>؟ </a:t>
            </a:r>
            <a:endParaRPr lang="en-US" sz="2800" dirty="0" smtClean="0"/>
          </a:p>
        </p:txBody>
      </p:sp>
    </p:spTree>
    <p:extLst>
      <p:ext uri="{BB962C8B-B14F-4D97-AF65-F5344CB8AC3E}">
        <p14:creationId xmlns="" xmlns:p14="http://schemas.microsoft.com/office/powerpoint/2010/main" val="170675385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rot="20966306">
            <a:off x="576864" y="2004200"/>
            <a:ext cx="8131204" cy="3170099"/>
          </a:xfrm>
          <a:prstGeom prst="rect">
            <a:avLst/>
          </a:prstGeom>
          <a:noFill/>
          <a:ln w="9525">
            <a:noFill/>
            <a:miter lim="800000"/>
            <a:headEnd/>
            <a:tailEnd/>
          </a:ln>
        </p:spPr>
        <p:txBody>
          <a:bodyPr wrap="square">
            <a:spAutoFit/>
          </a:bodyPr>
          <a:lstStyle/>
          <a:p>
            <a:pPr algn="just"/>
            <a:r>
              <a:rPr lang="fa-IR" sz="2000" dirty="0" smtClean="0">
                <a:cs typeface="2  Nazanin" pitchFamily="2" charset="-78"/>
              </a:rPr>
              <a:t>برای هر یک از زبان های برنامه نویسی</a:t>
            </a:r>
            <a:r>
              <a:rPr lang="en-US" sz="2000" dirty="0" smtClean="0">
                <a:cs typeface="2  Nazanin" pitchFamily="2" charset="-78"/>
              </a:rPr>
              <a:t> PHP </a:t>
            </a:r>
            <a:r>
              <a:rPr lang="fa-IR" sz="2000" dirty="0" smtClean="0">
                <a:cs typeface="2  Nazanin" pitchFamily="2" charset="-78"/>
              </a:rPr>
              <a:t>و</a:t>
            </a:r>
            <a:r>
              <a:rPr lang="en-US" sz="2000" dirty="0" smtClean="0">
                <a:cs typeface="2  Nazanin" pitchFamily="2" charset="-78"/>
              </a:rPr>
              <a:t> </a:t>
            </a:r>
            <a:r>
              <a:rPr lang="en-US" sz="2000" dirty="0" err="1" smtClean="0">
                <a:cs typeface="2  Nazanin" pitchFamily="2" charset="-78"/>
              </a:rPr>
              <a:t>ASP.Net</a:t>
            </a:r>
            <a:r>
              <a:rPr lang="en-US" sz="2000" dirty="0" smtClean="0">
                <a:cs typeface="2  Nazanin" pitchFamily="2" charset="-78"/>
              </a:rPr>
              <a:t> </a:t>
            </a:r>
            <a:r>
              <a:rPr lang="fa-IR" sz="2000" dirty="0" smtClean="0">
                <a:cs typeface="2  Nazanin" pitchFamily="2" charset="-78"/>
              </a:rPr>
              <a:t>یک محیط برنامه نویسی وجود دارد که در اصطلاح فنی به آن</a:t>
            </a:r>
            <a:r>
              <a:rPr lang="en-US" sz="2000" dirty="0" smtClean="0">
                <a:cs typeface="2  Nazanin" pitchFamily="2" charset="-78"/>
              </a:rPr>
              <a:t> IDE </a:t>
            </a:r>
            <a:r>
              <a:rPr lang="fa-IR" sz="2000" dirty="0" smtClean="0">
                <a:cs typeface="2  Nazanin" pitchFamily="2" charset="-78"/>
              </a:rPr>
              <a:t>گفته می شود.یکی از مزایای بسیار خوب زبان برنامه نویسی</a:t>
            </a:r>
            <a:r>
              <a:rPr lang="en-US" sz="2000" dirty="0" smtClean="0">
                <a:cs typeface="2  Nazanin" pitchFamily="2" charset="-78"/>
              </a:rPr>
              <a:t> PHP </a:t>
            </a:r>
            <a:r>
              <a:rPr lang="fa-IR" sz="2000" dirty="0" smtClean="0">
                <a:cs typeface="2  Nazanin" pitchFamily="2" charset="-78"/>
              </a:rPr>
              <a:t>این است که نیازی به محیط برنامه نویسی خاصی ندارد ، تقریبا شما می توانید با هر ویرایشگر متنی که در دسترس است به زبان</a:t>
            </a:r>
            <a:r>
              <a:rPr lang="en-US" sz="2000" dirty="0" smtClean="0">
                <a:cs typeface="2  Nazanin" pitchFamily="2" charset="-78"/>
              </a:rPr>
              <a:t> PHP </a:t>
            </a:r>
            <a:r>
              <a:rPr lang="fa-IR" sz="2000" dirty="0" smtClean="0">
                <a:cs typeface="2  Nazanin" pitchFamily="2" charset="-78"/>
              </a:rPr>
              <a:t>کد نویسی کنید که یکی از مزایای عالی این زبان به حساب می آید. از طرفی برای اینکه بتوانید صرفا در یک محیط متنی کد نویسی کنید بایستی در برنامه نویسی </a:t>
            </a:r>
            <a:r>
              <a:rPr lang="en-US" sz="2000" dirty="0" smtClean="0">
                <a:cs typeface="2  Nazanin" pitchFamily="2" charset="-78"/>
              </a:rPr>
              <a:t>PHP </a:t>
            </a:r>
            <a:r>
              <a:rPr lang="fa-IR" sz="2000" dirty="0" smtClean="0">
                <a:cs typeface="2  Nazanin" pitchFamily="2" charset="-78"/>
              </a:rPr>
              <a:t>تا حدی حرفه ای باشید تا بتوانید نیاز خود را تمام و کمال برآورده کنید. در مقابل برای</a:t>
            </a:r>
            <a:r>
              <a:rPr lang="en-US" sz="2000" dirty="0" smtClean="0">
                <a:cs typeface="2  Nazanin" pitchFamily="2" charset="-78"/>
              </a:rPr>
              <a:t> ASP.NET </a:t>
            </a:r>
            <a:r>
              <a:rPr lang="fa-IR" sz="2000" dirty="0" smtClean="0">
                <a:cs typeface="2  Nazanin" pitchFamily="2" charset="-78"/>
              </a:rPr>
              <a:t>یک</a:t>
            </a:r>
            <a:r>
              <a:rPr lang="en-US" sz="2000" dirty="0" smtClean="0">
                <a:cs typeface="2  Nazanin" pitchFamily="2" charset="-78"/>
              </a:rPr>
              <a:t> IDE </a:t>
            </a:r>
            <a:r>
              <a:rPr lang="fa-IR" sz="2000" dirty="0" smtClean="0">
                <a:cs typeface="2  Nazanin" pitchFamily="2" charset="-78"/>
              </a:rPr>
              <a:t>معروف وجود دارد که تقریبا بصورت انحصاری فقط در این نرم افزار کدهای</a:t>
            </a:r>
            <a:r>
              <a:rPr lang="en-US" sz="2000" dirty="0" smtClean="0">
                <a:cs typeface="2  Nazanin" pitchFamily="2" charset="-78"/>
              </a:rPr>
              <a:t> ASP.NET </a:t>
            </a:r>
            <a:r>
              <a:rPr lang="fa-IR" sz="2000" dirty="0" smtClean="0">
                <a:cs typeface="2  Nazanin" pitchFamily="2" charset="-78"/>
              </a:rPr>
              <a:t>نوشته می شود و این</a:t>
            </a:r>
            <a:r>
              <a:rPr lang="en-US" sz="2000" dirty="0" smtClean="0">
                <a:cs typeface="2  Nazanin" pitchFamily="2" charset="-78"/>
              </a:rPr>
              <a:t> IDE </a:t>
            </a:r>
            <a:r>
              <a:rPr lang="fa-IR" sz="2000" dirty="0" smtClean="0">
                <a:cs typeface="2  Nazanin" pitchFamily="2" charset="-78"/>
              </a:rPr>
              <a:t>چیزی جز</a:t>
            </a:r>
            <a:r>
              <a:rPr lang="en-US" sz="2000" dirty="0" smtClean="0">
                <a:cs typeface="2  Nazanin" pitchFamily="2" charset="-78"/>
              </a:rPr>
              <a:t> Microsoft Visual Studio </a:t>
            </a:r>
            <a:r>
              <a:rPr lang="fa-IR" sz="2000" dirty="0" smtClean="0">
                <a:cs typeface="2  Nazanin" pitchFamily="2" charset="-78"/>
              </a:rPr>
              <a:t>نمی باشد ، نرم افزاری گرافیکی که با استفاده از محیط آن براحتی می توانید برنامه های خود به زبان</a:t>
            </a:r>
            <a:r>
              <a:rPr lang="en-US" sz="2000" dirty="0" smtClean="0">
                <a:cs typeface="2  Nazanin" pitchFamily="2" charset="-78"/>
              </a:rPr>
              <a:t> ASP.NET </a:t>
            </a:r>
            <a:r>
              <a:rPr lang="fa-IR" sz="2000" dirty="0" smtClean="0">
                <a:cs typeface="2  Nazanin" pitchFamily="2" charset="-78"/>
              </a:rPr>
              <a:t>را کد نویسی کنید. اما خوب انحصاری بودن در این حوزه یکی از نقاط ضعف</a:t>
            </a:r>
            <a:r>
              <a:rPr lang="en-US" sz="2000" dirty="0" smtClean="0">
                <a:cs typeface="2  Nazanin" pitchFamily="2" charset="-78"/>
              </a:rPr>
              <a:t> ASP.NET </a:t>
            </a:r>
            <a:r>
              <a:rPr lang="fa-IR" sz="2000" dirty="0" smtClean="0">
                <a:cs typeface="2  Nazanin" pitchFamily="2" charset="-78"/>
              </a:rPr>
              <a:t>محسوب می شود</a:t>
            </a:r>
            <a:r>
              <a:rPr lang="en-US" sz="2000" dirty="0" smtClean="0">
                <a:cs typeface="2  Nazanin" pitchFamily="2" charset="-78"/>
              </a:rPr>
              <a:t> . </a:t>
            </a:r>
            <a:endParaRPr lang="en-US" sz="2000" dirty="0">
              <a:cs typeface="2  Nazanin" pitchFamily="2" charset="-78"/>
            </a:endParaRPr>
          </a:p>
        </p:txBody>
      </p:sp>
      <p:sp>
        <p:nvSpPr>
          <p:cNvPr id="4" name="Rectangle 3"/>
          <p:cNvSpPr>
            <a:spLocks noChangeArrowheads="1"/>
          </p:cNvSpPr>
          <p:nvPr/>
        </p:nvSpPr>
        <p:spPr bwMode="auto">
          <a:xfrm rot="21409881">
            <a:off x="268165" y="322438"/>
            <a:ext cx="6510630" cy="461665"/>
          </a:xfrm>
          <a:prstGeom prst="rect">
            <a:avLst/>
          </a:prstGeom>
          <a:noFill/>
          <a:ln w="9525">
            <a:noFill/>
            <a:miter lim="800000"/>
            <a:headEnd/>
            <a:tailEnd/>
          </a:ln>
          <a:effectLst>
            <a:innerShdw blurRad="114300">
              <a:prstClr val="black"/>
            </a:innerShdw>
          </a:effectLst>
        </p:spPr>
        <p:txBody>
          <a:bodyPr wrap="square">
            <a:spAutoFit/>
          </a:bodyPr>
          <a:lstStyle/>
          <a:p>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ابزارها و رابط های کاربری</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ASP.NET </a:t>
            </a:r>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بهتر است یا</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PHP </a:t>
            </a:r>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rot="21409881">
            <a:off x="268165" y="322438"/>
            <a:ext cx="6510630" cy="461665"/>
          </a:xfrm>
          <a:prstGeom prst="rect">
            <a:avLst/>
          </a:prstGeom>
          <a:noFill/>
          <a:ln w="9525">
            <a:noFill/>
            <a:miter lim="800000"/>
            <a:headEnd/>
            <a:tailEnd/>
          </a:ln>
          <a:effectLst>
            <a:innerShdw blurRad="114300">
              <a:prstClr val="black"/>
            </a:innerShdw>
          </a:effectLst>
        </p:spPr>
        <p:txBody>
          <a:bodyPr wrap="square">
            <a:spAutoFit/>
          </a:bodyPr>
          <a:lstStyle/>
          <a:p>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ابزارها و رابط های کاربری</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ASP.NET </a:t>
            </a:r>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بهتر است یا</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PHP </a:t>
            </a:r>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p:cNvSpPr>
            <a:spLocks noChangeArrowheads="1"/>
          </p:cNvSpPr>
          <p:nvPr/>
        </p:nvSpPr>
        <p:spPr bwMode="auto">
          <a:xfrm rot="20252325">
            <a:off x="572749" y="2185750"/>
            <a:ext cx="8064896" cy="3477875"/>
          </a:xfrm>
          <a:prstGeom prst="rect">
            <a:avLst/>
          </a:prstGeom>
          <a:noFill/>
          <a:ln w="9525">
            <a:noFill/>
            <a:miter lim="800000"/>
            <a:headEnd/>
            <a:tailEnd/>
          </a:ln>
        </p:spPr>
        <p:txBody>
          <a:bodyPr wrap="square">
            <a:spAutoFit/>
          </a:bodyPr>
          <a:lstStyle/>
          <a:p>
            <a:pPr algn="just"/>
            <a:r>
              <a:rPr lang="fa-IR" sz="2000" dirty="0" smtClean="0">
                <a:cs typeface="2  Nazanin" pitchFamily="2" charset="-78"/>
              </a:rPr>
              <a:t>در کنار</a:t>
            </a:r>
            <a:r>
              <a:rPr lang="en-US" sz="2000" dirty="0" smtClean="0">
                <a:cs typeface="2  Nazanin" pitchFamily="2" charset="-78"/>
              </a:rPr>
              <a:t> IDE </a:t>
            </a:r>
            <a:r>
              <a:rPr lang="fa-IR" sz="2000" dirty="0" smtClean="0">
                <a:cs typeface="2  Nazanin" pitchFamily="2" charset="-78"/>
              </a:rPr>
              <a:t>ها بحث ابزارها و اسکریپت های آماده نیز وجود دارد که در این خصوص بدون شک با توجه به عمومیت بیشتر زبان</a:t>
            </a:r>
            <a:r>
              <a:rPr lang="en-US" sz="2000" dirty="0" smtClean="0">
                <a:cs typeface="2  Nazanin" pitchFamily="2" charset="-78"/>
              </a:rPr>
              <a:t> PHP </a:t>
            </a:r>
            <a:r>
              <a:rPr lang="fa-IR" sz="2000" dirty="0" smtClean="0">
                <a:cs typeface="2  Nazanin" pitchFamily="2" charset="-78"/>
              </a:rPr>
              <a:t>برای این زبان اسکریپت های آماده و همچنین کدهای آماده بسیار زیادی وجود دارد که حقیقت متن باز بودن این زبان را آشکار می کند. درست است که پروژه های</a:t>
            </a:r>
            <a:r>
              <a:rPr lang="en-US" sz="2000" dirty="0" smtClean="0">
                <a:cs typeface="2  Nazanin" pitchFamily="2" charset="-78"/>
              </a:rPr>
              <a:t> Open Source </a:t>
            </a:r>
            <a:r>
              <a:rPr lang="fa-IR" sz="2000" dirty="0" smtClean="0">
                <a:cs typeface="2  Nazanin" pitchFamily="2" charset="-78"/>
              </a:rPr>
              <a:t>ای برای </a:t>
            </a:r>
            <a:r>
              <a:rPr lang="en-US" sz="2000" dirty="0" smtClean="0">
                <a:cs typeface="2  Nazanin" pitchFamily="2" charset="-78"/>
              </a:rPr>
              <a:t>ASP.NET </a:t>
            </a:r>
            <a:r>
              <a:rPr lang="fa-IR" sz="2000" dirty="0" smtClean="0">
                <a:cs typeface="2  Nazanin" pitchFamily="2" charset="-78"/>
              </a:rPr>
              <a:t>هم وجود دارد اما واقعا در قیاس با پروژه ها و اسکریپت ها و نرم افزارهای متن بازی که برای</a:t>
            </a:r>
            <a:r>
              <a:rPr lang="en-US" sz="2000" dirty="0" smtClean="0">
                <a:cs typeface="2  Nazanin" pitchFamily="2" charset="-78"/>
              </a:rPr>
              <a:t> PHP </a:t>
            </a:r>
            <a:r>
              <a:rPr lang="fa-IR" sz="2000" dirty="0" smtClean="0">
                <a:cs typeface="2  Nazanin" pitchFamily="2" charset="-78"/>
              </a:rPr>
              <a:t>وجود دارد قابل مقایسه نیستند ، تقریبا شما هر نوع اسکریپت آماده ای را که بخواهید می توانید به زبان</a:t>
            </a:r>
            <a:r>
              <a:rPr lang="en-US" sz="2000" dirty="0" smtClean="0">
                <a:cs typeface="2  Nazanin" pitchFamily="2" charset="-78"/>
              </a:rPr>
              <a:t> PHP </a:t>
            </a:r>
            <a:r>
              <a:rPr lang="fa-IR" sz="2000" dirty="0" smtClean="0">
                <a:cs typeface="2  Nazanin" pitchFamily="2" charset="-78"/>
              </a:rPr>
              <a:t>آن را با یک جستجوی ساده پیدا کنید ، حداقل کاری که با این ابزارهای فراوان می توان انجام داد اعمال تغییرات و بومی سازی برای برنام نویسان مبتدی و الگوبرداری برای نوشتن اسکریپت های بهتر است ، بنابراین بدون شک ابزارها ، نرم افزارها و رابط های کاربری که برای</a:t>
            </a:r>
            <a:r>
              <a:rPr lang="en-US" sz="2000" dirty="0" smtClean="0">
                <a:cs typeface="2  Nazanin" pitchFamily="2" charset="-78"/>
              </a:rPr>
              <a:t> PHP </a:t>
            </a:r>
            <a:r>
              <a:rPr lang="fa-IR" sz="2000" dirty="0" smtClean="0">
                <a:cs typeface="2  Nazanin" pitchFamily="2" charset="-78"/>
              </a:rPr>
              <a:t>وجود دارد از تنوع و تعداد بیشتری نسبت به</a:t>
            </a:r>
            <a:r>
              <a:rPr lang="en-US" sz="2000" dirty="0" smtClean="0">
                <a:cs typeface="2  Nazanin" pitchFamily="2" charset="-78"/>
              </a:rPr>
              <a:t> ASP.NET </a:t>
            </a:r>
            <a:r>
              <a:rPr lang="fa-IR" sz="2000" dirty="0" smtClean="0">
                <a:cs typeface="2  Nazanin" pitchFamily="2" charset="-78"/>
              </a:rPr>
              <a:t>برخوردارند اما از این موضوع هم غافل نشویم که اگر در </a:t>
            </a:r>
            <a:r>
              <a:rPr lang="en-US" sz="2000" dirty="0" smtClean="0">
                <a:cs typeface="2  Nazanin" pitchFamily="2" charset="-78"/>
              </a:rPr>
              <a:t>ASP.NET </a:t>
            </a:r>
            <a:r>
              <a:rPr lang="fa-IR" sz="2000" dirty="0" smtClean="0">
                <a:cs typeface="2  Nazanin" pitchFamily="2" charset="-78"/>
              </a:rPr>
              <a:t>شما فقط از یک</a:t>
            </a:r>
            <a:r>
              <a:rPr lang="en-US" sz="2000" dirty="0" smtClean="0">
                <a:cs typeface="2  Nazanin" pitchFamily="2" charset="-78"/>
              </a:rPr>
              <a:t> IDE </a:t>
            </a:r>
            <a:r>
              <a:rPr lang="fa-IR" sz="2000" dirty="0" smtClean="0">
                <a:cs typeface="2  Nazanin" pitchFamily="2" charset="-78"/>
              </a:rPr>
              <a:t>انحصاری استفاده می کنید این</a:t>
            </a:r>
            <a:r>
              <a:rPr lang="en-US" sz="2000" dirty="0" smtClean="0">
                <a:cs typeface="2  Nazanin" pitchFamily="2" charset="-78"/>
              </a:rPr>
              <a:t> IDE </a:t>
            </a:r>
            <a:r>
              <a:rPr lang="fa-IR" sz="2000" dirty="0" smtClean="0">
                <a:cs typeface="2  Nazanin" pitchFamily="2" charset="-78"/>
              </a:rPr>
              <a:t>شما را از استفاده کردن از هر</a:t>
            </a:r>
            <a:r>
              <a:rPr lang="en-US" sz="2000" dirty="0" smtClean="0">
                <a:cs typeface="2  Nazanin" pitchFamily="2" charset="-78"/>
              </a:rPr>
              <a:t> IDE </a:t>
            </a:r>
            <a:r>
              <a:rPr lang="fa-IR" sz="2000" dirty="0" smtClean="0">
                <a:cs typeface="2  Nazanin" pitchFamily="2" charset="-78"/>
              </a:rPr>
              <a:t>دیگری بی نیاز می کند</a:t>
            </a:r>
            <a:r>
              <a:rPr lang="en-US" sz="2000" dirty="0" smtClean="0">
                <a:cs typeface="2  Nazanin" pitchFamily="2" charset="-78"/>
              </a:rPr>
              <a:t>. </a:t>
            </a:r>
            <a:endParaRPr lang="en-US" sz="2000" dirty="0">
              <a:cs typeface="2  Nazanin" pitchFamily="2" charset="-78"/>
            </a:endParaRPr>
          </a:p>
        </p:txBody>
      </p:sp>
    </p:spTree>
    <p:extLst>
      <p:ext uri="{BB962C8B-B14F-4D97-AF65-F5344CB8AC3E}">
        <p14:creationId xmlns="" xmlns:p14="http://schemas.microsoft.com/office/powerpoint/2010/main" val="3656782395"/>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rot="20252325">
            <a:off x="447560" y="1961086"/>
            <a:ext cx="8064896" cy="3785652"/>
          </a:xfrm>
          <a:prstGeom prst="rect">
            <a:avLst/>
          </a:prstGeom>
          <a:noFill/>
          <a:ln w="9525">
            <a:noFill/>
            <a:miter lim="800000"/>
            <a:headEnd/>
            <a:tailEnd/>
          </a:ln>
        </p:spPr>
        <p:txBody>
          <a:bodyPr wrap="square">
            <a:spAutoFit/>
          </a:bodyPr>
          <a:lstStyle/>
          <a:p>
            <a:pPr algn="just"/>
            <a:r>
              <a:rPr lang="fa-IR" sz="2000" dirty="0" smtClean="0">
                <a:cs typeface="2  Nazanin" pitchFamily="2" charset="-78"/>
              </a:rPr>
              <a:t>در خصوص پشتیبانی از زبان</a:t>
            </a:r>
            <a:r>
              <a:rPr lang="en-US" sz="2000" dirty="0" smtClean="0">
                <a:cs typeface="2  Nazanin" pitchFamily="2" charset="-78"/>
              </a:rPr>
              <a:t> PHP </a:t>
            </a:r>
            <a:r>
              <a:rPr lang="fa-IR" sz="2000" dirty="0" smtClean="0">
                <a:cs typeface="2  Nazanin" pitchFamily="2" charset="-78"/>
              </a:rPr>
              <a:t>باید بگوییم که در مقایسه با</a:t>
            </a:r>
            <a:r>
              <a:rPr lang="en-US" sz="2000" dirty="0" smtClean="0">
                <a:cs typeface="2  Nazanin" pitchFamily="2" charset="-78"/>
              </a:rPr>
              <a:t> ASP.NET </a:t>
            </a:r>
            <a:r>
              <a:rPr lang="fa-IR" sz="2000" dirty="0" smtClean="0">
                <a:cs typeface="2  Nazanin" pitchFamily="2" charset="-78"/>
              </a:rPr>
              <a:t>منابعی که در اینترنت برای آموزش و یادگیری </a:t>
            </a:r>
            <a:r>
              <a:rPr lang="en-US" sz="2000" dirty="0" smtClean="0">
                <a:cs typeface="2  Nazanin" pitchFamily="2" charset="-78"/>
              </a:rPr>
              <a:t>PHP </a:t>
            </a:r>
            <a:r>
              <a:rPr lang="fa-IR" sz="2000" dirty="0" smtClean="0">
                <a:cs typeface="2  Nazanin" pitchFamily="2" charset="-78"/>
              </a:rPr>
              <a:t>وجود دارد بسیار فراوان تر و گسترده تر می باشد. این امر کاملا طبیعی است زیرا عمومیت بیشتری در استفاده از</a:t>
            </a:r>
            <a:r>
              <a:rPr lang="en-US" sz="2000" dirty="0" smtClean="0">
                <a:cs typeface="2  Nazanin" pitchFamily="2" charset="-78"/>
              </a:rPr>
              <a:t> PHP </a:t>
            </a:r>
            <a:r>
              <a:rPr lang="fa-IR" sz="2000" dirty="0" smtClean="0">
                <a:cs typeface="2  Nazanin" pitchFamily="2" charset="-78"/>
              </a:rPr>
              <a:t>نسبت به</a:t>
            </a:r>
            <a:r>
              <a:rPr lang="en-US" sz="2000" dirty="0" smtClean="0">
                <a:cs typeface="2  Nazanin" pitchFamily="2" charset="-78"/>
              </a:rPr>
              <a:t> ASP.NET </a:t>
            </a:r>
            <a:r>
              <a:rPr lang="fa-IR" sz="2000" dirty="0" smtClean="0">
                <a:cs typeface="2  Nazanin" pitchFamily="2" charset="-78"/>
              </a:rPr>
              <a:t>وجود دارد و بر حسب ذات</a:t>
            </a:r>
            <a:r>
              <a:rPr lang="en-US" sz="2000" dirty="0" smtClean="0">
                <a:cs typeface="2  Nazanin" pitchFamily="2" charset="-78"/>
              </a:rPr>
              <a:t> Open Source </a:t>
            </a:r>
            <a:r>
              <a:rPr lang="fa-IR" sz="2000" dirty="0" smtClean="0">
                <a:cs typeface="2  Nazanin" pitchFamily="2" charset="-78"/>
              </a:rPr>
              <a:t>این زبان وب سایت ها و تالارهای گفتمان تخصصی بسیار زیادی برای پشتیبانی از این محصول وجود دارد. در کنار این منابع آموزشی بصورت رسمی شرکتی به نام</a:t>
            </a:r>
            <a:r>
              <a:rPr lang="en-US" sz="2000" dirty="0" smtClean="0">
                <a:cs typeface="2  Nazanin" pitchFamily="2" charset="-78"/>
              </a:rPr>
              <a:t> </a:t>
            </a:r>
            <a:r>
              <a:rPr lang="en-US" sz="2000" dirty="0" err="1" smtClean="0">
                <a:cs typeface="2  Nazanin" pitchFamily="2" charset="-78"/>
              </a:rPr>
              <a:t>Zend</a:t>
            </a:r>
            <a:r>
              <a:rPr lang="en-US" sz="2000" dirty="0" smtClean="0">
                <a:cs typeface="2  Nazanin" pitchFamily="2" charset="-78"/>
              </a:rPr>
              <a:t> </a:t>
            </a:r>
            <a:r>
              <a:rPr lang="fa-IR" sz="2000" dirty="0" smtClean="0">
                <a:cs typeface="2  Nazanin" pitchFamily="2" charset="-78"/>
              </a:rPr>
              <a:t>مسئول توسعه و ارائه نسخه های جدید</a:t>
            </a:r>
            <a:r>
              <a:rPr lang="en-US" sz="2000" dirty="0" smtClean="0">
                <a:cs typeface="2  Nazanin" pitchFamily="2" charset="-78"/>
              </a:rPr>
              <a:t> PHP </a:t>
            </a:r>
            <a:r>
              <a:rPr lang="fa-IR" sz="2000" dirty="0" smtClean="0">
                <a:cs typeface="2  Nazanin" pitchFamily="2" charset="-78"/>
              </a:rPr>
              <a:t>می باشد که به پشتیبان اصلی این زبان معروف است. شرکت</a:t>
            </a:r>
            <a:r>
              <a:rPr lang="en-US" sz="2000" dirty="0" smtClean="0">
                <a:cs typeface="2  Nazanin" pitchFamily="2" charset="-78"/>
              </a:rPr>
              <a:t> </a:t>
            </a:r>
            <a:r>
              <a:rPr lang="en-US" sz="2000" dirty="0" err="1" smtClean="0">
                <a:cs typeface="2  Nazanin" pitchFamily="2" charset="-78"/>
              </a:rPr>
              <a:t>Zend</a:t>
            </a:r>
            <a:r>
              <a:rPr lang="en-US" sz="2000" dirty="0" smtClean="0">
                <a:cs typeface="2  Nazanin" pitchFamily="2" charset="-78"/>
              </a:rPr>
              <a:t> </a:t>
            </a:r>
            <a:r>
              <a:rPr lang="fa-IR" sz="2000" dirty="0" smtClean="0">
                <a:cs typeface="2  Nazanin" pitchFamily="2" charset="-78"/>
              </a:rPr>
              <a:t>همان کاری را انجام می دهد که مایکروسافت برای</a:t>
            </a:r>
            <a:r>
              <a:rPr lang="en-US" sz="2000" dirty="0" smtClean="0">
                <a:cs typeface="2  Nazanin" pitchFamily="2" charset="-78"/>
              </a:rPr>
              <a:t> ASP.NET </a:t>
            </a:r>
            <a:r>
              <a:rPr lang="fa-IR" sz="2000" dirty="0" smtClean="0">
                <a:cs typeface="2  Nazanin" pitchFamily="2" charset="-78"/>
              </a:rPr>
              <a:t>انجام می دهد و در واقع بروز کردن </a:t>
            </a:r>
            <a:r>
              <a:rPr lang="en-US" sz="2000" dirty="0" smtClean="0">
                <a:cs typeface="2  Nazanin" pitchFamily="2" charset="-78"/>
              </a:rPr>
              <a:t>Engine </a:t>
            </a:r>
            <a:r>
              <a:rPr lang="fa-IR" sz="2000" dirty="0" smtClean="0">
                <a:cs typeface="2  Nazanin" pitchFamily="2" charset="-78"/>
              </a:rPr>
              <a:t>مربوط به</a:t>
            </a:r>
            <a:r>
              <a:rPr lang="en-US" sz="2000" dirty="0" smtClean="0">
                <a:cs typeface="2  Nazanin" pitchFamily="2" charset="-78"/>
              </a:rPr>
              <a:t> PHP </a:t>
            </a:r>
            <a:r>
              <a:rPr lang="fa-IR" sz="2000" dirty="0" smtClean="0">
                <a:cs typeface="2  Nazanin" pitchFamily="2" charset="-78"/>
              </a:rPr>
              <a:t>را بر عهده دارد. طبیعی است که هیچوقت نیازی نیست نگران پشتیبانی یا عدم پشتیبانی از</a:t>
            </a:r>
            <a:r>
              <a:rPr lang="en-US" sz="2000" dirty="0" smtClean="0">
                <a:cs typeface="2  Nazanin" pitchFamily="2" charset="-78"/>
              </a:rPr>
              <a:t> PHP </a:t>
            </a:r>
            <a:r>
              <a:rPr lang="fa-IR" sz="2000" dirty="0" smtClean="0">
                <a:cs typeface="2  Nazanin" pitchFamily="2" charset="-78"/>
              </a:rPr>
              <a:t>باشیم ، آنقدر منابع آموزشی و اسکریپت های آماده برای یادگیری این محصول وجود دارد که به هیچ عنوان وابستگی به شرکت خاصی ندارد. با توجه به سادگی یادگیری و توسعه نرم افزارها در</a:t>
            </a:r>
            <a:r>
              <a:rPr lang="en-US" sz="2000" dirty="0" smtClean="0">
                <a:cs typeface="2  Nazanin" pitchFamily="2" charset="-78"/>
              </a:rPr>
              <a:t> PHP </a:t>
            </a:r>
            <a:r>
              <a:rPr lang="fa-IR" sz="2000" dirty="0" smtClean="0">
                <a:cs typeface="2  Nazanin" pitchFamily="2" charset="-78"/>
              </a:rPr>
              <a:t>و سهولت کاربری برای برنامه نویسان تازه کار ، سرعت توسعه و پیشرفت این زبان نیز به سرعت رو به پیشرفت است</a:t>
            </a:r>
            <a:r>
              <a:rPr lang="en-US" sz="2000" dirty="0" smtClean="0">
                <a:cs typeface="2  Nazanin" pitchFamily="2" charset="-78"/>
              </a:rPr>
              <a:t>.</a:t>
            </a:r>
            <a:endParaRPr lang="en-US" sz="2000" dirty="0">
              <a:cs typeface="2  Nazanin" pitchFamily="2" charset="-78"/>
            </a:endParaRPr>
          </a:p>
        </p:txBody>
      </p:sp>
      <p:sp>
        <p:nvSpPr>
          <p:cNvPr id="9" name="Content Placeholder 2"/>
          <p:cNvSpPr txBox="1">
            <a:spLocks/>
          </p:cNvSpPr>
          <p:nvPr/>
        </p:nvSpPr>
        <p:spPr bwMode="auto">
          <a:xfrm>
            <a:off x="-500098" y="1742788"/>
            <a:ext cx="2755736" cy="543204"/>
          </a:xfrm>
          <a:prstGeom prst="rect">
            <a:avLst/>
          </a:prstGeom>
          <a:noFill/>
          <a:ln w="9525">
            <a:noFill/>
            <a:miter lim="800000"/>
            <a:headEnd/>
            <a:tailEnd/>
          </a:ln>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a-IR" sz="2800" b="1" dirty="0" smtClean="0"/>
              <a:t>پشتیبانی</a:t>
            </a:r>
            <a:endParaRPr lang="en-US" sz="2800" dirty="0" smtClean="0"/>
          </a:p>
        </p:txBody>
      </p:sp>
    </p:spTree>
    <p:extLst>
      <p:ext uri="{BB962C8B-B14F-4D97-AF65-F5344CB8AC3E}">
        <p14:creationId xmlns="" xmlns:p14="http://schemas.microsoft.com/office/powerpoint/2010/main" val="1920832375"/>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rot="20252325">
            <a:off x="841157" y="2526894"/>
            <a:ext cx="7751722" cy="2554545"/>
          </a:xfrm>
          <a:prstGeom prst="rect">
            <a:avLst/>
          </a:prstGeom>
          <a:noFill/>
          <a:ln w="9525">
            <a:noFill/>
            <a:miter lim="800000"/>
            <a:headEnd/>
            <a:tailEnd/>
          </a:ln>
        </p:spPr>
        <p:txBody>
          <a:bodyPr wrap="square">
            <a:spAutoFit/>
          </a:bodyPr>
          <a:lstStyle/>
          <a:p>
            <a:pPr algn="just"/>
            <a:r>
              <a:rPr lang="fa-IR" sz="2000" dirty="0" smtClean="0">
                <a:cs typeface="2  Nazanin" pitchFamily="2" charset="-78"/>
              </a:rPr>
              <a:t>پی اچ پی با هدف اولیه سادگی برای استفاده و یادگیری نوشته شده است و تاکنون نیز هدف را منظور کرده است بنابراین میتوان به سادگی گفت که یادگیری و استفاده از</a:t>
            </a:r>
            <a:r>
              <a:rPr lang="en-US" sz="2000" dirty="0" smtClean="0">
                <a:cs typeface="2  Nazanin" pitchFamily="2" charset="-78"/>
              </a:rPr>
              <a:t> PHP </a:t>
            </a:r>
            <a:r>
              <a:rPr lang="fa-IR" sz="2000" dirty="0" smtClean="0">
                <a:cs typeface="2  Nazanin" pitchFamily="2" charset="-78"/>
              </a:rPr>
              <a:t>ساده تر از</a:t>
            </a:r>
            <a:r>
              <a:rPr lang="en-US" sz="2000" dirty="0" smtClean="0">
                <a:cs typeface="2  Nazanin" pitchFamily="2" charset="-78"/>
              </a:rPr>
              <a:t>  ASP.NET (</a:t>
            </a:r>
            <a:r>
              <a:rPr lang="fa-IR" sz="2000" dirty="0" smtClean="0">
                <a:cs typeface="2  Nazanin" pitchFamily="2" charset="-78"/>
              </a:rPr>
              <a:t>حتی با وجود زبانی با سینتکس  ساده</a:t>
            </a:r>
            <a:r>
              <a:rPr lang="en-US" sz="2000" dirty="0" smtClean="0">
                <a:cs typeface="2  Nazanin" pitchFamily="2" charset="-78"/>
              </a:rPr>
              <a:t> VB.NET) </a:t>
            </a:r>
            <a:r>
              <a:rPr lang="fa-IR" sz="2000" dirty="0" smtClean="0">
                <a:cs typeface="2  Nazanin" pitchFamily="2" charset="-78"/>
              </a:rPr>
              <a:t>است.استفاده از</a:t>
            </a:r>
            <a:r>
              <a:rPr lang="en-US" sz="2000" dirty="0" smtClean="0">
                <a:cs typeface="2  Nazanin" pitchFamily="2" charset="-78"/>
              </a:rPr>
              <a:t> ASP.NET </a:t>
            </a:r>
            <a:r>
              <a:rPr lang="fa-IR" sz="2000" dirty="0" smtClean="0">
                <a:cs typeface="2  Nazanin" pitchFamily="2" charset="-78"/>
              </a:rPr>
              <a:t>نیازمند آشنایی با مفهوم اولیه شی گرایی و همچنین پیچیدگیهای خاص دانت (مثل رویدادهای اجرای صفحات به جای اجرای خطی) است. در واقع یادگیری و استفاده از</a:t>
            </a:r>
            <a:r>
              <a:rPr lang="en-US" sz="2000" dirty="0" smtClean="0">
                <a:cs typeface="2  Nazanin" pitchFamily="2" charset="-78"/>
              </a:rPr>
              <a:t> ASP </a:t>
            </a:r>
            <a:r>
              <a:rPr lang="fa-IR" sz="2000" dirty="0" smtClean="0">
                <a:cs typeface="2  Nazanin" pitchFamily="2" charset="-78"/>
              </a:rPr>
              <a:t>کلاسیک ساده تر از</a:t>
            </a:r>
            <a:r>
              <a:rPr lang="en-US" sz="2000" dirty="0" smtClean="0">
                <a:cs typeface="2  Nazanin" pitchFamily="2" charset="-78"/>
              </a:rPr>
              <a:t>  ASP.NET </a:t>
            </a:r>
            <a:r>
              <a:rPr lang="fa-IR" sz="2000" dirty="0" smtClean="0">
                <a:cs typeface="2  Nazanin" pitchFamily="2" charset="-78"/>
              </a:rPr>
              <a:t>و قابل قیاس با یادگیری</a:t>
            </a:r>
            <a:r>
              <a:rPr lang="en-US" sz="2000" dirty="0" smtClean="0">
                <a:cs typeface="2  Nazanin" pitchFamily="2" charset="-78"/>
              </a:rPr>
              <a:t> PHP </a:t>
            </a:r>
            <a:r>
              <a:rPr lang="fa-IR" sz="2000" dirty="0" smtClean="0">
                <a:cs typeface="2  Nazanin" pitchFamily="2" charset="-78"/>
              </a:rPr>
              <a:t>است. عموما طراحان وب سایت به دلیل سادگی استفاده و یادگیری</a:t>
            </a:r>
            <a:r>
              <a:rPr lang="en-US" sz="2000" dirty="0" smtClean="0">
                <a:cs typeface="2  Nazanin" pitchFamily="2" charset="-78"/>
              </a:rPr>
              <a:t> PHP </a:t>
            </a:r>
            <a:r>
              <a:rPr lang="fa-IR" sz="2000" dirty="0" smtClean="0">
                <a:cs typeface="2  Nazanin" pitchFamily="2" charset="-78"/>
              </a:rPr>
              <a:t>آنرا فرا میگیرند و برنامه نویسان حرفه ای و مهندسان نرم افزار هم علاقه بیشتر به دات نت و </a:t>
            </a:r>
            <a:r>
              <a:rPr lang="en-US" sz="2000" dirty="0" smtClean="0">
                <a:cs typeface="2  Nazanin" pitchFamily="2" charset="-78"/>
              </a:rPr>
              <a:t>JAVA </a:t>
            </a:r>
            <a:r>
              <a:rPr lang="fa-IR" sz="2000" dirty="0" smtClean="0">
                <a:cs typeface="2  Nazanin" pitchFamily="2" charset="-78"/>
              </a:rPr>
              <a:t>دارند</a:t>
            </a:r>
            <a:r>
              <a:rPr lang="en-US" sz="2000" dirty="0" smtClean="0">
                <a:cs typeface="2  Nazanin" pitchFamily="2" charset="-78"/>
              </a:rPr>
              <a:t>.</a:t>
            </a:r>
            <a:endParaRPr lang="fa-IR" sz="2000" dirty="0">
              <a:cs typeface="2  Nazanin" pitchFamily="2" charset="-78"/>
            </a:endParaRPr>
          </a:p>
        </p:txBody>
      </p:sp>
      <p:sp>
        <p:nvSpPr>
          <p:cNvPr id="7" name="Rectangle 6"/>
          <p:cNvSpPr>
            <a:spLocks noChangeArrowheads="1"/>
          </p:cNvSpPr>
          <p:nvPr/>
        </p:nvSpPr>
        <p:spPr bwMode="auto">
          <a:xfrm rot="20275634">
            <a:off x="-1284795" y="2560442"/>
            <a:ext cx="4601465" cy="523220"/>
          </a:xfrm>
          <a:prstGeom prst="rect">
            <a:avLst/>
          </a:prstGeom>
          <a:noFill/>
          <a:ln w="9525">
            <a:noFill/>
            <a:miter lim="800000"/>
            <a:headEnd/>
            <a:tailEnd/>
          </a:ln>
        </p:spPr>
        <p:txBody>
          <a:bodyPr wrap="square">
            <a:spAutoFit/>
          </a:bodyPr>
          <a:lstStyle/>
          <a:p>
            <a:pPr algn="just"/>
            <a:r>
              <a:rPr lang="fa-IR" sz="2800" b="1" dirty="0" smtClean="0"/>
              <a:t>یادگیری</a:t>
            </a:r>
            <a:endParaRPr lang="en-US" sz="2800" b="1" dirty="0">
              <a:ln w="0">
                <a:solidFill>
                  <a:schemeClr val="bg1"/>
                </a:solidFill>
              </a:ln>
              <a:effectLst>
                <a:glow rad="228600">
                  <a:schemeClr val="accent2">
                    <a:satMod val="175000"/>
                    <a:alpha val="40000"/>
                  </a:schemeClr>
                </a:glow>
                <a:outerShdw blurRad="38100" dist="38100" dir="2700000" algn="tl">
                  <a:srgbClr val="000000">
                    <a:alpha val="43137"/>
                  </a:srgbClr>
                </a:outerShdw>
              </a:effectLst>
              <a:cs typeface="2  Zar" panose="00000400000000000000" pitchFamily="2" charset="-78"/>
            </a:endParaRPr>
          </a:p>
        </p:txBody>
      </p:sp>
    </p:spTree>
    <p:extLst>
      <p:ext uri="{BB962C8B-B14F-4D97-AF65-F5344CB8AC3E}">
        <p14:creationId xmlns="" xmlns:p14="http://schemas.microsoft.com/office/powerpoint/2010/main" val="59849674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4857752" y="717485"/>
            <a:ext cx="3475816" cy="543204"/>
          </a:xfrm>
          <a:prstGeom prst="rect">
            <a:avLst/>
          </a:prstGeom>
          <a:noFill/>
          <a:ln w="9525">
            <a:noFill/>
            <a:miter lim="800000"/>
            <a:headEnd/>
            <a:tailEnd/>
          </a:ln>
        </p:spPr>
        <p:txBody>
          <a:bodyPr/>
          <a:lstStyle/>
          <a:p>
            <a:pPr marL="342900" indent="-342900">
              <a:spcBef>
                <a:spcPct val="20000"/>
              </a:spcBef>
              <a:buClr>
                <a:schemeClr val="accent1"/>
              </a:buClr>
              <a:buSzPct val="70000"/>
              <a:buFont typeface="Wingdings 2" pitchFamily="18" charset="2"/>
              <a:buNone/>
              <a:defRPr/>
            </a:pPr>
            <a:r>
              <a:rPr lang="fa-IR" sz="2800" b="1" dirty="0" smtClean="0"/>
              <a:t>یادگیری</a:t>
            </a:r>
            <a:endParaRPr lang="fa-IR" sz="2800" dirty="0">
              <a:ln w="0"/>
              <a:effectLst>
                <a:glow rad="101600">
                  <a:schemeClr val="accent2">
                    <a:lumMod val="40000"/>
                    <a:lumOff val="60000"/>
                    <a:alpha val="60000"/>
                  </a:schemeClr>
                </a:glow>
                <a:outerShdw blurRad="38100" dist="19050" dir="2700000" algn="tl" rotWithShape="0">
                  <a:schemeClr val="dk1">
                    <a:alpha val="40000"/>
                  </a:schemeClr>
                </a:outerShdw>
              </a:effectLst>
              <a:latin typeface="+mn-lt"/>
              <a:cs typeface="2  Homa" pitchFamily="2" charset="-78"/>
            </a:endParaRPr>
          </a:p>
        </p:txBody>
      </p:sp>
      <p:sp>
        <p:nvSpPr>
          <p:cNvPr id="7" name="Rectangle 6"/>
          <p:cNvSpPr>
            <a:spLocks noChangeArrowheads="1"/>
          </p:cNvSpPr>
          <p:nvPr/>
        </p:nvSpPr>
        <p:spPr bwMode="auto">
          <a:xfrm>
            <a:off x="1763688" y="1412776"/>
            <a:ext cx="7272808" cy="3285515"/>
          </a:xfrm>
          <a:prstGeom prst="rect">
            <a:avLst/>
          </a:prstGeom>
          <a:noFill/>
          <a:ln w="9525">
            <a:noFill/>
            <a:miter lim="800000"/>
            <a:headEnd/>
            <a:tailEnd/>
          </a:ln>
        </p:spPr>
        <p:txBody>
          <a:bodyPr wrap="square">
            <a:spAutoFit/>
          </a:bodyPr>
          <a:lstStyle/>
          <a:p>
            <a:pPr algn="just">
              <a:lnSpc>
                <a:spcPct val="150000"/>
              </a:lnSpc>
            </a:pPr>
            <a:r>
              <a:rPr lang="fa-IR" sz="2000" dirty="0" smtClean="0">
                <a:cs typeface="2  Nazanin" pitchFamily="2" charset="-78"/>
              </a:rPr>
              <a:t>همچنین یک نکته قابل توجه در</a:t>
            </a:r>
            <a:r>
              <a:rPr lang="en-US" sz="2000" dirty="0" smtClean="0">
                <a:cs typeface="2  Nazanin" pitchFamily="2" charset="-78"/>
              </a:rPr>
              <a:t> PHP </a:t>
            </a:r>
            <a:r>
              <a:rPr lang="fa-IR" sz="2000" dirty="0" smtClean="0">
                <a:cs typeface="2  Nazanin" pitchFamily="2" charset="-78"/>
              </a:rPr>
              <a:t>وجود هزاران خط کد و اسکریپت آماده به زبان</a:t>
            </a:r>
            <a:r>
              <a:rPr lang="en-US" sz="2000" dirty="0" smtClean="0">
                <a:cs typeface="2  Nazanin" pitchFamily="2" charset="-78"/>
              </a:rPr>
              <a:t> PHP </a:t>
            </a:r>
            <a:r>
              <a:rPr lang="fa-IR" sz="2000" dirty="0" smtClean="0">
                <a:cs typeface="2  Nazanin" pitchFamily="2" charset="-78"/>
              </a:rPr>
              <a:t>است که تقریبا در هر زمینه ای وجود دارند (از کارهای ساده با بانک اطلاعاتی تا کار با تصاویر،سوکتها، وب سرویسها، </a:t>
            </a:r>
            <a:r>
              <a:rPr lang="en-US" sz="2000" dirty="0" smtClean="0">
                <a:cs typeface="2  Nazanin" pitchFamily="2" charset="-78"/>
              </a:rPr>
              <a:t>XML </a:t>
            </a:r>
            <a:r>
              <a:rPr lang="fa-IR" sz="2000" dirty="0" smtClean="0">
                <a:cs typeface="2  Nazanin" pitchFamily="2" charset="-78"/>
              </a:rPr>
              <a:t>و </a:t>
            </a:r>
            <a:r>
              <a:rPr lang="en-US" sz="2000" dirty="0" smtClean="0">
                <a:cs typeface="2  Nazanin" pitchFamily="2" charset="-78"/>
              </a:rPr>
              <a:t>...) </a:t>
            </a:r>
            <a:r>
              <a:rPr lang="fa-IR" sz="2000" dirty="0" smtClean="0">
                <a:cs typeface="2  Nazanin" pitchFamily="2" charset="-78"/>
              </a:rPr>
              <a:t>این قضیه باعث شده بسیاری از برنامه نویسان</a:t>
            </a:r>
            <a:r>
              <a:rPr lang="en-US" sz="2000" dirty="0" smtClean="0">
                <a:cs typeface="2  Nazanin" pitchFamily="2" charset="-78"/>
              </a:rPr>
              <a:t> PHP </a:t>
            </a:r>
            <a:r>
              <a:rPr lang="fa-IR" sz="2000" dirty="0" smtClean="0">
                <a:cs typeface="2  Nazanin" pitchFamily="2" charset="-78"/>
              </a:rPr>
              <a:t>به جای نوشتن کدها بسیاری اوقات اسکرپیتهای آماده موجود در اینترنت را سر هم کنند  و به هدف خود برسند و یا شیوه کار را فرا بگیرند زیرا عمومیت بیشتری در استفاده از</a:t>
            </a:r>
            <a:r>
              <a:rPr lang="en-US" sz="2000" dirty="0" smtClean="0">
                <a:cs typeface="2  Nazanin" pitchFamily="2" charset="-78"/>
              </a:rPr>
              <a:t> PHP </a:t>
            </a:r>
            <a:r>
              <a:rPr lang="fa-IR" sz="2000" dirty="0" smtClean="0">
                <a:cs typeface="2  Nazanin" pitchFamily="2" charset="-78"/>
              </a:rPr>
              <a:t>نسبت به</a:t>
            </a:r>
            <a:r>
              <a:rPr lang="en-US" sz="2000" dirty="0" smtClean="0">
                <a:cs typeface="2  Nazanin" pitchFamily="2" charset="-78"/>
              </a:rPr>
              <a:t> ASP.NET </a:t>
            </a:r>
            <a:r>
              <a:rPr lang="fa-IR" sz="2000" dirty="0" smtClean="0">
                <a:cs typeface="2  Nazanin" pitchFamily="2" charset="-78"/>
              </a:rPr>
              <a:t>وجود دارد و بر حسب ذات</a:t>
            </a:r>
            <a:r>
              <a:rPr lang="en-US" sz="2000" dirty="0" smtClean="0">
                <a:cs typeface="2  Nazanin" pitchFamily="2" charset="-78"/>
              </a:rPr>
              <a:t> Open Source </a:t>
            </a:r>
            <a:r>
              <a:rPr lang="fa-IR" sz="2000" dirty="0" smtClean="0">
                <a:cs typeface="2  Nazanin" pitchFamily="2" charset="-78"/>
              </a:rPr>
              <a:t>این زبان وب سایت ها و تالارهای گفتمان تخصصی بسیار زیادی برای پشتیبانی از این محصول وجود دارد.</a:t>
            </a:r>
            <a:endParaRPr lang="fa-IR" sz="2000" dirty="0">
              <a:cs typeface="2  Nazanin" pitchFamily="2" charset="-78"/>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3357554" y="717485"/>
            <a:ext cx="5410342" cy="543204"/>
          </a:xfrm>
          <a:prstGeom prst="rect">
            <a:avLst/>
          </a:prstGeom>
          <a:noFill/>
          <a:ln w="9525">
            <a:noFill/>
            <a:miter lim="800000"/>
            <a:headEnd/>
            <a:tailEnd/>
          </a:ln>
        </p:spPr>
        <p:txBody>
          <a:bodyPr/>
          <a:lstStyle/>
          <a:p>
            <a:r>
              <a:rPr lang="fa-IR" sz="2800" b="1" dirty="0" smtClean="0"/>
              <a:t>چه زمانی بهتر است از</a:t>
            </a:r>
            <a:r>
              <a:rPr lang="en-US" sz="2800" b="1" dirty="0" smtClean="0"/>
              <a:t> </a:t>
            </a:r>
            <a:r>
              <a:rPr lang="en-US" sz="2800" b="1" dirty="0" err="1" smtClean="0"/>
              <a:t>php</a:t>
            </a:r>
            <a:r>
              <a:rPr lang="en-US" sz="2800" b="1" dirty="0" smtClean="0"/>
              <a:t> </a:t>
            </a:r>
            <a:r>
              <a:rPr lang="fa-IR" sz="2800" b="1" dirty="0" smtClean="0"/>
              <a:t>استفاده کنیم؟</a:t>
            </a:r>
            <a:endParaRPr lang="en-US" sz="2800" dirty="0" smtClean="0"/>
          </a:p>
        </p:txBody>
      </p:sp>
      <p:sp>
        <p:nvSpPr>
          <p:cNvPr id="7" name="Rectangle 6"/>
          <p:cNvSpPr>
            <a:spLocks noChangeArrowheads="1"/>
          </p:cNvSpPr>
          <p:nvPr/>
        </p:nvSpPr>
        <p:spPr bwMode="auto">
          <a:xfrm>
            <a:off x="1500166" y="1643050"/>
            <a:ext cx="7272808" cy="1881990"/>
          </a:xfrm>
          <a:prstGeom prst="rect">
            <a:avLst/>
          </a:prstGeom>
          <a:noFill/>
          <a:ln w="9525">
            <a:noFill/>
            <a:miter lim="800000"/>
            <a:headEnd/>
            <a:tailEnd/>
          </a:ln>
        </p:spPr>
        <p:txBody>
          <a:bodyPr wrap="square">
            <a:spAutoFit/>
          </a:bodyPr>
          <a:lstStyle/>
          <a:p>
            <a:pPr lvl="0" algn="just">
              <a:lnSpc>
                <a:spcPct val="150000"/>
              </a:lnSpc>
              <a:buFont typeface="Wingdings" pitchFamily="2" charset="2"/>
              <a:buChar char="Ø"/>
            </a:pPr>
            <a:r>
              <a:rPr lang="fa-IR" sz="2000" dirty="0" smtClean="0">
                <a:cs typeface="2  Nazanin" pitchFamily="2" charset="-78"/>
              </a:rPr>
              <a:t>اگر پروژه ای که میخواهید انجام دهید یک پروژه کوچک است و در مقیاس های       بزرگ عملیاتی اجرائی نمیشود</a:t>
            </a:r>
            <a:r>
              <a:rPr lang="en-US" sz="2000" dirty="0" smtClean="0">
                <a:cs typeface="2  Nazanin" pitchFamily="2" charset="-78"/>
              </a:rPr>
              <a:t> </a:t>
            </a:r>
            <a:r>
              <a:rPr lang="en-US" sz="2000" dirty="0" err="1" smtClean="0">
                <a:cs typeface="2  Nazanin" pitchFamily="2" charset="-78"/>
              </a:rPr>
              <a:t>php</a:t>
            </a:r>
            <a:r>
              <a:rPr lang="en-US" sz="2000" dirty="0" smtClean="0">
                <a:cs typeface="2  Nazanin" pitchFamily="2" charset="-78"/>
              </a:rPr>
              <a:t> </a:t>
            </a:r>
            <a:r>
              <a:rPr lang="fa-IR" sz="2000" dirty="0" smtClean="0">
                <a:cs typeface="2  Nazanin" pitchFamily="2" charset="-78"/>
              </a:rPr>
              <a:t>میتواند گزینه خوبی باشد</a:t>
            </a:r>
            <a:r>
              <a:rPr lang="en-US" sz="2000" dirty="0" smtClean="0">
                <a:cs typeface="2  Nazanin" pitchFamily="2" charset="-78"/>
              </a:rPr>
              <a:t>.</a:t>
            </a:r>
            <a:endParaRPr lang="fa-IR" sz="2000" dirty="0" smtClean="0">
              <a:cs typeface="2  Nazanin" pitchFamily="2" charset="-78"/>
            </a:endParaRPr>
          </a:p>
          <a:p>
            <a:pPr lvl="0" algn="just">
              <a:lnSpc>
                <a:spcPct val="150000"/>
              </a:lnSpc>
              <a:buFont typeface="Wingdings" pitchFamily="2" charset="2"/>
              <a:buChar char="Ø"/>
            </a:pPr>
            <a:endParaRPr lang="fa-IR" sz="2000" dirty="0" smtClean="0">
              <a:cs typeface="2  Nazanin" pitchFamily="2" charset="-78"/>
            </a:endParaRPr>
          </a:p>
          <a:p>
            <a:pPr lvl="0" algn="just">
              <a:lnSpc>
                <a:spcPct val="150000"/>
              </a:lnSpc>
              <a:buFont typeface="Wingdings" pitchFamily="2" charset="2"/>
              <a:buChar char="Ø"/>
            </a:pPr>
            <a:endParaRPr lang="en-US" sz="2000" dirty="0" smtClean="0">
              <a:cs typeface="2  Nazanin" pitchFamily="2" charset="-78"/>
            </a:endParaRPr>
          </a:p>
        </p:txBody>
      </p:sp>
      <p:sp>
        <p:nvSpPr>
          <p:cNvPr id="4" name="Rectangle 3">
            <a:hlinkClick r:id="rId3" action="ppaction://hlinksldjump"/>
          </p:cNvPr>
          <p:cNvSpPr>
            <a:spLocks noChangeArrowheads="1"/>
          </p:cNvSpPr>
          <p:nvPr/>
        </p:nvSpPr>
        <p:spPr bwMode="auto">
          <a:xfrm>
            <a:off x="1714480" y="3149742"/>
            <a:ext cx="7143800" cy="707886"/>
          </a:xfrm>
          <a:prstGeom prst="rect">
            <a:avLst/>
          </a:prstGeom>
          <a:noFill/>
          <a:ln w="9525">
            <a:noFill/>
            <a:miter lim="800000"/>
            <a:headEnd/>
            <a:tailEnd/>
          </a:ln>
        </p:spPr>
        <p:txBody>
          <a:bodyPr wrap="square">
            <a:spAutoFit/>
          </a:bodyPr>
          <a:lstStyle/>
          <a:p>
            <a:pPr lvl="0" algn="just">
              <a:buFont typeface="Wingdings" pitchFamily="2" charset="2"/>
              <a:buChar char="Ø"/>
            </a:pPr>
            <a:r>
              <a:rPr lang="fa-IR" sz="2000" dirty="0" smtClean="0">
                <a:cs typeface="2  Nazanin" pitchFamily="2" charset="-78"/>
              </a:rPr>
              <a:t>اگر اسکریپت های آماده و کدهای آماده برای پروژه فوق به زبان</a:t>
            </a:r>
            <a:r>
              <a:rPr lang="en-US" sz="2000" dirty="0" smtClean="0">
                <a:cs typeface="2  Nazanin" pitchFamily="2" charset="-78"/>
              </a:rPr>
              <a:t> </a:t>
            </a:r>
            <a:r>
              <a:rPr lang="en-US" sz="2000" dirty="0" err="1" smtClean="0">
                <a:cs typeface="2  Nazanin" pitchFamily="2" charset="-78"/>
              </a:rPr>
              <a:t>php</a:t>
            </a:r>
            <a:r>
              <a:rPr lang="en-US" sz="2000" dirty="0" smtClean="0">
                <a:cs typeface="2  Nazanin" pitchFamily="2" charset="-78"/>
              </a:rPr>
              <a:t> </a:t>
            </a:r>
            <a:r>
              <a:rPr lang="fa-IR" sz="2000" dirty="0" smtClean="0">
                <a:cs typeface="2  Nazanin" pitchFamily="2" charset="-78"/>
              </a:rPr>
              <a:t>وجود دارند، گزینه مناسبی است</a:t>
            </a:r>
            <a:r>
              <a:rPr lang="en-US" sz="2000" dirty="0" smtClean="0"/>
              <a:t>.</a:t>
            </a:r>
            <a:endParaRPr lang="fa-IR" sz="2000" dirty="0" smtClean="0"/>
          </a:p>
        </p:txBody>
      </p:sp>
      <p:sp>
        <p:nvSpPr>
          <p:cNvPr id="5" name="Rectangle 4"/>
          <p:cNvSpPr>
            <a:spLocks noChangeArrowheads="1"/>
          </p:cNvSpPr>
          <p:nvPr/>
        </p:nvSpPr>
        <p:spPr bwMode="auto">
          <a:xfrm>
            <a:off x="1571604" y="4572008"/>
            <a:ext cx="7272808" cy="1015663"/>
          </a:xfrm>
          <a:prstGeom prst="rect">
            <a:avLst/>
          </a:prstGeom>
          <a:noFill/>
          <a:ln w="9525">
            <a:noFill/>
            <a:miter lim="800000"/>
            <a:headEnd/>
            <a:tailEnd/>
          </a:ln>
        </p:spPr>
        <p:txBody>
          <a:bodyPr wrap="square">
            <a:spAutoFit/>
          </a:bodyPr>
          <a:lstStyle/>
          <a:p>
            <a:pPr>
              <a:buFont typeface="Wingdings" pitchFamily="2" charset="2"/>
              <a:buChar char="Ø"/>
            </a:pPr>
            <a:r>
              <a:rPr lang="fa-IR" sz="2000" dirty="0" smtClean="0">
                <a:cs typeface="2  Nazanin" pitchFamily="2" charset="-78"/>
              </a:rPr>
              <a:t>اگر سرور شما لینوکس است، از</a:t>
            </a:r>
            <a:r>
              <a:rPr lang="en-US" sz="2000" dirty="0" smtClean="0">
                <a:cs typeface="2  Nazanin" pitchFamily="2" charset="-78"/>
              </a:rPr>
              <a:t> </a:t>
            </a:r>
            <a:r>
              <a:rPr lang="en-US" sz="2000" dirty="0" err="1" smtClean="0">
                <a:cs typeface="2  Nazanin" pitchFamily="2" charset="-78"/>
              </a:rPr>
              <a:t>php</a:t>
            </a:r>
            <a:r>
              <a:rPr lang="en-US" sz="2000" dirty="0" smtClean="0">
                <a:cs typeface="2  Nazanin" pitchFamily="2" charset="-78"/>
              </a:rPr>
              <a:t> </a:t>
            </a:r>
            <a:r>
              <a:rPr lang="fa-IR" sz="2000" dirty="0" smtClean="0">
                <a:cs typeface="2  Nazanin" pitchFamily="2" charset="-78"/>
              </a:rPr>
              <a:t>استفاده کنید</a:t>
            </a:r>
            <a:r>
              <a:rPr lang="en-US" sz="2000" dirty="0" smtClean="0">
                <a:cs typeface="2  Nazanin" pitchFamily="2" charset="-78"/>
              </a:rPr>
              <a:t>.</a:t>
            </a:r>
          </a:p>
          <a:p>
            <a:pPr lvl="0">
              <a:buFont typeface="Wingdings" pitchFamily="2" charset="2"/>
              <a:buChar char="Ø"/>
            </a:pPr>
            <a:endParaRPr lang="fa-IR" sz="2000" dirty="0" smtClean="0"/>
          </a:p>
          <a:p>
            <a:pPr lvl="0">
              <a:buFont typeface="Wingdings" pitchFamily="2" charset="2"/>
              <a:buChar char="Ø"/>
            </a:pPr>
            <a:endParaRPr lang="en-US" sz="2000" dirty="0" smtClean="0"/>
          </a:p>
        </p:txBody>
      </p:sp>
    </p:spTree>
    <p:extLst>
      <p:ext uri="{BB962C8B-B14F-4D97-AF65-F5344CB8AC3E}">
        <p14:creationId xmlns="" xmlns:p14="http://schemas.microsoft.com/office/powerpoint/2010/main" val="2024122465"/>
      </p:ext>
    </p:extLst>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2285984" y="717484"/>
            <a:ext cx="6481912" cy="639813"/>
          </a:xfrm>
          <a:prstGeom prst="rect">
            <a:avLst/>
          </a:prstGeom>
          <a:noFill/>
          <a:ln w="9525">
            <a:noFill/>
            <a:miter lim="800000"/>
            <a:headEnd/>
            <a:tailEnd/>
          </a:ln>
        </p:spPr>
        <p:txBody>
          <a:bodyPr/>
          <a:lstStyle/>
          <a:p>
            <a:r>
              <a:rPr lang="fa-IR" sz="2800" b="1" dirty="0" smtClean="0">
                <a:cs typeface="2  Nazanin" pitchFamily="2" charset="-78"/>
              </a:rPr>
              <a:t>چه زمانی بهتر است از</a:t>
            </a:r>
            <a:r>
              <a:rPr lang="en-US" sz="2800" b="1" dirty="0" smtClean="0">
                <a:cs typeface="2  Nazanin" pitchFamily="2" charset="-78"/>
              </a:rPr>
              <a:t> asp.net </a:t>
            </a:r>
            <a:r>
              <a:rPr lang="fa-IR" sz="2800" b="1" dirty="0" smtClean="0">
                <a:cs typeface="2  Nazanin" pitchFamily="2" charset="-78"/>
              </a:rPr>
              <a:t>استفاده کنیم؟</a:t>
            </a:r>
            <a:endParaRPr lang="en-US" sz="2800" dirty="0" smtClean="0">
              <a:cs typeface="2  Nazanin" pitchFamily="2" charset="-78"/>
            </a:endParaRPr>
          </a:p>
        </p:txBody>
      </p:sp>
      <p:sp>
        <p:nvSpPr>
          <p:cNvPr id="7" name="Rectangle 6"/>
          <p:cNvSpPr>
            <a:spLocks noChangeArrowheads="1"/>
          </p:cNvSpPr>
          <p:nvPr/>
        </p:nvSpPr>
        <p:spPr bwMode="auto">
          <a:xfrm>
            <a:off x="1655676" y="1786559"/>
            <a:ext cx="7272808" cy="3285515"/>
          </a:xfrm>
          <a:prstGeom prst="rect">
            <a:avLst/>
          </a:prstGeom>
          <a:noFill/>
          <a:ln w="9525">
            <a:noFill/>
            <a:miter lim="800000"/>
            <a:headEnd/>
            <a:tailEnd/>
          </a:ln>
        </p:spPr>
        <p:txBody>
          <a:bodyPr wrap="square">
            <a:spAutoFit/>
          </a:bodyPr>
          <a:lstStyle/>
          <a:p>
            <a:pPr lvl="0">
              <a:lnSpc>
                <a:spcPct val="150000"/>
              </a:lnSpc>
              <a:buFont typeface="Wingdings" pitchFamily="2" charset="2"/>
              <a:buChar char="v"/>
            </a:pPr>
            <a:r>
              <a:rPr lang="fa-IR" sz="2000" dirty="0" smtClean="0">
                <a:cs typeface="2  Nazanin" pitchFamily="2" charset="-78"/>
              </a:rPr>
              <a:t>اگر پروژه شامل انواع نقش های سیستمی و سطوح دستری مختلف و یک پورتال است از دات نت استفاده کنید</a:t>
            </a:r>
            <a:endParaRPr lang="en-US" sz="2000" dirty="0" smtClean="0">
              <a:cs typeface="2  Nazanin" pitchFamily="2" charset="-78"/>
            </a:endParaRPr>
          </a:p>
          <a:p>
            <a:pPr lvl="0">
              <a:lnSpc>
                <a:spcPct val="150000"/>
              </a:lnSpc>
              <a:buFont typeface="Wingdings" pitchFamily="2" charset="2"/>
              <a:buChar char="v"/>
            </a:pPr>
            <a:r>
              <a:rPr lang="fa-IR" sz="2000" dirty="0" smtClean="0">
                <a:cs typeface="2  Nazanin" pitchFamily="2" charset="-78"/>
              </a:rPr>
              <a:t>اگر می خواهید از ساختارهای نوین برنامه نویسی مانند</a:t>
            </a:r>
            <a:r>
              <a:rPr lang="en-US" sz="2000" dirty="0" smtClean="0">
                <a:cs typeface="2  Nazanin" pitchFamily="2" charset="-78"/>
              </a:rPr>
              <a:t> MVC </a:t>
            </a:r>
            <a:r>
              <a:rPr lang="fa-IR" sz="2000" dirty="0" smtClean="0">
                <a:cs typeface="2  Nazanin" pitchFamily="2" charset="-78"/>
              </a:rPr>
              <a:t>استفاده کنید از دات نت استفاده کنید</a:t>
            </a:r>
            <a:endParaRPr lang="en-US" sz="2000" dirty="0" smtClean="0">
              <a:cs typeface="2  Nazanin" pitchFamily="2" charset="-78"/>
            </a:endParaRPr>
          </a:p>
          <a:p>
            <a:pPr lvl="0">
              <a:lnSpc>
                <a:spcPct val="150000"/>
              </a:lnSpc>
              <a:buFont typeface="Wingdings" pitchFamily="2" charset="2"/>
              <a:buChar char="v"/>
            </a:pPr>
            <a:r>
              <a:rPr lang="fa-IR" sz="2000" dirty="0" smtClean="0">
                <a:cs typeface="2  Nazanin" pitchFamily="2" charset="-78"/>
              </a:rPr>
              <a:t>اگر می خواهید نرم افزار وب شما به صورت شی گرا تولید شود از دات نت استفاده کنید</a:t>
            </a:r>
            <a:endParaRPr lang="en-US" sz="2000" dirty="0" smtClean="0">
              <a:cs typeface="2  Nazanin" pitchFamily="2" charset="-78"/>
            </a:endParaRPr>
          </a:p>
          <a:p>
            <a:pPr lvl="0">
              <a:lnSpc>
                <a:spcPct val="150000"/>
              </a:lnSpc>
              <a:buFont typeface="Wingdings" pitchFamily="2" charset="2"/>
              <a:buChar char="v"/>
            </a:pPr>
            <a:r>
              <a:rPr lang="fa-IR" sz="2000" dirty="0" smtClean="0">
                <a:cs typeface="2  Nazanin" pitchFamily="2" charset="-78"/>
              </a:rPr>
              <a:t>اگر به دنبال توسعه ساختار و پشتیبانی سیستم در دراز مدت هستند و دید کوتاه مدت به پروژه ندارید از دات نت استفاده کنید</a:t>
            </a:r>
            <a:endParaRPr lang="en-US" sz="2000" dirty="0">
              <a:cs typeface="2  Nazanin" pitchFamily="2" charset="-78"/>
            </a:endParaRPr>
          </a:p>
        </p:txBody>
      </p:sp>
    </p:spTree>
    <p:extLst>
      <p:ext uri="{BB962C8B-B14F-4D97-AF65-F5344CB8AC3E}">
        <p14:creationId xmlns="" xmlns:p14="http://schemas.microsoft.com/office/powerpoint/2010/main" val="3664252542"/>
      </p:ext>
    </p:extLst>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Content Placeholder 2"/>
          <p:cNvSpPr txBox="1">
            <a:spLocks/>
          </p:cNvSpPr>
          <p:nvPr/>
        </p:nvSpPr>
        <p:spPr bwMode="auto">
          <a:xfrm rot="19871308">
            <a:off x="465656" y="1465296"/>
            <a:ext cx="3614702" cy="785818"/>
          </a:xfrm>
          <a:prstGeom prst="rect">
            <a:avLst/>
          </a:prstGeom>
          <a:noFill/>
          <a:ln w="9525">
            <a:noFill/>
            <a:miter lim="800000"/>
            <a:headEnd/>
            <a:tailEnd/>
          </a:ln>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342900" indent="-342900">
              <a:spcBef>
                <a:spcPct val="20000"/>
              </a:spcBef>
              <a:buClr>
                <a:schemeClr val="accent1"/>
              </a:buClr>
              <a:buSzPct val="70000"/>
              <a:buFont typeface="Wingdings 2" pitchFamily="18" charset="2"/>
              <a:buNone/>
              <a:defRPr/>
            </a:pPr>
            <a:r>
              <a:rPr lang="fa-IR" sz="3600" b="1" dirty="0">
                <a:ln w="12700">
                  <a:solidFill>
                    <a:schemeClr val="accent5">
                      <a:lumMod val="75000"/>
                    </a:schemeClr>
                  </a:solidFill>
                  <a:prstDash val="solid"/>
                </a:ln>
                <a:solidFill>
                  <a:srgbClr val="000000"/>
                </a:solidFill>
                <a:effectLst>
                  <a:outerShdw blurRad="41275" dist="20320" dir="1800000" algn="tl" rotWithShape="0">
                    <a:srgbClr val="000000">
                      <a:alpha val="40000"/>
                    </a:srgbClr>
                  </a:outerShdw>
                </a:effectLst>
                <a:latin typeface="+mn-lt"/>
                <a:cs typeface="2  Homa" pitchFamily="2" charset="-78"/>
              </a:rPr>
              <a:t>شناسنامه تحقیق</a:t>
            </a:r>
            <a:endParaRPr lang="fa-IR"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endParaRPr>
          </a:p>
        </p:txBody>
      </p:sp>
      <p:sp>
        <p:nvSpPr>
          <p:cNvPr id="5" name="Rectangle 4"/>
          <p:cNvSpPr>
            <a:spLocks noChangeArrowheads="1"/>
          </p:cNvSpPr>
          <p:nvPr/>
        </p:nvSpPr>
        <p:spPr bwMode="auto">
          <a:xfrm>
            <a:off x="3995936" y="1241920"/>
            <a:ext cx="3714750" cy="1015663"/>
          </a:xfrm>
          <a:prstGeom prst="rect">
            <a:avLst/>
          </a:prstGeom>
          <a:noFill/>
          <a:ln w="9525">
            <a:noFill/>
            <a:miter lim="800000"/>
            <a:headEnd/>
            <a:tailEnd/>
          </a:ln>
        </p:spPr>
        <p:txBody>
          <a:bodyPr>
            <a:spAutoFit/>
          </a:bodyPr>
          <a:lstStyle/>
          <a:p>
            <a:pPr lvl="1"/>
            <a:r>
              <a:rPr lang="fa-IR" sz="2800" b="1" dirty="0">
                <a:cs typeface="2  Davat" pitchFamily="2" charset="-78"/>
              </a:rPr>
              <a:t>استاد ارجمند :</a:t>
            </a:r>
          </a:p>
          <a:p>
            <a:pPr lvl="1"/>
            <a:endParaRPr lang="fa-IR" sz="400" b="1" dirty="0">
              <a:cs typeface="2  Davat" pitchFamily="2" charset="-78"/>
            </a:endParaRPr>
          </a:p>
          <a:p>
            <a:r>
              <a:rPr lang="fa-IR" sz="2800" b="1" dirty="0" smtClean="0">
                <a:cs typeface="2  Davat" pitchFamily="2" charset="-78"/>
              </a:rPr>
              <a:t>    مهندس ادریس عباس زاده</a:t>
            </a:r>
            <a:endParaRPr lang="fa-IR" sz="2800" b="1" dirty="0">
              <a:cs typeface="2  Davat" pitchFamily="2" charset="-78"/>
            </a:endParaRPr>
          </a:p>
        </p:txBody>
      </p:sp>
      <p:sp>
        <p:nvSpPr>
          <p:cNvPr id="6" name="Content Placeholder 2"/>
          <p:cNvSpPr txBox="1">
            <a:spLocks/>
          </p:cNvSpPr>
          <p:nvPr/>
        </p:nvSpPr>
        <p:spPr bwMode="auto">
          <a:xfrm>
            <a:off x="6429375" y="2492896"/>
            <a:ext cx="1000125" cy="785812"/>
          </a:xfrm>
          <a:prstGeom prst="rect">
            <a:avLst/>
          </a:prstGeom>
          <a:noFill/>
          <a:ln w="9525">
            <a:noFill/>
            <a:miter lim="800000"/>
            <a:headEnd/>
            <a:tailEnd/>
          </a:ln>
        </p:spPr>
        <p:txBody>
          <a:bodyPr/>
          <a:lstStyle/>
          <a:p>
            <a:pPr marL="342900" indent="-342900" algn="just">
              <a:lnSpc>
                <a:spcPct val="150000"/>
              </a:lnSpc>
              <a:spcBef>
                <a:spcPct val="20000"/>
              </a:spcBef>
              <a:buClr>
                <a:schemeClr val="accent1"/>
              </a:buClr>
              <a:buSzPct val="70000"/>
            </a:pPr>
            <a:r>
              <a:rPr lang="fa-IR" sz="2800" b="1" dirty="0">
                <a:solidFill>
                  <a:srgbClr val="000000"/>
                </a:solidFill>
                <a:latin typeface="Franklin Gothic Book"/>
                <a:cs typeface="2  Davat" pitchFamily="2" charset="-78"/>
              </a:rPr>
              <a:t>محقق :</a:t>
            </a:r>
          </a:p>
        </p:txBody>
      </p:sp>
      <p:sp>
        <p:nvSpPr>
          <p:cNvPr id="8" name="Content Placeholder 2"/>
          <p:cNvSpPr txBox="1">
            <a:spLocks/>
          </p:cNvSpPr>
          <p:nvPr/>
        </p:nvSpPr>
        <p:spPr bwMode="auto">
          <a:xfrm>
            <a:off x="3143240" y="2996952"/>
            <a:ext cx="4596158" cy="714375"/>
          </a:xfrm>
          <a:prstGeom prst="rect">
            <a:avLst/>
          </a:prstGeom>
          <a:noFill/>
          <a:ln w="9525">
            <a:noFill/>
            <a:miter lim="800000"/>
            <a:headEnd/>
            <a:tailEnd/>
          </a:ln>
        </p:spPr>
        <p:txBody>
          <a:bodyPr/>
          <a:lstStyle/>
          <a:p>
            <a:pPr marL="342900" indent="-342900" algn="just">
              <a:lnSpc>
                <a:spcPct val="150000"/>
              </a:lnSpc>
              <a:spcBef>
                <a:spcPct val="20000"/>
              </a:spcBef>
              <a:buClr>
                <a:schemeClr val="accent1"/>
              </a:buClr>
              <a:buSzPct val="70000"/>
            </a:pPr>
            <a:r>
              <a:rPr lang="fa-IR" sz="2800" dirty="0" smtClean="0">
                <a:solidFill>
                  <a:srgbClr val="000000"/>
                </a:solidFill>
                <a:latin typeface="Franklin Gothic Book"/>
                <a:cs typeface="2  Davat" pitchFamily="2" charset="-78"/>
              </a:rPr>
              <a:t>اسماعیل پاشایی- مصطفی سرتیپی</a:t>
            </a:r>
            <a:endParaRPr lang="fa-IR" sz="2800" dirty="0">
              <a:solidFill>
                <a:srgbClr val="000000"/>
              </a:solidFill>
              <a:latin typeface="Franklin Gothic Book"/>
              <a:cs typeface="2  Davat" pitchFamily="2" charset="-78"/>
            </a:endParaRPr>
          </a:p>
        </p:txBody>
      </p:sp>
      <p:sp>
        <p:nvSpPr>
          <p:cNvPr id="9" name="Content Placeholder 2"/>
          <p:cNvSpPr txBox="1">
            <a:spLocks/>
          </p:cNvSpPr>
          <p:nvPr/>
        </p:nvSpPr>
        <p:spPr bwMode="auto">
          <a:xfrm>
            <a:off x="3779912" y="4149080"/>
            <a:ext cx="3357562" cy="857250"/>
          </a:xfrm>
          <a:prstGeom prst="rect">
            <a:avLst/>
          </a:prstGeom>
          <a:noFill/>
          <a:ln w="9525">
            <a:noFill/>
            <a:miter lim="800000"/>
            <a:headEnd/>
            <a:tailEnd/>
          </a:ln>
        </p:spPr>
        <p:txBody>
          <a:bodyPr/>
          <a:lstStyle/>
          <a:p>
            <a:pPr marL="342900" indent="-342900" algn="just">
              <a:lnSpc>
                <a:spcPct val="150000"/>
              </a:lnSpc>
              <a:spcBef>
                <a:spcPct val="20000"/>
              </a:spcBef>
              <a:buClr>
                <a:schemeClr val="accent1"/>
              </a:buClr>
              <a:buSzPct val="70000"/>
            </a:pPr>
            <a:r>
              <a:rPr lang="fa-IR" sz="2400" dirty="0">
                <a:solidFill>
                  <a:srgbClr val="000000"/>
                </a:solidFill>
                <a:latin typeface="Franklin Gothic Book"/>
                <a:cs typeface="2  Davat" pitchFamily="2" charset="-78"/>
              </a:rPr>
              <a:t>تلفن </a:t>
            </a:r>
            <a:r>
              <a:rPr lang="fa-IR" sz="2400" dirty="0" smtClean="0">
                <a:solidFill>
                  <a:srgbClr val="000000"/>
                </a:solidFill>
                <a:latin typeface="Franklin Gothic Book"/>
                <a:cs typeface="2  Davat" pitchFamily="2" charset="-78"/>
              </a:rPr>
              <a:t>تماس </a:t>
            </a:r>
            <a:r>
              <a:rPr lang="fa-IR" sz="2400" dirty="0">
                <a:solidFill>
                  <a:srgbClr val="000000"/>
                </a:solidFill>
                <a:latin typeface="Franklin Gothic Book"/>
                <a:cs typeface="2  Davat" pitchFamily="2" charset="-78"/>
              </a:rPr>
              <a:t>: </a:t>
            </a:r>
            <a:r>
              <a:rPr lang="fa-IR" dirty="0" smtClean="0">
                <a:solidFill>
                  <a:srgbClr val="000000"/>
                </a:solidFill>
                <a:latin typeface="Franklin Gothic Book"/>
                <a:cs typeface="2  Homa" pitchFamily="2" charset="-78"/>
              </a:rPr>
              <a:t>2492572-0935</a:t>
            </a:r>
            <a:endParaRPr lang="fa-IR" sz="2400" dirty="0">
              <a:solidFill>
                <a:srgbClr val="000000"/>
              </a:solidFill>
              <a:latin typeface="Franklin Gothic Book"/>
              <a:cs typeface="2  Homa" pitchFamily="2" charset="-78"/>
            </a:endParaRPr>
          </a:p>
        </p:txBody>
      </p:sp>
      <p:sp>
        <p:nvSpPr>
          <p:cNvPr id="10" name="Rectangle 9"/>
          <p:cNvSpPr/>
          <p:nvPr/>
        </p:nvSpPr>
        <p:spPr>
          <a:xfrm>
            <a:off x="4286250" y="4767237"/>
            <a:ext cx="3643313" cy="430887"/>
          </a:xfrm>
          <a:prstGeom prst="rect">
            <a:avLst/>
          </a:prstGeom>
        </p:spPr>
        <p:txBody>
          <a:bodyPr>
            <a:spAutoFit/>
          </a:bodyPr>
          <a:lstStyle/>
          <a:p>
            <a:pPr marL="342900" indent="-342900" algn="just">
              <a:lnSpc>
                <a:spcPct val="150000"/>
              </a:lnSpc>
              <a:spcBef>
                <a:spcPct val="20000"/>
              </a:spcBef>
              <a:buClr>
                <a:srgbClr val="727CA3"/>
              </a:buClr>
              <a:buSzPct val="70000"/>
              <a:defRPr/>
            </a:pPr>
            <a:r>
              <a:rPr lang="en-US" sz="1600" b="1" dirty="0">
                <a:latin typeface="Adobe Caslon Pro" pitchFamily="18" charset="0"/>
              </a:rPr>
              <a:t>Email: </a:t>
            </a:r>
            <a:r>
              <a:rPr lang="en-US" sz="1600" b="1" dirty="0" smtClean="0">
                <a:latin typeface="Adobe Caslon Pro" pitchFamily="18" charset="0"/>
                <a:cs typeface="+mj-cs"/>
              </a:rPr>
              <a:t>pashayimph@gmail.com</a:t>
            </a:r>
            <a:endParaRPr lang="fa-IR" sz="1600" b="1" dirty="0">
              <a:solidFill>
                <a:srgbClr val="000000"/>
              </a:solidFill>
              <a:latin typeface="Adobe Caslon Pro" pitchFamily="18" charset="0"/>
              <a:cs typeface="+mj-cs"/>
            </a:endParaRPr>
          </a:p>
        </p:txBody>
      </p:sp>
      <p:sp>
        <p:nvSpPr>
          <p:cNvPr id="11" name="Content Placeholder 2"/>
          <p:cNvSpPr txBox="1">
            <a:spLocks/>
          </p:cNvSpPr>
          <p:nvPr/>
        </p:nvSpPr>
        <p:spPr bwMode="auto">
          <a:xfrm>
            <a:off x="3779912" y="3645024"/>
            <a:ext cx="3693417" cy="714375"/>
          </a:xfrm>
          <a:prstGeom prst="rect">
            <a:avLst/>
          </a:prstGeom>
          <a:noFill/>
          <a:ln w="9525">
            <a:noFill/>
            <a:miter lim="800000"/>
            <a:headEnd/>
            <a:tailEnd/>
          </a:ln>
        </p:spPr>
        <p:txBody>
          <a:bodyPr/>
          <a:lstStyle/>
          <a:p>
            <a:pPr marL="342900" indent="-342900" algn="just">
              <a:lnSpc>
                <a:spcPct val="150000"/>
              </a:lnSpc>
              <a:spcBef>
                <a:spcPct val="20000"/>
              </a:spcBef>
              <a:buClr>
                <a:schemeClr val="accent1"/>
              </a:buClr>
              <a:buSzPct val="70000"/>
            </a:pPr>
            <a:r>
              <a:rPr lang="fa-IR" sz="2000" dirty="0" smtClean="0">
                <a:solidFill>
                  <a:srgbClr val="000000"/>
                </a:solidFill>
                <a:latin typeface="Franklin Gothic Book"/>
                <a:cs typeface="2  Davat" pitchFamily="2" charset="-78"/>
              </a:rPr>
              <a:t>رشته : برنامه نویسی تحت وب</a:t>
            </a:r>
            <a:endParaRPr lang="fa-IR" sz="2000" dirty="0">
              <a:solidFill>
                <a:srgbClr val="000000"/>
              </a:solidFill>
              <a:latin typeface="Franklin Gothic Book"/>
              <a:cs typeface="2  Davat" pitchFamily="2" charset="-78"/>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by="(-#ppt_w*2)" calcmode="lin" valueType="num">
                                      <p:cBhvr rctx="PPT">
                                        <p:cTn id="12" dur="500" autoRev="1" fill="hold">
                                          <p:stCondLst>
                                            <p:cond delay="0"/>
                                          </p:stCondLst>
                                        </p:cTn>
                                        <p:tgtEl>
                                          <p:spTgt spid="5"/>
                                        </p:tgtEl>
                                        <p:attrNameLst>
                                          <p:attrName>ppt_w</p:attrName>
                                        </p:attrNameLst>
                                      </p:cBhvr>
                                    </p:anim>
                                    <p:anim by="(#ppt_w*0.50)" calcmode="lin" valueType="num">
                                      <p:cBhvr>
                                        <p:cTn id="13" dur="500" decel="50000" autoRev="1" fill="hold">
                                          <p:stCondLst>
                                            <p:cond delay="0"/>
                                          </p:stCondLst>
                                        </p:cTn>
                                        <p:tgtEl>
                                          <p:spTgt spid="5"/>
                                        </p:tgtEl>
                                        <p:attrNameLst>
                                          <p:attrName>ppt_x</p:attrName>
                                        </p:attrNameLst>
                                      </p:cBhvr>
                                    </p:anim>
                                    <p:anim from="(-#ppt_h/2)" to="(#ppt_y)" calcmode="lin" valueType="num">
                                      <p:cBhvr>
                                        <p:cTn id="14" dur="1000" fill="hold">
                                          <p:stCondLst>
                                            <p:cond delay="0"/>
                                          </p:stCondLst>
                                        </p:cTn>
                                        <p:tgtEl>
                                          <p:spTgt spid="5"/>
                                        </p:tgtEl>
                                        <p:attrNameLst>
                                          <p:attrName>ppt_y</p:attrName>
                                        </p:attrNameLst>
                                      </p:cBhvr>
                                    </p:anim>
                                    <p:animRot by="21600000">
                                      <p:cBhvr>
                                        <p:cTn id="15" dur="1000" fill="hold">
                                          <p:stCondLst>
                                            <p:cond delay="0"/>
                                          </p:stCondLst>
                                        </p:cTn>
                                        <p:tgtEl>
                                          <p:spTgt spid="5"/>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80">
                                          <p:stCondLst>
                                            <p:cond delay="0"/>
                                          </p:stCondLst>
                                        </p:cTn>
                                        <p:tgtEl>
                                          <p:spTgt spid="6"/>
                                        </p:tgtEl>
                                      </p:cBhvr>
                                    </p:animEffect>
                                    <p:anim calcmode="lin" valueType="num">
                                      <p:cBhvr>
                                        <p:cTn id="2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6" dur="26">
                                          <p:stCondLst>
                                            <p:cond delay="650"/>
                                          </p:stCondLst>
                                        </p:cTn>
                                        <p:tgtEl>
                                          <p:spTgt spid="6"/>
                                        </p:tgtEl>
                                      </p:cBhvr>
                                      <p:to x="100000" y="60000"/>
                                    </p:animScale>
                                    <p:animScale>
                                      <p:cBhvr>
                                        <p:cTn id="27" dur="166" decel="50000">
                                          <p:stCondLst>
                                            <p:cond delay="676"/>
                                          </p:stCondLst>
                                        </p:cTn>
                                        <p:tgtEl>
                                          <p:spTgt spid="6"/>
                                        </p:tgtEl>
                                      </p:cBhvr>
                                      <p:to x="100000" y="100000"/>
                                    </p:animScale>
                                    <p:animScale>
                                      <p:cBhvr>
                                        <p:cTn id="28" dur="26">
                                          <p:stCondLst>
                                            <p:cond delay="1312"/>
                                          </p:stCondLst>
                                        </p:cTn>
                                        <p:tgtEl>
                                          <p:spTgt spid="6"/>
                                        </p:tgtEl>
                                      </p:cBhvr>
                                      <p:to x="100000" y="80000"/>
                                    </p:animScale>
                                    <p:animScale>
                                      <p:cBhvr>
                                        <p:cTn id="29" dur="166" decel="50000">
                                          <p:stCondLst>
                                            <p:cond delay="1338"/>
                                          </p:stCondLst>
                                        </p:cTn>
                                        <p:tgtEl>
                                          <p:spTgt spid="6"/>
                                        </p:tgtEl>
                                      </p:cBhvr>
                                      <p:to x="100000" y="100000"/>
                                    </p:animScale>
                                    <p:animScale>
                                      <p:cBhvr>
                                        <p:cTn id="30" dur="26">
                                          <p:stCondLst>
                                            <p:cond delay="1642"/>
                                          </p:stCondLst>
                                        </p:cTn>
                                        <p:tgtEl>
                                          <p:spTgt spid="6"/>
                                        </p:tgtEl>
                                      </p:cBhvr>
                                      <p:to x="100000" y="90000"/>
                                    </p:animScale>
                                    <p:animScale>
                                      <p:cBhvr>
                                        <p:cTn id="31" dur="166" decel="50000">
                                          <p:stCondLst>
                                            <p:cond delay="1668"/>
                                          </p:stCondLst>
                                        </p:cTn>
                                        <p:tgtEl>
                                          <p:spTgt spid="6"/>
                                        </p:tgtEl>
                                      </p:cBhvr>
                                      <p:to x="100000" y="100000"/>
                                    </p:animScale>
                                    <p:animScale>
                                      <p:cBhvr>
                                        <p:cTn id="32" dur="26">
                                          <p:stCondLst>
                                            <p:cond delay="1808"/>
                                          </p:stCondLst>
                                        </p:cTn>
                                        <p:tgtEl>
                                          <p:spTgt spid="6"/>
                                        </p:tgtEl>
                                      </p:cBhvr>
                                      <p:to x="100000" y="95000"/>
                                    </p:animScale>
                                    <p:animScale>
                                      <p:cBhvr>
                                        <p:cTn id="33" dur="166" decel="50000">
                                          <p:stCondLst>
                                            <p:cond delay="1834"/>
                                          </p:stCondLst>
                                        </p:cTn>
                                        <p:tgtEl>
                                          <p:spTgt spid="6"/>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ppt_w</p:attrName>
                                        </p:attrNameLst>
                                      </p:cBhvr>
                                      <p:tavLst>
                                        <p:tav tm="0">
                                          <p:val>
                                            <p:strVal val="#ppt_w*0.70"/>
                                          </p:val>
                                        </p:tav>
                                        <p:tav tm="100000">
                                          <p:val>
                                            <p:strVal val="#ppt_w"/>
                                          </p:val>
                                        </p:tav>
                                      </p:tavLst>
                                    </p:anim>
                                    <p:anim calcmode="lin" valueType="num">
                                      <p:cBhvr>
                                        <p:cTn id="39" dur="1000" fill="hold"/>
                                        <p:tgtEl>
                                          <p:spTgt spid="8"/>
                                        </p:tgtEl>
                                        <p:attrNameLst>
                                          <p:attrName>ppt_h</p:attrName>
                                        </p:attrNameLst>
                                      </p:cBhvr>
                                      <p:tavLst>
                                        <p:tav tm="0">
                                          <p:val>
                                            <p:strVal val="#ppt_h"/>
                                          </p:val>
                                        </p:tav>
                                        <p:tav tm="100000">
                                          <p:val>
                                            <p:strVal val="#ppt_h"/>
                                          </p:val>
                                        </p:tav>
                                      </p:tavLst>
                                    </p:anim>
                                    <p:animEffect transition="in" filter="fade">
                                      <p:cBhvr>
                                        <p:cTn id="40" dur="1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5"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1000" fill="hold"/>
                                        <p:tgtEl>
                                          <p:spTgt spid="9"/>
                                        </p:tgtEl>
                                        <p:attrNameLst>
                                          <p:attrName>ppt_w</p:attrName>
                                        </p:attrNameLst>
                                      </p:cBhvr>
                                      <p:tavLst>
                                        <p:tav tm="0">
                                          <p:val>
                                            <p:fltVal val="0"/>
                                          </p:val>
                                        </p:tav>
                                        <p:tav tm="100000">
                                          <p:val>
                                            <p:strVal val="#ppt_w"/>
                                          </p:val>
                                        </p:tav>
                                      </p:tavLst>
                                    </p:anim>
                                    <p:anim calcmode="lin" valueType="num">
                                      <p:cBhvr>
                                        <p:cTn id="53" dur="1000" fill="hold"/>
                                        <p:tgtEl>
                                          <p:spTgt spid="9"/>
                                        </p:tgtEl>
                                        <p:attrNameLst>
                                          <p:attrName>ppt_h</p:attrName>
                                        </p:attrNameLst>
                                      </p:cBhvr>
                                      <p:tavLst>
                                        <p:tav tm="0">
                                          <p:val>
                                            <p:fltVal val="0"/>
                                          </p:val>
                                        </p:tav>
                                        <p:tav tm="100000">
                                          <p:val>
                                            <p:strVal val="#ppt_h"/>
                                          </p:val>
                                        </p:tav>
                                      </p:tavLst>
                                    </p:anim>
                                    <p:anim calcmode="lin" valueType="num">
                                      <p:cBhvr>
                                        <p:cTn id="54"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1" nodeType="clickEffect">
                                  <p:stCondLst>
                                    <p:cond delay="0"/>
                                  </p:stCondLst>
                                  <p:iterate type="lt">
                                    <p:tmPct val="0"/>
                                  </p:iterate>
                                  <p:childTnLst>
                                    <p:set>
                                      <p:cBhvr>
                                        <p:cTn id="59" dur="1" fill="hold">
                                          <p:stCondLst>
                                            <p:cond delay="0"/>
                                          </p:stCondLst>
                                        </p:cTn>
                                        <p:tgtEl>
                                          <p:spTgt spid="10"/>
                                        </p:tgtEl>
                                        <p:attrNameLst>
                                          <p:attrName>style.visibility</p:attrName>
                                        </p:attrNameLst>
                                      </p:cBhvr>
                                      <p:to>
                                        <p:strVal val="visible"/>
                                      </p:to>
                                    </p:set>
                                    <p:animEffect transition="in" filter="randombar(horizontal)">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1"/>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6572264" y="6027003"/>
            <a:ext cx="1473266" cy="830997"/>
          </a:xfrm>
          <a:prstGeom prst="rect">
            <a:avLst/>
          </a:prstGeom>
          <a:noFill/>
          <a:ln w="9525">
            <a:noFill/>
            <a:miter lim="800000"/>
            <a:headEnd/>
            <a:tailEnd/>
          </a:ln>
        </p:spPr>
        <p:txBody>
          <a:bodyPr wrap="square">
            <a:spAutoFit/>
          </a:bodyPr>
          <a:lstStyle/>
          <a:p>
            <a:pPr algn="just"/>
            <a:r>
              <a:rPr lang="fa-IR" sz="4800" b="1" dirty="0" smtClean="0">
                <a:ln w="0">
                  <a:solidFill>
                    <a:schemeClr val="bg1"/>
                  </a:solidFill>
                </a:ln>
                <a:effectLst>
                  <a:glow rad="228600">
                    <a:schemeClr val="accent2">
                      <a:satMod val="175000"/>
                      <a:alpha val="40000"/>
                    </a:schemeClr>
                  </a:glow>
                  <a:outerShdw blurRad="38100" dist="38100" dir="2700000" algn="tl">
                    <a:srgbClr val="000000">
                      <a:alpha val="43137"/>
                    </a:srgbClr>
                  </a:outerShdw>
                </a:effectLst>
                <a:cs typeface="2  Zar" panose="00000400000000000000" pitchFamily="2" charset="-78"/>
              </a:rPr>
              <a:t>پایان</a:t>
            </a:r>
            <a:endParaRPr lang="en-US" sz="3600" b="1" dirty="0">
              <a:ln w="0">
                <a:solidFill>
                  <a:schemeClr val="bg1"/>
                </a:solidFill>
              </a:ln>
              <a:effectLst>
                <a:glow rad="228600">
                  <a:schemeClr val="accent2">
                    <a:satMod val="175000"/>
                    <a:alpha val="40000"/>
                  </a:schemeClr>
                </a:glow>
                <a:outerShdw blurRad="38100" dist="38100" dir="2700000" algn="tl">
                  <a:srgbClr val="000000">
                    <a:alpha val="43137"/>
                  </a:srgbClr>
                </a:outerShdw>
              </a:effectLst>
              <a:cs typeface="2  Zar" panose="00000400000000000000" pitchFamily="2" charset="-78"/>
            </a:endParaRPr>
          </a:p>
        </p:txBody>
      </p:sp>
      <p:sp>
        <p:nvSpPr>
          <p:cNvPr id="9" name="Rectangle 8"/>
          <p:cNvSpPr>
            <a:spLocks noChangeArrowheads="1"/>
          </p:cNvSpPr>
          <p:nvPr/>
        </p:nvSpPr>
        <p:spPr bwMode="auto">
          <a:xfrm>
            <a:off x="7566" y="1500174"/>
            <a:ext cx="8064896" cy="3693319"/>
          </a:xfrm>
          <a:prstGeom prst="rect">
            <a:avLst/>
          </a:prstGeom>
          <a:noFill/>
          <a:ln w="9525">
            <a:noFill/>
            <a:miter lim="800000"/>
            <a:headEnd/>
            <a:tailEnd/>
          </a:ln>
        </p:spPr>
        <p:txBody>
          <a:bodyPr wrap="square">
            <a:spAutoFit/>
          </a:bodyPr>
          <a:lstStyle/>
          <a:p>
            <a:pPr algn="just">
              <a:lnSpc>
                <a:spcPct val="200000"/>
              </a:lnSpc>
            </a:pPr>
            <a:r>
              <a:rPr lang="fa-IR" sz="2400" dirty="0" smtClean="0">
                <a:cs typeface="2  Homa" panose="00000400000000000000" pitchFamily="2" charset="-78"/>
              </a:rPr>
              <a:t>در پایان جا داره از استاد ارجمند</a:t>
            </a:r>
          </a:p>
          <a:p>
            <a:pPr algn="just">
              <a:lnSpc>
                <a:spcPct val="200000"/>
              </a:lnSpc>
            </a:pPr>
            <a:r>
              <a:rPr lang="fa-IR" sz="2400" dirty="0" smtClean="0">
                <a:cs typeface="2  Homa" panose="00000400000000000000" pitchFamily="2" charset="-78"/>
              </a:rPr>
              <a:t>           و تمامی دوستانی که با صبر و حوصله</a:t>
            </a:r>
          </a:p>
          <a:p>
            <a:pPr lvl="3" algn="just">
              <a:lnSpc>
                <a:spcPct val="200000"/>
              </a:lnSpc>
            </a:pPr>
            <a:r>
              <a:rPr lang="fa-IR" sz="2400" dirty="0" smtClean="0">
                <a:cs typeface="2  Homa" panose="00000400000000000000" pitchFamily="2" charset="-78"/>
              </a:rPr>
              <a:t> ما را همراهی کرده اند تا این تحقیق</a:t>
            </a:r>
          </a:p>
          <a:p>
            <a:pPr lvl="4" algn="just">
              <a:lnSpc>
                <a:spcPct val="200000"/>
              </a:lnSpc>
            </a:pPr>
            <a:r>
              <a:rPr lang="fa-IR" sz="2400" dirty="0" smtClean="0">
                <a:cs typeface="2  Homa" panose="00000400000000000000" pitchFamily="2" charset="-78"/>
              </a:rPr>
              <a:t>            را </a:t>
            </a:r>
            <a:r>
              <a:rPr lang="fa-IR" sz="2400" dirty="0">
                <a:cs typeface="2  Homa" panose="00000400000000000000" pitchFamily="2" charset="-78"/>
              </a:rPr>
              <a:t>به قدر </a:t>
            </a:r>
            <a:r>
              <a:rPr lang="fa-IR" sz="2400" dirty="0" smtClean="0">
                <a:cs typeface="2  Homa" panose="00000400000000000000" pitchFamily="2" charset="-78"/>
              </a:rPr>
              <a:t>بضاعت ارائه دهیم </a:t>
            </a:r>
          </a:p>
          <a:p>
            <a:pPr lvl="5" algn="just">
              <a:lnSpc>
                <a:spcPct val="200000"/>
              </a:lnSpc>
            </a:pPr>
            <a:r>
              <a:rPr lang="fa-IR" sz="2400" dirty="0" smtClean="0">
                <a:cs typeface="2  Homa" panose="00000400000000000000" pitchFamily="2" charset="-78"/>
              </a:rPr>
              <a:t>               کمال </a:t>
            </a:r>
            <a:r>
              <a:rPr lang="fa-IR" sz="2400" dirty="0">
                <a:cs typeface="2  Homa" panose="00000400000000000000" pitchFamily="2" charset="-78"/>
              </a:rPr>
              <a:t>تشکر و قدردانی را </a:t>
            </a:r>
            <a:r>
              <a:rPr lang="fa-IR" sz="2400" dirty="0" smtClean="0">
                <a:cs typeface="2  Homa" panose="00000400000000000000" pitchFamily="2" charset="-78"/>
              </a:rPr>
              <a:t>داریم.</a:t>
            </a:r>
            <a:endParaRPr lang="fa-IR" sz="2400" dirty="0">
              <a:cs typeface="2  Homa" panose="00000400000000000000" pitchFamily="2" charset="-78"/>
            </a:endParaRPr>
          </a:p>
        </p:txBody>
      </p:sp>
    </p:spTree>
    <p:extLst>
      <p:ext uri="{BB962C8B-B14F-4D97-AF65-F5344CB8AC3E}">
        <p14:creationId xmlns="" xmlns:p14="http://schemas.microsoft.com/office/powerpoint/2010/main" val="254362241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Content Placeholder 2"/>
          <p:cNvSpPr txBox="1">
            <a:spLocks/>
          </p:cNvSpPr>
          <p:nvPr/>
        </p:nvSpPr>
        <p:spPr bwMode="auto">
          <a:xfrm>
            <a:off x="357158" y="857232"/>
            <a:ext cx="7929618" cy="4357742"/>
          </a:xfrm>
          <a:prstGeom prst="rect">
            <a:avLst/>
          </a:prstGeom>
          <a:noFill/>
          <a:ln w="9525">
            <a:noFill/>
            <a:miter lim="800000"/>
            <a:headEnd/>
            <a:tailEnd/>
          </a:ln>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nSpc>
                <a:spcPct val="150000"/>
              </a:lnSpc>
            </a:pPr>
            <a:r>
              <a:rPr lang="fa-IR" sz="2800" b="1" dirty="0" smtClean="0">
                <a:cs typeface="2  Nazanin" pitchFamily="2" charset="-78"/>
              </a:rPr>
              <a:t>مقدمه:</a:t>
            </a:r>
          </a:p>
          <a:p>
            <a:pPr>
              <a:lnSpc>
                <a:spcPct val="150000"/>
              </a:lnSpc>
            </a:pPr>
            <a:r>
              <a:rPr lang="fa-IR" sz="2000" dirty="0" smtClean="0">
                <a:cs typeface="2  Nazanin" pitchFamily="2" charset="-78"/>
              </a:rPr>
              <a:t>برنامه </a:t>
            </a:r>
            <a:r>
              <a:rPr lang="fa-IR" sz="2000" dirty="0" smtClean="0">
                <a:cs typeface="2  Nazanin" pitchFamily="2" charset="-78"/>
              </a:rPr>
              <a:t>نویسی وب به ۲ قسمت کلاینت و سرور تقسیم میشه . بخش سرور یعنی پردازش هایی که بر روی سرور انجام میشه تکنولوژی های</a:t>
            </a:r>
            <a:r>
              <a:rPr lang="en-US" sz="2000" dirty="0" smtClean="0">
                <a:cs typeface="2  Nazanin" pitchFamily="2" charset="-78"/>
              </a:rPr>
              <a:t> </a:t>
            </a:r>
            <a:r>
              <a:rPr lang="en-US" sz="2000" dirty="0" err="1" smtClean="0">
                <a:cs typeface="2  Nazanin" pitchFamily="2" charset="-78"/>
              </a:rPr>
              <a:t>jsp</a:t>
            </a:r>
            <a:r>
              <a:rPr lang="en-US" sz="2000" dirty="0" smtClean="0">
                <a:cs typeface="2  Nazanin" pitchFamily="2" charset="-78"/>
              </a:rPr>
              <a:t> ,asp ,</a:t>
            </a:r>
            <a:r>
              <a:rPr lang="en-US" sz="2000" dirty="0" err="1" smtClean="0">
                <a:cs typeface="2  Nazanin" pitchFamily="2" charset="-78"/>
              </a:rPr>
              <a:t>php</a:t>
            </a:r>
            <a:r>
              <a:rPr lang="en-US" sz="2000" dirty="0" smtClean="0">
                <a:cs typeface="2  Nazanin" pitchFamily="2" charset="-78"/>
              </a:rPr>
              <a:t>, ... </a:t>
            </a:r>
            <a:r>
              <a:rPr lang="fa-IR" sz="2000" dirty="0" smtClean="0">
                <a:cs typeface="2  Nazanin" pitchFamily="2" charset="-78"/>
              </a:rPr>
              <a:t>و غیره تکنولوژی های هستند که در واقع سمت سرور ساخته و پرداخته میشن و در نتیجه اون یک سری پاسخ ها تولید میشه که به کاربر که همون کلاینت هست نمایش داده میشه</a:t>
            </a:r>
            <a:r>
              <a:rPr lang="en-US" sz="2000" dirty="0" smtClean="0">
                <a:cs typeface="2  Nazanin" pitchFamily="2" charset="-78"/>
              </a:rPr>
              <a:t> . </a:t>
            </a:r>
            <a:br>
              <a:rPr lang="en-US" sz="2000" dirty="0" smtClean="0">
                <a:cs typeface="2  Nazanin" pitchFamily="2" charset="-78"/>
              </a:rPr>
            </a:br>
            <a:r>
              <a:rPr lang="en-US" sz="2000" dirty="0" smtClean="0">
                <a:cs typeface="2  Nazanin" pitchFamily="2" charset="-78"/>
              </a:rPr>
              <a:t/>
            </a:r>
            <a:br>
              <a:rPr lang="en-US" sz="2000" dirty="0" smtClean="0">
                <a:cs typeface="2  Nazanin" pitchFamily="2" charset="-78"/>
              </a:rPr>
            </a:br>
            <a:r>
              <a:rPr lang="fa-IR" sz="2000" dirty="0" smtClean="0">
                <a:cs typeface="2  Nazanin" pitchFamily="2" charset="-78"/>
              </a:rPr>
              <a:t>در سمت سرور میتوان به رابط های پایگاه داده ، منطق کسب و کار ، سرویس های وب و .... غیره اشاره کرد و سمت کلایت هم میتوان به</a:t>
            </a:r>
            <a:r>
              <a:rPr lang="en-US" sz="2000" dirty="0" smtClean="0">
                <a:cs typeface="2  Nazanin" pitchFamily="2" charset="-78"/>
              </a:rPr>
              <a:t> html ,alloy </a:t>
            </a:r>
            <a:r>
              <a:rPr lang="en-US" sz="2000" dirty="0" err="1" smtClean="0">
                <a:cs typeface="2  Nazanin" pitchFamily="2" charset="-78"/>
              </a:rPr>
              <a:t>ui</a:t>
            </a:r>
            <a:r>
              <a:rPr lang="en-US" sz="2000" dirty="0" smtClean="0">
                <a:cs typeface="2  Nazanin" pitchFamily="2" charset="-78"/>
              </a:rPr>
              <a:t> ,</a:t>
            </a:r>
            <a:r>
              <a:rPr lang="en-US" sz="2000" dirty="0" err="1" smtClean="0">
                <a:cs typeface="2  Nazanin" pitchFamily="2" charset="-78"/>
              </a:rPr>
              <a:t>sencha</a:t>
            </a:r>
            <a:r>
              <a:rPr lang="en-US" sz="2000" dirty="0" smtClean="0">
                <a:cs typeface="2  Nazanin" pitchFamily="2" charset="-78"/>
              </a:rPr>
              <a:t> ,</a:t>
            </a:r>
            <a:r>
              <a:rPr lang="en-US" sz="2000" dirty="0" err="1" smtClean="0">
                <a:cs typeface="2  Nazanin" pitchFamily="2" charset="-78"/>
              </a:rPr>
              <a:t>gwt</a:t>
            </a:r>
            <a:r>
              <a:rPr lang="en-US" sz="2000" dirty="0" smtClean="0">
                <a:cs typeface="2  Nazanin" pitchFamily="2" charset="-78"/>
              </a:rPr>
              <a:t>, ... </a:t>
            </a:r>
            <a:r>
              <a:rPr lang="fa-IR" sz="2000" dirty="0" smtClean="0">
                <a:cs typeface="2  Nazanin" pitchFamily="2" charset="-78"/>
              </a:rPr>
              <a:t>و غیره اشاره کرد که در واقع وظیفه نمایش محتوای تولید شده را دارند</a:t>
            </a:r>
            <a:r>
              <a:rPr lang="en-US" sz="2000" dirty="0" smtClean="0">
                <a:cs typeface="2  Nazanin" pitchFamily="2" charset="-78"/>
              </a:rPr>
              <a:t> . </a:t>
            </a:r>
          </a:p>
          <a:p>
            <a:pPr algn="just">
              <a:lnSpc>
                <a:spcPct val="150000"/>
              </a:lnSpc>
              <a:defRPr/>
            </a:pPr>
            <a:endParaRPr lang="fa-IR" sz="2000" dirty="0" smtClean="0">
              <a:cs typeface="2  Nazanin" pitchFamily="2" charset="-78"/>
            </a:endParaRPr>
          </a:p>
          <a:p>
            <a:pPr algn="just">
              <a:lnSpc>
                <a:spcPct val="150000"/>
              </a:lnSpc>
              <a:defRPr/>
            </a:pPr>
            <a:r>
              <a:rPr lang="en-US" sz="2000" dirty="0">
                <a:cs typeface="2  Nazanin" pitchFamily="2" charset="-78"/>
              </a:rPr>
              <a:t/>
            </a:r>
            <a:br>
              <a:rPr lang="en-US" sz="2000" dirty="0">
                <a:cs typeface="2  Nazanin" pitchFamily="2" charset="-78"/>
              </a:rPr>
            </a:br>
            <a:endParaRPr lang="en-US" sz="2000" dirty="0">
              <a:cs typeface="2  Nazanin"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214282" y="1285860"/>
            <a:ext cx="8072494" cy="5286412"/>
          </a:xfrm>
          <a:prstGeom prst="rect">
            <a:avLst/>
          </a:prstGeom>
          <a:noFill/>
          <a:ln w="9525">
            <a:noFill/>
            <a:miter lim="800000"/>
            <a:headEnd/>
            <a:tailEnd/>
          </a:ln>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lnSpc>
                <a:spcPct val="150000"/>
              </a:lnSpc>
              <a:defRPr/>
            </a:pPr>
            <a:r>
              <a:rPr lang="fa-IR" sz="2000" dirty="0" smtClean="0">
                <a:cs typeface="Nazanin" pitchFamily="2" charset="-78"/>
              </a:rPr>
              <a:t>دات نت نسل جدیدی از ابزارهای توسعه مایکروسافت است. دات نت فقط یک زبان نیست و در واقع یک فریم ورک یا پلاتفرم برای توسعه و اجرای نرم افزار است.دات نت شباهت زیادی با پلاتفرم جاوا دارد  و در واقع در رقابت با اوست</a:t>
            </a:r>
            <a:r>
              <a:rPr lang="en-US" sz="2000" dirty="0" smtClean="0">
                <a:cs typeface="Nazanin" pitchFamily="2" charset="-78"/>
              </a:rPr>
              <a:t>. ASP.NET </a:t>
            </a:r>
            <a:r>
              <a:rPr lang="fa-IR" sz="2000" dirty="0" smtClean="0">
                <a:cs typeface="Nazanin" pitchFamily="2" charset="-78"/>
              </a:rPr>
              <a:t>نیز نسل جدیدی از</a:t>
            </a:r>
            <a:r>
              <a:rPr lang="en-US" sz="2000" dirty="0" smtClean="0">
                <a:cs typeface="Nazanin" pitchFamily="2" charset="-78"/>
              </a:rPr>
              <a:t> ASP </a:t>
            </a:r>
            <a:r>
              <a:rPr lang="fa-IR" sz="2000" dirty="0" smtClean="0">
                <a:cs typeface="Nazanin" pitchFamily="2" charset="-78"/>
              </a:rPr>
              <a:t>کلاسیک در بستر دات نت است و از این جهت پیشرفت بسیار زیادی نسبت به</a:t>
            </a:r>
            <a:r>
              <a:rPr lang="en-US" sz="2000" dirty="0" smtClean="0">
                <a:cs typeface="Nazanin" pitchFamily="2" charset="-78"/>
              </a:rPr>
              <a:t> ASP </a:t>
            </a:r>
            <a:r>
              <a:rPr lang="fa-IR" sz="2000" dirty="0" smtClean="0">
                <a:cs typeface="Nazanin" pitchFamily="2" charset="-78"/>
              </a:rPr>
              <a:t>کلاسیک شاهد هستیم.با</a:t>
            </a:r>
            <a:r>
              <a:rPr lang="en-US" sz="2000" dirty="0" smtClean="0">
                <a:cs typeface="Nazanin" pitchFamily="2" charset="-78"/>
              </a:rPr>
              <a:t> ASP.NET </a:t>
            </a:r>
            <a:r>
              <a:rPr lang="fa-IR" sz="2000" dirty="0" smtClean="0">
                <a:cs typeface="Nazanin" pitchFamily="2" charset="-78"/>
              </a:rPr>
              <a:t>و با وجود کتابخانه غنی توابع و کلاسهای دات نت تقریبا هر کاری در وب امکان پذیر است. اگر چه مایکروسافت در معماری دات نت هدف اجرا در پلاتفرمها و سیستم عاملهای مختلف را  مد نظر داشته است اما حداقل تاکنون میتوان دات نت را یک ابزار توسعه در سیستم عامل ویندوز دانست</a:t>
            </a:r>
            <a:r>
              <a:rPr lang="en-US" sz="2000" dirty="0" smtClean="0">
                <a:cs typeface="Nazanin" pitchFamily="2" charset="-78"/>
              </a:rPr>
              <a:t>. </a:t>
            </a:r>
            <a:r>
              <a:rPr lang="fa-IR" sz="2000" dirty="0" smtClean="0">
                <a:cs typeface="Nazanin" pitchFamily="2" charset="-78"/>
              </a:rPr>
              <a:t>البته پروژه هایی برای شبیه سازی و انتقال دات نت به محیط لینوکس نیز وجود دارد که مهمترین آنها پروژه </a:t>
            </a:r>
            <a:r>
              <a:rPr lang="en-US" sz="2000" dirty="0" smtClean="0">
                <a:cs typeface="Nazanin" pitchFamily="2" charset="-78"/>
              </a:rPr>
              <a:t>Mono </a:t>
            </a:r>
            <a:r>
              <a:rPr lang="fa-IR" sz="2000" dirty="0" smtClean="0">
                <a:cs typeface="Nazanin" pitchFamily="2" charset="-78"/>
              </a:rPr>
              <a:t>است که پیشرفت قابل توجهی داشته است.انتظار می رود در آینده نزدیک</a:t>
            </a:r>
            <a:r>
              <a:rPr lang="en-US" sz="2000" dirty="0" smtClean="0">
                <a:cs typeface="Nazanin" pitchFamily="2" charset="-78"/>
              </a:rPr>
              <a:t> ASP.NET </a:t>
            </a:r>
            <a:r>
              <a:rPr lang="fa-IR" sz="2000" dirty="0" smtClean="0">
                <a:cs typeface="Nazanin" pitchFamily="2" charset="-78"/>
              </a:rPr>
              <a:t>در هر سیستم عامل و پلاتفرمی قابل اجرا باشد</a:t>
            </a:r>
            <a:r>
              <a:rPr lang="en-US" sz="2000" dirty="0" smtClean="0">
                <a:cs typeface="Nazanin" pitchFamily="2" charset="-78"/>
              </a:rPr>
              <a:t>.</a:t>
            </a:r>
            <a:endParaRPr lang="fa-IR" sz="2000" dirty="0">
              <a:ln>
                <a:solidFill>
                  <a:schemeClr val="tx1"/>
                </a:solidFill>
              </a:ln>
              <a:solidFill>
                <a:srgbClr val="C0C0C0"/>
              </a:solidFill>
              <a:cs typeface="Nazanin" pitchFamily="2" charset="-78"/>
            </a:endParaRPr>
          </a:p>
        </p:txBody>
      </p:sp>
      <p:sp>
        <p:nvSpPr>
          <p:cNvPr id="4" name="Content Placeholder 2"/>
          <p:cNvSpPr txBox="1">
            <a:spLocks/>
          </p:cNvSpPr>
          <p:nvPr/>
        </p:nvSpPr>
        <p:spPr bwMode="auto">
          <a:xfrm>
            <a:off x="1214414" y="497304"/>
            <a:ext cx="7500990" cy="1074308"/>
          </a:xfrm>
          <a:prstGeom prst="rect">
            <a:avLst/>
          </a:prstGeom>
          <a:noFill/>
          <a:ln w="9525">
            <a:noFill/>
            <a:miter lim="800000"/>
            <a:headEnd/>
            <a:tailEnd/>
          </a:ln>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a-IR" sz="3200" dirty="0" smtClean="0"/>
              <a:t>زبان </a:t>
            </a:r>
            <a:r>
              <a:rPr lang="fa-IR" sz="3200" dirty="0" smtClean="0"/>
              <a:t>برنامه نویسی وب</a:t>
            </a:r>
            <a:r>
              <a:rPr lang="en-US" sz="3200" dirty="0" smtClean="0"/>
              <a:t> ASP </a:t>
            </a:r>
            <a:r>
              <a:rPr lang="fa-IR" sz="3200" dirty="0" smtClean="0"/>
              <a:t>یا</a:t>
            </a:r>
            <a:r>
              <a:rPr lang="en-US" sz="3200" dirty="0" smtClean="0"/>
              <a:t> ASP.NET </a:t>
            </a:r>
            <a:r>
              <a:rPr lang="fa-IR" sz="3200" dirty="0" smtClean="0"/>
              <a:t>چیست ؟ </a:t>
            </a:r>
            <a:endParaRPr lang="en-US" sz="32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214282" y="1214422"/>
            <a:ext cx="8072494" cy="4028802"/>
          </a:xfrm>
          <a:prstGeom prst="rect">
            <a:avLst/>
          </a:prstGeom>
          <a:noFill/>
          <a:ln w="9525">
            <a:noFill/>
            <a:miter lim="800000"/>
            <a:headEnd/>
            <a:tailEnd/>
          </a:ln>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lnSpc>
                <a:spcPct val="150000"/>
              </a:lnSpc>
              <a:defRPr/>
            </a:pPr>
            <a:r>
              <a:rPr lang="fa-IR" sz="2000" dirty="0" smtClean="0">
                <a:cs typeface="Nazanin" pitchFamily="2" charset="-78"/>
              </a:rPr>
              <a:t>زبان</a:t>
            </a:r>
            <a:r>
              <a:rPr lang="en-US" sz="2000" dirty="0" smtClean="0">
                <a:cs typeface="Nazanin" pitchFamily="2" charset="-78"/>
              </a:rPr>
              <a:t> PHP </a:t>
            </a:r>
            <a:r>
              <a:rPr lang="fa-IR" sz="2000" dirty="0" smtClean="0">
                <a:cs typeface="Nazanin" pitchFamily="2" charset="-78"/>
              </a:rPr>
              <a:t>با هدف نوشتن اسکریپتهای وب نوشته شد. در واقع هدف فرار از پیچیدگیهای</a:t>
            </a:r>
            <a:r>
              <a:rPr lang="en-US" sz="2000" dirty="0" smtClean="0">
                <a:cs typeface="Nazanin" pitchFamily="2" charset="-78"/>
              </a:rPr>
              <a:t>  Perl </a:t>
            </a:r>
            <a:r>
              <a:rPr lang="fa-IR" sz="2000" dirty="0" smtClean="0">
                <a:cs typeface="Nazanin" pitchFamily="2" charset="-78"/>
              </a:rPr>
              <a:t>و  نوشتن</a:t>
            </a:r>
            <a:r>
              <a:rPr lang="en-US" sz="2000" dirty="0" smtClean="0">
                <a:cs typeface="Nazanin" pitchFamily="2" charset="-78"/>
              </a:rPr>
              <a:t> CGI </a:t>
            </a:r>
            <a:r>
              <a:rPr lang="fa-IR" sz="2000" dirty="0" smtClean="0">
                <a:cs typeface="Nazanin" pitchFamily="2" charset="-78"/>
              </a:rPr>
              <a:t>با زبانهایی مثل</a:t>
            </a:r>
            <a:r>
              <a:rPr lang="en-US" sz="2000" dirty="0" smtClean="0">
                <a:cs typeface="Nazanin" pitchFamily="2" charset="-78"/>
              </a:rPr>
              <a:t> C </a:t>
            </a:r>
            <a:r>
              <a:rPr lang="fa-IR" sz="2000" dirty="0" smtClean="0">
                <a:cs typeface="Nazanin" pitchFamily="2" charset="-78"/>
              </a:rPr>
              <a:t>و ارائه دستوراتی ساده برای طراحان صفحات وب بود.پی اچ پی اولیه زبانی با دستورات محدود و ساده بود که بیشتر برای کارهای ساده و برای طراحان وب سایتها و نه برنامه نویسان حرفه ای بود. این زبان کم کم پیشرفت کرد و بخصوص</a:t>
            </a:r>
            <a:r>
              <a:rPr lang="en-US" sz="2000" dirty="0" smtClean="0">
                <a:cs typeface="Nazanin" pitchFamily="2" charset="-78"/>
              </a:rPr>
              <a:t> Open Source </a:t>
            </a:r>
            <a:r>
              <a:rPr lang="fa-IR" sz="2000" dirty="0" smtClean="0">
                <a:cs typeface="Nazanin" pitchFamily="2" charset="-78"/>
              </a:rPr>
              <a:t>بودن آن باعث شد تسریع این حرکت شد. در مرحله اول تعداد دستورات و توابع این زبان گسترش پیدا کرد بطوریکه امروز نیز براحتی کارهای نسبت پیچیده ای (مثل کار با سوکتها یا تصاویر) با توابع این زبان قابل اجراست.همچنین از لحاظ معماری این زبان با پشتیبانی از شی گرایی پیشرفت  مهم دیگری داشته است. پی اچ پی به طور کلی یکی از زبانهای معمول برای نوشتن اسکریپتهای اجرایی در محیط یونیکس ، لینوکس (هرچند که در ویندوز نیز به خوبی اجرا می شود) و کار با نرم افزار مدیریت بانک اطلاعات</a:t>
            </a:r>
            <a:r>
              <a:rPr lang="en-US" sz="2000" dirty="0" smtClean="0">
                <a:cs typeface="Nazanin" pitchFamily="2" charset="-78"/>
              </a:rPr>
              <a:t> </a:t>
            </a:r>
            <a:r>
              <a:rPr lang="en-US" sz="2000" dirty="0" err="1" smtClean="0">
                <a:cs typeface="Nazanin" pitchFamily="2" charset="-78"/>
              </a:rPr>
              <a:t>MySQL</a:t>
            </a:r>
            <a:r>
              <a:rPr lang="en-US" sz="2000" dirty="0" smtClean="0">
                <a:cs typeface="Nazanin" pitchFamily="2" charset="-78"/>
              </a:rPr>
              <a:t> </a:t>
            </a:r>
            <a:r>
              <a:rPr lang="fa-IR" sz="2000" dirty="0" smtClean="0">
                <a:cs typeface="Nazanin" pitchFamily="2" charset="-78"/>
              </a:rPr>
              <a:t>است</a:t>
            </a:r>
            <a:r>
              <a:rPr lang="en-US" sz="2000" dirty="0" smtClean="0">
                <a:cs typeface="Nazanin" pitchFamily="2" charset="-78"/>
              </a:rPr>
              <a:t>.</a:t>
            </a:r>
            <a:endParaRPr lang="en-US" sz="2000" dirty="0">
              <a:cs typeface="Nazanin" pitchFamily="2" charset="-78"/>
            </a:endParaRPr>
          </a:p>
        </p:txBody>
      </p:sp>
      <p:sp>
        <p:nvSpPr>
          <p:cNvPr id="7" name="Content Placeholder 2"/>
          <p:cNvSpPr txBox="1">
            <a:spLocks/>
          </p:cNvSpPr>
          <p:nvPr/>
        </p:nvSpPr>
        <p:spPr bwMode="auto">
          <a:xfrm>
            <a:off x="428596" y="357166"/>
            <a:ext cx="8554184" cy="1145745"/>
          </a:xfrm>
          <a:prstGeom prst="rect">
            <a:avLst/>
          </a:prstGeom>
          <a:noFill/>
          <a:ln w="9525">
            <a:noFill/>
            <a:miter lim="800000"/>
            <a:headEnd/>
            <a:tailEnd/>
          </a:ln>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a-IR" sz="3600" dirty="0" smtClean="0"/>
              <a:t>زبان </a:t>
            </a:r>
            <a:r>
              <a:rPr lang="fa-IR" sz="3600" dirty="0" smtClean="0"/>
              <a:t>برنامه نویسی وب</a:t>
            </a:r>
            <a:r>
              <a:rPr lang="en-US" sz="3600" dirty="0" smtClean="0"/>
              <a:t> PHP </a:t>
            </a:r>
            <a:r>
              <a:rPr lang="fa-IR" sz="3600" dirty="0" smtClean="0"/>
              <a:t>چیست ؟</a:t>
            </a:r>
            <a:endParaRPr lang="en-US" sz="36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214282" y="1110509"/>
            <a:ext cx="8215370" cy="4247317"/>
          </a:xfrm>
          <a:prstGeom prst="rect">
            <a:avLst/>
          </a:prstGeom>
          <a:noFill/>
          <a:ln w="9525">
            <a:noFill/>
            <a:miter lim="800000"/>
            <a:headEnd/>
            <a:tailEnd/>
          </a:ln>
        </p:spPr>
        <p:txBody>
          <a:bodyPr wrap="square">
            <a:spAutoFit/>
          </a:bodyPr>
          <a:lstStyle/>
          <a:p>
            <a:pPr algn="just">
              <a:lnSpc>
                <a:spcPct val="150000"/>
              </a:lnSpc>
            </a:pPr>
            <a:r>
              <a:rPr lang="fa-IR" sz="2000" dirty="0" smtClean="0"/>
              <a:t>همانطور که اشاره شد پی اچ پی برای طراحان سایت و گریز از پیچیدگی های ابزارها و زبانهای آن روزگار ایجاد شده است و بنابراین</a:t>
            </a:r>
            <a:r>
              <a:rPr lang="en-US" sz="2000" dirty="0" smtClean="0"/>
              <a:t> PHP </a:t>
            </a:r>
            <a:r>
              <a:rPr lang="fa-IR" sz="2000" dirty="0" smtClean="0"/>
              <a:t>اولیه یک ابزار ساده و نه چندان پیچیده بوده است. البته</a:t>
            </a:r>
            <a:r>
              <a:rPr lang="en-US" sz="2000" dirty="0" smtClean="0"/>
              <a:t> PHP </a:t>
            </a:r>
            <a:r>
              <a:rPr lang="fa-IR" sz="2000" dirty="0" smtClean="0"/>
              <a:t>در این سالها ارتقاء پیدا کرده است اما هنوز نقصهای اولیه ای را دارد( مثلا با وجود شی گرایی هنوز دستورات و توابع زیادی از آن ارتباطی با شی خاصی ندارد و یا خاصیتهای حرفه ای شی گرا را ندارد.). اما دات نت فراتر از یک زبان است و مجموعه از کتابخانه های استاندارد و زبانهایی که تقریبا تمام قابلیتهای زبانهای روز دنیا را دارند. سینکس حرفه ای، استاندارد و جذاب</a:t>
            </a:r>
            <a:r>
              <a:rPr lang="en-US" sz="2000" dirty="0" smtClean="0"/>
              <a:t> #C </a:t>
            </a:r>
            <a:r>
              <a:rPr lang="fa-IR" sz="2000" dirty="0" smtClean="0"/>
              <a:t>و یا سینتکس ساده و کارآمد</a:t>
            </a:r>
            <a:r>
              <a:rPr lang="en-US" sz="2000" dirty="0" smtClean="0"/>
              <a:t> VB.NET </a:t>
            </a:r>
            <a:r>
              <a:rPr lang="fa-IR" sz="2000" dirty="0" smtClean="0"/>
              <a:t>و البته</a:t>
            </a:r>
            <a:r>
              <a:rPr lang="en-US" sz="2000" dirty="0" smtClean="0"/>
              <a:t> #J </a:t>
            </a:r>
            <a:r>
              <a:rPr lang="fa-IR" sz="2000" dirty="0" smtClean="0"/>
              <a:t>و</a:t>
            </a:r>
            <a:r>
              <a:rPr lang="en-US" sz="2000" dirty="0" smtClean="0"/>
              <a:t> ++C </a:t>
            </a:r>
            <a:r>
              <a:rPr lang="fa-IR" sz="2000" dirty="0" smtClean="0"/>
              <a:t>و چند زبان دیگر نیز وجود دارند. دات نت کاملا شی گرا است و معماری آن حرفه ای است و از این جهت با</a:t>
            </a:r>
            <a:r>
              <a:rPr lang="en-US" sz="2000" dirty="0" smtClean="0"/>
              <a:t> JAVA (</a:t>
            </a:r>
            <a:r>
              <a:rPr lang="fa-IR" sz="2000" dirty="0" smtClean="0"/>
              <a:t>آنرا را با جاوا اسکریپ اشتباه نگیرید) قابل مقایسه است. </a:t>
            </a:r>
            <a:endParaRPr lang="en-US" sz="2000" b="1" dirty="0">
              <a:cs typeface="2  Zar" pitchFamily="2" charset="-78"/>
            </a:endParaRPr>
          </a:p>
        </p:txBody>
      </p:sp>
      <p:sp>
        <p:nvSpPr>
          <p:cNvPr id="6" name="Content Placeholder 2"/>
          <p:cNvSpPr txBox="1">
            <a:spLocks/>
          </p:cNvSpPr>
          <p:nvPr/>
        </p:nvSpPr>
        <p:spPr bwMode="auto">
          <a:xfrm>
            <a:off x="5286380" y="285728"/>
            <a:ext cx="2971760" cy="785818"/>
          </a:xfrm>
          <a:prstGeom prst="rect">
            <a:avLst/>
          </a:prstGeom>
          <a:noFill/>
          <a:ln w="9525">
            <a:noFill/>
            <a:miter lim="800000"/>
            <a:headEnd/>
            <a:tailEnd/>
          </a:ln>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342900" indent="-342900">
              <a:spcBef>
                <a:spcPct val="20000"/>
              </a:spcBef>
              <a:buClr>
                <a:schemeClr val="accent1"/>
              </a:buClr>
              <a:buSzPct val="70000"/>
              <a:buFont typeface="Wingdings 2" pitchFamily="18" charset="2"/>
              <a:buNone/>
              <a:defRPr/>
            </a:pPr>
            <a:r>
              <a:rPr lang="fa-IR" sz="3600" b="1" dirty="0" smtClean="0"/>
              <a:t>معماری</a:t>
            </a:r>
            <a:endParaRPr lang="fa-IR" sz="3200" cap="all" dirty="0">
              <a:ln w="0"/>
              <a:solidFill>
                <a:srgbClr val="660033"/>
              </a:solidFill>
              <a:effectLst>
                <a:reflection blurRad="12700" stA="50000" endPos="50000" dist="5000" dir="5400000" sy="-100000" rotWithShape="0"/>
              </a:effectLst>
              <a:latin typeface="+mn-lt"/>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8)">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428596" y="1857364"/>
            <a:ext cx="8143932" cy="2400657"/>
          </a:xfrm>
          <a:prstGeom prst="rect">
            <a:avLst/>
          </a:prstGeom>
          <a:noFill/>
          <a:ln w="9525">
            <a:noFill/>
            <a:miter lim="800000"/>
            <a:headEnd/>
            <a:tailEnd/>
          </a:ln>
        </p:spPr>
        <p:txBody>
          <a:bodyPr wrap="square">
            <a:spAutoFit/>
          </a:bodyPr>
          <a:lstStyle/>
          <a:p>
            <a:pPr algn="just">
              <a:lnSpc>
                <a:spcPct val="150000"/>
              </a:lnSpc>
            </a:pPr>
            <a:r>
              <a:rPr lang="fa-IR" sz="2000" dirty="0" smtClean="0"/>
              <a:t>در واقع از لحاظ معماری</a:t>
            </a:r>
            <a:r>
              <a:rPr lang="en-US" sz="2000" dirty="0" smtClean="0"/>
              <a:t> JAVA </a:t>
            </a:r>
            <a:r>
              <a:rPr lang="fa-IR" sz="2000" dirty="0" smtClean="0"/>
              <a:t>و دانت نت پلاتفرمهایی با معماری</a:t>
            </a:r>
            <a:r>
              <a:rPr lang="en-US" sz="2000" dirty="0" smtClean="0"/>
              <a:t> Enterprise </a:t>
            </a:r>
            <a:r>
              <a:rPr lang="fa-IR" sz="2000" dirty="0" smtClean="0"/>
              <a:t>هستند و </a:t>
            </a:r>
            <a:r>
              <a:rPr lang="en-US" sz="2000" dirty="0" smtClean="0"/>
              <a:t>PHP </a:t>
            </a:r>
            <a:r>
              <a:rPr lang="fa-IR" sz="2000" dirty="0" smtClean="0"/>
              <a:t>زبانی ساده با تمرکز برای نوشت اسکریپهای وب. شرکت</a:t>
            </a:r>
            <a:r>
              <a:rPr lang="en-US" sz="2000" dirty="0" smtClean="0"/>
              <a:t> ZEND </a:t>
            </a:r>
            <a:r>
              <a:rPr lang="fa-IR" sz="2000" dirty="0" smtClean="0"/>
              <a:t>که در حال حاضر </a:t>
            </a:r>
            <a:r>
              <a:rPr lang="en-US" sz="2000" dirty="0" smtClean="0"/>
              <a:t>Engine </a:t>
            </a:r>
            <a:r>
              <a:rPr lang="fa-IR" sz="2000" dirty="0" smtClean="0"/>
              <a:t>اصلی</a:t>
            </a:r>
            <a:r>
              <a:rPr lang="en-US" sz="2000" dirty="0" smtClean="0"/>
              <a:t> PHP </a:t>
            </a:r>
            <a:r>
              <a:rPr lang="fa-IR" sz="2000" dirty="0" smtClean="0"/>
              <a:t>را ارائه میدهند و برخی شرکتهای دیگر  تلاشهایی برای ارتقاء و ایجاد فریم ورک حرفه ای تری برای</a:t>
            </a:r>
            <a:r>
              <a:rPr lang="en-US" sz="2000" dirty="0" smtClean="0"/>
              <a:t> PHP </a:t>
            </a:r>
            <a:r>
              <a:rPr lang="fa-IR" sz="2000" dirty="0" smtClean="0"/>
              <a:t>دارند اما در کل و از لحاظ مهندسی نرم افزار معماری  دات نت برتری محسوسی نسبت به</a:t>
            </a:r>
            <a:r>
              <a:rPr lang="en-US" sz="2000" dirty="0" smtClean="0"/>
              <a:t> PHP </a:t>
            </a:r>
            <a:r>
              <a:rPr lang="fa-IR" sz="2000" dirty="0" smtClean="0"/>
              <a:t>دارد</a:t>
            </a:r>
            <a:r>
              <a:rPr lang="en-US" sz="2000" dirty="0" smtClean="0"/>
              <a:t>.</a:t>
            </a:r>
            <a:endParaRPr lang="en-US" sz="2000" b="1" dirty="0">
              <a:cs typeface="2  Zar" pitchFamily="2" charset="-78"/>
            </a:endParaRPr>
          </a:p>
        </p:txBody>
      </p:sp>
      <p:sp>
        <p:nvSpPr>
          <p:cNvPr id="6" name="Content Placeholder 2"/>
          <p:cNvSpPr txBox="1">
            <a:spLocks/>
          </p:cNvSpPr>
          <p:nvPr/>
        </p:nvSpPr>
        <p:spPr bwMode="auto">
          <a:xfrm>
            <a:off x="5500694" y="357166"/>
            <a:ext cx="2971760" cy="785818"/>
          </a:xfrm>
          <a:prstGeom prst="rect">
            <a:avLst/>
          </a:prstGeom>
          <a:noFill/>
          <a:ln w="9525">
            <a:noFill/>
            <a:miter lim="800000"/>
            <a:headEnd/>
            <a:tailEnd/>
          </a:ln>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342900" indent="-342900">
              <a:spcBef>
                <a:spcPct val="20000"/>
              </a:spcBef>
              <a:buClr>
                <a:schemeClr val="accent1"/>
              </a:buClr>
              <a:buSzPct val="70000"/>
              <a:buFont typeface="Wingdings 2" pitchFamily="18" charset="2"/>
              <a:buNone/>
              <a:defRPr/>
            </a:pPr>
            <a:r>
              <a:rPr lang="fa-IR" sz="3600" b="1" dirty="0" smtClean="0"/>
              <a:t>معماری</a:t>
            </a:r>
            <a:endParaRPr lang="fa-IR" sz="3200" cap="all" dirty="0">
              <a:ln w="0"/>
              <a:solidFill>
                <a:srgbClr val="660033"/>
              </a:solidFill>
              <a:effectLst>
                <a:reflection blurRad="12700" stA="50000" endPos="50000" dist="5000" dir="5400000" sy="-100000" rotWithShape="0"/>
              </a:effectLst>
              <a:latin typeface="+mn-lt"/>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8)">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3857620" y="357166"/>
            <a:ext cx="4900586" cy="785818"/>
          </a:xfrm>
          <a:prstGeom prst="rect">
            <a:avLst/>
          </a:prstGeom>
          <a:noFill/>
          <a:ln w="9525">
            <a:noFill/>
            <a:miter lim="800000"/>
            <a:headEnd/>
            <a:tailEnd/>
          </a:ln>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a-IR" sz="3600" b="1" dirty="0" smtClean="0"/>
              <a:t>پشتیبانی از شی گرایی:</a:t>
            </a:r>
            <a:endParaRPr lang="en-US" sz="3600" dirty="0" smtClean="0"/>
          </a:p>
        </p:txBody>
      </p:sp>
      <p:sp>
        <p:nvSpPr>
          <p:cNvPr id="8" name="Rectangle 7"/>
          <p:cNvSpPr>
            <a:spLocks noChangeArrowheads="1"/>
          </p:cNvSpPr>
          <p:nvPr/>
        </p:nvSpPr>
        <p:spPr bwMode="auto">
          <a:xfrm>
            <a:off x="331816" y="1285860"/>
            <a:ext cx="8383588" cy="4208844"/>
          </a:xfrm>
          <a:prstGeom prst="rect">
            <a:avLst/>
          </a:prstGeom>
          <a:noFill/>
          <a:ln w="9525">
            <a:noFill/>
            <a:miter lim="800000"/>
            <a:headEnd/>
            <a:tailEnd/>
          </a:ln>
        </p:spPr>
        <p:txBody>
          <a:bodyPr wrap="square">
            <a:spAutoFit/>
          </a:bodyPr>
          <a:lstStyle/>
          <a:p>
            <a:pPr algn="just">
              <a:lnSpc>
                <a:spcPct val="150000"/>
              </a:lnSpc>
            </a:pPr>
            <a:r>
              <a:rPr lang="fa-IR" sz="2000" dirty="0" smtClean="0">
                <a:cs typeface="2  Nazanin" pitchFamily="2" charset="-78"/>
              </a:rPr>
              <a:t>در ابتدا</a:t>
            </a:r>
            <a:r>
              <a:rPr lang="en-US" sz="2000" dirty="0" smtClean="0">
                <a:cs typeface="2  Nazanin" pitchFamily="2" charset="-78"/>
              </a:rPr>
              <a:t> PHP </a:t>
            </a:r>
            <a:r>
              <a:rPr lang="fa-IR" sz="2000" dirty="0" smtClean="0">
                <a:cs typeface="2  Nazanin" pitchFamily="2" charset="-78"/>
              </a:rPr>
              <a:t>از شیء گرایی پشتیبانی نمی کرد اما به مرور این قابلیت به یکی از قدرت های این زبان تبدیل شد . تکنولوژی کاربردی این زبان بیشتر برای نوشتن و اجرا کردن اسکریپت های وب برای اجرا در سیستم عامل های</a:t>
            </a:r>
            <a:r>
              <a:rPr lang="en-US" sz="2000" dirty="0" smtClean="0">
                <a:cs typeface="2  Nazanin" pitchFamily="2" charset="-78"/>
              </a:rPr>
              <a:t> Open Source </a:t>
            </a:r>
            <a:r>
              <a:rPr lang="fa-IR" sz="2000" dirty="0" smtClean="0">
                <a:cs typeface="2  Nazanin" pitchFamily="2" charset="-78"/>
              </a:rPr>
              <a:t>ای مانند یونیکس و لینوکس استفاده می شود. البته یکی از خرده هایی که به </a:t>
            </a:r>
            <a:r>
              <a:rPr lang="en-US" sz="2000" dirty="0" smtClean="0">
                <a:cs typeface="2  Nazanin" pitchFamily="2" charset="-78"/>
              </a:rPr>
              <a:t>PHP </a:t>
            </a:r>
            <a:r>
              <a:rPr lang="fa-IR" sz="2000" dirty="0" smtClean="0">
                <a:cs typeface="2  Nazanin" pitchFamily="2" charset="-78"/>
              </a:rPr>
              <a:t>گرفته می شود این است که هنوز تا حدودی نقص های اولیه خود را در خصوص شیء گرایی دارد و به گفته برخی برنامه نویسان خاصیت های حرفه ای شیء گرایی در این زبان برنامه نویسی دیده نشده است.</a:t>
            </a:r>
            <a:endParaRPr lang="en-US" sz="2000" dirty="0" smtClean="0">
              <a:cs typeface="2  Nazanin" pitchFamily="2" charset="-78"/>
            </a:endParaRPr>
          </a:p>
          <a:p>
            <a:pPr algn="just">
              <a:lnSpc>
                <a:spcPct val="150000"/>
              </a:lnSpc>
            </a:pPr>
            <a:r>
              <a:rPr lang="fa-IR" sz="2000" dirty="0" smtClean="0">
                <a:cs typeface="2  Nazanin" pitchFamily="2" charset="-78"/>
              </a:rPr>
              <a:t>در حالی که</a:t>
            </a:r>
            <a:r>
              <a:rPr lang="en-US" sz="2000" dirty="0" smtClean="0">
                <a:cs typeface="2  Nazanin" pitchFamily="2" charset="-78"/>
              </a:rPr>
              <a:t> Asp.NET </a:t>
            </a:r>
            <a:r>
              <a:rPr lang="fa-IR" sz="2000" dirty="0" smtClean="0">
                <a:cs typeface="2  Nazanin" pitchFamily="2" charset="-78"/>
              </a:rPr>
              <a:t>با مفهوم شی گرایی (کلاس ، خاصیت ، رویداد و ...) پا به عرصه گذاشت . کار با  </a:t>
            </a:r>
            <a:r>
              <a:rPr lang="en-US" sz="2000" dirty="0" smtClean="0">
                <a:cs typeface="2  Nazanin" pitchFamily="2" charset="-78"/>
              </a:rPr>
              <a:t>Asp.NET </a:t>
            </a:r>
            <a:r>
              <a:rPr lang="fa-IR" sz="2000" dirty="0" smtClean="0">
                <a:cs typeface="2  Nazanin" pitchFamily="2" charset="-78"/>
              </a:rPr>
              <a:t>بسیار شبیه کد نویسی برای یک نرم افزار تحت ویندوز است و تمام امکانات مورد نیاز برای یک برنامه نویسی شی گرا را فراهم نموده است</a:t>
            </a:r>
            <a:r>
              <a:rPr lang="en-US" sz="2000" dirty="0" smtClean="0">
                <a:cs typeface="2  Nazanin" pitchFamily="2" charset="-78"/>
              </a:rPr>
              <a:t> </a:t>
            </a:r>
            <a:r>
              <a:rPr lang="en-US" sz="2000" dirty="0" smtClean="0"/>
              <a:t>.</a:t>
            </a:r>
            <a:endParaRPr lang="en-US" sz="2000" dirty="0"/>
          </a:p>
        </p:txBody>
      </p:sp>
    </p:spTree>
    <p:extLst>
      <p:ext uri="{BB962C8B-B14F-4D97-AF65-F5344CB8AC3E}">
        <p14:creationId xmlns="" xmlns:p14="http://schemas.microsoft.com/office/powerpoint/2010/main" val="381313562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2171</TotalTime>
  <Words>3284</Words>
  <Application>Microsoft Office PowerPoint</Application>
  <PresentationFormat>On-screen Show (4:3)</PresentationFormat>
  <Paragraphs>80</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MRT www.Win2Farsi.com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MRT</dc:creator>
  <cp:lastModifiedBy>PC</cp:lastModifiedBy>
  <cp:revision>230</cp:revision>
  <dcterms:created xsi:type="dcterms:W3CDTF">2009-10-08T14:53:53Z</dcterms:created>
  <dcterms:modified xsi:type="dcterms:W3CDTF">2011-04-12T07:06:37Z</dcterms:modified>
</cp:coreProperties>
</file>