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7" r:id="rId1"/>
  </p:sldMasterIdLst>
  <p:notesMasterIdLst>
    <p:notesMasterId r:id="rId61"/>
  </p:notesMasterIdLst>
  <p:sldIdLst>
    <p:sldId id="256" r:id="rId2"/>
    <p:sldId id="257" r:id="rId3"/>
    <p:sldId id="276" r:id="rId4"/>
    <p:sldId id="266" r:id="rId5"/>
    <p:sldId id="277" r:id="rId6"/>
    <p:sldId id="311" r:id="rId7"/>
    <p:sldId id="267" r:id="rId8"/>
    <p:sldId id="272" r:id="rId9"/>
    <p:sldId id="273" r:id="rId10"/>
    <p:sldId id="274" r:id="rId11"/>
    <p:sldId id="275" r:id="rId12"/>
    <p:sldId id="268" r:id="rId13"/>
    <p:sldId id="269" r:id="rId14"/>
    <p:sldId id="270" r:id="rId15"/>
    <p:sldId id="271" r:id="rId16"/>
    <p:sldId id="264" r:id="rId17"/>
    <p:sldId id="324" r:id="rId18"/>
    <p:sldId id="278" r:id="rId19"/>
    <p:sldId id="279" r:id="rId20"/>
    <p:sldId id="280" r:id="rId21"/>
    <p:sldId id="282" r:id="rId22"/>
    <p:sldId id="283" r:id="rId23"/>
    <p:sldId id="284" r:id="rId24"/>
    <p:sldId id="281" r:id="rId25"/>
    <p:sldId id="260" r:id="rId26"/>
    <p:sldId id="261" r:id="rId27"/>
    <p:sldId id="289" r:id="rId28"/>
    <p:sldId id="290" r:id="rId29"/>
    <p:sldId id="291" r:id="rId30"/>
    <p:sldId id="263" r:id="rId31"/>
    <p:sldId id="262" r:id="rId32"/>
    <p:sldId id="293" r:id="rId33"/>
    <p:sldId id="294" r:id="rId34"/>
    <p:sldId id="298" r:id="rId35"/>
    <p:sldId id="295" r:id="rId36"/>
    <p:sldId id="299" r:id="rId37"/>
    <p:sldId id="297" r:id="rId38"/>
    <p:sldId id="296" r:id="rId39"/>
    <p:sldId id="323" r:id="rId40"/>
    <p:sldId id="301" r:id="rId41"/>
    <p:sldId id="302" r:id="rId42"/>
    <p:sldId id="303" r:id="rId43"/>
    <p:sldId id="312" r:id="rId44"/>
    <p:sldId id="313" r:id="rId45"/>
    <p:sldId id="314" r:id="rId46"/>
    <p:sldId id="304" r:id="rId47"/>
    <p:sldId id="305" r:id="rId48"/>
    <p:sldId id="306" r:id="rId49"/>
    <p:sldId id="315" r:id="rId50"/>
    <p:sldId id="316" r:id="rId51"/>
    <p:sldId id="317" r:id="rId52"/>
    <p:sldId id="318" r:id="rId53"/>
    <p:sldId id="307" r:id="rId54"/>
    <p:sldId id="320" r:id="rId55"/>
    <p:sldId id="321" r:id="rId56"/>
    <p:sldId id="308" r:id="rId57"/>
    <p:sldId id="309" r:id="rId58"/>
    <p:sldId id="310" r:id="rId59"/>
    <p:sldId id="32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76484-F9D4-4D78-9191-2C1845D791E9}" type="doc">
      <dgm:prSet loTypeId="urn:microsoft.com/office/officeart/2005/8/layout/process3" loCatId="process" qsTypeId="urn:microsoft.com/office/officeart/2005/8/quickstyle/3d1" qsCatId="3D" csTypeId="urn:microsoft.com/office/officeart/2005/8/colors/accent1_2" csCatId="accent1" phldr="1"/>
      <dgm:spPr/>
    </dgm:pt>
    <dgm:pt modelId="{C233FCC7-BAC2-436F-8AD9-7343AF93F496}">
      <dgm:prSet phldrT="[Text]"/>
      <dgm:spPr/>
      <dgm:t>
        <a:bodyPr/>
        <a:lstStyle/>
        <a:p>
          <a:r>
            <a:rPr lang="fa-IR" dirty="0" smtClean="0"/>
            <a:t>منابع به کار گرفته شده(نیروی کار و سرمایه)</a:t>
          </a:r>
          <a:endParaRPr lang="en-US" dirty="0"/>
        </a:p>
      </dgm:t>
    </dgm:pt>
    <dgm:pt modelId="{34265109-D627-4EC5-92AB-2FF482CE8D1F}" type="parTrans" cxnId="{68940ED8-4557-493C-8566-B6418F3407FF}">
      <dgm:prSet/>
      <dgm:spPr/>
      <dgm:t>
        <a:bodyPr/>
        <a:lstStyle/>
        <a:p>
          <a:endParaRPr lang="en-US"/>
        </a:p>
      </dgm:t>
    </dgm:pt>
    <dgm:pt modelId="{4720284B-C0C7-4E91-A7CC-CFAD73F45310}" type="sibTrans" cxnId="{68940ED8-4557-493C-8566-B6418F3407FF}">
      <dgm:prSet/>
      <dgm:spPr/>
      <dgm:t>
        <a:bodyPr/>
        <a:lstStyle/>
        <a:p>
          <a:endParaRPr lang="en-US"/>
        </a:p>
      </dgm:t>
    </dgm:pt>
    <dgm:pt modelId="{88197591-247A-4B47-ADEE-B62CEBFE19D4}">
      <dgm:prSet phldrT="[Text]"/>
      <dgm:spPr/>
      <dgm:t>
        <a:bodyPr/>
        <a:lstStyle/>
        <a:p>
          <a:r>
            <a:rPr lang="fa-IR" dirty="0" smtClean="0"/>
            <a:t>استاندارد بالای زندگی برای شهروندان</a:t>
          </a:r>
          <a:endParaRPr lang="en-US" dirty="0"/>
        </a:p>
      </dgm:t>
    </dgm:pt>
    <dgm:pt modelId="{D73DC7CC-D629-4A66-861C-AC7FD7987D98}" type="parTrans" cxnId="{7E5B4653-3295-4A89-A459-294909C35907}">
      <dgm:prSet/>
      <dgm:spPr/>
      <dgm:t>
        <a:bodyPr/>
        <a:lstStyle/>
        <a:p>
          <a:endParaRPr lang="en-US"/>
        </a:p>
      </dgm:t>
    </dgm:pt>
    <dgm:pt modelId="{E22A38AF-F101-49CF-8398-697842A08B58}" type="sibTrans" cxnId="{7E5B4653-3295-4A89-A459-294909C35907}">
      <dgm:prSet/>
      <dgm:spPr/>
      <dgm:t>
        <a:bodyPr/>
        <a:lstStyle/>
        <a:p>
          <a:endParaRPr lang="en-US"/>
        </a:p>
      </dgm:t>
    </dgm:pt>
    <dgm:pt modelId="{A135CD56-11FC-41DE-9587-5786607762CB}">
      <dgm:prSet phldrT="[Text]"/>
      <dgm:spPr/>
      <dgm:t>
        <a:bodyPr/>
        <a:lstStyle/>
        <a:p>
          <a:r>
            <a:rPr lang="fa-IR" dirty="0" smtClean="0"/>
            <a:t>بهره </a:t>
          </a:r>
          <a:r>
            <a:rPr lang="fa-IR" dirty="0" err="1" smtClean="0"/>
            <a:t>وری</a:t>
          </a:r>
          <a:r>
            <a:rPr lang="fa-IR" dirty="0" smtClean="0"/>
            <a:t>: مقدار خروجی تولید شده به وسیله یک واحد نیروی کار یا سرمایه </a:t>
          </a:r>
          <a:endParaRPr lang="en-US" dirty="0"/>
        </a:p>
      </dgm:t>
    </dgm:pt>
    <dgm:pt modelId="{F5FF5C8F-10C2-4681-B625-2E8C497F9DF5}" type="parTrans" cxnId="{B9606EF0-B0B4-4EEB-A76D-FEEFD3B5A363}">
      <dgm:prSet/>
      <dgm:spPr/>
      <dgm:t>
        <a:bodyPr/>
        <a:lstStyle/>
        <a:p>
          <a:endParaRPr lang="en-US"/>
        </a:p>
      </dgm:t>
    </dgm:pt>
    <dgm:pt modelId="{45D968AD-0ED4-433B-8F84-65AE31AA0F76}" type="sibTrans" cxnId="{B9606EF0-B0B4-4EEB-A76D-FEEFD3B5A363}">
      <dgm:prSet/>
      <dgm:spPr/>
      <dgm:t>
        <a:bodyPr/>
        <a:lstStyle/>
        <a:p>
          <a:endParaRPr lang="en-US"/>
        </a:p>
      </dgm:t>
    </dgm:pt>
    <dgm:pt modelId="{A7930C0C-4C00-4E89-A9BF-47BCA0946B61}">
      <dgm:prSet/>
      <dgm:spPr/>
      <dgm:t>
        <a:bodyPr/>
        <a:lstStyle/>
        <a:p>
          <a:r>
            <a:rPr lang="fa-IR" dirty="0" smtClean="0"/>
            <a:t>هدف اقتصادی اصلی</a:t>
          </a:r>
          <a:endParaRPr lang="en-US" dirty="0"/>
        </a:p>
      </dgm:t>
    </dgm:pt>
    <dgm:pt modelId="{ACEA241A-BF93-4461-B511-9D89DEC0B8E7}" type="parTrans" cxnId="{59D6BEBE-F2D2-4DB9-A5C2-AFDF4C2FA870}">
      <dgm:prSet/>
      <dgm:spPr/>
      <dgm:t>
        <a:bodyPr/>
        <a:lstStyle/>
        <a:p>
          <a:endParaRPr lang="en-US"/>
        </a:p>
      </dgm:t>
    </dgm:pt>
    <dgm:pt modelId="{18B1D593-C02C-4987-B316-E1C7210BB5D3}" type="sibTrans" cxnId="{59D6BEBE-F2D2-4DB9-A5C2-AFDF4C2FA870}">
      <dgm:prSet/>
      <dgm:spPr/>
      <dgm:t>
        <a:bodyPr/>
        <a:lstStyle/>
        <a:p>
          <a:endParaRPr lang="en-US"/>
        </a:p>
      </dgm:t>
    </dgm:pt>
    <dgm:pt modelId="{5D569A08-0601-48A8-B7D1-4B45A1105B5D}" type="pres">
      <dgm:prSet presAssocID="{FA376484-F9D4-4D78-9191-2C1845D791E9}" presName="linearFlow" presStyleCnt="0">
        <dgm:presLayoutVars>
          <dgm:dir val="rev"/>
          <dgm:animLvl val="lvl"/>
          <dgm:resizeHandles val="exact"/>
        </dgm:presLayoutVars>
      </dgm:prSet>
      <dgm:spPr/>
    </dgm:pt>
    <dgm:pt modelId="{4DFD9316-5CB3-4225-907E-CD187F3DCB1F}" type="pres">
      <dgm:prSet presAssocID="{C233FCC7-BAC2-436F-8AD9-7343AF93F496}" presName="composite" presStyleCnt="0"/>
      <dgm:spPr/>
    </dgm:pt>
    <dgm:pt modelId="{DDA78B9E-1F53-4B5C-9B67-00BF826F19CB}" type="pres">
      <dgm:prSet presAssocID="{C233FCC7-BAC2-436F-8AD9-7343AF93F496}" presName="parTx" presStyleLbl="node1" presStyleIdx="0" presStyleCnt="2">
        <dgm:presLayoutVars>
          <dgm:chMax val="0"/>
          <dgm:chPref val="0"/>
          <dgm:bulletEnabled val="1"/>
        </dgm:presLayoutVars>
      </dgm:prSet>
      <dgm:spPr/>
      <dgm:t>
        <a:bodyPr/>
        <a:lstStyle/>
        <a:p>
          <a:endParaRPr lang="en-US"/>
        </a:p>
      </dgm:t>
    </dgm:pt>
    <dgm:pt modelId="{2E69AECB-8E4A-4CCB-9129-052E636C00E1}" type="pres">
      <dgm:prSet presAssocID="{C233FCC7-BAC2-436F-8AD9-7343AF93F496}" presName="parSh" presStyleLbl="node1" presStyleIdx="0" presStyleCnt="2"/>
      <dgm:spPr/>
      <dgm:t>
        <a:bodyPr/>
        <a:lstStyle/>
        <a:p>
          <a:endParaRPr lang="en-US"/>
        </a:p>
      </dgm:t>
    </dgm:pt>
    <dgm:pt modelId="{DFADE633-AE7B-46B2-9E4B-F91B15B569D0}" type="pres">
      <dgm:prSet presAssocID="{C233FCC7-BAC2-436F-8AD9-7343AF93F496}" presName="desTx" presStyleLbl="fgAcc1" presStyleIdx="0" presStyleCnt="2">
        <dgm:presLayoutVars>
          <dgm:bulletEnabled val="1"/>
        </dgm:presLayoutVars>
      </dgm:prSet>
      <dgm:spPr/>
      <dgm:t>
        <a:bodyPr/>
        <a:lstStyle/>
        <a:p>
          <a:endParaRPr lang="en-US"/>
        </a:p>
      </dgm:t>
    </dgm:pt>
    <dgm:pt modelId="{6BF10DC4-83B9-4D1E-8F10-845BEC7DBF5F}" type="pres">
      <dgm:prSet presAssocID="{4720284B-C0C7-4E91-A7CC-CFAD73F45310}" presName="sibTrans" presStyleLbl="sibTrans2D1" presStyleIdx="0" presStyleCnt="1"/>
      <dgm:spPr/>
      <dgm:t>
        <a:bodyPr/>
        <a:lstStyle/>
        <a:p>
          <a:endParaRPr lang="en-US"/>
        </a:p>
      </dgm:t>
    </dgm:pt>
    <dgm:pt modelId="{E29FBA7F-E582-4DA8-B8EE-06FCCD9D9B5D}" type="pres">
      <dgm:prSet presAssocID="{4720284B-C0C7-4E91-A7CC-CFAD73F45310}" presName="connTx" presStyleLbl="sibTrans2D1" presStyleIdx="0" presStyleCnt="1"/>
      <dgm:spPr/>
      <dgm:t>
        <a:bodyPr/>
        <a:lstStyle/>
        <a:p>
          <a:endParaRPr lang="en-US"/>
        </a:p>
      </dgm:t>
    </dgm:pt>
    <dgm:pt modelId="{F3D0F064-7D34-4257-A13E-4B04552C1D4E}" type="pres">
      <dgm:prSet presAssocID="{88197591-247A-4B47-ADEE-B62CEBFE19D4}" presName="composite" presStyleCnt="0"/>
      <dgm:spPr/>
    </dgm:pt>
    <dgm:pt modelId="{57536539-544D-4E01-8F85-62A0138D4EE8}" type="pres">
      <dgm:prSet presAssocID="{88197591-247A-4B47-ADEE-B62CEBFE19D4}" presName="parTx" presStyleLbl="node1" presStyleIdx="0" presStyleCnt="2">
        <dgm:presLayoutVars>
          <dgm:chMax val="0"/>
          <dgm:chPref val="0"/>
          <dgm:bulletEnabled val="1"/>
        </dgm:presLayoutVars>
      </dgm:prSet>
      <dgm:spPr/>
      <dgm:t>
        <a:bodyPr/>
        <a:lstStyle/>
        <a:p>
          <a:endParaRPr lang="en-US"/>
        </a:p>
      </dgm:t>
    </dgm:pt>
    <dgm:pt modelId="{0BAC22A5-97D6-423D-81F6-03F3837B7612}" type="pres">
      <dgm:prSet presAssocID="{88197591-247A-4B47-ADEE-B62CEBFE19D4}" presName="parSh" presStyleLbl="node1" presStyleIdx="1" presStyleCnt="2"/>
      <dgm:spPr/>
      <dgm:t>
        <a:bodyPr/>
        <a:lstStyle/>
        <a:p>
          <a:endParaRPr lang="en-US"/>
        </a:p>
      </dgm:t>
    </dgm:pt>
    <dgm:pt modelId="{2C37B002-20D0-439E-A264-6DBA7BFA47D8}" type="pres">
      <dgm:prSet presAssocID="{88197591-247A-4B47-ADEE-B62CEBFE19D4}" presName="desTx" presStyleLbl="fgAcc1" presStyleIdx="1" presStyleCnt="2">
        <dgm:presLayoutVars>
          <dgm:bulletEnabled val="1"/>
        </dgm:presLayoutVars>
      </dgm:prSet>
      <dgm:spPr/>
      <dgm:t>
        <a:bodyPr/>
        <a:lstStyle/>
        <a:p>
          <a:endParaRPr lang="en-US"/>
        </a:p>
      </dgm:t>
    </dgm:pt>
  </dgm:ptLst>
  <dgm:cxnLst>
    <dgm:cxn modelId="{6B0734CD-8DBE-45ED-9D54-8C09A71CF9CB}" type="presOf" srcId="{4720284B-C0C7-4E91-A7CC-CFAD73F45310}" destId="{E29FBA7F-E582-4DA8-B8EE-06FCCD9D9B5D}" srcOrd="1" destOrd="0" presId="urn:microsoft.com/office/officeart/2005/8/layout/process3"/>
    <dgm:cxn modelId="{92DBA315-B544-4D76-8992-FE56A2085D31}" type="presOf" srcId="{A7930C0C-4C00-4E89-A9BF-47BCA0946B61}" destId="{2C37B002-20D0-439E-A264-6DBA7BFA47D8}" srcOrd="0" destOrd="0" presId="urn:microsoft.com/office/officeart/2005/8/layout/process3"/>
    <dgm:cxn modelId="{55758BC7-39CF-4292-BAA7-35509B18655F}" type="presOf" srcId="{88197591-247A-4B47-ADEE-B62CEBFE19D4}" destId="{57536539-544D-4E01-8F85-62A0138D4EE8}" srcOrd="0" destOrd="0" presId="urn:microsoft.com/office/officeart/2005/8/layout/process3"/>
    <dgm:cxn modelId="{22ECE334-8FC8-4EBA-9251-42CCE5D50C64}" type="presOf" srcId="{C233FCC7-BAC2-436F-8AD9-7343AF93F496}" destId="{DDA78B9E-1F53-4B5C-9B67-00BF826F19CB}" srcOrd="0" destOrd="0" presId="urn:microsoft.com/office/officeart/2005/8/layout/process3"/>
    <dgm:cxn modelId="{7A24042F-5EE1-4B16-96DE-CED9A117C276}" type="presOf" srcId="{A135CD56-11FC-41DE-9587-5786607762CB}" destId="{DFADE633-AE7B-46B2-9E4B-F91B15B569D0}" srcOrd="0" destOrd="0" presId="urn:microsoft.com/office/officeart/2005/8/layout/process3"/>
    <dgm:cxn modelId="{7E5B4653-3295-4A89-A459-294909C35907}" srcId="{FA376484-F9D4-4D78-9191-2C1845D791E9}" destId="{88197591-247A-4B47-ADEE-B62CEBFE19D4}" srcOrd="1" destOrd="0" parTransId="{D73DC7CC-D629-4A66-861C-AC7FD7987D98}" sibTransId="{E22A38AF-F101-49CF-8398-697842A08B58}"/>
    <dgm:cxn modelId="{11AC740C-78A1-4ECA-A0DA-FBBA543FA137}" type="presOf" srcId="{88197591-247A-4B47-ADEE-B62CEBFE19D4}" destId="{0BAC22A5-97D6-423D-81F6-03F3837B7612}" srcOrd="1" destOrd="0" presId="urn:microsoft.com/office/officeart/2005/8/layout/process3"/>
    <dgm:cxn modelId="{68940ED8-4557-493C-8566-B6418F3407FF}" srcId="{FA376484-F9D4-4D78-9191-2C1845D791E9}" destId="{C233FCC7-BAC2-436F-8AD9-7343AF93F496}" srcOrd="0" destOrd="0" parTransId="{34265109-D627-4EC5-92AB-2FF482CE8D1F}" sibTransId="{4720284B-C0C7-4E91-A7CC-CFAD73F45310}"/>
    <dgm:cxn modelId="{8AA92EA8-C10B-4BF5-AEBB-7FA1344AF78A}" type="presOf" srcId="{FA376484-F9D4-4D78-9191-2C1845D791E9}" destId="{5D569A08-0601-48A8-B7D1-4B45A1105B5D}" srcOrd="0" destOrd="0" presId="urn:microsoft.com/office/officeart/2005/8/layout/process3"/>
    <dgm:cxn modelId="{59D6BEBE-F2D2-4DB9-A5C2-AFDF4C2FA870}" srcId="{88197591-247A-4B47-ADEE-B62CEBFE19D4}" destId="{A7930C0C-4C00-4E89-A9BF-47BCA0946B61}" srcOrd="0" destOrd="0" parTransId="{ACEA241A-BF93-4461-B511-9D89DEC0B8E7}" sibTransId="{18B1D593-C02C-4987-B316-E1C7210BB5D3}"/>
    <dgm:cxn modelId="{04865E6F-C0AB-4937-8799-F4B90263D8A4}" type="presOf" srcId="{C233FCC7-BAC2-436F-8AD9-7343AF93F496}" destId="{2E69AECB-8E4A-4CCB-9129-052E636C00E1}" srcOrd="1" destOrd="0" presId="urn:microsoft.com/office/officeart/2005/8/layout/process3"/>
    <dgm:cxn modelId="{09F4CFEF-496A-4441-BF21-7AA6ADEF22C8}" type="presOf" srcId="{4720284B-C0C7-4E91-A7CC-CFAD73F45310}" destId="{6BF10DC4-83B9-4D1E-8F10-845BEC7DBF5F}" srcOrd="0" destOrd="0" presId="urn:microsoft.com/office/officeart/2005/8/layout/process3"/>
    <dgm:cxn modelId="{B9606EF0-B0B4-4EEB-A76D-FEEFD3B5A363}" srcId="{C233FCC7-BAC2-436F-8AD9-7343AF93F496}" destId="{A135CD56-11FC-41DE-9587-5786607762CB}" srcOrd="0" destOrd="0" parTransId="{F5FF5C8F-10C2-4681-B625-2E8C497F9DF5}" sibTransId="{45D968AD-0ED4-433B-8F84-65AE31AA0F76}"/>
    <dgm:cxn modelId="{70C2002E-DD26-450A-9D22-B4E121138772}" type="presParOf" srcId="{5D569A08-0601-48A8-B7D1-4B45A1105B5D}" destId="{4DFD9316-5CB3-4225-907E-CD187F3DCB1F}" srcOrd="0" destOrd="0" presId="urn:microsoft.com/office/officeart/2005/8/layout/process3"/>
    <dgm:cxn modelId="{339AE9AA-5072-42CE-85E8-42B067435811}" type="presParOf" srcId="{4DFD9316-5CB3-4225-907E-CD187F3DCB1F}" destId="{DDA78B9E-1F53-4B5C-9B67-00BF826F19CB}" srcOrd="0" destOrd="0" presId="urn:microsoft.com/office/officeart/2005/8/layout/process3"/>
    <dgm:cxn modelId="{331C64D1-E989-4789-9EEC-3B0FD94C3BB2}" type="presParOf" srcId="{4DFD9316-5CB3-4225-907E-CD187F3DCB1F}" destId="{2E69AECB-8E4A-4CCB-9129-052E636C00E1}" srcOrd="1" destOrd="0" presId="urn:microsoft.com/office/officeart/2005/8/layout/process3"/>
    <dgm:cxn modelId="{1C295B5C-0BA8-4B66-B0F6-423BD640959A}" type="presParOf" srcId="{4DFD9316-5CB3-4225-907E-CD187F3DCB1F}" destId="{DFADE633-AE7B-46B2-9E4B-F91B15B569D0}" srcOrd="2" destOrd="0" presId="urn:microsoft.com/office/officeart/2005/8/layout/process3"/>
    <dgm:cxn modelId="{9F1AE835-760D-4046-8369-946A931629E6}" type="presParOf" srcId="{5D569A08-0601-48A8-B7D1-4B45A1105B5D}" destId="{6BF10DC4-83B9-4D1E-8F10-845BEC7DBF5F}" srcOrd="1" destOrd="0" presId="urn:microsoft.com/office/officeart/2005/8/layout/process3"/>
    <dgm:cxn modelId="{DD4BA663-2DC8-436A-A737-BB64046D3D7D}" type="presParOf" srcId="{6BF10DC4-83B9-4D1E-8F10-845BEC7DBF5F}" destId="{E29FBA7F-E582-4DA8-B8EE-06FCCD9D9B5D}" srcOrd="0" destOrd="0" presId="urn:microsoft.com/office/officeart/2005/8/layout/process3"/>
    <dgm:cxn modelId="{4EB1685B-36A5-452D-A8B1-AA4F39DC8C5E}" type="presParOf" srcId="{5D569A08-0601-48A8-B7D1-4B45A1105B5D}" destId="{F3D0F064-7D34-4257-A13E-4B04552C1D4E}" srcOrd="2" destOrd="0" presId="urn:microsoft.com/office/officeart/2005/8/layout/process3"/>
    <dgm:cxn modelId="{1AF66A9A-C431-4AE9-8E92-66FBF309BFFB}" type="presParOf" srcId="{F3D0F064-7D34-4257-A13E-4B04552C1D4E}" destId="{57536539-544D-4E01-8F85-62A0138D4EE8}" srcOrd="0" destOrd="0" presId="urn:microsoft.com/office/officeart/2005/8/layout/process3"/>
    <dgm:cxn modelId="{E41B84BD-9D1A-4392-A35D-494FCFC32E63}" type="presParOf" srcId="{F3D0F064-7D34-4257-A13E-4B04552C1D4E}" destId="{0BAC22A5-97D6-423D-81F6-03F3837B7612}" srcOrd="1" destOrd="0" presId="urn:microsoft.com/office/officeart/2005/8/layout/process3"/>
    <dgm:cxn modelId="{D48922E2-B834-4124-B13D-239D48361FBF}" type="presParOf" srcId="{F3D0F064-7D34-4257-A13E-4B04552C1D4E}" destId="{2C37B002-20D0-439E-A264-6DBA7BFA47D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6A7CC9-92D1-4433-BAA6-C442D40FF548}" type="doc">
      <dgm:prSet loTypeId="urn:microsoft.com/office/officeart/2005/8/layout/process3" loCatId="process" qsTypeId="urn:microsoft.com/office/officeart/2005/8/quickstyle/simple5" qsCatId="simple" csTypeId="urn:microsoft.com/office/officeart/2005/8/colors/accent1_2" csCatId="accent1" phldr="1"/>
      <dgm:spPr/>
    </dgm:pt>
    <dgm:pt modelId="{FF9BE69A-D9FB-4DCC-9291-7219B02AD29A}">
      <dgm:prSet phldrT="[Text]"/>
      <dgm:spPr/>
      <dgm:t>
        <a:bodyPr/>
        <a:lstStyle/>
        <a:p>
          <a:pPr rtl="1"/>
          <a:r>
            <a:rPr lang="fa-IR" b="1" dirty="0" smtClean="0"/>
            <a:t>نوآوری</a:t>
          </a:r>
          <a:endParaRPr lang="en-US" b="1" dirty="0"/>
        </a:p>
      </dgm:t>
    </dgm:pt>
    <dgm:pt modelId="{7A29A03B-0D41-45F5-858C-7322E1D090D6}" type="parTrans" cxnId="{BFFCD711-7A9C-4624-B0F4-C45B10B92C98}">
      <dgm:prSet/>
      <dgm:spPr/>
      <dgm:t>
        <a:bodyPr/>
        <a:lstStyle/>
        <a:p>
          <a:endParaRPr lang="en-US"/>
        </a:p>
      </dgm:t>
    </dgm:pt>
    <dgm:pt modelId="{1BADE33B-F30A-4031-944A-DD73EF42B8A0}" type="sibTrans" cxnId="{BFFCD711-7A9C-4624-B0F4-C45B10B92C98}">
      <dgm:prSet/>
      <dgm:spPr/>
      <dgm:t>
        <a:bodyPr/>
        <a:lstStyle/>
        <a:p>
          <a:endParaRPr lang="en-US"/>
        </a:p>
      </dgm:t>
    </dgm:pt>
    <dgm:pt modelId="{4FC9BB58-0D8E-44B3-95D5-CA1F486BD589}">
      <dgm:prSet phldrT="[Text]"/>
      <dgm:spPr/>
      <dgm:t>
        <a:bodyPr/>
        <a:lstStyle/>
        <a:p>
          <a:pPr rtl="1"/>
          <a:r>
            <a:rPr lang="fa-IR" b="1" dirty="0" smtClean="0"/>
            <a:t>خلق مزیت</a:t>
          </a:r>
          <a:endParaRPr lang="en-US" b="1" dirty="0"/>
        </a:p>
      </dgm:t>
    </dgm:pt>
    <dgm:pt modelId="{EB124ABC-EA5E-4F31-8778-3B08196DCF3C}" type="parTrans" cxnId="{6F7DE428-18CD-4B2E-88B7-D372D99F9DCE}">
      <dgm:prSet/>
      <dgm:spPr/>
      <dgm:t>
        <a:bodyPr/>
        <a:lstStyle/>
        <a:p>
          <a:endParaRPr lang="en-US"/>
        </a:p>
      </dgm:t>
    </dgm:pt>
    <dgm:pt modelId="{A3BC3ECB-7C80-4319-A12F-13AFCDC00666}" type="sibTrans" cxnId="{6F7DE428-18CD-4B2E-88B7-D372D99F9DCE}">
      <dgm:prSet/>
      <dgm:spPr/>
      <dgm:t>
        <a:bodyPr/>
        <a:lstStyle/>
        <a:p>
          <a:endParaRPr lang="en-US"/>
        </a:p>
      </dgm:t>
    </dgm:pt>
    <dgm:pt modelId="{FCB3867E-C3FC-40C0-8055-6DBCA981EB4A}">
      <dgm:prSet/>
      <dgm:spPr/>
      <dgm:t>
        <a:bodyPr/>
        <a:lstStyle/>
        <a:p>
          <a:pPr rtl="1"/>
          <a:r>
            <a:rPr lang="fa-IR" dirty="0" smtClean="0"/>
            <a:t>تکنولوژی های جدید</a:t>
          </a:r>
          <a:endParaRPr lang="en-US" dirty="0"/>
        </a:p>
      </dgm:t>
    </dgm:pt>
    <dgm:pt modelId="{8FF7C6F1-33B0-4970-BE28-EB7A8138189A}" type="parTrans" cxnId="{0D7E9C3E-C6C2-48F8-895D-36534478A78F}">
      <dgm:prSet/>
      <dgm:spPr/>
      <dgm:t>
        <a:bodyPr/>
        <a:lstStyle/>
        <a:p>
          <a:endParaRPr lang="en-US"/>
        </a:p>
      </dgm:t>
    </dgm:pt>
    <dgm:pt modelId="{74094461-2A8C-4A94-AAD4-CCFCF077A8F4}" type="sibTrans" cxnId="{0D7E9C3E-C6C2-48F8-895D-36534478A78F}">
      <dgm:prSet/>
      <dgm:spPr/>
      <dgm:t>
        <a:bodyPr/>
        <a:lstStyle/>
        <a:p>
          <a:endParaRPr lang="en-US"/>
        </a:p>
      </dgm:t>
    </dgm:pt>
    <dgm:pt modelId="{1CB41508-618E-4317-BFE4-D2525A60B836}">
      <dgm:prSet/>
      <dgm:spPr/>
      <dgm:t>
        <a:bodyPr/>
        <a:lstStyle/>
        <a:p>
          <a:pPr rtl="1"/>
          <a:r>
            <a:rPr lang="fa-IR" dirty="0" smtClean="0"/>
            <a:t>تغییر نیاز خریداران</a:t>
          </a:r>
          <a:endParaRPr lang="en-US" dirty="0"/>
        </a:p>
      </dgm:t>
    </dgm:pt>
    <dgm:pt modelId="{295DEC12-602F-4545-B3DF-C9E3D4473BF9}" type="parTrans" cxnId="{F7F9AB2A-D8BD-4A8E-A505-6D5E0FDA3CFB}">
      <dgm:prSet/>
      <dgm:spPr/>
      <dgm:t>
        <a:bodyPr/>
        <a:lstStyle/>
        <a:p>
          <a:endParaRPr lang="en-US"/>
        </a:p>
      </dgm:t>
    </dgm:pt>
    <dgm:pt modelId="{B24CDC95-5BCE-4D66-83B5-168E30FA12E3}" type="sibTrans" cxnId="{F7F9AB2A-D8BD-4A8E-A505-6D5E0FDA3CFB}">
      <dgm:prSet/>
      <dgm:spPr/>
      <dgm:t>
        <a:bodyPr/>
        <a:lstStyle/>
        <a:p>
          <a:endParaRPr lang="en-US"/>
        </a:p>
      </dgm:t>
    </dgm:pt>
    <dgm:pt modelId="{CACA806D-8B66-46D5-984B-B117C4911C7F}">
      <dgm:prSet/>
      <dgm:spPr/>
      <dgm:t>
        <a:bodyPr/>
        <a:lstStyle/>
        <a:p>
          <a:pPr rtl="1"/>
          <a:r>
            <a:rPr lang="fa-IR" dirty="0" smtClean="0"/>
            <a:t>ظهور یک بخش صنعتی جدید</a:t>
          </a:r>
          <a:endParaRPr lang="en-US" dirty="0"/>
        </a:p>
      </dgm:t>
    </dgm:pt>
    <dgm:pt modelId="{F5DF21C9-AB34-4E8C-B9EE-81DEAE417459}" type="parTrans" cxnId="{34063933-1718-4A84-9FB3-B0EE6D70687C}">
      <dgm:prSet/>
      <dgm:spPr/>
      <dgm:t>
        <a:bodyPr/>
        <a:lstStyle/>
        <a:p>
          <a:endParaRPr lang="en-US"/>
        </a:p>
      </dgm:t>
    </dgm:pt>
    <dgm:pt modelId="{A18FC946-17DA-411D-9EB5-61363D5C77AD}" type="sibTrans" cxnId="{34063933-1718-4A84-9FB3-B0EE6D70687C}">
      <dgm:prSet/>
      <dgm:spPr/>
      <dgm:t>
        <a:bodyPr/>
        <a:lstStyle/>
        <a:p>
          <a:endParaRPr lang="en-US"/>
        </a:p>
      </dgm:t>
    </dgm:pt>
    <dgm:pt modelId="{41DE6028-C52B-4E8F-A966-05A486D9E024}">
      <dgm:prSet/>
      <dgm:spPr/>
      <dgm:t>
        <a:bodyPr/>
        <a:lstStyle/>
        <a:p>
          <a:pPr rtl="1"/>
          <a:r>
            <a:rPr lang="fa-IR" dirty="0" smtClean="0"/>
            <a:t>تغییر هزینه های ورودی یا در دسترس بودن</a:t>
          </a:r>
          <a:endParaRPr lang="en-US" dirty="0"/>
        </a:p>
      </dgm:t>
    </dgm:pt>
    <dgm:pt modelId="{72E23777-E469-4537-A1BF-C860CE756E0F}" type="parTrans" cxnId="{37D3A983-597A-471A-BB0B-FF09C8DCDDBB}">
      <dgm:prSet/>
      <dgm:spPr/>
      <dgm:t>
        <a:bodyPr/>
        <a:lstStyle/>
        <a:p>
          <a:endParaRPr lang="en-US"/>
        </a:p>
      </dgm:t>
    </dgm:pt>
    <dgm:pt modelId="{BD93764F-0DC8-4841-A761-997CB61D3418}" type="sibTrans" cxnId="{37D3A983-597A-471A-BB0B-FF09C8DCDDBB}">
      <dgm:prSet/>
      <dgm:spPr/>
      <dgm:t>
        <a:bodyPr/>
        <a:lstStyle/>
        <a:p>
          <a:endParaRPr lang="en-US"/>
        </a:p>
      </dgm:t>
    </dgm:pt>
    <dgm:pt modelId="{D2F06CDD-7BBE-4C0E-9456-589BA76191D0}">
      <dgm:prSet/>
      <dgm:spPr/>
      <dgm:t>
        <a:bodyPr/>
        <a:lstStyle/>
        <a:p>
          <a:pPr rtl="1"/>
          <a:r>
            <a:rPr lang="fa-IR" dirty="0" smtClean="0"/>
            <a:t>تغییرات در قوانین و مقررات دولتی</a:t>
          </a:r>
          <a:endParaRPr lang="en-US" dirty="0"/>
        </a:p>
      </dgm:t>
    </dgm:pt>
    <dgm:pt modelId="{E100C83A-F413-4F81-8570-AFB13C3BE5BB}" type="parTrans" cxnId="{49586554-74AB-44AC-8F6A-4E805884D0E2}">
      <dgm:prSet/>
      <dgm:spPr/>
      <dgm:t>
        <a:bodyPr/>
        <a:lstStyle/>
        <a:p>
          <a:endParaRPr lang="en-US"/>
        </a:p>
      </dgm:t>
    </dgm:pt>
    <dgm:pt modelId="{4873BA40-4702-4038-A113-A517E602E317}" type="sibTrans" cxnId="{49586554-74AB-44AC-8F6A-4E805884D0E2}">
      <dgm:prSet/>
      <dgm:spPr/>
      <dgm:t>
        <a:bodyPr/>
        <a:lstStyle/>
        <a:p>
          <a:endParaRPr lang="en-US"/>
        </a:p>
      </dgm:t>
    </dgm:pt>
    <dgm:pt modelId="{28EA75FE-4619-4272-908C-8CBECBDBDF48}">
      <dgm:prSet/>
      <dgm:spPr/>
      <dgm:t>
        <a:bodyPr/>
        <a:lstStyle/>
        <a:p>
          <a:pPr algn="justLow" rtl="1"/>
          <a:r>
            <a:rPr lang="fa-IR" dirty="0" smtClean="0"/>
            <a:t>شرکت ها مزیت رقابتی را با درک و کشف روش های بهتر و جدیدتر برای رقابت در صنعت و استفاده از آن ها در بازار به دست می آورند.</a:t>
          </a:r>
          <a:endParaRPr lang="en-US" dirty="0"/>
        </a:p>
      </dgm:t>
    </dgm:pt>
    <dgm:pt modelId="{4708E050-F9B8-46A8-92C6-E311D507D23E}" type="parTrans" cxnId="{EE907AF5-2C3E-42C6-BC71-4BF7CF9180FE}">
      <dgm:prSet/>
      <dgm:spPr/>
      <dgm:t>
        <a:bodyPr/>
        <a:lstStyle/>
        <a:p>
          <a:endParaRPr lang="en-US"/>
        </a:p>
      </dgm:t>
    </dgm:pt>
    <dgm:pt modelId="{44553574-BD09-45EA-83D3-9ACEFCD6B362}" type="sibTrans" cxnId="{EE907AF5-2C3E-42C6-BC71-4BF7CF9180FE}">
      <dgm:prSet/>
      <dgm:spPr/>
      <dgm:t>
        <a:bodyPr/>
        <a:lstStyle/>
        <a:p>
          <a:endParaRPr lang="en-US"/>
        </a:p>
      </dgm:t>
    </dgm:pt>
    <dgm:pt modelId="{4B203336-341B-47D7-88EE-C80EA5F4131A}" type="pres">
      <dgm:prSet presAssocID="{EE6A7CC9-92D1-4433-BAA6-C442D40FF548}" presName="linearFlow" presStyleCnt="0">
        <dgm:presLayoutVars>
          <dgm:dir/>
          <dgm:animLvl val="lvl"/>
          <dgm:resizeHandles val="exact"/>
        </dgm:presLayoutVars>
      </dgm:prSet>
      <dgm:spPr/>
    </dgm:pt>
    <dgm:pt modelId="{844A94A4-0D9F-470E-BC51-988D6AB98CD4}" type="pres">
      <dgm:prSet presAssocID="{FF9BE69A-D9FB-4DCC-9291-7219B02AD29A}" presName="composite" presStyleCnt="0"/>
      <dgm:spPr/>
    </dgm:pt>
    <dgm:pt modelId="{C7B78127-29CD-4CFE-80CC-A9309CCB57E8}" type="pres">
      <dgm:prSet presAssocID="{FF9BE69A-D9FB-4DCC-9291-7219B02AD29A}" presName="parTx" presStyleLbl="node1" presStyleIdx="0" presStyleCnt="2">
        <dgm:presLayoutVars>
          <dgm:chMax val="0"/>
          <dgm:chPref val="0"/>
          <dgm:bulletEnabled val="1"/>
        </dgm:presLayoutVars>
      </dgm:prSet>
      <dgm:spPr/>
      <dgm:t>
        <a:bodyPr/>
        <a:lstStyle/>
        <a:p>
          <a:endParaRPr lang="en-US"/>
        </a:p>
      </dgm:t>
    </dgm:pt>
    <dgm:pt modelId="{A239FB9D-1087-4D35-9BDE-927DFC09FA49}" type="pres">
      <dgm:prSet presAssocID="{FF9BE69A-D9FB-4DCC-9291-7219B02AD29A}" presName="parSh" presStyleLbl="node1" presStyleIdx="0" presStyleCnt="2"/>
      <dgm:spPr/>
      <dgm:t>
        <a:bodyPr/>
        <a:lstStyle/>
        <a:p>
          <a:endParaRPr lang="en-US"/>
        </a:p>
      </dgm:t>
    </dgm:pt>
    <dgm:pt modelId="{976FAC4D-C540-43C0-B909-78F6E78EAD4E}" type="pres">
      <dgm:prSet presAssocID="{FF9BE69A-D9FB-4DCC-9291-7219B02AD29A}" presName="desTx" presStyleLbl="fgAcc1" presStyleIdx="0" presStyleCnt="2">
        <dgm:presLayoutVars>
          <dgm:bulletEnabled val="1"/>
        </dgm:presLayoutVars>
      </dgm:prSet>
      <dgm:spPr/>
      <dgm:t>
        <a:bodyPr/>
        <a:lstStyle/>
        <a:p>
          <a:endParaRPr lang="en-US"/>
        </a:p>
      </dgm:t>
    </dgm:pt>
    <dgm:pt modelId="{0B3707C9-3064-4B3F-893F-688DBB32FCA2}" type="pres">
      <dgm:prSet presAssocID="{1BADE33B-F30A-4031-944A-DD73EF42B8A0}" presName="sibTrans" presStyleLbl="sibTrans2D1" presStyleIdx="0" presStyleCnt="1"/>
      <dgm:spPr/>
      <dgm:t>
        <a:bodyPr/>
        <a:lstStyle/>
        <a:p>
          <a:endParaRPr lang="en-US"/>
        </a:p>
      </dgm:t>
    </dgm:pt>
    <dgm:pt modelId="{F3A3302D-7FA6-4D41-9F5E-28960E82373C}" type="pres">
      <dgm:prSet presAssocID="{1BADE33B-F30A-4031-944A-DD73EF42B8A0}" presName="connTx" presStyleLbl="sibTrans2D1" presStyleIdx="0" presStyleCnt="1"/>
      <dgm:spPr/>
      <dgm:t>
        <a:bodyPr/>
        <a:lstStyle/>
        <a:p>
          <a:endParaRPr lang="en-US"/>
        </a:p>
      </dgm:t>
    </dgm:pt>
    <dgm:pt modelId="{3A9FF951-37B7-47C3-9EFE-1CF1DFB1467E}" type="pres">
      <dgm:prSet presAssocID="{4FC9BB58-0D8E-44B3-95D5-CA1F486BD589}" presName="composite" presStyleCnt="0"/>
      <dgm:spPr/>
    </dgm:pt>
    <dgm:pt modelId="{EFBC4291-9855-41C2-9975-C2CCA776A2EE}" type="pres">
      <dgm:prSet presAssocID="{4FC9BB58-0D8E-44B3-95D5-CA1F486BD589}" presName="parTx" presStyleLbl="node1" presStyleIdx="0" presStyleCnt="2">
        <dgm:presLayoutVars>
          <dgm:chMax val="0"/>
          <dgm:chPref val="0"/>
          <dgm:bulletEnabled val="1"/>
        </dgm:presLayoutVars>
      </dgm:prSet>
      <dgm:spPr/>
      <dgm:t>
        <a:bodyPr/>
        <a:lstStyle/>
        <a:p>
          <a:endParaRPr lang="en-US"/>
        </a:p>
      </dgm:t>
    </dgm:pt>
    <dgm:pt modelId="{647276A7-44B1-402E-99AF-3E61CF06C4EC}" type="pres">
      <dgm:prSet presAssocID="{4FC9BB58-0D8E-44B3-95D5-CA1F486BD589}" presName="parSh" presStyleLbl="node1" presStyleIdx="1" presStyleCnt="2"/>
      <dgm:spPr/>
      <dgm:t>
        <a:bodyPr/>
        <a:lstStyle/>
        <a:p>
          <a:endParaRPr lang="en-US"/>
        </a:p>
      </dgm:t>
    </dgm:pt>
    <dgm:pt modelId="{4D449784-0E84-44AF-AADC-164A338640F6}" type="pres">
      <dgm:prSet presAssocID="{4FC9BB58-0D8E-44B3-95D5-CA1F486BD589}" presName="desTx" presStyleLbl="fgAcc1" presStyleIdx="1" presStyleCnt="2">
        <dgm:presLayoutVars>
          <dgm:bulletEnabled val="1"/>
        </dgm:presLayoutVars>
      </dgm:prSet>
      <dgm:spPr/>
      <dgm:t>
        <a:bodyPr/>
        <a:lstStyle/>
        <a:p>
          <a:endParaRPr lang="en-US"/>
        </a:p>
      </dgm:t>
    </dgm:pt>
  </dgm:ptLst>
  <dgm:cxnLst>
    <dgm:cxn modelId="{ABCF34D6-CF3D-407E-82E9-75C707AE3B55}" type="presOf" srcId="{FF9BE69A-D9FB-4DCC-9291-7219B02AD29A}" destId="{A239FB9D-1087-4D35-9BDE-927DFC09FA49}" srcOrd="1" destOrd="0" presId="urn:microsoft.com/office/officeart/2005/8/layout/process3"/>
    <dgm:cxn modelId="{EE907AF5-2C3E-42C6-BC71-4BF7CF9180FE}" srcId="{4FC9BB58-0D8E-44B3-95D5-CA1F486BD589}" destId="{28EA75FE-4619-4272-908C-8CBECBDBDF48}" srcOrd="0" destOrd="0" parTransId="{4708E050-F9B8-46A8-92C6-E311D507D23E}" sibTransId="{44553574-BD09-45EA-83D3-9ACEFCD6B362}"/>
    <dgm:cxn modelId="{01F1A444-839A-4BBA-BF99-2F817251C849}" type="presOf" srcId="{28EA75FE-4619-4272-908C-8CBECBDBDF48}" destId="{4D449784-0E84-44AF-AADC-164A338640F6}" srcOrd="0" destOrd="0" presId="urn:microsoft.com/office/officeart/2005/8/layout/process3"/>
    <dgm:cxn modelId="{057E3903-A605-48E5-A017-9CA52384487F}" type="presOf" srcId="{EE6A7CC9-92D1-4433-BAA6-C442D40FF548}" destId="{4B203336-341B-47D7-88EE-C80EA5F4131A}" srcOrd="0" destOrd="0" presId="urn:microsoft.com/office/officeart/2005/8/layout/process3"/>
    <dgm:cxn modelId="{F7F9AB2A-D8BD-4A8E-A505-6D5E0FDA3CFB}" srcId="{FF9BE69A-D9FB-4DCC-9291-7219B02AD29A}" destId="{1CB41508-618E-4317-BFE4-D2525A60B836}" srcOrd="1" destOrd="0" parTransId="{295DEC12-602F-4545-B3DF-C9E3D4473BF9}" sibTransId="{B24CDC95-5BCE-4D66-83B5-168E30FA12E3}"/>
    <dgm:cxn modelId="{3F71D4BA-3014-4482-B46D-C7321A1E0EDA}" type="presOf" srcId="{4FC9BB58-0D8E-44B3-95D5-CA1F486BD589}" destId="{647276A7-44B1-402E-99AF-3E61CF06C4EC}" srcOrd="1" destOrd="0" presId="urn:microsoft.com/office/officeart/2005/8/layout/process3"/>
    <dgm:cxn modelId="{6F7DE428-18CD-4B2E-88B7-D372D99F9DCE}" srcId="{EE6A7CC9-92D1-4433-BAA6-C442D40FF548}" destId="{4FC9BB58-0D8E-44B3-95D5-CA1F486BD589}" srcOrd="1" destOrd="0" parTransId="{EB124ABC-EA5E-4F31-8778-3B08196DCF3C}" sibTransId="{A3BC3ECB-7C80-4319-A12F-13AFCDC00666}"/>
    <dgm:cxn modelId="{BFFCD711-7A9C-4624-B0F4-C45B10B92C98}" srcId="{EE6A7CC9-92D1-4433-BAA6-C442D40FF548}" destId="{FF9BE69A-D9FB-4DCC-9291-7219B02AD29A}" srcOrd="0" destOrd="0" parTransId="{7A29A03B-0D41-45F5-858C-7322E1D090D6}" sibTransId="{1BADE33B-F30A-4031-944A-DD73EF42B8A0}"/>
    <dgm:cxn modelId="{4D8EA357-B9D5-4929-BC94-E51AD552E1A4}" type="presOf" srcId="{1BADE33B-F30A-4031-944A-DD73EF42B8A0}" destId="{0B3707C9-3064-4B3F-893F-688DBB32FCA2}" srcOrd="0" destOrd="0" presId="urn:microsoft.com/office/officeart/2005/8/layout/process3"/>
    <dgm:cxn modelId="{DA865BCA-3898-4F92-A28F-A7AF1DDB299F}" type="presOf" srcId="{4FC9BB58-0D8E-44B3-95D5-CA1F486BD589}" destId="{EFBC4291-9855-41C2-9975-C2CCA776A2EE}" srcOrd="0" destOrd="0" presId="urn:microsoft.com/office/officeart/2005/8/layout/process3"/>
    <dgm:cxn modelId="{F7FD4D67-28E0-4974-9815-1CD96E0141FD}" type="presOf" srcId="{CACA806D-8B66-46D5-984B-B117C4911C7F}" destId="{976FAC4D-C540-43C0-B909-78F6E78EAD4E}" srcOrd="0" destOrd="2" presId="urn:microsoft.com/office/officeart/2005/8/layout/process3"/>
    <dgm:cxn modelId="{F25DCC8D-7799-42DF-A749-734FC6C74F7C}" type="presOf" srcId="{FF9BE69A-D9FB-4DCC-9291-7219B02AD29A}" destId="{C7B78127-29CD-4CFE-80CC-A9309CCB57E8}" srcOrd="0" destOrd="0" presId="urn:microsoft.com/office/officeart/2005/8/layout/process3"/>
    <dgm:cxn modelId="{34063933-1718-4A84-9FB3-B0EE6D70687C}" srcId="{FF9BE69A-D9FB-4DCC-9291-7219B02AD29A}" destId="{CACA806D-8B66-46D5-984B-B117C4911C7F}" srcOrd="2" destOrd="0" parTransId="{F5DF21C9-AB34-4E8C-B9EE-81DEAE417459}" sibTransId="{A18FC946-17DA-411D-9EB5-61363D5C77AD}"/>
    <dgm:cxn modelId="{2FAF13FA-A34D-4415-8D17-24D69C15F9FD}" type="presOf" srcId="{1CB41508-618E-4317-BFE4-D2525A60B836}" destId="{976FAC4D-C540-43C0-B909-78F6E78EAD4E}" srcOrd="0" destOrd="1" presId="urn:microsoft.com/office/officeart/2005/8/layout/process3"/>
    <dgm:cxn modelId="{0D7E9C3E-C6C2-48F8-895D-36534478A78F}" srcId="{FF9BE69A-D9FB-4DCC-9291-7219B02AD29A}" destId="{FCB3867E-C3FC-40C0-8055-6DBCA981EB4A}" srcOrd="0" destOrd="0" parTransId="{8FF7C6F1-33B0-4970-BE28-EB7A8138189A}" sibTransId="{74094461-2A8C-4A94-AAD4-CCFCF077A8F4}"/>
    <dgm:cxn modelId="{BFE5472D-AEBD-47FE-B3A4-317F87F64F96}" type="presOf" srcId="{1BADE33B-F30A-4031-944A-DD73EF42B8A0}" destId="{F3A3302D-7FA6-4D41-9F5E-28960E82373C}" srcOrd="1" destOrd="0" presId="urn:microsoft.com/office/officeart/2005/8/layout/process3"/>
    <dgm:cxn modelId="{37D3A983-597A-471A-BB0B-FF09C8DCDDBB}" srcId="{FF9BE69A-D9FB-4DCC-9291-7219B02AD29A}" destId="{41DE6028-C52B-4E8F-A966-05A486D9E024}" srcOrd="3" destOrd="0" parTransId="{72E23777-E469-4537-A1BF-C860CE756E0F}" sibTransId="{BD93764F-0DC8-4841-A761-997CB61D3418}"/>
    <dgm:cxn modelId="{1C4BC37C-2439-4335-A134-EC559731BF97}" type="presOf" srcId="{41DE6028-C52B-4E8F-A966-05A486D9E024}" destId="{976FAC4D-C540-43C0-B909-78F6E78EAD4E}" srcOrd="0" destOrd="3" presId="urn:microsoft.com/office/officeart/2005/8/layout/process3"/>
    <dgm:cxn modelId="{9A202F16-A724-43CC-962C-91941F8B16CC}" type="presOf" srcId="{D2F06CDD-7BBE-4C0E-9456-589BA76191D0}" destId="{976FAC4D-C540-43C0-B909-78F6E78EAD4E}" srcOrd="0" destOrd="4" presId="urn:microsoft.com/office/officeart/2005/8/layout/process3"/>
    <dgm:cxn modelId="{49586554-74AB-44AC-8F6A-4E805884D0E2}" srcId="{FF9BE69A-D9FB-4DCC-9291-7219B02AD29A}" destId="{D2F06CDD-7BBE-4C0E-9456-589BA76191D0}" srcOrd="4" destOrd="0" parTransId="{E100C83A-F413-4F81-8570-AFB13C3BE5BB}" sibTransId="{4873BA40-4702-4038-A113-A517E602E317}"/>
    <dgm:cxn modelId="{BC2D085C-8432-42A4-9BB5-D8764BB5F7B9}" type="presOf" srcId="{FCB3867E-C3FC-40C0-8055-6DBCA981EB4A}" destId="{976FAC4D-C540-43C0-B909-78F6E78EAD4E}" srcOrd="0" destOrd="0" presId="urn:microsoft.com/office/officeart/2005/8/layout/process3"/>
    <dgm:cxn modelId="{D1A788C6-CAE1-4850-B49D-56BF181EE4D2}" type="presParOf" srcId="{4B203336-341B-47D7-88EE-C80EA5F4131A}" destId="{844A94A4-0D9F-470E-BC51-988D6AB98CD4}" srcOrd="0" destOrd="0" presId="urn:microsoft.com/office/officeart/2005/8/layout/process3"/>
    <dgm:cxn modelId="{46AF9C63-F88D-4FA9-8350-774442BEE8F3}" type="presParOf" srcId="{844A94A4-0D9F-470E-BC51-988D6AB98CD4}" destId="{C7B78127-29CD-4CFE-80CC-A9309CCB57E8}" srcOrd="0" destOrd="0" presId="urn:microsoft.com/office/officeart/2005/8/layout/process3"/>
    <dgm:cxn modelId="{EA46F949-20B7-4362-948F-DDF53BFCB995}" type="presParOf" srcId="{844A94A4-0D9F-470E-BC51-988D6AB98CD4}" destId="{A239FB9D-1087-4D35-9BDE-927DFC09FA49}" srcOrd="1" destOrd="0" presId="urn:microsoft.com/office/officeart/2005/8/layout/process3"/>
    <dgm:cxn modelId="{0F824853-FC93-4D35-A8DA-0BD5CB76D75D}" type="presParOf" srcId="{844A94A4-0D9F-470E-BC51-988D6AB98CD4}" destId="{976FAC4D-C540-43C0-B909-78F6E78EAD4E}" srcOrd="2" destOrd="0" presId="urn:microsoft.com/office/officeart/2005/8/layout/process3"/>
    <dgm:cxn modelId="{3D392D4C-78F5-472F-88A1-547EA6C185EE}" type="presParOf" srcId="{4B203336-341B-47D7-88EE-C80EA5F4131A}" destId="{0B3707C9-3064-4B3F-893F-688DBB32FCA2}" srcOrd="1" destOrd="0" presId="urn:microsoft.com/office/officeart/2005/8/layout/process3"/>
    <dgm:cxn modelId="{3C7CB386-D5E5-4FF0-BCE9-C065488A6088}" type="presParOf" srcId="{0B3707C9-3064-4B3F-893F-688DBB32FCA2}" destId="{F3A3302D-7FA6-4D41-9F5E-28960E82373C}" srcOrd="0" destOrd="0" presId="urn:microsoft.com/office/officeart/2005/8/layout/process3"/>
    <dgm:cxn modelId="{BB6688A9-86A1-4AAA-B305-973759FE22CC}" type="presParOf" srcId="{4B203336-341B-47D7-88EE-C80EA5F4131A}" destId="{3A9FF951-37B7-47C3-9EFE-1CF1DFB1467E}" srcOrd="2" destOrd="0" presId="urn:microsoft.com/office/officeart/2005/8/layout/process3"/>
    <dgm:cxn modelId="{AA0608C4-10D3-44B7-A9DD-3B4093462C97}" type="presParOf" srcId="{3A9FF951-37B7-47C3-9EFE-1CF1DFB1467E}" destId="{EFBC4291-9855-41C2-9975-C2CCA776A2EE}" srcOrd="0" destOrd="0" presId="urn:microsoft.com/office/officeart/2005/8/layout/process3"/>
    <dgm:cxn modelId="{E1793233-86B6-4E54-B449-9FB2FE964DBE}" type="presParOf" srcId="{3A9FF951-37B7-47C3-9EFE-1CF1DFB1467E}" destId="{647276A7-44B1-402E-99AF-3E61CF06C4EC}" srcOrd="1" destOrd="0" presId="urn:microsoft.com/office/officeart/2005/8/layout/process3"/>
    <dgm:cxn modelId="{E06982A5-2AB1-4D9C-926F-8450C7EC3254}" type="presParOf" srcId="{3A9FF951-37B7-47C3-9EFE-1CF1DFB1467E}" destId="{4D449784-0E84-44AF-AADC-164A338640F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2ECF6-830D-4E6D-8C35-FEC31840C7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96B3617-CE1F-48F9-A422-FB857D1C0097}">
      <dgm:prSet phldrT="[Text]" custT="1"/>
      <dgm:spPr/>
      <dgm:t>
        <a:bodyPr/>
        <a:lstStyle/>
        <a:p>
          <a:r>
            <a:rPr lang="fa-IR" sz="1800" b="1" dirty="0" smtClean="0"/>
            <a:t>بهره </a:t>
          </a:r>
          <a:r>
            <a:rPr lang="fa-IR" sz="1800" b="1" dirty="0" err="1" smtClean="0"/>
            <a:t>وری</a:t>
          </a:r>
          <a:r>
            <a:rPr lang="fa-IR" sz="1800" b="1" dirty="0" smtClean="0"/>
            <a:t> نیروی انسانی: حقوق و دستمزد کارکنان را تعیین می کند.</a:t>
          </a:r>
          <a:endParaRPr lang="en-US" sz="1800" b="1" dirty="0"/>
        </a:p>
      </dgm:t>
    </dgm:pt>
    <dgm:pt modelId="{67740656-C3C5-4DF3-8E23-B2FB5490B1C0}" type="parTrans" cxnId="{EBA8DDAB-DAA9-407B-9D27-63EAED29CC63}">
      <dgm:prSet/>
      <dgm:spPr/>
      <dgm:t>
        <a:bodyPr/>
        <a:lstStyle/>
        <a:p>
          <a:endParaRPr lang="en-US"/>
        </a:p>
      </dgm:t>
    </dgm:pt>
    <dgm:pt modelId="{F1879A52-FCE1-4B5C-9A66-978028C9382A}" type="sibTrans" cxnId="{EBA8DDAB-DAA9-407B-9D27-63EAED29CC63}">
      <dgm:prSet/>
      <dgm:spPr/>
      <dgm:t>
        <a:bodyPr/>
        <a:lstStyle/>
        <a:p>
          <a:endParaRPr lang="en-US"/>
        </a:p>
      </dgm:t>
    </dgm:pt>
    <dgm:pt modelId="{1AFA2A19-5A93-4F42-B2CC-0D4B853F0D52}">
      <dgm:prSet phldrT="[Text]" custT="1"/>
      <dgm:spPr/>
      <dgm:t>
        <a:bodyPr/>
        <a:lstStyle/>
        <a:p>
          <a:r>
            <a:rPr lang="fa-IR" sz="1800" b="1" dirty="0" smtClean="0"/>
            <a:t>بهره </a:t>
          </a:r>
          <a:r>
            <a:rPr lang="fa-IR" sz="1800" b="1" dirty="0" err="1" smtClean="0"/>
            <a:t>وری</a:t>
          </a:r>
          <a:r>
            <a:rPr lang="fa-IR" sz="1800" b="1" dirty="0" smtClean="0"/>
            <a:t> سرمایه به کار گرفته شده، بازگشت سرمایه را برای سرمایه گذار تعیین می نماید.</a:t>
          </a:r>
          <a:endParaRPr lang="en-US" sz="1800" b="1" dirty="0"/>
        </a:p>
      </dgm:t>
    </dgm:pt>
    <dgm:pt modelId="{87588F4A-E12E-49A6-8AA4-F8B524536851}" type="parTrans" cxnId="{C1CD3795-F92A-41C5-B4C2-D756C80D184F}">
      <dgm:prSet/>
      <dgm:spPr/>
      <dgm:t>
        <a:bodyPr/>
        <a:lstStyle/>
        <a:p>
          <a:endParaRPr lang="en-US"/>
        </a:p>
      </dgm:t>
    </dgm:pt>
    <dgm:pt modelId="{C530D7D4-2789-4EA5-9E4F-6BF80C1EF9F0}" type="sibTrans" cxnId="{C1CD3795-F92A-41C5-B4C2-D756C80D184F}">
      <dgm:prSet/>
      <dgm:spPr/>
      <dgm:t>
        <a:bodyPr/>
        <a:lstStyle/>
        <a:p>
          <a:endParaRPr lang="en-US"/>
        </a:p>
      </dgm:t>
    </dgm:pt>
    <dgm:pt modelId="{C0DB3F0A-AE28-4A14-80B4-8AA9C721A9BE}">
      <dgm:prSet phldrT="[Text]" custT="1"/>
      <dgm:spPr/>
      <dgm:t>
        <a:bodyPr/>
        <a:lstStyle/>
        <a:p>
          <a:r>
            <a:rPr lang="fa-IR" sz="1800" b="1" dirty="0" smtClean="0"/>
            <a:t>بهره </a:t>
          </a:r>
          <a:r>
            <a:rPr lang="fa-IR" sz="1800" b="1" dirty="0" err="1" smtClean="0"/>
            <a:t>وری</a:t>
          </a:r>
          <a:r>
            <a:rPr lang="fa-IR" sz="1800" b="1" dirty="0" smtClean="0"/>
            <a:t> برای شهروندان: سطوح بالای درآمد+ امکان انتخاب گزینه آرامش به جای ساعات کار طولانی</a:t>
          </a:r>
          <a:endParaRPr lang="en-US" sz="1800" b="1" dirty="0"/>
        </a:p>
      </dgm:t>
    </dgm:pt>
    <dgm:pt modelId="{037F76F9-87E7-4CFF-807D-528564F103D5}" type="parTrans" cxnId="{2FE43EEE-51BD-4344-9352-3B0A7B10288B}">
      <dgm:prSet/>
      <dgm:spPr/>
      <dgm:t>
        <a:bodyPr/>
        <a:lstStyle/>
        <a:p>
          <a:endParaRPr lang="en-US"/>
        </a:p>
      </dgm:t>
    </dgm:pt>
    <dgm:pt modelId="{E6CEFBD7-3EF8-4B45-A550-EEBF93A096BC}" type="sibTrans" cxnId="{2FE43EEE-51BD-4344-9352-3B0A7B10288B}">
      <dgm:prSet/>
      <dgm:spPr/>
      <dgm:t>
        <a:bodyPr/>
        <a:lstStyle/>
        <a:p>
          <a:endParaRPr lang="en-US"/>
        </a:p>
      </dgm:t>
    </dgm:pt>
    <dgm:pt modelId="{8CF2F6E2-4733-4D48-A30D-DECCC36A5ACD}">
      <dgm:prSet phldrT="[Text]" custT="1"/>
      <dgm:spPr/>
      <dgm:t>
        <a:bodyPr/>
        <a:lstStyle/>
        <a:p>
          <a:r>
            <a:rPr lang="fa-IR" sz="1800" b="1" dirty="0" smtClean="0"/>
            <a:t>بهره </a:t>
          </a:r>
          <a:r>
            <a:rPr lang="fa-IR" sz="1800" b="1" dirty="0" err="1" smtClean="0"/>
            <a:t>وری</a:t>
          </a:r>
          <a:r>
            <a:rPr lang="fa-IR" sz="1800" b="1" dirty="0" smtClean="0"/>
            <a:t> بالا به شرکت ها اجازه تدوین استانداردهای اجتماعی دقیق  در حوزه های سلامت و امنیت، فرصت های مساوی و تاثیر محیط را می دهد .</a:t>
          </a:r>
          <a:endParaRPr lang="en-US" sz="1800" b="1" dirty="0"/>
        </a:p>
      </dgm:t>
    </dgm:pt>
    <dgm:pt modelId="{75208338-4EB8-4A63-A2C0-A1B26775E14B}" type="parTrans" cxnId="{B9314436-B841-4123-B168-C60D0B05E034}">
      <dgm:prSet/>
      <dgm:spPr/>
      <dgm:t>
        <a:bodyPr/>
        <a:lstStyle/>
        <a:p>
          <a:endParaRPr lang="en-US"/>
        </a:p>
      </dgm:t>
    </dgm:pt>
    <dgm:pt modelId="{FBF72941-2EC9-468D-B2FC-D5A46671AA37}" type="sibTrans" cxnId="{B9314436-B841-4123-B168-C60D0B05E034}">
      <dgm:prSet/>
      <dgm:spPr/>
      <dgm:t>
        <a:bodyPr/>
        <a:lstStyle/>
        <a:p>
          <a:endParaRPr lang="en-US"/>
        </a:p>
      </dgm:t>
    </dgm:pt>
    <dgm:pt modelId="{8B7BFA8B-A079-4FE8-9151-D02ABE0E0D2D}" type="pres">
      <dgm:prSet presAssocID="{A8A2ECF6-830D-4E6D-8C35-FEC31840C7BF}" presName="linear" presStyleCnt="0">
        <dgm:presLayoutVars>
          <dgm:dir val="rev"/>
          <dgm:animLvl val="lvl"/>
          <dgm:resizeHandles val="exact"/>
        </dgm:presLayoutVars>
      </dgm:prSet>
      <dgm:spPr/>
      <dgm:t>
        <a:bodyPr/>
        <a:lstStyle/>
        <a:p>
          <a:endParaRPr lang="en-US"/>
        </a:p>
      </dgm:t>
    </dgm:pt>
    <dgm:pt modelId="{5DEA806C-BB63-40F4-85BB-79A88CF5A08D}" type="pres">
      <dgm:prSet presAssocID="{896B3617-CE1F-48F9-A422-FB857D1C0097}" presName="parentLin" presStyleCnt="0"/>
      <dgm:spPr/>
    </dgm:pt>
    <dgm:pt modelId="{E90F7E28-DDDC-4A76-96D6-DE6FCDF41CB3}" type="pres">
      <dgm:prSet presAssocID="{896B3617-CE1F-48F9-A422-FB857D1C0097}" presName="parentLeftMargin" presStyleLbl="node1" presStyleIdx="0" presStyleCnt="4"/>
      <dgm:spPr/>
      <dgm:t>
        <a:bodyPr/>
        <a:lstStyle/>
        <a:p>
          <a:endParaRPr lang="en-US"/>
        </a:p>
      </dgm:t>
    </dgm:pt>
    <dgm:pt modelId="{B4FA51C5-A2D8-4BF3-B565-64F8914F3751}" type="pres">
      <dgm:prSet presAssocID="{896B3617-CE1F-48F9-A422-FB857D1C0097}" presName="parentText" presStyleLbl="node1" presStyleIdx="0" presStyleCnt="4">
        <dgm:presLayoutVars>
          <dgm:chMax val="0"/>
          <dgm:bulletEnabled val="1"/>
        </dgm:presLayoutVars>
      </dgm:prSet>
      <dgm:spPr/>
      <dgm:t>
        <a:bodyPr/>
        <a:lstStyle/>
        <a:p>
          <a:endParaRPr lang="en-US"/>
        </a:p>
      </dgm:t>
    </dgm:pt>
    <dgm:pt modelId="{6C659FA9-DEC8-41AF-B18F-0AE61E34444C}" type="pres">
      <dgm:prSet presAssocID="{896B3617-CE1F-48F9-A422-FB857D1C0097}" presName="negativeSpace" presStyleCnt="0"/>
      <dgm:spPr/>
    </dgm:pt>
    <dgm:pt modelId="{533E4B0F-72CD-4B76-A8F5-241BDB832D72}" type="pres">
      <dgm:prSet presAssocID="{896B3617-CE1F-48F9-A422-FB857D1C0097}" presName="childText" presStyleLbl="conFgAcc1" presStyleIdx="0" presStyleCnt="4">
        <dgm:presLayoutVars>
          <dgm:bulletEnabled val="1"/>
        </dgm:presLayoutVars>
      </dgm:prSet>
      <dgm:spPr/>
    </dgm:pt>
    <dgm:pt modelId="{BD095B3B-AD01-4D97-8250-11E28500E805}" type="pres">
      <dgm:prSet presAssocID="{F1879A52-FCE1-4B5C-9A66-978028C9382A}" presName="spaceBetweenRectangles" presStyleCnt="0"/>
      <dgm:spPr/>
    </dgm:pt>
    <dgm:pt modelId="{F4E8A738-6C4F-4B62-ADA0-489C2125AF3F}" type="pres">
      <dgm:prSet presAssocID="{1AFA2A19-5A93-4F42-B2CC-0D4B853F0D52}" presName="parentLin" presStyleCnt="0"/>
      <dgm:spPr/>
    </dgm:pt>
    <dgm:pt modelId="{1870FD20-AF90-4F5A-927D-B9965CE16C37}" type="pres">
      <dgm:prSet presAssocID="{1AFA2A19-5A93-4F42-B2CC-0D4B853F0D52}" presName="parentLeftMargin" presStyleLbl="node1" presStyleIdx="0" presStyleCnt="4"/>
      <dgm:spPr/>
      <dgm:t>
        <a:bodyPr/>
        <a:lstStyle/>
        <a:p>
          <a:endParaRPr lang="en-US"/>
        </a:p>
      </dgm:t>
    </dgm:pt>
    <dgm:pt modelId="{CD844E8B-5EF4-4625-9F41-FF36622F8BB6}" type="pres">
      <dgm:prSet presAssocID="{1AFA2A19-5A93-4F42-B2CC-0D4B853F0D52}" presName="parentText" presStyleLbl="node1" presStyleIdx="1" presStyleCnt="4">
        <dgm:presLayoutVars>
          <dgm:chMax val="0"/>
          <dgm:bulletEnabled val="1"/>
        </dgm:presLayoutVars>
      </dgm:prSet>
      <dgm:spPr/>
      <dgm:t>
        <a:bodyPr/>
        <a:lstStyle/>
        <a:p>
          <a:endParaRPr lang="en-US"/>
        </a:p>
      </dgm:t>
    </dgm:pt>
    <dgm:pt modelId="{65CAD346-0915-4C73-9E3C-B7C68619C31A}" type="pres">
      <dgm:prSet presAssocID="{1AFA2A19-5A93-4F42-B2CC-0D4B853F0D52}" presName="negativeSpace" presStyleCnt="0"/>
      <dgm:spPr/>
    </dgm:pt>
    <dgm:pt modelId="{BFAB476C-2F85-4391-9465-CE2A14A7964F}" type="pres">
      <dgm:prSet presAssocID="{1AFA2A19-5A93-4F42-B2CC-0D4B853F0D52}" presName="childText" presStyleLbl="conFgAcc1" presStyleIdx="1" presStyleCnt="4">
        <dgm:presLayoutVars>
          <dgm:bulletEnabled val="1"/>
        </dgm:presLayoutVars>
      </dgm:prSet>
      <dgm:spPr/>
    </dgm:pt>
    <dgm:pt modelId="{913294F4-ED52-4418-971B-BECD49DF2BBA}" type="pres">
      <dgm:prSet presAssocID="{C530D7D4-2789-4EA5-9E4F-6BF80C1EF9F0}" presName="spaceBetweenRectangles" presStyleCnt="0"/>
      <dgm:spPr/>
    </dgm:pt>
    <dgm:pt modelId="{766960AD-0A42-41C0-92D9-43F2871D312A}" type="pres">
      <dgm:prSet presAssocID="{C0DB3F0A-AE28-4A14-80B4-8AA9C721A9BE}" presName="parentLin" presStyleCnt="0"/>
      <dgm:spPr/>
    </dgm:pt>
    <dgm:pt modelId="{80C657D1-F941-4713-91B5-ABCBA7EA116D}" type="pres">
      <dgm:prSet presAssocID="{C0DB3F0A-AE28-4A14-80B4-8AA9C721A9BE}" presName="parentLeftMargin" presStyleLbl="node1" presStyleIdx="1" presStyleCnt="4"/>
      <dgm:spPr/>
      <dgm:t>
        <a:bodyPr/>
        <a:lstStyle/>
        <a:p>
          <a:endParaRPr lang="en-US"/>
        </a:p>
      </dgm:t>
    </dgm:pt>
    <dgm:pt modelId="{0E700E25-2656-40F2-8301-04715B4B241F}" type="pres">
      <dgm:prSet presAssocID="{C0DB3F0A-AE28-4A14-80B4-8AA9C721A9BE}" presName="parentText" presStyleLbl="node1" presStyleIdx="2" presStyleCnt="4">
        <dgm:presLayoutVars>
          <dgm:chMax val="0"/>
          <dgm:bulletEnabled val="1"/>
        </dgm:presLayoutVars>
      </dgm:prSet>
      <dgm:spPr/>
      <dgm:t>
        <a:bodyPr/>
        <a:lstStyle/>
        <a:p>
          <a:endParaRPr lang="en-US"/>
        </a:p>
      </dgm:t>
    </dgm:pt>
    <dgm:pt modelId="{0FCF1EB3-9A2A-4767-8BCF-398847D7C29D}" type="pres">
      <dgm:prSet presAssocID="{C0DB3F0A-AE28-4A14-80B4-8AA9C721A9BE}" presName="negativeSpace" presStyleCnt="0"/>
      <dgm:spPr/>
    </dgm:pt>
    <dgm:pt modelId="{090013AB-2442-4D5F-B891-C976BFC0D42F}" type="pres">
      <dgm:prSet presAssocID="{C0DB3F0A-AE28-4A14-80B4-8AA9C721A9BE}" presName="childText" presStyleLbl="conFgAcc1" presStyleIdx="2" presStyleCnt="4">
        <dgm:presLayoutVars>
          <dgm:bulletEnabled val="1"/>
        </dgm:presLayoutVars>
      </dgm:prSet>
      <dgm:spPr/>
    </dgm:pt>
    <dgm:pt modelId="{0E2928F5-7C48-4929-AB23-BF40DDC594BF}" type="pres">
      <dgm:prSet presAssocID="{E6CEFBD7-3EF8-4B45-A550-EEBF93A096BC}" presName="spaceBetweenRectangles" presStyleCnt="0"/>
      <dgm:spPr/>
    </dgm:pt>
    <dgm:pt modelId="{07AADB26-EE1D-4E87-81B4-64873AC94E05}" type="pres">
      <dgm:prSet presAssocID="{8CF2F6E2-4733-4D48-A30D-DECCC36A5ACD}" presName="parentLin" presStyleCnt="0"/>
      <dgm:spPr/>
    </dgm:pt>
    <dgm:pt modelId="{45A2B6A7-82AF-4653-9AE9-BE2D9F1173A5}" type="pres">
      <dgm:prSet presAssocID="{8CF2F6E2-4733-4D48-A30D-DECCC36A5ACD}" presName="parentLeftMargin" presStyleLbl="node1" presStyleIdx="2" presStyleCnt="4"/>
      <dgm:spPr/>
      <dgm:t>
        <a:bodyPr/>
        <a:lstStyle/>
        <a:p>
          <a:endParaRPr lang="en-US"/>
        </a:p>
      </dgm:t>
    </dgm:pt>
    <dgm:pt modelId="{93F31948-3E1B-41D9-9D23-4284BEECA88E}" type="pres">
      <dgm:prSet presAssocID="{8CF2F6E2-4733-4D48-A30D-DECCC36A5ACD}" presName="parentText" presStyleLbl="node1" presStyleIdx="3" presStyleCnt="4">
        <dgm:presLayoutVars>
          <dgm:chMax val="0"/>
          <dgm:bulletEnabled val="1"/>
        </dgm:presLayoutVars>
      </dgm:prSet>
      <dgm:spPr/>
      <dgm:t>
        <a:bodyPr/>
        <a:lstStyle/>
        <a:p>
          <a:endParaRPr lang="en-US"/>
        </a:p>
      </dgm:t>
    </dgm:pt>
    <dgm:pt modelId="{4C1A9E9E-215A-48C1-8CE0-F8A843949A63}" type="pres">
      <dgm:prSet presAssocID="{8CF2F6E2-4733-4D48-A30D-DECCC36A5ACD}" presName="negativeSpace" presStyleCnt="0"/>
      <dgm:spPr/>
    </dgm:pt>
    <dgm:pt modelId="{AF0454CF-422F-4FDC-8F6A-9BE7B7F825E8}" type="pres">
      <dgm:prSet presAssocID="{8CF2F6E2-4733-4D48-A30D-DECCC36A5ACD}" presName="childText" presStyleLbl="conFgAcc1" presStyleIdx="3" presStyleCnt="4">
        <dgm:presLayoutVars>
          <dgm:bulletEnabled val="1"/>
        </dgm:presLayoutVars>
      </dgm:prSet>
      <dgm:spPr/>
    </dgm:pt>
  </dgm:ptLst>
  <dgm:cxnLst>
    <dgm:cxn modelId="{AE45F1B4-7DA6-46C3-BE76-65FD5246C8C6}" type="presOf" srcId="{A8A2ECF6-830D-4E6D-8C35-FEC31840C7BF}" destId="{8B7BFA8B-A079-4FE8-9151-D02ABE0E0D2D}" srcOrd="0" destOrd="0" presId="urn:microsoft.com/office/officeart/2005/8/layout/list1"/>
    <dgm:cxn modelId="{25C76DEC-1A47-4995-AB28-8A78F2A9C58C}" type="presOf" srcId="{896B3617-CE1F-48F9-A422-FB857D1C0097}" destId="{E90F7E28-DDDC-4A76-96D6-DE6FCDF41CB3}" srcOrd="0" destOrd="0" presId="urn:microsoft.com/office/officeart/2005/8/layout/list1"/>
    <dgm:cxn modelId="{C1CD3795-F92A-41C5-B4C2-D756C80D184F}" srcId="{A8A2ECF6-830D-4E6D-8C35-FEC31840C7BF}" destId="{1AFA2A19-5A93-4F42-B2CC-0D4B853F0D52}" srcOrd="1" destOrd="0" parTransId="{87588F4A-E12E-49A6-8AA4-F8B524536851}" sibTransId="{C530D7D4-2789-4EA5-9E4F-6BF80C1EF9F0}"/>
    <dgm:cxn modelId="{2FE43EEE-51BD-4344-9352-3B0A7B10288B}" srcId="{A8A2ECF6-830D-4E6D-8C35-FEC31840C7BF}" destId="{C0DB3F0A-AE28-4A14-80B4-8AA9C721A9BE}" srcOrd="2" destOrd="0" parTransId="{037F76F9-87E7-4CFF-807D-528564F103D5}" sibTransId="{E6CEFBD7-3EF8-4B45-A550-EEBF93A096BC}"/>
    <dgm:cxn modelId="{BCB1926B-8BEF-45D2-B504-650D5BD8E1C9}" type="presOf" srcId="{C0DB3F0A-AE28-4A14-80B4-8AA9C721A9BE}" destId="{80C657D1-F941-4713-91B5-ABCBA7EA116D}" srcOrd="0" destOrd="0" presId="urn:microsoft.com/office/officeart/2005/8/layout/list1"/>
    <dgm:cxn modelId="{2B5901D7-B6E9-44E3-9CFB-61790A0DB6B4}" type="presOf" srcId="{8CF2F6E2-4733-4D48-A30D-DECCC36A5ACD}" destId="{93F31948-3E1B-41D9-9D23-4284BEECA88E}" srcOrd="1" destOrd="0" presId="urn:microsoft.com/office/officeart/2005/8/layout/list1"/>
    <dgm:cxn modelId="{B9314436-B841-4123-B168-C60D0B05E034}" srcId="{A8A2ECF6-830D-4E6D-8C35-FEC31840C7BF}" destId="{8CF2F6E2-4733-4D48-A30D-DECCC36A5ACD}" srcOrd="3" destOrd="0" parTransId="{75208338-4EB8-4A63-A2C0-A1B26775E14B}" sibTransId="{FBF72941-2EC9-468D-B2FC-D5A46671AA37}"/>
    <dgm:cxn modelId="{8FE375E4-CB98-4890-B052-1206E01DB9F5}" type="presOf" srcId="{C0DB3F0A-AE28-4A14-80B4-8AA9C721A9BE}" destId="{0E700E25-2656-40F2-8301-04715B4B241F}" srcOrd="1" destOrd="0" presId="urn:microsoft.com/office/officeart/2005/8/layout/list1"/>
    <dgm:cxn modelId="{F965D639-10D0-42CC-8236-90A80A6DCB17}" type="presOf" srcId="{8CF2F6E2-4733-4D48-A30D-DECCC36A5ACD}" destId="{45A2B6A7-82AF-4653-9AE9-BE2D9F1173A5}" srcOrd="0" destOrd="0" presId="urn:microsoft.com/office/officeart/2005/8/layout/list1"/>
    <dgm:cxn modelId="{3F530625-4ECE-4EC1-902D-730E015C0854}" type="presOf" srcId="{896B3617-CE1F-48F9-A422-FB857D1C0097}" destId="{B4FA51C5-A2D8-4BF3-B565-64F8914F3751}" srcOrd="1" destOrd="0" presId="urn:microsoft.com/office/officeart/2005/8/layout/list1"/>
    <dgm:cxn modelId="{EBA8DDAB-DAA9-407B-9D27-63EAED29CC63}" srcId="{A8A2ECF6-830D-4E6D-8C35-FEC31840C7BF}" destId="{896B3617-CE1F-48F9-A422-FB857D1C0097}" srcOrd="0" destOrd="0" parTransId="{67740656-C3C5-4DF3-8E23-B2FB5490B1C0}" sibTransId="{F1879A52-FCE1-4B5C-9A66-978028C9382A}"/>
    <dgm:cxn modelId="{71C32560-DB09-4D03-A3CA-F8FB1687C148}" type="presOf" srcId="{1AFA2A19-5A93-4F42-B2CC-0D4B853F0D52}" destId="{CD844E8B-5EF4-4625-9F41-FF36622F8BB6}" srcOrd="1" destOrd="0" presId="urn:microsoft.com/office/officeart/2005/8/layout/list1"/>
    <dgm:cxn modelId="{97B0EB45-DA98-43A8-885C-166F61FCA41F}" type="presOf" srcId="{1AFA2A19-5A93-4F42-B2CC-0D4B853F0D52}" destId="{1870FD20-AF90-4F5A-927D-B9965CE16C37}" srcOrd="0" destOrd="0" presId="urn:microsoft.com/office/officeart/2005/8/layout/list1"/>
    <dgm:cxn modelId="{4745E34C-9C38-47AF-BA70-136A57537BF6}" type="presParOf" srcId="{8B7BFA8B-A079-4FE8-9151-D02ABE0E0D2D}" destId="{5DEA806C-BB63-40F4-85BB-79A88CF5A08D}" srcOrd="0" destOrd="0" presId="urn:microsoft.com/office/officeart/2005/8/layout/list1"/>
    <dgm:cxn modelId="{4F333958-9B75-403C-B1F3-5A49347ED773}" type="presParOf" srcId="{5DEA806C-BB63-40F4-85BB-79A88CF5A08D}" destId="{E90F7E28-DDDC-4A76-96D6-DE6FCDF41CB3}" srcOrd="0" destOrd="0" presId="urn:microsoft.com/office/officeart/2005/8/layout/list1"/>
    <dgm:cxn modelId="{DBA225ED-A381-4A9F-9FA3-D28AF91705DC}" type="presParOf" srcId="{5DEA806C-BB63-40F4-85BB-79A88CF5A08D}" destId="{B4FA51C5-A2D8-4BF3-B565-64F8914F3751}" srcOrd="1" destOrd="0" presId="urn:microsoft.com/office/officeart/2005/8/layout/list1"/>
    <dgm:cxn modelId="{E09CE4B4-D7A9-44E6-AADB-0EDD44AB36E4}" type="presParOf" srcId="{8B7BFA8B-A079-4FE8-9151-D02ABE0E0D2D}" destId="{6C659FA9-DEC8-41AF-B18F-0AE61E34444C}" srcOrd="1" destOrd="0" presId="urn:microsoft.com/office/officeart/2005/8/layout/list1"/>
    <dgm:cxn modelId="{B8553CD7-B74C-4B18-9E5C-72EBCABE0E29}" type="presParOf" srcId="{8B7BFA8B-A079-4FE8-9151-D02ABE0E0D2D}" destId="{533E4B0F-72CD-4B76-A8F5-241BDB832D72}" srcOrd="2" destOrd="0" presId="urn:microsoft.com/office/officeart/2005/8/layout/list1"/>
    <dgm:cxn modelId="{D632C330-6A6C-4699-95F4-67D4A2B87DDE}" type="presParOf" srcId="{8B7BFA8B-A079-4FE8-9151-D02ABE0E0D2D}" destId="{BD095B3B-AD01-4D97-8250-11E28500E805}" srcOrd="3" destOrd="0" presId="urn:microsoft.com/office/officeart/2005/8/layout/list1"/>
    <dgm:cxn modelId="{817836EF-0B68-45E7-8D19-7CAEF0D225E3}" type="presParOf" srcId="{8B7BFA8B-A079-4FE8-9151-D02ABE0E0D2D}" destId="{F4E8A738-6C4F-4B62-ADA0-489C2125AF3F}" srcOrd="4" destOrd="0" presId="urn:microsoft.com/office/officeart/2005/8/layout/list1"/>
    <dgm:cxn modelId="{3158675E-C26F-4FFA-B797-91BEE577D754}" type="presParOf" srcId="{F4E8A738-6C4F-4B62-ADA0-489C2125AF3F}" destId="{1870FD20-AF90-4F5A-927D-B9965CE16C37}" srcOrd="0" destOrd="0" presId="urn:microsoft.com/office/officeart/2005/8/layout/list1"/>
    <dgm:cxn modelId="{F2BC5C20-1B59-42CE-A6FF-09F444ED62CB}" type="presParOf" srcId="{F4E8A738-6C4F-4B62-ADA0-489C2125AF3F}" destId="{CD844E8B-5EF4-4625-9F41-FF36622F8BB6}" srcOrd="1" destOrd="0" presId="urn:microsoft.com/office/officeart/2005/8/layout/list1"/>
    <dgm:cxn modelId="{C6221869-4E8C-41CF-B1BB-6EC255B70EF3}" type="presParOf" srcId="{8B7BFA8B-A079-4FE8-9151-D02ABE0E0D2D}" destId="{65CAD346-0915-4C73-9E3C-B7C68619C31A}" srcOrd="5" destOrd="0" presId="urn:microsoft.com/office/officeart/2005/8/layout/list1"/>
    <dgm:cxn modelId="{4C509664-7214-4818-8029-59A4913EFFAC}" type="presParOf" srcId="{8B7BFA8B-A079-4FE8-9151-D02ABE0E0D2D}" destId="{BFAB476C-2F85-4391-9465-CE2A14A7964F}" srcOrd="6" destOrd="0" presId="urn:microsoft.com/office/officeart/2005/8/layout/list1"/>
    <dgm:cxn modelId="{FD703D91-F6FE-4D3B-9F90-392578D3061D}" type="presParOf" srcId="{8B7BFA8B-A079-4FE8-9151-D02ABE0E0D2D}" destId="{913294F4-ED52-4418-971B-BECD49DF2BBA}" srcOrd="7" destOrd="0" presId="urn:microsoft.com/office/officeart/2005/8/layout/list1"/>
    <dgm:cxn modelId="{843F6E30-9021-4234-AF72-31B3FC6EA321}" type="presParOf" srcId="{8B7BFA8B-A079-4FE8-9151-D02ABE0E0D2D}" destId="{766960AD-0A42-41C0-92D9-43F2871D312A}" srcOrd="8" destOrd="0" presId="urn:microsoft.com/office/officeart/2005/8/layout/list1"/>
    <dgm:cxn modelId="{DAC158F4-4149-4A0D-B8BC-7F84FF062805}" type="presParOf" srcId="{766960AD-0A42-41C0-92D9-43F2871D312A}" destId="{80C657D1-F941-4713-91B5-ABCBA7EA116D}" srcOrd="0" destOrd="0" presId="urn:microsoft.com/office/officeart/2005/8/layout/list1"/>
    <dgm:cxn modelId="{F06A12C4-6609-45B8-A8EF-316EF777A18F}" type="presParOf" srcId="{766960AD-0A42-41C0-92D9-43F2871D312A}" destId="{0E700E25-2656-40F2-8301-04715B4B241F}" srcOrd="1" destOrd="0" presId="urn:microsoft.com/office/officeart/2005/8/layout/list1"/>
    <dgm:cxn modelId="{15B51251-EA19-41AC-A07A-1E0BE04E984F}" type="presParOf" srcId="{8B7BFA8B-A079-4FE8-9151-D02ABE0E0D2D}" destId="{0FCF1EB3-9A2A-4767-8BCF-398847D7C29D}" srcOrd="9" destOrd="0" presId="urn:microsoft.com/office/officeart/2005/8/layout/list1"/>
    <dgm:cxn modelId="{5EBB217D-163F-44D5-A6E9-B61B81FE2B03}" type="presParOf" srcId="{8B7BFA8B-A079-4FE8-9151-D02ABE0E0D2D}" destId="{090013AB-2442-4D5F-B891-C976BFC0D42F}" srcOrd="10" destOrd="0" presId="urn:microsoft.com/office/officeart/2005/8/layout/list1"/>
    <dgm:cxn modelId="{AF0CC78C-3AFB-4F8A-BC9D-272761DCA425}" type="presParOf" srcId="{8B7BFA8B-A079-4FE8-9151-D02ABE0E0D2D}" destId="{0E2928F5-7C48-4929-AB23-BF40DDC594BF}" srcOrd="11" destOrd="0" presId="urn:microsoft.com/office/officeart/2005/8/layout/list1"/>
    <dgm:cxn modelId="{C888DD58-D6E9-40F6-9C8B-A18D6575A92A}" type="presParOf" srcId="{8B7BFA8B-A079-4FE8-9151-D02ABE0E0D2D}" destId="{07AADB26-EE1D-4E87-81B4-64873AC94E05}" srcOrd="12" destOrd="0" presId="urn:microsoft.com/office/officeart/2005/8/layout/list1"/>
    <dgm:cxn modelId="{2A53D3C5-AFC4-40A0-BF20-C0F32E816A26}" type="presParOf" srcId="{07AADB26-EE1D-4E87-81B4-64873AC94E05}" destId="{45A2B6A7-82AF-4653-9AE9-BE2D9F1173A5}" srcOrd="0" destOrd="0" presId="urn:microsoft.com/office/officeart/2005/8/layout/list1"/>
    <dgm:cxn modelId="{0862AAA1-329A-4A45-8668-0D9086E59B25}" type="presParOf" srcId="{07AADB26-EE1D-4E87-81B4-64873AC94E05}" destId="{93F31948-3E1B-41D9-9D23-4284BEECA88E}" srcOrd="1" destOrd="0" presId="urn:microsoft.com/office/officeart/2005/8/layout/list1"/>
    <dgm:cxn modelId="{88D608F2-FC90-4089-AD82-F529B3AFAFFB}" type="presParOf" srcId="{8B7BFA8B-A079-4FE8-9151-D02ABE0E0D2D}" destId="{4C1A9E9E-215A-48C1-8CE0-F8A843949A63}" srcOrd="13" destOrd="0" presId="urn:microsoft.com/office/officeart/2005/8/layout/list1"/>
    <dgm:cxn modelId="{2A93B536-562A-460D-B9C7-467A388B2DA6}" type="presParOf" srcId="{8B7BFA8B-A079-4FE8-9151-D02ABE0E0D2D}" destId="{AF0454CF-422F-4FDC-8F6A-9BE7B7F825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592B6-C5E4-4053-8EBF-E4CDA8347089}"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C6E7F16D-95DC-4329-89E1-95D1B8B5CDA6}">
      <dgm:prSet phldrT="[Text]"/>
      <dgm:spPr/>
      <dgm:t>
        <a:bodyPr/>
        <a:lstStyle/>
        <a:p>
          <a:r>
            <a:rPr lang="fa-IR" dirty="0" smtClean="0"/>
            <a:t>افزایش بهره </a:t>
          </a:r>
          <a:r>
            <a:rPr lang="fa-IR" dirty="0" err="1" smtClean="0"/>
            <a:t>وری</a:t>
          </a:r>
          <a:endParaRPr lang="en-US" dirty="0"/>
        </a:p>
      </dgm:t>
    </dgm:pt>
    <dgm:pt modelId="{A2E536A2-6141-4695-B267-E475DDFC998B}" type="parTrans" cxnId="{FF7F48C0-3085-46C7-96B3-6AEFCDB70BCB}">
      <dgm:prSet/>
      <dgm:spPr/>
      <dgm:t>
        <a:bodyPr/>
        <a:lstStyle/>
        <a:p>
          <a:endParaRPr lang="en-US"/>
        </a:p>
      </dgm:t>
    </dgm:pt>
    <dgm:pt modelId="{EBEFC863-B03E-4F21-BA99-127F5F25CF07}" type="sibTrans" cxnId="{FF7F48C0-3085-46C7-96B3-6AEFCDB70BCB}">
      <dgm:prSet/>
      <dgm:spPr/>
      <dgm:t>
        <a:bodyPr/>
        <a:lstStyle/>
        <a:p>
          <a:endParaRPr lang="en-US"/>
        </a:p>
      </dgm:t>
    </dgm:pt>
    <dgm:pt modelId="{984ADD13-7395-4302-840C-1BAE7FEE0AE1}">
      <dgm:prSet phldrT="[Text]"/>
      <dgm:spPr/>
      <dgm:t>
        <a:bodyPr/>
        <a:lstStyle/>
        <a:p>
          <a:r>
            <a:rPr lang="fa-IR" dirty="0" smtClean="0"/>
            <a:t>افزایش کیفیت محصول</a:t>
          </a:r>
          <a:endParaRPr lang="en-US" dirty="0"/>
        </a:p>
      </dgm:t>
    </dgm:pt>
    <dgm:pt modelId="{F7D007CE-850C-4335-A0A7-351E35693930}" type="parTrans" cxnId="{861AA168-0B47-4711-9B41-7A948820DB00}">
      <dgm:prSet/>
      <dgm:spPr/>
      <dgm:t>
        <a:bodyPr/>
        <a:lstStyle/>
        <a:p>
          <a:endParaRPr lang="en-US"/>
        </a:p>
      </dgm:t>
    </dgm:pt>
    <dgm:pt modelId="{A4F5FB9A-9B72-436E-9E5D-0E561E3BD68C}" type="sibTrans" cxnId="{861AA168-0B47-4711-9B41-7A948820DB00}">
      <dgm:prSet/>
      <dgm:spPr/>
      <dgm:t>
        <a:bodyPr/>
        <a:lstStyle/>
        <a:p>
          <a:endParaRPr lang="en-US"/>
        </a:p>
      </dgm:t>
    </dgm:pt>
    <dgm:pt modelId="{0D5E863B-05FC-4759-BE0E-4E276891BE5A}">
      <dgm:prSet phldrT="[Text]"/>
      <dgm:spPr/>
      <dgm:t>
        <a:bodyPr/>
        <a:lstStyle/>
        <a:p>
          <a:r>
            <a:rPr lang="fa-IR" dirty="0" smtClean="0"/>
            <a:t>افزودن ویژگی های مطلوب</a:t>
          </a:r>
          <a:endParaRPr lang="en-US" dirty="0"/>
        </a:p>
      </dgm:t>
    </dgm:pt>
    <dgm:pt modelId="{ECF4DE70-C497-4036-9C5C-507EEDD3FF16}" type="parTrans" cxnId="{61D4FED0-0D18-4996-B8F1-8C47E5DC4C5F}">
      <dgm:prSet/>
      <dgm:spPr/>
      <dgm:t>
        <a:bodyPr/>
        <a:lstStyle/>
        <a:p>
          <a:endParaRPr lang="en-US"/>
        </a:p>
      </dgm:t>
    </dgm:pt>
    <dgm:pt modelId="{0A5CAC0B-D1A3-4F6A-A395-105385D600BF}" type="sibTrans" cxnId="{61D4FED0-0D18-4996-B8F1-8C47E5DC4C5F}">
      <dgm:prSet/>
      <dgm:spPr/>
      <dgm:t>
        <a:bodyPr/>
        <a:lstStyle/>
        <a:p>
          <a:endParaRPr lang="en-US"/>
        </a:p>
      </dgm:t>
    </dgm:pt>
    <dgm:pt modelId="{F91A43B8-31C0-4EDE-9EB6-36FAE48B9B70}">
      <dgm:prSet phldrT="[Text]"/>
      <dgm:spPr/>
      <dgm:t>
        <a:bodyPr/>
        <a:lstStyle/>
        <a:p>
          <a:r>
            <a:rPr lang="fa-IR" dirty="0" smtClean="0"/>
            <a:t>بهبود تکنولوژی محصول </a:t>
          </a:r>
          <a:endParaRPr lang="en-US" dirty="0"/>
        </a:p>
      </dgm:t>
    </dgm:pt>
    <dgm:pt modelId="{2C834FE1-F171-4792-AA0E-1D43BCAD571C}" type="parTrans" cxnId="{B9909410-C756-44A3-B686-F9E95F39D529}">
      <dgm:prSet/>
      <dgm:spPr/>
      <dgm:t>
        <a:bodyPr/>
        <a:lstStyle/>
        <a:p>
          <a:endParaRPr lang="en-US"/>
        </a:p>
      </dgm:t>
    </dgm:pt>
    <dgm:pt modelId="{628438A8-C932-4223-93D3-DFFA4691251B}" type="sibTrans" cxnId="{B9909410-C756-44A3-B686-F9E95F39D529}">
      <dgm:prSet/>
      <dgm:spPr/>
      <dgm:t>
        <a:bodyPr/>
        <a:lstStyle/>
        <a:p>
          <a:endParaRPr lang="en-US"/>
        </a:p>
      </dgm:t>
    </dgm:pt>
    <dgm:pt modelId="{AF810030-305E-41DE-A70D-3A1932294B2B}">
      <dgm:prSet phldrT="[Text]"/>
      <dgm:spPr/>
      <dgm:t>
        <a:bodyPr/>
        <a:lstStyle/>
        <a:p>
          <a:r>
            <a:rPr lang="fa-IR" dirty="0" smtClean="0"/>
            <a:t>افزایش کارایی تولید</a:t>
          </a:r>
          <a:endParaRPr lang="en-US" dirty="0"/>
        </a:p>
      </dgm:t>
    </dgm:pt>
    <dgm:pt modelId="{D41BA970-5E88-45FC-AD3A-F203CAABB571}" type="parTrans" cxnId="{429A43CD-4833-4D89-952B-BA8C671741C8}">
      <dgm:prSet/>
      <dgm:spPr/>
      <dgm:t>
        <a:bodyPr/>
        <a:lstStyle/>
        <a:p>
          <a:endParaRPr lang="en-US"/>
        </a:p>
      </dgm:t>
    </dgm:pt>
    <dgm:pt modelId="{24866CD4-1ABB-483B-AD28-B1AEDB50F550}" type="sibTrans" cxnId="{429A43CD-4833-4D89-952B-BA8C671741C8}">
      <dgm:prSet/>
      <dgm:spPr/>
      <dgm:t>
        <a:bodyPr/>
        <a:lstStyle/>
        <a:p>
          <a:endParaRPr lang="en-US"/>
        </a:p>
      </dgm:t>
    </dgm:pt>
    <dgm:pt modelId="{C5EDF39C-B0A0-49F8-9A2B-1B11AB3D28C2}" type="pres">
      <dgm:prSet presAssocID="{A18592B6-C5E4-4053-8EBF-E4CDA8347089}" presName="Name0" presStyleCnt="0">
        <dgm:presLayoutVars>
          <dgm:chMax val="1"/>
          <dgm:chPref val="1"/>
          <dgm:dir/>
          <dgm:resizeHandles/>
        </dgm:presLayoutVars>
      </dgm:prSet>
      <dgm:spPr/>
      <dgm:t>
        <a:bodyPr/>
        <a:lstStyle/>
        <a:p>
          <a:endParaRPr lang="en-US"/>
        </a:p>
      </dgm:t>
    </dgm:pt>
    <dgm:pt modelId="{6BCF2D5B-53B8-477B-99CC-829CD72F96F9}" type="pres">
      <dgm:prSet presAssocID="{C6E7F16D-95DC-4329-89E1-95D1B8B5CDA6}" presName="Parent" presStyleLbl="node1" presStyleIdx="0" presStyleCnt="2">
        <dgm:presLayoutVars>
          <dgm:chMax val="4"/>
          <dgm:chPref val="3"/>
        </dgm:presLayoutVars>
      </dgm:prSet>
      <dgm:spPr/>
      <dgm:t>
        <a:bodyPr/>
        <a:lstStyle/>
        <a:p>
          <a:endParaRPr lang="en-US"/>
        </a:p>
      </dgm:t>
    </dgm:pt>
    <dgm:pt modelId="{27B4BF9D-7A05-4F33-89EC-FD628E3646A0}" type="pres">
      <dgm:prSet presAssocID="{984ADD13-7395-4302-840C-1BAE7FEE0AE1}" presName="Accent" presStyleLbl="node1" presStyleIdx="1" presStyleCnt="2"/>
      <dgm:spPr/>
    </dgm:pt>
    <dgm:pt modelId="{F2021079-852F-46B8-8999-8BDE62843B51}" type="pres">
      <dgm:prSet presAssocID="{984ADD13-7395-4302-840C-1BAE7FEE0AE1}" presName="Image1" presStyleLbl="fgImgPlace1" presStyleIdx="0" presStyleCnt="4"/>
      <dgm:spPr/>
    </dgm:pt>
    <dgm:pt modelId="{8E3FC64E-5BAE-40CC-8AAE-50FFFC04C42E}" type="pres">
      <dgm:prSet presAssocID="{984ADD13-7395-4302-840C-1BAE7FEE0AE1}" presName="Child1" presStyleLbl="revTx" presStyleIdx="0" presStyleCnt="4">
        <dgm:presLayoutVars>
          <dgm:chMax val="0"/>
          <dgm:chPref val="0"/>
          <dgm:bulletEnabled val="1"/>
        </dgm:presLayoutVars>
      </dgm:prSet>
      <dgm:spPr/>
      <dgm:t>
        <a:bodyPr/>
        <a:lstStyle/>
        <a:p>
          <a:endParaRPr lang="en-US"/>
        </a:p>
      </dgm:t>
    </dgm:pt>
    <dgm:pt modelId="{A7DE0665-7147-4765-8055-2DAABD8E3ED9}" type="pres">
      <dgm:prSet presAssocID="{0D5E863B-05FC-4759-BE0E-4E276891BE5A}" presName="Image2" presStyleCnt="0"/>
      <dgm:spPr/>
    </dgm:pt>
    <dgm:pt modelId="{C3F904ED-C52A-4236-902E-AB544E906245}" type="pres">
      <dgm:prSet presAssocID="{0D5E863B-05FC-4759-BE0E-4E276891BE5A}" presName="Image" presStyleLbl="fgImgPlace1" presStyleIdx="1" presStyleCnt="4"/>
      <dgm:spPr/>
    </dgm:pt>
    <dgm:pt modelId="{D782CFC5-9447-4C32-9142-D30E814516D2}" type="pres">
      <dgm:prSet presAssocID="{0D5E863B-05FC-4759-BE0E-4E276891BE5A}" presName="Child2" presStyleLbl="revTx" presStyleIdx="1" presStyleCnt="4">
        <dgm:presLayoutVars>
          <dgm:chMax val="0"/>
          <dgm:chPref val="0"/>
          <dgm:bulletEnabled val="1"/>
        </dgm:presLayoutVars>
      </dgm:prSet>
      <dgm:spPr/>
      <dgm:t>
        <a:bodyPr/>
        <a:lstStyle/>
        <a:p>
          <a:endParaRPr lang="en-US"/>
        </a:p>
      </dgm:t>
    </dgm:pt>
    <dgm:pt modelId="{B578CC4D-41E4-4765-AB5B-AE5A1BBE3DF9}" type="pres">
      <dgm:prSet presAssocID="{F91A43B8-31C0-4EDE-9EB6-36FAE48B9B70}" presName="Image3" presStyleCnt="0"/>
      <dgm:spPr/>
    </dgm:pt>
    <dgm:pt modelId="{44582D20-F6E5-472A-B166-F35F643FD3FB}" type="pres">
      <dgm:prSet presAssocID="{F91A43B8-31C0-4EDE-9EB6-36FAE48B9B70}" presName="Image" presStyleLbl="fgImgPlace1" presStyleIdx="2" presStyleCnt="4"/>
      <dgm:spPr/>
    </dgm:pt>
    <dgm:pt modelId="{23A5589F-D9A9-43BF-A8DD-32F3506D4FC4}" type="pres">
      <dgm:prSet presAssocID="{F91A43B8-31C0-4EDE-9EB6-36FAE48B9B70}" presName="Child3" presStyleLbl="revTx" presStyleIdx="2" presStyleCnt="4">
        <dgm:presLayoutVars>
          <dgm:chMax val="0"/>
          <dgm:chPref val="0"/>
          <dgm:bulletEnabled val="1"/>
        </dgm:presLayoutVars>
      </dgm:prSet>
      <dgm:spPr/>
      <dgm:t>
        <a:bodyPr/>
        <a:lstStyle/>
        <a:p>
          <a:endParaRPr lang="en-US"/>
        </a:p>
      </dgm:t>
    </dgm:pt>
    <dgm:pt modelId="{39D8330C-E398-4B3E-93B9-1D814B09C2DC}" type="pres">
      <dgm:prSet presAssocID="{AF810030-305E-41DE-A70D-3A1932294B2B}" presName="Image4" presStyleCnt="0"/>
      <dgm:spPr/>
    </dgm:pt>
    <dgm:pt modelId="{B775ADA4-9C80-469A-B12B-5D69A87F8E63}" type="pres">
      <dgm:prSet presAssocID="{AF810030-305E-41DE-A70D-3A1932294B2B}" presName="Image" presStyleLbl="fgImgPlace1" presStyleIdx="3" presStyleCnt="4"/>
      <dgm:spPr/>
    </dgm:pt>
    <dgm:pt modelId="{A391ECF0-E4AC-4089-8AD1-26C41B4C59F9}" type="pres">
      <dgm:prSet presAssocID="{AF810030-305E-41DE-A70D-3A1932294B2B}" presName="Child4" presStyleLbl="revTx" presStyleIdx="3" presStyleCnt="4">
        <dgm:presLayoutVars>
          <dgm:chMax val="0"/>
          <dgm:chPref val="0"/>
          <dgm:bulletEnabled val="1"/>
        </dgm:presLayoutVars>
      </dgm:prSet>
      <dgm:spPr/>
      <dgm:t>
        <a:bodyPr/>
        <a:lstStyle/>
        <a:p>
          <a:endParaRPr lang="en-US"/>
        </a:p>
      </dgm:t>
    </dgm:pt>
  </dgm:ptLst>
  <dgm:cxnLst>
    <dgm:cxn modelId="{8F7DC310-1D86-4FB3-9D0B-755AA4467322}" type="presOf" srcId="{C6E7F16D-95DC-4329-89E1-95D1B8B5CDA6}" destId="{6BCF2D5B-53B8-477B-99CC-829CD72F96F9}" srcOrd="0" destOrd="0" presId="urn:microsoft.com/office/officeart/2011/layout/RadialPictureList"/>
    <dgm:cxn modelId="{3124323E-B6A2-4035-8074-1AF0D4FFB6AC}" type="presOf" srcId="{AF810030-305E-41DE-A70D-3A1932294B2B}" destId="{A391ECF0-E4AC-4089-8AD1-26C41B4C59F9}" srcOrd="0" destOrd="0" presId="urn:microsoft.com/office/officeart/2011/layout/RadialPictureList"/>
    <dgm:cxn modelId="{861AA168-0B47-4711-9B41-7A948820DB00}" srcId="{C6E7F16D-95DC-4329-89E1-95D1B8B5CDA6}" destId="{984ADD13-7395-4302-840C-1BAE7FEE0AE1}" srcOrd="0" destOrd="0" parTransId="{F7D007CE-850C-4335-A0A7-351E35693930}" sibTransId="{A4F5FB9A-9B72-436E-9E5D-0E561E3BD68C}"/>
    <dgm:cxn modelId="{A3AA35E8-4DAF-4101-BEB2-2883F2745C11}" type="presOf" srcId="{984ADD13-7395-4302-840C-1BAE7FEE0AE1}" destId="{8E3FC64E-5BAE-40CC-8AAE-50FFFC04C42E}" srcOrd="0" destOrd="0" presId="urn:microsoft.com/office/officeart/2011/layout/RadialPictureList"/>
    <dgm:cxn modelId="{B9909410-C756-44A3-B686-F9E95F39D529}" srcId="{C6E7F16D-95DC-4329-89E1-95D1B8B5CDA6}" destId="{F91A43B8-31C0-4EDE-9EB6-36FAE48B9B70}" srcOrd="2" destOrd="0" parTransId="{2C834FE1-F171-4792-AA0E-1D43BCAD571C}" sibTransId="{628438A8-C932-4223-93D3-DFFA4691251B}"/>
    <dgm:cxn modelId="{FF7F48C0-3085-46C7-96B3-6AEFCDB70BCB}" srcId="{A18592B6-C5E4-4053-8EBF-E4CDA8347089}" destId="{C6E7F16D-95DC-4329-89E1-95D1B8B5CDA6}" srcOrd="0" destOrd="0" parTransId="{A2E536A2-6141-4695-B267-E475DDFC998B}" sibTransId="{EBEFC863-B03E-4F21-BA99-127F5F25CF07}"/>
    <dgm:cxn modelId="{9422E84E-8BDF-40B1-873A-709752E1A014}" type="presOf" srcId="{0D5E863B-05FC-4759-BE0E-4E276891BE5A}" destId="{D782CFC5-9447-4C32-9142-D30E814516D2}" srcOrd="0" destOrd="0" presId="urn:microsoft.com/office/officeart/2011/layout/RadialPictureList"/>
    <dgm:cxn modelId="{61D4FED0-0D18-4996-B8F1-8C47E5DC4C5F}" srcId="{C6E7F16D-95DC-4329-89E1-95D1B8B5CDA6}" destId="{0D5E863B-05FC-4759-BE0E-4E276891BE5A}" srcOrd="1" destOrd="0" parTransId="{ECF4DE70-C497-4036-9C5C-507EEDD3FF16}" sibTransId="{0A5CAC0B-D1A3-4F6A-A395-105385D600BF}"/>
    <dgm:cxn modelId="{3AF3FC70-5684-4E7A-BDEA-9FE44B132CB5}" type="presOf" srcId="{F91A43B8-31C0-4EDE-9EB6-36FAE48B9B70}" destId="{23A5589F-D9A9-43BF-A8DD-32F3506D4FC4}" srcOrd="0" destOrd="0" presId="urn:microsoft.com/office/officeart/2011/layout/RadialPictureList"/>
    <dgm:cxn modelId="{429A43CD-4833-4D89-952B-BA8C671741C8}" srcId="{C6E7F16D-95DC-4329-89E1-95D1B8B5CDA6}" destId="{AF810030-305E-41DE-A70D-3A1932294B2B}" srcOrd="3" destOrd="0" parTransId="{D41BA970-5E88-45FC-AD3A-F203CAABB571}" sibTransId="{24866CD4-1ABB-483B-AD28-B1AEDB50F550}"/>
    <dgm:cxn modelId="{DF716975-4B9D-4323-9F04-E83BB583EB46}" type="presOf" srcId="{A18592B6-C5E4-4053-8EBF-E4CDA8347089}" destId="{C5EDF39C-B0A0-49F8-9A2B-1B11AB3D28C2}" srcOrd="0" destOrd="0" presId="urn:microsoft.com/office/officeart/2011/layout/RadialPictureList"/>
    <dgm:cxn modelId="{96D4AA36-DB13-41FE-B0AD-317E7F804D25}" type="presParOf" srcId="{C5EDF39C-B0A0-49F8-9A2B-1B11AB3D28C2}" destId="{6BCF2D5B-53B8-477B-99CC-829CD72F96F9}" srcOrd="0" destOrd="0" presId="urn:microsoft.com/office/officeart/2011/layout/RadialPictureList"/>
    <dgm:cxn modelId="{7E050042-E95A-4700-BA4F-0751D26D74EC}" type="presParOf" srcId="{C5EDF39C-B0A0-49F8-9A2B-1B11AB3D28C2}" destId="{27B4BF9D-7A05-4F33-89EC-FD628E3646A0}" srcOrd="1" destOrd="0" presId="urn:microsoft.com/office/officeart/2011/layout/RadialPictureList"/>
    <dgm:cxn modelId="{F214A1F5-9B97-482D-9629-BD9E4A13D861}" type="presParOf" srcId="{C5EDF39C-B0A0-49F8-9A2B-1B11AB3D28C2}" destId="{F2021079-852F-46B8-8999-8BDE62843B51}" srcOrd="2" destOrd="0" presId="urn:microsoft.com/office/officeart/2011/layout/RadialPictureList"/>
    <dgm:cxn modelId="{C06C2A08-F0A6-4A86-82FB-4CA2E3530A70}" type="presParOf" srcId="{C5EDF39C-B0A0-49F8-9A2B-1B11AB3D28C2}" destId="{8E3FC64E-5BAE-40CC-8AAE-50FFFC04C42E}" srcOrd="3" destOrd="0" presId="urn:microsoft.com/office/officeart/2011/layout/RadialPictureList"/>
    <dgm:cxn modelId="{B0BAC269-0BCE-4338-B4FE-F97399935ED6}" type="presParOf" srcId="{C5EDF39C-B0A0-49F8-9A2B-1B11AB3D28C2}" destId="{A7DE0665-7147-4765-8055-2DAABD8E3ED9}" srcOrd="4" destOrd="0" presId="urn:microsoft.com/office/officeart/2011/layout/RadialPictureList"/>
    <dgm:cxn modelId="{6F11F0B4-8EBE-4D0A-AFB5-5DC2157D600E}" type="presParOf" srcId="{A7DE0665-7147-4765-8055-2DAABD8E3ED9}" destId="{C3F904ED-C52A-4236-902E-AB544E906245}" srcOrd="0" destOrd="0" presId="urn:microsoft.com/office/officeart/2011/layout/RadialPictureList"/>
    <dgm:cxn modelId="{EBE36637-985D-4814-BF10-E1EEE0866749}" type="presParOf" srcId="{C5EDF39C-B0A0-49F8-9A2B-1B11AB3D28C2}" destId="{D782CFC5-9447-4C32-9142-D30E814516D2}" srcOrd="5" destOrd="0" presId="urn:microsoft.com/office/officeart/2011/layout/RadialPictureList"/>
    <dgm:cxn modelId="{EEEFC935-23D9-41CF-8E0B-E0CEBFA26283}" type="presParOf" srcId="{C5EDF39C-B0A0-49F8-9A2B-1B11AB3D28C2}" destId="{B578CC4D-41E4-4765-AB5B-AE5A1BBE3DF9}" srcOrd="6" destOrd="0" presId="urn:microsoft.com/office/officeart/2011/layout/RadialPictureList"/>
    <dgm:cxn modelId="{DB8D0B59-4C82-4D9C-959C-232E44EF29EA}" type="presParOf" srcId="{B578CC4D-41E4-4765-AB5B-AE5A1BBE3DF9}" destId="{44582D20-F6E5-472A-B166-F35F643FD3FB}" srcOrd="0" destOrd="0" presId="urn:microsoft.com/office/officeart/2011/layout/RadialPictureList"/>
    <dgm:cxn modelId="{3E9754D8-4277-44D3-ABD4-33C8C66D850D}" type="presParOf" srcId="{C5EDF39C-B0A0-49F8-9A2B-1B11AB3D28C2}" destId="{23A5589F-D9A9-43BF-A8DD-32F3506D4FC4}" srcOrd="7" destOrd="0" presId="urn:microsoft.com/office/officeart/2011/layout/RadialPictureList"/>
    <dgm:cxn modelId="{67A71430-8557-4C51-ABA6-F695413EEEA0}" type="presParOf" srcId="{C5EDF39C-B0A0-49F8-9A2B-1B11AB3D28C2}" destId="{39D8330C-E398-4B3E-93B9-1D814B09C2DC}" srcOrd="8" destOrd="0" presId="urn:microsoft.com/office/officeart/2011/layout/RadialPictureList"/>
    <dgm:cxn modelId="{968A4340-025E-486B-81A2-93E93F82F948}" type="presParOf" srcId="{39D8330C-E398-4B3E-93B9-1D814B09C2DC}" destId="{B775ADA4-9C80-469A-B12B-5D69A87F8E63}" srcOrd="0" destOrd="0" presId="urn:microsoft.com/office/officeart/2011/layout/RadialPictureList"/>
    <dgm:cxn modelId="{A1A85A27-8958-41E8-90E3-B9DE8B588255}" type="presParOf" srcId="{C5EDF39C-B0A0-49F8-9A2B-1B11AB3D28C2}" destId="{A391ECF0-E4AC-4089-8AD1-26C41B4C59F9}"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D2B2A-4C8F-428A-B54F-3CBFEE006CB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4B748BFB-3EC1-4E8F-9654-C43CA6AB89C1}">
      <dgm:prSet phldrT="[Text]"/>
      <dgm:spPr/>
      <dgm:t>
        <a:bodyPr/>
        <a:lstStyle/>
        <a:p>
          <a:r>
            <a:rPr lang="fa-IR" dirty="0" err="1" smtClean="0"/>
            <a:t>کامیابی</a:t>
          </a:r>
          <a:r>
            <a:rPr lang="fa-IR" dirty="0" smtClean="0"/>
            <a:t> اقتصاد ملی</a:t>
          </a:r>
          <a:endParaRPr lang="en-US" dirty="0"/>
        </a:p>
      </dgm:t>
    </dgm:pt>
    <dgm:pt modelId="{9C0A8680-3801-492D-A368-4D1DE339B953}" type="parTrans" cxnId="{FB010B43-5AFC-4062-A1C2-611D0E3AB063}">
      <dgm:prSet/>
      <dgm:spPr/>
      <dgm:t>
        <a:bodyPr/>
        <a:lstStyle/>
        <a:p>
          <a:endParaRPr lang="en-US"/>
        </a:p>
      </dgm:t>
    </dgm:pt>
    <dgm:pt modelId="{2BB3CFA7-6D8C-4D9D-B9ED-8631D49BF4F6}" type="sibTrans" cxnId="{FB010B43-5AFC-4062-A1C2-611D0E3AB063}">
      <dgm:prSet/>
      <dgm:spPr/>
      <dgm:t>
        <a:bodyPr/>
        <a:lstStyle/>
        <a:p>
          <a:endParaRPr lang="en-US"/>
        </a:p>
      </dgm:t>
    </dgm:pt>
    <dgm:pt modelId="{5E71E01A-0C6E-4399-9AE6-AD904986D3E5}">
      <dgm:prSet phldrT="[Text]"/>
      <dgm:spPr/>
      <dgm:t>
        <a:bodyPr/>
        <a:lstStyle/>
        <a:p>
          <a:r>
            <a:rPr lang="fa-IR" dirty="0" smtClean="0"/>
            <a:t>افزایش صادرات در حوزه صنایع با بهره </a:t>
          </a:r>
          <a:r>
            <a:rPr lang="fa-IR" dirty="0" err="1" smtClean="0"/>
            <a:t>وری</a:t>
          </a:r>
          <a:r>
            <a:rPr lang="fa-IR" dirty="0" smtClean="0"/>
            <a:t> بالا</a:t>
          </a:r>
          <a:endParaRPr lang="en-US" dirty="0"/>
        </a:p>
      </dgm:t>
    </dgm:pt>
    <dgm:pt modelId="{AC41DC4D-69C8-46B5-84C5-C1B28EEF63A9}" type="parTrans" cxnId="{BC405147-B12E-4233-8804-36CD27FD011D}">
      <dgm:prSet/>
      <dgm:spPr/>
      <dgm:t>
        <a:bodyPr/>
        <a:lstStyle/>
        <a:p>
          <a:endParaRPr lang="en-US"/>
        </a:p>
      </dgm:t>
    </dgm:pt>
    <dgm:pt modelId="{006AE212-AD2F-4A6B-9A5B-285293243606}" type="sibTrans" cxnId="{BC405147-B12E-4233-8804-36CD27FD011D}">
      <dgm:prSet/>
      <dgm:spPr/>
      <dgm:t>
        <a:bodyPr/>
        <a:lstStyle/>
        <a:p>
          <a:endParaRPr lang="en-US"/>
        </a:p>
      </dgm:t>
    </dgm:pt>
    <dgm:pt modelId="{139FEA77-4037-4112-9BBB-57AEE83A7C82}">
      <dgm:prSet phldrT="[Text]"/>
      <dgm:spPr/>
      <dgm:t>
        <a:bodyPr/>
        <a:lstStyle/>
        <a:p>
          <a:r>
            <a:rPr lang="fa-IR" dirty="0" smtClean="0"/>
            <a:t>انتقال فعالیت های کم بهره ور به خارج از کشور از طریق سرمایه گذاری خارجی</a:t>
          </a:r>
          <a:endParaRPr lang="en-US" dirty="0"/>
        </a:p>
      </dgm:t>
    </dgm:pt>
    <dgm:pt modelId="{EFE56AD9-4EB0-481F-848B-E15476C06BDD}" type="parTrans" cxnId="{C2C9A78C-A709-4961-A4FF-A8E1FB936103}">
      <dgm:prSet/>
      <dgm:spPr/>
      <dgm:t>
        <a:bodyPr/>
        <a:lstStyle/>
        <a:p>
          <a:endParaRPr lang="en-US"/>
        </a:p>
      </dgm:t>
    </dgm:pt>
    <dgm:pt modelId="{8E6835C7-E5DB-4D75-984F-C9B2D165D9BB}" type="sibTrans" cxnId="{C2C9A78C-A709-4961-A4FF-A8E1FB936103}">
      <dgm:prSet/>
      <dgm:spPr/>
      <dgm:t>
        <a:bodyPr/>
        <a:lstStyle/>
        <a:p>
          <a:endParaRPr lang="en-US"/>
        </a:p>
      </dgm:t>
    </dgm:pt>
    <dgm:pt modelId="{6CD360F2-303D-4091-B5DA-64A20DA78548}">
      <dgm:prSet phldrT="[Text]"/>
      <dgm:spPr/>
      <dgm:t>
        <a:bodyPr/>
        <a:lstStyle/>
        <a:p>
          <a:r>
            <a:rPr lang="fa-IR" dirty="0" smtClean="0"/>
            <a:t>وارد کردن کالاها و خدمات در </a:t>
          </a:r>
          <a:r>
            <a:rPr lang="fa-IR" dirty="0" err="1" smtClean="0"/>
            <a:t>صنایعی</a:t>
          </a:r>
          <a:r>
            <a:rPr lang="fa-IR" dirty="0" smtClean="0"/>
            <a:t> دارای بهره </a:t>
          </a:r>
          <a:r>
            <a:rPr lang="fa-IR" dirty="0" err="1" smtClean="0"/>
            <a:t>وری</a:t>
          </a:r>
          <a:r>
            <a:rPr lang="fa-IR" dirty="0" smtClean="0"/>
            <a:t> پایین تر</a:t>
          </a:r>
          <a:endParaRPr lang="en-US" dirty="0"/>
        </a:p>
      </dgm:t>
    </dgm:pt>
    <dgm:pt modelId="{479B05EB-9CED-4249-866D-19AB478C3FDA}" type="parTrans" cxnId="{5C85419B-9F54-4D9C-9FAD-494A7C047458}">
      <dgm:prSet/>
      <dgm:spPr/>
      <dgm:t>
        <a:bodyPr/>
        <a:lstStyle/>
        <a:p>
          <a:endParaRPr lang="en-US"/>
        </a:p>
      </dgm:t>
    </dgm:pt>
    <dgm:pt modelId="{1DBD73DE-BF3A-46CF-A258-3F32AAD47BA4}" type="sibTrans" cxnId="{5C85419B-9F54-4D9C-9FAD-494A7C047458}">
      <dgm:prSet/>
      <dgm:spPr/>
      <dgm:t>
        <a:bodyPr/>
        <a:lstStyle/>
        <a:p>
          <a:endParaRPr lang="en-US"/>
        </a:p>
      </dgm:t>
    </dgm:pt>
    <dgm:pt modelId="{D1DB1B29-F857-4854-88C3-6B9A562DEFB2}" type="pres">
      <dgm:prSet presAssocID="{042D2B2A-4C8F-428A-B54F-3CBFEE006CB0}" presName="diagram" presStyleCnt="0">
        <dgm:presLayoutVars>
          <dgm:chPref val="1"/>
          <dgm:dir val="rev"/>
          <dgm:animOne val="branch"/>
          <dgm:animLvl val="lvl"/>
          <dgm:resizeHandles val="exact"/>
        </dgm:presLayoutVars>
      </dgm:prSet>
      <dgm:spPr/>
      <dgm:t>
        <a:bodyPr/>
        <a:lstStyle/>
        <a:p>
          <a:endParaRPr lang="en-US"/>
        </a:p>
      </dgm:t>
    </dgm:pt>
    <dgm:pt modelId="{7FD71542-E484-46A3-861C-3F3C44B85DCA}" type="pres">
      <dgm:prSet presAssocID="{4B748BFB-3EC1-4E8F-9654-C43CA6AB89C1}" presName="root1" presStyleCnt="0"/>
      <dgm:spPr/>
    </dgm:pt>
    <dgm:pt modelId="{AC5D5E5E-93CD-41A5-B010-2D928F660A73}" type="pres">
      <dgm:prSet presAssocID="{4B748BFB-3EC1-4E8F-9654-C43CA6AB89C1}" presName="LevelOneTextNode" presStyleLbl="node0" presStyleIdx="0" presStyleCnt="1">
        <dgm:presLayoutVars>
          <dgm:chPref val="3"/>
        </dgm:presLayoutVars>
      </dgm:prSet>
      <dgm:spPr/>
      <dgm:t>
        <a:bodyPr/>
        <a:lstStyle/>
        <a:p>
          <a:endParaRPr lang="en-US"/>
        </a:p>
      </dgm:t>
    </dgm:pt>
    <dgm:pt modelId="{8A24FD46-9804-4DEF-B98F-96A19D5E7D01}" type="pres">
      <dgm:prSet presAssocID="{4B748BFB-3EC1-4E8F-9654-C43CA6AB89C1}" presName="level2hierChild" presStyleCnt="0"/>
      <dgm:spPr/>
    </dgm:pt>
    <dgm:pt modelId="{45379530-99B5-44A8-8713-E5338372A6D2}" type="pres">
      <dgm:prSet presAssocID="{AC41DC4D-69C8-46B5-84C5-C1B28EEF63A9}" presName="conn2-1" presStyleLbl="parChTrans1D2" presStyleIdx="0" presStyleCnt="3"/>
      <dgm:spPr/>
      <dgm:t>
        <a:bodyPr/>
        <a:lstStyle/>
        <a:p>
          <a:endParaRPr lang="en-US"/>
        </a:p>
      </dgm:t>
    </dgm:pt>
    <dgm:pt modelId="{291182AD-9FF1-4035-9BF6-0F2095D5E1BD}" type="pres">
      <dgm:prSet presAssocID="{AC41DC4D-69C8-46B5-84C5-C1B28EEF63A9}" presName="connTx" presStyleLbl="parChTrans1D2" presStyleIdx="0" presStyleCnt="3"/>
      <dgm:spPr/>
      <dgm:t>
        <a:bodyPr/>
        <a:lstStyle/>
        <a:p>
          <a:endParaRPr lang="en-US"/>
        </a:p>
      </dgm:t>
    </dgm:pt>
    <dgm:pt modelId="{38A79660-FE58-49CE-9CD7-1B5039456F56}" type="pres">
      <dgm:prSet presAssocID="{5E71E01A-0C6E-4399-9AE6-AD904986D3E5}" presName="root2" presStyleCnt="0"/>
      <dgm:spPr/>
    </dgm:pt>
    <dgm:pt modelId="{8062E43A-8C0A-4448-A035-00E41092E9DE}" type="pres">
      <dgm:prSet presAssocID="{5E71E01A-0C6E-4399-9AE6-AD904986D3E5}" presName="LevelTwoTextNode" presStyleLbl="node2" presStyleIdx="0" presStyleCnt="3">
        <dgm:presLayoutVars>
          <dgm:chPref val="3"/>
        </dgm:presLayoutVars>
      </dgm:prSet>
      <dgm:spPr/>
      <dgm:t>
        <a:bodyPr/>
        <a:lstStyle/>
        <a:p>
          <a:endParaRPr lang="en-US"/>
        </a:p>
      </dgm:t>
    </dgm:pt>
    <dgm:pt modelId="{C357D006-0DB9-4970-8BA2-F10BCF6E635F}" type="pres">
      <dgm:prSet presAssocID="{5E71E01A-0C6E-4399-9AE6-AD904986D3E5}" presName="level3hierChild" presStyleCnt="0"/>
      <dgm:spPr/>
    </dgm:pt>
    <dgm:pt modelId="{2EBE2BFB-5E78-433F-88E2-1C13A824BE83}" type="pres">
      <dgm:prSet presAssocID="{EFE56AD9-4EB0-481F-848B-E15476C06BDD}" presName="conn2-1" presStyleLbl="parChTrans1D2" presStyleIdx="1" presStyleCnt="3"/>
      <dgm:spPr/>
      <dgm:t>
        <a:bodyPr/>
        <a:lstStyle/>
        <a:p>
          <a:endParaRPr lang="en-US"/>
        </a:p>
      </dgm:t>
    </dgm:pt>
    <dgm:pt modelId="{9DC9DA0E-2EDF-4F03-A743-9ECC179F7DDA}" type="pres">
      <dgm:prSet presAssocID="{EFE56AD9-4EB0-481F-848B-E15476C06BDD}" presName="connTx" presStyleLbl="parChTrans1D2" presStyleIdx="1" presStyleCnt="3"/>
      <dgm:spPr/>
      <dgm:t>
        <a:bodyPr/>
        <a:lstStyle/>
        <a:p>
          <a:endParaRPr lang="en-US"/>
        </a:p>
      </dgm:t>
    </dgm:pt>
    <dgm:pt modelId="{98950E1C-AC56-4879-8998-C89EF5C5F212}" type="pres">
      <dgm:prSet presAssocID="{139FEA77-4037-4112-9BBB-57AEE83A7C82}" presName="root2" presStyleCnt="0"/>
      <dgm:spPr/>
    </dgm:pt>
    <dgm:pt modelId="{4B2A6194-C93C-4783-AE90-8F9138A1CA68}" type="pres">
      <dgm:prSet presAssocID="{139FEA77-4037-4112-9BBB-57AEE83A7C82}" presName="LevelTwoTextNode" presStyleLbl="node2" presStyleIdx="1" presStyleCnt="3">
        <dgm:presLayoutVars>
          <dgm:chPref val="3"/>
        </dgm:presLayoutVars>
      </dgm:prSet>
      <dgm:spPr/>
      <dgm:t>
        <a:bodyPr/>
        <a:lstStyle/>
        <a:p>
          <a:endParaRPr lang="en-US"/>
        </a:p>
      </dgm:t>
    </dgm:pt>
    <dgm:pt modelId="{A125BB2C-8248-4FB0-BD92-CB88B8090489}" type="pres">
      <dgm:prSet presAssocID="{139FEA77-4037-4112-9BBB-57AEE83A7C82}" presName="level3hierChild" presStyleCnt="0"/>
      <dgm:spPr/>
    </dgm:pt>
    <dgm:pt modelId="{D4D80875-810C-4A77-8A71-408A75B1BBE6}" type="pres">
      <dgm:prSet presAssocID="{479B05EB-9CED-4249-866D-19AB478C3FDA}" presName="conn2-1" presStyleLbl="parChTrans1D2" presStyleIdx="2" presStyleCnt="3"/>
      <dgm:spPr/>
      <dgm:t>
        <a:bodyPr/>
        <a:lstStyle/>
        <a:p>
          <a:endParaRPr lang="en-US"/>
        </a:p>
      </dgm:t>
    </dgm:pt>
    <dgm:pt modelId="{8AB2FA48-F552-419E-90B4-D77AD907B5C5}" type="pres">
      <dgm:prSet presAssocID="{479B05EB-9CED-4249-866D-19AB478C3FDA}" presName="connTx" presStyleLbl="parChTrans1D2" presStyleIdx="2" presStyleCnt="3"/>
      <dgm:spPr/>
      <dgm:t>
        <a:bodyPr/>
        <a:lstStyle/>
        <a:p>
          <a:endParaRPr lang="en-US"/>
        </a:p>
      </dgm:t>
    </dgm:pt>
    <dgm:pt modelId="{B1B21841-B29C-4D03-80DF-16865B320B71}" type="pres">
      <dgm:prSet presAssocID="{6CD360F2-303D-4091-B5DA-64A20DA78548}" presName="root2" presStyleCnt="0"/>
      <dgm:spPr/>
    </dgm:pt>
    <dgm:pt modelId="{F68849DB-6B82-42E4-86CE-70E26A2B1195}" type="pres">
      <dgm:prSet presAssocID="{6CD360F2-303D-4091-B5DA-64A20DA78548}" presName="LevelTwoTextNode" presStyleLbl="node2" presStyleIdx="2" presStyleCnt="3">
        <dgm:presLayoutVars>
          <dgm:chPref val="3"/>
        </dgm:presLayoutVars>
      </dgm:prSet>
      <dgm:spPr/>
      <dgm:t>
        <a:bodyPr/>
        <a:lstStyle/>
        <a:p>
          <a:endParaRPr lang="en-US"/>
        </a:p>
      </dgm:t>
    </dgm:pt>
    <dgm:pt modelId="{AF2D6944-6FD3-481D-909D-23496EFD2098}" type="pres">
      <dgm:prSet presAssocID="{6CD360F2-303D-4091-B5DA-64A20DA78548}" presName="level3hierChild" presStyleCnt="0"/>
      <dgm:spPr/>
    </dgm:pt>
  </dgm:ptLst>
  <dgm:cxnLst>
    <dgm:cxn modelId="{4225ECA5-3AAB-4F07-B7E7-4CD47D38F1AC}" type="presOf" srcId="{479B05EB-9CED-4249-866D-19AB478C3FDA}" destId="{8AB2FA48-F552-419E-90B4-D77AD907B5C5}" srcOrd="1" destOrd="0" presId="urn:microsoft.com/office/officeart/2005/8/layout/hierarchy2"/>
    <dgm:cxn modelId="{C2C9A78C-A709-4961-A4FF-A8E1FB936103}" srcId="{4B748BFB-3EC1-4E8F-9654-C43CA6AB89C1}" destId="{139FEA77-4037-4112-9BBB-57AEE83A7C82}" srcOrd="1" destOrd="0" parTransId="{EFE56AD9-4EB0-481F-848B-E15476C06BDD}" sibTransId="{8E6835C7-E5DB-4D75-984F-C9B2D165D9BB}"/>
    <dgm:cxn modelId="{6956E9C1-A33F-4712-A186-D1CF45228C63}" type="presOf" srcId="{042D2B2A-4C8F-428A-B54F-3CBFEE006CB0}" destId="{D1DB1B29-F857-4854-88C3-6B9A562DEFB2}" srcOrd="0" destOrd="0" presId="urn:microsoft.com/office/officeart/2005/8/layout/hierarchy2"/>
    <dgm:cxn modelId="{90B97E72-67D0-4D83-94B2-B5A8DD4F0348}" type="presOf" srcId="{4B748BFB-3EC1-4E8F-9654-C43CA6AB89C1}" destId="{AC5D5E5E-93CD-41A5-B010-2D928F660A73}" srcOrd="0" destOrd="0" presId="urn:microsoft.com/office/officeart/2005/8/layout/hierarchy2"/>
    <dgm:cxn modelId="{E92B84CA-431E-488F-8EA9-E13DBB78F45F}" type="presOf" srcId="{479B05EB-9CED-4249-866D-19AB478C3FDA}" destId="{D4D80875-810C-4A77-8A71-408A75B1BBE6}" srcOrd="0" destOrd="0" presId="urn:microsoft.com/office/officeart/2005/8/layout/hierarchy2"/>
    <dgm:cxn modelId="{E2935D2B-EEB8-414C-9C86-0185EB033619}" type="presOf" srcId="{AC41DC4D-69C8-46B5-84C5-C1B28EEF63A9}" destId="{291182AD-9FF1-4035-9BF6-0F2095D5E1BD}" srcOrd="1" destOrd="0" presId="urn:microsoft.com/office/officeart/2005/8/layout/hierarchy2"/>
    <dgm:cxn modelId="{E8A97130-8EAA-4EF2-B9D9-699FB4AFCBFD}" type="presOf" srcId="{6CD360F2-303D-4091-B5DA-64A20DA78548}" destId="{F68849DB-6B82-42E4-86CE-70E26A2B1195}" srcOrd="0" destOrd="0" presId="urn:microsoft.com/office/officeart/2005/8/layout/hierarchy2"/>
    <dgm:cxn modelId="{FB010B43-5AFC-4062-A1C2-611D0E3AB063}" srcId="{042D2B2A-4C8F-428A-B54F-3CBFEE006CB0}" destId="{4B748BFB-3EC1-4E8F-9654-C43CA6AB89C1}" srcOrd="0" destOrd="0" parTransId="{9C0A8680-3801-492D-A368-4D1DE339B953}" sibTransId="{2BB3CFA7-6D8C-4D9D-B9ED-8631D49BF4F6}"/>
    <dgm:cxn modelId="{F9CA1A0D-F81D-4820-991C-557EF415088C}" type="presOf" srcId="{139FEA77-4037-4112-9BBB-57AEE83A7C82}" destId="{4B2A6194-C93C-4783-AE90-8F9138A1CA68}" srcOrd="0" destOrd="0" presId="urn:microsoft.com/office/officeart/2005/8/layout/hierarchy2"/>
    <dgm:cxn modelId="{DBC07787-89E0-4CC3-8D45-E5DD38450544}" type="presOf" srcId="{EFE56AD9-4EB0-481F-848B-E15476C06BDD}" destId="{9DC9DA0E-2EDF-4F03-A743-9ECC179F7DDA}" srcOrd="1" destOrd="0" presId="urn:microsoft.com/office/officeart/2005/8/layout/hierarchy2"/>
    <dgm:cxn modelId="{7DAC1D67-D312-4F1D-941D-33788BAC4F76}" type="presOf" srcId="{AC41DC4D-69C8-46B5-84C5-C1B28EEF63A9}" destId="{45379530-99B5-44A8-8713-E5338372A6D2}" srcOrd="0" destOrd="0" presId="urn:microsoft.com/office/officeart/2005/8/layout/hierarchy2"/>
    <dgm:cxn modelId="{5C85419B-9F54-4D9C-9FAD-494A7C047458}" srcId="{4B748BFB-3EC1-4E8F-9654-C43CA6AB89C1}" destId="{6CD360F2-303D-4091-B5DA-64A20DA78548}" srcOrd="2" destOrd="0" parTransId="{479B05EB-9CED-4249-866D-19AB478C3FDA}" sibTransId="{1DBD73DE-BF3A-46CF-A258-3F32AAD47BA4}"/>
    <dgm:cxn modelId="{0F7F223D-5955-4273-86A7-01B4EF23804D}" type="presOf" srcId="{5E71E01A-0C6E-4399-9AE6-AD904986D3E5}" destId="{8062E43A-8C0A-4448-A035-00E41092E9DE}" srcOrd="0" destOrd="0" presId="urn:microsoft.com/office/officeart/2005/8/layout/hierarchy2"/>
    <dgm:cxn modelId="{BC405147-B12E-4233-8804-36CD27FD011D}" srcId="{4B748BFB-3EC1-4E8F-9654-C43CA6AB89C1}" destId="{5E71E01A-0C6E-4399-9AE6-AD904986D3E5}" srcOrd="0" destOrd="0" parTransId="{AC41DC4D-69C8-46B5-84C5-C1B28EEF63A9}" sibTransId="{006AE212-AD2F-4A6B-9A5B-285293243606}"/>
    <dgm:cxn modelId="{6158B258-E2D5-4580-A6BC-294230E9E1C7}" type="presOf" srcId="{EFE56AD9-4EB0-481F-848B-E15476C06BDD}" destId="{2EBE2BFB-5E78-433F-88E2-1C13A824BE83}" srcOrd="0" destOrd="0" presId="urn:microsoft.com/office/officeart/2005/8/layout/hierarchy2"/>
    <dgm:cxn modelId="{BC7980CB-28B8-4338-B6E2-CF158771DBAF}" type="presParOf" srcId="{D1DB1B29-F857-4854-88C3-6B9A562DEFB2}" destId="{7FD71542-E484-46A3-861C-3F3C44B85DCA}" srcOrd="0" destOrd="0" presId="urn:microsoft.com/office/officeart/2005/8/layout/hierarchy2"/>
    <dgm:cxn modelId="{784436B0-E773-4472-8D1D-91CA32FB474E}" type="presParOf" srcId="{7FD71542-E484-46A3-861C-3F3C44B85DCA}" destId="{AC5D5E5E-93CD-41A5-B010-2D928F660A73}" srcOrd="0" destOrd="0" presId="urn:microsoft.com/office/officeart/2005/8/layout/hierarchy2"/>
    <dgm:cxn modelId="{AA245540-0936-4E74-B04F-A5D32DF2B6B2}" type="presParOf" srcId="{7FD71542-E484-46A3-861C-3F3C44B85DCA}" destId="{8A24FD46-9804-4DEF-B98F-96A19D5E7D01}" srcOrd="1" destOrd="0" presId="urn:microsoft.com/office/officeart/2005/8/layout/hierarchy2"/>
    <dgm:cxn modelId="{D34593E2-7DDE-4271-9F0D-168567DBFB03}" type="presParOf" srcId="{8A24FD46-9804-4DEF-B98F-96A19D5E7D01}" destId="{45379530-99B5-44A8-8713-E5338372A6D2}" srcOrd="0" destOrd="0" presId="urn:microsoft.com/office/officeart/2005/8/layout/hierarchy2"/>
    <dgm:cxn modelId="{60E37718-D8EF-402B-A059-96E9AF3D2CFD}" type="presParOf" srcId="{45379530-99B5-44A8-8713-E5338372A6D2}" destId="{291182AD-9FF1-4035-9BF6-0F2095D5E1BD}" srcOrd="0" destOrd="0" presId="urn:microsoft.com/office/officeart/2005/8/layout/hierarchy2"/>
    <dgm:cxn modelId="{A72253BC-FF27-4A4A-B911-91403AFFCFC4}" type="presParOf" srcId="{8A24FD46-9804-4DEF-B98F-96A19D5E7D01}" destId="{38A79660-FE58-49CE-9CD7-1B5039456F56}" srcOrd="1" destOrd="0" presId="urn:microsoft.com/office/officeart/2005/8/layout/hierarchy2"/>
    <dgm:cxn modelId="{65DA33C1-D846-4A14-BD76-684486D26613}" type="presParOf" srcId="{38A79660-FE58-49CE-9CD7-1B5039456F56}" destId="{8062E43A-8C0A-4448-A035-00E41092E9DE}" srcOrd="0" destOrd="0" presId="urn:microsoft.com/office/officeart/2005/8/layout/hierarchy2"/>
    <dgm:cxn modelId="{53D425B4-3F6B-400C-882A-C0BD4BE1FBE6}" type="presParOf" srcId="{38A79660-FE58-49CE-9CD7-1B5039456F56}" destId="{C357D006-0DB9-4970-8BA2-F10BCF6E635F}" srcOrd="1" destOrd="0" presId="urn:microsoft.com/office/officeart/2005/8/layout/hierarchy2"/>
    <dgm:cxn modelId="{CB0B5597-C5B8-4D80-88CE-85C1EA570D37}" type="presParOf" srcId="{8A24FD46-9804-4DEF-B98F-96A19D5E7D01}" destId="{2EBE2BFB-5E78-433F-88E2-1C13A824BE83}" srcOrd="2" destOrd="0" presId="urn:microsoft.com/office/officeart/2005/8/layout/hierarchy2"/>
    <dgm:cxn modelId="{E6864AB6-B08D-452B-99F6-9673CE6131B5}" type="presParOf" srcId="{2EBE2BFB-5E78-433F-88E2-1C13A824BE83}" destId="{9DC9DA0E-2EDF-4F03-A743-9ECC179F7DDA}" srcOrd="0" destOrd="0" presId="urn:microsoft.com/office/officeart/2005/8/layout/hierarchy2"/>
    <dgm:cxn modelId="{7CCD8969-DE6A-488A-9BF8-67B9FBF0EA6A}" type="presParOf" srcId="{8A24FD46-9804-4DEF-B98F-96A19D5E7D01}" destId="{98950E1C-AC56-4879-8998-C89EF5C5F212}" srcOrd="3" destOrd="0" presId="urn:microsoft.com/office/officeart/2005/8/layout/hierarchy2"/>
    <dgm:cxn modelId="{3EC7E8E4-D747-4C94-8677-415C93A3789E}" type="presParOf" srcId="{98950E1C-AC56-4879-8998-C89EF5C5F212}" destId="{4B2A6194-C93C-4783-AE90-8F9138A1CA68}" srcOrd="0" destOrd="0" presId="urn:microsoft.com/office/officeart/2005/8/layout/hierarchy2"/>
    <dgm:cxn modelId="{8DCA60BE-C73B-4E92-A990-6AA2F76424D4}" type="presParOf" srcId="{98950E1C-AC56-4879-8998-C89EF5C5F212}" destId="{A125BB2C-8248-4FB0-BD92-CB88B8090489}" srcOrd="1" destOrd="0" presId="urn:microsoft.com/office/officeart/2005/8/layout/hierarchy2"/>
    <dgm:cxn modelId="{3223C3DA-3B4A-45C8-B9F9-37715FDC39C2}" type="presParOf" srcId="{8A24FD46-9804-4DEF-B98F-96A19D5E7D01}" destId="{D4D80875-810C-4A77-8A71-408A75B1BBE6}" srcOrd="4" destOrd="0" presId="urn:microsoft.com/office/officeart/2005/8/layout/hierarchy2"/>
    <dgm:cxn modelId="{04A286A6-F2BF-4E0C-BD27-0EE4F9C80005}" type="presParOf" srcId="{D4D80875-810C-4A77-8A71-408A75B1BBE6}" destId="{8AB2FA48-F552-419E-90B4-D77AD907B5C5}" srcOrd="0" destOrd="0" presId="urn:microsoft.com/office/officeart/2005/8/layout/hierarchy2"/>
    <dgm:cxn modelId="{09E00209-AA3D-4793-9A98-856C86BABFBF}" type="presParOf" srcId="{8A24FD46-9804-4DEF-B98F-96A19D5E7D01}" destId="{B1B21841-B29C-4D03-80DF-16865B320B71}" srcOrd="5" destOrd="0" presId="urn:microsoft.com/office/officeart/2005/8/layout/hierarchy2"/>
    <dgm:cxn modelId="{44E262AE-AA1E-49A2-8054-FBA4A23C56E2}" type="presParOf" srcId="{B1B21841-B29C-4D03-80DF-16865B320B71}" destId="{F68849DB-6B82-42E4-86CE-70E26A2B1195}" srcOrd="0" destOrd="0" presId="urn:microsoft.com/office/officeart/2005/8/layout/hierarchy2"/>
    <dgm:cxn modelId="{16C90340-7BE5-41EB-978F-45E96D861C50}" type="presParOf" srcId="{B1B21841-B29C-4D03-80DF-16865B320B71}" destId="{AF2D6944-6FD3-481D-909D-23496EFD209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0913C4-D886-46CB-BC49-90D9447A756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A1351F9-926B-4287-921E-599C835757FF}">
      <dgm:prSet phldrT="[Text]"/>
      <dgm:spPr/>
      <dgm:t>
        <a:bodyPr/>
        <a:lstStyle/>
        <a:p>
          <a:r>
            <a:rPr lang="fa-IR" dirty="0" smtClean="0"/>
            <a:t>استاندارد بهره </a:t>
          </a:r>
          <a:r>
            <a:rPr lang="fa-IR" dirty="0" err="1" smtClean="0"/>
            <a:t>وری</a:t>
          </a:r>
          <a:r>
            <a:rPr lang="fa-IR" dirty="0" smtClean="0"/>
            <a:t> نسبی برای رقابت در داخل</a:t>
          </a:r>
          <a:endParaRPr lang="en-US" dirty="0"/>
        </a:p>
      </dgm:t>
    </dgm:pt>
    <dgm:pt modelId="{D319D06C-4D3B-43C7-845B-031A9F6E0E4A}" type="parTrans" cxnId="{93611DCA-1004-4365-850D-33D169151A8C}">
      <dgm:prSet/>
      <dgm:spPr/>
      <dgm:t>
        <a:bodyPr/>
        <a:lstStyle/>
        <a:p>
          <a:endParaRPr lang="en-US"/>
        </a:p>
      </dgm:t>
    </dgm:pt>
    <dgm:pt modelId="{09DEF334-3E05-4B82-A75F-7CBA005FE7EC}" type="sibTrans" cxnId="{93611DCA-1004-4365-850D-33D169151A8C}">
      <dgm:prSet/>
      <dgm:spPr/>
      <dgm:t>
        <a:bodyPr/>
        <a:lstStyle/>
        <a:p>
          <a:endParaRPr lang="en-US"/>
        </a:p>
      </dgm:t>
    </dgm:pt>
    <dgm:pt modelId="{78C4D4E2-2CAE-4B1E-A7F4-8DF945140132}">
      <dgm:prSet phldrT="[Text]"/>
      <dgm:spPr/>
      <dgm:t>
        <a:bodyPr/>
        <a:lstStyle/>
        <a:p>
          <a:r>
            <a:rPr lang="fa-IR" dirty="0" smtClean="0"/>
            <a:t>استاندارد بهره </a:t>
          </a:r>
          <a:r>
            <a:rPr lang="fa-IR" dirty="0" err="1" smtClean="0"/>
            <a:t>وری</a:t>
          </a:r>
          <a:r>
            <a:rPr lang="fa-IR" dirty="0" smtClean="0"/>
            <a:t> </a:t>
          </a:r>
          <a:r>
            <a:rPr lang="fa-IR" dirty="0" err="1" smtClean="0"/>
            <a:t>مطلق</a:t>
          </a:r>
          <a:r>
            <a:rPr lang="fa-IR" dirty="0" smtClean="0"/>
            <a:t> برای رقابت در سطح رقبای بین </a:t>
          </a:r>
          <a:r>
            <a:rPr lang="fa-IR" dirty="0" err="1" smtClean="0"/>
            <a:t>المللی</a:t>
          </a:r>
          <a:endParaRPr lang="en-US" dirty="0"/>
        </a:p>
      </dgm:t>
    </dgm:pt>
    <dgm:pt modelId="{276F0797-F1A3-4A3C-A782-C04819E9E9B1}" type="parTrans" cxnId="{EAFC688C-810D-44A3-A43F-19053FD1A3C8}">
      <dgm:prSet/>
      <dgm:spPr/>
      <dgm:t>
        <a:bodyPr/>
        <a:lstStyle/>
        <a:p>
          <a:endParaRPr lang="en-US"/>
        </a:p>
      </dgm:t>
    </dgm:pt>
    <dgm:pt modelId="{8746FFA8-F904-44BD-ABEF-0C3559D7BA16}" type="sibTrans" cxnId="{EAFC688C-810D-44A3-A43F-19053FD1A3C8}">
      <dgm:prSet/>
      <dgm:spPr/>
      <dgm:t>
        <a:bodyPr/>
        <a:lstStyle/>
        <a:p>
          <a:endParaRPr lang="en-US"/>
        </a:p>
      </dgm:t>
    </dgm:pt>
    <dgm:pt modelId="{E3FAF916-9038-49B2-A167-ED8B92020D7A}">
      <dgm:prSet phldrT="[Text]"/>
      <dgm:spPr/>
      <dgm:t>
        <a:bodyPr/>
        <a:lstStyle/>
        <a:p>
          <a:r>
            <a:rPr lang="fa-IR" dirty="0" smtClean="0"/>
            <a:t>تجارت و سرمایه گذاری بین </a:t>
          </a:r>
          <a:r>
            <a:rPr lang="fa-IR" dirty="0" err="1" smtClean="0"/>
            <a:t>المللی</a:t>
          </a:r>
          <a:r>
            <a:rPr lang="fa-IR" dirty="0" smtClean="0"/>
            <a:t> موفق</a:t>
          </a:r>
          <a:endParaRPr lang="en-US" dirty="0"/>
        </a:p>
      </dgm:t>
    </dgm:pt>
    <dgm:pt modelId="{7ADFC6E7-A9A4-449F-B779-891604ACBF15}" type="parTrans" cxnId="{158542AB-DF09-45DF-A9B5-17FBA3D3DD44}">
      <dgm:prSet/>
      <dgm:spPr/>
      <dgm:t>
        <a:bodyPr/>
        <a:lstStyle/>
        <a:p>
          <a:endParaRPr lang="en-US"/>
        </a:p>
      </dgm:t>
    </dgm:pt>
    <dgm:pt modelId="{8C349EB0-9898-4DFD-8B1E-D4374EAECE57}" type="sibTrans" cxnId="{158542AB-DF09-45DF-A9B5-17FBA3D3DD44}">
      <dgm:prSet/>
      <dgm:spPr/>
      <dgm:t>
        <a:bodyPr/>
        <a:lstStyle/>
        <a:p>
          <a:endParaRPr lang="en-US"/>
        </a:p>
      </dgm:t>
    </dgm:pt>
    <dgm:pt modelId="{6C120EB3-D057-4EEC-901D-D9F27C019A46}" type="pres">
      <dgm:prSet presAssocID="{3B0913C4-D886-46CB-BC49-90D9447A7565}" presName="Name0" presStyleCnt="0">
        <dgm:presLayoutVars>
          <dgm:dir/>
          <dgm:resizeHandles val="exact"/>
        </dgm:presLayoutVars>
      </dgm:prSet>
      <dgm:spPr/>
    </dgm:pt>
    <dgm:pt modelId="{BD21033E-9613-48FE-871F-440333983259}" type="pres">
      <dgm:prSet presAssocID="{3B0913C4-D886-46CB-BC49-90D9447A7565}" presName="vNodes" presStyleCnt="0"/>
      <dgm:spPr/>
    </dgm:pt>
    <dgm:pt modelId="{AD9C6B48-0385-4D96-A364-D55DB24FF50C}" type="pres">
      <dgm:prSet presAssocID="{7A1351F9-926B-4287-921E-599C835757FF}" presName="node" presStyleLbl="node1" presStyleIdx="0" presStyleCnt="3">
        <dgm:presLayoutVars>
          <dgm:bulletEnabled val="1"/>
        </dgm:presLayoutVars>
      </dgm:prSet>
      <dgm:spPr/>
      <dgm:t>
        <a:bodyPr/>
        <a:lstStyle/>
        <a:p>
          <a:endParaRPr lang="en-US"/>
        </a:p>
      </dgm:t>
    </dgm:pt>
    <dgm:pt modelId="{66C8C8C9-B9DA-43D8-A520-3A26EC2FE455}" type="pres">
      <dgm:prSet presAssocID="{09DEF334-3E05-4B82-A75F-7CBA005FE7EC}" presName="spacerT" presStyleCnt="0"/>
      <dgm:spPr/>
    </dgm:pt>
    <dgm:pt modelId="{003293B5-F5B7-4BBB-A005-A4625ABFDD1D}" type="pres">
      <dgm:prSet presAssocID="{09DEF334-3E05-4B82-A75F-7CBA005FE7EC}" presName="sibTrans" presStyleLbl="sibTrans2D1" presStyleIdx="0" presStyleCnt="2"/>
      <dgm:spPr/>
      <dgm:t>
        <a:bodyPr/>
        <a:lstStyle/>
        <a:p>
          <a:endParaRPr lang="en-US"/>
        </a:p>
      </dgm:t>
    </dgm:pt>
    <dgm:pt modelId="{575BEF2A-4F84-451E-A64D-988C60B94EA1}" type="pres">
      <dgm:prSet presAssocID="{09DEF334-3E05-4B82-A75F-7CBA005FE7EC}" presName="spacerB" presStyleCnt="0"/>
      <dgm:spPr/>
    </dgm:pt>
    <dgm:pt modelId="{2F9EFC3C-E96D-4608-A3C1-54A66FACAE8D}" type="pres">
      <dgm:prSet presAssocID="{78C4D4E2-2CAE-4B1E-A7F4-8DF945140132}" presName="node" presStyleLbl="node1" presStyleIdx="1" presStyleCnt="3">
        <dgm:presLayoutVars>
          <dgm:bulletEnabled val="1"/>
        </dgm:presLayoutVars>
      </dgm:prSet>
      <dgm:spPr/>
      <dgm:t>
        <a:bodyPr/>
        <a:lstStyle/>
        <a:p>
          <a:endParaRPr lang="en-US"/>
        </a:p>
      </dgm:t>
    </dgm:pt>
    <dgm:pt modelId="{1B033068-4E1E-4DB0-B081-9FF758061112}" type="pres">
      <dgm:prSet presAssocID="{3B0913C4-D886-46CB-BC49-90D9447A7565}" presName="sibTransLast" presStyleLbl="sibTrans2D1" presStyleIdx="1" presStyleCnt="2"/>
      <dgm:spPr/>
      <dgm:t>
        <a:bodyPr/>
        <a:lstStyle/>
        <a:p>
          <a:endParaRPr lang="en-US"/>
        </a:p>
      </dgm:t>
    </dgm:pt>
    <dgm:pt modelId="{80276FB5-FCCD-468D-9D1F-38BCB3F2B708}" type="pres">
      <dgm:prSet presAssocID="{3B0913C4-D886-46CB-BC49-90D9447A7565}" presName="connectorText" presStyleLbl="sibTrans2D1" presStyleIdx="1" presStyleCnt="2"/>
      <dgm:spPr/>
      <dgm:t>
        <a:bodyPr/>
        <a:lstStyle/>
        <a:p>
          <a:endParaRPr lang="en-US"/>
        </a:p>
      </dgm:t>
    </dgm:pt>
    <dgm:pt modelId="{C1B364C0-67C1-49C9-906D-1E5B63F8DD16}" type="pres">
      <dgm:prSet presAssocID="{3B0913C4-D886-46CB-BC49-90D9447A7565}" presName="lastNode" presStyleLbl="node1" presStyleIdx="2" presStyleCnt="3">
        <dgm:presLayoutVars>
          <dgm:bulletEnabled val="1"/>
        </dgm:presLayoutVars>
      </dgm:prSet>
      <dgm:spPr/>
      <dgm:t>
        <a:bodyPr/>
        <a:lstStyle/>
        <a:p>
          <a:endParaRPr lang="en-US"/>
        </a:p>
      </dgm:t>
    </dgm:pt>
  </dgm:ptLst>
  <dgm:cxnLst>
    <dgm:cxn modelId="{7E2A7CBA-A732-4F9D-BA16-44529E238BDF}" type="presOf" srcId="{8746FFA8-F904-44BD-ABEF-0C3559D7BA16}" destId="{80276FB5-FCCD-468D-9D1F-38BCB3F2B708}" srcOrd="1" destOrd="0" presId="urn:microsoft.com/office/officeart/2005/8/layout/equation2"/>
    <dgm:cxn modelId="{93611DCA-1004-4365-850D-33D169151A8C}" srcId="{3B0913C4-D886-46CB-BC49-90D9447A7565}" destId="{7A1351F9-926B-4287-921E-599C835757FF}" srcOrd="0" destOrd="0" parTransId="{D319D06C-4D3B-43C7-845B-031A9F6E0E4A}" sibTransId="{09DEF334-3E05-4B82-A75F-7CBA005FE7EC}"/>
    <dgm:cxn modelId="{F8269E0A-B187-46FC-A32B-BB28F84C6A91}" type="presOf" srcId="{7A1351F9-926B-4287-921E-599C835757FF}" destId="{AD9C6B48-0385-4D96-A364-D55DB24FF50C}" srcOrd="0" destOrd="0" presId="urn:microsoft.com/office/officeart/2005/8/layout/equation2"/>
    <dgm:cxn modelId="{5B8CA82D-13B9-4B7F-A691-CA63C69B2A86}" type="presOf" srcId="{09DEF334-3E05-4B82-A75F-7CBA005FE7EC}" destId="{003293B5-F5B7-4BBB-A005-A4625ABFDD1D}" srcOrd="0" destOrd="0" presId="urn:microsoft.com/office/officeart/2005/8/layout/equation2"/>
    <dgm:cxn modelId="{EAFC688C-810D-44A3-A43F-19053FD1A3C8}" srcId="{3B0913C4-D886-46CB-BC49-90D9447A7565}" destId="{78C4D4E2-2CAE-4B1E-A7F4-8DF945140132}" srcOrd="1" destOrd="0" parTransId="{276F0797-F1A3-4A3C-A782-C04819E9E9B1}" sibTransId="{8746FFA8-F904-44BD-ABEF-0C3559D7BA16}"/>
    <dgm:cxn modelId="{3C423957-25B3-4BBD-98C7-6715EBA200C2}" type="presOf" srcId="{8746FFA8-F904-44BD-ABEF-0C3559D7BA16}" destId="{1B033068-4E1E-4DB0-B081-9FF758061112}" srcOrd="0" destOrd="0" presId="urn:microsoft.com/office/officeart/2005/8/layout/equation2"/>
    <dgm:cxn modelId="{158542AB-DF09-45DF-A9B5-17FBA3D3DD44}" srcId="{3B0913C4-D886-46CB-BC49-90D9447A7565}" destId="{E3FAF916-9038-49B2-A167-ED8B92020D7A}" srcOrd="2" destOrd="0" parTransId="{7ADFC6E7-A9A4-449F-B779-891604ACBF15}" sibTransId="{8C349EB0-9898-4DFD-8B1E-D4374EAECE57}"/>
    <dgm:cxn modelId="{D320C5FC-00E3-4DED-8DFD-08DACC338ED9}" type="presOf" srcId="{78C4D4E2-2CAE-4B1E-A7F4-8DF945140132}" destId="{2F9EFC3C-E96D-4608-A3C1-54A66FACAE8D}" srcOrd="0" destOrd="0" presId="urn:microsoft.com/office/officeart/2005/8/layout/equation2"/>
    <dgm:cxn modelId="{A4599979-1862-4E54-BCFD-8A4CFE9D0068}" type="presOf" srcId="{E3FAF916-9038-49B2-A167-ED8B92020D7A}" destId="{C1B364C0-67C1-49C9-906D-1E5B63F8DD16}" srcOrd="0" destOrd="0" presId="urn:microsoft.com/office/officeart/2005/8/layout/equation2"/>
    <dgm:cxn modelId="{577D61A7-E6E1-44C2-ADBC-DB896C0EAB64}" type="presOf" srcId="{3B0913C4-D886-46CB-BC49-90D9447A7565}" destId="{6C120EB3-D057-4EEC-901D-D9F27C019A46}" srcOrd="0" destOrd="0" presId="urn:microsoft.com/office/officeart/2005/8/layout/equation2"/>
    <dgm:cxn modelId="{37754EC3-7FA0-4326-AFF5-3E7D8AEAF2E6}" type="presParOf" srcId="{6C120EB3-D057-4EEC-901D-D9F27C019A46}" destId="{BD21033E-9613-48FE-871F-440333983259}" srcOrd="0" destOrd="0" presId="urn:microsoft.com/office/officeart/2005/8/layout/equation2"/>
    <dgm:cxn modelId="{7190FFFD-20B6-4164-BE9B-3B107DF364BC}" type="presParOf" srcId="{BD21033E-9613-48FE-871F-440333983259}" destId="{AD9C6B48-0385-4D96-A364-D55DB24FF50C}" srcOrd="0" destOrd="0" presId="urn:microsoft.com/office/officeart/2005/8/layout/equation2"/>
    <dgm:cxn modelId="{20631226-6A2A-49D7-AF0C-F8165F81F411}" type="presParOf" srcId="{BD21033E-9613-48FE-871F-440333983259}" destId="{66C8C8C9-B9DA-43D8-A520-3A26EC2FE455}" srcOrd="1" destOrd="0" presId="urn:microsoft.com/office/officeart/2005/8/layout/equation2"/>
    <dgm:cxn modelId="{1C071BC9-400E-40B5-B12B-D3BA2035097E}" type="presParOf" srcId="{BD21033E-9613-48FE-871F-440333983259}" destId="{003293B5-F5B7-4BBB-A005-A4625ABFDD1D}" srcOrd="2" destOrd="0" presId="urn:microsoft.com/office/officeart/2005/8/layout/equation2"/>
    <dgm:cxn modelId="{AB01903C-B5E5-4474-AAE8-89E3E18548E3}" type="presParOf" srcId="{BD21033E-9613-48FE-871F-440333983259}" destId="{575BEF2A-4F84-451E-A64D-988C60B94EA1}" srcOrd="3" destOrd="0" presId="urn:microsoft.com/office/officeart/2005/8/layout/equation2"/>
    <dgm:cxn modelId="{60D8E666-CBE0-46CC-A13A-15749C5E9152}" type="presParOf" srcId="{BD21033E-9613-48FE-871F-440333983259}" destId="{2F9EFC3C-E96D-4608-A3C1-54A66FACAE8D}" srcOrd="4" destOrd="0" presId="urn:microsoft.com/office/officeart/2005/8/layout/equation2"/>
    <dgm:cxn modelId="{A9AD2452-FFA3-4003-808A-2685C454A008}" type="presParOf" srcId="{6C120EB3-D057-4EEC-901D-D9F27C019A46}" destId="{1B033068-4E1E-4DB0-B081-9FF758061112}" srcOrd="1" destOrd="0" presId="urn:microsoft.com/office/officeart/2005/8/layout/equation2"/>
    <dgm:cxn modelId="{4749670C-E156-44C8-A050-4D7D4ACB4640}" type="presParOf" srcId="{1B033068-4E1E-4DB0-B081-9FF758061112}" destId="{80276FB5-FCCD-468D-9D1F-38BCB3F2B708}" srcOrd="0" destOrd="0" presId="urn:microsoft.com/office/officeart/2005/8/layout/equation2"/>
    <dgm:cxn modelId="{E20F8474-1B8E-4639-82D0-16998AF37F2B}" type="presParOf" srcId="{6C120EB3-D057-4EEC-901D-D9F27C019A46}" destId="{C1B364C0-67C1-49C9-906D-1E5B63F8DD1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033C17-FDC0-4028-941D-EA1CEAED447D}" type="doc">
      <dgm:prSet loTypeId="urn:microsoft.com/office/officeart/2011/layout/ConvergingText" loCatId="process" qsTypeId="urn:microsoft.com/office/officeart/2005/8/quickstyle/3d1" qsCatId="3D" csTypeId="urn:microsoft.com/office/officeart/2005/8/colors/accent3_3" csCatId="accent3" phldr="1"/>
      <dgm:spPr/>
      <dgm:t>
        <a:bodyPr/>
        <a:lstStyle/>
        <a:p>
          <a:endParaRPr lang="en-US"/>
        </a:p>
      </dgm:t>
    </dgm:pt>
    <dgm:pt modelId="{E841653B-EECF-44D1-9DF5-77D4465E7A92}">
      <dgm:prSet phldrT="[Text]"/>
      <dgm:spPr/>
      <dgm:t>
        <a:bodyPr/>
        <a:lstStyle/>
        <a:p>
          <a:endParaRPr lang="en-US" dirty="0"/>
        </a:p>
      </dgm:t>
    </dgm:pt>
    <dgm:pt modelId="{1C2990CE-9E01-4383-A4B7-FA5C7D2982D2}" type="parTrans" cxnId="{F99D4936-EA9E-42D8-84A6-0BC17FEED6D2}">
      <dgm:prSet/>
      <dgm:spPr/>
      <dgm:t>
        <a:bodyPr/>
        <a:lstStyle/>
        <a:p>
          <a:endParaRPr lang="en-US"/>
        </a:p>
      </dgm:t>
    </dgm:pt>
    <dgm:pt modelId="{3699B90A-127C-40AE-A55A-A1F8A73CE4E2}" type="sibTrans" cxnId="{F99D4936-EA9E-42D8-84A6-0BC17FEED6D2}">
      <dgm:prSet/>
      <dgm:spPr/>
      <dgm:t>
        <a:bodyPr/>
        <a:lstStyle/>
        <a:p>
          <a:endParaRPr lang="en-US"/>
        </a:p>
      </dgm:t>
    </dgm:pt>
    <dgm:pt modelId="{30CF4C61-31FD-4F1B-8717-25084BCBDB8E}">
      <dgm:prSet phldrT="[Text]"/>
      <dgm:spPr/>
      <dgm:t>
        <a:bodyPr/>
        <a:lstStyle/>
        <a:p>
          <a:r>
            <a:rPr lang="fa-IR" dirty="0" smtClean="0"/>
            <a:t>نیروی انسانی ماهر </a:t>
          </a:r>
          <a:endParaRPr lang="en-US" dirty="0"/>
        </a:p>
      </dgm:t>
    </dgm:pt>
    <dgm:pt modelId="{AB56EBEC-FD83-47A8-A285-33C96B2B1301}" type="parTrans" cxnId="{1BEA1E9D-FA3E-45B8-A58B-158348490275}">
      <dgm:prSet/>
      <dgm:spPr/>
      <dgm:t>
        <a:bodyPr/>
        <a:lstStyle/>
        <a:p>
          <a:endParaRPr lang="en-US"/>
        </a:p>
      </dgm:t>
    </dgm:pt>
    <dgm:pt modelId="{1F50CE7A-3B8C-4CCD-916B-7BD671264922}" type="sibTrans" cxnId="{1BEA1E9D-FA3E-45B8-A58B-158348490275}">
      <dgm:prSet/>
      <dgm:spPr/>
      <dgm:t>
        <a:bodyPr/>
        <a:lstStyle/>
        <a:p>
          <a:endParaRPr lang="en-US"/>
        </a:p>
      </dgm:t>
    </dgm:pt>
    <dgm:pt modelId="{C09C706E-A18A-41F2-A887-62313548EBB7}">
      <dgm:prSet phldrT="[Text]"/>
      <dgm:spPr/>
      <dgm:t>
        <a:bodyPr/>
        <a:lstStyle/>
        <a:p>
          <a:r>
            <a:rPr lang="fa-IR" dirty="0" smtClean="0"/>
            <a:t>ارائه محصولات و خدمات با کیفیت تر یا تولید کارآمد تر </a:t>
          </a:r>
          <a:endParaRPr lang="en-US" dirty="0"/>
        </a:p>
      </dgm:t>
    </dgm:pt>
    <dgm:pt modelId="{9023669C-7AA3-4CBB-B1FA-A1B90B0E86E4}" type="parTrans" cxnId="{3965D30E-B6FA-4BDC-9553-7D10A56910EC}">
      <dgm:prSet/>
      <dgm:spPr/>
      <dgm:t>
        <a:bodyPr/>
        <a:lstStyle/>
        <a:p>
          <a:endParaRPr lang="en-US"/>
        </a:p>
      </dgm:t>
    </dgm:pt>
    <dgm:pt modelId="{A1F5253E-17EC-4354-AE0E-7BC9B8D8A5DF}" type="sibTrans" cxnId="{3965D30E-B6FA-4BDC-9553-7D10A56910EC}">
      <dgm:prSet/>
      <dgm:spPr/>
      <dgm:t>
        <a:bodyPr/>
        <a:lstStyle/>
        <a:p>
          <a:endParaRPr lang="en-US"/>
        </a:p>
      </dgm:t>
    </dgm:pt>
    <dgm:pt modelId="{F243188D-A4ED-401C-AB97-D55ED4D11FF8}">
      <dgm:prSet phldrT="[Text]"/>
      <dgm:spPr/>
      <dgm:t>
        <a:bodyPr/>
        <a:lstStyle/>
        <a:p>
          <a:r>
            <a:rPr lang="fa-IR" dirty="0" smtClean="0"/>
            <a:t>بهره </a:t>
          </a:r>
          <a:r>
            <a:rPr lang="fa-IR" dirty="0" err="1" smtClean="0"/>
            <a:t>وری</a:t>
          </a:r>
          <a:endParaRPr lang="en-US" dirty="0"/>
        </a:p>
      </dgm:t>
    </dgm:pt>
    <dgm:pt modelId="{1EC8C411-E255-4029-8B5B-E9C1D1082505}" type="parTrans" cxnId="{9F1157EE-608E-4D44-B27A-663A923D0F58}">
      <dgm:prSet/>
      <dgm:spPr/>
      <dgm:t>
        <a:bodyPr/>
        <a:lstStyle/>
        <a:p>
          <a:endParaRPr lang="en-US"/>
        </a:p>
      </dgm:t>
    </dgm:pt>
    <dgm:pt modelId="{4E91A39A-95B9-4D68-B68C-B6640AD5D795}" type="sibTrans" cxnId="{9F1157EE-608E-4D44-B27A-663A923D0F58}">
      <dgm:prSet/>
      <dgm:spPr/>
      <dgm:t>
        <a:bodyPr/>
        <a:lstStyle/>
        <a:p>
          <a:endParaRPr lang="en-US"/>
        </a:p>
      </dgm:t>
    </dgm:pt>
    <dgm:pt modelId="{6CD492BC-17C7-4945-9289-67E2748FB968}">
      <dgm:prSet phldrT="[Text]"/>
      <dgm:spPr/>
      <dgm:t>
        <a:bodyPr/>
        <a:lstStyle/>
        <a:p>
          <a:endParaRPr lang="en-US" dirty="0"/>
        </a:p>
      </dgm:t>
    </dgm:pt>
    <dgm:pt modelId="{25C5E638-FE71-40D1-80BA-C7CAAFA4BBF0}" type="parTrans" cxnId="{1BAAC5E2-A342-45AB-968E-8FF9E90A8B6C}">
      <dgm:prSet/>
      <dgm:spPr/>
      <dgm:t>
        <a:bodyPr/>
        <a:lstStyle/>
        <a:p>
          <a:endParaRPr lang="en-US"/>
        </a:p>
      </dgm:t>
    </dgm:pt>
    <dgm:pt modelId="{464949ED-5900-428B-85E9-D3116F230EE3}" type="sibTrans" cxnId="{1BAAC5E2-A342-45AB-968E-8FF9E90A8B6C}">
      <dgm:prSet/>
      <dgm:spPr/>
      <dgm:t>
        <a:bodyPr/>
        <a:lstStyle/>
        <a:p>
          <a:endParaRPr lang="en-US"/>
        </a:p>
      </dgm:t>
    </dgm:pt>
    <dgm:pt modelId="{3FBEC6B7-9961-428A-AE1A-AAA5D14E9665}">
      <dgm:prSet/>
      <dgm:spPr/>
      <dgm:t>
        <a:bodyPr/>
        <a:lstStyle/>
        <a:p>
          <a:r>
            <a:rPr lang="fa-IR" dirty="0" smtClean="0"/>
            <a:t>تکنولوژی پیچیده</a:t>
          </a:r>
          <a:endParaRPr lang="en-US" dirty="0"/>
        </a:p>
      </dgm:t>
    </dgm:pt>
    <dgm:pt modelId="{F93F4A17-B77D-4A22-ABE6-EB072F3D55C4}" type="parTrans" cxnId="{CCACE938-FEBD-4BAA-96FE-74D944441685}">
      <dgm:prSet/>
      <dgm:spPr/>
      <dgm:t>
        <a:bodyPr/>
        <a:lstStyle/>
        <a:p>
          <a:endParaRPr lang="en-US"/>
        </a:p>
      </dgm:t>
    </dgm:pt>
    <dgm:pt modelId="{1FD574FB-286F-4C1E-AC65-DFD73DEC02A6}" type="sibTrans" cxnId="{CCACE938-FEBD-4BAA-96FE-74D944441685}">
      <dgm:prSet/>
      <dgm:spPr/>
      <dgm:t>
        <a:bodyPr/>
        <a:lstStyle/>
        <a:p>
          <a:endParaRPr lang="en-US"/>
        </a:p>
      </dgm:t>
    </dgm:pt>
    <dgm:pt modelId="{F7835F7E-59DB-4FFB-BDC1-FD5368084C5E}" type="pres">
      <dgm:prSet presAssocID="{BE033C17-FDC0-4028-941D-EA1CEAED447D}" presName="Name0" presStyleCnt="0">
        <dgm:presLayoutVars>
          <dgm:chMax/>
          <dgm:chPref val="1"/>
          <dgm:dir/>
          <dgm:animOne val="branch"/>
          <dgm:animLvl val="lvl"/>
          <dgm:resizeHandles/>
        </dgm:presLayoutVars>
      </dgm:prSet>
      <dgm:spPr/>
      <dgm:t>
        <a:bodyPr/>
        <a:lstStyle/>
        <a:p>
          <a:endParaRPr lang="en-US"/>
        </a:p>
      </dgm:t>
    </dgm:pt>
    <dgm:pt modelId="{10C5945A-7FAA-4930-A617-122E3CABCFDF}" type="pres">
      <dgm:prSet presAssocID="{E841653B-EECF-44D1-9DF5-77D4465E7A92}" presName="composite" presStyleCnt="0"/>
      <dgm:spPr/>
    </dgm:pt>
    <dgm:pt modelId="{F869320A-5527-4AC2-BF65-ED3BB48B4B56}" type="pres">
      <dgm:prSet presAssocID="{E841653B-EECF-44D1-9DF5-77D4465E7A92}" presName="ParentAccent1" presStyleLbl="alignNode1" presStyleIdx="0" presStyleCnt="58"/>
      <dgm:spPr/>
    </dgm:pt>
    <dgm:pt modelId="{C51C9C0B-EDD6-491F-9037-8C9BA8C3A568}" type="pres">
      <dgm:prSet presAssocID="{E841653B-EECF-44D1-9DF5-77D4465E7A92}" presName="ParentAccent2" presStyleLbl="alignNode1" presStyleIdx="1" presStyleCnt="58"/>
      <dgm:spPr/>
    </dgm:pt>
    <dgm:pt modelId="{8244C260-A39D-49B1-B6B8-9AC19F94725D}" type="pres">
      <dgm:prSet presAssocID="{E841653B-EECF-44D1-9DF5-77D4465E7A92}" presName="ParentAccent3" presStyleLbl="alignNode1" presStyleIdx="2" presStyleCnt="58"/>
      <dgm:spPr/>
    </dgm:pt>
    <dgm:pt modelId="{97B95ED6-22D4-4FFE-99FC-E040512A8BFD}" type="pres">
      <dgm:prSet presAssocID="{E841653B-EECF-44D1-9DF5-77D4465E7A92}" presName="ParentAccent4" presStyleLbl="alignNode1" presStyleIdx="3" presStyleCnt="58"/>
      <dgm:spPr/>
    </dgm:pt>
    <dgm:pt modelId="{69930F86-7BE6-4644-8CDA-8EAE24B77A49}" type="pres">
      <dgm:prSet presAssocID="{E841653B-EECF-44D1-9DF5-77D4465E7A92}" presName="ParentAccent5" presStyleLbl="alignNode1" presStyleIdx="4" presStyleCnt="58"/>
      <dgm:spPr/>
    </dgm:pt>
    <dgm:pt modelId="{24EBC435-8CC6-45C3-97EF-EEA47260833D}" type="pres">
      <dgm:prSet presAssocID="{E841653B-EECF-44D1-9DF5-77D4465E7A92}" presName="ParentAccent6" presStyleLbl="alignNode1" presStyleIdx="5" presStyleCnt="58"/>
      <dgm:spPr/>
    </dgm:pt>
    <dgm:pt modelId="{BCB110AA-AA4B-43C7-A702-D31F00D11B35}" type="pres">
      <dgm:prSet presAssocID="{E841653B-EECF-44D1-9DF5-77D4465E7A92}" presName="ParentAccent7" presStyleLbl="alignNode1" presStyleIdx="6" presStyleCnt="58"/>
      <dgm:spPr/>
    </dgm:pt>
    <dgm:pt modelId="{F6A2212C-1CFB-4675-9967-EECEDD6B7AAC}" type="pres">
      <dgm:prSet presAssocID="{E841653B-EECF-44D1-9DF5-77D4465E7A92}" presName="ParentAccent8" presStyleLbl="alignNode1" presStyleIdx="7" presStyleCnt="58"/>
      <dgm:spPr/>
    </dgm:pt>
    <dgm:pt modelId="{2131F19C-8AAA-4FA4-9CCC-891ACB2C77D7}" type="pres">
      <dgm:prSet presAssocID="{E841653B-EECF-44D1-9DF5-77D4465E7A92}" presName="ParentAccent9" presStyleLbl="alignNode1" presStyleIdx="8" presStyleCnt="58"/>
      <dgm:spPr/>
    </dgm:pt>
    <dgm:pt modelId="{7CBD0935-00F1-4208-A851-69D5A29B566C}" type="pres">
      <dgm:prSet presAssocID="{E841653B-EECF-44D1-9DF5-77D4465E7A92}" presName="ParentAccent10" presStyleLbl="alignNode1" presStyleIdx="9" presStyleCnt="58"/>
      <dgm:spPr/>
    </dgm:pt>
    <dgm:pt modelId="{0FCFCCBE-701E-48A7-836A-C7EB0CF35819}" type="pres">
      <dgm:prSet presAssocID="{E841653B-EECF-44D1-9DF5-77D4465E7A92}" presName="Parent" presStyleLbl="alignNode1" presStyleIdx="10" presStyleCnt="58">
        <dgm:presLayoutVars>
          <dgm:chMax val="5"/>
          <dgm:chPref val="3"/>
          <dgm:bulletEnabled val="1"/>
        </dgm:presLayoutVars>
      </dgm:prSet>
      <dgm:spPr/>
      <dgm:t>
        <a:bodyPr/>
        <a:lstStyle/>
        <a:p>
          <a:endParaRPr lang="en-US"/>
        </a:p>
      </dgm:t>
    </dgm:pt>
    <dgm:pt modelId="{1611311D-12D6-4BE5-9F5B-CDF871D1BD09}" type="pres">
      <dgm:prSet presAssocID="{30CF4C61-31FD-4F1B-8717-25084BCBDB8E}" presName="Child1Accent1" presStyleLbl="alignNode1" presStyleIdx="11" presStyleCnt="58"/>
      <dgm:spPr/>
    </dgm:pt>
    <dgm:pt modelId="{CF15B74D-D094-4735-BD84-690818F943CC}" type="pres">
      <dgm:prSet presAssocID="{30CF4C61-31FD-4F1B-8717-25084BCBDB8E}" presName="Child1Accent2" presStyleLbl="alignNode1" presStyleIdx="12" presStyleCnt="58"/>
      <dgm:spPr/>
    </dgm:pt>
    <dgm:pt modelId="{181B10C9-66D9-4215-B816-F75E3EE18E4C}" type="pres">
      <dgm:prSet presAssocID="{30CF4C61-31FD-4F1B-8717-25084BCBDB8E}" presName="Child1Accent3" presStyleLbl="alignNode1" presStyleIdx="13" presStyleCnt="58"/>
      <dgm:spPr/>
    </dgm:pt>
    <dgm:pt modelId="{9680B5F4-7C91-4CEB-97A4-18B4722FCF22}" type="pres">
      <dgm:prSet presAssocID="{30CF4C61-31FD-4F1B-8717-25084BCBDB8E}" presName="Child1Accent4" presStyleLbl="alignNode1" presStyleIdx="14" presStyleCnt="58"/>
      <dgm:spPr/>
    </dgm:pt>
    <dgm:pt modelId="{0AF02892-4130-4010-A662-951AB0344FB6}" type="pres">
      <dgm:prSet presAssocID="{30CF4C61-31FD-4F1B-8717-25084BCBDB8E}" presName="Child1Accent5" presStyleLbl="alignNode1" presStyleIdx="15" presStyleCnt="58"/>
      <dgm:spPr/>
    </dgm:pt>
    <dgm:pt modelId="{D06E6A4D-EE46-4CA0-B720-5D355214A83A}" type="pres">
      <dgm:prSet presAssocID="{30CF4C61-31FD-4F1B-8717-25084BCBDB8E}" presName="Child1Accent6" presStyleLbl="alignNode1" presStyleIdx="16" presStyleCnt="58"/>
      <dgm:spPr/>
    </dgm:pt>
    <dgm:pt modelId="{0B9C0A87-F5A9-47DB-8183-36131C44A1C6}" type="pres">
      <dgm:prSet presAssocID="{30CF4C61-31FD-4F1B-8717-25084BCBDB8E}" presName="Child1Accent7" presStyleLbl="alignNode1" presStyleIdx="17" presStyleCnt="58"/>
      <dgm:spPr/>
    </dgm:pt>
    <dgm:pt modelId="{66BD96ED-8EE2-45A7-A64D-B626D6EE2C24}" type="pres">
      <dgm:prSet presAssocID="{30CF4C61-31FD-4F1B-8717-25084BCBDB8E}" presName="Child1Accent8" presStyleLbl="alignNode1" presStyleIdx="18" presStyleCnt="58"/>
      <dgm:spPr/>
    </dgm:pt>
    <dgm:pt modelId="{9AC63AA4-97C0-4F2F-AFF5-B7DB230DC594}" type="pres">
      <dgm:prSet presAssocID="{30CF4C61-31FD-4F1B-8717-25084BCBDB8E}" presName="Child1Accent9" presStyleLbl="alignNode1" presStyleIdx="19" presStyleCnt="58"/>
      <dgm:spPr/>
    </dgm:pt>
    <dgm:pt modelId="{60AF8B99-0F43-43FB-86B5-42826915D298}" type="pres">
      <dgm:prSet presAssocID="{30CF4C61-31FD-4F1B-8717-25084BCBDB8E}" presName="Child1" presStyleLbl="revTx" presStyleIdx="0" presStyleCnt="3">
        <dgm:presLayoutVars>
          <dgm:chMax/>
          <dgm:chPref val="0"/>
          <dgm:bulletEnabled val="1"/>
        </dgm:presLayoutVars>
      </dgm:prSet>
      <dgm:spPr/>
      <dgm:t>
        <a:bodyPr/>
        <a:lstStyle/>
        <a:p>
          <a:endParaRPr lang="en-US"/>
        </a:p>
      </dgm:t>
    </dgm:pt>
    <dgm:pt modelId="{3880B2CB-AFF5-483B-ABD7-CB93A6AF3AC3}" type="pres">
      <dgm:prSet presAssocID="{3FBEC6B7-9961-428A-AE1A-AAA5D14E9665}" presName="Child2Accent1" presStyleLbl="alignNode1" presStyleIdx="20" presStyleCnt="58"/>
      <dgm:spPr/>
    </dgm:pt>
    <dgm:pt modelId="{210E7961-D539-43B9-9C78-7D79E851A859}" type="pres">
      <dgm:prSet presAssocID="{3FBEC6B7-9961-428A-AE1A-AAA5D14E9665}" presName="Child2Accent2" presStyleLbl="alignNode1" presStyleIdx="21" presStyleCnt="58"/>
      <dgm:spPr/>
    </dgm:pt>
    <dgm:pt modelId="{7498FE6C-F14B-42F8-AD28-9D67FD496D7C}" type="pres">
      <dgm:prSet presAssocID="{3FBEC6B7-9961-428A-AE1A-AAA5D14E9665}" presName="Child2Accent3" presStyleLbl="alignNode1" presStyleIdx="22" presStyleCnt="58"/>
      <dgm:spPr/>
    </dgm:pt>
    <dgm:pt modelId="{50D92CB7-A4C6-4865-8D17-AA6969311805}" type="pres">
      <dgm:prSet presAssocID="{3FBEC6B7-9961-428A-AE1A-AAA5D14E9665}" presName="Child2Accent4" presStyleLbl="alignNode1" presStyleIdx="23" presStyleCnt="58"/>
      <dgm:spPr/>
    </dgm:pt>
    <dgm:pt modelId="{F691263C-050E-42D9-984C-7C292AB891A7}" type="pres">
      <dgm:prSet presAssocID="{3FBEC6B7-9961-428A-AE1A-AAA5D14E9665}" presName="Child2Accent5" presStyleLbl="alignNode1" presStyleIdx="24" presStyleCnt="58"/>
      <dgm:spPr/>
    </dgm:pt>
    <dgm:pt modelId="{781BD0C2-7926-4AF0-8B9B-9C8CA2A10E5B}" type="pres">
      <dgm:prSet presAssocID="{3FBEC6B7-9961-428A-AE1A-AAA5D14E9665}" presName="Child2Accent6" presStyleLbl="alignNode1" presStyleIdx="25" presStyleCnt="58"/>
      <dgm:spPr/>
    </dgm:pt>
    <dgm:pt modelId="{F4FA3360-8DDF-42ED-B2C5-FE6F3FC1C6B5}" type="pres">
      <dgm:prSet presAssocID="{3FBEC6B7-9961-428A-AE1A-AAA5D14E9665}" presName="Child2Accent7" presStyleLbl="alignNode1" presStyleIdx="26" presStyleCnt="58"/>
      <dgm:spPr/>
    </dgm:pt>
    <dgm:pt modelId="{2626440F-1FA1-41C1-BC93-7C08D1AE3148}" type="pres">
      <dgm:prSet presAssocID="{3FBEC6B7-9961-428A-AE1A-AAA5D14E9665}" presName="Child2" presStyleLbl="revTx" presStyleIdx="1" presStyleCnt="3">
        <dgm:presLayoutVars>
          <dgm:chMax/>
          <dgm:chPref val="0"/>
          <dgm:bulletEnabled val="1"/>
        </dgm:presLayoutVars>
      </dgm:prSet>
      <dgm:spPr/>
      <dgm:t>
        <a:bodyPr/>
        <a:lstStyle/>
        <a:p>
          <a:endParaRPr lang="en-US"/>
        </a:p>
      </dgm:t>
    </dgm:pt>
    <dgm:pt modelId="{9D6F180C-B22D-4B70-8CDB-C887837369B7}" type="pres">
      <dgm:prSet presAssocID="{3699B90A-127C-40AE-A55A-A1F8A73CE4E2}" presName="sibTrans" presStyleCnt="0"/>
      <dgm:spPr/>
    </dgm:pt>
    <dgm:pt modelId="{9B184A21-E245-4E07-AC3B-48AB775A21FB}" type="pres">
      <dgm:prSet presAssocID="{C09C706E-A18A-41F2-A887-62313548EBB7}" presName="composite" presStyleCnt="0"/>
      <dgm:spPr/>
    </dgm:pt>
    <dgm:pt modelId="{88AAF796-6F65-4F30-BB03-587CFC97C994}" type="pres">
      <dgm:prSet presAssocID="{C09C706E-A18A-41F2-A887-62313548EBB7}" presName="ParentAccent1" presStyleLbl="alignNode1" presStyleIdx="27" presStyleCnt="58"/>
      <dgm:spPr/>
    </dgm:pt>
    <dgm:pt modelId="{D895683B-8DDE-472D-B85E-729A23AEAA4C}" type="pres">
      <dgm:prSet presAssocID="{C09C706E-A18A-41F2-A887-62313548EBB7}" presName="ParentAccent2" presStyleLbl="alignNode1" presStyleIdx="28" presStyleCnt="58"/>
      <dgm:spPr/>
    </dgm:pt>
    <dgm:pt modelId="{E4ECEC40-E30A-4DAA-8150-7023B6F2C580}" type="pres">
      <dgm:prSet presAssocID="{C09C706E-A18A-41F2-A887-62313548EBB7}" presName="ParentAccent3" presStyleLbl="alignNode1" presStyleIdx="29" presStyleCnt="58"/>
      <dgm:spPr/>
    </dgm:pt>
    <dgm:pt modelId="{26C23EFE-7E7F-4B1D-BEE3-7B654CC8BDC7}" type="pres">
      <dgm:prSet presAssocID="{C09C706E-A18A-41F2-A887-62313548EBB7}" presName="ParentAccent4" presStyleLbl="alignNode1" presStyleIdx="30" presStyleCnt="58"/>
      <dgm:spPr/>
    </dgm:pt>
    <dgm:pt modelId="{3B13AA81-7BD0-45AE-B3E0-6A1D882F9DC4}" type="pres">
      <dgm:prSet presAssocID="{C09C706E-A18A-41F2-A887-62313548EBB7}" presName="ParentAccent5" presStyleLbl="alignNode1" presStyleIdx="31" presStyleCnt="58"/>
      <dgm:spPr/>
    </dgm:pt>
    <dgm:pt modelId="{618759A8-E5E8-495D-BB6A-419B4B4F92C6}" type="pres">
      <dgm:prSet presAssocID="{C09C706E-A18A-41F2-A887-62313548EBB7}" presName="ParentAccent6" presStyleLbl="alignNode1" presStyleIdx="32" presStyleCnt="58"/>
      <dgm:spPr/>
    </dgm:pt>
    <dgm:pt modelId="{0A5619C0-6385-4EE4-AE31-4715861DB65C}" type="pres">
      <dgm:prSet presAssocID="{C09C706E-A18A-41F2-A887-62313548EBB7}" presName="ParentAccent7" presStyleLbl="alignNode1" presStyleIdx="33" presStyleCnt="58"/>
      <dgm:spPr/>
    </dgm:pt>
    <dgm:pt modelId="{C2023516-A17E-4225-AF00-39F60EB1107B}" type="pres">
      <dgm:prSet presAssocID="{C09C706E-A18A-41F2-A887-62313548EBB7}" presName="ParentAccent8" presStyleLbl="alignNode1" presStyleIdx="34" presStyleCnt="58"/>
      <dgm:spPr/>
    </dgm:pt>
    <dgm:pt modelId="{214F963A-3FFC-4C5B-8D5F-E63CAAF10F0C}" type="pres">
      <dgm:prSet presAssocID="{C09C706E-A18A-41F2-A887-62313548EBB7}" presName="ParentAccent9" presStyleLbl="alignNode1" presStyleIdx="35" presStyleCnt="58"/>
      <dgm:spPr/>
    </dgm:pt>
    <dgm:pt modelId="{86C1C329-6A84-4796-9747-BF47DBA7641F}" type="pres">
      <dgm:prSet presAssocID="{C09C706E-A18A-41F2-A887-62313548EBB7}" presName="ParentAccent10" presStyleLbl="alignNode1" presStyleIdx="36" presStyleCnt="58"/>
      <dgm:spPr/>
    </dgm:pt>
    <dgm:pt modelId="{8957E557-3D92-4DA3-AB94-2F617CFB22AF}" type="pres">
      <dgm:prSet presAssocID="{C09C706E-A18A-41F2-A887-62313548EBB7}" presName="Parent" presStyleLbl="alignNode1" presStyleIdx="37" presStyleCnt="58">
        <dgm:presLayoutVars>
          <dgm:chMax val="5"/>
          <dgm:chPref val="3"/>
          <dgm:bulletEnabled val="1"/>
        </dgm:presLayoutVars>
      </dgm:prSet>
      <dgm:spPr/>
      <dgm:t>
        <a:bodyPr/>
        <a:lstStyle/>
        <a:p>
          <a:endParaRPr lang="en-US"/>
        </a:p>
      </dgm:t>
    </dgm:pt>
    <dgm:pt modelId="{B852A3F9-C3C7-4691-A13D-E7A4AE027B04}" type="pres">
      <dgm:prSet presAssocID="{A1F5253E-17EC-4354-AE0E-7BC9B8D8A5DF}" presName="sibTrans" presStyleCnt="0"/>
      <dgm:spPr/>
    </dgm:pt>
    <dgm:pt modelId="{042C6672-55BF-4C36-8CBC-6D81F8A850B6}" type="pres">
      <dgm:prSet presAssocID="{F243188D-A4ED-401C-AB97-D55ED4D11FF8}" presName="composite" presStyleCnt="0"/>
      <dgm:spPr/>
    </dgm:pt>
    <dgm:pt modelId="{01C2763C-622F-4850-BBC3-6019CFA05DF5}" type="pres">
      <dgm:prSet presAssocID="{F243188D-A4ED-401C-AB97-D55ED4D11FF8}" presName="ParentAccent1" presStyleLbl="alignNode1" presStyleIdx="38" presStyleCnt="58"/>
      <dgm:spPr/>
    </dgm:pt>
    <dgm:pt modelId="{29DAC7AA-3542-49B1-B24E-FAD81B182B86}" type="pres">
      <dgm:prSet presAssocID="{F243188D-A4ED-401C-AB97-D55ED4D11FF8}" presName="ParentAccent2" presStyleLbl="alignNode1" presStyleIdx="39" presStyleCnt="58"/>
      <dgm:spPr/>
    </dgm:pt>
    <dgm:pt modelId="{B65BFF98-8745-42A7-B251-9C183969EAD0}" type="pres">
      <dgm:prSet presAssocID="{F243188D-A4ED-401C-AB97-D55ED4D11FF8}" presName="ParentAccent3" presStyleLbl="alignNode1" presStyleIdx="40" presStyleCnt="58"/>
      <dgm:spPr/>
    </dgm:pt>
    <dgm:pt modelId="{DC1393DE-F619-4A32-9F4E-E3FDC3A46C8D}" type="pres">
      <dgm:prSet presAssocID="{F243188D-A4ED-401C-AB97-D55ED4D11FF8}" presName="ParentAccent4" presStyleLbl="alignNode1" presStyleIdx="41" presStyleCnt="58"/>
      <dgm:spPr/>
    </dgm:pt>
    <dgm:pt modelId="{F6EEF145-DBF4-4C07-8D6C-F30B5F9D8ACD}" type="pres">
      <dgm:prSet presAssocID="{F243188D-A4ED-401C-AB97-D55ED4D11FF8}" presName="ParentAccent5" presStyleLbl="alignNode1" presStyleIdx="42" presStyleCnt="58"/>
      <dgm:spPr/>
    </dgm:pt>
    <dgm:pt modelId="{38DE454A-1F7A-4B99-9B08-9714E76C4869}" type="pres">
      <dgm:prSet presAssocID="{F243188D-A4ED-401C-AB97-D55ED4D11FF8}" presName="ParentAccent6" presStyleLbl="alignNode1" presStyleIdx="43" presStyleCnt="58"/>
      <dgm:spPr/>
    </dgm:pt>
    <dgm:pt modelId="{5A8F6ACC-883D-4D07-86F2-D65D588764F7}" type="pres">
      <dgm:prSet presAssocID="{F243188D-A4ED-401C-AB97-D55ED4D11FF8}" presName="ParentAccent7" presStyleLbl="alignNode1" presStyleIdx="44" presStyleCnt="58"/>
      <dgm:spPr/>
    </dgm:pt>
    <dgm:pt modelId="{E8BD15BB-4B18-4D01-B5BE-98E1B8CA1536}" type="pres">
      <dgm:prSet presAssocID="{F243188D-A4ED-401C-AB97-D55ED4D11FF8}" presName="ParentAccent8" presStyleLbl="alignNode1" presStyleIdx="45" presStyleCnt="58"/>
      <dgm:spPr/>
    </dgm:pt>
    <dgm:pt modelId="{B3CA89F7-5F52-4785-83F9-F6FCA08FD88B}" type="pres">
      <dgm:prSet presAssocID="{F243188D-A4ED-401C-AB97-D55ED4D11FF8}" presName="ParentAccent9" presStyleLbl="alignNode1" presStyleIdx="46" presStyleCnt="58"/>
      <dgm:spPr/>
    </dgm:pt>
    <dgm:pt modelId="{1F51433C-8BF5-4EE8-B72C-43167B748FD5}" type="pres">
      <dgm:prSet presAssocID="{F243188D-A4ED-401C-AB97-D55ED4D11FF8}" presName="ParentAccent10" presStyleLbl="alignNode1" presStyleIdx="47" presStyleCnt="58"/>
      <dgm:spPr/>
    </dgm:pt>
    <dgm:pt modelId="{629B1C01-78EA-4148-B1C8-534D1C3FCCD0}" type="pres">
      <dgm:prSet presAssocID="{F243188D-A4ED-401C-AB97-D55ED4D11FF8}" presName="Parent" presStyleLbl="alignNode1" presStyleIdx="48" presStyleCnt="58">
        <dgm:presLayoutVars>
          <dgm:chMax val="5"/>
          <dgm:chPref val="3"/>
          <dgm:bulletEnabled val="1"/>
        </dgm:presLayoutVars>
      </dgm:prSet>
      <dgm:spPr/>
      <dgm:t>
        <a:bodyPr/>
        <a:lstStyle/>
        <a:p>
          <a:endParaRPr lang="en-US"/>
        </a:p>
      </dgm:t>
    </dgm:pt>
    <dgm:pt modelId="{0D2C8082-CA2F-459B-BBAE-0F666A72F8BB}" type="pres">
      <dgm:prSet presAssocID="{6CD492BC-17C7-4945-9289-67E2748FB968}" presName="Child1Accent1" presStyleLbl="alignNode1" presStyleIdx="49" presStyleCnt="58"/>
      <dgm:spPr/>
    </dgm:pt>
    <dgm:pt modelId="{AF4FEE22-CB95-4382-8B2A-3E5BA8C21C73}" type="pres">
      <dgm:prSet presAssocID="{6CD492BC-17C7-4945-9289-67E2748FB968}" presName="Child1Accent2" presStyleLbl="alignNode1" presStyleIdx="50" presStyleCnt="58"/>
      <dgm:spPr/>
    </dgm:pt>
    <dgm:pt modelId="{D76431C8-1A48-405E-A638-12625190CE0C}" type="pres">
      <dgm:prSet presAssocID="{6CD492BC-17C7-4945-9289-67E2748FB968}" presName="Child1Accent3" presStyleLbl="alignNode1" presStyleIdx="51" presStyleCnt="58"/>
      <dgm:spPr/>
    </dgm:pt>
    <dgm:pt modelId="{740B46FC-5AAD-4785-81B6-AA101DE3EFE2}" type="pres">
      <dgm:prSet presAssocID="{6CD492BC-17C7-4945-9289-67E2748FB968}" presName="Child1Accent4" presStyleLbl="alignNode1" presStyleIdx="52" presStyleCnt="58"/>
      <dgm:spPr/>
    </dgm:pt>
    <dgm:pt modelId="{BB085AC7-72FC-4622-89EF-73CAE4BE01F1}" type="pres">
      <dgm:prSet presAssocID="{6CD492BC-17C7-4945-9289-67E2748FB968}" presName="Child1Accent5" presStyleLbl="alignNode1" presStyleIdx="53" presStyleCnt="58"/>
      <dgm:spPr/>
    </dgm:pt>
    <dgm:pt modelId="{9CB84298-3FC1-4B12-8257-6C0D79F02306}" type="pres">
      <dgm:prSet presAssocID="{6CD492BC-17C7-4945-9289-67E2748FB968}" presName="Child1Accent6" presStyleLbl="alignNode1" presStyleIdx="54" presStyleCnt="58"/>
      <dgm:spPr/>
    </dgm:pt>
    <dgm:pt modelId="{B421F587-4CD4-4879-8E9F-6EE519BFF58C}" type="pres">
      <dgm:prSet presAssocID="{6CD492BC-17C7-4945-9289-67E2748FB968}" presName="Child1Accent7" presStyleLbl="alignNode1" presStyleIdx="55" presStyleCnt="58"/>
      <dgm:spPr/>
    </dgm:pt>
    <dgm:pt modelId="{2A1C5687-DD22-4D9E-A37A-DC0CF3117ABA}" type="pres">
      <dgm:prSet presAssocID="{6CD492BC-17C7-4945-9289-67E2748FB968}" presName="Child1Accent8" presStyleLbl="alignNode1" presStyleIdx="56" presStyleCnt="58"/>
      <dgm:spPr/>
    </dgm:pt>
    <dgm:pt modelId="{6B8F7F23-4BEF-436D-9686-EEC1D308D402}" type="pres">
      <dgm:prSet presAssocID="{6CD492BC-17C7-4945-9289-67E2748FB968}" presName="Child1Accent9" presStyleLbl="alignNode1" presStyleIdx="57" presStyleCnt="58"/>
      <dgm:spPr/>
    </dgm:pt>
    <dgm:pt modelId="{5B207900-B697-4344-95FB-D60AE72AA61C}" type="pres">
      <dgm:prSet presAssocID="{6CD492BC-17C7-4945-9289-67E2748FB968}" presName="Child1" presStyleLbl="revTx" presStyleIdx="2" presStyleCnt="3">
        <dgm:presLayoutVars>
          <dgm:chMax/>
          <dgm:chPref val="0"/>
          <dgm:bulletEnabled val="1"/>
        </dgm:presLayoutVars>
      </dgm:prSet>
      <dgm:spPr/>
      <dgm:t>
        <a:bodyPr/>
        <a:lstStyle/>
        <a:p>
          <a:endParaRPr lang="en-US"/>
        </a:p>
      </dgm:t>
    </dgm:pt>
  </dgm:ptLst>
  <dgm:cxnLst>
    <dgm:cxn modelId="{3965D30E-B6FA-4BDC-9553-7D10A56910EC}" srcId="{BE033C17-FDC0-4028-941D-EA1CEAED447D}" destId="{C09C706E-A18A-41F2-A887-62313548EBB7}" srcOrd="1" destOrd="0" parTransId="{9023669C-7AA3-4CBB-B1FA-A1B90B0E86E4}" sibTransId="{A1F5253E-17EC-4354-AE0E-7BC9B8D8A5DF}"/>
    <dgm:cxn modelId="{93A33AC4-FA90-453D-8318-13A525AFD8A7}" type="presOf" srcId="{E841653B-EECF-44D1-9DF5-77D4465E7A92}" destId="{0FCFCCBE-701E-48A7-836A-C7EB0CF35819}" srcOrd="0" destOrd="0" presId="urn:microsoft.com/office/officeart/2011/layout/ConvergingText"/>
    <dgm:cxn modelId="{20184C6B-6175-4D88-A0B9-CC338BA798DA}" type="presOf" srcId="{30CF4C61-31FD-4F1B-8717-25084BCBDB8E}" destId="{60AF8B99-0F43-43FB-86B5-42826915D298}" srcOrd="0" destOrd="0" presId="urn:microsoft.com/office/officeart/2011/layout/ConvergingText"/>
    <dgm:cxn modelId="{1BEA1E9D-FA3E-45B8-A58B-158348490275}" srcId="{E841653B-EECF-44D1-9DF5-77D4465E7A92}" destId="{30CF4C61-31FD-4F1B-8717-25084BCBDB8E}" srcOrd="0" destOrd="0" parTransId="{AB56EBEC-FD83-47A8-A285-33C96B2B1301}" sibTransId="{1F50CE7A-3B8C-4CCD-916B-7BD671264922}"/>
    <dgm:cxn modelId="{1BAAC5E2-A342-45AB-968E-8FF9E90A8B6C}" srcId="{F243188D-A4ED-401C-AB97-D55ED4D11FF8}" destId="{6CD492BC-17C7-4945-9289-67E2748FB968}" srcOrd="0" destOrd="0" parTransId="{25C5E638-FE71-40D1-80BA-C7CAAFA4BBF0}" sibTransId="{464949ED-5900-428B-85E9-D3116F230EE3}"/>
    <dgm:cxn modelId="{CCACE938-FEBD-4BAA-96FE-74D944441685}" srcId="{E841653B-EECF-44D1-9DF5-77D4465E7A92}" destId="{3FBEC6B7-9961-428A-AE1A-AAA5D14E9665}" srcOrd="1" destOrd="0" parTransId="{F93F4A17-B77D-4A22-ABE6-EB072F3D55C4}" sibTransId="{1FD574FB-286F-4C1E-AC65-DFD73DEC02A6}"/>
    <dgm:cxn modelId="{DB2F30F0-A4BF-4337-9B36-800E2D932056}" type="presOf" srcId="{BE033C17-FDC0-4028-941D-EA1CEAED447D}" destId="{F7835F7E-59DB-4FFB-BDC1-FD5368084C5E}" srcOrd="0" destOrd="0" presId="urn:microsoft.com/office/officeart/2011/layout/ConvergingText"/>
    <dgm:cxn modelId="{471003D3-B180-4BA1-A499-6A5D70D53607}" type="presOf" srcId="{6CD492BC-17C7-4945-9289-67E2748FB968}" destId="{5B207900-B697-4344-95FB-D60AE72AA61C}" srcOrd="0" destOrd="0" presId="urn:microsoft.com/office/officeart/2011/layout/ConvergingText"/>
    <dgm:cxn modelId="{DB7DBF70-227E-4AE4-80D6-E708C0D92819}" type="presOf" srcId="{3FBEC6B7-9961-428A-AE1A-AAA5D14E9665}" destId="{2626440F-1FA1-41C1-BC93-7C08D1AE3148}" srcOrd="0" destOrd="0" presId="urn:microsoft.com/office/officeart/2011/layout/ConvergingText"/>
    <dgm:cxn modelId="{1B60A5E2-CF8F-4FF4-AD01-0C2FE855E3F7}" type="presOf" srcId="{C09C706E-A18A-41F2-A887-62313548EBB7}" destId="{8957E557-3D92-4DA3-AB94-2F617CFB22AF}" srcOrd="0" destOrd="0" presId="urn:microsoft.com/office/officeart/2011/layout/ConvergingText"/>
    <dgm:cxn modelId="{9F1157EE-608E-4D44-B27A-663A923D0F58}" srcId="{BE033C17-FDC0-4028-941D-EA1CEAED447D}" destId="{F243188D-A4ED-401C-AB97-D55ED4D11FF8}" srcOrd="2" destOrd="0" parTransId="{1EC8C411-E255-4029-8B5B-E9C1D1082505}" sibTransId="{4E91A39A-95B9-4D68-B68C-B6640AD5D795}"/>
    <dgm:cxn modelId="{1F475C5E-832A-49C5-8F51-256C9E84DEB0}" type="presOf" srcId="{F243188D-A4ED-401C-AB97-D55ED4D11FF8}" destId="{629B1C01-78EA-4148-B1C8-534D1C3FCCD0}" srcOrd="0" destOrd="0" presId="urn:microsoft.com/office/officeart/2011/layout/ConvergingText"/>
    <dgm:cxn modelId="{F99D4936-EA9E-42D8-84A6-0BC17FEED6D2}" srcId="{BE033C17-FDC0-4028-941D-EA1CEAED447D}" destId="{E841653B-EECF-44D1-9DF5-77D4465E7A92}" srcOrd="0" destOrd="0" parTransId="{1C2990CE-9E01-4383-A4B7-FA5C7D2982D2}" sibTransId="{3699B90A-127C-40AE-A55A-A1F8A73CE4E2}"/>
    <dgm:cxn modelId="{6C578036-546B-4516-B96F-C1FD714AC3A8}" type="presParOf" srcId="{F7835F7E-59DB-4FFB-BDC1-FD5368084C5E}" destId="{10C5945A-7FAA-4930-A617-122E3CABCFDF}" srcOrd="0" destOrd="0" presId="urn:microsoft.com/office/officeart/2011/layout/ConvergingText"/>
    <dgm:cxn modelId="{1993AD2B-B77E-43F1-841E-052A781EB5F3}" type="presParOf" srcId="{10C5945A-7FAA-4930-A617-122E3CABCFDF}" destId="{F869320A-5527-4AC2-BF65-ED3BB48B4B56}" srcOrd="0" destOrd="0" presId="urn:microsoft.com/office/officeart/2011/layout/ConvergingText"/>
    <dgm:cxn modelId="{13171E7D-3F24-47F8-B952-EE09E193139F}" type="presParOf" srcId="{10C5945A-7FAA-4930-A617-122E3CABCFDF}" destId="{C51C9C0B-EDD6-491F-9037-8C9BA8C3A568}" srcOrd="1" destOrd="0" presId="urn:microsoft.com/office/officeart/2011/layout/ConvergingText"/>
    <dgm:cxn modelId="{9A2AF37A-2AB8-46B9-8551-C620C4E9F1E7}" type="presParOf" srcId="{10C5945A-7FAA-4930-A617-122E3CABCFDF}" destId="{8244C260-A39D-49B1-B6B8-9AC19F94725D}" srcOrd="2" destOrd="0" presId="urn:microsoft.com/office/officeart/2011/layout/ConvergingText"/>
    <dgm:cxn modelId="{A10CA667-E100-4711-86ED-4171C9660D2F}" type="presParOf" srcId="{10C5945A-7FAA-4930-A617-122E3CABCFDF}" destId="{97B95ED6-22D4-4FFE-99FC-E040512A8BFD}" srcOrd="3" destOrd="0" presId="urn:microsoft.com/office/officeart/2011/layout/ConvergingText"/>
    <dgm:cxn modelId="{EF3EC2DE-6E99-4999-821B-26D4E1D2309F}" type="presParOf" srcId="{10C5945A-7FAA-4930-A617-122E3CABCFDF}" destId="{69930F86-7BE6-4644-8CDA-8EAE24B77A49}" srcOrd="4" destOrd="0" presId="urn:microsoft.com/office/officeart/2011/layout/ConvergingText"/>
    <dgm:cxn modelId="{0BD38A7E-3464-4097-AF42-CC1A76540FCA}" type="presParOf" srcId="{10C5945A-7FAA-4930-A617-122E3CABCFDF}" destId="{24EBC435-8CC6-45C3-97EF-EEA47260833D}" srcOrd="5" destOrd="0" presId="urn:microsoft.com/office/officeart/2011/layout/ConvergingText"/>
    <dgm:cxn modelId="{27E6535A-838D-4BC4-AEFE-D32923F637BE}" type="presParOf" srcId="{10C5945A-7FAA-4930-A617-122E3CABCFDF}" destId="{BCB110AA-AA4B-43C7-A702-D31F00D11B35}" srcOrd="6" destOrd="0" presId="urn:microsoft.com/office/officeart/2011/layout/ConvergingText"/>
    <dgm:cxn modelId="{7C7B7356-B175-48E0-A82C-A4B067A28C71}" type="presParOf" srcId="{10C5945A-7FAA-4930-A617-122E3CABCFDF}" destId="{F6A2212C-1CFB-4675-9967-EECEDD6B7AAC}" srcOrd="7" destOrd="0" presId="urn:microsoft.com/office/officeart/2011/layout/ConvergingText"/>
    <dgm:cxn modelId="{59C8335B-2ADA-47B9-BD63-755562E716D2}" type="presParOf" srcId="{10C5945A-7FAA-4930-A617-122E3CABCFDF}" destId="{2131F19C-8AAA-4FA4-9CCC-891ACB2C77D7}" srcOrd="8" destOrd="0" presId="urn:microsoft.com/office/officeart/2011/layout/ConvergingText"/>
    <dgm:cxn modelId="{D4CC591E-1B8A-4423-BB29-8FFB93BCDCAC}" type="presParOf" srcId="{10C5945A-7FAA-4930-A617-122E3CABCFDF}" destId="{7CBD0935-00F1-4208-A851-69D5A29B566C}" srcOrd="9" destOrd="0" presId="urn:microsoft.com/office/officeart/2011/layout/ConvergingText"/>
    <dgm:cxn modelId="{2A4705EF-D65B-4655-8387-67767085A805}" type="presParOf" srcId="{10C5945A-7FAA-4930-A617-122E3CABCFDF}" destId="{0FCFCCBE-701E-48A7-836A-C7EB0CF35819}" srcOrd="10" destOrd="0" presId="urn:microsoft.com/office/officeart/2011/layout/ConvergingText"/>
    <dgm:cxn modelId="{7C19E8CC-15D1-4488-905D-3C9E3873ECBA}" type="presParOf" srcId="{10C5945A-7FAA-4930-A617-122E3CABCFDF}" destId="{1611311D-12D6-4BE5-9F5B-CDF871D1BD09}" srcOrd="11" destOrd="0" presId="urn:microsoft.com/office/officeart/2011/layout/ConvergingText"/>
    <dgm:cxn modelId="{D72703FF-AE53-474C-AC49-14802C2E4905}" type="presParOf" srcId="{10C5945A-7FAA-4930-A617-122E3CABCFDF}" destId="{CF15B74D-D094-4735-BD84-690818F943CC}" srcOrd="12" destOrd="0" presId="urn:microsoft.com/office/officeart/2011/layout/ConvergingText"/>
    <dgm:cxn modelId="{436BD2E6-113B-4A43-A9B4-FC193CE5E53D}" type="presParOf" srcId="{10C5945A-7FAA-4930-A617-122E3CABCFDF}" destId="{181B10C9-66D9-4215-B816-F75E3EE18E4C}" srcOrd="13" destOrd="0" presId="urn:microsoft.com/office/officeart/2011/layout/ConvergingText"/>
    <dgm:cxn modelId="{ED61FE17-3D29-4D4C-B5AE-320DAEAB3B72}" type="presParOf" srcId="{10C5945A-7FAA-4930-A617-122E3CABCFDF}" destId="{9680B5F4-7C91-4CEB-97A4-18B4722FCF22}" srcOrd="14" destOrd="0" presId="urn:microsoft.com/office/officeart/2011/layout/ConvergingText"/>
    <dgm:cxn modelId="{FA2EC355-E2FA-407D-8040-7BEF0847D5AF}" type="presParOf" srcId="{10C5945A-7FAA-4930-A617-122E3CABCFDF}" destId="{0AF02892-4130-4010-A662-951AB0344FB6}" srcOrd="15" destOrd="0" presId="urn:microsoft.com/office/officeart/2011/layout/ConvergingText"/>
    <dgm:cxn modelId="{5A19A113-5349-4C25-B25A-36C0E9684330}" type="presParOf" srcId="{10C5945A-7FAA-4930-A617-122E3CABCFDF}" destId="{D06E6A4D-EE46-4CA0-B720-5D355214A83A}" srcOrd="16" destOrd="0" presId="urn:microsoft.com/office/officeart/2011/layout/ConvergingText"/>
    <dgm:cxn modelId="{7A8E9FF1-550F-4BBD-8AA6-CD64A11AEDED}" type="presParOf" srcId="{10C5945A-7FAA-4930-A617-122E3CABCFDF}" destId="{0B9C0A87-F5A9-47DB-8183-36131C44A1C6}" srcOrd="17" destOrd="0" presId="urn:microsoft.com/office/officeart/2011/layout/ConvergingText"/>
    <dgm:cxn modelId="{58965131-30E5-458B-89D2-9FC03DECC222}" type="presParOf" srcId="{10C5945A-7FAA-4930-A617-122E3CABCFDF}" destId="{66BD96ED-8EE2-45A7-A64D-B626D6EE2C24}" srcOrd="18" destOrd="0" presId="urn:microsoft.com/office/officeart/2011/layout/ConvergingText"/>
    <dgm:cxn modelId="{628590D3-AF1B-4144-AAFC-327359DF5578}" type="presParOf" srcId="{10C5945A-7FAA-4930-A617-122E3CABCFDF}" destId="{9AC63AA4-97C0-4F2F-AFF5-B7DB230DC594}" srcOrd="19" destOrd="0" presId="urn:microsoft.com/office/officeart/2011/layout/ConvergingText"/>
    <dgm:cxn modelId="{B8E8096A-F954-474D-83E9-EB28E40057D0}" type="presParOf" srcId="{10C5945A-7FAA-4930-A617-122E3CABCFDF}" destId="{60AF8B99-0F43-43FB-86B5-42826915D298}" srcOrd="20" destOrd="0" presId="urn:microsoft.com/office/officeart/2011/layout/ConvergingText"/>
    <dgm:cxn modelId="{507686F4-55F9-4524-B6BA-69B1FF66D487}" type="presParOf" srcId="{10C5945A-7FAA-4930-A617-122E3CABCFDF}" destId="{3880B2CB-AFF5-483B-ABD7-CB93A6AF3AC3}" srcOrd="21" destOrd="0" presId="urn:microsoft.com/office/officeart/2011/layout/ConvergingText"/>
    <dgm:cxn modelId="{12F364FA-4F02-4A80-A733-E2B52189F88C}" type="presParOf" srcId="{10C5945A-7FAA-4930-A617-122E3CABCFDF}" destId="{210E7961-D539-43B9-9C78-7D79E851A859}" srcOrd="22" destOrd="0" presId="urn:microsoft.com/office/officeart/2011/layout/ConvergingText"/>
    <dgm:cxn modelId="{96525CAA-EF76-4B65-863A-3936407409EF}" type="presParOf" srcId="{10C5945A-7FAA-4930-A617-122E3CABCFDF}" destId="{7498FE6C-F14B-42F8-AD28-9D67FD496D7C}" srcOrd="23" destOrd="0" presId="urn:microsoft.com/office/officeart/2011/layout/ConvergingText"/>
    <dgm:cxn modelId="{D16DBCF7-2A5F-4BC0-9404-A47BA51B8404}" type="presParOf" srcId="{10C5945A-7FAA-4930-A617-122E3CABCFDF}" destId="{50D92CB7-A4C6-4865-8D17-AA6969311805}" srcOrd="24" destOrd="0" presId="urn:microsoft.com/office/officeart/2011/layout/ConvergingText"/>
    <dgm:cxn modelId="{6289641E-FC6D-43E2-B530-FA54F6F4C12B}" type="presParOf" srcId="{10C5945A-7FAA-4930-A617-122E3CABCFDF}" destId="{F691263C-050E-42D9-984C-7C292AB891A7}" srcOrd="25" destOrd="0" presId="urn:microsoft.com/office/officeart/2011/layout/ConvergingText"/>
    <dgm:cxn modelId="{9C229E29-17FC-49F5-A9E6-37109AB38D5F}" type="presParOf" srcId="{10C5945A-7FAA-4930-A617-122E3CABCFDF}" destId="{781BD0C2-7926-4AF0-8B9B-9C8CA2A10E5B}" srcOrd="26" destOrd="0" presId="urn:microsoft.com/office/officeart/2011/layout/ConvergingText"/>
    <dgm:cxn modelId="{78C52052-9FBB-46FB-867A-539A2FE0E0F9}" type="presParOf" srcId="{10C5945A-7FAA-4930-A617-122E3CABCFDF}" destId="{F4FA3360-8DDF-42ED-B2C5-FE6F3FC1C6B5}" srcOrd="27" destOrd="0" presId="urn:microsoft.com/office/officeart/2011/layout/ConvergingText"/>
    <dgm:cxn modelId="{AE9F35FA-E0A8-459D-A515-8CE2BA78354C}" type="presParOf" srcId="{10C5945A-7FAA-4930-A617-122E3CABCFDF}" destId="{2626440F-1FA1-41C1-BC93-7C08D1AE3148}" srcOrd="28" destOrd="0" presId="urn:microsoft.com/office/officeart/2011/layout/ConvergingText"/>
    <dgm:cxn modelId="{47673683-4234-4591-B9C7-9D9931B2C1C3}" type="presParOf" srcId="{F7835F7E-59DB-4FFB-BDC1-FD5368084C5E}" destId="{9D6F180C-B22D-4B70-8CDB-C887837369B7}" srcOrd="1" destOrd="0" presId="urn:microsoft.com/office/officeart/2011/layout/ConvergingText"/>
    <dgm:cxn modelId="{6673C169-8310-4740-9176-0F1C059D327E}" type="presParOf" srcId="{F7835F7E-59DB-4FFB-BDC1-FD5368084C5E}" destId="{9B184A21-E245-4E07-AC3B-48AB775A21FB}" srcOrd="2" destOrd="0" presId="urn:microsoft.com/office/officeart/2011/layout/ConvergingText"/>
    <dgm:cxn modelId="{D16E86BA-F8FB-4383-992F-4A7579182445}" type="presParOf" srcId="{9B184A21-E245-4E07-AC3B-48AB775A21FB}" destId="{88AAF796-6F65-4F30-BB03-587CFC97C994}" srcOrd="0" destOrd="0" presId="urn:microsoft.com/office/officeart/2011/layout/ConvergingText"/>
    <dgm:cxn modelId="{DCDFD926-66F1-4B67-B3BA-A7622FCA1846}" type="presParOf" srcId="{9B184A21-E245-4E07-AC3B-48AB775A21FB}" destId="{D895683B-8DDE-472D-B85E-729A23AEAA4C}" srcOrd="1" destOrd="0" presId="urn:microsoft.com/office/officeart/2011/layout/ConvergingText"/>
    <dgm:cxn modelId="{0ED1B0B3-E639-4AAF-8BBD-EEE6C74529A5}" type="presParOf" srcId="{9B184A21-E245-4E07-AC3B-48AB775A21FB}" destId="{E4ECEC40-E30A-4DAA-8150-7023B6F2C580}" srcOrd="2" destOrd="0" presId="urn:microsoft.com/office/officeart/2011/layout/ConvergingText"/>
    <dgm:cxn modelId="{E2FCE9BF-27BB-4CA0-81C1-8D663B283DB9}" type="presParOf" srcId="{9B184A21-E245-4E07-AC3B-48AB775A21FB}" destId="{26C23EFE-7E7F-4B1D-BEE3-7B654CC8BDC7}" srcOrd="3" destOrd="0" presId="urn:microsoft.com/office/officeart/2011/layout/ConvergingText"/>
    <dgm:cxn modelId="{F9350524-4660-4E99-8867-CE92D52230CF}" type="presParOf" srcId="{9B184A21-E245-4E07-AC3B-48AB775A21FB}" destId="{3B13AA81-7BD0-45AE-B3E0-6A1D882F9DC4}" srcOrd="4" destOrd="0" presId="urn:microsoft.com/office/officeart/2011/layout/ConvergingText"/>
    <dgm:cxn modelId="{459DA880-332C-44F7-B9E7-8B1B9B817DE6}" type="presParOf" srcId="{9B184A21-E245-4E07-AC3B-48AB775A21FB}" destId="{618759A8-E5E8-495D-BB6A-419B4B4F92C6}" srcOrd="5" destOrd="0" presId="urn:microsoft.com/office/officeart/2011/layout/ConvergingText"/>
    <dgm:cxn modelId="{EF421877-71AA-4A0E-87E7-9C0E938185ED}" type="presParOf" srcId="{9B184A21-E245-4E07-AC3B-48AB775A21FB}" destId="{0A5619C0-6385-4EE4-AE31-4715861DB65C}" srcOrd="6" destOrd="0" presId="urn:microsoft.com/office/officeart/2011/layout/ConvergingText"/>
    <dgm:cxn modelId="{32A8F0B2-1619-41BB-8CD2-553AE41FA626}" type="presParOf" srcId="{9B184A21-E245-4E07-AC3B-48AB775A21FB}" destId="{C2023516-A17E-4225-AF00-39F60EB1107B}" srcOrd="7" destOrd="0" presId="urn:microsoft.com/office/officeart/2011/layout/ConvergingText"/>
    <dgm:cxn modelId="{AD4D02E0-2F54-4F81-B404-FAC883C31498}" type="presParOf" srcId="{9B184A21-E245-4E07-AC3B-48AB775A21FB}" destId="{214F963A-3FFC-4C5B-8D5F-E63CAAF10F0C}" srcOrd="8" destOrd="0" presId="urn:microsoft.com/office/officeart/2011/layout/ConvergingText"/>
    <dgm:cxn modelId="{76CC75C5-34F9-415D-B3B5-EB12E028056F}" type="presParOf" srcId="{9B184A21-E245-4E07-AC3B-48AB775A21FB}" destId="{86C1C329-6A84-4796-9747-BF47DBA7641F}" srcOrd="9" destOrd="0" presId="urn:microsoft.com/office/officeart/2011/layout/ConvergingText"/>
    <dgm:cxn modelId="{925D2018-B9AD-41C4-A457-41EE0B1796FE}" type="presParOf" srcId="{9B184A21-E245-4E07-AC3B-48AB775A21FB}" destId="{8957E557-3D92-4DA3-AB94-2F617CFB22AF}" srcOrd="10" destOrd="0" presId="urn:microsoft.com/office/officeart/2011/layout/ConvergingText"/>
    <dgm:cxn modelId="{EC89F73E-9CDC-4DF3-8166-6F9380695464}" type="presParOf" srcId="{F7835F7E-59DB-4FFB-BDC1-FD5368084C5E}" destId="{B852A3F9-C3C7-4691-A13D-E7A4AE027B04}" srcOrd="3" destOrd="0" presId="urn:microsoft.com/office/officeart/2011/layout/ConvergingText"/>
    <dgm:cxn modelId="{976D787A-2EF7-4EFD-8D56-86B5ED7462EA}" type="presParOf" srcId="{F7835F7E-59DB-4FFB-BDC1-FD5368084C5E}" destId="{042C6672-55BF-4C36-8CBC-6D81F8A850B6}" srcOrd="4" destOrd="0" presId="urn:microsoft.com/office/officeart/2011/layout/ConvergingText"/>
    <dgm:cxn modelId="{63673E5A-43D2-41AC-936A-23E594B29AA5}" type="presParOf" srcId="{042C6672-55BF-4C36-8CBC-6D81F8A850B6}" destId="{01C2763C-622F-4850-BBC3-6019CFA05DF5}" srcOrd="0" destOrd="0" presId="urn:microsoft.com/office/officeart/2011/layout/ConvergingText"/>
    <dgm:cxn modelId="{11FBFF35-8CFC-43D6-9362-B43E1C398108}" type="presParOf" srcId="{042C6672-55BF-4C36-8CBC-6D81F8A850B6}" destId="{29DAC7AA-3542-49B1-B24E-FAD81B182B86}" srcOrd="1" destOrd="0" presId="urn:microsoft.com/office/officeart/2011/layout/ConvergingText"/>
    <dgm:cxn modelId="{62D458FD-572D-4E2B-B5B5-9203985E32D5}" type="presParOf" srcId="{042C6672-55BF-4C36-8CBC-6D81F8A850B6}" destId="{B65BFF98-8745-42A7-B251-9C183969EAD0}" srcOrd="2" destOrd="0" presId="urn:microsoft.com/office/officeart/2011/layout/ConvergingText"/>
    <dgm:cxn modelId="{9F27CBEE-FFBE-406F-B420-31C3DBD79CFE}" type="presParOf" srcId="{042C6672-55BF-4C36-8CBC-6D81F8A850B6}" destId="{DC1393DE-F619-4A32-9F4E-E3FDC3A46C8D}" srcOrd="3" destOrd="0" presId="urn:microsoft.com/office/officeart/2011/layout/ConvergingText"/>
    <dgm:cxn modelId="{E368F76C-1833-437B-B775-B6902F64BC52}" type="presParOf" srcId="{042C6672-55BF-4C36-8CBC-6D81F8A850B6}" destId="{F6EEF145-DBF4-4C07-8D6C-F30B5F9D8ACD}" srcOrd="4" destOrd="0" presId="urn:microsoft.com/office/officeart/2011/layout/ConvergingText"/>
    <dgm:cxn modelId="{30B4CF5A-AB34-4FA1-B9EE-AF5C3BD577C7}" type="presParOf" srcId="{042C6672-55BF-4C36-8CBC-6D81F8A850B6}" destId="{38DE454A-1F7A-4B99-9B08-9714E76C4869}" srcOrd="5" destOrd="0" presId="urn:microsoft.com/office/officeart/2011/layout/ConvergingText"/>
    <dgm:cxn modelId="{BB38F762-033E-40D2-B0F8-4D94DFE6A230}" type="presParOf" srcId="{042C6672-55BF-4C36-8CBC-6D81F8A850B6}" destId="{5A8F6ACC-883D-4D07-86F2-D65D588764F7}" srcOrd="6" destOrd="0" presId="urn:microsoft.com/office/officeart/2011/layout/ConvergingText"/>
    <dgm:cxn modelId="{90743238-C98A-4AAA-880B-52F44DB3A4EB}" type="presParOf" srcId="{042C6672-55BF-4C36-8CBC-6D81F8A850B6}" destId="{E8BD15BB-4B18-4D01-B5BE-98E1B8CA1536}" srcOrd="7" destOrd="0" presId="urn:microsoft.com/office/officeart/2011/layout/ConvergingText"/>
    <dgm:cxn modelId="{E3979A48-0EF1-489F-BE19-EE488CD9C7EC}" type="presParOf" srcId="{042C6672-55BF-4C36-8CBC-6D81F8A850B6}" destId="{B3CA89F7-5F52-4785-83F9-F6FCA08FD88B}" srcOrd="8" destOrd="0" presId="urn:microsoft.com/office/officeart/2011/layout/ConvergingText"/>
    <dgm:cxn modelId="{57143538-D186-45D3-92EC-D714D6A151DE}" type="presParOf" srcId="{042C6672-55BF-4C36-8CBC-6D81F8A850B6}" destId="{1F51433C-8BF5-4EE8-B72C-43167B748FD5}" srcOrd="9" destOrd="0" presId="urn:microsoft.com/office/officeart/2011/layout/ConvergingText"/>
    <dgm:cxn modelId="{925D6C01-EC22-44AC-85FF-C35664758799}" type="presParOf" srcId="{042C6672-55BF-4C36-8CBC-6D81F8A850B6}" destId="{629B1C01-78EA-4148-B1C8-534D1C3FCCD0}" srcOrd="10" destOrd="0" presId="urn:microsoft.com/office/officeart/2011/layout/ConvergingText"/>
    <dgm:cxn modelId="{DEA04A2C-AAA1-4F26-9C59-54EC6F2844CD}" type="presParOf" srcId="{042C6672-55BF-4C36-8CBC-6D81F8A850B6}" destId="{0D2C8082-CA2F-459B-BBAE-0F666A72F8BB}" srcOrd="11" destOrd="0" presId="urn:microsoft.com/office/officeart/2011/layout/ConvergingText"/>
    <dgm:cxn modelId="{F46AA7C3-3D2F-49FC-B5C1-226E56733573}" type="presParOf" srcId="{042C6672-55BF-4C36-8CBC-6D81F8A850B6}" destId="{AF4FEE22-CB95-4382-8B2A-3E5BA8C21C73}" srcOrd="12" destOrd="0" presId="urn:microsoft.com/office/officeart/2011/layout/ConvergingText"/>
    <dgm:cxn modelId="{2100DF39-62A2-4577-AF8C-31B443C0FA9B}" type="presParOf" srcId="{042C6672-55BF-4C36-8CBC-6D81F8A850B6}" destId="{D76431C8-1A48-405E-A638-12625190CE0C}" srcOrd="13" destOrd="0" presId="urn:microsoft.com/office/officeart/2011/layout/ConvergingText"/>
    <dgm:cxn modelId="{7B3BE0BE-18D6-41C9-8AC7-BCFA486D212F}" type="presParOf" srcId="{042C6672-55BF-4C36-8CBC-6D81F8A850B6}" destId="{740B46FC-5AAD-4785-81B6-AA101DE3EFE2}" srcOrd="14" destOrd="0" presId="urn:microsoft.com/office/officeart/2011/layout/ConvergingText"/>
    <dgm:cxn modelId="{A374D4ED-B865-4A99-AA4B-30F9B3B508F0}" type="presParOf" srcId="{042C6672-55BF-4C36-8CBC-6D81F8A850B6}" destId="{BB085AC7-72FC-4622-89EF-73CAE4BE01F1}" srcOrd="15" destOrd="0" presId="urn:microsoft.com/office/officeart/2011/layout/ConvergingText"/>
    <dgm:cxn modelId="{514ABA94-BC31-43B0-987D-360CE986E8AA}" type="presParOf" srcId="{042C6672-55BF-4C36-8CBC-6D81F8A850B6}" destId="{9CB84298-3FC1-4B12-8257-6C0D79F02306}" srcOrd="16" destOrd="0" presId="urn:microsoft.com/office/officeart/2011/layout/ConvergingText"/>
    <dgm:cxn modelId="{F40B9A40-6DDE-4E51-80CB-758797C0DCD6}" type="presParOf" srcId="{042C6672-55BF-4C36-8CBC-6D81F8A850B6}" destId="{B421F587-4CD4-4879-8E9F-6EE519BFF58C}" srcOrd="17" destOrd="0" presId="urn:microsoft.com/office/officeart/2011/layout/ConvergingText"/>
    <dgm:cxn modelId="{802A16C5-13D4-49A9-9654-CE1F76FF1CB1}" type="presParOf" srcId="{042C6672-55BF-4C36-8CBC-6D81F8A850B6}" destId="{2A1C5687-DD22-4D9E-A37A-DC0CF3117ABA}" srcOrd="18" destOrd="0" presId="urn:microsoft.com/office/officeart/2011/layout/ConvergingText"/>
    <dgm:cxn modelId="{EB9D9BAA-910F-44B3-A327-F1F2BC97BC32}" type="presParOf" srcId="{042C6672-55BF-4C36-8CBC-6D81F8A850B6}" destId="{6B8F7F23-4BEF-436D-9686-EEC1D308D402}" srcOrd="19" destOrd="0" presId="urn:microsoft.com/office/officeart/2011/layout/ConvergingText"/>
    <dgm:cxn modelId="{D7CFB68C-1F2F-4485-B941-BF96BCDAFE92}" type="presParOf" srcId="{042C6672-55BF-4C36-8CBC-6D81F8A850B6}" destId="{5B207900-B697-4344-95FB-D60AE72AA61C}" srcOrd="20"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181BA4-99DD-475B-944D-D0303FD269A6}"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97EC3FD8-AC46-4EDC-90F4-DA1D475ABAA3}">
      <dgm:prSet phldrT="[Text]"/>
      <dgm:spPr/>
      <dgm:t>
        <a:bodyPr/>
        <a:lstStyle/>
        <a:p>
          <a:r>
            <a:rPr lang="fa-IR" dirty="0" smtClean="0"/>
            <a:t>مزیت رقابتی </a:t>
          </a:r>
          <a:endParaRPr lang="en-US" dirty="0"/>
        </a:p>
      </dgm:t>
    </dgm:pt>
    <dgm:pt modelId="{71AB2351-AE47-4831-B56C-84265D89FAD5}" type="parTrans" cxnId="{FDED88E2-EB50-4A97-ABD6-B3CEA7BD2E7E}">
      <dgm:prSet/>
      <dgm:spPr/>
      <dgm:t>
        <a:bodyPr/>
        <a:lstStyle/>
        <a:p>
          <a:endParaRPr lang="en-US"/>
        </a:p>
      </dgm:t>
    </dgm:pt>
    <dgm:pt modelId="{097DC213-0909-47E4-BE60-13EF25741D20}" type="sibTrans" cxnId="{FDED88E2-EB50-4A97-ABD6-B3CEA7BD2E7E}">
      <dgm:prSet/>
      <dgm:spPr/>
      <dgm:t>
        <a:bodyPr/>
        <a:lstStyle/>
        <a:p>
          <a:endParaRPr lang="en-US"/>
        </a:p>
      </dgm:t>
    </dgm:pt>
    <dgm:pt modelId="{CADED9CA-6F68-49B1-B3DB-DD736620CC9D}">
      <dgm:prSet phldrT="[Text]"/>
      <dgm:spPr/>
      <dgm:t>
        <a:bodyPr/>
        <a:lstStyle/>
        <a:p>
          <a:r>
            <a:rPr lang="fa-IR" dirty="0" smtClean="0"/>
            <a:t>هزینه های پایین تر</a:t>
          </a:r>
          <a:endParaRPr lang="en-US" dirty="0"/>
        </a:p>
      </dgm:t>
    </dgm:pt>
    <dgm:pt modelId="{D1CEB4EE-38C2-4BAC-BD53-CA7BB0C3E5C1}" type="parTrans" cxnId="{4066D0C4-39B6-45CD-9F89-ADF812871908}">
      <dgm:prSet/>
      <dgm:spPr/>
      <dgm:t>
        <a:bodyPr/>
        <a:lstStyle/>
        <a:p>
          <a:endParaRPr lang="en-US"/>
        </a:p>
      </dgm:t>
    </dgm:pt>
    <dgm:pt modelId="{31C2152D-5EDC-44FB-9AA9-EC75839BAE6C}" type="sibTrans" cxnId="{4066D0C4-39B6-45CD-9F89-ADF812871908}">
      <dgm:prSet/>
      <dgm:spPr/>
      <dgm:t>
        <a:bodyPr/>
        <a:lstStyle/>
        <a:p>
          <a:endParaRPr lang="en-US"/>
        </a:p>
      </dgm:t>
    </dgm:pt>
    <dgm:pt modelId="{6ED84376-3226-4479-9084-F0BE5C3F4802}">
      <dgm:prSet phldrT="[Text]"/>
      <dgm:spPr/>
      <dgm:t>
        <a:bodyPr/>
        <a:lstStyle/>
        <a:p>
          <a:r>
            <a:rPr lang="fa-IR" dirty="0" smtClean="0"/>
            <a:t>کالاهای متمایز تر</a:t>
          </a:r>
          <a:endParaRPr lang="en-US" dirty="0"/>
        </a:p>
      </dgm:t>
    </dgm:pt>
    <dgm:pt modelId="{CF69C795-ECCA-4150-9AC4-4A4AE9D432D5}" type="parTrans" cxnId="{4619D4C0-7A1F-4291-B9A5-F62DE0F6A768}">
      <dgm:prSet/>
      <dgm:spPr/>
      <dgm:t>
        <a:bodyPr/>
        <a:lstStyle/>
        <a:p>
          <a:endParaRPr lang="en-US"/>
        </a:p>
      </dgm:t>
    </dgm:pt>
    <dgm:pt modelId="{7AC37B89-4A66-4BC7-95CF-2D703A613E49}" type="sibTrans" cxnId="{4619D4C0-7A1F-4291-B9A5-F62DE0F6A768}">
      <dgm:prSet/>
      <dgm:spPr/>
      <dgm:t>
        <a:bodyPr/>
        <a:lstStyle/>
        <a:p>
          <a:endParaRPr lang="en-US"/>
        </a:p>
      </dgm:t>
    </dgm:pt>
    <dgm:pt modelId="{14D64F39-6522-42D6-A5C4-6C4A12575A8C}">
      <dgm:prSet phldrT="[Text]"/>
      <dgm:spPr/>
      <dgm:t>
        <a:bodyPr/>
        <a:lstStyle/>
        <a:p>
          <a:r>
            <a:rPr lang="fa-IR" dirty="0" smtClean="0"/>
            <a:t>مزیت رقابتی پایدار</a:t>
          </a:r>
          <a:endParaRPr lang="en-US" dirty="0"/>
        </a:p>
      </dgm:t>
    </dgm:pt>
    <dgm:pt modelId="{F48EAB99-BB1B-45E7-9A3F-664D9A107048}" type="parTrans" cxnId="{C2ECEAD3-A5CC-4673-8A91-37DD70D2298C}">
      <dgm:prSet/>
      <dgm:spPr/>
      <dgm:t>
        <a:bodyPr/>
        <a:lstStyle/>
        <a:p>
          <a:endParaRPr lang="en-US"/>
        </a:p>
      </dgm:t>
    </dgm:pt>
    <dgm:pt modelId="{2DFE603F-017C-43AF-8FF8-D290C020A288}" type="sibTrans" cxnId="{C2ECEAD3-A5CC-4673-8A91-37DD70D2298C}">
      <dgm:prSet/>
      <dgm:spPr/>
      <dgm:t>
        <a:bodyPr/>
        <a:lstStyle/>
        <a:p>
          <a:endParaRPr lang="en-US"/>
        </a:p>
      </dgm:t>
    </dgm:pt>
    <dgm:pt modelId="{4C242E8A-87E7-48D8-9850-E59E1494E457}">
      <dgm:prSet phldrT="[Text]"/>
      <dgm:spPr/>
      <dgm:t>
        <a:bodyPr/>
        <a:lstStyle/>
        <a:p>
          <a:r>
            <a:rPr lang="fa-IR" dirty="0" smtClean="0"/>
            <a:t>رشد بهره </a:t>
          </a:r>
          <a:r>
            <a:rPr lang="fa-IR" dirty="0" err="1" smtClean="0"/>
            <a:t>وری</a:t>
          </a:r>
          <a:endParaRPr lang="en-US" dirty="0"/>
        </a:p>
      </dgm:t>
    </dgm:pt>
    <dgm:pt modelId="{61830C7F-D6FB-4584-9B41-24E3F4D9D42C}" type="parTrans" cxnId="{B0F0E6E5-DE34-409A-B5C9-558CFC792168}">
      <dgm:prSet/>
      <dgm:spPr/>
      <dgm:t>
        <a:bodyPr/>
        <a:lstStyle/>
        <a:p>
          <a:endParaRPr lang="en-US"/>
        </a:p>
      </dgm:t>
    </dgm:pt>
    <dgm:pt modelId="{C104FE61-8508-403E-96B8-B364D11B151B}" type="sibTrans" cxnId="{B0F0E6E5-DE34-409A-B5C9-558CFC792168}">
      <dgm:prSet/>
      <dgm:spPr/>
      <dgm:t>
        <a:bodyPr/>
        <a:lstStyle/>
        <a:p>
          <a:endParaRPr lang="en-US"/>
        </a:p>
      </dgm:t>
    </dgm:pt>
    <dgm:pt modelId="{28918A6A-85C7-4EA9-8EB8-1D7B9E4B01CE}">
      <dgm:prSet phldrT="[Text]"/>
      <dgm:spPr/>
      <dgm:t>
        <a:bodyPr/>
        <a:lstStyle/>
        <a:p>
          <a:r>
            <a:rPr lang="fa-IR" dirty="0" smtClean="0"/>
            <a:t>مزیت های رقابتی بهتر و پیچیده تر از طریق ارائه محصولات و خدمات با کیفیت تر یا تولید کارآمد تر</a:t>
          </a:r>
          <a:endParaRPr lang="en-US" dirty="0"/>
        </a:p>
      </dgm:t>
    </dgm:pt>
    <dgm:pt modelId="{167AE136-FED5-41F7-B90E-92231DDE3930}" type="parTrans" cxnId="{9A027B85-4AED-4AB5-92B4-A7C62139F4EF}">
      <dgm:prSet/>
      <dgm:spPr/>
      <dgm:t>
        <a:bodyPr/>
        <a:lstStyle/>
        <a:p>
          <a:endParaRPr lang="en-US"/>
        </a:p>
      </dgm:t>
    </dgm:pt>
    <dgm:pt modelId="{45D8796D-2BF4-48C2-9045-256E79F4AA2E}" type="sibTrans" cxnId="{9A027B85-4AED-4AB5-92B4-A7C62139F4EF}">
      <dgm:prSet/>
      <dgm:spPr/>
      <dgm:t>
        <a:bodyPr/>
        <a:lstStyle/>
        <a:p>
          <a:endParaRPr lang="en-US"/>
        </a:p>
      </dgm:t>
    </dgm:pt>
    <dgm:pt modelId="{34D5037B-4AB4-4705-B546-5B35BA639E04}" type="pres">
      <dgm:prSet presAssocID="{54181BA4-99DD-475B-944D-D0303FD269A6}" presName="theList" presStyleCnt="0">
        <dgm:presLayoutVars>
          <dgm:dir/>
          <dgm:animLvl val="lvl"/>
          <dgm:resizeHandles val="exact"/>
        </dgm:presLayoutVars>
      </dgm:prSet>
      <dgm:spPr/>
      <dgm:t>
        <a:bodyPr/>
        <a:lstStyle/>
        <a:p>
          <a:endParaRPr lang="en-US"/>
        </a:p>
      </dgm:t>
    </dgm:pt>
    <dgm:pt modelId="{AF749183-462F-472B-B78A-EF3A418F2004}" type="pres">
      <dgm:prSet presAssocID="{97EC3FD8-AC46-4EDC-90F4-DA1D475ABAA3}" presName="compNode" presStyleCnt="0"/>
      <dgm:spPr/>
    </dgm:pt>
    <dgm:pt modelId="{D92457CE-75CE-4215-A0C8-0E1B2B523243}" type="pres">
      <dgm:prSet presAssocID="{97EC3FD8-AC46-4EDC-90F4-DA1D475ABAA3}" presName="noGeometry" presStyleCnt="0"/>
      <dgm:spPr/>
    </dgm:pt>
    <dgm:pt modelId="{63E070A5-35B4-4016-A2B8-6618D7C11D17}" type="pres">
      <dgm:prSet presAssocID="{97EC3FD8-AC46-4EDC-90F4-DA1D475ABAA3}" presName="childTextVisible" presStyleLbl="bgAccFollowNode1" presStyleIdx="0" presStyleCnt="3">
        <dgm:presLayoutVars>
          <dgm:bulletEnabled val="1"/>
        </dgm:presLayoutVars>
      </dgm:prSet>
      <dgm:spPr/>
      <dgm:t>
        <a:bodyPr/>
        <a:lstStyle/>
        <a:p>
          <a:endParaRPr lang="en-US"/>
        </a:p>
      </dgm:t>
    </dgm:pt>
    <dgm:pt modelId="{2E7DE5C1-6FC1-4E63-B799-1AFDDD43C293}" type="pres">
      <dgm:prSet presAssocID="{97EC3FD8-AC46-4EDC-90F4-DA1D475ABAA3}" presName="childTextHidden" presStyleLbl="bgAccFollowNode1" presStyleIdx="0" presStyleCnt="3"/>
      <dgm:spPr/>
      <dgm:t>
        <a:bodyPr/>
        <a:lstStyle/>
        <a:p>
          <a:endParaRPr lang="en-US"/>
        </a:p>
      </dgm:t>
    </dgm:pt>
    <dgm:pt modelId="{D1286AA8-DC8D-43DB-8105-1C4068D7E33A}" type="pres">
      <dgm:prSet presAssocID="{97EC3FD8-AC46-4EDC-90F4-DA1D475ABAA3}" presName="parentText" presStyleLbl="node1" presStyleIdx="0" presStyleCnt="3">
        <dgm:presLayoutVars>
          <dgm:chMax val="1"/>
          <dgm:bulletEnabled val="1"/>
        </dgm:presLayoutVars>
      </dgm:prSet>
      <dgm:spPr/>
      <dgm:t>
        <a:bodyPr/>
        <a:lstStyle/>
        <a:p>
          <a:endParaRPr lang="en-US"/>
        </a:p>
      </dgm:t>
    </dgm:pt>
    <dgm:pt modelId="{912AF5C6-DE45-46DB-AFC7-87A16123F336}" type="pres">
      <dgm:prSet presAssocID="{97EC3FD8-AC46-4EDC-90F4-DA1D475ABAA3}" presName="aSpace" presStyleCnt="0"/>
      <dgm:spPr/>
    </dgm:pt>
    <dgm:pt modelId="{FF219260-31BD-4398-90C3-A7F312878780}" type="pres">
      <dgm:prSet presAssocID="{14D64F39-6522-42D6-A5C4-6C4A12575A8C}" presName="compNode" presStyleCnt="0"/>
      <dgm:spPr/>
    </dgm:pt>
    <dgm:pt modelId="{22B2CB80-998C-4998-9850-68593A165780}" type="pres">
      <dgm:prSet presAssocID="{14D64F39-6522-42D6-A5C4-6C4A12575A8C}" presName="noGeometry" presStyleCnt="0"/>
      <dgm:spPr/>
    </dgm:pt>
    <dgm:pt modelId="{2C2F8582-270A-4CEF-A606-8D6287F86E33}" type="pres">
      <dgm:prSet presAssocID="{14D64F39-6522-42D6-A5C4-6C4A12575A8C}" presName="childTextVisible" presStyleLbl="bgAccFollowNode1" presStyleIdx="1" presStyleCnt="3">
        <dgm:presLayoutVars>
          <dgm:bulletEnabled val="1"/>
        </dgm:presLayoutVars>
      </dgm:prSet>
      <dgm:spPr/>
      <dgm:t>
        <a:bodyPr/>
        <a:lstStyle/>
        <a:p>
          <a:endParaRPr lang="en-US"/>
        </a:p>
      </dgm:t>
    </dgm:pt>
    <dgm:pt modelId="{E5E2E0C0-6A17-4B64-905E-B650E061912B}" type="pres">
      <dgm:prSet presAssocID="{14D64F39-6522-42D6-A5C4-6C4A12575A8C}" presName="childTextHidden" presStyleLbl="bgAccFollowNode1" presStyleIdx="1" presStyleCnt="3"/>
      <dgm:spPr/>
      <dgm:t>
        <a:bodyPr/>
        <a:lstStyle/>
        <a:p>
          <a:endParaRPr lang="en-US"/>
        </a:p>
      </dgm:t>
    </dgm:pt>
    <dgm:pt modelId="{2BA11E86-DD2D-4343-BB11-C392C423F327}" type="pres">
      <dgm:prSet presAssocID="{14D64F39-6522-42D6-A5C4-6C4A12575A8C}" presName="parentText" presStyleLbl="node1" presStyleIdx="1" presStyleCnt="3">
        <dgm:presLayoutVars>
          <dgm:chMax val="1"/>
          <dgm:bulletEnabled val="1"/>
        </dgm:presLayoutVars>
      </dgm:prSet>
      <dgm:spPr/>
      <dgm:t>
        <a:bodyPr/>
        <a:lstStyle/>
        <a:p>
          <a:endParaRPr lang="en-US"/>
        </a:p>
      </dgm:t>
    </dgm:pt>
    <dgm:pt modelId="{F395A3F4-995D-4A6E-B454-049284C4CC78}" type="pres">
      <dgm:prSet presAssocID="{14D64F39-6522-42D6-A5C4-6C4A12575A8C}" presName="aSpace" presStyleCnt="0"/>
      <dgm:spPr/>
    </dgm:pt>
    <dgm:pt modelId="{4D9FC8AE-723D-43C1-B6C7-B62F0105C51A}" type="pres">
      <dgm:prSet presAssocID="{4C242E8A-87E7-48D8-9850-E59E1494E457}" presName="compNode" presStyleCnt="0"/>
      <dgm:spPr/>
    </dgm:pt>
    <dgm:pt modelId="{12C31C7F-E349-40D4-84DD-3F993C0AE2E2}" type="pres">
      <dgm:prSet presAssocID="{4C242E8A-87E7-48D8-9850-E59E1494E457}" presName="noGeometry" presStyleCnt="0"/>
      <dgm:spPr/>
    </dgm:pt>
    <dgm:pt modelId="{7879D381-5E0C-4777-9699-8D71EB85531E}" type="pres">
      <dgm:prSet presAssocID="{4C242E8A-87E7-48D8-9850-E59E1494E457}" presName="childTextVisible" presStyleLbl="bgAccFollowNode1" presStyleIdx="2" presStyleCnt="3">
        <dgm:presLayoutVars>
          <dgm:bulletEnabled val="1"/>
        </dgm:presLayoutVars>
      </dgm:prSet>
      <dgm:spPr/>
    </dgm:pt>
    <dgm:pt modelId="{92028738-A1F7-42FE-A6ED-DBA3EDEA078F}" type="pres">
      <dgm:prSet presAssocID="{4C242E8A-87E7-48D8-9850-E59E1494E457}" presName="childTextHidden" presStyleLbl="bgAccFollowNode1" presStyleIdx="2" presStyleCnt="3"/>
      <dgm:spPr/>
    </dgm:pt>
    <dgm:pt modelId="{C99EC78B-C6C6-4784-ACBC-6E1A1A7A7FB1}" type="pres">
      <dgm:prSet presAssocID="{4C242E8A-87E7-48D8-9850-E59E1494E457}" presName="parentText" presStyleLbl="node1" presStyleIdx="2" presStyleCnt="3">
        <dgm:presLayoutVars>
          <dgm:chMax val="1"/>
          <dgm:bulletEnabled val="1"/>
        </dgm:presLayoutVars>
      </dgm:prSet>
      <dgm:spPr/>
      <dgm:t>
        <a:bodyPr/>
        <a:lstStyle/>
        <a:p>
          <a:endParaRPr lang="en-US"/>
        </a:p>
      </dgm:t>
    </dgm:pt>
  </dgm:ptLst>
  <dgm:cxnLst>
    <dgm:cxn modelId="{74CFD3E2-09CE-488D-829D-3C60CEDA79E6}" type="presOf" srcId="{97EC3FD8-AC46-4EDC-90F4-DA1D475ABAA3}" destId="{D1286AA8-DC8D-43DB-8105-1C4068D7E33A}" srcOrd="0" destOrd="0" presId="urn:microsoft.com/office/officeart/2005/8/layout/hProcess6"/>
    <dgm:cxn modelId="{B0F0E6E5-DE34-409A-B5C9-558CFC792168}" srcId="{54181BA4-99DD-475B-944D-D0303FD269A6}" destId="{4C242E8A-87E7-48D8-9850-E59E1494E457}" srcOrd="2" destOrd="0" parTransId="{61830C7F-D6FB-4584-9B41-24E3F4D9D42C}" sibTransId="{C104FE61-8508-403E-96B8-B364D11B151B}"/>
    <dgm:cxn modelId="{D3E2C876-D5F9-4B8C-A13A-3D5258EE3350}" type="presOf" srcId="{CADED9CA-6F68-49B1-B3DB-DD736620CC9D}" destId="{2E7DE5C1-6FC1-4E63-B799-1AFDDD43C293}" srcOrd="1" destOrd="0" presId="urn:microsoft.com/office/officeart/2005/8/layout/hProcess6"/>
    <dgm:cxn modelId="{A3ACA996-3AB7-4F09-AA04-6C09A000597B}" type="presOf" srcId="{28918A6A-85C7-4EA9-8EB8-1D7B9E4B01CE}" destId="{E5E2E0C0-6A17-4B64-905E-B650E061912B}" srcOrd="1" destOrd="0" presId="urn:microsoft.com/office/officeart/2005/8/layout/hProcess6"/>
    <dgm:cxn modelId="{D93A3E60-F22E-4CAA-B6E6-76A2B21D0831}" type="presOf" srcId="{4C242E8A-87E7-48D8-9850-E59E1494E457}" destId="{C99EC78B-C6C6-4784-ACBC-6E1A1A7A7FB1}" srcOrd="0" destOrd="0" presId="urn:microsoft.com/office/officeart/2005/8/layout/hProcess6"/>
    <dgm:cxn modelId="{453D2437-E6F4-48E9-9BDF-1F6A9C7BF6FA}" type="presOf" srcId="{CADED9CA-6F68-49B1-B3DB-DD736620CC9D}" destId="{63E070A5-35B4-4016-A2B8-6618D7C11D17}" srcOrd="0" destOrd="0" presId="urn:microsoft.com/office/officeart/2005/8/layout/hProcess6"/>
    <dgm:cxn modelId="{4066D0C4-39B6-45CD-9F89-ADF812871908}" srcId="{97EC3FD8-AC46-4EDC-90F4-DA1D475ABAA3}" destId="{CADED9CA-6F68-49B1-B3DB-DD736620CC9D}" srcOrd="0" destOrd="0" parTransId="{D1CEB4EE-38C2-4BAC-BD53-CA7BB0C3E5C1}" sibTransId="{31C2152D-5EDC-44FB-9AA9-EC75839BAE6C}"/>
    <dgm:cxn modelId="{0DFCA157-0406-4927-B54D-F5F4138BAFBD}" type="presOf" srcId="{28918A6A-85C7-4EA9-8EB8-1D7B9E4B01CE}" destId="{2C2F8582-270A-4CEF-A606-8D6287F86E33}" srcOrd="0" destOrd="0" presId="urn:microsoft.com/office/officeart/2005/8/layout/hProcess6"/>
    <dgm:cxn modelId="{740C799E-1AB8-4B19-92AD-88FA5EB64E12}" type="presOf" srcId="{14D64F39-6522-42D6-A5C4-6C4A12575A8C}" destId="{2BA11E86-DD2D-4343-BB11-C392C423F327}" srcOrd="0" destOrd="0" presId="urn:microsoft.com/office/officeart/2005/8/layout/hProcess6"/>
    <dgm:cxn modelId="{2E534E59-3A5D-4B78-AE5C-7E18581E5FE0}" type="presOf" srcId="{6ED84376-3226-4479-9084-F0BE5C3F4802}" destId="{63E070A5-35B4-4016-A2B8-6618D7C11D17}" srcOrd="0" destOrd="1" presId="urn:microsoft.com/office/officeart/2005/8/layout/hProcess6"/>
    <dgm:cxn modelId="{D562BFD8-DE6F-4E0E-BF8F-5EE15BF5A325}" type="presOf" srcId="{6ED84376-3226-4479-9084-F0BE5C3F4802}" destId="{2E7DE5C1-6FC1-4E63-B799-1AFDDD43C293}" srcOrd="1" destOrd="1" presId="urn:microsoft.com/office/officeart/2005/8/layout/hProcess6"/>
    <dgm:cxn modelId="{DB8416B4-81FE-4E68-B533-24B04ED7A481}" type="presOf" srcId="{54181BA4-99DD-475B-944D-D0303FD269A6}" destId="{34D5037B-4AB4-4705-B546-5B35BA639E04}" srcOrd="0" destOrd="0" presId="urn:microsoft.com/office/officeart/2005/8/layout/hProcess6"/>
    <dgm:cxn modelId="{C2ECEAD3-A5CC-4673-8A91-37DD70D2298C}" srcId="{54181BA4-99DD-475B-944D-D0303FD269A6}" destId="{14D64F39-6522-42D6-A5C4-6C4A12575A8C}" srcOrd="1" destOrd="0" parTransId="{F48EAB99-BB1B-45E7-9A3F-664D9A107048}" sibTransId="{2DFE603F-017C-43AF-8FF8-D290C020A288}"/>
    <dgm:cxn modelId="{FDED88E2-EB50-4A97-ABD6-B3CEA7BD2E7E}" srcId="{54181BA4-99DD-475B-944D-D0303FD269A6}" destId="{97EC3FD8-AC46-4EDC-90F4-DA1D475ABAA3}" srcOrd="0" destOrd="0" parTransId="{71AB2351-AE47-4831-B56C-84265D89FAD5}" sibTransId="{097DC213-0909-47E4-BE60-13EF25741D20}"/>
    <dgm:cxn modelId="{4619D4C0-7A1F-4291-B9A5-F62DE0F6A768}" srcId="{97EC3FD8-AC46-4EDC-90F4-DA1D475ABAA3}" destId="{6ED84376-3226-4479-9084-F0BE5C3F4802}" srcOrd="1" destOrd="0" parTransId="{CF69C795-ECCA-4150-9AC4-4A4AE9D432D5}" sibTransId="{7AC37B89-4A66-4BC7-95CF-2D703A613E49}"/>
    <dgm:cxn modelId="{9A027B85-4AED-4AB5-92B4-A7C62139F4EF}" srcId="{14D64F39-6522-42D6-A5C4-6C4A12575A8C}" destId="{28918A6A-85C7-4EA9-8EB8-1D7B9E4B01CE}" srcOrd="0" destOrd="0" parTransId="{167AE136-FED5-41F7-B90E-92231DDE3930}" sibTransId="{45D8796D-2BF4-48C2-9045-256E79F4AA2E}"/>
    <dgm:cxn modelId="{7D5D493B-98E1-491F-961D-FB7B35ABA86F}" type="presParOf" srcId="{34D5037B-4AB4-4705-B546-5B35BA639E04}" destId="{AF749183-462F-472B-B78A-EF3A418F2004}" srcOrd="0" destOrd="0" presId="urn:microsoft.com/office/officeart/2005/8/layout/hProcess6"/>
    <dgm:cxn modelId="{B35FFE88-5951-48D4-858F-4F9D369C122B}" type="presParOf" srcId="{AF749183-462F-472B-B78A-EF3A418F2004}" destId="{D92457CE-75CE-4215-A0C8-0E1B2B523243}" srcOrd="0" destOrd="0" presId="urn:microsoft.com/office/officeart/2005/8/layout/hProcess6"/>
    <dgm:cxn modelId="{10C7E33A-ABDD-4B35-AEBD-094C78FCE623}" type="presParOf" srcId="{AF749183-462F-472B-B78A-EF3A418F2004}" destId="{63E070A5-35B4-4016-A2B8-6618D7C11D17}" srcOrd="1" destOrd="0" presId="urn:microsoft.com/office/officeart/2005/8/layout/hProcess6"/>
    <dgm:cxn modelId="{523AF023-55E1-44DD-A670-DE228AD6E86C}" type="presParOf" srcId="{AF749183-462F-472B-B78A-EF3A418F2004}" destId="{2E7DE5C1-6FC1-4E63-B799-1AFDDD43C293}" srcOrd="2" destOrd="0" presId="urn:microsoft.com/office/officeart/2005/8/layout/hProcess6"/>
    <dgm:cxn modelId="{725C38C9-F113-427E-B5F7-E235BE5D6612}" type="presParOf" srcId="{AF749183-462F-472B-B78A-EF3A418F2004}" destId="{D1286AA8-DC8D-43DB-8105-1C4068D7E33A}" srcOrd="3" destOrd="0" presId="urn:microsoft.com/office/officeart/2005/8/layout/hProcess6"/>
    <dgm:cxn modelId="{3DAB7A6B-E16A-42FB-9693-FA798F4E7836}" type="presParOf" srcId="{34D5037B-4AB4-4705-B546-5B35BA639E04}" destId="{912AF5C6-DE45-46DB-AFC7-87A16123F336}" srcOrd="1" destOrd="0" presId="urn:microsoft.com/office/officeart/2005/8/layout/hProcess6"/>
    <dgm:cxn modelId="{5ECD5F4A-D364-4B02-A84F-38E518F5E09A}" type="presParOf" srcId="{34D5037B-4AB4-4705-B546-5B35BA639E04}" destId="{FF219260-31BD-4398-90C3-A7F312878780}" srcOrd="2" destOrd="0" presId="urn:microsoft.com/office/officeart/2005/8/layout/hProcess6"/>
    <dgm:cxn modelId="{D51F6B28-3F68-479C-9C43-4295E30B48A6}" type="presParOf" srcId="{FF219260-31BD-4398-90C3-A7F312878780}" destId="{22B2CB80-998C-4998-9850-68593A165780}" srcOrd="0" destOrd="0" presId="urn:microsoft.com/office/officeart/2005/8/layout/hProcess6"/>
    <dgm:cxn modelId="{F609B96C-4B32-4751-8F71-A3D1B8540B64}" type="presParOf" srcId="{FF219260-31BD-4398-90C3-A7F312878780}" destId="{2C2F8582-270A-4CEF-A606-8D6287F86E33}" srcOrd="1" destOrd="0" presId="urn:microsoft.com/office/officeart/2005/8/layout/hProcess6"/>
    <dgm:cxn modelId="{62CCAA87-55DE-45A3-B643-D81FE07379AA}" type="presParOf" srcId="{FF219260-31BD-4398-90C3-A7F312878780}" destId="{E5E2E0C0-6A17-4B64-905E-B650E061912B}" srcOrd="2" destOrd="0" presId="urn:microsoft.com/office/officeart/2005/8/layout/hProcess6"/>
    <dgm:cxn modelId="{CF89F217-1C0A-4C6F-BBE7-A1FF432EA305}" type="presParOf" srcId="{FF219260-31BD-4398-90C3-A7F312878780}" destId="{2BA11E86-DD2D-4343-BB11-C392C423F327}" srcOrd="3" destOrd="0" presId="urn:microsoft.com/office/officeart/2005/8/layout/hProcess6"/>
    <dgm:cxn modelId="{F66C1F31-EA53-404B-93EB-96BB5908070C}" type="presParOf" srcId="{34D5037B-4AB4-4705-B546-5B35BA639E04}" destId="{F395A3F4-995D-4A6E-B454-049284C4CC78}" srcOrd="3" destOrd="0" presId="urn:microsoft.com/office/officeart/2005/8/layout/hProcess6"/>
    <dgm:cxn modelId="{B26C92F0-414A-40EF-8BC0-D0713E3F52E2}" type="presParOf" srcId="{34D5037B-4AB4-4705-B546-5B35BA639E04}" destId="{4D9FC8AE-723D-43C1-B6C7-B62F0105C51A}" srcOrd="4" destOrd="0" presId="urn:microsoft.com/office/officeart/2005/8/layout/hProcess6"/>
    <dgm:cxn modelId="{7463924E-B337-49B6-819C-9348637BD092}" type="presParOf" srcId="{4D9FC8AE-723D-43C1-B6C7-B62F0105C51A}" destId="{12C31C7F-E349-40D4-84DD-3F993C0AE2E2}" srcOrd="0" destOrd="0" presId="urn:microsoft.com/office/officeart/2005/8/layout/hProcess6"/>
    <dgm:cxn modelId="{132C3BC7-58C1-4711-98A3-52F98E6A12F0}" type="presParOf" srcId="{4D9FC8AE-723D-43C1-B6C7-B62F0105C51A}" destId="{7879D381-5E0C-4777-9699-8D71EB85531E}" srcOrd="1" destOrd="0" presId="urn:microsoft.com/office/officeart/2005/8/layout/hProcess6"/>
    <dgm:cxn modelId="{5FA99B9B-CB01-4A40-962C-8D9E157CD1A9}" type="presParOf" srcId="{4D9FC8AE-723D-43C1-B6C7-B62F0105C51A}" destId="{92028738-A1F7-42FE-A6ED-DBA3EDEA078F}" srcOrd="2" destOrd="0" presId="urn:microsoft.com/office/officeart/2005/8/layout/hProcess6"/>
    <dgm:cxn modelId="{32E611F4-B1C6-49C6-8BB9-4E7B700AA6FD}" type="presParOf" srcId="{4D9FC8AE-723D-43C1-B6C7-B62F0105C51A}" destId="{C99EC78B-C6C6-4784-ACBC-6E1A1A7A7FB1}"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87AE1-2C29-4A65-A369-0B7B3770461C}"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E8F39C02-2567-4FDB-B18C-F816D28832DF}">
      <dgm:prSet/>
      <dgm:spPr/>
      <dgm:t>
        <a:bodyPr/>
        <a:lstStyle/>
        <a:p>
          <a:pPr rtl="1"/>
          <a:r>
            <a:rPr lang="fa-IR" smtClean="0"/>
            <a:t>کاهش نرخ سود</a:t>
          </a:r>
          <a:endParaRPr lang="en-US"/>
        </a:p>
      </dgm:t>
    </dgm:pt>
    <dgm:pt modelId="{F03697EA-D511-403F-8D46-38A099E1D5D4}" type="parTrans" cxnId="{4584DA6F-CCA3-473E-89A1-7E233BB4288A}">
      <dgm:prSet/>
      <dgm:spPr/>
      <dgm:t>
        <a:bodyPr/>
        <a:lstStyle/>
        <a:p>
          <a:endParaRPr lang="en-US"/>
        </a:p>
      </dgm:t>
    </dgm:pt>
    <dgm:pt modelId="{C9EEC939-C687-4AE0-A8E2-3EED16676665}" type="sibTrans" cxnId="{4584DA6F-CCA3-473E-89A1-7E233BB4288A}">
      <dgm:prSet/>
      <dgm:spPr/>
      <dgm:t>
        <a:bodyPr/>
        <a:lstStyle/>
        <a:p>
          <a:endParaRPr lang="en-US"/>
        </a:p>
      </dgm:t>
    </dgm:pt>
    <dgm:pt modelId="{5924CF2C-0CE7-4AC9-8942-4DF264597F01}">
      <dgm:prSet/>
      <dgm:spPr/>
      <dgm:t>
        <a:bodyPr/>
        <a:lstStyle/>
        <a:p>
          <a:pPr rtl="1"/>
          <a:r>
            <a:rPr lang="fa-IR" smtClean="0"/>
            <a:t>پایین نگهداشتن هزینه حقوق و دستمزد</a:t>
          </a:r>
          <a:endParaRPr lang="en-US"/>
        </a:p>
      </dgm:t>
    </dgm:pt>
    <dgm:pt modelId="{D6BB94B3-3E09-4674-9CA4-78EAF279DA9E}" type="parTrans" cxnId="{399FB35C-C088-4FBD-B2DC-4E21A1A979B8}">
      <dgm:prSet/>
      <dgm:spPr/>
      <dgm:t>
        <a:bodyPr/>
        <a:lstStyle/>
        <a:p>
          <a:endParaRPr lang="en-US"/>
        </a:p>
      </dgm:t>
    </dgm:pt>
    <dgm:pt modelId="{FB762FC1-E0A9-4B18-B11E-AAE4C9D3B45A}" type="sibTrans" cxnId="{399FB35C-C088-4FBD-B2DC-4E21A1A979B8}">
      <dgm:prSet/>
      <dgm:spPr/>
      <dgm:t>
        <a:bodyPr/>
        <a:lstStyle/>
        <a:p>
          <a:endParaRPr lang="en-US"/>
        </a:p>
      </dgm:t>
    </dgm:pt>
    <dgm:pt modelId="{D2345293-1BFD-41DB-B923-269EBBA90859}">
      <dgm:prSet/>
      <dgm:spPr/>
      <dgm:t>
        <a:bodyPr/>
        <a:lstStyle/>
        <a:p>
          <a:pPr rtl="1"/>
          <a:r>
            <a:rPr lang="fa-IR" smtClean="0"/>
            <a:t>تنزل قیمت پول</a:t>
          </a:r>
          <a:endParaRPr lang="en-US"/>
        </a:p>
      </dgm:t>
    </dgm:pt>
    <dgm:pt modelId="{F292137E-F40A-4969-832C-A269E3F65328}" type="parTrans" cxnId="{7A0232B1-B53C-4C5F-8958-2CA451844EA1}">
      <dgm:prSet/>
      <dgm:spPr/>
      <dgm:t>
        <a:bodyPr/>
        <a:lstStyle/>
        <a:p>
          <a:endParaRPr lang="en-US"/>
        </a:p>
      </dgm:t>
    </dgm:pt>
    <dgm:pt modelId="{E8501CE4-20CA-4DE0-B4A2-CF935ADD3FF7}" type="sibTrans" cxnId="{7A0232B1-B53C-4C5F-8958-2CA451844EA1}">
      <dgm:prSet/>
      <dgm:spPr/>
      <dgm:t>
        <a:bodyPr/>
        <a:lstStyle/>
        <a:p>
          <a:endParaRPr lang="en-US"/>
        </a:p>
      </dgm:t>
    </dgm:pt>
    <dgm:pt modelId="{F666D468-F54F-46D8-B5E5-FF5D5C231116}">
      <dgm:prSet/>
      <dgm:spPr/>
      <dgm:t>
        <a:bodyPr/>
        <a:lstStyle/>
        <a:p>
          <a:pPr rtl="1"/>
          <a:r>
            <a:rPr lang="fa-IR" smtClean="0"/>
            <a:t>کمک مالی</a:t>
          </a:r>
          <a:endParaRPr lang="en-US"/>
        </a:p>
      </dgm:t>
    </dgm:pt>
    <dgm:pt modelId="{2D2649F0-F10C-49F6-AAAE-BE85DBE1F064}" type="parTrans" cxnId="{6CA3D42F-B88D-49FC-AF8C-E697AC7682FD}">
      <dgm:prSet/>
      <dgm:spPr/>
      <dgm:t>
        <a:bodyPr/>
        <a:lstStyle/>
        <a:p>
          <a:endParaRPr lang="en-US"/>
        </a:p>
      </dgm:t>
    </dgm:pt>
    <dgm:pt modelId="{64A9A69D-9237-4C06-9347-20055551FFEF}" type="sibTrans" cxnId="{6CA3D42F-B88D-49FC-AF8C-E697AC7682FD}">
      <dgm:prSet/>
      <dgm:spPr/>
      <dgm:t>
        <a:bodyPr/>
        <a:lstStyle/>
        <a:p>
          <a:endParaRPr lang="en-US"/>
        </a:p>
      </dgm:t>
    </dgm:pt>
    <dgm:pt modelId="{6EE7F812-6DC7-433D-BD11-02D4299F84CF}">
      <dgm:prSet/>
      <dgm:spPr/>
      <dgm:t>
        <a:bodyPr/>
        <a:lstStyle/>
        <a:p>
          <a:pPr rtl="1"/>
          <a:r>
            <a:rPr lang="fa-IR" smtClean="0"/>
            <a:t>کمک هزینه استهلاک</a:t>
          </a:r>
          <a:endParaRPr lang="en-US"/>
        </a:p>
      </dgm:t>
    </dgm:pt>
    <dgm:pt modelId="{B2FC7D22-A1D3-4992-86F9-1CCF76A3BB1B}" type="parTrans" cxnId="{5929BC34-B42E-4234-86F3-025A955A9993}">
      <dgm:prSet/>
      <dgm:spPr/>
      <dgm:t>
        <a:bodyPr/>
        <a:lstStyle/>
        <a:p>
          <a:endParaRPr lang="en-US"/>
        </a:p>
      </dgm:t>
    </dgm:pt>
    <dgm:pt modelId="{718DAE8D-1C80-417C-ABCE-57661A72B1C9}" type="sibTrans" cxnId="{5929BC34-B42E-4234-86F3-025A955A9993}">
      <dgm:prSet/>
      <dgm:spPr/>
      <dgm:t>
        <a:bodyPr/>
        <a:lstStyle/>
        <a:p>
          <a:endParaRPr lang="en-US"/>
        </a:p>
      </dgm:t>
    </dgm:pt>
    <dgm:pt modelId="{E77D58D3-E5A4-4D21-9B4A-E378B573867D}">
      <dgm:prSet/>
      <dgm:spPr/>
      <dgm:t>
        <a:bodyPr/>
        <a:lstStyle/>
        <a:p>
          <a:pPr rtl="1"/>
          <a:r>
            <a:rPr lang="fa-IR" smtClean="0"/>
            <a:t>کمک هزینه صادرات</a:t>
          </a:r>
          <a:endParaRPr lang="en-US"/>
        </a:p>
      </dgm:t>
    </dgm:pt>
    <dgm:pt modelId="{51064838-2350-4596-8183-1BFC9F4EC1F8}" type="parTrans" cxnId="{9AA3B056-3759-4CFE-B63C-04B409C4D22E}">
      <dgm:prSet/>
      <dgm:spPr/>
      <dgm:t>
        <a:bodyPr/>
        <a:lstStyle/>
        <a:p>
          <a:endParaRPr lang="en-US"/>
        </a:p>
      </dgm:t>
    </dgm:pt>
    <dgm:pt modelId="{499F796C-21E1-4D10-AC93-B56E9A9A126A}" type="sibTrans" cxnId="{9AA3B056-3759-4CFE-B63C-04B409C4D22E}">
      <dgm:prSet/>
      <dgm:spPr/>
      <dgm:t>
        <a:bodyPr/>
        <a:lstStyle/>
        <a:p>
          <a:endParaRPr lang="en-US"/>
        </a:p>
      </dgm:t>
    </dgm:pt>
    <dgm:pt modelId="{E2056CB0-4065-4A38-81A7-70204FE9E77F}">
      <dgm:prSet/>
      <dgm:spPr/>
      <dgm:t>
        <a:bodyPr/>
        <a:lstStyle/>
        <a:p>
          <a:pPr rtl="1"/>
          <a:r>
            <a:rPr lang="fa-IR" smtClean="0"/>
            <a:t>کمک هزینه تامین مالی</a:t>
          </a:r>
          <a:endParaRPr lang="en-US"/>
        </a:p>
      </dgm:t>
    </dgm:pt>
    <dgm:pt modelId="{58D4D75A-6468-42DA-B746-D3190EA04A6E}" type="parTrans" cxnId="{EC08CA61-A6BE-425B-B0D4-FE64936B9A4D}">
      <dgm:prSet/>
      <dgm:spPr/>
      <dgm:t>
        <a:bodyPr/>
        <a:lstStyle/>
        <a:p>
          <a:endParaRPr lang="en-US"/>
        </a:p>
      </dgm:t>
    </dgm:pt>
    <dgm:pt modelId="{F0CE09F1-3B32-48FD-9F0D-202C2E4F6A56}" type="sibTrans" cxnId="{EC08CA61-A6BE-425B-B0D4-FE64936B9A4D}">
      <dgm:prSet/>
      <dgm:spPr/>
      <dgm:t>
        <a:bodyPr/>
        <a:lstStyle/>
        <a:p>
          <a:endParaRPr lang="en-US"/>
        </a:p>
      </dgm:t>
    </dgm:pt>
    <dgm:pt modelId="{624398B8-F627-42D5-8BA0-1C20E70D4782}" type="pres">
      <dgm:prSet presAssocID="{B9F87AE1-2C29-4A65-A369-0B7B3770461C}" presName="Name0" presStyleCnt="0">
        <dgm:presLayoutVars>
          <dgm:dir/>
          <dgm:resizeHandles val="exact"/>
        </dgm:presLayoutVars>
      </dgm:prSet>
      <dgm:spPr/>
      <dgm:t>
        <a:bodyPr/>
        <a:lstStyle/>
        <a:p>
          <a:endParaRPr lang="en-US"/>
        </a:p>
      </dgm:t>
    </dgm:pt>
    <dgm:pt modelId="{A5768FE9-B5C0-49BA-978B-ACF2CD81755C}" type="pres">
      <dgm:prSet presAssocID="{B9F87AE1-2C29-4A65-A369-0B7B3770461C}" presName="arrow" presStyleLbl="bgShp" presStyleIdx="0" presStyleCnt="1"/>
      <dgm:spPr/>
    </dgm:pt>
    <dgm:pt modelId="{087F0F3D-A3F7-46AD-BC49-BCD41BAEC2B6}" type="pres">
      <dgm:prSet presAssocID="{B9F87AE1-2C29-4A65-A369-0B7B3770461C}" presName="points" presStyleCnt="0"/>
      <dgm:spPr/>
    </dgm:pt>
    <dgm:pt modelId="{94121B6C-C487-49DA-B2A8-3B8B12FE3CED}" type="pres">
      <dgm:prSet presAssocID="{E8F39C02-2567-4FDB-B18C-F816D28832DF}" presName="compositeA" presStyleCnt="0"/>
      <dgm:spPr/>
    </dgm:pt>
    <dgm:pt modelId="{1CC8BE00-5184-4D51-BE15-7B9B57D41884}" type="pres">
      <dgm:prSet presAssocID="{E8F39C02-2567-4FDB-B18C-F816D28832DF}" presName="textA" presStyleLbl="revTx" presStyleIdx="0" presStyleCnt="7">
        <dgm:presLayoutVars>
          <dgm:bulletEnabled val="1"/>
        </dgm:presLayoutVars>
      </dgm:prSet>
      <dgm:spPr/>
      <dgm:t>
        <a:bodyPr/>
        <a:lstStyle/>
        <a:p>
          <a:endParaRPr lang="en-US"/>
        </a:p>
      </dgm:t>
    </dgm:pt>
    <dgm:pt modelId="{D5114303-5CBB-49D2-A9D0-D0B5CF7CA0D4}" type="pres">
      <dgm:prSet presAssocID="{E8F39C02-2567-4FDB-B18C-F816D28832DF}" presName="circleA" presStyleLbl="node1" presStyleIdx="0" presStyleCnt="7"/>
      <dgm:spPr/>
    </dgm:pt>
    <dgm:pt modelId="{8C129B6D-965A-4F41-80DA-4E5576FC9117}" type="pres">
      <dgm:prSet presAssocID="{E8F39C02-2567-4FDB-B18C-F816D28832DF}" presName="spaceA" presStyleCnt="0"/>
      <dgm:spPr/>
    </dgm:pt>
    <dgm:pt modelId="{C52FAD65-C375-4739-98DD-C16E93FDDDFF}" type="pres">
      <dgm:prSet presAssocID="{C9EEC939-C687-4AE0-A8E2-3EED16676665}" presName="space" presStyleCnt="0"/>
      <dgm:spPr/>
    </dgm:pt>
    <dgm:pt modelId="{E2F4A703-049E-4867-9930-228DF3CC2B05}" type="pres">
      <dgm:prSet presAssocID="{5924CF2C-0CE7-4AC9-8942-4DF264597F01}" presName="compositeB" presStyleCnt="0"/>
      <dgm:spPr/>
    </dgm:pt>
    <dgm:pt modelId="{EA19477F-BCD0-444E-847E-F733DC6CEED0}" type="pres">
      <dgm:prSet presAssocID="{5924CF2C-0CE7-4AC9-8942-4DF264597F01}" presName="textB" presStyleLbl="revTx" presStyleIdx="1" presStyleCnt="7">
        <dgm:presLayoutVars>
          <dgm:bulletEnabled val="1"/>
        </dgm:presLayoutVars>
      </dgm:prSet>
      <dgm:spPr/>
      <dgm:t>
        <a:bodyPr/>
        <a:lstStyle/>
        <a:p>
          <a:endParaRPr lang="en-US"/>
        </a:p>
      </dgm:t>
    </dgm:pt>
    <dgm:pt modelId="{FC7BDFD5-E732-42C7-886D-25E6D27B944E}" type="pres">
      <dgm:prSet presAssocID="{5924CF2C-0CE7-4AC9-8942-4DF264597F01}" presName="circleB" presStyleLbl="node1" presStyleIdx="1" presStyleCnt="7"/>
      <dgm:spPr/>
    </dgm:pt>
    <dgm:pt modelId="{D2EA6AD7-2E84-49CC-8417-31541B355933}" type="pres">
      <dgm:prSet presAssocID="{5924CF2C-0CE7-4AC9-8942-4DF264597F01}" presName="spaceB" presStyleCnt="0"/>
      <dgm:spPr/>
    </dgm:pt>
    <dgm:pt modelId="{05AFCAB8-E6F1-4B78-9F0E-19762AF447DF}" type="pres">
      <dgm:prSet presAssocID="{FB762FC1-E0A9-4B18-B11E-AAE4C9D3B45A}" presName="space" presStyleCnt="0"/>
      <dgm:spPr/>
    </dgm:pt>
    <dgm:pt modelId="{73AC9482-5333-4C71-BCF8-AD832D96AC03}" type="pres">
      <dgm:prSet presAssocID="{D2345293-1BFD-41DB-B923-269EBBA90859}" presName="compositeA" presStyleCnt="0"/>
      <dgm:spPr/>
    </dgm:pt>
    <dgm:pt modelId="{E4B1D2F2-A91D-467E-A647-EEEC364E69B1}" type="pres">
      <dgm:prSet presAssocID="{D2345293-1BFD-41DB-B923-269EBBA90859}" presName="textA" presStyleLbl="revTx" presStyleIdx="2" presStyleCnt="7">
        <dgm:presLayoutVars>
          <dgm:bulletEnabled val="1"/>
        </dgm:presLayoutVars>
      </dgm:prSet>
      <dgm:spPr/>
      <dgm:t>
        <a:bodyPr/>
        <a:lstStyle/>
        <a:p>
          <a:endParaRPr lang="en-US"/>
        </a:p>
      </dgm:t>
    </dgm:pt>
    <dgm:pt modelId="{3DA21D11-C9A4-4FAB-95D9-DC84F6891481}" type="pres">
      <dgm:prSet presAssocID="{D2345293-1BFD-41DB-B923-269EBBA90859}" presName="circleA" presStyleLbl="node1" presStyleIdx="2" presStyleCnt="7"/>
      <dgm:spPr/>
    </dgm:pt>
    <dgm:pt modelId="{EF67D275-B187-4726-8A5D-58313BA2C78D}" type="pres">
      <dgm:prSet presAssocID="{D2345293-1BFD-41DB-B923-269EBBA90859}" presName="spaceA" presStyleCnt="0"/>
      <dgm:spPr/>
    </dgm:pt>
    <dgm:pt modelId="{4E94B0B8-DFEE-44B8-9332-CA8B011AEFF9}" type="pres">
      <dgm:prSet presAssocID="{E8501CE4-20CA-4DE0-B4A2-CF935ADD3FF7}" presName="space" presStyleCnt="0"/>
      <dgm:spPr/>
    </dgm:pt>
    <dgm:pt modelId="{3DDBC9D2-943C-4E7E-AC7E-3D701F14E0ED}" type="pres">
      <dgm:prSet presAssocID="{F666D468-F54F-46D8-B5E5-FF5D5C231116}" presName="compositeB" presStyleCnt="0"/>
      <dgm:spPr/>
    </dgm:pt>
    <dgm:pt modelId="{DCD3848D-70D5-4A69-961C-A64F945DF5F8}" type="pres">
      <dgm:prSet presAssocID="{F666D468-F54F-46D8-B5E5-FF5D5C231116}" presName="textB" presStyleLbl="revTx" presStyleIdx="3" presStyleCnt="7">
        <dgm:presLayoutVars>
          <dgm:bulletEnabled val="1"/>
        </dgm:presLayoutVars>
      </dgm:prSet>
      <dgm:spPr/>
      <dgm:t>
        <a:bodyPr/>
        <a:lstStyle/>
        <a:p>
          <a:endParaRPr lang="en-US"/>
        </a:p>
      </dgm:t>
    </dgm:pt>
    <dgm:pt modelId="{168DF495-BA79-47D3-97AB-407CA84FF8C7}" type="pres">
      <dgm:prSet presAssocID="{F666D468-F54F-46D8-B5E5-FF5D5C231116}" presName="circleB" presStyleLbl="node1" presStyleIdx="3" presStyleCnt="7"/>
      <dgm:spPr/>
    </dgm:pt>
    <dgm:pt modelId="{C032D76F-85DA-41D9-A88B-E4673A375ADD}" type="pres">
      <dgm:prSet presAssocID="{F666D468-F54F-46D8-B5E5-FF5D5C231116}" presName="spaceB" presStyleCnt="0"/>
      <dgm:spPr/>
    </dgm:pt>
    <dgm:pt modelId="{512A3351-101B-41F7-A0CC-5B49FFBEE357}" type="pres">
      <dgm:prSet presAssocID="{64A9A69D-9237-4C06-9347-20055551FFEF}" presName="space" presStyleCnt="0"/>
      <dgm:spPr/>
    </dgm:pt>
    <dgm:pt modelId="{0AA4E2BB-60C4-45AE-811C-A892CA269EFC}" type="pres">
      <dgm:prSet presAssocID="{6EE7F812-6DC7-433D-BD11-02D4299F84CF}" presName="compositeA" presStyleCnt="0"/>
      <dgm:spPr/>
    </dgm:pt>
    <dgm:pt modelId="{5EF92313-2787-4931-AAD9-EB666550900E}" type="pres">
      <dgm:prSet presAssocID="{6EE7F812-6DC7-433D-BD11-02D4299F84CF}" presName="textA" presStyleLbl="revTx" presStyleIdx="4" presStyleCnt="7">
        <dgm:presLayoutVars>
          <dgm:bulletEnabled val="1"/>
        </dgm:presLayoutVars>
      </dgm:prSet>
      <dgm:spPr/>
      <dgm:t>
        <a:bodyPr/>
        <a:lstStyle/>
        <a:p>
          <a:endParaRPr lang="en-US"/>
        </a:p>
      </dgm:t>
    </dgm:pt>
    <dgm:pt modelId="{15699BF8-6C38-47CE-899F-62BD55494F58}" type="pres">
      <dgm:prSet presAssocID="{6EE7F812-6DC7-433D-BD11-02D4299F84CF}" presName="circleA" presStyleLbl="node1" presStyleIdx="4" presStyleCnt="7"/>
      <dgm:spPr/>
    </dgm:pt>
    <dgm:pt modelId="{5556489D-5ED3-4F78-8645-4D47C04882C7}" type="pres">
      <dgm:prSet presAssocID="{6EE7F812-6DC7-433D-BD11-02D4299F84CF}" presName="spaceA" presStyleCnt="0"/>
      <dgm:spPr/>
    </dgm:pt>
    <dgm:pt modelId="{CB4BA5E4-5768-49A1-B95A-6948C0525F39}" type="pres">
      <dgm:prSet presAssocID="{718DAE8D-1C80-417C-ABCE-57661A72B1C9}" presName="space" presStyleCnt="0"/>
      <dgm:spPr/>
    </dgm:pt>
    <dgm:pt modelId="{DB830E26-CEE4-4DA4-8C33-171064E47939}" type="pres">
      <dgm:prSet presAssocID="{E77D58D3-E5A4-4D21-9B4A-E378B573867D}" presName="compositeB" presStyleCnt="0"/>
      <dgm:spPr/>
    </dgm:pt>
    <dgm:pt modelId="{CC427C33-3B95-47C9-BB58-937AE6CB0002}" type="pres">
      <dgm:prSet presAssocID="{E77D58D3-E5A4-4D21-9B4A-E378B573867D}" presName="textB" presStyleLbl="revTx" presStyleIdx="5" presStyleCnt="7">
        <dgm:presLayoutVars>
          <dgm:bulletEnabled val="1"/>
        </dgm:presLayoutVars>
      </dgm:prSet>
      <dgm:spPr/>
      <dgm:t>
        <a:bodyPr/>
        <a:lstStyle/>
        <a:p>
          <a:endParaRPr lang="en-US"/>
        </a:p>
      </dgm:t>
    </dgm:pt>
    <dgm:pt modelId="{0C52E5E8-8577-43CE-B08D-EDDFEE7104D8}" type="pres">
      <dgm:prSet presAssocID="{E77D58D3-E5A4-4D21-9B4A-E378B573867D}" presName="circleB" presStyleLbl="node1" presStyleIdx="5" presStyleCnt="7"/>
      <dgm:spPr/>
    </dgm:pt>
    <dgm:pt modelId="{95CBD4B4-F88C-408C-A1B1-99F2694E1BC4}" type="pres">
      <dgm:prSet presAssocID="{E77D58D3-E5A4-4D21-9B4A-E378B573867D}" presName="spaceB" presStyleCnt="0"/>
      <dgm:spPr/>
    </dgm:pt>
    <dgm:pt modelId="{2AAD2649-5512-438D-A1B1-8C0D4EF1279B}" type="pres">
      <dgm:prSet presAssocID="{499F796C-21E1-4D10-AC93-B56E9A9A126A}" presName="space" presStyleCnt="0"/>
      <dgm:spPr/>
    </dgm:pt>
    <dgm:pt modelId="{A50BD363-5FAE-46D2-AEB0-03A11E800AB6}" type="pres">
      <dgm:prSet presAssocID="{E2056CB0-4065-4A38-81A7-70204FE9E77F}" presName="compositeA" presStyleCnt="0"/>
      <dgm:spPr/>
    </dgm:pt>
    <dgm:pt modelId="{0F92D07B-9C29-4B83-917F-8D233B40BDB1}" type="pres">
      <dgm:prSet presAssocID="{E2056CB0-4065-4A38-81A7-70204FE9E77F}" presName="textA" presStyleLbl="revTx" presStyleIdx="6" presStyleCnt="7">
        <dgm:presLayoutVars>
          <dgm:bulletEnabled val="1"/>
        </dgm:presLayoutVars>
      </dgm:prSet>
      <dgm:spPr/>
      <dgm:t>
        <a:bodyPr/>
        <a:lstStyle/>
        <a:p>
          <a:endParaRPr lang="en-US"/>
        </a:p>
      </dgm:t>
    </dgm:pt>
    <dgm:pt modelId="{7BE8A6EB-C23E-49D0-B7BE-7184B91651E6}" type="pres">
      <dgm:prSet presAssocID="{E2056CB0-4065-4A38-81A7-70204FE9E77F}" presName="circleA" presStyleLbl="node1" presStyleIdx="6" presStyleCnt="7"/>
      <dgm:spPr/>
    </dgm:pt>
    <dgm:pt modelId="{CDEAC91A-5B7D-4413-9D17-A9172C270778}" type="pres">
      <dgm:prSet presAssocID="{E2056CB0-4065-4A38-81A7-70204FE9E77F}" presName="spaceA" presStyleCnt="0"/>
      <dgm:spPr/>
    </dgm:pt>
  </dgm:ptLst>
  <dgm:cxnLst>
    <dgm:cxn modelId="{5929BC34-B42E-4234-86F3-025A955A9993}" srcId="{B9F87AE1-2C29-4A65-A369-0B7B3770461C}" destId="{6EE7F812-6DC7-433D-BD11-02D4299F84CF}" srcOrd="4" destOrd="0" parTransId="{B2FC7D22-A1D3-4992-86F9-1CCF76A3BB1B}" sibTransId="{718DAE8D-1C80-417C-ABCE-57661A72B1C9}"/>
    <dgm:cxn modelId="{A35163FB-AA41-4709-9C67-1BBBA8A655B0}" type="presOf" srcId="{F666D468-F54F-46D8-B5E5-FF5D5C231116}" destId="{DCD3848D-70D5-4A69-961C-A64F945DF5F8}" srcOrd="0" destOrd="0" presId="urn:microsoft.com/office/officeart/2005/8/layout/hProcess11"/>
    <dgm:cxn modelId="{2A1BF8B2-CB9E-47AF-B354-8BFEB1A28D3C}" type="presOf" srcId="{E8F39C02-2567-4FDB-B18C-F816D28832DF}" destId="{1CC8BE00-5184-4D51-BE15-7B9B57D41884}" srcOrd="0" destOrd="0" presId="urn:microsoft.com/office/officeart/2005/8/layout/hProcess11"/>
    <dgm:cxn modelId="{6CA3D42F-B88D-49FC-AF8C-E697AC7682FD}" srcId="{B9F87AE1-2C29-4A65-A369-0B7B3770461C}" destId="{F666D468-F54F-46D8-B5E5-FF5D5C231116}" srcOrd="3" destOrd="0" parTransId="{2D2649F0-F10C-49F6-AAAE-BE85DBE1F064}" sibTransId="{64A9A69D-9237-4C06-9347-20055551FFEF}"/>
    <dgm:cxn modelId="{C7D4B28A-3DA0-4EBD-80F0-5570D8DB850E}" type="presOf" srcId="{D2345293-1BFD-41DB-B923-269EBBA90859}" destId="{E4B1D2F2-A91D-467E-A647-EEEC364E69B1}" srcOrd="0" destOrd="0" presId="urn:microsoft.com/office/officeart/2005/8/layout/hProcess11"/>
    <dgm:cxn modelId="{9AA3B056-3759-4CFE-B63C-04B409C4D22E}" srcId="{B9F87AE1-2C29-4A65-A369-0B7B3770461C}" destId="{E77D58D3-E5A4-4D21-9B4A-E378B573867D}" srcOrd="5" destOrd="0" parTransId="{51064838-2350-4596-8183-1BFC9F4EC1F8}" sibTransId="{499F796C-21E1-4D10-AC93-B56E9A9A126A}"/>
    <dgm:cxn modelId="{7A0232B1-B53C-4C5F-8958-2CA451844EA1}" srcId="{B9F87AE1-2C29-4A65-A369-0B7B3770461C}" destId="{D2345293-1BFD-41DB-B923-269EBBA90859}" srcOrd="2" destOrd="0" parTransId="{F292137E-F40A-4969-832C-A269E3F65328}" sibTransId="{E8501CE4-20CA-4DE0-B4A2-CF935ADD3FF7}"/>
    <dgm:cxn modelId="{4584DA6F-CCA3-473E-89A1-7E233BB4288A}" srcId="{B9F87AE1-2C29-4A65-A369-0B7B3770461C}" destId="{E8F39C02-2567-4FDB-B18C-F816D28832DF}" srcOrd="0" destOrd="0" parTransId="{F03697EA-D511-403F-8D46-38A099E1D5D4}" sibTransId="{C9EEC939-C687-4AE0-A8E2-3EED16676665}"/>
    <dgm:cxn modelId="{777D9EAA-EE96-4E57-9CDD-FC38928BFAE5}" type="presOf" srcId="{E77D58D3-E5A4-4D21-9B4A-E378B573867D}" destId="{CC427C33-3B95-47C9-BB58-937AE6CB0002}" srcOrd="0" destOrd="0" presId="urn:microsoft.com/office/officeart/2005/8/layout/hProcess11"/>
    <dgm:cxn modelId="{9FDCE6DD-DAD3-4FB4-87D9-CFB874BB137C}" type="presOf" srcId="{B9F87AE1-2C29-4A65-A369-0B7B3770461C}" destId="{624398B8-F627-42D5-8BA0-1C20E70D4782}" srcOrd="0" destOrd="0" presId="urn:microsoft.com/office/officeart/2005/8/layout/hProcess11"/>
    <dgm:cxn modelId="{8122DEA6-02B4-42AA-8B25-0BA51F3563A2}" type="presOf" srcId="{E2056CB0-4065-4A38-81A7-70204FE9E77F}" destId="{0F92D07B-9C29-4B83-917F-8D233B40BDB1}" srcOrd="0" destOrd="0" presId="urn:microsoft.com/office/officeart/2005/8/layout/hProcess11"/>
    <dgm:cxn modelId="{A8C976B4-7CE7-4BD1-BB0B-1710A29F56B3}" type="presOf" srcId="{5924CF2C-0CE7-4AC9-8942-4DF264597F01}" destId="{EA19477F-BCD0-444E-847E-F733DC6CEED0}" srcOrd="0" destOrd="0" presId="urn:microsoft.com/office/officeart/2005/8/layout/hProcess11"/>
    <dgm:cxn modelId="{91EE4C13-5C61-44E1-A4CF-4BF95C88A212}" type="presOf" srcId="{6EE7F812-6DC7-433D-BD11-02D4299F84CF}" destId="{5EF92313-2787-4931-AAD9-EB666550900E}" srcOrd="0" destOrd="0" presId="urn:microsoft.com/office/officeart/2005/8/layout/hProcess11"/>
    <dgm:cxn modelId="{EC08CA61-A6BE-425B-B0D4-FE64936B9A4D}" srcId="{B9F87AE1-2C29-4A65-A369-0B7B3770461C}" destId="{E2056CB0-4065-4A38-81A7-70204FE9E77F}" srcOrd="6" destOrd="0" parTransId="{58D4D75A-6468-42DA-B746-D3190EA04A6E}" sibTransId="{F0CE09F1-3B32-48FD-9F0D-202C2E4F6A56}"/>
    <dgm:cxn modelId="{399FB35C-C088-4FBD-B2DC-4E21A1A979B8}" srcId="{B9F87AE1-2C29-4A65-A369-0B7B3770461C}" destId="{5924CF2C-0CE7-4AC9-8942-4DF264597F01}" srcOrd="1" destOrd="0" parTransId="{D6BB94B3-3E09-4674-9CA4-78EAF279DA9E}" sibTransId="{FB762FC1-E0A9-4B18-B11E-AAE4C9D3B45A}"/>
    <dgm:cxn modelId="{B5FA84AB-F7EC-47D0-B2AC-30859F3CE7E1}" type="presParOf" srcId="{624398B8-F627-42D5-8BA0-1C20E70D4782}" destId="{A5768FE9-B5C0-49BA-978B-ACF2CD81755C}" srcOrd="0" destOrd="0" presId="urn:microsoft.com/office/officeart/2005/8/layout/hProcess11"/>
    <dgm:cxn modelId="{7F6AF764-31CB-4A80-9E00-5992B97B6110}" type="presParOf" srcId="{624398B8-F627-42D5-8BA0-1C20E70D4782}" destId="{087F0F3D-A3F7-46AD-BC49-BCD41BAEC2B6}" srcOrd="1" destOrd="0" presId="urn:microsoft.com/office/officeart/2005/8/layout/hProcess11"/>
    <dgm:cxn modelId="{E91946AD-9C94-4F00-B17E-10B720ED46C3}" type="presParOf" srcId="{087F0F3D-A3F7-46AD-BC49-BCD41BAEC2B6}" destId="{94121B6C-C487-49DA-B2A8-3B8B12FE3CED}" srcOrd="0" destOrd="0" presId="urn:microsoft.com/office/officeart/2005/8/layout/hProcess11"/>
    <dgm:cxn modelId="{0F8CCBC2-A389-4EA5-A2E5-9328853ADF4C}" type="presParOf" srcId="{94121B6C-C487-49DA-B2A8-3B8B12FE3CED}" destId="{1CC8BE00-5184-4D51-BE15-7B9B57D41884}" srcOrd="0" destOrd="0" presId="urn:microsoft.com/office/officeart/2005/8/layout/hProcess11"/>
    <dgm:cxn modelId="{A518B129-2435-4ABD-833F-4DC544F4AE91}" type="presParOf" srcId="{94121B6C-C487-49DA-B2A8-3B8B12FE3CED}" destId="{D5114303-5CBB-49D2-A9D0-D0B5CF7CA0D4}" srcOrd="1" destOrd="0" presId="urn:microsoft.com/office/officeart/2005/8/layout/hProcess11"/>
    <dgm:cxn modelId="{7CE46745-F44F-4A80-A946-13E779D1CA2E}" type="presParOf" srcId="{94121B6C-C487-49DA-B2A8-3B8B12FE3CED}" destId="{8C129B6D-965A-4F41-80DA-4E5576FC9117}" srcOrd="2" destOrd="0" presId="urn:microsoft.com/office/officeart/2005/8/layout/hProcess11"/>
    <dgm:cxn modelId="{20296A3F-C350-4269-B24E-194C4D5098AD}" type="presParOf" srcId="{087F0F3D-A3F7-46AD-BC49-BCD41BAEC2B6}" destId="{C52FAD65-C375-4739-98DD-C16E93FDDDFF}" srcOrd="1" destOrd="0" presId="urn:microsoft.com/office/officeart/2005/8/layout/hProcess11"/>
    <dgm:cxn modelId="{DBBAADF1-E64F-4352-965F-F9963359FF30}" type="presParOf" srcId="{087F0F3D-A3F7-46AD-BC49-BCD41BAEC2B6}" destId="{E2F4A703-049E-4867-9930-228DF3CC2B05}" srcOrd="2" destOrd="0" presId="urn:microsoft.com/office/officeart/2005/8/layout/hProcess11"/>
    <dgm:cxn modelId="{D291E608-0C2D-4B79-98C3-4422EEC034D4}" type="presParOf" srcId="{E2F4A703-049E-4867-9930-228DF3CC2B05}" destId="{EA19477F-BCD0-444E-847E-F733DC6CEED0}" srcOrd="0" destOrd="0" presId="urn:microsoft.com/office/officeart/2005/8/layout/hProcess11"/>
    <dgm:cxn modelId="{05DF67EF-DAF9-4D9B-95CB-4E05B183F4FF}" type="presParOf" srcId="{E2F4A703-049E-4867-9930-228DF3CC2B05}" destId="{FC7BDFD5-E732-42C7-886D-25E6D27B944E}" srcOrd="1" destOrd="0" presId="urn:microsoft.com/office/officeart/2005/8/layout/hProcess11"/>
    <dgm:cxn modelId="{42D36A66-5E95-4A70-A283-EE471ABF4225}" type="presParOf" srcId="{E2F4A703-049E-4867-9930-228DF3CC2B05}" destId="{D2EA6AD7-2E84-49CC-8417-31541B355933}" srcOrd="2" destOrd="0" presId="urn:microsoft.com/office/officeart/2005/8/layout/hProcess11"/>
    <dgm:cxn modelId="{1CB8E23E-D191-412D-861D-9AC512DB8F35}" type="presParOf" srcId="{087F0F3D-A3F7-46AD-BC49-BCD41BAEC2B6}" destId="{05AFCAB8-E6F1-4B78-9F0E-19762AF447DF}" srcOrd="3" destOrd="0" presId="urn:microsoft.com/office/officeart/2005/8/layout/hProcess11"/>
    <dgm:cxn modelId="{015B5262-DD1C-4FBC-9D5B-EFAD71DC2BD1}" type="presParOf" srcId="{087F0F3D-A3F7-46AD-BC49-BCD41BAEC2B6}" destId="{73AC9482-5333-4C71-BCF8-AD832D96AC03}" srcOrd="4" destOrd="0" presId="urn:microsoft.com/office/officeart/2005/8/layout/hProcess11"/>
    <dgm:cxn modelId="{38435362-5ADB-45C9-9C83-771D3E251CF4}" type="presParOf" srcId="{73AC9482-5333-4C71-BCF8-AD832D96AC03}" destId="{E4B1D2F2-A91D-467E-A647-EEEC364E69B1}" srcOrd="0" destOrd="0" presId="urn:microsoft.com/office/officeart/2005/8/layout/hProcess11"/>
    <dgm:cxn modelId="{149A74B0-30AF-4B8A-A2A1-18D6E02A79B3}" type="presParOf" srcId="{73AC9482-5333-4C71-BCF8-AD832D96AC03}" destId="{3DA21D11-C9A4-4FAB-95D9-DC84F6891481}" srcOrd="1" destOrd="0" presId="urn:microsoft.com/office/officeart/2005/8/layout/hProcess11"/>
    <dgm:cxn modelId="{BD8B1F29-CD17-4785-8276-D6ED96BFC71A}" type="presParOf" srcId="{73AC9482-5333-4C71-BCF8-AD832D96AC03}" destId="{EF67D275-B187-4726-8A5D-58313BA2C78D}" srcOrd="2" destOrd="0" presId="urn:microsoft.com/office/officeart/2005/8/layout/hProcess11"/>
    <dgm:cxn modelId="{DEC6EE7F-CEA7-4B61-8ACD-4F7B6C34E6FE}" type="presParOf" srcId="{087F0F3D-A3F7-46AD-BC49-BCD41BAEC2B6}" destId="{4E94B0B8-DFEE-44B8-9332-CA8B011AEFF9}" srcOrd="5" destOrd="0" presId="urn:microsoft.com/office/officeart/2005/8/layout/hProcess11"/>
    <dgm:cxn modelId="{1F555718-2527-4601-89DC-CFD1196D764D}" type="presParOf" srcId="{087F0F3D-A3F7-46AD-BC49-BCD41BAEC2B6}" destId="{3DDBC9D2-943C-4E7E-AC7E-3D701F14E0ED}" srcOrd="6" destOrd="0" presId="urn:microsoft.com/office/officeart/2005/8/layout/hProcess11"/>
    <dgm:cxn modelId="{39BE2263-5A0D-43AE-9E99-707DD7EF3C94}" type="presParOf" srcId="{3DDBC9D2-943C-4E7E-AC7E-3D701F14E0ED}" destId="{DCD3848D-70D5-4A69-961C-A64F945DF5F8}" srcOrd="0" destOrd="0" presId="urn:microsoft.com/office/officeart/2005/8/layout/hProcess11"/>
    <dgm:cxn modelId="{40D8EF38-5916-44E7-905E-1743E178CB3E}" type="presParOf" srcId="{3DDBC9D2-943C-4E7E-AC7E-3D701F14E0ED}" destId="{168DF495-BA79-47D3-97AB-407CA84FF8C7}" srcOrd="1" destOrd="0" presId="urn:microsoft.com/office/officeart/2005/8/layout/hProcess11"/>
    <dgm:cxn modelId="{22D29B35-73D3-48FF-A7C8-18B9414A272F}" type="presParOf" srcId="{3DDBC9D2-943C-4E7E-AC7E-3D701F14E0ED}" destId="{C032D76F-85DA-41D9-A88B-E4673A375ADD}" srcOrd="2" destOrd="0" presId="urn:microsoft.com/office/officeart/2005/8/layout/hProcess11"/>
    <dgm:cxn modelId="{0E3FA1C3-4893-45BF-877C-0A26A55BB028}" type="presParOf" srcId="{087F0F3D-A3F7-46AD-BC49-BCD41BAEC2B6}" destId="{512A3351-101B-41F7-A0CC-5B49FFBEE357}" srcOrd="7" destOrd="0" presId="urn:microsoft.com/office/officeart/2005/8/layout/hProcess11"/>
    <dgm:cxn modelId="{B22ABEEC-7225-4BD3-B606-90EF9A9E921B}" type="presParOf" srcId="{087F0F3D-A3F7-46AD-BC49-BCD41BAEC2B6}" destId="{0AA4E2BB-60C4-45AE-811C-A892CA269EFC}" srcOrd="8" destOrd="0" presId="urn:microsoft.com/office/officeart/2005/8/layout/hProcess11"/>
    <dgm:cxn modelId="{BBE5EA90-81E0-4DF7-AD3D-C1F292739BE3}" type="presParOf" srcId="{0AA4E2BB-60C4-45AE-811C-A892CA269EFC}" destId="{5EF92313-2787-4931-AAD9-EB666550900E}" srcOrd="0" destOrd="0" presId="urn:microsoft.com/office/officeart/2005/8/layout/hProcess11"/>
    <dgm:cxn modelId="{CDE6CB64-0433-450C-BA89-8896A19FA807}" type="presParOf" srcId="{0AA4E2BB-60C4-45AE-811C-A892CA269EFC}" destId="{15699BF8-6C38-47CE-899F-62BD55494F58}" srcOrd="1" destOrd="0" presId="urn:microsoft.com/office/officeart/2005/8/layout/hProcess11"/>
    <dgm:cxn modelId="{367FC7A4-7120-47E1-AC04-A6290612A81E}" type="presParOf" srcId="{0AA4E2BB-60C4-45AE-811C-A892CA269EFC}" destId="{5556489D-5ED3-4F78-8645-4D47C04882C7}" srcOrd="2" destOrd="0" presId="urn:microsoft.com/office/officeart/2005/8/layout/hProcess11"/>
    <dgm:cxn modelId="{E03420F3-2A28-49F8-A260-DD6644994DC8}" type="presParOf" srcId="{087F0F3D-A3F7-46AD-BC49-BCD41BAEC2B6}" destId="{CB4BA5E4-5768-49A1-B95A-6948C0525F39}" srcOrd="9" destOrd="0" presId="urn:microsoft.com/office/officeart/2005/8/layout/hProcess11"/>
    <dgm:cxn modelId="{757EBAD8-FE06-4964-B09B-0823D3B0C62D}" type="presParOf" srcId="{087F0F3D-A3F7-46AD-BC49-BCD41BAEC2B6}" destId="{DB830E26-CEE4-4DA4-8C33-171064E47939}" srcOrd="10" destOrd="0" presId="urn:microsoft.com/office/officeart/2005/8/layout/hProcess11"/>
    <dgm:cxn modelId="{DC5BC96D-03C8-4A12-991B-A1F8851A612B}" type="presParOf" srcId="{DB830E26-CEE4-4DA4-8C33-171064E47939}" destId="{CC427C33-3B95-47C9-BB58-937AE6CB0002}" srcOrd="0" destOrd="0" presId="urn:microsoft.com/office/officeart/2005/8/layout/hProcess11"/>
    <dgm:cxn modelId="{CB92D214-7582-4729-A962-59A085B0CDF8}" type="presParOf" srcId="{DB830E26-CEE4-4DA4-8C33-171064E47939}" destId="{0C52E5E8-8577-43CE-B08D-EDDFEE7104D8}" srcOrd="1" destOrd="0" presId="urn:microsoft.com/office/officeart/2005/8/layout/hProcess11"/>
    <dgm:cxn modelId="{C5033DB7-5EF0-4926-A74F-0A1BC4DD2F22}" type="presParOf" srcId="{DB830E26-CEE4-4DA4-8C33-171064E47939}" destId="{95CBD4B4-F88C-408C-A1B1-99F2694E1BC4}" srcOrd="2" destOrd="0" presId="urn:microsoft.com/office/officeart/2005/8/layout/hProcess11"/>
    <dgm:cxn modelId="{AAFEAFA4-E6ED-4A5B-8A84-42736791656F}" type="presParOf" srcId="{087F0F3D-A3F7-46AD-BC49-BCD41BAEC2B6}" destId="{2AAD2649-5512-438D-A1B1-8C0D4EF1279B}" srcOrd="11" destOrd="0" presId="urn:microsoft.com/office/officeart/2005/8/layout/hProcess11"/>
    <dgm:cxn modelId="{034B0205-CFA7-4E36-8B66-2F6481CFF432}" type="presParOf" srcId="{087F0F3D-A3F7-46AD-BC49-BCD41BAEC2B6}" destId="{A50BD363-5FAE-46D2-AEB0-03A11E800AB6}" srcOrd="12" destOrd="0" presId="urn:microsoft.com/office/officeart/2005/8/layout/hProcess11"/>
    <dgm:cxn modelId="{8909C647-640C-4A6A-9F65-B34368693F71}" type="presParOf" srcId="{A50BD363-5FAE-46D2-AEB0-03A11E800AB6}" destId="{0F92D07B-9C29-4B83-917F-8D233B40BDB1}" srcOrd="0" destOrd="0" presId="urn:microsoft.com/office/officeart/2005/8/layout/hProcess11"/>
    <dgm:cxn modelId="{62C0DB99-4DFE-46F8-93DE-655A7F69B924}" type="presParOf" srcId="{A50BD363-5FAE-46D2-AEB0-03A11E800AB6}" destId="{7BE8A6EB-C23E-49D0-B7BE-7184B91651E6}" srcOrd="1" destOrd="0" presId="urn:microsoft.com/office/officeart/2005/8/layout/hProcess11"/>
    <dgm:cxn modelId="{F8109F63-FC9C-488B-B832-E1B2BD697350}" type="presParOf" srcId="{A50BD363-5FAE-46D2-AEB0-03A11E800AB6}" destId="{CDEAC91A-5B7D-4413-9D17-A9172C27077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4387F7-8243-4A65-BBEB-4B93D8D0F127}"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US"/>
        </a:p>
      </dgm:t>
    </dgm:pt>
    <dgm:pt modelId="{0AAB7332-277B-4443-B871-C15DACA2F40F}">
      <dgm:prSet phldrT="[Text]"/>
      <dgm:spPr/>
      <dgm:t>
        <a:bodyPr/>
        <a:lstStyle/>
        <a:p>
          <a:r>
            <a:rPr lang="fa-IR" dirty="0" smtClean="0"/>
            <a:t>زنجیره ارزش تامین </a:t>
          </a:r>
          <a:r>
            <a:rPr lang="fa-IR" dirty="0" err="1" smtClean="0"/>
            <a:t>کنندگان</a:t>
          </a:r>
          <a:endParaRPr lang="en-US" dirty="0"/>
        </a:p>
      </dgm:t>
    </dgm:pt>
    <dgm:pt modelId="{F362F07F-474D-4F4C-BBB2-1566C0F4EF30}" type="parTrans" cxnId="{8D34E465-9633-4C23-8CC9-6ABEB4634592}">
      <dgm:prSet/>
      <dgm:spPr/>
      <dgm:t>
        <a:bodyPr/>
        <a:lstStyle/>
        <a:p>
          <a:endParaRPr lang="en-US"/>
        </a:p>
      </dgm:t>
    </dgm:pt>
    <dgm:pt modelId="{DEC43387-C188-4AD9-B17E-CAF213DA32B6}" type="sibTrans" cxnId="{8D34E465-9633-4C23-8CC9-6ABEB4634592}">
      <dgm:prSet/>
      <dgm:spPr/>
      <dgm:t>
        <a:bodyPr/>
        <a:lstStyle/>
        <a:p>
          <a:endParaRPr lang="en-US"/>
        </a:p>
      </dgm:t>
    </dgm:pt>
    <dgm:pt modelId="{FB4F74DC-CBED-426C-97A9-B8713219BA66}">
      <dgm:prSet phldrT="[Text]"/>
      <dgm:spPr/>
      <dgm:t>
        <a:bodyPr/>
        <a:lstStyle/>
        <a:p>
          <a:r>
            <a:rPr lang="fa-IR" dirty="0" smtClean="0"/>
            <a:t>زنجیره ارزش شرکت</a:t>
          </a:r>
          <a:endParaRPr lang="en-US" dirty="0"/>
        </a:p>
      </dgm:t>
    </dgm:pt>
    <dgm:pt modelId="{2817AEC0-7308-46E8-8C04-85A869058EB6}" type="parTrans" cxnId="{B69A3E79-89FE-4BCB-8434-124B809B0D99}">
      <dgm:prSet/>
      <dgm:spPr/>
      <dgm:t>
        <a:bodyPr/>
        <a:lstStyle/>
        <a:p>
          <a:endParaRPr lang="en-US"/>
        </a:p>
      </dgm:t>
    </dgm:pt>
    <dgm:pt modelId="{62B9DE7B-52A5-4289-A766-29345C4006EF}" type="sibTrans" cxnId="{B69A3E79-89FE-4BCB-8434-124B809B0D99}">
      <dgm:prSet/>
      <dgm:spPr/>
      <dgm:t>
        <a:bodyPr/>
        <a:lstStyle/>
        <a:p>
          <a:endParaRPr lang="en-US"/>
        </a:p>
      </dgm:t>
    </dgm:pt>
    <dgm:pt modelId="{1586A24C-F211-4E8E-8310-61A3665CFCA8}">
      <dgm:prSet phldrT="[Text]"/>
      <dgm:spPr/>
      <dgm:t>
        <a:bodyPr/>
        <a:lstStyle/>
        <a:p>
          <a:r>
            <a:rPr lang="fa-IR" dirty="0" smtClean="0"/>
            <a:t>زنجیره ارزش توزیع</a:t>
          </a:r>
          <a:endParaRPr lang="en-US" dirty="0"/>
        </a:p>
      </dgm:t>
    </dgm:pt>
    <dgm:pt modelId="{1B2871D0-62A1-4FBF-8DBB-D3B9767D08A7}" type="parTrans" cxnId="{8CE526CC-C928-4B74-9AE5-9E820BB64B7C}">
      <dgm:prSet/>
      <dgm:spPr/>
      <dgm:t>
        <a:bodyPr/>
        <a:lstStyle/>
        <a:p>
          <a:endParaRPr lang="en-US"/>
        </a:p>
      </dgm:t>
    </dgm:pt>
    <dgm:pt modelId="{7D63809F-AE5C-46D2-AE13-D8CB526734F7}" type="sibTrans" cxnId="{8CE526CC-C928-4B74-9AE5-9E820BB64B7C}">
      <dgm:prSet/>
      <dgm:spPr/>
      <dgm:t>
        <a:bodyPr/>
        <a:lstStyle/>
        <a:p>
          <a:endParaRPr lang="en-US"/>
        </a:p>
      </dgm:t>
    </dgm:pt>
    <dgm:pt modelId="{10DEE132-2432-42FD-8264-A60DD8E48AC0}">
      <dgm:prSet phldrT="[Text]"/>
      <dgm:spPr/>
      <dgm:t>
        <a:bodyPr/>
        <a:lstStyle/>
        <a:p>
          <a:r>
            <a:rPr lang="fa-IR" dirty="0" smtClean="0"/>
            <a:t>زنجیره </a:t>
          </a:r>
          <a:r>
            <a:rPr lang="fa-IR" smtClean="0"/>
            <a:t>ارزش مشتری</a:t>
          </a:r>
          <a:endParaRPr lang="en-US" dirty="0"/>
        </a:p>
      </dgm:t>
    </dgm:pt>
    <dgm:pt modelId="{0B1D9749-15AC-4069-9661-8D1709FAE84F}" type="parTrans" cxnId="{F81BA000-5CC2-4EF7-B92C-2DEFD1147C76}">
      <dgm:prSet/>
      <dgm:spPr/>
      <dgm:t>
        <a:bodyPr/>
        <a:lstStyle/>
        <a:p>
          <a:endParaRPr lang="en-US"/>
        </a:p>
      </dgm:t>
    </dgm:pt>
    <dgm:pt modelId="{AFC99374-2FE8-4EB4-8DF5-484517542038}" type="sibTrans" cxnId="{F81BA000-5CC2-4EF7-B92C-2DEFD1147C76}">
      <dgm:prSet/>
      <dgm:spPr/>
      <dgm:t>
        <a:bodyPr/>
        <a:lstStyle/>
        <a:p>
          <a:endParaRPr lang="en-US"/>
        </a:p>
      </dgm:t>
    </dgm:pt>
    <dgm:pt modelId="{1E915125-64BD-4E1B-87DF-ED44FDCF607C}">
      <dgm:prSet phldrT="[Text]"/>
      <dgm:spPr/>
      <dgm:t>
        <a:bodyPr/>
        <a:lstStyle/>
        <a:p>
          <a:endParaRPr lang="en-US"/>
        </a:p>
      </dgm:t>
    </dgm:pt>
    <dgm:pt modelId="{4E1E71A8-ED51-4F70-8278-C97CE078B6F5}" type="sibTrans" cxnId="{0529E339-2FE5-4021-A0B0-93A77BDCDB87}">
      <dgm:prSet/>
      <dgm:spPr/>
      <dgm:t>
        <a:bodyPr/>
        <a:lstStyle/>
        <a:p>
          <a:endParaRPr lang="en-US"/>
        </a:p>
      </dgm:t>
    </dgm:pt>
    <dgm:pt modelId="{6AFB392A-88F7-4804-BEA0-93DD01A2DE63}" type="parTrans" cxnId="{0529E339-2FE5-4021-A0B0-93A77BDCDB87}">
      <dgm:prSet/>
      <dgm:spPr/>
      <dgm:t>
        <a:bodyPr/>
        <a:lstStyle/>
        <a:p>
          <a:endParaRPr lang="en-US"/>
        </a:p>
      </dgm:t>
    </dgm:pt>
    <dgm:pt modelId="{711E18A7-7AE3-4E7F-91EE-0C7BE6DDD48B}" type="pres">
      <dgm:prSet presAssocID="{F74387F7-8243-4A65-BBEB-4B93D8D0F127}" presName="matrix" presStyleCnt="0">
        <dgm:presLayoutVars>
          <dgm:chMax val="1"/>
          <dgm:dir/>
          <dgm:resizeHandles val="exact"/>
        </dgm:presLayoutVars>
      </dgm:prSet>
      <dgm:spPr/>
      <dgm:t>
        <a:bodyPr/>
        <a:lstStyle/>
        <a:p>
          <a:endParaRPr lang="en-US"/>
        </a:p>
      </dgm:t>
    </dgm:pt>
    <dgm:pt modelId="{6EEE407B-DCA5-4B26-9A67-1387ABA04466}" type="pres">
      <dgm:prSet presAssocID="{F74387F7-8243-4A65-BBEB-4B93D8D0F127}" presName="diamond" presStyleLbl="bgShp" presStyleIdx="0" presStyleCnt="1"/>
      <dgm:spPr/>
    </dgm:pt>
    <dgm:pt modelId="{75CFF1A9-0B41-452B-965E-C195CF80D066}" type="pres">
      <dgm:prSet presAssocID="{F74387F7-8243-4A65-BBEB-4B93D8D0F127}" presName="quad1" presStyleLbl="node1" presStyleIdx="0" presStyleCnt="4">
        <dgm:presLayoutVars>
          <dgm:chMax val="0"/>
          <dgm:chPref val="0"/>
          <dgm:bulletEnabled val="1"/>
        </dgm:presLayoutVars>
      </dgm:prSet>
      <dgm:spPr/>
      <dgm:t>
        <a:bodyPr/>
        <a:lstStyle/>
        <a:p>
          <a:endParaRPr lang="en-US"/>
        </a:p>
      </dgm:t>
    </dgm:pt>
    <dgm:pt modelId="{76340D08-7DAB-4E66-9545-60DE3B3B704A}" type="pres">
      <dgm:prSet presAssocID="{F74387F7-8243-4A65-BBEB-4B93D8D0F127}" presName="quad2" presStyleLbl="node1" presStyleIdx="1" presStyleCnt="4">
        <dgm:presLayoutVars>
          <dgm:chMax val="0"/>
          <dgm:chPref val="0"/>
          <dgm:bulletEnabled val="1"/>
        </dgm:presLayoutVars>
      </dgm:prSet>
      <dgm:spPr/>
      <dgm:t>
        <a:bodyPr/>
        <a:lstStyle/>
        <a:p>
          <a:endParaRPr lang="en-US"/>
        </a:p>
      </dgm:t>
    </dgm:pt>
    <dgm:pt modelId="{C6FE14C8-B502-4C2E-A5C1-521EEFBEDCC2}" type="pres">
      <dgm:prSet presAssocID="{F74387F7-8243-4A65-BBEB-4B93D8D0F127}" presName="quad3" presStyleLbl="node1" presStyleIdx="2" presStyleCnt="4">
        <dgm:presLayoutVars>
          <dgm:chMax val="0"/>
          <dgm:chPref val="0"/>
          <dgm:bulletEnabled val="1"/>
        </dgm:presLayoutVars>
      </dgm:prSet>
      <dgm:spPr/>
      <dgm:t>
        <a:bodyPr/>
        <a:lstStyle/>
        <a:p>
          <a:endParaRPr lang="en-US"/>
        </a:p>
      </dgm:t>
    </dgm:pt>
    <dgm:pt modelId="{28733639-35A6-418C-8BDB-63E48C30EE46}" type="pres">
      <dgm:prSet presAssocID="{F74387F7-8243-4A65-BBEB-4B93D8D0F127}" presName="quad4" presStyleLbl="node1" presStyleIdx="3" presStyleCnt="4">
        <dgm:presLayoutVars>
          <dgm:chMax val="0"/>
          <dgm:chPref val="0"/>
          <dgm:bulletEnabled val="1"/>
        </dgm:presLayoutVars>
      </dgm:prSet>
      <dgm:spPr/>
      <dgm:t>
        <a:bodyPr/>
        <a:lstStyle/>
        <a:p>
          <a:endParaRPr lang="en-US"/>
        </a:p>
      </dgm:t>
    </dgm:pt>
  </dgm:ptLst>
  <dgm:cxnLst>
    <dgm:cxn modelId="{93565CC9-345D-417A-B40C-6FC8765B6C62}" type="presOf" srcId="{1586A24C-F211-4E8E-8310-61A3665CFCA8}" destId="{C6FE14C8-B502-4C2E-A5C1-521EEFBEDCC2}" srcOrd="0" destOrd="0" presId="urn:microsoft.com/office/officeart/2005/8/layout/matrix3"/>
    <dgm:cxn modelId="{0943B6D8-FD99-4183-92EB-BDB03A2D3A74}" type="presOf" srcId="{FB4F74DC-CBED-426C-97A9-B8713219BA66}" destId="{76340D08-7DAB-4E66-9545-60DE3B3B704A}" srcOrd="0" destOrd="0" presId="urn:microsoft.com/office/officeart/2005/8/layout/matrix3"/>
    <dgm:cxn modelId="{88799860-50BD-47FE-B35F-25D5444D7488}" type="presOf" srcId="{10DEE132-2432-42FD-8264-A60DD8E48AC0}" destId="{28733639-35A6-418C-8BDB-63E48C30EE46}" srcOrd="0" destOrd="0" presId="urn:microsoft.com/office/officeart/2005/8/layout/matrix3"/>
    <dgm:cxn modelId="{8CE526CC-C928-4B74-9AE5-9E820BB64B7C}" srcId="{F74387F7-8243-4A65-BBEB-4B93D8D0F127}" destId="{1586A24C-F211-4E8E-8310-61A3665CFCA8}" srcOrd="2" destOrd="0" parTransId="{1B2871D0-62A1-4FBF-8DBB-D3B9767D08A7}" sibTransId="{7D63809F-AE5C-46D2-AE13-D8CB526734F7}"/>
    <dgm:cxn modelId="{8D34E465-9633-4C23-8CC9-6ABEB4634592}" srcId="{F74387F7-8243-4A65-BBEB-4B93D8D0F127}" destId="{0AAB7332-277B-4443-B871-C15DACA2F40F}" srcOrd="0" destOrd="0" parTransId="{F362F07F-474D-4F4C-BBB2-1566C0F4EF30}" sibTransId="{DEC43387-C188-4AD9-B17E-CAF213DA32B6}"/>
    <dgm:cxn modelId="{B69A3E79-89FE-4BCB-8434-124B809B0D99}" srcId="{F74387F7-8243-4A65-BBEB-4B93D8D0F127}" destId="{FB4F74DC-CBED-426C-97A9-B8713219BA66}" srcOrd="1" destOrd="0" parTransId="{2817AEC0-7308-46E8-8C04-85A869058EB6}" sibTransId="{62B9DE7B-52A5-4289-A766-29345C4006EF}"/>
    <dgm:cxn modelId="{0529E339-2FE5-4021-A0B0-93A77BDCDB87}" srcId="{F74387F7-8243-4A65-BBEB-4B93D8D0F127}" destId="{1E915125-64BD-4E1B-87DF-ED44FDCF607C}" srcOrd="4" destOrd="0" parTransId="{6AFB392A-88F7-4804-BEA0-93DD01A2DE63}" sibTransId="{4E1E71A8-ED51-4F70-8278-C97CE078B6F5}"/>
    <dgm:cxn modelId="{8A28365E-0A15-485C-88C7-7C9D93946058}" type="presOf" srcId="{0AAB7332-277B-4443-B871-C15DACA2F40F}" destId="{75CFF1A9-0B41-452B-965E-C195CF80D066}" srcOrd="0" destOrd="0" presId="urn:microsoft.com/office/officeart/2005/8/layout/matrix3"/>
    <dgm:cxn modelId="{F81BA000-5CC2-4EF7-B92C-2DEFD1147C76}" srcId="{F74387F7-8243-4A65-BBEB-4B93D8D0F127}" destId="{10DEE132-2432-42FD-8264-A60DD8E48AC0}" srcOrd="3" destOrd="0" parTransId="{0B1D9749-15AC-4069-9661-8D1709FAE84F}" sibTransId="{AFC99374-2FE8-4EB4-8DF5-484517542038}"/>
    <dgm:cxn modelId="{1E73CD11-629E-419B-AE1D-50EFE9A696E5}" type="presOf" srcId="{F74387F7-8243-4A65-BBEB-4B93D8D0F127}" destId="{711E18A7-7AE3-4E7F-91EE-0C7BE6DDD48B}" srcOrd="0" destOrd="0" presId="urn:microsoft.com/office/officeart/2005/8/layout/matrix3"/>
    <dgm:cxn modelId="{57A83F33-F552-4264-8229-549CB26C2B60}" type="presParOf" srcId="{711E18A7-7AE3-4E7F-91EE-0C7BE6DDD48B}" destId="{6EEE407B-DCA5-4B26-9A67-1387ABA04466}" srcOrd="0" destOrd="0" presId="urn:microsoft.com/office/officeart/2005/8/layout/matrix3"/>
    <dgm:cxn modelId="{07C38B5E-7929-403E-A2ED-7D00C89F288C}" type="presParOf" srcId="{711E18A7-7AE3-4E7F-91EE-0C7BE6DDD48B}" destId="{75CFF1A9-0B41-452B-965E-C195CF80D066}" srcOrd="1" destOrd="0" presId="urn:microsoft.com/office/officeart/2005/8/layout/matrix3"/>
    <dgm:cxn modelId="{ABB49172-E6D3-417F-92F7-5FA0BBAE7C83}" type="presParOf" srcId="{711E18A7-7AE3-4E7F-91EE-0C7BE6DDD48B}" destId="{76340D08-7DAB-4E66-9545-60DE3B3B704A}" srcOrd="2" destOrd="0" presId="urn:microsoft.com/office/officeart/2005/8/layout/matrix3"/>
    <dgm:cxn modelId="{7296CF8A-464A-430C-AD9C-9457F385D79D}" type="presParOf" srcId="{711E18A7-7AE3-4E7F-91EE-0C7BE6DDD48B}" destId="{C6FE14C8-B502-4C2E-A5C1-521EEFBEDCC2}" srcOrd="3" destOrd="0" presId="urn:microsoft.com/office/officeart/2005/8/layout/matrix3"/>
    <dgm:cxn modelId="{818D1FD3-7CB9-4AEF-AEC9-1C70ED0AFF07}" type="presParOf" srcId="{711E18A7-7AE3-4E7F-91EE-0C7BE6DDD48B}" destId="{28733639-35A6-418C-8BDB-63E48C30EE4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9AECB-8E4A-4CCB-9129-052E636C00E1}">
      <dsp:nvSpPr>
        <dsp:cNvPr id="0" name=""/>
        <dsp:cNvSpPr/>
      </dsp:nvSpPr>
      <dsp:spPr>
        <a:xfrm>
          <a:off x="5166130" y="151545"/>
          <a:ext cx="2888892" cy="156464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a-IR" sz="2400" kern="1200" dirty="0" smtClean="0"/>
            <a:t>منابع به کار گرفته شده(نیروی کار و سرمایه)</a:t>
          </a:r>
          <a:endParaRPr lang="en-US" sz="2400" kern="1200" dirty="0"/>
        </a:p>
      </dsp:txBody>
      <dsp:txXfrm>
        <a:off x="5235741" y="151545"/>
        <a:ext cx="2888892" cy="1043095"/>
      </dsp:txXfrm>
    </dsp:sp>
    <dsp:sp modelId="{DFADE633-AE7B-46B2-9E4B-F91B15B569D0}">
      <dsp:nvSpPr>
        <dsp:cNvPr id="0" name=""/>
        <dsp:cNvSpPr/>
      </dsp:nvSpPr>
      <dsp:spPr>
        <a:xfrm>
          <a:off x="4644040" y="1194640"/>
          <a:ext cx="2888892" cy="15984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fa-IR" sz="2400" kern="1200" dirty="0" smtClean="0"/>
            <a:t>بهره </a:t>
          </a:r>
          <a:r>
            <a:rPr lang="fa-IR" sz="2400" kern="1200" dirty="0" err="1" smtClean="0"/>
            <a:t>وری</a:t>
          </a:r>
          <a:r>
            <a:rPr lang="fa-IR" sz="2400" kern="1200" dirty="0" smtClean="0"/>
            <a:t>: مقدار خروجی تولید شده به وسیله یک واحد نیروی کار یا سرمایه </a:t>
          </a:r>
          <a:endParaRPr lang="en-US" sz="2400" kern="1200" dirty="0"/>
        </a:p>
      </dsp:txBody>
      <dsp:txXfrm>
        <a:off x="4690856" y="1241456"/>
        <a:ext cx="2795260" cy="1504768"/>
      </dsp:txXfrm>
    </dsp:sp>
    <dsp:sp modelId="{6BF10DC4-83B9-4D1E-8F10-845BEC7DBF5F}">
      <dsp:nvSpPr>
        <dsp:cNvPr id="0" name=""/>
        <dsp:cNvSpPr/>
      </dsp:nvSpPr>
      <dsp:spPr>
        <a:xfrm rot="10800000">
          <a:off x="3869351" y="313467"/>
          <a:ext cx="928444" cy="719250"/>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085126" y="457317"/>
        <a:ext cx="712669" cy="431550"/>
      </dsp:txXfrm>
    </dsp:sp>
    <dsp:sp modelId="{0BAC22A5-97D6-423D-81F6-03F3837B7612}">
      <dsp:nvSpPr>
        <dsp:cNvPr id="0" name=""/>
        <dsp:cNvSpPr/>
      </dsp:nvSpPr>
      <dsp:spPr>
        <a:xfrm>
          <a:off x="525454" y="151545"/>
          <a:ext cx="2888892" cy="156464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fa-IR" sz="2400" kern="1200" dirty="0" smtClean="0"/>
            <a:t>استاندارد بالای زندگی برای شهروندان</a:t>
          </a:r>
          <a:endParaRPr lang="en-US" sz="2400" kern="1200" dirty="0"/>
        </a:p>
      </dsp:txBody>
      <dsp:txXfrm>
        <a:off x="595066" y="151545"/>
        <a:ext cx="2888892" cy="1043095"/>
      </dsp:txXfrm>
    </dsp:sp>
    <dsp:sp modelId="{2C37B002-20D0-439E-A264-6DBA7BFA47D8}">
      <dsp:nvSpPr>
        <dsp:cNvPr id="0" name=""/>
        <dsp:cNvSpPr/>
      </dsp:nvSpPr>
      <dsp:spPr>
        <a:xfrm>
          <a:off x="3365" y="1194640"/>
          <a:ext cx="2888892" cy="15984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fa-IR" sz="2400" kern="1200" dirty="0" smtClean="0"/>
            <a:t>هدف اقتصادی اصلی</a:t>
          </a:r>
          <a:endParaRPr lang="en-US" sz="2400" kern="1200" dirty="0"/>
        </a:p>
      </dsp:txBody>
      <dsp:txXfrm>
        <a:off x="50181" y="1241456"/>
        <a:ext cx="2795260" cy="15047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9FB9D-1087-4D35-9BDE-927DFC09FA49}">
      <dsp:nvSpPr>
        <dsp:cNvPr id="0" name=""/>
        <dsp:cNvSpPr/>
      </dsp:nvSpPr>
      <dsp:spPr>
        <a:xfrm>
          <a:off x="3691" y="63123"/>
          <a:ext cx="3168754" cy="86400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fa-IR" sz="2000" b="1" kern="1200" dirty="0" smtClean="0"/>
            <a:t>نوآوری</a:t>
          </a:r>
          <a:endParaRPr lang="en-US" sz="2000" b="1" kern="1200" dirty="0"/>
        </a:p>
      </dsp:txBody>
      <dsp:txXfrm>
        <a:off x="3691" y="63123"/>
        <a:ext cx="3168754" cy="576000"/>
      </dsp:txXfrm>
    </dsp:sp>
    <dsp:sp modelId="{976FAC4D-C540-43C0-B909-78F6E78EAD4E}">
      <dsp:nvSpPr>
        <dsp:cNvPr id="0" name=""/>
        <dsp:cNvSpPr/>
      </dsp:nvSpPr>
      <dsp:spPr>
        <a:xfrm>
          <a:off x="652713" y="639123"/>
          <a:ext cx="3168754" cy="26640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t>تکنولوژی های جدید</a:t>
          </a:r>
          <a:endParaRPr lang="en-US" sz="2000" kern="1200" dirty="0"/>
        </a:p>
        <a:p>
          <a:pPr marL="228600" lvl="1" indent="-228600" algn="r" defTabSz="889000" rtl="1">
            <a:lnSpc>
              <a:spcPct val="90000"/>
            </a:lnSpc>
            <a:spcBef>
              <a:spcPct val="0"/>
            </a:spcBef>
            <a:spcAft>
              <a:spcPct val="15000"/>
            </a:spcAft>
            <a:buChar char="••"/>
          </a:pPr>
          <a:r>
            <a:rPr lang="fa-IR" sz="2000" kern="1200" dirty="0" smtClean="0"/>
            <a:t>تغییر نیاز خریداران</a:t>
          </a:r>
          <a:endParaRPr lang="en-US" sz="2000" kern="1200" dirty="0"/>
        </a:p>
        <a:p>
          <a:pPr marL="228600" lvl="1" indent="-228600" algn="r" defTabSz="889000" rtl="1">
            <a:lnSpc>
              <a:spcPct val="90000"/>
            </a:lnSpc>
            <a:spcBef>
              <a:spcPct val="0"/>
            </a:spcBef>
            <a:spcAft>
              <a:spcPct val="15000"/>
            </a:spcAft>
            <a:buChar char="••"/>
          </a:pPr>
          <a:r>
            <a:rPr lang="fa-IR" sz="2000" kern="1200" dirty="0" smtClean="0"/>
            <a:t>ظهور یک بخش صنعتی جدید</a:t>
          </a:r>
          <a:endParaRPr lang="en-US" sz="2000" kern="1200" dirty="0"/>
        </a:p>
        <a:p>
          <a:pPr marL="228600" lvl="1" indent="-228600" algn="r" defTabSz="889000" rtl="1">
            <a:lnSpc>
              <a:spcPct val="90000"/>
            </a:lnSpc>
            <a:spcBef>
              <a:spcPct val="0"/>
            </a:spcBef>
            <a:spcAft>
              <a:spcPct val="15000"/>
            </a:spcAft>
            <a:buChar char="••"/>
          </a:pPr>
          <a:r>
            <a:rPr lang="fa-IR" sz="2000" kern="1200" dirty="0" smtClean="0"/>
            <a:t>تغییر هزینه های ورودی یا در دسترس بودن</a:t>
          </a:r>
          <a:endParaRPr lang="en-US" sz="2000" kern="1200" dirty="0"/>
        </a:p>
        <a:p>
          <a:pPr marL="228600" lvl="1" indent="-228600" algn="r" defTabSz="889000" rtl="1">
            <a:lnSpc>
              <a:spcPct val="90000"/>
            </a:lnSpc>
            <a:spcBef>
              <a:spcPct val="0"/>
            </a:spcBef>
            <a:spcAft>
              <a:spcPct val="15000"/>
            </a:spcAft>
            <a:buChar char="••"/>
          </a:pPr>
          <a:r>
            <a:rPr lang="fa-IR" sz="2000" kern="1200" dirty="0" smtClean="0"/>
            <a:t>تغییرات در قوانین و مقررات دولتی</a:t>
          </a:r>
          <a:endParaRPr lang="en-US" sz="2000" kern="1200" dirty="0"/>
        </a:p>
      </dsp:txBody>
      <dsp:txXfrm>
        <a:off x="730739" y="717149"/>
        <a:ext cx="3012702" cy="2507948"/>
      </dsp:txXfrm>
    </dsp:sp>
    <dsp:sp modelId="{0B3707C9-3064-4B3F-893F-688DBB32FCA2}">
      <dsp:nvSpPr>
        <dsp:cNvPr id="0" name=""/>
        <dsp:cNvSpPr/>
      </dsp:nvSpPr>
      <dsp:spPr>
        <a:xfrm>
          <a:off x="3652817" y="-43340"/>
          <a:ext cx="1018388" cy="788928"/>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652817" y="114446"/>
        <a:ext cx="781710" cy="473356"/>
      </dsp:txXfrm>
    </dsp:sp>
    <dsp:sp modelId="{647276A7-44B1-402E-99AF-3E61CF06C4EC}">
      <dsp:nvSpPr>
        <dsp:cNvPr id="0" name=""/>
        <dsp:cNvSpPr/>
      </dsp:nvSpPr>
      <dsp:spPr>
        <a:xfrm>
          <a:off x="5093932" y="63123"/>
          <a:ext cx="3168754" cy="86400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fa-IR" sz="2000" b="1" kern="1200" dirty="0" smtClean="0"/>
            <a:t>خلق مزیت</a:t>
          </a:r>
          <a:endParaRPr lang="en-US" sz="2000" b="1" kern="1200" dirty="0"/>
        </a:p>
      </dsp:txBody>
      <dsp:txXfrm>
        <a:off x="5093932" y="63123"/>
        <a:ext cx="3168754" cy="576000"/>
      </dsp:txXfrm>
    </dsp:sp>
    <dsp:sp modelId="{4D449784-0E84-44AF-AADC-164A338640F6}">
      <dsp:nvSpPr>
        <dsp:cNvPr id="0" name=""/>
        <dsp:cNvSpPr/>
      </dsp:nvSpPr>
      <dsp:spPr>
        <a:xfrm>
          <a:off x="5742954" y="639123"/>
          <a:ext cx="3168754" cy="26640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justLow" defTabSz="889000" rtl="1">
            <a:lnSpc>
              <a:spcPct val="90000"/>
            </a:lnSpc>
            <a:spcBef>
              <a:spcPct val="0"/>
            </a:spcBef>
            <a:spcAft>
              <a:spcPct val="15000"/>
            </a:spcAft>
            <a:buChar char="••"/>
          </a:pPr>
          <a:r>
            <a:rPr lang="fa-IR" sz="2000" kern="1200" dirty="0" smtClean="0"/>
            <a:t>شرکت ها مزیت رقابتی را با درک و کشف روش های بهتر و جدیدتر برای رقابت در صنعت و استفاده از آن ها در بازار به دست می آورند.</a:t>
          </a:r>
          <a:endParaRPr lang="en-US" sz="2000" kern="1200" dirty="0"/>
        </a:p>
      </dsp:txBody>
      <dsp:txXfrm>
        <a:off x="5820980" y="717149"/>
        <a:ext cx="3012702" cy="250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E4B0F-72CD-4B76-A8F5-241BDB832D72}">
      <dsp:nvSpPr>
        <dsp:cNvPr id="0" name=""/>
        <dsp:cNvSpPr/>
      </dsp:nvSpPr>
      <dsp:spPr>
        <a:xfrm>
          <a:off x="0" y="562602"/>
          <a:ext cx="8915400"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A51C5-A2D8-4BF3-B565-64F8914F3751}">
      <dsp:nvSpPr>
        <dsp:cNvPr id="0" name=""/>
        <dsp:cNvSpPr/>
      </dsp:nvSpPr>
      <dsp:spPr>
        <a:xfrm>
          <a:off x="2228849" y="60762"/>
          <a:ext cx="6240780"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r" defTabSz="800100">
            <a:lnSpc>
              <a:spcPct val="90000"/>
            </a:lnSpc>
            <a:spcBef>
              <a:spcPct val="0"/>
            </a:spcBef>
            <a:spcAft>
              <a:spcPct val="35000"/>
            </a:spcAft>
          </a:pPr>
          <a:r>
            <a:rPr lang="fa-IR" sz="1800" b="1" kern="1200" dirty="0" smtClean="0"/>
            <a:t>بهره </a:t>
          </a:r>
          <a:r>
            <a:rPr lang="fa-IR" sz="1800" b="1" kern="1200" dirty="0" err="1" smtClean="0"/>
            <a:t>وری</a:t>
          </a:r>
          <a:r>
            <a:rPr lang="fa-IR" sz="1800" b="1" kern="1200" dirty="0" smtClean="0"/>
            <a:t> نیروی انسانی: حقوق و دستمزد کارکنان را تعیین می کند.</a:t>
          </a:r>
          <a:endParaRPr lang="en-US" sz="1800" b="1" kern="1200" dirty="0"/>
        </a:p>
      </dsp:txBody>
      <dsp:txXfrm>
        <a:off x="2277845" y="109758"/>
        <a:ext cx="6142788" cy="905688"/>
      </dsp:txXfrm>
    </dsp:sp>
    <dsp:sp modelId="{BFAB476C-2F85-4391-9465-CE2A14A7964F}">
      <dsp:nvSpPr>
        <dsp:cNvPr id="0" name=""/>
        <dsp:cNvSpPr/>
      </dsp:nvSpPr>
      <dsp:spPr>
        <a:xfrm>
          <a:off x="0" y="2104842"/>
          <a:ext cx="8915400"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44E8B-5EF4-4625-9F41-FF36622F8BB6}">
      <dsp:nvSpPr>
        <dsp:cNvPr id="0" name=""/>
        <dsp:cNvSpPr/>
      </dsp:nvSpPr>
      <dsp:spPr>
        <a:xfrm>
          <a:off x="2228849" y="1603002"/>
          <a:ext cx="6240780"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r" defTabSz="800100">
            <a:lnSpc>
              <a:spcPct val="90000"/>
            </a:lnSpc>
            <a:spcBef>
              <a:spcPct val="0"/>
            </a:spcBef>
            <a:spcAft>
              <a:spcPct val="35000"/>
            </a:spcAft>
          </a:pPr>
          <a:r>
            <a:rPr lang="fa-IR" sz="1800" b="1" kern="1200" dirty="0" smtClean="0"/>
            <a:t>بهره </a:t>
          </a:r>
          <a:r>
            <a:rPr lang="fa-IR" sz="1800" b="1" kern="1200" dirty="0" err="1" smtClean="0"/>
            <a:t>وری</a:t>
          </a:r>
          <a:r>
            <a:rPr lang="fa-IR" sz="1800" b="1" kern="1200" dirty="0" smtClean="0"/>
            <a:t> سرمایه به کار گرفته شده، بازگشت سرمایه را برای سرمایه گذار تعیین می نماید.</a:t>
          </a:r>
          <a:endParaRPr lang="en-US" sz="1800" b="1" kern="1200" dirty="0"/>
        </a:p>
      </dsp:txBody>
      <dsp:txXfrm>
        <a:off x="2277845" y="1651998"/>
        <a:ext cx="6142788" cy="905688"/>
      </dsp:txXfrm>
    </dsp:sp>
    <dsp:sp modelId="{090013AB-2442-4D5F-B891-C976BFC0D42F}">
      <dsp:nvSpPr>
        <dsp:cNvPr id="0" name=""/>
        <dsp:cNvSpPr/>
      </dsp:nvSpPr>
      <dsp:spPr>
        <a:xfrm>
          <a:off x="0" y="3647082"/>
          <a:ext cx="8915400"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00E25-2656-40F2-8301-04715B4B241F}">
      <dsp:nvSpPr>
        <dsp:cNvPr id="0" name=""/>
        <dsp:cNvSpPr/>
      </dsp:nvSpPr>
      <dsp:spPr>
        <a:xfrm>
          <a:off x="2228849" y="3145242"/>
          <a:ext cx="6240780"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r" defTabSz="800100">
            <a:lnSpc>
              <a:spcPct val="90000"/>
            </a:lnSpc>
            <a:spcBef>
              <a:spcPct val="0"/>
            </a:spcBef>
            <a:spcAft>
              <a:spcPct val="35000"/>
            </a:spcAft>
          </a:pPr>
          <a:r>
            <a:rPr lang="fa-IR" sz="1800" b="1" kern="1200" dirty="0" smtClean="0"/>
            <a:t>بهره </a:t>
          </a:r>
          <a:r>
            <a:rPr lang="fa-IR" sz="1800" b="1" kern="1200" dirty="0" err="1" smtClean="0"/>
            <a:t>وری</a:t>
          </a:r>
          <a:r>
            <a:rPr lang="fa-IR" sz="1800" b="1" kern="1200" dirty="0" smtClean="0"/>
            <a:t> برای شهروندان: سطوح بالای درآمد+ امکان انتخاب گزینه آرامش به جای ساعات کار طولانی</a:t>
          </a:r>
          <a:endParaRPr lang="en-US" sz="1800" b="1" kern="1200" dirty="0"/>
        </a:p>
      </dsp:txBody>
      <dsp:txXfrm>
        <a:off x="2277845" y="3194238"/>
        <a:ext cx="6142788" cy="905688"/>
      </dsp:txXfrm>
    </dsp:sp>
    <dsp:sp modelId="{AF0454CF-422F-4FDC-8F6A-9BE7B7F825E8}">
      <dsp:nvSpPr>
        <dsp:cNvPr id="0" name=""/>
        <dsp:cNvSpPr/>
      </dsp:nvSpPr>
      <dsp:spPr>
        <a:xfrm>
          <a:off x="0" y="5189322"/>
          <a:ext cx="8915400" cy="85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31948-3E1B-41D9-9D23-4284BEECA88E}">
      <dsp:nvSpPr>
        <dsp:cNvPr id="0" name=""/>
        <dsp:cNvSpPr/>
      </dsp:nvSpPr>
      <dsp:spPr>
        <a:xfrm>
          <a:off x="2228849" y="4687482"/>
          <a:ext cx="6240780" cy="1003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lvl="0" algn="r" defTabSz="800100">
            <a:lnSpc>
              <a:spcPct val="90000"/>
            </a:lnSpc>
            <a:spcBef>
              <a:spcPct val="0"/>
            </a:spcBef>
            <a:spcAft>
              <a:spcPct val="35000"/>
            </a:spcAft>
          </a:pPr>
          <a:r>
            <a:rPr lang="fa-IR" sz="1800" b="1" kern="1200" dirty="0" smtClean="0"/>
            <a:t>بهره </a:t>
          </a:r>
          <a:r>
            <a:rPr lang="fa-IR" sz="1800" b="1" kern="1200" dirty="0" err="1" smtClean="0"/>
            <a:t>وری</a:t>
          </a:r>
          <a:r>
            <a:rPr lang="fa-IR" sz="1800" b="1" kern="1200" dirty="0" smtClean="0"/>
            <a:t> بالا به شرکت ها اجازه تدوین استانداردهای اجتماعی دقیق  در حوزه های سلامت و امنیت، فرصت های مساوی و تاثیر محیط را می دهد .</a:t>
          </a:r>
          <a:endParaRPr lang="en-US" sz="1800" b="1" kern="1200" dirty="0"/>
        </a:p>
      </dsp:txBody>
      <dsp:txXfrm>
        <a:off x="2277845" y="4736478"/>
        <a:ext cx="6142788"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2D5B-53B8-477B-99CC-829CD72F96F9}">
      <dsp:nvSpPr>
        <dsp:cNvPr id="0" name=""/>
        <dsp:cNvSpPr/>
      </dsp:nvSpPr>
      <dsp:spPr>
        <a:xfrm>
          <a:off x="2882476" y="1056020"/>
          <a:ext cx="1653887" cy="165374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t>افزایش بهره </a:t>
          </a:r>
          <a:r>
            <a:rPr lang="fa-IR" sz="3200" kern="1200" dirty="0" err="1" smtClean="0"/>
            <a:t>وری</a:t>
          </a:r>
          <a:endParaRPr lang="en-US" sz="3200" kern="1200" dirty="0"/>
        </a:p>
      </dsp:txBody>
      <dsp:txXfrm>
        <a:off x="3124682" y="1298205"/>
        <a:ext cx="1169475" cy="1169370"/>
      </dsp:txXfrm>
    </dsp:sp>
    <dsp:sp modelId="{27B4BF9D-7A05-4F33-89EC-FD628E3646A0}">
      <dsp:nvSpPr>
        <dsp:cNvPr id="0" name=""/>
        <dsp:cNvSpPr/>
      </dsp:nvSpPr>
      <dsp:spPr>
        <a:xfrm>
          <a:off x="2029796" y="136394"/>
          <a:ext cx="3333511" cy="3474856"/>
        </a:xfrm>
        <a:prstGeom prst="blockArc">
          <a:avLst>
            <a:gd name="adj1" fmla="val 16509444"/>
            <a:gd name="adj2" fmla="val 5088054"/>
            <a:gd name="adj3" fmla="val 52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21079-852F-46B8-8999-8BDE62843B51}">
      <dsp:nvSpPr>
        <dsp:cNvPr id="0" name=""/>
        <dsp:cNvSpPr/>
      </dsp:nvSpPr>
      <dsp:spPr>
        <a:xfrm>
          <a:off x="4093514" y="0"/>
          <a:ext cx="886184" cy="885999"/>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FC64E-5BAE-40CC-8AAE-50FFFC04C42E}">
      <dsp:nvSpPr>
        <dsp:cNvPr id="0" name=""/>
        <dsp:cNvSpPr/>
      </dsp:nvSpPr>
      <dsp:spPr>
        <a:xfrm>
          <a:off x="5047194" y="11334"/>
          <a:ext cx="1186273" cy="85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fa-IR" sz="2000" kern="1200" dirty="0" smtClean="0"/>
            <a:t>افزایش کیفیت محصول</a:t>
          </a:r>
          <a:endParaRPr lang="en-US" sz="2000" kern="1200" dirty="0"/>
        </a:p>
      </dsp:txBody>
      <dsp:txXfrm>
        <a:off x="5047194" y="11334"/>
        <a:ext cx="1186273" cy="857662"/>
      </dsp:txXfrm>
    </dsp:sp>
    <dsp:sp modelId="{C3F904ED-C52A-4236-902E-AB544E906245}">
      <dsp:nvSpPr>
        <dsp:cNvPr id="0" name=""/>
        <dsp:cNvSpPr/>
      </dsp:nvSpPr>
      <dsp:spPr>
        <a:xfrm>
          <a:off x="4748077" y="825169"/>
          <a:ext cx="886184" cy="885999"/>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2CFC5-9447-4C32-9142-D30E814516D2}">
      <dsp:nvSpPr>
        <dsp:cNvPr id="0" name=""/>
        <dsp:cNvSpPr/>
      </dsp:nvSpPr>
      <dsp:spPr>
        <a:xfrm>
          <a:off x="5699329" y="840660"/>
          <a:ext cx="1186273" cy="85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fa-IR" sz="2000" kern="1200" dirty="0" smtClean="0"/>
            <a:t>افزودن ویژگی های مطلوب</a:t>
          </a:r>
          <a:endParaRPr lang="en-US" sz="2000" kern="1200" dirty="0"/>
        </a:p>
      </dsp:txBody>
      <dsp:txXfrm>
        <a:off x="5699329" y="840660"/>
        <a:ext cx="1186273" cy="857662"/>
      </dsp:txXfrm>
    </dsp:sp>
    <dsp:sp modelId="{44582D20-F6E5-472A-B166-F35F643FD3FB}">
      <dsp:nvSpPr>
        <dsp:cNvPr id="0" name=""/>
        <dsp:cNvSpPr/>
      </dsp:nvSpPr>
      <dsp:spPr>
        <a:xfrm>
          <a:off x="4744678" y="2038365"/>
          <a:ext cx="886184" cy="885999"/>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5589F-D9A9-43BF-A8DD-32F3506D4FC4}">
      <dsp:nvSpPr>
        <dsp:cNvPr id="0" name=""/>
        <dsp:cNvSpPr/>
      </dsp:nvSpPr>
      <dsp:spPr>
        <a:xfrm>
          <a:off x="5699329" y="2052723"/>
          <a:ext cx="1186273" cy="85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fa-IR" sz="2000" kern="1200" dirty="0" smtClean="0"/>
            <a:t>بهبود تکنولوژی محصول </a:t>
          </a:r>
          <a:endParaRPr lang="en-US" sz="2000" kern="1200" dirty="0"/>
        </a:p>
      </dsp:txBody>
      <dsp:txXfrm>
        <a:off x="5699329" y="2052723"/>
        <a:ext cx="1186273" cy="857662"/>
      </dsp:txXfrm>
    </dsp:sp>
    <dsp:sp modelId="{B775ADA4-9C80-469A-B12B-5D69A87F8E63}">
      <dsp:nvSpPr>
        <dsp:cNvPr id="0" name=""/>
        <dsp:cNvSpPr/>
      </dsp:nvSpPr>
      <dsp:spPr>
        <a:xfrm>
          <a:off x="4093514" y="2892250"/>
          <a:ext cx="886184" cy="885999"/>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1ECF0-E4AC-4089-8AD1-26C41B4C59F9}">
      <dsp:nvSpPr>
        <dsp:cNvPr id="0" name=""/>
        <dsp:cNvSpPr/>
      </dsp:nvSpPr>
      <dsp:spPr>
        <a:xfrm>
          <a:off x="5047194" y="2910385"/>
          <a:ext cx="1186273" cy="85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fa-IR" sz="2000" kern="1200" dirty="0" smtClean="0"/>
            <a:t>افزایش کارایی تولید</a:t>
          </a:r>
          <a:endParaRPr lang="en-US" sz="2000" kern="1200" dirty="0"/>
        </a:p>
      </dsp:txBody>
      <dsp:txXfrm>
        <a:off x="5047194" y="2910385"/>
        <a:ext cx="1186273" cy="857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5E5E-93CD-41A5-B010-2D928F660A73}">
      <dsp:nvSpPr>
        <dsp:cNvPr id="0" name=""/>
        <dsp:cNvSpPr/>
      </dsp:nvSpPr>
      <dsp:spPr>
        <a:xfrm>
          <a:off x="4514845" y="1317221"/>
          <a:ext cx="2287612" cy="114380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err="1" smtClean="0"/>
            <a:t>کامیابی</a:t>
          </a:r>
          <a:r>
            <a:rPr lang="fa-IR" sz="2100" kern="1200" dirty="0" smtClean="0"/>
            <a:t> اقتصاد ملی</a:t>
          </a:r>
          <a:endParaRPr lang="en-US" sz="2100" kern="1200" dirty="0"/>
        </a:p>
      </dsp:txBody>
      <dsp:txXfrm>
        <a:off x="4548346" y="1350722"/>
        <a:ext cx="2220610" cy="1076804"/>
      </dsp:txXfrm>
    </dsp:sp>
    <dsp:sp modelId="{45379530-99B5-44A8-8713-E5338372A6D2}">
      <dsp:nvSpPr>
        <dsp:cNvPr id="0" name=""/>
        <dsp:cNvSpPr/>
      </dsp:nvSpPr>
      <dsp:spPr>
        <a:xfrm rot="14110531">
          <a:off x="3256148" y="1204190"/>
          <a:ext cx="1602349" cy="54492"/>
        </a:xfrm>
        <a:custGeom>
          <a:avLst/>
          <a:gdLst/>
          <a:ahLst/>
          <a:cxnLst/>
          <a:rect l="0" t="0" r="0" b="0"/>
          <a:pathLst>
            <a:path>
              <a:moveTo>
                <a:pt x="0" y="27246"/>
              </a:moveTo>
              <a:lnTo>
                <a:pt x="1602349"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17264" y="1191377"/>
        <a:ext cx="80117" cy="80117"/>
      </dsp:txXfrm>
    </dsp:sp>
    <dsp:sp modelId="{8062E43A-8C0A-4448-A035-00E41092E9DE}">
      <dsp:nvSpPr>
        <dsp:cNvPr id="0" name=""/>
        <dsp:cNvSpPr/>
      </dsp:nvSpPr>
      <dsp:spPr>
        <a:xfrm>
          <a:off x="1312188" y="1844"/>
          <a:ext cx="2287612" cy="114380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افزایش صادرات در حوزه صنایع با بهره </a:t>
          </a:r>
          <a:r>
            <a:rPr lang="fa-IR" sz="2100" kern="1200" dirty="0" err="1" smtClean="0"/>
            <a:t>وری</a:t>
          </a:r>
          <a:r>
            <a:rPr lang="fa-IR" sz="2100" kern="1200" dirty="0" smtClean="0"/>
            <a:t> بالا</a:t>
          </a:r>
          <a:endParaRPr lang="en-US" sz="2100" kern="1200" dirty="0"/>
        </a:p>
      </dsp:txBody>
      <dsp:txXfrm>
        <a:off x="1345689" y="35345"/>
        <a:ext cx="2220610" cy="1076804"/>
      </dsp:txXfrm>
    </dsp:sp>
    <dsp:sp modelId="{2EBE2BFB-5E78-433F-88E2-1C13A824BE83}">
      <dsp:nvSpPr>
        <dsp:cNvPr id="0" name=""/>
        <dsp:cNvSpPr/>
      </dsp:nvSpPr>
      <dsp:spPr>
        <a:xfrm rot="10800000">
          <a:off x="3599800" y="1861878"/>
          <a:ext cx="915044" cy="54492"/>
        </a:xfrm>
        <a:custGeom>
          <a:avLst/>
          <a:gdLst/>
          <a:ahLst/>
          <a:cxnLst/>
          <a:rect l="0" t="0" r="0" b="0"/>
          <a:pathLst>
            <a:path>
              <a:moveTo>
                <a:pt x="0" y="27246"/>
              </a:moveTo>
              <a:lnTo>
                <a:pt x="915044"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34446" y="1866248"/>
        <a:ext cx="45752" cy="45752"/>
      </dsp:txXfrm>
    </dsp:sp>
    <dsp:sp modelId="{4B2A6194-C93C-4783-AE90-8F9138A1CA68}">
      <dsp:nvSpPr>
        <dsp:cNvPr id="0" name=""/>
        <dsp:cNvSpPr/>
      </dsp:nvSpPr>
      <dsp:spPr>
        <a:xfrm>
          <a:off x="1312188" y="1317221"/>
          <a:ext cx="2287612" cy="114380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انتقال فعالیت های کم بهره ور به خارج از کشور از طریق سرمایه گذاری خارجی</a:t>
          </a:r>
          <a:endParaRPr lang="en-US" sz="2100" kern="1200" dirty="0"/>
        </a:p>
      </dsp:txBody>
      <dsp:txXfrm>
        <a:off x="1345689" y="1350722"/>
        <a:ext cx="2220610" cy="1076804"/>
      </dsp:txXfrm>
    </dsp:sp>
    <dsp:sp modelId="{D4D80875-810C-4A77-8A71-408A75B1BBE6}">
      <dsp:nvSpPr>
        <dsp:cNvPr id="0" name=""/>
        <dsp:cNvSpPr/>
      </dsp:nvSpPr>
      <dsp:spPr>
        <a:xfrm rot="7489469">
          <a:off x="3256148" y="2519567"/>
          <a:ext cx="1602349" cy="54492"/>
        </a:xfrm>
        <a:custGeom>
          <a:avLst/>
          <a:gdLst/>
          <a:ahLst/>
          <a:cxnLst/>
          <a:rect l="0" t="0" r="0" b="0"/>
          <a:pathLst>
            <a:path>
              <a:moveTo>
                <a:pt x="0" y="27246"/>
              </a:moveTo>
              <a:lnTo>
                <a:pt x="1602349" y="2724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17264" y="2506754"/>
        <a:ext cx="80117" cy="80117"/>
      </dsp:txXfrm>
    </dsp:sp>
    <dsp:sp modelId="{F68849DB-6B82-42E4-86CE-70E26A2B1195}">
      <dsp:nvSpPr>
        <dsp:cNvPr id="0" name=""/>
        <dsp:cNvSpPr/>
      </dsp:nvSpPr>
      <dsp:spPr>
        <a:xfrm>
          <a:off x="1312188" y="2632598"/>
          <a:ext cx="2287612" cy="114380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t>وارد کردن کالاها و خدمات در </a:t>
          </a:r>
          <a:r>
            <a:rPr lang="fa-IR" sz="2100" kern="1200" dirty="0" err="1" smtClean="0"/>
            <a:t>صنایعی</a:t>
          </a:r>
          <a:r>
            <a:rPr lang="fa-IR" sz="2100" kern="1200" dirty="0" smtClean="0"/>
            <a:t> دارای بهره </a:t>
          </a:r>
          <a:r>
            <a:rPr lang="fa-IR" sz="2100" kern="1200" dirty="0" err="1" smtClean="0"/>
            <a:t>وری</a:t>
          </a:r>
          <a:r>
            <a:rPr lang="fa-IR" sz="2100" kern="1200" dirty="0" smtClean="0"/>
            <a:t> پایین تر</a:t>
          </a:r>
          <a:endParaRPr lang="en-US" sz="2100" kern="1200" dirty="0"/>
        </a:p>
      </dsp:txBody>
      <dsp:txXfrm>
        <a:off x="1345689" y="2666099"/>
        <a:ext cx="2220610" cy="1076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C6B48-0385-4D96-A364-D55DB24FF50C}">
      <dsp:nvSpPr>
        <dsp:cNvPr id="0" name=""/>
        <dsp:cNvSpPr/>
      </dsp:nvSpPr>
      <dsp:spPr>
        <a:xfrm>
          <a:off x="1509050" y="2444"/>
          <a:ext cx="1375933" cy="137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smtClean="0"/>
            <a:t>استاندارد بهره </a:t>
          </a:r>
          <a:r>
            <a:rPr lang="fa-IR" sz="1400" kern="1200" dirty="0" err="1" smtClean="0"/>
            <a:t>وری</a:t>
          </a:r>
          <a:r>
            <a:rPr lang="fa-IR" sz="1400" kern="1200" dirty="0" smtClean="0"/>
            <a:t> نسبی برای رقابت در داخل</a:t>
          </a:r>
          <a:endParaRPr lang="en-US" sz="1400" kern="1200" dirty="0"/>
        </a:p>
      </dsp:txBody>
      <dsp:txXfrm>
        <a:off x="1710551" y="203945"/>
        <a:ext cx="972931" cy="972931"/>
      </dsp:txXfrm>
    </dsp:sp>
    <dsp:sp modelId="{003293B5-F5B7-4BBB-A005-A4625ABFDD1D}">
      <dsp:nvSpPr>
        <dsp:cNvPr id="0" name=""/>
        <dsp:cNvSpPr/>
      </dsp:nvSpPr>
      <dsp:spPr>
        <a:xfrm>
          <a:off x="1797996" y="1490104"/>
          <a:ext cx="798041" cy="7980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03776" y="1795275"/>
        <a:ext cx="586481" cy="187699"/>
      </dsp:txXfrm>
    </dsp:sp>
    <dsp:sp modelId="{2F9EFC3C-E96D-4608-A3C1-54A66FACAE8D}">
      <dsp:nvSpPr>
        <dsp:cNvPr id="0" name=""/>
        <dsp:cNvSpPr/>
      </dsp:nvSpPr>
      <dsp:spPr>
        <a:xfrm>
          <a:off x="1509050" y="2399871"/>
          <a:ext cx="1375933" cy="13759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smtClean="0"/>
            <a:t>استاندارد بهره </a:t>
          </a:r>
          <a:r>
            <a:rPr lang="fa-IR" sz="1400" kern="1200" dirty="0" err="1" smtClean="0"/>
            <a:t>وری</a:t>
          </a:r>
          <a:r>
            <a:rPr lang="fa-IR" sz="1400" kern="1200" dirty="0" smtClean="0"/>
            <a:t> </a:t>
          </a:r>
          <a:r>
            <a:rPr lang="fa-IR" sz="1400" kern="1200" dirty="0" err="1" smtClean="0"/>
            <a:t>مطلق</a:t>
          </a:r>
          <a:r>
            <a:rPr lang="fa-IR" sz="1400" kern="1200" dirty="0" smtClean="0"/>
            <a:t> برای رقابت در سطح رقبای بین </a:t>
          </a:r>
          <a:r>
            <a:rPr lang="fa-IR" sz="1400" kern="1200" dirty="0" err="1" smtClean="0"/>
            <a:t>المللی</a:t>
          </a:r>
          <a:endParaRPr lang="en-US" sz="1400" kern="1200" dirty="0"/>
        </a:p>
      </dsp:txBody>
      <dsp:txXfrm>
        <a:off x="1710551" y="2601372"/>
        <a:ext cx="972931" cy="972931"/>
      </dsp:txXfrm>
    </dsp:sp>
    <dsp:sp modelId="{1B033068-4E1E-4DB0-B081-9FF758061112}">
      <dsp:nvSpPr>
        <dsp:cNvPr id="0" name=""/>
        <dsp:cNvSpPr/>
      </dsp:nvSpPr>
      <dsp:spPr>
        <a:xfrm>
          <a:off x="3091374" y="1633201"/>
          <a:ext cx="437546" cy="511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3091374" y="1735570"/>
        <a:ext cx="306282" cy="307109"/>
      </dsp:txXfrm>
    </dsp:sp>
    <dsp:sp modelId="{C1B364C0-67C1-49C9-906D-1E5B63F8DD16}">
      <dsp:nvSpPr>
        <dsp:cNvPr id="0" name=""/>
        <dsp:cNvSpPr/>
      </dsp:nvSpPr>
      <dsp:spPr>
        <a:xfrm>
          <a:off x="3710544" y="513191"/>
          <a:ext cx="2751867" cy="27518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t>تجارت و سرمایه گذاری بین </a:t>
          </a:r>
          <a:r>
            <a:rPr lang="fa-IR" sz="3200" kern="1200" dirty="0" err="1" smtClean="0"/>
            <a:t>المللی</a:t>
          </a:r>
          <a:r>
            <a:rPr lang="fa-IR" sz="3200" kern="1200" dirty="0" smtClean="0"/>
            <a:t> موفق</a:t>
          </a:r>
          <a:endParaRPr lang="en-US" sz="3200" kern="1200" dirty="0"/>
        </a:p>
      </dsp:txBody>
      <dsp:txXfrm>
        <a:off x="4113546" y="916193"/>
        <a:ext cx="1945863" cy="19458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9320A-5527-4AC2-BF65-ED3BB48B4B56}">
      <dsp:nvSpPr>
        <dsp:cNvPr id="0" name=""/>
        <dsp:cNvSpPr/>
      </dsp:nvSpPr>
      <dsp:spPr>
        <a:xfrm>
          <a:off x="2951428" y="1417792"/>
          <a:ext cx="68721" cy="68720"/>
        </a:xfrm>
        <a:prstGeom prst="ellipse">
          <a:avLst/>
        </a:prstGeom>
        <a:gradFill rotWithShape="0">
          <a:gsLst>
            <a:gs pos="0">
              <a:schemeClr val="accent3">
                <a:shade val="80000"/>
                <a:hueOff val="0"/>
                <a:satOff val="0"/>
                <a:lumOff val="0"/>
                <a:alphaOff val="0"/>
                <a:tint val="96000"/>
                <a:lumMod val="104000"/>
              </a:schemeClr>
            </a:gs>
            <a:gs pos="100000">
              <a:schemeClr val="accent3">
                <a:shade val="80000"/>
                <a:hueOff val="0"/>
                <a:satOff val="0"/>
                <a:lumOff val="0"/>
                <a:alphaOff val="0"/>
                <a:shade val="98000"/>
                <a:lumMod val="9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1C9C0B-EDD6-491F-9037-8C9BA8C3A568}">
      <dsp:nvSpPr>
        <dsp:cNvPr id="0" name=""/>
        <dsp:cNvSpPr/>
      </dsp:nvSpPr>
      <dsp:spPr>
        <a:xfrm>
          <a:off x="2825479" y="1417792"/>
          <a:ext cx="68721" cy="68720"/>
        </a:xfrm>
        <a:prstGeom prst="ellipse">
          <a:avLst/>
        </a:prstGeom>
        <a:gradFill rotWithShape="0">
          <a:gsLst>
            <a:gs pos="0">
              <a:schemeClr val="accent3">
                <a:shade val="80000"/>
                <a:hueOff val="-1352"/>
                <a:satOff val="27"/>
                <a:lumOff val="368"/>
                <a:alphaOff val="0"/>
                <a:tint val="96000"/>
                <a:lumMod val="104000"/>
              </a:schemeClr>
            </a:gs>
            <a:gs pos="100000">
              <a:schemeClr val="accent3">
                <a:shade val="80000"/>
                <a:hueOff val="-1352"/>
                <a:satOff val="27"/>
                <a:lumOff val="368"/>
                <a:alphaOff val="0"/>
                <a:shade val="98000"/>
                <a:lumMod val="94000"/>
              </a:schemeClr>
            </a:gs>
          </a:gsLst>
          <a:lin ang="5400000" scaled="0"/>
        </a:gradFill>
        <a:ln w="9525" cap="rnd" cmpd="sng" algn="ctr">
          <a:solidFill>
            <a:schemeClr val="accent3">
              <a:shade val="80000"/>
              <a:hueOff val="-1352"/>
              <a:satOff val="27"/>
              <a:lumOff val="36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44C260-A39D-49B1-B6B8-9AC19F94725D}">
      <dsp:nvSpPr>
        <dsp:cNvPr id="0" name=""/>
        <dsp:cNvSpPr/>
      </dsp:nvSpPr>
      <dsp:spPr>
        <a:xfrm>
          <a:off x="2699530" y="1417792"/>
          <a:ext cx="68721" cy="68720"/>
        </a:xfrm>
        <a:prstGeom prst="ellipse">
          <a:avLst/>
        </a:prstGeom>
        <a:gradFill rotWithShape="0">
          <a:gsLst>
            <a:gs pos="0">
              <a:schemeClr val="accent3">
                <a:shade val="80000"/>
                <a:hueOff val="-2705"/>
                <a:satOff val="55"/>
                <a:lumOff val="736"/>
                <a:alphaOff val="0"/>
                <a:tint val="96000"/>
                <a:lumMod val="104000"/>
              </a:schemeClr>
            </a:gs>
            <a:gs pos="100000">
              <a:schemeClr val="accent3">
                <a:shade val="80000"/>
                <a:hueOff val="-2705"/>
                <a:satOff val="55"/>
                <a:lumOff val="736"/>
                <a:alphaOff val="0"/>
                <a:shade val="98000"/>
                <a:lumMod val="94000"/>
              </a:schemeClr>
            </a:gs>
          </a:gsLst>
          <a:lin ang="5400000" scaled="0"/>
        </a:gradFill>
        <a:ln w="9525" cap="rnd" cmpd="sng" algn="ctr">
          <a:solidFill>
            <a:schemeClr val="accent3">
              <a:shade val="80000"/>
              <a:hueOff val="-2705"/>
              <a:satOff val="55"/>
              <a:lumOff val="736"/>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7B95ED6-22D4-4FFE-99FC-E040512A8BFD}">
      <dsp:nvSpPr>
        <dsp:cNvPr id="0" name=""/>
        <dsp:cNvSpPr/>
      </dsp:nvSpPr>
      <dsp:spPr>
        <a:xfrm>
          <a:off x="2573821" y="1417792"/>
          <a:ext cx="68721" cy="68720"/>
        </a:xfrm>
        <a:prstGeom prst="ellipse">
          <a:avLst/>
        </a:prstGeom>
        <a:gradFill rotWithShape="0">
          <a:gsLst>
            <a:gs pos="0">
              <a:schemeClr val="accent3">
                <a:shade val="80000"/>
                <a:hueOff val="-4057"/>
                <a:satOff val="82"/>
                <a:lumOff val="1103"/>
                <a:alphaOff val="0"/>
                <a:tint val="96000"/>
                <a:lumMod val="104000"/>
              </a:schemeClr>
            </a:gs>
            <a:gs pos="100000">
              <a:schemeClr val="accent3">
                <a:shade val="80000"/>
                <a:hueOff val="-4057"/>
                <a:satOff val="82"/>
                <a:lumOff val="1103"/>
                <a:alphaOff val="0"/>
                <a:shade val="98000"/>
                <a:lumMod val="94000"/>
              </a:schemeClr>
            </a:gs>
          </a:gsLst>
          <a:lin ang="5400000" scaled="0"/>
        </a:gradFill>
        <a:ln w="9525" cap="rnd" cmpd="sng" algn="ctr">
          <a:solidFill>
            <a:schemeClr val="accent3">
              <a:shade val="80000"/>
              <a:hueOff val="-4057"/>
              <a:satOff val="82"/>
              <a:lumOff val="110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930F86-7BE6-4644-8CDA-8EAE24B77A49}">
      <dsp:nvSpPr>
        <dsp:cNvPr id="0" name=""/>
        <dsp:cNvSpPr/>
      </dsp:nvSpPr>
      <dsp:spPr>
        <a:xfrm>
          <a:off x="2447872" y="1417792"/>
          <a:ext cx="68721" cy="68720"/>
        </a:xfrm>
        <a:prstGeom prst="ellipse">
          <a:avLst/>
        </a:prstGeom>
        <a:gradFill rotWithShape="0">
          <a:gsLst>
            <a:gs pos="0">
              <a:schemeClr val="accent3">
                <a:shade val="80000"/>
                <a:hueOff val="-5409"/>
                <a:satOff val="109"/>
                <a:lumOff val="1471"/>
                <a:alphaOff val="0"/>
                <a:tint val="96000"/>
                <a:lumMod val="104000"/>
              </a:schemeClr>
            </a:gs>
            <a:gs pos="100000">
              <a:schemeClr val="accent3">
                <a:shade val="80000"/>
                <a:hueOff val="-5409"/>
                <a:satOff val="109"/>
                <a:lumOff val="1471"/>
                <a:alphaOff val="0"/>
                <a:shade val="98000"/>
                <a:lumMod val="94000"/>
              </a:schemeClr>
            </a:gs>
          </a:gsLst>
          <a:lin ang="5400000" scaled="0"/>
        </a:gradFill>
        <a:ln w="9525" cap="rnd" cmpd="sng" algn="ctr">
          <a:solidFill>
            <a:schemeClr val="accent3">
              <a:shade val="80000"/>
              <a:hueOff val="-5409"/>
              <a:satOff val="109"/>
              <a:lumOff val="147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4EBC435-8CC6-45C3-97EF-EEA47260833D}">
      <dsp:nvSpPr>
        <dsp:cNvPr id="0" name=""/>
        <dsp:cNvSpPr/>
      </dsp:nvSpPr>
      <dsp:spPr>
        <a:xfrm>
          <a:off x="2253202" y="1383432"/>
          <a:ext cx="137442" cy="137553"/>
        </a:xfrm>
        <a:prstGeom prst="ellipse">
          <a:avLst/>
        </a:prstGeom>
        <a:gradFill rotWithShape="0">
          <a:gsLst>
            <a:gs pos="0">
              <a:schemeClr val="accent3">
                <a:shade val="80000"/>
                <a:hueOff val="-6761"/>
                <a:satOff val="137"/>
                <a:lumOff val="1839"/>
                <a:alphaOff val="0"/>
                <a:tint val="96000"/>
                <a:lumMod val="104000"/>
              </a:schemeClr>
            </a:gs>
            <a:gs pos="100000">
              <a:schemeClr val="accent3">
                <a:shade val="80000"/>
                <a:hueOff val="-6761"/>
                <a:satOff val="137"/>
                <a:lumOff val="1839"/>
                <a:alphaOff val="0"/>
                <a:shade val="98000"/>
                <a:lumMod val="94000"/>
              </a:schemeClr>
            </a:gs>
          </a:gsLst>
          <a:lin ang="5400000" scaled="0"/>
        </a:gradFill>
        <a:ln w="9525" cap="rnd" cmpd="sng" algn="ctr">
          <a:solidFill>
            <a:schemeClr val="accent3">
              <a:shade val="80000"/>
              <a:hueOff val="-6761"/>
              <a:satOff val="137"/>
              <a:lumOff val="183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B110AA-AA4B-43C7-A702-D31F00D11B35}">
      <dsp:nvSpPr>
        <dsp:cNvPr id="0" name=""/>
        <dsp:cNvSpPr/>
      </dsp:nvSpPr>
      <dsp:spPr>
        <a:xfrm>
          <a:off x="2839367" y="1275831"/>
          <a:ext cx="68721" cy="68720"/>
        </a:xfrm>
        <a:prstGeom prst="ellipse">
          <a:avLst/>
        </a:prstGeom>
        <a:gradFill rotWithShape="0">
          <a:gsLst>
            <a:gs pos="0">
              <a:schemeClr val="accent3">
                <a:shade val="80000"/>
                <a:hueOff val="-8114"/>
                <a:satOff val="164"/>
                <a:lumOff val="2207"/>
                <a:alphaOff val="0"/>
                <a:tint val="96000"/>
                <a:lumMod val="104000"/>
              </a:schemeClr>
            </a:gs>
            <a:gs pos="100000">
              <a:schemeClr val="accent3">
                <a:shade val="80000"/>
                <a:hueOff val="-8114"/>
                <a:satOff val="164"/>
                <a:lumOff val="2207"/>
                <a:alphaOff val="0"/>
                <a:shade val="98000"/>
                <a:lumMod val="94000"/>
              </a:schemeClr>
            </a:gs>
          </a:gsLst>
          <a:lin ang="5400000" scaled="0"/>
        </a:gradFill>
        <a:ln w="9525" cap="rnd" cmpd="sng" algn="ctr">
          <a:solidFill>
            <a:schemeClr val="accent3">
              <a:shade val="80000"/>
              <a:hueOff val="-8114"/>
              <a:satOff val="164"/>
              <a:lumOff val="220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A2212C-1CFB-4675-9967-EECEDD6B7AAC}">
      <dsp:nvSpPr>
        <dsp:cNvPr id="0" name=""/>
        <dsp:cNvSpPr/>
      </dsp:nvSpPr>
      <dsp:spPr>
        <a:xfrm>
          <a:off x="2839367" y="1560770"/>
          <a:ext cx="68721" cy="68720"/>
        </a:xfrm>
        <a:prstGeom prst="ellipse">
          <a:avLst/>
        </a:prstGeom>
        <a:gradFill rotWithShape="0">
          <a:gsLst>
            <a:gs pos="0">
              <a:schemeClr val="accent3">
                <a:shade val="80000"/>
                <a:hueOff val="-9466"/>
                <a:satOff val="192"/>
                <a:lumOff val="2574"/>
                <a:alphaOff val="0"/>
                <a:tint val="96000"/>
                <a:lumMod val="104000"/>
              </a:schemeClr>
            </a:gs>
            <a:gs pos="100000">
              <a:schemeClr val="accent3">
                <a:shade val="80000"/>
                <a:hueOff val="-9466"/>
                <a:satOff val="192"/>
                <a:lumOff val="2574"/>
                <a:alphaOff val="0"/>
                <a:shade val="98000"/>
                <a:lumMod val="94000"/>
              </a:schemeClr>
            </a:gs>
          </a:gsLst>
          <a:lin ang="5400000" scaled="0"/>
        </a:gradFill>
        <a:ln w="9525" cap="rnd" cmpd="sng" algn="ctr">
          <a:solidFill>
            <a:schemeClr val="accent3">
              <a:shade val="80000"/>
              <a:hueOff val="-9466"/>
              <a:satOff val="192"/>
              <a:lumOff val="257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131F19C-8AAA-4FA4-9CCC-891ACB2C77D7}">
      <dsp:nvSpPr>
        <dsp:cNvPr id="0" name=""/>
        <dsp:cNvSpPr/>
      </dsp:nvSpPr>
      <dsp:spPr>
        <a:xfrm>
          <a:off x="2900665" y="1337543"/>
          <a:ext cx="68721" cy="68720"/>
        </a:xfrm>
        <a:prstGeom prst="ellipse">
          <a:avLst/>
        </a:prstGeom>
        <a:gradFill rotWithShape="0">
          <a:gsLst>
            <a:gs pos="0">
              <a:schemeClr val="accent3">
                <a:shade val="80000"/>
                <a:hueOff val="-10818"/>
                <a:satOff val="219"/>
                <a:lumOff val="2942"/>
                <a:alphaOff val="0"/>
                <a:tint val="96000"/>
                <a:lumMod val="104000"/>
              </a:schemeClr>
            </a:gs>
            <a:gs pos="100000">
              <a:schemeClr val="accent3">
                <a:shade val="80000"/>
                <a:hueOff val="-10818"/>
                <a:satOff val="219"/>
                <a:lumOff val="2942"/>
                <a:alphaOff val="0"/>
                <a:shade val="98000"/>
                <a:lumMod val="94000"/>
              </a:schemeClr>
            </a:gs>
          </a:gsLst>
          <a:lin ang="5400000" scaled="0"/>
        </a:gradFill>
        <a:ln w="9525" cap="rnd" cmpd="sng" algn="ctr">
          <a:solidFill>
            <a:schemeClr val="accent3">
              <a:shade val="80000"/>
              <a:hueOff val="-10818"/>
              <a:satOff val="219"/>
              <a:lumOff val="2942"/>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BD0935-00F1-4208-A851-69D5A29B566C}">
      <dsp:nvSpPr>
        <dsp:cNvPr id="0" name=""/>
        <dsp:cNvSpPr/>
      </dsp:nvSpPr>
      <dsp:spPr>
        <a:xfrm>
          <a:off x="2904736" y="1499397"/>
          <a:ext cx="68721" cy="68720"/>
        </a:xfrm>
        <a:prstGeom prst="ellipse">
          <a:avLst/>
        </a:prstGeom>
        <a:gradFill rotWithShape="0">
          <a:gsLst>
            <a:gs pos="0">
              <a:schemeClr val="accent3">
                <a:shade val="80000"/>
                <a:hueOff val="-12171"/>
                <a:satOff val="246"/>
                <a:lumOff val="3310"/>
                <a:alphaOff val="0"/>
                <a:tint val="96000"/>
                <a:lumMod val="104000"/>
              </a:schemeClr>
            </a:gs>
            <a:gs pos="100000">
              <a:schemeClr val="accent3">
                <a:shade val="80000"/>
                <a:hueOff val="-12171"/>
                <a:satOff val="246"/>
                <a:lumOff val="3310"/>
                <a:alphaOff val="0"/>
                <a:shade val="98000"/>
                <a:lumMod val="94000"/>
              </a:schemeClr>
            </a:gs>
          </a:gsLst>
          <a:lin ang="5400000" scaled="0"/>
        </a:gradFill>
        <a:ln w="9525" cap="rnd" cmpd="sng" algn="ctr">
          <a:solidFill>
            <a:schemeClr val="accent3">
              <a:shade val="80000"/>
              <a:hueOff val="-12171"/>
              <a:satOff val="246"/>
              <a:lumOff val="331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FCFCCBE-701E-48A7-836A-C7EB0CF35819}">
      <dsp:nvSpPr>
        <dsp:cNvPr id="0" name=""/>
        <dsp:cNvSpPr/>
      </dsp:nvSpPr>
      <dsp:spPr>
        <a:xfrm>
          <a:off x="1500382" y="1104257"/>
          <a:ext cx="695831" cy="695903"/>
        </a:xfrm>
        <a:prstGeom prst="ellipse">
          <a:avLst/>
        </a:prstGeom>
        <a:gradFill rotWithShape="0">
          <a:gsLst>
            <a:gs pos="0">
              <a:schemeClr val="accent3">
                <a:shade val="80000"/>
                <a:hueOff val="-13523"/>
                <a:satOff val="274"/>
                <a:lumOff val="3678"/>
                <a:alphaOff val="0"/>
                <a:tint val="96000"/>
                <a:lumMod val="104000"/>
              </a:schemeClr>
            </a:gs>
            <a:gs pos="100000">
              <a:schemeClr val="accent3">
                <a:shade val="80000"/>
                <a:hueOff val="-13523"/>
                <a:satOff val="274"/>
                <a:lumOff val="3678"/>
                <a:alphaOff val="0"/>
                <a:shade val="98000"/>
                <a:lumMod val="94000"/>
              </a:schemeClr>
            </a:gs>
          </a:gsLst>
          <a:lin ang="5400000" scaled="0"/>
        </a:gradFill>
        <a:ln w="9525" cap="rnd" cmpd="sng" algn="ctr">
          <a:solidFill>
            <a:schemeClr val="accent3">
              <a:shade val="80000"/>
              <a:hueOff val="-13523"/>
              <a:satOff val="274"/>
              <a:lumOff val="367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p>
      </dsp:txBody>
      <dsp:txXfrm>
        <a:off x="1602284" y="1206170"/>
        <a:ext cx="492027" cy="492077"/>
      </dsp:txXfrm>
    </dsp:sp>
    <dsp:sp modelId="{1611311D-12D6-4BE5-9F5B-CDF871D1BD09}">
      <dsp:nvSpPr>
        <dsp:cNvPr id="0" name=""/>
        <dsp:cNvSpPr/>
      </dsp:nvSpPr>
      <dsp:spPr>
        <a:xfrm>
          <a:off x="1448422" y="1044805"/>
          <a:ext cx="137442" cy="137553"/>
        </a:xfrm>
        <a:prstGeom prst="ellipse">
          <a:avLst/>
        </a:prstGeom>
        <a:gradFill rotWithShape="0">
          <a:gsLst>
            <a:gs pos="0">
              <a:schemeClr val="accent3">
                <a:shade val="80000"/>
                <a:hueOff val="-14875"/>
                <a:satOff val="301"/>
                <a:lumOff val="4045"/>
                <a:alphaOff val="0"/>
                <a:tint val="96000"/>
                <a:lumMod val="104000"/>
              </a:schemeClr>
            </a:gs>
            <a:gs pos="100000">
              <a:schemeClr val="accent3">
                <a:shade val="80000"/>
                <a:hueOff val="-14875"/>
                <a:satOff val="301"/>
                <a:lumOff val="4045"/>
                <a:alphaOff val="0"/>
                <a:shade val="98000"/>
                <a:lumMod val="94000"/>
              </a:schemeClr>
            </a:gs>
          </a:gsLst>
          <a:lin ang="5400000" scaled="0"/>
        </a:gradFill>
        <a:ln w="9525" cap="rnd" cmpd="sng" algn="ctr">
          <a:solidFill>
            <a:schemeClr val="accent3">
              <a:shade val="80000"/>
              <a:hueOff val="-14875"/>
              <a:satOff val="301"/>
              <a:lumOff val="404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15B74D-D094-4735-BD84-690818F943CC}">
      <dsp:nvSpPr>
        <dsp:cNvPr id="0" name=""/>
        <dsp:cNvSpPr/>
      </dsp:nvSpPr>
      <dsp:spPr>
        <a:xfrm>
          <a:off x="1360306" y="972242"/>
          <a:ext cx="68721" cy="68720"/>
        </a:xfrm>
        <a:prstGeom prst="ellipse">
          <a:avLst/>
        </a:prstGeom>
        <a:gradFill rotWithShape="0">
          <a:gsLst>
            <a:gs pos="0">
              <a:schemeClr val="accent3">
                <a:shade val="80000"/>
                <a:hueOff val="-16227"/>
                <a:satOff val="328"/>
                <a:lumOff val="4413"/>
                <a:alphaOff val="0"/>
                <a:tint val="96000"/>
                <a:lumMod val="104000"/>
              </a:schemeClr>
            </a:gs>
            <a:gs pos="100000">
              <a:schemeClr val="accent3">
                <a:shade val="80000"/>
                <a:hueOff val="-16227"/>
                <a:satOff val="328"/>
                <a:lumOff val="4413"/>
                <a:alphaOff val="0"/>
                <a:shade val="98000"/>
                <a:lumMod val="94000"/>
              </a:schemeClr>
            </a:gs>
          </a:gsLst>
          <a:lin ang="5400000" scaled="0"/>
        </a:gradFill>
        <a:ln w="9525" cap="rnd" cmpd="sng" algn="ctr">
          <a:solidFill>
            <a:schemeClr val="accent3">
              <a:shade val="80000"/>
              <a:hueOff val="-16227"/>
              <a:satOff val="328"/>
              <a:lumOff val="441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1B10C9-66D9-4215-B816-F75E3EE18E4C}">
      <dsp:nvSpPr>
        <dsp:cNvPr id="0" name=""/>
        <dsp:cNvSpPr/>
      </dsp:nvSpPr>
      <dsp:spPr>
        <a:xfrm>
          <a:off x="1213525" y="972242"/>
          <a:ext cx="68721" cy="68720"/>
        </a:xfrm>
        <a:prstGeom prst="ellipse">
          <a:avLst/>
        </a:prstGeom>
        <a:gradFill rotWithShape="0">
          <a:gsLst>
            <a:gs pos="0">
              <a:schemeClr val="accent3">
                <a:shade val="80000"/>
                <a:hueOff val="-17580"/>
                <a:satOff val="356"/>
                <a:lumOff val="4781"/>
                <a:alphaOff val="0"/>
                <a:tint val="96000"/>
                <a:lumMod val="104000"/>
              </a:schemeClr>
            </a:gs>
            <a:gs pos="100000">
              <a:schemeClr val="accent3">
                <a:shade val="80000"/>
                <a:hueOff val="-17580"/>
                <a:satOff val="356"/>
                <a:lumOff val="4781"/>
                <a:alphaOff val="0"/>
                <a:shade val="98000"/>
                <a:lumMod val="94000"/>
              </a:schemeClr>
            </a:gs>
          </a:gsLst>
          <a:lin ang="5400000" scaled="0"/>
        </a:gradFill>
        <a:ln w="9525" cap="rnd" cmpd="sng" algn="ctr">
          <a:solidFill>
            <a:schemeClr val="accent3">
              <a:shade val="80000"/>
              <a:hueOff val="-17580"/>
              <a:satOff val="356"/>
              <a:lumOff val="478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80B5F4-7C91-4CEB-97A4-18B4722FCF22}">
      <dsp:nvSpPr>
        <dsp:cNvPr id="0" name=""/>
        <dsp:cNvSpPr/>
      </dsp:nvSpPr>
      <dsp:spPr>
        <a:xfrm>
          <a:off x="1066745" y="972242"/>
          <a:ext cx="68721" cy="68720"/>
        </a:xfrm>
        <a:prstGeom prst="ellipse">
          <a:avLst/>
        </a:prstGeom>
        <a:gradFill rotWithShape="0">
          <a:gsLst>
            <a:gs pos="0">
              <a:schemeClr val="accent3">
                <a:shade val="80000"/>
                <a:hueOff val="-18932"/>
                <a:satOff val="383"/>
                <a:lumOff val="5149"/>
                <a:alphaOff val="0"/>
                <a:tint val="96000"/>
                <a:lumMod val="104000"/>
              </a:schemeClr>
            </a:gs>
            <a:gs pos="100000">
              <a:schemeClr val="accent3">
                <a:shade val="80000"/>
                <a:hueOff val="-18932"/>
                <a:satOff val="383"/>
                <a:lumOff val="5149"/>
                <a:alphaOff val="0"/>
                <a:shade val="98000"/>
                <a:lumMod val="94000"/>
              </a:schemeClr>
            </a:gs>
          </a:gsLst>
          <a:lin ang="5400000" scaled="0"/>
        </a:gradFill>
        <a:ln w="9525" cap="rnd" cmpd="sng" algn="ctr">
          <a:solidFill>
            <a:schemeClr val="accent3">
              <a:shade val="80000"/>
              <a:hueOff val="-18932"/>
              <a:satOff val="383"/>
              <a:lumOff val="514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F02892-4130-4010-A662-951AB0344FB6}">
      <dsp:nvSpPr>
        <dsp:cNvPr id="0" name=""/>
        <dsp:cNvSpPr/>
      </dsp:nvSpPr>
      <dsp:spPr>
        <a:xfrm>
          <a:off x="919964" y="972242"/>
          <a:ext cx="68721" cy="68720"/>
        </a:xfrm>
        <a:prstGeom prst="ellipse">
          <a:avLst/>
        </a:prstGeom>
        <a:gradFill rotWithShape="0">
          <a:gsLst>
            <a:gs pos="0">
              <a:schemeClr val="accent3">
                <a:shade val="80000"/>
                <a:hueOff val="-20284"/>
                <a:satOff val="411"/>
                <a:lumOff val="5516"/>
                <a:alphaOff val="0"/>
                <a:tint val="96000"/>
                <a:lumMod val="104000"/>
              </a:schemeClr>
            </a:gs>
            <a:gs pos="100000">
              <a:schemeClr val="accent3">
                <a:shade val="80000"/>
                <a:hueOff val="-20284"/>
                <a:satOff val="411"/>
                <a:lumOff val="5516"/>
                <a:alphaOff val="0"/>
                <a:shade val="98000"/>
                <a:lumMod val="94000"/>
              </a:schemeClr>
            </a:gs>
          </a:gsLst>
          <a:lin ang="5400000" scaled="0"/>
        </a:gradFill>
        <a:ln w="9525" cap="rnd" cmpd="sng" algn="ctr">
          <a:solidFill>
            <a:schemeClr val="accent3">
              <a:shade val="80000"/>
              <a:hueOff val="-20284"/>
              <a:satOff val="411"/>
              <a:lumOff val="5516"/>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06E6A4D-EE46-4CA0-B720-5D355214A83A}">
      <dsp:nvSpPr>
        <dsp:cNvPr id="0" name=""/>
        <dsp:cNvSpPr/>
      </dsp:nvSpPr>
      <dsp:spPr>
        <a:xfrm>
          <a:off x="772944" y="972242"/>
          <a:ext cx="68721" cy="68720"/>
        </a:xfrm>
        <a:prstGeom prst="ellipse">
          <a:avLst/>
        </a:prstGeom>
        <a:gradFill rotWithShape="0">
          <a:gsLst>
            <a:gs pos="0">
              <a:schemeClr val="accent3">
                <a:shade val="80000"/>
                <a:hueOff val="-21636"/>
                <a:satOff val="438"/>
                <a:lumOff val="5884"/>
                <a:alphaOff val="0"/>
                <a:tint val="96000"/>
                <a:lumMod val="104000"/>
              </a:schemeClr>
            </a:gs>
            <a:gs pos="100000">
              <a:schemeClr val="accent3">
                <a:shade val="80000"/>
                <a:hueOff val="-21636"/>
                <a:satOff val="438"/>
                <a:lumOff val="5884"/>
                <a:alphaOff val="0"/>
                <a:shade val="98000"/>
                <a:lumMod val="94000"/>
              </a:schemeClr>
            </a:gs>
          </a:gsLst>
          <a:lin ang="5400000" scaled="0"/>
        </a:gradFill>
        <a:ln w="9525" cap="rnd" cmpd="sng" algn="ctr">
          <a:solidFill>
            <a:schemeClr val="accent3">
              <a:shade val="80000"/>
              <a:hueOff val="-21636"/>
              <a:satOff val="438"/>
              <a:lumOff val="588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B9C0A87-F5A9-47DB-8183-36131C44A1C6}">
      <dsp:nvSpPr>
        <dsp:cNvPr id="0" name=""/>
        <dsp:cNvSpPr/>
      </dsp:nvSpPr>
      <dsp:spPr>
        <a:xfrm>
          <a:off x="626163" y="972242"/>
          <a:ext cx="68721" cy="68720"/>
        </a:xfrm>
        <a:prstGeom prst="ellipse">
          <a:avLst/>
        </a:prstGeom>
        <a:gradFill rotWithShape="0">
          <a:gsLst>
            <a:gs pos="0">
              <a:schemeClr val="accent3">
                <a:shade val="80000"/>
                <a:hueOff val="-22989"/>
                <a:satOff val="465"/>
                <a:lumOff val="6252"/>
                <a:alphaOff val="0"/>
                <a:tint val="96000"/>
                <a:lumMod val="104000"/>
              </a:schemeClr>
            </a:gs>
            <a:gs pos="100000">
              <a:schemeClr val="accent3">
                <a:shade val="80000"/>
                <a:hueOff val="-22989"/>
                <a:satOff val="465"/>
                <a:lumOff val="6252"/>
                <a:alphaOff val="0"/>
                <a:shade val="98000"/>
                <a:lumMod val="94000"/>
              </a:schemeClr>
            </a:gs>
          </a:gsLst>
          <a:lin ang="5400000" scaled="0"/>
        </a:gradFill>
        <a:ln w="9525" cap="rnd" cmpd="sng" algn="ctr">
          <a:solidFill>
            <a:schemeClr val="accent3">
              <a:shade val="80000"/>
              <a:hueOff val="-22989"/>
              <a:satOff val="465"/>
              <a:lumOff val="6252"/>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AF8B99-0F43-43FB-86B5-42826915D298}">
      <dsp:nvSpPr>
        <dsp:cNvPr id="0" name=""/>
        <dsp:cNvSpPr/>
      </dsp:nvSpPr>
      <dsp:spPr>
        <a:xfrm>
          <a:off x="625684" y="794903"/>
          <a:ext cx="805497" cy="17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44500">
            <a:lnSpc>
              <a:spcPct val="90000"/>
            </a:lnSpc>
            <a:spcBef>
              <a:spcPct val="0"/>
            </a:spcBef>
            <a:spcAft>
              <a:spcPct val="35000"/>
            </a:spcAft>
          </a:pPr>
          <a:r>
            <a:rPr lang="fa-IR" sz="1000" kern="1200" dirty="0" smtClean="0"/>
            <a:t>نیروی انسانی ماهر </a:t>
          </a:r>
          <a:endParaRPr lang="en-US" sz="1000" kern="1200" dirty="0"/>
        </a:p>
      </dsp:txBody>
      <dsp:txXfrm>
        <a:off x="625684" y="794903"/>
        <a:ext cx="805497" cy="176773"/>
      </dsp:txXfrm>
    </dsp:sp>
    <dsp:sp modelId="{3880B2CB-AFF5-483B-ABD7-CB93A6AF3AC3}">
      <dsp:nvSpPr>
        <dsp:cNvPr id="0" name=""/>
        <dsp:cNvSpPr/>
      </dsp:nvSpPr>
      <dsp:spPr>
        <a:xfrm>
          <a:off x="1448422" y="1716408"/>
          <a:ext cx="137442" cy="137553"/>
        </a:xfrm>
        <a:prstGeom prst="ellipse">
          <a:avLst/>
        </a:prstGeom>
        <a:gradFill rotWithShape="0">
          <a:gsLst>
            <a:gs pos="0">
              <a:schemeClr val="accent3">
                <a:shade val="80000"/>
                <a:hueOff val="-27046"/>
                <a:satOff val="547"/>
                <a:lumOff val="7355"/>
                <a:alphaOff val="0"/>
                <a:tint val="96000"/>
                <a:lumMod val="104000"/>
              </a:schemeClr>
            </a:gs>
            <a:gs pos="100000">
              <a:schemeClr val="accent3">
                <a:shade val="80000"/>
                <a:hueOff val="-27046"/>
                <a:satOff val="547"/>
                <a:lumOff val="7355"/>
                <a:alphaOff val="0"/>
                <a:shade val="98000"/>
                <a:lumMod val="94000"/>
              </a:schemeClr>
            </a:gs>
          </a:gsLst>
          <a:lin ang="5400000" scaled="0"/>
        </a:gradFill>
        <a:ln w="9525" cap="rnd" cmpd="sng" algn="ctr">
          <a:solidFill>
            <a:schemeClr val="accent3">
              <a:shade val="80000"/>
              <a:hueOff val="-27046"/>
              <a:satOff val="547"/>
              <a:lumOff val="735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10E7961-D539-43B9-9C78-7D79E851A859}">
      <dsp:nvSpPr>
        <dsp:cNvPr id="0" name=""/>
        <dsp:cNvSpPr/>
      </dsp:nvSpPr>
      <dsp:spPr>
        <a:xfrm>
          <a:off x="1360306" y="1856448"/>
          <a:ext cx="68721" cy="68720"/>
        </a:xfrm>
        <a:prstGeom prst="ellipse">
          <a:avLst/>
        </a:prstGeom>
        <a:gradFill rotWithShape="0">
          <a:gsLst>
            <a:gs pos="0">
              <a:schemeClr val="accent3">
                <a:shade val="80000"/>
                <a:hueOff val="-28398"/>
                <a:satOff val="575"/>
                <a:lumOff val="7723"/>
                <a:alphaOff val="0"/>
                <a:tint val="96000"/>
                <a:lumMod val="104000"/>
              </a:schemeClr>
            </a:gs>
            <a:gs pos="100000">
              <a:schemeClr val="accent3">
                <a:shade val="80000"/>
                <a:hueOff val="-28398"/>
                <a:satOff val="575"/>
                <a:lumOff val="7723"/>
                <a:alphaOff val="0"/>
                <a:shade val="98000"/>
                <a:lumMod val="94000"/>
              </a:schemeClr>
            </a:gs>
          </a:gsLst>
          <a:lin ang="5400000" scaled="0"/>
        </a:gradFill>
        <a:ln w="9525" cap="rnd" cmpd="sng" algn="ctr">
          <a:solidFill>
            <a:schemeClr val="accent3">
              <a:shade val="80000"/>
              <a:hueOff val="-28398"/>
              <a:satOff val="575"/>
              <a:lumOff val="772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98FE6C-F14B-42F8-AD28-9D67FD496D7C}">
      <dsp:nvSpPr>
        <dsp:cNvPr id="0" name=""/>
        <dsp:cNvSpPr/>
      </dsp:nvSpPr>
      <dsp:spPr>
        <a:xfrm>
          <a:off x="1213525" y="1856448"/>
          <a:ext cx="68721" cy="68720"/>
        </a:xfrm>
        <a:prstGeom prst="ellipse">
          <a:avLst/>
        </a:prstGeom>
        <a:gradFill rotWithShape="0">
          <a:gsLst>
            <a:gs pos="0">
              <a:schemeClr val="accent3">
                <a:shade val="80000"/>
                <a:hueOff val="-29750"/>
                <a:satOff val="602"/>
                <a:lumOff val="8091"/>
                <a:alphaOff val="0"/>
                <a:tint val="96000"/>
                <a:lumMod val="104000"/>
              </a:schemeClr>
            </a:gs>
            <a:gs pos="100000">
              <a:schemeClr val="accent3">
                <a:shade val="80000"/>
                <a:hueOff val="-29750"/>
                <a:satOff val="602"/>
                <a:lumOff val="8091"/>
                <a:alphaOff val="0"/>
                <a:shade val="98000"/>
                <a:lumMod val="94000"/>
              </a:schemeClr>
            </a:gs>
          </a:gsLst>
          <a:lin ang="5400000" scaled="0"/>
        </a:gradFill>
        <a:ln w="9525" cap="rnd" cmpd="sng" algn="ctr">
          <a:solidFill>
            <a:schemeClr val="accent3">
              <a:shade val="80000"/>
              <a:hueOff val="-29750"/>
              <a:satOff val="602"/>
              <a:lumOff val="809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D92CB7-A4C6-4865-8D17-AA6969311805}">
      <dsp:nvSpPr>
        <dsp:cNvPr id="0" name=""/>
        <dsp:cNvSpPr/>
      </dsp:nvSpPr>
      <dsp:spPr>
        <a:xfrm>
          <a:off x="1066745" y="1856448"/>
          <a:ext cx="68721" cy="68720"/>
        </a:xfrm>
        <a:prstGeom prst="ellipse">
          <a:avLst/>
        </a:prstGeom>
        <a:gradFill rotWithShape="0">
          <a:gsLst>
            <a:gs pos="0">
              <a:schemeClr val="accent3">
                <a:shade val="80000"/>
                <a:hueOff val="-31102"/>
                <a:satOff val="629"/>
                <a:lumOff val="8458"/>
                <a:alphaOff val="0"/>
                <a:tint val="96000"/>
                <a:lumMod val="104000"/>
              </a:schemeClr>
            </a:gs>
            <a:gs pos="100000">
              <a:schemeClr val="accent3">
                <a:shade val="80000"/>
                <a:hueOff val="-31102"/>
                <a:satOff val="629"/>
                <a:lumOff val="8458"/>
                <a:alphaOff val="0"/>
                <a:shade val="98000"/>
                <a:lumMod val="94000"/>
              </a:schemeClr>
            </a:gs>
          </a:gsLst>
          <a:lin ang="5400000" scaled="0"/>
        </a:gradFill>
        <a:ln w="9525" cap="rnd" cmpd="sng" algn="ctr">
          <a:solidFill>
            <a:schemeClr val="accent3">
              <a:shade val="80000"/>
              <a:hueOff val="-31102"/>
              <a:satOff val="629"/>
              <a:lumOff val="845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91263C-050E-42D9-984C-7C292AB891A7}">
      <dsp:nvSpPr>
        <dsp:cNvPr id="0" name=""/>
        <dsp:cNvSpPr/>
      </dsp:nvSpPr>
      <dsp:spPr>
        <a:xfrm>
          <a:off x="919964" y="1856448"/>
          <a:ext cx="68721" cy="68720"/>
        </a:xfrm>
        <a:prstGeom prst="ellipse">
          <a:avLst/>
        </a:prstGeom>
        <a:gradFill rotWithShape="0">
          <a:gsLst>
            <a:gs pos="0">
              <a:schemeClr val="accent3">
                <a:shade val="80000"/>
                <a:hueOff val="-32455"/>
                <a:satOff val="657"/>
                <a:lumOff val="8826"/>
                <a:alphaOff val="0"/>
                <a:tint val="96000"/>
                <a:lumMod val="104000"/>
              </a:schemeClr>
            </a:gs>
            <a:gs pos="100000">
              <a:schemeClr val="accent3">
                <a:shade val="80000"/>
                <a:hueOff val="-32455"/>
                <a:satOff val="657"/>
                <a:lumOff val="8826"/>
                <a:alphaOff val="0"/>
                <a:shade val="98000"/>
                <a:lumMod val="94000"/>
              </a:schemeClr>
            </a:gs>
          </a:gsLst>
          <a:lin ang="5400000" scaled="0"/>
        </a:gradFill>
        <a:ln w="9525" cap="rnd" cmpd="sng" algn="ctr">
          <a:solidFill>
            <a:schemeClr val="accent3">
              <a:shade val="80000"/>
              <a:hueOff val="-32455"/>
              <a:satOff val="657"/>
              <a:lumOff val="8826"/>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1BD0C2-7926-4AF0-8B9B-9C8CA2A10E5B}">
      <dsp:nvSpPr>
        <dsp:cNvPr id="0" name=""/>
        <dsp:cNvSpPr/>
      </dsp:nvSpPr>
      <dsp:spPr>
        <a:xfrm>
          <a:off x="772944" y="1856448"/>
          <a:ext cx="68721" cy="68720"/>
        </a:xfrm>
        <a:prstGeom prst="ellipse">
          <a:avLst/>
        </a:prstGeom>
        <a:gradFill rotWithShape="0">
          <a:gsLst>
            <a:gs pos="0">
              <a:schemeClr val="accent3">
                <a:shade val="80000"/>
                <a:hueOff val="-33807"/>
                <a:satOff val="684"/>
                <a:lumOff val="9194"/>
                <a:alphaOff val="0"/>
                <a:tint val="96000"/>
                <a:lumMod val="104000"/>
              </a:schemeClr>
            </a:gs>
            <a:gs pos="100000">
              <a:schemeClr val="accent3">
                <a:shade val="80000"/>
                <a:hueOff val="-33807"/>
                <a:satOff val="684"/>
                <a:lumOff val="9194"/>
                <a:alphaOff val="0"/>
                <a:shade val="98000"/>
                <a:lumMod val="94000"/>
              </a:schemeClr>
            </a:gs>
          </a:gsLst>
          <a:lin ang="5400000" scaled="0"/>
        </a:gradFill>
        <a:ln w="9525" cap="rnd" cmpd="sng" algn="ctr">
          <a:solidFill>
            <a:schemeClr val="accent3">
              <a:shade val="80000"/>
              <a:hueOff val="-33807"/>
              <a:satOff val="684"/>
              <a:lumOff val="919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FA3360-8DDF-42ED-B2C5-FE6F3FC1C6B5}">
      <dsp:nvSpPr>
        <dsp:cNvPr id="0" name=""/>
        <dsp:cNvSpPr/>
      </dsp:nvSpPr>
      <dsp:spPr>
        <a:xfrm>
          <a:off x="626163" y="1856448"/>
          <a:ext cx="68721" cy="68720"/>
        </a:xfrm>
        <a:prstGeom prst="ellipse">
          <a:avLst/>
        </a:prstGeom>
        <a:gradFill rotWithShape="0">
          <a:gsLst>
            <a:gs pos="0">
              <a:schemeClr val="accent3">
                <a:shade val="80000"/>
                <a:hueOff val="-35159"/>
                <a:satOff val="712"/>
                <a:lumOff val="9562"/>
                <a:alphaOff val="0"/>
                <a:tint val="96000"/>
                <a:lumMod val="104000"/>
              </a:schemeClr>
            </a:gs>
            <a:gs pos="100000">
              <a:schemeClr val="accent3">
                <a:shade val="80000"/>
                <a:hueOff val="-35159"/>
                <a:satOff val="712"/>
                <a:lumOff val="9562"/>
                <a:alphaOff val="0"/>
                <a:shade val="98000"/>
                <a:lumMod val="94000"/>
              </a:schemeClr>
            </a:gs>
          </a:gsLst>
          <a:lin ang="5400000" scaled="0"/>
        </a:gradFill>
        <a:ln w="9525" cap="rnd" cmpd="sng" algn="ctr">
          <a:solidFill>
            <a:schemeClr val="accent3">
              <a:shade val="80000"/>
              <a:hueOff val="-35159"/>
              <a:satOff val="712"/>
              <a:lumOff val="9562"/>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26440F-1FA1-41C1-BC93-7C08D1AE3148}">
      <dsp:nvSpPr>
        <dsp:cNvPr id="0" name=""/>
        <dsp:cNvSpPr/>
      </dsp:nvSpPr>
      <dsp:spPr>
        <a:xfrm>
          <a:off x="625684" y="1678996"/>
          <a:ext cx="805497" cy="17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44500">
            <a:lnSpc>
              <a:spcPct val="90000"/>
            </a:lnSpc>
            <a:spcBef>
              <a:spcPct val="0"/>
            </a:spcBef>
            <a:spcAft>
              <a:spcPct val="35000"/>
            </a:spcAft>
          </a:pPr>
          <a:r>
            <a:rPr lang="fa-IR" sz="1000" kern="1200" dirty="0" smtClean="0"/>
            <a:t>تکنولوژی پیچیده</a:t>
          </a:r>
          <a:endParaRPr lang="en-US" sz="1000" kern="1200" dirty="0"/>
        </a:p>
      </dsp:txBody>
      <dsp:txXfrm>
        <a:off x="625684" y="1678996"/>
        <a:ext cx="805497" cy="176773"/>
      </dsp:txXfrm>
    </dsp:sp>
    <dsp:sp modelId="{88AAF796-6F65-4F30-BB03-587CFC97C994}">
      <dsp:nvSpPr>
        <dsp:cNvPr id="0" name=""/>
        <dsp:cNvSpPr/>
      </dsp:nvSpPr>
      <dsp:spPr>
        <a:xfrm>
          <a:off x="5485155" y="1303866"/>
          <a:ext cx="112300" cy="112338"/>
        </a:xfrm>
        <a:prstGeom prst="ellipse">
          <a:avLst/>
        </a:prstGeom>
        <a:gradFill rotWithShape="0">
          <a:gsLst>
            <a:gs pos="0">
              <a:schemeClr val="accent3">
                <a:shade val="80000"/>
                <a:hueOff val="-36512"/>
                <a:satOff val="739"/>
                <a:lumOff val="9929"/>
                <a:alphaOff val="0"/>
                <a:tint val="96000"/>
                <a:lumMod val="104000"/>
              </a:schemeClr>
            </a:gs>
            <a:gs pos="100000">
              <a:schemeClr val="accent3">
                <a:shade val="80000"/>
                <a:hueOff val="-36512"/>
                <a:satOff val="739"/>
                <a:lumOff val="9929"/>
                <a:alphaOff val="0"/>
                <a:shade val="98000"/>
                <a:lumMod val="94000"/>
              </a:schemeClr>
            </a:gs>
          </a:gsLst>
          <a:lin ang="5400000" scaled="0"/>
        </a:gradFill>
        <a:ln w="9525" cap="rnd" cmpd="sng" algn="ctr">
          <a:solidFill>
            <a:schemeClr val="accent3">
              <a:shade val="80000"/>
              <a:hueOff val="-36512"/>
              <a:satOff val="739"/>
              <a:lumOff val="992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895683B-8DDE-472D-B85E-729A23AEAA4C}">
      <dsp:nvSpPr>
        <dsp:cNvPr id="0" name=""/>
        <dsp:cNvSpPr/>
      </dsp:nvSpPr>
      <dsp:spPr>
        <a:xfrm>
          <a:off x="5294316" y="1303866"/>
          <a:ext cx="112300" cy="112338"/>
        </a:xfrm>
        <a:prstGeom prst="ellipse">
          <a:avLst/>
        </a:prstGeom>
        <a:gradFill rotWithShape="0">
          <a:gsLst>
            <a:gs pos="0">
              <a:schemeClr val="accent3">
                <a:shade val="80000"/>
                <a:hueOff val="-37864"/>
                <a:satOff val="766"/>
                <a:lumOff val="10297"/>
                <a:alphaOff val="0"/>
                <a:tint val="96000"/>
                <a:lumMod val="104000"/>
              </a:schemeClr>
            </a:gs>
            <a:gs pos="100000">
              <a:schemeClr val="accent3">
                <a:shade val="80000"/>
                <a:hueOff val="-37864"/>
                <a:satOff val="766"/>
                <a:lumOff val="10297"/>
                <a:alphaOff val="0"/>
                <a:shade val="98000"/>
                <a:lumMod val="94000"/>
              </a:schemeClr>
            </a:gs>
          </a:gsLst>
          <a:lin ang="5400000" scaled="0"/>
        </a:gradFill>
        <a:ln w="9525" cap="rnd" cmpd="sng" algn="ctr">
          <a:solidFill>
            <a:schemeClr val="accent3">
              <a:shade val="80000"/>
              <a:hueOff val="-37864"/>
              <a:satOff val="766"/>
              <a:lumOff val="1029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ECEC40-E30A-4DAA-8150-7023B6F2C580}">
      <dsp:nvSpPr>
        <dsp:cNvPr id="0" name=""/>
        <dsp:cNvSpPr/>
      </dsp:nvSpPr>
      <dsp:spPr>
        <a:xfrm>
          <a:off x="5103477" y="1303866"/>
          <a:ext cx="112300" cy="112338"/>
        </a:xfrm>
        <a:prstGeom prst="ellipse">
          <a:avLst/>
        </a:prstGeom>
        <a:gradFill rotWithShape="0">
          <a:gsLst>
            <a:gs pos="0">
              <a:schemeClr val="accent3">
                <a:shade val="80000"/>
                <a:hueOff val="-39216"/>
                <a:satOff val="794"/>
                <a:lumOff val="10665"/>
                <a:alphaOff val="0"/>
                <a:tint val="96000"/>
                <a:lumMod val="104000"/>
              </a:schemeClr>
            </a:gs>
            <a:gs pos="100000">
              <a:schemeClr val="accent3">
                <a:shade val="80000"/>
                <a:hueOff val="-39216"/>
                <a:satOff val="794"/>
                <a:lumOff val="10665"/>
                <a:alphaOff val="0"/>
                <a:shade val="98000"/>
                <a:lumMod val="94000"/>
              </a:schemeClr>
            </a:gs>
          </a:gsLst>
          <a:lin ang="5400000" scaled="0"/>
        </a:gradFill>
        <a:ln w="9525" cap="rnd" cmpd="sng" algn="ctr">
          <a:solidFill>
            <a:schemeClr val="accent3">
              <a:shade val="80000"/>
              <a:hueOff val="-39216"/>
              <a:satOff val="794"/>
              <a:lumOff val="1066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C23EFE-7E7F-4B1D-BEE3-7B654CC8BDC7}">
      <dsp:nvSpPr>
        <dsp:cNvPr id="0" name=""/>
        <dsp:cNvSpPr/>
      </dsp:nvSpPr>
      <dsp:spPr>
        <a:xfrm>
          <a:off x="4912638" y="1303866"/>
          <a:ext cx="112300" cy="112338"/>
        </a:xfrm>
        <a:prstGeom prst="ellipse">
          <a:avLst/>
        </a:prstGeom>
        <a:gradFill rotWithShape="0">
          <a:gsLst>
            <a:gs pos="0">
              <a:schemeClr val="accent3">
                <a:shade val="80000"/>
                <a:hueOff val="-40568"/>
                <a:satOff val="821"/>
                <a:lumOff val="11033"/>
                <a:alphaOff val="0"/>
                <a:tint val="96000"/>
                <a:lumMod val="104000"/>
              </a:schemeClr>
            </a:gs>
            <a:gs pos="100000">
              <a:schemeClr val="accent3">
                <a:shade val="80000"/>
                <a:hueOff val="-40568"/>
                <a:satOff val="821"/>
                <a:lumOff val="11033"/>
                <a:alphaOff val="0"/>
                <a:shade val="98000"/>
                <a:lumMod val="94000"/>
              </a:schemeClr>
            </a:gs>
          </a:gsLst>
          <a:lin ang="5400000" scaled="0"/>
        </a:gradFill>
        <a:ln w="9525" cap="rnd" cmpd="sng" algn="ctr">
          <a:solidFill>
            <a:schemeClr val="accent3">
              <a:shade val="80000"/>
              <a:hueOff val="-40568"/>
              <a:satOff val="821"/>
              <a:lumOff val="1103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B13AA81-7BD0-45AE-B3E0-6A1D882F9DC4}">
      <dsp:nvSpPr>
        <dsp:cNvPr id="0" name=""/>
        <dsp:cNvSpPr/>
      </dsp:nvSpPr>
      <dsp:spPr>
        <a:xfrm>
          <a:off x="4721800" y="1303866"/>
          <a:ext cx="112300" cy="112338"/>
        </a:xfrm>
        <a:prstGeom prst="ellipse">
          <a:avLst/>
        </a:prstGeom>
        <a:gradFill rotWithShape="0">
          <a:gsLst>
            <a:gs pos="0">
              <a:schemeClr val="accent3">
                <a:shade val="80000"/>
                <a:hueOff val="-41921"/>
                <a:satOff val="848"/>
                <a:lumOff val="11400"/>
                <a:alphaOff val="0"/>
                <a:tint val="96000"/>
                <a:lumMod val="104000"/>
              </a:schemeClr>
            </a:gs>
            <a:gs pos="100000">
              <a:schemeClr val="accent3">
                <a:shade val="80000"/>
                <a:hueOff val="-41921"/>
                <a:satOff val="848"/>
                <a:lumOff val="11400"/>
                <a:alphaOff val="0"/>
                <a:shade val="98000"/>
                <a:lumMod val="94000"/>
              </a:schemeClr>
            </a:gs>
          </a:gsLst>
          <a:lin ang="5400000" scaled="0"/>
        </a:gradFill>
        <a:ln w="9525" cap="rnd" cmpd="sng" algn="ctr">
          <a:solidFill>
            <a:schemeClr val="accent3">
              <a:shade val="80000"/>
              <a:hueOff val="-41921"/>
              <a:satOff val="848"/>
              <a:lumOff val="1140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8759A8-E5E8-495D-BB6A-419B4B4F92C6}">
      <dsp:nvSpPr>
        <dsp:cNvPr id="0" name=""/>
        <dsp:cNvSpPr/>
      </dsp:nvSpPr>
      <dsp:spPr>
        <a:xfrm>
          <a:off x="4418421" y="1247697"/>
          <a:ext cx="224840" cy="224676"/>
        </a:xfrm>
        <a:prstGeom prst="ellipse">
          <a:avLst/>
        </a:prstGeom>
        <a:gradFill rotWithShape="0">
          <a:gsLst>
            <a:gs pos="0">
              <a:schemeClr val="accent3">
                <a:shade val="80000"/>
                <a:hueOff val="-43273"/>
                <a:satOff val="876"/>
                <a:lumOff val="11768"/>
                <a:alphaOff val="0"/>
                <a:tint val="96000"/>
                <a:lumMod val="104000"/>
              </a:schemeClr>
            </a:gs>
            <a:gs pos="100000">
              <a:schemeClr val="accent3">
                <a:shade val="80000"/>
                <a:hueOff val="-43273"/>
                <a:satOff val="876"/>
                <a:lumOff val="11768"/>
                <a:alphaOff val="0"/>
                <a:shade val="98000"/>
                <a:lumMod val="94000"/>
              </a:schemeClr>
            </a:gs>
          </a:gsLst>
          <a:lin ang="5400000" scaled="0"/>
        </a:gradFill>
        <a:ln w="9525" cap="rnd" cmpd="sng" algn="ctr">
          <a:solidFill>
            <a:schemeClr val="accent3">
              <a:shade val="80000"/>
              <a:hueOff val="-43273"/>
              <a:satOff val="876"/>
              <a:lumOff val="1176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5619C0-6385-4EE4-AE31-4715861DB65C}">
      <dsp:nvSpPr>
        <dsp:cNvPr id="0" name=""/>
        <dsp:cNvSpPr/>
      </dsp:nvSpPr>
      <dsp:spPr>
        <a:xfrm>
          <a:off x="5301978" y="1071799"/>
          <a:ext cx="112300" cy="112338"/>
        </a:xfrm>
        <a:prstGeom prst="ellipse">
          <a:avLst/>
        </a:prstGeom>
        <a:gradFill rotWithShape="0">
          <a:gsLst>
            <a:gs pos="0">
              <a:schemeClr val="accent3">
                <a:shade val="80000"/>
                <a:hueOff val="-44625"/>
                <a:satOff val="903"/>
                <a:lumOff val="12136"/>
                <a:alphaOff val="0"/>
                <a:tint val="96000"/>
                <a:lumMod val="104000"/>
              </a:schemeClr>
            </a:gs>
            <a:gs pos="100000">
              <a:schemeClr val="accent3">
                <a:shade val="80000"/>
                <a:hueOff val="-44625"/>
                <a:satOff val="903"/>
                <a:lumOff val="12136"/>
                <a:alphaOff val="0"/>
                <a:shade val="98000"/>
                <a:lumMod val="94000"/>
              </a:schemeClr>
            </a:gs>
          </a:gsLst>
          <a:lin ang="5400000" scaled="0"/>
        </a:gradFill>
        <a:ln w="9525" cap="rnd" cmpd="sng" algn="ctr">
          <a:solidFill>
            <a:schemeClr val="accent3">
              <a:shade val="80000"/>
              <a:hueOff val="-44625"/>
              <a:satOff val="903"/>
              <a:lumOff val="12136"/>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023516-A17E-4225-AF00-39F60EB1107B}">
      <dsp:nvSpPr>
        <dsp:cNvPr id="0" name=""/>
        <dsp:cNvSpPr/>
      </dsp:nvSpPr>
      <dsp:spPr>
        <a:xfrm>
          <a:off x="5301978" y="1537639"/>
          <a:ext cx="112300" cy="112338"/>
        </a:xfrm>
        <a:prstGeom prst="ellipse">
          <a:avLst/>
        </a:prstGeom>
        <a:gradFill rotWithShape="0">
          <a:gsLst>
            <a:gs pos="0">
              <a:schemeClr val="accent3">
                <a:shade val="80000"/>
                <a:hueOff val="-45978"/>
                <a:satOff val="931"/>
                <a:lumOff val="12504"/>
                <a:alphaOff val="0"/>
                <a:tint val="96000"/>
                <a:lumMod val="104000"/>
              </a:schemeClr>
            </a:gs>
            <a:gs pos="100000">
              <a:schemeClr val="accent3">
                <a:shade val="80000"/>
                <a:hueOff val="-45978"/>
                <a:satOff val="931"/>
                <a:lumOff val="12504"/>
                <a:alphaOff val="0"/>
                <a:shade val="98000"/>
                <a:lumMod val="94000"/>
              </a:schemeClr>
            </a:gs>
          </a:gsLst>
          <a:lin ang="5400000" scaled="0"/>
        </a:gradFill>
        <a:ln w="9525" cap="rnd" cmpd="sng" algn="ctr">
          <a:solidFill>
            <a:schemeClr val="accent3">
              <a:shade val="80000"/>
              <a:hueOff val="-45978"/>
              <a:satOff val="931"/>
              <a:lumOff val="1250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14F963A-3FFC-4C5B-8D5F-E63CAAF10F0C}">
      <dsp:nvSpPr>
        <dsp:cNvPr id="0" name=""/>
        <dsp:cNvSpPr/>
      </dsp:nvSpPr>
      <dsp:spPr>
        <a:xfrm>
          <a:off x="5402307" y="1172767"/>
          <a:ext cx="112300" cy="112338"/>
        </a:xfrm>
        <a:prstGeom prst="ellipse">
          <a:avLst/>
        </a:prstGeom>
        <a:gradFill rotWithShape="0">
          <a:gsLst>
            <a:gs pos="0">
              <a:schemeClr val="accent3">
                <a:shade val="80000"/>
                <a:hueOff val="-47330"/>
                <a:satOff val="958"/>
                <a:lumOff val="12871"/>
                <a:alphaOff val="0"/>
                <a:tint val="96000"/>
                <a:lumMod val="104000"/>
              </a:schemeClr>
            </a:gs>
            <a:gs pos="100000">
              <a:schemeClr val="accent3">
                <a:shade val="80000"/>
                <a:hueOff val="-47330"/>
                <a:satOff val="958"/>
                <a:lumOff val="12871"/>
                <a:alphaOff val="0"/>
                <a:shade val="98000"/>
                <a:lumMod val="94000"/>
              </a:schemeClr>
            </a:gs>
          </a:gsLst>
          <a:lin ang="5400000" scaled="0"/>
        </a:gradFill>
        <a:ln w="9525" cap="rnd" cmpd="sng" algn="ctr">
          <a:solidFill>
            <a:schemeClr val="accent3">
              <a:shade val="80000"/>
              <a:hueOff val="-47330"/>
              <a:satOff val="958"/>
              <a:lumOff val="1287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C1C329-6A84-4796-9747-BF47DBA7641F}">
      <dsp:nvSpPr>
        <dsp:cNvPr id="0" name=""/>
        <dsp:cNvSpPr/>
      </dsp:nvSpPr>
      <dsp:spPr>
        <a:xfrm>
          <a:off x="5409011" y="1437240"/>
          <a:ext cx="112300" cy="112338"/>
        </a:xfrm>
        <a:prstGeom prst="ellipse">
          <a:avLst/>
        </a:prstGeom>
        <a:gradFill rotWithShape="0">
          <a:gsLst>
            <a:gs pos="0">
              <a:schemeClr val="accent3">
                <a:shade val="80000"/>
                <a:hueOff val="-48682"/>
                <a:satOff val="985"/>
                <a:lumOff val="13239"/>
                <a:alphaOff val="0"/>
                <a:tint val="96000"/>
                <a:lumMod val="104000"/>
              </a:schemeClr>
            </a:gs>
            <a:gs pos="100000">
              <a:schemeClr val="accent3">
                <a:shade val="80000"/>
                <a:hueOff val="-48682"/>
                <a:satOff val="985"/>
                <a:lumOff val="13239"/>
                <a:alphaOff val="0"/>
                <a:shade val="98000"/>
                <a:lumMod val="94000"/>
              </a:schemeClr>
            </a:gs>
          </a:gsLst>
          <a:lin ang="5400000" scaled="0"/>
        </a:gradFill>
        <a:ln w="9525" cap="rnd" cmpd="sng" algn="ctr">
          <a:solidFill>
            <a:schemeClr val="accent3">
              <a:shade val="80000"/>
              <a:hueOff val="-48682"/>
              <a:satOff val="985"/>
              <a:lumOff val="1323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957E557-3D92-4DA3-AB94-2F617CFB22AF}">
      <dsp:nvSpPr>
        <dsp:cNvPr id="0" name=""/>
        <dsp:cNvSpPr/>
      </dsp:nvSpPr>
      <dsp:spPr>
        <a:xfrm>
          <a:off x="3202991" y="791522"/>
          <a:ext cx="1137131" cy="1137026"/>
        </a:xfrm>
        <a:prstGeom prst="ellipse">
          <a:avLst/>
        </a:prstGeom>
        <a:gradFill rotWithShape="0">
          <a:gsLst>
            <a:gs pos="0">
              <a:schemeClr val="accent3">
                <a:shade val="80000"/>
                <a:hueOff val="-50034"/>
                <a:satOff val="1013"/>
                <a:lumOff val="13607"/>
                <a:alphaOff val="0"/>
                <a:tint val="96000"/>
                <a:lumMod val="104000"/>
              </a:schemeClr>
            </a:gs>
            <a:gs pos="100000">
              <a:schemeClr val="accent3">
                <a:shade val="80000"/>
                <a:hueOff val="-50034"/>
                <a:satOff val="1013"/>
                <a:lumOff val="13607"/>
                <a:alphaOff val="0"/>
                <a:shade val="98000"/>
                <a:lumMod val="94000"/>
              </a:schemeClr>
            </a:gs>
          </a:gsLst>
          <a:lin ang="5400000" scaled="0"/>
        </a:gradFill>
        <a:ln w="9525" cap="rnd" cmpd="sng" algn="ctr">
          <a:solidFill>
            <a:schemeClr val="accent3">
              <a:shade val="80000"/>
              <a:hueOff val="-50034"/>
              <a:satOff val="1013"/>
              <a:lumOff val="1360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kern="1200" dirty="0" smtClean="0"/>
            <a:t>ارائه محصولات و خدمات با کیفیت تر یا تولید کارآمد تر </a:t>
          </a:r>
          <a:endParaRPr lang="en-US" sz="1100" kern="1200" dirty="0"/>
        </a:p>
      </dsp:txBody>
      <dsp:txXfrm>
        <a:off x="3369520" y="958036"/>
        <a:ext cx="804073" cy="803998"/>
      </dsp:txXfrm>
    </dsp:sp>
    <dsp:sp modelId="{01C2763C-622F-4850-BBC3-6019CFA05DF5}">
      <dsp:nvSpPr>
        <dsp:cNvPr id="0" name=""/>
        <dsp:cNvSpPr/>
      </dsp:nvSpPr>
      <dsp:spPr>
        <a:xfrm>
          <a:off x="8106041" y="1325661"/>
          <a:ext cx="68721" cy="68749"/>
        </a:xfrm>
        <a:prstGeom prst="ellipse">
          <a:avLst/>
        </a:prstGeom>
        <a:gradFill rotWithShape="0">
          <a:gsLst>
            <a:gs pos="0">
              <a:schemeClr val="accent3">
                <a:shade val="80000"/>
                <a:hueOff val="-51387"/>
                <a:satOff val="1040"/>
                <a:lumOff val="13975"/>
                <a:alphaOff val="0"/>
                <a:tint val="96000"/>
                <a:lumMod val="104000"/>
              </a:schemeClr>
            </a:gs>
            <a:gs pos="100000">
              <a:schemeClr val="accent3">
                <a:shade val="80000"/>
                <a:hueOff val="-51387"/>
                <a:satOff val="1040"/>
                <a:lumOff val="13975"/>
                <a:alphaOff val="0"/>
                <a:shade val="98000"/>
                <a:lumMod val="94000"/>
              </a:schemeClr>
            </a:gs>
          </a:gsLst>
          <a:lin ang="5400000" scaled="0"/>
        </a:gradFill>
        <a:ln w="9525" cap="rnd" cmpd="sng" algn="ctr">
          <a:solidFill>
            <a:schemeClr val="accent3">
              <a:shade val="80000"/>
              <a:hueOff val="-51387"/>
              <a:satOff val="1040"/>
              <a:lumOff val="1397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DAC7AA-3542-49B1-B24E-FAD81B182B86}">
      <dsp:nvSpPr>
        <dsp:cNvPr id="0" name=""/>
        <dsp:cNvSpPr/>
      </dsp:nvSpPr>
      <dsp:spPr>
        <a:xfrm>
          <a:off x="7980092" y="1325661"/>
          <a:ext cx="68721" cy="68749"/>
        </a:xfrm>
        <a:prstGeom prst="ellipse">
          <a:avLst/>
        </a:prstGeom>
        <a:gradFill rotWithShape="0">
          <a:gsLst>
            <a:gs pos="0">
              <a:schemeClr val="accent3">
                <a:shade val="80000"/>
                <a:hueOff val="-52739"/>
                <a:satOff val="1067"/>
                <a:lumOff val="14342"/>
                <a:alphaOff val="0"/>
                <a:tint val="96000"/>
                <a:lumMod val="104000"/>
              </a:schemeClr>
            </a:gs>
            <a:gs pos="100000">
              <a:schemeClr val="accent3">
                <a:shade val="80000"/>
                <a:hueOff val="-52739"/>
                <a:satOff val="1067"/>
                <a:lumOff val="14342"/>
                <a:alphaOff val="0"/>
                <a:shade val="98000"/>
                <a:lumMod val="94000"/>
              </a:schemeClr>
            </a:gs>
          </a:gsLst>
          <a:lin ang="5400000" scaled="0"/>
        </a:gradFill>
        <a:ln w="9525" cap="rnd" cmpd="sng" algn="ctr">
          <a:solidFill>
            <a:schemeClr val="accent3">
              <a:shade val="80000"/>
              <a:hueOff val="-52739"/>
              <a:satOff val="1067"/>
              <a:lumOff val="14342"/>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65BFF98-8745-42A7-B251-9C183969EAD0}">
      <dsp:nvSpPr>
        <dsp:cNvPr id="0" name=""/>
        <dsp:cNvSpPr/>
      </dsp:nvSpPr>
      <dsp:spPr>
        <a:xfrm>
          <a:off x="7854143" y="1325661"/>
          <a:ext cx="68721" cy="68749"/>
        </a:xfrm>
        <a:prstGeom prst="ellipse">
          <a:avLst/>
        </a:prstGeom>
        <a:gradFill rotWithShape="0">
          <a:gsLst>
            <a:gs pos="0">
              <a:schemeClr val="accent3">
                <a:shade val="80000"/>
                <a:hueOff val="-54091"/>
                <a:satOff val="1095"/>
                <a:lumOff val="14710"/>
                <a:alphaOff val="0"/>
                <a:tint val="96000"/>
                <a:lumMod val="104000"/>
              </a:schemeClr>
            </a:gs>
            <a:gs pos="100000">
              <a:schemeClr val="accent3">
                <a:shade val="80000"/>
                <a:hueOff val="-54091"/>
                <a:satOff val="1095"/>
                <a:lumOff val="14710"/>
                <a:alphaOff val="0"/>
                <a:shade val="98000"/>
                <a:lumMod val="94000"/>
              </a:schemeClr>
            </a:gs>
          </a:gsLst>
          <a:lin ang="5400000" scaled="0"/>
        </a:gradFill>
        <a:ln w="9525" cap="rnd" cmpd="sng" algn="ctr">
          <a:solidFill>
            <a:schemeClr val="accent3">
              <a:shade val="80000"/>
              <a:hueOff val="-54091"/>
              <a:satOff val="1095"/>
              <a:lumOff val="1471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1393DE-F619-4A32-9F4E-E3FDC3A46C8D}">
      <dsp:nvSpPr>
        <dsp:cNvPr id="0" name=""/>
        <dsp:cNvSpPr/>
      </dsp:nvSpPr>
      <dsp:spPr>
        <a:xfrm>
          <a:off x="7728433" y="1325661"/>
          <a:ext cx="68721" cy="68749"/>
        </a:xfrm>
        <a:prstGeom prst="ellipse">
          <a:avLst/>
        </a:prstGeom>
        <a:gradFill rotWithShape="0">
          <a:gsLst>
            <a:gs pos="0">
              <a:schemeClr val="accent3">
                <a:shade val="80000"/>
                <a:hueOff val="-55444"/>
                <a:satOff val="1122"/>
                <a:lumOff val="15078"/>
                <a:alphaOff val="0"/>
                <a:tint val="96000"/>
                <a:lumMod val="104000"/>
              </a:schemeClr>
            </a:gs>
            <a:gs pos="100000">
              <a:schemeClr val="accent3">
                <a:shade val="80000"/>
                <a:hueOff val="-55444"/>
                <a:satOff val="1122"/>
                <a:lumOff val="15078"/>
                <a:alphaOff val="0"/>
                <a:shade val="98000"/>
                <a:lumMod val="94000"/>
              </a:schemeClr>
            </a:gs>
          </a:gsLst>
          <a:lin ang="5400000" scaled="0"/>
        </a:gradFill>
        <a:ln w="9525" cap="rnd" cmpd="sng" algn="ctr">
          <a:solidFill>
            <a:schemeClr val="accent3">
              <a:shade val="80000"/>
              <a:hueOff val="-55444"/>
              <a:satOff val="1122"/>
              <a:lumOff val="1507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EEF145-DBF4-4C07-8D6C-F30B5F9D8ACD}">
      <dsp:nvSpPr>
        <dsp:cNvPr id="0" name=""/>
        <dsp:cNvSpPr/>
      </dsp:nvSpPr>
      <dsp:spPr>
        <a:xfrm>
          <a:off x="7602485" y="1325661"/>
          <a:ext cx="68721" cy="68749"/>
        </a:xfrm>
        <a:prstGeom prst="ellipse">
          <a:avLst/>
        </a:prstGeom>
        <a:gradFill rotWithShape="0">
          <a:gsLst>
            <a:gs pos="0">
              <a:schemeClr val="accent3">
                <a:shade val="80000"/>
                <a:hueOff val="-56796"/>
                <a:satOff val="1149"/>
                <a:lumOff val="15446"/>
                <a:alphaOff val="0"/>
                <a:tint val="96000"/>
                <a:lumMod val="104000"/>
              </a:schemeClr>
            </a:gs>
            <a:gs pos="100000">
              <a:schemeClr val="accent3">
                <a:shade val="80000"/>
                <a:hueOff val="-56796"/>
                <a:satOff val="1149"/>
                <a:lumOff val="15446"/>
                <a:alphaOff val="0"/>
                <a:shade val="98000"/>
                <a:lumMod val="94000"/>
              </a:schemeClr>
            </a:gs>
          </a:gsLst>
          <a:lin ang="5400000" scaled="0"/>
        </a:gradFill>
        <a:ln w="9525" cap="rnd" cmpd="sng" algn="ctr">
          <a:solidFill>
            <a:schemeClr val="accent3">
              <a:shade val="80000"/>
              <a:hueOff val="-56796"/>
              <a:satOff val="1149"/>
              <a:lumOff val="15446"/>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DE454A-1F7A-4B99-9B08-9714E76C4869}">
      <dsp:nvSpPr>
        <dsp:cNvPr id="0" name=""/>
        <dsp:cNvSpPr/>
      </dsp:nvSpPr>
      <dsp:spPr>
        <a:xfrm>
          <a:off x="7407815" y="1291286"/>
          <a:ext cx="137442" cy="137498"/>
        </a:xfrm>
        <a:prstGeom prst="ellipse">
          <a:avLst/>
        </a:prstGeom>
        <a:gradFill rotWithShape="0">
          <a:gsLst>
            <a:gs pos="0">
              <a:schemeClr val="accent3">
                <a:shade val="80000"/>
                <a:hueOff val="-58148"/>
                <a:satOff val="1177"/>
                <a:lumOff val="15813"/>
                <a:alphaOff val="0"/>
                <a:tint val="96000"/>
                <a:lumMod val="104000"/>
              </a:schemeClr>
            </a:gs>
            <a:gs pos="100000">
              <a:schemeClr val="accent3">
                <a:shade val="80000"/>
                <a:hueOff val="-58148"/>
                <a:satOff val="1177"/>
                <a:lumOff val="15813"/>
                <a:alphaOff val="0"/>
                <a:shade val="98000"/>
                <a:lumMod val="94000"/>
              </a:schemeClr>
            </a:gs>
          </a:gsLst>
          <a:lin ang="5400000" scaled="0"/>
        </a:gradFill>
        <a:ln w="9525" cap="rnd" cmpd="sng" algn="ctr">
          <a:solidFill>
            <a:schemeClr val="accent3">
              <a:shade val="80000"/>
              <a:hueOff val="-58148"/>
              <a:satOff val="1177"/>
              <a:lumOff val="1581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A8F6ACC-883D-4D07-86F2-D65D588764F7}">
      <dsp:nvSpPr>
        <dsp:cNvPr id="0" name=""/>
        <dsp:cNvSpPr/>
      </dsp:nvSpPr>
      <dsp:spPr>
        <a:xfrm>
          <a:off x="7993980" y="1183639"/>
          <a:ext cx="68721" cy="68749"/>
        </a:xfrm>
        <a:prstGeom prst="ellipse">
          <a:avLst/>
        </a:prstGeom>
        <a:gradFill rotWithShape="0">
          <a:gsLst>
            <a:gs pos="0">
              <a:schemeClr val="accent3">
                <a:shade val="80000"/>
                <a:hueOff val="-59500"/>
                <a:satOff val="1204"/>
                <a:lumOff val="16181"/>
                <a:alphaOff val="0"/>
                <a:tint val="96000"/>
                <a:lumMod val="104000"/>
              </a:schemeClr>
            </a:gs>
            <a:gs pos="100000">
              <a:schemeClr val="accent3">
                <a:shade val="80000"/>
                <a:hueOff val="-59500"/>
                <a:satOff val="1204"/>
                <a:lumOff val="16181"/>
                <a:alphaOff val="0"/>
                <a:shade val="98000"/>
                <a:lumMod val="94000"/>
              </a:schemeClr>
            </a:gs>
          </a:gsLst>
          <a:lin ang="5400000" scaled="0"/>
        </a:gradFill>
        <a:ln w="9525" cap="rnd" cmpd="sng" algn="ctr">
          <a:solidFill>
            <a:schemeClr val="accent3">
              <a:shade val="80000"/>
              <a:hueOff val="-59500"/>
              <a:satOff val="1204"/>
              <a:lumOff val="1618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BD15BB-4B18-4D01-B5BE-98E1B8CA1536}">
      <dsp:nvSpPr>
        <dsp:cNvPr id="0" name=""/>
        <dsp:cNvSpPr/>
      </dsp:nvSpPr>
      <dsp:spPr>
        <a:xfrm>
          <a:off x="7993980" y="1468726"/>
          <a:ext cx="68721" cy="68749"/>
        </a:xfrm>
        <a:prstGeom prst="ellipse">
          <a:avLst/>
        </a:prstGeom>
        <a:gradFill rotWithShape="0">
          <a:gsLst>
            <a:gs pos="0">
              <a:schemeClr val="accent3">
                <a:shade val="80000"/>
                <a:hueOff val="-60853"/>
                <a:satOff val="1232"/>
                <a:lumOff val="16549"/>
                <a:alphaOff val="0"/>
                <a:tint val="96000"/>
                <a:lumMod val="104000"/>
              </a:schemeClr>
            </a:gs>
            <a:gs pos="100000">
              <a:schemeClr val="accent3">
                <a:shade val="80000"/>
                <a:hueOff val="-60853"/>
                <a:satOff val="1232"/>
                <a:lumOff val="16549"/>
                <a:alphaOff val="0"/>
                <a:shade val="98000"/>
                <a:lumMod val="94000"/>
              </a:schemeClr>
            </a:gs>
          </a:gsLst>
          <a:lin ang="5400000" scaled="0"/>
        </a:gradFill>
        <a:ln w="9525" cap="rnd" cmpd="sng" algn="ctr">
          <a:solidFill>
            <a:schemeClr val="accent3">
              <a:shade val="80000"/>
              <a:hueOff val="-60853"/>
              <a:satOff val="1232"/>
              <a:lumOff val="1654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3CA89F7-5F52-4785-83F9-F6FCA08FD88B}">
      <dsp:nvSpPr>
        <dsp:cNvPr id="0" name=""/>
        <dsp:cNvSpPr/>
      </dsp:nvSpPr>
      <dsp:spPr>
        <a:xfrm>
          <a:off x="8055278" y="1245430"/>
          <a:ext cx="68721" cy="68749"/>
        </a:xfrm>
        <a:prstGeom prst="ellipse">
          <a:avLst/>
        </a:prstGeom>
        <a:gradFill rotWithShape="0">
          <a:gsLst>
            <a:gs pos="0">
              <a:schemeClr val="accent3">
                <a:shade val="80000"/>
                <a:hueOff val="-62205"/>
                <a:satOff val="1259"/>
                <a:lumOff val="16917"/>
                <a:alphaOff val="0"/>
                <a:tint val="96000"/>
                <a:lumMod val="104000"/>
              </a:schemeClr>
            </a:gs>
            <a:gs pos="100000">
              <a:schemeClr val="accent3">
                <a:shade val="80000"/>
                <a:hueOff val="-62205"/>
                <a:satOff val="1259"/>
                <a:lumOff val="16917"/>
                <a:alphaOff val="0"/>
                <a:shade val="98000"/>
                <a:lumMod val="94000"/>
              </a:schemeClr>
            </a:gs>
          </a:gsLst>
          <a:lin ang="5400000" scaled="0"/>
        </a:gradFill>
        <a:ln w="9525" cap="rnd" cmpd="sng" algn="ctr">
          <a:solidFill>
            <a:schemeClr val="accent3">
              <a:shade val="80000"/>
              <a:hueOff val="-62205"/>
              <a:satOff val="1259"/>
              <a:lumOff val="16917"/>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F51433C-8BF5-4EE8-B72C-43167B748FD5}">
      <dsp:nvSpPr>
        <dsp:cNvPr id="0" name=""/>
        <dsp:cNvSpPr/>
      </dsp:nvSpPr>
      <dsp:spPr>
        <a:xfrm>
          <a:off x="8059348" y="1407283"/>
          <a:ext cx="68721" cy="68749"/>
        </a:xfrm>
        <a:prstGeom prst="ellipse">
          <a:avLst/>
        </a:prstGeom>
        <a:gradFill rotWithShape="0">
          <a:gsLst>
            <a:gs pos="0">
              <a:schemeClr val="accent3">
                <a:shade val="80000"/>
                <a:hueOff val="-63557"/>
                <a:satOff val="1286"/>
                <a:lumOff val="17284"/>
                <a:alphaOff val="0"/>
                <a:tint val="96000"/>
                <a:lumMod val="104000"/>
              </a:schemeClr>
            </a:gs>
            <a:gs pos="100000">
              <a:schemeClr val="accent3">
                <a:shade val="80000"/>
                <a:hueOff val="-63557"/>
                <a:satOff val="1286"/>
                <a:lumOff val="17284"/>
                <a:alphaOff val="0"/>
                <a:shade val="98000"/>
                <a:lumMod val="94000"/>
              </a:schemeClr>
            </a:gs>
          </a:gsLst>
          <a:lin ang="5400000" scaled="0"/>
        </a:gradFill>
        <a:ln w="9525" cap="rnd" cmpd="sng" algn="ctr">
          <a:solidFill>
            <a:schemeClr val="accent3">
              <a:shade val="80000"/>
              <a:hueOff val="-63557"/>
              <a:satOff val="1286"/>
              <a:lumOff val="17284"/>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9B1C01-78EA-4148-B1C8-534D1C3FCCD0}">
      <dsp:nvSpPr>
        <dsp:cNvPr id="0" name=""/>
        <dsp:cNvSpPr/>
      </dsp:nvSpPr>
      <dsp:spPr>
        <a:xfrm>
          <a:off x="6654995" y="1012114"/>
          <a:ext cx="695831" cy="695842"/>
        </a:xfrm>
        <a:prstGeom prst="ellipse">
          <a:avLst/>
        </a:prstGeom>
        <a:gradFill rotWithShape="0">
          <a:gsLst>
            <a:gs pos="0">
              <a:schemeClr val="accent3">
                <a:shade val="80000"/>
                <a:hueOff val="-64909"/>
                <a:satOff val="1314"/>
                <a:lumOff val="17652"/>
                <a:alphaOff val="0"/>
                <a:tint val="96000"/>
                <a:lumMod val="104000"/>
              </a:schemeClr>
            </a:gs>
            <a:gs pos="100000">
              <a:schemeClr val="accent3">
                <a:shade val="80000"/>
                <a:hueOff val="-64909"/>
                <a:satOff val="1314"/>
                <a:lumOff val="17652"/>
                <a:alphaOff val="0"/>
                <a:shade val="98000"/>
                <a:lumMod val="94000"/>
              </a:schemeClr>
            </a:gs>
          </a:gsLst>
          <a:lin ang="5400000" scaled="0"/>
        </a:gradFill>
        <a:ln w="9525" cap="rnd" cmpd="sng" algn="ctr">
          <a:solidFill>
            <a:schemeClr val="accent3">
              <a:shade val="80000"/>
              <a:hueOff val="-64909"/>
              <a:satOff val="1314"/>
              <a:lumOff val="17652"/>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kern="1200" dirty="0" smtClean="0"/>
            <a:t>بهره </a:t>
          </a:r>
          <a:r>
            <a:rPr lang="fa-IR" sz="1100" kern="1200" dirty="0" err="1" smtClean="0"/>
            <a:t>وری</a:t>
          </a:r>
          <a:endParaRPr lang="en-US" sz="1100" kern="1200" dirty="0"/>
        </a:p>
      </dsp:txBody>
      <dsp:txXfrm>
        <a:off x="6756897" y="1114018"/>
        <a:ext cx="492027" cy="492034"/>
      </dsp:txXfrm>
    </dsp:sp>
    <dsp:sp modelId="{0D2C8082-CA2F-459B-BBAE-0F666A72F8BB}">
      <dsp:nvSpPr>
        <dsp:cNvPr id="0" name=""/>
        <dsp:cNvSpPr/>
      </dsp:nvSpPr>
      <dsp:spPr>
        <a:xfrm>
          <a:off x="6460325" y="1291286"/>
          <a:ext cx="137442" cy="137498"/>
        </a:xfrm>
        <a:prstGeom prst="ellipse">
          <a:avLst/>
        </a:prstGeom>
        <a:gradFill rotWithShape="0">
          <a:gsLst>
            <a:gs pos="0">
              <a:schemeClr val="accent3">
                <a:shade val="80000"/>
                <a:hueOff val="-66262"/>
                <a:satOff val="1341"/>
                <a:lumOff val="18020"/>
                <a:alphaOff val="0"/>
                <a:tint val="96000"/>
                <a:lumMod val="104000"/>
              </a:schemeClr>
            </a:gs>
            <a:gs pos="100000">
              <a:schemeClr val="accent3">
                <a:shade val="80000"/>
                <a:hueOff val="-66262"/>
                <a:satOff val="1341"/>
                <a:lumOff val="18020"/>
                <a:alphaOff val="0"/>
                <a:shade val="98000"/>
                <a:lumMod val="94000"/>
              </a:schemeClr>
            </a:gs>
          </a:gsLst>
          <a:lin ang="5400000" scaled="0"/>
        </a:gradFill>
        <a:ln w="9525" cap="rnd" cmpd="sng" algn="ctr">
          <a:solidFill>
            <a:schemeClr val="accent3">
              <a:shade val="80000"/>
              <a:hueOff val="-66262"/>
              <a:satOff val="1341"/>
              <a:lumOff val="18020"/>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F4FEE22-CB95-4382-8B2A-3E5BA8C21C73}">
      <dsp:nvSpPr>
        <dsp:cNvPr id="0" name=""/>
        <dsp:cNvSpPr/>
      </dsp:nvSpPr>
      <dsp:spPr>
        <a:xfrm>
          <a:off x="6324319" y="1325661"/>
          <a:ext cx="68721" cy="68749"/>
        </a:xfrm>
        <a:prstGeom prst="ellipse">
          <a:avLst/>
        </a:prstGeom>
        <a:gradFill rotWithShape="0">
          <a:gsLst>
            <a:gs pos="0">
              <a:schemeClr val="accent3">
                <a:shade val="80000"/>
                <a:hueOff val="-67614"/>
                <a:satOff val="1368"/>
                <a:lumOff val="18388"/>
                <a:alphaOff val="0"/>
                <a:tint val="96000"/>
                <a:lumMod val="104000"/>
              </a:schemeClr>
            </a:gs>
            <a:gs pos="100000">
              <a:schemeClr val="accent3">
                <a:shade val="80000"/>
                <a:hueOff val="-67614"/>
                <a:satOff val="1368"/>
                <a:lumOff val="18388"/>
                <a:alphaOff val="0"/>
                <a:shade val="98000"/>
                <a:lumMod val="94000"/>
              </a:schemeClr>
            </a:gs>
          </a:gsLst>
          <a:lin ang="5400000" scaled="0"/>
        </a:gradFill>
        <a:ln w="9525" cap="rnd" cmpd="sng" algn="ctr">
          <a:solidFill>
            <a:schemeClr val="accent3">
              <a:shade val="80000"/>
              <a:hueOff val="-67614"/>
              <a:satOff val="1368"/>
              <a:lumOff val="18388"/>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6431C8-1A48-405E-A638-12625190CE0C}">
      <dsp:nvSpPr>
        <dsp:cNvPr id="0" name=""/>
        <dsp:cNvSpPr/>
      </dsp:nvSpPr>
      <dsp:spPr>
        <a:xfrm>
          <a:off x="6188553" y="1325661"/>
          <a:ext cx="68721" cy="68749"/>
        </a:xfrm>
        <a:prstGeom prst="ellipse">
          <a:avLst/>
        </a:prstGeom>
        <a:gradFill rotWithShape="0">
          <a:gsLst>
            <a:gs pos="0">
              <a:schemeClr val="accent3">
                <a:shade val="80000"/>
                <a:hueOff val="-68966"/>
                <a:satOff val="1396"/>
                <a:lumOff val="18755"/>
                <a:alphaOff val="0"/>
                <a:tint val="96000"/>
                <a:lumMod val="104000"/>
              </a:schemeClr>
            </a:gs>
            <a:gs pos="100000">
              <a:schemeClr val="accent3">
                <a:shade val="80000"/>
                <a:hueOff val="-68966"/>
                <a:satOff val="1396"/>
                <a:lumOff val="18755"/>
                <a:alphaOff val="0"/>
                <a:shade val="98000"/>
                <a:lumMod val="94000"/>
              </a:schemeClr>
            </a:gs>
          </a:gsLst>
          <a:lin ang="5400000" scaled="0"/>
        </a:gradFill>
        <a:ln w="9525" cap="rnd" cmpd="sng" algn="ctr">
          <a:solidFill>
            <a:schemeClr val="accent3">
              <a:shade val="80000"/>
              <a:hueOff val="-68966"/>
              <a:satOff val="1396"/>
              <a:lumOff val="18755"/>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0B46FC-5AAD-4785-81B6-AA101DE3EFE2}">
      <dsp:nvSpPr>
        <dsp:cNvPr id="0" name=""/>
        <dsp:cNvSpPr/>
      </dsp:nvSpPr>
      <dsp:spPr>
        <a:xfrm>
          <a:off x="6052547" y="1325661"/>
          <a:ext cx="68721" cy="68749"/>
        </a:xfrm>
        <a:prstGeom prst="ellipse">
          <a:avLst/>
        </a:prstGeom>
        <a:gradFill rotWithShape="0">
          <a:gsLst>
            <a:gs pos="0">
              <a:schemeClr val="accent3">
                <a:shade val="80000"/>
                <a:hueOff val="-70319"/>
                <a:satOff val="1423"/>
                <a:lumOff val="19123"/>
                <a:alphaOff val="0"/>
                <a:tint val="96000"/>
                <a:lumMod val="104000"/>
              </a:schemeClr>
            </a:gs>
            <a:gs pos="100000">
              <a:schemeClr val="accent3">
                <a:shade val="80000"/>
                <a:hueOff val="-70319"/>
                <a:satOff val="1423"/>
                <a:lumOff val="19123"/>
                <a:alphaOff val="0"/>
                <a:shade val="98000"/>
                <a:lumMod val="94000"/>
              </a:schemeClr>
            </a:gs>
          </a:gsLst>
          <a:lin ang="5400000" scaled="0"/>
        </a:gradFill>
        <a:ln w="9525" cap="rnd" cmpd="sng" algn="ctr">
          <a:solidFill>
            <a:schemeClr val="accent3">
              <a:shade val="80000"/>
              <a:hueOff val="-70319"/>
              <a:satOff val="1423"/>
              <a:lumOff val="19123"/>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085AC7-72FC-4622-89EF-73CAE4BE01F1}">
      <dsp:nvSpPr>
        <dsp:cNvPr id="0" name=""/>
        <dsp:cNvSpPr/>
      </dsp:nvSpPr>
      <dsp:spPr>
        <a:xfrm>
          <a:off x="5916781" y="1325661"/>
          <a:ext cx="68721" cy="68749"/>
        </a:xfrm>
        <a:prstGeom prst="ellipse">
          <a:avLst/>
        </a:prstGeom>
        <a:gradFill rotWithShape="0">
          <a:gsLst>
            <a:gs pos="0">
              <a:schemeClr val="accent3">
                <a:shade val="80000"/>
                <a:hueOff val="-71671"/>
                <a:satOff val="1451"/>
                <a:lumOff val="19491"/>
                <a:alphaOff val="0"/>
                <a:tint val="96000"/>
                <a:lumMod val="104000"/>
              </a:schemeClr>
            </a:gs>
            <a:gs pos="100000">
              <a:schemeClr val="accent3">
                <a:shade val="80000"/>
                <a:hueOff val="-71671"/>
                <a:satOff val="1451"/>
                <a:lumOff val="19491"/>
                <a:alphaOff val="0"/>
                <a:shade val="98000"/>
                <a:lumMod val="94000"/>
              </a:schemeClr>
            </a:gs>
          </a:gsLst>
          <a:lin ang="5400000" scaled="0"/>
        </a:gradFill>
        <a:ln w="9525" cap="rnd" cmpd="sng" algn="ctr">
          <a:solidFill>
            <a:schemeClr val="accent3">
              <a:shade val="80000"/>
              <a:hueOff val="-71671"/>
              <a:satOff val="1451"/>
              <a:lumOff val="19491"/>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B84298-3FC1-4B12-8257-6C0D79F02306}">
      <dsp:nvSpPr>
        <dsp:cNvPr id="0" name=""/>
        <dsp:cNvSpPr/>
      </dsp:nvSpPr>
      <dsp:spPr>
        <a:xfrm>
          <a:off x="5780776" y="1325661"/>
          <a:ext cx="68721" cy="68749"/>
        </a:xfrm>
        <a:prstGeom prst="ellipse">
          <a:avLst/>
        </a:prstGeom>
        <a:gradFill rotWithShape="0">
          <a:gsLst>
            <a:gs pos="0">
              <a:schemeClr val="accent3">
                <a:shade val="80000"/>
                <a:hueOff val="-73023"/>
                <a:satOff val="1478"/>
                <a:lumOff val="19859"/>
                <a:alphaOff val="0"/>
                <a:tint val="96000"/>
                <a:lumMod val="104000"/>
              </a:schemeClr>
            </a:gs>
            <a:gs pos="100000">
              <a:schemeClr val="accent3">
                <a:shade val="80000"/>
                <a:hueOff val="-73023"/>
                <a:satOff val="1478"/>
                <a:lumOff val="19859"/>
                <a:alphaOff val="0"/>
                <a:shade val="98000"/>
                <a:lumMod val="94000"/>
              </a:schemeClr>
            </a:gs>
          </a:gsLst>
          <a:lin ang="5400000" scaled="0"/>
        </a:gradFill>
        <a:ln w="9525" cap="rnd" cmpd="sng" algn="ctr">
          <a:solidFill>
            <a:schemeClr val="accent3">
              <a:shade val="80000"/>
              <a:hueOff val="-73023"/>
              <a:satOff val="1478"/>
              <a:lumOff val="19859"/>
              <a:alphaOff val="0"/>
            </a:schemeClr>
          </a:solidFill>
          <a:prstDash val="solid"/>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207900-B697-4344-95FB-D60AE72AA61C}">
      <dsp:nvSpPr>
        <dsp:cNvPr id="0" name=""/>
        <dsp:cNvSpPr/>
      </dsp:nvSpPr>
      <dsp:spPr>
        <a:xfrm>
          <a:off x="5780297" y="1149752"/>
          <a:ext cx="609151" cy="17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44500">
            <a:lnSpc>
              <a:spcPct val="90000"/>
            </a:lnSpc>
            <a:spcBef>
              <a:spcPct val="0"/>
            </a:spcBef>
            <a:spcAft>
              <a:spcPct val="35000"/>
            </a:spcAft>
          </a:pPr>
          <a:endParaRPr lang="en-US" sz="1000" kern="1200" dirty="0"/>
        </a:p>
      </dsp:txBody>
      <dsp:txXfrm>
        <a:off x="5780297" y="1149752"/>
        <a:ext cx="609151" cy="176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70A5-35B4-4016-A2B8-6618D7C11D17}">
      <dsp:nvSpPr>
        <dsp:cNvPr id="0" name=""/>
        <dsp:cNvSpPr/>
      </dsp:nvSpPr>
      <dsp:spPr>
        <a:xfrm>
          <a:off x="527843" y="776126"/>
          <a:ext cx="2095500" cy="1831730"/>
        </a:xfrm>
        <a:prstGeom prst="rightArrow">
          <a:avLst>
            <a:gd name="adj1" fmla="val 70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fa-IR" sz="1300" kern="1200" dirty="0" smtClean="0"/>
            <a:t>هزینه های پایین تر</a:t>
          </a:r>
          <a:endParaRPr lang="en-US" sz="1300" kern="1200" dirty="0"/>
        </a:p>
        <a:p>
          <a:pPr marL="114300" lvl="1" indent="-114300" algn="l" defTabSz="577850">
            <a:lnSpc>
              <a:spcPct val="90000"/>
            </a:lnSpc>
            <a:spcBef>
              <a:spcPct val="0"/>
            </a:spcBef>
            <a:spcAft>
              <a:spcPct val="15000"/>
            </a:spcAft>
            <a:buChar char="••"/>
          </a:pPr>
          <a:r>
            <a:rPr lang="fa-IR" sz="1300" kern="1200" dirty="0" smtClean="0"/>
            <a:t>کالاهای متمایز تر</a:t>
          </a:r>
          <a:endParaRPr lang="en-US" sz="1300" kern="1200" dirty="0"/>
        </a:p>
      </dsp:txBody>
      <dsp:txXfrm>
        <a:off x="1051718" y="1050886"/>
        <a:ext cx="1021556" cy="1282211"/>
      </dsp:txXfrm>
    </dsp:sp>
    <dsp:sp modelId="{D1286AA8-DC8D-43DB-8105-1C4068D7E33A}">
      <dsp:nvSpPr>
        <dsp:cNvPr id="0" name=""/>
        <dsp:cNvSpPr/>
      </dsp:nvSpPr>
      <dsp:spPr>
        <a:xfrm>
          <a:off x="3968" y="1168116"/>
          <a:ext cx="1047750" cy="1047750"/>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مزیت رقابتی </a:t>
          </a:r>
          <a:endParaRPr lang="en-US" sz="1600" kern="1200" dirty="0"/>
        </a:p>
      </dsp:txBody>
      <dsp:txXfrm>
        <a:off x="157407" y="1321555"/>
        <a:ext cx="740872" cy="740872"/>
      </dsp:txXfrm>
    </dsp:sp>
    <dsp:sp modelId="{2C2F8582-270A-4CEF-A606-8D6287F86E33}">
      <dsp:nvSpPr>
        <dsp:cNvPr id="0" name=""/>
        <dsp:cNvSpPr/>
      </dsp:nvSpPr>
      <dsp:spPr>
        <a:xfrm>
          <a:off x="3278187" y="776126"/>
          <a:ext cx="2095500" cy="1831730"/>
        </a:xfrm>
        <a:prstGeom prst="rightArrow">
          <a:avLst>
            <a:gd name="adj1" fmla="val 70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fa-IR" sz="1300" kern="1200" dirty="0" smtClean="0"/>
            <a:t>مزیت های رقابتی بهتر و پیچیده تر از طریق ارائه محصولات و خدمات با کیفیت تر یا تولید کارآمد تر</a:t>
          </a:r>
          <a:endParaRPr lang="en-US" sz="1300" kern="1200" dirty="0"/>
        </a:p>
      </dsp:txBody>
      <dsp:txXfrm>
        <a:off x="3802062" y="1050886"/>
        <a:ext cx="1021556" cy="1282211"/>
      </dsp:txXfrm>
    </dsp:sp>
    <dsp:sp modelId="{2BA11E86-DD2D-4343-BB11-C392C423F327}">
      <dsp:nvSpPr>
        <dsp:cNvPr id="0" name=""/>
        <dsp:cNvSpPr/>
      </dsp:nvSpPr>
      <dsp:spPr>
        <a:xfrm>
          <a:off x="2754312" y="1168116"/>
          <a:ext cx="1047750" cy="1047750"/>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مزیت رقابتی پایدار</a:t>
          </a:r>
          <a:endParaRPr lang="en-US" sz="1600" kern="1200" dirty="0"/>
        </a:p>
      </dsp:txBody>
      <dsp:txXfrm>
        <a:off x="2907751" y="1321555"/>
        <a:ext cx="740872" cy="740872"/>
      </dsp:txXfrm>
    </dsp:sp>
    <dsp:sp modelId="{7879D381-5E0C-4777-9699-8D71EB85531E}">
      <dsp:nvSpPr>
        <dsp:cNvPr id="0" name=""/>
        <dsp:cNvSpPr/>
      </dsp:nvSpPr>
      <dsp:spPr>
        <a:xfrm>
          <a:off x="6028531" y="776126"/>
          <a:ext cx="2095500" cy="1831730"/>
        </a:xfrm>
        <a:prstGeom prst="rightArrow">
          <a:avLst>
            <a:gd name="adj1" fmla="val 70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sp>
    <dsp:sp modelId="{C99EC78B-C6C6-4784-ACBC-6E1A1A7A7FB1}">
      <dsp:nvSpPr>
        <dsp:cNvPr id="0" name=""/>
        <dsp:cNvSpPr/>
      </dsp:nvSpPr>
      <dsp:spPr>
        <a:xfrm>
          <a:off x="5504656" y="1168116"/>
          <a:ext cx="1047750" cy="1047750"/>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رشد بهره </a:t>
          </a:r>
          <a:r>
            <a:rPr lang="fa-IR" sz="1600" kern="1200" dirty="0" err="1" smtClean="0"/>
            <a:t>وری</a:t>
          </a:r>
          <a:endParaRPr lang="en-US" sz="1600" kern="1200" dirty="0"/>
        </a:p>
      </dsp:txBody>
      <dsp:txXfrm>
        <a:off x="5658095" y="1321555"/>
        <a:ext cx="740872" cy="740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68FE9-B5C0-49BA-978B-ACF2CD81755C}">
      <dsp:nvSpPr>
        <dsp:cNvPr id="0" name=""/>
        <dsp:cNvSpPr/>
      </dsp:nvSpPr>
      <dsp:spPr>
        <a:xfrm>
          <a:off x="0" y="1133475"/>
          <a:ext cx="8915400" cy="15113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8BE00-5184-4D51-BE15-7B9B57D41884}">
      <dsp:nvSpPr>
        <dsp:cNvPr id="0" name=""/>
        <dsp:cNvSpPr/>
      </dsp:nvSpPr>
      <dsp:spPr>
        <a:xfrm>
          <a:off x="685" y="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1">
            <a:lnSpc>
              <a:spcPct val="90000"/>
            </a:lnSpc>
            <a:spcBef>
              <a:spcPct val="0"/>
            </a:spcBef>
            <a:spcAft>
              <a:spcPct val="35000"/>
            </a:spcAft>
          </a:pPr>
          <a:r>
            <a:rPr lang="fa-IR" sz="1900" kern="1200" smtClean="0"/>
            <a:t>کاهش نرخ سود</a:t>
          </a:r>
          <a:endParaRPr lang="en-US" sz="1900" kern="1200"/>
        </a:p>
      </dsp:txBody>
      <dsp:txXfrm>
        <a:off x="685" y="0"/>
        <a:ext cx="1098971" cy="1511300"/>
      </dsp:txXfrm>
    </dsp:sp>
    <dsp:sp modelId="{D5114303-5CBB-49D2-A9D0-D0B5CF7CA0D4}">
      <dsp:nvSpPr>
        <dsp:cNvPr id="0" name=""/>
        <dsp:cNvSpPr/>
      </dsp:nvSpPr>
      <dsp:spPr>
        <a:xfrm>
          <a:off x="361258"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9477F-BCD0-444E-847E-F733DC6CEED0}">
      <dsp:nvSpPr>
        <dsp:cNvPr id="0" name=""/>
        <dsp:cNvSpPr/>
      </dsp:nvSpPr>
      <dsp:spPr>
        <a:xfrm>
          <a:off x="1154605" y="226695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1">
            <a:lnSpc>
              <a:spcPct val="90000"/>
            </a:lnSpc>
            <a:spcBef>
              <a:spcPct val="0"/>
            </a:spcBef>
            <a:spcAft>
              <a:spcPct val="35000"/>
            </a:spcAft>
          </a:pPr>
          <a:r>
            <a:rPr lang="fa-IR" sz="1900" kern="1200" smtClean="0"/>
            <a:t>پایین نگهداشتن هزینه حقوق و دستمزد</a:t>
          </a:r>
          <a:endParaRPr lang="en-US" sz="1900" kern="1200"/>
        </a:p>
      </dsp:txBody>
      <dsp:txXfrm>
        <a:off x="1154605" y="2266950"/>
        <a:ext cx="1098971" cy="1511300"/>
      </dsp:txXfrm>
    </dsp:sp>
    <dsp:sp modelId="{FC7BDFD5-E732-42C7-886D-25E6D27B944E}">
      <dsp:nvSpPr>
        <dsp:cNvPr id="0" name=""/>
        <dsp:cNvSpPr/>
      </dsp:nvSpPr>
      <dsp:spPr>
        <a:xfrm>
          <a:off x="1515178"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1D2F2-A91D-467E-A647-EEEC364E69B1}">
      <dsp:nvSpPr>
        <dsp:cNvPr id="0" name=""/>
        <dsp:cNvSpPr/>
      </dsp:nvSpPr>
      <dsp:spPr>
        <a:xfrm>
          <a:off x="2308524" y="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1">
            <a:lnSpc>
              <a:spcPct val="90000"/>
            </a:lnSpc>
            <a:spcBef>
              <a:spcPct val="0"/>
            </a:spcBef>
            <a:spcAft>
              <a:spcPct val="35000"/>
            </a:spcAft>
          </a:pPr>
          <a:r>
            <a:rPr lang="fa-IR" sz="1900" kern="1200" smtClean="0"/>
            <a:t>تنزل قیمت پول</a:t>
          </a:r>
          <a:endParaRPr lang="en-US" sz="1900" kern="1200"/>
        </a:p>
      </dsp:txBody>
      <dsp:txXfrm>
        <a:off x="2308524" y="0"/>
        <a:ext cx="1098971" cy="1511300"/>
      </dsp:txXfrm>
    </dsp:sp>
    <dsp:sp modelId="{3DA21D11-C9A4-4FAB-95D9-DC84F6891481}">
      <dsp:nvSpPr>
        <dsp:cNvPr id="0" name=""/>
        <dsp:cNvSpPr/>
      </dsp:nvSpPr>
      <dsp:spPr>
        <a:xfrm>
          <a:off x="2669097"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3848D-70D5-4A69-961C-A64F945DF5F8}">
      <dsp:nvSpPr>
        <dsp:cNvPr id="0" name=""/>
        <dsp:cNvSpPr/>
      </dsp:nvSpPr>
      <dsp:spPr>
        <a:xfrm>
          <a:off x="3462444" y="226695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1">
            <a:lnSpc>
              <a:spcPct val="90000"/>
            </a:lnSpc>
            <a:spcBef>
              <a:spcPct val="0"/>
            </a:spcBef>
            <a:spcAft>
              <a:spcPct val="35000"/>
            </a:spcAft>
          </a:pPr>
          <a:r>
            <a:rPr lang="fa-IR" sz="1900" kern="1200" smtClean="0"/>
            <a:t>کمک مالی</a:t>
          </a:r>
          <a:endParaRPr lang="en-US" sz="1900" kern="1200"/>
        </a:p>
      </dsp:txBody>
      <dsp:txXfrm>
        <a:off x="3462444" y="2266950"/>
        <a:ext cx="1098971" cy="1511300"/>
      </dsp:txXfrm>
    </dsp:sp>
    <dsp:sp modelId="{168DF495-BA79-47D3-97AB-407CA84FF8C7}">
      <dsp:nvSpPr>
        <dsp:cNvPr id="0" name=""/>
        <dsp:cNvSpPr/>
      </dsp:nvSpPr>
      <dsp:spPr>
        <a:xfrm>
          <a:off x="3823017"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92313-2787-4931-AAD9-EB666550900E}">
      <dsp:nvSpPr>
        <dsp:cNvPr id="0" name=""/>
        <dsp:cNvSpPr/>
      </dsp:nvSpPr>
      <dsp:spPr>
        <a:xfrm>
          <a:off x="4616364" y="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1">
            <a:lnSpc>
              <a:spcPct val="90000"/>
            </a:lnSpc>
            <a:spcBef>
              <a:spcPct val="0"/>
            </a:spcBef>
            <a:spcAft>
              <a:spcPct val="35000"/>
            </a:spcAft>
          </a:pPr>
          <a:r>
            <a:rPr lang="fa-IR" sz="1900" kern="1200" smtClean="0"/>
            <a:t>کمک هزینه استهلاک</a:t>
          </a:r>
          <a:endParaRPr lang="en-US" sz="1900" kern="1200"/>
        </a:p>
      </dsp:txBody>
      <dsp:txXfrm>
        <a:off x="4616364" y="0"/>
        <a:ext cx="1098971" cy="1511300"/>
      </dsp:txXfrm>
    </dsp:sp>
    <dsp:sp modelId="{15699BF8-6C38-47CE-899F-62BD55494F58}">
      <dsp:nvSpPr>
        <dsp:cNvPr id="0" name=""/>
        <dsp:cNvSpPr/>
      </dsp:nvSpPr>
      <dsp:spPr>
        <a:xfrm>
          <a:off x="4976937"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27C33-3B95-47C9-BB58-937AE6CB0002}">
      <dsp:nvSpPr>
        <dsp:cNvPr id="0" name=""/>
        <dsp:cNvSpPr/>
      </dsp:nvSpPr>
      <dsp:spPr>
        <a:xfrm>
          <a:off x="5770283" y="226695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1">
            <a:lnSpc>
              <a:spcPct val="90000"/>
            </a:lnSpc>
            <a:spcBef>
              <a:spcPct val="0"/>
            </a:spcBef>
            <a:spcAft>
              <a:spcPct val="35000"/>
            </a:spcAft>
          </a:pPr>
          <a:r>
            <a:rPr lang="fa-IR" sz="1900" kern="1200" smtClean="0"/>
            <a:t>کمک هزینه صادرات</a:t>
          </a:r>
          <a:endParaRPr lang="en-US" sz="1900" kern="1200"/>
        </a:p>
      </dsp:txBody>
      <dsp:txXfrm>
        <a:off x="5770283" y="2266950"/>
        <a:ext cx="1098971" cy="1511300"/>
      </dsp:txXfrm>
    </dsp:sp>
    <dsp:sp modelId="{0C52E5E8-8577-43CE-B08D-EDDFEE7104D8}">
      <dsp:nvSpPr>
        <dsp:cNvPr id="0" name=""/>
        <dsp:cNvSpPr/>
      </dsp:nvSpPr>
      <dsp:spPr>
        <a:xfrm>
          <a:off x="6130856"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2D07B-9C29-4B83-917F-8D233B40BDB1}">
      <dsp:nvSpPr>
        <dsp:cNvPr id="0" name=""/>
        <dsp:cNvSpPr/>
      </dsp:nvSpPr>
      <dsp:spPr>
        <a:xfrm>
          <a:off x="6924203" y="0"/>
          <a:ext cx="1098971" cy="151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1">
            <a:lnSpc>
              <a:spcPct val="90000"/>
            </a:lnSpc>
            <a:spcBef>
              <a:spcPct val="0"/>
            </a:spcBef>
            <a:spcAft>
              <a:spcPct val="35000"/>
            </a:spcAft>
          </a:pPr>
          <a:r>
            <a:rPr lang="fa-IR" sz="1900" kern="1200" smtClean="0"/>
            <a:t>کمک هزینه تامین مالی</a:t>
          </a:r>
          <a:endParaRPr lang="en-US" sz="1900" kern="1200"/>
        </a:p>
      </dsp:txBody>
      <dsp:txXfrm>
        <a:off x="6924203" y="0"/>
        <a:ext cx="1098971" cy="1511300"/>
      </dsp:txXfrm>
    </dsp:sp>
    <dsp:sp modelId="{7BE8A6EB-C23E-49D0-B7BE-7184B91651E6}">
      <dsp:nvSpPr>
        <dsp:cNvPr id="0" name=""/>
        <dsp:cNvSpPr/>
      </dsp:nvSpPr>
      <dsp:spPr>
        <a:xfrm>
          <a:off x="7284776" y="1700212"/>
          <a:ext cx="377825" cy="37782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E407B-DCA5-4B26-9A67-1387ABA04466}">
      <dsp:nvSpPr>
        <dsp:cNvPr id="0" name=""/>
        <dsp:cNvSpPr/>
      </dsp:nvSpPr>
      <dsp:spPr>
        <a:xfrm>
          <a:off x="2294171" y="0"/>
          <a:ext cx="4173070" cy="4173070"/>
        </a:xfrm>
        <a:prstGeom prst="diamond">
          <a:avLst/>
        </a:prstGeom>
        <a:solidFill>
          <a:schemeClr val="accent1">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5CFF1A9-0B41-452B-965E-C195CF80D066}">
      <dsp:nvSpPr>
        <dsp:cNvPr id="0" name=""/>
        <dsp:cNvSpPr/>
      </dsp:nvSpPr>
      <dsp:spPr>
        <a:xfrm>
          <a:off x="2690613" y="396441"/>
          <a:ext cx="1627497" cy="16274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t>زنجیره ارزش تامین </a:t>
          </a:r>
          <a:r>
            <a:rPr lang="fa-IR" sz="2600" kern="1200" dirty="0" err="1" smtClean="0"/>
            <a:t>کنندگان</a:t>
          </a:r>
          <a:endParaRPr lang="en-US" sz="2600" kern="1200" dirty="0"/>
        </a:p>
      </dsp:txBody>
      <dsp:txXfrm>
        <a:off x="2770061" y="475889"/>
        <a:ext cx="1468601" cy="1468601"/>
      </dsp:txXfrm>
    </dsp:sp>
    <dsp:sp modelId="{76340D08-7DAB-4E66-9545-60DE3B3B704A}">
      <dsp:nvSpPr>
        <dsp:cNvPr id="0" name=""/>
        <dsp:cNvSpPr/>
      </dsp:nvSpPr>
      <dsp:spPr>
        <a:xfrm>
          <a:off x="4443302" y="396441"/>
          <a:ext cx="1627497" cy="16274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t>زنجیره ارزش شرکت</a:t>
          </a:r>
          <a:endParaRPr lang="en-US" sz="2600" kern="1200" dirty="0"/>
        </a:p>
      </dsp:txBody>
      <dsp:txXfrm>
        <a:off x="4522750" y="475889"/>
        <a:ext cx="1468601" cy="1468601"/>
      </dsp:txXfrm>
    </dsp:sp>
    <dsp:sp modelId="{C6FE14C8-B502-4C2E-A5C1-521EEFBEDCC2}">
      <dsp:nvSpPr>
        <dsp:cNvPr id="0" name=""/>
        <dsp:cNvSpPr/>
      </dsp:nvSpPr>
      <dsp:spPr>
        <a:xfrm>
          <a:off x="2690613" y="2149131"/>
          <a:ext cx="1627497" cy="16274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t>زنجیره ارزش توزیع</a:t>
          </a:r>
          <a:endParaRPr lang="en-US" sz="2600" kern="1200" dirty="0"/>
        </a:p>
      </dsp:txBody>
      <dsp:txXfrm>
        <a:off x="2770061" y="2228579"/>
        <a:ext cx="1468601" cy="1468601"/>
      </dsp:txXfrm>
    </dsp:sp>
    <dsp:sp modelId="{28733639-35A6-418C-8BDB-63E48C30EE46}">
      <dsp:nvSpPr>
        <dsp:cNvPr id="0" name=""/>
        <dsp:cNvSpPr/>
      </dsp:nvSpPr>
      <dsp:spPr>
        <a:xfrm>
          <a:off x="4443302" y="2149131"/>
          <a:ext cx="1627497" cy="16274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kern="1200" dirty="0" smtClean="0"/>
            <a:t>زنجیره </a:t>
          </a:r>
          <a:r>
            <a:rPr lang="fa-IR" sz="2600" kern="1200" smtClean="0"/>
            <a:t>ارزش مشتری</a:t>
          </a:r>
          <a:endParaRPr lang="en-US" sz="2600" kern="1200" dirty="0"/>
        </a:p>
      </dsp:txBody>
      <dsp:txXfrm>
        <a:off x="4522750" y="2228579"/>
        <a:ext cx="1468601" cy="14686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C90BD-8EC2-4958-A6EA-D77830DB8E73}" type="datetimeFigureOut">
              <a:rPr lang="en-US" smtClean="0"/>
              <a:t>8/4/2014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6AF31-27F5-4A42-A2AA-1F9FD376E35E}" type="slidenum">
              <a:rPr lang="en-US" smtClean="0"/>
              <a:t>‹#›</a:t>
            </a:fld>
            <a:endParaRPr lang="en-US"/>
          </a:p>
        </p:txBody>
      </p:sp>
    </p:spTree>
    <p:extLst>
      <p:ext uri="{BB962C8B-B14F-4D97-AF65-F5344CB8AC3E}">
        <p14:creationId xmlns:p14="http://schemas.microsoft.com/office/powerpoint/2010/main" val="404151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6AF31-27F5-4A42-A2AA-1F9FD376E35E}" type="slidenum">
              <a:rPr lang="en-US" smtClean="0"/>
              <a:t>7</a:t>
            </a:fld>
            <a:endParaRPr lang="en-US"/>
          </a:p>
        </p:txBody>
      </p:sp>
    </p:spTree>
    <p:extLst>
      <p:ext uri="{BB962C8B-B14F-4D97-AF65-F5344CB8AC3E}">
        <p14:creationId xmlns:p14="http://schemas.microsoft.com/office/powerpoint/2010/main" val="323771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1EA00B-E472-4499-A2C7-2F0B1738031E}"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22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4D0E28-BB65-417B-893F-5C14A58648AC}"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15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246D9-2F7F-48AB-A92C-3C98CC29A324}"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384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753E5C7-C40E-4732-B747-B30090E10B96}"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57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C53F6F-BC96-4437-9DC8-5746FF5C5027}"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7403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445CB5F-8B8E-4405-8ACE-0B048F316243}"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835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AB9656-BC01-409E-A057-3105CC962E5C}"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1224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77183-042C-478B-9B74-42C76781D227}"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54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6B73DB-6753-439F-862E-D5B6D649507C}"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79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2AAAF-3A11-40BB-9592-C913E6C591CB}" type="datetime1">
              <a:rPr lang="en-US" smtClean="0"/>
              <a:t>8/4/2014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65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DF067E-8F09-4EAE-A3C2-96732F2AB95B}"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91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04DD0C-A29A-4786-91BB-15A172C294AF}" type="datetime1">
              <a:rPr lang="en-US" smtClean="0"/>
              <a:t>8/4/2014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12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1C291A-E25B-43F7-A284-2C987EE3F7C6}" type="datetime1">
              <a:rPr lang="en-US" smtClean="0"/>
              <a:t>8/4/2014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215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57914-AEE5-4B4F-B70D-6BC9DE35ABBB}" type="datetime1">
              <a:rPr lang="en-US" smtClean="0"/>
              <a:t>8/4/2014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355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E986A-90EF-4EEF-8AD1-B1E4E690AEA3}"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07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C3348-5BC6-4FD8-8AB9-3129183E44F2}" type="datetime1">
              <a:rPr lang="en-US" smtClean="0"/>
              <a:t>8/4/2014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62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D59248-0738-452B-9157-3EC19C387AF4}" type="datetime1">
              <a:rPr lang="en-US" smtClean="0"/>
              <a:t>8/4/2014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8831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7305" y="1985211"/>
            <a:ext cx="12689305" cy="2262781"/>
          </a:xfrm>
        </p:spPr>
        <p:txBody>
          <a:bodyPr anchor="ctr">
            <a:normAutofit fontScale="90000"/>
          </a:bodyPr>
          <a:lstStyle/>
          <a:p>
            <a:pPr algn="ctr" rtl="1"/>
            <a:r>
              <a:rPr lang="fa-IR" dirty="0" smtClean="0"/>
              <a:t>مزیت رقابتی ملت ها</a:t>
            </a:r>
            <a:br>
              <a:rPr lang="fa-IR" dirty="0" smtClean="0"/>
            </a:br>
            <a:r>
              <a:rPr lang="fa-IR" dirty="0" smtClean="0"/>
              <a:t>(مدل الماس</a:t>
            </a:r>
            <a:r>
              <a:rPr lang="fa-IR" dirty="0" smtClean="0"/>
              <a:t>)</a:t>
            </a:r>
            <a:br>
              <a:rPr lang="fa-IR" dirty="0" smtClean="0"/>
            </a:br>
            <a:r>
              <a:rPr lang="fa-IR" dirty="0" smtClean="0"/>
              <a:t>فصل اول و دوم</a:t>
            </a:r>
            <a:endParaRPr lang="en-US" dirty="0"/>
          </a:p>
        </p:txBody>
      </p:sp>
      <p:sp>
        <p:nvSpPr>
          <p:cNvPr id="7" name="Subtitle 6"/>
          <p:cNvSpPr>
            <a:spLocks noGrp="1"/>
          </p:cNvSpPr>
          <p:nvPr>
            <p:ph type="subTitle" idx="1"/>
          </p:nvPr>
        </p:nvSpPr>
        <p:spPr>
          <a:xfrm>
            <a:off x="1598194" y="5050092"/>
            <a:ext cx="8915399" cy="1126283"/>
          </a:xfrm>
        </p:spPr>
        <p:txBody>
          <a:bodyPr>
            <a:normAutofit/>
          </a:bodyPr>
          <a:lstStyle/>
          <a:p>
            <a:pPr algn="ctr" rtl="1"/>
            <a:r>
              <a:rPr lang="fa-IR" b="1" dirty="0" smtClean="0"/>
              <a:t>ارائه دهنده: زینب </a:t>
            </a:r>
            <a:r>
              <a:rPr lang="fa-IR" b="1" dirty="0" err="1" smtClean="0"/>
              <a:t>ابوطالبی</a:t>
            </a:r>
            <a:endParaRPr lang="fa-IR" b="1" dirty="0" smtClean="0"/>
          </a:p>
          <a:p>
            <a:pPr algn="ctr" rtl="1"/>
            <a:r>
              <a:rPr lang="fa-IR" b="1" dirty="0" smtClean="0"/>
              <a:t>بهار 93</a:t>
            </a:r>
            <a:endParaRPr lang="en-US" b="1" dirty="0"/>
          </a:p>
        </p:txBody>
      </p:sp>
      <p:pic>
        <p:nvPicPr>
          <p:cNvPr id="8" name="Picture 7"/>
          <p:cNvPicPr>
            <a:picLocks noChangeAspect="1"/>
          </p:cNvPicPr>
          <p:nvPr/>
        </p:nvPicPr>
        <p:blipFill>
          <a:blip r:embed="rId2"/>
          <a:stretch>
            <a:fillRect/>
          </a:stretch>
        </p:blipFill>
        <p:spPr>
          <a:xfrm>
            <a:off x="8105775" y="0"/>
            <a:ext cx="4086225" cy="6858000"/>
          </a:xfrm>
          <a:prstGeom prst="rect">
            <a:avLst/>
          </a:prstGeom>
        </p:spPr>
      </p:pic>
    </p:spTree>
    <p:extLst>
      <p:ext uri="{BB962C8B-B14F-4D97-AF65-F5344CB8AC3E}">
        <p14:creationId xmlns:p14="http://schemas.microsoft.com/office/powerpoint/2010/main" val="339605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دولت</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197851"/>
            <a:ext cx="8915400" cy="5056094"/>
          </a:xfrm>
        </p:spPr>
        <p:txBody>
          <a:bodyPr>
            <a:noAutofit/>
          </a:bodyPr>
          <a:lstStyle/>
          <a:p>
            <a:pPr algn="justLow" rtl="1">
              <a:lnSpc>
                <a:spcPct val="150000"/>
              </a:lnSpc>
            </a:pPr>
            <a:r>
              <a:rPr lang="fa-IR" sz="2000" dirty="0" smtClean="0"/>
              <a:t>دولت به عنوان یک نیروی عمده، همواره در رقابت پذیری موثر است و </a:t>
            </a:r>
            <a:r>
              <a:rPr lang="fa-IR" sz="2000" u="sng" dirty="0" smtClean="0"/>
              <a:t>با مداخله خود در امور مختلف سیاسی، اقتصادی و اجتماعی و اعمال قوانین و مقررات بر رقابت پذیری </a:t>
            </a:r>
            <a:r>
              <a:rPr lang="fa-IR" sz="2000" dirty="0" smtClean="0"/>
              <a:t>می تواند تاثیر مثبت و منفی داشته باشد.</a:t>
            </a:r>
          </a:p>
          <a:p>
            <a:pPr algn="justLow" rtl="1">
              <a:lnSpc>
                <a:spcPct val="150000"/>
              </a:lnSpc>
            </a:pPr>
            <a:r>
              <a:rPr lang="fa-IR" sz="2000" u="sng" dirty="0" smtClean="0"/>
              <a:t>سیاست های پولی، مالی و بازرگانی و قوانین مالیاتی، سیاست های حمایتی، سیاست های اداری و تشکیلاتی، قوانین مربوط به صادرات و واردات، نرخ ارز، حجم پول و نرخ بهره، تورم، هزینه های دولت و تصمیم گیریهای دیگر در سطح اقتصاد خرد و کلان، توافق های رسمی و غیر رسمی مقامات سیاسی، برقراری یا توسعه روابط سیاسی تجاری و یا قطع روابط اقتصادی – تجاری با سایر کشورها </a:t>
            </a:r>
            <a:r>
              <a:rPr lang="fa-IR" sz="2000" dirty="0" smtClean="0"/>
              <a:t>از جمله </a:t>
            </a:r>
            <a:r>
              <a:rPr lang="fa-IR" sz="2000" dirty="0" err="1" smtClean="0"/>
              <a:t>بارزترین</a:t>
            </a:r>
            <a:r>
              <a:rPr lang="fa-IR" sz="2000" dirty="0" smtClean="0"/>
              <a:t> عوامل تاثیر گذار بر رقابت پذیری بنگاه ها، صنایع و کشورها هستند که به طور مستقیم با دولت ها در ارتباط </a:t>
            </a:r>
            <a:r>
              <a:rPr lang="fa-IR" sz="2000" dirty="0" err="1" smtClean="0"/>
              <a:t>اند</a:t>
            </a:r>
            <a:r>
              <a:rPr lang="fa-IR" sz="2000" dirty="0" smtClean="0"/>
              <a:t>.</a:t>
            </a:r>
          </a:p>
          <a:p>
            <a:pPr algn="justLow" rtl="1">
              <a:lnSpc>
                <a:spcPct val="150000"/>
              </a:lnSpc>
            </a:pPr>
            <a:r>
              <a:rPr lang="fa-IR" sz="2000" dirty="0" smtClean="0"/>
              <a:t>به عنوان مثال سیاست مخالفت دولت با تشکیل اتحادیه های بزرگ صنایع، بر روی رقابت داخلی تاثیر می گذارد. قوانین، می توانند شرایط تقاضای داخلی را تغییر دهند. سرمایه گذاری در آموزش، شرایط فاکتورهای درونی را تغییر می دهد. </a:t>
            </a:r>
            <a:r>
              <a:rPr lang="fa-IR" sz="2000" dirty="0" err="1" smtClean="0"/>
              <a:t>خریدهای</a:t>
            </a:r>
            <a:r>
              <a:rPr lang="fa-IR" sz="2000" dirty="0" smtClean="0"/>
              <a:t> دولتی، صنایع حمایت کننده و وابسته را تحریک می کنند و ... </a:t>
            </a:r>
          </a:p>
          <a:p>
            <a:pPr algn="justLow" rtl="1">
              <a:lnSpc>
                <a:spcPct val="150000"/>
              </a:lnSpc>
            </a:pPr>
            <a:r>
              <a:rPr lang="fa-IR" sz="2000" dirty="0" smtClean="0"/>
              <a:t>نقش دولت در کشورهایی مثل ایران که بسیاری از فعالیت های اقتصادی در اختیار دولت قرار دارد چشم گیر تر است. </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extBox 4"/>
          <p:cNvSpPr txBox="1"/>
          <p:nvPr/>
        </p:nvSpPr>
        <p:spPr>
          <a:xfrm>
            <a:off x="1643848" y="6400800"/>
            <a:ext cx="824459" cy="369332"/>
          </a:xfrm>
          <a:prstGeom prst="rect">
            <a:avLst/>
          </a:prstGeom>
          <a:noFill/>
        </p:spPr>
        <p:txBody>
          <a:bodyPr wrap="square" rtlCol="0">
            <a:spAutoFit/>
          </a:bodyPr>
          <a:lstStyle/>
          <a:p>
            <a:pPr algn="ctr"/>
            <a:r>
              <a:rPr lang="fa-IR" dirty="0" smtClean="0">
                <a:hlinkClick r:id="rId2" action="ppaction://hlinksldjump"/>
              </a:rPr>
              <a:t>بازگشت</a:t>
            </a:r>
            <a:endParaRPr lang="en-US" dirty="0"/>
          </a:p>
        </p:txBody>
      </p:sp>
    </p:spTree>
    <p:extLst>
      <p:ext uri="{BB962C8B-B14F-4D97-AF65-F5344CB8AC3E}">
        <p14:creationId xmlns:p14="http://schemas.microsoft.com/office/powerpoint/2010/main" val="370350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شانس و حوادث اتفاقی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43953" y="2133600"/>
            <a:ext cx="9460659" cy="3777622"/>
          </a:xfrm>
        </p:spPr>
        <p:txBody>
          <a:bodyPr>
            <a:normAutofit/>
          </a:bodyPr>
          <a:lstStyle/>
          <a:p>
            <a:pPr algn="r" rtl="1">
              <a:lnSpc>
                <a:spcPct val="200000"/>
              </a:lnSpc>
            </a:pPr>
            <a:r>
              <a:rPr lang="fa-IR" sz="2000" dirty="0" smtClean="0"/>
              <a:t>اتفاقات پیش بینی نشده مسائلی هستند که بر رقابت پذیری تاثیر – مثبت یا منفی-  داشته ولی به صورت تصادفی و خارج از کنترل بنگاه ها، صنایع و حتی دولت ها رخ می دهند.</a:t>
            </a:r>
          </a:p>
          <a:p>
            <a:pPr algn="r" rtl="1">
              <a:lnSpc>
                <a:spcPct val="200000"/>
              </a:lnSpc>
            </a:pPr>
            <a:r>
              <a:rPr lang="fa-IR" sz="2000" dirty="0" smtClean="0"/>
              <a:t>حوادث غیر مترقبه، جنگ ها، تحریم های اقتصادی، بحران های اقتصادی و سیاسی و یا نوآوری های عمیق </a:t>
            </a:r>
            <a:r>
              <a:rPr lang="fa-IR" sz="2000" dirty="0" err="1" smtClean="0"/>
              <a:t>تکنولوژیک،اختراعات</a:t>
            </a:r>
            <a:r>
              <a:rPr lang="fa-IR" sz="2000" dirty="0" smtClean="0"/>
              <a:t>، توسعه سیاست های خارجی  نمونه ای از اتفاقات پیش بینی نشده هستند.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67523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فاکتورهای درونی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lnSpc>
                <a:spcPct val="150000"/>
              </a:lnSpc>
            </a:pPr>
            <a:r>
              <a:rPr lang="fa-IR" sz="2000" dirty="0" err="1" smtClean="0"/>
              <a:t>پروتر</a:t>
            </a:r>
            <a:r>
              <a:rPr lang="fa-IR" sz="2000" dirty="0" smtClean="0"/>
              <a:t> عوامل تولید را از نظریه سنتی مزیت نسبی قرض می گیرد و آن را اینگونه تعریف می کند: مجموعه ای از عوامل موثر در تولید کالا یا خدمات شامل: منابع طبیعی، منابع انسانی، دانش و تکنولوژی، منابع سرمایه ای و زیر ساخت ها</a:t>
            </a:r>
          </a:p>
          <a:p>
            <a:pPr algn="r" rtl="1">
              <a:lnSpc>
                <a:spcPct val="150000"/>
              </a:lnSpc>
            </a:pPr>
            <a:r>
              <a:rPr lang="fa-IR" sz="2000" dirty="0" err="1" smtClean="0"/>
              <a:t>پورتر</a:t>
            </a:r>
            <a:r>
              <a:rPr lang="fa-IR" sz="2000" dirty="0" smtClean="0"/>
              <a:t> عوامل تولید را در </a:t>
            </a:r>
            <a:r>
              <a:rPr lang="fa-IR" sz="2000" dirty="0" err="1" smtClean="0"/>
              <a:t>دوسته</a:t>
            </a:r>
            <a:r>
              <a:rPr lang="fa-IR" sz="2000" dirty="0" smtClean="0"/>
              <a:t> تقسیم بندی می کند: </a:t>
            </a:r>
          </a:p>
          <a:p>
            <a:pPr algn="r" rtl="1">
              <a:lnSpc>
                <a:spcPct val="150000"/>
              </a:lnSpc>
              <a:buFont typeface="+mj-lt"/>
              <a:buAutoNum type="arabicPeriod"/>
            </a:pPr>
            <a:r>
              <a:rPr lang="fa-IR" sz="2000" dirty="0" smtClean="0"/>
              <a:t>عوامل پایه شامل </a:t>
            </a:r>
            <a:r>
              <a:rPr lang="fa-IR" sz="2000" dirty="0" err="1" smtClean="0"/>
              <a:t>مواردی</a:t>
            </a:r>
            <a:r>
              <a:rPr lang="fa-IR" sz="2000" dirty="0" smtClean="0"/>
              <a:t> مانند مواد اولیه، انرژی، نیروی انسانی بدون مهارت</a:t>
            </a:r>
          </a:p>
          <a:p>
            <a:pPr algn="r" rtl="1">
              <a:lnSpc>
                <a:spcPct val="150000"/>
              </a:lnSpc>
              <a:buFont typeface="+mj-lt"/>
              <a:buAutoNum type="arabicPeriod"/>
            </a:pPr>
            <a:r>
              <a:rPr lang="fa-IR" sz="2000" dirty="0" smtClean="0"/>
              <a:t>عوامل پیشرفته شامل </a:t>
            </a:r>
            <a:r>
              <a:rPr lang="fa-IR" sz="2000" dirty="0" err="1" smtClean="0"/>
              <a:t>مواردی</a:t>
            </a:r>
            <a:r>
              <a:rPr lang="fa-IR" sz="2000" dirty="0" smtClean="0"/>
              <a:t> مانند نیروی انسانی ماهر و متخصص، دانش فنی پیشرفته و فناوری پیشرفته</a:t>
            </a:r>
          </a:p>
          <a:p>
            <a:pPr marL="0" indent="0" algn="r" rtl="1">
              <a:lnSpc>
                <a:spcPct val="150000"/>
              </a:lnSpc>
              <a:buNone/>
            </a:pPr>
            <a:r>
              <a:rPr lang="fa-IR" sz="2000" dirty="0" smtClean="0"/>
              <a:t>عوامل پیشرفته در مقایسه با عوامل پایه مزیت رقابتی </a:t>
            </a:r>
            <a:r>
              <a:rPr lang="fa-IR" sz="2000" dirty="0" err="1" smtClean="0"/>
              <a:t>پایدارتری</a:t>
            </a:r>
            <a:r>
              <a:rPr lang="fa-IR" sz="2000" dirty="0" smtClean="0"/>
              <a:t> را ایجاد می کند.</a:t>
            </a:r>
            <a:endParaRPr lang="en-US" sz="2000" dirty="0"/>
          </a:p>
        </p:txBody>
      </p:sp>
      <p:sp>
        <p:nvSpPr>
          <p:cNvPr id="4" name="TextBox 3"/>
          <p:cNvSpPr txBox="1"/>
          <p:nvPr/>
        </p:nvSpPr>
        <p:spPr>
          <a:xfrm>
            <a:off x="1311579" y="5955156"/>
            <a:ext cx="1309254" cy="369332"/>
          </a:xfrm>
          <a:prstGeom prst="rect">
            <a:avLst/>
          </a:prstGeom>
          <a:noFill/>
        </p:spPr>
        <p:txBody>
          <a:bodyPr wrap="square" rtlCol="0">
            <a:spAutoFit/>
          </a:bodyPr>
          <a:lstStyle/>
          <a:p>
            <a:pPr algn="ctr" rtl="1"/>
            <a:r>
              <a:rPr lang="fa-IR" dirty="0" smtClean="0">
                <a:hlinkClick r:id="rId2" action="ppaction://hlinksldjump"/>
              </a:rPr>
              <a:t>بازگشت</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74749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شرایط تقاضا</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lnSpc>
                <a:spcPct val="150000"/>
              </a:lnSpc>
            </a:pPr>
            <a:r>
              <a:rPr lang="fa-IR" sz="2000" dirty="0" smtClean="0"/>
              <a:t>شرایط تقاضای </a:t>
            </a:r>
            <a:r>
              <a:rPr lang="fa-IR" sz="2000" dirty="0" err="1" smtClean="0"/>
              <a:t>پورتر</a:t>
            </a:r>
            <a:r>
              <a:rPr lang="fa-IR" sz="2000" dirty="0" smtClean="0"/>
              <a:t> بر نقش تقاضای داخلی در فراهم ساختن انگیزش لازم برای ارتقای مزیت رقابتی تاکید خاصی دارد.</a:t>
            </a:r>
          </a:p>
          <a:p>
            <a:pPr algn="r" rtl="1">
              <a:lnSpc>
                <a:spcPct val="150000"/>
              </a:lnSpc>
            </a:pPr>
            <a:r>
              <a:rPr lang="fa-IR" sz="2000" dirty="0" err="1" smtClean="0"/>
              <a:t>شرگت</a:t>
            </a:r>
            <a:r>
              <a:rPr lang="fa-IR" sz="2000" dirty="0" smtClean="0"/>
              <a:t> ها نوعا به نیازهای مشتریان خود حساس هستند، از این رو ویژگی های تقاضای داخلی در ایجاد فشار برای بهبود کیفیت و نوآوری نقش مهمی دارند</a:t>
            </a:r>
          </a:p>
          <a:p>
            <a:pPr algn="r" rtl="1">
              <a:lnSpc>
                <a:spcPct val="150000"/>
              </a:lnSpc>
            </a:pPr>
            <a:r>
              <a:rPr lang="fa-IR" sz="2000" dirty="0" smtClean="0"/>
              <a:t>ملت ها در </a:t>
            </a:r>
            <a:r>
              <a:rPr lang="fa-IR" sz="2000" dirty="0" err="1" smtClean="0"/>
              <a:t>صنایعی</a:t>
            </a:r>
            <a:r>
              <a:rPr lang="fa-IR" sz="2000" dirty="0" smtClean="0"/>
              <a:t> مزیت رقابتی کسب می کنند که تقاضای خانگی به شرکت های آن ها، تصویر اولیه از نیازهای مشتریان را بدهد</a:t>
            </a:r>
          </a:p>
          <a:p>
            <a:pPr algn="r" rtl="1">
              <a:lnSpc>
                <a:spcPct val="150000"/>
              </a:lnSpc>
            </a:pPr>
            <a:r>
              <a:rPr lang="fa-IR" sz="2000" dirty="0" smtClean="0"/>
              <a:t>وجود بازار داخلی بزرگ و درحال رشد موجب تشویق سرمایه گذاران برای توسعه فناوری و بهبود بهره </a:t>
            </a:r>
            <a:r>
              <a:rPr lang="fa-IR" sz="2000" dirty="0" err="1" smtClean="0"/>
              <a:t>وری</a:t>
            </a:r>
            <a:r>
              <a:rPr lang="fa-IR" sz="2000" dirty="0" smtClean="0"/>
              <a:t> گردیده و این مساله به عنوان مزیت رقابتی برای آن ملت محسوب می گردد.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Rectangle 4"/>
          <p:cNvSpPr/>
          <p:nvPr/>
        </p:nvSpPr>
        <p:spPr>
          <a:xfrm>
            <a:off x="2245207" y="6139822"/>
            <a:ext cx="688009" cy="369332"/>
          </a:xfrm>
          <a:prstGeom prst="rect">
            <a:avLst/>
          </a:prstGeom>
        </p:spPr>
        <p:txBody>
          <a:bodyPr wrap="none">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317290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صنایع حمایت کننده و وابسته به صنعت در آن کشور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640541"/>
            <a:ext cx="8915400" cy="4270681"/>
          </a:xfrm>
        </p:spPr>
        <p:txBody>
          <a:bodyPr>
            <a:noAutofit/>
          </a:bodyPr>
          <a:lstStyle/>
          <a:p>
            <a:pPr algn="justLow" rtl="1">
              <a:lnSpc>
                <a:spcPct val="150000"/>
              </a:lnSpc>
            </a:pPr>
            <a:r>
              <a:rPr lang="fa-IR" dirty="0" smtClean="0"/>
              <a:t>صنایع مرتبط و پشتیبان: مهم ترین یافته </a:t>
            </a:r>
            <a:r>
              <a:rPr lang="fa-IR" dirty="0" err="1" smtClean="0"/>
              <a:t>پورتر</a:t>
            </a:r>
            <a:r>
              <a:rPr lang="fa-IR" dirty="0" smtClean="0"/>
              <a:t> آن است که صنایع موفق در هر کشوری را می توان به صورت خوشه ای از صنایع حمایتی و مرتبط در نظر گرفت.</a:t>
            </a:r>
          </a:p>
          <a:p>
            <a:pPr algn="justLow" rtl="1">
              <a:lnSpc>
                <a:spcPct val="150000"/>
              </a:lnSpc>
            </a:pPr>
            <a:r>
              <a:rPr lang="fa-IR" dirty="0" smtClean="0"/>
              <a:t>صنایع مرتبط و حمایت کننده می تواند شامل تامین </a:t>
            </a:r>
            <a:r>
              <a:rPr lang="fa-IR" dirty="0" err="1" smtClean="0"/>
              <a:t>کنندگان</a:t>
            </a:r>
            <a:r>
              <a:rPr lang="fa-IR" dirty="0" smtClean="0"/>
              <a:t> مواد اولیه، تجهیزات و یا </a:t>
            </a:r>
            <a:r>
              <a:rPr lang="fa-IR" dirty="0" err="1" smtClean="0"/>
              <a:t>ابزارآلات</a:t>
            </a:r>
            <a:r>
              <a:rPr lang="fa-IR" dirty="0" smtClean="0"/>
              <a:t>، توزیع </a:t>
            </a:r>
            <a:r>
              <a:rPr lang="fa-IR" dirty="0" err="1" smtClean="0"/>
              <a:t>کنندگان</a:t>
            </a:r>
            <a:r>
              <a:rPr lang="fa-IR" dirty="0" smtClean="0"/>
              <a:t> و فروشندگان سرویس های مالی مانند بانگ ها، مراکز و موسسات تحقیقاتی و </a:t>
            </a:r>
            <a:r>
              <a:rPr lang="fa-IR" dirty="0" err="1" smtClean="0"/>
              <a:t>صنایعی</a:t>
            </a:r>
            <a:r>
              <a:rPr lang="fa-IR" dirty="0" smtClean="0"/>
              <a:t> که از یک نوع فناوری، مواد اولیه و امکانات آزمایشگاهی استفاده می کنند.</a:t>
            </a:r>
          </a:p>
          <a:p>
            <a:pPr algn="justLow" rtl="1">
              <a:lnSpc>
                <a:spcPct val="150000"/>
              </a:lnSpc>
            </a:pPr>
            <a:r>
              <a:rPr lang="fa-IR" dirty="0" smtClean="0"/>
              <a:t>صنایع مرتبط با یک صنعت، </a:t>
            </a:r>
            <a:r>
              <a:rPr lang="fa-IR" dirty="0" err="1" smtClean="0"/>
              <a:t>صنایعی</a:t>
            </a:r>
            <a:r>
              <a:rPr lang="fa-IR" dirty="0" smtClean="0"/>
              <a:t> می باشند که در انجام فعالیت های زنجیره ارزش سهیم </a:t>
            </a:r>
            <a:r>
              <a:rPr lang="fa-IR" dirty="0" err="1" smtClean="0"/>
              <a:t>اند</a:t>
            </a:r>
            <a:r>
              <a:rPr lang="fa-IR" dirty="0" smtClean="0"/>
              <a:t> و یا آن دسته از </a:t>
            </a:r>
            <a:r>
              <a:rPr lang="fa-IR" dirty="0" err="1" smtClean="0"/>
              <a:t>صنایعی</a:t>
            </a:r>
            <a:r>
              <a:rPr lang="fa-IR" dirty="0" smtClean="0"/>
              <a:t> که به تولید محصولات مکمل یک صنعت مشغول </a:t>
            </a:r>
            <a:r>
              <a:rPr lang="fa-IR" dirty="0" err="1" smtClean="0"/>
              <a:t>اند</a:t>
            </a:r>
            <a:r>
              <a:rPr lang="fa-IR" dirty="0" smtClean="0"/>
              <a:t>.</a:t>
            </a:r>
          </a:p>
          <a:p>
            <a:pPr algn="justLow" rtl="1">
              <a:lnSpc>
                <a:spcPct val="150000"/>
              </a:lnSpc>
            </a:pPr>
            <a:r>
              <a:rPr lang="fa-IR" dirty="0" smtClean="0"/>
              <a:t>صنایع و تامین </a:t>
            </a:r>
            <a:r>
              <a:rPr lang="fa-IR" dirty="0" err="1" smtClean="0"/>
              <a:t>کنندگان</a:t>
            </a:r>
            <a:r>
              <a:rPr lang="fa-IR" dirty="0" smtClean="0"/>
              <a:t> رقابت پذیر، توان نوآوری و بین </a:t>
            </a:r>
            <a:r>
              <a:rPr lang="fa-IR" dirty="0" err="1" smtClean="0"/>
              <a:t>المللی</a:t>
            </a:r>
            <a:r>
              <a:rPr lang="fa-IR" dirty="0" smtClean="0"/>
              <a:t> شدن را در صنایع پایین دستی خود در زنجیره ارزش تقویت می نماید.</a:t>
            </a:r>
          </a:p>
          <a:p>
            <a:pPr algn="justLow" rtl="1">
              <a:lnSpc>
                <a:spcPct val="150000"/>
              </a:lnSpc>
            </a:pPr>
            <a:r>
              <a:rPr lang="fa-IR" dirty="0" err="1" smtClean="0"/>
              <a:t>یگ</a:t>
            </a:r>
            <a:r>
              <a:rPr lang="fa-IR" dirty="0" smtClean="0"/>
              <a:t> مثال در مورد صنعت کفش و چرم ایتالیا است که نه تنها این کشور در این دو صنعت دارای مزیت رقابتی است بلکه در محصولات و خدمات مکمل هم چون ماشین آلات پردازش چرم، طراحی کفش، صنعت قالب های تزریقی و غیره نیز موفق است.</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Rectangle 4"/>
          <p:cNvSpPr/>
          <p:nvPr/>
        </p:nvSpPr>
        <p:spPr>
          <a:xfrm>
            <a:off x="1901203" y="6126375"/>
            <a:ext cx="688009" cy="369332"/>
          </a:xfrm>
          <a:prstGeom prst="rect">
            <a:avLst/>
          </a:prstGeom>
        </p:spPr>
        <p:txBody>
          <a:bodyPr wrap="none">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731517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رقابت، استراتژی ها و ساختار صنعت</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905000"/>
            <a:ext cx="8915400" cy="4006222"/>
          </a:xfrm>
        </p:spPr>
        <p:txBody>
          <a:bodyPr>
            <a:normAutofit/>
          </a:bodyPr>
          <a:lstStyle/>
          <a:p>
            <a:pPr algn="r" rtl="1">
              <a:lnSpc>
                <a:spcPct val="150000"/>
              </a:lnSpc>
            </a:pPr>
            <a:r>
              <a:rPr lang="fa-IR" sz="2000" dirty="0" smtClean="0"/>
              <a:t>ساختار و استراتژی </a:t>
            </a:r>
            <a:r>
              <a:rPr lang="fa-IR" sz="2000" dirty="0" err="1" smtClean="0"/>
              <a:t>هایی</a:t>
            </a:r>
            <a:r>
              <a:rPr lang="fa-IR" sz="2000" dirty="0" smtClean="0"/>
              <a:t> که برای مدیریت و راهبری یک بنگاه یا صنعت تدوین و اجرا می گردد، تاثیری مستقیم بر رقابت پذیری آن دارد.</a:t>
            </a:r>
          </a:p>
          <a:p>
            <a:pPr algn="r" rtl="1">
              <a:lnSpc>
                <a:spcPct val="150000"/>
              </a:lnSpc>
            </a:pPr>
            <a:r>
              <a:rPr lang="fa-IR" sz="2000" dirty="0" err="1" smtClean="0"/>
              <a:t>پورتر</a:t>
            </a:r>
            <a:r>
              <a:rPr lang="fa-IR" sz="2000" dirty="0" smtClean="0"/>
              <a:t> به منظور ایجاد مزیت های رقابتی، استراتژی های عمومی را پیشنهاد می کند.</a:t>
            </a:r>
          </a:p>
          <a:p>
            <a:pPr algn="r" rtl="1">
              <a:lnSpc>
                <a:spcPct val="150000"/>
              </a:lnSpc>
            </a:pPr>
            <a:r>
              <a:rPr lang="fa-IR" sz="2000" dirty="0" smtClean="0"/>
              <a:t>وجود یک رقابت داخلی نیز یک محرک قوی برای ایجاد و دوام مزیت رقابتی به شمار می رود. رقابت داخلی باعث می شود که شرکت ها به ابداع و اصلاح بپردازند</a:t>
            </a:r>
          </a:p>
          <a:p>
            <a:pPr algn="r" rtl="1">
              <a:lnSpc>
                <a:spcPct val="150000"/>
              </a:lnSpc>
            </a:pPr>
            <a:r>
              <a:rPr lang="fa-IR" sz="2000" dirty="0" smtClean="0"/>
              <a:t>رقابت داخلی در نهایت باعث می شود شرکت های داخلی به بازارهای جهانی روی بیاورند و به آن ها قدرت می دهد در این بازارها موفق </a:t>
            </a:r>
            <a:r>
              <a:rPr lang="fa-IR" sz="2000" dirty="0" err="1" smtClean="0"/>
              <a:t>ششوند</a:t>
            </a:r>
            <a:r>
              <a:rPr lang="fa-IR" sz="2000" dirty="0" smtClean="0"/>
              <a:t>.</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Rectangle 4"/>
          <p:cNvSpPr/>
          <p:nvPr/>
        </p:nvSpPr>
        <p:spPr>
          <a:xfrm>
            <a:off x="2245207" y="6139822"/>
            <a:ext cx="688009" cy="369332"/>
          </a:xfrm>
          <a:prstGeom prst="rect">
            <a:avLst/>
          </a:prstGeom>
        </p:spPr>
        <p:txBody>
          <a:bodyPr wrap="none">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3912895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معرفی کتاب(ادامه)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lnSpc>
                <a:spcPct val="150000"/>
              </a:lnSpc>
            </a:pPr>
            <a:r>
              <a:rPr lang="fa-IR" sz="2000" dirty="0" err="1" smtClean="0"/>
              <a:t>پورتر</a:t>
            </a:r>
            <a:r>
              <a:rPr lang="fa-IR" sz="2000" dirty="0" smtClean="0"/>
              <a:t> در این کتاب تشریح می کند که </a:t>
            </a:r>
            <a:r>
              <a:rPr lang="fa-IR" sz="2000" u="sng" dirty="0" smtClean="0">
                <a:effectLst>
                  <a:outerShdw blurRad="38100" dist="38100" dir="2700000" algn="tl">
                    <a:srgbClr val="000000">
                      <a:alpha val="43137"/>
                    </a:srgbClr>
                  </a:outerShdw>
                </a:effectLst>
              </a:rPr>
              <a:t>کشورها در </a:t>
            </a:r>
            <a:r>
              <a:rPr lang="fa-IR" sz="2000" u="sng" dirty="0" err="1" smtClean="0">
                <a:effectLst>
                  <a:outerShdw blurRad="38100" dist="38100" dir="2700000" algn="tl">
                    <a:srgbClr val="000000">
                      <a:alpha val="43137"/>
                    </a:srgbClr>
                  </a:outerShdw>
                </a:effectLst>
              </a:rPr>
              <a:t>صنایعی</a:t>
            </a:r>
            <a:r>
              <a:rPr lang="fa-IR" sz="2000" u="sng" dirty="0" smtClean="0">
                <a:effectLst>
                  <a:outerShdw blurRad="38100" dist="38100" dir="2700000" algn="tl">
                    <a:srgbClr val="000000">
                      <a:alpha val="43137"/>
                    </a:srgbClr>
                  </a:outerShdw>
                </a:effectLst>
              </a:rPr>
              <a:t> موفق می شوند که الماس ملی در </a:t>
            </a:r>
            <a:r>
              <a:rPr lang="fa-IR" sz="2000" u="sng" dirty="0" err="1" smtClean="0">
                <a:effectLst>
                  <a:outerShdw blurRad="38100" dist="38100" dir="2700000" algn="tl">
                    <a:srgbClr val="000000">
                      <a:alpha val="43137"/>
                    </a:srgbClr>
                  </a:outerShdw>
                </a:effectLst>
              </a:rPr>
              <a:t>مساعدترین</a:t>
            </a:r>
            <a:r>
              <a:rPr lang="fa-IR" sz="2000" u="sng" dirty="0" smtClean="0">
                <a:effectLst>
                  <a:outerShdw blurRad="38100" dist="38100" dir="2700000" algn="tl">
                    <a:srgbClr val="000000">
                      <a:alpha val="43137"/>
                    </a:srgbClr>
                  </a:outerShdw>
                </a:effectLst>
              </a:rPr>
              <a:t> حالت خود باشد.</a:t>
            </a:r>
          </a:p>
          <a:p>
            <a:pPr algn="r" rtl="1">
              <a:lnSpc>
                <a:spcPct val="150000"/>
              </a:lnSpc>
            </a:pPr>
            <a:r>
              <a:rPr lang="fa-IR" sz="2000" dirty="0" smtClean="0"/>
              <a:t>از نکات حائز اهمیت کتاب تاکید </a:t>
            </a:r>
            <a:r>
              <a:rPr lang="fa-IR" sz="2000" dirty="0" err="1" smtClean="0"/>
              <a:t>پورتر</a:t>
            </a:r>
            <a:r>
              <a:rPr lang="fa-IR" sz="2000" dirty="0" smtClean="0"/>
              <a:t> بر این امر است که مزیت رقابتی در یک صنعت، چنانچه تنها بر یک یا دو عامل از عوامل کلیدی تکیه کند فقط ممکن است در </a:t>
            </a:r>
            <a:r>
              <a:rPr lang="fa-IR" sz="2000" dirty="0" err="1" smtClean="0"/>
              <a:t>صنایعی</a:t>
            </a:r>
            <a:r>
              <a:rPr lang="fa-IR" sz="2000" dirty="0" smtClean="0"/>
              <a:t> کاربرد داشته باشد که وابسته به منابع طبیعی هستند یا به مهارت و تکنولوژی ساده تری نیاز دارند.</a:t>
            </a:r>
          </a:p>
          <a:p>
            <a:pPr lvl="1" algn="r" rtl="1">
              <a:lnSpc>
                <a:spcPct val="150000"/>
              </a:lnSpc>
            </a:pPr>
            <a:r>
              <a:rPr lang="fa-IR" sz="2000" dirty="0" smtClean="0"/>
              <a:t>این مزیت ها پایدار نیستند، به راحتی توسط </a:t>
            </a:r>
            <a:r>
              <a:rPr lang="fa-IR" sz="2000" dirty="0" err="1" smtClean="0"/>
              <a:t>رقیبان</a:t>
            </a:r>
            <a:r>
              <a:rPr lang="fa-IR" sz="2000" dirty="0" smtClean="0"/>
              <a:t> متوقف و یا کپی می شوند.</a:t>
            </a:r>
          </a:p>
          <a:p>
            <a:pPr algn="r" rtl="1">
              <a:lnSpc>
                <a:spcPct val="150000"/>
              </a:lnSpc>
            </a:pPr>
            <a:r>
              <a:rPr lang="fa-IR" sz="2000" dirty="0" smtClean="0"/>
              <a:t>اما در عوض مزیت </a:t>
            </a:r>
            <a:r>
              <a:rPr lang="fa-IR" sz="2000" dirty="0" err="1" smtClean="0"/>
              <a:t>هایی</a:t>
            </a:r>
            <a:r>
              <a:rPr lang="fa-IR" sz="2000" dirty="0" smtClean="0"/>
              <a:t> که بر پایه مدل الماس شکل می گیرند، یعنی دربرگیرنده تمام عوامل هستند، ایجاد مزیت های رقابتی پایدار می نمایند.</a:t>
            </a:r>
            <a:endParaRPr lang="en-US" sz="20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89032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itle 4"/>
          <p:cNvSpPr txBox="1">
            <a:spLocks/>
          </p:cNvSpPr>
          <p:nvPr/>
        </p:nvSpPr>
        <p:spPr>
          <a:xfrm>
            <a:off x="1068946" y="2027907"/>
            <a:ext cx="11002335" cy="128089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6600" dirty="0" smtClean="0"/>
              <a:t>فصل اول: نیاز به </a:t>
            </a:r>
            <a:r>
              <a:rPr lang="fa-IR" sz="6600" smtClean="0"/>
              <a:t>یک پارادایم جدید</a:t>
            </a:r>
            <a:endParaRPr lang="fa-IR" sz="6600" dirty="0"/>
          </a:p>
        </p:txBody>
      </p:sp>
    </p:spTree>
    <p:extLst>
      <p:ext uri="{BB962C8B-B14F-4D97-AF65-F5344CB8AC3E}">
        <p14:creationId xmlns:p14="http://schemas.microsoft.com/office/powerpoint/2010/main" val="284123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فصل اول- نیاز به یک پارادایم جدید</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425388"/>
            <a:ext cx="8915400" cy="4485834"/>
          </a:xfrm>
        </p:spPr>
        <p:txBody>
          <a:bodyPr>
            <a:noAutofit/>
          </a:bodyPr>
          <a:lstStyle/>
          <a:p>
            <a:pPr algn="r" rtl="1"/>
            <a:r>
              <a:rPr lang="fa-IR" sz="2000" dirty="0" smtClean="0"/>
              <a:t>چگونه یک کشور قادر است که پایگاه داخلی مناسبی در عرصه رقابت بین </a:t>
            </a:r>
            <a:r>
              <a:rPr lang="fa-IR" sz="2000" dirty="0" err="1" smtClean="0"/>
              <a:t>المللی</a:t>
            </a:r>
            <a:r>
              <a:rPr lang="fa-IR" sz="2000" dirty="0" smtClean="0"/>
              <a:t> در یک صنعت شود؟</a:t>
            </a:r>
          </a:p>
          <a:p>
            <a:pPr algn="r" rtl="1"/>
            <a:r>
              <a:rPr lang="fa-IR" sz="2000" dirty="0" smtClean="0"/>
              <a:t>چرا شرکت های واقع در یک کشور خاص قادر هستند که مزیت رقابتی خود را در برابر بهترین رقبای جهانی ایجاد و حفظ کنند؟</a:t>
            </a:r>
          </a:p>
          <a:p>
            <a:pPr algn="r" rtl="1"/>
            <a:r>
              <a:rPr lang="fa-IR" sz="2000" dirty="0" smtClean="0"/>
              <a:t>چرا یک کشور می تواند پایگاهی برای بسیاری از رهبران جهانی یک صنعت محسوب شود؟</a:t>
            </a:r>
          </a:p>
          <a:p>
            <a:pPr lvl="1" algn="r" rtl="1"/>
            <a:r>
              <a:rPr lang="fa-IR" sz="2000" dirty="0" smtClean="0"/>
              <a:t>آلمان: پایگاه داخلی مناسب برای تولیدکنندگان دستگاه های چاپ، اتومبیل های شیک و مواد شیمیایی</a:t>
            </a:r>
          </a:p>
          <a:p>
            <a:pPr lvl="1" algn="r" rtl="1"/>
            <a:r>
              <a:rPr lang="fa-IR" sz="2000" dirty="0" smtClean="0"/>
              <a:t>سوییس: دارو و تجارت</a:t>
            </a:r>
          </a:p>
          <a:p>
            <a:pPr lvl="1" algn="r" rtl="1"/>
            <a:r>
              <a:rPr lang="fa-IR" sz="2000" dirty="0" smtClean="0"/>
              <a:t>سوئد: کامیون ها </a:t>
            </a:r>
            <a:r>
              <a:rPr lang="fa-IR" sz="2000" dirty="0" err="1" smtClean="0"/>
              <a:t>یسنگین</a:t>
            </a:r>
            <a:r>
              <a:rPr lang="fa-IR" sz="2000" dirty="0" smtClean="0"/>
              <a:t> و تجهیزات معادن</a:t>
            </a:r>
          </a:p>
          <a:p>
            <a:pPr lvl="1" algn="r" rtl="1"/>
            <a:r>
              <a:rPr lang="fa-IR" sz="2000" dirty="0" smtClean="0"/>
              <a:t>آمریکا: کامپیوترهای شخصی، نرم افزارها، کارت های اعتباری و فیلم</a:t>
            </a:r>
          </a:p>
          <a:p>
            <a:pPr lvl="1" algn="r" rtl="1"/>
            <a:r>
              <a:rPr lang="fa-IR" sz="2000" dirty="0" smtClean="0"/>
              <a:t>ایتالیا: کاشی های </a:t>
            </a:r>
            <a:r>
              <a:rPr lang="fa-IR" sz="2000" dirty="0" err="1" smtClean="0"/>
              <a:t>سرامیکی</a:t>
            </a:r>
            <a:r>
              <a:rPr lang="fa-IR" sz="2000" dirty="0" smtClean="0"/>
              <a:t>، ماشین آلات بسته بندی و تجهیزات </a:t>
            </a:r>
            <a:r>
              <a:rPr lang="fa-IR" sz="2000" dirty="0" err="1" smtClean="0"/>
              <a:t>اتوماسیون</a:t>
            </a:r>
            <a:endParaRPr lang="fa-IR" sz="2000" dirty="0" smtClean="0"/>
          </a:p>
          <a:p>
            <a:pPr lvl="1" algn="r" rtl="1"/>
            <a:r>
              <a:rPr lang="fa-IR" sz="2000" dirty="0" smtClean="0"/>
              <a:t>ژاپن: لوازم الکتریکی مصرفی، دوربین ها، </a:t>
            </a:r>
            <a:r>
              <a:rPr lang="fa-IR" sz="2000" dirty="0" err="1" smtClean="0"/>
              <a:t>روباتیک</a:t>
            </a:r>
            <a:r>
              <a:rPr lang="fa-IR" sz="2000" dirty="0" smtClean="0"/>
              <a:t>، دستگاه های کپی</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037781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24110"/>
            <a:ext cx="8915400" cy="5951502"/>
          </a:xfrm>
        </p:spPr>
        <p:txBody>
          <a:bodyPr>
            <a:normAutofit lnSpcReduction="10000"/>
          </a:bodyPr>
          <a:lstStyle/>
          <a:p>
            <a:pPr algn="r" rtl="1"/>
            <a:r>
              <a:rPr lang="fa-IR" dirty="0" smtClean="0"/>
              <a:t>یک شرکت باید دریابد که کشورش چه نقشی در ایجاد توانایی برای برقراری و پایداری مزیت رقابتی در بازارهای بین </a:t>
            </a:r>
            <a:r>
              <a:rPr lang="fa-IR" dirty="0" err="1" smtClean="0"/>
              <a:t>المللی</a:t>
            </a:r>
            <a:r>
              <a:rPr lang="fa-IR" dirty="0" smtClean="0"/>
              <a:t> ایفا می کند؟</a:t>
            </a:r>
          </a:p>
          <a:p>
            <a:pPr algn="r" rtl="1"/>
            <a:r>
              <a:rPr lang="fa-IR" dirty="0" smtClean="0"/>
              <a:t>برای پاسخ به این پرسش ابتدا باید به تعریفی از مفهوم رقابت پذیری دست یابیم:</a:t>
            </a:r>
          </a:p>
          <a:p>
            <a:pPr lvl="1" algn="r" rtl="1"/>
            <a:r>
              <a:rPr lang="fa-IR" dirty="0" smtClean="0"/>
              <a:t>برخی رقابت پذیری را به عنوان یک پدیده اقتصاد کلان می نگرند که توسط متغیرهایی مانند: نرخ مبادله، نرخ سود و کسری دولتی تعیین می گردد.</a:t>
            </a:r>
          </a:p>
          <a:p>
            <a:pPr lvl="2" algn="r" rtl="1"/>
            <a:r>
              <a:rPr lang="fa-IR" dirty="0" smtClean="0"/>
              <a:t>موارد نقض: ژاپن، ایتالیا و کره: کمبود بودجه؛ آلمان و سوییس: افزایش بهای ارز؛ ایتالیا و کره: نرخ سود بالا</a:t>
            </a:r>
          </a:p>
          <a:p>
            <a:pPr lvl="1" algn="r" rtl="1"/>
            <a:r>
              <a:rPr lang="fa-IR" dirty="0" smtClean="0"/>
              <a:t>دیگران، رقابت پذیری را تابع نیروی کار ارزان و فراوان می دانند.</a:t>
            </a:r>
          </a:p>
          <a:p>
            <a:pPr lvl="2" algn="r" rtl="1"/>
            <a:r>
              <a:rPr lang="fa-IR" dirty="0" smtClean="0"/>
              <a:t>موارد نقض: آلمان، سوییس، سوئد و حتی ژاپن</a:t>
            </a:r>
          </a:p>
          <a:p>
            <a:pPr lvl="1" algn="r" rtl="1"/>
            <a:r>
              <a:rPr lang="fa-IR" dirty="0" smtClean="0"/>
              <a:t>نظریه دیگری، رقابت پذیری را وابسته به برخورداری از منابع ملی فراوان می داند</a:t>
            </a:r>
          </a:p>
          <a:p>
            <a:pPr lvl="2" algn="r" rtl="1"/>
            <a:r>
              <a:rPr lang="fa-IR" dirty="0" smtClean="0"/>
              <a:t>موارد نقض: آلمان، ایتالیا، ژاپن، سوییس و کره: بسیاری از مواد خام خود را وارد می کنند؛ در کره، بریتانیا و آلمان، مناطقی که دارای کمبود منابع هستند نسبت به مناطقی که دارای منابع غنی هستند از وضعیت بهتری برخوردارند.</a:t>
            </a:r>
          </a:p>
          <a:p>
            <a:pPr lvl="1" algn="r" rtl="1"/>
            <a:r>
              <a:rPr lang="fa-IR" dirty="0" smtClean="0"/>
              <a:t>برخی دیگر، رقابت پذیری را به شدت تحت تاثیر سیاست های دولت می دانند.</a:t>
            </a:r>
          </a:p>
          <a:p>
            <a:pPr lvl="2" algn="r" rtl="1"/>
            <a:r>
              <a:rPr lang="fa-IR" dirty="0" smtClean="0"/>
              <a:t>در تعداد کمی از کشورها(ژاپن و کره) و صنایع بزرگ مانند </a:t>
            </a:r>
            <a:r>
              <a:rPr lang="fa-IR" dirty="0" err="1" smtClean="0"/>
              <a:t>خودروسازی</a:t>
            </a:r>
            <a:r>
              <a:rPr lang="fa-IR" dirty="0" smtClean="0"/>
              <a:t> ، فولاد، کشتی سازی و نیمه رساناها مصداق دارد. اما به طور کلی نقش برجسته آن در رقابت پذیری مورد تایید قرار نگرفت.</a:t>
            </a:r>
          </a:p>
          <a:p>
            <a:pPr lvl="2" algn="r" rtl="1"/>
            <a:r>
              <a:rPr lang="fa-IR" dirty="0" smtClean="0"/>
              <a:t>در ژاپن  رونق صنایع فکس و کپی و </a:t>
            </a:r>
            <a:r>
              <a:rPr lang="fa-IR" dirty="0" err="1" smtClean="0"/>
              <a:t>رباتیک</a:t>
            </a:r>
            <a:r>
              <a:rPr lang="fa-IR" dirty="0" smtClean="0"/>
              <a:t>  بدون دخالت دولت و عدم توفیق در صنایع هواپیما و نرم افزار علی رغم </a:t>
            </a:r>
            <a:r>
              <a:rPr lang="fa-IR" dirty="0" err="1" smtClean="0"/>
              <a:t>هدفگذاری</a:t>
            </a:r>
            <a:r>
              <a:rPr lang="fa-IR" dirty="0" smtClean="0"/>
              <a:t> دولت</a:t>
            </a:r>
          </a:p>
          <a:p>
            <a:pPr lvl="2" algn="r" rtl="1"/>
            <a:r>
              <a:rPr lang="fa-IR" dirty="0" smtClean="0"/>
              <a:t>بررسی ها نشان می دهد که </a:t>
            </a:r>
            <a:r>
              <a:rPr lang="fa-IR" dirty="0" err="1" smtClean="0"/>
              <a:t>صنایعی</a:t>
            </a:r>
            <a:r>
              <a:rPr lang="fa-IR" dirty="0" smtClean="0"/>
              <a:t> که دولت در آن ها به شدت دخالت دارد، ناموفق </a:t>
            </a:r>
            <a:r>
              <a:rPr lang="fa-IR" dirty="0" err="1" smtClean="0"/>
              <a:t>اند</a:t>
            </a:r>
            <a:r>
              <a:rPr lang="fa-IR" dirty="0" smtClean="0"/>
              <a:t>.</a:t>
            </a:r>
          </a:p>
          <a:p>
            <a:pPr lvl="1" algn="r" rtl="1"/>
            <a:r>
              <a:rPr lang="fa-IR" dirty="0" smtClean="0"/>
              <a:t>تعریف دیگر رقابت پذیری ملی، تفاوت در اقدامات مدیریتی در روابط مدیریت – نیروی کار است.</a:t>
            </a:r>
          </a:p>
          <a:p>
            <a:pPr lvl="2" algn="r" rtl="1"/>
            <a:r>
              <a:rPr lang="fa-IR" dirty="0" smtClean="0"/>
              <a:t>همان طور که مدیریت ژاپنی در دهه 1980 مورد تجلیل قرار گرفت، مدیریت آمریکایی در 1950 و 1960.</a:t>
            </a:r>
          </a:p>
          <a:p>
            <a:pPr lvl="2" algn="r" rtl="1"/>
            <a:r>
              <a:rPr lang="fa-IR" dirty="0" smtClean="0"/>
              <a:t>مشکل این تعریف این است که صنایع متفاوت به رویکردهای مدیریتی متفاوت نیاز دارند.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itle 1"/>
          <p:cNvSpPr txBox="1">
            <a:spLocks/>
          </p:cNvSpPr>
          <p:nvPr/>
        </p:nvSpPr>
        <p:spPr>
          <a:xfrm>
            <a:off x="2866348" y="-1633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effectLst>
                  <a:outerShdw blurRad="38100" dist="38100" dir="2700000" algn="tl">
                    <a:srgbClr val="000000">
                      <a:alpha val="43137"/>
                    </a:srgbClr>
                  </a:outerShdw>
                </a:effectLst>
              </a:rPr>
              <a:t>فصل اول- نیاز به یک پارادایم جدید(ادامه)</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593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6661" y="4781049"/>
            <a:ext cx="4162210" cy="2076951"/>
          </a:xfrm>
          <a:prstGeom prst="rect">
            <a:avLst/>
          </a:prstGeom>
        </p:spPr>
      </p:pic>
      <p:sp>
        <p:nvSpPr>
          <p:cNvPr id="2" name="Title 1"/>
          <p:cNvSpPr>
            <a:spLocks noGrp="1"/>
          </p:cNvSpPr>
          <p:nvPr>
            <p:ph type="title"/>
          </p:nvPr>
        </p:nvSpPr>
        <p:spPr>
          <a:xfrm>
            <a:off x="2021192" y="512462"/>
            <a:ext cx="8911687" cy="1280890"/>
          </a:xfrm>
        </p:spPr>
        <p:txBody>
          <a:bodyPr rtlCol="1" anchor="ctr" anchorCtr="0"/>
          <a:lstStyle/>
          <a:p>
            <a:pPr algn="r" rtl="1"/>
            <a:r>
              <a:rPr lang="fa-IR" b="1" dirty="0" smtClean="0">
                <a:effectLst>
                  <a:outerShdw blurRad="38100" dist="38100" dir="2700000" algn="tl">
                    <a:srgbClr val="000000">
                      <a:alpha val="43137"/>
                    </a:srgbClr>
                  </a:outerShdw>
                </a:effectLst>
              </a:rPr>
              <a:t>معرفی نویسنده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66274" y="1643673"/>
            <a:ext cx="6036802" cy="4957010"/>
          </a:xfrm>
        </p:spPr>
        <p:txBody>
          <a:bodyPr>
            <a:normAutofit fontScale="77500" lnSpcReduction="20000"/>
          </a:bodyPr>
          <a:lstStyle/>
          <a:p>
            <a:pPr algn="r" rtl="1">
              <a:lnSpc>
                <a:spcPct val="220000"/>
              </a:lnSpc>
            </a:pPr>
            <a:r>
              <a:rPr lang="fa-IR" b="1" dirty="0" smtClean="0"/>
              <a:t>4 بار موفق به دریافت جایزه </a:t>
            </a:r>
            <a:r>
              <a:rPr lang="fa-IR" b="1" dirty="0" err="1" smtClean="0"/>
              <a:t>مکینزی</a:t>
            </a:r>
            <a:r>
              <a:rPr lang="fa-IR" b="1" dirty="0" smtClean="0"/>
              <a:t> شده است و هم چنین جوایز متعدد دیگر</a:t>
            </a:r>
          </a:p>
          <a:p>
            <a:pPr algn="r" rtl="1">
              <a:lnSpc>
                <a:spcPct val="220000"/>
              </a:lnSpc>
            </a:pPr>
            <a:r>
              <a:rPr lang="fa-IR" b="1" dirty="0" smtClean="0"/>
              <a:t>تا کنون 16 کتاب و بیش از 100 مقاله منتشر کرده است.</a:t>
            </a:r>
          </a:p>
          <a:p>
            <a:pPr algn="r" rtl="1">
              <a:lnSpc>
                <a:spcPct val="220000"/>
              </a:lnSpc>
            </a:pPr>
            <a:r>
              <a:rPr lang="fa-IR" b="1" dirty="0" smtClean="0"/>
              <a:t>کتاب های مزیت رقابتی و مزیت رقابتی ملل از پرفروش ترین کتاب های مدیریتی بوده است.</a:t>
            </a:r>
          </a:p>
          <a:p>
            <a:pPr algn="r" rtl="1">
              <a:lnSpc>
                <a:spcPct val="220000"/>
              </a:lnSpc>
            </a:pPr>
            <a:r>
              <a:rPr lang="fa-IR" b="1" dirty="0" smtClean="0"/>
              <a:t>انتشار کتابی با نام « درک نظریات </a:t>
            </a:r>
            <a:r>
              <a:rPr lang="fa-IR" b="1" dirty="0" err="1" smtClean="0"/>
              <a:t>پورتر</a:t>
            </a:r>
            <a:r>
              <a:rPr lang="fa-IR" b="1" dirty="0" smtClean="0"/>
              <a:t>- اصول راهنمای استراتژی و رقابت « در سال 2012در دانشگاه هاروارد :با وجود اینکه زمان زیادی از انتشار نظریات و کتاب های </a:t>
            </a:r>
            <a:r>
              <a:rPr lang="fa-IR" b="1" dirty="0" err="1" smtClean="0"/>
              <a:t>پورتر</a:t>
            </a:r>
            <a:r>
              <a:rPr lang="fa-IR" b="1" dirty="0" smtClean="0"/>
              <a:t> می گذرد، هنوز نظریات او در خصوص اصول رقابت و علل توفیق برخی از کشورها در پاره ای از صنایع در سطح دانشگاه های معتبر دنیا تدریس می شود.</a:t>
            </a:r>
          </a:p>
          <a:p>
            <a:pPr marL="0" indent="0" algn="r" rtl="1">
              <a:lnSpc>
                <a:spcPct val="220000"/>
              </a:lnSpc>
              <a:buNone/>
            </a:pPr>
            <a:endParaRPr lang="fa-IR" b="1" dirty="0" smtClean="0"/>
          </a:p>
        </p:txBody>
      </p:sp>
      <p:sp>
        <p:nvSpPr>
          <p:cNvPr id="4" name="Content Placeholder 3"/>
          <p:cNvSpPr>
            <a:spLocks noGrp="1"/>
          </p:cNvSpPr>
          <p:nvPr>
            <p:ph sz="half" idx="2"/>
          </p:nvPr>
        </p:nvSpPr>
        <p:spPr>
          <a:xfrm>
            <a:off x="6631405" y="1643673"/>
            <a:ext cx="4629108" cy="4957010"/>
          </a:xfrm>
        </p:spPr>
        <p:txBody>
          <a:bodyPr>
            <a:normAutofit fontScale="77500" lnSpcReduction="20000"/>
          </a:bodyPr>
          <a:lstStyle/>
          <a:p>
            <a:pPr algn="r" rtl="1"/>
            <a:r>
              <a:rPr lang="fa-IR" b="1" dirty="0"/>
              <a:t>مایکل </a:t>
            </a:r>
            <a:r>
              <a:rPr lang="fa-IR" b="1" dirty="0" err="1" smtClean="0"/>
              <a:t>پورتر</a:t>
            </a:r>
            <a:r>
              <a:rPr lang="en-US" b="1" dirty="0" smtClean="0"/>
              <a:t>Michael E. Porter</a:t>
            </a:r>
            <a:endParaRPr lang="fa-IR" b="1" dirty="0"/>
          </a:p>
          <a:p>
            <a:pPr algn="r" rtl="1"/>
            <a:r>
              <a:rPr lang="fa-IR" b="1" dirty="0"/>
              <a:t>متولد 1974</a:t>
            </a:r>
          </a:p>
          <a:p>
            <a:pPr algn="r" rtl="1"/>
            <a:r>
              <a:rPr lang="fa-IR" b="1" dirty="0"/>
              <a:t>تحصیلات:</a:t>
            </a:r>
          </a:p>
          <a:p>
            <a:pPr lvl="1" algn="r" rtl="1"/>
            <a:r>
              <a:rPr lang="fa-IR" b="1" dirty="0"/>
              <a:t>کارشناسی مهندسی مکانیک از دانشگاه پرینستون</a:t>
            </a:r>
          </a:p>
          <a:p>
            <a:pPr lvl="1" algn="r" rtl="1"/>
            <a:r>
              <a:rPr lang="fa-IR" b="1" dirty="0"/>
              <a:t>کارشناسی ارشد </a:t>
            </a:r>
            <a:r>
              <a:rPr lang="en-US" b="1" dirty="0"/>
              <a:t>MBA</a:t>
            </a:r>
            <a:r>
              <a:rPr lang="fa-IR" b="1" dirty="0"/>
              <a:t> از دانشگاه هاروارد</a:t>
            </a:r>
          </a:p>
          <a:p>
            <a:pPr lvl="1" algn="r" rtl="1"/>
            <a:r>
              <a:rPr lang="fa-IR" b="1" dirty="0"/>
              <a:t>دکترای اقتصاد صنعتی دانشگاه هاروارد</a:t>
            </a:r>
          </a:p>
          <a:p>
            <a:pPr lvl="1" algn="r" rtl="1"/>
            <a:r>
              <a:rPr lang="fa-IR" b="1" dirty="0"/>
              <a:t>در سال 1981 در 34 سالگی به درجه استادی دانشگاه هاروارد نائل شد</a:t>
            </a:r>
            <a:r>
              <a:rPr lang="fa-IR" b="1" dirty="0" smtClean="0"/>
              <a:t>.</a:t>
            </a:r>
          </a:p>
          <a:p>
            <a:pPr algn="r" rtl="1"/>
            <a:r>
              <a:rPr lang="fa-IR" b="1" dirty="0"/>
              <a:t>شهرت وی به واسطه مفاهیم و موضوعات زیر می باشد:</a:t>
            </a:r>
          </a:p>
          <a:p>
            <a:pPr lvl="1" algn="r" rtl="1"/>
            <a:r>
              <a:rPr lang="fa-IR" b="1" dirty="0"/>
              <a:t>استراتژی</a:t>
            </a:r>
          </a:p>
          <a:p>
            <a:pPr lvl="1" algn="r" rtl="1"/>
            <a:r>
              <a:rPr lang="fa-IR" b="1" dirty="0"/>
              <a:t>استراتژی رقابتی</a:t>
            </a:r>
          </a:p>
          <a:p>
            <a:pPr lvl="1" algn="r" rtl="1"/>
            <a:r>
              <a:rPr lang="fa-IR" b="1" dirty="0"/>
              <a:t>مزیت رقابتی</a:t>
            </a:r>
          </a:p>
          <a:p>
            <a:pPr lvl="1" algn="r" rtl="1"/>
            <a:r>
              <a:rPr lang="fa-IR" b="1" dirty="0"/>
              <a:t>زنجیره ارزش</a:t>
            </a:r>
          </a:p>
          <a:p>
            <a:pPr lvl="1" algn="r" rtl="1"/>
            <a:r>
              <a:rPr lang="fa-IR" b="1" dirty="0"/>
              <a:t>مزایای رقابتی ملل</a:t>
            </a:r>
          </a:p>
          <a:p>
            <a:pPr lvl="1" algn="r" rtl="1"/>
            <a:r>
              <a:rPr lang="fa-IR" b="1" dirty="0"/>
              <a:t>یکی از بنیان گذاران مکتب </a:t>
            </a:r>
            <a:r>
              <a:rPr lang="fa-IR" b="1" dirty="0" err="1"/>
              <a:t>جایابی</a:t>
            </a:r>
            <a:r>
              <a:rPr lang="en-US" b="1" dirty="0"/>
              <a:t>(positioning)</a:t>
            </a:r>
            <a:r>
              <a:rPr lang="fa-IR" b="1" dirty="0"/>
              <a:t> </a:t>
            </a:r>
          </a:p>
          <a:p>
            <a:pPr lvl="1" algn="r" rtl="1"/>
            <a:r>
              <a:rPr lang="fa-IR" b="1" dirty="0"/>
              <a:t>مدل 5 نیرو : تعیین جایگاه یک سازمان در کسب و کار</a:t>
            </a:r>
          </a:p>
          <a:p>
            <a:pPr lvl="1" algn="r" rtl="1"/>
            <a:r>
              <a:rPr lang="fa-IR" b="1" dirty="0"/>
              <a:t>مدل الماس گون: تحلیل موقعیت صنعت یک کشور در مقیاس جهانی</a:t>
            </a:r>
          </a:p>
          <a:p>
            <a:pPr marL="457200" lvl="1" indent="0" algn="r" rtl="1">
              <a:buNone/>
            </a:pPr>
            <a:endParaRPr lang="fa-IR" b="1" dirty="0"/>
          </a:p>
          <a:p>
            <a:pPr algn="r" rtl="1"/>
            <a:endParaRPr lang="en-US" b="1"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3"/>
          <a:stretch>
            <a:fillRect/>
          </a:stretch>
        </p:blipFill>
        <p:spPr>
          <a:xfrm>
            <a:off x="10988842" y="0"/>
            <a:ext cx="1203158" cy="1924050"/>
          </a:xfrm>
          <a:prstGeom prst="rect">
            <a:avLst/>
          </a:prstGeom>
        </p:spPr>
      </p:pic>
    </p:spTree>
    <p:extLst>
      <p:ext uri="{BB962C8B-B14F-4D97-AF65-F5344CB8AC3E}">
        <p14:creationId xmlns:p14="http://schemas.microsoft.com/office/powerpoint/2010/main" val="319262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64555"/>
            <a:ext cx="8915400" cy="5230374"/>
          </a:xfrm>
        </p:spPr>
        <p:txBody>
          <a:bodyPr>
            <a:noAutofit/>
          </a:bodyPr>
          <a:lstStyle/>
          <a:p>
            <a:pPr algn="r" rtl="1">
              <a:lnSpc>
                <a:spcPct val="150000"/>
              </a:lnSpc>
            </a:pPr>
            <a:r>
              <a:rPr lang="fa-IR" dirty="0" smtClean="0"/>
              <a:t>وجود تعاریف متناقض و متعدد برای رقابت پذیری مساله را مهم تر می نماید:</a:t>
            </a:r>
          </a:p>
          <a:p>
            <a:pPr marL="0" indent="0" algn="r" rtl="1">
              <a:lnSpc>
                <a:spcPct val="150000"/>
              </a:lnSpc>
              <a:buNone/>
            </a:pPr>
            <a:r>
              <a:rPr lang="fa-IR" dirty="0" smtClean="0"/>
              <a:t>کشور رقابتی چگونه کشوری است؟</a:t>
            </a:r>
          </a:p>
          <a:p>
            <a:pPr marL="0" indent="0" algn="r" rtl="1">
              <a:lnSpc>
                <a:spcPct val="150000"/>
              </a:lnSpc>
              <a:buNone/>
            </a:pPr>
            <a:r>
              <a:rPr lang="fa-IR" dirty="0" smtClean="0"/>
              <a:t>آیا در یک کشور رقابتی هر صنعت و یا هر شرکتی نیز رقابتی است؟</a:t>
            </a:r>
          </a:p>
          <a:p>
            <a:pPr lvl="1" algn="r" rtl="1">
              <a:lnSpc>
                <a:spcPct val="150000"/>
              </a:lnSpc>
            </a:pPr>
            <a:r>
              <a:rPr lang="fa-IR" sz="1800" dirty="0" smtClean="0"/>
              <a:t>آیا کشور رقابتی کشوری است که نرخ ارز آن، قیمت </a:t>
            </a:r>
            <a:r>
              <a:rPr lang="fa-IR" sz="1800" dirty="0" err="1" smtClean="0"/>
              <a:t>کالاهایش</a:t>
            </a:r>
            <a:r>
              <a:rPr lang="fa-IR" sz="1800" dirty="0" smtClean="0"/>
              <a:t> را در بازارهای بین </a:t>
            </a:r>
            <a:r>
              <a:rPr lang="fa-IR" sz="1800" dirty="0" err="1" smtClean="0"/>
              <a:t>المللی</a:t>
            </a:r>
            <a:r>
              <a:rPr lang="fa-IR" sz="1800" dirty="0" smtClean="0"/>
              <a:t> رقابتی می کند؟</a:t>
            </a:r>
          </a:p>
          <a:p>
            <a:pPr lvl="1" algn="r" rtl="1">
              <a:lnSpc>
                <a:spcPct val="150000"/>
              </a:lnSpc>
            </a:pPr>
            <a:r>
              <a:rPr lang="fa-IR" sz="1800" dirty="0" smtClean="0"/>
              <a:t>آیا یک کشور رقابتی دارای تجارت متوازن مثبت است؟</a:t>
            </a:r>
          </a:p>
          <a:p>
            <a:pPr lvl="1" algn="r" rtl="1">
              <a:lnSpc>
                <a:spcPct val="150000"/>
              </a:lnSpc>
            </a:pPr>
            <a:r>
              <a:rPr lang="fa-IR" sz="1800" dirty="0" smtClean="0"/>
              <a:t>آیا یک کشور رقابتی کشوری است که از سهم بالایی از صادرات جهان برخوردار است؟</a:t>
            </a:r>
          </a:p>
          <a:p>
            <a:pPr lvl="1" algn="r" rtl="1">
              <a:lnSpc>
                <a:spcPct val="150000"/>
              </a:lnSpc>
            </a:pPr>
            <a:r>
              <a:rPr lang="fa-IR" sz="1800" dirty="0" smtClean="0"/>
              <a:t>آیا یک کشور رقابتی، کشوری است که می تواند شغل آفرین باشد؟</a:t>
            </a:r>
          </a:p>
          <a:p>
            <a:pPr lvl="1" algn="r" rtl="1">
              <a:lnSpc>
                <a:spcPct val="150000"/>
              </a:lnSpc>
            </a:pPr>
            <a:r>
              <a:rPr lang="fa-IR" sz="1800" dirty="0" smtClean="0"/>
              <a:t>نهایتا آیا کشور رقابتی، کشوری است که از هزینه نیروی انسانی پایینی برخوردار است؟</a:t>
            </a:r>
          </a:p>
          <a:p>
            <a:pPr marL="457200" lvl="1" indent="0" algn="r" rtl="1">
              <a:lnSpc>
                <a:spcPct val="150000"/>
              </a:lnSpc>
              <a:buNone/>
            </a:pPr>
            <a:r>
              <a:rPr lang="fa-IR" sz="1800" dirty="0" smtClean="0"/>
              <a:t>هر کدام از شاخص های ذکر شده، </a:t>
            </a:r>
            <a:r>
              <a:rPr lang="fa-IR" sz="1800" dirty="0" err="1" smtClean="0"/>
              <a:t>مواردی</a:t>
            </a:r>
            <a:r>
              <a:rPr lang="fa-IR" sz="1800" dirty="0" smtClean="0"/>
              <a:t> را از صنعت یک کشور بیان می کند اما هیچ کدام از آن ها به طور کامل موفقیت اقتصاد ملی را تبیین </a:t>
            </a:r>
            <a:r>
              <a:rPr lang="fa-IR" sz="1800" dirty="0" err="1" smtClean="0"/>
              <a:t>نمی</a:t>
            </a:r>
            <a:r>
              <a:rPr lang="fa-IR" sz="1800" dirty="0" smtClean="0"/>
              <a:t> نماید.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Title 1"/>
          <p:cNvSpPr txBox="1">
            <a:spLocks/>
          </p:cNvSpPr>
          <p:nvPr/>
        </p:nvSpPr>
        <p:spPr>
          <a:xfrm>
            <a:off x="2866348" y="-16335"/>
            <a:ext cx="8911687" cy="12808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effectLst>
                  <a:outerShdw blurRad="38100" dist="38100" dir="2700000" algn="tl">
                    <a:srgbClr val="000000">
                      <a:alpha val="43137"/>
                    </a:srgbClr>
                  </a:outerShdw>
                </a:effectLst>
              </a:rPr>
              <a:t>فصل اول- نیاز به یک پارادایم جدید(ادامه)</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796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پرسش صحیح</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r>
              <a:rPr lang="fa-IR" dirty="0" smtClean="0"/>
              <a:t>برای دست یابی به یک تعریف قانع کننده از موفقیت شرکت ها و کشورها، باید تمام تعاریف را کنار بگذاریم و این سوال را مطرح کنیم:</a:t>
            </a:r>
          </a:p>
          <a:p>
            <a:pPr algn="r" rtl="1"/>
            <a:r>
              <a:rPr lang="fa-IR" dirty="0" smtClean="0"/>
              <a:t>هدف اقتصادی چیست؟</a:t>
            </a:r>
          </a:p>
          <a:p>
            <a:pPr algn="r" rtl="1"/>
            <a:r>
              <a:rPr lang="fa-IR" dirty="0" smtClean="0"/>
              <a:t>هدف اقتصادی یک کشور، ایجاد یک استاندارد بالا برای شهروندان است.</a:t>
            </a:r>
          </a:p>
          <a:p>
            <a:pPr algn="r" rt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5" name="Diagram 4"/>
          <p:cNvGraphicFramePr/>
          <p:nvPr>
            <p:extLst>
              <p:ext uri="{D42A27DB-BD31-4B8C-83A1-F6EECF244321}">
                <p14:modId xmlns:p14="http://schemas.microsoft.com/office/powerpoint/2010/main" val="4018651672"/>
              </p:ext>
            </p:extLst>
          </p:nvPr>
        </p:nvGraphicFramePr>
        <p:xfrm>
          <a:off x="2456543" y="3374572"/>
          <a:ext cx="8128000" cy="294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910442" y="6139822"/>
            <a:ext cx="4098472" cy="923330"/>
          </a:xfrm>
          <a:prstGeom prst="rect">
            <a:avLst/>
          </a:prstGeom>
          <a:noFill/>
        </p:spPr>
        <p:txBody>
          <a:bodyPr wrap="square" rtlCol="0" anchor="ctr">
            <a:spAutoFit/>
          </a:bodyPr>
          <a:lstStyle/>
          <a:p>
            <a:pPr lvl="0" algn="r"/>
            <a:r>
              <a:rPr lang="fa-IR" dirty="0" smtClean="0"/>
              <a:t>اینجا </a:t>
            </a:r>
            <a:r>
              <a:rPr lang="fa-IR" dirty="0"/>
              <a:t>معلوم می شود که چرا نرخ ارز مناسب و نیروی کار ارزان تعاریف معناداری برای رقابت پذیری نیست.</a:t>
            </a:r>
            <a:endParaRPr lang="en-US" dirty="0"/>
          </a:p>
          <a:p>
            <a:pPr algn="r"/>
            <a:endParaRPr lang="en-US" dirty="0"/>
          </a:p>
        </p:txBody>
      </p:sp>
    </p:spTree>
    <p:extLst>
      <p:ext uri="{BB962C8B-B14F-4D97-AF65-F5344CB8AC3E}">
        <p14:creationId xmlns:p14="http://schemas.microsoft.com/office/powerpoint/2010/main" val="308942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2028"/>
            <a:ext cx="8911687" cy="1280890"/>
          </a:xfrm>
        </p:spPr>
        <p:txBody>
          <a:bodyPr/>
          <a:lstStyle/>
          <a:p>
            <a:pPr algn="r" rtl="1"/>
            <a:r>
              <a:rPr lang="fa-IR" b="1" dirty="0" smtClean="0">
                <a:effectLst>
                  <a:outerShdw blurRad="38100" dist="38100" dir="2700000" algn="tl">
                    <a:srgbClr val="000000">
                      <a:alpha val="43137"/>
                    </a:srgbClr>
                  </a:outerShdw>
                </a:effectLst>
              </a:rPr>
              <a:t>حوزه های بهره </a:t>
            </a:r>
            <a:r>
              <a:rPr lang="fa-IR" b="1" dirty="0" err="1" smtClean="0">
                <a:effectLst>
                  <a:outerShdw blurRad="38100" dist="38100" dir="2700000" algn="tl">
                    <a:srgbClr val="000000">
                      <a:alpha val="43137"/>
                    </a:srgbClr>
                  </a:outerShdw>
                </a:effectLst>
              </a:rPr>
              <a:t>وری</a:t>
            </a:r>
            <a:r>
              <a:rPr lang="fa-IR"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602469"/>
              </p:ext>
            </p:extLst>
          </p:nvPr>
        </p:nvGraphicFramePr>
        <p:xfrm>
          <a:off x="2589213" y="742470"/>
          <a:ext cx="8915400" cy="610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719086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80" y="624110"/>
            <a:ext cx="10880420" cy="1280890"/>
          </a:xfrm>
        </p:spPr>
        <p:txBody>
          <a:bodyPr anchor="ctr"/>
          <a:lstStyle/>
          <a:p>
            <a:pPr algn="r" rtl="1"/>
            <a:r>
              <a:rPr lang="fa-IR" b="1" dirty="0" smtClean="0">
                <a:effectLst>
                  <a:outerShdw blurRad="38100" dist="38100" dir="2700000" algn="tl">
                    <a:srgbClr val="000000">
                      <a:alpha val="43137"/>
                    </a:srgbClr>
                  </a:outerShdw>
                </a:effectLst>
              </a:rPr>
              <a:t>تنها مفهوم معنی دار رقابت پذیری در سطح ملی، بهره </a:t>
            </a:r>
            <a:r>
              <a:rPr lang="fa-IR" b="1" dirty="0" err="1" smtClean="0">
                <a:effectLst>
                  <a:outerShdw blurRad="38100" dist="38100" dir="2700000" algn="tl">
                    <a:srgbClr val="000000">
                      <a:alpha val="43137"/>
                    </a:srgbClr>
                  </a:outerShdw>
                </a:effectLst>
              </a:rPr>
              <a:t>وری</a:t>
            </a:r>
            <a:r>
              <a:rPr lang="fa-IR" b="1" dirty="0" smtClean="0">
                <a:effectLst>
                  <a:outerShdw blurRad="38100" dist="38100" dir="2700000" algn="tl">
                    <a:srgbClr val="000000">
                      <a:alpha val="43137"/>
                    </a:srgbClr>
                  </a:outerShdw>
                </a:effectLst>
              </a:rPr>
              <a:t> ملی است.</a:t>
            </a:r>
            <a:endParaRPr lang="en-US"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8533130"/>
              </p:ext>
            </p:extLst>
          </p:nvPr>
        </p:nvGraphicFramePr>
        <p:xfrm>
          <a:off x="1002460" y="2106706"/>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544638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r" rtl="1"/>
            <a:r>
              <a:rPr lang="fa-IR" b="1" dirty="0" smtClean="0">
                <a:effectLst>
                  <a:outerShdw blurRad="38100" dist="38100" dir="2700000" algn="tl">
                    <a:srgbClr val="000000">
                      <a:alpha val="43137"/>
                    </a:srgbClr>
                  </a:outerShdw>
                </a:effectLst>
              </a:rPr>
              <a:t>پرسش صحیح(ادامه)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85623" y="1775012"/>
            <a:ext cx="9018989" cy="4136210"/>
          </a:xfrm>
        </p:spPr>
        <p:txBody>
          <a:bodyPr>
            <a:noAutofit/>
          </a:bodyPr>
          <a:lstStyle/>
          <a:p>
            <a:pPr algn="r" rtl="1"/>
            <a:r>
              <a:rPr lang="fa-IR" sz="2000" dirty="0"/>
              <a:t>اگر هیچ رقابتی هم وجود نداشته باشد، سطح بهره </a:t>
            </a:r>
            <a:r>
              <a:rPr lang="fa-IR" sz="2000" dirty="0" err="1"/>
              <a:t>وری</a:t>
            </a:r>
            <a:r>
              <a:rPr lang="fa-IR" sz="2000" dirty="0"/>
              <a:t> قابل دسترس در </a:t>
            </a:r>
            <a:r>
              <a:rPr lang="fa-IR" sz="2000" dirty="0" err="1"/>
              <a:t>اقصاد</a:t>
            </a:r>
            <a:r>
              <a:rPr lang="fa-IR" sz="2000" dirty="0"/>
              <a:t> یک کشور مستقل از آن چیزی است که در سایر کشورها اتفاق می افتد. اگر چه تجارت بین </a:t>
            </a:r>
            <a:r>
              <a:rPr lang="fa-IR" sz="2000" dirty="0" err="1"/>
              <a:t>المللی</a:t>
            </a:r>
            <a:endParaRPr lang="fa-IR" sz="2000" dirty="0"/>
          </a:p>
          <a:p>
            <a:pPr lvl="1" algn="r" rtl="1"/>
            <a:r>
              <a:rPr lang="fa-IR" sz="2000" dirty="0"/>
              <a:t>فرصتی برای افزایش سطح بهره </a:t>
            </a:r>
            <a:r>
              <a:rPr lang="fa-IR" sz="2000" dirty="0" err="1"/>
              <a:t>وری</a:t>
            </a:r>
            <a:endParaRPr lang="fa-IR" sz="2000" dirty="0"/>
          </a:p>
          <a:p>
            <a:pPr lvl="1" algn="r" rtl="1"/>
            <a:r>
              <a:rPr lang="fa-IR" sz="2000" dirty="0"/>
              <a:t>تهدیدی برای حفظ آن</a:t>
            </a:r>
          </a:p>
          <a:p>
            <a:pPr lvl="1" algn="r" rtl="1"/>
            <a:r>
              <a:rPr lang="fa-IR" sz="2000" dirty="0"/>
              <a:t>فراهم آوردن فرصتی برای افزایش بهره </a:t>
            </a:r>
            <a:r>
              <a:rPr lang="fa-IR" sz="2000" dirty="0" err="1"/>
              <a:t>وری</a:t>
            </a:r>
            <a:r>
              <a:rPr lang="fa-IR" sz="2000" dirty="0"/>
              <a:t> از طریق حذف نیاز به تولید تمام کالاها و خدمات خود در داخل کشور</a:t>
            </a:r>
          </a:p>
          <a:p>
            <a:pPr lvl="2" algn="r" rtl="1"/>
            <a:r>
              <a:rPr lang="fa-IR" sz="2000" dirty="0"/>
              <a:t>واردات نیز همانند صادرات برای رشد بهره </a:t>
            </a:r>
            <a:r>
              <a:rPr lang="fa-IR" sz="2000" dirty="0" err="1"/>
              <a:t>وری</a:t>
            </a:r>
            <a:r>
              <a:rPr lang="fa-IR" sz="2000" dirty="0"/>
              <a:t> ضروری است</a:t>
            </a:r>
            <a:r>
              <a:rPr lang="fa-IR" sz="2000" dirty="0" smtClean="0"/>
              <a:t>.</a:t>
            </a:r>
          </a:p>
          <a:p>
            <a:pPr algn="r" rtl="1"/>
            <a:r>
              <a:rPr lang="fa-IR" sz="2000" dirty="0" smtClean="0"/>
              <a:t>تاسیس شرکت های فرعی خارجی باعث افزایش بهره </a:t>
            </a:r>
            <a:r>
              <a:rPr lang="fa-IR" sz="2000" dirty="0" err="1" smtClean="0"/>
              <a:t>وری</a:t>
            </a:r>
            <a:r>
              <a:rPr lang="fa-IR" sz="2000" dirty="0" smtClean="0"/>
              <a:t> ملی می گردد:</a:t>
            </a:r>
          </a:p>
          <a:p>
            <a:pPr lvl="1" algn="r" rtl="1"/>
            <a:r>
              <a:rPr lang="fa-IR" sz="2000" dirty="0" smtClean="0"/>
              <a:t>انتقال فعالیت های دارای بهره </a:t>
            </a:r>
            <a:r>
              <a:rPr lang="fa-IR" sz="2000" dirty="0" err="1" smtClean="0"/>
              <a:t>وری</a:t>
            </a:r>
            <a:r>
              <a:rPr lang="fa-IR" sz="2000" dirty="0" smtClean="0"/>
              <a:t> کمتر به سایر کشورها</a:t>
            </a:r>
          </a:p>
          <a:p>
            <a:pPr lvl="1" algn="r" rtl="1"/>
            <a:r>
              <a:rPr lang="fa-IR" sz="2000" dirty="0" smtClean="0"/>
              <a:t>انتقال فعالیت </a:t>
            </a:r>
            <a:r>
              <a:rPr lang="fa-IR" sz="2000" dirty="0" err="1" smtClean="0"/>
              <a:t>هایی</a:t>
            </a:r>
            <a:r>
              <a:rPr lang="fa-IR" sz="2000" dirty="0" smtClean="0"/>
              <a:t> که منجر به نفوذ بیشتر به بازارهای خارجی می گردد</a:t>
            </a:r>
          </a:p>
          <a:p>
            <a:pPr marL="0" indent="0" algn="r" rtl="1">
              <a:buNone/>
            </a:pPr>
            <a:r>
              <a:rPr lang="fa-IR" sz="2000" dirty="0" smtClean="0"/>
              <a:t>مثال: ژاپن: انتقال فعالیت های مرتبط با مونتاژ لوازم الکترونیکی به کشورهای تایوان، هنگ </a:t>
            </a:r>
            <a:r>
              <a:rPr lang="fa-IR" sz="2000" dirty="0" err="1" smtClean="0"/>
              <a:t>کنک</a:t>
            </a:r>
            <a:r>
              <a:rPr lang="fa-IR" sz="2000" dirty="0" smtClean="0"/>
              <a:t>، مالزی و تایلند</a:t>
            </a:r>
          </a:p>
          <a:p>
            <a:pPr algn="r" rtl="1"/>
            <a:r>
              <a:rPr lang="fa-IR" sz="2000" dirty="0" smtClean="0"/>
              <a:t>هیچ کشوری در تمام زمینه ها رقابتی نیست؛ استفاده بهینه از نیروی انسانی و سایر منابع داخلی باید با بهره </a:t>
            </a:r>
            <a:r>
              <a:rPr lang="fa-IR" sz="2000" dirty="0" err="1" smtClean="0"/>
              <a:t>وری</a:t>
            </a:r>
            <a:r>
              <a:rPr lang="fa-IR" sz="2000" dirty="0" smtClean="0"/>
              <a:t> بالا به کار گرفته شود.</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24735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ابزار </a:t>
            </a:r>
            <a:r>
              <a:rPr lang="fa-IR" b="1" dirty="0" err="1" smtClean="0">
                <a:effectLst>
                  <a:outerShdw blurRad="38100" dist="38100" dir="2700000" algn="tl">
                    <a:srgbClr val="000000">
                      <a:alpha val="43137"/>
                    </a:srgbClr>
                  </a:outerShdw>
                </a:effectLst>
              </a:rPr>
              <a:t>کامیابی</a:t>
            </a:r>
            <a:r>
              <a:rPr lang="fa-IR" b="1" dirty="0" smtClean="0">
                <a:effectLst>
                  <a:outerShdw blurRad="38100" dist="38100" dir="2700000" algn="tl">
                    <a:srgbClr val="000000">
                      <a:alpha val="43137"/>
                    </a:srgbClr>
                  </a:outerShdw>
                </a:effectLst>
              </a:rPr>
              <a:t> اقتصادی</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300599"/>
              </p:ext>
            </p:extLst>
          </p:nvPr>
        </p:nvGraphicFramePr>
        <p:xfrm>
          <a:off x="3194331" y="2012577"/>
          <a:ext cx="8114646"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671727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3651919"/>
              </p:ext>
            </p:extLst>
          </p:nvPr>
        </p:nvGraphicFramePr>
        <p:xfrm>
          <a:off x="528594" y="2073499"/>
          <a:ext cx="7971462"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355541" y="2073499"/>
            <a:ext cx="4836459" cy="2862322"/>
          </a:xfrm>
          <a:prstGeom prst="rect">
            <a:avLst/>
          </a:prstGeom>
          <a:noFill/>
        </p:spPr>
        <p:txBody>
          <a:bodyPr wrap="square" rtlCol="0">
            <a:spAutoFit/>
          </a:bodyPr>
          <a:lstStyle/>
          <a:p>
            <a:pPr algn="justLow" rtl="1">
              <a:lnSpc>
                <a:spcPct val="150000"/>
              </a:lnSpc>
            </a:pPr>
            <a:r>
              <a:rPr lang="fa-IR" sz="2000" dirty="0" smtClean="0"/>
              <a:t>تجارت موفق هم  می تواند به بهره </a:t>
            </a:r>
            <a:r>
              <a:rPr lang="fa-IR" sz="2000" dirty="0" err="1" smtClean="0"/>
              <a:t>وری</a:t>
            </a:r>
            <a:r>
              <a:rPr lang="fa-IR" sz="2000" dirty="0" smtClean="0"/>
              <a:t> ملی بینجامد و هم آن را به مخاطره بیندازد. </a:t>
            </a:r>
          </a:p>
          <a:p>
            <a:pPr algn="justLow" rtl="1">
              <a:lnSpc>
                <a:spcPct val="150000"/>
              </a:lnSpc>
            </a:pPr>
            <a:r>
              <a:rPr lang="fa-IR" sz="2000" dirty="0" smtClean="0"/>
              <a:t>مثال: صنایع </a:t>
            </a:r>
            <a:r>
              <a:rPr lang="fa-IR" sz="2000" dirty="0" err="1" smtClean="0"/>
              <a:t>خودروسازی</a:t>
            </a:r>
            <a:r>
              <a:rPr lang="fa-IR" sz="2000" dirty="0" smtClean="0"/>
              <a:t> آمریکا نسبت به سایر صنایع آمریکا، از هر نفر ساعت، بیشترین خروجی را دریافت می کند اما سطح بهره </a:t>
            </a:r>
            <a:r>
              <a:rPr lang="fa-IR" sz="2000" dirty="0" err="1" smtClean="0"/>
              <a:t>وری</a:t>
            </a:r>
            <a:r>
              <a:rPr lang="fa-IR" sz="2000" dirty="0" smtClean="0"/>
              <a:t> در صنایع ژاپن و آلمان بالاتر است.</a:t>
            </a:r>
          </a:p>
          <a:p>
            <a:pPr algn="justLow" rtl="1">
              <a:lnSpc>
                <a:spcPct val="150000"/>
              </a:lnSpc>
            </a:pPr>
            <a:r>
              <a:rPr lang="fa-IR" sz="2000" dirty="0" smtClean="0"/>
              <a:t>در کره هم سطح </a:t>
            </a:r>
            <a:r>
              <a:rPr lang="fa-IR" sz="2000" dirty="0" err="1" smtClean="0"/>
              <a:t>دستمزدها</a:t>
            </a:r>
            <a:r>
              <a:rPr lang="fa-IR" sz="2000" dirty="0" smtClean="0"/>
              <a:t> پایین تر است.</a:t>
            </a:r>
            <a:endParaRPr lang="en-US" sz="20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49828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29899"/>
            <a:ext cx="8911687" cy="1280890"/>
          </a:xfrm>
        </p:spPr>
        <p:txBody>
          <a:bodyPr anchor="ctr"/>
          <a:lstStyle/>
          <a:p>
            <a:pPr algn="r" rtl="1"/>
            <a:r>
              <a:rPr lang="fa-IR" b="1" dirty="0" smtClean="0">
                <a:effectLst>
                  <a:outerShdw blurRad="38100" dist="38100" dir="2700000" algn="tl">
                    <a:srgbClr val="000000">
                      <a:alpha val="43137"/>
                    </a:srgbClr>
                  </a:outerShdw>
                </a:effectLst>
              </a:rPr>
              <a:t>پرسش صحیح(ادامه)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649506"/>
            <a:ext cx="8915400" cy="3777622"/>
          </a:xfrm>
        </p:spPr>
        <p:txBody>
          <a:bodyPr>
            <a:noAutofit/>
          </a:bodyPr>
          <a:lstStyle/>
          <a:p>
            <a:pPr algn="r" rtl="1"/>
            <a:r>
              <a:rPr lang="fa-IR" dirty="0" smtClean="0"/>
              <a:t>وجود تعاریف متناقض و متعدد برای رقابت پذیری مساله را مهم تر می نماید:</a:t>
            </a:r>
          </a:p>
          <a:p>
            <a:pPr marL="0" indent="0" algn="r" rtl="1">
              <a:buNone/>
            </a:pPr>
            <a:r>
              <a:rPr lang="fa-IR" dirty="0" smtClean="0"/>
              <a:t>کشور رقابتی چگونه کشوری است؟</a:t>
            </a:r>
          </a:p>
          <a:p>
            <a:pPr marL="0" indent="0" algn="r" rtl="1">
              <a:buNone/>
            </a:pPr>
            <a:r>
              <a:rPr lang="fa-IR" dirty="0" smtClean="0"/>
              <a:t>آیا در یک کشور رقابتی هر صنعت و یا هر شرکتی نیز رقابتی است؟</a:t>
            </a:r>
          </a:p>
          <a:p>
            <a:pPr lvl="1" algn="r" rtl="1"/>
            <a:r>
              <a:rPr lang="fa-IR" sz="1800" dirty="0" smtClean="0"/>
              <a:t>آیا کشور رقابتی کشوری است که نرخ ارز آن، قیمت </a:t>
            </a:r>
            <a:r>
              <a:rPr lang="fa-IR" sz="1800" dirty="0" err="1" smtClean="0"/>
              <a:t>کالاهایش</a:t>
            </a:r>
            <a:r>
              <a:rPr lang="fa-IR" sz="1800" dirty="0" smtClean="0"/>
              <a:t> را در بازارهای بین </a:t>
            </a:r>
            <a:r>
              <a:rPr lang="fa-IR" sz="1800" dirty="0" err="1" smtClean="0"/>
              <a:t>المللی</a:t>
            </a:r>
            <a:r>
              <a:rPr lang="fa-IR" sz="1800" dirty="0" smtClean="0"/>
              <a:t> رقابتی می کند؟</a:t>
            </a:r>
          </a:p>
          <a:p>
            <a:pPr lvl="1" algn="r" rtl="1"/>
            <a:r>
              <a:rPr lang="fa-IR" sz="1800" strike="sngStrike" dirty="0" smtClean="0"/>
              <a:t>آیا یک کشور رقابتی دارای تجارت متوازن مثبت است؟ </a:t>
            </a:r>
            <a:r>
              <a:rPr lang="fa-IR" sz="1800" dirty="0" smtClean="0"/>
              <a:t>افزایش صادرات به دلیل حقوق و دستمزد پایین، ارزش پول پایین و هم چنین وارد کردن کالاهای پیچیده با عدم بهره </a:t>
            </a:r>
            <a:r>
              <a:rPr lang="fa-IR" sz="1800" dirty="0" err="1" smtClean="0"/>
              <a:t>وری</a:t>
            </a:r>
            <a:r>
              <a:rPr lang="fa-IR" sz="1800" dirty="0" smtClean="0"/>
              <a:t> کافی برای رقابت با رقبای خارجی، ممکن است تجارت را به حالت متوازن و یا مازاد درآورد اما استاندارد زندگی را پایین می آورد.</a:t>
            </a:r>
          </a:p>
          <a:p>
            <a:pPr lvl="1" algn="r" rtl="1"/>
            <a:r>
              <a:rPr lang="fa-IR" sz="1800" dirty="0" smtClean="0"/>
              <a:t>آیا یک کشور رقابتی کشوری است که از سهم بالایی از صادرات جهان برخوردار است؟ این تعریف با استانداردهای زندگی گره خورده است. زمانی که صادرات صنایع بهره ور افزایش یابد، بهره </a:t>
            </a:r>
            <a:r>
              <a:rPr lang="fa-IR" sz="1800" dirty="0" err="1" smtClean="0"/>
              <a:t>وری</a:t>
            </a:r>
            <a:r>
              <a:rPr lang="fa-IR" sz="1800" dirty="0" smtClean="0"/>
              <a:t> ملی رشد می کند.</a:t>
            </a:r>
          </a:p>
          <a:p>
            <a:pPr lvl="1" algn="r" rtl="1"/>
            <a:r>
              <a:rPr lang="fa-IR" sz="1800" dirty="0" smtClean="0"/>
              <a:t>آیا یک کشور رقابتی، کشوری است که می تواند شغل آفرین باشد؟</a:t>
            </a:r>
          </a:p>
          <a:p>
            <a:pPr lvl="1" algn="r" rtl="1"/>
            <a:r>
              <a:rPr lang="fa-IR" sz="1800" strike="sngStrike" dirty="0" smtClean="0"/>
              <a:t>نهایتا آیا کشور رقابتی، کشوری است که از هزینه نیروی انسانی پایینی برخوردار است؟</a:t>
            </a:r>
            <a:r>
              <a:rPr lang="fa-IR" sz="1800" dirty="0" smtClean="0"/>
              <a:t> استاندارد زندگی پایین می آید.</a:t>
            </a:r>
          </a:p>
          <a:p>
            <a:pPr marL="457200" lvl="1" indent="0" algn="r" rtl="1">
              <a:buNone/>
            </a:pPr>
            <a:endParaRPr lang="fa-IR" sz="1800" dirty="0"/>
          </a:p>
          <a:p>
            <a:pPr marL="457200" lvl="1" indent="0" algn="r" rtl="1">
              <a:buNone/>
            </a:pPr>
            <a:r>
              <a:rPr lang="fa-IR" sz="1800" dirty="0" smtClean="0"/>
              <a:t>هر کدام از شاخص های ذکر شده، </a:t>
            </a:r>
            <a:r>
              <a:rPr lang="fa-IR" sz="1800" dirty="0" err="1" smtClean="0"/>
              <a:t>مواردی</a:t>
            </a:r>
            <a:r>
              <a:rPr lang="fa-IR" sz="1800" dirty="0" smtClean="0"/>
              <a:t> را از صنعت یک کشور بیان می کند اما هیچ کدام از آن ها به طور کامل موفقیت اقتصاد ملی را تبیین </a:t>
            </a:r>
            <a:r>
              <a:rPr lang="fa-IR" sz="1800" dirty="0" err="1" smtClean="0"/>
              <a:t>نمی</a:t>
            </a:r>
            <a:r>
              <a:rPr lang="fa-IR" sz="1800" dirty="0" smtClean="0"/>
              <a:t> نماید.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586911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پرسش صحیح(ادامه)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555377"/>
            <a:ext cx="8915400" cy="3777622"/>
          </a:xfrm>
        </p:spPr>
        <p:txBody>
          <a:bodyPr/>
          <a:lstStyle/>
          <a:p>
            <a:pPr algn="r" rtl="1"/>
            <a:r>
              <a:rPr lang="fa-IR" dirty="0" smtClean="0"/>
              <a:t>بنابراین به جای تعریف رقابت پذیری در سطح ملی، باید عوامل تعیین کننده بهره </a:t>
            </a:r>
            <a:r>
              <a:rPr lang="fa-IR" dirty="0" err="1" smtClean="0"/>
              <a:t>وری</a:t>
            </a:r>
            <a:r>
              <a:rPr lang="fa-IR" dirty="0" smtClean="0"/>
              <a:t> و نرخ رشد بهره </a:t>
            </a:r>
            <a:r>
              <a:rPr lang="fa-IR" dirty="0" err="1" smtClean="0"/>
              <a:t>وری</a:t>
            </a:r>
            <a:r>
              <a:rPr lang="fa-IR" dirty="0" smtClean="0"/>
              <a:t> را تعریف نماییم.</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5" name="Diagram 4"/>
          <p:cNvGraphicFramePr/>
          <p:nvPr>
            <p:extLst>
              <p:ext uri="{D42A27DB-BD31-4B8C-83A1-F6EECF244321}">
                <p14:modId xmlns:p14="http://schemas.microsoft.com/office/powerpoint/2010/main" val="2618050524"/>
              </p:ext>
            </p:extLst>
          </p:nvPr>
        </p:nvGraphicFramePr>
        <p:xfrm>
          <a:off x="2589211" y="1905000"/>
          <a:ext cx="8800447" cy="272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494911946"/>
              </p:ext>
            </p:extLst>
          </p:nvPr>
        </p:nvGraphicFramePr>
        <p:xfrm>
          <a:off x="2589212" y="3474017"/>
          <a:ext cx="8128000" cy="3383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7197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97114"/>
          </a:xfrm>
        </p:spPr>
        <p:txBody>
          <a:bodyPr anchor="ctr"/>
          <a:lstStyle/>
          <a:p>
            <a:pPr algn="r" rtl="1"/>
            <a:r>
              <a:rPr lang="fa-IR" b="1" dirty="0" smtClean="0">
                <a:effectLst>
                  <a:outerShdw blurRad="38100" dist="38100" dir="2700000" algn="tl">
                    <a:srgbClr val="000000">
                      <a:alpha val="43137"/>
                    </a:srgbClr>
                  </a:outerShdw>
                </a:effectLst>
              </a:rPr>
              <a:t>منطق تئوری های اقتصادی برای موفقیت صنعت</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721224"/>
            <a:ext cx="8915400" cy="4482353"/>
          </a:xfrm>
        </p:spPr>
        <p:txBody>
          <a:bodyPr>
            <a:noAutofit/>
          </a:bodyPr>
          <a:lstStyle/>
          <a:p>
            <a:pPr algn="r" rtl="1"/>
            <a:r>
              <a:rPr lang="fa-IR" dirty="0" smtClean="0"/>
              <a:t>به طور سنتی تئوری های اقتصادی، عوامل ذیل را به عنوان مزایای رقابتی برای یک ناحیه و یا یک کشور بیان می کنند: </a:t>
            </a:r>
          </a:p>
          <a:p>
            <a:pPr lvl="1" algn="r" rtl="1"/>
            <a:r>
              <a:rPr lang="fa-IR" sz="1800" dirty="0" smtClean="0"/>
              <a:t>زمین</a:t>
            </a:r>
            <a:endParaRPr lang="en-US" sz="1800" dirty="0" smtClean="0"/>
          </a:p>
          <a:p>
            <a:pPr lvl="1" algn="r" rtl="1"/>
            <a:r>
              <a:rPr lang="fa-IR" sz="1800" dirty="0" smtClean="0"/>
              <a:t>نیروی کار </a:t>
            </a:r>
            <a:endParaRPr lang="en-US" sz="1800" dirty="0" smtClean="0"/>
          </a:p>
          <a:p>
            <a:pPr lvl="1" algn="r" rtl="1"/>
            <a:r>
              <a:rPr lang="fa-IR" sz="1800" dirty="0" smtClean="0"/>
              <a:t>موقعیت و مکان</a:t>
            </a:r>
          </a:p>
          <a:p>
            <a:pPr lvl="1" algn="r" rtl="1"/>
            <a:r>
              <a:rPr lang="fa-IR" sz="1800" dirty="0" smtClean="0"/>
              <a:t>منابع طبیعی</a:t>
            </a:r>
          </a:p>
          <a:p>
            <a:pPr lvl="1" algn="r" rtl="1"/>
            <a:r>
              <a:rPr lang="fa-IR" sz="1800" dirty="0" smtClean="0"/>
              <a:t>میزان جمعیت محلی</a:t>
            </a:r>
          </a:p>
          <a:p>
            <a:pPr algn="r" rtl="1"/>
            <a:r>
              <a:rPr lang="fa-IR" dirty="0" smtClean="0"/>
              <a:t> ایجاد </a:t>
            </a:r>
            <a:r>
              <a:rPr lang="fa-IR" dirty="0" err="1" smtClean="0"/>
              <a:t>نمی</a:t>
            </a:r>
            <a:r>
              <a:rPr lang="fa-IR" dirty="0" smtClean="0"/>
              <a:t> شود.</a:t>
            </a:r>
            <a:r>
              <a:rPr lang="en-US" dirty="0" smtClean="0"/>
              <a:t>(Factor Endowments)</a:t>
            </a:r>
            <a:r>
              <a:rPr lang="fa-IR" dirty="0" smtClean="0"/>
              <a:t>به اعتقاد </a:t>
            </a:r>
            <a:r>
              <a:rPr lang="fa-IR" dirty="0" err="1" smtClean="0"/>
              <a:t>پورتر</a:t>
            </a:r>
            <a:r>
              <a:rPr lang="fa-IR" dirty="0" smtClean="0"/>
              <a:t> رشد اقتصادی پایدار هرگز بر پایه عوامل موهبتی</a:t>
            </a:r>
          </a:p>
          <a:p>
            <a:pPr algn="r" rtl="1"/>
            <a:r>
              <a:rPr lang="fa-IR" dirty="0" smtClean="0"/>
              <a:t>تاریخچه رقابت پذیری را به </a:t>
            </a:r>
            <a:r>
              <a:rPr lang="fa-IR" dirty="0" err="1" smtClean="0"/>
              <a:t>آدام</a:t>
            </a:r>
            <a:r>
              <a:rPr lang="fa-IR" dirty="0" smtClean="0"/>
              <a:t> اسمیت و </a:t>
            </a:r>
            <a:r>
              <a:rPr lang="fa-IR" dirty="0" err="1" smtClean="0"/>
              <a:t>ریکاردو</a:t>
            </a:r>
            <a:r>
              <a:rPr lang="fa-IR" dirty="0" smtClean="0"/>
              <a:t> نسبت داده </a:t>
            </a:r>
            <a:r>
              <a:rPr lang="fa-IR" dirty="0" err="1" smtClean="0"/>
              <a:t>اند</a:t>
            </a:r>
            <a:r>
              <a:rPr lang="fa-IR" dirty="0" smtClean="0"/>
              <a:t>:</a:t>
            </a:r>
          </a:p>
          <a:p>
            <a:pPr lvl="1" algn="r" rtl="1"/>
            <a:r>
              <a:rPr lang="fa-IR" sz="1800" dirty="0" smtClean="0"/>
              <a:t>مزیت مقایسه ای بر اساس عوامل تولید</a:t>
            </a:r>
          </a:p>
          <a:p>
            <a:pPr lvl="2" algn="r" rtl="1"/>
            <a:r>
              <a:rPr lang="fa-IR" sz="1800" dirty="0" smtClean="0"/>
              <a:t>مثال نقض: کره بعد از جنگ هی سرمایه ای نداشت.</a:t>
            </a:r>
          </a:p>
          <a:p>
            <a:pPr lvl="2" algn="r" rtl="1"/>
            <a:r>
              <a:rPr lang="fa-IR" sz="1800" dirty="0" smtClean="0"/>
              <a:t>و یا بیشتر تبادلات بین کشورهای مشابه از حیث منابع رخ می دهد.</a:t>
            </a:r>
          </a:p>
          <a:p>
            <a:pPr lvl="2" algn="r" rtl="1"/>
            <a:r>
              <a:rPr lang="fa-IR" sz="1800" dirty="0" smtClean="0"/>
              <a:t>عدم ارتباط </a:t>
            </a:r>
            <a:r>
              <a:rPr lang="fa-IR" sz="1800" dirty="0" smtClean="0">
                <a:hlinkClick r:id="rId2" action="ppaction://hlinksldjump"/>
              </a:rPr>
              <a:t>فرضیات تئوری مزیت مقایسه ای </a:t>
            </a:r>
            <a:r>
              <a:rPr lang="fa-IR" sz="1800" dirty="0" smtClean="0"/>
              <a:t>با عالم واقع امروز</a:t>
            </a:r>
            <a:endParaRPr lang="en-US" sz="1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00751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17768"/>
            <a:ext cx="8911687" cy="1280890"/>
          </a:xfrm>
        </p:spPr>
        <p:txBody>
          <a:bodyPr anchor="ctr"/>
          <a:lstStyle/>
          <a:p>
            <a:pPr algn="r" rtl="1"/>
            <a:r>
              <a:rPr lang="fa-IR" b="1" dirty="0">
                <a:effectLst>
                  <a:outerShdw blurRad="38100" dist="38100" dir="2700000" algn="tl">
                    <a:srgbClr val="000000">
                      <a:alpha val="43137"/>
                    </a:srgbClr>
                  </a:outerShdw>
                </a:effectLst>
              </a:rPr>
              <a:t>معرفی </a:t>
            </a:r>
            <a:r>
              <a:rPr lang="fa-IR" b="1" dirty="0" smtClean="0">
                <a:effectLst>
                  <a:outerShdw blurRad="38100" dist="38100" dir="2700000" algn="tl">
                    <a:srgbClr val="000000">
                      <a:alpha val="43137"/>
                    </a:srgbClr>
                  </a:outerShdw>
                </a:effectLst>
              </a:rPr>
              <a:t>نویسنده(ادامه)</a:t>
            </a:r>
            <a:endParaRPr lang="en-US" dirty="0"/>
          </a:p>
        </p:txBody>
      </p:sp>
      <p:sp>
        <p:nvSpPr>
          <p:cNvPr id="3" name="Content Placeholder 2"/>
          <p:cNvSpPr>
            <a:spLocks noGrp="1"/>
          </p:cNvSpPr>
          <p:nvPr>
            <p:ph sz="half" idx="1"/>
          </p:nvPr>
        </p:nvSpPr>
        <p:spPr>
          <a:xfrm>
            <a:off x="2589212" y="1555379"/>
            <a:ext cx="4313864" cy="3777622"/>
          </a:xfrm>
        </p:spPr>
        <p:txBody>
          <a:bodyPr/>
          <a:lstStyle/>
          <a:p>
            <a:pPr algn="r" rtl="1"/>
            <a:r>
              <a:rPr lang="fa-IR" sz="2000" dirty="0" smtClean="0"/>
              <a:t>2نکته مهم</a:t>
            </a:r>
          </a:p>
          <a:p>
            <a:pPr lvl="1" algn="r" rtl="1"/>
            <a:r>
              <a:rPr lang="fa-IR" sz="2000" dirty="0" smtClean="0"/>
              <a:t>واحد تحلیل </a:t>
            </a:r>
            <a:r>
              <a:rPr lang="fa-IR" sz="2000" dirty="0" err="1" smtClean="0"/>
              <a:t>پورتر</a:t>
            </a:r>
            <a:r>
              <a:rPr lang="fa-IR" sz="2000" dirty="0" smtClean="0"/>
              <a:t> همیشه شرکت ها و صنعت بوده است.</a:t>
            </a:r>
          </a:p>
          <a:p>
            <a:pPr lvl="1" algn="r" rtl="1"/>
            <a:r>
              <a:rPr lang="fa-IR" sz="2000" dirty="0" smtClean="0"/>
              <a:t>دولت های حاکم نقش محدودی دارند.</a:t>
            </a:r>
            <a:endParaRPr lang="en-US" sz="2000" dirty="0"/>
          </a:p>
        </p:txBody>
      </p:sp>
      <p:sp>
        <p:nvSpPr>
          <p:cNvPr id="4" name="Content Placeholder 3"/>
          <p:cNvSpPr>
            <a:spLocks noGrp="1"/>
          </p:cNvSpPr>
          <p:nvPr>
            <p:ph sz="half" idx="2"/>
          </p:nvPr>
        </p:nvSpPr>
        <p:spPr>
          <a:xfrm>
            <a:off x="7190747" y="1548001"/>
            <a:ext cx="4313864" cy="4409046"/>
          </a:xfrm>
        </p:spPr>
        <p:txBody>
          <a:bodyPr>
            <a:noAutofit/>
          </a:bodyPr>
          <a:lstStyle/>
          <a:p>
            <a:pPr algn="r" rtl="1"/>
            <a:r>
              <a:rPr lang="fa-IR" sz="2000" dirty="0" err="1" smtClean="0"/>
              <a:t>پورتر</a:t>
            </a:r>
            <a:r>
              <a:rPr lang="fa-IR" sz="2000" dirty="0" smtClean="0"/>
              <a:t> بیشتر عمر حرفه ای خود را معطوف به بررسی وضعیت مالی و اقتصادی کشورها و شرکت </a:t>
            </a:r>
            <a:r>
              <a:rPr lang="fa-IR" sz="2000" dirty="0" err="1" smtClean="0"/>
              <a:t>هایشان</a:t>
            </a:r>
            <a:r>
              <a:rPr lang="fa-IR" sz="2000" dirty="0" smtClean="0"/>
              <a:t> کرده است و موضوع اصلی تحقیقاتی او بررسی ویژگی رقابت در صنایع و اصول استراتژی رقابتی است.</a:t>
            </a:r>
          </a:p>
          <a:p>
            <a:pPr algn="r" rtl="1"/>
            <a:r>
              <a:rPr lang="fa-IR" sz="2000" dirty="0" smtClean="0"/>
              <a:t>کتاب اول: استراتژی رقابتی- 1980: بررسی ساختار صنایع و موقعیت های موجود در آن ها</a:t>
            </a:r>
          </a:p>
          <a:p>
            <a:pPr algn="r" rtl="1"/>
            <a:r>
              <a:rPr lang="fa-IR" sz="2000" dirty="0" smtClean="0"/>
              <a:t>کتاب دوم: مزیت رقابتی- 1985: ارائه ساختاری در مورد درک منابع رقابتی یک شرکت و چگونگی تقویت چنین منبعی</a:t>
            </a:r>
          </a:p>
          <a:p>
            <a:pPr algn="r" rtl="1"/>
            <a:r>
              <a:rPr lang="fa-IR" sz="2000" dirty="0" smtClean="0"/>
              <a:t>کتاب بعدی: رقابت در صنایع جهانی- 1986: چالش های رقابت بین </a:t>
            </a:r>
            <a:r>
              <a:rPr lang="fa-IR" sz="2000" dirty="0" err="1" smtClean="0"/>
              <a:t>المللی</a:t>
            </a:r>
            <a:endParaRPr lang="en-US" sz="20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p:cNvPicPr>
            <a:picLocks noChangeAspect="1"/>
          </p:cNvPicPr>
          <p:nvPr/>
        </p:nvPicPr>
        <p:blipFill>
          <a:blip r:embed="rId2"/>
          <a:stretch>
            <a:fillRect/>
          </a:stretch>
        </p:blipFill>
        <p:spPr>
          <a:xfrm>
            <a:off x="1075697" y="3181350"/>
            <a:ext cx="6115050" cy="3676650"/>
          </a:xfrm>
          <a:prstGeom prst="rect">
            <a:avLst/>
          </a:prstGeom>
        </p:spPr>
      </p:pic>
    </p:spTree>
    <p:extLst>
      <p:ext uri="{BB962C8B-B14F-4D97-AF65-F5344CB8AC3E}">
        <p14:creationId xmlns:p14="http://schemas.microsoft.com/office/powerpoint/2010/main" val="253805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تئوری مزیت مقایسه ای(عوامل)</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lnSpc>
                <a:spcPct val="150000"/>
              </a:lnSpc>
            </a:pPr>
            <a:r>
              <a:rPr lang="fa-IR" sz="2000" dirty="0" smtClean="0"/>
              <a:t>فرضیات این تئوری</a:t>
            </a:r>
          </a:p>
          <a:p>
            <a:pPr lvl="1" algn="r" rtl="1">
              <a:lnSpc>
                <a:spcPct val="150000"/>
              </a:lnSpc>
            </a:pPr>
            <a:r>
              <a:rPr lang="fa-IR" sz="2000" dirty="0" smtClean="0"/>
              <a:t>هیچ گونه اقتصاد مقیاسی وجود ندارد</a:t>
            </a:r>
          </a:p>
          <a:p>
            <a:pPr lvl="1" algn="r" rtl="1">
              <a:lnSpc>
                <a:spcPct val="150000"/>
              </a:lnSpc>
            </a:pPr>
            <a:r>
              <a:rPr lang="fa-IR" sz="2000" dirty="0" smtClean="0"/>
              <a:t>تکنولوژی ها در همه کشورها مشابه یکدیگرند</a:t>
            </a:r>
          </a:p>
          <a:p>
            <a:pPr lvl="1" algn="r" rtl="1">
              <a:lnSpc>
                <a:spcPct val="150000"/>
              </a:lnSpc>
            </a:pPr>
            <a:r>
              <a:rPr lang="fa-IR" sz="2000" dirty="0" smtClean="0"/>
              <a:t>کالاها متمایزند</a:t>
            </a:r>
          </a:p>
          <a:p>
            <a:pPr lvl="1" algn="r" rtl="1">
              <a:lnSpc>
                <a:spcPct val="150000"/>
              </a:lnSpc>
            </a:pPr>
            <a:r>
              <a:rPr lang="fa-IR" sz="2000" dirty="0" smtClean="0"/>
              <a:t>منبع عوامل داخلی پایدار است</a:t>
            </a:r>
          </a:p>
          <a:p>
            <a:pPr lvl="1" algn="r" rtl="1">
              <a:lnSpc>
                <a:spcPct val="150000"/>
              </a:lnSpc>
            </a:pPr>
            <a:r>
              <a:rPr lang="fa-IR" sz="2000" dirty="0" smtClean="0"/>
              <a:t>عواملی مانند نیروی کار متخصص و سرمایه در میان کشورها انتقال </a:t>
            </a:r>
            <a:r>
              <a:rPr lang="fa-IR" sz="2000" dirty="0" err="1" smtClean="0"/>
              <a:t>نمی</a:t>
            </a:r>
            <a:r>
              <a:rPr lang="fa-IR" sz="2000" dirty="0" smtClean="0"/>
              <a:t> یابند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687633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rtl="1"/>
            <a:r>
              <a:rPr lang="fa-IR" sz="2400" b="1" dirty="0" smtClean="0">
                <a:effectLst>
                  <a:outerShdw blurRad="38100" dist="38100" dir="2700000" algn="tl">
                    <a:srgbClr val="000000">
                      <a:alpha val="43137"/>
                    </a:srgbClr>
                  </a:outerShdw>
                </a:effectLst>
              </a:rPr>
              <a:t>سیاست </a:t>
            </a:r>
            <a:r>
              <a:rPr lang="fa-IR" sz="2400" b="1" dirty="0" err="1" smtClean="0">
                <a:effectLst>
                  <a:outerShdw blurRad="38100" dist="38100" dir="2700000" algn="tl">
                    <a:srgbClr val="000000">
                      <a:alpha val="43137"/>
                    </a:srgbClr>
                  </a:outerShdw>
                </a:effectLst>
              </a:rPr>
              <a:t>هایی</a:t>
            </a:r>
            <a:r>
              <a:rPr lang="fa-IR" sz="2400" b="1" dirty="0" smtClean="0">
                <a:effectLst>
                  <a:outerShdw blurRad="38100" dist="38100" dir="2700000" algn="tl">
                    <a:srgbClr val="000000">
                      <a:alpha val="43137"/>
                    </a:srgbClr>
                  </a:outerShdw>
                </a:effectLst>
              </a:rPr>
              <a:t> که برای بهبود مزیت مقایسه ای در هزینه های عوامل طراحی شده </a:t>
            </a:r>
            <a:r>
              <a:rPr lang="fa-IR" sz="2400" b="1" dirty="0" err="1" smtClean="0">
                <a:effectLst>
                  <a:outerShdw blurRad="38100" dist="38100" dir="2700000" algn="tl">
                    <a:srgbClr val="000000">
                      <a:alpha val="43137"/>
                    </a:srgbClr>
                  </a:outerShdw>
                </a:effectLst>
              </a:rPr>
              <a:t>اند</a:t>
            </a:r>
            <a:r>
              <a:rPr lang="fa-IR" sz="2400" b="1" dirty="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3252112"/>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504612" y="1468192"/>
            <a:ext cx="461665" cy="4829577"/>
          </a:xfrm>
          <a:prstGeom prst="rect">
            <a:avLst/>
          </a:prstGeom>
          <a:noFill/>
        </p:spPr>
        <p:txBody>
          <a:bodyPr vert="vert270" wrap="square" rtlCol="0">
            <a:spAutoFit/>
          </a:bodyPr>
          <a:lstStyle/>
          <a:p>
            <a:r>
              <a:rPr lang="fa-IR" dirty="0" smtClean="0"/>
              <a:t>کاهش هزینه ها در مقایسه با رقبای بین </a:t>
            </a:r>
            <a:r>
              <a:rPr lang="fa-IR" dirty="0" err="1" smtClean="0"/>
              <a:t>المللی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03747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447800"/>
            <a:ext cx="8915400" cy="3777622"/>
          </a:xfrm>
        </p:spPr>
        <p:txBody>
          <a:bodyPr>
            <a:noAutofit/>
          </a:bodyPr>
          <a:lstStyle/>
          <a:p>
            <a:pPr algn="r" rtl="1"/>
            <a:r>
              <a:rPr lang="fa-IR" sz="2000" dirty="0"/>
              <a:t>نیروی کار ماهر و تکنولوژی پیچیده، تاثیر عوامل را بسیار ضعیف کرده است و در </a:t>
            </a:r>
            <a:r>
              <a:rPr lang="fa-IR" sz="2000" dirty="0" err="1"/>
              <a:t>مواردی</a:t>
            </a:r>
            <a:r>
              <a:rPr lang="fa-IR" sz="2000" dirty="0"/>
              <a:t> که کامل از بین نرفته است، باید به زودگذر بودن آن توجه نمود</a:t>
            </a:r>
            <a:r>
              <a:rPr lang="fa-IR" sz="2000" dirty="0" smtClean="0"/>
              <a:t>.</a:t>
            </a:r>
          </a:p>
          <a:p>
            <a:pPr algn="r" rtl="1"/>
            <a:r>
              <a:rPr lang="fa-IR" sz="2000" dirty="0" smtClean="0"/>
              <a:t>ناکارآمدی مزیت عوامل در تجارت پذیرفته شده است اما هنوز با تئوری های جدید جایگزین نشده است. چرا؟</a:t>
            </a:r>
          </a:p>
          <a:p>
            <a:pPr lvl="1" algn="r" rtl="1"/>
            <a:r>
              <a:rPr lang="fa-IR" sz="2000" dirty="0" err="1" smtClean="0"/>
              <a:t>نامعلوم</a:t>
            </a:r>
            <a:r>
              <a:rPr lang="fa-IR" sz="2000" dirty="0" smtClean="0"/>
              <a:t> بودن تعاریف جدید</a:t>
            </a:r>
          </a:p>
          <a:p>
            <a:pPr algn="r" rtl="1"/>
            <a:r>
              <a:rPr lang="fa-IR" sz="2000" dirty="0" smtClean="0"/>
              <a:t>اقتصاد مقیاس</a:t>
            </a:r>
          </a:p>
          <a:p>
            <a:pPr lvl="1" algn="r" rtl="1"/>
            <a:r>
              <a:rPr lang="fa-IR" sz="2000" dirty="0" smtClean="0"/>
              <a:t>چه شرکت </a:t>
            </a:r>
            <a:r>
              <a:rPr lang="fa-IR" sz="2000" dirty="0" err="1" smtClean="0"/>
              <a:t>هایی</a:t>
            </a:r>
            <a:r>
              <a:rPr lang="fa-IR" sz="2000" dirty="0" smtClean="0"/>
              <a:t> از کشور؟</a:t>
            </a:r>
          </a:p>
          <a:p>
            <a:pPr lvl="2" algn="r" rtl="1"/>
            <a:r>
              <a:rPr lang="fa-IR" sz="2000" dirty="0" smtClean="0"/>
              <a:t>ایتالیا: لوازم خانگی</a:t>
            </a:r>
          </a:p>
          <a:p>
            <a:pPr lvl="2" algn="r" rtl="1"/>
            <a:r>
              <a:rPr lang="fa-IR" sz="2000" dirty="0" smtClean="0"/>
              <a:t>آلمان: مواد شیمیایی</a:t>
            </a:r>
          </a:p>
          <a:p>
            <a:pPr lvl="2" algn="r" rtl="1"/>
            <a:r>
              <a:rPr lang="fa-IR" sz="2000" dirty="0" smtClean="0"/>
              <a:t>سوئد: تجهیزات </a:t>
            </a:r>
            <a:r>
              <a:rPr lang="fa-IR" sz="2000" dirty="0" err="1" smtClean="0"/>
              <a:t>مهدن</a:t>
            </a:r>
            <a:endParaRPr lang="fa-IR" sz="2000" dirty="0" smtClean="0"/>
          </a:p>
          <a:p>
            <a:pPr lvl="2" algn="r" rtl="1"/>
            <a:r>
              <a:rPr lang="fa-IR" sz="2000" dirty="0" smtClean="0"/>
              <a:t>سوییس: ماشین آلات </a:t>
            </a:r>
            <a:r>
              <a:rPr lang="fa-IR" sz="2000" dirty="0" err="1" smtClean="0"/>
              <a:t>منسوجات</a:t>
            </a:r>
            <a:endParaRPr lang="fa-IR" sz="2000" dirty="0" smtClean="0"/>
          </a:p>
          <a:p>
            <a:pPr algn="r" rtl="1"/>
            <a:r>
              <a:rPr lang="fa-IR" sz="2000" dirty="0" smtClean="0"/>
              <a:t>مفهوم چرخه عمر محصول</a:t>
            </a:r>
          </a:p>
          <a:p>
            <a:pPr algn="r" rtl="1"/>
            <a:r>
              <a:rPr lang="fa-IR" sz="2000" dirty="0" smtClean="0"/>
              <a:t>...</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5277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847" y="624110"/>
            <a:ext cx="9433765" cy="1280890"/>
          </a:xfrm>
        </p:spPr>
        <p:txBody>
          <a:bodyPr/>
          <a:lstStyle/>
          <a:p>
            <a:pPr algn="r" rtl="1"/>
            <a:r>
              <a:rPr lang="fa-IR" dirty="0" smtClean="0"/>
              <a:t>یک بار دیگر: چرا شرکت های واقع در برخی از کشورها می توانند در صنعتی خاص موفقیت بین </a:t>
            </a:r>
            <a:r>
              <a:rPr lang="fa-IR" dirty="0" err="1" smtClean="0"/>
              <a:t>المللی</a:t>
            </a:r>
            <a:r>
              <a:rPr lang="fa-IR" dirty="0" smtClean="0"/>
              <a:t> به دست آورند؟</a:t>
            </a:r>
            <a:endParaRPr lang="en-US" dirty="0"/>
          </a:p>
        </p:txBody>
      </p:sp>
      <p:sp>
        <p:nvSpPr>
          <p:cNvPr id="3" name="Content Placeholder 2"/>
          <p:cNvSpPr>
            <a:spLocks noGrp="1"/>
          </p:cNvSpPr>
          <p:nvPr>
            <p:ph idx="1"/>
          </p:nvPr>
        </p:nvSpPr>
        <p:spPr/>
        <p:txBody>
          <a:bodyPr>
            <a:normAutofit/>
          </a:bodyPr>
          <a:lstStyle/>
          <a:p>
            <a:pPr algn="r" rtl="1"/>
            <a:r>
              <a:rPr lang="fa-IR" sz="2000" dirty="0" smtClean="0"/>
              <a:t>مزیت رقابتی ملت ها، جستجو برای یافتن خصوصیات ویژه یک کشور است که باعث می شود شرکت های موجود در آن کشور مزیت رقابتی را در زمینه های خاص ایجاد و حفظ کنند.</a:t>
            </a:r>
          </a:p>
          <a:p>
            <a:pPr algn="r" rtl="1"/>
            <a:r>
              <a:rPr lang="fa-IR" sz="2000" dirty="0" smtClean="0"/>
              <a:t>رقابت </a:t>
            </a:r>
            <a:r>
              <a:rPr lang="fa-IR" sz="2000" dirty="0" err="1" smtClean="0"/>
              <a:t>پویاست</a:t>
            </a:r>
            <a:r>
              <a:rPr lang="fa-IR" sz="2000" dirty="0" smtClean="0"/>
              <a:t> و نیازمند نوآوری</a:t>
            </a:r>
          </a:p>
          <a:p>
            <a:pPr lvl="1" algn="r" rtl="1"/>
            <a:r>
              <a:rPr lang="fa-IR" sz="2000" dirty="0" smtClean="0"/>
              <a:t>در واقع باید به این سوال پاسخ داده شود که چرا برخی از شرکت های یکه در بعضی از کشورها واقع شده </a:t>
            </a:r>
            <a:r>
              <a:rPr lang="fa-IR" sz="2000" dirty="0" err="1" smtClean="0"/>
              <a:t>اند</a:t>
            </a:r>
            <a:r>
              <a:rPr lang="fa-IR" sz="2000" dirty="0" smtClean="0"/>
              <a:t> بیش از دیگران نوآوری می کنند؟</a:t>
            </a:r>
          </a:p>
          <a:p>
            <a:pPr lvl="2" algn="r" rtl="1"/>
            <a:r>
              <a:rPr lang="fa-IR" sz="2000" dirty="0" smtClean="0"/>
              <a:t>نوآوری محتاج سرمایه گذاری پایدار در تحقیقات، سرمایه فیزیکی و منابع انسانی است.</a:t>
            </a:r>
          </a:p>
          <a:p>
            <a:pPr lvl="3" algn="r" rtl="1"/>
            <a:r>
              <a:rPr lang="fa-IR" sz="2000" dirty="0" smtClean="0"/>
              <a:t>چرا نرخ سرمایه گذاری در برخی کشورها پایین است؟</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215538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579" y="624110"/>
            <a:ext cx="10696645" cy="1280890"/>
          </a:xfrm>
        </p:spPr>
        <p:txBody>
          <a:bodyPr/>
          <a:lstStyle/>
          <a:p>
            <a:pPr algn="r" rtl="1"/>
            <a:r>
              <a:rPr lang="fa-IR" b="1" dirty="0" smtClean="0">
                <a:effectLst>
                  <a:outerShdw blurRad="38100" dist="38100" dir="2700000" algn="tl">
                    <a:srgbClr val="000000">
                      <a:alpha val="43137"/>
                    </a:srgbClr>
                  </a:outerShdw>
                </a:effectLst>
              </a:rPr>
              <a:t>مطالعات موردی – بررسی فرآیند دست یابی و پایداری مزیت رقابتی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734671"/>
            <a:ext cx="8915400" cy="4176551"/>
          </a:xfrm>
        </p:spPr>
        <p:txBody>
          <a:bodyPr>
            <a:normAutofit/>
          </a:bodyPr>
          <a:lstStyle/>
          <a:p>
            <a:pPr algn="r" rtl="1">
              <a:lnSpc>
                <a:spcPct val="150000"/>
              </a:lnSpc>
            </a:pPr>
            <a:r>
              <a:rPr lang="fa-IR" dirty="0" smtClean="0"/>
              <a:t>برای بررسی اینکه چگونه برخی از کشورها می توانند مزیت رقابتی را در برخی از صنایع به دست آورند و استراتژی های مناسبی را برای شرکت و اقتصاد ملی تدوین نمایند:</a:t>
            </a:r>
          </a:p>
          <a:p>
            <a:pPr lvl="1" algn="r" rtl="1">
              <a:lnSpc>
                <a:spcPct val="150000"/>
              </a:lnSpc>
            </a:pPr>
            <a:r>
              <a:rPr lang="fa-IR" sz="1800" dirty="0" smtClean="0"/>
              <a:t>مطالعه 10 کشور به مدت 4 سال</a:t>
            </a:r>
          </a:p>
          <a:p>
            <a:pPr lvl="1" algn="r" rtl="1">
              <a:lnSpc>
                <a:spcPct val="150000"/>
              </a:lnSpc>
            </a:pPr>
            <a:r>
              <a:rPr lang="fa-IR" sz="1800" dirty="0" smtClean="0"/>
              <a:t>دانمارک، آلمان، ایتالیا، ژاپن، کره، سنگاپور، سوئد، سوئیس، بریتانیا، ایالات متحده</a:t>
            </a:r>
          </a:p>
          <a:p>
            <a:pPr lvl="1" algn="r" rtl="1">
              <a:lnSpc>
                <a:spcPct val="150000"/>
              </a:lnSpc>
            </a:pPr>
            <a:r>
              <a:rPr lang="fa-IR" sz="1800" dirty="0" smtClean="0"/>
              <a:t>در میان آن ها، 3 قدرت صنعتی جهان وجود دارند: آمریکا، آلمان، ژاپن</a:t>
            </a:r>
          </a:p>
          <a:p>
            <a:pPr lvl="1" algn="r" rtl="1">
              <a:lnSpc>
                <a:spcPct val="150000"/>
              </a:lnSpc>
            </a:pPr>
            <a:r>
              <a:rPr lang="fa-IR" sz="1800" dirty="0" smtClean="0"/>
              <a:t>این 10 کشور در مجموع 50 درصد صادرات جهان را در 1985 تشکیل داده </a:t>
            </a:r>
            <a:r>
              <a:rPr lang="fa-IR" sz="1800" dirty="0" err="1" smtClean="0"/>
              <a:t>اند</a:t>
            </a:r>
            <a:r>
              <a:rPr lang="fa-IR" sz="1800" dirty="0" smtClean="0"/>
              <a:t>.</a:t>
            </a:r>
          </a:p>
          <a:p>
            <a:pPr lvl="1" algn="r" rtl="1">
              <a:lnSpc>
                <a:spcPct val="150000"/>
              </a:lnSpc>
            </a:pPr>
            <a:r>
              <a:rPr lang="fa-IR" sz="1800" dirty="0" smtClean="0"/>
              <a:t>جدول بعد مرور کلی برخی از خصوصیات این کشورهاست.</a:t>
            </a:r>
            <a:endParaRPr lang="en-US" sz="1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073711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مطالعات موردی</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1223203" y="1315843"/>
            <a:ext cx="5306824" cy="501689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5"/>
          <p:cNvPicPr>
            <a:picLocks noChangeAspect="1"/>
          </p:cNvPicPr>
          <p:nvPr/>
        </p:nvPicPr>
        <p:blipFill>
          <a:blip r:embed="rId3"/>
          <a:stretch>
            <a:fillRect/>
          </a:stretch>
        </p:blipFill>
        <p:spPr>
          <a:xfrm>
            <a:off x="6635441" y="1282390"/>
            <a:ext cx="5419028" cy="5016890"/>
          </a:xfrm>
          <a:prstGeom prst="rect">
            <a:avLst/>
          </a:prstGeom>
        </p:spPr>
      </p:pic>
    </p:spTree>
    <p:extLst>
      <p:ext uri="{BB962C8B-B14F-4D97-AF65-F5344CB8AC3E}">
        <p14:creationId xmlns:p14="http://schemas.microsoft.com/office/powerpoint/2010/main" val="1919794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مطالعات موردی</a:t>
            </a:r>
            <a:endParaRPr lang="en-US" dirty="0"/>
          </a:p>
        </p:txBody>
      </p:sp>
      <p:sp>
        <p:nvSpPr>
          <p:cNvPr id="3" name="Content Placeholder 2"/>
          <p:cNvSpPr>
            <a:spLocks noGrp="1"/>
          </p:cNvSpPr>
          <p:nvPr>
            <p:ph idx="1"/>
          </p:nvPr>
        </p:nvSpPr>
        <p:spPr>
          <a:xfrm>
            <a:off x="2592925" y="1420906"/>
            <a:ext cx="8915400" cy="4872318"/>
          </a:xfrm>
        </p:spPr>
        <p:txBody>
          <a:bodyPr>
            <a:noAutofit/>
          </a:bodyPr>
          <a:lstStyle/>
          <a:p>
            <a:pPr algn="r" rtl="1"/>
            <a:r>
              <a:rPr lang="fa-IR" dirty="0" smtClean="0"/>
              <a:t>موضوع مورد بررسی: فرآیند دست یابی و پایداری مزیت رقابتی در صنایع نسبتا پیچیده</a:t>
            </a:r>
          </a:p>
          <a:p>
            <a:pPr algn="r" rtl="1"/>
            <a:r>
              <a:rPr lang="fa-IR" dirty="0" smtClean="0"/>
              <a:t>پایداری مزیت رقابتی منجر به بهره </a:t>
            </a:r>
            <a:r>
              <a:rPr lang="fa-IR" dirty="0" err="1" smtClean="0"/>
              <a:t>وری</a:t>
            </a:r>
            <a:r>
              <a:rPr lang="fa-IR" dirty="0" smtClean="0"/>
              <a:t> می شود.</a:t>
            </a:r>
          </a:p>
          <a:p>
            <a:pPr algn="r" rtl="1"/>
            <a:r>
              <a:rPr lang="fa-IR" dirty="0" smtClean="0"/>
              <a:t>مطالعه هر کشوری شامل دو بخش می شود:</a:t>
            </a:r>
          </a:p>
          <a:p>
            <a:pPr lvl="1" algn="r" rtl="1"/>
            <a:r>
              <a:rPr lang="fa-IR" sz="1800" dirty="0" smtClean="0"/>
              <a:t>شناسایی تمام صنایع موفق(اعم از کشاورزی، تولید و خدمات) در سطح بین </a:t>
            </a:r>
            <a:r>
              <a:rPr lang="fa-IR" sz="1800" dirty="0" err="1" smtClean="0"/>
              <a:t>المللی</a:t>
            </a:r>
            <a:endParaRPr lang="fa-IR" sz="1800" dirty="0" smtClean="0"/>
          </a:p>
          <a:p>
            <a:pPr lvl="2" algn="r" rtl="1"/>
            <a:r>
              <a:rPr lang="fa-IR" sz="1800" dirty="0" smtClean="0"/>
              <a:t>شاخص مزیت رقابت بین </a:t>
            </a:r>
            <a:r>
              <a:rPr lang="fa-IR" sz="1800" dirty="0" err="1" smtClean="0"/>
              <a:t>المللی</a:t>
            </a:r>
            <a:r>
              <a:rPr lang="fa-IR" sz="1800" dirty="0" smtClean="0"/>
              <a:t>: صادرات پایدار به گروهی از کشورهای دیگر + سرمایه گذاری خارجی در کشورهای دیگر</a:t>
            </a:r>
          </a:p>
          <a:p>
            <a:pPr lvl="1" algn="r" rtl="1"/>
            <a:r>
              <a:rPr lang="fa-IR" sz="1800" dirty="0" smtClean="0"/>
              <a:t>بررسی تاریخچه ای از رقابت میان صنایع خاص برای درک فرآیند ایجاد مزیت رقابتی</a:t>
            </a:r>
          </a:p>
          <a:p>
            <a:pPr lvl="2" algn="r" rtl="1"/>
            <a:r>
              <a:rPr lang="fa-IR" sz="1800" dirty="0" smtClean="0"/>
              <a:t>امتناع از بررسی صنایع منبع محور</a:t>
            </a:r>
          </a:p>
          <a:p>
            <a:pPr lvl="3" algn="r" rtl="1"/>
            <a:r>
              <a:rPr lang="fa-IR" sz="1800" dirty="0" smtClean="0"/>
              <a:t>ظرفیت رقابت در آن ها با الگوهای سنتی قابل بررسی است.</a:t>
            </a:r>
          </a:p>
          <a:p>
            <a:pPr lvl="2" algn="r" rtl="1"/>
            <a:r>
              <a:rPr lang="fa-IR" sz="1800" dirty="0" smtClean="0"/>
              <a:t>بررسی صنایع تکنولوژی محور به دلیل نقش موثر در پیشرفت اقتصادی</a:t>
            </a:r>
          </a:p>
          <a:p>
            <a:pPr lvl="2" algn="r" rtl="1"/>
            <a:r>
              <a:rPr lang="fa-IR" sz="1800" dirty="0" smtClean="0"/>
              <a:t>بررسی صنایع موفق و ناموفق و کشورهای موفق و ناموفق</a:t>
            </a:r>
          </a:p>
          <a:p>
            <a:pPr algn="r" rtl="1"/>
            <a:r>
              <a:rPr lang="fa-IR" dirty="0" smtClean="0"/>
              <a:t>مفاهیم این کتاب برای واحدهای سیاسی و جغرافیایی کوچکتر از یک کشور نیز کاربرد دارد و می توان به کمک آن فهمید که چرا برخی مناطق، محیط حاصلخیزی برای برخی شرکت ها هستند.</a:t>
            </a:r>
          </a:p>
          <a:p>
            <a:pPr lvl="1" algn="r" rtl="1"/>
            <a:endParaRPr lang="en-US" sz="1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113548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975" y="0"/>
            <a:ext cx="8911687" cy="1280890"/>
          </a:xfrm>
        </p:spPr>
        <p:txBody>
          <a:bodyPr/>
          <a:lstStyle/>
          <a:p>
            <a:pPr algn="r" rtl="1"/>
            <a:r>
              <a:rPr lang="fa-IR" b="1" dirty="0" smtClean="0">
                <a:effectLst>
                  <a:outerShdw blurRad="38100" dist="38100" dir="2700000" algn="tl">
                    <a:srgbClr val="000000">
                      <a:alpha val="43137"/>
                    </a:srgbClr>
                  </a:outerShdw>
                </a:effectLst>
              </a:rPr>
              <a:t>مطالعات موردی صنایع</a:t>
            </a:r>
            <a:endParaRPr lang="en-US"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4945648"/>
              </p:ext>
            </p:extLst>
          </p:nvPr>
        </p:nvGraphicFramePr>
        <p:xfrm>
          <a:off x="1562100" y="787782"/>
          <a:ext cx="10629900" cy="6070217"/>
        </p:xfrm>
        <a:graphic>
          <a:graphicData uri="http://schemas.openxmlformats.org/drawingml/2006/table">
            <a:tbl>
              <a:tblPr firstRow="1" bandRow="1">
                <a:tableStyleId>{3B4B98B0-60AC-42C2-AFA5-B58CD77FA1E5}</a:tableStyleId>
              </a:tblPr>
              <a:tblGrid>
                <a:gridCol w="9503874"/>
                <a:gridCol w="1126026"/>
              </a:tblGrid>
              <a:tr h="729037">
                <a:tc>
                  <a:txBody>
                    <a:bodyPr/>
                    <a:lstStyle/>
                    <a:p>
                      <a:pPr algn="r" rtl="1"/>
                      <a:r>
                        <a:rPr lang="fa-IR" sz="1600" b="1" dirty="0" smtClean="0"/>
                        <a:t>ماشین</a:t>
                      </a:r>
                      <a:r>
                        <a:rPr lang="fa-IR" sz="1600" b="1" baseline="0" dirty="0" smtClean="0"/>
                        <a:t> آلات کشاورزی، تعمیرات، خدمات ساختمانی، مهندسی مشاوره، کالاهای لبنیات، افزودنی های غذا، </a:t>
                      </a:r>
                      <a:r>
                        <a:rPr lang="fa-IR" sz="1600" b="1" baseline="0" dirty="0" err="1" smtClean="0"/>
                        <a:t>مبلمان</a:t>
                      </a:r>
                      <a:r>
                        <a:rPr lang="fa-IR" sz="1600" b="1" baseline="0" dirty="0" smtClean="0"/>
                        <a:t>، آنزیم های صنعتی، داروسازی، لوازم الکترونیکی خاص، تجهیزات از راه دور، تجهیزات تصفیه ضایعات</a:t>
                      </a:r>
                      <a:endParaRPr lang="en-US" sz="1600" b="1" dirty="0"/>
                    </a:p>
                  </a:txBody>
                  <a:tcPr/>
                </a:tc>
                <a:tc>
                  <a:txBody>
                    <a:bodyPr/>
                    <a:lstStyle/>
                    <a:p>
                      <a:pPr algn="r" rtl="1"/>
                      <a:r>
                        <a:rPr lang="fa-IR" sz="1600" b="1" dirty="0" smtClean="0"/>
                        <a:t>دانمارک</a:t>
                      </a:r>
                      <a:endParaRPr lang="en-US" sz="1600" b="1" dirty="0"/>
                    </a:p>
                  </a:txBody>
                  <a:tcPr/>
                </a:tc>
              </a:tr>
              <a:tr h="609151">
                <a:tc>
                  <a:txBody>
                    <a:bodyPr/>
                    <a:lstStyle/>
                    <a:p>
                      <a:pPr algn="r" rtl="1"/>
                      <a:r>
                        <a:rPr lang="fa-IR" sz="1600" b="1" dirty="0" err="1" smtClean="0"/>
                        <a:t>خودروسازی</a:t>
                      </a:r>
                      <a:r>
                        <a:rPr lang="fa-IR" sz="1600" b="1" dirty="0" smtClean="0"/>
                        <a:t>، مواد شیمیایی،</a:t>
                      </a:r>
                      <a:r>
                        <a:rPr lang="fa-IR" sz="1600" b="1" baseline="0" dirty="0" smtClean="0"/>
                        <a:t> کارد و چنگال، فریم های عینک، </a:t>
                      </a:r>
                      <a:r>
                        <a:rPr lang="fa-IR" sz="1600" b="1" baseline="0" dirty="0" err="1" smtClean="0"/>
                        <a:t>کمباین</a:t>
                      </a:r>
                      <a:r>
                        <a:rPr lang="fa-IR" sz="1600" b="1" baseline="0" dirty="0" smtClean="0"/>
                        <a:t> های درو، ابزارهای بصری، تجهیزات بسته بندی، مداد و خودکار، دستگاه های چاپ</a:t>
                      </a:r>
                    </a:p>
                  </a:txBody>
                  <a:tcPr/>
                </a:tc>
                <a:tc>
                  <a:txBody>
                    <a:bodyPr/>
                    <a:lstStyle/>
                    <a:p>
                      <a:pPr algn="r" rtl="1"/>
                      <a:r>
                        <a:rPr lang="fa-IR" sz="1600" b="1" dirty="0" smtClean="0"/>
                        <a:t>آلمان</a:t>
                      </a:r>
                      <a:endParaRPr lang="en-US" sz="1600" b="1" dirty="0"/>
                    </a:p>
                  </a:txBody>
                  <a:tcPr/>
                </a:tc>
              </a:tr>
              <a:tr h="609151">
                <a:tc>
                  <a:txBody>
                    <a:bodyPr/>
                    <a:lstStyle/>
                    <a:p>
                      <a:pPr algn="r" rtl="1"/>
                      <a:r>
                        <a:rPr lang="fa-IR" sz="1600" b="1" dirty="0" smtClean="0"/>
                        <a:t>کاشی</a:t>
                      </a:r>
                      <a:r>
                        <a:rPr lang="fa-IR" sz="1600" b="1" baseline="0" dirty="0" smtClean="0"/>
                        <a:t> های </a:t>
                      </a:r>
                      <a:r>
                        <a:rPr lang="fa-IR" sz="1600" b="1" baseline="0" dirty="0" err="1" smtClean="0"/>
                        <a:t>سرامیکی</a:t>
                      </a:r>
                      <a:r>
                        <a:rPr lang="fa-IR" sz="1600" b="1" baseline="0" dirty="0" smtClean="0"/>
                        <a:t>، تجهیزات تئاتر، لوازم آشپزخانه، مهندسی / ساخت تجهیزات </a:t>
                      </a:r>
                      <a:r>
                        <a:rPr lang="fa-IR" sz="1600" b="1" baseline="0" dirty="0" err="1" smtClean="0"/>
                        <a:t>اتوماسیون</a:t>
                      </a:r>
                      <a:r>
                        <a:rPr lang="fa-IR" sz="1600" b="1" baseline="0" dirty="0" smtClean="0"/>
                        <a:t> کارخانه ها، کفش، تجهیزات بسته بندی و فیلر، کفش های اسکی، پارچه های پشمی</a:t>
                      </a:r>
                      <a:endParaRPr lang="en-US" sz="1600" b="1" dirty="0"/>
                    </a:p>
                  </a:txBody>
                  <a:tcPr/>
                </a:tc>
                <a:tc>
                  <a:txBody>
                    <a:bodyPr/>
                    <a:lstStyle/>
                    <a:p>
                      <a:pPr algn="r" rtl="1"/>
                      <a:r>
                        <a:rPr lang="fa-IR" sz="1600" b="1" dirty="0" smtClean="0"/>
                        <a:t>ایتالیا</a:t>
                      </a:r>
                      <a:endParaRPr lang="en-US" sz="1600" b="1" dirty="0"/>
                    </a:p>
                  </a:txBody>
                  <a:tcPr/>
                </a:tc>
              </a:tr>
              <a:tr h="870216">
                <a:tc>
                  <a:txBody>
                    <a:bodyPr/>
                    <a:lstStyle/>
                    <a:p>
                      <a:pPr algn="r" rtl="1"/>
                      <a:r>
                        <a:rPr lang="fa-IR" sz="1600" b="1" dirty="0" smtClean="0"/>
                        <a:t>ماشین</a:t>
                      </a:r>
                      <a:r>
                        <a:rPr lang="fa-IR" sz="1600" b="1" baseline="0" dirty="0" smtClean="0"/>
                        <a:t> آلات تهویه هوا، تجهیزات لوازم صوتی منزل و ماشین، فیبرهای </a:t>
                      </a:r>
                      <a:r>
                        <a:rPr lang="fa-IR" sz="1600" b="1" baseline="0" dirty="0" err="1" smtClean="0"/>
                        <a:t>کربنی</a:t>
                      </a:r>
                      <a:r>
                        <a:rPr lang="fa-IR" sz="1600" b="1" baseline="0" dirty="0" smtClean="0"/>
                        <a:t>، امواج پیوسته ترکیبی، فکس، ارتباطات ماهواره ای و </a:t>
                      </a:r>
                      <a:r>
                        <a:rPr lang="fa-IR" sz="1600" b="1" baseline="0" dirty="0" err="1" smtClean="0"/>
                        <a:t>مایکروویوی</a:t>
                      </a:r>
                      <a:r>
                        <a:rPr lang="fa-IR" sz="1600" b="1" baseline="0" dirty="0" smtClean="0"/>
                        <a:t>، ابزارهای موسیقی، عناصر و ابزارهای بصری، </a:t>
                      </a:r>
                      <a:r>
                        <a:rPr lang="fa-IR" sz="1600" b="1" baseline="0" dirty="0" err="1" smtClean="0"/>
                        <a:t>رباتیک</a:t>
                      </a:r>
                      <a:r>
                        <a:rPr lang="fa-IR" sz="1600" b="1" baseline="0" dirty="0" smtClean="0"/>
                        <a:t>، نیمه رساناها، ماشین های خیاطی، کشتی سازی، لاستیک برای کامیون و اتوبوس، کامیون، ساعت</a:t>
                      </a:r>
                      <a:endParaRPr lang="en-US" sz="1600" b="1" dirty="0"/>
                    </a:p>
                  </a:txBody>
                  <a:tcPr/>
                </a:tc>
                <a:tc>
                  <a:txBody>
                    <a:bodyPr/>
                    <a:lstStyle/>
                    <a:p>
                      <a:pPr algn="r" rtl="1"/>
                      <a:r>
                        <a:rPr lang="fa-IR" sz="1600" b="1" dirty="0" smtClean="0"/>
                        <a:t>ژاپن</a:t>
                      </a:r>
                      <a:endParaRPr lang="en-US" sz="1600" b="1" dirty="0"/>
                    </a:p>
                  </a:txBody>
                  <a:tcPr/>
                </a:tc>
              </a:tr>
              <a:tr h="609151">
                <a:tc>
                  <a:txBody>
                    <a:bodyPr/>
                    <a:lstStyle/>
                    <a:p>
                      <a:pPr algn="r" rtl="1"/>
                      <a:r>
                        <a:rPr lang="fa-IR" sz="1600" b="1" dirty="0" smtClean="0"/>
                        <a:t>پوشاک، </a:t>
                      </a:r>
                      <a:r>
                        <a:rPr lang="fa-IR" sz="1600" b="1" dirty="0" err="1" smtClean="0"/>
                        <a:t>خودروسازی</a:t>
                      </a:r>
                      <a:r>
                        <a:rPr lang="fa-IR" sz="1600" b="1" dirty="0" smtClean="0"/>
                        <a:t>،</a:t>
                      </a:r>
                      <a:r>
                        <a:rPr lang="fa-IR" sz="1600" b="1" baseline="0" dirty="0" smtClean="0"/>
                        <a:t> ساخت و ساز، کفش، پیانو، نیمه رسانه ها، کشتی سازی، فولاد، کالاهای مسافرتی، لوازم صوتی و تصویری، ضبط صوت، موی مصنوعی</a:t>
                      </a:r>
                      <a:endParaRPr lang="en-US" sz="1600" b="1" dirty="0"/>
                    </a:p>
                  </a:txBody>
                  <a:tcPr/>
                </a:tc>
                <a:tc>
                  <a:txBody>
                    <a:bodyPr/>
                    <a:lstStyle/>
                    <a:p>
                      <a:pPr algn="r" rtl="1"/>
                      <a:r>
                        <a:rPr lang="fa-IR" sz="1600" b="1" dirty="0" smtClean="0"/>
                        <a:t>کره</a:t>
                      </a:r>
                      <a:endParaRPr lang="en-US" sz="1600" b="1" dirty="0"/>
                    </a:p>
                  </a:txBody>
                  <a:tcPr/>
                </a:tc>
              </a:tr>
              <a:tr h="348086">
                <a:tc>
                  <a:txBody>
                    <a:bodyPr/>
                    <a:lstStyle/>
                    <a:p>
                      <a:pPr algn="r" rtl="1"/>
                      <a:r>
                        <a:rPr lang="fa-IR" sz="1600" b="1" dirty="0" smtClean="0"/>
                        <a:t>هواپیما،</a:t>
                      </a:r>
                      <a:r>
                        <a:rPr lang="fa-IR" sz="1600" b="1" baseline="0" dirty="0" smtClean="0"/>
                        <a:t> پوشاک، نوشیدنی، تعمیرات کشتی، تجارت</a:t>
                      </a:r>
                      <a:endParaRPr lang="en-US" sz="1600" b="1" dirty="0"/>
                    </a:p>
                  </a:txBody>
                  <a:tcPr/>
                </a:tc>
                <a:tc>
                  <a:txBody>
                    <a:bodyPr/>
                    <a:lstStyle/>
                    <a:p>
                      <a:pPr algn="r" rtl="1"/>
                      <a:r>
                        <a:rPr lang="fa-IR" sz="1600" b="1" dirty="0" smtClean="0"/>
                        <a:t>سنگاپور</a:t>
                      </a:r>
                      <a:endParaRPr lang="en-US" sz="1600" b="1" dirty="0"/>
                    </a:p>
                  </a:txBody>
                  <a:tcPr/>
                </a:tc>
              </a:tr>
              <a:tr h="609151">
                <a:tc>
                  <a:txBody>
                    <a:bodyPr/>
                    <a:lstStyle/>
                    <a:p>
                      <a:pPr algn="r" rtl="1"/>
                      <a:r>
                        <a:rPr lang="fa-IR" sz="1600" b="1" dirty="0" smtClean="0"/>
                        <a:t>کالاهای ارتباطی برای افراد معلول، تجهیزات</a:t>
                      </a:r>
                      <a:r>
                        <a:rPr lang="fa-IR" sz="1600" b="1" baseline="0" dirty="0" smtClean="0"/>
                        <a:t> کنترل محیطی، کامیون ها سنگین، تجهیزات معدن کاری، حمل و نقل سرد، مته، چاپ روزنامه</a:t>
                      </a:r>
                      <a:endParaRPr lang="en-US" sz="1600" b="1" dirty="0"/>
                    </a:p>
                  </a:txBody>
                  <a:tcPr/>
                </a:tc>
                <a:tc>
                  <a:txBody>
                    <a:bodyPr/>
                    <a:lstStyle/>
                    <a:p>
                      <a:pPr algn="r" rtl="1"/>
                      <a:r>
                        <a:rPr lang="fa-IR" sz="1600" b="1" dirty="0" smtClean="0"/>
                        <a:t>سوئد</a:t>
                      </a:r>
                      <a:endParaRPr lang="en-US" sz="1600" b="1" dirty="0"/>
                    </a:p>
                  </a:txBody>
                  <a:tcPr/>
                </a:tc>
              </a:tr>
              <a:tr h="729037">
                <a:tc>
                  <a:txBody>
                    <a:bodyPr/>
                    <a:lstStyle/>
                    <a:p>
                      <a:pPr algn="r" rtl="1"/>
                      <a:r>
                        <a:rPr lang="fa-IR" sz="1600" b="1" dirty="0" smtClean="0"/>
                        <a:t>شکلات،</a:t>
                      </a:r>
                      <a:r>
                        <a:rPr lang="fa-IR" sz="1600" b="1" baseline="0" dirty="0" smtClean="0"/>
                        <a:t> بانک داری، مقوا سازی، تجهیزات حفاظتی در برابر آتش، سمعک، بیمه، ارسال بار، کنترل های گرمایی، </a:t>
                      </a:r>
                      <a:r>
                        <a:rPr lang="fa-IR" sz="1600" b="1" baseline="0" dirty="0" err="1" smtClean="0"/>
                        <a:t>موتورهای</a:t>
                      </a:r>
                      <a:r>
                        <a:rPr lang="fa-IR" sz="1600" b="1" baseline="0" dirty="0" smtClean="0"/>
                        <a:t> دریایی، ماشین آلات تولید کالاهای کاغذی، داروسازی، ماشین آلات نساجی، تجارت، ساعت</a:t>
                      </a:r>
                      <a:endParaRPr lang="en-US" sz="1600" b="1" dirty="0"/>
                    </a:p>
                  </a:txBody>
                  <a:tcPr/>
                </a:tc>
                <a:tc>
                  <a:txBody>
                    <a:bodyPr/>
                    <a:lstStyle/>
                    <a:p>
                      <a:pPr algn="r" rtl="1"/>
                      <a:r>
                        <a:rPr lang="fa-IR" sz="1600" b="1" dirty="0" smtClean="0"/>
                        <a:t>سوییس</a:t>
                      </a:r>
                      <a:endParaRPr lang="en-US" sz="1600" b="1" dirty="0"/>
                    </a:p>
                  </a:txBody>
                  <a:tcPr/>
                </a:tc>
              </a:tr>
              <a:tr h="348086">
                <a:tc>
                  <a:txBody>
                    <a:bodyPr/>
                    <a:lstStyle/>
                    <a:p>
                      <a:pPr algn="r" rtl="1"/>
                      <a:r>
                        <a:rPr lang="fa-IR" sz="1600" b="1" dirty="0" smtClean="0"/>
                        <a:t>بیسکوییت،</a:t>
                      </a:r>
                      <a:r>
                        <a:rPr lang="fa-IR" sz="1600" b="1" baseline="0" dirty="0" smtClean="0"/>
                        <a:t> مواد شیمیایی، تجهیزات تولیدی الکترونیکی، بیمه، داروسازی</a:t>
                      </a:r>
                      <a:endParaRPr lang="en-US" sz="1600" b="1" dirty="0"/>
                    </a:p>
                  </a:txBody>
                  <a:tcPr/>
                </a:tc>
                <a:tc>
                  <a:txBody>
                    <a:bodyPr/>
                    <a:lstStyle/>
                    <a:p>
                      <a:pPr algn="r" rtl="1"/>
                      <a:r>
                        <a:rPr lang="fa-IR" sz="1600" b="1" dirty="0" smtClean="0"/>
                        <a:t>انگلیس</a:t>
                      </a:r>
                      <a:endParaRPr lang="en-US" sz="1600" b="1" dirty="0"/>
                    </a:p>
                  </a:txBody>
                  <a:tcPr/>
                </a:tc>
              </a:tr>
              <a:tr h="609151">
                <a:tc>
                  <a:txBody>
                    <a:bodyPr/>
                    <a:lstStyle/>
                    <a:p>
                      <a:pPr algn="r" rtl="1"/>
                      <a:r>
                        <a:rPr lang="fa-IR" sz="1600" b="1" dirty="0" smtClean="0"/>
                        <a:t>تبلیغات، مواد شیمیایی کشاورزی، هواپیماهای تجاری، یخچال ها و دستگاه های تهویه هوا، نرم افزارهای کامپیوتری،</a:t>
                      </a:r>
                      <a:r>
                        <a:rPr lang="fa-IR" sz="1600" b="1" baseline="0" dirty="0" smtClean="0"/>
                        <a:t> تجهیزات ساخت </a:t>
                      </a:r>
                      <a:r>
                        <a:rPr lang="fa-IR" sz="1600" b="1" baseline="0" dirty="0" err="1" smtClean="0"/>
                        <a:t>وساز</a:t>
                      </a:r>
                      <a:r>
                        <a:rPr lang="fa-IR" sz="1600" b="1" baseline="0" dirty="0" smtClean="0"/>
                        <a:t>، مدیریت ضایعات، خدمات، تجهیزات مانیتورینگ بیماران</a:t>
                      </a:r>
                      <a:endParaRPr lang="en-US" sz="1600" b="1" dirty="0"/>
                    </a:p>
                  </a:txBody>
                  <a:tcPr/>
                </a:tc>
                <a:tc>
                  <a:txBody>
                    <a:bodyPr/>
                    <a:lstStyle/>
                    <a:p>
                      <a:pPr algn="r" rtl="1"/>
                      <a:r>
                        <a:rPr lang="fa-IR" sz="1600" b="1" dirty="0" smtClean="0"/>
                        <a:t>آمریکا</a:t>
                      </a:r>
                      <a:endParaRPr lang="en-US" sz="1600" b="1" dirty="0"/>
                    </a:p>
                  </a:txBody>
                  <a:tcPr/>
                </a:tc>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200245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موضوعی که در این کتاب به دنبال آن هستیم: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905000"/>
            <a:ext cx="8915400" cy="4267200"/>
          </a:xfrm>
        </p:spPr>
        <p:txBody>
          <a:bodyPr>
            <a:normAutofit/>
          </a:bodyPr>
          <a:lstStyle/>
          <a:p>
            <a:pPr algn="r" rtl="1">
              <a:lnSpc>
                <a:spcPct val="150000"/>
              </a:lnSpc>
            </a:pPr>
            <a:r>
              <a:rPr lang="fa-IR" sz="2000" dirty="0" smtClean="0"/>
              <a:t>چگونه محیط اطراف یک کشور می تواند موفقیت رقابتی آن کشور را در طول زمان شکل دهد و یا حتی کلی تر از آن چرا برخی سازمان ها موفق می شوند ولی برخی دیگر با شکست مواجه می شوند؟</a:t>
            </a:r>
          </a:p>
          <a:p>
            <a:pPr algn="r" rtl="1">
              <a:lnSpc>
                <a:spcPct val="150000"/>
              </a:lnSpc>
            </a:pPr>
            <a:r>
              <a:rPr lang="fa-IR" sz="2000" dirty="0"/>
              <a:t> </a:t>
            </a:r>
            <a:r>
              <a:rPr lang="fa-IR" sz="2000" dirty="0" smtClean="0"/>
              <a:t>نکته: این نظریه که جهانی شدن می تواند اهمیت پایگاه داخلی را از بین ببرد، نظریه غلطی است.</a:t>
            </a:r>
          </a:p>
          <a:p>
            <a:pPr algn="r" rtl="1">
              <a:lnSpc>
                <a:spcPct val="150000"/>
              </a:lnSpc>
            </a:pPr>
            <a:r>
              <a:rPr lang="fa-IR" sz="2000" dirty="0" smtClean="0"/>
              <a:t>درک نقش جدید و متفاوت کشورها در رقابت وظیفه ای است که ادامه این کتاب حول آن می چرخد...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424174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8946" y="2027907"/>
            <a:ext cx="11002335" cy="1280890"/>
          </a:xfrm>
        </p:spPr>
        <p:txBody>
          <a:bodyPr anchor="ctr">
            <a:normAutofit fontScale="90000"/>
          </a:bodyPr>
          <a:lstStyle/>
          <a:p>
            <a:pPr algn="ctr"/>
            <a:r>
              <a:rPr lang="fa-IR" sz="6600" dirty="0" smtClean="0"/>
              <a:t>فصل دوم: مزیت رقابتی شرکت ها در صنایع جهانی</a:t>
            </a:r>
            <a:endParaRPr lang="fa-IR" sz="6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28735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معرفی کتاب</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627093"/>
            <a:ext cx="8915400" cy="4867835"/>
          </a:xfrm>
        </p:spPr>
        <p:txBody>
          <a:bodyPr>
            <a:noAutofit/>
          </a:bodyPr>
          <a:lstStyle/>
          <a:p>
            <a:pPr algn="justLow" rtl="1"/>
            <a:r>
              <a:rPr lang="fa-IR" dirty="0" smtClean="0"/>
              <a:t>چرا برخی از کشورها در صحنه رقابت بین </a:t>
            </a:r>
            <a:r>
              <a:rPr lang="fa-IR" dirty="0" err="1" smtClean="0"/>
              <a:t>المللی</a:t>
            </a:r>
            <a:r>
              <a:rPr lang="fa-IR" dirty="0" smtClean="0"/>
              <a:t> موفق می شوند و برخی دیگر نه؟</a:t>
            </a:r>
            <a:endParaRPr lang="en-US" dirty="0" smtClean="0"/>
          </a:p>
          <a:p>
            <a:pPr algn="justLow" rtl="1"/>
            <a:r>
              <a:rPr lang="fa-IR" dirty="0" smtClean="0"/>
              <a:t>این </a:t>
            </a:r>
            <a:r>
              <a:rPr lang="fa-IR" dirty="0"/>
              <a:t>کتاب: حاصل مطالعات 4 ساله بر روی 10 کشور تجاری برجسته دنیا: دانمارک، آلمان، ایتالیا، ژاپن، کره، سنگاپور، سوئد، سوییس، انگلستان و آمریکا </a:t>
            </a:r>
            <a:r>
              <a:rPr lang="fa-IR" dirty="0" smtClean="0"/>
              <a:t>به منظور یافتن پاسخ پرسش فوق است که در دهه 90 توسط مایکل </a:t>
            </a:r>
            <a:r>
              <a:rPr lang="fa-IR" dirty="0" err="1" smtClean="0"/>
              <a:t>پورتر</a:t>
            </a:r>
            <a:r>
              <a:rPr lang="fa-IR" dirty="0" smtClean="0"/>
              <a:t> به همراه تیمی 30 نفره از محققان ساکن در همان کشورها صورت گرفت و نتیجه آن در </a:t>
            </a:r>
            <a:r>
              <a:rPr lang="fa-IR" dirty="0"/>
              <a:t>قالب مدلی برای تحلیل مزیت رقابتی ملت ها تحت عنوان مدل الماس </a:t>
            </a:r>
            <a:r>
              <a:rPr lang="fa-IR" dirty="0" smtClean="0"/>
              <a:t>گون در کتاب مزیت رقابتی ملل</a:t>
            </a:r>
            <a:r>
              <a:rPr lang="en-US" dirty="0" smtClean="0"/>
              <a:t>The Competitive Advantage of nations</a:t>
            </a:r>
            <a:r>
              <a:rPr lang="fa-IR" dirty="0"/>
              <a:t> </a:t>
            </a:r>
            <a:r>
              <a:rPr lang="fa-IR" dirty="0" smtClean="0"/>
              <a:t>عرضه شد.</a:t>
            </a:r>
            <a:endParaRPr lang="fa-IR" dirty="0"/>
          </a:p>
          <a:p>
            <a:pPr algn="justLow" rtl="1"/>
            <a:r>
              <a:rPr lang="fa-IR" dirty="0" smtClean="0"/>
              <a:t>در این کتاب سعی شده تعریف مشخصی از مفهوم رقابت و مزیت رقابتی و به دنبال آن تئوری پشتیبان این تعریف ارائه شود.</a:t>
            </a:r>
          </a:p>
          <a:p>
            <a:pPr algn="justLow" rtl="1"/>
            <a:r>
              <a:rPr lang="fa-IR" dirty="0" err="1" smtClean="0"/>
              <a:t>سرفصل</a:t>
            </a:r>
            <a:r>
              <a:rPr lang="fa-IR" dirty="0" smtClean="0"/>
              <a:t> موضوعات این کتاب:</a:t>
            </a:r>
          </a:p>
          <a:p>
            <a:pPr lvl="1" algn="justLow" rtl="1"/>
            <a:r>
              <a:rPr lang="fa-IR" sz="1800" i="1" dirty="0" smtClean="0">
                <a:effectLst>
                  <a:outerShdw blurRad="38100" dist="38100" dir="2700000" algn="tl">
                    <a:srgbClr val="000000">
                      <a:alpha val="43137"/>
                    </a:srgbClr>
                  </a:outerShdw>
                </a:effectLst>
              </a:rPr>
              <a:t>چرا برخی کشورها در صنایع خاصی موفق می شوند</a:t>
            </a:r>
          </a:p>
          <a:p>
            <a:pPr lvl="1" algn="justLow" rtl="1"/>
            <a:r>
              <a:rPr lang="fa-IR" sz="1800" i="1" dirty="0" smtClean="0">
                <a:effectLst>
                  <a:outerShdw blurRad="38100" dist="38100" dir="2700000" algn="tl">
                    <a:srgbClr val="000000">
                      <a:alpha val="43137"/>
                    </a:srgbClr>
                  </a:outerShdw>
                </a:effectLst>
              </a:rPr>
              <a:t>تمرکز جغرافیایی صنایع در کشور ها مهم است(</a:t>
            </a:r>
            <a:r>
              <a:rPr lang="fa-IR" sz="1800" i="1" dirty="0" err="1" smtClean="0">
                <a:effectLst>
                  <a:outerShdw blurRad="38100" dist="38100" dir="2700000" algn="tl">
                    <a:srgbClr val="000000">
                      <a:alpha val="43137"/>
                    </a:srgbClr>
                  </a:outerShdw>
                </a:effectLst>
              </a:rPr>
              <a:t>مثلادر</a:t>
            </a:r>
            <a:r>
              <a:rPr lang="fa-IR" sz="1800" i="1" dirty="0" smtClean="0">
                <a:effectLst>
                  <a:outerShdw blurRad="38100" dist="38100" dir="2700000" algn="tl">
                    <a:srgbClr val="000000">
                      <a:alpha val="43137"/>
                    </a:srgbClr>
                  </a:outerShdw>
                </a:effectLst>
              </a:rPr>
              <a:t> ایالات متحده بسیاری از آژانس های مسکن معروف ، در </a:t>
            </a:r>
            <a:r>
              <a:rPr lang="fa-IR" sz="1800" i="1" dirty="0" err="1" smtClean="0">
                <a:effectLst>
                  <a:outerShdw blurRad="38100" dist="38100" dir="2700000" algn="tl">
                    <a:srgbClr val="000000">
                      <a:alpha val="43137"/>
                    </a:srgbClr>
                  </a:outerShdw>
                </a:effectLst>
              </a:rPr>
              <a:t>دالاس</a:t>
            </a:r>
            <a:r>
              <a:rPr lang="fa-IR" sz="1800" i="1" dirty="0" smtClean="0">
                <a:effectLst>
                  <a:outerShdw blurRad="38100" dist="38100" dir="2700000" algn="tl">
                    <a:srgbClr val="000000">
                      <a:alpha val="43137"/>
                    </a:srgbClr>
                  </a:outerShdw>
                </a:effectLst>
              </a:rPr>
              <a:t> و تگزاس یا تامین </a:t>
            </a:r>
            <a:r>
              <a:rPr lang="fa-IR" sz="1800" i="1" dirty="0" err="1" smtClean="0">
                <a:effectLst>
                  <a:outerShdw blurRad="38100" dist="38100" dir="2700000" algn="tl">
                    <a:srgbClr val="000000">
                      <a:alpha val="43137"/>
                    </a:srgbClr>
                  </a:outerShdw>
                </a:effectLst>
              </a:rPr>
              <a:t>کنندگان</a:t>
            </a:r>
            <a:r>
              <a:rPr lang="fa-IR" sz="1800" i="1" dirty="0" smtClean="0">
                <a:effectLst>
                  <a:outerShdw blurRad="38100" dist="38100" dir="2700000" algn="tl">
                    <a:srgbClr val="000000">
                      <a:alpha val="43137"/>
                    </a:srgbClr>
                  </a:outerShdw>
                </a:effectLst>
              </a:rPr>
              <a:t> تجهیزات نفت و گاز در </a:t>
            </a:r>
            <a:r>
              <a:rPr lang="fa-IR" sz="1800" i="1" dirty="0" err="1" smtClean="0">
                <a:effectLst>
                  <a:outerShdw blurRad="38100" dist="38100" dir="2700000" algn="tl">
                    <a:srgbClr val="000000">
                      <a:alpha val="43137"/>
                    </a:srgbClr>
                  </a:outerShdw>
                </a:effectLst>
              </a:rPr>
              <a:t>هستون</a:t>
            </a:r>
            <a:r>
              <a:rPr lang="fa-IR" sz="1800" i="1" dirty="0" smtClean="0">
                <a:effectLst>
                  <a:outerShdw blurRad="38100" dist="38100" dir="2700000" algn="tl">
                    <a:srgbClr val="000000">
                      <a:alpha val="43137"/>
                    </a:srgbClr>
                  </a:outerShdw>
                </a:effectLst>
              </a:rPr>
              <a:t> قرار دارند)</a:t>
            </a:r>
          </a:p>
          <a:p>
            <a:pPr lvl="1" algn="justLow" rtl="1"/>
            <a:r>
              <a:rPr lang="fa-IR" sz="1800" i="1" dirty="0" smtClean="0">
                <a:effectLst>
                  <a:outerShdw blurRad="38100" dist="38100" dir="2700000" algn="tl">
                    <a:srgbClr val="000000">
                      <a:alpha val="43137"/>
                    </a:srgbClr>
                  </a:outerShdw>
                </a:effectLst>
              </a:rPr>
              <a:t>سیاست دولت در منطقه و در سطح داخلی نیز نقش مهمی در شکل گیری مزیت ملی دارد که در این کتاب به آن پرداخته می شود.</a:t>
            </a:r>
          </a:p>
          <a:p>
            <a:pPr lvl="1" algn="justLow" rtl="1"/>
            <a:r>
              <a:rPr lang="fa-IR" sz="1800" i="1" dirty="0" smtClean="0">
                <a:effectLst>
                  <a:outerShdw blurRad="38100" dist="38100" dir="2700000" algn="tl">
                    <a:srgbClr val="000000">
                      <a:alpha val="43137"/>
                    </a:srgbClr>
                  </a:outerShdw>
                </a:effectLst>
              </a:rPr>
              <a:t>شیوه ای که محیط یک شرکت از طریق آن می تواند به موفقیت رقابتی دست یابد.</a:t>
            </a:r>
            <a:endParaRPr lang="en-US" sz="180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4061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فصل دوم- مزیت رقابتی شرکت ها در صنایع جهانی</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lnSpcReduction="10000"/>
          </a:bodyPr>
          <a:lstStyle/>
          <a:p>
            <a:pPr algn="r" rtl="1">
              <a:lnSpc>
                <a:spcPct val="150000"/>
              </a:lnSpc>
            </a:pPr>
            <a:r>
              <a:rPr lang="fa-IR" sz="2000" dirty="0" smtClean="0"/>
              <a:t>از آن </a:t>
            </a:r>
            <a:r>
              <a:rPr lang="fa-IR" sz="2000" dirty="0" err="1" smtClean="0"/>
              <a:t>جاییکه</a:t>
            </a:r>
            <a:r>
              <a:rPr lang="fa-IR" sz="2000" dirty="0" smtClean="0"/>
              <a:t> </a:t>
            </a:r>
            <a:r>
              <a:rPr lang="fa-IR" sz="2000" dirty="0" smtClean="0">
                <a:effectLst>
                  <a:outerShdw blurRad="38100" dist="38100" dir="2700000" algn="tl">
                    <a:srgbClr val="000000">
                      <a:alpha val="43137"/>
                    </a:srgbClr>
                  </a:outerShdw>
                </a:effectLst>
              </a:rPr>
              <a:t>شرکت های یک کشور </a:t>
            </a:r>
            <a:r>
              <a:rPr lang="fa-IR" sz="2000" dirty="0" smtClean="0"/>
              <a:t>به عنوان </a:t>
            </a:r>
            <a:r>
              <a:rPr lang="fa-IR" sz="2000" dirty="0" smtClean="0">
                <a:effectLst>
                  <a:outerShdw blurRad="38100" dist="38100" dir="2700000" algn="tl">
                    <a:srgbClr val="000000">
                      <a:alpha val="43137"/>
                    </a:srgbClr>
                  </a:outerShdw>
                </a:effectLst>
              </a:rPr>
              <a:t>نماینده </a:t>
            </a:r>
            <a:r>
              <a:rPr lang="fa-IR" sz="2000" dirty="0" err="1" smtClean="0">
                <a:effectLst>
                  <a:outerShdw blurRad="38100" dist="38100" dir="2700000" algn="tl">
                    <a:srgbClr val="000000">
                      <a:alpha val="43137"/>
                    </a:srgbClr>
                  </a:outerShdw>
                </a:effectLst>
              </a:rPr>
              <a:t>کشورهایشان</a:t>
            </a:r>
            <a:r>
              <a:rPr lang="fa-IR" sz="2000" dirty="0" smtClean="0"/>
              <a:t> در بازارهای بین </a:t>
            </a:r>
            <a:r>
              <a:rPr lang="fa-IR" sz="2000" dirty="0" err="1" smtClean="0"/>
              <a:t>المللی</a:t>
            </a:r>
            <a:r>
              <a:rPr lang="fa-IR" sz="2000" dirty="0" smtClean="0"/>
              <a:t> به رقابت می پردازند، بنابراین باید ابتدا به این امر واقف شویم که </a:t>
            </a:r>
          </a:p>
          <a:p>
            <a:pPr lvl="1" algn="r" rtl="1">
              <a:lnSpc>
                <a:spcPct val="150000"/>
              </a:lnSpc>
            </a:pPr>
            <a:r>
              <a:rPr lang="fa-IR" sz="2000" dirty="0" smtClean="0"/>
              <a:t>شرکت ها چگونه </a:t>
            </a:r>
            <a:r>
              <a:rPr lang="fa-IR" sz="2000" dirty="0" smtClean="0">
                <a:effectLst>
                  <a:outerShdw blurRad="38100" dist="38100" dir="2700000" algn="tl">
                    <a:srgbClr val="000000">
                      <a:alpha val="43137"/>
                    </a:srgbClr>
                  </a:outerShdw>
                </a:effectLst>
              </a:rPr>
              <a:t>مزیت رقابتی </a:t>
            </a:r>
            <a:r>
              <a:rPr lang="fa-IR" sz="2000" dirty="0" smtClean="0"/>
              <a:t>را ایجاد و آن را پایدار می سازند؟</a:t>
            </a:r>
          </a:p>
          <a:p>
            <a:pPr lvl="1" algn="r" rtl="1">
              <a:lnSpc>
                <a:spcPct val="150000"/>
              </a:lnSpc>
            </a:pPr>
            <a:r>
              <a:rPr lang="fa-IR" sz="2000" dirty="0" smtClean="0"/>
              <a:t>تا بتوان فهمید </a:t>
            </a:r>
            <a:r>
              <a:rPr lang="fa-IR" sz="2000" dirty="0" smtClean="0">
                <a:effectLst>
                  <a:outerShdw blurRad="38100" dist="38100" dir="2700000" algn="tl">
                    <a:srgbClr val="000000">
                      <a:alpha val="43137"/>
                    </a:srgbClr>
                  </a:outerShdw>
                </a:effectLst>
              </a:rPr>
              <a:t>کشورها چه نقشی را در فرآیند ایجاد چنین مزیت </a:t>
            </a:r>
            <a:r>
              <a:rPr lang="fa-IR" sz="2000" dirty="0" err="1" smtClean="0">
                <a:effectLst>
                  <a:outerShdw blurRad="38100" dist="38100" dir="2700000" algn="tl">
                    <a:srgbClr val="000000">
                      <a:alpha val="43137"/>
                    </a:srgbClr>
                  </a:outerShdw>
                </a:effectLst>
              </a:rPr>
              <a:t>هایی</a:t>
            </a:r>
            <a:r>
              <a:rPr lang="fa-IR" sz="2000" dirty="0" smtClean="0">
                <a:effectLst>
                  <a:outerShdw blurRad="38100" dist="38100" dir="2700000" algn="tl">
                    <a:srgbClr val="000000">
                      <a:alpha val="43137"/>
                    </a:srgbClr>
                  </a:outerShdw>
                </a:effectLst>
              </a:rPr>
              <a:t> </a:t>
            </a:r>
            <a:r>
              <a:rPr lang="fa-IR" sz="2000" dirty="0" smtClean="0"/>
              <a:t>ایفا می کنند؟</a:t>
            </a:r>
          </a:p>
          <a:p>
            <a:pPr algn="r" rtl="1">
              <a:lnSpc>
                <a:spcPct val="150000"/>
              </a:lnSpc>
            </a:pPr>
            <a:r>
              <a:rPr lang="fa-IR" sz="2000" dirty="0" smtClean="0"/>
              <a:t>در این فصل</a:t>
            </a:r>
          </a:p>
          <a:p>
            <a:pPr lvl="1" algn="r" rtl="1">
              <a:lnSpc>
                <a:spcPct val="150000"/>
              </a:lnSpc>
            </a:pPr>
            <a:r>
              <a:rPr lang="fa-IR" sz="2000" dirty="0" smtClean="0"/>
              <a:t>ابتدا با اصول اولیه </a:t>
            </a:r>
            <a:r>
              <a:rPr lang="fa-IR" sz="2000" dirty="0" smtClean="0">
                <a:effectLst>
                  <a:outerShdw blurRad="38100" dist="38100" dir="2700000" algn="tl">
                    <a:srgbClr val="000000">
                      <a:alpha val="43137"/>
                    </a:srgbClr>
                  </a:outerShdw>
                </a:effectLst>
              </a:rPr>
              <a:t>استراتژی رقابتی </a:t>
            </a:r>
            <a:r>
              <a:rPr lang="fa-IR" sz="2000" dirty="0" smtClean="0"/>
              <a:t>آشنا می شویم.</a:t>
            </a:r>
          </a:p>
          <a:p>
            <a:pPr lvl="1" algn="r" rtl="1">
              <a:lnSpc>
                <a:spcPct val="150000"/>
              </a:lnSpc>
            </a:pPr>
            <a:r>
              <a:rPr lang="fa-IR" sz="2000" dirty="0" smtClean="0"/>
              <a:t>بعد روش </a:t>
            </a:r>
            <a:r>
              <a:rPr lang="fa-IR" sz="2000" dirty="0" err="1" smtClean="0"/>
              <a:t>هایی</a:t>
            </a:r>
            <a:r>
              <a:rPr lang="fa-IR" sz="2000" dirty="0" smtClean="0"/>
              <a:t> را برای ارتقای مزیت رقابتی از طریق رقابت بین </a:t>
            </a:r>
            <a:r>
              <a:rPr lang="fa-IR" sz="2000" dirty="0" err="1" smtClean="0"/>
              <a:t>المللی</a:t>
            </a:r>
            <a:r>
              <a:rPr lang="fa-IR" sz="2000" dirty="0" smtClean="0"/>
              <a:t> معرفی می نماییم.</a:t>
            </a:r>
            <a:endParaRPr lang="en-US" sz="20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4190047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47337"/>
            <a:ext cx="8911687" cy="1280890"/>
          </a:xfrm>
        </p:spPr>
        <p:txBody>
          <a:bodyPr anchor="ctr"/>
          <a:lstStyle/>
          <a:p>
            <a:pPr algn="r" rtl="1"/>
            <a:r>
              <a:rPr lang="fa-IR" b="1" dirty="0" smtClean="0">
                <a:effectLst>
                  <a:outerShdw blurRad="38100" dist="38100" dir="2700000" algn="tl">
                    <a:srgbClr val="000000">
                      <a:alpha val="43137"/>
                    </a:srgbClr>
                  </a:outerShdw>
                </a:effectLst>
              </a:rPr>
              <a:t>استراتژی رقابتی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627095"/>
            <a:ext cx="8915400" cy="4840940"/>
          </a:xfrm>
        </p:spPr>
        <p:txBody>
          <a:bodyPr>
            <a:noAutofit/>
          </a:bodyPr>
          <a:lstStyle/>
          <a:p>
            <a:pPr algn="r" rtl="1"/>
            <a:r>
              <a:rPr lang="fa-IR" sz="2000" dirty="0" smtClean="0"/>
              <a:t>واحد تجزیه و تحلیل ما برای درک رقابت، </a:t>
            </a:r>
            <a:r>
              <a:rPr lang="fa-IR" sz="2000" b="1" dirty="0" smtClean="0">
                <a:effectLst>
                  <a:outerShdw blurRad="38100" dist="38100" dir="2700000" algn="tl">
                    <a:srgbClr val="000000">
                      <a:alpha val="43137"/>
                    </a:srgbClr>
                  </a:outerShdw>
                </a:effectLst>
              </a:rPr>
              <a:t>صنعت</a:t>
            </a:r>
            <a:r>
              <a:rPr lang="fa-IR" sz="2000" dirty="0" smtClean="0"/>
              <a:t> است.</a:t>
            </a:r>
          </a:p>
          <a:p>
            <a:pPr algn="r" rtl="1"/>
            <a:r>
              <a:rPr lang="fa-IR" sz="2000" dirty="0" smtClean="0"/>
              <a:t>صنعت: گروهی از رقبا که کالا و خدمات مشابهی را تولید می کنند و با یکدیگر به رقابت می پردازند.</a:t>
            </a:r>
          </a:p>
          <a:p>
            <a:pPr algn="r" rtl="1"/>
            <a:r>
              <a:rPr lang="fa-IR" sz="2000" dirty="0" smtClean="0"/>
              <a:t>برای انتخاب یک استراتژی رقابتی مناسب باید به دو نکته توجه نمود:</a:t>
            </a:r>
          </a:p>
          <a:p>
            <a:pPr lvl="1" algn="r" rtl="1"/>
            <a:r>
              <a:rPr lang="fa-IR" sz="2000" dirty="0" smtClean="0">
                <a:hlinkClick r:id="rId2" action="ppaction://hlinksldjump"/>
              </a:rPr>
              <a:t>ساختار صنعت</a:t>
            </a:r>
            <a:r>
              <a:rPr lang="fa-IR" sz="2000" dirty="0" smtClean="0"/>
              <a:t>(جذابیت صنعت)</a:t>
            </a:r>
          </a:p>
          <a:p>
            <a:pPr lvl="2" algn="r" rtl="1"/>
            <a:r>
              <a:rPr lang="fa-IR" sz="2000" dirty="0" smtClean="0"/>
              <a:t>تمام صنایع از فرصت لازم و مساوی برای سودآوری برخوردار نیستند؛ مثلا متوسط سودآوری در صنایع داروسازی و لوازم آرایشی بسیار بالاست در حالی که در صنایع پوشاک و فولاد اینگونه نیست.</a:t>
            </a:r>
          </a:p>
          <a:p>
            <a:pPr lvl="1" algn="r" rtl="1"/>
            <a:r>
              <a:rPr lang="fa-IR" sz="2000" dirty="0" smtClean="0">
                <a:hlinkClick r:id="rId3" action="ppaction://hlinksldjump"/>
              </a:rPr>
              <a:t>موقعیت یابی</a:t>
            </a:r>
            <a:endParaRPr lang="fa-IR" sz="2000" dirty="0" smtClean="0"/>
          </a:p>
          <a:p>
            <a:pPr lvl="2" algn="r" rtl="1"/>
            <a:r>
              <a:rPr lang="fa-IR" sz="2000" dirty="0" smtClean="0"/>
              <a:t>برخی جایگاه ها در یک صنعت بسیار </a:t>
            </a:r>
            <a:r>
              <a:rPr lang="fa-IR" sz="2000" dirty="0" err="1" smtClean="0"/>
              <a:t>سودآورتر</a:t>
            </a:r>
            <a:r>
              <a:rPr lang="fa-IR" sz="2000" dirty="0" smtClean="0"/>
              <a:t> از جایگاه های دیگر در همان صنعت است.</a:t>
            </a:r>
          </a:p>
          <a:p>
            <a:pPr algn="r" rtl="1"/>
            <a:r>
              <a:rPr lang="fa-IR" sz="2000" dirty="0" smtClean="0"/>
              <a:t>جذابیت صنعت و جایگاه رقابتی:</a:t>
            </a:r>
          </a:p>
          <a:p>
            <a:pPr lvl="1" algn="r" rtl="1"/>
            <a:r>
              <a:rPr lang="fa-IR" sz="2000" dirty="0" smtClean="0"/>
              <a:t>پویا هستند و دائما تغییر می کنند.</a:t>
            </a:r>
          </a:p>
          <a:p>
            <a:pPr lvl="1" algn="r" rtl="1"/>
            <a:r>
              <a:rPr lang="fa-IR" sz="2000" dirty="0" smtClean="0"/>
              <a:t>می توانند توسط خود آن صنعت شکل بگیرند(شرکت های موفق با شناخت محیط به خوبی از شرایط بهره می برند.)</a:t>
            </a:r>
          </a:p>
          <a:p>
            <a:pPr lvl="1" algn="r" rtl="1"/>
            <a:r>
              <a:rPr lang="fa-IR" sz="2000" dirty="0" smtClean="0"/>
              <a:t>تغییر در ساختار صنعت می تواند منجر به تغییرات در جایگاه رقابتی گردد.</a:t>
            </a:r>
            <a:endParaRPr lang="fa-IR"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78320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0035" y="2657092"/>
            <a:ext cx="6393424" cy="3254129"/>
          </a:xfrm>
          <a:prstGeom prst="rect">
            <a:avLst/>
          </a:prstGeom>
        </p:spPr>
      </p:pic>
      <p:sp>
        <p:nvSpPr>
          <p:cNvPr id="2" name="Title 1"/>
          <p:cNvSpPr>
            <a:spLocks noGrp="1"/>
          </p:cNvSpPr>
          <p:nvPr>
            <p:ph type="title"/>
          </p:nvPr>
        </p:nvSpPr>
        <p:spPr>
          <a:xfrm>
            <a:off x="2475266" y="624110"/>
            <a:ext cx="8911687" cy="1280890"/>
          </a:xfrm>
        </p:spPr>
        <p:txBody>
          <a:bodyPr/>
          <a:lstStyle/>
          <a:p>
            <a:pPr algn="r" rtl="1"/>
            <a:r>
              <a:rPr lang="fa-IR" b="1" dirty="0" smtClean="0">
                <a:effectLst>
                  <a:outerShdw blurRad="38100" dist="38100" dir="2700000" algn="tl">
                    <a:srgbClr val="000000">
                      <a:alpha val="43137"/>
                    </a:srgbClr>
                  </a:outerShdw>
                </a:effectLst>
              </a:rPr>
              <a:t>تحلیل ساختار صنعت</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11579" y="1905000"/>
            <a:ext cx="10266339" cy="4006222"/>
          </a:xfrm>
        </p:spPr>
        <p:txBody>
          <a:bodyPr/>
          <a:lstStyle/>
          <a:p>
            <a:pPr algn="r" rtl="1">
              <a:lnSpc>
                <a:spcPct val="150000"/>
              </a:lnSpc>
            </a:pPr>
            <a:r>
              <a:rPr lang="fa-IR" dirty="0" smtClean="0">
                <a:effectLst>
                  <a:outerShdw blurRad="38100" dist="38100" dir="2700000" algn="tl">
                    <a:srgbClr val="000000">
                      <a:alpha val="43137"/>
                    </a:srgbClr>
                  </a:outerShdw>
                </a:effectLst>
              </a:rPr>
              <a:t>انتخاب مناسب استراتژی رقابتی در گرو درک صحیح ساختار صنعت و چگونگی تغییرات آن است.</a:t>
            </a:r>
          </a:p>
          <a:p>
            <a:pPr algn="r" rtl="1">
              <a:lnSpc>
                <a:spcPct val="150000"/>
              </a:lnSpc>
            </a:pPr>
            <a:r>
              <a:rPr lang="fa-IR" dirty="0" smtClean="0"/>
              <a:t>ابزار: مدل 5 نیروی </a:t>
            </a:r>
            <a:r>
              <a:rPr lang="fa-IR" dirty="0" err="1" smtClean="0"/>
              <a:t>پورتر</a:t>
            </a:r>
            <a:endParaRPr lang="fa-IR" dirty="0" smtClean="0"/>
          </a:p>
          <a:p>
            <a:pPr algn="r" rtl="1">
              <a:lnSpc>
                <a:spcPct val="150000"/>
              </a:lnSpc>
            </a:pPr>
            <a:r>
              <a:rPr lang="fa-IR" dirty="0" smtClean="0"/>
              <a:t>نیروهای رقابتی پنجگانه، سودآوری صنعت را تعیین می کنند از طریق </a:t>
            </a:r>
            <a:r>
              <a:rPr lang="fa-IR" dirty="0"/>
              <a:t>شکل دهی </a:t>
            </a:r>
            <a:r>
              <a:rPr lang="fa-IR" dirty="0" smtClean="0"/>
              <a:t>:</a:t>
            </a:r>
          </a:p>
          <a:p>
            <a:pPr lvl="1" algn="r" rtl="1">
              <a:lnSpc>
                <a:spcPct val="150000"/>
              </a:lnSpc>
            </a:pPr>
            <a:r>
              <a:rPr lang="fa-IR" dirty="0" smtClean="0"/>
              <a:t>قیمت ها</a:t>
            </a:r>
          </a:p>
          <a:p>
            <a:pPr lvl="1" algn="r" rtl="1">
              <a:lnSpc>
                <a:spcPct val="150000"/>
              </a:lnSpc>
            </a:pPr>
            <a:r>
              <a:rPr lang="fa-IR" dirty="0" smtClean="0"/>
              <a:t>هزینه ها</a:t>
            </a:r>
          </a:p>
          <a:p>
            <a:pPr lvl="1" algn="r" rtl="1">
              <a:lnSpc>
                <a:spcPct val="150000"/>
              </a:lnSpc>
            </a:pPr>
            <a:r>
              <a:rPr lang="fa-IR" dirty="0" smtClean="0"/>
              <a:t>سرمایه گذاری مورد نیاز برای رقابت در یک صنعت</a:t>
            </a:r>
          </a:p>
          <a:p>
            <a:pPr lvl="1" algn="r" rtl="1">
              <a:lnSpc>
                <a:spcPct val="150000"/>
              </a:lnSpc>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TextBox 4"/>
          <p:cNvSpPr txBox="1"/>
          <p:nvPr/>
        </p:nvSpPr>
        <p:spPr>
          <a:xfrm>
            <a:off x="2454442" y="6272463"/>
            <a:ext cx="834190" cy="369332"/>
          </a:xfrm>
          <a:prstGeom prst="rect">
            <a:avLst/>
          </a:prstGeom>
          <a:noFill/>
        </p:spPr>
        <p:txBody>
          <a:bodyPr wrap="square" rtlCol="0">
            <a:spAutoFit/>
          </a:bodyPr>
          <a:lstStyle/>
          <a:p>
            <a:pPr algn="ctr" rtl="1"/>
            <a:r>
              <a:rPr lang="fa-IR" dirty="0" smtClean="0">
                <a:hlinkClick r:id="rId3" action="ppaction://hlinksldjump"/>
              </a:rPr>
              <a:t>بازگشت</a:t>
            </a:r>
            <a:endParaRPr lang="en-US" dirty="0"/>
          </a:p>
        </p:txBody>
      </p:sp>
    </p:spTree>
    <p:extLst>
      <p:ext uri="{BB962C8B-B14F-4D97-AF65-F5344CB8AC3E}">
        <p14:creationId xmlns:p14="http://schemas.microsoft.com/office/powerpoint/2010/main" val="47055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1695" y="1250576"/>
            <a:ext cx="4228447" cy="5607424"/>
          </a:xfrm>
          <a:prstGeom prst="rect">
            <a:avLst/>
          </a:prstGeom>
        </p:spPr>
      </p:pic>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تحلیل ساختار </a:t>
            </a:r>
            <a:r>
              <a:rPr lang="fa-IR" b="1" dirty="0" smtClean="0">
                <a:effectLst>
                  <a:outerShdw blurRad="38100" dist="38100" dir="2700000" algn="tl">
                    <a:srgbClr val="000000">
                      <a:alpha val="43137"/>
                    </a:srgbClr>
                  </a:outerShdw>
                </a:effectLst>
              </a:rPr>
              <a:t>صنعت(ادامه)</a:t>
            </a:r>
            <a:endParaRPr lang="en-US" dirty="0"/>
          </a:p>
        </p:txBody>
      </p:sp>
      <p:sp>
        <p:nvSpPr>
          <p:cNvPr id="3" name="Content Placeholder 2"/>
          <p:cNvSpPr>
            <a:spLocks noGrp="1"/>
          </p:cNvSpPr>
          <p:nvPr>
            <p:ph idx="1"/>
          </p:nvPr>
        </p:nvSpPr>
        <p:spPr/>
        <p:txBody>
          <a:bodyPr>
            <a:normAutofit/>
          </a:bodyPr>
          <a:lstStyle/>
          <a:p>
            <a:pPr algn="r" rtl="1">
              <a:lnSpc>
                <a:spcPct val="150000"/>
              </a:lnSpc>
            </a:pPr>
            <a:r>
              <a:rPr lang="fa-IR" sz="2000" dirty="0"/>
              <a:t>چرا ساختار صنعت در رقابت بین </a:t>
            </a:r>
            <a:r>
              <a:rPr lang="fa-IR" sz="2000" dirty="0" err="1"/>
              <a:t>المللی</a:t>
            </a:r>
            <a:r>
              <a:rPr lang="fa-IR" sz="2000" dirty="0"/>
              <a:t> مهم است؟</a:t>
            </a:r>
          </a:p>
          <a:p>
            <a:pPr marL="0" indent="0" algn="r" rtl="1">
              <a:lnSpc>
                <a:spcPct val="150000"/>
              </a:lnSpc>
              <a:buNone/>
            </a:pPr>
            <a:r>
              <a:rPr lang="fa-IR" sz="2000" dirty="0"/>
              <a:t>1- ساختار صنعت الزامات متفاوتی را برای موفقیت ایجاد می کند</a:t>
            </a:r>
          </a:p>
          <a:p>
            <a:pPr lvl="1" indent="-342900" algn="r" rtl="1">
              <a:lnSpc>
                <a:spcPct val="150000"/>
              </a:lnSpc>
            </a:pPr>
            <a:r>
              <a:rPr lang="fa-IR" sz="2000" dirty="0"/>
              <a:t>هم برای شرکت ها(از حیث توانمندی ها و تخصص های مورد نیاز)</a:t>
            </a:r>
          </a:p>
          <a:p>
            <a:pPr lvl="1" indent="-342900" algn="r" rtl="1">
              <a:lnSpc>
                <a:spcPct val="150000"/>
              </a:lnSpc>
            </a:pPr>
            <a:r>
              <a:rPr lang="fa-IR" sz="2000" dirty="0"/>
              <a:t>هم برای کشورها(از حیث شرایطی که می توانند فراهم کنند)</a:t>
            </a:r>
          </a:p>
          <a:p>
            <a:pPr marL="0" indent="0" algn="r" rtl="1">
              <a:lnSpc>
                <a:spcPct val="150000"/>
              </a:lnSpc>
              <a:buNone/>
            </a:pPr>
            <a:r>
              <a:rPr lang="fa-IR" sz="2000" dirty="0"/>
              <a:t>2- تغییرات ساختاری فرصت های </a:t>
            </a:r>
            <a:r>
              <a:rPr lang="fa-IR" sz="2000" dirty="0" err="1"/>
              <a:t>بدیلی</a:t>
            </a:r>
            <a:r>
              <a:rPr lang="fa-IR" sz="2000" dirty="0"/>
              <a:t> را برای رقابت یک کشور و نفوذ به صنایع جدید ایفا می کند</a:t>
            </a:r>
            <a:r>
              <a:rPr lang="fa-IR" sz="2000" dirty="0" smtClean="0"/>
              <a:t>.</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737180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تحلیل ساختار صنعت(ادامه)</a:t>
            </a:r>
            <a:endParaRPr lang="en-US" dirty="0"/>
          </a:p>
        </p:txBody>
      </p:sp>
      <p:sp>
        <p:nvSpPr>
          <p:cNvPr id="3" name="Content Placeholder 2"/>
          <p:cNvSpPr>
            <a:spLocks noGrp="1"/>
          </p:cNvSpPr>
          <p:nvPr>
            <p:ph idx="1"/>
          </p:nvPr>
        </p:nvSpPr>
        <p:spPr/>
        <p:txBody>
          <a:bodyPr>
            <a:normAutofit/>
          </a:bodyPr>
          <a:lstStyle/>
          <a:p>
            <a:pPr marL="0" indent="0" algn="r" rtl="1">
              <a:lnSpc>
                <a:spcPct val="150000"/>
              </a:lnSpc>
              <a:buNone/>
            </a:pPr>
            <a:r>
              <a:rPr lang="fa-IR" sz="2000" dirty="0" smtClean="0"/>
              <a:t>مهم است بدانیم که به زعم </a:t>
            </a:r>
            <a:r>
              <a:rPr lang="fa-IR" sz="2000" dirty="0" err="1" smtClean="0"/>
              <a:t>پورتر</a:t>
            </a:r>
            <a:r>
              <a:rPr lang="fa-IR" sz="2000" dirty="0" smtClean="0"/>
              <a:t>: </a:t>
            </a:r>
          </a:p>
          <a:p>
            <a:pPr algn="r" rtl="1">
              <a:lnSpc>
                <a:spcPct val="150000"/>
              </a:lnSpc>
            </a:pPr>
            <a:r>
              <a:rPr lang="fa-IR" sz="2000" dirty="0" err="1" smtClean="0"/>
              <a:t>صنایعی</a:t>
            </a:r>
            <a:r>
              <a:rPr lang="fa-IR" sz="2000" dirty="0" smtClean="0"/>
              <a:t> که برای استانداردهای بالای زندگی مهم هستند، اغلب دارای ساختارهای </a:t>
            </a:r>
            <a:r>
              <a:rPr lang="fa-IR" sz="2000" dirty="0" smtClean="0">
                <a:hlinkClick r:id="rId2" action="ppaction://hlinksldjump"/>
              </a:rPr>
              <a:t>جذاب</a:t>
            </a:r>
            <a:r>
              <a:rPr lang="fa-IR" sz="2000" dirty="0" smtClean="0"/>
              <a:t> هستند.</a:t>
            </a:r>
          </a:p>
          <a:p>
            <a:pPr algn="r" rtl="1">
              <a:lnSpc>
                <a:spcPct val="150000"/>
              </a:lnSpc>
            </a:pPr>
            <a:r>
              <a:rPr lang="fa-IR" sz="2000" dirty="0" smtClean="0"/>
              <a:t>استاندارد زندگی به ظرفیت شرکت های یک کشور برای نفوذ موفقیت آمیز به صنایع جذاب بستگی دارد.</a:t>
            </a:r>
          </a:p>
          <a:p>
            <a:pPr algn="r" rtl="1">
              <a:lnSpc>
                <a:spcPct val="150000"/>
              </a:lnSpc>
            </a:pPr>
            <a:r>
              <a:rPr lang="fa-IR" sz="2000" dirty="0" smtClean="0"/>
              <a:t>کشورهای در حال توسعه با تمرکز برای ورود به صنایع ساختار یافته </a:t>
            </a:r>
            <a:r>
              <a:rPr lang="fa-IR" sz="2000" dirty="0" err="1" smtClean="0"/>
              <a:t>غیرجذاب</a:t>
            </a:r>
            <a:r>
              <a:rPr lang="fa-IR" sz="2000" dirty="0" smtClean="0"/>
              <a:t>، از منابع داخلی کمیاب خود، استفاده خیلی ضعیفی می کنند.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716910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تحلیل ساختار صنعت(ادامه)</a:t>
            </a:r>
            <a:endParaRPr lang="en-US" dirty="0"/>
          </a:p>
        </p:txBody>
      </p:sp>
      <p:sp>
        <p:nvSpPr>
          <p:cNvPr id="3" name="Content Placeholder 2"/>
          <p:cNvSpPr>
            <a:spLocks noGrp="1"/>
          </p:cNvSpPr>
          <p:nvPr>
            <p:ph sz="half" idx="1"/>
          </p:nvPr>
        </p:nvSpPr>
        <p:spPr/>
        <p:txBody>
          <a:bodyPr>
            <a:normAutofit/>
          </a:bodyPr>
          <a:lstStyle/>
          <a:p>
            <a:pPr algn="r" rtl="1">
              <a:lnSpc>
                <a:spcPct val="150000"/>
              </a:lnSpc>
            </a:pPr>
            <a:r>
              <a:rPr lang="fa-IR" sz="2000" dirty="0" smtClean="0"/>
              <a:t>جذابیت یک صنعت به عوامل زیر بستگی دارد:</a:t>
            </a:r>
          </a:p>
          <a:p>
            <a:pPr lvl="1" algn="r" rtl="1">
              <a:lnSpc>
                <a:spcPct val="150000"/>
              </a:lnSpc>
            </a:pPr>
            <a:r>
              <a:rPr lang="fa-IR" sz="2000" dirty="0" smtClean="0"/>
              <a:t>اندازه آن </a:t>
            </a:r>
          </a:p>
          <a:p>
            <a:pPr lvl="1" algn="r" rtl="1">
              <a:lnSpc>
                <a:spcPct val="150000"/>
              </a:lnSpc>
            </a:pPr>
            <a:r>
              <a:rPr lang="fa-IR" sz="2000" dirty="0" smtClean="0"/>
              <a:t>رشد سریع تکنولوژی</a:t>
            </a:r>
            <a:r>
              <a:rPr lang="fa-IR" sz="2000" dirty="0"/>
              <a:t> </a:t>
            </a:r>
            <a:r>
              <a:rPr lang="fa-IR" sz="2000" dirty="0" smtClean="0"/>
              <a:t>جدید</a:t>
            </a:r>
          </a:p>
          <a:p>
            <a:pPr lvl="1" algn="r" rtl="1">
              <a:lnSpc>
                <a:spcPct val="150000"/>
              </a:lnSpc>
            </a:pPr>
            <a:r>
              <a:rPr lang="fa-IR" sz="2000" dirty="0" smtClean="0"/>
              <a:t>تصمیمات برنامه ریزان دولت</a:t>
            </a:r>
          </a:p>
          <a:p>
            <a:pPr lvl="1" algn="r" rtl="1">
              <a:lnSpc>
                <a:spcPct val="150000"/>
              </a:lnSpc>
            </a:pPr>
            <a:r>
              <a:rPr lang="fa-IR" sz="2000" dirty="0" smtClean="0"/>
              <a:t>ساختار صنعت</a:t>
            </a:r>
          </a:p>
        </p:txBody>
      </p:sp>
      <p:sp>
        <p:nvSpPr>
          <p:cNvPr id="5" name="Content Placeholder 4"/>
          <p:cNvSpPr>
            <a:spLocks noGrp="1"/>
          </p:cNvSpPr>
          <p:nvPr>
            <p:ph sz="half" idx="2"/>
          </p:nvPr>
        </p:nvSpPr>
        <p:spPr/>
        <p:txBody>
          <a:bodyPr>
            <a:noAutofit/>
          </a:bodyPr>
          <a:lstStyle/>
          <a:p>
            <a:pPr algn="r" rtl="1"/>
            <a:r>
              <a:rPr lang="fa-IR" sz="2000" dirty="0"/>
              <a:t>صنایع ساختار یافته جذاب که دارای موانعی در زمینه</a:t>
            </a:r>
          </a:p>
          <a:p>
            <a:pPr lvl="1" algn="r" rtl="1"/>
            <a:r>
              <a:rPr lang="fa-IR" sz="2000" dirty="0"/>
              <a:t>تکنولوژی </a:t>
            </a:r>
          </a:p>
          <a:p>
            <a:pPr lvl="1" algn="r" rtl="1"/>
            <a:r>
              <a:rPr lang="fa-IR" sz="2000" dirty="0"/>
              <a:t>توانایی متخصصین</a:t>
            </a:r>
          </a:p>
          <a:p>
            <a:pPr lvl="1" algn="r" rtl="1"/>
            <a:r>
              <a:rPr lang="fa-IR" sz="2000" dirty="0"/>
              <a:t>دسترسی به کانال های توزیع</a:t>
            </a:r>
          </a:p>
          <a:p>
            <a:pPr lvl="1" algn="r" rtl="1"/>
            <a:r>
              <a:rPr lang="fa-IR" sz="2000" dirty="0"/>
              <a:t>شهرت برند</a:t>
            </a:r>
          </a:p>
          <a:p>
            <a:pPr marL="0" indent="0" algn="r" rtl="1">
              <a:buNone/>
            </a:pPr>
            <a:r>
              <a:rPr lang="fa-IR" sz="2000" dirty="0"/>
              <a:t>هستند، اغلب دارای </a:t>
            </a:r>
          </a:p>
          <a:p>
            <a:pPr lvl="1" algn="r" rtl="1"/>
            <a:r>
              <a:rPr lang="fa-IR" sz="2000" dirty="0"/>
              <a:t>بهره </a:t>
            </a:r>
            <a:r>
              <a:rPr lang="fa-IR" sz="2000" dirty="0" err="1"/>
              <a:t>وری</a:t>
            </a:r>
            <a:r>
              <a:rPr lang="fa-IR" sz="2000" dirty="0"/>
              <a:t> بالای نیروی کار </a:t>
            </a:r>
          </a:p>
          <a:p>
            <a:pPr lvl="1" algn="r" rtl="1"/>
            <a:r>
              <a:rPr lang="fa-IR" sz="2000" dirty="0"/>
              <a:t>بازگشت سرمایه بالا </a:t>
            </a:r>
          </a:p>
          <a:p>
            <a:pPr marL="0" indent="0" algn="r" rtl="1">
              <a:buNone/>
            </a:pPr>
            <a:r>
              <a:rPr lang="fa-IR" sz="2000" dirty="0"/>
              <a:t>هستند.</a:t>
            </a:r>
          </a:p>
          <a:p>
            <a:pPr algn="r" rtl="1"/>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42183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7337"/>
            <a:ext cx="8911687" cy="1280890"/>
          </a:xfrm>
        </p:spPr>
        <p:txBody>
          <a:bodyPr/>
          <a:lstStyle/>
          <a:p>
            <a:pPr algn="r" rtl="1"/>
            <a:r>
              <a:rPr lang="fa-IR" b="1" dirty="0" smtClean="0">
                <a:effectLst>
                  <a:outerShdw blurRad="38100" dist="38100" dir="2700000" algn="tl">
                    <a:srgbClr val="000000">
                      <a:alpha val="43137"/>
                    </a:srgbClr>
                  </a:outerShdw>
                </a:effectLst>
              </a:rPr>
              <a:t>موقعیت یابی در صنعت</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927847"/>
            <a:ext cx="8915400" cy="5715000"/>
          </a:xfrm>
        </p:spPr>
        <p:txBody>
          <a:bodyPr>
            <a:noAutofit/>
          </a:bodyPr>
          <a:lstStyle/>
          <a:p>
            <a:pPr algn="r" rtl="1"/>
            <a:r>
              <a:rPr lang="fa-IR" sz="2000" dirty="0" smtClean="0"/>
              <a:t>موقعیت یابی، رویکرد کلی شرکت را برای رقابت شکل می دهد.</a:t>
            </a:r>
          </a:p>
          <a:p>
            <a:pPr lvl="1" algn="r" rtl="1"/>
            <a:r>
              <a:rPr lang="fa-IR" sz="2000" dirty="0" smtClean="0"/>
              <a:t>به عنوان مثال </a:t>
            </a:r>
            <a:r>
              <a:rPr lang="fa-IR" sz="2000" dirty="0" smtClean="0">
                <a:effectLst>
                  <a:outerShdw blurRad="38100" dist="38100" dir="2700000" algn="tl">
                    <a:srgbClr val="000000">
                      <a:alpha val="43137"/>
                    </a:srgbClr>
                  </a:outerShdw>
                </a:effectLst>
              </a:rPr>
              <a:t>شرکت های آمریکایی در صنعت شکلات</a:t>
            </a:r>
            <a:r>
              <a:rPr lang="fa-IR" sz="2000" dirty="0" smtClean="0"/>
              <a:t>، به وسیله تولید انبوه و بازاریابی انبوه به رقابت می پردازند در حالیکه </a:t>
            </a:r>
            <a:r>
              <a:rPr lang="fa-IR" sz="2000" dirty="0" smtClean="0">
                <a:effectLst>
                  <a:outerShdw blurRad="38100" dist="38100" dir="2700000" algn="tl">
                    <a:srgbClr val="000000">
                      <a:alpha val="43137"/>
                    </a:srgbClr>
                  </a:outerShdw>
                </a:effectLst>
              </a:rPr>
              <a:t>شرکت های </a:t>
            </a:r>
            <a:r>
              <a:rPr lang="fa-IR" sz="2000" dirty="0" err="1" smtClean="0">
                <a:effectLst>
                  <a:outerShdw blurRad="38100" dist="38100" dir="2700000" algn="tl">
                    <a:srgbClr val="000000">
                      <a:alpha val="43137"/>
                    </a:srgbClr>
                  </a:outerShdw>
                </a:effectLst>
              </a:rPr>
              <a:t>سوییسی</a:t>
            </a:r>
            <a:r>
              <a:rPr lang="fa-IR" sz="2000" dirty="0" smtClean="0"/>
              <a:t>، محصولات ممتاز خود را با قیمت های بالاتر از طریق کانال های توزیع محدودتر و تخصصی تر به بازار عرضه کنند.</a:t>
            </a:r>
          </a:p>
          <a:p>
            <a:pPr algn="r" rtl="1"/>
            <a:r>
              <a:rPr lang="fa-IR" sz="2000" dirty="0" smtClean="0"/>
              <a:t>در قلب موقعیت یابی، مزیت رقابتی جای دارد.</a:t>
            </a:r>
          </a:p>
          <a:p>
            <a:pPr algn="r" rtl="1"/>
            <a:r>
              <a:rPr lang="fa-IR" sz="2000" dirty="0" smtClean="0"/>
              <a:t>دو عامل باعث ایجاد مزیت رقابتی است:</a:t>
            </a:r>
          </a:p>
          <a:p>
            <a:pPr lvl="1" algn="r" rtl="1"/>
            <a:r>
              <a:rPr lang="fa-IR" sz="2000" dirty="0" smtClean="0"/>
              <a:t>هزینه پایین تر نسبت به رقبا = بازگشت بالاتر سرمایه</a:t>
            </a:r>
          </a:p>
          <a:p>
            <a:pPr lvl="1" algn="r" rtl="1"/>
            <a:r>
              <a:rPr lang="fa-IR" sz="2000" dirty="0" smtClean="0"/>
              <a:t>متمایز بودن</a:t>
            </a:r>
          </a:p>
          <a:p>
            <a:pPr algn="r" rtl="1"/>
            <a:r>
              <a:rPr lang="fa-IR" sz="2000" dirty="0" smtClean="0"/>
              <a:t>متغیر مهم دیگر در موقعیت یابی، قلمروی رقابتی یا وسعت هدف شرکت در صنعت می باشد.</a:t>
            </a:r>
          </a:p>
          <a:p>
            <a:pPr lvl="1" algn="r" rtl="1"/>
            <a:r>
              <a:rPr lang="fa-IR" sz="2000" dirty="0" smtClean="0"/>
              <a:t>تنوع محصولات</a:t>
            </a:r>
          </a:p>
          <a:p>
            <a:pPr lvl="1" algn="r" rtl="1"/>
            <a:r>
              <a:rPr lang="fa-IR" sz="2000" dirty="0" smtClean="0"/>
              <a:t>کانال های توزیع</a:t>
            </a:r>
          </a:p>
          <a:p>
            <a:pPr lvl="1" algn="r" rtl="1"/>
            <a:r>
              <a:rPr lang="fa-IR" sz="2000" dirty="0" smtClean="0"/>
              <a:t>خریداران</a:t>
            </a:r>
          </a:p>
          <a:p>
            <a:pPr lvl="1" algn="r" rtl="1"/>
            <a:r>
              <a:rPr lang="fa-IR" sz="2000" dirty="0" smtClean="0"/>
              <a:t> مناطق جغرافیایی را که محصولات و خدمات را در آن جا به فروش می رساند</a:t>
            </a:r>
          </a:p>
          <a:p>
            <a:pPr lvl="1" algn="r" rtl="1"/>
            <a:r>
              <a:rPr lang="fa-IR" sz="2000" dirty="0" smtClean="0"/>
              <a:t>صنایع مرتبط</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725745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47337"/>
            <a:ext cx="8911687" cy="1280890"/>
          </a:xfrm>
        </p:spPr>
        <p:txBody>
          <a:bodyPr/>
          <a:lstStyle/>
          <a:p>
            <a:pPr algn="r" rtl="1">
              <a:lnSpc>
                <a:spcPct val="150000"/>
              </a:lnSpc>
            </a:pPr>
            <a:r>
              <a:rPr lang="fa-IR" b="1" dirty="0">
                <a:effectLst>
                  <a:outerShdw blurRad="38100" dist="38100" dir="2700000" algn="tl">
                    <a:srgbClr val="000000">
                      <a:alpha val="43137"/>
                    </a:srgbClr>
                  </a:outerShdw>
                </a:effectLst>
              </a:rPr>
              <a:t>موقعیت یابی در </a:t>
            </a:r>
            <a:r>
              <a:rPr lang="fa-IR" b="1" dirty="0" smtClean="0">
                <a:effectLst>
                  <a:outerShdw blurRad="38100" dist="38100" dir="2700000" algn="tl">
                    <a:srgbClr val="000000">
                      <a:alpha val="43137"/>
                    </a:srgbClr>
                  </a:outerShdw>
                </a:effectLst>
              </a:rPr>
              <a:t>صنعت - استراتژی های ژنریک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818798" y="1428227"/>
            <a:ext cx="4373202" cy="3777622"/>
          </a:xfrm>
        </p:spPr>
        <p:txBody>
          <a:bodyPr>
            <a:noAutofit/>
          </a:bodyPr>
          <a:lstStyle/>
          <a:p>
            <a:pPr algn="r" rtl="1"/>
            <a:r>
              <a:rPr lang="fa-IR" sz="2000" dirty="0" smtClean="0"/>
              <a:t>مثال: شرکت های کشتی سازی</a:t>
            </a:r>
          </a:p>
          <a:p>
            <a:pPr lvl="1" algn="r" rtl="1"/>
            <a:r>
              <a:rPr lang="fa-IR" sz="2000" dirty="0" smtClean="0"/>
              <a:t>ژاپن: استراتژی تمایز، تولید دامنه وسیعی از کشتی های با کیفیت بالا</a:t>
            </a:r>
          </a:p>
          <a:p>
            <a:pPr lvl="1" algn="r" rtl="1"/>
            <a:r>
              <a:rPr lang="fa-IR" sz="2000" dirty="0" smtClean="0"/>
              <a:t>کره: استراتژی رهبری هزینه، تولید کشتی </a:t>
            </a:r>
            <a:r>
              <a:rPr lang="fa-IR" sz="2000" dirty="0" err="1" smtClean="0"/>
              <a:t>هایی</a:t>
            </a:r>
            <a:r>
              <a:rPr lang="fa-IR" sz="2000" dirty="0" smtClean="0"/>
              <a:t> با کیفیت خوب و نه عالی البته با هزینه کمتر از ژاپن</a:t>
            </a:r>
          </a:p>
          <a:p>
            <a:pPr lvl="1" algn="r" rtl="1"/>
            <a:r>
              <a:rPr lang="fa-IR" sz="2000" dirty="0" smtClean="0"/>
              <a:t>اسکاندیناوی: تمایز متمرکز، تولید کشتی های خاص </a:t>
            </a:r>
            <a:r>
              <a:rPr lang="fa-IR" sz="2000" dirty="0" err="1" smtClean="0"/>
              <a:t>کروز</a:t>
            </a:r>
            <a:r>
              <a:rPr lang="fa-IR" sz="2000" dirty="0" smtClean="0"/>
              <a:t> و یخ شکن</a:t>
            </a:r>
          </a:p>
          <a:p>
            <a:pPr lvl="1" algn="r" rtl="1"/>
            <a:r>
              <a:rPr lang="fa-IR" sz="2000" dirty="0" smtClean="0"/>
              <a:t>چین: هزینه متمرکز، کشتی های نسبتا ساده و استاندارد را با هزینه پایین تر از کره ای ها</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5" name="Picture 4"/>
          <p:cNvPicPr>
            <a:picLocks noChangeAspect="1"/>
          </p:cNvPicPr>
          <p:nvPr/>
        </p:nvPicPr>
        <p:blipFill>
          <a:blip r:embed="rId2"/>
          <a:stretch>
            <a:fillRect/>
          </a:stretch>
        </p:blipFill>
        <p:spPr>
          <a:xfrm>
            <a:off x="921695" y="1316507"/>
            <a:ext cx="6897103" cy="37052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35224" y="5185332"/>
            <a:ext cx="11126788"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rtl="1">
              <a:lnSpc>
                <a:spcPct val="150000"/>
              </a:lnSpc>
            </a:pPr>
            <a:r>
              <a:rPr lang="fa-IR" sz="2000" dirty="0" smtClean="0"/>
              <a:t>بدترین </a:t>
            </a:r>
            <a:r>
              <a:rPr lang="fa-IR" sz="2000" dirty="0" err="1" smtClean="0"/>
              <a:t>خطایی</a:t>
            </a:r>
            <a:r>
              <a:rPr lang="fa-IR" sz="2000" dirty="0" smtClean="0"/>
              <a:t> که در مورد استراتژی های ژنریک رخ می دهد این است که یک شرکت بخواهد به طور هم زمان از چند استراتژی پیروی کند.</a:t>
            </a:r>
          </a:p>
          <a:p>
            <a:pPr algn="ctr" rtl="1">
              <a:lnSpc>
                <a:spcPct val="150000"/>
              </a:lnSpc>
            </a:pPr>
            <a:r>
              <a:rPr lang="fa-IR" sz="2000" b="1" dirty="0" smtClean="0">
                <a:solidFill>
                  <a:srgbClr val="FF0000"/>
                </a:solidFill>
                <a:effectLst>
                  <a:outerShdw blurRad="38100" dist="38100" dir="2700000" algn="tl">
                    <a:srgbClr val="000000">
                      <a:alpha val="43137"/>
                    </a:srgbClr>
                  </a:outerShdw>
                </a:effectLst>
              </a:rPr>
              <a:t>دنبال کردن هم زمان چند استراتژی = عملکرد پایین</a:t>
            </a:r>
          </a:p>
          <a:p>
            <a:pPr algn="ctr" rtl="1">
              <a:lnSpc>
                <a:spcPct val="150000"/>
              </a:lnSpc>
            </a:pPr>
            <a:r>
              <a:rPr lang="fa-IR" sz="2000" dirty="0" smtClean="0"/>
              <a:t>مثل شرکت های کشتی سازی بریتانیا  اسپانیا</a:t>
            </a:r>
            <a:endParaRPr lang="en-US" sz="2000" dirty="0"/>
          </a:p>
        </p:txBody>
      </p:sp>
    </p:spTree>
    <p:extLst>
      <p:ext uri="{BB962C8B-B14F-4D97-AF65-F5344CB8AC3E}">
        <p14:creationId xmlns:p14="http://schemas.microsoft.com/office/powerpoint/2010/main" val="4203246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819" y="203711"/>
            <a:ext cx="8911687" cy="949196"/>
          </a:xfrm>
        </p:spPr>
        <p:txBody>
          <a:bodyPr/>
          <a:lstStyle/>
          <a:p>
            <a:pPr algn="r" rtl="1"/>
            <a:r>
              <a:rPr lang="fa-IR" b="1" dirty="0" smtClean="0">
                <a:effectLst>
                  <a:outerShdw blurRad="38100" dist="38100" dir="2700000" algn="tl">
                    <a:srgbClr val="000000">
                      <a:alpha val="43137"/>
                    </a:srgbClr>
                  </a:outerShdw>
                </a:effectLst>
              </a:rPr>
              <a:t>منابع مزیت رقابتی- زنجیره ارزش</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2209800" y="1905000"/>
            <a:ext cx="8268701" cy="457768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3" name="TextBox 2"/>
          <p:cNvSpPr txBox="1"/>
          <p:nvPr/>
        </p:nvSpPr>
        <p:spPr>
          <a:xfrm>
            <a:off x="2209800" y="1344287"/>
            <a:ext cx="8090648" cy="369332"/>
          </a:xfrm>
          <a:prstGeom prst="rect">
            <a:avLst/>
          </a:prstGeom>
          <a:noFill/>
        </p:spPr>
        <p:txBody>
          <a:bodyPr wrap="square" rtlCol="0">
            <a:spAutoFit/>
          </a:bodyPr>
          <a:lstStyle/>
          <a:p>
            <a:pPr algn="r" rtl="1"/>
            <a:r>
              <a:rPr lang="fa-IR" b="1" dirty="0" smtClean="0">
                <a:effectLst>
                  <a:outerShdw blurRad="38100" dist="38100" dir="2700000" algn="tl">
                    <a:srgbClr val="000000">
                      <a:alpha val="43137"/>
                    </a:srgbClr>
                  </a:outerShdw>
                </a:effectLst>
              </a:rPr>
              <a:t>استراتژی، مسیری را مشخص می کند که شرکت ها در آن کل زنجیره ارزش را سازمان دهی می کنند.</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46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372" y="147337"/>
            <a:ext cx="8911687" cy="1280890"/>
          </a:xfrm>
        </p:spPr>
        <p:txBody>
          <a:bodyPr anchor="ctr"/>
          <a:lstStyle/>
          <a:p>
            <a:pPr algn="r" rtl="1"/>
            <a:r>
              <a:rPr lang="fa-IR" b="1" dirty="0">
                <a:effectLst>
                  <a:outerShdw blurRad="38100" dist="38100" dir="2700000" algn="tl">
                    <a:srgbClr val="000000">
                      <a:alpha val="43137"/>
                    </a:srgbClr>
                  </a:outerShdw>
                </a:effectLst>
              </a:rPr>
              <a:t>منابع مزیت رقابتی- زنجیره </a:t>
            </a:r>
            <a:r>
              <a:rPr lang="fa-IR" b="1" dirty="0" smtClean="0">
                <a:effectLst>
                  <a:outerShdw blurRad="38100" dist="38100" dir="2700000" algn="tl">
                    <a:srgbClr val="000000">
                      <a:alpha val="43137"/>
                    </a:srgbClr>
                  </a:outerShdw>
                </a:effectLst>
              </a:rPr>
              <a:t>ارزش(ادامه)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023363"/>
              </p:ext>
            </p:extLst>
          </p:nvPr>
        </p:nvGraphicFramePr>
        <p:xfrm>
          <a:off x="2985247" y="1555377"/>
          <a:ext cx="8761413" cy="417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TextBox 5"/>
          <p:cNvSpPr txBox="1"/>
          <p:nvPr/>
        </p:nvSpPr>
        <p:spPr>
          <a:xfrm>
            <a:off x="5782235" y="6158753"/>
            <a:ext cx="3133165" cy="369332"/>
          </a:xfrm>
          <a:prstGeom prst="rect">
            <a:avLst/>
          </a:prstGeom>
          <a:noFill/>
        </p:spPr>
        <p:txBody>
          <a:bodyPr wrap="square" rtlCol="0">
            <a:spAutoFit/>
          </a:bodyPr>
          <a:lstStyle/>
          <a:p>
            <a:pPr algn="ctr"/>
            <a:r>
              <a:rPr lang="fa-IR" b="1" dirty="0" smtClean="0">
                <a:effectLst>
                  <a:outerShdw blurRad="38100" dist="38100" dir="2700000" algn="tl">
                    <a:srgbClr val="000000">
                      <a:alpha val="43137"/>
                    </a:srgbClr>
                  </a:outerShdw>
                </a:effectLst>
              </a:rPr>
              <a:t>سیستم ارزش</a:t>
            </a:r>
            <a:endParaRPr lang="en-US" b="1" dirty="0">
              <a:effectLst>
                <a:outerShdw blurRad="38100" dist="38100" dir="2700000" algn="tl">
                  <a:srgbClr val="000000">
                    <a:alpha val="43137"/>
                  </a:srgbClr>
                </a:outerShdw>
              </a:effectLst>
            </a:endParaRPr>
          </a:p>
        </p:txBody>
      </p:sp>
      <p:sp>
        <p:nvSpPr>
          <p:cNvPr id="7" name="TextBox 6"/>
          <p:cNvSpPr txBox="1"/>
          <p:nvPr/>
        </p:nvSpPr>
        <p:spPr>
          <a:xfrm>
            <a:off x="1311579" y="3321424"/>
            <a:ext cx="3671047" cy="707886"/>
          </a:xfrm>
          <a:prstGeom prst="rect">
            <a:avLst/>
          </a:prstGeom>
          <a:solidFill>
            <a:srgbClr val="FFC000"/>
          </a:solidFill>
        </p:spPr>
        <p:txBody>
          <a:bodyPr wrap="square" rtlCol="0">
            <a:spAutoFit/>
          </a:bodyPr>
          <a:lstStyle/>
          <a:p>
            <a:pPr algn="ctr" rtl="1"/>
            <a:r>
              <a:rPr lang="fa-IR" sz="2000" dirty="0" smtClean="0">
                <a:ln w="0"/>
                <a:effectLst>
                  <a:outerShdw blurRad="38100" dist="19050" dir="2700000" algn="tl" rotWithShape="0">
                    <a:schemeClr val="dk1">
                      <a:alpha val="40000"/>
                    </a:schemeClr>
                  </a:outerShdw>
                </a:effectLst>
              </a:rPr>
              <a:t>مزیت رقابتی </a:t>
            </a:r>
            <a:r>
              <a:rPr lang="fa-IR" sz="2000" dirty="0" err="1" smtClean="0">
                <a:ln w="0"/>
                <a:effectLst>
                  <a:outerShdw blurRad="38100" dist="19050" dir="2700000" algn="tl" rotWithShape="0">
                    <a:schemeClr val="dk1">
                      <a:alpha val="40000"/>
                    </a:schemeClr>
                  </a:outerShdw>
                </a:effectLst>
              </a:rPr>
              <a:t>تابعی</a:t>
            </a:r>
            <a:r>
              <a:rPr lang="fa-IR" sz="2000" dirty="0" smtClean="0">
                <a:ln w="0"/>
                <a:effectLst>
                  <a:outerShdw blurRad="38100" dist="19050" dir="2700000" algn="tl" rotWithShape="0">
                    <a:schemeClr val="dk1">
                      <a:alpha val="40000"/>
                    </a:schemeClr>
                  </a:outerShdw>
                </a:effectLst>
              </a:rPr>
              <a:t> از چگونگی مدیریت کردن شرکت در کل این سیستم می باشد.</a:t>
            </a: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6382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a:effectLst>
                  <a:outerShdw blurRad="38100" dist="38100" dir="2700000" algn="tl">
                    <a:srgbClr val="000000">
                      <a:alpha val="43137"/>
                    </a:srgbClr>
                  </a:outerShdw>
                </a:effectLst>
              </a:rPr>
              <a:t>معرفی </a:t>
            </a:r>
            <a:r>
              <a:rPr lang="fa-IR" b="1" dirty="0" smtClean="0">
                <a:effectLst>
                  <a:outerShdw blurRad="38100" dist="38100" dir="2700000" algn="tl">
                    <a:srgbClr val="000000">
                      <a:alpha val="43137"/>
                    </a:srgbClr>
                  </a:outerShdw>
                </a:effectLst>
              </a:rPr>
              <a:t>کتاب(ادامه)</a:t>
            </a:r>
            <a:endParaRPr lang="en-US" dirty="0"/>
          </a:p>
        </p:txBody>
      </p:sp>
      <p:sp>
        <p:nvSpPr>
          <p:cNvPr id="3" name="Content Placeholder 2"/>
          <p:cNvSpPr>
            <a:spLocks noGrp="1"/>
          </p:cNvSpPr>
          <p:nvPr>
            <p:ph idx="1"/>
          </p:nvPr>
        </p:nvSpPr>
        <p:spPr>
          <a:xfrm>
            <a:off x="1909482" y="2133600"/>
            <a:ext cx="9595130" cy="3777622"/>
          </a:xfrm>
        </p:spPr>
        <p:txBody>
          <a:bodyPr>
            <a:normAutofit/>
          </a:bodyPr>
          <a:lstStyle/>
          <a:p>
            <a:pPr algn="r" rtl="1"/>
            <a:r>
              <a:rPr lang="fa-IR" sz="2400" dirty="0" smtClean="0"/>
              <a:t>اینکه مزیت رقابتی چیست و چگونه می توان آن را ایجاد کرد و یا از بین برد موضوعی است که اکثریت با آن آشنایی دارند ،</a:t>
            </a:r>
          </a:p>
          <a:p>
            <a:pPr marL="0" indent="0" algn="r" rtl="1">
              <a:buNone/>
            </a:pPr>
            <a:r>
              <a:rPr lang="fa-IR" sz="2400" dirty="0" smtClean="0"/>
              <a:t>اما </a:t>
            </a:r>
          </a:p>
          <a:p>
            <a:pPr algn="r" rtl="1"/>
            <a:r>
              <a:rPr lang="fa-IR" sz="2400" dirty="0" smtClean="0"/>
              <a:t>چگونه یافتن جایگاهی برای مزیت رقابتی و درک دلایل شرکت ها برای کسب چنین </a:t>
            </a:r>
            <a:r>
              <a:rPr lang="fa-IR" sz="2400" dirty="0" err="1" smtClean="0"/>
              <a:t>مزیتی</a:t>
            </a:r>
            <a:r>
              <a:rPr lang="fa-IR" sz="2400" dirty="0" smtClean="0"/>
              <a:t> موضوع این کتاب است.</a:t>
            </a:r>
          </a:p>
          <a:p>
            <a:pPr marL="0" indent="0" algn="r" rtl="1">
              <a:buNone/>
            </a:pPr>
            <a:r>
              <a:rPr lang="fa-IR" sz="2400" dirty="0" smtClean="0">
                <a:effectLst>
                  <a:outerShdw blurRad="38100" dist="38100" dir="2700000" algn="tl">
                    <a:srgbClr val="000000">
                      <a:alpha val="43137"/>
                    </a:srgbClr>
                  </a:outerShdw>
                </a:effectLst>
              </a:rPr>
              <a:t>درک نقش جدید و متفاوت کشورها برای رقابت کردن، نکته ای است که در این کتاب بسیار مورد توجه قرار دارد.</a:t>
            </a:r>
            <a:endParaRPr lang="en-US" sz="2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43583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منابع مزیت رقابتی- زنجیره ارزش(ادامه)</a:t>
            </a:r>
            <a:endParaRPr lang="en-US" dirty="0"/>
          </a:p>
        </p:txBody>
      </p:sp>
      <p:sp>
        <p:nvSpPr>
          <p:cNvPr id="3" name="Content Placeholder 2"/>
          <p:cNvSpPr>
            <a:spLocks noGrp="1"/>
          </p:cNvSpPr>
          <p:nvPr>
            <p:ph idx="1"/>
          </p:nvPr>
        </p:nvSpPr>
        <p:spPr>
          <a:xfrm>
            <a:off x="2589212" y="1479175"/>
            <a:ext cx="8915400" cy="5015754"/>
          </a:xfrm>
        </p:spPr>
        <p:txBody>
          <a:bodyPr>
            <a:noAutofit/>
          </a:bodyPr>
          <a:lstStyle/>
          <a:p>
            <a:pPr marL="0" indent="0" algn="r" rtl="1">
              <a:buNone/>
            </a:pPr>
            <a:r>
              <a:rPr lang="fa-IR" sz="2000" dirty="0" smtClean="0"/>
              <a:t>ارتباط زنجیره ارزش با مزیت رقابتی ملی؟</a:t>
            </a:r>
          </a:p>
          <a:p>
            <a:pPr algn="r" rtl="1"/>
            <a:r>
              <a:rPr lang="fa-IR" sz="2000" dirty="0" smtClean="0"/>
              <a:t>زنجیره ارزش:</a:t>
            </a:r>
          </a:p>
          <a:p>
            <a:pPr lvl="1" algn="r" rtl="1"/>
            <a:r>
              <a:rPr lang="fa-IR" sz="2000" dirty="0" smtClean="0"/>
              <a:t>ابزاری برای درک مزیت حاصل از رهبری هزینه</a:t>
            </a:r>
          </a:p>
          <a:p>
            <a:pPr lvl="2" algn="r" rtl="1"/>
            <a:r>
              <a:rPr lang="fa-IR" sz="2000" dirty="0" smtClean="0"/>
              <a:t>به دست آوردن مزیت هزینه ای نیازمند بهینه کردن تمام پیوندهای میان فعالیت ها و هم چنین هماهنگی بین کانال های توزیع و تامین </a:t>
            </a:r>
            <a:r>
              <a:rPr lang="fa-IR" sz="2000" dirty="0" err="1" smtClean="0"/>
              <a:t>کنندگان</a:t>
            </a:r>
            <a:r>
              <a:rPr lang="fa-IR" sz="2000" dirty="0" smtClean="0"/>
              <a:t> است</a:t>
            </a:r>
          </a:p>
          <a:p>
            <a:pPr lvl="1" algn="r" rtl="1"/>
            <a:r>
              <a:rPr lang="fa-IR" sz="2000" dirty="0" smtClean="0"/>
              <a:t>نمایانگر منابع تمایز</a:t>
            </a:r>
          </a:p>
          <a:p>
            <a:pPr algn="r" rtl="1"/>
            <a:r>
              <a:rPr lang="fa-IR" sz="2000" dirty="0" smtClean="0"/>
              <a:t>روش های مختلف متمایز سازی در صنایع گوناگون برای مزیت رقابتی ملی مهم است.</a:t>
            </a:r>
          </a:p>
          <a:p>
            <a:pPr marL="0" indent="0" algn="r" rtl="1">
              <a:buNone/>
            </a:pPr>
            <a:r>
              <a:rPr lang="fa-IR" sz="2000" dirty="0" smtClean="0"/>
              <a:t>مثال: شرکت های آلمانی، </a:t>
            </a:r>
            <a:r>
              <a:rPr lang="fa-IR" sz="2000" dirty="0" err="1" smtClean="0"/>
              <a:t>سوییسی</a:t>
            </a:r>
            <a:r>
              <a:rPr lang="fa-IR" sz="2000" dirty="0" smtClean="0"/>
              <a:t> و سوئدی، در </a:t>
            </a:r>
            <a:r>
              <a:rPr lang="fa-IR" sz="2000" dirty="0" err="1" smtClean="0"/>
              <a:t>صنایعی</a:t>
            </a:r>
            <a:r>
              <a:rPr lang="fa-IR" sz="2000" dirty="0" smtClean="0"/>
              <a:t> موفق </a:t>
            </a:r>
            <a:r>
              <a:rPr lang="fa-IR" sz="2000" dirty="0" err="1" smtClean="0"/>
              <a:t>اند</a:t>
            </a:r>
            <a:r>
              <a:rPr lang="fa-IR" sz="2000" dirty="0" smtClean="0"/>
              <a:t> که ارتباط نزدیک با خریداران در آن ها لازم است و خدمات پس از فروش در آن ها جزء لاینفک آن صنعت محسوب می شود. شرکت های آمریکایی و ژاپنی، در </a:t>
            </a:r>
            <a:r>
              <a:rPr lang="fa-IR" sz="2000" dirty="0" err="1" smtClean="0"/>
              <a:t>صنایعی</a:t>
            </a:r>
            <a:r>
              <a:rPr lang="fa-IR" sz="2000" dirty="0" smtClean="0"/>
              <a:t> به </a:t>
            </a:r>
            <a:r>
              <a:rPr lang="fa-IR" sz="2000" dirty="0" err="1" smtClean="0"/>
              <a:t>کامیابی</a:t>
            </a:r>
            <a:r>
              <a:rPr lang="fa-IR" sz="2000" dirty="0" smtClean="0"/>
              <a:t> می رسند که استاندارد بودن محصول بسیار مهم است.</a:t>
            </a:r>
          </a:p>
          <a:p>
            <a:pPr algn="r" rtl="1"/>
            <a:r>
              <a:rPr lang="fa-IR" sz="2000" dirty="0" smtClean="0"/>
              <a:t>اولین شرکتی که بتواند با رقبای داخلی خود به رقابت بپردازد، می تواند از این طریق مزیت رقابتی خود را توسعه دهد. کشورها نقش مهمی در چگونگی بروز این تفاوت ها ایفا می کنند.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2973247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خلق مزیت</a:t>
            </a:r>
            <a:endParaRPr lang="en-U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0450342"/>
              </p:ext>
            </p:extLst>
          </p:nvPr>
        </p:nvGraphicFramePr>
        <p:xfrm>
          <a:off x="2589213" y="2133600"/>
          <a:ext cx="8915400" cy="3366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51</a:t>
            </a:fld>
            <a:endParaRPr lang="en-US" dirty="0"/>
          </a:p>
        </p:txBody>
      </p:sp>
      <p:sp>
        <p:nvSpPr>
          <p:cNvPr id="7" name="TextBox 6"/>
          <p:cNvSpPr txBox="1"/>
          <p:nvPr/>
        </p:nvSpPr>
        <p:spPr>
          <a:xfrm>
            <a:off x="1842247" y="5634319"/>
            <a:ext cx="9662365" cy="400110"/>
          </a:xfrm>
          <a:prstGeom prst="rect">
            <a:avLst/>
          </a:prstGeom>
          <a:solidFill>
            <a:srgbClr val="FFC000"/>
          </a:solidFill>
        </p:spPr>
        <p:txBody>
          <a:bodyPr wrap="square" rtlCol="0">
            <a:spAutoFit/>
          </a:bodyPr>
          <a:lstStyle/>
          <a:p>
            <a:pPr algn="r" rtl="1"/>
            <a:r>
              <a:rPr lang="fa-IR" sz="2000" dirty="0" smtClean="0"/>
              <a:t>خود نوآوری ممکن است توسط شرکت های دیگر تقلید شود اما مزیت های رقابتی حاصل شده باقی می مانند و قابل کپی برداری نیست.</a:t>
            </a:r>
            <a:endParaRPr lang="en-US" sz="2000" dirty="0"/>
          </a:p>
        </p:txBody>
      </p:sp>
    </p:spTree>
    <p:extLst>
      <p:ext uri="{BB962C8B-B14F-4D97-AF65-F5344CB8AC3E}">
        <p14:creationId xmlns:p14="http://schemas.microsoft.com/office/powerpoint/2010/main" val="351314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a:effectLst>
                  <a:outerShdw blurRad="38100" dist="38100" dir="2700000" algn="tl">
                    <a:srgbClr val="000000">
                      <a:alpha val="43137"/>
                    </a:srgbClr>
                  </a:outerShdw>
                </a:effectLst>
              </a:rPr>
              <a:t>خلق </a:t>
            </a:r>
            <a:r>
              <a:rPr lang="fa-IR" b="1" dirty="0" smtClean="0">
                <a:effectLst>
                  <a:outerShdw blurRad="38100" dist="38100" dir="2700000" algn="tl">
                    <a:srgbClr val="000000">
                      <a:alpha val="43137"/>
                    </a:srgbClr>
                  </a:outerShdw>
                </a:effectLst>
              </a:rPr>
              <a:t>مزیت(ادامه)</a:t>
            </a:r>
            <a:endParaRPr lang="en-US" dirty="0"/>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sz="2000" dirty="0" smtClean="0"/>
              <a:t>پیشگامان در بهره برداری از </a:t>
            </a:r>
            <a:r>
              <a:rPr lang="fa-IR" sz="2000" b="1" dirty="0" smtClean="0">
                <a:effectLst>
                  <a:outerShdw blurRad="38100" dist="38100" dir="2700000" algn="tl">
                    <a:srgbClr val="000000">
                      <a:alpha val="43137"/>
                    </a:srgbClr>
                  </a:outerShdw>
                </a:effectLst>
              </a:rPr>
              <a:t>تغییرات ساختار</a:t>
            </a:r>
            <a:r>
              <a:rPr lang="fa-IR" sz="2000" dirty="0" smtClean="0"/>
              <a:t>؛ شرکت </a:t>
            </a:r>
            <a:r>
              <a:rPr lang="fa-IR" sz="2000" dirty="0" err="1" smtClean="0"/>
              <a:t>هایی</a:t>
            </a:r>
            <a:r>
              <a:rPr lang="fa-IR" sz="2000" dirty="0" smtClean="0"/>
              <a:t> که برای اولین بار مزیت رقابتی را کسب می کنند:</a:t>
            </a:r>
          </a:p>
          <a:p>
            <a:pPr lvl="1" algn="r" rtl="1">
              <a:lnSpc>
                <a:spcPct val="150000"/>
              </a:lnSpc>
            </a:pPr>
            <a:r>
              <a:rPr lang="fa-IR" sz="2000" dirty="0" smtClean="0"/>
              <a:t>اقتصاد مقیاس به دست می آورند</a:t>
            </a:r>
          </a:p>
          <a:p>
            <a:pPr lvl="1" algn="r" rtl="1">
              <a:lnSpc>
                <a:spcPct val="150000"/>
              </a:lnSpc>
            </a:pPr>
            <a:r>
              <a:rPr lang="fa-IR" sz="2000" dirty="0" smtClean="0"/>
              <a:t>هزینه را از طریق یادگیری </a:t>
            </a:r>
            <a:r>
              <a:rPr lang="fa-IR" sz="2000" dirty="0" err="1" smtClean="0"/>
              <a:t>تجمعی</a:t>
            </a:r>
            <a:r>
              <a:rPr lang="fa-IR" sz="2000" dirty="0" smtClean="0"/>
              <a:t> کاهش می دهند</a:t>
            </a:r>
          </a:p>
          <a:p>
            <a:pPr lvl="1" algn="r" rtl="1">
              <a:lnSpc>
                <a:spcPct val="150000"/>
              </a:lnSpc>
            </a:pPr>
            <a:r>
              <a:rPr lang="fa-IR" sz="2000" dirty="0" smtClean="0"/>
              <a:t>شهرت</a:t>
            </a:r>
          </a:p>
          <a:p>
            <a:pPr lvl="1" algn="r" rtl="1">
              <a:lnSpc>
                <a:spcPct val="150000"/>
              </a:lnSpc>
            </a:pPr>
            <a:r>
              <a:rPr lang="fa-IR" sz="2000" dirty="0" err="1" smtClean="0"/>
              <a:t>وفاداری</a:t>
            </a:r>
            <a:r>
              <a:rPr lang="fa-IR" sz="2000" dirty="0" smtClean="0"/>
              <a:t> مشتریان و روابط با مشتریان را نیز بدون رقابت مستقیم به دست می آورند</a:t>
            </a:r>
          </a:p>
          <a:p>
            <a:pPr lvl="1" algn="r" rtl="1">
              <a:lnSpc>
                <a:spcPct val="150000"/>
              </a:lnSpc>
            </a:pPr>
            <a:r>
              <a:rPr lang="fa-IR" sz="2000" dirty="0" smtClean="0"/>
              <a:t>از کانال های توزیع خود به بهترین نحو استفاده می کنند </a:t>
            </a:r>
          </a:p>
          <a:p>
            <a:pPr lvl="1" algn="r" rtl="1">
              <a:lnSpc>
                <a:spcPct val="150000"/>
              </a:lnSpc>
            </a:pPr>
            <a:r>
              <a:rPr lang="fa-IR" sz="2000" dirty="0" smtClean="0"/>
              <a:t>بهترین مکان ها و یا بهترین منابع از مواد اولیه را به دست می آورند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52</a:t>
            </a:fld>
            <a:endParaRPr lang="en-US" dirty="0"/>
          </a:p>
        </p:txBody>
      </p:sp>
      <p:sp>
        <p:nvSpPr>
          <p:cNvPr id="5" name="TextBox 4"/>
          <p:cNvSpPr txBox="1"/>
          <p:nvPr/>
        </p:nvSpPr>
        <p:spPr>
          <a:xfrm>
            <a:off x="195638" y="2694817"/>
            <a:ext cx="4403257" cy="1477328"/>
          </a:xfrm>
          <a:prstGeom prst="rect">
            <a:avLst/>
          </a:prstGeom>
          <a:noFill/>
        </p:spPr>
        <p:txBody>
          <a:bodyPr wrap="square" rtlCol="0">
            <a:spAutoFit/>
          </a:bodyPr>
          <a:lstStyle/>
          <a:p>
            <a:pPr algn="r" rtl="1"/>
            <a:r>
              <a:rPr lang="fa-IR" dirty="0" smtClean="0"/>
              <a:t>هر تغییرات ساختاری قابل ملاحظه ای، فرصت </a:t>
            </a:r>
            <a:r>
              <a:rPr lang="fa-IR" dirty="0" err="1" smtClean="0"/>
              <a:t>هایی</a:t>
            </a:r>
            <a:r>
              <a:rPr lang="fa-IR" dirty="0" smtClean="0"/>
              <a:t> را برای پیش </a:t>
            </a:r>
            <a:r>
              <a:rPr lang="fa-IR" dirty="0" err="1" smtClean="0"/>
              <a:t>قدمان</a:t>
            </a:r>
            <a:r>
              <a:rPr lang="fa-IR" dirty="0" smtClean="0"/>
              <a:t> جهت کسب مزیت رقابتی فراهم می کند. مثل شرکت های ساعت سازی آمریکایی که از فرصت </a:t>
            </a:r>
            <a:r>
              <a:rPr lang="fa-IR" dirty="0"/>
              <a:t>ظ</a:t>
            </a:r>
            <a:r>
              <a:rPr lang="fa-IR" dirty="0" smtClean="0"/>
              <a:t>هور کانال های توزیع انبوه، بازاریابی انبوه و تولید انبوه در دهه های 1950 و 1960 استفاده کردند.</a:t>
            </a:r>
            <a:endParaRPr lang="en-US" dirty="0"/>
          </a:p>
        </p:txBody>
      </p:sp>
      <p:cxnSp>
        <p:nvCxnSpPr>
          <p:cNvPr id="7" name="Curved Connector 6"/>
          <p:cNvCxnSpPr/>
          <p:nvPr/>
        </p:nvCxnSpPr>
        <p:spPr>
          <a:xfrm rot="10800000" flipV="1">
            <a:off x="4598895" y="2586298"/>
            <a:ext cx="3240741" cy="8606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64977" y="5549109"/>
            <a:ext cx="4867836" cy="923330"/>
          </a:xfrm>
          <a:prstGeom prst="rect">
            <a:avLst/>
          </a:prstGeom>
          <a:solidFill>
            <a:srgbClr val="FFC000"/>
          </a:solidFill>
          <a:effectLst>
            <a:glow rad="101600">
              <a:schemeClr val="accent2">
                <a:satMod val="175000"/>
                <a:alpha val="40000"/>
              </a:schemeClr>
            </a:glow>
          </a:effectLst>
        </p:spPr>
        <p:txBody>
          <a:bodyPr wrap="square" rtlCol="0">
            <a:spAutoFit/>
          </a:bodyPr>
          <a:lstStyle/>
          <a:p>
            <a:pPr algn="justLow" rtl="1"/>
            <a:r>
              <a:rPr lang="fa-IR" dirty="0" err="1" smtClean="0"/>
              <a:t>بویینگ</a:t>
            </a:r>
            <a:r>
              <a:rPr lang="fa-IR" dirty="0" smtClean="0"/>
              <a:t> در هواپیما، </a:t>
            </a:r>
            <a:r>
              <a:rPr lang="fa-IR" dirty="0" err="1" smtClean="0"/>
              <a:t>هوندا</a:t>
            </a:r>
            <a:r>
              <a:rPr lang="fa-IR" dirty="0" smtClean="0"/>
              <a:t> در موتورسیکلت، آی بی ام در کامپیوتر، </a:t>
            </a:r>
            <a:r>
              <a:rPr lang="fa-IR" dirty="0" err="1" smtClean="0"/>
              <a:t>کداک</a:t>
            </a:r>
            <a:r>
              <a:rPr lang="fa-IR" dirty="0" smtClean="0"/>
              <a:t> در فیلم و شرکت های آمریکایی و انگلیسی در صنعت کالاهای بسته بندی شده مصرفی، اولین ها بوده </a:t>
            </a:r>
            <a:r>
              <a:rPr lang="fa-IR" dirty="0" err="1" smtClean="0"/>
              <a:t>اند</a:t>
            </a:r>
            <a:r>
              <a:rPr lang="fa-IR" dirty="0" smtClean="0"/>
              <a:t> و به همین دلیل پابرجا مانده </a:t>
            </a:r>
            <a:r>
              <a:rPr lang="fa-IR" dirty="0" err="1" smtClean="0"/>
              <a:t>اند</a:t>
            </a:r>
            <a:r>
              <a:rPr lang="fa-IR" dirty="0" smtClean="0"/>
              <a:t>.</a:t>
            </a:r>
          </a:p>
        </p:txBody>
      </p:sp>
    </p:spTree>
    <p:extLst>
      <p:ext uri="{BB962C8B-B14F-4D97-AF65-F5344CB8AC3E}">
        <p14:creationId xmlns:p14="http://schemas.microsoft.com/office/powerpoint/2010/main" val="2846366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رقابت بین </a:t>
            </a:r>
            <a:r>
              <a:rPr lang="fa-IR" b="1" dirty="0" err="1" smtClean="0">
                <a:effectLst>
                  <a:outerShdw blurRad="38100" dist="38100" dir="2700000" algn="tl">
                    <a:srgbClr val="000000">
                      <a:alpha val="43137"/>
                    </a:srgbClr>
                  </a:outerShdw>
                </a:effectLst>
              </a:rPr>
              <a:t>المللی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7847" y="1385047"/>
            <a:ext cx="10986247" cy="5002306"/>
          </a:xfrm>
        </p:spPr>
        <p:txBody>
          <a:bodyPr>
            <a:noAutofit/>
          </a:bodyPr>
          <a:lstStyle/>
          <a:p>
            <a:pPr algn="r" rtl="1"/>
            <a:r>
              <a:rPr lang="fa-IR" dirty="0" smtClean="0"/>
              <a:t>استراتژی جهانی، نوعی استراتژی است که یک شرکت با تمسک به آن، </a:t>
            </a:r>
            <a:r>
              <a:rPr lang="fa-IR" dirty="0" err="1" smtClean="0"/>
              <a:t>کالایش</a:t>
            </a:r>
            <a:r>
              <a:rPr lang="fa-IR" dirty="0" smtClean="0"/>
              <a:t> را در بسیاری از کشورها به فروش می رساند و برای فروش آن از یک رویکرد یکپارچه جهانی استفاده می کند.</a:t>
            </a:r>
          </a:p>
          <a:p>
            <a:pPr algn="r" rtl="1"/>
            <a:r>
              <a:rPr lang="fa-IR" dirty="0" smtClean="0"/>
              <a:t>صرف یک شرکت چند ملیتی بودن، نشان دهنده یک استراتژی جهانی نیست. زیرا ممکن است که این شرکت تعدادی شرکت فرعی داشته باشد که در هر کشوری، به صورت مستقل عمل می کند. بسیاری از شرکت های چند ملیتی آمریکایی و اروپایی به این شکل مزیت رقابتی خود را از دست می دهند.</a:t>
            </a:r>
          </a:p>
          <a:p>
            <a:pPr algn="r" rtl="1"/>
            <a:r>
              <a:rPr lang="fa-IR" i="1" dirty="0" smtClean="0">
                <a:effectLst>
                  <a:outerShdw blurRad="38100" dist="38100" dir="2700000" algn="tl">
                    <a:srgbClr val="000000">
                      <a:alpha val="43137"/>
                    </a:srgbClr>
                  </a:outerShdw>
                </a:effectLst>
              </a:rPr>
              <a:t>سوال: چگونه یک شرکت زنجیره ارزش خود را برای فروش </a:t>
            </a:r>
            <a:r>
              <a:rPr lang="fa-IR" i="1" dirty="0" err="1" smtClean="0">
                <a:effectLst>
                  <a:outerShdw blurRad="38100" dist="38100" dir="2700000" algn="tl">
                    <a:srgbClr val="000000">
                      <a:alpha val="43137"/>
                    </a:srgbClr>
                  </a:outerShdw>
                </a:effectLst>
              </a:rPr>
              <a:t>محصولاتش</a:t>
            </a:r>
            <a:r>
              <a:rPr lang="fa-IR" i="1" dirty="0" smtClean="0">
                <a:effectLst>
                  <a:outerShdw blurRad="38100" dist="38100" dir="2700000" algn="tl">
                    <a:srgbClr val="000000">
                      <a:alpha val="43137"/>
                    </a:srgbClr>
                  </a:outerShdw>
                </a:effectLst>
              </a:rPr>
              <a:t> در سراسر جهان سازمان دهی می کند؟</a:t>
            </a:r>
          </a:p>
          <a:p>
            <a:pPr algn="r" rtl="1"/>
            <a:r>
              <a:rPr lang="fa-IR" dirty="0" smtClean="0"/>
              <a:t>گزینه های </a:t>
            </a:r>
            <a:r>
              <a:rPr lang="fa-IR" dirty="0" err="1" smtClean="0"/>
              <a:t>استراتژیکی</a:t>
            </a:r>
            <a:r>
              <a:rPr lang="fa-IR" dirty="0" smtClean="0"/>
              <a:t> که برای استراتژی جهانی منحصر به فرد می باشند:</a:t>
            </a:r>
          </a:p>
          <a:p>
            <a:pPr lvl="1" algn="r" rtl="1"/>
            <a:r>
              <a:rPr lang="fa-IR" sz="1800" dirty="0" smtClean="0"/>
              <a:t>شکل بندی: هر فعالیت در یک زنجیره ارزش در کجا و در چند کشور انجام می گیرد؟</a:t>
            </a:r>
          </a:p>
          <a:p>
            <a:pPr lvl="2" algn="r" rtl="1"/>
            <a:r>
              <a:rPr lang="fa-IR" sz="1800" dirty="0" smtClean="0"/>
              <a:t>مثال: آیا سونی تمام محصولات خود را در یک کارخانه بزرگ در ژاپن تولید می کند یا در بریتانیا و آمریکا هم کارخانه دارد؟</a:t>
            </a:r>
          </a:p>
          <a:p>
            <a:pPr lvl="1" algn="r" rtl="1"/>
            <a:r>
              <a:rPr lang="fa-IR" sz="1800" dirty="0" smtClean="0"/>
              <a:t>هماهنگی: چگونه فعالیت های پراکنده و یا فعالیت </a:t>
            </a:r>
            <a:r>
              <a:rPr lang="fa-IR" sz="1800" dirty="0" err="1" smtClean="0"/>
              <a:t>هایی</a:t>
            </a:r>
            <a:r>
              <a:rPr lang="fa-IR" sz="1800" dirty="0" smtClean="0"/>
              <a:t> که در کشورهای مختلف انجام می گیرند، هماهنگ می شوند. </a:t>
            </a:r>
            <a:endParaRPr lang="fa-IR" sz="1800" dirty="0"/>
          </a:p>
          <a:p>
            <a:pPr lvl="2" algn="r" rtl="1"/>
            <a:r>
              <a:rPr lang="fa-IR" sz="1800" dirty="0" err="1" smtClean="0"/>
              <a:t>مثال:آیا</a:t>
            </a:r>
            <a:r>
              <a:rPr lang="fa-IR" sz="1800" dirty="0" smtClean="0"/>
              <a:t> نام تجاری و یا رویکرد فروش در تمام کشورها یکی است؟</a:t>
            </a:r>
          </a:p>
          <a:p>
            <a:pPr algn="r" rtl="1"/>
            <a:r>
              <a:rPr lang="fa-IR" dirty="0" smtClean="0"/>
              <a:t>رقابت جهانی به صورت ابتدایی </a:t>
            </a:r>
            <a:r>
              <a:rPr lang="fa-IR" dirty="0" err="1" smtClean="0"/>
              <a:t>نمی</a:t>
            </a:r>
            <a:r>
              <a:rPr lang="fa-IR" dirty="0" smtClean="0"/>
              <a:t> تواند شکل بگیرد. شرکت ها باید در محل اصلی خود مزیت کسب کنند و این مزیت به آن ها اجازه نفوذ به بازارهای جهانی را بدهد.</a:t>
            </a:r>
          </a:p>
          <a:p>
            <a:pPr algn="r" rtl="1"/>
            <a:r>
              <a:rPr lang="fa-IR" dirty="0" smtClean="0"/>
              <a:t>پیشتازی در رقابت جهانی به اندازه رقابت داخلی مهم است.</a:t>
            </a:r>
          </a:p>
          <a:p>
            <a:pPr algn="r" rt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
        <p:nvSpPr>
          <p:cNvPr id="6" name="TextBox 5"/>
          <p:cNvSpPr txBox="1"/>
          <p:nvPr/>
        </p:nvSpPr>
        <p:spPr>
          <a:xfrm>
            <a:off x="268940" y="391198"/>
            <a:ext cx="8444753" cy="369332"/>
          </a:xfrm>
          <a:prstGeom prst="rect">
            <a:avLst/>
          </a:prstGeom>
          <a:noFill/>
        </p:spPr>
        <p:txBody>
          <a:bodyPr wrap="square" rtlCol="0">
            <a:spAutoFit/>
          </a:bodyPr>
          <a:lstStyle/>
          <a:p>
            <a:pPr algn="ctr" rtl="1"/>
            <a:r>
              <a:rPr lang="fa-IR" dirty="0">
                <a:ln w="0"/>
                <a:solidFill>
                  <a:schemeClr val="accent1"/>
                </a:solidFill>
                <a:effectLst>
                  <a:outerShdw blurRad="38100" dist="25400" dir="5400000" algn="ctr" rotWithShape="0">
                    <a:srgbClr val="6E747A">
                      <a:alpha val="43000"/>
                    </a:srgbClr>
                  </a:outerShdw>
                </a:effectLst>
              </a:rPr>
              <a:t>برای فهم اینکه چگونه یک کشور در ایجاد مزیت رقابتی موثر است باید سراغ </a:t>
            </a:r>
            <a:r>
              <a:rPr lang="fa-IR" dirty="0" err="1">
                <a:ln w="0"/>
                <a:solidFill>
                  <a:schemeClr val="accent1"/>
                </a:solidFill>
                <a:effectLst>
                  <a:outerShdw blurRad="38100" dist="25400" dir="5400000" algn="ctr" rotWithShape="0">
                    <a:srgbClr val="6E747A">
                      <a:alpha val="43000"/>
                    </a:srgbClr>
                  </a:outerShdw>
                </a:effectLst>
              </a:rPr>
              <a:t>صنایعی</a:t>
            </a:r>
            <a:r>
              <a:rPr lang="fa-IR" dirty="0">
                <a:ln w="0"/>
                <a:solidFill>
                  <a:schemeClr val="accent1"/>
                </a:solidFill>
                <a:effectLst>
                  <a:outerShdw blurRad="38100" dist="25400" dir="5400000" algn="ctr" rotWithShape="0">
                    <a:srgbClr val="6E747A">
                      <a:alpha val="43000"/>
                    </a:srgbClr>
                  </a:outerShdw>
                </a:effectLst>
              </a:rPr>
              <a:t> برویم که دارای رقابت بین </a:t>
            </a:r>
            <a:r>
              <a:rPr lang="fa-IR" dirty="0" err="1">
                <a:ln w="0"/>
                <a:solidFill>
                  <a:schemeClr val="accent1"/>
                </a:solidFill>
                <a:effectLst>
                  <a:outerShdw blurRad="38100" dist="25400" dir="5400000" algn="ctr" rotWithShape="0">
                    <a:srgbClr val="6E747A">
                      <a:alpha val="43000"/>
                    </a:srgbClr>
                  </a:outerShdw>
                </a:effectLst>
              </a:rPr>
              <a:t>المللی</a:t>
            </a:r>
            <a:r>
              <a:rPr lang="fa-IR" dirty="0">
                <a:ln w="0"/>
                <a:solidFill>
                  <a:schemeClr val="accent1"/>
                </a:solidFill>
                <a:effectLst>
                  <a:outerShdw blurRad="38100" dist="25400" dir="5400000" algn="ctr" rotWithShape="0">
                    <a:srgbClr val="6E747A">
                      <a:alpha val="43000"/>
                    </a:srgbClr>
                  </a:outerShdw>
                </a:effectLst>
              </a:rPr>
              <a:t> </a:t>
            </a:r>
            <a:r>
              <a:rPr lang="fa-IR" dirty="0" smtClean="0">
                <a:ln w="0"/>
                <a:solidFill>
                  <a:schemeClr val="accent1"/>
                </a:solidFill>
                <a:effectLst>
                  <a:outerShdw blurRad="38100" dist="25400" dir="5400000" algn="ctr" rotWithShape="0">
                    <a:srgbClr val="6E747A">
                      <a:alpha val="43000"/>
                    </a:srgbClr>
                  </a:outerShdw>
                </a:effectLst>
              </a:rPr>
              <a:t>هستند.</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93053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04157"/>
            <a:ext cx="8911687" cy="1280890"/>
          </a:xfrm>
        </p:spPr>
        <p:txBody>
          <a:bodyPr anchor="ctr"/>
          <a:lstStyle/>
          <a:p>
            <a:pPr algn="r" rtl="1"/>
            <a:r>
              <a:rPr lang="fa-IR" b="1" dirty="0" smtClean="0">
                <a:effectLst>
                  <a:outerShdw blurRad="38100" dist="38100" dir="2700000" algn="tl">
                    <a:srgbClr val="000000">
                      <a:alpha val="43137"/>
                    </a:srgbClr>
                  </a:outerShdw>
                </a:effectLst>
              </a:rPr>
              <a:t>شکل بندی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139460"/>
            <a:ext cx="8915400" cy="4526175"/>
          </a:xfrm>
        </p:spPr>
        <p:txBody>
          <a:bodyPr>
            <a:noAutofit/>
          </a:bodyPr>
          <a:lstStyle/>
          <a:p>
            <a:pPr algn="r" rtl="1"/>
            <a:r>
              <a:rPr lang="fa-IR" dirty="0" smtClean="0"/>
              <a:t>متمرکز شدن روی فعالیت ها: در </a:t>
            </a:r>
            <a:r>
              <a:rPr lang="fa-IR" dirty="0" err="1" smtClean="0"/>
              <a:t>بخی</a:t>
            </a:r>
            <a:r>
              <a:rPr lang="fa-IR" dirty="0" smtClean="0"/>
              <a:t> از صنایع، مزیت رقابتی از متمرکز کردن فعالیت ها در یک کشور و صادرات کالای تولید شده یا اجزای آن به بازارهای خارجی حاصل می شود.</a:t>
            </a:r>
          </a:p>
          <a:p>
            <a:pPr lvl="1" algn="r" rtl="1"/>
            <a:r>
              <a:rPr lang="fa-IR" sz="1800" dirty="0" smtClean="0"/>
              <a:t>به شرط آن که در انجام آن فعالیت اقتصاد مقیاس معنادار باشد: استراتژی جهانی متمرکز یا صادرات محور در </a:t>
            </a:r>
            <a:r>
              <a:rPr lang="fa-IR" sz="1800" dirty="0" err="1" smtClean="0"/>
              <a:t>صنایعی</a:t>
            </a:r>
            <a:r>
              <a:rPr lang="fa-IR" sz="1800" dirty="0" smtClean="0"/>
              <a:t> مثل: هواپیما سازی، ماشین سازی، مواد و کالاهای مرتبط با محصولات کشاورزی معنا دارد.</a:t>
            </a:r>
          </a:p>
          <a:p>
            <a:pPr algn="r" rtl="1"/>
            <a:r>
              <a:rPr lang="fa-IR" dirty="0" smtClean="0"/>
              <a:t>فعالیت های پراکنده: در این گونه صنایع، مزیت های رقابتی از فعالیت </a:t>
            </a:r>
            <a:r>
              <a:rPr lang="fa-IR" dirty="0" err="1" smtClean="0"/>
              <a:t>هایی</a:t>
            </a:r>
            <a:r>
              <a:rPr lang="fa-IR" dirty="0" smtClean="0"/>
              <a:t> که در کشورهای مختلف انجام می گیرند، حاصل می شود.</a:t>
            </a:r>
          </a:p>
          <a:p>
            <a:pPr lvl="1" algn="r" rtl="1"/>
            <a:r>
              <a:rPr lang="fa-IR" sz="1800" dirty="0" smtClean="0"/>
              <a:t>در </a:t>
            </a:r>
            <a:r>
              <a:rPr lang="fa-IR" sz="1800" dirty="0" err="1" smtClean="0"/>
              <a:t>صنایعی</a:t>
            </a:r>
            <a:r>
              <a:rPr lang="fa-IR" sz="1800" dirty="0" smtClean="0"/>
              <a:t> مطلوب است که دارای هزینه های بالای حمل و نقل، ارتباطات یا </a:t>
            </a:r>
            <a:r>
              <a:rPr lang="fa-IR" sz="1800" dirty="0" err="1" smtClean="0"/>
              <a:t>انبارداری</a:t>
            </a:r>
            <a:r>
              <a:rPr lang="fa-IR" sz="1800" dirty="0" smtClean="0"/>
              <a:t> هستند.</a:t>
            </a:r>
          </a:p>
          <a:p>
            <a:pPr lvl="1" algn="r" rtl="1"/>
            <a:r>
              <a:rPr lang="fa-IR" sz="1800" dirty="0" smtClean="0"/>
              <a:t>به نوع فعالیت هم مرتبط است. مثلا در صنعت کامیون، </a:t>
            </a:r>
            <a:r>
              <a:rPr lang="fa-IR" sz="1800" dirty="0" err="1" smtClean="0"/>
              <a:t>پیشتازانی</a:t>
            </a:r>
            <a:r>
              <a:rPr lang="fa-IR" sz="1800" dirty="0" smtClean="0"/>
              <a:t> مانند </a:t>
            </a:r>
            <a:r>
              <a:rPr lang="fa-IR" sz="1800" dirty="0" err="1" smtClean="0"/>
              <a:t>دایملر</a:t>
            </a:r>
            <a:r>
              <a:rPr lang="fa-IR" sz="1800" dirty="0" smtClean="0"/>
              <a:t>- </a:t>
            </a:r>
            <a:r>
              <a:rPr lang="fa-IR" sz="1800" dirty="0" err="1" smtClean="0"/>
              <a:t>بنز</a:t>
            </a:r>
            <a:r>
              <a:rPr lang="fa-IR" sz="1800" dirty="0" smtClean="0"/>
              <a:t>، </a:t>
            </a:r>
            <a:r>
              <a:rPr lang="fa-IR" sz="1800" dirty="0" err="1" smtClean="0"/>
              <a:t>ولوو</a:t>
            </a:r>
            <a:r>
              <a:rPr lang="fa-IR" sz="1800" dirty="0" smtClean="0"/>
              <a:t> و </a:t>
            </a:r>
            <a:r>
              <a:rPr lang="fa-IR" sz="1800" dirty="0" err="1" smtClean="0"/>
              <a:t>اسکانیا</a:t>
            </a:r>
            <a:r>
              <a:rPr lang="fa-IR" sz="1800" dirty="0" smtClean="0"/>
              <a:t> بیشتر فعالیت های مرتبط با </a:t>
            </a:r>
            <a:r>
              <a:rPr lang="en-US" sz="1800" dirty="0" smtClean="0"/>
              <a:t>R&amp;D</a:t>
            </a:r>
            <a:r>
              <a:rPr lang="fa-IR" sz="1800" dirty="0" smtClean="0"/>
              <a:t> و تولید اجزا را در داخل کشور انجام می دهند اما </a:t>
            </a:r>
            <a:r>
              <a:rPr lang="fa-IR" sz="1800" dirty="0" err="1" smtClean="0"/>
              <a:t>کالاهایشان</a:t>
            </a:r>
            <a:r>
              <a:rPr lang="fa-IR" sz="1800" dirty="0" smtClean="0"/>
              <a:t> را در کشورهای زیادی مونتاژ می کنند.</a:t>
            </a:r>
          </a:p>
          <a:p>
            <a:pPr algn="r" rtl="1"/>
            <a:r>
              <a:rPr lang="fa-IR" dirty="0" smtClean="0"/>
              <a:t>مکان یابی فعالیت ها:</a:t>
            </a:r>
          </a:p>
          <a:p>
            <a:pPr lvl="1" algn="r" rtl="1"/>
            <a:r>
              <a:rPr lang="fa-IR" sz="1800" dirty="0" smtClean="0"/>
              <a:t>هزینه عوامل انجام کار</a:t>
            </a:r>
          </a:p>
          <a:p>
            <a:pPr lvl="1" algn="r" rtl="1"/>
            <a:r>
              <a:rPr lang="fa-IR" sz="1800" dirty="0" smtClean="0"/>
              <a:t>زمینه های </a:t>
            </a:r>
            <a:r>
              <a:rPr lang="en-US" sz="1800" dirty="0" smtClean="0"/>
              <a:t>R&amp;D</a:t>
            </a:r>
            <a:endParaRPr lang="fa-IR" sz="1800" dirty="0" smtClean="0"/>
          </a:p>
          <a:p>
            <a:pPr lvl="1" algn="r" rtl="1"/>
            <a:r>
              <a:rPr lang="fa-IR" sz="1800" dirty="0" smtClean="0"/>
              <a:t>روابط با مشتریان</a:t>
            </a:r>
          </a:p>
          <a:p>
            <a:pPr lvl="1" algn="r" rtl="1"/>
            <a:r>
              <a:rPr lang="fa-IR" sz="1800" dirty="0" smtClean="0"/>
              <a:t>حضور محصول در بازار کشوری دیگر منوط به تولید در آن کشور</a:t>
            </a:r>
          </a:p>
          <a:p>
            <a:pPr lvl="1" algn="r" rtl="1"/>
            <a:r>
              <a:rPr lang="fa-IR" sz="1800" dirty="0" smtClean="0"/>
              <a:t>هزینه حمل و نقل</a:t>
            </a:r>
          </a:p>
          <a:p>
            <a:pPr lvl="1" algn="r" rtl="1"/>
            <a:r>
              <a:rPr lang="fa-IR" sz="1800" dirty="0" smtClean="0"/>
              <a:t>ریسک های </a:t>
            </a:r>
            <a:r>
              <a:rPr lang="fa-IR" sz="1800" dirty="0" err="1" smtClean="0"/>
              <a:t>وارداتی</a:t>
            </a:r>
            <a:r>
              <a:rPr lang="fa-IR" sz="1800" dirty="0" smtClean="0"/>
              <a:t> بالقوه</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101723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هماهنگی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905000"/>
            <a:ext cx="8915400" cy="4006222"/>
          </a:xfrm>
        </p:spPr>
        <p:txBody>
          <a:bodyPr>
            <a:noAutofit/>
          </a:bodyPr>
          <a:lstStyle/>
          <a:p>
            <a:pPr algn="r" rtl="1"/>
            <a:r>
              <a:rPr lang="fa-IR" sz="2000" dirty="0" smtClean="0"/>
              <a:t>یکی دیگر از ابزارهای مهم در کسب مزیت رقابتی، هماهنگی میان فعالیت </a:t>
            </a:r>
            <a:r>
              <a:rPr lang="fa-IR" sz="2000" dirty="0" err="1" smtClean="0"/>
              <a:t>هایی</a:t>
            </a:r>
            <a:r>
              <a:rPr lang="fa-IR" sz="2000" dirty="0" smtClean="0"/>
              <a:t> است که در کشورهای مختلف انجام می گیرد.</a:t>
            </a:r>
          </a:p>
          <a:p>
            <a:pPr algn="r" rtl="1"/>
            <a:r>
              <a:rPr lang="fa-IR" sz="2000" dirty="0" smtClean="0"/>
              <a:t>این هماهنگی ها می تواند در موارد زیر اتفاق بیفتد:</a:t>
            </a:r>
          </a:p>
          <a:p>
            <a:pPr lvl="1" algn="r" rtl="1"/>
            <a:r>
              <a:rPr lang="fa-IR" sz="2000" dirty="0" err="1" smtClean="0"/>
              <a:t>تسهیم</a:t>
            </a:r>
            <a:r>
              <a:rPr lang="fa-IR" sz="2000" dirty="0" smtClean="0"/>
              <a:t> اطلاعات</a:t>
            </a:r>
          </a:p>
          <a:p>
            <a:pPr lvl="1" algn="r" rtl="1"/>
            <a:r>
              <a:rPr lang="fa-IR" sz="2000" dirty="0" smtClean="0"/>
              <a:t>تخصیص </a:t>
            </a:r>
            <a:r>
              <a:rPr lang="fa-IR" sz="2000" dirty="0" err="1" smtClean="0"/>
              <a:t>مسوولیت</a:t>
            </a:r>
            <a:endParaRPr lang="fa-IR" sz="2000" dirty="0" smtClean="0"/>
          </a:p>
          <a:p>
            <a:pPr lvl="1" algn="r" rtl="1"/>
            <a:r>
              <a:rPr lang="fa-IR" sz="2000" dirty="0" smtClean="0"/>
              <a:t>دانش جمع آوری شده</a:t>
            </a:r>
          </a:p>
          <a:p>
            <a:pPr algn="r" rtl="1"/>
            <a:r>
              <a:rPr lang="fa-IR" sz="2000" dirty="0" smtClean="0"/>
              <a:t>هماهنگی کار دشواری است به دلیل:</a:t>
            </a:r>
          </a:p>
          <a:p>
            <a:pPr lvl="1" algn="r" rtl="1"/>
            <a:r>
              <a:rPr lang="fa-IR" sz="2000" dirty="0" smtClean="0"/>
              <a:t>تفاوت های زبان </a:t>
            </a:r>
            <a:r>
              <a:rPr lang="fa-IR" sz="2000" dirty="0" err="1" smtClean="0"/>
              <a:t>شناسی</a:t>
            </a:r>
            <a:endParaRPr lang="fa-IR" sz="2000" dirty="0" smtClean="0"/>
          </a:p>
          <a:p>
            <a:pPr lvl="1" algn="r" rtl="1"/>
            <a:r>
              <a:rPr lang="fa-IR" sz="2000" dirty="0" smtClean="0"/>
              <a:t>تفاوت های فرهنگی</a:t>
            </a:r>
          </a:p>
          <a:p>
            <a:pPr lvl="1" algn="r" rtl="1"/>
            <a:r>
              <a:rPr lang="fa-IR" sz="2000" dirty="0" smtClean="0"/>
              <a:t>عدم تمایل به یکی کردن سود مدیران شرکت های فرعی </a:t>
            </a:r>
          </a:p>
          <a:p>
            <a:pPr lvl="1" algn="r" rtl="1"/>
            <a:endParaRPr lang="fa-IR" sz="20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6871635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مزیت های بر پایه محل و مزیت های بر پایه سیستم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lnSpc>
                <a:spcPct val="200000"/>
              </a:lnSpc>
            </a:pPr>
            <a:r>
              <a:rPr lang="fa-IR" sz="2000" dirty="0" smtClean="0"/>
              <a:t>مزیت بر پایه محل: </a:t>
            </a:r>
            <a:r>
              <a:rPr lang="fa-IR" sz="2000" dirty="0" err="1" smtClean="0"/>
              <a:t>مزایایی</a:t>
            </a:r>
            <a:r>
              <a:rPr lang="fa-IR" sz="2000" dirty="0" smtClean="0"/>
              <a:t> که به مکان فعالیت بستگی دارد</a:t>
            </a:r>
          </a:p>
          <a:p>
            <a:pPr lvl="1" algn="r" rtl="1">
              <a:lnSpc>
                <a:spcPct val="200000"/>
              </a:lnSpc>
            </a:pPr>
            <a:r>
              <a:rPr lang="fa-IR" sz="2000" dirty="0" smtClean="0"/>
              <a:t>ممکن است در محل اصلی شرکت و یا در کشورهای دیگر افزایش پیدا کند.</a:t>
            </a:r>
          </a:p>
          <a:p>
            <a:pPr algn="r" rtl="1">
              <a:lnSpc>
                <a:spcPct val="200000"/>
              </a:lnSpc>
            </a:pPr>
            <a:r>
              <a:rPr lang="fa-IR" sz="2000" dirty="0" smtClean="0"/>
              <a:t>مزیت بر پایه سیستم: </a:t>
            </a:r>
            <a:r>
              <a:rPr lang="fa-IR" sz="2000" dirty="0" err="1" smtClean="0"/>
              <a:t>مزایایی</a:t>
            </a:r>
            <a:r>
              <a:rPr lang="fa-IR" sz="2000" dirty="0" smtClean="0"/>
              <a:t> که بدون وابستگی به مکان یا کشورها رشد می کنند و به طور کلی متاثر از فعالیت های شبکه بین </a:t>
            </a:r>
            <a:r>
              <a:rPr lang="fa-IR" sz="2000" dirty="0" err="1" smtClean="0"/>
              <a:t>المللی</a:t>
            </a:r>
            <a:r>
              <a:rPr lang="fa-IR" sz="2000" dirty="0" smtClean="0"/>
              <a:t> هستند.</a:t>
            </a:r>
          </a:p>
          <a:p>
            <a:pPr lvl="1" algn="r" rtl="1">
              <a:lnSpc>
                <a:spcPct val="200000"/>
              </a:lnSpc>
            </a:pPr>
            <a:r>
              <a:rPr lang="fa-IR" sz="2000" dirty="0" smtClean="0"/>
              <a:t>فعالیت </a:t>
            </a:r>
            <a:r>
              <a:rPr lang="fa-IR" sz="2000" dirty="0" err="1" smtClean="0"/>
              <a:t>هایی</a:t>
            </a:r>
            <a:r>
              <a:rPr lang="fa-IR" sz="2000" dirty="0" smtClean="0"/>
              <a:t> مثل </a:t>
            </a:r>
            <a:r>
              <a:rPr lang="en-US" sz="2000" dirty="0" smtClean="0"/>
              <a:t>R&amp;D</a:t>
            </a:r>
            <a:r>
              <a:rPr lang="fa-IR" sz="2000" dirty="0" smtClean="0"/>
              <a:t> و اقتصاد مقیاس در این دسته قرار دارند.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35989184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rtl="1"/>
            <a:r>
              <a:rPr lang="fa-IR" b="1" dirty="0" smtClean="0">
                <a:effectLst>
                  <a:outerShdw blurRad="38100" dist="38100" dir="2700000" algn="tl">
                    <a:srgbClr val="000000">
                      <a:alpha val="43137"/>
                    </a:srgbClr>
                  </a:outerShdw>
                </a:effectLst>
              </a:rPr>
              <a:t>ائتلاف ها و استراتژی جهانی</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2133600"/>
            <a:ext cx="8915400" cy="4294094"/>
          </a:xfrm>
        </p:spPr>
        <p:txBody>
          <a:bodyPr>
            <a:noAutofit/>
          </a:bodyPr>
          <a:lstStyle/>
          <a:p>
            <a:pPr algn="r" rtl="1"/>
            <a:r>
              <a:rPr lang="fa-IR" sz="2000" dirty="0"/>
              <a:t>ائتلاف های استراتژیک، ابزار مهمی در استراتژی های جهانی است.</a:t>
            </a:r>
          </a:p>
          <a:p>
            <a:pPr lvl="1" algn="r" rtl="1"/>
            <a:r>
              <a:rPr lang="fa-IR" sz="2000" dirty="0"/>
              <a:t>سرمایه گذاری </a:t>
            </a:r>
            <a:r>
              <a:rPr lang="fa-IR" sz="2000" dirty="0" err="1"/>
              <a:t>مشارکتی</a:t>
            </a:r>
            <a:r>
              <a:rPr lang="fa-IR" sz="2000" dirty="0"/>
              <a:t>، لیسانس، قراردادهای تامین </a:t>
            </a:r>
            <a:r>
              <a:rPr lang="fa-IR" sz="2000" dirty="0" err="1"/>
              <a:t>بلندمدت</a:t>
            </a:r>
            <a:r>
              <a:rPr lang="fa-IR" sz="2000" dirty="0"/>
              <a:t> و </a:t>
            </a:r>
            <a:r>
              <a:rPr lang="fa-IR" sz="2000" dirty="0" smtClean="0"/>
              <a:t>...</a:t>
            </a:r>
          </a:p>
          <a:p>
            <a:pPr algn="r" rtl="1"/>
            <a:r>
              <a:rPr lang="fa-IR" sz="2000" dirty="0" smtClean="0"/>
              <a:t>شرکت برای دست یابی به برخی منافع وارد </a:t>
            </a:r>
            <a:r>
              <a:rPr lang="fa-IR" sz="2000" dirty="0" err="1" smtClean="0"/>
              <a:t>ائتلافات</a:t>
            </a:r>
            <a:r>
              <a:rPr lang="fa-IR" sz="2000" dirty="0" smtClean="0"/>
              <a:t> می شود:</a:t>
            </a:r>
          </a:p>
          <a:p>
            <a:pPr lvl="1" algn="r" rtl="1"/>
            <a:r>
              <a:rPr lang="fa-IR" sz="2000" dirty="0" smtClean="0"/>
              <a:t>اقتصاد مقیاس</a:t>
            </a:r>
          </a:p>
          <a:p>
            <a:pPr lvl="1" algn="r" rtl="1"/>
            <a:r>
              <a:rPr lang="fa-IR" sz="2000" dirty="0" smtClean="0"/>
              <a:t>دسترسی به بازارهای منطقه ای</a:t>
            </a:r>
          </a:p>
          <a:p>
            <a:pPr lvl="1" algn="r" rtl="1"/>
            <a:r>
              <a:rPr lang="fa-IR" sz="2000" dirty="0" smtClean="0"/>
              <a:t>توزیع ریسک</a:t>
            </a:r>
          </a:p>
          <a:p>
            <a:pPr lvl="2" algn="r" rtl="1"/>
            <a:r>
              <a:rPr lang="fa-IR" sz="2000" dirty="0" smtClean="0"/>
              <a:t>شرکت های دارویی</a:t>
            </a:r>
          </a:p>
          <a:p>
            <a:pPr lvl="1" algn="r" rtl="1"/>
            <a:r>
              <a:rPr lang="fa-IR" sz="2000" dirty="0"/>
              <a:t>شکل دادن به ماهیت رقابت در صنایع</a:t>
            </a:r>
            <a:endParaRPr lang="fa-IR" sz="2000" dirty="0" smtClean="0"/>
          </a:p>
          <a:p>
            <a:pPr lvl="2" algn="r" rtl="1"/>
            <a:r>
              <a:rPr lang="fa-IR" sz="2000" dirty="0" smtClean="0"/>
              <a:t>از طریق لیسانس دادن به یک تکنولوژی برای گسترش </a:t>
            </a:r>
            <a:r>
              <a:rPr lang="fa-IR" sz="2000" dirty="0"/>
              <a:t>استاندارد سازی محصولات</a:t>
            </a:r>
          </a:p>
          <a:p>
            <a:pPr marL="914400" lvl="2" indent="0" algn="r" rtl="1">
              <a:buNone/>
            </a:pPr>
            <a:endParaRPr lang="fa-IR" sz="2000" dirty="0" smtClean="0"/>
          </a:p>
          <a:p>
            <a:pPr lvl="1" algn="r" rtl="1"/>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6646764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90918"/>
            <a:ext cx="8915400" cy="4620304"/>
          </a:xfrm>
        </p:spPr>
        <p:txBody>
          <a:bodyPr>
            <a:noAutofit/>
          </a:bodyPr>
          <a:lstStyle/>
          <a:p>
            <a:pPr algn="r" rtl="1">
              <a:lnSpc>
                <a:spcPct val="150000"/>
              </a:lnSpc>
            </a:pPr>
            <a:r>
              <a:rPr lang="fa-IR" sz="2000" dirty="0" smtClean="0"/>
              <a:t>برای هر صنعت استراتژی خاصی مفید است</a:t>
            </a:r>
          </a:p>
          <a:p>
            <a:pPr algn="r" rtl="1">
              <a:lnSpc>
                <a:spcPct val="150000"/>
              </a:lnSpc>
            </a:pPr>
            <a:r>
              <a:rPr lang="fa-IR" sz="2000" dirty="0" smtClean="0"/>
              <a:t>کشورها در </a:t>
            </a:r>
            <a:r>
              <a:rPr lang="fa-IR" sz="2000" dirty="0" err="1" smtClean="0"/>
              <a:t>صنایعی</a:t>
            </a:r>
            <a:r>
              <a:rPr lang="fa-IR" sz="2000" dirty="0" smtClean="0"/>
              <a:t> موفق می شوند که شرایط کشور از استراتژی انتخاب شده برای آن صنعت حمایت کند.</a:t>
            </a:r>
          </a:p>
          <a:p>
            <a:pPr algn="r" rtl="1">
              <a:lnSpc>
                <a:spcPct val="150000"/>
              </a:lnSpc>
            </a:pPr>
            <a:r>
              <a:rPr lang="fa-IR" sz="2000" dirty="0" smtClean="0"/>
              <a:t>استراتژی رقابتی کارا، مزیت رقابتی ایجاد می کند</a:t>
            </a:r>
          </a:p>
          <a:p>
            <a:pPr algn="r" rtl="1">
              <a:lnSpc>
                <a:spcPct val="150000"/>
              </a:lnSpc>
            </a:pPr>
            <a:r>
              <a:rPr lang="fa-IR" sz="2000" dirty="0" smtClean="0"/>
              <a:t>ایجاد مزیت رقابتی در </a:t>
            </a:r>
            <a:r>
              <a:rPr lang="fa-IR" sz="2000" dirty="0"/>
              <a:t>ص</a:t>
            </a:r>
            <a:r>
              <a:rPr lang="fa-IR" sz="2000" dirty="0" smtClean="0"/>
              <a:t>نایع پیچیده به نوآوری نیاز دارد</a:t>
            </a:r>
          </a:p>
          <a:p>
            <a:pPr algn="r" rtl="1">
              <a:lnSpc>
                <a:spcPct val="150000"/>
              </a:lnSpc>
            </a:pPr>
            <a:r>
              <a:rPr lang="fa-IR" sz="2000" dirty="0" smtClean="0"/>
              <a:t>پایداری مزیت ها به تغییرات مستمر نیاز دارد</a:t>
            </a:r>
          </a:p>
          <a:p>
            <a:pPr algn="r" rtl="1">
              <a:lnSpc>
                <a:spcPct val="150000"/>
              </a:lnSpc>
            </a:pPr>
            <a:r>
              <a:rPr lang="fa-IR" sz="2000" dirty="0" smtClean="0"/>
              <a:t>کشورها در </a:t>
            </a:r>
            <a:r>
              <a:rPr lang="fa-IR" sz="2000" dirty="0" err="1" smtClean="0"/>
              <a:t>صنایعی</a:t>
            </a:r>
            <a:r>
              <a:rPr lang="fa-IR" sz="2000" dirty="0" smtClean="0"/>
              <a:t> موفق می شوند که در آن ها فشار رقابتی وجود دارد</a:t>
            </a:r>
          </a:p>
          <a:p>
            <a:pPr algn="r" rtl="1">
              <a:lnSpc>
                <a:spcPct val="150000"/>
              </a:lnSpc>
            </a:pPr>
            <a:r>
              <a:rPr lang="fa-IR" sz="2000" dirty="0" smtClean="0"/>
              <a:t>از سویی دیگر، شرکت ها در </a:t>
            </a:r>
            <a:r>
              <a:rPr lang="fa-IR" sz="2000" dirty="0" err="1" smtClean="0"/>
              <a:t>صنایعی</a:t>
            </a:r>
            <a:r>
              <a:rPr lang="fa-IR" sz="2000" dirty="0" smtClean="0"/>
              <a:t> موفق </a:t>
            </a:r>
            <a:r>
              <a:rPr lang="fa-IR" sz="2000" dirty="0" err="1" smtClean="0"/>
              <a:t>اند</a:t>
            </a:r>
            <a:r>
              <a:rPr lang="fa-IR" sz="2000" dirty="0" smtClean="0"/>
              <a:t> که مزیت های موجود در کشورشان در کشورهای دیگر ارزشمند باشد.</a:t>
            </a:r>
          </a:p>
          <a:p>
            <a:pPr algn="r" rtl="1">
              <a:lnSpc>
                <a:spcPct val="150000"/>
              </a:lnSpc>
            </a:pPr>
            <a:r>
              <a:rPr lang="fa-IR" sz="2000" dirty="0" smtClean="0"/>
              <a:t>کشورها باید با جستجو برای عوامل تعیین کننده مزیت رقابتی در صنایع به آن ها دست یافته و با ایزوله کردن شرایط برای شرکت ها از این مزایا بهره </a:t>
            </a:r>
            <a:r>
              <a:rPr lang="fa-IR" sz="2000" dirty="0" err="1" smtClean="0"/>
              <a:t>مند</a:t>
            </a:r>
            <a:r>
              <a:rPr lang="fa-IR" sz="2000" dirty="0" smtClean="0"/>
              <a:t> شوند.</a:t>
            </a:r>
          </a:p>
          <a:p>
            <a:pPr algn="r" rtl="1">
              <a:lnSpc>
                <a:spcPct val="150000"/>
              </a:lnSpc>
            </a:pP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
        <p:nvSpPr>
          <p:cNvPr id="5" name="Title 4"/>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جمع بندی</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215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745" y="1987689"/>
            <a:ext cx="8911687" cy="1280890"/>
          </a:xfrm>
        </p:spPr>
        <p:txBody>
          <a:bodyPr>
            <a:normAutofit/>
          </a:bodyPr>
          <a:lstStyle/>
          <a:p>
            <a:pPr algn="ctr" rtl="1"/>
            <a:r>
              <a:rPr lang="fa-IR" sz="5400" b="1" dirty="0" err="1" smtClean="0">
                <a:cs typeface="_MRT_Khodkar" panose="00000700000000000000" pitchFamily="2" charset="-78"/>
              </a:rPr>
              <a:t>اللهم</a:t>
            </a:r>
            <a:r>
              <a:rPr lang="fa-IR" sz="5400" b="1" dirty="0" smtClean="0">
                <a:cs typeface="_MRT_Khodkar" panose="00000700000000000000" pitchFamily="2" charset="-78"/>
              </a:rPr>
              <a:t> </a:t>
            </a:r>
            <a:r>
              <a:rPr lang="fa-IR" sz="5400" b="1" dirty="0" err="1" smtClean="0">
                <a:cs typeface="_MRT_Khodkar" panose="00000700000000000000" pitchFamily="2" charset="-78"/>
              </a:rPr>
              <a:t>وفقنا</a:t>
            </a:r>
            <a:r>
              <a:rPr lang="fa-IR" sz="5400" b="1" dirty="0" smtClean="0">
                <a:cs typeface="_MRT_Khodkar" panose="00000700000000000000" pitchFamily="2" charset="-78"/>
              </a:rPr>
              <a:t> </a:t>
            </a:r>
            <a:r>
              <a:rPr lang="fa-IR" sz="5400" b="1" dirty="0" err="1" smtClean="0">
                <a:cs typeface="_MRT_Khodkar" panose="00000700000000000000" pitchFamily="2" charset="-78"/>
              </a:rPr>
              <a:t>لما</a:t>
            </a:r>
            <a:r>
              <a:rPr lang="fa-IR" sz="5400" b="1" dirty="0" smtClean="0">
                <a:cs typeface="_MRT_Khodkar" panose="00000700000000000000" pitchFamily="2" charset="-78"/>
              </a:rPr>
              <a:t> </a:t>
            </a:r>
            <a:r>
              <a:rPr lang="fa-IR" sz="5400" b="1" dirty="0" err="1" smtClean="0">
                <a:cs typeface="_MRT_Khodkar" panose="00000700000000000000" pitchFamily="2" charset="-78"/>
              </a:rPr>
              <a:t>تحب</a:t>
            </a:r>
            <a:r>
              <a:rPr lang="fa-IR" sz="5400" b="1" dirty="0" smtClean="0">
                <a:cs typeface="_MRT_Khodkar" panose="00000700000000000000" pitchFamily="2" charset="-78"/>
              </a:rPr>
              <a:t> و </a:t>
            </a:r>
            <a:r>
              <a:rPr lang="fa-IR" sz="5400" b="1" dirty="0" err="1" smtClean="0">
                <a:cs typeface="_MRT_Khodkar" panose="00000700000000000000" pitchFamily="2" charset="-78"/>
              </a:rPr>
              <a:t>ترضی</a:t>
            </a:r>
            <a:endParaRPr lang="en-US" sz="5400" b="1" dirty="0">
              <a:cs typeface="_MRT_Khodka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33811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effectLst>
                  <a:outerShdw blurRad="38100" dist="38100" dir="2700000" algn="tl">
                    <a:srgbClr val="000000">
                      <a:alpha val="43137"/>
                    </a:srgbClr>
                  </a:outerShdw>
                </a:effectLst>
              </a:rPr>
              <a:t>معرفی کتاب(ادامه)</a:t>
            </a:r>
            <a:endParaRPr lang="en-US" dirty="0"/>
          </a:p>
        </p:txBody>
      </p:sp>
      <p:sp>
        <p:nvSpPr>
          <p:cNvPr id="3" name="Content Placeholder 2"/>
          <p:cNvSpPr>
            <a:spLocks noGrp="1"/>
          </p:cNvSpPr>
          <p:nvPr>
            <p:ph idx="1"/>
          </p:nvPr>
        </p:nvSpPr>
        <p:spPr>
          <a:xfrm>
            <a:off x="2589212" y="2133599"/>
            <a:ext cx="8915400" cy="4361329"/>
          </a:xfrm>
        </p:spPr>
        <p:txBody>
          <a:bodyPr>
            <a:normAutofit/>
          </a:bodyPr>
          <a:lstStyle/>
          <a:p>
            <a:pPr algn="r" rtl="1">
              <a:lnSpc>
                <a:spcPct val="150000"/>
              </a:lnSpc>
              <a:spcBef>
                <a:spcPts val="0"/>
              </a:spcBef>
              <a:defRPr/>
            </a:pPr>
            <a:r>
              <a:rPr lang="fa-IR" b="1" u="sng" dirty="0" err="1">
                <a:effectLst>
                  <a:outerShdw blurRad="38100" dist="38100" dir="2700000" algn="tl">
                    <a:srgbClr val="000000">
                      <a:alpha val="43137"/>
                    </a:srgbClr>
                  </a:outerShdw>
                </a:effectLst>
                <a:cs typeface="B Badr" pitchFamily="2" charset="-78"/>
              </a:rPr>
              <a:t>مزيت</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رقابتي</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يك</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كشور</a:t>
            </a:r>
            <a:r>
              <a:rPr lang="fa-IR" b="1" u="sng" dirty="0">
                <a:effectLst>
                  <a:outerShdw blurRad="38100" dist="38100" dir="2700000" algn="tl">
                    <a:srgbClr val="000000">
                      <a:alpha val="43137"/>
                    </a:srgbClr>
                  </a:outerShdw>
                </a:effectLst>
                <a:cs typeface="B Badr" pitchFamily="2" charset="-78"/>
              </a:rPr>
              <a:t> در </a:t>
            </a:r>
            <a:r>
              <a:rPr lang="fa-IR" b="1" u="sng" dirty="0" err="1">
                <a:effectLst>
                  <a:outerShdw blurRad="38100" dist="38100" dir="2700000" algn="tl">
                    <a:srgbClr val="000000">
                      <a:alpha val="43137"/>
                    </a:srgbClr>
                  </a:outerShdw>
                </a:effectLst>
                <a:cs typeface="B Badr" pitchFamily="2" charset="-78"/>
              </a:rPr>
              <a:t>صنعتي</a:t>
            </a:r>
            <a:r>
              <a:rPr lang="fa-IR" b="1" u="sng" dirty="0">
                <a:effectLst>
                  <a:outerShdw blurRad="38100" dist="38100" dir="2700000" algn="tl">
                    <a:srgbClr val="000000">
                      <a:alpha val="43137"/>
                    </a:srgbClr>
                  </a:outerShdw>
                </a:effectLst>
                <a:cs typeface="B Badr" pitchFamily="2" charset="-78"/>
              </a:rPr>
              <a:t> خاص </a:t>
            </a:r>
            <a:r>
              <a:rPr lang="fa-IR" b="1" dirty="0">
                <a:cs typeface="B Badr" pitchFamily="2" charset="-78"/>
              </a:rPr>
              <a:t>عبارت است از: "</a:t>
            </a:r>
            <a:r>
              <a:rPr lang="fa-IR" b="1" u="sng" dirty="0" err="1">
                <a:effectLst>
                  <a:outerShdw blurRad="38100" dist="38100" dir="2700000" algn="tl">
                    <a:srgbClr val="000000">
                      <a:alpha val="43137"/>
                    </a:srgbClr>
                  </a:outerShdw>
                </a:effectLst>
                <a:cs typeface="B Badr" pitchFamily="2" charset="-78"/>
              </a:rPr>
              <a:t>توانايي</a:t>
            </a:r>
            <a:r>
              <a:rPr lang="fa-IR" b="1" u="sng" dirty="0">
                <a:effectLst>
                  <a:outerShdw blurRad="38100" dist="38100" dir="2700000" algn="tl">
                    <a:srgbClr val="000000">
                      <a:alpha val="43137"/>
                    </a:srgbClr>
                  </a:outerShdw>
                </a:effectLst>
                <a:cs typeface="B Badr" pitchFamily="2" charset="-78"/>
              </a:rPr>
              <a:t> و </a:t>
            </a:r>
            <a:r>
              <a:rPr lang="fa-IR" b="1" u="sng" dirty="0" err="1">
                <a:effectLst>
                  <a:outerShdw blurRad="38100" dist="38100" dir="2700000" algn="tl">
                    <a:srgbClr val="000000">
                      <a:alpha val="43137"/>
                    </a:srgbClr>
                  </a:outerShdw>
                </a:effectLst>
                <a:cs typeface="B Badr" pitchFamily="2" charset="-78"/>
              </a:rPr>
              <a:t>قابليت</a:t>
            </a:r>
            <a:r>
              <a:rPr lang="fa-IR" b="1" u="sng" dirty="0">
                <a:effectLst>
                  <a:outerShdw blurRad="38100" dist="38100" dir="2700000" algn="tl">
                    <a:srgbClr val="000000">
                      <a:alpha val="43137"/>
                    </a:srgbClr>
                  </a:outerShdw>
                </a:effectLst>
                <a:cs typeface="B Badr" pitchFamily="2" charset="-78"/>
              </a:rPr>
              <a:t> آن </a:t>
            </a:r>
            <a:r>
              <a:rPr lang="fa-IR" b="1" u="sng" dirty="0" err="1">
                <a:effectLst>
                  <a:outerShdw blurRad="38100" dist="38100" dir="2700000" algn="tl">
                    <a:srgbClr val="000000">
                      <a:alpha val="43137"/>
                    </a:srgbClr>
                  </a:outerShdw>
                </a:effectLst>
                <a:cs typeface="B Badr" pitchFamily="2" charset="-78"/>
              </a:rPr>
              <a:t>كشور</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براي</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ترغيب</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شركت‌ها</a:t>
            </a:r>
            <a:r>
              <a:rPr lang="fa-IR" b="1" u="sng" dirty="0">
                <a:effectLst>
                  <a:outerShdw blurRad="38100" dist="38100" dir="2700000" algn="tl">
                    <a:srgbClr val="000000">
                      <a:alpha val="43137"/>
                    </a:srgbClr>
                  </a:outerShdw>
                </a:effectLst>
                <a:cs typeface="B Badr" pitchFamily="2" charset="-78"/>
              </a:rPr>
              <a:t> به استفاده از </a:t>
            </a:r>
            <a:r>
              <a:rPr lang="fa-IR" b="1" u="sng" dirty="0" err="1">
                <a:effectLst>
                  <a:outerShdw blurRad="38100" dist="38100" dir="2700000" algn="tl">
                    <a:srgbClr val="000000">
                      <a:alpha val="43137"/>
                    </a:srgbClr>
                  </a:outerShdw>
                </a:effectLst>
                <a:cs typeface="B Badr" pitchFamily="2" charset="-78"/>
              </a:rPr>
              <a:t>كشورشان</a:t>
            </a:r>
            <a:r>
              <a:rPr lang="fa-IR" b="1" u="sng" dirty="0">
                <a:effectLst>
                  <a:outerShdw blurRad="38100" dist="38100" dir="2700000" algn="tl">
                    <a:srgbClr val="000000">
                      <a:alpha val="43137"/>
                    </a:srgbClr>
                  </a:outerShdw>
                </a:effectLst>
                <a:cs typeface="B Badr" pitchFamily="2" charset="-78"/>
              </a:rPr>
              <a:t> به عنوان </a:t>
            </a:r>
            <a:r>
              <a:rPr lang="fa-IR" b="1" u="sng" dirty="0" err="1">
                <a:effectLst>
                  <a:outerShdw blurRad="38100" dist="38100" dir="2700000" algn="tl">
                    <a:srgbClr val="000000">
                      <a:alpha val="43137"/>
                    </a:srgbClr>
                  </a:outerShdw>
                </a:effectLst>
                <a:cs typeface="B Badr" pitchFamily="2" charset="-78"/>
              </a:rPr>
              <a:t>سكويي</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براي</a:t>
            </a:r>
            <a:r>
              <a:rPr lang="fa-IR" b="1" u="sng" dirty="0">
                <a:effectLst>
                  <a:outerShdw blurRad="38100" dist="38100" dir="2700000" algn="tl">
                    <a:srgbClr val="000000">
                      <a:alpha val="43137"/>
                    </a:srgbClr>
                  </a:outerShdw>
                </a:effectLst>
                <a:cs typeface="B Badr" pitchFamily="2" charset="-78"/>
              </a:rPr>
              <a:t> انجام </a:t>
            </a:r>
            <a:r>
              <a:rPr lang="fa-IR" b="1" u="sng" dirty="0" err="1">
                <a:effectLst>
                  <a:outerShdw blurRad="38100" dist="38100" dir="2700000" algn="tl">
                    <a:srgbClr val="000000">
                      <a:alpha val="43137"/>
                    </a:srgbClr>
                  </a:outerShdw>
                </a:effectLst>
                <a:cs typeface="B Badr" pitchFamily="2" charset="-78"/>
              </a:rPr>
              <a:t>فعاليت‌هاي</a:t>
            </a:r>
            <a:r>
              <a:rPr lang="fa-IR" b="1" u="sng" dirty="0">
                <a:effectLst>
                  <a:outerShdw blurRad="38100" dist="38100" dir="2700000" algn="tl">
                    <a:srgbClr val="000000">
                      <a:alpha val="43137"/>
                    </a:srgbClr>
                  </a:outerShdw>
                </a:effectLst>
                <a:cs typeface="B Badr" pitchFamily="2" charset="-78"/>
              </a:rPr>
              <a:t> </a:t>
            </a:r>
            <a:r>
              <a:rPr lang="fa-IR" b="1" u="sng" dirty="0" err="1">
                <a:effectLst>
                  <a:outerShdw blurRad="38100" dist="38100" dir="2700000" algn="tl">
                    <a:srgbClr val="000000">
                      <a:alpha val="43137"/>
                    </a:srgbClr>
                  </a:outerShdw>
                </a:effectLst>
                <a:cs typeface="B Badr" pitchFamily="2" charset="-78"/>
              </a:rPr>
              <a:t>تجاري</a:t>
            </a:r>
            <a:r>
              <a:rPr lang="fa-IR" b="1" dirty="0">
                <a:cs typeface="B Badr" pitchFamily="2" charset="-78"/>
              </a:rPr>
              <a:t>”.</a:t>
            </a:r>
          </a:p>
          <a:p>
            <a:pPr algn="r" rtl="1">
              <a:lnSpc>
                <a:spcPct val="150000"/>
              </a:lnSpc>
              <a:spcBef>
                <a:spcPts val="0"/>
              </a:spcBef>
              <a:defRPr/>
            </a:pPr>
            <a:r>
              <a:rPr lang="fa-IR" b="1" dirty="0">
                <a:cs typeface="B Badr" pitchFamily="2" charset="-78"/>
              </a:rPr>
              <a:t>در </a:t>
            </a:r>
            <a:r>
              <a:rPr lang="fa-IR" b="1" dirty="0" err="1">
                <a:cs typeface="B Badr" pitchFamily="2" charset="-78"/>
              </a:rPr>
              <a:t>نهايت</a:t>
            </a:r>
            <a:r>
              <a:rPr lang="fa-IR" b="1" dirty="0">
                <a:cs typeface="B Badr" pitchFamily="2" charset="-78"/>
              </a:rPr>
              <a:t> </a:t>
            </a:r>
            <a:r>
              <a:rPr lang="fa-IR" b="1" dirty="0" err="1">
                <a:cs typeface="B Badr" pitchFamily="2" charset="-78"/>
              </a:rPr>
              <a:t>پورتر</a:t>
            </a:r>
            <a:r>
              <a:rPr lang="fa-IR" b="1" dirty="0">
                <a:cs typeface="B Badr" pitchFamily="2" charset="-78"/>
              </a:rPr>
              <a:t> به "چهار مشخصه </a:t>
            </a:r>
            <a:r>
              <a:rPr lang="fa-IR" b="1" dirty="0" err="1">
                <a:cs typeface="B Badr" pitchFamily="2" charset="-78"/>
              </a:rPr>
              <a:t>كلي</a:t>
            </a:r>
            <a:r>
              <a:rPr lang="fa-IR" b="1" dirty="0">
                <a:cs typeface="B Badr" pitchFamily="2" charset="-78"/>
              </a:rPr>
              <a:t> </a:t>
            </a:r>
            <a:r>
              <a:rPr lang="fa-IR" b="1" dirty="0" err="1">
                <a:cs typeface="B Badr" pitchFamily="2" charset="-78"/>
              </a:rPr>
              <a:t>يك</a:t>
            </a:r>
            <a:r>
              <a:rPr lang="fa-IR" b="1" dirty="0">
                <a:cs typeface="B Badr" pitchFamily="2" charset="-78"/>
              </a:rPr>
              <a:t> </a:t>
            </a:r>
            <a:r>
              <a:rPr lang="fa-IR" b="1" dirty="0" err="1">
                <a:cs typeface="B Badr" pitchFamily="2" charset="-78"/>
              </a:rPr>
              <a:t>كشور</a:t>
            </a:r>
            <a:r>
              <a:rPr lang="fa-IR" b="1" dirty="0">
                <a:cs typeface="B Badr" pitchFamily="2" charset="-78"/>
              </a:rPr>
              <a:t>" اشاره </a:t>
            </a:r>
            <a:r>
              <a:rPr lang="fa-IR" b="1" dirty="0" err="1">
                <a:cs typeface="B Badr" pitchFamily="2" charset="-78"/>
              </a:rPr>
              <a:t>مي‌كند</a:t>
            </a:r>
            <a:r>
              <a:rPr lang="fa-IR" b="1" dirty="0">
                <a:cs typeface="B Badr" pitchFamily="2" charset="-78"/>
              </a:rPr>
              <a:t> </a:t>
            </a:r>
            <a:r>
              <a:rPr lang="fa-IR" b="1" dirty="0" err="1">
                <a:cs typeface="B Badr" pitchFamily="2" charset="-78"/>
              </a:rPr>
              <a:t>كه</a:t>
            </a:r>
            <a:r>
              <a:rPr lang="fa-IR" b="1" dirty="0">
                <a:cs typeface="B Badr" pitchFamily="2" charset="-78"/>
              </a:rPr>
              <a:t> برحسب </a:t>
            </a:r>
            <a:r>
              <a:rPr lang="fa-IR" b="1" dirty="0" err="1">
                <a:cs typeface="B Badr" pitchFamily="2" charset="-78"/>
              </a:rPr>
              <a:t>ويژگي‌هايشان</a:t>
            </a:r>
            <a:r>
              <a:rPr lang="fa-IR" b="1" dirty="0">
                <a:cs typeface="B Badr" pitchFamily="2" charset="-78"/>
              </a:rPr>
              <a:t>، </a:t>
            </a:r>
            <a:r>
              <a:rPr lang="fa-IR" b="1" dirty="0" err="1">
                <a:cs typeface="B Badr" pitchFamily="2" charset="-78"/>
              </a:rPr>
              <a:t>مي‌توانند</a:t>
            </a:r>
            <a:r>
              <a:rPr lang="fa-IR" b="1" dirty="0">
                <a:cs typeface="B Badr" pitchFamily="2" charset="-78"/>
              </a:rPr>
              <a:t> </a:t>
            </a:r>
            <a:r>
              <a:rPr lang="fa-IR" b="1" dirty="0" err="1">
                <a:cs typeface="B Badr" pitchFamily="2" charset="-78"/>
              </a:rPr>
              <a:t>مزيت</a:t>
            </a:r>
            <a:r>
              <a:rPr lang="fa-IR" b="1" dirty="0">
                <a:cs typeface="B Badr" pitchFamily="2" charset="-78"/>
              </a:rPr>
              <a:t> </a:t>
            </a:r>
            <a:r>
              <a:rPr lang="fa-IR" b="1" dirty="0" err="1">
                <a:cs typeface="B Badr" pitchFamily="2" charset="-78"/>
              </a:rPr>
              <a:t>رقابتي</a:t>
            </a:r>
            <a:r>
              <a:rPr lang="fa-IR" b="1" dirty="0">
                <a:cs typeface="B Badr" pitchFamily="2" charset="-78"/>
              </a:rPr>
              <a:t> </a:t>
            </a:r>
            <a:r>
              <a:rPr lang="fa-IR" b="1" dirty="0" err="1">
                <a:cs typeface="B Badr" pitchFamily="2" charset="-78"/>
              </a:rPr>
              <a:t>ايجاد</a:t>
            </a:r>
            <a:r>
              <a:rPr lang="fa-IR" b="1" dirty="0">
                <a:cs typeface="B Badr" pitchFamily="2" charset="-78"/>
              </a:rPr>
              <a:t> </a:t>
            </a:r>
            <a:r>
              <a:rPr lang="fa-IR" b="1" dirty="0" err="1">
                <a:cs typeface="B Badr" pitchFamily="2" charset="-78"/>
              </a:rPr>
              <a:t>كنند</a:t>
            </a:r>
            <a:r>
              <a:rPr lang="fa-IR" b="1" dirty="0">
                <a:cs typeface="B Badr" pitchFamily="2" charset="-78"/>
              </a:rPr>
              <a:t> </a:t>
            </a:r>
            <a:r>
              <a:rPr lang="fa-IR" b="1" dirty="0" err="1">
                <a:cs typeface="B Badr" pitchFamily="2" charset="-78"/>
              </a:rPr>
              <a:t>يا</a:t>
            </a:r>
            <a:r>
              <a:rPr lang="fa-IR" b="1" dirty="0">
                <a:cs typeface="B Badr" pitchFamily="2" charset="-78"/>
              </a:rPr>
              <a:t> مانع آن شوند</a:t>
            </a:r>
            <a:r>
              <a:rPr lang="fa-IR" dirty="0">
                <a:cs typeface="B Badr" pitchFamily="2" charset="-78"/>
              </a:rPr>
              <a:t>. </a:t>
            </a:r>
            <a:r>
              <a:rPr lang="fa-IR" b="1" dirty="0" err="1">
                <a:cs typeface="B Badr" pitchFamily="2" charset="-78"/>
              </a:rPr>
              <a:t>اين</a:t>
            </a:r>
            <a:r>
              <a:rPr lang="fa-IR" b="1" dirty="0">
                <a:cs typeface="B Badr" pitchFamily="2" charset="-78"/>
              </a:rPr>
              <a:t> چهار عامل عبارتند از</a:t>
            </a:r>
            <a:r>
              <a:rPr lang="fa-IR" b="1" dirty="0" smtClean="0">
                <a:cs typeface="B Badr" pitchFamily="2" charset="-78"/>
              </a:rPr>
              <a:t>:</a:t>
            </a:r>
            <a:endParaRPr lang="en-US" b="1" dirty="0">
              <a:cs typeface="B Badr" pitchFamily="2" charset="-78"/>
            </a:endParaRPr>
          </a:p>
          <a:p>
            <a:pPr marL="354330" lvl="1" indent="0" algn="r" rtl="1">
              <a:lnSpc>
                <a:spcPct val="150000"/>
              </a:lnSpc>
              <a:buNone/>
              <a:defRPr/>
            </a:pPr>
            <a:r>
              <a:rPr lang="fa-IR" sz="1800" b="1" dirty="0">
                <a:cs typeface="B Badr" pitchFamily="2" charset="-78"/>
              </a:rPr>
              <a:t>1- شرایط عوامل تولید(درونی) </a:t>
            </a:r>
            <a:endParaRPr lang="en-US" sz="1800" b="1" dirty="0">
              <a:cs typeface="B Badr" pitchFamily="2" charset="-78"/>
            </a:endParaRPr>
          </a:p>
          <a:p>
            <a:pPr marL="354330" lvl="1" indent="0" algn="r" rtl="1">
              <a:lnSpc>
                <a:spcPct val="150000"/>
              </a:lnSpc>
              <a:buNone/>
              <a:defRPr/>
            </a:pPr>
            <a:r>
              <a:rPr lang="fa-IR" sz="1800" b="1" dirty="0">
                <a:cs typeface="B Badr" pitchFamily="2" charset="-78"/>
              </a:rPr>
              <a:t>2- </a:t>
            </a:r>
            <a:r>
              <a:rPr lang="fa-IR" sz="1800" b="1" dirty="0" err="1">
                <a:cs typeface="B Badr" pitchFamily="2" charset="-78"/>
              </a:rPr>
              <a:t>شرايط</a:t>
            </a:r>
            <a:r>
              <a:rPr lang="fa-IR" sz="1800" b="1" dirty="0">
                <a:cs typeface="B Badr" pitchFamily="2" charset="-78"/>
              </a:rPr>
              <a:t> تقاضا </a:t>
            </a:r>
          </a:p>
          <a:p>
            <a:pPr marL="354330" lvl="1" indent="0" algn="r" rtl="1">
              <a:lnSpc>
                <a:spcPct val="150000"/>
              </a:lnSpc>
              <a:buNone/>
              <a:defRPr/>
            </a:pPr>
            <a:r>
              <a:rPr lang="fa-IR" sz="1800" b="1" dirty="0">
                <a:cs typeface="B Badr" pitchFamily="2" charset="-78"/>
              </a:rPr>
              <a:t>3- </a:t>
            </a:r>
            <a:r>
              <a:rPr lang="fa-IR" sz="1800" b="1" dirty="0" err="1">
                <a:cs typeface="B Badr" pitchFamily="2" charset="-78"/>
              </a:rPr>
              <a:t>صنايع</a:t>
            </a:r>
            <a:r>
              <a:rPr lang="fa-IR" sz="1800" b="1" dirty="0">
                <a:cs typeface="B Badr" pitchFamily="2" charset="-78"/>
              </a:rPr>
              <a:t> مرتبط و </a:t>
            </a:r>
            <a:r>
              <a:rPr lang="fa-IR" sz="1800" b="1" dirty="0" err="1">
                <a:cs typeface="B Badr" pitchFamily="2" charset="-78"/>
              </a:rPr>
              <a:t>پشتيبان</a:t>
            </a:r>
            <a:r>
              <a:rPr lang="fa-IR" sz="1800" b="1" dirty="0">
                <a:cs typeface="B Badr" pitchFamily="2" charset="-78"/>
              </a:rPr>
              <a:t> </a:t>
            </a:r>
          </a:p>
          <a:p>
            <a:pPr marL="354330" lvl="1" indent="0" algn="r" rtl="1">
              <a:lnSpc>
                <a:spcPct val="150000"/>
              </a:lnSpc>
              <a:buNone/>
              <a:defRPr/>
            </a:pPr>
            <a:r>
              <a:rPr lang="fa-IR" sz="1800" b="1" dirty="0">
                <a:cs typeface="B Badr" pitchFamily="2" charset="-78"/>
              </a:rPr>
              <a:t>4- </a:t>
            </a:r>
            <a:r>
              <a:rPr lang="fa-IR" sz="1800" b="1" dirty="0" err="1">
                <a:cs typeface="B Badr" pitchFamily="2" charset="-78"/>
              </a:rPr>
              <a:t>استراتژي</a:t>
            </a:r>
            <a:r>
              <a:rPr lang="fa-IR" sz="1800" b="1" dirty="0">
                <a:cs typeface="B Badr" pitchFamily="2" charset="-78"/>
              </a:rPr>
              <a:t>، ساختار و </a:t>
            </a:r>
            <a:r>
              <a:rPr lang="fa-IR" sz="1800" b="1" dirty="0" err="1">
                <a:cs typeface="B Badr" pitchFamily="2" charset="-78"/>
              </a:rPr>
              <a:t>رقابت‌پذيري</a:t>
            </a:r>
            <a:r>
              <a:rPr lang="fa-IR" sz="1800" b="1" dirty="0">
                <a:cs typeface="B Badr" pitchFamily="2" charset="-78"/>
              </a:rPr>
              <a:t> </a:t>
            </a:r>
            <a:r>
              <a:rPr lang="fa-IR" sz="1800" b="1" dirty="0" err="1">
                <a:cs typeface="B Badr" pitchFamily="2" charset="-78"/>
              </a:rPr>
              <a:t>شركت</a:t>
            </a:r>
            <a:endParaRPr lang="en-US" sz="1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01683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مدل الماس </a:t>
            </a:r>
            <a:r>
              <a:rPr lang="fa-IR" b="1" dirty="0" err="1" smtClean="0">
                <a:effectLst>
                  <a:outerShdw blurRad="38100" dist="38100" dir="2700000" algn="tl">
                    <a:srgbClr val="000000">
                      <a:alpha val="43137"/>
                    </a:srgbClr>
                  </a:outerShdw>
                </a:effectLst>
              </a:rPr>
              <a:t>پورتر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9212" y="1465729"/>
            <a:ext cx="8915400" cy="4445493"/>
          </a:xfrm>
        </p:spPr>
        <p:txBody>
          <a:bodyPr>
            <a:noAutofit/>
          </a:bodyPr>
          <a:lstStyle/>
          <a:p>
            <a:pPr algn="r" rtl="1"/>
            <a:r>
              <a:rPr lang="fa-IR" sz="2000" dirty="0" err="1" smtClean="0"/>
              <a:t>پورتر</a:t>
            </a:r>
            <a:r>
              <a:rPr lang="fa-IR" sz="2000" dirty="0" smtClean="0"/>
              <a:t> حفظ و ارتقا یا افول مزیت رقابتی ملل یا مناطق را نتیجه و خروجی چهار عامل به هم پیوسته در بین شرکت های موجود در خوشه های صنعتی می داند:</a:t>
            </a:r>
            <a:endParaRPr lang="fa-IR" sz="2000" dirty="0"/>
          </a:p>
          <a:p>
            <a:pPr lvl="1" algn="r" rtl="1"/>
            <a:r>
              <a:rPr lang="fa-IR" sz="2000" dirty="0" smtClean="0">
                <a:hlinkClick r:id="rId3" action="ppaction://hlinksldjump"/>
              </a:rPr>
              <a:t>فاکتورهای درونی</a:t>
            </a:r>
            <a:r>
              <a:rPr lang="en-US" sz="2000" dirty="0">
                <a:hlinkClick r:id="rId3" action="ppaction://hlinksldjump"/>
              </a:rPr>
              <a:t> </a:t>
            </a:r>
            <a:r>
              <a:rPr lang="en-US" sz="2000" dirty="0"/>
              <a:t>(Factor conditions)</a:t>
            </a:r>
            <a:r>
              <a:rPr lang="fa-IR" sz="2000" dirty="0"/>
              <a:t>: </a:t>
            </a:r>
            <a:r>
              <a:rPr lang="fa-IR" sz="2000" dirty="0" smtClean="0"/>
              <a:t>موقعیت یک کشور در فاکتورهای تولید مانند نیروی کار متخصص یا زیر ساختارها برای رقابت در یک صنعت را تشریح می کند</a:t>
            </a:r>
          </a:p>
          <a:p>
            <a:pPr lvl="1" algn="r" rtl="1"/>
            <a:r>
              <a:rPr lang="fa-IR" sz="2000" dirty="0" smtClean="0">
                <a:hlinkClick r:id="rId4" action="ppaction://hlinksldjump"/>
              </a:rPr>
              <a:t>شرایط تقاضا</a:t>
            </a:r>
            <a:r>
              <a:rPr lang="en-US" sz="2000" dirty="0" smtClean="0"/>
              <a:t>(Demand conditions)</a:t>
            </a:r>
            <a:r>
              <a:rPr lang="fa-IR" sz="2000" dirty="0" smtClean="0"/>
              <a:t>: ماهیت تقاضای داخلی برای محصول یا خدمات صنعت مورد نظر را مورد تجزیه و تحلیل قرار می دهد.</a:t>
            </a:r>
          </a:p>
          <a:p>
            <a:pPr lvl="1" algn="r" rtl="1"/>
            <a:r>
              <a:rPr lang="fa-IR" sz="2000" dirty="0" smtClean="0">
                <a:hlinkClick r:id="rId5" action="ppaction://hlinksldjump"/>
              </a:rPr>
              <a:t>صنایع حمایت کننده و وابسته به صنعت در آن کشور</a:t>
            </a:r>
            <a:r>
              <a:rPr lang="en-US" sz="2000" dirty="0" smtClean="0"/>
              <a:t>(Related Supporting Industries)</a:t>
            </a:r>
            <a:r>
              <a:rPr lang="fa-IR" sz="2000" dirty="0" smtClean="0"/>
              <a:t>: از حضور یا عدم حضور صنایع تامین کننده یا صنایع وابسته که در سطح رقابت بین </a:t>
            </a:r>
            <a:r>
              <a:rPr lang="fa-IR" sz="2000" dirty="0" err="1" smtClean="0"/>
              <a:t>المللی</a:t>
            </a:r>
            <a:r>
              <a:rPr lang="fa-IR" sz="2000" dirty="0" smtClean="0"/>
              <a:t> در داخل کشور به فعالیت می پردازند خبر می دهد.</a:t>
            </a:r>
          </a:p>
          <a:p>
            <a:pPr lvl="1" algn="r" rtl="1"/>
            <a:r>
              <a:rPr lang="fa-IR" sz="2000" dirty="0" smtClean="0">
                <a:hlinkClick r:id="rId6" action="ppaction://hlinksldjump"/>
              </a:rPr>
              <a:t>رقابت، استراتژی ها و ساختار صنعت</a:t>
            </a:r>
            <a:r>
              <a:rPr lang="en-US" sz="2000" dirty="0" smtClean="0"/>
              <a:t>(Firm Strategy, Structure, Rivalry) </a:t>
            </a:r>
            <a:r>
              <a:rPr lang="fa-IR" sz="2000" dirty="0" smtClean="0"/>
              <a:t>: به شرایط موجود در یک کشور از نظر چگونگی ایجاد، سازماندهی، مدیریت و ماهیت رقابت داخلی می پردازد.</a:t>
            </a:r>
          </a:p>
          <a:p>
            <a:pPr marL="457200" lvl="1" indent="0" algn="r" rtl="1">
              <a:buNone/>
            </a:pPr>
            <a:endParaRPr lang="fa-IR" sz="20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17356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مدل الماس </a:t>
            </a:r>
            <a:r>
              <a:rPr lang="fa-IR" b="1" dirty="0" err="1" smtClean="0">
                <a:effectLst>
                  <a:outerShdw blurRad="38100" dist="38100" dir="2700000" algn="tl">
                    <a:srgbClr val="000000">
                      <a:alpha val="43137"/>
                    </a:srgbClr>
                  </a:outerShdw>
                </a:effectLst>
              </a:rPr>
              <a:t>پورتر</a:t>
            </a:r>
            <a:r>
              <a:rPr lang="fa-IR" b="1" dirty="0" smtClean="0">
                <a:effectLst>
                  <a:outerShdw blurRad="38100" dist="38100" dir="2700000" algn="tl">
                    <a:srgbClr val="000000">
                      <a:alpha val="43137"/>
                    </a:srgbClr>
                  </a:outerShdw>
                </a:effectLst>
              </a:rPr>
              <a:t>(ادامه)</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3356254" y="1526659"/>
            <a:ext cx="7060367" cy="468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983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effectLst>
                  <a:outerShdw blurRad="38100" dist="38100" dir="2700000" algn="tl">
                    <a:srgbClr val="000000">
                      <a:alpha val="43137"/>
                    </a:srgbClr>
                  </a:outerShdw>
                </a:effectLst>
              </a:rPr>
              <a:t>مدل الماس </a:t>
            </a:r>
            <a:r>
              <a:rPr lang="fa-IR" b="1" dirty="0" err="1" smtClean="0">
                <a:effectLst>
                  <a:outerShdw blurRad="38100" dist="38100" dir="2700000" algn="tl">
                    <a:srgbClr val="000000">
                      <a:alpha val="43137"/>
                    </a:srgbClr>
                  </a:outerShdw>
                </a:effectLst>
              </a:rPr>
              <a:t>پورتر</a:t>
            </a:r>
            <a:r>
              <a:rPr lang="fa-IR" b="1" dirty="0" smtClean="0">
                <a:effectLst>
                  <a:outerShdw blurRad="38100" dist="38100" dir="2700000" algn="tl">
                    <a:srgbClr val="000000">
                      <a:alpha val="43137"/>
                    </a:srgbClr>
                  </a:outerShdw>
                </a:effectLst>
              </a:rPr>
              <a:t>(ادامه)</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2925" y="1264555"/>
            <a:ext cx="8915400" cy="3777622"/>
          </a:xfrm>
        </p:spPr>
        <p:txBody>
          <a:bodyPr>
            <a:normAutofit/>
          </a:bodyPr>
          <a:lstStyle/>
          <a:p>
            <a:pPr algn="r" rtl="1"/>
            <a:r>
              <a:rPr lang="fa-IR" sz="2000" dirty="0" smtClean="0"/>
              <a:t>دو عامل بیرونی </a:t>
            </a:r>
            <a:r>
              <a:rPr lang="fa-IR" sz="2000" dirty="0" smtClean="0">
                <a:hlinkClick r:id="rId2" action="ppaction://hlinksldjump"/>
              </a:rPr>
              <a:t>دولت</a:t>
            </a:r>
            <a:r>
              <a:rPr lang="fa-IR" sz="2000" dirty="0" smtClean="0"/>
              <a:t> و </a:t>
            </a:r>
            <a:r>
              <a:rPr lang="fa-IR" sz="2000" dirty="0" smtClean="0">
                <a:hlinkClick r:id="rId3" action="ppaction://hlinksldjump"/>
              </a:rPr>
              <a:t>اتفاقات پیش بینی نشده </a:t>
            </a:r>
            <a:r>
              <a:rPr lang="fa-IR" sz="2000" dirty="0" smtClean="0"/>
              <a:t>تاثیری غیر مستقیم بر مزیت رقابتی ملل دارد و نحوه عملکرد این دو عامل بر روی 4 عامل اصلی تاثیر می گذارد.</a:t>
            </a:r>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4"/>
          <a:stretch>
            <a:fillRect/>
          </a:stretch>
        </p:blipFill>
        <p:spPr>
          <a:xfrm>
            <a:off x="3776317" y="1943450"/>
            <a:ext cx="5959354" cy="4371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00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3">
      <a:majorFont>
        <a:latin typeface="Castellar"/>
        <a:ea typeface=""/>
        <a:cs typeface="2  Mitra"/>
      </a:majorFont>
      <a:minorFont>
        <a:latin typeface="Cambria"/>
        <a:ea typeface=""/>
        <a:cs typeface="Mitra"/>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5218</TotalTime>
  <Words>6613</Words>
  <Application>Microsoft Office PowerPoint</Application>
  <PresentationFormat>Widescreen</PresentationFormat>
  <Paragraphs>528</Paragraphs>
  <Slides>59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_MRT_Khodkar</vt:lpstr>
      <vt:lpstr>2  Mitra</vt:lpstr>
      <vt:lpstr>Arial</vt:lpstr>
      <vt:lpstr>B Badr</vt:lpstr>
      <vt:lpstr>Calibri</vt:lpstr>
      <vt:lpstr>Cambria</vt:lpstr>
      <vt:lpstr>Castellar</vt:lpstr>
      <vt:lpstr>Mitra</vt:lpstr>
      <vt:lpstr>Wingdings 3</vt:lpstr>
      <vt:lpstr>Wisp</vt:lpstr>
      <vt:lpstr>مزیت رقابتی ملت ها (مدل الماس) فصل اول و دوم</vt:lpstr>
      <vt:lpstr>معرفی نویسنده</vt:lpstr>
      <vt:lpstr>معرفی نویسنده(ادامه)</vt:lpstr>
      <vt:lpstr>معرفی کتاب</vt:lpstr>
      <vt:lpstr>معرفی کتاب(ادامه)</vt:lpstr>
      <vt:lpstr>معرفی کتاب(ادامه)</vt:lpstr>
      <vt:lpstr>مدل الماس پورتر</vt:lpstr>
      <vt:lpstr>مدل الماس پورتر(ادامه)</vt:lpstr>
      <vt:lpstr>مدل الماس پورتر(ادامه)</vt:lpstr>
      <vt:lpstr>دولت</vt:lpstr>
      <vt:lpstr>شانس و حوادث اتفاقی</vt:lpstr>
      <vt:lpstr>فاکتورهای درونی</vt:lpstr>
      <vt:lpstr>شرایط تقاضا</vt:lpstr>
      <vt:lpstr>صنایع حمایت کننده و وابسته به صنعت در آن کشور</vt:lpstr>
      <vt:lpstr>رقابت، استراتژی ها و ساختار صنعت</vt:lpstr>
      <vt:lpstr>معرفی کتاب(ادامه)</vt:lpstr>
      <vt:lpstr>PowerPoint Presentation</vt:lpstr>
      <vt:lpstr>فصل اول- نیاز به یک پارادایم جدید</vt:lpstr>
      <vt:lpstr>PowerPoint Presentation</vt:lpstr>
      <vt:lpstr>PowerPoint Presentation</vt:lpstr>
      <vt:lpstr>پرسش صحیح</vt:lpstr>
      <vt:lpstr>حوزه های بهره وری </vt:lpstr>
      <vt:lpstr>تنها مفهوم معنی دار رقابت پذیری در سطح ملی، بهره وری ملی است.</vt:lpstr>
      <vt:lpstr>پرسش صحیح(ادامه)</vt:lpstr>
      <vt:lpstr>ابزار کامیابی اقتصادی</vt:lpstr>
      <vt:lpstr>PowerPoint Presentation</vt:lpstr>
      <vt:lpstr>پرسش صحیح(ادامه)</vt:lpstr>
      <vt:lpstr>پرسش صحیح(ادامه)</vt:lpstr>
      <vt:lpstr>منطق تئوری های اقتصادی برای موفقیت صنعت</vt:lpstr>
      <vt:lpstr>تئوری مزیت مقایسه ای(عوامل)</vt:lpstr>
      <vt:lpstr>سیاست هایی که برای بهبود مزیت مقایسه ای در هزینه های عوامل طراحی شده اند:</vt:lpstr>
      <vt:lpstr>PowerPoint Presentation</vt:lpstr>
      <vt:lpstr>یک بار دیگر: چرا شرکت های واقع در برخی از کشورها می توانند در صنعتی خاص موفقیت بین المللی به دست آورند؟</vt:lpstr>
      <vt:lpstr>مطالعات موردی – بررسی فرآیند دست یابی و پایداری مزیت رقابتی</vt:lpstr>
      <vt:lpstr>مطالعات موردی</vt:lpstr>
      <vt:lpstr>مطالعات موردی</vt:lpstr>
      <vt:lpstr>مطالعات موردی صنایع</vt:lpstr>
      <vt:lpstr>موضوعی که در این کتاب به دنبال آن هستیم:</vt:lpstr>
      <vt:lpstr>فصل دوم: مزیت رقابتی شرکت ها در صنایع جهانی</vt:lpstr>
      <vt:lpstr>فصل دوم- مزیت رقابتی شرکت ها در صنایع جهانی</vt:lpstr>
      <vt:lpstr>استراتژی رقابتی</vt:lpstr>
      <vt:lpstr>تحلیل ساختار صنعت</vt:lpstr>
      <vt:lpstr>تحلیل ساختار صنعت(ادامه)</vt:lpstr>
      <vt:lpstr>تحلیل ساختار صنعت(ادامه)</vt:lpstr>
      <vt:lpstr>تحلیل ساختار صنعت(ادامه)</vt:lpstr>
      <vt:lpstr>موقعیت یابی در صنعت</vt:lpstr>
      <vt:lpstr>موقعیت یابی در صنعت - استراتژی های ژنریک </vt:lpstr>
      <vt:lpstr>منابع مزیت رقابتی- زنجیره ارزش</vt:lpstr>
      <vt:lpstr>منابع مزیت رقابتی- زنجیره ارزش(ادامه)</vt:lpstr>
      <vt:lpstr>منابع مزیت رقابتی- زنجیره ارزش(ادامه)</vt:lpstr>
      <vt:lpstr>خلق مزیت</vt:lpstr>
      <vt:lpstr>خلق مزیت(ادامه)</vt:lpstr>
      <vt:lpstr>رقابت بین المللی</vt:lpstr>
      <vt:lpstr>شکل بندی</vt:lpstr>
      <vt:lpstr>هماهنگی</vt:lpstr>
      <vt:lpstr>مزیت های بر پایه محل و مزیت های بر پایه سیستم</vt:lpstr>
      <vt:lpstr>ائتلاف ها و استراتژی جهانی</vt:lpstr>
      <vt:lpstr>جمع بندی</vt:lpstr>
      <vt:lpstr>اللهم وفقنا لما تحب و ترضی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Z.Aboutalebi</dc:creator>
  <cp:lastModifiedBy>Z.Aboutalebi</cp:lastModifiedBy>
  <cp:revision>163</cp:revision>
  <dcterms:created xsi:type="dcterms:W3CDTF">2014-05-02T01:58:53Z</dcterms:created>
  <dcterms:modified xsi:type="dcterms:W3CDTF">2014-08-04T07:57:46Z</dcterms:modified>
</cp:coreProperties>
</file>