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notesMasterIdLst>
    <p:notesMasterId r:id="rId20"/>
  </p:notesMasterIdLst>
  <p:sldIdLst>
    <p:sldId id="291" r:id="rId2"/>
    <p:sldId id="320" r:id="rId3"/>
    <p:sldId id="309" r:id="rId4"/>
    <p:sldId id="310" r:id="rId5"/>
    <p:sldId id="311" r:id="rId6"/>
    <p:sldId id="312" r:id="rId7"/>
    <p:sldId id="313" r:id="rId8"/>
    <p:sldId id="314" r:id="rId9"/>
    <p:sldId id="315" r:id="rId10"/>
    <p:sldId id="316" r:id="rId11"/>
    <p:sldId id="317" r:id="rId12"/>
    <p:sldId id="318" r:id="rId13"/>
    <p:sldId id="319" r:id="rId14"/>
    <p:sldId id="322" r:id="rId15"/>
    <p:sldId id="323" r:id="rId16"/>
    <p:sldId id="321" r:id="rId17"/>
    <p:sldId id="324" r:id="rId18"/>
    <p:sldId id="32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autoAdjust="0"/>
  </p:normalViewPr>
  <p:slideViewPr>
    <p:cSldViewPr snapToGrid="0">
      <p:cViewPr varScale="1">
        <p:scale>
          <a:sx n="75" d="100"/>
          <a:sy n="75" d="100"/>
        </p:scale>
        <p:origin x="-402" y="-8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32845C-2125-40A6-867A-3CD7DA767F6E}" type="datetimeFigureOut">
              <a:rPr lang="en-US" smtClean="0"/>
              <a:pPr/>
              <a:t>2/24/2017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25E0D6-FE8F-4CAA-8F2F-275E3DD71231}" type="slidenum">
              <a:rPr lang="en-US" smtClean="0"/>
              <a:pPr/>
              <a:t>‹#›</a:t>
            </a:fld>
            <a:endParaRPr lang="en-US"/>
          </a:p>
        </p:txBody>
      </p:sp>
    </p:spTree>
    <p:extLst>
      <p:ext uri="{BB962C8B-B14F-4D97-AF65-F5344CB8AC3E}">
        <p14:creationId xmlns:p14="http://schemas.microsoft.com/office/powerpoint/2010/main" xmlns="" val="1672041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53C8C2-535D-4593-A908-124C0BE25B9C}" type="slidenum">
              <a:rPr lang="ar-SA"/>
              <a:pPr/>
              <a:t>2</a:t>
            </a:fld>
            <a:endParaRPr lang="en-US"/>
          </a:p>
        </p:txBody>
      </p:sp>
      <p:sp>
        <p:nvSpPr>
          <p:cNvPr id="346114" name="Rectangle 2"/>
          <p:cNvSpPr>
            <a:spLocks noGrp="1" noRot="1" noChangeAspect="1" noChangeArrowheads="1" noTextEdit="1"/>
          </p:cNvSpPr>
          <p:nvPr>
            <p:ph type="sldImg"/>
          </p:nvPr>
        </p:nvSpPr>
        <p:spPr>
          <a:xfrm>
            <a:off x="334963" y="704850"/>
            <a:ext cx="6264275" cy="3524250"/>
          </a:xfrm>
          <a:ln/>
        </p:spPr>
      </p:sp>
      <p:sp>
        <p:nvSpPr>
          <p:cNvPr id="346115" name="Rectangle 3"/>
          <p:cNvSpPr>
            <a:spLocks noGrp="1" noChangeArrowheads="1"/>
          </p:cNvSpPr>
          <p:nvPr>
            <p:ph type="body" idx="1"/>
          </p:nvPr>
        </p:nvSpPr>
        <p:spPr>
          <a:xfrm>
            <a:off x="923925" y="4464050"/>
            <a:ext cx="5086350" cy="4229100"/>
          </a:xfrm>
        </p:spPr>
        <p:txBody>
          <a:bodyPr/>
          <a:lstStyle/>
          <a:p>
            <a:endParaRPr lang="en-US"/>
          </a:p>
        </p:txBody>
      </p:sp>
    </p:spTree>
    <p:extLst>
      <p:ext uri="{BB962C8B-B14F-4D97-AF65-F5344CB8AC3E}">
        <p14:creationId xmlns:p14="http://schemas.microsoft.com/office/powerpoint/2010/main" xmlns="" val="2995412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53C8C2-535D-4593-A908-124C0BE25B9C}" type="slidenum">
              <a:rPr lang="ar-SA"/>
              <a:pPr/>
              <a:t>11</a:t>
            </a:fld>
            <a:endParaRPr lang="en-US"/>
          </a:p>
        </p:txBody>
      </p:sp>
      <p:sp>
        <p:nvSpPr>
          <p:cNvPr id="346114" name="Rectangle 2"/>
          <p:cNvSpPr>
            <a:spLocks noGrp="1" noRot="1" noChangeAspect="1" noChangeArrowheads="1" noTextEdit="1"/>
          </p:cNvSpPr>
          <p:nvPr>
            <p:ph type="sldImg"/>
          </p:nvPr>
        </p:nvSpPr>
        <p:spPr>
          <a:xfrm>
            <a:off x="334963" y="704850"/>
            <a:ext cx="6264275" cy="3524250"/>
          </a:xfrm>
          <a:ln/>
        </p:spPr>
      </p:sp>
      <p:sp>
        <p:nvSpPr>
          <p:cNvPr id="346115" name="Rectangle 3"/>
          <p:cNvSpPr>
            <a:spLocks noGrp="1" noChangeArrowheads="1"/>
          </p:cNvSpPr>
          <p:nvPr>
            <p:ph type="body" idx="1"/>
          </p:nvPr>
        </p:nvSpPr>
        <p:spPr>
          <a:xfrm>
            <a:off x="923925" y="4464050"/>
            <a:ext cx="5086350" cy="4229100"/>
          </a:xfrm>
        </p:spPr>
        <p:txBody>
          <a:bodyPr/>
          <a:lstStyle/>
          <a:p>
            <a:endParaRPr lang="en-US"/>
          </a:p>
        </p:txBody>
      </p:sp>
    </p:spTree>
    <p:extLst>
      <p:ext uri="{BB962C8B-B14F-4D97-AF65-F5344CB8AC3E}">
        <p14:creationId xmlns:p14="http://schemas.microsoft.com/office/powerpoint/2010/main" xmlns="" val="2995412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53C8C2-535D-4593-A908-124C0BE25B9C}" type="slidenum">
              <a:rPr lang="ar-SA"/>
              <a:pPr/>
              <a:t>12</a:t>
            </a:fld>
            <a:endParaRPr lang="en-US"/>
          </a:p>
        </p:txBody>
      </p:sp>
      <p:sp>
        <p:nvSpPr>
          <p:cNvPr id="346114" name="Rectangle 2"/>
          <p:cNvSpPr>
            <a:spLocks noGrp="1" noRot="1" noChangeAspect="1" noChangeArrowheads="1" noTextEdit="1"/>
          </p:cNvSpPr>
          <p:nvPr>
            <p:ph type="sldImg"/>
          </p:nvPr>
        </p:nvSpPr>
        <p:spPr>
          <a:xfrm>
            <a:off x="334963" y="704850"/>
            <a:ext cx="6264275" cy="3524250"/>
          </a:xfrm>
          <a:ln/>
        </p:spPr>
      </p:sp>
      <p:sp>
        <p:nvSpPr>
          <p:cNvPr id="346115" name="Rectangle 3"/>
          <p:cNvSpPr>
            <a:spLocks noGrp="1" noChangeArrowheads="1"/>
          </p:cNvSpPr>
          <p:nvPr>
            <p:ph type="body" idx="1"/>
          </p:nvPr>
        </p:nvSpPr>
        <p:spPr>
          <a:xfrm>
            <a:off x="923925" y="4464050"/>
            <a:ext cx="5086350" cy="4229100"/>
          </a:xfrm>
        </p:spPr>
        <p:txBody>
          <a:bodyPr/>
          <a:lstStyle/>
          <a:p>
            <a:endParaRPr lang="en-US"/>
          </a:p>
        </p:txBody>
      </p:sp>
    </p:spTree>
    <p:extLst>
      <p:ext uri="{BB962C8B-B14F-4D97-AF65-F5344CB8AC3E}">
        <p14:creationId xmlns:p14="http://schemas.microsoft.com/office/powerpoint/2010/main" xmlns="" val="2995412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53C8C2-535D-4593-A908-124C0BE25B9C}" type="slidenum">
              <a:rPr lang="ar-SA"/>
              <a:pPr/>
              <a:t>13</a:t>
            </a:fld>
            <a:endParaRPr lang="en-US"/>
          </a:p>
        </p:txBody>
      </p:sp>
      <p:sp>
        <p:nvSpPr>
          <p:cNvPr id="346114" name="Rectangle 2"/>
          <p:cNvSpPr>
            <a:spLocks noGrp="1" noRot="1" noChangeAspect="1" noChangeArrowheads="1" noTextEdit="1"/>
          </p:cNvSpPr>
          <p:nvPr>
            <p:ph type="sldImg"/>
          </p:nvPr>
        </p:nvSpPr>
        <p:spPr>
          <a:xfrm>
            <a:off x="334963" y="704850"/>
            <a:ext cx="6264275" cy="3524250"/>
          </a:xfrm>
          <a:ln/>
        </p:spPr>
      </p:sp>
      <p:sp>
        <p:nvSpPr>
          <p:cNvPr id="346115" name="Rectangle 3"/>
          <p:cNvSpPr>
            <a:spLocks noGrp="1" noChangeArrowheads="1"/>
          </p:cNvSpPr>
          <p:nvPr>
            <p:ph type="body" idx="1"/>
          </p:nvPr>
        </p:nvSpPr>
        <p:spPr>
          <a:xfrm>
            <a:off x="923925" y="4464050"/>
            <a:ext cx="5086350" cy="4229100"/>
          </a:xfrm>
        </p:spPr>
        <p:txBody>
          <a:bodyPr/>
          <a:lstStyle/>
          <a:p>
            <a:endParaRPr lang="en-US"/>
          </a:p>
        </p:txBody>
      </p:sp>
    </p:spTree>
    <p:extLst>
      <p:ext uri="{BB962C8B-B14F-4D97-AF65-F5344CB8AC3E}">
        <p14:creationId xmlns:p14="http://schemas.microsoft.com/office/powerpoint/2010/main" xmlns="" val="2995412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53C8C2-535D-4593-A908-124C0BE25B9C}" type="slidenum">
              <a:rPr lang="ar-SA"/>
              <a:pPr/>
              <a:t>14</a:t>
            </a:fld>
            <a:endParaRPr lang="en-US"/>
          </a:p>
        </p:txBody>
      </p:sp>
      <p:sp>
        <p:nvSpPr>
          <p:cNvPr id="346114" name="Rectangle 2"/>
          <p:cNvSpPr>
            <a:spLocks noGrp="1" noRot="1" noChangeAspect="1" noChangeArrowheads="1" noTextEdit="1"/>
          </p:cNvSpPr>
          <p:nvPr>
            <p:ph type="sldImg"/>
          </p:nvPr>
        </p:nvSpPr>
        <p:spPr>
          <a:xfrm>
            <a:off x="334963" y="704850"/>
            <a:ext cx="6264275" cy="3524250"/>
          </a:xfrm>
          <a:ln/>
        </p:spPr>
      </p:sp>
      <p:sp>
        <p:nvSpPr>
          <p:cNvPr id="346115" name="Rectangle 3"/>
          <p:cNvSpPr>
            <a:spLocks noGrp="1" noChangeArrowheads="1"/>
          </p:cNvSpPr>
          <p:nvPr>
            <p:ph type="body" idx="1"/>
          </p:nvPr>
        </p:nvSpPr>
        <p:spPr>
          <a:xfrm>
            <a:off x="923925" y="4464050"/>
            <a:ext cx="5086350" cy="4229100"/>
          </a:xfrm>
        </p:spPr>
        <p:txBody>
          <a:bodyPr/>
          <a:lstStyle/>
          <a:p>
            <a:endParaRPr lang="en-US"/>
          </a:p>
        </p:txBody>
      </p:sp>
    </p:spTree>
    <p:extLst>
      <p:ext uri="{BB962C8B-B14F-4D97-AF65-F5344CB8AC3E}">
        <p14:creationId xmlns:p14="http://schemas.microsoft.com/office/powerpoint/2010/main" xmlns="" val="2995412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53C8C2-535D-4593-A908-124C0BE25B9C}" type="slidenum">
              <a:rPr lang="ar-SA"/>
              <a:pPr/>
              <a:t>15</a:t>
            </a:fld>
            <a:endParaRPr lang="en-US"/>
          </a:p>
        </p:txBody>
      </p:sp>
      <p:sp>
        <p:nvSpPr>
          <p:cNvPr id="346114" name="Rectangle 2"/>
          <p:cNvSpPr>
            <a:spLocks noGrp="1" noRot="1" noChangeAspect="1" noChangeArrowheads="1" noTextEdit="1"/>
          </p:cNvSpPr>
          <p:nvPr>
            <p:ph type="sldImg"/>
          </p:nvPr>
        </p:nvSpPr>
        <p:spPr>
          <a:xfrm>
            <a:off x="334963" y="704850"/>
            <a:ext cx="6264275" cy="3524250"/>
          </a:xfrm>
          <a:ln/>
        </p:spPr>
      </p:sp>
      <p:sp>
        <p:nvSpPr>
          <p:cNvPr id="346115" name="Rectangle 3"/>
          <p:cNvSpPr>
            <a:spLocks noGrp="1" noChangeArrowheads="1"/>
          </p:cNvSpPr>
          <p:nvPr>
            <p:ph type="body" idx="1"/>
          </p:nvPr>
        </p:nvSpPr>
        <p:spPr>
          <a:xfrm>
            <a:off x="923925" y="4464050"/>
            <a:ext cx="5086350" cy="4229100"/>
          </a:xfrm>
        </p:spPr>
        <p:txBody>
          <a:bodyPr/>
          <a:lstStyle/>
          <a:p>
            <a:endParaRPr lang="en-US"/>
          </a:p>
        </p:txBody>
      </p:sp>
    </p:spTree>
    <p:extLst>
      <p:ext uri="{BB962C8B-B14F-4D97-AF65-F5344CB8AC3E}">
        <p14:creationId xmlns:p14="http://schemas.microsoft.com/office/powerpoint/2010/main" xmlns="" val="2995412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53C8C2-535D-4593-A908-124C0BE25B9C}" type="slidenum">
              <a:rPr lang="ar-SA"/>
              <a:pPr/>
              <a:t>16</a:t>
            </a:fld>
            <a:endParaRPr lang="en-US"/>
          </a:p>
        </p:txBody>
      </p:sp>
      <p:sp>
        <p:nvSpPr>
          <p:cNvPr id="346114" name="Rectangle 2"/>
          <p:cNvSpPr>
            <a:spLocks noGrp="1" noRot="1" noChangeAspect="1" noChangeArrowheads="1" noTextEdit="1"/>
          </p:cNvSpPr>
          <p:nvPr>
            <p:ph type="sldImg"/>
          </p:nvPr>
        </p:nvSpPr>
        <p:spPr>
          <a:xfrm>
            <a:off x="334963" y="704850"/>
            <a:ext cx="6264275" cy="3524250"/>
          </a:xfrm>
          <a:ln/>
        </p:spPr>
      </p:sp>
      <p:sp>
        <p:nvSpPr>
          <p:cNvPr id="346115" name="Rectangle 3"/>
          <p:cNvSpPr>
            <a:spLocks noGrp="1" noChangeArrowheads="1"/>
          </p:cNvSpPr>
          <p:nvPr>
            <p:ph type="body" idx="1"/>
          </p:nvPr>
        </p:nvSpPr>
        <p:spPr>
          <a:xfrm>
            <a:off x="923925" y="4464050"/>
            <a:ext cx="5086350" cy="4229100"/>
          </a:xfrm>
        </p:spPr>
        <p:txBody>
          <a:bodyPr/>
          <a:lstStyle/>
          <a:p>
            <a:endParaRPr lang="en-US"/>
          </a:p>
        </p:txBody>
      </p:sp>
    </p:spTree>
    <p:extLst>
      <p:ext uri="{BB962C8B-B14F-4D97-AF65-F5344CB8AC3E}">
        <p14:creationId xmlns:p14="http://schemas.microsoft.com/office/powerpoint/2010/main" xmlns="" val="2995412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53C8C2-535D-4593-A908-124C0BE25B9C}" type="slidenum">
              <a:rPr lang="ar-SA"/>
              <a:pPr/>
              <a:t>17</a:t>
            </a:fld>
            <a:endParaRPr lang="en-US"/>
          </a:p>
        </p:txBody>
      </p:sp>
      <p:sp>
        <p:nvSpPr>
          <p:cNvPr id="346114" name="Rectangle 2"/>
          <p:cNvSpPr>
            <a:spLocks noGrp="1" noRot="1" noChangeAspect="1" noChangeArrowheads="1" noTextEdit="1"/>
          </p:cNvSpPr>
          <p:nvPr>
            <p:ph type="sldImg"/>
          </p:nvPr>
        </p:nvSpPr>
        <p:spPr>
          <a:xfrm>
            <a:off x="334963" y="704850"/>
            <a:ext cx="6264275" cy="3524250"/>
          </a:xfrm>
          <a:ln/>
        </p:spPr>
      </p:sp>
      <p:sp>
        <p:nvSpPr>
          <p:cNvPr id="346115" name="Rectangle 3"/>
          <p:cNvSpPr>
            <a:spLocks noGrp="1" noChangeArrowheads="1"/>
          </p:cNvSpPr>
          <p:nvPr>
            <p:ph type="body" idx="1"/>
          </p:nvPr>
        </p:nvSpPr>
        <p:spPr>
          <a:xfrm>
            <a:off x="923925" y="4464050"/>
            <a:ext cx="5086350" cy="4229100"/>
          </a:xfrm>
        </p:spPr>
        <p:txBody>
          <a:bodyPr/>
          <a:lstStyle/>
          <a:p>
            <a:endParaRPr lang="en-US"/>
          </a:p>
        </p:txBody>
      </p:sp>
    </p:spTree>
    <p:extLst>
      <p:ext uri="{BB962C8B-B14F-4D97-AF65-F5344CB8AC3E}">
        <p14:creationId xmlns:p14="http://schemas.microsoft.com/office/powerpoint/2010/main" xmlns="" val="2995412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53C8C2-535D-4593-A908-124C0BE25B9C}" type="slidenum">
              <a:rPr lang="ar-SA"/>
              <a:pPr/>
              <a:t>18</a:t>
            </a:fld>
            <a:endParaRPr lang="en-US"/>
          </a:p>
        </p:txBody>
      </p:sp>
      <p:sp>
        <p:nvSpPr>
          <p:cNvPr id="346114" name="Rectangle 2"/>
          <p:cNvSpPr>
            <a:spLocks noGrp="1" noRot="1" noChangeAspect="1" noChangeArrowheads="1" noTextEdit="1"/>
          </p:cNvSpPr>
          <p:nvPr>
            <p:ph type="sldImg"/>
          </p:nvPr>
        </p:nvSpPr>
        <p:spPr>
          <a:xfrm>
            <a:off x="334963" y="704850"/>
            <a:ext cx="6264275" cy="3524250"/>
          </a:xfrm>
          <a:ln/>
        </p:spPr>
      </p:sp>
      <p:sp>
        <p:nvSpPr>
          <p:cNvPr id="346115" name="Rectangle 3"/>
          <p:cNvSpPr>
            <a:spLocks noGrp="1" noChangeArrowheads="1"/>
          </p:cNvSpPr>
          <p:nvPr>
            <p:ph type="body" idx="1"/>
          </p:nvPr>
        </p:nvSpPr>
        <p:spPr>
          <a:xfrm>
            <a:off x="923925" y="4464050"/>
            <a:ext cx="5086350" cy="4229100"/>
          </a:xfrm>
        </p:spPr>
        <p:txBody>
          <a:bodyPr/>
          <a:lstStyle/>
          <a:p>
            <a:endParaRPr lang="en-US"/>
          </a:p>
        </p:txBody>
      </p:sp>
    </p:spTree>
    <p:extLst>
      <p:ext uri="{BB962C8B-B14F-4D97-AF65-F5344CB8AC3E}">
        <p14:creationId xmlns:p14="http://schemas.microsoft.com/office/powerpoint/2010/main" xmlns="" val="2995412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53C8C2-535D-4593-A908-124C0BE25B9C}" type="slidenum">
              <a:rPr lang="ar-SA"/>
              <a:pPr/>
              <a:t>3</a:t>
            </a:fld>
            <a:endParaRPr lang="en-US"/>
          </a:p>
        </p:txBody>
      </p:sp>
      <p:sp>
        <p:nvSpPr>
          <p:cNvPr id="346114" name="Rectangle 2"/>
          <p:cNvSpPr>
            <a:spLocks noGrp="1" noRot="1" noChangeAspect="1" noChangeArrowheads="1" noTextEdit="1"/>
          </p:cNvSpPr>
          <p:nvPr>
            <p:ph type="sldImg"/>
          </p:nvPr>
        </p:nvSpPr>
        <p:spPr>
          <a:xfrm>
            <a:off x="334963" y="704850"/>
            <a:ext cx="6264275" cy="3524250"/>
          </a:xfrm>
          <a:ln/>
        </p:spPr>
      </p:sp>
      <p:sp>
        <p:nvSpPr>
          <p:cNvPr id="346115" name="Rectangle 3"/>
          <p:cNvSpPr>
            <a:spLocks noGrp="1" noChangeArrowheads="1"/>
          </p:cNvSpPr>
          <p:nvPr>
            <p:ph type="body" idx="1"/>
          </p:nvPr>
        </p:nvSpPr>
        <p:spPr>
          <a:xfrm>
            <a:off x="923925" y="4464050"/>
            <a:ext cx="5086350" cy="4229100"/>
          </a:xfrm>
        </p:spPr>
        <p:txBody>
          <a:bodyPr/>
          <a:lstStyle/>
          <a:p>
            <a:endParaRPr lang="en-US"/>
          </a:p>
        </p:txBody>
      </p:sp>
    </p:spTree>
    <p:extLst>
      <p:ext uri="{BB962C8B-B14F-4D97-AF65-F5344CB8AC3E}">
        <p14:creationId xmlns:p14="http://schemas.microsoft.com/office/powerpoint/2010/main" xmlns="" val="299541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53C8C2-535D-4593-A908-124C0BE25B9C}" type="slidenum">
              <a:rPr lang="ar-SA"/>
              <a:pPr/>
              <a:t>4</a:t>
            </a:fld>
            <a:endParaRPr lang="en-US"/>
          </a:p>
        </p:txBody>
      </p:sp>
      <p:sp>
        <p:nvSpPr>
          <p:cNvPr id="346114" name="Rectangle 2"/>
          <p:cNvSpPr>
            <a:spLocks noGrp="1" noRot="1" noChangeAspect="1" noChangeArrowheads="1" noTextEdit="1"/>
          </p:cNvSpPr>
          <p:nvPr>
            <p:ph type="sldImg"/>
          </p:nvPr>
        </p:nvSpPr>
        <p:spPr>
          <a:xfrm>
            <a:off x="334963" y="704850"/>
            <a:ext cx="6264275" cy="3524250"/>
          </a:xfrm>
          <a:ln/>
        </p:spPr>
      </p:sp>
      <p:sp>
        <p:nvSpPr>
          <p:cNvPr id="346115" name="Rectangle 3"/>
          <p:cNvSpPr>
            <a:spLocks noGrp="1" noChangeArrowheads="1"/>
          </p:cNvSpPr>
          <p:nvPr>
            <p:ph type="body" idx="1"/>
          </p:nvPr>
        </p:nvSpPr>
        <p:spPr>
          <a:xfrm>
            <a:off x="923925" y="4464050"/>
            <a:ext cx="5086350" cy="4229100"/>
          </a:xfrm>
        </p:spPr>
        <p:txBody>
          <a:bodyPr/>
          <a:lstStyle/>
          <a:p>
            <a:endParaRPr lang="en-US"/>
          </a:p>
        </p:txBody>
      </p:sp>
    </p:spTree>
    <p:extLst>
      <p:ext uri="{BB962C8B-B14F-4D97-AF65-F5344CB8AC3E}">
        <p14:creationId xmlns:p14="http://schemas.microsoft.com/office/powerpoint/2010/main" xmlns="" val="2995412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53C8C2-535D-4593-A908-124C0BE25B9C}" type="slidenum">
              <a:rPr lang="ar-SA"/>
              <a:pPr/>
              <a:t>5</a:t>
            </a:fld>
            <a:endParaRPr lang="en-US"/>
          </a:p>
        </p:txBody>
      </p:sp>
      <p:sp>
        <p:nvSpPr>
          <p:cNvPr id="346114" name="Rectangle 2"/>
          <p:cNvSpPr>
            <a:spLocks noGrp="1" noRot="1" noChangeAspect="1" noChangeArrowheads="1" noTextEdit="1"/>
          </p:cNvSpPr>
          <p:nvPr>
            <p:ph type="sldImg"/>
          </p:nvPr>
        </p:nvSpPr>
        <p:spPr>
          <a:xfrm>
            <a:off x="334963" y="704850"/>
            <a:ext cx="6264275" cy="3524250"/>
          </a:xfrm>
          <a:ln/>
        </p:spPr>
      </p:sp>
      <p:sp>
        <p:nvSpPr>
          <p:cNvPr id="346115" name="Rectangle 3"/>
          <p:cNvSpPr>
            <a:spLocks noGrp="1" noChangeArrowheads="1"/>
          </p:cNvSpPr>
          <p:nvPr>
            <p:ph type="body" idx="1"/>
          </p:nvPr>
        </p:nvSpPr>
        <p:spPr>
          <a:xfrm>
            <a:off x="923925" y="4464050"/>
            <a:ext cx="5086350" cy="4229100"/>
          </a:xfrm>
        </p:spPr>
        <p:txBody>
          <a:bodyPr/>
          <a:lstStyle/>
          <a:p>
            <a:endParaRPr lang="en-US"/>
          </a:p>
        </p:txBody>
      </p:sp>
    </p:spTree>
    <p:extLst>
      <p:ext uri="{BB962C8B-B14F-4D97-AF65-F5344CB8AC3E}">
        <p14:creationId xmlns:p14="http://schemas.microsoft.com/office/powerpoint/2010/main" xmlns="" val="2995412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53C8C2-535D-4593-A908-124C0BE25B9C}" type="slidenum">
              <a:rPr lang="ar-SA"/>
              <a:pPr/>
              <a:t>6</a:t>
            </a:fld>
            <a:endParaRPr lang="en-US"/>
          </a:p>
        </p:txBody>
      </p:sp>
      <p:sp>
        <p:nvSpPr>
          <p:cNvPr id="346114" name="Rectangle 2"/>
          <p:cNvSpPr>
            <a:spLocks noGrp="1" noRot="1" noChangeAspect="1" noChangeArrowheads="1" noTextEdit="1"/>
          </p:cNvSpPr>
          <p:nvPr>
            <p:ph type="sldImg"/>
          </p:nvPr>
        </p:nvSpPr>
        <p:spPr>
          <a:xfrm>
            <a:off x="334963" y="704850"/>
            <a:ext cx="6264275" cy="3524250"/>
          </a:xfrm>
          <a:ln/>
        </p:spPr>
      </p:sp>
      <p:sp>
        <p:nvSpPr>
          <p:cNvPr id="346115" name="Rectangle 3"/>
          <p:cNvSpPr>
            <a:spLocks noGrp="1" noChangeArrowheads="1"/>
          </p:cNvSpPr>
          <p:nvPr>
            <p:ph type="body" idx="1"/>
          </p:nvPr>
        </p:nvSpPr>
        <p:spPr>
          <a:xfrm>
            <a:off x="923925" y="4464050"/>
            <a:ext cx="5086350" cy="4229100"/>
          </a:xfrm>
        </p:spPr>
        <p:txBody>
          <a:bodyPr/>
          <a:lstStyle/>
          <a:p>
            <a:endParaRPr lang="en-US"/>
          </a:p>
        </p:txBody>
      </p:sp>
    </p:spTree>
    <p:extLst>
      <p:ext uri="{BB962C8B-B14F-4D97-AF65-F5344CB8AC3E}">
        <p14:creationId xmlns:p14="http://schemas.microsoft.com/office/powerpoint/2010/main" xmlns="" val="2995412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53C8C2-535D-4593-A908-124C0BE25B9C}" type="slidenum">
              <a:rPr lang="ar-SA"/>
              <a:pPr/>
              <a:t>7</a:t>
            </a:fld>
            <a:endParaRPr lang="en-US"/>
          </a:p>
        </p:txBody>
      </p:sp>
      <p:sp>
        <p:nvSpPr>
          <p:cNvPr id="346114" name="Rectangle 2"/>
          <p:cNvSpPr>
            <a:spLocks noGrp="1" noRot="1" noChangeAspect="1" noChangeArrowheads="1" noTextEdit="1"/>
          </p:cNvSpPr>
          <p:nvPr>
            <p:ph type="sldImg"/>
          </p:nvPr>
        </p:nvSpPr>
        <p:spPr>
          <a:xfrm>
            <a:off x="334963" y="704850"/>
            <a:ext cx="6264275" cy="3524250"/>
          </a:xfrm>
          <a:ln/>
        </p:spPr>
      </p:sp>
      <p:sp>
        <p:nvSpPr>
          <p:cNvPr id="346115" name="Rectangle 3"/>
          <p:cNvSpPr>
            <a:spLocks noGrp="1" noChangeArrowheads="1"/>
          </p:cNvSpPr>
          <p:nvPr>
            <p:ph type="body" idx="1"/>
          </p:nvPr>
        </p:nvSpPr>
        <p:spPr>
          <a:xfrm>
            <a:off x="923925" y="4464050"/>
            <a:ext cx="5086350" cy="4229100"/>
          </a:xfrm>
        </p:spPr>
        <p:txBody>
          <a:bodyPr/>
          <a:lstStyle/>
          <a:p>
            <a:endParaRPr lang="en-US"/>
          </a:p>
        </p:txBody>
      </p:sp>
    </p:spTree>
    <p:extLst>
      <p:ext uri="{BB962C8B-B14F-4D97-AF65-F5344CB8AC3E}">
        <p14:creationId xmlns:p14="http://schemas.microsoft.com/office/powerpoint/2010/main" xmlns="" val="2995412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53C8C2-535D-4593-A908-124C0BE25B9C}" type="slidenum">
              <a:rPr lang="ar-SA"/>
              <a:pPr/>
              <a:t>8</a:t>
            </a:fld>
            <a:endParaRPr lang="en-US"/>
          </a:p>
        </p:txBody>
      </p:sp>
      <p:sp>
        <p:nvSpPr>
          <p:cNvPr id="346114" name="Rectangle 2"/>
          <p:cNvSpPr>
            <a:spLocks noGrp="1" noRot="1" noChangeAspect="1" noChangeArrowheads="1" noTextEdit="1"/>
          </p:cNvSpPr>
          <p:nvPr>
            <p:ph type="sldImg"/>
          </p:nvPr>
        </p:nvSpPr>
        <p:spPr>
          <a:xfrm>
            <a:off x="334963" y="704850"/>
            <a:ext cx="6264275" cy="3524250"/>
          </a:xfrm>
          <a:ln/>
        </p:spPr>
      </p:sp>
      <p:sp>
        <p:nvSpPr>
          <p:cNvPr id="346115" name="Rectangle 3"/>
          <p:cNvSpPr>
            <a:spLocks noGrp="1" noChangeArrowheads="1"/>
          </p:cNvSpPr>
          <p:nvPr>
            <p:ph type="body" idx="1"/>
          </p:nvPr>
        </p:nvSpPr>
        <p:spPr>
          <a:xfrm>
            <a:off x="923925" y="4464050"/>
            <a:ext cx="5086350" cy="4229100"/>
          </a:xfrm>
        </p:spPr>
        <p:txBody>
          <a:bodyPr/>
          <a:lstStyle/>
          <a:p>
            <a:endParaRPr lang="en-US"/>
          </a:p>
        </p:txBody>
      </p:sp>
    </p:spTree>
    <p:extLst>
      <p:ext uri="{BB962C8B-B14F-4D97-AF65-F5344CB8AC3E}">
        <p14:creationId xmlns:p14="http://schemas.microsoft.com/office/powerpoint/2010/main" xmlns="" val="2995412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53C8C2-535D-4593-A908-124C0BE25B9C}" type="slidenum">
              <a:rPr lang="ar-SA"/>
              <a:pPr/>
              <a:t>9</a:t>
            </a:fld>
            <a:endParaRPr lang="en-US"/>
          </a:p>
        </p:txBody>
      </p:sp>
      <p:sp>
        <p:nvSpPr>
          <p:cNvPr id="346114" name="Rectangle 2"/>
          <p:cNvSpPr>
            <a:spLocks noGrp="1" noRot="1" noChangeAspect="1" noChangeArrowheads="1" noTextEdit="1"/>
          </p:cNvSpPr>
          <p:nvPr>
            <p:ph type="sldImg"/>
          </p:nvPr>
        </p:nvSpPr>
        <p:spPr>
          <a:xfrm>
            <a:off x="334963" y="704850"/>
            <a:ext cx="6264275" cy="3524250"/>
          </a:xfrm>
          <a:ln/>
        </p:spPr>
      </p:sp>
      <p:sp>
        <p:nvSpPr>
          <p:cNvPr id="346115" name="Rectangle 3"/>
          <p:cNvSpPr>
            <a:spLocks noGrp="1" noChangeArrowheads="1"/>
          </p:cNvSpPr>
          <p:nvPr>
            <p:ph type="body" idx="1"/>
          </p:nvPr>
        </p:nvSpPr>
        <p:spPr>
          <a:xfrm>
            <a:off x="923925" y="4464050"/>
            <a:ext cx="5086350" cy="4229100"/>
          </a:xfrm>
        </p:spPr>
        <p:txBody>
          <a:bodyPr/>
          <a:lstStyle/>
          <a:p>
            <a:endParaRPr lang="en-US"/>
          </a:p>
        </p:txBody>
      </p:sp>
    </p:spTree>
    <p:extLst>
      <p:ext uri="{BB962C8B-B14F-4D97-AF65-F5344CB8AC3E}">
        <p14:creationId xmlns:p14="http://schemas.microsoft.com/office/powerpoint/2010/main" xmlns="" val="2995412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53C8C2-535D-4593-A908-124C0BE25B9C}" type="slidenum">
              <a:rPr lang="ar-SA"/>
              <a:pPr/>
              <a:t>10</a:t>
            </a:fld>
            <a:endParaRPr lang="en-US"/>
          </a:p>
        </p:txBody>
      </p:sp>
      <p:sp>
        <p:nvSpPr>
          <p:cNvPr id="346114" name="Rectangle 2"/>
          <p:cNvSpPr>
            <a:spLocks noGrp="1" noRot="1" noChangeAspect="1" noChangeArrowheads="1" noTextEdit="1"/>
          </p:cNvSpPr>
          <p:nvPr>
            <p:ph type="sldImg"/>
          </p:nvPr>
        </p:nvSpPr>
        <p:spPr>
          <a:xfrm>
            <a:off x="334963" y="704850"/>
            <a:ext cx="6264275" cy="3524250"/>
          </a:xfrm>
          <a:ln/>
        </p:spPr>
      </p:sp>
      <p:sp>
        <p:nvSpPr>
          <p:cNvPr id="346115" name="Rectangle 3"/>
          <p:cNvSpPr>
            <a:spLocks noGrp="1" noChangeArrowheads="1"/>
          </p:cNvSpPr>
          <p:nvPr>
            <p:ph type="body" idx="1"/>
          </p:nvPr>
        </p:nvSpPr>
        <p:spPr>
          <a:xfrm>
            <a:off x="923925" y="4464050"/>
            <a:ext cx="5086350" cy="4229100"/>
          </a:xfrm>
        </p:spPr>
        <p:txBody>
          <a:bodyPr/>
          <a:lstStyle/>
          <a:p>
            <a:endParaRPr lang="en-US"/>
          </a:p>
        </p:txBody>
      </p:sp>
    </p:spTree>
    <p:extLst>
      <p:ext uri="{BB962C8B-B14F-4D97-AF65-F5344CB8AC3E}">
        <p14:creationId xmlns:p14="http://schemas.microsoft.com/office/powerpoint/2010/main" xmlns="" val="2995412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4AA89EE-841B-4AE9-9B83-E3D1D77E5DE8}" type="datetimeFigureOut">
              <a:rPr lang="en-US" smtClean="0"/>
              <a:pPr/>
              <a:t>2/24/2017</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EE6AE13-1D86-4A2E-9A5F-D29601F969E5}" type="slidenum">
              <a:rPr lang="en-US" smtClean="0"/>
              <a:pPr/>
              <a:t>‹#›</a:t>
            </a:fld>
            <a:endParaRPr lang="en-US"/>
          </a:p>
        </p:txBody>
      </p:sp>
    </p:spTree>
    <p:extLst>
      <p:ext uri="{BB962C8B-B14F-4D97-AF65-F5344CB8AC3E}">
        <p14:creationId xmlns:p14="http://schemas.microsoft.com/office/powerpoint/2010/main" xmlns="" val="3151044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AA89EE-841B-4AE9-9B83-E3D1D77E5DE8}" type="datetimeFigureOut">
              <a:rPr lang="en-US" smtClean="0"/>
              <a:pPr/>
              <a:t>2/24/2017</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EE6AE13-1D86-4A2E-9A5F-D29601F969E5}" type="slidenum">
              <a:rPr lang="en-US" smtClean="0"/>
              <a:pPr/>
              <a:t>‹#›</a:t>
            </a:fld>
            <a:endParaRPr lang="en-US"/>
          </a:p>
        </p:txBody>
      </p:sp>
    </p:spTree>
    <p:extLst>
      <p:ext uri="{BB962C8B-B14F-4D97-AF65-F5344CB8AC3E}">
        <p14:creationId xmlns:p14="http://schemas.microsoft.com/office/powerpoint/2010/main" xmlns="" val="3799480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AA89EE-841B-4AE9-9B83-E3D1D77E5DE8}" type="datetimeFigureOut">
              <a:rPr lang="en-US" smtClean="0"/>
              <a:pPr/>
              <a:t>2/24/2017</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EE6AE13-1D86-4A2E-9A5F-D29601F969E5}"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8231237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74AA89EE-841B-4AE9-9B83-E3D1D77E5DE8}" type="datetimeFigureOut">
              <a:rPr lang="en-US" smtClean="0"/>
              <a:pPr/>
              <a:t>2/24/2017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E6AE13-1D86-4A2E-9A5F-D29601F969E5}" type="slidenum">
              <a:rPr lang="en-US" smtClean="0"/>
              <a:pPr/>
              <a:t>‹#›</a:t>
            </a:fld>
            <a:endParaRPr lang="en-US"/>
          </a:p>
        </p:txBody>
      </p:sp>
    </p:spTree>
    <p:extLst>
      <p:ext uri="{BB962C8B-B14F-4D97-AF65-F5344CB8AC3E}">
        <p14:creationId xmlns:p14="http://schemas.microsoft.com/office/powerpoint/2010/main" xmlns="" val="29277605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74AA89EE-841B-4AE9-9B83-E3D1D77E5DE8}" type="datetimeFigureOut">
              <a:rPr lang="en-US" smtClean="0"/>
              <a:pPr/>
              <a:t>2/24/2017</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E6AE13-1D86-4A2E-9A5F-D29601F969E5}"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6371263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74AA89EE-841B-4AE9-9B83-E3D1D77E5DE8}" type="datetimeFigureOut">
              <a:rPr lang="en-US" smtClean="0"/>
              <a:pPr/>
              <a:t>2/24/2017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E6AE13-1D86-4A2E-9A5F-D29601F969E5}" type="slidenum">
              <a:rPr lang="en-US" smtClean="0"/>
              <a:pPr/>
              <a:t>‹#›</a:t>
            </a:fld>
            <a:endParaRPr lang="en-US"/>
          </a:p>
        </p:txBody>
      </p:sp>
    </p:spTree>
    <p:extLst>
      <p:ext uri="{BB962C8B-B14F-4D97-AF65-F5344CB8AC3E}">
        <p14:creationId xmlns:p14="http://schemas.microsoft.com/office/powerpoint/2010/main" xmlns="" val="42692547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4AA89EE-841B-4AE9-9B83-E3D1D77E5DE8}" type="datetimeFigureOut">
              <a:rPr lang="en-US" smtClean="0"/>
              <a:pPr/>
              <a:t>2/24/2017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EE6AE13-1D86-4A2E-9A5F-D29601F969E5}" type="slidenum">
              <a:rPr lang="en-US" smtClean="0"/>
              <a:pPr/>
              <a:t>‹#›</a:t>
            </a:fld>
            <a:endParaRPr lang="en-US"/>
          </a:p>
        </p:txBody>
      </p:sp>
    </p:spTree>
    <p:extLst>
      <p:ext uri="{BB962C8B-B14F-4D97-AF65-F5344CB8AC3E}">
        <p14:creationId xmlns:p14="http://schemas.microsoft.com/office/powerpoint/2010/main" xmlns="" val="34084611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4AA89EE-841B-4AE9-9B83-E3D1D77E5DE8}" type="datetimeFigureOut">
              <a:rPr lang="en-US" smtClean="0"/>
              <a:pPr/>
              <a:t>2/24/2017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EE6AE13-1D86-4A2E-9A5F-D29601F969E5}" type="slidenum">
              <a:rPr lang="en-US" smtClean="0"/>
              <a:pPr/>
              <a:t>‹#›</a:t>
            </a:fld>
            <a:endParaRPr lang="en-US"/>
          </a:p>
        </p:txBody>
      </p:sp>
    </p:spTree>
    <p:extLst>
      <p:ext uri="{BB962C8B-B14F-4D97-AF65-F5344CB8AC3E}">
        <p14:creationId xmlns:p14="http://schemas.microsoft.com/office/powerpoint/2010/main" xmlns="" val="3712178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4AA89EE-841B-4AE9-9B83-E3D1D77E5DE8}" type="datetimeFigureOut">
              <a:rPr lang="en-US" smtClean="0"/>
              <a:pPr/>
              <a:t>2/24/2017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EE6AE13-1D86-4A2E-9A5F-D29601F969E5}" type="slidenum">
              <a:rPr lang="en-US" smtClean="0"/>
              <a:pPr/>
              <a:t>‹#›</a:t>
            </a:fld>
            <a:endParaRPr lang="en-US"/>
          </a:p>
        </p:txBody>
      </p:sp>
    </p:spTree>
    <p:extLst>
      <p:ext uri="{BB962C8B-B14F-4D97-AF65-F5344CB8AC3E}">
        <p14:creationId xmlns:p14="http://schemas.microsoft.com/office/powerpoint/2010/main" xmlns="" val="1755286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AA89EE-841B-4AE9-9B83-E3D1D77E5DE8}" type="datetimeFigureOut">
              <a:rPr lang="en-US" smtClean="0"/>
              <a:pPr/>
              <a:t>2/24/2017</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EE6AE13-1D86-4A2E-9A5F-D29601F969E5}" type="slidenum">
              <a:rPr lang="en-US" smtClean="0"/>
              <a:pPr/>
              <a:t>‹#›</a:t>
            </a:fld>
            <a:endParaRPr lang="en-US"/>
          </a:p>
        </p:txBody>
      </p:sp>
    </p:spTree>
    <p:extLst>
      <p:ext uri="{BB962C8B-B14F-4D97-AF65-F5344CB8AC3E}">
        <p14:creationId xmlns:p14="http://schemas.microsoft.com/office/powerpoint/2010/main" xmlns="" val="1006513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4AA89EE-841B-4AE9-9B83-E3D1D77E5DE8}" type="datetimeFigureOut">
              <a:rPr lang="en-US" smtClean="0"/>
              <a:pPr/>
              <a:t>2/24/2017</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EE6AE13-1D86-4A2E-9A5F-D29601F969E5}" type="slidenum">
              <a:rPr lang="en-US" smtClean="0"/>
              <a:pPr/>
              <a:t>‹#›</a:t>
            </a:fld>
            <a:endParaRPr lang="en-US"/>
          </a:p>
        </p:txBody>
      </p:sp>
    </p:spTree>
    <p:extLst>
      <p:ext uri="{BB962C8B-B14F-4D97-AF65-F5344CB8AC3E}">
        <p14:creationId xmlns:p14="http://schemas.microsoft.com/office/powerpoint/2010/main" xmlns="" val="709310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4AA89EE-841B-4AE9-9B83-E3D1D77E5DE8}" type="datetimeFigureOut">
              <a:rPr lang="en-US" smtClean="0"/>
              <a:pPr/>
              <a:t>2/24/2017</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EE6AE13-1D86-4A2E-9A5F-D29601F969E5}" type="slidenum">
              <a:rPr lang="en-US" smtClean="0"/>
              <a:pPr/>
              <a:t>‹#›</a:t>
            </a:fld>
            <a:endParaRPr lang="en-US"/>
          </a:p>
        </p:txBody>
      </p:sp>
    </p:spTree>
    <p:extLst>
      <p:ext uri="{BB962C8B-B14F-4D97-AF65-F5344CB8AC3E}">
        <p14:creationId xmlns:p14="http://schemas.microsoft.com/office/powerpoint/2010/main" xmlns="" val="2043646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4AA89EE-841B-4AE9-9B83-E3D1D77E5DE8}" type="datetimeFigureOut">
              <a:rPr lang="en-US" smtClean="0"/>
              <a:pPr/>
              <a:t>2/24/2017</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EE6AE13-1D86-4A2E-9A5F-D29601F969E5}" type="slidenum">
              <a:rPr lang="en-US" smtClean="0"/>
              <a:pPr/>
              <a:t>‹#›</a:t>
            </a:fld>
            <a:endParaRPr lang="en-US"/>
          </a:p>
        </p:txBody>
      </p:sp>
    </p:spTree>
    <p:extLst>
      <p:ext uri="{BB962C8B-B14F-4D97-AF65-F5344CB8AC3E}">
        <p14:creationId xmlns:p14="http://schemas.microsoft.com/office/powerpoint/2010/main" xmlns="" val="3903180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AA89EE-841B-4AE9-9B83-E3D1D77E5DE8}" type="datetimeFigureOut">
              <a:rPr lang="en-US" smtClean="0"/>
              <a:pPr/>
              <a:t>2/24/2017</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EE6AE13-1D86-4A2E-9A5F-D29601F969E5}" type="slidenum">
              <a:rPr lang="en-US" smtClean="0"/>
              <a:pPr/>
              <a:t>‹#›</a:t>
            </a:fld>
            <a:endParaRPr lang="en-US"/>
          </a:p>
        </p:txBody>
      </p:sp>
    </p:spTree>
    <p:extLst>
      <p:ext uri="{BB962C8B-B14F-4D97-AF65-F5344CB8AC3E}">
        <p14:creationId xmlns:p14="http://schemas.microsoft.com/office/powerpoint/2010/main" xmlns="" val="3060076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AA89EE-841B-4AE9-9B83-E3D1D77E5DE8}" type="datetimeFigureOut">
              <a:rPr lang="en-US" smtClean="0"/>
              <a:pPr/>
              <a:t>2/24/2017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EE6AE13-1D86-4A2E-9A5F-D29601F969E5}" type="slidenum">
              <a:rPr lang="en-US" smtClean="0"/>
              <a:pPr/>
              <a:t>‹#›</a:t>
            </a:fld>
            <a:endParaRPr lang="en-US"/>
          </a:p>
        </p:txBody>
      </p:sp>
    </p:spTree>
    <p:extLst>
      <p:ext uri="{BB962C8B-B14F-4D97-AF65-F5344CB8AC3E}">
        <p14:creationId xmlns:p14="http://schemas.microsoft.com/office/powerpoint/2010/main" xmlns="" val="3537146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AA89EE-841B-4AE9-9B83-E3D1D77E5DE8}" type="datetimeFigureOut">
              <a:rPr lang="en-US" smtClean="0"/>
              <a:pPr/>
              <a:t>2/24/2017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E6AE13-1D86-4A2E-9A5F-D29601F969E5}" type="slidenum">
              <a:rPr lang="en-US" smtClean="0"/>
              <a:pPr/>
              <a:t>‹#›</a:t>
            </a:fld>
            <a:endParaRPr lang="en-US"/>
          </a:p>
        </p:txBody>
      </p:sp>
    </p:spTree>
    <p:extLst>
      <p:ext uri="{BB962C8B-B14F-4D97-AF65-F5344CB8AC3E}">
        <p14:creationId xmlns:p14="http://schemas.microsoft.com/office/powerpoint/2010/main" xmlns="" val="2066613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4AA89EE-841B-4AE9-9B83-E3D1D77E5DE8}" type="datetimeFigureOut">
              <a:rPr lang="en-US" smtClean="0"/>
              <a:pPr/>
              <a:t>2/24/2017</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EE6AE13-1D86-4A2E-9A5F-D29601F969E5}" type="slidenum">
              <a:rPr lang="en-US" smtClean="0"/>
              <a:pPr/>
              <a:t>‹#›</a:t>
            </a:fld>
            <a:endParaRPr lang="en-US"/>
          </a:p>
        </p:txBody>
      </p:sp>
    </p:spTree>
    <p:extLst>
      <p:ext uri="{BB962C8B-B14F-4D97-AF65-F5344CB8AC3E}">
        <p14:creationId xmlns:p14="http://schemas.microsoft.com/office/powerpoint/2010/main" xmlns="" val="3860155007"/>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 id="2147483694" r:id="rId15"/>
    <p:sldLayoutId id="214748369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fa.wikipedia.org/wiki/%DA%A9%D9%84%D8%A7%DA%98%D9%86"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fa.wikipedia.org/wiki/%DA%AF%D9%84%DB%8C%DA%A9%D9%88%D9%BE%D8%B1%D9%88%D8%AA%D8%A6%DB%8C%D9%86"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a:xfrm>
            <a:off x="1968500" y="1"/>
            <a:ext cx="8534400" cy="836613"/>
          </a:xfrm>
        </p:spPr>
        <p:txBody>
          <a:bodyPr>
            <a:normAutofit/>
          </a:bodyPr>
          <a:lstStyle/>
          <a:p>
            <a:pPr algn="ctr"/>
            <a:r>
              <a:rPr lang="fa-IR" sz="2800" b="1" dirty="0">
                <a:solidFill>
                  <a:schemeClr val="accent2"/>
                </a:solidFill>
                <a:cs typeface="B Nazanin" pitchFamily="2" charset="-78"/>
              </a:rPr>
              <a:t>نام دوست آرام </a:t>
            </a:r>
            <a:r>
              <a:rPr lang="fa-IR" sz="2800" b="1" dirty="0" smtClean="0">
                <a:solidFill>
                  <a:schemeClr val="accent2"/>
                </a:solidFill>
                <a:cs typeface="B Nazanin" pitchFamily="2" charset="-78"/>
              </a:rPr>
              <a:t>بخش دلهاست</a:t>
            </a:r>
            <a:endParaRPr lang="en-US" sz="2800" b="1" dirty="0">
              <a:solidFill>
                <a:schemeClr val="accent2"/>
              </a:solidFill>
              <a:cs typeface="B Nazanin" pitchFamily="2" charset="-78"/>
            </a:endParaRPr>
          </a:p>
        </p:txBody>
      </p:sp>
      <p:pic>
        <p:nvPicPr>
          <p:cNvPr id="3078" name="Picture 6" descr="colorado-columbine"/>
          <p:cNvPicPr>
            <a:picLocks noChangeAspect="1" noChangeArrowheads="1"/>
          </p:cNvPicPr>
          <p:nvPr/>
        </p:nvPicPr>
        <p:blipFill>
          <a:blip r:embed="rId2" cstate="print"/>
          <a:srcRect/>
          <a:stretch>
            <a:fillRect/>
          </a:stretch>
        </p:blipFill>
        <p:spPr bwMode="auto">
          <a:xfrm>
            <a:off x="1583267" y="981075"/>
            <a:ext cx="9025467" cy="554355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idx="1"/>
          </p:nvPr>
        </p:nvSpPr>
        <p:spPr>
          <a:xfrm>
            <a:off x="177800" y="0"/>
            <a:ext cx="11785600" cy="6858000"/>
          </a:xfrm>
        </p:spPr>
        <p:txBody>
          <a:bodyPr>
            <a:noAutofit/>
          </a:bodyPr>
          <a:lstStyle/>
          <a:p>
            <a:pPr marL="533400" indent="-533400" algn="r" rtl="1">
              <a:lnSpc>
                <a:spcPct val="120000"/>
              </a:lnSpc>
              <a:buNone/>
            </a:pPr>
            <a:r>
              <a:rPr lang="fa-IR" sz="2000" dirty="0" smtClean="0">
                <a:solidFill>
                  <a:srgbClr val="FF0000"/>
                </a:solidFill>
                <a:cs typeface="B Nazanin" pitchFamily="2" charset="-78"/>
              </a:rPr>
              <a:t>اهميت پمپ سديم- پتاسيم در كنترل حجم سلول؟؟</a:t>
            </a:r>
            <a:endParaRPr lang="en-US" sz="2000" dirty="0" smtClean="0">
              <a:solidFill>
                <a:srgbClr val="FF0000"/>
              </a:solidFill>
              <a:cs typeface="B Nazanin" pitchFamily="2" charset="-78"/>
            </a:endParaRPr>
          </a:p>
          <a:p>
            <a:pPr marL="533400" indent="-533400" algn="r" rtl="1">
              <a:lnSpc>
                <a:spcPct val="120000"/>
              </a:lnSpc>
              <a:buFont typeface="Wingdings" pitchFamily="2" charset="2"/>
              <a:buChar char="ü"/>
            </a:pPr>
            <a:r>
              <a:rPr lang="fa-IR" sz="2000" dirty="0" smtClean="0">
                <a:cs typeface="B Nazanin" pitchFamily="2" charset="-78"/>
              </a:rPr>
              <a:t>اگر اين پمپها عمل نكنند، سلولهاي بدن بر اثر تورم پيشرونده خواهند تركيد. تعداد زيادي از پروتئين و تركيبات آلي در سلول وجود دارد كه نميتوانند از آن خارج شوند. بيشتر آنها بار منفي دارند و لذا مقادير زيادي يون مثبت اطراف خود جمع ميكنند. بدين ترتيب تمام اين مواد معمولا موجب اُسمز آب به درون سلول ميشوند، اگر اين اسمز كنترل شده نباشد، سلول متورم شده و ميتركد.</a:t>
            </a:r>
          </a:p>
          <a:p>
            <a:pPr marL="533400" indent="-533400" algn="r" rtl="1">
              <a:lnSpc>
                <a:spcPct val="120000"/>
              </a:lnSpc>
              <a:buFont typeface="Wingdings" pitchFamily="2" charset="2"/>
              <a:buChar char="ü"/>
            </a:pPr>
            <a:r>
              <a:rPr lang="fa-IR" sz="2000" dirty="0" smtClean="0">
                <a:cs typeface="B Nazanin" pitchFamily="2" charset="-78"/>
              </a:rPr>
              <a:t>اين پمپ درازاي هر دو يون پتاسیم كه وارد سلول ميكند، سه يون سدیم را به بيرون آن پمپ مينمايد.</a:t>
            </a:r>
          </a:p>
          <a:p>
            <a:pPr marL="533400" indent="-533400" algn="r" rtl="1">
              <a:lnSpc>
                <a:spcPct val="120000"/>
              </a:lnSpc>
              <a:buFont typeface="Wingdings" pitchFamily="2" charset="2"/>
              <a:buChar char="ü"/>
            </a:pPr>
            <a:r>
              <a:rPr lang="fa-IR" sz="2000" dirty="0" smtClean="0">
                <a:cs typeface="B Nazanin" pitchFamily="2" charset="-78"/>
              </a:rPr>
              <a:t>ضمناً نفوذ پذيري غشاء به يون سدیم بسيار كمتر از پتاسيم است. به طوري كه به محض خروج يونهاي سديم، تمايل شديدي به ماندن در بيرون سلول پيدا ميكنند. بدين ترتيب جريان خالص يونها پيوسته رو به بيرون سلول است و اين موجب تمايل اسمزي آب به خروج از سلول ميشود. ضمناً هنگاميكه سلول متورم ميشود پمپ سديم-پتاسيم به طور خودكار فعال شده و مقدار يون بيشتري را همراه آب به بيرون از سلول ميراند.</a:t>
            </a:r>
          </a:p>
          <a:p>
            <a:pPr marL="533400" indent="-533400" algn="r" rtl="1">
              <a:lnSpc>
                <a:spcPct val="120000"/>
              </a:lnSpc>
            </a:pPr>
            <a:r>
              <a:rPr lang="fa-IR" sz="2000" dirty="0" smtClean="0">
                <a:solidFill>
                  <a:srgbClr val="FF0000"/>
                </a:solidFill>
                <a:cs typeface="B Nazanin" pitchFamily="2" charset="-78"/>
              </a:rPr>
              <a:t>انتقال فعال ثانويه- هم انتقالي و انتقال تبادلي</a:t>
            </a:r>
          </a:p>
          <a:p>
            <a:pPr marL="533400" indent="-533400" algn="r" rtl="1">
              <a:lnSpc>
                <a:spcPct val="120000"/>
              </a:lnSpc>
              <a:buNone/>
            </a:pPr>
            <a:r>
              <a:rPr lang="fa-IR" sz="2000" dirty="0" smtClean="0"/>
              <a:t> </a:t>
            </a:r>
            <a:r>
              <a:rPr lang="fa-IR" sz="2000" dirty="0" smtClean="0">
                <a:cs typeface="B Nazanin" pitchFamily="2" charset="-78"/>
              </a:rPr>
              <a:t>هنگامي كه سديم با انتقال فعال اوليه به خارج سلول پمپ ميشود. يك شيب غلظتي بزرگي ايجاد </a:t>
            </a:r>
          </a:p>
          <a:p>
            <a:pPr marL="533400" indent="-533400" algn="r" rtl="1">
              <a:lnSpc>
                <a:spcPct val="120000"/>
              </a:lnSpc>
              <a:buNone/>
            </a:pPr>
            <a:r>
              <a:rPr lang="fa-IR" sz="2000" dirty="0" smtClean="0">
                <a:cs typeface="B Nazanin" pitchFamily="2" charset="-78"/>
              </a:rPr>
              <a:t>ميشود كه به مانند مخزني از انرژي است. زيرا سديم زياد بيرون غشاء سلول تمايل به انتشار درون سلول</a:t>
            </a:r>
          </a:p>
          <a:p>
            <a:pPr marL="533400" indent="-533400" algn="r" rtl="1">
              <a:lnSpc>
                <a:spcPct val="120000"/>
              </a:lnSpc>
              <a:buNone/>
            </a:pPr>
            <a:r>
              <a:rPr lang="fa-IR" sz="2000" dirty="0" smtClean="0">
                <a:cs typeface="B Nazanin" pitchFamily="2" charset="-78"/>
              </a:rPr>
              <a:t> دارد. اين انرژي ميتواند در كنار سديم ساير مواد را نيز به درون سلول بكشاند به اين پديده هم انتقالي</a:t>
            </a:r>
          </a:p>
          <a:p>
            <a:pPr marL="533400" indent="-533400" algn="r" rtl="1">
              <a:lnSpc>
                <a:spcPct val="120000"/>
              </a:lnSpc>
              <a:buNone/>
            </a:pPr>
            <a:r>
              <a:rPr lang="fa-IR" sz="2000" dirty="0" smtClean="0">
                <a:cs typeface="B Nazanin" pitchFamily="2" charset="-78"/>
              </a:rPr>
              <a:t> گفته ميشود </a:t>
            </a:r>
            <a:r>
              <a:rPr lang="en-US" sz="2000" dirty="0" smtClean="0">
                <a:cs typeface="B Nazanin" pitchFamily="2" charset="-78"/>
              </a:rPr>
              <a:t>)</a:t>
            </a:r>
            <a:r>
              <a:rPr lang="fa-IR" sz="2000" dirty="0" smtClean="0">
                <a:cs typeface="B Nazanin" pitchFamily="2" charset="-78"/>
              </a:rPr>
              <a:t>انتقال هر دو ماده سديم و ماده مورد نظر در یک جهت مانند هم انتقالی سدیم و گلوکز</a:t>
            </a:r>
            <a:r>
              <a:rPr lang="en-US" sz="2000" dirty="0" smtClean="0">
                <a:cs typeface="B Nazanin" pitchFamily="2" charset="-78"/>
              </a:rPr>
              <a:t>(</a:t>
            </a:r>
            <a:r>
              <a:rPr lang="fa-IR" sz="2000" dirty="0" smtClean="0">
                <a:cs typeface="B Nazanin" pitchFamily="2" charset="-78"/>
              </a:rPr>
              <a:t> .</a:t>
            </a:r>
          </a:p>
          <a:p>
            <a:pPr marL="533400" indent="-533400" algn="r" rtl="1">
              <a:lnSpc>
                <a:spcPct val="120000"/>
              </a:lnSpc>
              <a:buNone/>
            </a:pPr>
            <a:r>
              <a:rPr lang="fa-IR" sz="2000" dirty="0" smtClean="0">
                <a:cs typeface="B Nazanin" pitchFamily="2" charset="-78"/>
              </a:rPr>
              <a:t>در مورد تبادلي يون سديم به برجستگي بيرون پروتئين و ماده مورد نظر كه در جهت عكس قرار است</a:t>
            </a:r>
          </a:p>
          <a:p>
            <a:pPr marL="533400" indent="-533400" algn="r" rtl="1">
              <a:lnSpc>
                <a:spcPct val="120000"/>
              </a:lnSpc>
              <a:buNone/>
            </a:pPr>
            <a:r>
              <a:rPr lang="fa-IR" sz="2000" dirty="0" smtClean="0">
                <a:cs typeface="B Nazanin" pitchFamily="2" charset="-78"/>
              </a:rPr>
              <a:t> از سلول خارج شود به برجستگي داخلي متصل ميشود.(در جهت مخالف مثل مبادله گر سدیم-هیدروژن)</a:t>
            </a:r>
            <a:endParaRPr lang="en-US" sz="2000" dirty="0" smtClean="0">
              <a:cs typeface="B Nazanin" pitchFamily="2" charset="-78"/>
            </a:endParaRPr>
          </a:p>
        </p:txBody>
      </p:sp>
      <p:pic>
        <p:nvPicPr>
          <p:cNvPr id="2050" name="Picture 2" descr="E:\educational\فیزیولوژِی\درس فیزیولوژی ترم 95-1\Cell1\24.jpg"/>
          <p:cNvPicPr>
            <a:picLocks noChangeAspect="1" noChangeArrowheads="1"/>
          </p:cNvPicPr>
          <p:nvPr/>
        </p:nvPicPr>
        <p:blipFill>
          <a:blip r:embed="rId3" cstate="print"/>
          <a:srcRect/>
          <a:stretch>
            <a:fillRect/>
          </a:stretch>
        </p:blipFill>
        <p:spPr bwMode="auto">
          <a:xfrm>
            <a:off x="165100" y="3421560"/>
            <a:ext cx="3829050" cy="2953839"/>
          </a:xfrm>
          <a:prstGeom prst="rect">
            <a:avLst/>
          </a:prstGeom>
          <a:noFill/>
        </p:spPr>
      </p:pic>
    </p:spTree>
    <p:extLst>
      <p:ext uri="{BB962C8B-B14F-4D97-AF65-F5344CB8AC3E}">
        <p14:creationId xmlns:p14="http://schemas.microsoft.com/office/powerpoint/2010/main" xmlns="" val="195649381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idx="1"/>
          </p:nvPr>
        </p:nvSpPr>
        <p:spPr>
          <a:xfrm>
            <a:off x="266700" y="0"/>
            <a:ext cx="11925300" cy="6858000"/>
          </a:xfrm>
        </p:spPr>
        <p:txBody>
          <a:bodyPr>
            <a:noAutofit/>
          </a:bodyPr>
          <a:lstStyle/>
          <a:p>
            <a:pPr marL="533400" indent="-533400" algn="r" rtl="1">
              <a:lnSpc>
                <a:spcPct val="120000"/>
              </a:lnSpc>
              <a:buNone/>
            </a:pPr>
            <a:r>
              <a:rPr lang="fa-IR" sz="2000" b="1" dirty="0" smtClean="0">
                <a:cs typeface="B Nazanin" pitchFamily="2" charset="-78"/>
              </a:rPr>
              <a:t>پدیده های الکتریکی غشا</a:t>
            </a:r>
          </a:p>
          <a:p>
            <a:pPr marL="533400" indent="-533400" algn="r" rtl="1">
              <a:lnSpc>
                <a:spcPct val="120000"/>
              </a:lnSpc>
            </a:pPr>
            <a:r>
              <a:rPr lang="fa-IR" sz="2000" b="1" dirty="0" smtClean="0">
                <a:solidFill>
                  <a:srgbClr val="FF0000"/>
                </a:solidFill>
                <a:cs typeface="B Nazanin" pitchFamily="2" charset="-78"/>
              </a:rPr>
              <a:t>انواع کانال ها </a:t>
            </a:r>
          </a:p>
          <a:p>
            <a:pPr marL="533400" indent="-533400" algn="r" rtl="1">
              <a:lnSpc>
                <a:spcPct val="120000"/>
              </a:lnSpc>
              <a:buNone/>
            </a:pPr>
            <a:r>
              <a:rPr lang="fa-IR" sz="2000" b="1" dirty="0" smtClean="0">
                <a:cs typeface="B Nazanin" pitchFamily="2" charset="-78"/>
              </a:rPr>
              <a:t>1-کانال های نشتی (پروتئین های سراسری ایجاد مجرای باز امتداد از خارج به داخل-اختصاصی-کانال نشتی پتاسیم-کانال های غیرفعال)</a:t>
            </a:r>
          </a:p>
          <a:p>
            <a:pPr marL="533400" indent="-533400" algn="r" rtl="1">
              <a:lnSpc>
                <a:spcPct val="120000"/>
              </a:lnSpc>
              <a:buNone/>
            </a:pPr>
            <a:r>
              <a:rPr lang="fa-IR" sz="2000" b="1" dirty="0" smtClean="0">
                <a:cs typeface="B Nazanin" pitchFamily="2" charset="-78"/>
              </a:rPr>
              <a:t>2-کانال های دریچه دار ولتاژی (در انتها یا ابتدا پروتئین به شکل مجرا- تغییر اختلاف پتانسیل)</a:t>
            </a:r>
          </a:p>
          <a:p>
            <a:pPr marL="533400" indent="-533400" algn="r" rtl="1">
              <a:lnSpc>
                <a:spcPct val="120000"/>
              </a:lnSpc>
              <a:buNone/>
            </a:pPr>
            <a:r>
              <a:rPr lang="fa-IR" sz="2000" b="1" dirty="0" smtClean="0">
                <a:cs typeface="B Nazanin" pitchFamily="2" charset="-78"/>
              </a:rPr>
              <a:t>3-کانال های دریچه دار لیگاندی(واجد محلی جهت اتصال لیگاند و تغییر ساختمان پروتئین و باز شدن دریچه)</a:t>
            </a:r>
          </a:p>
          <a:p>
            <a:pPr marL="533400" indent="-533400" algn="r" rtl="1">
              <a:lnSpc>
                <a:spcPct val="120000"/>
              </a:lnSpc>
              <a:buNone/>
            </a:pPr>
            <a:r>
              <a:rPr lang="fa-IR" sz="2000" b="1" dirty="0" smtClean="0">
                <a:cs typeface="B Nazanin" pitchFamily="2" charset="-78"/>
              </a:rPr>
              <a:t>4-کانال های دریچه دار کششی(حساس به میزان کشش وارد شده به سلول)</a:t>
            </a:r>
          </a:p>
          <a:p>
            <a:pPr marL="533400" indent="-533400" algn="r" rtl="1">
              <a:lnSpc>
                <a:spcPct val="120000"/>
              </a:lnSpc>
            </a:pPr>
            <a:r>
              <a:rPr lang="fa-IR" sz="2000" b="1" dirty="0" smtClean="0">
                <a:solidFill>
                  <a:srgbClr val="FF0000"/>
                </a:solidFill>
                <a:cs typeface="B Nazanin" pitchFamily="2" charset="-78"/>
              </a:rPr>
              <a:t>پتانسيل غشاء و پتانسيل عمل </a:t>
            </a:r>
          </a:p>
          <a:p>
            <a:pPr marL="533400" indent="-533400" algn="r" rtl="1">
              <a:lnSpc>
                <a:spcPct val="120000"/>
              </a:lnSpc>
            </a:pPr>
            <a:r>
              <a:rPr lang="fa-IR" sz="2000" b="1" dirty="0" smtClean="0">
                <a:cs typeface="B Nazanin" pitchFamily="2" charset="-78"/>
              </a:rPr>
              <a:t>غشاء بعنوان خازن الکتريکی: </a:t>
            </a:r>
            <a:r>
              <a:rPr lang="fa-IR" sz="2000" dirty="0" smtClean="0">
                <a:cs typeface="B Nazanin" pitchFamily="2" charset="-78"/>
              </a:rPr>
              <a:t>بارهاي مثبت و منفي در تمام جاها بجز مجاور سطوح غشاء سلول با هم برابرند. اين حالت به اصل خنثي بودن معروف است. يعني در نزديكي دو يون مثبت، يك يون منفي وجود دارد كه آنرا خنثي ميكند. چربي دولایه غشاء سلول بصورت يك دي الكتريك براي خازن عمل ميكند.</a:t>
            </a:r>
          </a:p>
          <a:p>
            <a:pPr marL="533400" indent="-533400" algn="r" rtl="1">
              <a:lnSpc>
                <a:spcPct val="120000"/>
              </a:lnSpc>
              <a:buNone/>
            </a:pPr>
            <a:r>
              <a:rPr lang="fa-IR" sz="2000" dirty="0" smtClean="0">
                <a:cs typeface="B Nazanin" pitchFamily="2" charset="-78"/>
              </a:rPr>
              <a:t>غشاء تمام سلولهاي بدن داراي پتانسيل الكتريكي است. بعلاوه برخي سلولها نظير سلولهاي عصبي و عضلاتي تحريك پذيرهستند، يعني غشاء آنها قادر به توليد خود بخود ايمپالس هاي الكتروشيميايي ميباشد.</a:t>
            </a:r>
            <a:endParaRPr lang="fa-IR" sz="2000" b="1" dirty="0" smtClean="0">
              <a:solidFill>
                <a:srgbClr val="FF0000"/>
              </a:solidFill>
              <a:cs typeface="B Nazanin" pitchFamily="2" charset="-78"/>
            </a:endParaRPr>
          </a:p>
          <a:p>
            <a:pPr marL="533400" indent="-533400" algn="r" rtl="1">
              <a:lnSpc>
                <a:spcPct val="120000"/>
              </a:lnSpc>
              <a:buFont typeface="Wingdings" pitchFamily="2" charset="2"/>
              <a:buChar char="Ø"/>
            </a:pPr>
            <a:r>
              <a:rPr lang="fa-IR" sz="2000" b="1" dirty="0" smtClean="0">
                <a:solidFill>
                  <a:schemeClr val="tx1"/>
                </a:solidFill>
                <a:cs typeface="B Nazanin" pitchFamily="2" charset="-78"/>
              </a:rPr>
              <a:t>پتانسیل استراحت (50- تا 200-)</a:t>
            </a:r>
          </a:p>
          <a:p>
            <a:pPr marL="533400" indent="-533400" algn="r" rtl="1">
              <a:lnSpc>
                <a:spcPct val="120000"/>
              </a:lnSpc>
              <a:buFont typeface="Wingdings" pitchFamily="2" charset="2"/>
              <a:buChar char="Ø"/>
            </a:pPr>
            <a:r>
              <a:rPr lang="fa-IR" sz="2000" b="1" dirty="0" smtClean="0">
                <a:solidFill>
                  <a:schemeClr val="tx1"/>
                </a:solidFill>
                <a:cs typeface="B Nazanin" pitchFamily="2" charset="-78"/>
              </a:rPr>
              <a:t>انواع تغییر پتانسل غشا (پتانسیل موضعی (دپلاریزاسیون یا هایپرپلاریزاسیون در یک منطقه محدود)و پتانسیل عمل)</a:t>
            </a:r>
            <a:endParaRPr lang="en-US" sz="2000" b="1" dirty="0" smtClean="0">
              <a:solidFill>
                <a:schemeClr val="tx1"/>
              </a:solidFill>
              <a:cs typeface="B Nazanin" pitchFamily="2" charset="-78"/>
            </a:endParaRPr>
          </a:p>
          <a:p>
            <a:pPr marL="533400" indent="-533400" algn="r" rtl="1">
              <a:lnSpc>
                <a:spcPct val="120000"/>
              </a:lnSpc>
              <a:buNone/>
            </a:pPr>
            <a:endParaRPr lang="fa-IR" sz="2000" b="1" dirty="0" smtClean="0">
              <a:cs typeface="B Nazanin" pitchFamily="2" charset="-78"/>
            </a:endParaRPr>
          </a:p>
          <a:p>
            <a:pPr marL="533400" indent="-533400" algn="r" rtl="1">
              <a:lnSpc>
                <a:spcPct val="120000"/>
              </a:lnSpc>
              <a:buNone/>
            </a:pPr>
            <a:endParaRPr lang="en-US" sz="2000" b="1" dirty="0" smtClean="0">
              <a:cs typeface="B Nazanin" pitchFamily="2" charset="-78"/>
            </a:endParaRPr>
          </a:p>
        </p:txBody>
      </p:sp>
    </p:spTree>
    <p:extLst>
      <p:ext uri="{BB962C8B-B14F-4D97-AF65-F5344CB8AC3E}">
        <p14:creationId xmlns:p14="http://schemas.microsoft.com/office/powerpoint/2010/main" xmlns="" val="195649381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idx="1"/>
          </p:nvPr>
        </p:nvSpPr>
        <p:spPr>
          <a:xfrm>
            <a:off x="266700" y="177800"/>
            <a:ext cx="11760200" cy="6680200"/>
          </a:xfrm>
        </p:spPr>
        <p:txBody>
          <a:bodyPr>
            <a:noAutofit/>
          </a:bodyPr>
          <a:lstStyle/>
          <a:p>
            <a:pPr marL="533400" indent="-533400" algn="r" rtl="1">
              <a:lnSpc>
                <a:spcPct val="120000"/>
              </a:lnSpc>
              <a:buNone/>
            </a:pPr>
            <a:r>
              <a:rPr lang="fa-IR" sz="1600" b="1" dirty="0" smtClean="0">
                <a:cs typeface="B Nazanin" pitchFamily="2" charset="-78"/>
              </a:rPr>
              <a:t>پتانسل عمل :</a:t>
            </a:r>
          </a:p>
          <a:p>
            <a:pPr marL="533400" indent="-533400" algn="r" rtl="1">
              <a:lnSpc>
                <a:spcPct val="120000"/>
              </a:lnSpc>
              <a:buNone/>
            </a:pPr>
            <a:r>
              <a:rPr lang="fa-IR" sz="1600" dirty="0" smtClean="0">
                <a:cs typeface="B Nazanin" pitchFamily="2" charset="-78"/>
              </a:rPr>
              <a:t>سيگنالهاي عصبي بوسيله پتانسيل عمل يعني تغيير سريع پتانسيل غشاء منتقل ميگردد. </a:t>
            </a:r>
            <a:r>
              <a:rPr lang="fa-IR" sz="1600" dirty="0" smtClean="0">
                <a:cs typeface="B Nazanin" pitchFamily="2" charset="-78"/>
              </a:rPr>
              <a:t>پتانسيل </a:t>
            </a:r>
            <a:r>
              <a:rPr lang="fa-IR" sz="1600" dirty="0" smtClean="0">
                <a:cs typeface="B Nazanin" pitchFamily="2" charset="-78"/>
              </a:rPr>
              <a:t>عمل با تغيير ناگهاني پتانسيل طبيعي منفي درحال استراحت به پتانسيل مثبت منشاء شروع ميشود و با بازگشت تقريباً هم سرعت پتانسيل به حالت منفي خاتمه مييابد. </a:t>
            </a:r>
          </a:p>
          <a:p>
            <a:pPr marL="533400" indent="-533400" algn="r" rtl="1">
              <a:lnSpc>
                <a:spcPct val="120000"/>
              </a:lnSpc>
              <a:buNone/>
            </a:pPr>
            <a:r>
              <a:rPr lang="fa-IR" sz="1600" b="1" dirty="0" smtClean="0">
                <a:solidFill>
                  <a:schemeClr val="accent1"/>
                </a:solidFill>
                <a:cs typeface="B Nazanin" pitchFamily="2" charset="-78"/>
              </a:rPr>
              <a:t>مراحل متوالي پتانسيل عمل </a:t>
            </a:r>
            <a:endParaRPr lang="fa-IR" sz="1600" b="1" dirty="0" smtClean="0">
              <a:cs typeface="B Nazanin" pitchFamily="2" charset="-78"/>
            </a:endParaRPr>
          </a:p>
          <a:p>
            <a:pPr marL="533400" indent="-533400" algn="r" rtl="1">
              <a:lnSpc>
                <a:spcPct val="120000"/>
              </a:lnSpc>
              <a:buFont typeface="Wingdings" pitchFamily="2" charset="2"/>
              <a:buChar char="Ø"/>
            </a:pPr>
            <a:r>
              <a:rPr lang="fa-IR" sz="1600" dirty="0" smtClean="0">
                <a:solidFill>
                  <a:schemeClr val="accent1"/>
                </a:solidFill>
                <a:cs typeface="B Nazanin" pitchFamily="2" charset="-78"/>
              </a:rPr>
              <a:t>مرحله استراحت: </a:t>
            </a:r>
            <a:r>
              <a:rPr lang="fa-IR" sz="1600" dirty="0" smtClean="0">
                <a:cs typeface="B Nazanin" pitchFamily="2" charset="-78"/>
              </a:rPr>
              <a:t>پيش از وقواع پتانسيل عمل، پتانسيل استراحت بر فضا، حاكم است. در اين مرحله </a:t>
            </a:r>
          </a:p>
          <a:p>
            <a:pPr marL="533400" indent="-533400" algn="r" rtl="1">
              <a:lnSpc>
                <a:spcPct val="120000"/>
              </a:lnSpc>
              <a:buNone/>
            </a:pPr>
            <a:r>
              <a:rPr lang="fa-IR" sz="1600" dirty="0" smtClean="0">
                <a:cs typeface="B Nazanin" pitchFamily="2" charset="-78"/>
              </a:rPr>
              <a:t>ميگويند غشا پلاریزه است. زيرا پتانسيل آن منفي است. </a:t>
            </a:r>
            <a:endParaRPr lang="en-US" sz="1600" dirty="0" smtClean="0">
              <a:cs typeface="B Nazanin" pitchFamily="2" charset="-78"/>
            </a:endParaRPr>
          </a:p>
          <a:p>
            <a:pPr marL="533400" indent="-533400" algn="r" rtl="1">
              <a:lnSpc>
                <a:spcPct val="120000"/>
              </a:lnSpc>
              <a:buFont typeface="Wingdings" pitchFamily="2" charset="2"/>
              <a:buChar char="Ø"/>
            </a:pPr>
            <a:r>
              <a:rPr lang="fa-IR" sz="1600" dirty="0" smtClean="0">
                <a:solidFill>
                  <a:schemeClr val="accent1"/>
                </a:solidFill>
                <a:cs typeface="B Nazanin" pitchFamily="2" charset="-78"/>
              </a:rPr>
              <a:t>مرحله دپلاريزاسيون: </a:t>
            </a:r>
            <a:r>
              <a:rPr lang="fa-IR" sz="1600" dirty="0" smtClean="0">
                <a:cs typeface="B Nazanin" pitchFamily="2" charset="-78"/>
              </a:rPr>
              <a:t>در اين زمان غشاء دقيقاً نسبت به يون سديم نفوذپذير ميشود و اجازه ميدهد تا تعداد</a:t>
            </a:r>
          </a:p>
          <a:p>
            <a:pPr marL="533400" indent="-533400" algn="r" rtl="1">
              <a:lnSpc>
                <a:spcPct val="120000"/>
              </a:lnSpc>
              <a:buNone/>
            </a:pPr>
            <a:r>
              <a:rPr lang="fa-IR" sz="1600" dirty="0" smtClean="0">
                <a:cs typeface="B Nazanin" pitchFamily="2" charset="-78"/>
              </a:rPr>
              <a:t> زيادي يون سديم به درون سرازير گردد. در اين حالت پتانسيل 90- میلی ولت از بين رفته و پتانسيل به </a:t>
            </a:r>
          </a:p>
          <a:p>
            <a:pPr marL="533400" indent="-533400" algn="r" rtl="1">
              <a:lnSpc>
                <a:spcPct val="120000"/>
              </a:lnSpc>
              <a:buNone/>
            </a:pPr>
            <a:r>
              <a:rPr lang="fa-IR" sz="1600" dirty="0" smtClean="0">
                <a:cs typeface="B Nazanin" pitchFamily="2" charset="-78"/>
              </a:rPr>
              <a:t>سرعت در جهت مثبت بالا ميرود. به اين حالت دپلاريزاسيون ميگويند. در فيبرهاي بزرگ عصبي پتانسيل</a:t>
            </a:r>
          </a:p>
          <a:p>
            <a:pPr marL="533400" indent="-533400" algn="r" rtl="1">
              <a:lnSpc>
                <a:spcPct val="120000"/>
              </a:lnSpc>
              <a:buNone/>
            </a:pPr>
            <a:r>
              <a:rPr lang="fa-IR" sz="1600" dirty="0" smtClean="0">
                <a:cs typeface="B Nazanin" pitchFamily="2" charset="-78"/>
              </a:rPr>
              <a:t> غشاء به بالاي صفر هم ميرسد. </a:t>
            </a:r>
          </a:p>
          <a:p>
            <a:pPr marL="533400" indent="-533400" algn="r" rtl="1">
              <a:lnSpc>
                <a:spcPct val="120000"/>
              </a:lnSpc>
              <a:buNone/>
            </a:pPr>
            <a:r>
              <a:rPr lang="en-US" sz="1600" dirty="0" smtClean="0">
                <a:cs typeface="B Nazanin" pitchFamily="2" charset="-78"/>
              </a:rPr>
              <a:t>overshoot</a:t>
            </a:r>
            <a:r>
              <a:rPr lang="fa-IR" sz="1600" dirty="0" smtClean="0">
                <a:cs typeface="B Nazanin" pitchFamily="2" charset="-78"/>
              </a:rPr>
              <a:t>: به مرحله ای که پتانسیل غشا از صفر به 30 میلی ولت میرسد.</a:t>
            </a:r>
            <a:endParaRPr lang="en-US" sz="1600" dirty="0" smtClean="0">
              <a:cs typeface="B Nazanin" pitchFamily="2" charset="-78"/>
            </a:endParaRPr>
          </a:p>
          <a:p>
            <a:pPr marL="533400" indent="-533400" algn="r" rtl="1">
              <a:lnSpc>
                <a:spcPct val="120000"/>
              </a:lnSpc>
              <a:buFont typeface="Wingdings" pitchFamily="2" charset="2"/>
              <a:buChar char="Ø"/>
            </a:pPr>
            <a:r>
              <a:rPr lang="fa-IR" sz="1600" dirty="0" smtClean="0">
                <a:solidFill>
                  <a:schemeClr val="accent1"/>
                </a:solidFill>
                <a:cs typeface="B Nazanin" pitchFamily="2" charset="-78"/>
              </a:rPr>
              <a:t>مرحله رپلاريزاسيون: </a:t>
            </a:r>
            <a:r>
              <a:rPr lang="fa-IR" sz="1600" dirty="0" smtClean="0">
                <a:cs typeface="B Nazanin" pitchFamily="2" charset="-78"/>
              </a:rPr>
              <a:t>ظرف چند ده هزارم ثانيه پس از آنكه غشاء به شدت نسبت به سديم نفوذپذيري شد. </a:t>
            </a:r>
          </a:p>
          <a:p>
            <a:pPr marL="533400" indent="-533400" algn="r" rtl="1">
              <a:lnSpc>
                <a:spcPct val="120000"/>
              </a:lnSpc>
              <a:buNone/>
            </a:pPr>
            <a:r>
              <a:rPr lang="fa-IR" sz="1600" dirty="0" smtClean="0">
                <a:cs typeface="B Nazanin" pitchFamily="2" charset="-78"/>
              </a:rPr>
              <a:t>كانالهاي سديم به تدريج بسته ميشوند كانالهاي پتاسيم بيشتر از حد معمول باز ميشوند. آنگاه انتشار سريع يون پتاسيم</a:t>
            </a:r>
          </a:p>
          <a:p>
            <a:pPr marL="533400" indent="-533400" algn="r" rtl="1">
              <a:lnSpc>
                <a:spcPct val="120000"/>
              </a:lnSpc>
              <a:buNone/>
            </a:pPr>
            <a:r>
              <a:rPr lang="fa-IR" sz="1600" dirty="0" smtClean="0">
                <a:cs typeface="B Nazanin" pitchFamily="2" charset="-78"/>
              </a:rPr>
              <a:t> به خارج مجدداً پتانسيل غشاء را به حد طبيعي بر ميگرداند. به اين پديده رپلاريزاسيون غشاء گويند.</a:t>
            </a:r>
          </a:p>
          <a:p>
            <a:pPr marL="533400" indent="-533400" algn="r" rtl="1">
              <a:lnSpc>
                <a:spcPct val="120000"/>
              </a:lnSpc>
              <a:buNone/>
            </a:pPr>
            <a:r>
              <a:rPr lang="fa-IR" sz="1600" b="1" dirty="0" smtClean="0">
                <a:cs typeface="B Nazanin" pitchFamily="2" charset="-78"/>
              </a:rPr>
              <a:t>انتشار پتانسل عمل: </a:t>
            </a:r>
            <a:r>
              <a:rPr lang="fa-IR" sz="1400" b="1" dirty="0" smtClean="0">
                <a:cs typeface="B Nazanin" pitchFamily="2" charset="-78"/>
              </a:rPr>
              <a:t>تحریک یک نقطه از غشای سلول، ایجاد جریان های موضعی، انتقال به نقطه مجاور،ایجاد پتانسل عمل در نقطه</a:t>
            </a:r>
          </a:p>
          <a:p>
            <a:pPr marL="533400" indent="-533400" algn="r" rtl="1">
              <a:lnSpc>
                <a:spcPct val="120000"/>
              </a:lnSpc>
              <a:buNone/>
            </a:pPr>
            <a:r>
              <a:rPr lang="fa-IR" sz="1400" b="1" dirty="0" smtClean="0">
                <a:cs typeface="B Nazanin" pitchFamily="2" charset="-78"/>
              </a:rPr>
              <a:t> مجاور(ایمپالس یا سیگنال: انتشار پتانسیل عمل پی در پی)</a:t>
            </a:r>
          </a:p>
          <a:p>
            <a:pPr marL="533400" indent="-533400" algn="r" rtl="1">
              <a:lnSpc>
                <a:spcPct val="120000"/>
              </a:lnSpc>
              <a:buNone/>
            </a:pPr>
            <a:r>
              <a:rPr lang="fa-IR" sz="1400" dirty="0" smtClean="0">
                <a:cs typeface="B Nazanin" pitchFamily="2" charset="-78"/>
              </a:rPr>
              <a:t> </a:t>
            </a:r>
            <a:endParaRPr lang="en-US" sz="1400" dirty="0" smtClean="0">
              <a:cs typeface="B Nazanin" pitchFamily="2" charset="-78"/>
            </a:endParaRPr>
          </a:p>
        </p:txBody>
      </p:sp>
      <p:pic>
        <p:nvPicPr>
          <p:cNvPr id="3074" name="Picture 2" descr="E:\educational\فیزیولوژِی\درس فیزیولوژی ترم 95-1\Cell1\25.jpg"/>
          <p:cNvPicPr>
            <a:picLocks noChangeAspect="1" noChangeArrowheads="1"/>
          </p:cNvPicPr>
          <p:nvPr/>
        </p:nvPicPr>
        <p:blipFill>
          <a:blip r:embed="rId3" cstate="print"/>
          <a:srcRect/>
          <a:stretch>
            <a:fillRect/>
          </a:stretch>
        </p:blipFill>
        <p:spPr bwMode="auto">
          <a:xfrm>
            <a:off x="185738" y="1457325"/>
            <a:ext cx="3514725" cy="5400675"/>
          </a:xfrm>
          <a:prstGeom prst="rect">
            <a:avLst/>
          </a:prstGeom>
          <a:noFill/>
        </p:spPr>
      </p:pic>
    </p:spTree>
    <p:extLst>
      <p:ext uri="{BB962C8B-B14F-4D97-AF65-F5344CB8AC3E}">
        <p14:creationId xmlns:p14="http://schemas.microsoft.com/office/powerpoint/2010/main" xmlns="" val="195649381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idx="1"/>
          </p:nvPr>
        </p:nvSpPr>
        <p:spPr>
          <a:xfrm>
            <a:off x="266700" y="533400"/>
            <a:ext cx="11696700" cy="6324600"/>
          </a:xfrm>
        </p:spPr>
        <p:txBody>
          <a:bodyPr>
            <a:noAutofit/>
          </a:bodyPr>
          <a:lstStyle/>
          <a:p>
            <a:pPr marL="533400" indent="-533400" algn="r" rtl="1">
              <a:lnSpc>
                <a:spcPct val="120000"/>
              </a:lnSpc>
              <a:buNone/>
            </a:pPr>
            <a:r>
              <a:rPr lang="fa-IR" sz="2000" b="1" dirty="0" smtClean="0">
                <a:solidFill>
                  <a:srgbClr val="FF0000"/>
                </a:solidFill>
                <a:cs typeface="B Nazanin" pitchFamily="2" charset="-78"/>
              </a:rPr>
              <a:t>مرحله تحریک ناپذیری مطلق و نسبی</a:t>
            </a:r>
            <a:endParaRPr lang="en-US" sz="2000" b="1" dirty="0" smtClean="0">
              <a:solidFill>
                <a:srgbClr val="FF0000"/>
              </a:solidFill>
              <a:cs typeface="B Nazanin" pitchFamily="2" charset="-78"/>
            </a:endParaRPr>
          </a:p>
          <a:p>
            <a:pPr marL="533400" indent="-533400" algn="r" rtl="1">
              <a:lnSpc>
                <a:spcPct val="120000"/>
              </a:lnSpc>
              <a:buNone/>
            </a:pPr>
            <a:r>
              <a:rPr lang="fa-IR" sz="2000" dirty="0" smtClean="0">
                <a:cs typeface="B Nazanin" pitchFamily="2" charset="-78"/>
              </a:rPr>
              <a:t>وقتی در غشا سلول پتانسیل 30+ ایجاد شده باشد(قبل از ریپلاریزاسیون) هرچقدر شدت تحریک زیاد هم باشد نمیتوان پتانسیل عمل ایجاد کرد (کانال های سدیمی به حالت فعال برنگشته اند).</a:t>
            </a:r>
          </a:p>
          <a:p>
            <a:pPr marL="533400" indent="-533400" algn="r" rtl="1">
              <a:lnSpc>
                <a:spcPct val="120000"/>
              </a:lnSpc>
              <a:buNone/>
            </a:pPr>
            <a:r>
              <a:rPr lang="fa-IR" sz="2000" dirty="0" smtClean="0">
                <a:cs typeface="B Nazanin" pitchFamily="2" charset="-78"/>
              </a:rPr>
              <a:t>بعد از این مرحله اگرشدت محرک زیاد باشد میتوان در سلول پتانسیل عمل ایجاد کرد (کانال های سدیمی کمی به حالت فعال برگشته اند).</a:t>
            </a:r>
          </a:p>
          <a:p>
            <a:pPr marL="533400" indent="-533400" algn="r" rtl="1">
              <a:lnSpc>
                <a:spcPct val="120000"/>
              </a:lnSpc>
              <a:buNone/>
            </a:pPr>
            <a:endParaRPr lang="fa-IR" sz="2000" b="1" dirty="0" smtClean="0">
              <a:cs typeface="B Nazanin" pitchFamily="2" charset="-78"/>
            </a:endParaRPr>
          </a:p>
          <a:p>
            <a:pPr marL="533400" indent="-533400" algn="r" rtl="1">
              <a:lnSpc>
                <a:spcPct val="120000"/>
              </a:lnSpc>
              <a:buNone/>
            </a:pPr>
            <a:endParaRPr lang="en-US" sz="2000" b="1" dirty="0" smtClean="0">
              <a:cs typeface="B Nazanin" pitchFamily="2" charset="-78"/>
            </a:endParaRPr>
          </a:p>
        </p:txBody>
      </p:sp>
    </p:spTree>
    <p:extLst>
      <p:ext uri="{BB962C8B-B14F-4D97-AF65-F5344CB8AC3E}">
        <p14:creationId xmlns:p14="http://schemas.microsoft.com/office/powerpoint/2010/main" xmlns="" val="195649381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idx="1"/>
          </p:nvPr>
        </p:nvSpPr>
        <p:spPr>
          <a:xfrm>
            <a:off x="266700" y="0"/>
            <a:ext cx="11925300" cy="6858000"/>
          </a:xfrm>
        </p:spPr>
        <p:txBody>
          <a:bodyPr>
            <a:noAutofit/>
          </a:bodyPr>
          <a:lstStyle/>
          <a:p>
            <a:pPr algn="r">
              <a:buNone/>
            </a:pPr>
            <a:r>
              <a:rPr lang="fa-IR" sz="2400" b="1" dirty="0" smtClean="0">
                <a:solidFill>
                  <a:srgbClr val="FF0000"/>
                </a:solidFill>
                <a:cs typeface="B Nazanin" pitchFamily="2" charset="-78"/>
              </a:rPr>
              <a:t>فیزیولوژی سلول های عضلانی</a:t>
            </a:r>
          </a:p>
          <a:p>
            <a:pPr algn="r">
              <a:buNone/>
            </a:pPr>
            <a:r>
              <a:rPr lang="fa-IR" sz="2000" dirty="0" smtClean="0">
                <a:cs typeface="B Nazanin" pitchFamily="2" charset="-78"/>
              </a:rPr>
              <a:t>در </a:t>
            </a:r>
            <a:r>
              <a:rPr lang="fa-IR" sz="2000" b="1" dirty="0" smtClean="0">
                <a:cs typeface="B Nazanin" pitchFamily="2" charset="-78"/>
              </a:rPr>
              <a:t>پستانداران</a:t>
            </a:r>
            <a:r>
              <a:rPr lang="fa-IR" sz="2000" dirty="0" smtClean="0">
                <a:cs typeface="B Nazanin" pitchFamily="2" charset="-78"/>
              </a:rPr>
              <a:t> براساس ویژگی های مورفولوژیکی و کارکردی </a:t>
            </a:r>
            <a:r>
              <a:rPr lang="fa-IR" sz="2000" b="1" dirty="0" smtClean="0">
                <a:cs typeface="B Nazanin" pitchFamily="2" charset="-78"/>
              </a:rPr>
              <a:t>سه نوع عضله</a:t>
            </a:r>
            <a:r>
              <a:rPr lang="fa-IR" sz="2000" dirty="0" smtClean="0">
                <a:cs typeface="B Nazanin" pitchFamily="2" charset="-78"/>
              </a:rPr>
              <a:t> را می توان تشخیص داد و هر نوع بافت عضلانی بنا به نقش فیزیولوژیک خود ساختمان خاص خود را دارد.</a:t>
            </a:r>
          </a:p>
          <a:p>
            <a:pPr algn="r">
              <a:buNone/>
            </a:pPr>
            <a:r>
              <a:rPr lang="fa-IR" sz="2000" dirty="0" smtClean="0">
                <a:cs typeface="B Nazanin" pitchFamily="2" charset="-78"/>
              </a:rPr>
              <a:t/>
            </a:r>
            <a:br>
              <a:rPr lang="fa-IR" sz="2000" dirty="0" smtClean="0">
                <a:cs typeface="B Nazanin" pitchFamily="2" charset="-78"/>
              </a:rPr>
            </a:br>
            <a:r>
              <a:rPr lang="fa-IR" sz="2000" b="1" dirty="0" smtClean="0">
                <a:cs typeface="B Nazanin" pitchFamily="2" charset="-78"/>
              </a:rPr>
              <a:t>عضله اسکلتی</a:t>
            </a:r>
            <a:r>
              <a:rPr lang="fa-IR" sz="2000" dirty="0" smtClean="0">
                <a:cs typeface="B Nazanin" pitchFamily="2" charset="-78"/>
              </a:rPr>
              <a:t>  (مخطط و ارادی)، </a:t>
            </a:r>
            <a:r>
              <a:rPr lang="fa-IR" sz="2000" b="1" dirty="0" smtClean="0">
                <a:cs typeface="B Nazanin" pitchFamily="2" charset="-78"/>
              </a:rPr>
              <a:t>عضله صاف  (غیرارادی)  و </a:t>
            </a:r>
          </a:p>
          <a:p>
            <a:pPr algn="r">
              <a:buNone/>
            </a:pPr>
            <a:r>
              <a:rPr lang="fa-IR" sz="2000" b="1" dirty="0" smtClean="0">
                <a:cs typeface="B Nazanin" pitchFamily="2" charset="-78"/>
              </a:rPr>
              <a:t>عضله قلبی (مخطط و غیرارادی) </a:t>
            </a:r>
            <a:r>
              <a:rPr lang="fa-IR" sz="2000" dirty="0" smtClean="0">
                <a:cs typeface="B Nazanin" pitchFamily="2" charset="-78"/>
              </a:rPr>
              <a:t> این سه نوع بافت عضلانی می باشند.</a:t>
            </a:r>
            <a:endParaRPr lang="fa-IR" sz="2000" b="1" dirty="0" smtClean="0">
              <a:cs typeface="B Nazanin" pitchFamily="2" charset="-78"/>
            </a:endParaRPr>
          </a:p>
          <a:p>
            <a:pPr algn="r" rtl="1">
              <a:buNone/>
            </a:pPr>
            <a:r>
              <a:rPr lang="fa-IR" sz="2000" dirty="0" smtClean="0">
                <a:cs typeface="B Nazanin" pitchFamily="2" charset="-78"/>
              </a:rPr>
              <a:t>عضلات اسکلتی:</a:t>
            </a:r>
            <a:r>
              <a:rPr lang="fa-IR" sz="2000" b="1" dirty="0" smtClean="0">
                <a:cs typeface="B Nazanin" pitchFamily="2" charset="-78"/>
              </a:rPr>
              <a:t> </a:t>
            </a:r>
            <a:r>
              <a:rPr lang="fa-IR" dirty="0" smtClean="0">
                <a:cs typeface="B Nazanin" pitchFamily="2" charset="-78"/>
              </a:rPr>
              <a:t>از تعدادی فیبر عضلانی درست شده است (فیبر عضلانی در حقیقت سلول های عضلانی</a:t>
            </a:r>
            <a:r>
              <a:rPr lang="fa-IR" sz="2000" b="1" dirty="0" smtClean="0">
                <a:cs typeface="B Nazanin" pitchFamily="2" charset="-78"/>
              </a:rPr>
              <a:t>)</a:t>
            </a:r>
            <a:br>
              <a:rPr lang="fa-IR" sz="2000" b="1" dirty="0" smtClean="0">
                <a:cs typeface="B Nazanin" pitchFamily="2" charset="-78"/>
              </a:rPr>
            </a:br>
            <a:r>
              <a:rPr lang="fa-IR" dirty="0" smtClean="0">
                <a:cs typeface="B Nazanin" pitchFamily="2" charset="-78"/>
              </a:rPr>
              <a:t>هر فیبر عضلانی از تعدادی میوفیبریل درست شده که خود شامل فیلامان های اکتین و میوزین</a:t>
            </a:r>
            <a:endParaRPr lang="fa-IR" sz="2000" dirty="0" smtClean="0">
              <a:cs typeface="B Nazanin" pitchFamily="2" charset="-78"/>
            </a:endParaRPr>
          </a:p>
          <a:p>
            <a:pPr algn="r" rtl="1">
              <a:buFont typeface="Wingdings" pitchFamily="2" charset="2"/>
              <a:buChar char="Ø"/>
            </a:pPr>
            <a:r>
              <a:rPr lang="fa-IR" dirty="0" smtClean="0">
                <a:cs typeface="B Nazanin" pitchFamily="2" charset="-78"/>
              </a:rPr>
              <a:t>(از رشته های عضلانی تشکیل شده است که این رشته ها دسته  هایی از سلول های چند هسته ای طویل تا 30 سانتی متر و قطر 10 تا 100 میکرومتر هستند. چند هسته ای بودن سلول های به خاطر یکی شدن میوبلاست ها (سلول های سازنده ماهیچه) می باشد. هسته در سلول عضله اسکلتی در زیر غشاء است اما در عضله قلبی و صاف در مرکز قرار دارد).</a:t>
            </a:r>
            <a:r>
              <a:rPr lang="fa-IR" sz="2000" dirty="0" smtClean="0">
                <a:cs typeface="B Nazanin" pitchFamily="2" charset="-78"/>
              </a:rPr>
              <a:t/>
            </a:r>
            <a:br>
              <a:rPr lang="fa-IR" sz="2000" dirty="0" smtClean="0">
                <a:cs typeface="B Nazanin" pitchFamily="2" charset="-78"/>
              </a:rPr>
            </a:br>
            <a:r>
              <a:rPr lang="fa-IR" dirty="0" smtClean="0">
                <a:cs typeface="B Nazanin" pitchFamily="2" charset="-78"/>
              </a:rPr>
              <a:t>فیلامان های میوزین ضخیم و تیره رنگ و فیلامان های اکتین نازک و روشن</a:t>
            </a:r>
          </a:p>
          <a:p>
            <a:pPr algn="r" rtl="1">
              <a:buFont typeface="Wingdings" pitchFamily="2" charset="2"/>
              <a:buChar char="Ø"/>
            </a:pPr>
            <a:r>
              <a:rPr lang="fa-IR" dirty="0" smtClean="0">
                <a:cs typeface="B Nazanin" pitchFamily="2" charset="-78"/>
              </a:rPr>
              <a:t>فیلامان های اکتین متصل به خطوط </a:t>
            </a:r>
            <a:r>
              <a:rPr lang="en-US" dirty="0" smtClean="0">
                <a:cs typeface="B Nazanin" pitchFamily="2" charset="-78"/>
              </a:rPr>
              <a:t>Z</a:t>
            </a:r>
            <a:endParaRPr lang="fa-IR" dirty="0" smtClean="0">
              <a:cs typeface="B Nazanin" pitchFamily="2" charset="-78"/>
            </a:endParaRPr>
          </a:p>
          <a:p>
            <a:pPr algn="r" rtl="1">
              <a:buFont typeface="Wingdings" pitchFamily="2" charset="2"/>
              <a:buChar char="Ø"/>
            </a:pPr>
            <a:r>
              <a:rPr lang="fa-IR" dirty="0" smtClean="0">
                <a:cs typeface="B Nazanin" pitchFamily="2" charset="-78"/>
              </a:rPr>
              <a:t>به فاصله دو خط </a:t>
            </a:r>
            <a:r>
              <a:rPr lang="en-US" dirty="0" smtClean="0">
                <a:cs typeface="B Nazanin" pitchFamily="2" charset="-78"/>
              </a:rPr>
              <a:t>Z</a:t>
            </a:r>
            <a:r>
              <a:rPr lang="fa-IR" dirty="0" smtClean="0">
                <a:cs typeface="B Nazanin" pitchFamily="2" charset="-78"/>
              </a:rPr>
              <a:t> یک سارکومر</a:t>
            </a:r>
          </a:p>
          <a:p>
            <a:pPr algn="r" rtl="1">
              <a:buFont typeface="Wingdings" pitchFamily="2" charset="2"/>
              <a:buChar char="Ø"/>
            </a:pPr>
            <a:r>
              <a:rPr lang="fa-IR" dirty="0" smtClean="0">
                <a:cs typeface="B Nazanin" pitchFamily="2" charset="-78"/>
              </a:rPr>
              <a:t>غشای فیبر های غضلانی سارکولم گویند که صاف و یکنواخت ولی در حد فاصل دو رتیکولوم</a:t>
            </a:r>
          </a:p>
          <a:p>
            <a:pPr algn="r" rtl="1">
              <a:buNone/>
            </a:pPr>
            <a:r>
              <a:rPr lang="fa-IR" dirty="0" smtClean="0">
                <a:cs typeface="B Nazanin" pitchFamily="2" charset="-78"/>
              </a:rPr>
              <a:t> سارکوپلاسمیک به طرف داخل فرو رفته و به آن توبول عرضی گویند.</a:t>
            </a:r>
          </a:p>
          <a:p>
            <a:pPr algn="r" rtl="1">
              <a:buFont typeface="Wingdings" pitchFamily="2" charset="2"/>
              <a:buChar char="Ø"/>
            </a:pPr>
            <a:r>
              <a:rPr lang="fa-IR" dirty="0" smtClean="0">
                <a:cs typeface="B Nazanin" pitchFamily="2" charset="-78"/>
              </a:rPr>
              <a:t>مخازن رتیکولوم سارکوپلاسمیک  بر روی توبول عرضی قرار دارند</a:t>
            </a:r>
          </a:p>
          <a:p>
            <a:pPr algn="r" rtl="1">
              <a:buNone/>
            </a:pPr>
            <a:endParaRPr lang="fa-IR" sz="2000" dirty="0" smtClean="0">
              <a:cs typeface="B Nazanin" pitchFamily="2" charset="-78"/>
            </a:endParaRPr>
          </a:p>
          <a:p>
            <a:pPr marL="533400" indent="-533400" algn="r" rtl="1">
              <a:lnSpc>
                <a:spcPct val="120000"/>
              </a:lnSpc>
              <a:buNone/>
            </a:pPr>
            <a:endParaRPr lang="en-US" sz="2000" b="1" dirty="0" smtClean="0">
              <a:cs typeface="B Nazanin" pitchFamily="2" charset="-78"/>
            </a:endParaRPr>
          </a:p>
        </p:txBody>
      </p:sp>
      <p:pic>
        <p:nvPicPr>
          <p:cNvPr id="1026" name="Picture 2" descr="E:\educational\فیزیولوژِی\درس فیزیولوژی ترم 95-1\Cell1\26.jpg"/>
          <p:cNvPicPr>
            <a:picLocks noChangeAspect="1" noChangeArrowheads="1"/>
          </p:cNvPicPr>
          <p:nvPr/>
        </p:nvPicPr>
        <p:blipFill>
          <a:blip r:embed="rId3" cstate="print"/>
          <a:srcRect/>
          <a:stretch>
            <a:fillRect/>
          </a:stretch>
        </p:blipFill>
        <p:spPr bwMode="auto">
          <a:xfrm>
            <a:off x="1016001" y="897235"/>
            <a:ext cx="3429000" cy="2295565"/>
          </a:xfrm>
          <a:prstGeom prst="rect">
            <a:avLst/>
          </a:prstGeom>
          <a:noFill/>
        </p:spPr>
      </p:pic>
      <p:pic>
        <p:nvPicPr>
          <p:cNvPr id="1027" name="Picture 3" descr="E:\educational\فیزیولوژِی\درس فیزیولوژی ترم 95-1\Cell1\28.jpg"/>
          <p:cNvPicPr>
            <a:picLocks noChangeAspect="1" noChangeArrowheads="1"/>
          </p:cNvPicPr>
          <p:nvPr/>
        </p:nvPicPr>
        <p:blipFill>
          <a:blip r:embed="rId4" cstate="print"/>
          <a:srcRect/>
          <a:stretch>
            <a:fillRect/>
          </a:stretch>
        </p:blipFill>
        <p:spPr bwMode="auto">
          <a:xfrm>
            <a:off x="215900" y="3823380"/>
            <a:ext cx="3543300" cy="3034620"/>
          </a:xfrm>
          <a:prstGeom prst="rect">
            <a:avLst/>
          </a:prstGeom>
          <a:noFill/>
        </p:spPr>
      </p:pic>
    </p:spTree>
    <p:extLst>
      <p:ext uri="{BB962C8B-B14F-4D97-AF65-F5344CB8AC3E}">
        <p14:creationId xmlns:p14="http://schemas.microsoft.com/office/powerpoint/2010/main" xmlns="" val="1956493813"/>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idx="1"/>
          </p:nvPr>
        </p:nvSpPr>
        <p:spPr>
          <a:xfrm>
            <a:off x="266700" y="533400"/>
            <a:ext cx="11696700" cy="6324600"/>
          </a:xfrm>
        </p:spPr>
        <p:txBody>
          <a:bodyPr>
            <a:noAutofit/>
          </a:bodyPr>
          <a:lstStyle/>
          <a:p>
            <a:pPr marL="533400" indent="-533400" algn="r" rtl="1">
              <a:lnSpc>
                <a:spcPct val="120000"/>
              </a:lnSpc>
              <a:buNone/>
            </a:pPr>
            <a:endParaRPr lang="fa-IR" sz="2000" dirty="0" smtClean="0">
              <a:cs typeface="B Nazanin" pitchFamily="2" charset="-78"/>
            </a:endParaRPr>
          </a:p>
          <a:p>
            <a:pPr marL="533400" indent="-533400" algn="r" rtl="1">
              <a:lnSpc>
                <a:spcPct val="120000"/>
              </a:lnSpc>
              <a:buNone/>
            </a:pPr>
            <a:endParaRPr lang="fa-IR" sz="2000" b="1" dirty="0" smtClean="0">
              <a:cs typeface="B Nazanin" pitchFamily="2" charset="-78"/>
            </a:endParaRPr>
          </a:p>
          <a:p>
            <a:pPr marL="533400" indent="-533400" algn="r" rtl="1">
              <a:lnSpc>
                <a:spcPct val="120000"/>
              </a:lnSpc>
              <a:buNone/>
            </a:pPr>
            <a:endParaRPr lang="en-US" sz="2000" b="1" dirty="0" smtClean="0">
              <a:cs typeface="B Nazanin" pitchFamily="2" charset="-78"/>
            </a:endParaRPr>
          </a:p>
        </p:txBody>
      </p:sp>
      <p:pic>
        <p:nvPicPr>
          <p:cNvPr id="2050" name="Picture 2" descr="E:\educational\فیزیولوژِی\درس فیزیولوژی ترم 95-1\Cell1\27.jpg"/>
          <p:cNvPicPr>
            <a:picLocks noChangeAspect="1" noChangeArrowheads="1"/>
          </p:cNvPicPr>
          <p:nvPr/>
        </p:nvPicPr>
        <p:blipFill>
          <a:blip r:embed="rId3" cstate="print"/>
          <a:srcRect/>
          <a:stretch>
            <a:fillRect/>
          </a:stretch>
        </p:blipFill>
        <p:spPr bwMode="auto">
          <a:xfrm>
            <a:off x="188739" y="762000"/>
            <a:ext cx="6551934" cy="6032501"/>
          </a:xfrm>
          <a:prstGeom prst="rect">
            <a:avLst/>
          </a:prstGeom>
          <a:noFill/>
        </p:spPr>
      </p:pic>
      <p:sp>
        <p:nvSpPr>
          <p:cNvPr id="4" name="TextBox 3"/>
          <p:cNvSpPr txBox="1"/>
          <p:nvPr/>
        </p:nvSpPr>
        <p:spPr>
          <a:xfrm>
            <a:off x="7289800" y="914400"/>
            <a:ext cx="4127500" cy="3693319"/>
          </a:xfrm>
          <a:prstGeom prst="rect">
            <a:avLst/>
          </a:prstGeom>
          <a:noFill/>
        </p:spPr>
        <p:txBody>
          <a:bodyPr wrap="square" rtlCol="0">
            <a:spAutoFit/>
          </a:bodyPr>
          <a:lstStyle/>
          <a:p>
            <a:pPr algn="r" rtl="1">
              <a:buFont typeface="Wingdings" pitchFamily="2" charset="2"/>
              <a:buChar char="ü"/>
            </a:pPr>
            <a:r>
              <a:rPr lang="fa-IR" dirty="0" smtClean="0">
                <a:cs typeface="B Nazanin" pitchFamily="2" charset="-78"/>
              </a:rPr>
              <a:t>هر فیلامان نازک از سه پروتئین به نام های اکتین، تروپونین و تروپومیوزین درست </a:t>
            </a:r>
          </a:p>
          <a:p>
            <a:pPr algn="r" rtl="1"/>
            <a:r>
              <a:rPr lang="fa-IR" dirty="0" smtClean="0">
                <a:cs typeface="B Nazanin" pitchFamily="2" charset="-78"/>
              </a:rPr>
              <a:t>شده است.</a:t>
            </a:r>
          </a:p>
          <a:p>
            <a:pPr algn="r" rtl="1">
              <a:buFont typeface="Wingdings" pitchFamily="2" charset="2"/>
              <a:buChar char="ü"/>
            </a:pPr>
            <a:r>
              <a:rPr lang="fa-IR" dirty="0" smtClean="0">
                <a:cs typeface="B Nazanin" pitchFamily="2" charset="-78"/>
              </a:rPr>
              <a:t>تروپومیوزین </a:t>
            </a:r>
            <a:r>
              <a:rPr lang="fa-IR" dirty="0" smtClean="0">
                <a:cs typeface="B Nazanin" pitchFamily="2" charset="-78"/>
              </a:rPr>
              <a:t>جایگاه </a:t>
            </a:r>
            <a:r>
              <a:rPr lang="fa-IR" dirty="0" smtClean="0">
                <a:cs typeface="B Nazanin" pitchFamily="2" charset="-78"/>
              </a:rPr>
              <a:t>فعال رشته های اکتین را پوشانده</a:t>
            </a:r>
          </a:p>
          <a:p>
            <a:pPr algn="r" rtl="1">
              <a:buFont typeface="Wingdings" pitchFamily="2" charset="2"/>
              <a:buChar char="ü"/>
            </a:pPr>
            <a:r>
              <a:rPr lang="fa-IR" dirty="0" smtClean="0">
                <a:cs typeface="B Nazanin" pitchFamily="2" charset="-78"/>
              </a:rPr>
              <a:t>در محل پوشش یک ساختمان سه بعدی به نام تروپونین بر روی آن قرار دارد.</a:t>
            </a:r>
            <a:endParaRPr lang="en-US" dirty="0" smtClean="0">
              <a:cs typeface="B Nazanin" pitchFamily="2" charset="-78"/>
            </a:endParaRPr>
          </a:p>
          <a:p>
            <a:pPr algn="r" rtl="1">
              <a:buFont typeface="Wingdings" pitchFamily="2" charset="2"/>
              <a:buChar char="ü"/>
            </a:pPr>
            <a:r>
              <a:rPr lang="fa-IR" dirty="0" smtClean="0">
                <a:cs typeface="B Nazanin" pitchFamily="2" charset="-78"/>
              </a:rPr>
              <a:t>تروپونین سه جز به نام تروپونین</a:t>
            </a:r>
            <a:r>
              <a:rPr lang="en-US" dirty="0" smtClean="0">
                <a:cs typeface="B Nazanin" pitchFamily="2" charset="-78"/>
              </a:rPr>
              <a:t> C</a:t>
            </a:r>
            <a:r>
              <a:rPr lang="fa-IR" dirty="0" smtClean="0">
                <a:cs typeface="B Nazanin" pitchFamily="2" charset="-78"/>
              </a:rPr>
              <a:t>(میل به کلسیم)، تروپونین</a:t>
            </a:r>
            <a:r>
              <a:rPr lang="en-US" dirty="0" smtClean="0">
                <a:cs typeface="B Nazanin" pitchFamily="2" charset="-78"/>
              </a:rPr>
              <a:t> I</a:t>
            </a:r>
            <a:r>
              <a:rPr lang="fa-IR" dirty="0" smtClean="0">
                <a:cs typeface="B Nazanin" pitchFamily="2" charset="-78"/>
              </a:rPr>
              <a:t> میل برای اکتین و تروپونین</a:t>
            </a:r>
            <a:r>
              <a:rPr lang="en-US" dirty="0" smtClean="0">
                <a:cs typeface="B Nazanin" pitchFamily="2" charset="-78"/>
              </a:rPr>
              <a:t>T</a:t>
            </a:r>
            <a:r>
              <a:rPr lang="fa-IR" dirty="0" smtClean="0">
                <a:cs typeface="B Nazanin" pitchFamily="2" charset="-78"/>
              </a:rPr>
              <a:t> میل برای ترکیبی برای تروپومیوزین</a:t>
            </a:r>
          </a:p>
          <a:p>
            <a:pPr algn="r" rtl="1"/>
            <a:endParaRPr lang="fa-IR" dirty="0" smtClean="0"/>
          </a:p>
          <a:p>
            <a:pPr algn="r"/>
            <a:endParaRPr lang="fa-IR" dirty="0" smtClean="0"/>
          </a:p>
          <a:p>
            <a:pPr algn="r"/>
            <a:endParaRPr lang="fa-IR" dirty="0" smtClean="0"/>
          </a:p>
          <a:p>
            <a:pPr algn="r"/>
            <a:endParaRPr lang="en-US" dirty="0"/>
          </a:p>
        </p:txBody>
      </p:sp>
      <p:pic>
        <p:nvPicPr>
          <p:cNvPr id="2052" name="Picture 4" descr="E:\educational\فیزیولوژِی\درس فیزیولوژی ترم 95-1\Cell1\29.jpg"/>
          <p:cNvPicPr>
            <a:picLocks noChangeAspect="1" noChangeArrowheads="1"/>
          </p:cNvPicPr>
          <p:nvPr/>
        </p:nvPicPr>
        <p:blipFill>
          <a:blip r:embed="rId4" cstate="print"/>
          <a:srcRect/>
          <a:stretch>
            <a:fillRect/>
          </a:stretch>
        </p:blipFill>
        <p:spPr bwMode="auto">
          <a:xfrm>
            <a:off x="7010400" y="3557318"/>
            <a:ext cx="5103813" cy="3265757"/>
          </a:xfrm>
          <a:prstGeom prst="rect">
            <a:avLst/>
          </a:prstGeom>
          <a:noFill/>
        </p:spPr>
      </p:pic>
    </p:spTree>
    <p:extLst>
      <p:ext uri="{BB962C8B-B14F-4D97-AF65-F5344CB8AC3E}">
        <p14:creationId xmlns:p14="http://schemas.microsoft.com/office/powerpoint/2010/main" xmlns="" val="1956493813"/>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idx="1"/>
          </p:nvPr>
        </p:nvSpPr>
        <p:spPr>
          <a:xfrm>
            <a:off x="266700" y="0"/>
            <a:ext cx="11925300" cy="6858000"/>
          </a:xfrm>
        </p:spPr>
        <p:txBody>
          <a:bodyPr>
            <a:noAutofit/>
          </a:bodyPr>
          <a:lstStyle/>
          <a:p>
            <a:pPr algn="r" rtl="1"/>
            <a:endParaRPr lang="fa-IR" sz="2000" dirty="0" smtClean="0">
              <a:cs typeface="B Nazanin" pitchFamily="2" charset="-78"/>
            </a:endParaRPr>
          </a:p>
          <a:p>
            <a:pPr algn="r" rtl="1">
              <a:buNone/>
            </a:pPr>
            <a:r>
              <a:rPr lang="fa-IR" sz="2400" b="1" dirty="0" smtClean="0">
                <a:solidFill>
                  <a:srgbClr val="FF0000"/>
                </a:solidFill>
                <a:cs typeface="B Nazanin" pitchFamily="2" charset="-78"/>
              </a:rPr>
              <a:t>فیزیولوژی انقباض عضلات مخطط</a:t>
            </a:r>
          </a:p>
          <a:p>
            <a:pPr algn="r" rtl="1"/>
            <a:r>
              <a:rPr lang="fa-IR" sz="2000" dirty="0" smtClean="0">
                <a:cs typeface="B Nazanin" pitchFamily="2" charset="-78"/>
              </a:rPr>
              <a:t>۱- پیغام از مغز صادر می شود.</a:t>
            </a:r>
          </a:p>
          <a:p>
            <a:pPr algn="r" rtl="1"/>
            <a:r>
              <a:rPr lang="fa-IR" sz="2000" dirty="0" smtClean="0">
                <a:cs typeface="B Nazanin" pitchFamily="2" charset="-78"/>
              </a:rPr>
              <a:t>۲- پیغام توسط سیستم عصبی به عضله منتقل می گردد.</a:t>
            </a:r>
          </a:p>
          <a:p>
            <a:pPr algn="r" rtl="1"/>
            <a:r>
              <a:rPr lang="fa-IR" sz="2000" dirty="0" smtClean="0">
                <a:cs typeface="B Nazanin" pitchFamily="2" charset="-78"/>
              </a:rPr>
              <a:t>۳- پیغام وارد عضله می شود.</a:t>
            </a:r>
          </a:p>
          <a:p>
            <a:pPr algn="r" rtl="1"/>
            <a:r>
              <a:rPr lang="fa-IR" sz="2000" dirty="0" smtClean="0">
                <a:cs typeface="B Nazanin" pitchFamily="2" charset="-78"/>
              </a:rPr>
              <a:t>۴- کلسیم از شبکه سارکوپلاسمی آزاد می شود.</a:t>
            </a:r>
          </a:p>
          <a:p>
            <a:pPr algn="r" rtl="1"/>
            <a:r>
              <a:rPr lang="fa-IR" sz="2000" dirty="0" smtClean="0">
                <a:cs typeface="B Nazanin" pitchFamily="2" charset="-78"/>
              </a:rPr>
              <a:t>۵- کلسیم به سمت اکتین ها رفته و با تروپونین ترکیب می شود.</a:t>
            </a:r>
          </a:p>
          <a:p>
            <a:pPr algn="r" rtl="1"/>
            <a:r>
              <a:rPr lang="fa-IR" sz="2000" dirty="0" smtClean="0">
                <a:cs typeface="B Nazanin" pitchFamily="2" charset="-78"/>
              </a:rPr>
              <a:t>۶- تروپونین و تروپومیوزین از روی اکتین جدا می شوند.</a:t>
            </a:r>
          </a:p>
          <a:p>
            <a:pPr algn="r" rtl="1"/>
            <a:r>
              <a:rPr lang="fa-IR" sz="2000" dirty="0" smtClean="0">
                <a:cs typeface="B Nazanin" pitchFamily="2" charset="-78"/>
              </a:rPr>
              <a:t>۷- جایگاه اتصال روی اکتین ها مشخص می شود.</a:t>
            </a:r>
          </a:p>
          <a:p>
            <a:pPr algn="r" rtl="1"/>
            <a:r>
              <a:rPr lang="fa-IR" sz="2000" dirty="0" smtClean="0">
                <a:cs typeface="B Nazanin" pitchFamily="2" charset="-78"/>
              </a:rPr>
              <a:t>۸- سر میوزین ها به جایگاه اتصال روی اکتین ها می چسبند.</a:t>
            </a:r>
          </a:p>
          <a:p>
            <a:pPr algn="r" rtl="1"/>
            <a:r>
              <a:rPr lang="fa-IR" sz="2000" dirty="0" smtClean="0">
                <a:cs typeface="B Nazanin" pitchFamily="2" charset="-78"/>
              </a:rPr>
              <a:t>۹- </a:t>
            </a:r>
            <a:r>
              <a:rPr lang="en-US" sz="2000" dirty="0" smtClean="0">
                <a:cs typeface="B Nazanin" pitchFamily="2" charset="-78"/>
              </a:rPr>
              <a:t>ATP </a:t>
            </a:r>
            <a:r>
              <a:rPr lang="fa-IR" sz="2000" dirty="0" smtClean="0">
                <a:cs typeface="B Nazanin" pitchFamily="2" charset="-78"/>
              </a:rPr>
              <a:t>وارد سر میوزین ها شده و توسط آنزیم </a:t>
            </a:r>
            <a:r>
              <a:rPr lang="en-US" sz="2000" dirty="0" smtClean="0">
                <a:cs typeface="B Nazanin" pitchFamily="2" charset="-78"/>
              </a:rPr>
              <a:t>ATP </a:t>
            </a:r>
            <a:r>
              <a:rPr lang="fa-IR" sz="2000" dirty="0" smtClean="0">
                <a:cs typeface="B Nazanin" pitchFamily="2" charset="-78"/>
              </a:rPr>
              <a:t>آز شکسته می شود و سر میوزین ها توسط این انرژی آزاد شده خم می گردد.</a:t>
            </a:r>
          </a:p>
          <a:p>
            <a:pPr algn="r" rtl="1"/>
            <a:r>
              <a:rPr lang="fa-IR" sz="2000" dirty="0" smtClean="0">
                <a:cs typeface="B Nazanin" pitchFamily="2" charset="-78"/>
              </a:rPr>
              <a:t>۱۰- سر میوزین ها از اکتین ها جدا شده و شروع به هل دادن اکتین ها به سمت یکدیگر و آغاز دوباره مرحله جدید می کنند.</a:t>
            </a:r>
          </a:p>
          <a:p>
            <a:pPr algn="r" rtl="1"/>
            <a:r>
              <a:rPr lang="fa-IR" sz="2000" dirty="0" smtClean="0">
                <a:cs typeface="B Nazanin" pitchFamily="2" charset="-78"/>
              </a:rPr>
              <a:t>۱۱- اکتین ها به یکدیگر رسیده و روی هم سُر می خورند تا به نهایت انقباض برسند. (نهایت انقباض زمانی است که دو خط </a:t>
            </a:r>
            <a:r>
              <a:rPr lang="en-US" sz="2000" dirty="0" smtClean="0">
                <a:cs typeface="B Nazanin" pitchFamily="2" charset="-78"/>
              </a:rPr>
              <a:t>Z </a:t>
            </a:r>
            <a:r>
              <a:rPr lang="fa-IR" sz="2000" dirty="0" smtClean="0">
                <a:cs typeface="B Nazanin" pitchFamily="2" charset="-78"/>
              </a:rPr>
              <a:t>به دو سرِ میوزین ها برسند)</a:t>
            </a:r>
          </a:p>
          <a:p>
            <a:pPr algn="r" rtl="1"/>
            <a:r>
              <a:rPr lang="fa-IR" sz="2000" dirty="0" smtClean="0">
                <a:cs typeface="B Nazanin" pitchFamily="2" charset="-78"/>
              </a:rPr>
              <a:t>۱۲- بعد از نهایت انقباض کلسیم به سمت شبکهء سارکوپلاسمی پمپ می شود.</a:t>
            </a:r>
          </a:p>
          <a:p>
            <a:pPr algn="r" rtl="1"/>
            <a:r>
              <a:rPr lang="fa-IR" sz="2000" dirty="0" smtClean="0">
                <a:cs typeface="B Nazanin" pitchFamily="2" charset="-78"/>
              </a:rPr>
              <a:t>۱۳- مرحلهء آخر مرحلهء استراحت است که اکتین و میوزین از یکدیگر جدا شده و به سر جای اول خود بر می گردند.</a:t>
            </a:r>
          </a:p>
          <a:p>
            <a:pPr marL="533400" indent="-533400" algn="r" rtl="1">
              <a:lnSpc>
                <a:spcPct val="120000"/>
              </a:lnSpc>
              <a:buNone/>
            </a:pPr>
            <a:endParaRPr lang="en-US" sz="2000" b="1" dirty="0" smtClean="0">
              <a:cs typeface="B Nazanin" pitchFamily="2" charset="-78"/>
            </a:endParaRPr>
          </a:p>
        </p:txBody>
      </p:sp>
    </p:spTree>
    <p:extLst>
      <p:ext uri="{BB962C8B-B14F-4D97-AF65-F5344CB8AC3E}">
        <p14:creationId xmlns:p14="http://schemas.microsoft.com/office/powerpoint/2010/main" xmlns="" val="1956493813"/>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idx="1"/>
          </p:nvPr>
        </p:nvSpPr>
        <p:spPr>
          <a:xfrm>
            <a:off x="266700" y="533400"/>
            <a:ext cx="11696700" cy="6324600"/>
          </a:xfrm>
        </p:spPr>
        <p:txBody>
          <a:bodyPr>
            <a:noAutofit/>
          </a:bodyPr>
          <a:lstStyle/>
          <a:p>
            <a:pPr marL="533400" indent="-533400" algn="r" rtl="1">
              <a:lnSpc>
                <a:spcPct val="120000"/>
              </a:lnSpc>
              <a:buNone/>
            </a:pPr>
            <a:r>
              <a:rPr lang="fa-IR" sz="2400" b="1" dirty="0" smtClean="0">
                <a:solidFill>
                  <a:srgbClr val="FF0000"/>
                </a:solidFill>
                <a:cs typeface="B Nazanin" pitchFamily="2" charset="-78"/>
              </a:rPr>
              <a:t>عضلات صاف</a:t>
            </a:r>
            <a:endParaRPr lang="fa-IR" sz="2000" dirty="0" smtClean="0">
              <a:solidFill>
                <a:schemeClr val="tx1"/>
              </a:solidFill>
              <a:cs typeface="B Nazanin" pitchFamily="2" charset="-78"/>
            </a:endParaRPr>
          </a:p>
          <a:p>
            <a:pPr marL="533400" indent="-533400" algn="r" rtl="1">
              <a:lnSpc>
                <a:spcPct val="120000"/>
              </a:lnSpc>
              <a:buFont typeface="Wingdings" pitchFamily="2" charset="2"/>
              <a:buChar char="Ø"/>
            </a:pPr>
            <a:r>
              <a:rPr lang="fa-IR" sz="2000" dirty="0" smtClean="0">
                <a:solidFill>
                  <a:schemeClr val="tx1"/>
                </a:solidFill>
                <a:cs typeface="B Nazanin" pitchFamily="2" charset="-78"/>
              </a:rPr>
              <a:t>غیر ارادی، 2تا5 میکرومتر قطر، 5تا200 میکرومتر طول در حالی که قطر فیبر های اسکلتی تا 20 برابر و طولشان تا چند هزار برابر</a:t>
            </a:r>
          </a:p>
          <a:p>
            <a:pPr marL="533400" indent="-533400" algn="r" rtl="1">
              <a:lnSpc>
                <a:spcPct val="120000"/>
              </a:lnSpc>
              <a:buFont typeface="+mj-lt"/>
              <a:buAutoNum type="arabicParenR"/>
            </a:pPr>
            <a:r>
              <a:rPr lang="fa-IR" sz="2000" dirty="0" smtClean="0">
                <a:solidFill>
                  <a:schemeClr val="tx1"/>
                </a:solidFill>
                <a:cs typeface="B Nazanin" pitchFamily="2" charset="-78"/>
              </a:rPr>
              <a:t>عضلات صاف چند واحدی</a:t>
            </a:r>
          </a:p>
          <a:p>
            <a:pPr marL="533400" indent="-533400" algn="just" rtl="1">
              <a:lnSpc>
                <a:spcPct val="120000"/>
              </a:lnSpc>
              <a:buNone/>
            </a:pPr>
            <a:r>
              <a:rPr lang="fa-IR" sz="2000" dirty="0" smtClean="0">
                <a:cs typeface="B Nazanin" pitchFamily="2" charset="-78"/>
              </a:rPr>
              <a:t>هر فیبر به گونه کاملاً مستقل از فیبرهای دیگر عمل می‌کند و بیشتر مانند فیبرهای ماهیچه‌ای اسکلتی از یک انتهای عصبی واحد عصب گیری می‌کند. افزون بر آن سطوح بیگانه این فیبرها مانند فیبرهای ماهیچه‌های اسکلتی از یک لایه نازک ماده همانند غشا یا مخلوطی از فیبریل‌های </a:t>
            </a:r>
            <a:r>
              <a:rPr lang="fa-IR" sz="2000" dirty="0" smtClean="0">
                <a:cs typeface="B Nazanin" pitchFamily="2" charset="-78"/>
                <a:hlinkClick r:id="rId3" tooltip="کلاژن"/>
              </a:rPr>
              <a:t>کلاژن</a:t>
            </a:r>
            <a:r>
              <a:rPr lang="fa-IR" sz="2000" dirty="0" smtClean="0">
                <a:cs typeface="B Nazanin" pitchFamily="2" charset="-78"/>
              </a:rPr>
              <a:t> و </a:t>
            </a:r>
            <a:r>
              <a:rPr lang="fa-IR" sz="2000" dirty="0" smtClean="0">
                <a:cs typeface="B Nazanin" pitchFamily="2" charset="-78"/>
                <a:hlinkClick r:id="rId4" tooltip="گلیکوپروتئین"/>
              </a:rPr>
              <a:t>گلیکوپروتئین</a:t>
            </a:r>
            <a:r>
              <a:rPr lang="fa-IR" sz="2000" dirty="0" smtClean="0">
                <a:cs typeface="B Nazanin" pitchFamily="2" charset="-78"/>
              </a:rPr>
              <a:t> پوشیده می‌شوند که به عایق‌بندی فیبرهای جداگانه از یکدیگر کمک می‌کند. فیبرهای ماهیچه‌ای عنبیه چشم</a:t>
            </a:r>
            <a:endParaRPr lang="fa-IR" sz="2000" dirty="0" smtClean="0">
              <a:solidFill>
                <a:schemeClr val="tx1"/>
              </a:solidFill>
              <a:cs typeface="B Nazanin" pitchFamily="2" charset="-78"/>
            </a:endParaRPr>
          </a:p>
          <a:p>
            <a:pPr marL="533400" indent="-533400" algn="r" rtl="1">
              <a:lnSpc>
                <a:spcPct val="120000"/>
              </a:lnSpc>
              <a:buFont typeface="+mj-lt"/>
              <a:buAutoNum type="arabicParenR"/>
            </a:pPr>
            <a:r>
              <a:rPr lang="fa-IR" sz="2000" dirty="0" smtClean="0">
                <a:solidFill>
                  <a:schemeClr val="tx1"/>
                </a:solidFill>
                <a:cs typeface="B Nazanin" pitchFamily="2" charset="-78"/>
              </a:rPr>
              <a:t>عضلات صاف تک واحدی</a:t>
            </a:r>
            <a:endParaRPr lang="en-US" sz="2000" dirty="0" smtClean="0">
              <a:solidFill>
                <a:schemeClr val="tx1"/>
              </a:solidFill>
              <a:cs typeface="B Nazanin" pitchFamily="2" charset="-78"/>
            </a:endParaRPr>
          </a:p>
          <a:p>
            <a:pPr algn="just" rtl="1"/>
            <a:r>
              <a:rPr lang="fa-IR" sz="2000" dirty="0" smtClean="0">
                <a:cs typeface="B Nazanin" pitchFamily="2" charset="-78"/>
              </a:rPr>
              <a:t>واژه تک واحدی گمراه کننده‌است زیرا به معنی فیبرهای ماهیچه‌ای واحد نیست بلکه به معنی توده کلی از صدها یا میلیونها فیبر ماهیچه‌ای است که با یکدیگر به گونه یک واحد منقبض می‌شوند(سن سیسیوم). فیبرها بیشتر با یکدیگر جمع شده و به گونه صفحات یا دستجاتی در می‌آیند و غشای سلولی آنها در نقاط انبوهی به یکدیگر می‌چسبند به گونه‌ای که نیرویی که در یک فیبر ماهیچه‌ای فرآوری می‌شود، می‌تواند به فیبرهای پس از آن منتقل شود</a:t>
            </a:r>
            <a:r>
              <a:rPr lang="en-US" sz="2000" dirty="0" smtClean="0">
                <a:cs typeface="B Nazanin" pitchFamily="2" charset="-78"/>
              </a:rPr>
              <a:t>.</a:t>
            </a:r>
            <a:endParaRPr lang="fa-IR" sz="2000" dirty="0" smtClean="0">
              <a:cs typeface="B Nazanin" pitchFamily="2" charset="-78"/>
            </a:endParaRPr>
          </a:p>
          <a:p>
            <a:pPr algn="just" rtl="1"/>
            <a:r>
              <a:rPr lang="fa-IR" sz="2000" dirty="0" smtClean="0">
                <a:cs typeface="B Nazanin" pitchFamily="2" charset="-78"/>
              </a:rPr>
              <a:t>مجاری صفراوی، رحم و بسیاری از رگهای خون یافت می‌شود پس، ماهیچه صاف احشایی نیز نامیده می‌شود.</a:t>
            </a:r>
          </a:p>
          <a:p>
            <a:pPr marL="533400" indent="-533400" algn="r" rtl="1">
              <a:lnSpc>
                <a:spcPct val="120000"/>
              </a:lnSpc>
              <a:buNone/>
            </a:pPr>
            <a:endParaRPr lang="fa-IR" dirty="0" smtClean="0">
              <a:solidFill>
                <a:schemeClr val="tx1"/>
              </a:solidFill>
              <a:cs typeface="B Nazanin" pitchFamily="2" charset="-78"/>
            </a:endParaRPr>
          </a:p>
          <a:p>
            <a:pPr marL="533400" indent="-533400" algn="r" rtl="1">
              <a:lnSpc>
                <a:spcPct val="120000"/>
              </a:lnSpc>
              <a:buNone/>
            </a:pPr>
            <a:endParaRPr lang="en-US" dirty="0" smtClean="0">
              <a:solidFill>
                <a:schemeClr val="tx1"/>
              </a:solidFill>
              <a:cs typeface="B Nazanin" pitchFamily="2" charset="-78"/>
            </a:endParaRPr>
          </a:p>
        </p:txBody>
      </p:sp>
    </p:spTree>
    <p:extLst>
      <p:ext uri="{BB962C8B-B14F-4D97-AF65-F5344CB8AC3E}">
        <p14:creationId xmlns:p14="http://schemas.microsoft.com/office/powerpoint/2010/main" xmlns="" val="1956493813"/>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idx="1"/>
          </p:nvPr>
        </p:nvSpPr>
        <p:spPr>
          <a:xfrm>
            <a:off x="266700" y="533400"/>
            <a:ext cx="11696700" cy="6324600"/>
          </a:xfrm>
        </p:spPr>
        <p:txBody>
          <a:bodyPr>
            <a:noAutofit/>
          </a:bodyPr>
          <a:lstStyle/>
          <a:p>
            <a:pPr marL="533400" indent="-533400" algn="r" rtl="1">
              <a:lnSpc>
                <a:spcPct val="120000"/>
              </a:lnSpc>
              <a:buNone/>
            </a:pPr>
            <a:r>
              <a:rPr lang="fa-IR" sz="2000" b="1" dirty="0" smtClean="0">
                <a:solidFill>
                  <a:srgbClr val="FF0000"/>
                </a:solidFill>
                <a:cs typeface="B Nazanin" pitchFamily="2" charset="-78"/>
              </a:rPr>
              <a:t>انقباض عضلات صاف</a:t>
            </a:r>
            <a:endParaRPr lang="fa-IR" sz="2000" b="1" dirty="0" smtClean="0">
              <a:solidFill>
                <a:schemeClr val="tx1"/>
              </a:solidFill>
              <a:cs typeface="B Nazanin" pitchFamily="2" charset="-78"/>
            </a:endParaRPr>
          </a:p>
          <a:p>
            <a:pPr marL="533400" indent="-533400" algn="r" rtl="1">
              <a:lnSpc>
                <a:spcPct val="120000"/>
              </a:lnSpc>
              <a:buNone/>
            </a:pPr>
            <a:r>
              <a:rPr lang="fa-IR" dirty="0" smtClean="0">
                <a:cs typeface="B Nazanin" pitchFamily="2" charset="-78"/>
              </a:rPr>
              <a:t>ماهیچه صاف دارای هم فیلامان‌های اکتین و هم فیلامانهای میوزین است</a:t>
            </a:r>
            <a:endParaRPr lang="en-US" dirty="0" smtClean="0">
              <a:cs typeface="B Nazanin" pitchFamily="2" charset="-78"/>
            </a:endParaRPr>
          </a:p>
          <a:p>
            <a:pPr marL="533400" indent="-533400" algn="r" rtl="1">
              <a:lnSpc>
                <a:spcPct val="120000"/>
              </a:lnSpc>
              <a:buFont typeface="Wingdings" pitchFamily="2" charset="2"/>
              <a:buChar char="Ø"/>
            </a:pPr>
            <a:r>
              <a:rPr lang="fa-IR" dirty="0" smtClean="0">
                <a:cs typeface="B Nazanin" pitchFamily="2" charset="-78"/>
              </a:rPr>
              <a:t> ماهیچه صاف تروپونین که برای مهار انقباض ماهیچه اسکلتی بایسته‌است، ندارد.  در فیبر ماهیچه صاف شمار فراوانی فیلامانهای اکتین دیده می‌شود که به اجسام متراکم </a:t>
            </a:r>
            <a:r>
              <a:rPr lang="en-US" dirty="0" smtClean="0">
                <a:cs typeface="B Nazanin" pitchFamily="2" charset="-78"/>
              </a:rPr>
              <a:t>Dense Bodies </a:t>
            </a:r>
            <a:r>
              <a:rPr lang="fa-IR" dirty="0" smtClean="0">
                <a:cs typeface="B Nazanin" pitchFamily="2" charset="-78"/>
              </a:rPr>
              <a:t>چسبیده‌اند</a:t>
            </a:r>
            <a:r>
              <a:rPr lang="en-US" dirty="0" smtClean="0">
                <a:cs typeface="B Nazanin" pitchFamily="2" charset="-78"/>
              </a:rPr>
              <a:t>.</a:t>
            </a:r>
            <a:r>
              <a:rPr lang="fa-IR" dirty="0" smtClean="0">
                <a:cs typeface="B Nazanin" pitchFamily="2" charset="-78"/>
              </a:rPr>
              <a:t/>
            </a:r>
            <a:br>
              <a:rPr lang="fa-IR" dirty="0" smtClean="0">
                <a:cs typeface="B Nazanin" pitchFamily="2" charset="-78"/>
              </a:rPr>
            </a:br>
            <a:r>
              <a:rPr lang="fa-IR" dirty="0" smtClean="0">
                <a:cs typeface="B Nazanin" pitchFamily="2" charset="-78"/>
              </a:rPr>
              <a:t/>
            </a:r>
            <a:br>
              <a:rPr lang="fa-IR" dirty="0" smtClean="0">
                <a:cs typeface="B Nazanin" pitchFamily="2" charset="-78"/>
              </a:rPr>
            </a:br>
            <a:r>
              <a:rPr lang="fa-IR" dirty="0" smtClean="0">
                <a:cs typeface="B Nazanin" pitchFamily="2" charset="-78"/>
              </a:rPr>
              <a:t>در لابلای فیلامان‌های انبوه اکتین در فیبر ماهیچه‌ای شماری فیلامان‌های میوزین قرار گرفته‌اند. </a:t>
            </a:r>
            <a:endParaRPr lang="en-US" dirty="0" smtClean="0">
              <a:cs typeface="B Nazanin" pitchFamily="2" charset="-78"/>
            </a:endParaRPr>
          </a:p>
          <a:p>
            <a:pPr marL="533400" indent="-533400" algn="r" rtl="1">
              <a:lnSpc>
                <a:spcPct val="120000"/>
              </a:lnSpc>
              <a:buFont typeface="Wingdings" pitchFamily="2" charset="2"/>
              <a:buChar char="Ø"/>
            </a:pPr>
            <a:r>
              <a:rPr lang="fa-IR" dirty="0" smtClean="0">
                <a:cs typeface="B Nazanin" pitchFamily="2" charset="-78"/>
              </a:rPr>
              <a:t>روند انقباض به وسیله پروتئینی به نام کالمودلین انجام شده (مشابه تروپونین عمل می کند) و میل ترکیبی با یون های کلسیم دارد.</a:t>
            </a:r>
          </a:p>
          <a:p>
            <a:pPr marL="533400" indent="-533400" algn="r" rtl="1">
              <a:lnSpc>
                <a:spcPct val="120000"/>
              </a:lnSpc>
              <a:buFont typeface="Wingdings" pitchFamily="2" charset="2"/>
              <a:buChar char="Ø"/>
            </a:pPr>
            <a:r>
              <a:rPr lang="fa-IR" dirty="0" smtClean="0">
                <a:cs typeface="B Nazanin" pitchFamily="2" charset="-78"/>
              </a:rPr>
              <a:t>ورود یون های کلسیم به داخل سلول و تشکیل باند کلسیم-کالمودلین و این باند باعث فغال شدن آنزیم میوزین کیناز و این آنزیم باعث فعال سازی سر هر زنحیره سبک میوزین (زنجیره تنظیم کننده)</a:t>
            </a:r>
          </a:p>
          <a:p>
            <a:pPr marL="533400" indent="-533400" algn="r" rtl="1">
              <a:lnSpc>
                <a:spcPct val="120000"/>
              </a:lnSpc>
              <a:buFont typeface="Wingdings" pitchFamily="2" charset="2"/>
              <a:buChar char="Ø"/>
            </a:pPr>
            <a:r>
              <a:rPr lang="fa-IR" dirty="0" smtClean="0">
                <a:cs typeface="B Nazanin" pitchFamily="2" charset="-78"/>
              </a:rPr>
              <a:t>سر میوزین قادر به واکنش با فیلامان اکتین می شود</a:t>
            </a:r>
            <a:endParaRPr lang="en-US" dirty="0" smtClean="0">
              <a:cs typeface="B Nazanin" pitchFamily="2" charset="-78"/>
            </a:endParaRPr>
          </a:p>
          <a:p>
            <a:pPr marL="533400" indent="-533400" algn="r" rtl="1">
              <a:lnSpc>
                <a:spcPct val="120000"/>
              </a:lnSpc>
              <a:buNone/>
            </a:pPr>
            <a:r>
              <a:rPr lang="fa-IR" dirty="0" smtClean="0">
                <a:cs typeface="B Nazanin" pitchFamily="2" charset="-78"/>
              </a:rPr>
              <a:t/>
            </a:r>
            <a:br>
              <a:rPr lang="fa-IR" dirty="0" smtClean="0">
                <a:cs typeface="B Nazanin" pitchFamily="2" charset="-78"/>
              </a:rPr>
            </a:br>
            <a:r>
              <a:rPr lang="fa-IR" dirty="0" smtClean="0">
                <a:cs typeface="B Nazanin" pitchFamily="2" charset="-78"/>
              </a:rPr>
              <a:t>نکته: اگر چه بیشتر ماهیچه‌های اسکلتی با شتاب منقبض می‌شوند ولی بیشتر انقباضات ماهیچه صاف از نوع تونیک طولانی است که گاهی ساعتها یا حتی روزها طول می‌کشد. ماهیچه اسکلتی منحصرا ازطریق دستگاه عصبی فعال می‌شود ولی ماهیچه صاف می‌تواند توسط گونه‌های انبوهی از سیگنال‌ها وادار به انقباض شود. بدست سیگنالهای عصبی، تحریک هورمونی و کشش ماهیچه و به چند روش دیگر که به علت وجود رسپتورهای پروتئینی بیشتری است که در غشای ماهیچه صاف وجود دارد.</a:t>
            </a:r>
            <a:endParaRPr lang="fa-IR" dirty="0" smtClean="0">
              <a:solidFill>
                <a:schemeClr val="tx1"/>
              </a:solidFill>
              <a:cs typeface="B Nazanin" pitchFamily="2" charset="-78"/>
            </a:endParaRPr>
          </a:p>
        </p:txBody>
      </p:sp>
    </p:spTree>
    <p:extLst>
      <p:ext uri="{BB962C8B-B14F-4D97-AF65-F5344CB8AC3E}">
        <p14:creationId xmlns:p14="http://schemas.microsoft.com/office/powerpoint/2010/main" xmlns="" val="195649381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idx="1"/>
          </p:nvPr>
        </p:nvSpPr>
        <p:spPr>
          <a:xfrm>
            <a:off x="0" y="0"/>
            <a:ext cx="12192000" cy="6858000"/>
          </a:xfrm>
        </p:spPr>
        <p:txBody>
          <a:bodyPr>
            <a:noAutofit/>
          </a:bodyPr>
          <a:lstStyle/>
          <a:p>
            <a:pPr marL="533400" indent="-533400" algn="r" rtl="1">
              <a:lnSpc>
                <a:spcPct val="120000"/>
              </a:lnSpc>
              <a:buNone/>
            </a:pPr>
            <a:endParaRPr lang="fa-IR" sz="3200" b="1" dirty="0" smtClean="0">
              <a:solidFill>
                <a:srgbClr val="FF0000"/>
              </a:solidFill>
              <a:cs typeface="B Nazanin" pitchFamily="2" charset="-78"/>
            </a:endParaRPr>
          </a:p>
          <a:p>
            <a:pPr marL="533400" indent="-533400" algn="r" rtl="1">
              <a:lnSpc>
                <a:spcPct val="120000"/>
              </a:lnSpc>
              <a:buNone/>
            </a:pPr>
            <a:endParaRPr lang="fa-IR" sz="3200" b="1" dirty="0" smtClean="0">
              <a:solidFill>
                <a:srgbClr val="FF0000"/>
              </a:solidFill>
              <a:cs typeface="B Nazanin" pitchFamily="2" charset="-78"/>
            </a:endParaRPr>
          </a:p>
          <a:p>
            <a:pPr marL="533400" indent="-533400" algn="r" rtl="1">
              <a:lnSpc>
                <a:spcPct val="120000"/>
              </a:lnSpc>
              <a:buNone/>
            </a:pPr>
            <a:endParaRPr lang="fa-IR" sz="3200" b="1" dirty="0" smtClean="0">
              <a:solidFill>
                <a:srgbClr val="FF0000"/>
              </a:solidFill>
              <a:cs typeface="B Nazanin" pitchFamily="2" charset="-78"/>
            </a:endParaRPr>
          </a:p>
          <a:p>
            <a:pPr marL="533400" indent="-533400" algn="r" rtl="1">
              <a:lnSpc>
                <a:spcPct val="120000"/>
              </a:lnSpc>
              <a:buNone/>
            </a:pPr>
            <a:endParaRPr lang="fa-IR" sz="3200" b="1" dirty="0" smtClean="0">
              <a:solidFill>
                <a:srgbClr val="FF0000"/>
              </a:solidFill>
              <a:cs typeface="B Nazanin" pitchFamily="2" charset="-78"/>
            </a:endParaRPr>
          </a:p>
          <a:p>
            <a:pPr marL="533400" indent="-533400" algn="ctr" rtl="1">
              <a:lnSpc>
                <a:spcPct val="120000"/>
              </a:lnSpc>
              <a:buNone/>
            </a:pPr>
            <a:r>
              <a:rPr lang="fa-IR" sz="3200" b="1" dirty="0" smtClean="0">
                <a:solidFill>
                  <a:srgbClr val="FF0000"/>
                </a:solidFill>
                <a:cs typeface="B Nazanin" pitchFamily="2" charset="-78"/>
              </a:rPr>
              <a:t>فیزیولوژی غشا و نقش آن در نقل و انتقال مواد</a:t>
            </a:r>
          </a:p>
          <a:p>
            <a:pPr marL="533400" indent="-533400" algn="r" rtl="1">
              <a:lnSpc>
                <a:spcPct val="120000"/>
              </a:lnSpc>
              <a:buNone/>
            </a:pPr>
            <a:endParaRPr lang="fa-IR" sz="3200" b="1" dirty="0" smtClean="0">
              <a:solidFill>
                <a:srgbClr val="FF0000"/>
              </a:solidFill>
              <a:cs typeface="B Nazanin" pitchFamily="2" charset="-78"/>
            </a:endParaRPr>
          </a:p>
        </p:txBody>
      </p:sp>
    </p:spTree>
    <p:extLst>
      <p:ext uri="{BB962C8B-B14F-4D97-AF65-F5344CB8AC3E}">
        <p14:creationId xmlns:p14="http://schemas.microsoft.com/office/powerpoint/2010/main" xmlns="" val="195649381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idx="1"/>
          </p:nvPr>
        </p:nvSpPr>
        <p:spPr>
          <a:xfrm>
            <a:off x="0" y="0"/>
            <a:ext cx="12192000" cy="6858000"/>
          </a:xfrm>
        </p:spPr>
        <p:txBody>
          <a:bodyPr>
            <a:noAutofit/>
          </a:bodyPr>
          <a:lstStyle/>
          <a:p>
            <a:pPr marL="533400" indent="-533400" algn="r" rtl="1">
              <a:lnSpc>
                <a:spcPct val="120000"/>
              </a:lnSpc>
              <a:buNone/>
            </a:pPr>
            <a:r>
              <a:rPr lang="fa-IR" sz="1600" b="1" dirty="0" smtClean="0">
                <a:cs typeface="B Nazanin" pitchFamily="2" charset="-78"/>
              </a:rPr>
              <a:t>فیزیولوژی غشا و نقش آن در نقل و انتقال مواد</a:t>
            </a:r>
          </a:p>
          <a:p>
            <a:pPr marL="533400" indent="-533400" algn="r" rtl="1">
              <a:lnSpc>
                <a:spcPct val="120000"/>
              </a:lnSpc>
              <a:buNone/>
            </a:pPr>
            <a:endParaRPr lang="fa-IR" sz="1600" b="1" dirty="0" smtClean="0">
              <a:cs typeface="B Nazanin" pitchFamily="2" charset="-78"/>
            </a:endParaRPr>
          </a:p>
          <a:p>
            <a:pPr marL="533400" indent="-533400" algn="r" rtl="1">
              <a:lnSpc>
                <a:spcPct val="120000"/>
              </a:lnSpc>
              <a:buFont typeface="Wingdings" pitchFamily="2" charset="2"/>
              <a:buChar char="ü"/>
            </a:pPr>
            <a:r>
              <a:rPr lang="fa-IR" sz="1600" dirty="0" smtClean="0">
                <a:cs typeface="B Nazanin" pitchFamily="2" charset="-78"/>
              </a:rPr>
              <a:t>مايع خارج سلولي حاوي مقادير زيادي سديم ولي پتاسيم كم (عكس مايع داخل سلولي )</a:t>
            </a:r>
            <a:endParaRPr lang="en-US" sz="1600" dirty="0" smtClean="0">
              <a:cs typeface="B Nazanin" pitchFamily="2" charset="-78"/>
            </a:endParaRPr>
          </a:p>
          <a:p>
            <a:pPr marL="533400" indent="-533400" algn="r" rtl="1">
              <a:lnSpc>
                <a:spcPct val="120000"/>
              </a:lnSpc>
              <a:buNone/>
            </a:pPr>
            <a:r>
              <a:rPr lang="fa-IR" sz="1600" dirty="0" smtClean="0">
                <a:cs typeface="B Nazanin" pitchFamily="2" charset="-78"/>
              </a:rPr>
              <a:t>مايع خارجي حاوي مقادير زياد كلر است.</a:t>
            </a:r>
          </a:p>
          <a:p>
            <a:pPr marL="533400" indent="-533400" algn="r" rtl="1">
              <a:lnSpc>
                <a:spcPct val="120000"/>
              </a:lnSpc>
              <a:buFont typeface="Wingdings" pitchFamily="2" charset="2"/>
              <a:buChar char="ü"/>
            </a:pPr>
            <a:r>
              <a:rPr lang="fa-IR" sz="1600" dirty="0" smtClean="0">
                <a:cs typeface="B Nazanin" pitchFamily="2" charset="-78"/>
              </a:rPr>
              <a:t>ساختار غشا از يك ليپيد دولايه به همراه تعداد زيادي مولكول پروتئين شناور درچربي </a:t>
            </a:r>
          </a:p>
          <a:p>
            <a:pPr marL="533400" indent="-533400" algn="r" rtl="1">
              <a:lnSpc>
                <a:spcPct val="120000"/>
              </a:lnSpc>
              <a:buNone/>
            </a:pPr>
            <a:r>
              <a:rPr lang="fa-IR" sz="1600" dirty="0" smtClean="0">
                <a:cs typeface="B Nazanin" pitchFamily="2" charset="-78"/>
              </a:rPr>
              <a:t>غشا بعنوان سد: كه مانع از جابجايي مولكولهاي آب و مواد محلول در آن بين مايعات داخل</a:t>
            </a:r>
          </a:p>
          <a:p>
            <a:pPr marL="533400" indent="-533400" algn="r" rtl="1">
              <a:lnSpc>
                <a:spcPct val="120000"/>
              </a:lnSpc>
              <a:buNone/>
            </a:pPr>
            <a:r>
              <a:rPr lang="fa-IR" sz="1600" dirty="0" smtClean="0">
                <a:cs typeface="B Nazanin" pitchFamily="2" charset="-78"/>
              </a:rPr>
              <a:t> و خارج سلول ميگردد. </a:t>
            </a:r>
          </a:p>
          <a:p>
            <a:pPr marL="533400" indent="-533400" algn="r" rtl="1">
              <a:lnSpc>
                <a:spcPct val="120000"/>
              </a:lnSpc>
              <a:buFont typeface="Wingdings" pitchFamily="2" charset="2"/>
              <a:buChar char="ü"/>
            </a:pPr>
            <a:r>
              <a:rPr lang="fa-IR" sz="1600" dirty="0" smtClean="0">
                <a:cs typeface="B Nazanin" pitchFamily="2" charset="-78"/>
              </a:rPr>
              <a:t>پروتئين هاي متفاوتي در غشاء وجود دارد. </a:t>
            </a:r>
          </a:p>
          <a:p>
            <a:pPr marL="533400" indent="-533400" algn="r" rtl="1">
              <a:lnSpc>
                <a:spcPct val="120000"/>
              </a:lnSpc>
              <a:buFont typeface="Arial" pitchFamily="34" charset="0"/>
              <a:buChar char="•"/>
            </a:pPr>
            <a:r>
              <a:rPr lang="fa-IR" sz="1600" dirty="0" smtClean="0">
                <a:cs typeface="B Nazanin" pitchFamily="2" charset="-78"/>
              </a:rPr>
              <a:t>برخي از پروتئين ها داراي فضاهاي پر از</a:t>
            </a:r>
          </a:p>
          <a:p>
            <a:pPr marL="533400" indent="-533400" algn="r" rtl="1">
              <a:lnSpc>
                <a:spcPct val="120000"/>
              </a:lnSpc>
              <a:buNone/>
            </a:pPr>
            <a:r>
              <a:rPr lang="fa-IR" sz="1600" dirty="0" smtClean="0">
                <a:cs typeface="B Nazanin" pitchFamily="2" charset="-78"/>
              </a:rPr>
              <a:t> آب در تمام ضخامت</a:t>
            </a:r>
            <a:r>
              <a:rPr lang="en-US" sz="1600" dirty="0" smtClean="0">
                <a:cs typeface="B Nazanin" pitchFamily="2" charset="-78"/>
              </a:rPr>
              <a:t> </a:t>
            </a:r>
            <a:r>
              <a:rPr lang="fa-IR" sz="1600" dirty="0" smtClean="0">
                <a:cs typeface="B Nazanin" pitchFamily="2" charset="-78"/>
              </a:rPr>
              <a:t> و اجازه عبور به يونها يا </a:t>
            </a:r>
          </a:p>
          <a:p>
            <a:pPr marL="533400" indent="-533400" algn="r" rtl="1">
              <a:lnSpc>
                <a:spcPct val="120000"/>
              </a:lnSpc>
              <a:buNone/>
            </a:pPr>
            <a:r>
              <a:rPr lang="fa-IR" sz="1600" dirty="0" smtClean="0">
                <a:cs typeface="B Nazanin" pitchFamily="2" charset="-78"/>
              </a:rPr>
              <a:t>مولكولهاي خاص (پروتئين هاي كانالي)</a:t>
            </a:r>
          </a:p>
          <a:p>
            <a:pPr marL="533400" indent="-533400" algn="r" rtl="1">
              <a:lnSpc>
                <a:spcPct val="120000"/>
              </a:lnSpc>
              <a:buFont typeface="Arial" pitchFamily="34" charset="0"/>
              <a:buChar char="•"/>
            </a:pPr>
            <a:r>
              <a:rPr lang="fa-IR" sz="1600" dirty="0" smtClean="0">
                <a:cs typeface="B Nazanin" pitchFamily="2" charset="-78"/>
              </a:rPr>
              <a:t>بقيه به پروتئين هاي حامل (به مواد مورد </a:t>
            </a:r>
          </a:p>
          <a:p>
            <a:pPr marL="533400" indent="-533400" algn="r" rtl="1">
              <a:lnSpc>
                <a:spcPct val="120000"/>
              </a:lnSpc>
              <a:buNone/>
            </a:pPr>
            <a:r>
              <a:rPr lang="fa-IR" sz="1600" dirty="0" smtClean="0">
                <a:cs typeface="B Nazanin" pitchFamily="2" charset="-78"/>
              </a:rPr>
              <a:t>نظر اتصال يافته و با تغيير فضايي، مواد را از غشاء</a:t>
            </a:r>
          </a:p>
          <a:p>
            <a:pPr marL="533400" indent="-533400" algn="r" rtl="1">
              <a:lnSpc>
                <a:spcPct val="120000"/>
              </a:lnSpc>
              <a:buNone/>
            </a:pPr>
            <a:r>
              <a:rPr lang="fa-IR" sz="1600" dirty="0" smtClean="0">
                <a:cs typeface="B Nazanin" pitchFamily="2" charset="-78"/>
              </a:rPr>
              <a:t> عبور ميدهند.</a:t>
            </a:r>
            <a:endParaRPr lang="en-US" sz="1600" b="1" dirty="0" smtClean="0">
              <a:cs typeface="B Nazanin" pitchFamily="2" charset="-78"/>
            </a:endParaRPr>
          </a:p>
          <a:p>
            <a:pPr marL="533400" indent="-533400" algn="r" rtl="1">
              <a:lnSpc>
                <a:spcPct val="120000"/>
              </a:lnSpc>
              <a:buNone/>
            </a:pPr>
            <a:endParaRPr lang="fa-IR" sz="1600" dirty="0" smtClean="0">
              <a:solidFill>
                <a:schemeClr val="tx1"/>
              </a:solidFill>
              <a:cs typeface="B Nazanin" pitchFamily="2" charset="-78"/>
            </a:endParaRPr>
          </a:p>
        </p:txBody>
      </p:sp>
      <p:pic>
        <p:nvPicPr>
          <p:cNvPr id="1027" name="Picture 3" descr="E:\educational\فیزیولوژِی\درس فیزیولوژی ترم 95-1\Cell1\18.jpg"/>
          <p:cNvPicPr>
            <a:picLocks noChangeAspect="1" noChangeArrowheads="1"/>
          </p:cNvPicPr>
          <p:nvPr/>
        </p:nvPicPr>
        <p:blipFill>
          <a:blip r:embed="rId3" cstate="print"/>
          <a:srcRect/>
          <a:stretch>
            <a:fillRect/>
          </a:stretch>
        </p:blipFill>
        <p:spPr bwMode="auto">
          <a:xfrm>
            <a:off x="190500" y="1352550"/>
            <a:ext cx="3810000" cy="5467350"/>
          </a:xfrm>
          <a:prstGeom prst="rect">
            <a:avLst/>
          </a:prstGeom>
          <a:noFill/>
        </p:spPr>
      </p:pic>
      <p:pic>
        <p:nvPicPr>
          <p:cNvPr id="1028" name="Picture 4" descr="E:\educational\فیزیولوژِی\درس فیزیولوژی ترم 95-1\Cell1\19.jpg"/>
          <p:cNvPicPr>
            <a:picLocks noChangeAspect="1" noChangeArrowheads="1"/>
          </p:cNvPicPr>
          <p:nvPr/>
        </p:nvPicPr>
        <p:blipFill>
          <a:blip r:embed="rId4" cstate="print"/>
          <a:srcRect/>
          <a:stretch>
            <a:fillRect/>
          </a:stretch>
        </p:blipFill>
        <p:spPr bwMode="auto">
          <a:xfrm>
            <a:off x="4054475" y="3314700"/>
            <a:ext cx="4895850" cy="3543300"/>
          </a:xfrm>
          <a:prstGeom prst="rect">
            <a:avLst/>
          </a:prstGeom>
          <a:noFill/>
        </p:spPr>
      </p:pic>
    </p:spTree>
    <p:extLst>
      <p:ext uri="{BB962C8B-B14F-4D97-AF65-F5344CB8AC3E}">
        <p14:creationId xmlns:p14="http://schemas.microsoft.com/office/powerpoint/2010/main" xmlns="" val="195649381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idx="1"/>
          </p:nvPr>
        </p:nvSpPr>
        <p:spPr>
          <a:xfrm>
            <a:off x="749300" y="596900"/>
            <a:ext cx="10769599" cy="5340351"/>
          </a:xfrm>
        </p:spPr>
        <p:txBody>
          <a:bodyPr>
            <a:noAutofit/>
          </a:bodyPr>
          <a:lstStyle/>
          <a:p>
            <a:pPr marL="533400" indent="-533400" algn="r" rtl="1">
              <a:lnSpc>
                <a:spcPct val="120000"/>
              </a:lnSpc>
              <a:buNone/>
            </a:pPr>
            <a:r>
              <a:rPr lang="fa-IR" sz="2000" dirty="0" smtClean="0">
                <a:solidFill>
                  <a:srgbClr val="FF0000"/>
                </a:solidFill>
                <a:cs typeface="B Nazanin" pitchFamily="2" charset="-78"/>
              </a:rPr>
              <a:t>انتشار و انتقال فعال: </a:t>
            </a:r>
            <a:r>
              <a:rPr lang="fa-IR" sz="2000" dirty="0" smtClean="0">
                <a:cs typeface="B Nazanin" pitchFamily="2" charset="-78"/>
              </a:rPr>
              <a:t>انتقال از طريق غشاء سلول، چه از راه چربي و چه از طريق پروتئين ها از طريق دو مكانيسم انجام مي پذيرد: </a:t>
            </a:r>
          </a:p>
          <a:p>
            <a:pPr marL="533400" indent="-533400" algn="r" rtl="1">
              <a:lnSpc>
                <a:spcPct val="120000"/>
              </a:lnSpc>
              <a:buNone/>
            </a:pPr>
            <a:r>
              <a:rPr lang="fa-IR" sz="2000" dirty="0" smtClean="0">
                <a:cs typeface="B Nazanin" pitchFamily="2" charset="-78"/>
              </a:rPr>
              <a:t>1 -انتشار (انتقال غير فعال)، جابجايي از محيط غليظ به رقيق </a:t>
            </a:r>
          </a:p>
          <a:p>
            <a:pPr marL="533400" indent="-533400" algn="r" rtl="1">
              <a:lnSpc>
                <a:spcPct val="120000"/>
              </a:lnSpc>
              <a:buNone/>
            </a:pPr>
            <a:r>
              <a:rPr lang="fa-IR" sz="2000" dirty="0" smtClean="0">
                <a:cs typeface="B Nazanin" pitchFamily="2" charset="-78"/>
              </a:rPr>
              <a:t>2 -انتقال فعال (حركت برخلاف شيب از محيط رقيق به غليظ).</a:t>
            </a:r>
            <a:endParaRPr lang="en-US" sz="2000" dirty="0" smtClean="0">
              <a:cs typeface="B Nazanin" pitchFamily="2" charset="-78"/>
            </a:endParaRPr>
          </a:p>
          <a:p>
            <a:pPr marL="533400" indent="-533400" algn="r" rtl="1">
              <a:lnSpc>
                <a:spcPct val="120000"/>
              </a:lnSpc>
              <a:buNone/>
            </a:pPr>
            <a:r>
              <a:rPr lang="fa-IR" sz="2000" b="1" dirty="0" smtClean="0">
                <a:cs typeface="B Nazanin" pitchFamily="2" charset="-78"/>
              </a:rPr>
              <a:t>پديده انتشار: </a:t>
            </a:r>
            <a:r>
              <a:rPr lang="fa-IR" sz="2000" dirty="0" smtClean="0">
                <a:cs typeface="B Nazanin" pitchFamily="2" charset="-78"/>
              </a:rPr>
              <a:t>تمام مولكولها و يونها در بدن در حال حركتند، هر چه حركت بيشتر، دما بيشتر</a:t>
            </a:r>
            <a:endParaRPr lang="en-US" sz="2000" dirty="0" smtClean="0">
              <a:cs typeface="B Nazanin" pitchFamily="2" charset="-78"/>
            </a:endParaRPr>
          </a:p>
          <a:p>
            <a:pPr marL="533400" indent="-533400" algn="r" rtl="1">
              <a:lnSpc>
                <a:spcPct val="120000"/>
              </a:lnSpc>
              <a:buNone/>
            </a:pPr>
            <a:r>
              <a:rPr lang="fa-IR" sz="2000" dirty="0" smtClean="0">
                <a:cs typeface="B Nazanin" pitchFamily="2" charset="-78"/>
              </a:rPr>
              <a:t>هنگاميكه دو ذره به هم نزديك ميشوند ذره متحرك انرژي جنبش خود را به ذره ساكن داده و انرژي خودش كاهش پيدا ميكند. اين روند همواره بين مولكولها اتفاق ميافتد. به حركت دائمي مولكولها در كنار يكديگر در محيط مايع و گاز را انتشار گويند.</a:t>
            </a:r>
            <a:endParaRPr lang="en-US" sz="2000" dirty="0" smtClean="0">
              <a:cs typeface="B Nazanin" pitchFamily="2" charset="-78"/>
            </a:endParaRPr>
          </a:p>
          <a:p>
            <a:pPr marL="533400" indent="-533400" algn="r" rtl="1">
              <a:lnSpc>
                <a:spcPct val="120000"/>
              </a:lnSpc>
              <a:buNone/>
            </a:pPr>
            <a:r>
              <a:rPr lang="fa-IR" sz="2000" dirty="0" smtClean="0">
                <a:solidFill>
                  <a:srgbClr val="FF0000"/>
                </a:solidFill>
                <a:cs typeface="B Nazanin" pitchFamily="2" charset="-78"/>
              </a:rPr>
              <a:t>انتشار از طريق غشاء سلول</a:t>
            </a:r>
            <a:r>
              <a:rPr lang="en-US" sz="2000" dirty="0" smtClean="0">
                <a:solidFill>
                  <a:srgbClr val="FF0000"/>
                </a:solidFill>
                <a:cs typeface="B Nazanin" pitchFamily="2" charset="-78"/>
              </a:rPr>
              <a:t>:</a:t>
            </a:r>
          </a:p>
          <a:p>
            <a:pPr marL="533400" indent="-533400" algn="r" rtl="1">
              <a:lnSpc>
                <a:spcPct val="120000"/>
              </a:lnSpc>
              <a:buNone/>
            </a:pPr>
            <a:r>
              <a:rPr lang="fa-IR" sz="2000" dirty="0" smtClean="0">
                <a:solidFill>
                  <a:srgbClr val="FF0000"/>
                </a:solidFill>
                <a:cs typeface="B Nazanin" pitchFamily="2" charset="-78"/>
              </a:rPr>
              <a:t>ساده: </a:t>
            </a:r>
            <a:r>
              <a:rPr lang="fa-IR" sz="2000" dirty="0" smtClean="0">
                <a:cs typeface="B Nazanin" pitchFamily="2" charset="-78"/>
              </a:rPr>
              <a:t>حركت يونها يا مولكولها از طريق سوراخ هاي غشا كه نيازمند اتصال به پروتئين نيست، سرعت انتشار بسته به سرعت حركت جنبشي و تعداد منافذ غشاء است. (انتشار ساده از دو طريق انجام ميگيرد: 1 -از لابلای چربي دو لایه اگر ماده محلول در چربي باشد (مواد حل شونده در چربي: اكسيژن، نيتروژن، دي اكسيد كربن و الكل). 2- از طريق كانالهاي آبي موجود در بعضي از پروتئين ها (مانند اوره).</a:t>
            </a:r>
            <a:endParaRPr lang="en-US" sz="2000" dirty="0" smtClean="0">
              <a:cs typeface="B Nazanin" pitchFamily="2" charset="-78"/>
            </a:endParaRPr>
          </a:p>
          <a:p>
            <a:pPr marL="533400" indent="-533400" algn="r" rtl="1">
              <a:lnSpc>
                <a:spcPct val="120000"/>
              </a:lnSpc>
              <a:buNone/>
            </a:pPr>
            <a:r>
              <a:rPr lang="fa-IR" sz="2000" dirty="0" smtClean="0">
                <a:solidFill>
                  <a:srgbClr val="FF0000"/>
                </a:solidFill>
                <a:cs typeface="B Nazanin" pitchFamily="2" charset="-78"/>
              </a:rPr>
              <a:t>تسهيل شده: </a:t>
            </a:r>
            <a:r>
              <a:rPr lang="fa-IR" sz="2000" dirty="0" smtClean="0">
                <a:cs typeface="B Nazanin" pitchFamily="2" charset="-78"/>
              </a:rPr>
              <a:t>به واكنش بين پروتئين حامل و يونها نياز است(مصرف غیر مستقیم</a:t>
            </a:r>
            <a:r>
              <a:rPr lang="en-US" sz="2000" dirty="0" smtClean="0">
                <a:cs typeface="B Nazanin" pitchFamily="2" charset="-78"/>
              </a:rPr>
              <a:t> ATP</a:t>
            </a:r>
            <a:r>
              <a:rPr lang="fa-IR" sz="2000" dirty="0" smtClean="0">
                <a:cs typeface="B Nazanin" pitchFamily="2" charset="-78"/>
              </a:rPr>
              <a:t>)</a:t>
            </a:r>
            <a:endParaRPr lang="en-US" sz="2000" dirty="0" smtClean="0">
              <a:cs typeface="B Nazanin" pitchFamily="2" charset="-78"/>
            </a:endParaRPr>
          </a:p>
          <a:p>
            <a:pPr marL="533400" indent="-533400" algn="r" rtl="1">
              <a:lnSpc>
                <a:spcPct val="120000"/>
              </a:lnSpc>
              <a:buNone/>
            </a:pPr>
            <a:endParaRPr lang="en-US" sz="2000" dirty="0" smtClean="0">
              <a:solidFill>
                <a:schemeClr val="tx1"/>
              </a:solidFill>
              <a:latin typeface="Times New Roman" pitchFamily="18" charset="0"/>
              <a:cs typeface="B Nazanin" pitchFamily="2" charset="-78"/>
            </a:endParaRPr>
          </a:p>
          <a:p>
            <a:pPr marL="533400" indent="-533400" algn="r" rtl="1">
              <a:lnSpc>
                <a:spcPct val="120000"/>
              </a:lnSpc>
              <a:buNone/>
            </a:pPr>
            <a:endParaRPr lang="en-US" sz="2000" dirty="0" smtClean="0">
              <a:solidFill>
                <a:schemeClr val="tx1"/>
              </a:solidFill>
              <a:latin typeface="Times New Roman" pitchFamily="18" charset="0"/>
              <a:cs typeface="B Nazanin" pitchFamily="2" charset="-78"/>
            </a:endParaRPr>
          </a:p>
          <a:p>
            <a:pPr marL="533400" indent="-533400" algn="r" rtl="1">
              <a:lnSpc>
                <a:spcPct val="120000"/>
              </a:lnSpc>
              <a:buNone/>
            </a:pPr>
            <a:endParaRPr lang="en-US" sz="2000" dirty="0" smtClean="0">
              <a:solidFill>
                <a:srgbClr val="FF0000"/>
              </a:solidFill>
              <a:latin typeface="Times New Roman" pitchFamily="18" charset="0"/>
              <a:cs typeface="B Nazanin" pitchFamily="2" charset="-78"/>
            </a:endParaRPr>
          </a:p>
        </p:txBody>
      </p:sp>
    </p:spTree>
    <p:extLst>
      <p:ext uri="{BB962C8B-B14F-4D97-AF65-F5344CB8AC3E}">
        <p14:creationId xmlns:p14="http://schemas.microsoft.com/office/powerpoint/2010/main" xmlns="" val="195649381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idx="1"/>
          </p:nvPr>
        </p:nvSpPr>
        <p:spPr>
          <a:xfrm>
            <a:off x="749300" y="596900"/>
            <a:ext cx="10769599" cy="5340351"/>
          </a:xfrm>
        </p:spPr>
        <p:txBody>
          <a:bodyPr>
            <a:noAutofit/>
          </a:bodyPr>
          <a:lstStyle/>
          <a:p>
            <a:pPr marL="533400" indent="-533400" algn="r" rtl="1">
              <a:lnSpc>
                <a:spcPct val="120000"/>
              </a:lnSpc>
              <a:buNone/>
            </a:pPr>
            <a:r>
              <a:rPr lang="fa-IR" b="1" dirty="0" smtClean="0">
                <a:cs typeface="B Nazanin" pitchFamily="2" charset="-78"/>
              </a:rPr>
              <a:t>انتشار از طريق كانالهای پروتئين و عمل دريچه ای اين كانالها:</a:t>
            </a:r>
          </a:p>
          <a:p>
            <a:pPr marL="533400" indent="-533400" algn="r" rtl="1">
              <a:lnSpc>
                <a:spcPct val="120000"/>
              </a:lnSpc>
              <a:buNone/>
            </a:pPr>
            <a:r>
              <a:rPr lang="fa-IR" dirty="0" smtClean="0">
                <a:cs typeface="B Nazanin" pitchFamily="2" charset="-78"/>
              </a:rPr>
              <a:t>كانالهاي پروتئين را ميتوان بوسيله دو خصيصه مهم تشخيص داد:</a:t>
            </a:r>
          </a:p>
          <a:p>
            <a:pPr marL="533400" indent="-533400" algn="r" rtl="1">
              <a:lnSpc>
                <a:spcPct val="120000"/>
              </a:lnSpc>
              <a:buNone/>
            </a:pPr>
            <a:r>
              <a:rPr lang="fa-IR" dirty="0" smtClean="0">
                <a:cs typeface="B Nazanin" pitchFamily="2" charset="-78"/>
              </a:rPr>
              <a:t>1 </a:t>
            </a:r>
            <a:r>
              <a:rPr lang="fa-IR" dirty="0" smtClean="0">
                <a:solidFill>
                  <a:srgbClr val="00B0F0"/>
                </a:solidFill>
                <a:cs typeface="B Nazanin" pitchFamily="2" charset="-78"/>
              </a:rPr>
              <a:t>-غالب آنها بطور انتخابي نسبت به مواد معيني نفوذ پذيرند.</a:t>
            </a:r>
          </a:p>
          <a:p>
            <a:pPr marL="533400" indent="-533400" algn="r" rtl="1">
              <a:lnSpc>
                <a:spcPct val="120000"/>
              </a:lnSpc>
              <a:buNone/>
            </a:pPr>
            <a:r>
              <a:rPr lang="fa-IR" dirty="0" smtClean="0">
                <a:solidFill>
                  <a:srgbClr val="00B0F0"/>
                </a:solidFill>
                <a:cs typeface="B Nazanin" pitchFamily="2" charset="-78"/>
              </a:rPr>
              <a:t> 2-بسياري از كانالها با دريچه هاي </a:t>
            </a:r>
            <a:r>
              <a:rPr lang="en-US" dirty="0" smtClean="0">
                <a:solidFill>
                  <a:srgbClr val="00B0F0"/>
                </a:solidFill>
                <a:cs typeface="B Nazanin" pitchFamily="2" charset="-78"/>
              </a:rPr>
              <a:t> gate</a:t>
            </a:r>
            <a:r>
              <a:rPr lang="fa-IR" dirty="0" smtClean="0">
                <a:solidFill>
                  <a:srgbClr val="00B0F0"/>
                </a:solidFill>
                <a:cs typeface="B Nazanin" pitchFamily="2" charset="-78"/>
              </a:rPr>
              <a:t>باز يا بسته ميشوند.</a:t>
            </a:r>
            <a:endParaRPr lang="en-US" dirty="0" smtClean="0">
              <a:solidFill>
                <a:srgbClr val="00B0F0"/>
              </a:solidFill>
              <a:cs typeface="B Nazanin" pitchFamily="2" charset="-78"/>
            </a:endParaRPr>
          </a:p>
          <a:p>
            <a:pPr marL="533400" indent="-533400" algn="r" rtl="1">
              <a:lnSpc>
                <a:spcPct val="120000"/>
              </a:lnSpc>
              <a:buNone/>
            </a:pPr>
            <a:r>
              <a:rPr lang="fa-IR" b="1" dirty="0" smtClean="0">
                <a:cs typeface="B Nazanin" pitchFamily="2" charset="-78"/>
              </a:rPr>
              <a:t>نفوذ پذيري انتخابي كانالها: </a:t>
            </a:r>
            <a:r>
              <a:rPr lang="fa-IR" dirty="0" smtClean="0">
                <a:cs typeface="B Nazanin" pitchFamily="2" charset="-78"/>
              </a:rPr>
              <a:t>اين نوع نفوذ پذيري ناشي از ويژگي خودكانال است. مثل قطر كانال شكل</a:t>
            </a:r>
          </a:p>
          <a:p>
            <a:pPr marL="533400" indent="-533400" algn="r" rtl="1">
              <a:lnSpc>
                <a:spcPct val="120000"/>
              </a:lnSpc>
              <a:buNone/>
            </a:pPr>
            <a:r>
              <a:rPr lang="fa-IR" dirty="0" smtClean="0">
                <a:cs typeface="B Nazanin" pitchFamily="2" charset="-78"/>
              </a:rPr>
              <a:t> كانال و ماهيت بارهاي الكتريكي در طول سطح دروني آن. بطور مثال كانالهاي سديم داراي سطح دروني</a:t>
            </a:r>
          </a:p>
          <a:p>
            <a:pPr marL="533400" indent="-533400" algn="r" rtl="1">
              <a:lnSpc>
                <a:spcPct val="120000"/>
              </a:lnSpc>
              <a:buNone/>
            </a:pPr>
            <a:r>
              <a:rPr lang="fa-IR" dirty="0" smtClean="0">
                <a:cs typeface="B Nazanin" pitchFamily="2" charset="-78"/>
              </a:rPr>
              <a:t> با بار مثبت به شدت منفي هستند اين بارها منفي يونهاي سديم را به درون كانال ميكشند و يون هاي</a:t>
            </a:r>
            <a:endParaRPr lang="en-US" dirty="0" smtClean="0">
              <a:cs typeface="B Nazanin" pitchFamily="2" charset="-78"/>
            </a:endParaRPr>
          </a:p>
          <a:p>
            <a:pPr marL="533400" indent="-533400" algn="r" rtl="1">
              <a:lnSpc>
                <a:spcPct val="120000"/>
              </a:lnSpc>
              <a:buNone/>
            </a:pPr>
            <a:r>
              <a:rPr lang="fa-IR" dirty="0" smtClean="0">
                <a:cs typeface="B Nazanin" pitchFamily="2" charset="-78"/>
              </a:rPr>
              <a:t> سديم را از آب جدا ميكنند. گروه ديگر از كانالها منحصراً پتاسيم را منتقل ميكنند. اين كانال بار منفي</a:t>
            </a:r>
          </a:p>
          <a:p>
            <a:pPr marL="533400" indent="-533400" algn="r" rtl="1">
              <a:lnSpc>
                <a:spcPct val="120000"/>
              </a:lnSpc>
              <a:buNone/>
            </a:pPr>
            <a:r>
              <a:rPr lang="fa-IR" dirty="0" smtClean="0">
                <a:cs typeface="B Nazanin" pitchFamily="2" charset="-78"/>
              </a:rPr>
              <a:t> ندارد. اين كانالها از سديم كوچكتر بنابراين فقط پتاسيم عبور ميكند.</a:t>
            </a:r>
            <a:endParaRPr lang="en-US" dirty="0" smtClean="0">
              <a:cs typeface="B Nazanin" pitchFamily="2" charset="-78"/>
            </a:endParaRPr>
          </a:p>
          <a:p>
            <a:pPr marL="533400" indent="-533400" algn="r" rtl="1">
              <a:lnSpc>
                <a:spcPct val="120000"/>
              </a:lnSpc>
              <a:buNone/>
            </a:pPr>
            <a:r>
              <a:rPr lang="fa-IR" b="1" dirty="0" smtClean="0">
                <a:cs typeface="B Nazanin" pitchFamily="2" charset="-78"/>
              </a:rPr>
              <a:t>عمل دريچه اي كانالهاي پروتئين: </a:t>
            </a:r>
            <a:r>
              <a:rPr lang="fa-IR" dirty="0" smtClean="0">
                <a:cs typeface="B Nazanin" pitchFamily="2" charset="-78"/>
              </a:rPr>
              <a:t>دريچه ها وسيله</a:t>
            </a:r>
            <a:r>
              <a:rPr lang="en-US" dirty="0" smtClean="0">
                <a:cs typeface="B Nazanin" pitchFamily="2" charset="-78"/>
              </a:rPr>
              <a:t> </a:t>
            </a:r>
            <a:r>
              <a:rPr lang="fa-IR" dirty="0" smtClean="0">
                <a:cs typeface="B Nazanin" pitchFamily="2" charset="-78"/>
              </a:rPr>
              <a:t>اي هستند براي كنترل نفوذپذيري كانالها. </a:t>
            </a:r>
            <a:endParaRPr lang="en-US" dirty="0" smtClean="0">
              <a:cs typeface="B Nazanin" pitchFamily="2" charset="-78"/>
            </a:endParaRPr>
          </a:p>
          <a:p>
            <a:pPr marL="533400" indent="-533400" algn="r" rtl="1">
              <a:lnSpc>
                <a:spcPct val="120000"/>
              </a:lnSpc>
              <a:buNone/>
            </a:pPr>
            <a:r>
              <a:rPr lang="fa-IR" dirty="0" smtClean="0">
                <a:cs typeface="B Nazanin" pitchFamily="2" charset="-78"/>
              </a:rPr>
              <a:t>دريچه هاي سديم در بيرون باز و بسته ميشوند در حاليكه كانالهاي پتاسيم در انتهاي دروني كانال باز </a:t>
            </a:r>
            <a:endParaRPr lang="en-US" dirty="0" smtClean="0">
              <a:cs typeface="B Nazanin" pitchFamily="2" charset="-78"/>
            </a:endParaRPr>
          </a:p>
          <a:p>
            <a:pPr marL="533400" indent="-533400" algn="r" rtl="1">
              <a:lnSpc>
                <a:spcPct val="120000"/>
              </a:lnSpc>
              <a:buNone/>
            </a:pPr>
            <a:r>
              <a:rPr lang="fa-IR" dirty="0" smtClean="0">
                <a:cs typeface="B Nazanin" pitchFamily="2" charset="-78"/>
              </a:rPr>
              <a:t>و بسته ميشود</a:t>
            </a:r>
            <a:endParaRPr lang="en-US" dirty="0" smtClean="0">
              <a:cs typeface="B Nazanin" pitchFamily="2" charset="-78"/>
            </a:endParaRPr>
          </a:p>
          <a:p>
            <a:pPr marL="533400" indent="-533400" algn="r" rtl="1">
              <a:lnSpc>
                <a:spcPct val="120000"/>
              </a:lnSpc>
              <a:buNone/>
            </a:pPr>
            <a:endParaRPr lang="en-US" dirty="0" smtClean="0">
              <a:solidFill>
                <a:srgbClr val="FF0000"/>
              </a:solidFill>
              <a:latin typeface="Times New Roman" pitchFamily="18" charset="0"/>
              <a:cs typeface="B Nazanin" pitchFamily="2" charset="-78"/>
            </a:endParaRPr>
          </a:p>
        </p:txBody>
      </p:sp>
      <p:pic>
        <p:nvPicPr>
          <p:cNvPr id="1026" name="Picture 2" descr="E:\educational\فیزیولوژِی\درس فیزیولوژی ترم 95-1\Cell1\20.jpg"/>
          <p:cNvPicPr>
            <a:picLocks noChangeAspect="1" noChangeArrowheads="1"/>
          </p:cNvPicPr>
          <p:nvPr/>
        </p:nvPicPr>
        <p:blipFill>
          <a:blip r:embed="rId3" cstate="print"/>
          <a:srcRect/>
          <a:stretch>
            <a:fillRect/>
          </a:stretch>
        </p:blipFill>
        <p:spPr bwMode="auto">
          <a:xfrm>
            <a:off x="211138" y="2162175"/>
            <a:ext cx="4048125" cy="4514850"/>
          </a:xfrm>
          <a:prstGeom prst="rect">
            <a:avLst/>
          </a:prstGeom>
          <a:noFill/>
        </p:spPr>
      </p:pic>
    </p:spTree>
    <p:extLst>
      <p:ext uri="{BB962C8B-B14F-4D97-AF65-F5344CB8AC3E}">
        <p14:creationId xmlns:p14="http://schemas.microsoft.com/office/powerpoint/2010/main" xmlns="" val="195649381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idx="1"/>
          </p:nvPr>
        </p:nvSpPr>
        <p:spPr>
          <a:xfrm>
            <a:off x="254000" y="0"/>
            <a:ext cx="11709400" cy="6565900"/>
          </a:xfrm>
        </p:spPr>
        <p:txBody>
          <a:bodyPr>
            <a:noAutofit/>
          </a:bodyPr>
          <a:lstStyle/>
          <a:p>
            <a:pPr marL="533400" indent="-533400" algn="r" rtl="1">
              <a:lnSpc>
                <a:spcPct val="120000"/>
              </a:lnSpc>
              <a:buNone/>
            </a:pPr>
            <a:r>
              <a:rPr lang="fa-IR" sz="2000" b="1" dirty="0" smtClean="0">
                <a:cs typeface="B Nazanin" pitchFamily="2" charset="-78"/>
              </a:rPr>
              <a:t>كنترل باز و بسته شدن دريچه ها</a:t>
            </a:r>
            <a:endParaRPr lang="en-US" sz="2000" b="1" dirty="0" smtClean="0">
              <a:cs typeface="B Nazanin" pitchFamily="2" charset="-78"/>
            </a:endParaRPr>
          </a:p>
          <a:p>
            <a:pPr marL="533400" indent="-533400" algn="r" rtl="1">
              <a:lnSpc>
                <a:spcPct val="120000"/>
              </a:lnSpc>
              <a:buNone/>
            </a:pPr>
            <a:r>
              <a:rPr lang="fa-IR" sz="2000" dirty="0" smtClean="0">
                <a:solidFill>
                  <a:srgbClr val="00B0F0"/>
                </a:solidFill>
                <a:cs typeface="B Nazanin" pitchFamily="2" charset="-78"/>
              </a:rPr>
              <a:t>1- باز و بسته شدن ولتاژي: </a:t>
            </a:r>
          </a:p>
          <a:p>
            <a:pPr marL="533400" indent="-533400" algn="r" rtl="1">
              <a:lnSpc>
                <a:spcPct val="120000"/>
              </a:lnSpc>
              <a:buNone/>
            </a:pPr>
            <a:r>
              <a:rPr lang="fa-IR" sz="2000" dirty="0" smtClean="0">
                <a:cs typeface="B Nazanin" pitchFamily="2" charset="-78"/>
              </a:rPr>
              <a:t>شكل فضايي دريچه در پاسخ به تغيير اختلاف پتانسيل الكتريكي دو سري غشاء تغيير ميكند. اگر بار منفي زيادي بر سطح دروني غشا سلول باشد، دريچه هاي بيروني سديم كاملا بسته ميمانند. اگر بار منفي درون غشاء از بين برود، اين دريچه هاي ناگهان باز شده و يون سديم از طريق منافذ سديم وارد سلول ميشود. دريچه هاي پتاسيم در انتهاي داخلي زمانی باز ميشوند كه درون سلول داراي بار مثبت ميگردد.</a:t>
            </a:r>
            <a:endParaRPr lang="en-US" sz="2000" dirty="0" smtClean="0">
              <a:cs typeface="B Nazanin" pitchFamily="2" charset="-78"/>
            </a:endParaRPr>
          </a:p>
          <a:p>
            <a:pPr marL="533400" indent="-533400" algn="r" rtl="1">
              <a:lnSpc>
                <a:spcPct val="120000"/>
              </a:lnSpc>
              <a:buNone/>
            </a:pPr>
            <a:r>
              <a:rPr lang="fa-IR" sz="2000" dirty="0" smtClean="0">
                <a:solidFill>
                  <a:srgbClr val="00B0F0"/>
                </a:solidFill>
                <a:cs typeface="B Nazanin" pitchFamily="2" charset="-78"/>
              </a:rPr>
              <a:t>2- بازو بسته شدن شيميايي:</a:t>
            </a:r>
            <a:endParaRPr lang="en-US" sz="2000" b="1" dirty="0" smtClean="0">
              <a:solidFill>
                <a:srgbClr val="00B0F0"/>
              </a:solidFill>
              <a:latin typeface="Times New Roman" pitchFamily="18" charset="0"/>
              <a:cs typeface="B Nazanin" pitchFamily="2" charset="-78"/>
            </a:endParaRPr>
          </a:p>
          <a:p>
            <a:pPr marL="533400" indent="-533400" algn="r" rtl="1">
              <a:lnSpc>
                <a:spcPct val="120000"/>
              </a:lnSpc>
              <a:buNone/>
            </a:pPr>
            <a:r>
              <a:rPr lang="fa-IR" sz="2000" dirty="0" smtClean="0">
                <a:cs typeface="B Nazanin" pitchFamily="2" charset="-78"/>
              </a:rPr>
              <a:t>دريچه برخي از كانالهاي پروتئين بر اثر اتصال يك مولكول ديگر به پروتئين باز ميشود. به اين عمل باز و بسته شدن شيميايي گفته ميشود. يكي از مواد مهم استيل كولين است. استيل كولين دريچه اين كانال را باز ميكند و اجازه ميدهد كه مولكولهاي بدون بار و يونهاي مثبت كوچكتر از حد خاصي از كانال عبور كنند.</a:t>
            </a:r>
          </a:p>
          <a:p>
            <a:pPr marL="533400" indent="-533400" algn="r" rtl="1">
              <a:lnSpc>
                <a:spcPct val="120000"/>
              </a:lnSpc>
              <a:buNone/>
            </a:pPr>
            <a:r>
              <a:rPr lang="fa-IR" sz="2000" dirty="0" smtClean="0">
                <a:solidFill>
                  <a:srgbClr val="00B0F0"/>
                </a:solidFill>
                <a:cs typeface="B Nazanin" pitchFamily="2" charset="-78"/>
              </a:rPr>
              <a:t>انتشار تسهيل شده: </a:t>
            </a:r>
            <a:r>
              <a:rPr lang="fa-IR" sz="2000" dirty="0" smtClean="0">
                <a:cs typeface="B Nazanin" pitchFamily="2" charset="-78"/>
              </a:rPr>
              <a:t>اين انتشار به انتشار به واسطه حامل نيز معروف است. در اين روش پروتئين حامل، انتشار ماده به سوي ديگر را تسهيل ميكند. مهمترين تفاوت انتشار تسهيل شده با انتشار ساده از طريق كانال باز اين است كه سرعت انتشار از طريق كانال باز متناسب با افزايش غلظت ماده مورد نظر زياد ميشود ولي سرعت انتشار تسهيل شده با افزايش غلظت ماده به حداكثر مشخصي (</a:t>
            </a:r>
            <a:r>
              <a:rPr lang="en-US" sz="2000" dirty="0" err="1" smtClean="0">
                <a:cs typeface="B Nazanin" pitchFamily="2" charset="-78"/>
              </a:rPr>
              <a:t>Vmax</a:t>
            </a:r>
            <a:r>
              <a:rPr lang="en-US" sz="2000" dirty="0" smtClean="0">
                <a:cs typeface="B Nazanin" pitchFamily="2" charset="-78"/>
              </a:rPr>
              <a:t> </a:t>
            </a:r>
            <a:r>
              <a:rPr lang="fa-IR" sz="2000" dirty="0" smtClean="0">
                <a:cs typeface="B Nazanin" pitchFamily="2" charset="-78"/>
              </a:rPr>
              <a:t>نزديك ميشود ). سرعت انتقال مولكولها توسط مكانيسم انتقال پروتئين ناقل محدود ميشود. گلوكز و بيشتر اسيدهاي آمينه با انتشار تسهيل شده از غشاء ميگذرند.</a:t>
            </a:r>
          </a:p>
          <a:p>
            <a:pPr marL="533400" indent="-533400" algn="r" rtl="1">
              <a:lnSpc>
                <a:spcPct val="120000"/>
              </a:lnSpc>
              <a:buNone/>
            </a:pPr>
            <a:r>
              <a:rPr lang="fa-IR" sz="2000" dirty="0" smtClean="0">
                <a:solidFill>
                  <a:srgbClr val="00B0F0"/>
                </a:solidFill>
                <a:cs typeface="B Nazanin" pitchFamily="2" charset="-78"/>
              </a:rPr>
              <a:t>عوامل موثر بر سرعت خالص انتشار :</a:t>
            </a:r>
          </a:p>
          <a:p>
            <a:pPr marL="533400" indent="-533400" algn="r" rtl="1">
              <a:lnSpc>
                <a:spcPct val="120000"/>
              </a:lnSpc>
              <a:buNone/>
            </a:pPr>
            <a:r>
              <a:rPr lang="fa-IR" sz="2000" dirty="0" smtClean="0">
                <a:cs typeface="B Nazanin" pitchFamily="2" charset="-78"/>
              </a:rPr>
              <a:t>1 -ضخامت غشاء</a:t>
            </a:r>
            <a:r>
              <a:rPr lang="en-US" sz="2000" dirty="0" smtClean="0">
                <a:cs typeface="B Nazanin" pitchFamily="2" charset="-78"/>
              </a:rPr>
              <a:t> </a:t>
            </a:r>
            <a:r>
              <a:rPr lang="fa-IR" sz="2000" dirty="0" smtClean="0">
                <a:cs typeface="B Nazanin" pitchFamily="2" charset="-78"/>
              </a:rPr>
              <a:t>2 -قابليت حل در چربي 3 -تعداد كانالهاي پروتئين 4 -دما 5-وزن مولكولي ماده مورد نظر</a:t>
            </a:r>
            <a:r>
              <a:rPr lang="en-US" sz="2000" dirty="0" smtClean="0">
                <a:cs typeface="B Nazanin" pitchFamily="2" charset="-78"/>
              </a:rPr>
              <a:t>،</a:t>
            </a:r>
            <a:endParaRPr lang="en-US" sz="2000" b="1" dirty="0" smtClean="0">
              <a:solidFill>
                <a:schemeClr val="tx1"/>
              </a:solidFill>
              <a:latin typeface="Times New Roman" pitchFamily="18" charset="0"/>
              <a:cs typeface="B Nazanin" pitchFamily="2" charset="-78"/>
            </a:endParaRPr>
          </a:p>
          <a:p>
            <a:pPr marL="533400" indent="-533400" algn="r" rtl="1">
              <a:lnSpc>
                <a:spcPct val="120000"/>
              </a:lnSpc>
              <a:buNone/>
            </a:pPr>
            <a:endParaRPr lang="en-US" sz="2000" b="1" dirty="0" smtClean="0">
              <a:solidFill>
                <a:srgbClr val="FF0000"/>
              </a:solidFill>
              <a:latin typeface="Times New Roman" pitchFamily="18" charset="0"/>
              <a:cs typeface="B Nazanin" pitchFamily="2" charset="-78"/>
            </a:endParaRPr>
          </a:p>
        </p:txBody>
      </p:sp>
    </p:spTree>
    <p:extLst>
      <p:ext uri="{BB962C8B-B14F-4D97-AF65-F5344CB8AC3E}">
        <p14:creationId xmlns:p14="http://schemas.microsoft.com/office/powerpoint/2010/main" xmlns="" val="1956493813"/>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idx="1"/>
          </p:nvPr>
        </p:nvSpPr>
        <p:spPr>
          <a:xfrm>
            <a:off x="215900" y="0"/>
            <a:ext cx="11976100" cy="6858000"/>
          </a:xfrm>
        </p:spPr>
        <p:txBody>
          <a:bodyPr>
            <a:noAutofit/>
          </a:bodyPr>
          <a:lstStyle/>
          <a:p>
            <a:pPr marL="533400" indent="-533400" algn="r" rtl="1">
              <a:lnSpc>
                <a:spcPct val="120000"/>
              </a:lnSpc>
              <a:buNone/>
            </a:pPr>
            <a:r>
              <a:rPr lang="fa-IR" sz="2000" b="1" dirty="0" smtClean="0">
                <a:cs typeface="B Nazanin" pitchFamily="2" charset="-78"/>
              </a:rPr>
              <a:t>تاثير پتانسيل الكتريكي بر انتشار يونها</a:t>
            </a:r>
            <a:endParaRPr lang="en-US" sz="2000" b="1" dirty="0" smtClean="0">
              <a:cs typeface="B Nazanin" pitchFamily="2" charset="-78"/>
            </a:endParaRPr>
          </a:p>
          <a:p>
            <a:pPr marL="533400" indent="-533400" algn="r" rtl="1">
              <a:lnSpc>
                <a:spcPct val="120000"/>
              </a:lnSpc>
              <a:buNone/>
            </a:pPr>
            <a:r>
              <a:rPr lang="fa-IR" sz="2000" dirty="0" smtClean="0">
                <a:cs typeface="B Nazanin" pitchFamily="2" charset="-78"/>
              </a:rPr>
              <a:t>در صورتي كه يك پتانسيل الكتريكي به طرفين غشاء اعمال گردد يونها به علت داشتن بار الكتريكي از غشاء خواهند گذشت حتي اگر هيچ اختلاف غلظتي نباشد</a:t>
            </a:r>
            <a:r>
              <a:rPr lang="en-US" sz="2000" dirty="0" smtClean="0">
                <a:cs typeface="B Nazanin" pitchFamily="2" charset="-78"/>
              </a:rPr>
              <a:t>.</a:t>
            </a:r>
          </a:p>
          <a:p>
            <a:pPr marL="533400" indent="-533400" algn="r" rtl="1">
              <a:lnSpc>
                <a:spcPct val="120000"/>
              </a:lnSpc>
              <a:buNone/>
            </a:pPr>
            <a:r>
              <a:rPr lang="fa-IR" sz="2000" dirty="0" smtClean="0">
                <a:cs typeface="B Nazanin" pitchFamily="2" charset="-78"/>
              </a:rPr>
              <a:t>اختلاف پتانسيلي كه در دماي طبيعي بدن 37 با يك اختلاف غظت معين از يونهاي تك</a:t>
            </a:r>
            <a:endParaRPr lang="en-US" sz="2000" dirty="0" smtClean="0">
              <a:cs typeface="B Nazanin" pitchFamily="2" charset="-78"/>
            </a:endParaRPr>
          </a:p>
          <a:p>
            <a:pPr marL="533400" indent="-533400" algn="r" rtl="1">
              <a:lnSpc>
                <a:spcPct val="120000"/>
              </a:lnSpc>
              <a:buNone/>
            </a:pPr>
            <a:r>
              <a:rPr lang="fa-IR" sz="2000" dirty="0" smtClean="0">
                <a:cs typeface="B Nazanin" pitchFamily="2" charset="-78"/>
              </a:rPr>
              <a:t> ظرفيتي مثل يون سدیم به تعادل ميرسد از فرمول زير بدست می آید</a:t>
            </a:r>
          </a:p>
          <a:p>
            <a:pPr marL="533400" indent="-533400" algn="r" rtl="1">
              <a:lnSpc>
                <a:spcPct val="120000"/>
              </a:lnSpc>
              <a:buNone/>
            </a:pPr>
            <a:r>
              <a:rPr lang="fa-IR" sz="2000" b="1" dirty="0" smtClean="0">
                <a:cs typeface="B Nazanin" pitchFamily="2" charset="-78"/>
              </a:rPr>
              <a:t>معادله نرنست</a:t>
            </a:r>
          </a:p>
          <a:p>
            <a:pPr marL="533400" indent="-533400" algn="r" rtl="1">
              <a:lnSpc>
                <a:spcPct val="120000"/>
              </a:lnSpc>
              <a:buNone/>
            </a:pPr>
            <a:endParaRPr lang="fa-IR" sz="2000" dirty="0" smtClean="0">
              <a:cs typeface="B Nazanin" pitchFamily="2" charset="-78"/>
            </a:endParaRPr>
          </a:p>
          <a:p>
            <a:pPr marL="533400" indent="-533400" algn="r" rtl="1">
              <a:lnSpc>
                <a:spcPct val="120000"/>
              </a:lnSpc>
              <a:buNone/>
            </a:pPr>
            <a:r>
              <a:rPr lang="fa-IR" sz="2000" dirty="0" smtClean="0">
                <a:cs typeface="B Nazanin" pitchFamily="2" charset="-78"/>
              </a:rPr>
              <a:t> </a:t>
            </a:r>
            <a:r>
              <a:rPr lang="en-US" sz="2000" dirty="0" smtClean="0">
                <a:cs typeface="B Nazanin" pitchFamily="2" charset="-78"/>
              </a:rPr>
              <a:t>EMF </a:t>
            </a:r>
            <a:r>
              <a:rPr lang="fa-IR" sz="2000" dirty="0" smtClean="0">
                <a:cs typeface="B Nazanin" pitchFamily="2" charset="-78"/>
              </a:rPr>
              <a:t>نيروي الكتروموتوري (ولتاژ بين دو طرف غشاء است. </a:t>
            </a:r>
          </a:p>
          <a:p>
            <a:pPr marL="533400" indent="-533400" algn="r" rtl="1">
              <a:lnSpc>
                <a:spcPct val="120000"/>
              </a:lnSpc>
              <a:buNone/>
            </a:pPr>
            <a:r>
              <a:rPr lang="fa-IR" sz="2000" dirty="0" smtClean="0">
                <a:solidFill>
                  <a:srgbClr val="FF0000"/>
                </a:solidFill>
                <a:cs typeface="B Nazanin" pitchFamily="2" charset="-78"/>
              </a:rPr>
              <a:t>قطبيت ولتاژ را براي يونهاي مثبت(-) و براي يونهاي منفي (+)ميگيريم. </a:t>
            </a:r>
          </a:p>
          <a:p>
            <a:pPr marL="533400" indent="-533400" algn="r" rtl="1">
              <a:lnSpc>
                <a:spcPct val="120000"/>
              </a:lnSpc>
              <a:buNone/>
            </a:pPr>
            <a:r>
              <a:rPr lang="en-US" sz="2000" dirty="0" smtClean="0">
                <a:cs typeface="B Nazanin" pitchFamily="2" charset="-78"/>
              </a:rPr>
              <a:t>)</a:t>
            </a:r>
            <a:r>
              <a:rPr lang="fa-IR" sz="2000" dirty="0" smtClean="0">
                <a:cs typeface="B Nazanin" pitchFamily="2" charset="-78"/>
              </a:rPr>
              <a:t>ميزان پتانسيل حاكم بر غشاء كه مانع از انتشار خالص يك يون در هر يك از دو جهت از منشاء ميگردد، </a:t>
            </a:r>
            <a:endParaRPr lang="en-US" sz="2000" dirty="0" smtClean="0">
              <a:cs typeface="B Nazanin" pitchFamily="2" charset="-78"/>
            </a:endParaRPr>
          </a:p>
          <a:p>
            <a:pPr marL="533400" indent="-533400" algn="r" rtl="1">
              <a:lnSpc>
                <a:spcPct val="120000"/>
              </a:lnSpc>
              <a:buNone/>
            </a:pPr>
            <a:r>
              <a:rPr lang="fa-IR" sz="2000" dirty="0" smtClean="0">
                <a:cs typeface="B Nazanin" pitchFamily="2" charset="-78"/>
              </a:rPr>
              <a:t>پتانسيل نرنست بر آن يون ناميده ميشود. بزرگي اين پتانسيل به نسبت غلظت يون در دو طرف غشاء بستگي</a:t>
            </a:r>
            <a:endParaRPr lang="en-US" sz="2000" dirty="0" smtClean="0">
              <a:cs typeface="B Nazanin" pitchFamily="2" charset="-78"/>
            </a:endParaRPr>
          </a:p>
          <a:p>
            <a:pPr marL="533400" indent="-533400" algn="r" rtl="1">
              <a:lnSpc>
                <a:spcPct val="120000"/>
              </a:lnSpc>
              <a:buNone/>
            </a:pPr>
            <a:r>
              <a:rPr lang="fa-IR" sz="2000" dirty="0" smtClean="0">
                <a:cs typeface="B Nazanin" pitchFamily="2" charset="-78"/>
              </a:rPr>
              <a:t> دارد. هر چه اين نسبت بزرگتر باشد تمايل يونها به انتشار در يك جهت بيشتر است و لذا پتانسيل نرنست</a:t>
            </a:r>
            <a:endParaRPr lang="en-US" sz="2000" dirty="0" smtClean="0">
              <a:cs typeface="B Nazanin" pitchFamily="2" charset="-78"/>
            </a:endParaRPr>
          </a:p>
          <a:p>
            <a:pPr marL="533400" indent="-533400" algn="r" rtl="1">
              <a:lnSpc>
                <a:spcPct val="120000"/>
              </a:lnSpc>
              <a:buNone/>
            </a:pPr>
            <a:r>
              <a:rPr lang="fa-IR" sz="2000" dirty="0" smtClean="0">
                <a:cs typeface="B Nazanin" pitchFamily="2" charset="-78"/>
              </a:rPr>
              <a:t> بزرگتر خواهد بود. در استفاده از فرمول فرض ميشود كه پتانسيل بيرون غشاء صفر و پتانسيل محاسبه شده</a:t>
            </a:r>
            <a:endParaRPr lang="en-US" sz="2000" dirty="0" smtClean="0">
              <a:cs typeface="B Nazanin" pitchFamily="2" charset="-78"/>
            </a:endParaRPr>
          </a:p>
          <a:p>
            <a:pPr marL="533400" indent="-533400" algn="r" rtl="1">
              <a:lnSpc>
                <a:spcPct val="120000"/>
              </a:lnSpc>
              <a:buNone/>
            </a:pPr>
            <a:r>
              <a:rPr lang="fa-IR" sz="2000" dirty="0" smtClean="0">
                <a:cs typeface="B Nazanin" pitchFamily="2" charset="-78"/>
              </a:rPr>
              <a:t> بيانگر پتانسيل درون غشاء است. اگر يون منفي باشد، پتانسيل محاسبه شده مثبت است و برعكس</a:t>
            </a:r>
            <a:r>
              <a:rPr lang="en-US" sz="2000" dirty="0" smtClean="0">
                <a:cs typeface="B Nazanin" pitchFamily="2" charset="-78"/>
              </a:rPr>
              <a:t>(</a:t>
            </a:r>
            <a:endParaRPr lang="en-US" sz="2000" b="1" dirty="0" smtClean="0">
              <a:solidFill>
                <a:srgbClr val="FF0000"/>
              </a:solidFill>
              <a:latin typeface="Times New Roman" pitchFamily="18" charset="0"/>
              <a:cs typeface="B Nazanin" pitchFamily="2" charset="-78"/>
            </a:endParaRPr>
          </a:p>
        </p:txBody>
      </p:sp>
      <p:pic>
        <p:nvPicPr>
          <p:cNvPr id="1027" name="Picture 3" descr="E:\educational\فیزیولوژِی\درس فیزیولوژی ترم 95-1\Cell1\21.jpg"/>
          <p:cNvPicPr>
            <a:picLocks noChangeAspect="1" noChangeArrowheads="1"/>
          </p:cNvPicPr>
          <p:nvPr/>
        </p:nvPicPr>
        <p:blipFill>
          <a:blip r:embed="rId3" cstate="print"/>
          <a:srcRect/>
          <a:stretch>
            <a:fillRect/>
          </a:stretch>
        </p:blipFill>
        <p:spPr bwMode="auto">
          <a:xfrm>
            <a:off x="311150" y="1836738"/>
            <a:ext cx="3314700" cy="4810125"/>
          </a:xfrm>
          <a:prstGeom prst="rect">
            <a:avLst/>
          </a:prstGeom>
          <a:noFill/>
        </p:spPr>
      </p:pic>
      <p:pic>
        <p:nvPicPr>
          <p:cNvPr id="1029" name="Picture 5" descr="E:\educational\فیزیولوژِی\درس فیزیولوژی ترم 95-1\Cell1\22.jpg"/>
          <p:cNvPicPr>
            <a:picLocks noChangeAspect="1" noChangeArrowheads="1"/>
          </p:cNvPicPr>
          <p:nvPr/>
        </p:nvPicPr>
        <p:blipFill>
          <a:blip r:embed="rId4" cstate="print"/>
          <a:srcRect/>
          <a:stretch>
            <a:fillRect/>
          </a:stretch>
        </p:blipFill>
        <p:spPr bwMode="auto">
          <a:xfrm>
            <a:off x="7054850" y="2660650"/>
            <a:ext cx="3086100" cy="723900"/>
          </a:xfrm>
          <a:prstGeom prst="rect">
            <a:avLst/>
          </a:prstGeom>
          <a:noFill/>
        </p:spPr>
      </p:pic>
    </p:spTree>
    <p:extLst>
      <p:ext uri="{BB962C8B-B14F-4D97-AF65-F5344CB8AC3E}">
        <p14:creationId xmlns:p14="http://schemas.microsoft.com/office/powerpoint/2010/main" xmlns="" val="195649381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idx="1"/>
          </p:nvPr>
        </p:nvSpPr>
        <p:spPr>
          <a:xfrm>
            <a:off x="266700" y="533400"/>
            <a:ext cx="11696700" cy="6324600"/>
          </a:xfrm>
        </p:spPr>
        <p:txBody>
          <a:bodyPr>
            <a:noAutofit/>
          </a:bodyPr>
          <a:lstStyle/>
          <a:p>
            <a:pPr marL="533400" indent="-533400" algn="r" rtl="1">
              <a:lnSpc>
                <a:spcPct val="120000"/>
              </a:lnSpc>
              <a:buNone/>
            </a:pPr>
            <a:r>
              <a:rPr lang="fa-IR" sz="2000" b="1" dirty="0" smtClean="0">
                <a:solidFill>
                  <a:srgbClr val="FF0000"/>
                </a:solidFill>
                <a:cs typeface="B Nazanin" pitchFamily="2" charset="-78"/>
              </a:rPr>
              <a:t>انتقال فعال:</a:t>
            </a:r>
          </a:p>
          <a:p>
            <a:pPr marL="533400" indent="-533400" algn="r" rtl="1">
              <a:lnSpc>
                <a:spcPct val="120000"/>
              </a:lnSpc>
              <a:buNone/>
            </a:pPr>
            <a:r>
              <a:rPr lang="fa-IR" sz="2000" dirty="0" smtClean="0">
                <a:cs typeface="B Nazanin" pitchFamily="2" charset="-78"/>
              </a:rPr>
              <a:t> در مباحث قبلي ديديم كه هيچ ماده اي نميتواند در خلاف جهت در شيب الكتروشيميايي انتشار خالصي يابد اين شيب مجموع تمام نيروهاي موثر بر انشتار از غشاء است كه عبارت است از نيروهاي ناشي از غلظت اختلاف پتانسيل الكتريكي و اختلاف فشار. به روند جايجايي مولكولها يا يونها در خلاف جهت شيب غلظت يا الكتريكي يا فشاري از غشاء سلول انتقال فعال گويند. موادي مانند يون سديم، يون پتاسيم، يون كلسيم، يون آهن، يون كلر و ... و بيشتر اسيدهاي آمينه بصورت انتقال فعال از غشا عبور می کنند.</a:t>
            </a:r>
            <a:endParaRPr lang="en-US" sz="2000" dirty="0" smtClean="0">
              <a:cs typeface="B Nazanin" pitchFamily="2" charset="-78"/>
            </a:endParaRPr>
          </a:p>
          <a:p>
            <a:pPr marL="533400" indent="-533400" algn="r" rtl="1">
              <a:lnSpc>
                <a:spcPct val="120000"/>
              </a:lnSpc>
              <a:buNone/>
            </a:pPr>
            <a:r>
              <a:rPr lang="fa-IR" sz="2000" b="1" dirty="0" smtClean="0">
                <a:cs typeface="B Nazanin" pitchFamily="2" charset="-78"/>
              </a:rPr>
              <a:t>انتقال فعال اوليه و ثانويه: </a:t>
            </a:r>
          </a:p>
          <a:p>
            <a:pPr marL="533400" indent="-533400" algn="r" rtl="1">
              <a:lnSpc>
                <a:spcPct val="120000"/>
              </a:lnSpc>
              <a:buNone/>
            </a:pPr>
            <a:r>
              <a:rPr lang="fa-IR" sz="2000" dirty="0" smtClean="0">
                <a:cs typeface="B Nazanin" pitchFamily="2" charset="-78"/>
              </a:rPr>
              <a:t>انتقال فعال براساس منبع انرژي به دو نوع تقسيم ميشود. در انتقال فعال اوليه انرژي لازم مستقيماً از تجزيه </a:t>
            </a:r>
            <a:r>
              <a:rPr lang="en-US" sz="2000" dirty="0" smtClean="0">
                <a:cs typeface="B Nazanin" pitchFamily="2" charset="-78"/>
              </a:rPr>
              <a:t> </a:t>
            </a:r>
            <a:r>
              <a:rPr lang="en-US" sz="2000" dirty="0" smtClean="0">
                <a:latin typeface="Times New Roman" pitchFamily="18" charset="0"/>
                <a:cs typeface="Times New Roman" pitchFamily="18" charset="0"/>
              </a:rPr>
              <a:t>ATP</a:t>
            </a:r>
            <a:r>
              <a:rPr lang="en-US" sz="2000" dirty="0" smtClean="0">
                <a:cs typeface="B Nazanin" pitchFamily="2" charset="-78"/>
              </a:rPr>
              <a:t> </a:t>
            </a:r>
            <a:r>
              <a:rPr lang="fa-IR" sz="2000" dirty="0" smtClean="0">
                <a:cs typeface="B Nazanin" pitchFamily="2" charset="-78"/>
              </a:rPr>
              <a:t>بدست ميآيد. در انتقال فعال ثانويه از انرژي ذخيره شده بصورت اختلاف غلظت يونها در دو طرف غشاء استفاده ميشود كه خود آن حاصل انتقال فعال اوليه است. در هر دو مورد انتقال به پروتئين هايي كه در عمق غشا هستند وابسته است.</a:t>
            </a:r>
            <a:endParaRPr lang="en-US" sz="2000" dirty="0" smtClean="0">
              <a:cs typeface="B Nazanin" pitchFamily="2" charset="-78"/>
            </a:endParaRPr>
          </a:p>
          <a:p>
            <a:pPr marL="533400" indent="-533400" algn="r" rtl="1">
              <a:lnSpc>
                <a:spcPct val="120000"/>
              </a:lnSpc>
              <a:buNone/>
            </a:pPr>
            <a:r>
              <a:rPr lang="fa-IR" sz="2000" dirty="0" smtClean="0">
                <a:solidFill>
                  <a:srgbClr val="FF0000"/>
                </a:solidFill>
                <a:cs typeface="B Nazanin" pitchFamily="2" charset="-78"/>
              </a:rPr>
              <a:t>تفاوت اين حالت با انتشار تسهيل شده؟؟</a:t>
            </a:r>
          </a:p>
          <a:p>
            <a:pPr marL="533400" indent="-533400" algn="r" rtl="1">
              <a:lnSpc>
                <a:spcPct val="120000"/>
              </a:lnSpc>
              <a:buNone/>
            </a:pPr>
            <a:r>
              <a:rPr lang="fa-IR" sz="2000" dirty="0" smtClean="0">
                <a:cs typeface="B Nazanin" pitchFamily="2" charset="-78"/>
              </a:rPr>
              <a:t> در اين است كه پروتئين حاصل به ماده مورد نظر انرژي ميدهد تا بر خلاف جهت شيب الكتروشيميايي جابجا شود.</a:t>
            </a:r>
            <a:endParaRPr lang="en-US" sz="2000" dirty="0" smtClean="0">
              <a:cs typeface="B Nazanin" pitchFamily="2" charset="-78"/>
            </a:endParaRPr>
          </a:p>
        </p:txBody>
      </p:sp>
    </p:spTree>
    <p:extLst>
      <p:ext uri="{BB962C8B-B14F-4D97-AF65-F5344CB8AC3E}">
        <p14:creationId xmlns:p14="http://schemas.microsoft.com/office/powerpoint/2010/main" xmlns="" val="195649381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idx="1"/>
          </p:nvPr>
        </p:nvSpPr>
        <p:spPr>
          <a:xfrm>
            <a:off x="266700" y="533400"/>
            <a:ext cx="11696700" cy="6324600"/>
          </a:xfrm>
        </p:spPr>
        <p:txBody>
          <a:bodyPr>
            <a:noAutofit/>
          </a:bodyPr>
          <a:lstStyle/>
          <a:p>
            <a:pPr marL="533400" indent="-533400" algn="r" rtl="1">
              <a:lnSpc>
                <a:spcPct val="120000"/>
              </a:lnSpc>
              <a:buNone/>
            </a:pPr>
            <a:r>
              <a:rPr lang="fa-IR" sz="2000" b="1" dirty="0" smtClean="0">
                <a:latin typeface="Times New Roman" pitchFamily="18" charset="0"/>
                <a:cs typeface="B Nazanin" pitchFamily="2" charset="-78"/>
              </a:rPr>
              <a:t>انتقال فعال اولیه:</a:t>
            </a:r>
          </a:p>
          <a:p>
            <a:pPr marL="533400" indent="-533400" algn="r" rtl="1">
              <a:lnSpc>
                <a:spcPct val="120000"/>
              </a:lnSpc>
              <a:buNone/>
            </a:pPr>
            <a:r>
              <a:rPr lang="fa-IR" sz="2000" dirty="0" smtClean="0">
                <a:latin typeface="Times New Roman" pitchFamily="18" charset="0"/>
                <a:cs typeface="B Nazanin" pitchFamily="2" charset="-78"/>
              </a:rPr>
              <a:t>پمپ سديم- پتاسيم:</a:t>
            </a:r>
          </a:p>
          <a:p>
            <a:pPr marL="533400" indent="-533400" algn="r" rtl="1">
              <a:lnSpc>
                <a:spcPct val="120000"/>
              </a:lnSpc>
              <a:buFont typeface="Wingdings" pitchFamily="2" charset="2"/>
              <a:buChar char="q"/>
            </a:pPr>
            <a:r>
              <a:rPr lang="fa-IR" sz="2000" dirty="0" smtClean="0">
                <a:latin typeface="Times New Roman" pitchFamily="18" charset="0"/>
                <a:cs typeface="B Nazanin" pitchFamily="2" charset="-78"/>
              </a:rPr>
              <a:t>يكي از پمپ</a:t>
            </a:r>
            <a:r>
              <a:rPr lang="en-US" sz="2000" dirty="0" smtClean="0">
                <a:latin typeface="Times New Roman" pitchFamily="18" charset="0"/>
                <a:cs typeface="Times New Roman" pitchFamily="18" charset="0"/>
              </a:rPr>
              <a:t> </a:t>
            </a:r>
            <a:r>
              <a:rPr lang="fa-IR" sz="2000" dirty="0" smtClean="0">
                <a:latin typeface="Times New Roman" pitchFamily="18" charset="0"/>
                <a:cs typeface="B Nazanin" pitchFamily="2" charset="-78"/>
              </a:rPr>
              <a:t>هاي بسيار مهم در غشاء پمپ سديم - پتاسيم است. اين پمپ يونهاي سديم را به بيرون از غشاء رانده و يونهاي پتاسيم را به درون غشائ پمپ ميكند. وظيفه اين پمپ حفظ </a:t>
            </a:r>
            <a:r>
              <a:rPr lang="fa-IR" sz="2000" dirty="0" smtClean="0">
                <a:latin typeface="Times New Roman" pitchFamily="18" charset="0"/>
                <a:cs typeface="B Nazanin" pitchFamily="2" charset="-78"/>
              </a:rPr>
              <a:t>اختلاف </a:t>
            </a:r>
            <a:r>
              <a:rPr lang="fa-IR" sz="2000" dirty="0" smtClean="0">
                <a:latin typeface="Times New Roman" pitchFamily="18" charset="0"/>
                <a:cs typeface="B Nazanin" pitchFamily="2" charset="-78"/>
              </a:rPr>
              <a:t>غلظت سديم و پتاسيم در دو طرف غشا است و پتانسيل الكتريكي منفي را درون سلولها برقرار ميكند. </a:t>
            </a:r>
            <a:endParaRPr lang="en-US" sz="2000" dirty="0" smtClean="0">
              <a:latin typeface="Times New Roman" pitchFamily="18" charset="0"/>
              <a:cs typeface="Times New Roman" pitchFamily="18" charset="0"/>
            </a:endParaRPr>
          </a:p>
          <a:p>
            <a:pPr marL="533400" indent="-533400" algn="r" rtl="1">
              <a:lnSpc>
                <a:spcPct val="120000"/>
              </a:lnSpc>
              <a:buNone/>
            </a:pPr>
            <a:r>
              <a:rPr lang="fa-IR" sz="2000" dirty="0" smtClean="0">
                <a:latin typeface="Times New Roman" pitchFamily="18" charset="0"/>
                <a:cs typeface="B Nazanin" pitchFamily="2" charset="-78"/>
              </a:rPr>
              <a:t>اين پمپ اساس انتقال سيگنالهاي عصبي است. </a:t>
            </a:r>
            <a:endParaRPr lang="en-US" sz="2000" dirty="0" smtClean="0">
              <a:latin typeface="Times New Roman" pitchFamily="18" charset="0"/>
              <a:cs typeface="Times New Roman" pitchFamily="18" charset="0"/>
            </a:endParaRPr>
          </a:p>
          <a:p>
            <a:pPr marL="533400" indent="-533400" algn="r" rtl="1">
              <a:lnSpc>
                <a:spcPct val="120000"/>
              </a:lnSpc>
              <a:buNone/>
            </a:pPr>
            <a:r>
              <a:rPr lang="fa-IR" sz="2000" dirty="0" smtClean="0">
                <a:latin typeface="Times New Roman" pitchFamily="18" charset="0"/>
                <a:cs typeface="B Nazanin" pitchFamily="2" charset="-78"/>
              </a:rPr>
              <a:t>پروتئين در اين پمپ سه خصوصيت ويژه دارد. 1 -سه محل گيرنده بر روي قسمت برجسته در درون</a:t>
            </a:r>
            <a:endParaRPr lang="en-US" sz="2000" dirty="0" smtClean="0">
              <a:latin typeface="Times New Roman" pitchFamily="18" charset="0"/>
              <a:cs typeface="B Nazanin" pitchFamily="2" charset="-78"/>
            </a:endParaRPr>
          </a:p>
          <a:p>
            <a:pPr marL="533400" indent="-533400" algn="r" rtl="1">
              <a:lnSpc>
                <a:spcPct val="120000"/>
              </a:lnSpc>
              <a:buNone/>
            </a:pPr>
            <a:r>
              <a:rPr lang="fa-IR" sz="2000" dirty="0" smtClean="0">
                <a:latin typeface="Times New Roman" pitchFamily="18" charset="0"/>
                <a:cs typeface="B Nazanin" pitchFamily="2" charset="-78"/>
              </a:rPr>
              <a:t> دارد كه يونهاي سديم به آن متصل ميشوند.</a:t>
            </a:r>
          </a:p>
          <a:p>
            <a:pPr marL="533400" indent="-533400" algn="r" rtl="1">
              <a:lnSpc>
                <a:spcPct val="120000"/>
              </a:lnSpc>
              <a:buNone/>
            </a:pPr>
            <a:r>
              <a:rPr lang="fa-IR" sz="2000" dirty="0" smtClean="0">
                <a:latin typeface="Times New Roman" pitchFamily="18" charset="0"/>
                <a:cs typeface="B Nazanin" pitchFamily="2" charset="-78"/>
              </a:rPr>
              <a:t> 2 -دو محل گيرنده براي يونهاي پتاسيم در بيرون غشاء دارد.</a:t>
            </a:r>
          </a:p>
          <a:p>
            <a:pPr marL="533400" indent="-533400" algn="r" rtl="1">
              <a:lnSpc>
                <a:spcPct val="120000"/>
              </a:lnSpc>
              <a:buNone/>
            </a:pPr>
            <a:r>
              <a:rPr lang="fa-IR" sz="2000" dirty="0" smtClean="0">
                <a:latin typeface="Times New Roman" pitchFamily="18" charset="0"/>
                <a:cs typeface="B Nazanin" pitchFamily="2" charset="-78"/>
              </a:rPr>
              <a:t> 3 -قسمتي در درون و مجاورت محل اتصال سديم فعاليت </a:t>
            </a:r>
            <a:r>
              <a:rPr lang="en-US" sz="2000" dirty="0" err="1" smtClean="0">
                <a:latin typeface="Times New Roman" pitchFamily="18" charset="0"/>
                <a:cs typeface="Times New Roman" pitchFamily="18" charset="0"/>
              </a:rPr>
              <a:t>ATPase</a:t>
            </a:r>
            <a:r>
              <a:rPr lang="en-US" sz="2000" dirty="0" smtClean="0">
                <a:latin typeface="Times New Roman" pitchFamily="18" charset="0"/>
                <a:cs typeface="Times New Roman" pitchFamily="18" charset="0"/>
              </a:rPr>
              <a:t> </a:t>
            </a:r>
            <a:r>
              <a:rPr lang="fa-IR" sz="2000" dirty="0" smtClean="0">
                <a:latin typeface="Times New Roman" pitchFamily="18" charset="0"/>
                <a:cs typeface="B Nazanin" pitchFamily="2" charset="-78"/>
              </a:rPr>
              <a:t>دارد.</a:t>
            </a:r>
          </a:p>
          <a:p>
            <a:pPr marL="533400" indent="-533400" algn="r" rtl="1">
              <a:lnSpc>
                <a:spcPct val="120000"/>
              </a:lnSpc>
              <a:buNone/>
            </a:pPr>
            <a:r>
              <a:rPr lang="fa-IR" sz="2000" dirty="0" smtClean="0">
                <a:latin typeface="Times New Roman" pitchFamily="18" charset="0"/>
                <a:cs typeface="B Nazanin" pitchFamily="2" charset="-78"/>
              </a:rPr>
              <a:t> وقتي يونها به محل خود متصل شوند، عمل </a:t>
            </a:r>
            <a:r>
              <a:rPr lang="en-US" sz="2000" dirty="0" err="1" smtClean="0">
                <a:latin typeface="Times New Roman" pitchFamily="18" charset="0"/>
                <a:cs typeface="Times New Roman" pitchFamily="18" charset="0"/>
              </a:rPr>
              <a:t>ATPase</a:t>
            </a:r>
            <a:r>
              <a:rPr lang="en-US" sz="2000" dirty="0" smtClean="0">
                <a:latin typeface="Times New Roman" pitchFamily="18" charset="0"/>
                <a:cs typeface="Times New Roman" pitchFamily="18" charset="0"/>
              </a:rPr>
              <a:t> </a:t>
            </a:r>
            <a:r>
              <a:rPr lang="fa-IR" sz="2000" dirty="0" smtClean="0">
                <a:latin typeface="Times New Roman" pitchFamily="18" charset="0"/>
                <a:cs typeface="B Nazanin" pitchFamily="2" charset="-78"/>
              </a:rPr>
              <a:t>پروتئين فعال ميگردد. </a:t>
            </a:r>
          </a:p>
          <a:p>
            <a:pPr marL="533400" indent="-533400" algn="r" rtl="1">
              <a:lnSpc>
                <a:spcPct val="120000"/>
              </a:lnSpc>
              <a:buNone/>
            </a:pPr>
            <a:r>
              <a:rPr lang="fa-IR" sz="2000" dirty="0" smtClean="0">
                <a:latin typeface="Times New Roman" pitchFamily="18" charset="0"/>
                <a:cs typeface="B Nazanin" pitchFamily="2" charset="-78"/>
              </a:rPr>
              <a:t>بدين ترتيب يك مولكول </a:t>
            </a:r>
            <a:r>
              <a:rPr lang="en-US" sz="2000" dirty="0" smtClean="0">
                <a:latin typeface="Times New Roman" pitchFamily="18" charset="0"/>
                <a:cs typeface="Times New Roman" pitchFamily="18" charset="0"/>
              </a:rPr>
              <a:t>ATP </a:t>
            </a:r>
            <a:r>
              <a:rPr lang="fa-IR" sz="2000" dirty="0" smtClean="0">
                <a:latin typeface="Times New Roman" pitchFamily="18" charset="0"/>
                <a:cs typeface="Times New Roman" pitchFamily="18" charset="0"/>
              </a:rPr>
              <a:t> </a:t>
            </a:r>
            <a:r>
              <a:rPr lang="fa-IR" sz="2000" dirty="0" smtClean="0">
                <a:latin typeface="Times New Roman" pitchFamily="18" charset="0"/>
                <a:cs typeface="B Nazanin" pitchFamily="2" charset="-78"/>
              </a:rPr>
              <a:t>شكسته و </a:t>
            </a:r>
            <a:r>
              <a:rPr lang="en-US" sz="2000" dirty="0" smtClean="0">
                <a:latin typeface="Times New Roman" pitchFamily="18" charset="0"/>
                <a:cs typeface="Times New Roman" pitchFamily="18" charset="0"/>
              </a:rPr>
              <a:t>ADP </a:t>
            </a:r>
            <a:r>
              <a:rPr lang="fa-IR" sz="2000" dirty="0" smtClean="0">
                <a:latin typeface="Times New Roman" pitchFamily="18" charset="0"/>
                <a:cs typeface="Times New Roman" pitchFamily="18" charset="0"/>
              </a:rPr>
              <a:t> </a:t>
            </a:r>
            <a:r>
              <a:rPr lang="fa-IR" sz="2000" dirty="0" smtClean="0">
                <a:latin typeface="Times New Roman" pitchFamily="18" charset="0"/>
                <a:cs typeface="B Nazanin" pitchFamily="2" charset="-78"/>
              </a:rPr>
              <a:t>و يك پيوند پر انرژي از فسفات آزاد ميشود.</a:t>
            </a:r>
          </a:p>
          <a:p>
            <a:pPr marL="533400" indent="-533400" algn="r" rtl="1">
              <a:lnSpc>
                <a:spcPct val="120000"/>
              </a:lnSpc>
              <a:buNone/>
            </a:pPr>
            <a:r>
              <a:rPr lang="fa-IR" sz="2000" dirty="0" smtClean="0">
                <a:latin typeface="Times New Roman" pitchFamily="18" charset="0"/>
                <a:cs typeface="B Nazanin" pitchFamily="2" charset="-78"/>
              </a:rPr>
              <a:t> اين انرژي موجب تغيير شكل فضايي پروتئين شده و يونها را جابجا ميكند.</a:t>
            </a:r>
            <a:endParaRPr lang="fa-IR" sz="2000" b="1" dirty="0" smtClean="0">
              <a:latin typeface="Times New Roman" pitchFamily="18" charset="0"/>
              <a:cs typeface="B Nazanin" pitchFamily="2" charset="-78"/>
            </a:endParaRPr>
          </a:p>
          <a:p>
            <a:pPr marL="533400" indent="-533400" algn="r" rtl="1">
              <a:lnSpc>
                <a:spcPct val="120000"/>
              </a:lnSpc>
              <a:buNone/>
            </a:pPr>
            <a:r>
              <a:rPr lang="fa-IR" sz="2000" dirty="0" smtClean="0">
                <a:latin typeface="Times New Roman" pitchFamily="18" charset="0"/>
                <a:cs typeface="B Nazanin" pitchFamily="2" charset="-78"/>
              </a:rPr>
              <a:t> </a:t>
            </a:r>
            <a:endParaRPr lang="en-US" sz="2000" dirty="0" smtClean="0">
              <a:latin typeface="Times New Roman" pitchFamily="18" charset="0"/>
              <a:cs typeface="Times New Roman" pitchFamily="18" charset="0"/>
            </a:endParaRPr>
          </a:p>
        </p:txBody>
      </p:sp>
      <p:pic>
        <p:nvPicPr>
          <p:cNvPr id="1027" name="Picture 3" descr="E:\educational\فیزیولوژِی\درس فیزیولوژی ترم 95-1\Cell1\23.jpg"/>
          <p:cNvPicPr>
            <a:picLocks noChangeAspect="1" noChangeArrowheads="1"/>
          </p:cNvPicPr>
          <p:nvPr/>
        </p:nvPicPr>
        <p:blipFill>
          <a:blip r:embed="rId3" cstate="print"/>
          <a:srcRect/>
          <a:stretch>
            <a:fillRect/>
          </a:stretch>
        </p:blipFill>
        <p:spPr bwMode="auto">
          <a:xfrm>
            <a:off x="174625" y="3305175"/>
            <a:ext cx="4019550" cy="3552825"/>
          </a:xfrm>
          <a:prstGeom prst="rect">
            <a:avLst/>
          </a:prstGeom>
          <a:noFill/>
        </p:spPr>
      </p:pic>
    </p:spTree>
    <p:extLst>
      <p:ext uri="{BB962C8B-B14F-4D97-AF65-F5344CB8AC3E}">
        <p14:creationId xmlns:p14="http://schemas.microsoft.com/office/powerpoint/2010/main" xmlns="" val="195649381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1273</TotalTime>
  <Words>2496</Words>
  <Application>Microsoft Office PowerPoint</Application>
  <PresentationFormat>Custom</PresentationFormat>
  <Paragraphs>186</Paragraphs>
  <Slides>18</Slides>
  <Notes>17</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Wisp</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Arya</dc:creator>
  <cp:lastModifiedBy>MOJTABA</cp:lastModifiedBy>
  <cp:revision>661</cp:revision>
  <dcterms:created xsi:type="dcterms:W3CDTF">2014-03-31T07:31:02Z</dcterms:created>
  <dcterms:modified xsi:type="dcterms:W3CDTF">2017-02-24T20:12:41Z</dcterms:modified>
</cp:coreProperties>
</file>