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75" r:id="rId6"/>
    <p:sldId id="261" r:id="rId7"/>
    <p:sldId id="263" r:id="rId8"/>
    <p:sldId id="264" r:id="rId9"/>
    <p:sldId id="265" r:id="rId10"/>
    <p:sldId id="266" r:id="rId11"/>
    <p:sldId id="267" r:id="rId12"/>
    <p:sldId id="269" r:id="rId13"/>
    <p:sldId id="270" r:id="rId14"/>
    <p:sldId id="271" r:id="rId15"/>
    <p:sldId id="272" r:id="rId16"/>
    <p:sldId id="273" r:id="rId17"/>
    <p:sldId id="274" r:id="rId18"/>
    <p:sldId id="268" r:id="rId19"/>
    <p:sldId id="27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12/2/2015</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0217" y="632390"/>
            <a:ext cx="10622806" cy="3363878"/>
          </a:xfrm>
        </p:spPr>
        <p:txBody>
          <a:bodyPr>
            <a:normAutofit/>
          </a:bodyPr>
          <a:lstStyle/>
          <a:p>
            <a:r>
              <a:rPr lang="fa-IR" sz="8000" dirty="0" smtClean="0"/>
              <a:t>               </a:t>
            </a:r>
            <a:br>
              <a:rPr lang="fa-IR" sz="8000" dirty="0" smtClean="0"/>
            </a:br>
            <a:r>
              <a:rPr lang="fa-IR" sz="8000" dirty="0"/>
              <a:t> </a:t>
            </a:r>
            <a:r>
              <a:rPr lang="fa-IR" sz="8000" dirty="0" smtClean="0"/>
              <a:t>         </a:t>
            </a:r>
            <a:r>
              <a:rPr lang="fa-IR" sz="9600" dirty="0" smtClean="0">
                <a:latin typeface="Lotus" panose="00000400000000000000" pitchFamily="2" charset="-78"/>
                <a:cs typeface="Lotus" panose="00000400000000000000" pitchFamily="2" charset="-78"/>
              </a:rPr>
              <a:t>به نام خدا</a:t>
            </a:r>
            <a:endParaRPr lang="fa-IR" sz="9600" dirty="0">
              <a:latin typeface="Lotus" panose="00000400000000000000" pitchFamily="2" charset="-78"/>
              <a:cs typeface="Lotus" panose="00000400000000000000" pitchFamily="2" charset="-78"/>
            </a:endParaRPr>
          </a:p>
        </p:txBody>
      </p:sp>
      <p:sp>
        <p:nvSpPr>
          <p:cNvPr id="3" name="Subtitle 2"/>
          <p:cNvSpPr>
            <a:spLocks noGrp="1"/>
          </p:cNvSpPr>
          <p:nvPr>
            <p:ph type="subTitle" idx="1"/>
          </p:nvPr>
        </p:nvSpPr>
        <p:spPr/>
        <p:txBody>
          <a:bodyPr/>
          <a:lstStyle/>
          <a:p>
            <a:endParaRPr lang="fa-IR" dirty="0"/>
          </a:p>
        </p:txBody>
      </p:sp>
    </p:spTree>
    <p:extLst>
      <p:ext uri="{BB962C8B-B14F-4D97-AF65-F5344CB8AC3E}">
        <p14:creationId xmlns:p14="http://schemas.microsoft.com/office/powerpoint/2010/main" val="1102173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290557"/>
            <a:ext cx="10018713" cy="5500643"/>
          </a:xfrm>
        </p:spPr>
        <p:txBody>
          <a:bodyPr>
            <a:normAutofit/>
          </a:bodyPr>
          <a:lstStyle/>
          <a:p>
            <a:pPr algn="just"/>
            <a:r>
              <a:rPr lang="fa-IR" sz="2800" dirty="0" smtClean="0">
                <a:latin typeface="Lotus" panose="00000400000000000000" pitchFamily="2" charset="-78"/>
                <a:cs typeface="Lotus" panose="00000400000000000000" pitchFamily="2" charset="-78"/>
              </a:rPr>
              <a:t>7-هیچ وابستگی فیزیکی وجود ندارد.</a:t>
            </a:r>
          </a:p>
          <a:p>
            <a:pPr algn="just"/>
            <a:r>
              <a:rPr lang="fa-IR" sz="2800" dirty="0" smtClean="0">
                <a:latin typeface="Lotus" panose="00000400000000000000" pitchFamily="2" charset="-78"/>
                <a:cs typeface="Lotus" panose="00000400000000000000" pitchFamily="2" charset="-78"/>
              </a:rPr>
              <a:t>8-دسترسی چندگانه به یک سند.</a:t>
            </a:r>
          </a:p>
          <a:p>
            <a:pPr algn="just"/>
            <a:r>
              <a:rPr lang="fa-IR" sz="2800" dirty="0" smtClean="0">
                <a:latin typeface="Lotus" panose="00000400000000000000" pitchFamily="2" charset="-78"/>
                <a:cs typeface="Lotus" panose="00000400000000000000" pitchFamily="2" charset="-78"/>
              </a:rPr>
              <a:t>9-سازمان دهی منابع اطلاعاتی</a:t>
            </a:r>
          </a:p>
          <a:p>
            <a:pPr algn="just"/>
            <a:r>
              <a:rPr lang="fa-IR" sz="2800" dirty="0" smtClean="0">
                <a:latin typeface="Lotus" panose="00000400000000000000" pitchFamily="2" charset="-78"/>
                <a:cs typeface="Lotus" panose="00000400000000000000" pitchFamily="2" charset="-78"/>
              </a:rPr>
              <a:t>10-کاهش زمان نشر در نتیجه کاهش زمان اشاعه اطلاعات.</a:t>
            </a:r>
          </a:p>
          <a:p>
            <a:pPr algn="just"/>
            <a:r>
              <a:rPr lang="fa-IR" sz="2800" dirty="0" smtClean="0">
                <a:latin typeface="Lotus" panose="00000400000000000000" pitchFamily="2" charset="-78"/>
                <a:cs typeface="Lotus" panose="00000400000000000000" pitchFamily="2" charset="-78"/>
              </a:rPr>
              <a:t>11-دسترسی آسان به محتوای مواد دیجیتال</a:t>
            </a:r>
          </a:p>
          <a:p>
            <a:pPr algn="just"/>
            <a:r>
              <a:rPr lang="fa-IR" sz="2800" dirty="0" smtClean="0">
                <a:latin typeface="Lotus" panose="00000400000000000000" pitchFamily="2" charset="-78"/>
                <a:cs typeface="Lotus" panose="00000400000000000000" pitchFamily="2" charset="-78"/>
              </a:rPr>
              <a:t>12-مدیریت دقیق بر حجم گسترده ای از اطلاعات</a:t>
            </a:r>
            <a:endParaRPr lang="fa-IR" sz="2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1859032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495655"/>
            <a:ext cx="10018713" cy="6272613"/>
          </a:xfrm>
        </p:spPr>
        <p:txBody>
          <a:bodyPr>
            <a:noAutofit/>
          </a:bodyPr>
          <a:lstStyle/>
          <a:p>
            <a:pPr algn="r"/>
            <a:endParaRPr lang="fa-IR" sz="2400" dirty="0" smtClean="0">
              <a:latin typeface="Lotus" panose="00000400000000000000" pitchFamily="2" charset="-78"/>
              <a:cs typeface="Lotus" panose="00000400000000000000" pitchFamily="2" charset="-78"/>
            </a:endParaRPr>
          </a:p>
          <a:p>
            <a:pPr algn="r"/>
            <a:endParaRPr lang="fa-IR" sz="2400" dirty="0">
              <a:latin typeface="Lotus" panose="00000400000000000000" pitchFamily="2" charset="-78"/>
              <a:cs typeface="Lotus" panose="00000400000000000000" pitchFamily="2" charset="-78"/>
            </a:endParaRPr>
          </a:p>
          <a:p>
            <a:pPr algn="r"/>
            <a:r>
              <a:rPr lang="fa-IR" sz="3200" dirty="0" smtClean="0">
                <a:latin typeface="Lotus" panose="00000400000000000000" pitchFamily="2" charset="-78"/>
                <a:cs typeface="Lotus" panose="00000400000000000000" pitchFamily="2" charset="-78"/>
              </a:rPr>
              <a:t>خصوصيات </a:t>
            </a:r>
            <a:r>
              <a:rPr lang="fa-IR" sz="3200" dirty="0">
                <a:latin typeface="Lotus" panose="00000400000000000000" pitchFamily="2" charset="-78"/>
                <a:cs typeface="Lotus" panose="00000400000000000000" pitchFamily="2" charset="-78"/>
              </a:rPr>
              <a:t>كتابداران در عصر الكترونيك </a:t>
            </a:r>
            <a:r>
              <a:rPr lang="fa-IR" sz="2400" dirty="0">
                <a:latin typeface="Lotus" panose="00000400000000000000" pitchFamily="2" charset="-78"/>
                <a:cs typeface="Lotus" panose="00000400000000000000" pitchFamily="2" charset="-78"/>
              </a:rPr>
              <a:t>:</a:t>
            </a:r>
          </a:p>
          <a:p>
            <a:pPr algn="r"/>
            <a:r>
              <a:rPr lang="fa-IR" sz="2400" dirty="0">
                <a:latin typeface="Lotus" panose="00000400000000000000" pitchFamily="2" charset="-78"/>
                <a:cs typeface="Lotus" panose="00000400000000000000" pitchFamily="2" charset="-78"/>
              </a:rPr>
              <a:t>- </a:t>
            </a:r>
            <a:r>
              <a:rPr lang="fa-IR" sz="2400" dirty="0" smtClean="0">
                <a:latin typeface="Lotus" panose="00000400000000000000" pitchFamily="2" charset="-78"/>
                <a:cs typeface="Lotus" panose="00000400000000000000" pitchFamily="2" charset="-78"/>
              </a:rPr>
              <a:t>همانند </a:t>
            </a:r>
            <a:r>
              <a:rPr lang="fa-IR" sz="2400" dirty="0">
                <a:latin typeface="Lotus" panose="00000400000000000000" pitchFamily="2" charset="-78"/>
                <a:cs typeface="Lotus" panose="00000400000000000000" pitchFamily="2" charset="-78"/>
              </a:rPr>
              <a:t>مشاوران اطلاعاتي عمل مي كنند و بهترين منابع را براي گشايش گروهها و برآوردن نيازهاي اطلاعاتي مردم نشان مي دهند . </a:t>
            </a:r>
          </a:p>
          <a:p>
            <a:pPr algn="r"/>
            <a:r>
              <a:rPr lang="fa-IR" sz="2400" dirty="0">
                <a:latin typeface="Lotus" panose="00000400000000000000" pitchFamily="2" charset="-78"/>
                <a:cs typeface="Lotus" panose="00000400000000000000" pitchFamily="2" charset="-78"/>
              </a:rPr>
              <a:t>- كاربرد منابع اطلاعاتي الكترونيكي را به مردم آموزش مي دهند .</a:t>
            </a:r>
          </a:p>
          <a:p>
            <a:pPr algn="r"/>
            <a:r>
              <a:rPr lang="fa-IR" sz="2400" dirty="0">
                <a:latin typeface="Lotus" panose="00000400000000000000" pitchFamily="2" charset="-78"/>
                <a:cs typeface="Lotus" panose="00000400000000000000" pitchFamily="2" charset="-78"/>
              </a:rPr>
              <a:t>- منابعي را كه استفاده كنندگان خاصي به آنها آشنايي دارند ، موجب جست و جو قرار مي دهند .</a:t>
            </a:r>
          </a:p>
          <a:p>
            <a:pPr algn="r"/>
            <a:r>
              <a:rPr lang="fa-IR" sz="2400" dirty="0">
                <a:latin typeface="Lotus" panose="00000400000000000000" pitchFamily="2" charset="-78"/>
                <a:cs typeface="Lotus" panose="00000400000000000000" pitchFamily="2" charset="-78"/>
              </a:rPr>
              <a:t>- وظيفه بازكاوي اطلاعات را انجام مي دهند ، يعني تاليف و تركيبي از نتايج پژوهش هاي منابع متعدد به عمل مي آورند و برآيندگزيده و ارزيابي شده را به متقاضي عرضه كنند و در صورت امكان مستقيما به رايانه او ارسال كنند.</a:t>
            </a:r>
          </a:p>
          <a:p>
            <a:pPr algn="r"/>
            <a:r>
              <a:rPr lang="fa-IR" sz="2400" dirty="0">
                <a:latin typeface="Lotus" panose="00000400000000000000" pitchFamily="2" charset="-78"/>
                <a:cs typeface="Lotus" panose="00000400000000000000" pitchFamily="2" charset="-78"/>
              </a:rPr>
              <a:t>- با ايجاد بايگانيهاي مختلف و ارتباط با پايگاههاي اطلاعاتي ، مراجعه كننده را در دريافت اطلاعات مورد علاقه خودش ياري مي نمايند. </a:t>
            </a:r>
          </a:p>
          <a:p>
            <a:pPr algn="r"/>
            <a:r>
              <a:rPr lang="fa-IR" sz="2400" dirty="0">
                <a:latin typeface="Lotus" panose="00000400000000000000" pitchFamily="2" charset="-78"/>
                <a:cs typeface="Lotus" panose="00000400000000000000" pitchFamily="2" charset="-78"/>
              </a:rPr>
              <a:t>- كتابدارن لازم است طرز كار با نرم افزارهاي رايانه اي و ابزارهاي الكترونيكي ، مهارتهاي سودمندي را از طريق شبكه هاي نرم افزاري در اشاعه اطلاعات الكترونيكي بياموزند </a:t>
            </a:r>
            <a:r>
              <a:rPr lang="fa-IR" sz="2400" dirty="0" smtClean="0">
                <a:latin typeface="Lotus" panose="00000400000000000000" pitchFamily="2" charset="-78"/>
                <a:cs typeface="Lotus" panose="00000400000000000000" pitchFamily="2" charset="-78"/>
              </a:rPr>
              <a:t>.</a:t>
            </a:r>
            <a:endParaRPr lang="fa-IR" sz="2400" dirty="0">
              <a:latin typeface="Lotus" panose="00000400000000000000" pitchFamily="2" charset="-78"/>
              <a:cs typeface="Lotus" panose="00000400000000000000" pitchFamily="2" charset="-78"/>
            </a:endParaRPr>
          </a:p>
          <a:p>
            <a:pPr algn="r"/>
            <a:endParaRPr lang="fa-IR" sz="2400" dirty="0">
              <a:latin typeface="Lotus" panose="00000400000000000000" pitchFamily="2" charset="-78"/>
              <a:cs typeface="Lotus" panose="00000400000000000000" pitchFamily="2" charset="-78"/>
            </a:endParaRPr>
          </a:p>
          <a:p>
            <a:pPr algn="r"/>
            <a:r>
              <a:rPr lang="fa-IR" sz="2400" dirty="0">
                <a:latin typeface="Lotus" panose="00000400000000000000" pitchFamily="2" charset="-78"/>
                <a:cs typeface="Lotus" panose="00000400000000000000" pitchFamily="2" charset="-78"/>
              </a:rPr>
              <a:t> </a:t>
            </a:r>
          </a:p>
        </p:txBody>
      </p:sp>
    </p:spTree>
    <p:extLst>
      <p:ext uri="{BB962C8B-B14F-4D97-AF65-F5344CB8AC3E}">
        <p14:creationId xmlns:p14="http://schemas.microsoft.com/office/powerpoint/2010/main" val="29318824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circle(in)">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circle(in)">
                                      <p:cBhvr>
                                        <p:cTn id="37" dur="20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circle(in)">
                                      <p:cBhvr>
                                        <p:cTn id="42"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71423" y="581113"/>
            <a:ext cx="10018713" cy="5751320"/>
          </a:xfrm>
        </p:spPr>
        <p:txBody>
          <a:bodyPr>
            <a:normAutofit fontScale="85000" lnSpcReduction="10000"/>
          </a:bodyPr>
          <a:lstStyle/>
          <a:p>
            <a:pPr algn="just"/>
            <a:r>
              <a:rPr lang="fa-IR" sz="3200" dirty="0" smtClean="0">
                <a:latin typeface="Lotus" panose="00000400000000000000" pitchFamily="2" charset="-78"/>
                <a:cs typeface="Lotus" panose="00000400000000000000" pitchFamily="2" charset="-78"/>
              </a:rPr>
              <a:t>تاثیر مهندسی، مبتنی بر فناوری اطلاعات بر فرایندهای جدید کتابخانه های تخصصی با رویکرد دیجیتالی شدن</a:t>
            </a:r>
            <a:r>
              <a:rPr lang="fa-IR" dirty="0" smtClean="0">
                <a:latin typeface="Lotus" panose="00000400000000000000" pitchFamily="2" charset="-78"/>
                <a:cs typeface="Lotus" panose="00000400000000000000" pitchFamily="2" charset="-78"/>
              </a:rPr>
              <a:t>:</a:t>
            </a:r>
          </a:p>
          <a:p>
            <a:pPr algn="just"/>
            <a:r>
              <a:rPr lang="fa-IR" sz="3100" dirty="0" smtClean="0">
                <a:latin typeface="Lotus" panose="00000400000000000000" pitchFamily="2" charset="-78"/>
                <a:cs typeface="Lotus" panose="00000400000000000000" pitchFamily="2" charset="-78"/>
              </a:rPr>
              <a:t>1-اتوماسیون:فناوری اطلاعات میتواند جایگزین نیروی انسانی یا کاهش آن در یک فرایند باشد.</a:t>
            </a:r>
          </a:p>
          <a:p>
            <a:pPr algn="just"/>
            <a:r>
              <a:rPr lang="fa-IR" sz="3100" dirty="0" smtClean="0">
                <a:latin typeface="Lotus" panose="00000400000000000000" pitchFamily="2" charset="-78"/>
                <a:cs typeface="Lotus" panose="00000400000000000000" pitchFamily="2" charset="-78"/>
              </a:rPr>
              <a:t>2-تحلیلی:فناوری اطلاعات میتواند تجزیه و تحلیل اطلاعات و تصمیم گیری را رشد دهد.</a:t>
            </a:r>
          </a:p>
          <a:p>
            <a:pPr algn="just"/>
            <a:r>
              <a:rPr lang="fa-IR" sz="3100" dirty="0" smtClean="0">
                <a:latin typeface="Lotus" panose="00000400000000000000" pitchFamily="2" charset="-78"/>
                <a:cs typeface="Lotus" panose="00000400000000000000" pitchFamily="2" charset="-78"/>
              </a:rPr>
              <a:t>3-واسطه:فناوری اطلاعات میتواند برای ارتباط دو بخش درون یک فرایند و حذف واسطه ها از یک فرایند استفاده شود.</a:t>
            </a:r>
          </a:p>
          <a:p>
            <a:pPr algn="just"/>
            <a:r>
              <a:rPr lang="fa-IR" sz="3100" dirty="0" smtClean="0">
                <a:latin typeface="Lotus" panose="00000400000000000000" pitchFamily="2" charset="-78"/>
                <a:cs typeface="Lotus" panose="00000400000000000000" pitchFamily="2" charset="-78"/>
              </a:rPr>
              <a:t>4-جغرافیایی:فناوری اطلاعات میتواند اطلاعات را سریع و آسان در مسافت های دور انتقال داده و پردازش مستقل از نظر مکان جغرافیایی داشته باشد.</a:t>
            </a:r>
          </a:p>
          <a:p>
            <a:pPr algn="just"/>
            <a:r>
              <a:rPr lang="fa-IR" sz="3100" dirty="0" smtClean="0">
                <a:latin typeface="Lotus" panose="00000400000000000000" pitchFamily="2" charset="-78"/>
                <a:cs typeface="Lotus" panose="00000400000000000000" pitchFamily="2" charset="-78"/>
              </a:rPr>
              <a:t>5-اطلاعاتی:فناوری اطلاعات میتواند فرایند ها و وظایف را هماهنگ کند.</a:t>
            </a:r>
          </a:p>
          <a:p>
            <a:pPr algn="just"/>
            <a:r>
              <a:rPr lang="fa-IR" sz="3100" dirty="0" smtClean="0">
                <a:latin typeface="Lotus" panose="00000400000000000000" pitchFamily="2" charset="-78"/>
                <a:cs typeface="Lotus" panose="00000400000000000000" pitchFamily="2" charset="-78"/>
              </a:rPr>
              <a:t>6-یکپارچگی:فناوری اطلاعات میتواند مقدار عظیمی از اطلاعات جزئی فرایند را به منظور درک و فهم آن بگیرد.</a:t>
            </a:r>
          </a:p>
          <a:p>
            <a:pPr algn="just"/>
            <a:endParaRPr lang="fa-IR" sz="31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2716977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par>
                                <p:cTn id="11" presetID="31" presetClass="exit" presetSubtype="0" fill="hold" nodeType="withEffect">
                                  <p:stCondLst>
                                    <p:cond delay="0"/>
                                  </p:stCondLst>
                                  <p:childTnLst>
                                    <p:anim calcmode="lin" valueType="num">
                                      <p:cBhvr>
                                        <p:cTn id="12" dur="1000"/>
                                        <p:tgtEl>
                                          <p:spTgt spid="3">
                                            <p:txEl>
                                              <p:pRg st="1" end="1"/>
                                            </p:txEl>
                                          </p:spTgt>
                                        </p:tgtEl>
                                        <p:attrNameLst>
                                          <p:attrName>ppt_w</p:attrName>
                                        </p:attrNameLst>
                                      </p:cBhvr>
                                      <p:tavLst>
                                        <p:tav tm="0">
                                          <p:val>
                                            <p:strVal val="ppt_w"/>
                                          </p:val>
                                        </p:tav>
                                        <p:tav tm="100000">
                                          <p:val>
                                            <p:fltVal val="0"/>
                                          </p:val>
                                        </p:tav>
                                      </p:tavLst>
                                    </p:anim>
                                    <p:anim calcmode="lin" valueType="num">
                                      <p:cBhvr>
                                        <p:cTn id="13" dur="1000"/>
                                        <p:tgtEl>
                                          <p:spTgt spid="3">
                                            <p:txEl>
                                              <p:pRg st="1" end="1"/>
                                            </p:txEl>
                                          </p:spTgt>
                                        </p:tgtEl>
                                        <p:attrNameLst>
                                          <p:attrName>ppt_h</p:attrName>
                                        </p:attrNameLst>
                                      </p:cBhvr>
                                      <p:tavLst>
                                        <p:tav tm="0">
                                          <p:val>
                                            <p:strVal val="ppt_h"/>
                                          </p:val>
                                        </p:tav>
                                        <p:tav tm="100000">
                                          <p:val>
                                            <p:fltVal val="0"/>
                                          </p:val>
                                        </p:tav>
                                      </p:tavLst>
                                    </p:anim>
                                    <p:anim calcmode="lin" valueType="num">
                                      <p:cBhvr>
                                        <p:cTn id="14"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15" dur="1000"/>
                                        <p:tgtEl>
                                          <p:spTgt spid="3">
                                            <p:txEl>
                                              <p:pRg st="1" end="1"/>
                                            </p:txEl>
                                          </p:spTgt>
                                        </p:tgtEl>
                                      </p:cBhvr>
                                    </p:animEffect>
                                    <p:set>
                                      <p:cBhvr>
                                        <p:cTn id="16" dur="1" fill="hold">
                                          <p:stCondLst>
                                            <p:cond delay="999"/>
                                          </p:stCondLst>
                                        </p:cTn>
                                        <p:tgtEl>
                                          <p:spTgt spid="3">
                                            <p:txEl>
                                              <p:pRg st="1" end="1"/>
                                            </p:txEl>
                                          </p:spTgt>
                                        </p:tgtEl>
                                        <p:attrNameLst>
                                          <p:attrName>style.visibility</p:attrName>
                                        </p:attrNameLst>
                                      </p:cBhvr>
                                      <p:to>
                                        <p:strVal val="hidden"/>
                                      </p:to>
                                    </p:set>
                                  </p:childTnLst>
                                </p:cTn>
                              </p:par>
                              <p:par>
                                <p:cTn id="17" presetID="31" presetClass="exit" presetSubtype="0" fill="hold" nodeType="withEffect">
                                  <p:stCondLst>
                                    <p:cond delay="0"/>
                                  </p:stCondLst>
                                  <p:childTnLst>
                                    <p:anim calcmode="lin" valueType="num">
                                      <p:cBhvr>
                                        <p:cTn id="18" dur="1000"/>
                                        <p:tgtEl>
                                          <p:spTgt spid="3">
                                            <p:txEl>
                                              <p:pRg st="2" end="2"/>
                                            </p:txEl>
                                          </p:spTgt>
                                        </p:tgtEl>
                                        <p:attrNameLst>
                                          <p:attrName>ppt_w</p:attrName>
                                        </p:attrNameLst>
                                      </p:cBhvr>
                                      <p:tavLst>
                                        <p:tav tm="0">
                                          <p:val>
                                            <p:strVal val="ppt_w"/>
                                          </p:val>
                                        </p:tav>
                                        <p:tav tm="100000">
                                          <p:val>
                                            <p:fltVal val="0"/>
                                          </p:val>
                                        </p:tav>
                                      </p:tavLst>
                                    </p:anim>
                                    <p:anim calcmode="lin" valueType="num">
                                      <p:cBhvr>
                                        <p:cTn id="19" dur="1000"/>
                                        <p:tgtEl>
                                          <p:spTgt spid="3">
                                            <p:txEl>
                                              <p:pRg st="2" end="2"/>
                                            </p:txEl>
                                          </p:spTgt>
                                        </p:tgtEl>
                                        <p:attrNameLst>
                                          <p:attrName>ppt_h</p:attrName>
                                        </p:attrNameLst>
                                      </p:cBhvr>
                                      <p:tavLst>
                                        <p:tav tm="0">
                                          <p:val>
                                            <p:strVal val="ppt_h"/>
                                          </p:val>
                                        </p:tav>
                                        <p:tav tm="100000">
                                          <p:val>
                                            <p:fltVal val="0"/>
                                          </p:val>
                                        </p:tav>
                                      </p:tavLst>
                                    </p:anim>
                                    <p:anim calcmode="lin" valueType="num">
                                      <p:cBhvr>
                                        <p:cTn id="20" dur="1000"/>
                                        <p:tgtEl>
                                          <p:spTgt spid="3">
                                            <p:txEl>
                                              <p:pRg st="2" end="2"/>
                                            </p:txEl>
                                          </p:spTgt>
                                        </p:tgtEl>
                                        <p:attrNameLst>
                                          <p:attrName>style.rotation</p:attrName>
                                        </p:attrNameLst>
                                      </p:cBhvr>
                                      <p:tavLst>
                                        <p:tav tm="0">
                                          <p:val>
                                            <p:fltVal val="0"/>
                                          </p:val>
                                        </p:tav>
                                        <p:tav tm="100000">
                                          <p:val>
                                            <p:fltVal val="90"/>
                                          </p:val>
                                        </p:tav>
                                      </p:tavLst>
                                    </p:anim>
                                    <p:animEffect transition="out" filter="fade">
                                      <p:cBhvr>
                                        <p:cTn id="21" dur="1000"/>
                                        <p:tgtEl>
                                          <p:spTgt spid="3">
                                            <p:txEl>
                                              <p:pRg st="2" end="2"/>
                                            </p:txEl>
                                          </p:spTgt>
                                        </p:tgtEl>
                                      </p:cBhvr>
                                    </p:animEffect>
                                    <p:set>
                                      <p:cBhvr>
                                        <p:cTn id="22" dur="1" fill="hold">
                                          <p:stCondLst>
                                            <p:cond delay="999"/>
                                          </p:stCondLst>
                                        </p:cTn>
                                        <p:tgtEl>
                                          <p:spTgt spid="3">
                                            <p:txEl>
                                              <p:pRg st="2" end="2"/>
                                            </p:txEl>
                                          </p:spTgt>
                                        </p:tgtEl>
                                        <p:attrNameLst>
                                          <p:attrName>style.visibility</p:attrName>
                                        </p:attrNameLst>
                                      </p:cBhvr>
                                      <p:to>
                                        <p:strVal val="hidden"/>
                                      </p:to>
                                    </p:set>
                                  </p:childTnLst>
                                </p:cTn>
                              </p:par>
                              <p:par>
                                <p:cTn id="23" presetID="31" presetClass="exit" presetSubtype="0" fill="hold" nodeType="withEffect">
                                  <p:stCondLst>
                                    <p:cond delay="0"/>
                                  </p:stCondLst>
                                  <p:childTnLst>
                                    <p:anim calcmode="lin" valueType="num">
                                      <p:cBhvr>
                                        <p:cTn id="24" dur="1000"/>
                                        <p:tgtEl>
                                          <p:spTgt spid="3">
                                            <p:txEl>
                                              <p:pRg st="3" end="3"/>
                                            </p:txEl>
                                          </p:spTgt>
                                        </p:tgtEl>
                                        <p:attrNameLst>
                                          <p:attrName>ppt_w</p:attrName>
                                        </p:attrNameLst>
                                      </p:cBhvr>
                                      <p:tavLst>
                                        <p:tav tm="0">
                                          <p:val>
                                            <p:strVal val="ppt_w"/>
                                          </p:val>
                                        </p:tav>
                                        <p:tav tm="100000">
                                          <p:val>
                                            <p:fltVal val="0"/>
                                          </p:val>
                                        </p:tav>
                                      </p:tavLst>
                                    </p:anim>
                                    <p:anim calcmode="lin" valueType="num">
                                      <p:cBhvr>
                                        <p:cTn id="25" dur="1000"/>
                                        <p:tgtEl>
                                          <p:spTgt spid="3">
                                            <p:txEl>
                                              <p:pRg st="3" end="3"/>
                                            </p:txEl>
                                          </p:spTgt>
                                        </p:tgtEl>
                                        <p:attrNameLst>
                                          <p:attrName>ppt_h</p:attrName>
                                        </p:attrNameLst>
                                      </p:cBhvr>
                                      <p:tavLst>
                                        <p:tav tm="0">
                                          <p:val>
                                            <p:strVal val="ppt_h"/>
                                          </p:val>
                                        </p:tav>
                                        <p:tav tm="100000">
                                          <p:val>
                                            <p:fltVal val="0"/>
                                          </p:val>
                                        </p:tav>
                                      </p:tavLst>
                                    </p:anim>
                                    <p:anim calcmode="lin" valueType="num">
                                      <p:cBhvr>
                                        <p:cTn id="26" dur="1000"/>
                                        <p:tgtEl>
                                          <p:spTgt spid="3">
                                            <p:txEl>
                                              <p:pRg st="3" end="3"/>
                                            </p:txEl>
                                          </p:spTgt>
                                        </p:tgtEl>
                                        <p:attrNameLst>
                                          <p:attrName>style.rotation</p:attrName>
                                        </p:attrNameLst>
                                      </p:cBhvr>
                                      <p:tavLst>
                                        <p:tav tm="0">
                                          <p:val>
                                            <p:fltVal val="0"/>
                                          </p:val>
                                        </p:tav>
                                        <p:tav tm="100000">
                                          <p:val>
                                            <p:fltVal val="90"/>
                                          </p:val>
                                        </p:tav>
                                      </p:tavLst>
                                    </p:anim>
                                    <p:animEffect transition="out" filter="fade">
                                      <p:cBhvr>
                                        <p:cTn id="27" dur="1000"/>
                                        <p:tgtEl>
                                          <p:spTgt spid="3">
                                            <p:txEl>
                                              <p:pRg st="3" end="3"/>
                                            </p:txEl>
                                          </p:spTgt>
                                        </p:tgtEl>
                                      </p:cBhvr>
                                    </p:animEffect>
                                    <p:set>
                                      <p:cBhvr>
                                        <p:cTn id="28" dur="1" fill="hold">
                                          <p:stCondLst>
                                            <p:cond delay="999"/>
                                          </p:stCondLst>
                                        </p:cTn>
                                        <p:tgtEl>
                                          <p:spTgt spid="3">
                                            <p:txEl>
                                              <p:pRg st="3" end="3"/>
                                            </p:txEl>
                                          </p:spTgt>
                                        </p:tgtEl>
                                        <p:attrNameLst>
                                          <p:attrName>style.visibility</p:attrName>
                                        </p:attrNameLst>
                                      </p:cBhvr>
                                      <p:to>
                                        <p:strVal val="hidden"/>
                                      </p:to>
                                    </p:set>
                                  </p:childTnLst>
                                </p:cTn>
                              </p:par>
                              <p:par>
                                <p:cTn id="29" presetID="31" presetClass="exit" presetSubtype="0" fill="hold" nodeType="withEffect">
                                  <p:stCondLst>
                                    <p:cond delay="0"/>
                                  </p:stCondLst>
                                  <p:childTnLst>
                                    <p:anim calcmode="lin" valueType="num">
                                      <p:cBhvr>
                                        <p:cTn id="30" dur="1000"/>
                                        <p:tgtEl>
                                          <p:spTgt spid="3">
                                            <p:txEl>
                                              <p:pRg st="4" end="4"/>
                                            </p:txEl>
                                          </p:spTgt>
                                        </p:tgtEl>
                                        <p:attrNameLst>
                                          <p:attrName>ppt_w</p:attrName>
                                        </p:attrNameLst>
                                      </p:cBhvr>
                                      <p:tavLst>
                                        <p:tav tm="0">
                                          <p:val>
                                            <p:strVal val="ppt_w"/>
                                          </p:val>
                                        </p:tav>
                                        <p:tav tm="100000">
                                          <p:val>
                                            <p:fltVal val="0"/>
                                          </p:val>
                                        </p:tav>
                                      </p:tavLst>
                                    </p:anim>
                                    <p:anim calcmode="lin" valueType="num">
                                      <p:cBhvr>
                                        <p:cTn id="31" dur="1000"/>
                                        <p:tgtEl>
                                          <p:spTgt spid="3">
                                            <p:txEl>
                                              <p:pRg st="4" end="4"/>
                                            </p:txEl>
                                          </p:spTgt>
                                        </p:tgtEl>
                                        <p:attrNameLst>
                                          <p:attrName>ppt_h</p:attrName>
                                        </p:attrNameLst>
                                      </p:cBhvr>
                                      <p:tavLst>
                                        <p:tav tm="0">
                                          <p:val>
                                            <p:strVal val="ppt_h"/>
                                          </p:val>
                                        </p:tav>
                                        <p:tav tm="100000">
                                          <p:val>
                                            <p:fltVal val="0"/>
                                          </p:val>
                                        </p:tav>
                                      </p:tavLst>
                                    </p:anim>
                                    <p:anim calcmode="lin" valueType="num">
                                      <p:cBhvr>
                                        <p:cTn id="32" dur="1000"/>
                                        <p:tgtEl>
                                          <p:spTgt spid="3">
                                            <p:txEl>
                                              <p:pRg st="4" end="4"/>
                                            </p:txEl>
                                          </p:spTgt>
                                        </p:tgtEl>
                                        <p:attrNameLst>
                                          <p:attrName>style.rotation</p:attrName>
                                        </p:attrNameLst>
                                      </p:cBhvr>
                                      <p:tavLst>
                                        <p:tav tm="0">
                                          <p:val>
                                            <p:fltVal val="0"/>
                                          </p:val>
                                        </p:tav>
                                        <p:tav tm="100000">
                                          <p:val>
                                            <p:fltVal val="90"/>
                                          </p:val>
                                        </p:tav>
                                      </p:tavLst>
                                    </p:anim>
                                    <p:animEffect transition="out" filter="fade">
                                      <p:cBhvr>
                                        <p:cTn id="33" dur="1000"/>
                                        <p:tgtEl>
                                          <p:spTgt spid="3">
                                            <p:txEl>
                                              <p:pRg st="4" end="4"/>
                                            </p:txEl>
                                          </p:spTgt>
                                        </p:tgtEl>
                                      </p:cBhvr>
                                    </p:animEffect>
                                    <p:set>
                                      <p:cBhvr>
                                        <p:cTn id="34" dur="1" fill="hold">
                                          <p:stCondLst>
                                            <p:cond delay="999"/>
                                          </p:stCondLst>
                                        </p:cTn>
                                        <p:tgtEl>
                                          <p:spTgt spid="3">
                                            <p:txEl>
                                              <p:pRg st="4" end="4"/>
                                            </p:txEl>
                                          </p:spTgt>
                                        </p:tgtEl>
                                        <p:attrNameLst>
                                          <p:attrName>style.visibility</p:attrName>
                                        </p:attrNameLst>
                                      </p:cBhvr>
                                      <p:to>
                                        <p:strVal val="hidden"/>
                                      </p:to>
                                    </p:set>
                                  </p:childTnLst>
                                </p:cTn>
                              </p:par>
                              <p:par>
                                <p:cTn id="35" presetID="31" presetClass="exit" presetSubtype="0" fill="hold" nodeType="withEffect">
                                  <p:stCondLst>
                                    <p:cond delay="0"/>
                                  </p:stCondLst>
                                  <p:childTnLst>
                                    <p:anim calcmode="lin" valueType="num">
                                      <p:cBhvr>
                                        <p:cTn id="36" dur="1000"/>
                                        <p:tgtEl>
                                          <p:spTgt spid="3">
                                            <p:txEl>
                                              <p:pRg st="5" end="5"/>
                                            </p:txEl>
                                          </p:spTgt>
                                        </p:tgtEl>
                                        <p:attrNameLst>
                                          <p:attrName>ppt_w</p:attrName>
                                        </p:attrNameLst>
                                      </p:cBhvr>
                                      <p:tavLst>
                                        <p:tav tm="0">
                                          <p:val>
                                            <p:strVal val="ppt_w"/>
                                          </p:val>
                                        </p:tav>
                                        <p:tav tm="100000">
                                          <p:val>
                                            <p:fltVal val="0"/>
                                          </p:val>
                                        </p:tav>
                                      </p:tavLst>
                                    </p:anim>
                                    <p:anim calcmode="lin" valueType="num">
                                      <p:cBhvr>
                                        <p:cTn id="37" dur="1000"/>
                                        <p:tgtEl>
                                          <p:spTgt spid="3">
                                            <p:txEl>
                                              <p:pRg st="5" end="5"/>
                                            </p:txEl>
                                          </p:spTgt>
                                        </p:tgtEl>
                                        <p:attrNameLst>
                                          <p:attrName>ppt_h</p:attrName>
                                        </p:attrNameLst>
                                      </p:cBhvr>
                                      <p:tavLst>
                                        <p:tav tm="0">
                                          <p:val>
                                            <p:strVal val="ppt_h"/>
                                          </p:val>
                                        </p:tav>
                                        <p:tav tm="100000">
                                          <p:val>
                                            <p:fltVal val="0"/>
                                          </p:val>
                                        </p:tav>
                                      </p:tavLst>
                                    </p:anim>
                                    <p:anim calcmode="lin" valueType="num">
                                      <p:cBhvr>
                                        <p:cTn id="38" dur="1000"/>
                                        <p:tgtEl>
                                          <p:spTgt spid="3">
                                            <p:txEl>
                                              <p:pRg st="5" end="5"/>
                                            </p:txEl>
                                          </p:spTgt>
                                        </p:tgtEl>
                                        <p:attrNameLst>
                                          <p:attrName>style.rotation</p:attrName>
                                        </p:attrNameLst>
                                      </p:cBhvr>
                                      <p:tavLst>
                                        <p:tav tm="0">
                                          <p:val>
                                            <p:fltVal val="0"/>
                                          </p:val>
                                        </p:tav>
                                        <p:tav tm="100000">
                                          <p:val>
                                            <p:fltVal val="90"/>
                                          </p:val>
                                        </p:tav>
                                      </p:tavLst>
                                    </p:anim>
                                    <p:animEffect transition="out" filter="fade">
                                      <p:cBhvr>
                                        <p:cTn id="39" dur="1000"/>
                                        <p:tgtEl>
                                          <p:spTgt spid="3">
                                            <p:txEl>
                                              <p:pRg st="5" end="5"/>
                                            </p:txEl>
                                          </p:spTgt>
                                        </p:tgtEl>
                                      </p:cBhvr>
                                    </p:animEffect>
                                    <p:set>
                                      <p:cBhvr>
                                        <p:cTn id="40" dur="1" fill="hold">
                                          <p:stCondLst>
                                            <p:cond delay="999"/>
                                          </p:stCondLst>
                                        </p:cTn>
                                        <p:tgtEl>
                                          <p:spTgt spid="3">
                                            <p:txEl>
                                              <p:pRg st="5" end="5"/>
                                            </p:txEl>
                                          </p:spTgt>
                                        </p:tgtEl>
                                        <p:attrNameLst>
                                          <p:attrName>style.visibility</p:attrName>
                                        </p:attrNameLst>
                                      </p:cBhvr>
                                      <p:to>
                                        <p:strVal val="hidden"/>
                                      </p:to>
                                    </p:set>
                                  </p:childTnLst>
                                </p:cTn>
                              </p:par>
                              <p:par>
                                <p:cTn id="41" presetID="31" presetClass="exit" presetSubtype="0" fill="hold" nodeType="withEffect">
                                  <p:stCondLst>
                                    <p:cond delay="0"/>
                                  </p:stCondLst>
                                  <p:childTnLst>
                                    <p:anim calcmode="lin" valueType="num">
                                      <p:cBhvr>
                                        <p:cTn id="42" dur="1000"/>
                                        <p:tgtEl>
                                          <p:spTgt spid="3">
                                            <p:txEl>
                                              <p:pRg st="6" end="6"/>
                                            </p:txEl>
                                          </p:spTgt>
                                        </p:tgtEl>
                                        <p:attrNameLst>
                                          <p:attrName>ppt_w</p:attrName>
                                        </p:attrNameLst>
                                      </p:cBhvr>
                                      <p:tavLst>
                                        <p:tav tm="0">
                                          <p:val>
                                            <p:strVal val="ppt_w"/>
                                          </p:val>
                                        </p:tav>
                                        <p:tav tm="100000">
                                          <p:val>
                                            <p:fltVal val="0"/>
                                          </p:val>
                                        </p:tav>
                                      </p:tavLst>
                                    </p:anim>
                                    <p:anim calcmode="lin" valueType="num">
                                      <p:cBhvr>
                                        <p:cTn id="43" dur="1000"/>
                                        <p:tgtEl>
                                          <p:spTgt spid="3">
                                            <p:txEl>
                                              <p:pRg st="6" end="6"/>
                                            </p:txEl>
                                          </p:spTgt>
                                        </p:tgtEl>
                                        <p:attrNameLst>
                                          <p:attrName>ppt_h</p:attrName>
                                        </p:attrNameLst>
                                      </p:cBhvr>
                                      <p:tavLst>
                                        <p:tav tm="0">
                                          <p:val>
                                            <p:strVal val="ppt_h"/>
                                          </p:val>
                                        </p:tav>
                                        <p:tav tm="100000">
                                          <p:val>
                                            <p:fltVal val="0"/>
                                          </p:val>
                                        </p:tav>
                                      </p:tavLst>
                                    </p:anim>
                                    <p:anim calcmode="lin" valueType="num">
                                      <p:cBhvr>
                                        <p:cTn id="44" dur="1000"/>
                                        <p:tgtEl>
                                          <p:spTgt spid="3">
                                            <p:txEl>
                                              <p:pRg st="6" end="6"/>
                                            </p:txEl>
                                          </p:spTgt>
                                        </p:tgtEl>
                                        <p:attrNameLst>
                                          <p:attrName>style.rotation</p:attrName>
                                        </p:attrNameLst>
                                      </p:cBhvr>
                                      <p:tavLst>
                                        <p:tav tm="0">
                                          <p:val>
                                            <p:fltVal val="0"/>
                                          </p:val>
                                        </p:tav>
                                        <p:tav tm="100000">
                                          <p:val>
                                            <p:fltVal val="90"/>
                                          </p:val>
                                        </p:tav>
                                      </p:tavLst>
                                    </p:anim>
                                    <p:animEffect transition="out" filter="fade">
                                      <p:cBhvr>
                                        <p:cTn id="45" dur="1000"/>
                                        <p:tgtEl>
                                          <p:spTgt spid="3">
                                            <p:txEl>
                                              <p:pRg st="6" end="6"/>
                                            </p:txEl>
                                          </p:spTgt>
                                        </p:tgtEl>
                                      </p:cBhvr>
                                    </p:animEffect>
                                    <p:set>
                                      <p:cBhvr>
                                        <p:cTn id="46" dur="1" fill="hold">
                                          <p:stCondLst>
                                            <p:cond delay="999"/>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282011"/>
            <a:ext cx="10018713" cy="5657316"/>
          </a:xfrm>
        </p:spPr>
        <p:txBody>
          <a:bodyPr>
            <a:normAutofit/>
          </a:bodyPr>
          <a:lstStyle/>
          <a:p>
            <a:pPr algn="just"/>
            <a:r>
              <a:rPr lang="fa-IR" sz="2400" b="1" dirty="0">
                <a:latin typeface="Lotus" panose="00000400000000000000" pitchFamily="2" charset="-78"/>
                <a:cs typeface="Lotus" panose="00000400000000000000" pitchFamily="2" charset="-78"/>
              </a:rPr>
              <a:t>راههای مختلف گردآوری و تهیه </a:t>
            </a:r>
            <a:r>
              <a:rPr lang="fa-IR" sz="2400" b="1" dirty="0" smtClean="0">
                <a:latin typeface="Lotus" panose="00000400000000000000" pitchFamily="2" charset="-78"/>
                <a:cs typeface="Lotus" panose="00000400000000000000" pitchFamily="2" charset="-78"/>
              </a:rPr>
              <a:t>منابع:</a:t>
            </a:r>
            <a:endParaRPr lang="fa-IR" sz="2400" b="1" dirty="0">
              <a:latin typeface="Lotus" panose="00000400000000000000" pitchFamily="2" charset="-78"/>
              <a:cs typeface="Lotus" panose="00000400000000000000" pitchFamily="2" charset="-78"/>
            </a:endParaRP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اسکن و دیجیتال کردن منابع انتخاب شده</a:t>
            </a: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خریداری و یا تهیه منابع موجود به صورت دیجیتال و چندرسانه‌ای</a:t>
            </a: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گردآوری برخی منابع مرتبط با اهداف سازمان از شبکه جهانی وب با رعایت مسائل مربوط به حق مؤلف</a:t>
            </a: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گزینش و تبدیل منابع میکروفرمی موجود در سازمان به صورت دیجیتال</a:t>
            </a: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تهیه برخی منابع مورد نیاز از طریق مبادله با سایر مراکز و کتابخانه‌های داخلی و خارجی</a:t>
            </a:r>
          </a:p>
          <a:p>
            <a:pPr marL="457200" indent="-457200" algn="just">
              <a:buSzPct val="80000"/>
              <a:buFont typeface="Wingdings" panose="05000000000000000000" pitchFamily="2" charset="2"/>
              <a:buChar char="Ø"/>
            </a:pPr>
            <a:r>
              <a:rPr lang="fa-IR" sz="2400" dirty="0">
                <a:latin typeface="Lotus" panose="00000400000000000000" pitchFamily="2" charset="-78"/>
                <a:cs typeface="Lotus" panose="00000400000000000000" pitchFamily="2" charset="-78"/>
              </a:rPr>
              <a:t>سخت‌افزارها و نرم‌افزارهای مورد نیاز کتابخانه دیجیتال</a:t>
            </a:r>
          </a:p>
        </p:txBody>
      </p:sp>
    </p:spTree>
    <p:extLst>
      <p:ext uri="{BB962C8B-B14F-4D97-AF65-F5344CB8AC3E}">
        <p14:creationId xmlns:p14="http://schemas.microsoft.com/office/powerpoint/2010/main" val="134435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376015"/>
            <a:ext cx="10018713" cy="5415185"/>
          </a:xfrm>
        </p:spPr>
        <p:txBody>
          <a:bodyPr>
            <a:normAutofit/>
          </a:bodyPr>
          <a:lstStyle/>
          <a:p>
            <a:pPr algn="just"/>
            <a:r>
              <a:rPr lang="fa-IR" sz="2400" b="1" dirty="0">
                <a:latin typeface="Lotus" panose="00000400000000000000" pitchFamily="2" charset="-78"/>
                <a:cs typeface="Lotus" panose="00000400000000000000" pitchFamily="2" charset="-78"/>
              </a:rPr>
              <a:t>مشکلات کتابخانه های دیجیتالی : </a:t>
            </a:r>
          </a:p>
          <a:p>
            <a:pPr algn="just"/>
            <a:r>
              <a:rPr lang="fa-IR" sz="2400" dirty="0">
                <a:latin typeface="Lotus" panose="00000400000000000000" pitchFamily="2" charset="-78"/>
                <a:cs typeface="Lotus" panose="00000400000000000000" pitchFamily="2" charset="-78"/>
              </a:rPr>
              <a:t>کتابخانه های دیجیتالی همانند سایر مراکز از فناوری های نوین استفاده می کنند که به علت ماهیت این فناوری ها دارای محدودیت هایی هستند و همواره سعی در مرتفع ساختن این محدودیت ها دارند.از جمله این محدودیت های موجود در این زمینه </a:t>
            </a:r>
            <a:r>
              <a:rPr lang="fa-IR" sz="2400" dirty="0" smtClean="0">
                <a:latin typeface="Lotus" panose="00000400000000000000" pitchFamily="2" charset="-78"/>
                <a:cs typeface="Lotus" panose="00000400000000000000" pitchFamily="2" charset="-78"/>
              </a:rPr>
              <a:t>می </a:t>
            </a:r>
            <a:r>
              <a:rPr lang="fa-IR" sz="2400" dirty="0">
                <a:latin typeface="Lotus" panose="00000400000000000000" pitchFamily="2" charset="-78"/>
                <a:cs typeface="Lotus" panose="00000400000000000000" pitchFamily="2" charset="-78"/>
              </a:rPr>
              <a:t>توان به موارد زیر اشاره کرد </a:t>
            </a:r>
            <a:r>
              <a:rPr lang="fa-IR" sz="2400" dirty="0" smtClean="0">
                <a:latin typeface="Lotus" panose="00000400000000000000" pitchFamily="2" charset="-78"/>
                <a:cs typeface="Lotus" panose="00000400000000000000" pitchFamily="2" charset="-78"/>
              </a:rPr>
              <a:t>:</a:t>
            </a:r>
          </a:p>
          <a:p>
            <a:pPr algn="just"/>
            <a:endParaRPr lang="fa-IR" sz="2400" dirty="0" smtClean="0">
              <a:latin typeface="Lotus" panose="00000400000000000000" pitchFamily="2" charset="-78"/>
              <a:cs typeface="Lotus" panose="00000400000000000000" pitchFamily="2" charset="-78"/>
            </a:endParaRPr>
          </a:p>
          <a:p>
            <a:pPr algn="just"/>
            <a:r>
              <a:rPr lang="fa-IR" sz="2400" dirty="0">
                <a:latin typeface="Lotus" panose="00000400000000000000" pitchFamily="2" charset="-78"/>
                <a:cs typeface="Lotus" panose="00000400000000000000" pitchFamily="2" charset="-78"/>
              </a:rPr>
              <a:t>1-عدم وضوح قوانین مربوط به حق </a:t>
            </a:r>
            <a:r>
              <a:rPr lang="fa-IR" sz="2400" dirty="0" smtClean="0">
                <a:latin typeface="Lotus" panose="00000400000000000000" pitchFamily="2" charset="-78"/>
                <a:cs typeface="Lotus" panose="00000400000000000000" pitchFamily="2" charset="-78"/>
              </a:rPr>
              <a:t>مولف</a:t>
            </a:r>
          </a:p>
          <a:p>
            <a:pPr algn="just"/>
            <a:r>
              <a:rPr lang="fa-IR" sz="2400" dirty="0">
                <a:latin typeface="Lotus" panose="00000400000000000000" pitchFamily="2" charset="-78"/>
                <a:cs typeface="Lotus" panose="00000400000000000000" pitchFamily="2" charset="-78"/>
              </a:rPr>
              <a:t>2-نبود روابط عاطفی میان کاربر و کتابخانه</a:t>
            </a:r>
          </a:p>
          <a:p>
            <a:pPr algn="just"/>
            <a:r>
              <a:rPr lang="fa-IR" sz="2400" dirty="0">
                <a:latin typeface="Lotus" panose="00000400000000000000" pitchFamily="2" charset="-78"/>
                <a:cs typeface="Lotus" panose="00000400000000000000" pitchFamily="2" charset="-78"/>
              </a:rPr>
              <a:t>3-استاندارد نبودن نظام های ارتباطی </a:t>
            </a:r>
            <a:endParaRPr lang="fa-IR" sz="2400" dirty="0" smtClean="0">
              <a:latin typeface="Lotus" panose="00000400000000000000" pitchFamily="2" charset="-78"/>
              <a:cs typeface="Lotus" panose="00000400000000000000" pitchFamily="2" charset="-78"/>
            </a:endParaRPr>
          </a:p>
          <a:p>
            <a:pPr algn="just"/>
            <a:r>
              <a:rPr lang="fa-IR" sz="2400" dirty="0">
                <a:latin typeface="Lotus" panose="00000400000000000000" pitchFamily="2" charset="-78"/>
                <a:cs typeface="Lotus" panose="00000400000000000000" pitchFamily="2" charset="-78"/>
              </a:rPr>
              <a:t>4-عدم هماهنگی مابین متخصصان رایانه و کتابداری و اطلاع </a:t>
            </a:r>
            <a:r>
              <a:rPr lang="fa-IR" sz="2400" dirty="0" smtClean="0">
                <a:latin typeface="Lotus" panose="00000400000000000000" pitchFamily="2" charset="-78"/>
                <a:cs typeface="Lotus" panose="00000400000000000000" pitchFamily="2" charset="-78"/>
              </a:rPr>
              <a:t>رسانی و ...</a:t>
            </a:r>
            <a:endParaRPr lang="fa-IR" sz="2400" dirty="0">
              <a:latin typeface="Lotus" panose="00000400000000000000" pitchFamily="2" charset="-78"/>
              <a:cs typeface="Lotus" panose="00000400000000000000" pitchFamily="2" charset="-78"/>
            </a:endParaRPr>
          </a:p>
          <a:p>
            <a:pPr algn="just"/>
            <a:endParaRPr lang="fa-IR" sz="2400" dirty="0" smtClean="0">
              <a:latin typeface="Lotus" panose="00000400000000000000" pitchFamily="2" charset="-78"/>
              <a:cs typeface="Lotus" panose="00000400000000000000" pitchFamily="2" charset="-78"/>
            </a:endParaRPr>
          </a:p>
          <a:p>
            <a:pPr algn="just"/>
            <a:endParaRPr lang="fa-IR" sz="24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29660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3" end="3"/>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
                                            <p:txEl>
                                              <p:pRg st="4" end="4"/>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nodeType="clickEffect">
                                  <p:stCondLst>
                                    <p:cond delay="0"/>
                                  </p:stCondLst>
                                  <p:iterate type="lt">
                                    <p:tmAbs val="25"/>
                                  </p:iterate>
                                  <p:childTnLst>
                                    <p:set>
                                      <p:cBhvr override="childStyle">
                                        <p:cTn id="14" dur="indefinite"/>
                                        <p:tgtEl>
                                          <p:spTgt spid="3">
                                            <p:txEl>
                                              <p:pRg st="5" end="5"/>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nodeType="clickEffect">
                                  <p:stCondLst>
                                    <p:cond delay="0"/>
                                  </p:stCondLst>
                                  <p:iterate type="lt">
                                    <p:tmAbs val="25"/>
                                  </p:iterate>
                                  <p:childTnLst>
                                    <p:set>
                                      <p:cBhvr override="childStyle">
                                        <p:cTn id="18" dur="indefinite"/>
                                        <p:tgtEl>
                                          <p:spTgt spid="3">
                                            <p:txEl>
                                              <p:pRg st="6" end="6"/>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478564"/>
            <a:ext cx="10018713" cy="5312636"/>
          </a:xfrm>
        </p:spPr>
        <p:txBody>
          <a:bodyPr>
            <a:normAutofit fontScale="55000" lnSpcReduction="20000"/>
          </a:bodyPr>
          <a:lstStyle/>
          <a:p>
            <a:pPr algn="just"/>
            <a:r>
              <a:rPr lang="fa-IR" sz="5100" b="1" dirty="0">
                <a:latin typeface="Lotus" panose="00000400000000000000" pitchFamily="2" charset="-78"/>
                <a:cs typeface="Lotus" panose="00000400000000000000" pitchFamily="2" charset="-78"/>
              </a:rPr>
              <a:t>معرفي چند كتابخانه ي ديجيتالي : </a:t>
            </a:r>
          </a:p>
          <a:p>
            <a:pPr algn="just"/>
            <a:r>
              <a:rPr lang="fa-IR" sz="5100" dirty="0">
                <a:latin typeface="Lotus" panose="00000400000000000000" pitchFamily="2" charset="-78"/>
                <a:cs typeface="Lotus" panose="00000400000000000000" pitchFamily="2" charset="-78"/>
              </a:rPr>
              <a:t>1-كتابخانه مجازي فارسي قفسه : </a:t>
            </a:r>
            <a:r>
              <a:rPr lang="en-US" sz="5100" dirty="0">
                <a:latin typeface="Lotus" panose="00000400000000000000" pitchFamily="2" charset="-78"/>
                <a:cs typeface="Lotus" panose="00000400000000000000" pitchFamily="2" charset="-78"/>
              </a:rPr>
              <a:t>http://www.farsiebook.com</a:t>
            </a:r>
          </a:p>
          <a:p>
            <a:pPr algn="just"/>
            <a:r>
              <a:rPr lang="fa-IR" sz="5100" dirty="0">
                <a:latin typeface="Lotus" panose="00000400000000000000" pitchFamily="2" charset="-78"/>
                <a:cs typeface="Lotus" panose="00000400000000000000" pitchFamily="2" charset="-78"/>
              </a:rPr>
              <a:t>در اين كتابخانه ي ديجيتالي ،‌ كتاب ها به زبان فارسي و در چهار موضوع اصلي : ادبيات ،‌علوم ،‌دين و فلسفه و كامپيوتر طبقه بندي شده اند كه هر رده به موضوعات ريزتري تقسيم بندي شده است</a:t>
            </a:r>
            <a:r>
              <a:rPr lang="fa-IR" sz="5100" dirty="0" smtClean="0">
                <a:latin typeface="Lotus" panose="00000400000000000000" pitchFamily="2" charset="-78"/>
                <a:cs typeface="Lotus" panose="00000400000000000000" pitchFamily="2" charset="-78"/>
              </a:rPr>
              <a:t>.</a:t>
            </a:r>
            <a:endParaRPr lang="fa-IR" sz="6500" dirty="0">
              <a:latin typeface="Lotus" panose="00000400000000000000" pitchFamily="2" charset="-78"/>
              <a:cs typeface="Lotus" panose="00000400000000000000" pitchFamily="2" charset="-78"/>
            </a:endParaRPr>
          </a:p>
          <a:p>
            <a:pPr algn="just"/>
            <a:r>
              <a:rPr lang="fa-IR" sz="4400" dirty="0">
                <a:latin typeface="Lotus" panose="00000400000000000000" pitchFamily="2" charset="-78"/>
                <a:cs typeface="Lotus" panose="00000400000000000000" pitchFamily="2" charset="-78"/>
              </a:rPr>
              <a:t>2-كتابخانه مجازي ايران : </a:t>
            </a:r>
            <a:r>
              <a:rPr lang="en-US" sz="4400" dirty="0">
                <a:latin typeface="Lotus" panose="00000400000000000000" pitchFamily="2" charset="-78"/>
                <a:cs typeface="Lotus" panose="00000400000000000000" pitchFamily="2" charset="-78"/>
              </a:rPr>
              <a:t>http://www.irpdf.com</a:t>
            </a:r>
          </a:p>
          <a:p>
            <a:pPr algn="just"/>
            <a:r>
              <a:rPr lang="fa-IR" sz="4400" dirty="0">
                <a:latin typeface="Lotus" panose="00000400000000000000" pitchFamily="2" charset="-78"/>
                <a:cs typeface="Lotus" panose="00000400000000000000" pitchFamily="2" charset="-78"/>
              </a:rPr>
              <a:t>در اين كتابخانه ي ديجيتالي ، كتاب ها به زبان فارسي و در بيست و هشت موضوع قابل دسترسي اند.مانند : اشعار و ادبيات قديم ، نقد و بررسي ، پزشكي ،‌ كامپيوتر و تكنولوژي ، رمان ، مذهبي و ...</a:t>
            </a:r>
          </a:p>
          <a:p>
            <a:pPr algn="just"/>
            <a:r>
              <a:rPr lang="fa-IR" sz="4400" dirty="0">
                <a:latin typeface="Lotus" panose="00000400000000000000" pitchFamily="2" charset="-78"/>
                <a:cs typeface="Lotus" panose="00000400000000000000" pitchFamily="2" charset="-78"/>
              </a:rPr>
              <a:t>3-موسسه فرهنگي و اطلاع رساني تبيان(كتابخانه) : </a:t>
            </a:r>
            <a:r>
              <a:rPr lang="en-US" sz="4400" dirty="0">
                <a:latin typeface="Lotus" panose="00000400000000000000" pitchFamily="2" charset="-78"/>
                <a:cs typeface="Lotus" panose="00000400000000000000" pitchFamily="2" charset="-78"/>
              </a:rPr>
              <a:t>http://www.tebyan.net/Library.html</a:t>
            </a:r>
          </a:p>
          <a:p>
            <a:pPr algn="just"/>
            <a:r>
              <a:rPr lang="fa-IR" sz="4400" dirty="0">
                <a:latin typeface="Lotus" panose="00000400000000000000" pitchFamily="2" charset="-78"/>
                <a:cs typeface="Lotus" panose="00000400000000000000" pitchFamily="2" charset="-78"/>
              </a:rPr>
              <a:t>اين سايت وابسته به سازمان تبليغات اسلامي است و كتاب ها به زبان هاي فارسي ، انگليسي و عربي قابل دسترسي مي باشند.كتاب هاي فارسي در بيست موضوع اصلي ، كتاب هاي انگليسي در بيست و پنج موضوع اصلي و كتاب هاي عربي در بيست موضوع اصلي مرتب شده اند.شايان ذكر است كه موضوع اكثر كتاب ها مذهبي است.</a:t>
            </a:r>
            <a:endParaRPr lang="fa-IR" sz="4400" dirty="0" smtClean="0">
              <a:latin typeface="Lotus" panose="00000400000000000000" pitchFamily="2" charset="-78"/>
              <a:cs typeface="Lotus" panose="00000400000000000000" pitchFamily="2" charset="-78"/>
            </a:endParaRPr>
          </a:p>
          <a:p>
            <a:pPr algn="just"/>
            <a:endParaRPr lang="fa-IR" sz="2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8058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par>
                                <p:cTn id="7" presetID="6" presetClass="emph" presetSubtype="0" fill="hold" nodeType="withEffect">
                                  <p:stCondLst>
                                    <p:cond delay="0"/>
                                  </p:stCondLst>
                                  <p:childTnLst>
                                    <p:animScale>
                                      <p:cBhvr>
                                        <p:cTn id="8" dur="2000" fill="hold"/>
                                        <p:tgtEl>
                                          <p:spTgt spid="3">
                                            <p:txEl>
                                              <p:pRg st="2" end="2"/>
                                            </p:txEl>
                                          </p:spTgt>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3">
                                            <p:txEl>
                                              <p:pRg st="3" end="3"/>
                                            </p:txEl>
                                          </p:spTgt>
                                        </p:tgtEl>
                                      </p:cBhvr>
                                      <p:by x="150000" y="150000"/>
                                    </p:animScale>
                                  </p:childTnLst>
                                </p:cTn>
                              </p:par>
                              <p:par>
                                <p:cTn id="13" presetID="6" presetClass="emph" presetSubtype="0" fill="hold" nodeType="withEffect">
                                  <p:stCondLst>
                                    <p:cond delay="0"/>
                                  </p:stCondLst>
                                  <p:childTnLst>
                                    <p:animScale>
                                      <p:cBhvr>
                                        <p:cTn id="14" dur="2000" fill="hold"/>
                                        <p:tgtEl>
                                          <p:spTgt spid="3">
                                            <p:txEl>
                                              <p:pRg st="4" end="4"/>
                                            </p:txEl>
                                          </p:spTgt>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3">
                                            <p:txEl>
                                              <p:pRg st="5" end="5"/>
                                            </p:txEl>
                                          </p:spTgt>
                                        </p:tgtEl>
                                      </p:cBhvr>
                                      <p:by x="150000" y="150000"/>
                                    </p:animScale>
                                  </p:childTnLst>
                                </p:cTn>
                              </p:par>
                              <p:par>
                                <p:cTn id="19" presetID="6" presetClass="emph" presetSubtype="0" fill="hold" nodeType="withEffect">
                                  <p:stCondLst>
                                    <p:cond delay="0"/>
                                  </p:stCondLst>
                                  <p:childTnLst>
                                    <p:animScale>
                                      <p:cBhvr>
                                        <p:cTn id="20" dur="2000" fill="hold"/>
                                        <p:tgtEl>
                                          <p:spTgt spid="3">
                                            <p:txEl>
                                              <p:pRg st="6" end="6"/>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72993" y="230736"/>
            <a:ext cx="10018713" cy="5363910"/>
          </a:xfrm>
        </p:spPr>
        <p:txBody>
          <a:bodyPr/>
          <a:lstStyle/>
          <a:p>
            <a:pPr algn="r"/>
            <a:endParaRPr lang="fa-IR" sz="2800" dirty="0" smtClean="0">
              <a:latin typeface="Lotus" panose="00000400000000000000" pitchFamily="2" charset="-78"/>
              <a:cs typeface="Lotus" panose="00000400000000000000" pitchFamily="2" charset="-78"/>
            </a:endParaRPr>
          </a:p>
          <a:p>
            <a:pPr algn="r"/>
            <a:r>
              <a:rPr lang="fa-IR" sz="2800" b="1" dirty="0" smtClean="0">
                <a:latin typeface="Lotus" panose="00000400000000000000" pitchFamily="2" charset="-78"/>
                <a:cs typeface="Lotus" panose="00000400000000000000" pitchFamily="2" charset="-78"/>
              </a:rPr>
              <a:t>کتاب های الکترونیکی:</a:t>
            </a:r>
          </a:p>
          <a:p>
            <a:pPr algn="r"/>
            <a:endParaRPr lang="fa-IR" sz="2800" dirty="0">
              <a:latin typeface="Lotus" panose="00000400000000000000" pitchFamily="2" charset="-78"/>
              <a:cs typeface="Lotus" panose="00000400000000000000" pitchFamily="2" charset="-78"/>
            </a:endParaRPr>
          </a:p>
          <a:p>
            <a:pPr algn="r"/>
            <a:r>
              <a:rPr lang="fa-IR" sz="2800" dirty="0" smtClean="0">
                <a:latin typeface="Lotus" panose="00000400000000000000" pitchFamily="2" charset="-78"/>
                <a:cs typeface="Lotus" panose="00000400000000000000" pitchFamily="2" charset="-78"/>
              </a:rPr>
              <a:t>امروزه </a:t>
            </a:r>
            <a:r>
              <a:rPr lang="fa-IR" sz="2800" dirty="0">
                <a:latin typeface="Lotus" panose="00000400000000000000" pitchFamily="2" charset="-78"/>
                <a:cs typeface="Lotus" panose="00000400000000000000" pitchFamily="2" charset="-78"/>
              </a:rPr>
              <a:t>کتاب های الکترونیکی به واقعیت پیوسته اند و قطعا بخشی از منابع کتابخانه های آینده را تشکیل می دهند و دارای امکاناتی منحصر به فرد می باشند</a:t>
            </a:r>
            <a:r>
              <a:rPr lang="fa-IR" dirty="0" smtClean="0"/>
              <a:t>.</a:t>
            </a:r>
          </a:p>
          <a:p>
            <a:endParaRPr lang="fa-IR" dirty="0"/>
          </a:p>
          <a:p>
            <a:endParaRPr lang="fa-IR" dirty="0" smtClean="0"/>
          </a:p>
          <a:p>
            <a:endParaRPr lang="fa-IR" dirty="0"/>
          </a:p>
          <a:p>
            <a:endParaRPr lang="fa-IR" dirty="0" smtClean="0"/>
          </a:p>
          <a:p>
            <a:endParaRPr lang="fa-IR" dirty="0"/>
          </a:p>
          <a:p>
            <a:endParaRPr lang="fa-IR" dirty="0"/>
          </a:p>
          <a:p>
            <a:endParaRPr lang="fa-IR" dirty="0"/>
          </a:p>
        </p:txBody>
      </p:sp>
      <p:sp>
        <p:nvSpPr>
          <p:cNvPr id="4" name="Rectangle 3"/>
          <p:cNvSpPr/>
          <p:nvPr/>
        </p:nvSpPr>
        <p:spPr>
          <a:xfrm>
            <a:off x="1484312" y="1786072"/>
            <a:ext cx="10351613" cy="3108543"/>
          </a:xfrm>
          <a:prstGeom prst="rect">
            <a:avLst/>
          </a:prstGeom>
        </p:spPr>
        <p:txBody>
          <a:bodyPr wrap="square">
            <a:spAutoFit/>
          </a:bodyPr>
          <a:lstStyle/>
          <a:p>
            <a:pPr algn="r"/>
            <a:endParaRPr lang="fa-IR" sz="2800" dirty="0" smtClean="0">
              <a:latin typeface="Lotus" panose="00000400000000000000" pitchFamily="2" charset="-78"/>
              <a:cs typeface="Lotus" panose="00000400000000000000" pitchFamily="2" charset="-78"/>
            </a:endParaRPr>
          </a:p>
          <a:p>
            <a:pPr algn="r"/>
            <a:endParaRPr lang="fa-IR" sz="2800" dirty="0">
              <a:latin typeface="Lotus" panose="00000400000000000000" pitchFamily="2" charset="-78"/>
              <a:cs typeface="Lotus" panose="00000400000000000000" pitchFamily="2" charset="-78"/>
            </a:endParaRPr>
          </a:p>
          <a:p>
            <a:pPr algn="r"/>
            <a:r>
              <a:rPr lang="fa-IR" sz="2800" dirty="0" smtClean="0">
                <a:latin typeface="Lotus" panose="00000400000000000000" pitchFamily="2" charset="-78"/>
                <a:cs typeface="Lotus" panose="00000400000000000000" pitchFamily="2" charset="-78"/>
              </a:rPr>
              <a:t>کتاب </a:t>
            </a:r>
            <a:r>
              <a:rPr lang="fa-IR" sz="2800" dirty="0">
                <a:latin typeface="Lotus" panose="00000400000000000000" pitchFamily="2" charset="-78"/>
                <a:cs typeface="Lotus" panose="00000400000000000000" pitchFamily="2" charset="-78"/>
              </a:rPr>
              <a:t>های الکترونیکی ویژگی هایی دارند که نه تنها باعث صرفه جویی در وقت خواننده می شوند ، بلکه باعث شکوفایی خلاقیت های وی نیز می گردند.از جمله امکان تغییر اندازه و نوع قلم متن.همچنین بسیاری از کتاب های الکترونیکی به ابزاری مجهز شده اند که به کاربران امکان می دهد که زیر پاراگراف های مورد نظر خود خط بکشند و یا نکاتی را یادداشت کنند.همچنین می توان صفحات مدنظر خود را برای مراجعات بعدی نشانه گذاری کرد.</a:t>
            </a:r>
          </a:p>
        </p:txBody>
      </p:sp>
    </p:spTree>
    <p:extLst>
      <p:ext uri="{BB962C8B-B14F-4D97-AF65-F5344CB8AC3E}">
        <p14:creationId xmlns:p14="http://schemas.microsoft.com/office/powerpoint/2010/main" val="39477791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44133" y="541342"/>
            <a:ext cx="10018713" cy="5679995"/>
          </a:xfrm>
        </p:spPr>
        <p:txBody>
          <a:bodyPr>
            <a:noAutofit/>
          </a:bodyPr>
          <a:lstStyle/>
          <a:p>
            <a:pPr algn="r"/>
            <a:r>
              <a:rPr lang="fa-IR" sz="2400" b="1" dirty="0">
                <a:latin typeface="Lotus" panose="00000400000000000000" pitchFamily="2" charset="-78"/>
                <a:cs typeface="Lotus" panose="00000400000000000000" pitchFamily="2" charset="-78"/>
              </a:rPr>
              <a:t>انواع کتاب های الکترونیکی : </a:t>
            </a:r>
          </a:p>
          <a:p>
            <a:pPr algn="r"/>
            <a:r>
              <a:rPr lang="fa-IR" sz="2400" dirty="0">
                <a:latin typeface="Lotus" panose="00000400000000000000" pitchFamily="2" charset="-78"/>
                <a:cs typeface="Lotus" panose="00000400000000000000" pitchFamily="2" charset="-78"/>
              </a:rPr>
              <a:t>کتاب های الکترونیکی با توجه به ویژگی ها و امکاناتشان به گروه های زیر تقسیم بندی می شوند :</a:t>
            </a:r>
          </a:p>
          <a:p>
            <a:pPr algn="r"/>
            <a:r>
              <a:rPr lang="fa-IR" sz="2400" dirty="0">
                <a:latin typeface="Lotus" panose="00000400000000000000" pitchFamily="2" charset="-78"/>
                <a:cs typeface="Lotus" panose="00000400000000000000" pitchFamily="2" charset="-78"/>
              </a:rPr>
              <a:t>1-کتاب های الکترونیکی فقط متن : این نوع کتاب ها فقط شامل اطلاعات متنی هستند و هیچ گونه تصویر و نموداری را شامل نمی شوند.</a:t>
            </a:r>
          </a:p>
          <a:p>
            <a:pPr algn="r"/>
            <a:r>
              <a:rPr lang="fa-IR" sz="2400" dirty="0">
                <a:latin typeface="Lotus" panose="00000400000000000000" pitchFamily="2" charset="-78"/>
                <a:cs typeface="Lotus" panose="00000400000000000000" pitchFamily="2" charset="-78"/>
              </a:rPr>
              <a:t>2-کتاب های الکترونیکی دارای تصاویر اسکن شده : که در کنار اطلاعات متنی ، تعدادی تصویر اسکن شده نیز وجود دارد.</a:t>
            </a:r>
          </a:p>
          <a:p>
            <a:pPr algn="r"/>
            <a:r>
              <a:rPr lang="fa-IR" sz="2400" dirty="0">
                <a:latin typeface="Lotus" panose="00000400000000000000" pitchFamily="2" charset="-78"/>
                <a:cs typeface="Lotus" panose="00000400000000000000" pitchFamily="2" charset="-78"/>
              </a:rPr>
              <a:t>3- کتاب های الکترونیکی با تصاویر متحرک : در کنار اطلاعات متنی ، تعدادی تصویر انیمیشن و یا قطعاتی از فیلم وجود دارد.</a:t>
            </a:r>
          </a:p>
          <a:p>
            <a:pPr algn="r"/>
            <a:r>
              <a:rPr lang="fa-IR" sz="2400" dirty="0">
                <a:latin typeface="Lotus" panose="00000400000000000000" pitchFamily="2" charset="-78"/>
                <a:cs typeface="Lotus" panose="00000400000000000000" pitchFamily="2" charset="-78"/>
              </a:rPr>
              <a:t>4-کتاب های الکترونیکی سخنگو : این دسته کتاب های الکترونیکی با استفاده از امکانات صوتی و الکترونیکی ، تا حدی با کاربر رابطه برقرار می کنند.</a:t>
            </a:r>
          </a:p>
          <a:p>
            <a:pPr algn="r"/>
            <a:r>
              <a:rPr lang="fa-IR" sz="2400" dirty="0">
                <a:latin typeface="Lotus" panose="00000400000000000000" pitchFamily="2" charset="-78"/>
                <a:cs typeface="Lotus" panose="00000400000000000000" pitchFamily="2" charset="-78"/>
              </a:rPr>
              <a:t>5-کتاب های الکترونیکی چند رسانه ای : در این نوع کتاب ها ، یک رابطه ی چندرسانه ای و دوسویه میان کتاب و خواننده برقرار می شود.این دسته کاملا با کتاب های سنتی متفاوت اند و امکانات کمکی برای جستجو و تحقیق در آن ها در نظر گرفته شده </a:t>
            </a:r>
            <a:r>
              <a:rPr lang="fa-IR" sz="2400" dirty="0" smtClean="0">
                <a:latin typeface="Lotus" panose="00000400000000000000" pitchFamily="2" charset="-78"/>
                <a:cs typeface="Lotus" panose="00000400000000000000" pitchFamily="2" charset="-78"/>
              </a:rPr>
              <a:t>است.</a:t>
            </a:r>
            <a:endParaRPr lang="fa-IR" sz="24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715184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162370"/>
            <a:ext cx="10018713" cy="5628830"/>
          </a:xfrm>
        </p:spPr>
        <p:txBody>
          <a:bodyPr>
            <a:normAutofit/>
          </a:bodyPr>
          <a:lstStyle/>
          <a:p>
            <a:pPr algn="just"/>
            <a:r>
              <a:rPr lang="fa-IR" sz="3600" dirty="0">
                <a:latin typeface="Lotus" panose="00000400000000000000" pitchFamily="2" charset="-78"/>
                <a:cs typeface="Lotus" panose="00000400000000000000" pitchFamily="2" charset="-78"/>
              </a:rPr>
              <a:t>نتیجه</a:t>
            </a:r>
            <a:r>
              <a:rPr lang="fa-IR" sz="3600" dirty="0" smtClean="0">
                <a:latin typeface="Lotus" panose="00000400000000000000" pitchFamily="2" charset="-78"/>
                <a:cs typeface="Lotus" panose="00000400000000000000" pitchFamily="2" charset="-78"/>
              </a:rPr>
              <a:t>:</a:t>
            </a:r>
          </a:p>
          <a:p>
            <a:pPr algn="just"/>
            <a:r>
              <a:rPr lang="fa-IR" sz="2800" dirty="0" smtClean="0">
                <a:latin typeface="Lotus" panose="00000400000000000000" pitchFamily="2" charset="-78"/>
                <a:cs typeface="Lotus" panose="00000400000000000000" pitchFamily="2" charset="-78"/>
              </a:rPr>
              <a:t>از </a:t>
            </a:r>
            <a:r>
              <a:rPr lang="fa-IR" sz="2800" dirty="0">
                <a:latin typeface="Lotus" panose="00000400000000000000" pitchFamily="2" charset="-78"/>
                <a:cs typeface="Lotus" panose="00000400000000000000" pitchFamily="2" charset="-78"/>
              </a:rPr>
              <a:t>آنجا كه فناوري با سرعت زياد در كتابخانه ها به كار گرفته مي شود ، بايد در برنامه هاي آموزشي كتابداري و اطلاع رساني دروسي گنجانده شود كه جوابگوي نيازهاي كتابداران و استفاده كنندگان از كتابخانه ها و مراكز اطلاع رساني باشد .</a:t>
            </a:r>
          </a:p>
          <a:p>
            <a:pPr algn="just"/>
            <a:r>
              <a:rPr lang="fa-IR" sz="2800" dirty="0">
                <a:latin typeface="Lotus" panose="00000400000000000000" pitchFamily="2" charset="-78"/>
                <a:cs typeface="Lotus" panose="00000400000000000000" pitchFamily="2" charset="-78"/>
              </a:rPr>
              <a:t>با توجه به پيشرفت فنآوري اطلاعات و حجم روزافزون اطلاعات توليدشده ، در آينده اي نه چندان دور، ديگر فرصت سازماندهي تمام اطلاعات توليد شده براي كتابداران و اطلاع رسانان باقي نخواهد ماند. آنان بايستي اطلاعات حوزه هاي موضوعي خاص را گزينش و پردازش كنند ، و به مراجعان ، سواداطلاعاتي را به منظور بازيابي ، گزينش و كاربرد بهينه اطلاعات مورد نيازشان آموزش دهند . </a:t>
            </a:r>
          </a:p>
        </p:txBody>
      </p:sp>
    </p:spTree>
    <p:extLst>
      <p:ext uri="{BB962C8B-B14F-4D97-AF65-F5344CB8AC3E}">
        <p14:creationId xmlns:p14="http://schemas.microsoft.com/office/powerpoint/2010/main" val="257339766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1467740"/>
          </a:xfrm>
        </p:spPr>
        <p:txBody>
          <a:bodyPr/>
          <a:lstStyle/>
          <a:p>
            <a:pPr algn="r"/>
            <a:r>
              <a:rPr lang="fa-IR" sz="4400" dirty="0" smtClean="0">
                <a:latin typeface="Lotus" panose="00000400000000000000" pitchFamily="2" charset="-78"/>
                <a:cs typeface="Lotus" panose="00000400000000000000" pitchFamily="2" charset="-78"/>
              </a:rPr>
              <a:t>منابع</a:t>
            </a:r>
            <a:r>
              <a:rPr lang="fa-IR" dirty="0" smtClean="0">
                <a:latin typeface="Lotus" panose="00000400000000000000" pitchFamily="2" charset="-78"/>
                <a:cs typeface="Lotus" panose="00000400000000000000" pitchFamily="2" charset="-78"/>
              </a:rPr>
              <a:t>:</a:t>
            </a:r>
            <a:endParaRPr lang="fa-IR" dirty="0">
              <a:latin typeface="Lotus" panose="00000400000000000000" pitchFamily="2" charset="-78"/>
              <a:cs typeface="Lotus" panose="00000400000000000000" pitchFamily="2" charset="-78"/>
            </a:endParaRPr>
          </a:p>
        </p:txBody>
      </p:sp>
      <p:sp>
        <p:nvSpPr>
          <p:cNvPr id="3" name="Text Placeholder 2"/>
          <p:cNvSpPr>
            <a:spLocks noGrp="1"/>
          </p:cNvSpPr>
          <p:nvPr>
            <p:ph type="body" idx="1"/>
          </p:nvPr>
        </p:nvSpPr>
        <p:spPr>
          <a:xfrm>
            <a:off x="1484312" y="2085174"/>
            <a:ext cx="10018713" cy="3706026"/>
          </a:xfrm>
        </p:spPr>
        <p:txBody>
          <a:bodyPr/>
          <a:lstStyle/>
          <a:p>
            <a:pPr algn="l"/>
            <a:r>
              <a:rPr lang="en-US" dirty="0" smtClean="0"/>
              <a:t>www.Wikipedia.com</a:t>
            </a:r>
          </a:p>
          <a:p>
            <a:pPr algn="l"/>
            <a:r>
              <a:rPr lang="en-US" dirty="0" smtClean="0"/>
              <a:t>Sananews.ir.</a:t>
            </a:r>
            <a:endParaRPr lang="fa-IR" dirty="0" smtClean="0"/>
          </a:p>
          <a:p>
            <a:pPr algn="l"/>
            <a:r>
              <a:rPr lang="en-US" dirty="0" smtClean="0"/>
              <a:t>Mashreghnews.ir</a:t>
            </a:r>
            <a:endParaRPr lang="fa-IR" dirty="0"/>
          </a:p>
        </p:txBody>
      </p:sp>
    </p:spTree>
    <p:extLst>
      <p:ext uri="{BB962C8B-B14F-4D97-AF65-F5344CB8AC3E}">
        <p14:creationId xmlns:p14="http://schemas.microsoft.com/office/powerpoint/2010/main" val="3539143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2279" y="606751"/>
            <a:ext cx="8930747" cy="4170630"/>
          </a:xfrm>
        </p:spPr>
        <p:txBody>
          <a:bodyPr>
            <a:noAutofit/>
          </a:bodyPr>
          <a:lstStyle/>
          <a:p>
            <a:r>
              <a:rPr lang="fa-IR" sz="7200" dirty="0" smtClean="0">
                <a:latin typeface="Lotus" panose="00000400000000000000" pitchFamily="2" charset="-78"/>
                <a:cs typeface="Lotus" panose="00000400000000000000" pitchFamily="2" charset="-78"/>
              </a:rPr>
              <a:t/>
            </a:r>
            <a:br>
              <a:rPr lang="fa-IR" sz="7200" dirty="0" smtClean="0">
                <a:latin typeface="Lotus" panose="00000400000000000000" pitchFamily="2" charset="-78"/>
                <a:cs typeface="Lotus" panose="00000400000000000000" pitchFamily="2" charset="-78"/>
              </a:rPr>
            </a:br>
            <a:r>
              <a:rPr lang="fa-IR" sz="7200" dirty="0">
                <a:latin typeface="Lotus" panose="00000400000000000000" pitchFamily="2" charset="-78"/>
                <a:cs typeface="Lotus" panose="00000400000000000000" pitchFamily="2" charset="-78"/>
              </a:rPr>
              <a:t/>
            </a:r>
            <a:br>
              <a:rPr lang="fa-IR" sz="7200" dirty="0">
                <a:latin typeface="Lotus" panose="00000400000000000000" pitchFamily="2" charset="-78"/>
                <a:cs typeface="Lotus" panose="00000400000000000000" pitchFamily="2" charset="-78"/>
              </a:rPr>
            </a:br>
            <a:r>
              <a:rPr lang="fa-IR" sz="7200" dirty="0" smtClean="0">
                <a:latin typeface="Lotus" panose="00000400000000000000" pitchFamily="2" charset="-78"/>
                <a:cs typeface="Lotus" panose="00000400000000000000" pitchFamily="2" charset="-78"/>
              </a:rPr>
              <a:t>         </a:t>
            </a:r>
            <a:r>
              <a:rPr lang="fa-IR" sz="7200" dirty="0">
                <a:solidFill>
                  <a:prstClr val="black"/>
                </a:solidFill>
                <a:latin typeface="Lotus" panose="00000400000000000000" pitchFamily="2" charset="-78"/>
                <a:cs typeface="Lotus" panose="00000400000000000000" pitchFamily="2" charset="-78"/>
              </a:rPr>
              <a:t> کتابخانه دیجیتال</a:t>
            </a:r>
            <a:r>
              <a:rPr lang="fa-IR" sz="7200" dirty="0" smtClean="0">
                <a:latin typeface="Lotus" panose="00000400000000000000" pitchFamily="2" charset="-78"/>
                <a:cs typeface="Lotus" panose="00000400000000000000" pitchFamily="2" charset="-78"/>
              </a:rPr>
              <a:t/>
            </a:r>
            <a:br>
              <a:rPr lang="fa-IR" sz="7200" dirty="0" smtClean="0">
                <a:latin typeface="Lotus" panose="00000400000000000000" pitchFamily="2" charset="-78"/>
                <a:cs typeface="Lotus" panose="00000400000000000000" pitchFamily="2" charset="-78"/>
              </a:rPr>
            </a:br>
            <a:r>
              <a:rPr lang="fa-IR" sz="7200" dirty="0" smtClean="0">
                <a:latin typeface="Lotus" panose="00000400000000000000" pitchFamily="2" charset="-78"/>
                <a:cs typeface="Lotus" panose="00000400000000000000" pitchFamily="2" charset="-78"/>
              </a:rPr>
              <a:t/>
            </a:r>
            <a:br>
              <a:rPr lang="fa-IR" sz="7200" dirty="0" smtClean="0">
                <a:latin typeface="Lotus" panose="00000400000000000000" pitchFamily="2" charset="-78"/>
                <a:cs typeface="Lotus" panose="00000400000000000000" pitchFamily="2" charset="-78"/>
              </a:rPr>
            </a:br>
            <a:r>
              <a:rPr lang="fa-IR" sz="7200" dirty="0" smtClean="0">
                <a:latin typeface="Lotus" panose="00000400000000000000" pitchFamily="2" charset="-78"/>
                <a:cs typeface="Lotus" panose="00000400000000000000" pitchFamily="2" charset="-78"/>
              </a:rPr>
              <a:t>  </a:t>
            </a:r>
            <a:r>
              <a:rPr lang="fa-IR" sz="4800" dirty="0" smtClean="0">
                <a:latin typeface="Lotus" panose="00000400000000000000" pitchFamily="2" charset="-78"/>
                <a:cs typeface="Lotus" panose="00000400000000000000" pitchFamily="2" charset="-78"/>
              </a:rPr>
              <a:t>گرداورنده:فرزانه تاجیک ، بهناز رحیمی مجد</a:t>
            </a:r>
            <a:endParaRPr lang="fa-IR" sz="4800" dirty="0">
              <a:latin typeface="Lotus" panose="00000400000000000000" pitchFamily="2" charset="-78"/>
              <a:cs typeface="Lotus" panose="00000400000000000000" pitchFamily="2" charset="-78"/>
            </a:endParaRPr>
          </a:p>
        </p:txBody>
      </p:sp>
      <p:sp>
        <p:nvSpPr>
          <p:cNvPr id="3" name="Text Placeholder 2"/>
          <p:cNvSpPr>
            <a:spLocks noGrp="1"/>
          </p:cNvSpPr>
          <p:nvPr>
            <p:ph type="body" idx="1"/>
          </p:nvPr>
        </p:nvSpPr>
        <p:spPr/>
        <p:txBody>
          <a:bodyPr>
            <a:normAutofit/>
          </a:bodyPr>
          <a:lstStyle/>
          <a:p>
            <a:r>
              <a:rPr lang="fa-IR" sz="4800" dirty="0" smtClean="0">
                <a:latin typeface="Lotus" panose="00000400000000000000" pitchFamily="2" charset="-78"/>
                <a:cs typeface="Lotus" panose="00000400000000000000" pitchFamily="2" charset="-78"/>
              </a:rPr>
              <a:t>             استاد:سرکار خانم بهناز نحوی</a:t>
            </a:r>
            <a:endParaRPr lang="fa-IR" sz="4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2820426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2"/>
                                        </p:tgtEl>
                                      </p:cBhvr>
                                    </p:animEffect>
                                    <p:anim calcmode="lin" valueType="num">
                                      <p:cBhvr>
                                        <p:cTn id="7" dur="2000"/>
                                        <p:tgtEl>
                                          <p:spTgt spid="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
                                        </p:tgtEl>
                                        <p:attrNameLst>
                                          <p:attrName>ppt_h</p:attrName>
                                        </p:attrNameLst>
                                      </p:cBhvr>
                                      <p:tavLst>
                                        <p:tav tm="0">
                                          <p:val>
                                            <p:strVal val="ppt_h"/>
                                          </p:val>
                                        </p:tav>
                                        <p:tav tm="100000">
                                          <p:val>
                                            <p:strVal val="ppt_h"/>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a:latin typeface="Lotus" panose="00000400000000000000" pitchFamily="2" charset="-78"/>
                <a:cs typeface="Lotus" panose="00000400000000000000" pitchFamily="2" charset="-78"/>
              </a:rPr>
              <a:t/>
            </a:r>
            <a:br>
              <a:rPr lang="fa-IR" dirty="0">
                <a:latin typeface="Lotus" panose="00000400000000000000" pitchFamily="2" charset="-78"/>
                <a:cs typeface="Lotus" panose="00000400000000000000" pitchFamily="2" charset="-78"/>
              </a:rPr>
            </a:br>
            <a:r>
              <a:rPr lang="fa-IR" dirty="0">
                <a:latin typeface="Lotus" panose="00000400000000000000" pitchFamily="2" charset="-78"/>
                <a:cs typeface="Lotus" panose="00000400000000000000" pitchFamily="2" charset="-78"/>
              </a:rPr>
              <a:t/>
            </a:r>
            <a:br>
              <a:rPr lang="fa-IR" dirty="0">
                <a:latin typeface="Lotus" panose="00000400000000000000" pitchFamily="2" charset="-78"/>
                <a:cs typeface="Lotus" panose="00000400000000000000" pitchFamily="2" charset="-78"/>
              </a:rPr>
            </a:b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a:latin typeface="Lotus" panose="00000400000000000000" pitchFamily="2" charset="-78"/>
                <a:cs typeface="Lotus" panose="00000400000000000000" pitchFamily="2" charset="-78"/>
              </a:rPr>
              <a:t/>
            </a:r>
            <a:br>
              <a:rPr lang="fa-IR" dirty="0">
                <a:latin typeface="Lotus" panose="00000400000000000000" pitchFamily="2" charset="-78"/>
                <a:cs typeface="Lotus" panose="00000400000000000000" pitchFamily="2" charset="-78"/>
              </a:rPr>
            </a:br>
            <a:r>
              <a:rPr lang="fa-IR" sz="5300" dirty="0" smtClean="0">
                <a:latin typeface="Lotus" panose="00000400000000000000" pitchFamily="2" charset="-78"/>
                <a:cs typeface="Lotus" panose="00000400000000000000" pitchFamily="2" charset="-78"/>
              </a:rPr>
              <a:t>مقدمه:   </a:t>
            </a: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sz="3100" dirty="0" smtClean="0">
                <a:latin typeface="Lotus" panose="00000400000000000000" pitchFamily="2" charset="-78"/>
                <a:cs typeface="Lotus" panose="00000400000000000000" pitchFamily="2" charset="-78"/>
              </a:rPr>
              <a:t>کتابخانه </a:t>
            </a:r>
            <a:r>
              <a:rPr lang="fa-IR" sz="3100" dirty="0">
                <a:latin typeface="Lotus" panose="00000400000000000000" pitchFamily="2" charset="-78"/>
                <a:cs typeface="Lotus" panose="00000400000000000000" pitchFamily="2" charset="-78"/>
              </a:rPr>
              <a:t>ها در طول تاریخ پنج نسل را پشت سر گذاشته اند : کتابخانه های سنتی ، کتابخانه های خودکار ، کتابخانه های الکترونیکی ، کتابخانه های دیجیتالی و کتابخانه های مجازی . به طور کلی از دیدگاه علم کتابداری این مفاهیم مراحل تکاملی کتابخانه است. فن آوری اطلاعات بر شیوه های ذخیره و بازیابی اطلاعات ، تأثیر داشته است . از مهمترین ویژگی آن به کارگیری رایانه و نرم افزارهای کتابخانه ای است .ورود فن آوری به کتابخانه ها ، کتابخانه های سنتی را دستخوش تحول کرده و زمینه را برای ظهور کتابخانه های خودکار ، الکترونیکی، دیجیتالی ومجازی فراهم کرده است .در </a:t>
            </a:r>
            <a:r>
              <a:rPr lang="fa-IR" sz="3100" dirty="0" smtClean="0">
                <a:latin typeface="Lotus" panose="00000400000000000000" pitchFamily="2" charset="-78"/>
                <a:cs typeface="Lotus" panose="00000400000000000000" pitchFamily="2" charset="-78"/>
              </a:rPr>
              <a:t>این </a:t>
            </a:r>
            <a:r>
              <a:rPr lang="fa-IR" sz="3100" dirty="0">
                <a:latin typeface="Lotus" panose="00000400000000000000" pitchFamily="2" charset="-78"/>
                <a:cs typeface="Lotus" panose="00000400000000000000" pitchFamily="2" charset="-78"/>
              </a:rPr>
              <a:t>تحقیق سعی شده است تا ضمن تأکید بر کتابخانه های الکترونیکی ، دیجیتالی و مجازی و معرفی آنها ،مقایسه ی بین </a:t>
            </a:r>
            <a:r>
              <a:rPr lang="fa-IR" sz="3100" dirty="0" smtClean="0">
                <a:latin typeface="Lotus" panose="00000400000000000000" pitchFamily="2" charset="-78"/>
                <a:cs typeface="Lotus" panose="00000400000000000000" pitchFamily="2" charset="-78"/>
              </a:rPr>
              <a:t>این </a:t>
            </a:r>
            <a:r>
              <a:rPr lang="fa-IR" sz="3100" dirty="0">
                <a:latin typeface="Lotus" panose="00000400000000000000" pitchFamily="2" charset="-78"/>
                <a:cs typeface="Lotus" panose="00000400000000000000" pitchFamily="2" charset="-78"/>
              </a:rPr>
              <a:t>کتابخانه ها انجام گیرد تا میزان همپوشانی وتفاوت ها و شباهت ها ی آنها مشخص گردد.</a:t>
            </a:r>
          </a:p>
        </p:txBody>
      </p:sp>
    </p:spTree>
    <p:extLst>
      <p:ext uri="{BB962C8B-B14F-4D97-AF65-F5344CB8AC3E}">
        <p14:creationId xmlns:p14="http://schemas.microsoft.com/office/powerpoint/2010/main" val="10706465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2"/>
                                        </p:tgtEl>
                                      </p:cBhvr>
                                    </p:animEffect>
                                    <p:anim calcmode="lin" valueType="num">
                                      <p:cBhvr>
                                        <p:cTn id="7" dur="1000"/>
                                        <p:tgtEl>
                                          <p:spTgt spid="2"/>
                                        </p:tgtEl>
                                        <p:attrNameLst>
                                          <p:attrName>ppt_x</p:attrName>
                                        </p:attrNameLst>
                                      </p:cBhvr>
                                      <p:tavLst>
                                        <p:tav tm="0">
                                          <p:val>
                                            <p:strVal val="ppt_x"/>
                                          </p:val>
                                        </p:tav>
                                        <p:tav tm="100000">
                                          <p:val>
                                            <p:strVal val="ppt_x"/>
                                          </p:val>
                                        </p:tav>
                                      </p:tavLst>
                                    </p:anim>
                                    <p:anim calcmode="lin" valueType="num">
                                      <p:cBhvr>
                                        <p:cTn id="8" dur="1000"/>
                                        <p:tgtEl>
                                          <p:spTgt spid="2"/>
                                        </p:tgtEl>
                                        <p:attrNameLst>
                                          <p:attrName>ppt_y</p:attrName>
                                        </p:attrNameLst>
                                      </p:cBhvr>
                                      <p:tavLst>
                                        <p:tav tm="0">
                                          <p:val>
                                            <p:strVal val="ppt_y"/>
                                          </p:val>
                                        </p:tav>
                                        <p:tav tm="100000">
                                          <p:val>
                                            <p:strVal val="ppt_y+.1"/>
                                          </p:val>
                                        </p:tav>
                                      </p:tavLst>
                                    </p:anim>
                                    <p:set>
                                      <p:cBhvr>
                                        <p:cTn id="9"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799"/>
            <a:ext cx="10018711" cy="5655179"/>
          </a:xfrm>
        </p:spPr>
        <p:txBody>
          <a:bodyPr>
            <a:normAutofit fontScale="90000"/>
          </a:bodyPr>
          <a:lstStyle/>
          <a:p>
            <a:pPr algn="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sz="4400" dirty="0" smtClean="0">
                <a:latin typeface="Lotus" panose="00000400000000000000" pitchFamily="2" charset="-78"/>
                <a:cs typeface="Lotus" panose="00000400000000000000" pitchFamily="2" charset="-78"/>
              </a:rPr>
              <a:t>تعریف کتابخانه دیجیتال</a:t>
            </a:r>
            <a:r>
              <a:rPr lang="fa-IR" sz="4000" dirty="0" smtClean="0">
                <a:latin typeface="Lotus" panose="00000400000000000000" pitchFamily="2" charset="-78"/>
                <a:cs typeface="Lotus" panose="00000400000000000000" pitchFamily="2" charset="-78"/>
              </a:rPr>
              <a:t>:</a:t>
            </a: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dirty="0" smtClean="0">
                <a:latin typeface="Lotus" panose="00000400000000000000" pitchFamily="2" charset="-78"/>
                <a:cs typeface="Lotus" panose="00000400000000000000" pitchFamily="2" charset="-78"/>
              </a:rPr>
              <a:t/>
            </a:r>
            <a:br>
              <a:rPr lang="fa-IR" dirty="0" smtClean="0">
                <a:latin typeface="Lotus" panose="00000400000000000000" pitchFamily="2" charset="-78"/>
                <a:cs typeface="Lotus" panose="00000400000000000000" pitchFamily="2" charset="-78"/>
              </a:rPr>
            </a:br>
            <a:r>
              <a:rPr lang="fa-IR" sz="3100" dirty="0" smtClean="0">
                <a:latin typeface="Lotus" panose="00000400000000000000" pitchFamily="2" charset="-78"/>
                <a:cs typeface="Lotus" panose="00000400000000000000" pitchFamily="2" charset="-78"/>
              </a:rPr>
              <a:t>کتابخانه دیجیتال کتابخانه ای است که در آن اسناد به جای کاغذ یا سایر رسانه های محلی به شکل الکترونیکی ذخیره شده اند.</a:t>
            </a:r>
            <a:br>
              <a:rPr lang="fa-IR" sz="3100" dirty="0" smtClean="0">
                <a:latin typeface="Lotus" panose="00000400000000000000" pitchFamily="2" charset="-78"/>
                <a:cs typeface="Lotus" panose="00000400000000000000" pitchFamily="2" charset="-78"/>
              </a:rPr>
            </a:br>
            <a:r>
              <a:rPr lang="fa-IR" sz="3100" dirty="0" smtClean="0">
                <a:latin typeface="Lotus" panose="00000400000000000000" pitchFamily="2" charset="-78"/>
                <a:cs typeface="Lotus" panose="00000400000000000000" pitchFamily="2" charset="-78"/>
              </a:rPr>
              <a:t>اساس این کتابخانه ها ذخیره مدارک به شکل الکترونیکی است به صورتی که هر فرد در هر نقطه ای از جهان با استفاده از یک کامپیوتر معمولی و یک خط تلفن بتواند به تمام اطلاعات یک کتابخانه عظیم دسترسی پیدا کند.</a:t>
            </a:r>
            <a:r>
              <a:rPr lang="fa-IR" dirty="0"/>
              <a:t/>
            </a:r>
            <a:br>
              <a:rPr lang="fa-IR" dirty="0"/>
            </a:br>
            <a:r>
              <a:rPr lang="fa-IR" dirty="0" smtClean="0"/>
              <a:t/>
            </a:r>
            <a:br>
              <a:rPr lang="fa-IR" dirty="0" smtClean="0"/>
            </a:br>
            <a:r>
              <a:rPr lang="fa-IR" dirty="0"/>
              <a:t/>
            </a:r>
            <a:br>
              <a:rPr lang="fa-IR" dirty="0"/>
            </a:br>
            <a:r>
              <a:rPr lang="fa-IR" dirty="0" smtClean="0"/>
              <a:t/>
            </a:r>
            <a:br>
              <a:rPr lang="fa-IR" dirty="0" smtClean="0"/>
            </a:br>
            <a:r>
              <a:rPr lang="fa-IR" dirty="0" smtClean="0"/>
              <a:t/>
            </a:r>
            <a:br>
              <a:rPr lang="fa-IR" dirty="0" smtClean="0"/>
            </a:br>
            <a:r>
              <a:rPr lang="fa-IR" dirty="0" smtClean="0"/>
              <a:t/>
            </a:r>
            <a:br>
              <a:rPr lang="fa-IR" dirty="0" smtClean="0"/>
            </a:br>
            <a:endParaRPr lang="fa-IR" dirty="0"/>
          </a:p>
        </p:txBody>
      </p:sp>
      <p:sp>
        <p:nvSpPr>
          <p:cNvPr id="3" name="Text Placeholder 2"/>
          <p:cNvSpPr>
            <a:spLocks noGrp="1"/>
          </p:cNvSpPr>
          <p:nvPr>
            <p:ph type="body" idx="1"/>
          </p:nvPr>
        </p:nvSpPr>
        <p:spPr>
          <a:xfrm>
            <a:off x="1484312" y="1384420"/>
            <a:ext cx="10018711" cy="4477996"/>
          </a:xfrm>
        </p:spPr>
        <p:txBody>
          <a:bodyPr>
            <a:noAutofit/>
          </a:bodyPr>
          <a:lstStyle/>
          <a:p>
            <a:pPr algn="just"/>
            <a:endParaRPr lang="fa-IR" sz="2800" dirty="0" smtClean="0">
              <a:latin typeface="Lotus" panose="00000400000000000000" pitchFamily="2" charset="-78"/>
              <a:cs typeface="Lotus" panose="00000400000000000000" pitchFamily="2" charset="-78"/>
            </a:endParaRPr>
          </a:p>
          <a:p>
            <a:pPr algn="just"/>
            <a:endParaRPr lang="fa-IR" sz="2800" dirty="0">
              <a:latin typeface="Lotus" panose="00000400000000000000" pitchFamily="2" charset="-78"/>
              <a:cs typeface="Lotus" panose="00000400000000000000" pitchFamily="2" charset="-78"/>
            </a:endParaRPr>
          </a:p>
          <a:p>
            <a:pPr algn="just"/>
            <a:endParaRPr lang="fa-IR" sz="2800" dirty="0" smtClean="0">
              <a:latin typeface="Lotus" panose="00000400000000000000" pitchFamily="2" charset="-78"/>
              <a:cs typeface="Lotus" panose="00000400000000000000" pitchFamily="2" charset="-78"/>
            </a:endParaRPr>
          </a:p>
          <a:p>
            <a:pPr algn="just"/>
            <a:endParaRPr lang="fa-IR" sz="2800" dirty="0">
              <a:latin typeface="Lotus" panose="00000400000000000000" pitchFamily="2" charset="-78"/>
              <a:cs typeface="Lotus" panose="00000400000000000000" pitchFamily="2" charset="-78"/>
            </a:endParaRPr>
          </a:p>
          <a:p>
            <a:pPr algn="just"/>
            <a:endParaRPr lang="fa-IR" sz="2800" dirty="0">
              <a:latin typeface="Lotus" panose="00000400000000000000" pitchFamily="2" charset="-78"/>
              <a:cs typeface="Lotus" panose="00000400000000000000" pitchFamily="2" charset="-78"/>
            </a:endParaRPr>
          </a:p>
          <a:p>
            <a:pPr algn="just"/>
            <a:r>
              <a:rPr lang="fa-IR" sz="2800" dirty="0" smtClean="0">
                <a:latin typeface="Lotus" panose="00000400000000000000" pitchFamily="2" charset="-78"/>
                <a:cs typeface="Lotus" panose="00000400000000000000" pitchFamily="2" charset="-78"/>
              </a:rPr>
              <a:t>مجموعه روش ها،خدمات و ساختارهای اطلاعاتی که باعث میشود اطلاعات در قالب یک فناوری نوین با دسترسی آسان و سریع ارائه شوند را کتابخانه دیجیتال گوییم.</a:t>
            </a:r>
            <a:endParaRPr lang="fa-IR" sz="2800" dirty="0">
              <a:latin typeface="Lotus" panose="00000400000000000000" pitchFamily="2" charset="-78"/>
              <a:cs typeface="Lotus" panose="00000400000000000000" pitchFamily="2" charset="-78"/>
            </a:endParaRPr>
          </a:p>
        </p:txBody>
      </p:sp>
      <p:sp>
        <p:nvSpPr>
          <p:cNvPr id="4" name="Rectangle 3"/>
          <p:cNvSpPr/>
          <p:nvPr/>
        </p:nvSpPr>
        <p:spPr>
          <a:xfrm>
            <a:off x="12198676" y="2863334"/>
            <a:ext cx="227948" cy="369332"/>
          </a:xfrm>
          <a:prstGeom prst="rect">
            <a:avLst/>
          </a:prstGeom>
        </p:spPr>
        <p:txBody>
          <a:bodyPr wrap="none">
            <a:spAutoFit/>
          </a:bodyPr>
          <a:lstStyle/>
          <a:p>
            <a:r>
              <a:rPr lang="fa-IR" dirty="0">
                <a:latin typeface="Lotus" panose="00000400000000000000" pitchFamily="2" charset="-78"/>
                <a:cs typeface="Lotus" panose="00000400000000000000" pitchFamily="2" charset="-78"/>
              </a:rPr>
              <a:t>.</a:t>
            </a:r>
            <a:endParaRPr lang="fa-IR" dirty="0"/>
          </a:p>
        </p:txBody>
      </p:sp>
    </p:spTree>
    <p:extLst>
      <p:ext uri="{BB962C8B-B14F-4D97-AF65-F5344CB8AC3E}">
        <p14:creationId xmlns:p14="http://schemas.microsoft.com/office/powerpoint/2010/main" val="26969637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3246" y="232873"/>
            <a:ext cx="10018711" cy="672981"/>
          </a:xfrm>
        </p:spPr>
        <p:txBody>
          <a:bodyPr>
            <a:normAutofit fontScale="90000"/>
          </a:bodyPr>
          <a:lstStyle/>
          <a:p>
            <a:pPr algn="r"/>
            <a:r>
              <a:rPr lang="fa-IR" sz="4000" dirty="0" smtClean="0">
                <a:solidFill>
                  <a:prstClr val="black"/>
                </a:solidFill>
                <a:latin typeface="Lotus" panose="00000400000000000000" pitchFamily="2" charset="-78"/>
                <a:cs typeface="Lotus" panose="00000400000000000000" pitchFamily="2" charset="-78"/>
              </a:rPr>
              <a:t>ویژگی </a:t>
            </a:r>
            <a:r>
              <a:rPr lang="fa-IR" sz="4000" dirty="0">
                <a:solidFill>
                  <a:prstClr val="black"/>
                </a:solidFill>
                <a:latin typeface="Lotus" panose="00000400000000000000" pitchFamily="2" charset="-78"/>
                <a:cs typeface="Lotus" panose="00000400000000000000" pitchFamily="2" charset="-78"/>
              </a:rPr>
              <a:t>کتابخانه های دیجیتال</a:t>
            </a:r>
            <a:r>
              <a:rPr lang="fa-IR" sz="4000" dirty="0" smtClean="0">
                <a:solidFill>
                  <a:prstClr val="black"/>
                </a:solidFill>
                <a:latin typeface="Lotus" panose="00000400000000000000" pitchFamily="2" charset="-78"/>
                <a:cs typeface="Lotus" panose="00000400000000000000" pitchFamily="2" charset="-78"/>
              </a:rPr>
              <a:t>:  </a:t>
            </a:r>
            <a:endParaRPr lang="fa-IR" dirty="0"/>
          </a:p>
        </p:txBody>
      </p:sp>
      <p:sp>
        <p:nvSpPr>
          <p:cNvPr id="3" name="Text Placeholder 2"/>
          <p:cNvSpPr>
            <a:spLocks noGrp="1"/>
          </p:cNvSpPr>
          <p:nvPr>
            <p:ph type="body" idx="1"/>
          </p:nvPr>
        </p:nvSpPr>
        <p:spPr>
          <a:xfrm>
            <a:off x="1415946" y="1367327"/>
            <a:ext cx="10462708" cy="4888193"/>
          </a:xfrm>
        </p:spPr>
        <p:txBody>
          <a:bodyPr>
            <a:normAutofit fontScale="92500" lnSpcReduction="20000"/>
          </a:bodyPr>
          <a:lstStyle/>
          <a:p>
            <a:pPr marL="342900" indent="-342900" algn="r">
              <a:buFont typeface="Wingdings" panose="05000000000000000000" pitchFamily="2" charset="2"/>
              <a:buChar char="ü"/>
            </a:pPr>
            <a:endParaRPr lang="fa-IR" dirty="0" smtClean="0">
              <a:ln w="3175" cmpd="sng">
                <a:noFill/>
              </a:ln>
              <a:solidFill>
                <a:prstClr val="black"/>
              </a:solidFill>
              <a:latin typeface="Lotus" panose="00000400000000000000" pitchFamily="2" charset="-78"/>
              <a:cs typeface="Lotus" panose="00000400000000000000" pitchFamily="2" charset="-78"/>
            </a:endParaRPr>
          </a:p>
          <a:p>
            <a:pPr marL="342900" indent="-342900" algn="r">
              <a:buFont typeface="Wingdings" panose="05000000000000000000" pitchFamily="2" charset="2"/>
              <a:buChar char="ü"/>
            </a:pPr>
            <a:endParaRPr lang="fa-IR" dirty="0">
              <a:ln w="3175" cmpd="sng">
                <a:noFill/>
              </a:ln>
              <a:solidFill>
                <a:prstClr val="black"/>
              </a:solidFill>
              <a:latin typeface="Lotus" panose="00000400000000000000" pitchFamily="2" charset="-78"/>
              <a:cs typeface="Lotus" panose="00000400000000000000" pitchFamily="2" charset="-78"/>
            </a:endParaRPr>
          </a:p>
          <a:p>
            <a:pPr marL="457200" indent="-457200" algn="r">
              <a:buSzPct val="80000"/>
              <a:buFont typeface="Wingdings" panose="05000000000000000000" pitchFamily="2" charset="2"/>
              <a:buChar char="ü"/>
            </a:pPr>
            <a:r>
              <a:rPr lang="fa-IR" sz="2800" dirty="0" smtClean="0">
                <a:ln w="3175" cmpd="sng">
                  <a:noFill/>
                </a:ln>
                <a:solidFill>
                  <a:prstClr val="black"/>
                </a:solidFill>
                <a:latin typeface="Lotus" panose="00000400000000000000" pitchFamily="2" charset="-78"/>
                <a:cs typeface="Lotus" panose="00000400000000000000" pitchFamily="2" charset="-78"/>
              </a:rPr>
              <a:t>ویژگی </a:t>
            </a:r>
            <a:r>
              <a:rPr lang="fa-IR" sz="2800" dirty="0">
                <a:ln w="3175" cmpd="sng">
                  <a:noFill/>
                </a:ln>
                <a:solidFill>
                  <a:prstClr val="black"/>
                </a:solidFill>
                <a:latin typeface="Lotus" panose="00000400000000000000" pitchFamily="2" charset="-78"/>
                <a:cs typeface="Lotus" panose="00000400000000000000" pitchFamily="2" charset="-78"/>
              </a:rPr>
              <a:t>عمده کتابخانه دیجیتالی دسترسی به آن ، از هر مکان و در هر زمان است که از این </a:t>
            </a:r>
          </a:p>
          <a:p>
            <a:pPr algn="r">
              <a:buSzPct val="80000"/>
            </a:pPr>
            <a:r>
              <a:rPr lang="fa-IR" sz="2800" dirty="0">
                <a:ln w="3175" cmpd="sng">
                  <a:noFill/>
                </a:ln>
                <a:solidFill>
                  <a:prstClr val="black"/>
                </a:solidFill>
                <a:latin typeface="Lotus" panose="00000400000000000000" pitchFamily="2" charset="-78"/>
                <a:cs typeface="Lotus" panose="00000400000000000000" pitchFamily="2" charset="-78"/>
              </a:rPr>
              <a:t> </a:t>
            </a:r>
            <a:r>
              <a:rPr lang="fa-IR" sz="2800" dirty="0" smtClean="0">
                <a:ln w="3175" cmpd="sng">
                  <a:noFill/>
                </a:ln>
                <a:solidFill>
                  <a:prstClr val="black"/>
                </a:solidFill>
                <a:latin typeface="Lotus" panose="00000400000000000000" pitchFamily="2" charset="-78"/>
                <a:cs typeface="Lotus" panose="00000400000000000000" pitchFamily="2" charset="-78"/>
              </a:rPr>
              <a:t>     حیث </a:t>
            </a:r>
            <a:r>
              <a:rPr lang="fa-IR" sz="2800" dirty="0">
                <a:ln w="3175" cmpd="sng">
                  <a:noFill/>
                </a:ln>
                <a:solidFill>
                  <a:prstClr val="black"/>
                </a:solidFill>
                <a:latin typeface="Lotus" panose="00000400000000000000" pitchFamily="2" charset="-78"/>
                <a:cs typeface="Lotus" panose="00000400000000000000" pitchFamily="2" charset="-78"/>
              </a:rPr>
              <a:t>درست مانند کتابخانه مجازی </a:t>
            </a:r>
            <a:r>
              <a:rPr lang="fa-IR" sz="2800" dirty="0" smtClean="0">
                <a:ln w="3175" cmpd="sng">
                  <a:noFill/>
                </a:ln>
                <a:solidFill>
                  <a:prstClr val="black"/>
                </a:solidFill>
                <a:latin typeface="Lotus" panose="00000400000000000000" pitchFamily="2" charset="-78"/>
                <a:cs typeface="Lotus" panose="00000400000000000000" pitchFamily="2" charset="-78"/>
              </a:rPr>
              <a:t>است.</a:t>
            </a:r>
            <a:r>
              <a:rPr lang="fa-IR" sz="2800" dirty="0">
                <a:ln w="3175" cmpd="sng">
                  <a:noFill/>
                </a:ln>
                <a:solidFill>
                  <a:prstClr val="black"/>
                </a:solidFill>
                <a:latin typeface="Lotus" panose="00000400000000000000" pitchFamily="2" charset="-78"/>
                <a:cs typeface="Lotus" panose="00000400000000000000" pitchFamily="2" charset="-78"/>
              </a:rPr>
              <a:t/>
            </a:r>
            <a:br>
              <a:rPr lang="fa-IR" sz="2800" dirty="0">
                <a:ln w="3175" cmpd="sng">
                  <a:noFill/>
                </a:ln>
                <a:solidFill>
                  <a:prstClr val="black"/>
                </a:solidFill>
                <a:latin typeface="Lotus" panose="00000400000000000000" pitchFamily="2" charset="-78"/>
                <a:cs typeface="Lotus" panose="00000400000000000000" pitchFamily="2" charset="-78"/>
              </a:rPr>
            </a:br>
            <a:endParaRPr lang="fa-IR" sz="2800" dirty="0" smtClean="0">
              <a:ln w="3175" cmpd="sng">
                <a:noFill/>
              </a:ln>
              <a:solidFill>
                <a:prstClr val="black"/>
              </a:solidFill>
              <a:latin typeface="Lotus" panose="00000400000000000000" pitchFamily="2" charset="-78"/>
              <a:cs typeface="Lotus" panose="00000400000000000000" pitchFamily="2" charset="-78"/>
            </a:endParaRPr>
          </a:p>
          <a:p>
            <a:pPr marL="457200" indent="-457200" algn="r">
              <a:buSzPct val="80000"/>
              <a:buFont typeface="Wingdings" panose="05000000000000000000" pitchFamily="2" charset="2"/>
              <a:buChar char="ü"/>
            </a:pPr>
            <a:r>
              <a:rPr lang="fa-IR" sz="2800" dirty="0" smtClean="0">
                <a:ln w="3175" cmpd="sng">
                  <a:noFill/>
                </a:ln>
                <a:solidFill>
                  <a:prstClr val="black"/>
                </a:solidFill>
                <a:latin typeface="Lotus" panose="00000400000000000000" pitchFamily="2" charset="-78"/>
                <a:cs typeface="Lotus" panose="00000400000000000000" pitchFamily="2" charset="-78"/>
              </a:rPr>
              <a:t>فاصله </a:t>
            </a:r>
            <a:r>
              <a:rPr lang="fa-IR" sz="2800" dirty="0">
                <a:ln w="3175" cmpd="sng">
                  <a:noFill/>
                </a:ln>
                <a:solidFill>
                  <a:prstClr val="black"/>
                </a:solidFill>
                <a:latin typeface="Lotus" panose="00000400000000000000" pitchFamily="2" charset="-78"/>
                <a:cs typeface="Lotus" panose="00000400000000000000" pitchFamily="2" charset="-78"/>
              </a:rPr>
              <a:t>میان جویندگان و پدیدآورندگان تقریبا به صفر میرسد.</a:t>
            </a:r>
            <a:br>
              <a:rPr lang="fa-IR" sz="2800" dirty="0">
                <a:ln w="3175" cmpd="sng">
                  <a:noFill/>
                </a:ln>
                <a:solidFill>
                  <a:prstClr val="black"/>
                </a:solidFill>
                <a:latin typeface="Lotus" panose="00000400000000000000" pitchFamily="2" charset="-78"/>
                <a:cs typeface="Lotus" panose="00000400000000000000" pitchFamily="2" charset="-78"/>
              </a:rPr>
            </a:br>
            <a:endParaRPr lang="fa-IR" sz="2800" dirty="0" smtClean="0">
              <a:ln w="3175" cmpd="sng">
                <a:noFill/>
              </a:ln>
              <a:solidFill>
                <a:prstClr val="black"/>
              </a:solidFill>
              <a:latin typeface="Lotus" panose="00000400000000000000" pitchFamily="2" charset="-78"/>
              <a:cs typeface="Lotus" panose="00000400000000000000" pitchFamily="2" charset="-78"/>
            </a:endParaRPr>
          </a:p>
          <a:p>
            <a:pPr marL="457200" indent="-457200" algn="r">
              <a:buSzPct val="80000"/>
              <a:buFont typeface="Wingdings" panose="05000000000000000000" pitchFamily="2" charset="2"/>
              <a:buChar char="ü"/>
            </a:pPr>
            <a:r>
              <a:rPr lang="fa-IR" sz="2800" dirty="0" smtClean="0">
                <a:ln w="3175" cmpd="sng">
                  <a:noFill/>
                </a:ln>
                <a:solidFill>
                  <a:prstClr val="black"/>
                </a:solidFill>
                <a:latin typeface="Lotus" panose="00000400000000000000" pitchFamily="2" charset="-78"/>
                <a:cs typeface="Lotus" panose="00000400000000000000" pitchFamily="2" charset="-78"/>
              </a:rPr>
              <a:t>امکان </a:t>
            </a:r>
            <a:r>
              <a:rPr lang="fa-IR" sz="2800" dirty="0">
                <a:ln w="3175" cmpd="sng">
                  <a:noFill/>
                </a:ln>
                <a:solidFill>
                  <a:prstClr val="black"/>
                </a:solidFill>
                <a:latin typeface="Lotus" panose="00000400000000000000" pitchFamily="2" charset="-78"/>
                <a:cs typeface="Lotus" panose="00000400000000000000" pitchFamily="2" charset="-78"/>
              </a:rPr>
              <a:t>استفاده همزمان از یک منبع خاص را برای استفاده کنندگان فراهم آورده است.</a:t>
            </a:r>
            <a:br>
              <a:rPr lang="fa-IR" sz="2800" dirty="0">
                <a:ln w="3175" cmpd="sng">
                  <a:noFill/>
                </a:ln>
                <a:solidFill>
                  <a:prstClr val="black"/>
                </a:solidFill>
                <a:latin typeface="Lotus" panose="00000400000000000000" pitchFamily="2" charset="-78"/>
                <a:cs typeface="Lotus" panose="00000400000000000000" pitchFamily="2" charset="-78"/>
              </a:rPr>
            </a:br>
            <a:endParaRPr lang="fa-IR" sz="2800" dirty="0" smtClean="0">
              <a:ln w="3175" cmpd="sng">
                <a:noFill/>
              </a:ln>
              <a:solidFill>
                <a:prstClr val="black"/>
              </a:solidFill>
              <a:latin typeface="Lotus" panose="00000400000000000000" pitchFamily="2" charset="-78"/>
              <a:cs typeface="Lotus" panose="00000400000000000000" pitchFamily="2" charset="-78"/>
            </a:endParaRPr>
          </a:p>
          <a:p>
            <a:pPr marL="457200" indent="-457200" algn="r">
              <a:buSzPct val="80000"/>
              <a:buFont typeface="Wingdings" panose="05000000000000000000" pitchFamily="2" charset="2"/>
              <a:buChar char="ü"/>
            </a:pPr>
            <a:r>
              <a:rPr lang="fa-IR" sz="2800" dirty="0" smtClean="0">
                <a:ln w="3175" cmpd="sng">
                  <a:noFill/>
                </a:ln>
                <a:solidFill>
                  <a:prstClr val="black"/>
                </a:solidFill>
                <a:latin typeface="Lotus" panose="00000400000000000000" pitchFamily="2" charset="-78"/>
                <a:cs typeface="Lotus" panose="00000400000000000000" pitchFamily="2" charset="-78"/>
              </a:rPr>
              <a:t>کتابخانه های </a:t>
            </a:r>
            <a:r>
              <a:rPr lang="fa-IR" sz="2800" dirty="0">
                <a:ln w="3175" cmpd="sng">
                  <a:noFill/>
                </a:ln>
                <a:solidFill>
                  <a:prstClr val="black"/>
                </a:solidFill>
                <a:latin typeface="Lotus" panose="00000400000000000000" pitchFamily="2" charset="-78"/>
                <a:cs typeface="Lotus" panose="00000400000000000000" pitchFamily="2" charset="-78"/>
              </a:rPr>
              <a:t>دیجیتالی در واقع چهرۀ دیجیتال و الکترونیکی کتابخانه های سنتی هستند. بنابراین ،مجموعه ها ومنابع سنتی چاپی و دیجیتالی را همزمان و درکنار هم شامل می شود.</a:t>
            </a:r>
            <a:br>
              <a:rPr lang="fa-IR" sz="2800" dirty="0">
                <a:ln w="3175" cmpd="sng">
                  <a:noFill/>
                </a:ln>
                <a:solidFill>
                  <a:prstClr val="black"/>
                </a:solidFill>
                <a:latin typeface="Lotus" panose="00000400000000000000" pitchFamily="2" charset="-78"/>
                <a:cs typeface="Lotus" panose="00000400000000000000" pitchFamily="2" charset="-78"/>
              </a:rPr>
            </a:br>
            <a:endParaRPr lang="fa-IR" sz="2800" dirty="0">
              <a:ln w="3175" cmpd="sng">
                <a:noFill/>
              </a:ln>
              <a:solidFill>
                <a:prstClr val="black"/>
              </a:solidFill>
              <a:latin typeface="Lotus" panose="00000400000000000000" pitchFamily="2" charset="-78"/>
              <a:cs typeface="Lotus" panose="00000400000000000000" pitchFamily="2" charset="-78"/>
            </a:endParaRPr>
          </a:p>
          <a:p>
            <a:pPr marL="342900" indent="-342900" algn="r">
              <a:buFont typeface="Wingdings" panose="05000000000000000000" pitchFamily="2" charset="2"/>
              <a:buChar char="ü"/>
            </a:pPr>
            <a:endParaRPr lang="fa-IR" dirty="0" smtClean="0">
              <a:ln w="3175" cmpd="sng">
                <a:noFill/>
              </a:ln>
              <a:solidFill>
                <a:prstClr val="black"/>
              </a:solidFill>
              <a:latin typeface="Lotus" panose="00000400000000000000" pitchFamily="2" charset="-78"/>
              <a:cs typeface="Lotus" panose="00000400000000000000" pitchFamily="2" charset="-78"/>
            </a:endParaRPr>
          </a:p>
          <a:p>
            <a:pPr marL="342900" indent="-342900" algn="r">
              <a:buFont typeface="Wingdings" panose="05000000000000000000" pitchFamily="2" charset="2"/>
              <a:buChar char="ü"/>
            </a:pPr>
            <a:endParaRPr lang="fa-IR" dirty="0">
              <a:ln w="3175" cmpd="sng">
                <a:noFill/>
              </a:ln>
              <a:solidFill>
                <a:prstClr val="black"/>
              </a:solidFill>
              <a:latin typeface="Lotus" panose="00000400000000000000" pitchFamily="2" charset="-78"/>
              <a:cs typeface="Lotus" panose="00000400000000000000" pitchFamily="2" charset="-78"/>
            </a:endParaRPr>
          </a:p>
          <a:p>
            <a:pPr marL="342900" indent="-342900" algn="r">
              <a:buFont typeface="Wingdings" panose="05000000000000000000" pitchFamily="2" charset="2"/>
              <a:buChar char="ü"/>
            </a:pPr>
            <a:endParaRPr lang="fa-IR" dirty="0" smtClean="0">
              <a:ln w="3175" cmpd="sng">
                <a:noFill/>
              </a:ln>
              <a:solidFill>
                <a:prstClr val="black"/>
              </a:solidFill>
              <a:latin typeface="Lotus" panose="00000400000000000000" pitchFamily="2" charset="-78"/>
              <a:cs typeface="Lotus" panose="00000400000000000000" pitchFamily="2" charset="-78"/>
            </a:endParaRPr>
          </a:p>
          <a:p>
            <a:pPr marL="342900" indent="-342900" algn="r">
              <a:buFont typeface="Wingdings" panose="05000000000000000000" pitchFamily="2" charset="2"/>
              <a:buChar char="ü"/>
            </a:pPr>
            <a:endParaRPr lang="fa-IR" sz="2400" dirty="0"/>
          </a:p>
        </p:txBody>
      </p:sp>
    </p:spTree>
    <p:extLst>
      <p:ext uri="{BB962C8B-B14F-4D97-AF65-F5344CB8AC3E}">
        <p14:creationId xmlns:p14="http://schemas.microsoft.com/office/powerpoint/2010/main" val="233453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324740"/>
            <a:ext cx="10018713" cy="5466460"/>
          </a:xfrm>
        </p:spPr>
        <p:txBody>
          <a:bodyPr>
            <a:noAutofit/>
          </a:bodyPr>
          <a:lstStyle/>
          <a:p>
            <a:pPr marL="457200" indent="-457200" algn="r">
              <a:buSzPct val="80000"/>
              <a:buFont typeface="Wingdings" panose="05000000000000000000" pitchFamily="2" charset="2"/>
              <a:buChar char="ü"/>
            </a:pPr>
            <a:r>
              <a:rPr lang="fa-IR" sz="2800" dirty="0" smtClean="0">
                <a:ln w="3175" cmpd="sng">
                  <a:noFill/>
                </a:ln>
                <a:solidFill>
                  <a:prstClr val="black"/>
                </a:solidFill>
                <a:latin typeface="Lotus" panose="00000400000000000000" pitchFamily="2" charset="-78"/>
                <a:cs typeface="Lotus" panose="00000400000000000000" pitchFamily="2" charset="-78"/>
              </a:rPr>
              <a:t>کتابخانه </a:t>
            </a:r>
            <a:r>
              <a:rPr lang="fa-IR" sz="2800" dirty="0">
                <a:ln w="3175" cmpd="sng">
                  <a:noFill/>
                </a:ln>
                <a:solidFill>
                  <a:prstClr val="black"/>
                </a:solidFill>
                <a:latin typeface="Lotus" panose="00000400000000000000" pitchFamily="2" charset="-78"/>
                <a:cs typeface="Lotus" panose="00000400000000000000" pitchFamily="2" charset="-78"/>
              </a:rPr>
              <a:t>های دیجیتالی شامل منابع دیجیتال که در خارج از مرزهای فیزیکی کتابخانه قرار دارد نیز می </a:t>
            </a:r>
            <a:r>
              <a:rPr lang="fa-IR" sz="2800" dirty="0" smtClean="0">
                <a:ln w="3175" cmpd="sng">
                  <a:noFill/>
                </a:ln>
                <a:solidFill>
                  <a:prstClr val="black"/>
                </a:solidFill>
                <a:latin typeface="Lotus" panose="00000400000000000000" pitchFamily="2" charset="-78"/>
                <a:cs typeface="Lotus" panose="00000400000000000000" pitchFamily="2" charset="-78"/>
              </a:rPr>
              <a:t>شود. </a:t>
            </a:r>
            <a:endParaRPr lang="fa-IR" sz="2800" dirty="0">
              <a:ln w="3175" cmpd="sng">
                <a:noFill/>
              </a:ln>
              <a:solidFill>
                <a:prstClr val="black"/>
              </a:solidFill>
              <a:latin typeface="Lotus" panose="00000400000000000000" pitchFamily="2" charset="-78"/>
              <a:cs typeface="Lotus" panose="00000400000000000000" pitchFamily="2" charset="-78"/>
            </a:endParaRPr>
          </a:p>
          <a:p>
            <a:pPr marL="457200" indent="-457200" algn="r">
              <a:buSzPct val="80000"/>
              <a:buFont typeface="Wingdings" panose="05000000000000000000" pitchFamily="2" charset="2"/>
              <a:buChar char="ü"/>
            </a:pPr>
            <a:r>
              <a:rPr lang="fa-IR" sz="2800" dirty="0">
                <a:latin typeface="Lotus" panose="00000400000000000000" pitchFamily="2" charset="-78"/>
                <a:cs typeface="Lotus" panose="00000400000000000000" pitchFamily="2" charset="-78"/>
              </a:rPr>
              <a:t>کتابخانه های الکترونیکی یک گام فراتر از کتابخانه های خودکار، و کتابخانه های دیجیتالی یک گام فراتر از کتابخانه های الکترونیکی هستند. در کتابخانه های الکترونیکی حضور فیزیکی پر رنگ تر از کتابخانه های دیجیتالی است .</a:t>
            </a:r>
          </a:p>
          <a:p>
            <a:pPr marL="457200" indent="-457200" algn="r">
              <a:buSzPct val="80000"/>
              <a:buFont typeface="Wingdings" panose="05000000000000000000" pitchFamily="2" charset="2"/>
              <a:buChar char="ü"/>
            </a:pPr>
            <a:r>
              <a:rPr lang="fa-IR" sz="2800" dirty="0">
                <a:latin typeface="Lotus" panose="00000400000000000000" pitchFamily="2" charset="-78"/>
                <a:cs typeface="Lotus" panose="00000400000000000000" pitchFamily="2" charset="-78"/>
              </a:rPr>
              <a:t>اما در کتابخانه های دیجیتالی حضور فیزیکی خیلی کمرنگ شده است و تعداد منابع چاپی در آن به میزان خیلی کمی است البته ، خود این منابع چاپی نیز ابتدا دیجیتالی شده ، بعد به کاربران ارائه می </a:t>
            </a:r>
            <a:r>
              <a:rPr lang="fa-IR" sz="2800" dirty="0" smtClean="0">
                <a:latin typeface="Lotus" panose="00000400000000000000" pitchFamily="2" charset="-78"/>
                <a:cs typeface="Lotus" panose="00000400000000000000" pitchFamily="2" charset="-78"/>
              </a:rPr>
              <a:t>گردد.</a:t>
            </a:r>
            <a:r>
              <a:rPr lang="fa-IR" sz="2800" dirty="0">
                <a:ln w="3175" cmpd="sng">
                  <a:noFill/>
                </a:ln>
                <a:solidFill>
                  <a:prstClr val="black"/>
                </a:solidFill>
                <a:latin typeface="Lotus" panose="00000400000000000000" pitchFamily="2" charset="-78"/>
                <a:cs typeface="Lotus" panose="00000400000000000000" pitchFamily="2" charset="-78"/>
              </a:rPr>
              <a:t/>
            </a:r>
            <a:br>
              <a:rPr lang="fa-IR" sz="2800" dirty="0">
                <a:ln w="3175" cmpd="sng">
                  <a:noFill/>
                </a:ln>
                <a:solidFill>
                  <a:prstClr val="black"/>
                </a:solidFill>
                <a:latin typeface="Lotus" panose="00000400000000000000" pitchFamily="2" charset="-78"/>
                <a:cs typeface="Lotus" panose="00000400000000000000" pitchFamily="2" charset="-78"/>
              </a:rPr>
            </a:br>
            <a:endParaRPr lang="fa-IR" sz="2800" dirty="0">
              <a:ln w="3175" cmpd="sng">
                <a:noFill/>
              </a:ln>
              <a:solidFill>
                <a:prstClr val="black"/>
              </a:solidFill>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75968541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89411" y="700755"/>
            <a:ext cx="10018713" cy="5269907"/>
          </a:xfrm>
        </p:spPr>
        <p:txBody>
          <a:bodyPr>
            <a:normAutofit/>
          </a:bodyPr>
          <a:lstStyle/>
          <a:p>
            <a:pPr algn="r"/>
            <a:r>
              <a:rPr lang="fa-IR" sz="3600" dirty="0" smtClean="0">
                <a:latin typeface="Lotus" panose="00000400000000000000" pitchFamily="2" charset="-78"/>
                <a:cs typeface="Lotus" panose="00000400000000000000" pitchFamily="2" charset="-78"/>
              </a:rPr>
              <a:t>سخت افزار های مورد نیاز کتابخانه دیجیتال</a:t>
            </a:r>
            <a:r>
              <a:rPr lang="fa-IR" sz="3200" dirty="0" smtClean="0">
                <a:latin typeface="Lotus" panose="00000400000000000000" pitchFamily="2" charset="-78"/>
                <a:cs typeface="Lotus" panose="00000400000000000000" pitchFamily="2" charset="-78"/>
              </a:rPr>
              <a:t>:</a:t>
            </a:r>
          </a:p>
          <a:p>
            <a:pPr marL="457200" indent="-457200" algn="r">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اسکنر های مناسب کار به منظور اسکن هرچه بهتر و سریعتر منابع</a:t>
            </a:r>
          </a:p>
          <a:p>
            <a:pPr marL="457200" indent="-457200" algn="r">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دوربین های دیجیتال مناسب با کارکرد مورد نظر</a:t>
            </a:r>
          </a:p>
          <a:p>
            <a:pPr marL="457200" indent="-457200" algn="r">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سخت افزار های مبدل میکرو فرمها به داده های دیجیتال</a:t>
            </a:r>
          </a:p>
          <a:p>
            <a:pPr marL="457200" indent="-457200" algn="r">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سیستم های کامپیوتری ذخیره اطلاعات</a:t>
            </a:r>
          </a:p>
          <a:p>
            <a:pPr marL="457200" indent="-457200" algn="r">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سیستم های کامپیوتری برای تهییه نسخه پشتیبان از اطلاعات</a:t>
            </a:r>
            <a:endParaRPr lang="fa-IR" sz="2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31189764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heel(1)">
                                      <p:cBhvr>
                                        <p:cTn id="13" dur="2000"/>
                                        <p:tgtEl>
                                          <p:spTgt spid="3">
                                            <p:txEl>
                                              <p:pRg st="3" end="3"/>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heel(1)">
                                      <p:cBhvr>
                                        <p:cTn id="16" dur="2000"/>
                                        <p:tgtEl>
                                          <p:spTgt spid="3">
                                            <p:txEl>
                                              <p:pRg st="4" end="4"/>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heel(1)">
                                      <p:cBhvr>
                                        <p:cTn id="19"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504202"/>
            <a:ext cx="10018713" cy="5286998"/>
          </a:xfrm>
        </p:spPr>
        <p:txBody>
          <a:bodyPr>
            <a:normAutofit/>
          </a:bodyPr>
          <a:lstStyle/>
          <a:p>
            <a:pPr algn="just"/>
            <a:endParaRPr lang="fa-IR" sz="3600" dirty="0" smtClean="0">
              <a:latin typeface="Lotus" panose="00000400000000000000" pitchFamily="2" charset="-78"/>
              <a:cs typeface="Lotus" panose="00000400000000000000" pitchFamily="2" charset="-78"/>
            </a:endParaRPr>
          </a:p>
          <a:p>
            <a:pPr algn="just"/>
            <a:r>
              <a:rPr lang="fa-IR" sz="3600" dirty="0" smtClean="0">
                <a:latin typeface="Lotus" panose="00000400000000000000" pitchFamily="2" charset="-78"/>
                <a:cs typeface="Lotus" panose="00000400000000000000" pitchFamily="2" charset="-78"/>
              </a:rPr>
              <a:t>شرایط نرم افزار های مورد نیاز کتابخانه دیجیتال </a:t>
            </a:r>
            <a:r>
              <a:rPr lang="fa-IR" sz="2800" dirty="0" smtClean="0">
                <a:latin typeface="Lotus" panose="00000400000000000000" pitchFamily="2" charset="-78"/>
                <a:cs typeface="Lotus" panose="00000400000000000000" pitchFamily="2" charset="-78"/>
              </a:rPr>
              <a:t>:</a:t>
            </a:r>
          </a:p>
          <a:p>
            <a:pPr algn="just"/>
            <a:endParaRPr lang="fa-IR" sz="2800" dirty="0">
              <a:latin typeface="Lotus" panose="00000400000000000000" pitchFamily="2" charset="-78"/>
              <a:cs typeface="Lotus" panose="00000400000000000000" pitchFamily="2" charset="-78"/>
            </a:endParaRPr>
          </a:p>
          <a:p>
            <a:pPr marL="457200" indent="-457200" algn="just">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قابلیت دسترسی در محیط وب</a:t>
            </a:r>
          </a:p>
          <a:p>
            <a:pPr marL="457200" indent="-457200" algn="just">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قابلیت کنترل واژگان</a:t>
            </a:r>
          </a:p>
          <a:p>
            <a:pPr marL="457200" indent="-457200" algn="just">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قابلیت پشتیبانی از محیط های چند رسانه ای</a:t>
            </a:r>
          </a:p>
          <a:p>
            <a:pPr marL="457200" indent="-457200" algn="just">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پشتیبانی نرم افزار از مدارک به خط و زبان های مختلف</a:t>
            </a:r>
          </a:p>
          <a:p>
            <a:pPr marL="457200" indent="-457200" algn="just">
              <a:buSzPct val="80000"/>
              <a:buFont typeface="Wingdings" panose="05000000000000000000" pitchFamily="2" charset="2"/>
              <a:buChar char="ü"/>
            </a:pPr>
            <a:r>
              <a:rPr lang="fa-IR" sz="2800" dirty="0" smtClean="0">
                <a:latin typeface="Lotus" panose="00000400000000000000" pitchFamily="2" charset="-78"/>
                <a:cs typeface="Lotus" panose="00000400000000000000" pitchFamily="2" charset="-78"/>
              </a:rPr>
              <a:t>امکان انجام جستجوی ساده و پیشرفته در فیلد های مختلف</a:t>
            </a:r>
          </a:p>
          <a:p>
            <a:pPr algn="just"/>
            <a:endParaRPr lang="fa-IR" sz="2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13917332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p:cTn id="1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4" end="4"/>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p:cTn id="1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5" end="5"/>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6" end="6"/>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4312" y="256374"/>
            <a:ext cx="10018713" cy="5982056"/>
          </a:xfrm>
        </p:spPr>
        <p:txBody>
          <a:bodyPr>
            <a:normAutofit/>
          </a:bodyPr>
          <a:lstStyle/>
          <a:p>
            <a:pPr algn="just"/>
            <a:r>
              <a:rPr lang="fa-IR" sz="3600" dirty="0" smtClean="0">
                <a:latin typeface="Lotus" panose="00000400000000000000" pitchFamily="2" charset="-78"/>
                <a:cs typeface="Lotus" panose="00000400000000000000" pitchFamily="2" charset="-78"/>
              </a:rPr>
              <a:t>مزایای کتابخانه دیجیتال:</a:t>
            </a:r>
          </a:p>
          <a:p>
            <a:pPr algn="just"/>
            <a:endParaRPr lang="fa-IR" sz="3600" dirty="0" smtClean="0">
              <a:latin typeface="Lotus" panose="00000400000000000000" pitchFamily="2" charset="-78"/>
              <a:cs typeface="Lotus" panose="00000400000000000000" pitchFamily="2" charset="-78"/>
            </a:endParaRPr>
          </a:p>
          <a:p>
            <a:pPr algn="just"/>
            <a:r>
              <a:rPr lang="fa-IR" sz="2800" dirty="0" smtClean="0">
                <a:latin typeface="Lotus" panose="00000400000000000000" pitchFamily="2" charset="-78"/>
                <a:cs typeface="Lotus" panose="00000400000000000000" pitchFamily="2" charset="-78"/>
              </a:rPr>
              <a:t>1-اینگونه کتابخانه ها ،کتابخانه را به سوی کاربر می آورد.</a:t>
            </a:r>
          </a:p>
          <a:p>
            <a:pPr algn="just"/>
            <a:r>
              <a:rPr lang="fa-IR" sz="2800" dirty="0" smtClean="0">
                <a:latin typeface="Lotus" panose="00000400000000000000" pitchFamily="2" charset="-78"/>
                <a:cs typeface="Lotus" panose="00000400000000000000" pitchFamily="2" charset="-78"/>
              </a:rPr>
              <a:t>2-اطلاعات همیشه آماده و مهیا است.</a:t>
            </a:r>
          </a:p>
          <a:p>
            <a:pPr algn="just"/>
            <a:r>
              <a:rPr lang="fa-IR" sz="2800" dirty="0" smtClean="0">
                <a:latin typeface="Lotus" panose="00000400000000000000" pitchFamily="2" charset="-78"/>
                <a:cs typeface="Lotus" panose="00000400000000000000" pitchFamily="2" charset="-78"/>
              </a:rPr>
              <a:t>3-اطلاعات را میتوان به اشتراک گذاشت.</a:t>
            </a:r>
          </a:p>
          <a:p>
            <a:pPr algn="just"/>
            <a:r>
              <a:rPr lang="fa-IR" sz="2800" dirty="0" smtClean="0">
                <a:latin typeface="Lotus" panose="00000400000000000000" pitchFamily="2" charset="-78"/>
                <a:cs typeface="Lotus" panose="00000400000000000000" pitchFamily="2" charset="-78"/>
              </a:rPr>
              <a:t>4-اطلاعات به اشکال مختلفی تبدیل شده است.</a:t>
            </a:r>
          </a:p>
          <a:p>
            <a:pPr algn="just"/>
            <a:r>
              <a:rPr lang="fa-IR" sz="2800" dirty="0" smtClean="0">
                <a:latin typeface="Lotus" panose="00000400000000000000" pitchFamily="2" charset="-78"/>
                <a:cs typeface="Lotus" panose="00000400000000000000" pitchFamily="2" charset="-78"/>
              </a:rPr>
              <a:t>5-به روز رسانی اطلاعات آسان تر شده است.</a:t>
            </a:r>
          </a:p>
          <a:p>
            <a:pPr algn="just"/>
            <a:r>
              <a:rPr lang="fa-IR" sz="2800" dirty="0" smtClean="0">
                <a:latin typeface="Lotus" panose="00000400000000000000" pitchFamily="2" charset="-78"/>
                <a:cs typeface="Lotus" panose="00000400000000000000" pitchFamily="2" charset="-78"/>
              </a:rPr>
              <a:t>6-استفاده از قدرت رایانه در جستجو اطلاعات</a:t>
            </a:r>
            <a:endParaRPr lang="fa-IR" sz="2800" dirty="0">
              <a:latin typeface="Lotus" panose="00000400000000000000" pitchFamily="2" charset="-78"/>
              <a:cs typeface="Lotus" panose="00000400000000000000" pitchFamily="2" charset="-78"/>
            </a:endParaRPr>
          </a:p>
        </p:txBody>
      </p:sp>
    </p:spTree>
    <p:extLst>
      <p:ext uri="{BB962C8B-B14F-4D97-AF65-F5344CB8AC3E}">
        <p14:creationId xmlns:p14="http://schemas.microsoft.com/office/powerpoint/2010/main" val="489843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491</TotalTime>
  <Words>1380</Words>
  <Application>Microsoft Office PowerPoint</Application>
  <PresentationFormat>Widescreen</PresentationFormat>
  <Paragraphs>118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Corbel</vt:lpstr>
      <vt:lpstr>Lotus</vt:lpstr>
      <vt:lpstr>Tahoma</vt:lpstr>
      <vt:lpstr>Wingdings</vt:lpstr>
      <vt:lpstr>Parallax</vt:lpstr>
      <vt:lpstr>                          به نام خدا</vt:lpstr>
      <vt:lpstr>            کتابخانه دیجیتال    گرداورنده:فرزانه تاجیک ، بهناز رحیمی مجد</vt:lpstr>
      <vt:lpstr>     مقدمه:    کتابخانه ها در طول تاریخ پنج نسل را پشت سر گذاشته اند : کتابخانه های سنتی ، کتابخانه های خودکار ، کتابخانه های الکترونیکی ، کتابخانه های دیجیتالی و کتابخانه های مجازی . به طور کلی از دیدگاه علم کتابداری این مفاهیم مراحل تکاملی کتابخانه است. فن آوری اطلاعات بر شیوه های ذخیره و بازیابی اطلاعات ، تأثیر داشته است . از مهمترین ویژگی آن به کارگیری رایانه و نرم افزارهای کتابخانه ای است .ورود فن آوری به کتابخانه ها ، کتابخانه های سنتی را دستخوش تحول کرده و زمینه را برای ظهور کتابخانه های خودکار ، الکترونیکی، دیجیتالی ومجازی فراهم کرده است .در این تحقیق سعی شده است تا ضمن تأکید بر کتابخانه های الکترونیکی ، دیجیتالی و مجازی و معرفی آنها ،مقایسه ی بین این کتابخانه ها انجام گیرد تا میزان همپوشانی وتفاوت ها و شباهت ها ی آنها مشخص گردد.</vt:lpstr>
      <vt:lpstr>    تعریف کتابخانه دیجیتال:  کتابخانه دیجیتال کتابخانه ای است که در آن اسناد به جای کاغذ یا سایر رسانه های محلی به شکل الکترونیکی ذخیره شده اند. اساس این کتابخانه ها ذخیره مدارک به شکل الکترونیکی است به صورتی که هر فرد در هر نقطه ای از جهان با استفاده از یک کامپیوتر معمولی و یک خط تلفن بتواند به تمام اطلاعات یک کتابخانه عظیم دسترسی پیدا کند.      </vt:lpstr>
      <vt:lpstr>ویژگی کتابخانه های دیجیتال: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منابع:</vt:lpstr>
    </vt:vector>
  </TitlesOfParts>
  <Company>Moorche 30 DVDs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MRT www.Win2Farsi.com</dc:creator>
  <cp:lastModifiedBy>MRT www.Win2Farsi.com</cp:lastModifiedBy>
  <cp:revision>49</cp:revision>
  <dcterms:created xsi:type="dcterms:W3CDTF">2015-10-27T07:53:21Z</dcterms:created>
  <dcterms:modified xsi:type="dcterms:W3CDTF">2015-12-02T17:47:11Z</dcterms:modified>
</cp:coreProperties>
</file>