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sldIdLst>
    <p:sldId id="258" r:id="rId2"/>
    <p:sldId id="259" r:id="rId3"/>
    <p:sldId id="256"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980" autoAdjust="0"/>
  </p:normalViewPr>
  <p:slideViewPr>
    <p:cSldViewPr snapToGrid="0">
      <p:cViewPr varScale="1">
        <p:scale>
          <a:sx n="81" d="100"/>
          <a:sy n="81" d="100"/>
        </p:scale>
        <p:origin x="9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171403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386138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24288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230774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155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2965108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1931140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218616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262142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8C29E3-D431-492F-9190-37DDABF1668B}" type="datetimeFigureOut">
              <a:rPr lang="fa-IR" smtClean="0"/>
              <a:t>11/25/1440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144234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8C29E3-D431-492F-9190-37DDABF1668B}" type="datetimeFigureOut">
              <a:rPr lang="fa-IR" smtClean="0"/>
              <a:t>11/25/1440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228570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8C29E3-D431-492F-9190-37DDABF1668B}" type="datetimeFigureOut">
              <a:rPr lang="fa-IR" smtClean="0"/>
              <a:t>11/25/1440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90698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8C29E3-D431-492F-9190-37DDABF1668B}" type="datetimeFigureOut">
              <a:rPr lang="fa-IR" smtClean="0"/>
              <a:t>11/25/1440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267580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C29E3-D431-492F-9190-37DDABF1668B}" type="datetimeFigureOut">
              <a:rPr lang="fa-IR" smtClean="0"/>
              <a:t>11/25/1440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73032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8C29E3-D431-492F-9190-37DDABF1668B}" type="datetimeFigureOut">
              <a:rPr lang="fa-IR" smtClean="0"/>
              <a:t>11/25/1440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269417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18C29E3-D431-492F-9190-37DDABF1668B}" type="datetimeFigureOut">
              <a:rPr lang="fa-IR" smtClean="0"/>
              <a:t>11/25/1440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D52871-0CC9-4D86-BBD3-95DE5D53D6CE}" type="slidenum">
              <a:rPr lang="fa-IR" smtClean="0"/>
              <a:t>‹#›</a:t>
            </a:fld>
            <a:endParaRPr lang="fa-IR"/>
          </a:p>
        </p:txBody>
      </p:sp>
    </p:spTree>
    <p:extLst>
      <p:ext uri="{BB962C8B-B14F-4D97-AF65-F5344CB8AC3E}">
        <p14:creationId xmlns:p14="http://schemas.microsoft.com/office/powerpoint/2010/main" val="404899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C29E3-D431-492F-9190-37DDABF1668B}" type="datetimeFigureOut">
              <a:rPr lang="fa-IR" smtClean="0"/>
              <a:t>11/25/1440</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FD52871-0CC9-4D86-BBD3-95DE5D53D6CE}" type="slidenum">
              <a:rPr lang="fa-IR" smtClean="0"/>
              <a:t>‹#›</a:t>
            </a:fld>
            <a:endParaRPr lang="fa-IR"/>
          </a:p>
        </p:txBody>
      </p:sp>
    </p:spTree>
    <p:extLst>
      <p:ext uri="{BB962C8B-B14F-4D97-AF65-F5344CB8AC3E}">
        <p14:creationId xmlns:p14="http://schemas.microsoft.com/office/powerpoint/2010/main" val="1731815983"/>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5498276" y="4037611"/>
            <a:ext cx="6103916" cy="1918668"/>
          </a:xfrm>
          <a:solidFill>
            <a:schemeClr val="accent2">
              <a:lumMod val="75000"/>
            </a:schemeClr>
          </a:solidFill>
          <a:ln>
            <a:solidFill>
              <a:srgbClr val="7030A0"/>
            </a:solidFill>
          </a:ln>
          <a:scene3d>
            <a:camera prst="perspectiveContrastingLeftFacing"/>
            <a:lightRig rig="threePt" dir="t"/>
          </a:scene3d>
        </p:spPr>
        <p:style>
          <a:lnRef idx="1">
            <a:schemeClr val="accent4"/>
          </a:lnRef>
          <a:fillRef idx="2">
            <a:schemeClr val="accent4"/>
          </a:fillRef>
          <a:effectRef idx="1">
            <a:schemeClr val="accent4"/>
          </a:effectRef>
          <a:fontRef idx="minor">
            <a:schemeClr val="dk1"/>
          </a:fontRef>
        </p:style>
        <p:txBody>
          <a:bodyPr>
            <a:normAutofit/>
          </a:bodyPr>
          <a:lstStyle/>
          <a:p>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IRDavat" panose="02000503000000020002" pitchFamily="2" charset="-78"/>
                <a:cs typeface="IRDavat" panose="02000503000000020002" pitchFamily="2" charset="-78"/>
              </a:rPr>
              <a:t>تهیه کننده</a:t>
            </a:r>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rPr>
              <a:t>یونس و محمد</a:t>
            </a:r>
            <a:endParaRPr lang="fa-IR"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abic Typesetting" panose="03020402040406030203" pitchFamily="66" charset="-78"/>
              <a:cs typeface="Arabic Typesetting" panose="03020402040406030203" pitchFamily="66" charset="-78"/>
            </a:endParaRPr>
          </a:p>
        </p:txBody>
      </p:sp>
      <p:pic>
        <p:nvPicPr>
          <p:cNvPr id="4" name="Picture 3" descr="تا شقایق هست زندگی باید کرد - تصویر &lt;strong&gt;بسم&lt;/strong&gt; الله قسمت هفتم"/>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backgroundRemoval t="0" b="100000" l="0" r="100000">
                        <a14:foregroundMark x1="77277" y1="18569" x2="77085" y2="26306"/>
                        <a14:foregroundMark x1="83317" y1="33075" x2="83030" y2="31915"/>
                        <a14:foregroundMark x1="59252" y1="30174" x2="60019" y2="29981"/>
                        <a14:foregroundMark x1="59923" y1="24178" x2="60690" y2="23598"/>
                        <a14:foregroundMark x1="68073" y1="19536" x2="53979" y2="28046"/>
                        <a14:foregroundMark x1="59444" y1="15280" x2="59444" y2="15280"/>
                        <a14:foregroundMark x1="60882" y1="10638" x2="60882" y2="10638"/>
                        <a14:foregroundMark x1="41323" y1="22244" x2="41323" y2="22244"/>
                        <a14:foregroundMark x1="35283" y1="18762" x2="35283" y2="18762"/>
                        <a14:foregroundMark x1="27996" y1="21277" x2="27996" y2="21277"/>
                        <a14:foregroundMark x1="30681" y1="16054" x2="30681" y2="16054"/>
                        <a14:foregroundMark x1="29626" y1="18569" x2="29626" y2="18569"/>
                        <a14:foregroundMark x1="41707" y1="32302" x2="41707" y2="32302"/>
                        <a14:foregroundMark x1="65484" y1="31915" x2="65484" y2="31915"/>
                        <a14:foregroundMark x1="53883" y1="31721" x2="53883" y2="31721"/>
                        <a14:foregroundMark x1="51774" y1="21857" x2="51774" y2="21857"/>
                        <a14:foregroundMark x1="52924" y1="53385" x2="52924" y2="53385"/>
                        <a14:foregroundMark x1="33461" y1="68472" x2="33461" y2="68472"/>
                        <a14:foregroundMark x1="36337" y1="69439" x2="36337" y2="69439"/>
                        <a14:foregroundMark x1="19751" y1="68085" x2="19751" y2="68085"/>
                        <a14:foregroundMark x1="12943" y1="60928" x2="12943" y2="60928"/>
                        <a14:foregroundMark x1="7670" y1="57253" x2="7670" y2="57253"/>
                        <a14:foregroundMark x1="10642" y1="45261" x2="10642" y2="45261"/>
                        <a14:foregroundMark x1="10451" y1="52031" x2="10451" y2="52031"/>
                        <a14:foregroundMark x1="14382" y1="35010" x2="14382" y2="35010"/>
                        <a14:foregroundMark x1="12752" y1="40039" x2="12752" y2="40039"/>
                        <a14:foregroundMark x1="11889" y1="42360" x2="11889" y2="42360"/>
                        <a14:foregroundMark x1="13615" y1="37524" x2="13615" y2="37524"/>
                        <a14:foregroundMark x1="23873" y1="92263" x2="23873" y2="92263"/>
                        <a14:foregroundMark x1="18984" y1="86654" x2="18984" y2="86654"/>
                        <a14:foregroundMark x1="10834" y1="78917" x2="10834" y2="78917"/>
                        <a14:foregroundMark x1="13710" y1="91296" x2="13710" y2="91296"/>
                        <a14:foregroundMark x1="4890" y1="72921" x2="4890" y2="72921"/>
                        <a14:foregroundMark x1="6328" y1="69052" x2="6328" y2="69052"/>
                        <a14:foregroundMark x1="91659" y1="36170" x2="92809" y2="60928"/>
                        <a14:foregroundMark x1="97699" y1="94391" x2="97699" y2="94391"/>
                        <a14:foregroundMark x1="95590" y1="89942" x2="95590" y2="89942"/>
                        <a14:backgroundMark x1="35762" y1="70213" x2="35762" y2="70213"/>
                        <a14:backgroundMark x1="39214" y1="90716" x2="39214" y2="90716"/>
                        <a14:backgroundMark x1="32598" y1="86847" x2="32598" y2="86847"/>
                        <a14:backgroundMark x1="33941" y1="88201" x2="33941" y2="88201"/>
                        <a14:backgroundMark x1="30585" y1="87427" x2="30585" y2="87427"/>
                        <a14:backgroundMark x1="30393" y1="82979" x2="30393" y2="82979"/>
                        <a14:backgroundMark x1="64046" y1="70406" x2="64046" y2="70406"/>
                        <a14:backgroundMark x1="65292" y1="68279" x2="65292" y2="68279"/>
                      </a14:backgroundRemoval>
                    </a14:imgEffect>
                  </a14:imgLayer>
                </a14:imgProps>
              </a:ext>
              <a:ext uri="{28A0092B-C50C-407E-A947-70E740481C1C}">
                <a14:useLocalDpi xmlns:a14="http://schemas.microsoft.com/office/drawing/2010/main" val="0"/>
              </a:ext>
            </a:extLst>
          </a:blip>
          <a:stretch>
            <a:fillRect/>
          </a:stretch>
        </p:blipFill>
        <p:spPr>
          <a:xfrm>
            <a:off x="3501758" y="289268"/>
            <a:ext cx="4333461" cy="2146852"/>
          </a:xfrm>
          <a:prstGeom prst="rect">
            <a:avLst/>
          </a:prstGeom>
        </p:spPr>
      </p:pic>
    </p:spTree>
    <p:extLst>
      <p:ext uri="{BB962C8B-B14F-4D97-AF65-F5344CB8AC3E}">
        <p14:creationId xmlns:p14="http://schemas.microsoft.com/office/powerpoint/2010/main" val="1210180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649" y="149983"/>
            <a:ext cx="10236529" cy="4801314"/>
          </a:xfrm>
          <a:prstGeom prst="rect">
            <a:avLst/>
          </a:prstGeom>
        </p:spPr>
        <p:txBody>
          <a:bodyPr wrap="square">
            <a:spAutoFit/>
          </a:bodyPr>
          <a:lstStyle/>
          <a:p>
            <a:pPr algn="ctr"/>
            <a:endParaRPr lang="fa-IR" dirty="0"/>
          </a:p>
          <a:p>
            <a:pPr algn="ctr"/>
            <a:r>
              <a:rPr lang="fa-IR" dirty="0"/>
              <a:t>پوست</a:t>
            </a:r>
          </a:p>
          <a:p>
            <a:pPr algn="ctr"/>
            <a:r>
              <a:rPr lang="fa-IR" dirty="0"/>
              <a:t>پوست پرچین‌وچروک فیل به اندازه‌ای حساس است که جانور می‌تواند نشستن یک مگس روی بدن خود را احساس کند. فیل‌ها از آفتاب‌سوختگی رنج می‌برند، برای همین</a:t>
            </a:r>
          </a:p>
          <a:p>
            <a:pPr algn="ctr"/>
            <a:endParaRPr lang="fa-IR" dirty="0"/>
          </a:p>
          <a:p>
            <a:pPr algn="ctr"/>
            <a:r>
              <a:rPr lang="fa-IR" dirty="0"/>
              <a:t>فیل‌های آفریقایی روی سر و پشت خود خاک می‌پاشند. پاشیدن خاک باعث دور شدن مگس و حشرات نیز می‌شود. فیل‌ها با ایستادن در کنار بچه‌های خود هنگام خواب و سایه افکندن بر آن‌ها مانع تابش نور خورشید به آن‌ها می‌شوند.[۷]</a:t>
            </a:r>
          </a:p>
          <a:p>
            <a:pPr algn="ctr"/>
            <a:endParaRPr lang="fa-IR" dirty="0"/>
          </a:p>
          <a:p>
            <a:pPr algn="ctr"/>
            <a:r>
              <a:rPr lang="fa-IR" dirty="0"/>
              <a:t>اندازه مغز</a:t>
            </a:r>
          </a:p>
          <a:p>
            <a:pPr algn="ctr"/>
            <a:r>
              <a:rPr lang="fa-IR" dirty="0"/>
              <a:t>مغز فیل یک عضو بسیار توسعه‌یافته‌است و اندازه آن تقریباً سه تا چهار برابر مغز انسان است.[۷]</a:t>
            </a:r>
          </a:p>
          <a:p>
            <a:pPr algn="ctr"/>
            <a:endParaRPr lang="fa-IR" dirty="0"/>
          </a:p>
          <a:p>
            <a:pPr algn="ctr"/>
            <a:r>
              <a:rPr lang="fa-IR" dirty="0"/>
              <a:t>انقراض</a:t>
            </a:r>
          </a:p>
          <a:p>
            <a:pPr algn="ctr"/>
            <a:r>
              <a:rPr lang="fa-IR" dirty="0"/>
              <a:t>دشمنان طبیعی</a:t>
            </a:r>
          </a:p>
          <a:p>
            <a:pPr algn="ctr"/>
            <a:r>
              <a:rPr lang="fa-IR" dirty="0"/>
              <a:t>فیل‌ها احتیاجی به دفاع از سرزمینی که در آن زندگی می‌کنند ندارند. چون به نظر می‌رسد همسایگانشان را می‌شناسند و با آن‌ها روابط دوستانه دارند. آن‌ها قدرت بینایی ضعیفی دارند ولی توانایی شنوایی و بویایی آن‌ها بسیار خوب است. اگر یکی از فیل‌ها احساس خطر کند، همه گله گوش به زنگ می‌شود</a:t>
            </a:r>
          </a:p>
        </p:txBody>
      </p:sp>
      <p:sp>
        <p:nvSpPr>
          <p:cNvPr id="3" name="Rectangle 2"/>
          <p:cNvSpPr/>
          <p:nvPr/>
        </p:nvSpPr>
        <p:spPr>
          <a:xfrm>
            <a:off x="4762005" y="6061687"/>
            <a:ext cx="2889664" cy="646331"/>
          </a:xfrm>
          <a:prstGeom prst="rect">
            <a:avLst/>
          </a:prstGeom>
        </p:spPr>
        <p:txBody>
          <a:bodyPr wrap="square">
            <a:spAutoFit/>
          </a:bodyPr>
          <a:lstStyle/>
          <a:p>
            <a:pPr algn="ctr"/>
            <a:endParaRPr lang="fa-IR" dirty="0"/>
          </a:p>
          <a:p>
            <a:pPr algn="ctr"/>
            <a:r>
              <a:rPr lang="fa-IR" dirty="0"/>
              <a:t>قدم زدن یک فیل آسیایی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4" y="5165766"/>
            <a:ext cx="3325091" cy="1542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20033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831" y="704602"/>
            <a:ext cx="4227616" cy="1320800"/>
          </a:xfrm>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fa-IR" sz="6000" dirty="0" smtClean="0"/>
              <a:t>شیر</a:t>
            </a:r>
            <a:endParaRPr lang="fa-IR" sz="6000" dirty="0"/>
          </a:p>
        </p:txBody>
      </p:sp>
      <p:pic>
        <p:nvPicPr>
          <p:cNvPr id="3" name="Picture 2" descr="گالری عکس &lt;strong&gt;شیر&lt;/strong&gt; سلطان جنگل"/>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88" y="878774"/>
            <a:ext cx="5498275" cy="4719699"/>
          </a:xfrm>
          <a:prstGeom prst="ellipse">
            <a:avLst/>
          </a:prstGeom>
          <a:ln w="190500" cap="rnd">
            <a:solidFill>
              <a:srgbClr val="C8C6BD"/>
            </a:solidFill>
            <a:prstDash val="solid"/>
          </a:ln>
          <a:effectLst>
            <a:outerShdw blurRad="127000" algn="bl" rotWithShape="0">
              <a:srgbClr val="000000"/>
            </a:outerShdw>
          </a:effectLst>
          <a:scene3d>
            <a:camera prst="isometricOffAxis1Right"/>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633873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887" y="641289"/>
            <a:ext cx="11210307" cy="5632311"/>
          </a:xfrm>
          <a:prstGeom prst="rect">
            <a:avLst/>
          </a:prstGeom>
        </p:spPr>
        <p:txBody>
          <a:bodyPr wrap="square">
            <a:spAutoFit/>
          </a:bodyPr>
          <a:lstStyle/>
          <a:p>
            <a:pPr algn="r" rtl="1"/>
            <a:r>
              <a:rPr lang="fa-IR" dirty="0"/>
              <a:t>شیر (نام علمی: </a:t>
            </a:r>
            <a:r>
              <a:rPr lang="en-US" dirty="0" err="1"/>
              <a:t>Panthera</a:t>
            </a:r>
            <a:r>
              <a:rPr lang="en-US" dirty="0"/>
              <a:t> </a:t>
            </a:r>
            <a:r>
              <a:rPr lang="en-US" dirty="0" err="1"/>
              <a:t>leo</a:t>
            </a:r>
            <a:r>
              <a:rPr lang="en-US" dirty="0"/>
              <a:t>) </a:t>
            </a:r>
            <a:r>
              <a:rPr lang="fa-IR" dirty="0"/>
              <a:t>پستانداری گوشتخوار از سردهٔ پلنگ‌مانندهای خانوادهٔ گربه‌سانان است. با بدنی بزرگ که وزنش در میان نرها گاه به ۲۵۰ کیلوگرم می‌رسد؛ این جانور نیرومند دومین عضو بزرگ‌جثهٔ سردهٔ خود پس از ببر است. شیر به خاطر بدن بزرگ و هیبت و چالاکیش در هنگام شکار لقب «سلطان جنگل» را به خود گرفته؛ اگرچه بیشتر در مناطق گرم‌دشت آفریقا زندگی می‌کند و تنها تعداد کمی از آن در پارک ملی جنگل گیر در گجرات هند یافت می‌شوند. آن‌ها طعمه‌های گوناگونی را به‌عنوان خوراک اختیار می‌کنند که شامل بیشتر جفت‌سم‌سانان بومی آفریقا و به‌ندرت جانداران بزرگی چون فیل و زرافه می‌شوند.</a:t>
            </a:r>
          </a:p>
          <a:p>
            <a:pPr algn="r" rtl="1"/>
            <a:endParaRPr lang="fa-IR" dirty="0"/>
          </a:p>
          <a:p>
            <a:pPr algn="r" rtl="1"/>
            <a:r>
              <a:rPr lang="fa-IR" dirty="0"/>
              <a:t>با آنکه در گذشته شیرها در آفریقا، خاورمیانه، و جنوب آسیا (از جمله ایران) به فراوانی یافت می‌شدند؛ امروزه تعداد کمی از آن‌ها در آفریقا و آسیا باقی مانده‌اند که جمعیتشان به سوی کمتر شدن پیش می‌رود. هم‌اکنون اتحادیه بین‌المللی حفاظت از طبیعت وضعیت بقای گونهٔ شیر را در رده آسیب‌پذیر طبقه‌بندی کرده‌است.[۱]</a:t>
            </a:r>
          </a:p>
          <a:p>
            <a:pPr algn="r" rtl="1"/>
            <a:endParaRPr lang="fa-IR" dirty="0"/>
          </a:p>
          <a:p>
            <a:pPr algn="r" rtl="1"/>
            <a:r>
              <a:rPr lang="fa-IR" dirty="0"/>
              <a:t>شیرها ساختار اجتماعی مشخصی ندارند و در جامعه‌ای برابر و بدون رده‌بندی زندگی می‌کنند. آن‌ها به صورت گروهی به شکار می‌روند و شکارکردن بیشتر بر دوش شیرهای ماده است. با آنکه شیرهای نر شکار نمی‌کنند اما وظیفهٔ محافظت از گروه و قلمرو آن را بر دوش دارند. اما شیرهای نر نیز می‌توانند برای خود شکار کنند. همچنین میزان موفقیت هر دو جنس تقریبا برابر است.[۲] قلمرو شیر می‌تواند تا ۲۶۰ کیلومتر مربع را پوشش دهد.</a:t>
            </a:r>
          </a:p>
          <a:p>
            <a:pPr algn="r" rtl="1"/>
            <a:endParaRPr lang="fa-IR" dirty="0"/>
          </a:p>
          <a:p>
            <a:pPr algn="r" rtl="1"/>
            <a:r>
              <a:rPr lang="fa-IR" dirty="0"/>
              <a:t>به این جانور با ابهت از دیرباز تا کنون در فرهنگ و ادبیات ملل گوناگون جهان توجه شده‌است.[۲] نگاره‌های غار در لاسکو فرانسه نخستین نقاشی‌های یافت شده از شیر در جهانند که مربوط به ۱۷٬۰۰۰ سال پیش هستند. به عنوان نمادی از پادشاهی و قدرت در طبیعت، تصویر شیر از دیرباز در فرهنگ ایرانی نمایندهٔ شاهنشاهی بوده و اشاره به آن در طول تاریخ از سنگ‌نگاره‌های تخت جمشید تا پرچم ایران و دودمان پهلوی دیده می‌شود.</a:t>
            </a:r>
          </a:p>
        </p:txBody>
      </p:sp>
    </p:spTree>
    <p:extLst>
      <p:ext uri="{BB962C8B-B14F-4D97-AF65-F5344CB8AC3E}">
        <p14:creationId xmlns:p14="http://schemas.microsoft.com/office/powerpoint/2010/main" val="131956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7" y="391907"/>
            <a:ext cx="11139055" cy="5909310"/>
          </a:xfrm>
          <a:prstGeom prst="rect">
            <a:avLst/>
          </a:prstGeom>
        </p:spPr>
        <p:txBody>
          <a:bodyPr wrap="square">
            <a:spAutoFit/>
          </a:bodyPr>
          <a:lstStyle/>
          <a:p>
            <a:pPr algn="r" rtl="1"/>
            <a:r>
              <a:rPr lang="fa-IR" dirty="0"/>
              <a:t>فرگشت و رده‌بندی</a:t>
            </a:r>
          </a:p>
          <a:p>
            <a:pPr algn="r" rtl="1"/>
            <a:r>
              <a:rPr lang="fa-IR" dirty="0"/>
              <a:t>شیر گونه‌ای از سردهٔ پلنگ‌مانندها است و خویشاوندان نزدیکش دیگر گونه‌های این سرده چون ببر، پلنگ، پلنگ برفی و جگوار هستند.[۳] به احتمال زیاد سردهٔ پلنگیان در آسیا فرگشت یافت ولی ریشه‌های دقیق آن نامشخص هستند.[۴] شواهد سنگواره‌ای نشان می‌دهند که این سرده می‌بایست میان ۲ تا ۳٫۸ میلیون سال پیش بر روی زمین پا گذاشته باشد.[۵] شیر خود، میان ۱ میلیون تا ۸۰۰٬۰۰۰ سال پیش در آفریقا فرگشت یافت و در زیستگاه‌های نیم‌کره شمالی پراکنده شد.[۶]</a:t>
            </a:r>
          </a:p>
          <a:p>
            <a:pPr algn="r" rtl="1"/>
            <a:endParaRPr lang="fa-IR" dirty="0"/>
          </a:p>
          <a:p>
            <a:pPr algn="r" rtl="1"/>
            <a:r>
              <a:rPr lang="fa-IR" dirty="0"/>
              <a:t>کهن‌ترین سنگواره‌های یافت شدهٔ شیر در اروپا مربوط به ۷۰۰٬۰۰۰ سال پیش هستند که مربوط به زیرگونه </a:t>
            </a:r>
            <a:r>
              <a:rPr lang="en-US" dirty="0" err="1"/>
              <a:t>Panthera</a:t>
            </a:r>
            <a:r>
              <a:rPr lang="en-US" dirty="0"/>
              <a:t> </a:t>
            </a:r>
            <a:r>
              <a:rPr lang="en-US" dirty="0" err="1"/>
              <a:t>leo</a:t>
            </a:r>
            <a:r>
              <a:rPr lang="en-US" dirty="0"/>
              <a:t> </a:t>
            </a:r>
            <a:r>
              <a:rPr lang="en-US" dirty="0" err="1"/>
              <a:t>fossilis</a:t>
            </a:r>
            <a:r>
              <a:rPr lang="en-US" dirty="0"/>
              <a:t> </a:t>
            </a:r>
            <a:r>
              <a:rPr lang="fa-IR" dirty="0"/>
              <a:t>در ایسرنیا، ایتالیا می‌شوند. شیرهای غارنشین (</a:t>
            </a:r>
            <a:r>
              <a:rPr lang="en-US" dirty="0" err="1"/>
              <a:t>Panthera</a:t>
            </a:r>
            <a:r>
              <a:rPr lang="en-US" dirty="0"/>
              <a:t> </a:t>
            </a:r>
            <a:r>
              <a:rPr lang="en-US" dirty="0" err="1"/>
              <a:t>leo</a:t>
            </a:r>
            <a:r>
              <a:rPr lang="en-US" dirty="0"/>
              <a:t> </a:t>
            </a:r>
            <a:r>
              <a:rPr lang="en-US" dirty="0" err="1"/>
              <a:t>spelaea</a:t>
            </a:r>
            <a:r>
              <a:rPr lang="en-US" dirty="0"/>
              <a:t>) </a:t>
            </a:r>
            <a:r>
              <a:rPr lang="fa-IR" dirty="0"/>
              <a:t>بازماندگان این‌گونه شیر هستند که ۳۰۰٬۰۰۰ سال پیش ظاهر شدند.[۷] شیرهای شمال اوراسیا در پایان واپسین دورهٔ یخبندان زمین نزدیک به ۱۰٬۰۰۰ سال پیش منقرض شدند.[۸] شیرهای اروپا در دورهٔ پلیستوسن پسین[پانویس ۱] نه تنها در اوراسیا حضور داشتند که به آمریکای شمالی راه پیدا کردند و در جنوب تا پرو پراکنده شدند.[۹]</a:t>
            </a:r>
          </a:p>
          <a:p>
            <a:pPr algn="r" rtl="1"/>
            <a:endParaRPr lang="fa-IR" dirty="0"/>
          </a:p>
          <a:p>
            <a:pPr algn="r" rtl="1"/>
            <a:r>
              <a:rPr lang="fa-IR" dirty="0"/>
              <a:t>بررسی‌های تازه انجام گرفته و منتشر شده در سال ۲۰۱۴ (میلادی) نشان داده‌اند که نیاکان شیرهای امروزی حدود ۱۲۴ هزار سال پیش زندگی می‌کردند. گونه امروزی شیر (</a:t>
            </a:r>
            <a:r>
              <a:rPr lang="en-US" dirty="0" err="1"/>
              <a:t>Panthera</a:t>
            </a:r>
            <a:r>
              <a:rPr lang="en-US" dirty="0"/>
              <a:t> </a:t>
            </a:r>
            <a:r>
              <a:rPr lang="en-US" dirty="0" err="1"/>
              <a:t>leo</a:t>
            </a:r>
            <a:r>
              <a:rPr lang="en-US" dirty="0"/>
              <a:t>) </a:t>
            </a:r>
            <a:r>
              <a:rPr lang="fa-IR" dirty="0"/>
              <a:t>نخست در شرق و جنوب آفریقا ظاهر شد. در دوران پلیستوسن پسین شیرهای ساکن جنوب یا شرق قاره آفریقا با گذر زمان از بقیه جدا شده و روند تغییر خود به نسبت شیرهای ساکن شمال و غرب آفریقا را آغاز کردند. وجود دو رودخانهٔ بزرگ نیل و نیجر باعث شد که این دو گروه از شیرها از هم دور بمانند. </a:t>
            </a:r>
            <a:r>
              <a:rPr lang="en-US" dirty="0" err="1"/>
              <a:t>Panthera</a:t>
            </a:r>
            <a:r>
              <a:rPr lang="en-US" dirty="0"/>
              <a:t> </a:t>
            </a:r>
            <a:r>
              <a:rPr lang="en-US" dirty="0" err="1"/>
              <a:t>leo</a:t>
            </a:r>
            <a:r>
              <a:rPr lang="en-US" dirty="0"/>
              <a:t> </a:t>
            </a:r>
            <a:r>
              <a:rPr lang="fa-IR" dirty="0"/>
              <a:t>در حدود ۲۱ هزار سال پیش به خارج از قاره آفریقا پا گذاشت و در نهایت به شبه‌قاره هند رسیدند. حدود ۵ هزار سال پیش نیز گروه دیگری از شیرها از آفریقا مهاجرت کرده و به ایران رسیدند. این نسل از شیرها امروزه منقرض شده‌اند.[۱۰]</a:t>
            </a:r>
          </a:p>
          <a:p>
            <a:pPr algn="r" rtl="1"/>
            <a:endParaRPr lang="fa-IR" dirty="0"/>
          </a:p>
        </p:txBody>
      </p:sp>
    </p:spTree>
    <p:extLst>
      <p:ext uri="{BB962C8B-B14F-4D97-AF65-F5344CB8AC3E}">
        <p14:creationId xmlns:p14="http://schemas.microsoft.com/office/powerpoint/2010/main" val="2253961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117693"/>
            <a:ext cx="12192000" cy="6740307"/>
          </a:xfrm>
          <a:prstGeom prst="rect">
            <a:avLst/>
          </a:prstGeom>
        </p:spPr>
        <p:txBody>
          <a:bodyPr wrap="square">
            <a:spAutoFit/>
          </a:bodyPr>
          <a:lstStyle/>
          <a:p>
            <a:pPr algn="r" rtl="1"/>
            <a:r>
              <a:rPr lang="fa-IR" dirty="0"/>
              <a:t>هشت زیرگونهٔ شناسایی‌شدهٔ معاصر (مربوط به دوران هولوسن) به ترتیب زیر هستند:</a:t>
            </a:r>
          </a:p>
          <a:p>
            <a:pPr algn="r" rtl="1"/>
            <a:endParaRPr lang="fa-IR" dirty="0"/>
          </a:p>
          <a:p>
            <a:pPr algn="r" rtl="1"/>
            <a:r>
              <a:rPr lang="fa-IR" dirty="0"/>
              <a:t>شیر آسیایی (</a:t>
            </a:r>
            <a:r>
              <a:rPr lang="en-US" dirty="0"/>
              <a:t>P. l. </a:t>
            </a:r>
            <a:r>
              <a:rPr lang="en-US" dirty="0" err="1"/>
              <a:t>persica</a:t>
            </a:r>
            <a:r>
              <a:rPr lang="en-US" dirty="0"/>
              <a:t>) </a:t>
            </a:r>
            <a:r>
              <a:rPr lang="fa-IR" dirty="0"/>
              <a:t>که به نام‌های شیر ایرانی، جنوب آسیا، و هندی نیز شناخته می‌شود،[پانویس ۲] روزگاری در گسترهٔ وسیعی که از ترکیه آغاز می‌شد جنوب غرب آسیا را در بر می‌گرفت و به سرزمین‌های شبه‌قاره هند (پاکستان، هند، و بنگلادش امروزی) کشیده می‌شد، زندگی می‌کرد. گله‌های گستردهٔ این جانور و عادتشان به فعالیت در روز، شکار آن‌ها را آسان کرد و جمعیت‌های محلی آن در بیشتر مناطقی که پیشتر یافت می‌شدند از میان رفتند. امروزه تنها نزدیک به ۴۰۰ عدد از آن‌ها در جنگل گیر در هند زندگی می‌کنند.[۱۲] بررسی‌های ژنتیکی نشان می‌دهند که اجداد این شیرها میان ۷۴ تا ۲۰۳ هزار سال پیش از اجداد شیرهای آفریقایی امروزین جدا شدند.[۸]</a:t>
            </a:r>
          </a:p>
          <a:p>
            <a:pPr algn="r" rtl="1"/>
            <a:r>
              <a:rPr lang="fa-IR" dirty="0"/>
              <a:t>شیر بربری (</a:t>
            </a:r>
            <a:r>
              <a:rPr lang="en-US" dirty="0"/>
              <a:t>P. l. </a:t>
            </a:r>
            <a:r>
              <a:rPr lang="en-US" dirty="0" err="1"/>
              <a:t>leo</a:t>
            </a:r>
            <a:r>
              <a:rPr lang="en-US" dirty="0"/>
              <a:t>) </a:t>
            </a:r>
            <a:r>
              <a:rPr lang="fa-IR" dirty="0"/>
              <a:t>که در نواحی کوه‌های اطلس در مراکش و مصر یافت می‌شد و امروزه نسلش در حیات وحش منقرض شده‌است. واپسین شیر بربری در حیات وحش در سال ۱۹۲۲ در مراکش کشته شد.[۱۳] این شیر یکی از بزرگ‌جثه‌ترین زیرگونه‌های شیر بود و بر پایهٔ گزارش‌ها طول بدنش ۳ تا ۳٫۳ متر و وزنش بالغ بر ۲۰۰ کیلوگرم در نرها بود. به نظر می‌آید که این زیرگونه بیشتر به شیرهای آسیایی نزدیک بود تا شیرهای آفریقا. تعدادی شیر در اسارت وجود دارند که به زیرگونهٔ بربری نسبت داده می‌شوند،[۱۴] به ویژه آنکه ۹۰ شیر از مجموعهٔ شخصی پادشاه مراکش در باغ وحش رباط باقی مانده‌اند.[۱۵]</a:t>
            </a:r>
          </a:p>
          <a:p>
            <a:pPr algn="r" rtl="1"/>
            <a:r>
              <a:rPr lang="fa-IR" dirty="0"/>
              <a:t>شیر غرب آفریقا (</a:t>
            </a:r>
            <a:r>
              <a:rPr lang="en-US" dirty="0"/>
              <a:t>P. l. </a:t>
            </a:r>
            <a:r>
              <a:rPr lang="en-US" dirty="0" err="1"/>
              <a:t>senegalensis</a:t>
            </a:r>
            <a:r>
              <a:rPr lang="en-US" dirty="0"/>
              <a:t>) </a:t>
            </a:r>
            <a:r>
              <a:rPr lang="fa-IR" dirty="0"/>
              <a:t>در مناطق غرب آفریقا، از سنگال تا جمهوری آفریقای مرکزی یافت می‌شود.</a:t>
            </a:r>
          </a:p>
          <a:p>
            <a:pPr algn="r" rtl="1"/>
            <a:r>
              <a:rPr lang="fa-IR" dirty="0"/>
              <a:t>شیر شمال‌شرقی کنگو (</a:t>
            </a:r>
            <a:r>
              <a:rPr lang="en-US" dirty="0"/>
              <a:t>P. l. </a:t>
            </a:r>
            <a:r>
              <a:rPr lang="en-US" dirty="0" err="1"/>
              <a:t>azandica</a:t>
            </a:r>
            <a:r>
              <a:rPr lang="en-US" dirty="0"/>
              <a:t>) </a:t>
            </a:r>
            <a:r>
              <a:rPr lang="fa-IR" dirty="0"/>
              <a:t>در مناطق شمال و شمال‌شرقی کشور کنگو یافت می‌شود.</a:t>
            </a:r>
          </a:p>
          <a:p>
            <a:pPr algn="r" rtl="1"/>
            <a:r>
              <a:rPr lang="fa-IR" dirty="0"/>
              <a:t>شیر شرق آفریقا (</a:t>
            </a:r>
            <a:r>
              <a:rPr lang="en-US" dirty="0"/>
              <a:t>P. l. </a:t>
            </a:r>
            <a:r>
              <a:rPr lang="en-US" dirty="0" err="1"/>
              <a:t>nubica</a:t>
            </a:r>
            <a:r>
              <a:rPr lang="en-US" dirty="0"/>
              <a:t>) </a:t>
            </a:r>
            <a:r>
              <a:rPr lang="fa-IR" dirty="0"/>
              <a:t>که به نام شیر ماسای شناخته می‌شود در شرق آفریقا، از اتیوپی و کنیا تا تانزانیا و موزامبیک یافت می‌شود.</a:t>
            </a:r>
          </a:p>
          <a:p>
            <a:pPr algn="r" rtl="1"/>
            <a:r>
              <a:rPr lang="fa-IR" dirty="0"/>
              <a:t>شیر جنوب‌غربی آفریقا یا شیر کاتانگا (</a:t>
            </a:r>
            <a:r>
              <a:rPr lang="en-US" dirty="0"/>
              <a:t>P. l. </a:t>
            </a:r>
            <a:r>
              <a:rPr lang="en-US" dirty="0" err="1"/>
              <a:t>bleyenberghi</a:t>
            </a:r>
            <a:r>
              <a:rPr lang="en-US" dirty="0"/>
              <a:t>) </a:t>
            </a:r>
            <a:r>
              <a:rPr lang="fa-IR" dirty="0"/>
              <a:t>در جنوب‌غربی قارهٔ آفریقا و کشورهای نامیبیا، بوتسوانا، آنگولا، کنگو، زامبیا، و زیمبابوه زندگی می‌کند.[۱۶]</a:t>
            </a:r>
          </a:p>
          <a:p>
            <a:pPr algn="r" rtl="1"/>
            <a:r>
              <a:rPr lang="fa-IR" dirty="0"/>
              <a:t>شیر جنوب‌شرقی آفریقا (</a:t>
            </a:r>
            <a:r>
              <a:rPr lang="en-US" dirty="0"/>
              <a:t>P. l. </a:t>
            </a:r>
            <a:r>
              <a:rPr lang="en-US" dirty="0" err="1"/>
              <a:t>krugeri</a:t>
            </a:r>
            <a:r>
              <a:rPr lang="en-US" dirty="0"/>
              <a:t>) </a:t>
            </a:r>
            <a:r>
              <a:rPr lang="fa-IR" dirty="0"/>
              <a:t>که به نام شیر ترانسفال خوانده می‌شود، در استان ترانسفال در جمهوری آفریقای جنوبی که پارک ملی کروگر را نیز در بر می‌گیرد، یافت می‌شود.[۱۶]</a:t>
            </a:r>
          </a:p>
          <a:p>
            <a:pPr algn="r" rtl="1"/>
            <a:r>
              <a:rPr lang="fa-IR" dirty="0"/>
              <a:t>شیر دماغه (</a:t>
            </a:r>
            <a:r>
              <a:rPr lang="en-US" dirty="0"/>
              <a:t>P. l. </a:t>
            </a:r>
            <a:r>
              <a:rPr lang="en-US" dirty="0" err="1"/>
              <a:t>melanochaita</a:t>
            </a:r>
            <a:r>
              <a:rPr lang="en-US" dirty="0"/>
              <a:t>) </a:t>
            </a:r>
            <a:r>
              <a:rPr lang="fa-IR" dirty="0"/>
              <a:t>در حوالی سال ۱۸۶۰ میلادی منقرض شد. نتایج آزمایش‌های دی‌ان‌ای میتوکندریایی این جانور را یک زیرگونهٔ مستقل از شیر به حساب نمی‌آورند. به نظر می‌آید که شیرهای دماغه تنها جمعیت‌های محلی گونهٔ </a:t>
            </a:r>
            <a:r>
              <a:rPr lang="en-US" dirty="0"/>
              <a:t>P. l. </a:t>
            </a:r>
            <a:r>
              <a:rPr lang="en-US" dirty="0" err="1"/>
              <a:t>krugeri</a:t>
            </a:r>
            <a:r>
              <a:rPr lang="en-US" dirty="0"/>
              <a:t> </a:t>
            </a:r>
            <a:r>
              <a:rPr lang="fa-IR" dirty="0"/>
              <a:t>ساکن در نواحی انتهایی جنوبی آفریقا بوده‌اند.[۱۱] این جانور نخستین زیرگونهٔ شیر بود که در دوران معاصر منقرض شد.[۱۷]</a:t>
            </a:r>
          </a:p>
        </p:txBody>
      </p:sp>
    </p:spTree>
    <p:extLst>
      <p:ext uri="{BB962C8B-B14F-4D97-AF65-F5344CB8AC3E}">
        <p14:creationId xmlns:p14="http://schemas.microsoft.com/office/powerpoint/2010/main" val="22862834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0" y="415245"/>
            <a:ext cx="11364686" cy="4247317"/>
          </a:xfrm>
          <a:prstGeom prst="rect">
            <a:avLst/>
          </a:prstGeom>
        </p:spPr>
        <p:txBody>
          <a:bodyPr wrap="square">
            <a:spAutoFit/>
          </a:bodyPr>
          <a:lstStyle/>
          <a:p>
            <a:pPr algn="r" rtl="1"/>
            <a:r>
              <a:rPr lang="fa-IR" dirty="0"/>
              <a:t>دورگه‌ها</a:t>
            </a:r>
          </a:p>
          <a:p>
            <a:pPr algn="r" rtl="1"/>
            <a:endParaRPr lang="fa-IR" dirty="0"/>
          </a:p>
          <a:p>
            <a:pPr algn="r" rtl="1"/>
            <a:r>
              <a:rPr lang="fa-IR" dirty="0" smtClean="0"/>
              <a:t>شیرها </a:t>
            </a:r>
            <a:r>
              <a:rPr lang="fa-IR" dirty="0"/>
              <a:t>به توانایی تولید مثل با ببرها (اغلب با ببر سیبری و بنگال) شناخته شده‌اند. حاصل این درآمیختن‌ها دو گونهٔ دورگه، شیببر و ببشیر هستند که اولی از آمیزش شیر نر با ببر ماده و دومی از آمیزش شیر ماده با ببر نر پدید می‌آیند. شیرها با پلنگ نیز می‌آمیزند و حاصل آن پلنشیر است. دورگهٔ شیر و جگوار را جگشیر می‌نامند.[۲۵] امروزه به دلیل تأکید بر اهمیت نگهداری از گونه‌ها و زیرگونه، دورگه‌سازی از شیرها توصیه نمی‌شود، با این حال هنوز در چین مراکز و باغ‌وحش‌های خصوصی اقدام به این کار می‌کنند.</a:t>
            </a:r>
          </a:p>
          <a:p>
            <a:pPr algn="r" rtl="1"/>
            <a:endParaRPr lang="fa-IR" dirty="0"/>
          </a:p>
          <a:p>
            <a:pPr algn="r" rtl="1"/>
            <a:r>
              <a:rPr lang="fa-IR" dirty="0"/>
              <a:t>ژن رشد در شیببرها از ببر ماده منتقل نمی‌شود و این شیر نر است که ژن رشد خود را به فرزند منتقل می‌کند. نتیجه آن می‌شود که شیببرها سریع‌تر از هر یک از والدین‌شان بزرگ می‌شوند. آن‌ها ویژگی‌های ظاهری و رفتاری هر دو پدر و مادر خود را به ارث می‌برند؛ برای نمونه خال‌ها و رگه‌هایی بر روی پوستی به رنگ بدن شیر. شیببرهای نر توانایی باروری ندارند ولی ماده‌ها بارورپذیر هستند. احتمال آنکه نرها یال داشته باشند ۵۰ درصد است ولی حتی اگر یال در بیاورند اندازهٔ متوسطی خواهد داشت. طول بدن شیببرها میان ۳ تا ۳٫۷ متر و وزنشان میان ۳۶۰ تا ۴۵۰ کیلوگرم یا بیشتر است. ببشیرِ کمتر مرسوم، حاصل آمیزش ببر نر و شیر ماده است. به دلیل اثرات متقابل وراثتی، اندازهٔ ببشیرها کوچکتر از مادر و پدرشان است.[۲۶]</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49" y="4662562"/>
            <a:ext cx="2794000" cy="2095500"/>
          </a:xfrm>
          <a:prstGeom prst="rect">
            <a:avLst/>
          </a:prstGeom>
        </p:spPr>
      </p:pic>
      <p:sp>
        <p:nvSpPr>
          <p:cNvPr id="4" name="Rectangle 3"/>
          <p:cNvSpPr/>
          <p:nvPr/>
        </p:nvSpPr>
        <p:spPr>
          <a:xfrm>
            <a:off x="3962400" y="5884661"/>
            <a:ext cx="5157849" cy="646331"/>
          </a:xfrm>
          <a:prstGeom prst="rect">
            <a:avLst/>
          </a:prstGeom>
        </p:spPr>
        <p:txBody>
          <a:bodyPr wrap="square">
            <a:spAutoFit/>
          </a:bodyPr>
          <a:lstStyle/>
          <a:p>
            <a:pPr algn="r" rtl="1"/>
            <a:r>
              <a:rPr lang="fa-IR" dirty="0"/>
              <a:t>دو شیببر ماده (چپ) و نر در پارکی در کره جنوبی. به خال‌های روی پوست و ظاهر شیرمانند آن دقت کنید.</a:t>
            </a:r>
          </a:p>
        </p:txBody>
      </p:sp>
    </p:spTree>
    <p:extLst>
      <p:ext uri="{BB962C8B-B14F-4D97-AF65-F5344CB8AC3E}">
        <p14:creationId xmlns:p14="http://schemas.microsoft.com/office/powerpoint/2010/main" val="8112441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7984" y="691416"/>
            <a:ext cx="6096000" cy="1754326"/>
          </a:xfrm>
          <a:prstGeom prst="rect">
            <a:avLst/>
          </a:prstGeom>
        </p:spPr>
        <p:txBody>
          <a:bodyPr>
            <a:spAutoFit/>
          </a:bodyPr>
          <a:lstStyle/>
          <a:p>
            <a:pPr algn="r" rtl="1"/>
            <a:r>
              <a:rPr lang="fa-IR" dirty="0"/>
              <a:t>نام </a:t>
            </a:r>
            <a:r>
              <a:rPr lang="fa-IR" dirty="0" smtClean="0"/>
              <a:t>دورگه</a:t>
            </a:r>
            <a:r>
              <a:rPr lang="fa-IR" dirty="0"/>
              <a:t>	</a:t>
            </a:r>
            <a:r>
              <a:rPr lang="fa-IR" dirty="0" smtClean="0"/>
              <a:t>         شیب        شیر          ماده‌ببر</a:t>
            </a:r>
            <a:endParaRPr lang="fa-IR" dirty="0"/>
          </a:p>
          <a:p>
            <a:pPr algn="ctr" rtl="1"/>
            <a:r>
              <a:rPr lang="fa-IR" dirty="0"/>
              <a:t>ببشیر	</a:t>
            </a:r>
            <a:r>
              <a:rPr lang="fa-IR" dirty="0" smtClean="0"/>
              <a:t>     ببر</a:t>
            </a:r>
            <a:r>
              <a:rPr lang="fa-IR" dirty="0"/>
              <a:t>	</a:t>
            </a:r>
            <a:r>
              <a:rPr lang="fa-IR" dirty="0" smtClean="0"/>
              <a:t>   ماده‌شیر</a:t>
            </a:r>
            <a:endParaRPr lang="fa-IR" dirty="0"/>
          </a:p>
          <a:p>
            <a:pPr algn="ctr" rtl="1"/>
            <a:r>
              <a:rPr lang="fa-IR" dirty="0"/>
              <a:t>شیگوار	</a:t>
            </a:r>
            <a:r>
              <a:rPr lang="fa-IR" dirty="0" smtClean="0"/>
              <a:t>    شیر</a:t>
            </a:r>
            <a:r>
              <a:rPr lang="fa-IR" dirty="0"/>
              <a:t>	</a:t>
            </a:r>
            <a:r>
              <a:rPr lang="fa-IR" dirty="0" smtClean="0"/>
              <a:t>  جگوار </a:t>
            </a:r>
            <a:r>
              <a:rPr lang="fa-IR" dirty="0"/>
              <a:t>ماده</a:t>
            </a:r>
          </a:p>
          <a:p>
            <a:pPr algn="ctr" rtl="1"/>
            <a:r>
              <a:rPr lang="fa-IR" dirty="0" smtClean="0"/>
              <a:t>جگشیر </a:t>
            </a:r>
            <a:r>
              <a:rPr lang="fa-IR" dirty="0"/>
              <a:t>	</a:t>
            </a:r>
            <a:r>
              <a:rPr lang="fa-IR" dirty="0" smtClean="0"/>
              <a:t>  جگوار</a:t>
            </a:r>
            <a:r>
              <a:rPr lang="fa-IR" dirty="0"/>
              <a:t>	</a:t>
            </a:r>
            <a:r>
              <a:rPr lang="fa-IR" dirty="0" smtClean="0"/>
              <a:t>  ماده‌شیر</a:t>
            </a:r>
            <a:endParaRPr lang="fa-IR" dirty="0"/>
          </a:p>
          <a:p>
            <a:pPr algn="ctr" rtl="1"/>
            <a:r>
              <a:rPr lang="fa-IR" dirty="0"/>
              <a:t>شیرنگ	</a:t>
            </a:r>
            <a:r>
              <a:rPr lang="fa-IR" dirty="0" smtClean="0"/>
              <a:t>   شیر</a:t>
            </a:r>
            <a:r>
              <a:rPr lang="fa-IR" dirty="0"/>
              <a:t>	</a:t>
            </a:r>
            <a:r>
              <a:rPr lang="fa-IR" dirty="0" smtClean="0"/>
              <a:t>  پلنگ </a:t>
            </a:r>
            <a:r>
              <a:rPr lang="fa-IR" dirty="0"/>
              <a:t>ماده</a:t>
            </a:r>
          </a:p>
          <a:p>
            <a:pPr algn="ctr" rtl="1"/>
            <a:r>
              <a:rPr lang="fa-IR" dirty="0"/>
              <a:t>پلنشیر	</a:t>
            </a:r>
            <a:r>
              <a:rPr lang="fa-IR" dirty="0" smtClean="0"/>
              <a:t>  پلنگ</a:t>
            </a:r>
            <a:r>
              <a:rPr lang="fa-IR" dirty="0"/>
              <a:t>	</a:t>
            </a:r>
            <a:r>
              <a:rPr lang="fa-IR" dirty="0" smtClean="0"/>
              <a:t>  ماده‌شیر</a:t>
            </a:r>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2" y="2834348"/>
            <a:ext cx="3059132" cy="3304123"/>
          </a:xfrm>
          <a:prstGeom prst="rect">
            <a:avLst/>
          </a:prstGeom>
        </p:spPr>
      </p:pic>
      <p:sp>
        <p:nvSpPr>
          <p:cNvPr id="4" name="Rectangle 3"/>
          <p:cNvSpPr/>
          <p:nvPr/>
        </p:nvSpPr>
        <p:spPr>
          <a:xfrm>
            <a:off x="3803692" y="5500645"/>
            <a:ext cx="4626588" cy="369332"/>
          </a:xfrm>
          <a:prstGeom prst="rect">
            <a:avLst/>
          </a:prstGeom>
        </p:spPr>
        <p:txBody>
          <a:bodyPr wrap="none">
            <a:spAutoFit/>
          </a:bodyPr>
          <a:lstStyle/>
          <a:p>
            <a:r>
              <a:rPr lang="fa-IR" dirty="0" smtClean="0"/>
              <a:t>تصویری </a:t>
            </a:r>
            <a:r>
              <a:rPr lang="fa-IR" dirty="0"/>
              <a:t>از صورت یک شیر نر به همراه یال‌هایش</a:t>
            </a:r>
          </a:p>
        </p:txBody>
      </p:sp>
    </p:spTree>
    <p:extLst>
      <p:ext uri="{BB962C8B-B14F-4D97-AF65-F5344CB8AC3E}">
        <p14:creationId xmlns:p14="http://schemas.microsoft.com/office/powerpoint/2010/main" val="57459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0630"/>
            <a:ext cx="11887199" cy="4247317"/>
          </a:xfrm>
          <a:prstGeom prst="rect">
            <a:avLst/>
          </a:prstGeom>
        </p:spPr>
        <p:txBody>
          <a:bodyPr wrap="square">
            <a:spAutoFit/>
          </a:bodyPr>
          <a:lstStyle/>
          <a:p>
            <a:pPr algn="r" rtl="1"/>
            <a:r>
              <a:rPr lang="fa-IR" dirty="0"/>
              <a:t>شکار و تغذیه</a:t>
            </a:r>
          </a:p>
          <a:p>
            <a:pPr algn="r" rtl="1"/>
            <a:endParaRPr lang="fa-IR" dirty="0"/>
          </a:p>
          <a:p>
            <a:pPr algn="r" rtl="1"/>
            <a:r>
              <a:rPr lang="fa-IR" dirty="0"/>
              <a:t>شکار در یک گله بر عهده شیرهای ماده‌است</a:t>
            </a:r>
            <a:r>
              <a:rPr lang="fa-IR" dirty="0" smtClean="0"/>
              <a:t>..</a:t>
            </a:r>
            <a:endParaRPr lang="fa-IR" dirty="0"/>
          </a:p>
          <a:p>
            <a:pPr algn="r" rtl="1"/>
            <a:r>
              <a:rPr lang="fa-IR" dirty="0"/>
              <a:t>شیرها جانوران نیرومندی هستند که بیشتر در گروه‌های هماهنگ به شکار می‌پردازند.[۱۰۰] قلب شیرها درصد وزنیِ به نسبت متوسطی از کل بدن را تشکیل می‌دهد که برای ماده‌ها این میزان ۰٬۵۷ درصد است و برای نرها ۰٬۴۵ درصد وزن بدن؛ این در حالی است که قلب یک کفتار ۱ درصد وزن بدنش را تشکیل می‌دهد، از این رو شیرها تنها می‌توانند در دوره‌های زمانی کوتاهی به سرعت بدوند.[۱۰۱] چنین چیزی باعث لزوم نزدیک بودن به طعمه پیش از شکار آن می‌شود و به همین دلیل شیرها روش‌های ویژهٔ خود را برای استتار و پنهان شدن دارند تا از دید طعمه دور باشند.[۱۰۲] آن‌ها پنهانی شکار را تعقیب می‌کنند تا آنکه به فاصله تقریبی ۳۰ متری آن یا کمتر برسند. عمل شکار بیشتر توسط ماده‌ها انجام می‌شود و شیرهای نر در کنار فرزندانشان می‌مانند و منتظر می‌شوند که ماده‌ها از شکار بازگردند و اغلب همه اعضای گله از لاشه تغذیه می‌کنند.[۱۰۳] چندین ماده‌شیر با هم از چند نقطه گله طعمه‌ها را محاصره می‌کنند و به نزدیک‌ترین طعمه هجوم می‌آورند. حمله کوتاه‌مدت و قوی است و آن‌ها اغلب با یکبار حمله طعمه را می‌گیرند. طعمه بیشتر توسط خفه کردن کشته می‌شود. گاهی پیش از گرفتن گلو، نیاز است تا با حمله به ران جانورانی چون گاو وحشی، نخست آن‌ها را زمین‌گیر کرد.[۱۰۴] روش دیگر کشتن آن است که شیر ماده دهان و سوراخ‌های تنفسی قربانی را گاز می‌گیرد و میان آرواره‌های خود نگه می‌دارد تا خفه شود.[۱۰۵] طعمه‌های کوچکتر اما به سادگی و با یک ضربه پنجه شیر کشته می‌شوند.[۱۰۶]</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43" y="4476996"/>
            <a:ext cx="3431969" cy="2137559"/>
          </a:xfrm>
          <a:prstGeom prst="rect">
            <a:avLst/>
          </a:prstGeom>
        </p:spPr>
      </p:pic>
    </p:spTree>
    <p:extLst>
      <p:ext uri="{BB962C8B-B14F-4D97-AF65-F5344CB8AC3E}">
        <p14:creationId xmlns:p14="http://schemas.microsoft.com/office/powerpoint/2010/main" val="37791414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791" y="1072738"/>
            <a:ext cx="2992141" cy="1320800"/>
          </a:xfrm>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fa-IR" sz="5400" dirty="0" smtClean="0"/>
              <a:t>ببر</a:t>
            </a:r>
            <a:endParaRPr lang="fa-IR" sz="5400" dirty="0"/>
          </a:p>
        </p:txBody>
      </p:sp>
      <p:pic>
        <p:nvPicPr>
          <p:cNvPr id="3" name="Picture 2" descr="اینفوگرافیک: یک &lt;strong&gt;ببر&lt;/strong&gt; چند تومان می‌ارزد؟ | دیجی‌کالام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41" y="1948554"/>
            <a:ext cx="6795956" cy="4315680"/>
          </a:xfrm>
          <a:prstGeom prst="ellipse">
            <a:avLst/>
          </a:prstGeom>
          <a:ln w="190500" cap="rnd">
            <a:solidFill>
              <a:srgbClr val="C8C6BD"/>
            </a:solidFill>
            <a:prstDash val="solid"/>
          </a:ln>
          <a:effectLst>
            <a:outerShdw blurRad="127000" algn="bl" rotWithShape="0">
              <a:srgbClr val="000000"/>
            </a:outerShdw>
          </a:effectLst>
          <a:scene3d>
            <a:camera prst="isometricOffAxis1Right"/>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467774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0650" y="410434"/>
            <a:ext cx="10521538" cy="6186309"/>
          </a:xfrm>
          <a:prstGeom prst="rect">
            <a:avLst/>
          </a:prstGeom>
        </p:spPr>
        <p:txBody>
          <a:bodyPr wrap="square">
            <a:spAutoFit/>
          </a:bodyPr>
          <a:lstStyle/>
          <a:p>
            <a:pPr algn="r" rtl="1"/>
            <a:r>
              <a:rPr lang="fa-IR" dirty="0"/>
              <a:t>ببر (نام علمی: </a:t>
            </a:r>
            <a:r>
              <a:rPr lang="en-US" dirty="0" err="1"/>
              <a:t>Panthera</a:t>
            </a:r>
            <a:r>
              <a:rPr lang="en-US" dirty="0"/>
              <a:t> Tigris) </a:t>
            </a:r>
            <a:r>
              <a:rPr lang="fa-IR" dirty="0"/>
              <a:t>بزرگترین جانور از تیرهٔ گربه‌ایان است که طول قامت آن تا ۳٫۳ متر و وزن آن تا ۳۰۶ کیلوگرم می‌رسد. مهم‌ترین مشخصهٔ این جانور، خط‌های عمودی تیره روی خز قرمز-نارنجی آن است که در ناحیهٔ زیرین روشن‌تر است. این جانور دارای بدنی عضلانی و پاهایی بسیار نیرومند است. بدن ببر دارای موهای بلند و برّاق به رنگ نارنجی، همراه با خط‌های سیاه عمودی می‌باشد. جثّهٔ ببرهای نر بزرگ‌تر از ببرهای ماده است و همچنین موهای روی گونهٔ ببر نر بلندتر از ببر ماده می‌باشد. دندان‌های ببر بسیار قوی است و دندان نیش آن در میان جانوران خشکی بلندترین است. طول تاج دندان ببر به ۷۴٫۵ میلی‌متر و گاهی تا ۹۰ میلی‌متر می‌رسد.[۱] در باغ وحش ببرها معمولاً بین ۲۰ تا ۲۶ سال عمر می‌کنند که البته به نظر در دنیای وحشی بیرون هم همین حدود عمر می‌کنند.[۲] این جانور برای خود قلمرو تعیین می‌کند و عموماً اجتماعی و تنها است (به این معنی که به صورت مستقل زندگی می‌کند اما گاهی مجردهای آن‌ها در یک منطقه یا حتی لانه زندگی می‌کنند). لازم است تا محیط زندگی ببر فضای بزرگی باشد تا نیازهای شکار آن را برطرف کند این خلق ببرها باعث شده تا در مناطق پرجمعیت، آن‌ها با انسان دچار مشکلات جدی شوند.</a:t>
            </a:r>
          </a:p>
          <a:p>
            <a:pPr algn="r" rtl="1"/>
            <a:endParaRPr lang="fa-IR" dirty="0"/>
          </a:p>
          <a:p>
            <a:pPr algn="r" rtl="1"/>
            <a:r>
              <a:rPr lang="fa-IR" dirty="0"/>
              <a:t>در دوره‌ای ببرها در سراسر آسیا از ترکیه در غرب تا روسیه در شرق دیده می‌شدند. در گذر ۱۰۰ سال پیش، ۹۳٪ از گسترهٔ تاریخی زیستگاه آن‌ها ازدست رفته‌است و آن‌ها در نواحی جنوب غرب و مرکز آسیا در جزیره‌های جاوه و بالی و در مناطق گسترده‌ای از آسیای جنوب شرقی و آسیای شرقی به کلی نابود شده‌اند. امروزه زیستگاه آن‌ها به تایگای سیبری تا چمن زارهای باز و مرداب‌های کرنا محدود شده‌است. شش زیرگونهٔ باقی‌مانده از ببرها در ردهٔ گونه در معرض خطر </a:t>
            </a:r>
            <a:r>
              <a:rPr lang="en-US" dirty="0"/>
              <a:t>IUCN </a:t>
            </a:r>
            <a:r>
              <a:rPr lang="fa-IR" dirty="0"/>
              <a:t>جای گرفته‌اند. جمعیت جهانی ببرها در وحش میان ۳۰۶۲ تا ۳۹۴۸ برآورد شده‌است که ۱۰۰٬۰۰۰ مورد کمتر از شمار آن‌ها در آغاز سدهٔ ۲۰ میلادی است[۳] که بیشتر این شمار باقی‌مانده هم جدا و بدون تماس با هم زندگی می‌کنند. از دلایل اصلی کاهش جمعیت آن‌ها می‌توان به تخریب زیستگاه، شکار غیرقانونی و ناپیوستگی در زیستگاه آن‌ها اشاره کرد.[۴] مساحت منطقهٔ زندگی ببرها در کرهٔ زمین کمتر از ۱٬۱۸۴٬۹۱۱ کیلومتر مربع برآورد شده‌است که ۴۱٪ کمتر از مساحت برآورد شده برای آن در میانهٔ دههٔ ۱۹۹۰ است.[۵]</a:t>
            </a:r>
          </a:p>
        </p:txBody>
      </p:sp>
    </p:spTree>
    <p:extLst>
      <p:ext uri="{BB962C8B-B14F-4D97-AF65-F5344CB8AC3E}">
        <p14:creationId xmlns:p14="http://schemas.microsoft.com/office/powerpoint/2010/main" val="1451819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035" y="4879439"/>
            <a:ext cx="5213267" cy="1320800"/>
          </a:xfrm>
          <a:scene3d>
            <a:camera prst="perspectiveHeroicExtremeLeftFacing"/>
            <a:lightRig rig="threePt" dir="t"/>
          </a:scene3d>
        </p:spPr>
        <p:style>
          <a:lnRef idx="1">
            <a:schemeClr val="accent2"/>
          </a:lnRef>
          <a:fillRef idx="3">
            <a:schemeClr val="accent2"/>
          </a:fillRef>
          <a:effectRef idx="2">
            <a:schemeClr val="accent2"/>
          </a:effectRef>
          <a:fontRef idx="minor">
            <a:schemeClr val="lt1"/>
          </a:fontRef>
        </p:style>
        <p:txBody>
          <a:bodyPr/>
          <a:lstStyle/>
          <a:p>
            <a:pPr algn="ctr"/>
            <a:r>
              <a:rPr lang="fa-IR" dirty="0" smtClean="0">
                <a:cs typeface="Mj_Ashgar" panose="00000400000000000000" pitchFamily="2" charset="-78"/>
              </a:rPr>
              <a:t>موضوع:حیوانات</a:t>
            </a:r>
            <a:endParaRPr lang="fa-IR" dirty="0">
              <a:cs typeface="Mj_Ashgar" panose="00000400000000000000" pitchFamily="2" charset="-78"/>
            </a:endParaRPr>
          </a:p>
        </p:txBody>
      </p:sp>
      <p:pic>
        <p:nvPicPr>
          <p:cNvPr id="3" name="Picture 2" descr="عکسهای زیبا از نجیب ترین &lt;strong&gt;حیوان&lt;/strong&gt; دنیا"/>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0649"/>
            <a:ext cx="4393762" cy="314696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scene3d>
            <a:camera prst="perspectiveHeroicExtremeLeftFacing"/>
            <a:lightRig rig="threePt" dir="t"/>
          </a:scene3d>
        </p:spPr>
      </p:pic>
    </p:spTree>
    <p:extLst>
      <p:ext uri="{BB962C8B-B14F-4D97-AF65-F5344CB8AC3E}">
        <p14:creationId xmlns:p14="http://schemas.microsoft.com/office/powerpoint/2010/main" val="1716946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54" y="0"/>
            <a:ext cx="12219709" cy="5078313"/>
          </a:xfrm>
          <a:prstGeom prst="rect">
            <a:avLst/>
          </a:prstGeom>
        </p:spPr>
        <p:txBody>
          <a:bodyPr wrap="square">
            <a:spAutoFit/>
          </a:bodyPr>
          <a:lstStyle/>
          <a:p>
            <a:pPr algn="r" rtl="1"/>
            <a:r>
              <a:rPr lang="fa-IR" dirty="0"/>
              <a:t>ببر بنگال پرشمارترین زیرگونه و ببر سیبری بزرگترین زیرگونهٔ ببر است. از ۹ زیرگونهٔ این جانور ۳ زیرگونه از جمله ببر مازندران منقرض شده‌اند و ۶ زیرگونهٔ دیگر نیز در خطر انقراض قرار دارند. قلمرو تاریخی این حیوانات از میان رودان و قفقاز تا بیشتر نواحی شرقی و جنوبی آسیا امتداد می‌یافت اما این قلمرو امروزه به‌شدت کاهش یافته‌است.</a:t>
            </a:r>
          </a:p>
          <a:p>
            <a:pPr algn="r" rtl="1"/>
            <a:endParaRPr lang="fa-IR" dirty="0"/>
          </a:p>
          <a:p>
            <a:pPr algn="r" rtl="1"/>
            <a:r>
              <a:rPr lang="fa-IR" dirty="0"/>
              <a:t>نرها و ماده‌ها تنها در هنگام جفتگیری به مدّت چند روز در کنار یکدیگر می‌مانند. ببرهای ماده پس از ۱۰۳ تا ۱۰۵ روز بارداری دو یا سه توله به دنیا می‌آورند. توله‌ها تا چند سال همراه با مادر خود زندگی می‌کنند.</a:t>
            </a:r>
          </a:p>
          <a:p>
            <a:pPr algn="r" rtl="1"/>
            <a:endParaRPr lang="fa-IR" dirty="0"/>
          </a:p>
          <a:p>
            <a:pPr algn="r" rtl="1"/>
            <a:r>
              <a:rPr lang="fa-IR" dirty="0"/>
              <a:t>به‌طور کلی وزن ببرهای نر از ۲۰۰ تا ۳۲۰ کیلوگرم است و مادهٔ آن‌ها از ۱۲۰ تا ۱۸۰ کیلوگرم می‌باشد. میانگین قد در نرها ۲٫۶ تا ۳٫۳ متر و در ماده‌ها ۲٫۳ تا ۲٫۷۵ متر می‌باشد.</a:t>
            </a:r>
          </a:p>
          <a:p>
            <a:pPr algn="r" rtl="1"/>
            <a:endParaRPr lang="fa-IR" dirty="0"/>
          </a:p>
          <a:p>
            <a:pPr algn="r" rtl="1"/>
            <a:r>
              <a:rPr lang="fa-IR" dirty="0"/>
              <a:t>ببرها اگر پیر باشند و یافتن غذا برای آن‌ها سخت باشد یا اگر در جای که توله‌های خود را بزرگ می‌کنند غذا کمیاب باشد به انسان‌ها حمله می‌کنند. ببرها ترجیح می‌دهند از پشت حمله کنند لذا بعضی از روستاییان هندی که در نزدیکی منطقه حفاظت شدهٔ ببرها زندگی می‌کنند ماسک‌های صورت را از پشت سرشان می‌بندند.</a:t>
            </a:r>
          </a:p>
          <a:p>
            <a:pPr algn="r" rtl="1"/>
            <a:endParaRPr lang="fa-IR" dirty="0"/>
          </a:p>
          <a:p>
            <a:pPr algn="r" rtl="1"/>
            <a:r>
              <a:rPr lang="fa-IR" dirty="0"/>
              <a:t>ببرها از دیرباز بسیار مورد توجه بوده‌اند به گونه‌ای که در اسطوره‌ها و فولکلور همواره به آن‌ها اشاره شده‌است در دنیای امروز هم در فیلم‌ها و ادبیات، گاه، اشاره‌هایی دیده می‌شود. از تصویر و نماد ببر در پرچم، آرم یا به عنوان شانس‌بیار برای تیم‌های ورزشی استفاده می‌شود.[۶] ببر جانور ملی بنگلادش (بویژه ببر بنگال)، هند، ویتنام، مالزی (بویژه ببر مالایی) و کرهٔ جنوبی است.</a:t>
            </a:r>
          </a:p>
          <a:p>
            <a:pPr algn="r" rtl="1"/>
            <a:endParaRPr lang="fa-IR" dirty="0"/>
          </a:p>
        </p:txBody>
      </p:sp>
      <p:pic>
        <p:nvPicPr>
          <p:cNvPr id="4" name="Picture 3" descr="ایران خبر - فیلم/ توله &lt;strong&gt;ببر&lt;/strong&gt; سرگردان در خیابان‌های مشه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17" y="4809506"/>
            <a:ext cx="4025735" cy="19238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88678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880" y="498096"/>
            <a:ext cx="11863449" cy="3139321"/>
          </a:xfrm>
          <a:prstGeom prst="rect">
            <a:avLst/>
          </a:prstGeom>
        </p:spPr>
        <p:txBody>
          <a:bodyPr wrap="square">
            <a:spAutoFit/>
          </a:bodyPr>
          <a:lstStyle/>
          <a:p>
            <a:pPr algn="r" rtl="1"/>
            <a:r>
              <a:rPr lang="fa-IR" dirty="0"/>
              <a:t>ویژگی‌ها و فرگشت</a:t>
            </a:r>
          </a:p>
          <a:p>
            <a:pPr algn="r" rtl="1"/>
            <a:r>
              <a:rPr lang="fa-IR" dirty="0"/>
              <a:t>کهن‌ترین بقایای گربه سانی مانند ببر </a:t>
            </a:r>
            <a:r>
              <a:rPr lang="en-US" dirty="0" err="1"/>
              <a:t>Panthera</a:t>
            </a:r>
            <a:r>
              <a:rPr lang="en-US" dirty="0"/>
              <a:t> </a:t>
            </a:r>
            <a:r>
              <a:rPr lang="en-US" dirty="0" err="1"/>
              <a:t>palaeosinensis</a:t>
            </a:r>
            <a:r>
              <a:rPr lang="en-US" dirty="0"/>
              <a:t> (</a:t>
            </a:r>
            <a:r>
              <a:rPr lang="fa-IR" dirty="0"/>
              <a:t>عبارت </a:t>
            </a:r>
            <a:r>
              <a:rPr lang="en-US" dirty="0" err="1"/>
              <a:t>Panthera</a:t>
            </a:r>
            <a:r>
              <a:rPr lang="en-US" dirty="0"/>
              <a:t> </a:t>
            </a:r>
            <a:r>
              <a:rPr lang="fa-IR" dirty="0"/>
              <a:t>به معنی پلنگ مانند) نام دارد که در چین و جاوه پیدا شده‌است. این گونه نزدیک به ۲ میلیون سال پیش در آغاز پلیستوسن زندگی می‌کرده و اندامی کوچکتر از ببر امروزی داشته‌است. نخستین سنگواره‌های ببر واقعی به جاوه نسبت داده می‌شود و مربوط به ۱٫۶ تا ۱٫۸ میلیون سال پیش است. در سوماترا و چین هم سنگواره‌های متفاوتی از ببر مربوط به آغاز و میانهٔ پلیستوسن یافت شده‌است. زیرگونه‌ای که ببر ترینیل نام دارد نزدیک به ۱٫۲ میلیون سال پیش در سنگواره‌ای در ترینیل جاوه یافت شده‌است.[۷]</a:t>
            </a:r>
          </a:p>
          <a:p>
            <a:pPr algn="r" rtl="1"/>
            <a:endParaRPr lang="fa-IR" dirty="0"/>
          </a:p>
          <a:p>
            <a:pPr algn="r" rtl="1"/>
            <a:r>
              <a:rPr lang="fa-IR" dirty="0"/>
              <a:t>ببرها نخستین بار در اواخر پلیستوسن به هند و شمال آسیا رفتند سپس به ژاپن و ساخالین رسیدند. سنگواره‌های یافت شده در ژاپن نشان می‌دهد که ببرهای محلی مانند زیرگونه‌های بازماندهٔ جزیره کوچکتر از گونه‌های جزیرهٔ اصلی اند این ممکن است به دلیل این پدیده باشد که بزرگی اندام به فضای محیط و احتمالاً میزان دسترسی به شکار بستگی دارد. تا آغاز هولوسین، ببرها در بورنئو همین‌طور در جزیرهٔ پالاوان در فیلیپین زندگی می‌کردند.[۸]</a:t>
            </a:r>
          </a:p>
        </p:txBody>
      </p:sp>
      <p:pic>
        <p:nvPicPr>
          <p:cNvPr id="4" name="Picture 3" descr="&lt;strong&gt;ببر&lt;/strong&gt; سفید بنگال و توله اش"/>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70" y="3506789"/>
            <a:ext cx="4692690" cy="31300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458629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78" y="118361"/>
            <a:ext cx="11970327" cy="3416320"/>
          </a:xfrm>
          <a:prstGeom prst="rect">
            <a:avLst/>
          </a:prstGeom>
        </p:spPr>
        <p:txBody>
          <a:bodyPr wrap="square">
            <a:spAutoFit/>
          </a:bodyPr>
          <a:lstStyle/>
          <a:p>
            <a:pPr algn="r" rtl="1"/>
            <a:r>
              <a:rPr lang="fa-IR" dirty="0" smtClean="0"/>
              <a:t>گونه‌های </a:t>
            </a:r>
            <a:r>
              <a:rPr lang="fa-IR" dirty="0"/>
              <a:t>نابودشده</a:t>
            </a:r>
          </a:p>
          <a:p>
            <a:pPr algn="r" rtl="1"/>
            <a:r>
              <a:rPr lang="fa-IR" dirty="0" smtClean="0"/>
              <a:t>ببر </a:t>
            </a:r>
            <a:r>
              <a:rPr lang="fa-IR" dirty="0"/>
              <a:t>بالی تنها در محدودهٔ جزیرهٔ اندوزیایی بالی زندگی می‌کرد و کوچک‌ترین زیرگونه بود. وزن نرهای آن ۹۰ تا ۱۰۰ کیلوگرم و وزن ماده‌ها ۶۵ تا ۸۰ کیلوگرم بود.[۲] ببرهای بالی آن قدر شکار شدند تا اینکه برای همیشه نابود شدند. آخرین ببر بالی که دیده شد، یک ببر ماده بود که احتمالاً در ۲۷ سپتامبر ۱۹۳۷ در سامبار کیما، در غرب بالی کشته شد. هیچ ببر بالی در قفس هم وجود ندارد. ببر همچنان نقش مهمی در هندوئیسم بالی بازی می‌کند.</a:t>
            </a:r>
          </a:p>
          <a:p>
            <a:pPr algn="r" rtl="1"/>
            <a:r>
              <a:rPr lang="fa-IR" dirty="0"/>
              <a:t>ببر مازندران که به آن ببر توران یا ببر هیرکانی هم می‌گویند در جنگل‌های پراکنده یا نزدیک رودخانه‌ها در غرب و جنوب دریای خزر و احتمالاً آسیای مرکزی در تکله‌مکان سین‌کیانگ زندگی می‌کرده‌است. این ببر تا آغاز دههٔ ۱۹۷۰ نابود نشده بود.[۳۶] ببر آمور از دید ژنتیکی نزدیک‌ترین گونهٔ زنده به ببر مازندران است.[۲۹]</a:t>
            </a:r>
          </a:p>
          <a:p>
            <a:pPr algn="r" rtl="1"/>
            <a:r>
              <a:rPr lang="fa-IR" dirty="0"/>
              <a:t>ببر جاوه در محدودهٔ جزیرهٔ جاوه زندگی می‌کرده و تا میانهٔ دههٔ ۱۹۷۰ همچنان وجود داشته‌است.[۳۷] ببر جاوه از ببر بالی بزرگتر بود، وزن نرهای آن میان ۱۰۰ تا ۱۴۰ کیلوگرم و وزن ماده‌ها ۷۵ تا ۱۱۵ کیلوگرم بود.[۳۸] پس از سال ۱۹۷۹ هیچ ببر جاوه‌ای در گسترهٔ کوه بتیری دیده نشد.[۳۹] بررسی‌هایی که در گسترهٔ پارک ملی کوه هالیمون سالاک انجام شد به نشانه‌های دقیقی از ادامهٔ حیات ببرها در منطقه پیدا نکرد.[۴۰</a:t>
            </a:r>
            <a:r>
              <a:rPr lang="fa-IR" dirty="0" smtClean="0"/>
              <a:t>]</a:t>
            </a:r>
            <a:endParaRPr lang="fa-IR" dirty="0"/>
          </a:p>
        </p:txBody>
      </p:sp>
      <p:pic>
        <p:nvPicPr>
          <p:cNvPr id="3" name="Picture 2" descr="&lt;strong&gt;ببر&lt;/strong&gt; | پس زمینه"/>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39" y="3534681"/>
            <a:ext cx="4132613" cy="3045031"/>
          </a:xfrm>
          <a:prstGeom prst="rect">
            <a:avLst/>
          </a:prstGeom>
        </p:spPr>
      </p:pic>
    </p:spTree>
    <p:extLst>
      <p:ext uri="{BB962C8B-B14F-4D97-AF65-F5344CB8AC3E}">
        <p14:creationId xmlns:p14="http://schemas.microsoft.com/office/powerpoint/2010/main" val="17645479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207" y="716479"/>
            <a:ext cx="3764478" cy="1320800"/>
          </a:xfrm>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fa-IR" sz="6000" dirty="0" smtClean="0"/>
              <a:t>پلنگ</a:t>
            </a:r>
            <a:endParaRPr lang="fa-IR" sz="6000" dirty="0"/>
          </a:p>
        </p:txBody>
      </p:sp>
      <p:pic>
        <p:nvPicPr>
          <p:cNvPr id="3" name="Picture 2" descr="عکس نعره &lt;strong&gt;پلنگ&lt;/strong&gt; panther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6" y="1079169"/>
            <a:ext cx="5812972" cy="4359729"/>
          </a:xfrm>
          <a:prstGeom prst="ellipse">
            <a:avLst/>
          </a:prstGeom>
          <a:ln w="190500" cap="rnd">
            <a:solidFill>
              <a:srgbClr val="C8C6BD"/>
            </a:solidFill>
            <a:prstDash val="solid"/>
          </a:ln>
          <a:effectLst>
            <a:outerShdw blurRad="127000" algn="bl" rotWithShape="0">
              <a:srgbClr val="000000"/>
            </a:outerShdw>
          </a:effectLst>
          <a:scene3d>
            <a:camera prst="isometricOffAxis1Right"/>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939195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4152"/>
            <a:ext cx="11918868" cy="5909310"/>
          </a:xfrm>
          <a:prstGeom prst="rect">
            <a:avLst/>
          </a:prstGeom>
        </p:spPr>
        <p:txBody>
          <a:bodyPr wrap="square">
            <a:spAutoFit/>
          </a:bodyPr>
          <a:lstStyle/>
          <a:p>
            <a:pPr algn="r" rtl="1"/>
            <a:r>
              <a:rPr lang="fa-IR" dirty="0"/>
              <a:t>پلنگ</a:t>
            </a:r>
          </a:p>
          <a:p>
            <a:pPr algn="r" rtl="1"/>
            <a:endParaRPr lang="fa-IR" dirty="0"/>
          </a:p>
          <a:p>
            <a:pPr algn="r" rtl="1"/>
            <a:r>
              <a:rPr lang="fa-IR" dirty="0"/>
              <a:t>آسیب‌پذیر (</a:t>
            </a:r>
            <a:r>
              <a:rPr lang="en-US" dirty="0"/>
              <a:t>IUCN 3.1)</a:t>
            </a:r>
          </a:p>
          <a:p>
            <a:pPr algn="r" rtl="1"/>
            <a:r>
              <a:rPr lang="fa-IR" dirty="0"/>
              <a:t>آرایه‌شناسی</a:t>
            </a:r>
          </a:p>
          <a:p>
            <a:pPr algn="r" rtl="1"/>
            <a:r>
              <a:rPr lang="fa-IR" dirty="0"/>
              <a:t>فرمانرو:	جانوران</a:t>
            </a:r>
          </a:p>
          <a:p>
            <a:pPr algn="r" rtl="1"/>
            <a:r>
              <a:rPr lang="fa-IR" dirty="0"/>
              <a:t>شاخه:	طنابداران</a:t>
            </a:r>
          </a:p>
          <a:p>
            <a:pPr algn="r" rtl="1"/>
            <a:r>
              <a:rPr lang="fa-IR" dirty="0"/>
              <a:t>رده:	پستانداران</a:t>
            </a:r>
          </a:p>
          <a:p>
            <a:pPr algn="r" rtl="1"/>
            <a:r>
              <a:rPr lang="fa-IR" dirty="0"/>
              <a:t>راسته:	گوشت‌خواران</a:t>
            </a:r>
          </a:p>
          <a:p>
            <a:pPr algn="r" rtl="1"/>
            <a:r>
              <a:rPr lang="fa-IR" dirty="0"/>
              <a:t>تیره:	گربه‌سانان</a:t>
            </a:r>
          </a:p>
          <a:p>
            <a:pPr algn="r" rtl="1"/>
            <a:r>
              <a:rPr lang="fa-IR" dirty="0"/>
              <a:t>سرده:	پلنگ‌مانندها</a:t>
            </a:r>
          </a:p>
          <a:p>
            <a:pPr algn="r" rtl="1"/>
            <a:r>
              <a:rPr lang="en-US" dirty="0"/>
              <a:t>Species:	</a:t>
            </a:r>
            <a:r>
              <a:rPr lang="fa-IR" dirty="0"/>
              <a:t>پلنگ</a:t>
            </a:r>
          </a:p>
          <a:p>
            <a:pPr algn="r" rtl="1"/>
            <a:r>
              <a:rPr lang="fa-IR" dirty="0"/>
              <a:t>نام علمی</a:t>
            </a:r>
          </a:p>
          <a:p>
            <a:pPr algn="r" rtl="1"/>
            <a:r>
              <a:rPr lang="en-US" dirty="0" err="1"/>
              <a:t>Panthera</a:t>
            </a:r>
            <a:r>
              <a:rPr lang="en-US" dirty="0"/>
              <a:t> </a:t>
            </a:r>
            <a:r>
              <a:rPr lang="en-US" dirty="0" err="1"/>
              <a:t>pardus</a:t>
            </a:r>
            <a:endParaRPr lang="en-US" dirty="0"/>
          </a:p>
          <a:p>
            <a:pPr algn="r" rtl="1"/>
            <a:r>
              <a:rPr lang="fa-IR" dirty="0" smtClean="0"/>
              <a:t>پلنگ </a:t>
            </a:r>
            <a:r>
              <a:rPr lang="fa-IR" dirty="0"/>
              <a:t>(نام علمی: </a:t>
            </a:r>
            <a:r>
              <a:rPr lang="en-US" dirty="0" err="1"/>
              <a:t>Panthera</a:t>
            </a:r>
            <a:r>
              <a:rPr lang="en-US" dirty="0"/>
              <a:t> </a:t>
            </a:r>
            <a:r>
              <a:rPr lang="en-US" dirty="0" err="1"/>
              <a:t>pardus</a:t>
            </a:r>
            <a:r>
              <a:rPr lang="en-US" dirty="0"/>
              <a:t>) </a:t>
            </a:r>
            <a:r>
              <a:rPr lang="fa-IR" dirty="0"/>
              <a:t>جانوری از خانوادهٔ گربه‌سانان و کوچک‌ترین حیوان در میان سه گربهٔ بزرگ در سردهٔ پلنگ‌مانندها[۳] است که شیر و ببر دو عضو دیگر آنند.</a:t>
            </a:r>
          </a:p>
          <a:p>
            <a:pPr algn="r" rtl="1"/>
            <a:endParaRPr lang="fa-IR" dirty="0"/>
          </a:p>
          <a:p>
            <a:pPr algn="r" rtl="1"/>
            <a:r>
              <a:rPr lang="fa-IR" dirty="0"/>
              <a:t>زیستگاه پلنگ در گذشته از آفریقای جنوبی تا کره را دربر می‌گرفت و این جانور در سراسر آفریقا و جنوب آسیا پراکنده بود. اما تخریب زیستگاه و شکار، قلمرو این حیوان را به شدت کاهش داده و امروزه بیشترین تراکم پلنگ‌ها در آفریقای جنوب صحرا است. اتحادیه بین‌المللی حفاظت از محیط زیست این حیوان را با توجه به کاهش جمعیت و کاهش محدودهٔ زندگی آن در فهرست گونه‌های «در مرز تهدید به انقراض» قرار داده‌است. اما با همهٔ این احوال جمعیت پلنگ‌ها از دیگر گونه‌های خویشاوند خود یعنی شیر، ببر و جگوار بیشتر است و وضعیت حفاظتی بهتری دارد</a:t>
            </a:r>
          </a:p>
        </p:txBody>
      </p:sp>
    </p:spTree>
    <p:extLst>
      <p:ext uri="{BB962C8B-B14F-4D97-AF65-F5344CB8AC3E}">
        <p14:creationId xmlns:p14="http://schemas.microsoft.com/office/powerpoint/2010/main" val="695368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134" y="375338"/>
            <a:ext cx="11602193" cy="3416320"/>
          </a:xfrm>
          <a:prstGeom prst="rect">
            <a:avLst/>
          </a:prstGeom>
        </p:spPr>
        <p:txBody>
          <a:bodyPr wrap="square">
            <a:spAutoFit/>
          </a:bodyPr>
          <a:lstStyle/>
          <a:p>
            <a:pPr algn="r" rtl="1"/>
            <a:r>
              <a:rPr lang="fa-IR" dirty="0"/>
              <a:t>مشخصات</a:t>
            </a:r>
          </a:p>
          <a:p>
            <a:pPr algn="r" rtl="1"/>
            <a:r>
              <a:rPr lang="fa-IR" dirty="0"/>
              <a:t>پلنگ در مقایسه با دیگر گربه‌سانان پاهایی کوتاه، بدنی کشیده و جمجمه‌ای بزرگ دارد.</a:t>
            </a:r>
          </a:p>
          <a:p>
            <a:pPr algn="r" rtl="1"/>
            <a:endParaRPr lang="fa-IR" dirty="0"/>
          </a:p>
          <a:p>
            <a:pPr algn="r" rtl="1"/>
            <a:r>
              <a:rPr lang="fa-IR" dirty="0"/>
              <a:t>موفقیت بالای این گونه در حیات وحش تا حدی به قابلیت‌های شکارگری فرصت‌طلبانه‌اش، انطباق‌پذیری‌اش با زیستگاه‌های مختلف، امکان دویدن با سرعت ۵۸ کیلومتر در ساعت، توانایی بی‌نظیرش در بالارفتن از درخت حتی در حالی که لاشهٔ بزرگی را با خود حمل می‌کند و همچنین توانایی شناخته‌شده‌اش در حرکت پنهانی مربوط می‌شود.</a:t>
            </a:r>
          </a:p>
          <a:p>
            <a:pPr algn="r" rtl="1"/>
            <a:endParaRPr lang="fa-IR" dirty="0"/>
          </a:p>
          <a:p>
            <a:pPr algn="r" rtl="1"/>
            <a:r>
              <a:rPr lang="fa-IR" dirty="0"/>
              <a:t>پلنگ تقریباً از هر حیوانی که بتواند شکار کند تغذیه می‌کند و زیستگاه مطلوب او نیز از جنگل‌های بارانی تا نواحی بیابانی متغیر است. از حشراتی چون سوسک و ملخ تا بزرگترین پستانداران در فهرست طعمه‌های او قرار دارند و در صورت پیدا نکردن شکار لاشه‌خواری هم می‌کنند. اما شکار اصلی آن‌ها پستانداران متوسط جثه (وزن بین ۲۰ تا ۸۰ کیلو) است. بزرگترین شکاری که از یک پلنگ ثبت شده شکار یک گاو کوهی معمولی ۹۰۰ کیلویی به دست یک پلنگ نر آفریقایی بوده است. اما آن‌ها هم معمولاً به سراغ حیوانات بسیار بزرگ نمی‌روند.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3" y="3978234"/>
            <a:ext cx="4025735" cy="2464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27488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5" y="502790"/>
            <a:ext cx="11732820" cy="5909310"/>
          </a:xfrm>
          <a:prstGeom prst="rect">
            <a:avLst/>
          </a:prstGeom>
        </p:spPr>
        <p:txBody>
          <a:bodyPr wrap="square">
            <a:spAutoFit/>
          </a:bodyPr>
          <a:lstStyle/>
          <a:p>
            <a:pPr algn="r" rtl="1"/>
            <a:r>
              <a:rPr lang="fa-IR" dirty="0"/>
              <a:t>پلنگ‌ها مثل اکثر گربه‌سانان دیگر زندگی انفرادی دارند و فقط در فصل جفتگیری کنار هم هستند. آنها قلمرویی را برای خود مشخص کرده و به شدت برای حفظ آن تلاش می‌کنند. قلمرو پلنگ‌های نر بین ۳۰ تا ۷۸ کیلومتر مربع و قلمرو پلنگهای ماده حدود ۱۵ کیلومتر مربع گزارش شده‌است. در یک مطالعه در نامیبیا قلمروهای بسیار وسیع تا حد ۳۰۰ کیلومتر مربع گزارش شده‌است. ممکن است قسمتی از قلمرو پلنگهای نر و ماده با یکدیگر مشترک باشد. در یک مطالعه در ساحل عاج مشخص شد که قلمرو یک پلنگ ماده کاملاً داخل قلمرو یک پلنگ نر است اما تداخل در قلمرو پلنگهای هم‌جنس به هیچ وجه اتفاق نمی‌افتد.</a:t>
            </a:r>
          </a:p>
          <a:p>
            <a:pPr algn="r" rtl="1"/>
            <a:endParaRPr lang="fa-IR" dirty="0"/>
          </a:p>
          <a:p>
            <a:pPr algn="r" rtl="1"/>
            <a:r>
              <a:rPr lang="fa-IR" dirty="0"/>
              <a:t>دوره بارداری پلنگ ماده تقریباً سه ماه به طول می‌انجامد و حیوان پس از این مدت در غار یا بین درخت‌ها یا زیر سایبان سنگ‌ها و صخره‌ها دو یا سه بچه که ابتدا چشم‌هایشان جایی را نمی‌بیند به دنیا می‌آورد. توله‌های پلنگ از چهار ماهگی از شیر گرفته می‌شوند.</a:t>
            </a:r>
          </a:p>
          <a:p>
            <a:pPr algn="r" rtl="1"/>
            <a:endParaRPr lang="fa-IR" dirty="0"/>
          </a:p>
          <a:p>
            <a:pPr algn="r" rtl="1"/>
            <a:r>
              <a:rPr lang="fa-IR" dirty="0"/>
              <a:t>پلنگها در اکثر مناطق با شکارچیان دیگری همچون ببر، شیر، کفتار راه‌راه و کفتار خال‌دار، خرس قهوه‌ای، گرگ، سگ وحشی آسیایی و سگ وحشی آفریقایی و یوز هم‌بوم هستند و رقابت بین‌گونه‌ای میان آن‌ها وجود دارد. در این شرایط ممکن است آن‌ها طعمه همدیگر را بدزدند یا توله‌های همدیگر را بکشند اما معمولاً با انتخاب نوع شکارهای متفاوت و پرهیز از مناطق اصلی محل حضور شکارچیان دیگر از درگیری اجتناب می‌کنند. شدیدترین رقابت در مناطقی است که پلنگ و ببر زیستگاه مشترکی دارند. در این شرایط معمولاً پلنگ‌ها به سراغ طعمه‌های کوچکتر می‌روند و در مناطقی که ببر جمعیت بیشتری دارد جمعیت پلنگ کمتر است. پلنگ به صورت انفرادی زندگی می‌کند و در مناطقی که احساس آرامش داشته باشد، روز و شب در حال فعالیت است؛ ولی در جاهایی که احساس خطر کند، شب‌ها، آن هم با احتیاط ظاهر می‌شود. پلنگ‌ها دارای قلمرو می‌باشند و آن را به وسیلهٔ ادرار خود مشخص می‌کنند. در شرایط عادی پلنک آرام و با وقار حرکت می‌کند ولی به راحتی می‌تواند سرعت خود را به ۶۰کیلومتر در ساعت افزایش دهد. پلنگ قادر است شش متر به صورت افقی و سه متر به حالت عمودی بپرد.[</a:t>
            </a:r>
          </a:p>
        </p:txBody>
      </p:sp>
    </p:spTree>
    <p:extLst>
      <p:ext uri="{BB962C8B-B14F-4D97-AF65-F5344CB8AC3E}">
        <p14:creationId xmlns:p14="http://schemas.microsoft.com/office/powerpoint/2010/main" val="29259113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01314"/>
          </a:xfrm>
          <a:prstGeom prst="rect">
            <a:avLst/>
          </a:prstGeom>
        </p:spPr>
        <p:txBody>
          <a:bodyPr wrap="square">
            <a:spAutoFit/>
          </a:bodyPr>
          <a:lstStyle/>
          <a:p>
            <a:pPr algn="r" rtl="1"/>
            <a:r>
              <a:rPr lang="fa-IR" dirty="0"/>
              <a:t>زیرگونه‌ها</a:t>
            </a:r>
          </a:p>
          <a:p>
            <a:pPr algn="r" rtl="1"/>
            <a:endParaRPr lang="fa-IR" dirty="0"/>
          </a:p>
          <a:p>
            <a:pPr algn="r" rtl="1"/>
            <a:r>
              <a:rPr lang="fa-IR" dirty="0"/>
              <a:t>پلنگ سیاه</a:t>
            </a:r>
          </a:p>
          <a:p>
            <a:pPr algn="r" rtl="1"/>
            <a:r>
              <a:rPr lang="fa-IR" dirty="0"/>
              <a:t>هشت زیرگونهٔ زنده از پلنگ در سراسر دنیا وجود دارد:</a:t>
            </a:r>
          </a:p>
          <a:p>
            <a:pPr algn="r" rtl="1"/>
            <a:endParaRPr lang="fa-IR" dirty="0"/>
          </a:p>
          <a:p>
            <a:pPr algn="r" rtl="1"/>
            <a:r>
              <a:rPr lang="fa-IR" dirty="0"/>
              <a:t>پلنگ آفریقایی (</a:t>
            </a:r>
            <a:r>
              <a:rPr lang="en-US" dirty="0"/>
              <a:t>P. </a:t>
            </a:r>
            <a:r>
              <a:rPr lang="en-US" dirty="0" err="1"/>
              <a:t>pardus</a:t>
            </a:r>
            <a:r>
              <a:rPr lang="en-US" dirty="0"/>
              <a:t> </a:t>
            </a:r>
            <a:r>
              <a:rPr lang="en-US" dirty="0" err="1"/>
              <a:t>pardus</a:t>
            </a:r>
            <a:r>
              <a:rPr lang="en-US" dirty="0"/>
              <a:t>)، </a:t>
            </a:r>
            <a:r>
              <a:rPr lang="fa-IR" dirty="0"/>
              <a:t>آفریقای جنوب صحرا - پرشمارترین زیرگونه پلنگ</a:t>
            </a:r>
          </a:p>
          <a:p>
            <a:pPr algn="r" rtl="1"/>
            <a:r>
              <a:rPr lang="fa-IR" dirty="0"/>
              <a:t>پلنگ هندی (</a:t>
            </a:r>
            <a:r>
              <a:rPr lang="en-US" dirty="0"/>
              <a:t>P. </a:t>
            </a:r>
            <a:r>
              <a:rPr lang="en-US" dirty="0" err="1"/>
              <a:t>pardus</a:t>
            </a:r>
            <a:r>
              <a:rPr lang="en-US" dirty="0"/>
              <a:t> </a:t>
            </a:r>
            <a:r>
              <a:rPr lang="en-US" dirty="0" err="1"/>
              <a:t>fusca</a:t>
            </a:r>
            <a:r>
              <a:rPr lang="en-US" dirty="0"/>
              <a:t>)، </a:t>
            </a:r>
            <a:r>
              <a:rPr lang="fa-IR" dirty="0"/>
              <a:t>شبه‌جزیره هند - دومین زیرگونه پرجمعیت پلنگ</a:t>
            </a:r>
          </a:p>
          <a:p>
            <a:pPr algn="r" rtl="1"/>
            <a:r>
              <a:rPr lang="fa-IR" dirty="0"/>
              <a:t>پلنگ عربی (</a:t>
            </a:r>
            <a:r>
              <a:rPr lang="en-US" dirty="0"/>
              <a:t>P. </a:t>
            </a:r>
            <a:r>
              <a:rPr lang="en-US" dirty="0" err="1"/>
              <a:t>pardus</a:t>
            </a:r>
            <a:r>
              <a:rPr lang="en-US" dirty="0"/>
              <a:t> </a:t>
            </a:r>
            <a:r>
              <a:rPr lang="en-US" dirty="0" err="1"/>
              <a:t>nimr</a:t>
            </a:r>
            <a:r>
              <a:rPr lang="en-US" dirty="0"/>
              <a:t>)، </a:t>
            </a:r>
            <a:r>
              <a:rPr lang="fa-IR" dirty="0"/>
              <a:t>شبه‌جزیره عربستان</a:t>
            </a:r>
          </a:p>
          <a:p>
            <a:pPr algn="r" rtl="1"/>
            <a:r>
              <a:rPr lang="fa-IR" dirty="0"/>
              <a:t>پلنگ هندوچینی (</a:t>
            </a:r>
            <a:r>
              <a:rPr lang="en-US" dirty="0"/>
              <a:t>P. </a:t>
            </a:r>
            <a:r>
              <a:rPr lang="en-US" dirty="0" err="1"/>
              <a:t>pardus</a:t>
            </a:r>
            <a:r>
              <a:rPr lang="en-US" dirty="0"/>
              <a:t> </a:t>
            </a:r>
            <a:r>
              <a:rPr lang="en-US" dirty="0" err="1"/>
              <a:t>delacouri</a:t>
            </a:r>
            <a:r>
              <a:rPr lang="en-US" dirty="0"/>
              <a:t>)، </a:t>
            </a:r>
            <a:r>
              <a:rPr lang="fa-IR" dirty="0"/>
              <a:t>جنوب شرق آسیا</a:t>
            </a:r>
          </a:p>
          <a:p>
            <a:pPr algn="r" rtl="1"/>
            <a:r>
              <a:rPr lang="fa-IR" dirty="0"/>
              <a:t>پلنگ جاوه (</a:t>
            </a:r>
            <a:r>
              <a:rPr lang="en-US" dirty="0"/>
              <a:t>P. </a:t>
            </a:r>
            <a:r>
              <a:rPr lang="en-US" dirty="0" err="1"/>
              <a:t>pardus</a:t>
            </a:r>
            <a:r>
              <a:rPr lang="en-US" dirty="0"/>
              <a:t> </a:t>
            </a:r>
            <a:r>
              <a:rPr lang="en-US" dirty="0" err="1"/>
              <a:t>delacouri</a:t>
            </a:r>
            <a:r>
              <a:rPr lang="en-US" dirty="0"/>
              <a:t>)، </a:t>
            </a:r>
            <a:r>
              <a:rPr lang="fa-IR" dirty="0"/>
              <a:t>جاوه، اندونزی</a:t>
            </a:r>
          </a:p>
          <a:p>
            <a:pPr algn="r" rtl="1"/>
            <a:r>
              <a:rPr lang="fa-IR" dirty="0"/>
              <a:t>پلنگ شمال چینی (</a:t>
            </a:r>
            <a:r>
              <a:rPr lang="en-US" dirty="0"/>
              <a:t>P. </a:t>
            </a:r>
            <a:r>
              <a:rPr lang="en-US" dirty="0" err="1"/>
              <a:t>pardus</a:t>
            </a:r>
            <a:r>
              <a:rPr lang="en-US" dirty="0"/>
              <a:t> </a:t>
            </a:r>
            <a:r>
              <a:rPr lang="en-US" dirty="0" err="1"/>
              <a:t>japonensis</a:t>
            </a:r>
            <a:r>
              <a:rPr lang="en-US" dirty="0"/>
              <a:t>)، </a:t>
            </a:r>
            <a:r>
              <a:rPr lang="fa-IR" dirty="0"/>
              <a:t>شمال چین</a:t>
            </a:r>
          </a:p>
          <a:p>
            <a:pPr algn="r" rtl="1"/>
            <a:r>
              <a:rPr lang="fa-IR" dirty="0"/>
              <a:t>پلنگ ایرانی (</a:t>
            </a:r>
            <a:r>
              <a:rPr lang="en-US" dirty="0"/>
              <a:t>P. </a:t>
            </a:r>
            <a:r>
              <a:rPr lang="en-US" dirty="0" err="1"/>
              <a:t>pardus</a:t>
            </a:r>
            <a:r>
              <a:rPr lang="en-US" dirty="0"/>
              <a:t> </a:t>
            </a:r>
            <a:r>
              <a:rPr lang="en-US" dirty="0" err="1"/>
              <a:t>saxicolor</a:t>
            </a:r>
            <a:r>
              <a:rPr lang="en-US" dirty="0"/>
              <a:t>)، </a:t>
            </a:r>
            <a:r>
              <a:rPr lang="fa-IR" dirty="0"/>
              <a:t>آسیای میانه، قفقاز و ایران</a:t>
            </a:r>
          </a:p>
          <a:p>
            <a:pPr algn="r" rtl="1"/>
            <a:r>
              <a:rPr lang="fa-IR" dirty="0"/>
              <a:t>پلنگ سری لانکایی (</a:t>
            </a:r>
            <a:r>
              <a:rPr lang="en-US" dirty="0"/>
              <a:t>P. </a:t>
            </a:r>
            <a:r>
              <a:rPr lang="en-US" dirty="0" err="1"/>
              <a:t>pardus</a:t>
            </a:r>
            <a:r>
              <a:rPr lang="en-US" dirty="0"/>
              <a:t> </a:t>
            </a:r>
            <a:r>
              <a:rPr lang="en-US" dirty="0" err="1"/>
              <a:t>kotiya</a:t>
            </a:r>
            <a:r>
              <a:rPr lang="en-US" dirty="0"/>
              <a:t>)، </a:t>
            </a:r>
            <a:r>
              <a:rPr lang="fa-IR" dirty="0"/>
              <a:t>سری لانکا</a:t>
            </a:r>
          </a:p>
          <a:p>
            <a:pPr algn="r" rtl="1"/>
            <a:r>
              <a:rPr lang="fa-IR" dirty="0"/>
              <a:t>پلنگ آمور (</a:t>
            </a:r>
            <a:r>
              <a:rPr lang="en-US" dirty="0"/>
              <a:t>P. </a:t>
            </a:r>
            <a:r>
              <a:rPr lang="en-US" dirty="0" err="1"/>
              <a:t>pardus</a:t>
            </a:r>
            <a:r>
              <a:rPr lang="en-US" dirty="0"/>
              <a:t> </a:t>
            </a:r>
            <a:r>
              <a:rPr lang="en-US" dirty="0" err="1"/>
              <a:t>orientalis</a:t>
            </a:r>
            <a:r>
              <a:rPr lang="en-US" dirty="0"/>
              <a:t>)، </a:t>
            </a:r>
            <a:r>
              <a:rPr lang="fa-IR" dirty="0"/>
              <a:t>خاور دور روسیه، شبه‌جزیره کره و شمال شرقی چین - نادرترین زیرگونه پلنگ</a:t>
            </a:r>
          </a:p>
          <a:p>
            <a:pPr algn="r" rtl="1"/>
            <a:r>
              <a:rPr lang="fa-IR" dirty="0"/>
              <a:t>گربه‌سان دیگری به نام پلنگ برفی با نام علمی </a:t>
            </a:r>
            <a:r>
              <a:rPr lang="en-US" dirty="0" err="1"/>
              <a:t>Uncia</a:t>
            </a:r>
            <a:r>
              <a:rPr lang="en-US" dirty="0"/>
              <a:t> </a:t>
            </a:r>
            <a:r>
              <a:rPr lang="en-US" dirty="0" err="1"/>
              <a:t>uncia</a:t>
            </a:r>
            <a:r>
              <a:rPr lang="en-US" dirty="0"/>
              <a:t> </a:t>
            </a:r>
            <a:r>
              <a:rPr lang="fa-IR" dirty="0"/>
              <a:t>نیز وجود دارد که با وجود شباهت ظاهری با پلنگ یک گونه مستقل در یک سرده مستقل محسوب می‌شود.</a:t>
            </a:r>
          </a:p>
          <a:p>
            <a:pPr algn="l" rtl="1"/>
            <a:endParaRPr lang="fa-IR" dirty="0"/>
          </a:p>
        </p:txBody>
      </p:sp>
      <p:pic>
        <p:nvPicPr>
          <p:cNvPr id="3" name="Picture 2"/>
          <p:cNvPicPr>
            <a:picLocks noChangeAspect="1"/>
          </p:cNvPicPr>
          <p:nvPr/>
        </p:nvPicPr>
        <p:blipFill>
          <a:blip r:embed="rId2"/>
          <a:stretch>
            <a:fillRect/>
          </a:stretch>
        </p:blipFill>
        <p:spPr>
          <a:xfrm>
            <a:off x="3574473" y="5976627"/>
            <a:ext cx="1000125" cy="314325"/>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685" b="98315" l="0" r="100000">
                        <a14:backgroundMark x1="65000" y1="19101" x2="74667" y2="14607"/>
                      </a14:backgroundRemoval>
                    </a14:imgEffect>
                  </a14:imgLayer>
                </a14:imgProps>
              </a:ext>
              <a:ext uri="{28A0092B-C50C-407E-A947-70E740481C1C}">
                <a14:useLocalDpi xmlns:a14="http://schemas.microsoft.com/office/drawing/2010/main" val="0"/>
              </a:ext>
            </a:extLst>
          </a:blip>
          <a:srcRect l="-9" t="2410" r="-1230" b="5422"/>
          <a:stretch/>
        </p:blipFill>
        <p:spPr>
          <a:xfrm>
            <a:off x="534390" y="4560125"/>
            <a:ext cx="2933205" cy="18169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931005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86" y="752104"/>
            <a:ext cx="4061360" cy="13208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fa-IR" sz="5400" dirty="0" smtClean="0"/>
              <a:t>یوز پلنگ</a:t>
            </a:r>
            <a:endParaRPr lang="fa-IR" sz="5400" dirty="0"/>
          </a:p>
        </p:txBody>
      </p:sp>
      <p:pic>
        <p:nvPicPr>
          <p:cNvPr id="3" name="Picture 2" descr="&lt;strong&gt;پلنگ&lt;/strong&gt; ایرانی,زیباترین گربه‌سان جهان"/>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4454" y1="39295" x2="88571" y2="97229"/>
                        <a14:foregroundMark x1="89916" y1="66751" x2="89244" y2="62217"/>
                        <a14:foregroundMark x1="88908" y1="21411" x2="85714" y2="31486"/>
                        <a14:backgroundMark x1="46891" y1="8312" x2="26387" y2="25693"/>
                        <a14:backgroundMark x1="47899" y1="16121" x2="31429" y2="32494"/>
                        <a14:backgroundMark x1="44706" y1="27204" x2="33782" y2="38791"/>
                        <a14:backgroundMark x1="64034" y1="5793" x2="44034" y2="5542"/>
                        <a14:backgroundMark x1="94286" y1="12594" x2="96471" y2="70781"/>
                      </a14:backgroundRemoval>
                    </a14:imgEffect>
                  </a14:imgLayer>
                </a14:imgProps>
              </a:ext>
              <a:ext uri="{28A0092B-C50C-407E-A947-70E740481C1C}">
                <a14:useLocalDpi xmlns:a14="http://schemas.microsoft.com/office/drawing/2010/main" val="0"/>
              </a:ext>
            </a:extLst>
          </a:blip>
          <a:stretch>
            <a:fillRect/>
          </a:stretch>
        </p:blipFill>
        <p:spPr>
          <a:xfrm>
            <a:off x="581891" y="2288604"/>
            <a:ext cx="5842103" cy="3898008"/>
          </a:xfrm>
          <a:prstGeom prst="ellipse">
            <a:avLst/>
          </a:prstGeom>
          <a:ln w="190500" cap="rnd">
            <a:solidFill>
              <a:srgbClr val="C8C6BD"/>
            </a:solidFill>
            <a:prstDash val="solid"/>
          </a:ln>
          <a:effectLst>
            <a:outerShdw blurRad="127000" algn="bl" rotWithShape="0">
              <a:srgbClr val="000000"/>
            </a:outerShdw>
          </a:effectLst>
          <a:scene3d>
            <a:camera prst="isometricOffAxis1Right"/>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05630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520" y="558025"/>
            <a:ext cx="10687792" cy="5632311"/>
          </a:xfrm>
          <a:prstGeom prst="rect">
            <a:avLst/>
          </a:prstGeom>
        </p:spPr>
        <p:txBody>
          <a:bodyPr wrap="square">
            <a:spAutoFit/>
          </a:bodyPr>
          <a:lstStyle/>
          <a:p>
            <a:pPr algn="r" rtl="1"/>
            <a:r>
              <a:rPr lang="fa-IR" dirty="0"/>
              <a:t>یوزپلنگ یا یوز (نام علمی: </a:t>
            </a:r>
            <a:r>
              <a:rPr lang="en-US" dirty="0" err="1"/>
              <a:t>Acinonyx</a:t>
            </a:r>
            <a:r>
              <a:rPr lang="en-US" dirty="0"/>
              <a:t> </a:t>
            </a:r>
            <a:r>
              <a:rPr lang="en-US" dirty="0" err="1"/>
              <a:t>jubatus</a:t>
            </a:r>
            <a:r>
              <a:rPr lang="en-US" dirty="0"/>
              <a:t>)، </a:t>
            </a:r>
            <a:r>
              <a:rPr lang="fa-IR" dirty="0"/>
              <a:t>جانوری مهره‌دار و پستاندار از راستهٔ گوشتخواران، خانوادهٔ گربه‌سانان است. این جانور در گذشته در بیشتر مناطق آفریقا و گستره وسیعی از آسیای مرکزی و شبه‌قاره هند یافت می‌شد، اما امروزه با کاهش شدید جمعیت روبرو شده‌است. از میان دو زیرگونهٔ اصلی یوزپلنگ، یکی از زیرگونه‌ها که با نام «یوزپلنگ آسیایی» شناخته می‌شود در خطر جدی انقراض است و تعداد کمی از آن در دشت‌های مرکزی ایران به بقا ادامه می‌دهند.</a:t>
            </a:r>
          </a:p>
          <a:p>
            <a:pPr algn="r" rtl="1"/>
            <a:endParaRPr lang="fa-IR" dirty="0"/>
          </a:p>
          <a:p>
            <a:pPr algn="r" rtl="1"/>
            <a:r>
              <a:rPr lang="fa-IR" dirty="0"/>
              <a:t>بدن یوزپلنگ در درازای چندین میلیون سال به گونه‌ای پیشرفت پیدا کرده‌است که این جانور بتواند به‌طور معمول توانایی حرکت با سرعتی برابر با ۱۱۲ کیلومتر در ساعت[۲] را داشته باشد و البته برای مدت کوتاه با سرعتی برابر با ۱۲۰ کیلومتر بر ساعت هم توانای دویدن را دارد. سرعت یوزپلنگ در عرض ۲ ثانیه پس از شروع دویدن به ۷۵ کیلومتر در ساعت می‌رسد که از شتاب بسیاری از خودروهای مسابقه‌ای نیز بیشتر است. البته میانگین سرعت حرکتی یوزپلنگ برابر با ۶۴ کیلومتر بر ساعت است. اندام باریک، پاهای لاغر و بلند، قفسه سینهای کم پهنا ولی عمیق و جمجمه‌ای کوچک، ظریف و گرد، یوز را به سریع‌ترین جانور روی زمین تبدیل کرده‌است.</a:t>
            </a:r>
          </a:p>
          <a:p>
            <a:pPr algn="r" rtl="1"/>
            <a:endParaRPr lang="fa-IR" dirty="0"/>
          </a:p>
          <a:p>
            <a:pPr algn="r" rtl="1"/>
            <a:r>
              <a:rPr lang="fa-IR" dirty="0"/>
              <a:t>این جانور به آسانی از دیگر گربه‌سانان تشخیص‌پذیر است و آن را نه تنها از روی خال‌های روی بدن می‌توان متمایز کرد، که بدن باریک و کشیده، سر کوچک، چشم‌های بالا قرار گرفته و گوش‌های کوچک و تا حدودی پهن شمایلی یکتا به او می‌دهند. طعمهٔ معمول یوزها آهوها (به ویژه آهوی تامسون)، ایمپالا و دیگر پستانداران سم‌دار حداکثر تا ۴۰ کیلوگرم وزن هستند. یک نر بالغ تنها هر چند روز یک بار شکار می‌کند اما ماده‌های دارای توله تقریباً هر روز به شکار می‌پردازند. در حالی که سایر گربه‌سانان شکارچیان شب هستند، یوزها عمدتاً روزها فعال بوده و اغلب در اوایل بامداد و غروب آفتاب به سراغ طعمه‌های خود می‌روند.</a:t>
            </a:r>
          </a:p>
          <a:p>
            <a:pPr algn="r" rtl="1"/>
            <a:endParaRPr lang="fa-IR" dirty="0"/>
          </a:p>
        </p:txBody>
      </p:sp>
    </p:spTree>
    <p:extLst>
      <p:ext uri="{BB962C8B-B14F-4D97-AF65-F5344CB8AC3E}">
        <p14:creationId xmlns:p14="http://schemas.microsoft.com/office/powerpoint/2010/main" val="75653387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0862" y="1140031"/>
            <a:ext cx="2713309" cy="1397259"/>
          </a:xfrm>
          <a:solidFill>
            <a:schemeClr val="accent6">
              <a:lumMod val="60000"/>
              <a:lumOff val="40000"/>
            </a:schemeClr>
          </a:solidFill>
          <a:ln>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fa-IR" sz="8800" dirty="0" smtClean="0"/>
              <a:t>کوالا</a:t>
            </a:r>
            <a:endParaRPr lang="fa-IR" sz="88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24000" y="0"/>
            <a:ext cx="8550031" cy="6495803"/>
          </a:xfrm>
          <a:prstGeom prst="ellipse">
            <a:avLst/>
          </a:prstGeom>
          <a:ln w="63500" cap="rnd">
            <a:solidFill>
              <a:schemeClr val="accent6">
                <a:lumMod val="40000"/>
                <a:lumOff val="60000"/>
              </a:schemeClr>
            </a:solidFill>
          </a:ln>
          <a:effectLst>
            <a:outerShdw blurRad="381000" dist="292100" dir="5400000" sx="-80000" sy="-18000" rotWithShape="0">
              <a:srgbClr val="000000">
                <a:alpha val="22000"/>
              </a:srgbClr>
            </a:outerShdw>
          </a:effectLst>
          <a:scene3d>
            <a:camera prst="perspectiveContrastingRightFacing"/>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098406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880" y="363600"/>
            <a:ext cx="11590316" cy="3416320"/>
          </a:xfrm>
          <a:prstGeom prst="rect">
            <a:avLst/>
          </a:prstGeom>
        </p:spPr>
        <p:txBody>
          <a:bodyPr wrap="square">
            <a:spAutoFit/>
          </a:bodyPr>
          <a:lstStyle/>
          <a:p>
            <a:pPr algn="r" rtl="1"/>
            <a:r>
              <a:rPr lang="fa-IR" dirty="0"/>
              <a:t>پیدایش و پراکنش</a:t>
            </a:r>
          </a:p>
          <a:p>
            <a:pPr algn="r" rtl="1"/>
            <a:r>
              <a:rPr lang="fa-IR" dirty="0"/>
              <a:t>زیرخانواده گربه‌ایان در میوسن پسین – نزدیک به ۹ میلیون سال پیش – پا بر روی زمین گذاشت و نسب‌های گوناگون از آن در دوره به نسبت کوتاهی میان ۱۰٫۸ تا ۶٫۲ میلیون سال پیش شکل گرفتند. روش‌های بررسی ژنتیکی نشان می‌دهند که قدیمی‌ترین نیای گربه‌سانان در ۱۰٫۸ میلیون سال پیش در آسیا زندگی می‌کرد. نسب‌های گوناگون در زمان‌های مختلفی از این نسب اصلی جدا شدند و جدایی نسب یوز در نزدیکی ۷٫۲ میلیون سال پیش پدید آمد. نسب یوز به عنوان نسبی از گربه‌های بزرگ‌جثه، لاغر و دارای پاهای درازی شناخته می‌شود که امروزه از آن تنها یوز (</a:t>
            </a:r>
            <a:r>
              <a:rPr lang="en-US" dirty="0" err="1"/>
              <a:t>Acinonyx</a:t>
            </a:r>
            <a:r>
              <a:rPr lang="en-US" dirty="0"/>
              <a:t> </a:t>
            </a:r>
            <a:r>
              <a:rPr lang="en-US" dirty="0" err="1"/>
              <a:t>jubatus</a:t>
            </a:r>
            <a:r>
              <a:rPr lang="en-US" dirty="0"/>
              <a:t>) </a:t>
            </a:r>
            <a:r>
              <a:rPr lang="fa-IR" dirty="0"/>
              <a:t>باقی مانده‌است. این نسب در دوره پلیوسن پسین–پلیستوسن در بیشتر اوراسیا پراکنده بود و سنگواره‌هایی از یوزشکلان و گربه‌های یوزنما مربوط به این دوره در آفریقا، اوراسیا و آمریکای شمالی یافت شده‌اند.[۷]</a:t>
            </a:r>
          </a:p>
          <a:p>
            <a:pPr algn="r" rtl="1"/>
            <a:endParaRPr lang="fa-IR" dirty="0"/>
          </a:p>
          <a:p>
            <a:pPr algn="r" rtl="1"/>
            <a:r>
              <a:rPr lang="fa-IR" dirty="0"/>
              <a:t>امروزه باور بر این است که نزدیک‌ترین گونه‌ها به یوز، شیر کوهی و جگواروندی هستند. این‌ها همه عضو طایفه </a:t>
            </a:r>
            <a:r>
              <a:rPr lang="en-US" dirty="0" err="1"/>
              <a:t>Acinonychini</a:t>
            </a:r>
            <a:r>
              <a:rPr lang="en-US" dirty="0"/>
              <a:t> </a:t>
            </a:r>
            <a:r>
              <a:rPr lang="fa-IR" dirty="0"/>
              <a:t>به‌شمار می‌روند که بر پایهٔ بررسی‌های مولکولی، در ۶٫۹ میلیون سال پیش از دیگر گربه‌ها جدا شدند.[۱]</a:t>
            </a:r>
          </a:p>
          <a:p>
            <a:pPr algn="r" rtl="1"/>
            <a:endParaRPr lang="fa-IR" dirty="0"/>
          </a:p>
        </p:txBody>
      </p:sp>
      <p:pic>
        <p:nvPicPr>
          <p:cNvPr id="4" name="Picture 3" descr="برای نجات &lt;strong&gt;یوز&lt;/strong&gt; ایرانی از شاهرود تا سبزوار آرام برانید+رادیو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314" y="3601790"/>
            <a:ext cx="4493724" cy="30780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260708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2" y="533998"/>
            <a:ext cx="11127180" cy="5355312"/>
          </a:xfrm>
          <a:prstGeom prst="rect">
            <a:avLst/>
          </a:prstGeom>
        </p:spPr>
        <p:txBody>
          <a:bodyPr wrap="square">
            <a:spAutoFit/>
          </a:bodyPr>
          <a:lstStyle/>
          <a:p>
            <a:pPr algn="r" rtl="1"/>
            <a:r>
              <a:rPr lang="fa-IR" dirty="0" smtClean="0"/>
              <a:t>زیرگونه‌ها</a:t>
            </a:r>
          </a:p>
          <a:p>
            <a:pPr algn="r" rtl="1"/>
            <a:r>
              <a:rPr lang="fa-IR" dirty="0" smtClean="0"/>
              <a:t>گونه یوز دارای دو زیرگونه اصلی است: زیرگونهٔ آسیایی و زیرگونهٔ آفریقایی. هر چند در این مورد اختلاف نظر وجود دارد و برخی متخصصان تعداد بیشتری زیرگونه را در نظر می‌گیرند؛ از جمله زیرگونهٔ شمال‌غربی آفریقا (با نام علمی </a:t>
            </a:r>
            <a:r>
              <a:rPr lang="en-US" dirty="0" err="1" smtClean="0"/>
              <a:t>Acinonyx</a:t>
            </a:r>
            <a:r>
              <a:rPr lang="en-US" dirty="0" smtClean="0"/>
              <a:t> </a:t>
            </a:r>
            <a:r>
              <a:rPr lang="en-US" dirty="0" err="1" smtClean="0"/>
              <a:t>jubatus</a:t>
            </a:r>
            <a:r>
              <a:rPr lang="en-US" dirty="0" smtClean="0"/>
              <a:t> </a:t>
            </a:r>
            <a:r>
              <a:rPr lang="en-US" dirty="0" err="1" smtClean="0"/>
              <a:t>hecki</a:t>
            </a:r>
            <a:r>
              <a:rPr lang="en-US" dirty="0" smtClean="0"/>
              <a:t>) </a:t>
            </a:r>
            <a:r>
              <a:rPr lang="fa-IR" dirty="0" smtClean="0"/>
              <a:t>که یکی از چندین زیرگونهٔ مشتق‌شده از زیرگونهٔ آفریقایی است. شاه‌یوز نیز شکلی از یوز آفریقایی است با خال‌های درشت و پیوسته بر روی پوست که نه زیرگونه‌ای جدا، بلکه ریختی از این جاندار به‌شمار می‌رود. عامل پدید آمدن چنین رنگ‌آمیزی در پوست شاه‌یوز یک چیرگی است که اغلب در یوزهای جنوب آفریقا پدید می‌آید.[۸]</a:t>
            </a:r>
          </a:p>
          <a:p>
            <a:pPr algn="r" rtl="1"/>
            <a:endParaRPr lang="fa-IR" dirty="0" smtClean="0"/>
          </a:p>
          <a:p>
            <a:pPr algn="r" rtl="1"/>
            <a:r>
              <a:rPr lang="fa-IR" smtClean="0"/>
              <a:t>کراوسمان و مورالس زیرگونه‌های یوز را ۵ عدد و به صورت زیر برمی‌شمارند:[۱]</a:t>
            </a:r>
          </a:p>
          <a:p>
            <a:pPr algn="r" rtl="1"/>
            <a:endParaRPr lang="fa-IR" smtClean="0"/>
          </a:p>
          <a:p>
            <a:pPr algn="r" rtl="1"/>
            <a:r>
              <a:rPr lang="en-US" dirty="0" smtClean="0"/>
              <a:t>A. j. </a:t>
            </a:r>
            <a:r>
              <a:rPr lang="en-US" dirty="0" err="1" smtClean="0"/>
              <a:t>hecki</a:t>
            </a:r>
            <a:r>
              <a:rPr lang="en-US" dirty="0" smtClean="0"/>
              <a:t> </a:t>
            </a:r>
            <a:r>
              <a:rPr lang="fa-IR" dirty="0" smtClean="0"/>
              <a:t>در شمال غربی آفریقا</a:t>
            </a:r>
          </a:p>
          <a:p>
            <a:pPr algn="r" rtl="1"/>
            <a:r>
              <a:rPr lang="en-US" dirty="0" smtClean="0"/>
              <a:t>A. j. </a:t>
            </a:r>
            <a:r>
              <a:rPr lang="en-US" dirty="0" err="1" smtClean="0"/>
              <a:t>fearsoni</a:t>
            </a:r>
            <a:r>
              <a:rPr lang="en-US" dirty="0" smtClean="0"/>
              <a:t> </a:t>
            </a:r>
            <a:r>
              <a:rPr lang="fa-IR" dirty="0" smtClean="0"/>
              <a:t>در شرق آفریقا</a:t>
            </a:r>
          </a:p>
          <a:p>
            <a:pPr algn="r" rtl="1"/>
            <a:r>
              <a:rPr lang="en-US" dirty="0" smtClean="0"/>
              <a:t>A. j. </a:t>
            </a:r>
            <a:r>
              <a:rPr lang="en-US" dirty="0" err="1" smtClean="0"/>
              <a:t>jubatus</a:t>
            </a:r>
            <a:r>
              <a:rPr lang="en-US" dirty="0" smtClean="0"/>
              <a:t> </a:t>
            </a:r>
            <a:r>
              <a:rPr lang="fa-IR" dirty="0" smtClean="0"/>
              <a:t>در جنوب آفریقا</a:t>
            </a:r>
          </a:p>
          <a:p>
            <a:pPr algn="r" rtl="1"/>
            <a:r>
              <a:rPr lang="en-US" dirty="0" smtClean="0"/>
              <a:t>A. j. </a:t>
            </a:r>
            <a:r>
              <a:rPr lang="en-US" dirty="0" err="1" smtClean="0"/>
              <a:t>soemmerringi</a:t>
            </a:r>
            <a:r>
              <a:rPr lang="en-US" dirty="0" smtClean="0"/>
              <a:t> </a:t>
            </a:r>
            <a:r>
              <a:rPr lang="fa-IR" dirty="0" smtClean="0"/>
              <a:t>در شمال شرقی آفریقا</a:t>
            </a:r>
          </a:p>
          <a:p>
            <a:pPr algn="r" rtl="1"/>
            <a:r>
              <a:rPr lang="en-US" dirty="0" smtClean="0"/>
              <a:t>A. j. </a:t>
            </a:r>
            <a:r>
              <a:rPr lang="en-US" dirty="0" err="1" smtClean="0"/>
              <a:t>venaticus</a:t>
            </a:r>
            <a:r>
              <a:rPr lang="en-US" dirty="0" smtClean="0"/>
              <a:t> </a:t>
            </a:r>
            <a:r>
              <a:rPr lang="fa-IR" dirty="0" smtClean="0"/>
              <a:t>در شمال آفریقا تا شبه‌قارهٔ هند (امروزه تنها در ایران) در بین دو زیرگونهٔ اصلی، زیرگونهٔ آفریقایی که در بسیاری از بخش‌های این قاره پراکندگی دارد وضعیت نسبتاً بهتری را دارد. به نظر می‌رسد که در حدود ۵ تا ۱۵ هزار یوز هنوز در آفریقا باقی‌مانده‌اند. اما زیرگونهٔ آسیایی آن که به یوزپلنگ ایرانی یا یورپلنگ آسیایی مشهور است و روزگاری در بخش‌های وسیعی از خاورمیانه و هند پراکندگی داشت، اکنون تنها محدود به چند ده رأس در نواحی شرقی ایران شده‌است.[۹]</a:t>
            </a:r>
            <a:endParaRPr lang="fa-IR" dirty="0"/>
          </a:p>
        </p:txBody>
      </p:sp>
    </p:spTree>
    <p:extLst>
      <p:ext uri="{BB962C8B-B14F-4D97-AF65-F5344CB8AC3E}">
        <p14:creationId xmlns:p14="http://schemas.microsoft.com/office/powerpoint/2010/main" val="2356267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140" y="308758"/>
            <a:ext cx="11281559" cy="6186309"/>
          </a:xfrm>
          <a:prstGeom prst="rect">
            <a:avLst/>
          </a:prstGeom>
        </p:spPr>
        <p:txBody>
          <a:bodyPr wrap="square">
            <a:spAutoFit/>
          </a:bodyPr>
          <a:lstStyle/>
          <a:p>
            <a:pPr algn="ctr"/>
            <a:r>
              <a:rPr lang="fa-IR" dirty="0"/>
              <a:t>کوآلا جانوری گیاه‌خوار و کیسه‌دار و بومی استرالیا است. نزدیک‌ترین جانور به کوآلا از نظر ظاهر وامبَت است. آن‌ها روزها بر روی شاخه‌های پهن اکالیپتوس می‌خوابند و بچه‌شان را هم آنجا به دنیا می‌آورند. کوالاها از برگ‌های اکالیپتوس تغذیه می‌کنند و این رژیم غذایی انرژی اندکی را در اختیار آن‌ها قرار می‌دهد[۴] به همین دلیل جانور ساعت‌های طولانی را بر روی شاخه‌های درخت می‌خوابد که به ۲۰ ساعت در روز نیز می‌رسد.[۵]</a:t>
            </a:r>
          </a:p>
          <a:p>
            <a:pPr algn="ctr"/>
            <a:endParaRPr lang="fa-IR" dirty="0"/>
          </a:p>
          <a:p>
            <a:pPr algn="ctr"/>
            <a:r>
              <a:rPr lang="fa-IR" dirty="0"/>
              <a:t>نام کوآلا به زبان بومی استرالیایی به «جانوری که آب نمی‌نوشد» تعبیر می‌شود اشاره‌ای به آنکه کوآلاها بسیار کم آب می‌نوشند.[نیازمند منبع]</a:t>
            </a:r>
          </a:p>
          <a:p>
            <a:pPr algn="ctr"/>
            <a:endParaRPr lang="fa-IR" dirty="0"/>
          </a:p>
          <a:p>
            <a:pPr algn="ctr"/>
            <a:r>
              <a:rPr lang="fa-IR" dirty="0"/>
              <a:t>تغذیه</a:t>
            </a:r>
          </a:p>
          <a:p>
            <a:pPr algn="ctr"/>
            <a:endParaRPr lang="fa-IR" dirty="0"/>
          </a:p>
          <a:p>
            <a:pPr algn="ctr"/>
            <a:r>
              <a:rPr lang="fa-IR" dirty="0"/>
              <a:t>یک کوالای دو ساله در باغ وحش وریبی در استرالیا</a:t>
            </a:r>
          </a:p>
          <a:p>
            <a:pPr algn="ctr"/>
            <a:r>
              <a:rPr lang="fa-IR" dirty="0"/>
              <a:t>کوآلاها فقط در جنگل‌های اُکالیپتوس استرالیا زندگی می‌کنند. آنها هر شب با دست‌های پرقدرتشان شاخه‌ها را می‌گیرند و شاخه به شاخه برگ‌های سخت اکالیپتوس را می‌خورند. آن‌ها در هر روز به گونه میانگین ۳۰۰ تا ۴۰۰ گرم برگ‌های اکالیپتوس می‌خورند. آن‌ها به علت خوردن برگ‌های اکالیپتوس همیشه بوی همین برگ را می‌دهند. هیچ جانور دیگری جز کوآلا نمی‌تواند برگ‌های سخت اوکالیپتوس را بخورد.[۶]</a:t>
            </a:r>
          </a:p>
          <a:p>
            <a:pPr algn="ctr"/>
            <a:endParaRPr lang="fa-IR" dirty="0"/>
          </a:p>
          <a:p>
            <a:pPr algn="ctr"/>
            <a:r>
              <a:rPr lang="fa-IR" dirty="0"/>
              <a:t>کوآلاهای مادر در سن ۶ تا ۷ ماهگی به فرزندان خود ماده‌ای را به عنوان غذا می‌دهند که در اصل نوع ویژه‌ای از مدفوعشان است. باکتری‌هایی در دستگاه گوارشی این پستانداران وجود دارند که به آن‌ها کمک می‌کنند رشته‌های سلولزی موجود در برگ اوکالیپتوس را بشکنند. در هنگام گذار از شیر مادر به تغذیه اوکالیپتوسی، مادر نخست با کمک آن مدفوع به فرزند خود میکروارگانیسم‌های مورد نیاز برای هضم گیاه را می‌خوراند. پس از آنکه بدن فرزند پروتئین‌های مورد نیاز برای کمک به هضم را به دست آورد، تغذیه اصلی با برگ اوکالیپتوس آغاز می‌شود.[۷]</a:t>
            </a:r>
          </a:p>
          <a:p>
            <a:pPr algn="ctr"/>
            <a:endParaRPr lang="fa-IR" dirty="0"/>
          </a:p>
        </p:txBody>
      </p:sp>
    </p:spTree>
    <p:extLst>
      <p:ext uri="{BB962C8B-B14F-4D97-AF65-F5344CB8AC3E}">
        <p14:creationId xmlns:p14="http://schemas.microsoft.com/office/powerpoint/2010/main" val="25303045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575" y="953985"/>
            <a:ext cx="3312589" cy="1320800"/>
          </a:xfrm>
          <a:ln>
            <a:solidFill>
              <a:schemeClr val="accent3"/>
            </a:solid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fa-IR" sz="6600" dirty="0" smtClean="0">
                <a:ln w="0"/>
                <a:solidFill>
                  <a:schemeClr val="accent1"/>
                </a:solidFill>
                <a:effectLst>
                  <a:outerShdw blurRad="38100" dist="25400" dir="5400000" algn="ctr" rotWithShape="0">
                    <a:srgbClr val="6E747A">
                      <a:alpha val="43000"/>
                    </a:srgbClr>
                  </a:outerShdw>
                </a:effectLst>
              </a:rPr>
              <a:t>فیل</a:t>
            </a:r>
            <a:endParaRPr lang="fa-IR" sz="6600" dirty="0">
              <a:ln w="0"/>
              <a:solidFill>
                <a:schemeClr val="accent1"/>
              </a:solidFill>
              <a:effectLst>
                <a:outerShdw blurRad="38100" dist="25400" dir="5400000" algn="ctr" rotWithShape="0">
                  <a:srgbClr val="6E747A">
                    <a:alpha val="43000"/>
                  </a:srgbClr>
                </a:outerShdw>
              </a:effectLst>
            </a:endParaRPr>
          </a:p>
        </p:txBody>
      </p:sp>
      <p:pic>
        <p:nvPicPr>
          <p:cNvPr id="3" name="Picture 2" descr="آشنایی با حیوانات - &lt;strong&gt;فیل&lt;/strong&gt; ها - وب سایت کودک فیروز"/>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42" y="686691"/>
            <a:ext cx="5355770" cy="5841178"/>
          </a:xfrm>
          <a:prstGeom prst="ellipse">
            <a:avLst/>
          </a:prstGeom>
          <a:ln w="190500" cap="rnd">
            <a:solidFill>
              <a:srgbClr val="C8C6BD"/>
            </a:solidFill>
            <a:prstDash val="solid"/>
          </a:ln>
          <a:effectLst>
            <a:outerShdw blurRad="127000" algn="bl" rotWithShape="0">
              <a:srgbClr val="000000"/>
            </a:outerShdw>
          </a:effectLst>
          <a:scene3d>
            <a:camera prst="perspectiveContrastingRightFacing"/>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728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06" y="497820"/>
            <a:ext cx="11709069" cy="2585323"/>
          </a:xfrm>
          <a:prstGeom prst="rect">
            <a:avLst/>
          </a:prstGeom>
        </p:spPr>
        <p:txBody>
          <a:bodyPr wrap="square">
            <a:spAutoFit/>
          </a:bodyPr>
          <a:lstStyle/>
          <a:p>
            <a:pPr algn="r"/>
            <a:r>
              <a:rPr lang="fa-IR" dirty="0"/>
              <a:t>فیل یا پیل[۱] (انگلیسی: </a:t>
            </a:r>
            <a:r>
              <a:rPr lang="en-US" dirty="0"/>
              <a:t>Elephant) </a:t>
            </a:r>
            <a:r>
              <a:rPr lang="fa-IR" dirty="0"/>
              <a:t>نام حیوانی بزرگ‌جثه از راسته خرطوم‌داران (</a:t>
            </a:r>
            <a:r>
              <a:rPr lang="en-US" dirty="0" err="1"/>
              <a:t>Proboscidea</a:t>
            </a:r>
            <a:r>
              <a:rPr lang="en-US" dirty="0"/>
              <a:t>) </a:t>
            </a:r>
            <a:r>
              <a:rPr lang="fa-IR" dirty="0"/>
              <a:t>از خانواده فیلان (</a:t>
            </a:r>
            <a:r>
              <a:rPr lang="en-US" dirty="0" err="1"/>
              <a:t>Elephantidae</a:t>
            </a:r>
            <a:r>
              <a:rPr lang="en-US" dirty="0"/>
              <a:t>) </a:t>
            </a:r>
            <a:r>
              <a:rPr lang="fa-IR" dirty="0"/>
              <a:t>است که بیشتر بومی هندوستان و آفریقا هستند.[نیازمند منبع] گذشته از اندازه فیل‌ها، دو چیز دیگر که آن‌ها را از بقیه پستانداران متمایز می‌کند، خرطوم و عاج آن‌هاست.</a:t>
            </a:r>
          </a:p>
          <a:p>
            <a:pPr algn="r"/>
            <a:endParaRPr lang="fa-IR" dirty="0"/>
          </a:p>
          <a:p>
            <a:pPr algn="r"/>
            <a:r>
              <a:rPr lang="fa-IR" dirty="0"/>
              <a:t>فیل‌ها سنگین‌ترین جانوران خشکی هستند. نوع بالغ فیل نر حداکثر ۶۰۰۰ کیلوگرم وزن دارد. فیل‌ها ۳/۶ تا ۶ متر طول و ۳٬۲ متر ارتفاع دارد و معمولاً وزن آن‌ ها هفت تن است</a:t>
            </a:r>
          </a:p>
          <a:p>
            <a:pPr algn="r"/>
            <a:endParaRPr lang="fa-IR" dirty="0"/>
          </a:p>
          <a:p>
            <a:pPr algn="r"/>
            <a:r>
              <a:rPr lang="fa-IR" dirty="0"/>
              <a:t>فیل گیاه‌خوار است و در یک روز[۲] ممکن است ۷۰ کیلوگرم برگ و علف خورده و گاهی گوشتخواری کند یا ۲۰۰ لیتر آب بیاشامد. در پارک های طبیعت آمریکا و روسیه فیل های گوشتخوار زندگی می کنند</a:t>
            </a:r>
          </a:p>
        </p:txBody>
      </p:sp>
      <p:sp>
        <p:nvSpPr>
          <p:cNvPr id="3" name="Rectangle 2"/>
          <p:cNvSpPr/>
          <p:nvPr/>
        </p:nvSpPr>
        <p:spPr>
          <a:xfrm>
            <a:off x="451262" y="4273759"/>
            <a:ext cx="11566566" cy="1200329"/>
          </a:xfrm>
          <a:prstGeom prst="rect">
            <a:avLst/>
          </a:prstGeom>
        </p:spPr>
        <p:txBody>
          <a:bodyPr wrap="square">
            <a:spAutoFit/>
          </a:bodyPr>
          <a:lstStyle/>
          <a:p>
            <a:pPr algn="r"/>
            <a:endParaRPr lang="fa-IR" dirty="0"/>
          </a:p>
          <a:p>
            <a:pPr algn="r"/>
            <a:r>
              <a:rPr lang="fa-IR" dirty="0"/>
              <a:t>خط فرگشتی دو گونه فیل آفریقایی و فیل آسیایی در حدود ۶٫۷ میلیون سال پیش از هم جدا شد.[۳] هم‌اکنون دو گونه فیل به نام‌های فیل آفریقایی و فیل آسیایی وجود دارد. فیل‌ها ۴ زانو دارند که دو زانو رو به عقب و دو زانو رو به جلو خم می‌شود. وزن فیل ها تا هفت تن میرسد و ان ها حدود ۷۰ سال عمر میکنند</a:t>
            </a:r>
          </a:p>
        </p:txBody>
      </p:sp>
    </p:spTree>
    <p:extLst>
      <p:ext uri="{BB962C8B-B14F-4D97-AF65-F5344CB8AC3E}">
        <p14:creationId xmlns:p14="http://schemas.microsoft.com/office/powerpoint/2010/main" val="592108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138" y="644329"/>
            <a:ext cx="11483439" cy="3139321"/>
          </a:xfrm>
          <a:prstGeom prst="rect">
            <a:avLst/>
          </a:prstGeom>
        </p:spPr>
        <p:txBody>
          <a:bodyPr wrap="square">
            <a:spAutoFit/>
          </a:bodyPr>
          <a:lstStyle/>
          <a:p>
            <a:pPr algn="ctr"/>
            <a:r>
              <a:rPr lang="fa-IR" dirty="0"/>
              <a:t>فیل آفریقایی</a:t>
            </a:r>
          </a:p>
          <a:p>
            <a:pPr algn="ctr"/>
            <a:r>
              <a:rPr lang="fa-IR" dirty="0"/>
              <a:t>این گونه در قاره آفریقا و بیشتر جمهوری کنگو، جمهوری دموکراتیک کنگو و کنیا زندگی می‌کند فیل های افریقایی تا بیش از ۴ متر ارتفاع دارند</a:t>
            </a:r>
          </a:p>
          <a:p>
            <a:pPr algn="ctr"/>
            <a:endParaRPr lang="fa-IR" dirty="0"/>
          </a:p>
          <a:p>
            <a:pPr algn="ctr"/>
            <a:r>
              <a:rPr lang="fa-IR" dirty="0"/>
              <a:t>فیل آسیایی</a:t>
            </a:r>
          </a:p>
          <a:p>
            <a:pPr algn="ctr"/>
            <a:r>
              <a:rPr lang="fa-IR" dirty="0"/>
              <a:t>فیل آسیایی که در هند، میانمار، شبه‌جزیره مالایا، سری‌لانکا و سوماترا به سر می‌برند.</a:t>
            </a:r>
          </a:p>
          <a:p>
            <a:pPr algn="ctr"/>
            <a:endParaRPr lang="fa-IR" dirty="0"/>
          </a:p>
          <a:p>
            <a:pPr algn="ctr"/>
            <a:r>
              <a:rPr lang="fa-IR" dirty="0"/>
              <a:t>تفاوت میان گونه‌ها</a:t>
            </a:r>
          </a:p>
          <a:p>
            <a:pPr algn="ctr"/>
            <a:r>
              <a:rPr lang="fa-IR" dirty="0"/>
              <a:t>فیل آسیایی دارای پیشانی متورم و عاج سبک‌تر وگوش‌های کوچک‌تر است. همچنین، قد فیل و عاج فیل هندی کوچک‌تر از فیل آفریقایی است.[۴] از تفاوت‌های دیگر این دو نوع فیل آن است که در حالی که فیل‌های آفریقایی چهار یا پنج سم در جلو و سه سم در عقب دارد در فیل آسیایی سم‌ها به ترتیب چهار و پنج عدد است.</a:t>
            </a:r>
          </a:p>
        </p:txBody>
      </p:sp>
      <p:pic>
        <p:nvPicPr>
          <p:cNvPr id="4" name="Picture 3" descr="تصاویر در اندازه واقعی(بزرگ)ذخیره میگردد."/>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973655"/>
            <a:ext cx="5415149" cy="2618463"/>
          </a:xfrm>
          <a:prstGeom prst="ellipse">
            <a:avLst/>
          </a:prstGeom>
          <a:ln>
            <a:noFill/>
          </a:ln>
          <a:effectLst>
            <a:softEdge rad="112500"/>
          </a:effectLst>
        </p:spPr>
      </p:pic>
    </p:spTree>
    <p:extLst>
      <p:ext uri="{BB962C8B-B14F-4D97-AF65-F5344CB8AC3E}">
        <p14:creationId xmlns:p14="http://schemas.microsoft.com/office/powerpoint/2010/main" val="8166421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565" y="283926"/>
            <a:ext cx="11388436" cy="2585323"/>
          </a:xfrm>
          <a:prstGeom prst="rect">
            <a:avLst/>
          </a:prstGeom>
        </p:spPr>
        <p:txBody>
          <a:bodyPr wrap="square">
            <a:spAutoFit/>
          </a:bodyPr>
          <a:lstStyle/>
          <a:p>
            <a:pPr algn="ctr"/>
            <a:r>
              <a:rPr lang="fa-IR" dirty="0"/>
              <a:t>رابطه با انسان</a:t>
            </a:r>
          </a:p>
          <a:p>
            <a:pPr algn="ctr"/>
            <a:r>
              <a:rPr lang="fa-IR" dirty="0"/>
              <a:t>اهلی شدن</a:t>
            </a:r>
          </a:p>
          <a:p>
            <a:pPr algn="ctr"/>
            <a:r>
              <a:rPr lang="fa-IR" dirty="0"/>
              <a:t>فیل، حیوان بسیار باهوش و کینه‌جو است. به سختی اهلی می‌شود. اما در صورت اهلی شدن برای همیشه اهلی باقی می‌ماند.</a:t>
            </a:r>
          </a:p>
          <a:p>
            <a:pPr algn="ctr"/>
            <a:endParaRPr lang="fa-IR" dirty="0"/>
          </a:p>
          <a:p>
            <a:pPr algn="ctr"/>
            <a:r>
              <a:rPr lang="fa-IR" dirty="0"/>
              <a:t>درمان</a:t>
            </a:r>
          </a:p>
          <a:p>
            <a:pPr algn="ctr"/>
            <a:r>
              <a:rPr lang="fa-IR" dirty="0"/>
              <a:t>از فیل‌ها برای درمان بعضی بیماری‌های روانی در انسان‌ها بهره گرفته شده‌است. پزشکان در تایلند از فیل‌ها برای بهبود کودکان مبتلا به اوتیسم و نیز کودکان نابینا کمک گرفته‌اند تا این کودکان، که از ارتباطات اجتماعی گریزان هستند، وارد تعاملات اجتماعی شوند</a:t>
            </a:r>
          </a:p>
        </p:txBody>
      </p:sp>
      <p:sp>
        <p:nvSpPr>
          <p:cNvPr id="4" name="Rectangle 3"/>
          <p:cNvSpPr/>
          <p:nvPr/>
        </p:nvSpPr>
        <p:spPr>
          <a:xfrm>
            <a:off x="482929" y="3307519"/>
            <a:ext cx="11424063" cy="2862322"/>
          </a:xfrm>
          <a:prstGeom prst="rect">
            <a:avLst/>
          </a:prstGeom>
        </p:spPr>
        <p:txBody>
          <a:bodyPr wrap="square">
            <a:spAutoFit/>
          </a:bodyPr>
          <a:lstStyle/>
          <a:p>
            <a:pPr algn="ctr"/>
            <a:r>
              <a:rPr lang="fa-IR" dirty="0"/>
              <a:t>خرطوم، بینی فیل است. این عضو، استخوان ندارد ، داراي ١٥٠٠ ماهیچه‌ است و یک یا دو لب انگشت در نوک آن وجود دارد. خرطوم این پستاندار تقریباً ۱٫۸ متر[۶] رشد می‌کند و وزنی حدود ۱۴۰ کیلوگرم دارد.[۷] این جانوران از خرطوم دراز خود به عنوان دست استفاده می‌کنند و با آن غذا و آب را در دهان خود می‌گذارند.</a:t>
            </a:r>
          </a:p>
          <a:p>
            <a:pPr algn="ctr"/>
            <a:endParaRPr lang="fa-IR" dirty="0"/>
          </a:p>
          <a:p>
            <a:pPr algn="ctr"/>
            <a:r>
              <a:rPr lang="fa-IR" dirty="0"/>
              <a:t>فیل‌ها از خرطوم برای نفس کشیدن و نوشیدن آب استفاده می‌کنند. به این صورت که ابتدا آب را بالا می‌کشد و سپس آن را از گلویش پایین می‌فرستد. خرطوم فیل مانند دست نیز عمل می‌کند. این دست هم آنقدر قوی است که می‌تواند شاخه‌های پربرگ را با آن‌ها بشکند و هم آنقدر دقیق که می‌تواند میوه‌ای به کوچکی تمشک را با آن بردارد</a:t>
            </a:r>
            <a:r>
              <a:rPr lang="fa-IR" dirty="0" smtClean="0"/>
              <a:t>.</a:t>
            </a:r>
            <a:endParaRPr lang="fa-IR" dirty="0"/>
          </a:p>
          <a:p>
            <a:pPr algn="ctr"/>
            <a:r>
              <a:rPr lang="fa-IR" dirty="0" smtClean="0"/>
              <a:t>فیل‌ها </a:t>
            </a:r>
            <a:r>
              <a:rPr lang="fa-IR" dirty="0"/>
              <a:t>برای ابراز احساس و تمایل برای تولید مثل، خرطوم‌هایشان را در هم حلقه می‌کنند. فیل‌های مادر وقت زیادی را صرف لمس و نوازش فرزندان خود با خرطوم‌ می‌کنند. این «نوازش فیل» برای بچه فیل بسیار مهم است. زیرا بچه‌ای که نوازش نشود به اندازه بچه‌ای که تماس زیادی با مادرش داشته باشد رشد نمی‌کند.[۴]</a:t>
            </a:r>
          </a:p>
        </p:txBody>
      </p:sp>
    </p:spTree>
    <p:extLst>
      <p:ext uri="{BB962C8B-B14F-4D97-AF65-F5344CB8AC3E}">
        <p14:creationId xmlns:p14="http://schemas.microsoft.com/office/powerpoint/2010/main" val="2758132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150" y="494368"/>
            <a:ext cx="9999023" cy="5355312"/>
          </a:xfrm>
          <a:prstGeom prst="rect">
            <a:avLst/>
          </a:prstGeom>
        </p:spPr>
        <p:txBody>
          <a:bodyPr wrap="square">
            <a:spAutoFit/>
          </a:bodyPr>
          <a:lstStyle/>
          <a:p>
            <a:pPr algn="ctr"/>
            <a:r>
              <a:rPr lang="fa-IR" dirty="0"/>
              <a:t>دندان</a:t>
            </a:r>
          </a:p>
          <a:p>
            <a:pPr algn="ctr"/>
            <a:r>
              <a:rPr lang="fa-IR" dirty="0"/>
              <a:t>فیل‌ها در آرواره خود جوانه‌های ۶ مجموعه دندان زیر هم دارند که یکی پس از دیگری رشد می‌کنند و هنگامی که دندان آسیای قبلی می‌پوسد دندان جدیدی از زیر آن می‌روید و جانشین قبلی می‌شود.[۷]</a:t>
            </a:r>
          </a:p>
          <a:p>
            <a:pPr algn="ctr"/>
            <a:endParaRPr lang="fa-IR" dirty="0"/>
          </a:p>
          <a:p>
            <a:pPr algn="ctr"/>
            <a:r>
              <a:rPr lang="fa-IR" dirty="0"/>
              <a:t>عاج</a:t>
            </a:r>
          </a:p>
          <a:p>
            <a:pPr algn="ctr"/>
            <a:r>
              <a:rPr lang="fa-IR" dirty="0"/>
              <a:t>عاج در واقع دومین دندان‌های پیشین بالایی فیل است. وقتی مانند دندان انسان این دندان‌ها شروع به رشد می‌کنند، لایه‌ای از مینای دندان دارند. اما وقتی بزرگتر می‌شوند، مینا دیگر روی دندان‌ها را نمی‌پوشاند. بیشتر این دندان‌ها از عاج ساخته شده‌اند. فیل‌ها از این عاج‌ها برای دفاع و خوردن غذا استفاده می‌کنند. عاج‌ها در تمام طول عمر فیل رشد می‌کنند. بنابراین فیلی که عاج‌های بسیار بزرگی دارد معمولاً حیوانی پیر است. فیل‌های نر از عاج برای مبارزه یا تصاحب ماده استفاده می‌کنند. عاج فیل‌های ماده کوچک‌تر از عاج فیل‌های نر است.[۴]</a:t>
            </a:r>
          </a:p>
          <a:p>
            <a:pPr algn="ctr"/>
            <a:endParaRPr lang="fa-IR" dirty="0"/>
          </a:p>
          <a:p>
            <a:pPr algn="ctr"/>
            <a:r>
              <a:rPr lang="fa-IR" dirty="0"/>
              <a:t>بارداری</a:t>
            </a:r>
          </a:p>
          <a:p>
            <a:pPr algn="ctr"/>
            <a:r>
              <a:rPr lang="fa-IR" dirty="0"/>
              <a:t>فیل‌ها به کندی تولید مثل می‌کنند. آن‌ها طولانی‌ترین مدت بارداری را دارند که تقریباً 18 ماه به طول می‌انجامد. فیل‌های ماده می‌توانند تا حدود ۵۰ سالگی باردار شوند.[۷][۸]</a:t>
            </a:r>
          </a:p>
          <a:p>
            <a:pPr algn="ctr"/>
            <a:endParaRPr lang="fa-IR" dirty="0"/>
          </a:p>
          <a:p>
            <a:pPr algn="ctr"/>
            <a:r>
              <a:rPr lang="fa-IR" dirty="0"/>
              <a:t>خصوصیات نوزاد فیل</a:t>
            </a:r>
          </a:p>
          <a:p>
            <a:pPr algn="ctr"/>
            <a:r>
              <a:rPr lang="fa-IR" dirty="0"/>
              <a:t>نوزاد فیل هنگام زایش بین ۱۰۰ تا ۱۵۰ کیلوگرم وزن دارد[۹]. در این زمان هیچ ماهیچه سختی در خرطوم خود ندارد و به‌سهولت می‌تواند شیر بنوشد.[۷]</a:t>
            </a:r>
          </a:p>
        </p:txBody>
      </p:sp>
    </p:spTree>
    <p:extLst>
      <p:ext uri="{BB962C8B-B14F-4D97-AF65-F5344CB8AC3E}">
        <p14:creationId xmlns:p14="http://schemas.microsoft.com/office/powerpoint/2010/main" val="12420557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240</TotalTime>
  <Words>5662</Words>
  <Application>Microsoft Office PowerPoint</Application>
  <PresentationFormat>Widescreen</PresentationFormat>
  <Paragraphs>189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Arabic Typesetting</vt:lpstr>
      <vt:lpstr>Arial</vt:lpstr>
      <vt:lpstr>IRDavat</vt:lpstr>
      <vt:lpstr>Mj_Ashgar</vt:lpstr>
      <vt:lpstr>Tahoma</vt:lpstr>
      <vt:lpstr>Trebuchet MS</vt:lpstr>
      <vt:lpstr>Wingdings 3</vt:lpstr>
      <vt:lpstr>Facet</vt:lpstr>
      <vt:lpstr>تهیه کننده:یونس و محمد</vt:lpstr>
      <vt:lpstr>موضوع:حیوانات</vt:lpstr>
      <vt:lpstr>کوالا</vt:lpstr>
      <vt:lpstr>PowerPoint Presentation</vt:lpstr>
      <vt:lpstr>فیل</vt:lpstr>
      <vt:lpstr>PowerPoint Presentation</vt:lpstr>
      <vt:lpstr>PowerPoint Presentation</vt:lpstr>
      <vt:lpstr>PowerPoint Presentation</vt:lpstr>
      <vt:lpstr>PowerPoint Presentation</vt:lpstr>
      <vt:lpstr>PowerPoint Presentation</vt:lpstr>
      <vt:lpstr>شیر</vt:lpstr>
      <vt:lpstr>PowerPoint Presentation</vt:lpstr>
      <vt:lpstr>PowerPoint Presentation</vt:lpstr>
      <vt:lpstr>PowerPoint Presentation</vt:lpstr>
      <vt:lpstr>PowerPoint Presentation</vt:lpstr>
      <vt:lpstr>PowerPoint Presentation</vt:lpstr>
      <vt:lpstr>PowerPoint Presentation</vt:lpstr>
      <vt:lpstr>ببر</vt:lpstr>
      <vt:lpstr>PowerPoint Presentation</vt:lpstr>
      <vt:lpstr>PowerPoint Presentation</vt:lpstr>
      <vt:lpstr>PowerPoint Presentation</vt:lpstr>
      <vt:lpstr>PowerPoint Presentation</vt:lpstr>
      <vt:lpstr>پلنگ</vt:lpstr>
      <vt:lpstr>PowerPoint Presentation</vt:lpstr>
      <vt:lpstr>PowerPoint Presentation</vt:lpstr>
      <vt:lpstr>PowerPoint Presentation</vt:lpstr>
      <vt:lpstr>PowerPoint Presentation</vt:lpstr>
      <vt:lpstr>یوز پلنگ</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golha 1</dc:creator>
  <cp:lastModifiedBy>golha 1</cp:lastModifiedBy>
  <cp:revision>99</cp:revision>
  <dcterms:created xsi:type="dcterms:W3CDTF">2019-07-18T14:53:31Z</dcterms:created>
  <dcterms:modified xsi:type="dcterms:W3CDTF">2019-07-27T16:20:37Z</dcterms:modified>
</cp:coreProperties>
</file>