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3" r:id="rId1"/>
  </p:sldMasterIdLst>
  <p:notesMasterIdLst>
    <p:notesMasterId r:id="rId60"/>
  </p:notesMasterIdLst>
  <p:sldIdLst>
    <p:sldId id="311" r:id="rId2"/>
    <p:sldId id="257" r:id="rId3"/>
    <p:sldId id="258" r:id="rId4"/>
    <p:sldId id="315" r:id="rId5"/>
    <p:sldId id="316" r:id="rId6"/>
    <p:sldId id="264" r:id="rId7"/>
    <p:sldId id="266" r:id="rId8"/>
    <p:sldId id="323" r:id="rId9"/>
    <p:sldId id="324" r:id="rId10"/>
    <p:sldId id="325" r:id="rId11"/>
    <p:sldId id="327" r:id="rId12"/>
    <p:sldId id="326" r:id="rId13"/>
    <p:sldId id="328" r:id="rId14"/>
    <p:sldId id="329" r:id="rId15"/>
    <p:sldId id="273" r:id="rId16"/>
    <p:sldId id="344" r:id="rId17"/>
    <p:sldId id="320" r:id="rId18"/>
    <p:sldId id="321" r:id="rId19"/>
    <p:sldId id="322" r:id="rId20"/>
    <p:sldId id="288"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5" r:id="rId34"/>
    <p:sldId id="346" r:id="rId35"/>
    <p:sldId id="347" r:id="rId36"/>
    <p:sldId id="348" r:id="rId37"/>
    <p:sldId id="349" r:id="rId38"/>
    <p:sldId id="350" r:id="rId39"/>
    <p:sldId id="351" r:id="rId40"/>
    <p:sldId id="352" r:id="rId41"/>
    <p:sldId id="353" r:id="rId42"/>
    <p:sldId id="354" r:id="rId43"/>
    <p:sldId id="355" r:id="rId44"/>
    <p:sldId id="356" r:id="rId45"/>
    <p:sldId id="357" r:id="rId46"/>
    <p:sldId id="358" r:id="rId47"/>
    <p:sldId id="359" r:id="rId48"/>
    <p:sldId id="360" r:id="rId49"/>
    <p:sldId id="361" r:id="rId50"/>
    <p:sldId id="362" r:id="rId51"/>
    <p:sldId id="363" r:id="rId52"/>
    <p:sldId id="312" r:id="rId53"/>
    <p:sldId id="342" r:id="rId54"/>
    <p:sldId id="343" r:id="rId55"/>
    <p:sldId id="364" r:id="rId56"/>
    <p:sldId id="365" r:id="rId57"/>
    <p:sldId id="366" r:id="rId58"/>
    <p:sldId id="367" r:id="rId59"/>
  </p:sldIdLst>
  <p:sldSz cx="9144000" cy="6858000" type="screen4x3"/>
  <p:notesSz cx="9144000" cy="6858000"/>
  <p:defaultTextStyle>
    <a:defPPr>
      <a:defRPr lang="ar-SA"/>
    </a:defPPr>
    <a:lvl1pPr algn="r" rtl="1" fontAlgn="base">
      <a:lnSpc>
        <a:spcPct val="80000"/>
      </a:lnSpc>
      <a:spcBef>
        <a:spcPct val="20000"/>
      </a:spcBef>
      <a:spcAft>
        <a:spcPct val="0"/>
      </a:spcAft>
      <a:buClr>
        <a:schemeClr val="tx2"/>
      </a:buClr>
      <a:buSzPct val="90000"/>
      <a:buFont typeface="Wingdings" pitchFamily="2" charset="2"/>
      <a:buChar char="Ú"/>
      <a:defRPr sz="2800" b="1" kern="1200">
        <a:solidFill>
          <a:schemeClr val="tx1"/>
        </a:solidFill>
        <a:latin typeface="Times New Roman" pitchFamily="18" charset="0"/>
        <a:ea typeface="+mn-ea"/>
        <a:cs typeface="B Lotus" pitchFamily="2" charset="-78"/>
      </a:defRPr>
    </a:lvl1pPr>
    <a:lvl2pPr marL="457200" algn="r" rtl="1" fontAlgn="base">
      <a:lnSpc>
        <a:spcPct val="80000"/>
      </a:lnSpc>
      <a:spcBef>
        <a:spcPct val="20000"/>
      </a:spcBef>
      <a:spcAft>
        <a:spcPct val="0"/>
      </a:spcAft>
      <a:buClr>
        <a:schemeClr val="tx2"/>
      </a:buClr>
      <a:buSzPct val="90000"/>
      <a:buFont typeface="Wingdings" pitchFamily="2" charset="2"/>
      <a:buChar char="Ú"/>
      <a:defRPr sz="2800" b="1" kern="1200">
        <a:solidFill>
          <a:schemeClr val="tx1"/>
        </a:solidFill>
        <a:latin typeface="Times New Roman" pitchFamily="18" charset="0"/>
        <a:ea typeface="+mn-ea"/>
        <a:cs typeface="B Lotus" pitchFamily="2" charset="-78"/>
      </a:defRPr>
    </a:lvl2pPr>
    <a:lvl3pPr marL="914400" algn="r" rtl="1" fontAlgn="base">
      <a:lnSpc>
        <a:spcPct val="80000"/>
      </a:lnSpc>
      <a:spcBef>
        <a:spcPct val="20000"/>
      </a:spcBef>
      <a:spcAft>
        <a:spcPct val="0"/>
      </a:spcAft>
      <a:buClr>
        <a:schemeClr val="tx2"/>
      </a:buClr>
      <a:buSzPct val="90000"/>
      <a:buFont typeface="Wingdings" pitchFamily="2" charset="2"/>
      <a:buChar char="Ú"/>
      <a:defRPr sz="2800" b="1" kern="1200">
        <a:solidFill>
          <a:schemeClr val="tx1"/>
        </a:solidFill>
        <a:latin typeface="Times New Roman" pitchFamily="18" charset="0"/>
        <a:ea typeface="+mn-ea"/>
        <a:cs typeface="B Lotus" pitchFamily="2" charset="-78"/>
      </a:defRPr>
    </a:lvl3pPr>
    <a:lvl4pPr marL="1371600" algn="r" rtl="1" fontAlgn="base">
      <a:lnSpc>
        <a:spcPct val="80000"/>
      </a:lnSpc>
      <a:spcBef>
        <a:spcPct val="20000"/>
      </a:spcBef>
      <a:spcAft>
        <a:spcPct val="0"/>
      </a:spcAft>
      <a:buClr>
        <a:schemeClr val="tx2"/>
      </a:buClr>
      <a:buSzPct val="90000"/>
      <a:buFont typeface="Wingdings" pitchFamily="2" charset="2"/>
      <a:buChar char="Ú"/>
      <a:defRPr sz="2800" b="1" kern="1200">
        <a:solidFill>
          <a:schemeClr val="tx1"/>
        </a:solidFill>
        <a:latin typeface="Times New Roman" pitchFamily="18" charset="0"/>
        <a:ea typeface="+mn-ea"/>
        <a:cs typeface="B Lotus" pitchFamily="2" charset="-78"/>
      </a:defRPr>
    </a:lvl4pPr>
    <a:lvl5pPr marL="1828800" algn="r" rtl="1" fontAlgn="base">
      <a:lnSpc>
        <a:spcPct val="80000"/>
      </a:lnSpc>
      <a:spcBef>
        <a:spcPct val="20000"/>
      </a:spcBef>
      <a:spcAft>
        <a:spcPct val="0"/>
      </a:spcAft>
      <a:buClr>
        <a:schemeClr val="tx2"/>
      </a:buClr>
      <a:buSzPct val="90000"/>
      <a:buFont typeface="Wingdings" pitchFamily="2" charset="2"/>
      <a:buChar char="Ú"/>
      <a:defRPr sz="2800" b="1" kern="1200">
        <a:solidFill>
          <a:schemeClr val="tx1"/>
        </a:solidFill>
        <a:latin typeface="Times New Roman" pitchFamily="18" charset="0"/>
        <a:ea typeface="+mn-ea"/>
        <a:cs typeface="B Lotus" pitchFamily="2" charset="-78"/>
      </a:defRPr>
    </a:lvl5pPr>
    <a:lvl6pPr marL="2286000" algn="l" defTabSz="914400" rtl="0" eaLnBrk="1" latinLnBrk="0" hangingPunct="1">
      <a:defRPr sz="2800" b="1" kern="1200">
        <a:solidFill>
          <a:schemeClr val="tx1"/>
        </a:solidFill>
        <a:latin typeface="Times New Roman" pitchFamily="18" charset="0"/>
        <a:ea typeface="+mn-ea"/>
        <a:cs typeface="B Lotus" pitchFamily="2" charset="-78"/>
      </a:defRPr>
    </a:lvl6pPr>
    <a:lvl7pPr marL="2743200" algn="l" defTabSz="914400" rtl="0" eaLnBrk="1" latinLnBrk="0" hangingPunct="1">
      <a:defRPr sz="2800" b="1" kern="1200">
        <a:solidFill>
          <a:schemeClr val="tx1"/>
        </a:solidFill>
        <a:latin typeface="Times New Roman" pitchFamily="18" charset="0"/>
        <a:ea typeface="+mn-ea"/>
        <a:cs typeface="B Lotus" pitchFamily="2" charset="-78"/>
      </a:defRPr>
    </a:lvl7pPr>
    <a:lvl8pPr marL="3200400" algn="l" defTabSz="914400" rtl="0" eaLnBrk="1" latinLnBrk="0" hangingPunct="1">
      <a:defRPr sz="2800" b="1" kern="1200">
        <a:solidFill>
          <a:schemeClr val="tx1"/>
        </a:solidFill>
        <a:latin typeface="Times New Roman" pitchFamily="18" charset="0"/>
        <a:ea typeface="+mn-ea"/>
        <a:cs typeface="B Lotus" pitchFamily="2" charset="-78"/>
      </a:defRPr>
    </a:lvl8pPr>
    <a:lvl9pPr marL="3657600" algn="l" defTabSz="914400" rtl="0" eaLnBrk="1" latinLnBrk="0" hangingPunct="1">
      <a:defRPr sz="2800" b="1" kern="1200">
        <a:solidFill>
          <a:schemeClr val="tx1"/>
        </a:solidFill>
        <a:latin typeface="Times New Roman" pitchFamily="18" charset="0"/>
        <a:ea typeface="+mn-ea"/>
        <a:cs typeface="B Lot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6D5DC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1" d="100"/>
          <a:sy n="71" d="100"/>
        </p:scale>
        <p:origin x="7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962400" cy="342900"/>
          </a:xfrm>
          <a:prstGeom prst="rect">
            <a:avLst/>
          </a:prstGeom>
        </p:spPr>
        <p:txBody>
          <a:bodyPr vert="horz" lIns="91440" tIns="45720" rIns="91440" bIns="45720" rtlCol="1"/>
          <a:lstStyle>
            <a:lvl1pPr algn="l">
              <a:defRPr sz="1200"/>
            </a:lvl1pPr>
          </a:lstStyle>
          <a:p>
            <a:pPr>
              <a:defRPr/>
            </a:pPr>
            <a:fld id="{9BB38F89-5042-43C6-9315-0F4EF818B235}" type="datetimeFigureOut">
              <a:rPr lang="fa-IR"/>
              <a:pPr>
                <a:defRPr/>
              </a:pPr>
              <a:t>1394/09/14</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5181600" y="6513513"/>
            <a:ext cx="3962400" cy="342900"/>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6513513"/>
            <a:ext cx="3962400" cy="342900"/>
          </a:xfrm>
          <a:prstGeom prst="rect">
            <a:avLst/>
          </a:prstGeom>
        </p:spPr>
        <p:txBody>
          <a:bodyPr vert="horz" lIns="91440" tIns="45720" rIns="91440" bIns="45720" rtlCol="1" anchor="b"/>
          <a:lstStyle>
            <a:lvl1pPr algn="l">
              <a:defRPr sz="1200"/>
            </a:lvl1pPr>
          </a:lstStyle>
          <a:p>
            <a:pPr>
              <a:defRPr/>
            </a:pPr>
            <a:fld id="{461EEC80-7FD9-4833-BBFD-19D1AFE4F4DC}" type="slidenum">
              <a:rPr lang="fa-IR"/>
              <a:pPr>
                <a:defRPr/>
              </a:pPr>
              <a:t>‹#›</a:t>
            </a:fld>
            <a:endParaRPr 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هایی</a:t>
            </a:r>
            <a:endParaRPr lang="en-US" dirty="0"/>
          </a:p>
        </p:txBody>
      </p:sp>
      <p:sp>
        <p:nvSpPr>
          <p:cNvPr id="4" name="Slide Number Placeholder 3"/>
          <p:cNvSpPr>
            <a:spLocks noGrp="1"/>
          </p:cNvSpPr>
          <p:nvPr>
            <p:ph type="sldNum" sz="quarter" idx="10"/>
          </p:nvPr>
        </p:nvSpPr>
        <p:spPr/>
        <p:txBody>
          <a:bodyPr/>
          <a:lstStyle/>
          <a:p>
            <a:pPr>
              <a:defRPr/>
            </a:pPr>
            <a:fld id="{461EEC80-7FD9-4833-BBFD-19D1AFE4F4DC}" type="slidenum">
              <a:rPr lang="fa-IR" smtClean="0"/>
              <a:pPr>
                <a:defRPr/>
              </a:pPr>
              <a:t>21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04EE27D-C89D-475A-B2F8-83AB3A1E063D}" type="datetime1">
              <a:rPr lang="ar-SA"/>
              <a:pPr>
                <a:defRPr/>
              </a:pPr>
              <a:t>14/09/1394</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9115BE41-72D6-46B6-BC41-F475BDE8D84F}" type="slidenum">
              <a:rPr lang="ar-SA"/>
              <a:pPr>
                <a:defRPr/>
              </a:pPr>
              <a:t>‹#›</a:t>
            </a:fld>
            <a:endParaRPr dirty="0"/>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E2CA7771-C7C3-4AE6-994D-C5AED855A475}" type="datetime1">
              <a:rPr lang="ar-SA"/>
              <a:pPr>
                <a:defRPr/>
              </a:pPr>
              <a:t>14/09/1394</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buFont typeface="Wingdings" pitchFamily="2" charset="2"/>
              <a:buChar char="Ú"/>
              <a:defRPr/>
            </a:lvl1pPr>
            <a:extLst/>
          </a:lstStyle>
          <a:p>
            <a:pPr>
              <a:defRPr/>
            </a:pPr>
            <a:fld id="{D49CA2C3-7188-4B8B-BCEE-012074FAE216}" type="slidenum">
              <a:rPr lang="ar-SA"/>
              <a:pPr>
                <a:defRPr/>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47DFEF6C-0A09-4E1E-95F4-09DA74E35694}" type="datetime1">
              <a:rPr lang="ar-SA"/>
              <a:pPr>
                <a:defRPr/>
              </a:pPr>
              <a:t>14/09/1394</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buFont typeface="Wingdings" pitchFamily="2" charset="2"/>
              <a:buChar char="Ú"/>
              <a:defRPr>
                <a:solidFill>
                  <a:schemeClr val="tx2"/>
                </a:solidFill>
              </a:defRPr>
            </a:lvl1pPr>
            <a:extLst/>
          </a:lstStyle>
          <a:p>
            <a:pPr>
              <a:defRPr/>
            </a:pPr>
            <a:fld id="{3B497BF5-54C8-4B8B-B810-A2DED25006A3}" type="slidenum">
              <a:rPr lang="ar-SA"/>
              <a:pPr>
                <a:defRPr/>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lvl1pPr marL="514350" indent="-514350">
              <a:buFont typeface="Arial" pitchFamily="34" charset="0"/>
              <a:buChar char="•"/>
              <a:defRPr/>
            </a:lvl1pPr>
            <a:lvl2pPr marL="749300" indent="-457200">
              <a:buFont typeface="Arial" pitchFamily="34" charset="0"/>
              <a:buChar char="•"/>
              <a:defRPr/>
            </a:lvl2pPr>
            <a:lvl3pPr marL="987425" indent="-457200">
              <a:buFont typeface="Arial" pitchFamily="34" charset="0"/>
              <a:buChar char="•"/>
              <a:defRPr/>
            </a:lvl3pPr>
            <a:lvl4pPr marL="1233488" indent="-457200">
              <a:buFont typeface="Arial" pitchFamily="34" charset="0"/>
              <a:buChar char="•"/>
              <a:defRPr/>
            </a:lvl4pPr>
            <a:lvl5pPr marL="1393825" indent="-342900">
              <a:buFont typeface="Arial" pitchFamily="34" charset="0"/>
              <a:buChar char="•"/>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6"/>
          <p:cNvSpPr>
            <a:spLocks noGrp="1"/>
          </p:cNvSpPr>
          <p:nvPr>
            <p:ph type="dt" sz="half" idx="10"/>
          </p:nvPr>
        </p:nvSpPr>
        <p:spPr/>
        <p:txBody>
          <a:bodyPr/>
          <a:lstStyle>
            <a:lvl1pPr>
              <a:defRPr/>
            </a:lvl1pPr>
          </a:lstStyle>
          <a:p>
            <a:pPr>
              <a:defRPr/>
            </a:pPr>
            <a:fld id="{9DE58EC1-52C4-4FA6-96E5-B52E12707984}" type="datetime1">
              <a:rPr lang="ar-SA"/>
              <a:pPr>
                <a:defRPr/>
              </a:pPr>
              <a:t>14/09/1394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18D59156-061B-4573-BE47-720316CC8C41}" type="slidenum">
              <a:rPr lang="ar-SA"/>
              <a:pPr>
                <a:defRPr/>
              </a:pPr>
              <a:t>‹#›</a:t>
            </a:fld>
            <a:endParaRPr lang="en-US" dirty="0"/>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CC4022AF-DF72-4DB5-A569-6EE0C49313E1}" type="datetime1">
              <a:rPr lang="ar-SA"/>
              <a:pPr>
                <a:defRPr/>
              </a:pPr>
              <a:t>14/09/1394</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791C29A3-4B6C-422E-8A8A-00936D9B1D54}"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68ACB17-08FB-427D-AA58-5C3DC3BCC0FF}" type="datetime1">
              <a:rPr lang="ar-SA"/>
              <a:pPr>
                <a:defRPr/>
              </a:pPr>
              <a:t>14/09/1394</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A8F8D6BB-F758-411E-B965-E8A5E0DF7FBE}" type="slidenum">
              <a:rPr lang="ar-SA"/>
              <a:pPr>
                <a:defRPr/>
              </a:pPr>
              <a:t>‹#›</a:t>
            </a:fld>
            <a:endParaRPr lang="en-US" dirty="0"/>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AB3976DA-E9F8-4335-9907-1DE3B05B9CD0}" type="datetime1">
              <a:rPr lang="ar-SA"/>
              <a:pPr>
                <a:defRPr/>
              </a:pPr>
              <a:t>14/09/1394</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3CA6F9D-DBF7-4B2B-AB3F-7B520F5F2209}" type="slidenum">
              <a:rPr lang="ar-SA"/>
              <a:pPr>
                <a:defRPr/>
              </a:pPr>
              <a:t>‹#›</a:t>
            </a:fld>
            <a:endParaRPr lang="en-US" dirty="0"/>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BE5F2585-13F4-4DA9-B889-74C4AAAEE578}" type="datetime1">
              <a:rPr lang="ar-SA"/>
              <a:pPr>
                <a:defRPr/>
              </a:pPr>
              <a:t>14/09/1394</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buFont typeface="Wingdings" pitchFamily="2" charset="2"/>
              <a:buChar char="Ú"/>
              <a:defRPr/>
            </a:lvl1pPr>
            <a:extLst/>
          </a:lstStyle>
          <a:p>
            <a:pPr>
              <a:defRPr/>
            </a:pPr>
            <a:fld id="{BE5776BD-0156-446E-A2EA-C4D830B401F3}" type="slidenum">
              <a:rPr lang="ar-SA"/>
              <a:pPr>
                <a:defRPr/>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fld id="{D0479F64-A241-4C87-A7EA-738585158DCF}" type="datetime1">
              <a:rPr lang="ar-SA"/>
              <a:pPr>
                <a:defRPr/>
              </a:pPr>
              <a:t>14/09/1394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lvl1pPr>
              <a:buFont typeface="Wingdings" pitchFamily="2" charset="2"/>
              <a:buChar char="Ú"/>
              <a:defRPr/>
            </a:lvl1pPr>
            <a:extLst/>
          </a:lstStyle>
          <a:p>
            <a:pPr>
              <a:defRPr/>
            </a:pPr>
            <a:fld id="{124F897E-BA91-4750-A06A-A211E4D95024}" type="slidenum">
              <a:rPr lang="ar-SA"/>
              <a:pPr>
                <a:defRPr/>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2881399-215D-4B4A-84F5-43DC28E87B50}" type="datetime1">
              <a:rPr lang="ar-SA"/>
              <a:pPr>
                <a:defRPr/>
              </a:pPr>
              <a:t>14/09/1394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buFont typeface="Wingdings" pitchFamily="2" charset="2"/>
              <a:buChar char="Ú"/>
              <a:defRPr/>
            </a:lvl1pPr>
            <a:extLst/>
          </a:lstStyle>
          <a:p>
            <a:pPr>
              <a:defRPr/>
            </a:pPr>
            <a:fld id="{CD3F8465-E1C1-4542-AD39-C6198281BA4A}" type="slidenum">
              <a:rPr lang="ar-SA"/>
              <a:pPr>
                <a:defRPr/>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959B301F-847A-4699-9A62-FDF560D2AA43}" type="datetime1">
              <a:rPr lang="ar-SA"/>
              <a:pPr>
                <a:defRPr/>
              </a:pPr>
              <a:t>14/09/1394</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buFont typeface="Wingdings" pitchFamily="2" charset="2"/>
              <a:buChar char="Ú"/>
              <a:defRPr/>
            </a:lvl1pPr>
            <a:extLst/>
          </a:lstStyle>
          <a:p>
            <a:pPr>
              <a:defRPr/>
            </a:pPr>
            <a:fld id="{527AEA3E-7888-4977-8416-2A56810C76AC}"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5ADC7212-826D-4D00-B575-91569D5148F5}" type="datetime1">
              <a:rPr lang="ar-SA"/>
              <a:pPr>
                <a:defRPr/>
              </a:pPr>
              <a:t>14/09/1394</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buFont typeface="Wingdings" pitchFamily="2" charset="2"/>
              <a:buNone/>
              <a:defRPr kumimoji="0" sz="1100">
                <a:solidFill>
                  <a:schemeClr val="tx2"/>
                </a:solidFill>
              </a:defRPr>
            </a:lvl1pPr>
            <a:extLst/>
          </a:lstStyle>
          <a:p>
            <a:pPr>
              <a:defRPr/>
            </a:pPr>
            <a:fld id="{9EB7B6BF-E2A8-468C-95A3-342CA3F5C25D}" type="slidenum">
              <a:rPr lang="ar-SA"/>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2" r:id="rId1"/>
    <p:sldLayoutId id="2147483839" r:id="rId2"/>
    <p:sldLayoutId id="2147483843" r:id="rId3"/>
    <p:sldLayoutId id="2147483840" r:id="rId4"/>
    <p:sldLayoutId id="2147483841" r:id="rId5"/>
    <p:sldLayoutId id="2147483844" r:id="rId6"/>
    <p:sldLayoutId id="2147483845" r:id="rId7"/>
    <p:sldLayoutId id="2147483846" r:id="rId8"/>
    <p:sldLayoutId id="2147483847" r:id="rId9"/>
    <p:sldLayoutId id="2147483848" r:id="rId10"/>
    <p:sldLayoutId id="2147483849" r:id="rId11"/>
  </p:sldLayoutIdLst>
  <p:transition>
    <p:wipe/>
  </p:transition>
  <p:timing>
    <p:tnLst>
      <p:par>
        <p:cTn id="1" dur="indefinite" restart="never" nodeType="tmRoot"/>
      </p:par>
    </p:tnLst>
  </p:timing>
  <p:hf hdr="0" ftr="0" dt="0"/>
  <p:txStyles>
    <p:titleStyle>
      <a:lvl1pPr algn="l" rtl="1"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1" eaLnBrk="0" fontAlgn="base" hangingPunct="0">
        <a:spcBef>
          <a:spcPct val="0"/>
        </a:spcBef>
        <a:spcAft>
          <a:spcPct val="0"/>
        </a:spcAft>
        <a:defRPr sz="3800" b="1">
          <a:solidFill>
            <a:schemeClr val="tx1"/>
          </a:solidFill>
          <a:latin typeface="Trebuchet MS" pitchFamily="34" charset="0"/>
          <a:cs typeface="Tahoma" pitchFamily="34" charset="0"/>
        </a:defRPr>
      </a:lvl2pPr>
      <a:lvl3pPr algn="l" rtl="1" eaLnBrk="0" fontAlgn="base" hangingPunct="0">
        <a:spcBef>
          <a:spcPct val="0"/>
        </a:spcBef>
        <a:spcAft>
          <a:spcPct val="0"/>
        </a:spcAft>
        <a:defRPr sz="3800" b="1">
          <a:solidFill>
            <a:schemeClr val="tx1"/>
          </a:solidFill>
          <a:latin typeface="Trebuchet MS" pitchFamily="34" charset="0"/>
          <a:cs typeface="Tahoma" pitchFamily="34" charset="0"/>
        </a:defRPr>
      </a:lvl3pPr>
      <a:lvl4pPr algn="l" rtl="1" eaLnBrk="0" fontAlgn="base" hangingPunct="0">
        <a:spcBef>
          <a:spcPct val="0"/>
        </a:spcBef>
        <a:spcAft>
          <a:spcPct val="0"/>
        </a:spcAft>
        <a:defRPr sz="3800" b="1">
          <a:solidFill>
            <a:schemeClr val="tx1"/>
          </a:solidFill>
          <a:latin typeface="Trebuchet MS" pitchFamily="34" charset="0"/>
          <a:cs typeface="Tahoma" pitchFamily="34" charset="0"/>
        </a:defRPr>
      </a:lvl4pPr>
      <a:lvl5pPr algn="l" rtl="1" eaLnBrk="0" fontAlgn="base" hangingPunct="0">
        <a:spcBef>
          <a:spcPct val="0"/>
        </a:spcBef>
        <a:spcAft>
          <a:spcPct val="0"/>
        </a:spcAft>
        <a:defRPr sz="3800" b="1">
          <a:solidFill>
            <a:schemeClr val="tx1"/>
          </a:solidFill>
          <a:latin typeface="Trebuchet MS" pitchFamily="34" charset="0"/>
          <a:cs typeface="Tahoma" pitchFamily="34" charset="0"/>
        </a:defRPr>
      </a:lvl5pPr>
      <a:lvl6pPr marL="457200" algn="l" rtl="1" fontAlgn="base">
        <a:spcBef>
          <a:spcPct val="0"/>
        </a:spcBef>
        <a:spcAft>
          <a:spcPct val="0"/>
        </a:spcAft>
        <a:defRPr sz="3800" b="1">
          <a:solidFill>
            <a:schemeClr val="tx1"/>
          </a:solidFill>
          <a:latin typeface="Trebuchet MS" pitchFamily="34" charset="0"/>
          <a:cs typeface="Tahoma" pitchFamily="34" charset="0"/>
        </a:defRPr>
      </a:lvl6pPr>
      <a:lvl7pPr marL="914400" algn="l" rtl="1" fontAlgn="base">
        <a:spcBef>
          <a:spcPct val="0"/>
        </a:spcBef>
        <a:spcAft>
          <a:spcPct val="0"/>
        </a:spcAft>
        <a:defRPr sz="3800" b="1">
          <a:solidFill>
            <a:schemeClr val="tx1"/>
          </a:solidFill>
          <a:latin typeface="Trebuchet MS" pitchFamily="34" charset="0"/>
          <a:cs typeface="Tahoma" pitchFamily="34" charset="0"/>
        </a:defRPr>
      </a:lvl7pPr>
      <a:lvl8pPr marL="1371600" algn="l" rtl="1" fontAlgn="base">
        <a:spcBef>
          <a:spcPct val="0"/>
        </a:spcBef>
        <a:spcAft>
          <a:spcPct val="0"/>
        </a:spcAft>
        <a:defRPr sz="3800" b="1">
          <a:solidFill>
            <a:schemeClr val="tx1"/>
          </a:solidFill>
          <a:latin typeface="Trebuchet MS" pitchFamily="34" charset="0"/>
          <a:cs typeface="Tahoma" pitchFamily="34" charset="0"/>
        </a:defRPr>
      </a:lvl8pPr>
      <a:lvl9pPr marL="1828800" algn="l" rtl="1" fontAlgn="base">
        <a:spcBef>
          <a:spcPct val="0"/>
        </a:spcBef>
        <a:spcAft>
          <a:spcPct val="0"/>
        </a:spcAft>
        <a:defRPr sz="3800" b="1">
          <a:solidFill>
            <a:schemeClr val="tx1"/>
          </a:solidFill>
          <a:latin typeface="Trebuchet MS" pitchFamily="34" charset="0"/>
          <a:cs typeface="Tahoma" pitchFamily="34" charset="0"/>
        </a:defRPr>
      </a:lvl9pPr>
      <a:extLst/>
    </p:titleStyle>
    <p:bodyStyle>
      <a:lvl1pPr marL="273050" indent="-273050" algn="r" rtl="1"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r" rtl="1" eaLnBrk="0" fontAlgn="base" hangingPunct="0">
        <a:spcBef>
          <a:spcPts val="500"/>
        </a:spcBef>
        <a:spcAft>
          <a:spcPct val="0"/>
        </a:spcAft>
        <a:buClr>
          <a:srgbClr val="8064A2"/>
        </a:buClr>
        <a:buSzPct val="80000"/>
        <a:buFont typeface="Wingdings 2" pitchFamily="18" charset="2"/>
        <a:buChar char=""/>
        <a:defRPr sz="2300" kern="1200">
          <a:solidFill>
            <a:srgbClr val="6C6C6C"/>
          </a:solidFill>
          <a:latin typeface="+mn-lt"/>
          <a:ea typeface="+mn-ea"/>
          <a:cs typeface="+mn-cs"/>
        </a:defRPr>
      </a:lvl2pPr>
      <a:lvl3pPr marL="758825" indent="-228600" algn="r" rtl="1" eaLnBrk="0" fontAlgn="base" hangingPunct="0">
        <a:spcBef>
          <a:spcPts val="400"/>
        </a:spcBef>
        <a:spcAft>
          <a:spcPct val="0"/>
        </a:spcAft>
        <a:buClr>
          <a:srgbClr val="8064A2"/>
        </a:buClr>
        <a:buSzPct val="60000"/>
        <a:buFont typeface="Wingdings" pitchFamily="2" charset="2"/>
        <a:buChar char=""/>
        <a:defRPr sz="2000" kern="1200">
          <a:solidFill>
            <a:schemeClr val="tx1"/>
          </a:solidFill>
          <a:latin typeface="+mn-lt"/>
          <a:ea typeface="+mn-ea"/>
          <a:cs typeface="+mn-cs"/>
        </a:defRPr>
      </a:lvl3pPr>
      <a:lvl4pPr marL="1004888" indent="-228600" algn="r" rtl="1" eaLnBrk="0" fontAlgn="base" hangingPunct="0">
        <a:spcBef>
          <a:spcPct val="20000"/>
        </a:spcBef>
        <a:spcAft>
          <a:spcPct val="0"/>
        </a:spcAft>
        <a:buClr>
          <a:srgbClr val="8064A2"/>
        </a:buClr>
        <a:buSzPct val="80000"/>
        <a:buFont typeface="Wingdings 2" pitchFamily="18" charset="2"/>
        <a:buChar char=""/>
        <a:defRPr sz="2000" kern="1200">
          <a:solidFill>
            <a:srgbClr val="6C6C6C"/>
          </a:solidFill>
          <a:latin typeface="+mn-lt"/>
          <a:ea typeface="+mn-ea"/>
          <a:cs typeface="+mn-cs"/>
        </a:defRPr>
      </a:lvl4pPr>
      <a:lvl5pPr marL="1279525" indent="-228600" algn="r" rtl="1" eaLnBrk="0" fontAlgn="base" hangingPunct="0">
        <a:spcBef>
          <a:spcPts val="400"/>
        </a:spcBef>
        <a:spcAft>
          <a:spcPct val="0"/>
        </a:spcAft>
        <a:buClr>
          <a:srgbClr val="8064A2"/>
        </a:buClr>
        <a:buSzPct val="70000"/>
        <a:buFont typeface="Wingdings" pitchFamily="2" charset="2"/>
        <a:buChar char=""/>
        <a:defRPr sz="20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q=http://lahijan.niazerooz.com/cat-307/168872.htm&amp;sa=U&amp;ei=eQtmU-zeIvPY0QXemYHoBw&amp;ved=0CDAQ9QEwAQ&amp;sig2=rVgyVIiqqsUIhzGYi2zmsA&amp;usg=AFQjCNFmac2MQK-H0Le1FqxiWzFDeGsKEA"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url?q=http://www.bartarinha.ir/fa/news/23451/%D8%B1%D8%A7%D9%87%D9%86%D9%85%D8%A7%DB%8C-%D8%AE%D8%B1%DB%8C%D8%AF-%D9%84%D9%88%D8%A7%D8%B2%D9%85-%D8%AC%D8%A7%D9%86%D8%A8%DB%8C-%D9%85%D9%88%D8%A8%D8%A7%DB%8C%D9%84&amp;sa=U&amp;ei=eQtmU-zeIvPY0QXemYHoBw&amp;ved=0CFQQ9QEwEw&amp;sig2=77m7m6XLP1zRo7ajaGTEBA&amp;usg=AFQjCNHaLn2_IVUqj8UeJKLC_bwwpF3rc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q=http://www.mm2h.ir/page.php?id=4807&amp;sa=U&amp;ei=CQ5mU7PyIIea1AWrhIGIDg&amp;ved=0CDIQ9QEwAQ&amp;sig2=p-0rKd0kd3_Y4aS95a5zig&amp;usg=AFQjCNHZwluHEsEZFmx-N84Tkx65F6ZUw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q=http://www.feebazar.ir/page/410&amp;sa=U&amp;ei=oQ5mU7roF_Cd0wWclYDYBg&amp;ved=0CDAQ9QEwAQ&amp;sig2=HAP-aMybKgsGxB4KEzxW4w&amp;usg=AFQjCNHwNb-P6GhlMJBMYI1KXQRtE336cA"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google.com/url?q=http://www.linkafarin.com/news/housing-prices-fell/&amp;sa=U&amp;ei=oQ5mU7roF_Cd0wWclYDYBg&amp;ved=0CDQQ9QEwAw&amp;sig2=Ajevp19fMllOgqMkbCIc0Q&amp;usg=AFQjCNG9axf7dzhW-yMD-7rT1pactwkzc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fa.wikipedia.org/wiki/%D8%A8%DB%8C%D9%85%D9%8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fa.wikipedia.org/wiki/%D8%A8%DB%8C%D9%85%D9%8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fa.wikipedia.org/wiki/%D8%AD%D9%85%D9%84_%D9%88_%D9%86%D9%82%D9%84" TargetMode="External"/><Relationship Id="rId2" Type="http://schemas.openxmlformats.org/officeDocument/2006/relationships/hyperlink" Target="https://fa.wikipedia.org/wiki/%D8%B5%D8%A7%D8%AF%D8%B1%D8%A7%D8%AA"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fa.wikipedia.org/wiki/%D8%A8%D8%A7%D8%B2%D8%A7%D8%B1_%D8%B1%D9%82%D8%A7%D8%A8%D8%AA%DB%8C"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fa.wikipedia.org/wiki/%DA%A9%D8%A7%D9%84%D8%A7" TargetMode="External"/><Relationship Id="rId2" Type="http://schemas.openxmlformats.org/officeDocument/2006/relationships/hyperlink" Target="https://fa.wikipedia.org/wiki/%D9%82%DB%8C%D9%85%D8%AA" TargetMode="External"/><Relationship Id="rId1" Type="http://schemas.openxmlformats.org/officeDocument/2006/relationships/slideLayout" Target="../slideLayouts/slideLayout2.xml"/><Relationship Id="rId5" Type="http://schemas.openxmlformats.org/officeDocument/2006/relationships/hyperlink" Target="https://fa.wikipedia.org/wiki/%D8%B4%D8%B1%DA%A9%D8%AA" TargetMode="External"/><Relationship Id="rId4" Type="http://schemas.openxmlformats.org/officeDocument/2006/relationships/hyperlink" Target="https://fa.wikipedia.org/wiki/%D8%AE%D8%AF%D9%85%D8%AA"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488" y="0"/>
            <a:ext cx="5667784" cy="2285992"/>
          </a:xfrm>
        </p:spPr>
        <p:txBody>
          <a:bodyPr/>
          <a:lstStyle/>
          <a:p>
            <a:pPr algn="ctr" eaLnBrk="1" hangingPunct="1">
              <a:defRPr/>
            </a:pPr>
            <a:r>
              <a:rPr lang="fa-IR" sz="4800" dirty="0" smtClean="0">
                <a:cs typeface="B Lotus" pitchFamily="2" charset="-78"/>
              </a:rPr>
              <a:t>تصمیم گیری در خصوص </a:t>
            </a:r>
            <a:r>
              <a:rPr lang="fa-IR" sz="4800" dirty="0" smtClean="0">
                <a:solidFill>
                  <a:srgbClr val="FF0000"/>
                </a:solidFill>
                <a:cs typeface="B Lotus" pitchFamily="2" charset="-78"/>
              </a:rPr>
              <a:t>قیمت گذاری </a:t>
            </a:r>
            <a:r>
              <a:rPr lang="fa-IR" sz="4800" dirty="0" smtClean="0">
                <a:cs typeface="B Lotus" pitchFamily="2" charset="-78"/>
              </a:rPr>
              <a:t>محصولات دربازارهای جهانی </a:t>
            </a:r>
            <a:endParaRPr lang="fa-IR" sz="4800" dirty="0">
              <a:cs typeface="B Lotus" pitchFamily="2" charset="-78"/>
            </a:endParaRPr>
          </a:p>
        </p:txBody>
      </p:sp>
      <p:sp>
        <p:nvSpPr>
          <p:cNvPr id="10243" name="Subtitle 2"/>
          <p:cNvSpPr>
            <a:spLocks noGrp="1"/>
          </p:cNvSpPr>
          <p:nvPr>
            <p:ph type="subTitle" idx="1"/>
          </p:nvPr>
        </p:nvSpPr>
        <p:spPr>
          <a:xfrm>
            <a:off x="3492500" y="3214687"/>
            <a:ext cx="5114925" cy="1714511"/>
          </a:xfrm>
        </p:spPr>
        <p:txBody>
          <a:bodyPr/>
          <a:lstStyle/>
          <a:p>
            <a:pPr eaLnBrk="1" hangingPunct="1"/>
            <a:r>
              <a:rPr lang="fa-IR" b="1" dirty="0" smtClean="0">
                <a:cs typeface="B Lotus" pitchFamily="2" charset="-78"/>
              </a:rPr>
              <a:t>استاد: خانم دکتر درویشی</a:t>
            </a:r>
          </a:p>
          <a:p>
            <a:pPr eaLnBrk="1" hangingPunct="1"/>
            <a:r>
              <a:rPr lang="fa-IR" b="1" dirty="0" smtClean="0">
                <a:cs typeface="B Lotus" pitchFamily="2" charset="-78"/>
              </a:rPr>
              <a:t>ارائه دهنده : مریم ابوحمدان</a:t>
            </a:r>
          </a:p>
          <a:p>
            <a:pPr algn="ctr" eaLnBrk="1" hangingPunct="1"/>
            <a:r>
              <a:rPr lang="fa-IR" b="1" dirty="0" smtClean="0">
                <a:cs typeface="B Lotus" pitchFamily="2" charset="-78"/>
              </a:rPr>
              <a:t>پاییز 1394</a:t>
            </a:r>
          </a:p>
        </p:txBody>
      </p:sp>
      <p:sp>
        <p:nvSpPr>
          <p:cNvPr id="1024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720C337D-545A-48C7-9F60-89F8C18AADAD}" type="slidenum">
              <a:rPr lang="ar-SA" smtClean="0"/>
              <a:pPr/>
              <a:t>1</a:t>
            </a:fld>
            <a:endParaRPr lang="ar-SA" smtClean="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algn="r" eaLnBrk="1" fontAlgn="auto" hangingPunct="1">
              <a:spcAft>
                <a:spcPts val="0"/>
              </a:spcAft>
              <a:defRPr/>
            </a:pPr>
            <a:r>
              <a:rPr lang="fa-IR" dirty="0" smtClean="0">
                <a:solidFill>
                  <a:schemeClr val="tx2"/>
                </a:solidFill>
                <a:cs typeface="B Lotus" pitchFamily="2" charset="-78"/>
              </a:rPr>
              <a:t>4- </a:t>
            </a:r>
            <a:r>
              <a:rPr lang="ar-SA" dirty="0" smtClean="0">
                <a:solidFill>
                  <a:schemeClr val="tx2"/>
                </a:solidFill>
                <a:cs typeface="B Lotus" pitchFamily="2" charset="-78"/>
              </a:rPr>
              <a:t>قیمت گذاری </a:t>
            </a:r>
            <a:r>
              <a:rPr lang="fa-IR" dirty="0" smtClean="0">
                <a:solidFill>
                  <a:schemeClr val="tx2"/>
                </a:solidFill>
                <a:cs typeface="B Lotus" pitchFamily="2" charset="-78"/>
              </a:rPr>
              <a:t>محصولات مکمل</a:t>
            </a:r>
            <a:br>
              <a:rPr lang="fa-IR" dirty="0" smtClean="0">
                <a:solidFill>
                  <a:schemeClr val="tx2"/>
                </a:solidFill>
                <a:cs typeface="B Lotus" pitchFamily="2" charset="-78"/>
              </a:rPr>
            </a:br>
            <a:r>
              <a:rPr lang="en-US" dirty="0" smtClean="0">
                <a:solidFill>
                  <a:schemeClr val="tx2"/>
                </a:solidFill>
                <a:cs typeface="B Lotus" pitchFamily="2" charset="-78"/>
              </a:rPr>
              <a:t>Captive Product Pricing</a:t>
            </a:r>
            <a:endParaRPr lang="fa-IR" dirty="0">
              <a:cs typeface="B Lotus" pitchFamily="2" charset="-78"/>
            </a:endParaRPr>
          </a:p>
        </p:txBody>
      </p:sp>
      <p:sp>
        <p:nvSpPr>
          <p:cNvPr id="37891" name="Content Placeholder 2"/>
          <p:cNvSpPr>
            <a:spLocks noGrp="1"/>
          </p:cNvSpPr>
          <p:nvPr>
            <p:ph idx="1"/>
          </p:nvPr>
        </p:nvSpPr>
        <p:spPr/>
        <p:txBody>
          <a:bodyPr/>
          <a:lstStyle/>
          <a:p>
            <a:pPr eaLnBrk="1" hangingPunct="1">
              <a:buFont typeface="Arial" charset="0"/>
              <a:buChar char="•"/>
            </a:pPr>
            <a:r>
              <a:rPr lang="ar-SA" sz="2400" dirty="0" smtClean="0">
                <a:cs typeface="B Lotus" pitchFamily="2" charset="-78"/>
              </a:rPr>
              <a:t>بسیار روش جالب و پرکاربردی است !در این روش شما محصولی را بسیار ارزان و با قیمت مناسب می فروشید ! </a:t>
            </a:r>
            <a:endParaRPr lang="fa-IR" sz="2400" dirty="0" smtClean="0">
              <a:cs typeface="B Lotus" pitchFamily="2" charset="-78"/>
            </a:endParaRPr>
          </a:p>
          <a:p>
            <a:pPr eaLnBrk="1" hangingPunct="1">
              <a:buFont typeface="Arial" charset="0"/>
              <a:buChar char="•"/>
            </a:pPr>
            <a:r>
              <a:rPr lang="ar-SA" sz="2000" dirty="0" smtClean="0">
                <a:cs typeface="B Lotus" pitchFamily="2" charset="-78"/>
              </a:rPr>
              <a:t>مثلاً یک سیستم عامل با قیمت بسیار ارزان ! اما پس از آن تنها نرم افزارهایی بر روی آن اجرا می شوند که خودتان آن را طراحی کرده باشید ! اکنون مشتری با نصب سیستم عامل شما اسیر شما شده است و مجبور است نرم افزارهای جانبی شما را به قیمت گران بخرد !</a:t>
            </a:r>
            <a:endParaRPr lang="fa-IR" sz="2000" dirty="0" smtClean="0">
              <a:cs typeface="B Lotus" pitchFamily="2" charset="-78"/>
            </a:endParaRPr>
          </a:p>
          <a:p>
            <a:pPr eaLnBrk="1" hangingPunct="1">
              <a:buFont typeface="Arial" charset="0"/>
              <a:buChar char="•"/>
            </a:pPr>
            <a:r>
              <a:rPr lang="ar-SA" sz="2000" dirty="0" smtClean="0">
                <a:cs typeface="B Lotus" pitchFamily="2" charset="-78"/>
              </a:rPr>
              <a:t> یا یک ریش تراش خیلی ارزان طراحی کنید و بفروشید ! اما تیغ های آن طراحی دارند که تنها شما آن را تولید می کنید و از طراحی استاندارد رایج در بازار پیروی نمی کنند ! اکنون شما با فروش تیغ ها ثروت کسب می کنید </a:t>
            </a:r>
            <a:endParaRPr lang="fa-IR" sz="2000" dirty="0" smtClean="0">
              <a:cs typeface="B Lotus" pitchFamily="2" charset="-78"/>
            </a:endParaRPr>
          </a:p>
        </p:txBody>
      </p:sp>
      <p:sp>
        <p:nvSpPr>
          <p:cNvPr id="3789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1EEFA6E5-E51D-4493-8674-5C7193CC850C}" type="slidenum">
              <a:rPr lang="ar-SA" smtClean="0"/>
              <a:pPr>
                <a:buFont typeface="Wingdings" pitchFamily="2" charset="2"/>
                <a:buChar char="Ú"/>
              </a:pPr>
              <a:t>10</a:t>
            </a:fld>
            <a:endParaRPr lang="en-US" smtClean="0"/>
          </a:p>
        </p:txBody>
      </p:sp>
      <p:pic>
        <p:nvPicPr>
          <p:cNvPr id="37893" name="Picture 6" descr="http://t1.gstatic.com/images?q=tbn:ANd9GcQqDa-IhvRzAn2bRyWtpwGrJ9V_igfPBoWVf1-tFpTtwe03jn7NUd5HLw">
            <a:hlinkClick r:id="rId2"/>
          </p:cNvPr>
          <p:cNvPicPr>
            <a:picLocks noChangeAspect="1" noChangeArrowheads="1"/>
          </p:cNvPicPr>
          <p:nvPr/>
        </p:nvPicPr>
        <p:blipFill>
          <a:blip r:embed="rId3"/>
          <a:srcRect/>
          <a:stretch>
            <a:fillRect/>
          </a:stretch>
        </p:blipFill>
        <p:spPr bwMode="auto">
          <a:xfrm>
            <a:off x="0" y="5013325"/>
            <a:ext cx="1797050" cy="1844675"/>
          </a:xfrm>
          <a:prstGeom prst="rect">
            <a:avLst/>
          </a:prstGeom>
          <a:noFill/>
          <a:ln w="9525">
            <a:noFill/>
            <a:miter lim="800000"/>
            <a:headEnd/>
            <a:tailEnd/>
          </a:ln>
        </p:spPr>
      </p:pic>
      <p:pic>
        <p:nvPicPr>
          <p:cNvPr id="37894" name="Picture 6" descr="http://t3.gstatic.com/images?q=tbn:ANd9GcR4Ffh74WHKUEqBTh2Hfjr56Qs_nqlHOrs297gAQRRwA42u4Fb4RzaYATQ">
            <a:hlinkClick r:id="rId4"/>
          </p:cNvPr>
          <p:cNvPicPr>
            <a:picLocks noChangeAspect="1" noChangeArrowheads="1"/>
          </p:cNvPicPr>
          <p:nvPr/>
        </p:nvPicPr>
        <p:blipFill>
          <a:blip r:embed="rId5"/>
          <a:srcRect/>
          <a:stretch>
            <a:fillRect/>
          </a:stretch>
        </p:blipFill>
        <p:spPr bwMode="auto">
          <a:xfrm>
            <a:off x="1835150" y="5686425"/>
            <a:ext cx="1114425" cy="1171575"/>
          </a:xfrm>
          <a:prstGeom prst="rect">
            <a:avLst/>
          </a:prstGeom>
          <a:noFill/>
          <a:ln w="9525">
            <a:noFill/>
            <a:miter lim="800000"/>
            <a:headEnd/>
            <a:tailEnd/>
          </a:ln>
        </p:spPr>
      </p:pic>
      <p:sp>
        <p:nvSpPr>
          <p:cNvPr id="8" name="TextBox 7"/>
          <p:cNvSpPr txBox="1"/>
          <p:nvPr/>
        </p:nvSpPr>
        <p:spPr>
          <a:xfrm rot="18480000">
            <a:off x="571472" y="428604"/>
            <a:ext cx="1357322" cy="600164"/>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7239000" cy="1500198"/>
          </a:xfrm>
        </p:spPr>
        <p:txBody>
          <a:bodyPr>
            <a:normAutofit fontScale="90000"/>
          </a:bodyPr>
          <a:lstStyle/>
          <a:p>
            <a:pPr algn="r" eaLnBrk="1" fontAlgn="auto" hangingPunct="1">
              <a:spcAft>
                <a:spcPts val="0"/>
              </a:spcAft>
              <a:defRPr/>
            </a:pPr>
            <a:r>
              <a:rPr lang="fa-IR" dirty="0" smtClean="0">
                <a:solidFill>
                  <a:schemeClr val="tx2"/>
                </a:solidFill>
                <a:cs typeface="B Lotus" pitchFamily="2" charset="-78"/>
              </a:rPr>
              <a:t>5- </a:t>
            </a:r>
            <a:r>
              <a:rPr lang="ar-SA" dirty="0" smtClean="0">
                <a:solidFill>
                  <a:schemeClr val="tx2"/>
                </a:solidFill>
                <a:cs typeface="B Lotus" pitchFamily="2" charset="-78"/>
              </a:rPr>
              <a:t>قیمت گذاری گزاف</a:t>
            </a:r>
            <a:r>
              <a:rPr lang="fa-IR" dirty="0" smtClean="0">
                <a:solidFill>
                  <a:schemeClr val="tx2"/>
                </a:solidFill>
                <a:cs typeface="B Lotus" pitchFamily="2" charset="-78"/>
              </a:rPr>
              <a:t/>
            </a:r>
            <a:br>
              <a:rPr lang="fa-IR" dirty="0" smtClean="0">
                <a:solidFill>
                  <a:schemeClr val="tx2"/>
                </a:solidFill>
                <a:cs typeface="B Lotus" pitchFamily="2" charset="-78"/>
              </a:rPr>
            </a:br>
            <a:r>
              <a:rPr lang="en-US" dirty="0" smtClean="0">
                <a:solidFill>
                  <a:schemeClr val="tx2"/>
                </a:solidFill>
                <a:cs typeface="B Lotus" pitchFamily="2" charset="-78"/>
              </a:rPr>
              <a:t> Price Skimming</a:t>
            </a:r>
            <a:r>
              <a:rPr lang="fa-IR" dirty="0" smtClean="0">
                <a:solidFill>
                  <a:schemeClr val="tx2"/>
                </a:solidFill>
                <a:cs typeface="B Lotus" pitchFamily="2" charset="-78"/>
              </a:rPr>
              <a:t/>
            </a:r>
            <a:br>
              <a:rPr lang="fa-IR" dirty="0" smtClean="0">
                <a:solidFill>
                  <a:schemeClr val="tx2"/>
                </a:solidFill>
                <a:cs typeface="B Lotus" pitchFamily="2" charset="-78"/>
              </a:rPr>
            </a:br>
            <a:endParaRPr lang="fa-IR" dirty="0">
              <a:cs typeface="B Lotus" pitchFamily="2" charset="-78"/>
            </a:endParaRPr>
          </a:p>
        </p:txBody>
      </p:sp>
      <p:sp>
        <p:nvSpPr>
          <p:cNvPr id="34819" name="Content Placeholder 2"/>
          <p:cNvSpPr>
            <a:spLocks noGrp="1"/>
          </p:cNvSpPr>
          <p:nvPr>
            <p:ph idx="1"/>
          </p:nvPr>
        </p:nvSpPr>
        <p:spPr/>
        <p:txBody>
          <a:bodyPr/>
          <a:lstStyle/>
          <a:p>
            <a:pPr algn="just" eaLnBrk="1" hangingPunct="1">
              <a:lnSpc>
                <a:spcPct val="150000"/>
              </a:lnSpc>
              <a:buFont typeface="Arial" charset="0"/>
              <a:buChar char="•"/>
            </a:pPr>
            <a:r>
              <a:rPr lang="ar-SA" sz="2000" dirty="0" smtClean="0">
                <a:cs typeface="B Lotus" pitchFamily="2" charset="-78"/>
              </a:rPr>
              <a:t>در واقع این استراتژی دقیقاً برعکس قیمت گذاری نفوذی است. در این روش ابتدا یک قیمت بسیار بالا را برای محصول تعیین می کنیم و محصول را به بازار عرضه می کنیم و پس از آن که رقبا با توجه به قیمت بالا و جذابیت بازار وارد شدند و محصول را عرضه کردند، قیمت را به تدریج کاهش می دهیم. پرواضح است که این روش مربوط به زمانی است که محصول ما در بازار یکتا است و مشابهی ندارد. طبیعتاً با ورود رقبا مجبور به استفاده از یکی دیگر از استراتژی های مذکور در این مطلب خواهیم بود. (لازم به توضیح است که</a:t>
            </a:r>
            <a:r>
              <a:rPr lang="en-US" sz="2000" dirty="0" smtClean="0">
                <a:cs typeface="B Lotus" pitchFamily="2" charset="-78"/>
              </a:rPr>
              <a:t> Skimming </a:t>
            </a:r>
            <a:r>
              <a:rPr lang="ar-SA" sz="2000" dirty="0" smtClean="0">
                <a:cs typeface="B Lotus" pitchFamily="2" charset="-78"/>
              </a:rPr>
              <a:t>در زبان انگلیسی به معنا سرشیر گیری است </a:t>
            </a:r>
            <a:r>
              <a:rPr lang="fa-IR" sz="2000" dirty="0" smtClean="0">
                <a:cs typeface="B Lotus" pitchFamily="2" charset="-78"/>
              </a:rPr>
              <a:t>)</a:t>
            </a:r>
            <a:endParaRPr lang="en-US" sz="2000" dirty="0" smtClean="0">
              <a:cs typeface="B Lotus" pitchFamily="2" charset="-78"/>
            </a:endParaRPr>
          </a:p>
          <a:p>
            <a:pPr eaLnBrk="1" hangingPunct="1">
              <a:buFont typeface="Arial" charset="0"/>
              <a:buChar char="•"/>
            </a:pPr>
            <a:endParaRPr lang="fa-IR" sz="2400" dirty="0" smtClean="0">
              <a:cs typeface="B Lotus" pitchFamily="2" charset="-78"/>
            </a:endParaRPr>
          </a:p>
        </p:txBody>
      </p:sp>
      <p:sp>
        <p:nvSpPr>
          <p:cNvPr id="34820"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B7DF02CF-7B68-4FE7-8294-6DC50278AB6A}" type="slidenum">
              <a:rPr lang="ar-SA" smtClean="0"/>
              <a:pPr>
                <a:buFont typeface="Wingdings" pitchFamily="2" charset="2"/>
                <a:buChar char="Ú"/>
              </a:pPr>
              <a:t>11</a:t>
            </a:fld>
            <a:endParaRPr lang="en-US" smtClean="0"/>
          </a:p>
        </p:txBody>
      </p:sp>
      <p:sp>
        <p:nvSpPr>
          <p:cNvPr id="5" name="TextBox 4"/>
          <p:cNvSpPr txBox="1"/>
          <p:nvPr/>
        </p:nvSpPr>
        <p:spPr>
          <a:xfrm rot="18480000">
            <a:off x="549901" y="774484"/>
            <a:ext cx="1714512" cy="600164"/>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467600" cy="1382394"/>
          </a:xfrm>
        </p:spPr>
        <p:txBody>
          <a:bodyPr>
            <a:normAutofit fontScale="90000"/>
          </a:bodyPr>
          <a:lstStyle/>
          <a:p>
            <a:pPr algn="r" eaLnBrk="1" fontAlgn="auto" hangingPunct="1">
              <a:spcAft>
                <a:spcPts val="0"/>
              </a:spcAft>
              <a:defRPr/>
            </a:pPr>
            <a:r>
              <a:rPr lang="fa-IR" dirty="0" smtClean="0">
                <a:solidFill>
                  <a:schemeClr val="tx2"/>
                </a:solidFill>
                <a:cs typeface="B Lotus" pitchFamily="2" charset="-78"/>
              </a:rPr>
              <a:t>6- </a:t>
            </a:r>
            <a:r>
              <a:rPr lang="ar-SA" dirty="0" smtClean="0">
                <a:solidFill>
                  <a:schemeClr val="tx2"/>
                </a:solidFill>
                <a:cs typeface="B Lotus" pitchFamily="2" charset="-78"/>
              </a:rPr>
              <a:t>قیمت گذاری اقتصادی یا</a:t>
            </a:r>
            <a:r>
              <a:rPr lang="en-US" dirty="0" smtClean="0">
                <a:solidFill>
                  <a:schemeClr val="tx2"/>
                </a:solidFill>
                <a:cs typeface="B Lotus" pitchFamily="2" charset="-78"/>
              </a:rPr>
              <a:t/>
            </a:r>
            <a:br>
              <a:rPr lang="en-US" dirty="0" smtClean="0">
                <a:solidFill>
                  <a:schemeClr val="tx2"/>
                </a:solidFill>
                <a:cs typeface="B Lotus" pitchFamily="2" charset="-78"/>
              </a:rPr>
            </a:br>
            <a:r>
              <a:rPr lang="en-US" dirty="0" smtClean="0">
                <a:solidFill>
                  <a:schemeClr val="tx2"/>
                </a:solidFill>
                <a:cs typeface="B Lotus" pitchFamily="2" charset="-78"/>
              </a:rPr>
              <a:t> Economy Pricing</a:t>
            </a:r>
            <a:br>
              <a:rPr lang="en-US" dirty="0" smtClean="0">
                <a:solidFill>
                  <a:schemeClr val="tx2"/>
                </a:solidFill>
                <a:cs typeface="B Lotus" pitchFamily="2" charset="-78"/>
              </a:rPr>
            </a:br>
            <a:endParaRPr lang="fa-IR" dirty="0">
              <a:cs typeface="B Lotus" pitchFamily="2" charset="-78"/>
            </a:endParaRPr>
          </a:p>
        </p:txBody>
      </p:sp>
      <p:sp>
        <p:nvSpPr>
          <p:cNvPr id="33795" name="Content Placeholder 2"/>
          <p:cNvSpPr>
            <a:spLocks noGrp="1"/>
          </p:cNvSpPr>
          <p:nvPr>
            <p:ph idx="1"/>
          </p:nvPr>
        </p:nvSpPr>
        <p:spPr>
          <a:xfrm>
            <a:off x="395288" y="2133600"/>
            <a:ext cx="7467600" cy="4525963"/>
          </a:xfrm>
        </p:spPr>
        <p:txBody>
          <a:bodyPr/>
          <a:lstStyle/>
          <a:p>
            <a:pPr eaLnBrk="1" hangingPunct="1">
              <a:lnSpc>
                <a:spcPct val="150000"/>
              </a:lnSpc>
              <a:buFont typeface="Arial" charset="0"/>
              <a:buChar char="•"/>
            </a:pPr>
            <a:r>
              <a:rPr lang="ar-SA" dirty="0" smtClean="0">
                <a:cs typeface="B Lotus" pitchFamily="2" charset="-78"/>
              </a:rPr>
              <a:t>در این روش، برخلاف قیمت گذاری نفوذی که قیمتها را به طور مصنوعی پایین می آوردیم، قیمت واقعاً پایین است ! یعنی در تولید و فروش از روشهایی استفاده می کنیم که کمترین هزینه ها را در پی داشته باشد، و از این طریق محصولی ارزان تر را در اختیار مشتری قرار می دهیم. در فروشگاه ها اگر دقت کنید معمولاً محصولاتی هستند که برای افرادی که به دنبال خریدها اقتصادی هستند، می تواند بهترین گزینه باشد</a:t>
            </a:r>
            <a:r>
              <a:rPr lang="en-US" dirty="0" smtClean="0">
                <a:cs typeface="B Lotus" pitchFamily="2" charset="-78"/>
              </a:rPr>
              <a:t>.</a:t>
            </a:r>
          </a:p>
        </p:txBody>
      </p:sp>
      <p:sp>
        <p:nvSpPr>
          <p:cNvPr id="3379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76AF35AA-2AF6-4BF1-9002-ABE012E11FCF}" type="slidenum">
              <a:rPr lang="ar-SA" smtClean="0"/>
              <a:pPr>
                <a:buFont typeface="Wingdings" pitchFamily="2" charset="2"/>
                <a:buChar char="Ú"/>
              </a:pPr>
              <a:t>12</a:t>
            </a:fld>
            <a:endParaRPr lang="en-US" smtClean="0"/>
          </a:p>
        </p:txBody>
      </p:sp>
      <p:sp>
        <p:nvSpPr>
          <p:cNvPr id="5" name="TextBox 4"/>
          <p:cNvSpPr txBox="1"/>
          <p:nvPr/>
        </p:nvSpPr>
        <p:spPr>
          <a:xfrm rot="18480000">
            <a:off x="777943" y="960651"/>
            <a:ext cx="1643074" cy="600164"/>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320040"/>
            <a:ext cx="6196034" cy="1143000"/>
          </a:xfrm>
        </p:spPr>
        <p:txBody>
          <a:bodyPr>
            <a:normAutofit fontScale="90000"/>
          </a:bodyPr>
          <a:lstStyle/>
          <a:p>
            <a:pPr algn="r" eaLnBrk="1" fontAlgn="auto" hangingPunct="1">
              <a:spcAft>
                <a:spcPts val="0"/>
              </a:spcAft>
              <a:defRPr/>
            </a:pPr>
            <a:r>
              <a:rPr lang="fa-IR" dirty="0" smtClean="0">
                <a:solidFill>
                  <a:schemeClr val="tx2"/>
                </a:solidFill>
                <a:cs typeface="B Lotus" pitchFamily="2" charset="-78"/>
              </a:rPr>
              <a:t>7- </a:t>
            </a:r>
            <a:r>
              <a:rPr lang="ar-SA" dirty="0" smtClean="0">
                <a:solidFill>
                  <a:schemeClr val="tx2"/>
                </a:solidFill>
                <a:cs typeface="B Lotus" pitchFamily="2" charset="-78"/>
              </a:rPr>
              <a:t>قیمت‌گذاری محصول بسته‌ای</a:t>
            </a:r>
            <a:r>
              <a:rPr lang="en-US" dirty="0" smtClean="0">
                <a:solidFill>
                  <a:schemeClr val="tx2"/>
                </a:solidFill>
                <a:cs typeface="B Lotus" pitchFamily="2" charset="-78"/>
              </a:rPr>
              <a:t/>
            </a:r>
            <a:br>
              <a:rPr lang="en-US" dirty="0" smtClean="0">
                <a:solidFill>
                  <a:schemeClr val="tx2"/>
                </a:solidFill>
                <a:cs typeface="B Lotus" pitchFamily="2" charset="-78"/>
              </a:rPr>
            </a:br>
            <a:r>
              <a:rPr lang="en-US" dirty="0" smtClean="0">
                <a:solidFill>
                  <a:schemeClr val="tx2"/>
                </a:solidFill>
                <a:cs typeface="B Lotus" pitchFamily="2" charset="-78"/>
              </a:rPr>
              <a:t> (Product Bundle Pricing):</a:t>
            </a:r>
            <a:endParaRPr lang="fa-IR" dirty="0">
              <a:cs typeface="B Lotus" pitchFamily="2" charset="-78"/>
            </a:endParaRPr>
          </a:p>
        </p:txBody>
      </p:sp>
      <p:sp>
        <p:nvSpPr>
          <p:cNvPr id="41987" name="Content Placeholder 2"/>
          <p:cNvSpPr>
            <a:spLocks noGrp="1"/>
          </p:cNvSpPr>
          <p:nvPr>
            <p:ph idx="1"/>
          </p:nvPr>
        </p:nvSpPr>
        <p:spPr/>
        <p:txBody>
          <a:bodyPr/>
          <a:lstStyle/>
          <a:p>
            <a:pPr eaLnBrk="1" hangingPunct="1">
              <a:buFont typeface="Arial" charset="0"/>
              <a:buChar char="•"/>
            </a:pPr>
            <a:r>
              <a:rPr lang="ar-SA" sz="2400" dirty="0" smtClean="0">
                <a:cs typeface="B Lotus" pitchFamily="2" charset="-78"/>
              </a:rPr>
              <a:t>گاهی پیش می‌آید که فروشنده تشخیص می‌دهد با ترکیب چند قلم از </a:t>
            </a:r>
            <a:r>
              <a:rPr lang="ar-SA" sz="2400" dirty="0" smtClean="0">
                <a:cs typeface="B Lotus" pitchFamily="2" charset="-78"/>
              </a:rPr>
              <a:t>محصولاتش </a:t>
            </a:r>
            <a:r>
              <a:rPr lang="ar-SA" sz="2400" dirty="0" smtClean="0">
                <a:cs typeface="B Lotus" pitchFamily="2" charset="-78"/>
              </a:rPr>
              <a:t>می‌تواند بسته‌ای از محصولات را برای فروش آماده کند. به عنوان مثال، در بعضی از رستوران‌ها یک بسته‌ی غذایی مرکب از پیش‌غذا، غذای اصلی، سالاد و نوشیدنی برای فروش در نظر گرفته می‌شود. به این ترتیب، درجه‌ی قدرت انتخاب مشتری کم می‌شود و در مجموع حجم فروش بالا می‌رود. در جای دیگری، ممکن است فروشنده امکان خرید تک‌محصول را برای مشتری در نظر بگیرد، ولی قیمت محصول بسته‌ای را کم‌تر از مجموع قیمت‌های تک‌محصول‌ها تعیین کند تا مشتری به سمت خرید محصول بسته‌ای ترغیب شود</a:t>
            </a:r>
            <a:r>
              <a:rPr lang="en-US" sz="2400" dirty="0" smtClean="0">
                <a:cs typeface="B Lotus" pitchFamily="2" charset="-78"/>
              </a:rPr>
              <a:t>. </a:t>
            </a:r>
            <a:br>
              <a:rPr lang="en-US" sz="2400" dirty="0" smtClean="0">
                <a:cs typeface="B Lotus" pitchFamily="2" charset="-78"/>
              </a:rPr>
            </a:br>
            <a:endParaRPr lang="fa-IR" sz="2400" dirty="0" smtClean="0">
              <a:cs typeface="B Lotus" pitchFamily="2" charset="-78"/>
            </a:endParaRPr>
          </a:p>
        </p:txBody>
      </p:sp>
      <p:sp>
        <p:nvSpPr>
          <p:cNvPr id="4198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311118D8-A044-4968-9875-93639CBA2759}" type="slidenum">
              <a:rPr lang="ar-SA" smtClean="0"/>
              <a:pPr>
                <a:buFont typeface="Wingdings" pitchFamily="2" charset="2"/>
                <a:buChar char="Ú"/>
              </a:pPr>
              <a:t>13</a:t>
            </a:fld>
            <a:endParaRPr lang="en-US" smtClean="0"/>
          </a:p>
        </p:txBody>
      </p:sp>
      <p:pic>
        <p:nvPicPr>
          <p:cNvPr id="41989" name="Picture 3" descr="استراتژی قیمت گذاری"/>
          <p:cNvPicPr>
            <a:picLocks noChangeAspect="1" noChangeArrowheads="1"/>
          </p:cNvPicPr>
          <p:nvPr/>
        </p:nvPicPr>
        <p:blipFill>
          <a:blip r:embed="rId2"/>
          <a:srcRect/>
          <a:stretch>
            <a:fillRect/>
          </a:stretch>
        </p:blipFill>
        <p:spPr bwMode="auto">
          <a:xfrm>
            <a:off x="1428750" y="4953000"/>
            <a:ext cx="1905000" cy="1905000"/>
          </a:xfrm>
          <a:prstGeom prst="rect">
            <a:avLst/>
          </a:prstGeom>
          <a:noFill/>
          <a:ln w="9525">
            <a:noFill/>
            <a:miter lim="800000"/>
            <a:headEnd/>
            <a:tailEnd/>
          </a:ln>
        </p:spPr>
      </p:pic>
      <p:sp>
        <p:nvSpPr>
          <p:cNvPr id="6" name="TextBox 5"/>
          <p:cNvSpPr txBox="1"/>
          <p:nvPr/>
        </p:nvSpPr>
        <p:spPr>
          <a:xfrm rot="16200000">
            <a:off x="332734" y="504701"/>
            <a:ext cx="1406172" cy="584775"/>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algn="r" eaLnBrk="1" fontAlgn="auto" hangingPunct="1">
              <a:spcAft>
                <a:spcPts val="0"/>
              </a:spcAft>
              <a:defRPr/>
            </a:pPr>
            <a:r>
              <a:rPr lang="fa-IR" dirty="0" smtClean="0">
                <a:cs typeface="B Lotus" pitchFamily="2" charset="-78"/>
              </a:rPr>
              <a:t>8- ق</a:t>
            </a:r>
            <a:r>
              <a:rPr lang="ar-SA" dirty="0" smtClean="0">
                <a:solidFill>
                  <a:schemeClr val="tx2"/>
                </a:solidFill>
                <a:cs typeface="B Lotus" pitchFamily="2" charset="-78"/>
              </a:rPr>
              <a:t>یمت‌گذاری تبلیغی</a:t>
            </a:r>
            <a:r>
              <a:rPr lang="fa-IR" dirty="0" smtClean="0">
                <a:solidFill>
                  <a:schemeClr val="tx2"/>
                </a:solidFill>
                <a:cs typeface="B Lotus" pitchFamily="2" charset="-78"/>
              </a:rPr>
              <a:t/>
            </a:r>
            <a:br>
              <a:rPr lang="fa-IR" dirty="0" smtClean="0">
                <a:solidFill>
                  <a:schemeClr val="tx2"/>
                </a:solidFill>
                <a:cs typeface="B Lotus" pitchFamily="2" charset="-78"/>
              </a:rPr>
            </a:br>
            <a:r>
              <a:rPr lang="en-US" dirty="0" smtClean="0">
                <a:solidFill>
                  <a:schemeClr val="tx2"/>
                </a:solidFill>
                <a:cs typeface="B Lotus" pitchFamily="2" charset="-78"/>
              </a:rPr>
              <a:t> (Promotional Pricing)</a:t>
            </a:r>
            <a:endParaRPr lang="fa-IR" dirty="0">
              <a:cs typeface="B Lotus" pitchFamily="2" charset="-78"/>
            </a:endParaRPr>
          </a:p>
        </p:txBody>
      </p:sp>
      <p:sp>
        <p:nvSpPr>
          <p:cNvPr id="43011" name="Content Placeholder 2"/>
          <p:cNvSpPr>
            <a:spLocks noGrp="1"/>
          </p:cNvSpPr>
          <p:nvPr>
            <p:ph idx="1"/>
          </p:nvPr>
        </p:nvSpPr>
        <p:spPr>
          <a:xfrm>
            <a:off x="457200" y="1974850"/>
            <a:ext cx="7467600" cy="4525963"/>
          </a:xfrm>
        </p:spPr>
        <p:txBody>
          <a:bodyPr/>
          <a:lstStyle/>
          <a:p>
            <a:pPr eaLnBrk="1" hangingPunct="1">
              <a:lnSpc>
                <a:spcPct val="150000"/>
              </a:lnSpc>
              <a:buFont typeface="Arial" charset="0"/>
              <a:buChar char="•"/>
            </a:pPr>
            <a:r>
              <a:rPr lang="fa-IR" dirty="0" smtClean="0">
                <a:cs typeface="B Lotus" pitchFamily="2" charset="-78"/>
              </a:rPr>
              <a:t>ح</a:t>
            </a:r>
            <a:r>
              <a:rPr lang="ar-SA" dirty="0" smtClean="0">
                <a:cs typeface="B Lotus" pitchFamily="2" charset="-78"/>
              </a:rPr>
              <a:t>تماً در خریدهای‌تان با پیام‌های تبلیغاتی‌ای مانند "یکی بخر، دو تا ببر" یا مانند آن، مواجه شده‌اید. این هم یکی دیگر از استراتژی‌های قیمت‌گذاری‌ست که از آن با عنوان قیمت‌گذاری تبلیغی یاد می‌کنند</a:t>
            </a:r>
            <a:r>
              <a:rPr lang="en-US" dirty="0" smtClean="0">
                <a:cs typeface="B Lotus" pitchFamily="2" charset="-78"/>
              </a:rPr>
              <a:t>.</a:t>
            </a:r>
            <a:endParaRPr lang="fa-IR" dirty="0" smtClean="0">
              <a:cs typeface="B Lotus" pitchFamily="2" charset="-78"/>
            </a:endParaRPr>
          </a:p>
        </p:txBody>
      </p:sp>
      <p:sp>
        <p:nvSpPr>
          <p:cNvPr id="4301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BA5C7099-3C7A-42A0-8C3F-3BE4B9C796C6}" type="slidenum">
              <a:rPr lang="ar-SA" smtClean="0"/>
              <a:pPr>
                <a:buFont typeface="Wingdings" pitchFamily="2" charset="2"/>
                <a:buChar char="Ú"/>
              </a:pPr>
              <a:t>14</a:t>
            </a:fld>
            <a:endParaRPr lang="en-US" smtClean="0"/>
          </a:p>
        </p:txBody>
      </p:sp>
      <p:pic>
        <p:nvPicPr>
          <p:cNvPr id="43013" name="Picture 6" descr="http://t0.gstatic.com/images?q=tbn:ANd9GcQcB4tSNkyD6oV_ynTNsywKZtXR0pJsR88fdIiO9WPxgJwpYvxPK-BfuIY">
            <a:hlinkClick r:id="rId2"/>
          </p:cNvPr>
          <p:cNvPicPr>
            <a:picLocks noChangeAspect="1" noChangeArrowheads="1"/>
          </p:cNvPicPr>
          <p:nvPr/>
        </p:nvPicPr>
        <p:blipFill>
          <a:blip r:embed="rId3"/>
          <a:srcRect/>
          <a:stretch>
            <a:fillRect/>
          </a:stretch>
        </p:blipFill>
        <p:spPr bwMode="auto">
          <a:xfrm>
            <a:off x="755650" y="4286256"/>
            <a:ext cx="1887524" cy="1857388"/>
          </a:xfrm>
          <a:prstGeom prst="rect">
            <a:avLst/>
          </a:prstGeom>
          <a:noFill/>
          <a:ln w="9525">
            <a:noFill/>
            <a:miter lim="800000"/>
            <a:headEnd/>
            <a:tailEnd/>
          </a:ln>
        </p:spPr>
      </p:pic>
      <p:sp>
        <p:nvSpPr>
          <p:cNvPr id="6" name="TextBox 5"/>
          <p:cNvSpPr txBox="1"/>
          <p:nvPr/>
        </p:nvSpPr>
        <p:spPr>
          <a:xfrm rot="18540000">
            <a:off x="695991" y="844788"/>
            <a:ext cx="1357322" cy="600164"/>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20040"/>
            <a:ext cx="7239000" cy="804704"/>
          </a:xfrm>
        </p:spPr>
        <p:txBody>
          <a:bodyPr>
            <a:normAutofit fontScale="90000"/>
          </a:bodyPr>
          <a:lstStyle/>
          <a:p>
            <a:pPr algn="ctr" eaLnBrk="1" fontAlgn="auto" hangingPunct="1">
              <a:spcAft>
                <a:spcPts val="0"/>
              </a:spcAft>
              <a:defRPr/>
            </a:pPr>
            <a:r>
              <a:rPr lang="fa-IR" sz="4000" dirty="0" smtClean="0">
                <a:cs typeface="B Lotus" pitchFamily="2" charset="-78"/>
              </a:rPr>
              <a:t>9- قيمت گذاري بر مبناي ديدگاه روان شناسي</a:t>
            </a:r>
            <a:r>
              <a:rPr lang="fa-IR" dirty="0" smtClean="0">
                <a:cs typeface="B Lotus" pitchFamily="2" charset="-78"/>
              </a:rPr>
              <a:t> </a:t>
            </a:r>
            <a:endParaRPr lang="en-US" dirty="0" smtClean="0">
              <a:cs typeface="B Lotus" pitchFamily="2" charset="-78"/>
            </a:endParaRPr>
          </a:p>
        </p:txBody>
      </p:sp>
      <p:sp>
        <p:nvSpPr>
          <p:cNvPr id="30723" name="Rectangle 3"/>
          <p:cNvSpPr>
            <a:spLocks noGrp="1" noChangeArrowheads="1"/>
          </p:cNvSpPr>
          <p:nvPr>
            <p:ph idx="1"/>
          </p:nvPr>
        </p:nvSpPr>
        <p:spPr>
          <a:xfrm>
            <a:off x="457200" y="1609725"/>
            <a:ext cx="7239000" cy="4411663"/>
          </a:xfrm>
        </p:spPr>
        <p:txBody>
          <a:bodyPr/>
          <a:lstStyle/>
          <a:p>
            <a:pPr algn="justLow" eaLnBrk="1" hangingPunct="1">
              <a:buFont typeface="Arial" charset="0"/>
              <a:buChar char="•"/>
            </a:pPr>
            <a:r>
              <a:rPr lang="fa-IR" sz="2800" b="1" smtClean="0">
                <a:cs typeface="B Lotus" pitchFamily="2" charset="-78"/>
              </a:rPr>
              <a:t>بسياري از مشتريان قيمت را دليلي بر كيفيت محصول مي دانند. به ويژه قيمت گذاري بر مبناي تصويري كه محصول در ذهن مشتري خلق كرده در مورد محصولاتي اثر بخش مي شود كه پيام بزرگي شما را مي رساند.مثلاً ارزش عطر موجود در يك شيشه 100 ريالي فقط 10 ريال است ولي كسي كه 100 ريال براي هديه پرداخت مي كند اين پيام را به گيرنده اتقال مي دهد كه براي او احترام زيادي قائل است.</a:t>
            </a:r>
          </a:p>
          <a:p>
            <a:pPr eaLnBrk="1" hangingPunct="1">
              <a:buFont typeface="Arial" charset="0"/>
              <a:buChar char="•"/>
            </a:pPr>
            <a:r>
              <a:rPr lang="fa-IR" sz="2800" b="1" smtClean="0">
                <a:cs typeface="B Lotus" pitchFamily="2" charset="-78"/>
              </a:rPr>
              <a:t>قيمت مرجع : ترجمه كردن قيمت به قيمت هاي جاري مثلاً بجاي قيمت 3000 تومان 2995 تومان براي محصول</a:t>
            </a:r>
          </a:p>
          <a:p>
            <a:pPr eaLnBrk="1" hangingPunct="1">
              <a:buFont typeface="Wingdings" pitchFamily="2" charset="2"/>
              <a:buNone/>
            </a:pPr>
            <a:endParaRPr lang="en-US" sz="2800" b="1" smtClean="0">
              <a:cs typeface="B Lotus" pitchFamily="2" charset="-78"/>
            </a:endParaRPr>
          </a:p>
        </p:txBody>
      </p:sp>
      <p:sp>
        <p:nvSpPr>
          <p:cNvPr id="3072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6890983D-D395-43A3-9A17-219F52CA1AA1}" type="slidenum">
              <a:rPr lang="ar-SA" smtClean="0"/>
              <a:pPr>
                <a:buFont typeface="Wingdings" pitchFamily="2" charset="2"/>
                <a:buChar char="Ú"/>
              </a:pPr>
              <a:t>15</a:t>
            </a:fld>
            <a:endParaRPr lang="en-US" smtClean="0"/>
          </a:p>
        </p:txBody>
      </p:sp>
      <p:pic>
        <p:nvPicPr>
          <p:cNvPr id="30725" name="Picture 4" descr="images.jpg"/>
          <p:cNvPicPr>
            <a:picLocks noChangeAspect="1"/>
          </p:cNvPicPr>
          <p:nvPr/>
        </p:nvPicPr>
        <p:blipFill>
          <a:blip r:embed="rId2"/>
          <a:srcRect/>
          <a:stretch>
            <a:fillRect/>
          </a:stretch>
        </p:blipFill>
        <p:spPr bwMode="auto">
          <a:xfrm>
            <a:off x="250825" y="5929330"/>
            <a:ext cx="1820845" cy="758808"/>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750871"/>
          </a:xfrm>
        </p:spPr>
        <p:txBody>
          <a:bodyPr/>
          <a:lstStyle/>
          <a:p>
            <a:pPr algn="r"/>
            <a:r>
              <a:rPr lang="fa-IR" dirty="0" smtClean="0">
                <a:cs typeface="B Lotus" pitchFamily="2" charset="-78"/>
              </a:rPr>
              <a:t>مبانی فکری در قیمت گذاری:</a:t>
            </a:r>
            <a:endParaRPr lang="en-US" dirty="0">
              <a:cs typeface="B Lotus" pitchFamily="2" charset="-78"/>
            </a:endParaRPr>
          </a:p>
        </p:txBody>
      </p:sp>
      <p:sp>
        <p:nvSpPr>
          <p:cNvPr id="3" name="Content Placeholder 2"/>
          <p:cNvSpPr>
            <a:spLocks noGrp="1"/>
          </p:cNvSpPr>
          <p:nvPr>
            <p:ph idx="1"/>
          </p:nvPr>
        </p:nvSpPr>
        <p:spPr>
          <a:xfrm>
            <a:off x="457200" y="1142984"/>
            <a:ext cx="7239000" cy="5313379"/>
          </a:xfrm>
        </p:spPr>
        <p:txBody>
          <a:bodyPr/>
          <a:lstStyle/>
          <a:p>
            <a:pPr>
              <a:lnSpc>
                <a:spcPct val="150000"/>
              </a:lnSpc>
              <a:buFont typeface="+mj-lt"/>
              <a:buAutoNum type="arabicPeriod"/>
            </a:pPr>
            <a:r>
              <a:rPr lang="fa-IR" sz="2800" dirty="0" smtClean="0">
                <a:cs typeface="B Lotus" pitchFamily="2" charset="-78"/>
              </a:rPr>
              <a:t>قیمت گذار ی بر مبنای هزینه </a:t>
            </a:r>
          </a:p>
          <a:p>
            <a:pPr>
              <a:lnSpc>
                <a:spcPct val="150000"/>
              </a:lnSpc>
              <a:buFont typeface="+mj-lt"/>
              <a:buAutoNum type="arabicPeriod"/>
            </a:pPr>
            <a:r>
              <a:rPr lang="fa-IR" sz="2800" dirty="0" smtClean="0">
                <a:cs typeface="B Lotus" pitchFamily="2" charset="-78"/>
              </a:rPr>
              <a:t>قیمت گذاری بر مبنای مشتری</a:t>
            </a:r>
          </a:p>
          <a:p>
            <a:pPr>
              <a:lnSpc>
                <a:spcPct val="150000"/>
              </a:lnSpc>
              <a:buFont typeface="+mj-lt"/>
              <a:buAutoNum type="arabicPeriod"/>
            </a:pPr>
            <a:r>
              <a:rPr lang="fa-IR" sz="2800" dirty="0" smtClean="0">
                <a:cs typeface="B Lotus" pitchFamily="2" charset="-78"/>
              </a:rPr>
              <a:t>قیمت گذاری بر مبنای ارزش(با توجه به مشتریان داخل و خارج سازمان یا همان ذینفعان)</a:t>
            </a:r>
          </a:p>
          <a:p>
            <a:pPr>
              <a:lnSpc>
                <a:spcPct val="150000"/>
              </a:lnSpc>
              <a:buFont typeface="+mj-lt"/>
              <a:buAutoNum type="arabicPeriod"/>
            </a:pPr>
            <a:r>
              <a:rPr lang="fa-IR" sz="2800" dirty="0" smtClean="0">
                <a:cs typeface="B Lotus" pitchFamily="2" charset="-78"/>
              </a:rPr>
              <a:t>قیمت گذاری بر حسب بازار</a:t>
            </a:r>
          </a:p>
          <a:p>
            <a:pPr>
              <a:lnSpc>
                <a:spcPct val="150000"/>
              </a:lnSpc>
              <a:buFont typeface="+mj-lt"/>
              <a:buAutoNum type="arabicPeriod"/>
            </a:pPr>
            <a:r>
              <a:rPr lang="fa-IR" sz="2800" dirty="0" smtClean="0">
                <a:cs typeface="B Lotus" pitchFamily="2" charset="-78"/>
              </a:rPr>
              <a:t>قیمت گذاری بر حسب قیمت رهبر بازار</a:t>
            </a:r>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16</a:t>
            </a:fld>
            <a:endParaRPr lang="en-US" dirty="0"/>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20040"/>
            <a:ext cx="7239000" cy="1143000"/>
          </a:xfrm>
        </p:spPr>
        <p:txBody>
          <a:bodyPr/>
          <a:lstStyle/>
          <a:p>
            <a:pPr algn="ctr" eaLnBrk="1" fontAlgn="auto" hangingPunct="1">
              <a:spcAft>
                <a:spcPts val="0"/>
              </a:spcAft>
              <a:defRPr/>
            </a:pPr>
            <a:r>
              <a:rPr lang="fa-IR" sz="4400" dirty="0" smtClean="0">
                <a:cs typeface="B Lotus" pitchFamily="2" charset="-78"/>
              </a:rPr>
              <a:t>هزینه یابی هدف</a:t>
            </a:r>
            <a:r>
              <a:rPr lang="en-US" sz="3200" dirty="0" smtClean="0">
                <a:cs typeface="B Lotus" pitchFamily="2" charset="-78"/>
              </a:rPr>
              <a:t>target costing</a:t>
            </a:r>
            <a:endParaRPr lang="en-US" sz="4000" dirty="0" smtClean="0">
              <a:cs typeface="B Lotus" pitchFamily="2" charset="-78"/>
            </a:endParaRPr>
          </a:p>
        </p:txBody>
      </p:sp>
      <p:sp>
        <p:nvSpPr>
          <p:cNvPr id="14339" name="Rectangle 3"/>
          <p:cNvSpPr>
            <a:spLocks noGrp="1" noChangeArrowheads="1"/>
          </p:cNvSpPr>
          <p:nvPr>
            <p:ph idx="1"/>
          </p:nvPr>
        </p:nvSpPr>
        <p:spPr>
          <a:xfrm>
            <a:off x="214282" y="2011363"/>
            <a:ext cx="7493031" cy="4346595"/>
          </a:xfrm>
        </p:spPr>
        <p:txBody>
          <a:bodyPr/>
          <a:lstStyle/>
          <a:p>
            <a:pPr eaLnBrk="1" hangingPunct="1">
              <a:buFont typeface="Arial" charset="0"/>
              <a:buChar char="•"/>
            </a:pPr>
            <a:r>
              <a:rPr lang="fa-IR" b="1" dirty="0" smtClean="0">
                <a:cs typeface="B Lotus" pitchFamily="2" charset="-78"/>
              </a:rPr>
              <a:t>در این روش قیمت گذاری ،شرکت هابه جای اینکه از روش هزینه تمام شده به اضافه سود استفاده کنند،به طور معکوس از نیازهای مشتریان و علاقه مندی آنها برای خرید محصولی خاص آغاز می کنند.</a:t>
            </a:r>
            <a:endParaRPr lang="en-US" b="1" dirty="0" smtClean="0">
              <a:cs typeface="B Lotus" pitchFamily="2" charset="-78"/>
            </a:endParaRPr>
          </a:p>
        </p:txBody>
      </p:sp>
      <p:sp>
        <p:nvSpPr>
          <p:cNvPr id="1434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ED3F2235-22C2-476F-B4C8-104AC9170754}" type="slidenum">
              <a:rPr lang="ar-SA" smtClean="0"/>
              <a:pPr>
                <a:buFont typeface="Wingdings" pitchFamily="2" charset="2"/>
                <a:buChar char="Ú"/>
              </a:pPr>
              <a:t>17</a:t>
            </a:fld>
            <a:endParaRPr lang="en-US" smtClean="0"/>
          </a:p>
        </p:txBody>
      </p:sp>
      <p:sp>
        <p:nvSpPr>
          <p:cNvPr id="14341" name="Rectangle 5"/>
          <p:cNvSpPr>
            <a:spLocks noChangeArrowheads="1"/>
          </p:cNvSpPr>
          <p:nvPr/>
        </p:nvSpPr>
        <p:spPr bwMode="auto">
          <a:xfrm>
            <a:off x="0" y="0"/>
            <a:ext cx="9144000" cy="457200"/>
          </a:xfrm>
          <a:prstGeom prst="rect">
            <a:avLst/>
          </a:prstGeom>
          <a:noFill/>
          <a:ln w="9525" algn="ctr">
            <a:noFill/>
            <a:miter lim="800000"/>
            <a:headEnd/>
            <a:tailEnd/>
          </a:ln>
        </p:spPr>
        <p:txBody>
          <a:bodyPr wrap="none" lIns="92075" tIns="46038" rIns="92075" bIns="46038" anchor="ctr">
            <a:spAutoFit/>
          </a:bodyPr>
          <a:lstStyle/>
          <a:p>
            <a:pPr eaLnBrk="0" hangingPunct="0"/>
            <a:endParaRPr lang="fa-IR"/>
          </a:p>
        </p:txBody>
      </p:sp>
      <p:pic>
        <p:nvPicPr>
          <p:cNvPr id="6" name="Picture 5" descr="Pricing-Bullseye-Image-300x289.jpg"/>
          <p:cNvPicPr>
            <a:picLocks noChangeAspect="1"/>
          </p:cNvPicPr>
          <p:nvPr/>
        </p:nvPicPr>
        <p:blipFill>
          <a:blip r:embed="rId2" cstate="print"/>
          <a:stretch>
            <a:fillRect/>
          </a:stretch>
        </p:blipFill>
        <p:spPr>
          <a:xfrm>
            <a:off x="0" y="3933056"/>
            <a:ext cx="2857500" cy="2752725"/>
          </a:xfrm>
          <a:prstGeom prst="rect">
            <a:avLst/>
          </a:prstGeom>
          <a:ln>
            <a:noFill/>
          </a:ln>
          <a:effectLst>
            <a:softEdge rad="112500"/>
          </a:effectLst>
        </p:spPr>
      </p:pic>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22309"/>
          </a:xfrm>
        </p:spPr>
        <p:txBody>
          <a:bodyPr>
            <a:normAutofit/>
          </a:bodyPr>
          <a:lstStyle/>
          <a:p>
            <a:pPr algn="ctr"/>
            <a:r>
              <a:rPr lang="fa-IR" sz="4000" dirty="0" smtClean="0">
                <a:cs typeface="B Lotus" pitchFamily="2" charset="-78"/>
              </a:rPr>
              <a:t>مراحل فرایند هزینه یابی هدف</a:t>
            </a:r>
            <a:endParaRPr lang="en-US" sz="4000" dirty="0">
              <a:cs typeface="B Lotus" pitchFamily="2" charset="-78"/>
            </a:endParaRPr>
          </a:p>
        </p:txBody>
      </p:sp>
      <p:sp>
        <p:nvSpPr>
          <p:cNvPr id="3" name="Content Placeholder 2"/>
          <p:cNvSpPr>
            <a:spLocks noGrp="1"/>
          </p:cNvSpPr>
          <p:nvPr>
            <p:ph idx="1"/>
          </p:nvPr>
        </p:nvSpPr>
        <p:spPr>
          <a:xfrm>
            <a:off x="500034" y="1285860"/>
            <a:ext cx="7239000" cy="5170503"/>
          </a:xfrm>
        </p:spPr>
        <p:txBody>
          <a:bodyPr/>
          <a:lstStyle/>
          <a:p>
            <a:pPr>
              <a:buFont typeface="Wingdings" pitchFamily="2" charset="2"/>
              <a:buChar char="Ø"/>
            </a:pPr>
            <a:r>
              <a:rPr lang="fa-IR" dirty="0" smtClean="0">
                <a:cs typeface="B Lotus" pitchFamily="2" charset="-78"/>
              </a:rPr>
              <a:t>تعیین بخش هایی از بازار که باید هدف قرار بگیرند و قیمت هایی که مشتریان علاقه مند به پرداخت آنند.</a:t>
            </a:r>
          </a:p>
          <a:p>
            <a:pPr>
              <a:buFont typeface="Wingdings" pitchFamily="2" charset="2"/>
              <a:buChar char="Ø"/>
            </a:pPr>
            <a:r>
              <a:rPr lang="fa-IR" dirty="0" smtClean="0">
                <a:cs typeface="B Lotus" pitchFamily="2" charset="-78"/>
              </a:rPr>
              <a:t>محاسبه هزینه هدف کل برای حصول اطمینان از سود آوری آینده شرکت </a:t>
            </a:r>
          </a:p>
          <a:p>
            <a:pPr>
              <a:buFont typeface="Wingdings" pitchFamily="2" charset="2"/>
              <a:buChar char="Ø"/>
            </a:pPr>
            <a:r>
              <a:rPr lang="fa-IR" dirty="0" smtClean="0">
                <a:cs typeface="B Lotus" pitchFamily="2" charset="-78"/>
              </a:rPr>
              <a:t>اختصاص هزینه هدف به عملکردهای متفاوت محصول .محاسبه شکاف بین هزینه و هدف و هزینه تولید واقعی</a:t>
            </a:r>
          </a:p>
          <a:p>
            <a:pPr>
              <a:buFont typeface="Wingdings" pitchFamily="2" charset="2"/>
              <a:buChar char="Ø"/>
            </a:pPr>
            <a:r>
              <a:rPr lang="fa-IR" dirty="0" smtClean="0">
                <a:cs typeface="B Lotus" pitchFamily="2" charset="-78"/>
              </a:rPr>
              <a:t>اطاعت از این قاعده که اگر تیم طراحی نمی توانند به هزینه هدف دست یابند،آن محصول نباید عرضه شود.</a:t>
            </a:r>
          </a:p>
          <a:p>
            <a:pPr>
              <a:buNone/>
            </a:pPr>
            <a:r>
              <a:rPr lang="fa-IR" dirty="0" smtClean="0">
                <a:cs typeface="B Lotus" pitchFamily="2" charset="-78"/>
              </a:rPr>
              <a:t> </a:t>
            </a:r>
            <a:r>
              <a:rPr lang="fa-IR" dirty="0" smtClean="0">
                <a:solidFill>
                  <a:srgbClr val="00B0F0"/>
                </a:solidFill>
                <a:cs typeface="B Lotus" pitchFamily="2" charset="-78"/>
              </a:rPr>
              <a:t>در این روش ،مشاوره گسترده بین همه اعضای زنجیره ارزش صورت می گیردتا به هزینه هدف دست یابندو به صورت مداوم نیز تلاش برای کاهش هزینه صورت می گیرد.</a:t>
            </a:r>
            <a:endParaRPr lang="en-US" dirty="0" smtClean="0">
              <a:solidFill>
                <a:srgbClr val="00B0F0"/>
              </a:solidFill>
              <a:cs typeface="B Lotus" pitchFamily="2" charset="-78"/>
            </a:endParaRPr>
          </a:p>
          <a:p>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18</a:t>
            </a:fld>
            <a:endParaRPr lang="en-US" dirty="0"/>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lstStyle/>
          <a:p>
            <a:pPr algn="ctr"/>
            <a:r>
              <a:rPr lang="fa-IR" dirty="0" smtClean="0"/>
              <a:t>فرایندهزینه یابی هدف</a:t>
            </a:r>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19</a:t>
            </a:fld>
            <a:endParaRPr lang="en-US" dirty="0"/>
          </a:p>
        </p:txBody>
      </p:sp>
      <p:sp>
        <p:nvSpPr>
          <p:cNvPr id="6" name="Oval 5"/>
          <p:cNvSpPr/>
          <p:nvPr/>
        </p:nvSpPr>
        <p:spPr>
          <a:xfrm>
            <a:off x="6500826" y="2714620"/>
            <a:ext cx="1214446" cy="9286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8" name="Straight Arrow Connector 7"/>
          <p:cNvCxnSpPr/>
          <p:nvPr/>
        </p:nvCxnSpPr>
        <p:spPr>
          <a:xfrm rot="10800000">
            <a:off x="6215074" y="328612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929190" y="2786058"/>
            <a:ext cx="1285884" cy="107157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14" name="Straight Arrow Connector 13"/>
          <p:cNvCxnSpPr/>
          <p:nvPr/>
        </p:nvCxnSpPr>
        <p:spPr>
          <a:xfrm rot="10800000">
            <a:off x="4071934" y="371475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2928926" y="3143248"/>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2928926" y="3429000"/>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4287042" y="3571876"/>
            <a:ext cx="28495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4321967" y="3036091"/>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143240" y="2500306"/>
            <a:ext cx="928694" cy="64294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8" name="Oval 27"/>
          <p:cNvSpPr/>
          <p:nvPr/>
        </p:nvSpPr>
        <p:spPr>
          <a:xfrm>
            <a:off x="3428992" y="3500438"/>
            <a:ext cx="928694" cy="7143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30" name="Straight Arrow Connector 29"/>
          <p:cNvCxnSpPr>
            <a:stCxn id="68" idx="1"/>
          </p:cNvCxnSpPr>
          <p:nvPr/>
        </p:nvCxnSpPr>
        <p:spPr>
          <a:xfrm rot="10800000">
            <a:off x="2643174" y="3786192"/>
            <a:ext cx="785818" cy="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a:off x="2500298" y="292893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714348" y="2714620"/>
            <a:ext cx="2071702" cy="150019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35" name="Straight Arrow Connector 34"/>
          <p:cNvCxnSpPr/>
          <p:nvPr/>
        </p:nvCxnSpPr>
        <p:spPr>
          <a:xfrm rot="10800000" flipV="1">
            <a:off x="4143372" y="2214554"/>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V="1">
            <a:off x="4036215" y="4250537"/>
            <a:ext cx="57150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071934" y="1428736"/>
            <a:ext cx="1214446" cy="78581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1" algn="ctr"/>
            <a:endParaRPr lang="en-US" dirty="0"/>
          </a:p>
        </p:txBody>
      </p:sp>
      <p:sp>
        <p:nvSpPr>
          <p:cNvPr id="39" name="Oval 38"/>
          <p:cNvSpPr/>
          <p:nvPr/>
        </p:nvSpPr>
        <p:spPr>
          <a:xfrm>
            <a:off x="4071934" y="4857760"/>
            <a:ext cx="1143008" cy="78581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4" name="TextBox 53"/>
          <p:cNvSpPr txBox="1"/>
          <p:nvPr/>
        </p:nvSpPr>
        <p:spPr>
          <a:xfrm>
            <a:off x="6643702" y="2928934"/>
            <a:ext cx="857256" cy="498598"/>
          </a:xfrm>
          <a:prstGeom prst="rect">
            <a:avLst/>
          </a:prstGeom>
          <a:noFill/>
        </p:spPr>
        <p:txBody>
          <a:bodyPr wrap="square" rtlCol="0">
            <a:spAutoFit/>
          </a:bodyPr>
          <a:lstStyle/>
          <a:p>
            <a:r>
              <a:rPr lang="fa-IR" sz="1600" dirty="0" smtClean="0"/>
              <a:t>تعیین نقشه بازار</a:t>
            </a:r>
            <a:endParaRPr lang="en-US" sz="1600" dirty="0"/>
          </a:p>
        </p:txBody>
      </p:sp>
      <p:sp>
        <p:nvSpPr>
          <p:cNvPr id="55" name="TextBox 54"/>
          <p:cNvSpPr txBox="1"/>
          <p:nvPr/>
        </p:nvSpPr>
        <p:spPr>
          <a:xfrm>
            <a:off x="4929190" y="2857496"/>
            <a:ext cx="1071570" cy="695575"/>
          </a:xfrm>
          <a:prstGeom prst="rect">
            <a:avLst/>
          </a:prstGeom>
          <a:noFill/>
        </p:spPr>
        <p:txBody>
          <a:bodyPr wrap="square" rtlCol="0">
            <a:spAutoFit/>
          </a:bodyPr>
          <a:lstStyle/>
          <a:p>
            <a:r>
              <a:rPr lang="fa-IR" sz="1600" dirty="0" smtClean="0"/>
              <a:t>تعریف و جایگاه سازی  محصول</a:t>
            </a:r>
            <a:endParaRPr lang="en-US" sz="1600" dirty="0"/>
          </a:p>
        </p:txBody>
      </p:sp>
      <p:sp>
        <p:nvSpPr>
          <p:cNvPr id="59" name="TextBox 58"/>
          <p:cNvSpPr txBox="1"/>
          <p:nvPr/>
        </p:nvSpPr>
        <p:spPr>
          <a:xfrm>
            <a:off x="4143372" y="1571612"/>
            <a:ext cx="1071570" cy="695575"/>
          </a:xfrm>
          <a:prstGeom prst="rect">
            <a:avLst/>
          </a:prstGeom>
          <a:noFill/>
        </p:spPr>
        <p:txBody>
          <a:bodyPr wrap="square" rtlCol="0">
            <a:spAutoFit/>
          </a:bodyPr>
          <a:lstStyle/>
          <a:p>
            <a:r>
              <a:rPr lang="fa-IR" sz="1600" dirty="0" smtClean="0"/>
              <a:t>صرفه جویی ناشی از مقیاس</a:t>
            </a:r>
            <a:endParaRPr lang="en-US" sz="1600" dirty="0"/>
          </a:p>
        </p:txBody>
      </p:sp>
      <p:sp>
        <p:nvSpPr>
          <p:cNvPr id="60" name="TextBox 59"/>
          <p:cNvSpPr txBox="1"/>
          <p:nvPr/>
        </p:nvSpPr>
        <p:spPr>
          <a:xfrm>
            <a:off x="4143372" y="4929198"/>
            <a:ext cx="1000132" cy="486287"/>
          </a:xfrm>
          <a:prstGeom prst="rect">
            <a:avLst/>
          </a:prstGeom>
          <a:noFill/>
        </p:spPr>
        <p:txBody>
          <a:bodyPr wrap="square" rtlCol="0">
            <a:spAutoFit/>
          </a:bodyPr>
          <a:lstStyle/>
          <a:p>
            <a:r>
              <a:rPr lang="fa-IR" sz="1600" dirty="0" smtClean="0"/>
              <a:t>الزامات مالی شرکت</a:t>
            </a:r>
            <a:endParaRPr lang="en-US" sz="1600" dirty="0"/>
          </a:p>
        </p:txBody>
      </p:sp>
      <p:sp>
        <p:nvSpPr>
          <p:cNvPr id="67" name="TextBox 66"/>
          <p:cNvSpPr txBox="1"/>
          <p:nvPr/>
        </p:nvSpPr>
        <p:spPr>
          <a:xfrm>
            <a:off x="3143240" y="2500306"/>
            <a:ext cx="857256" cy="609398"/>
          </a:xfrm>
          <a:prstGeom prst="rect">
            <a:avLst/>
          </a:prstGeom>
          <a:noFill/>
        </p:spPr>
        <p:txBody>
          <a:bodyPr wrap="square" rtlCol="0">
            <a:spAutoFit/>
          </a:bodyPr>
          <a:lstStyle/>
          <a:p>
            <a:r>
              <a:rPr lang="fa-IR" sz="1400" dirty="0" smtClean="0"/>
              <a:t>هزینه های انتظاری</a:t>
            </a:r>
            <a:endParaRPr lang="en-US" sz="1400" dirty="0"/>
          </a:p>
        </p:txBody>
      </p:sp>
      <p:sp>
        <p:nvSpPr>
          <p:cNvPr id="68" name="TextBox 67"/>
          <p:cNvSpPr txBox="1"/>
          <p:nvPr/>
        </p:nvSpPr>
        <p:spPr>
          <a:xfrm>
            <a:off x="3428992" y="3571876"/>
            <a:ext cx="1000132" cy="447815"/>
          </a:xfrm>
          <a:prstGeom prst="rect">
            <a:avLst/>
          </a:prstGeom>
          <a:noFill/>
        </p:spPr>
        <p:txBody>
          <a:bodyPr wrap="square" rtlCol="0">
            <a:spAutoFit/>
          </a:bodyPr>
          <a:lstStyle/>
          <a:p>
            <a:r>
              <a:rPr lang="fa-IR" sz="1400" dirty="0" smtClean="0"/>
              <a:t>هزینه های هدف</a:t>
            </a:r>
            <a:endParaRPr lang="en-US" sz="1400" dirty="0"/>
          </a:p>
        </p:txBody>
      </p:sp>
      <p:sp>
        <p:nvSpPr>
          <p:cNvPr id="69" name="TextBox 68"/>
          <p:cNvSpPr txBox="1"/>
          <p:nvPr/>
        </p:nvSpPr>
        <p:spPr>
          <a:xfrm>
            <a:off x="1000100" y="3143248"/>
            <a:ext cx="1643074" cy="683264"/>
          </a:xfrm>
          <a:prstGeom prst="rect">
            <a:avLst/>
          </a:prstGeom>
          <a:noFill/>
        </p:spPr>
        <p:txBody>
          <a:bodyPr wrap="square" rtlCol="0">
            <a:spAutoFit/>
          </a:bodyPr>
          <a:lstStyle/>
          <a:p>
            <a:r>
              <a:rPr lang="fa-IR" sz="1600" dirty="0" smtClean="0"/>
              <a:t>چالش طراحی که موجب شکاف رقابتی می شود</a:t>
            </a:r>
            <a:endParaRPr lang="en-US" sz="1600" dirty="0"/>
          </a:p>
        </p:txBody>
      </p:sp>
      <p:sp>
        <p:nvSpPr>
          <p:cNvPr id="71" name="Rounded Rectangle 70"/>
          <p:cNvSpPr/>
          <p:nvPr/>
        </p:nvSpPr>
        <p:spPr>
          <a:xfrm>
            <a:off x="4143372" y="2643182"/>
            <a:ext cx="1000132" cy="35719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fa-IR" sz="1400" dirty="0" smtClean="0">
                <a:cs typeface="B Lotus" pitchFamily="2" charset="-78"/>
              </a:rPr>
              <a:t>کیفیت و عملکردهدف</a:t>
            </a:r>
            <a:endParaRPr lang="en-US" sz="1400" dirty="0">
              <a:cs typeface="B Lotus" pitchFamily="2" charset="-78"/>
            </a:endParaRPr>
          </a:p>
        </p:txBody>
      </p:sp>
      <p:sp>
        <p:nvSpPr>
          <p:cNvPr id="72" name="Rectangle 71"/>
          <p:cNvSpPr/>
          <p:nvPr/>
        </p:nvSpPr>
        <p:spPr>
          <a:xfrm>
            <a:off x="4357686" y="3714752"/>
            <a:ext cx="857256" cy="42862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1400" dirty="0" smtClean="0">
                <a:cs typeface="B Lotus" pitchFamily="2" charset="-78"/>
              </a:rPr>
              <a:t>قیمت هدف</a:t>
            </a:r>
            <a:endParaRPr lang="en-US" sz="1400" dirty="0">
              <a:cs typeface="B Lotus" pitchFamily="2" charset="-78"/>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55BEE38-25A8-407A-933F-AC7945FB6FC9}" type="slidenum">
              <a:rPr lang="ar-SA" smtClean="0"/>
              <a:pPr/>
              <a:t>2</a:t>
            </a:fld>
            <a:endParaRPr lang="en-US" smtClean="0"/>
          </a:p>
        </p:txBody>
      </p:sp>
      <p:sp>
        <p:nvSpPr>
          <p:cNvPr id="50178" name="Rectangle 2"/>
          <p:cNvSpPr>
            <a:spLocks noGrp="1" noChangeArrowheads="1"/>
          </p:cNvSpPr>
          <p:nvPr>
            <p:ph type="title" idx="4294967295"/>
          </p:nvPr>
        </p:nvSpPr>
        <p:spPr>
          <a:xfrm>
            <a:off x="1357290" y="228600"/>
            <a:ext cx="6715172" cy="1447800"/>
          </a:xfrm>
          <a:solidFill>
            <a:schemeClr val="bg1"/>
          </a:solidFill>
        </p:spPr>
        <p:txBody>
          <a:bodyPr>
            <a:normAutofit/>
          </a:bodyPr>
          <a:lstStyle/>
          <a:p>
            <a:pPr algn="r" eaLnBrk="1" fontAlgn="auto" hangingPunct="1">
              <a:spcAft>
                <a:spcPts val="0"/>
              </a:spcAft>
              <a:defRPr/>
            </a:pPr>
            <a:r>
              <a:rPr lang="fa-IR" sz="4400" dirty="0" smtClean="0">
                <a:effectLst>
                  <a:outerShdw blurRad="38100" dist="38100" dir="2700000" algn="tl">
                    <a:srgbClr val="000000"/>
                  </a:outerShdw>
                </a:effectLst>
                <a:cs typeface="B Lotus" pitchFamily="2" charset="-78"/>
              </a:rPr>
              <a:t>فهرست</a:t>
            </a:r>
            <a:endParaRPr lang="en-US" sz="4400" dirty="0" smtClean="0">
              <a:effectLst>
                <a:outerShdw blurRad="38100" dist="38100" dir="2700000" algn="tl">
                  <a:srgbClr val="000000"/>
                </a:outerShdw>
              </a:effectLst>
              <a:cs typeface="B Lotus" pitchFamily="2" charset="-78"/>
            </a:endParaRPr>
          </a:p>
        </p:txBody>
      </p:sp>
      <p:sp>
        <p:nvSpPr>
          <p:cNvPr id="11268" name="Rectangle 3"/>
          <p:cNvSpPr>
            <a:spLocks noGrp="1" noChangeArrowheads="1"/>
          </p:cNvSpPr>
          <p:nvPr>
            <p:ph type="body" idx="4294967295"/>
          </p:nvPr>
        </p:nvSpPr>
        <p:spPr>
          <a:xfrm>
            <a:off x="0" y="1773238"/>
            <a:ext cx="7772400" cy="4608512"/>
          </a:xfrm>
        </p:spPr>
        <p:txBody>
          <a:bodyPr/>
          <a:lstStyle/>
          <a:p>
            <a:pPr eaLnBrk="1" hangingPunct="1">
              <a:lnSpc>
                <a:spcPct val="150000"/>
              </a:lnSpc>
            </a:pPr>
            <a:r>
              <a:rPr lang="fa-IR" b="1" dirty="0" smtClean="0">
                <a:cs typeface="B Lotus" pitchFamily="2" charset="-78"/>
              </a:rPr>
              <a:t>مفاهیم </a:t>
            </a:r>
            <a:r>
              <a:rPr lang="fa-IR" b="1" dirty="0" smtClean="0">
                <a:cs typeface="B Lotus" pitchFamily="2" charset="-78"/>
              </a:rPr>
              <a:t>زیربنایی</a:t>
            </a:r>
            <a:r>
              <a:rPr lang="en-US" b="1" dirty="0" smtClean="0">
                <a:cs typeface="B Lotus" pitchFamily="2" charset="-78"/>
              </a:rPr>
              <a:t> </a:t>
            </a:r>
            <a:r>
              <a:rPr lang="fa-IR" b="1" dirty="0" smtClean="0">
                <a:cs typeface="B Lotus" pitchFamily="2" charset="-78"/>
              </a:rPr>
              <a:t>قيمت گذاري</a:t>
            </a:r>
            <a:endParaRPr lang="en-US" b="1" dirty="0" smtClean="0">
              <a:cs typeface="B Lotus" pitchFamily="2" charset="-78"/>
            </a:endParaRPr>
          </a:p>
          <a:p>
            <a:pPr eaLnBrk="1" hangingPunct="1">
              <a:lnSpc>
                <a:spcPct val="150000"/>
              </a:lnSpc>
            </a:pPr>
            <a:r>
              <a:rPr lang="fa-IR" b="1" dirty="0" smtClean="0">
                <a:cs typeface="B Lotus" pitchFamily="2" charset="-78"/>
              </a:rPr>
              <a:t>اهداف و راهبردهای قیمت گذاری جهانی</a:t>
            </a:r>
            <a:endParaRPr lang="fa-IR" b="1" dirty="0" smtClean="0">
              <a:cs typeface="B Lotus" pitchFamily="2" charset="-78"/>
            </a:endParaRPr>
          </a:p>
          <a:p>
            <a:pPr eaLnBrk="1" hangingPunct="1">
              <a:lnSpc>
                <a:spcPct val="150000"/>
              </a:lnSpc>
            </a:pPr>
            <a:r>
              <a:rPr lang="fa-IR" b="1" dirty="0" smtClean="0">
                <a:cs typeface="B Lotus" pitchFamily="2" charset="-78"/>
              </a:rPr>
              <a:t>اثر </a:t>
            </a:r>
            <a:r>
              <a:rPr lang="fa-IR" b="1" dirty="0" smtClean="0">
                <a:cs typeface="B Lotus" pitchFamily="2" charset="-78"/>
              </a:rPr>
              <a:t>عوامل محیطی </a:t>
            </a:r>
            <a:r>
              <a:rPr lang="fa-IR" b="1" dirty="0" smtClean="0">
                <a:cs typeface="B Lotus" pitchFamily="2" charset="-78"/>
              </a:rPr>
              <a:t>بر تصمیم گیریهای </a:t>
            </a:r>
            <a:r>
              <a:rPr lang="fa-IR" b="1" dirty="0" smtClean="0">
                <a:cs typeface="B Lotus" pitchFamily="2" charset="-78"/>
              </a:rPr>
              <a:t>قیمت گذاری</a:t>
            </a:r>
          </a:p>
          <a:p>
            <a:pPr eaLnBrk="1" hangingPunct="1">
              <a:lnSpc>
                <a:spcPct val="150000"/>
              </a:lnSpc>
            </a:pPr>
            <a:r>
              <a:rPr lang="fa-IR" b="1" dirty="0" smtClean="0">
                <a:cs typeface="B Lotus" pitchFamily="2" charset="-78"/>
              </a:rPr>
              <a:t>قیمت گذاری </a:t>
            </a:r>
            <a:r>
              <a:rPr lang="fa-IR" b="1" dirty="0" smtClean="0">
                <a:cs typeface="B Lotus" pitchFamily="2" charset="-78"/>
              </a:rPr>
              <a:t>جهانی(سیاست های جایگزین)</a:t>
            </a:r>
          </a:p>
          <a:p>
            <a:pPr eaLnBrk="1" hangingPunct="1">
              <a:lnSpc>
                <a:spcPct val="150000"/>
              </a:lnSpc>
            </a:pPr>
            <a:r>
              <a:rPr lang="fa-IR" b="1" dirty="0" smtClean="0">
                <a:cs typeface="B Lotus" pitchFamily="2" charset="-78"/>
              </a:rPr>
              <a:t>کالاهای بازار خاکستری</a:t>
            </a:r>
          </a:p>
          <a:p>
            <a:pPr eaLnBrk="1" hangingPunct="1">
              <a:lnSpc>
                <a:spcPct val="150000"/>
              </a:lnSpc>
            </a:pPr>
            <a:r>
              <a:rPr lang="fa-IR" b="1" dirty="0" smtClean="0">
                <a:cs typeface="B Lotus" pitchFamily="2" charset="-78"/>
              </a:rPr>
              <a:t>دامپینگ</a:t>
            </a:r>
            <a:endParaRPr lang="fa-IR" b="1" dirty="0" smtClean="0">
              <a:cs typeface="B Lotus" pitchFamily="2" charset="-78"/>
            </a:endParaRPr>
          </a:p>
          <a:p>
            <a:pPr eaLnBrk="1" hangingPunct="1">
              <a:lnSpc>
                <a:spcPct val="150000"/>
              </a:lnSpc>
            </a:pPr>
            <a:r>
              <a:rPr lang="fa-IR" b="1" dirty="0" smtClean="0">
                <a:cs typeface="B Lotus" pitchFamily="2" charset="-78"/>
              </a:rPr>
              <a:t>تجارت متقابل</a:t>
            </a:r>
          </a:p>
          <a:p>
            <a:pPr eaLnBrk="1" hangingPunct="1">
              <a:lnSpc>
                <a:spcPct val="150000"/>
              </a:lnSpc>
            </a:pPr>
            <a:endParaRPr lang="fa-IR" b="1" dirty="0" smtClean="0">
              <a:cs typeface="B Lotus" pitchFamily="2" charset="-78"/>
            </a:endParaRPr>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80068"/>
          </a:xfrm>
        </p:spPr>
        <p:txBody>
          <a:bodyPr>
            <a:normAutofit/>
          </a:bodyPr>
          <a:lstStyle/>
          <a:p>
            <a:pPr algn="r" eaLnBrk="1" fontAlgn="auto" hangingPunct="1">
              <a:spcAft>
                <a:spcPts val="0"/>
              </a:spcAft>
              <a:defRPr/>
            </a:pPr>
            <a:r>
              <a:rPr lang="fa-IR" dirty="0" smtClean="0">
                <a:solidFill>
                  <a:schemeClr val="tx2"/>
                </a:solidFill>
                <a:cs typeface="B Lotus" pitchFamily="2" charset="-78"/>
              </a:rPr>
              <a:t>قیمت گذاری افزایشی صادراتی </a:t>
            </a:r>
            <a:endParaRPr lang="fa-IR" dirty="0">
              <a:cs typeface="B Lotus" pitchFamily="2" charset="-78"/>
            </a:endParaRPr>
          </a:p>
        </p:txBody>
      </p:sp>
      <p:sp>
        <p:nvSpPr>
          <p:cNvPr id="47107" name="Content Placeholder 2"/>
          <p:cNvSpPr>
            <a:spLocks noGrp="1"/>
          </p:cNvSpPr>
          <p:nvPr>
            <p:ph idx="1"/>
          </p:nvPr>
        </p:nvSpPr>
        <p:spPr>
          <a:xfrm>
            <a:off x="357158" y="1214422"/>
            <a:ext cx="7715304" cy="4805378"/>
          </a:xfrm>
        </p:spPr>
        <p:txBody>
          <a:bodyPr/>
          <a:lstStyle/>
          <a:p>
            <a:pPr eaLnBrk="1" hangingPunct="1">
              <a:buFont typeface="Arial" charset="0"/>
              <a:buChar char="•"/>
            </a:pPr>
            <a:r>
              <a:rPr lang="fa-IR" sz="2400" dirty="0" smtClean="0">
                <a:cs typeface="B Lotus" pitchFamily="2" charset="-78"/>
              </a:rPr>
              <a:t>عبارتست از افزایش در قیمت نهایی فروش در بازارهای خارج از کشور بادرنظر گرفتن این عوامل:</a:t>
            </a:r>
          </a:p>
          <a:p>
            <a:pPr eaLnBrk="1" hangingPunct="1">
              <a:buFont typeface="+mj-lt"/>
              <a:buAutoNum type="arabicPeriod"/>
            </a:pPr>
            <a:r>
              <a:rPr lang="fa-IR" sz="2400" dirty="0" smtClean="0">
                <a:cs typeface="B Lotus" pitchFamily="2" charset="-78"/>
              </a:rPr>
              <a:t>آیا قیمت منعکس کننده کیفیت محصول است؟</a:t>
            </a:r>
          </a:p>
          <a:p>
            <a:pPr eaLnBrk="1" hangingPunct="1">
              <a:buFont typeface="+mj-lt"/>
              <a:buAutoNum type="arabicPeriod"/>
            </a:pPr>
            <a:r>
              <a:rPr lang="fa-IR" sz="2400" dirty="0" smtClean="0">
                <a:cs typeface="B Lotus" pitchFamily="2" charset="-78"/>
              </a:rPr>
              <a:t>ایا قیمت با توجه به شرایط بازارمحلی رقابتی است؟</a:t>
            </a:r>
          </a:p>
          <a:p>
            <a:pPr eaLnBrk="1" hangingPunct="1">
              <a:buFont typeface="+mj-lt"/>
              <a:buAutoNum type="arabicPeriod"/>
            </a:pPr>
            <a:r>
              <a:rPr lang="fa-IR" sz="2400" dirty="0" smtClean="0">
                <a:cs typeface="B Lotus" pitchFamily="2" charset="-78"/>
              </a:rPr>
              <a:t>ایا شرکت باید به اهداف قیمت گذاری توجه کند؟</a:t>
            </a:r>
          </a:p>
          <a:p>
            <a:pPr eaLnBrk="1" hangingPunct="1">
              <a:buFont typeface="+mj-lt"/>
              <a:buAutoNum type="arabicPeriod"/>
            </a:pPr>
            <a:r>
              <a:rPr lang="fa-IR" sz="2400" dirty="0" smtClean="0">
                <a:cs typeface="B Lotus" pitchFamily="2" charset="-78"/>
              </a:rPr>
              <a:t>شرکت باید چه نوع تبلیغات و تخفیفاتی به مشتریان جهانی خود عرضه کند؟</a:t>
            </a:r>
          </a:p>
          <a:p>
            <a:pPr eaLnBrk="1" hangingPunct="1">
              <a:buFont typeface="+mj-lt"/>
              <a:buAutoNum type="arabicPeriod"/>
            </a:pPr>
            <a:r>
              <a:rPr lang="fa-IR" sz="2400" dirty="0" smtClean="0">
                <a:cs typeface="B Lotus" pitchFamily="2" charset="-78"/>
              </a:rPr>
              <a:t>ایا هزینه ها با توجه به بخش های مختلف بازار باید با هم تفاوت داشته باشند؟</a:t>
            </a:r>
          </a:p>
          <a:p>
            <a:pPr eaLnBrk="1" hangingPunct="1">
              <a:buFont typeface="+mj-lt"/>
              <a:buAutoNum type="arabicPeriod"/>
            </a:pPr>
            <a:r>
              <a:rPr lang="fa-IR" sz="2400" dirty="0" smtClean="0">
                <a:cs typeface="B Lotus" pitchFamily="2" charset="-78"/>
              </a:rPr>
              <a:t>تقاضا در بازار بین المللی با کشش است یا بی کشش؟</a:t>
            </a:r>
          </a:p>
          <a:p>
            <a:pPr eaLnBrk="1" hangingPunct="1">
              <a:buFont typeface="+mj-lt"/>
              <a:buAutoNum type="arabicPeriod"/>
            </a:pPr>
            <a:r>
              <a:rPr lang="fa-IR" sz="2400" dirty="0" smtClean="0">
                <a:cs typeface="B Lotus" pitchFamily="2" charset="-78"/>
              </a:rPr>
              <a:t>ایا دولت میزبان قیمت عرضه شده را منطقی ارزیابی می کند یا خیر؟</a:t>
            </a:r>
          </a:p>
          <a:p>
            <a:pPr eaLnBrk="1" hangingPunct="1">
              <a:buFont typeface="+mj-lt"/>
              <a:buAutoNum type="arabicPeriod"/>
            </a:pPr>
            <a:r>
              <a:rPr lang="fa-IR" sz="2400" dirty="0" smtClean="0">
                <a:cs typeface="B Lotus" pitchFamily="2" charset="-78"/>
              </a:rPr>
              <a:t>ایا قوانین قیمت شکنی کشور خارجی مشکلی ایجاد می کند؟</a:t>
            </a:r>
          </a:p>
        </p:txBody>
      </p:sp>
      <p:sp>
        <p:nvSpPr>
          <p:cNvPr id="4710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44CA5E88-8C3D-4946-956C-275A62B6B74A}" type="slidenum">
              <a:rPr lang="ar-SA" smtClean="0"/>
              <a:pPr>
                <a:buFont typeface="Wingdings" pitchFamily="2" charset="2"/>
                <a:buChar char="Ú"/>
              </a:pPr>
              <a:t>20</a:t>
            </a:fld>
            <a:endParaRPr lang="en-US" smtClean="0"/>
          </a:p>
        </p:txBody>
      </p:sp>
      <p:pic>
        <p:nvPicPr>
          <p:cNvPr id="47109" name="Picture 6" descr="http://t3.gstatic.com/images?q=tbn:ANd9GcSp9w9_2lOibM3IahJuoy3lE9KmSauZJftpyqxv34F_S3s0K_nOPRkakuI">
            <a:hlinkClick r:id="rId2"/>
          </p:cNvPr>
          <p:cNvPicPr>
            <a:picLocks noChangeAspect="1" noChangeArrowheads="1"/>
          </p:cNvPicPr>
          <p:nvPr/>
        </p:nvPicPr>
        <p:blipFill>
          <a:blip r:embed="rId3"/>
          <a:srcRect/>
          <a:stretch>
            <a:fillRect/>
          </a:stretch>
        </p:blipFill>
        <p:spPr bwMode="auto">
          <a:xfrm>
            <a:off x="0" y="5732463"/>
            <a:ext cx="1285875" cy="896937"/>
          </a:xfrm>
          <a:prstGeom prst="rect">
            <a:avLst/>
          </a:prstGeom>
          <a:noFill/>
          <a:ln w="9525">
            <a:noFill/>
            <a:miter lim="800000"/>
            <a:headEnd/>
            <a:tailEnd/>
          </a:ln>
        </p:spPr>
      </p:pic>
      <p:pic>
        <p:nvPicPr>
          <p:cNvPr id="47110" name="Picture 8" descr="http://t1.gstatic.com/images?q=tbn:ANd9GcSWEND-tvumOyLBQsx-9VQYd7czLGuATtZL12sguJPA3EfsWoiHQNFYtA">
            <a:hlinkClick r:id="rId4"/>
          </p:cNvPr>
          <p:cNvPicPr>
            <a:picLocks noChangeAspect="1" noChangeArrowheads="1"/>
          </p:cNvPicPr>
          <p:nvPr/>
        </p:nvPicPr>
        <p:blipFill>
          <a:blip r:embed="rId5"/>
          <a:srcRect/>
          <a:stretch>
            <a:fillRect/>
          </a:stretch>
        </p:blipFill>
        <p:spPr bwMode="auto">
          <a:xfrm>
            <a:off x="0" y="4572008"/>
            <a:ext cx="1181100" cy="1095375"/>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9197"/>
          </a:xfrm>
        </p:spPr>
        <p:txBody>
          <a:bodyPr/>
          <a:lstStyle/>
          <a:p>
            <a:r>
              <a:rPr lang="fa-IR" dirty="0" smtClean="0">
                <a:cs typeface="B Lotus" pitchFamily="2" charset="-78"/>
              </a:rPr>
              <a:t>غالبا شرکت ها موقع فروش کالا به خارج از کشوراز روش هزینه به اضافه سود استفاده می کنندکه شامل هزینه های داخلی و هزینه های خارجی از جمله حمل و نقل،عوارض گمرکی ،بیمه و..</a:t>
            </a:r>
          </a:p>
          <a:p>
            <a:pPr>
              <a:buNone/>
            </a:pPr>
            <a:r>
              <a:rPr lang="fa-IR" dirty="0" smtClean="0">
                <a:cs typeface="B Lotus" pitchFamily="2" charset="-78"/>
              </a:rPr>
              <a:t>      بدون توجه به 8 عامل ذکر شده  این خطر همواره برایشان وجود دارد که قیمت را خیلی بالا یا خیلی پایین تعیین کنند</a:t>
            </a:r>
          </a:p>
          <a:p>
            <a:r>
              <a:rPr lang="fa-IR" dirty="0" smtClean="0">
                <a:cs typeface="B Lotus" pitchFamily="2" charset="-78"/>
              </a:rPr>
              <a:t>روش جایگزین هزینه به اضافه سود انعطاف پذیری است تا شرکت اطمینان حاصل کند قیمتی که با توجه به 8 عامل ذکر شده تعیین کرده در بازار کشور خاص رقابتی است .</a:t>
            </a:r>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21</a:t>
            </a:fld>
            <a:endParaRPr lang="en-US"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1"/>
            <a:ext cx="7239000" cy="714380"/>
          </a:xfrm>
        </p:spPr>
        <p:txBody>
          <a:bodyPr/>
          <a:lstStyle/>
          <a:p>
            <a:pPr algn="ctr"/>
            <a:r>
              <a:rPr lang="fa-IR" dirty="0" smtClean="0">
                <a:cs typeface="B Lotus" pitchFamily="2" charset="-78"/>
              </a:rPr>
              <a:t>شرایط فروش</a:t>
            </a:r>
            <a:endParaRPr lang="en-US" dirty="0">
              <a:cs typeface="B Lotus" pitchFamily="2" charset="-78"/>
            </a:endParaRPr>
          </a:p>
        </p:txBody>
      </p:sp>
      <p:sp>
        <p:nvSpPr>
          <p:cNvPr id="3" name="Content Placeholder 2"/>
          <p:cNvSpPr>
            <a:spLocks noGrp="1"/>
          </p:cNvSpPr>
          <p:nvPr>
            <p:ph idx="1"/>
          </p:nvPr>
        </p:nvSpPr>
        <p:spPr>
          <a:xfrm>
            <a:off x="457200" y="1000108"/>
            <a:ext cx="7239000" cy="5456255"/>
          </a:xfrm>
        </p:spPr>
        <p:txBody>
          <a:bodyPr/>
          <a:lstStyle/>
          <a:p>
            <a:r>
              <a:rPr lang="fa-IR" sz="2400" dirty="0" smtClean="0">
                <a:cs typeface="B Lotus" pitchFamily="2" charset="-78"/>
              </a:rPr>
              <a:t>هر معامله بازرگانی بر اساس قرارداد فروش و شرایطی استوار است که در قرارداد مشخص شده و برابر آن مشخص می شودچگونه مالکیت کالا از فروشنده به خریدار منتقل می شود و کدامیک باید چه هزینه ای را پرداخت کنند؟</a:t>
            </a:r>
          </a:p>
          <a:p>
            <a:pPr>
              <a:buNone/>
            </a:pPr>
            <a:endParaRPr lang="fa-IR" sz="2400" dirty="0" smtClean="0">
              <a:cs typeface="B Lotus" pitchFamily="2" charset="-78"/>
            </a:endParaRPr>
          </a:p>
          <a:p>
            <a:r>
              <a:rPr lang="fa-IR" sz="2400" dirty="0" smtClean="0">
                <a:cs typeface="B Lotus" pitchFamily="2" charset="-78"/>
              </a:rPr>
              <a:t>وقتی کالا به خارج از کشورصادر می شودفعالیت های زیر باید صورت گیرد:</a:t>
            </a:r>
          </a:p>
          <a:p>
            <a:pPr>
              <a:buFont typeface="+mj-lt"/>
              <a:buAutoNum type="arabicPeriod"/>
            </a:pPr>
            <a:r>
              <a:rPr lang="fa-IR" sz="2400" dirty="0" smtClean="0">
                <a:cs typeface="B Lotus" pitchFamily="2" charset="-78"/>
              </a:rPr>
              <a:t>دریافت جواز صادراتی </a:t>
            </a:r>
          </a:p>
          <a:p>
            <a:pPr>
              <a:buFont typeface="+mj-lt"/>
              <a:buAutoNum type="arabicPeriod"/>
            </a:pPr>
            <a:r>
              <a:rPr lang="fa-IR" sz="2400" dirty="0" smtClean="0">
                <a:cs typeface="B Lotus" pitchFamily="2" charset="-78"/>
              </a:rPr>
              <a:t>دریافت جواز ارزی</a:t>
            </a:r>
          </a:p>
          <a:p>
            <a:pPr>
              <a:buFont typeface="+mj-lt"/>
              <a:buAutoNum type="arabicPeriod"/>
            </a:pPr>
            <a:r>
              <a:rPr lang="fa-IR" sz="2400" dirty="0" smtClean="0">
                <a:cs typeface="B Lotus" pitchFamily="2" charset="-78"/>
              </a:rPr>
              <a:t>عدل بندی کالابرای صادرات</a:t>
            </a:r>
          </a:p>
          <a:p>
            <a:pPr>
              <a:buFont typeface="+mj-lt"/>
              <a:buAutoNum type="arabicPeriod"/>
            </a:pPr>
            <a:r>
              <a:rPr lang="fa-IR" sz="2400" dirty="0" smtClean="0">
                <a:cs typeface="B Lotus" pitchFamily="2" charset="-78"/>
              </a:rPr>
              <a:t>حمل و نقل کالا به پایانه خروجی</a:t>
            </a:r>
          </a:p>
          <a:p>
            <a:pPr>
              <a:buFont typeface="+mj-lt"/>
              <a:buAutoNum type="arabicPeriod"/>
            </a:pPr>
            <a:r>
              <a:rPr lang="fa-IR" sz="2400" dirty="0" smtClean="0">
                <a:cs typeface="B Lotus" pitchFamily="2" charset="-78"/>
              </a:rPr>
              <a:t>اماده کردن بارنامه زمینی</a:t>
            </a:r>
          </a:p>
          <a:p>
            <a:pPr>
              <a:buFont typeface="+mj-lt"/>
              <a:buAutoNum type="arabicPeriod"/>
            </a:pPr>
            <a:endParaRPr lang="fa-IR" sz="2400" dirty="0" smtClean="0">
              <a:cs typeface="B Lotus" pitchFamily="2" charset="-78"/>
            </a:endParaRPr>
          </a:p>
          <a:p>
            <a:r>
              <a:rPr lang="fa-IR" sz="2400" dirty="0" smtClean="0">
                <a:cs typeface="B Lotus" pitchFamily="2" charset="-78"/>
              </a:rPr>
              <a:t> </a:t>
            </a:r>
            <a:endParaRPr lang="en-US" sz="2400"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22</a:t>
            </a:fld>
            <a:endParaRPr lang="en-US" dirty="0"/>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759"/>
          </a:xfrm>
        </p:spPr>
        <p:txBody>
          <a:bodyPr/>
          <a:lstStyle/>
          <a:p>
            <a:pPr>
              <a:buFont typeface="+mj-lt"/>
              <a:buAutoNum type="arabicPeriod"/>
            </a:pPr>
            <a:r>
              <a:rPr lang="fa-IR" sz="2800" dirty="0" smtClean="0">
                <a:cs typeface="B Lotus" pitchFamily="2" charset="-78"/>
              </a:rPr>
              <a:t>کامل کردن اسناد ضروری برای گمرک</a:t>
            </a:r>
          </a:p>
          <a:p>
            <a:pPr>
              <a:buFont typeface="+mj-lt"/>
              <a:buAutoNum type="arabicPeriod"/>
            </a:pPr>
            <a:r>
              <a:rPr lang="fa-IR" sz="2800" dirty="0" smtClean="0">
                <a:cs typeface="B Lotus" pitchFamily="2" charset="-78"/>
              </a:rPr>
              <a:t>اماده کردن صورت حسابهای گمرکی در کشور مقصد</a:t>
            </a:r>
          </a:p>
          <a:p>
            <a:pPr>
              <a:buFont typeface="+mj-lt"/>
              <a:buAutoNum type="arabicPeriod"/>
            </a:pPr>
            <a:r>
              <a:rPr lang="fa-IR" sz="2800" dirty="0" smtClean="0">
                <a:cs typeface="B Lotus" pitchFamily="2" charset="-78"/>
              </a:rPr>
              <a:t>اماده کردن بارنامه دریایی</a:t>
            </a:r>
          </a:p>
          <a:p>
            <a:pPr>
              <a:buFont typeface="+mj-lt"/>
              <a:buAutoNum type="arabicPeriod"/>
            </a:pPr>
            <a:r>
              <a:rPr lang="fa-IR" sz="2800" dirty="0" smtClean="0">
                <a:cs typeface="B Lotus" pitchFamily="2" charset="-78"/>
              </a:rPr>
              <a:t>اخذ بیمه دریایی و بیمه نامه</a:t>
            </a:r>
            <a:endParaRPr lang="fa-IR" b="1" dirty="0" smtClean="0">
              <a:cs typeface="B Lotus" pitchFamily="2" charset="-78"/>
            </a:endParaRPr>
          </a:p>
          <a:p>
            <a:endParaRPr lang="fa-IR" b="1" dirty="0" smtClean="0">
              <a:cs typeface="B Lotus" pitchFamily="2" charset="-78"/>
            </a:endParaRPr>
          </a:p>
          <a:p>
            <a:r>
              <a:rPr lang="fa-IR" b="1" dirty="0" smtClean="0">
                <a:solidFill>
                  <a:srgbClr val="00B050"/>
                </a:solidFill>
                <a:cs typeface="B Lotus" pitchFamily="2" charset="-78"/>
              </a:rPr>
              <a:t>چه کسی مسئول انجام این وظایف است ؟</a:t>
            </a:r>
          </a:p>
          <a:p>
            <a:endParaRPr lang="fa-IR" dirty="0" smtClean="0">
              <a:cs typeface="B Lotus" pitchFamily="2" charset="-78"/>
            </a:endParaRPr>
          </a:p>
          <a:p>
            <a:pPr>
              <a:buNone/>
            </a:pPr>
            <a:r>
              <a:rPr lang="fa-IR" dirty="0" smtClean="0">
                <a:cs typeface="B Lotus" pitchFamily="2" charset="-78"/>
              </a:rPr>
              <a:t> </a:t>
            </a:r>
            <a:r>
              <a:rPr lang="fa-IR" b="1" dirty="0" smtClean="0">
                <a:cs typeface="B Lotus" pitchFamily="2" charset="-78"/>
              </a:rPr>
              <a:t>پاسخ این سوال بستگی به شرایط فروش دارد</a:t>
            </a:r>
          </a:p>
          <a:p>
            <a:pPr>
              <a:buNone/>
            </a:pPr>
            <a:endParaRPr lang="fa-IR" dirty="0" smtClean="0">
              <a:cs typeface="B Lotus" pitchFamily="2" charset="-78"/>
            </a:endParaRPr>
          </a:p>
          <a:p>
            <a:pPr>
              <a:buNone/>
            </a:pPr>
            <a:r>
              <a:rPr lang="fa-IR" b="1" dirty="0" smtClean="0">
                <a:solidFill>
                  <a:srgbClr val="FF0000"/>
                </a:solidFill>
                <a:cs typeface="B Lotus" pitchFamily="2" charset="-78"/>
              </a:rPr>
              <a:t>اینکوترمز</a:t>
            </a:r>
            <a:r>
              <a:rPr lang="fa-IR" dirty="0" smtClean="0">
                <a:cs typeface="B Lotus" pitchFamily="2" charset="-78"/>
              </a:rPr>
              <a:t> </a:t>
            </a:r>
            <a:r>
              <a:rPr lang="fa-IR" b="1" dirty="0" smtClean="0">
                <a:cs typeface="B Lotus" pitchFamily="2" charset="-78"/>
              </a:rPr>
              <a:t>:شرایط بازرگانی که در سطح بین المللی پذیرفته شده است</a:t>
            </a:r>
            <a:endParaRPr lang="en-US"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23</a:t>
            </a:fld>
            <a:endParaRPr lang="en-US"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7553356" cy="1285884"/>
          </a:xfrm>
        </p:spPr>
        <p:txBody>
          <a:bodyPr>
            <a:noAutofit/>
          </a:bodyPr>
          <a:lstStyle/>
          <a:p>
            <a:pPr algn="r"/>
            <a:r>
              <a:rPr lang="fa-IR" sz="3200" dirty="0" smtClean="0">
                <a:cs typeface="B Lotus" pitchFamily="2" charset="-78"/>
              </a:rPr>
              <a:t>اصطلاحات بین المللی بازرگانی</a:t>
            </a:r>
            <a:br>
              <a:rPr lang="fa-IR" sz="3200" dirty="0" smtClean="0">
                <a:cs typeface="B Lotus" pitchFamily="2" charset="-78"/>
              </a:rPr>
            </a:br>
            <a:r>
              <a:rPr lang="en-US" sz="3200" dirty="0" smtClean="0">
                <a:cs typeface="B Lotus" pitchFamily="2" charset="-78"/>
              </a:rPr>
              <a:t>international commercial terms</a:t>
            </a:r>
            <a:endParaRPr lang="en-US" sz="3200" dirty="0">
              <a:cs typeface="B Lotus" pitchFamily="2" charset="-78"/>
            </a:endParaRPr>
          </a:p>
        </p:txBody>
      </p:sp>
      <p:sp>
        <p:nvSpPr>
          <p:cNvPr id="3" name="Content Placeholder 2"/>
          <p:cNvSpPr>
            <a:spLocks noGrp="1"/>
          </p:cNvSpPr>
          <p:nvPr>
            <p:ph idx="1"/>
          </p:nvPr>
        </p:nvSpPr>
        <p:spPr/>
        <p:txBody>
          <a:bodyPr/>
          <a:lstStyle/>
          <a:p>
            <a:r>
              <a:rPr lang="ar-SA" i="1" dirty="0" smtClean="0">
                <a:cs typeface="B Lotus" pitchFamily="2" charset="-78"/>
              </a:rPr>
              <a:t>اینکوترمز</a:t>
            </a:r>
            <a:r>
              <a:rPr lang="ar-SA" dirty="0" smtClean="0">
                <a:cs typeface="B Lotus" pitchFamily="2" charset="-78"/>
              </a:rPr>
              <a:t> به چهار گروه</a:t>
            </a:r>
            <a:r>
              <a:rPr lang="en-US" dirty="0" smtClean="0">
                <a:cs typeface="B Lotus" pitchFamily="2" charset="-78"/>
              </a:rPr>
              <a:t> D-C-F-E </a:t>
            </a:r>
            <a:r>
              <a:rPr lang="ar-SA" dirty="0" smtClean="0">
                <a:cs typeface="B Lotus" pitchFamily="2" charset="-78"/>
              </a:rPr>
              <a:t>با اصطلاحات وابسته به هر گروه تقسیم شده‌است</a:t>
            </a:r>
            <a:r>
              <a:rPr lang="en-US" dirty="0" smtClean="0">
                <a:cs typeface="B Lotus" pitchFamily="2" charset="-78"/>
              </a:rPr>
              <a:t>.</a:t>
            </a:r>
            <a:endParaRPr lang="fa-IR" dirty="0" smtClean="0">
              <a:cs typeface="B Lotus" pitchFamily="2" charset="-78"/>
            </a:endParaRPr>
          </a:p>
          <a:p>
            <a:pPr>
              <a:buNone/>
            </a:pPr>
            <a:endParaRPr lang="en-US" dirty="0" smtClean="0">
              <a:cs typeface="B Lotus" pitchFamily="2" charset="-78"/>
            </a:endParaRPr>
          </a:p>
          <a:p>
            <a:pPr lvl="0"/>
            <a:r>
              <a:rPr lang="ar-SA" b="1" dirty="0" smtClean="0">
                <a:cs typeface="B Lotus" pitchFamily="2" charset="-78"/>
              </a:rPr>
              <a:t>گروه</a:t>
            </a:r>
            <a:r>
              <a:rPr lang="en-US" b="1" dirty="0" smtClean="0">
                <a:cs typeface="B Lotus" pitchFamily="2" charset="-78"/>
              </a:rPr>
              <a:t> E </a:t>
            </a:r>
            <a:r>
              <a:rPr lang="ar-SA" b="1" dirty="0" smtClean="0">
                <a:cs typeface="B Lotus" pitchFamily="2" charset="-78"/>
              </a:rPr>
              <a:t>مخفف اصطلاح</a:t>
            </a:r>
            <a:r>
              <a:rPr lang="en-US" b="1" dirty="0" smtClean="0">
                <a:cs typeface="B Lotus" pitchFamily="2" charset="-78"/>
              </a:rPr>
              <a:t> Ex Works - </a:t>
            </a:r>
            <a:r>
              <a:rPr lang="ar-SA" b="1" dirty="0" smtClean="0">
                <a:cs typeface="B Lotus" pitchFamily="2" charset="-78"/>
              </a:rPr>
              <a:t>تحویل کالا در نقطه عزیمت در مبدأ</a:t>
            </a:r>
            <a:r>
              <a:rPr lang="en-US" b="1" dirty="0" smtClean="0">
                <a:cs typeface="B Lotus" pitchFamily="2" charset="-78"/>
              </a:rPr>
              <a:t>:</a:t>
            </a:r>
            <a:endParaRPr lang="en-US" dirty="0" smtClean="0">
              <a:cs typeface="B Lotus" pitchFamily="2" charset="-78"/>
            </a:endParaRPr>
          </a:p>
          <a:p>
            <a:r>
              <a:rPr lang="ar-SA" dirty="0" smtClean="0">
                <a:cs typeface="B Lotus" pitchFamily="2" charset="-78"/>
              </a:rPr>
              <a:t>تعریف: تحویل کالا در نقطه عزیمت در مبدأ (محل کار). در این روش فروشنده، کالا را در محل تولید و یا انبار کالا به خریدار تحویل می‌دهد و کلیه هزینه‌ها، اعم از بارگیری، حمل‌و‌نقل، بیمه، گمرک و ریسک خرابی کالا بر عهده خریدار است</a:t>
            </a:r>
            <a:r>
              <a:rPr lang="en-US" dirty="0" smtClean="0">
                <a:cs typeface="B Lotus" pitchFamily="2" charset="-78"/>
              </a:rPr>
              <a:t>.</a:t>
            </a: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24</a:t>
            </a:fld>
            <a:endParaRPr lang="en-US" dirty="0"/>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759"/>
          </a:xfrm>
        </p:spPr>
        <p:txBody>
          <a:bodyPr/>
          <a:lstStyle/>
          <a:p>
            <a:pPr lvl="0"/>
            <a:r>
              <a:rPr lang="ar-SA" b="1" dirty="0" smtClean="0">
                <a:cs typeface="B Lotus" pitchFamily="2" charset="-78"/>
              </a:rPr>
              <a:t>گروه</a:t>
            </a:r>
            <a:r>
              <a:rPr lang="en-US" b="1" dirty="0" smtClean="0">
                <a:cs typeface="B Lotus" pitchFamily="2" charset="-78"/>
              </a:rPr>
              <a:t> F – </a:t>
            </a:r>
            <a:r>
              <a:rPr lang="ar-SA" b="1" dirty="0" smtClean="0">
                <a:cs typeface="B Lotus" pitchFamily="2" charset="-78"/>
              </a:rPr>
              <a:t>تحویل کالا به خریدار بدون پرداخت کرایه حمل در مبدأ</a:t>
            </a:r>
            <a:r>
              <a:rPr lang="en-US" b="1" dirty="0" smtClean="0">
                <a:cs typeface="B Lotus" pitchFamily="2" charset="-78"/>
              </a:rPr>
              <a:t>:</a:t>
            </a:r>
            <a:endParaRPr lang="en-US" dirty="0" smtClean="0">
              <a:cs typeface="B Lotus" pitchFamily="2" charset="-78"/>
            </a:endParaRPr>
          </a:p>
          <a:p>
            <a:r>
              <a:rPr lang="ar-SA" dirty="0" smtClean="0">
                <a:cs typeface="B Lotus" pitchFamily="2" charset="-78"/>
              </a:rPr>
              <a:t>این گروه شامل اصطلاحاتی است که به موجب آن فروشنده، کالا را در محلی که خریدار تعیین کرده تحویل وی می‌دهد. مهم‌ترین روش‌های موجود در این گروه عبارت‌اند از</a:t>
            </a:r>
            <a:r>
              <a:rPr lang="en-US" dirty="0" smtClean="0">
                <a:cs typeface="B Lotus" pitchFamily="2" charset="-78"/>
              </a:rPr>
              <a:t>:</a:t>
            </a:r>
            <a:endParaRPr lang="fa-IR" dirty="0" smtClean="0">
              <a:cs typeface="B Lotus" pitchFamily="2" charset="-78"/>
            </a:endParaRPr>
          </a:p>
          <a:p>
            <a:endParaRPr lang="en-US" dirty="0" smtClean="0"/>
          </a:p>
          <a:p>
            <a:pPr lvl="1"/>
            <a:r>
              <a:rPr lang="en-US" sz="2400" dirty="0" smtClean="0">
                <a:solidFill>
                  <a:srgbClr val="FF0000"/>
                </a:solidFill>
                <a:cs typeface="B Lotus" pitchFamily="2" charset="-78"/>
              </a:rPr>
              <a:t>FCA</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Free Carrier</a:t>
            </a:r>
            <a:endParaRPr lang="en-US" sz="1800" dirty="0" smtClean="0">
              <a:solidFill>
                <a:srgbClr val="FF0000"/>
              </a:solidFill>
              <a:cs typeface="B Lotus" pitchFamily="2" charset="-78"/>
            </a:endParaRPr>
          </a:p>
          <a:p>
            <a:r>
              <a:rPr lang="ar-SA" sz="2800" dirty="0" smtClean="0">
                <a:cs typeface="B Lotus" pitchFamily="2" charset="-78"/>
              </a:rPr>
              <a:t>تحویل کالا به حمل کننده در مبدأ (تحویل کالا داخل کامیون، ریل و هواپیما). با توجه به اینکه محل تحویل کشور خریدار باشد، بارگیری با خریدار است و نقطه ریسک می‌باشد. هزینه حمل و </a:t>
            </a:r>
            <a:r>
              <a:rPr lang="ar-SA" sz="2800" dirty="0" smtClean="0">
                <a:cs typeface="B Lotus" pitchFamily="2" charset="-78"/>
                <a:hlinkClick r:id="rId2" tooltip="بیمه"/>
              </a:rPr>
              <a:t>بیمه</a:t>
            </a:r>
            <a:r>
              <a:rPr lang="en-US" sz="2800" dirty="0" smtClean="0">
                <a:cs typeface="B Lotus" pitchFamily="2" charset="-78"/>
              </a:rPr>
              <a:t> </a:t>
            </a:r>
            <a:r>
              <a:rPr lang="ar-SA" sz="2800" dirty="0" smtClean="0">
                <a:cs typeface="B Lotus" pitchFamily="2" charset="-78"/>
              </a:rPr>
              <a:t>با خریدار است. عقد قرارداد حمل و بیمه با خریدار (نه الزاماً</a:t>
            </a:r>
            <a:r>
              <a:rPr lang="en-US" sz="2800" dirty="0" smtClean="0">
                <a:cs typeface="B Lotus" pitchFamily="2" charset="-78"/>
              </a:rPr>
              <a:t>).</a:t>
            </a:r>
            <a:endParaRPr lang="en-US" sz="2000" dirty="0" smtClean="0">
              <a:cs typeface="B Lotus" pitchFamily="2" charset="-78"/>
            </a:endParaRPr>
          </a:p>
          <a:p>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25</a:t>
            </a:fld>
            <a:endParaRPr lang="en-US" dirty="0"/>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9197"/>
          </a:xfrm>
        </p:spPr>
        <p:txBody>
          <a:bodyPr/>
          <a:lstStyle/>
          <a:p>
            <a:pPr lvl="1">
              <a:buNone/>
            </a:pPr>
            <a:r>
              <a:rPr lang="en-US" sz="2400" dirty="0" smtClean="0">
                <a:solidFill>
                  <a:srgbClr val="FF0000"/>
                </a:solidFill>
                <a:cs typeface="B Lotus" pitchFamily="2" charset="-78"/>
              </a:rPr>
              <a:t>FAS</a:t>
            </a:r>
            <a:r>
              <a:rPr lang="en-US" sz="2400" dirty="0" smtClean="0">
                <a:solidFill>
                  <a:srgbClr val="FF0000"/>
                </a:solidFill>
              </a:rPr>
              <a:t> </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Free Alongside Ship</a:t>
            </a:r>
            <a:endParaRPr lang="en-US" sz="1800" dirty="0" smtClean="0">
              <a:solidFill>
                <a:srgbClr val="FF0000"/>
              </a:solidFill>
              <a:cs typeface="B Lotus" pitchFamily="2" charset="-78"/>
            </a:endParaRPr>
          </a:p>
          <a:p>
            <a:r>
              <a:rPr lang="ar-SA" sz="2800" dirty="0" smtClean="0">
                <a:cs typeface="B Lotus" pitchFamily="2" charset="-78"/>
              </a:rPr>
              <a:t>تحویل کالا در کنار کشتی در مبدأ. محل خاتمه ریسک فروشنده کنار کشتی در بندر است. هزینه حمل و بیمه با خریدار است. عقد قرارداد حمل و بیمه و بازرسی با خریدار است</a:t>
            </a:r>
            <a:r>
              <a:rPr lang="en-US" sz="2800" dirty="0" smtClean="0">
                <a:cs typeface="B Lotus" pitchFamily="2" charset="-78"/>
              </a:rPr>
              <a:t>.</a:t>
            </a:r>
            <a:endParaRPr lang="en-US" sz="2000" dirty="0" smtClean="0">
              <a:cs typeface="B Lotus" pitchFamily="2" charset="-78"/>
            </a:endParaRPr>
          </a:p>
          <a:p>
            <a:pPr lvl="0">
              <a:buNone/>
            </a:pPr>
            <a:r>
              <a:rPr lang="en-US" sz="2800" dirty="0" smtClean="0"/>
              <a:t> </a:t>
            </a:r>
            <a:endParaRPr lang="en-US" sz="2000" dirty="0" smtClean="0"/>
          </a:p>
          <a:p>
            <a:pPr lvl="1">
              <a:buNone/>
            </a:pPr>
            <a:r>
              <a:rPr lang="en-US" sz="2400" b="1" dirty="0" smtClean="0">
                <a:solidFill>
                  <a:srgbClr val="FF0000"/>
                </a:solidFill>
                <a:cs typeface="B Lotus" pitchFamily="2" charset="-78"/>
              </a:rPr>
              <a:t>FOB</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Free On Board</a:t>
            </a:r>
            <a:endParaRPr lang="en-US" sz="1800" dirty="0" smtClean="0">
              <a:solidFill>
                <a:srgbClr val="FF0000"/>
              </a:solidFill>
              <a:cs typeface="B Lotus" pitchFamily="2" charset="-78"/>
            </a:endParaRPr>
          </a:p>
          <a:p>
            <a:r>
              <a:rPr lang="ar-SA" sz="2800" dirty="0" smtClean="0">
                <a:cs typeface="B Lotus" pitchFamily="2" charset="-78"/>
              </a:rPr>
              <a:t>تحویل کالا در عرشه کشتی در مبدأ. فروشنده وقتی کالا را از روی نرده کشتی عبور داد ریسک خود را خاتمه داده‌است. هزینه حمل و بیمه با خریدار است. عقد قرارداد حمل از بندر تحویل و بیمه و بازرسی با خریدار است</a:t>
            </a:r>
            <a:r>
              <a:rPr lang="en-US" sz="2800" dirty="0" smtClean="0">
                <a:cs typeface="B Lotus" pitchFamily="2" charset="-78"/>
              </a:rPr>
              <a:t>.</a:t>
            </a:r>
            <a:endParaRPr lang="en-US" sz="2000" dirty="0" smtClean="0">
              <a:cs typeface="B Lotus" pitchFamily="2" charset="-78"/>
            </a:endParaRPr>
          </a:p>
          <a:p>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26</a:t>
            </a:fld>
            <a:endParaRPr lang="en-US" dirty="0"/>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39000" cy="6170635"/>
          </a:xfrm>
        </p:spPr>
        <p:txBody>
          <a:bodyPr/>
          <a:lstStyle/>
          <a:p>
            <a:pPr lvl="0"/>
            <a:r>
              <a:rPr lang="ar-SA" b="1" dirty="0" smtClean="0">
                <a:cs typeface="B Lotus" pitchFamily="2" charset="-78"/>
              </a:rPr>
              <a:t>گروه</a:t>
            </a:r>
            <a:r>
              <a:rPr lang="en-US" b="1" dirty="0" smtClean="0">
                <a:cs typeface="B Lotus" pitchFamily="2" charset="-78"/>
              </a:rPr>
              <a:t> C - </a:t>
            </a:r>
            <a:r>
              <a:rPr lang="ar-SA" b="1" dirty="0" smtClean="0">
                <a:cs typeface="B Lotus" pitchFamily="2" charset="-78"/>
              </a:rPr>
              <a:t>تحویل کالا در مبدأ به خریداربا پرداخت کرایه حمل</a:t>
            </a:r>
            <a:r>
              <a:rPr lang="en-US" b="1" dirty="0" smtClean="0">
                <a:cs typeface="B Lotus" pitchFamily="2" charset="-78"/>
              </a:rPr>
              <a:t>:</a:t>
            </a:r>
            <a:endParaRPr lang="en-US" dirty="0" smtClean="0">
              <a:cs typeface="B Lotus" pitchFamily="2" charset="-78"/>
            </a:endParaRPr>
          </a:p>
          <a:p>
            <a:r>
              <a:rPr lang="ar-SA" dirty="0" smtClean="0">
                <a:cs typeface="B Lotus" pitchFamily="2" charset="-78"/>
              </a:rPr>
              <a:t>این گروه شامل اصطلاحاتی است که به موجب آن فروشنده باید مخارج کرایه را تا مقصد پرداخت نماید، ولی خطر فقدان یا خسارت و هزینه‌های اضافی بر عهده خریدار است. در این روش نوعی تقسیم مسئولیت بین خریدار و فروشنده اعمال شده‌است</a:t>
            </a:r>
            <a:r>
              <a:rPr lang="en-US" dirty="0" smtClean="0">
                <a:cs typeface="B Lotus" pitchFamily="2" charset="-78"/>
              </a:rPr>
              <a:t>.</a:t>
            </a:r>
          </a:p>
          <a:p>
            <a:endParaRPr lang="en-US" dirty="0" smtClean="0"/>
          </a:p>
          <a:p>
            <a:pPr lvl="1">
              <a:buNone/>
            </a:pPr>
            <a:r>
              <a:rPr lang="en-US" sz="2400" dirty="0" smtClean="0">
                <a:solidFill>
                  <a:srgbClr val="FF0000"/>
                </a:solidFill>
                <a:cs typeface="B Lotus" pitchFamily="2" charset="-78"/>
              </a:rPr>
              <a:t>CAF</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Cost and Freight</a:t>
            </a:r>
            <a:endParaRPr lang="en-US" sz="1800" dirty="0" smtClean="0">
              <a:solidFill>
                <a:srgbClr val="FF0000"/>
              </a:solidFill>
              <a:cs typeface="B Lotus" pitchFamily="2" charset="-78"/>
            </a:endParaRPr>
          </a:p>
          <a:p>
            <a:r>
              <a:rPr lang="ar-SA" sz="2800" dirty="0" smtClean="0">
                <a:cs typeface="B Lotus" pitchFamily="2" charset="-78"/>
              </a:rPr>
              <a:t>ارزش و کرایه حمل تا مقصد</a:t>
            </a:r>
            <a:r>
              <a:rPr lang="en-US" sz="2800" dirty="0" smtClean="0">
                <a:cs typeface="B Lotus" pitchFamily="2" charset="-78"/>
              </a:rPr>
              <a:t>. C&amp;F </a:t>
            </a:r>
            <a:r>
              <a:rPr lang="ar-SA" sz="2800" dirty="0" smtClean="0">
                <a:cs typeface="B Lotus" pitchFamily="2" charset="-78"/>
              </a:rPr>
              <a:t>سابق است ولی مخصوص حمل دریایی. کالا وقتی از روی نرده کشتی عبور می‌کند (بارگیری می‌شود) مسئولیت فروشنده خاتمه میابد. هزینه بیمه با خریدار است. هزینه حمل با فروشنده‌است. عقد قرارداد </a:t>
            </a:r>
            <a:r>
              <a:rPr lang="ar-SA" sz="2800" dirty="0" smtClean="0">
                <a:cs typeface="B Lotus" pitchFamily="2" charset="-78"/>
                <a:hlinkClick r:id="rId2" tooltip="بیمه"/>
              </a:rPr>
              <a:t>بیمه</a:t>
            </a:r>
            <a:r>
              <a:rPr lang="en-US" sz="2800" dirty="0" smtClean="0">
                <a:cs typeface="B Lotus" pitchFamily="2" charset="-78"/>
              </a:rPr>
              <a:t> </a:t>
            </a:r>
            <a:r>
              <a:rPr lang="ar-SA" sz="2800" dirty="0" smtClean="0">
                <a:cs typeface="B Lotus" pitchFamily="2" charset="-78"/>
              </a:rPr>
              <a:t>با خریدار است. و عقد قرارداد حمل با فروشنده</a:t>
            </a:r>
            <a:r>
              <a:rPr lang="en-US" sz="2800" dirty="0" smtClean="0">
                <a:cs typeface="B Lotus" pitchFamily="2" charset="-78"/>
              </a:rPr>
              <a:t>.</a:t>
            </a:r>
            <a:endParaRPr lang="en-US" sz="2000" dirty="0" smtClean="0">
              <a:cs typeface="B Lotus"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27</a:t>
            </a:fld>
            <a:endParaRPr lang="en-US" dirty="0"/>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239000" cy="5956321"/>
          </a:xfrm>
        </p:spPr>
        <p:txBody>
          <a:bodyPr/>
          <a:lstStyle/>
          <a:p>
            <a:pPr lvl="1">
              <a:buNone/>
            </a:pPr>
            <a:r>
              <a:rPr lang="en-US" sz="2400" dirty="0" smtClean="0">
                <a:solidFill>
                  <a:srgbClr val="FF0000"/>
                </a:solidFill>
                <a:cs typeface="B Lotus" pitchFamily="2" charset="-78"/>
              </a:rPr>
              <a:t>CIF</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Cost, Insurance and Freight</a:t>
            </a:r>
            <a:endParaRPr lang="en-US" sz="1800" dirty="0" smtClean="0">
              <a:solidFill>
                <a:srgbClr val="FF0000"/>
              </a:solidFill>
              <a:cs typeface="B Lotus" pitchFamily="2" charset="-78"/>
            </a:endParaRPr>
          </a:p>
          <a:p>
            <a:r>
              <a:rPr lang="ar-SA" sz="2800" dirty="0" smtClean="0">
                <a:cs typeface="B Lotus" pitchFamily="2" charset="-78"/>
              </a:rPr>
              <a:t>ارزش، بیمه و کرایه حمل تا مقصد. مخصوص حمل دریایی می‌باشد. کالا وقتی از روی نرده کشتی بارگیری می‌شود مسئولیت فروشنده خاتمه میابد. هزینه حمل و بیمه با فروشنده‌است. عقد قرارداد حمل و بیمه با فروشنده‌است</a:t>
            </a:r>
            <a:r>
              <a:rPr lang="en-US" sz="2800" dirty="0" smtClean="0">
                <a:cs typeface="B Lotus" pitchFamily="2" charset="-78"/>
              </a:rPr>
              <a:t>.</a:t>
            </a:r>
          </a:p>
          <a:p>
            <a:pPr>
              <a:buNone/>
            </a:pPr>
            <a:endParaRPr lang="en-US" dirty="0" smtClean="0"/>
          </a:p>
          <a:p>
            <a:pPr lvl="1">
              <a:buNone/>
            </a:pPr>
            <a:r>
              <a:rPr lang="en-US" sz="2400" b="1" dirty="0" smtClean="0">
                <a:solidFill>
                  <a:srgbClr val="FF0000"/>
                </a:solidFill>
                <a:cs typeface="B Lotus" pitchFamily="2" charset="-78"/>
              </a:rPr>
              <a:t>CPT</a:t>
            </a:r>
            <a:r>
              <a:rPr lang="en-US" sz="2400" dirty="0" smtClean="0">
                <a:solidFill>
                  <a:srgbClr val="FF0000"/>
                </a:solidFill>
                <a:cs typeface="B Lotus" pitchFamily="2" charset="-78"/>
              </a:rPr>
              <a:t> </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Carriage Paid To</a:t>
            </a:r>
            <a:endParaRPr lang="en-US" sz="1800" dirty="0" smtClean="0">
              <a:solidFill>
                <a:srgbClr val="FF0000"/>
              </a:solidFill>
              <a:cs typeface="B Lotus" pitchFamily="2" charset="-78"/>
            </a:endParaRPr>
          </a:p>
          <a:p>
            <a:r>
              <a:rPr lang="ar-SA" sz="2800" dirty="0" smtClean="0">
                <a:cs typeface="B Lotus" pitchFamily="2" charset="-78"/>
              </a:rPr>
              <a:t>تحویل با پرداخت کرایه حمل تا مقصد. حمل مرکب ولی بیشتر برای طرق زمینی یا هوایی استفاده می‌شود. ریسک و مسئولیت فروشنده زمانی که کالا را تحویل اولین حمل کننده می‌دهد خاتمه میابد. هزینه حمل با فروشنده تا نقطه معین طبق قرارداد. هزینه بیمه خریدار. عقد قرارداد بازرسی با خریدار است</a:t>
            </a:r>
            <a:r>
              <a:rPr lang="en-US" sz="2800" dirty="0" smtClean="0">
                <a:cs typeface="B Lotus" pitchFamily="2" charset="-78"/>
              </a:rPr>
              <a:t>.</a:t>
            </a:r>
            <a:endParaRPr lang="en-US" sz="2000" dirty="0" smtClean="0">
              <a:cs typeface="B Lotus" pitchFamily="2" charset="-78"/>
            </a:endParaRPr>
          </a:p>
          <a:p>
            <a:endParaRPr lang="en-US" sz="2000"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28</a:t>
            </a:fld>
            <a:endParaRPr lang="en-US"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239000" cy="6242073"/>
          </a:xfrm>
        </p:spPr>
        <p:txBody>
          <a:bodyPr/>
          <a:lstStyle/>
          <a:p>
            <a:endParaRPr lang="en-US" dirty="0" smtClean="0"/>
          </a:p>
          <a:p>
            <a:pPr lvl="1">
              <a:buNone/>
            </a:pPr>
            <a:r>
              <a:rPr lang="en-US" sz="2400" b="1" dirty="0" smtClean="0">
                <a:solidFill>
                  <a:srgbClr val="FF0000"/>
                </a:solidFill>
                <a:cs typeface="B Lotus" pitchFamily="2" charset="-78"/>
              </a:rPr>
              <a:t>CIP</a:t>
            </a:r>
            <a:r>
              <a:rPr lang="en-US" sz="2400" dirty="0" smtClean="0">
                <a:solidFill>
                  <a:srgbClr val="FF0000"/>
                </a:solidFill>
                <a:cs typeface="B Lotus" pitchFamily="2" charset="-78"/>
              </a:rPr>
              <a:t> </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Carriage and Insurance Paid to</a:t>
            </a:r>
            <a:endParaRPr lang="en-US" sz="1800" dirty="0" smtClean="0">
              <a:solidFill>
                <a:srgbClr val="FF0000"/>
              </a:solidFill>
              <a:cs typeface="B Lotus" pitchFamily="2" charset="-78"/>
            </a:endParaRPr>
          </a:p>
          <a:p>
            <a:r>
              <a:rPr lang="ar-SA" sz="2800" dirty="0" smtClean="0">
                <a:cs typeface="B Lotus" pitchFamily="2" charset="-78"/>
              </a:rPr>
              <a:t>تحویل با پرداخت کرایه حمل و بیمه تا مقصد. روش حمل مرکب می‌باشد. ریسک و مسئولیت فروشنده زمانی که کالا را به نقطه توافق شده می‌رساند خاتمه میابد. هزینه بیمه و حمل با فروشنده‌است. عقد قرارداد بیمه و حمل با فروشنده‌است. عقد قرارداد بازرسی با خریدار است</a:t>
            </a:r>
            <a:r>
              <a:rPr lang="en-US" sz="2800" dirty="0" smtClean="0">
                <a:cs typeface="B Lotus" pitchFamily="2" charset="-78"/>
              </a:rPr>
              <a:t>.</a:t>
            </a:r>
          </a:p>
          <a:p>
            <a:endParaRPr lang="en-US" sz="2800" dirty="0" smtClean="0">
              <a:cs typeface="B Lotus" pitchFamily="2" charset="-78"/>
            </a:endParaRPr>
          </a:p>
          <a:p>
            <a:pPr lvl="0">
              <a:buNone/>
            </a:pPr>
            <a:r>
              <a:rPr lang="ar-SA" sz="2800" b="1" dirty="0" smtClean="0">
                <a:cs typeface="B Lotus" pitchFamily="2" charset="-78"/>
              </a:rPr>
              <a:t>گروه</a:t>
            </a:r>
            <a:r>
              <a:rPr lang="en-US" sz="2800" b="1" dirty="0" smtClean="0">
                <a:cs typeface="B Lotus" pitchFamily="2" charset="-78"/>
              </a:rPr>
              <a:t> D - </a:t>
            </a:r>
            <a:r>
              <a:rPr lang="ar-SA" sz="2800" b="1" dirty="0" smtClean="0">
                <a:cs typeface="B Lotus" pitchFamily="2" charset="-78"/>
              </a:rPr>
              <a:t>تحویل کالا در مقصد</a:t>
            </a:r>
            <a:r>
              <a:rPr lang="en-US" sz="2800" b="1" dirty="0" smtClean="0">
                <a:cs typeface="B Lotus" pitchFamily="2" charset="-78"/>
              </a:rPr>
              <a:t>:</a:t>
            </a:r>
            <a:endParaRPr lang="en-US" sz="2800" dirty="0" smtClean="0">
              <a:cs typeface="B Lotus" pitchFamily="2" charset="-78"/>
            </a:endParaRPr>
          </a:p>
          <a:p>
            <a:r>
              <a:rPr lang="ar-SA" sz="2800" dirty="0" smtClean="0">
                <a:cs typeface="B Lotus" pitchFamily="2" charset="-78"/>
              </a:rPr>
              <a:t>شامل اصطلاحاتی است که به موجب آن فروشنده مسئول رساندن کالا به نقطه یا محل مورد توافق شده در مقصد است و فروشنده کلیه خطرات و هزینه‌ها را بر عهده می‌گیر</a:t>
            </a:r>
            <a:r>
              <a:rPr lang="fa-IR" sz="2800" dirty="0" smtClean="0">
                <a:cs typeface="B Lotus" pitchFamily="2" charset="-78"/>
              </a:rPr>
              <a:t>د</a:t>
            </a:r>
            <a:endParaRPr lang="en-US" sz="3200"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29</a:t>
            </a:fld>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20040"/>
            <a:ext cx="7239000" cy="948720"/>
          </a:xfrm>
        </p:spPr>
        <p:txBody>
          <a:bodyPr/>
          <a:lstStyle/>
          <a:p>
            <a:pPr algn="ctr" eaLnBrk="1" fontAlgn="auto" hangingPunct="1">
              <a:spcAft>
                <a:spcPts val="0"/>
              </a:spcAft>
              <a:defRPr/>
            </a:pPr>
            <a:r>
              <a:rPr lang="fa-IR" dirty="0" smtClean="0">
                <a:cs typeface="Lotus" pitchFamily="2" charset="-78"/>
              </a:rPr>
              <a:t>اهميت ونقش قيمت وقيمت گذاري</a:t>
            </a:r>
            <a:endParaRPr lang="en-US" dirty="0" smtClean="0">
              <a:cs typeface="Lotus" pitchFamily="2" charset="-78"/>
            </a:endParaRPr>
          </a:p>
        </p:txBody>
      </p:sp>
      <p:sp>
        <p:nvSpPr>
          <p:cNvPr id="12291" name="Rectangle 3"/>
          <p:cNvSpPr>
            <a:spLocks noGrp="1" noChangeArrowheads="1"/>
          </p:cNvSpPr>
          <p:nvPr>
            <p:ph idx="1"/>
          </p:nvPr>
        </p:nvSpPr>
        <p:spPr/>
        <p:txBody>
          <a:bodyPr/>
          <a:lstStyle/>
          <a:p>
            <a:pPr eaLnBrk="1" hangingPunct="1">
              <a:lnSpc>
                <a:spcPct val="90000"/>
              </a:lnSpc>
              <a:buFont typeface="Arial" charset="0"/>
              <a:buChar char="•"/>
            </a:pPr>
            <a:r>
              <a:rPr lang="fa-IR" sz="2400" b="1" dirty="0" smtClean="0">
                <a:cs typeface="B Lotus" pitchFamily="2" charset="-78"/>
              </a:rPr>
              <a:t>قیمت کالاوخدمات بازاریابی به میزان پول یا بهایی که خریداردر مقابل دریافت آنها حاضر به پرداخت است اطلاق می گردد.</a:t>
            </a:r>
          </a:p>
          <a:p>
            <a:pPr eaLnBrk="1" hangingPunct="1">
              <a:lnSpc>
                <a:spcPct val="90000"/>
              </a:lnSpc>
              <a:buFont typeface="Arial" charset="0"/>
              <a:buChar char="•"/>
            </a:pPr>
            <a:r>
              <a:rPr lang="fa-IR" sz="2400" b="1" dirty="0" smtClean="0">
                <a:cs typeface="B Lotus" pitchFamily="2" charset="-78"/>
              </a:rPr>
              <a:t>دو عامل اصلی مرزهای قیمت را تعیین می کنند.اول هزینه محصول که حداقل قیمت را مشخص می کند و دوم قیمت کالاهای جانشین است که حداکثر قیمت را مشخص می کند.</a:t>
            </a:r>
          </a:p>
          <a:p>
            <a:pPr eaLnBrk="1" hangingPunct="1">
              <a:lnSpc>
                <a:spcPct val="90000"/>
              </a:lnSpc>
              <a:buFont typeface="Arial" charset="0"/>
              <a:buChar char="•"/>
            </a:pPr>
            <a:endParaRPr lang="fa-IR" sz="2400" b="1" dirty="0" smtClean="0">
              <a:cs typeface="B Lotus" pitchFamily="2" charset="-78"/>
            </a:endParaRPr>
          </a:p>
          <a:p>
            <a:pPr eaLnBrk="1" hangingPunct="1">
              <a:lnSpc>
                <a:spcPct val="90000"/>
              </a:lnSpc>
              <a:buFont typeface="Arial" charset="0"/>
              <a:buChar char="•"/>
            </a:pPr>
            <a:r>
              <a:rPr lang="fa-IR" sz="2400" b="1" dirty="0" smtClean="0">
                <a:cs typeface="B Lotus" pitchFamily="2" charset="-78"/>
              </a:rPr>
              <a:t>بهترین قیمت برای کالا قیمتی است که خریدار به راحتی آن راقبول کند و برای خریدآن جذب </a:t>
            </a:r>
            <a:r>
              <a:rPr lang="fa-IR" sz="2400" b="1" dirty="0" smtClean="0">
                <a:cs typeface="B Lotus" pitchFamily="2" charset="-78"/>
              </a:rPr>
              <a:t>شود ودر </a:t>
            </a:r>
            <a:r>
              <a:rPr lang="fa-IR" sz="2400" b="1" dirty="0" smtClean="0">
                <a:cs typeface="B Lotus" pitchFamily="2" charset="-78"/>
              </a:rPr>
              <a:t>عین حال سود دهی مناسبی هم برای فروشندگان و تولیدکنندگان محصول به همراه داشته باشد.</a:t>
            </a:r>
          </a:p>
          <a:p>
            <a:pPr eaLnBrk="1" hangingPunct="1">
              <a:lnSpc>
                <a:spcPct val="90000"/>
              </a:lnSpc>
              <a:buFont typeface="Arial" charset="0"/>
              <a:buChar char="•"/>
            </a:pPr>
            <a:endParaRPr lang="fa-IR" sz="2400" b="1" dirty="0" smtClean="0">
              <a:cs typeface="B Lotus" pitchFamily="2" charset="-78"/>
            </a:endParaRPr>
          </a:p>
          <a:p>
            <a:pPr algn="justLow" eaLnBrk="1" hangingPunct="1">
              <a:lnSpc>
                <a:spcPct val="90000"/>
              </a:lnSpc>
              <a:buFont typeface="Arial" charset="0"/>
              <a:buChar char="•"/>
            </a:pPr>
            <a:endParaRPr lang="fa-IR" sz="2400" b="1" dirty="0" smtClean="0">
              <a:cs typeface="B Lotus" pitchFamily="2" charset="-78"/>
            </a:endParaRPr>
          </a:p>
        </p:txBody>
      </p:sp>
      <p:sp>
        <p:nvSpPr>
          <p:cNvPr id="1229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68080521-936E-4C76-AF27-F9700C7F4CB6}" type="slidenum">
              <a:rPr lang="ar-SA" smtClean="0"/>
              <a:pPr>
                <a:buFont typeface="Wingdings" pitchFamily="2" charset="2"/>
                <a:buChar char="Ú"/>
              </a:pPr>
              <a:t>3</a:t>
            </a:fld>
            <a:endParaRPr lang="en-US" smtClean="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9197"/>
          </a:xfrm>
        </p:spPr>
        <p:txBody>
          <a:bodyPr/>
          <a:lstStyle/>
          <a:p>
            <a:endParaRPr lang="en-US" dirty="0" smtClean="0"/>
          </a:p>
          <a:p>
            <a:pPr lvl="1">
              <a:buNone/>
            </a:pPr>
            <a:r>
              <a:rPr lang="en-US" sz="2400" b="1" dirty="0" smtClean="0">
                <a:solidFill>
                  <a:srgbClr val="FF0000"/>
                </a:solidFill>
                <a:cs typeface="B Lotus" pitchFamily="2" charset="-78"/>
              </a:rPr>
              <a:t>DAF</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Delivered At Frontier</a:t>
            </a:r>
            <a:endParaRPr lang="en-US" sz="1800" dirty="0" smtClean="0">
              <a:solidFill>
                <a:srgbClr val="FF0000"/>
              </a:solidFill>
              <a:cs typeface="B Lotus" pitchFamily="2" charset="-78"/>
            </a:endParaRPr>
          </a:p>
          <a:p>
            <a:r>
              <a:rPr lang="ar-SA" sz="2800" dirty="0" smtClean="0">
                <a:cs typeface="B Lotus" pitchFamily="2" charset="-78"/>
              </a:rPr>
              <a:t>تحویل در مرز (مرز تعیین شده). به طور عمده حمل به وسیله راه‌آهن انجام می‌شود و در این نوع حمل می‌توان سندی سراسری از راه‌آهن گرفت که کلیه عملیات حمل‌و‌نقل را تا مقصد نهایی در برگیرد و کالا را برای آن دوره زمانی بیمه نماید</a:t>
            </a:r>
            <a:r>
              <a:rPr lang="en-US" sz="2800" dirty="0" smtClean="0">
                <a:cs typeface="B Lotus" pitchFamily="2" charset="-78"/>
              </a:rPr>
              <a:t>.</a:t>
            </a:r>
            <a:endParaRPr lang="en-US" sz="2000" dirty="0" smtClean="0">
              <a:cs typeface="B Lotus" pitchFamily="2" charset="-78"/>
            </a:endParaRPr>
          </a:p>
          <a:p>
            <a:endParaRPr lang="en-US" dirty="0" smtClean="0"/>
          </a:p>
          <a:p>
            <a:pPr lvl="1">
              <a:buNone/>
            </a:pPr>
            <a:r>
              <a:rPr lang="en-US" sz="2400" b="1" dirty="0" smtClean="0">
                <a:solidFill>
                  <a:srgbClr val="FF0000"/>
                </a:solidFill>
                <a:cs typeface="B Lotus" pitchFamily="2" charset="-78"/>
              </a:rPr>
              <a:t>DES</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Delivered Ex Ship</a:t>
            </a:r>
            <a:endParaRPr lang="en-US" sz="1800" dirty="0" smtClean="0">
              <a:solidFill>
                <a:srgbClr val="FF0000"/>
              </a:solidFill>
              <a:cs typeface="B Lotus" pitchFamily="2" charset="-78"/>
            </a:endParaRPr>
          </a:p>
          <a:p>
            <a:r>
              <a:rPr lang="ar-SA" sz="2800" dirty="0" smtClean="0">
                <a:cs typeface="B Lotus" pitchFamily="2" charset="-78"/>
              </a:rPr>
              <a:t>تحویل در عرشه کشتی (در مقصد). فروشنده کالا را در عرشه کشتی در بندر مقصد تحویل خریدار می‌دهد و اقدامات و هزینه‌های ترخیص جهت ورود به بندر مقصد برعهده خریدار است</a:t>
            </a:r>
            <a:r>
              <a:rPr lang="en-US" sz="2800" dirty="0" smtClean="0">
                <a:cs typeface="B Lotus" pitchFamily="2" charset="-78"/>
              </a:rPr>
              <a:t>.</a:t>
            </a:r>
            <a:endParaRPr lang="en-US" sz="2000" dirty="0" smtClean="0">
              <a:cs typeface="B Lotus"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30</a:t>
            </a:fld>
            <a:endParaRPr lang="en-US" dirty="0"/>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7553356" cy="6242073"/>
          </a:xfrm>
        </p:spPr>
        <p:txBody>
          <a:bodyPr/>
          <a:lstStyle/>
          <a:p>
            <a:pPr lvl="1">
              <a:buNone/>
            </a:pPr>
            <a:r>
              <a:rPr lang="en-US" sz="2400" dirty="0" smtClean="0">
                <a:solidFill>
                  <a:srgbClr val="FF0000"/>
                </a:solidFill>
                <a:cs typeface="B Lotus" pitchFamily="2" charset="-78"/>
              </a:rPr>
              <a:t>DEQ</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Delivered Ex Quay</a:t>
            </a:r>
            <a:endParaRPr lang="en-US" sz="1800" dirty="0" smtClean="0">
              <a:solidFill>
                <a:srgbClr val="FF0000"/>
              </a:solidFill>
              <a:cs typeface="B Lotus" pitchFamily="2" charset="-78"/>
            </a:endParaRPr>
          </a:p>
          <a:p>
            <a:r>
              <a:rPr lang="ar-SA" sz="2800" dirty="0" smtClean="0">
                <a:cs typeface="B Lotus" pitchFamily="2" charset="-78"/>
              </a:rPr>
              <a:t>تحویل در اسکله (در مقصد). فروشنده وقتی کالا را از کشتی به اسکله انتقال داد و عوارض انتقال به اسکله مقصد را پرداخت نمود، در بندر مقصد تحویل خریدار می‌دهد</a:t>
            </a:r>
            <a:r>
              <a:rPr lang="en-US" sz="2800" dirty="0" smtClean="0">
                <a:cs typeface="B Lotus" pitchFamily="2" charset="-78"/>
              </a:rPr>
              <a:t>.</a:t>
            </a:r>
          </a:p>
          <a:p>
            <a:pPr lvl="1">
              <a:buNone/>
            </a:pPr>
            <a:r>
              <a:rPr lang="en-US" sz="2400" dirty="0" smtClean="0">
                <a:solidFill>
                  <a:srgbClr val="FF0000"/>
                </a:solidFill>
                <a:cs typeface="B Lotus" pitchFamily="2" charset="-78"/>
              </a:rPr>
              <a:t>DDU</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Delivered Duty Unpaid</a:t>
            </a:r>
            <a:endParaRPr lang="en-US" sz="1800" dirty="0" smtClean="0">
              <a:solidFill>
                <a:srgbClr val="FF0000"/>
              </a:solidFill>
              <a:cs typeface="B Lotus" pitchFamily="2" charset="-78"/>
            </a:endParaRPr>
          </a:p>
          <a:p>
            <a:r>
              <a:rPr lang="ar-SA" sz="2800" dirty="0" smtClean="0">
                <a:cs typeface="B Lotus" pitchFamily="2" charset="-78"/>
              </a:rPr>
              <a:t>تحویل در مقصد بدون پرداخت حقوق و عوارض گمرکی. فروشنده کالا را در کشور مقصد بدون انجام ترخیص کالا برای ورود و پرداخت عوارض تحویل دهد</a:t>
            </a:r>
            <a:r>
              <a:rPr lang="en-US" sz="2800" dirty="0" smtClean="0">
                <a:cs typeface="B Lotus" pitchFamily="2" charset="-78"/>
              </a:rPr>
              <a:t>.</a:t>
            </a:r>
            <a:endParaRPr lang="en-US" sz="2000" dirty="0" smtClean="0">
              <a:cs typeface="B Lotus" pitchFamily="2" charset="-78"/>
            </a:endParaRPr>
          </a:p>
          <a:p>
            <a:pPr>
              <a:buNone/>
            </a:pPr>
            <a:r>
              <a:rPr lang="en-US" sz="2400" dirty="0" smtClean="0">
                <a:solidFill>
                  <a:srgbClr val="FF0000"/>
                </a:solidFill>
                <a:cs typeface="B Lotus" pitchFamily="2" charset="-78"/>
              </a:rPr>
              <a:t>DDP </a:t>
            </a:r>
            <a:r>
              <a:rPr lang="ar-SA" sz="2400" dirty="0" smtClean="0">
                <a:solidFill>
                  <a:srgbClr val="FF0000"/>
                </a:solidFill>
                <a:cs typeface="B Lotus" pitchFamily="2" charset="-78"/>
              </a:rPr>
              <a:t>مخفف اصطلاح</a:t>
            </a:r>
            <a:r>
              <a:rPr lang="en-US" sz="2400" dirty="0" smtClean="0">
                <a:solidFill>
                  <a:srgbClr val="FF0000"/>
                </a:solidFill>
                <a:cs typeface="B Lotus" pitchFamily="2" charset="-78"/>
              </a:rPr>
              <a:t> Delivered Duty Paid</a:t>
            </a:r>
            <a:endParaRPr lang="en-US" sz="1800" dirty="0" smtClean="0">
              <a:solidFill>
                <a:srgbClr val="FF0000"/>
              </a:solidFill>
              <a:cs typeface="B Lotus" pitchFamily="2" charset="-78"/>
            </a:endParaRPr>
          </a:p>
          <a:p>
            <a:r>
              <a:rPr lang="ar-SA" sz="2800" dirty="0" smtClean="0">
                <a:cs typeface="B Lotus" pitchFamily="2" charset="-78"/>
              </a:rPr>
              <a:t>تحویل در مقصد با پرداخت حقوق و عوارض گمرکی. فروشنده کالا را در کشور مقصد پس از انجام ترخیص کالا و پرداخت عوارض تحویل خریدار می‌دهد</a:t>
            </a:r>
            <a:r>
              <a:rPr lang="en-US" sz="2800" dirty="0" smtClean="0">
                <a:cs typeface="B Lotus" pitchFamily="2" charset="-78"/>
              </a:rPr>
              <a:t>.</a:t>
            </a:r>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31</a:t>
            </a:fld>
            <a:endParaRPr lang="en-US" dirty="0"/>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357298"/>
            <a:ext cx="7553356" cy="5099065"/>
          </a:xfrm>
        </p:spPr>
        <p:txBody>
          <a:bodyPr/>
          <a:lstStyle/>
          <a:p>
            <a:pPr>
              <a:buFont typeface="Wingdings" pitchFamily="2" charset="2"/>
              <a:buChar char="v"/>
            </a:pPr>
            <a:r>
              <a:rPr lang="fa-IR" b="1" dirty="0" smtClean="0">
                <a:solidFill>
                  <a:srgbClr val="00B050"/>
                </a:solidFill>
                <a:cs typeface="B Lotus" pitchFamily="2" charset="-78"/>
              </a:rPr>
              <a:t>نوسانات نرخ ارز:</a:t>
            </a:r>
          </a:p>
          <a:p>
            <a:pPr>
              <a:buNone/>
            </a:pPr>
            <a:r>
              <a:rPr lang="fa-IR" b="1" dirty="0" smtClean="0">
                <a:cs typeface="B Lotus" pitchFamily="2" charset="-78"/>
              </a:rPr>
              <a:t>  در بازاریابی جهانی نوسانات نرخ ارز تعیین قیمت را پیچیده می کند </a:t>
            </a:r>
          </a:p>
          <a:p>
            <a:pPr>
              <a:buNone/>
            </a:pPr>
            <a:r>
              <a:rPr lang="fa-IR" b="1" dirty="0" smtClean="0">
                <a:cs typeface="B Lotus" pitchFamily="2" charset="-78"/>
              </a:rPr>
              <a:t>وقتی ارز کشور مادر تقویت  می شود به ضرر صادر کنندگان است زیرا در امدهای خارجی در مقایسه با نرخ ارز کاهش می یابد.در مقابل تضعیف نرخ ارز کشور مادر به نفع صادرکننده خواهد بود زیرا می تواند با کاهش قیمت های صادرات سهم بازار خود را افزایش دهد.</a:t>
            </a:r>
          </a:p>
          <a:p>
            <a:pPr>
              <a:buNone/>
            </a:pPr>
            <a:endParaRPr lang="fa-IR" b="1" dirty="0" smtClean="0">
              <a:cs typeface="B Lotus" pitchFamily="2" charset="-78"/>
            </a:endParaRPr>
          </a:p>
          <a:p>
            <a:pPr>
              <a:buNone/>
            </a:pPr>
            <a:r>
              <a:rPr lang="fa-IR" b="1" dirty="0" smtClean="0">
                <a:cs typeface="B Lotus" pitchFamily="2" charset="-78"/>
              </a:rPr>
              <a:t>مدیران بازاریابی جهانی درپاسخ به نوسانات نرخ ارز می توانند علاوه بر قیمت از سایر  عناصر آمیخته بازاریابی نیز بهره ببرند موضوعاتی مثل بهره وری و تلاش برای کاهش هزینه هاو...</a:t>
            </a:r>
          </a:p>
          <a:p>
            <a:pPr>
              <a:buNone/>
            </a:pPr>
            <a:endParaRPr lang="fa-IR" b="1" dirty="0" smtClean="0">
              <a:cs typeface="B Lotus" pitchFamily="2" charset="-78"/>
            </a:endParaRPr>
          </a:p>
          <a:p>
            <a:pPr>
              <a:buNone/>
            </a:pPr>
            <a:r>
              <a:rPr lang="fa-IR" b="1" dirty="0" smtClean="0">
                <a:cs typeface="B Lotus" pitchFamily="2" charset="-78"/>
              </a:rPr>
              <a:t>    </a:t>
            </a:r>
            <a:endParaRPr lang="en-US"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32</a:t>
            </a:fld>
            <a:endParaRPr lang="en-US" dirty="0"/>
          </a:p>
        </p:txBody>
      </p:sp>
      <p:sp>
        <p:nvSpPr>
          <p:cNvPr id="5" name="TextBox 4"/>
          <p:cNvSpPr txBox="1"/>
          <p:nvPr/>
        </p:nvSpPr>
        <p:spPr>
          <a:xfrm rot="19440000">
            <a:off x="714348" y="428604"/>
            <a:ext cx="1928826" cy="600164"/>
          </a:xfrm>
          <a:prstGeom prst="rect">
            <a:avLst/>
          </a:prstGeom>
          <a:noFill/>
        </p:spPr>
        <p:txBody>
          <a:bodyPr wrap="square" rtlCol="0">
            <a:spAutoFit/>
          </a:bodyPr>
          <a:lstStyle/>
          <a:p>
            <a:r>
              <a:rPr lang="fa-IR" sz="2000" dirty="0" smtClean="0">
                <a:solidFill>
                  <a:srgbClr val="FF0000"/>
                </a:solidFill>
              </a:rPr>
              <a:t>عوامل محیطی موثر بر قیمت گذاری</a:t>
            </a:r>
            <a:endParaRPr 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239000" cy="428628"/>
          </a:xfrm>
        </p:spPr>
        <p:txBody>
          <a:bodyPr>
            <a:normAutofit fontScale="90000"/>
          </a:bodyPr>
          <a:lstStyle/>
          <a:p>
            <a:pPr algn="ctr"/>
            <a:r>
              <a:rPr lang="fa-IR" sz="3200" dirty="0" smtClean="0">
                <a:cs typeface="B Mitra" pitchFamily="2" charset="-78"/>
              </a:rPr>
              <a:t>راهبردهای جهانی قیمت گذاری</a:t>
            </a:r>
            <a:endParaRPr lang="en-US" sz="3200" dirty="0">
              <a:cs typeface="B Mitra" pitchFamily="2" charset="-78"/>
            </a:endParaRPr>
          </a:p>
        </p:txBody>
      </p:sp>
      <p:graphicFrame>
        <p:nvGraphicFramePr>
          <p:cNvPr id="5" name="Content Placeholder 4"/>
          <p:cNvGraphicFramePr>
            <a:graphicFrameLocks noGrp="1"/>
          </p:cNvGraphicFramePr>
          <p:nvPr>
            <p:ph idx="1"/>
          </p:nvPr>
        </p:nvGraphicFramePr>
        <p:xfrm>
          <a:off x="0" y="525423"/>
          <a:ext cx="8501090" cy="6146763"/>
        </p:xfrm>
        <a:graphic>
          <a:graphicData uri="http://schemas.openxmlformats.org/drawingml/2006/table">
            <a:tbl>
              <a:tblPr firstRow="1" bandRow="1">
                <a:tableStyleId>{5C22544A-7EE6-4342-B048-85BDC9FD1C3A}</a:tableStyleId>
              </a:tblPr>
              <a:tblGrid>
                <a:gridCol w="4357686"/>
                <a:gridCol w="4143404"/>
              </a:tblGrid>
              <a:tr h="390516">
                <a:tc>
                  <a:txBody>
                    <a:bodyPr/>
                    <a:lstStyle/>
                    <a:p>
                      <a:r>
                        <a:rPr lang="fa-IR" dirty="0" smtClean="0">
                          <a:solidFill>
                            <a:srgbClr val="FFFF00"/>
                          </a:solidFill>
                        </a:rPr>
                        <a:t>وقتی نرخ ارز داخلی قوی است</a:t>
                      </a:r>
                      <a:endParaRPr lang="en-US" dirty="0">
                        <a:solidFill>
                          <a:srgbClr val="FFFF00"/>
                        </a:solidFill>
                      </a:endParaRPr>
                    </a:p>
                  </a:txBody>
                  <a:tcPr/>
                </a:tc>
                <a:tc>
                  <a:txBody>
                    <a:bodyPr/>
                    <a:lstStyle/>
                    <a:p>
                      <a:r>
                        <a:rPr lang="fa-IR" dirty="0" smtClean="0">
                          <a:solidFill>
                            <a:srgbClr val="FFFF00"/>
                          </a:solidFill>
                        </a:rPr>
                        <a:t>وقتی نرخ ارز داخلی ضعیف است</a:t>
                      </a:r>
                      <a:endParaRPr lang="en-US" dirty="0">
                        <a:solidFill>
                          <a:srgbClr val="FFFF00"/>
                        </a:solidFill>
                      </a:endParaRPr>
                    </a:p>
                  </a:txBody>
                  <a:tcPr/>
                </a:tc>
              </a:tr>
              <a:tr h="390516">
                <a:tc>
                  <a:txBody>
                    <a:bodyPr/>
                    <a:lstStyle/>
                    <a:p>
                      <a:r>
                        <a:rPr lang="fa-IR" sz="1600" dirty="0" smtClean="0">
                          <a:solidFill>
                            <a:srgbClr val="00B050"/>
                          </a:solidFill>
                          <a:cs typeface="B Lotus" pitchFamily="2" charset="-78"/>
                        </a:rPr>
                        <a:t>1. با بهبودکیفیت،تحویل کالاو</a:t>
                      </a:r>
                      <a:r>
                        <a:rPr lang="fa-IR" sz="1600" baseline="0" dirty="0" smtClean="0">
                          <a:solidFill>
                            <a:srgbClr val="00B050"/>
                          </a:solidFill>
                          <a:cs typeface="B Lotus" pitchFamily="2" charset="-78"/>
                        </a:rPr>
                        <a:t> خدمات پس از فروش رقابت جدا از قیمت انجام دهید</a:t>
                      </a:r>
                      <a:endParaRPr lang="en-US" sz="1600" dirty="0">
                        <a:solidFill>
                          <a:srgbClr val="00B050"/>
                        </a:solidFill>
                        <a:cs typeface="B Lotus" pitchFamily="2" charset="-78"/>
                      </a:endParaRPr>
                    </a:p>
                  </a:txBody>
                  <a:tcPr/>
                </a:tc>
                <a:tc>
                  <a:txBody>
                    <a:bodyPr/>
                    <a:lstStyle/>
                    <a:p>
                      <a:pPr marL="342900" indent="-342900">
                        <a:buFont typeface="+mj-lt"/>
                        <a:buAutoNum type="arabicPeriod"/>
                      </a:pPr>
                      <a:r>
                        <a:rPr lang="fa-IR" sz="1600" dirty="0" smtClean="0">
                          <a:solidFill>
                            <a:srgbClr val="00B050"/>
                          </a:solidFill>
                          <a:cs typeface="B Lotus" pitchFamily="2" charset="-78"/>
                        </a:rPr>
                        <a:t>بر منافع  حاصل از قیمت تاکیدکنید</a:t>
                      </a:r>
                    </a:p>
                  </a:txBody>
                  <a:tcPr/>
                </a:tc>
              </a:tr>
              <a:tr h="683403">
                <a:tc>
                  <a:txBody>
                    <a:bodyPr/>
                    <a:lstStyle/>
                    <a:p>
                      <a:r>
                        <a:rPr lang="fa-IR" sz="1600" dirty="0" smtClean="0">
                          <a:solidFill>
                            <a:srgbClr val="00B050"/>
                          </a:solidFill>
                          <a:cs typeface="B Lotus" pitchFamily="2" charset="-78"/>
                        </a:rPr>
                        <a:t>2. بهره وری را بهبود ببخشید</a:t>
                      </a:r>
                      <a:r>
                        <a:rPr lang="fa-IR" sz="1600" baseline="0" dirty="0" smtClean="0">
                          <a:solidFill>
                            <a:srgbClr val="00B050"/>
                          </a:solidFill>
                          <a:cs typeface="B Lotus" pitchFamily="2" charset="-78"/>
                        </a:rPr>
                        <a:t> وهزینه راکاهش دهید</a:t>
                      </a:r>
                      <a:endParaRPr lang="en-US" sz="1600" dirty="0">
                        <a:solidFill>
                          <a:srgbClr val="00B050"/>
                        </a:solidFill>
                        <a:cs typeface="B Lotus" pitchFamily="2" charset="-78"/>
                      </a:endParaRPr>
                    </a:p>
                  </a:txBody>
                  <a:tcPr/>
                </a:tc>
                <a:tc>
                  <a:txBody>
                    <a:bodyPr/>
                    <a:lstStyle/>
                    <a:p>
                      <a:pPr marL="342900" indent="-342900">
                        <a:buFont typeface="+mj-lt"/>
                        <a:buNone/>
                      </a:pPr>
                      <a:r>
                        <a:rPr lang="fa-IR" sz="1600" dirty="0" smtClean="0">
                          <a:solidFill>
                            <a:srgbClr val="00B050"/>
                          </a:solidFill>
                          <a:cs typeface="B Lotus" pitchFamily="2" charset="-78"/>
                        </a:rPr>
                        <a:t>2.</a:t>
                      </a:r>
                      <a:r>
                        <a:rPr lang="fa-IR" sz="1600" baseline="0" dirty="0" smtClean="0">
                          <a:solidFill>
                            <a:srgbClr val="00B050"/>
                          </a:solidFill>
                          <a:cs typeface="B Lotus" pitchFamily="2" charset="-78"/>
                        </a:rPr>
                        <a:t>  خط محصول را گسترش داده و ویژگیهای اضافی پرهزینه تر به آن اضافه کنید</a:t>
                      </a:r>
                      <a:endParaRPr lang="en-US" sz="1600" dirty="0">
                        <a:solidFill>
                          <a:srgbClr val="00B050"/>
                        </a:solidFill>
                        <a:cs typeface="B Lotus" pitchFamily="2" charset="-78"/>
                      </a:endParaRPr>
                    </a:p>
                  </a:txBody>
                  <a:tcPr/>
                </a:tc>
              </a:tr>
              <a:tr h="39051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rgbClr val="00B050"/>
                          </a:solidFill>
                          <a:cs typeface="B Lotus" pitchFamily="2" charset="-78"/>
                        </a:rPr>
                        <a:t>3.  منبع یابی را به خارج کشور جابجاکنید</a:t>
                      </a:r>
                      <a:endParaRPr lang="en-US" sz="1600" dirty="0" smtClean="0">
                        <a:solidFill>
                          <a:srgbClr val="00B050"/>
                        </a:solidFill>
                        <a:cs typeface="B Lotus" pitchFamily="2" charset="-78"/>
                      </a:endParaRPr>
                    </a:p>
                    <a:p>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3.  منبع یابی را به داخل کشور جابجاکنید</a:t>
                      </a:r>
                      <a:endParaRPr lang="en-US" sz="1600" dirty="0">
                        <a:solidFill>
                          <a:srgbClr val="00B050"/>
                        </a:solidFill>
                        <a:cs typeface="B Lotus" pitchFamily="2" charset="-78"/>
                      </a:endParaRPr>
                    </a:p>
                  </a:txBody>
                  <a:tcPr/>
                </a:tc>
              </a:tr>
              <a:tr h="528542">
                <a:tc>
                  <a:txBody>
                    <a:bodyPr/>
                    <a:lstStyle/>
                    <a:p>
                      <a:r>
                        <a:rPr lang="fa-IR" sz="1600" dirty="0" smtClean="0">
                          <a:solidFill>
                            <a:srgbClr val="00B050"/>
                          </a:solidFill>
                          <a:cs typeface="B Lotus" pitchFamily="2" charset="-78"/>
                        </a:rPr>
                        <a:t>4. اولویت صادرات</a:t>
                      </a:r>
                      <a:r>
                        <a:rPr lang="fa-IR" sz="1600" baseline="0" dirty="0" smtClean="0">
                          <a:solidFill>
                            <a:srgbClr val="00B050"/>
                          </a:solidFill>
                          <a:cs typeface="B Lotus" pitchFamily="2" charset="-78"/>
                        </a:rPr>
                        <a:t> را به کشورهایی بدهید که نرخ ارزقویتردارند.</a:t>
                      </a:r>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4. از فرصت های بازر در همه بازارهابهره برداری کنید</a:t>
                      </a:r>
                      <a:endParaRPr lang="en-US" sz="1600" dirty="0">
                        <a:solidFill>
                          <a:srgbClr val="00B050"/>
                        </a:solidFill>
                        <a:cs typeface="B Lotus" pitchFamily="2" charset="-78"/>
                      </a:endParaRPr>
                    </a:p>
                  </a:txBody>
                  <a:tcPr/>
                </a:tc>
              </a:tr>
              <a:tr h="976290">
                <a:tc>
                  <a:txBody>
                    <a:bodyPr/>
                    <a:lstStyle/>
                    <a:p>
                      <a:r>
                        <a:rPr lang="fa-IR" sz="1600" dirty="0" smtClean="0">
                          <a:solidFill>
                            <a:srgbClr val="00B050"/>
                          </a:solidFill>
                          <a:cs typeface="B Lotus" pitchFamily="2" charset="-78"/>
                        </a:rPr>
                        <a:t>5. حاشیه سود را کاهش دهیداز قیمت گذاری هزینه نهایی استفاده کنید</a:t>
                      </a:r>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5.  از</a:t>
                      </a:r>
                      <a:r>
                        <a:rPr lang="fa-IR" sz="1600" baseline="0" dirty="0" smtClean="0">
                          <a:solidFill>
                            <a:srgbClr val="00B050"/>
                          </a:solidFill>
                          <a:cs typeface="B Lotus" pitchFamily="2" charset="-78"/>
                        </a:rPr>
                        <a:t> رویکرد هزینه کامل استفاده کنید اما برای نفوذ در بازار های جدید یابازرهای رقابتی از قیمت گذاری هزینه نهایی بهره ببرید</a:t>
                      </a:r>
                      <a:endParaRPr lang="en-US" sz="1600" dirty="0">
                        <a:solidFill>
                          <a:srgbClr val="00B050"/>
                        </a:solidFill>
                        <a:cs typeface="B Lotus" pitchFamily="2" charset="-78"/>
                      </a:endParaRPr>
                    </a:p>
                  </a:txBody>
                  <a:tcPr/>
                </a:tc>
              </a:tr>
              <a:tr h="683403">
                <a:tc>
                  <a:txBody>
                    <a:bodyPr/>
                    <a:lstStyle/>
                    <a:p>
                      <a:r>
                        <a:rPr lang="fa-IR" sz="1600" dirty="0" smtClean="0">
                          <a:solidFill>
                            <a:srgbClr val="00B050"/>
                          </a:solidFill>
                          <a:cs typeface="B Lotus" pitchFamily="2" charset="-78"/>
                        </a:rPr>
                        <a:t>6. در آمد خارجی را در کشو میزبان نگه داری</a:t>
                      </a:r>
                      <a:r>
                        <a:rPr lang="fa-IR" sz="1600" baseline="0" dirty="0" smtClean="0">
                          <a:solidFill>
                            <a:srgbClr val="00B050"/>
                          </a:solidFill>
                          <a:cs typeface="B Lotus" pitchFamily="2" charset="-78"/>
                        </a:rPr>
                        <a:t> وجمع اوری مطالبات راکند کنید.</a:t>
                      </a:r>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6.  درآمدهای خارجی راباسرعت به کشورمادرخود منتقل کنیدو جمع آوری مطالبات را سرعت دهید</a:t>
                      </a:r>
                      <a:endParaRPr lang="en-US" sz="1600" dirty="0">
                        <a:solidFill>
                          <a:srgbClr val="00B050"/>
                        </a:solidFill>
                        <a:cs typeface="B Lotus" pitchFamily="2" charset="-78"/>
                      </a:endParaRPr>
                    </a:p>
                  </a:txBody>
                  <a:tcPr/>
                </a:tc>
              </a:tr>
              <a:tr h="390516">
                <a:tc>
                  <a:txBody>
                    <a:bodyPr/>
                    <a:lstStyle/>
                    <a:p>
                      <a:r>
                        <a:rPr lang="fa-IR" sz="1600" dirty="0" smtClean="0">
                          <a:solidFill>
                            <a:srgbClr val="00B050"/>
                          </a:solidFill>
                          <a:cs typeface="B Lotus" pitchFamily="2" charset="-78"/>
                        </a:rPr>
                        <a:t>7. هزینه را بر پایه ارز محلی به حداکثر برسانید</a:t>
                      </a:r>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7.  هزینه ها را برپایه ارز محلی حداقل کنید</a:t>
                      </a:r>
                      <a:endParaRPr lang="en-US" sz="1600" dirty="0">
                        <a:solidFill>
                          <a:srgbClr val="00B050"/>
                        </a:solidFill>
                        <a:cs typeface="B Lotus" pitchFamily="2" charset="-78"/>
                      </a:endParaRPr>
                    </a:p>
                  </a:txBody>
                  <a:tcPr/>
                </a:tc>
              </a:tr>
              <a:tr h="652450">
                <a:tc>
                  <a:txBody>
                    <a:bodyPr/>
                    <a:lstStyle/>
                    <a:p>
                      <a:r>
                        <a:rPr lang="fa-IR" sz="1600" dirty="0" smtClean="0">
                          <a:solidFill>
                            <a:srgbClr val="00B050"/>
                          </a:solidFill>
                          <a:cs typeface="B Lotus" pitchFamily="2" charset="-78"/>
                        </a:rPr>
                        <a:t>8. خدمات مورد نیاز را در خارج از کشور خریداری و پرداخت را با پول محلی صورت دهید</a:t>
                      </a:r>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8.  تبلیغات،بیمه،حمل و نقل و سایرخدمات را</a:t>
                      </a:r>
                      <a:r>
                        <a:rPr lang="fa-IR" sz="1600" baseline="0" dirty="0" smtClean="0">
                          <a:solidFill>
                            <a:srgbClr val="00B050"/>
                          </a:solidFill>
                          <a:cs typeface="B Lotus" pitchFamily="2" charset="-78"/>
                        </a:rPr>
                        <a:t> از بازر بومی فراهم آورید.</a:t>
                      </a:r>
                      <a:endParaRPr lang="en-US" sz="1600" dirty="0">
                        <a:solidFill>
                          <a:srgbClr val="00B050"/>
                        </a:solidFill>
                        <a:cs typeface="B Lotus" pitchFamily="2" charset="-78"/>
                      </a:endParaRPr>
                    </a:p>
                  </a:txBody>
                  <a:tcPr/>
                </a:tc>
              </a:tr>
              <a:tr h="683403">
                <a:tc>
                  <a:txBody>
                    <a:bodyPr/>
                    <a:lstStyle/>
                    <a:p>
                      <a:r>
                        <a:rPr lang="fa-IR" sz="1600" dirty="0" smtClean="0">
                          <a:solidFill>
                            <a:srgbClr val="00B050"/>
                          </a:solidFill>
                          <a:cs typeface="B Lotus" pitchFamily="2" charset="-78"/>
                        </a:rPr>
                        <a:t>9. صورت حساب مشتریان خارجی را</a:t>
                      </a:r>
                      <a:r>
                        <a:rPr lang="fa-IR" sz="1600" baseline="0" dirty="0" smtClean="0">
                          <a:solidFill>
                            <a:srgbClr val="00B050"/>
                          </a:solidFill>
                          <a:cs typeface="B Lotus" pitchFamily="2" charset="-78"/>
                        </a:rPr>
                        <a:t> با ارزبومی محاسبه و ارسال کنید</a:t>
                      </a:r>
                      <a:endParaRPr lang="en-US" sz="1600" dirty="0">
                        <a:solidFill>
                          <a:srgbClr val="00B050"/>
                        </a:solidFill>
                        <a:cs typeface="B Lotus" pitchFamily="2" charset="-78"/>
                      </a:endParaRPr>
                    </a:p>
                  </a:txBody>
                  <a:tcPr/>
                </a:tc>
                <a:tc>
                  <a:txBody>
                    <a:bodyPr/>
                    <a:lstStyle/>
                    <a:p>
                      <a:r>
                        <a:rPr lang="fa-IR" sz="1600" dirty="0" smtClean="0">
                          <a:solidFill>
                            <a:srgbClr val="00B050"/>
                          </a:solidFill>
                          <a:cs typeface="B Lotus" pitchFamily="2" charset="-78"/>
                        </a:rPr>
                        <a:t>9.  صورت حساب مشتریان خارجی را با ارز خودشان محاسبه و ارسال</a:t>
                      </a:r>
                      <a:r>
                        <a:rPr lang="fa-IR" sz="1600" baseline="0" dirty="0" smtClean="0">
                          <a:solidFill>
                            <a:srgbClr val="00B050"/>
                          </a:solidFill>
                          <a:cs typeface="B Lotus" pitchFamily="2" charset="-78"/>
                        </a:rPr>
                        <a:t> کنید</a:t>
                      </a:r>
                      <a:endParaRPr lang="en-US" sz="1600" dirty="0">
                        <a:solidFill>
                          <a:srgbClr val="00B050"/>
                        </a:solidFill>
                        <a:cs typeface="B Lotus" pitchFamily="2" charset="-78"/>
                      </a:endParaRPr>
                    </a:p>
                  </a:txBody>
                  <a:tcPr/>
                </a:tc>
              </a:tr>
            </a:tbl>
          </a:graphicData>
        </a:graphic>
      </p:graphicFrame>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33</a:t>
            </a:fld>
            <a:endParaRPr lang="en-US" dirty="0"/>
          </a:p>
        </p:txBody>
      </p:sp>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1934" y="142853"/>
            <a:ext cx="3624266" cy="785818"/>
          </a:xfrm>
        </p:spPr>
        <p:txBody>
          <a:bodyPr>
            <a:normAutofit/>
          </a:bodyPr>
          <a:lstStyle/>
          <a:p>
            <a:pPr algn="r"/>
            <a:r>
              <a:rPr lang="fa-IR" sz="3200" dirty="0" smtClean="0">
                <a:cs typeface="B Mitra" pitchFamily="2" charset="-78"/>
              </a:rPr>
              <a:t>محیط تورمی </a:t>
            </a:r>
            <a:endParaRPr lang="en-US" sz="3200" dirty="0">
              <a:cs typeface="B Mitra" pitchFamily="2" charset="-78"/>
            </a:endParaRPr>
          </a:p>
        </p:txBody>
      </p:sp>
      <p:sp>
        <p:nvSpPr>
          <p:cNvPr id="3" name="Content Placeholder 2"/>
          <p:cNvSpPr>
            <a:spLocks noGrp="1"/>
          </p:cNvSpPr>
          <p:nvPr>
            <p:ph idx="1"/>
          </p:nvPr>
        </p:nvSpPr>
        <p:spPr>
          <a:xfrm>
            <a:off x="457200" y="1714488"/>
            <a:ext cx="7239000" cy="4741875"/>
          </a:xfrm>
        </p:spPr>
        <p:txBody>
          <a:bodyPr/>
          <a:lstStyle/>
          <a:p>
            <a:r>
              <a:rPr lang="fa-IR" sz="2400" dirty="0" smtClean="0">
                <a:cs typeface="B Lotus" pitchFamily="2" charset="-78"/>
              </a:rPr>
              <a:t>تورم یا افزایش مداوم قیمت ها یکی از مشکلات بازارهای کشورهاست </a:t>
            </a:r>
          </a:p>
          <a:p>
            <a:r>
              <a:rPr lang="fa-IR" sz="2400" dirty="0" smtClean="0">
                <a:cs typeface="B Lotus" pitchFamily="2" charset="-78"/>
              </a:rPr>
              <a:t>افزایش حجم پول معمولا در کشورهای داری ارز ملی ضعیف باعث ایجاد تورم می شود.</a:t>
            </a:r>
          </a:p>
          <a:p>
            <a:r>
              <a:rPr lang="fa-IR" sz="2400" dirty="0" smtClean="0">
                <a:cs typeface="B Lotus" pitchFamily="2" charset="-78"/>
              </a:rPr>
              <a:t>الزام ضروری برای قیمت گذاری در محیط تورمی ،حفظ سود عملیاتی است .</a:t>
            </a:r>
          </a:p>
          <a:p>
            <a:r>
              <a:rPr lang="fa-IR" sz="2400" dirty="0" smtClean="0">
                <a:cs typeface="B Lotus" pitchFamily="2" charset="-78"/>
              </a:rPr>
              <a:t>در صورت تورم نیاز به تعدیل قیمت است تا افزایش هزینه های تولید جبران شود.</a:t>
            </a:r>
          </a:p>
          <a:p>
            <a:r>
              <a:rPr lang="fa-IR" sz="2400" dirty="0" smtClean="0">
                <a:cs typeface="B Lotus" pitchFamily="2" charset="-78"/>
              </a:rPr>
              <a:t>نرخ تورم پایین چالش قیمتی متفاوتی ایجاد می کند که باعث افزایش تقاضا،ظرفیت مازاد تولید و در نهایت افزایش قیمت خواهد شد.</a:t>
            </a:r>
            <a:endParaRPr lang="en-US" sz="2400"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34</a:t>
            </a:fld>
            <a:endParaRPr lang="en-US" dirty="0"/>
          </a:p>
        </p:txBody>
      </p:sp>
      <p:sp>
        <p:nvSpPr>
          <p:cNvPr id="5" name="TextBox 4"/>
          <p:cNvSpPr txBox="1"/>
          <p:nvPr/>
        </p:nvSpPr>
        <p:spPr>
          <a:xfrm rot="20460000">
            <a:off x="754820" y="621672"/>
            <a:ext cx="1714512" cy="535531"/>
          </a:xfrm>
          <a:prstGeom prst="rect">
            <a:avLst/>
          </a:prstGeom>
          <a:noFill/>
        </p:spPr>
        <p:txBody>
          <a:bodyPr wrap="square" rtlCol="0">
            <a:spAutoFit/>
          </a:bodyPr>
          <a:lstStyle/>
          <a:p>
            <a:r>
              <a:rPr lang="fa-IR" sz="1800" dirty="0" smtClean="0">
                <a:solidFill>
                  <a:srgbClr val="FF0000"/>
                </a:solidFill>
              </a:rPr>
              <a:t>عوامل محیطی موثر بر قیمت گذاری</a:t>
            </a:r>
            <a:endParaRPr lang="en-US" sz="1800" dirty="0">
              <a:solidFill>
                <a:srgbClr val="FF0000"/>
              </a:solidFill>
            </a:endParaRPr>
          </a:p>
        </p:txBody>
      </p:sp>
    </p:spTree>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496" y="320675"/>
            <a:ext cx="3695704" cy="679433"/>
          </a:xfrm>
        </p:spPr>
        <p:txBody>
          <a:bodyPr>
            <a:normAutofit/>
          </a:bodyPr>
          <a:lstStyle/>
          <a:p>
            <a:pPr algn="r"/>
            <a:r>
              <a:rPr lang="fa-IR" sz="3600" dirty="0" smtClean="0">
                <a:cs typeface="B Mitra" pitchFamily="2" charset="-78"/>
              </a:rPr>
              <a:t>رفتار رقابتی</a:t>
            </a:r>
            <a:endParaRPr lang="en-US" sz="3600" dirty="0">
              <a:cs typeface="B Mitra" pitchFamily="2" charset="-78"/>
            </a:endParaRPr>
          </a:p>
        </p:txBody>
      </p:sp>
      <p:sp>
        <p:nvSpPr>
          <p:cNvPr id="3" name="Content Placeholder 2"/>
          <p:cNvSpPr>
            <a:spLocks noGrp="1"/>
          </p:cNvSpPr>
          <p:nvPr>
            <p:ph idx="1"/>
          </p:nvPr>
        </p:nvSpPr>
        <p:spPr>
          <a:xfrm>
            <a:off x="457200" y="2071678"/>
            <a:ext cx="7239000" cy="4384685"/>
          </a:xfrm>
        </p:spPr>
        <p:txBody>
          <a:bodyPr/>
          <a:lstStyle/>
          <a:p>
            <a:r>
              <a:rPr lang="fa-IR" dirty="0" smtClean="0">
                <a:cs typeface="B Lotus" pitchFamily="2" charset="-78"/>
              </a:rPr>
              <a:t>تصمیم گیری های قیمتی هم تحت تاثیر هزینه و ماهیت تقاضا قرار دارند هم اقدامات رقبا</a:t>
            </a:r>
          </a:p>
          <a:p>
            <a:pPr>
              <a:buNone/>
            </a:pPr>
            <a:endParaRPr lang="fa-IR" dirty="0" smtClean="0">
              <a:cs typeface="B Lotus" pitchFamily="2" charset="-78"/>
            </a:endParaRPr>
          </a:p>
          <a:p>
            <a:pPr>
              <a:buNone/>
            </a:pPr>
            <a:r>
              <a:rPr lang="fa-IR" dirty="0" smtClean="0">
                <a:cs typeface="B Lotus" pitchFamily="2" charset="-78"/>
              </a:rPr>
              <a:t>اگر رقبا در پاسخ به افزایش هزینه ،قیمت های خود را تعدیل نکنند مدیر در توانایی اصلاح قیمت محدود خواهد شد.</a:t>
            </a:r>
          </a:p>
          <a:p>
            <a:pPr>
              <a:buNone/>
            </a:pPr>
            <a:r>
              <a:rPr lang="fa-IR" dirty="0" smtClean="0">
                <a:cs typeface="B Lotus" pitchFamily="2" charset="-78"/>
              </a:rPr>
              <a:t>برعکس اگر رقبا تولید یا منبع یابی خود را از کشورهایی با هزینه پایین انجام دهند ممکن است کاهش قیمت ها برای رقابتی ماندن ضروری باشد.</a:t>
            </a:r>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35</a:t>
            </a:fld>
            <a:endParaRPr lang="en-US" dirty="0"/>
          </a:p>
        </p:txBody>
      </p:sp>
      <p:sp>
        <p:nvSpPr>
          <p:cNvPr id="6" name="TextBox 5"/>
          <p:cNvSpPr txBox="1"/>
          <p:nvPr/>
        </p:nvSpPr>
        <p:spPr>
          <a:xfrm rot="19560000">
            <a:off x="357158" y="785794"/>
            <a:ext cx="2286016" cy="600164"/>
          </a:xfrm>
          <a:prstGeom prst="rect">
            <a:avLst/>
          </a:prstGeom>
          <a:noFill/>
        </p:spPr>
        <p:txBody>
          <a:bodyPr wrap="square" rtlCol="0">
            <a:spAutoFit/>
          </a:bodyPr>
          <a:lstStyle/>
          <a:p>
            <a:r>
              <a:rPr lang="fa-IR" sz="2000" dirty="0" smtClean="0">
                <a:solidFill>
                  <a:srgbClr val="FF0000"/>
                </a:solidFill>
              </a:rPr>
              <a:t>عوامل محیطی موثر بر قیمت گذاری</a:t>
            </a:r>
            <a:endParaRPr lang="en-US" sz="2000" dirty="0">
              <a:solidFill>
                <a:srgbClr val="FF0000"/>
              </a:solidFill>
            </a:endParaRPr>
          </a:p>
        </p:txBody>
      </p:sp>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02" y="320675"/>
            <a:ext cx="4624398" cy="465119"/>
          </a:xfrm>
        </p:spPr>
        <p:txBody>
          <a:bodyPr>
            <a:normAutofit/>
          </a:bodyPr>
          <a:lstStyle/>
          <a:p>
            <a:pPr algn="r"/>
            <a:r>
              <a:rPr lang="fa-IR" sz="2400" dirty="0" smtClean="0">
                <a:cs typeface="B Mitra" pitchFamily="2" charset="-78"/>
              </a:rPr>
              <a:t>قیمت گذاری تعمیمی یا همسان با بازار داخل </a:t>
            </a:r>
            <a:endParaRPr lang="en-US" sz="2400" dirty="0">
              <a:cs typeface="B Mitra" pitchFamily="2" charset="-78"/>
            </a:endParaRPr>
          </a:p>
        </p:txBody>
      </p:sp>
      <p:sp>
        <p:nvSpPr>
          <p:cNvPr id="3" name="Content Placeholder 2"/>
          <p:cNvSpPr>
            <a:spLocks noGrp="1"/>
          </p:cNvSpPr>
          <p:nvPr>
            <p:ph idx="1"/>
          </p:nvPr>
        </p:nvSpPr>
        <p:spPr>
          <a:xfrm>
            <a:off x="457200" y="2071679"/>
            <a:ext cx="7239000" cy="3929090"/>
          </a:xfrm>
        </p:spPr>
        <p:txBody>
          <a:bodyPr/>
          <a:lstStyle/>
          <a:p>
            <a:r>
              <a:rPr lang="fa-IR" b="1" dirty="0" smtClean="0">
                <a:cs typeface="B Lotus" pitchFamily="2" charset="-78"/>
              </a:rPr>
              <a:t>در این حالت قیمت محصولات شرکت بدون توجه به مکان خریدار در بازارهای گوناگون یکسان خواهد بود .در چنین حالتی ،وارد کننده باید هزینه حمل و نقل و تعرفه هاوعوارض گمرکی را تحمل کند.مزیت این شیوه سهولت آن است زیرا برای اجرای آن نیاز ی به اطلاعات درباره رقبا و شرایط بازار نیست</a:t>
            </a:r>
          </a:p>
          <a:p>
            <a:r>
              <a:rPr lang="fa-IR" b="1" dirty="0" smtClean="0">
                <a:cs typeface="B Lotus" pitchFamily="2" charset="-78"/>
              </a:rPr>
              <a:t>ولی سود شرکت را حداکثر نمی کند </a:t>
            </a:r>
            <a:endParaRPr lang="en-US"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36</a:t>
            </a:fld>
            <a:endParaRPr lang="en-US" dirty="0"/>
          </a:p>
        </p:txBody>
      </p:sp>
      <p:sp>
        <p:nvSpPr>
          <p:cNvPr id="6" name="TextBox 5"/>
          <p:cNvSpPr txBox="1"/>
          <p:nvPr/>
        </p:nvSpPr>
        <p:spPr>
          <a:xfrm rot="19260000">
            <a:off x="516384" y="927308"/>
            <a:ext cx="2145740" cy="338554"/>
          </a:xfrm>
          <a:prstGeom prst="rect">
            <a:avLst/>
          </a:prstGeom>
          <a:noFill/>
        </p:spPr>
        <p:txBody>
          <a:bodyPr wrap="square" rtlCol="0">
            <a:spAutoFit/>
          </a:bodyPr>
          <a:lstStyle/>
          <a:p>
            <a:r>
              <a:rPr lang="fa-IR" sz="2000" dirty="0" smtClean="0">
                <a:solidFill>
                  <a:srgbClr val="FF0000"/>
                </a:solidFill>
              </a:rPr>
              <a:t>قیمت گذاری جهانی</a:t>
            </a:r>
            <a:endParaRPr lang="en-US" sz="2000" dirty="0">
              <a:solidFill>
                <a:srgbClr val="FF0000"/>
              </a:solidFill>
            </a:endParaRPr>
          </a:p>
        </p:txBody>
      </p:sp>
    </p:spTree>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12" y="320675"/>
            <a:ext cx="5286412" cy="536557"/>
          </a:xfrm>
        </p:spPr>
        <p:txBody>
          <a:bodyPr>
            <a:normAutofit fontScale="90000"/>
          </a:bodyPr>
          <a:lstStyle/>
          <a:p>
            <a:pPr algn="r"/>
            <a:r>
              <a:rPr lang="fa-IR" sz="2800" dirty="0" smtClean="0">
                <a:cs typeface="B Mitra" pitchFamily="2" charset="-78"/>
              </a:rPr>
              <a:t>قیمت گذاری تطبیقی یا متناسب با محیط هر بازار </a:t>
            </a:r>
            <a:endParaRPr lang="en-US" sz="2800" dirty="0">
              <a:cs typeface="B Mitra" pitchFamily="2" charset="-78"/>
            </a:endParaRPr>
          </a:p>
        </p:txBody>
      </p:sp>
      <p:sp>
        <p:nvSpPr>
          <p:cNvPr id="3" name="Content Placeholder 2"/>
          <p:cNvSpPr>
            <a:spLocks noGrp="1"/>
          </p:cNvSpPr>
          <p:nvPr>
            <p:ph idx="1"/>
          </p:nvPr>
        </p:nvSpPr>
        <p:spPr>
          <a:xfrm>
            <a:off x="457200" y="1609725"/>
            <a:ext cx="7239000" cy="5124480"/>
          </a:xfrm>
        </p:spPr>
        <p:txBody>
          <a:bodyPr>
            <a:spAutoFit/>
          </a:bodyPr>
          <a:lstStyle/>
          <a:p>
            <a:r>
              <a:rPr lang="fa-IR" b="1" dirty="0" smtClean="0">
                <a:cs typeface="B Lotus" pitchFamily="2" charset="-78"/>
              </a:rPr>
              <a:t>در این حالت مدیران در بازار هر یک از کشورها قیمتی را تعیین می کنند که متناسب با عوال محلی آن کشور مثل دستمزد،مالیات و نرخ تبلیغات و..باشد.</a:t>
            </a:r>
          </a:p>
          <a:p>
            <a:r>
              <a:rPr lang="fa-IR" b="1" dirty="0" smtClean="0">
                <a:cs typeface="B Lotus" pitchFamily="2" charset="-78"/>
              </a:rPr>
              <a:t>شرکت هایی که از توزیع کنندگان مستقل استفاده می کنند از این رویکرد بهره می برند</a:t>
            </a:r>
          </a:p>
          <a:p>
            <a:r>
              <a:rPr lang="fa-IR" b="1" dirty="0" smtClean="0">
                <a:cs typeface="B Lotus" pitchFamily="2" charset="-78"/>
              </a:rPr>
              <a:t>مشکل بالقوه این رویکرد ”آربیتراژ“(کسب سود از طریق اختلاف قیمت در دو بازار مختلف) است.</a:t>
            </a:r>
          </a:p>
          <a:p>
            <a:r>
              <a:rPr lang="fa-IR" b="1" dirty="0" smtClean="0">
                <a:cs typeface="B Lotus" pitchFamily="2" charset="-78"/>
              </a:rPr>
              <a:t>وقتی تفاوت قیمت ها در بازارهای گوناگون بیش از هزینه حمل و نقل و عوارض گمرکی باشد،افرادمی توانند  کالاها رااز بازارهایی که قیمت ارزان تر دارندخریداری کرده و به بازارهایی که قیمت بالاتر دارند بفروشند و از این راه سودبه دست آورند.</a:t>
            </a:r>
            <a:endParaRPr lang="en-US"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37</a:t>
            </a:fld>
            <a:endParaRPr lang="en-US" dirty="0"/>
          </a:p>
        </p:txBody>
      </p:sp>
      <p:sp>
        <p:nvSpPr>
          <p:cNvPr id="5" name="TextBox 4"/>
          <p:cNvSpPr txBox="1"/>
          <p:nvPr/>
        </p:nvSpPr>
        <p:spPr>
          <a:xfrm rot="18540000">
            <a:off x="1813" y="837504"/>
            <a:ext cx="2117427" cy="338554"/>
          </a:xfrm>
          <a:prstGeom prst="rect">
            <a:avLst/>
          </a:prstGeom>
          <a:noFill/>
        </p:spPr>
        <p:txBody>
          <a:bodyPr wrap="square" rtlCol="0">
            <a:spAutoFit/>
          </a:bodyPr>
          <a:lstStyle/>
          <a:p>
            <a:r>
              <a:rPr lang="fa-IR" sz="2000" dirty="0" smtClean="0">
                <a:solidFill>
                  <a:srgbClr val="FF0000"/>
                </a:solidFill>
              </a:rPr>
              <a:t>قیمت گذاری جهانی</a:t>
            </a:r>
            <a:endParaRPr lang="en-US" sz="2000" dirty="0">
              <a:solidFill>
                <a:srgbClr val="FF0000"/>
              </a:solidFill>
            </a:endParaRPr>
          </a:p>
        </p:txBody>
      </p:sp>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48" y="320675"/>
            <a:ext cx="3409952" cy="822309"/>
          </a:xfrm>
        </p:spPr>
        <p:txBody>
          <a:bodyPr>
            <a:normAutofit/>
          </a:bodyPr>
          <a:lstStyle/>
          <a:p>
            <a:pPr algn="r"/>
            <a:r>
              <a:rPr lang="fa-IR" sz="3200" dirty="0" smtClean="0">
                <a:cs typeface="B Mitra" pitchFamily="2" charset="-78"/>
              </a:rPr>
              <a:t>قیمت گذاری جامع</a:t>
            </a:r>
            <a:endParaRPr lang="en-US" sz="3200" dirty="0">
              <a:cs typeface="B Mitra" pitchFamily="2" charset="-78"/>
            </a:endParaRPr>
          </a:p>
        </p:txBody>
      </p:sp>
      <p:sp>
        <p:nvSpPr>
          <p:cNvPr id="3" name="Content Placeholder 2"/>
          <p:cNvSpPr>
            <a:spLocks noGrp="1"/>
          </p:cNvSpPr>
          <p:nvPr>
            <p:ph idx="1"/>
          </p:nvPr>
        </p:nvSpPr>
        <p:spPr>
          <a:xfrm>
            <a:off x="457200" y="1609725"/>
            <a:ext cx="7239000" cy="4748233"/>
          </a:xfrm>
        </p:spPr>
        <p:txBody>
          <a:bodyPr/>
          <a:lstStyle/>
          <a:p>
            <a:r>
              <a:rPr lang="fa-IR" b="1" dirty="0" smtClean="0">
                <a:cs typeface="B Lotus" pitchFamily="2" charset="-78"/>
              </a:rPr>
              <a:t>شرکتی که از این سیاست قیمت گذاری استفاده کند نه یک قیمت واحد را در سطح جهان تعیین می کند و نه دست توزیع کننده محلی را برای تصمیمات قیمت گذاری باز می گذارد.این رویکرد قیمت گذاری حد وسط است و بر این نکته استوار است که در قیمت گذاری باید عواملی مثل هزینه های محلی ،سطح درآمدها،رقابت و راهبرد بازاریابی محلی و.. موردتوجه قرار گیرند.وقیمت باید باسایر عناصر برنامه بازاریابی یکپارچه شود.</a:t>
            </a:r>
          </a:p>
          <a:p>
            <a:endParaRPr lang="fa-IR" b="1" dirty="0" smtClean="0">
              <a:cs typeface="B Lotus" pitchFamily="2" charset="-78"/>
            </a:endParaRPr>
          </a:p>
          <a:p>
            <a:r>
              <a:rPr lang="fa-IR" b="1" dirty="0" smtClean="0">
                <a:cs typeface="B Lotus" pitchFamily="2" charset="-78"/>
              </a:rPr>
              <a:t>هزینه های محلی به اضافه نرخ بازگشت سرمایه گذاری مناسب ،حداقل قیمت را در بلند مدت تعیین می کند.</a:t>
            </a:r>
            <a:endParaRPr lang="en-US"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38</a:t>
            </a:fld>
            <a:endParaRPr lang="en-US" dirty="0"/>
          </a:p>
        </p:txBody>
      </p:sp>
      <p:sp>
        <p:nvSpPr>
          <p:cNvPr id="5" name="TextBox 4"/>
          <p:cNvSpPr txBox="1"/>
          <p:nvPr/>
        </p:nvSpPr>
        <p:spPr>
          <a:xfrm rot="19440000">
            <a:off x="530935" y="832809"/>
            <a:ext cx="2214578" cy="338554"/>
          </a:xfrm>
          <a:prstGeom prst="rect">
            <a:avLst/>
          </a:prstGeom>
          <a:noFill/>
        </p:spPr>
        <p:txBody>
          <a:bodyPr wrap="square" rtlCol="0">
            <a:spAutoFit/>
          </a:bodyPr>
          <a:lstStyle/>
          <a:p>
            <a:r>
              <a:rPr lang="fa-IR" sz="2000" dirty="0" smtClean="0">
                <a:solidFill>
                  <a:srgbClr val="FF0000"/>
                </a:solidFill>
              </a:rPr>
              <a:t>قیمت گذاری جهانی </a:t>
            </a:r>
            <a:endParaRPr lang="en-US" sz="2000" dirty="0">
              <a:solidFill>
                <a:srgbClr val="FF0000"/>
              </a:solidFill>
            </a:endParaRPr>
          </a:p>
        </p:txBody>
      </p:sp>
    </p:spTree>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06" y="320675"/>
            <a:ext cx="4052894" cy="607995"/>
          </a:xfrm>
        </p:spPr>
        <p:txBody>
          <a:bodyPr>
            <a:normAutofit/>
          </a:bodyPr>
          <a:lstStyle/>
          <a:p>
            <a:pPr algn="r"/>
            <a:r>
              <a:rPr lang="fa-IR" sz="3600" dirty="0" smtClean="0">
                <a:cs typeface="B Mitra" pitchFamily="2" charset="-78"/>
              </a:rPr>
              <a:t>بازار های خاکستری</a:t>
            </a:r>
            <a:endParaRPr lang="en-US" sz="3600" dirty="0">
              <a:cs typeface="B Mitra" pitchFamily="2" charset="-78"/>
            </a:endParaRPr>
          </a:p>
        </p:txBody>
      </p:sp>
      <p:sp>
        <p:nvSpPr>
          <p:cNvPr id="3" name="Content Placeholder 2"/>
          <p:cNvSpPr>
            <a:spLocks noGrp="1"/>
          </p:cNvSpPr>
          <p:nvPr>
            <p:ph idx="1"/>
          </p:nvPr>
        </p:nvSpPr>
        <p:spPr>
          <a:xfrm>
            <a:off x="357158" y="1142984"/>
            <a:ext cx="7339042" cy="5313379"/>
          </a:xfrm>
        </p:spPr>
        <p:txBody>
          <a:bodyPr/>
          <a:lstStyle/>
          <a:p>
            <a:r>
              <a:rPr lang="fa-IR" sz="2400" b="1" dirty="0" smtClean="0">
                <a:cs typeface="B Lotus" pitchFamily="2" charset="-78"/>
              </a:rPr>
              <a:t>يكي ازمسـائل عمـده واساسـي تجـارت بـين الملـل ،بـازارخاكستري ياواردات موازي است كه دليـل اصـلي بوجـود آمدن اين پديده درتجارت بين الملل،موضوع تفاوت قيمت بـين كشورهااست كه باعث ميشودخريـداران ويـا ريسـك پـذيران مستقل وارد بازارشوند و محصولات را دركشورهاي ارزان قيمت خريداري ومجدداً به كشورهاي با قيمت بـالا صـادرنماينـد وازاختلاف قيمتها سود ببرند. معمولا ًاين نوع واردات دركانالهاي توزيع خارجي از كانالها، شبكه ها و مجاري قانوني شركت اتفاق مي افتند</a:t>
            </a:r>
          </a:p>
          <a:p>
            <a:endParaRPr lang="fa-IR" sz="2400" dirty="0" smtClean="0">
              <a:cs typeface="B Lotus" pitchFamily="2" charset="-78"/>
            </a:endParaRPr>
          </a:p>
          <a:p>
            <a:r>
              <a:rPr lang="fa-IR" b="1" dirty="0" smtClean="0">
                <a:cs typeface="B Lotus" pitchFamily="2" charset="-78"/>
              </a:rPr>
              <a:t>صاحب نظران و محققان از رویکردهای مختلف،بازار خاکستری(واردات موازی)را تعریف کرده اند:</a:t>
            </a:r>
          </a:p>
          <a:p>
            <a:pPr>
              <a:buNone/>
            </a:pPr>
            <a:endParaRPr lang="fa-IR" b="1" dirty="0" smtClean="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39</a:t>
            </a:fld>
            <a:endParaRPr lang="en-US"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itchFamily="2" charset="-78"/>
              </a:rPr>
              <a:t>قیمت گذاری</a:t>
            </a:r>
            <a:endParaRPr lang="en-US" dirty="0">
              <a:cs typeface="B Lotus" pitchFamily="2" charset="-78"/>
            </a:endParaRPr>
          </a:p>
        </p:txBody>
      </p:sp>
      <p:sp>
        <p:nvSpPr>
          <p:cNvPr id="3" name="Content Placeholder 2"/>
          <p:cNvSpPr>
            <a:spLocks noGrp="1"/>
          </p:cNvSpPr>
          <p:nvPr>
            <p:ph idx="1"/>
          </p:nvPr>
        </p:nvSpPr>
        <p:spPr/>
        <p:txBody>
          <a:bodyPr/>
          <a:lstStyle/>
          <a:p>
            <a:pPr algn="justLow" eaLnBrk="1" hangingPunct="1">
              <a:lnSpc>
                <a:spcPct val="90000"/>
              </a:lnSpc>
              <a:buFont typeface="Arial" charset="0"/>
              <a:buChar char="•"/>
            </a:pPr>
            <a:r>
              <a:rPr lang="fa-IR" sz="2800" b="1" dirty="0" smtClean="0">
                <a:cs typeface="B Lotus" pitchFamily="2" charset="-78"/>
              </a:rPr>
              <a:t>قيمت گذاري : كليه فعاليت هاوبرنامه هايي كه براي تعيين ارزش محصولات وخدمات خود انجام مي دهيد.</a:t>
            </a:r>
          </a:p>
          <a:p>
            <a:pPr algn="justLow" eaLnBrk="1" hangingPunct="1">
              <a:lnSpc>
                <a:spcPct val="90000"/>
              </a:lnSpc>
              <a:buFont typeface="Arial" charset="0"/>
              <a:buChar char="•"/>
            </a:pPr>
            <a:r>
              <a:rPr lang="fa-IR" sz="2800" b="1" dirty="0" smtClean="0">
                <a:cs typeface="B Lotus" pitchFamily="2" charset="-78"/>
              </a:rPr>
              <a:t>قیمت گذاری تنها بخش  سودآوراز آمیخته بازاریابی است و بقیه بخش ها هزینه بر هستند.</a:t>
            </a:r>
          </a:p>
          <a:p>
            <a:pPr algn="justLow" eaLnBrk="1" hangingPunct="1">
              <a:lnSpc>
                <a:spcPct val="90000"/>
              </a:lnSpc>
              <a:buFont typeface="Arial" charset="0"/>
              <a:buChar char="•"/>
            </a:pPr>
            <a:r>
              <a:rPr lang="fa-IR" sz="2800" b="1" dirty="0" smtClean="0">
                <a:cs typeface="B Lotus" pitchFamily="2" charset="-78"/>
              </a:rPr>
              <a:t>در بازار جهانی واقعی قانون یک قیمت ایجاد میشود که همه مشتریان در بازار می توانندبهترین محصول را با بهترین قیمت خریداری کنند(هواپیمای مسافربری،نفت خام و..) </a:t>
            </a:r>
            <a:endParaRPr lang="fa-IR" sz="2800" b="1" dirty="0" smtClean="0">
              <a:cs typeface="B Lotus" pitchFamily="2" charset="-78"/>
            </a:endParaRPr>
          </a:p>
          <a:p>
            <a:pPr algn="justLow" eaLnBrk="1" hangingPunct="1">
              <a:lnSpc>
                <a:spcPct val="90000"/>
              </a:lnSpc>
              <a:buFont typeface="Arial" charset="0"/>
              <a:buChar char="•"/>
            </a:pPr>
            <a:r>
              <a:rPr lang="fa-IR" sz="2800" b="1" dirty="0" smtClean="0">
                <a:cs typeface="B Lotus" pitchFamily="2" charset="-78"/>
              </a:rPr>
              <a:t>تجارت بین الملل در کل منجر به قیمت پایین تر کالاهاو قیمت های پایین تر موجب کاهش نرخ تورم در هر کشور می شود.</a:t>
            </a:r>
            <a:endParaRPr lang="fa-IR" sz="2800" b="1" dirty="0" smtClean="0">
              <a:cs typeface="B Lotus" pitchFamily="2" charset="-78"/>
            </a:endParaRPr>
          </a:p>
          <a:p>
            <a:pPr algn="justLow" eaLnBrk="1" hangingPunct="1">
              <a:lnSpc>
                <a:spcPct val="90000"/>
              </a:lnSpc>
              <a:buNone/>
            </a:pPr>
            <a:endParaRPr lang="fa-IR" sz="2800" b="1" dirty="0" smtClean="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a:t>
            </a:fld>
            <a:endParaRPr lang="en-US" dirty="0"/>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cs typeface="B Lotus" pitchFamily="2" charset="-78"/>
              </a:rPr>
              <a:t>. بازار خاکستری بازاری است که مصرف کنندگان آن سنی بالاتر از 65 دارند و این افراد را مصرف کنندگان بالغ می نامند که بیشتر نیازمند محصولات بهداشتی و سلامتی می باشند.</a:t>
            </a:r>
          </a:p>
          <a:p>
            <a:r>
              <a:rPr lang="fa-IR" b="1" dirty="0" smtClean="0">
                <a:cs typeface="B Lotus" pitchFamily="2" charset="-78"/>
              </a:rPr>
              <a:t>2. بازارهای خاکستری بازارهایی هستند دارای محصولاتی با نام تجاری واقعی که فقط از طریق فروش آن محصولات در کانالهای غیر مجاز قابل تعریف و شناسایی می باشند.</a:t>
            </a:r>
          </a:p>
          <a:p>
            <a:r>
              <a:rPr lang="fa-IR" b="1" dirty="0" smtClean="0">
                <a:cs typeface="B Lotus" pitchFamily="2" charset="-78"/>
              </a:rPr>
              <a:t>3. بازار خاکستری به توزیع کالای مارک دار توسط افراد غیر مجاز دلالت دارد.</a:t>
            </a:r>
          </a:p>
          <a:p>
            <a:r>
              <a:rPr lang="fa-IR" b="1" dirty="0" smtClean="0">
                <a:cs typeface="B Lotus" pitchFamily="2" charset="-78"/>
              </a:rPr>
              <a:t>4. بازار خاکستری بازاری است که ورود محصول به آن بازار توسط تولید کننده برنامه ریزی نشده است.</a:t>
            </a: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40</a:t>
            </a:fld>
            <a:endParaRPr lang="en-US" dirty="0"/>
          </a:p>
        </p:txBody>
      </p:sp>
      <p:sp>
        <p:nvSpPr>
          <p:cNvPr id="5" name="TextBox 4"/>
          <p:cNvSpPr txBox="1"/>
          <p:nvPr/>
        </p:nvSpPr>
        <p:spPr>
          <a:xfrm rot="20040000">
            <a:off x="694513" y="791629"/>
            <a:ext cx="2071702" cy="387798"/>
          </a:xfrm>
          <a:prstGeom prst="rect">
            <a:avLst/>
          </a:prstGeom>
          <a:noFill/>
        </p:spPr>
        <p:txBody>
          <a:bodyPr wrap="square" rtlCol="0">
            <a:spAutoFit/>
          </a:bodyPr>
          <a:lstStyle/>
          <a:p>
            <a:r>
              <a:rPr lang="fa-IR" sz="2400" dirty="0" smtClean="0">
                <a:solidFill>
                  <a:srgbClr val="FF0000"/>
                </a:solidFill>
              </a:rPr>
              <a:t>بازار خاکستری</a:t>
            </a:r>
            <a:endParaRPr lang="en-US" sz="2400" dirty="0">
              <a:solidFill>
                <a:srgbClr val="FF0000"/>
              </a:solidFill>
            </a:endParaRPr>
          </a:p>
        </p:txBody>
      </p:sp>
    </p:spTree>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571611"/>
            <a:ext cx="7481918" cy="4500595"/>
          </a:xfrm>
        </p:spPr>
        <p:txBody>
          <a:bodyPr/>
          <a:lstStyle/>
          <a:p>
            <a:endParaRPr lang="fa-IR" dirty="0" smtClean="0">
              <a:cs typeface="B Lotus" pitchFamily="2" charset="-78"/>
            </a:endParaRPr>
          </a:p>
          <a:p>
            <a:pPr>
              <a:buNone/>
            </a:pPr>
            <a:r>
              <a:rPr lang="fa-IR" b="1" dirty="0" smtClean="0">
                <a:cs typeface="B Lotus" pitchFamily="2" charset="-78"/>
              </a:rPr>
              <a:t>بـازارخاكسـتري درسطح بين المللي زماني ايجادميشودكه تفـاوت هـاي زيـادي درقيمتهاي رايج محصولي يكسان بين دوبازاروجودداشته باشد وهرچه تفاوت هاي قيمتي بيشـتر باشـد ،دلالان  بـازار خاكسـتري  انتظار بازده بيشتري خواهند داشـت وايـن امـرآنهـا را بـر ايـن مي دارد كه به ناهماهنگي هاي عرضه وتقاضا بين دوبازار پاسـخ دهد</a:t>
            </a:r>
          </a:p>
          <a:p>
            <a:pPr>
              <a:buNone/>
            </a:pPr>
            <a:endParaRPr lang="fa-IR" b="1" dirty="0" smtClean="0">
              <a:cs typeface="B Lotus" pitchFamily="2" charset="-78"/>
            </a:endParaRPr>
          </a:p>
          <a:p>
            <a:pPr>
              <a:buNone/>
            </a:pPr>
            <a:r>
              <a:rPr lang="fa-IR" b="1" dirty="0" smtClean="0">
                <a:cs typeface="B Lotus" pitchFamily="2" charset="-78"/>
              </a:rPr>
              <a:t>عوامل عمده واردات موازي دربازارهاي بين المللی بـه شـرح زيرميباشند:</a:t>
            </a:r>
          </a:p>
          <a:p>
            <a:pPr>
              <a:buNone/>
            </a:pPr>
            <a:endParaRPr lang="fa-IR" dirty="0" smtClean="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41</a:t>
            </a:fld>
            <a:endParaRPr lang="en-US" dirty="0"/>
          </a:p>
        </p:txBody>
      </p:sp>
      <p:sp>
        <p:nvSpPr>
          <p:cNvPr id="5" name="TextBox 4"/>
          <p:cNvSpPr txBox="1"/>
          <p:nvPr/>
        </p:nvSpPr>
        <p:spPr>
          <a:xfrm rot="19260000">
            <a:off x="669433" y="941151"/>
            <a:ext cx="2000264" cy="353943"/>
          </a:xfrm>
          <a:prstGeom prst="rect">
            <a:avLst/>
          </a:prstGeom>
          <a:noFill/>
        </p:spPr>
        <p:txBody>
          <a:bodyPr wrap="square" rtlCol="0">
            <a:spAutoFit/>
          </a:bodyPr>
          <a:lstStyle/>
          <a:p>
            <a:r>
              <a:rPr lang="fa-IR" sz="2000" dirty="0" smtClean="0">
                <a:solidFill>
                  <a:srgbClr val="FF0000"/>
                </a:solidFill>
              </a:rPr>
              <a:t>بازار خاکستری</a:t>
            </a:r>
            <a:endParaRPr lang="en-US" dirty="0">
              <a:solidFill>
                <a:srgbClr val="FF0000"/>
              </a:solidFill>
            </a:endParaRPr>
          </a:p>
        </p:txBody>
      </p:sp>
    </p:spTree>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7239000" cy="5313379"/>
          </a:xfrm>
        </p:spPr>
        <p:txBody>
          <a:bodyPr/>
          <a:lstStyle/>
          <a:p>
            <a:r>
              <a:rPr lang="fa-IR" dirty="0" smtClean="0">
                <a:cs typeface="B Lotus" pitchFamily="2" charset="-78"/>
              </a:rPr>
              <a:t>1. اختلافات قيمتي</a:t>
            </a:r>
          </a:p>
          <a:p>
            <a:r>
              <a:rPr lang="fa-IR" dirty="0" smtClean="0">
                <a:cs typeface="B Lotus" pitchFamily="2" charset="-78"/>
              </a:rPr>
              <a:t>2. كارآمدبودن واردات موازي نسبت به فروشندگان مجا ز: به دليـل كارآمـدي بيشـتر واردكننـدگان مـوازي نسـبت به فروشندگان مجازرقابت ايجادشده ناشي ازاين امرباعث كاهش  قيمتها ميشودكه نهايتاًمنجربه سود رساندن به مصرف كننـده ميگردد.</a:t>
            </a:r>
          </a:p>
          <a:p>
            <a:r>
              <a:rPr lang="fa-IR" dirty="0" smtClean="0">
                <a:cs typeface="B Lotus" pitchFamily="2" charset="-78"/>
              </a:rPr>
              <a:t>۳. معروف بودن محصول درچندين بازار</a:t>
            </a:r>
          </a:p>
          <a:p>
            <a:r>
              <a:rPr lang="fa-IR" dirty="0" smtClean="0">
                <a:cs typeface="B Lotus" pitchFamily="2" charset="-78"/>
              </a:rPr>
              <a:t>۴. پايين بودن تعرفه وهزينه حمل ونقل</a:t>
            </a:r>
          </a:p>
          <a:p>
            <a:r>
              <a:rPr lang="fa-IR" dirty="0" smtClean="0">
                <a:cs typeface="B Lotus" pitchFamily="2" charset="-78"/>
              </a:rPr>
              <a:t>۵. شبكه جهاني اينترنت</a:t>
            </a:r>
          </a:p>
          <a:p>
            <a:r>
              <a:rPr lang="fa-IR" dirty="0" smtClean="0">
                <a:cs typeface="B Lotus" pitchFamily="2" charset="-78"/>
              </a:rPr>
              <a:t>6.  نوسانات نرخ ارز</a:t>
            </a:r>
          </a:p>
          <a:p>
            <a:r>
              <a:rPr lang="fa-IR" dirty="0" smtClean="0">
                <a:cs typeface="B Lotus" pitchFamily="2" charset="-78"/>
              </a:rPr>
              <a:t>7.  مناطق آزاد تجاری </a:t>
            </a:r>
          </a:p>
          <a:p>
            <a:r>
              <a:rPr lang="fa-IR" dirty="0" smtClean="0">
                <a:cs typeface="B Lotus" pitchFamily="2" charset="-78"/>
              </a:rPr>
              <a:t>8.  مازاد عرضه</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42</a:t>
            </a:fld>
            <a:endParaRPr lang="en-US" dirty="0"/>
          </a:p>
        </p:txBody>
      </p:sp>
      <p:sp>
        <p:nvSpPr>
          <p:cNvPr id="5" name="TextBox 4"/>
          <p:cNvSpPr txBox="1"/>
          <p:nvPr/>
        </p:nvSpPr>
        <p:spPr>
          <a:xfrm rot="19800000">
            <a:off x="802147" y="512075"/>
            <a:ext cx="2143140" cy="353943"/>
          </a:xfrm>
          <a:prstGeom prst="rect">
            <a:avLst/>
          </a:prstGeom>
          <a:noFill/>
        </p:spPr>
        <p:txBody>
          <a:bodyPr wrap="square" rtlCol="0">
            <a:spAutoFit/>
          </a:bodyPr>
          <a:lstStyle/>
          <a:p>
            <a:r>
              <a:rPr lang="fa-IR" sz="2000" dirty="0" smtClean="0">
                <a:solidFill>
                  <a:srgbClr val="FF0000"/>
                </a:solidFill>
              </a:rPr>
              <a:t>بازار خاکستری</a:t>
            </a:r>
            <a:endParaRPr lang="en-US" sz="2000" dirty="0">
              <a:solidFill>
                <a:srgbClr val="FF0000"/>
              </a:solidFill>
            </a:endParaRPr>
          </a:p>
        </p:txBody>
      </p:sp>
    </p:spTree>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750871"/>
          </a:xfrm>
        </p:spPr>
        <p:txBody>
          <a:bodyPr>
            <a:normAutofit/>
          </a:bodyPr>
          <a:lstStyle/>
          <a:p>
            <a:pPr algn="r"/>
            <a:r>
              <a:rPr lang="fa-IR" sz="3200" dirty="0" smtClean="0">
                <a:cs typeface="B Mitra" pitchFamily="2" charset="-78"/>
              </a:rPr>
              <a:t>تبعات بازار خاکستری</a:t>
            </a:r>
            <a:endParaRPr lang="en-US" sz="3200" dirty="0">
              <a:cs typeface="B Mitra" pitchFamily="2" charset="-78"/>
            </a:endParaRPr>
          </a:p>
        </p:txBody>
      </p:sp>
      <p:sp>
        <p:nvSpPr>
          <p:cNvPr id="3" name="Content Placeholder 2"/>
          <p:cNvSpPr>
            <a:spLocks noGrp="1"/>
          </p:cNvSpPr>
          <p:nvPr>
            <p:ph idx="1"/>
          </p:nvPr>
        </p:nvSpPr>
        <p:spPr/>
        <p:txBody>
          <a:bodyPr/>
          <a:lstStyle/>
          <a:p>
            <a:r>
              <a:rPr lang="fa-IR" b="1" dirty="0" smtClean="0">
                <a:cs typeface="B Lotus" pitchFamily="2" charset="-78"/>
              </a:rPr>
              <a:t>اگر چه بازار خاکستری در کوتاه مدت منجر به افزایش فروش برای تولید کننده می شود  اما عموما در بلند مد ت مشکلاتی را در کانالهای توزیع ایجاد می کنند  ،بررسی ها نشان داده مهمترین خطرات ناشی از بازار خاکستری: </a:t>
            </a:r>
          </a:p>
          <a:p>
            <a:r>
              <a:rPr lang="fa-IR" b="1" dirty="0" smtClean="0">
                <a:cs typeface="B Lotus" pitchFamily="2" charset="-78"/>
              </a:rPr>
              <a:t>1.کاهش تدریجی ارزش نام و نشان تجاری</a:t>
            </a:r>
          </a:p>
          <a:p>
            <a:r>
              <a:rPr lang="fa-IR" b="1" dirty="0" smtClean="0">
                <a:cs typeface="B Lotus" pitchFamily="2" charset="-78"/>
              </a:rPr>
              <a:t>2.تیره شدن روابط تولیدکننده-واسطه-مشتری</a:t>
            </a:r>
          </a:p>
          <a:p>
            <a:r>
              <a:rPr lang="fa-IR" b="1" dirty="0" smtClean="0">
                <a:cs typeface="B Lotus" pitchFamily="2" charset="-78"/>
              </a:rPr>
              <a:t>3.اختلال در استراتژیهای بازارهای کسب وسود</a:t>
            </a:r>
          </a:p>
          <a:p>
            <a:r>
              <a:rPr lang="fa-IR" b="1" dirty="0" smtClean="0">
                <a:cs typeface="B Lotus" pitchFamily="2" charset="-78"/>
              </a:rPr>
              <a:t>4.تضعیف استراتژی های قیمت گذاری سنتی</a:t>
            </a:r>
          </a:p>
          <a:p>
            <a:r>
              <a:rPr lang="fa-IR" b="1" dirty="0" smtClean="0">
                <a:cs typeface="B Lotus" pitchFamily="2" charset="-78"/>
              </a:rPr>
              <a:t>5.مشکل در ایجاد و نگهداری تصویر جهانی  </a:t>
            </a:r>
            <a:endParaRPr lang="en-US"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43</a:t>
            </a:fld>
            <a:endParaRPr lang="en-US" dirty="0"/>
          </a:p>
        </p:txBody>
      </p:sp>
    </p:spTree>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3"/>
            <a:ext cx="7239000" cy="642942"/>
          </a:xfrm>
        </p:spPr>
        <p:txBody>
          <a:bodyPr>
            <a:normAutofit/>
          </a:bodyPr>
          <a:lstStyle/>
          <a:p>
            <a:pPr algn="r"/>
            <a:r>
              <a:rPr lang="fa-IR" sz="2800" dirty="0" smtClean="0">
                <a:cs typeface="B Mitra" pitchFamily="2" charset="-78"/>
              </a:rPr>
              <a:t>استراتژیهای مقابله با بازار خاکستری</a:t>
            </a:r>
            <a:endParaRPr lang="en-US" sz="2800" dirty="0">
              <a:cs typeface="B Mitra" pitchFamily="2" charset="-78"/>
            </a:endParaRPr>
          </a:p>
        </p:txBody>
      </p:sp>
      <p:sp>
        <p:nvSpPr>
          <p:cNvPr id="3" name="Content Placeholder 2"/>
          <p:cNvSpPr>
            <a:spLocks noGrp="1"/>
          </p:cNvSpPr>
          <p:nvPr>
            <p:ph idx="1"/>
          </p:nvPr>
        </p:nvSpPr>
        <p:spPr>
          <a:xfrm>
            <a:off x="214282" y="857232"/>
            <a:ext cx="7715304" cy="5599131"/>
          </a:xfrm>
        </p:spPr>
        <p:txBody>
          <a:bodyPr/>
          <a:lstStyle/>
          <a:p>
            <a:r>
              <a:rPr lang="fa-IR" sz="2400" b="1" dirty="0" smtClean="0">
                <a:cs typeface="B Lotus" pitchFamily="2" charset="-78"/>
              </a:rPr>
              <a:t>اولین استراتژی مهم عمده فروشی وتولید کننده راهبردی است که بتواند شرکت هایی که کالا را به دوباره فروشان غیر مجاز می فروشند شناسایی کرده و آنها را کنترل کنند</a:t>
            </a:r>
          </a:p>
          <a:p>
            <a:r>
              <a:rPr lang="fa-IR" sz="2400" b="1" dirty="0" smtClean="0">
                <a:cs typeface="B Lotus" pitchFamily="2" charset="-78"/>
              </a:rPr>
              <a:t>دومین استراتژی برای تولید کننده اینست که استراتژی قیمت در نواحی بازار را ارزیابی کند.بعضی از تولیدکنندگان اندازه بازار خاکستری را از طریق طرح های مالی ویژه ،انتخاب های کاذب و برنامه های ضمانتی محدود کرده اند</a:t>
            </a:r>
          </a:p>
          <a:p>
            <a:r>
              <a:rPr lang="fa-IR" sz="2400" b="1" dirty="0" smtClean="0">
                <a:cs typeface="B Lotus" pitchFamily="2" charset="-78"/>
              </a:rPr>
              <a:t>سومین استراتژی این است که تولیدکنندگان با توجه به علایق محلی ،استفاده از زبان خاص یا استانداردهای مخصوص هرکشوردر کالاها اختلاف ایجاد کند و سپس کالاهای مختلفی را به کشورهای مختلف بفروشند</a:t>
            </a:r>
            <a:endParaRPr lang="en-US" sz="2400"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44</a:t>
            </a:fld>
            <a:endParaRPr lang="en-US" dirty="0"/>
          </a:p>
        </p:txBody>
      </p:sp>
    </p:spTree>
  </p:cSld>
  <p:clrMapOvr>
    <a:masterClrMapping/>
  </p:clrMapOvr>
  <p:transition>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465119"/>
          </a:xfrm>
        </p:spPr>
        <p:txBody>
          <a:bodyPr>
            <a:normAutofit fontScale="90000"/>
          </a:bodyPr>
          <a:lstStyle/>
          <a:p>
            <a:pPr algn="ctr"/>
            <a:r>
              <a:rPr lang="fa-IR" sz="3200" dirty="0" smtClean="0">
                <a:cs typeface="B Mitra" pitchFamily="2" charset="-78"/>
              </a:rPr>
              <a:t>دامپینگ  </a:t>
            </a:r>
            <a:r>
              <a:rPr lang="en-US" sz="2800" dirty="0" smtClean="0">
                <a:cs typeface="B Lotus" pitchFamily="2" charset="-78"/>
              </a:rPr>
              <a:t> dumping</a:t>
            </a:r>
            <a:r>
              <a:rPr lang="fa-IR" sz="2800" dirty="0" smtClean="0">
                <a:cs typeface="B Lotus" pitchFamily="2" charset="-78"/>
              </a:rPr>
              <a:t> </a:t>
            </a:r>
            <a:endParaRPr lang="en-US" sz="3200" dirty="0">
              <a:cs typeface="B Mitra" pitchFamily="2" charset="-78"/>
            </a:endParaRPr>
          </a:p>
        </p:txBody>
      </p:sp>
      <p:sp>
        <p:nvSpPr>
          <p:cNvPr id="3" name="Content Placeholder 2"/>
          <p:cNvSpPr>
            <a:spLocks noGrp="1"/>
          </p:cNvSpPr>
          <p:nvPr>
            <p:ph idx="1"/>
          </p:nvPr>
        </p:nvSpPr>
        <p:spPr>
          <a:xfrm>
            <a:off x="142844" y="857232"/>
            <a:ext cx="7858180" cy="5599131"/>
          </a:xfrm>
        </p:spPr>
        <p:txBody>
          <a:bodyPr/>
          <a:lstStyle/>
          <a:p>
            <a:r>
              <a:rPr lang="fa-IR" b="1" dirty="0" smtClean="0">
                <a:cs typeface="B Lotus" pitchFamily="2" charset="-78"/>
              </a:rPr>
              <a:t>دامپینگ عبارت است از </a:t>
            </a:r>
            <a:r>
              <a:rPr lang="fa-IR" b="1" dirty="0" smtClean="0">
                <a:cs typeface="B Lotus" pitchFamily="2" charset="-78"/>
                <a:hlinkClick r:id="rId2" tooltip="صادرات"/>
              </a:rPr>
              <a:t>صادرات</a:t>
            </a:r>
            <a:r>
              <a:rPr lang="fa-IR" b="1" dirty="0" smtClean="0">
                <a:cs typeface="B Lotus" pitchFamily="2" charset="-78"/>
              </a:rPr>
              <a:t> یک کالا با قیمت کمتر از هزینه‌های تمام شده یا به عبارتی دیگر فروش کالا در خارج به قیمتی کمتر از قیمت داخلی.</a:t>
            </a:r>
            <a:endParaRPr lang="fa-IR" b="1" dirty="0" smtClean="0"/>
          </a:p>
          <a:p>
            <a:r>
              <a:rPr lang="fa-IR" b="1" dirty="0" smtClean="0">
                <a:cs typeface="B Lotus" pitchFamily="2" charset="-78"/>
              </a:rPr>
              <a:t>دامپینگ </a:t>
            </a:r>
            <a:r>
              <a:rPr lang="fa-IR" b="1" dirty="0" smtClean="0">
                <a:solidFill>
                  <a:srgbClr val="FF0000"/>
                </a:solidFill>
                <a:cs typeface="B Lotus" pitchFamily="2" charset="-78"/>
              </a:rPr>
              <a:t>مستمر یا دائمی </a:t>
            </a:r>
            <a:r>
              <a:rPr lang="fa-IR" b="1" dirty="0" smtClean="0">
                <a:cs typeface="B Lotus" pitchFamily="2" charset="-78"/>
              </a:rPr>
              <a:t>ناشی از تمایل یک انحصار گر داخلی برای حداکثر نمودن سود خود با فروش کالا به قیمتی بالا در بازار داخلی که فاقد محدودیتهای تجاری یا هزینه‌های </a:t>
            </a:r>
            <a:r>
              <a:rPr lang="fa-IR" b="1" dirty="0" smtClean="0">
                <a:cs typeface="B Lotus" pitchFamily="2" charset="-78"/>
                <a:hlinkClick r:id="rId3" tooltip="حمل و نقل"/>
              </a:rPr>
              <a:t>حمل و نقل</a:t>
            </a:r>
            <a:r>
              <a:rPr lang="fa-IR" b="1" dirty="0" smtClean="0">
                <a:cs typeface="B Lotus" pitchFamily="2" charset="-78"/>
              </a:rPr>
              <a:t> است نسبت به قیمت خارجی که تحت تاثیر رقبای قدرتمند خارجی است.</a:t>
            </a:r>
          </a:p>
          <a:p>
            <a:r>
              <a:rPr lang="fa-IR" sz="2800" b="1" dirty="0" smtClean="0">
                <a:cs typeface="B Lotus" pitchFamily="2" charset="-78"/>
              </a:rPr>
              <a:t>دامپینگ </a:t>
            </a:r>
            <a:r>
              <a:rPr lang="fa-IR" sz="2800" b="1" dirty="0" smtClean="0">
                <a:solidFill>
                  <a:srgbClr val="FF0000"/>
                </a:solidFill>
                <a:cs typeface="B Lotus" pitchFamily="2" charset="-78"/>
              </a:rPr>
              <a:t>تصادفی</a:t>
            </a:r>
            <a:r>
              <a:rPr lang="fa-IR" sz="2800" b="1" dirty="0" smtClean="0">
                <a:cs typeface="B Lotus" pitchFamily="2" charset="-78"/>
              </a:rPr>
              <a:t> فروش اتفاقی یک کالا در بازار خارجی به قیمت کمتر از بازار داخلی برای تخلیه مازاد پیش‌بینی نشده کالاها به علت اینکه این مازاد باعث کاهش قیمت در بازار داخلی نگردد و در واقع وقتی اضافه تولید فروخته شد دامپینگ متوقف می‌گردد</a:t>
            </a:r>
            <a:endParaRPr lang="en-US" b="1" dirty="0" smtClean="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45</a:t>
            </a:fld>
            <a:endParaRPr lang="en-US" dirty="0"/>
          </a:p>
        </p:txBody>
      </p:sp>
    </p:spTree>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sz="2400" dirty="0" smtClean="0">
                <a:cs typeface="B Lotus" pitchFamily="2" charset="-78"/>
              </a:rPr>
              <a:t>.</a:t>
            </a:r>
          </a:p>
          <a:p>
            <a:r>
              <a:rPr lang="fa-IR" sz="2400" b="1" dirty="0" smtClean="0">
                <a:cs typeface="B Lotus" pitchFamily="2" charset="-78"/>
              </a:rPr>
              <a:t>ایجاد محدودیتهای تجاری در </a:t>
            </a:r>
            <a:r>
              <a:rPr lang="fa-IR" sz="2400" b="1" dirty="0" smtClean="0">
                <a:cs typeface="B Lotus" pitchFamily="2" charset="-78"/>
                <a:hlinkClick r:id="rId2" tooltip="بازار رقابتی"/>
              </a:rPr>
              <a:t>بازار رقابتی</a:t>
            </a:r>
            <a:r>
              <a:rPr lang="fa-IR" sz="2400" b="1" dirty="0" smtClean="0">
                <a:cs typeface="B Lotus" pitchFamily="2" charset="-78"/>
              </a:rPr>
              <a:t> ناسالم، جهت حمایت از صنایع داخلی مجاز شناخته شده‌است. این محدودیتها اغلب به صورت عوارض ضد دامپینگ و یا تهدید به وضع این عوارض خود را نشان می‌دهد.به هر حال تعیین نوع دامپینگ مشکل می‌باشد و تولید کنندگان در مقابل هر نوع دامپینگی از بازار داخلی حمایت می‌کنند.با این کار واردات محدود می‌شود و تولید و سود عرضه کنندگان داخلی افزایش می‌یابد.امکان دارد در دامپینگ مستمر یا تصادفی سودی که بابت پایین بودن قیمت نصیب مصرف کننده می‌شود بیش از زیانی باشد که تولید کننده می‌بیند.</a:t>
            </a:r>
          </a:p>
          <a:p>
            <a:r>
              <a:rPr lang="fa-IR" sz="2400" b="1" dirty="0" smtClean="0">
                <a:cs typeface="B Lotus" pitchFamily="2" charset="-78"/>
              </a:rPr>
              <a:t>در خصوص تصویب مقرات ضد قیمت شکنی مذاکرات زیادی گردیده که نتیجه آن تصویب مقررات ضد قیمت شکنی گات می باشد</a:t>
            </a: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46</a:t>
            </a:fld>
            <a:endParaRPr lang="en-US" dirty="0"/>
          </a:p>
        </p:txBody>
      </p:sp>
      <p:sp>
        <p:nvSpPr>
          <p:cNvPr id="5" name="TextBox 4"/>
          <p:cNvSpPr txBox="1"/>
          <p:nvPr/>
        </p:nvSpPr>
        <p:spPr>
          <a:xfrm rot="18840000">
            <a:off x="1527407" y="554634"/>
            <a:ext cx="1714512" cy="406265"/>
          </a:xfrm>
          <a:prstGeom prst="rect">
            <a:avLst/>
          </a:prstGeom>
          <a:noFill/>
        </p:spPr>
        <p:txBody>
          <a:bodyPr wrap="square" rtlCol="0">
            <a:spAutoFit/>
          </a:bodyPr>
          <a:lstStyle/>
          <a:p>
            <a:r>
              <a:rPr lang="fa-IR" sz="2400" dirty="0" smtClean="0">
                <a:solidFill>
                  <a:srgbClr val="FF0000"/>
                </a:solidFill>
              </a:rPr>
              <a:t>دامپینگ</a:t>
            </a:r>
            <a:endParaRPr lang="en-US" sz="2400" dirty="0">
              <a:solidFill>
                <a:srgbClr val="FF0000"/>
              </a:solidFill>
            </a:endParaRPr>
          </a:p>
        </p:txBody>
      </p:sp>
    </p:spTree>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07995"/>
          </a:xfrm>
        </p:spPr>
        <p:txBody>
          <a:bodyPr>
            <a:normAutofit/>
          </a:bodyPr>
          <a:lstStyle/>
          <a:p>
            <a:pPr algn="r"/>
            <a:r>
              <a:rPr lang="fa-IR" sz="3200" dirty="0" smtClean="0">
                <a:cs typeface="B Mitra" pitchFamily="2" charset="-78"/>
              </a:rPr>
              <a:t>قیمت‌گذاری انتقالی: </a:t>
            </a:r>
            <a:r>
              <a:rPr lang="en-US" sz="3200" dirty="0" smtClean="0">
                <a:cs typeface="B Mitra" pitchFamily="2" charset="-78"/>
              </a:rPr>
              <a:t>Transfer Pricing</a:t>
            </a:r>
            <a:endParaRPr lang="en-US" sz="3200" dirty="0">
              <a:cs typeface="B Mitra" pitchFamily="2" charset="-78"/>
            </a:endParaRPr>
          </a:p>
        </p:txBody>
      </p:sp>
      <p:sp>
        <p:nvSpPr>
          <p:cNvPr id="3" name="Content Placeholder 2"/>
          <p:cNvSpPr>
            <a:spLocks noGrp="1"/>
          </p:cNvSpPr>
          <p:nvPr>
            <p:ph idx="1"/>
          </p:nvPr>
        </p:nvSpPr>
        <p:spPr>
          <a:xfrm>
            <a:off x="142844" y="1071546"/>
            <a:ext cx="7553356" cy="5384817"/>
          </a:xfrm>
        </p:spPr>
        <p:txBody>
          <a:bodyPr/>
          <a:lstStyle/>
          <a:p>
            <a:r>
              <a:rPr lang="fa-IR" sz="2400" dirty="0" smtClean="0">
                <a:cs typeface="B Lotus" pitchFamily="2" charset="-78"/>
              </a:rPr>
              <a:t>عبارت است از تعیین </a:t>
            </a:r>
            <a:r>
              <a:rPr lang="fa-IR" sz="2400" dirty="0" smtClean="0">
                <a:cs typeface="B Lotus" pitchFamily="2" charset="-78"/>
                <a:hlinkClick r:id="rId2" tooltip="قیمت"/>
              </a:rPr>
              <a:t>قیمت</a:t>
            </a:r>
            <a:r>
              <a:rPr lang="fa-IR" sz="2400" dirty="0" smtClean="0">
                <a:cs typeface="B Lotus" pitchFamily="2" charset="-78"/>
              </a:rPr>
              <a:t> مبادله‌ای برای یک </a:t>
            </a:r>
            <a:r>
              <a:rPr lang="fa-IR" sz="2400" dirty="0" smtClean="0">
                <a:cs typeface="B Lotus" pitchFamily="2" charset="-78"/>
                <a:hlinkClick r:id="rId3" tooltip="کالا"/>
              </a:rPr>
              <a:t>کالا</a:t>
            </a:r>
            <a:r>
              <a:rPr lang="fa-IR" sz="2400" dirty="0" smtClean="0">
                <a:cs typeface="B Lotus" pitchFamily="2" charset="-78"/>
              </a:rPr>
              <a:t> یا </a:t>
            </a:r>
            <a:r>
              <a:rPr lang="fa-IR" sz="2400" dirty="0" smtClean="0">
                <a:cs typeface="B Lotus" pitchFamily="2" charset="-78"/>
                <a:hlinkClick r:id="rId4" tooltip="خدمت"/>
              </a:rPr>
              <a:t>خدمت</a:t>
            </a:r>
            <a:r>
              <a:rPr lang="fa-IR" sz="2400" dirty="0" smtClean="0">
                <a:cs typeface="B Lotus" pitchFamily="2" charset="-78"/>
              </a:rPr>
              <a:t> در مواقعی که واحدهای تجاری اقدام به مبادله در داخل یک </a:t>
            </a:r>
            <a:r>
              <a:rPr lang="fa-IR" sz="2400" dirty="0" smtClean="0">
                <a:cs typeface="B Lotus" pitchFamily="2" charset="-78"/>
                <a:hlinkClick r:id="rId5" tooltip="شرکت"/>
              </a:rPr>
              <a:t>شرکت</a:t>
            </a:r>
            <a:r>
              <a:rPr lang="fa-IR" sz="2400" dirty="0" smtClean="0">
                <a:cs typeface="B Lotus" pitchFamily="2" charset="-78"/>
              </a:rPr>
              <a:t> می‌نمایند. این محصول می‌تواند محصول نهایی فروخته شده به مشتریان خارج از شرکت، یا محصولات واسطه‌ای باشد.</a:t>
            </a:r>
          </a:p>
          <a:p>
            <a:r>
              <a:rPr lang="fa-IR" sz="2400" dirty="0" smtClean="0">
                <a:cs typeface="B Lotus" pitchFamily="2" charset="-78"/>
              </a:rPr>
              <a:t>در مؤسسات غیر متمرکز واحدهای فرعی یک سازمان بعنوان واحدهای مستقل فعالیت می‌کنند. در این مجموعه‌ها، سیستم کنترلی مدیریت اغلب از قیمت‌های انتقالی برای هماهنگی فعالیتها و ارزیابی عملکرد واحدهای فرعی استفاده می‌کند.</a:t>
            </a:r>
          </a:p>
          <a:p>
            <a:r>
              <a:rPr lang="fa-IR" sz="2400" dirty="0" smtClean="0">
                <a:cs typeface="B Lotus" pitchFamily="2" charset="-78"/>
              </a:rPr>
              <a:t>قیمت انتقالی، قیمتی است که یک واحد فرعی (قطعه، شعبه، بخش و غیره) برای یک محصول یا خدمت ارائه شده برای واحد فرعی دیگر در یک سازمان هزینه می‌کند. قیمت انتقالی درآمدی را برای واحد فرعی فروشنده و هزینه‌ای برای واحد فرعی خریدار بوجود می‌آورد و این امر بر درآمد عملیاتی هر دو واحد فرعی تاثیر می‌گذارد. درآمدهای عملیاتی می‌تواند برای ارزیابی عملکرد واحد فرعی و انگیزش مدیران استفاده شود.</a:t>
            </a: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47</a:t>
            </a:fld>
            <a:endParaRPr lang="en-US" dirty="0"/>
          </a:p>
        </p:txBody>
      </p:sp>
    </p:spTree>
  </p:cSld>
  <p:clrMapOvr>
    <a:masterClrMapping/>
  </p:clrMapOvr>
  <p:transition>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239000" cy="928694"/>
          </a:xfrm>
        </p:spPr>
        <p:txBody>
          <a:bodyPr>
            <a:normAutofit fontScale="90000"/>
          </a:bodyPr>
          <a:lstStyle/>
          <a:p>
            <a:pPr algn="ctr"/>
            <a:r>
              <a:rPr lang="fa-IR" sz="2800" dirty="0" smtClean="0">
                <a:cs typeface="B Mitra" pitchFamily="2" charset="-78"/>
              </a:rPr>
              <a:t>روش‌های قیمت گذاری انتقالی</a:t>
            </a:r>
            <a:r>
              <a:rPr lang="fa-IR" dirty="0" smtClean="0"/>
              <a:t/>
            </a:r>
            <a:br>
              <a:rPr lang="fa-IR" dirty="0" smtClean="0"/>
            </a:br>
            <a:endParaRPr lang="en-US" dirty="0"/>
          </a:p>
        </p:txBody>
      </p:sp>
      <p:sp>
        <p:nvSpPr>
          <p:cNvPr id="3" name="Content Placeholder 2"/>
          <p:cNvSpPr>
            <a:spLocks noGrp="1"/>
          </p:cNvSpPr>
          <p:nvPr>
            <p:ph idx="1"/>
          </p:nvPr>
        </p:nvSpPr>
        <p:spPr>
          <a:xfrm>
            <a:off x="457200" y="857232"/>
            <a:ext cx="7239000" cy="5599131"/>
          </a:xfrm>
        </p:spPr>
        <p:txBody>
          <a:bodyPr/>
          <a:lstStyle/>
          <a:p>
            <a:pPr>
              <a:buFont typeface="Wingdings" pitchFamily="2" charset="2"/>
              <a:buChar char="v"/>
            </a:pPr>
            <a:r>
              <a:rPr lang="fa-IR" sz="2400" b="1" dirty="0" smtClean="0">
                <a:solidFill>
                  <a:srgbClr val="00B0F0"/>
                </a:solidFill>
                <a:cs typeface="B Lotus" pitchFamily="2" charset="-78"/>
              </a:rPr>
              <a:t>بر مبنای بازار</a:t>
            </a:r>
          </a:p>
          <a:p>
            <a:pPr>
              <a:buNone/>
            </a:pPr>
            <a:r>
              <a:rPr lang="fa-IR" sz="2400" dirty="0" smtClean="0">
                <a:cs typeface="B Lotus" pitchFamily="2" charset="-78"/>
              </a:rPr>
              <a:t>مدیریت سطوح بالا ممکن است قیمت یک محصول یا خدمت مشابه را بصورت ثبت در دفتر روزنامه تجاری انتخاب و استفاده کند، همچنین مدیریت سطوح بالا ممکن است (برای قیمت داخلی) قیمت تجاری که یک واحد فرعی برای مشتریان برون سازمانی هزینه می‌کند را انتخاب کند</a:t>
            </a:r>
          </a:p>
          <a:p>
            <a:pPr>
              <a:buFont typeface="Wingdings" pitchFamily="2" charset="2"/>
              <a:buChar char="v"/>
            </a:pPr>
            <a:r>
              <a:rPr lang="fa-IR" sz="2400" b="1" dirty="0" smtClean="0">
                <a:solidFill>
                  <a:srgbClr val="00B0F0"/>
                </a:solidFill>
                <a:cs typeface="B Lotus" pitchFamily="2" charset="-78"/>
              </a:rPr>
              <a:t>بر مبنای قیمت تمام شده</a:t>
            </a:r>
          </a:p>
          <a:p>
            <a:pPr>
              <a:buNone/>
            </a:pPr>
            <a:r>
              <a:rPr lang="fa-IR" sz="2400" dirty="0" smtClean="0">
                <a:cs typeface="B Lotus" pitchFamily="2" charset="-78"/>
              </a:rPr>
              <a:t>مدیریت سطوح بالا ممکن است قیمت انتقالی را بر مبنای هزینه‌های تولید محصول انتخاب کند، مثل هزینه‌های متغیر تولید، هزینه‌های جذب تولید و هزینه‌های کل تولید که شامل هزینه هایی مثل هزینه تحقیق و توسعه، هزینه طراحی، هزینه بازاریابی، هزینه توزیع و هزینه خدمات ارائه شده به مشتری. هزینه‌های استفاده شده در قیمت‌های انتقالی که بر مبنای بهای تمام شده است می‌تواند هزینه‌های واقعی و یا هزینه‌های بودجه‌أی باشن</a:t>
            </a:r>
          </a:p>
          <a:p>
            <a:pPr>
              <a:buNone/>
            </a:pPr>
            <a:r>
              <a:rPr lang="fa-IR" sz="2400" dirty="0" smtClean="0">
                <a:cs typeface="B Lotus" pitchFamily="2" charset="-78"/>
              </a:rPr>
              <a:t>د</a:t>
            </a:r>
          </a:p>
          <a:p>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48</a:t>
            </a:fld>
            <a:endParaRPr lang="en-US" dirty="0"/>
          </a:p>
        </p:txBody>
      </p:sp>
    </p:spTree>
  </p:cSld>
  <p:clrMapOvr>
    <a:masterClrMapping/>
  </p:clrMapOvr>
  <p:transition>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9197"/>
          </a:xfrm>
        </p:spPr>
        <p:txBody>
          <a:bodyPr/>
          <a:lstStyle/>
          <a:p>
            <a:pPr>
              <a:buFont typeface="Wingdings" pitchFamily="2" charset="2"/>
              <a:buChar char="v"/>
            </a:pPr>
            <a:r>
              <a:rPr lang="fa-IR" sz="2400" b="1" dirty="0" smtClean="0">
                <a:solidFill>
                  <a:srgbClr val="00B0F0"/>
                </a:solidFill>
                <a:cs typeface="B Lotus" pitchFamily="2" charset="-78"/>
              </a:rPr>
              <a:t>مذاکره‌ای یا توافقی</a:t>
            </a:r>
          </a:p>
          <a:p>
            <a:pPr>
              <a:buNone/>
            </a:pPr>
            <a:r>
              <a:rPr lang="fa-IR" sz="2400" dirty="0" smtClean="0">
                <a:cs typeface="B Lotus" pitchFamily="2" charset="-78"/>
              </a:rPr>
              <a:t>در بعضی مواقع، واحدهای فرعی </a:t>
            </a:r>
            <a:r>
              <a:rPr lang="fa-IR" sz="2000" dirty="0" smtClean="0">
                <a:cs typeface="B Lotus" pitchFamily="2" charset="-78"/>
              </a:rPr>
              <a:t>یک</a:t>
            </a:r>
            <a:r>
              <a:rPr lang="fa-IR" sz="2400" dirty="0" smtClean="0">
                <a:cs typeface="B Lotus" pitchFamily="2" charset="-78"/>
              </a:rPr>
              <a:t> شرکت، آزاد هستند که درباره قیمت انتقالی بین خودشان مذاکره کنند و سپس تصمیم بگیرند که بصورت داخلی خرید و فروش کنند یا با بخش‌های بیرون سازمان معامله کنند. واحدهای فرعی ممکن است در این مذاکرات اطلاعاتی را درباره هزینه‌ها و قیمتهای بازار استفاده کنند، اما هیچ اجباری وجود ندارد که قیمت انتقالی انتخاب شده ارتباط خاصی با بهای تمام شده یا با قیمت بازار داشته باشد. </a:t>
            </a:r>
          </a:p>
          <a:p>
            <a:pPr>
              <a:buNone/>
            </a:pPr>
            <a:endParaRPr lang="fa-IR" sz="2400" dirty="0" smtClean="0">
              <a:cs typeface="B Lotus" pitchFamily="2" charset="-78"/>
            </a:endParaRPr>
          </a:p>
          <a:p>
            <a:pPr>
              <a:buNone/>
            </a:pPr>
            <a:endParaRPr lang="fa-IR" sz="2400" dirty="0" smtClean="0">
              <a:cs typeface="B Lotus" pitchFamily="2" charset="-78"/>
            </a:endParaRPr>
          </a:p>
          <a:p>
            <a:r>
              <a:rPr lang="fa-IR" sz="2400" b="1" dirty="0" smtClean="0">
                <a:cs typeface="B Lotus" pitchFamily="2" charset="-78"/>
              </a:rPr>
              <a:t>در تمام سیستم‌های کنترلی مدیریت، قیمتهای انتقالی باید برای بدست آوردن استراتژی‌ها و اهداف سازمان و متناسب کردن ساختار سازمان کمک کند. مخصوصاً قیمتهای انتقالی باید تناسب هدف را افزایش دهد و فعالیت مدیریت سطوح بالا را تقویت کند.</a:t>
            </a:r>
            <a:endParaRPr lang="en-US" sz="2400"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49</a:t>
            </a:fld>
            <a:endParaRPr lang="en-US" dirty="0"/>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22309"/>
          </a:xfrm>
        </p:spPr>
        <p:txBody>
          <a:bodyPr/>
          <a:lstStyle/>
          <a:p>
            <a:pPr algn="ctr"/>
            <a:r>
              <a:rPr lang="fa-IR" dirty="0" smtClean="0">
                <a:cs typeface="B Lotus" pitchFamily="2" charset="-78"/>
              </a:rPr>
              <a:t>قیمت گذاری</a:t>
            </a:r>
            <a:endParaRPr lang="en-US" dirty="0">
              <a:cs typeface="B Lotus" pitchFamily="2" charset="-78"/>
            </a:endParaRPr>
          </a:p>
        </p:txBody>
      </p:sp>
      <p:sp>
        <p:nvSpPr>
          <p:cNvPr id="3" name="Content Placeholder 2"/>
          <p:cNvSpPr>
            <a:spLocks noGrp="1"/>
          </p:cNvSpPr>
          <p:nvPr>
            <p:ph idx="1"/>
          </p:nvPr>
        </p:nvSpPr>
        <p:spPr>
          <a:xfrm>
            <a:off x="457200" y="1142984"/>
            <a:ext cx="7239000" cy="5313379"/>
          </a:xfrm>
        </p:spPr>
        <p:txBody>
          <a:bodyPr/>
          <a:lstStyle/>
          <a:p>
            <a:pPr>
              <a:lnSpc>
                <a:spcPct val="150000"/>
              </a:lnSpc>
            </a:pPr>
            <a:r>
              <a:rPr lang="fa-IR" sz="2400" b="1" dirty="0" smtClean="0">
                <a:cs typeface="B Lotus" pitchFamily="2" charset="-78"/>
              </a:rPr>
              <a:t>اما محصولاتی که به </a:t>
            </a:r>
            <a:r>
              <a:rPr lang="fa-IR" sz="2400" b="1" dirty="0" smtClean="0">
                <a:cs typeface="B Lotus" pitchFamily="2" charset="-78"/>
              </a:rPr>
              <a:t>بازارهای </a:t>
            </a:r>
            <a:r>
              <a:rPr lang="fa-IR" sz="2400" b="1" dirty="0" smtClean="0">
                <a:cs typeface="B Lotus" pitchFamily="2" charset="-78"/>
              </a:rPr>
              <a:t>ملی عرضه می شوندبه دلیل اینکه در این بازارها،رقابت ملی منعکس کننده تفاوت در عواملی مانند هزینه ،مقررات و فشردگی رقابت بین اعضای صنعت است.شرکت های جهانی باید سیاست های قیمت گذاری خود را با توجه به حداقل و حداکثر قیمت و قیمت بهینه طراحی کنند.</a:t>
            </a:r>
          </a:p>
          <a:p>
            <a:pPr>
              <a:lnSpc>
                <a:spcPct val="150000"/>
              </a:lnSpc>
            </a:pPr>
            <a:r>
              <a:rPr lang="fa-IR" sz="2400" b="1" dirty="0" smtClean="0">
                <a:cs typeface="B Lotus" pitchFamily="2" charset="-78"/>
              </a:rPr>
              <a:t>علاوه بر هزینه، ملاحظات داخل سازمانی هم بر قیمت گذاری تاثیر می گذارد و در نهایت ،قیمت معمولا نشان دهنده اهدافی است که کارکنان فروش ،مدیران محصول،مدیران بخش ها یا مدیر عامل شرکت تعیین می کنند.</a:t>
            </a:r>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a:t>
            </a:fld>
            <a:endParaRPr lang="en-US" dirty="0"/>
          </a:p>
        </p:txBody>
      </p:sp>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07995"/>
          </a:xfrm>
        </p:spPr>
        <p:txBody>
          <a:bodyPr>
            <a:normAutofit/>
          </a:bodyPr>
          <a:lstStyle/>
          <a:p>
            <a:pPr algn="r"/>
            <a:r>
              <a:rPr lang="fa-IR" sz="3200" dirty="0" smtClean="0">
                <a:cs typeface="B Mitra" pitchFamily="2" charset="-78"/>
              </a:rPr>
              <a:t>مقررات مالیاتی و قیمت های انتقالی</a:t>
            </a:r>
            <a:endParaRPr lang="en-US" sz="3200" dirty="0" smtClean="0">
              <a:cs typeface="B Mitra" pitchFamily="2" charset="-78"/>
            </a:endParaRPr>
          </a:p>
        </p:txBody>
      </p:sp>
      <p:sp>
        <p:nvSpPr>
          <p:cNvPr id="3" name="Content Placeholder 2"/>
          <p:cNvSpPr>
            <a:spLocks noGrp="1"/>
          </p:cNvSpPr>
          <p:nvPr>
            <p:ph idx="1"/>
          </p:nvPr>
        </p:nvSpPr>
        <p:spPr>
          <a:xfrm>
            <a:off x="457200" y="1285860"/>
            <a:ext cx="7239000" cy="5170503"/>
          </a:xfrm>
        </p:spPr>
        <p:txBody>
          <a:bodyPr/>
          <a:lstStyle/>
          <a:p>
            <a:pPr>
              <a:lnSpc>
                <a:spcPct val="150000"/>
              </a:lnSpc>
            </a:pPr>
            <a:r>
              <a:rPr lang="fa-IR" sz="2400" b="1" dirty="0" smtClean="0">
                <a:cs typeface="B Lotus" pitchFamily="2" charset="-78"/>
              </a:rPr>
              <a:t>ازآنجا که شرکت های جهانی در دنیایی فعالیت می کنند که در هر گوشه آن نرخ مالیات بر شرکت ها متفاوت است لذا این انگیزه در آنها وجود داردکه در کشورهای با نرخ مالیات پایین درامد خود را حداکثر ودر کشورهای با نرخ مالیات بالا،درامد خود را حداقل اعلام کنند.شرکت های ناظر بر مقررات از این وضعیت آگاهند بسیاری ازکشورهادر سالهای اخیر تلاش کرده اند با بررسی درامدها و هزینه های انتقالی شرکتها ،درامدهای خود را حداکثر کنند.</a:t>
            </a:r>
            <a:endParaRPr lang="en-US" sz="2400"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50</a:t>
            </a:fld>
            <a:endParaRPr lang="en-US" dirty="0"/>
          </a:p>
        </p:txBody>
      </p:sp>
    </p:spTree>
  </p:cSld>
  <p:clrMapOvr>
    <a:masterClrMapping/>
  </p:clrMapOvr>
  <p:transition>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7239000" cy="5670569"/>
          </a:xfrm>
        </p:spPr>
        <p:txBody>
          <a:bodyPr/>
          <a:lstStyle/>
          <a:p>
            <a:r>
              <a:rPr lang="fa-IR" sz="2400" b="1" dirty="0" smtClean="0">
                <a:ea typeface="Majalla UI"/>
                <a:cs typeface="B Lotus" pitchFamily="2" charset="-78"/>
              </a:rPr>
              <a:t>شرکت می تواند از طریق تعیین قیمت انتقالی بالا برای کالای ارسالی به کشوری با مالیات بالنسبه بالا سطح بدهی مالیاتی را تقلیل دهد. این عمل باعث افزایش قیمت تمام شده و به تبع آن کاهش سود واحد خریدار در کشور با مالیات بالا گردیده و به حداقل کردن مالیات در محل منجر می شود. درهمان زمان سود بالای گزارش شده در واحد فروشنده (ناشی از قیمت انتقالی بالا) در کشور فروشنده در معرض نرخ مالیاتی پایین تر قرار میگیرند</a:t>
            </a:r>
            <a:endParaRPr lang="fa-IR" sz="2400" b="1" dirty="0" smtClean="0">
              <a:cs typeface="B Lotus" pitchFamily="2" charset="-78"/>
            </a:endParaRPr>
          </a:p>
          <a:p>
            <a:endParaRPr lang="fa-IR" dirty="0" smtClean="0"/>
          </a:p>
          <a:p>
            <a:r>
              <a:rPr lang="fa-IR" sz="2400" b="1" dirty="0" smtClean="0">
                <a:cs typeface="B Lotus" pitchFamily="2" charset="-78"/>
              </a:rPr>
              <a:t>هر کشور برای برخورد با انتقال کالاها بین شعب گوناگون یک شرکت مجموعه قوانین و مقررات خاصی داردمنطق قیمت گذاری هرچه که باشد،مدیرانی که درگیر تصمیمات قیمت گذاری جهانی اندباید با قوانین و مقررات کشورهایی که در آن فعالیت می کنند آشنا باشند. </a:t>
            </a:r>
          </a:p>
          <a:p>
            <a:r>
              <a:rPr lang="fa-IR" sz="2400" b="1" dirty="0" smtClean="0">
                <a:cs typeface="B Lotus" pitchFamily="2" charset="-78"/>
              </a:rPr>
              <a:t>منطق قیمت گذاری باید این قوانین و مقررات را درنظر بگیرد.</a:t>
            </a:r>
            <a:endParaRPr lang="en-US" sz="2400"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51</a:t>
            </a:fld>
            <a:endParaRPr lang="en-US" dirty="0"/>
          </a:p>
        </p:txBody>
      </p:sp>
    </p:spTree>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20040"/>
            <a:ext cx="7239000" cy="1143000"/>
          </a:xfrm>
        </p:spPr>
        <p:txBody>
          <a:bodyPr/>
          <a:lstStyle/>
          <a:p>
            <a:pPr algn="r" eaLnBrk="1" fontAlgn="auto" hangingPunct="1">
              <a:spcAft>
                <a:spcPts val="0"/>
              </a:spcAft>
              <a:defRPr/>
            </a:pPr>
            <a:r>
              <a:rPr lang="fa-IR" sz="4000" dirty="0" smtClean="0">
                <a:cs typeface="B Lotus" pitchFamily="2" charset="-78"/>
              </a:rPr>
              <a:t>تجارت متقابل</a:t>
            </a:r>
            <a:r>
              <a:rPr lang="en-US" sz="4000" dirty="0" smtClean="0">
                <a:cs typeface="B Lotus" pitchFamily="2" charset="-78"/>
              </a:rPr>
              <a:t>COUNTERTRADE</a:t>
            </a:r>
          </a:p>
        </p:txBody>
      </p:sp>
      <p:sp>
        <p:nvSpPr>
          <p:cNvPr id="49155" name="Rectangle 3"/>
          <p:cNvSpPr>
            <a:spLocks noGrp="1" noChangeArrowheads="1"/>
          </p:cNvSpPr>
          <p:nvPr>
            <p:ph idx="1"/>
          </p:nvPr>
        </p:nvSpPr>
        <p:spPr>
          <a:xfrm>
            <a:off x="214282" y="1844675"/>
            <a:ext cx="7481918" cy="4611688"/>
          </a:xfrm>
        </p:spPr>
        <p:txBody>
          <a:bodyPr/>
          <a:lstStyle/>
          <a:p>
            <a:pPr eaLnBrk="1" hangingPunct="1">
              <a:buFont typeface="Arial" charset="0"/>
              <a:buChar char="•"/>
            </a:pPr>
            <a:r>
              <a:rPr lang="fa-IR" sz="2400" b="1" dirty="0" smtClean="0">
                <a:cs typeface="B Lotus" pitchFamily="2" charset="-78"/>
              </a:rPr>
              <a:t>گاهی صادر کنندگان مجبور می شوندهمه یا بخشی از مبادلات بین المللی خود را با اشکالی بجز پول انجام دهند.به این منظور روشهای گوناگون تامین مالی که به تجارت متقابل معروف است به کار گرفته میشود. </a:t>
            </a:r>
          </a:p>
          <a:p>
            <a:pPr eaLnBrk="1" hangingPunct="1">
              <a:buFont typeface="Arial" charset="0"/>
              <a:buChar char="•"/>
            </a:pPr>
            <a:r>
              <a:rPr lang="fa-IR" sz="2400" b="1" dirty="0" smtClean="0">
                <a:cs typeface="B Lotus" pitchFamily="2" charset="-78"/>
              </a:rPr>
              <a:t>مجموعه ای از روشهای تجار ی است که در آن صادر کننده یا وارد کننده تعهد می نماید تا در ازای کالای یا خدمات صادره به کشور خریدار کالا یا خدماتی را به ارزش کل معامله یا بخشی از آن خریداری کند.</a:t>
            </a:r>
          </a:p>
          <a:p>
            <a:pPr eaLnBrk="1" hangingPunct="1">
              <a:buFont typeface="Arial" charset="0"/>
              <a:buChar char="•"/>
            </a:pPr>
            <a:r>
              <a:rPr lang="fa-IR" sz="2400" b="1" dirty="0" smtClean="0">
                <a:cs typeface="B Lotus" pitchFamily="2" charset="-78"/>
              </a:rPr>
              <a:t>زمانی که کشوری واردات از کشورهای غربی را در اولویت نداشته باشد و یا ارزش معامله بالا باشد و ارز معتبر کمیاب باشد و یا زمانی که شرکتی تنها تامین کننده محصولی متمایز باشد می تواند پرداخت را به اشکالی غیر از پول بخواهد از این روش ها استفاده می شود.</a:t>
            </a:r>
          </a:p>
          <a:p>
            <a:pPr eaLnBrk="1" hangingPunct="1">
              <a:buFont typeface="Arial" charset="0"/>
              <a:buChar char="•"/>
            </a:pPr>
            <a:r>
              <a:rPr lang="fa-IR" sz="2400" b="1" dirty="0" smtClean="0">
                <a:cs typeface="B Lotus" pitchFamily="2" charset="-78"/>
              </a:rPr>
              <a:t> </a:t>
            </a:r>
          </a:p>
        </p:txBody>
      </p:sp>
      <p:sp>
        <p:nvSpPr>
          <p:cNvPr id="4915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6976213D-F9DF-4E71-B4BC-F4C3CF9E8411}" type="slidenum">
              <a:rPr lang="ar-SA" smtClean="0"/>
              <a:pPr>
                <a:buFont typeface="Wingdings" pitchFamily="2" charset="2"/>
                <a:buChar char="Ú"/>
              </a:pPr>
              <a:t>52</a:t>
            </a:fld>
            <a:endParaRPr lang="en-US" smtClean="0"/>
          </a:p>
        </p:txBody>
      </p:sp>
    </p:spTree>
  </p:cSld>
  <p:clrMapOvr>
    <a:masterClrMapping/>
  </p:clrMapOvr>
  <p:transition>
    <p:wedg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182" y="320675"/>
            <a:ext cx="3910018" cy="607995"/>
          </a:xfrm>
        </p:spPr>
        <p:txBody>
          <a:bodyPr>
            <a:normAutofit/>
          </a:bodyPr>
          <a:lstStyle/>
          <a:p>
            <a:pPr algn="r"/>
            <a:r>
              <a:rPr lang="fa-IR" sz="3600" dirty="0" smtClean="0">
                <a:cs typeface="B Mitra" pitchFamily="2" charset="-78"/>
              </a:rPr>
              <a:t>مبادله پایاپای </a:t>
            </a:r>
            <a:endParaRPr lang="en-US" sz="3600" dirty="0">
              <a:cs typeface="B Mitra" pitchFamily="2" charset="-78"/>
            </a:endParaRPr>
          </a:p>
        </p:txBody>
      </p:sp>
      <p:sp>
        <p:nvSpPr>
          <p:cNvPr id="3" name="Content Placeholder 2"/>
          <p:cNvSpPr>
            <a:spLocks noGrp="1"/>
          </p:cNvSpPr>
          <p:nvPr>
            <p:ph idx="1"/>
          </p:nvPr>
        </p:nvSpPr>
        <p:spPr>
          <a:xfrm>
            <a:off x="457200" y="1285860"/>
            <a:ext cx="7239000" cy="5170503"/>
          </a:xfrm>
        </p:spPr>
        <p:txBody>
          <a:bodyPr/>
          <a:lstStyle/>
          <a:p>
            <a:pPr>
              <a:buNone/>
            </a:pPr>
            <a:r>
              <a:rPr lang="fa-IR" dirty="0" smtClean="0">
                <a:cs typeface="B Lotus" pitchFamily="2" charset="-78"/>
              </a:rPr>
              <a:t>ساده ترین و قدیمی ترین شکل تجارت متقابل دو جانبه و غیر پولی است .</a:t>
            </a:r>
          </a:p>
          <a:p>
            <a:pPr>
              <a:buNone/>
            </a:pPr>
            <a:r>
              <a:rPr lang="fa-IR" dirty="0" smtClean="0">
                <a:cs typeface="B Lotus" pitchFamily="2" charset="-78"/>
              </a:rPr>
              <a:t>مبادله مستقیم کالا یا خد مات بین دو طرف که معمولا از لحاظ ارزش برابرند.</a:t>
            </a:r>
          </a:p>
          <a:p>
            <a:pPr>
              <a:buNone/>
            </a:pPr>
            <a:r>
              <a:rPr lang="fa-IR" dirty="0" smtClean="0">
                <a:cs typeface="B Lotus" pitchFamily="2" charset="-78"/>
              </a:rPr>
              <a:t>با اینکه در این شیوه پولی مبادله نمی شود دو طرف یک قیمت تخمینی سایه را برای کالاهای خود لحاظ می کنند .</a:t>
            </a:r>
          </a:p>
          <a:p>
            <a:pPr>
              <a:buNone/>
            </a:pPr>
            <a:r>
              <a:rPr lang="fa-IR" dirty="0" smtClean="0">
                <a:cs typeface="B Lotus" pitchFamily="2" charset="-78"/>
              </a:rPr>
              <a:t>معمولا مشکلات ناشی از نوسانات قیمت را کاهش می دهد. </a:t>
            </a:r>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53</a:t>
            </a:fld>
            <a:endParaRPr lang="en-US" dirty="0"/>
          </a:p>
        </p:txBody>
      </p:sp>
      <p:sp>
        <p:nvSpPr>
          <p:cNvPr id="5" name="TextBox 4"/>
          <p:cNvSpPr txBox="1"/>
          <p:nvPr/>
        </p:nvSpPr>
        <p:spPr>
          <a:xfrm rot="19020000">
            <a:off x="788920" y="437540"/>
            <a:ext cx="2071702" cy="406265"/>
          </a:xfrm>
          <a:prstGeom prst="rect">
            <a:avLst/>
          </a:prstGeom>
          <a:noFill/>
        </p:spPr>
        <p:txBody>
          <a:bodyPr wrap="square" rtlCol="0">
            <a:spAutoFit/>
          </a:bodyPr>
          <a:lstStyle/>
          <a:p>
            <a:r>
              <a:rPr lang="fa-IR" sz="2400" dirty="0" smtClean="0">
                <a:solidFill>
                  <a:srgbClr val="FF0000"/>
                </a:solidFill>
              </a:rPr>
              <a:t>تجارت متقابل</a:t>
            </a:r>
            <a:endParaRPr lang="en-US" sz="24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28" y="320675"/>
            <a:ext cx="2695572" cy="607995"/>
          </a:xfrm>
        </p:spPr>
        <p:txBody>
          <a:bodyPr/>
          <a:lstStyle/>
          <a:p>
            <a:pPr algn="r"/>
            <a:r>
              <a:rPr lang="fa-IR" dirty="0" smtClean="0">
                <a:cs typeface="B Mitra" pitchFamily="2" charset="-78"/>
              </a:rPr>
              <a:t>خرید متقابل </a:t>
            </a:r>
            <a:endParaRPr lang="en-US" dirty="0">
              <a:cs typeface="B Mitra" pitchFamily="2" charset="-78"/>
            </a:endParaRPr>
          </a:p>
        </p:txBody>
      </p:sp>
      <p:sp>
        <p:nvSpPr>
          <p:cNvPr id="3" name="Content Placeholder 2"/>
          <p:cNvSpPr>
            <a:spLocks noGrp="1"/>
          </p:cNvSpPr>
          <p:nvPr>
            <p:ph idx="1"/>
          </p:nvPr>
        </p:nvSpPr>
        <p:spPr>
          <a:xfrm>
            <a:off x="457200" y="1357298"/>
            <a:ext cx="7239000" cy="5099065"/>
          </a:xfrm>
        </p:spPr>
        <p:txBody>
          <a:bodyPr/>
          <a:lstStyle/>
          <a:p>
            <a:r>
              <a:rPr lang="fa-IR" dirty="0" smtClean="0">
                <a:cs typeface="B Lotus" pitchFamily="2" charset="-78"/>
              </a:rPr>
              <a:t>شکلی از تجارت متقابل است که در آن صادر کننده کالاها یا خدمات به یک کشور متقابلا کالاها یا خدماتی از همان کشور خریداری می نماید این خرید شامل 2 معامله مستقل است.</a:t>
            </a:r>
          </a:p>
          <a:p>
            <a:pPr>
              <a:buNone/>
            </a:pPr>
            <a:endParaRPr lang="fa-IR" dirty="0" smtClean="0">
              <a:cs typeface="B Lotus" pitchFamily="2" charset="-78"/>
            </a:endParaRPr>
          </a:p>
          <a:p>
            <a:r>
              <a:rPr lang="fa-IR" dirty="0" smtClean="0">
                <a:cs typeface="B Lotus" pitchFamily="2" charset="-78"/>
              </a:rPr>
              <a:t>قرارداد اول مانند قراردادهای معمولی فروش بین المللی است که طبق آن فروشنده کالا را به خریدار تحویل می دهد.و بهای آن را نقدا به یک ارز مورد توافق دریافت می دارد .</a:t>
            </a:r>
          </a:p>
          <a:p>
            <a:pPr>
              <a:buNone/>
            </a:pPr>
            <a:endParaRPr lang="fa-IR" dirty="0" smtClean="0">
              <a:cs typeface="B Lotus" pitchFamily="2" charset="-78"/>
            </a:endParaRPr>
          </a:p>
          <a:p>
            <a:r>
              <a:rPr lang="fa-IR" dirty="0" smtClean="0">
                <a:cs typeface="B Lotus" pitchFamily="2" charset="-78"/>
              </a:rPr>
              <a:t>قرارداد دوم مربوط به الزام فروشنده اولیه به خرید از کشور دیگر است به اندازه تمام یا بخشی از قیمت محصولات فروخته شده .   </a:t>
            </a:r>
            <a:endParaRPr lang="en-US"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54</a:t>
            </a:fld>
            <a:endParaRPr lang="en-US" dirty="0"/>
          </a:p>
        </p:txBody>
      </p:sp>
      <p:sp>
        <p:nvSpPr>
          <p:cNvPr id="5" name="TextBox 4"/>
          <p:cNvSpPr txBox="1"/>
          <p:nvPr/>
        </p:nvSpPr>
        <p:spPr>
          <a:xfrm rot="19800000">
            <a:off x="153144" y="794298"/>
            <a:ext cx="2428892" cy="406265"/>
          </a:xfrm>
          <a:prstGeom prst="rect">
            <a:avLst/>
          </a:prstGeom>
          <a:noFill/>
        </p:spPr>
        <p:txBody>
          <a:bodyPr wrap="square" rtlCol="0">
            <a:spAutoFit/>
          </a:bodyPr>
          <a:lstStyle/>
          <a:p>
            <a:r>
              <a:rPr lang="fa-IR" sz="2400" dirty="0" smtClean="0">
                <a:solidFill>
                  <a:srgbClr val="FF0000"/>
                </a:solidFill>
              </a:rPr>
              <a:t>تجارت متقابل</a:t>
            </a:r>
            <a:endParaRPr lang="en-US" sz="24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12" y="320675"/>
            <a:ext cx="4981588" cy="750871"/>
          </a:xfrm>
        </p:spPr>
        <p:txBody>
          <a:bodyPr>
            <a:normAutofit fontScale="90000"/>
          </a:bodyPr>
          <a:lstStyle/>
          <a:p>
            <a:pPr algn="r"/>
            <a:r>
              <a:rPr lang="fa-IR" sz="3600" dirty="0" smtClean="0">
                <a:cs typeface="B Mitra" pitchFamily="2" charset="-78"/>
              </a:rPr>
              <a:t>تجارت جبران کننده </a:t>
            </a:r>
            <a:r>
              <a:rPr lang="en-US" sz="3600" dirty="0" smtClean="0">
                <a:cs typeface="B Mitra" pitchFamily="2" charset="-78"/>
              </a:rPr>
              <a:t>buyback</a:t>
            </a:r>
            <a:endParaRPr lang="en-US" dirty="0">
              <a:cs typeface="B Mitra" pitchFamily="2" charset="-78"/>
            </a:endParaRPr>
          </a:p>
        </p:txBody>
      </p:sp>
      <p:sp>
        <p:nvSpPr>
          <p:cNvPr id="3" name="Content Placeholder 2"/>
          <p:cNvSpPr>
            <a:spLocks noGrp="1"/>
          </p:cNvSpPr>
          <p:nvPr>
            <p:ph idx="1"/>
          </p:nvPr>
        </p:nvSpPr>
        <p:spPr>
          <a:xfrm>
            <a:off x="457200" y="1571612"/>
            <a:ext cx="7239000" cy="4884751"/>
          </a:xfrm>
        </p:spPr>
        <p:txBody>
          <a:bodyPr/>
          <a:lstStyle/>
          <a:p>
            <a:pPr>
              <a:lnSpc>
                <a:spcPct val="150000"/>
              </a:lnSpc>
              <a:buNone/>
            </a:pPr>
            <a:r>
              <a:rPr lang="fa-IR" dirty="0" smtClean="0"/>
              <a:t/>
            </a:r>
            <a:br>
              <a:rPr lang="fa-IR" dirty="0" smtClean="0"/>
            </a:br>
            <a:r>
              <a:rPr lang="fa-IR" b="1" dirty="0" smtClean="0">
                <a:cs typeface="B Lotus" pitchFamily="2" charset="-78"/>
              </a:rPr>
              <a:t>این معامله شکل دیگری از تجارت متقابل است که در آن خرید کارخانجات، ماشین آلات، تجهیزات تولیدی یا تکنولوژی در ازای تحویل محصولات مستقیم یا غیرمستقیم این تسهیلات به فروشنده صورت می‌گیرد. اصولا این قرارداد شبیه سرمایه گذاری خارجی بوده و نوعی انتقال تکنولوژی محسوب می گردد.</a:t>
            </a:r>
            <a:endParaRPr lang="fa-IR" b="1" dirty="0">
              <a:cs typeface="B Lotus" pitchFamily="2" charset="-78"/>
            </a:endParaRPr>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55</a:t>
            </a:fld>
            <a:endParaRPr lang="en-US" dirty="0"/>
          </a:p>
        </p:txBody>
      </p:sp>
      <p:sp>
        <p:nvSpPr>
          <p:cNvPr id="5" name="TextBox 4"/>
          <p:cNvSpPr txBox="1"/>
          <p:nvPr/>
        </p:nvSpPr>
        <p:spPr>
          <a:xfrm rot="19020000">
            <a:off x="450922" y="1031762"/>
            <a:ext cx="1928826" cy="406265"/>
          </a:xfrm>
          <a:prstGeom prst="rect">
            <a:avLst/>
          </a:prstGeom>
          <a:noFill/>
        </p:spPr>
        <p:txBody>
          <a:bodyPr wrap="square" rtlCol="0">
            <a:spAutoFit/>
          </a:bodyPr>
          <a:lstStyle/>
          <a:p>
            <a:r>
              <a:rPr lang="fa-IR" sz="2400" dirty="0" smtClean="0">
                <a:solidFill>
                  <a:srgbClr val="FF0000"/>
                </a:solidFill>
              </a:rPr>
              <a:t>تجارت متقابل</a:t>
            </a:r>
            <a:endParaRPr lang="en-US" sz="2400" dirty="0">
              <a:solidFill>
                <a:srgbClr val="FF0000"/>
              </a:solidFill>
            </a:endParaRPr>
          </a:p>
        </p:txBody>
      </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2" y="320675"/>
            <a:ext cx="4267208" cy="750871"/>
          </a:xfrm>
        </p:spPr>
        <p:txBody>
          <a:bodyPr/>
          <a:lstStyle/>
          <a:p>
            <a:pPr algn="r"/>
            <a:r>
              <a:rPr lang="fa-IR" sz="3200" dirty="0" smtClean="0">
                <a:cs typeface="B Lotus" pitchFamily="2" charset="-78"/>
              </a:rPr>
              <a:t>مبادله متوازن کننده </a:t>
            </a:r>
            <a:r>
              <a:rPr lang="en-US" sz="3200" dirty="0" smtClean="0">
                <a:cs typeface="B Lotus" pitchFamily="2" charset="-78"/>
              </a:rPr>
              <a:t>offset</a:t>
            </a:r>
            <a:endParaRPr lang="en-US" dirty="0">
              <a:cs typeface="B Lotus" pitchFamily="2" charset="-78"/>
            </a:endParaRPr>
          </a:p>
        </p:txBody>
      </p:sp>
      <p:sp>
        <p:nvSpPr>
          <p:cNvPr id="3" name="Content Placeholder 2"/>
          <p:cNvSpPr>
            <a:spLocks noGrp="1"/>
          </p:cNvSpPr>
          <p:nvPr>
            <p:ph idx="1"/>
          </p:nvPr>
        </p:nvSpPr>
        <p:spPr>
          <a:xfrm>
            <a:off x="457200" y="1285860"/>
            <a:ext cx="7239000" cy="5170503"/>
          </a:xfrm>
        </p:spPr>
        <p:txBody>
          <a:bodyPr/>
          <a:lstStyle/>
          <a:p>
            <a:pPr>
              <a:lnSpc>
                <a:spcPct val="150000"/>
              </a:lnSpc>
            </a:pPr>
            <a:r>
              <a:rPr lang="fa-IR" b="1" dirty="0" smtClean="0">
                <a:cs typeface="B Lotus" pitchFamily="2" charset="-78"/>
              </a:rPr>
              <a:t>شکلی ازتجارت متقابل است که در آن صادر کننده تجهیزات (غالبا هواپیمایی ونظامی) تعهد می نماید قطعات مورد استفاده در این تجهیزات یا محصولات دیگر را ازکشور وارد کننده خریداری نموده یا موجبات خریداری آنها را فراهم سازد</a:t>
            </a:r>
            <a:r>
              <a:rPr lang="fa-IR" dirty="0" smtClean="0"/>
              <a:t>.</a:t>
            </a:r>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56</a:t>
            </a:fld>
            <a:endParaRPr lang="en-US" dirty="0"/>
          </a:p>
        </p:txBody>
      </p:sp>
      <p:sp>
        <p:nvSpPr>
          <p:cNvPr id="5" name="TextBox 4"/>
          <p:cNvSpPr txBox="1"/>
          <p:nvPr/>
        </p:nvSpPr>
        <p:spPr>
          <a:xfrm rot="20220000">
            <a:off x="927758" y="575702"/>
            <a:ext cx="1928826" cy="387798"/>
          </a:xfrm>
          <a:prstGeom prst="rect">
            <a:avLst/>
          </a:prstGeom>
          <a:noFill/>
        </p:spPr>
        <p:txBody>
          <a:bodyPr wrap="square" rtlCol="0">
            <a:spAutoFit/>
          </a:bodyPr>
          <a:lstStyle/>
          <a:p>
            <a:r>
              <a:rPr lang="fa-IR" sz="2400" dirty="0" smtClean="0">
                <a:solidFill>
                  <a:srgbClr val="FF0000"/>
                </a:solidFill>
              </a:rPr>
              <a:t>تجارت متقابل</a:t>
            </a:r>
            <a:endParaRPr lang="en-US" sz="2400" dirty="0">
              <a:solidFill>
                <a:srgbClr val="FF0000"/>
              </a:solidFill>
            </a:endParaRPr>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88" y="320675"/>
            <a:ext cx="4838712" cy="679433"/>
          </a:xfrm>
        </p:spPr>
        <p:txBody>
          <a:bodyPr>
            <a:normAutofit/>
          </a:bodyPr>
          <a:lstStyle/>
          <a:p>
            <a:pPr algn="r"/>
            <a:r>
              <a:rPr lang="fa-IR" sz="2800" dirty="0" smtClean="0">
                <a:cs typeface="B Mitra" pitchFamily="2" charset="-78"/>
              </a:rPr>
              <a:t>مبادله انتقالی </a:t>
            </a:r>
            <a:r>
              <a:rPr lang="en-US" sz="2800" dirty="0" smtClean="0">
                <a:cs typeface="B Mitra" pitchFamily="2" charset="-78"/>
              </a:rPr>
              <a:t>switch trading</a:t>
            </a:r>
            <a:endParaRPr lang="en-US" sz="2800" dirty="0">
              <a:cs typeface="B Mitra" pitchFamily="2" charset="-78"/>
            </a:endParaRPr>
          </a:p>
        </p:txBody>
      </p:sp>
      <p:sp>
        <p:nvSpPr>
          <p:cNvPr id="3" name="Content Placeholder 2"/>
          <p:cNvSpPr>
            <a:spLocks noGrp="1"/>
          </p:cNvSpPr>
          <p:nvPr>
            <p:ph idx="1"/>
          </p:nvPr>
        </p:nvSpPr>
        <p:spPr/>
        <p:txBody>
          <a:bodyPr/>
          <a:lstStyle/>
          <a:p>
            <a:pPr>
              <a:lnSpc>
                <a:spcPct val="150000"/>
              </a:lnSpc>
            </a:pPr>
            <a:r>
              <a:rPr lang="fa-IR" b="1" dirty="0" smtClean="0">
                <a:cs typeface="B Lotus" pitchFamily="2" charset="-78"/>
              </a:rPr>
              <a:t>مبادله انتقالی، که به آن بازرگانی مثلثی هم می گویند وقتی یکی از طرفین علاقه ای به پذیرش کالا یا اعتبار در معامله نداشته باشدیک بازرگان یا یک بانک در مقام طرف سوم وارد معامله تهاتری دو </a:t>
            </a:r>
            <a:r>
              <a:rPr lang="fa-IR" b="1" smtClean="0">
                <a:cs typeface="B Lotus" pitchFamily="2" charset="-78"/>
              </a:rPr>
              <a:t>جانبه می شود. </a:t>
            </a:r>
            <a:r>
              <a:rPr lang="fa-IR" b="1" dirty="0" smtClean="0">
                <a:cs typeface="B Lotus" pitchFamily="2" charset="-78"/>
              </a:rPr>
              <a:t>این معامله مبادله کالایی نبوده بلکه یک معامله ارزی است، دلال این مبادله پس از انجام سلسله عملیات پیچیده، کالا را در مقابل ارز معتبر به فروش رسانده و پس از کسر حق العمل خود، باقیمانده را به طرف بستانکار تحویل می دهد.</a:t>
            </a:r>
          </a:p>
          <a:p>
            <a:pPr>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18D59156-061B-4573-BE47-720316CC8C41}" type="slidenum">
              <a:rPr lang="ar-SA" smtClean="0"/>
              <a:pPr>
                <a:defRPr/>
              </a:pPr>
              <a:t>57</a:t>
            </a:fld>
            <a:endParaRPr lang="en-US" dirty="0"/>
          </a:p>
        </p:txBody>
      </p:sp>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4" name="Picture 3" descr="Hydrangeas.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2143108" y="857232"/>
            <a:ext cx="7000892" cy="53553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r" rtl="1"/>
            <a:r>
              <a:rPr lang="fa-IR"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B Nasim" pitchFamily="2" charset="-78"/>
              </a:rPr>
              <a:t>با تشکر از حسن توجه شما</a:t>
            </a:r>
            <a:endParaRPr 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B Nasim"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20040"/>
            <a:ext cx="7239000" cy="1143000"/>
          </a:xfrm>
        </p:spPr>
        <p:txBody>
          <a:bodyPr/>
          <a:lstStyle/>
          <a:p>
            <a:pPr algn="ctr" eaLnBrk="1" fontAlgn="auto" hangingPunct="1">
              <a:spcAft>
                <a:spcPts val="0"/>
              </a:spcAft>
              <a:defRPr/>
            </a:pPr>
            <a:r>
              <a:rPr lang="fa-IR" sz="3600" dirty="0" smtClean="0">
                <a:cs typeface="B Lotus" pitchFamily="2" charset="-78"/>
              </a:rPr>
              <a:t>انتخاب يك روش قيمت گذاري</a:t>
            </a:r>
            <a:endParaRPr lang="en-US" sz="3600" dirty="0" smtClean="0">
              <a:cs typeface="B Lotus" pitchFamily="2" charset="-78"/>
            </a:endParaRPr>
          </a:p>
        </p:txBody>
      </p:sp>
      <p:sp>
        <p:nvSpPr>
          <p:cNvPr id="18435" name="Rectangle 3"/>
          <p:cNvSpPr>
            <a:spLocks noGrp="1" noChangeArrowheads="1"/>
          </p:cNvSpPr>
          <p:nvPr>
            <p:ph idx="1"/>
          </p:nvPr>
        </p:nvSpPr>
        <p:spPr>
          <a:xfrm>
            <a:off x="457200" y="2133600"/>
            <a:ext cx="7239000" cy="4322763"/>
          </a:xfrm>
        </p:spPr>
        <p:txBody>
          <a:bodyPr/>
          <a:lstStyle/>
          <a:p>
            <a:pPr eaLnBrk="1" hangingPunct="1">
              <a:buFont typeface="Arial" charset="0"/>
              <a:buChar char="•"/>
            </a:pPr>
            <a:r>
              <a:rPr lang="fa-IR" b="1" dirty="0" smtClean="0">
                <a:cs typeface="B Lotus" pitchFamily="2" charset="-78"/>
              </a:rPr>
              <a:t>از جمله عواملي كه در تعيين قيمت محصولات نقش دارند عبارتند از :</a:t>
            </a:r>
          </a:p>
          <a:p>
            <a:pPr eaLnBrk="1" hangingPunct="1">
              <a:buFont typeface="Arial" charset="0"/>
              <a:buChar char="•"/>
            </a:pPr>
            <a:endParaRPr lang="fa-IR" b="1" dirty="0" smtClean="0">
              <a:cs typeface="B Lotus" pitchFamily="2" charset="-78"/>
            </a:endParaRPr>
          </a:p>
          <a:p>
            <a:pPr algn="justLow" eaLnBrk="1" hangingPunct="1">
              <a:lnSpc>
                <a:spcPct val="150000"/>
              </a:lnSpc>
              <a:buFont typeface="Wingdings" pitchFamily="2" charset="2"/>
              <a:buNone/>
            </a:pPr>
            <a:r>
              <a:rPr lang="fa-IR" b="1" dirty="0" smtClean="0">
                <a:cs typeface="B Lotus" pitchFamily="2" charset="-78"/>
              </a:rPr>
              <a:t>1- بهاي تمام شده محصول كه كف قيمت را تعيين مي كند.</a:t>
            </a:r>
          </a:p>
          <a:p>
            <a:pPr eaLnBrk="1" hangingPunct="1">
              <a:lnSpc>
                <a:spcPct val="150000"/>
              </a:lnSpc>
              <a:buFont typeface="Wingdings" pitchFamily="2" charset="2"/>
              <a:buNone/>
            </a:pPr>
            <a:r>
              <a:rPr lang="fa-IR" b="1" dirty="0" smtClean="0">
                <a:cs typeface="B Lotus" pitchFamily="2" charset="-78"/>
              </a:rPr>
              <a:t>2-قيمت محصولات شركت هاي رقيب ويا قيمت اقلام جايگزين </a:t>
            </a:r>
          </a:p>
          <a:p>
            <a:pPr eaLnBrk="1" hangingPunct="1">
              <a:lnSpc>
                <a:spcPct val="150000"/>
              </a:lnSpc>
              <a:buFont typeface="Wingdings" pitchFamily="2" charset="2"/>
              <a:buNone/>
            </a:pPr>
            <a:r>
              <a:rPr lang="fa-IR" b="1" dirty="0" smtClean="0">
                <a:cs typeface="B Lotus" pitchFamily="2" charset="-78"/>
              </a:rPr>
              <a:t>3- ارزيابي مشتريان از ويژگي هاي منحصر به فرد محصول</a:t>
            </a:r>
            <a:endParaRPr lang="en-US" b="1" dirty="0" smtClean="0">
              <a:cs typeface="B Lotus" pitchFamily="2" charset="-78"/>
            </a:endParaRPr>
          </a:p>
        </p:txBody>
      </p:sp>
      <p:sp>
        <p:nvSpPr>
          <p:cNvPr id="1843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D4411557-A321-44F2-BBA2-D93BE03F5DFF}" type="slidenum">
              <a:rPr lang="ar-SA" smtClean="0"/>
              <a:pPr>
                <a:buFont typeface="Wingdings" pitchFamily="2" charset="2"/>
                <a:buChar char="Ú"/>
              </a:pPr>
              <a:t>6</a:t>
            </a:fld>
            <a:endParaRPr lang="en-US" smtClean="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71670" y="214290"/>
            <a:ext cx="5929354" cy="1143008"/>
          </a:xfrm>
        </p:spPr>
        <p:txBody>
          <a:bodyPr>
            <a:normAutofit fontScale="90000"/>
          </a:bodyPr>
          <a:lstStyle/>
          <a:p>
            <a:pPr algn="r" eaLnBrk="1" fontAlgn="auto" hangingPunct="1">
              <a:spcAft>
                <a:spcPts val="0"/>
              </a:spcAft>
              <a:defRPr/>
            </a:pPr>
            <a:r>
              <a:rPr lang="fa-IR" sz="4000" dirty="0" smtClean="0">
                <a:cs typeface="B Lotus" pitchFamily="2" charset="-78"/>
              </a:rPr>
              <a:t>1- قيمت گذاري بر مبناي افزودن به بهاي تمام شده </a:t>
            </a:r>
            <a:endParaRPr lang="en-US" sz="4000" dirty="0" smtClean="0">
              <a:cs typeface="B Lotus" pitchFamily="2" charset="-78"/>
            </a:endParaRPr>
          </a:p>
        </p:txBody>
      </p:sp>
      <p:sp>
        <p:nvSpPr>
          <p:cNvPr id="22531" name="Rectangle 3"/>
          <p:cNvSpPr>
            <a:spLocks noGrp="1" noChangeArrowheads="1"/>
          </p:cNvSpPr>
          <p:nvPr>
            <p:ph idx="1"/>
          </p:nvPr>
        </p:nvSpPr>
        <p:spPr>
          <a:xfrm>
            <a:off x="827088" y="1905000"/>
            <a:ext cx="6408737" cy="3540125"/>
          </a:xfrm>
        </p:spPr>
        <p:txBody>
          <a:bodyPr/>
          <a:lstStyle/>
          <a:p>
            <a:pPr algn="justLow" eaLnBrk="1" hangingPunct="1">
              <a:lnSpc>
                <a:spcPct val="150000"/>
              </a:lnSpc>
              <a:buFont typeface="Arial" charset="0"/>
              <a:buChar char="•"/>
            </a:pPr>
            <a:r>
              <a:rPr lang="fa-IR" b="1" smtClean="0">
                <a:cs typeface="B Lotus" pitchFamily="2" charset="-78"/>
              </a:rPr>
              <a:t>اين يك روش ابتدايي است كه يك رقم استاندارد به بهاي تمام شده محصول اضافه مي گردد. شركت هايي كه دركار ساخت وساز ساختمان هستند هنگام پيشنهاد مناقصه براي برآورد هزينه هاي پروژه از اين روش استفاده مي كنند.ودر مورد سود مورد انتظار هم يك درصد استاندارد در نظر مي گيرند.</a:t>
            </a:r>
            <a:endParaRPr lang="en-US" b="1" smtClean="0">
              <a:cs typeface="B Lotus" pitchFamily="2" charset="-78"/>
            </a:endParaRPr>
          </a:p>
        </p:txBody>
      </p:sp>
      <p:sp>
        <p:nvSpPr>
          <p:cNvPr id="2253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5235D6F1-C224-4EEC-9B56-05EBB260F397}" type="slidenum">
              <a:rPr lang="ar-SA" smtClean="0"/>
              <a:pPr>
                <a:buFont typeface="Wingdings" pitchFamily="2" charset="2"/>
                <a:buChar char="Ú"/>
              </a:pPr>
              <a:t>7</a:t>
            </a:fld>
            <a:endParaRPr lang="en-US" smtClean="0"/>
          </a:p>
        </p:txBody>
      </p:sp>
      <p:sp>
        <p:nvSpPr>
          <p:cNvPr id="5" name="TextBox 4"/>
          <p:cNvSpPr txBox="1"/>
          <p:nvPr/>
        </p:nvSpPr>
        <p:spPr>
          <a:xfrm rot="19080000">
            <a:off x="-343228" y="595498"/>
            <a:ext cx="2257965" cy="803297"/>
          </a:xfrm>
          <a:prstGeom prst="rect">
            <a:avLst/>
          </a:prstGeom>
          <a:noFill/>
        </p:spPr>
        <p:txBody>
          <a:bodyPr wrap="square" rtlCol="0">
            <a:spAutoFit/>
          </a:bodyPr>
          <a:lstStyle/>
          <a:p>
            <a:r>
              <a:rPr lang="fa-IR" dirty="0" smtClean="0">
                <a:solidFill>
                  <a:srgbClr val="FF0000"/>
                </a:solidFill>
              </a:rPr>
              <a:t>استراتژیهای قیمت گذاری</a:t>
            </a:r>
            <a:endParaRPr lang="en-US"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68" y="320040"/>
            <a:ext cx="4124332" cy="948720"/>
          </a:xfrm>
        </p:spPr>
        <p:txBody>
          <a:bodyPr>
            <a:normAutofit fontScale="90000"/>
          </a:bodyPr>
          <a:lstStyle/>
          <a:p>
            <a:pPr algn="r" eaLnBrk="1" fontAlgn="auto" hangingPunct="1">
              <a:spcAft>
                <a:spcPts val="0"/>
              </a:spcAft>
              <a:defRPr/>
            </a:pPr>
            <a:r>
              <a:rPr lang="fa-IR" dirty="0" smtClean="0">
                <a:solidFill>
                  <a:schemeClr val="tx2"/>
                </a:solidFill>
                <a:cs typeface="B Lotus" pitchFamily="2" charset="-78"/>
              </a:rPr>
              <a:t>2- </a:t>
            </a:r>
            <a:r>
              <a:rPr lang="ar-SA" dirty="0" smtClean="0">
                <a:solidFill>
                  <a:schemeClr val="tx2"/>
                </a:solidFill>
                <a:cs typeface="B Lotus" pitchFamily="2" charset="-78"/>
              </a:rPr>
              <a:t>قیمت گذاری </a:t>
            </a:r>
            <a:r>
              <a:rPr lang="fa-IR" dirty="0" smtClean="0">
                <a:solidFill>
                  <a:schemeClr val="tx2"/>
                </a:solidFill>
                <a:cs typeface="B Lotus" pitchFamily="2" charset="-78"/>
              </a:rPr>
              <a:t>حد</a:t>
            </a:r>
            <a:r>
              <a:rPr lang="ar-SA" dirty="0" smtClean="0">
                <a:solidFill>
                  <a:schemeClr val="tx2"/>
                </a:solidFill>
                <a:cs typeface="B Lotus" pitchFamily="2" charset="-78"/>
              </a:rPr>
              <a:t>بالا</a:t>
            </a:r>
            <a:r>
              <a:rPr lang="fa-IR" dirty="0" smtClean="0">
                <a:solidFill>
                  <a:schemeClr val="tx2"/>
                </a:solidFill>
                <a:cs typeface="B Lotus" pitchFamily="2" charset="-78"/>
              </a:rPr>
              <a:t/>
            </a:r>
            <a:br>
              <a:rPr lang="fa-IR" dirty="0" smtClean="0">
                <a:solidFill>
                  <a:schemeClr val="tx2"/>
                </a:solidFill>
                <a:cs typeface="B Lotus" pitchFamily="2" charset="-78"/>
              </a:rPr>
            </a:br>
            <a:r>
              <a:rPr lang="ar-SA" dirty="0" smtClean="0">
                <a:solidFill>
                  <a:schemeClr val="tx2"/>
                </a:solidFill>
                <a:cs typeface="B Lotus" pitchFamily="2" charset="-78"/>
              </a:rPr>
              <a:t> </a:t>
            </a:r>
            <a:r>
              <a:rPr lang="en-US" dirty="0" smtClean="0">
                <a:solidFill>
                  <a:schemeClr val="tx2"/>
                </a:solidFill>
                <a:cs typeface="B Lotus" pitchFamily="2" charset="-78"/>
              </a:rPr>
              <a:t>Premium Pricing</a:t>
            </a:r>
            <a:endParaRPr lang="fa-IR" dirty="0">
              <a:cs typeface="B Lotus" pitchFamily="2" charset="-78"/>
            </a:endParaRPr>
          </a:p>
        </p:txBody>
      </p:sp>
      <p:sp>
        <p:nvSpPr>
          <p:cNvPr id="31747" name="Content Placeholder 2"/>
          <p:cNvSpPr>
            <a:spLocks noGrp="1"/>
          </p:cNvSpPr>
          <p:nvPr>
            <p:ph idx="1"/>
          </p:nvPr>
        </p:nvSpPr>
        <p:spPr>
          <a:xfrm>
            <a:off x="457200" y="1844675"/>
            <a:ext cx="7239000" cy="4611688"/>
          </a:xfrm>
        </p:spPr>
        <p:txBody>
          <a:bodyPr/>
          <a:lstStyle/>
          <a:p>
            <a:pPr eaLnBrk="1" hangingPunct="1">
              <a:lnSpc>
                <a:spcPct val="150000"/>
              </a:lnSpc>
              <a:buFont typeface="Arial" charset="0"/>
              <a:buChar char="•"/>
            </a:pPr>
            <a:r>
              <a:rPr lang="ar-SA" dirty="0" smtClean="0">
                <a:cs typeface="B Lotus" pitchFamily="2" charset="-78"/>
              </a:rPr>
              <a:t>زمانی که محصول یا خدمت ما منحصر به فرد است و در بازار کمتر مشابهی دارد می توان از این روش قیمت گذاری استفاده کرد. تعیین یک قیمت بالا برای محصول با حاشیه سود زیاد، زمانی ممکن است که محصول یا خدمات لوکس باشد و از یک برتری ویژه نسبت سایر محصولات بازار برخوردار باشد</a:t>
            </a:r>
            <a:r>
              <a:rPr lang="en-US" dirty="0" smtClean="0">
                <a:cs typeface="B Lotus" pitchFamily="2" charset="-78"/>
              </a:rPr>
              <a:t>.</a:t>
            </a:r>
          </a:p>
          <a:p>
            <a:pPr eaLnBrk="1" hangingPunct="1">
              <a:buFont typeface="Arial" charset="0"/>
              <a:buChar char="•"/>
            </a:pPr>
            <a:endParaRPr lang="fa-IR" dirty="0" smtClean="0">
              <a:cs typeface="B Lotus" pitchFamily="2" charset="-78"/>
            </a:endParaRPr>
          </a:p>
        </p:txBody>
      </p:sp>
      <p:sp>
        <p:nvSpPr>
          <p:cNvPr id="3174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065B45BD-1F40-492A-AF42-209B62A68EA2}" type="slidenum">
              <a:rPr lang="ar-SA" smtClean="0"/>
              <a:pPr>
                <a:buFont typeface="Wingdings" pitchFamily="2" charset="2"/>
                <a:buChar char="Ú"/>
              </a:pPr>
              <a:t>8</a:t>
            </a:fld>
            <a:endParaRPr lang="en-US" smtClean="0"/>
          </a:p>
        </p:txBody>
      </p:sp>
      <p:pic>
        <p:nvPicPr>
          <p:cNvPr id="31749" name="Picture 4" descr="ebook-pricing.jpg"/>
          <p:cNvPicPr>
            <a:picLocks noChangeAspect="1"/>
          </p:cNvPicPr>
          <p:nvPr/>
        </p:nvPicPr>
        <p:blipFill>
          <a:blip r:embed="rId2"/>
          <a:srcRect/>
          <a:stretch>
            <a:fillRect/>
          </a:stretch>
        </p:blipFill>
        <p:spPr bwMode="auto">
          <a:xfrm>
            <a:off x="250826" y="4857760"/>
            <a:ext cx="2684176" cy="2000240"/>
          </a:xfrm>
          <a:prstGeom prst="rect">
            <a:avLst/>
          </a:prstGeom>
          <a:noFill/>
          <a:ln w="9525">
            <a:noFill/>
            <a:miter lim="800000"/>
            <a:headEnd/>
            <a:tailEnd/>
          </a:ln>
        </p:spPr>
      </p:pic>
      <p:sp>
        <p:nvSpPr>
          <p:cNvPr id="7" name="TextBox 6"/>
          <p:cNvSpPr txBox="1"/>
          <p:nvPr/>
        </p:nvSpPr>
        <p:spPr>
          <a:xfrm rot="19140000">
            <a:off x="714348" y="642918"/>
            <a:ext cx="1500198" cy="1015663"/>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sz="2000" dirty="0" smtClean="0">
              <a:solidFill>
                <a:srgbClr val="FF0000"/>
              </a:solidFill>
            </a:endParaRPr>
          </a:p>
          <a:p>
            <a:endParaRPr 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85794"/>
            <a:ext cx="7467600" cy="1143000"/>
          </a:xfrm>
        </p:spPr>
        <p:txBody>
          <a:bodyPr>
            <a:normAutofit fontScale="90000"/>
          </a:bodyPr>
          <a:lstStyle/>
          <a:p>
            <a:pPr algn="r" eaLnBrk="1" fontAlgn="auto" hangingPunct="1">
              <a:spcAft>
                <a:spcPts val="0"/>
              </a:spcAft>
              <a:defRPr/>
            </a:pPr>
            <a:r>
              <a:rPr lang="fa-IR" dirty="0" smtClean="0">
                <a:solidFill>
                  <a:schemeClr val="tx2"/>
                </a:solidFill>
                <a:cs typeface="B Lotus" pitchFamily="2" charset="-78"/>
              </a:rPr>
              <a:t>3- </a:t>
            </a:r>
            <a:r>
              <a:rPr lang="ar-SA" dirty="0" smtClean="0">
                <a:solidFill>
                  <a:schemeClr val="tx2"/>
                </a:solidFill>
                <a:cs typeface="B Lotus" pitchFamily="2" charset="-78"/>
              </a:rPr>
              <a:t>قیمت گذاری نفوذی یا</a:t>
            </a:r>
            <a:r>
              <a:rPr lang="en-US" dirty="0" smtClean="0">
                <a:solidFill>
                  <a:schemeClr val="tx2"/>
                </a:solidFill>
                <a:cs typeface="B Lotus" pitchFamily="2" charset="-78"/>
              </a:rPr>
              <a:t/>
            </a:r>
            <a:br>
              <a:rPr lang="en-US" dirty="0" smtClean="0">
                <a:solidFill>
                  <a:schemeClr val="tx2"/>
                </a:solidFill>
                <a:cs typeface="B Lotus" pitchFamily="2" charset="-78"/>
              </a:rPr>
            </a:br>
            <a:r>
              <a:rPr lang="en-US" dirty="0" smtClean="0">
                <a:solidFill>
                  <a:schemeClr val="tx2"/>
                </a:solidFill>
                <a:cs typeface="B Lotus" pitchFamily="2" charset="-78"/>
              </a:rPr>
              <a:t> Penetrating Pricing</a:t>
            </a:r>
            <a:br>
              <a:rPr lang="en-US" dirty="0" smtClean="0">
                <a:solidFill>
                  <a:schemeClr val="tx2"/>
                </a:solidFill>
                <a:cs typeface="B Lotus" pitchFamily="2" charset="-78"/>
              </a:rPr>
            </a:br>
            <a:endParaRPr lang="fa-IR" dirty="0">
              <a:cs typeface="B Lotus" pitchFamily="2" charset="-78"/>
            </a:endParaRPr>
          </a:p>
        </p:txBody>
      </p:sp>
      <p:sp>
        <p:nvSpPr>
          <p:cNvPr id="32771" name="Content Placeholder 2"/>
          <p:cNvSpPr>
            <a:spLocks noGrp="1"/>
          </p:cNvSpPr>
          <p:nvPr>
            <p:ph idx="1"/>
          </p:nvPr>
        </p:nvSpPr>
        <p:spPr>
          <a:xfrm>
            <a:off x="457200" y="2286000"/>
            <a:ext cx="7467600" cy="3840163"/>
          </a:xfrm>
        </p:spPr>
        <p:txBody>
          <a:bodyPr/>
          <a:lstStyle/>
          <a:p>
            <a:pPr eaLnBrk="1" hangingPunct="1">
              <a:lnSpc>
                <a:spcPct val="150000"/>
              </a:lnSpc>
              <a:buFont typeface="Arial" charset="0"/>
              <a:buChar char="•"/>
            </a:pPr>
            <a:r>
              <a:rPr lang="ar-SA" dirty="0" smtClean="0">
                <a:cs typeface="B Lotus" pitchFamily="2" charset="-78"/>
              </a:rPr>
              <a:t>قیمتها به طور مصنوعی پایین تر از حد معمول تعیین می شوند تا از این طریق مشتریان را جذب کنیم و در بازار نفوذ کنیم. پس از آن که به این هدف دست یافتیم، به تدریج قیمت افزایش می یابد</a:t>
            </a:r>
            <a:r>
              <a:rPr lang="en-US" dirty="0" smtClean="0">
                <a:cs typeface="B Lotus" pitchFamily="2" charset="-78"/>
              </a:rPr>
              <a:t>.</a:t>
            </a:r>
          </a:p>
          <a:p>
            <a:pPr eaLnBrk="1" hangingPunct="1">
              <a:buFont typeface="Arial" charset="0"/>
              <a:buChar char="•"/>
            </a:pPr>
            <a:endParaRPr lang="fa-IR" dirty="0" smtClean="0">
              <a:cs typeface="B Lotus" pitchFamily="2" charset="-78"/>
            </a:endParaRPr>
          </a:p>
        </p:txBody>
      </p:sp>
      <p:sp>
        <p:nvSpPr>
          <p:cNvPr id="3277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a:buFont typeface="Wingdings" pitchFamily="2" charset="2"/>
              <a:buChar char="Ú"/>
            </a:pPr>
            <a:fld id="{42226FF2-CC45-4A22-B175-78AF4739CC97}" type="slidenum">
              <a:rPr lang="ar-SA" smtClean="0"/>
              <a:pPr>
                <a:buFont typeface="Wingdings" pitchFamily="2" charset="2"/>
                <a:buChar char="Ú"/>
              </a:pPr>
              <a:t>9</a:t>
            </a:fld>
            <a:endParaRPr lang="en-US" smtClean="0"/>
          </a:p>
        </p:txBody>
      </p:sp>
      <p:pic>
        <p:nvPicPr>
          <p:cNvPr id="32773" name="Picture 4" descr="measuring-social-Influence.jpg"/>
          <p:cNvPicPr>
            <a:picLocks noChangeAspect="1"/>
          </p:cNvPicPr>
          <p:nvPr/>
        </p:nvPicPr>
        <p:blipFill>
          <a:blip r:embed="rId2"/>
          <a:srcRect/>
          <a:stretch>
            <a:fillRect/>
          </a:stretch>
        </p:blipFill>
        <p:spPr bwMode="auto">
          <a:xfrm>
            <a:off x="755650" y="4292600"/>
            <a:ext cx="1981200" cy="1981200"/>
          </a:xfrm>
          <a:prstGeom prst="rect">
            <a:avLst/>
          </a:prstGeom>
          <a:noFill/>
          <a:ln w="9525">
            <a:noFill/>
            <a:miter lim="800000"/>
            <a:headEnd/>
            <a:tailEnd/>
          </a:ln>
        </p:spPr>
      </p:pic>
      <p:sp>
        <p:nvSpPr>
          <p:cNvPr id="6" name="TextBox 5"/>
          <p:cNvSpPr txBox="1"/>
          <p:nvPr/>
        </p:nvSpPr>
        <p:spPr>
          <a:xfrm rot="18480000">
            <a:off x="714348" y="571480"/>
            <a:ext cx="1643074" cy="600164"/>
          </a:xfrm>
          <a:prstGeom prst="rect">
            <a:avLst/>
          </a:prstGeom>
          <a:noFill/>
        </p:spPr>
        <p:txBody>
          <a:bodyPr wrap="square" rtlCol="0">
            <a:spAutoFit/>
          </a:bodyPr>
          <a:lstStyle/>
          <a:p>
            <a:r>
              <a:rPr lang="fa-IR" sz="2000" dirty="0" smtClean="0">
                <a:solidFill>
                  <a:srgbClr val="FF0000"/>
                </a:solidFill>
              </a:rPr>
              <a:t>استراتژیهای قیمت گذاری</a:t>
            </a:r>
            <a:endParaRPr 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2004</TotalTime>
  <Words>5249</Words>
  <Application>Microsoft Office PowerPoint</Application>
  <PresentationFormat>On-screen Show (4:3)</PresentationFormat>
  <Paragraphs>367</Paragraphs>
  <Slides>58</Slides>
  <Notes>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Opulent</vt:lpstr>
      <vt:lpstr>تصمیم گیری در خصوص قیمت گذاری محصولات دربازارهای جهانی </vt:lpstr>
      <vt:lpstr>فهرست</vt:lpstr>
      <vt:lpstr>اهميت ونقش قيمت وقيمت گذاري</vt:lpstr>
      <vt:lpstr>قیمت گذاری</vt:lpstr>
      <vt:lpstr>قیمت گذاری</vt:lpstr>
      <vt:lpstr>انتخاب يك روش قيمت گذاري</vt:lpstr>
      <vt:lpstr>1- قيمت گذاري بر مبناي افزودن به بهاي تمام شده </vt:lpstr>
      <vt:lpstr>2- قیمت گذاری حدبالا  Premium Pricing</vt:lpstr>
      <vt:lpstr>3- قیمت گذاری نفوذی یا  Penetrating Pricing </vt:lpstr>
      <vt:lpstr>4- قیمت گذاری محصولات مکمل Captive Product Pricing</vt:lpstr>
      <vt:lpstr>5- قیمت گذاری گزاف  Price Skimming </vt:lpstr>
      <vt:lpstr>6- قیمت گذاری اقتصادی یا  Economy Pricing </vt:lpstr>
      <vt:lpstr>7- قیمت‌گذاری محصول بسته‌ای  (Product Bundle Pricing):</vt:lpstr>
      <vt:lpstr>8- قیمت‌گذاری تبلیغی  (Promotional Pricing)</vt:lpstr>
      <vt:lpstr>9- قيمت گذاري بر مبناي ديدگاه روان شناسي </vt:lpstr>
      <vt:lpstr>مبانی فکری در قیمت گذاری:</vt:lpstr>
      <vt:lpstr>هزینه یابی هدفtarget costing</vt:lpstr>
      <vt:lpstr>مراحل فرایند هزینه یابی هدف</vt:lpstr>
      <vt:lpstr>فرایندهزینه یابی هدف</vt:lpstr>
      <vt:lpstr>قیمت گذاری افزایشی صادراتی </vt:lpstr>
      <vt:lpstr>Slide 21</vt:lpstr>
      <vt:lpstr>شرایط فروش</vt:lpstr>
      <vt:lpstr>Slide 23</vt:lpstr>
      <vt:lpstr>اصطلاحات بین المللی بازرگانی international commercial terms</vt:lpstr>
      <vt:lpstr>Slide 25</vt:lpstr>
      <vt:lpstr>Slide 26</vt:lpstr>
      <vt:lpstr>Slide 27</vt:lpstr>
      <vt:lpstr>Slide 28</vt:lpstr>
      <vt:lpstr>Slide 29</vt:lpstr>
      <vt:lpstr>Slide 30</vt:lpstr>
      <vt:lpstr>Slide 31</vt:lpstr>
      <vt:lpstr>Slide 32</vt:lpstr>
      <vt:lpstr>راهبردهای جهانی قیمت گذاری</vt:lpstr>
      <vt:lpstr>محیط تورمی </vt:lpstr>
      <vt:lpstr>رفتار رقابتی</vt:lpstr>
      <vt:lpstr>قیمت گذاری تعمیمی یا همسان با بازار داخل </vt:lpstr>
      <vt:lpstr>قیمت گذاری تطبیقی یا متناسب با محیط هر بازار </vt:lpstr>
      <vt:lpstr>قیمت گذاری جامع</vt:lpstr>
      <vt:lpstr>بازار های خاکستری</vt:lpstr>
      <vt:lpstr>Slide 40</vt:lpstr>
      <vt:lpstr>Slide 41</vt:lpstr>
      <vt:lpstr>Slide 42</vt:lpstr>
      <vt:lpstr>تبعات بازار خاکستری</vt:lpstr>
      <vt:lpstr>استراتژیهای مقابله با بازار خاکستری</vt:lpstr>
      <vt:lpstr>دامپینگ   dumping </vt:lpstr>
      <vt:lpstr>Slide 46</vt:lpstr>
      <vt:lpstr>قیمت‌گذاری انتقالی: Transfer Pricing</vt:lpstr>
      <vt:lpstr>روش‌های قیمت گذاری انتقالی </vt:lpstr>
      <vt:lpstr>Slide 49</vt:lpstr>
      <vt:lpstr>مقررات مالیاتی و قیمت های انتقالی</vt:lpstr>
      <vt:lpstr>Slide 51</vt:lpstr>
      <vt:lpstr>تجارت متقابلCOUNTERTRADE</vt:lpstr>
      <vt:lpstr>مبادله پایاپای </vt:lpstr>
      <vt:lpstr>خرید متقابل </vt:lpstr>
      <vt:lpstr>تجارت جبران کننده buyback</vt:lpstr>
      <vt:lpstr>مبادله متوازن کننده offset</vt:lpstr>
      <vt:lpstr>مبادله انتقالی switch trading</vt:lpstr>
      <vt:lpstr>Slide 58</vt:lpstr>
    </vt:vector>
  </TitlesOfParts>
  <Company>MRT Win2Farsi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قوانين ومقررات حاكم برمحيط كسب وكار</dc:title>
  <dc:creator>Dear User!</dc:creator>
  <cp:lastModifiedBy>madrekpezeshki</cp:lastModifiedBy>
  <cp:revision>219</cp:revision>
  <dcterms:created xsi:type="dcterms:W3CDTF">2012-02-18T09:12:34Z</dcterms:created>
  <dcterms:modified xsi:type="dcterms:W3CDTF">2015-12-05T21:08:03Z</dcterms:modified>
</cp:coreProperties>
</file>