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60" r:id="rId5"/>
    <p:sldId id="261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797"/>
    <a:srgbClr val="FF3300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37EB-A8E9-41D1-8FBD-90EEA2ECE0A5}" type="datetimeFigureOut">
              <a:rPr lang="en-US" smtClean="0"/>
              <a:t>5/26/2012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8CB9180-D778-4262-AA02-233DD63D22E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37EB-A8E9-41D1-8FBD-90EEA2ECE0A5}" type="datetimeFigureOut">
              <a:rPr lang="en-US" smtClean="0"/>
              <a:t>5/26/2012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B9180-D778-4262-AA02-233DD63D22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37EB-A8E9-41D1-8FBD-90EEA2ECE0A5}" type="datetimeFigureOut">
              <a:rPr lang="en-US" smtClean="0"/>
              <a:t>5/26/2012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B9180-D778-4262-AA02-233DD63D22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37EB-A8E9-41D1-8FBD-90EEA2ECE0A5}" type="datetimeFigureOut">
              <a:rPr lang="en-US" smtClean="0"/>
              <a:t>5/26/2012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B9180-D778-4262-AA02-233DD63D22E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37EB-A8E9-41D1-8FBD-90EEA2ECE0A5}" type="datetimeFigureOut">
              <a:rPr lang="en-US" smtClean="0"/>
              <a:t>5/26/2012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8CB9180-D778-4262-AA02-233DD63D22E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37EB-A8E9-41D1-8FBD-90EEA2ECE0A5}" type="datetimeFigureOut">
              <a:rPr lang="en-US" smtClean="0"/>
              <a:t>5/26/2012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B9180-D778-4262-AA02-233DD63D22E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37EB-A8E9-41D1-8FBD-90EEA2ECE0A5}" type="datetimeFigureOut">
              <a:rPr lang="en-US" smtClean="0"/>
              <a:t>5/26/2012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B9180-D778-4262-AA02-233DD63D22E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37EB-A8E9-41D1-8FBD-90EEA2ECE0A5}" type="datetimeFigureOut">
              <a:rPr lang="en-US" smtClean="0"/>
              <a:t>5/26/2012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B9180-D778-4262-AA02-233DD63D22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37EB-A8E9-41D1-8FBD-90EEA2ECE0A5}" type="datetimeFigureOut">
              <a:rPr lang="en-US" smtClean="0"/>
              <a:t>5/26/2012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B9180-D778-4262-AA02-233DD63D22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37EB-A8E9-41D1-8FBD-90EEA2ECE0A5}" type="datetimeFigureOut">
              <a:rPr lang="en-US" smtClean="0"/>
              <a:t>5/26/2012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B9180-D778-4262-AA02-233DD63D22E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37EB-A8E9-41D1-8FBD-90EEA2ECE0A5}" type="datetimeFigureOut">
              <a:rPr lang="en-US" smtClean="0"/>
              <a:t>5/26/2012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8CB9180-D778-4262-AA02-233DD63D22E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EA437EB-A8E9-41D1-8FBD-90EEA2ECE0A5}" type="datetimeFigureOut">
              <a:rPr lang="en-US" smtClean="0"/>
              <a:t>5/26/2012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8CB9180-D778-4262-AA02-233DD63D22E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571480"/>
            <a:ext cx="8643998" cy="5929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200" b="1" dirty="0" smtClean="0">
                <a:latin typeface="Times New Roman" pitchFamily="18" charset="0"/>
                <a:cs typeface="Times New Roman" pitchFamily="18" charset="0"/>
              </a:rPr>
              <a:t>به نام خدا</a:t>
            </a:r>
          </a:p>
          <a:p>
            <a:pPr algn="ctr" rtl="1"/>
            <a:endParaRPr lang="fa-IR" sz="3200" b="1" dirty="0">
              <a:latin typeface="Times New Roman" pitchFamily="18" charset="0"/>
              <a:cs typeface="Times New Roman" pitchFamily="18" charset="0"/>
            </a:endParaRPr>
          </a:p>
          <a:p>
            <a:pPr algn="ctr" rtl="1"/>
            <a:r>
              <a:rPr lang="fa-IR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تحلیل سیستم جاری</a:t>
            </a:r>
          </a:p>
          <a:p>
            <a:pPr algn="ctr" rtl="1"/>
            <a:r>
              <a:rPr lang="fa-IR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نمایندگی گاز سوز خودروی گلسرخ چابکسر</a:t>
            </a:r>
          </a:p>
          <a:p>
            <a:pPr algn="ctr" rtl="1"/>
            <a:endParaRPr lang="fa-IR" sz="3200" b="1" dirty="0">
              <a:latin typeface="Times New Roman" pitchFamily="18" charset="0"/>
              <a:cs typeface="Times New Roman" pitchFamily="18" charset="0"/>
            </a:endParaRPr>
          </a:p>
          <a:p>
            <a:pPr algn="ctr" rtl="1"/>
            <a:endParaRPr lang="fa-IR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1"/>
            <a:r>
              <a:rPr lang="fa-IR" sz="3200" b="1" dirty="0" smtClean="0">
                <a:latin typeface="Times New Roman" pitchFamily="18" charset="0"/>
                <a:cs typeface="Times New Roman" pitchFamily="18" charset="0"/>
              </a:rPr>
              <a:t>آزمایشگاه مهندسی نرم افزار</a:t>
            </a:r>
          </a:p>
          <a:p>
            <a:pPr algn="ctr" rtl="1"/>
            <a:endParaRPr lang="fa-IR" sz="3200" b="1" dirty="0">
              <a:latin typeface="Times New Roman" pitchFamily="18" charset="0"/>
              <a:cs typeface="Times New Roman" pitchFamily="18" charset="0"/>
            </a:endParaRPr>
          </a:p>
          <a:p>
            <a:pPr algn="ctr" rtl="1"/>
            <a:r>
              <a:rPr lang="fa-IR" sz="3200" b="1" dirty="0" smtClean="0">
                <a:latin typeface="Times New Roman" pitchFamily="18" charset="0"/>
                <a:cs typeface="Times New Roman" pitchFamily="18" charset="0"/>
              </a:rPr>
              <a:t>استاد : مهندس فرهاد عابدینی</a:t>
            </a:r>
          </a:p>
          <a:p>
            <a:pPr algn="ctr" rtl="1"/>
            <a:endParaRPr lang="fa-IR" sz="3200" b="1" dirty="0">
              <a:latin typeface="Times New Roman" pitchFamily="18" charset="0"/>
              <a:cs typeface="Times New Roman" pitchFamily="18" charset="0"/>
            </a:endParaRPr>
          </a:p>
          <a:p>
            <a:pPr algn="ctr" rtl="1"/>
            <a:r>
              <a:rPr lang="fa-IR" sz="3200" b="1" dirty="0" smtClean="0">
                <a:latin typeface="Times New Roman" pitchFamily="18" charset="0"/>
                <a:cs typeface="Times New Roman" pitchFamily="18" charset="0"/>
              </a:rPr>
              <a:t>تهیه کننده مهرداد سیف زاده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214290"/>
            <a:ext cx="85725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3600" dirty="0" smtClean="0">
                <a:solidFill>
                  <a:schemeClr val="bg1"/>
                </a:solidFill>
              </a:rPr>
              <a:t>Use Case</a:t>
            </a:r>
            <a:r>
              <a:rPr lang="fa-IR" sz="3600" dirty="0" smtClean="0">
                <a:solidFill>
                  <a:schemeClr val="bg1"/>
                </a:solidFill>
              </a:rPr>
              <a:t> نصب کردن سیستم گازسوز</a:t>
            </a:r>
          </a:p>
          <a:p>
            <a:pPr algn="r" rtl="1"/>
            <a:endParaRPr lang="fa-I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rtl="1"/>
            <a:endParaRPr lang="fa-IR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57158" y="1500174"/>
          <a:ext cx="8001056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28"/>
                <a:gridCol w="4000528"/>
              </a:tblGrid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bg1"/>
                          </a:solidFill>
                          <a:cs typeface="+mn-cs"/>
                        </a:rPr>
                        <a:t> ثبت نام سیستم گازسوز</a:t>
                      </a:r>
                      <a:endParaRPr lang="en-US" sz="2800" b="1" dirty="0">
                        <a:solidFill>
                          <a:schemeClr val="bg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800" b="1" dirty="0" smtClean="0">
                          <a:solidFill>
                            <a:schemeClr val="bg1"/>
                          </a:solidFill>
                          <a:cs typeface="+mn-cs"/>
                        </a:rPr>
                        <a:t>نام </a:t>
                      </a:r>
                      <a:r>
                        <a:rPr lang="en-US" sz="2800" b="1" dirty="0" smtClean="0">
                          <a:solidFill>
                            <a:schemeClr val="bg1"/>
                          </a:solidFill>
                          <a:cs typeface="+mn-cs"/>
                        </a:rPr>
                        <a:t>Use Case</a:t>
                      </a:r>
                      <a:endParaRPr lang="en-US" sz="2800" b="1" dirty="0">
                        <a:solidFill>
                          <a:schemeClr val="bg1"/>
                        </a:solidFill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تکنسین گازسوز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Actor </a:t>
                      </a:r>
                      <a:r>
                        <a:rPr lang="en-US" sz="2800" b="1" baseline="0" dirty="0" smtClean="0">
                          <a:solidFill>
                            <a:schemeClr val="tx1"/>
                          </a:solidFill>
                          <a:cs typeface="+mn-cs"/>
                        </a:rPr>
                        <a:t> </a:t>
                      </a:r>
                      <a:r>
                        <a:rPr lang="fa-IR" sz="2800" b="1" baseline="0" dirty="0" smtClean="0">
                          <a:solidFill>
                            <a:schemeClr val="tx1"/>
                          </a:solidFill>
                          <a:cs typeface="+mn-cs"/>
                        </a:rPr>
                        <a:t>نام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پذیرش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Worker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نصب کردن سیستم گازسوز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هدف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-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Pre</a:t>
                      </a:r>
                      <a:r>
                        <a:rPr lang="en-US" sz="2800" b="1" baseline="0" dirty="0" smtClean="0">
                          <a:solidFill>
                            <a:schemeClr val="tx1"/>
                          </a:solidFill>
                          <a:cs typeface="+mn-cs"/>
                        </a:rPr>
                        <a:t>  Condition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تست و تحویل گزارش به پذیرش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Post Condition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214290"/>
            <a:ext cx="857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3600" dirty="0" smtClean="0">
                <a:solidFill>
                  <a:schemeClr val="bg1"/>
                </a:solidFill>
              </a:rPr>
              <a:t>Basic</a:t>
            </a:r>
            <a:r>
              <a:rPr lang="en-US" sz="3600" baseline="0" dirty="0" smtClean="0">
                <a:solidFill>
                  <a:schemeClr val="bg1"/>
                </a:solidFill>
              </a:rPr>
              <a:t> Flow</a:t>
            </a:r>
            <a:r>
              <a:rPr lang="fa-IR" sz="3600" dirty="0">
                <a:solidFill>
                  <a:schemeClr val="bg1"/>
                </a:solidFill>
              </a:rPr>
              <a:t> </a:t>
            </a:r>
            <a:r>
              <a:rPr lang="fa-IR" sz="3600" dirty="0" smtClean="0">
                <a:solidFill>
                  <a:schemeClr val="bg1"/>
                </a:solidFill>
              </a:rPr>
              <a:t>نصب سیستم گازسوز</a:t>
            </a:r>
            <a:endParaRPr lang="en-US" sz="36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71472" y="1357298"/>
          <a:ext cx="7858180" cy="43586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929090"/>
                <a:gridCol w="3929090"/>
              </a:tblGrid>
              <a:tr h="1483360">
                <a:tc>
                  <a:txBody>
                    <a:bodyPr/>
                    <a:lstStyle/>
                    <a:p>
                      <a:pPr algn="r" rtl="1"/>
                      <a:r>
                        <a:rPr lang="fa-IR" sz="2800" dirty="0" smtClean="0">
                          <a:solidFill>
                            <a:srgbClr val="0000FF"/>
                          </a:solidFill>
                        </a:rPr>
                        <a:t>1-</a:t>
                      </a:r>
                      <a:r>
                        <a:rPr lang="fa-IR" sz="2800" baseline="0" dirty="0" smtClean="0">
                          <a:solidFill>
                            <a:srgbClr val="0000FF"/>
                          </a:solidFill>
                        </a:rPr>
                        <a:t> مراجعه به پذیرش جهت دریافت اطلاعات نصب</a:t>
                      </a:r>
                    </a:p>
                    <a:p>
                      <a:pPr algn="r" rtl="1"/>
                      <a:r>
                        <a:rPr lang="fa-IR" sz="2800" baseline="0" dirty="0" smtClean="0">
                          <a:solidFill>
                            <a:srgbClr val="FF0000"/>
                          </a:solidFill>
                        </a:rPr>
                        <a:t>2- بررسی خودروهای نصبی از لیست</a:t>
                      </a:r>
                    </a:p>
                    <a:p>
                      <a:pPr algn="r" rtl="1"/>
                      <a:r>
                        <a:rPr lang="fa-IR" sz="2800" baseline="0" dirty="0" smtClean="0">
                          <a:solidFill>
                            <a:srgbClr val="0000FF"/>
                          </a:solidFill>
                        </a:rPr>
                        <a:t>3- تحویل سوئیچ خودروی آماده نصب</a:t>
                      </a:r>
                    </a:p>
                    <a:p>
                      <a:pPr algn="r" rtl="1"/>
                      <a:r>
                        <a:rPr lang="fa-IR" sz="2800" baseline="0" dirty="0" smtClean="0">
                          <a:solidFill>
                            <a:srgbClr val="FF0000"/>
                          </a:solidFill>
                        </a:rPr>
                        <a:t>4- گزارش تست و نصب ارائه سوئیچ خودروی گازسوز شده</a:t>
                      </a:r>
                    </a:p>
                    <a:p>
                      <a:pPr algn="r" rtl="1"/>
                      <a:r>
                        <a:rPr lang="fa-IR" sz="2800" baseline="0" dirty="0" smtClean="0">
                          <a:solidFill>
                            <a:srgbClr val="0000FF"/>
                          </a:solidFill>
                        </a:rPr>
                        <a:t>5- ثبت در لیست خودروهای گازسوز شده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Basic</a:t>
                      </a:r>
                      <a:r>
                        <a:rPr lang="en-US" sz="2800" baseline="0" dirty="0" smtClean="0"/>
                        <a:t> Flow</a:t>
                      </a:r>
                      <a:endParaRPr lang="en-US" sz="2800" dirty="0" smtClean="0"/>
                    </a:p>
                    <a:p>
                      <a:pPr algn="r" rtl="1"/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214290"/>
            <a:ext cx="857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36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Sequence Diagram</a:t>
            </a:r>
            <a:r>
              <a:rPr lang="fa-IR" sz="36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نصب کردن سیستم گازسوز</a:t>
            </a:r>
            <a:endParaRPr lang="fa-IR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857232"/>
            <a:ext cx="6129380" cy="5572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214290"/>
            <a:ext cx="85725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3600" dirty="0" smtClean="0">
                <a:solidFill>
                  <a:schemeClr val="bg1"/>
                </a:solidFill>
              </a:rPr>
              <a:t>Use Case</a:t>
            </a:r>
            <a:r>
              <a:rPr lang="fa-IR" sz="3600" dirty="0" smtClean="0">
                <a:solidFill>
                  <a:schemeClr val="bg1"/>
                </a:solidFill>
              </a:rPr>
              <a:t> تعمیرسیستم گازسوز با گارنتی</a:t>
            </a:r>
          </a:p>
          <a:p>
            <a:pPr algn="r" rtl="1"/>
            <a:endParaRPr lang="fa-I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rtl="1"/>
            <a:endParaRPr lang="fa-IR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57158" y="1500174"/>
          <a:ext cx="8001056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28"/>
                <a:gridCol w="4000528"/>
              </a:tblGrid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bg1"/>
                          </a:solidFill>
                          <a:cs typeface="+mn-cs"/>
                        </a:rPr>
                        <a:t> ثبت نام سیستم گازسوز</a:t>
                      </a:r>
                      <a:endParaRPr lang="en-US" sz="2800" b="1" dirty="0">
                        <a:solidFill>
                          <a:schemeClr val="bg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800" b="1" dirty="0" smtClean="0">
                          <a:solidFill>
                            <a:schemeClr val="bg1"/>
                          </a:solidFill>
                          <a:cs typeface="+mn-cs"/>
                        </a:rPr>
                        <a:t>نام </a:t>
                      </a:r>
                      <a:r>
                        <a:rPr lang="en-US" sz="2800" b="1" dirty="0" smtClean="0">
                          <a:solidFill>
                            <a:schemeClr val="bg1"/>
                          </a:solidFill>
                          <a:cs typeface="+mn-cs"/>
                        </a:rPr>
                        <a:t>Use Case</a:t>
                      </a:r>
                      <a:endParaRPr lang="en-US" sz="2800" b="1" dirty="0">
                        <a:solidFill>
                          <a:schemeClr val="bg1"/>
                        </a:solidFill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مشتری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Actor </a:t>
                      </a:r>
                      <a:r>
                        <a:rPr lang="en-US" sz="2800" b="1" baseline="0" dirty="0" smtClean="0">
                          <a:solidFill>
                            <a:schemeClr val="tx1"/>
                          </a:solidFill>
                          <a:cs typeface="+mn-cs"/>
                        </a:rPr>
                        <a:t> </a:t>
                      </a:r>
                      <a:r>
                        <a:rPr lang="fa-IR" sz="2800" b="1" baseline="0" dirty="0" smtClean="0">
                          <a:solidFill>
                            <a:schemeClr val="tx1"/>
                          </a:solidFill>
                          <a:cs typeface="+mn-cs"/>
                        </a:rPr>
                        <a:t>نام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پذیرش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Worker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تعمیرسیستم گازسوز(استفاده از گارنتی)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هدف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اعتبار تاریخ گارانتی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Pre</a:t>
                      </a:r>
                      <a:r>
                        <a:rPr lang="en-US" sz="2800" b="1" baseline="0" dirty="0" smtClean="0">
                          <a:solidFill>
                            <a:schemeClr val="tx1"/>
                          </a:solidFill>
                          <a:cs typeface="+mn-cs"/>
                        </a:rPr>
                        <a:t>  Condition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واریز وجه در صورت تعویض قطعات(نقص</a:t>
                      </a:r>
                      <a:r>
                        <a:rPr lang="fa-IR" sz="2800" b="1" baseline="0" dirty="0" smtClean="0">
                          <a:solidFill>
                            <a:schemeClr val="tx1"/>
                          </a:solidFill>
                          <a:cs typeface="+mn-cs"/>
                        </a:rPr>
                        <a:t> های عدم گارانتی)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Post Condition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214290"/>
            <a:ext cx="857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3600" dirty="0" smtClean="0">
                <a:solidFill>
                  <a:schemeClr val="bg1"/>
                </a:solidFill>
              </a:rPr>
              <a:t>Basic</a:t>
            </a:r>
            <a:r>
              <a:rPr lang="en-US" sz="3600" baseline="0" dirty="0" smtClean="0">
                <a:solidFill>
                  <a:schemeClr val="bg1"/>
                </a:solidFill>
              </a:rPr>
              <a:t> Flow</a:t>
            </a:r>
            <a:r>
              <a:rPr lang="fa-IR" sz="3600" dirty="0">
                <a:solidFill>
                  <a:schemeClr val="bg1"/>
                </a:solidFill>
              </a:rPr>
              <a:t> </a:t>
            </a:r>
            <a:r>
              <a:rPr lang="fa-IR" sz="3600" dirty="0" smtClean="0">
                <a:solidFill>
                  <a:schemeClr val="bg1"/>
                </a:solidFill>
              </a:rPr>
              <a:t>تعمیرسیستم گازسوز با گرانتی</a:t>
            </a:r>
            <a:endParaRPr lang="en-US" sz="36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71472" y="1357298"/>
          <a:ext cx="7858180" cy="39319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929090"/>
                <a:gridCol w="3929090"/>
              </a:tblGrid>
              <a:tr h="1483360">
                <a:tc>
                  <a:txBody>
                    <a:bodyPr/>
                    <a:lstStyle/>
                    <a:p>
                      <a:pPr algn="r" rtl="1"/>
                      <a:r>
                        <a:rPr lang="fa-IR" sz="2800" dirty="0" smtClean="0">
                          <a:solidFill>
                            <a:srgbClr val="0000FF"/>
                          </a:solidFill>
                        </a:rPr>
                        <a:t>1- مراجعه و ارائه مدارک گارانتی</a:t>
                      </a:r>
                    </a:p>
                    <a:p>
                      <a:pPr algn="r" rtl="1"/>
                      <a:r>
                        <a:rPr lang="fa-IR" sz="2800" dirty="0" smtClean="0">
                          <a:solidFill>
                            <a:srgbClr val="FF0000"/>
                          </a:solidFill>
                        </a:rPr>
                        <a:t>2- دریافت و کنترل توسط پذیرش</a:t>
                      </a:r>
                    </a:p>
                    <a:p>
                      <a:pPr algn="r" rtl="1"/>
                      <a:r>
                        <a:rPr lang="fa-IR" sz="2800" dirty="0" smtClean="0">
                          <a:solidFill>
                            <a:srgbClr val="0000FF"/>
                          </a:solidFill>
                        </a:rPr>
                        <a:t>3-</a:t>
                      </a:r>
                      <a:r>
                        <a:rPr lang="fa-IR" sz="2800" baseline="0" dirty="0" smtClean="0">
                          <a:solidFill>
                            <a:srgbClr val="0000FF"/>
                          </a:solidFill>
                        </a:rPr>
                        <a:t> ثبت در لیست خودروهای تعمیری</a:t>
                      </a:r>
                    </a:p>
                    <a:p>
                      <a:pPr algn="r" rtl="1"/>
                      <a:r>
                        <a:rPr lang="fa-IR" sz="2800" baseline="0" dirty="0" smtClean="0">
                          <a:solidFill>
                            <a:srgbClr val="FF0000"/>
                          </a:solidFill>
                        </a:rPr>
                        <a:t>4- ارائه سوئیچ خودرو برای نصب</a:t>
                      </a:r>
                    </a:p>
                    <a:p>
                      <a:pPr algn="r" rtl="1"/>
                      <a:r>
                        <a:rPr lang="fa-IR" sz="2800" baseline="0" dirty="0" smtClean="0">
                          <a:solidFill>
                            <a:srgbClr val="0000FF"/>
                          </a:solidFill>
                        </a:rPr>
                        <a:t>5- ارائه رسید و زمان تحویل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Basic</a:t>
                      </a:r>
                      <a:r>
                        <a:rPr lang="en-US" sz="2800" baseline="0" dirty="0" smtClean="0"/>
                        <a:t> Flow</a:t>
                      </a:r>
                      <a:endParaRPr lang="en-US" sz="2800" dirty="0" smtClean="0"/>
                    </a:p>
                    <a:p>
                      <a:pPr algn="r" rtl="1"/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214290"/>
            <a:ext cx="8572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3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Sequence Diagram</a:t>
            </a:r>
            <a:r>
              <a:rPr lang="fa-IR" sz="3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تعمیرسیستم گازسوز با گارنتی</a:t>
            </a:r>
            <a:endParaRPr lang="fa-IR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928670"/>
            <a:ext cx="5273796" cy="52864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214290"/>
            <a:ext cx="85725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3600" dirty="0" smtClean="0">
                <a:solidFill>
                  <a:schemeClr val="bg1"/>
                </a:solidFill>
              </a:rPr>
              <a:t>Use Case</a:t>
            </a:r>
            <a:r>
              <a:rPr lang="fa-IR" sz="3600" dirty="0" smtClean="0">
                <a:solidFill>
                  <a:schemeClr val="bg1"/>
                </a:solidFill>
              </a:rPr>
              <a:t> تعمیرسیستم گازسوز به صورت آزاد</a:t>
            </a:r>
          </a:p>
          <a:p>
            <a:pPr algn="r" rtl="1"/>
            <a:endParaRPr lang="fa-I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rtl="1"/>
            <a:endParaRPr lang="fa-IR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57158" y="1500174"/>
          <a:ext cx="8001056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28"/>
                <a:gridCol w="4000528"/>
              </a:tblGrid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bg1"/>
                          </a:solidFill>
                          <a:cs typeface="+mn-cs"/>
                        </a:rPr>
                        <a:t> ثبت نام سیستم گازسوز</a:t>
                      </a:r>
                      <a:endParaRPr lang="en-US" sz="2800" b="1" dirty="0">
                        <a:solidFill>
                          <a:schemeClr val="bg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800" b="1" dirty="0" smtClean="0">
                          <a:solidFill>
                            <a:schemeClr val="bg1"/>
                          </a:solidFill>
                          <a:cs typeface="+mn-cs"/>
                        </a:rPr>
                        <a:t>نام </a:t>
                      </a:r>
                      <a:r>
                        <a:rPr lang="en-US" sz="2800" b="1" dirty="0" smtClean="0">
                          <a:solidFill>
                            <a:schemeClr val="bg1"/>
                          </a:solidFill>
                          <a:cs typeface="+mn-cs"/>
                        </a:rPr>
                        <a:t>Use Case</a:t>
                      </a:r>
                      <a:endParaRPr lang="en-US" sz="2800" b="1" dirty="0">
                        <a:solidFill>
                          <a:schemeClr val="bg1"/>
                        </a:solidFill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مشتری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Actor </a:t>
                      </a:r>
                      <a:r>
                        <a:rPr lang="en-US" sz="2800" b="1" baseline="0" dirty="0" smtClean="0">
                          <a:solidFill>
                            <a:schemeClr val="tx1"/>
                          </a:solidFill>
                          <a:cs typeface="+mn-cs"/>
                        </a:rPr>
                        <a:t> </a:t>
                      </a:r>
                      <a:r>
                        <a:rPr lang="fa-IR" sz="2800" b="1" baseline="0" dirty="0" smtClean="0">
                          <a:solidFill>
                            <a:schemeClr val="tx1"/>
                          </a:solidFill>
                          <a:cs typeface="+mn-cs"/>
                        </a:rPr>
                        <a:t>نام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پذیرش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Worker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تعمیرسیستم گازسوز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هدف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_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Pre</a:t>
                      </a:r>
                      <a:r>
                        <a:rPr lang="en-US" sz="2800" b="1" baseline="0" dirty="0" smtClean="0">
                          <a:solidFill>
                            <a:schemeClr val="tx1"/>
                          </a:solidFill>
                          <a:cs typeface="+mn-cs"/>
                        </a:rPr>
                        <a:t>  Condition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دریافت و  واریز وجه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Post Condition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214290"/>
            <a:ext cx="857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3600" dirty="0" smtClean="0">
                <a:solidFill>
                  <a:schemeClr val="bg1"/>
                </a:solidFill>
              </a:rPr>
              <a:t>Basic</a:t>
            </a:r>
            <a:r>
              <a:rPr lang="en-US" sz="3600" baseline="0" dirty="0" smtClean="0">
                <a:solidFill>
                  <a:schemeClr val="bg1"/>
                </a:solidFill>
              </a:rPr>
              <a:t> Flow</a:t>
            </a:r>
            <a:r>
              <a:rPr lang="fa-IR" sz="3600" dirty="0">
                <a:solidFill>
                  <a:schemeClr val="bg1"/>
                </a:solidFill>
              </a:rPr>
              <a:t> </a:t>
            </a:r>
            <a:r>
              <a:rPr lang="fa-IR" sz="3600" dirty="0" smtClean="0">
                <a:solidFill>
                  <a:schemeClr val="bg1"/>
                </a:solidFill>
              </a:rPr>
              <a:t>تعمیرسیستم گازسوز به صورت آزاد</a:t>
            </a:r>
            <a:endParaRPr lang="en-US" sz="36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71472" y="1357298"/>
          <a:ext cx="7858180" cy="39319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929090"/>
                <a:gridCol w="3929090"/>
              </a:tblGrid>
              <a:tr h="1483360">
                <a:tc>
                  <a:txBody>
                    <a:bodyPr/>
                    <a:lstStyle/>
                    <a:p>
                      <a:pPr algn="r" rtl="1"/>
                      <a:r>
                        <a:rPr lang="fa-IR" sz="2800" dirty="0" smtClean="0">
                          <a:solidFill>
                            <a:srgbClr val="0000FF"/>
                          </a:solidFill>
                        </a:rPr>
                        <a:t>1- مراجعه و ارائه مدارک گارانتی</a:t>
                      </a:r>
                    </a:p>
                    <a:p>
                      <a:pPr algn="r" rtl="1"/>
                      <a:r>
                        <a:rPr lang="fa-IR" sz="2800" dirty="0" smtClean="0">
                          <a:solidFill>
                            <a:srgbClr val="FF0000"/>
                          </a:solidFill>
                        </a:rPr>
                        <a:t>2- دریافت و کنترل توسط پذیرش</a:t>
                      </a:r>
                    </a:p>
                    <a:p>
                      <a:pPr algn="r" rtl="1"/>
                      <a:r>
                        <a:rPr lang="fa-IR" sz="2800" dirty="0" smtClean="0">
                          <a:solidFill>
                            <a:srgbClr val="0000FF"/>
                          </a:solidFill>
                        </a:rPr>
                        <a:t>3-</a:t>
                      </a:r>
                      <a:r>
                        <a:rPr lang="fa-IR" sz="2800" baseline="0" dirty="0" smtClean="0">
                          <a:solidFill>
                            <a:srgbClr val="0000FF"/>
                          </a:solidFill>
                        </a:rPr>
                        <a:t> ثبت در لیست خودروهای تعمیری</a:t>
                      </a:r>
                    </a:p>
                    <a:p>
                      <a:pPr algn="r" rtl="1"/>
                      <a:r>
                        <a:rPr lang="fa-IR" sz="2800" baseline="0" dirty="0" smtClean="0">
                          <a:solidFill>
                            <a:srgbClr val="FF0000"/>
                          </a:solidFill>
                        </a:rPr>
                        <a:t>4- ارائه سوئیچ خودرو برای تعمیر</a:t>
                      </a:r>
                    </a:p>
                    <a:p>
                      <a:pPr algn="r" rtl="1"/>
                      <a:r>
                        <a:rPr lang="fa-IR" sz="2800" baseline="0" dirty="0" smtClean="0">
                          <a:solidFill>
                            <a:srgbClr val="0000FF"/>
                          </a:solidFill>
                        </a:rPr>
                        <a:t>5- ارائه رسید و زمان تحویل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Basic</a:t>
                      </a:r>
                      <a:r>
                        <a:rPr lang="en-US" sz="2800" baseline="0" dirty="0" smtClean="0"/>
                        <a:t> Flow</a:t>
                      </a:r>
                      <a:endParaRPr lang="en-US" sz="2800" dirty="0" smtClean="0"/>
                    </a:p>
                    <a:p>
                      <a:pPr algn="r" rtl="1"/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214290"/>
            <a:ext cx="8572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3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Sequence Diagram</a:t>
            </a:r>
            <a:r>
              <a:rPr lang="fa-IR" sz="3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تعمیرسیستم گازسوز آزاد</a:t>
            </a:r>
            <a:endParaRPr lang="fa-IR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928670"/>
            <a:ext cx="4786346" cy="53980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214290"/>
            <a:ext cx="85725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3600" dirty="0" smtClean="0">
                <a:solidFill>
                  <a:schemeClr val="bg1"/>
                </a:solidFill>
              </a:rPr>
              <a:t>Use Case</a:t>
            </a:r>
            <a:r>
              <a:rPr lang="fa-IR" sz="3600" dirty="0" smtClean="0">
                <a:solidFill>
                  <a:schemeClr val="bg1"/>
                </a:solidFill>
              </a:rPr>
              <a:t> تعمیرکردن سیستم گازسوز</a:t>
            </a:r>
          </a:p>
          <a:p>
            <a:pPr algn="r" rtl="1"/>
            <a:endParaRPr lang="fa-I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rtl="1"/>
            <a:endParaRPr lang="fa-IR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57158" y="1500174"/>
          <a:ext cx="8001056" cy="353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28"/>
                <a:gridCol w="4000528"/>
              </a:tblGrid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bg1"/>
                          </a:solidFill>
                          <a:cs typeface="+mn-cs"/>
                        </a:rPr>
                        <a:t> ثبت نام سیستم گازسوز</a:t>
                      </a:r>
                      <a:endParaRPr lang="en-US" sz="2800" b="1" dirty="0">
                        <a:solidFill>
                          <a:schemeClr val="bg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800" b="1" dirty="0" smtClean="0">
                          <a:solidFill>
                            <a:schemeClr val="bg1"/>
                          </a:solidFill>
                          <a:cs typeface="+mn-cs"/>
                        </a:rPr>
                        <a:t>نام </a:t>
                      </a:r>
                      <a:r>
                        <a:rPr lang="en-US" sz="2800" b="1" dirty="0" smtClean="0">
                          <a:solidFill>
                            <a:schemeClr val="bg1"/>
                          </a:solidFill>
                          <a:cs typeface="+mn-cs"/>
                        </a:rPr>
                        <a:t>Use Case</a:t>
                      </a:r>
                      <a:endParaRPr lang="en-US" sz="2800" b="1" dirty="0">
                        <a:solidFill>
                          <a:schemeClr val="bg1"/>
                        </a:solidFill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تکنسین گازسوز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Actor </a:t>
                      </a:r>
                      <a:r>
                        <a:rPr lang="en-US" sz="2800" b="1" baseline="0" dirty="0" smtClean="0">
                          <a:solidFill>
                            <a:schemeClr val="tx1"/>
                          </a:solidFill>
                          <a:cs typeface="+mn-cs"/>
                        </a:rPr>
                        <a:t> </a:t>
                      </a:r>
                      <a:r>
                        <a:rPr lang="fa-IR" sz="2800" b="1" baseline="0" dirty="0" smtClean="0">
                          <a:solidFill>
                            <a:schemeClr val="tx1"/>
                          </a:solidFill>
                          <a:cs typeface="+mn-cs"/>
                        </a:rPr>
                        <a:t>نام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پذیرش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Worker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دریافت لیست تعمیر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هدف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_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Pre</a:t>
                      </a:r>
                      <a:r>
                        <a:rPr lang="en-US" sz="2800" b="1" baseline="0" dirty="0" smtClean="0">
                          <a:solidFill>
                            <a:schemeClr val="tx1"/>
                          </a:solidFill>
                          <a:cs typeface="+mn-cs"/>
                        </a:rPr>
                        <a:t>  Condition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تست و ارائه میزان</a:t>
                      </a:r>
                      <a:r>
                        <a:rPr lang="fa-IR" sz="2800" b="1" baseline="0" dirty="0" smtClean="0">
                          <a:solidFill>
                            <a:schemeClr val="tx1"/>
                          </a:solidFill>
                          <a:cs typeface="+mn-cs"/>
                        </a:rPr>
                        <a:t> </a:t>
                      </a:r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هزینه دریافتی از مشتری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Post Condition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214290"/>
            <a:ext cx="857256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سوال از </a:t>
            </a:r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worker</a:t>
            </a:r>
          </a:p>
          <a:p>
            <a:pPr algn="r" rtl="1"/>
            <a:endParaRPr lang="en-US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r" rtl="1">
              <a:buFont typeface="+mj-lt"/>
              <a:buAutoNum type="arabicPeriod"/>
            </a:pPr>
            <a:r>
              <a:rPr lang="fa-I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چه کسانی به شما مراجعه می کنند؟</a:t>
            </a:r>
            <a:br>
              <a:rPr lang="fa-I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fa-I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ج) </a:t>
            </a:r>
            <a:r>
              <a:rPr lang="fa-IR" sz="3600" b="1" dirty="0" smtClean="0">
                <a:solidFill>
                  <a:srgbClr val="FF9797"/>
                </a:solidFill>
                <a:latin typeface="Times New Roman" pitchFamily="18" charset="0"/>
                <a:cs typeface="Times New Roman" pitchFamily="18" charset="0"/>
              </a:rPr>
              <a:t>مشتری(مالک خودرو) – تکنسین گازسوز</a:t>
            </a:r>
          </a:p>
          <a:p>
            <a:pPr marL="457200" indent="-457200" algn="r" rtl="1">
              <a:buFont typeface="+mj-lt"/>
              <a:buAutoNum type="arabicPeriod"/>
            </a:pPr>
            <a:endParaRPr lang="fa-I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r" rtl="1">
              <a:buFont typeface="+mj-lt"/>
              <a:buAutoNum type="arabicPeriod"/>
            </a:pPr>
            <a:r>
              <a:rPr lang="fa-I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چه درخواستی از شما دارند؟</a:t>
            </a:r>
            <a:br>
              <a:rPr lang="fa-I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fa-I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ج) </a:t>
            </a:r>
            <a:r>
              <a:rPr lang="fa-IR" sz="3600" b="1" dirty="0" smtClean="0">
                <a:solidFill>
                  <a:srgbClr val="FF9797"/>
                </a:solidFill>
                <a:latin typeface="Times New Roman" pitchFamily="18" charset="0"/>
                <a:cs typeface="Times New Roman" pitchFamily="18" charset="0"/>
              </a:rPr>
              <a:t>ثبت نام نصب سیستم گازسوز،تعمیر با گارنتی و تعمیر آزاد، نصب کردن سیستم گازسوز، تعمیر کردن سیستم گازسوز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214290"/>
            <a:ext cx="857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3600" dirty="0" smtClean="0">
                <a:solidFill>
                  <a:schemeClr val="bg1"/>
                </a:solidFill>
              </a:rPr>
              <a:t>Basic</a:t>
            </a:r>
            <a:r>
              <a:rPr lang="en-US" sz="3600" baseline="0" dirty="0" smtClean="0">
                <a:solidFill>
                  <a:schemeClr val="bg1"/>
                </a:solidFill>
              </a:rPr>
              <a:t> Flow</a:t>
            </a:r>
            <a:r>
              <a:rPr lang="fa-IR" sz="3600" dirty="0">
                <a:solidFill>
                  <a:schemeClr val="bg1"/>
                </a:solidFill>
              </a:rPr>
              <a:t> </a:t>
            </a:r>
            <a:r>
              <a:rPr lang="fa-IR" sz="3600" dirty="0" smtClean="0">
                <a:solidFill>
                  <a:schemeClr val="bg1"/>
                </a:solidFill>
              </a:rPr>
              <a:t>تعمیرکردن سیسم گازسوز</a:t>
            </a:r>
            <a:endParaRPr lang="en-US" sz="36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71472" y="1357298"/>
          <a:ext cx="7858180" cy="30784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929090"/>
                <a:gridCol w="3929090"/>
              </a:tblGrid>
              <a:tr h="1483360">
                <a:tc>
                  <a:txBody>
                    <a:bodyPr/>
                    <a:lstStyle/>
                    <a:p>
                      <a:pPr algn="r" rtl="1"/>
                      <a:r>
                        <a:rPr lang="fa-IR" sz="2800" dirty="0" smtClean="0">
                          <a:solidFill>
                            <a:srgbClr val="0000FF"/>
                          </a:solidFill>
                        </a:rPr>
                        <a:t>1- مراجعه به پذیرش</a:t>
                      </a:r>
                    </a:p>
                    <a:p>
                      <a:pPr algn="r" rtl="1"/>
                      <a:r>
                        <a:rPr lang="fa-IR" sz="2800" dirty="0" smtClean="0">
                          <a:solidFill>
                            <a:srgbClr val="FF0000"/>
                          </a:solidFill>
                        </a:rPr>
                        <a:t>2- لیست خودروهای تعمیری</a:t>
                      </a:r>
                    </a:p>
                    <a:p>
                      <a:pPr algn="r" rtl="1"/>
                      <a:r>
                        <a:rPr lang="fa-IR" sz="2800" dirty="0" smtClean="0">
                          <a:solidFill>
                            <a:srgbClr val="0000FF"/>
                          </a:solidFill>
                        </a:rPr>
                        <a:t>3- ارائه سوئیچ خودروی تعمیری</a:t>
                      </a:r>
                    </a:p>
                    <a:p>
                      <a:pPr algn="r" rtl="1"/>
                      <a:r>
                        <a:rPr lang="fa-IR" sz="2800" dirty="0" smtClean="0">
                          <a:solidFill>
                            <a:srgbClr val="FF0000"/>
                          </a:solidFill>
                        </a:rPr>
                        <a:t>4-</a:t>
                      </a:r>
                      <a:r>
                        <a:rPr lang="fa-IR" sz="2800" baseline="0" dirty="0" smtClean="0">
                          <a:solidFill>
                            <a:srgbClr val="FF0000"/>
                          </a:solidFill>
                        </a:rPr>
                        <a:t> تعمیر و تحویل میزان هزینه </a:t>
                      </a:r>
                    </a:p>
                    <a:p>
                      <a:pPr algn="r" rtl="1"/>
                      <a:r>
                        <a:rPr lang="fa-IR" sz="2800" baseline="0" dirty="0" smtClean="0">
                          <a:solidFill>
                            <a:srgbClr val="0000FF"/>
                          </a:solidFill>
                        </a:rPr>
                        <a:t>5- ثبت در لیست خودروهای تحویلی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Basic</a:t>
                      </a:r>
                      <a:r>
                        <a:rPr lang="en-US" sz="2800" baseline="0" dirty="0" smtClean="0"/>
                        <a:t> Flow</a:t>
                      </a:r>
                      <a:endParaRPr lang="en-US" sz="2800" dirty="0" smtClean="0"/>
                    </a:p>
                    <a:p>
                      <a:pPr algn="r" rtl="1"/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214290"/>
            <a:ext cx="8572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3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Sequence Diagram</a:t>
            </a:r>
            <a:r>
              <a:rPr lang="fa-IR" sz="3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تعمیرسیستم گازسوز</a:t>
            </a:r>
            <a:endParaRPr lang="fa-IR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857232"/>
            <a:ext cx="6000792" cy="55082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fa-IR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با تشکر</a:t>
            </a:r>
            <a:endParaRPr lang="en-US" sz="7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1571612"/>
            <a:ext cx="81439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buFont typeface="Arial" pitchFamily="34" charset="0"/>
              <a:buChar char="•"/>
            </a:pPr>
            <a:r>
              <a:rPr lang="fa-IR" sz="2800" dirty="0" smtClean="0">
                <a:solidFill>
                  <a:schemeClr val="bg1"/>
                </a:solidFill>
              </a:rPr>
              <a:t> آقای تقی زاده مسئول نمایندگی گاز سوز خودروی گلسرخ چابکسر</a:t>
            </a:r>
          </a:p>
          <a:p>
            <a:pPr algn="r" rtl="1">
              <a:buFont typeface="Arial" pitchFamily="34" charset="0"/>
              <a:buChar char="•"/>
            </a:pPr>
            <a:r>
              <a:rPr lang="fa-IR" sz="2800" dirty="0" smtClean="0">
                <a:solidFill>
                  <a:schemeClr val="bg1"/>
                </a:solidFill>
              </a:rPr>
              <a:t>محمدرضا رجبی (برای تکمیل و طراحی در نرم افزار)</a:t>
            </a:r>
          </a:p>
          <a:p>
            <a:pPr algn="r" rtl="1">
              <a:buFont typeface="Arial" pitchFamily="34" charset="0"/>
              <a:buChar char="•"/>
            </a:pPr>
            <a:r>
              <a:rPr lang="fa-IR" sz="2800" dirty="0" smtClean="0">
                <a:solidFill>
                  <a:schemeClr val="bg1"/>
                </a:solidFill>
              </a:rPr>
              <a:t>مهندس فرهاد عابدینی (راهنمایی و ارائه  پیشنهادات)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3500438"/>
            <a:ext cx="76438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6600" dirty="0" smtClean="0">
                <a:solidFill>
                  <a:schemeClr val="bg1"/>
                </a:solidFill>
              </a:rPr>
              <a:t>صبر و تحمل همکلاسی ها</a:t>
            </a:r>
            <a:endParaRPr lang="en-US" sz="6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4282" y="500042"/>
            <a:ext cx="857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sz="3600" dirty="0" smtClean="0">
                <a:solidFill>
                  <a:schemeClr val="bg1"/>
                </a:solidFill>
              </a:rPr>
              <a:t>Use Case Diagram</a:t>
            </a:r>
            <a:endParaRPr lang="fa-IR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 descr="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428736"/>
            <a:ext cx="7879263" cy="4500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214290"/>
            <a:ext cx="85725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3600" dirty="0" smtClean="0">
                <a:solidFill>
                  <a:schemeClr val="bg1"/>
                </a:solidFill>
              </a:rPr>
              <a:t>Use Case</a:t>
            </a:r>
            <a:r>
              <a:rPr lang="fa-IR" sz="3600" dirty="0" smtClean="0">
                <a:solidFill>
                  <a:schemeClr val="bg1"/>
                </a:solidFill>
              </a:rPr>
              <a:t> ثبت نام</a:t>
            </a:r>
          </a:p>
          <a:p>
            <a:pPr algn="r" rtl="1"/>
            <a:endParaRPr lang="fa-I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rtl="1"/>
            <a:endParaRPr lang="fa-IR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57158" y="1500174"/>
          <a:ext cx="8001056" cy="353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28"/>
                <a:gridCol w="4000528"/>
              </a:tblGrid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bg1"/>
                          </a:solidFill>
                          <a:cs typeface="+mn-cs"/>
                        </a:rPr>
                        <a:t> ثبت نام سیستم گازسوز</a:t>
                      </a:r>
                      <a:endParaRPr lang="en-US" sz="2800" b="1" dirty="0">
                        <a:solidFill>
                          <a:schemeClr val="bg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800" b="1" dirty="0" smtClean="0">
                          <a:solidFill>
                            <a:schemeClr val="bg1"/>
                          </a:solidFill>
                          <a:cs typeface="+mn-cs"/>
                        </a:rPr>
                        <a:t>نام </a:t>
                      </a:r>
                      <a:r>
                        <a:rPr lang="en-US" sz="2800" b="1" dirty="0" smtClean="0">
                          <a:solidFill>
                            <a:schemeClr val="bg1"/>
                          </a:solidFill>
                          <a:cs typeface="+mn-cs"/>
                        </a:rPr>
                        <a:t>Use Case</a:t>
                      </a:r>
                      <a:endParaRPr lang="en-US" sz="2800" b="1" dirty="0">
                        <a:solidFill>
                          <a:schemeClr val="bg1"/>
                        </a:solidFill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مشتری(راننده-مالک</a:t>
                      </a:r>
                      <a:r>
                        <a:rPr lang="fa-IR" sz="2800" b="1" baseline="0" dirty="0" smtClean="0">
                          <a:solidFill>
                            <a:schemeClr val="tx1"/>
                          </a:solidFill>
                          <a:cs typeface="+mn-cs"/>
                        </a:rPr>
                        <a:t> خودرو)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Actor </a:t>
                      </a:r>
                      <a:r>
                        <a:rPr lang="en-US" sz="2800" b="1" baseline="0" dirty="0" smtClean="0">
                          <a:solidFill>
                            <a:schemeClr val="tx1"/>
                          </a:solidFill>
                          <a:cs typeface="+mn-cs"/>
                        </a:rPr>
                        <a:t> </a:t>
                      </a:r>
                      <a:r>
                        <a:rPr lang="fa-IR" sz="2800" b="1" baseline="0" dirty="0" smtClean="0">
                          <a:solidFill>
                            <a:schemeClr val="tx1"/>
                          </a:solidFill>
                          <a:cs typeface="+mn-cs"/>
                        </a:rPr>
                        <a:t>نام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پذیرش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Worker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ثبت نام برای نصب سیستم گازسوز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هدف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آماده</a:t>
                      </a:r>
                      <a:r>
                        <a:rPr lang="fa-IR" sz="2800" b="1" baseline="0" dirty="0" smtClean="0">
                          <a:solidFill>
                            <a:schemeClr val="tx1"/>
                          </a:solidFill>
                          <a:cs typeface="+mn-cs"/>
                        </a:rPr>
                        <a:t> کردن مدارک لازم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Pre</a:t>
                      </a:r>
                      <a:r>
                        <a:rPr lang="en-US" sz="2800" b="1" baseline="0" dirty="0" smtClean="0">
                          <a:solidFill>
                            <a:schemeClr val="tx1"/>
                          </a:solidFill>
                          <a:cs typeface="+mn-cs"/>
                        </a:rPr>
                        <a:t>  Condition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دریافت زمان نصب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Post Condition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214290"/>
            <a:ext cx="857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3600" dirty="0" smtClean="0">
                <a:solidFill>
                  <a:schemeClr val="bg1"/>
                </a:solidFill>
              </a:rPr>
              <a:t>Basic</a:t>
            </a:r>
            <a:r>
              <a:rPr lang="en-US" sz="3600" baseline="0" dirty="0" smtClean="0">
                <a:solidFill>
                  <a:schemeClr val="bg1"/>
                </a:solidFill>
              </a:rPr>
              <a:t> Flow</a:t>
            </a:r>
            <a:r>
              <a:rPr lang="fa-IR" sz="3600" dirty="0">
                <a:solidFill>
                  <a:schemeClr val="bg1"/>
                </a:solidFill>
              </a:rPr>
              <a:t> </a:t>
            </a:r>
            <a:r>
              <a:rPr lang="fa-IR" sz="3600" dirty="0" smtClean="0">
                <a:solidFill>
                  <a:schemeClr val="bg1"/>
                </a:solidFill>
              </a:rPr>
              <a:t>ثبت نام</a:t>
            </a:r>
            <a:endParaRPr lang="en-US" sz="36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71472" y="1928802"/>
          <a:ext cx="7858180" cy="22250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929090"/>
                <a:gridCol w="3929090"/>
              </a:tblGrid>
              <a:tr h="1483360">
                <a:tc>
                  <a:txBody>
                    <a:bodyPr/>
                    <a:lstStyle/>
                    <a:p>
                      <a:pPr algn="r" rtl="1"/>
                      <a:r>
                        <a:rPr lang="fa-IR" sz="2800" dirty="0" smtClean="0">
                          <a:solidFill>
                            <a:srgbClr val="FF0000"/>
                          </a:solidFill>
                        </a:rPr>
                        <a:t>1- ارائه مدارک</a:t>
                      </a:r>
                    </a:p>
                    <a:p>
                      <a:pPr algn="r" rtl="1"/>
                      <a:r>
                        <a:rPr lang="fa-IR" sz="2800" dirty="0" smtClean="0">
                          <a:solidFill>
                            <a:srgbClr val="0000FF"/>
                          </a:solidFill>
                        </a:rPr>
                        <a:t>2-</a:t>
                      </a:r>
                      <a:r>
                        <a:rPr lang="fa-IR" sz="2800" baseline="0" dirty="0" smtClean="0">
                          <a:solidFill>
                            <a:srgbClr val="0000FF"/>
                          </a:solidFill>
                        </a:rPr>
                        <a:t> دریافت و کنترل مدارک</a:t>
                      </a:r>
                    </a:p>
                    <a:p>
                      <a:pPr algn="r" rtl="1"/>
                      <a:r>
                        <a:rPr lang="fa-IR" sz="2800" baseline="0" dirty="0" smtClean="0">
                          <a:solidFill>
                            <a:srgbClr val="FF0000"/>
                          </a:solidFill>
                        </a:rPr>
                        <a:t>3- ثبت در دفتر پذیرش</a:t>
                      </a:r>
                    </a:p>
                    <a:p>
                      <a:pPr algn="r" rtl="1"/>
                      <a:r>
                        <a:rPr lang="fa-IR" sz="2800" baseline="0" dirty="0" smtClean="0">
                          <a:solidFill>
                            <a:srgbClr val="0000FF"/>
                          </a:solidFill>
                        </a:rPr>
                        <a:t>4- ارائه رسید و تارخ مراجعه جهت نصب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Basic</a:t>
                      </a:r>
                      <a:r>
                        <a:rPr lang="en-US" sz="2800" baseline="0" dirty="0" smtClean="0"/>
                        <a:t> Flow</a:t>
                      </a:r>
                      <a:endParaRPr lang="en-US" sz="2800" dirty="0" smtClean="0"/>
                    </a:p>
                    <a:p>
                      <a:pPr algn="r" rtl="1"/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214290"/>
            <a:ext cx="857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36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Sequence Diagram</a:t>
            </a:r>
            <a:r>
              <a:rPr lang="fa-IR" sz="36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ثبت نام</a:t>
            </a:r>
            <a:endParaRPr lang="fa-IR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1071546"/>
            <a:ext cx="5613101" cy="52864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214290"/>
            <a:ext cx="85725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3600" dirty="0" smtClean="0">
                <a:solidFill>
                  <a:schemeClr val="bg1"/>
                </a:solidFill>
              </a:rPr>
              <a:t>Use Case</a:t>
            </a:r>
            <a:r>
              <a:rPr lang="fa-IR" sz="3600" dirty="0" smtClean="0">
                <a:solidFill>
                  <a:schemeClr val="bg1"/>
                </a:solidFill>
              </a:rPr>
              <a:t> نصب سیستم گازسوز</a:t>
            </a:r>
          </a:p>
          <a:p>
            <a:pPr algn="r" rtl="1"/>
            <a:endParaRPr lang="fa-I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rtl="1"/>
            <a:endParaRPr lang="fa-IR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57158" y="1500174"/>
          <a:ext cx="8001056" cy="353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28"/>
                <a:gridCol w="4000528"/>
              </a:tblGrid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bg1"/>
                          </a:solidFill>
                          <a:cs typeface="+mn-cs"/>
                        </a:rPr>
                        <a:t> ثبت نام سیستم گازسوز</a:t>
                      </a:r>
                      <a:endParaRPr lang="en-US" sz="2800" b="1" dirty="0">
                        <a:solidFill>
                          <a:schemeClr val="bg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800" b="1" dirty="0" smtClean="0">
                          <a:solidFill>
                            <a:schemeClr val="bg1"/>
                          </a:solidFill>
                          <a:cs typeface="+mn-cs"/>
                        </a:rPr>
                        <a:t>نام </a:t>
                      </a:r>
                      <a:r>
                        <a:rPr lang="en-US" sz="2800" b="1" dirty="0" smtClean="0">
                          <a:solidFill>
                            <a:schemeClr val="bg1"/>
                          </a:solidFill>
                          <a:cs typeface="+mn-cs"/>
                        </a:rPr>
                        <a:t>Use Case</a:t>
                      </a:r>
                      <a:endParaRPr lang="en-US" sz="2800" b="1" dirty="0">
                        <a:solidFill>
                          <a:schemeClr val="bg1"/>
                        </a:solidFill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مشتری(راننده-مالک</a:t>
                      </a:r>
                      <a:r>
                        <a:rPr lang="fa-IR" sz="2800" b="1" baseline="0" dirty="0" smtClean="0">
                          <a:solidFill>
                            <a:schemeClr val="tx1"/>
                          </a:solidFill>
                          <a:cs typeface="+mn-cs"/>
                        </a:rPr>
                        <a:t> خودرو)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Actor </a:t>
                      </a:r>
                      <a:r>
                        <a:rPr lang="en-US" sz="2800" b="1" baseline="0" dirty="0" smtClean="0">
                          <a:solidFill>
                            <a:schemeClr val="tx1"/>
                          </a:solidFill>
                          <a:cs typeface="+mn-cs"/>
                        </a:rPr>
                        <a:t> </a:t>
                      </a:r>
                      <a:r>
                        <a:rPr lang="fa-IR" sz="2800" b="1" baseline="0" dirty="0" smtClean="0">
                          <a:solidFill>
                            <a:schemeClr val="tx1"/>
                          </a:solidFill>
                          <a:cs typeface="+mn-cs"/>
                        </a:rPr>
                        <a:t>نام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پذیرش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Worker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نصب سیستم گازسوز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هدف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آماده بودن ماشین – واریز هزینه</a:t>
                      </a:r>
                      <a:r>
                        <a:rPr lang="fa-IR" sz="2800" b="1" baseline="0" dirty="0" smtClean="0">
                          <a:solidFill>
                            <a:schemeClr val="tx1"/>
                          </a:solidFill>
                          <a:cs typeface="+mn-cs"/>
                        </a:rPr>
                        <a:t> به حساب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Pre</a:t>
                      </a:r>
                      <a:r>
                        <a:rPr lang="en-US" sz="2800" b="1" baseline="0" dirty="0" smtClean="0">
                          <a:solidFill>
                            <a:schemeClr val="tx1"/>
                          </a:solidFill>
                          <a:cs typeface="+mn-cs"/>
                        </a:rPr>
                        <a:t>  Condition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باطل</a:t>
                      </a:r>
                      <a:r>
                        <a:rPr lang="fa-IR" sz="2800" b="1" baseline="0" dirty="0" smtClean="0">
                          <a:solidFill>
                            <a:schemeClr val="tx1"/>
                          </a:solidFill>
                          <a:cs typeface="+mn-cs"/>
                        </a:rPr>
                        <a:t> شدن کارت سوخت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cs typeface="+mn-cs"/>
                        </a:rPr>
                        <a:t>Post Condition</a:t>
                      </a:r>
                      <a:endParaRPr lang="en-US" sz="2800" b="1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214290"/>
            <a:ext cx="857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3600" dirty="0" smtClean="0">
                <a:solidFill>
                  <a:schemeClr val="bg1"/>
                </a:solidFill>
              </a:rPr>
              <a:t>Basic</a:t>
            </a:r>
            <a:r>
              <a:rPr lang="en-US" sz="3600" baseline="0" dirty="0" smtClean="0">
                <a:solidFill>
                  <a:schemeClr val="bg1"/>
                </a:solidFill>
              </a:rPr>
              <a:t> Flow</a:t>
            </a:r>
            <a:r>
              <a:rPr lang="fa-IR" sz="3600" dirty="0">
                <a:solidFill>
                  <a:schemeClr val="bg1"/>
                </a:solidFill>
              </a:rPr>
              <a:t> </a:t>
            </a:r>
            <a:r>
              <a:rPr lang="fa-IR" sz="3600" dirty="0" smtClean="0">
                <a:solidFill>
                  <a:schemeClr val="bg1"/>
                </a:solidFill>
              </a:rPr>
              <a:t>نصب سیستم گازسوز</a:t>
            </a:r>
            <a:endParaRPr lang="en-US" sz="36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71472" y="1928802"/>
          <a:ext cx="7858180" cy="3505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929090"/>
                <a:gridCol w="3929090"/>
              </a:tblGrid>
              <a:tr h="1483360">
                <a:tc>
                  <a:txBody>
                    <a:bodyPr/>
                    <a:lstStyle/>
                    <a:p>
                      <a:pPr algn="r" rtl="1"/>
                      <a:r>
                        <a:rPr lang="fa-IR" sz="2800" dirty="0" smtClean="0">
                          <a:solidFill>
                            <a:srgbClr val="0000FF"/>
                          </a:solidFill>
                        </a:rPr>
                        <a:t>1- ارائه رسید قبلی</a:t>
                      </a:r>
                    </a:p>
                    <a:p>
                      <a:pPr algn="r" rtl="1"/>
                      <a:r>
                        <a:rPr lang="fa-IR" sz="2800" dirty="0" smtClean="0">
                          <a:solidFill>
                            <a:srgbClr val="FF0000"/>
                          </a:solidFill>
                        </a:rPr>
                        <a:t>2-</a:t>
                      </a:r>
                      <a:r>
                        <a:rPr lang="fa-IR" sz="2800" baseline="0" dirty="0" smtClean="0">
                          <a:solidFill>
                            <a:srgbClr val="FF0000"/>
                          </a:solidFill>
                        </a:rPr>
                        <a:t> دریافت و کنترل توسط پذیرش</a:t>
                      </a:r>
                    </a:p>
                    <a:p>
                      <a:pPr algn="r" rtl="1"/>
                      <a:r>
                        <a:rPr lang="fa-IR" sz="2800" baseline="0" dirty="0" smtClean="0">
                          <a:solidFill>
                            <a:srgbClr val="0000FF"/>
                          </a:solidFill>
                        </a:rPr>
                        <a:t>3- ثبت در لیست خودروهای نصبی جهت ارائه به تکنسین نصب</a:t>
                      </a:r>
                    </a:p>
                    <a:p>
                      <a:pPr algn="r" rtl="1"/>
                      <a:r>
                        <a:rPr lang="fa-IR" sz="2800" baseline="0" dirty="0" smtClean="0">
                          <a:solidFill>
                            <a:srgbClr val="FF0000"/>
                          </a:solidFill>
                        </a:rPr>
                        <a:t>4- ارائه سوئیچ خودرو</a:t>
                      </a:r>
                    </a:p>
                    <a:p>
                      <a:pPr algn="r" rtl="1"/>
                      <a:r>
                        <a:rPr lang="fa-IR" sz="2800" baseline="0" dirty="0" smtClean="0">
                          <a:solidFill>
                            <a:srgbClr val="0000FF"/>
                          </a:solidFill>
                        </a:rPr>
                        <a:t>5- دریافت رسید و زمان تحویل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Basic</a:t>
                      </a:r>
                      <a:r>
                        <a:rPr lang="en-US" sz="2800" baseline="0" dirty="0" smtClean="0"/>
                        <a:t> Flow</a:t>
                      </a:r>
                      <a:endParaRPr lang="en-US" sz="2800" dirty="0" smtClean="0"/>
                    </a:p>
                    <a:p>
                      <a:pPr algn="r" rtl="1"/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214290"/>
            <a:ext cx="857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36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Sequence Diagram</a:t>
            </a:r>
            <a:r>
              <a:rPr lang="fa-IR" sz="36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نصب سیستم گازسوز</a:t>
            </a:r>
            <a:endParaRPr lang="fa-IR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1000108"/>
            <a:ext cx="6086517" cy="535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157</TotalTime>
  <Words>549</Words>
  <Application>Microsoft Office PowerPoint</Application>
  <PresentationFormat>On-screen Show (4:3)</PresentationFormat>
  <Paragraphs>147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Equity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با تشکر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mehrdad</dc:creator>
  <cp:lastModifiedBy>mehrdad</cp:lastModifiedBy>
  <cp:revision>47</cp:revision>
  <dcterms:created xsi:type="dcterms:W3CDTF">2012-05-27T03:03:10Z</dcterms:created>
  <dcterms:modified xsi:type="dcterms:W3CDTF">2012-05-27T05:40:24Z</dcterms:modified>
</cp:coreProperties>
</file>