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8" r:id="rId3"/>
    <p:sldId id="259" r:id="rId4"/>
    <p:sldId id="277" r:id="rId5"/>
    <p:sldId id="260" r:id="rId6"/>
    <p:sldId id="261" r:id="rId7"/>
    <p:sldId id="262" r:id="rId8"/>
    <p:sldId id="280" r:id="rId9"/>
    <p:sldId id="281" r:id="rId10"/>
    <p:sldId id="282" r:id="rId11"/>
    <p:sldId id="264" r:id="rId12"/>
    <p:sldId id="265" r:id="rId13"/>
    <p:sldId id="266" r:id="rId14"/>
    <p:sldId id="267" r:id="rId15"/>
    <p:sldId id="268" r:id="rId16"/>
    <p:sldId id="269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8" autoAdjust="0"/>
    <p:restoredTop sz="94728" autoAdjust="0"/>
  </p:normalViewPr>
  <p:slideViewPr>
    <p:cSldViewPr>
      <p:cViewPr varScale="1">
        <p:scale>
          <a:sx n="105" d="100"/>
          <a:sy n="105" d="100"/>
        </p:scale>
        <p:origin x="-1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70B224-42B6-4FC6-89D2-575D321CCCEB}" type="datetimeFigureOut">
              <a:rPr lang="en-US" smtClean="0"/>
              <a:pPr/>
              <a:t>5/6/2012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7D5BD6-8FDC-463B-A335-BE6EB102AB6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429552" cy="127334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a-IR" sz="66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به نام خدا</a:t>
            </a:r>
            <a:endParaRPr lang="en-US" sz="66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162" y="3068960"/>
            <a:ext cx="8429684" cy="286493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fa-IR" sz="2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fa-IR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آزمایشگاه مهندسی نرم افزار</a:t>
            </a:r>
          </a:p>
          <a:p>
            <a:pPr algn="ctr"/>
            <a:endParaRPr lang="fa-IR" sz="2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fa-IR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استاد: مهندس فرهاد عابدینی</a:t>
            </a:r>
          </a:p>
          <a:p>
            <a:pPr algn="ctr"/>
            <a:endParaRPr lang="en-US" sz="2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fa-IR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تهیه کننده: محمدرضارجبی شهیدانی</a:t>
            </a:r>
          </a:p>
          <a:p>
            <a:pPr algn="ctr"/>
            <a:endParaRPr lang="en-US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2352329"/>
            <a:ext cx="721702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a-IR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تحلیل سیستم</a:t>
            </a:r>
            <a:r>
              <a:rPr lang="fa-IR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fa-IR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جاری انبارداري</a:t>
            </a:r>
          </a:p>
          <a:p>
            <a:pPr algn="ctr"/>
            <a:r>
              <a:rPr lang="fa-IR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(شركت نوشین لاهيجان)</a:t>
            </a:r>
            <a:endParaRPr lang="en-US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92492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83968" y="1224260"/>
            <a:ext cx="468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 </a:t>
            </a:r>
            <a:r>
              <a:rPr lang="fa-I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تنظیم لیست خرید</a:t>
            </a:r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29" y="1624371"/>
            <a:ext cx="8045324" cy="5116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5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401840"/>
              </p:ext>
            </p:extLst>
          </p:nvPr>
        </p:nvGraphicFramePr>
        <p:xfrm>
          <a:off x="107504" y="2420889"/>
          <a:ext cx="8893685" cy="308636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461024"/>
                <a:gridCol w="2432661"/>
              </a:tblGrid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تحویل</a:t>
                      </a:r>
                      <a:r>
                        <a:rPr lang="fa-IR" b="1" baseline="0" dirty="0" smtClean="0"/>
                        <a:t> کالا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Use</a:t>
                      </a:r>
                      <a:r>
                        <a:rPr lang="en-US" b="1" baseline="0" dirty="0" smtClean="0"/>
                        <a:t> Case 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مسئول خرید انبار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Actor 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انبار دار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Worker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baseline="0" dirty="0" smtClean="0"/>
                        <a:t>انتقال كالاي توليد شده در بخش توليد </a:t>
                      </a:r>
                      <a:r>
                        <a:rPr lang="fa-IR" b="1" baseline="0" dirty="0" smtClean="0"/>
                        <a:t>یا مواد خریداری شده </a:t>
                      </a:r>
                      <a:r>
                        <a:rPr lang="fa-IR" b="1" baseline="0" dirty="0" smtClean="0"/>
                        <a:t>و تحويل به انباردار 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هدف</a:t>
                      </a:r>
                      <a:endParaRPr lang="en-US" b="1" dirty="0"/>
                    </a:p>
                  </a:txBody>
                  <a:tcPr/>
                </a:tc>
              </a:tr>
              <a:tr h="79202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لسیت خرید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</a:t>
                      </a:r>
                      <a:r>
                        <a:rPr lang="en-US" b="1" baseline="0" dirty="0" smtClean="0"/>
                        <a:t>  Condition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تحویل </a:t>
                      </a:r>
                      <a:r>
                        <a:rPr lang="fa-IR" b="1" dirty="0" smtClean="0"/>
                        <a:t>كالا و دريافت رسيد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Post Condition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38604" y="1377770"/>
            <a:ext cx="37471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تحويل كالا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Use Case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226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324942"/>
              </p:ext>
            </p:extLst>
          </p:nvPr>
        </p:nvGraphicFramePr>
        <p:xfrm>
          <a:off x="251519" y="1468720"/>
          <a:ext cx="8712969" cy="527264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620736"/>
                <a:gridCol w="2092233"/>
              </a:tblGrid>
              <a:tr h="52726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1- </a:t>
                      </a: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مراجعه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2- </a:t>
                      </a: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تحویل لیست</a:t>
                      </a:r>
                      <a:r>
                        <a:rPr lang="fa-IR" sz="1800" baseline="0" dirty="0" smtClean="0">
                          <a:effectLst/>
                          <a:latin typeface="Times New Roman"/>
                          <a:ea typeface="Times New Roman"/>
                        </a:rPr>
                        <a:t> خرید و کالا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3- کنترل لیست خرید با دفتر نیازها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4- ثبت</a:t>
                      </a:r>
                      <a:r>
                        <a:rPr lang="fa-IR" sz="1800" baseline="0" dirty="0" smtClean="0">
                          <a:effectLst/>
                          <a:latin typeface="Times New Roman"/>
                          <a:ea typeface="Times New Roman"/>
                        </a:rPr>
                        <a:t> کالای ورودی در دفتر کالا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5- بایگانی لیست خرید در زونکن رسیدها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/>
                      <a:endParaRPr lang="fa-IR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2000" dirty="0" smtClean="0"/>
                        <a:t>Basic</a:t>
                      </a:r>
                      <a:r>
                        <a:rPr lang="en-US" sz="2000" baseline="0" dirty="0" smtClean="0"/>
                        <a:t> Flow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15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7" y="1224260"/>
            <a:ext cx="4788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 </a:t>
            </a:r>
            <a:r>
              <a:rPr lang="fa-IR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تحويل </a:t>
            </a:r>
            <a:r>
              <a:rPr lang="fa-IR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كالا 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47480"/>
            <a:ext cx="6848425" cy="493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411760" y="2946430"/>
            <a:ext cx="288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11760" y="3378478"/>
            <a:ext cx="288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888" y="3810526"/>
            <a:ext cx="288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63888" y="4314582"/>
            <a:ext cx="288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0032" y="4818638"/>
            <a:ext cx="288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345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707904" y="1346641"/>
            <a:ext cx="5369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a-I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3600" b="1" dirty="0">
                <a:ln w="11430"/>
                <a:gradFill>
                  <a:gsLst>
                    <a:gs pos="0">
                      <a:srgbClr val="9F2936">
                        <a:tint val="70000"/>
                        <a:satMod val="245000"/>
                      </a:srgbClr>
                    </a:gs>
                    <a:gs pos="75000">
                      <a:srgbClr val="9F2936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F2936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3600" b="1" dirty="0" smtClean="0">
                <a:ln w="11430"/>
                <a:gradFill>
                  <a:gsLst>
                    <a:gs pos="0">
                      <a:srgbClr val="9F2936">
                        <a:tint val="70000"/>
                        <a:satMod val="245000"/>
                      </a:srgbClr>
                    </a:gs>
                    <a:gs pos="75000">
                      <a:srgbClr val="9F2936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F2936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گزارش حسابداری</a:t>
            </a:r>
            <a:r>
              <a:rPr lang="en-US" sz="3600" b="1" dirty="0" smtClean="0">
                <a:ln w="11430"/>
                <a:gradFill>
                  <a:gsLst>
                    <a:gs pos="0">
                      <a:srgbClr val="9F2936">
                        <a:tint val="70000"/>
                        <a:satMod val="245000"/>
                      </a:srgbClr>
                    </a:gs>
                    <a:gs pos="75000">
                      <a:srgbClr val="9F2936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F2936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Use </a:t>
            </a:r>
            <a:r>
              <a:rPr lang="en-US" sz="3600" b="1" dirty="0">
                <a:ln w="11430"/>
                <a:gradFill>
                  <a:gsLst>
                    <a:gs pos="0">
                      <a:srgbClr val="9F2936">
                        <a:tint val="70000"/>
                        <a:satMod val="245000"/>
                      </a:srgbClr>
                    </a:gs>
                    <a:gs pos="75000">
                      <a:srgbClr val="9F2936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F2936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Case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837676"/>
              </p:ext>
            </p:extLst>
          </p:nvPr>
        </p:nvGraphicFramePr>
        <p:xfrm>
          <a:off x="107504" y="2420889"/>
          <a:ext cx="8893685" cy="2763124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461024"/>
                <a:gridCol w="2432661"/>
              </a:tblGrid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گزارش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Use</a:t>
                      </a:r>
                      <a:r>
                        <a:rPr lang="en-US" b="1" baseline="0" dirty="0" smtClean="0"/>
                        <a:t> Case 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حسابدار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Actor 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انباردار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Worker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دريافت</a:t>
                      </a:r>
                      <a:r>
                        <a:rPr lang="fa-IR" b="1" baseline="0" dirty="0" smtClean="0"/>
                        <a:t> آمار كل موجودي روز و جزئيات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هدف</a:t>
                      </a:r>
                      <a:endParaRPr lang="en-US" b="1" dirty="0"/>
                    </a:p>
                  </a:txBody>
                  <a:tcPr/>
                </a:tc>
              </a:tr>
              <a:tr h="46877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نامه حسابداری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</a:t>
                      </a:r>
                      <a:r>
                        <a:rPr lang="en-US" b="1" baseline="0" dirty="0" smtClean="0"/>
                        <a:t>  Condition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دريافت آمار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Post Condition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01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067178"/>
              </p:ext>
            </p:extLst>
          </p:nvPr>
        </p:nvGraphicFramePr>
        <p:xfrm>
          <a:off x="251519" y="1468720"/>
          <a:ext cx="8712969" cy="527264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620736"/>
                <a:gridCol w="2092233"/>
              </a:tblGrid>
              <a:tr h="52726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1- مراجعه حسابدار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2- تحویل نامه حسابداری جهت گزارش از کالای انبار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3- کنترل نامه حسابداری از طرف انباردار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4- کنترل دفتر کالا یا فروش 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5- تحویل گزارش به پرسنل حسابدری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6- ثبت گزارش در دفتر گزارشات انبار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7- بایگانی نامه</a:t>
                      </a:r>
                      <a:r>
                        <a:rPr lang="fa-IR" sz="1800" baseline="0" dirty="0" smtClean="0">
                          <a:effectLst/>
                          <a:latin typeface="Times New Roman"/>
                          <a:ea typeface="Times New Roman"/>
                        </a:rPr>
                        <a:t> حسابداری در زونکن رسیدها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2000" dirty="0" smtClean="0"/>
                        <a:t>Basic</a:t>
                      </a:r>
                      <a:r>
                        <a:rPr lang="en-US" sz="2000" baseline="0" dirty="0" smtClean="0"/>
                        <a:t> Flow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78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79912" y="1209277"/>
            <a:ext cx="4978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 </a:t>
            </a:r>
            <a:r>
              <a:rPr lang="fa-I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دريافت ريز موجودي كل روز</a:t>
            </a:r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9387"/>
            <a:ext cx="7416824" cy="505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0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7384"/>
            <a:ext cx="9144000" cy="133882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fa-I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fa-I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1641" y="2564904"/>
            <a:ext cx="634263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fa-IR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با سپاس از: </a:t>
            </a:r>
          </a:p>
          <a:p>
            <a:pPr algn="ctr"/>
            <a:r>
              <a:rPr lang="fa-IR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استاد عابدینی</a:t>
            </a:r>
            <a:endParaRPr lang="en-US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58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marL="0" indent="0" algn="ctr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مقدمه</a:t>
            </a:r>
          </a:p>
          <a:p>
            <a:pPr marL="0" indent="0" algn="r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در این پروژه به دلیل وسعت سیستم جاری شركت نادي، این سیستم را به قسمت های کوچکتر تقسیم کرده و فقط بخشی که در شركت مربوط به بخش انبارداري می باشد</a:t>
            </a:r>
            <a:r>
              <a:rPr lang="fa-IR" dirty="0">
                <a:latin typeface="Arial" pitchFamily="34" charset="0"/>
                <a:cs typeface="Arial" pitchFamily="34" charset="0"/>
              </a:rPr>
              <a:t>،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 در نظر گرفته شده است.</a:t>
            </a:r>
          </a:p>
          <a:p>
            <a:pPr marL="0" indent="0" algn="r">
              <a:buNone/>
            </a:pPr>
            <a:endParaRPr lang="fa-IR" dirty="0"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r>
              <a:rPr lang="fa-IR" dirty="0" smtClean="0">
                <a:latin typeface="Arial" pitchFamily="34" charset="0"/>
                <a:cs typeface="Arial" pitchFamily="34" charset="0"/>
              </a:rPr>
              <a:t>مشکلات روش سنتی انبارداري:</a:t>
            </a:r>
          </a:p>
          <a:p>
            <a:pPr marL="0" indent="0" algn="r">
              <a:buNone/>
            </a:pPr>
            <a:r>
              <a:rPr lang="fa-IR" dirty="0">
                <a:latin typeface="Arial" pitchFamily="34" charset="0"/>
                <a:cs typeface="Arial" pitchFamily="34" charset="0"/>
              </a:rPr>
              <a:t>قبل از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نرم افزاری شدن انبار کلیه </a:t>
            </a:r>
            <a:r>
              <a:rPr lang="fa-IR" dirty="0">
                <a:latin typeface="Arial" pitchFamily="34" charset="0"/>
                <a:cs typeface="Arial" pitchFamily="34" charset="0"/>
              </a:rPr>
              <a:t>کارها به صورت دستی انجام می گرفت که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dirty="0">
                <a:latin typeface="Arial" pitchFamily="34" charset="0"/>
                <a:cs typeface="Arial" pitchFamily="34" charset="0"/>
              </a:rPr>
              <a:t>باعث اتلاف وقت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راننده در انبار و </a:t>
            </a:r>
            <a:r>
              <a:rPr lang="fa-IR" dirty="0">
                <a:latin typeface="Arial" pitchFamily="34" charset="0"/>
                <a:cs typeface="Arial" pitchFamily="34" charset="0"/>
              </a:rPr>
              <a:t>طولانی شدن کارها – ترافیک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مشتریان – </a:t>
            </a:r>
            <a:r>
              <a:rPr lang="fa-IR" dirty="0">
                <a:latin typeface="Arial" pitchFamily="34" charset="0"/>
                <a:cs typeface="Arial" pitchFamily="34" charset="0"/>
              </a:rPr>
              <a:t>امکان گم شدن اسناد روزانه – احتمال اشتباه در وارد کردن اطلاعات – عدم سرویس دهی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و...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41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fa-IR" dirty="0" smtClean="0"/>
              <a:t>1.چه کسانی به شما مراجعه می کنند</a:t>
            </a:r>
            <a:r>
              <a:rPr lang="fa-IR" dirty="0" smtClean="0"/>
              <a:t>؟</a:t>
            </a:r>
          </a:p>
          <a:p>
            <a:pPr marL="0" indent="0" algn="r">
              <a:buNone/>
            </a:pPr>
            <a:r>
              <a:rPr lang="fa-IR" dirty="0" smtClean="0"/>
              <a:t>    </a:t>
            </a:r>
            <a:r>
              <a:rPr lang="fa-IR" dirty="0" smtClean="0"/>
              <a:t>جواب ها: راننده ( مشتري ) </a:t>
            </a:r>
            <a:r>
              <a:rPr lang="fa-IR" dirty="0" smtClean="0"/>
              <a:t>– مسئول خرید – پرسنل حسابدرای</a:t>
            </a:r>
            <a:endParaRPr lang="fa-IR" dirty="0" smtClean="0"/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r>
              <a:rPr lang="fa-IR" dirty="0" smtClean="0"/>
              <a:t>2- چه درخواست هایی از شما دارد؟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جواب ها: دريافت كالا - تحويل كالا – </a:t>
            </a:r>
            <a:r>
              <a:rPr lang="fa-IR" dirty="0" smtClean="0"/>
              <a:t>تنظیم لیست خرید– </a:t>
            </a:r>
            <a:r>
              <a:rPr lang="fa-IR" dirty="0" smtClean="0"/>
              <a:t>گزارش تحويل محصول به مشتري – تحويل آمار كل محصول در روز و ..</a:t>
            </a:r>
          </a:p>
          <a:p>
            <a:pPr marL="0" indent="0" algn="r" rtl="1">
              <a:buNone/>
            </a:pPr>
            <a:r>
              <a:rPr lang="fa-IR" dirty="0" smtClean="0"/>
              <a:t>3- سپس سوالات مربوط به </a:t>
            </a:r>
            <a:r>
              <a:rPr lang="en-US" dirty="0" smtClean="0"/>
              <a:t>Basic Flow</a:t>
            </a:r>
            <a:endParaRPr lang="fa-IR" dirty="0" smtClean="0"/>
          </a:p>
          <a:p>
            <a:pPr marL="0" indent="0" algn="r">
              <a:buNone/>
            </a:pPr>
            <a:r>
              <a:rPr lang="fa-IR" dirty="0"/>
              <a:t> </a:t>
            </a:r>
            <a:r>
              <a:rPr lang="fa-IR" dirty="0" smtClean="0"/>
              <a:t>    </a:t>
            </a:r>
          </a:p>
          <a:p>
            <a:pPr marL="0" indent="0" algn="r">
              <a:buNone/>
            </a:pPr>
            <a:r>
              <a:rPr lang="fa-IR" dirty="0" smtClean="0"/>
              <a:t>                                                           </a:t>
            </a:r>
          </a:p>
        </p:txBody>
      </p:sp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63449" y="1377770"/>
            <a:ext cx="59891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a-IR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سوالات پرسیده شده از انباردار (آقای حامد مظلومي): </a:t>
            </a:r>
            <a:endParaRPr 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 marL="0" indent="0" algn="r" rtl="1">
              <a:buNone/>
            </a:pPr>
            <a:r>
              <a:rPr lang="en-US" dirty="0" smtClean="0"/>
              <a:t>Use Case Diagram </a:t>
            </a:r>
            <a:r>
              <a:rPr lang="fa-IR" dirty="0" smtClean="0"/>
              <a:t> سيستم جاري :</a:t>
            </a:r>
          </a:p>
          <a:p>
            <a:pPr marL="0" indent="0" algn="ctr" rtl="1">
              <a:buNone/>
            </a:pPr>
            <a:endParaRPr lang="fa-IR" dirty="0"/>
          </a:p>
          <a:p>
            <a:pPr marL="0" indent="0" algn="ctr" rtl="1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064896" cy="523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03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20306"/>
              </p:ext>
            </p:extLst>
          </p:nvPr>
        </p:nvGraphicFramePr>
        <p:xfrm>
          <a:off x="107504" y="2420889"/>
          <a:ext cx="8893685" cy="308636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461024"/>
                <a:gridCol w="2432661"/>
              </a:tblGrid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دريافت</a:t>
                      </a:r>
                      <a:r>
                        <a:rPr lang="fa-IR" b="1" baseline="0" dirty="0" smtClean="0"/>
                        <a:t> كالا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Use</a:t>
                      </a:r>
                      <a:r>
                        <a:rPr lang="en-US" b="1" baseline="0" dirty="0" smtClean="0"/>
                        <a:t> Case 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راننده</a:t>
                      </a:r>
                      <a:r>
                        <a:rPr lang="fa-IR" b="1" baseline="0" dirty="0" smtClean="0"/>
                        <a:t> (مشتري)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Actor 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انباردار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Worker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دريافت</a:t>
                      </a:r>
                      <a:r>
                        <a:rPr lang="fa-IR" b="1" baseline="0" dirty="0" smtClean="0"/>
                        <a:t> محصول مورد نظر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هدف</a:t>
                      </a:r>
                      <a:endParaRPr lang="en-US" b="1" dirty="0"/>
                    </a:p>
                  </a:txBody>
                  <a:tcPr/>
                </a:tc>
              </a:tr>
              <a:tr h="79202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نامه حسابداری( رسید درخواست کالا)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</a:t>
                      </a:r>
                      <a:r>
                        <a:rPr lang="en-US" b="1" baseline="0" dirty="0" smtClean="0"/>
                        <a:t>  Condition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تحويل كالا و دريافت رسيد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Post Condition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047470" y="1377770"/>
            <a:ext cx="38705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دريافت كالا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Use Case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745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527192"/>
              </p:ext>
            </p:extLst>
          </p:nvPr>
        </p:nvGraphicFramePr>
        <p:xfrm>
          <a:off x="251519" y="1484784"/>
          <a:ext cx="8712969" cy="527264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620736"/>
                <a:gridCol w="2092233"/>
              </a:tblGrid>
              <a:tr h="52726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1- مراجعه 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2- تحويل نامه حسابداری (رسید کالای در خواستی)</a:t>
                      </a:r>
                      <a:r>
                        <a:rPr lang="fa-IR" sz="1800" baseline="0" dirty="0" smtClean="0">
                          <a:effectLst/>
                          <a:latin typeface="Times New Roman"/>
                          <a:ea typeface="Times New Roman"/>
                        </a:rPr>
                        <a:t> به انباردار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3- كنترل صحت رسید 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4- </a:t>
                      </a: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بررسي تعداد كالاهاي </a:t>
                      </a: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موجود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5- تحویل کالای درخواستی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6- ثبت کالای تحویل</a:t>
                      </a:r>
                      <a:r>
                        <a:rPr lang="fa-IR" sz="1800" baseline="0" dirty="0" smtClean="0">
                          <a:effectLst/>
                          <a:latin typeface="Times New Roman"/>
                          <a:ea typeface="Times New Roman"/>
                        </a:rPr>
                        <a:t> داده شده در دفتر کالاهای خارج شده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7- بايگاني رسید در زونکن رسیدها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2000" dirty="0" smtClean="0"/>
                        <a:t>Basic</a:t>
                      </a:r>
                      <a:r>
                        <a:rPr lang="en-US" sz="2000" baseline="0" dirty="0" smtClean="0"/>
                        <a:t> Flow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352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76056" y="1197750"/>
            <a:ext cx="35570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equence Diagram </a:t>
            </a:r>
            <a:r>
              <a:rPr lang="fa-IR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دريافت كالا 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97860"/>
            <a:ext cx="8173483" cy="5126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1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66903"/>
              </p:ext>
            </p:extLst>
          </p:nvPr>
        </p:nvGraphicFramePr>
        <p:xfrm>
          <a:off x="107504" y="2420889"/>
          <a:ext cx="8893685" cy="308636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461024"/>
                <a:gridCol w="2432661"/>
              </a:tblGrid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تنظیم لیست خرید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Use</a:t>
                      </a:r>
                      <a:r>
                        <a:rPr lang="en-US" b="1" baseline="0" dirty="0" smtClean="0"/>
                        <a:t> Case 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مسئول خرید انبار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Actor 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fa-IR" b="1" baseline="0" dirty="0" smtClean="0"/>
                        <a:t>نام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انبار دار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Worker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baseline="0" dirty="0" smtClean="0"/>
                        <a:t>حضور جهت تنظیم لیست خرید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هدف</a:t>
                      </a:r>
                      <a:endParaRPr lang="en-US" b="1" dirty="0"/>
                    </a:p>
                  </a:txBody>
                  <a:tcPr/>
                </a:tc>
              </a:tr>
              <a:tr h="79202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تمام</a:t>
                      </a:r>
                      <a:r>
                        <a:rPr lang="fa-IR" b="1" baseline="0" dirty="0" smtClean="0"/>
                        <a:t> شدن کالای انبار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</a:t>
                      </a:r>
                      <a:r>
                        <a:rPr lang="en-US" b="1" baseline="0" dirty="0" smtClean="0"/>
                        <a:t>  Condition</a:t>
                      </a:r>
                      <a:endParaRPr lang="en-US" b="1" dirty="0"/>
                    </a:p>
                  </a:txBody>
                  <a:tcPr/>
                </a:tc>
              </a:tr>
              <a:tr h="458869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صدور لیست خرید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Post Condition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275856" y="1414517"/>
            <a:ext cx="48211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تنظیم لیست خرید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Use 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Case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329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inus 3"/>
          <p:cNvSpPr/>
          <p:nvPr/>
        </p:nvSpPr>
        <p:spPr>
          <a:xfrm>
            <a:off x="1763688" y="1017730"/>
            <a:ext cx="8496944" cy="360040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710143"/>
            <a:ext cx="234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 تحلیل سیستم جاری انبار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34860"/>
              </p:ext>
            </p:extLst>
          </p:nvPr>
        </p:nvGraphicFramePr>
        <p:xfrm>
          <a:off x="251519" y="1468720"/>
          <a:ext cx="8712969" cy="527264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620736"/>
                <a:gridCol w="2092233"/>
              </a:tblGrid>
              <a:tr h="52726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1- </a:t>
                      </a: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مراجعه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2- كنترل </a:t>
                      </a: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دفتر کالا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3- کنترل دفتر خروج کالا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4- تحویل لیست خرید به مسئول خرید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/>
                          <a:ea typeface="Times New Roman"/>
                        </a:rPr>
                        <a:t>5- ثبت لیست خرید در دفتر لیست</a:t>
                      </a:r>
                      <a:r>
                        <a:rPr lang="fa-IR" sz="1800" baseline="0" dirty="0" smtClean="0">
                          <a:effectLst/>
                          <a:latin typeface="Times New Roman"/>
                          <a:ea typeface="Times New Roman"/>
                        </a:rPr>
                        <a:t> خرید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/>
                      <a:endParaRPr lang="fa-IR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2000" dirty="0" smtClean="0"/>
                        <a:t>Basic</a:t>
                      </a:r>
                      <a:r>
                        <a:rPr lang="en-US" sz="2000" baseline="0" dirty="0" smtClean="0"/>
                        <a:t> Flow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18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904</TotalTime>
  <Words>608</Words>
  <Application>Microsoft Office PowerPoint</Application>
  <PresentationFormat>On-screen Show (4:3)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به نام خدا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farshad</dc:creator>
  <cp:lastModifiedBy>Farhood</cp:lastModifiedBy>
  <cp:revision>128</cp:revision>
  <dcterms:created xsi:type="dcterms:W3CDTF">2010-05-25T03:57:51Z</dcterms:created>
  <dcterms:modified xsi:type="dcterms:W3CDTF">2012-05-06T10:45:48Z</dcterms:modified>
</cp:coreProperties>
</file>