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53"/>
  </p:notesMasterIdLst>
  <p:sldIdLst>
    <p:sldId id="256" r:id="rId2"/>
    <p:sldId id="275" r:id="rId3"/>
    <p:sldId id="257" r:id="rId4"/>
    <p:sldId id="258" r:id="rId5"/>
    <p:sldId id="260" r:id="rId6"/>
    <p:sldId id="259" r:id="rId7"/>
    <p:sldId id="261" r:id="rId8"/>
    <p:sldId id="262" r:id="rId9"/>
    <p:sldId id="263" r:id="rId10"/>
    <p:sldId id="264" r:id="rId11"/>
    <p:sldId id="265" r:id="rId12"/>
    <p:sldId id="266" r:id="rId13"/>
    <p:sldId id="276" r:id="rId14"/>
    <p:sldId id="277" r:id="rId15"/>
    <p:sldId id="267" r:id="rId16"/>
    <p:sldId id="268" r:id="rId17"/>
    <p:sldId id="269" r:id="rId18"/>
    <p:sldId id="286" r:id="rId19"/>
    <p:sldId id="270" r:id="rId20"/>
    <p:sldId id="271" r:id="rId21"/>
    <p:sldId id="272" r:id="rId22"/>
    <p:sldId id="284" r:id="rId23"/>
    <p:sldId id="274" r:id="rId24"/>
    <p:sldId id="287" r:id="rId25"/>
    <p:sldId id="278" r:id="rId26"/>
    <p:sldId id="273" r:id="rId27"/>
    <p:sldId id="279" r:id="rId28"/>
    <p:sldId id="280" r:id="rId29"/>
    <p:sldId id="293" r:id="rId30"/>
    <p:sldId id="281" r:id="rId31"/>
    <p:sldId id="294" r:id="rId32"/>
    <p:sldId id="295" r:id="rId33"/>
    <p:sldId id="296" r:id="rId34"/>
    <p:sldId id="288" r:id="rId35"/>
    <p:sldId id="285" r:id="rId36"/>
    <p:sldId id="289" r:id="rId37"/>
    <p:sldId id="290" r:id="rId38"/>
    <p:sldId id="283" r:id="rId39"/>
    <p:sldId id="291" r:id="rId40"/>
    <p:sldId id="292" r:id="rId41"/>
    <p:sldId id="282" r:id="rId42"/>
    <p:sldId id="307" r:id="rId43"/>
    <p:sldId id="297" r:id="rId44"/>
    <p:sldId id="308" r:id="rId45"/>
    <p:sldId id="309" r:id="rId46"/>
    <p:sldId id="298" r:id="rId47"/>
    <p:sldId id="303" r:id="rId48"/>
    <p:sldId id="304" r:id="rId49"/>
    <p:sldId id="305" r:id="rId50"/>
    <p:sldId id="299" r:id="rId51"/>
    <p:sldId id="30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FFFF"/>
    <a:srgbClr val="B7B7B7"/>
    <a:srgbClr val="344C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94398" autoAdjust="0"/>
  </p:normalViewPr>
  <p:slideViewPr>
    <p:cSldViewPr snapToGrid="0">
      <p:cViewPr varScale="1">
        <p:scale>
          <a:sx n="106" d="100"/>
          <a:sy n="106" d="100"/>
        </p:scale>
        <p:origin x="14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E29E1-BAAC-4A8A-BA50-D5D521089CD9}" type="datetimeFigureOut">
              <a:rPr lang="en-US" smtClean="0"/>
              <a:t>1/8/2019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A850E-ACB6-431D-B68F-FB5FCE85B74B}" type="slidenum">
              <a:rPr lang="en-US" smtClean="0"/>
              <a:t>‹#›</a:t>
            </a:fld>
            <a:endParaRPr lang="en-US" dirty="0"/>
          </a:p>
        </p:txBody>
      </p:sp>
    </p:spTree>
    <p:extLst>
      <p:ext uri="{BB962C8B-B14F-4D97-AF65-F5344CB8AC3E}">
        <p14:creationId xmlns:p14="http://schemas.microsoft.com/office/powerpoint/2010/main" val="355752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3</a:t>
            </a:fld>
            <a:endParaRPr lang="en-US" dirty="0"/>
          </a:p>
        </p:txBody>
      </p:sp>
    </p:spTree>
    <p:extLst>
      <p:ext uri="{BB962C8B-B14F-4D97-AF65-F5344CB8AC3E}">
        <p14:creationId xmlns:p14="http://schemas.microsoft.com/office/powerpoint/2010/main" val="1762050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27</a:t>
            </a:fld>
            <a:endParaRPr lang="en-US" dirty="0"/>
          </a:p>
        </p:txBody>
      </p:sp>
    </p:spTree>
    <p:extLst>
      <p:ext uri="{BB962C8B-B14F-4D97-AF65-F5344CB8AC3E}">
        <p14:creationId xmlns:p14="http://schemas.microsoft.com/office/powerpoint/2010/main" val="309953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4</a:t>
            </a:fld>
            <a:endParaRPr lang="en-US"/>
          </a:p>
        </p:txBody>
      </p:sp>
    </p:spTree>
    <p:extLst>
      <p:ext uri="{BB962C8B-B14F-4D97-AF65-F5344CB8AC3E}">
        <p14:creationId xmlns:p14="http://schemas.microsoft.com/office/powerpoint/2010/main" val="45741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7</a:t>
            </a:fld>
            <a:endParaRPr lang="en-US" dirty="0"/>
          </a:p>
        </p:txBody>
      </p:sp>
    </p:spTree>
    <p:extLst>
      <p:ext uri="{BB962C8B-B14F-4D97-AF65-F5344CB8AC3E}">
        <p14:creationId xmlns:p14="http://schemas.microsoft.com/office/powerpoint/2010/main" val="418908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نگهبانان</a:t>
            </a:r>
            <a:r>
              <a:rPr lang="fa-IR" baseline="0" dirty="0" smtClean="0"/>
              <a:t> کهکشان 3 2020</a:t>
            </a:r>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13</a:t>
            </a:fld>
            <a:endParaRPr lang="en-US" dirty="0"/>
          </a:p>
        </p:txBody>
      </p:sp>
    </p:spTree>
    <p:extLst>
      <p:ext uri="{BB962C8B-B14F-4D97-AF65-F5344CB8AC3E}">
        <p14:creationId xmlns:p14="http://schemas.microsoft.com/office/powerpoint/2010/main" val="90209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9A850E-ACB6-431D-B68F-FB5FCE85B74B}" type="slidenum">
              <a:rPr lang="en-US" smtClean="0"/>
              <a:t>15</a:t>
            </a:fld>
            <a:endParaRPr lang="en-US" dirty="0"/>
          </a:p>
        </p:txBody>
      </p:sp>
    </p:spTree>
    <p:extLst>
      <p:ext uri="{BB962C8B-B14F-4D97-AF65-F5344CB8AC3E}">
        <p14:creationId xmlns:p14="http://schemas.microsoft.com/office/powerpoint/2010/main" val="352006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سنگ</a:t>
            </a:r>
            <a:r>
              <a:rPr lang="fa-IR" sz="1800" b="1" baseline="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های ابدیت روی دستکش ابدیت</a:t>
            </a:r>
            <a:endPar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29A850E-ACB6-431D-B68F-FB5FCE85B74B}" type="slidenum">
              <a:rPr lang="en-US" smtClean="0"/>
              <a:t>16</a:t>
            </a:fld>
            <a:endParaRPr lang="en-US" dirty="0"/>
          </a:p>
        </p:txBody>
      </p:sp>
    </p:spTree>
    <p:extLst>
      <p:ext uri="{BB962C8B-B14F-4D97-AF65-F5344CB8AC3E}">
        <p14:creationId xmlns:p14="http://schemas.microsoft.com/office/powerpoint/2010/main" val="8307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29A850E-ACB6-431D-B68F-FB5FCE85B74B}" type="slidenum">
              <a:rPr lang="en-US" smtClean="0"/>
              <a:t>20</a:t>
            </a:fld>
            <a:endParaRPr lang="en-US" dirty="0"/>
          </a:p>
        </p:txBody>
      </p:sp>
    </p:spTree>
    <p:extLst>
      <p:ext uri="{BB962C8B-B14F-4D97-AF65-F5344CB8AC3E}">
        <p14:creationId xmlns:p14="http://schemas.microsoft.com/office/powerpoint/2010/main" val="208201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3200" b="1" dirty="0" smtClean="0">
                <a:latin typeface="Arial" panose="020B0604020202020204" pitchFamily="34" charset="0"/>
                <a:cs typeface="Arial" panose="020B0604020202020204" pitchFamily="34" charset="0"/>
              </a:rPr>
              <a:t>ثور : </a:t>
            </a:r>
            <a:r>
              <a:rPr lang="fa-IR" sz="3200" b="1" baseline="0" dirty="0" smtClean="0">
                <a:latin typeface="Arial" panose="020B0604020202020204" pitchFamily="34" charset="0"/>
                <a:cs typeface="Arial" panose="020B0604020202020204" pitchFamily="34" charset="0"/>
              </a:rPr>
              <a:t> ثور خدای رعد و برق اولین پسر اودین پادشاه اَزگارد است، او ابتدا مردی گستاخ،جگنجو و خوهان جنگ بود که دوست داست قدرتش را به رخ همه بکشد  و پدرش یک پتک به نام مولینر می دهد که در جنگ ها از آن استفاده کند ولی آن پتک بعده ها به دست خواهرش هللا نابود شد</a:t>
            </a:r>
            <a:br>
              <a:rPr lang="fa-IR" sz="3200" b="1" baseline="0" dirty="0" smtClean="0">
                <a:latin typeface="Arial" panose="020B0604020202020204" pitchFamily="34" charset="0"/>
                <a:cs typeface="Arial" panose="020B0604020202020204" pitchFamily="34" charset="0"/>
              </a:rPr>
            </a:br>
            <a:r>
              <a:rPr lang="fa-IR" sz="3200" b="1" baseline="0" dirty="0" smtClean="0">
                <a:latin typeface="Arial" panose="020B0604020202020204" pitchFamily="34" charset="0"/>
                <a:cs typeface="Arial" panose="020B0604020202020204" pitchFamily="34" charset="0"/>
              </a:rPr>
              <a:t>و بعده ها ثور به مردی پخته و عاقل تبدیل شد که خوهان جنگ نیست ولی آماده است، او عضو  گروه انتقام جویان شد وبه همراه آن ها مبارزه کرد از ویژگی های آن می توان به تولید رعد برق، قدرت زیاد، عالی بودن مبارزات تن به تن ، مقاومت ،طول عمر بالا،عادل بودن فداکاری نیز اشاره کرد. سلاح سابق اش مولینر توانایی های زیادی مثل پرواز جذب و دفع انرژی و..... اشاره کرد </a:t>
            </a:r>
          </a:p>
        </p:txBody>
      </p:sp>
      <p:sp>
        <p:nvSpPr>
          <p:cNvPr id="4" name="Slide Number Placeholder 3"/>
          <p:cNvSpPr>
            <a:spLocks noGrp="1"/>
          </p:cNvSpPr>
          <p:nvPr>
            <p:ph type="sldNum" sz="quarter" idx="10"/>
          </p:nvPr>
        </p:nvSpPr>
        <p:spPr/>
        <p:txBody>
          <a:bodyPr/>
          <a:lstStyle/>
          <a:p>
            <a:fld id="{029A850E-ACB6-431D-B68F-FB5FCE85B74B}" type="slidenum">
              <a:rPr lang="en-US" smtClean="0"/>
              <a:t>21</a:t>
            </a:fld>
            <a:endParaRPr lang="en-US" dirty="0"/>
          </a:p>
        </p:txBody>
      </p:sp>
    </p:spTree>
    <p:extLst>
      <p:ext uri="{BB962C8B-B14F-4D97-AF65-F5344CB8AC3E}">
        <p14:creationId xmlns:p14="http://schemas.microsoft.com/office/powerpoint/2010/main" val="152333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latin typeface="Arial" panose="020B0604020202020204" pitchFamily="34" charset="0"/>
                <a:cs typeface="Arial" panose="020B0604020202020204" pitchFamily="34" charset="0"/>
              </a:rPr>
              <a:t>هال</a:t>
            </a:r>
            <a:r>
              <a:rPr lang="fa-IR" b="1" baseline="0" dirty="0" smtClean="0">
                <a:latin typeface="Arial" panose="020B0604020202020204" pitchFamily="34" charset="0"/>
                <a:cs typeface="Arial" panose="020B0604020202020204" pitchFamily="34" charset="0"/>
              </a:rPr>
              <a:t>ک (بروس بنر):بروس یکی از بزرگترین دانشمند های روی زمین است ،هوش حد ندارد، او در جریان یک پژوهش و یک انفجار در آزماشگاه باعث گرفتن نیرویی خاص می شود،زمانی بروس بنر عصبانی می شود و ضریان قلبش بالا می رود تبدیل به موجود سبز ،برزگ و خشنی به نام هالک می شود ، از ویژگی های بروس بنر میتوان به دانش هوش بالا و از ویژگی های هالک به قدرت بدنی و مقاومت در برابر آسیب ها و علاقه ی زیاد به به کردن نیز اشاره کرد ، در ابتدا بروس بنر نمی توانست قدرتش را کنترل کند و از هالک می ترسید وبه عنوان یک نقطه ضعف به هالک نگاه می کرد ولی بعده ها توانست این قدرت را کنترل کند، و در اتنقام جوبان 3  هالک با بنر لجبازی کرد و دیگر تبدیل  نشد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29A850E-ACB6-431D-B68F-FB5FCE85B74B}" type="slidenum">
              <a:rPr lang="en-US" smtClean="0"/>
              <a:t>22</a:t>
            </a:fld>
            <a:endParaRPr lang="en-US" dirty="0"/>
          </a:p>
        </p:txBody>
      </p:sp>
    </p:spTree>
    <p:extLst>
      <p:ext uri="{BB962C8B-B14F-4D97-AF65-F5344CB8AC3E}">
        <p14:creationId xmlns:p14="http://schemas.microsoft.com/office/powerpoint/2010/main" val="322358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C9EEC122-D2C7-43F8-91AC-30AE47890EFA}" type="slidenum">
              <a:rPr lang="en-US" smtClean="0"/>
              <a:t>‹#›</a:t>
            </a:fld>
            <a:endParaRPr lang="en-US" dirty="0"/>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488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59327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799275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93824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246715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EEC122-D2C7-43F8-91AC-30AE47890EFA}" type="slidenum">
              <a:rPr lang="en-US" smtClean="0"/>
              <a:t>‹#›</a:t>
            </a:fld>
            <a:endParaRPr lang="en-US" dirty="0"/>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393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57150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2912647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311411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281484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47093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73C17-C42E-41CA-A8B0-254395D1DAB7}" type="datetimeFigureOut">
              <a:rPr lang="en-US" smtClean="0"/>
              <a:t>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EEC122-D2C7-43F8-91AC-30AE47890EFA}" type="slidenum">
              <a:rPr lang="en-US" smtClean="0"/>
              <a:t>‹#›</a:t>
            </a:fld>
            <a:endParaRPr lang="en-US" dirty="0"/>
          </a:p>
        </p:txBody>
      </p:sp>
    </p:spTree>
    <p:extLst>
      <p:ext uri="{BB962C8B-B14F-4D97-AF65-F5344CB8AC3E}">
        <p14:creationId xmlns:p14="http://schemas.microsoft.com/office/powerpoint/2010/main" val="21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6ED73C17-C42E-41CA-A8B0-254395D1DAB7}" type="datetimeFigureOut">
              <a:rPr lang="en-US" smtClean="0"/>
              <a:t>1/8/2019</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C9EEC122-D2C7-43F8-91AC-30AE47890EFA}" type="slidenum">
              <a:rPr lang="en-US" smtClean="0"/>
              <a:t>‹#›</a:t>
            </a:fld>
            <a:endParaRPr lang="en-US" dirty="0"/>
          </a:p>
        </p:txBody>
      </p:sp>
    </p:spTree>
    <p:extLst>
      <p:ext uri="{BB962C8B-B14F-4D97-AF65-F5344CB8AC3E}">
        <p14:creationId xmlns:p14="http://schemas.microsoft.com/office/powerpoint/2010/main" val="1197404831"/>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6.xml"/><Relationship Id="rId5" Type="http://schemas.openxmlformats.org/officeDocument/2006/relationships/image" Target="../media/image90.jpg"/><Relationship Id="rId4" Type="http://schemas.openxmlformats.org/officeDocument/2006/relationships/image" Target="../media/image89.jpg"/></Relationships>
</file>

<file path=ppt/slides/_rels/slide4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6744" y="401372"/>
            <a:ext cx="6985582" cy="1617551"/>
          </a:xfrm>
        </p:spPr>
        <p:txBody>
          <a:bodyPr/>
          <a:lstStyle/>
          <a:p>
            <a:pPr rtl="1"/>
            <a:r>
              <a:rPr lang="fa-IR" b="1" dirty="0" smtClean="0">
                <a:latin typeface="Arial" panose="020B0604020202020204" pitchFamily="34" charset="0"/>
                <a:cs typeface="Arial" panose="020B0604020202020204" pitchFamily="34" charset="0"/>
              </a:rPr>
              <a:t>بسم الله الرحمن الرحیم</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651424" y="2443845"/>
            <a:ext cx="8676222" cy="1905000"/>
          </a:xfrm>
        </p:spPr>
        <p:txBody>
          <a:bodyPr>
            <a:normAutofit lnSpcReduction="10000"/>
          </a:bodyPr>
          <a:lstStyle/>
          <a:p>
            <a:pPr algn="ctr" rtl="1"/>
            <a:r>
              <a:rPr lang="fa-IR" b="1" dirty="0" smtClean="0">
                <a:solidFill>
                  <a:schemeClr val="tx1"/>
                </a:solidFill>
                <a:latin typeface="Arial" panose="020B0604020202020204" pitchFamily="34" charset="0"/>
                <a:cs typeface="Arial" panose="020B0604020202020204" pitchFamily="34" charset="0"/>
              </a:rPr>
              <a:t>فیلم مورد تحلیل قرار گرفته:</a:t>
            </a:r>
            <a:endParaRPr lang="en-US" b="1" dirty="0" smtClean="0">
              <a:solidFill>
                <a:schemeClr val="tx1"/>
              </a:solidFill>
              <a:latin typeface="Arial" panose="020B0604020202020204" pitchFamily="34" charset="0"/>
              <a:cs typeface="Arial" panose="020B0604020202020204" pitchFamily="34" charset="0"/>
            </a:endParaRPr>
          </a:p>
          <a:p>
            <a:pPr algn="ctr" rtl="1"/>
            <a:r>
              <a:rPr lang="en-US" b="1" dirty="0" smtClean="0">
                <a:solidFill>
                  <a:schemeClr val="tx1"/>
                </a:solidFill>
                <a:latin typeface="Arial" panose="020B0604020202020204" pitchFamily="34" charset="0"/>
                <a:cs typeface="Arial" panose="020B0604020202020204" pitchFamily="34" charset="0"/>
              </a:rPr>
              <a:t>Avengers.Infinity.War.2018</a:t>
            </a:r>
          </a:p>
          <a:p>
            <a:pPr algn="ctr" rtl="1"/>
            <a:r>
              <a:rPr lang="fa-IR" b="1" dirty="0" smtClean="0">
                <a:solidFill>
                  <a:schemeClr val="tx1"/>
                </a:solidFill>
                <a:latin typeface="Arial" panose="020B0604020202020204" pitchFamily="34" charset="0"/>
                <a:cs typeface="Arial" panose="020B0604020202020204" pitchFamily="34" charset="0"/>
              </a:rPr>
              <a:t>از کمپانی </a:t>
            </a:r>
            <a:r>
              <a:rPr lang="en-US" b="1" dirty="0" smtClean="0">
                <a:solidFill>
                  <a:schemeClr val="tx1"/>
                </a:solidFill>
                <a:latin typeface="Arial" panose="020B0604020202020204" pitchFamily="34" charset="0"/>
                <a:cs typeface="Arial" panose="020B0604020202020204" pitchFamily="34" charset="0"/>
              </a:rPr>
              <a:t>MARVEL</a:t>
            </a:r>
            <a:endParaRPr lang="fa-IR" b="1" dirty="0" smtClean="0">
              <a:solidFill>
                <a:schemeClr val="tx1"/>
              </a:solidFill>
              <a:latin typeface="Arial" panose="020B0604020202020204" pitchFamily="34" charset="0"/>
              <a:cs typeface="Arial" panose="020B0604020202020204" pitchFamily="34" charset="0"/>
            </a:endParaRPr>
          </a:p>
          <a:p>
            <a:pPr algn="ctr" rtl="1"/>
            <a:r>
              <a:rPr lang="fa-IR" b="1" dirty="0" smtClean="0">
                <a:solidFill>
                  <a:schemeClr val="tx1"/>
                </a:solidFill>
                <a:latin typeface="Arial" panose="020B0604020202020204" pitchFamily="34" charset="0"/>
                <a:cs typeface="Arial" panose="020B0604020202020204" pitchFamily="34" charset="0"/>
              </a:rPr>
              <a:t>گروهِ 4</a:t>
            </a:r>
            <a:endParaRPr lang="en-US" b="1" dirty="0">
              <a:solidFill>
                <a:schemeClr val="tx1"/>
              </a:solidFill>
              <a:latin typeface="Arial" panose="020B0604020202020204" pitchFamily="34" charset="0"/>
              <a:cs typeface="Arial" panose="020B0604020202020204" pitchFamily="34" charset="0"/>
            </a:endParaRPr>
          </a:p>
          <a:p>
            <a:pPr algn="ctr" rtl="1"/>
            <a:endParaRPr lang="en-US"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57682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365" y="304800"/>
            <a:ext cx="2380129" cy="30107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419" y="304800"/>
            <a:ext cx="2435038" cy="30107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481" y="304800"/>
            <a:ext cx="2723029" cy="30107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3365" y="3594847"/>
            <a:ext cx="2380129" cy="265355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5740" y="3594847"/>
            <a:ext cx="2582395" cy="26535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482" y="3594847"/>
            <a:ext cx="2723028" cy="2653553"/>
          </a:xfrm>
          <a:prstGeom prst="rect">
            <a:avLst/>
          </a:prstGeom>
        </p:spPr>
      </p:pic>
    </p:spTree>
    <p:extLst>
      <p:ext uri="{BB962C8B-B14F-4D97-AF65-F5344CB8AC3E}">
        <p14:creationId xmlns:p14="http://schemas.microsoft.com/office/powerpoint/2010/main" val="4019140138"/>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858" y="461727"/>
            <a:ext cx="2798354" cy="1003860"/>
          </a:xfrm>
        </p:spPr>
        <p:txBody>
          <a:bodyPr>
            <a:normAutofit/>
          </a:bodyPr>
          <a:lstStyle/>
          <a:p>
            <a:pPr algn="ctr"/>
            <a:r>
              <a:rPr lang="fa-IR" sz="4400" b="1" dirty="0" smtClean="0">
                <a:latin typeface="Arial" panose="020B0604020202020204" pitchFamily="34" charset="0"/>
                <a:cs typeface="Arial" panose="020B0604020202020204" pitchFamily="34" charset="0"/>
              </a:rPr>
              <a:t>فاز سه </a:t>
            </a:r>
            <a:endParaRPr lang="en-US" sz="4400" b="1"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607858" y="1827726"/>
            <a:ext cx="3473817" cy="4232148"/>
          </a:xfrm>
        </p:spPr>
        <p:txBody>
          <a:bodyPr>
            <a:normAutofit fontScale="92500"/>
          </a:bodyPr>
          <a:lstStyle/>
          <a:p>
            <a:pPr algn="ctr"/>
            <a:r>
              <a:rPr lang="fa-IR" b="1" dirty="0" smtClean="0">
                <a:solidFill>
                  <a:schemeClr val="tx1"/>
                </a:solidFill>
                <a:latin typeface="Arial" panose="020B0604020202020204" pitchFamily="34" charset="0"/>
                <a:cs typeface="Arial" panose="020B0604020202020204" pitchFamily="34" charset="0"/>
              </a:rPr>
              <a:t>کاپیتان آمریکا  جنگ داخلی  2016</a:t>
            </a:r>
          </a:p>
          <a:p>
            <a:pPr algn="ctr"/>
            <a:r>
              <a:rPr lang="fa-IR" b="1" dirty="0" smtClean="0">
                <a:solidFill>
                  <a:schemeClr val="tx1"/>
                </a:solidFill>
                <a:latin typeface="Arial" panose="020B0604020202020204" pitchFamily="34" charset="0"/>
                <a:cs typeface="Arial" panose="020B0604020202020204" pitchFamily="34" charset="0"/>
              </a:rPr>
              <a:t>دکتر استرنج 2016 </a:t>
            </a:r>
          </a:p>
          <a:p>
            <a:pPr algn="ctr"/>
            <a:r>
              <a:rPr lang="fa-IR" b="1" dirty="0" smtClean="0">
                <a:solidFill>
                  <a:schemeClr val="tx1"/>
                </a:solidFill>
                <a:latin typeface="Arial" panose="020B0604020202020204" pitchFamily="34" charset="0"/>
                <a:cs typeface="Arial" panose="020B0604020202020204" pitchFamily="34" charset="0"/>
              </a:rPr>
              <a:t>نگهبانان کهکشان بخش 2   2017</a:t>
            </a:r>
          </a:p>
          <a:p>
            <a:pPr algn="ctr"/>
            <a:r>
              <a:rPr lang="fa-IR" b="1" dirty="0" smtClean="0">
                <a:solidFill>
                  <a:schemeClr val="tx1"/>
                </a:solidFill>
                <a:latin typeface="Arial" panose="020B0604020202020204" pitchFamily="34" charset="0"/>
                <a:cs typeface="Arial" panose="020B0604020202020204" pitchFamily="34" charset="0"/>
              </a:rPr>
              <a:t>مرد عنکبوتی بازگشت به خانه 2017 </a:t>
            </a:r>
          </a:p>
          <a:p>
            <a:pPr algn="ctr"/>
            <a:r>
              <a:rPr lang="fa-IR" b="1" dirty="0" smtClean="0">
                <a:solidFill>
                  <a:schemeClr val="tx1"/>
                </a:solidFill>
                <a:latin typeface="Arial" panose="020B0604020202020204" pitchFamily="34" charset="0"/>
                <a:cs typeface="Arial" panose="020B0604020202020204" pitchFamily="34" charset="0"/>
              </a:rPr>
              <a:t>ثور رگنوراک 2017</a:t>
            </a:r>
          </a:p>
          <a:p>
            <a:pPr algn="ctr"/>
            <a:r>
              <a:rPr lang="fa-IR" b="1" dirty="0" smtClean="0">
                <a:solidFill>
                  <a:schemeClr val="tx1"/>
                </a:solidFill>
                <a:latin typeface="Arial" panose="020B0604020202020204" pitchFamily="34" charset="0"/>
                <a:cs typeface="Arial" panose="020B0604020202020204" pitchFamily="34" charset="0"/>
              </a:rPr>
              <a:t>پلنگ سیاه 2018</a:t>
            </a:r>
          </a:p>
          <a:p>
            <a:pPr algn="ctr"/>
            <a:r>
              <a:rPr lang="fa-IR" b="1" dirty="0" smtClean="0">
                <a:solidFill>
                  <a:srgbClr val="FFFF00"/>
                </a:solidFill>
                <a:latin typeface="Arial" panose="020B0604020202020204" pitchFamily="34" charset="0"/>
                <a:cs typeface="Arial" panose="020B0604020202020204" pitchFamily="34" charset="0"/>
              </a:rPr>
              <a:t>انتقام جویان جنگ ابدیت2018</a:t>
            </a:r>
          </a:p>
          <a:p>
            <a:pPr algn="ctr"/>
            <a:r>
              <a:rPr lang="fa-IR" b="1" dirty="0" smtClean="0">
                <a:solidFill>
                  <a:schemeClr val="tx1"/>
                </a:solidFill>
                <a:latin typeface="Arial" panose="020B0604020202020204" pitchFamily="34" charset="0"/>
                <a:cs typeface="Arial" panose="020B0604020202020204" pitchFamily="34" charset="0"/>
              </a:rPr>
              <a:t>مرد مورچه ای و زنبورک 2018</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526852"/>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9234" y="259976"/>
            <a:ext cx="2079812" cy="24294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69" y="206188"/>
            <a:ext cx="1994646" cy="24832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248" y="259976"/>
            <a:ext cx="2263588" cy="24294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61" y="259976"/>
            <a:ext cx="2156456" cy="24294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9234" y="3023857"/>
            <a:ext cx="2079812" cy="292427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569" y="3023857"/>
            <a:ext cx="1994646" cy="292427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3248" y="3023857"/>
            <a:ext cx="2263589" cy="2924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063" y="3166049"/>
            <a:ext cx="2156454" cy="2782078"/>
          </a:xfrm>
          <a:prstGeom prst="rect">
            <a:avLst/>
          </a:prstGeom>
        </p:spPr>
      </p:pic>
    </p:spTree>
    <p:extLst>
      <p:ext uri="{BB962C8B-B14F-4D97-AF65-F5344CB8AC3E}">
        <p14:creationId xmlns:p14="http://schemas.microsoft.com/office/powerpoint/2010/main" val="1674395833"/>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078" y="610465"/>
            <a:ext cx="6291470" cy="707886"/>
          </a:xfrm>
          <a:prstGeom prst="rect">
            <a:avLst/>
          </a:prstGeom>
        </p:spPr>
        <p:txBody>
          <a:bodyPr wrap="square">
            <a:spAutoFit/>
          </a:bodyPr>
          <a:lstStyle/>
          <a:p>
            <a:pPr algn="ctr"/>
            <a:r>
              <a:rPr lang="fa-IR" sz="4000" b="1" dirty="0">
                <a:latin typeface="Arial" panose="020B0604020202020204" pitchFamily="34" charset="0"/>
                <a:cs typeface="Arial" panose="020B0604020202020204" pitchFamily="34" charset="0"/>
              </a:rPr>
              <a:t>فیلم های در حال ساخت </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8557592" y="1664012"/>
            <a:ext cx="1139870" cy="523220"/>
          </a:xfrm>
          <a:prstGeom prst="rect">
            <a:avLst/>
          </a:prstGeom>
        </p:spPr>
        <p:txBody>
          <a:bodyPr wrap="square">
            <a:spAutoFit/>
          </a:bodyPr>
          <a:lstStyle/>
          <a:p>
            <a:r>
              <a:rPr lang="fa-IR" sz="2800" b="1" dirty="0">
                <a:latin typeface="Arial" panose="020B0604020202020204" pitchFamily="34" charset="0"/>
                <a:cs typeface="Arial" panose="020B0604020202020204" pitchFamily="34" charset="0"/>
              </a:rPr>
              <a:t>فاز سه </a:t>
            </a:r>
            <a:endParaRPr lang="en-US" sz="2800" b="1" dirty="0">
              <a:latin typeface="Arial" panose="020B0604020202020204" pitchFamily="34" charset="0"/>
              <a:cs typeface="Arial" panose="020B0604020202020204" pitchFamily="34" charset="0"/>
            </a:endParaRPr>
          </a:p>
        </p:txBody>
      </p:sp>
      <p:sp>
        <p:nvSpPr>
          <p:cNvPr id="4" name="Rectangle 3"/>
          <p:cNvSpPr/>
          <p:nvPr/>
        </p:nvSpPr>
        <p:spPr>
          <a:xfrm>
            <a:off x="1733722" y="1664012"/>
            <a:ext cx="1853392" cy="523220"/>
          </a:xfrm>
          <a:prstGeom prst="rect">
            <a:avLst/>
          </a:prstGeom>
        </p:spPr>
        <p:txBody>
          <a:bodyPr wrap="none">
            <a:spAutoFit/>
          </a:bodyPr>
          <a:lstStyle/>
          <a:p>
            <a:r>
              <a:rPr lang="fa-IR" sz="2800" b="1" dirty="0">
                <a:latin typeface="Arial" panose="020B0604020202020204" pitchFamily="34" charset="0"/>
                <a:cs typeface="Arial" panose="020B0604020202020204" pitchFamily="34" charset="0"/>
              </a:rPr>
              <a:t>پس از فاز سه</a:t>
            </a:r>
            <a:endParaRPr lang="en-US" sz="2800" b="1" dirty="0">
              <a:latin typeface="Arial" panose="020B0604020202020204" pitchFamily="34" charset="0"/>
              <a:cs typeface="Arial" panose="020B0604020202020204" pitchFamily="34" charset="0"/>
            </a:endParaRPr>
          </a:p>
        </p:txBody>
      </p:sp>
      <p:sp>
        <p:nvSpPr>
          <p:cNvPr id="5" name="Rectangle 4"/>
          <p:cNvSpPr/>
          <p:nvPr/>
        </p:nvSpPr>
        <p:spPr>
          <a:xfrm>
            <a:off x="6380922" y="2532893"/>
            <a:ext cx="4040884" cy="584775"/>
          </a:xfrm>
          <a:prstGeom prst="rect">
            <a:avLst/>
          </a:prstGeom>
        </p:spPr>
        <p:txBody>
          <a:bodyPr wrap="square">
            <a:spAutoFit/>
          </a:bodyPr>
          <a:lstStyle/>
          <a:p>
            <a:pPr algn="r" rtl="1"/>
            <a:r>
              <a:rPr lang="fa-IR" sz="3200" b="1" dirty="0">
                <a:latin typeface="Arial" panose="020B0604020202020204" pitchFamily="34" charset="0"/>
                <a:cs typeface="Arial" panose="020B0604020202020204" pitchFamily="34" charset="0"/>
              </a:rPr>
              <a:t>کاپیتان </a:t>
            </a:r>
            <a:r>
              <a:rPr lang="fa-IR" sz="3200" b="1" dirty="0" smtClean="0">
                <a:latin typeface="Arial" panose="020B0604020202020204" pitchFamily="34" charset="0"/>
                <a:cs typeface="Arial" panose="020B0604020202020204" pitchFamily="34" charset="0"/>
              </a:rPr>
              <a:t>مارول 2019</a:t>
            </a:r>
            <a:endParaRPr lang="en-US" sz="3200" b="1" dirty="0">
              <a:latin typeface="Arial" panose="020B0604020202020204" pitchFamily="34" charset="0"/>
              <a:cs typeface="Arial" panose="020B0604020202020204" pitchFamily="34" charset="0"/>
            </a:endParaRPr>
          </a:p>
        </p:txBody>
      </p:sp>
      <p:sp>
        <p:nvSpPr>
          <p:cNvPr id="6" name="Rectangle 5"/>
          <p:cNvSpPr/>
          <p:nvPr/>
        </p:nvSpPr>
        <p:spPr>
          <a:xfrm>
            <a:off x="5130462" y="3463329"/>
            <a:ext cx="5690781" cy="584775"/>
          </a:xfrm>
          <a:prstGeom prst="rect">
            <a:avLst/>
          </a:prstGeom>
        </p:spPr>
        <p:txBody>
          <a:bodyPr wrap="square">
            <a:spAutoFit/>
          </a:bodyPr>
          <a:lstStyle/>
          <a:p>
            <a:pPr algn="r" rtl="1"/>
            <a:r>
              <a:rPr lang="fa-IR" sz="3200" b="1" dirty="0" smtClean="0">
                <a:latin typeface="Arial" panose="020B0604020202020204" pitchFamily="34" charset="0"/>
                <a:cs typeface="Arial" panose="020B0604020202020204" pitchFamily="34" charset="0"/>
              </a:rPr>
              <a:t>انتقام جویان پایان بازی 2019</a:t>
            </a:r>
            <a:endParaRPr lang="en-US" sz="3200" b="1" dirty="0">
              <a:latin typeface="Arial" panose="020B0604020202020204" pitchFamily="34" charset="0"/>
              <a:cs typeface="Arial" panose="020B0604020202020204" pitchFamily="34" charset="0"/>
            </a:endParaRPr>
          </a:p>
        </p:txBody>
      </p:sp>
      <p:sp>
        <p:nvSpPr>
          <p:cNvPr id="7" name="Rectangle 6"/>
          <p:cNvSpPr/>
          <p:nvPr/>
        </p:nvSpPr>
        <p:spPr>
          <a:xfrm>
            <a:off x="-168966" y="2532893"/>
            <a:ext cx="5039139" cy="523220"/>
          </a:xfrm>
          <a:prstGeom prst="rect">
            <a:avLst/>
          </a:prstGeom>
        </p:spPr>
        <p:txBody>
          <a:bodyPr wrap="square">
            <a:spAutoFit/>
          </a:bodyPr>
          <a:lstStyle/>
          <a:p>
            <a:pPr algn="r" rtl="1"/>
            <a:r>
              <a:rPr lang="fa-IR" sz="2800" b="1" dirty="0">
                <a:latin typeface="Arial" panose="020B0604020202020204" pitchFamily="34" charset="0"/>
                <a:cs typeface="Arial" panose="020B0604020202020204" pitchFamily="34" charset="0"/>
              </a:rPr>
              <a:t>مرد عنکبوتی: دور از </a:t>
            </a:r>
            <a:r>
              <a:rPr lang="fa-IR" sz="2800" b="1" dirty="0" smtClean="0">
                <a:latin typeface="Arial" panose="020B0604020202020204" pitchFamily="34" charset="0"/>
                <a:cs typeface="Arial" panose="020B0604020202020204" pitchFamily="34" charset="0"/>
              </a:rPr>
              <a:t>خانه 2019</a:t>
            </a:r>
            <a:endParaRPr lang="en-US" sz="2800" b="1" dirty="0">
              <a:latin typeface="Arial" panose="020B0604020202020204" pitchFamily="34" charset="0"/>
              <a:cs typeface="Arial" panose="020B0604020202020204" pitchFamily="34" charset="0"/>
            </a:endParaRPr>
          </a:p>
        </p:txBody>
      </p:sp>
      <p:sp>
        <p:nvSpPr>
          <p:cNvPr id="9" name="Rectangle 8"/>
          <p:cNvSpPr/>
          <p:nvPr/>
        </p:nvSpPr>
        <p:spPr>
          <a:xfrm>
            <a:off x="920198" y="3494106"/>
            <a:ext cx="3480440" cy="523220"/>
          </a:xfrm>
          <a:prstGeom prst="rect">
            <a:avLst/>
          </a:prstGeom>
        </p:spPr>
        <p:txBody>
          <a:bodyPr wrap="none">
            <a:spAutoFit/>
          </a:bodyPr>
          <a:lstStyle/>
          <a:p>
            <a:pPr algn="r" rtl="1"/>
            <a:r>
              <a:rPr lang="fa-IR" sz="2800" b="1" dirty="0">
                <a:latin typeface="Arial" panose="020B0604020202020204" pitchFamily="34" charset="0"/>
                <a:cs typeface="Arial" panose="020B0604020202020204" pitchFamily="34" charset="0"/>
              </a:rPr>
              <a:t>نگهبانان کهکشان 3 2020</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9155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3859" y="457198"/>
            <a:ext cx="2065981" cy="27432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858" y="3617842"/>
            <a:ext cx="2065982" cy="27432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920" y="3617842"/>
            <a:ext cx="2065982" cy="27432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920" y="457198"/>
            <a:ext cx="2065982" cy="2743201"/>
          </a:xfrm>
          <a:prstGeom prst="rect">
            <a:avLst/>
          </a:prstGeom>
        </p:spPr>
      </p:pic>
    </p:spTree>
    <p:extLst>
      <p:ext uri="{BB962C8B-B14F-4D97-AF65-F5344CB8AC3E}">
        <p14:creationId xmlns:p14="http://schemas.microsoft.com/office/powerpoint/2010/main" val="158982710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055" y="79035"/>
            <a:ext cx="9905999" cy="1503320"/>
          </a:xfrm>
        </p:spPr>
        <p:txBody>
          <a:bodyPr>
            <a:normAutofit/>
          </a:bodyPr>
          <a:lstStyle/>
          <a:p>
            <a:pPr algn="r"/>
            <a:r>
              <a:rPr lang="fa-IR" sz="2400" b="1" dirty="0" smtClean="0">
                <a:latin typeface="Arial" panose="020B0604020202020204" pitchFamily="34" charset="0"/>
                <a:cs typeface="Arial" panose="020B0604020202020204" pitchFamily="34" charset="0"/>
              </a:rPr>
              <a:t>بسیار خوب حالا که با فیلم های تا به اینجا ساخته شدی مارول آشنا شدید بریم سراغ بحث اصلی مون یعنی </a:t>
            </a:r>
            <a:r>
              <a:rPr lang="fa-IR" sz="2400" b="1" dirty="0">
                <a:latin typeface="Arial" panose="020B0604020202020204" pitchFamily="34" charset="0"/>
                <a:cs typeface="Arial" panose="020B0604020202020204" pitchFamily="34" charset="0"/>
              </a:rPr>
              <a:t>فیلمِ </a:t>
            </a:r>
            <a:r>
              <a:rPr lang="fa-IR" sz="2400" b="1" dirty="0" smtClean="0">
                <a:latin typeface="Arial" panose="020B0604020202020204" pitchFamily="34" charset="0"/>
                <a:cs typeface="Arial" panose="020B0604020202020204" pitchFamily="34" charset="0"/>
              </a:rPr>
              <a:t/>
            </a:r>
            <a:br>
              <a:rPr lang="fa-IR" sz="2400" b="1" dirty="0" smtClean="0">
                <a:latin typeface="Arial" panose="020B0604020202020204" pitchFamily="34" charset="0"/>
                <a:cs typeface="Arial" panose="020B0604020202020204" pitchFamily="34" charset="0"/>
              </a:rPr>
            </a:br>
            <a:r>
              <a:rPr lang="fa-IR" sz="2400" b="1" dirty="0" smtClean="0">
                <a:latin typeface="Arial" panose="020B0604020202020204" pitchFamily="34" charset="0"/>
                <a:cs typeface="Arial" panose="020B0604020202020204" pitchFamily="34" charset="0"/>
              </a:rPr>
              <a:t> (انتقام جویان جنگ ابدیت)</a:t>
            </a:r>
            <a:r>
              <a:rPr lang="en-US" sz="2400" b="1" dirty="0" smtClean="0">
                <a:latin typeface="Arial" panose="020B0604020202020204" pitchFamily="34" charset="0"/>
                <a:cs typeface="Arial" panose="020B0604020202020204" pitchFamily="34" charset="0"/>
              </a:rPr>
              <a:t>avengers infinity war</a:t>
            </a:r>
            <a:endParaRPr lang="en-US" sz="2400" b="1" dirty="0">
              <a:latin typeface="Arial" panose="020B0604020202020204" pitchFamily="34" charset="0"/>
              <a:cs typeface="Arial" panose="020B0604020202020204" pitchFamily="34" charset="0"/>
            </a:endParaRPr>
          </a:p>
        </p:txBody>
      </p:sp>
      <p:sp>
        <p:nvSpPr>
          <p:cNvPr id="9" name="Text Placeholder 8"/>
          <p:cNvSpPr>
            <a:spLocks noGrp="1"/>
          </p:cNvSpPr>
          <p:nvPr>
            <p:ph type="body" idx="1"/>
          </p:nvPr>
        </p:nvSpPr>
        <p:spPr>
          <a:xfrm>
            <a:off x="1805298" y="1767021"/>
            <a:ext cx="9073756" cy="2561333"/>
          </a:xfrm>
        </p:spPr>
        <p:txBody>
          <a:bodyPr>
            <a:noAutofit/>
          </a:bodyPr>
          <a:lstStyle/>
          <a:p>
            <a:pPr algn="r" rtl="1"/>
            <a:r>
              <a:rPr lang="fa-IR" sz="1400" b="1" dirty="0" smtClean="0">
                <a:solidFill>
                  <a:schemeClr val="tx1"/>
                </a:solidFill>
                <a:latin typeface="Arial" panose="020B0604020202020204" pitchFamily="34" charset="0"/>
                <a:cs typeface="Arial" panose="020B0604020202020204" pitchFamily="34" charset="0"/>
              </a:rPr>
              <a:t>کارگردان:برادران روسو-تهیه کننده:کوین فایگی-نویسنده:کریستوفر مارکوس و استیون مک فیلی</a:t>
            </a:r>
          </a:p>
          <a:p>
            <a:pPr algn="r" rtl="1"/>
            <a:r>
              <a:rPr lang="fa-IR" sz="1400" b="1" dirty="0" smtClean="0">
                <a:solidFill>
                  <a:schemeClr val="tx1"/>
                </a:solidFill>
                <a:latin typeface="Arial" panose="020B0604020202020204" pitchFamily="34" charset="0"/>
                <a:cs typeface="Arial" panose="020B0604020202020204" pitchFamily="34" charset="0"/>
              </a:rPr>
              <a:t> بازیگران :رابرت داونی جونیور،کریس همسورث،مارک رافلو،کریس ایوانز،اسکارلت جوهانسون</a:t>
            </a:r>
          </a:p>
          <a:p>
            <a:pPr algn="r" rtl="1"/>
            <a:r>
              <a:rPr lang="fa-IR" sz="1400" b="1" dirty="0" smtClean="0">
                <a:solidFill>
                  <a:schemeClr val="tx1"/>
                </a:solidFill>
                <a:latin typeface="Arial" panose="020B0604020202020204" pitchFamily="34" charset="0"/>
                <a:cs typeface="Arial" panose="020B0604020202020204" pitchFamily="34" charset="0"/>
              </a:rPr>
              <a:t>بندیکت کامبریچ ،دان چیدل، تام هیدلستون،تام هالند،چادویک بوزمن، پل بتانی،الیزایت اولسن ،</a:t>
            </a:r>
          </a:p>
          <a:p>
            <a:pPr algn="r" rtl="1"/>
            <a:r>
              <a:rPr lang="fa-IR" sz="1400" b="1" dirty="0" smtClean="0">
                <a:solidFill>
                  <a:schemeClr val="tx1"/>
                </a:solidFill>
                <a:latin typeface="Arial" panose="020B0604020202020204" pitchFamily="34" charset="0"/>
                <a:cs typeface="Arial" panose="020B0604020202020204" pitchFamily="34" charset="0"/>
              </a:rPr>
              <a:t>آنتونی مکی،سباستین استن،دانای گوریرا،لتیشیا رایت،دیوید باتیستا،زوبی سالدانا،جاش برولین </a:t>
            </a:r>
          </a:p>
          <a:p>
            <a:pPr algn="r" rtl="1"/>
            <a:r>
              <a:rPr lang="fa-IR" sz="1400" b="1" dirty="0" smtClean="0">
                <a:solidFill>
                  <a:schemeClr val="tx1"/>
                </a:solidFill>
                <a:latin typeface="Arial" panose="020B0604020202020204" pitchFamily="34" charset="0"/>
                <a:cs typeface="Arial" panose="020B0604020202020204" pitchFamily="34" charset="0"/>
              </a:rPr>
              <a:t>کریس پرت ،تیفانی اسپنسن،</a:t>
            </a:r>
          </a:p>
          <a:p>
            <a:pPr algn="r" rtl="1"/>
            <a:r>
              <a:rPr lang="fa-IR" sz="1400" b="1" dirty="0" smtClean="0">
                <a:solidFill>
                  <a:schemeClr val="tx1"/>
                </a:solidFill>
                <a:latin typeface="Arial" panose="020B0604020202020204" pitchFamily="34" charset="0"/>
                <a:cs typeface="Arial" panose="020B0604020202020204" pitchFamily="34" charset="0"/>
              </a:rPr>
              <a:t>موسیقی:آلن سیلوستری – فیلم برداری ترنت اوپالاک – تدوین: جفری فورد-</a:t>
            </a:r>
          </a:p>
          <a:p>
            <a:pPr algn="r" rtl="1"/>
            <a:r>
              <a:rPr lang="fa-IR" sz="1400" b="1" dirty="0" smtClean="0">
                <a:solidFill>
                  <a:schemeClr val="tx1"/>
                </a:solidFill>
                <a:latin typeface="Arial" panose="020B0604020202020204" pitchFamily="34" charset="0"/>
                <a:cs typeface="Arial" panose="020B0604020202020204" pitchFamily="34" charset="0"/>
              </a:rPr>
              <a:t>شرکت تولید کننده: مارول استودیوز - تاریخ انتشار:27 آوریل2018</a:t>
            </a:r>
            <a:r>
              <a:rPr lang="fa-IR" sz="1400" b="1" dirty="0">
                <a:solidFill>
                  <a:schemeClr val="tx1"/>
                </a:solidFill>
                <a:latin typeface="Arial" panose="020B0604020202020204" pitchFamily="34" charset="0"/>
                <a:cs typeface="Arial" panose="020B0604020202020204" pitchFamily="34" charset="0"/>
              </a:rPr>
              <a:t> </a:t>
            </a:r>
            <a:r>
              <a:rPr lang="fa-IR" sz="1400" b="1" dirty="0" smtClean="0">
                <a:solidFill>
                  <a:schemeClr val="tx1"/>
                </a:solidFill>
                <a:latin typeface="Arial" panose="020B0604020202020204" pitchFamily="34" charset="0"/>
                <a:cs typeface="Arial" panose="020B0604020202020204" pitchFamily="34" charset="0"/>
              </a:rPr>
              <a:t>–هزینه فیلم :400میلیون دلار-</a:t>
            </a:r>
          </a:p>
          <a:p>
            <a:pPr algn="r" rtl="1"/>
            <a:r>
              <a:rPr lang="fa-IR" sz="1400" b="1" dirty="0" smtClean="0">
                <a:solidFill>
                  <a:schemeClr val="tx1"/>
                </a:solidFill>
                <a:latin typeface="Arial" panose="020B0604020202020204" pitchFamily="34" charset="0"/>
                <a:cs typeface="Arial" panose="020B0604020202020204" pitchFamily="34" charset="0"/>
              </a:rPr>
              <a:t>فروش گیشه :2.046 میلیارد دلار</a:t>
            </a:r>
          </a:p>
        </p:txBody>
      </p:sp>
      <p:sp>
        <p:nvSpPr>
          <p:cNvPr id="5" name="Rectangle 4"/>
          <p:cNvSpPr/>
          <p:nvPr/>
        </p:nvSpPr>
        <p:spPr>
          <a:xfrm>
            <a:off x="8159877" y="1397689"/>
            <a:ext cx="2396389" cy="369332"/>
          </a:xfrm>
          <a:prstGeom prst="rect">
            <a:avLst/>
          </a:prstGeom>
        </p:spPr>
        <p:txBody>
          <a:bodyPr wrap="square">
            <a:spAutoFit/>
          </a:bodyPr>
          <a:lstStyle/>
          <a:p>
            <a:r>
              <a:rPr lang="fa-I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مسئولین فیلم </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07" y="1397689"/>
            <a:ext cx="4671588" cy="4943052"/>
          </a:xfrm>
          <a:prstGeom prst="rect">
            <a:avLst/>
          </a:prstGeom>
        </p:spPr>
      </p:pic>
    </p:spTree>
    <p:extLst>
      <p:ext uri="{BB962C8B-B14F-4D97-AF65-F5344CB8AC3E}">
        <p14:creationId xmlns:p14="http://schemas.microsoft.com/office/powerpoint/2010/main" val="795185134"/>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62" y="167794"/>
            <a:ext cx="10302844" cy="2266385"/>
          </a:xfrm>
        </p:spPr>
        <p:txBody>
          <a:bodyPr>
            <a:normAutofit/>
          </a:bodyPr>
          <a:lstStyle/>
          <a:p>
            <a:pPr algn="r" rtl="1"/>
            <a:r>
              <a:rPr lang="fa-IR" sz="3200" b="1" dirty="0" smtClean="0">
                <a:latin typeface="Arial" panose="020B0604020202020204" pitchFamily="34" charset="0"/>
                <a:cs typeface="Arial" panose="020B0604020202020204" pitchFamily="34" charset="0"/>
              </a:rPr>
              <a:t>داستان فیلم :داستان فیلم درباره مردی به نام تانوس است میخواهد سنگ های ابدیت را به دست آورد تا نیمی از مردم جهان هستی را بکشد و انتقام جویان میخواهند جلوی این اتفاق را بگیرند.</a:t>
            </a:r>
            <a:endParaRPr lang="en-US" sz="3200" b="1" dirty="0">
              <a:latin typeface="Arial" panose="020B0604020202020204" pitchFamily="34" charset="0"/>
              <a:cs typeface="Arial" panose="020B0604020202020204" pitchFamily="34" charset="0"/>
            </a:endParaRPr>
          </a:p>
        </p:txBody>
      </p:sp>
      <p:sp>
        <p:nvSpPr>
          <p:cNvPr id="5" name="Rectangle 4"/>
          <p:cNvSpPr/>
          <p:nvPr/>
        </p:nvSpPr>
        <p:spPr>
          <a:xfrm>
            <a:off x="-1112543" y="2562625"/>
            <a:ext cx="12013949" cy="400110"/>
          </a:xfrm>
          <a:prstGeom prst="rect">
            <a:avLst/>
          </a:prstGeom>
        </p:spPr>
        <p:txBody>
          <a:bodyPr wrap="square">
            <a:spAutoFit/>
          </a:bodyPr>
          <a:lstStyle/>
          <a:p>
            <a:pPr algn="r" rtl="1"/>
            <a:r>
              <a:rPr lang="fa-IR"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سنگ های  ابدیت سنگ هایی هستند که 6جز اصلی جهان هستی را کنترل می </a:t>
            </a:r>
            <a:r>
              <a:rPr lang="fa-IR"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کند </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a-IR"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زمان </a:t>
            </a:r>
            <a:r>
              <a:rPr lang="fa-IR"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،مکان ،</a:t>
            </a:r>
            <a:r>
              <a:rPr lang="fa-IR"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روح،ذهن،قدرت و واقعیت</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a-IR"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513" y="3219632"/>
            <a:ext cx="3151643" cy="24840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507" y="3219632"/>
            <a:ext cx="3757185" cy="2484045"/>
          </a:xfrm>
          <a:prstGeom prst="rect">
            <a:avLst/>
          </a:prstGeom>
        </p:spPr>
      </p:pic>
      <p:sp>
        <p:nvSpPr>
          <p:cNvPr id="8" name="Rectangle 7"/>
          <p:cNvSpPr/>
          <p:nvPr/>
        </p:nvSpPr>
        <p:spPr>
          <a:xfrm>
            <a:off x="3065707" y="5960576"/>
            <a:ext cx="676787" cy="369332"/>
          </a:xfrm>
          <a:prstGeom prst="rect">
            <a:avLst/>
          </a:prstGeom>
        </p:spPr>
        <p:txBody>
          <a:bodyPr wrap="none">
            <a:spAutoFit/>
          </a:bodyPr>
          <a:lstStyle/>
          <a:p>
            <a:pPr algn="r" rtl="1"/>
            <a:r>
              <a:rPr lang="fa-I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تانوس</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8"/>
          <p:cNvSpPr/>
          <p:nvPr/>
        </p:nvSpPr>
        <p:spPr>
          <a:xfrm>
            <a:off x="7825014" y="5960576"/>
            <a:ext cx="3001142" cy="369332"/>
          </a:xfrm>
          <a:prstGeom prst="rect">
            <a:avLst/>
          </a:prstGeom>
        </p:spPr>
        <p:txBody>
          <a:bodyPr wrap="none">
            <a:spAutoFit/>
          </a:bodyPr>
          <a:lstStyle/>
          <a:p>
            <a:pPr algn="r" rtl="1"/>
            <a:r>
              <a:rPr lang="fa-I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سنگ های ابدیت روی دستکش ابدیت</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237962"/>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1316" y="715223"/>
            <a:ext cx="10169221" cy="896293"/>
          </a:xfrm>
        </p:spPr>
        <p:txBody>
          <a:bodyPr>
            <a:normAutofit fontScale="90000"/>
          </a:bodyPr>
          <a:lstStyle/>
          <a:p>
            <a:pPr algn="r" rtl="1"/>
            <a:r>
              <a:rPr lang="fa-IR" sz="3600" b="1" dirty="0" smtClean="0"/>
              <a:t>تحلیل  خصوصیات قهرمانان و ضد قهرمان های فیلم</a:t>
            </a:r>
            <a:endParaRPr lang="en-US" sz="36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086" y="2118511"/>
            <a:ext cx="9191451" cy="346530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784334162"/>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4087" y="208230"/>
            <a:ext cx="3150425" cy="776922"/>
          </a:xfrm>
        </p:spPr>
        <p:txBody>
          <a:bodyPr>
            <a:normAutofit fontScale="90000"/>
          </a:bodyPr>
          <a:lstStyle/>
          <a:p>
            <a:pPr algn="r" rtl="1"/>
            <a:r>
              <a:rPr lang="fa-IR" sz="4000" b="1" dirty="0" smtClean="0">
                <a:latin typeface="Arial" panose="020B0604020202020204" pitchFamily="34" charset="0"/>
                <a:cs typeface="Arial" panose="020B0604020202020204" pitchFamily="34" charset="0"/>
              </a:rPr>
              <a:t>تانوس </a:t>
            </a:r>
            <a:r>
              <a:rPr lang="en-US" sz="4000" b="1" dirty="0" smtClean="0">
                <a:latin typeface="Arial" panose="020B0604020202020204" pitchFamily="34" charset="0"/>
                <a:cs typeface="Arial" panose="020B0604020202020204" pitchFamily="34" charset="0"/>
              </a:rPr>
              <a:t>THANOS</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71604" y="1118430"/>
            <a:ext cx="10682908" cy="1653145"/>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تانوس :منفور ترین شخصیت دنیای سینمایی مارول ، که در سیاره تایتان زندگی می کند و قوی فرد کهکشان به حساب می آید ،به گفته ی خودش اراده ی قوی دارد ، در نبرد تن به تن توانایی  زیادی و دوست دارد قدرتش را به رخ دیگران به کِشد ، و به دنبال 6 سنگ ابدیت است تا با استفاده از آن نیمی از موجودات دنیا را از بین ببرد، او آنقدر هدفش برایش مهم است که حتی دخترش را هم از سر راه برداشت.</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2895" y="2904853"/>
            <a:ext cx="2507810" cy="22328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089" y="2904853"/>
            <a:ext cx="3874884" cy="2232871"/>
          </a:xfrm>
          <a:prstGeom prst="rect">
            <a:avLst/>
          </a:prstGeom>
        </p:spPr>
      </p:pic>
      <p:sp>
        <p:nvSpPr>
          <p:cNvPr id="6" name="Rectangle 5"/>
          <p:cNvSpPr/>
          <p:nvPr/>
        </p:nvSpPr>
        <p:spPr>
          <a:xfrm>
            <a:off x="1476677" y="5271002"/>
            <a:ext cx="3937296"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“جاش برولین” </a:t>
            </a:r>
            <a:r>
              <a:rPr lang="fa-IR" b="1" dirty="0">
                <a:latin typeface="Arial" panose="020B0604020202020204" pitchFamily="34" charset="0"/>
                <a:cs typeface="Arial" panose="020B0604020202020204" pitchFamily="34" charset="0"/>
              </a:rPr>
              <a:t>دراین نقش هنر نمایی کرده است </a:t>
            </a:r>
            <a:endParaRPr lang="en-US" b="1" dirty="0">
              <a:latin typeface="Arial" panose="020B0604020202020204" pitchFamily="34" charset="0"/>
              <a:cs typeface="Arial" panose="020B0604020202020204" pitchFamily="34" charset="0"/>
            </a:endParaRPr>
          </a:p>
        </p:txBody>
      </p:sp>
      <p:sp>
        <p:nvSpPr>
          <p:cNvPr id="7" name="Rectangle 6"/>
          <p:cNvSpPr/>
          <p:nvPr/>
        </p:nvSpPr>
        <p:spPr>
          <a:xfrm>
            <a:off x="5549774" y="5455668"/>
            <a:ext cx="5558828" cy="1080296"/>
          </a:xfrm>
          <a:prstGeom prst="rect">
            <a:avLst/>
          </a:prstGeom>
        </p:spPr>
        <p:txBody>
          <a:bodyPr wrap="square">
            <a:spAutoFit/>
          </a:bodyPr>
          <a:lstStyle/>
          <a:p>
            <a:pPr algn="r" rtl="1">
              <a:lnSpc>
                <a:spcPct val="107000"/>
              </a:lnSpc>
              <a:spcAft>
                <a:spcPts val="800"/>
              </a:spcAft>
            </a:pPr>
            <a:r>
              <a:rPr lang="fa-IR" sz="2000" b="1" dirty="0">
                <a:latin typeface="Calibri" panose="020F0502020204030204" pitchFamily="34" charset="0"/>
                <a:ea typeface="Calibri" panose="020F0502020204030204" pitchFamily="34" charset="0"/>
                <a:cs typeface="Arial" panose="020B0604020202020204" pitchFamily="34" charset="0"/>
              </a:rPr>
              <a:t>فرزندان تانوس(سربازان تانوس):افرادی قوی که به دنبال پول و مقام هستند و حاضرند برای تانوس همه کار بکنند ،آنها مهارت بالایی در مبارزات با اسحله دارند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1153755"/>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461" y="146857"/>
            <a:ext cx="7516559" cy="660905"/>
          </a:xfrm>
        </p:spPr>
        <p:txBody>
          <a:bodyPr>
            <a:normAutofit/>
          </a:bodyPr>
          <a:lstStyle/>
          <a:p>
            <a:pPr algn="r" rtl="1"/>
            <a:r>
              <a:rPr lang="fa-IR" sz="4000" b="1" dirty="0" smtClean="0">
                <a:latin typeface="Arial" panose="020B0604020202020204" pitchFamily="34" charset="0"/>
                <a:cs typeface="Arial" panose="020B0604020202020204" pitchFamily="34" charset="0"/>
              </a:rPr>
              <a:t>- کاپیتان آمریکا </a:t>
            </a:r>
            <a:r>
              <a:rPr lang="en-US" sz="4000" b="1" dirty="0" smtClean="0">
                <a:latin typeface="Arial" panose="020B0604020202020204" pitchFamily="34" charset="0"/>
                <a:cs typeface="Arial" panose="020B0604020202020204" pitchFamily="34" charset="0"/>
              </a:rPr>
              <a:t>captain </a:t>
            </a:r>
            <a:r>
              <a:rPr lang="en-US" sz="4000" b="1" dirty="0" err="1" smtClean="0">
                <a:latin typeface="Arial" panose="020B0604020202020204" pitchFamily="34" charset="0"/>
                <a:cs typeface="Arial" panose="020B0604020202020204" pitchFamily="34" charset="0"/>
              </a:rPr>
              <a:t>america</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0" y="1054728"/>
            <a:ext cx="10999960" cy="2068195"/>
          </a:xfrm>
          <a:prstGeom prst="rect">
            <a:avLst/>
          </a:prstGeom>
        </p:spPr>
        <p:txBody>
          <a:bodyPr wrap="square">
            <a:spAutoFit/>
          </a:bodyPr>
          <a:lstStyle/>
          <a:p>
            <a:pPr algn="r" rtl="1">
              <a:lnSpc>
                <a:spcPct val="107000"/>
              </a:lnSpc>
              <a:spcAft>
                <a:spcPts val="800"/>
              </a:spcAft>
            </a:pPr>
            <a:r>
              <a:rPr lang="ar-SA" sz="2400" b="1" dirty="0">
                <a:latin typeface="Calibri" panose="020F0502020204030204" pitchFamily="34" charset="0"/>
                <a:ea typeface="Calibri" panose="020F0502020204030204" pitchFamily="34" charset="0"/>
                <a:cs typeface="Arial" panose="020B0604020202020204" pitchFamily="34" charset="0"/>
              </a:rPr>
              <a:t>کاپیتان آمریکا(استیو راجرز) : استیو راجرز متولد1918یک ابرسربازکه ازخصوصیات  آن می توان به قدرت رهبری </a:t>
            </a:r>
            <a:r>
              <a:rPr lang="ar-SA" sz="2400" b="1" dirty="0" smtClean="0">
                <a:latin typeface="Calibri" panose="020F0502020204030204" pitchFamily="34" charset="0"/>
                <a:ea typeface="Calibri" panose="020F0502020204030204" pitchFamily="34" charset="0"/>
                <a:cs typeface="Arial" panose="020B0604020202020204" pitchFamily="34" charset="0"/>
              </a:rPr>
              <a:t>کردن</a:t>
            </a:r>
            <a:r>
              <a:rPr lang="fa-IR" sz="2400" b="1" dirty="0" smtClean="0">
                <a:latin typeface="Calibri" panose="020F0502020204030204" pitchFamily="34" charset="0"/>
                <a:ea typeface="Calibri" panose="020F0502020204030204" pitchFamily="34" charset="0"/>
                <a:cs typeface="Arial" panose="020B0604020202020204" pitchFamily="34" charset="0"/>
              </a:rPr>
              <a:t>،</a:t>
            </a:r>
            <a:r>
              <a:rPr lang="ar-SA" sz="2400" b="1" dirty="0" smtClean="0">
                <a:latin typeface="Calibri" panose="020F0502020204030204" pitchFamily="34" charset="0"/>
                <a:ea typeface="Calibri" panose="020F0502020204030204" pitchFamily="34" charset="0"/>
                <a:cs typeface="Arial" panose="020B0604020202020204" pitchFamily="34" charset="0"/>
              </a:rPr>
              <a:t>وطن </a:t>
            </a:r>
            <a:r>
              <a:rPr lang="ar-SA" sz="2400" b="1" dirty="0">
                <a:latin typeface="Calibri" panose="020F0502020204030204" pitchFamily="34" charset="0"/>
                <a:ea typeface="Calibri" panose="020F0502020204030204" pitchFamily="34" charset="0"/>
                <a:cs typeface="Arial" panose="020B0604020202020204" pitchFamily="34" charset="0"/>
              </a:rPr>
              <a:t>پرستی ، </a:t>
            </a:r>
            <a:r>
              <a:rPr lang="ar-SA" sz="2400" b="1" dirty="0" smtClean="0">
                <a:latin typeface="Calibri" panose="020F0502020204030204" pitchFamily="34" charset="0"/>
                <a:ea typeface="Calibri" panose="020F0502020204030204" pitchFamily="34" charset="0"/>
                <a:cs typeface="Arial" panose="020B0604020202020204" pitchFamily="34" charset="0"/>
              </a:rPr>
              <a:t>فداکاری </a:t>
            </a:r>
            <a:r>
              <a:rPr lang="ar-SA" sz="2400" b="1" dirty="0">
                <a:latin typeface="Calibri" panose="020F0502020204030204" pitchFamily="34" charset="0"/>
                <a:ea typeface="Calibri" panose="020F0502020204030204" pitchFamily="34" charset="0"/>
                <a:cs typeface="Arial" panose="020B0604020202020204" pitchFamily="34" charset="0"/>
              </a:rPr>
              <a:t>و از خود گذشتگی ،  اهمیت دادن به جان انسان ها </a:t>
            </a:r>
            <a:r>
              <a:rPr lang="ar-SA" sz="2400" b="1" dirty="0" smtClean="0">
                <a:latin typeface="Calibri" panose="020F0502020204030204" pitchFamily="34" charset="0"/>
                <a:ea typeface="Calibri" panose="020F0502020204030204" pitchFamily="34" charset="0"/>
                <a:cs typeface="Arial" panose="020B0604020202020204" pitchFamily="34" charset="0"/>
              </a:rPr>
              <a:t>،</a:t>
            </a:r>
            <a:r>
              <a:rPr lang="ar-SA" sz="2400" b="1" dirty="0">
                <a:latin typeface="Calibri" panose="020F0502020204030204" pitchFamily="34" charset="0"/>
                <a:ea typeface="Calibri" panose="020F0502020204030204" pitchFamily="34" charset="0"/>
                <a:cs typeface="Arial" panose="020B0604020202020204" pitchFamily="34" charset="0"/>
              </a:rPr>
              <a:t>سخت کوشی و تسلیم نشدن در برابر دشمنان و سختی ها و اعتماد نکردن به کسی </a:t>
            </a:r>
            <a:r>
              <a:rPr lang="ar-SA" sz="2400" b="1" dirty="0" smtClean="0">
                <a:latin typeface="Calibri" panose="020F0502020204030204" pitchFamily="34" charset="0"/>
                <a:ea typeface="Calibri" panose="020F0502020204030204" pitchFamily="34" charset="0"/>
                <a:cs typeface="Arial" panose="020B0604020202020204" pitchFamily="34" charset="0"/>
              </a:rPr>
              <a:t>یا </a:t>
            </a:r>
            <a:r>
              <a:rPr lang="ar-SA" sz="2400" b="1" dirty="0">
                <a:latin typeface="Calibri" panose="020F0502020204030204" pitchFamily="34" charset="0"/>
                <a:ea typeface="Calibri" panose="020F0502020204030204" pitchFamily="34" charset="0"/>
                <a:cs typeface="Arial" panose="020B0604020202020204" pitchFamily="34" charset="0"/>
              </a:rPr>
              <a:t>موضوعی تا زمانی که حقانیت آن برایش روشن نشود و وفادار بودن به فرد و یا موضوع مورد حق  اشاره کرد و به گفته ی خودش در ارتباط برقرار کردن با خانم ها خوب </a:t>
            </a:r>
            <a:r>
              <a:rPr lang="ar-SA" sz="2400" b="1" dirty="0" smtClean="0">
                <a:latin typeface="Calibri" panose="020F0502020204030204" pitchFamily="34" charset="0"/>
                <a:ea typeface="Calibri" panose="020F0502020204030204" pitchFamily="34" charset="0"/>
                <a:cs typeface="Arial" panose="020B0604020202020204" pitchFamily="34" charset="0"/>
              </a:rPr>
              <a:t>نیس</a:t>
            </a:r>
            <a:r>
              <a:rPr lang="fa-IR" sz="2400" b="1" dirty="0" smtClean="0">
                <a:latin typeface="Calibri" panose="020F0502020204030204" pitchFamily="34" charset="0"/>
                <a:ea typeface="Calibri" panose="020F0502020204030204" pitchFamily="34" charset="0"/>
                <a:cs typeface="Arial" panose="020B0604020202020204" pitchFamily="34" charset="0"/>
              </a:rPr>
              <a:t>ت و </a:t>
            </a:r>
            <a:r>
              <a:rPr lang="ar-SA" sz="2400" b="1" dirty="0" smtClean="0">
                <a:latin typeface="Calibri" panose="020F0502020204030204" pitchFamily="34" charset="0"/>
                <a:ea typeface="Calibri" panose="020F0502020204030204" pitchFamily="34" charset="0"/>
                <a:cs typeface="Arial" panose="020B0604020202020204" pitchFamily="34" charset="0"/>
              </a:rPr>
              <a:t>سلطان </a:t>
            </a:r>
            <a:r>
              <a:rPr lang="ar-SA" sz="2400" b="1" dirty="0">
                <a:latin typeface="Calibri" panose="020F0502020204030204" pitchFamily="34" charset="0"/>
                <a:ea typeface="Calibri" panose="020F0502020204030204" pitchFamily="34" charset="0"/>
                <a:cs typeface="Arial" panose="020B0604020202020204" pitchFamily="34" charset="0"/>
              </a:rPr>
              <a:t>از دست دادن فرصت ها دردنیاست </a:t>
            </a:r>
            <a:endParaRPr lang="fa-IR" sz="2400" b="1"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740" y="3142941"/>
            <a:ext cx="2673729" cy="2602871"/>
          </a:xfrm>
          <a:prstGeom prst="rect">
            <a:avLst/>
          </a:prstGeom>
        </p:spPr>
      </p:pic>
      <p:sp>
        <p:nvSpPr>
          <p:cNvPr id="6" name="Rectangle 5"/>
          <p:cNvSpPr/>
          <p:nvPr/>
        </p:nvSpPr>
        <p:spPr>
          <a:xfrm>
            <a:off x="1538121" y="5745812"/>
            <a:ext cx="4096352" cy="369332"/>
          </a:xfrm>
          <a:prstGeom prst="rect">
            <a:avLst/>
          </a:prstGeom>
        </p:spPr>
        <p:txBody>
          <a:bodyPr wrap="square">
            <a:spAutoFit/>
          </a:bodyPr>
          <a:lstStyle/>
          <a:p>
            <a:pPr algn="r"/>
            <a:r>
              <a:rPr lang="fa-IR" b="1" dirty="0" smtClean="0">
                <a:latin typeface="Arial" panose="020B0604020202020204" pitchFamily="34" charset="0"/>
                <a:cs typeface="Arial" panose="020B0604020202020204" pitchFamily="34" charset="0"/>
              </a:rPr>
              <a:t>“</a:t>
            </a:r>
            <a:r>
              <a:rPr lang="fa-IR" b="1" dirty="0">
                <a:latin typeface="Arial" panose="020B0604020202020204" pitchFamily="34" charset="0"/>
                <a:cs typeface="Arial" panose="020B0604020202020204" pitchFamily="34" charset="0"/>
              </a:rPr>
              <a:t>کریس ایوانز</a:t>
            </a:r>
            <a:r>
              <a:rPr lang="fa-IR" b="1" dirty="0" smtClean="0">
                <a:latin typeface="Arial" panose="020B0604020202020204" pitchFamily="34" charset="0"/>
                <a:cs typeface="Arial" panose="020B0604020202020204" pitchFamily="34" charset="0"/>
              </a:rPr>
              <a:t>” دراین نقش هنر نمایی کرده است </a:t>
            </a:r>
            <a:endParaRPr lang="en-US"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759" y="3142941"/>
            <a:ext cx="2611076" cy="2602871"/>
          </a:xfrm>
          <a:prstGeom prst="rect">
            <a:avLst/>
          </a:prstGeom>
        </p:spPr>
      </p:pic>
    </p:spTree>
    <p:extLst>
      <p:ext uri="{BB962C8B-B14F-4D97-AF65-F5344CB8AC3E}">
        <p14:creationId xmlns:p14="http://schemas.microsoft.com/office/powerpoint/2010/main" val="2709760094"/>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124" y="0"/>
            <a:ext cx="12382123" cy="6857999"/>
          </a:xfrm>
          <a:prstGeom prst="rect">
            <a:avLst/>
          </a:prstGeom>
        </p:spPr>
      </p:pic>
    </p:spTree>
    <p:extLst>
      <p:ext uri="{BB962C8B-B14F-4D97-AF65-F5344CB8AC3E}">
        <p14:creationId xmlns:p14="http://schemas.microsoft.com/office/powerpoint/2010/main" val="2423047842"/>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7880" y="184091"/>
            <a:ext cx="5488583" cy="669957"/>
          </a:xfrm>
        </p:spPr>
        <p:txBody>
          <a:bodyPr>
            <a:normAutofit/>
          </a:bodyPr>
          <a:lstStyle/>
          <a:p>
            <a:pPr algn="r" rtl="1"/>
            <a:r>
              <a:rPr lang="fa-IR" sz="3200" b="1" dirty="0" smtClean="0">
                <a:latin typeface="Arial" panose="020B0604020202020204" pitchFamily="34" charset="0"/>
                <a:cs typeface="Arial" panose="020B0604020202020204" pitchFamily="34" charset="0"/>
              </a:rPr>
              <a:t>-مرد آهنی</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IRON MAN  </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135802" y="854048"/>
            <a:ext cx="10920661" cy="3046988"/>
          </a:xfrm>
          <a:prstGeom prst="rect">
            <a:avLst/>
          </a:prstGeom>
        </p:spPr>
        <p:txBody>
          <a:bodyPr wrap="square">
            <a:spAutoFit/>
          </a:bodyPr>
          <a:lstStyle/>
          <a:p>
            <a:pPr algn="r" rtl="1"/>
            <a:r>
              <a:rPr lang="fa-IR" sz="2400" b="1" dirty="0" smtClean="0">
                <a:latin typeface="Arial" panose="020B0604020202020204" pitchFamily="34" charset="0"/>
                <a:cs typeface="Arial" panose="020B0604020202020204" pitchFamily="34" charset="0"/>
              </a:rPr>
              <a:t> مردآهنی (تونی استارک): تونی </a:t>
            </a:r>
            <a:r>
              <a:rPr lang="fa-IR" sz="2400" b="1" dirty="0">
                <a:latin typeface="Arial" panose="020B0604020202020204" pitchFamily="34" charset="0"/>
                <a:cs typeface="Arial" panose="020B0604020202020204" pitchFamily="34" charset="0"/>
              </a:rPr>
              <a:t>استارک ، پسر هاوارد </a:t>
            </a:r>
            <a:r>
              <a:rPr lang="fa-IR" sz="2400" b="1" dirty="0" smtClean="0">
                <a:latin typeface="Arial" panose="020B0604020202020204" pitchFamily="34" charset="0"/>
                <a:cs typeface="Arial" panose="020B0604020202020204" pitchFamily="34" charset="0"/>
              </a:rPr>
              <a:t>استارک و  </a:t>
            </a:r>
            <a:r>
              <a:rPr lang="fa-IR" sz="2400" b="1" dirty="0">
                <a:latin typeface="Arial" panose="020B0604020202020204" pitchFamily="34" charset="0"/>
                <a:cs typeface="Arial" panose="020B0604020202020204" pitchFamily="34" charset="0"/>
              </a:rPr>
              <a:t>رئیس صنایع </a:t>
            </a:r>
            <a:r>
              <a:rPr lang="fa-IR" sz="2400" b="1" dirty="0" smtClean="0">
                <a:latin typeface="Arial" panose="020B0604020202020204" pitchFamily="34" charset="0"/>
                <a:cs typeface="Arial" panose="020B0604020202020204" pitchFamily="34" charset="0"/>
              </a:rPr>
              <a:t>استارک  به خاطر </a:t>
            </a:r>
            <a:r>
              <a:rPr lang="fa-IR" sz="2400" b="1" dirty="0">
                <a:latin typeface="Arial" panose="020B0604020202020204" pitchFamily="34" charset="0"/>
                <a:cs typeface="Arial" panose="020B0604020202020204" pitchFamily="34" charset="0"/>
              </a:rPr>
              <a:t>لباس </a:t>
            </a:r>
            <a:r>
              <a:rPr lang="fa-IR" sz="2400" b="1" dirty="0" smtClean="0">
                <a:latin typeface="Arial" panose="020B0604020202020204" pitchFamily="34" charset="0"/>
                <a:cs typeface="Arial" panose="020B0604020202020204" pitchFamily="34" charset="0"/>
              </a:rPr>
              <a:t>آهنینش </a:t>
            </a:r>
            <a:r>
              <a:rPr lang="fa-IR" sz="2400" b="1" dirty="0">
                <a:latin typeface="Arial" panose="020B0604020202020204" pitchFamily="34" charset="0"/>
                <a:cs typeface="Arial" panose="020B0604020202020204" pitchFamily="34" charset="0"/>
              </a:rPr>
              <a:t>به او لقب مرد آهنی داده اند  از قابلیت های این لباس میتوان به پرواز کردن ، شلیک موشک و .... اشاره کرد</a:t>
            </a:r>
          </a:p>
          <a:p>
            <a:pPr algn="r" rtl="1"/>
            <a:r>
              <a:rPr lang="fa-IR" sz="2400" b="1" dirty="0">
                <a:latin typeface="Arial" panose="020B0604020202020204" pitchFamily="34" charset="0"/>
                <a:cs typeface="Arial" panose="020B0604020202020204" pitchFamily="34" charset="0"/>
              </a:rPr>
              <a:t>او فردی نابغه و بسیار باهوش و کمی خودخواه مغرور و دلسوز  است . که در ساختن وطراحی سلاح های جنگی و وسایل الکترونیکی مهارت و استعداد زیادی دارد و به همین دلیل به او لقب </a:t>
            </a:r>
            <a:r>
              <a:rPr lang="en-US" sz="2400" b="1" dirty="0">
                <a:latin typeface="Arial" panose="020B0604020202020204" pitchFamily="34" charset="0"/>
                <a:cs typeface="Arial" panose="020B0604020202020204" pitchFamily="34" charset="0"/>
              </a:rPr>
              <a:t>“</a:t>
            </a:r>
            <a:r>
              <a:rPr lang="fa-IR" sz="2400" b="1" dirty="0">
                <a:latin typeface="Arial" panose="020B0604020202020204" pitchFamily="34" charset="0"/>
                <a:cs typeface="Arial" panose="020B0604020202020204" pitchFamily="34" charset="0"/>
              </a:rPr>
              <a:t>تاجر بزرگ مرگ</a:t>
            </a:r>
            <a:r>
              <a:rPr lang="en-US" sz="2400" b="1" dirty="0">
                <a:latin typeface="Arial" panose="020B0604020202020204" pitchFamily="34" charset="0"/>
                <a:cs typeface="Arial" panose="020B0604020202020204" pitchFamily="34" charset="0"/>
              </a:rPr>
              <a:t>”</a:t>
            </a:r>
            <a:r>
              <a:rPr lang="fa-IR" sz="2400" b="1" dirty="0">
                <a:latin typeface="Arial" panose="020B0604020202020204" pitchFamily="34" charset="0"/>
                <a:cs typeface="Arial" panose="020B0604020202020204" pitchFamily="34" charset="0"/>
              </a:rPr>
              <a:t> داده </a:t>
            </a:r>
            <a:r>
              <a:rPr lang="fa-IR" sz="2400" b="1" dirty="0" smtClean="0">
                <a:latin typeface="Arial" panose="020B0604020202020204" pitchFamily="34" charset="0"/>
                <a:cs typeface="Arial" panose="020B0604020202020204" pitchFamily="34" charset="0"/>
              </a:rPr>
              <a:t>اند وهمیشه </a:t>
            </a:r>
            <a:r>
              <a:rPr lang="fa-IR" sz="2400" b="1" dirty="0">
                <a:latin typeface="Arial" panose="020B0604020202020204" pitchFamily="34" charset="0"/>
                <a:cs typeface="Arial" panose="020B0604020202020204" pitchFamily="34" charset="0"/>
              </a:rPr>
              <a:t>با استراتژی </a:t>
            </a:r>
            <a:r>
              <a:rPr lang="fa-IR" sz="2400" b="1" dirty="0" smtClean="0">
                <a:latin typeface="Arial" panose="020B0604020202020204" pitchFamily="34" charset="0"/>
                <a:cs typeface="Arial" panose="020B0604020202020204" pitchFamily="34" charset="0"/>
              </a:rPr>
              <a:t>و نقشه ی </a:t>
            </a:r>
            <a:r>
              <a:rPr lang="fa-IR" sz="2400" b="1" dirty="0">
                <a:latin typeface="Arial" panose="020B0604020202020204" pitchFamily="34" charset="0"/>
                <a:cs typeface="Arial" panose="020B0604020202020204" pitchFamily="34" charset="0"/>
              </a:rPr>
              <a:t>قبلی عمل می کند  و یکی از خوصوصیات اخلاقی اش شوخ </a:t>
            </a:r>
            <a:r>
              <a:rPr lang="fa-IR" sz="2400" b="1" dirty="0" smtClean="0">
                <a:latin typeface="Arial" panose="020B0604020202020204" pitchFamily="34" charset="0"/>
                <a:cs typeface="Arial" panose="020B0604020202020204" pitchFamily="34" charset="0"/>
              </a:rPr>
              <a:t>طبعی </a:t>
            </a:r>
            <a:r>
              <a:rPr lang="fa-IR" sz="2400" b="1" dirty="0">
                <a:latin typeface="Arial" panose="020B0604020202020204" pitchFamily="34" charset="0"/>
                <a:cs typeface="Arial" panose="020B0604020202020204" pitchFamily="34" charset="0"/>
              </a:rPr>
              <a:t>و داشتن زبان نیشدار و این که همیشه جوابی در آستین دارد   هم اشاره کرد.</a:t>
            </a:r>
          </a:p>
          <a:p>
            <a:pPr algn="r" rtl="1"/>
            <a:r>
              <a:rPr lang="fa-IR" sz="2400" b="1" dirty="0" smtClean="0">
                <a:latin typeface="Arial" panose="020B0604020202020204" pitchFamily="34" charset="0"/>
                <a:cs typeface="Arial" panose="020B0604020202020204" pitchFamily="34" charset="0"/>
              </a:rPr>
              <a:t>به </a:t>
            </a:r>
            <a:r>
              <a:rPr lang="fa-IR" sz="2400" b="1" dirty="0">
                <a:latin typeface="Arial" panose="020B0604020202020204" pitchFamily="34" charset="0"/>
                <a:cs typeface="Arial" panose="020B0604020202020204" pitchFamily="34" charset="0"/>
              </a:rPr>
              <a:t>گفته ی </a:t>
            </a:r>
            <a:r>
              <a:rPr lang="fa-IR" sz="2400" b="1" dirty="0" smtClean="0">
                <a:latin typeface="Arial" panose="020B0604020202020204" pitchFamily="34" charset="0"/>
                <a:cs typeface="Arial" panose="020B0604020202020204" pitchFamily="34" charset="0"/>
              </a:rPr>
              <a:t>خودش؛ </a:t>
            </a:r>
            <a:r>
              <a:rPr lang="fa-IR" sz="2400" b="1" dirty="0">
                <a:latin typeface="Arial" panose="020B0604020202020204" pitchFamily="34" charset="0"/>
                <a:cs typeface="Arial" panose="020B0604020202020204" pitchFamily="34" charset="0"/>
              </a:rPr>
              <a:t>کاپیتان آمریکا رئیس انتقام جویان است و او پشتیبان </a:t>
            </a:r>
            <a:r>
              <a:rPr lang="fa-IR" sz="2400" b="1" dirty="0" smtClean="0">
                <a:latin typeface="Arial" panose="020B0604020202020204" pitchFamily="34" charset="0"/>
                <a:cs typeface="Arial" panose="020B0604020202020204" pitchFamily="34" charset="0"/>
              </a:rPr>
              <a:t>مالی ! </a:t>
            </a:r>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051814" y="3901036"/>
            <a:ext cx="2670279" cy="2346666"/>
          </a:xfrm>
          <a:prstGeom prst="rect">
            <a:avLst/>
          </a:prstGeom>
        </p:spPr>
      </p:pic>
      <p:sp>
        <p:nvSpPr>
          <p:cNvPr id="7" name="Rectangle 6"/>
          <p:cNvSpPr/>
          <p:nvPr/>
        </p:nvSpPr>
        <p:spPr>
          <a:xfrm>
            <a:off x="1112629" y="6247702"/>
            <a:ext cx="4548040"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“رابرت داونی جونیور” دراین </a:t>
            </a:r>
            <a:r>
              <a:rPr lang="fa-IR" b="1" dirty="0">
                <a:latin typeface="Arial" panose="020B0604020202020204" pitchFamily="34" charset="0"/>
                <a:cs typeface="Arial" panose="020B0604020202020204" pitchFamily="34" charset="0"/>
              </a:rPr>
              <a:t>نقش هنر نمایی </a:t>
            </a:r>
            <a:r>
              <a:rPr lang="fa-IR" b="1" dirty="0" smtClean="0">
                <a:latin typeface="Arial" panose="020B0604020202020204" pitchFamily="34" charset="0"/>
                <a:cs typeface="Arial" panose="020B0604020202020204" pitchFamily="34" charset="0"/>
              </a:rPr>
              <a:t>کرده است </a:t>
            </a: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649" y="3905933"/>
            <a:ext cx="2794000" cy="2346666"/>
          </a:xfrm>
          <a:prstGeom prst="rect">
            <a:avLst/>
          </a:prstGeom>
        </p:spPr>
      </p:pic>
    </p:spTree>
    <p:extLst>
      <p:ext uri="{BB962C8B-B14F-4D97-AF65-F5344CB8AC3E}">
        <p14:creationId xmlns:p14="http://schemas.microsoft.com/office/powerpoint/2010/main" val="189339245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183234"/>
            <a:ext cx="3514928" cy="697116"/>
          </a:xfrm>
        </p:spPr>
        <p:txBody>
          <a:bodyPr>
            <a:normAutofit/>
          </a:bodyPr>
          <a:lstStyle/>
          <a:p>
            <a:pPr algn="r" rtl="1"/>
            <a:r>
              <a:rPr lang="fa-IR" sz="4000" b="1" dirty="0" smtClean="0">
                <a:latin typeface="Arial" panose="020B0604020202020204" pitchFamily="34" charset="0"/>
                <a:cs typeface="Arial" panose="020B0604020202020204" pitchFamily="34" charset="0"/>
              </a:rPr>
              <a:t>ثور </a:t>
            </a:r>
            <a:r>
              <a:rPr lang="en-US" sz="4000" b="1" dirty="0" smtClean="0">
                <a:latin typeface="Arial" panose="020B0604020202020204" pitchFamily="34" charset="0"/>
                <a:cs typeface="Arial" panose="020B0604020202020204" pitchFamily="34" charset="0"/>
              </a:rPr>
              <a:t>THOR</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89452" y="880350"/>
            <a:ext cx="11062252" cy="3046988"/>
          </a:xfrm>
          <a:prstGeom prst="rect">
            <a:avLst/>
          </a:prstGeom>
        </p:spPr>
        <p:txBody>
          <a:bodyPr wrap="square">
            <a:spAutoFit/>
          </a:bodyPr>
          <a:lstStyle/>
          <a:p>
            <a:pPr algn="r" rtl="1"/>
            <a:r>
              <a:rPr lang="fa-IR" sz="2400" b="1" dirty="0">
                <a:latin typeface="Arial" panose="020B0604020202020204" pitchFamily="34" charset="0"/>
                <a:cs typeface="Arial" panose="020B0604020202020204" pitchFamily="34" charset="0"/>
              </a:rPr>
              <a:t>ثور :  ثور خدای رعد و برق اولین پسر اودین </a:t>
            </a:r>
            <a:r>
              <a:rPr lang="fa-IR" sz="2400" b="1" dirty="0" smtClean="0">
                <a:latin typeface="Arial" panose="020B0604020202020204" pitchFamily="34" charset="0"/>
                <a:cs typeface="Arial" panose="020B0604020202020204" pitchFamily="34" charset="0"/>
              </a:rPr>
              <a:t>حاکم  اَزگارد،محافظ نه قلمرو </a:t>
            </a:r>
            <a:r>
              <a:rPr lang="fa-IR" sz="2400" b="1" dirty="0">
                <a:latin typeface="Arial" panose="020B0604020202020204" pitchFamily="34" charset="0"/>
                <a:cs typeface="Arial" panose="020B0604020202020204" pitchFamily="34" charset="0"/>
              </a:rPr>
              <a:t>است، او ابتدا مردی گستاخ،جگنجو و خوهان جنگ بود که دوست </a:t>
            </a:r>
            <a:r>
              <a:rPr lang="fa-IR" sz="2400" b="1" dirty="0" smtClean="0">
                <a:latin typeface="Arial" panose="020B0604020202020204" pitchFamily="34" charset="0"/>
                <a:cs typeface="Arial" panose="020B0604020202020204" pitchFamily="34" charset="0"/>
              </a:rPr>
              <a:t>داشت </a:t>
            </a:r>
            <a:r>
              <a:rPr lang="fa-IR" sz="2400" b="1" dirty="0">
                <a:latin typeface="Arial" panose="020B0604020202020204" pitchFamily="34" charset="0"/>
                <a:cs typeface="Arial" panose="020B0604020202020204" pitchFamily="34" charset="0"/>
              </a:rPr>
              <a:t>قدرتش را به رخ همه بکشد  و پدرش یک پتک به نام مولینر می دهد که در جنگ ها از آن استفاده کند ولی آن پتک بعده ها به دست خواهرش هللا نابود </a:t>
            </a:r>
            <a:r>
              <a:rPr lang="fa-IR" sz="2400" b="1" dirty="0" smtClean="0">
                <a:latin typeface="Arial" panose="020B0604020202020204" pitchFamily="34" charset="0"/>
                <a:cs typeface="Arial" panose="020B0604020202020204" pitchFamily="34" charset="0"/>
              </a:rPr>
              <a:t>شد</a:t>
            </a:r>
            <a:r>
              <a:rPr lang="fa-IR" sz="2400" b="1" dirty="0">
                <a:latin typeface="Arial" panose="020B0604020202020204" pitchFamily="34" charset="0"/>
                <a:cs typeface="Arial" panose="020B0604020202020204" pitchFamily="34" charset="0"/>
              </a:rPr>
              <a:t>،</a:t>
            </a:r>
            <a:r>
              <a:rPr lang="fa-IR" sz="2400" b="1" dirty="0" smtClean="0">
                <a:latin typeface="Arial" panose="020B0604020202020204" pitchFamily="34" charset="0"/>
                <a:cs typeface="Arial" panose="020B0604020202020204" pitchFamily="34" charset="0"/>
              </a:rPr>
              <a:t>و </a:t>
            </a:r>
            <a:r>
              <a:rPr lang="fa-IR" sz="2400" b="1" dirty="0">
                <a:latin typeface="Arial" panose="020B0604020202020204" pitchFamily="34" charset="0"/>
                <a:cs typeface="Arial" panose="020B0604020202020204" pitchFamily="34" charset="0"/>
              </a:rPr>
              <a:t>بعده ها ثور به مردی پخته و عاقل تبدیل شد که خوهان جنگ نیست ولی آماده است، او عضو  گروه انتقام جویان شد وبه همراه آن ها مبارزه کرد از ویژگی های آن می توان به تولید رعد برق، قدرت زیاد، عالی بودن مبارزات تن به تن ، مقاومت ،طول عمر بالا،عادل بودن </a:t>
            </a:r>
            <a:r>
              <a:rPr lang="fa-IR" sz="2400" b="1" dirty="0" smtClean="0">
                <a:latin typeface="Arial" panose="020B0604020202020204" pitchFamily="34" charset="0"/>
                <a:cs typeface="Arial" panose="020B0604020202020204" pitchFamily="34" charset="0"/>
              </a:rPr>
              <a:t>فداکاری،محبت کردن به دوستانش  </a:t>
            </a:r>
            <a:r>
              <a:rPr lang="fa-IR" sz="2400" b="1" dirty="0">
                <a:latin typeface="Arial" panose="020B0604020202020204" pitchFamily="34" charset="0"/>
                <a:cs typeface="Arial" panose="020B0604020202020204" pitchFamily="34" charset="0"/>
              </a:rPr>
              <a:t>نیز اشاره کرد. سلاح سابق اش مولینر توانایی های زیادی مثل پرواز جذب و دفع انرژی و..... اشاره </a:t>
            </a:r>
            <a:r>
              <a:rPr lang="fa-IR" sz="2400" b="1" dirty="0" smtClean="0">
                <a:latin typeface="Arial" panose="020B0604020202020204" pitchFamily="34" charset="0"/>
                <a:cs typeface="Arial" panose="020B0604020202020204" pitchFamily="34" charset="0"/>
              </a:rPr>
              <a:t>کرد. و اینکه او و برادرش با هم دشمن بودن ولی بعدِها با هم آشتی کردند</a:t>
            </a:r>
            <a:endParaRPr lang="fa-IR"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056" y="3927338"/>
            <a:ext cx="2752140" cy="23641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118" y="3927338"/>
            <a:ext cx="2752141" cy="2364132"/>
          </a:xfrm>
          <a:prstGeom prst="rect">
            <a:avLst/>
          </a:prstGeom>
        </p:spPr>
      </p:pic>
      <p:sp>
        <p:nvSpPr>
          <p:cNvPr id="6" name="Rectangle 5"/>
          <p:cNvSpPr/>
          <p:nvPr/>
        </p:nvSpPr>
        <p:spPr>
          <a:xfrm>
            <a:off x="1088095" y="6291470"/>
            <a:ext cx="4200189"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“کریس همسورث” </a:t>
            </a:r>
            <a:r>
              <a:rPr lang="fa-IR" b="1" dirty="0">
                <a:latin typeface="Arial" panose="020B0604020202020204" pitchFamily="34" charset="0"/>
                <a:cs typeface="Arial" panose="020B0604020202020204" pitchFamily="34" charset="0"/>
              </a:rPr>
              <a:t>دراین نقش هنر 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474565"/>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285" y="344032"/>
            <a:ext cx="3186638" cy="641120"/>
          </a:xfrm>
        </p:spPr>
        <p:txBody>
          <a:bodyPr>
            <a:normAutofit/>
          </a:bodyPr>
          <a:lstStyle/>
          <a:p>
            <a:pPr algn="r" rtl="1"/>
            <a:r>
              <a:rPr lang="fa-IR" sz="4000" b="1" dirty="0" smtClean="0">
                <a:latin typeface="Arial" panose="020B0604020202020204" pitchFamily="34" charset="0"/>
                <a:cs typeface="Arial" panose="020B0604020202020204" pitchFamily="34" charset="0"/>
              </a:rPr>
              <a:t>هالک </a:t>
            </a:r>
            <a:r>
              <a:rPr lang="en-US" sz="4000" b="1" dirty="0" smtClean="0">
                <a:latin typeface="Arial" panose="020B0604020202020204" pitchFamily="34" charset="0"/>
                <a:cs typeface="Arial" panose="020B0604020202020204" pitchFamily="34" charset="0"/>
              </a:rPr>
              <a:t>HULK</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99588" y="942284"/>
            <a:ext cx="11009013" cy="2800767"/>
          </a:xfrm>
          <a:prstGeom prst="rect">
            <a:avLst/>
          </a:prstGeom>
        </p:spPr>
        <p:txBody>
          <a:bodyPr wrap="square">
            <a:spAutoFit/>
          </a:bodyPr>
          <a:lstStyle/>
          <a:p>
            <a:pPr algn="r" rtl="1"/>
            <a:r>
              <a:rPr lang="fa-IR" sz="2200" b="1" dirty="0" smtClean="0">
                <a:latin typeface="Arial" panose="020B0604020202020204" pitchFamily="34" charset="0"/>
                <a:cs typeface="Arial" panose="020B0604020202020204" pitchFamily="34" charset="0"/>
              </a:rPr>
              <a:t>هالک (بروس بنر):بروس بنر  یکی از بزرگترین دانشمند های روی زمین است ،هوش او حد ندارد، او در جریان یک پژوهش و یک انفجار در آزماشگاه باعث گرفتن نیرویی خاص می شود،زمانی که بروس بنر عصبانی می شود و ضریان قلبش بالا می رود تبدیل </a:t>
            </a:r>
            <a:r>
              <a:rPr lang="fa-IR" sz="2200" b="1" dirty="0">
                <a:latin typeface="Arial" panose="020B0604020202020204" pitchFamily="34" charset="0"/>
                <a:cs typeface="Arial" panose="020B0604020202020204" pitchFamily="34" charset="0"/>
              </a:rPr>
              <a:t>به موجود سبز ،بزرگ و خشنی به نام هالک می شود ، از ویژگی های بروس بنر می توان به دانش هوش بالا و از ویژگی های هالک به قدرت بدنی بالا  و مقاومت در برابر آسیب ها و علاقه ی زیاد به له کردن نیز اشاره کرد ، در ابتدا بروس بنر نمی توانست قدرتش را کنترل کند و از هالک می ترسید وبه عنوان یک نقطه ضعف به هالک نگاه می کرد ولی بعده ها توانست این قدرت را کنترل کند، ولی در اتنقام جویان 3  هالک با بنر لجبازی کرد و دیگر تبدیل  نشد</a:t>
            </a:r>
          </a:p>
          <a:p>
            <a:pPr algn="r" rtl="1"/>
            <a:endParaRPr lang="fa-IR" sz="22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07" y="3435274"/>
            <a:ext cx="2473021" cy="266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65" y="3435274"/>
            <a:ext cx="2473021" cy="2668000"/>
          </a:xfrm>
          <a:prstGeom prst="rect">
            <a:avLst/>
          </a:prstGeom>
        </p:spPr>
      </p:pic>
      <p:sp>
        <p:nvSpPr>
          <p:cNvPr id="7" name="Rectangle 6"/>
          <p:cNvSpPr/>
          <p:nvPr/>
        </p:nvSpPr>
        <p:spPr>
          <a:xfrm>
            <a:off x="1131507" y="6103274"/>
            <a:ext cx="3958136"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“مارک روفالو” </a:t>
            </a:r>
            <a:r>
              <a:rPr lang="fa-IR" b="1" dirty="0">
                <a:latin typeface="Arial" panose="020B0604020202020204" pitchFamily="34" charset="0"/>
                <a:cs typeface="Arial" panose="020B0604020202020204" pitchFamily="34" charset="0"/>
              </a:rPr>
              <a:t>دراین نقش هنر 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475096"/>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469" y="344031"/>
            <a:ext cx="5287043" cy="550585"/>
          </a:xfrm>
        </p:spPr>
        <p:txBody>
          <a:bodyPr>
            <a:normAutofit/>
          </a:bodyPr>
          <a:lstStyle/>
          <a:p>
            <a:pPr algn="r" rtl="1"/>
            <a:r>
              <a:rPr lang="fa-IR" sz="3200" b="1" dirty="0" smtClean="0">
                <a:latin typeface="Arial" panose="020B0604020202020204" pitchFamily="34" charset="0"/>
                <a:cs typeface="Arial" panose="020B0604020202020204" pitchFamily="34" charset="0"/>
              </a:rPr>
              <a:t>-بیوه ی سیاه </a:t>
            </a:r>
            <a:r>
              <a:rPr lang="en-US" sz="3200" b="1" dirty="0" smtClean="0">
                <a:latin typeface="Arial" panose="020B0604020202020204" pitchFamily="34" charset="0"/>
                <a:cs typeface="Arial" panose="020B0604020202020204" pitchFamily="34" charset="0"/>
              </a:rPr>
              <a:t>BLACK WIDOW</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190213" y="992401"/>
            <a:ext cx="10954512" cy="2068195"/>
          </a:xfrm>
          <a:prstGeom prst="rect">
            <a:avLst/>
          </a:prstGeom>
        </p:spPr>
        <p:txBody>
          <a:bodyPr wrap="square">
            <a:spAutoFit/>
          </a:bodyPr>
          <a:lstStyle/>
          <a:p>
            <a:pPr algn="r" rtl="1">
              <a:lnSpc>
                <a:spcPct val="107000"/>
              </a:lnSpc>
              <a:spcAft>
                <a:spcPts val="800"/>
              </a:spcAft>
            </a:pPr>
            <a:r>
              <a:rPr lang="ar-SA" sz="2400" b="1" dirty="0">
                <a:latin typeface="Arial" panose="020B0604020202020204" pitchFamily="34" charset="0"/>
                <a:ea typeface="Calibri" panose="020F0502020204030204" pitchFamily="34" charset="0"/>
                <a:cs typeface="Arial" panose="020B0604020202020204" pitchFamily="34" charset="0"/>
              </a:rPr>
              <a:t>بیوه ی سیاه (ناتاشا رومانف) : نتاشا رومانف متولد 1984 یک قاتل و </a:t>
            </a:r>
            <a:r>
              <a:rPr lang="ar-SA" sz="2400" b="1" dirty="0" smtClean="0">
                <a:latin typeface="Arial" panose="020B0604020202020204" pitchFamily="34" charset="0"/>
                <a:ea typeface="Calibri" panose="020F0502020204030204" pitchFamily="34" charset="0"/>
                <a:cs typeface="Arial" panose="020B0604020202020204" pitchFamily="34" charset="0"/>
              </a:rPr>
              <a:t>آدمکش</a:t>
            </a:r>
            <a:r>
              <a:rPr lang="en-US" sz="2400" b="1" dirty="0" smtClean="0">
                <a:latin typeface="Arial" panose="020B0604020202020204" pitchFamily="34" charset="0"/>
                <a:ea typeface="Calibri" panose="020F0502020204030204" pitchFamily="34" charset="0"/>
                <a:cs typeface="Arial" panose="020B0604020202020204" pitchFamily="34" charset="0"/>
              </a:rPr>
              <a:t> </a:t>
            </a:r>
            <a:r>
              <a:rPr lang="fa-IR" sz="2400" b="1" dirty="0" smtClean="0">
                <a:latin typeface="Arial" panose="020B0604020202020204" pitchFamily="34" charset="0"/>
                <a:ea typeface="Calibri" panose="020F0502020204030204" pitchFamily="34" charset="0"/>
                <a:cs typeface="Arial" panose="020B0604020202020204" pitchFamily="34" charset="0"/>
              </a:rPr>
              <a:t>که در جوانی</a:t>
            </a:r>
            <a:r>
              <a:rPr lang="ar-SA" sz="2400" b="1" dirty="0" smtClean="0">
                <a:latin typeface="Arial" panose="020B0604020202020204" pitchFamily="34" charset="0"/>
                <a:ea typeface="Calibri" panose="020F0502020204030204" pitchFamily="34" charset="0"/>
                <a:cs typeface="Arial" panose="020B0604020202020204" pitchFamily="34" charset="0"/>
              </a:rPr>
              <a:t> </a:t>
            </a:r>
            <a:r>
              <a:rPr lang="ar-SA" sz="2400" b="1" dirty="0">
                <a:latin typeface="Arial" panose="020B0604020202020204" pitchFamily="34" charset="0"/>
                <a:ea typeface="Calibri" panose="020F0502020204030204" pitchFamily="34" charset="0"/>
                <a:cs typeface="Arial" panose="020B0604020202020204" pitchFamily="34" charset="0"/>
              </a:rPr>
              <a:t>آموزش  دیده ولی سال ها بعد</a:t>
            </a:r>
            <a:r>
              <a:rPr lang="fa-IR" sz="2400" b="1" dirty="0">
                <a:latin typeface="Arial" panose="020B0604020202020204" pitchFamily="34" charset="0"/>
                <a:ea typeface="Calibri" panose="020F0502020204030204" pitchFamily="34" charset="0"/>
                <a:cs typeface="Arial" panose="020B0604020202020204" pitchFamily="34" charset="0"/>
              </a:rPr>
              <a:t> کمپانی </a:t>
            </a:r>
            <a:r>
              <a:rPr lang="en-US" sz="2400" b="1" dirty="0">
                <a:latin typeface="Arial" panose="020B0604020202020204" pitchFamily="34" charset="0"/>
                <a:ea typeface="Calibri" panose="020F0502020204030204" pitchFamily="34" charset="0"/>
                <a:cs typeface="Arial" panose="020B0604020202020204" pitchFamily="34" charset="0"/>
              </a:rPr>
              <a:t>SHILD </a:t>
            </a:r>
            <a:r>
              <a:rPr lang="fa-IR" sz="2400" b="1" dirty="0">
                <a:latin typeface="Arial" panose="020B0604020202020204" pitchFamily="34" charset="0"/>
                <a:ea typeface="Calibri" panose="020F0502020204030204" pitchFamily="34" charset="0"/>
                <a:cs typeface="Arial" panose="020B0604020202020204" pitchFamily="34" charset="0"/>
              </a:rPr>
              <a:t> محلق می شود و بعد به انتقام جویان می پیوندد از خصوصیات  آن میتوان به زیبایی چهره ، توانایی مبارزه تن به تن  ،  خوب بودن در جنگ های  مسلح واعتنا نکردن به قوانین، وفادار بودن به کاپیتان آمریکا </a:t>
            </a:r>
            <a:r>
              <a:rPr lang="fa-IR" sz="2400" b="1" dirty="0" smtClean="0">
                <a:latin typeface="Arial" panose="020B0604020202020204" pitchFamily="34" charset="0"/>
                <a:ea typeface="Calibri" panose="020F0502020204030204" pitchFamily="34" charset="0"/>
                <a:cs typeface="Arial" panose="020B0604020202020204" pitchFamily="34" charset="0"/>
              </a:rPr>
              <a:t>، بالا بودن توانایی در استفاده از وسایل کامپیوتری از قبیل هک و.... </a:t>
            </a:r>
            <a:r>
              <a:rPr lang="fa-IR" sz="2400" b="1" dirty="0">
                <a:latin typeface="Arial" panose="020B0604020202020204" pitchFamily="34" charset="0"/>
                <a:ea typeface="Calibri" panose="020F0502020204030204" pitchFamily="34" charset="0"/>
                <a:cs typeface="Arial" panose="020B0604020202020204" pitchFamily="34" charset="0"/>
              </a:rPr>
              <a:t>و انجام دادن چند کار با هم نیز اشاره کرد. </a:t>
            </a:r>
            <a:r>
              <a:rPr lang="fa-IR" sz="2400" b="1" dirty="0" smtClean="0">
                <a:latin typeface="Arial" panose="020B0604020202020204" pitchFamily="34" charset="0"/>
                <a:ea typeface="Calibri" panose="020F0502020204030204" pitchFamily="34" charset="0"/>
                <a:cs typeface="Arial" panose="020B0604020202020204" pitchFamily="34" charset="0"/>
              </a:rPr>
              <a:t>و اینکه درباره گذشته اش زیاد صحبت نمی کند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377" y="3158382"/>
            <a:ext cx="2491801" cy="26730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668" y="3158382"/>
            <a:ext cx="2491801" cy="2673022"/>
          </a:xfrm>
          <a:prstGeom prst="rect">
            <a:avLst/>
          </a:prstGeom>
        </p:spPr>
      </p:pic>
      <p:sp>
        <p:nvSpPr>
          <p:cNvPr id="6" name="Rectangle 5"/>
          <p:cNvSpPr/>
          <p:nvPr/>
        </p:nvSpPr>
        <p:spPr>
          <a:xfrm>
            <a:off x="935628" y="5831404"/>
            <a:ext cx="4541628"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“اسکارلت جوهانسون” دراین </a:t>
            </a:r>
            <a:r>
              <a:rPr lang="fa-IR" b="1" dirty="0">
                <a:latin typeface="Arial" panose="020B0604020202020204" pitchFamily="34" charset="0"/>
                <a:cs typeface="Arial" panose="020B0604020202020204" pitchFamily="34" charset="0"/>
              </a:rPr>
              <a:t>نقش هنر نمایی کرده </a:t>
            </a:r>
            <a:r>
              <a:rPr lang="fa-IR" b="1" dirty="0" smtClean="0">
                <a:latin typeface="Arial" panose="020B0604020202020204" pitchFamily="34" charset="0"/>
                <a:cs typeface="Arial" panose="020B0604020202020204" pitchFamily="34" charset="0"/>
              </a:rPr>
              <a:t>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0755"/>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760" y="144855"/>
            <a:ext cx="2697752" cy="858403"/>
          </a:xfrm>
        </p:spPr>
        <p:txBody>
          <a:bodyPr>
            <a:normAutofit/>
          </a:bodyPr>
          <a:lstStyle/>
          <a:p>
            <a:pPr algn="r" rtl="1"/>
            <a:r>
              <a:rPr lang="fa-IR" sz="4000" b="1" dirty="0" smtClean="0">
                <a:latin typeface="Arial" panose="020B0604020202020204" pitchFamily="34" charset="0"/>
                <a:cs typeface="Arial" panose="020B0604020202020204" pitchFamily="34" charset="0"/>
              </a:rPr>
              <a:t>ویژن</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407406" y="1162885"/>
            <a:ext cx="10547106" cy="1409617"/>
          </a:xfrm>
          <a:prstGeom prst="rect">
            <a:avLst/>
          </a:prstGeom>
        </p:spPr>
        <p:txBody>
          <a:bodyPr wrap="square">
            <a:spAutoFit/>
          </a:bodyPr>
          <a:lstStyle/>
          <a:p>
            <a:pPr algn="r" rtl="1">
              <a:lnSpc>
                <a:spcPct val="107000"/>
              </a:lnSpc>
              <a:spcAft>
                <a:spcPts val="800"/>
              </a:spcAft>
            </a:pPr>
            <a:r>
              <a:rPr lang="ar-SA" sz="2000" b="1" dirty="0">
                <a:latin typeface="Calibri" panose="020F0502020204030204" pitchFamily="34" charset="0"/>
                <a:ea typeface="Calibri" panose="020F0502020204030204" pitchFamily="34" charset="0"/>
                <a:cs typeface="Arial" panose="020B0604020202020204" pitchFamily="34" charset="0"/>
              </a:rPr>
              <a:t>ویژن : ویژن یک انسان نمیه ربات </a:t>
            </a:r>
            <a:r>
              <a:rPr lang="fa-IR" sz="2000" b="1" dirty="0" smtClean="0">
                <a:latin typeface="Calibri" panose="020F0502020204030204" pitchFamily="34" charset="0"/>
                <a:ea typeface="Calibri" panose="020F0502020204030204" pitchFamily="34" charset="0"/>
                <a:cs typeface="Arial" panose="020B0604020202020204" pitchFamily="34" charset="0"/>
              </a:rPr>
              <a:t>است ، او  ابتدا نرم افزاری به نام جارویس بود و بعد</a:t>
            </a:r>
            <a:r>
              <a:rPr lang="ar-SA" sz="2000" b="1" dirty="0" smtClean="0">
                <a:latin typeface="Calibri" panose="020F0502020204030204" pitchFamily="34" charset="0"/>
                <a:ea typeface="Calibri" panose="020F0502020204030204" pitchFamily="34" charset="0"/>
                <a:cs typeface="Arial" panose="020B0604020202020204" pitchFamily="34" charset="0"/>
              </a:rPr>
              <a:t> </a:t>
            </a:r>
            <a:r>
              <a:rPr lang="ar-SA" sz="2000" b="1" dirty="0">
                <a:latin typeface="Calibri" panose="020F0502020204030204" pitchFamily="34" charset="0"/>
                <a:ea typeface="Calibri" panose="020F0502020204030204" pitchFamily="34" charset="0"/>
                <a:cs typeface="Arial" panose="020B0604020202020204" pitchFamily="34" charset="0"/>
              </a:rPr>
              <a:t>به دست تونی استارک و بروس بنر ساخته </a:t>
            </a:r>
            <a:r>
              <a:rPr lang="ar-SA" sz="2000" b="1" dirty="0" smtClean="0">
                <a:latin typeface="Calibri" panose="020F0502020204030204" pitchFamily="34" charset="0"/>
                <a:ea typeface="Calibri" panose="020F0502020204030204" pitchFamily="34" charset="0"/>
                <a:cs typeface="Arial" panose="020B0604020202020204" pitchFamily="34" charset="0"/>
              </a:rPr>
              <a:t>شد </a:t>
            </a:r>
            <a:r>
              <a:rPr lang="ar-SA" sz="2000" b="1" dirty="0">
                <a:latin typeface="Calibri" panose="020F0502020204030204" pitchFamily="34" charset="0"/>
                <a:ea typeface="Calibri" panose="020F0502020204030204" pitchFamily="34" charset="0"/>
                <a:cs typeface="Arial" panose="020B0604020202020204" pitchFamily="34" charset="0"/>
              </a:rPr>
              <a:t>که یکی از قوی ترین عضو انتقام جویان است که سنگ ذهن را در دست دارد از تونایی های آن میتوان به رد شدن از اشیا مقاوم بودن در برابر ضربه ها،تولید نیرو به وسیله سنگ </a:t>
            </a:r>
            <a:r>
              <a:rPr lang="ar-SA" sz="2000" b="1" dirty="0" smtClean="0">
                <a:latin typeface="Calibri" panose="020F0502020204030204" pitchFamily="34" charset="0"/>
                <a:ea typeface="Calibri" panose="020F0502020204030204" pitchFamily="34" charset="0"/>
                <a:cs typeface="Arial" panose="020B0604020202020204" pitchFamily="34" charset="0"/>
              </a:rPr>
              <a:t>ذهن</a:t>
            </a:r>
            <a:r>
              <a:rPr lang="fa-IR" sz="2000" b="1" dirty="0" smtClean="0">
                <a:latin typeface="Calibri" panose="020F0502020204030204" pitchFamily="34" charset="0"/>
                <a:ea typeface="Calibri" panose="020F0502020204030204" pitchFamily="34" charset="0"/>
                <a:cs typeface="Arial" panose="020B0604020202020204" pitchFamily="34" charset="0"/>
              </a:rPr>
              <a:t>،تغییر چهره </a:t>
            </a:r>
            <a:r>
              <a:rPr lang="ar-SA" sz="2000" b="1" dirty="0" smtClean="0">
                <a:latin typeface="Calibri" panose="020F0502020204030204" pitchFamily="34" charset="0"/>
                <a:ea typeface="Calibri" panose="020F0502020204030204" pitchFamily="34" charset="0"/>
                <a:cs typeface="Arial" panose="020B0604020202020204" pitchFamily="34" charset="0"/>
              </a:rPr>
              <a:t> </a:t>
            </a:r>
            <a:r>
              <a:rPr lang="ar-SA" sz="2000" b="1" dirty="0">
                <a:latin typeface="Calibri" panose="020F0502020204030204" pitchFamily="34" charset="0"/>
                <a:ea typeface="Calibri" panose="020F0502020204030204" pitchFamily="34" charset="0"/>
                <a:cs typeface="Arial" panose="020B0604020202020204" pitchFamily="34" charset="0"/>
              </a:rPr>
              <a:t>اشاره کرد اگر سنگ ذهن از آن جدا شود ویژن میمیرد. از خصوصیات آن می توان به فداکاری،رعایت قانون و متعهد بودن تونی استارک را اشاره کرد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950" y="2732129"/>
            <a:ext cx="2444436" cy="2658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855" y="2732129"/>
            <a:ext cx="2444436" cy="2658384"/>
          </a:xfrm>
          <a:prstGeom prst="rect">
            <a:avLst/>
          </a:prstGeom>
        </p:spPr>
      </p:pic>
      <p:sp>
        <p:nvSpPr>
          <p:cNvPr id="6" name="Rectangle 5"/>
          <p:cNvSpPr/>
          <p:nvPr/>
        </p:nvSpPr>
        <p:spPr>
          <a:xfrm>
            <a:off x="1533853" y="5550140"/>
            <a:ext cx="3518912"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“پل بتانی”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790784"/>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385" y="337931"/>
            <a:ext cx="9692640" cy="478748"/>
          </a:xfrm>
        </p:spPr>
        <p:txBody>
          <a:bodyPr>
            <a:normAutofit fontScale="90000"/>
          </a:bodyPr>
          <a:lstStyle/>
          <a:p>
            <a:pPr algn="r" rtl="1"/>
            <a:r>
              <a:rPr lang="fa-IR" sz="3200" b="1" dirty="0" smtClean="0">
                <a:latin typeface="Arial" panose="020B0604020202020204" pitchFamily="34" charset="0"/>
                <a:cs typeface="Arial" panose="020B0604020202020204" pitchFamily="34" charset="0"/>
              </a:rPr>
              <a:t>-اسکارلت ویچ  </a:t>
            </a:r>
            <a:r>
              <a:rPr lang="en-US" sz="3200" b="1" dirty="0" smtClean="0">
                <a:latin typeface="Arial" panose="020B0604020202020204" pitchFamily="34" charset="0"/>
                <a:cs typeface="Arial" panose="020B0604020202020204" pitchFamily="34" charset="0"/>
              </a:rPr>
              <a:t>SCARLET WITCH</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61225" y="931317"/>
            <a:ext cx="10972800" cy="2858539"/>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اسکارلت ویچ ( واندا ماکسیموف): واندا ماکسیموف  متولد شهر سکوویا که پدر و مادرش را  در 10سالگی  در یک بمباران از دست می دهد، او و برادرش توسط گروه هایدرا مورد آزمایش قرار میگیرند و </a:t>
            </a:r>
            <a:r>
              <a:rPr lang="fa-IR" sz="2400" b="1" dirty="0" smtClean="0">
                <a:latin typeface="Calibri" panose="020F0502020204030204" pitchFamily="34" charset="0"/>
                <a:ea typeface="Calibri" panose="020F0502020204030204" pitchFamily="34" charset="0"/>
                <a:cs typeface="Arial" panose="020B0604020202020204" pitchFamily="34" charset="0"/>
              </a:rPr>
              <a:t>دراین  آزمایش ها  </a:t>
            </a:r>
            <a:r>
              <a:rPr lang="fa-IR" sz="2400" b="1" dirty="0">
                <a:latin typeface="Calibri" panose="020F0502020204030204" pitchFamily="34" charset="0"/>
                <a:ea typeface="Calibri" panose="020F0502020204030204" pitchFamily="34" charset="0"/>
                <a:cs typeface="Arial" panose="020B0604020202020204" pitchFamily="34" charset="0"/>
              </a:rPr>
              <a:t>نیرو های فرا زمینی به دست می آورند  او و برادرش ابتدا  از دشمنان  انتقام جویان </a:t>
            </a:r>
            <a:r>
              <a:rPr lang="fa-IR" sz="2400" b="1" dirty="0" smtClean="0">
                <a:latin typeface="Calibri" panose="020F0502020204030204" pitchFamily="34" charset="0"/>
                <a:ea typeface="Calibri" panose="020F0502020204030204" pitchFamily="34" charset="0"/>
                <a:cs typeface="Arial" panose="020B0604020202020204" pitchFamily="34" charset="0"/>
              </a:rPr>
              <a:t>بودند </a:t>
            </a:r>
            <a:r>
              <a:rPr lang="fa-IR" sz="2400" b="1" dirty="0">
                <a:latin typeface="Calibri" panose="020F0502020204030204" pitchFamily="34" charset="0"/>
                <a:ea typeface="Calibri" panose="020F0502020204030204" pitchFamily="34" charset="0"/>
                <a:cs typeface="Arial" panose="020B0604020202020204" pitchFamily="34" charset="0"/>
              </a:rPr>
              <a:t>و بعد به آنها ملحق میشود و برادرش در یک نبرد کشته میشود از </a:t>
            </a:r>
            <a:r>
              <a:rPr lang="fa-IR" sz="2400" b="1" dirty="0" smtClean="0">
                <a:latin typeface="Calibri" panose="020F0502020204030204" pitchFamily="34" charset="0"/>
                <a:ea typeface="Calibri" panose="020F0502020204030204" pitchFamily="34" charset="0"/>
                <a:cs typeface="Arial" panose="020B0604020202020204" pitchFamily="34" charset="0"/>
              </a:rPr>
              <a:t>قدرت </a:t>
            </a:r>
            <a:r>
              <a:rPr lang="fa-IR" sz="2400" b="1" dirty="0">
                <a:latin typeface="Calibri" panose="020F0502020204030204" pitchFamily="34" charset="0"/>
                <a:ea typeface="Calibri" panose="020F0502020204030204" pitchFamily="34" charset="0"/>
                <a:cs typeface="Arial" panose="020B0604020202020204" pitchFamily="34" charset="0"/>
              </a:rPr>
              <a:t>های  آن میتوان به  جا به جایی اشیا با ذهن ، مغشوش کردن ذهن ، خواندن افکار ، و از خصوصات آن می توان به اینکه او همیشه ترس از دست دادن دوستان و عزیزانش را دارد و اینکه او می ترسد  که قدرت هایش به دیگران آسیب بزند توانایی بالا در نبرد تن به تن نیز اشاره کرد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4232" y="3755861"/>
            <a:ext cx="2457706"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379" y="3755861"/>
            <a:ext cx="2457706" cy="2286000"/>
          </a:xfrm>
          <a:prstGeom prst="rect">
            <a:avLst/>
          </a:prstGeom>
        </p:spPr>
      </p:pic>
      <p:sp>
        <p:nvSpPr>
          <p:cNvPr id="7" name="Rectangle 6"/>
          <p:cNvSpPr/>
          <p:nvPr/>
        </p:nvSpPr>
        <p:spPr>
          <a:xfrm>
            <a:off x="942935" y="6156499"/>
            <a:ext cx="4049507"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“الیزابت اولسن”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839938"/>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1" y="298764"/>
            <a:ext cx="6547839" cy="570368"/>
          </a:xfrm>
        </p:spPr>
        <p:txBody>
          <a:bodyPr>
            <a:normAutofit/>
          </a:bodyPr>
          <a:lstStyle/>
          <a:p>
            <a:pPr algn="r" rtl="1"/>
            <a:r>
              <a:rPr lang="fa-IR" sz="3200" b="1" dirty="0" smtClean="0">
                <a:effectLst>
                  <a:glow rad="38100">
                    <a:schemeClr val="bg1">
                      <a:lumMod val="65000"/>
                      <a:lumOff val="35000"/>
                      <a:alpha val="40000"/>
                    </a:schemeClr>
                  </a:glow>
                </a:effectLst>
                <a:latin typeface="Arial" panose="020B0604020202020204" pitchFamily="34" charset="0"/>
                <a:cs typeface="Arial" panose="020B0604020202020204" pitchFamily="34" charset="0"/>
              </a:rPr>
              <a:t>- دکتر استرنج </a:t>
            </a:r>
            <a:r>
              <a:rPr lang="fa-IR" sz="3200" b="1" dirty="0">
                <a:effectLst>
                  <a:glow rad="38100">
                    <a:schemeClr val="bg1">
                      <a:lumMod val="65000"/>
                      <a:lumOff val="35000"/>
                      <a:alpha val="40000"/>
                    </a:schemeClr>
                  </a:glow>
                </a:effectLst>
                <a:latin typeface="Arial" panose="020B0604020202020204" pitchFamily="34" charset="0"/>
                <a:cs typeface="Arial" panose="020B0604020202020204" pitchFamily="34" charset="0"/>
              </a:rPr>
              <a:t> </a:t>
            </a:r>
            <a:r>
              <a:rPr lang="en-US" sz="3200" b="1" dirty="0" smtClean="0">
                <a:effectLst>
                  <a:glow rad="38100">
                    <a:schemeClr val="bg1">
                      <a:lumMod val="65000"/>
                      <a:lumOff val="35000"/>
                      <a:alpha val="40000"/>
                    </a:schemeClr>
                  </a:glow>
                </a:effectLst>
                <a:latin typeface="Arial" panose="020B0604020202020204" pitchFamily="34" charset="0"/>
                <a:cs typeface="Arial" panose="020B0604020202020204" pitchFamily="34" charset="0"/>
              </a:rPr>
              <a:t>DOCTET STRANGE </a:t>
            </a:r>
            <a:r>
              <a:rPr lang="fa-IR" sz="3200" b="1" dirty="0" smtClean="0">
                <a:effectLst>
                  <a:glow rad="38100">
                    <a:schemeClr val="bg1">
                      <a:lumMod val="65000"/>
                      <a:lumOff val="35000"/>
                      <a:alpha val="40000"/>
                    </a:schemeClr>
                  </a:glow>
                </a:effectLst>
                <a:latin typeface="Arial" panose="020B0604020202020204" pitchFamily="34" charset="0"/>
                <a:cs typeface="Arial" panose="020B0604020202020204" pitchFamily="34" charset="0"/>
              </a:rPr>
              <a:t>  </a:t>
            </a:r>
            <a:endParaRPr lang="en-US" sz="3200" b="1" dirty="0">
              <a:effectLst>
                <a:glow rad="38100">
                  <a:schemeClr val="bg1">
                    <a:lumMod val="65000"/>
                    <a:lumOff val="35000"/>
                    <a:alpha val="40000"/>
                  </a:schemeClr>
                </a:glow>
              </a:effectLst>
              <a:latin typeface="Arial" panose="020B0604020202020204" pitchFamily="34" charset="0"/>
              <a:cs typeface="Arial" panose="020B0604020202020204" pitchFamily="34" charset="0"/>
            </a:endParaRPr>
          </a:p>
        </p:txBody>
      </p:sp>
      <p:sp>
        <p:nvSpPr>
          <p:cNvPr id="3" name="Rectangle 2"/>
          <p:cNvSpPr/>
          <p:nvPr/>
        </p:nvSpPr>
        <p:spPr>
          <a:xfrm>
            <a:off x="325925" y="1115374"/>
            <a:ext cx="10748645" cy="2308324"/>
          </a:xfrm>
          <a:prstGeom prst="rect">
            <a:avLst/>
          </a:prstGeom>
        </p:spPr>
        <p:txBody>
          <a:bodyPr wrap="square">
            <a:spAutoFit/>
          </a:bodyPr>
          <a:lstStyle/>
          <a:p>
            <a:pPr algn="r" rtl="1"/>
            <a:r>
              <a:rPr lang="fa-IR" sz="2400" b="1" dirty="0">
                <a:latin typeface="Arial" panose="020B0604020202020204" pitchFamily="34" charset="0"/>
                <a:cs typeface="Arial" panose="020B0604020202020204" pitchFamily="34" charset="0"/>
              </a:rPr>
              <a:t>دکتر استرنج (دکتر استیفن استرنج</a:t>
            </a:r>
            <a:r>
              <a:rPr lang="fa-IR" sz="2400" b="1" dirty="0" smtClean="0">
                <a:latin typeface="Arial" panose="020B0604020202020204" pitchFamily="34" charset="0"/>
                <a:cs typeface="Arial" panose="020B0604020202020204" pitchFamily="34" charset="0"/>
              </a:rPr>
              <a:t>): استیفن استرنج  </a:t>
            </a:r>
            <a:r>
              <a:rPr lang="fa-IR" sz="2400" b="1" dirty="0">
                <a:latin typeface="Arial" panose="020B0604020202020204" pitchFamily="34" charset="0"/>
                <a:cs typeface="Arial" panose="020B0604020202020204" pitchFamily="34" charset="0"/>
              </a:rPr>
              <a:t>جراح سابق مغز واعصاب که در یک تصادف رانندگی زندگی اش دگرگون شد. و اکنون محافظ  </a:t>
            </a:r>
            <a:r>
              <a:rPr lang="fa-IR" sz="2400" b="1" dirty="0" smtClean="0">
                <a:latin typeface="Arial" panose="020B0604020202020204" pitchFamily="34" charset="0"/>
                <a:cs typeface="Arial" panose="020B0604020202020204" pitchFamily="34" charset="0"/>
              </a:rPr>
              <a:t>سنگ زمان (چشم آگاماتو ) </a:t>
            </a:r>
            <a:r>
              <a:rPr lang="fa-IR" sz="2400" b="1" dirty="0">
                <a:latin typeface="Arial" panose="020B0604020202020204" pitchFamily="34" charset="0"/>
                <a:cs typeface="Arial" panose="020B0604020202020204" pitchFamily="34" charset="0"/>
              </a:rPr>
              <a:t>است، و به خود لقب های دکتر استرنج و استاد هنر های عرفانی را داده است . از خصوصیات آن میتوان به شوخ طبعی ، کمی غرور ، حافظه ی تصویری و قوی، سرعت در مطالعه و یادگیری ،علاقه در هرچه بیشتر یاد گرفتن،محدودیت قائل نشدن در کار ها</a:t>
            </a:r>
            <a:r>
              <a:rPr lang="fa-IR" sz="2400" b="1" dirty="0" smtClean="0">
                <a:latin typeface="Arial" panose="020B0604020202020204" pitchFamily="34" charset="0"/>
                <a:cs typeface="Arial" panose="020B0604020202020204" pitchFamily="34" charset="0"/>
              </a:rPr>
              <a:t>، تاحدی وابستگی </a:t>
            </a:r>
            <a:r>
              <a:rPr lang="fa-IR" sz="2400" b="1" dirty="0">
                <a:latin typeface="Arial" panose="020B0604020202020204" pitchFamily="34" charset="0"/>
                <a:cs typeface="Arial" panose="020B0604020202020204" pitchFamily="34" charset="0"/>
              </a:rPr>
              <a:t>به مادیات ، و رد کردن بیشتر قوانینی که از نظر خود </a:t>
            </a:r>
            <a:r>
              <a:rPr lang="fa-IR" sz="2400" b="1" dirty="0" smtClean="0">
                <a:latin typeface="Arial" panose="020B0604020202020204" pitchFamily="34" charset="0"/>
                <a:cs typeface="Arial" panose="020B0604020202020204" pitchFamily="34" charset="0"/>
              </a:rPr>
              <a:t>غیر منطقی هستند را نیز </a:t>
            </a:r>
            <a:r>
              <a:rPr lang="fa-IR" sz="2400" b="1" dirty="0">
                <a:latin typeface="Arial" panose="020B0604020202020204" pitchFamily="34" charset="0"/>
                <a:cs typeface="Arial" panose="020B0604020202020204" pitchFamily="34" charset="0"/>
              </a:rPr>
              <a:t>اشاره کرد</a:t>
            </a:r>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099252" y="3470505"/>
            <a:ext cx="2670279" cy="25605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593" y="3470505"/>
            <a:ext cx="2670279" cy="2560542"/>
          </a:xfrm>
          <a:prstGeom prst="rect">
            <a:avLst/>
          </a:prstGeom>
        </p:spPr>
      </p:pic>
      <p:sp>
        <p:nvSpPr>
          <p:cNvPr id="7" name="Rectangle 6"/>
          <p:cNvSpPr/>
          <p:nvPr/>
        </p:nvSpPr>
        <p:spPr>
          <a:xfrm>
            <a:off x="1526521" y="6077854"/>
            <a:ext cx="4110421"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“بندیکت کامبریج” دراین </a:t>
            </a:r>
            <a:r>
              <a:rPr lang="fa-IR" b="1" dirty="0">
                <a:latin typeface="Arial" panose="020B0604020202020204" pitchFamily="34" charset="0"/>
                <a:cs typeface="Arial" panose="020B0604020202020204" pitchFamily="34" charset="0"/>
              </a:rPr>
              <a:t>نقش </a:t>
            </a:r>
            <a:r>
              <a:rPr lang="fa-IR" b="1" dirty="0" smtClean="0">
                <a:latin typeface="Arial" panose="020B0604020202020204" pitchFamily="34" charset="0"/>
                <a:cs typeface="Arial" panose="020B0604020202020204" pitchFamily="34" charset="0"/>
              </a:rPr>
              <a:t>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080341"/>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246" y="288235"/>
            <a:ext cx="9692640" cy="637774"/>
          </a:xfrm>
        </p:spPr>
        <p:txBody>
          <a:bodyPr>
            <a:normAutofit/>
          </a:bodyPr>
          <a:lstStyle/>
          <a:p>
            <a:pPr algn="r" rtl="1"/>
            <a:r>
              <a:rPr lang="fa-IR" sz="3200" b="1" dirty="0" smtClean="0">
                <a:latin typeface="Arial" panose="020B0604020202020204" pitchFamily="34" charset="0"/>
                <a:cs typeface="Arial" panose="020B0604020202020204" pitchFamily="34" charset="0"/>
              </a:rPr>
              <a:t>-شاهین  </a:t>
            </a:r>
            <a:r>
              <a:rPr lang="en-US" sz="3200" b="1" dirty="0" smtClean="0">
                <a:latin typeface="Arial" panose="020B0604020202020204" pitchFamily="34" charset="0"/>
                <a:cs typeface="Arial" panose="020B0604020202020204" pitchFamily="34" charset="0"/>
              </a:rPr>
              <a:t>FALCOM</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685799" y="1064320"/>
            <a:ext cx="10436087" cy="2443489"/>
          </a:xfrm>
          <a:prstGeom prst="rect">
            <a:avLst/>
          </a:prstGeom>
        </p:spPr>
        <p:txBody>
          <a:bodyPr wrap="square">
            <a:spAutoFit/>
          </a:bodyPr>
          <a:lstStyle/>
          <a:p>
            <a:pPr algn="r" rtl="1">
              <a:lnSpc>
                <a:spcPct val="107000"/>
              </a:lnSpc>
              <a:spcAft>
                <a:spcPts val="800"/>
              </a:spcAft>
            </a:pPr>
            <a:r>
              <a:rPr lang="fa-IR" sz="2400" b="1" dirty="0">
                <a:latin typeface="Arial" panose="020B0604020202020204" pitchFamily="34" charset="0"/>
                <a:ea typeface="Calibri" panose="020F0502020204030204" pitchFamily="34" charset="0"/>
                <a:cs typeface="Arial" panose="020B0604020202020204" pitchFamily="34" charset="0"/>
              </a:rPr>
              <a:t>شاهین  ( سم ویلسون ) : سم ویلسون  ، دوست کاپیتان آمریکا  و کارمند سابق </a:t>
            </a:r>
            <a:r>
              <a:rPr lang="en-US" sz="2400" b="1" dirty="0">
                <a:latin typeface="Arial" panose="020B0604020202020204" pitchFamily="34" charset="0"/>
                <a:ea typeface="Calibri" panose="020F0502020204030204" pitchFamily="34" charset="0"/>
                <a:cs typeface="Arial" panose="020B0604020202020204" pitchFamily="34" charset="0"/>
              </a:rPr>
              <a:t>SHILD </a:t>
            </a:r>
            <a:r>
              <a:rPr lang="fa-IR" sz="2400" b="1" dirty="0">
                <a:latin typeface="Arial" panose="020B0604020202020204" pitchFamily="34" charset="0"/>
                <a:ea typeface="Calibri" panose="020F0502020204030204" pitchFamily="34" charset="0"/>
                <a:cs typeface="Arial" panose="020B0604020202020204" pitchFamily="34" charset="0"/>
              </a:rPr>
              <a:t>که به واسطه ی کاپیتان آمریکا به انتقام جویان پیوست .او قبلا چتر باز بوده  و ماموریت های نجات شرکت کرده است . ولی بعده ها با استفاده از از یک وسلیه خاص  می تواند پرواز کند ، از خصوصیات آن می توان به اینکه اون به کاپیتان آمریکا وفادار است و به حرف خودش  " هر کاری که اون بگه می کند" و وکاپیتان را به عنوان یک مرد کامل قبول دارد  و حتی به خاطر کاپیتان آمریکا قوانین را هم نقض میکند، و به خوب بودن </a:t>
            </a:r>
            <a:r>
              <a:rPr lang="fa-IR" sz="2400" b="1" dirty="0" smtClean="0">
                <a:latin typeface="Arial" panose="020B0604020202020204" pitchFamily="34" charset="0"/>
                <a:ea typeface="Calibri" panose="020F0502020204030204" pitchFamily="34" charset="0"/>
                <a:cs typeface="Arial" panose="020B0604020202020204" pitchFamily="34" charset="0"/>
              </a:rPr>
              <a:t>در </a:t>
            </a:r>
            <a:r>
              <a:rPr lang="fa-IR" sz="2400" b="1" dirty="0">
                <a:latin typeface="Arial" panose="020B0604020202020204" pitchFamily="34" charset="0"/>
                <a:ea typeface="Calibri" panose="020F0502020204030204" pitchFamily="34" charset="0"/>
                <a:cs typeface="Arial" panose="020B0604020202020204" pitchFamily="34" charset="0"/>
              </a:rPr>
              <a:t>نبرد های تن به </a:t>
            </a:r>
            <a:r>
              <a:rPr lang="fa-IR" sz="2400" b="1" dirty="0" smtClean="0">
                <a:latin typeface="Arial" panose="020B0604020202020204" pitchFamily="34" charset="0"/>
                <a:ea typeface="Calibri" panose="020F0502020204030204" pitchFamily="34" charset="0"/>
                <a:cs typeface="Arial" panose="020B0604020202020204" pitchFamily="34" charset="0"/>
              </a:rPr>
              <a:t>تن و تیراندازی  </a:t>
            </a:r>
            <a:r>
              <a:rPr lang="fa-IR" sz="2400" b="1" dirty="0">
                <a:latin typeface="Arial" panose="020B0604020202020204" pitchFamily="34" charset="0"/>
                <a:ea typeface="Calibri" panose="020F0502020204030204" pitchFamily="34" charset="0"/>
                <a:cs typeface="Arial" panose="020B0604020202020204" pitchFamily="34" charset="0"/>
              </a:rPr>
              <a:t>نیز اشاره کرد</a:t>
            </a:r>
            <a:r>
              <a:rPr lang="en-US" sz="2400" b="1" dirty="0">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017" y="3507809"/>
            <a:ext cx="2560717" cy="2595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872" y="3507809"/>
            <a:ext cx="2560717" cy="2595654"/>
          </a:xfrm>
          <a:prstGeom prst="rect">
            <a:avLst/>
          </a:prstGeom>
        </p:spPr>
      </p:pic>
      <p:sp>
        <p:nvSpPr>
          <p:cNvPr id="7" name="Rectangle 6"/>
          <p:cNvSpPr/>
          <p:nvPr/>
        </p:nvSpPr>
        <p:spPr>
          <a:xfrm>
            <a:off x="1429246" y="6103463"/>
            <a:ext cx="3869970"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“آنتونی مکی”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39151"/>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602" y="466316"/>
            <a:ext cx="9692640" cy="537766"/>
          </a:xfrm>
        </p:spPr>
        <p:txBody>
          <a:bodyPr>
            <a:normAutofit/>
          </a:bodyPr>
          <a:lstStyle/>
          <a:p>
            <a:pPr algn="r" rtl="1"/>
            <a:r>
              <a:rPr lang="fa-IR" sz="3200" b="1" dirty="0" smtClean="0">
                <a:latin typeface="Arial" panose="020B0604020202020204" pitchFamily="34" charset="0"/>
                <a:cs typeface="Arial" panose="020B0604020202020204" pitchFamily="34" charset="0"/>
              </a:rPr>
              <a:t>-باکی بارز </a:t>
            </a:r>
            <a:r>
              <a:rPr lang="en-US" sz="3200" b="1" dirty="0" smtClean="0">
                <a:latin typeface="Arial" panose="020B0604020202020204" pitchFamily="34" charset="0"/>
                <a:cs typeface="Arial" panose="020B0604020202020204" pitchFamily="34" charset="0"/>
              </a:rPr>
              <a:t>BUCKY</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407504" y="988613"/>
            <a:ext cx="10517190" cy="1673022"/>
          </a:xfrm>
          <a:prstGeom prst="rect">
            <a:avLst/>
          </a:prstGeom>
        </p:spPr>
        <p:txBody>
          <a:bodyPr wrap="square">
            <a:spAutoFit/>
          </a:bodyPr>
          <a:lstStyle/>
          <a:p>
            <a:pPr algn="r" rtl="1">
              <a:lnSpc>
                <a:spcPct val="107000"/>
              </a:lnSpc>
              <a:spcAft>
                <a:spcPts val="800"/>
              </a:spcAft>
            </a:pPr>
            <a:r>
              <a:rPr lang="ar-SA" sz="2400" b="1" dirty="0" smtClean="0">
                <a:latin typeface="Calibri" panose="020F0502020204030204" pitchFamily="34" charset="0"/>
                <a:ea typeface="Calibri" panose="020F0502020204030204" pitchFamily="34" charset="0"/>
                <a:cs typeface="Arial" panose="020B0604020202020204" pitchFamily="34" charset="0"/>
              </a:rPr>
              <a:t>باکی بارز: باکی بارز متولد 1917 دوست و همکار استیو راجرز</a:t>
            </a:r>
            <a:r>
              <a:rPr lang="fa-IR" sz="2400" b="1" dirty="0" smtClean="0">
                <a:latin typeface="Calibri" panose="020F0502020204030204" pitchFamily="34" charset="0"/>
                <a:ea typeface="Calibri" panose="020F0502020204030204" pitchFamily="34" charset="0"/>
                <a:cs typeface="Arial" panose="020B0604020202020204" pitchFamily="34" charset="0"/>
              </a:rPr>
              <a:t> که در جنگ جهانی اول به اثرات در می آید و روی آن آزمایشاتی انجام می دهند که باعث تقویت آن می شود </a:t>
            </a:r>
            <a:r>
              <a:rPr lang="ar-SA" sz="2400" b="1" dirty="0" smtClean="0">
                <a:latin typeface="Calibri" panose="020F0502020204030204" pitchFamily="34" charset="0"/>
                <a:ea typeface="Calibri" panose="020F0502020204030204" pitchFamily="34" charset="0"/>
                <a:cs typeface="Arial" panose="020B0604020202020204" pitchFamily="34" charset="0"/>
              </a:rPr>
              <a:t> که از خصوصیات  آن میتوان به مهارت در تیراندازی و مبارزات تن به تن نداشتن کنترل برروی ذهن به طوری که با گفتن کلمات های خاص میتوان ذهن آن را کنترل کرد نیز اشاره کرد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4956" y="2968892"/>
            <a:ext cx="2461191" cy="26310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703" y="2968892"/>
            <a:ext cx="2461191" cy="2631016"/>
          </a:xfrm>
          <a:prstGeom prst="rect">
            <a:avLst/>
          </a:prstGeom>
        </p:spPr>
      </p:pic>
      <p:sp>
        <p:nvSpPr>
          <p:cNvPr id="6" name="Rectangle 5"/>
          <p:cNvSpPr/>
          <p:nvPr/>
        </p:nvSpPr>
        <p:spPr>
          <a:xfrm>
            <a:off x="1138843" y="5599908"/>
            <a:ext cx="3972562"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“سباستین استن”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445822"/>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8363" y="344030"/>
            <a:ext cx="2254133" cy="632067"/>
          </a:xfrm>
        </p:spPr>
        <p:txBody>
          <a:bodyPr>
            <a:normAutofit fontScale="90000"/>
          </a:bodyPr>
          <a:lstStyle/>
          <a:p>
            <a:pPr algn="r" rtl="1"/>
            <a:r>
              <a:rPr lang="fa-IR" sz="4000" b="1" dirty="0" smtClean="0">
                <a:latin typeface="Arial" panose="020B0604020202020204" pitchFamily="34" charset="0"/>
                <a:cs typeface="Arial" panose="020B0604020202020204" pitchFamily="34" charset="0"/>
              </a:rPr>
              <a:t>مرد عنکبوتی</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72016" y="976097"/>
            <a:ext cx="10610480" cy="2068259"/>
          </a:xfrm>
          <a:prstGeom prst="rect">
            <a:avLst/>
          </a:prstGeom>
        </p:spPr>
        <p:txBody>
          <a:bodyPr wrap="square">
            <a:spAutoFit/>
          </a:bodyPr>
          <a:lstStyle/>
          <a:p>
            <a:pPr algn="r" rtl="1">
              <a:lnSpc>
                <a:spcPct val="107000"/>
              </a:lnSpc>
              <a:spcAft>
                <a:spcPts val="800"/>
              </a:spcAft>
            </a:pPr>
            <a:r>
              <a:rPr lang="ar-SA" sz="2000" b="1" dirty="0">
                <a:latin typeface="Calibri" panose="020F0502020204030204" pitchFamily="34" charset="0"/>
                <a:ea typeface="Calibri" panose="020F0502020204030204" pitchFamily="34" charset="0"/>
                <a:cs typeface="Arial" panose="020B0604020202020204" pitchFamily="34" charset="0"/>
              </a:rPr>
              <a:t>مردعنکبوتی(پیترپارکر): پیتر پارکر ابتدا  نوجوانی دست و پا چلفتی و گوشه‌گیر بود که بسیار درس‌خوان و علاقه‌مند به علم و دانش بود و به همین دلیل از سوی همکلاسی‌هایش مورد تمسخر قرار می‌گرفت. پیتر در کودکی یتیم شده بود و با عمو و زن عموی سالخورده‌اش که او را خیلی دوست داشتند زندگی می‌کرد. روزی او در یک آزمایشگاه توسط یک عنکبوت آغشته به مواد</a:t>
            </a:r>
            <a:r>
              <a:rPr lang="en-US" sz="2000" b="1" dirty="0">
                <a:latin typeface="Arial" panose="020B0604020202020204" pitchFamily="34" charset="0"/>
                <a:ea typeface="Calibri" panose="020F0502020204030204" pitchFamily="34" charset="0"/>
                <a:cs typeface="Arial" panose="020B0604020202020204" pitchFamily="34" charset="0"/>
              </a:rPr>
              <a:t> </a:t>
            </a:r>
            <a:r>
              <a:rPr lang="ar-SA" sz="2000" b="1" u="sng" dirty="0" smtClean="0">
                <a:latin typeface="Calibri" panose="020F0502020204030204" pitchFamily="34" charset="0"/>
                <a:ea typeface="Calibri" panose="020F0502020204030204" pitchFamily="34" charset="0"/>
                <a:cs typeface="Arial" panose="020B0604020202020204" pitchFamily="34" charset="0"/>
              </a:rPr>
              <a:t>رادیواکتیو</a:t>
            </a:r>
            <a:r>
              <a:rPr lang="en-US" sz="2000" b="1" dirty="0">
                <a:latin typeface="Arial" panose="020B0604020202020204" pitchFamily="34" charset="0"/>
                <a:ea typeface="Calibri" panose="020F0502020204030204" pitchFamily="34" charset="0"/>
                <a:cs typeface="Arial" panose="020B0604020202020204" pitchFamily="34" charset="0"/>
              </a:rPr>
              <a:t> </a:t>
            </a:r>
            <a:r>
              <a:rPr lang="ar-SA" sz="2000" b="1" dirty="0">
                <a:latin typeface="Calibri" panose="020F0502020204030204" pitchFamily="34" charset="0"/>
                <a:ea typeface="Calibri" panose="020F0502020204030204" pitchFamily="34" charset="0"/>
                <a:cs typeface="Arial" panose="020B0604020202020204" pitchFamily="34" charset="0"/>
              </a:rPr>
              <a:t>گزیده شده و به طرز معجزه‌آسایی به نیروهای فوق‌بشری عنکبوت مانند دست می‌یابد و نام مردعنکبوتی را برای خود برمی‌گزیند.از  توانایی های آن می توان ، تار تنیدن ،بالا رفتن از دیوار،خوب بودن در مبارزات تن به تن و از خوصیات میتوان به شوخ بودن و فیلم زیاد دیدن و این اینکه دلش میخواهد مانند مرد آهنی باشد اشاره کرد.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3181" y="3044356"/>
            <a:ext cx="2453427" cy="25054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707" y="3044356"/>
            <a:ext cx="2453427" cy="2505418"/>
          </a:xfrm>
          <a:prstGeom prst="rect">
            <a:avLst/>
          </a:prstGeom>
        </p:spPr>
      </p:pic>
      <p:sp>
        <p:nvSpPr>
          <p:cNvPr id="6" name="Rectangle 5"/>
          <p:cNvSpPr/>
          <p:nvPr/>
        </p:nvSpPr>
        <p:spPr>
          <a:xfrm>
            <a:off x="1679759" y="5549774"/>
            <a:ext cx="3525324"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“تام هالند” 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0336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3865" y="72428"/>
            <a:ext cx="10438646" cy="3087232"/>
          </a:xfrm>
        </p:spPr>
        <p:txBody>
          <a:bodyPr>
            <a:normAutofit/>
          </a:bodyPr>
          <a:lstStyle/>
          <a:p>
            <a:pPr algn="r" rtl="1"/>
            <a:r>
              <a:rPr lang="en-US" sz="3200" b="1" dirty="0" smtClean="0"/>
              <a:t>Avengers</a:t>
            </a:r>
            <a:r>
              <a:rPr lang="fa-IR" sz="3200" b="1" dirty="0" smtClean="0"/>
              <a:t>چیست ؟ </a:t>
            </a:r>
            <a:r>
              <a:rPr lang="en-US" sz="3200" b="1" dirty="0" smtClean="0"/>
              <a:t>Avengers </a:t>
            </a:r>
            <a:r>
              <a:rPr lang="fa-IR" sz="3200" b="1" dirty="0" smtClean="0"/>
              <a:t>یا انتقام جویان یک گروهِ خیالی است   که قوی ترین قهرمانان زمین برای حفاظت از زمین در کنار یکدیگر  میجنگند.که  در فیلم های کمپانی </a:t>
            </a:r>
            <a:r>
              <a:rPr lang="en-US" sz="3200" b="1" dirty="0" smtClean="0">
                <a:solidFill>
                  <a:schemeClr val="tx1"/>
                </a:solidFill>
              </a:rPr>
              <a:t>marvel </a:t>
            </a:r>
            <a:r>
              <a:rPr lang="fa-IR" sz="3200" b="1" dirty="0" smtClean="0">
                <a:solidFill>
                  <a:schemeClr val="tx1"/>
                </a:solidFill>
              </a:rPr>
              <a:t>(مارول) </a:t>
            </a:r>
            <a:r>
              <a:rPr lang="fa-IR" sz="3200" b="1" dirty="0" smtClean="0"/>
              <a:t>مورد استفاده قرار می گیرد از اعضای انتقام جویان میتوان به مردآهنی ،کاپیتان آمریکا ،ثور ،هالک ، هاکای </a:t>
            </a:r>
            <a:br>
              <a:rPr lang="fa-IR" sz="3200" b="1" dirty="0" smtClean="0"/>
            </a:br>
            <a:r>
              <a:rPr lang="fa-IR" sz="3200" b="1" dirty="0" smtClean="0"/>
              <a:t>و بیوه ی سیاه اشاره کرد</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68" y="3274596"/>
            <a:ext cx="5338904" cy="26337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346" y="3165176"/>
            <a:ext cx="3810000" cy="2858112"/>
          </a:xfrm>
          <a:prstGeom prst="rect">
            <a:avLst/>
          </a:prstGeom>
        </p:spPr>
      </p:pic>
      <p:sp>
        <p:nvSpPr>
          <p:cNvPr id="8" name="Rectangle 7"/>
          <p:cNvSpPr/>
          <p:nvPr/>
        </p:nvSpPr>
        <p:spPr>
          <a:xfrm>
            <a:off x="1486193" y="6186261"/>
            <a:ext cx="3666388" cy="369332"/>
          </a:xfrm>
          <a:prstGeom prst="rect">
            <a:avLst/>
          </a:prstGeom>
        </p:spPr>
        <p:txBody>
          <a:bodyPr wrap="none">
            <a:spAutoFit/>
          </a:bodyPr>
          <a:lstStyle/>
          <a:p>
            <a:pPr algn="r" rtl="1"/>
            <a:r>
              <a:rPr lang="fa-IR" b="1" dirty="0" smtClean="0"/>
              <a:t>صحنه ایی از فیلم انتقام جویان 1</a:t>
            </a:r>
            <a:endParaRPr lang="fa-IR" b="1" dirty="0"/>
          </a:p>
        </p:txBody>
      </p:sp>
      <p:sp>
        <p:nvSpPr>
          <p:cNvPr id="9" name="Rectangle 8"/>
          <p:cNvSpPr/>
          <p:nvPr/>
        </p:nvSpPr>
        <p:spPr>
          <a:xfrm>
            <a:off x="7607434" y="6192581"/>
            <a:ext cx="3055645" cy="369332"/>
          </a:xfrm>
          <a:prstGeom prst="rect">
            <a:avLst/>
          </a:prstGeom>
        </p:spPr>
        <p:txBody>
          <a:bodyPr wrap="none">
            <a:spAutoFit/>
          </a:bodyPr>
          <a:lstStyle/>
          <a:p>
            <a:r>
              <a:rPr lang="fa-IR" b="1" dirty="0" smtClean="0"/>
              <a:t>پوستر </a:t>
            </a:r>
            <a:r>
              <a:rPr lang="fa-IR" b="1" baseline="0" dirty="0" smtClean="0"/>
              <a:t> فیلم انتقام جویان 1</a:t>
            </a:r>
            <a:endParaRPr lang="en-US" b="1" dirty="0"/>
          </a:p>
        </p:txBody>
      </p:sp>
    </p:spTree>
    <p:extLst>
      <p:ext uri="{BB962C8B-B14F-4D97-AF65-F5344CB8AC3E}">
        <p14:creationId xmlns:p14="http://schemas.microsoft.com/office/powerpoint/2010/main" val="1915085476"/>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42" y="357810"/>
            <a:ext cx="9692640" cy="616226"/>
          </a:xfrm>
        </p:spPr>
        <p:txBody>
          <a:bodyPr>
            <a:normAutofit/>
          </a:bodyPr>
          <a:lstStyle/>
          <a:p>
            <a:pPr algn="r" rtl="1"/>
            <a:r>
              <a:rPr lang="fa-IR" sz="3200" b="1" dirty="0" smtClean="0">
                <a:latin typeface="Arial" panose="020B0604020202020204" pitchFamily="34" charset="0"/>
                <a:cs typeface="Arial" panose="020B0604020202020204" pitchFamily="34" charset="0"/>
              </a:rPr>
              <a:t>پلنگ سیاه  </a:t>
            </a:r>
            <a:r>
              <a:rPr lang="en-US" sz="3200" b="1" dirty="0" smtClean="0">
                <a:latin typeface="Arial" panose="020B0604020202020204" pitchFamily="34" charset="0"/>
                <a:cs typeface="Arial" panose="020B0604020202020204" pitchFamily="34" charset="0"/>
              </a:rPr>
              <a:t>BLACK  PANTHER</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31408" y="1073427"/>
            <a:ext cx="11042374" cy="2443489"/>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پلنگ سیاه (تی چالا) :تی چالا فرزند تی چاکا و پادشاه سرزمینی به نام واکاندا(کشوری خیالی در آفریقا) او فردی شجاع  و خانواده دوست است. او  جنگ را دوست ندارد و تا می تواند از نزاع و درگیری دوری می کند. او تکنولوژی های کشورش را از کشورهای دیگر پنهان کرده بود تا باعث شروع جنگ نشود. ولی  دربرابر مشکلات  تسلیم نمی شود او به مردم کشورش اهمیت می دهد و ابتدا آنها و سپس مردم کشورهای دیگر کمک می کند . او فردی جنگجو ،متواضع است و اجازه نمی دهد خشم و میل به انتقام نابودش کند  و اجرای اعدالت را مهم می داند.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208" y="3516916"/>
            <a:ext cx="2743199" cy="25360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257" y="3516916"/>
            <a:ext cx="2743199" cy="2536016"/>
          </a:xfrm>
          <a:prstGeom prst="rect">
            <a:avLst/>
          </a:prstGeom>
        </p:spPr>
      </p:pic>
      <p:sp>
        <p:nvSpPr>
          <p:cNvPr id="6" name="Rectangle 5"/>
          <p:cNvSpPr/>
          <p:nvPr/>
        </p:nvSpPr>
        <p:spPr>
          <a:xfrm>
            <a:off x="1297784" y="6052932"/>
            <a:ext cx="4092787"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“چادویک بوزمن” 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638482"/>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657" y="325923"/>
            <a:ext cx="5956999" cy="767869"/>
          </a:xfrm>
        </p:spPr>
        <p:txBody>
          <a:bodyPr>
            <a:normAutofit fontScale="90000"/>
          </a:bodyPr>
          <a:lstStyle/>
          <a:p>
            <a:pPr algn="r" rtl="1"/>
            <a:r>
              <a:rPr lang="fa-IR" sz="4000" b="1" dirty="0" smtClean="0">
                <a:latin typeface="Arial" panose="020B0604020202020204" pitchFamily="34" charset="0"/>
                <a:cs typeface="Arial" panose="020B0604020202020204" pitchFamily="34" charset="0"/>
              </a:rPr>
              <a:t>ماشین جنگی </a:t>
            </a:r>
            <a:r>
              <a:rPr lang="en-US" sz="4000" b="1" dirty="0" smtClean="0">
                <a:latin typeface="Arial" panose="020B0604020202020204" pitchFamily="34" charset="0"/>
                <a:cs typeface="Arial" panose="020B0604020202020204" pitchFamily="34" charset="0"/>
              </a:rPr>
              <a:t>WAR MACHINE</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44855" y="1241964"/>
            <a:ext cx="10664801" cy="1277850"/>
          </a:xfrm>
          <a:prstGeom prst="rect">
            <a:avLst/>
          </a:prstGeom>
        </p:spPr>
        <p:txBody>
          <a:bodyPr wrap="square">
            <a:spAutoFit/>
          </a:bodyPr>
          <a:lstStyle/>
          <a:p>
            <a:pPr algn="r" rtl="1">
              <a:lnSpc>
                <a:spcPct val="107000"/>
              </a:lnSpc>
              <a:spcAft>
                <a:spcPts val="800"/>
              </a:spcAft>
            </a:pPr>
            <a:r>
              <a:rPr lang="ar-SA" sz="2400" b="1" dirty="0">
                <a:latin typeface="Vazir-Medium"/>
                <a:ea typeface="Calibri" panose="020F0502020204030204" pitchFamily="34" charset="0"/>
                <a:cs typeface="Arial" panose="020B0604020202020204" pitchFamily="34" charset="0"/>
              </a:rPr>
              <a:t>ماشین جنگی(جیمز رودس):جیمز رودس ملقب به ماشین جنگی ،دوستِ تونی استارک و افسر نیروی هوایی که با استفاده از یکی  زره های  تونی استارک با دشمنان می جنگند از خصوصیات آن میتوان به اجرای قوانین ، مهارت داشتن در هدف گیری با استفاده از تفنگ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505" y="2519814"/>
            <a:ext cx="3161758" cy="33468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034" y="2519814"/>
            <a:ext cx="2978339" cy="3346832"/>
          </a:xfrm>
          <a:prstGeom prst="rect">
            <a:avLst/>
          </a:prstGeom>
        </p:spPr>
      </p:pic>
      <p:sp>
        <p:nvSpPr>
          <p:cNvPr id="6" name="Rectangle 5"/>
          <p:cNvSpPr/>
          <p:nvPr/>
        </p:nvSpPr>
        <p:spPr>
          <a:xfrm>
            <a:off x="1316214" y="5866646"/>
            <a:ext cx="3600666"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“دان چیدل”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532898"/>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937" y="325924"/>
            <a:ext cx="2498575" cy="650173"/>
          </a:xfrm>
        </p:spPr>
        <p:txBody>
          <a:bodyPr>
            <a:normAutofit/>
          </a:bodyPr>
          <a:lstStyle/>
          <a:p>
            <a:pPr algn="r" rtl="1"/>
            <a:r>
              <a:rPr lang="fa-IR" sz="4000" b="1" dirty="0" smtClean="0">
                <a:latin typeface="Arial" panose="020B0604020202020204" pitchFamily="34" charset="0"/>
                <a:cs typeface="Arial" panose="020B0604020202020204" pitchFamily="34" charset="0"/>
              </a:rPr>
              <a:t>لوکی </a:t>
            </a:r>
            <a:r>
              <a:rPr lang="en-US" sz="4000" b="1" dirty="0" smtClean="0">
                <a:latin typeface="Arial" panose="020B0604020202020204" pitchFamily="34" charset="0"/>
                <a:cs typeface="Arial" panose="020B0604020202020204" pitchFamily="34" charset="0"/>
              </a:rPr>
              <a:t>LOKI</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35802" y="1302014"/>
            <a:ext cx="10818710" cy="1080296"/>
          </a:xfrm>
          <a:prstGeom prst="rect">
            <a:avLst/>
          </a:prstGeom>
        </p:spPr>
        <p:txBody>
          <a:bodyPr wrap="square">
            <a:spAutoFit/>
          </a:bodyPr>
          <a:lstStyle/>
          <a:p>
            <a:pPr algn="r" rtl="1">
              <a:lnSpc>
                <a:spcPct val="107000"/>
              </a:lnSpc>
              <a:spcAft>
                <a:spcPts val="800"/>
              </a:spcAft>
            </a:pPr>
            <a:r>
              <a:rPr lang="ar-SA" sz="2000" b="1" dirty="0">
                <a:latin typeface="Vazir-Medium"/>
                <a:ea typeface="Calibri" panose="020F0502020204030204" pitchFamily="34" charset="0"/>
                <a:cs typeface="Arial" panose="020B0604020202020204" pitchFamily="34" charset="0"/>
              </a:rPr>
              <a:t>لوکی :لوکی فرزند خوانده ی اودین برادر ناتنی ثور، فرزند لافی شاه یوتانهایم   و خدای شرارت او در ابتدا فردی خبیث بود که هر جور دلش میخواست به تاج و تخت برسد تا بتواند با برادر ناتنی اش ثور برابری کند، ولی بعد با برادرش کنار آمد فردی خوبی شد،از خصوصیات آن میتوان به مبارزه خوب با خنجر ، تغییر چهره و آب زیر گاه بودن اشاره کرد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966" y="2382310"/>
            <a:ext cx="2783941" cy="32489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332" y="2382310"/>
            <a:ext cx="2783941" cy="3248953"/>
          </a:xfrm>
          <a:prstGeom prst="rect">
            <a:avLst/>
          </a:prstGeom>
        </p:spPr>
      </p:pic>
      <p:sp>
        <p:nvSpPr>
          <p:cNvPr id="6" name="Rectangle 5"/>
          <p:cNvSpPr/>
          <p:nvPr/>
        </p:nvSpPr>
        <p:spPr>
          <a:xfrm>
            <a:off x="895472" y="5631263"/>
            <a:ext cx="3919663"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“تام هیدلستون”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974447"/>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925" y="324248"/>
            <a:ext cx="9692640" cy="695441"/>
          </a:xfrm>
        </p:spPr>
        <p:txBody>
          <a:bodyPr>
            <a:normAutofit/>
          </a:bodyPr>
          <a:lstStyle/>
          <a:p>
            <a:pPr algn="r" rtl="1"/>
            <a:r>
              <a:rPr lang="fa-IR" sz="4000" b="1" dirty="0" smtClean="0">
                <a:latin typeface="Arial" panose="020B0604020202020204" pitchFamily="34" charset="0"/>
                <a:cs typeface="Arial" panose="020B0604020202020204" pitchFamily="34" charset="0"/>
              </a:rPr>
              <a:t>هایمدال-وانگ- شوری-ارتش واکاندا</a:t>
            </a:r>
            <a:endParaRPr lang="en-US" sz="4000" b="1" dirty="0">
              <a:latin typeface="Arial" panose="020B0604020202020204" pitchFamily="34" charset="0"/>
              <a:cs typeface="Arial" panose="020B0604020202020204" pitchFamily="34" charset="0"/>
            </a:endParaRPr>
          </a:p>
        </p:txBody>
      </p:sp>
      <p:sp>
        <p:nvSpPr>
          <p:cNvPr id="4" name="Rectangle 3"/>
          <p:cNvSpPr/>
          <p:nvPr/>
        </p:nvSpPr>
        <p:spPr>
          <a:xfrm>
            <a:off x="244444" y="2180209"/>
            <a:ext cx="10719121" cy="1409617"/>
          </a:xfrm>
          <a:prstGeom prst="rect">
            <a:avLst/>
          </a:prstGeom>
        </p:spPr>
        <p:txBody>
          <a:bodyPr wrap="square">
            <a:spAutoFit/>
          </a:bodyPr>
          <a:lstStyle/>
          <a:p>
            <a:pPr algn="r" rtl="1">
              <a:lnSpc>
                <a:spcPct val="107000"/>
              </a:lnSpc>
              <a:spcAft>
                <a:spcPts val="800"/>
              </a:spcAft>
            </a:pPr>
            <a:r>
              <a:rPr lang="ar-SA" sz="2000" b="1" dirty="0">
                <a:latin typeface="Vazir-Medium"/>
                <a:ea typeface="Calibri" panose="020F0502020204030204" pitchFamily="34" charset="0"/>
                <a:cs typeface="Arial" panose="020B0604020202020204" pitchFamily="34" charset="0"/>
              </a:rPr>
              <a:t>هایمدال:محافظ دروازه ی اَزگارد فردی وفادار به تاج و تخت راستگو و دستکار و جنگنده</a:t>
            </a:r>
            <a:br>
              <a:rPr lang="ar-SA" sz="2000" b="1" dirty="0">
                <a:latin typeface="Vazir-Medium"/>
                <a:ea typeface="Calibri" panose="020F0502020204030204" pitchFamily="34" charset="0"/>
                <a:cs typeface="Arial" panose="020B0604020202020204" pitchFamily="34" charset="0"/>
              </a:rPr>
            </a:br>
            <a:r>
              <a:rPr lang="ar-SA" sz="2000" b="1" dirty="0">
                <a:latin typeface="Vazir-Medium"/>
                <a:ea typeface="Calibri" panose="020F0502020204030204" pitchFamily="34" charset="0"/>
                <a:cs typeface="Arial" panose="020B0604020202020204" pitchFamily="34" charset="0"/>
              </a:rPr>
              <a:t>وانگ : دوست و همکار دکتر استرنج ،یک جادوگر که او هم اززمین در برابر تهدیدات دیگر دفاع میکند </a:t>
            </a:r>
            <a:br>
              <a:rPr lang="ar-SA" sz="2000" b="1" dirty="0">
                <a:latin typeface="Vazir-Medium"/>
                <a:ea typeface="Calibri" panose="020F0502020204030204" pitchFamily="34" charset="0"/>
                <a:cs typeface="Arial" panose="020B0604020202020204" pitchFamily="34" charset="0"/>
              </a:rPr>
            </a:br>
            <a:r>
              <a:rPr lang="ar-SA" sz="2000" b="1" dirty="0">
                <a:latin typeface="Vazir-Medium"/>
                <a:ea typeface="Calibri" panose="020F0502020204030204" pitchFamily="34" charset="0"/>
                <a:cs typeface="Arial" panose="020B0604020202020204" pitchFamily="34" charset="0"/>
              </a:rPr>
              <a:t>شوری:خواهر تی چالا که فناوری های کل کشور واکاندا دست آن است و دلش میخواهد تمام وسایل را هی بروزرسانی کند</a:t>
            </a:r>
            <a:br>
              <a:rPr lang="ar-SA" sz="2000" b="1" dirty="0">
                <a:latin typeface="Vazir-Medium"/>
                <a:ea typeface="Calibri" panose="020F0502020204030204" pitchFamily="34" charset="0"/>
                <a:cs typeface="Arial" panose="020B0604020202020204" pitchFamily="34" charset="0"/>
              </a:rPr>
            </a:br>
            <a:r>
              <a:rPr lang="ar-SA" sz="2000" b="1" dirty="0">
                <a:latin typeface="Vazir-Medium"/>
                <a:ea typeface="Calibri" panose="020F0502020204030204" pitchFamily="34" charset="0"/>
                <a:cs typeface="Arial" panose="020B0604020202020204" pitchFamily="34" charset="0"/>
              </a:rPr>
              <a:t>ارتش واکاندا:ارتش  واکاندا که همه به کشورشان وفا دارند، و حاضرند برای کشورشان جانشان را هم بدهند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1726252"/>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910" y="208229"/>
            <a:ext cx="9692640" cy="641120"/>
          </a:xfrm>
        </p:spPr>
        <p:txBody>
          <a:bodyPr>
            <a:normAutofit/>
          </a:bodyPr>
          <a:lstStyle/>
          <a:p>
            <a:pPr algn="ctr"/>
            <a:r>
              <a:rPr lang="fa-IR" sz="4000" b="1" dirty="0" smtClean="0">
                <a:latin typeface="Arial" panose="020B0604020202020204" pitchFamily="34" charset="0"/>
                <a:cs typeface="Arial" panose="020B0604020202020204" pitchFamily="34" charset="0"/>
              </a:rPr>
              <a:t>محافظان کهکشان</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71423" y="1097109"/>
            <a:ext cx="10520127" cy="1277850"/>
          </a:xfrm>
          <a:prstGeom prst="rect">
            <a:avLst/>
          </a:prstGeom>
        </p:spPr>
        <p:txBody>
          <a:bodyPr wrap="square">
            <a:spAutoFit/>
          </a:bodyPr>
          <a:lstStyle/>
          <a:p>
            <a:pPr algn="r" rtl="1">
              <a:lnSpc>
                <a:spcPct val="107000"/>
              </a:lnSpc>
              <a:spcAft>
                <a:spcPts val="800"/>
              </a:spcAft>
            </a:pPr>
            <a:r>
              <a:rPr lang="ar-SA" sz="2400" b="1" dirty="0">
                <a:latin typeface="Vazir-Medium"/>
                <a:ea typeface="Calibri" panose="020F0502020204030204" pitchFamily="34" charset="0"/>
                <a:cs typeface="Arial" panose="020B0604020202020204" pitchFamily="34" charset="0"/>
              </a:rPr>
              <a:t>گروه محافظان کهکشان: گروهی  متشکل از استارلرد ، گامورا، درکس،گروت ،مانتیس،که در کهکشان زندگی می کنند و از کهکشان در برابر تهدیدات مراقبت می کند، </a:t>
            </a:r>
            <a:r>
              <a:rPr lang="ar-SA" sz="2400" b="1" dirty="0" smtClean="0">
                <a:latin typeface="Vazir-Medium"/>
                <a:ea typeface="Calibri" panose="020F0502020204030204" pitchFamily="34" charset="0"/>
                <a:cs typeface="Arial" panose="020B0604020202020204" pitchFamily="34" charset="0"/>
              </a:rPr>
              <a:t>و</a:t>
            </a:r>
            <a:r>
              <a:rPr lang="fa-IR" sz="2400" b="1" dirty="0" smtClean="0">
                <a:latin typeface="Vazir-Medium"/>
                <a:ea typeface="Calibri" panose="020F0502020204030204" pitchFamily="34" charset="0"/>
                <a:cs typeface="Arial" panose="020B0604020202020204" pitchFamily="34" charset="0"/>
              </a:rPr>
              <a:t>د</a:t>
            </a:r>
            <a:r>
              <a:rPr lang="ar-SA" sz="2400" b="1" dirty="0" smtClean="0">
                <a:latin typeface="Vazir-Medium"/>
                <a:ea typeface="Calibri" panose="020F0502020204030204" pitchFamily="34" charset="0"/>
                <a:cs typeface="Arial" panose="020B0604020202020204" pitchFamily="34" charset="0"/>
              </a:rPr>
              <a:t>ر </a:t>
            </a:r>
            <a:r>
              <a:rPr lang="ar-SA" sz="2400" b="1" dirty="0">
                <a:latin typeface="Vazir-Medium"/>
                <a:ea typeface="Calibri" panose="020F0502020204030204" pitchFamily="34" charset="0"/>
                <a:cs typeface="Arial" panose="020B0604020202020204" pitchFamily="34" charset="0"/>
              </a:rPr>
              <a:t>فیلم انتقام جویان 3 به کمک انتقام جویان می آیند تا از از کل دنیا در برابر تانوس دفاع کنند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34" y="2725092"/>
            <a:ext cx="8799591" cy="3163243"/>
          </a:xfrm>
          <a:prstGeom prst="rect">
            <a:avLst/>
          </a:prstGeom>
        </p:spPr>
      </p:pic>
    </p:spTree>
    <p:extLst>
      <p:ext uri="{BB962C8B-B14F-4D97-AF65-F5344CB8AC3E}">
        <p14:creationId xmlns:p14="http://schemas.microsoft.com/office/powerpoint/2010/main" val="4256903913"/>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44" y="99588"/>
            <a:ext cx="5160293" cy="776920"/>
          </a:xfrm>
        </p:spPr>
        <p:txBody>
          <a:bodyPr>
            <a:normAutofit/>
          </a:bodyPr>
          <a:lstStyle/>
          <a:p>
            <a:pPr algn="r" rtl="1"/>
            <a:r>
              <a:rPr lang="fa-IR" sz="4000" b="1" dirty="0" smtClean="0">
                <a:latin typeface="Arial" panose="020B0604020202020204" pitchFamily="34" charset="0"/>
                <a:cs typeface="Arial" panose="020B0604020202020204" pitchFamily="34" charset="0"/>
              </a:rPr>
              <a:t>استارلرد  </a:t>
            </a:r>
            <a:r>
              <a:rPr lang="en-US" sz="4000" b="1" dirty="0" smtClean="0">
                <a:latin typeface="Arial" panose="020B0604020202020204" pitchFamily="34" charset="0"/>
                <a:cs typeface="Arial" panose="020B0604020202020204" pitchFamily="34" charset="0"/>
              </a:rPr>
              <a:t>STAR-LORD</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53727" y="876508"/>
            <a:ext cx="10737410" cy="2246769"/>
          </a:xfrm>
          <a:prstGeom prst="rect">
            <a:avLst/>
          </a:prstGeom>
        </p:spPr>
        <p:txBody>
          <a:bodyPr wrap="square">
            <a:spAutoFit/>
          </a:bodyPr>
          <a:lstStyle/>
          <a:p>
            <a:pPr algn="r" rtl="1"/>
            <a:r>
              <a:rPr lang="fa-IR" sz="2000" dirty="0"/>
              <a:t>استارلرد(پیتر کوییل):پیتر کوییل ملقب به استانلرد  اهل زمین، از  کودکی در یک باند  مزدور به نام یغماگران بزرگ شده به رهبری یاندو اودانتا، مادر او زمینی است و پدر او یک موجود آسمانی است ،پدرش ،مادرش را به قتل رسانده و به همین خاطر او از پدرش انتقام گرفته است </a:t>
            </a:r>
          </a:p>
          <a:p>
            <a:pPr algn="r" rtl="1"/>
            <a:r>
              <a:rPr lang="fa-IR" sz="2000" dirty="0"/>
              <a:t>اوبه گونه ایی رهبر گروه محافظین کهکشان است،از 10سالگی به سفینه رانی مشغول شده وبه گفته ی خودش در این کار بهترین است و در بین سلاح ها تخصص اش تفنگ است ،از خصوصیات آن میتوان،وابستگی به مادیات،کمک کردن مردم،داشتن علاقه ی زیاد به </a:t>
            </a:r>
            <a:r>
              <a:rPr lang="fa-IR" sz="2000" dirty="0" smtClean="0"/>
              <a:t>موسیقی ،شوخ </a:t>
            </a:r>
            <a:r>
              <a:rPr lang="fa-IR" sz="2000" dirty="0"/>
              <a:t>طبع بودن ، وکل کل کردن با هم تیمی هایش اشاره کرد و اینکه او به گامورا نیز علاقه دارد.</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3718" y="3227585"/>
            <a:ext cx="2418916" cy="23946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353" y="3227585"/>
            <a:ext cx="2418916" cy="2394618"/>
          </a:xfrm>
          <a:prstGeom prst="rect">
            <a:avLst/>
          </a:prstGeom>
        </p:spPr>
      </p:pic>
      <p:sp>
        <p:nvSpPr>
          <p:cNvPr id="6" name="Rectangle 5"/>
          <p:cNvSpPr/>
          <p:nvPr/>
        </p:nvSpPr>
        <p:spPr>
          <a:xfrm>
            <a:off x="1753740" y="5726511"/>
            <a:ext cx="3748142"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“کریس پرت”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859735"/>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963" y="346423"/>
            <a:ext cx="9692640" cy="831243"/>
          </a:xfrm>
        </p:spPr>
        <p:txBody>
          <a:bodyPr>
            <a:normAutofit/>
          </a:bodyPr>
          <a:lstStyle/>
          <a:p>
            <a:pPr algn="r" rtl="1"/>
            <a:r>
              <a:rPr lang="fa-IR" sz="4000" b="1" dirty="0" smtClean="0">
                <a:latin typeface="Arial" panose="020B0604020202020204" pitchFamily="34" charset="0"/>
                <a:cs typeface="Arial" panose="020B0604020202020204" pitchFamily="34" charset="0"/>
              </a:rPr>
              <a:t>گامورا</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81069" y="1177666"/>
            <a:ext cx="10972800" cy="2068195"/>
          </a:xfrm>
          <a:prstGeom prst="rect">
            <a:avLst/>
          </a:prstGeom>
        </p:spPr>
        <p:txBody>
          <a:bodyPr wrap="square">
            <a:spAutoFit/>
          </a:bodyPr>
          <a:lstStyle/>
          <a:p>
            <a:pPr algn="just" rtl="1">
              <a:lnSpc>
                <a:spcPct val="107000"/>
              </a:lnSpc>
              <a:spcAft>
                <a:spcPts val="800"/>
              </a:spcAft>
            </a:pPr>
            <a:r>
              <a:rPr lang="ar-SA" sz="2400" b="1" dirty="0">
                <a:latin typeface="Calibri" panose="020F0502020204030204" pitchFamily="34" charset="0"/>
                <a:ea typeface="Calibri" panose="020F0502020204030204" pitchFamily="34" charset="0"/>
                <a:cs typeface="Arial" panose="020B0604020202020204" pitchFamily="34" charset="0"/>
              </a:rPr>
              <a:t>گامورا :دختر خوانده ی تانوس،خواهر نا تنی نبیولا، او و خواهرش مدتی شخصیت بد و خبیثی بودند ولی بعد به گروه محافظین کهکشان ملحق شدند،از  خصوصیات اخلاقی آن می توان فداکاری، سخت کوشی،جان سختی، خوب بودن در مبارزه تن به تن ، سرعت عمل بالا، داشتن مهارت در استفاده از شمشیر،در حین نبرد هیچ رحمی ندارد ولی مردم را دوست دارد، و اینکه او از تانوس نفرت دارد ، او و خواهرش قبلا باهم دشمن بودند ولی الان همدیگر را دوست دارند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797" y="3245861"/>
            <a:ext cx="2889912" cy="23720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744" y="3245861"/>
            <a:ext cx="2799379" cy="2372008"/>
          </a:xfrm>
          <a:prstGeom prst="rect">
            <a:avLst/>
          </a:prstGeom>
        </p:spPr>
      </p:pic>
      <p:sp>
        <p:nvSpPr>
          <p:cNvPr id="6" name="Rectangle 5"/>
          <p:cNvSpPr/>
          <p:nvPr/>
        </p:nvSpPr>
        <p:spPr>
          <a:xfrm>
            <a:off x="1538915" y="5697823"/>
            <a:ext cx="3879588"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“زوبی سالدانا”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70004"/>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4666" y="153907"/>
            <a:ext cx="3729846" cy="903671"/>
          </a:xfrm>
        </p:spPr>
        <p:txBody>
          <a:bodyPr>
            <a:normAutofit/>
          </a:bodyPr>
          <a:lstStyle/>
          <a:p>
            <a:pPr algn="r" rtl="1"/>
            <a:r>
              <a:rPr lang="fa-IR" sz="4000" b="1" dirty="0" smtClean="0">
                <a:latin typeface="Arial" panose="020B0604020202020204" pitchFamily="34" charset="0"/>
                <a:cs typeface="Arial" panose="020B0604020202020204" pitchFamily="34" charset="0"/>
              </a:rPr>
              <a:t>راکت  </a:t>
            </a:r>
            <a:r>
              <a:rPr lang="en-US" sz="4000" b="1" dirty="0" smtClean="0">
                <a:latin typeface="Arial" panose="020B0604020202020204" pitchFamily="34" charset="0"/>
                <a:cs typeface="Arial" panose="020B0604020202020204" pitchFamily="34" charset="0"/>
              </a:rPr>
              <a:t>ROCKRT</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80657" y="1600781"/>
            <a:ext cx="10673855" cy="1080296"/>
          </a:xfrm>
          <a:prstGeom prst="rect">
            <a:avLst/>
          </a:prstGeom>
        </p:spPr>
        <p:txBody>
          <a:bodyPr wrap="square">
            <a:spAutoFit/>
          </a:bodyPr>
          <a:lstStyle/>
          <a:p>
            <a:pPr algn="r" rtl="1">
              <a:lnSpc>
                <a:spcPct val="107000"/>
              </a:lnSpc>
              <a:spcAft>
                <a:spcPts val="800"/>
              </a:spcAft>
            </a:pPr>
            <a:r>
              <a:rPr lang="ar-SA" sz="2000" b="1" dirty="0">
                <a:latin typeface="Vazir-Medium"/>
                <a:ea typeface="Calibri" panose="020F0502020204030204" pitchFamily="34" charset="0"/>
                <a:cs typeface="Arial" panose="020B0604020202020204" pitchFamily="34" charset="0"/>
              </a:rPr>
              <a:t>راکت:راکت موجودی حاصل یک آزمایش ژنتکی روی گونه های پست حیات است او باهوش بهترین عضو گروه است و توانایی های زیادی در ساخت سلاح جنگیِ قوی و وسایل دیگر را دارد،از خصوصیات  به هوش بالا و اینکه و اینکه هو هر چیزی را بخواهد می دزدد و در راندن سفینه توانایی بالایی دارد میتوان اشاره کرد. و قبلا تنهایی با گروت بود و با هم دزدی میکردند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666" y="3224280"/>
            <a:ext cx="2690730" cy="2117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66" y="3224280"/>
            <a:ext cx="2690730" cy="2117264"/>
          </a:xfrm>
          <a:prstGeom prst="rect">
            <a:avLst/>
          </a:prstGeom>
        </p:spPr>
      </p:pic>
      <p:sp>
        <p:nvSpPr>
          <p:cNvPr id="6" name="Rectangle 5"/>
          <p:cNvSpPr/>
          <p:nvPr/>
        </p:nvSpPr>
        <p:spPr>
          <a:xfrm>
            <a:off x="1276084" y="5462341"/>
            <a:ext cx="3743333"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“بردلی کوپر”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478327"/>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750" y="278295"/>
            <a:ext cx="9692640" cy="737165"/>
          </a:xfrm>
        </p:spPr>
        <p:txBody>
          <a:bodyPr>
            <a:normAutofit/>
          </a:bodyPr>
          <a:lstStyle/>
          <a:p>
            <a:pPr algn="r" rtl="1"/>
            <a:r>
              <a:rPr lang="fa-IR" sz="3200" b="1" dirty="0" smtClean="0">
                <a:latin typeface="Arial" panose="020B0604020202020204" pitchFamily="34" charset="0"/>
                <a:cs typeface="Arial" panose="020B0604020202020204" pitchFamily="34" charset="0"/>
              </a:rPr>
              <a:t>گروت</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265700" y="1214243"/>
            <a:ext cx="10923104" cy="1673022"/>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گروت:درختی انسان گونه که قابلیت ساخت دوباره اعضای بدنش را دارد ، </a:t>
            </a:r>
            <a:r>
              <a:rPr lang="fa-IR" sz="2400" b="1" dirty="0" smtClean="0">
                <a:latin typeface="Calibri" panose="020F0502020204030204" pitchFamily="34" charset="0"/>
                <a:ea typeface="Calibri" panose="020F0502020204030204" pitchFamily="34" charset="0"/>
                <a:cs typeface="Arial" panose="020B0604020202020204" pitchFamily="34" charset="0"/>
              </a:rPr>
              <a:t>زمانی که آرام بی آزاراست </a:t>
            </a:r>
            <a:r>
              <a:rPr lang="fa-IR" sz="2400" b="1" dirty="0">
                <a:latin typeface="Calibri" panose="020F0502020204030204" pitchFamily="34" charset="0"/>
                <a:ea typeface="Calibri" panose="020F0502020204030204" pitchFamily="34" charset="0"/>
                <a:cs typeface="Arial" panose="020B0604020202020204" pitchFamily="34" charset="0"/>
              </a:rPr>
              <a:t>ولی زمانی که عصبانی شود به  جنگجویی بی رحم تبدیل می شود ، از خوخصیات آن می توان به احساسی بودن ، کند بودن در یادگیری و فقط توان گفتن کلمات "من ،گروت و هستم" دقیقا به همین ترتیب و عاشق موسیقی بودن نیز اشاره کرد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260" y="3086049"/>
            <a:ext cx="2504661" cy="30960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946" y="3086049"/>
            <a:ext cx="2504661" cy="3096090"/>
          </a:xfrm>
          <a:prstGeom prst="rect">
            <a:avLst/>
          </a:prstGeom>
        </p:spPr>
      </p:pic>
      <p:sp>
        <p:nvSpPr>
          <p:cNvPr id="6" name="Rectangle 5"/>
          <p:cNvSpPr/>
          <p:nvPr/>
        </p:nvSpPr>
        <p:spPr>
          <a:xfrm>
            <a:off x="1442385" y="6182139"/>
            <a:ext cx="3555782"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“ون دیزل”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42620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3834" y="235390"/>
            <a:ext cx="1194876" cy="713548"/>
          </a:xfrm>
        </p:spPr>
        <p:txBody>
          <a:bodyPr>
            <a:normAutofit/>
          </a:bodyPr>
          <a:lstStyle/>
          <a:p>
            <a:pPr algn="r" rtl="1"/>
            <a:r>
              <a:rPr lang="fa-IR" sz="4000" b="1" dirty="0" smtClean="0">
                <a:latin typeface="Arial" panose="020B0604020202020204" pitchFamily="34" charset="0"/>
                <a:cs typeface="Arial" panose="020B0604020202020204" pitchFamily="34" charset="0"/>
              </a:rPr>
              <a:t>درکس</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08230" y="1046115"/>
            <a:ext cx="10610480" cy="1277850"/>
          </a:xfrm>
          <a:prstGeom prst="rect">
            <a:avLst/>
          </a:prstGeom>
        </p:spPr>
        <p:txBody>
          <a:bodyPr wrap="square">
            <a:spAutoFit/>
          </a:bodyPr>
          <a:lstStyle/>
          <a:p>
            <a:pPr algn="r" rtl="1">
              <a:lnSpc>
                <a:spcPct val="107000"/>
              </a:lnSpc>
              <a:spcAft>
                <a:spcPts val="800"/>
              </a:spcAft>
            </a:pPr>
            <a:r>
              <a:rPr lang="ar-SA" sz="2400" b="1" dirty="0">
                <a:latin typeface="Vazir-Medium"/>
                <a:ea typeface="Calibri" panose="020F0502020204030204" pitchFamily="34" charset="0"/>
                <a:cs typeface="Arial" panose="020B0604020202020204" pitchFamily="34" charset="0"/>
              </a:rPr>
              <a:t>درکس : درکس</a:t>
            </a:r>
            <a:r>
              <a:rPr lang="fa-IR" sz="2400" b="1" dirty="0">
                <a:latin typeface="Vazir-Medium"/>
                <a:ea typeface="Calibri" panose="020F0502020204030204" pitchFamily="34" charset="0"/>
                <a:cs typeface="Arial" panose="020B0604020202020204" pitchFamily="34" charset="0"/>
              </a:rPr>
              <a:t>،</a:t>
            </a:r>
            <a:r>
              <a:rPr lang="ar-SA" sz="2400" b="1" dirty="0">
                <a:latin typeface="Vazir-Medium"/>
                <a:ea typeface="Calibri" panose="020F0502020204030204" pitchFamily="34" charset="0"/>
                <a:cs typeface="Arial" panose="020B0604020202020204" pitchFamily="34" charset="0"/>
              </a:rPr>
              <a:t> زن و بچه ی او به وسیله ی تانوس کشته شده اند و او به دنبال انتقام است ، او در استفاده از چاقو مهارت بالایی و نبرد تن به تن دارد از رقص و موسیقی خوشش نمی آید  هوش پایینی دارد،و زیاد میخندد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313" y="2421142"/>
            <a:ext cx="3394959" cy="31829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429" y="2421142"/>
            <a:ext cx="3394959" cy="3182953"/>
          </a:xfrm>
          <a:prstGeom prst="rect">
            <a:avLst/>
          </a:prstGeom>
        </p:spPr>
      </p:pic>
      <p:sp>
        <p:nvSpPr>
          <p:cNvPr id="6" name="Rectangle 5"/>
          <p:cNvSpPr/>
          <p:nvPr/>
        </p:nvSpPr>
        <p:spPr>
          <a:xfrm>
            <a:off x="1184893" y="5604095"/>
            <a:ext cx="3902030"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“دیوید باتیستا”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478988"/>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4681" y="252609"/>
            <a:ext cx="8374456" cy="735639"/>
          </a:xfrm>
        </p:spPr>
        <p:txBody>
          <a:bodyPr>
            <a:normAutofit fontScale="90000"/>
          </a:bodyPr>
          <a:lstStyle/>
          <a:p>
            <a:pPr algn="r" rtl="1"/>
            <a:r>
              <a:rPr lang="en-US" b="1" dirty="0" smtClean="0">
                <a:latin typeface="Arial" panose="020B0604020202020204" pitchFamily="34" charset="0"/>
                <a:cs typeface="Arial" panose="020B0604020202020204" pitchFamily="34" charset="0"/>
              </a:rPr>
              <a:t>Marvel </a:t>
            </a:r>
            <a:r>
              <a:rPr lang="fa-IR" b="1" dirty="0" smtClean="0">
                <a:latin typeface="Arial" panose="020B0604020202020204" pitchFamily="34" charset="0"/>
                <a:cs typeface="Arial" panose="020B0604020202020204" pitchFamily="34" charset="0"/>
              </a:rPr>
              <a:t> چیست ؟</a:t>
            </a:r>
            <a:endParaRPr lang="en-US" b="1" dirty="0">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5730310" y="1094760"/>
            <a:ext cx="5360185" cy="5252785"/>
          </a:xfrm>
        </p:spPr>
        <p:txBody>
          <a:bodyPr>
            <a:normAutofit/>
          </a:bodyPr>
          <a:lstStyle/>
          <a:p>
            <a:pPr algn="r" rtl="1"/>
            <a:r>
              <a:rPr lang="fa-IR"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مارول </a:t>
            </a:r>
            <a:r>
              <a:rPr lang="fa-IR"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کامیکس:</a:t>
            </a:r>
            <a:r>
              <a:rPr lang="fa-IR" sz="2400" b="1" dirty="0" smtClean="0">
                <a:solidFill>
                  <a:schemeClr val="tx1"/>
                </a:solidFill>
                <a:effectLst>
                  <a:glow rad="38100">
                    <a:schemeClr val="bg1">
                      <a:lumMod val="50000"/>
                      <a:lumOff val="50000"/>
                      <a:alpha val="20000"/>
                    </a:schemeClr>
                  </a:glow>
                  <a:outerShdw blurRad="38100" dist="38100" dir="2700000" algn="tl" rotWithShape="0">
                    <a:srgbClr val="000000">
                      <a:alpha val="43137"/>
                    </a:srgbClr>
                  </a:outerShdw>
                </a:effectLst>
                <a:latin typeface="Arial" panose="020B0604020202020204" pitchFamily="34" charset="0"/>
                <a:cs typeface="Arial" panose="020B0604020202020204" pitchFamily="34" charset="0"/>
              </a:rPr>
              <a:t> </a:t>
            </a:r>
            <a:r>
              <a:rPr lang="fa-IR"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شرکت جهان‌گستر ماروِل (به انگلیسی: </a:t>
            </a: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Marvel </a:t>
            </a:r>
            <a:r>
              <a:rPr lang="en-US" sz="2400" b="1" dirty="0" err="1"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Worldwid</a:t>
            </a:r>
            <a:r>
              <a:rPr lang="en-US"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a:t>
            </a:r>
            <a:r>
              <a:rPr lang="fa-IR"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که معمولاً به نام مارول کامیکس (به انگلیسی: </a:t>
            </a: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Marvel Comics</a:t>
            </a:r>
            <a:r>
              <a:rPr lang="fa-IR"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که قبلاً تحت نام شرکت انتشاراتی تایملی شناخته می‌شد و در سال ۱۹۳۹ تأسیس شد، یک کمپانی آمریکایی است که کتاب کامیک ( کتاب مصور ) عرضه می‌کند. همچنین در رابطه با این کتاب‌ها، در سینما و تلویزیون و… هم فعالیت می‌کند. در سال ۲۰۰۹ شرکت والت دیزنی با خرید ۴٫۲۴ میلیارد دلاری مارول اینترتینمنت—شرکت مارول کامیکس— را تصاحب </a:t>
            </a:r>
            <a:r>
              <a:rPr lang="fa-IR"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کرد.</a:t>
            </a:r>
            <a:endPar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endParaRPr lang="en-US" sz="2400" b="1" dirty="0">
              <a:solidFill>
                <a:schemeClr val="tx1"/>
              </a:solidFill>
              <a:effectLst>
                <a:glow rad="38100">
                  <a:schemeClr val="bg1">
                    <a:lumMod val="50000"/>
                    <a:lumOff val="50000"/>
                    <a:alpha val="20000"/>
                  </a:schemeClr>
                </a:glow>
                <a:outerShdw blurRad="38100" dist="38100" dir="2700000" algn="tl" rotWithShape="0">
                  <a:srgbClr val="000000">
                    <a:alpha val="43137"/>
                  </a:srgbClr>
                </a:outerShdw>
              </a:effectLst>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11715703"/>
              </p:ext>
            </p:extLst>
          </p:nvPr>
        </p:nvGraphicFramePr>
        <p:xfrm>
          <a:off x="606048" y="172370"/>
          <a:ext cx="5124262" cy="6175175"/>
        </p:xfrm>
        <a:graphic>
          <a:graphicData uri="http://schemas.openxmlformats.org/drawingml/2006/table">
            <a:tbl>
              <a:tblPr rtl="1" firstRow="1" firstCol="1" bandRow="1">
                <a:tableStyleId>{E929F9F4-4A8F-4326-A1B4-22849713DDAB}</a:tableStyleId>
              </a:tblPr>
              <a:tblGrid>
                <a:gridCol w="2562131"/>
                <a:gridCol w="2562131"/>
              </a:tblGrid>
              <a:tr h="440638">
                <a:tc gridSpan="2">
                  <a:txBody>
                    <a:bodyPr/>
                    <a:lstStyle/>
                    <a:p>
                      <a:pPr rtl="1">
                        <a:lnSpc>
                          <a:spcPct val="107000"/>
                        </a:lnSpc>
                      </a:pPr>
                      <a:endParaRPr lang="en-US" sz="1200" dirty="0">
                        <a:solidFill>
                          <a:schemeClr val="tx1"/>
                        </a:solidFill>
                        <a:effectLst/>
                        <a:latin typeface="Arial Black" panose="020B0A04020102020204" pitchFamily="34" charset="0"/>
                      </a:endParaRPr>
                    </a:p>
                  </a:txBody>
                  <a:tcPr marL="25517" marR="25517" marT="25517" marB="25517" anchor="ctr"/>
                </a:tc>
                <a:tc hMerge="1">
                  <a:txBody>
                    <a:bodyPr/>
                    <a:lstStyle/>
                    <a:p>
                      <a:endParaRPr lang="en-US"/>
                    </a:p>
                  </a:txBody>
                  <a:tcPr/>
                </a:tc>
              </a:tr>
              <a:tr h="440638">
                <a:tc gridSpan="2">
                  <a:txBody>
                    <a:bodyPr/>
                    <a:lstStyle/>
                    <a:p>
                      <a:pPr rtl="1">
                        <a:lnSpc>
                          <a:spcPct val="107000"/>
                        </a:lnSpc>
                      </a:pPr>
                      <a:endParaRPr lang="en-US" sz="1200">
                        <a:solidFill>
                          <a:schemeClr val="tx1"/>
                        </a:solidFill>
                        <a:effectLst/>
                        <a:latin typeface="Arial Black" panose="020B0A04020102020204" pitchFamily="34" charset="0"/>
                      </a:endParaRPr>
                    </a:p>
                  </a:txBody>
                  <a:tcPr marL="25517" marR="25517" marT="25517" marB="25517"/>
                </a:tc>
                <a:tc hMerge="1">
                  <a:txBody>
                    <a:bodyPr/>
                    <a:lstStyle/>
                    <a:p>
                      <a:endParaRPr lang="en-US"/>
                    </a:p>
                  </a:txBody>
                  <a:tcPr/>
                </a:tc>
              </a:tr>
              <a:tr h="454020">
                <a:tc>
                  <a:txBody>
                    <a:bodyPr/>
                    <a:lstStyle/>
                    <a:p>
                      <a:pPr marL="0" marR="0" algn="ctr" rtl="1">
                        <a:lnSpc>
                          <a:spcPts val="1380"/>
                        </a:lnSpc>
                        <a:spcBef>
                          <a:spcPts val="600"/>
                        </a:spcBef>
                        <a:spcAft>
                          <a:spcPts val="600"/>
                        </a:spcAft>
                      </a:pPr>
                      <a:r>
                        <a:rPr lang="ar-SA" sz="1200">
                          <a:effectLst/>
                        </a:rPr>
                        <a:t>نوع</a:t>
                      </a:r>
                      <a:endParaRPr lang="en-US" sz="120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ar-SA" sz="1200" dirty="0">
                          <a:effectLst/>
                        </a:rPr>
                        <a:t>زیرمجموعه</a:t>
                      </a:r>
                      <a:r>
                        <a:rPr lang="en-US" sz="1200" dirty="0">
                          <a:effectLst/>
                        </a:rPr>
                        <a:t> </a:t>
                      </a:r>
                      <a:r>
                        <a:rPr lang="ar-SA" sz="1200" u="none" strike="noStrike" dirty="0">
                          <a:effectLst/>
                        </a:rPr>
                        <a:t>مارول اینترتینمنت</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766012">
                <a:tc>
                  <a:txBody>
                    <a:bodyPr/>
                    <a:lstStyle/>
                    <a:p>
                      <a:pPr marL="0" marR="0" algn="ctr" rtl="1">
                        <a:lnSpc>
                          <a:spcPts val="1380"/>
                        </a:lnSpc>
                        <a:spcBef>
                          <a:spcPts val="600"/>
                        </a:spcBef>
                        <a:spcAft>
                          <a:spcPts val="600"/>
                        </a:spcAft>
                      </a:pPr>
                      <a:r>
                        <a:rPr lang="ar-SA" sz="1200" dirty="0">
                          <a:effectLst/>
                        </a:rPr>
                        <a:t>بنا نهاده</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fa-IR" sz="1200" dirty="0">
                          <a:effectLst/>
                        </a:rPr>
                        <a:t>۱۹۳۹</a:t>
                      </a:r>
                      <a:r>
                        <a:rPr lang="en-US" sz="1200" dirty="0">
                          <a:effectLst/>
                        </a:rPr>
                        <a:t> (</a:t>
                      </a:r>
                      <a:r>
                        <a:rPr lang="ar-SA" sz="1200" dirty="0">
                          <a:effectLst/>
                        </a:rPr>
                        <a:t>به نام</a:t>
                      </a:r>
                      <a:r>
                        <a:rPr lang="en-US" sz="1200" dirty="0">
                          <a:effectLst/>
                        </a:rPr>
                        <a:t> Timely comics)</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454020">
                <a:tc>
                  <a:txBody>
                    <a:bodyPr/>
                    <a:lstStyle/>
                    <a:p>
                      <a:pPr marL="0" marR="0" algn="ctr" rtl="1">
                        <a:lnSpc>
                          <a:spcPts val="1380"/>
                        </a:lnSpc>
                        <a:spcBef>
                          <a:spcPts val="600"/>
                        </a:spcBef>
                        <a:spcAft>
                          <a:spcPts val="600"/>
                        </a:spcAft>
                      </a:pPr>
                      <a:r>
                        <a:rPr lang="ar-SA" sz="1200">
                          <a:effectLst/>
                        </a:rPr>
                        <a:t>بنیانگذاران</a:t>
                      </a:r>
                      <a:endParaRPr lang="en-US" sz="120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ar-SA" sz="1400" u="none" strike="noStrike" kern="1200" dirty="0" smtClean="0">
                          <a:effectLst/>
                        </a:rPr>
                        <a:t>مارتین گودمن</a:t>
                      </a:r>
                      <a:endParaRPr lang="en-US" sz="105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1179783">
                <a:tc>
                  <a:txBody>
                    <a:bodyPr/>
                    <a:lstStyle/>
                    <a:p>
                      <a:pPr marL="0" marR="0" algn="ctr" rtl="1">
                        <a:lnSpc>
                          <a:spcPts val="1380"/>
                        </a:lnSpc>
                        <a:spcBef>
                          <a:spcPts val="600"/>
                        </a:spcBef>
                        <a:spcAft>
                          <a:spcPts val="600"/>
                        </a:spcAft>
                      </a:pPr>
                      <a:r>
                        <a:rPr lang="ar-SA" sz="1200" dirty="0">
                          <a:effectLst/>
                        </a:rPr>
                        <a:t>افراد کلیدی</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ar-SA" sz="1200" dirty="0">
                          <a:effectLst/>
                        </a:rPr>
                        <a:t>اکسل آلونسو</a:t>
                      </a:r>
                      <a:r>
                        <a:rPr lang="en-US" sz="1200" dirty="0">
                          <a:effectLst/>
                        </a:rPr>
                        <a:t/>
                      </a:r>
                      <a:br>
                        <a:rPr lang="en-US" sz="1200" dirty="0">
                          <a:effectLst/>
                        </a:rPr>
                      </a:br>
                      <a:r>
                        <a:rPr lang="ar-SA" sz="1200" dirty="0">
                          <a:effectLst/>
                        </a:rPr>
                        <a:t>دن باکلی</a:t>
                      </a:r>
                      <a:r>
                        <a:rPr lang="en-US" sz="1200" dirty="0">
                          <a:effectLst/>
                        </a:rPr>
                        <a:t/>
                      </a:r>
                      <a:br>
                        <a:rPr lang="en-US" sz="1200" dirty="0">
                          <a:effectLst/>
                        </a:rPr>
                      </a:br>
                      <a:r>
                        <a:rPr lang="fa-IR" sz="1200" u="none" strike="noStrike" dirty="0" smtClean="0">
                          <a:effectLst/>
                        </a:rPr>
                        <a:t>استن لی</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454020">
                <a:tc>
                  <a:txBody>
                    <a:bodyPr/>
                    <a:lstStyle/>
                    <a:p>
                      <a:pPr marL="0" marR="0" algn="ctr" rtl="1">
                        <a:lnSpc>
                          <a:spcPts val="1380"/>
                        </a:lnSpc>
                        <a:spcBef>
                          <a:spcPts val="600"/>
                        </a:spcBef>
                        <a:spcAft>
                          <a:spcPts val="600"/>
                        </a:spcAft>
                      </a:pPr>
                      <a:r>
                        <a:rPr lang="ar-SA" sz="1200">
                          <a:effectLst/>
                        </a:rPr>
                        <a:t>محصولات</a:t>
                      </a:r>
                      <a:endParaRPr lang="en-US" sz="120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fa-IR" sz="1200" u="none" strike="noStrike" dirty="0" smtClean="0">
                          <a:effectLst/>
                        </a:rPr>
                        <a:t>کتاب کمیک</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766012">
                <a:tc>
                  <a:txBody>
                    <a:bodyPr/>
                    <a:lstStyle/>
                    <a:p>
                      <a:pPr marL="0" marR="0" algn="ctr" rtl="1">
                        <a:lnSpc>
                          <a:spcPts val="1380"/>
                        </a:lnSpc>
                        <a:spcBef>
                          <a:spcPts val="600"/>
                        </a:spcBef>
                        <a:spcAft>
                          <a:spcPts val="600"/>
                        </a:spcAft>
                      </a:pPr>
                      <a:r>
                        <a:rPr lang="ar-SA" sz="1200">
                          <a:effectLst/>
                        </a:rPr>
                        <a:t>درآمد</a:t>
                      </a:r>
                      <a:endParaRPr lang="en-US" sz="120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en-US" sz="1200" dirty="0">
                          <a:effectLst/>
                        </a:rPr>
                        <a:t>▲ </a:t>
                      </a:r>
                      <a:r>
                        <a:rPr lang="fa-IR" sz="1200" dirty="0">
                          <a:effectLst/>
                        </a:rPr>
                        <a:t>۱۲۵</a:t>
                      </a:r>
                      <a:r>
                        <a:rPr lang="ar-SA" sz="1200" dirty="0">
                          <a:effectLst/>
                        </a:rPr>
                        <a:t>٫</a:t>
                      </a:r>
                      <a:r>
                        <a:rPr lang="fa-IR" sz="1200" dirty="0">
                          <a:effectLst/>
                        </a:rPr>
                        <a:t>۷</a:t>
                      </a:r>
                      <a:r>
                        <a:rPr lang="en-US" sz="1200" dirty="0">
                          <a:effectLst/>
                        </a:rPr>
                        <a:t> </a:t>
                      </a:r>
                      <a:r>
                        <a:rPr lang="ar-SA" sz="1200" dirty="0">
                          <a:effectLst/>
                        </a:rPr>
                        <a:t>میلیون</a:t>
                      </a:r>
                      <a:r>
                        <a:rPr lang="en-US" sz="1200" dirty="0">
                          <a:effectLst/>
                        </a:rPr>
                        <a:t> </a:t>
                      </a:r>
                      <a:r>
                        <a:rPr lang="fa-IR" sz="1200" dirty="0" smtClean="0">
                          <a:effectLst/>
                        </a:rPr>
                        <a:t>۲۰۰۷دلار</a:t>
                      </a:r>
                      <a:r>
                        <a:rPr lang="fa-IR" sz="1200" baseline="0" dirty="0" smtClean="0">
                          <a:effectLst/>
                        </a:rPr>
                        <a:t> آمریکا</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766012">
                <a:tc>
                  <a:txBody>
                    <a:bodyPr/>
                    <a:lstStyle/>
                    <a:p>
                      <a:pPr marL="0" marR="0" algn="ctr" rtl="1">
                        <a:lnSpc>
                          <a:spcPts val="1380"/>
                        </a:lnSpc>
                        <a:spcBef>
                          <a:spcPts val="600"/>
                        </a:spcBef>
                        <a:spcAft>
                          <a:spcPts val="600"/>
                        </a:spcAft>
                      </a:pPr>
                      <a:r>
                        <a:rPr lang="ar-SA" sz="1200" u="none" strike="noStrike" dirty="0">
                          <a:effectLst/>
                        </a:rPr>
                        <a:t>سود خالص</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en-US" sz="1200" dirty="0">
                          <a:effectLst/>
                        </a:rPr>
                        <a:t>▲ </a:t>
                      </a:r>
                      <a:r>
                        <a:rPr lang="fa-IR" sz="1200" dirty="0">
                          <a:effectLst/>
                        </a:rPr>
                        <a:t>۵۳</a:t>
                      </a:r>
                      <a:r>
                        <a:rPr lang="ar-SA" sz="1200" dirty="0">
                          <a:effectLst/>
                        </a:rPr>
                        <a:t>٫</a:t>
                      </a:r>
                      <a:r>
                        <a:rPr lang="fa-IR" sz="1200" dirty="0">
                          <a:effectLst/>
                        </a:rPr>
                        <a:t>۵</a:t>
                      </a:r>
                      <a:r>
                        <a:rPr lang="en-US" sz="1200" dirty="0">
                          <a:effectLst/>
                        </a:rPr>
                        <a:t> </a:t>
                      </a:r>
                      <a:r>
                        <a:rPr lang="ar-SA" sz="1200" dirty="0" smtClean="0">
                          <a:effectLst/>
                        </a:rPr>
                        <a:t>میلیون</a:t>
                      </a:r>
                      <a:r>
                        <a:rPr lang="fa-IR" sz="1200" baseline="0" dirty="0" smtClean="0">
                          <a:effectLst/>
                        </a:rPr>
                        <a:t> 2007 دلار آمریکا</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r h="454020">
                <a:tc>
                  <a:txBody>
                    <a:bodyPr/>
                    <a:lstStyle/>
                    <a:p>
                      <a:pPr marL="0" marR="0" algn="ctr" rtl="1">
                        <a:lnSpc>
                          <a:spcPts val="1380"/>
                        </a:lnSpc>
                        <a:spcBef>
                          <a:spcPts val="600"/>
                        </a:spcBef>
                        <a:spcAft>
                          <a:spcPts val="600"/>
                        </a:spcAft>
                      </a:pPr>
                      <a:r>
                        <a:rPr lang="ar-SA" sz="1200">
                          <a:effectLst/>
                        </a:rPr>
                        <a:t>وبگاه</a:t>
                      </a:r>
                      <a:endParaRPr lang="en-US" sz="120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3792" marR="25517" marT="28706" marB="25517"/>
                </a:tc>
                <a:tc>
                  <a:txBody>
                    <a:bodyPr/>
                    <a:lstStyle/>
                    <a:p>
                      <a:pPr marL="0" marR="0" algn="r" rtl="1">
                        <a:lnSpc>
                          <a:spcPts val="1620"/>
                        </a:lnSpc>
                        <a:spcBef>
                          <a:spcPts val="600"/>
                        </a:spcBef>
                        <a:spcAft>
                          <a:spcPts val="600"/>
                        </a:spcAft>
                      </a:pPr>
                      <a:r>
                        <a:rPr lang="en-US" sz="1200" u="none" strike="noStrike" dirty="0">
                          <a:effectLst/>
                        </a:rPr>
                        <a:t>marvel.com</a:t>
                      </a:r>
                      <a:endParaRPr lang="en-US" sz="12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25517" marR="25517" marT="25517" marB="25517"/>
                </a:tc>
              </a:tr>
            </a:tbl>
          </a:graphicData>
        </a:graphic>
      </p:graphicFrame>
    </p:spTree>
    <p:extLst>
      <p:ext uri="{BB962C8B-B14F-4D97-AF65-F5344CB8AC3E}">
        <p14:creationId xmlns:p14="http://schemas.microsoft.com/office/powerpoint/2010/main" val="44281405"/>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latin typeface="Arial" panose="020B0604020202020204" pitchFamily="34" charset="0"/>
                <a:cs typeface="Arial" panose="020B0604020202020204" pitchFamily="34" charset="0"/>
              </a:rPr>
              <a:t>مانتیس</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199176" y="1691322"/>
            <a:ext cx="10683089" cy="1277850"/>
          </a:xfrm>
          <a:prstGeom prst="rect">
            <a:avLst/>
          </a:prstGeom>
        </p:spPr>
        <p:txBody>
          <a:bodyPr wrap="square">
            <a:spAutoFit/>
          </a:bodyPr>
          <a:lstStyle/>
          <a:p>
            <a:pPr algn="r" rtl="1">
              <a:lnSpc>
                <a:spcPct val="107000"/>
              </a:lnSpc>
              <a:spcAft>
                <a:spcPts val="800"/>
              </a:spcAft>
            </a:pPr>
            <a:r>
              <a:rPr lang="fa-IR" sz="2400" b="1" dirty="0">
                <a:latin typeface="Arial" panose="020B0604020202020204" pitchFamily="34" charset="0"/>
                <a:ea typeface="Calibri" panose="020F0502020204030204" pitchFamily="34" charset="0"/>
                <a:cs typeface="Arial" panose="020B0604020202020204" pitchFamily="34" charset="0"/>
              </a:rPr>
              <a:t>مانتیس:او به دست پدر کوییل بزرگ شده موجودی مهربان و مظلوم است که دلش میخواهد مردم او را دوست داشته باشند، از توانایی های آن میتوان به اینکه او گیرنده خوب احساسات است و میتواند احساسات را منتقل کند مثل خواباندن مردم، اشاره کرد</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115" y="3013486"/>
            <a:ext cx="2716039" cy="25624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333" y="2969172"/>
            <a:ext cx="2716039" cy="2562495"/>
          </a:xfrm>
          <a:prstGeom prst="rect">
            <a:avLst/>
          </a:prstGeom>
        </p:spPr>
      </p:pic>
      <p:sp>
        <p:nvSpPr>
          <p:cNvPr id="6" name="Rectangle 5"/>
          <p:cNvSpPr/>
          <p:nvPr/>
        </p:nvSpPr>
        <p:spPr>
          <a:xfrm>
            <a:off x="1333121" y="5575981"/>
            <a:ext cx="3888461" cy="369332"/>
          </a:xfrm>
          <a:prstGeom prst="rect">
            <a:avLst/>
          </a:prstGeom>
        </p:spPr>
        <p:txBody>
          <a:bodyPr wrap="square">
            <a:spAutoFit/>
          </a:bodyPr>
          <a:lstStyle/>
          <a:p>
            <a:pPr algn="r"/>
            <a:r>
              <a:rPr lang="fa-IR" b="1" dirty="0" smtClean="0">
                <a:latin typeface="Arial" panose="020B0604020202020204" pitchFamily="34" charset="0"/>
                <a:cs typeface="Arial" panose="020B0604020202020204" pitchFamily="34" charset="0"/>
              </a:rPr>
              <a:t>“</a:t>
            </a:r>
            <a:r>
              <a:rPr lang="fa-IR" b="1" dirty="0">
                <a:latin typeface="Arial" panose="020B0604020202020204" pitchFamily="34" charset="0"/>
                <a:cs typeface="Arial" panose="020B0604020202020204" pitchFamily="34" charset="0"/>
              </a:rPr>
              <a:t>پام </a:t>
            </a:r>
            <a:r>
              <a:rPr lang="fa-IR" b="1" dirty="0" smtClean="0">
                <a:latin typeface="Arial" panose="020B0604020202020204" pitchFamily="34" charset="0"/>
                <a:cs typeface="Arial" panose="020B0604020202020204" pitchFamily="34" charset="0"/>
              </a:rPr>
              <a:t>کلمنتیئف”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428439"/>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7050" y="153908"/>
            <a:ext cx="2987462" cy="686387"/>
          </a:xfrm>
        </p:spPr>
        <p:txBody>
          <a:bodyPr>
            <a:normAutofit/>
          </a:bodyPr>
          <a:lstStyle/>
          <a:p>
            <a:pPr algn="r" rtl="1"/>
            <a:r>
              <a:rPr lang="fa-IR" sz="3200" b="1" dirty="0" smtClean="0">
                <a:latin typeface="Arial" panose="020B0604020202020204" pitchFamily="34" charset="0"/>
                <a:cs typeface="Arial" panose="020B0604020202020204" pitchFamily="34" charset="0"/>
              </a:rPr>
              <a:t>نبیولا  </a:t>
            </a:r>
            <a:r>
              <a:rPr lang="en-US" sz="3200" b="1" dirty="0" smtClean="0">
                <a:latin typeface="Arial" panose="020B0604020202020204" pitchFamily="34" charset="0"/>
                <a:cs typeface="Arial" panose="020B0604020202020204" pitchFamily="34" charset="0"/>
              </a:rPr>
              <a:t>NEBULA</a:t>
            </a:r>
            <a:r>
              <a:rPr lang="fa-IR"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3" name="Rectangle 2"/>
          <p:cNvSpPr/>
          <p:nvPr/>
        </p:nvSpPr>
        <p:spPr>
          <a:xfrm>
            <a:off x="334388" y="914780"/>
            <a:ext cx="10656338" cy="981423"/>
          </a:xfrm>
          <a:prstGeom prst="rect">
            <a:avLst/>
          </a:prstGeom>
        </p:spPr>
        <p:txBody>
          <a:bodyPr wrap="square">
            <a:spAutoFit/>
          </a:bodyPr>
          <a:lstStyle/>
          <a:p>
            <a:pPr algn="r" rtl="1">
              <a:lnSpc>
                <a:spcPct val="107000"/>
              </a:lnSpc>
              <a:spcAft>
                <a:spcPts val="800"/>
              </a:spcAft>
            </a:pPr>
            <a:r>
              <a:rPr lang="fa-IR" b="1" dirty="0">
                <a:latin typeface="Calibri" panose="020F0502020204030204" pitchFamily="34" charset="0"/>
                <a:ea typeface="Calibri" panose="020F0502020204030204" pitchFamily="34" charset="0"/>
                <a:cs typeface="Arial" panose="020B0604020202020204" pitchFamily="34" charset="0"/>
              </a:rPr>
              <a:t>نبیولا : نبیولا یک موجود فرا زمینی  ،خواهر گامورا و دختر خوانده ی تانوس </a:t>
            </a:r>
            <a:r>
              <a:rPr lang="fa-IR" b="1" dirty="0" smtClean="0">
                <a:latin typeface="Calibri" panose="020F0502020204030204" pitchFamily="34" charset="0"/>
                <a:ea typeface="Calibri" panose="020F0502020204030204" pitchFamily="34" charset="0"/>
                <a:cs typeface="Arial" panose="020B0604020202020204" pitchFamily="34" charset="0"/>
              </a:rPr>
              <a:t>است  </a:t>
            </a:r>
            <a:r>
              <a:rPr lang="fa-IR" b="1" dirty="0">
                <a:latin typeface="Calibri" panose="020F0502020204030204" pitchFamily="34" charset="0"/>
                <a:ea typeface="Calibri" panose="020F0502020204030204" pitchFamily="34" charset="0"/>
                <a:cs typeface="Arial" panose="020B0604020202020204" pitchFamily="34" charset="0"/>
              </a:rPr>
              <a:t>که ابتدا برای تانوس کار میکرد ولی بعد با او دشمن شد از خصوصیات آن میتوان به حسادت نسبت به </a:t>
            </a:r>
            <a:r>
              <a:rPr lang="fa-IR" b="1" dirty="0" smtClean="0">
                <a:latin typeface="Calibri" panose="020F0502020204030204" pitchFamily="34" charset="0"/>
                <a:ea typeface="Calibri" panose="020F0502020204030204" pitchFamily="34" charset="0"/>
                <a:cs typeface="Arial" panose="020B0604020202020204" pitchFamily="34" charset="0"/>
              </a:rPr>
              <a:t>خواهرش </a:t>
            </a:r>
            <a:r>
              <a:rPr lang="fa-IR" b="1" dirty="0">
                <a:latin typeface="Calibri" panose="020F0502020204030204" pitchFamily="34" charset="0"/>
                <a:ea typeface="Calibri" panose="020F0502020204030204" pitchFamily="34" charset="0"/>
                <a:cs typeface="Arial" panose="020B0604020202020204" pitchFamily="34" charset="0"/>
              </a:rPr>
              <a:t>، کمبود توجه و علاقه ، تمرین کردن و داشتن روحیه ی </a:t>
            </a:r>
            <a:r>
              <a:rPr lang="fa-IR" b="1" dirty="0" smtClean="0">
                <a:latin typeface="Calibri" panose="020F0502020204030204" pitchFamily="34" charset="0"/>
                <a:ea typeface="Calibri" panose="020F0502020204030204" pitchFamily="34" charset="0"/>
                <a:cs typeface="Arial" panose="020B0604020202020204" pitchFamily="34" charset="0"/>
              </a:rPr>
              <a:t>جنگندگی،داشتن حس رقابت </a:t>
            </a:r>
            <a:r>
              <a:rPr lang="fa-IR" b="1" dirty="0">
                <a:latin typeface="Calibri" panose="020F0502020204030204" pitchFamily="34" charset="0"/>
                <a:ea typeface="Calibri" panose="020F0502020204030204" pitchFamily="34" charset="0"/>
                <a:cs typeface="Arial" panose="020B0604020202020204" pitchFamily="34" charset="0"/>
              </a:rPr>
              <a:t>، زخم  خورده و غمگین بودن و کینه و نفرت داشتن از تانوس نیز اشاره کرد</a:t>
            </a:r>
            <a:r>
              <a:rPr lang="en-US" b="1" dirty="0">
                <a:latin typeface="Calibri" panose="020F0502020204030204" pitchFamily="34" charset="0"/>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147" y="2055137"/>
            <a:ext cx="2848209" cy="2792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672" y="2055137"/>
            <a:ext cx="2390114" cy="2792994"/>
          </a:xfrm>
          <a:prstGeom prst="rect">
            <a:avLst/>
          </a:prstGeom>
        </p:spPr>
      </p:pic>
      <p:sp>
        <p:nvSpPr>
          <p:cNvPr id="7" name="Rectangle 6"/>
          <p:cNvSpPr/>
          <p:nvPr/>
        </p:nvSpPr>
        <p:spPr>
          <a:xfrm>
            <a:off x="1521160" y="4848131"/>
            <a:ext cx="3740126" cy="369332"/>
          </a:xfrm>
          <a:prstGeom prst="rect">
            <a:avLst/>
          </a:prstGeom>
        </p:spPr>
        <p:txBody>
          <a:bodyPr wrap="none">
            <a:spAutoFit/>
          </a:bodyPr>
          <a:lstStyle/>
          <a:p>
            <a:pPr algn="r"/>
            <a:r>
              <a:rPr lang="fa-IR" b="1" dirty="0" smtClean="0">
                <a:latin typeface="Arial" panose="020B0604020202020204" pitchFamily="34" charset="0"/>
                <a:cs typeface="Arial" panose="020B0604020202020204" pitchFamily="34" charset="0"/>
              </a:rPr>
              <a:t>“کارن گیلان” </a:t>
            </a:r>
            <a:r>
              <a:rPr lang="fa-IR" b="1" dirty="0">
                <a:latin typeface="Arial" panose="020B0604020202020204" pitchFamily="34" charset="0"/>
                <a:cs typeface="Arial" panose="020B0604020202020204" pitchFamily="34" charset="0"/>
              </a:rPr>
              <a:t>دراین نقش هنرنمایی کرده است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577155"/>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49" y="183625"/>
            <a:ext cx="4227968" cy="28945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186" y="3702867"/>
            <a:ext cx="4173647" cy="26714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249" y="3768612"/>
            <a:ext cx="4164593" cy="254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86" y="251992"/>
            <a:ext cx="4173647" cy="2826187"/>
          </a:xfrm>
          <a:prstGeom prst="rect">
            <a:avLst/>
          </a:prstGeom>
        </p:spPr>
      </p:pic>
    </p:spTree>
    <p:extLst>
      <p:ext uri="{BB962C8B-B14F-4D97-AF65-F5344CB8AC3E}">
        <p14:creationId xmlns:p14="http://schemas.microsoft.com/office/powerpoint/2010/main" val="3447089074"/>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56" y="614875"/>
            <a:ext cx="9922598" cy="882678"/>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فیلم با پایانی تلخ تمام می شود یعنی این که ضد قهرمان(تانوس) به هدفش می رسد و قهرمانان(انتقام جویان)  را شکست می دهد.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502" y="1497553"/>
            <a:ext cx="8105775" cy="4336893"/>
          </a:xfrm>
          <a:prstGeom prst="rect">
            <a:avLst/>
          </a:prstGeom>
        </p:spPr>
      </p:pic>
    </p:spTree>
    <p:extLst>
      <p:ext uri="{BB962C8B-B14F-4D97-AF65-F5344CB8AC3E}">
        <p14:creationId xmlns:p14="http://schemas.microsoft.com/office/powerpoint/2010/main" val="862405585"/>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10" y="119454"/>
            <a:ext cx="11760451" cy="6738546"/>
          </a:xfrm>
          <a:prstGeom prst="rect">
            <a:avLst/>
          </a:prstGeom>
        </p:spPr>
      </p:pic>
    </p:spTree>
    <p:extLst>
      <p:ext uri="{BB962C8B-B14F-4D97-AF65-F5344CB8AC3E}">
        <p14:creationId xmlns:p14="http://schemas.microsoft.com/office/powerpoint/2010/main" val="4109907104"/>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2106146"/>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802" y="336317"/>
            <a:ext cx="10728356" cy="1775614"/>
          </a:xfrm>
          <a:prstGeom prst="rect">
            <a:avLst/>
          </a:prstGeom>
        </p:spPr>
        <p:txBody>
          <a:bodyPr wrap="square">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از دیگر فعالیت های کمپانی مارول می توان به ساخت بازی های رایانه و ساخت اکشن فیگور اشاره کرد که اینها  درآمد های زیادی برای مارول </a:t>
            </a:r>
            <a:r>
              <a:rPr lang="en-US" sz="2400" b="1" dirty="0">
                <a:latin typeface="Calibri" panose="020F0502020204030204" pitchFamily="34" charset="0"/>
                <a:ea typeface="Calibri" panose="020F0502020204030204" pitchFamily="34" charset="0"/>
                <a:cs typeface="Arial" panose="020B0604020202020204" pitchFamily="34" charset="0"/>
              </a:rPr>
              <a:t>MARVEL </a:t>
            </a:r>
            <a:r>
              <a:rPr lang="fa-IR" sz="2400" b="1" dirty="0">
                <a:latin typeface="Calibri" panose="020F0502020204030204" pitchFamily="34" charset="0"/>
                <a:ea typeface="Calibri" panose="020F0502020204030204" pitchFamily="34" charset="0"/>
                <a:cs typeface="Arial" panose="020B0604020202020204" pitchFamily="34" charset="0"/>
              </a:rPr>
              <a:t> دارد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از ساخت بازی میتوان به بازی </a:t>
            </a:r>
            <a:r>
              <a:rPr lang="en-US" sz="2400" b="1" dirty="0">
                <a:latin typeface="Calibri" panose="020F0502020204030204" pitchFamily="34" charset="0"/>
                <a:ea typeface="Calibri" panose="020F0502020204030204" pitchFamily="34" charset="0"/>
                <a:cs typeface="Arial" panose="020B0604020202020204" pitchFamily="34" charset="0"/>
              </a:rPr>
              <a:t>SPIDER-MAN </a:t>
            </a:r>
            <a:r>
              <a:rPr lang="fa-IR" sz="2400" b="1" dirty="0">
                <a:latin typeface="Calibri" panose="020F0502020204030204" pitchFamily="34" charset="0"/>
                <a:ea typeface="Calibri" panose="020F0502020204030204" pitchFamily="34" charset="0"/>
                <a:cs typeface="Arial" panose="020B0604020202020204" pitchFamily="34" charset="0"/>
              </a:rPr>
              <a:t> که فقط برای کنسول </a:t>
            </a:r>
            <a:r>
              <a:rPr lang="en-US" sz="2400" b="1" dirty="0">
                <a:latin typeface="Calibri" panose="020F0502020204030204" pitchFamily="34" charset="0"/>
                <a:ea typeface="Calibri" panose="020F0502020204030204" pitchFamily="34" charset="0"/>
                <a:cs typeface="Arial" panose="020B0604020202020204" pitchFamily="34" charset="0"/>
              </a:rPr>
              <a:t>PS4 </a:t>
            </a:r>
            <a:r>
              <a:rPr lang="fa-IR" sz="2400" b="1" dirty="0">
                <a:latin typeface="Calibri" panose="020F0502020204030204" pitchFamily="34" charset="0"/>
                <a:ea typeface="Calibri" panose="020F0502020204030204" pitchFamily="34" charset="0"/>
                <a:cs typeface="Arial" panose="020B0604020202020204" pitchFamily="34" charset="0"/>
              </a:rPr>
              <a:t>ساخته شده </a:t>
            </a:r>
            <a:r>
              <a:rPr lang="fa-IR" sz="2400" b="1">
                <a:latin typeface="Calibri" panose="020F0502020204030204" pitchFamily="34" charset="0"/>
                <a:ea typeface="Calibri" panose="020F0502020204030204" pitchFamily="34" charset="0"/>
                <a:cs typeface="Arial" panose="020B0604020202020204" pitchFamily="34" charset="0"/>
              </a:rPr>
              <a:t>است </a:t>
            </a:r>
            <a:r>
              <a:rPr lang="fa-IR" sz="2400" b="1" smtClean="0">
                <a:latin typeface="Calibri" panose="020F0502020204030204" pitchFamily="34" charset="0"/>
                <a:ea typeface="Calibri" panose="020F0502020204030204" pitchFamily="34" charset="0"/>
                <a:cs typeface="Arial" panose="020B0604020202020204" pitchFamily="34" charset="0"/>
              </a:rPr>
              <a:t>که یکی </a:t>
            </a:r>
            <a:r>
              <a:rPr lang="fa-IR" sz="2400" b="1" dirty="0">
                <a:latin typeface="Calibri" panose="020F0502020204030204" pitchFamily="34" charset="0"/>
                <a:ea typeface="Calibri" panose="020F0502020204030204" pitchFamily="34" charset="0"/>
                <a:cs typeface="Arial" panose="020B0604020202020204" pitchFamily="34" charset="0"/>
              </a:rPr>
              <a:t>از پرفروش ترین بازی سال است،اشاره کرد.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135" y="2111931"/>
            <a:ext cx="4543425" cy="38330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54" y="2111931"/>
            <a:ext cx="4543426" cy="3833012"/>
          </a:xfrm>
          <a:prstGeom prst="rect">
            <a:avLst/>
          </a:prstGeom>
        </p:spPr>
      </p:pic>
    </p:spTree>
    <p:extLst>
      <p:ext uri="{BB962C8B-B14F-4D97-AF65-F5344CB8AC3E}">
        <p14:creationId xmlns:p14="http://schemas.microsoft.com/office/powerpoint/2010/main" val="735441671"/>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549" y="0"/>
            <a:ext cx="2286000" cy="39338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56" y="40316"/>
            <a:ext cx="2276475" cy="3924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535" y="40316"/>
            <a:ext cx="6423810" cy="1619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390" y="2354419"/>
            <a:ext cx="5372100" cy="3362325"/>
          </a:xfrm>
          <a:prstGeom prst="rect">
            <a:avLst/>
          </a:prstGeom>
        </p:spPr>
      </p:pic>
    </p:spTree>
    <p:extLst>
      <p:ext uri="{BB962C8B-B14F-4D97-AF65-F5344CB8AC3E}">
        <p14:creationId xmlns:p14="http://schemas.microsoft.com/office/powerpoint/2010/main" val="3531825257"/>
      </p:ext>
    </p:extLst>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96" y="255876"/>
            <a:ext cx="10855105" cy="5712503"/>
          </a:xfrm>
          <a:prstGeom prst="rect">
            <a:avLst/>
          </a:prstGeom>
        </p:spPr>
      </p:pic>
    </p:spTree>
    <p:extLst>
      <p:ext uri="{BB962C8B-B14F-4D97-AF65-F5344CB8AC3E}">
        <p14:creationId xmlns:p14="http://schemas.microsoft.com/office/powerpoint/2010/main" val="869186933"/>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8" y="660438"/>
            <a:ext cx="11081442" cy="5337948"/>
          </a:xfrm>
          <a:prstGeom prst="rect">
            <a:avLst/>
          </a:prstGeom>
        </p:spPr>
      </p:pic>
    </p:spTree>
    <p:extLst>
      <p:ext uri="{BB962C8B-B14F-4D97-AF65-F5344CB8AC3E}">
        <p14:creationId xmlns:p14="http://schemas.microsoft.com/office/powerpoint/2010/main" val="337441094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32182" y="389299"/>
            <a:ext cx="4696174" cy="4227968"/>
          </a:xfrm>
        </p:spPr>
        <p:txBody>
          <a:bodyPr>
            <a:noAutofit/>
          </a:bodyPr>
          <a:lstStyle/>
          <a:p>
            <a:pPr algn="r" rtl="1"/>
            <a:r>
              <a:rPr lang="fa-IR" sz="2000" b="1" dirty="0" smtClean="0">
                <a:latin typeface="Arial" panose="020B0604020202020204" pitchFamily="34" charset="0"/>
                <a:cs typeface="Arial" panose="020B0604020202020204" pitchFamily="34" charset="0"/>
              </a:rPr>
              <a:t>قهرمانان </a:t>
            </a:r>
            <a:r>
              <a:rPr lang="fa-IR" sz="2000" b="1" dirty="0">
                <a:latin typeface="Arial" panose="020B0604020202020204" pitchFamily="34" charset="0"/>
                <a:cs typeface="Arial" panose="020B0604020202020204" pitchFamily="34" charset="0"/>
              </a:rPr>
              <a:t>و ضدقهرمانان</a:t>
            </a:r>
            <a:br>
              <a:rPr lang="fa-IR" sz="2000" b="1" dirty="0">
                <a:latin typeface="Arial" panose="020B0604020202020204" pitchFamily="34" charset="0"/>
                <a:cs typeface="Arial" panose="020B0604020202020204" pitchFamily="34" charset="0"/>
              </a:rPr>
            </a:br>
            <a:r>
              <a:rPr lang="fa-IR" sz="2000" b="1" dirty="0">
                <a:latin typeface="Arial" panose="020B0604020202020204" pitchFamily="34" charset="0"/>
                <a:cs typeface="Arial" panose="020B0604020202020204" pitchFamily="34" charset="0"/>
              </a:rPr>
              <a:t>از مشهورترین شخصیت‌های قهرمان مارول </a:t>
            </a:r>
            <a:r>
              <a:rPr lang="fa-IR" sz="2000" b="1" dirty="0" smtClean="0">
                <a:latin typeface="Arial" panose="020B0604020202020204" pitchFamily="34" charset="0"/>
                <a:cs typeface="Arial" panose="020B0604020202020204" pitchFamily="34" charset="0"/>
              </a:rPr>
              <a:t>می‌توانبه</a:t>
            </a:r>
            <a:r>
              <a:rPr lang="fa-IR" sz="2000" b="1" dirty="0">
                <a:latin typeface="Arial" panose="020B0604020202020204" pitchFamily="34" charset="0"/>
                <a:cs typeface="Arial" panose="020B0604020202020204" pitchFamily="34" charset="0"/>
              </a:rPr>
              <a:t> </a:t>
            </a:r>
            <a:r>
              <a:rPr lang="fa-IR" sz="2000" b="1" dirty="0" smtClean="0">
                <a:latin typeface="Arial" panose="020B0604020202020204" pitchFamily="34" charset="0"/>
                <a:cs typeface="Arial" panose="020B0604020202020204" pitchFamily="34" charset="0"/>
              </a:rPr>
              <a:t>مردعنکبوتی</a:t>
            </a:r>
            <a:r>
              <a:rPr lang="fa-IR" sz="2000" b="1" dirty="0">
                <a:latin typeface="Arial" panose="020B0604020202020204" pitchFamily="34" charset="0"/>
                <a:cs typeface="Arial" panose="020B0604020202020204" pitchFamily="34" charset="0"/>
              </a:rPr>
              <a:t>، </a:t>
            </a:r>
            <a:r>
              <a:rPr lang="fa-IR" sz="2000" b="1" dirty="0" smtClean="0">
                <a:latin typeface="Arial" panose="020B0604020202020204" pitchFamily="34" charset="0"/>
                <a:cs typeface="Arial" panose="020B0604020202020204" pitchFamily="34" charset="0"/>
              </a:rPr>
              <a:t>مردآهنی</a:t>
            </a:r>
            <a:r>
              <a:rPr lang="fa-IR" sz="2000" b="1" dirty="0">
                <a:latin typeface="Arial" panose="020B0604020202020204" pitchFamily="34" charset="0"/>
                <a:cs typeface="Arial" panose="020B0604020202020204" pitchFamily="34" charset="0"/>
              </a:rPr>
              <a:t>، هالک،  ، ثور،  ، کاپیتان آمریکا،  و مردمورچه‌ای،دکتر استرنج،  و محافظین کهکشان اشاره کرد </a:t>
            </a:r>
            <a:r>
              <a:rPr lang="fa-IR" sz="2000" b="1" dirty="0" smtClean="0">
                <a:latin typeface="Arial" panose="020B0604020202020204" pitchFamily="34" charset="0"/>
                <a:cs typeface="Arial" panose="020B0604020202020204" pitchFamily="34" charset="0"/>
              </a:rPr>
              <a:t/>
            </a:r>
            <a:br>
              <a:rPr lang="fa-IR" sz="2000" b="1" dirty="0" smtClean="0">
                <a:latin typeface="Arial" panose="020B0604020202020204" pitchFamily="34" charset="0"/>
                <a:cs typeface="Arial" panose="020B0604020202020204" pitchFamily="34" charset="0"/>
              </a:rPr>
            </a:br>
            <a:r>
              <a:rPr lang="fa-IR" sz="2000" b="1" dirty="0" smtClean="0">
                <a:latin typeface="Arial" panose="020B0604020202020204" pitchFamily="34" charset="0"/>
                <a:cs typeface="Arial" panose="020B0604020202020204" pitchFamily="34" charset="0"/>
              </a:rPr>
              <a:t/>
            </a:r>
            <a:br>
              <a:rPr lang="fa-IR" sz="2000" b="1" dirty="0" smtClean="0">
                <a:latin typeface="Arial" panose="020B0604020202020204" pitchFamily="34" charset="0"/>
                <a:cs typeface="Arial" panose="020B0604020202020204" pitchFamily="34" charset="0"/>
              </a:rPr>
            </a:br>
            <a:r>
              <a:rPr lang="fa-IR" sz="2000" b="1" dirty="0" smtClean="0">
                <a:latin typeface="Arial" panose="020B0604020202020204" pitchFamily="34" charset="0"/>
                <a:cs typeface="Arial" panose="020B0604020202020204" pitchFamily="34" charset="0"/>
              </a:rPr>
              <a:t>معروفترین ضدقهرمان‌های   مارول</a:t>
            </a:r>
            <a:r>
              <a:rPr lang="fa-IR" sz="2000" b="1" dirty="0">
                <a:latin typeface="Arial" panose="020B0604020202020204" pitchFamily="34" charset="0"/>
                <a:cs typeface="Arial" panose="020B0604020202020204" pitchFamily="34" charset="0"/>
              </a:rPr>
              <a:t> </a:t>
            </a:r>
            <a:r>
              <a:rPr lang="fa-IR" sz="2000" b="1" dirty="0" smtClean="0">
                <a:latin typeface="Arial" panose="020B0604020202020204" pitchFamily="34" charset="0"/>
                <a:cs typeface="Arial" panose="020B0604020202020204" pitchFamily="34" charset="0"/>
              </a:rPr>
              <a:t>لوکی،رونان،زمو</a:t>
            </a:r>
            <a:br>
              <a:rPr lang="fa-IR" sz="2000" b="1" dirty="0" smtClean="0">
                <a:latin typeface="Arial" panose="020B0604020202020204" pitchFamily="34" charset="0"/>
                <a:cs typeface="Arial" panose="020B0604020202020204" pitchFamily="34" charset="0"/>
              </a:rPr>
            </a:br>
            <a:r>
              <a:rPr lang="fa-IR" sz="2000" b="1" dirty="0" smtClean="0">
                <a:latin typeface="Arial" panose="020B0604020202020204" pitchFamily="34" charset="0"/>
                <a:cs typeface="Arial" panose="020B0604020202020204" pitchFamily="34" charset="0"/>
              </a:rPr>
              <a:t>،اولتران</a:t>
            </a:r>
            <a:r>
              <a:rPr lang="fa-IR" sz="2000" b="1" dirty="0">
                <a:latin typeface="Arial" panose="020B0604020202020204" pitchFamily="34" charset="0"/>
                <a:cs typeface="Arial" panose="020B0604020202020204" pitchFamily="34" charset="0"/>
              </a:rPr>
              <a:t>،  ، </a:t>
            </a:r>
            <a:r>
              <a:rPr lang="fa-IR" sz="2000" b="1" dirty="0" smtClean="0">
                <a:latin typeface="Arial" panose="020B0604020202020204" pitchFamily="34" charset="0"/>
                <a:cs typeface="Arial" panose="020B0604020202020204" pitchFamily="34" charset="0"/>
              </a:rPr>
              <a:t>تانوس</a:t>
            </a:r>
            <a:r>
              <a:rPr lang="fa-IR" sz="2000" b="1" dirty="0">
                <a:latin typeface="Arial" panose="020B0604020202020204" pitchFamily="34" charset="0"/>
                <a:cs typeface="Arial" panose="020B0604020202020204" pitchFamily="34" charset="0"/>
              </a:rPr>
              <a:t>،  ،دورمامو و  </a:t>
            </a:r>
            <a:r>
              <a:rPr lang="fa-IR" sz="2000" b="1" dirty="0" smtClean="0">
                <a:latin typeface="Arial" panose="020B0604020202020204" pitchFamily="34" charset="0"/>
                <a:cs typeface="Arial" panose="020B0604020202020204" pitchFamily="34" charset="0"/>
              </a:rPr>
              <a:t/>
            </a:r>
            <a:br>
              <a:rPr lang="fa-IR" sz="2000" b="1" dirty="0" smtClean="0">
                <a:latin typeface="Arial" panose="020B0604020202020204" pitchFamily="34" charset="0"/>
                <a:cs typeface="Arial" panose="020B0604020202020204" pitchFamily="34" charset="0"/>
              </a:rPr>
            </a:br>
            <a:r>
              <a:rPr lang="fa-IR" sz="2000" b="1" dirty="0" smtClean="0">
                <a:latin typeface="Arial" panose="020B0604020202020204" pitchFamily="34" charset="0"/>
                <a:cs typeface="Arial" panose="020B0604020202020204" pitchFamily="34" charset="0"/>
              </a:rPr>
              <a:t>جمجمه </a:t>
            </a:r>
            <a:r>
              <a:rPr lang="fa-IR" sz="2000" b="1" dirty="0">
                <a:latin typeface="Arial" panose="020B0604020202020204" pitchFamily="34" charset="0"/>
                <a:cs typeface="Arial" panose="020B0604020202020204" pitchFamily="34" charset="0"/>
              </a:rPr>
              <a:t>ی سرخ  </a:t>
            </a:r>
            <a:r>
              <a:rPr lang="fa-IR" sz="2000" b="1" dirty="0" smtClean="0">
                <a:latin typeface="Arial" panose="020B0604020202020204" pitchFamily="34" charset="0"/>
                <a:cs typeface="Arial" panose="020B0604020202020204" pitchFamily="34" charset="0"/>
              </a:rPr>
              <a:t>هستند</a:t>
            </a:r>
            <a:r>
              <a:rPr lang="fa-IR" sz="2000" b="1" dirty="0">
                <a:latin typeface="Arial" panose="020B0604020202020204" pitchFamily="34" charset="0"/>
                <a:cs typeface="Arial" panose="020B0604020202020204" pitchFamily="34" charset="0"/>
              </a:rPr>
              <a:t>. اکثر اتفاقات کامیک‌های مارول در دنیای خیالی رخ می‌دهد که با نام دنیای مارول شناخته می‌شود و شهرهای واقعی مانند نیویورک سیتی، </a:t>
            </a:r>
            <a:r>
              <a:rPr lang="fa-IR" sz="2000" b="1" dirty="0" smtClean="0">
                <a:latin typeface="Arial" panose="020B0604020202020204" pitchFamily="34" charset="0"/>
                <a:cs typeface="Arial" panose="020B0604020202020204" pitchFamily="34" charset="0"/>
              </a:rPr>
              <a:t>لس </a:t>
            </a:r>
            <a:r>
              <a:rPr lang="fa-IR" sz="2000" b="1" dirty="0">
                <a:latin typeface="Arial" panose="020B0604020202020204" pitchFamily="34" charset="0"/>
                <a:cs typeface="Arial" panose="020B0604020202020204" pitchFamily="34" charset="0"/>
              </a:rPr>
              <a:t>آنجلس و شیکاگو در آن قرار دارند. </a:t>
            </a:r>
            <a:br>
              <a:rPr lang="fa-IR" sz="2000" b="1" dirty="0">
                <a:latin typeface="Arial" panose="020B0604020202020204" pitchFamily="34" charset="0"/>
                <a:cs typeface="Arial" panose="020B0604020202020204" pitchFamily="34" charset="0"/>
              </a:rPr>
            </a:br>
            <a:r>
              <a:rPr lang="fa-IR" sz="2000" b="1" dirty="0" smtClean="0">
                <a:latin typeface="Arial" panose="020B0604020202020204" pitchFamily="34" charset="0"/>
                <a:cs typeface="Arial" panose="020B0604020202020204" pitchFamily="34" charset="0"/>
              </a:rPr>
              <a:t/>
            </a:r>
            <a:br>
              <a:rPr lang="fa-IR" sz="2000" b="1" dirty="0" smtClean="0">
                <a:latin typeface="Arial" panose="020B0604020202020204" pitchFamily="34" charset="0"/>
                <a:cs typeface="Arial" panose="020B0604020202020204" pitchFamily="34" charset="0"/>
              </a:rPr>
            </a:br>
            <a:r>
              <a:rPr lang="fa-IR" sz="2000" b="1" dirty="0">
                <a:latin typeface="Arial" panose="020B0604020202020204" pitchFamily="34" charset="0"/>
                <a:cs typeface="Arial" panose="020B0604020202020204" pitchFamily="34" charset="0"/>
              </a:rPr>
              <a:t/>
            </a:r>
            <a:br>
              <a:rPr lang="fa-IR"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684071" y="250656"/>
            <a:ext cx="4956238" cy="6064624"/>
          </a:xfrm>
          <a:prstGeom prst="rect">
            <a:avLst/>
          </a:prstGeom>
        </p:spPr>
      </p:pic>
    </p:spTree>
    <p:extLst>
      <p:ext uri="{BB962C8B-B14F-4D97-AF65-F5344CB8AC3E}">
        <p14:creationId xmlns:p14="http://schemas.microsoft.com/office/powerpoint/2010/main" val="1071397030"/>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279" y="266172"/>
            <a:ext cx="4943011" cy="1325562"/>
          </a:xfrm>
        </p:spPr>
        <p:txBody>
          <a:bodyPr>
            <a:normAutofit/>
          </a:bodyPr>
          <a:lstStyle/>
          <a:p>
            <a:pPr algn="r" rtl="1"/>
            <a:r>
              <a:rPr lang="fa-IR" sz="4800" b="1" dirty="0" smtClean="0">
                <a:latin typeface="Arial" panose="020B0604020202020204" pitchFamily="34" charset="0"/>
                <a:cs typeface="Arial" panose="020B0604020202020204" pitchFamily="34" charset="0"/>
              </a:rPr>
              <a:t>پایان </a:t>
            </a:r>
            <a:r>
              <a:rPr lang="en-US" sz="4800" b="1" dirty="0" smtClean="0">
                <a:latin typeface="Arial" panose="020B0604020202020204" pitchFamily="34" charset="0"/>
                <a:cs typeface="Arial" panose="020B0604020202020204" pitchFamily="34" charset="0"/>
              </a:rPr>
              <a:t> THE END</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4469394" y="1994026"/>
            <a:ext cx="6096000" cy="965392"/>
          </a:xfrm>
          <a:prstGeom prst="rect">
            <a:avLst/>
          </a:prstGeom>
        </p:spPr>
        <p:txBody>
          <a:bodyPr>
            <a:spAutoFit/>
          </a:bodyPr>
          <a:lstStyle/>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گروه چهارم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400" b="1" dirty="0">
                <a:latin typeface="Calibri" panose="020F0502020204030204" pitchFamily="34" charset="0"/>
                <a:ea typeface="Calibri" panose="020F0502020204030204" pitchFamily="34" charset="0"/>
                <a:cs typeface="Arial" panose="020B0604020202020204" pitchFamily="34" charset="0"/>
              </a:rPr>
              <a:t>نادعلی زاده     لشکری، کلاته آقا محمدی، غلامی ،موذن</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814434"/>
      </p:ext>
    </p:extLst>
  </p:cSld>
  <p:clrMapOvr>
    <a:masterClrMapping/>
  </p:clrMapOvr>
  <p:transition spd="med">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smtClean="0">
                <a:latin typeface="Arial" panose="020B0604020202020204" pitchFamily="34" charset="0"/>
                <a:cs typeface="Arial" panose="020B0604020202020204" pitchFamily="34" charset="0"/>
              </a:rPr>
              <a:t>منابع</a:t>
            </a:r>
            <a:endParaRPr lang="en-US" b="1" dirty="0">
              <a:latin typeface="Arial" panose="020B0604020202020204" pitchFamily="34" charset="0"/>
              <a:cs typeface="Arial" panose="020B0604020202020204" pitchFamily="34" charset="0"/>
            </a:endParaRPr>
          </a:p>
        </p:txBody>
      </p:sp>
      <p:sp>
        <p:nvSpPr>
          <p:cNvPr id="3" name="Rectangle 2"/>
          <p:cNvSpPr/>
          <p:nvPr/>
        </p:nvSpPr>
        <p:spPr>
          <a:xfrm>
            <a:off x="1261872" y="2519127"/>
            <a:ext cx="6096000" cy="1914883"/>
          </a:xfrm>
          <a:prstGeom prst="rect">
            <a:avLst/>
          </a:prstGeom>
        </p:spPr>
        <p:txBody>
          <a:bodyPr>
            <a:spAutoFit/>
          </a:bodyPr>
          <a:lstStyle/>
          <a:p>
            <a:pPr rtl="1">
              <a:lnSpc>
                <a:spcPct val="107000"/>
              </a:lnSpc>
              <a:spcAft>
                <a:spcPts val="800"/>
              </a:spcAft>
            </a:pPr>
            <a:r>
              <a:rPr lang="en-US" sz="2800" b="1" u="sng" dirty="0">
                <a:latin typeface="Arial" panose="020B0604020202020204" pitchFamily="34" charset="0"/>
                <a:ea typeface="Calibri" panose="020F0502020204030204" pitchFamily="34" charset="0"/>
                <a:cs typeface="Arial" panose="020B0604020202020204" pitchFamily="34" charset="0"/>
              </a:rPr>
              <a:t>https://fa.wikipedia.org</a:t>
            </a:r>
            <a:endParaRPr lang="en-US" b="1" dirty="0">
              <a:latin typeface="Arial" panose="020B0604020202020204" pitchFamily="34" charset="0"/>
              <a:ea typeface="Calibri" panose="020F0502020204030204" pitchFamily="34" charset="0"/>
              <a:cs typeface="Arial" panose="020B0604020202020204" pitchFamily="34" charset="0"/>
            </a:endParaRPr>
          </a:p>
          <a:p>
            <a:pPr rtl="1">
              <a:lnSpc>
                <a:spcPct val="107000"/>
              </a:lnSpc>
              <a:spcAft>
                <a:spcPts val="800"/>
              </a:spcAft>
            </a:pPr>
            <a:r>
              <a:rPr lang="en-US" sz="2800" b="1" u="sng" dirty="0" smtClean="0">
                <a:latin typeface="Arial" panose="020B0604020202020204" pitchFamily="34" charset="0"/>
                <a:ea typeface="Calibri" panose="020F0502020204030204" pitchFamily="34" charset="0"/>
                <a:cs typeface="Arial" panose="020B0604020202020204" pitchFamily="34" charset="0"/>
              </a:rPr>
              <a:t>www.imdb.com</a:t>
            </a:r>
            <a:endParaRPr lang="fa-IR" sz="2800" b="1" u="sng" dirty="0" smtClean="0">
              <a:latin typeface="Arial" panose="020B0604020202020204" pitchFamily="34" charset="0"/>
              <a:ea typeface="Calibri" panose="020F0502020204030204" pitchFamily="34" charset="0"/>
              <a:cs typeface="Arial" panose="020B0604020202020204" pitchFamily="34" charset="0"/>
            </a:endParaRPr>
          </a:p>
          <a:p>
            <a:pPr rtl="1">
              <a:lnSpc>
                <a:spcPct val="107000"/>
              </a:lnSpc>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https://</a:t>
            </a:r>
            <a:r>
              <a:rPr lang="en-US" b="1" dirty="0" smtClean="0">
                <a:latin typeface="Arial" panose="020B0604020202020204" pitchFamily="34" charset="0"/>
                <a:ea typeface="Calibri" panose="020F0502020204030204" pitchFamily="34" charset="0"/>
                <a:cs typeface="Arial" panose="020B0604020202020204" pitchFamily="34" charset="0"/>
              </a:rPr>
              <a:t>store.playstation.com</a:t>
            </a:r>
            <a:endParaRPr lang="fa-IR" b="1" dirty="0" smtClean="0">
              <a:latin typeface="Arial" panose="020B0604020202020204" pitchFamily="34" charset="0"/>
              <a:ea typeface="Calibri" panose="020F0502020204030204" pitchFamily="34" charset="0"/>
              <a:cs typeface="Arial" panose="020B0604020202020204" pitchFamily="34" charset="0"/>
            </a:endParaRPr>
          </a:p>
          <a:p>
            <a:pPr rtl="1">
              <a:lnSpc>
                <a:spcPct val="107000"/>
              </a:lnSpc>
              <a:spcAft>
                <a:spcPts val="800"/>
              </a:spcAft>
            </a:pPr>
            <a:r>
              <a:rPr lang="en-US" b="1" dirty="0" smtClean="0">
                <a:latin typeface="Arial" panose="020B0604020202020204" pitchFamily="34" charset="0"/>
                <a:ea typeface="Calibri" panose="020F0502020204030204" pitchFamily="34" charset="0"/>
                <a:cs typeface="Arial" panose="020B0604020202020204" pitchFamily="34" charset="0"/>
              </a:rPr>
              <a:t>www.amazon.com</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079414"/>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68594" y="375985"/>
            <a:ext cx="8676222" cy="627529"/>
          </a:xfrm>
        </p:spPr>
        <p:txBody>
          <a:bodyPr>
            <a:normAutofit fontScale="90000"/>
          </a:bodyPr>
          <a:lstStyle/>
          <a:p>
            <a:pPr algn="r"/>
            <a:r>
              <a:rPr lang="fa-IR" sz="3200" b="1" dirty="0">
                <a:effectLst/>
                <a:latin typeface="Arial Black" panose="020B0A04020102020204" pitchFamily="34" charset="0"/>
              </a:rPr>
              <a:t>دنیای سینمایی مارول</a:t>
            </a:r>
            <a:br>
              <a:rPr lang="fa-IR" sz="3200" b="1" dirty="0">
                <a:effectLst/>
                <a:latin typeface="Arial Black" panose="020B0A04020102020204" pitchFamily="34" charset="0"/>
              </a:rPr>
            </a:br>
            <a:endParaRPr lang="en-US" sz="3200" b="1" dirty="0">
              <a:latin typeface="Arial Black" panose="020B0A04020102020204" pitchFamily="34" charset="0"/>
            </a:endParaRPr>
          </a:p>
        </p:txBody>
      </p:sp>
      <p:sp>
        <p:nvSpPr>
          <p:cNvPr id="5" name="Subtitle 4"/>
          <p:cNvSpPr>
            <a:spLocks noGrp="1"/>
          </p:cNvSpPr>
          <p:nvPr>
            <p:ph type="subTitle" idx="1"/>
          </p:nvPr>
        </p:nvSpPr>
        <p:spPr>
          <a:xfrm>
            <a:off x="642796" y="811306"/>
            <a:ext cx="10502020" cy="4186207"/>
          </a:xfrm>
        </p:spPr>
        <p:txBody>
          <a:bodyPr>
            <a:normAutofit lnSpcReduction="10000"/>
          </a:bodyPr>
          <a:lstStyle/>
          <a:p>
            <a:pPr algn="r" rtl="1"/>
            <a:r>
              <a:rPr lang="fa-IR" sz="1800" b="1" dirty="0">
                <a:solidFill>
                  <a:schemeClr val="tx1"/>
                </a:solidFill>
                <a:effectLst/>
                <a:latin typeface="Arial" panose="020B0604020202020204" pitchFamily="34" charset="0"/>
                <a:cs typeface="Arial" panose="020B0604020202020204" pitchFamily="34" charset="0"/>
              </a:rPr>
              <a:t>دنیای سینمایی مارول (به انگلیسی: </a:t>
            </a:r>
            <a:r>
              <a:rPr lang="en-US" sz="1800" b="1" dirty="0">
                <a:solidFill>
                  <a:schemeClr val="tx1"/>
                </a:solidFill>
                <a:effectLst/>
                <a:latin typeface="Arial" panose="020B0604020202020204" pitchFamily="34" charset="0"/>
                <a:cs typeface="Arial" panose="020B0604020202020204" pitchFamily="34" charset="0"/>
              </a:rPr>
              <a:t>Marvel Cinematic Universe) </a:t>
            </a:r>
            <a:r>
              <a:rPr lang="fa-IR" sz="1800" b="1" dirty="0">
                <a:solidFill>
                  <a:schemeClr val="tx1"/>
                </a:solidFill>
                <a:effectLst/>
                <a:latin typeface="Arial" panose="020B0604020202020204" pitchFamily="34" charset="0"/>
                <a:cs typeface="Arial" panose="020B0604020202020204" pitchFamily="34" charset="0"/>
              </a:rPr>
              <a:t>یک دنیای داستانی است که محور مجموعه فیلم‌هایی ابرقهرمانی می‌باشد که بر پایهٔ شخصیت‌های کمیک‌های </a:t>
            </a:r>
            <a:r>
              <a:rPr lang="fa-IR" sz="1800" b="1" dirty="0" smtClean="0">
                <a:solidFill>
                  <a:schemeClr val="tx1"/>
                </a:solidFill>
                <a:effectLst/>
                <a:latin typeface="Arial" panose="020B0604020202020204" pitchFamily="34" charset="0"/>
                <a:cs typeface="Arial" panose="020B0604020202020204" pitchFamily="34" charset="0"/>
              </a:rPr>
              <a:t>مارول </a:t>
            </a:r>
            <a:r>
              <a:rPr lang="fa-IR" sz="1800" b="1" dirty="0">
                <a:solidFill>
                  <a:schemeClr val="tx1"/>
                </a:solidFill>
                <a:effectLst/>
                <a:latin typeface="Arial" panose="020B0604020202020204" pitchFamily="34" charset="0"/>
                <a:cs typeface="Arial" panose="020B0604020202020204" pitchFamily="34" charset="0"/>
              </a:rPr>
              <a:t>کامیکس ساخته می‌شوند. مارول استودیوز، استودیو و سازندهٔ اصلی این فیلم‌هاست. این مجموعه شامل انتشار کمیک‌ها، فیلم‌های کوتاه و مجموعه‌های تلویزیونی نیز است. این دنیای مشترک، شبیه دنیای مشترک مارول در کمیک‌ها، با تقاطع داستانی فیلم‌ها، بازیگران و دست‌اندرکاران مشترک شکل گرفته‌است. کلارک گرگ در نقش مأمور فیل کولسن در بیشتر داستان‌ها حضور داشته‌است. دنیای سینمای مارول پرفروش‌ترین و بزرگترین فرانچایز تاریخ سینما است و رئیس دنیای سینمایی </a:t>
            </a:r>
            <a:r>
              <a:rPr lang="fa-IR" sz="1800" b="1" dirty="0" smtClean="0">
                <a:solidFill>
                  <a:schemeClr val="tx1"/>
                </a:solidFill>
                <a:effectLst/>
                <a:latin typeface="Arial" panose="020B0604020202020204" pitchFamily="34" charset="0"/>
                <a:cs typeface="Arial" panose="020B0604020202020204" pitchFamily="34" charset="0"/>
              </a:rPr>
              <a:t>،کوین </a:t>
            </a:r>
            <a:r>
              <a:rPr lang="fa-IR" sz="1800" b="1" dirty="0">
                <a:solidFill>
                  <a:schemeClr val="tx1"/>
                </a:solidFill>
                <a:effectLst/>
                <a:latin typeface="Arial" panose="020B0604020202020204" pitchFamily="34" charset="0"/>
                <a:cs typeface="Arial" panose="020B0604020202020204" pitchFamily="34" charset="0"/>
              </a:rPr>
              <a:t>فایگی است</a:t>
            </a:r>
            <a:r>
              <a:rPr lang="fa-IR" sz="1800" b="1" dirty="0" smtClean="0">
                <a:solidFill>
                  <a:schemeClr val="tx1"/>
                </a:solidFill>
                <a:effectLst/>
                <a:latin typeface="Arial" panose="020B0604020202020204" pitchFamily="34" charset="0"/>
                <a:cs typeface="Arial" panose="020B0604020202020204" pitchFamily="34" charset="0"/>
              </a:rPr>
              <a:t>.</a:t>
            </a:r>
            <a:r>
              <a:rPr lang="fa-IR" sz="1800" b="1" dirty="0" smtClean="0">
                <a:solidFill>
                  <a:schemeClr val="tx1"/>
                </a:solidFill>
                <a:latin typeface="Arial" panose="020B0604020202020204" pitchFamily="34" charset="0"/>
                <a:cs typeface="Arial" panose="020B0604020202020204" pitchFamily="34" charset="0"/>
              </a:rPr>
              <a:t>.</a:t>
            </a:r>
            <a:endParaRPr lang="fa-IR" sz="1800" b="1" dirty="0">
              <a:solidFill>
                <a:schemeClr val="tx1"/>
              </a:solidFill>
              <a:latin typeface="Arial" panose="020B0604020202020204" pitchFamily="34" charset="0"/>
              <a:cs typeface="Arial" panose="020B0604020202020204" pitchFamily="34" charset="0"/>
            </a:endParaRPr>
          </a:p>
          <a:p>
            <a:pPr algn="r" rtl="1"/>
            <a:r>
              <a:rPr lang="fa-IR" sz="1800" b="1" dirty="0">
                <a:solidFill>
                  <a:schemeClr val="tx1"/>
                </a:solidFill>
                <a:latin typeface="Arial" panose="020B0604020202020204" pitchFamily="34" charset="0"/>
                <a:cs typeface="Arial" panose="020B0604020202020204" pitchFamily="34" charset="0"/>
              </a:rPr>
              <a:t>در سال ۲۰۰۵، مارول استودیوز تصمیم گرفت تا فیلم‌هایی مستقل بسازد و آن‌ها را از طریق پارامونت پیکچرز توزیع کند.</a:t>
            </a:r>
            <a:r>
              <a:rPr lang="fa-IR" sz="1800" b="1" baseline="30000" dirty="0">
                <a:solidFill>
                  <a:schemeClr val="tx1"/>
                </a:solidFill>
                <a:latin typeface="Arial" panose="020B0604020202020204" pitchFamily="34" charset="0"/>
                <a:cs typeface="Arial" panose="020B0604020202020204" pitchFamily="34" charset="0"/>
              </a:rPr>
              <a:t> </a:t>
            </a:r>
            <a:r>
              <a:rPr lang="fa-IR" sz="1800" b="1" dirty="0">
                <a:solidFill>
                  <a:schemeClr val="tx1"/>
                </a:solidFill>
                <a:latin typeface="Arial" panose="020B0604020202020204" pitchFamily="34" charset="0"/>
                <a:cs typeface="Arial" panose="020B0604020202020204" pitchFamily="34" charset="0"/>
              </a:rPr>
              <a:t> پیش از این، این استودیو به همراه کلمبیا پیکچرز، نیولاین سینما و چند کمپانی دیگر از جمله فاکس قرن بیستم، اقدام به ساخت فیلم‌های ابرقهرمانی کرده بود. مارول از این پروژه‌ها سود کمی نصیبش می‌شد و در نظر داشت تا کنترل هنری بیشتری روی فیلم‌ها داشته باشد و در کنار آن پول بیشتری از توزیع فیلم‌ها دربیاورد.</a:t>
            </a:r>
            <a:r>
              <a:rPr lang="fa-IR" sz="1800" b="1" baseline="30000" dirty="0">
                <a:solidFill>
                  <a:schemeClr val="tx1"/>
                </a:solidFill>
                <a:latin typeface="Arial" panose="020B0604020202020204" pitchFamily="34" charset="0"/>
                <a:cs typeface="Arial" panose="020B0604020202020204" pitchFamily="34" charset="0"/>
              </a:rPr>
              <a:t> </a:t>
            </a:r>
            <a:r>
              <a:rPr lang="fa-IR" sz="1800" b="1" dirty="0">
                <a:solidFill>
                  <a:schemeClr val="tx1"/>
                </a:solidFill>
                <a:latin typeface="Arial" panose="020B0604020202020204" pitchFamily="34" charset="0"/>
                <a:cs typeface="Arial" panose="020B0604020202020204" pitchFamily="34" charset="0"/>
              </a:rPr>
              <a:t> کوین فیگ، رئیس مارول استودیوز، به این نتیجه رسید که به جز مرد عنکبوتی و مردان ایکس، که حق ساخت فیلم‌هایشان به ترتیب در اختیار سونی و فاکس بود، مارول هنوز حق ساخت فیلم‌های شخصیت‌هایی که هستهٔ اصلی انتقام‌جویان را تشکیل می‌دهند را داراست. فیگ رؤیای ساخت یک دنیای سینمایی مشترک را در سر داشت، شبیه دنیایی که استن لی و جک کربی در دهه ۶۰ میلادی، در کمیک‌ها ایجاد کردند. برای تأمین بودجهٔ این پروژه، استودیو ۵۲۵ میلیون دلار از مریل لینچ کمک‌هزینه گرفت.</a:t>
            </a:r>
            <a:r>
              <a:rPr lang="fa-IR" sz="1800" b="1" baseline="30000" dirty="0">
                <a:solidFill>
                  <a:schemeClr val="tx1"/>
                </a:solidFill>
                <a:latin typeface="Arial" panose="020B0604020202020204" pitchFamily="34" charset="0"/>
                <a:cs typeface="Arial" panose="020B0604020202020204" pitchFamily="34" charset="0"/>
              </a:rPr>
              <a:t> </a:t>
            </a:r>
            <a:r>
              <a:rPr lang="fa-IR" sz="1800" b="1" dirty="0">
                <a:solidFill>
                  <a:schemeClr val="tx1"/>
                </a:solidFill>
                <a:latin typeface="Arial" panose="020B0604020202020204" pitchFamily="34" charset="0"/>
                <a:cs typeface="Arial" panose="020B0604020202020204" pitchFamily="34" charset="0"/>
              </a:rPr>
              <a:t> طرح مارول این‌گونه بود که برای هر شخصیت یک فیلم جداگانه بسازد و بعد در یک فیلم تقاطعی، آن‌ها را دور هم جمع کند. فیگ ابتدا از «دنیای سینمای مارول» استفاده کرد،</a:t>
            </a:r>
            <a:r>
              <a:rPr lang="fa-IR" sz="1800" b="1" baseline="30000" dirty="0">
                <a:solidFill>
                  <a:schemeClr val="tx1"/>
                </a:solidFill>
                <a:latin typeface="Arial" panose="020B0604020202020204" pitchFamily="34" charset="0"/>
                <a:cs typeface="Arial" panose="020B0604020202020204" pitchFamily="34" charset="0"/>
              </a:rPr>
              <a:t> </a:t>
            </a:r>
            <a:r>
              <a:rPr lang="fa-IR" sz="1800" b="1" dirty="0">
                <a:solidFill>
                  <a:schemeClr val="tx1"/>
                </a:solidFill>
                <a:latin typeface="Arial" panose="020B0604020202020204" pitchFamily="34" charset="0"/>
                <a:cs typeface="Arial" panose="020B0604020202020204" pitchFamily="34" charset="0"/>
              </a:rPr>
              <a:t> اما بعداً آن را به «دنیای سینمایی مارول» تغییر داد</a:t>
            </a:r>
            <a:endParaRPr lang="fa-IR" sz="1800" b="1" dirty="0">
              <a:solidFill>
                <a:schemeClr val="tx1"/>
              </a:solidFill>
              <a:effectLst/>
              <a:latin typeface="Arial" panose="020B0604020202020204" pitchFamily="34" charset="0"/>
              <a:cs typeface="Arial" panose="020B0604020202020204" pitchFamily="34" charset="0"/>
            </a:endParaRPr>
          </a:p>
          <a:p>
            <a:pPr algn="r" rtl="1"/>
            <a:endParaRPr lang="en-US" sz="1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425836"/>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51598" y="331341"/>
            <a:ext cx="7702459" cy="1532963"/>
          </a:xfrm>
        </p:spPr>
        <p:txBody>
          <a:bodyPr>
            <a:noAutofit/>
          </a:bodyPr>
          <a:lstStyle/>
          <a:p>
            <a:pPr algn="ctr"/>
            <a:r>
              <a:rPr lang="fa-IR" sz="4000" b="1" dirty="0" smtClean="0">
                <a:latin typeface="Arial" panose="020B0604020202020204" pitchFamily="34" charset="0"/>
                <a:cs typeface="Arial" panose="020B0604020202020204" pitchFamily="34" charset="0"/>
              </a:rPr>
              <a:t>فیلم های مارول استودیوز </a:t>
            </a:r>
            <a:br>
              <a:rPr lang="fa-IR" sz="4000" b="1" dirty="0" smtClean="0">
                <a:latin typeface="Arial" panose="020B0604020202020204" pitchFamily="34" charset="0"/>
                <a:cs typeface="Arial" panose="020B0604020202020204" pitchFamily="34" charset="0"/>
              </a:rPr>
            </a:br>
            <a:r>
              <a:rPr lang="fa-IR" sz="4000" b="1" dirty="0" smtClean="0">
                <a:latin typeface="Arial" panose="020B0604020202020204" pitchFamily="34" charset="0"/>
                <a:cs typeface="Arial" panose="020B0604020202020204" pitchFamily="34" charset="0"/>
              </a:rPr>
              <a:t/>
            </a:r>
            <a:br>
              <a:rPr lang="fa-IR" sz="4000" b="1" dirty="0" smtClean="0">
                <a:latin typeface="Arial" panose="020B0604020202020204" pitchFamily="34" charset="0"/>
                <a:cs typeface="Arial" panose="020B0604020202020204" pitchFamily="34" charset="0"/>
              </a:rPr>
            </a:br>
            <a:r>
              <a:rPr lang="fa-IR" sz="4000" b="1" dirty="0" smtClean="0">
                <a:latin typeface="Arial" panose="020B0604020202020204" pitchFamily="34" charset="0"/>
                <a:cs typeface="Arial" panose="020B0604020202020204" pitchFamily="34" charset="0"/>
              </a:rPr>
              <a:t>فاز یک جمع آوری انتقام جویان</a:t>
            </a:r>
            <a:endParaRPr lang="en-US" sz="4000" b="1"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3703062" y="2400773"/>
            <a:ext cx="5199529" cy="3316941"/>
          </a:xfrm>
        </p:spPr>
        <p:txBody>
          <a:bodyPr/>
          <a:lstStyle/>
          <a:p>
            <a:pPr algn="r" rtl="1"/>
            <a:r>
              <a:rPr lang="fa-IR" b="1" dirty="0" smtClean="0">
                <a:solidFill>
                  <a:schemeClr val="tx1"/>
                </a:solidFill>
                <a:latin typeface="Arial" panose="020B0604020202020204" pitchFamily="34" charset="0"/>
                <a:cs typeface="Arial" panose="020B0604020202020204" pitchFamily="34" charset="0"/>
              </a:rPr>
              <a:t>مرد آهنی  2008</a:t>
            </a:r>
          </a:p>
          <a:p>
            <a:pPr algn="r" rtl="1"/>
            <a:r>
              <a:rPr lang="fa-IR" b="1" dirty="0" smtClean="0">
                <a:solidFill>
                  <a:schemeClr val="tx1"/>
                </a:solidFill>
                <a:latin typeface="Arial" panose="020B0604020202020204" pitchFamily="34" charset="0"/>
                <a:cs typeface="Arial" panose="020B0604020202020204" pitchFamily="34" charset="0"/>
              </a:rPr>
              <a:t>هالک شگفت انگیز 2008</a:t>
            </a:r>
          </a:p>
          <a:p>
            <a:pPr algn="r" rtl="1"/>
            <a:r>
              <a:rPr lang="fa-IR" b="1" dirty="0" smtClean="0">
                <a:solidFill>
                  <a:schemeClr val="tx1"/>
                </a:solidFill>
                <a:latin typeface="Arial" panose="020B0604020202020204" pitchFamily="34" charset="0"/>
                <a:cs typeface="Arial" panose="020B0604020202020204" pitchFamily="34" charset="0"/>
              </a:rPr>
              <a:t>مردآهنی 2010</a:t>
            </a:r>
          </a:p>
          <a:p>
            <a:pPr algn="r" rtl="1"/>
            <a:r>
              <a:rPr lang="fa-IR" b="1" dirty="0" smtClean="0">
                <a:solidFill>
                  <a:schemeClr val="tx1"/>
                </a:solidFill>
                <a:latin typeface="Arial" panose="020B0604020202020204" pitchFamily="34" charset="0"/>
                <a:cs typeface="Arial" panose="020B0604020202020204" pitchFamily="34" charset="0"/>
              </a:rPr>
              <a:t>ثور 2011</a:t>
            </a:r>
          </a:p>
          <a:p>
            <a:pPr algn="r" rtl="1"/>
            <a:r>
              <a:rPr lang="fa-IR" b="1" dirty="0" smtClean="0">
                <a:solidFill>
                  <a:schemeClr val="tx1"/>
                </a:solidFill>
                <a:latin typeface="Arial" panose="020B0604020202020204" pitchFamily="34" charset="0"/>
                <a:cs typeface="Arial" panose="020B0604020202020204" pitchFamily="34" charset="0"/>
              </a:rPr>
              <a:t>کاپیتان آمریکا ، نخستین انتقام جو</a:t>
            </a:r>
            <a:r>
              <a:rPr lang="fa-IR" b="1" dirty="0">
                <a:solidFill>
                  <a:schemeClr val="tx1"/>
                </a:solidFill>
                <a:latin typeface="Arial" panose="020B0604020202020204" pitchFamily="34" charset="0"/>
                <a:cs typeface="Arial" panose="020B0604020202020204" pitchFamily="34" charset="0"/>
              </a:rPr>
              <a:t> </a:t>
            </a:r>
            <a:r>
              <a:rPr lang="fa-IR" b="1" dirty="0" smtClean="0">
                <a:solidFill>
                  <a:schemeClr val="tx1"/>
                </a:solidFill>
                <a:latin typeface="Arial" panose="020B0604020202020204" pitchFamily="34" charset="0"/>
                <a:cs typeface="Arial" panose="020B0604020202020204" pitchFamily="34" charset="0"/>
              </a:rPr>
              <a:t>2011</a:t>
            </a:r>
          </a:p>
          <a:p>
            <a:pPr algn="r" rtl="1"/>
            <a:r>
              <a:rPr lang="fa-IR" b="1" dirty="0" smtClean="0">
                <a:solidFill>
                  <a:schemeClr val="tx1"/>
                </a:solidFill>
                <a:latin typeface="Arial" panose="020B0604020202020204" pitchFamily="34" charset="0"/>
                <a:cs typeface="Arial" panose="020B0604020202020204" pitchFamily="34" charset="0"/>
              </a:rPr>
              <a:t>انتقام جویان 2012</a:t>
            </a:r>
          </a:p>
        </p:txBody>
      </p:sp>
    </p:spTree>
    <p:extLst>
      <p:ext uri="{BB962C8B-B14F-4D97-AF65-F5344CB8AC3E}">
        <p14:creationId xmlns:p14="http://schemas.microsoft.com/office/powerpoint/2010/main" val="938821743"/>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493" y="313764"/>
            <a:ext cx="2738717" cy="2868707"/>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859" y="3447208"/>
            <a:ext cx="2738717" cy="28687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129" y="313764"/>
            <a:ext cx="2626659" cy="28687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129" y="3514165"/>
            <a:ext cx="2626659" cy="28017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488" y="3514165"/>
            <a:ext cx="2340864" cy="28017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488" y="313764"/>
            <a:ext cx="2340864" cy="2868707"/>
          </a:xfrm>
          <a:prstGeom prst="rect">
            <a:avLst/>
          </a:prstGeom>
        </p:spPr>
      </p:pic>
    </p:spTree>
    <p:extLst>
      <p:ext uri="{BB962C8B-B14F-4D97-AF65-F5344CB8AC3E}">
        <p14:creationId xmlns:p14="http://schemas.microsoft.com/office/powerpoint/2010/main" val="144948271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977" y="251615"/>
            <a:ext cx="2055813" cy="1468800"/>
          </a:xfrm>
        </p:spPr>
        <p:txBody>
          <a:bodyPr/>
          <a:lstStyle/>
          <a:p>
            <a:r>
              <a:rPr lang="fa-IR" b="1" dirty="0" smtClean="0">
                <a:latin typeface="Arial" panose="020B0604020202020204" pitchFamily="34" charset="0"/>
                <a:cs typeface="Arial" panose="020B0604020202020204" pitchFamily="34" charset="0"/>
              </a:rPr>
              <a:t>فاز دو</a:t>
            </a:r>
            <a:endParaRPr lang="en-US" b="1" dirty="0">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4096870" y="2105185"/>
            <a:ext cx="4288026" cy="4312831"/>
          </a:xfrm>
        </p:spPr>
        <p:txBody>
          <a:bodyPr/>
          <a:lstStyle/>
          <a:p>
            <a:pPr algn="ctr" rtl="1"/>
            <a:r>
              <a:rPr lang="fa-IR" b="1" dirty="0" smtClean="0">
                <a:solidFill>
                  <a:schemeClr val="tx1"/>
                </a:solidFill>
                <a:latin typeface="Arial" panose="020B0604020202020204" pitchFamily="34" charset="0"/>
                <a:cs typeface="Arial" panose="020B0604020202020204" pitchFamily="34" charset="0"/>
              </a:rPr>
              <a:t>مرد آهنی 3  2013 </a:t>
            </a:r>
          </a:p>
          <a:p>
            <a:pPr algn="ctr" rtl="1"/>
            <a:r>
              <a:rPr lang="fa-IR" b="1" dirty="0" smtClean="0">
                <a:solidFill>
                  <a:schemeClr val="tx1"/>
                </a:solidFill>
                <a:latin typeface="Arial" panose="020B0604020202020204" pitchFamily="34" charset="0"/>
                <a:cs typeface="Arial" panose="020B0604020202020204" pitchFamily="34" charset="0"/>
              </a:rPr>
              <a:t>ثور دنیای تاریک 2013</a:t>
            </a:r>
          </a:p>
          <a:p>
            <a:pPr algn="ctr" rtl="1"/>
            <a:r>
              <a:rPr lang="fa-IR" b="1" dirty="0" smtClean="0">
                <a:solidFill>
                  <a:schemeClr val="tx1"/>
                </a:solidFill>
                <a:latin typeface="Arial" panose="020B0604020202020204" pitchFamily="34" charset="0"/>
                <a:cs typeface="Arial" panose="020B0604020202020204" pitchFamily="34" charset="0"/>
              </a:rPr>
              <a:t>کاپیتان آمریکا سرباز زمستان 2014</a:t>
            </a:r>
          </a:p>
          <a:p>
            <a:pPr algn="ctr" rtl="1"/>
            <a:r>
              <a:rPr lang="fa-IR" b="1" dirty="0" smtClean="0">
                <a:solidFill>
                  <a:schemeClr val="tx1"/>
                </a:solidFill>
                <a:latin typeface="Arial" panose="020B0604020202020204" pitchFamily="34" charset="0"/>
                <a:cs typeface="Arial" panose="020B0604020202020204" pitchFamily="34" charset="0"/>
              </a:rPr>
              <a:t>نگهبانان کهکشان 2014</a:t>
            </a:r>
          </a:p>
          <a:p>
            <a:pPr algn="ctr" rtl="1"/>
            <a:r>
              <a:rPr lang="fa-IR" b="1" dirty="0" smtClean="0">
                <a:solidFill>
                  <a:schemeClr val="tx1"/>
                </a:solidFill>
                <a:latin typeface="Arial" panose="020B0604020202020204" pitchFamily="34" charset="0"/>
                <a:cs typeface="Arial" panose="020B0604020202020204" pitchFamily="34" charset="0"/>
              </a:rPr>
              <a:t>انتقام جویان عصر اولتران 2015</a:t>
            </a:r>
          </a:p>
          <a:p>
            <a:pPr algn="ctr" rtl="1"/>
            <a:r>
              <a:rPr lang="fa-IR" b="1" dirty="0" smtClean="0">
                <a:solidFill>
                  <a:schemeClr val="tx1"/>
                </a:solidFill>
                <a:latin typeface="Arial" panose="020B0604020202020204" pitchFamily="34" charset="0"/>
                <a:cs typeface="Arial" panose="020B0604020202020204" pitchFamily="34" charset="0"/>
              </a:rPr>
              <a:t>مرد مورچه ای 2015</a:t>
            </a:r>
          </a:p>
        </p:txBody>
      </p:sp>
    </p:spTree>
    <p:extLst>
      <p:ext uri="{BB962C8B-B14F-4D97-AF65-F5344CB8AC3E}">
        <p14:creationId xmlns:p14="http://schemas.microsoft.com/office/powerpoint/2010/main" val="2447463965"/>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1532</TotalTime>
  <Words>3185</Words>
  <Application>Microsoft Office PowerPoint</Application>
  <PresentationFormat>Widescreen</PresentationFormat>
  <Paragraphs>174</Paragraphs>
  <Slides>51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Black</vt:lpstr>
      <vt:lpstr>Calibri</vt:lpstr>
      <vt:lpstr>Century Schoolbook</vt:lpstr>
      <vt:lpstr>Tahoma</vt:lpstr>
      <vt:lpstr>Vazir-Medium</vt:lpstr>
      <vt:lpstr>Wingdings 2</vt:lpstr>
      <vt:lpstr>View</vt:lpstr>
      <vt:lpstr>بسم الله الرحمن الرحیم</vt:lpstr>
      <vt:lpstr>PowerPoint Presentation</vt:lpstr>
      <vt:lpstr>Avengersچیست ؟ Avengers یا انتقام جویان یک گروهِ خیالی است   که قوی ترین قهرمانان زمین برای حفاظت از زمین در کنار یکدیگر  میجنگند.که  در فیلم های کمپانی marvel (مارول) مورد استفاده قرار می گیرد از اعضای انتقام جویان میتوان به مردآهنی ،کاپیتان آمریکا ،ثور ،هالک ، هاکای  و بیوه ی سیاه اشاره کرد</vt:lpstr>
      <vt:lpstr>Marvel  چیست ؟</vt:lpstr>
      <vt:lpstr>قهرمانان و ضدقهرمانان از مشهورترین شخصیت‌های قهرمان مارول می‌توانبه مردعنکبوتی، مردآهنی، هالک،  ، ثور،  ، کاپیتان آمریکا،  و مردمورچه‌ای،دکتر استرنج،  و محافظین کهکشان اشاره کرد   معروفترین ضدقهرمان‌های   مارول لوکی،رونان،زمو ،اولتران،  ، تانوس،  ،دورمامو و   جمجمه ی سرخ  هستند. اکثر اتفاقات کامیک‌های مارول در دنیای خیالی رخ می‌دهد که با نام دنیای مارول شناخته می‌شود و شهرهای واقعی مانند نیویورک سیتی، لس آنجلس و شیکاگو در آن قرار دارند.    </vt:lpstr>
      <vt:lpstr>دنیای سینمایی مارول </vt:lpstr>
      <vt:lpstr>فیلم های مارول استودیوز   فاز یک جمع آوری انتقام جویان</vt:lpstr>
      <vt:lpstr>PowerPoint Presentation</vt:lpstr>
      <vt:lpstr>فاز دو</vt:lpstr>
      <vt:lpstr>PowerPoint Presentation</vt:lpstr>
      <vt:lpstr>فاز سه </vt:lpstr>
      <vt:lpstr>PowerPoint Presentation</vt:lpstr>
      <vt:lpstr>PowerPoint Presentation</vt:lpstr>
      <vt:lpstr>PowerPoint Presentation</vt:lpstr>
      <vt:lpstr>بسیار خوب حالا که با فیلم های تا به اینجا ساخته شدی مارول آشنا شدید بریم سراغ بحث اصلی مون یعنی فیلمِ   (انتقام جویان جنگ ابدیت)avengers infinity war</vt:lpstr>
      <vt:lpstr>داستان فیلم :داستان فیلم درباره مردی به نام تانوس است میخواهد سنگ های ابدیت را به دست آورد تا نیمی از مردم جهان هستی را بکشد و انتقام جویان میخواهند جلوی این اتفاق را بگیرند.</vt:lpstr>
      <vt:lpstr>تحلیل  خصوصیات قهرمانان و ضد قهرمان های فیلم</vt:lpstr>
      <vt:lpstr>تانوس THANOS</vt:lpstr>
      <vt:lpstr>- کاپیتان آمریکا captain america</vt:lpstr>
      <vt:lpstr>-مرد آهنی          IRON MAN  </vt:lpstr>
      <vt:lpstr>ثور THOR</vt:lpstr>
      <vt:lpstr>هالک HULK</vt:lpstr>
      <vt:lpstr>-بیوه ی سیاه BLACK WIDOW</vt:lpstr>
      <vt:lpstr>ویژن</vt:lpstr>
      <vt:lpstr>-اسکارلت ویچ  SCARLET WITCH</vt:lpstr>
      <vt:lpstr>- دکتر استرنج  DOCTET STRANGE   </vt:lpstr>
      <vt:lpstr>-شاهین  FALCOM</vt:lpstr>
      <vt:lpstr>-باکی بارز BUCKY</vt:lpstr>
      <vt:lpstr>مرد عنکبوتی</vt:lpstr>
      <vt:lpstr>پلنگ سیاه  BLACK  PANTHER</vt:lpstr>
      <vt:lpstr>ماشین جنگی WAR MACHINE</vt:lpstr>
      <vt:lpstr>لوکی LOKI</vt:lpstr>
      <vt:lpstr>هایمدال-وانگ- شوری-ارتش واکاندا</vt:lpstr>
      <vt:lpstr>محافظان کهکشان</vt:lpstr>
      <vt:lpstr>استارلرد  STAR-LORD</vt:lpstr>
      <vt:lpstr>گامورا</vt:lpstr>
      <vt:lpstr>راکت  ROCKRT</vt:lpstr>
      <vt:lpstr>گروت</vt:lpstr>
      <vt:lpstr>درکس</vt:lpstr>
      <vt:lpstr>مانتیس</vt:lpstr>
      <vt:lpstr>نبیولا  NEBULA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  THE END</vt:lpstr>
      <vt:lpstr>منابع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User 1</dc:creator>
  <cp:lastModifiedBy>User 1</cp:lastModifiedBy>
  <cp:revision>91</cp:revision>
  <dcterms:created xsi:type="dcterms:W3CDTF">2018-11-22T13:09:39Z</dcterms:created>
  <dcterms:modified xsi:type="dcterms:W3CDTF">2019-01-08T03:06:35Z</dcterms:modified>
</cp:coreProperties>
</file>