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81" r:id="rId2"/>
    <p:sldId id="256" r:id="rId3"/>
    <p:sldId id="258" r:id="rId4"/>
    <p:sldId id="271" r:id="rId5"/>
    <p:sldId id="259" r:id="rId6"/>
    <p:sldId id="272" r:id="rId7"/>
    <p:sldId id="260" r:id="rId8"/>
    <p:sldId id="261" r:id="rId9"/>
    <p:sldId id="278" r:id="rId10"/>
    <p:sldId id="262" r:id="rId11"/>
    <p:sldId id="276" r:id="rId12"/>
    <p:sldId id="277" r:id="rId13"/>
    <p:sldId id="263" r:id="rId14"/>
    <p:sldId id="273" r:id="rId15"/>
    <p:sldId id="279" r:id="rId16"/>
    <p:sldId id="266" r:id="rId17"/>
    <p:sldId id="280"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66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06"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A76EB9D5-7E1A-4433-8B21-2237CC26FA2C}" type="datetimeFigureOut">
              <a:rPr lang="en-US" dirty="0"/>
              <a:pPr/>
              <a:t>4/21/2020</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
        <p:nvSpPr>
          <p:cNvPr id="23" name="Rectangle 22"/>
          <p:cNvSpPr/>
          <p:nvPr userDrawn="1"/>
        </p:nvSpPr>
        <p:spPr>
          <a:xfrm>
            <a:off x="-216567" y="-48126"/>
            <a:ext cx="4572543"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dirty="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dirty="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8737600" y="6245225"/>
            <a:ext cx="2844800" cy="476250"/>
          </a:xfrm>
        </p:spPr>
        <p:txBody>
          <a:bodyPr/>
          <a:lstStyle>
            <a:lvl1pPr>
              <a:defRPr/>
            </a:lvl1pPr>
          </a:lstStyle>
          <a:p>
            <a:endParaRPr lang="en-US" dirty="0"/>
          </a:p>
        </p:txBody>
      </p:sp>
      <p:sp>
        <p:nvSpPr>
          <p:cNvPr id="4" name="Footer Placeholder 3"/>
          <p:cNvSpPr>
            <a:spLocks noGrp="1"/>
          </p:cNvSpPr>
          <p:nvPr>
            <p:ph type="ftr" sz="quarter" idx="11"/>
          </p:nvPr>
        </p:nvSpPr>
        <p:spPr>
          <a:xfrm>
            <a:off x="4165600" y="6245225"/>
            <a:ext cx="3860800" cy="476250"/>
          </a:xfrm>
          <a:prstGeom prst="rect">
            <a:avLst/>
          </a:prstGeom>
        </p:spPr>
        <p:txBody>
          <a:bodyPr/>
          <a:lstStyle>
            <a:lvl1pPr>
              <a:defRPr/>
            </a:lvl1pPr>
          </a:lstStyle>
          <a:p>
            <a:endParaRPr lang="en-US"/>
          </a:p>
        </p:txBody>
      </p:sp>
      <p:sp>
        <p:nvSpPr>
          <p:cNvPr id="5" name="Slide Number Placeholder 4"/>
          <p:cNvSpPr>
            <a:spLocks noGrp="1"/>
          </p:cNvSpPr>
          <p:nvPr>
            <p:ph type="sldNum" sz="quarter" idx="12"/>
          </p:nvPr>
        </p:nvSpPr>
        <p:spPr>
          <a:xfrm>
            <a:off x="609600" y="6245225"/>
            <a:ext cx="2844800" cy="476250"/>
          </a:xfrm>
        </p:spPr>
        <p:txBody>
          <a:bodyPr/>
          <a:lstStyle>
            <a:lvl1pPr>
              <a:defRPr/>
            </a:lvl1pPr>
          </a:lstStyle>
          <a:p>
            <a:fld id="{BD64C34B-009F-48D7-9BCA-9D883829C96E}" type="slidenum">
              <a:rPr lang="ar-SA"/>
              <a:pPr/>
              <a:t>‹#›</a:t>
            </a:fld>
            <a:endParaRPr lang="en-US"/>
          </a:p>
        </p:txBody>
      </p:sp>
    </p:spTree>
    <p:extLst>
      <p:ext uri="{BB962C8B-B14F-4D97-AF65-F5344CB8AC3E}">
        <p14:creationId xmlns="" xmlns:p14="http://schemas.microsoft.com/office/powerpoint/2010/main" val="2763809325"/>
      </p:ext>
    </p:extLst>
  </p:cSld>
  <p:clrMapOvr>
    <a:masterClrMapping/>
  </p:clrMapOvr>
  <p:transition advClick="0" advTm="300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dirty="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4EC2AB55-62C0-407E-B706-C907B44B0BFC}" type="datetimeFigureOut">
              <a:rPr lang="en-US" dirty="0"/>
              <a:pPr/>
              <a:t>4/21/2020</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dirty="0"/>
              <a:pPr/>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dirty="0"/>
              <a:pPr/>
              <a:t>4/21/2020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dirty="0"/>
              <a:pPr/>
              <a:t>4/21/2020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dirty="0"/>
              <a:pPr/>
              <a:t>4/21/2020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FD0B8D63-E026-4E54-B301-C824E1BD14F3}" type="datetimeFigureOut">
              <a:rPr lang="en-US" dirty="0"/>
              <a:pPr/>
              <a:t>4/21/2020</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6C423185-9573-406A-8068-0AB4F2335019}" type="datetimeFigureOut">
              <a:rPr lang="en-US" dirty="0"/>
              <a:pPr/>
              <a:t>4/21/2020</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tile tx="0" ty="0" sx="100000" sy="100000" flip="none" algn="tl"/>
        </a:blip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6C5516DA-9D86-4E1E-A623-C11F9F74EB59}" type="datetimeFigureOut">
              <a:rPr lang="en-US" dirty="0"/>
              <a:pPr/>
              <a:t>4/21/2020</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
        <p:nvSpPr>
          <p:cNvPr id="9" name="Rectangle 8"/>
          <p:cNvSpPr/>
          <p:nvPr userDrawn="1"/>
        </p:nvSpPr>
        <p:spPr>
          <a:xfrm>
            <a:off x="-216567" y="-48126"/>
            <a:ext cx="4572543"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loud 2"/>
          <p:cNvSpPr/>
          <p:nvPr/>
        </p:nvSpPr>
        <p:spPr>
          <a:xfrm>
            <a:off x="1733957" y="4697436"/>
            <a:ext cx="5964899" cy="1317827"/>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1634" dirty="0" smtClean="0">
                <a:solidFill>
                  <a:srgbClr val="002060"/>
                </a:solidFill>
                <a:latin typeface="Titr"/>
                <a:cs typeface="B Titr" panose="00000700000000000000" pitchFamily="2" charset="-78"/>
              </a:rPr>
              <a:t>قدر چيزهايي كه داري رو بدون قبل از اينكه تبديل بشن به چيزهاي كه داشتي.....</a:t>
            </a:r>
            <a:endParaRPr lang="fa-IR" sz="1634" dirty="0">
              <a:solidFill>
                <a:srgbClr val="002060"/>
              </a:solidFill>
              <a:latin typeface="Titr"/>
              <a:cs typeface="B Titr" panose="00000700000000000000" pitchFamily="2" charset="-78"/>
            </a:endParaRPr>
          </a:p>
        </p:txBody>
      </p:sp>
      <p:pic>
        <p:nvPicPr>
          <p:cNvPr id="5" name="Picture 2" descr="C:\Users\sina\Desktop\37351081517069117923.gif"/>
          <p:cNvPicPr>
            <a:picLocks noChangeAspect="1" noChangeArrowheads="1" noCrop="1"/>
          </p:cNvPicPr>
          <p:nvPr/>
        </p:nvPicPr>
        <p:blipFill>
          <a:blip r:embed="rId2">
            <a:extLst>
              <a:ext uri="{28A0092B-C50C-407E-A947-70E740481C1C}">
                <a14:useLocalDpi xmlns="" xmlns:a14="http://schemas.microsoft.com/office/drawing/2010/main" val="0"/>
              </a:ext>
            </a:extLst>
          </a:blip>
          <a:srcRect/>
          <a:stretch>
            <a:fillRect/>
          </a:stretch>
        </p:blipFill>
        <p:spPr bwMode="auto">
          <a:xfrm>
            <a:off x="2609172" y="439219"/>
            <a:ext cx="7200800" cy="416961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9520348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445341" y="568853"/>
            <a:ext cx="9909117" cy="493032"/>
          </a:xfrm>
        </p:spPr>
        <p:txBody>
          <a:bodyPr>
            <a:normAutofit fontScale="90000"/>
          </a:bodyPr>
          <a:lstStyle/>
          <a:p>
            <a:pPr algn="r"/>
            <a:r>
              <a:rPr lang="fa-IR" dirty="0" smtClean="0">
                <a:solidFill>
                  <a:srgbClr val="FF0000"/>
                </a:solidFill>
                <a:cs typeface="B Nazanin" panose="00000400000000000000" pitchFamily="2" charset="-78"/>
              </a:rPr>
              <a:t>موانع عمده خارجی : </a:t>
            </a:r>
            <a:endParaRPr lang="en-US" dirty="0">
              <a:solidFill>
                <a:srgbClr val="FF0000"/>
              </a:solidFill>
              <a:cs typeface="B Nazanin" panose="00000400000000000000" pitchFamily="2" charset="-78"/>
            </a:endParaRPr>
          </a:p>
        </p:txBody>
      </p:sp>
      <p:sp>
        <p:nvSpPr>
          <p:cNvPr id="3" name="Content Placeholder 2"/>
          <p:cNvSpPr>
            <a:spLocks noGrp="1"/>
          </p:cNvSpPr>
          <p:nvPr>
            <p:ph idx="1"/>
          </p:nvPr>
        </p:nvSpPr>
        <p:spPr>
          <a:xfrm>
            <a:off x="324465" y="1061885"/>
            <a:ext cx="11400503" cy="5309418"/>
          </a:xfrm>
        </p:spPr>
        <p:txBody>
          <a:bodyPr>
            <a:noAutofit/>
          </a:bodyPr>
          <a:lstStyle/>
          <a:p>
            <a:pPr algn="r"/>
            <a:endParaRPr lang="en-US" sz="2400" dirty="0" smtClean="0">
              <a:cs typeface="B Nazanin" panose="00000400000000000000" pitchFamily="2" charset="-78"/>
            </a:endParaRPr>
          </a:p>
          <a:p>
            <a:pPr algn="r" rtl="1">
              <a:lnSpc>
                <a:spcPct val="115000"/>
              </a:lnSpc>
            </a:pPr>
            <a:r>
              <a:rPr lang="fa-IR" sz="2400" dirty="0">
                <a:latin typeface="Calibri" panose="020F0502020204030204" pitchFamily="34" charset="0"/>
                <a:ea typeface="Times New Roman" panose="02020603050405020304" pitchFamily="18" charset="0"/>
                <a:cs typeface="B Nazanin" panose="00000400000000000000" pitchFamily="2" charset="-78"/>
              </a:rPr>
              <a:t>این موانع منشأ خارجی دارند و به اشکال زیر نمایان می شوند:</a:t>
            </a:r>
            <a:br>
              <a:rPr lang="fa-IR" sz="2400" dirty="0">
                <a:latin typeface="Calibri" panose="020F0502020204030204" pitchFamily="34" charset="0"/>
                <a:ea typeface="Times New Roman" panose="02020603050405020304" pitchFamily="18" charset="0"/>
                <a:cs typeface="B Nazanin" panose="00000400000000000000" pitchFamily="2" charset="-78"/>
              </a:rPr>
            </a:br>
            <a:r>
              <a:rPr lang="fa-IR" sz="2400" dirty="0">
                <a:latin typeface="Calibri" panose="020F0502020204030204" pitchFamily="34" charset="0"/>
                <a:ea typeface="Times New Roman" panose="02020603050405020304" pitchFamily="18" charset="0"/>
                <a:cs typeface="B Nazanin" panose="00000400000000000000" pitchFamily="2" charset="-78"/>
              </a:rPr>
              <a:t>1- محدوديتهاي تجاري فني (نظير استانداردسازي، رعايت الزامات كيفي، ارزيابي لازم در مورد انطباق محصول با خواست بازار، بسته‌بندي و برچسب زني، رعايت الزامات زيست محيطي)</a:t>
            </a:r>
            <a:br>
              <a:rPr lang="fa-IR" sz="2400" dirty="0">
                <a:latin typeface="Calibri" panose="020F0502020204030204" pitchFamily="34" charset="0"/>
                <a:ea typeface="Times New Roman" panose="02020603050405020304" pitchFamily="18" charset="0"/>
                <a:cs typeface="B Nazanin" panose="00000400000000000000" pitchFamily="2" charset="-78"/>
              </a:rPr>
            </a:br>
            <a:r>
              <a:rPr lang="fa-IR" sz="2400" dirty="0">
                <a:latin typeface="Calibri" panose="020F0502020204030204" pitchFamily="34" charset="0"/>
                <a:ea typeface="Times New Roman" panose="02020603050405020304" pitchFamily="18" charset="0"/>
                <a:cs typeface="B Nazanin" panose="00000400000000000000" pitchFamily="2" charset="-78"/>
              </a:rPr>
              <a:t>2- رويه‌هاي اداري</a:t>
            </a:r>
            <a:br>
              <a:rPr lang="fa-IR" sz="2400" dirty="0">
                <a:latin typeface="Calibri" panose="020F0502020204030204" pitchFamily="34" charset="0"/>
                <a:ea typeface="Times New Roman" panose="02020603050405020304" pitchFamily="18" charset="0"/>
                <a:cs typeface="B Nazanin" panose="00000400000000000000" pitchFamily="2" charset="-78"/>
              </a:rPr>
            </a:br>
            <a:r>
              <a:rPr lang="fa-IR" sz="2400" dirty="0">
                <a:latin typeface="Calibri" panose="020F0502020204030204" pitchFamily="34" charset="0"/>
                <a:ea typeface="Times New Roman" panose="02020603050405020304" pitchFamily="18" charset="0"/>
                <a:cs typeface="B Nazanin" panose="00000400000000000000" pitchFamily="2" charset="-78"/>
              </a:rPr>
              <a:t>3- مشكلات بازاريابي و توزيع در بازار هدف</a:t>
            </a:r>
            <a:br>
              <a:rPr lang="fa-IR" sz="2400" dirty="0">
                <a:latin typeface="Calibri" panose="020F0502020204030204" pitchFamily="34" charset="0"/>
                <a:ea typeface="Times New Roman" panose="02020603050405020304" pitchFamily="18" charset="0"/>
                <a:cs typeface="B Nazanin" panose="00000400000000000000" pitchFamily="2" charset="-78"/>
              </a:rPr>
            </a:br>
            <a:r>
              <a:rPr lang="fa-IR" sz="2400" dirty="0">
                <a:latin typeface="Calibri" panose="020F0502020204030204" pitchFamily="34" charset="0"/>
                <a:ea typeface="Times New Roman" panose="02020603050405020304" pitchFamily="18" charset="0"/>
                <a:cs typeface="B Nazanin" panose="00000400000000000000" pitchFamily="2" charset="-78"/>
              </a:rPr>
              <a:t>4- فقدان بيمه ريسك</a:t>
            </a:r>
            <a:br>
              <a:rPr lang="fa-IR" sz="2400" dirty="0">
                <a:latin typeface="Calibri" panose="020F0502020204030204" pitchFamily="34" charset="0"/>
                <a:ea typeface="Times New Roman" panose="02020603050405020304" pitchFamily="18" charset="0"/>
                <a:cs typeface="B Nazanin" panose="00000400000000000000" pitchFamily="2" charset="-78"/>
              </a:rPr>
            </a:br>
            <a:r>
              <a:rPr lang="fa-IR" sz="2400" dirty="0">
                <a:latin typeface="Calibri" panose="020F0502020204030204" pitchFamily="34" charset="0"/>
                <a:ea typeface="Times New Roman" panose="02020603050405020304" pitchFamily="18" charset="0"/>
                <a:cs typeface="B Nazanin" panose="00000400000000000000" pitchFamily="2" charset="-78"/>
              </a:rPr>
              <a:t>5- هزينه‌هاي حمل و نقل بالا و مشكلات ارتباطي در مورد كشورهاي دوردست</a:t>
            </a:r>
            <a:endParaRPr lang="en-US" sz="2400" dirty="0">
              <a:latin typeface="Calibri" panose="020F0502020204030204" pitchFamily="34" charset="0"/>
              <a:ea typeface="Calibri" panose="020F0502020204030204" pitchFamily="34" charset="0"/>
              <a:cs typeface="B Nazanin" panose="00000400000000000000" pitchFamily="2" charset="-78"/>
            </a:endParaRPr>
          </a:p>
          <a:p>
            <a:r>
              <a:rPr lang="fa-IR" sz="2400" dirty="0">
                <a:ea typeface="Times New Roman" panose="02020603050405020304" pitchFamily="18" charset="0"/>
                <a:cs typeface="B Nazanin" panose="00000400000000000000" pitchFamily="2" charset="-78"/>
              </a:rPr>
              <a:t/>
            </a:r>
            <a:br>
              <a:rPr lang="fa-IR" sz="2400" dirty="0">
                <a:ea typeface="Times New Roman" panose="02020603050405020304" pitchFamily="18" charset="0"/>
                <a:cs typeface="B Nazanin" panose="00000400000000000000" pitchFamily="2" charset="-78"/>
              </a:rPr>
            </a:br>
            <a:endParaRPr lang="en-US" sz="2400" dirty="0">
              <a:cs typeface="B Nazanin" panose="00000400000000000000" pitchFamily="2" charset="-78"/>
            </a:endParaRPr>
          </a:p>
        </p:txBody>
      </p:sp>
      <p:sp>
        <p:nvSpPr>
          <p:cNvPr id="4" name="Oval 3"/>
          <p:cNvSpPr/>
          <p:nvPr/>
        </p:nvSpPr>
        <p:spPr>
          <a:xfrm>
            <a:off x="274321" y="5695406"/>
            <a:ext cx="4702628"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Bahram_hashemi2003@yahoo.com</a:t>
            </a:r>
            <a:endParaRPr lang="en-US" dirty="0"/>
          </a:p>
        </p:txBody>
      </p:sp>
    </p:spTree>
    <p:extLst>
      <p:ext uri="{BB962C8B-B14F-4D97-AF65-F5344CB8AC3E}">
        <p14:creationId xmlns="" xmlns:p14="http://schemas.microsoft.com/office/powerpoint/2010/main" val="4178540513"/>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70012"/>
          </a:xfrm>
        </p:spPr>
        <p:txBody>
          <a:bodyPr>
            <a:normAutofit/>
          </a:bodyPr>
          <a:lstStyle/>
          <a:p>
            <a:pPr algn="r"/>
            <a:r>
              <a:rPr lang="fa-IR" sz="3600" dirty="0">
                <a:solidFill>
                  <a:srgbClr val="FF0000"/>
                </a:solidFill>
                <a:ea typeface="Times New Roman" panose="02020603050405020304" pitchFamily="18" charset="0"/>
                <a:cs typeface="Times New Roman" panose="02020603050405020304" pitchFamily="18" charset="0"/>
              </a:rPr>
              <a:t>سياست دولت در ارتقاء بنگاههاي كوچك و متوسط </a:t>
            </a:r>
            <a:endParaRPr lang="fa-IR" sz="3600" dirty="0">
              <a:solidFill>
                <a:srgbClr val="FF0000"/>
              </a:solidFill>
            </a:endParaRPr>
          </a:p>
        </p:txBody>
      </p:sp>
      <p:sp>
        <p:nvSpPr>
          <p:cNvPr id="3" name="Content Placeholder 2"/>
          <p:cNvSpPr>
            <a:spLocks noGrp="1"/>
          </p:cNvSpPr>
          <p:nvPr>
            <p:ph idx="1"/>
          </p:nvPr>
        </p:nvSpPr>
        <p:spPr>
          <a:xfrm>
            <a:off x="235974" y="1312607"/>
            <a:ext cx="11562736" cy="5132438"/>
          </a:xfrm>
        </p:spPr>
        <p:txBody>
          <a:bodyPr>
            <a:noAutofit/>
          </a:bodyPr>
          <a:lstStyle/>
          <a:p>
            <a:pPr algn="r" rtl="1">
              <a:lnSpc>
                <a:spcPct val="115000"/>
              </a:lnSpc>
            </a:pPr>
            <a:r>
              <a:rPr lang="fa-IR" sz="2400" dirty="0">
                <a:latin typeface="Calibri" panose="020F0502020204030204" pitchFamily="34" charset="0"/>
                <a:ea typeface="Times New Roman" panose="02020603050405020304" pitchFamily="18" charset="0"/>
                <a:cs typeface="B Nazanin" panose="00000400000000000000" pitchFamily="2" charset="-78"/>
              </a:rPr>
              <a:t>دولتها مي‌توانند از طريق اتخاذ سياستهاي حمايتي ويژه، موارد ذيل را ترغيب نمايند: </a:t>
            </a:r>
            <a:endParaRPr lang="fa-IR" sz="2400" dirty="0" smtClean="0">
              <a:latin typeface="Calibri" panose="020F0502020204030204" pitchFamily="34" charset="0"/>
              <a:ea typeface="Times New Roman" panose="02020603050405020304" pitchFamily="18" charset="0"/>
              <a:cs typeface="B Nazanin" panose="00000400000000000000" pitchFamily="2" charset="-78"/>
            </a:endParaRPr>
          </a:p>
          <a:p>
            <a:pPr algn="r" rtl="1">
              <a:lnSpc>
                <a:spcPct val="115000"/>
              </a:lnSpc>
            </a:pPr>
            <a:r>
              <a:rPr lang="fa-IR" sz="2400" dirty="0">
                <a:latin typeface="Calibri" panose="020F0502020204030204" pitchFamily="34" charset="0"/>
                <a:ea typeface="Times New Roman" panose="02020603050405020304" pitchFamily="18" charset="0"/>
                <a:cs typeface="B Nazanin" panose="00000400000000000000" pitchFamily="2" charset="-78"/>
              </a:rPr>
              <a:t/>
            </a:r>
            <a:br>
              <a:rPr lang="fa-IR" sz="2400" dirty="0">
                <a:latin typeface="Calibri" panose="020F0502020204030204" pitchFamily="34" charset="0"/>
                <a:ea typeface="Times New Roman" panose="02020603050405020304" pitchFamily="18" charset="0"/>
                <a:cs typeface="B Nazanin" panose="00000400000000000000" pitchFamily="2" charset="-78"/>
              </a:rPr>
            </a:br>
            <a:r>
              <a:rPr lang="fa-IR" sz="2400" dirty="0">
                <a:latin typeface="Calibri" panose="020F0502020204030204" pitchFamily="34" charset="0"/>
                <a:ea typeface="Times New Roman" panose="02020603050405020304" pitchFamily="18" charset="0"/>
                <a:cs typeface="B Nazanin" panose="00000400000000000000" pitchFamily="2" charset="-78"/>
              </a:rPr>
              <a:t>1- كمك به توسعه و نوآوري در توليد، شامل طراحي توليد، بسته‌بندي، رعايت الزامات كيفي و زيست‌محيطي و پوشش ريسك‌ سرمايه‌گذاري</a:t>
            </a:r>
            <a:br>
              <a:rPr lang="fa-IR" sz="2400" dirty="0">
                <a:latin typeface="Calibri" panose="020F0502020204030204" pitchFamily="34" charset="0"/>
                <a:ea typeface="Times New Roman" panose="02020603050405020304" pitchFamily="18" charset="0"/>
                <a:cs typeface="B Nazanin" panose="00000400000000000000" pitchFamily="2" charset="-78"/>
              </a:rPr>
            </a:br>
            <a:r>
              <a:rPr lang="fa-IR" sz="2400" dirty="0">
                <a:latin typeface="Calibri" panose="020F0502020204030204" pitchFamily="34" charset="0"/>
                <a:ea typeface="Times New Roman" panose="02020603050405020304" pitchFamily="18" charset="0"/>
                <a:cs typeface="B Nazanin" panose="00000400000000000000" pitchFamily="2" charset="-78"/>
              </a:rPr>
              <a:t>2- اخذ گواهي استانداردهاي </a:t>
            </a:r>
            <a:r>
              <a:rPr lang="en-US" sz="2400" dirty="0">
                <a:latin typeface="Times New Roman" panose="02020603050405020304" pitchFamily="18" charset="0"/>
                <a:ea typeface="Times New Roman" panose="02020603050405020304" pitchFamily="18" charset="0"/>
                <a:cs typeface="B Nazanin" panose="00000400000000000000" pitchFamily="2" charset="-78"/>
              </a:rPr>
              <a:t>ISO</a:t>
            </a:r>
            <a:r>
              <a:rPr lang="fa-IR" sz="2400" dirty="0">
                <a:latin typeface="Calibri" panose="020F0502020204030204" pitchFamily="34" charset="0"/>
                <a:ea typeface="Times New Roman" panose="02020603050405020304" pitchFamily="18" charset="0"/>
                <a:cs typeface="B Nazanin" panose="00000400000000000000" pitchFamily="2" charset="-78"/>
              </a:rPr>
              <a:t>9000 و </a:t>
            </a:r>
            <a:r>
              <a:rPr lang="en-US" sz="2400" dirty="0">
                <a:latin typeface="Times New Roman" panose="02020603050405020304" pitchFamily="18" charset="0"/>
                <a:ea typeface="Times New Roman" panose="02020603050405020304" pitchFamily="18" charset="0"/>
                <a:cs typeface="B Nazanin" panose="00000400000000000000" pitchFamily="2" charset="-78"/>
              </a:rPr>
              <a:t>ISO</a:t>
            </a:r>
            <a:r>
              <a:rPr lang="fa-IR" sz="2400" dirty="0">
                <a:latin typeface="Calibri" panose="020F0502020204030204" pitchFamily="34" charset="0"/>
                <a:ea typeface="Times New Roman" panose="02020603050405020304" pitchFamily="18" charset="0"/>
                <a:cs typeface="B Nazanin" panose="00000400000000000000" pitchFamily="2" charset="-78"/>
              </a:rPr>
              <a:t>14000 دريافت ديگر گواهينامه‌هاي </a:t>
            </a:r>
            <a:r>
              <a:rPr lang="fa-IR" sz="2400" dirty="0" smtClean="0">
                <a:latin typeface="Calibri" panose="020F0502020204030204" pitchFamily="34" charset="0"/>
                <a:ea typeface="Times New Roman" panose="02020603050405020304" pitchFamily="18" charset="0"/>
                <a:cs typeface="B Nazanin" panose="00000400000000000000" pitchFamily="2" charset="-78"/>
              </a:rPr>
              <a:t>بين‌‌المللي</a:t>
            </a:r>
          </a:p>
          <a:p>
            <a:pPr algn="r" rtl="1">
              <a:lnSpc>
                <a:spcPct val="115000"/>
              </a:lnSpc>
            </a:pPr>
            <a:r>
              <a:rPr lang="fa-IR" sz="2400" dirty="0">
                <a:latin typeface="Calibri" panose="020F0502020204030204" pitchFamily="34" charset="0"/>
                <a:ea typeface="Times New Roman" panose="02020603050405020304" pitchFamily="18" charset="0"/>
                <a:cs typeface="B Nazanin" panose="00000400000000000000" pitchFamily="2" charset="-78"/>
              </a:rPr>
              <a:t/>
            </a:r>
            <a:br>
              <a:rPr lang="fa-IR" sz="2400" dirty="0">
                <a:latin typeface="Calibri" panose="020F0502020204030204" pitchFamily="34" charset="0"/>
                <a:ea typeface="Times New Roman" panose="02020603050405020304" pitchFamily="18" charset="0"/>
                <a:cs typeface="B Nazanin" panose="00000400000000000000" pitchFamily="2" charset="-78"/>
              </a:rPr>
            </a:br>
            <a:r>
              <a:rPr lang="fa-IR" sz="2400" dirty="0">
                <a:latin typeface="Calibri" panose="020F0502020204030204" pitchFamily="34" charset="0"/>
                <a:ea typeface="Times New Roman" panose="02020603050405020304" pitchFamily="18" charset="0"/>
                <a:cs typeface="B Nazanin" panose="00000400000000000000" pitchFamily="2" charset="-78"/>
              </a:rPr>
              <a:t>3- حمايت از ثبت حق اختراع، طراحي‌هاي صنعتي و ديگر انواع حقوق مالكيت معنوي در حوزه تجارت </a:t>
            </a:r>
            <a:endParaRPr lang="en-US" sz="2400" dirty="0">
              <a:latin typeface="Calibri" panose="020F0502020204030204" pitchFamily="34" charset="0"/>
              <a:ea typeface="Calibri" panose="020F0502020204030204" pitchFamily="34" charset="0"/>
              <a:cs typeface="B Nazanin" panose="00000400000000000000" pitchFamily="2" charset="-78"/>
            </a:endParaRPr>
          </a:p>
          <a:p>
            <a:pPr algn="r"/>
            <a:r>
              <a:rPr lang="fa-IR" sz="2400" dirty="0">
                <a:ea typeface="Times New Roman" panose="02020603050405020304" pitchFamily="18" charset="0"/>
                <a:cs typeface="B Nazanin" panose="00000400000000000000" pitchFamily="2" charset="-78"/>
              </a:rPr>
              <a:t> </a:t>
            </a:r>
            <a:r>
              <a:rPr lang="fa-IR" sz="2400" dirty="0" smtClean="0">
                <a:ea typeface="Times New Roman" panose="02020603050405020304" pitchFamily="18" charset="0"/>
                <a:cs typeface="B Nazanin" panose="00000400000000000000" pitchFamily="2" charset="-78"/>
              </a:rPr>
              <a:t>  4- </a:t>
            </a:r>
            <a:r>
              <a:rPr lang="fa-IR" sz="2400" dirty="0">
                <a:ea typeface="Times New Roman" panose="02020603050405020304" pitchFamily="18" charset="0"/>
                <a:cs typeface="B Nazanin" panose="00000400000000000000" pitchFamily="2" charset="-78"/>
              </a:rPr>
              <a:t>كمك به توسعه صادرات و دسترسي به تأمين مالي تجاري از طريق: </a:t>
            </a:r>
            <a:br>
              <a:rPr lang="fa-IR" sz="2400" dirty="0">
                <a:ea typeface="Times New Roman" panose="02020603050405020304" pitchFamily="18" charset="0"/>
                <a:cs typeface="B Nazanin" panose="00000400000000000000" pitchFamily="2" charset="-78"/>
              </a:rPr>
            </a:br>
            <a:r>
              <a:rPr lang="fa-IR" sz="2400" dirty="0" smtClean="0">
                <a:ea typeface="Times New Roman" panose="02020603050405020304" pitchFamily="18" charset="0"/>
                <a:cs typeface="B Nazanin" panose="00000400000000000000" pitchFamily="2" charset="-78"/>
              </a:rPr>
              <a:t>     الف ) اصلاح </a:t>
            </a:r>
            <a:r>
              <a:rPr lang="fa-IR" sz="2400" dirty="0">
                <a:ea typeface="Times New Roman" panose="02020603050405020304" pitchFamily="18" charset="0"/>
                <a:cs typeface="B Nazanin" panose="00000400000000000000" pitchFamily="2" charset="-78"/>
              </a:rPr>
              <a:t>بخش بانكي با هدف تسهيل در اعطاي سريع اعتبارات </a:t>
            </a:r>
            <a:r>
              <a:rPr lang="fa-IR" sz="2400" dirty="0" smtClean="0">
                <a:ea typeface="Times New Roman" panose="02020603050405020304" pitchFamily="18" charset="0"/>
                <a:cs typeface="B Nazanin" panose="00000400000000000000" pitchFamily="2" charset="-78"/>
              </a:rPr>
              <a:t>ارزان قيمت </a:t>
            </a:r>
            <a:r>
              <a:rPr lang="fa-IR" sz="2400" dirty="0">
                <a:ea typeface="Times New Roman" panose="02020603050405020304" pitchFamily="18" charset="0"/>
                <a:cs typeface="B Nazanin" panose="00000400000000000000" pitchFamily="2" charset="-78"/>
              </a:rPr>
              <a:t>به بنگاههاي كوچك و </a:t>
            </a:r>
            <a:r>
              <a:rPr lang="fa-IR" sz="2400" dirty="0" smtClean="0">
                <a:ea typeface="Times New Roman" panose="02020603050405020304" pitchFamily="18" charset="0"/>
                <a:cs typeface="B Nazanin" panose="00000400000000000000" pitchFamily="2" charset="-78"/>
              </a:rPr>
              <a:t>متوسط </a:t>
            </a:r>
            <a:r>
              <a:rPr lang="fa-IR" sz="2400" dirty="0">
                <a:ea typeface="Times New Roman" panose="02020603050405020304" pitchFamily="18" charset="0"/>
                <a:cs typeface="B Nazanin" panose="00000400000000000000" pitchFamily="2" charset="-78"/>
              </a:rPr>
              <a:t/>
            </a:r>
            <a:br>
              <a:rPr lang="fa-IR" sz="2400" dirty="0">
                <a:ea typeface="Times New Roman" panose="02020603050405020304" pitchFamily="18" charset="0"/>
                <a:cs typeface="B Nazanin" panose="00000400000000000000" pitchFamily="2" charset="-78"/>
              </a:rPr>
            </a:br>
            <a:r>
              <a:rPr lang="fa-IR" sz="2400" dirty="0" smtClean="0">
                <a:ea typeface="Times New Roman" panose="02020603050405020304" pitchFamily="18" charset="0"/>
                <a:cs typeface="B Nazanin" panose="00000400000000000000" pitchFamily="2" charset="-78"/>
              </a:rPr>
              <a:t>     ب</a:t>
            </a:r>
            <a:r>
              <a:rPr lang="fa-IR" sz="2400" dirty="0">
                <a:ea typeface="Times New Roman" panose="02020603050405020304" pitchFamily="18" charset="0"/>
                <a:cs typeface="B Nazanin" panose="00000400000000000000" pitchFamily="2" charset="-78"/>
              </a:rPr>
              <a:t>) ايجاد واسطه‌گري‌هاي تأمين مالي تجاري</a:t>
            </a:r>
            <a:br>
              <a:rPr lang="fa-IR" sz="2400" dirty="0">
                <a:ea typeface="Times New Roman" panose="02020603050405020304" pitchFamily="18" charset="0"/>
                <a:cs typeface="B Nazanin" panose="00000400000000000000" pitchFamily="2" charset="-78"/>
              </a:rPr>
            </a:br>
            <a:r>
              <a:rPr lang="fa-IR" sz="2400" dirty="0" smtClean="0">
                <a:ea typeface="Times New Roman" panose="02020603050405020304" pitchFamily="18" charset="0"/>
                <a:cs typeface="B Nazanin" panose="00000400000000000000" pitchFamily="2" charset="-78"/>
              </a:rPr>
              <a:t>     ج</a:t>
            </a:r>
            <a:r>
              <a:rPr lang="fa-IR" sz="2400" dirty="0">
                <a:ea typeface="Times New Roman" panose="02020603050405020304" pitchFamily="18" charset="0"/>
                <a:cs typeface="B Nazanin" panose="00000400000000000000" pitchFamily="2" charset="-78"/>
              </a:rPr>
              <a:t>) ايجاد تضمين دولتي براي اعتبارات صادراتي بنگاههاي كوچك و متوسط </a:t>
            </a:r>
            <a:endParaRPr lang="fa-IR" sz="2400" dirty="0">
              <a:cs typeface="B Nazanin" panose="00000400000000000000" pitchFamily="2" charset="-78"/>
            </a:endParaRPr>
          </a:p>
        </p:txBody>
      </p:sp>
      <p:sp>
        <p:nvSpPr>
          <p:cNvPr id="4" name="Oval 3"/>
          <p:cNvSpPr/>
          <p:nvPr/>
        </p:nvSpPr>
        <p:spPr>
          <a:xfrm>
            <a:off x="274321" y="5695406"/>
            <a:ext cx="4702628"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Bahram_hashemi2003@yahoo.com</a:t>
            </a:r>
            <a:endParaRPr lang="en-US" dirty="0"/>
          </a:p>
        </p:txBody>
      </p:sp>
    </p:spTree>
    <p:extLst>
      <p:ext uri="{BB962C8B-B14F-4D97-AF65-F5344CB8AC3E}">
        <p14:creationId xmlns="" xmlns:p14="http://schemas.microsoft.com/office/powerpoint/2010/main" val="12596706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66799" y="191729"/>
            <a:ext cx="10879395" cy="707923"/>
          </a:xfrm>
        </p:spPr>
        <p:txBody>
          <a:bodyPr>
            <a:normAutofit fontScale="90000"/>
          </a:bodyPr>
          <a:lstStyle/>
          <a:p>
            <a:pPr algn="r"/>
            <a:r>
              <a:rPr lang="fa-IR" sz="3600" dirty="0">
                <a:solidFill>
                  <a:srgbClr val="C00000"/>
                </a:solidFill>
                <a:latin typeface="Calibri Light"/>
                <a:ea typeface="+mj-ea"/>
                <a:cs typeface="B Titr" panose="00000700000000000000" pitchFamily="2" charset="-78"/>
              </a:rPr>
              <a:t>چیستی، چرایی و چگونگی اقتصاد مقاومتی از منظر مقام معظم رهبری</a:t>
            </a:r>
            <a:endParaRPr lang="fa-IR" sz="3600" dirty="0"/>
          </a:p>
        </p:txBody>
      </p:sp>
      <p:sp>
        <p:nvSpPr>
          <p:cNvPr id="3" name="Content Placeholder 2"/>
          <p:cNvSpPr>
            <a:spLocks noGrp="1"/>
          </p:cNvSpPr>
          <p:nvPr>
            <p:ph idx="1"/>
          </p:nvPr>
        </p:nvSpPr>
        <p:spPr>
          <a:xfrm>
            <a:off x="442452" y="1416675"/>
            <a:ext cx="11625052" cy="4739425"/>
          </a:xfrm>
        </p:spPr>
        <p:txBody>
          <a:bodyPr>
            <a:noAutofit/>
          </a:bodyPr>
          <a:lstStyle/>
          <a:p>
            <a:pPr marL="722313" lvl="0" indent="-457200" algn="just" rtl="1">
              <a:lnSpc>
                <a:spcPts val="3800"/>
              </a:lnSpc>
              <a:spcBef>
                <a:spcPts val="1000"/>
              </a:spcBef>
              <a:buClrTx/>
              <a:buFont typeface="Arial" panose="020B0604020202020204" pitchFamily="34" charset="0"/>
              <a:buChar char="•"/>
              <a:defRPr/>
            </a:pPr>
            <a:r>
              <a:rPr lang="fa-IR" sz="2400" b="1" dirty="0">
                <a:solidFill>
                  <a:prstClr val="black"/>
                </a:solidFill>
                <a:latin typeface="Calibri"/>
                <a:cs typeface="B Nazanin" pitchFamily="2" charset="-78"/>
              </a:rPr>
              <a:t>... این اقتصاد درون زاست.</a:t>
            </a:r>
          </a:p>
          <a:p>
            <a:pPr marL="722313" lvl="0" indent="-457200" algn="just" rtl="1">
              <a:lnSpc>
                <a:spcPts val="3800"/>
              </a:lnSpc>
              <a:spcBef>
                <a:spcPts val="1000"/>
              </a:spcBef>
              <a:buClrTx/>
              <a:buFont typeface="Arial" panose="020B0604020202020204" pitchFamily="34" charset="0"/>
              <a:buChar char="•"/>
              <a:defRPr/>
            </a:pPr>
            <a:r>
              <a:rPr lang="fa-IR" sz="2400" b="1" dirty="0">
                <a:solidFill>
                  <a:prstClr val="black"/>
                </a:solidFill>
                <a:latin typeface="Calibri"/>
                <a:cs typeface="B Nazanin" pitchFamily="2" charset="-78"/>
              </a:rPr>
              <a:t> درون زاست یعنی چه؟ یعنی از دل ظرفیت های خود کشور ما و خود مردم ما می جوشد. رشد این نهال و این درخت متّکی است به امکانات کشور خودمان. درون زا به این معناست. </a:t>
            </a:r>
          </a:p>
          <a:p>
            <a:pPr marL="722313" lvl="0" indent="-457200" algn="just" rtl="1">
              <a:lnSpc>
                <a:spcPts val="3800"/>
              </a:lnSpc>
              <a:spcBef>
                <a:spcPts val="1000"/>
              </a:spcBef>
              <a:buClrTx/>
              <a:buFont typeface="Arial" panose="020B0604020202020204" pitchFamily="34" charset="0"/>
              <a:buChar char="•"/>
              <a:defRPr/>
            </a:pPr>
            <a:r>
              <a:rPr lang="fa-IR" sz="2400" b="1" dirty="0">
                <a:solidFill>
                  <a:prstClr val="black"/>
                </a:solidFill>
                <a:latin typeface="Calibri"/>
                <a:cs typeface="B Nazanin" pitchFamily="2" charset="-78"/>
              </a:rPr>
              <a:t>اما در عین حال، درون گرا نیست؛ </a:t>
            </a:r>
          </a:p>
          <a:p>
            <a:pPr marL="722313" lvl="0" indent="-457200" algn="just" rtl="1">
              <a:lnSpc>
                <a:spcPts val="3800"/>
              </a:lnSpc>
              <a:spcBef>
                <a:spcPts val="1000"/>
              </a:spcBef>
              <a:buClrTx/>
              <a:buFont typeface="Arial" panose="020B0604020202020204" pitchFamily="34" charset="0"/>
              <a:buChar char="•"/>
              <a:defRPr/>
            </a:pPr>
            <a:r>
              <a:rPr lang="fa-IR" sz="2400" b="1" dirty="0">
                <a:solidFill>
                  <a:prstClr val="black"/>
                </a:solidFill>
                <a:latin typeface="Calibri"/>
                <a:cs typeface="B Nazanin" pitchFamily="2" charset="-78"/>
              </a:rPr>
              <a:t>یعنی این اقتصاد مقاومتی به این معنا نیست که ما اقتصاد خودمان را محصور می‌کنیم و محدود می‌کنیم در خود کشور؛ نه، درون زاست، اما برون گراست؛ با اقتصادهای جهانی تعامل دارد، با اقتصادهای کشورهای دیگر با قدرت مواجه می شود. بنابراین، درون زاست، اما درون گرا نیست. </a:t>
            </a:r>
          </a:p>
          <a:p>
            <a:pPr marL="0" lvl="0" indent="0" algn="r" rtl="1">
              <a:lnSpc>
                <a:spcPct val="115000"/>
              </a:lnSpc>
              <a:spcAft>
                <a:spcPts val="1000"/>
              </a:spcAft>
              <a:buClr>
                <a:prstClr val="black">
                  <a:lumMod val="85000"/>
                  <a:lumOff val="15000"/>
                </a:prstClr>
              </a:buClr>
              <a:buNone/>
            </a:pPr>
            <a:endParaRPr lang="fa-IR" sz="2400" dirty="0">
              <a:solidFill>
                <a:srgbClr val="000000"/>
              </a:solidFill>
              <a:latin typeface="Traditional Arabic" panose="02020603050405020304" pitchFamily="18" charset="-78"/>
              <a:ea typeface="Times New Roman" panose="02020603050405020304" pitchFamily="18" charset="0"/>
              <a:cs typeface="B Nazanin" panose="00000400000000000000" pitchFamily="2" charset="-78"/>
            </a:endParaRPr>
          </a:p>
          <a:p>
            <a:pPr algn="r"/>
            <a:endParaRPr lang="fa-IR" sz="2400" dirty="0"/>
          </a:p>
        </p:txBody>
      </p:sp>
      <p:sp>
        <p:nvSpPr>
          <p:cNvPr id="4" name="Oval 3"/>
          <p:cNvSpPr/>
          <p:nvPr/>
        </p:nvSpPr>
        <p:spPr>
          <a:xfrm>
            <a:off x="274321" y="5695406"/>
            <a:ext cx="4702628"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Bahram_hashemi2003@yahoo.com</a:t>
            </a:r>
            <a:endParaRPr lang="en-US" dirty="0"/>
          </a:p>
        </p:txBody>
      </p:sp>
    </p:spTree>
    <p:extLst>
      <p:ext uri="{BB962C8B-B14F-4D97-AF65-F5344CB8AC3E}">
        <p14:creationId xmlns="" xmlns:p14="http://schemas.microsoft.com/office/powerpoint/2010/main" val="33900816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91833"/>
            <a:ext cx="10058400" cy="1371600"/>
          </a:xfrm>
        </p:spPr>
        <p:txBody>
          <a:bodyPr/>
          <a:lstStyle/>
          <a:p>
            <a:pPr algn="r"/>
            <a:r>
              <a:rPr lang="fa-IR" dirty="0" smtClean="0"/>
              <a:t> </a:t>
            </a:r>
            <a:r>
              <a:rPr lang="fa-IR" sz="4000" dirty="0">
                <a:solidFill>
                  <a:srgbClr val="C00000"/>
                </a:solidFill>
                <a:latin typeface="Calibri Light"/>
                <a:ea typeface="+mj-ea"/>
                <a:cs typeface="B Titr" panose="00000700000000000000" pitchFamily="2" charset="-78"/>
              </a:rPr>
              <a:t>مفهوم و مقصود اقتصاد مقاومتي</a:t>
            </a:r>
            <a:endParaRPr lang="en-US" dirty="0"/>
          </a:p>
        </p:txBody>
      </p:sp>
      <p:sp>
        <p:nvSpPr>
          <p:cNvPr id="3" name="Content Placeholder 2"/>
          <p:cNvSpPr>
            <a:spLocks noGrp="1"/>
          </p:cNvSpPr>
          <p:nvPr>
            <p:ph idx="1"/>
          </p:nvPr>
        </p:nvSpPr>
        <p:spPr>
          <a:xfrm>
            <a:off x="641727" y="1243766"/>
            <a:ext cx="11053743" cy="5230776"/>
          </a:xfrm>
        </p:spPr>
        <p:txBody>
          <a:bodyPr>
            <a:noAutofit/>
          </a:bodyPr>
          <a:lstStyle/>
          <a:p>
            <a:pPr marL="779463" lvl="0" indent="-514350" algn="just" rtl="1">
              <a:lnSpc>
                <a:spcPct val="200000"/>
              </a:lnSpc>
              <a:spcBef>
                <a:spcPts val="0"/>
              </a:spcBef>
              <a:buClrTx/>
              <a:buFont typeface="+mj-lt"/>
              <a:buAutoNum type="arabicPeriod"/>
              <a:defRPr/>
            </a:pPr>
            <a:r>
              <a:rPr lang="fa-IR" sz="2800" b="1" dirty="0">
                <a:solidFill>
                  <a:prstClr val="black"/>
                </a:solidFill>
                <a:latin typeface="Calibri"/>
                <a:cs typeface="B Nazanin" pitchFamily="2" charset="-78"/>
              </a:rPr>
              <a:t>مديريت صحیح امور اقتصادي</a:t>
            </a:r>
          </a:p>
          <a:p>
            <a:pPr marL="779463" lvl="0" indent="-514350" algn="just" rtl="1">
              <a:lnSpc>
                <a:spcPct val="200000"/>
              </a:lnSpc>
              <a:spcBef>
                <a:spcPts val="0"/>
              </a:spcBef>
              <a:buClrTx/>
              <a:buFont typeface="+mj-lt"/>
              <a:buAutoNum type="arabicPeriod"/>
              <a:defRPr/>
            </a:pPr>
            <a:r>
              <a:rPr lang="fa-IR" sz="2800" b="1" dirty="0" smtClean="0">
                <a:solidFill>
                  <a:prstClr val="black"/>
                </a:solidFill>
                <a:latin typeface="Calibri"/>
                <a:cs typeface="B Nazanin" pitchFamily="2" charset="-78"/>
              </a:rPr>
              <a:t>استفاده </a:t>
            </a:r>
            <a:r>
              <a:rPr lang="fa-IR" sz="2800" b="1" dirty="0">
                <a:solidFill>
                  <a:prstClr val="black"/>
                </a:solidFill>
                <a:latin typeface="Calibri"/>
                <a:cs typeface="B Nazanin" pitchFamily="2" charset="-78"/>
              </a:rPr>
              <a:t>از سرمايه ملي</a:t>
            </a:r>
          </a:p>
          <a:p>
            <a:pPr marL="779463" lvl="0" indent="-514350" algn="just" rtl="1">
              <a:lnSpc>
                <a:spcPct val="200000"/>
              </a:lnSpc>
              <a:spcBef>
                <a:spcPts val="0"/>
              </a:spcBef>
              <a:buClrTx/>
              <a:buFont typeface="+mj-lt"/>
              <a:buAutoNum type="arabicPeriod"/>
              <a:defRPr/>
            </a:pPr>
            <a:r>
              <a:rPr lang="fa-IR" sz="2800" b="1" dirty="0" smtClean="0">
                <a:solidFill>
                  <a:prstClr val="black"/>
                </a:solidFill>
                <a:latin typeface="Calibri"/>
                <a:cs typeface="B Nazanin" pitchFamily="2" charset="-78"/>
              </a:rPr>
              <a:t>مقاوم </a:t>
            </a:r>
            <a:r>
              <a:rPr lang="fa-IR" sz="2800" b="1" dirty="0">
                <a:solidFill>
                  <a:prstClr val="black"/>
                </a:solidFill>
                <a:latin typeface="Calibri"/>
                <a:cs typeface="B Nazanin" pitchFamily="2" charset="-78"/>
              </a:rPr>
              <a:t>سازي و بحران زدايي (خنثي سازی توطئه هاي تحريم و محاصره اقتصادي)</a:t>
            </a:r>
          </a:p>
          <a:p>
            <a:pPr marL="779463" lvl="0" indent="-514350" algn="just" rtl="1">
              <a:lnSpc>
                <a:spcPct val="200000"/>
              </a:lnSpc>
              <a:spcBef>
                <a:spcPts val="0"/>
              </a:spcBef>
              <a:buClrTx/>
              <a:buFont typeface="+mj-lt"/>
              <a:buAutoNum type="arabicPeriod"/>
              <a:defRPr/>
            </a:pPr>
            <a:r>
              <a:rPr lang="fa-IR" sz="2800" b="1" dirty="0">
                <a:solidFill>
                  <a:prstClr val="black"/>
                </a:solidFill>
                <a:latin typeface="Calibri"/>
                <a:cs typeface="B Nazanin" pitchFamily="2" charset="-78"/>
              </a:rPr>
              <a:t>ترميم ساختارها و نهادهاي فرسوده و ناکارآمد موجود اقتصادي </a:t>
            </a:r>
          </a:p>
          <a:p>
            <a:pPr marL="779463" lvl="0" indent="-514350" algn="just" rtl="1">
              <a:lnSpc>
                <a:spcPct val="200000"/>
              </a:lnSpc>
              <a:spcBef>
                <a:spcPts val="0"/>
              </a:spcBef>
              <a:buClrTx/>
              <a:buFont typeface="+mj-lt"/>
              <a:buAutoNum type="arabicPeriod"/>
              <a:defRPr/>
            </a:pPr>
            <a:r>
              <a:rPr lang="fa-IR" sz="2800" b="1" dirty="0">
                <a:solidFill>
                  <a:prstClr val="black"/>
                </a:solidFill>
                <a:latin typeface="Calibri"/>
                <a:cs typeface="B Nazanin" pitchFamily="2" charset="-78"/>
              </a:rPr>
              <a:t>کاهش وابستگي ها؛ خودکفای ملت از نظر اقتصادي ؛ تلاش براي خوداتکايي </a:t>
            </a:r>
          </a:p>
          <a:p>
            <a:pPr marL="779463" lvl="0" indent="-514350" algn="just" rtl="1">
              <a:lnSpc>
                <a:spcPct val="200000"/>
              </a:lnSpc>
              <a:spcBef>
                <a:spcPts val="0"/>
              </a:spcBef>
              <a:buClrTx/>
              <a:buFont typeface="+mj-lt"/>
              <a:buAutoNum type="arabicPeriod"/>
              <a:defRPr/>
            </a:pPr>
            <a:r>
              <a:rPr lang="fa-IR" sz="2800" b="1" dirty="0">
                <a:solidFill>
                  <a:prstClr val="black"/>
                </a:solidFill>
                <a:latin typeface="Calibri"/>
                <a:cs typeface="B Nazanin" pitchFamily="2" charset="-78"/>
              </a:rPr>
              <a:t>تأکيد بر افزايش ضريب امنيت اقتصادي </a:t>
            </a:r>
          </a:p>
          <a:p>
            <a:pPr marL="0" indent="0" algn="r">
              <a:buNone/>
            </a:pPr>
            <a:endParaRPr lang="fa-IR" sz="2800" dirty="0" smtClean="0"/>
          </a:p>
        </p:txBody>
      </p:sp>
      <p:sp>
        <p:nvSpPr>
          <p:cNvPr id="4" name="Oval 3"/>
          <p:cNvSpPr/>
          <p:nvPr/>
        </p:nvSpPr>
        <p:spPr>
          <a:xfrm>
            <a:off x="274321" y="5695406"/>
            <a:ext cx="4702628"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Bahram_hashemi2003@yahoo.com</a:t>
            </a:r>
            <a:endParaRPr lang="en-US" dirty="0"/>
          </a:p>
        </p:txBody>
      </p:sp>
    </p:spTree>
    <p:extLst>
      <p:ext uri="{BB962C8B-B14F-4D97-AF65-F5344CB8AC3E}">
        <p14:creationId xmlns="" xmlns:p14="http://schemas.microsoft.com/office/powerpoint/2010/main" val="715802116"/>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979174" y="457200"/>
            <a:ext cx="8583561" cy="648929"/>
          </a:xfrm>
        </p:spPr>
        <p:txBody>
          <a:bodyPr>
            <a:normAutofit/>
          </a:bodyPr>
          <a:lstStyle/>
          <a:p>
            <a:pPr algn="r"/>
            <a:r>
              <a:rPr lang="fa-IR" sz="4000" dirty="0">
                <a:solidFill>
                  <a:srgbClr val="C00000"/>
                </a:solidFill>
                <a:latin typeface="Calibri Light"/>
                <a:ea typeface="+mj-ea"/>
                <a:cs typeface="B Titr" panose="00000700000000000000" pitchFamily="2" charset="-78"/>
              </a:rPr>
              <a:t>مفهوم و مقصود اقتصاد مقاومتی</a:t>
            </a:r>
            <a:endParaRPr lang="en-US" dirty="0"/>
          </a:p>
        </p:txBody>
      </p:sp>
      <p:sp>
        <p:nvSpPr>
          <p:cNvPr id="3" name="Content Placeholder 2"/>
          <p:cNvSpPr>
            <a:spLocks noGrp="1"/>
          </p:cNvSpPr>
          <p:nvPr>
            <p:ph idx="1"/>
          </p:nvPr>
        </p:nvSpPr>
        <p:spPr>
          <a:xfrm>
            <a:off x="309716" y="1106129"/>
            <a:ext cx="11474246" cy="5191431"/>
          </a:xfrm>
        </p:spPr>
        <p:txBody>
          <a:bodyPr>
            <a:noAutofit/>
          </a:bodyPr>
          <a:lstStyle/>
          <a:p>
            <a:pPr marL="779463" lvl="0" indent="-514350" algn="just" rtl="1">
              <a:lnSpc>
                <a:spcPts val="6000"/>
              </a:lnSpc>
              <a:spcBef>
                <a:spcPts val="0"/>
              </a:spcBef>
              <a:buClrTx/>
              <a:buFont typeface="+mj-lt"/>
              <a:buAutoNum type="arabicPeriod" startAt="8"/>
              <a:defRPr/>
            </a:pPr>
            <a:r>
              <a:rPr lang="fa-IR" sz="2800" b="1" dirty="0">
                <a:solidFill>
                  <a:prstClr val="black"/>
                </a:solidFill>
                <a:latin typeface="Calibri"/>
                <a:cs typeface="B Nazanin" pitchFamily="2" charset="-78"/>
              </a:rPr>
              <a:t>حداکثرسازي ارزش افزوده و ثروت آفريني از همه منابع زير زميني و رو زميني و نيروي انساني</a:t>
            </a:r>
          </a:p>
          <a:p>
            <a:pPr marL="779463" lvl="0" indent="-514350" algn="just" rtl="1">
              <a:lnSpc>
                <a:spcPts val="6000"/>
              </a:lnSpc>
              <a:spcBef>
                <a:spcPts val="0"/>
              </a:spcBef>
              <a:buClrTx/>
              <a:buFont typeface="+mj-lt"/>
              <a:buAutoNum type="arabicPeriod" startAt="8"/>
              <a:defRPr/>
            </a:pPr>
            <a:r>
              <a:rPr lang="fa-IR" sz="2800" b="1" dirty="0">
                <a:solidFill>
                  <a:prstClr val="black"/>
                </a:solidFill>
                <a:latin typeface="Calibri"/>
                <a:cs typeface="B Nazanin" pitchFamily="2" charset="-78"/>
              </a:rPr>
              <a:t>بهره گیری از نیروی انسانی به بهترين شکل</a:t>
            </a:r>
          </a:p>
          <a:p>
            <a:pPr marL="779463" lvl="0" indent="-514350" algn="just" rtl="1">
              <a:lnSpc>
                <a:spcPts val="6000"/>
              </a:lnSpc>
              <a:spcBef>
                <a:spcPts val="0"/>
              </a:spcBef>
              <a:buClrTx/>
              <a:buFont typeface="+mj-lt"/>
              <a:buAutoNum type="arabicPeriod" startAt="8"/>
              <a:defRPr/>
            </a:pPr>
            <a:r>
              <a:rPr lang="fa-IR" sz="2800" b="1" dirty="0">
                <a:solidFill>
                  <a:prstClr val="black"/>
                </a:solidFill>
                <a:latin typeface="Calibri"/>
                <a:cs typeface="B Nazanin" pitchFamily="2" charset="-78"/>
              </a:rPr>
              <a:t>استفاده از دانش و سرمایه علمی (چقدر دانش در خدمت اقتصاد است)</a:t>
            </a:r>
          </a:p>
          <a:p>
            <a:pPr marL="779463" lvl="0" indent="-514350" algn="just" rtl="1">
              <a:lnSpc>
                <a:spcPts val="6000"/>
              </a:lnSpc>
              <a:spcBef>
                <a:spcPts val="0"/>
              </a:spcBef>
              <a:buClrTx/>
              <a:buFont typeface="+mj-lt"/>
              <a:buAutoNum type="arabicPeriod" startAt="8"/>
              <a:defRPr/>
            </a:pPr>
            <a:r>
              <a:rPr lang="fa-IR" sz="2800" b="1" dirty="0">
                <a:solidFill>
                  <a:prstClr val="black"/>
                </a:solidFill>
                <a:latin typeface="Calibri"/>
                <a:cs typeface="B Nazanin" pitchFamily="2" charset="-78"/>
              </a:rPr>
              <a:t> رونق توليد در داخل کشور</a:t>
            </a:r>
          </a:p>
          <a:p>
            <a:pPr marL="265113" lvl="0" indent="0" algn="just" rtl="1">
              <a:lnSpc>
                <a:spcPts val="6000"/>
              </a:lnSpc>
              <a:spcBef>
                <a:spcPts val="0"/>
              </a:spcBef>
              <a:buClrTx/>
              <a:buNone/>
              <a:defRPr/>
            </a:pPr>
            <a:r>
              <a:rPr lang="fa-IR" sz="2800" b="1" dirty="0" smtClean="0">
                <a:solidFill>
                  <a:prstClr val="black"/>
                </a:solidFill>
                <a:latin typeface="Calibri"/>
                <a:cs typeface="B Nazanin" pitchFamily="2" charset="-78"/>
              </a:rPr>
              <a:t>     آثار </a:t>
            </a:r>
            <a:r>
              <a:rPr lang="fa-IR" sz="2800" b="1" dirty="0">
                <a:solidFill>
                  <a:prstClr val="black"/>
                </a:solidFill>
                <a:latin typeface="Calibri"/>
                <a:cs typeface="B Nazanin" pitchFamily="2" charset="-78"/>
              </a:rPr>
              <a:t>بسيار گسترده اي در بازارهاي کار، کالا، پول و سرمايه و همچنين تأمين منابع </a:t>
            </a:r>
            <a:r>
              <a:rPr lang="fa-IR" sz="2800" b="1" dirty="0" smtClean="0">
                <a:solidFill>
                  <a:prstClr val="black"/>
                </a:solidFill>
                <a:latin typeface="Calibri"/>
                <a:cs typeface="B Nazanin" pitchFamily="2" charset="-78"/>
              </a:rPr>
              <a:t>مالي       دولت </a:t>
            </a:r>
            <a:r>
              <a:rPr lang="fa-IR" sz="2800" b="1" dirty="0">
                <a:solidFill>
                  <a:prstClr val="black"/>
                </a:solidFill>
                <a:latin typeface="Calibri"/>
                <a:cs typeface="B Nazanin" pitchFamily="2" charset="-78"/>
              </a:rPr>
              <a:t>از محل ماليات خواهد داشت</a:t>
            </a:r>
          </a:p>
          <a:p>
            <a:pPr algn="r" rtl="1"/>
            <a:endParaRPr lang="fa-IR" sz="2800" dirty="0" smtClean="0">
              <a:cs typeface="B Nazanin" panose="00000400000000000000" pitchFamily="2" charset="-78"/>
            </a:endParaRPr>
          </a:p>
        </p:txBody>
      </p:sp>
      <p:sp>
        <p:nvSpPr>
          <p:cNvPr id="4" name="Oval 3"/>
          <p:cNvSpPr/>
          <p:nvPr/>
        </p:nvSpPr>
        <p:spPr>
          <a:xfrm>
            <a:off x="274321" y="5695406"/>
            <a:ext cx="4702628"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Bahram_hashemi2003@yahoo.com</a:t>
            </a:r>
            <a:endParaRPr lang="en-US" dirty="0"/>
          </a:p>
        </p:txBody>
      </p:sp>
    </p:spTree>
    <p:extLst>
      <p:ext uri="{BB962C8B-B14F-4D97-AF65-F5344CB8AC3E}">
        <p14:creationId xmlns="" xmlns:p14="http://schemas.microsoft.com/office/powerpoint/2010/main" val="1375841933"/>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42452"/>
            <a:ext cx="10481188" cy="1297858"/>
          </a:xfrm>
        </p:spPr>
        <p:txBody>
          <a:bodyPr/>
          <a:lstStyle/>
          <a:p>
            <a:pPr algn="r"/>
            <a:r>
              <a:rPr lang="fa-IR" sz="3600" dirty="0">
                <a:solidFill>
                  <a:srgbClr val="C00000"/>
                </a:solidFill>
                <a:latin typeface="Calibri Light"/>
                <a:ea typeface="+mj-ea"/>
                <a:cs typeface="B Titr" panose="00000700000000000000" pitchFamily="2" charset="-78"/>
              </a:rPr>
              <a:t>تولید داخلی رکن </a:t>
            </a:r>
            <a:r>
              <a:rPr lang="fa-IR" sz="3600" dirty="0" smtClean="0">
                <a:solidFill>
                  <a:srgbClr val="C00000"/>
                </a:solidFill>
                <a:latin typeface="Calibri Light"/>
                <a:ea typeface="+mj-ea"/>
                <a:cs typeface="B Titr" panose="00000700000000000000" pitchFamily="2" charset="-78"/>
              </a:rPr>
              <a:t>اقتصاد </a:t>
            </a:r>
            <a:r>
              <a:rPr lang="fa-IR" sz="3600" dirty="0" smtClean="0">
                <a:solidFill>
                  <a:srgbClr val="C00000"/>
                </a:solidFill>
                <a:latin typeface="Calibri Light"/>
                <a:ea typeface="+mj-ea"/>
                <a:cs typeface="B Titr" panose="00000700000000000000" pitchFamily="2" charset="-78"/>
              </a:rPr>
              <a:t>مقاومتی وجهش توليد</a:t>
            </a:r>
            <a:endParaRPr lang="fa-IR" dirty="0"/>
          </a:p>
        </p:txBody>
      </p:sp>
      <p:sp>
        <p:nvSpPr>
          <p:cNvPr id="3" name="Content Placeholder 2"/>
          <p:cNvSpPr>
            <a:spLocks noGrp="1"/>
          </p:cNvSpPr>
          <p:nvPr>
            <p:ph idx="1"/>
          </p:nvPr>
        </p:nvSpPr>
        <p:spPr>
          <a:xfrm>
            <a:off x="353961" y="1519084"/>
            <a:ext cx="11326761" cy="4925960"/>
          </a:xfrm>
        </p:spPr>
        <p:txBody>
          <a:bodyPr>
            <a:normAutofit fontScale="85000" lnSpcReduction="10000"/>
          </a:bodyPr>
          <a:lstStyle/>
          <a:p>
            <a:pPr marL="722313" lvl="0" indent="-457200" algn="just" rtl="1">
              <a:lnSpc>
                <a:spcPct val="170000"/>
              </a:lnSpc>
              <a:spcBef>
                <a:spcPts val="0"/>
              </a:spcBef>
              <a:buClrTx/>
              <a:buFont typeface="Arial" panose="020B0604020202020204" pitchFamily="34" charset="0"/>
              <a:buChar char="•"/>
              <a:defRPr/>
            </a:pPr>
            <a:r>
              <a:rPr lang="fa-IR" sz="2600" b="1" dirty="0">
                <a:solidFill>
                  <a:prstClr val="black"/>
                </a:solidFill>
                <a:latin typeface="Calibri"/>
                <a:cs typeface="B Nazanin" pitchFamily="2" charset="-78"/>
              </a:rPr>
              <a:t>در مسئله‌ی اقتصاد، آن چیزی که مهم است و اصل است، مسئله‌ی تولید داخلی است؛ مسئله‌ی ایجاد اشتغال و رفع بیکاری است؛ مسئله‌ی تحرک و رونق اقتصادی و مقابله‌ی با رکود است؛ </a:t>
            </a:r>
          </a:p>
          <a:p>
            <a:pPr marL="722313" lvl="0" indent="-457200" algn="just" rtl="1">
              <a:lnSpc>
                <a:spcPct val="170000"/>
              </a:lnSpc>
              <a:spcBef>
                <a:spcPts val="0"/>
              </a:spcBef>
              <a:buClrTx/>
              <a:buFont typeface="Arial" panose="020B0604020202020204" pitchFamily="34" charset="0"/>
              <a:buChar char="•"/>
              <a:defRPr/>
            </a:pPr>
            <a:r>
              <a:rPr lang="fa-IR" sz="2600" b="1" dirty="0">
                <a:solidFill>
                  <a:prstClr val="black"/>
                </a:solidFill>
                <a:latin typeface="Calibri"/>
                <a:cs typeface="B Nazanin" pitchFamily="2" charset="-78"/>
              </a:rPr>
              <a:t>اینها مسائل مبتلابه مردم است؛ اینها چیزهائی است که مردم آنها را حس می‌کنند و مطالبه می‌کنند؛ و آمارها و اظهارات خود مسئولین هم نشان می‌دهد که این مطالبات مردم و این خواسته‌های مردم بجا و به‌مورد است. </a:t>
            </a:r>
          </a:p>
          <a:p>
            <a:pPr marL="722313" lvl="0" indent="-457200" algn="just" rtl="1">
              <a:lnSpc>
                <a:spcPct val="170000"/>
              </a:lnSpc>
              <a:spcBef>
                <a:spcPts val="0"/>
              </a:spcBef>
              <a:buClrTx/>
              <a:buFont typeface="Arial" panose="020B0604020202020204" pitchFamily="34" charset="0"/>
              <a:buChar char="•"/>
              <a:defRPr/>
            </a:pPr>
            <a:r>
              <a:rPr lang="fa-IR" sz="2600" b="1" dirty="0">
                <a:solidFill>
                  <a:prstClr val="black"/>
                </a:solidFill>
                <a:latin typeface="Calibri"/>
                <a:cs typeface="B Nazanin" pitchFamily="2" charset="-78"/>
              </a:rPr>
              <a:t>اگر ما بخواهیم مشکل رکود را حل کنیم، مشکل تولید داخلی را حل کنیم، بخواهیم مسئله‌ی بیکاری را حل کنیم، بخواهیم گرانی را مهار کنیم، علاج همه‌ی اینها در مجموعه‌ی مقاومت اقتصادی و اقتصاد مقاومتی گنجانده شده است. اقتصاد مقاومتی شامل همه‌ی اینها است. </a:t>
            </a:r>
          </a:p>
          <a:p>
            <a:pPr marL="722313" lvl="0" indent="-457200" algn="just" rtl="1">
              <a:lnSpc>
                <a:spcPct val="170000"/>
              </a:lnSpc>
              <a:spcBef>
                <a:spcPts val="0"/>
              </a:spcBef>
              <a:buClrTx/>
              <a:buFont typeface="Arial" panose="020B0604020202020204" pitchFamily="34" charset="0"/>
              <a:buChar char="•"/>
              <a:defRPr/>
            </a:pPr>
            <a:r>
              <a:rPr lang="fa-IR" sz="2600" b="1" dirty="0">
                <a:solidFill>
                  <a:prstClr val="black"/>
                </a:solidFill>
                <a:latin typeface="Calibri"/>
                <a:cs typeface="B Nazanin" pitchFamily="2" charset="-78"/>
              </a:rPr>
              <a:t>میشود با اقتصاد مقاومتی به جنگ بیکاری رفت؛ میشود به جنگ رکود رفت؛ میشود گرانی را مهار کرد.</a:t>
            </a:r>
          </a:p>
          <a:p>
            <a:pPr algn="r"/>
            <a:endParaRPr lang="fa-IR" dirty="0"/>
          </a:p>
        </p:txBody>
      </p:sp>
      <p:sp>
        <p:nvSpPr>
          <p:cNvPr id="4" name="Oval 3"/>
          <p:cNvSpPr/>
          <p:nvPr/>
        </p:nvSpPr>
        <p:spPr>
          <a:xfrm>
            <a:off x="274321" y="5812972"/>
            <a:ext cx="4702628" cy="79683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Bahram_hashemi2003@yahoo.com</a:t>
            </a:r>
            <a:endParaRPr lang="en-US" dirty="0"/>
          </a:p>
        </p:txBody>
      </p:sp>
    </p:spTree>
    <p:extLst>
      <p:ext uri="{BB962C8B-B14F-4D97-AF65-F5344CB8AC3E}">
        <p14:creationId xmlns="" xmlns:p14="http://schemas.microsoft.com/office/powerpoint/2010/main" val="27550578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374056" y="383458"/>
            <a:ext cx="10218175" cy="958645"/>
          </a:xfrm>
        </p:spPr>
        <p:txBody>
          <a:bodyPr/>
          <a:lstStyle/>
          <a:p>
            <a:pPr algn="r"/>
            <a:r>
              <a:rPr lang="fa-IR" sz="4000" dirty="0">
                <a:solidFill>
                  <a:srgbClr val="C00000"/>
                </a:solidFill>
                <a:latin typeface="Calibri Light"/>
                <a:ea typeface="+mj-ea"/>
                <a:cs typeface="B Titr" panose="00000700000000000000" pitchFamily="2" charset="-78"/>
              </a:rPr>
              <a:t>مردم رکن اقتصاد </a:t>
            </a:r>
            <a:r>
              <a:rPr lang="fa-IR" sz="4000" dirty="0" smtClean="0">
                <a:solidFill>
                  <a:srgbClr val="C00000"/>
                </a:solidFill>
                <a:latin typeface="Calibri Light"/>
                <a:ea typeface="+mj-ea"/>
                <a:cs typeface="B Titr" panose="00000700000000000000" pitchFamily="2" charset="-78"/>
              </a:rPr>
              <a:t>مقاومتی وجهش توليد</a:t>
            </a:r>
            <a:endParaRPr lang="en-US" dirty="0"/>
          </a:p>
        </p:txBody>
      </p:sp>
      <p:sp>
        <p:nvSpPr>
          <p:cNvPr id="3" name="Content Placeholder 2"/>
          <p:cNvSpPr>
            <a:spLocks noGrp="1"/>
          </p:cNvSpPr>
          <p:nvPr>
            <p:ph idx="1"/>
          </p:nvPr>
        </p:nvSpPr>
        <p:spPr>
          <a:xfrm>
            <a:off x="398207" y="1342103"/>
            <a:ext cx="11341510" cy="5088194"/>
          </a:xfrm>
        </p:spPr>
        <p:txBody>
          <a:bodyPr>
            <a:noAutofit/>
          </a:bodyPr>
          <a:lstStyle/>
          <a:p>
            <a:pPr marL="722313" lvl="0" indent="-457200" algn="just" rtl="1">
              <a:lnSpc>
                <a:spcPct val="150000"/>
              </a:lnSpc>
              <a:spcBef>
                <a:spcPts val="0"/>
              </a:spcBef>
              <a:buClrTx/>
              <a:buFont typeface="Arial" panose="020B0604020202020204" pitchFamily="34" charset="0"/>
              <a:buChar char="•"/>
              <a:defRPr/>
            </a:pPr>
            <a:r>
              <a:rPr lang="fa-IR" sz="2800" b="1" dirty="0">
                <a:solidFill>
                  <a:prstClr val="black"/>
                </a:solidFill>
                <a:latin typeface="Calibri"/>
                <a:cs typeface="B Nazanin" pitchFamily="2" charset="-78"/>
              </a:rPr>
              <a:t>دارای نقش پررنگ در اقتصاد مقاومتي به عنوان يک اصل اساسي </a:t>
            </a:r>
          </a:p>
          <a:p>
            <a:pPr marL="722313" lvl="0" indent="-457200" algn="just" rtl="1">
              <a:lnSpc>
                <a:spcPct val="150000"/>
              </a:lnSpc>
              <a:spcBef>
                <a:spcPts val="0"/>
              </a:spcBef>
              <a:buClrTx/>
              <a:buFont typeface="Arial" panose="020B0604020202020204" pitchFamily="34" charset="0"/>
              <a:buChar char="•"/>
              <a:defRPr/>
            </a:pPr>
            <a:r>
              <a:rPr lang="fa-IR" sz="2800" b="1" dirty="0">
                <a:solidFill>
                  <a:prstClr val="black"/>
                </a:solidFill>
                <a:latin typeface="Calibri"/>
                <a:cs typeface="B Nazanin" pitchFamily="2" charset="-78"/>
              </a:rPr>
              <a:t>توجه به اینکه اقتصاد مقاومتي ماهيتاًً اقتصادي مردمي است</a:t>
            </a:r>
          </a:p>
          <a:p>
            <a:pPr marL="265113" lvl="0" indent="0" algn="just" rtl="1">
              <a:lnSpc>
                <a:spcPct val="150000"/>
              </a:lnSpc>
              <a:spcBef>
                <a:spcPts val="0"/>
              </a:spcBef>
              <a:buClrTx/>
              <a:buNone/>
              <a:defRPr/>
            </a:pPr>
            <a:r>
              <a:rPr lang="fa-IR" sz="2800" b="1" dirty="0">
                <a:solidFill>
                  <a:prstClr val="black"/>
                </a:solidFill>
                <a:latin typeface="Calibri"/>
                <a:cs typeface="B Nazanin" pitchFamily="2" charset="-78"/>
              </a:rPr>
              <a:t> 		- نظام سرمايه </a:t>
            </a:r>
            <a:r>
              <a:rPr lang="fa-IR" sz="2800" b="1" dirty="0" smtClean="0">
                <a:solidFill>
                  <a:prstClr val="black"/>
                </a:solidFill>
                <a:latin typeface="Calibri"/>
                <a:cs typeface="B Nazanin" pitchFamily="2" charset="-78"/>
              </a:rPr>
              <a:t>داري بر پايه مالکيت خصوصي </a:t>
            </a:r>
            <a:endParaRPr lang="fa-IR" sz="2800" b="1" dirty="0">
              <a:solidFill>
                <a:prstClr val="black"/>
              </a:solidFill>
              <a:latin typeface="Calibri"/>
              <a:cs typeface="B Nazanin" pitchFamily="2" charset="-78"/>
            </a:endParaRPr>
          </a:p>
          <a:p>
            <a:pPr marL="265113" lvl="0" indent="0" algn="just" rtl="1">
              <a:lnSpc>
                <a:spcPct val="150000"/>
              </a:lnSpc>
              <a:spcBef>
                <a:spcPts val="0"/>
              </a:spcBef>
              <a:buClrTx/>
              <a:buNone/>
              <a:defRPr/>
            </a:pPr>
            <a:r>
              <a:rPr lang="fa-IR" sz="2800" b="1" dirty="0">
                <a:solidFill>
                  <a:prstClr val="black"/>
                </a:solidFill>
                <a:latin typeface="Calibri"/>
                <a:cs typeface="B Nazanin" pitchFamily="2" charset="-78"/>
              </a:rPr>
              <a:t>		- و نظام سوسياليستي بر پايه </a:t>
            </a:r>
            <a:r>
              <a:rPr lang="fa-IR" sz="2800" b="1" dirty="0" smtClean="0">
                <a:solidFill>
                  <a:prstClr val="black"/>
                </a:solidFill>
                <a:latin typeface="Calibri"/>
                <a:cs typeface="B Nazanin" pitchFamily="2" charset="-78"/>
              </a:rPr>
              <a:t>دولت بنا </a:t>
            </a:r>
            <a:r>
              <a:rPr lang="fa-IR" sz="2800" b="1" dirty="0">
                <a:solidFill>
                  <a:prstClr val="black"/>
                </a:solidFill>
                <a:latin typeface="Calibri"/>
                <a:cs typeface="B Nazanin" pitchFamily="2" charset="-78"/>
              </a:rPr>
              <a:t>شده</a:t>
            </a:r>
          </a:p>
          <a:p>
            <a:pPr marL="265113" lvl="0" indent="0" algn="just" rtl="1">
              <a:lnSpc>
                <a:spcPct val="150000"/>
              </a:lnSpc>
              <a:spcBef>
                <a:spcPts val="0"/>
              </a:spcBef>
              <a:buClrTx/>
              <a:buNone/>
              <a:defRPr/>
            </a:pPr>
            <a:r>
              <a:rPr lang="fa-IR" sz="2800" b="1" dirty="0">
                <a:solidFill>
                  <a:prstClr val="black"/>
                </a:solidFill>
                <a:latin typeface="Calibri"/>
                <a:cs typeface="B Nazanin" pitchFamily="2" charset="-78"/>
              </a:rPr>
              <a:t> 		- و </a:t>
            </a:r>
            <a:r>
              <a:rPr lang="fa-IR" sz="2800" b="1" dirty="0">
                <a:solidFill>
                  <a:srgbClr val="FF0000"/>
                </a:solidFill>
                <a:latin typeface="Calibri"/>
                <a:cs typeface="B Nazanin" pitchFamily="2" charset="-78"/>
              </a:rPr>
              <a:t>اقتصاد مقاومتي؛ اقتصادی مردم بنياد </a:t>
            </a:r>
            <a:r>
              <a:rPr lang="fa-IR" sz="2800" b="1" dirty="0">
                <a:solidFill>
                  <a:prstClr val="black"/>
                </a:solidFill>
                <a:latin typeface="Calibri"/>
                <a:cs typeface="B Nazanin" pitchFamily="2" charset="-78"/>
              </a:rPr>
              <a:t>است و نه دولت محور</a:t>
            </a:r>
          </a:p>
          <a:p>
            <a:pPr marL="265113" lvl="0" indent="0" algn="just" rtl="1">
              <a:lnSpc>
                <a:spcPct val="150000"/>
              </a:lnSpc>
              <a:spcBef>
                <a:spcPts val="0"/>
              </a:spcBef>
              <a:buClrTx/>
              <a:buNone/>
              <a:defRPr/>
            </a:pPr>
            <a:r>
              <a:rPr lang="fa-IR" sz="2800" b="1" dirty="0">
                <a:solidFill>
                  <a:prstClr val="black"/>
                </a:solidFill>
                <a:latin typeface="Calibri"/>
                <a:cs typeface="B Nazanin" pitchFamily="2" charset="-78"/>
              </a:rPr>
              <a:t>		- اگر فضا براي حضور جوانان مؤمن و خلّاق ايران اسلامي در عرصه </a:t>
            </a:r>
            <a:r>
              <a:rPr lang="fa-IR" sz="2800" b="1" dirty="0" smtClean="0">
                <a:solidFill>
                  <a:prstClr val="black"/>
                </a:solidFill>
                <a:latin typeface="Calibri"/>
                <a:cs typeface="B Nazanin" pitchFamily="2" charset="-78"/>
              </a:rPr>
              <a:t>اقتصادي فراهم </a:t>
            </a:r>
            <a:r>
              <a:rPr lang="fa-IR" sz="2800" b="1" dirty="0">
                <a:solidFill>
                  <a:prstClr val="black"/>
                </a:solidFill>
                <a:latin typeface="Calibri"/>
                <a:cs typeface="B Nazanin" pitchFamily="2" charset="-78"/>
              </a:rPr>
              <a:t>شود قطعاًً تحولات مثبتي شاهد خواهيم بود.</a:t>
            </a:r>
          </a:p>
          <a:p>
            <a:pPr marL="722313" lvl="0" indent="-457200" algn="just" rtl="1">
              <a:lnSpc>
                <a:spcPct val="150000"/>
              </a:lnSpc>
              <a:spcBef>
                <a:spcPts val="0"/>
              </a:spcBef>
              <a:buClrTx/>
              <a:buFont typeface="Arial" panose="020B0604020202020204" pitchFamily="34" charset="0"/>
              <a:buChar char="•"/>
              <a:defRPr/>
            </a:pPr>
            <a:r>
              <a:rPr lang="fa-IR" sz="2800" b="1" dirty="0">
                <a:solidFill>
                  <a:prstClr val="black"/>
                </a:solidFill>
                <a:latin typeface="Calibri"/>
                <a:cs typeface="B Nazanin" pitchFamily="2" charset="-78"/>
              </a:rPr>
              <a:t>مردم نقش بالا و تأثير شگرفي در پيشبرد اهداف اقتصاد مقاومتي دارند</a:t>
            </a:r>
          </a:p>
          <a:p>
            <a:pPr algn="r"/>
            <a:endParaRPr lang="en-US" sz="2400" dirty="0">
              <a:cs typeface="B Nazanin" panose="00000400000000000000" pitchFamily="2" charset="-78"/>
            </a:endParaRPr>
          </a:p>
        </p:txBody>
      </p:sp>
      <p:sp>
        <p:nvSpPr>
          <p:cNvPr id="4" name="Oval 3"/>
          <p:cNvSpPr/>
          <p:nvPr/>
        </p:nvSpPr>
        <p:spPr>
          <a:xfrm>
            <a:off x="209006" y="6426926"/>
            <a:ext cx="6035039" cy="43107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Bahram_hashemi2003@yahoo.com</a:t>
            </a:r>
            <a:endParaRPr lang="en-US" dirty="0"/>
          </a:p>
        </p:txBody>
      </p:sp>
    </p:spTree>
    <p:extLst>
      <p:ext uri="{BB962C8B-B14F-4D97-AF65-F5344CB8AC3E}">
        <p14:creationId xmlns="" xmlns:p14="http://schemas.microsoft.com/office/powerpoint/2010/main" val="2263890554"/>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773382" y="690720"/>
            <a:ext cx="8766281" cy="4144516"/>
          </a:xfrm>
        </p:spPr>
        <p:txBody>
          <a:bodyPr>
            <a:normAutofit/>
          </a:bodyPr>
          <a:lstStyle/>
          <a:p>
            <a:pPr marL="0" indent="0"/>
            <a:r>
              <a:rPr lang="fa-IR" dirty="0" smtClean="0">
                <a:cs typeface="B Nazanin" panose="00000400000000000000" pitchFamily="2" charset="-78"/>
              </a:rPr>
              <a:t>دانستن خوب است</a:t>
            </a:r>
            <a:br>
              <a:rPr lang="fa-IR" dirty="0" smtClean="0">
                <a:cs typeface="B Nazanin" panose="00000400000000000000" pitchFamily="2" charset="-78"/>
              </a:rPr>
            </a:br>
            <a:r>
              <a:rPr lang="fa-IR" dirty="0" smtClean="0">
                <a:cs typeface="B Nazanin" panose="00000400000000000000" pitchFamily="2" charset="-78"/>
              </a:rPr>
              <a:t>اما</a:t>
            </a:r>
            <a:br>
              <a:rPr lang="fa-IR" dirty="0" smtClean="0">
                <a:cs typeface="B Nazanin" panose="00000400000000000000" pitchFamily="2" charset="-78"/>
              </a:rPr>
            </a:br>
            <a:r>
              <a:rPr lang="fa-IR" dirty="0" smtClean="0">
                <a:cs typeface="B Nazanin" panose="00000400000000000000" pitchFamily="2" charset="-78"/>
              </a:rPr>
              <a:t>توانستن عالي است </a:t>
            </a:r>
            <a:br>
              <a:rPr lang="fa-IR" dirty="0" smtClean="0">
                <a:cs typeface="B Nazanin" panose="00000400000000000000" pitchFamily="2" charset="-78"/>
              </a:rPr>
            </a:br>
            <a:r>
              <a:rPr lang="fa-IR" dirty="0" smtClean="0">
                <a:cs typeface="B Nazanin" panose="00000400000000000000" pitchFamily="2" charset="-78"/>
              </a:rPr>
              <a:t>باتشكراز توجه شما...</a:t>
            </a:r>
            <a:endParaRPr lang="fa-IR" dirty="0"/>
          </a:p>
        </p:txBody>
      </p:sp>
      <p:sp>
        <p:nvSpPr>
          <p:cNvPr id="3" name="Content Placeholder 2"/>
          <p:cNvSpPr>
            <a:spLocks noGrp="1"/>
          </p:cNvSpPr>
          <p:nvPr>
            <p:ph idx="1"/>
          </p:nvPr>
        </p:nvSpPr>
        <p:spPr>
          <a:xfrm rot="10800000" flipV="1">
            <a:off x="0" y="4627418"/>
            <a:ext cx="12192000" cy="1283368"/>
          </a:xfrm>
        </p:spPr>
        <p:txBody>
          <a:bodyPr>
            <a:normAutofit fontScale="92500"/>
          </a:bodyPr>
          <a:lstStyle/>
          <a:p>
            <a:pPr marL="0" indent="0" algn="ctr">
              <a:buNone/>
            </a:pPr>
            <a:r>
              <a:rPr lang="en-US" sz="7200" dirty="0" smtClean="0">
                <a:cs typeface="B Nazanin" panose="00000400000000000000" pitchFamily="2" charset="-78"/>
              </a:rPr>
              <a:t>Bahram_hashemi2003@yahoo.com</a:t>
            </a:r>
            <a:endParaRPr lang="fa-IR" sz="7200" dirty="0">
              <a:cs typeface="B Nazanin" panose="00000400000000000000" pitchFamily="2" charset="-78"/>
            </a:endParaRPr>
          </a:p>
        </p:txBody>
      </p:sp>
      <p:sp>
        <p:nvSpPr>
          <p:cNvPr id="4" name="Oval 3"/>
          <p:cNvSpPr/>
          <p:nvPr/>
        </p:nvSpPr>
        <p:spPr>
          <a:xfrm>
            <a:off x="274321" y="5695406"/>
            <a:ext cx="4702628"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Bahram_hashemi2003@yahoo.com</a:t>
            </a:r>
            <a:endParaRPr lang="en-US" dirty="0"/>
          </a:p>
        </p:txBody>
      </p:sp>
    </p:spTree>
    <p:extLst>
      <p:ext uri="{BB962C8B-B14F-4D97-AF65-F5344CB8AC3E}">
        <p14:creationId xmlns="" xmlns:p14="http://schemas.microsoft.com/office/powerpoint/2010/main" val="36726581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823752" y="3148149"/>
            <a:ext cx="10349345" cy="1933303"/>
          </a:xfrm>
        </p:spPr>
        <p:txBody>
          <a:bodyPr/>
          <a:lstStyle/>
          <a:p>
            <a:r>
              <a:rPr lang="fa-IR" dirty="0" smtClean="0">
                <a:solidFill>
                  <a:schemeClr val="tx1">
                    <a:lumMod val="95000"/>
                    <a:lumOff val="5000"/>
                  </a:schemeClr>
                </a:solidFill>
                <a:latin typeface="Calibri Light" panose="020F0302020204030204" pitchFamily="34" charset="0"/>
                <a:cs typeface="B Nazanin" panose="00000400000000000000" pitchFamily="2" charset="-78"/>
              </a:rPr>
              <a:t> نقش بنگاههاي اقتصادي وصنعتي كوچك ومتوسط درعرصه اقتصاد مقاومتي وجهش توليد </a:t>
            </a:r>
            <a:r>
              <a:rPr lang="fa-IR" dirty="0" smtClean="0">
                <a:solidFill>
                  <a:srgbClr val="00B050"/>
                </a:solidFill>
                <a:ea typeface="Times New Roman" panose="02020603050405020304" pitchFamily="18" charset="0"/>
                <a:cs typeface="Times New Roman" panose="02020603050405020304" pitchFamily="18" charset="0"/>
              </a:rPr>
              <a:t> </a:t>
            </a:r>
            <a:endParaRPr lang="en-US" dirty="0">
              <a:solidFill>
                <a:srgbClr val="C00000"/>
              </a:solidFill>
              <a:latin typeface="Calibri Light" panose="020F0302020204030204" pitchFamily="34" charset="0"/>
              <a:cs typeface="B Nazanin" panose="00000400000000000000" pitchFamily="2" charset="-78"/>
            </a:endParaRPr>
          </a:p>
        </p:txBody>
      </p:sp>
      <p:sp>
        <p:nvSpPr>
          <p:cNvPr id="3" name="Subtitle 2"/>
          <p:cNvSpPr>
            <a:spLocks noGrp="1"/>
          </p:cNvSpPr>
          <p:nvPr>
            <p:ph type="subTitle" idx="1"/>
          </p:nvPr>
        </p:nvSpPr>
        <p:spPr>
          <a:xfrm>
            <a:off x="1231359" y="290945"/>
            <a:ext cx="9720296" cy="2895600"/>
          </a:xfrm>
        </p:spPr>
        <p:txBody>
          <a:bodyPr>
            <a:noAutofit/>
          </a:bodyPr>
          <a:lstStyle/>
          <a:p>
            <a:r>
              <a:rPr lang="fa-IR" sz="3600" b="1" i="1" dirty="0" smtClean="0">
                <a:solidFill>
                  <a:schemeClr val="tx1">
                    <a:lumMod val="95000"/>
                    <a:lumOff val="5000"/>
                  </a:schemeClr>
                </a:solidFill>
                <a:cs typeface="B Nazanin" panose="00000400000000000000" pitchFamily="2" charset="-78"/>
              </a:rPr>
              <a:t>بهرام هاشمي</a:t>
            </a:r>
          </a:p>
          <a:p>
            <a:r>
              <a:rPr lang="fa-IR" sz="3600" b="1" dirty="0" smtClean="0">
                <a:solidFill>
                  <a:srgbClr val="002060"/>
                </a:solidFill>
                <a:cs typeface="B Nazanin" panose="00000400000000000000" pitchFamily="2" charset="-78"/>
              </a:rPr>
              <a:t>دانشجوي دكتري تخصصي مهندسي صنايع</a:t>
            </a:r>
          </a:p>
          <a:p>
            <a:r>
              <a:rPr lang="fa-IR" sz="3600" b="1" dirty="0" smtClean="0">
                <a:solidFill>
                  <a:srgbClr val="C00000"/>
                </a:solidFill>
                <a:cs typeface="B Nazanin" panose="00000400000000000000" pitchFamily="2" charset="-78"/>
              </a:rPr>
              <a:t>ها </a:t>
            </a:r>
            <a:r>
              <a:rPr lang="en-US" sz="3600" b="1" dirty="0" smtClean="0">
                <a:solidFill>
                  <a:srgbClr val="C00000"/>
                </a:solidFill>
                <a:cs typeface="B Nazanin" panose="00000400000000000000" pitchFamily="2" charset="-78"/>
              </a:rPr>
              <a:t> SME</a:t>
            </a:r>
            <a:r>
              <a:rPr lang="fa-IR" sz="3600" b="1" dirty="0" smtClean="0">
                <a:solidFill>
                  <a:srgbClr val="C00000"/>
                </a:solidFill>
                <a:cs typeface="B Nazanin" panose="00000400000000000000" pitchFamily="2" charset="-78"/>
              </a:rPr>
              <a:t> مدير ومشاور</a:t>
            </a:r>
            <a:endParaRPr lang="en-US" sz="3600" b="1" dirty="0" smtClean="0">
              <a:solidFill>
                <a:srgbClr val="C00000"/>
              </a:solidFill>
              <a:cs typeface="B Nazanin" panose="00000400000000000000" pitchFamily="2" charset="-78"/>
            </a:endParaRPr>
          </a:p>
          <a:p>
            <a:r>
              <a:rPr lang="fa-IR" sz="3600" b="1" dirty="0" smtClean="0">
                <a:solidFill>
                  <a:srgbClr val="0070C0"/>
                </a:solidFill>
                <a:cs typeface="B Nazanin" panose="00000400000000000000" pitchFamily="2" charset="-78"/>
              </a:rPr>
              <a:t>مدرس وكارشناس ايجاد وتوسعه كسب وكار -كارآفريني</a:t>
            </a:r>
            <a:endParaRPr lang="en-US" sz="3600" b="1" dirty="0" smtClean="0">
              <a:solidFill>
                <a:srgbClr val="0070C0"/>
              </a:solidFill>
              <a:cs typeface="B Nazanin" panose="00000400000000000000" pitchFamily="2" charset="-78"/>
            </a:endParaRPr>
          </a:p>
          <a:p>
            <a:endParaRPr lang="en-US" sz="3600" b="1" dirty="0">
              <a:cs typeface="B Nazanin" panose="00000400000000000000" pitchFamily="2" charset="-78"/>
            </a:endParaRPr>
          </a:p>
        </p:txBody>
      </p:sp>
      <p:sp>
        <p:nvSpPr>
          <p:cNvPr id="4" name="Oval 3"/>
          <p:cNvSpPr/>
          <p:nvPr/>
        </p:nvSpPr>
        <p:spPr>
          <a:xfrm>
            <a:off x="274321" y="5695406"/>
            <a:ext cx="4702628"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Bahram_hashemi2003@yahoo.com</a:t>
            </a:r>
            <a:endParaRPr lang="en-US" dirty="0"/>
          </a:p>
        </p:txBody>
      </p:sp>
    </p:spTree>
    <p:extLst>
      <p:ext uri="{BB962C8B-B14F-4D97-AF65-F5344CB8AC3E}">
        <p14:creationId xmlns="" xmlns:p14="http://schemas.microsoft.com/office/powerpoint/2010/main" val="1889930259"/>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89935" y="592427"/>
            <a:ext cx="11061291" cy="2047533"/>
          </a:xfrm>
        </p:spPr>
        <p:txBody>
          <a:bodyPr>
            <a:noAutofit/>
          </a:bodyPr>
          <a:lstStyle/>
          <a:p>
            <a:pPr algn="r">
              <a:lnSpc>
                <a:spcPct val="115000"/>
              </a:lnSpc>
              <a:spcAft>
                <a:spcPts val="1000"/>
              </a:spcAft>
            </a:pPr>
            <a:r>
              <a:rPr lang="ar-SA" sz="2400" dirty="0">
                <a:latin typeface="Calibri" panose="020F0502020204030204" pitchFamily="34" charset="0"/>
                <a:ea typeface="Calibri" panose="020F0502020204030204" pitchFamily="34" charset="0"/>
                <a:cs typeface="B Nazanin" panose="00000400000000000000" pitchFamily="2" charset="-78"/>
              </a:rPr>
              <a:t>حدود دو دهه است كه بحث پيرامون بنگاه‌هاي كوچك و زود بازده و كارآفرين در دنيا مطرح شده است و كشورهاي مختلف يكي از سياست‌هاي اصلی اقتصادی خود را توسعه اين بنگاه‌ها قرار داده ‌اند. در ادبیات اقتصادی، بنگاههاي كوچك و متوسط </a:t>
            </a:r>
            <a:r>
              <a:rPr lang="fa-IR" sz="2400" dirty="0" smtClean="0">
                <a:latin typeface="Calibri" panose="020F0502020204030204" pitchFamily="34" charset="0"/>
                <a:ea typeface="Calibri" panose="020F0502020204030204" pitchFamily="34" charset="0"/>
                <a:cs typeface="B Nazanin" panose="00000400000000000000" pitchFamily="2" charset="-78"/>
              </a:rPr>
              <a:t>، </a:t>
            </a:r>
            <a:r>
              <a:rPr lang="ar-SA" sz="2400" dirty="0" smtClean="0">
                <a:latin typeface="Calibri" panose="020F0502020204030204" pitchFamily="34" charset="0"/>
                <a:ea typeface="Calibri" panose="020F0502020204030204" pitchFamily="34" charset="0"/>
                <a:cs typeface="B Nazanin" panose="00000400000000000000" pitchFamily="2" charset="-78"/>
              </a:rPr>
              <a:t>واحدهاي </a:t>
            </a:r>
            <a:r>
              <a:rPr lang="ar-SA" sz="2400" dirty="0">
                <a:latin typeface="Calibri" panose="020F0502020204030204" pitchFamily="34" charset="0"/>
                <a:ea typeface="Calibri" panose="020F0502020204030204" pitchFamily="34" charset="0"/>
                <a:cs typeface="B Nazanin" panose="00000400000000000000" pitchFamily="2" charset="-78"/>
              </a:rPr>
              <a:t>توليدي- تجاري هستند كه در مقیاس کوچک فعالیت می نمایند و معمولاً بر اساس </a:t>
            </a:r>
            <a:r>
              <a:rPr lang="ar-SA" sz="2400" dirty="0">
                <a:solidFill>
                  <a:srgbClr val="FF0000"/>
                </a:solidFill>
                <a:latin typeface="Calibri" panose="020F0502020204030204" pitchFamily="34" charset="0"/>
                <a:ea typeface="Calibri" panose="020F0502020204030204" pitchFamily="34" charset="0"/>
                <a:cs typeface="B Nazanin" panose="00000400000000000000" pitchFamily="2" charset="-78"/>
              </a:rPr>
              <a:t>چهار شاخص</a:t>
            </a:r>
            <a:r>
              <a:rPr lang="ar-SA" sz="2400" dirty="0">
                <a:latin typeface="Calibri" panose="020F0502020204030204" pitchFamily="34" charset="0"/>
                <a:ea typeface="Calibri" panose="020F0502020204030204" pitchFamily="34" charset="0"/>
                <a:cs typeface="B Nazanin" panose="00000400000000000000" pitchFamily="2" charset="-78"/>
              </a:rPr>
              <a:t> عمده ذيل </a:t>
            </a:r>
            <a:r>
              <a:rPr lang="ar-SA" sz="2400" dirty="0" smtClean="0">
                <a:latin typeface="Calibri" panose="020F0502020204030204" pitchFamily="34" charset="0"/>
                <a:ea typeface="Calibri" panose="020F0502020204030204" pitchFamily="34" charset="0"/>
                <a:cs typeface="B Nazanin" panose="00000400000000000000" pitchFamily="2" charset="-78"/>
              </a:rPr>
              <a:t>مي‌باشد</a:t>
            </a:r>
            <a:r>
              <a:rPr lang="fa-IR" sz="2400" dirty="0" smtClean="0">
                <a:latin typeface="Calibri" panose="020F0502020204030204" pitchFamily="34" charset="0"/>
                <a:ea typeface="Calibri" panose="020F0502020204030204" pitchFamily="34" charset="0"/>
                <a:cs typeface="B Nazanin" panose="00000400000000000000" pitchFamily="2" charset="-78"/>
              </a:rPr>
              <a:t> :</a:t>
            </a:r>
            <a:r>
              <a:rPr lang="en-US" sz="2000" dirty="0" smtClean="0">
                <a:latin typeface="Calibri" panose="020F0502020204030204" pitchFamily="34" charset="0"/>
                <a:ea typeface="Calibri" panose="020F0502020204030204" pitchFamily="34" charset="0"/>
                <a:cs typeface="B Nazanin" panose="00000400000000000000" pitchFamily="2" charset="-78"/>
              </a:rPr>
              <a:t>   </a:t>
            </a:r>
            <a:endParaRPr lang="en-US" sz="2000" dirty="0"/>
          </a:p>
        </p:txBody>
      </p:sp>
      <p:sp>
        <p:nvSpPr>
          <p:cNvPr id="3" name="Content Placeholder 2"/>
          <p:cNvSpPr>
            <a:spLocks noGrp="1"/>
          </p:cNvSpPr>
          <p:nvPr>
            <p:ph idx="1"/>
          </p:nvPr>
        </p:nvSpPr>
        <p:spPr>
          <a:xfrm>
            <a:off x="427703" y="2448233"/>
            <a:ext cx="11356257" cy="4055806"/>
          </a:xfrm>
        </p:spPr>
        <p:txBody>
          <a:bodyPr>
            <a:noAutofit/>
          </a:bodyPr>
          <a:lstStyle/>
          <a:p>
            <a:pPr algn="r">
              <a:lnSpc>
                <a:spcPct val="150000"/>
              </a:lnSpc>
            </a:pPr>
            <a:r>
              <a:rPr lang="fa-IR" sz="2400" dirty="0" smtClean="0">
                <a:solidFill>
                  <a:srgbClr val="FF0000"/>
                </a:solidFill>
                <a:cs typeface="B Nazanin" panose="00000400000000000000" pitchFamily="2" charset="-78"/>
              </a:rPr>
              <a:t>1-تعداد شاغلین بنگاه</a:t>
            </a:r>
          </a:p>
          <a:p>
            <a:pPr marL="2271400" lvl="8" indent="0" algn="r">
              <a:lnSpc>
                <a:spcPct val="150000"/>
              </a:lnSpc>
              <a:buNone/>
            </a:pPr>
            <a:r>
              <a:rPr lang="fa-IR" sz="2400" dirty="0">
                <a:solidFill>
                  <a:srgbClr val="FF0000"/>
                </a:solidFill>
                <a:cs typeface="B Nazanin" panose="00000400000000000000" pitchFamily="2" charset="-78"/>
              </a:rPr>
              <a:t>2</a:t>
            </a:r>
            <a:r>
              <a:rPr lang="fa-IR" sz="2400" dirty="0" smtClean="0">
                <a:solidFill>
                  <a:srgbClr val="FF0000"/>
                </a:solidFill>
                <a:cs typeface="B Nazanin" panose="00000400000000000000" pitchFamily="2" charset="-78"/>
              </a:rPr>
              <a:t>-</a:t>
            </a:r>
            <a:r>
              <a:rPr lang="fa-IR" sz="2400" dirty="0" smtClean="0">
                <a:solidFill>
                  <a:srgbClr val="FF0000"/>
                </a:solidFill>
                <a:latin typeface="Calibri" panose="020F0502020204030204" pitchFamily="34" charset="0"/>
                <a:cs typeface="B Nazanin" panose="00000400000000000000" pitchFamily="2" charset="-78"/>
              </a:rPr>
              <a:t>مجموع دارایی های خالص بنگاه</a:t>
            </a:r>
          </a:p>
          <a:p>
            <a:pPr marL="2271400" lvl="8" indent="0" algn="r">
              <a:lnSpc>
                <a:spcPct val="150000"/>
              </a:lnSpc>
              <a:buNone/>
            </a:pPr>
            <a:r>
              <a:rPr lang="fa-IR" sz="2400"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3-میزان سطح فروش بنگاه</a:t>
            </a:r>
          </a:p>
          <a:p>
            <a:pPr marL="2271400" lvl="8" indent="0" algn="r">
              <a:lnSpc>
                <a:spcPct val="150000"/>
              </a:lnSpc>
              <a:buNone/>
            </a:pPr>
            <a:r>
              <a:rPr lang="fa-IR" sz="2400"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4-میزان سرمایه گذاری بنگاه</a:t>
            </a:r>
          </a:p>
          <a:p>
            <a:pPr algn="r">
              <a:lnSpc>
                <a:spcPct val="115000"/>
              </a:lnSpc>
              <a:spcAft>
                <a:spcPts val="1000"/>
              </a:spcAft>
            </a:pPr>
            <a:r>
              <a:rPr lang="ar-SA" sz="2400" dirty="0">
                <a:latin typeface="Calibri" panose="020F0502020204030204" pitchFamily="34" charset="0"/>
                <a:ea typeface="Calibri" panose="020F0502020204030204" pitchFamily="34" charset="0"/>
                <a:cs typeface="B Nazanin" panose="00000400000000000000" pitchFamily="2" charset="-78"/>
              </a:rPr>
              <a:t>مهمترين و معمولترين شاخص جهت تعريف اندازه بنگاه‌هاي كوچك و </a:t>
            </a:r>
            <a:r>
              <a:rPr lang="ar-SA" sz="2400" dirty="0" smtClean="0">
                <a:latin typeface="Calibri" panose="020F0502020204030204" pitchFamily="34" charset="0"/>
                <a:ea typeface="Calibri" panose="020F0502020204030204" pitchFamily="34" charset="0"/>
                <a:cs typeface="B Nazanin" panose="00000400000000000000" pitchFamily="2" charset="-78"/>
              </a:rPr>
              <a:t>متوسط</a:t>
            </a:r>
            <a:r>
              <a:rPr lang="fa-IR" sz="2400" dirty="0" smtClean="0">
                <a:latin typeface="Calibri" panose="020F0502020204030204" pitchFamily="34" charset="0"/>
                <a:ea typeface="Calibri" panose="020F0502020204030204" pitchFamily="34" charset="0"/>
                <a:cs typeface="B Nazanin" panose="00000400000000000000" pitchFamily="2" charset="-78"/>
              </a:rPr>
              <a:t>، </a:t>
            </a:r>
            <a:r>
              <a:rPr lang="ar-SA" sz="2400" dirty="0" smtClean="0">
                <a:latin typeface="Calibri" panose="020F0502020204030204" pitchFamily="34" charset="0"/>
                <a:ea typeface="Calibri" panose="020F0502020204030204" pitchFamily="34" charset="0"/>
                <a:cs typeface="B Nazanin" panose="00000400000000000000" pitchFamily="2" charset="-78"/>
              </a:rPr>
              <a:t>تعداد </a:t>
            </a:r>
            <a:r>
              <a:rPr lang="ar-SA" sz="2400" dirty="0">
                <a:latin typeface="Calibri" panose="020F0502020204030204" pitchFamily="34" charset="0"/>
                <a:ea typeface="Calibri" panose="020F0502020204030204" pitchFamily="34" charset="0"/>
                <a:cs typeface="B Nazanin" panose="00000400000000000000" pitchFamily="2" charset="-78"/>
              </a:rPr>
              <a:t>كاركنان بنگاه است.</a:t>
            </a:r>
            <a:endParaRPr lang="en-US" sz="2400" dirty="0">
              <a:latin typeface="Calibri" panose="020F0502020204030204" pitchFamily="34" charset="0"/>
              <a:ea typeface="Calibri" panose="020F0502020204030204" pitchFamily="34" charset="0"/>
              <a:cs typeface="B Nazanin" panose="00000400000000000000" pitchFamily="2" charset="-78"/>
            </a:endParaRPr>
          </a:p>
          <a:p>
            <a:pPr algn="r"/>
            <a:r>
              <a:rPr lang="ar-SA" sz="2400" dirty="0">
                <a:latin typeface="Calibri" panose="020F0502020204030204" pitchFamily="34" charset="0"/>
                <a:ea typeface="Calibri" panose="020F0502020204030204" pitchFamily="34" charset="0"/>
                <a:cs typeface="B Nazanin" panose="00000400000000000000" pitchFamily="2" charset="-78"/>
              </a:rPr>
              <a:t>اگر چه اين شاخص در كشورهاي مختلف دنيا به لحاظ تعداد متغیر است؛ اما بيشتر كشورها بنگاههاي كوچك و متوسط را به لحاظ تعداد شاغلين در طيف معيني از يك تا دويست و پنجاه كاركن تعريف </a:t>
            </a:r>
            <a:r>
              <a:rPr lang="ar-SA" sz="2400" dirty="0" smtClean="0">
                <a:latin typeface="Calibri" panose="020F0502020204030204" pitchFamily="34" charset="0"/>
                <a:ea typeface="Calibri" panose="020F0502020204030204" pitchFamily="34" charset="0"/>
                <a:cs typeface="B Nazanin" panose="00000400000000000000" pitchFamily="2" charset="-78"/>
              </a:rPr>
              <a:t>مي‌نمايند</a:t>
            </a:r>
            <a:r>
              <a:rPr lang="fa-IR" sz="2400" dirty="0" smtClean="0">
                <a:latin typeface="Calibri" panose="020F0502020204030204" pitchFamily="34" charset="0"/>
                <a:ea typeface="Calibri" panose="020F0502020204030204" pitchFamily="34" charset="0"/>
                <a:cs typeface="B Nazanin" panose="00000400000000000000" pitchFamily="2" charset="-78"/>
              </a:rPr>
              <a:t>.</a:t>
            </a:r>
            <a:r>
              <a:rPr lang="en-US" sz="2400" dirty="0" smtClean="0">
                <a:latin typeface="Calibri" panose="020F0502020204030204" pitchFamily="34" charset="0"/>
                <a:ea typeface="Calibri" panose="020F0502020204030204" pitchFamily="34" charset="0"/>
                <a:cs typeface="B Nazanin" panose="00000400000000000000" pitchFamily="2" charset="-78"/>
              </a:rPr>
              <a:t> </a:t>
            </a:r>
            <a:endParaRPr lang="en-US" sz="2400" dirty="0"/>
          </a:p>
        </p:txBody>
      </p:sp>
      <p:sp>
        <p:nvSpPr>
          <p:cNvPr id="4" name="Oval 3"/>
          <p:cNvSpPr/>
          <p:nvPr/>
        </p:nvSpPr>
        <p:spPr>
          <a:xfrm>
            <a:off x="261256" y="6074228"/>
            <a:ext cx="2899955" cy="783771"/>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Bahram_hashemi2003@yahoo.com</a:t>
            </a:r>
            <a:endParaRPr lang="en-US" dirty="0"/>
          </a:p>
        </p:txBody>
      </p:sp>
    </p:spTree>
    <p:extLst>
      <p:ext uri="{BB962C8B-B14F-4D97-AF65-F5344CB8AC3E}">
        <p14:creationId xmlns="" xmlns:p14="http://schemas.microsoft.com/office/powerpoint/2010/main" val="2540543377"/>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95944"/>
            <a:ext cx="10058400" cy="1541416"/>
          </a:xfrm>
        </p:spPr>
        <p:txBody>
          <a:bodyPr>
            <a:normAutofit fontScale="90000"/>
          </a:bodyPr>
          <a:lstStyle/>
          <a:p>
            <a:pPr algn="r"/>
            <a:r>
              <a:rPr lang="en-US" dirty="0" smtClean="0">
                <a:solidFill>
                  <a:srgbClr val="FF0000"/>
                </a:solidFill>
                <a:ea typeface="Times New Roman" panose="02020603050405020304" pitchFamily="18" charset="0"/>
                <a:cs typeface="Times New Roman" panose="02020603050405020304" pitchFamily="18" charset="0"/>
              </a:rPr>
              <a:t>   </a:t>
            </a:r>
            <a:r>
              <a:rPr lang="fa-IR" dirty="0" smtClean="0">
                <a:solidFill>
                  <a:srgbClr val="FF0000"/>
                </a:solidFill>
                <a:ea typeface="Times New Roman" panose="02020603050405020304" pitchFamily="18" charset="0"/>
                <a:cs typeface="Times New Roman" panose="02020603050405020304" pitchFamily="18" charset="0"/>
              </a:rPr>
              <a:t/>
            </a:r>
            <a:br>
              <a:rPr lang="fa-IR" dirty="0" smtClean="0">
                <a:solidFill>
                  <a:srgbClr val="FF0000"/>
                </a:solidFill>
                <a:ea typeface="Times New Roman" panose="02020603050405020304" pitchFamily="18" charset="0"/>
                <a:cs typeface="Times New Roman" panose="02020603050405020304" pitchFamily="18" charset="0"/>
              </a:rPr>
            </a:br>
            <a:r>
              <a:rPr lang="fa-IR" dirty="0" smtClean="0">
                <a:solidFill>
                  <a:srgbClr val="FF0000"/>
                </a:solidFill>
                <a:ea typeface="Times New Roman" panose="02020603050405020304" pitchFamily="18" charset="0"/>
                <a:cs typeface="Times New Roman" panose="02020603050405020304" pitchFamily="18" charset="0"/>
              </a:rPr>
              <a:t>نقش </a:t>
            </a:r>
            <a:r>
              <a:rPr lang="fa-IR" dirty="0">
                <a:solidFill>
                  <a:srgbClr val="FF0000"/>
                </a:solidFill>
                <a:ea typeface="Times New Roman" panose="02020603050405020304" pitchFamily="18" charset="0"/>
                <a:cs typeface="Times New Roman" panose="02020603050405020304" pitchFamily="18" charset="0"/>
              </a:rPr>
              <a:t>بنگاههاي كوچك و متوسط در عرصه </a:t>
            </a:r>
            <a:r>
              <a:rPr lang="fa-IR" dirty="0" smtClean="0">
                <a:solidFill>
                  <a:srgbClr val="FF0000"/>
                </a:solidFill>
                <a:ea typeface="Times New Roman" panose="02020603050405020304" pitchFamily="18" charset="0"/>
                <a:cs typeface="Times New Roman" panose="02020603050405020304" pitchFamily="18" charset="0"/>
              </a:rPr>
              <a:t>اقتصادی وجهش توليد</a:t>
            </a:r>
            <a:endParaRPr lang="en-US" dirty="0">
              <a:solidFill>
                <a:srgbClr val="FF0000"/>
              </a:solidFill>
            </a:endParaRPr>
          </a:p>
        </p:txBody>
      </p:sp>
      <p:sp>
        <p:nvSpPr>
          <p:cNvPr id="3" name="Content Placeholder 2"/>
          <p:cNvSpPr>
            <a:spLocks noGrp="1"/>
          </p:cNvSpPr>
          <p:nvPr>
            <p:ph idx="1"/>
          </p:nvPr>
        </p:nvSpPr>
        <p:spPr>
          <a:xfrm>
            <a:off x="412955" y="1784555"/>
            <a:ext cx="11095703" cy="4395019"/>
          </a:xfrm>
        </p:spPr>
        <p:txBody>
          <a:bodyPr>
            <a:normAutofit/>
          </a:bodyPr>
          <a:lstStyle/>
          <a:p>
            <a:pPr algn="r" rtl="1"/>
            <a:r>
              <a:rPr lang="fa-IR" sz="2400" dirty="0">
                <a:ea typeface="Times New Roman" panose="02020603050405020304" pitchFamily="18" charset="0"/>
                <a:cs typeface="B Nazanin" panose="00000400000000000000" pitchFamily="2" charset="-78"/>
              </a:rPr>
              <a:t>1- بنگاههاي كوچك و متوسط، بيشتر از شركت‌هاي بزرگ به رشد اشتغال كمك مي‌كنند و آنها در درازمدت مي‌توانند سهم بسيار مهمي از كل اشتغال را به خود اختصاص دهند. </a:t>
            </a:r>
            <a:endParaRPr lang="fa-IR" sz="2400" dirty="0" smtClean="0">
              <a:ea typeface="Times New Roman" panose="02020603050405020304" pitchFamily="18" charset="0"/>
              <a:cs typeface="B Nazanin" panose="00000400000000000000" pitchFamily="2" charset="-78"/>
            </a:endParaRPr>
          </a:p>
          <a:p>
            <a:pPr algn="r" rtl="1"/>
            <a:r>
              <a:rPr lang="fa-IR" sz="2400" dirty="0" smtClean="0">
                <a:ea typeface="Times New Roman" panose="02020603050405020304" pitchFamily="18" charset="0"/>
                <a:cs typeface="B Nazanin" panose="00000400000000000000" pitchFamily="2" charset="-78"/>
              </a:rPr>
              <a:t>2- </a:t>
            </a:r>
            <a:r>
              <a:rPr lang="fa-IR" sz="2400" dirty="0">
                <a:ea typeface="Times New Roman" panose="02020603050405020304" pitchFamily="18" charset="0"/>
                <a:cs typeface="B Nazanin" panose="00000400000000000000" pitchFamily="2" charset="-78"/>
              </a:rPr>
              <a:t>بنگاههاي كوچك و متوسط مي‌توانند به هنگام واگذاري يا فروش بخشهايي از شركتهاي بزرگ، نيروي كار آنها را جذب نموده و در بازسازي و كارآمدسازي آنها موثر باشند</a:t>
            </a:r>
            <a:r>
              <a:rPr lang="fa-IR" sz="2400" dirty="0" smtClean="0">
                <a:ea typeface="Times New Roman" panose="02020603050405020304" pitchFamily="18" charset="0"/>
                <a:cs typeface="B Nazanin" panose="00000400000000000000" pitchFamily="2" charset="-78"/>
              </a:rPr>
              <a:t>.</a:t>
            </a:r>
          </a:p>
          <a:p>
            <a:pPr algn="r" rtl="1"/>
            <a:r>
              <a:rPr lang="fa-IR" sz="2400" dirty="0" smtClean="0">
                <a:ea typeface="Times New Roman" panose="02020603050405020304" pitchFamily="18" charset="0"/>
                <a:cs typeface="B Nazanin" panose="00000400000000000000" pitchFamily="2" charset="-78"/>
              </a:rPr>
              <a:t> </a:t>
            </a:r>
            <a:r>
              <a:rPr lang="fa-IR" sz="2400" dirty="0">
                <a:ea typeface="Times New Roman" panose="02020603050405020304" pitchFamily="18" charset="0"/>
                <a:cs typeface="B Nazanin" panose="00000400000000000000" pitchFamily="2" charset="-78"/>
              </a:rPr>
              <a:t>3- بنگاههاي كوچك و متوسط با انعطاف‌پذيري بيشتر در تهيه خدمات و محصولات، امكان صرفه‌جويي بيشتر را فراهم مي‌آورند</a:t>
            </a:r>
            <a:r>
              <a:rPr lang="fa-IR" sz="2400" dirty="0" smtClean="0">
                <a:ea typeface="Times New Roman" panose="02020603050405020304" pitchFamily="18" charset="0"/>
                <a:cs typeface="B Nazanin" panose="00000400000000000000" pitchFamily="2" charset="-78"/>
              </a:rPr>
              <a:t>.</a:t>
            </a:r>
          </a:p>
          <a:p>
            <a:pPr algn="r" rtl="1"/>
            <a:r>
              <a:rPr lang="fa-IR" sz="2400" dirty="0" smtClean="0">
                <a:ea typeface="Times New Roman" panose="02020603050405020304" pitchFamily="18" charset="0"/>
                <a:cs typeface="B Nazanin" panose="00000400000000000000" pitchFamily="2" charset="-78"/>
              </a:rPr>
              <a:t> </a:t>
            </a:r>
            <a:r>
              <a:rPr lang="fa-IR" sz="2400" dirty="0">
                <a:ea typeface="Times New Roman" panose="02020603050405020304" pitchFamily="18" charset="0"/>
                <a:cs typeface="B Nazanin" panose="00000400000000000000" pitchFamily="2" charset="-78"/>
              </a:rPr>
              <a:t>4- بنگاههاي كوچك و متوسط رقابت ‌پذيري بازار را افزايش داده و از انحصاري شدن امور به وسيله شركتهاي بزرگ جلوگيري مي‌نمايند. </a:t>
            </a:r>
            <a:endParaRPr lang="fa-IR" sz="2400" dirty="0" smtClean="0">
              <a:ea typeface="Times New Roman" panose="02020603050405020304" pitchFamily="18" charset="0"/>
              <a:cs typeface="B Nazanin" panose="00000400000000000000" pitchFamily="2" charset="-78"/>
            </a:endParaRPr>
          </a:p>
          <a:p>
            <a:pPr algn="r" rtl="1"/>
            <a:endParaRPr lang="en-US" sz="2000" dirty="0">
              <a:latin typeface="Times New Roman" panose="02020603050405020304" pitchFamily="18" charset="0"/>
              <a:ea typeface="Times New Roman" panose="02020603050405020304" pitchFamily="18" charset="0"/>
              <a:cs typeface="B Nazanin" panose="00000400000000000000" pitchFamily="2" charset="-78"/>
            </a:endParaRPr>
          </a:p>
        </p:txBody>
      </p:sp>
      <p:sp>
        <p:nvSpPr>
          <p:cNvPr id="4" name="Oval 3"/>
          <p:cNvSpPr/>
          <p:nvPr/>
        </p:nvSpPr>
        <p:spPr>
          <a:xfrm>
            <a:off x="274321" y="5695406"/>
            <a:ext cx="4702628"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Bahram_hashemi2003@yahoo.com</a:t>
            </a:r>
            <a:endParaRPr lang="en-US" dirty="0"/>
          </a:p>
        </p:txBody>
      </p:sp>
    </p:spTree>
    <p:extLst>
      <p:ext uri="{BB962C8B-B14F-4D97-AF65-F5344CB8AC3E}">
        <p14:creationId xmlns="" xmlns:p14="http://schemas.microsoft.com/office/powerpoint/2010/main" val="3410481899"/>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91381" y="398310"/>
            <a:ext cx="10456606" cy="958542"/>
          </a:xfrm>
        </p:spPr>
        <p:txBody>
          <a:bodyPr>
            <a:normAutofit/>
          </a:bodyPr>
          <a:lstStyle/>
          <a:p>
            <a:pPr algn="r"/>
            <a:r>
              <a:rPr lang="fa-IR" sz="4300" dirty="0">
                <a:solidFill>
                  <a:srgbClr val="FF0000"/>
                </a:solidFill>
                <a:ea typeface="Times New Roman" panose="02020603050405020304" pitchFamily="18" charset="0"/>
                <a:cs typeface="Times New Roman" panose="02020603050405020304" pitchFamily="18" charset="0"/>
              </a:rPr>
              <a:t>نقش بنگاههاي كوچك و متوسط در عرصه اقتصادی</a:t>
            </a:r>
            <a:endParaRPr lang="en-US" sz="2800" dirty="0"/>
          </a:p>
        </p:txBody>
      </p:sp>
      <p:sp>
        <p:nvSpPr>
          <p:cNvPr id="3" name="Content Placeholder 2"/>
          <p:cNvSpPr>
            <a:spLocks noGrp="1"/>
          </p:cNvSpPr>
          <p:nvPr>
            <p:ph idx="1"/>
          </p:nvPr>
        </p:nvSpPr>
        <p:spPr>
          <a:xfrm>
            <a:off x="324466" y="678426"/>
            <a:ext cx="11223522" cy="5161935"/>
          </a:xfrm>
        </p:spPr>
        <p:txBody>
          <a:bodyPr>
            <a:noAutofit/>
          </a:bodyPr>
          <a:lstStyle/>
          <a:p>
            <a:pPr lvl="0" algn="r" rtl="1">
              <a:buClr>
                <a:prstClr val="black">
                  <a:lumMod val="85000"/>
                  <a:lumOff val="15000"/>
                </a:prstClr>
              </a:buClr>
            </a:pPr>
            <a:endParaRPr lang="fa-IR" sz="2400" dirty="0" smtClean="0">
              <a:solidFill>
                <a:prstClr val="black"/>
              </a:solidFill>
              <a:ea typeface="Times New Roman" panose="02020603050405020304" pitchFamily="18" charset="0"/>
              <a:cs typeface="B Nazanin" panose="00000400000000000000" pitchFamily="2" charset="-78"/>
            </a:endParaRPr>
          </a:p>
          <a:p>
            <a:pPr lvl="0" algn="r" rtl="1">
              <a:buClr>
                <a:prstClr val="black">
                  <a:lumMod val="85000"/>
                  <a:lumOff val="15000"/>
                </a:prstClr>
              </a:buClr>
            </a:pPr>
            <a:endParaRPr lang="fa-IR" sz="2400" dirty="0">
              <a:solidFill>
                <a:prstClr val="black"/>
              </a:solidFill>
              <a:ea typeface="Times New Roman" panose="02020603050405020304" pitchFamily="18" charset="0"/>
              <a:cs typeface="B Nazanin" panose="00000400000000000000" pitchFamily="2" charset="-78"/>
            </a:endParaRPr>
          </a:p>
          <a:p>
            <a:pPr lvl="0" algn="r" rtl="1">
              <a:buClr>
                <a:prstClr val="black">
                  <a:lumMod val="85000"/>
                  <a:lumOff val="15000"/>
                </a:prstClr>
              </a:buClr>
            </a:pPr>
            <a:endParaRPr lang="fa-IR" sz="2400" dirty="0">
              <a:solidFill>
                <a:prstClr val="black"/>
              </a:solidFill>
              <a:ea typeface="Times New Roman" panose="02020603050405020304" pitchFamily="18" charset="0"/>
              <a:cs typeface="B Nazanin" panose="00000400000000000000" pitchFamily="2" charset="-78"/>
            </a:endParaRPr>
          </a:p>
          <a:p>
            <a:pPr lvl="0" algn="r" rtl="1">
              <a:buClr>
                <a:prstClr val="black">
                  <a:lumMod val="85000"/>
                  <a:lumOff val="15000"/>
                </a:prstClr>
              </a:buClr>
            </a:pPr>
            <a:r>
              <a:rPr lang="fa-IR" sz="2400" dirty="0" smtClean="0">
                <a:solidFill>
                  <a:prstClr val="black"/>
                </a:solidFill>
                <a:ea typeface="Times New Roman" panose="02020603050405020304" pitchFamily="18" charset="0"/>
                <a:cs typeface="B Nazanin" panose="00000400000000000000" pitchFamily="2" charset="-78"/>
              </a:rPr>
              <a:t>5- </a:t>
            </a:r>
            <a:r>
              <a:rPr lang="fa-IR" sz="2400" dirty="0">
                <a:solidFill>
                  <a:prstClr val="black"/>
                </a:solidFill>
                <a:ea typeface="Times New Roman" panose="02020603050405020304" pitchFamily="18" charset="0"/>
                <a:cs typeface="B Nazanin" panose="00000400000000000000" pitchFamily="2" charset="-78"/>
              </a:rPr>
              <a:t>بنگاههاي كوچك و متوسط مي‌توانند بعنوان بستر توسعه مهارتها و نوآوريهاي كارآفرينانه عمل نمايند. </a:t>
            </a:r>
            <a:r>
              <a:rPr lang="fa-IR" sz="2400" dirty="0" smtClean="0">
                <a:solidFill>
                  <a:prstClr val="black"/>
                </a:solidFill>
                <a:ea typeface="Times New Roman" panose="02020603050405020304" pitchFamily="18" charset="0"/>
                <a:cs typeface="B Nazanin" panose="00000400000000000000" pitchFamily="2" charset="-78"/>
              </a:rPr>
              <a:t>آنها نقش </a:t>
            </a:r>
            <a:r>
              <a:rPr lang="fa-IR" sz="2400" dirty="0">
                <a:solidFill>
                  <a:prstClr val="black"/>
                </a:solidFill>
                <a:ea typeface="Times New Roman" panose="02020603050405020304" pitchFamily="18" charset="0"/>
                <a:cs typeface="B Nazanin" panose="00000400000000000000" pitchFamily="2" charset="-78"/>
              </a:rPr>
              <a:t>قابل توجهي در فراهم‌سازي خدمات و كالا ايفا كرده، و مي‌توانند كمك مهمي به برنامه‌هاي توسعه منطقه‌اي باشند. </a:t>
            </a:r>
          </a:p>
          <a:p>
            <a:pPr algn="r" rtl="1"/>
            <a:endParaRPr lang="en-US" sz="2400" dirty="0">
              <a:latin typeface="Times New Roman" panose="02020603050405020304" pitchFamily="18" charset="0"/>
              <a:ea typeface="Times New Roman" panose="02020603050405020304" pitchFamily="18" charset="0"/>
              <a:cs typeface="B Nazanin" panose="00000400000000000000" pitchFamily="2" charset="-78"/>
            </a:endParaRPr>
          </a:p>
          <a:p>
            <a:pPr marL="0" indent="0" algn="r" rtl="1">
              <a:lnSpc>
                <a:spcPct val="150000"/>
              </a:lnSpc>
              <a:buNone/>
            </a:pPr>
            <a:r>
              <a:rPr lang="fa-IR" sz="2400" dirty="0">
                <a:ea typeface="Times New Roman" panose="02020603050405020304" pitchFamily="18" charset="0"/>
                <a:cs typeface="B Nazanin" panose="00000400000000000000" pitchFamily="2" charset="-78"/>
              </a:rPr>
              <a:t>6- بنگاههاي كوچك و متوسط، مي‌توانند با ایفای نقشهای مختلف، به تجارت فزاينده بين‌المللي كمك نموده يا از آن منتفع گردند. تأمين محصولات و خدمات مورد نياز شركتهاي بزرگ صادراتي، صادرات محصولات جديد و فراهم ساختن خدمات پشتيباني براي معاملات تجاري بين‌المللي (از قبيل حمل و نقل داخلي، حمل و باربري، حق‌العمل گمركي) از جملۀ این موارد می باشند.</a:t>
            </a:r>
            <a:endParaRPr lang="en-US" sz="2400" dirty="0" smtClean="0">
              <a:solidFill>
                <a:srgbClr val="006600"/>
              </a:solidFill>
              <a:cs typeface="B Nazanin" panose="00000400000000000000" pitchFamily="2" charset="-78"/>
            </a:endParaRPr>
          </a:p>
        </p:txBody>
      </p:sp>
      <p:sp>
        <p:nvSpPr>
          <p:cNvPr id="4" name="Oval 3"/>
          <p:cNvSpPr/>
          <p:nvPr/>
        </p:nvSpPr>
        <p:spPr>
          <a:xfrm>
            <a:off x="274321" y="5695406"/>
            <a:ext cx="4702628"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Bahram_hashemi2003@yahoo.com</a:t>
            </a:r>
            <a:endParaRPr lang="en-US" dirty="0"/>
          </a:p>
        </p:txBody>
      </p:sp>
    </p:spTree>
    <p:extLst>
      <p:ext uri="{BB962C8B-B14F-4D97-AF65-F5344CB8AC3E}">
        <p14:creationId xmlns="" xmlns:p14="http://schemas.microsoft.com/office/powerpoint/2010/main" val="1151514961"/>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95459" y="1412625"/>
            <a:ext cx="11820659" cy="932493"/>
          </a:xfrm>
        </p:spPr>
        <p:txBody>
          <a:bodyPr>
            <a:normAutofit fontScale="90000"/>
          </a:bodyPr>
          <a:lstStyle/>
          <a:p>
            <a:pPr lvl="0" algn="r" defTabSz="457200" rtl="1">
              <a:lnSpc>
                <a:spcPct val="100000"/>
              </a:lnSpc>
              <a:spcBef>
                <a:spcPts val="0"/>
              </a:spcBef>
            </a:pPr>
            <a:r>
              <a:rPr lang="en-US" dirty="0">
                <a:solidFill>
                  <a:prstClr val="black"/>
                </a:solidFill>
                <a:latin typeface="Times New Roman" panose="02020603050405020304" pitchFamily="18" charset="0"/>
                <a:ea typeface="Times New Roman" panose="02020603050405020304" pitchFamily="18" charset="0"/>
              </a:rPr>
              <a:t/>
            </a:r>
            <a:br>
              <a:rPr lang="en-US" dirty="0">
                <a:solidFill>
                  <a:prstClr val="black"/>
                </a:solidFill>
                <a:latin typeface="Times New Roman" panose="02020603050405020304" pitchFamily="18" charset="0"/>
                <a:ea typeface="Times New Roman" panose="02020603050405020304" pitchFamily="18" charset="0"/>
              </a:rPr>
            </a:br>
            <a:endParaRPr lang="en-US" sz="2800" dirty="0">
              <a:solidFill>
                <a:srgbClr val="006600"/>
              </a:solidFill>
            </a:endParaRPr>
          </a:p>
        </p:txBody>
      </p:sp>
      <p:sp>
        <p:nvSpPr>
          <p:cNvPr id="3" name="Content Placeholder 2"/>
          <p:cNvSpPr>
            <a:spLocks noGrp="1"/>
          </p:cNvSpPr>
          <p:nvPr>
            <p:ph idx="1"/>
          </p:nvPr>
        </p:nvSpPr>
        <p:spPr>
          <a:xfrm>
            <a:off x="634181" y="1951425"/>
            <a:ext cx="10491019" cy="4341193"/>
          </a:xfrm>
        </p:spPr>
        <p:txBody>
          <a:bodyPr>
            <a:normAutofit/>
          </a:bodyPr>
          <a:lstStyle/>
          <a:p>
            <a:pPr algn="r" rtl="1">
              <a:lnSpc>
                <a:spcPct val="115000"/>
              </a:lnSpc>
              <a:spcAft>
                <a:spcPts val="1000"/>
              </a:spcAft>
            </a:pPr>
            <a:r>
              <a:rPr lang="fa-IR" sz="2400" dirty="0">
                <a:ea typeface="Times New Roman" panose="02020603050405020304" pitchFamily="18" charset="0"/>
                <a:cs typeface="B Nazanin" panose="00000400000000000000" pitchFamily="2" charset="-78"/>
              </a:rPr>
              <a:t>1- بيش از </a:t>
            </a:r>
            <a:r>
              <a:rPr lang="fa-IR" sz="2400" dirty="0">
                <a:solidFill>
                  <a:srgbClr val="FF0000"/>
                </a:solidFill>
                <a:ea typeface="Times New Roman" panose="02020603050405020304" pitchFamily="18" charset="0"/>
                <a:cs typeface="B Nazanin" panose="00000400000000000000" pitchFamily="2" charset="-78"/>
              </a:rPr>
              <a:t>نود درصد </a:t>
            </a:r>
            <a:r>
              <a:rPr lang="fa-IR" sz="2400" dirty="0">
                <a:ea typeface="Times New Roman" panose="02020603050405020304" pitchFamily="18" charset="0"/>
                <a:cs typeface="B Nazanin" panose="00000400000000000000" pitchFamily="2" charset="-78"/>
              </a:rPr>
              <a:t>از بنگاههاي اقتصادي در دنيا، بنگاههاي كوچك و متوسط است. </a:t>
            </a:r>
            <a:br>
              <a:rPr lang="fa-IR" sz="2400" dirty="0">
                <a:ea typeface="Times New Roman" panose="02020603050405020304" pitchFamily="18" charset="0"/>
                <a:cs typeface="B Nazanin" panose="00000400000000000000" pitchFamily="2" charset="-78"/>
              </a:rPr>
            </a:br>
            <a:r>
              <a:rPr lang="fa-IR" sz="2400" dirty="0">
                <a:ea typeface="Times New Roman" panose="02020603050405020304" pitchFamily="18" charset="0"/>
                <a:cs typeface="B Nazanin" panose="00000400000000000000" pitchFamily="2" charset="-78"/>
              </a:rPr>
              <a:t>2- در سراسر جهان، بنگاههاي كوچك و متوسط به ميزان </a:t>
            </a:r>
            <a:r>
              <a:rPr lang="fa-IR" sz="2400" dirty="0">
                <a:solidFill>
                  <a:srgbClr val="FF0000"/>
                </a:solidFill>
                <a:ea typeface="Times New Roman" panose="02020603050405020304" pitchFamily="18" charset="0"/>
                <a:cs typeface="B Nazanin" panose="00000400000000000000" pitchFamily="2" charset="-78"/>
              </a:rPr>
              <a:t>55 الي 90 درصد توليد ناخالص داخلي </a:t>
            </a:r>
            <a:r>
              <a:rPr lang="fa-IR" sz="2400" dirty="0">
                <a:ea typeface="Times New Roman" panose="02020603050405020304" pitchFamily="18" charset="0"/>
                <a:cs typeface="B Nazanin" panose="00000400000000000000" pitchFamily="2" charset="-78"/>
              </a:rPr>
              <a:t>(</a:t>
            </a:r>
            <a:r>
              <a:rPr lang="en-US" sz="2400" dirty="0">
                <a:latin typeface="Times New Roman" panose="02020603050405020304" pitchFamily="18" charset="0"/>
                <a:ea typeface="Times New Roman" panose="02020603050405020304" pitchFamily="18" charset="0"/>
                <a:cs typeface="B Nazanin" panose="00000400000000000000" pitchFamily="2" charset="-78"/>
              </a:rPr>
              <a:t>GDP</a:t>
            </a:r>
            <a:r>
              <a:rPr lang="fa-IR" sz="2400" dirty="0">
                <a:latin typeface="Times New Roman" panose="02020603050405020304" pitchFamily="18" charset="0"/>
                <a:ea typeface="Times New Roman" panose="02020603050405020304" pitchFamily="18" charset="0"/>
                <a:cs typeface="B Nazanin" panose="00000400000000000000" pitchFamily="2" charset="-78"/>
              </a:rPr>
              <a:t>) كشورها را توليد مي‌نمايند. </a:t>
            </a:r>
            <a:br>
              <a:rPr lang="fa-IR" sz="2400" dirty="0">
                <a:latin typeface="Times New Roman" panose="02020603050405020304" pitchFamily="18" charset="0"/>
                <a:ea typeface="Times New Roman" panose="02020603050405020304" pitchFamily="18" charset="0"/>
                <a:cs typeface="B Nazanin" panose="00000400000000000000" pitchFamily="2" charset="-78"/>
              </a:rPr>
            </a:br>
            <a:r>
              <a:rPr lang="fa-IR" sz="2400" dirty="0">
                <a:latin typeface="Times New Roman" panose="02020603050405020304" pitchFamily="18" charset="0"/>
                <a:ea typeface="Times New Roman" panose="02020603050405020304" pitchFamily="18" charset="0"/>
                <a:cs typeface="B Nazanin" panose="00000400000000000000" pitchFamily="2" charset="-78"/>
              </a:rPr>
              <a:t>3- بيش از</a:t>
            </a:r>
            <a:r>
              <a:rPr lang="fa-IR" sz="2400" dirty="0">
                <a:solidFill>
                  <a:srgbClr val="FF0000"/>
                </a:solidFill>
                <a:latin typeface="Times New Roman" panose="02020603050405020304" pitchFamily="18" charset="0"/>
                <a:ea typeface="Times New Roman" panose="02020603050405020304" pitchFamily="18" charset="0"/>
                <a:cs typeface="B Nazanin" panose="00000400000000000000" pitchFamily="2" charset="-78"/>
              </a:rPr>
              <a:t> 50 درصد نيروي كار </a:t>
            </a:r>
            <a:r>
              <a:rPr lang="fa-IR" sz="2400" dirty="0">
                <a:latin typeface="Times New Roman" panose="02020603050405020304" pitchFamily="18" charset="0"/>
                <a:ea typeface="Times New Roman" panose="02020603050405020304" pitchFamily="18" charset="0"/>
                <a:cs typeface="B Nazanin" panose="00000400000000000000" pitchFamily="2" charset="-78"/>
              </a:rPr>
              <a:t>در دنيا توسط بنگاههاي كوچك و متوسط به خدمت گرفته شده‌اند. </a:t>
            </a:r>
            <a:endParaRPr lang="en-US" sz="2400" dirty="0" smtClean="0">
              <a:latin typeface="Times New Roman" panose="02020603050405020304" pitchFamily="18" charset="0"/>
              <a:ea typeface="Times New Roman" panose="02020603050405020304" pitchFamily="18" charset="0"/>
              <a:cs typeface="B Nazanin" panose="00000400000000000000" pitchFamily="2" charset="-78"/>
            </a:endParaRPr>
          </a:p>
          <a:p>
            <a:pPr algn="r" rtl="1">
              <a:lnSpc>
                <a:spcPct val="115000"/>
              </a:lnSpc>
              <a:spcAft>
                <a:spcPts val="1000"/>
              </a:spcAft>
            </a:pPr>
            <a:r>
              <a:rPr lang="fa-IR" sz="2400" dirty="0">
                <a:ea typeface="Times New Roman" panose="02020603050405020304" pitchFamily="18" charset="0"/>
                <a:cs typeface="B Nazanin" panose="00000400000000000000" pitchFamily="2" charset="-78"/>
              </a:rPr>
              <a:t>4- در اروپا، بيش از 16 ميليون شركت وجود دارند كه كمتر از يك درصد آنها را شركت‌هاي بزرگ تشكيل مي‌دهند و بقيه بنگاههاي كوچك و متوسط مي‌باشند. همچنين دو سوم كليه شاغلين در اين منطقه به بنگاههاي كوچك و متوسط اختصاص دارد.</a:t>
            </a:r>
            <a:endParaRPr lang="fa-IR" sz="2400" dirty="0" smtClean="0">
              <a:solidFill>
                <a:srgbClr val="000000"/>
              </a:solidFill>
              <a:latin typeface="Traditional Arabic" panose="02020603050405020304" pitchFamily="18" charset="-78"/>
              <a:ea typeface="Times New Roman" panose="02020603050405020304" pitchFamily="18" charset="0"/>
              <a:cs typeface="B Nazanin" panose="00000400000000000000" pitchFamily="2" charset="-78"/>
            </a:endParaRPr>
          </a:p>
          <a:p>
            <a:pPr algn="r" rtl="1">
              <a:lnSpc>
                <a:spcPct val="115000"/>
              </a:lnSpc>
              <a:spcAft>
                <a:spcPts val="1000"/>
              </a:spcAft>
            </a:pPr>
            <a:endParaRPr lang="en-US" sz="2400" dirty="0">
              <a:latin typeface="Calibri" panose="020F0502020204030204" pitchFamily="34" charset="0"/>
              <a:ea typeface="Calibri" panose="020F0502020204030204" pitchFamily="34" charset="0"/>
              <a:cs typeface="B Nazanin" panose="00000400000000000000" pitchFamily="2" charset="-78"/>
            </a:endParaRPr>
          </a:p>
        </p:txBody>
      </p:sp>
      <p:sp>
        <p:nvSpPr>
          <p:cNvPr id="4" name="Rectangle 3"/>
          <p:cNvSpPr/>
          <p:nvPr/>
        </p:nvSpPr>
        <p:spPr>
          <a:xfrm>
            <a:off x="1371600" y="1135626"/>
            <a:ext cx="9440589" cy="523220"/>
          </a:xfrm>
          <a:prstGeom prst="rect">
            <a:avLst/>
          </a:prstGeom>
        </p:spPr>
        <p:txBody>
          <a:bodyPr wrap="square">
            <a:spAutoFit/>
          </a:bodyPr>
          <a:lstStyle/>
          <a:p>
            <a:pPr algn="r"/>
            <a:r>
              <a:rPr lang="fa-IR" sz="2800" dirty="0">
                <a:solidFill>
                  <a:srgbClr val="FF0000"/>
                </a:solidFill>
                <a:ea typeface="Times New Roman" panose="02020603050405020304" pitchFamily="18" charset="0"/>
                <a:cs typeface="B Nazanin" panose="00000400000000000000" pitchFamily="2" charset="-78"/>
              </a:rPr>
              <a:t>آمار مربوط به فعالیت بنگاههای کوچک و متوسط در اقتصاد جهانی</a:t>
            </a:r>
            <a:endParaRPr lang="fa-IR" sz="4000" dirty="0">
              <a:solidFill>
                <a:srgbClr val="FF0000"/>
              </a:solidFill>
              <a:cs typeface="B Nazanin" panose="00000400000000000000" pitchFamily="2" charset="-78"/>
            </a:endParaRPr>
          </a:p>
        </p:txBody>
      </p:sp>
      <p:sp>
        <p:nvSpPr>
          <p:cNvPr id="5" name="Oval 4"/>
          <p:cNvSpPr/>
          <p:nvPr/>
        </p:nvSpPr>
        <p:spPr>
          <a:xfrm>
            <a:off x="274321" y="5695406"/>
            <a:ext cx="4702628"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Bahram_hashemi2003@yahoo.com</a:t>
            </a:r>
            <a:endParaRPr lang="en-US" dirty="0"/>
          </a:p>
        </p:txBody>
      </p:sp>
    </p:spTree>
    <p:extLst>
      <p:ext uri="{BB962C8B-B14F-4D97-AF65-F5344CB8AC3E}">
        <p14:creationId xmlns="" xmlns:p14="http://schemas.microsoft.com/office/powerpoint/2010/main" val="516075660"/>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98620" y="693173"/>
            <a:ext cx="10058400" cy="804639"/>
          </a:xfrm>
        </p:spPr>
        <p:txBody>
          <a:bodyPr>
            <a:normAutofit fontScale="90000"/>
          </a:bodyPr>
          <a:lstStyle/>
          <a:p>
            <a:pPr lvl="0" algn="r" defTabSz="457200">
              <a:lnSpc>
                <a:spcPct val="100000"/>
              </a:lnSpc>
              <a:spcBef>
                <a:spcPts val="0"/>
              </a:spcBef>
            </a:pPr>
            <a:r>
              <a:rPr lang="fa-IR" sz="2800" dirty="0">
                <a:solidFill>
                  <a:srgbClr val="FF0000"/>
                </a:solidFill>
                <a:ea typeface="Times New Roman" panose="02020603050405020304" pitchFamily="18" charset="0"/>
                <a:cs typeface="B Nazanin" panose="00000400000000000000" pitchFamily="2" charset="-78"/>
              </a:rPr>
              <a:t>آمار مربوط به فعالیت بنگاههای کوچک و متوسط در اقتصاد جهانی</a:t>
            </a:r>
            <a:r>
              <a:rPr lang="fa-IR" sz="4000" dirty="0">
                <a:solidFill>
                  <a:srgbClr val="FF0000"/>
                </a:solidFill>
                <a:cs typeface="B Nazanin" panose="00000400000000000000" pitchFamily="2" charset="-78"/>
              </a:rPr>
              <a:t/>
            </a:r>
            <a:br>
              <a:rPr lang="fa-IR" sz="4000" dirty="0">
                <a:solidFill>
                  <a:srgbClr val="FF0000"/>
                </a:solidFill>
                <a:cs typeface="B Nazanin" panose="00000400000000000000" pitchFamily="2" charset="-78"/>
              </a:rPr>
            </a:br>
            <a:endParaRPr lang="en-US" sz="3600" dirty="0"/>
          </a:p>
        </p:txBody>
      </p:sp>
      <p:sp>
        <p:nvSpPr>
          <p:cNvPr id="3" name="Content Placeholder 2"/>
          <p:cNvSpPr>
            <a:spLocks noGrp="1"/>
          </p:cNvSpPr>
          <p:nvPr>
            <p:ph idx="1"/>
          </p:nvPr>
        </p:nvSpPr>
        <p:spPr>
          <a:xfrm>
            <a:off x="825910" y="1497812"/>
            <a:ext cx="10840064" cy="4814498"/>
          </a:xfrm>
        </p:spPr>
        <p:txBody>
          <a:bodyPr>
            <a:noAutofit/>
          </a:bodyPr>
          <a:lstStyle/>
          <a:p>
            <a:pPr algn="r">
              <a:lnSpc>
                <a:spcPct val="150000"/>
              </a:lnSpc>
            </a:pPr>
            <a:r>
              <a:rPr lang="fa-IR" sz="2400" dirty="0">
                <a:ea typeface="Times New Roman" panose="02020603050405020304" pitchFamily="18" charset="0"/>
                <a:cs typeface="B Nazanin" panose="00000400000000000000" pitchFamily="2" charset="-78"/>
              </a:rPr>
              <a:t>5- بنگاههاي كوچك و متوسط، </a:t>
            </a:r>
            <a:r>
              <a:rPr lang="fa-IR" sz="2400" dirty="0">
                <a:solidFill>
                  <a:srgbClr val="FF0000"/>
                </a:solidFill>
                <a:ea typeface="Times New Roman" panose="02020603050405020304" pitchFamily="18" charset="0"/>
                <a:cs typeface="B Nazanin" panose="00000400000000000000" pitchFamily="2" charset="-78"/>
              </a:rPr>
              <a:t>ستون فقرات اقتصاد منطقه آسيا- اقيانوسيه </a:t>
            </a:r>
            <a:r>
              <a:rPr lang="fa-IR" sz="2400" dirty="0">
                <a:ea typeface="Times New Roman" panose="02020603050405020304" pitchFamily="18" charset="0"/>
                <a:cs typeface="B Nazanin" panose="00000400000000000000" pitchFamily="2" charset="-78"/>
              </a:rPr>
              <a:t>بوده و 90 درصد شركتها، بين 32 تا 48 درصد اشتغال و بين 60 تا 80 درصد توليد ناخالص داخلي كشورهاي اين منطقه مختص به بنگاههاي كوچك و متوسط مي‌باشند</a:t>
            </a:r>
            <a:r>
              <a:rPr lang="fa-IR" sz="2400" dirty="0" smtClean="0">
                <a:ea typeface="Times New Roman" panose="02020603050405020304" pitchFamily="18" charset="0"/>
                <a:cs typeface="B Nazanin" panose="00000400000000000000" pitchFamily="2" charset="-78"/>
              </a:rPr>
              <a:t>.</a:t>
            </a:r>
          </a:p>
          <a:p>
            <a:pPr algn="r">
              <a:lnSpc>
                <a:spcPct val="150000"/>
              </a:lnSpc>
            </a:pPr>
            <a:endParaRPr lang="fa-IR" sz="2400" dirty="0" smtClean="0">
              <a:ea typeface="Times New Roman" panose="02020603050405020304" pitchFamily="18" charset="0"/>
              <a:cs typeface="B Nazanin" panose="00000400000000000000" pitchFamily="2" charset="-78"/>
            </a:endParaRPr>
          </a:p>
          <a:p>
            <a:pPr algn="r">
              <a:lnSpc>
                <a:spcPct val="150000"/>
              </a:lnSpc>
            </a:pPr>
            <a:r>
              <a:rPr lang="fa-IR" sz="2400" dirty="0">
                <a:ea typeface="Times New Roman" panose="02020603050405020304" pitchFamily="18" charset="0"/>
                <a:cs typeface="B Nazanin" panose="00000400000000000000" pitchFamily="2" charset="-78"/>
              </a:rPr>
              <a:t>6- عملكرد اقتصاد ايالات متحده در سالهاي اخير تا حد زيادي مديون ايجاد بنگاههاي كوچك و متوسطي </a:t>
            </a:r>
            <a:r>
              <a:rPr lang="fa-IR" sz="2400" dirty="0" smtClean="0">
                <a:ea typeface="Times New Roman" panose="02020603050405020304" pitchFamily="18" charset="0"/>
                <a:cs typeface="B Nazanin" panose="00000400000000000000" pitchFamily="2" charset="-78"/>
              </a:rPr>
              <a:t>است كه </a:t>
            </a:r>
            <a:r>
              <a:rPr lang="fa-IR" sz="2400" dirty="0">
                <a:ea typeface="Times New Roman" panose="02020603050405020304" pitchFamily="18" charset="0"/>
                <a:cs typeface="B Nazanin" panose="00000400000000000000" pitchFamily="2" charset="-78"/>
              </a:rPr>
              <a:t>43 درصد از شاخص اشتغال‌زايي را به خود اختصاص داده‌اند. </a:t>
            </a:r>
            <a:endParaRPr lang="en-US" sz="2400" dirty="0">
              <a:cs typeface="B Nazanin" panose="00000400000000000000" pitchFamily="2" charset="-78"/>
            </a:endParaRPr>
          </a:p>
        </p:txBody>
      </p:sp>
      <p:sp>
        <p:nvSpPr>
          <p:cNvPr id="4" name="Oval 3"/>
          <p:cNvSpPr/>
          <p:nvPr/>
        </p:nvSpPr>
        <p:spPr>
          <a:xfrm>
            <a:off x="274321" y="5695406"/>
            <a:ext cx="4702628"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Bahram_hashemi2003@yahoo.com</a:t>
            </a:r>
            <a:endParaRPr lang="en-US" dirty="0"/>
          </a:p>
        </p:txBody>
      </p:sp>
    </p:spTree>
    <p:extLst>
      <p:ext uri="{BB962C8B-B14F-4D97-AF65-F5344CB8AC3E}">
        <p14:creationId xmlns="" xmlns:p14="http://schemas.microsoft.com/office/powerpoint/2010/main" val="182392608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29149" y="427703"/>
            <a:ext cx="10604090" cy="604684"/>
          </a:xfrm>
        </p:spPr>
        <p:txBody>
          <a:bodyPr>
            <a:noAutofit/>
          </a:bodyPr>
          <a:lstStyle/>
          <a:p>
            <a:pPr algn="r"/>
            <a:r>
              <a:rPr lang="fa-IR" sz="3600" dirty="0">
                <a:solidFill>
                  <a:srgbClr val="FF0000"/>
                </a:solidFill>
                <a:ea typeface="Times New Roman" panose="02020603050405020304" pitchFamily="18" charset="0"/>
                <a:cs typeface="Times New Roman" panose="02020603050405020304" pitchFamily="18" charset="0"/>
              </a:rPr>
              <a:t>مشكلات فراروي بنگاههاي كوچك و متوسط</a:t>
            </a:r>
            <a:r>
              <a:rPr lang="fa-IR" sz="3600" dirty="0">
                <a:ea typeface="Times New Roman" panose="02020603050405020304" pitchFamily="18" charset="0"/>
                <a:cs typeface="Times New Roman" panose="02020603050405020304" pitchFamily="18" charset="0"/>
              </a:rPr>
              <a:t> </a:t>
            </a:r>
            <a:endParaRPr lang="en-US" sz="3600" dirty="0"/>
          </a:p>
        </p:txBody>
      </p:sp>
      <p:sp>
        <p:nvSpPr>
          <p:cNvPr id="3" name="Content Placeholder 2"/>
          <p:cNvSpPr>
            <a:spLocks noGrp="1"/>
          </p:cNvSpPr>
          <p:nvPr>
            <p:ph idx="1"/>
          </p:nvPr>
        </p:nvSpPr>
        <p:spPr>
          <a:xfrm>
            <a:off x="471948" y="855406"/>
            <a:ext cx="11356258" cy="5515897"/>
          </a:xfrm>
        </p:spPr>
        <p:txBody>
          <a:bodyPr>
            <a:noAutofit/>
          </a:bodyPr>
          <a:lstStyle/>
          <a:p>
            <a:pPr algn="r" rtl="1"/>
            <a:r>
              <a:rPr lang="fa-IR" sz="2800" dirty="0">
                <a:ea typeface="Times New Roman" panose="02020603050405020304" pitchFamily="18" charset="0"/>
                <a:cs typeface="B Nazanin" panose="00000400000000000000" pitchFamily="2" charset="-78"/>
              </a:rPr>
              <a:t>موانعي كه بر سر راه توسعه نقش بنگاههاي كوچك و متوسط وجود دارد را می توان بر اساس منشأ آنها، به شرح زیر طبقه بندی کرد: </a:t>
            </a:r>
            <a:endParaRPr lang="fa-IR" sz="2800" dirty="0" smtClean="0">
              <a:ea typeface="Times New Roman" panose="02020603050405020304" pitchFamily="18" charset="0"/>
              <a:cs typeface="B Nazanin" panose="00000400000000000000" pitchFamily="2" charset="-78"/>
            </a:endParaRPr>
          </a:p>
          <a:p>
            <a:pPr algn="r" rtl="1"/>
            <a:r>
              <a:rPr lang="fa-IR" sz="2800" dirty="0" smtClean="0">
                <a:solidFill>
                  <a:srgbClr val="FF0000"/>
                </a:solidFill>
                <a:cs typeface="B Nazanin" panose="00000400000000000000" pitchFamily="2" charset="-78"/>
              </a:rPr>
              <a:t>موانع عمده داخلی </a:t>
            </a:r>
            <a:r>
              <a:rPr lang="fa-IR" sz="2800" dirty="0" smtClean="0">
                <a:cs typeface="B Nazanin" panose="00000400000000000000" pitchFamily="2" charset="-78"/>
              </a:rPr>
              <a:t>: </a:t>
            </a:r>
          </a:p>
          <a:p>
            <a:pPr algn="r" rtl="1">
              <a:lnSpc>
                <a:spcPct val="115000"/>
              </a:lnSpc>
            </a:pPr>
            <a:r>
              <a:rPr lang="fa-IR" sz="2800" dirty="0">
                <a:latin typeface="Calibri" panose="020F0502020204030204" pitchFamily="34" charset="0"/>
                <a:ea typeface="Times New Roman" panose="02020603050405020304" pitchFamily="18" charset="0"/>
                <a:cs typeface="B Nazanin" panose="00000400000000000000" pitchFamily="2" charset="-78"/>
              </a:rPr>
              <a:t>این موانع عمدتاً مربوط به خود بنگاهها و فضای اقتصادی داخلی می باشد که اهمّ این </a:t>
            </a:r>
            <a:r>
              <a:rPr lang="fa-IR" sz="2800" dirty="0" smtClean="0">
                <a:latin typeface="Calibri" panose="020F0502020204030204" pitchFamily="34" charset="0"/>
                <a:ea typeface="Times New Roman" panose="02020603050405020304" pitchFamily="18" charset="0"/>
                <a:cs typeface="B Nazanin" panose="00000400000000000000" pitchFamily="2" charset="-78"/>
              </a:rPr>
              <a:t>موارد </a:t>
            </a:r>
            <a:r>
              <a:rPr lang="fa-IR" sz="2800" dirty="0">
                <a:latin typeface="Calibri" panose="020F0502020204030204" pitchFamily="34" charset="0"/>
                <a:ea typeface="Times New Roman" panose="02020603050405020304" pitchFamily="18" charset="0"/>
                <a:cs typeface="B Nazanin" panose="00000400000000000000" pitchFamily="2" charset="-78"/>
              </a:rPr>
              <a:t>عبارتند از :</a:t>
            </a:r>
            <a:br>
              <a:rPr lang="fa-IR" sz="2800" dirty="0">
                <a:latin typeface="Calibri" panose="020F0502020204030204" pitchFamily="34" charset="0"/>
                <a:ea typeface="Times New Roman" panose="02020603050405020304" pitchFamily="18" charset="0"/>
                <a:cs typeface="B Nazanin" panose="00000400000000000000" pitchFamily="2" charset="-78"/>
              </a:rPr>
            </a:br>
            <a:r>
              <a:rPr lang="fa-IR" sz="2800" dirty="0">
                <a:latin typeface="Calibri" panose="020F0502020204030204" pitchFamily="34" charset="0"/>
                <a:ea typeface="Times New Roman" panose="02020603050405020304" pitchFamily="18" charset="0"/>
                <a:cs typeface="B Nazanin" panose="00000400000000000000" pitchFamily="2" charset="-78"/>
              </a:rPr>
              <a:t>1- فقدان اطلاعات </a:t>
            </a:r>
            <a:br>
              <a:rPr lang="fa-IR" sz="2800" dirty="0">
                <a:latin typeface="Calibri" panose="020F0502020204030204" pitchFamily="34" charset="0"/>
                <a:ea typeface="Times New Roman" panose="02020603050405020304" pitchFamily="18" charset="0"/>
                <a:cs typeface="B Nazanin" panose="00000400000000000000" pitchFamily="2" charset="-78"/>
              </a:rPr>
            </a:br>
            <a:r>
              <a:rPr lang="fa-IR" sz="2800" dirty="0">
                <a:latin typeface="Calibri" panose="020F0502020204030204" pitchFamily="34" charset="0"/>
                <a:ea typeface="Times New Roman" panose="02020603050405020304" pitchFamily="18" charset="0"/>
                <a:cs typeface="B Nazanin" panose="00000400000000000000" pitchFamily="2" charset="-78"/>
              </a:rPr>
              <a:t>2- فقدان سرمايه يا اعتبار: این مانع به سه صورت زیر قابل تقسیم است:</a:t>
            </a:r>
            <a:br>
              <a:rPr lang="fa-IR" sz="2800" dirty="0">
                <a:latin typeface="Calibri" panose="020F0502020204030204" pitchFamily="34" charset="0"/>
                <a:ea typeface="Times New Roman" panose="02020603050405020304" pitchFamily="18" charset="0"/>
                <a:cs typeface="B Nazanin" panose="00000400000000000000" pitchFamily="2" charset="-78"/>
              </a:rPr>
            </a:br>
            <a:r>
              <a:rPr lang="fa-IR" sz="2800" dirty="0">
                <a:latin typeface="Calibri" panose="020F0502020204030204" pitchFamily="34" charset="0"/>
                <a:ea typeface="Times New Roman" panose="02020603050405020304" pitchFamily="18" charset="0"/>
                <a:cs typeface="B Nazanin" panose="00000400000000000000" pitchFamily="2" charset="-78"/>
              </a:rPr>
              <a:t>الف) دشواری ايجاد يك موقعيت در بازار بين‌المللي و حفظ روابط تجاري بين‌المللي </a:t>
            </a:r>
            <a:br>
              <a:rPr lang="fa-IR" sz="2800" dirty="0">
                <a:latin typeface="Calibri" panose="020F0502020204030204" pitchFamily="34" charset="0"/>
                <a:ea typeface="Times New Roman" panose="02020603050405020304" pitchFamily="18" charset="0"/>
                <a:cs typeface="B Nazanin" panose="00000400000000000000" pitchFamily="2" charset="-78"/>
              </a:rPr>
            </a:br>
            <a:r>
              <a:rPr lang="fa-IR" sz="2800" dirty="0">
                <a:latin typeface="Calibri" panose="020F0502020204030204" pitchFamily="34" charset="0"/>
                <a:ea typeface="Times New Roman" panose="02020603050405020304" pitchFamily="18" charset="0"/>
                <a:cs typeface="B Nazanin" panose="00000400000000000000" pitchFamily="2" charset="-78"/>
              </a:rPr>
              <a:t>ب) دشواري مربوط به استفاده از خدمات تأمين مالي تجاري، مواجهه با هزينه‌هاي فزاينده، خطوط اعتباري طولاني‌تر و تحمل ضررهاي ممكن </a:t>
            </a:r>
            <a:br>
              <a:rPr lang="fa-IR" sz="2800" dirty="0">
                <a:latin typeface="Calibri" panose="020F0502020204030204" pitchFamily="34" charset="0"/>
                <a:ea typeface="Times New Roman" panose="02020603050405020304" pitchFamily="18" charset="0"/>
                <a:cs typeface="B Nazanin" panose="00000400000000000000" pitchFamily="2" charset="-78"/>
              </a:rPr>
            </a:br>
            <a:r>
              <a:rPr lang="fa-IR" sz="2800" dirty="0">
                <a:latin typeface="Calibri" panose="020F0502020204030204" pitchFamily="34" charset="0"/>
                <a:ea typeface="Times New Roman" panose="02020603050405020304" pitchFamily="18" charset="0"/>
                <a:cs typeface="B Nazanin" panose="00000400000000000000" pitchFamily="2" charset="-78"/>
              </a:rPr>
              <a:t>ج) عدم دسترسي به موقع به اعتبارات و وامهاي مورد نياز</a:t>
            </a:r>
            <a:br>
              <a:rPr lang="fa-IR" sz="2800" dirty="0">
                <a:latin typeface="Calibri" panose="020F0502020204030204" pitchFamily="34" charset="0"/>
                <a:ea typeface="Times New Roman" panose="02020603050405020304" pitchFamily="18" charset="0"/>
                <a:cs typeface="B Nazanin" panose="00000400000000000000" pitchFamily="2" charset="-78"/>
              </a:rPr>
            </a:br>
            <a:endParaRPr lang="en-US" sz="2800" dirty="0">
              <a:cs typeface="B Nazanin" panose="00000400000000000000" pitchFamily="2" charset="-78"/>
            </a:endParaRPr>
          </a:p>
        </p:txBody>
      </p:sp>
      <p:sp>
        <p:nvSpPr>
          <p:cNvPr id="4" name="Oval 3"/>
          <p:cNvSpPr/>
          <p:nvPr/>
        </p:nvSpPr>
        <p:spPr>
          <a:xfrm>
            <a:off x="274321" y="5695406"/>
            <a:ext cx="4702628"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Bahram_hashemi2003@yahoo.com</a:t>
            </a:r>
            <a:endParaRPr lang="en-US" dirty="0"/>
          </a:p>
        </p:txBody>
      </p:sp>
    </p:spTree>
    <p:extLst>
      <p:ext uri="{BB962C8B-B14F-4D97-AF65-F5344CB8AC3E}">
        <p14:creationId xmlns="" xmlns:p14="http://schemas.microsoft.com/office/powerpoint/2010/main" val="2353171657"/>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401096" y="642594"/>
            <a:ext cx="9724103" cy="802748"/>
          </a:xfrm>
        </p:spPr>
        <p:txBody>
          <a:bodyPr/>
          <a:lstStyle/>
          <a:p>
            <a:pPr algn="r"/>
            <a:r>
              <a:rPr lang="fa-IR" dirty="0" smtClean="0">
                <a:solidFill>
                  <a:srgbClr val="FF0000"/>
                </a:solidFill>
                <a:cs typeface="B Nazanin" panose="00000400000000000000" pitchFamily="2" charset="-78"/>
              </a:rPr>
              <a:t>ادامه موانع عمده داخلی </a:t>
            </a:r>
            <a:r>
              <a:rPr lang="fa-IR" dirty="0" smtClean="0">
                <a:solidFill>
                  <a:srgbClr val="FF0000"/>
                </a:solidFill>
              </a:rPr>
              <a:t>:  </a:t>
            </a:r>
            <a:endParaRPr lang="fa-IR" dirty="0">
              <a:solidFill>
                <a:srgbClr val="FF0000"/>
              </a:solidFill>
            </a:endParaRPr>
          </a:p>
        </p:txBody>
      </p:sp>
      <p:sp>
        <p:nvSpPr>
          <p:cNvPr id="3" name="Content Placeholder 2"/>
          <p:cNvSpPr>
            <a:spLocks noGrp="1"/>
          </p:cNvSpPr>
          <p:nvPr>
            <p:ph idx="1"/>
          </p:nvPr>
        </p:nvSpPr>
        <p:spPr>
          <a:xfrm>
            <a:off x="634181" y="1445342"/>
            <a:ext cx="10692579" cy="4660490"/>
          </a:xfrm>
        </p:spPr>
        <p:txBody>
          <a:bodyPr>
            <a:normAutofit/>
          </a:bodyPr>
          <a:lstStyle/>
          <a:p>
            <a:pPr algn="r"/>
            <a:endParaRPr lang="fa-IR" sz="2400" dirty="0">
              <a:ea typeface="Times New Roman" panose="02020603050405020304" pitchFamily="18" charset="0"/>
              <a:cs typeface="B Nazanin" panose="00000400000000000000" pitchFamily="2" charset="-78"/>
            </a:endParaRPr>
          </a:p>
          <a:p>
            <a:pPr algn="r"/>
            <a:r>
              <a:rPr lang="fa-IR" sz="2400" dirty="0">
                <a:ea typeface="Times New Roman" panose="02020603050405020304" pitchFamily="18" charset="0"/>
                <a:cs typeface="B Nazanin" panose="00000400000000000000" pitchFamily="2" charset="-78"/>
              </a:rPr>
              <a:t>3</a:t>
            </a:r>
            <a:r>
              <a:rPr lang="fa-IR" sz="2400" dirty="0" smtClean="0">
                <a:ea typeface="Times New Roman" panose="02020603050405020304" pitchFamily="18" charset="0"/>
                <a:cs typeface="B Nazanin" panose="00000400000000000000" pitchFamily="2" charset="-78"/>
              </a:rPr>
              <a:t>- </a:t>
            </a:r>
            <a:r>
              <a:rPr lang="fa-IR" sz="2400" dirty="0">
                <a:ea typeface="Times New Roman" panose="02020603050405020304" pitchFamily="18" charset="0"/>
                <a:cs typeface="B Nazanin" panose="00000400000000000000" pitchFamily="2" charset="-78"/>
              </a:rPr>
              <a:t>مهارتهاي مديريتي ناكافي: این مانع به دو شکل زیر نمایان می گردد: </a:t>
            </a:r>
            <a:endParaRPr lang="fa-IR" sz="2400" dirty="0" smtClean="0">
              <a:ea typeface="Times New Roman" panose="02020603050405020304" pitchFamily="18" charset="0"/>
              <a:cs typeface="B Nazanin" panose="00000400000000000000" pitchFamily="2" charset="-78"/>
            </a:endParaRPr>
          </a:p>
          <a:p>
            <a:pPr algn="r"/>
            <a:r>
              <a:rPr lang="fa-IR" sz="2400" dirty="0">
                <a:ea typeface="Times New Roman" panose="02020603050405020304" pitchFamily="18" charset="0"/>
                <a:cs typeface="B Nazanin" panose="00000400000000000000" pitchFamily="2" charset="-78"/>
              </a:rPr>
              <a:t/>
            </a:r>
            <a:br>
              <a:rPr lang="fa-IR" sz="2400" dirty="0">
                <a:ea typeface="Times New Roman" panose="02020603050405020304" pitchFamily="18" charset="0"/>
                <a:cs typeface="B Nazanin" panose="00000400000000000000" pitchFamily="2" charset="-78"/>
              </a:rPr>
            </a:br>
            <a:r>
              <a:rPr lang="fa-IR" sz="2400" dirty="0">
                <a:ea typeface="Times New Roman" panose="02020603050405020304" pitchFamily="18" charset="0"/>
                <a:cs typeface="B Nazanin" panose="00000400000000000000" pitchFamily="2" charset="-78"/>
              </a:rPr>
              <a:t>الف) بسياري از بنگاههاي كوچك و متوسط بيشتر از آنكه بازار محور باشند توليد محور و فناوري محور هستند و امكان صرف‌ انرژي، زمان و منابع لازم جهت بازارشناسي و بازاريابي بين‌المللي را ندارند</a:t>
            </a:r>
            <a:r>
              <a:rPr lang="fa-IR" sz="2400" dirty="0" smtClean="0">
                <a:ea typeface="Times New Roman" panose="02020603050405020304" pitchFamily="18" charset="0"/>
                <a:cs typeface="B Nazanin" panose="00000400000000000000" pitchFamily="2" charset="-78"/>
              </a:rPr>
              <a:t>.</a:t>
            </a:r>
          </a:p>
          <a:p>
            <a:pPr algn="r"/>
            <a:r>
              <a:rPr lang="fa-IR" sz="2400" dirty="0" smtClean="0">
                <a:ea typeface="Times New Roman" panose="02020603050405020304" pitchFamily="18" charset="0"/>
                <a:cs typeface="B Nazanin" panose="00000400000000000000" pitchFamily="2" charset="-78"/>
              </a:rPr>
              <a:t> </a:t>
            </a:r>
            <a:r>
              <a:rPr lang="fa-IR" sz="2400" dirty="0">
                <a:ea typeface="Times New Roman" panose="02020603050405020304" pitchFamily="18" charset="0"/>
                <a:cs typeface="B Nazanin" panose="00000400000000000000" pitchFamily="2" charset="-78"/>
              </a:rPr>
              <a:t/>
            </a:r>
            <a:br>
              <a:rPr lang="fa-IR" sz="2400" dirty="0">
                <a:ea typeface="Times New Roman" panose="02020603050405020304" pitchFamily="18" charset="0"/>
                <a:cs typeface="B Nazanin" panose="00000400000000000000" pitchFamily="2" charset="-78"/>
              </a:rPr>
            </a:br>
            <a:r>
              <a:rPr lang="fa-IR" sz="2400" dirty="0">
                <a:ea typeface="Times New Roman" panose="02020603050405020304" pitchFamily="18" charset="0"/>
                <a:cs typeface="B Nazanin" panose="00000400000000000000" pitchFamily="2" charset="-78"/>
              </a:rPr>
              <a:t>ب) فقدان مديريت با تجربه بين‌المللي و مهارتهاي زبان خارجي </a:t>
            </a:r>
            <a:endParaRPr lang="fa-IR" sz="2400" dirty="0">
              <a:cs typeface="B Nazanin" panose="00000400000000000000" pitchFamily="2" charset="-78"/>
            </a:endParaRPr>
          </a:p>
        </p:txBody>
      </p:sp>
      <p:sp>
        <p:nvSpPr>
          <p:cNvPr id="4" name="Oval 3"/>
          <p:cNvSpPr/>
          <p:nvPr/>
        </p:nvSpPr>
        <p:spPr>
          <a:xfrm>
            <a:off x="274321" y="5695406"/>
            <a:ext cx="4702628"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Bahram_hashemi2003@yahoo.com</a:t>
            </a:r>
            <a:endParaRPr lang="en-US" dirty="0"/>
          </a:p>
        </p:txBody>
      </p:sp>
    </p:spTree>
    <p:extLst>
      <p:ext uri="{BB962C8B-B14F-4D97-AF65-F5344CB8AC3E}">
        <p14:creationId xmlns="" xmlns:p14="http://schemas.microsoft.com/office/powerpoint/2010/main" val="29381791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emplate>TM03457510[[fn=Savon]]</Template>
  <TotalTime>895</TotalTime>
  <Words>1099</Words>
  <Application>Microsoft Office PowerPoint</Application>
  <PresentationFormat>Custom</PresentationFormat>
  <Paragraphs>100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Savon</vt:lpstr>
      <vt:lpstr>Slide 1</vt:lpstr>
      <vt:lpstr> نقش بنگاههاي اقتصادي وصنعتي كوچك ومتوسط درعرصه اقتصاد مقاومتي وجهش توليد  </vt:lpstr>
      <vt:lpstr>حدود دو دهه است كه بحث پيرامون بنگاه‌هاي كوچك و زود بازده و كارآفرين در دنيا مطرح شده است و كشورهاي مختلف يكي از سياست‌هاي اصلی اقتصادی خود را توسعه اين بنگاه‌ها قرار داده ‌اند. در ادبیات اقتصادی، بنگاههاي كوچك و متوسط ، واحدهاي توليدي- تجاري هستند كه در مقیاس کوچک فعالیت می نمایند و معمولاً بر اساس چهار شاخص عمده ذيل مي‌باشد :   </vt:lpstr>
      <vt:lpstr>    نقش بنگاههاي كوچك و متوسط در عرصه اقتصادی وجهش توليد</vt:lpstr>
      <vt:lpstr>نقش بنگاههاي كوچك و متوسط در عرصه اقتصادی</vt:lpstr>
      <vt:lpstr> </vt:lpstr>
      <vt:lpstr>آمار مربوط به فعالیت بنگاههای کوچک و متوسط در اقتصاد جهانی </vt:lpstr>
      <vt:lpstr>مشكلات فراروي بنگاههاي كوچك و متوسط </vt:lpstr>
      <vt:lpstr>ادامه موانع عمده داخلی :  </vt:lpstr>
      <vt:lpstr>موانع عمده خارجی : </vt:lpstr>
      <vt:lpstr>سياست دولت در ارتقاء بنگاههاي كوچك و متوسط </vt:lpstr>
      <vt:lpstr>چیستی، چرایی و چگونگی اقتصاد مقاومتی از منظر مقام معظم رهبری</vt:lpstr>
      <vt:lpstr> مفهوم و مقصود اقتصاد مقاومتي</vt:lpstr>
      <vt:lpstr>مفهوم و مقصود اقتصاد مقاومتی</vt:lpstr>
      <vt:lpstr>تولید داخلی رکن اقتصاد مقاومتی وجهش توليد</vt:lpstr>
      <vt:lpstr>مردم رکن اقتصاد مقاومتی وجهش توليد</vt:lpstr>
      <vt:lpstr>دانستن خوب است اما توانستن عالي است  باتشكراز توجه شما...</vt:lpstr>
    </vt:vector>
  </TitlesOfParts>
  <Company>Moorche 30 DVDs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تفسیر آیات 4و 5 سوره ی بقره</dc:title>
  <dc:creator>MRT www.Win2Farsi.com</dc:creator>
  <cp:lastModifiedBy>hashemy</cp:lastModifiedBy>
  <cp:revision>106</cp:revision>
  <dcterms:created xsi:type="dcterms:W3CDTF">2017-04-08T13:45:44Z</dcterms:created>
  <dcterms:modified xsi:type="dcterms:W3CDTF">2020-04-21T08:48:33Z</dcterms:modified>
</cp:coreProperties>
</file>