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1" r:id="rId7"/>
    <p:sldId id="262" r:id="rId8"/>
    <p:sldId id="264" r:id="rId9"/>
    <p:sldId id="263" r:id="rId10"/>
    <p:sldId id="265" r:id="rId11"/>
    <p:sldId id="267" r:id="rId12"/>
    <p:sldId id="268" r:id="rId13"/>
    <p:sldId id="269" r:id="rId14"/>
    <p:sldId id="273" r:id="rId15"/>
    <p:sldId id="274" r:id="rId16"/>
    <p:sldId id="275" r:id="rId17"/>
    <p:sldId id="276" r:id="rId18"/>
    <p:sldId id="277" r:id="rId19"/>
    <p:sldId id="279" r:id="rId20"/>
    <p:sldId id="280" r:id="rId21"/>
    <p:sldId id="278" r:id="rId22"/>
    <p:sldId id="270" r:id="rId23"/>
    <p:sldId id="271" r:id="rId24"/>
    <p:sldId id="272" r:id="rId25"/>
    <p:sldId id="281" r:id="rId26"/>
    <p:sldId id="282" r:id="rId27"/>
    <p:sldId id="283" r:id="rId28"/>
    <p:sldId id="284" r:id="rId29"/>
    <p:sldId id="285" r:id="rId30"/>
    <p:sldId id="291" r:id="rId31"/>
    <p:sldId id="290" r:id="rId32"/>
    <p:sldId id="287" r:id="rId33"/>
    <p:sldId id="288" r:id="rId34"/>
    <p:sldId id="289" r:id="rId35"/>
    <p:sldId id="292" r:id="rId36"/>
    <p:sldId id="286"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E8797-8729-4E57-AA7C-E4A146825E73}" type="doc">
      <dgm:prSet loTypeId="urn:microsoft.com/office/officeart/2005/8/layout/hProcess9" loCatId="process" qsTypeId="urn:microsoft.com/office/officeart/2005/8/quickstyle/simple1" qsCatId="simple" csTypeId="urn:microsoft.com/office/officeart/2005/8/colors/accent6_2" csCatId="accent6" phldr="1"/>
      <dgm:spPr/>
    </dgm:pt>
    <dgm:pt modelId="{ECE11655-0D42-4D2E-8C70-6CC006B50BD4}">
      <dgm:prSet phldrT="[Text]"/>
      <dgm:spPr/>
      <dgm:t>
        <a:bodyPr/>
        <a:lstStyle/>
        <a:p>
          <a:r>
            <a:rPr lang="fa-IR" b="1" dirty="0" smtClean="0">
              <a:cs typeface="B Zar" panose="00000400000000000000" pitchFamily="2" charset="-78"/>
            </a:rPr>
            <a:t>شناخت سناریو</a:t>
          </a:r>
          <a:endParaRPr lang="en-US" b="1" dirty="0">
            <a:cs typeface="B Zar" panose="00000400000000000000" pitchFamily="2" charset="-78"/>
          </a:endParaRPr>
        </a:p>
      </dgm:t>
    </dgm:pt>
    <dgm:pt modelId="{C84C076D-E2A2-4C1F-B55E-7476CD1EDB2F}" type="parTrans" cxnId="{8A514DDE-1D75-4067-8B0D-B63ED6982D8F}">
      <dgm:prSet/>
      <dgm:spPr/>
      <dgm:t>
        <a:bodyPr/>
        <a:lstStyle/>
        <a:p>
          <a:endParaRPr lang="en-US" b="1">
            <a:cs typeface="B Zar" panose="00000400000000000000" pitchFamily="2" charset="-78"/>
          </a:endParaRPr>
        </a:p>
      </dgm:t>
    </dgm:pt>
    <dgm:pt modelId="{B67D6EED-9F4B-4DC1-BFB7-E3A6A95BF0E8}" type="sibTrans" cxnId="{8A514DDE-1D75-4067-8B0D-B63ED6982D8F}">
      <dgm:prSet/>
      <dgm:spPr/>
      <dgm:t>
        <a:bodyPr/>
        <a:lstStyle/>
        <a:p>
          <a:endParaRPr lang="en-US" b="1">
            <a:cs typeface="B Zar" panose="00000400000000000000" pitchFamily="2" charset="-78"/>
          </a:endParaRPr>
        </a:p>
      </dgm:t>
    </dgm:pt>
    <dgm:pt modelId="{72C9526C-6780-49E9-9344-F859688FEC30}">
      <dgm:prSet phldrT="[Text]"/>
      <dgm:spPr/>
      <dgm:t>
        <a:bodyPr/>
        <a:lstStyle/>
        <a:p>
          <a:r>
            <a:rPr lang="fa-IR" b="1" dirty="0" smtClean="0">
              <a:cs typeface="B Zar" panose="00000400000000000000" pitchFamily="2" charset="-78"/>
            </a:rPr>
            <a:t>شناخت  سلاح</a:t>
          </a:r>
          <a:endParaRPr lang="en-US" b="1" dirty="0">
            <a:cs typeface="B Zar" panose="00000400000000000000" pitchFamily="2" charset="-78"/>
          </a:endParaRPr>
        </a:p>
      </dgm:t>
    </dgm:pt>
    <dgm:pt modelId="{A81CA8A7-11F2-4D81-B6CE-C0875468C988}" type="parTrans" cxnId="{09795143-BBCF-46DD-97C2-F925C0CD2677}">
      <dgm:prSet/>
      <dgm:spPr/>
      <dgm:t>
        <a:bodyPr/>
        <a:lstStyle/>
        <a:p>
          <a:endParaRPr lang="en-US" b="1">
            <a:cs typeface="B Zar" panose="00000400000000000000" pitchFamily="2" charset="-78"/>
          </a:endParaRPr>
        </a:p>
      </dgm:t>
    </dgm:pt>
    <dgm:pt modelId="{7AAC909D-88E8-4DB8-AE25-7A6509348B89}" type="sibTrans" cxnId="{09795143-BBCF-46DD-97C2-F925C0CD2677}">
      <dgm:prSet/>
      <dgm:spPr/>
      <dgm:t>
        <a:bodyPr/>
        <a:lstStyle/>
        <a:p>
          <a:endParaRPr lang="en-US" b="1">
            <a:cs typeface="B Zar" panose="00000400000000000000" pitchFamily="2" charset="-78"/>
          </a:endParaRPr>
        </a:p>
      </dgm:t>
    </dgm:pt>
    <dgm:pt modelId="{E5B73BA8-8B0B-495C-B467-5FC43AE6296E}">
      <dgm:prSet phldrT="[Text]"/>
      <dgm:spPr/>
      <dgm:t>
        <a:bodyPr/>
        <a:lstStyle/>
        <a:p>
          <a:r>
            <a:rPr lang="fa-IR" b="1" dirty="0" smtClean="0">
              <a:cs typeface="B Zar" panose="00000400000000000000" pitchFamily="2" charset="-78"/>
            </a:rPr>
            <a:t>تولید ضد سلاح</a:t>
          </a:r>
          <a:endParaRPr lang="en-US" b="1" dirty="0">
            <a:cs typeface="B Zar" panose="00000400000000000000" pitchFamily="2" charset="-78"/>
          </a:endParaRPr>
        </a:p>
      </dgm:t>
    </dgm:pt>
    <dgm:pt modelId="{0CFC8761-1CBF-436A-A21D-F6752A876857}" type="parTrans" cxnId="{8C52C3FA-9F16-4B84-9501-C15578BCA82C}">
      <dgm:prSet/>
      <dgm:spPr/>
      <dgm:t>
        <a:bodyPr/>
        <a:lstStyle/>
        <a:p>
          <a:endParaRPr lang="en-US" b="1">
            <a:cs typeface="B Zar" panose="00000400000000000000" pitchFamily="2" charset="-78"/>
          </a:endParaRPr>
        </a:p>
      </dgm:t>
    </dgm:pt>
    <dgm:pt modelId="{D5F38997-205F-4E1F-8278-F7C597474FF5}" type="sibTrans" cxnId="{8C52C3FA-9F16-4B84-9501-C15578BCA82C}">
      <dgm:prSet/>
      <dgm:spPr/>
      <dgm:t>
        <a:bodyPr/>
        <a:lstStyle/>
        <a:p>
          <a:endParaRPr lang="en-US" b="1">
            <a:cs typeface="B Zar" panose="00000400000000000000" pitchFamily="2" charset="-78"/>
          </a:endParaRPr>
        </a:p>
      </dgm:t>
    </dgm:pt>
    <dgm:pt modelId="{238088BF-8668-4F29-9A3B-0FC51F4F7206}" type="pres">
      <dgm:prSet presAssocID="{B79E8797-8729-4E57-AA7C-E4A146825E73}" presName="CompostProcess" presStyleCnt="0">
        <dgm:presLayoutVars>
          <dgm:dir val="rev"/>
          <dgm:resizeHandles val="exact"/>
        </dgm:presLayoutVars>
      </dgm:prSet>
      <dgm:spPr/>
    </dgm:pt>
    <dgm:pt modelId="{94EF1F4A-250B-4E79-AD96-0C60EF2D5955}" type="pres">
      <dgm:prSet presAssocID="{B79E8797-8729-4E57-AA7C-E4A146825E73}" presName="arrow" presStyleLbl="bgShp" presStyleIdx="0" presStyleCnt="1"/>
      <dgm:spPr/>
    </dgm:pt>
    <dgm:pt modelId="{F6481E17-D64E-461C-9ECF-3ACEE7E7437A}" type="pres">
      <dgm:prSet presAssocID="{B79E8797-8729-4E57-AA7C-E4A146825E73}" presName="linearProcess" presStyleCnt="0"/>
      <dgm:spPr/>
    </dgm:pt>
    <dgm:pt modelId="{DDCCB310-9216-47A7-811D-32430D706100}" type="pres">
      <dgm:prSet presAssocID="{ECE11655-0D42-4D2E-8C70-6CC006B50BD4}" presName="textNode" presStyleLbl="node1" presStyleIdx="0" presStyleCnt="3">
        <dgm:presLayoutVars>
          <dgm:bulletEnabled val="1"/>
        </dgm:presLayoutVars>
      </dgm:prSet>
      <dgm:spPr/>
      <dgm:t>
        <a:bodyPr/>
        <a:lstStyle/>
        <a:p>
          <a:endParaRPr lang="en-US"/>
        </a:p>
      </dgm:t>
    </dgm:pt>
    <dgm:pt modelId="{91BA6C7E-0EB2-4C56-9DAB-E3DDDBE1926A}" type="pres">
      <dgm:prSet presAssocID="{B67D6EED-9F4B-4DC1-BFB7-E3A6A95BF0E8}" presName="sibTrans" presStyleCnt="0"/>
      <dgm:spPr/>
    </dgm:pt>
    <dgm:pt modelId="{F524FE16-08EB-44B4-B3A6-EE4FCDBA96C2}" type="pres">
      <dgm:prSet presAssocID="{72C9526C-6780-49E9-9344-F859688FEC30}" presName="textNode" presStyleLbl="node1" presStyleIdx="1" presStyleCnt="3">
        <dgm:presLayoutVars>
          <dgm:bulletEnabled val="1"/>
        </dgm:presLayoutVars>
      </dgm:prSet>
      <dgm:spPr/>
      <dgm:t>
        <a:bodyPr/>
        <a:lstStyle/>
        <a:p>
          <a:endParaRPr lang="en-US"/>
        </a:p>
      </dgm:t>
    </dgm:pt>
    <dgm:pt modelId="{BEA7248F-42D0-40DA-99DF-AB861E023890}" type="pres">
      <dgm:prSet presAssocID="{7AAC909D-88E8-4DB8-AE25-7A6509348B89}" presName="sibTrans" presStyleCnt="0"/>
      <dgm:spPr/>
    </dgm:pt>
    <dgm:pt modelId="{CBC15E4F-7A1E-4DFE-9242-00EEE4753961}" type="pres">
      <dgm:prSet presAssocID="{E5B73BA8-8B0B-495C-B467-5FC43AE6296E}" presName="textNode" presStyleLbl="node1" presStyleIdx="2" presStyleCnt="3">
        <dgm:presLayoutVars>
          <dgm:bulletEnabled val="1"/>
        </dgm:presLayoutVars>
      </dgm:prSet>
      <dgm:spPr/>
      <dgm:t>
        <a:bodyPr/>
        <a:lstStyle/>
        <a:p>
          <a:endParaRPr lang="en-US"/>
        </a:p>
      </dgm:t>
    </dgm:pt>
  </dgm:ptLst>
  <dgm:cxnLst>
    <dgm:cxn modelId="{8C52C3FA-9F16-4B84-9501-C15578BCA82C}" srcId="{B79E8797-8729-4E57-AA7C-E4A146825E73}" destId="{E5B73BA8-8B0B-495C-B467-5FC43AE6296E}" srcOrd="2" destOrd="0" parTransId="{0CFC8761-1CBF-436A-A21D-F6752A876857}" sibTransId="{D5F38997-205F-4E1F-8278-F7C597474FF5}"/>
    <dgm:cxn modelId="{8A514DDE-1D75-4067-8B0D-B63ED6982D8F}" srcId="{B79E8797-8729-4E57-AA7C-E4A146825E73}" destId="{ECE11655-0D42-4D2E-8C70-6CC006B50BD4}" srcOrd="0" destOrd="0" parTransId="{C84C076D-E2A2-4C1F-B55E-7476CD1EDB2F}" sibTransId="{B67D6EED-9F4B-4DC1-BFB7-E3A6A95BF0E8}"/>
    <dgm:cxn modelId="{99B51AF8-4A50-4CDF-AD49-8935799E62B3}" type="presOf" srcId="{72C9526C-6780-49E9-9344-F859688FEC30}" destId="{F524FE16-08EB-44B4-B3A6-EE4FCDBA96C2}" srcOrd="0" destOrd="0" presId="urn:microsoft.com/office/officeart/2005/8/layout/hProcess9"/>
    <dgm:cxn modelId="{D0574816-0E07-42A8-8773-13B6054A6F94}" type="presOf" srcId="{ECE11655-0D42-4D2E-8C70-6CC006B50BD4}" destId="{DDCCB310-9216-47A7-811D-32430D706100}" srcOrd="0" destOrd="0" presId="urn:microsoft.com/office/officeart/2005/8/layout/hProcess9"/>
    <dgm:cxn modelId="{30AFC90F-26A1-493F-9CB4-0F76C981B168}" type="presOf" srcId="{B79E8797-8729-4E57-AA7C-E4A146825E73}" destId="{238088BF-8668-4F29-9A3B-0FC51F4F7206}" srcOrd="0" destOrd="0" presId="urn:microsoft.com/office/officeart/2005/8/layout/hProcess9"/>
    <dgm:cxn modelId="{09795143-BBCF-46DD-97C2-F925C0CD2677}" srcId="{B79E8797-8729-4E57-AA7C-E4A146825E73}" destId="{72C9526C-6780-49E9-9344-F859688FEC30}" srcOrd="1" destOrd="0" parTransId="{A81CA8A7-11F2-4D81-B6CE-C0875468C988}" sibTransId="{7AAC909D-88E8-4DB8-AE25-7A6509348B89}"/>
    <dgm:cxn modelId="{037582F3-336D-47BA-A7C2-C74F5B2C0AD3}" type="presOf" srcId="{E5B73BA8-8B0B-495C-B467-5FC43AE6296E}" destId="{CBC15E4F-7A1E-4DFE-9242-00EEE4753961}" srcOrd="0" destOrd="0" presId="urn:microsoft.com/office/officeart/2005/8/layout/hProcess9"/>
    <dgm:cxn modelId="{9CFBC68B-0072-4FBD-9A81-2B462B8A815D}" type="presParOf" srcId="{238088BF-8668-4F29-9A3B-0FC51F4F7206}" destId="{94EF1F4A-250B-4E79-AD96-0C60EF2D5955}" srcOrd="0" destOrd="0" presId="urn:microsoft.com/office/officeart/2005/8/layout/hProcess9"/>
    <dgm:cxn modelId="{196B2237-209B-4E87-A87E-A66D33876AE9}" type="presParOf" srcId="{238088BF-8668-4F29-9A3B-0FC51F4F7206}" destId="{F6481E17-D64E-461C-9ECF-3ACEE7E7437A}" srcOrd="1" destOrd="0" presId="urn:microsoft.com/office/officeart/2005/8/layout/hProcess9"/>
    <dgm:cxn modelId="{BE5C6038-42F6-4746-9C13-A717C598D8F7}" type="presParOf" srcId="{F6481E17-D64E-461C-9ECF-3ACEE7E7437A}" destId="{DDCCB310-9216-47A7-811D-32430D706100}" srcOrd="0" destOrd="0" presId="urn:microsoft.com/office/officeart/2005/8/layout/hProcess9"/>
    <dgm:cxn modelId="{A825FC01-7E34-4601-8645-FF244C36FC5B}" type="presParOf" srcId="{F6481E17-D64E-461C-9ECF-3ACEE7E7437A}" destId="{91BA6C7E-0EB2-4C56-9DAB-E3DDDBE1926A}" srcOrd="1" destOrd="0" presId="urn:microsoft.com/office/officeart/2005/8/layout/hProcess9"/>
    <dgm:cxn modelId="{7FCAB7D7-426C-42AA-82E4-6B70294D4A2F}" type="presParOf" srcId="{F6481E17-D64E-461C-9ECF-3ACEE7E7437A}" destId="{F524FE16-08EB-44B4-B3A6-EE4FCDBA96C2}" srcOrd="2" destOrd="0" presId="urn:microsoft.com/office/officeart/2005/8/layout/hProcess9"/>
    <dgm:cxn modelId="{13D5DC60-6B40-4A56-B6C6-E75D9005FB68}" type="presParOf" srcId="{F6481E17-D64E-461C-9ECF-3ACEE7E7437A}" destId="{BEA7248F-42D0-40DA-99DF-AB861E023890}" srcOrd="3" destOrd="0" presId="urn:microsoft.com/office/officeart/2005/8/layout/hProcess9"/>
    <dgm:cxn modelId="{876CF144-5846-42B3-8CA6-F62B30F778AA}" type="presParOf" srcId="{F6481E17-D64E-461C-9ECF-3ACEE7E7437A}" destId="{CBC15E4F-7A1E-4DFE-9242-00EEE475396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809D1-46D8-417D-BF33-49D68F6D866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7DE6706C-4272-4C8B-9962-97D88D0A5CEA}">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تحریم‌های آمریکا</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D984C3E0-FF95-4796-BEFD-CCD3E1B48BB5}" type="parTrans" cxnId="{C06BA1AF-3585-4B39-8101-7F2F0E783EAB}">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8A053774-9AC3-4EC0-9BAF-AB410999A0E7}" type="sibTrans" cxnId="{C06BA1AF-3585-4B39-8101-7F2F0E783EAB}">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8BA4748A-4DE8-422A-AF7A-99463C1B2377}">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دستورات اجرایی</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4579EFCB-078A-41DD-9875-E54C2DCA1F5C}" type="parTrans" cxnId="{660959C1-6358-4F90-A235-269F966BD60F}">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58079511-C327-4B4D-B523-1CBAEA5991B2}" type="sibTrans" cxnId="{660959C1-6358-4F90-A235-269F966BD60F}">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F28EC969-7BE2-4ED6-BA25-74C87287A443}">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۱۳۳۸۲</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7339ECB2-5A2C-4817-93D1-0DBCADAC7B3B}" type="parTrans" cxnId="{CE42856E-33BE-40C7-AD85-349CEE2F9103}">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EFCD1729-B2C9-4727-8616-87183AD5B708}" type="sibTrans" cxnId="{CE42856E-33BE-40C7-AD85-349CEE2F9103}">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8BBEDBCF-872B-4B95-BF1B-4984223CA17A}">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۱۳۲۲۴</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50009E08-8CDE-4F81-83EE-0241E720BE5B}" type="parTrans" cxnId="{6E7C2975-C8C4-4A2A-A63B-1FF3C8D04800}">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07CDE0EA-ACE0-4404-ACDB-11542C7BB031}" type="sibTrans" cxnId="{6E7C2975-C8C4-4A2A-A63B-1FF3C8D04800}">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9144C77E-DE96-48CD-8F4F-F606F5A597EC}">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قوانین کنگره</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BBEF98C7-429B-4058-B6EF-0B48AEC961A1}" type="parTrans" cxnId="{FE9A20FE-BF6A-40C8-810A-FD7E84A231DC}">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B458B536-92B7-403C-B496-47CFD8E40AA1}" type="sibTrans" cxnId="{FE9A20FE-BF6A-40C8-810A-FD7E84A231DC}">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B59C899C-69F4-498A-8D6E-2BF05FF5A633}">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ایسا (۱۹۹۶)</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ED8E9140-478A-4618-838E-456119B24277}" type="parTrans" cxnId="{ACCD31D5-485F-473B-A713-54954161794D}">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07D9AE57-792A-440B-BF8C-0CF9B0C4FA74}" type="sibTrans" cxnId="{ACCD31D5-485F-473B-A713-54954161794D}">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7BC2D715-EA0E-463E-BD7C-D4B2F0BB6488}">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۱۳۵۹۰</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04788C20-9B8A-4383-A4CC-784AF18A225C}" type="parTrans" cxnId="{4FD4F89A-7488-4745-A5B9-4E71777870E4}">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4FEEFB2F-C0F6-46AE-B520-94D6C5A19AE8}" type="sibTrans" cxnId="{4FD4F89A-7488-4745-A5B9-4E71777870E4}">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1EFE461D-04FA-4FC1-BCB7-B6671FBDBF35}">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۱۳۶۲۲ و ...</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AA2B6613-9C10-44CA-AD6A-8DC7DEEDBAEC}" type="parTrans" cxnId="{802D1865-524A-4835-BAE9-6667FD3C119D}">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6443E651-5C22-4E35-98D2-958FC468EC84}" type="sibTrans" cxnId="{802D1865-524A-4835-BAE9-6667FD3C119D}">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7BB84DFB-84DF-44C0-A651-60B5F8C3AA69}">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سیسادا(۲۰۱۰)</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A38466A3-BC03-4458-AD1F-D8973EBE4111}" type="parTrans" cxnId="{19006B0F-F665-4BF1-9213-E6EC7AF421E3}">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621C01A4-A313-4C17-A68C-E422CAE9CF09}" type="sibTrans" cxnId="{19006B0F-F665-4BF1-9213-E6EC7AF421E3}">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B13CCCBB-C085-400C-A286-A807D933543D}">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کاهش تهدید ایران(۲۰۱۲)</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9D6BF54D-9E92-432F-87B0-5D86DD158518}" type="parTrans" cxnId="{767F98A6-42F3-48CA-9B08-8B610979F5B8}">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220D6C49-8675-4C24-9BC2-120271253C92}" type="sibTrans" cxnId="{767F98A6-42F3-48CA-9B08-8B610979F5B8}">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E1768469-8B21-449D-A329-9C2B1A7B1478}">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اختیارات دفاع ملی سال ۲۰۱۲</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C386F708-62F2-4270-876E-103D6CB24199}" type="parTrans" cxnId="{8CC6CE23-38B2-474A-8A7E-4047A65DFB2A}">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D983F51A-5079-4720-B19B-772CFAA6A74C}" type="sibTrans" cxnId="{8CC6CE23-38B2-474A-8A7E-4047A65DFB2A}">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6DA259C8-0138-430A-9161-3FB192726612}">
      <dgm:prSet phldrT="[Text]" custT="1"/>
      <dgm:spPr/>
      <dgm:t>
        <a:bodyPr/>
        <a:lstStyle/>
        <a:p>
          <a:r>
            <a:rPr lang="fa-IR" sz="2000" b="0" cap="none" spc="0" dirty="0" smtClean="0">
              <a:ln w="0"/>
              <a:solidFill>
                <a:schemeClr val="tx1"/>
              </a:solidFill>
              <a:effectLst>
                <a:outerShdw blurRad="38100" dist="19050" dir="2700000" algn="tl" rotWithShape="0">
                  <a:schemeClr val="dk1">
                    <a:alpha val="40000"/>
                  </a:schemeClr>
                </a:outerShdw>
              </a:effectLst>
              <a:cs typeface="B Zar" panose="00000400000000000000" pitchFamily="2" charset="-78"/>
            </a:rPr>
            <a:t>ایفکا (۲۰۱۳)</a:t>
          </a:r>
          <a:endParaRPr lang="en-US" sz="2000" b="0" cap="none" spc="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C1C1E268-4EC3-4C4A-BF4B-BAB729763562}" type="parTrans" cxnId="{277E5F0A-E64D-4330-A8F9-D2F4EEC01ABF}">
      <dgm:prSet custT="1"/>
      <dgm:spPr/>
      <dgm:t>
        <a:bodyPr/>
        <a:lstStyle/>
        <a:p>
          <a:endParaRPr lang="en-US" sz="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A0A6938A-C5EE-4104-8602-3D908362AA14}" type="sibTrans" cxnId="{277E5F0A-E64D-4330-A8F9-D2F4EEC01ABF}">
      <dgm:prSet/>
      <dgm:spPr/>
      <dgm:t>
        <a:bodyPr/>
        <a:lstStyle/>
        <a:p>
          <a:endParaRPr lang="en-US" sz="2800" b="0" cap="none" spc="0">
            <a:ln w="0"/>
            <a:solidFill>
              <a:schemeClr val="tx1"/>
            </a:solidFill>
            <a:effectLst>
              <a:outerShdw blurRad="38100" dist="19050" dir="2700000" algn="tl" rotWithShape="0">
                <a:schemeClr val="dk1">
                  <a:alpha val="40000"/>
                </a:schemeClr>
              </a:outerShdw>
            </a:effectLst>
            <a:cs typeface="B Zar" panose="00000400000000000000" pitchFamily="2" charset="-78"/>
          </a:endParaRPr>
        </a:p>
      </dgm:t>
    </dgm:pt>
    <dgm:pt modelId="{2CCAC48A-EA43-46CF-83FF-0F5AE4B502E6}" type="pres">
      <dgm:prSet presAssocID="{A38809D1-46D8-417D-BF33-49D68F6D866E}" presName="diagram" presStyleCnt="0">
        <dgm:presLayoutVars>
          <dgm:chPref val="1"/>
          <dgm:dir val="rev"/>
          <dgm:animOne val="branch"/>
          <dgm:animLvl val="lvl"/>
          <dgm:resizeHandles val="exact"/>
        </dgm:presLayoutVars>
      </dgm:prSet>
      <dgm:spPr/>
      <dgm:t>
        <a:bodyPr/>
        <a:lstStyle/>
        <a:p>
          <a:endParaRPr lang="en-US"/>
        </a:p>
      </dgm:t>
    </dgm:pt>
    <dgm:pt modelId="{B36CF600-E95F-46CC-8980-42DF8307A20A}" type="pres">
      <dgm:prSet presAssocID="{7DE6706C-4272-4C8B-9962-97D88D0A5CEA}" presName="root1" presStyleCnt="0"/>
      <dgm:spPr/>
    </dgm:pt>
    <dgm:pt modelId="{38A3DAEE-D95F-4A39-8DFE-6E5EB92EC391}" type="pres">
      <dgm:prSet presAssocID="{7DE6706C-4272-4C8B-9962-97D88D0A5CEA}" presName="LevelOneTextNode" presStyleLbl="node0" presStyleIdx="0" presStyleCnt="1" custScaleX="157333">
        <dgm:presLayoutVars>
          <dgm:chPref val="3"/>
        </dgm:presLayoutVars>
      </dgm:prSet>
      <dgm:spPr/>
      <dgm:t>
        <a:bodyPr/>
        <a:lstStyle/>
        <a:p>
          <a:endParaRPr lang="en-US"/>
        </a:p>
      </dgm:t>
    </dgm:pt>
    <dgm:pt modelId="{8318036D-3586-4DEE-885D-D027CC2B7B32}" type="pres">
      <dgm:prSet presAssocID="{7DE6706C-4272-4C8B-9962-97D88D0A5CEA}" presName="level2hierChild" presStyleCnt="0"/>
      <dgm:spPr/>
    </dgm:pt>
    <dgm:pt modelId="{D20DB9DA-8EDF-4E1F-A3F2-EA0625818DD6}" type="pres">
      <dgm:prSet presAssocID="{4579EFCB-078A-41DD-9875-E54C2DCA1F5C}" presName="conn2-1" presStyleLbl="parChTrans1D2" presStyleIdx="0" presStyleCnt="2"/>
      <dgm:spPr/>
      <dgm:t>
        <a:bodyPr/>
        <a:lstStyle/>
        <a:p>
          <a:endParaRPr lang="en-US"/>
        </a:p>
      </dgm:t>
    </dgm:pt>
    <dgm:pt modelId="{362F35F8-28D6-4049-88B4-193E740551D9}" type="pres">
      <dgm:prSet presAssocID="{4579EFCB-078A-41DD-9875-E54C2DCA1F5C}" presName="connTx" presStyleLbl="parChTrans1D2" presStyleIdx="0" presStyleCnt="2"/>
      <dgm:spPr/>
      <dgm:t>
        <a:bodyPr/>
        <a:lstStyle/>
        <a:p>
          <a:endParaRPr lang="en-US"/>
        </a:p>
      </dgm:t>
    </dgm:pt>
    <dgm:pt modelId="{2FCC313D-6786-457D-81CE-FEAC859A2915}" type="pres">
      <dgm:prSet presAssocID="{8BA4748A-4DE8-422A-AF7A-99463C1B2377}" presName="root2" presStyleCnt="0"/>
      <dgm:spPr/>
    </dgm:pt>
    <dgm:pt modelId="{752DFED1-16FF-4CE0-9F16-BD138D3F0DC4}" type="pres">
      <dgm:prSet presAssocID="{8BA4748A-4DE8-422A-AF7A-99463C1B2377}" presName="LevelTwoTextNode" presStyleLbl="node2" presStyleIdx="0" presStyleCnt="2" custScaleX="155272">
        <dgm:presLayoutVars>
          <dgm:chPref val="3"/>
        </dgm:presLayoutVars>
      </dgm:prSet>
      <dgm:spPr/>
      <dgm:t>
        <a:bodyPr/>
        <a:lstStyle/>
        <a:p>
          <a:endParaRPr lang="en-US"/>
        </a:p>
      </dgm:t>
    </dgm:pt>
    <dgm:pt modelId="{DB5641C0-E184-406C-8678-ED98C1DCCBAB}" type="pres">
      <dgm:prSet presAssocID="{8BA4748A-4DE8-422A-AF7A-99463C1B2377}" presName="level3hierChild" presStyleCnt="0"/>
      <dgm:spPr/>
    </dgm:pt>
    <dgm:pt modelId="{A6AAB38D-BD8F-48D5-9665-D159AABAD1F9}" type="pres">
      <dgm:prSet presAssocID="{7339ECB2-5A2C-4817-93D1-0DBCADAC7B3B}" presName="conn2-1" presStyleLbl="parChTrans1D3" presStyleIdx="0" presStyleCnt="9"/>
      <dgm:spPr/>
      <dgm:t>
        <a:bodyPr/>
        <a:lstStyle/>
        <a:p>
          <a:endParaRPr lang="en-US"/>
        </a:p>
      </dgm:t>
    </dgm:pt>
    <dgm:pt modelId="{BFC53C52-FA9B-4AB4-8DCC-56C323CDB610}" type="pres">
      <dgm:prSet presAssocID="{7339ECB2-5A2C-4817-93D1-0DBCADAC7B3B}" presName="connTx" presStyleLbl="parChTrans1D3" presStyleIdx="0" presStyleCnt="9"/>
      <dgm:spPr/>
      <dgm:t>
        <a:bodyPr/>
        <a:lstStyle/>
        <a:p>
          <a:endParaRPr lang="en-US"/>
        </a:p>
      </dgm:t>
    </dgm:pt>
    <dgm:pt modelId="{C6A167BB-F780-42F3-A580-805B29F3CABB}" type="pres">
      <dgm:prSet presAssocID="{F28EC969-7BE2-4ED6-BA25-74C87287A443}" presName="root2" presStyleCnt="0"/>
      <dgm:spPr/>
    </dgm:pt>
    <dgm:pt modelId="{4E876CE5-9237-4000-8404-C9114A317D83}" type="pres">
      <dgm:prSet presAssocID="{F28EC969-7BE2-4ED6-BA25-74C87287A443}" presName="LevelTwoTextNode" presStyleLbl="node3" presStyleIdx="0" presStyleCnt="9" custScaleX="326986">
        <dgm:presLayoutVars>
          <dgm:chPref val="3"/>
        </dgm:presLayoutVars>
      </dgm:prSet>
      <dgm:spPr/>
      <dgm:t>
        <a:bodyPr/>
        <a:lstStyle/>
        <a:p>
          <a:endParaRPr lang="en-US"/>
        </a:p>
      </dgm:t>
    </dgm:pt>
    <dgm:pt modelId="{BE69929E-7F10-42D3-8C1B-FD72798D28B4}" type="pres">
      <dgm:prSet presAssocID="{F28EC969-7BE2-4ED6-BA25-74C87287A443}" presName="level3hierChild" presStyleCnt="0"/>
      <dgm:spPr/>
    </dgm:pt>
    <dgm:pt modelId="{6D106781-6A99-4974-8D8B-03E585E961B5}" type="pres">
      <dgm:prSet presAssocID="{50009E08-8CDE-4F81-83EE-0241E720BE5B}" presName="conn2-1" presStyleLbl="parChTrans1D3" presStyleIdx="1" presStyleCnt="9"/>
      <dgm:spPr/>
      <dgm:t>
        <a:bodyPr/>
        <a:lstStyle/>
        <a:p>
          <a:endParaRPr lang="en-US"/>
        </a:p>
      </dgm:t>
    </dgm:pt>
    <dgm:pt modelId="{F32C9F47-BFF2-42B6-8D98-C2F82F57AC75}" type="pres">
      <dgm:prSet presAssocID="{50009E08-8CDE-4F81-83EE-0241E720BE5B}" presName="connTx" presStyleLbl="parChTrans1D3" presStyleIdx="1" presStyleCnt="9"/>
      <dgm:spPr/>
      <dgm:t>
        <a:bodyPr/>
        <a:lstStyle/>
        <a:p>
          <a:endParaRPr lang="en-US"/>
        </a:p>
      </dgm:t>
    </dgm:pt>
    <dgm:pt modelId="{DCCAAA4E-EFCA-4047-9B67-7959071F6D2A}" type="pres">
      <dgm:prSet presAssocID="{8BBEDBCF-872B-4B95-BF1B-4984223CA17A}" presName="root2" presStyleCnt="0"/>
      <dgm:spPr/>
    </dgm:pt>
    <dgm:pt modelId="{EC1BA368-67ED-45EE-B6C4-59778F74C5D6}" type="pres">
      <dgm:prSet presAssocID="{8BBEDBCF-872B-4B95-BF1B-4984223CA17A}" presName="LevelTwoTextNode" presStyleLbl="node3" presStyleIdx="1" presStyleCnt="9" custScaleX="326986">
        <dgm:presLayoutVars>
          <dgm:chPref val="3"/>
        </dgm:presLayoutVars>
      </dgm:prSet>
      <dgm:spPr/>
      <dgm:t>
        <a:bodyPr/>
        <a:lstStyle/>
        <a:p>
          <a:endParaRPr lang="en-US"/>
        </a:p>
      </dgm:t>
    </dgm:pt>
    <dgm:pt modelId="{F58CA4F1-BE42-45D9-B0A8-C1515B21A78D}" type="pres">
      <dgm:prSet presAssocID="{8BBEDBCF-872B-4B95-BF1B-4984223CA17A}" presName="level3hierChild" presStyleCnt="0"/>
      <dgm:spPr/>
    </dgm:pt>
    <dgm:pt modelId="{43A5C2E6-9DDC-4F2A-B78C-E46C65EFB835}" type="pres">
      <dgm:prSet presAssocID="{04788C20-9B8A-4383-A4CC-784AF18A225C}" presName="conn2-1" presStyleLbl="parChTrans1D3" presStyleIdx="2" presStyleCnt="9"/>
      <dgm:spPr/>
      <dgm:t>
        <a:bodyPr/>
        <a:lstStyle/>
        <a:p>
          <a:endParaRPr lang="en-US"/>
        </a:p>
      </dgm:t>
    </dgm:pt>
    <dgm:pt modelId="{78E5B03F-B838-4D00-8100-EEC2BB9EB979}" type="pres">
      <dgm:prSet presAssocID="{04788C20-9B8A-4383-A4CC-784AF18A225C}" presName="connTx" presStyleLbl="parChTrans1D3" presStyleIdx="2" presStyleCnt="9"/>
      <dgm:spPr/>
      <dgm:t>
        <a:bodyPr/>
        <a:lstStyle/>
        <a:p>
          <a:endParaRPr lang="en-US"/>
        </a:p>
      </dgm:t>
    </dgm:pt>
    <dgm:pt modelId="{80A01CCC-1B53-4410-B33C-A87FD338B38C}" type="pres">
      <dgm:prSet presAssocID="{7BC2D715-EA0E-463E-BD7C-D4B2F0BB6488}" presName="root2" presStyleCnt="0"/>
      <dgm:spPr/>
    </dgm:pt>
    <dgm:pt modelId="{39F655A7-C997-4CD2-A095-D5AE90929BC7}" type="pres">
      <dgm:prSet presAssocID="{7BC2D715-EA0E-463E-BD7C-D4B2F0BB6488}" presName="LevelTwoTextNode" presStyleLbl="node3" presStyleIdx="2" presStyleCnt="9" custScaleX="326986">
        <dgm:presLayoutVars>
          <dgm:chPref val="3"/>
        </dgm:presLayoutVars>
      </dgm:prSet>
      <dgm:spPr/>
      <dgm:t>
        <a:bodyPr/>
        <a:lstStyle/>
        <a:p>
          <a:endParaRPr lang="en-US"/>
        </a:p>
      </dgm:t>
    </dgm:pt>
    <dgm:pt modelId="{83BBAB73-1682-4460-A55B-99BC2D4FBE69}" type="pres">
      <dgm:prSet presAssocID="{7BC2D715-EA0E-463E-BD7C-D4B2F0BB6488}" presName="level3hierChild" presStyleCnt="0"/>
      <dgm:spPr/>
    </dgm:pt>
    <dgm:pt modelId="{A1EA36EA-9E9C-40D5-A777-FD6175119DA8}" type="pres">
      <dgm:prSet presAssocID="{AA2B6613-9C10-44CA-AD6A-8DC7DEEDBAEC}" presName="conn2-1" presStyleLbl="parChTrans1D3" presStyleIdx="3" presStyleCnt="9"/>
      <dgm:spPr/>
      <dgm:t>
        <a:bodyPr/>
        <a:lstStyle/>
        <a:p>
          <a:endParaRPr lang="en-US"/>
        </a:p>
      </dgm:t>
    </dgm:pt>
    <dgm:pt modelId="{C03EB4AE-A0A2-4C08-8D53-439084CD2195}" type="pres">
      <dgm:prSet presAssocID="{AA2B6613-9C10-44CA-AD6A-8DC7DEEDBAEC}" presName="connTx" presStyleLbl="parChTrans1D3" presStyleIdx="3" presStyleCnt="9"/>
      <dgm:spPr/>
      <dgm:t>
        <a:bodyPr/>
        <a:lstStyle/>
        <a:p>
          <a:endParaRPr lang="en-US"/>
        </a:p>
      </dgm:t>
    </dgm:pt>
    <dgm:pt modelId="{FF1D8FFA-C3CF-4957-A7A8-F9A962D74CB4}" type="pres">
      <dgm:prSet presAssocID="{1EFE461D-04FA-4FC1-BCB7-B6671FBDBF35}" presName="root2" presStyleCnt="0"/>
      <dgm:spPr/>
    </dgm:pt>
    <dgm:pt modelId="{04FE6F9C-648D-460E-A54C-134FC2407A0E}" type="pres">
      <dgm:prSet presAssocID="{1EFE461D-04FA-4FC1-BCB7-B6671FBDBF35}" presName="LevelTwoTextNode" presStyleLbl="node3" presStyleIdx="3" presStyleCnt="9" custScaleX="326986">
        <dgm:presLayoutVars>
          <dgm:chPref val="3"/>
        </dgm:presLayoutVars>
      </dgm:prSet>
      <dgm:spPr/>
      <dgm:t>
        <a:bodyPr/>
        <a:lstStyle/>
        <a:p>
          <a:endParaRPr lang="en-US"/>
        </a:p>
      </dgm:t>
    </dgm:pt>
    <dgm:pt modelId="{606CC974-15E7-4493-A85E-10F15CA54776}" type="pres">
      <dgm:prSet presAssocID="{1EFE461D-04FA-4FC1-BCB7-B6671FBDBF35}" presName="level3hierChild" presStyleCnt="0"/>
      <dgm:spPr/>
    </dgm:pt>
    <dgm:pt modelId="{0BAFE4A2-21A3-4E34-B670-CB9DC4FA3E37}" type="pres">
      <dgm:prSet presAssocID="{BBEF98C7-429B-4058-B6EF-0B48AEC961A1}" presName="conn2-1" presStyleLbl="parChTrans1D2" presStyleIdx="1" presStyleCnt="2"/>
      <dgm:spPr/>
      <dgm:t>
        <a:bodyPr/>
        <a:lstStyle/>
        <a:p>
          <a:endParaRPr lang="en-US"/>
        </a:p>
      </dgm:t>
    </dgm:pt>
    <dgm:pt modelId="{DB97E566-E375-43DD-B535-E7F9D80895C5}" type="pres">
      <dgm:prSet presAssocID="{BBEF98C7-429B-4058-B6EF-0B48AEC961A1}" presName="connTx" presStyleLbl="parChTrans1D2" presStyleIdx="1" presStyleCnt="2"/>
      <dgm:spPr/>
      <dgm:t>
        <a:bodyPr/>
        <a:lstStyle/>
        <a:p>
          <a:endParaRPr lang="en-US"/>
        </a:p>
      </dgm:t>
    </dgm:pt>
    <dgm:pt modelId="{EF082B8A-E879-48A5-BB34-FAD7208C208E}" type="pres">
      <dgm:prSet presAssocID="{9144C77E-DE96-48CD-8F4F-F606F5A597EC}" presName="root2" presStyleCnt="0"/>
      <dgm:spPr/>
    </dgm:pt>
    <dgm:pt modelId="{AA00CFBA-FCE8-4EBB-8853-182C0BAB5982}" type="pres">
      <dgm:prSet presAssocID="{9144C77E-DE96-48CD-8F4F-F606F5A597EC}" presName="LevelTwoTextNode" presStyleLbl="node2" presStyleIdx="1" presStyleCnt="2" custScaleX="155272">
        <dgm:presLayoutVars>
          <dgm:chPref val="3"/>
        </dgm:presLayoutVars>
      </dgm:prSet>
      <dgm:spPr/>
      <dgm:t>
        <a:bodyPr/>
        <a:lstStyle/>
        <a:p>
          <a:endParaRPr lang="en-US"/>
        </a:p>
      </dgm:t>
    </dgm:pt>
    <dgm:pt modelId="{325D42FA-E40D-42BE-87B9-1D714B619BC1}" type="pres">
      <dgm:prSet presAssocID="{9144C77E-DE96-48CD-8F4F-F606F5A597EC}" presName="level3hierChild" presStyleCnt="0"/>
      <dgm:spPr/>
    </dgm:pt>
    <dgm:pt modelId="{2B85B8BB-D21C-4678-81F2-CB41D77BF6FF}" type="pres">
      <dgm:prSet presAssocID="{ED8E9140-478A-4618-838E-456119B24277}" presName="conn2-1" presStyleLbl="parChTrans1D3" presStyleIdx="4" presStyleCnt="9"/>
      <dgm:spPr/>
      <dgm:t>
        <a:bodyPr/>
        <a:lstStyle/>
        <a:p>
          <a:endParaRPr lang="en-US"/>
        </a:p>
      </dgm:t>
    </dgm:pt>
    <dgm:pt modelId="{80932314-B03F-49BE-8591-F9AE0BD5D5AB}" type="pres">
      <dgm:prSet presAssocID="{ED8E9140-478A-4618-838E-456119B24277}" presName="connTx" presStyleLbl="parChTrans1D3" presStyleIdx="4" presStyleCnt="9"/>
      <dgm:spPr/>
      <dgm:t>
        <a:bodyPr/>
        <a:lstStyle/>
        <a:p>
          <a:endParaRPr lang="en-US"/>
        </a:p>
      </dgm:t>
    </dgm:pt>
    <dgm:pt modelId="{D3A8CC9E-1D45-4BC2-BA86-BDFAC48F9505}" type="pres">
      <dgm:prSet presAssocID="{B59C899C-69F4-498A-8D6E-2BF05FF5A633}" presName="root2" presStyleCnt="0"/>
      <dgm:spPr/>
    </dgm:pt>
    <dgm:pt modelId="{3A2F4845-8A81-4C0B-9610-49B36F801A6F}" type="pres">
      <dgm:prSet presAssocID="{B59C899C-69F4-498A-8D6E-2BF05FF5A633}" presName="LevelTwoTextNode" presStyleLbl="node3" presStyleIdx="4" presStyleCnt="9" custScaleX="326986">
        <dgm:presLayoutVars>
          <dgm:chPref val="3"/>
        </dgm:presLayoutVars>
      </dgm:prSet>
      <dgm:spPr/>
      <dgm:t>
        <a:bodyPr/>
        <a:lstStyle/>
        <a:p>
          <a:endParaRPr lang="en-US"/>
        </a:p>
      </dgm:t>
    </dgm:pt>
    <dgm:pt modelId="{2300169C-05C8-4EF8-B202-CBA8F124F2E6}" type="pres">
      <dgm:prSet presAssocID="{B59C899C-69F4-498A-8D6E-2BF05FF5A633}" presName="level3hierChild" presStyleCnt="0"/>
      <dgm:spPr/>
    </dgm:pt>
    <dgm:pt modelId="{CBF050F0-0587-455B-97BC-395DD581E8EC}" type="pres">
      <dgm:prSet presAssocID="{A38466A3-BC03-4458-AD1F-D8973EBE4111}" presName="conn2-1" presStyleLbl="parChTrans1D3" presStyleIdx="5" presStyleCnt="9"/>
      <dgm:spPr/>
      <dgm:t>
        <a:bodyPr/>
        <a:lstStyle/>
        <a:p>
          <a:endParaRPr lang="en-US"/>
        </a:p>
      </dgm:t>
    </dgm:pt>
    <dgm:pt modelId="{A06D4842-C3BE-42B3-A0C7-97A733219F59}" type="pres">
      <dgm:prSet presAssocID="{A38466A3-BC03-4458-AD1F-D8973EBE4111}" presName="connTx" presStyleLbl="parChTrans1D3" presStyleIdx="5" presStyleCnt="9"/>
      <dgm:spPr/>
      <dgm:t>
        <a:bodyPr/>
        <a:lstStyle/>
        <a:p>
          <a:endParaRPr lang="en-US"/>
        </a:p>
      </dgm:t>
    </dgm:pt>
    <dgm:pt modelId="{FBEBE049-548F-4531-B032-C4F85430BEFB}" type="pres">
      <dgm:prSet presAssocID="{7BB84DFB-84DF-44C0-A651-60B5F8C3AA69}" presName="root2" presStyleCnt="0"/>
      <dgm:spPr/>
    </dgm:pt>
    <dgm:pt modelId="{5778099E-9EEC-40AD-8AD8-C867380A0200}" type="pres">
      <dgm:prSet presAssocID="{7BB84DFB-84DF-44C0-A651-60B5F8C3AA69}" presName="LevelTwoTextNode" presStyleLbl="node3" presStyleIdx="5" presStyleCnt="9" custScaleX="326986">
        <dgm:presLayoutVars>
          <dgm:chPref val="3"/>
        </dgm:presLayoutVars>
      </dgm:prSet>
      <dgm:spPr/>
      <dgm:t>
        <a:bodyPr/>
        <a:lstStyle/>
        <a:p>
          <a:endParaRPr lang="en-US"/>
        </a:p>
      </dgm:t>
    </dgm:pt>
    <dgm:pt modelId="{29976CC6-F3E3-4C79-A1DA-FD59CF15C2EE}" type="pres">
      <dgm:prSet presAssocID="{7BB84DFB-84DF-44C0-A651-60B5F8C3AA69}" presName="level3hierChild" presStyleCnt="0"/>
      <dgm:spPr/>
    </dgm:pt>
    <dgm:pt modelId="{8C5080A6-7BAA-4E35-9B28-9BEDE774A837}" type="pres">
      <dgm:prSet presAssocID="{C386F708-62F2-4270-876E-103D6CB24199}" presName="conn2-1" presStyleLbl="parChTrans1D3" presStyleIdx="6" presStyleCnt="9"/>
      <dgm:spPr/>
      <dgm:t>
        <a:bodyPr/>
        <a:lstStyle/>
        <a:p>
          <a:endParaRPr lang="en-US"/>
        </a:p>
      </dgm:t>
    </dgm:pt>
    <dgm:pt modelId="{7ED6018A-DAC8-4ADE-A984-C1E47B3B1FB9}" type="pres">
      <dgm:prSet presAssocID="{C386F708-62F2-4270-876E-103D6CB24199}" presName="connTx" presStyleLbl="parChTrans1D3" presStyleIdx="6" presStyleCnt="9"/>
      <dgm:spPr/>
      <dgm:t>
        <a:bodyPr/>
        <a:lstStyle/>
        <a:p>
          <a:endParaRPr lang="en-US"/>
        </a:p>
      </dgm:t>
    </dgm:pt>
    <dgm:pt modelId="{A8D7DE4B-2F01-463B-BB35-61F1707BFB5E}" type="pres">
      <dgm:prSet presAssocID="{E1768469-8B21-449D-A329-9C2B1A7B1478}" presName="root2" presStyleCnt="0"/>
      <dgm:spPr/>
    </dgm:pt>
    <dgm:pt modelId="{FB0EA99A-021D-4740-96AF-8BDFC3EFC71A}" type="pres">
      <dgm:prSet presAssocID="{E1768469-8B21-449D-A329-9C2B1A7B1478}" presName="LevelTwoTextNode" presStyleLbl="node3" presStyleIdx="6" presStyleCnt="9" custScaleX="326986">
        <dgm:presLayoutVars>
          <dgm:chPref val="3"/>
        </dgm:presLayoutVars>
      </dgm:prSet>
      <dgm:spPr/>
      <dgm:t>
        <a:bodyPr/>
        <a:lstStyle/>
        <a:p>
          <a:endParaRPr lang="en-US"/>
        </a:p>
      </dgm:t>
    </dgm:pt>
    <dgm:pt modelId="{3A9BAAA5-12B0-404B-93F0-1CAB6DFA60FD}" type="pres">
      <dgm:prSet presAssocID="{E1768469-8B21-449D-A329-9C2B1A7B1478}" presName="level3hierChild" presStyleCnt="0"/>
      <dgm:spPr/>
    </dgm:pt>
    <dgm:pt modelId="{9F3B6522-8867-4F7C-9B5C-FF8629CBC405}" type="pres">
      <dgm:prSet presAssocID="{9D6BF54D-9E92-432F-87B0-5D86DD158518}" presName="conn2-1" presStyleLbl="parChTrans1D3" presStyleIdx="7" presStyleCnt="9"/>
      <dgm:spPr/>
      <dgm:t>
        <a:bodyPr/>
        <a:lstStyle/>
        <a:p>
          <a:endParaRPr lang="en-US"/>
        </a:p>
      </dgm:t>
    </dgm:pt>
    <dgm:pt modelId="{ED6BEE11-202E-473B-A72C-A31E9D8396F1}" type="pres">
      <dgm:prSet presAssocID="{9D6BF54D-9E92-432F-87B0-5D86DD158518}" presName="connTx" presStyleLbl="parChTrans1D3" presStyleIdx="7" presStyleCnt="9"/>
      <dgm:spPr/>
      <dgm:t>
        <a:bodyPr/>
        <a:lstStyle/>
        <a:p>
          <a:endParaRPr lang="en-US"/>
        </a:p>
      </dgm:t>
    </dgm:pt>
    <dgm:pt modelId="{1C69C454-1474-4124-A5F3-56B7B6335024}" type="pres">
      <dgm:prSet presAssocID="{B13CCCBB-C085-400C-A286-A807D933543D}" presName="root2" presStyleCnt="0"/>
      <dgm:spPr/>
    </dgm:pt>
    <dgm:pt modelId="{AED78F3D-1880-4C83-A7E2-6C95E41849EE}" type="pres">
      <dgm:prSet presAssocID="{B13CCCBB-C085-400C-A286-A807D933543D}" presName="LevelTwoTextNode" presStyleLbl="node3" presStyleIdx="7" presStyleCnt="9" custScaleX="326986">
        <dgm:presLayoutVars>
          <dgm:chPref val="3"/>
        </dgm:presLayoutVars>
      </dgm:prSet>
      <dgm:spPr/>
      <dgm:t>
        <a:bodyPr/>
        <a:lstStyle/>
        <a:p>
          <a:endParaRPr lang="en-US"/>
        </a:p>
      </dgm:t>
    </dgm:pt>
    <dgm:pt modelId="{8043FE9E-2898-4710-9714-92E1FE59C83D}" type="pres">
      <dgm:prSet presAssocID="{B13CCCBB-C085-400C-A286-A807D933543D}" presName="level3hierChild" presStyleCnt="0"/>
      <dgm:spPr/>
    </dgm:pt>
    <dgm:pt modelId="{89DE5788-5A22-4B8C-8542-8A3EB580680A}" type="pres">
      <dgm:prSet presAssocID="{C1C1E268-4EC3-4C4A-BF4B-BAB729763562}" presName="conn2-1" presStyleLbl="parChTrans1D3" presStyleIdx="8" presStyleCnt="9"/>
      <dgm:spPr/>
      <dgm:t>
        <a:bodyPr/>
        <a:lstStyle/>
        <a:p>
          <a:endParaRPr lang="en-US"/>
        </a:p>
      </dgm:t>
    </dgm:pt>
    <dgm:pt modelId="{687F8EAF-B427-430B-884B-F21795F00F96}" type="pres">
      <dgm:prSet presAssocID="{C1C1E268-4EC3-4C4A-BF4B-BAB729763562}" presName="connTx" presStyleLbl="parChTrans1D3" presStyleIdx="8" presStyleCnt="9"/>
      <dgm:spPr/>
      <dgm:t>
        <a:bodyPr/>
        <a:lstStyle/>
        <a:p>
          <a:endParaRPr lang="en-US"/>
        </a:p>
      </dgm:t>
    </dgm:pt>
    <dgm:pt modelId="{613B482E-7011-4C15-8683-58BCE7AA8F7D}" type="pres">
      <dgm:prSet presAssocID="{6DA259C8-0138-430A-9161-3FB192726612}" presName="root2" presStyleCnt="0"/>
      <dgm:spPr/>
    </dgm:pt>
    <dgm:pt modelId="{89E87ECA-5395-474C-ACE3-1B86023912E9}" type="pres">
      <dgm:prSet presAssocID="{6DA259C8-0138-430A-9161-3FB192726612}" presName="LevelTwoTextNode" presStyleLbl="node3" presStyleIdx="8" presStyleCnt="9" custScaleX="326986">
        <dgm:presLayoutVars>
          <dgm:chPref val="3"/>
        </dgm:presLayoutVars>
      </dgm:prSet>
      <dgm:spPr/>
      <dgm:t>
        <a:bodyPr/>
        <a:lstStyle/>
        <a:p>
          <a:endParaRPr lang="en-US"/>
        </a:p>
      </dgm:t>
    </dgm:pt>
    <dgm:pt modelId="{FD77DC41-1B95-4128-BBE5-A870A09B9D25}" type="pres">
      <dgm:prSet presAssocID="{6DA259C8-0138-430A-9161-3FB192726612}" presName="level3hierChild" presStyleCnt="0"/>
      <dgm:spPr/>
    </dgm:pt>
  </dgm:ptLst>
  <dgm:cxnLst>
    <dgm:cxn modelId="{55D6C6C1-A8B2-435E-8353-9E23F282B4F5}" type="presOf" srcId="{9144C77E-DE96-48CD-8F4F-F606F5A597EC}" destId="{AA00CFBA-FCE8-4EBB-8853-182C0BAB5982}" srcOrd="0" destOrd="0" presId="urn:microsoft.com/office/officeart/2005/8/layout/hierarchy2"/>
    <dgm:cxn modelId="{4C7C1181-96FB-4CB3-9F55-54588773B3C6}" type="presOf" srcId="{7DE6706C-4272-4C8B-9962-97D88D0A5CEA}" destId="{38A3DAEE-D95F-4A39-8DFE-6E5EB92EC391}" srcOrd="0" destOrd="0" presId="urn:microsoft.com/office/officeart/2005/8/layout/hierarchy2"/>
    <dgm:cxn modelId="{5A45CA49-AB01-4338-8231-D0A29D4F41A6}" type="presOf" srcId="{ED8E9140-478A-4618-838E-456119B24277}" destId="{2B85B8BB-D21C-4678-81F2-CB41D77BF6FF}" srcOrd="0" destOrd="0" presId="urn:microsoft.com/office/officeart/2005/8/layout/hierarchy2"/>
    <dgm:cxn modelId="{277E5F0A-E64D-4330-A8F9-D2F4EEC01ABF}" srcId="{9144C77E-DE96-48CD-8F4F-F606F5A597EC}" destId="{6DA259C8-0138-430A-9161-3FB192726612}" srcOrd="4" destOrd="0" parTransId="{C1C1E268-4EC3-4C4A-BF4B-BAB729763562}" sibTransId="{A0A6938A-C5EE-4104-8602-3D908362AA14}"/>
    <dgm:cxn modelId="{D878DE67-C29F-4C49-9A4E-E96C9826EAF7}" type="presOf" srcId="{1EFE461D-04FA-4FC1-BCB7-B6671FBDBF35}" destId="{04FE6F9C-648D-460E-A54C-134FC2407A0E}" srcOrd="0" destOrd="0" presId="urn:microsoft.com/office/officeart/2005/8/layout/hierarchy2"/>
    <dgm:cxn modelId="{F39F98C5-343D-4143-8295-2335128B3AEB}" type="presOf" srcId="{4579EFCB-078A-41DD-9875-E54C2DCA1F5C}" destId="{362F35F8-28D6-4049-88B4-193E740551D9}" srcOrd="1" destOrd="0" presId="urn:microsoft.com/office/officeart/2005/8/layout/hierarchy2"/>
    <dgm:cxn modelId="{660959C1-6358-4F90-A235-269F966BD60F}" srcId="{7DE6706C-4272-4C8B-9962-97D88D0A5CEA}" destId="{8BA4748A-4DE8-422A-AF7A-99463C1B2377}" srcOrd="0" destOrd="0" parTransId="{4579EFCB-078A-41DD-9875-E54C2DCA1F5C}" sibTransId="{58079511-C327-4B4D-B523-1CBAEA5991B2}"/>
    <dgm:cxn modelId="{4FD4F89A-7488-4745-A5B9-4E71777870E4}" srcId="{8BA4748A-4DE8-422A-AF7A-99463C1B2377}" destId="{7BC2D715-EA0E-463E-BD7C-D4B2F0BB6488}" srcOrd="2" destOrd="0" parTransId="{04788C20-9B8A-4383-A4CC-784AF18A225C}" sibTransId="{4FEEFB2F-C0F6-46AE-B520-94D6C5A19AE8}"/>
    <dgm:cxn modelId="{EEAB4461-AEC9-43ED-A27D-0412B46C55B7}" type="presOf" srcId="{BBEF98C7-429B-4058-B6EF-0B48AEC961A1}" destId="{0BAFE4A2-21A3-4E34-B670-CB9DC4FA3E37}" srcOrd="0" destOrd="0" presId="urn:microsoft.com/office/officeart/2005/8/layout/hierarchy2"/>
    <dgm:cxn modelId="{FE9A20FE-BF6A-40C8-810A-FD7E84A231DC}" srcId="{7DE6706C-4272-4C8B-9962-97D88D0A5CEA}" destId="{9144C77E-DE96-48CD-8F4F-F606F5A597EC}" srcOrd="1" destOrd="0" parTransId="{BBEF98C7-429B-4058-B6EF-0B48AEC961A1}" sibTransId="{B458B536-92B7-403C-B496-47CFD8E40AA1}"/>
    <dgm:cxn modelId="{FD6E656A-5BA9-4B5B-8BCA-8F099AB1405B}" type="presOf" srcId="{50009E08-8CDE-4F81-83EE-0241E720BE5B}" destId="{6D106781-6A99-4974-8D8B-03E585E961B5}" srcOrd="0" destOrd="0" presId="urn:microsoft.com/office/officeart/2005/8/layout/hierarchy2"/>
    <dgm:cxn modelId="{08CB62C2-A92B-4789-A3C2-2984244D1195}" type="presOf" srcId="{E1768469-8B21-449D-A329-9C2B1A7B1478}" destId="{FB0EA99A-021D-4740-96AF-8BDFC3EFC71A}" srcOrd="0" destOrd="0" presId="urn:microsoft.com/office/officeart/2005/8/layout/hierarchy2"/>
    <dgm:cxn modelId="{19006B0F-F665-4BF1-9213-E6EC7AF421E3}" srcId="{9144C77E-DE96-48CD-8F4F-F606F5A597EC}" destId="{7BB84DFB-84DF-44C0-A651-60B5F8C3AA69}" srcOrd="1" destOrd="0" parTransId="{A38466A3-BC03-4458-AD1F-D8973EBE4111}" sibTransId="{621C01A4-A313-4C17-A68C-E422CAE9CF09}"/>
    <dgm:cxn modelId="{12ADF00C-3BC5-4398-8484-BF746D75A132}" type="presOf" srcId="{C386F708-62F2-4270-876E-103D6CB24199}" destId="{7ED6018A-DAC8-4ADE-A984-C1E47B3B1FB9}" srcOrd="1" destOrd="0" presId="urn:microsoft.com/office/officeart/2005/8/layout/hierarchy2"/>
    <dgm:cxn modelId="{7EF5178A-21BB-4CA4-B2B4-98900CB5B862}" type="presOf" srcId="{04788C20-9B8A-4383-A4CC-784AF18A225C}" destId="{78E5B03F-B838-4D00-8100-EEC2BB9EB979}" srcOrd="1" destOrd="0" presId="urn:microsoft.com/office/officeart/2005/8/layout/hierarchy2"/>
    <dgm:cxn modelId="{263D2DDA-7683-4A2A-B462-BACCBA073581}" type="presOf" srcId="{C386F708-62F2-4270-876E-103D6CB24199}" destId="{8C5080A6-7BAA-4E35-9B28-9BEDE774A837}" srcOrd="0" destOrd="0" presId="urn:microsoft.com/office/officeart/2005/8/layout/hierarchy2"/>
    <dgm:cxn modelId="{14B884CE-E756-425E-8A43-46327A3958E0}" type="presOf" srcId="{7BC2D715-EA0E-463E-BD7C-D4B2F0BB6488}" destId="{39F655A7-C997-4CD2-A095-D5AE90929BC7}" srcOrd="0" destOrd="0" presId="urn:microsoft.com/office/officeart/2005/8/layout/hierarchy2"/>
    <dgm:cxn modelId="{ACCD31D5-485F-473B-A713-54954161794D}" srcId="{9144C77E-DE96-48CD-8F4F-F606F5A597EC}" destId="{B59C899C-69F4-498A-8D6E-2BF05FF5A633}" srcOrd="0" destOrd="0" parTransId="{ED8E9140-478A-4618-838E-456119B24277}" sibTransId="{07D9AE57-792A-440B-BF8C-0CF9B0C4FA74}"/>
    <dgm:cxn modelId="{B7695EB1-9CB9-4DB2-86B0-B575F5DBDE85}" type="presOf" srcId="{B13CCCBB-C085-400C-A286-A807D933543D}" destId="{AED78F3D-1880-4C83-A7E2-6C95E41849EE}" srcOrd="0" destOrd="0" presId="urn:microsoft.com/office/officeart/2005/8/layout/hierarchy2"/>
    <dgm:cxn modelId="{B64E6B89-2325-47A3-9B69-0D2205A95826}" type="presOf" srcId="{F28EC969-7BE2-4ED6-BA25-74C87287A443}" destId="{4E876CE5-9237-4000-8404-C9114A317D83}" srcOrd="0" destOrd="0" presId="urn:microsoft.com/office/officeart/2005/8/layout/hierarchy2"/>
    <dgm:cxn modelId="{63B2C9F9-9DE7-4A7F-85CE-3E5E9E0B08F1}" type="presOf" srcId="{C1C1E268-4EC3-4C4A-BF4B-BAB729763562}" destId="{687F8EAF-B427-430B-884B-F21795F00F96}" srcOrd="1" destOrd="0" presId="urn:microsoft.com/office/officeart/2005/8/layout/hierarchy2"/>
    <dgm:cxn modelId="{74CA5E12-ED28-4794-9990-306C5DA25666}" type="presOf" srcId="{AA2B6613-9C10-44CA-AD6A-8DC7DEEDBAEC}" destId="{A1EA36EA-9E9C-40D5-A777-FD6175119DA8}" srcOrd="0" destOrd="0" presId="urn:microsoft.com/office/officeart/2005/8/layout/hierarchy2"/>
    <dgm:cxn modelId="{EE969C07-182F-439D-9834-E766EC34A0DA}" type="presOf" srcId="{6DA259C8-0138-430A-9161-3FB192726612}" destId="{89E87ECA-5395-474C-ACE3-1B86023912E9}" srcOrd="0" destOrd="0" presId="urn:microsoft.com/office/officeart/2005/8/layout/hierarchy2"/>
    <dgm:cxn modelId="{B23FF995-CE45-4904-B12F-C3455FC3E607}" type="presOf" srcId="{A38809D1-46D8-417D-BF33-49D68F6D866E}" destId="{2CCAC48A-EA43-46CF-83FF-0F5AE4B502E6}" srcOrd="0" destOrd="0" presId="urn:microsoft.com/office/officeart/2005/8/layout/hierarchy2"/>
    <dgm:cxn modelId="{C06BA1AF-3585-4B39-8101-7F2F0E783EAB}" srcId="{A38809D1-46D8-417D-BF33-49D68F6D866E}" destId="{7DE6706C-4272-4C8B-9962-97D88D0A5CEA}" srcOrd="0" destOrd="0" parTransId="{D984C3E0-FF95-4796-BEFD-CCD3E1B48BB5}" sibTransId="{8A053774-9AC3-4EC0-9BAF-AB410999A0E7}"/>
    <dgm:cxn modelId="{E5247B0D-155B-4495-A5DB-893D3DFB7A53}" type="presOf" srcId="{BBEF98C7-429B-4058-B6EF-0B48AEC961A1}" destId="{DB97E566-E375-43DD-B535-E7F9D80895C5}" srcOrd="1" destOrd="0" presId="urn:microsoft.com/office/officeart/2005/8/layout/hierarchy2"/>
    <dgm:cxn modelId="{CE42856E-33BE-40C7-AD85-349CEE2F9103}" srcId="{8BA4748A-4DE8-422A-AF7A-99463C1B2377}" destId="{F28EC969-7BE2-4ED6-BA25-74C87287A443}" srcOrd="0" destOrd="0" parTransId="{7339ECB2-5A2C-4817-93D1-0DBCADAC7B3B}" sibTransId="{EFCD1729-B2C9-4727-8616-87183AD5B708}"/>
    <dgm:cxn modelId="{767F98A6-42F3-48CA-9B08-8B610979F5B8}" srcId="{9144C77E-DE96-48CD-8F4F-F606F5A597EC}" destId="{B13CCCBB-C085-400C-A286-A807D933543D}" srcOrd="3" destOrd="0" parTransId="{9D6BF54D-9E92-432F-87B0-5D86DD158518}" sibTransId="{220D6C49-8675-4C24-9BC2-120271253C92}"/>
    <dgm:cxn modelId="{9718D357-3363-4343-90D8-F0551A08534E}" type="presOf" srcId="{9D6BF54D-9E92-432F-87B0-5D86DD158518}" destId="{9F3B6522-8867-4F7C-9B5C-FF8629CBC405}" srcOrd="0" destOrd="0" presId="urn:microsoft.com/office/officeart/2005/8/layout/hierarchy2"/>
    <dgm:cxn modelId="{C7D23DFE-C246-4F71-B0EA-A97A16E7AB5E}" type="presOf" srcId="{7BB84DFB-84DF-44C0-A651-60B5F8C3AA69}" destId="{5778099E-9EEC-40AD-8AD8-C867380A0200}" srcOrd="0" destOrd="0" presId="urn:microsoft.com/office/officeart/2005/8/layout/hierarchy2"/>
    <dgm:cxn modelId="{7AD82EA9-CBF8-4CD6-96C8-69785BE015C6}" type="presOf" srcId="{4579EFCB-078A-41DD-9875-E54C2DCA1F5C}" destId="{D20DB9DA-8EDF-4E1F-A3F2-EA0625818DD6}" srcOrd="0" destOrd="0" presId="urn:microsoft.com/office/officeart/2005/8/layout/hierarchy2"/>
    <dgm:cxn modelId="{19783E1E-B0A3-4908-8AC6-F9AC1F105D94}" type="presOf" srcId="{50009E08-8CDE-4F81-83EE-0241E720BE5B}" destId="{F32C9F47-BFF2-42B6-8D98-C2F82F57AC75}" srcOrd="1" destOrd="0" presId="urn:microsoft.com/office/officeart/2005/8/layout/hierarchy2"/>
    <dgm:cxn modelId="{CE4DBC42-3911-49CD-86D4-271DEEC17ACE}" type="presOf" srcId="{AA2B6613-9C10-44CA-AD6A-8DC7DEEDBAEC}" destId="{C03EB4AE-A0A2-4C08-8D53-439084CD2195}" srcOrd="1" destOrd="0" presId="urn:microsoft.com/office/officeart/2005/8/layout/hierarchy2"/>
    <dgm:cxn modelId="{D84BEC1E-0ACE-4AFA-8854-87BA6BB1BDD8}" type="presOf" srcId="{C1C1E268-4EC3-4C4A-BF4B-BAB729763562}" destId="{89DE5788-5A22-4B8C-8542-8A3EB580680A}" srcOrd="0" destOrd="0" presId="urn:microsoft.com/office/officeart/2005/8/layout/hierarchy2"/>
    <dgm:cxn modelId="{F3045D06-F678-4E80-927C-E9B8A57AF704}" type="presOf" srcId="{ED8E9140-478A-4618-838E-456119B24277}" destId="{80932314-B03F-49BE-8591-F9AE0BD5D5AB}" srcOrd="1" destOrd="0" presId="urn:microsoft.com/office/officeart/2005/8/layout/hierarchy2"/>
    <dgm:cxn modelId="{563C53F8-FE34-4AEA-BE2F-07D2C19A3385}" type="presOf" srcId="{8BA4748A-4DE8-422A-AF7A-99463C1B2377}" destId="{752DFED1-16FF-4CE0-9F16-BD138D3F0DC4}" srcOrd="0" destOrd="0" presId="urn:microsoft.com/office/officeart/2005/8/layout/hierarchy2"/>
    <dgm:cxn modelId="{8CC6CE23-38B2-474A-8A7E-4047A65DFB2A}" srcId="{9144C77E-DE96-48CD-8F4F-F606F5A597EC}" destId="{E1768469-8B21-449D-A329-9C2B1A7B1478}" srcOrd="2" destOrd="0" parTransId="{C386F708-62F2-4270-876E-103D6CB24199}" sibTransId="{D983F51A-5079-4720-B19B-772CFAA6A74C}"/>
    <dgm:cxn modelId="{9946E875-6CD7-4AAA-8A75-BDEC7E2552D8}" type="presOf" srcId="{04788C20-9B8A-4383-A4CC-784AF18A225C}" destId="{43A5C2E6-9DDC-4F2A-B78C-E46C65EFB835}" srcOrd="0" destOrd="0" presId="urn:microsoft.com/office/officeart/2005/8/layout/hierarchy2"/>
    <dgm:cxn modelId="{2CE18C2B-1746-488E-954C-0FAB2302454C}" type="presOf" srcId="{9D6BF54D-9E92-432F-87B0-5D86DD158518}" destId="{ED6BEE11-202E-473B-A72C-A31E9D8396F1}" srcOrd="1" destOrd="0" presId="urn:microsoft.com/office/officeart/2005/8/layout/hierarchy2"/>
    <dgm:cxn modelId="{BE09AC82-5D78-4E6D-8481-734FCA1BD273}" type="presOf" srcId="{B59C899C-69F4-498A-8D6E-2BF05FF5A633}" destId="{3A2F4845-8A81-4C0B-9610-49B36F801A6F}" srcOrd="0" destOrd="0" presId="urn:microsoft.com/office/officeart/2005/8/layout/hierarchy2"/>
    <dgm:cxn modelId="{2E63C09C-AE75-428E-A125-1EC3CD26B69A}" type="presOf" srcId="{A38466A3-BC03-4458-AD1F-D8973EBE4111}" destId="{CBF050F0-0587-455B-97BC-395DD581E8EC}" srcOrd="0" destOrd="0" presId="urn:microsoft.com/office/officeart/2005/8/layout/hierarchy2"/>
    <dgm:cxn modelId="{3618651E-6B41-4D11-B616-C9F2D60BBFDF}" type="presOf" srcId="{A38466A3-BC03-4458-AD1F-D8973EBE4111}" destId="{A06D4842-C3BE-42B3-A0C7-97A733219F59}" srcOrd="1" destOrd="0" presId="urn:microsoft.com/office/officeart/2005/8/layout/hierarchy2"/>
    <dgm:cxn modelId="{B5F1A942-FD09-4AEB-88BB-0344ABCE3C65}" type="presOf" srcId="{7339ECB2-5A2C-4817-93D1-0DBCADAC7B3B}" destId="{A6AAB38D-BD8F-48D5-9665-D159AABAD1F9}" srcOrd="0" destOrd="0" presId="urn:microsoft.com/office/officeart/2005/8/layout/hierarchy2"/>
    <dgm:cxn modelId="{6E7C2975-C8C4-4A2A-A63B-1FF3C8D04800}" srcId="{8BA4748A-4DE8-422A-AF7A-99463C1B2377}" destId="{8BBEDBCF-872B-4B95-BF1B-4984223CA17A}" srcOrd="1" destOrd="0" parTransId="{50009E08-8CDE-4F81-83EE-0241E720BE5B}" sibTransId="{07CDE0EA-ACE0-4404-ACDB-11542C7BB031}"/>
    <dgm:cxn modelId="{D2E0E145-9286-438D-BC37-148686CE0463}" type="presOf" srcId="{7339ECB2-5A2C-4817-93D1-0DBCADAC7B3B}" destId="{BFC53C52-FA9B-4AB4-8DCC-56C323CDB610}" srcOrd="1" destOrd="0" presId="urn:microsoft.com/office/officeart/2005/8/layout/hierarchy2"/>
    <dgm:cxn modelId="{802D1865-524A-4835-BAE9-6667FD3C119D}" srcId="{8BA4748A-4DE8-422A-AF7A-99463C1B2377}" destId="{1EFE461D-04FA-4FC1-BCB7-B6671FBDBF35}" srcOrd="3" destOrd="0" parTransId="{AA2B6613-9C10-44CA-AD6A-8DC7DEEDBAEC}" sibTransId="{6443E651-5C22-4E35-98D2-958FC468EC84}"/>
    <dgm:cxn modelId="{CDB67934-D983-413E-9F80-1E18DAF3DDD7}" type="presOf" srcId="{8BBEDBCF-872B-4B95-BF1B-4984223CA17A}" destId="{EC1BA368-67ED-45EE-B6C4-59778F74C5D6}" srcOrd="0" destOrd="0" presId="urn:microsoft.com/office/officeart/2005/8/layout/hierarchy2"/>
    <dgm:cxn modelId="{D6988065-198F-42DD-9ADD-CC7264BE7D60}" type="presParOf" srcId="{2CCAC48A-EA43-46CF-83FF-0F5AE4B502E6}" destId="{B36CF600-E95F-46CC-8980-42DF8307A20A}" srcOrd="0" destOrd="0" presId="urn:microsoft.com/office/officeart/2005/8/layout/hierarchy2"/>
    <dgm:cxn modelId="{D05F16F9-2C3B-4231-94BE-66FEBA6EFAC7}" type="presParOf" srcId="{B36CF600-E95F-46CC-8980-42DF8307A20A}" destId="{38A3DAEE-D95F-4A39-8DFE-6E5EB92EC391}" srcOrd="0" destOrd="0" presId="urn:microsoft.com/office/officeart/2005/8/layout/hierarchy2"/>
    <dgm:cxn modelId="{7DA8AEB4-D0E0-4193-9AD4-681ABC212BA1}" type="presParOf" srcId="{B36CF600-E95F-46CC-8980-42DF8307A20A}" destId="{8318036D-3586-4DEE-885D-D027CC2B7B32}" srcOrd="1" destOrd="0" presId="urn:microsoft.com/office/officeart/2005/8/layout/hierarchy2"/>
    <dgm:cxn modelId="{2FF4319A-F757-4117-B2A8-A768C8BDF531}" type="presParOf" srcId="{8318036D-3586-4DEE-885D-D027CC2B7B32}" destId="{D20DB9DA-8EDF-4E1F-A3F2-EA0625818DD6}" srcOrd="0" destOrd="0" presId="urn:microsoft.com/office/officeart/2005/8/layout/hierarchy2"/>
    <dgm:cxn modelId="{3357408D-B99A-497B-A4D1-B8E7BAE0311A}" type="presParOf" srcId="{D20DB9DA-8EDF-4E1F-A3F2-EA0625818DD6}" destId="{362F35F8-28D6-4049-88B4-193E740551D9}" srcOrd="0" destOrd="0" presId="urn:microsoft.com/office/officeart/2005/8/layout/hierarchy2"/>
    <dgm:cxn modelId="{25AA5FDA-5DA8-49B1-A1FF-435D07B0E849}" type="presParOf" srcId="{8318036D-3586-4DEE-885D-D027CC2B7B32}" destId="{2FCC313D-6786-457D-81CE-FEAC859A2915}" srcOrd="1" destOrd="0" presId="urn:microsoft.com/office/officeart/2005/8/layout/hierarchy2"/>
    <dgm:cxn modelId="{03CDF46D-9C3A-4E14-AC31-7B9E0CB0B0A5}" type="presParOf" srcId="{2FCC313D-6786-457D-81CE-FEAC859A2915}" destId="{752DFED1-16FF-4CE0-9F16-BD138D3F0DC4}" srcOrd="0" destOrd="0" presId="urn:microsoft.com/office/officeart/2005/8/layout/hierarchy2"/>
    <dgm:cxn modelId="{BD1C5D71-8300-40C6-980F-3D4D8B51B2DA}" type="presParOf" srcId="{2FCC313D-6786-457D-81CE-FEAC859A2915}" destId="{DB5641C0-E184-406C-8678-ED98C1DCCBAB}" srcOrd="1" destOrd="0" presId="urn:microsoft.com/office/officeart/2005/8/layout/hierarchy2"/>
    <dgm:cxn modelId="{E6E3FE49-EE2E-4257-8D48-933F1BF8ABD3}" type="presParOf" srcId="{DB5641C0-E184-406C-8678-ED98C1DCCBAB}" destId="{A6AAB38D-BD8F-48D5-9665-D159AABAD1F9}" srcOrd="0" destOrd="0" presId="urn:microsoft.com/office/officeart/2005/8/layout/hierarchy2"/>
    <dgm:cxn modelId="{89C53182-3EAD-47E9-A1D4-2114BC870696}" type="presParOf" srcId="{A6AAB38D-BD8F-48D5-9665-D159AABAD1F9}" destId="{BFC53C52-FA9B-4AB4-8DCC-56C323CDB610}" srcOrd="0" destOrd="0" presId="urn:microsoft.com/office/officeart/2005/8/layout/hierarchy2"/>
    <dgm:cxn modelId="{E256EB65-DA2E-4610-811B-666AF0F647AF}" type="presParOf" srcId="{DB5641C0-E184-406C-8678-ED98C1DCCBAB}" destId="{C6A167BB-F780-42F3-A580-805B29F3CABB}" srcOrd="1" destOrd="0" presId="urn:microsoft.com/office/officeart/2005/8/layout/hierarchy2"/>
    <dgm:cxn modelId="{01AE61F1-715F-4655-A64D-644337551BDD}" type="presParOf" srcId="{C6A167BB-F780-42F3-A580-805B29F3CABB}" destId="{4E876CE5-9237-4000-8404-C9114A317D83}" srcOrd="0" destOrd="0" presId="urn:microsoft.com/office/officeart/2005/8/layout/hierarchy2"/>
    <dgm:cxn modelId="{80DDB62B-CF77-4E4F-BD94-1B30E3C1DF22}" type="presParOf" srcId="{C6A167BB-F780-42F3-A580-805B29F3CABB}" destId="{BE69929E-7F10-42D3-8C1B-FD72798D28B4}" srcOrd="1" destOrd="0" presId="urn:microsoft.com/office/officeart/2005/8/layout/hierarchy2"/>
    <dgm:cxn modelId="{F2A9B035-DEE6-46C9-B144-C92F93D4F1D1}" type="presParOf" srcId="{DB5641C0-E184-406C-8678-ED98C1DCCBAB}" destId="{6D106781-6A99-4974-8D8B-03E585E961B5}" srcOrd="2" destOrd="0" presId="urn:microsoft.com/office/officeart/2005/8/layout/hierarchy2"/>
    <dgm:cxn modelId="{94AE0333-BA57-4D2E-A4EE-CA3B74207A29}" type="presParOf" srcId="{6D106781-6A99-4974-8D8B-03E585E961B5}" destId="{F32C9F47-BFF2-42B6-8D98-C2F82F57AC75}" srcOrd="0" destOrd="0" presId="urn:microsoft.com/office/officeart/2005/8/layout/hierarchy2"/>
    <dgm:cxn modelId="{56758FD6-B92D-4E64-A442-94613E4F7C5E}" type="presParOf" srcId="{DB5641C0-E184-406C-8678-ED98C1DCCBAB}" destId="{DCCAAA4E-EFCA-4047-9B67-7959071F6D2A}" srcOrd="3" destOrd="0" presId="urn:microsoft.com/office/officeart/2005/8/layout/hierarchy2"/>
    <dgm:cxn modelId="{D9B8E008-978C-459C-A40A-526899ED468B}" type="presParOf" srcId="{DCCAAA4E-EFCA-4047-9B67-7959071F6D2A}" destId="{EC1BA368-67ED-45EE-B6C4-59778F74C5D6}" srcOrd="0" destOrd="0" presId="urn:microsoft.com/office/officeart/2005/8/layout/hierarchy2"/>
    <dgm:cxn modelId="{E6D17C20-73BF-45D2-8ACB-C254325FBEEE}" type="presParOf" srcId="{DCCAAA4E-EFCA-4047-9B67-7959071F6D2A}" destId="{F58CA4F1-BE42-45D9-B0A8-C1515B21A78D}" srcOrd="1" destOrd="0" presId="urn:microsoft.com/office/officeart/2005/8/layout/hierarchy2"/>
    <dgm:cxn modelId="{67E37DE6-7923-48A2-B132-F00C482F4920}" type="presParOf" srcId="{DB5641C0-E184-406C-8678-ED98C1DCCBAB}" destId="{43A5C2E6-9DDC-4F2A-B78C-E46C65EFB835}" srcOrd="4" destOrd="0" presId="urn:microsoft.com/office/officeart/2005/8/layout/hierarchy2"/>
    <dgm:cxn modelId="{84860713-0E3A-4E36-A58C-4C2281BFAFF8}" type="presParOf" srcId="{43A5C2E6-9DDC-4F2A-B78C-E46C65EFB835}" destId="{78E5B03F-B838-4D00-8100-EEC2BB9EB979}" srcOrd="0" destOrd="0" presId="urn:microsoft.com/office/officeart/2005/8/layout/hierarchy2"/>
    <dgm:cxn modelId="{021DF697-D15B-42F7-BD0C-364BC7BAC895}" type="presParOf" srcId="{DB5641C0-E184-406C-8678-ED98C1DCCBAB}" destId="{80A01CCC-1B53-4410-B33C-A87FD338B38C}" srcOrd="5" destOrd="0" presId="urn:microsoft.com/office/officeart/2005/8/layout/hierarchy2"/>
    <dgm:cxn modelId="{9CC7CB53-57D8-46EA-A93B-06B3D7579C9A}" type="presParOf" srcId="{80A01CCC-1B53-4410-B33C-A87FD338B38C}" destId="{39F655A7-C997-4CD2-A095-D5AE90929BC7}" srcOrd="0" destOrd="0" presId="urn:microsoft.com/office/officeart/2005/8/layout/hierarchy2"/>
    <dgm:cxn modelId="{368F7DDA-24C3-4A2B-A2CB-9936BD9D6D08}" type="presParOf" srcId="{80A01CCC-1B53-4410-B33C-A87FD338B38C}" destId="{83BBAB73-1682-4460-A55B-99BC2D4FBE69}" srcOrd="1" destOrd="0" presId="urn:microsoft.com/office/officeart/2005/8/layout/hierarchy2"/>
    <dgm:cxn modelId="{E25D8F66-745B-4707-8416-08B7E297B700}" type="presParOf" srcId="{DB5641C0-E184-406C-8678-ED98C1DCCBAB}" destId="{A1EA36EA-9E9C-40D5-A777-FD6175119DA8}" srcOrd="6" destOrd="0" presId="urn:microsoft.com/office/officeart/2005/8/layout/hierarchy2"/>
    <dgm:cxn modelId="{F8E15589-1869-494A-AE12-D1CD2D100C5E}" type="presParOf" srcId="{A1EA36EA-9E9C-40D5-A777-FD6175119DA8}" destId="{C03EB4AE-A0A2-4C08-8D53-439084CD2195}" srcOrd="0" destOrd="0" presId="urn:microsoft.com/office/officeart/2005/8/layout/hierarchy2"/>
    <dgm:cxn modelId="{2DD38981-6980-475D-8CA0-842673875F55}" type="presParOf" srcId="{DB5641C0-E184-406C-8678-ED98C1DCCBAB}" destId="{FF1D8FFA-C3CF-4957-A7A8-F9A962D74CB4}" srcOrd="7" destOrd="0" presId="urn:microsoft.com/office/officeart/2005/8/layout/hierarchy2"/>
    <dgm:cxn modelId="{BA323674-0D19-4765-A7AE-BF74046CEB51}" type="presParOf" srcId="{FF1D8FFA-C3CF-4957-A7A8-F9A962D74CB4}" destId="{04FE6F9C-648D-460E-A54C-134FC2407A0E}" srcOrd="0" destOrd="0" presId="urn:microsoft.com/office/officeart/2005/8/layout/hierarchy2"/>
    <dgm:cxn modelId="{36C762BB-40BF-4CD3-A687-B9B060CB7CB9}" type="presParOf" srcId="{FF1D8FFA-C3CF-4957-A7A8-F9A962D74CB4}" destId="{606CC974-15E7-4493-A85E-10F15CA54776}" srcOrd="1" destOrd="0" presId="urn:microsoft.com/office/officeart/2005/8/layout/hierarchy2"/>
    <dgm:cxn modelId="{73D9BD84-E522-41D0-B94A-3E8D3F774871}" type="presParOf" srcId="{8318036D-3586-4DEE-885D-D027CC2B7B32}" destId="{0BAFE4A2-21A3-4E34-B670-CB9DC4FA3E37}" srcOrd="2" destOrd="0" presId="urn:microsoft.com/office/officeart/2005/8/layout/hierarchy2"/>
    <dgm:cxn modelId="{15808A28-5EAD-4CA7-AC33-051F0767A95F}" type="presParOf" srcId="{0BAFE4A2-21A3-4E34-B670-CB9DC4FA3E37}" destId="{DB97E566-E375-43DD-B535-E7F9D80895C5}" srcOrd="0" destOrd="0" presId="urn:microsoft.com/office/officeart/2005/8/layout/hierarchy2"/>
    <dgm:cxn modelId="{233DCB81-EA7F-4C33-8106-4F73FFCD4A75}" type="presParOf" srcId="{8318036D-3586-4DEE-885D-D027CC2B7B32}" destId="{EF082B8A-E879-48A5-BB34-FAD7208C208E}" srcOrd="3" destOrd="0" presId="urn:microsoft.com/office/officeart/2005/8/layout/hierarchy2"/>
    <dgm:cxn modelId="{AEDF8667-67A3-4DDF-9D35-1B4BD2F72B16}" type="presParOf" srcId="{EF082B8A-E879-48A5-BB34-FAD7208C208E}" destId="{AA00CFBA-FCE8-4EBB-8853-182C0BAB5982}" srcOrd="0" destOrd="0" presId="urn:microsoft.com/office/officeart/2005/8/layout/hierarchy2"/>
    <dgm:cxn modelId="{9BC1E535-9854-4A25-B92F-8EA45A7CBA12}" type="presParOf" srcId="{EF082B8A-E879-48A5-BB34-FAD7208C208E}" destId="{325D42FA-E40D-42BE-87B9-1D714B619BC1}" srcOrd="1" destOrd="0" presId="urn:microsoft.com/office/officeart/2005/8/layout/hierarchy2"/>
    <dgm:cxn modelId="{B7B74D18-3F62-4133-A6C7-7F90148F9975}" type="presParOf" srcId="{325D42FA-E40D-42BE-87B9-1D714B619BC1}" destId="{2B85B8BB-D21C-4678-81F2-CB41D77BF6FF}" srcOrd="0" destOrd="0" presId="urn:microsoft.com/office/officeart/2005/8/layout/hierarchy2"/>
    <dgm:cxn modelId="{89A66FC4-C41D-494C-BB8D-6EE287547D39}" type="presParOf" srcId="{2B85B8BB-D21C-4678-81F2-CB41D77BF6FF}" destId="{80932314-B03F-49BE-8591-F9AE0BD5D5AB}" srcOrd="0" destOrd="0" presId="urn:microsoft.com/office/officeart/2005/8/layout/hierarchy2"/>
    <dgm:cxn modelId="{C52F48D4-43E7-42BE-9166-C5B2B9A7BD16}" type="presParOf" srcId="{325D42FA-E40D-42BE-87B9-1D714B619BC1}" destId="{D3A8CC9E-1D45-4BC2-BA86-BDFAC48F9505}" srcOrd="1" destOrd="0" presId="urn:microsoft.com/office/officeart/2005/8/layout/hierarchy2"/>
    <dgm:cxn modelId="{9EADBECA-3B97-4BDE-9465-64F786B7B753}" type="presParOf" srcId="{D3A8CC9E-1D45-4BC2-BA86-BDFAC48F9505}" destId="{3A2F4845-8A81-4C0B-9610-49B36F801A6F}" srcOrd="0" destOrd="0" presId="urn:microsoft.com/office/officeart/2005/8/layout/hierarchy2"/>
    <dgm:cxn modelId="{163D4395-F4F2-4D59-98EE-E18002333A08}" type="presParOf" srcId="{D3A8CC9E-1D45-4BC2-BA86-BDFAC48F9505}" destId="{2300169C-05C8-4EF8-B202-CBA8F124F2E6}" srcOrd="1" destOrd="0" presId="urn:microsoft.com/office/officeart/2005/8/layout/hierarchy2"/>
    <dgm:cxn modelId="{5E1D4D7A-4346-4BEC-AA81-6A88A76CF878}" type="presParOf" srcId="{325D42FA-E40D-42BE-87B9-1D714B619BC1}" destId="{CBF050F0-0587-455B-97BC-395DD581E8EC}" srcOrd="2" destOrd="0" presId="urn:microsoft.com/office/officeart/2005/8/layout/hierarchy2"/>
    <dgm:cxn modelId="{FAF4FE3F-0C20-4AEA-B001-339724EBC296}" type="presParOf" srcId="{CBF050F0-0587-455B-97BC-395DD581E8EC}" destId="{A06D4842-C3BE-42B3-A0C7-97A733219F59}" srcOrd="0" destOrd="0" presId="urn:microsoft.com/office/officeart/2005/8/layout/hierarchy2"/>
    <dgm:cxn modelId="{A63EBF90-A825-4FD4-9C25-4DF914B58BD6}" type="presParOf" srcId="{325D42FA-E40D-42BE-87B9-1D714B619BC1}" destId="{FBEBE049-548F-4531-B032-C4F85430BEFB}" srcOrd="3" destOrd="0" presId="urn:microsoft.com/office/officeart/2005/8/layout/hierarchy2"/>
    <dgm:cxn modelId="{89DD4117-2C98-482F-9BA6-247262716000}" type="presParOf" srcId="{FBEBE049-548F-4531-B032-C4F85430BEFB}" destId="{5778099E-9EEC-40AD-8AD8-C867380A0200}" srcOrd="0" destOrd="0" presId="urn:microsoft.com/office/officeart/2005/8/layout/hierarchy2"/>
    <dgm:cxn modelId="{4B528178-1C04-448A-9B0A-BB6F393F75E8}" type="presParOf" srcId="{FBEBE049-548F-4531-B032-C4F85430BEFB}" destId="{29976CC6-F3E3-4C79-A1DA-FD59CF15C2EE}" srcOrd="1" destOrd="0" presId="urn:microsoft.com/office/officeart/2005/8/layout/hierarchy2"/>
    <dgm:cxn modelId="{98107719-7536-4221-9266-3C9C2962F149}" type="presParOf" srcId="{325D42FA-E40D-42BE-87B9-1D714B619BC1}" destId="{8C5080A6-7BAA-4E35-9B28-9BEDE774A837}" srcOrd="4" destOrd="0" presId="urn:microsoft.com/office/officeart/2005/8/layout/hierarchy2"/>
    <dgm:cxn modelId="{0103EBFB-ECDF-4708-925A-34C4E9595226}" type="presParOf" srcId="{8C5080A6-7BAA-4E35-9B28-9BEDE774A837}" destId="{7ED6018A-DAC8-4ADE-A984-C1E47B3B1FB9}" srcOrd="0" destOrd="0" presId="urn:microsoft.com/office/officeart/2005/8/layout/hierarchy2"/>
    <dgm:cxn modelId="{A514ACD2-C383-4A73-BF58-8A149714C82F}" type="presParOf" srcId="{325D42FA-E40D-42BE-87B9-1D714B619BC1}" destId="{A8D7DE4B-2F01-463B-BB35-61F1707BFB5E}" srcOrd="5" destOrd="0" presId="urn:microsoft.com/office/officeart/2005/8/layout/hierarchy2"/>
    <dgm:cxn modelId="{C4590EDD-F519-4D5A-B11E-76A6DC252919}" type="presParOf" srcId="{A8D7DE4B-2F01-463B-BB35-61F1707BFB5E}" destId="{FB0EA99A-021D-4740-96AF-8BDFC3EFC71A}" srcOrd="0" destOrd="0" presId="urn:microsoft.com/office/officeart/2005/8/layout/hierarchy2"/>
    <dgm:cxn modelId="{06E05EA2-36A2-4D47-BCD6-DBACF35C6DB5}" type="presParOf" srcId="{A8D7DE4B-2F01-463B-BB35-61F1707BFB5E}" destId="{3A9BAAA5-12B0-404B-93F0-1CAB6DFA60FD}" srcOrd="1" destOrd="0" presId="urn:microsoft.com/office/officeart/2005/8/layout/hierarchy2"/>
    <dgm:cxn modelId="{65D73DB1-78D9-4B39-B903-364D8A86CF69}" type="presParOf" srcId="{325D42FA-E40D-42BE-87B9-1D714B619BC1}" destId="{9F3B6522-8867-4F7C-9B5C-FF8629CBC405}" srcOrd="6" destOrd="0" presId="urn:microsoft.com/office/officeart/2005/8/layout/hierarchy2"/>
    <dgm:cxn modelId="{19161F4D-1A7F-424D-B1E0-D8623F1650A1}" type="presParOf" srcId="{9F3B6522-8867-4F7C-9B5C-FF8629CBC405}" destId="{ED6BEE11-202E-473B-A72C-A31E9D8396F1}" srcOrd="0" destOrd="0" presId="urn:microsoft.com/office/officeart/2005/8/layout/hierarchy2"/>
    <dgm:cxn modelId="{5D159A3D-7AFC-4048-B4AF-E72563E729BD}" type="presParOf" srcId="{325D42FA-E40D-42BE-87B9-1D714B619BC1}" destId="{1C69C454-1474-4124-A5F3-56B7B6335024}" srcOrd="7" destOrd="0" presId="urn:microsoft.com/office/officeart/2005/8/layout/hierarchy2"/>
    <dgm:cxn modelId="{89797938-9889-4386-95AC-075BA11E9297}" type="presParOf" srcId="{1C69C454-1474-4124-A5F3-56B7B6335024}" destId="{AED78F3D-1880-4C83-A7E2-6C95E41849EE}" srcOrd="0" destOrd="0" presId="urn:microsoft.com/office/officeart/2005/8/layout/hierarchy2"/>
    <dgm:cxn modelId="{5647E472-F25F-470C-980C-C61000CC2A2F}" type="presParOf" srcId="{1C69C454-1474-4124-A5F3-56B7B6335024}" destId="{8043FE9E-2898-4710-9714-92E1FE59C83D}" srcOrd="1" destOrd="0" presId="urn:microsoft.com/office/officeart/2005/8/layout/hierarchy2"/>
    <dgm:cxn modelId="{53B782DD-EAA2-491D-9D8F-B819A967E936}" type="presParOf" srcId="{325D42FA-E40D-42BE-87B9-1D714B619BC1}" destId="{89DE5788-5A22-4B8C-8542-8A3EB580680A}" srcOrd="8" destOrd="0" presId="urn:microsoft.com/office/officeart/2005/8/layout/hierarchy2"/>
    <dgm:cxn modelId="{0792845F-F2FC-40C5-966B-3F821BFC380A}" type="presParOf" srcId="{89DE5788-5A22-4B8C-8542-8A3EB580680A}" destId="{687F8EAF-B427-430B-884B-F21795F00F96}" srcOrd="0" destOrd="0" presId="urn:microsoft.com/office/officeart/2005/8/layout/hierarchy2"/>
    <dgm:cxn modelId="{9A955B60-BB3A-42F0-85FC-AD496C3933BF}" type="presParOf" srcId="{325D42FA-E40D-42BE-87B9-1D714B619BC1}" destId="{613B482E-7011-4C15-8683-58BCE7AA8F7D}" srcOrd="9" destOrd="0" presId="urn:microsoft.com/office/officeart/2005/8/layout/hierarchy2"/>
    <dgm:cxn modelId="{EB9DD364-ECA0-4E7E-8F11-DBB3487D52F0}" type="presParOf" srcId="{613B482E-7011-4C15-8683-58BCE7AA8F7D}" destId="{89E87ECA-5395-474C-ACE3-1B86023912E9}" srcOrd="0" destOrd="0" presId="urn:microsoft.com/office/officeart/2005/8/layout/hierarchy2"/>
    <dgm:cxn modelId="{5B149FC4-3823-4427-B931-D238BD84BAAD}" type="presParOf" srcId="{613B482E-7011-4C15-8683-58BCE7AA8F7D}" destId="{FD77DC41-1B95-4128-BBE5-A870A09B9D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1F4A-250B-4E79-AD96-0C60EF2D5955}">
      <dsp:nvSpPr>
        <dsp:cNvPr id="0" name=""/>
        <dsp:cNvSpPr/>
      </dsp:nvSpPr>
      <dsp:spPr>
        <a:xfrm>
          <a:off x="674423" y="0"/>
          <a:ext cx="7643467" cy="3771241"/>
        </a:xfrm>
        <a:prstGeom prst="lef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CB310-9216-47A7-811D-32430D706100}">
      <dsp:nvSpPr>
        <dsp:cNvPr id="0" name=""/>
        <dsp:cNvSpPr/>
      </dsp:nvSpPr>
      <dsp:spPr>
        <a:xfrm>
          <a:off x="6166986" y="1131372"/>
          <a:ext cx="2820032" cy="150849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a-IR" sz="3500" b="1" kern="1200" dirty="0" smtClean="0">
              <a:cs typeface="B Zar" panose="00000400000000000000" pitchFamily="2" charset="-78"/>
            </a:rPr>
            <a:t>شناخت سناریو</a:t>
          </a:r>
          <a:endParaRPr lang="en-US" sz="3500" b="1" kern="1200" dirty="0">
            <a:cs typeface="B Zar" panose="00000400000000000000" pitchFamily="2" charset="-78"/>
          </a:endParaRPr>
        </a:p>
      </dsp:txBody>
      <dsp:txXfrm>
        <a:off x="6240625" y="1205011"/>
        <a:ext cx="2672754" cy="1361218"/>
      </dsp:txXfrm>
    </dsp:sp>
    <dsp:sp modelId="{F524FE16-08EB-44B4-B3A6-EE4FCDBA96C2}">
      <dsp:nvSpPr>
        <dsp:cNvPr id="0" name=""/>
        <dsp:cNvSpPr/>
      </dsp:nvSpPr>
      <dsp:spPr>
        <a:xfrm>
          <a:off x="3086141" y="1131372"/>
          <a:ext cx="2820032" cy="150849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a-IR" sz="3500" b="1" kern="1200" dirty="0" smtClean="0">
              <a:cs typeface="B Zar" panose="00000400000000000000" pitchFamily="2" charset="-78"/>
            </a:rPr>
            <a:t>شناخت  سلاح</a:t>
          </a:r>
          <a:endParaRPr lang="en-US" sz="3500" b="1" kern="1200" dirty="0">
            <a:cs typeface="B Zar" panose="00000400000000000000" pitchFamily="2" charset="-78"/>
          </a:endParaRPr>
        </a:p>
      </dsp:txBody>
      <dsp:txXfrm>
        <a:off x="3159780" y="1205011"/>
        <a:ext cx="2672754" cy="1361218"/>
      </dsp:txXfrm>
    </dsp:sp>
    <dsp:sp modelId="{CBC15E4F-7A1E-4DFE-9242-00EEE4753961}">
      <dsp:nvSpPr>
        <dsp:cNvPr id="0" name=""/>
        <dsp:cNvSpPr/>
      </dsp:nvSpPr>
      <dsp:spPr>
        <a:xfrm>
          <a:off x="5296" y="1131372"/>
          <a:ext cx="2820032" cy="150849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a-IR" sz="3500" b="1" kern="1200" dirty="0" smtClean="0">
              <a:cs typeface="B Zar" panose="00000400000000000000" pitchFamily="2" charset="-78"/>
            </a:rPr>
            <a:t>تولید ضد سلاح</a:t>
          </a:r>
          <a:endParaRPr lang="en-US" sz="3500" b="1" kern="1200" dirty="0">
            <a:cs typeface="B Zar" panose="00000400000000000000" pitchFamily="2" charset="-78"/>
          </a:endParaRPr>
        </a:p>
      </dsp:txBody>
      <dsp:txXfrm>
        <a:off x="78935" y="1205011"/>
        <a:ext cx="2672754" cy="1361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5/7/2015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tahrim-barati/Prezi.ex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latin typeface="B Titi"/>
                <a:cs typeface="B Titr" panose="00000700000000000000" pitchFamily="2" charset="-78"/>
              </a:rPr>
              <a:t>تحریم‌های اقتصادی</a:t>
            </a:r>
            <a:r>
              <a:rPr lang="en-US" dirty="0" smtClean="0">
                <a:latin typeface="B Titi"/>
                <a:cs typeface="B Titr" panose="00000700000000000000" pitchFamily="2" charset="-78"/>
              </a:rPr>
              <a:t/>
            </a:r>
            <a:br>
              <a:rPr lang="en-US" dirty="0" smtClean="0">
                <a:latin typeface="B Titi"/>
                <a:cs typeface="B Titr" panose="00000700000000000000" pitchFamily="2" charset="-78"/>
              </a:rPr>
            </a:br>
            <a:r>
              <a:rPr lang="fa-IR" dirty="0" smtClean="0">
                <a:latin typeface="B Titi"/>
                <a:cs typeface="B Titr" panose="00000700000000000000" pitchFamily="2" charset="-78"/>
              </a:rPr>
              <a:t/>
            </a:r>
            <a:br>
              <a:rPr lang="fa-IR" dirty="0" smtClean="0">
                <a:latin typeface="B Titi"/>
                <a:cs typeface="B Titr" panose="00000700000000000000" pitchFamily="2" charset="-78"/>
              </a:rPr>
            </a:br>
            <a:r>
              <a:rPr lang="en-US" b="1" dirty="0" smtClean="0">
                <a:latin typeface="Times New Roman" panose="02020603050405020304" pitchFamily="18" charset="0"/>
                <a:cs typeface="Times New Roman" panose="02020603050405020304" pitchFamily="18" charset="0"/>
              </a:rPr>
              <a:t>Economic sanctions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51012" y="4633174"/>
            <a:ext cx="8689976" cy="1371599"/>
          </a:xfrm>
        </p:spPr>
        <p:txBody>
          <a:bodyPr/>
          <a:lstStyle/>
          <a:p>
            <a:pPr algn="l" rtl="1"/>
            <a:r>
              <a:rPr lang="fa-IR" dirty="0" smtClean="0">
                <a:cs typeface="B Zar" panose="00000400000000000000" pitchFamily="2" charset="-78"/>
              </a:rPr>
              <a:t>مسعود براتی</a:t>
            </a:r>
          </a:p>
          <a:p>
            <a:pPr algn="l" rtl="1"/>
            <a:r>
              <a:rPr lang="fa-IR" dirty="0" smtClean="0">
                <a:cs typeface="B Zar" panose="00000400000000000000" pitchFamily="2" charset="-78"/>
              </a:rPr>
              <a:t>اردیبهشت ۱۳۹۴</a:t>
            </a:r>
            <a:endParaRPr lang="en-US" dirty="0">
              <a:cs typeface="B Zar" panose="00000400000000000000" pitchFamily="2" charset="-78"/>
            </a:endParaRPr>
          </a:p>
        </p:txBody>
      </p:sp>
      <p:sp>
        <p:nvSpPr>
          <p:cNvPr id="4" name="TextBox 3"/>
          <p:cNvSpPr txBox="1"/>
          <p:nvPr/>
        </p:nvSpPr>
        <p:spPr>
          <a:xfrm>
            <a:off x="4211392" y="837127"/>
            <a:ext cx="3541690" cy="369332"/>
          </a:xfrm>
          <a:prstGeom prst="rect">
            <a:avLst/>
          </a:prstGeom>
          <a:noFill/>
        </p:spPr>
        <p:txBody>
          <a:bodyPr wrap="square" rtlCol="0">
            <a:spAutoFit/>
          </a:bodyPr>
          <a:lstStyle/>
          <a:p>
            <a:pPr algn="ctr" rtl="1"/>
            <a:r>
              <a:rPr lang="fa-IR" b="1" dirty="0" smtClean="0">
                <a:cs typeface="B Zar" panose="00000400000000000000" pitchFamily="2" charset="-78"/>
              </a:rPr>
              <a:t>به نام خدا</a:t>
            </a:r>
            <a:endParaRPr lang="en-US" b="1" dirty="0">
              <a:cs typeface="B Zar" panose="00000400000000000000" pitchFamily="2" charset="-78"/>
            </a:endParaRPr>
          </a:p>
        </p:txBody>
      </p:sp>
    </p:spTree>
    <p:extLst>
      <p:ext uri="{BB962C8B-B14F-4D97-AF65-F5344CB8AC3E}">
        <p14:creationId xmlns:p14="http://schemas.microsoft.com/office/powerpoint/2010/main" val="2039624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تحریم: سلاح دشمن در جنگ اقتصادی</a:t>
            </a:r>
            <a:endParaRPr lang="en-US" dirty="0">
              <a:cs typeface="B Titr" panose="00000700000000000000" pitchFamily="2" charset="-78"/>
            </a:endParaRPr>
          </a:p>
        </p:txBody>
      </p:sp>
      <p:sp>
        <p:nvSpPr>
          <p:cNvPr id="3" name="Content Placeholder 2"/>
          <p:cNvSpPr>
            <a:spLocks noGrp="1"/>
          </p:cNvSpPr>
          <p:nvPr>
            <p:ph sz="quarter" idx="13"/>
          </p:nvPr>
        </p:nvSpPr>
        <p:spPr/>
        <p:txBody>
          <a:bodyPr/>
          <a:lstStyle/>
          <a:p>
            <a:pPr algn="r" rtl="1"/>
            <a:r>
              <a:rPr lang="fa-IR" b="1" dirty="0" smtClean="0">
                <a:cs typeface="B Zar" panose="00000400000000000000" pitchFamily="2" charset="-78"/>
              </a:rPr>
              <a:t>استفاده از ابزار اقتصادی برای ایجاد محدودیت به منظور تغییر رفتار سیاسی یک کشور</a:t>
            </a:r>
            <a:endParaRPr lang="en-US" b="1" dirty="0">
              <a:cs typeface="B Zar" panose="00000400000000000000" pitchFamily="2" charset="-78"/>
            </a:endParaRPr>
          </a:p>
        </p:txBody>
      </p:sp>
    </p:spTree>
    <p:extLst>
      <p:ext uri="{BB962C8B-B14F-4D97-AF65-F5344CB8AC3E}">
        <p14:creationId xmlns:p14="http://schemas.microsoft.com/office/powerpoint/2010/main" val="417649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528" y="1335112"/>
            <a:ext cx="8388424" cy="5324535"/>
          </a:xfrm>
          <a:prstGeom prst="rect">
            <a:avLst/>
          </a:prstGeom>
        </p:spPr>
        <p:txBody>
          <a:bodyPr wrap="square">
            <a:spAutoFit/>
          </a:bodyPr>
          <a:lstStyle/>
          <a:p>
            <a:pPr marL="285750" indent="-285750" algn="r" rtl="1">
              <a:lnSpc>
                <a:spcPct val="150000"/>
              </a:lnSpc>
              <a:buFont typeface="Arial" pitchFamily="34" charset="0"/>
              <a:buChar char="•"/>
            </a:pPr>
            <a:r>
              <a:rPr lang="fa-IR" sz="2400" b="1" dirty="0">
                <a:cs typeface="B Zar" pitchFamily="2" charset="-78"/>
              </a:rPr>
              <a:t>تسخیر لانه جاسوسی</a:t>
            </a:r>
          </a:p>
          <a:p>
            <a:pPr marL="342900" indent="-342900" algn="r" rtl="1">
              <a:lnSpc>
                <a:spcPct val="150000"/>
              </a:lnSpc>
              <a:buFont typeface="Wingdings" pitchFamily="2" charset="2"/>
              <a:buChar char="Ø"/>
            </a:pPr>
            <a:r>
              <a:rPr lang="fa-IR" sz="2400" dirty="0">
                <a:cs typeface="B Zar" pitchFamily="2" charset="-78"/>
              </a:rPr>
              <a:t>بلوکه دارایی‌های ایران در آمریکا</a:t>
            </a:r>
          </a:p>
          <a:p>
            <a:pPr marL="342900" indent="-342900" algn="r" rtl="1">
              <a:lnSpc>
                <a:spcPct val="150000"/>
              </a:lnSpc>
              <a:buFont typeface="Wingdings" pitchFamily="2" charset="2"/>
              <a:buChar char="Ø"/>
            </a:pPr>
            <a:r>
              <a:rPr lang="fa-IR" sz="2400" dirty="0">
                <a:cs typeface="B Zar" pitchFamily="2" charset="-78"/>
              </a:rPr>
              <a:t>لغو کلیه مبادلات تجاری میان آمریکا و ایران</a:t>
            </a:r>
          </a:p>
          <a:p>
            <a:pPr marL="285750" indent="-285750" algn="r" rtl="1">
              <a:lnSpc>
                <a:spcPct val="150000"/>
              </a:lnSpc>
              <a:buFont typeface="Arial" pitchFamily="34" charset="0"/>
              <a:buChar char="•"/>
            </a:pPr>
            <a:r>
              <a:rPr lang="fa-IR" sz="2400" b="1" dirty="0">
                <a:cs typeface="B Zar" pitchFamily="2" charset="-78"/>
              </a:rPr>
              <a:t>جنگ تحمیلی</a:t>
            </a:r>
          </a:p>
          <a:p>
            <a:pPr marL="342900" indent="-342900" algn="r" rtl="1">
              <a:lnSpc>
                <a:spcPct val="150000"/>
              </a:lnSpc>
              <a:buFont typeface="Wingdings" pitchFamily="2" charset="2"/>
              <a:buChar char="Ø"/>
            </a:pPr>
            <a:r>
              <a:rPr lang="fa-IR" sz="2400" dirty="0">
                <a:cs typeface="B Zar" pitchFamily="2" charset="-78"/>
              </a:rPr>
              <a:t>ممنوعیت فروش کلیه تسلیحات نظامی به ایران</a:t>
            </a:r>
          </a:p>
          <a:p>
            <a:pPr marL="342900" indent="-342900" algn="r" rtl="1">
              <a:lnSpc>
                <a:spcPct val="150000"/>
              </a:lnSpc>
              <a:buFont typeface="Wingdings" pitchFamily="2" charset="2"/>
              <a:buChar char="Ø"/>
            </a:pPr>
            <a:r>
              <a:rPr lang="fa-IR" sz="2400" dirty="0">
                <a:cs typeface="B Zar" pitchFamily="2" charset="-78"/>
              </a:rPr>
              <a:t>جلوگیری از اعطای کمک‌های مالی نهادهای بین‌المللی همچون بانک جهانی به ایران</a:t>
            </a:r>
          </a:p>
          <a:p>
            <a:pPr marL="342900" indent="-342900" algn="r" rtl="1">
              <a:lnSpc>
                <a:spcPct val="150000"/>
              </a:lnSpc>
              <a:buFont typeface="Wingdings" pitchFamily="2" charset="2"/>
              <a:buChar char="Ø"/>
            </a:pPr>
            <a:r>
              <a:rPr lang="fa-IR" sz="2400" dirty="0">
                <a:cs typeface="B Zar" pitchFamily="2" charset="-78"/>
              </a:rPr>
              <a:t>قرار دادن ايران در فهرست كشورهايي درگیر در قاچاق بين‌المللي مواد مخدر  (تشدید تحریم‌ها)</a:t>
            </a:r>
          </a:p>
          <a:p>
            <a:pPr marL="342900" indent="-342900" algn="r" rtl="1">
              <a:lnSpc>
                <a:spcPct val="150000"/>
              </a:lnSpc>
              <a:buFont typeface="Wingdings" pitchFamily="2" charset="2"/>
              <a:buChar char="Ø"/>
            </a:pPr>
            <a:r>
              <a:rPr lang="fa-IR" sz="2400" dirty="0">
                <a:cs typeface="B Zar" pitchFamily="2" charset="-78"/>
              </a:rPr>
              <a:t>تحریم کلیه واردات از ايران</a:t>
            </a:r>
            <a:r>
              <a:rPr lang="fa-IR" dirty="0"/>
              <a:t> </a:t>
            </a:r>
          </a:p>
          <a:p>
            <a:pPr algn="r" rtl="1"/>
            <a:endParaRPr lang="fa-IR" dirty="0"/>
          </a:p>
        </p:txBody>
      </p:sp>
      <p:sp>
        <p:nvSpPr>
          <p:cNvPr id="5" name="Title 1"/>
          <p:cNvSpPr txBox="1">
            <a:spLocks/>
          </p:cNvSpPr>
          <p:nvPr/>
        </p:nvSpPr>
        <p:spPr>
          <a:xfrm>
            <a:off x="913775" y="618517"/>
            <a:ext cx="10364451" cy="15961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rtl="1"/>
            <a:r>
              <a:rPr lang="fa-IR" dirty="0" smtClean="0">
                <a:cs typeface="B Titr" panose="00000700000000000000" pitchFamily="2" charset="-78"/>
              </a:rPr>
              <a:t>تاریخچه تحریم‌های ایران</a:t>
            </a:r>
            <a:endParaRPr lang="en-US" dirty="0">
              <a:cs typeface="B Titr" panose="00000700000000000000" pitchFamily="2" charset="-78"/>
            </a:endParaRPr>
          </a:p>
        </p:txBody>
      </p:sp>
    </p:spTree>
    <p:extLst>
      <p:ext uri="{BB962C8B-B14F-4D97-AF65-F5344CB8AC3E}">
        <p14:creationId xmlns:p14="http://schemas.microsoft.com/office/powerpoint/2010/main" val="33239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0" y="1225490"/>
            <a:ext cx="7884368" cy="4939814"/>
          </a:xfrm>
          <a:prstGeom prst="rect">
            <a:avLst/>
          </a:prstGeom>
        </p:spPr>
        <p:txBody>
          <a:bodyPr wrap="square">
            <a:spAutoFit/>
          </a:bodyPr>
          <a:lstStyle/>
          <a:p>
            <a:pPr marL="342900" indent="-342900" algn="r" rtl="1">
              <a:lnSpc>
                <a:spcPct val="150000"/>
              </a:lnSpc>
              <a:buFont typeface="Arial" pitchFamily="34" charset="0"/>
              <a:buChar char="•"/>
            </a:pPr>
            <a:r>
              <a:rPr lang="fa-IR" sz="2400" b="1" dirty="0">
                <a:cs typeface="B Zar" pitchFamily="2" charset="-78"/>
              </a:rPr>
              <a:t>دوره سازندگی</a:t>
            </a:r>
          </a:p>
          <a:p>
            <a:pPr marL="285750" indent="-285750" algn="just" rtl="1">
              <a:lnSpc>
                <a:spcPct val="150000"/>
              </a:lnSpc>
              <a:buFont typeface="Wingdings" pitchFamily="2" charset="2"/>
              <a:buChar char="Ø"/>
            </a:pPr>
            <a:r>
              <a:rPr lang="fa-IR" sz="2400" dirty="0">
                <a:cs typeface="B Zar" pitchFamily="2" charset="-78"/>
              </a:rPr>
              <a:t>تصويب قانون «منع گسترش تجهيزات نظامي ايران و عراق»:ممنوعیت صادرات كليه ماشين‌آلات و تجهيزاتي را كه به طور غيررسمي داراي كاربرد نظامي مي‌باشند</a:t>
            </a:r>
          </a:p>
          <a:p>
            <a:pPr marL="285750" indent="-285750" algn="just" rtl="1">
              <a:lnSpc>
                <a:spcPct val="150000"/>
              </a:lnSpc>
              <a:buFont typeface="Wingdings" pitchFamily="2" charset="2"/>
              <a:buChar char="Ø"/>
            </a:pPr>
            <a:r>
              <a:rPr lang="fa-IR" sz="2400" dirty="0">
                <a:cs typeface="B Zar" pitchFamily="2" charset="-78"/>
              </a:rPr>
              <a:t>تدوين سياست مهار دو جانبه توسط دولت كلينتون</a:t>
            </a:r>
          </a:p>
          <a:p>
            <a:pPr marL="285750" indent="-285750" algn="just" rtl="1">
              <a:lnSpc>
                <a:spcPct val="150000"/>
              </a:lnSpc>
              <a:buFont typeface="Wingdings" pitchFamily="2" charset="2"/>
              <a:buChar char="Ø"/>
            </a:pPr>
            <a:r>
              <a:rPr lang="fa-IR" sz="2400" dirty="0">
                <a:solidFill>
                  <a:srgbClr val="FF0000"/>
                </a:solidFill>
                <a:cs typeface="B Zar" pitchFamily="2" charset="-78"/>
              </a:rPr>
              <a:t>تصويب قانون «تحريم ايران و ليبي»(</a:t>
            </a:r>
            <a:r>
              <a:rPr lang="en-US" sz="2400" dirty="0">
                <a:solidFill>
                  <a:srgbClr val="FF0000"/>
                </a:solidFill>
                <a:cs typeface="B Zar" pitchFamily="2" charset="-78"/>
              </a:rPr>
              <a:t>ILSA</a:t>
            </a:r>
            <a:r>
              <a:rPr lang="fa-IR" sz="2400" dirty="0">
                <a:solidFill>
                  <a:srgbClr val="FF0000"/>
                </a:solidFill>
                <a:cs typeface="B Zar" pitchFamily="2" charset="-78"/>
              </a:rPr>
              <a:t>):  </a:t>
            </a:r>
            <a:r>
              <a:rPr lang="fa-IR" sz="2400" dirty="0">
                <a:cs typeface="B Zar" pitchFamily="2" charset="-78"/>
              </a:rPr>
              <a:t>اين قانون دولت امريكا را موظف مي‌كند تا هر شركت خارجي را  كه بيشتر از 20 ميليون دلار در صنعت نفت ايران سرمايه‌گذاري مي‌كند تحريم و مجازات نمايد.</a:t>
            </a:r>
            <a:r>
              <a:rPr lang="fa-IR" dirty="0">
                <a:cs typeface="B Zar" pitchFamily="2" charset="-78"/>
              </a:rPr>
              <a:t>(پس از آنکه لیبی از در سازش با آمریکا درآمد و پذیرای اوامر آن شد،‌ به قانون «تحریم ایران» (</a:t>
            </a:r>
            <a:r>
              <a:rPr lang="en-US" dirty="0">
                <a:cs typeface="B Zar" pitchFamily="2" charset="-78"/>
              </a:rPr>
              <a:t>ISA</a:t>
            </a:r>
            <a:r>
              <a:rPr lang="fa-IR" dirty="0">
                <a:cs typeface="B Zar" pitchFamily="2" charset="-78"/>
              </a:rPr>
              <a:t>) تغییر یافت.)</a:t>
            </a:r>
          </a:p>
          <a:p>
            <a:pPr marL="285750" indent="-285750" algn="just" rtl="1">
              <a:lnSpc>
                <a:spcPct val="150000"/>
              </a:lnSpc>
              <a:buFont typeface="Wingdings" pitchFamily="2" charset="2"/>
              <a:buChar char="Ø"/>
            </a:pPr>
            <a:r>
              <a:rPr lang="fa-IR" sz="2400" dirty="0">
                <a:cs typeface="B Zar" pitchFamily="2" charset="-78"/>
              </a:rPr>
              <a:t>عدم جدی گرفته شدن تا ده سال بعد، عدم همراهی اتحادیه اروپا</a:t>
            </a:r>
          </a:p>
        </p:txBody>
      </p:sp>
    </p:spTree>
    <p:extLst>
      <p:ext uri="{BB962C8B-B14F-4D97-AF65-F5344CB8AC3E}">
        <p14:creationId xmlns:p14="http://schemas.microsoft.com/office/powerpoint/2010/main" val="30101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601" y="1052736"/>
            <a:ext cx="7823113" cy="4385816"/>
          </a:xfrm>
          <a:prstGeom prst="rect">
            <a:avLst/>
          </a:prstGeom>
        </p:spPr>
        <p:txBody>
          <a:bodyPr wrap="square">
            <a:spAutoFit/>
          </a:bodyPr>
          <a:lstStyle/>
          <a:p>
            <a:pPr marL="342900" indent="-342900" algn="just" rtl="1">
              <a:lnSpc>
                <a:spcPct val="150000"/>
              </a:lnSpc>
              <a:buFont typeface="Arial" pitchFamily="34" charset="0"/>
              <a:buChar char="•"/>
            </a:pPr>
            <a:r>
              <a:rPr lang="fa-IR" sz="2400" b="1" dirty="0">
                <a:cs typeface="B Zar" pitchFamily="2" charset="-78"/>
              </a:rPr>
              <a:t>دوره اصلاحات</a:t>
            </a:r>
          </a:p>
          <a:p>
            <a:pPr marL="342900" indent="-342900" algn="just" rtl="1">
              <a:lnSpc>
                <a:spcPct val="150000"/>
              </a:lnSpc>
              <a:buFont typeface="Wingdings" pitchFamily="2" charset="2"/>
              <a:buChar char="Ø"/>
            </a:pPr>
            <a:r>
              <a:rPr lang="fa-IR" sz="2400" dirty="0">
                <a:cs typeface="B Zar" pitchFamily="2" charset="-78"/>
              </a:rPr>
              <a:t>تصويب قانون منع گسترش قوه نظامي ايران (</a:t>
            </a:r>
            <a:r>
              <a:rPr lang="en-US" sz="2400" dirty="0">
                <a:cs typeface="B Zar" pitchFamily="2" charset="-78"/>
              </a:rPr>
              <a:t>Iran Nonproliferation Act</a:t>
            </a:r>
            <a:r>
              <a:rPr lang="fa-IR" sz="2400" dirty="0">
                <a:cs typeface="B Zar" pitchFamily="2" charset="-78"/>
              </a:rPr>
              <a:t>) كه هدف آن جلوگيري از صدور تكنولوژي نظامي به ايران مي‌باشد. به ويژه اين قانون پرداخت كمك مالي به روسيه را منوط به رعايت قوانين تحريم امريكا مي‌كند.</a:t>
            </a:r>
          </a:p>
          <a:p>
            <a:pPr marL="342900" indent="-342900" algn="just" rtl="1">
              <a:lnSpc>
                <a:spcPct val="150000"/>
              </a:lnSpc>
              <a:buFont typeface="Wingdings" pitchFamily="2" charset="2"/>
              <a:buChar char="Ø"/>
            </a:pPr>
            <a:r>
              <a:rPr lang="fa-IR" sz="2400" dirty="0" smtClean="0">
                <a:cs typeface="B Zar" pitchFamily="2" charset="-78"/>
              </a:rPr>
              <a:t>قرار </a:t>
            </a:r>
            <a:r>
              <a:rPr lang="fa-IR" sz="2400" dirty="0">
                <a:cs typeface="B Zar" pitchFamily="2" charset="-78"/>
              </a:rPr>
              <a:t>گرفتن ایران در محور شرارت</a:t>
            </a:r>
          </a:p>
          <a:p>
            <a:pPr marL="342900" indent="-342900" algn="just" rtl="1">
              <a:lnSpc>
                <a:spcPct val="150000"/>
              </a:lnSpc>
              <a:buFont typeface="Wingdings" pitchFamily="2" charset="2"/>
              <a:buChar char="Ø"/>
            </a:pPr>
            <a:r>
              <a:rPr lang="fa-IR" sz="2400" dirty="0">
                <a:cs typeface="B Zar" pitchFamily="2" charset="-78"/>
              </a:rPr>
              <a:t>تمديد قانون تحريم ايران ـ ليبي براي يك دوره پنج ساله</a:t>
            </a:r>
          </a:p>
          <a:p>
            <a:pPr algn="just" rtl="1">
              <a:lnSpc>
                <a:spcPct val="150000"/>
              </a:lnSpc>
            </a:pPr>
            <a:endParaRPr lang="fa-IR" dirty="0">
              <a:cs typeface="B Zar" pitchFamily="2" charset="-78"/>
            </a:endParaRPr>
          </a:p>
        </p:txBody>
      </p:sp>
    </p:spTree>
    <p:extLst>
      <p:ext uri="{BB962C8B-B14F-4D97-AF65-F5344CB8AC3E}">
        <p14:creationId xmlns:p14="http://schemas.microsoft.com/office/powerpoint/2010/main" val="34732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سه راهبرد دشمن در اعمال تحریم‌های جدید</a:t>
            </a:r>
            <a:endParaRPr lang="en-US" dirty="0">
              <a:cs typeface="B Titr" panose="00000700000000000000" pitchFamily="2" charset="-78"/>
            </a:endParaRPr>
          </a:p>
        </p:txBody>
      </p:sp>
      <p:sp>
        <p:nvSpPr>
          <p:cNvPr id="3" name="Content Placeholder 2"/>
          <p:cNvSpPr>
            <a:spLocks noGrp="1"/>
          </p:cNvSpPr>
          <p:nvPr>
            <p:ph sz="quarter" idx="13"/>
          </p:nvPr>
        </p:nvSpPr>
        <p:spPr/>
        <p:txBody>
          <a:bodyPr/>
          <a:lstStyle/>
          <a:p>
            <a:pPr algn="r" rtl="1">
              <a:lnSpc>
                <a:spcPct val="150000"/>
              </a:lnSpc>
            </a:pPr>
            <a:r>
              <a:rPr lang="fa-IR" b="1" dirty="0" smtClean="0">
                <a:cs typeface="B Zar" panose="00000400000000000000" pitchFamily="2" charset="-78"/>
              </a:rPr>
              <a:t>اعمال تدریجی تحریم‌ها</a:t>
            </a:r>
          </a:p>
          <a:p>
            <a:pPr lvl="1" algn="r" rtl="1">
              <a:lnSpc>
                <a:spcPct val="150000"/>
              </a:lnSpc>
            </a:pPr>
            <a:r>
              <a:rPr lang="fa-IR" b="1" dirty="0" smtClean="0">
                <a:cs typeface="B Zar" panose="00000400000000000000" pitchFamily="2" charset="-78"/>
              </a:rPr>
              <a:t>اجازه گرفتن تصمیم قاطع از سمت طرف ایرانی گرفته شد</a:t>
            </a:r>
          </a:p>
          <a:p>
            <a:pPr lvl="1" algn="r" rtl="1">
              <a:lnSpc>
                <a:spcPct val="150000"/>
              </a:lnSpc>
            </a:pPr>
            <a:r>
              <a:rPr lang="fa-IR" b="1" dirty="0" smtClean="0">
                <a:cs typeface="B Zar" panose="00000400000000000000" pitchFamily="2" charset="-78"/>
              </a:rPr>
              <a:t>مثال: تحریم‌ نفتی اروپا در بهمن ۱۳۹۰</a:t>
            </a:r>
          </a:p>
          <a:p>
            <a:pPr algn="r" rtl="1">
              <a:lnSpc>
                <a:spcPct val="150000"/>
              </a:lnSpc>
            </a:pPr>
            <a:r>
              <a:rPr lang="fa-IR" b="1" dirty="0" smtClean="0">
                <a:cs typeface="B Zar" panose="00000400000000000000" pitchFamily="2" charset="-78"/>
              </a:rPr>
              <a:t>حرکت از حوزه تجاری به حوزه مالی و بانکی </a:t>
            </a:r>
          </a:p>
          <a:p>
            <a:pPr algn="r" rtl="1">
              <a:lnSpc>
                <a:spcPct val="150000"/>
              </a:lnSpc>
            </a:pPr>
            <a:r>
              <a:rPr lang="fa-IR" b="1" dirty="0" smtClean="0">
                <a:cs typeface="B Zar" panose="00000400000000000000" pitchFamily="2" charset="-78"/>
              </a:rPr>
              <a:t>گسترش عمقی و عرضی تحریم‌ها</a:t>
            </a:r>
            <a:endParaRPr lang="en-US" b="1" dirty="0">
              <a:cs typeface="B Zar" panose="00000400000000000000" pitchFamily="2" charset="-78"/>
            </a:endParaRPr>
          </a:p>
        </p:txBody>
      </p:sp>
    </p:spTree>
    <p:extLst>
      <p:ext uri="{BB962C8B-B14F-4D97-AF65-F5344CB8AC3E}">
        <p14:creationId xmlns:p14="http://schemas.microsoft.com/office/powerpoint/2010/main" val="145999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966266" y="2778011"/>
            <a:ext cx="1800200" cy="12241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cs typeface="B Zar" panose="00000400000000000000" pitchFamily="2" charset="-78"/>
              </a:rPr>
              <a:t>اقتصاد</a:t>
            </a:r>
            <a:endParaRPr lang="en-US" sz="2400" b="1" dirty="0">
              <a:cs typeface="B Zar" panose="00000400000000000000" pitchFamily="2" charset="-78"/>
            </a:endParaRPr>
          </a:p>
        </p:txBody>
      </p:sp>
      <p:sp>
        <p:nvSpPr>
          <p:cNvPr id="6" name="Snip Diagonal Corner Rectangle 5"/>
          <p:cNvSpPr/>
          <p:nvPr/>
        </p:nvSpPr>
        <p:spPr>
          <a:xfrm>
            <a:off x="6022050" y="1985923"/>
            <a:ext cx="1728192" cy="79208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Zar" panose="00000400000000000000" pitchFamily="2" charset="-78"/>
              </a:rPr>
              <a:t>واقعی </a:t>
            </a:r>
            <a:endParaRPr lang="en-US" b="1" dirty="0">
              <a:cs typeface="B Zar" panose="00000400000000000000" pitchFamily="2" charset="-78"/>
            </a:endParaRPr>
          </a:p>
        </p:txBody>
      </p:sp>
      <p:sp>
        <p:nvSpPr>
          <p:cNvPr id="7" name="Snip Diagonal Corner Rectangle 6"/>
          <p:cNvSpPr/>
          <p:nvPr/>
        </p:nvSpPr>
        <p:spPr>
          <a:xfrm>
            <a:off x="6022050" y="4146163"/>
            <a:ext cx="1728192" cy="79208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Zar" panose="00000400000000000000" pitchFamily="2" charset="-78"/>
              </a:rPr>
              <a:t>اعتباری</a:t>
            </a:r>
            <a:endParaRPr lang="en-US" b="1" dirty="0">
              <a:cs typeface="B Zar" panose="00000400000000000000" pitchFamily="2" charset="-78"/>
            </a:endParaRPr>
          </a:p>
        </p:txBody>
      </p:sp>
      <p:sp>
        <p:nvSpPr>
          <p:cNvPr id="8" name="Snip Diagonal Corner Rectangle 7"/>
          <p:cNvSpPr/>
          <p:nvPr/>
        </p:nvSpPr>
        <p:spPr>
          <a:xfrm>
            <a:off x="3501770" y="1985923"/>
            <a:ext cx="1728192" cy="79208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Zar" panose="00000400000000000000" pitchFamily="2" charset="-78"/>
              </a:rPr>
              <a:t>تجارت کالا و خدمات</a:t>
            </a:r>
            <a:endParaRPr lang="en-US" b="1" dirty="0">
              <a:cs typeface="B Zar" panose="00000400000000000000" pitchFamily="2" charset="-78"/>
            </a:endParaRPr>
          </a:p>
        </p:txBody>
      </p:sp>
      <p:sp>
        <p:nvSpPr>
          <p:cNvPr id="9" name="Snip Diagonal Corner Rectangle 8"/>
          <p:cNvSpPr/>
          <p:nvPr/>
        </p:nvSpPr>
        <p:spPr>
          <a:xfrm>
            <a:off x="3501770" y="4146163"/>
            <a:ext cx="1728192" cy="79208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400" b="1" dirty="0" smtClean="0">
                <a:cs typeface="B Zar" panose="00000400000000000000" pitchFamily="2" charset="-78"/>
              </a:rPr>
              <a:t>نظام بانکی و جابه‌جایی پول و ارز</a:t>
            </a:r>
            <a:endParaRPr lang="en-US" sz="1400" b="1" dirty="0">
              <a:cs typeface="B Zar" panose="00000400000000000000" pitchFamily="2" charset="-78"/>
            </a:endParaRPr>
          </a:p>
        </p:txBody>
      </p:sp>
      <p:sp>
        <p:nvSpPr>
          <p:cNvPr id="10" name="TextBox 9"/>
          <p:cNvSpPr txBox="1"/>
          <p:nvPr/>
        </p:nvSpPr>
        <p:spPr>
          <a:xfrm>
            <a:off x="2421650" y="3252160"/>
            <a:ext cx="5040560" cy="783193"/>
          </a:xfrm>
          <a:prstGeom prst="wedgeRoundRectCallout">
            <a:avLst>
              <a:gd name="adj1" fmla="val -11498"/>
              <a:gd name="adj2" fmla="val -105229"/>
              <a:gd name="adj3" fmla="val 16667"/>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fa-IR" sz="2000" dirty="0" smtClean="0">
                <a:cs typeface="B Zar" panose="00000400000000000000" pitchFamily="2" charset="-78"/>
              </a:rPr>
              <a:t>تحریم‌ها در ابتدا تنها در حوزه واقعی اقتصاد بود. یعنی یکسری کالاها، تجهیزات، فناوری‌ها و ... برای ایران تحریم شده بودند. </a:t>
            </a:r>
            <a:endParaRPr lang="en-US" sz="2000" dirty="0">
              <a:cs typeface="B Zar" panose="00000400000000000000" pitchFamily="2" charset="-78"/>
            </a:endParaRPr>
          </a:p>
        </p:txBody>
      </p:sp>
      <p:sp>
        <p:nvSpPr>
          <p:cNvPr id="11" name="TextBox 10"/>
          <p:cNvSpPr txBox="1"/>
          <p:nvPr/>
        </p:nvSpPr>
        <p:spPr>
          <a:xfrm>
            <a:off x="1665566" y="931301"/>
            <a:ext cx="5400600" cy="783193"/>
          </a:xfrm>
          <a:prstGeom prst="wedgeRoundRectCallout">
            <a:avLst>
              <a:gd name="adj1" fmla="val -5570"/>
              <a:gd name="adj2" fmla="val 78944"/>
              <a:gd name="adj3" fmla="val 16667"/>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fa-IR" sz="2000" dirty="0" smtClean="0">
                <a:cs typeface="B Zar" panose="00000400000000000000" pitchFamily="2" charset="-78"/>
              </a:rPr>
              <a:t>دو ایراد اصلی داشت. 1- رصد آن برای دولت آمریکا سخت بودو 2- ایران به راحتی و از طریق واسطه‌ها این تحریم‌ها را دور می‌زد</a:t>
            </a:r>
            <a:endParaRPr lang="en-US" sz="2000" dirty="0">
              <a:cs typeface="B Zar" panose="00000400000000000000" pitchFamily="2" charset="-78"/>
            </a:endParaRPr>
          </a:p>
        </p:txBody>
      </p:sp>
      <p:sp>
        <p:nvSpPr>
          <p:cNvPr id="12" name="TextBox 11"/>
          <p:cNvSpPr txBox="1"/>
          <p:nvPr/>
        </p:nvSpPr>
        <p:spPr>
          <a:xfrm>
            <a:off x="1657803" y="4218171"/>
            <a:ext cx="1440160" cy="1757422"/>
          </a:xfrm>
          <a:prstGeom prst="wedgeRoundRectCallout">
            <a:avLst>
              <a:gd name="adj1" fmla="val -42951"/>
              <a:gd name="adj2" fmla="val -192364"/>
              <a:gd name="adj3" fmla="val 16667"/>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fa-IR" sz="2000" dirty="0" smtClean="0">
                <a:cs typeface="B Zar" panose="00000400000000000000" pitchFamily="2" charset="-78"/>
              </a:rPr>
              <a:t>دولت آمریکا تحریم‌ها را به حوزه مالی و پولی گسترش داد</a:t>
            </a:r>
            <a:endParaRPr lang="en-US" sz="2000" dirty="0">
              <a:cs typeface="B Zar" panose="00000400000000000000" pitchFamily="2" charset="-78"/>
            </a:endParaRPr>
          </a:p>
        </p:txBody>
      </p:sp>
      <p:sp>
        <p:nvSpPr>
          <p:cNvPr id="13" name="TextBox 12"/>
          <p:cNvSpPr txBox="1"/>
          <p:nvPr/>
        </p:nvSpPr>
        <p:spPr>
          <a:xfrm>
            <a:off x="3458003" y="5326707"/>
            <a:ext cx="6740511" cy="1123712"/>
          </a:xfrm>
          <a:prstGeom prst="wedgeRoundRectCallout">
            <a:avLst>
              <a:gd name="adj1" fmla="val -35182"/>
              <a:gd name="adj2" fmla="val -82407"/>
              <a:gd name="adj3" fmla="val 16667"/>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fa-IR" sz="2000" dirty="0" smtClean="0">
                <a:cs typeface="B Zar" panose="00000400000000000000" pitchFamily="2" charset="-78"/>
              </a:rPr>
              <a:t>از سال ۲۰۰۷ تحریم‌های مالی و پولی علیه ایران اعمال شد</a:t>
            </a:r>
          </a:p>
          <a:p>
            <a:pPr algn="r" rtl="1"/>
            <a:r>
              <a:rPr lang="fa-IR" sz="2000" dirty="0" smtClean="0">
                <a:cs typeface="B Zar" panose="00000400000000000000" pitchFamily="2" charset="-78"/>
              </a:rPr>
              <a:t>1- رصد این فعالیت‌ها با توجه به گسترش و پیشرفت فناوری </a:t>
            </a:r>
            <a:r>
              <a:rPr lang="en-US" sz="2000" dirty="0" smtClean="0">
                <a:cs typeface="B Zar" panose="00000400000000000000" pitchFamily="2" charset="-78"/>
              </a:rPr>
              <a:t>IT</a:t>
            </a:r>
            <a:r>
              <a:rPr lang="fa-IR" sz="2000" dirty="0" smtClean="0">
                <a:cs typeface="B Zar" panose="00000400000000000000" pitchFamily="2" charset="-78"/>
              </a:rPr>
              <a:t> بسیار راحت است</a:t>
            </a:r>
          </a:p>
          <a:p>
            <a:pPr algn="r" rtl="1"/>
            <a:r>
              <a:rPr lang="fa-IR" sz="2000" dirty="0" smtClean="0">
                <a:cs typeface="B Zar" panose="00000400000000000000" pitchFamily="2" charset="-78"/>
              </a:rPr>
              <a:t>2- دولت آمریکا به دلیل جها‌ن‌روا بودن دلار، تسلط بالایی بر این حوزه در جهان دارد</a:t>
            </a:r>
            <a:endParaRPr lang="en-US" sz="2000" dirty="0">
              <a:cs typeface="B Zar" panose="00000400000000000000" pitchFamily="2" charset="-78"/>
            </a:endParaRPr>
          </a:p>
        </p:txBody>
      </p:sp>
      <p:sp>
        <p:nvSpPr>
          <p:cNvPr id="14" name="Equal 13"/>
          <p:cNvSpPr/>
          <p:nvPr/>
        </p:nvSpPr>
        <p:spPr>
          <a:xfrm>
            <a:off x="5373978" y="2188643"/>
            <a:ext cx="504056" cy="432048"/>
          </a:xfrm>
          <a:prstGeom prst="mathEqua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Equal 14"/>
          <p:cNvSpPr/>
          <p:nvPr/>
        </p:nvSpPr>
        <p:spPr>
          <a:xfrm>
            <a:off x="5373978" y="4326183"/>
            <a:ext cx="504056" cy="432048"/>
          </a:xfrm>
          <a:prstGeom prst="mathEqua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31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چرا تحریم‌های بانکی و مالی مهم است؟</a:t>
            </a:r>
            <a:endParaRPr lang="en-US" dirty="0">
              <a:cs typeface="B Titr" panose="00000700000000000000" pitchFamily="2" charset="-78"/>
            </a:endParaRPr>
          </a:p>
        </p:txBody>
      </p:sp>
      <p:sp>
        <p:nvSpPr>
          <p:cNvPr id="3" name="TextBox 2"/>
          <p:cNvSpPr txBox="1"/>
          <p:nvPr/>
        </p:nvSpPr>
        <p:spPr>
          <a:xfrm>
            <a:off x="1030310" y="2356834"/>
            <a:ext cx="10247916" cy="2135200"/>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fa-IR" b="1" dirty="0" smtClean="0">
                <a:cs typeface="B Zar" panose="00000400000000000000" pitchFamily="2" charset="-78"/>
              </a:rPr>
              <a:t>نفوذ جهانی دلار بعد از جنگ جهانی دوم</a:t>
            </a:r>
          </a:p>
          <a:p>
            <a:pPr marL="285750" indent="-285750" algn="r" rtl="1">
              <a:lnSpc>
                <a:spcPct val="150000"/>
              </a:lnSpc>
              <a:buFont typeface="Arial" panose="020B0604020202020204" pitchFamily="34" charset="0"/>
              <a:buChar char="•"/>
            </a:pPr>
            <a:r>
              <a:rPr lang="fa-IR" b="1" dirty="0" smtClean="0">
                <a:cs typeface="B Zar" panose="00000400000000000000" pitchFamily="2" charset="-78"/>
              </a:rPr>
              <a:t>نظام نظارتی دقیق و فراگیر تحت عنوان «نظام پرداخت دلار»</a:t>
            </a:r>
          </a:p>
          <a:p>
            <a:pPr marL="285750" indent="-285750" algn="r" rtl="1">
              <a:lnSpc>
                <a:spcPct val="150000"/>
              </a:lnSpc>
              <a:buFont typeface="Arial" panose="020B0604020202020204" pitchFamily="34" charset="0"/>
              <a:buChar char="•"/>
            </a:pPr>
            <a:r>
              <a:rPr lang="fa-IR" b="1" dirty="0" smtClean="0">
                <a:cs typeface="B Zar" panose="00000400000000000000" pitchFamily="2" charset="-78"/>
              </a:rPr>
              <a:t>تجمیع اطلاعات در کوتاه‌ترین زمان ممکن</a:t>
            </a:r>
          </a:p>
          <a:p>
            <a:pPr marL="285750" indent="-285750" algn="r" rtl="1">
              <a:lnSpc>
                <a:spcPct val="150000"/>
              </a:lnSpc>
              <a:buFont typeface="Arial" panose="020B0604020202020204" pitchFamily="34" charset="0"/>
              <a:buChar char="•"/>
            </a:pPr>
            <a:r>
              <a:rPr lang="fa-IR" b="1" dirty="0" smtClean="0">
                <a:cs typeface="B Zar" panose="00000400000000000000" pitchFamily="2" charset="-78"/>
              </a:rPr>
              <a:t>برخورد اطلاعات برای به دست آوردن نقاط ابهام</a:t>
            </a:r>
          </a:p>
          <a:p>
            <a:pPr marL="285750" indent="-285750" algn="r" rtl="1">
              <a:lnSpc>
                <a:spcPct val="150000"/>
              </a:lnSpc>
              <a:buFont typeface="Arial" panose="020B0604020202020204" pitchFamily="34" charset="0"/>
              <a:buChar char="•"/>
            </a:pPr>
            <a:r>
              <a:rPr lang="fa-IR" b="1" dirty="0" smtClean="0">
                <a:cs typeface="B Zar" panose="00000400000000000000" pitchFamily="2" charset="-78"/>
              </a:rPr>
              <a:t>بررسی هدفمند موارد ابهام</a:t>
            </a:r>
            <a:endParaRPr lang="en-US" b="1" dirty="0">
              <a:cs typeface="B Zar" panose="00000400000000000000" pitchFamily="2" charset="-78"/>
            </a:endParaRPr>
          </a:p>
        </p:txBody>
      </p:sp>
    </p:spTree>
    <p:extLst>
      <p:ext uri="{BB962C8B-B14F-4D97-AF65-F5344CB8AC3E}">
        <p14:creationId xmlns:p14="http://schemas.microsoft.com/office/powerpoint/2010/main" val="2522468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34939" y="2753126"/>
            <a:ext cx="1440160" cy="1440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anose="00000400000000000000" pitchFamily="2" charset="-78"/>
              </a:rPr>
              <a:t>تاجر ایرانی</a:t>
            </a:r>
            <a:endParaRPr lang="en-US" dirty="0">
              <a:cs typeface="B Lotus" panose="00000400000000000000" pitchFamily="2" charset="-78"/>
            </a:endParaRPr>
          </a:p>
        </p:txBody>
      </p:sp>
      <p:sp>
        <p:nvSpPr>
          <p:cNvPr id="4" name="Oval 3"/>
          <p:cNvSpPr/>
          <p:nvPr/>
        </p:nvSpPr>
        <p:spPr>
          <a:xfrm>
            <a:off x="8431683" y="2753126"/>
            <a:ext cx="1440160" cy="144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Lotus" panose="00000400000000000000" pitchFamily="2" charset="-78"/>
              </a:rPr>
              <a:t>تاجر ترکیه‌ای</a:t>
            </a:r>
            <a:endParaRPr lang="en-US" sz="1600" dirty="0">
              <a:cs typeface="B Lotus" panose="00000400000000000000" pitchFamily="2" charset="-78"/>
            </a:endParaRPr>
          </a:p>
        </p:txBody>
      </p:sp>
      <p:cxnSp>
        <p:nvCxnSpPr>
          <p:cNvPr id="5" name="Straight Arrow Connector 4"/>
          <p:cNvCxnSpPr/>
          <p:nvPr/>
        </p:nvCxnSpPr>
        <p:spPr>
          <a:xfrm>
            <a:off x="3607147" y="3177257"/>
            <a:ext cx="4536504"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47307" y="2745209"/>
            <a:ext cx="1440160" cy="369332"/>
          </a:xfrm>
          <a:prstGeom prst="rect">
            <a:avLst/>
          </a:prstGeom>
          <a:noFill/>
        </p:spPr>
        <p:txBody>
          <a:bodyPr wrap="square" rtlCol="0">
            <a:spAutoFit/>
          </a:bodyPr>
          <a:lstStyle/>
          <a:p>
            <a:r>
              <a:rPr lang="fa-IR" b="1" dirty="0" smtClean="0">
                <a:cs typeface="B Lotus" panose="00000400000000000000" pitchFamily="2" charset="-78"/>
              </a:rPr>
              <a:t>درخواست کالا</a:t>
            </a:r>
            <a:endParaRPr lang="en-US" b="1" dirty="0">
              <a:cs typeface="B Lotus" panose="00000400000000000000" pitchFamily="2" charset="-78"/>
            </a:endParaRPr>
          </a:p>
        </p:txBody>
      </p:sp>
      <p:sp>
        <p:nvSpPr>
          <p:cNvPr id="7" name="Curved Up Arrow 6"/>
          <p:cNvSpPr/>
          <p:nvPr/>
        </p:nvSpPr>
        <p:spPr>
          <a:xfrm flipH="1">
            <a:off x="2707047" y="4335927"/>
            <a:ext cx="6120680" cy="1008112"/>
          </a:xfrm>
          <a:prstGeom prst="curvedUpArrow">
            <a:avLst>
              <a:gd name="adj1" fmla="val 25000"/>
              <a:gd name="adj2" fmla="val 50000"/>
              <a:gd name="adj3" fmla="val 4544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199707" y="4680133"/>
            <a:ext cx="1440160" cy="369332"/>
          </a:xfrm>
          <a:prstGeom prst="rect">
            <a:avLst/>
          </a:prstGeom>
          <a:noFill/>
        </p:spPr>
        <p:txBody>
          <a:bodyPr wrap="square" rtlCol="0">
            <a:spAutoFit/>
          </a:bodyPr>
          <a:lstStyle/>
          <a:p>
            <a:r>
              <a:rPr lang="fa-IR" b="1" dirty="0" smtClean="0">
                <a:cs typeface="B Lotus" panose="00000400000000000000" pitchFamily="2" charset="-78"/>
              </a:rPr>
              <a:t>صدور فاکتور</a:t>
            </a:r>
            <a:endParaRPr lang="en-US" b="1" dirty="0">
              <a:cs typeface="B Lotus" panose="00000400000000000000" pitchFamily="2" charset="-78"/>
            </a:endParaRPr>
          </a:p>
        </p:txBody>
      </p:sp>
      <p:sp>
        <p:nvSpPr>
          <p:cNvPr id="9" name="Curved Down Arrow 8"/>
          <p:cNvSpPr/>
          <p:nvPr/>
        </p:nvSpPr>
        <p:spPr>
          <a:xfrm>
            <a:off x="2707047" y="1593081"/>
            <a:ext cx="6372708" cy="988389"/>
          </a:xfrm>
          <a:prstGeom prst="curved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047307" y="1152429"/>
            <a:ext cx="1440160" cy="369332"/>
          </a:xfrm>
          <a:prstGeom prst="rect">
            <a:avLst/>
          </a:prstGeom>
          <a:noFill/>
        </p:spPr>
        <p:txBody>
          <a:bodyPr wrap="square" rtlCol="0">
            <a:spAutoFit/>
          </a:bodyPr>
          <a:lstStyle/>
          <a:p>
            <a:r>
              <a:rPr lang="fa-IR" b="1" dirty="0" smtClean="0">
                <a:cs typeface="B Lotus" panose="00000400000000000000" pitchFamily="2" charset="-78"/>
              </a:rPr>
              <a:t>پرداخت پول</a:t>
            </a:r>
            <a:endParaRPr lang="en-US" b="1" dirty="0">
              <a:cs typeface="B Lotus" panose="00000400000000000000" pitchFamily="2" charset="-78"/>
            </a:endParaRPr>
          </a:p>
        </p:txBody>
      </p:sp>
      <p:cxnSp>
        <p:nvCxnSpPr>
          <p:cNvPr id="11" name="Straight Arrow Connector 10"/>
          <p:cNvCxnSpPr/>
          <p:nvPr/>
        </p:nvCxnSpPr>
        <p:spPr>
          <a:xfrm flipH="1">
            <a:off x="3535139" y="3753321"/>
            <a:ext cx="460851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7307" y="3383989"/>
            <a:ext cx="1440160" cy="369332"/>
          </a:xfrm>
          <a:prstGeom prst="rect">
            <a:avLst/>
          </a:prstGeom>
          <a:noFill/>
        </p:spPr>
        <p:txBody>
          <a:bodyPr wrap="square" rtlCol="0">
            <a:spAutoFit/>
          </a:bodyPr>
          <a:lstStyle/>
          <a:p>
            <a:r>
              <a:rPr lang="fa-IR" b="1" dirty="0" smtClean="0">
                <a:cs typeface="B Lotus" panose="00000400000000000000" pitchFamily="2" charset="-78"/>
              </a:rPr>
              <a:t>ارسال کالا</a:t>
            </a:r>
            <a:endParaRPr lang="en-US" b="1" dirty="0">
              <a:cs typeface="B Lotus" panose="00000400000000000000" pitchFamily="2" charset="-78"/>
            </a:endParaRPr>
          </a:p>
        </p:txBody>
      </p:sp>
    </p:spTree>
    <p:extLst>
      <p:ext uri="{BB962C8B-B14F-4D97-AF65-F5344CB8AC3E}">
        <p14:creationId xmlns:p14="http://schemas.microsoft.com/office/powerpoint/2010/main" val="41076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P spid="8" grpId="0"/>
      <p:bldP spid="9" grpId="0" animBg="1"/>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18274" y="3772271"/>
            <a:ext cx="1440160" cy="1440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Lotus" panose="00000400000000000000" pitchFamily="2" charset="-78"/>
              </a:rPr>
              <a:t>تاجر ایرانی</a:t>
            </a:r>
            <a:endParaRPr lang="en-US" dirty="0">
              <a:cs typeface="B Lotus" panose="00000400000000000000" pitchFamily="2" charset="-78"/>
            </a:endParaRPr>
          </a:p>
        </p:txBody>
      </p:sp>
      <p:sp>
        <p:nvSpPr>
          <p:cNvPr id="3" name="Oval 2"/>
          <p:cNvSpPr/>
          <p:nvPr/>
        </p:nvSpPr>
        <p:spPr>
          <a:xfrm>
            <a:off x="8715018" y="3772271"/>
            <a:ext cx="1440160" cy="144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cs typeface="B Lotus" panose="00000400000000000000" pitchFamily="2" charset="-78"/>
              </a:rPr>
              <a:t>تاجر ترکیه‌ای</a:t>
            </a:r>
            <a:endParaRPr lang="en-US" sz="1600" dirty="0">
              <a:cs typeface="B Lotus" panose="00000400000000000000" pitchFamily="2" charset="-78"/>
            </a:endParaRPr>
          </a:p>
        </p:txBody>
      </p:sp>
      <p:cxnSp>
        <p:nvCxnSpPr>
          <p:cNvPr id="4" name="Straight Arrow Connector 3"/>
          <p:cNvCxnSpPr/>
          <p:nvPr/>
        </p:nvCxnSpPr>
        <p:spPr>
          <a:xfrm>
            <a:off x="3890482" y="4210861"/>
            <a:ext cx="4536504"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0642" y="3698888"/>
            <a:ext cx="1440160" cy="369332"/>
          </a:xfrm>
          <a:prstGeom prst="rect">
            <a:avLst/>
          </a:prstGeom>
          <a:noFill/>
        </p:spPr>
        <p:txBody>
          <a:bodyPr wrap="square" rtlCol="0">
            <a:spAutoFit/>
          </a:bodyPr>
          <a:lstStyle/>
          <a:p>
            <a:pPr algn="ctr" rtl="1"/>
            <a:r>
              <a:rPr lang="fa-IR" b="1" dirty="0" smtClean="0">
                <a:cs typeface="B Lotus" panose="00000400000000000000" pitchFamily="2" charset="-78"/>
              </a:rPr>
              <a:t>درخواست کالا</a:t>
            </a:r>
            <a:endParaRPr lang="en-US" b="1" dirty="0">
              <a:cs typeface="B Lotus" panose="00000400000000000000" pitchFamily="2" charset="-78"/>
            </a:endParaRPr>
          </a:p>
        </p:txBody>
      </p:sp>
      <p:sp>
        <p:nvSpPr>
          <p:cNvPr id="6" name="Curved Up Arrow 5"/>
          <p:cNvSpPr/>
          <p:nvPr/>
        </p:nvSpPr>
        <p:spPr>
          <a:xfrm flipH="1">
            <a:off x="2990382" y="5355072"/>
            <a:ext cx="6120680" cy="1008112"/>
          </a:xfrm>
          <a:prstGeom prst="curvedUpArrow">
            <a:avLst>
              <a:gd name="adj1" fmla="val 25000"/>
              <a:gd name="adj2" fmla="val 50000"/>
              <a:gd name="adj3" fmla="val 4544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7" name="TextBox 6"/>
          <p:cNvSpPr txBox="1"/>
          <p:nvPr/>
        </p:nvSpPr>
        <p:spPr>
          <a:xfrm>
            <a:off x="5483042" y="5699278"/>
            <a:ext cx="1440160" cy="369332"/>
          </a:xfrm>
          <a:prstGeom prst="rect">
            <a:avLst/>
          </a:prstGeom>
          <a:noFill/>
        </p:spPr>
        <p:txBody>
          <a:bodyPr wrap="square" rtlCol="0">
            <a:spAutoFit/>
          </a:bodyPr>
          <a:lstStyle/>
          <a:p>
            <a:pPr algn="ctr" rtl="1"/>
            <a:r>
              <a:rPr lang="fa-IR" b="1" dirty="0" smtClean="0">
                <a:cs typeface="B Lotus" panose="00000400000000000000" pitchFamily="2" charset="-78"/>
              </a:rPr>
              <a:t>صدور فاکتور</a:t>
            </a:r>
            <a:endParaRPr lang="en-US" b="1" dirty="0">
              <a:cs typeface="B Lotus" panose="00000400000000000000" pitchFamily="2" charset="-78"/>
            </a:endParaRPr>
          </a:p>
        </p:txBody>
      </p:sp>
      <p:sp>
        <p:nvSpPr>
          <p:cNvPr id="8" name="Regular Pentagon 7"/>
          <p:cNvSpPr/>
          <p:nvPr/>
        </p:nvSpPr>
        <p:spPr>
          <a:xfrm>
            <a:off x="2666346" y="890576"/>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smtClean="0">
                <a:cs typeface="B Lotus" panose="00000400000000000000" pitchFamily="2" charset="-78"/>
              </a:rPr>
              <a:t>بانک صادرات</a:t>
            </a:r>
          </a:p>
        </p:txBody>
      </p:sp>
      <p:sp>
        <p:nvSpPr>
          <p:cNvPr id="9" name="Regular Pentagon 8"/>
          <p:cNvSpPr/>
          <p:nvPr/>
        </p:nvSpPr>
        <p:spPr>
          <a:xfrm>
            <a:off x="7778914" y="890576"/>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smtClean="0">
                <a:cs typeface="B Lotus" panose="00000400000000000000" pitchFamily="2" charset="-78"/>
              </a:rPr>
              <a:t>بانک هالک</a:t>
            </a:r>
          </a:p>
        </p:txBody>
      </p:sp>
      <p:cxnSp>
        <p:nvCxnSpPr>
          <p:cNvPr id="10" name="Straight Arrow Connector 9"/>
          <p:cNvCxnSpPr>
            <a:stCxn id="2" idx="0"/>
            <a:endCxn id="8" idx="3"/>
          </p:cNvCxnSpPr>
          <p:nvPr/>
        </p:nvCxnSpPr>
        <p:spPr>
          <a:xfrm flipV="1">
            <a:off x="2738354" y="2474752"/>
            <a:ext cx="864096" cy="129751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22230" y="2969516"/>
            <a:ext cx="3924436" cy="369332"/>
          </a:xfrm>
          <a:prstGeom prst="rect">
            <a:avLst/>
          </a:prstGeom>
          <a:noFill/>
        </p:spPr>
        <p:txBody>
          <a:bodyPr wrap="square" rtlCol="0">
            <a:spAutoFit/>
          </a:bodyPr>
          <a:lstStyle/>
          <a:p>
            <a:pPr algn="ctr" rtl="1"/>
            <a:r>
              <a:rPr lang="fa-IR" b="1" dirty="0" smtClean="0">
                <a:cs typeface="B Lotus" panose="00000400000000000000" pitchFamily="2" charset="-78"/>
              </a:rPr>
              <a:t>درخواست حواله ارزی (دلاری) به بانک ترکیه‌ای</a:t>
            </a:r>
            <a:endParaRPr lang="en-US" b="1" dirty="0">
              <a:cs typeface="B Lotus" panose="00000400000000000000" pitchFamily="2" charset="-78"/>
            </a:endParaRPr>
          </a:p>
        </p:txBody>
      </p:sp>
      <p:cxnSp>
        <p:nvCxnSpPr>
          <p:cNvPr id="12" name="Straight Arrow Connector 11"/>
          <p:cNvCxnSpPr>
            <a:stCxn id="8" idx="5"/>
            <a:endCxn id="9" idx="1"/>
          </p:cNvCxnSpPr>
          <p:nvPr/>
        </p:nvCxnSpPr>
        <p:spPr>
          <a:xfrm>
            <a:off x="4538552" y="1495676"/>
            <a:ext cx="32403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4157" y="890576"/>
            <a:ext cx="3528394" cy="369332"/>
          </a:xfrm>
          <a:prstGeom prst="rect">
            <a:avLst/>
          </a:prstGeom>
          <a:noFill/>
        </p:spPr>
        <p:txBody>
          <a:bodyPr wrap="square" rtlCol="0">
            <a:spAutoFit/>
          </a:bodyPr>
          <a:lstStyle/>
          <a:p>
            <a:pPr algn="ctr" rtl="1"/>
            <a:r>
              <a:rPr lang="fa-IR" b="1" dirty="0" smtClean="0">
                <a:cs typeface="B Lotus" panose="00000400000000000000" pitchFamily="2" charset="-78"/>
              </a:rPr>
              <a:t>ارسال حواله ارزی (دلاری) به بانک ترکیه‌ای</a:t>
            </a:r>
            <a:endParaRPr lang="en-US" b="1" dirty="0">
              <a:cs typeface="B Lotus" panose="00000400000000000000" pitchFamily="2" charset="-78"/>
            </a:endParaRPr>
          </a:p>
        </p:txBody>
      </p:sp>
      <p:cxnSp>
        <p:nvCxnSpPr>
          <p:cNvPr id="14" name="Straight Arrow Connector 13"/>
          <p:cNvCxnSpPr>
            <a:stCxn id="9" idx="3"/>
            <a:endCxn id="3" idx="0"/>
          </p:cNvCxnSpPr>
          <p:nvPr/>
        </p:nvCxnSpPr>
        <p:spPr>
          <a:xfrm>
            <a:off x="8715018" y="2474752"/>
            <a:ext cx="720080" cy="129751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38954" y="2969516"/>
            <a:ext cx="1440160" cy="369332"/>
          </a:xfrm>
          <a:prstGeom prst="rect">
            <a:avLst/>
          </a:prstGeom>
          <a:noFill/>
        </p:spPr>
        <p:txBody>
          <a:bodyPr wrap="square" rtlCol="0">
            <a:spAutoFit/>
          </a:bodyPr>
          <a:lstStyle/>
          <a:p>
            <a:pPr algn="ctr" rtl="1"/>
            <a:r>
              <a:rPr lang="fa-IR" b="1" dirty="0" smtClean="0">
                <a:cs typeface="B Lotus" panose="00000400000000000000" pitchFamily="2" charset="-78"/>
              </a:rPr>
              <a:t>تایید حواله</a:t>
            </a:r>
            <a:endParaRPr lang="en-US" b="1" dirty="0">
              <a:cs typeface="B Lotus" panose="00000400000000000000" pitchFamily="2" charset="-78"/>
            </a:endParaRPr>
          </a:p>
        </p:txBody>
      </p:sp>
      <p:cxnSp>
        <p:nvCxnSpPr>
          <p:cNvPr id="16" name="Straight Arrow Connector 15"/>
          <p:cNvCxnSpPr/>
          <p:nvPr/>
        </p:nvCxnSpPr>
        <p:spPr>
          <a:xfrm flipH="1">
            <a:off x="3818474" y="4860308"/>
            <a:ext cx="460851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0642" y="4490976"/>
            <a:ext cx="1440160" cy="369332"/>
          </a:xfrm>
          <a:prstGeom prst="rect">
            <a:avLst/>
          </a:prstGeom>
          <a:noFill/>
        </p:spPr>
        <p:txBody>
          <a:bodyPr wrap="square" rtlCol="0">
            <a:spAutoFit/>
          </a:bodyPr>
          <a:lstStyle/>
          <a:p>
            <a:pPr algn="ctr" rtl="1"/>
            <a:r>
              <a:rPr lang="fa-IR" b="1" dirty="0" smtClean="0">
                <a:cs typeface="B Lotus" panose="00000400000000000000" pitchFamily="2" charset="-78"/>
              </a:rPr>
              <a:t>ارسال کالا</a:t>
            </a:r>
            <a:endParaRPr lang="en-US" b="1" dirty="0">
              <a:cs typeface="B Lotus" panose="00000400000000000000" pitchFamily="2" charset="-78"/>
            </a:endParaRPr>
          </a:p>
        </p:txBody>
      </p:sp>
    </p:spTree>
    <p:extLst>
      <p:ext uri="{BB962C8B-B14F-4D97-AF65-F5344CB8AC3E}">
        <p14:creationId xmlns:p14="http://schemas.microsoft.com/office/powerpoint/2010/main" val="7479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p:bldP spid="8" grpId="0" animBg="1"/>
      <p:bldP spid="9" grpId="0" animBg="1"/>
      <p:bldP spid="11"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2567608"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Lotus" panose="00000400000000000000" pitchFamily="2" charset="-78"/>
              </a:rPr>
              <a:t>بانک صادرات</a:t>
            </a:r>
          </a:p>
        </p:txBody>
      </p:sp>
      <p:sp>
        <p:nvSpPr>
          <p:cNvPr id="3" name="Regular Pentagon 2"/>
          <p:cNvSpPr/>
          <p:nvPr/>
        </p:nvSpPr>
        <p:spPr>
          <a:xfrm>
            <a:off x="7680176"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Lotus" panose="00000400000000000000" pitchFamily="2" charset="-78"/>
              </a:rPr>
              <a:t>بانک هالک</a:t>
            </a:r>
          </a:p>
        </p:txBody>
      </p:sp>
      <p:cxnSp>
        <p:nvCxnSpPr>
          <p:cNvPr id="4" name="Straight Arrow Connector 3"/>
          <p:cNvCxnSpPr>
            <a:stCxn id="2" idx="5"/>
            <a:endCxn id="3" idx="1"/>
          </p:cNvCxnSpPr>
          <p:nvPr/>
        </p:nvCxnSpPr>
        <p:spPr>
          <a:xfrm>
            <a:off x="4439814" y="5042212"/>
            <a:ext cx="32403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65419" y="4437112"/>
            <a:ext cx="3528394" cy="369332"/>
          </a:xfrm>
          <a:prstGeom prst="rect">
            <a:avLst/>
          </a:prstGeom>
          <a:noFill/>
        </p:spPr>
        <p:txBody>
          <a:bodyPr wrap="square" rtlCol="0">
            <a:spAutoFit/>
          </a:bodyPr>
          <a:lstStyle/>
          <a:p>
            <a:r>
              <a:rPr lang="fa-IR" b="1" dirty="0">
                <a:cs typeface="B Lotus" panose="00000400000000000000" pitchFamily="2" charset="-78"/>
              </a:rPr>
              <a:t>ارسال حواله ارزی (دلاری) به بانک ترکیه‌ای</a:t>
            </a:r>
            <a:endParaRPr lang="en-US" b="1" dirty="0">
              <a:cs typeface="B Lotus" panose="00000400000000000000" pitchFamily="2" charset="-78"/>
            </a:endParaRPr>
          </a:p>
        </p:txBody>
      </p:sp>
      <p:grpSp>
        <p:nvGrpSpPr>
          <p:cNvPr id="8" name="Group 7"/>
          <p:cNvGrpSpPr/>
          <p:nvPr/>
        </p:nvGrpSpPr>
        <p:grpSpPr>
          <a:xfrm>
            <a:off x="3153632" y="476672"/>
            <a:ext cx="4032448" cy="2016224"/>
            <a:chOff x="1835696" y="476672"/>
            <a:chExt cx="4032448" cy="2016224"/>
          </a:xfrm>
        </p:grpSpPr>
        <p:sp>
          <p:nvSpPr>
            <p:cNvPr id="6" name="Isosceles Triangle 5"/>
            <p:cNvSpPr/>
            <p:nvPr/>
          </p:nvSpPr>
          <p:spPr>
            <a:xfrm>
              <a:off x="3491880" y="476672"/>
              <a:ext cx="2376264" cy="2016224"/>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 name="TextBox 6"/>
            <p:cNvSpPr txBox="1"/>
            <p:nvPr/>
          </p:nvSpPr>
          <p:spPr>
            <a:xfrm>
              <a:off x="1835696" y="1844824"/>
              <a:ext cx="3528394" cy="369332"/>
            </a:xfrm>
            <a:prstGeom prst="rect">
              <a:avLst/>
            </a:prstGeom>
            <a:noFill/>
          </p:spPr>
          <p:txBody>
            <a:bodyPr wrap="square" rtlCol="0">
              <a:spAutoFit/>
            </a:bodyPr>
            <a:lstStyle/>
            <a:p>
              <a:r>
                <a:rPr lang="fa-IR" b="1" dirty="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grpSp>
      <p:cxnSp>
        <p:nvCxnSpPr>
          <p:cNvPr id="10" name="Straight Arrow Connector 9"/>
          <p:cNvCxnSpPr/>
          <p:nvPr/>
        </p:nvCxnSpPr>
        <p:spPr>
          <a:xfrm flipH="1" flipV="1">
            <a:off x="7680176" y="2564904"/>
            <a:ext cx="1296144" cy="1656184"/>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04112" y="2636912"/>
            <a:ext cx="1224136" cy="1564432"/>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9771" y="2728664"/>
            <a:ext cx="3528394" cy="369332"/>
          </a:xfrm>
          <a:prstGeom prst="rect">
            <a:avLst/>
          </a:prstGeom>
          <a:noFill/>
        </p:spPr>
        <p:txBody>
          <a:bodyPr wrap="square" rtlCol="0">
            <a:spAutoFit/>
          </a:bodyPr>
          <a:lstStyle/>
          <a:p>
            <a:r>
              <a:rPr lang="fa-IR" b="1" dirty="0">
                <a:cs typeface="B Lotus" panose="00000400000000000000" pitchFamily="2" charset="-78"/>
              </a:rPr>
              <a:t>مبدا پول، موضوع تجارت و ...</a:t>
            </a:r>
            <a:endParaRPr lang="en-US" b="1" dirty="0">
              <a:cs typeface="B Lotus" panose="00000400000000000000" pitchFamily="2" charset="-78"/>
            </a:endParaRPr>
          </a:p>
        </p:txBody>
      </p:sp>
      <p:sp>
        <p:nvSpPr>
          <p:cNvPr id="15" name="Right Arrow 14"/>
          <p:cNvSpPr/>
          <p:nvPr/>
        </p:nvSpPr>
        <p:spPr>
          <a:xfrm rot="7329046">
            <a:off x="1746290" y="2500323"/>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3194317">
            <a:off x="7528143" y="2484601"/>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32104" y="3392996"/>
            <a:ext cx="3528394" cy="369332"/>
          </a:xfrm>
          <a:prstGeom prst="rect">
            <a:avLst/>
          </a:prstGeom>
          <a:noFill/>
        </p:spPr>
        <p:txBody>
          <a:bodyPr wrap="square" rtlCol="0">
            <a:spAutoFit/>
          </a:bodyPr>
          <a:lstStyle/>
          <a:p>
            <a:r>
              <a:rPr lang="fa-IR" b="1" dirty="0">
                <a:cs typeface="B Lotus" panose="00000400000000000000" pitchFamily="2" charset="-78"/>
              </a:rPr>
              <a:t>استعلام جهت اخذ تاییده تمیز بودن منشا دلار</a:t>
            </a:r>
            <a:endParaRPr lang="en-US" b="1" dirty="0">
              <a:cs typeface="B Lotus" panose="00000400000000000000" pitchFamily="2" charset="-78"/>
            </a:endParaRPr>
          </a:p>
        </p:txBody>
      </p:sp>
      <p:sp>
        <p:nvSpPr>
          <p:cNvPr id="18" name="TextBox 17"/>
          <p:cNvSpPr txBox="1"/>
          <p:nvPr/>
        </p:nvSpPr>
        <p:spPr>
          <a:xfrm>
            <a:off x="5197084" y="1844824"/>
            <a:ext cx="3528394" cy="369332"/>
          </a:xfrm>
          <a:prstGeom prst="rect">
            <a:avLst/>
          </a:prstGeom>
          <a:noFill/>
        </p:spPr>
        <p:txBody>
          <a:bodyPr wrap="square" rtlCol="0">
            <a:spAutoFit/>
          </a:bodyPr>
          <a:lstStyle/>
          <a:p>
            <a:r>
              <a:rPr lang="fa-IR" b="1" dirty="0" smtClean="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spTree>
    <p:extLst>
      <p:ext uri="{BB962C8B-B14F-4D97-AF65-F5344CB8AC3E}">
        <p14:creationId xmlns:p14="http://schemas.microsoft.com/office/powerpoint/2010/main" val="408465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4" grpId="0"/>
      <p:bldP spid="15" grpId="0" animBg="1"/>
      <p:bldP spid="16"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آسیب‌شناسی مواجهه با تحریم‌ها/ عدم درک جنگ اقتصادی</a:t>
            </a:r>
            <a:endParaRPr lang="en-US" dirty="0">
              <a:cs typeface="B Titr" panose="00000700000000000000" pitchFamily="2" charset="-78"/>
            </a:endParaRPr>
          </a:p>
        </p:txBody>
      </p:sp>
      <p:sp>
        <p:nvSpPr>
          <p:cNvPr id="3" name="Content Placeholder 2"/>
          <p:cNvSpPr>
            <a:spLocks noGrp="1"/>
          </p:cNvSpPr>
          <p:nvPr>
            <p:ph sz="quarter" idx="13"/>
          </p:nvPr>
        </p:nvSpPr>
        <p:spPr/>
        <p:txBody>
          <a:bodyPr>
            <a:normAutofit fontScale="85000" lnSpcReduction="10000"/>
          </a:bodyPr>
          <a:lstStyle/>
          <a:p>
            <a:pPr algn="r" rtl="1"/>
            <a:r>
              <a:rPr lang="fa-IR" b="1" dirty="0" smtClean="0">
                <a:cs typeface="B Zar" panose="00000400000000000000" pitchFamily="2" charset="-78"/>
              </a:rPr>
              <a:t>تحریم‌ها همپای انقلاب اسلامی </a:t>
            </a:r>
          </a:p>
          <a:p>
            <a:pPr lvl="1" algn="r" rtl="1"/>
            <a:r>
              <a:rPr lang="fa-IR" b="1" dirty="0" smtClean="0">
                <a:cs typeface="B Zar" panose="00000400000000000000" pitchFamily="2" charset="-78"/>
              </a:rPr>
              <a:t>تسخیر لانه جاسوسی ۱۳۵۸</a:t>
            </a:r>
          </a:p>
          <a:p>
            <a:pPr algn="r" rtl="1"/>
            <a:r>
              <a:rPr lang="fa-IR" b="1" dirty="0" smtClean="0">
                <a:cs typeface="B Zar" panose="00000400000000000000" pitchFamily="2" charset="-78"/>
              </a:rPr>
              <a:t>ضعف ما در مواجهه با تحریم‌ها</a:t>
            </a:r>
          </a:p>
          <a:p>
            <a:pPr lvl="1" algn="r" rtl="1"/>
            <a:r>
              <a:rPr lang="fa-IR" b="1" dirty="0" smtClean="0">
                <a:cs typeface="B Zar" panose="00000400000000000000" pitchFamily="2" charset="-78"/>
              </a:rPr>
              <a:t>غفلت از شیپور جنگ اقتصادی </a:t>
            </a:r>
          </a:p>
          <a:p>
            <a:pPr lvl="1" algn="r" rtl="1"/>
            <a:r>
              <a:rPr lang="fa-IR" b="1" dirty="0" smtClean="0">
                <a:cs typeface="B Zar" panose="00000400000000000000" pitchFamily="2" charset="-78"/>
              </a:rPr>
              <a:t>تصویب قطعنامه ۱۹۲۹ سازمان ملل/ ژوئن ۲۰۱۰</a:t>
            </a:r>
          </a:p>
          <a:p>
            <a:pPr lvl="1" algn="r" rtl="1"/>
            <a:r>
              <a:rPr lang="fa-IR" b="1" dirty="0" smtClean="0">
                <a:cs typeface="B Zar" panose="00000400000000000000" pitchFamily="2" charset="-78"/>
              </a:rPr>
              <a:t>تصویب قانون جامع تحریم ایران در کنگره آمریکا / جولای ۲۰۱۰</a:t>
            </a:r>
          </a:p>
          <a:p>
            <a:pPr algn="r" rtl="1"/>
            <a:r>
              <a:rPr lang="fa-IR" b="1" dirty="0" smtClean="0">
                <a:cs typeface="B Zar" panose="00000400000000000000" pitchFamily="2" charset="-78"/>
              </a:rPr>
              <a:t>سه سطح غفلت و ضعف ما</a:t>
            </a:r>
          </a:p>
          <a:p>
            <a:pPr lvl="1" algn="r" rtl="1"/>
            <a:r>
              <a:rPr lang="fa-IR" b="1" dirty="0" smtClean="0">
                <a:cs typeface="B Zar" panose="00000400000000000000" pitchFamily="2" charset="-78"/>
              </a:rPr>
              <a:t>نقشه و سناریو دشمن</a:t>
            </a:r>
          </a:p>
          <a:p>
            <a:pPr lvl="1" algn="r" rtl="1"/>
            <a:r>
              <a:rPr lang="fa-IR" b="1" dirty="0" smtClean="0">
                <a:cs typeface="B Zar" panose="00000400000000000000" pitchFamily="2" charset="-78"/>
              </a:rPr>
              <a:t>رصد تحرکات دشمن</a:t>
            </a:r>
          </a:p>
          <a:p>
            <a:pPr lvl="1" algn="r" rtl="1"/>
            <a:r>
              <a:rPr lang="fa-IR" b="1" dirty="0" smtClean="0">
                <a:cs typeface="B Zar" panose="00000400000000000000" pitchFamily="2" charset="-78"/>
              </a:rPr>
              <a:t>مقابله با اقدامات دشمن</a:t>
            </a:r>
          </a:p>
        </p:txBody>
      </p:sp>
    </p:spTree>
    <p:extLst>
      <p:ext uri="{BB962C8B-B14F-4D97-AF65-F5344CB8AC3E}">
        <p14:creationId xmlns:p14="http://schemas.microsoft.com/office/powerpoint/2010/main" val="2801321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2567608"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Lotus" panose="00000400000000000000" pitchFamily="2" charset="-78"/>
              </a:rPr>
              <a:t>بانک صادرات</a:t>
            </a:r>
          </a:p>
        </p:txBody>
      </p:sp>
      <p:sp>
        <p:nvSpPr>
          <p:cNvPr id="3" name="Regular Pentagon 2"/>
          <p:cNvSpPr/>
          <p:nvPr/>
        </p:nvSpPr>
        <p:spPr>
          <a:xfrm>
            <a:off x="7680176"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Lotus" panose="00000400000000000000" pitchFamily="2" charset="-78"/>
              </a:rPr>
              <a:t>بانک هالک</a:t>
            </a:r>
          </a:p>
        </p:txBody>
      </p:sp>
      <p:cxnSp>
        <p:nvCxnSpPr>
          <p:cNvPr id="4" name="Straight Arrow Connector 3"/>
          <p:cNvCxnSpPr>
            <a:stCxn id="2" idx="5"/>
            <a:endCxn id="3" idx="1"/>
          </p:cNvCxnSpPr>
          <p:nvPr/>
        </p:nvCxnSpPr>
        <p:spPr>
          <a:xfrm>
            <a:off x="4439814" y="5042212"/>
            <a:ext cx="32403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65419" y="4437112"/>
            <a:ext cx="3528394" cy="369332"/>
          </a:xfrm>
          <a:prstGeom prst="rect">
            <a:avLst/>
          </a:prstGeom>
          <a:noFill/>
        </p:spPr>
        <p:txBody>
          <a:bodyPr wrap="square" rtlCol="0">
            <a:spAutoFit/>
          </a:bodyPr>
          <a:lstStyle/>
          <a:p>
            <a:r>
              <a:rPr lang="fa-IR" b="1" dirty="0">
                <a:cs typeface="B Lotus" panose="00000400000000000000" pitchFamily="2" charset="-78"/>
              </a:rPr>
              <a:t>ارسال حواله ارزی (دلاری) به بانک ترکیه‌ای</a:t>
            </a:r>
            <a:endParaRPr lang="en-US" b="1" dirty="0">
              <a:cs typeface="B Lotus" panose="00000400000000000000" pitchFamily="2" charset="-78"/>
            </a:endParaRPr>
          </a:p>
        </p:txBody>
      </p:sp>
      <p:grpSp>
        <p:nvGrpSpPr>
          <p:cNvPr id="6" name="Group 5"/>
          <p:cNvGrpSpPr/>
          <p:nvPr/>
        </p:nvGrpSpPr>
        <p:grpSpPr>
          <a:xfrm>
            <a:off x="3153632" y="476672"/>
            <a:ext cx="4032448" cy="2016224"/>
            <a:chOff x="1835696" y="476672"/>
            <a:chExt cx="4032448" cy="2016224"/>
          </a:xfrm>
        </p:grpSpPr>
        <p:sp>
          <p:nvSpPr>
            <p:cNvPr id="7" name="Isosceles Triangle 6"/>
            <p:cNvSpPr/>
            <p:nvPr/>
          </p:nvSpPr>
          <p:spPr>
            <a:xfrm>
              <a:off x="3491880" y="476672"/>
              <a:ext cx="2376264" cy="2016224"/>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7"/>
            <p:cNvSpPr txBox="1"/>
            <p:nvPr/>
          </p:nvSpPr>
          <p:spPr>
            <a:xfrm>
              <a:off x="1835696" y="1844824"/>
              <a:ext cx="3528394" cy="369332"/>
            </a:xfrm>
            <a:prstGeom prst="rect">
              <a:avLst/>
            </a:prstGeom>
            <a:noFill/>
          </p:spPr>
          <p:txBody>
            <a:bodyPr wrap="square" rtlCol="0">
              <a:spAutoFit/>
            </a:bodyPr>
            <a:lstStyle/>
            <a:p>
              <a:r>
                <a:rPr lang="fa-IR" b="1" dirty="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grpSp>
      <p:cxnSp>
        <p:nvCxnSpPr>
          <p:cNvPr id="9" name="Straight Arrow Connector 8"/>
          <p:cNvCxnSpPr/>
          <p:nvPr/>
        </p:nvCxnSpPr>
        <p:spPr>
          <a:xfrm flipH="1" flipV="1">
            <a:off x="7680176" y="2564904"/>
            <a:ext cx="1296144" cy="1656184"/>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04112" y="2636912"/>
            <a:ext cx="1224136" cy="1564432"/>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9771" y="2728664"/>
            <a:ext cx="3528394" cy="369332"/>
          </a:xfrm>
          <a:prstGeom prst="rect">
            <a:avLst/>
          </a:prstGeom>
          <a:noFill/>
        </p:spPr>
        <p:txBody>
          <a:bodyPr wrap="square" rtlCol="0">
            <a:spAutoFit/>
          </a:bodyPr>
          <a:lstStyle/>
          <a:p>
            <a:r>
              <a:rPr lang="fa-IR" b="1" dirty="0">
                <a:cs typeface="B Lotus" panose="00000400000000000000" pitchFamily="2" charset="-78"/>
              </a:rPr>
              <a:t>مبدا پول، موضوع تجارت و ...</a:t>
            </a:r>
            <a:endParaRPr lang="en-US" b="1" dirty="0">
              <a:cs typeface="B Lotus" panose="00000400000000000000" pitchFamily="2" charset="-78"/>
            </a:endParaRPr>
          </a:p>
        </p:txBody>
      </p:sp>
      <p:sp>
        <p:nvSpPr>
          <p:cNvPr id="12" name="Right Arrow 11"/>
          <p:cNvSpPr/>
          <p:nvPr/>
        </p:nvSpPr>
        <p:spPr>
          <a:xfrm rot="7329046">
            <a:off x="1746290" y="2500323"/>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3194317">
            <a:off x="7528143" y="2484601"/>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32104" y="3392996"/>
            <a:ext cx="3528394" cy="369332"/>
          </a:xfrm>
          <a:prstGeom prst="rect">
            <a:avLst/>
          </a:prstGeom>
          <a:noFill/>
        </p:spPr>
        <p:txBody>
          <a:bodyPr wrap="square" rtlCol="0">
            <a:spAutoFit/>
          </a:bodyPr>
          <a:lstStyle/>
          <a:p>
            <a:r>
              <a:rPr lang="fa-IR" b="1" dirty="0">
                <a:cs typeface="B Lotus" panose="00000400000000000000" pitchFamily="2" charset="-78"/>
              </a:rPr>
              <a:t>استعلام جهت اخذ تاییده تمیز بودن منشا دلار</a:t>
            </a:r>
            <a:endParaRPr lang="en-US" b="1" dirty="0">
              <a:cs typeface="B Lotus" panose="00000400000000000000" pitchFamily="2" charset="-78"/>
            </a:endParaRPr>
          </a:p>
        </p:txBody>
      </p:sp>
      <p:sp>
        <p:nvSpPr>
          <p:cNvPr id="15" name="TextBox 14"/>
          <p:cNvSpPr txBox="1"/>
          <p:nvPr/>
        </p:nvSpPr>
        <p:spPr>
          <a:xfrm>
            <a:off x="5197084" y="1844824"/>
            <a:ext cx="3528394" cy="369332"/>
          </a:xfrm>
          <a:prstGeom prst="rect">
            <a:avLst/>
          </a:prstGeom>
          <a:noFill/>
        </p:spPr>
        <p:txBody>
          <a:bodyPr wrap="square" rtlCol="0">
            <a:spAutoFit/>
          </a:bodyPr>
          <a:lstStyle/>
          <a:p>
            <a:r>
              <a:rPr lang="fa-IR" b="1" dirty="0" smtClean="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sp>
        <p:nvSpPr>
          <p:cNvPr id="16" name="Multiply 15"/>
          <p:cNvSpPr/>
          <p:nvPr/>
        </p:nvSpPr>
        <p:spPr>
          <a:xfrm>
            <a:off x="2428720" y="4354423"/>
            <a:ext cx="2060620" cy="19704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Tree>
    <p:extLst>
      <p:ext uri="{BB962C8B-B14F-4D97-AF65-F5344CB8AC3E}">
        <p14:creationId xmlns:p14="http://schemas.microsoft.com/office/powerpoint/2010/main" val="14353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2567608"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cs typeface="B Lotus" panose="00000400000000000000" pitchFamily="2" charset="-78"/>
              </a:rPr>
              <a:t>صرافی و یا هرچیز دیگر</a:t>
            </a:r>
            <a:endParaRPr lang="fa-IR" sz="1600" b="1" dirty="0">
              <a:cs typeface="B Lotus" panose="00000400000000000000" pitchFamily="2" charset="-78"/>
            </a:endParaRPr>
          </a:p>
        </p:txBody>
      </p:sp>
      <p:sp>
        <p:nvSpPr>
          <p:cNvPr id="3" name="Regular Pentagon 2"/>
          <p:cNvSpPr/>
          <p:nvPr/>
        </p:nvSpPr>
        <p:spPr>
          <a:xfrm>
            <a:off x="7680176" y="4437112"/>
            <a:ext cx="1872208" cy="1584176"/>
          </a:xfrm>
          <a:prstGeom prst="pent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Lotus" panose="00000400000000000000" pitchFamily="2" charset="-78"/>
              </a:rPr>
              <a:t>بانک هالک</a:t>
            </a:r>
          </a:p>
        </p:txBody>
      </p:sp>
      <p:cxnSp>
        <p:nvCxnSpPr>
          <p:cNvPr id="4" name="Straight Arrow Connector 3"/>
          <p:cNvCxnSpPr>
            <a:stCxn id="2" idx="5"/>
            <a:endCxn id="3" idx="1"/>
          </p:cNvCxnSpPr>
          <p:nvPr/>
        </p:nvCxnSpPr>
        <p:spPr>
          <a:xfrm>
            <a:off x="4439814" y="5042212"/>
            <a:ext cx="32403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65419" y="4437112"/>
            <a:ext cx="3528394" cy="369332"/>
          </a:xfrm>
          <a:prstGeom prst="rect">
            <a:avLst/>
          </a:prstGeom>
          <a:noFill/>
        </p:spPr>
        <p:txBody>
          <a:bodyPr wrap="square" rtlCol="0">
            <a:spAutoFit/>
          </a:bodyPr>
          <a:lstStyle/>
          <a:p>
            <a:r>
              <a:rPr lang="fa-IR" b="1" dirty="0">
                <a:cs typeface="B Lotus" panose="00000400000000000000" pitchFamily="2" charset="-78"/>
              </a:rPr>
              <a:t>ارسال حواله ارزی (دلاری) به بانک ترکیه‌ای</a:t>
            </a:r>
            <a:endParaRPr lang="en-US" b="1" dirty="0">
              <a:cs typeface="B Lotus" panose="00000400000000000000" pitchFamily="2" charset="-78"/>
            </a:endParaRPr>
          </a:p>
        </p:txBody>
      </p:sp>
      <p:grpSp>
        <p:nvGrpSpPr>
          <p:cNvPr id="6" name="Group 5"/>
          <p:cNvGrpSpPr/>
          <p:nvPr/>
        </p:nvGrpSpPr>
        <p:grpSpPr>
          <a:xfrm>
            <a:off x="3243785" y="476672"/>
            <a:ext cx="4032448" cy="2016224"/>
            <a:chOff x="1835696" y="476672"/>
            <a:chExt cx="4032448" cy="2016224"/>
          </a:xfrm>
        </p:grpSpPr>
        <p:sp>
          <p:nvSpPr>
            <p:cNvPr id="7" name="Isosceles Triangle 6"/>
            <p:cNvSpPr/>
            <p:nvPr/>
          </p:nvSpPr>
          <p:spPr>
            <a:xfrm>
              <a:off x="3491880" y="476672"/>
              <a:ext cx="2376264" cy="2016224"/>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7"/>
            <p:cNvSpPr txBox="1"/>
            <p:nvPr/>
          </p:nvSpPr>
          <p:spPr>
            <a:xfrm>
              <a:off x="1835696" y="1844824"/>
              <a:ext cx="3528394" cy="369332"/>
            </a:xfrm>
            <a:prstGeom prst="rect">
              <a:avLst/>
            </a:prstGeom>
            <a:noFill/>
          </p:spPr>
          <p:txBody>
            <a:bodyPr wrap="square" rtlCol="0">
              <a:spAutoFit/>
            </a:bodyPr>
            <a:lstStyle/>
            <a:p>
              <a:r>
                <a:rPr lang="fa-IR" b="1" dirty="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grpSp>
      <p:cxnSp>
        <p:nvCxnSpPr>
          <p:cNvPr id="9" name="Straight Arrow Connector 8"/>
          <p:cNvCxnSpPr/>
          <p:nvPr/>
        </p:nvCxnSpPr>
        <p:spPr>
          <a:xfrm flipH="1" flipV="1">
            <a:off x="7680176" y="2564904"/>
            <a:ext cx="1296144" cy="1656184"/>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04112" y="2636912"/>
            <a:ext cx="1224136" cy="1564432"/>
          </a:xfrm>
          <a:prstGeom prst="straightConnector1">
            <a:avLst/>
          </a:prstGeom>
          <a:ln>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87048" y="2728664"/>
            <a:ext cx="3528394" cy="369332"/>
          </a:xfrm>
          <a:prstGeom prst="rect">
            <a:avLst/>
          </a:prstGeom>
          <a:noFill/>
        </p:spPr>
        <p:txBody>
          <a:bodyPr wrap="square" rtlCol="0">
            <a:spAutoFit/>
          </a:bodyPr>
          <a:lstStyle/>
          <a:p>
            <a:pPr algn="ctr" rtl="1"/>
            <a:r>
              <a:rPr lang="fa-IR" b="1" dirty="0">
                <a:cs typeface="B Lotus" panose="00000400000000000000" pitchFamily="2" charset="-78"/>
              </a:rPr>
              <a:t>مبدا پول، موضوع تجارت و ...</a:t>
            </a:r>
            <a:endParaRPr lang="en-US" b="1" dirty="0">
              <a:cs typeface="B Lotus" panose="00000400000000000000" pitchFamily="2" charset="-78"/>
            </a:endParaRPr>
          </a:p>
        </p:txBody>
      </p:sp>
      <p:sp>
        <p:nvSpPr>
          <p:cNvPr id="12" name="Right Arrow 11"/>
          <p:cNvSpPr/>
          <p:nvPr/>
        </p:nvSpPr>
        <p:spPr>
          <a:xfrm rot="7329046">
            <a:off x="1746290" y="2500323"/>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3194317">
            <a:off x="7528143" y="2484601"/>
            <a:ext cx="3024336" cy="136350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32104" y="3392996"/>
            <a:ext cx="3528394" cy="369332"/>
          </a:xfrm>
          <a:prstGeom prst="rect">
            <a:avLst/>
          </a:prstGeom>
          <a:noFill/>
        </p:spPr>
        <p:txBody>
          <a:bodyPr wrap="square" rtlCol="0">
            <a:spAutoFit/>
          </a:bodyPr>
          <a:lstStyle/>
          <a:p>
            <a:pPr algn="r" rtl="1"/>
            <a:r>
              <a:rPr lang="fa-IR" b="1" dirty="0">
                <a:cs typeface="B Lotus" panose="00000400000000000000" pitchFamily="2" charset="-78"/>
              </a:rPr>
              <a:t>استعلام جهت اخذ تاییده تمیز بودن منشا دلار</a:t>
            </a:r>
            <a:endParaRPr lang="en-US" b="1" dirty="0">
              <a:cs typeface="B Lotus" panose="00000400000000000000" pitchFamily="2" charset="-78"/>
            </a:endParaRPr>
          </a:p>
        </p:txBody>
      </p:sp>
      <p:sp>
        <p:nvSpPr>
          <p:cNvPr id="15" name="TextBox 14"/>
          <p:cNvSpPr txBox="1"/>
          <p:nvPr/>
        </p:nvSpPr>
        <p:spPr>
          <a:xfrm>
            <a:off x="5287237" y="1844824"/>
            <a:ext cx="3528394" cy="369332"/>
          </a:xfrm>
          <a:prstGeom prst="rect">
            <a:avLst/>
          </a:prstGeom>
          <a:noFill/>
        </p:spPr>
        <p:txBody>
          <a:bodyPr wrap="square" rtlCol="0">
            <a:spAutoFit/>
          </a:bodyPr>
          <a:lstStyle/>
          <a:p>
            <a:r>
              <a:rPr lang="fa-IR" b="1" dirty="0" smtClean="0">
                <a:solidFill>
                  <a:schemeClr val="bg1"/>
                </a:solidFill>
                <a:cs typeface="B Lotus" panose="00000400000000000000" pitchFamily="2" charset="-78"/>
              </a:rPr>
              <a:t>نظام پرداخت دلار</a:t>
            </a:r>
            <a:endParaRPr lang="en-US" b="1" dirty="0">
              <a:solidFill>
                <a:schemeClr val="bg1"/>
              </a:solidFill>
              <a:cs typeface="B Lotus" panose="00000400000000000000" pitchFamily="2" charset="-78"/>
            </a:endParaRPr>
          </a:p>
        </p:txBody>
      </p:sp>
    </p:spTree>
    <p:extLst>
      <p:ext uri="{BB962C8B-B14F-4D97-AF65-F5344CB8AC3E}">
        <p14:creationId xmlns:p14="http://schemas.microsoft.com/office/powerpoint/2010/main" val="3553434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177" y="1921764"/>
            <a:ext cx="2466975" cy="1965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597" y="1921765"/>
            <a:ext cx="2619375" cy="199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36" y="1921764"/>
            <a:ext cx="2305050" cy="199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602128" y="4527871"/>
            <a:ext cx="2619375" cy="646331"/>
          </a:xfrm>
          <a:prstGeom prst="rect">
            <a:avLst/>
          </a:prstGeom>
          <a:noFill/>
        </p:spPr>
        <p:txBody>
          <a:bodyPr wrap="square" rtlCol="1">
            <a:spAutoFit/>
          </a:bodyPr>
          <a:lstStyle/>
          <a:p>
            <a:pPr algn="ctr"/>
            <a:r>
              <a:rPr lang="fa-IR" dirty="0">
                <a:cs typeface="B Zar" pitchFamily="2" charset="-78"/>
              </a:rPr>
              <a:t>تحریم‌های یک‌جانبه اتحادیه اروپا</a:t>
            </a:r>
          </a:p>
          <a:p>
            <a:pPr algn="ctr"/>
            <a:endParaRPr lang="fa-IR" dirty="0">
              <a:cs typeface="B Zar" pitchFamily="2" charset="-78"/>
            </a:endParaRPr>
          </a:p>
        </p:txBody>
      </p:sp>
      <p:sp>
        <p:nvSpPr>
          <p:cNvPr id="8" name="TextBox 7"/>
          <p:cNvSpPr txBox="1"/>
          <p:nvPr/>
        </p:nvSpPr>
        <p:spPr>
          <a:xfrm>
            <a:off x="7672631" y="4527871"/>
            <a:ext cx="2466974" cy="1200329"/>
          </a:xfrm>
          <a:prstGeom prst="rect">
            <a:avLst/>
          </a:prstGeom>
          <a:noFill/>
        </p:spPr>
        <p:txBody>
          <a:bodyPr wrap="square" rtlCol="1">
            <a:spAutoFit/>
          </a:bodyPr>
          <a:lstStyle/>
          <a:p>
            <a:pPr algn="r" rtl="1"/>
            <a:r>
              <a:rPr lang="fa-IR" dirty="0" smtClean="0">
                <a:cs typeface="B Zar" pitchFamily="2" charset="-78"/>
              </a:rPr>
              <a:t>دستورات اجرایی رئیس جمهور</a:t>
            </a:r>
          </a:p>
          <a:p>
            <a:pPr rtl="1"/>
            <a:r>
              <a:rPr lang="en-US" dirty="0" smtClean="0">
                <a:cs typeface="B Zar" pitchFamily="2" charset="-78"/>
              </a:rPr>
              <a:t>E.O</a:t>
            </a:r>
            <a:endParaRPr lang="fa-IR" dirty="0" smtClean="0">
              <a:cs typeface="B Zar" pitchFamily="2" charset="-78"/>
            </a:endParaRPr>
          </a:p>
          <a:p>
            <a:pPr algn="r" rtl="1"/>
            <a:endParaRPr lang="fa-IR" dirty="0" smtClean="0">
              <a:cs typeface="B Zar" pitchFamily="2" charset="-78"/>
            </a:endParaRPr>
          </a:p>
          <a:p>
            <a:pPr algn="r" rtl="1"/>
            <a:r>
              <a:rPr lang="fa-IR" dirty="0" smtClean="0">
                <a:cs typeface="B Zar" pitchFamily="2" charset="-78"/>
              </a:rPr>
              <a:t>قوانین کنگره</a:t>
            </a:r>
            <a:endParaRPr lang="fa-IR" dirty="0">
              <a:cs typeface="B Zar" pitchFamily="2" charset="-78"/>
            </a:endParaRPr>
          </a:p>
        </p:txBody>
      </p:sp>
      <p:sp>
        <p:nvSpPr>
          <p:cNvPr id="10" name="TextBox 9"/>
          <p:cNvSpPr txBox="1"/>
          <p:nvPr/>
        </p:nvSpPr>
        <p:spPr>
          <a:xfrm>
            <a:off x="1919536" y="4389088"/>
            <a:ext cx="2305050" cy="646331"/>
          </a:xfrm>
          <a:prstGeom prst="rect">
            <a:avLst/>
          </a:prstGeom>
          <a:noFill/>
        </p:spPr>
        <p:txBody>
          <a:bodyPr wrap="square" rtlCol="1">
            <a:spAutoFit/>
          </a:bodyPr>
          <a:lstStyle/>
          <a:p>
            <a:pPr algn="ctr"/>
            <a:r>
              <a:rPr lang="fa-IR" dirty="0">
                <a:cs typeface="B Zar" pitchFamily="2" charset="-78"/>
              </a:rPr>
              <a:t>تحریم‌های شورای امنیت سازمان ملل متحد</a:t>
            </a:r>
          </a:p>
        </p:txBody>
      </p:sp>
      <p:sp>
        <p:nvSpPr>
          <p:cNvPr id="3" name="TextBox 2"/>
          <p:cNvSpPr txBox="1"/>
          <p:nvPr/>
        </p:nvSpPr>
        <p:spPr>
          <a:xfrm>
            <a:off x="2305318" y="425003"/>
            <a:ext cx="7834287" cy="584775"/>
          </a:xfrm>
          <a:prstGeom prst="rect">
            <a:avLst/>
          </a:prstGeom>
          <a:noFill/>
        </p:spPr>
        <p:txBody>
          <a:bodyPr wrap="square" rtlCol="0">
            <a:spAutoFit/>
          </a:bodyPr>
          <a:lstStyle/>
          <a:p>
            <a:pPr algn="r" rtl="1"/>
            <a:r>
              <a:rPr lang="fa-IR" sz="3200" dirty="0" smtClean="0">
                <a:cs typeface="B Titr" panose="00000700000000000000" pitchFamily="2" charset="-78"/>
              </a:rPr>
              <a:t>تحریم‌های جدید از منظر نهادهای وضع کننده</a:t>
            </a:r>
            <a:endParaRPr lang="en-US" sz="3200" dirty="0">
              <a:cs typeface="B Titr" panose="00000700000000000000" pitchFamily="2" charset="-78"/>
            </a:endParaRPr>
          </a:p>
        </p:txBody>
      </p:sp>
    </p:spTree>
    <p:extLst>
      <p:ext uri="{BB962C8B-B14F-4D97-AF65-F5344CB8AC3E}">
        <p14:creationId xmlns:p14="http://schemas.microsoft.com/office/powerpoint/2010/main" val="54538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426" y="181028"/>
            <a:ext cx="1800200" cy="1554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835334" y="2465029"/>
            <a:ext cx="9846406" cy="2308324"/>
          </a:xfrm>
          <a:prstGeom prst="rect">
            <a:avLst/>
          </a:prstGeom>
        </p:spPr>
        <p:txBody>
          <a:bodyPr wrap="square">
            <a:spAutoFit/>
          </a:bodyPr>
          <a:lstStyle/>
          <a:p>
            <a:pPr marL="342900" indent="-342900" algn="r" rtl="1">
              <a:lnSpc>
                <a:spcPct val="150000"/>
              </a:lnSpc>
              <a:buFont typeface="Wingdings" pitchFamily="2" charset="2"/>
              <a:buChar char="Ø"/>
            </a:pPr>
            <a:r>
              <a:rPr lang="fa-IR" sz="2400" dirty="0">
                <a:cs typeface="B Zar" pitchFamily="2" charset="-78"/>
              </a:rPr>
              <a:t>29 دسامبر 2006: قطعنامه 1737 </a:t>
            </a:r>
            <a:endParaRPr lang="fa-IR" sz="2400" dirty="0" smtClean="0">
              <a:cs typeface="B Zar" pitchFamily="2" charset="-78"/>
            </a:endParaRPr>
          </a:p>
          <a:p>
            <a:pPr marL="342900" indent="-342900" algn="r" rtl="1">
              <a:lnSpc>
                <a:spcPct val="150000"/>
              </a:lnSpc>
              <a:buFont typeface="Wingdings" pitchFamily="2" charset="2"/>
              <a:buChar char="Ø"/>
            </a:pPr>
            <a:r>
              <a:rPr lang="fa-IR" sz="2400" dirty="0" smtClean="0">
                <a:cs typeface="B Zar" pitchFamily="2" charset="-78"/>
              </a:rPr>
              <a:t>30 </a:t>
            </a:r>
            <a:r>
              <a:rPr lang="fa-IR" sz="2400" dirty="0">
                <a:cs typeface="B Zar" pitchFamily="2" charset="-78"/>
              </a:rPr>
              <a:t>مارس 2007: قطعنامه 1747 </a:t>
            </a:r>
            <a:endParaRPr lang="fa-IR" sz="2400" dirty="0" smtClean="0">
              <a:cs typeface="B Zar" pitchFamily="2" charset="-78"/>
            </a:endParaRPr>
          </a:p>
          <a:p>
            <a:pPr marL="342900" indent="-342900" algn="r" rtl="1">
              <a:lnSpc>
                <a:spcPct val="150000"/>
              </a:lnSpc>
              <a:buFont typeface="Wingdings" pitchFamily="2" charset="2"/>
              <a:buChar char="Ø"/>
            </a:pPr>
            <a:r>
              <a:rPr lang="fa-IR" sz="2400" dirty="0" smtClean="0">
                <a:cs typeface="B Zar" pitchFamily="2" charset="-78"/>
              </a:rPr>
              <a:t>۳ مارس 2008: قطعنامه 1803</a:t>
            </a:r>
          </a:p>
          <a:p>
            <a:pPr marL="342900" indent="-342900" algn="r" rtl="1">
              <a:lnSpc>
                <a:spcPct val="150000"/>
              </a:lnSpc>
              <a:buFont typeface="Wingdings" pitchFamily="2" charset="2"/>
              <a:buChar char="Ø"/>
            </a:pPr>
            <a:r>
              <a:rPr lang="fa-IR" sz="2400" dirty="0" smtClean="0">
                <a:cs typeface="B Zar" pitchFamily="2" charset="-78"/>
              </a:rPr>
              <a:t>۲ ژوئن ۲۰۱۰: قطعنامه 1929</a:t>
            </a:r>
          </a:p>
        </p:txBody>
      </p:sp>
      <p:pic>
        <p:nvPicPr>
          <p:cNvPr id="7" name="Picture 6"/>
          <p:cNvPicPr>
            <a:picLocks noChangeAspect="1"/>
          </p:cNvPicPr>
          <p:nvPr/>
        </p:nvPicPr>
        <p:blipFill rotWithShape="1">
          <a:blip r:embed="rId3"/>
          <a:srcRect l="16907" t="3301" r="17171" b="39128"/>
          <a:stretch/>
        </p:blipFill>
        <p:spPr>
          <a:xfrm>
            <a:off x="0" y="-40848"/>
            <a:ext cx="7920383" cy="3888836"/>
          </a:xfrm>
          <a:prstGeom prst="rect">
            <a:avLst/>
          </a:prstGeom>
        </p:spPr>
      </p:pic>
      <p:pic>
        <p:nvPicPr>
          <p:cNvPr id="6" name="Picture 5"/>
          <p:cNvPicPr>
            <a:picLocks noChangeAspect="1"/>
          </p:cNvPicPr>
          <p:nvPr/>
        </p:nvPicPr>
        <p:blipFill rotWithShape="1">
          <a:blip r:embed="rId4"/>
          <a:srcRect l="21977" t="12043" r="20086" b="50220"/>
          <a:stretch/>
        </p:blipFill>
        <p:spPr>
          <a:xfrm>
            <a:off x="-13252" y="1573431"/>
            <a:ext cx="7938052" cy="2906964"/>
          </a:xfrm>
          <a:prstGeom prst="rect">
            <a:avLst/>
          </a:prstGeom>
        </p:spPr>
      </p:pic>
      <p:pic>
        <p:nvPicPr>
          <p:cNvPr id="5" name="Picture 4"/>
          <p:cNvPicPr>
            <a:picLocks noChangeAspect="1"/>
          </p:cNvPicPr>
          <p:nvPr/>
        </p:nvPicPr>
        <p:blipFill rotWithShape="1">
          <a:blip r:embed="rId5"/>
          <a:srcRect l="21370" t="12166" r="20471" b="50749"/>
          <a:stretch/>
        </p:blipFill>
        <p:spPr>
          <a:xfrm>
            <a:off x="-26504" y="2465029"/>
            <a:ext cx="7566991" cy="2712850"/>
          </a:xfrm>
          <a:prstGeom prst="rect">
            <a:avLst/>
          </a:prstGeom>
        </p:spPr>
      </p:pic>
      <p:pic>
        <p:nvPicPr>
          <p:cNvPr id="4" name="Picture 3"/>
          <p:cNvPicPr>
            <a:picLocks noChangeAspect="1"/>
          </p:cNvPicPr>
          <p:nvPr/>
        </p:nvPicPr>
        <p:blipFill rotWithShape="1">
          <a:blip r:embed="rId6"/>
          <a:srcRect l="21285" t="11765" r="20239" b="50220"/>
          <a:stretch/>
        </p:blipFill>
        <p:spPr>
          <a:xfrm>
            <a:off x="26503" y="3236402"/>
            <a:ext cx="7608553" cy="2780944"/>
          </a:xfrm>
          <a:prstGeom prst="rect">
            <a:avLst/>
          </a:prstGeom>
        </p:spPr>
      </p:pic>
    </p:spTree>
    <p:extLst>
      <p:ext uri="{BB962C8B-B14F-4D97-AF65-F5344CB8AC3E}">
        <p14:creationId xmlns:p14="http://schemas.microsoft.com/office/powerpoint/2010/main" val="8517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598" y="324785"/>
            <a:ext cx="2182318" cy="1658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300766" y="2318197"/>
            <a:ext cx="9787944" cy="3416320"/>
          </a:xfrm>
          <a:prstGeom prst="rect">
            <a:avLst/>
          </a:prstGeom>
          <a:noFill/>
        </p:spPr>
        <p:txBody>
          <a:bodyPr wrap="square" rtlCol="0">
            <a:spAutoFit/>
          </a:bodyPr>
          <a:lstStyle/>
          <a:p>
            <a:pPr algn="r" rtl="1">
              <a:lnSpc>
                <a:spcPct val="150000"/>
              </a:lnSpc>
            </a:pPr>
            <a:r>
              <a:rPr lang="fa-IR" b="1" dirty="0" smtClean="0">
                <a:cs typeface="B Zar" panose="00000400000000000000" pitchFamily="2" charset="-78"/>
              </a:rPr>
              <a:t>مصوبات شواری اتحادیه اروپا</a:t>
            </a:r>
          </a:p>
          <a:p>
            <a:pPr algn="r" rtl="1">
              <a:lnSpc>
                <a:spcPct val="150000"/>
              </a:lnSpc>
            </a:pPr>
            <a:r>
              <a:rPr lang="en-US" b="1" dirty="0" smtClean="0">
                <a:cs typeface="B Zar" panose="00000400000000000000" pitchFamily="2" charset="-78"/>
              </a:rPr>
              <a:t> </a:t>
            </a:r>
            <a:r>
              <a:rPr lang="en-US" b="1" dirty="0">
                <a:cs typeface="B Zar" panose="00000400000000000000" pitchFamily="2" charset="-78"/>
              </a:rPr>
              <a:t>423/2007 </a:t>
            </a:r>
            <a:endParaRPr lang="fa-IR" b="1" dirty="0" smtClean="0">
              <a:cs typeface="B Zar" panose="00000400000000000000" pitchFamily="2" charset="-78"/>
            </a:endParaRPr>
          </a:p>
          <a:p>
            <a:pPr algn="r" rtl="1">
              <a:lnSpc>
                <a:spcPct val="150000"/>
              </a:lnSpc>
            </a:pPr>
            <a:r>
              <a:rPr lang="fa-IR" b="1" dirty="0" smtClean="0">
                <a:cs typeface="B Zar" panose="00000400000000000000" pitchFamily="2" charset="-78"/>
              </a:rPr>
              <a:t>همپای تحریم‌های آمریکا</a:t>
            </a:r>
          </a:p>
          <a:p>
            <a:pPr algn="r" rtl="1">
              <a:lnSpc>
                <a:spcPct val="150000"/>
              </a:lnSpc>
            </a:pPr>
            <a:r>
              <a:rPr lang="fa-IR" b="1" dirty="0" smtClean="0">
                <a:cs typeface="B Zar" panose="00000400000000000000" pitchFamily="2" charset="-78"/>
              </a:rPr>
              <a:t>معمولا بعد از قطعنامه‌های سازمان ملل تصویب شده</a:t>
            </a:r>
          </a:p>
          <a:p>
            <a:pPr algn="r" rtl="1">
              <a:lnSpc>
                <a:spcPct val="150000"/>
              </a:lnSpc>
            </a:pPr>
            <a:r>
              <a:rPr lang="fa-IR" b="1" dirty="0">
                <a:cs typeface="B Zar" panose="00000400000000000000" pitchFamily="2" charset="-78"/>
              </a:rPr>
              <a:t>	غیر از مورد آخر در ۲۰۱۲: 267/2012 </a:t>
            </a:r>
            <a:endParaRPr lang="fa-IR" b="1" dirty="0" smtClean="0">
              <a:cs typeface="B Zar" panose="00000400000000000000" pitchFamily="2" charset="-78"/>
            </a:endParaRPr>
          </a:p>
          <a:p>
            <a:pPr algn="r" rtl="1">
              <a:lnSpc>
                <a:spcPct val="150000"/>
              </a:lnSpc>
            </a:pPr>
            <a:r>
              <a:rPr lang="fa-IR" b="1" dirty="0" smtClean="0">
                <a:cs typeface="B Zar" panose="00000400000000000000" pitchFamily="2" charset="-78"/>
              </a:rPr>
              <a:t>از نظر ساختار شبیه تحریم‌های آمریکاست</a:t>
            </a:r>
          </a:p>
          <a:p>
            <a:pPr algn="r" rtl="1">
              <a:lnSpc>
                <a:spcPct val="150000"/>
              </a:lnSpc>
            </a:pPr>
            <a:r>
              <a:rPr lang="fa-IR" b="1" dirty="0" smtClean="0">
                <a:cs typeface="B Zar" panose="00000400000000000000" pitchFamily="2" charset="-78"/>
              </a:rPr>
              <a:t>تنها در محدوده اتحادیه اروپا موثر است</a:t>
            </a:r>
          </a:p>
          <a:p>
            <a:pPr algn="r" rtl="1">
              <a:lnSpc>
                <a:spcPct val="150000"/>
              </a:lnSpc>
            </a:pPr>
            <a:r>
              <a:rPr lang="fa-IR" b="1" dirty="0" smtClean="0">
                <a:cs typeface="B Zar" panose="00000400000000000000" pitchFamily="2" charset="-78"/>
              </a:rPr>
              <a:t>مساله حقوق بشر در تحریم‌های اتحادیه اروپا پررنگ‌تر است</a:t>
            </a:r>
            <a:endParaRPr lang="en-US" b="1" dirty="0">
              <a:cs typeface="B Zar" panose="00000400000000000000" pitchFamily="2" charset="-78"/>
            </a:endParaRPr>
          </a:p>
        </p:txBody>
      </p:sp>
    </p:spTree>
    <p:extLst>
      <p:ext uri="{BB962C8B-B14F-4D97-AF65-F5344CB8AC3E}">
        <p14:creationId xmlns:p14="http://schemas.microsoft.com/office/powerpoint/2010/main" val="225297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1552" y="286147"/>
            <a:ext cx="2210781" cy="1761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p:cNvGraphicFramePr/>
          <p:nvPr>
            <p:extLst>
              <p:ext uri="{D42A27DB-BD31-4B8C-83A1-F6EECF244321}">
                <p14:modId xmlns:p14="http://schemas.microsoft.com/office/powerpoint/2010/main" val="2391727099"/>
              </p:ext>
            </p:extLst>
          </p:nvPr>
        </p:nvGraphicFramePr>
        <p:xfrm>
          <a:off x="2031999" y="719666"/>
          <a:ext cx="8980557" cy="595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517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704" y="618517"/>
            <a:ext cx="3936522" cy="2959570"/>
          </a:xfrm>
        </p:spPr>
        <p:txBody>
          <a:bodyPr>
            <a:normAutofit/>
          </a:bodyPr>
          <a:lstStyle/>
          <a:p>
            <a:pPr algn="r" rtl="1">
              <a:lnSpc>
                <a:spcPct val="150000"/>
              </a:lnSpc>
            </a:pPr>
            <a:r>
              <a:rPr lang="fa-IR" dirty="0" smtClean="0">
                <a:cs typeface="B Titr" panose="00000700000000000000" pitchFamily="2" charset="-78"/>
              </a:rPr>
              <a:t>اتاق فرماندهی و  </a:t>
            </a:r>
            <a:br>
              <a:rPr lang="fa-IR" dirty="0" smtClean="0">
                <a:cs typeface="B Titr" panose="00000700000000000000" pitchFamily="2" charset="-78"/>
              </a:rPr>
            </a:br>
            <a:r>
              <a:rPr lang="fa-IR" dirty="0" smtClean="0">
                <a:cs typeface="B Titr" panose="00000700000000000000" pitchFamily="2" charset="-78"/>
              </a:rPr>
              <a:t>ساختار تحریم</a:t>
            </a:r>
            <a:endParaRPr lang="en-US" dirty="0">
              <a:cs typeface="B Titr" panose="00000700000000000000" pitchFamily="2" charset="-78"/>
            </a:endParaRPr>
          </a:p>
        </p:txBody>
      </p:sp>
      <p:pic>
        <p:nvPicPr>
          <p:cNvPr id="4" name="Picture 2" descr="http://farsi.khamenei.ir/ndata/news/28996/H/139312031632240944_28996.jpg">
            <a:hlinkClick r:id="rId2" action="ppaction://hlinkfile"/>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17975" r="16354"/>
          <a:stretch/>
        </p:blipFill>
        <p:spPr bwMode="auto">
          <a:xfrm>
            <a:off x="193183" y="618517"/>
            <a:ext cx="6606862" cy="565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59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58" y="2566586"/>
            <a:ext cx="10364451" cy="1596177"/>
          </a:xfrm>
        </p:spPr>
        <p:txBody>
          <a:bodyPr>
            <a:normAutofit/>
          </a:bodyPr>
          <a:lstStyle/>
          <a:p>
            <a:pPr rtl="1"/>
            <a:r>
              <a:rPr lang="fa-IR" sz="8800" dirty="0" smtClean="0">
                <a:cs typeface="B Titr" panose="00000700000000000000" pitchFamily="2" charset="-78"/>
              </a:rPr>
              <a:t>مذاکرات و تحریم‌ها</a:t>
            </a:r>
            <a:endParaRPr lang="en-US" sz="8800" dirty="0">
              <a:cs typeface="B Titr" panose="00000700000000000000" pitchFamily="2" charset="-78"/>
            </a:endParaRPr>
          </a:p>
        </p:txBody>
      </p:sp>
    </p:spTree>
    <p:extLst>
      <p:ext uri="{BB962C8B-B14F-4D97-AF65-F5344CB8AC3E}">
        <p14:creationId xmlns:p14="http://schemas.microsoft.com/office/powerpoint/2010/main" val="2187055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43568" y="1074684"/>
            <a:ext cx="8911687" cy="1280890"/>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rtl="1"/>
            <a:r>
              <a:rPr lang="fa-IR" b="1" smtClean="0">
                <a:cs typeface="B Titr" panose="00000700000000000000" pitchFamily="2" charset="-78"/>
              </a:rPr>
              <a:t>آیا امکان دارد آمریکا با مذاکره تحریم‌ها را بردارد؟</a:t>
            </a:r>
            <a:endParaRPr lang="en-US" dirty="0">
              <a:cs typeface="B Titr" panose="00000700000000000000" pitchFamily="2" charset="-78"/>
            </a:endParaRPr>
          </a:p>
        </p:txBody>
      </p:sp>
      <p:sp>
        <p:nvSpPr>
          <p:cNvPr id="6" name="Content Placeholder 2"/>
          <p:cNvSpPr txBox="1">
            <a:spLocks/>
          </p:cNvSpPr>
          <p:nvPr/>
        </p:nvSpPr>
        <p:spPr>
          <a:xfrm>
            <a:off x="1126435" y="2584174"/>
            <a:ext cx="9728820" cy="377762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algn="just" rtl="1">
              <a:lnSpc>
                <a:spcPct val="150000"/>
              </a:lnSpc>
              <a:spcBef>
                <a:spcPts val="0"/>
              </a:spcBef>
              <a:spcAft>
                <a:spcPts val="800"/>
              </a:spcAft>
            </a:pPr>
            <a:r>
              <a:rPr lang="ar-SA" sz="2800" dirty="0" smtClean="0">
                <a:latin typeface="Calibri" panose="020F0502020204030204" pitchFamily="34" charset="0"/>
                <a:ea typeface="Calibri" panose="020F0502020204030204" pitchFamily="34" charset="0"/>
                <a:cs typeface="B Lotus" panose="00000400000000000000" pitchFamily="2" charset="-78"/>
              </a:rPr>
              <a:t>از ویژگی‌های ذاتی یک قدرت سلطه‌گر، </a:t>
            </a:r>
            <a:r>
              <a:rPr lang="ar-SA" sz="2800" b="1" dirty="0" smtClean="0">
                <a:solidFill>
                  <a:srgbClr val="FF0000"/>
                </a:solidFill>
                <a:latin typeface="Calibri" panose="020F0502020204030204" pitchFamily="34" charset="0"/>
                <a:ea typeface="Calibri" panose="020F0502020204030204" pitchFamily="34" charset="0"/>
                <a:cs typeface="B Lotus" panose="00000400000000000000" pitchFamily="2" charset="-78"/>
              </a:rPr>
              <a:t>زیاده‌خواهی</a:t>
            </a:r>
            <a:r>
              <a:rPr lang="ar-SA" sz="2800" dirty="0" smtClean="0">
                <a:latin typeface="Calibri" panose="020F0502020204030204" pitchFamily="34" charset="0"/>
                <a:ea typeface="Calibri" panose="020F0502020204030204" pitchFamily="34" charset="0"/>
                <a:cs typeface="B Lotus" panose="00000400000000000000" pitchFamily="2" charset="-78"/>
              </a:rPr>
              <a:t> است. هیچ وقت به اندک قانع نمی‌شود و همه چیز را برای خودش می‌خواهد. تازمانی که یک ابزار برایش کارآمد باشد، حداکثر استفاده برای رسیدن به اهداف خود را می‌کند. تحریم تاکنون برای دولت آمریکا کارآمد بوده است. در نتیجه بعید است با مذاکرات از آن صرف نظر کند.</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800"/>
              </a:spcAft>
            </a:pPr>
            <a:r>
              <a:rPr lang="ar-SA" sz="2800" dirty="0" smtClean="0">
                <a:latin typeface="Calibri" panose="020F0502020204030204" pitchFamily="34" charset="0"/>
                <a:ea typeface="Calibri" panose="020F0502020204030204" pitchFamily="34" charset="0"/>
                <a:cs typeface="B Lotus" panose="00000400000000000000" pitchFamily="2" charset="-78"/>
              </a:rPr>
              <a:t>هم دولتمردان و هم اعضای کنگره بارها اعلام کرده‌اند که می‌خواهند </a:t>
            </a:r>
            <a:r>
              <a:rPr lang="ar-SA" sz="2800" b="1" dirty="0" smtClean="0">
                <a:solidFill>
                  <a:srgbClr val="FF0000"/>
                </a:solidFill>
                <a:latin typeface="Calibri" panose="020F0502020204030204" pitchFamily="34" charset="0"/>
                <a:ea typeface="Calibri" panose="020F0502020204030204" pitchFamily="34" charset="0"/>
                <a:cs typeface="B Lotus" panose="00000400000000000000" pitchFamily="2" charset="-78"/>
              </a:rPr>
              <a:t>معماری تحریم‌ها را حفظ کنند</a:t>
            </a:r>
            <a:r>
              <a:rPr lang="ar-SA" sz="2800" dirty="0" smtClean="0">
                <a:solidFill>
                  <a:srgbClr val="FF0000"/>
                </a:solidFill>
                <a:latin typeface="Calibri" panose="020F0502020204030204" pitchFamily="34" charset="0"/>
                <a:ea typeface="Calibri" panose="020F0502020204030204" pitchFamily="34" charset="0"/>
                <a:cs typeface="B Lotus" panose="00000400000000000000" pitchFamily="2" charset="-78"/>
              </a:rPr>
              <a:t> </a:t>
            </a:r>
            <a:r>
              <a:rPr lang="ar-SA" sz="2800" dirty="0" smtClean="0">
                <a:latin typeface="Calibri" panose="020F0502020204030204" pitchFamily="34" charset="0"/>
                <a:ea typeface="Calibri" panose="020F0502020204030204" pitchFamily="34" charset="0"/>
                <a:cs typeface="B Lotus" panose="00000400000000000000" pitchFamily="2" charset="-78"/>
              </a:rPr>
              <a:t>تا هر زمان که خواستند سریع تحریم‌ها را برگردانند.</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endParaRPr lang="en-US" sz="2800" dirty="0"/>
          </a:p>
        </p:txBody>
      </p:sp>
    </p:spTree>
    <p:extLst>
      <p:ext uri="{BB962C8B-B14F-4D97-AF65-F5344CB8AC3E}">
        <p14:creationId xmlns:p14="http://schemas.microsoft.com/office/powerpoint/2010/main" val="942507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4690"/>
            <a:ext cx="10364451" cy="1596177"/>
          </a:xfrm>
        </p:spPr>
        <p:txBody>
          <a:bodyPr/>
          <a:lstStyle/>
          <a:p>
            <a:pPr rtl="1"/>
            <a:r>
              <a:rPr lang="fa-IR" dirty="0" smtClean="0">
                <a:cs typeface="B Titr" panose="00000700000000000000" pitchFamily="2" charset="-78"/>
              </a:rPr>
              <a:t>برخی از اظهارنظرهای آمریکایی‌ها</a:t>
            </a:r>
            <a:endParaRPr lang="en-US" dirty="0">
              <a:cs typeface="B Titr" panose="00000700000000000000" pitchFamily="2" charset="-78"/>
            </a:endParaRPr>
          </a:p>
        </p:txBody>
      </p:sp>
      <p:sp>
        <p:nvSpPr>
          <p:cNvPr id="3" name="Content Placeholder 2"/>
          <p:cNvSpPr>
            <a:spLocks noGrp="1"/>
          </p:cNvSpPr>
          <p:nvPr>
            <p:ph sz="quarter" idx="13"/>
          </p:nvPr>
        </p:nvSpPr>
        <p:spPr>
          <a:xfrm>
            <a:off x="913775" y="1802298"/>
            <a:ext cx="10363824" cy="4770782"/>
          </a:xfrm>
        </p:spPr>
        <p:txBody>
          <a:bodyPr>
            <a:normAutofit fontScale="92500" lnSpcReduction="20000"/>
          </a:bodyPr>
          <a:lstStyle/>
          <a:p>
            <a:pPr algn="r" rtl="1">
              <a:lnSpc>
                <a:spcPct val="150000"/>
              </a:lnSpc>
            </a:pPr>
            <a:r>
              <a:rPr lang="fa-IR" b="1" dirty="0" smtClean="0">
                <a:cs typeface="B Zar" panose="00000400000000000000" pitchFamily="2" charset="-78"/>
              </a:rPr>
              <a:t>فکت شیت آمریکایی:</a:t>
            </a:r>
          </a:p>
          <a:p>
            <a:pPr algn="just">
              <a:lnSpc>
                <a:spcPct val="150000"/>
              </a:lnSpc>
            </a:pPr>
            <a:r>
              <a:rPr lang="en-US" b="1" dirty="0">
                <a:solidFill>
                  <a:srgbClr val="FF0000"/>
                </a:solidFill>
                <a:cs typeface="B Zar" panose="00000400000000000000" pitchFamily="2" charset="-78"/>
              </a:rPr>
              <a:t>The architecture of U.S. nuclear-related sanctions </a:t>
            </a:r>
            <a:r>
              <a:rPr lang="en-US" b="1" dirty="0">
                <a:cs typeface="B Zar" panose="00000400000000000000" pitchFamily="2" charset="-78"/>
              </a:rPr>
              <a:t>on </a:t>
            </a:r>
            <a:r>
              <a:rPr lang="en-US" b="1" dirty="0">
                <a:solidFill>
                  <a:srgbClr val="FF0000"/>
                </a:solidFill>
                <a:cs typeface="B Zar" panose="00000400000000000000" pitchFamily="2" charset="-78"/>
              </a:rPr>
              <a:t>Iran will be retained</a:t>
            </a:r>
            <a:r>
              <a:rPr lang="en-US" b="1" dirty="0">
                <a:cs typeface="B Zar" panose="00000400000000000000" pitchFamily="2" charset="-78"/>
              </a:rPr>
              <a:t> for much of the duration of the deal and allow for </a:t>
            </a:r>
            <a:r>
              <a:rPr lang="en-US" b="1" dirty="0">
                <a:solidFill>
                  <a:srgbClr val="FF0000"/>
                </a:solidFill>
                <a:cs typeface="B Zar" panose="00000400000000000000" pitchFamily="2" charset="-78"/>
              </a:rPr>
              <a:t>snap-back</a:t>
            </a:r>
            <a:r>
              <a:rPr lang="en-US" b="1" dirty="0">
                <a:cs typeface="B Zar" panose="00000400000000000000" pitchFamily="2" charset="-78"/>
              </a:rPr>
              <a:t> of sanctions in the event of significant </a:t>
            </a:r>
            <a:r>
              <a:rPr lang="en-US" b="1" dirty="0" smtClean="0">
                <a:cs typeface="B Zar" panose="00000400000000000000" pitchFamily="2" charset="-78"/>
              </a:rPr>
              <a:t>non-performance</a:t>
            </a:r>
            <a:r>
              <a:rPr lang="fa-IR" b="1" dirty="0" smtClean="0">
                <a:cs typeface="B Zar" panose="00000400000000000000" pitchFamily="2" charset="-78"/>
              </a:rPr>
              <a:t>.</a:t>
            </a:r>
          </a:p>
          <a:p>
            <a:pPr algn="just">
              <a:lnSpc>
                <a:spcPct val="150000"/>
              </a:lnSpc>
            </a:pPr>
            <a:r>
              <a:rPr lang="en-US" b="1" dirty="0">
                <a:cs typeface="B Zar" panose="00000400000000000000" pitchFamily="2" charset="-78"/>
              </a:rPr>
              <a:t>U.S. sanctions on Iran for </a:t>
            </a:r>
            <a:r>
              <a:rPr lang="en-US" b="1" dirty="0">
                <a:solidFill>
                  <a:srgbClr val="FF0000"/>
                </a:solidFill>
                <a:cs typeface="B Zar" panose="00000400000000000000" pitchFamily="2" charset="-78"/>
              </a:rPr>
              <a:t>terrorism, human rights abuses, and ballistic missiles will remain</a:t>
            </a:r>
            <a:r>
              <a:rPr lang="en-US" b="1" dirty="0">
                <a:cs typeface="B Zar" panose="00000400000000000000" pitchFamily="2" charset="-78"/>
              </a:rPr>
              <a:t> in place under the deal</a:t>
            </a:r>
            <a:endParaRPr lang="fa-IR" b="1" dirty="0" smtClean="0">
              <a:cs typeface="B Zar" panose="00000400000000000000" pitchFamily="2" charset="-78"/>
            </a:endParaRPr>
          </a:p>
          <a:p>
            <a:pPr algn="just" rtl="1">
              <a:lnSpc>
                <a:spcPct val="150000"/>
              </a:lnSpc>
            </a:pPr>
            <a:r>
              <a:rPr lang="fa-IR" b="1" dirty="0">
                <a:cs typeface="B Zar" panose="00000400000000000000" pitchFamily="2" charset="-78"/>
              </a:rPr>
              <a:t>جک </a:t>
            </a:r>
            <a:r>
              <a:rPr lang="fa-IR" b="1" dirty="0" smtClean="0">
                <a:cs typeface="B Zar" panose="00000400000000000000" pitchFamily="2" charset="-78"/>
              </a:rPr>
              <a:t>لو، وزیر </a:t>
            </a:r>
            <a:r>
              <a:rPr lang="fa-IR" b="1" dirty="0">
                <a:cs typeface="B Zar" panose="00000400000000000000" pitchFamily="2" charset="-78"/>
              </a:rPr>
              <a:t>خزانه‌داری آمریکا: «حفظ معماری تحریم ها، در همان حال که این تحریم ها علیه ایران از طریق معافیت های تحریمی کاهش می یابند، شرط دوم ما مبنی بر برخواردای ما از توانایی بازگرداندن تحریم ها در صورت عدم پایبندی ایران را تقویت می کند</a:t>
            </a:r>
            <a:r>
              <a:rPr lang="fa-IR" b="1" dirty="0" smtClean="0">
                <a:cs typeface="B Zar" panose="00000400000000000000" pitchFamily="2" charset="-78"/>
              </a:rPr>
              <a:t>.»</a:t>
            </a:r>
          </a:p>
          <a:p>
            <a:pPr algn="just" rtl="1">
              <a:lnSpc>
                <a:spcPct val="150000"/>
              </a:lnSpc>
            </a:pPr>
            <a:r>
              <a:rPr lang="fa-IR" b="1" dirty="0">
                <a:cs typeface="B Zar" panose="00000400000000000000" pitchFamily="2" charset="-78"/>
              </a:rPr>
              <a:t>دیوید کوهن: مدل تعلیق تحریم‌ها پس از توافق نهایی همان مدل تعلیق تحریم‌ها پس از برنامه اقدام مشترک است، لذا رژیم تحریم‌ها از هم نمی‌پاشد.</a:t>
            </a:r>
            <a:endParaRPr lang="en-US" b="1" dirty="0">
              <a:cs typeface="B Zar" panose="00000400000000000000" pitchFamily="2" charset="-78"/>
            </a:endParaRPr>
          </a:p>
        </p:txBody>
      </p:sp>
    </p:spTree>
    <p:extLst>
      <p:ext uri="{BB962C8B-B14F-4D97-AF65-F5344CB8AC3E}">
        <p14:creationId xmlns:p14="http://schemas.microsoft.com/office/powerpoint/2010/main" val="2399963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116" y="63566"/>
            <a:ext cx="3915803" cy="1596177"/>
          </a:xfrm>
        </p:spPr>
        <p:txBody>
          <a:bodyPr/>
          <a:lstStyle/>
          <a:p>
            <a:pPr rtl="1"/>
            <a:r>
              <a:rPr lang="fa-IR" dirty="0" smtClean="0">
                <a:cs typeface="B Titr" panose="00000700000000000000" pitchFamily="2" charset="-78"/>
              </a:rPr>
              <a:t>عدم درک امر ولی</a:t>
            </a:r>
            <a:endParaRPr lang="en-US" dirty="0">
              <a:cs typeface="B Titr" panose="00000700000000000000" pitchFamily="2" charset="-78"/>
            </a:endParaRPr>
          </a:p>
        </p:txBody>
      </p:sp>
      <p:pic>
        <p:nvPicPr>
          <p:cNvPr id="4" name="Picture 2" descr="C:\Users\Diplomasi\Pictures\IMAGE63442453824296875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6925"/>
          <a:stretch/>
        </p:blipFill>
        <p:spPr bwMode="auto">
          <a:xfrm>
            <a:off x="395536" y="404664"/>
            <a:ext cx="2381250" cy="30053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16687" y="1402165"/>
            <a:ext cx="7921645" cy="2169825"/>
          </a:xfrm>
          <a:prstGeom prst="rect">
            <a:avLst/>
          </a:prstGeom>
        </p:spPr>
        <p:txBody>
          <a:bodyPr wrap="square">
            <a:spAutoFit/>
          </a:bodyPr>
          <a:lstStyle/>
          <a:p>
            <a:pPr algn="just" rtl="1">
              <a:lnSpc>
                <a:spcPct val="150000"/>
              </a:lnSpc>
            </a:pPr>
            <a:r>
              <a:rPr lang="fa-IR" dirty="0">
                <a:cs typeface="B Zar" pitchFamily="2" charset="-78"/>
              </a:rPr>
              <a:t>ببينيم كه امروز نقشه‌ى دشمن در مورد انقلاب چيست. به تعبير متعارف و رائج، </a:t>
            </a:r>
            <a:r>
              <a:rPr lang="fa-IR" b="1" dirty="0">
                <a:solidFill>
                  <a:srgbClr val="FF0000"/>
                </a:solidFill>
                <a:cs typeface="B Zar" pitchFamily="2" charset="-78"/>
              </a:rPr>
              <a:t>سناريوى دشمن </a:t>
            </a:r>
            <a:r>
              <a:rPr lang="fa-IR" dirty="0">
                <a:cs typeface="B Zar" pitchFamily="2" charset="-78"/>
              </a:rPr>
              <a:t>را حدس بزنيم، ببينيم دنبال چيست.  اگر توانستيم درست بفهميم، درست حدس بزنيم و در </a:t>
            </a:r>
            <a:r>
              <a:rPr lang="fa-IR" b="1" dirty="0">
                <a:solidFill>
                  <a:srgbClr val="FF0000"/>
                </a:solidFill>
                <a:cs typeface="B Zar" pitchFamily="2" charset="-78"/>
              </a:rPr>
              <a:t>مقابل</a:t>
            </a:r>
            <a:r>
              <a:rPr lang="fa-IR" dirty="0">
                <a:solidFill>
                  <a:srgbClr val="FF0000"/>
                </a:solidFill>
                <a:cs typeface="B Zar" pitchFamily="2" charset="-78"/>
              </a:rPr>
              <a:t> </a:t>
            </a:r>
            <a:r>
              <a:rPr lang="fa-IR" dirty="0">
                <a:cs typeface="B Zar" pitchFamily="2" charset="-78"/>
              </a:rPr>
              <a:t>سناريوى دشمن رفتار و اعمال خودمان را </a:t>
            </a:r>
            <a:r>
              <a:rPr lang="fa-IR" b="1" dirty="0">
                <a:solidFill>
                  <a:srgbClr val="FF0000"/>
                </a:solidFill>
                <a:cs typeface="B Zar" pitchFamily="2" charset="-78"/>
              </a:rPr>
              <a:t>برنامه‌ريزى</a:t>
            </a:r>
            <a:r>
              <a:rPr lang="fa-IR" dirty="0">
                <a:solidFill>
                  <a:srgbClr val="FF0000"/>
                </a:solidFill>
                <a:cs typeface="B Zar" pitchFamily="2" charset="-78"/>
              </a:rPr>
              <a:t> </a:t>
            </a:r>
            <a:r>
              <a:rPr lang="fa-IR" dirty="0">
                <a:cs typeface="B Zar" pitchFamily="2" charset="-78"/>
              </a:rPr>
              <a:t>كرديم، قطعاً دشمن </a:t>
            </a:r>
            <a:r>
              <a:rPr lang="fa-IR" b="1" dirty="0">
                <a:solidFill>
                  <a:srgbClr val="FF0000"/>
                </a:solidFill>
                <a:cs typeface="B Zar" pitchFamily="2" charset="-78"/>
              </a:rPr>
              <a:t>شكست</a:t>
            </a:r>
            <a:r>
              <a:rPr lang="fa-IR" dirty="0">
                <a:solidFill>
                  <a:srgbClr val="FF0000"/>
                </a:solidFill>
                <a:cs typeface="B Zar" pitchFamily="2" charset="-78"/>
              </a:rPr>
              <a:t> </a:t>
            </a:r>
            <a:r>
              <a:rPr lang="fa-IR" dirty="0">
                <a:cs typeface="B Zar" pitchFamily="2" charset="-78"/>
              </a:rPr>
              <a:t>خواهد </a:t>
            </a:r>
            <a:r>
              <a:rPr lang="fa-IR" dirty="0" smtClean="0">
                <a:cs typeface="B Zar" pitchFamily="2" charset="-78"/>
              </a:rPr>
              <a:t>خورد.</a:t>
            </a:r>
          </a:p>
          <a:p>
            <a:pPr algn="just" rtl="1">
              <a:lnSpc>
                <a:spcPct val="150000"/>
              </a:lnSpc>
            </a:pPr>
            <a:r>
              <a:rPr lang="fa-IR" dirty="0" smtClean="0">
                <a:cs typeface="B Zar" pitchFamily="2" charset="-78"/>
              </a:rPr>
              <a:t>دشمن </a:t>
            </a:r>
            <a:r>
              <a:rPr lang="fa-IR" b="1" dirty="0">
                <a:solidFill>
                  <a:srgbClr val="FF0000"/>
                </a:solidFill>
                <a:cs typeface="B Zar" pitchFamily="2" charset="-78"/>
              </a:rPr>
              <a:t>يك سناريوى جامع و سر و ته دارى </a:t>
            </a:r>
            <a:r>
              <a:rPr lang="fa-IR" dirty="0">
                <a:cs typeface="B Zar" pitchFamily="2" charset="-78"/>
              </a:rPr>
              <a:t>را براى نظام اسلامى و براى حركت اسلامى و بيدارى اسلامى تدارك ديده است. </a:t>
            </a:r>
            <a:endParaRPr lang="fa-IR" dirty="0" smtClean="0">
              <a:cs typeface="B Zar" pitchFamily="2" charset="-78"/>
            </a:endParaRPr>
          </a:p>
        </p:txBody>
      </p:sp>
      <p:sp>
        <p:nvSpPr>
          <p:cNvPr id="7" name="Rectangle 6"/>
          <p:cNvSpPr/>
          <p:nvPr/>
        </p:nvSpPr>
        <p:spPr>
          <a:xfrm>
            <a:off x="395537" y="3799268"/>
            <a:ext cx="10642796" cy="1754326"/>
          </a:xfrm>
          <a:prstGeom prst="rect">
            <a:avLst/>
          </a:prstGeom>
        </p:spPr>
        <p:txBody>
          <a:bodyPr wrap="square">
            <a:spAutoFit/>
          </a:bodyPr>
          <a:lstStyle/>
          <a:p>
            <a:pPr algn="just" rtl="1">
              <a:lnSpc>
                <a:spcPct val="150000"/>
              </a:lnSpc>
            </a:pPr>
            <a:r>
              <a:rPr lang="fa-IR" dirty="0">
                <a:cs typeface="B Zar" pitchFamily="2" charset="-78"/>
              </a:rPr>
              <a:t>همه‌ى شواهد نشان‌دهنده‌ى اين است كه دشمن امروز بر روى </a:t>
            </a:r>
            <a:r>
              <a:rPr lang="fa-IR" b="1" dirty="0">
                <a:solidFill>
                  <a:srgbClr val="FF0000"/>
                </a:solidFill>
                <a:cs typeface="B Zar" pitchFamily="2" charset="-78"/>
              </a:rPr>
              <a:t>چند نقطه تكيه‌ى اساسى </a:t>
            </a:r>
            <a:r>
              <a:rPr lang="fa-IR" dirty="0">
                <a:cs typeface="B Zar" pitchFamily="2" charset="-78"/>
              </a:rPr>
              <a:t>دارد. از واضح‌ترينهايش انسان شروع كند، </a:t>
            </a:r>
            <a:r>
              <a:rPr lang="fa-IR" b="1" dirty="0">
                <a:solidFill>
                  <a:srgbClr val="FF0000"/>
                </a:solidFill>
                <a:cs typeface="B Zar" pitchFamily="2" charset="-78"/>
              </a:rPr>
              <a:t>يكى مسئله‌ى اقتصاد است</a:t>
            </a:r>
            <a:r>
              <a:rPr lang="fa-IR" dirty="0">
                <a:cs typeface="B Zar" pitchFamily="2" charset="-78"/>
              </a:rPr>
              <a:t>. به زانو درآوردن كشور از لحاظ اقتصاد، عقب راندن و پس راندن كشور در زمينه‌ى اقتصاد، كه منتهى بشود به </a:t>
            </a:r>
            <a:r>
              <a:rPr lang="fa-IR" b="1" dirty="0">
                <a:solidFill>
                  <a:srgbClr val="FF0000"/>
                </a:solidFill>
                <a:cs typeface="B Zar" pitchFamily="2" charset="-78"/>
              </a:rPr>
              <a:t>فلج پايه‌هاى اقتصادى</a:t>
            </a:r>
            <a:r>
              <a:rPr lang="fa-IR" dirty="0">
                <a:cs typeface="B Zar" pitchFamily="2" charset="-78"/>
              </a:rPr>
              <a:t>، منتهى بشود </a:t>
            </a:r>
            <a:r>
              <a:rPr lang="fa-IR" b="1" dirty="0">
                <a:solidFill>
                  <a:srgbClr val="FF0000"/>
                </a:solidFill>
                <a:cs typeface="B Zar" pitchFamily="2" charset="-78"/>
              </a:rPr>
              <a:t>به نوميدى مردم</a:t>
            </a:r>
            <a:r>
              <a:rPr lang="fa-IR" dirty="0">
                <a:cs typeface="B Zar" pitchFamily="2" charset="-78"/>
              </a:rPr>
              <a:t>، يكى از كارهاى اساسى است. خب، اين چيز واضحى است؛ خودشان هم اين را دارند بيان ميكنند و </a:t>
            </a:r>
            <a:r>
              <a:rPr lang="fa-IR" dirty="0" smtClean="0">
                <a:cs typeface="B Zar" pitchFamily="2" charset="-78"/>
              </a:rPr>
              <a:t>ميگويند.</a:t>
            </a:r>
            <a:endParaRPr lang="en-US" dirty="0" smtClean="0">
              <a:cs typeface="B Zar" pitchFamily="2" charset="-78"/>
            </a:endParaRPr>
          </a:p>
          <a:p>
            <a:pPr algn="l">
              <a:lnSpc>
                <a:spcPct val="150000"/>
              </a:lnSpc>
            </a:pPr>
            <a:r>
              <a:rPr lang="fa-IR" dirty="0" smtClean="0">
                <a:cs typeface="B Zar" pitchFamily="2" charset="-78"/>
              </a:rPr>
              <a:t>۱۳۹۰/۰۳/۰۸</a:t>
            </a:r>
            <a:r>
              <a:rPr lang="en-US" dirty="0" smtClean="0">
                <a:cs typeface="B Zar" pitchFamily="2" charset="-78"/>
              </a:rPr>
              <a:t>- </a:t>
            </a:r>
            <a:r>
              <a:rPr lang="fa-IR" dirty="0" smtClean="0">
                <a:cs typeface="B Zar" pitchFamily="2" charset="-78"/>
              </a:rPr>
              <a:t>در دیدار با نمایندگان مجلس شورای اسلامی</a:t>
            </a:r>
            <a:endParaRPr lang="fa-IR" dirty="0">
              <a:cs typeface="B Zar" pitchFamily="2" charset="-78"/>
            </a:endParaRPr>
          </a:p>
        </p:txBody>
      </p:sp>
    </p:spTree>
    <p:extLst>
      <p:ext uri="{BB962C8B-B14F-4D97-AF65-F5344CB8AC3E}">
        <p14:creationId xmlns:p14="http://schemas.microsoft.com/office/powerpoint/2010/main" val="146492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8" presetClass="entr" presetSubtype="12" fill="hold" nodeType="withEffect">
                                  <p:stCondLst>
                                    <p:cond delay="0"/>
                                  </p:stCondLst>
                                  <p:iterate type="wd">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strips(downLeft)">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iterate type="wd">
                                    <p:tmPct val="10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هدف ما از مذاکره</a:t>
            </a:r>
            <a:endParaRPr lang="en-US" dirty="0">
              <a:cs typeface="B Titr" panose="00000700000000000000" pitchFamily="2" charset="-78"/>
            </a:endParaRPr>
          </a:p>
        </p:txBody>
      </p:sp>
      <p:sp>
        <p:nvSpPr>
          <p:cNvPr id="3" name="Content Placeholder 2"/>
          <p:cNvSpPr>
            <a:spLocks noGrp="1"/>
          </p:cNvSpPr>
          <p:nvPr>
            <p:ph sz="quarter" idx="13"/>
          </p:nvPr>
        </p:nvSpPr>
        <p:spPr>
          <a:xfrm>
            <a:off x="913775" y="2605631"/>
            <a:ext cx="10363826" cy="3424107"/>
          </a:xfrm>
        </p:spPr>
        <p:txBody>
          <a:bodyPr>
            <a:normAutofit/>
          </a:bodyPr>
          <a:lstStyle/>
          <a:p>
            <a:pPr marL="0" indent="0" algn="r" rtl="1">
              <a:buNone/>
            </a:pPr>
            <a:r>
              <a:rPr lang="fa-IR" sz="2400" b="1" dirty="0">
                <a:cs typeface="B Zar" panose="00000400000000000000" pitchFamily="2" charset="-78"/>
              </a:rPr>
              <a:t>اصلاً مذاکره و نشستن پشت میز مذاکره و بحث کردن و بگومگو کردن برای چه بود؟ برای همین بود که </a:t>
            </a:r>
            <a:r>
              <a:rPr lang="fa-IR" sz="2400" b="1" dirty="0">
                <a:solidFill>
                  <a:srgbClr val="FF0000"/>
                </a:solidFill>
                <a:cs typeface="B Zar" panose="00000400000000000000" pitchFamily="2" charset="-78"/>
              </a:rPr>
              <a:t>تحریمها برداشته </a:t>
            </a:r>
            <a:r>
              <a:rPr lang="fa-IR" sz="2400" b="1" dirty="0" smtClean="0">
                <a:solidFill>
                  <a:srgbClr val="FF0000"/>
                </a:solidFill>
                <a:cs typeface="B Zar" panose="00000400000000000000" pitchFamily="2" charset="-78"/>
              </a:rPr>
              <a:t>بشود</a:t>
            </a:r>
            <a:r>
              <a:rPr lang="fa-IR" sz="2400" b="1" dirty="0" smtClean="0">
                <a:cs typeface="B Zar" panose="00000400000000000000" pitchFamily="2" charset="-78"/>
              </a:rPr>
              <a:t>.</a:t>
            </a:r>
          </a:p>
          <a:p>
            <a:pPr marL="0" indent="0" rtl="1">
              <a:buNone/>
            </a:pPr>
            <a:r>
              <a:rPr lang="fa-IR" sz="1800" dirty="0" smtClean="0">
                <a:cs typeface="B Zar" panose="00000400000000000000" pitchFamily="2" charset="-78"/>
              </a:rPr>
              <a:t>دیدار مداحان ۹۴/۰۱/۲۰</a:t>
            </a:r>
            <a:endParaRPr lang="en-US" sz="1800" dirty="0">
              <a:cs typeface="B Zar" panose="00000400000000000000" pitchFamily="2" charset="-78"/>
            </a:endParaRPr>
          </a:p>
        </p:txBody>
      </p:sp>
    </p:spTree>
    <p:extLst>
      <p:ext uri="{BB962C8B-B14F-4D97-AF65-F5344CB8AC3E}">
        <p14:creationId xmlns:p14="http://schemas.microsoft.com/office/powerpoint/2010/main" val="2827501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دو سوال مهم برای ایران درباره تحریم‌ها</a:t>
            </a:r>
            <a:endParaRPr lang="en-US" dirty="0">
              <a:cs typeface="B Titr" panose="00000700000000000000" pitchFamily="2" charset="-78"/>
            </a:endParaRPr>
          </a:p>
        </p:txBody>
      </p:sp>
      <p:sp>
        <p:nvSpPr>
          <p:cNvPr id="3" name="Content Placeholder 2"/>
          <p:cNvSpPr>
            <a:spLocks noGrp="1"/>
          </p:cNvSpPr>
          <p:nvPr>
            <p:ph sz="quarter" idx="13"/>
          </p:nvPr>
        </p:nvSpPr>
        <p:spPr/>
        <p:txBody>
          <a:bodyPr>
            <a:normAutofit lnSpcReduction="10000"/>
          </a:bodyPr>
          <a:lstStyle/>
          <a:p>
            <a:pPr algn="r" rtl="1"/>
            <a:r>
              <a:rPr lang="fa-IR" sz="2400" b="1" dirty="0" smtClean="0">
                <a:solidFill>
                  <a:srgbClr val="FF0000"/>
                </a:solidFill>
                <a:cs typeface="B Zar" panose="00000400000000000000" pitchFamily="2" charset="-78"/>
              </a:rPr>
              <a:t>چه تحریم‌هایی </a:t>
            </a:r>
            <a:r>
              <a:rPr lang="fa-IR" sz="2400" b="1" dirty="0" smtClean="0">
                <a:cs typeface="B Zar" panose="00000400000000000000" pitchFamily="2" charset="-78"/>
              </a:rPr>
              <a:t>برداشته می‌شود؟</a:t>
            </a:r>
          </a:p>
          <a:p>
            <a:pPr marL="0" indent="0" rtl="1">
              <a:buNone/>
            </a:pPr>
            <a:r>
              <a:rPr lang="fa-IR" sz="3200" b="1" dirty="0" smtClean="0">
                <a:solidFill>
                  <a:srgbClr val="FF0000"/>
                </a:solidFill>
                <a:cs typeface="B Zar" panose="00000400000000000000" pitchFamily="2" charset="-78"/>
              </a:rPr>
              <a:t>همه تحریم‌ها</a:t>
            </a:r>
            <a:endParaRPr lang="fa-IR" sz="3200" b="1" dirty="0">
              <a:solidFill>
                <a:srgbClr val="FF0000"/>
              </a:solidFill>
              <a:cs typeface="B Zar" panose="00000400000000000000" pitchFamily="2" charset="-78"/>
            </a:endParaRPr>
          </a:p>
          <a:p>
            <a:pPr algn="r" rtl="1"/>
            <a:endParaRPr lang="fa-IR" sz="2400" b="1" dirty="0" smtClean="0">
              <a:cs typeface="B Zar" panose="00000400000000000000" pitchFamily="2" charset="-78"/>
            </a:endParaRPr>
          </a:p>
          <a:p>
            <a:pPr algn="r" rtl="1"/>
            <a:endParaRPr lang="fa-IR" sz="2400" b="1" dirty="0" smtClean="0">
              <a:cs typeface="B Zar" panose="00000400000000000000" pitchFamily="2" charset="-78"/>
            </a:endParaRPr>
          </a:p>
          <a:p>
            <a:pPr algn="r" rtl="1"/>
            <a:r>
              <a:rPr lang="fa-IR" sz="2400" b="1" dirty="0" smtClean="0">
                <a:solidFill>
                  <a:srgbClr val="FF0000"/>
                </a:solidFill>
                <a:cs typeface="B Zar" panose="00000400000000000000" pitchFamily="2" charset="-78"/>
              </a:rPr>
              <a:t>چگونه تحریم‌ها </a:t>
            </a:r>
            <a:r>
              <a:rPr lang="fa-IR" sz="2400" b="1" dirty="0" smtClean="0">
                <a:cs typeface="B Zar" panose="00000400000000000000" pitchFamily="2" charset="-78"/>
              </a:rPr>
              <a:t>برداشته می‌شود؟</a:t>
            </a:r>
          </a:p>
          <a:p>
            <a:pPr marL="0" indent="0" rtl="1">
              <a:buNone/>
            </a:pPr>
            <a:r>
              <a:rPr lang="fa-IR" sz="3200" b="1" dirty="0" smtClean="0">
                <a:solidFill>
                  <a:srgbClr val="FF0000"/>
                </a:solidFill>
                <a:cs typeface="B Zar" panose="00000400000000000000" pitchFamily="2" charset="-78"/>
              </a:rPr>
              <a:t>یکجا لغو شود</a:t>
            </a:r>
            <a:endParaRPr lang="en-US" sz="3200" b="1" dirty="0">
              <a:solidFill>
                <a:srgbClr val="FF0000"/>
              </a:solidFill>
              <a:cs typeface="B Zar" panose="00000400000000000000" pitchFamily="2" charset="-78"/>
            </a:endParaRPr>
          </a:p>
        </p:txBody>
      </p:sp>
    </p:spTree>
    <p:extLst>
      <p:ext uri="{BB962C8B-B14F-4D97-AF65-F5344CB8AC3E}">
        <p14:creationId xmlns:p14="http://schemas.microsoft.com/office/powerpoint/2010/main" val="38274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r" rtl="1">
              <a:lnSpc>
                <a:spcPct val="107000"/>
              </a:lnSpc>
              <a:spcBef>
                <a:spcPts val="0"/>
              </a:spcBef>
              <a:spcAft>
                <a:spcPts val="800"/>
              </a:spcAft>
            </a:pPr>
            <a:r>
              <a:rPr lang="fa-IR" b="1" kern="0" dirty="0">
                <a:latin typeface="Calibri" panose="020F0502020204030204" pitchFamily="34" charset="0"/>
                <a:cs typeface="B Titr" panose="00000700000000000000" pitchFamily="2" charset="-78"/>
              </a:rPr>
              <a:t>چه پیشرفت‌هایی درباره تحریم‌ها در طول مدت مذاکرات به دست آمده است؟</a:t>
            </a:r>
            <a:r>
              <a:rPr lang="en-US" b="1" kern="0" dirty="0">
                <a:latin typeface="Calibri" panose="020F0502020204030204" pitchFamily="34" charset="0"/>
                <a:cs typeface="B Titr" panose="00000700000000000000" pitchFamily="2" charset="-78"/>
              </a:rPr>
              <a:t/>
            </a:r>
            <a:br>
              <a:rPr lang="en-US" b="1" kern="0" dirty="0">
                <a:latin typeface="Calibri" panose="020F0502020204030204" pitchFamily="34" charset="0"/>
                <a:cs typeface="B Titr" panose="00000700000000000000" pitchFamily="2" charset="-78"/>
              </a:rPr>
            </a:br>
            <a:endParaRPr lang="en-US" dirty="0"/>
          </a:p>
        </p:txBody>
      </p:sp>
      <p:sp>
        <p:nvSpPr>
          <p:cNvPr id="3" name="Content Placeholder 2"/>
          <p:cNvSpPr>
            <a:spLocks noGrp="1"/>
          </p:cNvSpPr>
          <p:nvPr>
            <p:ph idx="4294967295"/>
          </p:nvPr>
        </p:nvSpPr>
        <p:spPr>
          <a:xfrm>
            <a:off x="913775" y="2133600"/>
            <a:ext cx="10590837" cy="3777622"/>
          </a:xfrm>
          <a:prstGeom prst="rect">
            <a:avLst/>
          </a:prstGeom>
        </p:spPr>
        <p:txBody>
          <a:bodyPr>
            <a:normAutofit/>
          </a:bodyPr>
          <a:lstStyle/>
          <a:p>
            <a:pPr marL="0" marR="0" algn="just" rtl="1">
              <a:lnSpc>
                <a:spcPct val="107000"/>
              </a:lnSpc>
              <a:spcBef>
                <a:spcPts val="0"/>
              </a:spcBef>
              <a:spcAft>
                <a:spcPts val="800"/>
              </a:spcAft>
            </a:pPr>
            <a:r>
              <a:rPr lang="ar-SA" sz="2800" b="1" dirty="0">
                <a:latin typeface="Calibri" panose="020F0502020204030204" pitchFamily="34" charset="0"/>
                <a:ea typeface="Calibri" panose="020F0502020204030204" pitchFamily="34" charset="0"/>
                <a:cs typeface="B Lotus" panose="00000400000000000000" pitchFamily="2" charset="-78"/>
              </a:rPr>
              <a:t>توافق ژنو: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400050" lvl="1" algn="just" rtl="1">
              <a:lnSpc>
                <a:spcPct val="107000"/>
              </a:lnSpc>
              <a:spcBef>
                <a:spcPts val="0"/>
              </a:spcBef>
              <a:spcAft>
                <a:spcPts val="800"/>
              </a:spcAft>
            </a:pPr>
            <a:r>
              <a:rPr lang="ar-SA" sz="2400" b="1" dirty="0">
                <a:latin typeface="Calibri" panose="020F0502020204030204" pitchFamily="34" charset="0"/>
                <a:ea typeface="Calibri" panose="020F0502020204030204" pitchFamily="34" charset="0"/>
                <a:cs typeface="B Lotus" panose="00000400000000000000" pitchFamily="2" charset="-78"/>
              </a:rPr>
              <a:t>ماهی </a:t>
            </a:r>
            <a:r>
              <a:rPr lang="ar-SA" sz="2400" b="1" dirty="0">
                <a:solidFill>
                  <a:srgbClr val="FF0000"/>
                </a:solidFill>
                <a:latin typeface="Calibri" panose="020F0502020204030204" pitchFamily="34" charset="0"/>
                <a:ea typeface="Calibri" panose="020F0502020204030204" pitchFamily="34" charset="0"/>
                <a:cs typeface="B Lotus" panose="00000400000000000000" pitchFamily="2" charset="-78"/>
              </a:rPr>
              <a:t>۷۰۰ میلیون دلار </a:t>
            </a:r>
            <a:r>
              <a:rPr lang="ar-SA" sz="2400" b="1" dirty="0">
                <a:latin typeface="Calibri" panose="020F0502020204030204" pitchFamily="34" charset="0"/>
                <a:ea typeface="Calibri" panose="020F0502020204030204" pitchFamily="34" charset="0"/>
                <a:cs typeface="B Lotus" panose="00000400000000000000" pitchFamily="2" charset="-78"/>
              </a:rPr>
              <a:t>از پول‌های نفتی بلوکه شده آزاد می‌شود. (در مجموع </a:t>
            </a:r>
            <a:r>
              <a:rPr lang="ar-SA" sz="2400" b="1" dirty="0">
                <a:solidFill>
                  <a:srgbClr val="FF0000"/>
                </a:solidFill>
                <a:latin typeface="Calibri" panose="020F0502020204030204" pitchFamily="34" charset="0"/>
                <a:ea typeface="Calibri" panose="020F0502020204030204" pitchFamily="34" charset="0"/>
                <a:cs typeface="B Lotus" panose="00000400000000000000" pitchFamily="2" charset="-78"/>
              </a:rPr>
              <a:t>حدود ۱۲ میلیارد </a:t>
            </a:r>
            <a:r>
              <a:rPr lang="ar-SA" sz="2400" b="1" dirty="0">
                <a:latin typeface="Calibri" panose="020F0502020204030204" pitchFamily="34" charset="0"/>
                <a:ea typeface="Calibri" panose="020F0502020204030204" pitchFamily="34" charset="0"/>
                <a:cs typeface="B Lotus" panose="00000400000000000000" pitchFamily="2" charset="-78"/>
              </a:rPr>
              <a:t>دلار شده است، برابر با میزان جریمه‌هایی که دولت آمریکا از بانک‌های خارجی برای همکاری با ایران گرفته است)</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400050" lvl="1" algn="just" rtl="1">
              <a:lnSpc>
                <a:spcPct val="107000"/>
              </a:lnSpc>
              <a:spcBef>
                <a:spcPts val="0"/>
              </a:spcBef>
              <a:spcAft>
                <a:spcPts val="800"/>
              </a:spcAft>
            </a:pPr>
            <a:r>
              <a:rPr lang="ar-SA" sz="2400" b="1" dirty="0">
                <a:latin typeface="Calibri" panose="020F0502020204030204" pitchFamily="34" charset="0"/>
                <a:ea typeface="Calibri" panose="020F0502020204030204" pitchFamily="34" charset="0"/>
                <a:cs typeface="B Lotus" panose="00000400000000000000" pitchFamily="2" charset="-78"/>
              </a:rPr>
              <a:t>فروش نفت خام ایران در یک حد مشخصی (حدود یک میلیون بشکه در روز) باقی مانده است. البته بدون دسترسی به درآمدهای نفتی.</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400050" lvl="1" algn="just" rtl="1">
              <a:lnSpc>
                <a:spcPct val="107000"/>
              </a:lnSpc>
              <a:spcBef>
                <a:spcPts val="0"/>
              </a:spcBef>
              <a:spcAft>
                <a:spcPts val="800"/>
              </a:spcAft>
            </a:pPr>
            <a:r>
              <a:rPr lang="ar-SA" sz="2400" b="1" dirty="0">
                <a:latin typeface="Calibri" panose="020F0502020204030204" pitchFamily="34" charset="0"/>
                <a:ea typeface="Calibri" panose="020F0502020204030204" pitchFamily="34" charset="0"/>
                <a:cs typeface="B Lotus" panose="00000400000000000000" pitchFamily="2" charset="-78"/>
              </a:rPr>
              <a:t>سایر امتیازات کمک جدی به اقتصاد ایران نکرد. که دلیل آن ساختار پیچیده تحریم‌هاست</a:t>
            </a:r>
            <a:r>
              <a:rPr lang="ar-SA" sz="2400" b="1" dirty="0" smtClean="0">
                <a:latin typeface="Calibri" panose="020F0502020204030204" pitchFamily="34" charset="0"/>
                <a:ea typeface="Calibri" panose="020F0502020204030204" pitchFamily="34" charset="0"/>
                <a:cs typeface="B Lotus" panose="00000400000000000000" pitchFamily="2" charset="-78"/>
              </a:rPr>
              <a:t>.</a:t>
            </a:r>
            <a:r>
              <a:rPr lang="fa-IR" sz="2400" b="1" dirty="0" smtClean="0">
                <a:latin typeface="Calibri" panose="020F0502020204030204" pitchFamily="34" charset="0"/>
                <a:ea typeface="Calibri" panose="020F0502020204030204" pitchFamily="34" charset="0"/>
                <a:cs typeface="B Lotus" panose="00000400000000000000" pitchFamily="2" charset="-78"/>
              </a:rPr>
              <a:t> مانند تعلیق تحریم طلا، بیمه و ...</a:t>
            </a:r>
            <a:endParaRPr lang="en-US" sz="1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2375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5619" y="702365"/>
            <a:ext cx="10749238" cy="3154018"/>
          </a:xfrm>
          <a:prstGeom prst="rect">
            <a:avLst/>
          </a:prstGeom>
        </p:spPr>
        <p:txBody>
          <a:bodyPr>
            <a:noAutofit/>
          </a:bodyPr>
          <a:lstStyle/>
          <a:p>
            <a:pPr marL="0" marR="0" algn="just" rtl="1">
              <a:lnSpc>
                <a:spcPct val="150000"/>
              </a:lnSpc>
              <a:spcBef>
                <a:spcPts val="0"/>
              </a:spcBef>
              <a:spcAft>
                <a:spcPts val="800"/>
              </a:spcAft>
            </a:pPr>
            <a:r>
              <a:rPr lang="fa-IR" b="1" dirty="0" smtClean="0">
                <a:latin typeface="Calibri" panose="020F0502020204030204" pitchFamily="34" charset="0"/>
                <a:ea typeface="Calibri" panose="020F0502020204030204" pitchFamily="34" charset="0"/>
                <a:cs typeface="B Lotus" panose="00000400000000000000" pitchFamily="2" charset="-78"/>
              </a:rPr>
              <a:t>در </a:t>
            </a:r>
            <a:r>
              <a:rPr lang="fa-IR" b="1" dirty="0">
                <a:latin typeface="Calibri" panose="020F0502020204030204" pitchFamily="34" charset="0"/>
                <a:ea typeface="Calibri" panose="020F0502020204030204" pitchFamily="34" charset="0"/>
                <a:cs typeface="B Lotus" panose="00000400000000000000" pitchFamily="2" charset="-78"/>
              </a:rPr>
              <a:t>ژنو صحبت از برداشته شدن تحریم‌های مرتبط با هسته‌ای بود</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b="1" dirty="0">
                <a:latin typeface="Calibri" panose="020F0502020204030204" pitchFamily="34" charset="0"/>
                <a:ea typeface="Calibri" panose="020F0502020204030204" pitchFamily="34" charset="0"/>
                <a:cs typeface="B Lotus" panose="00000400000000000000" pitchFamily="2" charset="-78"/>
              </a:rPr>
              <a:t>Comprehensively lift UN Security Council, multilateral and national </a:t>
            </a:r>
            <a:r>
              <a:rPr lang="en-US" b="1" dirty="0">
                <a:solidFill>
                  <a:srgbClr val="FF0000"/>
                </a:solidFill>
                <a:latin typeface="Calibri" panose="020F0502020204030204" pitchFamily="34" charset="0"/>
                <a:ea typeface="Calibri" panose="020F0502020204030204" pitchFamily="34" charset="0"/>
                <a:cs typeface="B Lotus" panose="00000400000000000000" pitchFamily="2" charset="-78"/>
              </a:rPr>
              <a:t>nuclear-related sanctions</a:t>
            </a:r>
            <a:r>
              <a:rPr lang="en-US" b="1" dirty="0">
                <a:latin typeface="Calibri" panose="020F0502020204030204" pitchFamily="34" charset="0"/>
                <a:ea typeface="Calibri" panose="020F0502020204030204" pitchFamily="34" charset="0"/>
                <a:cs typeface="B Lotus" panose="00000400000000000000" pitchFamily="2" charset="-78"/>
              </a:rPr>
              <a:t>, including steps on access in areas of trade, technology, finance, and energy, on a schedule to be agreed upon.</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fa-IR" b="1" dirty="0">
                <a:latin typeface="Calibri" panose="020F0502020204030204" pitchFamily="34" charset="0"/>
                <a:ea typeface="Calibri" panose="020F0502020204030204" pitchFamily="34" charset="0"/>
                <a:cs typeface="B Lotus" panose="00000400000000000000" pitchFamily="2" charset="-78"/>
              </a:rPr>
              <a:t>در لوزان هم همین نکته تکرار شده و جزییاتی بیشتری بیان نشده است. </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fa-IR" b="1" dirty="0">
                <a:latin typeface="Calibri" panose="020F0502020204030204" pitchFamily="34" charset="0"/>
                <a:ea typeface="Calibri" panose="020F0502020204030204" pitchFamily="34" charset="0"/>
                <a:cs typeface="B Lotus" panose="00000400000000000000" pitchFamily="2" charset="-78"/>
              </a:rPr>
              <a:t>اتحادیه اروپایی، اعمال </a:t>
            </a:r>
            <a:r>
              <a:rPr lang="fa-IR" b="1" dirty="0">
                <a:solidFill>
                  <a:srgbClr val="FF0000"/>
                </a:solidFill>
                <a:latin typeface="Calibri" panose="020F0502020204030204" pitchFamily="34" charset="0"/>
                <a:ea typeface="Calibri" panose="020F0502020204030204" pitchFamily="34" charset="0"/>
                <a:cs typeface="B Lotus" panose="00000400000000000000" pitchFamily="2" charset="-78"/>
              </a:rPr>
              <a:t>تحریم‌های اقتصادی و مالی مرتبط با هسته‌ای</a:t>
            </a:r>
            <a:r>
              <a:rPr lang="fa-IR" b="1" dirty="0">
                <a:latin typeface="Calibri" panose="020F0502020204030204" pitchFamily="34" charset="0"/>
                <a:ea typeface="Calibri" panose="020F0502020204030204" pitchFamily="34" charset="0"/>
                <a:cs typeface="B Lotus" panose="00000400000000000000" pitchFamily="2" charset="-78"/>
              </a:rPr>
              <a:t> خود را خاتمه خواهد داد و ایالات متحده نیز اجرای </a:t>
            </a:r>
            <a:r>
              <a:rPr lang="fa-IR" b="1" dirty="0">
                <a:solidFill>
                  <a:srgbClr val="FF0000"/>
                </a:solidFill>
                <a:latin typeface="Calibri" panose="020F0502020204030204" pitchFamily="34" charset="0"/>
                <a:ea typeface="Calibri" panose="020F0502020204030204" pitchFamily="34" charset="0"/>
                <a:cs typeface="B Lotus" panose="00000400000000000000" pitchFamily="2" charset="-78"/>
              </a:rPr>
              <a:t>تحریم‌های مالی و اقتصادی ثانویه مرتبط با هسته‌ای </a:t>
            </a:r>
            <a:r>
              <a:rPr lang="fa-IR" b="1" dirty="0">
                <a:latin typeface="Calibri" panose="020F0502020204030204" pitchFamily="34" charset="0"/>
                <a:ea typeface="Calibri" panose="020F0502020204030204" pitchFamily="34" charset="0"/>
                <a:cs typeface="B Lotus" panose="00000400000000000000" pitchFamily="2" charset="-78"/>
              </a:rPr>
              <a:t>را، همزمان با اجرای تعهدات عمده هسته ای ایران به نحوی که توسط آژانس بین المللی انرژی اتمی راستی آزمایی شود، متوقف خواهد کرد</a:t>
            </a:r>
            <a:r>
              <a:rPr lang="en-US" b="1" dirty="0">
                <a:latin typeface="Calibri" panose="020F0502020204030204" pitchFamily="34" charset="0"/>
                <a:ea typeface="Calibri" panose="020F0502020204030204" pitchFamily="34" charset="0"/>
                <a:cs typeface="B Lotus" panose="00000400000000000000" pitchFamily="2" charset="-78"/>
              </a:rPr>
              <a:t>.</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fa-IR" b="1" dirty="0">
                <a:latin typeface="Calibri" panose="020F0502020204030204" pitchFamily="34" charset="0"/>
                <a:ea typeface="Calibri" panose="020F0502020204030204" pitchFamily="34" charset="0"/>
                <a:cs typeface="B Lotus" panose="00000400000000000000" pitchFamily="2" charset="-78"/>
              </a:rPr>
              <a:t>یک قطعنامه جدید شورای امنیت سازمان ملل متحد صادر خواهد شد که در آن برجام تائید شده، </a:t>
            </a:r>
            <a:r>
              <a:rPr lang="fa-IR" b="1" dirty="0">
                <a:solidFill>
                  <a:srgbClr val="FF0000"/>
                </a:solidFill>
                <a:latin typeface="Calibri" panose="020F0502020204030204" pitchFamily="34" charset="0"/>
                <a:ea typeface="Calibri" panose="020F0502020204030204" pitchFamily="34" charset="0"/>
                <a:cs typeface="B Lotus" panose="00000400000000000000" pitchFamily="2" charset="-78"/>
              </a:rPr>
              <a:t>کلیه قطعنامه‌های قبلی مرتبط با موضوع هسته‌ای لغو خواهد گردید </a:t>
            </a:r>
            <a:r>
              <a:rPr lang="fa-IR" b="1" dirty="0">
                <a:latin typeface="Calibri" panose="020F0502020204030204" pitchFamily="34" charset="0"/>
                <a:ea typeface="Calibri" panose="020F0502020204030204" pitchFamily="34" charset="0"/>
                <a:cs typeface="B Lotus" panose="00000400000000000000" pitchFamily="2" charset="-78"/>
              </a:rPr>
              <a:t>و برخی تدابیر محدودیت ساز مشخص، را برای یک دوره زمانی مورد توافق، لحاظ خواهد کرد.</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800"/>
              </a:spcAft>
            </a:pPr>
            <a:r>
              <a:rPr lang="ar-SA" b="1" dirty="0">
                <a:latin typeface="Calibri" panose="020F0502020204030204" pitchFamily="34" charset="0"/>
                <a:ea typeface="Calibri" panose="020F0502020204030204" pitchFamily="34" charset="0"/>
                <a:cs typeface="B Lotus" panose="00000400000000000000" pitchFamily="2" charset="-78"/>
              </a:rPr>
              <a:t>از نظر کلامی پیشرفتی نسبت به ژنو </a:t>
            </a:r>
            <a:r>
              <a:rPr lang="ar-SA" b="1" dirty="0" smtClean="0">
                <a:latin typeface="Calibri" panose="020F0502020204030204" pitchFamily="34" charset="0"/>
                <a:ea typeface="Calibri" panose="020F0502020204030204" pitchFamily="34" charset="0"/>
                <a:cs typeface="B Lotus" panose="00000400000000000000" pitchFamily="2" charset="-78"/>
              </a:rPr>
              <a:t>نداشته‌ایم.</a:t>
            </a:r>
            <a:r>
              <a:rPr lang="fa-IR" b="1" dirty="0" smtClean="0">
                <a:latin typeface="Calibri" panose="020F0502020204030204" pitchFamily="34" charset="0"/>
                <a:ea typeface="Calibri" panose="020F0502020204030204" pitchFamily="34" charset="0"/>
                <a:cs typeface="B Lotus" panose="00000400000000000000" pitchFamily="2" charset="-78"/>
              </a:rPr>
              <a:t> </a:t>
            </a:r>
            <a:r>
              <a:rPr lang="fa-IR" b="1" dirty="0" smtClean="0">
                <a:solidFill>
                  <a:srgbClr val="FF0000"/>
                </a:solidFill>
                <a:latin typeface="Calibri" panose="020F0502020204030204" pitchFamily="34" charset="0"/>
                <a:ea typeface="Calibri" panose="020F0502020204030204" pitchFamily="34" charset="0"/>
                <a:cs typeface="B Lotus" panose="00000400000000000000" pitchFamily="2" charset="-78"/>
              </a:rPr>
              <a:t>صحبت </a:t>
            </a:r>
            <a:r>
              <a:rPr lang="fa-IR" b="1" dirty="0">
                <a:solidFill>
                  <a:srgbClr val="FF0000"/>
                </a:solidFill>
                <a:latin typeface="Calibri" panose="020F0502020204030204" pitchFamily="34" charset="0"/>
                <a:ea typeface="Calibri" panose="020F0502020204030204" pitchFamily="34" charset="0"/>
                <a:cs typeface="B Lotus" panose="00000400000000000000" pitchFamily="2" charset="-78"/>
              </a:rPr>
              <a:t>درباره تحریم‌ها در همان حد کلیات باقی مانده </a:t>
            </a:r>
            <a:r>
              <a:rPr lang="fa-IR" b="1" dirty="0" smtClean="0">
                <a:solidFill>
                  <a:srgbClr val="FF0000"/>
                </a:solidFill>
                <a:latin typeface="Calibri" panose="020F0502020204030204" pitchFamily="34" charset="0"/>
                <a:ea typeface="Calibri" panose="020F0502020204030204" pitchFamily="34" charset="0"/>
                <a:cs typeface="B Lotus" panose="00000400000000000000" pitchFamily="2" charset="-78"/>
              </a:rPr>
              <a:t>است</a:t>
            </a:r>
            <a:endParaRPr lang="en-US" sz="1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8964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r" rtl="1">
              <a:lnSpc>
                <a:spcPct val="107000"/>
              </a:lnSpc>
              <a:spcBef>
                <a:spcPts val="0"/>
              </a:spcBef>
              <a:spcAft>
                <a:spcPts val="800"/>
              </a:spcAft>
            </a:pPr>
            <a:r>
              <a:rPr lang="fa-IR" b="1" kern="0" dirty="0" smtClean="0">
                <a:latin typeface="Calibri" panose="020F0502020204030204" pitchFamily="34" charset="0"/>
                <a:cs typeface="B Titr" panose="00000700000000000000" pitchFamily="2" charset="-78"/>
              </a:rPr>
              <a:t>معمای تحریم‌های </a:t>
            </a:r>
            <a:r>
              <a:rPr lang="fa-IR" b="1" kern="0" dirty="0">
                <a:latin typeface="Calibri" panose="020F0502020204030204" pitchFamily="34" charset="0"/>
                <a:cs typeface="B Titr" panose="00000700000000000000" pitchFamily="2" charset="-78"/>
              </a:rPr>
              <a:t>مرتبط با </a:t>
            </a:r>
            <a:r>
              <a:rPr lang="fa-IR" b="1" kern="0" dirty="0" smtClean="0">
                <a:latin typeface="Calibri" panose="020F0502020204030204" pitchFamily="34" charset="0"/>
                <a:cs typeface="B Titr" panose="00000700000000000000" pitchFamily="2" charset="-78"/>
              </a:rPr>
              <a:t>هسته‌ای؟!</a:t>
            </a:r>
            <a:endParaRPr lang="en-US" dirty="0"/>
          </a:p>
        </p:txBody>
      </p:sp>
      <p:sp>
        <p:nvSpPr>
          <p:cNvPr id="3" name="Content Placeholder 2"/>
          <p:cNvSpPr>
            <a:spLocks noGrp="1"/>
          </p:cNvSpPr>
          <p:nvPr>
            <p:ph idx="4294967295"/>
          </p:nvPr>
        </p:nvSpPr>
        <p:spPr>
          <a:xfrm>
            <a:off x="1245704" y="2133600"/>
            <a:ext cx="10258908" cy="3777622"/>
          </a:xfrm>
          <a:prstGeom prst="rect">
            <a:avLst/>
          </a:prstGeom>
        </p:spPr>
        <p:txBody>
          <a:bodyPr>
            <a:normAutofit/>
          </a:bodyPr>
          <a:lstStyle/>
          <a:p>
            <a:pPr marL="0" marR="0" algn="just" rtl="1">
              <a:lnSpc>
                <a:spcPct val="150000"/>
              </a:lnSpc>
              <a:spcBef>
                <a:spcPts val="0"/>
              </a:spcBef>
              <a:spcAft>
                <a:spcPts val="800"/>
              </a:spcAft>
            </a:pPr>
            <a:r>
              <a:rPr lang="fa-IR" sz="2800" dirty="0" smtClean="0">
                <a:latin typeface="Calibri" panose="020F0502020204030204" pitchFamily="34" charset="0"/>
                <a:ea typeface="Calibri" panose="020F0502020204030204" pitchFamily="34" charset="0"/>
                <a:cs typeface="B Lotus" panose="00000400000000000000" pitchFamily="2" charset="-78"/>
              </a:rPr>
              <a:t>مفهوم تعریف شده حقوقی نیست. / تفسیر پذیر</a:t>
            </a:r>
            <a:r>
              <a:rPr lang="fa-IR" sz="2800" dirty="0">
                <a:latin typeface="Calibri" panose="020F0502020204030204" pitchFamily="34" charset="0"/>
                <a:ea typeface="Calibri" panose="020F0502020204030204" pitchFamily="34" charset="0"/>
                <a:cs typeface="B Lotus" panose="00000400000000000000" pitchFamily="2" charset="-78"/>
              </a:rPr>
              <a:t> </a:t>
            </a:r>
            <a:r>
              <a:rPr lang="fa-IR" sz="2800" dirty="0" smtClean="0">
                <a:latin typeface="Calibri" panose="020F0502020204030204" pitchFamily="34" charset="0"/>
                <a:ea typeface="Calibri" panose="020F0502020204030204" pitchFamily="34" charset="0"/>
                <a:cs typeface="B Lotus" panose="00000400000000000000" pitchFamily="2" charset="-78"/>
              </a:rPr>
              <a:t>است.</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fa-IR" sz="2800" dirty="0">
                <a:latin typeface="Calibri" panose="020F0502020204030204" pitchFamily="34" charset="0"/>
                <a:ea typeface="Calibri" panose="020F0502020204030204" pitchFamily="34" charset="0"/>
                <a:cs typeface="B Lotus" panose="00000400000000000000" pitchFamily="2" charset="-78"/>
              </a:rPr>
              <a:t>تفسیر خوشبینانه: تحریم‌هایی که یکی از دلایل اعمال آن فعالیت‌های هسته‌ای باشد</a:t>
            </a:r>
            <a:r>
              <a:rPr lang="fa-IR" sz="2800" dirty="0" smtClean="0">
                <a:latin typeface="Calibri" panose="020F0502020204030204" pitchFamily="34" charset="0"/>
                <a:ea typeface="Calibri" panose="020F0502020204030204" pitchFamily="34" charset="0"/>
                <a:cs typeface="B Lotus" panose="00000400000000000000" pitchFamily="2" charset="-78"/>
              </a:rPr>
              <a:t>./ مد نظر تیم ایرانی</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fa-IR" sz="2800" dirty="0">
                <a:latin typeface="Calibri" panose="020F0502020204030204" pitchFamily="34" charset="0"/>
                <a:ea typeface="Calibri" panose="020F0502020204030204" pitchFamily="34" charset="0"/>
                <a:cs typeface="B Lotus" panose="00000400000000000000" pitchFamily="2" charset="-78"/>
              </a:rPr>
              <a:t>تفسیر بدبیانه: تحریم‌هایی که تنها به دلیل هسته‌ای اعمال شده است</a:t>
            </a:r>
            <a:r>
              <a:rPr lang="fa-IR" sz="2800" dirty="0" smtClean="0">
                <a:latin typeface="Calibri" panose="020F0502020204030204" pitchFamily="34" charset="0"/>
                <a:ea typeface="Calibri" panose="020F0502020204030204" pitchFamily="34" charset="0"/>
                <a:cs typeface="B Lotus" panose="00000400000000000000" pitchFamily="2" charset="-78"/>
              </a:rPr>
              <a:t>. / مد نظر آمریکا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endParaRPr lang="en-US" sz="2800" dirty="0"/>
          </a:p>
        </p:txBody>
      </p:sp>
    </p:spTree>
    <p:extLst>
      <p:ext uri="{BB962C8B-B14F-4D97-AF65-F5344CB8AC3E}">
        <p14:creationId xmlns:p14="http://schemas.microsoft.com/office/powerpoint/2010/main" val="615288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4690"/>
            <a:ext cx="10364451" cy="1596177"/>
          </a:xfrm>
        </p:spPr>
        <p:txBody>
          <a:bodyPr/>
          <a:lstStyle/>
          <a:p>
            <a:pPr rtl="1"/>
            <a:r>
              <a:rPr lang="fa-IR" dirty="0" smtClean="0">
                <a:cs typeface="B Titr" panose="00000700000000000000" pitchFamily="2" charset="-78"/>
              </a:rPr>
              <a:t>اظهارنظرهای آمریکایی‌ها</a:t>
            </a:r>
            <a:endParaRPr lang="en-US" dirty="0">
              <a:cs typeface="B Titr" panose="00000700000000000000" pitchFamily="2" charset="-78"/>
            </a:endParaRPr>
          </a:p>
        </p:txBody>
      </p:sp>
      <p:sp>
        <p:nvSpPr>
          <p:cNvPr id="3" name="Content Placeholder 2"/>
          <p:cNvSpPr>
            <a:spLocks noGrp="1"/>
          </p:cNvSpPr>
          <p:nvPr>
            <p:ph sz="quarter" idx="13"/>
          </p:nvPr>
        </p:nvSpPr>
        <p:spPr>
          <a:xfrm>
            <a:off x="913775" y="1802298"/>
            <a:ext cx="10363824" cy="4770782"/>
          </a:xfrm>
        </p:spPr>
        <p:txBody>
          <a:bodyPr>
            <a:normAutofit fontScale="92500" lnSpcReduction="20000"/>
          </a:bodyPr>
          <a:lstStyle/>
          <a:p>
            <a:pPr algn="just" rtl="1">
              <a:lnSpc>
                <a:spcPct val="150000"/>
              </a:lnSpc>
            </a:pPr>
            <a:r>
              <a:rPr lang="fa-IR" b="1" dirty="0" smtClean="0">
                <a:cs typeface="B Zar" panose="00000400000000000000" pitchFamily="2" charset="-78"/>
              </a:rPr>
              <a:t>فکت شیت آمریکایی بعد از لوزان:</a:t>
            </a:r>
          </a:p>
          <a:p>
            <a:pPr algn="just">
              <a:lnSpc>
                <a:spcPct val="150000"/>
              </a:lnSpc>
            </a:pPr>
            <a:r>
              <a:rPr lang="en-US" b="1" dirty="0" smtClean="0">
                <a:cs typeface="B Zar" panose="00000400000000000000" pitchFamily="2" charset="-78"/>
              </a:rPr>
              <a:t>U.S</a:t>
            </a:r>
            <a:r>
              <a:rPr lang="en-US" b="1" dirty="0">
                <a:cs typeface="B Zar" panose="00000400000000000000" pitchFamily="2" charset="-78"/>
              </a:rPr>
              <a:t>. sanctions on Iran for </a:t>
            </a:r>
            <a:r>
              <a:rPr lang="en-US" b="1" dirty="0">
                <a:solidFill>
                  <a:srgbClr val="FF0000"/>
                </a:solidFill>
                <a:cs typeface="B Zar" panose="00000400000000000000" pitchFamily="2" charset="-78"/>
              </a:rPr>
              <a:t>terrorism, human rights abuses, and ballistic missiles will remain</a:t>
            </a:r>
            <a:r>
              <a:rPr lang="en-US" b="1" dirty="0">
                <a:cs typeface="B Zar" panose="00000400000000000000" pitchFamily="2" charset="-78"/>
              </a:rPr>
              <a:t> in place under the </a:t>
            </a:r>
            <a:r>
              <a:rPr lang="en-US" b="1" dirty="0" smtClean="0">
                <a:cs typeface="B Zar" panose="00000400000000000000" pitchFamily="2" charset="-78"/>
              </a:rPr>
              <a:t>deal</a:t>
            </a:r>
            <a:endParaRPr lang="fa-IR" b="1" dirty="0" smtClean="0">
              <a:cs typeface="B Zar" panose="00000400000000000000" pitchFamily="2" charset="-78"/>
            </a:endParaRPr>
          </a:p>
          <a:p>
            <a:pPr algn="just" rtl="1">
              <a:lnSpc>
                <a:spcPct val="150000"/>
              </a:lnSpc>
            </a:pPr>
            <a:r>
              <a:rPr lang="fa-IR" b="1" dirty="0" smtClean="0">
                <a:cs typeface="B Zar" panose="00000400000000000000" pitchFamily="2" charset="-78"/>
              </a:rPr>
              <a:t>نامه نمایندگان کنگره به اوباما</a:t>
            </a:r>
          </a:p>
          <a:p>
            <a:pPr algn="just">
              <a:lnSpc>
                <a:spcPct val="150000"/>
              </a:lnSpc>
            </a:pPr>
            <a:r>
              <a:rPr lang="en-US" dirty="0">
                <a:latin typeface="Times New Roman" panose="02020603050405020304" pitchFamily="18" charset="0"/>
                <a:ea typeface="Calibri" panose="020F0502020204030204" pitchFamily="34" charset="0"/>
              </a:rPr>
              <a:t>Your Administration has committed to comprehensively lifting “nuclear-related” sanctions as part of a final P5+1 agreement with Tehran.  Yet the concept of an exclusively defined </a:t>
            </a:r>
            <a:r>
              <a:rPr lang="en-US" b="1" i="1" dirty="0">
                <a:solidFill>
                  <a:srgbClr val="FF0000"/>
                </a:solidFill>
                <a:latin typeface="Times New Roman" panose="02020603050405020304" pitchFamily="18" charset="0"/>
                <a:ea typeface="Calibri" panose="020F0502020204030204" pitchFamily="34" charset="0"/>
              </a:rPr>
              <a:t>“nuclear-related” sanction</a:t>
            </a:r>
            <a:r>
              <a:rPr lang="en-US" dirty="0">
                <a:solidFill>
                  <a:srgbClr val="FF0000"/>
                </a:solidFill>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on Iran </a:t>
            </a:r>
            <a:r>
              <a:rPr lang="en-US" b="1" i="1" dirty="0">
                <a:solidFill>
                  <a:srgbClr val="FF0000"/>
                </a:solidFill>
                <a:latin typeface="Times New Roman" panose="02020603050405020304" pitchFamily="18" charset="0"/>
                <a:ea typeface="Calibri" panose="020F0502020204030204" pitchFamily="34" charset="0"/>
              </a:rPr>
              <a:t>does not exist in U.S. law</a:t>
            </a:r>
            <a:r>
              <a:rPr lang="en-US" dirty="0">
                <a:latin typeface="Times New Roman" panose="02020603050405020304" pitchFamily="18" charset="0"/>
                <a:ea typeface="Calibri" panose="020F0502020204030204" pitchFamily="34" charset="0"/>
              </a:rPr>
              <a:t>.  Almost all sanctions related to Iran’s nuclear program are also related to Tehran’s advancing ballistic missile program, intensifying support for international terrorism, and other unconventional weapons programs</a:t>
            </a:r>
            <a:endParaRPr lang="fa-IR" b="1" dirty="0" smtClean="0">
              <a:cs typeface="B Zar" panose="00000400000000000000" pitchFamily="2" charset="-78"/>
            </a:endParaRPr>
          </a:p>
        </p:txBody>
      </p:sp>
    </p:spTree>
    <p:extLst>
      <p:ext uri="{BB962C8B-B14F-4D97-AF65-F5344CB8AC3E}">
        <p14:creationId xmlns:p14="http://schemas.microsoft.com/office/powerpoint/2010/main" val="2339705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6" y="1623069"/>
            <a:ext cx="10637950" cy="3940604"/>
          </a:xfrm>
        </p:spPr>
        <p:txBody>
          <a:bodyPr>
            <a:normAutofit/>
          </a:bodyPr>
          <a:lstStyle/>
          <a:p>
            <a:pPr rtl="1">
              <a:lnSpc>
                <a:spcPct val="150000"/>
              </a:lnSpc>
            </a:pPr>
            <a:r>
              <a:rPr lang="fa-IR" sz="8900" dirty="0" smtClean="0">
                <a:cs typeface="B Titr" panose="00000700000000000000" pitchFamily="2" charset="-78"/>
              </a:rPr>
              <a:t>جدول تطبیقی دو تفسیر</a:t>
            </a:r>
            <a:r>
              <a:rPr lang="en-US" dirty="0" smtClean="0">
                <a:cs typeface="B Titr" panose="00000700000000000000" pitchFamily="2" charset="-78"/>
              </a:rPr>
              <a:t/>
            </a:r>
            <a:br>
              <a:rPr lang="en-US" dirty="0" smtClean="0">
                <a:cs typeface="B Titr" panose="00000700000000000000" pitchFamily="2" charset="-78"/>
              </a:rPr>
            </a:br>
            <a:r>
              <a:rPr lang="fa-IR" b="1" dirty="0" smtClean="0">
                <a:solidFill>
                  <a:srgbClr val="FF0000"/>
                </a:solidFill>
                <a:cs typeface="B Zar" panose="00000400000000000000" pitchFamily="2" charset="-78"/>
              </a:rPr>
              <a:t>تفاوت دو تفسیر چقدر است؟</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3055104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920" t="14745" r="11330" b="9023"/>
          <a:stretch/>
        </p:blipFill>
        <p:spPr>
          <a:xfrm>
            <a:off x="695458" y="772733"/>
            <a:ext cx="10766738" cy="5576552"/>
          </a:xfrm>
          <a:prstGeom prst="rect">
            <a:avLst/>
          </a:prstGeom>
        </p:spPr>
      </p:pic>
    </p:spTree>
    <p:extLst>
      <p:ext uri="{BB962C8B-B14F-4D97-AF65-F5344CB8AC3E}">
        <p14:creationId xmlns:p14="http://schemas.microsoft.com/office/powerpoint/2010/main" val="1727613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22" t="10871" r="11528" b="20643"/>
          <a:stretch/>
        </p:blipFill>
        <p:spPr>
          <a:xfrm>
            <a:off x="540913" y="1043188"/>
            <a:ext cx="10766738" cy="5009882"/>
          </a:xfrm>
          <a:prstGeom prst="rect">
            <a:avLst/>
          </a:prstGeom>
        </p:spPr>
      </p:pic>
    </p:spTree>
    <p:extLst>
      <p:ext uri="{BB962C8B-B14F-4D97-AF65-F5344CB8AC3E}">
        <p14:creationId xmlns:p14="http://schemas.microsoft.com/office/powerpoint/2010/main" val="2894626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919" t="8231" r="11528" b="7086"/>
          <a:stretch/>
        </p:blipFill>
        <p:spPr>
          <a:xfrm>
            <a:off x="656822" y="399246"/>
            <a:ext cx="10740981" cy="6194738"/>
          </a:xfrm>
          <a:prstGeom prst="rect">
            <a:avLst/>
          </a:prstGeom>
        </p:spPr>
      </p:pic>
    </p:spTree>
    <p:extLst>
      <p:ext uri="{BB962C8B-B14F-4D97-AF65-F5344CB8AC3E}">
        <p14:creationId xmlns:p14="http://schemas.microsoft.com/office/powerpoint/2010/main" val="118669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8040" y="1880509"/>
            <a:ext cx="9577978" cy="1477328"/>
          </a:xfrm>
          <a:prstGeom prst="rect">
            <a:avLst/>
          </a:prstGeom>
        </p:spPr>
        <p:txBody>
          <a:bodyPr wrap="square">
            <a:spAutoFit/>
          </a:bodyPr>
          <a:lstStyle/>
          <a:p>
            <a:pPr algn="just" rtl="1">
              <a:lnSpc>
                <a:spcPct val="150000"/>
              </a:lnSpc>
            </a:pPr>
            <a:r>
              <a:rPr lang="fa-IR" sz="2000" dirty="0">
                <a:cs typeface="B Zar" panose="00000400000000000000" pitchFamily="2" charset="-78"/>
              </a:rPr>
              <a:t>خب تحریمها از قبل بود، منتها این تحریمها از حدود </a:t>
            </a:r>
            <a:r>
              <a:rPr lang="fa-IR" sz="2000" b="1" dirty="0">
                <a:solidFill>
                  <a:srgbClr val="FF0000"/>
                </a:solidFill>
                <a:cs typeface="B Zar" panose="00000400000000000000" pitchFamily="2" charset="-78"/>
              </a:rPr>
              <a:t>زمستان سال ۹۰ </a:t>
            </a:r>
            <a:r>
              <a:rPr lang="fa-IR" sz="2000" dirty="0">
                <a:cs typeface="B Zar" panose="00000400000000000000" pitchFamily="2" charset="-78"/>
              </a:rPr>
              <a:t>تا امروز، تبدیل شده به </a:t>
            </a:r>
            <a:r>
              <a:rPr lang="fa-IR" sz="2000" b="1" dirty="0">
                <a:solidFill>
                  <a:srgbClr val="FF0000"/>
                </a:solidFill>
                <a:cs typeface="B Zar" panose="00000400000000000000" pitchFamily="2" charset="-78"/>
              </a:rPr>
              <a:t>جنگ اقتصادی</a:t>
            </a:r>
            <a:r>
              <a:rPr lang="fa-IR" sz="2000" dirty="0">
                <a:cs typeface="B Zar" panose="00000400000000000000" pitchFamily="2" charset="-78"/>
              </a:rPr>
              <a:t>، دیگر اسم آن تحریم هدفمند نیست، یک </a:t>
            </a:r>
            <a:r>
              <a:rPr lang="fa-IR" sz="2000" b="1" dirty="0">
                <a:solidFill>
                  <a:srgbClr val="FF0000"/>
                </a:solidFill>
                <a:cs typeface="B Zar" panose="00000400000000000000" pitchFamily="2" charset="-78"/>
              </a:rPr>
              <a:t>جنگ تمام‌عیار اقتصادی </a:t>
            </a:r>
            <a:r>
              <a:rPr lang="fa-IR" sz="2000" dirty="0">
                <a:cs typeface="B Zar" panose="00000400000000000000" pitchFamily="2" charset="-78"/>
              </a:rPr>
              <a:t>است که متوجه ملت ما </a:t>
            </a:r>
            <a:r>
              <a:rPr lang="fa-IR" sz="2000" dirty="0" smtClean="0">
                <a:cs typeface="B Zar" panose="00000400000000000000" pitchFamily="2" charset="-78"/>
              </a:rPr>
              <a:t>است.</a:t>
            </a:r>
          </a:p>
          <a:p>
            <a:pPr algn="r" rtl="1">
              <a:lnSpc>
                <a:spcPct val="150000"/>
              </a:lnSpc>
            </a:pPr>
            <a:r>
              <a:rPr lang="fa-IR" sz="2000" dirty="0" smtClean="0">
                <a:cs typeface="B Zar" panose="00000400000000000000" pitchFamily="2" charset="-78"/>
              </a:rPr>
              <a:t>۱۳۹۲/۱۲/۲۰</a:t>
            </a:r>
          </a:p>
        </p:txBody>
      </p:sp>
      <p:sp>
        <p:nvSpPr>
          <p:cNvPr id="8" name="TextBox 7"/>
          <p:cNvSpPr txBox="1"/>
          <p:nvPr/>
        </p:nvSpPr>
        <p:spPr>
          <a:xfrm>
            <a:off x="1378040" y="4134118"/>
            <a:ext cx="9577978" cy="923330"/>
          </a:xfrm>
          <a:prstGeom prst="rect">
            <a:avLst/>
          </a:prstGeom>
          <a:noFill/>
        </p:spPr>
        <p:txBody>
          <a:bodyPr wrap="square" rtlCol="0">
            <a:spAutoFit/>
          </a:bodyPr>
          <a:lstStyle/>
          <a:p>
            <a:pPr algn="r" rtl="1"/>
            <a:r>
              <a:rPr lang="fa-IR" dirty="0" smtClean="0">
                <a:cs typeface="B Zar" panose="00000400000000000000" pitchFamily="2" charset="-78"/>
              </a:rPr>
              <a:t>مقدمه سیاست‌های کلی اقتصاد مقاومتی- ابلاغی 29 بهمن 1392</a:t>
            </a:r>
          </a:p>
          <a:p>
            <a:pPr algn="just" rtl="1">
              <a:lnSpc>
                <a:spcPct val="150000"/>
              </a:lnSpc>
            </a:pPr>
            <a:r>
              <a:rPr lang="fa-IR" sz="2400" dirty="0">
                <a:cs typeface="B Zar" panose="00000400000000000000" pitchFamily="2" charset="-78"/>
              </a:rPr>
              <a:t> دشمن را که با تحمیل یک </a:t>
            </a:r>
            <a:r>
              <a:rPr lang="fa-IR" sz="2400" b="1" dirty="0">
                <a:solidFill>
                  <a:srgbClr val="FF0000"/>
                </a:solidFill>
                <a:cs typeface="B Zar" panose="00000400000000000000" pitchFamily="2" charset="-78"/>
              </a:rPr>
              <a:t>جنگ اقتصادی تمام عیار </a:t>
            </a:r>
            <a:r>
              <a:rPr lang="fa-IR" sz="2400" dirty="0">
                <a:cs typeface="B Zar" panose="00000400000000000000" pitchFamily="2" charset="-78"/>
              </a:rPr>
              <a:t>در برابر این ملت بزرگ صف‌آرایی کرده</a:t>
            </a:r>
            <a:endParaRPr lang="en-US" sz="2400" dirty="0">
              <a:cs typeface="B Zar" panose="00000400000000000000" pitchFamily="2" charset="-78"/>
            </a:endParaRPr>
          </a:p>
        </p:txBody>
      </p:sp>
      <p:sp>
        <p:nvSpPr>
          <p:cNvPr id="5" name="Title 1"/>
          <p:cNvSpPr>
            <a:spLocks noGrp="1"/>
          </p:cNvSpPr>
          <p:nvPr>
            <p:ph type="title"/>
          </p:nvPr>
        </p:nvSpPr>
        <p:spPr>
          <a:xfrm>
            <a:off x="7534116" y="63566"/>
            <a:ext cx="3915803" cy="1596177"/>
          </a:xfrm>
        </p:spPr>
        <p:txBody>
          <a:bodyPr/>
          <a:lstStyle/>
          <a:p>
            <a:pPr rtl="1"/>
            <a:r>
              <a:rPr lang="fa-IR" dirty="0" smtClean="0">
                <a:cs typeface="B Titr" panose="00000700000000000000" pitchFamily="2" charset="-78"/>
              </a:rPr>
              <a:t>عدم درک امر ولی</a:t>
            </a:r>
            <a:endParaRPr lang="en-US" dirty="0">
              <a:cs typeface="B Titr" panose="00000700000000000000" pitchFamily="2" charset="-78"/>
            </a:endParaRPr>
          </a:p>
        </p:txBody>
      </p:sp>
    </p:spTree>
    <p:extLst>
      <p:ext uri="{BB962C8B-B14F-4D97-AF65-F5344CB8AC3E}">
        <p14:creationId xmlns:p14="http://schemas.microsoft.com/office/powerpoint/2010/main" val="158608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820" t="14921" r="11528" b="17474"/>
          <a:stretch/>
        </p:blipFill>
        <p:spPr>
          <a:xfrm>
            <a:off x="631064" y="1094703"/>
            <a:ext cx="10753859" cy="4945487"/>
          </a:xfrm>
          <a:prstGeom prst="rect">
            <a:avLst/>
          </a:prstGeom>
        </p:spPr>
      </p:pic>
    </p:spTree>
    <p:extLst>
      <p:ext uri="{BB962C8B-B14F-4D97-AF65-F5344CB8AC3E}">
        <p14:creationId xmlns:p14="http://schemas.microsoft.com/office/powerpoint/2010/main" val="2350111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820" t="6470" r="11628" b="12896"/>
          <a:stretch/>
        </p:blipFill>
        <p:spPr>
          <a:xfrm>
            <a:off x="785612" y="656822"/>
            <a:ext cx="10740980" cy="5898524"/>
          </a:xfrm>
          <a:prstGeom prst="rect">
            <a:avLst/>
          </a:prstGeom>
        </p:spPr>
      </p:pic>
    </p:spTree>
    <p:extLst>
      <p:ext uri="{BB962C8B-B14F-4D97-AF65-F5344CB8AC3E}">
        <p14:creationId xmlns:p14="http://schemas.microsoft.com/office/powerpoint/2010/main" val="4243460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نتیجه غفلت و نشناختن تحریم‌ها</a:t>
            </a:r>
            <a:endParaRPr lang="en-US" dirty="0">
              <a:cs typeface="B Titr" panose="00000700000000000000" pitchFamily="2" charset="-78"/>
            </a:endParaRPr>
          </a:p>
        </p:txBody>
      </p:sp>
      <p:sp>
        <p:nvSpPr>
          <p:cNvPr id="3" name="Content Placeholder 2"/>
          <p:cNvSpPr>
            <a:spLocks noGrp="1"/>
          </p:cNvSpPr>
          <p:nvPr>
            <p:ph sz="quarter" idx="13"/>
          </p:nvPr>
        </p:nvSpPr>
        <p:spPr>
          <a:xfrm>
            <a:off x="913774" y="2367092"/>
            <a:ext cx="10363826" cy="3943556"/>
          </a:xfrm>
        </p:spPr>
        <p:txBody>
          <a:bodyPr>
            <a:normAutofit fontScale="92500" lnSpcReduction="20000"/>
          </a:bodyPr>
          <a:lstStyle/>
          <a:p>
            <a:pPr algn="r" rtl="1">
              <a:lnSpc>
                <a:spcPct val="160000"/>
              </a:lnSpc>
            </a:pPr>
            <a:r>
              <a:rPr lang="fa-IR" b="1" dirty="0" smtClean="0">
                <a:cs typeface="B Zar" panose="00000400000000000000" pitchFamily="2" charset="-78"/>
              </a:rPr>
              <a:t>کامل کردن پازل دشمن در افزایش سرعت تکمیل تحریم‌های اقتصادی / مثال تحریم بانک مرکزی</a:t>
            </a:r>
          </a:p>
          <a:p>
            <a:pPr algn="r" rtl="1">
              <a:lnSpc>
                <a:spcPct val="160000"/>
              </a:lnSpc>
            </a:pPr>
            <a:r>
              <a:rPr lang="fa-IR" b="1" dirty="0" smtClean="0">
                <a:cs typeface="B Zar" panose="00000400000000000000" pitchFamily="2" charset="-78"/>
              </a:rPr>
              <a:t>عدم درک نقش مردم در جنگ اقتصادی/ سیاست رسانه‌ای غلط / بی‌تفاوتی جامعه نسبت به جنگ اقتصادی و صرفا برخورد اقتصادی با مسایل</a:t>
            </a:r>
          </a:p>
          <a:p>
            <a:pPr algn="r" rtl="1">
              <a:lnSpc>
                <a:spcPct val="160000"/>
              </a:lnSpc>
            </a:pPr>
            <a:r>
              <a:rPr lang="fa-IR" b="1" dirty="0" smtClean="0">
                <a:cs typeface="B Zar" panose="00000400000000000000" pitchFamily="2" charset="-78"/>
              </a:rPr>
              <a:t>عدم فعالیت دیپلماتیک – حقوقی موثر در مقابله با تحریم‌ها</a:t>
            </a:r>
          </a:p>
          <a:p>
            <a:pPr algn="r" rtl="1">
              <a:lnSpc>
                <a:spcPct val="160000"/>
              </a:lnSpc>
            </a:pPr>
            <a:r>
              <a:rPr lang="fa-IR" b="1" dirty="0" smtClean="0">
                <a:cs typeface="B Zar" panose="00000400000000000000" pitchFamily="2" charset="-78"/>
              </a:rPr>
              <a:t>نابسامانی اقتصادی و افزایش فشار بر زندگی مردم</a:t>
            </a:r>
          </a:p>
          <a:p>
            <a:pPr algn="r" rtl="1">
              <a:lnSpc>
                <a:spcPct val="160000"/>
              </a:lnSpc>
            </a:pPr>
            <a:r>
              <a:rPr lang="fa-IR" b="1" dirty="0" smtClean="0">
                <a:cs typeface="B Zar" panose="00000400000000000000" pitchFamily="2" charset="-78"/>
              </a:rPr>
              <a:t>باقی ماندن‌ دو مسیر برای پیمودن:</a:t>
            </a:r>
          </a:p>
          <a:p>
            <a:pPr lvl="1" algn="r" rtl="1">
              <a:lnSpc>
                <a:spcPct val="160000"/>
              </a:lnSpc>
            </a:pPr>
            <a:r>
              <a:rPr lang="fa-IR" b="1" dirty="0" smtClean="0">
                <a:cs typeface="B Zar" panose="00000400000000000000" pitchFamily="2" charset="-78"/>
              </a:rPr>
              <a:t>مذاکره برای برداشتن تحریم‌ها</a:t>
            </a:r>
          </a:p>
          <a:p>
            <a:pPr lvl="1" algn="r" rtl="1">
              <a:lnSpc>
                <a:spcPct val="160000"/>
              </a:lnSpc>
            </a:pPr>
            <a:r>
              <a:rPr lang="fa-IR" b="1" dirty="0" smtClean="0">
                <a:cs typeface="B Zar" panose="00000400000000000000" pitchFamily="2" charset="-78"/>
              </a:rPr>
              <a:t>تحمل و پرداخت هزینه غیرمعقول</a:t>
            </a:r>
          </a:p>
          <a:p>
            <a:pPr marL="0" indent="0" algn="r" rtl="1">
              <a:lnSpc>
                <a:spcPct val="160000"/>
              </a:lnSpc>
              <a:buNone/>
            </a:pPr>
            <a:endParaRPr lang="en-US" b="1" dirty="0">
              <a:cs typeface="B Zar" panose="00000400000000000000" pitchFamily="2" charset="-78"/>
            </a:endParaRPr>
          </a:p>
        </p:txBody>
      </p:sp>
    </p:spTree>
    <p:extLst>
      <p:ext uri="{BB962C8B-B14F-4D97-AF65-F5344CB8AC3E}">
        <p14:creationId xmlns:p14="http://schemas.microsoft.com/office/powerpoint/2010/main" val="300675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8" y="412455"/>
            <a:ext cx="10364451" cy="1596177"/>
          </a:xfrm>
        </p:spPr>
        <p:txBody>
          <a:bodyPr/>
          <a:lstStyle/>
          <a:p>
            <a:pPr rtl="1"/>
            <a:r>
              <a:rPr lang="fa-IR" dirty="0" smtClean="0">
                <a:cs typeface="B Titr" panose="00000700000000000000" pitchFamily="2" charset="-78"/>
              </a:rPr>
              <a:t>مسیر پیش‌رو</a:t>
            </a:r>
            <a:endParaRPr lang="en-US" dirty="0">
              <a:cs typeface="B Titr" panose="00000700000000000000" pitchFamily="2" charset="-78"/>
            </a:endParaRPr>
          </a:p>
        </p:txBody>
      </p:sp>
      <p:sp>
        <p:nvSpPr>
          <p:cNvPr id="3" name="Content Placeholder 2"/>
          <p:cNvSpPr>
            <a:spLocks noGrp="1"/>
          </p:cNvSpPr>
          <p:nvPr>
            <p:ph sz="quarter" idx="13"/>
          </p:nvPr>
        </p:nvSpPr>
        <p:spPr>
          <a:xfrm>
            <a:off x="952410" y="2135273"/>
            <a:ext cx="10363826" cy="3424107"/>
          </a:xfrm>
        </p:spPr>
        <p:txBody>
          <a:bodyPr/>
          <a:lstStyle/>
          <a:p>
            <a:pPr algn="r" rtl="1"/>
            <a:r>
              <a:rPr lang="fa-IR" b="1" dirty="0">
                <a:solidFill>
                  <a:srgbClr val="FF0000"/>
                </a:solidFill>
                <a:cs typeface="B Zar" pitchFamily="2" charset="-78"/>
              </a:rPr>
              <a:t>جبهه‌ى مقابل </a:t>
            </a:r>
            <a:r>
              <a:rPr lang="fa-IR" dirty="0">
                <a:cs typeface="B Zar" pitchFamily="2" charset="-78"/>
              </a:rPr>
              <a:t>را بايد شناخت</a:t>
            </a:r>
            <a:r>
              <a:rPr lang="fa-IR" dirty="0">
                <a:solidFill>
                  <a:srgbClr val="FF0000"/>
                </a:solidFill>
                <a:cs typeface="B Zar" pitchFamily="2" charset="-78"/>
              </a:rPr>
              <a:t>، </a:t>
            </a:r>
            <a:r>
              <a:rPr lang="fa-IR" b="1" dirty="0">
                <a:solidFill>
                  <a:srgbClr val="FF0000"/>
                </a:solidFill>
                <a:cs typeface="B Zar" pitchFamily="2" charset="-78"/>
              </a:rPr>
              <a:t>ابزار و سلاح </a:t>
            </a:r>
            <a:r>
              <a:rPr lang="fa-IR" dirty="0">
                <a:cs typeface="B Zar" pitchFamily="2" charset="-78"/>
              </a:rPr>
              <a:t>او را بايد شناخت و </a:t>
            </a:r>
            <a:r>
              <a:rPr lang="fa-IR" b="1" dirty="0" smtClean="0">
                <a:solidFill>
                  <a:srgbClr val="FF0000"/>
                </a:solidFill>
                <a:cs typeface="B Zar" pitchFamily="2" charset="-78"/>
              </a:rPr>
              <a:t>ضد </a:t>
            </a:r>
            <a:r>
              <a:rPr lang="fa-IR" b="1" dirty="0">
                <a:solidFill>
                  <a:srgbClr val="FF0000"/>
                </a:solidFill>
                <a:cs typeface="B Zar" pitchFamily="2" charset="-78"/>
              </a:rPr>
              <a:t>آن سلاح </a:t>
            </a:r>
            <a:r>
              <a:rPr lang="fa-IR" dirty="0">
                <a:cs typeface="B Zar" pitchFamily="2" charset="-78"/>
              </a:rPr>
              <a:t>را بايد آماده كرد؛ اين </a:t>
            </a:r>
            <a:r>
              <a:rPr lang="fa-IR" b="1" dirty="0">
                <a:solidFill>
                  <a:srgbClr val="FF0000"/>
                </a:solidFill>
                <a:cs typeface="B Zar" pitchFamily="2" charset="-78"/>
              </a:rPr>
              <a:t>جهاد اقتصادى</a:t>
            </a:r>
            <a:r>
              <a:rPr lang="fa-IR" dirty="0">
                <a:solidFill>
                  <a:srgbClr val="FF0000"/>
                </a:solidFill>
                <a:cs typeface="B Zar" pitchFamily="2" charset="-78"/>
              </a:rPr>
              <a:t> </a:t>
            </a:r>
            <a:r>
              <a:rPr lang="fa-IR" dirty="0" smtClean="0">
                <a:cs typeface="B Zar" pitchFamily="2" charset="-78"/>
              </a:rPr>
              <a:t>ميخواهد</a:t>
            </a:r>
          </a:p>
          <a:p>
            <a:pPr marL="0" indent="0" rtl="1">
              <a:buNone/>
            </a:pPr>
            <a:r>
              <a:rPr lang="fa-IR" dirty="0" smtClean="0">
                <a:solidFill>
                  <a:sysClr val="windowText" lastClr="000000"/>
                </a:solidFill>
                <a:cs typeface="B Zar" pitchFamily="2" charset="-78"/>
              </a:rPr>
              <a:t>1390/05/26</a:t>
            </a:r>
            <a:endParaRPr lang="fa-IR" dirty="0">
              <a:solidFill>
                <a:sysClr val="windowText" lastClr="000000"/>
              </a:solidFill>
              <a:cs typeface="B Zar" pitchFamily="2" charset="-78"/>
            </a:endParaRPr>
          </a:p>
          <a:p>
            <a:pPr rtl="1"/>
            <a:endParaRPr lang="en-US" dirty="0"/>
          </a:p>
        </p:txBody>
      </p:sp>
      <p:graphicFrame>
        <p:nvGraphicFramePr>
          <p:cNvPr id="4" name="Diagram 3"/>
          <p:cNvGraphicFramePr/>
          <p:nvPr>
            <p:extLst>
              <p:ext uri="{D42A27DB-BD31-4B8C-83A1-F6EECF244321}">
                <p14:modId xmlns:p14="http://schemas.microsoft.com/office/powerpoint/2010/main" val="2427958876"/>
              </p:ext>
            </p:extLst>
          </p:nvPr>
        </p:nvGraphicFramePr>
        <p:xfrm>
          <a:off x="1220631" y="2895126"/>
          <a:ext cx="8992315" cy="3771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72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سناریوی دشمن</a:t>
            </a:r>
            <a:endParaRPr lang="en-US" dirty="0">
              <a:cs typeface="B Titr" panose="00000700000000000000" pitchFamily="2" charset="-78"/>
            </a:endParaRPr>
          </a:p>
        </p:txBody>
      </p:sp>
      <p:sp>
        <p:nvSpPr>
          <p:cNvPr id="4" name="TextBox 3"/>
          <p:cNvSpPr txBox="1"/>
          <p:nvPr/>
        </p:nvSpPr>
        <p:spPr>
          <a:xfrm>
            <a:off x="1159100" y="2214694"/>
            <a:ext cx="10025550" cy="3339376"/>
          </a:xfrm>
          <a:prstGeom prst="rect">
            <a:avLst/>
          </a:prstGeom>
          <a:noFill/>
        </p:spPr>
        <p:txBody>
          <a:bodyPr wrap="square" rtlCol="1">
            <a:spAutoFit/>
          </a:bodyPr>
          <a:lstStyle/>
          <a:p>
            <a:pPr algn="just" rtl="1"/>
            <a:r>
              <a:rPr lang="fa-IR" sz="2000" b="1" dirty="0" smtClean="0">
                <a:cs typeface="B Zar" pitchFamily="2" charset="-78"/>
              </a:rPr>
              <a:t>از بین بردن پشتوانه ایستادگی نظام</a:t>
            </a:r>
          </a:p>
          <a:p>
            <a:pPr algn="just" rtl="1"/>
            <a:endParaRPr lang="fa-IR" sz="2000" b="1" dirty="0">
              <a:cs typeface="B Zar" pitchFamily="2" charset="-78"/>
            </a:endParaRPr>
          </a:p>
          <a:p>
            <a:pPr algn="just" rtl="1">
              <a:lnSpc>
                <a:spcPct val="150000"/>
              </a:lnSpc>
            </a:pPr>
            <a:r>
              <a:rPr lang="fa-IR" sz="2000" dirty="0">
                <a:cs typeface="B Zar" pitchFamily="2" charset="-78"/>
              </a:rPr>
              <a:t>در مقابله‌ى با جمهورى اسلامى، همه‌ى تلاش خودشان را دارند به كار </a:t>
            </a:r>
            <a:r>
              <a:rPr lang="fa-IR" sz="2000" dirty="0" smtClean="0">
                <a:cs typeface="B Zar" pitchFamily="2" charset="-78"/>
              </a:rPr>
              <a:t>ميبرند؛ هدف </a:t>
            </a:r>
            <a:r>
              <a:rPr lang="fa-IR" sz="2000" dirty="0">
                <a:cs typeface="B Zar" pitchFamily="2" charset="-78"/>
              </a:rPr>
              <a:t>هم اين است كه نظام مقدس جمهورى اسلامى را از </a:t>
            </a:r>
            <a:r>
              <a:rPr lang="fa-IR" sz="2000" b="1" dirty="0">
                <a:solidFill>
                  <a:srgbClr val="FF0000"/>
                </a:solidFill>
                <a:cs typeface="B Zar" pitchFamily="2" charset="-78"/>
              </a:rPr>
              <a:t>پشتيبانى مردم </a:t>
            </a:r>
            <a:r>
              <a:rPr lang="fa-IR" sz="2000" dirty="0">
                <a:cs typeface="B Zar" pitchFamily="2" charset="-78"/>
              </a:rPr>
              <a:t>ـ از اين پشتوانه‌ى عظيم ـ محروم كنند. اين تحريمها و اينها كه مشاهده ميكنيد، هدف اصلى‌اش اين است. البته بدروغ ادعا ميكنند كه هدف تحريمها، مردم نيستند: ميخواهيم به مردم ضربه وارد نيايد. مثل بقيه‌ى ادعاهاشان، اين هم دروغ و فريب و خدعه است. نه؛ اتفاقا هدف اصلى، مردمند. فشارها براى اين است كه مردم را به ستوه بياورند، مردم را دچار مشكلات كنند، </a:t>
            </a:r>
            <a:r>
              <a:rPr lang="fa-IR" sz="2000" b="1" dirty="0">
                <a:solidFill>
                  <a:srgbClr val="FF0000"/>
                </a:solidFill>
                <a:cs typeface="B Zar" pitchFamily="2" charset="-78"/>
              </a:rPr>
              <a:t>تا از نظام جمهورى اسلامى دل ببُرند</a:t>
            </a:r>
            <a:r>
              <a:rPr lang="fa-IR" sz="2000" dirty="0">
                <a:cs typeface="B Zar" pitchFamily="2" charset="-78"/>
              </a:rPr>
              <a:t>؛ رابطه‌ى قلبى آنها با نظام جمهورى اسلامى قطع شود.(</a:t>
            </a:r>
            <a:r>
              <a:rPr lang="fa-IR" sz="1400" dirty="0">
                <a:cs typeface="B Zar" pitchFamily="2" charset="-78"/>
              </a:rPr>
              <a:t>بيانات در ديدار رئيس و مسئولان قوه‌ى قضائيه1391/04/07</a:t>
            </a:r>
            <a:r>
              <a:rPr lang="fa-IR" sz="1400" dirty="0" smtClean="0">
                <a:cs typeface="B Zar" pitchFamily="2" charset="-78"/>
              </a:rPr>
              <a:t>)</a:t>
            </a:r>
            <a:endParaRPr lang="fa-IR" sz="1400" dirty="0">
              <a:cs typeface="B Zar" pitchFamily="2" charset="-78"/>
            </a:endParaRPr>
          </a:p>
        </p:txBody>
      </p:sp>
    </p:spTree>
    <p:extLst>
      <p:ext uri="{BB962C8B-B14F-4D97-AF65-F5344CB8AC3E}">
        <p14:creationId xmlns:p14="http://schemas.microsoft.com/office/powerpoint/2010/main" val="17815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iterate type="wd">
                                    <p:tmPct val="1000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strips(downLeft)">
                                      <p:cBhvr>
                                        <p:cTn id="1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532586"/>
            <a:ext cx="10363826" cy="4258613"/>
          </a:xfrm>
        </p:spPr>
        <p:txBody>
          <a:bodyPr>
            <a:normAutofit fontScale="92500"/>
          </a:bodyPr>
          <a:lstStyle/>
          <a:p>
            <a:pPr algn="just" rtl="1">
              <a:lnSpc>
                <a:spcPct val="150000"/>
              </a:lnSpc>
            </a:pPr>
            <a:r>
              <a:rPr lang="fa-IR" sz="2400" dirty="0">
                <a:cs typeface="B Zar" panose="00000400000000000000" pitchFamily="2" charset="-78"/>
              </a:rPr>
              <a:t>دشمنان ما صریحاً میگویند که هدفشان از فشارهای اقتصادی یک هدف سیاسی است. </a:t>
            </a:r>
            <a:r>
              <a:rPr lang="fa-IR" sz="2400" b="1" dirty="0">
                <a:solidFill>
                  <a:srgbClr val="FF0000"/>
                </a:solidFill>
                <a:cs typeface="B Zar" panose="00000400000000000000" pitchFamily="2" charset="-78"/>
              </a:rPr>
              <a:t>هدف</a:t>
            </a:r>
            <a:r>
              <a:rPr lang="fa-IR" sz="2400" dirty="0">
                <a:cs typeface="B Zar" panose="00000400000000000000" pitchFamily="2" charset="-78"/>
              </a:rPr>
              <a:t> آنها این است که </a:t>
            </a:r>
            <a:r>
              <a:rPr lang="fa-IR" sz="2400" b="1" dirty="0">
                <a:solidFill>
                  <a:srgbClr val="FF0000"/>
                </a:solidFill>
                <a:cs typeface="B Zar" panose="00000400000000000000" pitchFamily="2" charset="-78"/>
              </a:rPr>
              <a:t>مردم ایران را در مقابل نظام اسلامی</a:t>
            </a:r>
            <a:r>
              <a:rPr lang="fa-IR" sz="2400" dirty="0">
                <a:cs typeface="B Zar" panose="00000400000000000000" pitchFamily="2" charset="-78"/>
              </a:rPr>
              <a:t> قرار بدهند</a:t>
            </a:r>
            <a:r>
              <a:rPr lang="fa-IR" sz="2400" dirty="0" smtClean="0">
                <a:cs typeface="B Zar" panose="00000400000000000000" pitchFamily="2" charset="-78"/>
              </a:rPr>
              <a:t>؛ </a:t>
            </a:r>
            <a:r>
              <a:rPr lang="fa-IR" sz="2400" dirty="0">
                <a:cs typeface="B Zar" panose="00000400000000000000" pitchFamily="2" charset="-78"/>
              </a:rPr>
              <a:t>توجّه بفرمایید؛ البتّه بله، «مرگ بر آمریکا»، چون آمریکا آن عامل اصلی این فشارها است و خودشان هم اصرار دارند بر اینکه متمرکز بشوند روی اقتصاد ملّت عزیزما. هدفشان چیست؟ هدف این است که مردم را در مقابل دستگاه قرار بدهند؛ این را صریحاً میگویند که میخواهیم فشار اقتصادی بیاوریم تا وضعیّت مردم سخت بشود و </a:t>
            </a:r>
            <a:r>
              <a:rPr lang="fa-IR" sz="2400" b="1" dirty="0">
                <a:solidFill>
                  <a:srgbClr val="FF0000"/>
                </a:solidFill>
                <a:cs typeface="B Zar" panose="00000400000000000000" pitchFamily="2" charset="-78"/>
              </a:rPr>
              <a:t>مردم وادار به اعتراض بشوند </a:t>
            </a:r>
            <a:r>
              <a:rPr lang="fa-IR" sz="2400" dirty="0">
                <a:cs typeface="B Zar" panose="00000400000000000000" pitchFamily="2" charset="-78"/>
              </a:rPr>
              <a:t>در مقابل دولت و در مقابل نظام اسلامی. این را صریحاً میگویند البتّه بدروغ گاهی ادّعا میکنند که طرف‌دار ملّت ایرانند که این دروغها را نمیشود باور کرد و نباید از دشمن باور کرد، لکن هدفشان همان هدف سیاسی است</a:t>
            </a:r>
            <a:r>
              <a:rPr lang="fa-IR" sz="2400" dirty="0" smtClean="0">
                <a:cs typeface="B Zar" panose="00000400000000000000" pitchFamily="2" charset="-78"/>
              </a:rPr>
              <a:t>.</a:t>
            </a:r>
          </a:p>
          <a:p>
            <a:pPr marL="0" indent="0" algn="just" rtl="1">
              <a:lnSpc>
                <a:spcPct val="150000"/>
              </a:lnSpc>
              <a:buNone/>
            </a:pPr>
            <a:r>
              <a:rPr lang="fa-IR" sz="2400" dirty="0" smtClean="0">
                <a:cs typeface="B Zar" panose="00000400000000000000" pitchFamily="2" charset="-78"/>
              </a:rPr>
              <a:t>۹۴/۰۱/۰۱</a:t>
            </a:r>
            <a:endParaRPr lang="en-US" sz="2400" dirty="0">
              <a:cs typeface="B Zar" panose="00000400000000000000" pitchFamily="2" charset="-78"/>
            </a:endParaRPr>
          </a:p>
        </p:txBody>
      </p:sp>
    </p:spTree>
    <p:extLst>
      <p:ext uri="{BB962C8B-B14F-4D97-AF65-F5344CB8AC3E}">
        <p14:creationId xmlns:p14="http://schemas.microsoft.com/office/powerpoint/2010/main" val="836827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403843" y="2373540"/>
            <a:ext cx="504683" cy="91440"/>
          </a:xfrm>
          <a:custGeom>
            <a:avLst/>
            <a:gdLst>
              <a:gd name="connsiteX0" fmla="*/ 0 w 504683"/>
              <a:gd name="connsiteY0" fmla="*/ 45720 h 91440"/>
              <a:gd name="connsiteX1" fmla="*/ 504683 w 504683"/>
              <a:gd name="connsiteY1" fmla="*/ 45720 h 91440"/>
            </a:gdLst>
            <a:ahLst/>
            <a:cxnLst>
              <a:cxn ang="0">
                <a:pos x="connsiteX0" y="connsiteY0"/>
              </a:cxn>
              <a:cxn ang="0">
                <a:pos x="connsiteX1" y="connsiteY1"/>
              </a:cxn>
            </a:cxnLst>
            <a:rect l="l" t="t" r="r" b="b"/>
            <a:pathLst>
              <a:path w="504683" h="91440">
                <a:moveTo>
                  <a:pt x="0" y="45720"/>
                </a:moveTo>
                <a:lnTo>
                  <a:pt x="50468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660" tIns="43044" rIns="251659" bIns="43044"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5" name="Pentagon 4"/>
          <p:cNvSpPr/>
          <p:nvPr/>
        </p:nvSpPr>
        <p:spPr>
          <a:xfrm>
            <a:off x="2078322" y="1721064"/>
            <a:ext cx="2327321" cy="1396392"/>
          </a:xfrm>
          <a:prstGeom prst="homePlate">
            <a:avLst/>
          </a:prstGeom>
          <a:solidFill>
            <a:srgbClr val="0070C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a:cs typeface="B Zar" pitchFamily="2" charset="-78"/>
              </a:rPr>
              <a:t>اعمال تحریم‌های اقتصادی</a:t>
            </a:r>
          </a:p>
        </p:txBody>
      </p:sp>
      <p:sp>
        <p:nvSpPr>
          <p:cNvPr id="6" name="Freeform 5"/>
          <p:cNvSpPr/>
          <p:nvPr/>
        </p:nvSpPr>
        <p:spPr>
          <a:xfrm>
            <a:off x="7266448" y="2373540"/>
            <a:ext cx="504683" cy="91440"/>
          </a:xfrm>
          <a:custGeom>
            <a:avLst/>
            <a:gdLst>
              <a:gd name="connsiteX0" fmla="*/ 0 w 504683"/>
              <a:gd name="connsiteY0" fmla="*/ 45720 h 91440"/>
              <a:gd name="connsiteX1" fmla="*/ 504683 w 504683"/>
              <a:gd name="connsiteY1" fmla="*/ 45720 h 91440"/>
            </a:gdLst>
            <a:ahLst/>
            <a:cxnLst>
              <a:cxn ang="0">
                <a:pos x="connsiteX0" y="connsiteY0"/>
              </a:cxn>
              <a:cxn ang="0">
                <a:pos x="connsiteX1" y="connsiteY1"/>
              </a:cxn>
            </a:cxnLst>
            <a:rect l="l" t="t" r="r" b="b"/>
            <a:pathLst>
              <a:path w="504683" h="91440">
                <a:moveTo>
                  <a:pt x="0" y="45720"/>
                </a:moveTo>
                <a:lnTo>
                  <a:pt x="50468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660" tIns="43044" rIns="251659" bIns="43044"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7" name="Freeform 6"/>
          <p:cNvSpPr/>
          <p:nvPr/>
        </p:nvSpPr>
        <p:spPr>
          <a:xfrm>
            <a:off x="4940927" y="1721064"/>
            <a:ext cx="2327321" cy="1396392"/>
          </a:xfrm>
          <a:custGeom>
            <a:avLst/>
            <a:gdLst>
              <a:gd name="connsiteX0" fmla="*/ 0 w 2327321"/>
              <a:gd name="connsiteY0" fmla="*/ 0 h 1396392"/>
              <a:gd name="connsiteX1" fmla="*/ 1629125 w 2327321"/>
              <a:gd name="connsiteY1" fmla="*/ 0 h 1396392"/>
              <a:gd name="connsiteX2" fmla="*/ 2327321 w 2327321"/>
              <a:gd name="connsiteY2" fmla="*/ 698196 h 1396392"/>
              <a:gd name="connsiteX3" fmla="*/ 1629125 w 2327321"/>
              <a:gd name="connsiteY3" fmla="*/ 1396392 h 1396392"/>
              <a:gd name="connsiteX4" fmla="*/ 0 w 2327321"/>
              <a:gd name="connsiteY4" fmla="*/ 1396392 h 1396392"/>
              <a:gd name="connsiteX5" fmla="*/ 0 w 2327321"/>
              <a:gd name="connsiteY5" fmla="*/ 0 h 13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321" h="1396392">
                <a:moveTo>
                  <a:pt x="0" y="0"/>
                </a:moveTo>
                <a:lnTo>
                  <a:pt x="1629125" y="0"/>
                </a:lnTo>
                <a:lnTo>
                  <a:pt x="2327321" y="698196"/>
                </a:lnTo>
                <a:lnTo>
                  <a:pt x="1629125" y="1396392"/>
                </a:lnTo>
                <a:lnTo>
                  <a:pt x="0" y="1396392"/>
                </a:lnTo>
                <a:lnTo>
                  <a:pt x="0" y="0"/>
                </a:lnTo>
                <a:close/>
              </a:path>
            </a:pathLst>
          </a:custGeom>
          <a:solidFill>
            <a:srgbClr val="0070C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462890" bIns="113792" numCol="1" spcCol="1270" anchor="ctr" anchorCtr="0">
            <a:noAutofit/>
          </a:bodyPr>
          <a:lstStyle/>
          <a:p>
            <a:pPr lvl="0" algn="ctr" defTabSz="711200" rtl="1">
              <a:lnSpc>
                <a:spcPct val="90000"/>
              </a:lnSpc>
              <a:spcBef>
                <a:spcPct val="0"/>
              </a:spcBef>
              <a:spcAft>
                <a:spcPct val="35000"/>
              </a:spcAft>
            </a:pPr>
            <a:r>
              <a:rPr lang="fa-IR" sz="1600" b="1" kern="1200">
                <a:cs typeface="B Zar" pitchFamily="2" charset="-78"/>
              </a:rPr>
              <a:t>افزایش هزینه‌های زندگی مردم</a:t>
            </a:r>
          </a:p>
        </p:txBody>
      </p:sp>
      <p:sp>
        <p:nvSpPr>
          <p:cNvPr id="8" name="Freeform 7"/>
          <p:cNvSpPr/>
          <p:nvPr/>
        </p:nvSpPr>
        <p:spPr>
          <a:xfrm>
            <a:off x="2648205" y="3117456"/>
            <a:ext cx="6318988" cy="978500"/>
          </a:xfrm>
          <a:custGeom>
            <a:avLst/>
            <a:gdLst>
              <a:gd name="connsiteX0" fmla="*/ 5725209 w 5725209"/>
              <a:gd name="connsiteY0" fmla="*/ 0 h 504683"/>
              <a:gd name="connsiteX1" fmla="*/ 5725209 w 5725209"/>
              <a:gd name="connsiteY1" fmla="*/ 269441 h 504683"/>
              <a:gd name="connsiteX2" fmla="*/ 0 w 5725209"/>
              <a:gd name="connsiteY2" fmla="*/ 269441 h 504683"/>
              <a:gd name="connsiteX3" fmla="*/ 0 w 5725209"/>
              <a:gd name="connsiteY3" fmla="*/ 504683 h 504683"/>
            </a:gdLst>
            <a:ahLst/>
            <a:cxnLst>
              <a:cxn ang="0">
                <a:pos x="connsiteX0" y="connsiteY0"/>
              </a:cxn>
              <a:cxn ang="0">
                <a:pos x="connsiteX1" y="connsiteY1"/>
              </a:cxn>
              <a:cxn ang="0">
                <a:pos x="connsiteX2" y="connsiteY2"/>
              </a:cxn>
              <a:cxn ang="0">
                <a:pos x="connsiteX3" y="connsiteY3"/>
              </a:cxn>
            </a:cxnLst>
            <a:rect l="l" t="t" r="r" b="b"/>
            <a:pathLst>
              <a:path w="5725209" h="504683">
                <a:moveTo>
                  <a:pt x="5725209" y="0"/>
                </a:moveTo>
                <a:lnTo>
                  <a:pt x="5725209" y="269441"/>
                </a:lnTo>
                <a:lnTo>
                  <a:pt x="0" y="269441"/>
                </a:lnTo>
                <a:lnTo>
                  <a:pt x="0" y="504683"/>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31550" tIns="249665" rIns="2731551" bIns="249666"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9" name="Freeform 8"/>
          <p:cNvSpPr/>
          <p:nvPr/>
        </p:nvSpPr>
        <p:spPr>
          <a:xfrm>
            <a:off x="7803532" y="1721064"/>
            <a:ext cx="2327321" cy="1396392"/>
          </a:xfrm>
          <a:custGeom>
            <a:avLst/>
            <a:gdLst>
              <a:gd name="connsiteX0" fmla="*/ 0 w 2327321"/>
              <a:gd name="connsiteY0" fmla="*/ 0 h 1396392"/>
              <a:gd name="connsiteX1" fmla="*/ 1629125 w 2327321"/>
              <a:gd name="connsiteY1" fmla="*/ 0 h 1396392"/>
              <a:gd name="connsiteX2" fmla="*/ 2327321 w 2327321"/>
              <a:gd name="connsiteY2" fmla="*/ 698196 h 1396392"/>
              <a:gd name="connsiteX3" fmla="*/ 1629125 w 2327321"/>
              <a:gd name="connsiteY3" fmla="*/ 1396392 h 1396392"/>
              <a:gd name="connsiteX4" fmla="*/ 0 w 2327321"/>
              <a:gd name="connsiteY4" fmla="*/ 1396392 h 1396392"/>
              <a:gd name="connsiteX5" fmla="*/ 0 w 2327321"/>
              <a:gd name="connsiteY5" fmla="*/ 0 h 13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321" h="1396392">
                <a:moveTo>
                  <a:pt x="0" y="0"/>
                </a:moveTo>
                <a:lnTo>
                  <a:pt x="1629125" y="0"/>
                </a:lnTo>
                <a:lnTo>
                  <a:pt x="2327321" y="698196"/>
                </a:lnTo>
                <a:lnTo>
                  <a:pt x="1629125" y="1396392"/>
                </a:lnTo>
                <a:lnTo>
                  <a:pt x="0" y="1396392"/>
                </a:lnTo>
                <a:lnTo>
                  <a:pt x="0" y="0"/>
                </a:lnTo>
                <a:close/>
              </a:path>
            </a:pathLst>
          </a:custGeom>
          <a:solidFill>
            <a:srgbClr val="0070C0"/>
          </a:solidFill>
          <a:ln>
            <a:noFill/>
          </a:ln>
          <a:effectLst>
            <a:reflection blurRad="6350" stA="52000" endA="300" endPos="35000" dir="5400000" sy="-100000" algn="bl" rotWithShape="0"/>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462890" bIns="113792" numCol="1" spcCol="1270" anchor="ctr" anchorCtr="0">
            <a:noAutofit/>
          </a:bodyPr>
          <a:lstStyle/>
          <a:p>
            <a:pPr lvl="0" algn="ctr" defTabSz="711200" rtl="1">
              <a:lnSpc>
                <a:spcPct val="90000"/>
              </a:lnSpc>
              <a:spcBef>
                <a:spcPct val="0"/>
              </a:spcBef>
              <a:spcAft>
                <a:spcPct val="35000"/>
              </a:spcAft>
            </a:pPr>
            <a:r>
              <a:rPr lang="fa-IR" sz="1600" b="1" kern="1200" dirty="0">
                <a:cs typeface="B Zar" pitchFamily="2" charset="-78"/>
              </a:rPr>
              <a:t>نارضایتی مردم از وضعیت زندگی</a:t>
            </a:r>
          </a:p>
        </p:txBody>
      </p:sp>
      <p:sp>
        <p:nvSpPr>
          <p:cNvPr id="10" name="Freeform 9"/>
          <p:cNvSpPr/>
          <p:nvPr/>
        </p:nvSpPr>
        <p:spPr>
          <a:xfrm>
            <a:off x="3728324" y="4729414"/>
            <a:ext cx="461294" cy="91440"/>
          </a:xfrm>
          <a:custGeom>
            <a:avLst/>
            <a:gdLst>
              <a:gd name="connsiteX0" fmla="*/ 0 w 479316"/>
              <a:gd name="connsiteY0" fmla="*/ 45720 h 91440"/>
              <a:gd name="connsiteX1" fmla="*/ 256758 w 479316"/>
              <a:gd name="connsiteY1" fmla="*/ 45720 h 91440"/>
              <a:gd name="connsiteX2" fmla="*/ 256758 w 479316"/>
              <a:gd name="connsiteY2" fmla="*/ 83757 h 91440"/>
              <a:gd name="connsiteX3" fmla="*/ 479316 w 479316"/>
              <a:gd name="connsiteY3" fmla="*/ 83757 h 91440"/>
            </a:gdLst>
            <a:ahLst/>
            <a:cxnLst>
              <a:cxn ang="0">
                <a:pos x="connsiteX0" y="connsiteY0"/>
              </a:cxn>
              <a:cxn ang="0">
                <a:pos x="connsiteX1" y="connsiteY1"/>
              </a:cxn>
              <a:cxn ang="0">
                <a:pos x="connsiteX2" y="connsiteY2"/>
              </a:cxn>
              <a:cxn ang="0">
                <a:pos x="connsiteX3" y="connsiteY3"/>
              </a:cxn>
            </a:cxnLst>
            <a:rect l="l" t="t" r="r" b="b"/>
            <a:pathLst>
              <a:path w="479316" h="91440">
                <a:moveTo>
                  <a:pt x="0" y="45720"/>
                </a:moveTo>
                <a:lnTo>
                  <a:pt x="256758" y="45720"/>
                </a:lnTo>
                <a:lnTo>
                  <a:pt x="256758" y="83757"/>
                </a:lnTo>
                <a:lnTo>
                  <a:pt x="479316" y="83757"/>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575" tIns="43043" rIns="239575" bIns="43045"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11" name="Freeform 10"/>
          <p:cNvSpPr/>
          <p:nvPr/>
        </p:nvSpPr>
        <p:spPr>
          <a:xfrm>
            <a:off x="2078323" y="4076937"/>
            <a:ext cx="1650001" cy="1396392"/>
          </a:xfrm>
          <a:custGeom>
            <a:avLst/>
            <a:gdLst>
              <a:gd name="connsiteX0" fmla="*/ 0 w 2327321"/>
              <a:gd name="connsiteY0" fmla="*/ 0 h 1396392"/>
              <a:gd name="connsiteX1" fmla="*/ 1629125 w 2327321"/>
              <a:gd name="connsiteY1" fmla="*/ 0 h 1396392"/>
              <a:gd name="connsiteX2" fmla="*/ 2327321 w 2327321"/>
              <a:gd name="connsiteY2" fmla="*/ 698196 h 1396392"/>
              <a:gd name="connsiteX3" fmla="*/ 1629125 w 2327321"/>
              <a:gd name="connsiteY3" fmla="*/ 1396392 h 1396392"/>
              <a:gd name="connsiteX4" fmla="*/ 0 w 2327321"/>
              <a:gd name="connsiteY4" fmla="*/ 1396392 h 1396392"/>
              <a:gd name="connsiteX5" fmla="*/ 0 w 2327321"/>
              <a:gd name="connsiteY5" fmla="*/ 0 h 13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321" h="1396392">
                <a:moveTo>
                  <a:pt x="0" y="0"/>
                </a:moveTo>
                <a:lnTo>
                  <a:pt x="1629125" y="0"/>
                </a:lnTo>
                <a:lnTo>
                  <a:pt x="2327321" y="698196"/>
                </a:lnTo>
                <a:lnTo>
                  <a:pt x="1629125" y="1396392"/>
                </a:lnTo>
                <a:lnTo>
                  <a:pt x="0" y="1396392"/>
                </a:lnTo>
                <a:lnTo>
                  <a:pt x="0" y="0"/>
                </a:lnTo>
                <a:close/>
              </a:path>
            </a:pathLst>
          </a:custGeom>
          <a:solidFill>
            <a:srgbClr val="0070C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462890" bIns="113792" numCol="1" spcCol="1270" anchor="ctr" anchorCtr="0">
            <a:noAutofit/>
          </a:bodyPr>
          <a:lstStyle/>
          <a:p>
            <a:pPr lvl="0" algn="ctr" defTabSz="711200" rtl="1">
              <a:lnSpc>
                <a:spcPct val="90000"/>
              </a:lnSpc>
              <a:spcBef>
                <a:spcPct val="0"/>
              </a:spcBef>
              <a:spcAft>
                <a:spcPct val="35000"/>
              </a:spcAft>
            </a:pPr>
            <a:r>
              <a:rPr lang="fa-IR" sz="1600" b="1" kern="1200" dirty="0">
                <a:cs typeface="B Zar" pitchFamily="2" charset="-78"/>
              </a:rPr>
              <a:t>مقصر شناختن نظام در مشکلات</a:t>
            </a:r>
          </a:p>
        </p:txBody>
      </p:sp>
      <p:sp>
        <p:nvSpPr>
          <p:cNvPr id="12" name="Freeform 11"/>
          <p:cNvSpPr/>
          <p:nvPr/>
        </p:nvSpPr>
        <p:spPr>
          <a:xfrm>
            <a:off x="4200419" y="4114975"/>
            <a:ext cx="1688142" cy="1358354"/>
          </a:xfrm>
          <a:custGeom>
            <a:avLst/>
            <a:gdLst>
              <a:gd name="connsiteX0" fmla="*/ 0 w 2327321"/>
              <a:gd name="connsiteY0" fmla="*/ 0 h 1396392"/>
              <a:gd name="connsiteX1" fmla="*/ 1629125 w 2327321"/>
              <a:gd name="connsiteY1" fmla="*/ 0 h 1396392"/>
              <a:gd name="connsiteX2" fmla="*/ 2327321 w 2327321"/>
              <a:gd name="connsiteY2" fmla="*/ 698196 h 1396392"/>
              <a:gd name="connsiteX3" fmla="*/ 1629125 w 2327321"/>
              <a:gd name="connsiteY3" fmla="*/ 1396392 h 1396392"/>
              <a:gd name="connsiteX4" fmla="*/ 0 w 2327321"/>
              <a:gd name="connsiteY4" fmla="*/ 1396392 h 1396392"/>
              <a:gd name="connsiteX5" fmla="*/ 0 w 2327321"/>
              <a:gd name="connsiteY5" fmla="*/ 0 h 13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321" h="1396392">
                <a:moveTo>
                  <a:pt x="0" y="0"/>
                </a:moveTo>
                <a:lnTo>
                  <a:pt x="1629125" y="0"/>
                </a:lnTo>
                <a:lnTo>
                  <a:pt x="2327321" y="698196"/>
                </a:lnTo>
                <a:lnTo>
                  <a:pt x="1629125" y="1396392"/>
                </a:lnTo>
                <a:lnTo>
                  <a:pt x="0" y="1396392"/>
                </a:lnTo>
                <a:lnTo>
                  <a:pt x="0" y="0"/>
                </a:lnTo>
                <a:close/>
              </a:path>
            </a:pathLst>
          </a:custGeom>
          <a:solidFill>
            <a:srgbClr val="0070C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462890" bIns="113792" numCol="1" spcCol="1270" anchor="ctr" anchorCtr="0">
            <a:noAutofit/>
          </a:bodyPr>
          <a:lstStyle/>
          <a:p>
            <a:pPr lvl="0" algn="ctr" defTabSz="711200" rtl="1">
              <a:lnSpc>
                <a:spcPct val="90000"/>
              </a:lnSpc>
              <a:spcBef>
                <a:spcPct val="0"/>
              </a:spcBef>
              <a:spcAft>
                <a:spcPct val="35000"/>
              </a:spcAft>
            </a:pPr>
            <a:r>
              <a:rPr lang="fa-IR" sz="1600" b="1" kern="1200" dirty="0">
                <a:cs typeface="B Zar" pitchFamily="2" charset="-78"/>
              </a:rPr>
              <a:t>ایجاد جریان اعتراضی علیه سیاست‌های نظام</a:t>
            </a:r>
          </a:p>
        </p:txBody>
      </p:sp>
      <p:sp>
        <p:nvSpPr>
          <p:cNvPr id="13" name="Freeform 12"/>
          <p:cNvSpPr/>
          <p:nvPr/>
        </p:nvSpPr>
        <p:spPr>
          <a:xfrm>
            <a:off x="8451604" y="4114975"/>
            <a:ext cx="1685432" cy="13583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FF000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dirty="0">
                <a:cs typeface="B Zar" pitchFamily="2" charset="-78"/>
              </a:rPr>
              <a:t>تغییر رفتار نظام در قبال آمریکا</a:t>
            </a:r>
          </a:p>
        </p:txBody>
      </p:sp>
      <p:sp>
        <p:nvSpPr>
          <p:cNvPr id="14" name="Freeform 13"/>
          <p:cNvSpPr/>
          <p:nvPr/>
        </p:nvSpPr>
        <p:spPr>
          <a:xfrm>
            <a:off x="6369555" y="4076938"/>
            <a:ext cx="1679249" cy="1396392"/>
          </a:xfrm>
          <a:custGeom>
            <a:avLst/>
            <a:gdLst>
              <a:gd name="connsiteX0" fmla="*/ 0 w 2327321"/>
              <a:gd name="connsiteY0" fmla="*/ 0 h 1396392"/>
              <a:gd name="connsiteX1" fmla="*/ 1629125 w 2327321"/>
              <a:gd name="connsiteY1" fmla="*/ 0 h 1396392"/>
              <a:gd name="connsiteX2" fmla="*/ 2327321 w 2327321"/>
              <a:gd name="connsiteY2" fmla="*/ 698196 h 1396392"/>
              <a:gd name="connsiteX3" fmla="*/ 1629125 w 2327321"/>
              <a:gd name="connsiteY3" fmla="*/ 1396392 h 1396392"/>
              <a:gd name="connsiteX4" fmla="*/ 0 w 2327321"/>
              <a:gd name="connsiteY4" fmla="*/ 1396392 h 1396392"/>
              <a:gd name="connsiteX5" fmla="*/ 0 w 2327321"/>
              <a:gd name="connsiteY5" fmla="*/ 0 h 13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321" h="1396392">
                <a:moveTo>
                  <a:pt x="0" y="0"/>
                </a:moveTo>
                <a:lnTo>
                  <a:pt x="1629125" y="0"/>
                </a:lnTo>
                <a:lnTo>
                  <a:pt x="2327321" y="698196"/>
                </a:lnTo>
                <a:lnTo>
                  <a:pt x="1629125" y="1396392"/>
                </a:lnTo>
                <a:lnTo>
                  <a:pt x="0" y="1396392"/>
                </a:lnTo>
                <a:lnTo>
                  <a:pt x="0" y="0"/>
                </a:lnTo>
                <a:close/>
              </a:path>
            </a:pathLst>
          </a:custGeom>
          <a:solidFill>
            <a:srgbClr val="0070C0"/>
          </a:solidFill>
          <a:ln>
            <a:noFill/>
          </a:ln>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462890" bIns="113792" numCol="1" spcCol="1270" anchor="ctr" anchorCtr="0">
            <a:noAutofit/>
          </a:bodyPr>
          <a:lstStyle/>
          <a:p>
            <a:pPr lvl="0" algn="ctr" defTabSz="711200" rtl="1">
              <a:lnSpc>
                <a:spcPct val="90000"/>
              </a:lnSpc>
              <a:spcBef>
                <a:spcPct val="0"/>
              </a:spcBef>
              <a:spcAft>
                <a:spcPct val="35000"/>
              </a:spcAft>
            </a:pPr>
            <a:r>
              <a:rPr lang="fa-IR" sz="1600" b="1" dirty="0" smtClean="0">
                <a:cs typeface="B Zar" pitchFamily="2" charset="-78"/>
              </a:rPr>
              <a:t>فشار از پایین</a:t>
            </a:r>
          </a:p>
          <a:p>
            <a:pPr lvl="0" algn="ctr" defTabSz="711200" rtl="1">
              <a:lnSpc>
                <a:spcPct val="90000"/>
              </a:lnSpc>
              <a:spcBef>
                <a:spcPct val="0"/>
              </a:spcBef>
              <a:spcAft>
                <a:spcPct val="35000"/>
              </a:spcAft>
            </a:pPr>
            <a:r>
              <a:rPr lang="fa-IR" sz="1600" b="1" kern="1200" dirty="0" smtClean="0">
                <a:cs typeface="B Zar" pitchFamily="2" charset="-78"/>
              </a:rPr>
              <a:t>چانه زنی از بالا</a:t>
            </a:r>
            <a:endParaRPr lang="fa-IR" sz="1600" b="1" kern="1200" dirty="0">
              <a:cs typeface="B Zar" pitchFamily="2" charset="-78"/>
            </a:endParaRPr>
          </a:p>
        </p:txBody>
      </p:sp>
      <p:sp>
        <p:nvSpPr>
          <p:cNvPr id="15" name="Freeform 14"/>
          <p:cNvSpPr/>
          <p:nvPr/>
        </p:nvSpPr>
        <p:spPr>
          <a:xfrm>
            <a:off x="5888564" y="4748432"/>
            <a:ext cx="461294" cy="91440"/>
          </a:xfrm>
          <a:custGeom>
            <a:avLst/>
            <a:gdLst>
              <a:gd name="connsiteX0" fmla="*/ 0 w 479316"/>
              <a:gd name="connsiteY0" fmla="*/ 45720 h 91440"/>
              <a:gd name="connsiteX1" fmla="*/ 256758 w 479316"/>
              <a:gd name="connsiteY1" fmla="*/ 45720 h 91440"/>
              <a:gd name="connsiteX2" fmla="*/ 256758 w 479316"/>
              <a:gd name="connsiteY2" fmla="*/ 83757 h 91440"/>
              <a:gd name="connsiteX3" fmla="*/ 479316 w 479316"/>
              <a:gd name="connsiteY3" fmla="*/ 83757 h 91440"/>
            </a:gdLst>
            <a:ahLst/>
            <a:cxnLst>
              <a:cxn ang="0">
                <a:pos x="connsiteX0" y="connsiteY0"/>
              </a:cxn>
              <a:cxn ang="0">
                <a:pos x="connsiteX1" y="connsiteY1"/>
              </a:cxn>
              <a:cxn ang="0">
                <a:pos x="connsiteX2" y="connsiteY2"/>
              </a:cxn>
              <a:cxn ang="0">
                <a:pos x="connsiteX3" y="connsiteY3"/>
              </a:cxn>
            </a:cxnLst>
            <a:rect l="l" t="t" r="r" b="b"/>
            <a:pathLst>
              <a:path w="479316" h="91440">
                <a:moveTo>
                  <a:pt x="0" y="45720"/>
                </a:moveTo>
                <a:lnTo>
                  <a:pt x="256758" y="45720"/>
                </a:lnTo>
                <a:lnTo>
                  <a:pt x="256758" y="83757"/>
                </a:lnTo>
                <a:lnTo>
                  <a:pt x="479316" y="83757"/>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575" tIns="43043" rIns="239575" bIns="43045"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16" name="Freeform 15"/>
          <p:cNvSpPr/>
          <p:nvPr/>
        </p:nvSpPr>
        <p:spPr>
          <a:xfrm>
            <a:off x="8048804" y="4729414"/>
            <a:ext cx="402800" cy="125022"/>
          </a:xfrm>
          <a:custGeom>
            <a:avLst/>
            <a:gdLst>
              <a:gd name="connsiteX0" fmla="*/ 0 w 479316"/>
              <a:gd name="connsiteY0" fmla="*/ 45720 h 91440"/>
              <a:gd name="connsiteX1" fmla="*/ 256758 w 479316"/>
              <a:gd name="connsiteY1" fmla="*/ 45720 h 91440"/>
              <a:gd name="connsiteX2" fmla="*/ 256758 w 479316"/>
              <a:gd name="connsiteY2" fmla="*/ 83757 h 91440"/>
              <a:gd name="connsiteX3" fmla="*/ 479316 w 479316"/>
              <a:gd name="connsiteY3" fmla="*/ 83757 h 91440"/>
            </a:gdLst>
            <a:ahLst/>
            <a:cxnLst>
              <a:cxn ang="0">
                <a:pos x="connsiteX0" y="connsiteY0"/>
              </a:cxn>
              <a:cxn ang="0">
                <a:pos x="connsiteX1" y="connsiteY1"/>
              </a:cxn>
              <a:cxn ang="0">
                <a:pos x="connsiteX2" y="connsiteY2"/>
              </a:cxn>
              <a:cxn ang="0">
                <a:pos x="connsiteX3" y="connsiteY3"/>
              </a:cxn>
            </a:cxnLst>
            <a:rect l="l" t="t" r="r" b="b"/>
            <a:pathLst>
              <a:path w="479316" h="91440">
                <a:moveTo>
                  <a:pt x="0" y="45720"/>
                </a:moveTo>
                <a:lnTo>
                  <a:pt x="256758" y="45720"/>
                </a:lnTo>
                <a:lnTo>
                  <a:pt x="256758" y="83757"/>
                </a:lnTo>
                <a:lnTo>
                  <a:pt x="479316" y="83757"/>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575" tIns="43043" rIns="239575" bIns="43045" numCol="1" spcCol="1270" anchor="ctr" anchorCtr="0">
            <a:noAutofit/>
          </a:bodyPr>
          <a:lstStyle/>
          <a:p>
            <a:pPr lvl="0" algn="ctr" defTabSz="311150" rtl="1">
              <a:lnSpc>
                <a:spcPct val="90000"/>
              </a:lnSpc>
              <a:spcBef>
                <a:spcPct val="0"/>
              </a:spcBef>
              <a:spcAft>
                <a:spcPct val="35000"/>
              </a:spcAft>
            </a:pPr>
            <a:endParaRPr lang="fa-IR" sz="700" b="1" kern="1200">
              <a:cs typeface="B Zar" pitchFamily="2" charset="-78"/>
            </a:endParaRPr>
          </a:p>
        </p:txBody>
      </p:sp>
      <p:sp>
        <p:nvSpPr>
          <p:cNvPr id="17" name="Up Arrow 16"/>
          <p:cNvSpPr/>
          <p:nvPr/>
        </p:nvSpPr>
        <p:spPr>
          <a:xfrm>
            <a:off x="4564462" y="1296867"/>
            <a:ext cx="243982" cy="230984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3155324" y="502276"/>
            <a:ext cx="3194534" cy="584775"/>
          </a:xfrm>
          <a:prstGeom prst="rect">
            <a:avLst/>
          </a:prstGeom>
          <a:solidFill>
            <a:srgbClr val="FFC000"/>
          </a:solidFill>
        </p:spPr>
        <p:txBody>
          <a:bodyPr wrap="square" rtlCol="0">
            <a:spAutoFit/>
          </a:bodyPr>
          <a:lstStyle/>
          <a:p>
            <a:pPr algn="ctr" rtl="1"/>
            <a:r>
              <a:rPr lang="fa-IR" sz="3200" b="1" dirty="0" smtClean="0">
                <a:cs typeface="B Zar" panose="00000400000000000000" pitchFamily="2" charset="-78"/>
              </a:rPr>
              <a:t>حضور فعال رسانه‌ها</a:t>
            </a:r>
            <a:endParaRPr lang="en-US" sz="3200" b="1" dirty="0">
              <a:cs typeface="B Zar" panose="00000400000000000000" pitchFamily="2" charset="-78"/>
            </a:endParaRPr>
          </a:p>
        </p:txBody>
      </p:sp>
    </p:spTree>
    <p:extLst>
      <p:ext uri="{BB962C8B-B14F-4D97-AF65-F5344CB8AC3E}">
        <p14:creationId xmlns:p14="http://schemas.microsoft.com/office/powerpoint/2010/main" val="30771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par>
                          <p:cTn id="70" fill="hold">
                            <p:stCondLst>
                              <p:cond delay="1000"/>
                            </p:stCondLst>
                            <p:childTnLst>
                              <p:par>
                                <p:cTn id="71" presetID="26" presetClass="emph" presetSubtype="0" repeatCount="indefinite" fill="hold" grpId="1" nodeType="afterEffect">
                                  <p:stCondLst>
                                    <p:cond delay="0"/>
                                  </p:stCondLst>
                                  <p:endCondLst>
                                    <p:cond evt="onNext" delay="0">
                                      <p:tgtEl>
                                        <p:sldTgt/>
                                      </p:tgtEl>
                                    </p:cond>
                                  </p:endCondLst>
                                  <p:childTnLst>
                                    <p:animEffect transition="out" filter="fade">
                                      <p:cBhvr>
                                        <p:cTn id="72" dur="500" tmFilter="0, 0; .2, .5; .8, .5; 1, 0"/>
                                        <p:tgtEl>
                                          <p:spTgt spid="13"/>
                                        </p:tgtEl>
                                      </p:cBhvr>
                                    </p:animEffect>
                                    <p:animScale>
                                      <p:cBhvr>
                                        <p:cTn id="7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3" grpId="1" animBg="1"/>
      <p:bldP spid="14" grpId="0" animBg="1"/>
      <p:bldP spid="15" grpId="0" animBg="1"/>
      <p:bldP spid="16" grpId="0" animBg="1"/>
      <p:bldP spid="17" grpId="0" animBg="1"/>
      <p:bldP spid="2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289</TotalTime>
  <Words>2169</Words>
  <Application>Microsoft Office PowerPoint</Application>
  <PresentationFormat>Widescreen</PresentationFormat>
  <Paragraphs>207</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B Lotus</vt:lpstr>
      <vt:lpstr>B Titi</vt:lpstr>
      <vt:lpstr>B Titr</vt:lpstr>
      <vt:lpstr>B Zar</vt:lpstr>
      <vt:lpstr>Calibri</vt:lpstr>
      <vt:lpstr>Times New Roman</vt:lpstr>
      <vt:lpstr>Tw Cen MT</vt:lpstr>
      <vt:lpstr>Wingdings</vt:lpstr>
      <vt:lpstr>Droplet</vt:lpstr>
      <vt:lpstr>تحریم‌های اقتصادی  Economic sanctions</vt:lpstr>
      <vt:lpstr>آسیب‌شناسی مواجهه با تحریم‌ها/ عدم درک جنگ اقتصادی</vt:lpstr>
      <vt:lpstr>عدم درک امر ولی</vt:lpstr>
      <vt:lpstr>عدم درک امر ولی</vt:lpstr>
      <vt:lpstr>نتیجه غفلت و نشناختن تحریم‌ها</vt:lpstr>
      <vt:lpstr>مسیر پیش‌رو</vt:lpstr>
      <vt:lpstr>سناریوی دشمن</vt:lpstr>
      <vt:lpstr>PowerPoint Presentation</vt:lpstr>
      <vt:lpstr>PowerPoint Presentation</vt:lpstr>
      <vt:lpstr>تحریم: سلاح دشمن در جنگ اقتصادی</vt:lpstr>
      <vt:lpstr>PowerPoint Presentation</vt:lpstr>
      <vt:lpstr>PowerPoint Presentation</vt:lpstr>
      <vt:lpstr>PowerPoint Presentation</vt:lpstr>
      <vt:lpstr>سه راهبرد دشمن در اعمال تحریم‌های جدید</vt:lpstr>
      <vt:lpstr>PowerPoint Presentation</vt:lpstr>
      <vt:lpstr>چرا تحریم‌های بانکی و مالی مهم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اتاق فرماندهی و   ساختار تحریم</vt:lpstr>
      <vt:lpstr>مذاکرات و تحریم‌ها</vt:lpstr>
      <vt:lpstr>PowerPoint Presentation</vt:lpstr>
      <vt:lpstr>برخی از اظهارنظرهای آمریکایی‌ها</vt:lpstr>
      <vt:lpstr>هدف ما از مذاکره</vt:lpstr>
      <vt:lpstr>دو سوال مهم برای ایران درباره تحریم‌ها</vt:lpstr>
      <vt:lpstr>چه پیشرفت‌هایی درباره تحریم‌ها در طول مدت مذاکرات به دست آمده است؟ </vt:lpstr>
      <vt:lpstr>PowerPoint Presentation</vt:lpstr>
      <vt:lpstr>معمای تحریم‌های مرتبط با هسته‌ای؟!</vt:lpstr>
      <vt:lpstr>اظهارنظرهای آمریکایی‌ها</vt:lpstr>
      <vt:lpstr>جدول تطبیقی دو تفسیر تفاوت دو تفسیر چقدر است؟</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تحریم‌های اقتصادی  Economic sanctions</dc:title>
  <dc:creator>massoud barati</dc:creator>
  <cp:lastModifiedBy>massoud barati</cp:lastModifiedBy>
  <cp:revision>46</cp:revision>
  <dcterms:created xsi:type="dcterms:W3CDTF">2015-05-01T09:57:18Z</dcterms:created>
  <dcterms:modified xsi:type="dcterms:W3CDTF">2015-05-07T04:14:27Z</dcterms:modified>
</cp:coreProperties>
</file>