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79" r:id="rId1"/>
  </p:sldMasterIdLst>
  <p:notesMasterIdLst>
    <p:notesMasterId r:id="rId51"/>
  </p:notesMasterIdLst>
  <p:sldIdLst>
    <p:sldId id="265" r:id="rId2"/>
    <p:sldId id="268" r:id="rId3"/>
    <p:sldId id="267" r:id="rId4"/>
    <p:sldId id="269" r:id="rId5"/>
    <p:sldId id="270" r:id="rId6"/>
    <p:sldId id="271" r:id="rId7"/>
    <p:sldId id="266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4" r:id="rId20"/>
    <p:sldId id="283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3" r:id="rId50"/>
  </p:sldIdLst>
  <p:sldSz cx="9144000" cy="6858000" type="screen4x3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4CA"/>
    <a:srgbClr val="99CCFF"/>
    <a:srgbClr val="FFCCFF"/>
    <a:srgbClr val="FFFFCC"/>
    <a:srgbClr val="CC0000"/>
    <a:srgbClr val="FFFF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1" autoAdjust="0"/>
    <p:restoredTop sz="94737" autoAdjust="0"/>
  </p:normalViewPr>
  <p:slideViewPr>
    <p:cSldViewPr>
      <p:cViewPr varScale="1">
        <p:scale>
          <a:sx n="48" d="100"/>
          <a:sy n="48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1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9.wmf"/><Relationship Id="rId1" Type="http://schemas.openxmlformats.org/officeDocument/2006/relationships/image" Target="../media/image41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9.wmf"/><Relationship Id="rId1" Type="http://schemas.openxmlformats.org/officeDocument/2006/relationships/image" Target="../media/image41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48.wmf"/><Relationship Id="rId7" Type="http://schemas.openxmlformats.org/officeDocument/2006/relationships/image" Target="../media/image57.wmf"/><Relationship Id="rId2" Type="http://schemas.openxmlformats.org/officeDocument/2006/relationships/image" Target="../media/image49.wmf"/><Relationship Id="rId1" Type="http://schemas.openxmlformats.org/officeDocument/2006/relationships/image" Target="../media/image41.wmf"/><Relationship Id="rId6" Type="http://schemas.openxmlformats.org/officeDocument/2006/relationships/image" Target="../media/image56.wmf"/><Relationship Id="rId5" Type="http://schemas.openxmlformats.org/officeDocument/2006/relationships/image" Target="../media/image54.wmf"/><Relationship Id="rId4" Type="http://schemas.openxmlformats.org/officeDocument/2006/relationships/image" Target="../media/image55.wmf"/><Relationship Id="rId9" Type="http://schemas.openxmlformats.org/officeDocument/2006/relationships/image" Target="../media/image59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image" Target="../media/image48.wmf"/><Relationship Id="rId7" Type="http://schemas.openxmlformats.org/officeDocument/2006/relationships/image" Target="../media/image61.wmf"/><Relationship Id="rId2" Type="http://schemas.openxmlformats.org/officeDocument/2006/relationships/image" Target="../media/image49.wmf"/><Relationship Id="rId1" Type="http://schemas.openxmlformats.org/officeDocument/2006/relationships/image" Target="../media/image41.wmf"/><Relationship Id="rId6" Type="http://schemas.openxmlformats.org/officeDocument/2006/relationships/image" Target="../media/image60.wmf"/><Relationship Id="rId5" Type="http://schemas.openxmlformats.org/officeDocument/2006/relationships/image" Target="../media/image54.wmf"/><Relationship Id="rId4" Type="http://schemas.openxmlformats.org/officeDocument/2006/relationships/image" Target="../media/image55.wmf"/><Relationship Id="rId9" Type="http://schemas.openxmlformats.org/officeDocument/2006/relationships/image" Target="../media/image59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image" Target="../media/image48.wmf"/><Relationship Id="rId7" Type="http://schemas.openxmlformats.org/officeDocument/2006/relationships/image" Target="../media/image64.wmf"/><Relationship Id="rId2" Type="http://schemas.openxmlformats.org/officeDocument/2006/relationships/image" Target="../media/image49.wmf"/><Relationship Id="rId1" Type="http://schemas.openxmlformats.org/officeDocument/2006/relationships/image" Target="../media/image41.wmf"/><Relationship Id="rId6" Type="http://schemas.openxmlformats.org/officeDocument/2006/relationships/image" Target="../media/image63.wmf"/><Relationship Id="rId5" Type="http://schemas.openxmlformats.org/officeDocument/2006/relationships/image" Target="../media/image54.wmf"/><Relationship Id="rId10" Type="http://schemas.openxmlformats.org/officeDocument/2006/relationships/image" Target="../media/image67.wmf"/><Relationship Id="rId4" Type="http://schemas.openxmlformats.org/officeDocument/2006/relationships/image" Target="../media/image55.wmf"/><Relationship Id="rId9" Type="http://schemas.openxmlformats.org/officeDocument/2006/relationships/image" Target="../media/image66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48.wmf"/><Relationship Id="rId7" Type="http://schemas.openxmlformats.org/officeDocument/2006/relationships/image" Target="../media/image64.wmf"/><Relationship Id="rId2" Type="http://schemas.openxmlformats.org/officeDocument/2006/relationships/image" Target="../media/image49.wmf"/><Relationship Id="rId1" Type="http://schemas.openxmlformats.org/officeDocument/2006/relationships/image" Target="../media/image41.wmf"/><Relationship Id="rId6" Type="http://schemas.openxmlformats.org/officeDocument/2006/relationships/image" Target="../media/image63.wmf"/><Relationship Id="rId11" Type="http://schemas.openxmlformats.org/officeDocument/2006/relationships/image" Target="../media/image71.wmf"/><Relationship Id="rId5" Type="http://schemas.openxmlformats.org/officeDocument/2006/relationships/image" Target="../media/image54.wmf"/><Relationship Id="rId10" Type="http://schemas.openxmlformats.org/officeDocument/2006/relationships/image" Target="../media/image70.wmf"/><Relationship Id="rId4" Type="http://schemas.openxmlformats.org/officeDocument/2006/relationships/image" Target="../media/image55.wmf"/><Relationship Id="rId9" Type="http://schemas.openxmlformats.org/officeDocument/2006/relationships/image" Target="../media/image69.w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image" Target="../media/image48.wmf"/><Relationship Id="rId7" Type="http://schemas.openxmlformats.org/officeDocument/2006/relationships/image" Target="../media/image70.wmf"/><Relationship Id="rId2" Type="http://schemas.openxmlformats.org/officeDocument/2006/relationships/image" Target="../media/image49.wmf"/><Relationship Id="rId1" Type="http://schemas.openxmlformats.org/officeDocument/2006/relationships/image" Target="../media/image41.wmf"/><Relationship Id="rId6" Type="http://schemas.openxmlformats.org/officeDocument/2006/relationships/image" Target="../media/image72.wmf"/><Relationship Id="rId5" Type="http://schemas.openxmlformats.org/officeDocument/2006/relationships/image" Target="../media/image54.wmf"/><Relationship Id="rId4" Type="http://schemas.openxmlformats.org/officeDocument/2006/relationships/image" Target="../media/image5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1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image" Target="../media/image48.wmf"/><Relationship Id="rId7" Type="http://schemas.openxmlformats.org/officeDocument/2006/relationships/image" Target="../media/image74.wmf"/><Relationship Id="rId2" Type="http://schemas.openxmlformats.org/officeDocument/2006/relationships/image" Target="../media/image49.wmf"/><Relationship Id="rId1" Type="http://schemas.openxmlformats.org/officeDocument/2006/relationships/image" Target="../media/image41.wmf"/><Relationship Id="rId6" Type="http://schemas.openxmlformats.org/officeDocument/2006/relationships/image" Target="../media/image73.wmf"/><Relationship Id="rId5" Type="http://schemas.openxmlformats.org/officeDocument/2006/relationships/image" Target="../media/image54.wmf"/><Relationship Id="rId4" Type="http://schemas.openxmlformats.org/officeDocument/2006/relationships/image" Target="../media/image55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76.wmf"/><Relationship Id="rId2" Type="http://schemas.openxmlformats.org/officeDocument/2006/relationships/image" Target="../media/image49.wmf"/><Relationship Id="rId1" Type="http://schemas.openxmlformats.org/officeDocument/2006/relationships/image" Target="../media/image41.wmf"/><Relationship Id="rId6" Type="http://schemas.openxmlformats.org/officeDocument/2006/relationships/image" Target="../media/image75.wmf"/><Relationship Id="rId5" Type="http://schemas.openxmlformats.org/officeDocument/2006/relationships/image" Target="../media/image54.wmf"/><Relationship Id="rId4" Type="http://schemas.openxmlformats.org/officeDocument/2006/relationships/image" Target="../media/image55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70.wmf"/><Relationship Id="rId2" Type="http://schemas.openxmlformats.org/officeDocument/2006/relationships/image" Target="../media/image49.wmf"/><Relationship Id="rId1" Type="http://schemas.openxmlformats.org/officeDocument/2006/relationships/image" Target="../media/image41.wmf"/><Relationship Id="rId6" Type="http://schemas.openxmlformats.org/officeDocument/2006/relationships/image" Target="../media/image76.wmf"/><Relationship Id="rId5" Type="http://schemas.openxmlformats.org/officeDocument/2006/relationships/image" Target="../media/image54.wmf"/><Relationship Id="rId4" Type="http://schemas.openxmlformats.org/officeDocument/2006/relationships/image" Target="../media/image55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78.wmf"/><Relationship Id="rId2" Type="http://schemas.openxmlformats.org/officeDocument/2006/relationships/image" Target="../media/image49.wmf"/><Relationship Id="rId1" Type="http://schemas.openxmlformats.org/officeDocument/2006/relationships/image" Target="../media/image41.wmf"/><Relationship Id="rId6" Type="http://schemas.openxmlformats.org/officeDocument/2006/relationships/image" Target="../media/image77.wmf"/><Relationship Id="rId5" Type="http://schemas.openxmlformats.org/officeDocument/2006/relationships/image" Target="../media/image54.wmf"/><Relationship Id="rId4" Type="http://schemas.openxmlformats.org/officeDocument/2006/relationships/image" Target="../media/image55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41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1.wmf"/><Relationship Id="rId1" Type="http://schemas.openxmlformats.org/officeDocument/2006/relationships/image" Target="../media/image41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41.wmf"/><Relationship Id="rId4" Type="http://schemas.openxmlformats.org/officeDocument/2006/relationships/image" Target="../media/image83.w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1.wmf"/><Relationship Id="rId1" Type="http://schemas.openxmlformats.org/officeDocument/2006/relationships/image" Target="../media/image41.wmf"/><Relationship Id="rId4" Type="http://schemas.openxmlformats.org/officeDocument/2006/relationships/image" Target="../media/image84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1.wmf"/><Relationship Id="rId1" Type="http://schemas.openxmlformats.org/officeDocument/2006/relationships/image" Target="../media/image41.wmf"/><Relationship Id="rId4" Type="http://schemas.openxmlformats.org/officeDocument/2006/relationships/image" Target="../media/image86.w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7.wmf"/><Relationship Id="rId1" Type="http://schemas.openxmlformats.org/officeDocument/2006/relationships/image" Target="../media/image41.wmf"/><Relationship Id="rId4" Type="http://schemas.openxmlformats.org/officeDocument/2006/relationships/image" Target="../media/image8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/>
            </a:lvl1pPr>
          </a:lstStyle>
          <a:p>
            <a:fld id="{4C012DAA-54B5-4CBD-B675-D72CE5FF3568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57ED2E-5284-4F8D-A4A3-1507D1A2834B}" type="slidenum">
              <a:rPr lang="ar-SA"/>
              <a:pPr/>
              <a:t>1</a:t>
            </a:fld>
            <a:endParaRPr lang="en-US"/>
          </a:p>
        </p:txBody>
      </p:sp>
      <p:sp>
        <p:nvSpPr>
          <p:cNvPr id="51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6EA6D-CB9C-4B98-AB34-9A14D21C83D2}" type="slidenum">
              <a:rPr lang="ar-SA"/>
              <a:pPr/>
              <a:t>2</a:t>
            </a:fld>
            <a:endParaRPr lang="en-US"/>
          </a:p>
        </p:txBody>
      </p:sp>
      <p:sp>
        <p:nvSpPr>
          <p:cNvPr id="71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FD7249-6FA0-40F4-BDB8-7E2B3C34DFC6}" type="slidenum">
              <a:rPr lang="ar-SA"/>
              <a:pPr/>
              <a:t>3</a:t>
            </a:fld>
            <a:endParaRPr lang="en-US"/>
          </a:p>
        </p:txBody>
      </p:sp>
      <p:sp>
        <p:nvSpPr>
          <p:cNvPr id="92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D3E075-9BF7-461B-9697-5FC08EF1D5ED}" type="slidenum">
              <a:rPr lang="ar-SA"/>
              <a:pPr/>
              <a:t>4</a:t>
            </a:fld>
            <a:endParaRPr lang="en-US"/>
          </a:p>
        </p:txBody>
      </p:sp>
      <p:sp>
        <p:nvSpPr>
          <p:cNvPr id="112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5B6C9A-BC9B-4A21-8A54-550B0536469F}" type="slidenum">
              <a:rPr lang="ar-SA"/>
              <a:pPr/>
              <a:t>5</a:t>
            </a:fld>
            <a:endParaRPr lang="en-US"/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F6479F-A0D4-475B-8C56-0CF08D8A6E84}" type="slidenum">
              <a:rPr lang="ar-SA"/>
              <a:pPr/>
              <a:t>6</a:t>
            </a:fld>
            <a:endParaRPr lang="en-US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7E4E9D-B573-4E51-A0BD-0D4F8FBEA467}" type="slidenum">
              <a:rPr lang="ar-SA"/>
              <a:pPr/>
              <a:t>7</a:t>
            </a:fld>
            <a:endParaRPr lang="en-US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26D5F-9132-4DAA-929C-A702B06C3B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F5DDD-E220-46F5-BC0B-4D0922943C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D5D6B-8936-4390-9E1F-CAA2E0A68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E7F541A-11A5-4CEE-A36C-6125DEB160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C0DCE-E5D7-4215-B66C-56522DE78E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2AC31-91E0-4F4A-962D-9517CB87F8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ED7AD-6835-487A-87F8-5298A53588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D8928-F777-46B1-8ED1-E678B48C33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6EC56-592B-42E1-B2D1-1526705D7B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8BACF-5783-4233-9C43-7BD5F17C02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EE6A8-9503-4D0C-A7DE-508D34D795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144CF-A03B-47FB-8860-217CF86A8E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A754BE9-D524-4642-AAE8-15687753D5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7" Type="http://schemas.openxmlformats.org/officeDocument/2006/relationships/hyperlink" Target="MathExam/PDE-Example1.mws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2.png"/><Relationship Id="rId4" Type="http://schemas.openxmlformats.org/officeDocument/2006/relationships/oleObject" Target="../embeddings/oleObject3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38.png"/><Relationship Id="rId4" Type="http://schemas.openxmlformats.org/officeDocument/2006/relationships/oleObject" Target="../embeddings/oleObject3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3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40.jpeg"/><Relationship Id="rId4" Type="http://schemas.openxmlformats.org/officeDocument/2006/relationships/oleObject" Target="../embeddings/oleObject3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40.jpeg"/><Relationship Id="rId4" Type="http://schemas.openxmlformats.org/officeDocument/2006/relationships/oleObject" Target="../embeddings/oleObject38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47.bin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52.bin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oleObject50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58.bin"/><Relationship Id="rId5" Type="http://schemas.openxmlformats.org/officeDocument/2006/relationships/oleObject" Target="../embeddings/oleObject57.bin"/><Relationship Id="rId4" Type="http://schemas.openxmlformats.org/officeDocument/2006/relationships/oleObject" Target="../embeddings/oleObject56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63.bin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2.bin"/><Relationship Id="rId10" Type="http://schemas.openxmlformats.org/officeDocument/2006/relationships/oleObject" Target="../embeddings/oleObject67.bin"/><Relationship Id="rId4" Type="http://schemas.openxmlformats.org/officeDocument/2006/relationships/oleObject" Target="../embeddings/oleObject61.bin"/><Relationship Id="rId9" Type="http://schemas.openxmlformats.org/officeDocument/2006/relationships/oleObject" Target="../embeddings/oleObject66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3" Type="http://schemas.openxmlformats.org/officeDocument/2006/relationships/oleObject" Target="../embeddings/oleObject69.bin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72.bin"/><Relationship Id="rId11" Type="http://schemas.openxmlformats.org/officeDocument/2006/relationships/oleObject" Target="../embeddings/oleObject77.bin"/><Relationship Id="rId5" Type="http://schemas.openxmlformats.org/officeDocument/2006/relationships/oleObject" Target="../embeddings/oleObject71.bin"/><Relationship Id="rId10" Type="http://schemas.openxmlformats.org/officeDocument/2006/relationships/oleObject" Target="../embeddings/oleObject76.bin"/><Relationship Id="rId4" Type="http://schemas.openxmlformats.org/officeDocument/2006/relationships/oleObject" Target="../embeddings/oleObject70.bin"/><Relationship Id="rId9" Type="http://schemas.openxmlformats.org/officeDocument/2006/relationships/oleObject" Target="../embeddings/oleObject75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2.bin"/><Relationship Id="rId12" Type="http://schemas.openxmlformats.org/officeDocument/2006/relationships/oleObject" Target="../embeddings/oleObject8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81.bin"/><Relationship Id="rId11" Type="http://schemas.openxmlformats.org/officeDocument/2006/relationships/oleObject" Target="../embeddings/oleObject86.bin"/><Relationship Id="rId5" Type="http://schemas.openxmlformats.org/officeDocument/2006/relationships/oleObject" Target="../embeddings/oleObject80.bin"/><Relationship Id="rId10" Type="http://schemas.openxmlformats.org/officeDocument/2006/relationships/oleObject" Target="../embeddings/oleObject85.bin"/><Relationship Id="rId4" Type="http://schemas.openxmlformats.org/officeDocument/2006/relationships/oleObject" Target="../embeddings/oleObject79.bin"/><Relationship Id="rId9" Type="http://schemas.openxmlformats.org/officeDocument/2006/relationships/oleObject" Target="../embeddings/oleObject84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3.bin"/><Relationship Id="rId13" Type="http://schemas.openxmlformats.org/officeDocument/2006/relationships/oleObject" Target="../embeddings/oleObject98.bin"/><Relationship Id="rId3" Type="http://schemas.openxmlformats.org/officeDocument/2006/relationships/oleObject" Target="../embeddings/oleObject88.bin"/><Relationship Id="rId7" Type="http://schemas.openxmlformats.org/officeDocument/2006/relationships/oleObject" Target="../embeddings/oleObject92.bin"/><Relationship Id="rId12" Type="http://schemas.openxmlformats.org/officeDocument/2006/relationships/oleObject" Target="../embeddings/oleObject9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91.bin"/><Relationship Id="rId11" Type="http://schemas.openxmlformats.org/officeDocument/2006/relationships/oleObject" Target="../embeddings/oleObject96.bin"/><Relationship Id="rId5" Type="http://schemas.openxmlformats.org/officeDocument/2006/relationships/oleObject" Target="../embeddings/oleObject90.bin"/><Relationship Id="rId10" Type="http://schemas.openxmlformats.org/officeDocument/2006/relationships/oleObject" Target="../embeddings/oleObject95.bin"/><Relationship Id="rId4" Type="http://schemas.openxmlformats.org/officeDocument/2006/relationships/oleObject" Target="../embeddings/oleObject89.bin"/><Relationship Id="rId9" Type="http://schemas.openxmlformats.org/officeDocument/2006/relationships/oleObject" Target="../embeddings/oleObject94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4.bin"/><Relationship Id="rId3" Type="http://schemas.openxmlformats.org/officeDocument/2006/relationships/oleObject" Target="../embeddings/oleObject99.bin"/><Relationship Id="rId7" Type="http://schemas.openxmlformats.org/officeDocument/2006/relationships/oleObject" Target="../embeddings/oleObject10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02.bin"/><Relationship Id="rId5" Type="http://schemas.openxmlformats.org/officeDocument/2006/relationships/oleObject" Target="../embeddings/oleObject101.bin"/><Relationship Id="rId10" Type="http://schemas.openxmlformats.org/officeDocument/2006/relationships/oleObject" Target="../embeddings/oleObject106.bin"/><Relationship Id="rId4" Type="http://schemas.openxmlformats.org/officeDocument/2006/relationships/oleObject" Target="../embeddings/oleObject100.bin"/><Relationship Id="rId9" Type="http://schemas.openxmlformats.org/officeDocument/2006/relationships/oleObject" Target="../embeddings/oleObject105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2.bin"/><Relationship Id="rId3" Type="http://schemas.openxmlformats.org/officeDocument/2006/relationships/oleObject" Target="../embeddings/oleObject107.bin"/><Relationship Id="rId7" Type="http://schemas.openxmlformats.org/officeDocument/2006/relationships/oleObject" Target="../embeddings/oleObject1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10.bin"/><Relationship Id="rId5" Type="http://schemas.openxmlformats.org/officeDocument/2006/relationships/oleObject" Target="../embeddings/oleObject109.bin"/><Relationship Id="rId10" Type="http://schemas.openxmlformats.org/officeDocument/2006/relationships/oleObject" Target="../embeddings/oleObject114.bin"/><Relationship Id="rId4" Type="http://schemas.openxmlformats.org/officeDocument/2006/relationships/oleObject" Target="../embeddings/oleObject108.bin"/><Relationship Id="rId9" Type="http://schemas.openxmlformats.org/officeDocument/2006/relationships/oleObject" Target="../embeddings/oleObject11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0.bin"/><Relationship Id="rId3" Type="http://schemas.openxmlformats.org/officeDocument/2006/relationships/oleObject" Target="../embeddings/oleObject115.bin"/><Relationship Id="rId7" Type="http://schemas.openxmlformats.org/officeDocument/2006/relationships/oleObject" Target="../embeddings/oleObject1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118.bin"/><Relationship Id="rId5" Type="http://schemas.openxmlformats.org/officeDocument/2006/relationships/oleObject" Target="../embeddings/oleObject117.bin"/><Relationship Id="rId4" Type="http://schemas.openxmlformats.org/officeDocument/2006/relationships/oleObject" Target="../embeddings/oleObject116.bin"/><Relationship Id="rId9" Type="http://schemas.openxmlformats.org/officeDocument/2006/relationships/oleObject" Target="../embeddings/oleObject121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7.bin"/><Relationship Id="rId3" Type="http://schemas.openxmlformats.org/officeDocument/2006/relationships/oleObject" Target="../embeddings/oleObject122.bin"/><Relationship Id="rId7" Type="http://schemas.openxmlformats.org/officeDocument/2006/relationships/oleObject" Target="../embeddings/oleObject12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125.bin"/><Relationship Id="rId5" Type="http://schemas.openxmlformats.org/officeDocument/2006/relationships/oleObject" Target="../embeddings/oleObject124.bin"/><Relationship Id="rId4" Type="http://schemas.openxmlformats.org/officeDocument/2006/relationships/oleObject" Target="../embeddings/oleObject123.bin"/><Relationship Id="rId9" Type="http://schemas.openxmlformats.org/officeDocument/2006/relationships/oleObject" Target="../embeddings/oleObject128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4.bin"/><Relationship Id="rId3" Type="http://schemas.openxmlformats.org/officeDocument/2006/relationships/oleObject" Target="../embeddings/oleObject129.bin"/><Relationship Id="rId7" Type="http://schemas.openxmlformats.org/officeDocument/2006/relationships/oleObject" Target="../embeddings/oleObject13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32.bin"/><Relationship Id="rId5" Type="http://schemas.openxmlformats.org/officeDocument/2006/relationships/oleObject" Target="../embeddings/oleObject131.bin"/><Relationship Id="rId4" Type="http://schemas.openxmlformats.org/officeDocument/2006/relationships/oleObject" Target="../embeddings/oleObject130.bin"/><Relationship Id="rId9" Type="http://schemas.openxmlformats.org/officeDocument/2006/relationships/oleObject" Target="../embeddings/oleObject135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4.vml"/><Relationship Id="rId5" Type="http://schemas.openxmlformats.org/officeDocument/2006/relationships/oleObject" Target="../embeddings/oleObject138.bin"/><Relationship Id="rId4" Type="http://schemas.openxmlformats.org/officeDocument/2006/relationships/oleObject" Target="../embeddings/oleObject137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5.vml"/><Relationship Id="rId4" Type="http://schemas.openxmlformats.org/officeDocument/2006/relationships/oleObject" Target="../embeddings/oleObject140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144.bin"/><Relationship Id="rId5" Type="http://schemas.openxmlformats.org/officeDocument/2006/relationships/oleObject" Target="../embeddings/oleObject143.bin"/><Relationship Id="rId4" Type="http://schemas.openxmlformats.org/officeDocument/2006/relationships/oleObject" Target="../embeddings/oleObject142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148.bin"/><Relationship Id="rId5" Type="http://schemas.openxmlformats.org/officeDocument/2006/relationships/oleObject" Target="../embeddings/oleObject147.bin"/><Relationship Id="rId4" Type="http://schemas.openxmlformats.org/officeDocument/2006/relationships/oleObject" Target="../embeddings/oleObject146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152.bin"/><Relationship Id="rId5" Type="http://schemas.openxmlformats.org/officeDocument/2006/relationships/oleObject" Target="../embeddings/oleObject151.bin"/><Relationship Id="rId4" Type="http://schemas.openxmlformats.org/officeDocument/2006/relationships/oleObject" Target="../embeddings/oleObject150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156.bin"/><Relationship Id="rId5" Type="http://schemas.openxmlformats.org/officeDocument/2006/relationships/oleObject" Target="../embeddings/oleObject155.bin"/><Relationship Id="rId4" Type="http://schemas.openxmlformats.org/officeDocument/2006/relationships/oleObject" Target="../embeddings/oleObject154.bin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676400"/>
            <a:ext cx="5686425" cy="2819400"/>
          </a:xfrm>
        </p:spPr>
        <p:txBody>
          <a:bodyPr/>
          <a:lstStyle/>
          <a:p>
            <a:pPr eaLnBrk="1" hangingPunct="1"/>
            <a:r>
              <a:rPr lang="fa-IR" sz="6000" smtClean="0">
                <a:solidFill>
                  <a:schemeClr val="tx2"/>
                </a:solidFill>
                <a:cs typeface="B Titr" pitchFamily="2" charset="-78"/>
              </a:rPr>
              <a:t>معادلات دیفرانسیل با مشتقات جزئی</a:t>
            </a:r>
            <a:r>
              <a:rPr lang="fa-IR" sz="6000" smtClean="0">
                <a:cs typeface="B Titr" pitchFamily="2" charset="-78"/>
              </a:rPr>
              <a:t> </a:t>
            </a:r>
            <a:endParaRPr lang="en-US" sz="6000" smtClean="0">
              <a:cs typeface="B Titr" pitchFamily="2" charset="-78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419350" y="3816350"/>
          <a:ext cx="114300" cy="215900"/>
        </p:xfrm>
        <a:graphic>
          <a:graphicData uri="http://schemas.openxmlformats.org/presentationml/2006/ole">
            <p:oleObj spid="_x0000_s4099" name="Equation" r:id="rId4" imgW="114151" imgH="215619" progId="Equation.3">
              <p:embed/>
            </p:oleObj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219200" y="1905000"/>
            <a:ext cx="7543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endParaRPr lang="en-US" sz="4400">
              <a:cs typeface="B Titr" pitchFamily="2" charset="-78"/>
            </a:endParaRPr>
          </a:p>
        </p:txBody>
      </p:sp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239000" cy="914400"/>
          </a:xfrm>
        </p:spPr>
        <p:txBody>
          <a:bodyPr/>
          <a:lstStyle/>
          <a:p>
            <a:pPr algn="r"/>
            <a:r>
              <a:rPr lang="fa-IR" sz="3600" smtClean="0">
                <a:cs typeface="B Zar" pitchFamily="2" charset="-78"/>
              </a:rPr>
              <a:t>  یک معادله دیفرانسیل جزئی را خطی گویند اگر جملات آن خطی باشد . </a:t>
            </a:r>
            <a:endParaRPr lang="en-US" sz="3600" smtClean="0"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990600" y="1828800"/>
          <a:ext cx="3027363" cy="762000"/>
        </p:xfrm>
        <a:graphic>
          <a:graphicData uri="http://schemas.openxmlformats.org/presentationml/2006/ole">
            <p:oleObj spid="_x0000_s20483" name="Equation" r:id="rId3" imgW="1117600" imgH="241300" progId="Equation.3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276350" y="3200400"/>
          <a:ext cx="2519363" cy="846138"/>
        </p:xfrm>
        <a:graphic>
          <a:graphicData uri="http://schemas.openxmlformats.org/presentationml/2006/ole">
            <p:oleObj spid="_x0000_s20484" name="Equation" r:id="rId4" imgW="838200" imgH="241300" progId="Equation.3">
              <p:embed/>
            </p:oleObj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1009650" y="4648200"/>
          <a:ext cx="3436938" cy="762000"/>
        </p:xfrm>
        <a:graphic>
          <a:graphicData uri="http://schemas.openxmlformats.org/presentationml/2006/ole">
            <p:oleObj spid="_x0000_s20485" name="Equation" r:id="rId5" imgW="1143000" imgH="254000" progId="Equation.3">
              <p:embed/>
            </p:oleObj>
          </a:graphicData>
        </a:graphic>
      </p:graphicFrame>
      <p:sp>
        <p:nvSpPr>
          <p:cNvPr id="8" name="Line Callout 2 7"/>
          <p:cNvSpPr/>
          <p:nvPr/>
        </p:nvSpPr>
        <p:spPr>
          <a:xfrm>
            <a:off x="6172200" y="2133600"/>
            <a:ext cx="1714500" cy="714375"/>
          </a:xfrm>
          <a:prstGeom prst="borderCallout2">
            <a:avLst>
              <a:gd name="adj1" fmla="val 40412"/>
              <a:gd name="adj2" fmla="val -9974"/>
              <a:gd name="adj3" fmla="val -20634"/>
              <a:gd name="adj4" fmla="val -56946"/>
              <a:gd name="adj5" fmla="val 18100"/>
              <a:gd name="adj6" fmla="val -114189"/>
            </a:avLst>
          </a:prstGeom>
          <a:solidFill>
            <a:srgbClr val="FFFFCC"/>
          </a:solidFill>
          <a:ln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a-IR" b="1" dirty="0">
                <a:solidFill>
                  <a:schemeClr val="tx1"/>
                </a:solidFill>
              </a:rPr>
              <a:t>خطی مرتبه یک</a:t>
            </a:r>
          </a:p>
        </p:txBody>
      </p:sp>
      <p:sp>
        <p:nvSpPr>
          <p:cNvPr id="9" name="Line Callout 2 8"/>
          <p:cNvSpPr/>
          <p:nvPr/>
        </p:nvSpPr>
        <p:spPr>
          <a:xfrm>
            <a:off x="6096000" y="3352800"/>
            <a:ext cx="1714500" cy="714375"/>
          </a:xfrm>
          <a:prstGeom prst="borderCallout2">
            <a:avLst>
              <a:gd name="adj1" fmla="val 40412"/>
              <a:gd name="adj2" fmla="val -9974"/>
              <a:gd name="adj3" fmla="val -20634"/>
              <a:gd name="adj4" fmla="val -56946"/>
              <a:gd name="adj5" fmla="val 18100"/>
              <a:gd name="adj6" fmla="val -114189"/>
            </a:avLst>
          </a:prstGeom>
          <a:solidFill>
            <a:srgbClr val="FFFFCC"/>
          </a:solidFill>
          <a:ln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a-IR" b="1" dirty="0">
                <a:solidFill>
                  <a:schemeClr val="tx1"/>
                </a:solidFill>
              </a:rPr>
              <a:t>غیر خطی مرتبه دو</a:t>
            </a:r>
          </a:p>
        </p:txBody>
      </p:sp>
      <p:sp>
        <p:nvSpPr>
          <p:cNvPr id="10" name="Line Callout 2 9"/>
          <p:cNvSpPr/>
          <p:nvPr/>
        </p:nvSpPr>
        <p:spPr>
          <a:xfrm>
            <a:off x="6629400" y="4572000"/>
            <a:ext cx="1714500" cy="714375"/>
          </a:xfrm>
          <a:prstGeom prst="borderCallout2">
            <a:avLst>
              <a:gd name="adj1" fmla="val 22689"/>
              <a:gd name="adj2" fmla="val -9153"/>
              <a:gd name="adj3" fmla="val 12843"/>
              <a:gd name="adj4" fmla="val -57766"/>
              <a:gd name="adj5" fmla="val 47638"/>
              <a:gd name="adj6" fmla="val -122394"/>
            </a:avLst>
          </a:prstGeom>
          <a:solidFill>
            <a:srgbClr val="FFFFCC"/>
          </a:solidFill>
          <a:ln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a-IR" b="1" dirty="0">
                <a:solidFill>
                  <a:schemeClr val="tx1"/>
                </a:solidFill>
              </a:rPr>
              <a:t>غیر خطی مرتبه دو</a:t>
            </a:r>
          </a:p>
        </p:txBody>
      </p:sp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1066800" y="5562600"/>
          <a:ext cx="2857500" cy="1022350"/>
        </p:xfrm>
        <a:graphic>
          <a:graphicData uri="http://schemas.openxmlformats.org/presentationml/2006/ole">
            <p:oleObj spid="_x0000_s20489" name="Equation" r:id="rId6" imgW="1168400" imgH="419100" progId="Equation.3">
              <p:embed/>
            </p:oleObj>
          </a:graphicData>
        </a:graphic>
      </p:graphicFrame>
      <p:sp>
        <p:nvSpPr>
          <p:cNvPr id="11" name="Line Callout 2 10"/>
          <p:cNvSpPr/>
          <p:nvPr/>
        </p:nvSpPr>
        <p:spPr>
          <a:xfrm>
            <a:off x="6553200" y="5791200"/>
            <a:ext cx="1714500" cy="714375"/>
          </a:xfrm>
          <a:prstGeom prst="borderCallout2">
            <a:avLst>
              <a:gd name="adj1" fmla="val 40412"/>
              <a:gd name="adj2" fmla="val -9974"/>
              <a:gd name="adj3" fmla="val -20634"/>
              <a:gd name="adj4" fmla="val -56946"/>
              <a:gd name="adj5" fmla="val 25977"/>
              <a:gd name="adj6" fmla="val -147010"/>
            </a:avLst>
          </a:prstGeom>
          <a:solidFill>
            <a:srgbClr val="FFFFCC"/>
          </a:solidFill>
          <a:ln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a-IR" b="1" dirty="0">
                <a:solidFill>
                  <a:schemeClr val="tx1"/>
                </a:solidFill>
              </a:rPr>
              <a:t>خطی مرتبه سه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r>
              <a:rPr lang="fa-IR" smtClean="0">
                <a:cs typeface="B Zar" pitchFamily="2" charset="-78"/>
              </a:rPr>
              <a:t>چند معادله دیفرانسیل جزئی پر کاربرد</a:t>
            </a:r>
            <a:endParaRPr lang="en-US" smtClean="0">
              <a:cs typeface="B Zar" pitchFamily="2" charset="-78"/>
            </a:endParaRPr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7924800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r>
              <a:rPr lang="fa-IR" smtClean="0">
                <a:cs typeface="B Zar" pitchFamily="2" charset="-78"/>
              </a:rPr>
              <a:t>جواب معادله دیفرانسیل جزئی</a:t>
            </a:r>
            <a:endParaRPr lang="en-US" smtClean="0"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1066800" y="1447800"/>
          <a:ext cx="2725738" cy="990600"/>
        </p:xfrm>
        <a:graphic>
          <a:graphicData uri="http://schemas.openxmlformats.org/presentationml/2006/ole">
            <p:oleObj spid="_x0000_s22531" name="Equation" r:id="rId3" imgW="774364" imgH="241195" progId="Equation.3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1123950" y="2932113"/>
          <a:ext cx="2228850" cy="850900"/>
        </p:xfrm>
        <a:graphic>
          <a:graphicData uri="http://schemas.openxmlformats.org/presentationml/2006/ole">
            <p:oleObj spid="_x0000_s22532" name="Equation" r:id="rId4" imgW="698500" imgH="228600" progId="Equation.3">
              <p:embed/>
            </p:oleObj>
          </a:graphicData>
        </a:graphic>
      </p:graphicFrame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1143000" y="3962400"/>
          <a:ext cx="2238375" cy="746125"/>
        </p:xfrm>
        <a:graphic>
          <a:graphicData uri="http://schemas.openxmlformats.org/presentationml/2006/ole">
            <p:oleObj spid="_x0000_s22533" name="Equation" r:id="rId5" imgW="800100" imgH="228600" progId="Equation.3">
              <p:embed/>
            </p:oleObj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1066800" y="5105400"/>
          <a:ext cx="2998788" cy="850900"/>
        </p:xfrm>
        <a:graphic>
          <a:graphicData uri="http://schemas.openxmlformats.org/presentationml/2006/ole">
            <p:oleObj spid="_x0000_s22534" name="Equation" r:id="rId6" imgW="939800" imgH="228600" progId="Equation.3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533400" y="1219200"/>
            <a:ext cx="4038600" cy="1524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800600" y="1371600"/>
            <a:ext cx="3886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3600" dirty="0">
                <a:latin typeface="+mj-lt"/>
                <a:ea typeface="+mj-ea"/>
                <a:cs typeface="B Zar" pitchFamily="2" charset="-78"/>
              </a:rPr>
              <a:t>یافتن و تعیین جواب معادله دیفرانسیل جزئی نیاز به داشتن اطلاعات بیشتری از معادله است که به آن شرایط مرزی می گویند و با تحلیل فیزیکی مسئله بدست می آید . </a:t>
            </a:r>
            <a:endParaRPr lang="en-US" sz="3600" dirty="0">
              <a:latin typeface="+mj-lt"/>
              <a:ea typeface="+mj-ea"/>
              <a:cs typeface="B Zar" pitchFamily="2" charset="-78"/>
            </a:endParaRPr>
          </a:p>
          <a:p>
            <a:pPr algn="r" rtl="1">
              <a:defRPr/>
            </a:pPr>
            <a:r>
              <a:rPr lang="fa-IR" sz="1600" b="1" dirty="0">
                <a:latin typeface="+mj-lt"/>
                <a:ea typeface="+mj-ea"/>
                <a:cs typeface="B Zar" pitchFamily="2" charset="-78"/>
                <a:hlinkClick r:id="rId7" action="ppaction://hlinkfile"/>
              </a:rPr>
              <a:t>نمودار</a:t>
            </a:r>
            <a:endParaRPr lang="en-US" sz="1600" b="1" dirty="0">
              <a:latin typeface="+mj-lt"/>
              <a:ea typeface="+mj-ea"/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r>
              <a:rPr lang="fa-IR" smtClean="0">
                <a:cs typeface="B Zar" pitchFamily="2" charset="-78"/>
              </a:rPr>
              <a:t>قضیه اساسی معادلات دیفرانسیل جزئی</a:t>
            </a:r>
            <a:endParaRPr lang="en-US" smtClean="0">
              <a:cs typeface="B Zar" pitchFamily="2" charset="-78"/>
            </a:endParaRPr>
          </a:p>
        </p:txBody>
      </p:sp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8556625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/>
            <a:r>
              <a:rPr lang="fa-IR" smtClean="0">
                <a:cs typeface="B Zar" pitchFamily="2" charset="-78"/>
              </a:rPr>
              <a:t>معادله موج  یا  تار مرتعش</a:t>
            </a:r>
            <a:endParaRPr lang="en-US" smtClean="0"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2362200" y="2819400"/>
          <a:ext cx="4811713" cy="2133600"/>
        </p:xfrm>
        <a:graphic>
          <a:graphicData uri="http://schemas.openxmlformats.org/presentationml/2006/ole">
            <p:oleObj spid="_x0000_s24579" name="Equation" r:id="rId3" imgW="634725" imgH="24119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/>
            <a:r>
              <a:rPr lang="fa-IR" smtClean="0">
                <a:cs typeface="B Zar" pitchFamily="2" charset="-78"/>
              </a:rPr>
              <a:t>معادله موج  یا  تار مرتعش</a:t>
            </a:r>
            <a:endParaRPr lang="en-US" smtClean="0"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457200" y="5105400"/>
          <a:ext cx="2971800" cy="1317625"/>
        </p:xfrm>
        <a:graphic>
          <a:graphicData uri="http://schemas.openxmlformats.org/presentationml/2006/ole">
            <p:oleObj spid="_x0000_s25603" name="Equation" r:id="rId3" imgW="634725" imgH="241195" progId="Equation.3">
              <p:embed/>
            </p:oleObj>
          </a:graphicData>
        </a:graphic>
      </p:graphicFrame>
      <p:pic>
        <p:nvPicPr>
          <p:cNvPr id="4" name="Picture 3" descr="d2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810000"/>
            <a:ext cx="69992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752600"/>
            <a:ext cx="70866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/>
            <a:r>
              <a:rPr lang="fa-IR" smtClean="0">
                <a:cs typeface="B Zar" pitchFamily="2" charset="-78"/>
              </a:rPr>
              <a:t>معادله موج  یا  تار مرتعش</a:t>
            </a:r>
            <a:endParaRPr lang="en-US" smtClean="0">
              <a:cs typeface="B Zar" pitchFamily="2" charset="-78"/>
            </a:endParaRPr>
          </a:p>
        </p:txBody>
      </p:sp>
      <p:pic>
        <p:nvPicPr>
          <p:cNvPr id="5" name="Picture 4" descr="d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86200"/>
            <a:ext cx="70866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533400" y="1371600"/>
            <a:ext cx="822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یک تار مرتعش به طول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L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 که از دو طرف مهار شده است را از حالت تعادل خارج ساخته و با سرعت اولیه رها می سازیم .</a:t>
            </a:r>
          </a:p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می خواهیم تابع 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تعیین کنیم که امتداد قائم هر نقطه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x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در هر لحظه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تبیین می کند . 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/>
            <a:r>
              <a:rPr lang="fa-IR" smtClean="0">
                <a:cs typeface="B Zar" pitchFamily="2" charset="-78"/>
              </a:rPr>
              <a:t>معادله موج  یا  تار مرتعش</a:t>
            </a:r>
            <a:endParaRPr lang="en-US" smtClean="0">
              <a:cs typeface="B Zar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33400" y="1371600"/>
            <a:ext cx="822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یک تار مرتعش به طول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L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 که از دو طرف مهار شده است را از حالت تعادل خارج ساخته و با سرعت اولیه رها می سازیم .</a:t>
            </a:r>
          </a:p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می خواهیم تابع 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تعیین کنیم که امتداد قائم هر نقطه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x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در هر لحظه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تبیین می کند . 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/>
            <a:r>
              <a:rPr lang="fa-IR" smtClean="0">
                <a:cs typeface="B Zar" pitchFamily="2" charset="-78"/>
              </a:rPr>
              <a:t>معادله موج  یا  تار مرتعش</a:t>
            </a:r>
            <a:endParaRPr lang="en-US" smtClean="0">
              <a:cs typeface="B Zar" pitchFamily="2" charset="-78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254375"/>
            <a:ext cx="6400800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3813"/>
            <a:ext cx="670560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5715000" y="304800"/>
            <a:ext cx="3124200" cy="19050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209800" y="1371600"/>
            <a:ext cx="3124200" cy="19050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685800"/>
            <a:ext cx="7467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5105400" y="1143000"/>
            <a:ext cx="3124200" cy="19050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838200" y="2362200"/>
            <a:ext cx="3124200" cy="20574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876800"/>
            <a:ext cx="6765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457200"/>
            <a:ext cx="7515225" cy="696913"/>
          </a:xfrm>
        </p:spPr>
        <p:txBody>
          <a:bodyPr/>
          <a:lstStyle/>
          <a:p>
            <a:pPr algn="r" eaLnBrk="1" hangingPunct="1"/>
            <a:r>
              <a:rPr lang="fa-IR" sz="3200" smtClean="0">
                <a:solidFill>
                  <a:schemeClr val="tx2"/>
                </a:solidFill>
                <a:cs typeface="B Titr" pitchFamily="2" charset="-78"/>
              </a:rPr>
              <a:t>معادله چیست ؟</a:t>
            </a:r>
            <a:endParaRPr lang="en-US" sz="3000" smtClean="0">
              <a:cs typeface="B Titr" pitchFamily="2" charset="-78"/>
            </a:endParaRPr>
          </a:p>
        </p:txBody>
      </p:sp>
      <p:graphicFrame>
        <p:nvGraphicFramePr>
          <p:cNvPr id="6147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2419350" y="3816350"/>
          <a:ext cx="114300" cy="215900"/>
        </p:xfrm>
        <a:graphic>
          <a:graphicData uri="http://schemas.openxmlformats.org/presentationml/2006/ole">
            <p:oleObj spid="_x0000_s6147" name="Equation" r:id="rId4" imgW="114151" imgH="215619" progId="Equation.3">
              <p:embed/>
            </p:oleObj>
          </a:graphicData>
        </a:graphic>
      </p:graphicFrame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219200" y="1905000"/>
            <a:ext cx="7543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endParaRPr lang="en-US" sz="4400">
              <a:cs typeface="B Titr" pitchFamily="2" charset="-78"/>
            </a:endParaRPr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228600" y="1143000"/>
            <a:ext cx="853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800" b="1">
                <a:cs typeface="B Zar" pitchFamily="2" charset="-78"/>
              </a:rPr>
              <a:t>از دیر باز در حل مسائل مختلف و یافتن مجهولات از معادله استفاده می شده است </a:t>
            </a:r>
            <a:r>
              <a:rPr lang="en-US" sz="2800" b="1">
                <a:cs typeface="B Zar" pitchFamily="2" charset="-78"/>
              </a:rPr>
              <a:t>.</a:t>
            </a: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800" b="1">
                <a:solidFill>
                  <a:srgbClr val="FF0000"/>
                </a:solidFill>
                <a:cs typeface="B Zar" pitchFamily="2" charset="-78"/>
              </a:rPr>
              <a:t>مثال : </a:t>
            </a:r>
            <a:r>
              <a:rPr lang="fa-IR" sz="2800" b="1">
                <a:cs typeface="B Zar" pitchFamily="2" charset="-78"/>
              </a:rPr>
              <a:t>چه عددی است که اگر آن را به توان دو برسانیم و منهای سه برابرش کنیم ، مساوی کسر دو از آن عدد می شود .</a:t>
            </a: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800" b="1">
                <a:cs typeface="B Zar" pitchFamily="2" charset="-78"/>
              </a:rPr>
              <a:t>به عبارتی </a:t>
            </a: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800" b="1">
                <a:cs typeface="B Zar" pitchFamily="2" charset="-78"/>
              </a:rPr>
              <a:t> </a:t>
            </a:r>
            <a:endParaRPr lang="fa-IR" sz="2800" b="1">
              <a:cs typeface="B Zar" pitchFamily="2" charset="-78"/>
            </a:endParaRPr>
          </a:p>
        </p:txBody>
      </p:sp>
      <p:sp>
        <p:nvSpPr>
          <p:cNvPr id="615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/>
          </a:p>
        </p:txBody>
      </p:sp>
      <p:graphicFrame>
        <p:nvGraphicFramePr>
          <p:cNvPr id="91142" name="Object 3"/>
          <p:cNvGraphicFramePr>
            <a:graphicFrameLocks noChangeAspect="1"/>
          </p:cNvGraphicFramePr>
          <p:nvPr/>
        </p:nvGraphicFramePr>
        <p:xfrm>
          <a:off x="1371600" y="3657600"/>
          <a:ext cx="3409950" cy="762000"/>
        </p:xfrm>
        <a:graphic>
          <a:graphicData uri="http://schemas.openxmlformats.org/presentationml/2006/ole">
            <p:oleObj spid="_x0000_s6151" name="Equation" r:id="rId5" imgW="1016000" imgH="228600" progId="Equation.3">
              <p:embed/>
            </p:oleObj>
          </a:graphicData>
        </a:graphic>
      </p:graphicFrame>
      <p:graphicFrame>
        <p:nvGraphicFramePr>
          <p:cNvPr id="137220" name="Object 4"/>
          <p:cNvGraphicFramePr>
            <a:graphicFrameLocks noChangeAspect="1"/>
          </p:cNvGraphicFramePr>
          <p:nvPr/>
        </p:nvGraphicFramePr>
        <p:xfrm>
          <a:off x="1447800" y="4572000"/>
          <a:ext cx="3111500" cy="677863"/>
        </p:xfrm>
        <a:graphic>
          <a:graphicData uri="http://schemas.openxmlformats.org/presentationml/2006/ole">
            <p:oleObj spid="_x0000_s6152" name="Equation" r:id="rId6" imgW="926698" imgH="203112" progId="Equation.3">
              <p:embed/>
            </p:oleObj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28600" y="5334000"/>
            <a:ext cx="853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000" b="1">
                <a:cs typeface="B Zar" pitchFamily="2" charset="-78"/>
              </a:rPr>
              <a:t>ممکن است که معادله را بتوان به صورت های مختلف بیان کرد ولی در صورت دارا بودن جواب ، جوابها یکسان است . </a:t>
            </a:r>
            <a:endParaRPr lang="en-US" sz="20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800" b="1">
                <a:cs typeface="B Zar" pitchFamily="2" charset="-78"/>
              </a:rPr>
              <a:t> </a:t>
            </a:r>
            <a:endParaRPr lang="fa-IR" sz="2800" b="1"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1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1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1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1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1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1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/>
            <a:r>
              <a:rPr lang="fa-IR" sz="4000" smtClean="0">
                <a:cs typeface="B Zar" pitchFamily="2" charset="-78"/>
              </a:rPr>
              <a:t>نیرویی که باعث نوسان تار در امتدار قائم می شود</a:t>
            </a:r>
            <a:endParaRPr lang="en-US" smtClean="0">
              <a:cs typeface="B Zar" pitchFamily="2" charset="-78"/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6238875" cy="330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953000"/>
            <a:ext cx="5475288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/>
            <a:r>
              <a:rPr lang="fa-IR" sz="4000" smtClean="0">
                <a:cs typeface="B Zar" pitchFamily="2" charset="-78"/>
              </a:rPr>
              <a:t>مطابق قانون دوم نیوتون </a:t>
            </a:r>
            <a:endParaRPr lang="en-US" smtClean="0">
              <a:cs typeface="B Zar" pitchFamily="2" charset="-78"/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762000"/>
            <a:ext cx="34290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2895600" y="2286000"/>
          <a:ext cx="3730625" cy="1243013"/>
        </p:xfrm>
        <a:graphic>
          <a:graphicData uri="http://schemas.openxmlformats.org/presentationml/2006/ole">
            <p:oleObj spid="_x0000_s31748" name="Equation" r:id="rId4" imgW="621760" imgH="177646" progId="Equation.3">
              <p:embed/>
            </p:oleObj>
          </a:graphicData>
        </a:graphic>
      </p:graphicFrame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4114800"/>
            <a:ext cx="5697538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 rtl="1"/>
            <a:r>
              <a:rPr lang="fa-IR" sz="4000" dirty="0" smtClean="0">
                <a:cs typeface="B Zar" pitchFamily="2" charset="-78"/>
              </a:rPr>
              <a:t>با تقسیم طرفین رابطه زیر بر مقدار ثابت </a:t>
            </a:r>
            <a:r>
              <a:rPr lang="en-US" sz="4000" dirty="0" smtClean="0">
                <a:cs typeface="B Zar" pitchFamily="2" charset="-78"/>
              </a:rPr>
              <a:t>T</a:t>
            </a:r>
            <a:r>
              <a:rPr lang="fa-IR" sz="4000" dirty="0" smtClean="0">
                <a:cs typeface="B Zar" pitchFamily="2" charset="-78"/>
              </a:rPr>
              <a:t> داریم : </a:t>
            </a:r>
            <a:endParaRPr lang="en-US" dirty="0" smtClean="0">
              <a:cs typeface="B Zar" pitchFamily="2" charset="-78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5697538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819400"/>
            <a:ext cx="54102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447800" y="2743200"/>
            <a:ext cx="4953000" cy="762000"/>
          </a:xfrm>
          <a:prstGeom prst="rect">
            <a:avLst/>
          </a:prstGeom>
          <a:noFill/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3277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419600"/>
            <a:ext cx="72199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 rtl="1"/>
            <a:r>
              <a:rPr lang="fa-IR" sz="4000" smtClean="0">
                <a:cs typeface="B Zar" pitchFamily="2" charset="-78"/>
              </a:rPr>
              <a:t>با عنایت به شیب خط مماس بر منحنی در نقطه </a:t>
            </a:r>
            <a:r>
              <a:rPr lang="en-US" sz="4000" smtClean="0">
                <a:cs typeface="B Zar" pitchFamily="2" charset="-78"/>
              </a:rPr>
              <a:t>p</a:t>
            </a:r>
            <a:r>
              <a:rPr lang="fa-IR" sz="4000" smtClean="0">
                <a:cs typeface="B Zar" pitchFamily="2" charset="-78"/>
              </a:rPr>
              <a:t> و </a:t>
            </a:r>
            <a:r>
              <a:rPr lang="en-US" sz="4000" smtClean="0">
                <a:cs typeface="B Zar" pitchFamily="2" charset="-78"/>
              </a:rPr>
              <a:t>q</a:t>
            </a:r>
            <a:r>
              <a:rPr lang="fa-IR" sz="4000" smtClean="0">
                <a:cs typeface="B Zar" pitchFamily="2" charset="-78"/>
              </a:rPr>
              <a:t> داریم : </a:t>
            </a:r>
            <a:endParaRPr lang="en-US" smtClean="0">
              <a:cs typeface="B Zar" pitchFamily="2" charset="-78"/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762000"/>
            <a:ext cx="67056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124200"/>
            <a:ext cx="32734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953000"/>
            <a:ext cx="75707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495800"/>
            <a:ext cx="798036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 rtl="1"/>
            <a:r>
              <a:rPr lang="fa-IR" sz="4000" smtClean="0">
                <a:cs typeface="B Zar" pitchFamily="2" charset="-78"/>
              </a:rPr>
              <a:t>حالا از طرفین رابطه زیر حد می گیریم </a:t>
            </a:r>
            <a:endParaRPr lang="en-US" smtClean="0">
              <a:cs typeface="B Zar" pitchFamily="2" charset="-78"/>
            </a:endParaRP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752600"/>
            <a:ext cx="798036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820" name="Object 5"/>
          <p:cNvGraphicFramePr>
            <a:graphicFrameLocks noChangeAspect="1"/>
          </p:cNvGraphicFramePr>
          <p:nvPr/>
        </p:nvGraphicFramePr>
        <p:xfrm>
          <a:off x="1219200" y="533400"/>
          <a:ext cx="1252538" cy="525463"/>
        </p:xfrm>
        <a:graphic>
          <a:graphicData uri="http://schemas.openxmlformats.org/presentationml/2006/ole">
            <p:oleObj spid="_x0000_s34820" name="Equation" r:id="rId4" imgW="494870" imgH="177646" progId="Equation.3">
              <p:embed/>
            </p:oleObj>
          </a:graphicData>
        </a:graphic>
      </p:graphicFrame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938" y="4267200"/>
            <a:ext cx="725328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/>
            <a:r>
              <a:rPr lang="fa-IR" smtClean="0">
                <a:cs typeface="B Zar" pitchFamily="2" charset="-78"/>
              </a:rPr>
              <a:t>معادله موج  یا  تار مرتعش</a:t>
            </a:r>
            <a:endParaRPr lang="en-US" smtClean="0">
              <a:cs typeface="B Zar" pitchFamily="2" charset="-78"/>
            </a:endParaRPr>
          </a:p>
        </p:txBody>
      </p:sp>
      <p:pic>
        <p:nvPicPr>
          <p:cNvPr id="5" name="Picture 4" descr="d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105400"/>
            <a:ext cx="70866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533400" y="1371600"/>
            <a:ext cx="822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تابع 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که امتداد قائم هر نقطه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x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در هر لحظه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تبیین می کند جوابی از معادله دیفرانسیل جزئی زیر می باشد .  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1295400" y="3276600"/>
          <a:ext cx="3429000" cy="1520825"/>
        </p:xfrm>
        <a:graphic>
          <a:graphicData uri="http://schemas.openxmlformats.org/presentationml/2006/ole">
            <p:oleObj spid="_x0000_s35845" name="Equation" r:id="rId4" imgW="634725" imgH="24119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/>
            <a:r>
              <a:rPr lang="fa-IR" smtClean="0">
                <a:cs typeface="B Zar" pitchFamily="2" charset="-78"/>
              </a:rPr>
              <a:t>معادله موج  یا  تار مرتعش</a:t>
            </a:r>
            <a:endParaRPr lang="en-US" smtClean="0">
              <a:cs typeface="B Zar" pitchFamily="2" charset="-78"/>
            </a:endParaRPr>
          </a:p>
        </p:txBody>
      </p:sp>
      <p:pic>
        <p:nvPicPr>
          <p:cNvPr id="5" name="Picture 4" descr="d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181600"/>
            <a:ext cx="4876800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609600" y="1066800"/>
            <a:ext cx="822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یک تار کشسان  به طول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L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از دو طرف مهار شده است . اگر این تار را از حالت تعادل خارج کنیم به طوریکه منحنی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f(x)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ایجاد شود و آن را با سرعت اولیه مطابق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g(x)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رها سازیم ، معادله ارتعاش یا به عبارتی تابع 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که امتداد قائم هر نقطه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x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در هر لحظه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تبیین می کند جوابی از معادله دیفرانسیل جزئی با شرایط مرزی زیر می باشد .  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838200" y="3124200"/>
          <a:ext cx="2890838" cy="3303588"/>
        </p:xfrm>
        <a:graphic>
          <a:graphicData uri="http://schemas.openxmlformats.org/presentationml/2006/ole">
            <p:oleObj spid="_x0000_s36869" name="Equation" r:id="rId4" imgW="1219200" imgH="1193800" progId="Equation.3">
              <p:embed/>
            </p:oleObj>
          </a:graphicData>
        </a:graphic>
      </p:graphicFrame>
      <p:pic>
        <p:nvPicPr>
          <p:cNvPr id="7" name="Picture 6" descr="d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3429000"/>
            <a:ext cx="5075238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5257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solidFill>
                  <a:srgbClr val="FF0000"/>
                </a:solidFill>
              </a:rPr>
              <a:t>ارتعاش اولیه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Curved Connector 9"/>
          <p:cNvCxnSpPr>
            <a:stCxn id="8" idx="3"/>
          </p:cNvCxnSpPr>
          <p:nvPr/>
        </p:nvCxnSpPr>
        <p:spPr>
          <a:xfrm flipV="1">
            <a:off x="1295400" y="5257800"/>
            <a:ext cx="381000" cy="18466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-76200" y="61838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solidFill>
                  <a:srgbClr val="FF0000"/>
                </a:solidFill>
              </a:rPr>
              <a:t>سرعت اولیه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Curved Connector 11"/>
          <p:cNvCxnSpPr>
            <a:stCxn id="11" idx="3"/>
          </p:cNvCxnSpPr>
          <p:nvPr/>
        </p:nvCxnSpPr>
        <p:spPr>
          <a:xfrm flipV="1">
            <a:off x="1219200" y="6183868"/>
            <a:ext cx="381000" cy="18466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0" y="38862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solidFill>
                  <a:srgbClr val="FF0000"/>
                </a:solidFill>
              </a:rPr>
              <a:t>ارتعاش در نتقطه ابتدایی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Curved Connector 13"/>
          <p:cNvCxnSpPr/>
          <p:nvPr/>
        </p:nvCxnSpPr>
        <p:spPr>
          <a:xfrm flipV="1">
            <a:off x="1219200" y="4096435"/>
            <a:ext cx="381000" cy="32316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-152400" y="4572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solidFill>
                  <a:srgbClr val="FF0000"/>
                </a:solidFill>
              </a:rPr>
              <a:t>ارتعاش در نقطه انتهایی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6" name="Curved Connector 15"/>
          <p:cNvCxnSpPr>
            <a:stCxn id="15" idx="3"/>
          </p:cNvCxnSpPr>
          <p:nvPr/>
        </p:nvCxnSpPr>
        <p:spPr>
          <a:xfrm flipV="1">
            <a:off x="1143000" y="4572000"/>
            <a:ext cx="381000" cy="32316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3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762000"/>
          </a:xfrm>
        </p:spPr>
        <p:txBody>
          <a:bodyPr/>
          <a:lstStyle/>
          <a:p>
            <a:pPr algn="r"/>
            <a:r>
              <a:rPr lang="fa-IR" smtClean="0">
                <a:cs typeface="B Zar" pitchFamily="2" charset="-78"/>
              </a:rPr>
              <a:t>حل معادله موج با روش جداسازی متغیرها</a:t>
            </a:r>
            <a:endParaRPr lang="en-US" smtClean="0">
              <a:cs typeface="B Zar" pitchFamily="2" charset="-78"/>
            </a:endParaRPr>
          </a:p>
        </p:txBody>
      </p:sp>
      <p:pic>
        <p:nvPicPr>
          <p:cNvPr id="5" name="Picture 4" descr="d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362200"/>
            <a:ext cx="4876800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914400" y="2133600"/>
          <a:ext cx="2890838" cy="3303588"/>
        </p:xfrm>
        <a:graphic>
          <a:graphicData uri="http://schemas.openxmlformats.org/presentationml/2006/ole">
            <p:oleObj spid="_x0000_s37892" name="Equation" r:id="rId4" imgW="1219200" imgH="1193800" progId="Equation.3">
              <p:embed/>
            </p:oleObj>
          </a:graphicData>
        </a:graphic>
      </p:graphicFrame>
      <p:pic>
        <p:nvPicPr>
          <p:cNvPr id="7" name="Picture 6" descr="d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1219200"/>
            <a:ext cx="5075238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895600" y="381000"/>
            <a:ext cx="5867400" cy="762000"/>
          </a:xfrm>
        </p:spPr>
        <p:txBody>
          <a:bodyPr/>
          <a:lstStyle/>
          <a:p>
            <a:pPr algn="r"/>
            <a:r>
              <a:rPr lang="fa-IR" sz="3600" smtClean="0">
                <a:cs typeface="B Zar" pitchFamily="2" charset="-78"/>
              </a:rPr>
              <a:t>حل معادله موج با روش جداسازی متغیرها</a:t>
            </a:r>
            <a:endParaRPr lang="en-US" sz="3600" smtClean="0"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838200" y="1447800"/>
          <a:ext cx="4306888" cy="4183063"/>
        </p:xfrm>
        <a:graphic>
          <a:graphicData uri="http://schemas.openxmlformats.org/presentationml/2006/ole">
            <p:oleObj spid="_x0000_s38915" name="Equation" r:id="rId3" imgW="1816100" imgH="1511300" progId="Equation.3">
              <p:embed/>
            </p:oleObj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5334000" y="1295400"/>
            <a:ext cx="3581400" cy="5029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3600" dirty="0">
                <a:latin typeface="+mj-lt"/>
                <a:ea typeface="+mj-ea"/>
                <a:cs typeface="B Zar" pitchFamily="2" charset="-78"/>
              </a:rPr>
              <a:t>فرض کنیم تابع 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u(</a:t>
            </a:r>
            <a:r>
              <a:rPr lang="en-US" sz="36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fa-IR" sz="3600" i="1" dirty="0">
                <a:latin typeface="+mj-lt"/>
                <a:ea typeface="+mj-ea"/>
                <a:cs typeface="+mj-cs"/>
              </a:rPr>
              <a:t> </a:t>
            </a:r>
            <a:r>
              <a:rPr lang="fa-IR" sz="3600" dirty="0">
                <a:latin typeface="+mj-lt"/>
                <a:ea typeface="+mj-ea"/>
                <a:cs typeface="B Zar" pitchFamily="2" charset="-78"/>
              </a:rPr>
              <a:t>جواب مسئله باشد که بتوان آن را به صورت دو تابع 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F(x)</a:t>
            </a:r>
            <a:r>
              <a:rPr lang="fa-IR" sz="3600" dirty="0">
                <a:latin typeface="+mj-lt"/>
                <a:ea typeface="+mj-ea"/>
                <a:cs typeface="B Zar" pitchFamily="2" charset="-78"/>
              </a:rPr>
              <a:t> و 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G(t)</a:t>
            </a:r>
            <a:r>
              <a:rPr lang="fa-IR" sz="3600" i="1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fa-IR" sz="3600" dirty="0">
                <a:latin typeface="+mj-lt"/>
                <a:ea typeface="+mj-ea"/>
                <a:cs typeface="B Zar" pitchFamily="2" charset="-78"/>
              </a:rPr>
              <a:t>جداسازی نمود .</a:t>
            </a:r>
          </a:p>
          <a:p>
            <a:pPr algn="r" rtl="1">
              <a:defRPr/>
            </a:pPr>
            <a:r>
              <a:rPr lang="fa-IR" sz="3600" dirty="0">
                <a:latin typeface="+mj-lt"/>
                <a:ea typeface="+mj-ea"/>
                <a:cs typeface="B Zar" pitchFamily="2" charset="-78"/>
              </a:rPr>
              <a:t>یعنی</a:t>
            </a:r>
          </a:p>
          <a:p>
            <a:pPr algn="r" rtl="1">
              <a:defRPr/>
            </a:pPr>
            <a:r>
              <a:rPr lang="en-US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u(</a:t>
            </a:r>
            <a:r>
              <a:rPr lang="en-US" sz="3600" b="1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)=F(x)×G(t)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457200" y="3657600"/>
          <a:ext cx="7659688" cy="1066800"/>
        </p:xfrm>
        <a:graphic>
          <a:graphicData uri="http://schemas.openxmlformats.org/presentationml/2006/ole">
            <p:oleObj spid="_x0000_s39938" name="Equation" r:id="rId3" imgW="3937000" imgH="469900" progId="Equation.3">
              <p:embed/>
            </p:oleObj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381000"/>
            <a:ext cx="8534400" cy="1905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3600" dirty="0">
                <a:latin typeface="+mj-lt"/>
                <a:ea typeface="+mj-ea"/>
                <a:cs typeface="B Zar" pitchFamily="2" charset="-78"/>
              </a:rPr>
              <a:t>فرض کنیم تابع 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u(</a:t>
            </a:r>
            <a:r>
              <a:rPr lang="en-US" sz="36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fa-IR" sz="3600" i="1" dirty="0">
                <a:latin typeface="+mj-lt"/>
                <a:ea typeface="+mj-ea"/>
                <a:cs typeface="+mj-cs"/>
              </a:rPr>
              <a:t> </a:t>
            </a:r>
            <a:r>
              <a:rPr lang="fa-IR" sz="3600" dirty="0">
                <a:latin typeface="+mj-lt"/>
                <a:ea typeface="+mj-ea"/>
                <a:cs typeface="B Zar" pitchFamily="2" charset="-78"/>
              </a:rPr>
              <a:t>جواب مسئله باشد که بتوان آن را به صورت دو تابع 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F(x)</a:t>
            </a:r>
            <a:r>
              <a:rPr lang="fa-IR" sz="3600" dirty="0">
                <a:latin typeface="+mj-lt"/>
                <a:ea typeface="+mj-ea"/>
                <a:cs typeface="B Zar" pitchFamily="2" charset="-78"/>
              </a:rPr>
              <a:t> و 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G(t)</a:t>
            </a:r>
            <a:r>
              <a:rPr lang="fa-IR" sz="3600" i="1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fa-IR" sz="3600" dirty="0">
                <a:latin typeface="+mj-lt"/>
                <a:ea typeface="+mj-ea"/>
                <a:cs typeface="B Zar" pitchFamily="2" charset="-78"/>
              </a:rPr>
              <a:t>جداسازی نمود .</a:t>
            </a:r>
          </a:p>
          <a:p>
            <a:pPr algn="r" rtl="1">
              <a:defRPr/>
            </a:pPr>
            <a:r>
              <a:rPr lang="fa-IR" sz="3600" dirty="0">
                <a:latin typeface="+mj-lt"/>
                <a:ea typeface="+mj-ea"/>
                <a:cs typeface="B Zar" pitchFamily="2" charset="-78"/>
              </a:rPr>
              <a:t>یعنی</a:t>
            </a:r>
            <a:r>
              <a:rPr lang="en-US" sz="3600" dirty="0">
                <a:latin typeface="+mj-lt"/>
                <a:ea typeface="+mj-ea"/>
                <a:cs typeface="B Zar" pitchFamily="2" charset="-78"/>
              </a:rPr>
              <a:t>   </a:t>
            </a:r>
            <a:r>
              <a:rPr lang="en-US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u(</a:t>
            </a:r>
            <a:r>
              <a:rPr lang="en-US" sz="3600" b="1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)=F(x)×G(t)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81000" y="2514600"/>
            <a:ext cx="8534400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3600" dirty="0">
                <a:latin typeface="+mj-lt"/>
                <a:ea typeface="+mj-ea"/>
                <a:cs typeface="B Zar" pitchFamily="2" charset="-78"/>
              </a:rPr>
              <a:t>آیا این فرض ، فرض درستی است ؟</a:t>
            </a:r>
            <a:endParaRPr lang="en-US" sz="3600" b="1" i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3200" y="3657600"/>
            <a:ext cx="381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162800" y="3657600"/>
            <a:ext cx="9906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533400" y="5410200"/>
          <a:ext cx="4135438" cy="685800"/>
        </p:xfrm>
        <a:graphic>
          <a:graphicData uri="http://schemas.openxmlformats.org/presentationml/2006/ole">
            <p:oleObj spid="_x0000_s39943" name="Equation" r:id="rId4" imgW="1790700" imgH="254000" progId="Equation.3">
              <p:embed/>
            </p:oleObj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5105400" y="5486400"/>
          <a:ext cx="1936750" cy="549275"/>
        </p:xfrm>
        <a:graphic>
          <a:graphicData uri="http://schemas.openxmlformats.org/presentationml/2006/ole">
            <p:oleObj spid="_x0000_s39944" name="Equation" r:id="rId5" imgW="837836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457200"/>
            <a:ext cx="7515225" cy="696913"/>
          </a:xfrm>
        </p:spPr>
        <p:txBody>
          <a:bodyPr/>
          <a:lstStyle/>
          <a:p>
            <a:pPr algn="r" eaLnBrk="1" hangingPunct="1"/>
            <a:r>
              <a:rPr lang="fa-IR" sz="3200" smtClean="0">
                <a:solidFill>
                  <a:schemeClr val="tx2"/>
                </a:solidFill>
                <a:cs typeface="B Titr" pitchFamily="2" charset="-78"/>
              </a:rPr>
              <a:t>معادلات دیفرانسیل معمولی </a:t>
            </a:r>
            <a:endParaRPr lang="en-US" sz="3000" smtClean="0">
              <a:cs typeface="B Titr" pitchFamily="2" charset="-78"/>
            </a:endParaRPr>
          </a:p>
        </p:txBody>
      </p:sp>
      <p:graphicFrame>
        <p:nvGraphicFramePr>
          <p:cNvPr id="8195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2419350" y="3816350"/>
          <a:ext cx="114300" cy="215900"/>
        </p:xfrm>
        <a:graphic>
          <a:graphicData uri="http://schemas.openxmlformats.org/presentationml/2006/ole">
            <p:oleObj spid="_x0000_s8195" name="Equation" r:id="rId4" imgW="114151" imgH="215619" progId="Equation.3">
              <p:embed/>
            </p:oleObj>
          </a:graphicData>
        </a:graphic>
      </p:graphicFrame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219200" y="1905000"/>
            <a:ext cx="7543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endParaRPr lang="en-US" sz="4400">
              <a:cs typeface="B Titr" pitchFamily="2" charset="-78"/>
            </a:endParaRPr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228600" y="11430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800" b="1">
                <a:cs typeface="B Zar" pitchFamily="2" charset="-78"/>
              </a:rPr>
              <a:t> </a:t>
            </a:r>
            <a:r>
              <a:rPr lang="fa-IR" sz="2800" b="1">
                <a:cs typeface="B Zar" pitchFamily="2" charset="-78"/>
              </a:rPr>
              <a:t>تابع یک متغیره  </a:t>
            </a:r>
            <a:r>
              <a:rPr lang="en-US" sz="2800" b="1">
                <a:solidFill>
                  <a:srgbClr val="CC0000"/>
                </a:solidFill>
                <a:cs typeface="B Zar" pitchFamily="2" charset="-78"/>
              </a:rPr>
              <a:t>y=f(x)</a:t>
            </a:r>
            <a:r>
              <a:rPr lang="fa-IR" sz="2800" b="1">
                <a:cs typeface="B Zar" pitchFamily="2" charset="-78"/>
              </a:rPr>
              <a:t> اگر مشتقات مرتبه های مختلف داشته باشد مشتق فقط نسبت به متغیر </a:t>
            </a:r>
            <a:r>
              <a:rPr lang="en-US" sz="2800" b="1">
                <a:cs typeface="B Zar" pitchFamily="2" charset="-78"/>
              </a:rPr>
              <a:t>x</a:t>
            </a:r>
            <a:r>
              <a:rPr lang="fa-IR" sz="2800" b="1">
                <a:cs typeface="B Zar" pitchFamily="2" charset="-78"/>
              </a:rPr>
              <a:t> </a:t>
            </a:r>
            <a:r>
              <a:rPr lang="en-US" sz="2800" b="1">
                <a:cs typeface="B Zar" pitchFamily="2" charset="-78"/>
              </a:rPr>
              <a:t> </a:t>
            </a:r>
            <a:r>
              <a:rPr lang="fa-IR" sz="2800" b="1">
                <a:cs typeface="B Zar" pitchFamily="2" charset="-78"/>
              </a:rPr>
              <a:t>خواهد بود</a:t>
            </a:r>
            <a:r>
              <a:rPr lang="en-US" sz="2800" b="1">
                <a:cs typeface="B Zar" pitchFamily="2" charset="-78"/>
              </a:rPr>
              <a:t> .</a:t>
            </a: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800" b="1">
                <a:cs typeface="B Zar" pitchFamily="2" charset="-78"/>
              </a:rPr>
              <a:t>  </a:t>
            </a: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800" b="1">
                <a:cs typeface="B Zar" pitchFamily="2" charset="-78"/>
              </a:rPr>
              <a:t> </a:t>
            </a:r>
            <a:r>
              <a:rPr lang="fa-IR" sz="2800" b="1">
                <a:cs typeface="B Zar" pitchFamily="2" charset="-78"/>
              </a:rPr>
              <a:t>هر معادله ای شامل تابع یک متغییره </a:t>
            </a:r>
            <a:r>
              <a:rPr lang="en-US" sz="2800" b="1">
                <a:cs typeface="B Zar" pitchFamily="2" charset="-78"/>
              </a:rPr>
              <a:t>f(x)</a:t>
            </a:r>
            <a:r>
              <a:rPr lang="fa-IR" sz="2800" b="1">
                <a:cs typeface="B Zar" pitchFamily="2" charset="-78"/>
              </a:rPr>
              <a:t>و مشتقات آن را یک </a:t>
            </a:r>
            <a:r>
              <a:rPr lang="fa-IR" sz="2800" b="1">
                <a:solidFill>
                  <a:srgbClr val="CC0000"/>
                </a:solidFill>
                <a:cs typeface="B Zar" pitchFamily="2" charset="-78"/>
              </a:rPr>
              <a:t>معادله دیفرانسیل معمولی</a:t>
            </a:r>
            <a:r>
              <a:rPr lang="fa-IR" sz="2800" b="1">
                <a:cs typeface="B Zar" pitchFamily="2" charset="-78"/>
              </a:rPr>
              <a:t> می گویند .</a:t>
            </a:r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/>
          </a:p>
        </p:txBody>
      </p:sp>
      <p:graphicFrame>
        <p:nvGraphicFramePr>
          <p:cNvPr id="91142" name="Object 3"/>
          <p:cNvGraphicFramePr>
            <a:graphicFrameLocks noChangeAspect="1"/>
          </p:cNvGraphicFramePr>
          <p:nvPr/>
        </p:nvGraphicFramePr>
        <p:xfrm>
          <a:off x="1371600" y="2209800"/>
          <a:ext cx="2197100" cy="2438400"/>
        </p:xfrm>
        <a:graphic>
          <a:graphicData uri="http://schemas.openxmlformats.org/presentationml/2006/ole">
            <p:oleObj spid="_x0000_s8199" name="Equation" r:id="rId5" imgW="863600" imgH="965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11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11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11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2895600" y="381000"/>
            <a:ext cx="5867400" cy="762000"/>
          </a:xfrm>
        </p:spPr>
        <p:txBody>
          <a:bodyPr/>
          <a:lstStyle/>
          <a:p>
            <a:pPr algn="r"/>
            <a:r>
              <a:rPr lang="fa-IR" sz="3600" smtClean="0">
                <a:cs typeface="B Zar" pitchFamily="2" charset="-78"/>
              </a:rPr>
              <a:t>حل معادله موج با روش جداسازی متغیرها</a:t>
            </a:r>
            <a:endParaRPr lang="en-US" sz="3600" smtClean="0"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838200" y="1447800"/>
          <a:ext cx="4306888" cy="4183063"/>
        </p:xfrm>
        <a:graphic>
          <a:graphicData uri="http://schemas.openxmlformats.org/presentationml/2006/ole">
            <p:oleObj spid="_x0000_s40963" name="Equation" r:id="rId3" imgW="1816100" imgH="1511300" progId="Equation.3">
              <p:embed/>
            </p:oleObj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5257800" y="1295400"/>
            <a:ext cx="3657600" cy="5029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3600" dirty="0">
                <a:latin typeface="+mj-lt"/>
                <a:ea typeface="+mj-ea"/>
                <a:cs typeface="B Zar" pitchFamily="2" charset="-78"/>
              </a:rPr>
              <a:t>فرض کنیم تابع 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u(</a:t>
            </a:r>
            <a:r>
              <a:rPr lang="en-US" sz="3600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fa-IR" sz="3600" i="1" dirty="0">
                <a:latin typeface="+mj-lt"/>
                <a:ea typeface="+mj-ea"/>
                <a:cs typeface="+mj-cs"/>
              </a:rPr>
              <a:t> </a:t>
            </a:r>
            <a:r>
              <a:rPr lang="fa-IR" sz="3600" dirty="0">
                <a:latin typeface="+mj-lt"/>
                <a:ea typeface="+mj-ea"/>
                <a:cs typeface="B Zar" pitchFamily="2" charset="-78"/>
              </a:rPr>
              <a:t>جواب مسئله باشد که بتوان آن را به صورت دو تابع 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F(x)</a:t>
            </a:r>
            <a:r>
              <a:rPr lang="fa-IR" sz="3600" dirty="0">
                <a:latin typeface="+mj-lt"/>
                <a:ea typeface="+mj-ea"/>
                <a:cs typeface="B Zar" pitchFamily="2" charset="-78"/>
              </a:rPr>
              <a:t> و </a:t>
            </a:r>
            <a:r>
              <a:rPr lang="en-US" sz="3600" i="1" dirty="0">
                <a:latin typeface="Times New Roman" pitchFamily="18" charset="0"/>
                <a:ea typeface="+mj-ea"/>
                <a:cs typeface="Times New Roman" pitchFamily="18" charset="0"/>
              </a:rPr>
              <a:t>G(t)</a:t>
            </a:r>
            <a:r>
              <a:rPr lang="fa-IR" sz="3600" i="1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fa-IR" sz="3600" dirty="0">
                <a:latin typeface="+mj-lt"/>
                <a:ea typeface="+mj-ea"/>
                <a:cs typeface="B Zar" pitchFamily="2" charset="-78"/>
              </a:rPr>
              <a:t>جداسازی نمود .</a:t>
            </a:r>
          </a:p>
          <a:p>
            <a:pPr algn="r" rtl="1">
              <a:defRPr/>
            </a:pPr>
            <a:r>
              <a:rPr lang="fa-IR" sz="3600" dirty="0">
                <a:latin typeface="+mj-lt"/>
                <a:ea typeface="+mj-ea"/>
                <a:cs typeface="B Zar" pitchFamily="2" charset="-78"/>
              </a:rPr>
              <a:t>یعنی</a:t>
            </a:r>
          </a:p>
          <a:p>
            <a:pPr algn="r" rtl="1">
              <a:defRPr/>
            </a:pPr>
            <a:r>
              <a:rPr lang="en-US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u(</a:t>
            </a:r>
            <a:r>
              <a:rPr lang="en-US" sz="3600" b="1" i="1" dirty="0" err="1">
                <a:latin typeface="Times New Roman" pitchFamily="18" charset="0"/>
                <a:ea typeface="+mj-ea"/>
                <a:cs typeface="Times New Roman" pitchFamily="18" charset="0"/>
              </a:rPr>
              <a:t>x,t</a:t>
            </a:r>
            <a:r>
              <a:rPr lang="en-US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)=F(x)×G(t)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41987" name="Equation" r:id="rId3" imgW="1816100" imgH="1511300" progId="Equation.3">
              <p:embed/>
            </p:oleObj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3886200" y="1676400"/>
          <a:ext cx="3827463" cy="730250"/>
        </p:xfrm>
        <a:graphic>
          <a:graphicData uri="http://schemas.openxmlformats.org/presentationml/2006/ole">
            <p:oleObj spid="_x0000_s41988" name="Equation" r:id="rId4" imgW="1473200" imgH="241300" progId="Equation.3">
              <p:embed/>
            </p:oleObj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914400" y="2895600"/>
          <a:ext cx="4981575" cy="884238"/>
        </p:xfrm>
        <a:graphic>
          <a:graphicData uri="http://schemas.openxmlformats.org/presentationml/2006/ole">
            <p:oleObj spid="_x0000_s41989" name="Equation" r:id="rId5" imgW="1916868" imgH="291973" progId="Equation.3">
              <p:embed/>
            </p:oleObj>
          </a:graphicData>
        </a:graphic>
      </p:graphicFrame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1066800" y="4343400"/>
          <a:ext cx="3660775" cy="1498600"/>
        </p:xfrm>
        <a:graphic>
          <a:graphicData uri="http://schemas.openxmlformats.org/presentationml/2006/ole">
            <p:oleObj spid="_x0000_s41990" name="Equation" r:id="rId6" imgW="1409088" imgH="495085" progId="Equation.3">
              <p:embed/>
            </p:oleObj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5334000" y="4191000"/>
          <a:ext cx="2836863" cy="1612900"/>
        </p:xfrm>
        <a:graphic>
          <a:graphicData uri="http://schemas.openxmlformats.org/presentationml/2006/ole">
            <p:oleObj spid="_x0000_s41991" name="Equation" r:id="rId7" imgW="1091726" imgH="533169" progId="Equation.3">
              <p:embed/>
            </p:oleObj>
          </a:graphicData>
        </a:graphic>
      </p:graphicFrame>
      <p:sp>
        <p:nvSpPr>
          <p:cNvPr id="9" name="Line Callout 1 8"/>
          <p:cNvSpPr/>
          <p:nvPr/>
        </p:nvSpPr>
        <p:spPr>
          <a:xfrm>
            <a:off x="4495800" y="5715000"/>
            <a:ext cx="838200" cy="838200"/>
          </a:xfrm>
          <a:prstGeom prst="borderCallout1">
            <a:avLst>
              <a:gd name="adj1" fmla="val 18750"/>
              <a:gd name="adj2" fmla="val -8333"/>
              <a:gd name="adj3" fmla="val -53654"/>
              <a:gd name="adj4" fmla="val -601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a-IR" b="1" dirty="0">
                <a:cs typeface="B Nazanin" pitchFamily="2" charset="-78"/>
              </a:rPr>
              <a:t>مقدار ثابت ؟</a:t>
            </a:r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43011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43011" name="Equation" r:id="rId3" imgW="1816100" imgH="1511300" progId="Equation.3">
              <p:embed/>
            </p:oleObj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4495800" y="990600"/>
          <a:ext cx="3027363" cy="577850"/>
        </p:xfrm>
        <a:graphic>
          <a:graphicData uri="http://schemas.openxmlformats.org/presentationml/2006/ole">
            <p:oleObj spid="_x0000_s43012" name="Equation" r:id="rId4" imgW="1473200" imgH="241300" progId="Equation.3">
              <p:embed/>
            </p:oleObj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4419600" y="1752600"/>
          <a:ext cx="2209800" cy="1255713"/>
        </p:xfrm>
        <a:graphic>
          <a:graphicData uri="http://schemas.openxmlformats.org/presentationml/2006/ole">
            <p:oleObj spid="_x0000_s43013" name="Equation" r:id="rId5" imgW="1091726" imgH="533169" progId="Equation.3">
              <p:embed/>
            </p:oleObj>
          </a:graphicData>
        </a:graphic>
      </p:graphicFrame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685800" y="3581400"/>
          <a:ext cx="6289675" cy="577850"/>
        </p:xfrm>
        <a:graphic>
          <a:graphicData uri="http://schemas.openxmlformats.org/presentationml/2006/ole">
            <p:oleObj spid="_x0000_s43014" name="Equation" r:id="rId6" imgW="3060700" imgH="241300" progId="Equation.3">
              <p:embed/>
            </p:oleObj>
          </a:graphicData>
        </a:graphic>
      </p:graphicFrame>
      <p:graphicFrame>
        <p:nvGraphicFramePr>
          <p:cNvPr id="7" name="Object 8"/>
          <p:cNvGraphicFramePr>
            <a:graphicFrameLocks noChangeAspect="1"/>
          </p:cNvGraphicFramePr>
          <p:nvPr/>
        </p:nvGraphicFramePr>
        <p:xfrm>
          <a:off x="685800" y="4572000"/>
          <a:ext cx="6394450" cy="577850"/>
        </p:xfrm>
        <a:graphic>
          <a:graphicData uri="http://schemas.openxmlformats.org/presentationml/2006/ole">
            <p:oleObj spid="_x0000_s43015" name="Equation" r:id="rId7" imgW="3111480" imgH="241200" progId="Equation.3">
              <p:embed/>
            </p:oleObj>
          </a:graphicData>
        </a:graphic>
      </p:graphicFrame>
      <p:graphicFrame>
        <p:nvGraphicFramePr>
          <p:cNvPr id="43016" name="Object 8"/>
          <p:cNvGraphicFramePr>
            <a:graphicFrameLocks noChangeAspect="1"/>
          </p:cNvGraphicFramePr>
          <p:nvPr/>
        </p:nvGraphicFramePr>
        <p:xfrm>
          <a:off x="6248400" y="5702300"/>
          <a:ext cx="1092200" cy="546100"/>
        </p:xfrm>
        <a:graphic>
          <a:graphicData uri="http://schemas.openxmlformats.org/presentationml/2006/ole">
            <p:oleObj spid="_x0000_s43016" name="Equation" r:id="rId8" imgW="634680" imgH="2412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3400" y="5715000"/>
            <a:ext cx="563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200" dirty="0" smtClean="0"/>
              <a:t>زیرا در این حالت جواب بدیهی صفر بدست می اید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44035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44035" name="Equation" r:id="rId3" imgW="1816100" imgH="1511300" progId="Equation.3">
              <p:embed/>
            </p:oleObj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3657600" y="990600"/>
          <a:ext cx="3027363" cy="577850"/>
        </p:xfrm>
        <a:graphic>
          <a:graphicData uri="http://schemas.openxmlformats.org/presentationml/2006/ole">
            <p:oleObj spid="_x0000_s44036" name="Equation" r:id="rId4" imgW="1473200" imgH="2413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733800" y="1752600"/>
          <a:ext cx="2209800" cy="1255713"/>
        </p:xfrm>
        <a:graphic>
          <a:graphicData uri="http://schemas.openxmlformats.org/presentationml/2006/ole">
            <p:oleObj spid="_x0000_s44037" name="Equation" r:id="rId5" imgW="1091726" imgH="533169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400800" y="1828800"/>
          <a:ext cx="820738" cy="349250"/>
        </p:xfrm>
        <a:graphic>
          <a:graphicData uri="http://schemas.openxmlformats.org/presentationml/2006/ole">
            <p:oleObj spid="_x0000_s44038" name="Equation" r:id="rId6" imgW="660113" imgH="241195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7772400" y="1825625"/>
          <a:ext cx="936625" cy="384175"/>
        </p:xfrm>
        <a:graphic>
          <a:graphicData uri="http://schemas.openxmlformats.org/presentationml/2006/ole">
            <p:oleObj spid="_x0000_s44039" name="Equation" r:id="rId7" imgW="685800" imgH="24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685800" y="32004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برای یافتن تابع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کافیست از دو معادله دیفرانسیل معمولی بالا توابع یک متغیره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F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و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G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تعیین نمود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838200" y="41148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ولی جواب این معادلات دیفرانسیل معمولی به مقدار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k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بستگی دارد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533400" y="53340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مقدار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k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عددی ثابت است ( مستقل از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t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و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x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) ولی ممکن است صفر ، منفی یا مثبت باشد که در این صورت جوابهای مختلفی از معادلات دیفرانسیل بالا داریم .</a:t>
            </a:r>
            <a:endParaRPr lang="en-US" sz="2800" dirty="0">
              <a:latin typeface="+mj-lt"/>
              <a:ea typeface="+mj-ea"/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45059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45059" name="Equation" r:id="rId3" imgW="1816100" imgH="1511300" progId="Equation.3">
              <p:embed/>
            </p:oleObj>
          </a:graphicData>
        </a:graphic>
      </p:graphicFrame>
      <p:graphicFrame>
        <p:nvGraphicFramePr>
          <p:cNvPr id="45060" name="Object 3"/>
          <p:cNvGraphicFramePr>
            <a:graphicFrameLocks noChangeAspect="1"/>
          </p:cNvGraphicFramePr>
          <p:nvPr/>
        </p:nvGraphicFramePr>
        <p:xfrm>
          <a:off x="3657600" y="990600"/>
          <a:ext cx="3027363" cy="577850"/>
        </p:xfrm>
        <a:graphic>
          <a:graphicData uri="http://schemas.openxmlformats.org/presentationml/2006/ole">
            <p:oleObj spid="_x0000_s45060" name="Equation" r:id="rId4" imgW="1473200" imgH="241300" progId="Equation.3">
              <p:embed/>
            </p:oleObj>
          </a:graphicData>
        </a:graphic>
      </p:graphicFrame>
      <p:graphicFrame>
        <p:nvGraphicFramePr>
          <p:cNvPr id="45061" name="Object 4"/>
          <p:cNvGraphicFramePr>
            <a:graphicFrameLocks noChangeAspect="1"/>
          </p:cNvGraphicFramePr>
          <p:nvPr/>
        </p:nvGraphicFramePr>
        <p:xfrm>
          <a:off x="3733800" y="1752600"/>
          <a:ext cx="2209800" cy="1255713"/>
        </p:xfrm>
        <a:graphic>
          <a:graphicData uri="http://schemas.openxmlformats.org/presentationml/2006/ole">
            <p:oleObj spid="_x0000_s45061" name="Equation" r:id="rId5" imgW="1091726" imgH="533169" progId="Equation.3">
              <p:embed/>
            </p:oleObj>
          </a:graphicData>
        </a:graphic>
      </p:graphicFrame>
      <p:graphicFrame>
        <p:nvGraphicFramePr>
          <p:cNvPr id="45062" name="Object 5"/>
          <p:cNvGraphicFramePr>
            <a:graphicFrameLocks noChangeAspect="1"/>
          </p:cNvGraphicFramePr>
          <p:nvPr/>
        </p:nvGraphicFramePr>
        <p:xfrm>
          <a:off x="6400800" y="1828800"/>
          <a:ext cx="820738" cy="349250"/>
        </p:xfrm>
        <a:graphic>
          <a:graphicData uri="http://schemas.openxmlformats.org/presentationml/2006/ole">
            <p:oleObj spid="_x0000_s45062" name="Equation" r:id="rId6" imgW="660113" imgH="241195" progId="Equation.3">
              <p:embed/>
            </p:oleObj>
          </a:graphicData>
        </a:graphic>
      </p:graphicFrame>
      <p:graphicFrame>
        <p:nvGraphicFramePr>
          <p:cNvPr id="45063" name="Object 6"/>
          <p:cNvGraphicFramePr>
            <a:graphicFrameLocks noChangeAspect="1"/>
          </p:cNvGraphicFramePr>
          <p:nvPr/>
        </p:nvGraphicFramePr>
        <p:xfrm>
          <a:off x="7772400" y="1825625"/>
          <a:ext cx="936625" cy="384175"/>
        </p:xfrm>
        <a:graphic>
          <a:graphicData uri="http://schemas.openxmlformats.org/presentationml/2006/ole">
            <p:oleObj spid="_x0000_s45063" name="Equation" r:id="rId7" imgW="685800" imgH="24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7467600" y="3200400"/>
            <a:ext cx="1219200" cy="4572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اگر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k=0</a:t>
            </a:r>
            <a:endParaRPr lang="fa-IR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762000" y="3657600"/>
          <a:ext cx="3494088" cy="538163"/>
        </p:xfrm>
        <a:graphic>
          <a:graphicData uri="http://schemas.openxmlformats.org/presentationml/2006/ole">
            <p:oleObj spid="_x0000_s45065" name="Equation" r:id="rId8" imgW="1727200" imgH="228600" progId="Equation.3">
              <p:embed/>
            </p:oleObj>
          </a:graphicData>
        </a:graphic>
      </p:graphicFrame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3200400" y="4267200"/>
          <a:ext cx="2028825" cy="568325"/>
        </p:xfrm>
        <a:graphic>
          <a:graphicData uri="http://schemas.openxmlformats.org/presentationml/2006/ole">
            <p:oleObj spid="_x0000_s45066" name="Equation" r:id="rId9" imgW="1002865" imgH="241195" progId="Equation.3">
              <p:embed/>
            </p:oleObj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685800" y="4953000"/>
          <a:ext cx="2695575" cy="1017588"/>
        </p:xfrm>
        <a:graphic>
          <a:graphicData uri="http://schemas.openxmlformats.org/presentationml/2006/ole">
            <p:oleObj spid="_x0000_s45067" name="Equation" r:id="rId10" imgW="1409700" imgH="457200" progId="Equation.3">
              <p:embed/>
            </p:oleObj>
          </a:graphicData>
        </a:graphic>
      </p:graphicFrame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3657600" y="5181600"/>
          <a:ext cx="3698875" cy="568325"/>
        </p:xfrm>
        <a:graphic>
          <a:graphicData uri="http://schemas.openxmlformats.org/presentationml/2006/ole">
            <p:oleObj spid="_x0000_s45068" name="Equation" r:id="rId11" imgW="1828800" imgH="241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46083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46083" name="Equation" r:id="rId3" imgW="1816100" imgH="1511300" progId="Equation.3">
              <p:embed/>
            </p:oleObj>
          </a:graphicData>
        </a:graphic>
      </p:graphicFrame>
      <p:graphicFrame>
        <p:nvGraphicFramePr>
          <p:cNvPr id="46084" name="Object 3"/>
          <p:cNvGraphicFramePr>
            <a:graphicFrameLocks noChangeAspect="1"/>
          </p:cNvGraphicFramePr>
          <p:nvPr/>
        </p:nvGraphicFramePr>
        <p:xfrm>
          <a:off x="3657600" y="990600"/>
          <a:ext cx="3027363" cy="577850"/>
        </p:xfrm>
        <a:graphic>
          <a:graphicData uri="http://schemas.openxmlformats.org/presentationml/2006/ole">
            <p:oleObj spid="_x0000_s46084" name="Equation" r:id="rId4" imgW="1473200" imgH="241300" progId="Equation.3">
              <p:embed/>
            </p:oleObj>
          </a:graphicData>
        </a:graphic>
      </p:graphicFrame>
      <p:graphicFrame>
        <p:nvGraphicFramePr>
          <p:cNvPr id="46085" name="Object 4"/>
          <p:cNvGraphicFramePr>
            <a:graphicFrameLocks noChangeAspect="1"/>
          </p:cNvGraphicFramePr>
          <p:nvPr/>
        </p:nvGraphicFramePr>
        <p:xfrm>
          <a:off x="3733800" y="1752600"/>
          <a:ext cx="2209800" cy="1255713"/>
        </p:xfrm>
        <a:graphic>
          <a:graphicData uri="http://schemas.openxmlformats.org/presentationml/2006/ole">
            <p:oleObj spid="_x0000_s46085" name="Equation" r:id="rId5" imgW="1091726" imgH="533169" progId="Equation.3">
              <p:embed/>
            </p:oleObj>
          </a:graphicData>
        </a:graphic>
      </p:graphicFrame>
      <p:graphicFrame>
        <p:nvGraphicFramePr>
          <p:cNvPr id="46086" name="Object 5"/>
          <p:cNvGraphicFramePr>
            <a:graphicFrameLocks noChangeAspect="1"/>
          </p:cNvGraphicFramePr>
          <p:nvPr/>
        </p:nvGraphicFramePr>
        <p:xfrm>
          <a:off x="6400800" y="1828800"/>
          <a:ext cx="820738" cy="349250"/>
        </p:xfrm>
        <a:graphic>
          <a:graphicData uri="http://schemas.openxmlformats.org/presentationml/2006/ole">
            <p:oleObj spid="_x0000_s46086" name="Equation" r:id="rId6" imgW="660113" imgH="241195" progId="Equation.3">
              <p:embed/>
            </p:oleObj>
          </a:graphicData>
        </a:graphic>
      </p:graphicFrame>
      <p:graphicFrame>
        <p:nvGraphicFramePr>
          <p:cNvPr id="46087" name="Object 6"/>
          <p:cNvGraphicFramePr>
            <a:graphicFrameLocks noChangeAspect="1"/>
          </p:cNvGraphicFramePr>
          <p:nvPr/>
        </p:nvGraphicFramePr>
        <p:xfrm>
          <a:off x="7772400" y="1825625"/>
          <a:ext cx="936625" cy="384175"/>
        </p:xfrm>
        <a:graphic>
          <a:graphicData uri="http://schemas.openxmlformats.org/presentationml/2006/ole">
            <p:oleObj spid="_x0000_s46087" name="Equation" r:id="rId7" imgW="685800" imgH="24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5410200" y="3200400"/>
            <a:ext cx="3276600" cy="4572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اگر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k&gt;0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 یا به عبارتی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k=r</a:t>
            </a:r>
            <a:r>
              <a:rPr lang="en-US" sz="2800" baseline="30000" dirty="0">
                <a:latin typeface="+mj-lt"/>
                <a:ea typeface="+mj-ea"/>
                <a:cs typeface="B Zar" pitchFamily="2" charset="-78"/>
              </a:rPr>
              <a:t>2</a:t>
            </a:r>
            <a:r>
              <a:rPr lang="fa-IR" sz="2800" baseline="30000" dirty="0">
                <a:latin typeface="+mj-lt"/>
                <a:ea typeface="+mj-ea"/>
                <a:cs typeface="B Zar" pitchFamily="2" charset="-78"/>
              </a:rPr>
              <a:t>  </a:t>
            </a:r>
            <a:endParaRPr lang="fa-IR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325438" y="3657600"/>
          <a:ext cx="4367212" cy="538163"/>
        </p:xfrm>
        <a:graphic>
          <a:graphicData uri="http://schemas.openxmlformats.org/presentationml/2006/ole">
            <p:oleObj spid="_x0000_s46089" name="Equation" r:id="rId8" imgW="2159000" imgH="228600" progId="Equation.3">
              <p:embed/>
            </p:oleObj>
          </a:graphicData>
        </a:graphic>
      </p:graphicFrame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2635250" y="4208463"/>
          <a:ext cx="3159125" cy="687387"/>
        </p:xfrm>
        <a:graphic>
          <a:graphicData uri="http://schemas.openxmlformats.org/presentationml/2006/ole">
            <p:oleObj spid="_x0000_s46090" name="Equation" r:id="rId9" imgW="1562100" imgH="292100" progId="Equation.3">
              <p:embed/>
            </p:oleObj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533400" y="4876800"/>
          <a:ext cx="6267450" cy="1017588"/>
        </p:xfrm>
        <a:graphic>
          <a:graphicData uri="http://schemas.openxmlformats.org/presentationml/2006/ole">
            <p:oleObj spid="_x0000_s46091" name="Equation" r:id="rId10" imgW="3276600" imgH="457200" progId="Equation.3">
              <p:embed/>
            </p:oleObj>
          </a:graphicData>
        </a:graphic>
      </p:graphicFrame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1828800" y="6096000"/>
          <a:ext cx="3698875" cy="568325"/>
        </p:xfrm>
        <a:graphic>
          <a:graphicData uri="http://schemas.openxmlformats.org/presentationml/2006/ole">
            <p:oleObj spid="_x0000_s46092" name="Equation" r:id="rId11" imgW="1828800" imgH="241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47107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47107" name="Equation" r:id="rId3" imgW="1816100" imgH="1511300" progId="Equation.3">
              <p:embed/>
            </p:oleObj>
          </a:graphicData>
        </a:graphic>
      </p:graphicFrame>
      <p:graphicFrame>
        <p:nvGraphicFramePr>
          <p:cNvPr id="47108" name="Object 3"/>
          <p:cNvGraphicFramePr>
            <a:graphicFrameLocks noChangeAspect="1"/>
          </p:cNvGraphicFramePr>
          <p:nvPr/>
        </p:nvGraphicFramePr>
        <p:xfrm>
          <a:off x="3657600" y="990600"/>
          <a:ext cx="3027363" cy="577850"/>
        </p:xfrm>
        <a:graphic>
          <a:graphicData uri="http://schemas.openxmlformats.org/presentationml/2006/ole">
            <p:oleObj spid="_x0000_s47108" name="Equation" r:id="rId4" imgW="1473200" imgH="241300" progId="Equation.3">
              <p:embed/>
            </p:oleObj>
          </a:graphicData>
        </a:graphic>
      </p:graphicFrame>
      <p:graphicFrame>
        <p:nvGraphicFramePr>
          <p:cNvPr id="47109" name="Object 4"/>
          <p:cNvGraphicFramePr>
            <a:graphicFrameLocks noChangeAspect="1"/>
          </p:cNvGraphicFramePr>
          <p:nvPr/>
        </p:nvGraphicFramePr>
        <p:xfrm>
          <a:off x="3733800" y="1752600"/>
          <a:ext cx="2209800" cy="1255713"/>
        </p:xfrm>
        <a:graphic>
          <a:graphicData uri="http://schemas.openxmlformats.org/presentationml/2006/ole">
            <p:oleObj spid="_x0000_s47109" name="Equation" r:id="rId5" imgW="1091726" imgH="533169" progId="Equation.3">
              <p:embed/>
            </p:oleObj>
          </a:graphicData>
        </a:graphic>
      </p:graphicFrame>
      <p:graphicFrame>
        <p:nvGraphicFramePr>
          <p:cNvPr id="47110" name="Object 5"/>
          <p:cNvGraphicFramePr>
            <a:graphicFrameLocks noChangeAspect="1"/>
          </p:cNvGraphicFramePr>
          <p:nvPr/>
        </p:nvGraphicFramePr>
        <p:xfrm>
          <a:off x="6400800" y="1828800"/>
          <a:ext cx="820738" cy="349250"/>
        </p:xfrm>
        <a:graphic>
          <a:graphicData uri="http://schemas.openxmlformats.org/presentationml/2006/ole">
            <p:oleObj spid="_x0000_s47110" name="Equation" r:id="rId6" imgW="660113" imgH="241195" progId="Equation.3">
              <p:embed/>
            </p:oleObj>
          </a:graphicData>
        </a:graphic>
      </p:graphicFrame>
      <p:graphicFrame>
        <p:nvGraphicFramePr>
          <p:cNvPr id="47111" name="Object 6"/>
          <p:cNvGraphicFramePr>
            <a:graphicFrameLocks noChangeAspect="1"/>
          </p:cNvGraphicFramePr>
          <p:nvPr/>
        </p:nvGraphicFramePr>
        <p:xfrm>
          <a:off x="7772400" y="1825625"/>
          <a:ext cx="936625" cy="384175"/>
        </p:xfrm>
        <a:graphic>
          <a:graphicData uri="http://schemas.openxmlformats.org/presentationml/2006/ole">
            <p:oleObj spid="_x0000_s47111" name="Equation" r:id="rId7" imgW="685800" imgH="24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3124200" y="3048000"/>
            <a:ext cx="5638800" cy="4572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بنابراین فرض می کنیم 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k&lt;0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 یا به عبارتی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k=-p</a:t>
            </a:r>
            <a:r>
              <a:rPr lang="en-US" sz="2800" baseline="30000" dirty="0">
                <a:latin typeface="+mj-lt"/>
                <a:ea typeface="+mj-ea"/>
                <a:cs typeface="B Zar" pitchFamily="2" charset="-78"/>
              </a:rPr>
              <a:t>2</a:t>
            </a:r>
            <a:r>
              <a:rPr lang="fa-IR" sz="2800" baseline="30000" dirty="0">
                <a:latin typeface="+mj-lt"/>
                <a:ea typeface="+mj-ea"/>
                <a:cs typeface="B Zar" pitchFamily="2" charset="-78"/>
              </a:rPr>
              <a:t>  </a:t>
            </a:r>
            <a:endParaRPr lang="fa-IR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762000" y="3581400"/>
          <a:ext cx="3810000" cy="487363"/>
        </p:xfrm>
        <a:graphic>
          <a:graphicData uri="http://schemas.openxmlformats.org/presentationml/2006/ole">
            <p:oleObj spid="_x0000_s47113" name="Equation" r:id="rId8" imgW="2197100" imgH="241300" progId="Equation.3">
              <p:embed/>
            </p:oleObj>
          </a:graphicData>
        </a:graphic>
      </p:graphicFrame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2209800" y="4038600"/>
          <a:ext cx="3911600" cy="509588"/>
        </p:xfrm>
        <a:graphic>
          <a:graphicData uri="http://schemas.openxmlformats.org/presentationml/2006/ole">
            <p:oleObj spid="_x0000_s47114" name="Equation" r:id="rId9" imgW="2159000" imgH="241300" progId="Equation.3">
              <p:embed/>
            </p:oleObj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1905000" y="4648200"/>
          <a:ext cx="3086100" cy="962025"/>
        </p:xfrm>
        <a:graphic>
          <a:graphicData uri="http://schemas.openxmlformats.org/presentationml/2006/ole">
            <p:oleObj spid="_x0000_s47115" name="Equation" r:id="rId10" imgW="1612900" imgH="431800" progId="Equation.3">
              <p:embed/>
            </p:oleObj>
          </a:graphicData>
        </a:graphic>
      </p:graphicFrame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1905000" y="5638800"/>
          <a:ext cx="4800600" cy="515938"/>
        </p:xfrm>
        <a:graphic>
          <a:graphicData uri="http://schemas.openxmlformats.org/presentationml/2006/ole">
            <p:oleObj spid="_x0000_s47116" name="Equation" r:id="rId11" imgW="2616200" imgH="241300" progId="Equation.3">
              <p:embed/>
            </p:oleObj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 bwMode="auto">
          <a:xfrm>
            <a:off x="5334000" y="5105400"/>
            <a:ext cx="3657600" cy="4572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فرض کنیم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B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مخالف صفر باشد</a:t>
            </a:r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/>
        </p:nvGraphicFramePr>
        <p:xfrm>
          <a:off x="6705600" y="6019800"/>
          <a:ext cx="1747838" cy="625475"/>
        </p:xfrm>
        <a:graphic>
          <a:graphicData uri="http://schemas.openxmlformats.org/presentationml/2006/ole">
            <p:oleObj spid="_x0000_s47118" name="Equation" r:id="rId12" imgW="1447172" imgH="444307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48131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48131" name="Equation" r:id="rId3" imgW="1816100" imgH="1511300" progId="Equation.3">
              <p:embed/>
            </p:oleObj>
          </a:graphicData>
        </a:graphic>
      </p:graphicFrame>
      <p:graphicFrame>
        <p:nvGraphicFramePr>
          <p:cNvPr id="48132" name="Object 3"/>
          <p:cNvGraphicFramePr>
            <a:graphicFrameLocks noChangeAspect="1"/>
          </p:cNvGraphicFramePr>
          <p:nvPr/>
        </p:nvGraphicFramePr>
        <p:xfrm>
          <a:off x="3657600" y="990600"/>
          <a:ext cx="3027363" cy="577850"/>
        </p:xfrm>
        <a:graphic>
          <a:graphicData uri="http://schemas.openxmlformats.org/presentationml/2006/ole">
            <p:oleObj spid="_x0000_s48132" name="Equation" r:id="rId4" imgW="1473200" imgH="241300" progId="Equation.3">
              <p:embed/>
            </p:oleObj>
          </a:graphicData>
        </a:graphic>
      </p:graphicFrame>
      <p:graphicFrame>
        <p:nvGraphicFramePr>
          <p:cNvPr id="48133" name="Object 4"/>
          <p:cNvGraphicFramePr>
            <a:graphicFrameLocks noChangeAspect="1"/>
          </p:cNvGraphicFramePr>
          <p:nvPr/>
        </p:nvGraphicFramePr>
        <p:xfrm>
          <a:off x="3733800" y="1752600"/>
          <a:ext cx="2209800" cy="1255713"/>
        </p:xfrm>
        <a:graphic>
          <a:graphicData uri="http://schemas.openxmlformats.org/presentationml/2006/ole">
            <p:oleObj spid="_x0000_s48133" name="Equation" r:id="rId5" imgW="1091726" imgH="533169" progId="Equation.3">
              <p:embed/>
            </p:oleObj>
          </a:graphicData>
        </a:graphic>
      </p:graphicFrame>
      <p:graphicFrame>
        <p:nvGraphicFramePr>
          <p:cNvPr id="48134" name="Object 5"/>
          <p:cNvGraphicFramePr>
            <a:graphicFrameLocks noChangeAspect="1"/>
          </p:cNvGraphicFramePr>
          <p:nvPr/>
        </p:nvGraphicFramePr>
        <p:xfrm>
          <a:off x="6400800" y="1828800"/>
          <a:ext cx="820738" cy="349250"/>
        </p:xfrm>
        <a:graphic>
          <a:graphicData uri="http://schemas.openxmlformats.org/presentationml/2006/ole">
            <p:oleObj spid="_x0000_s48134" name="Equation" r:id="rId6" imgW="660113" imgH="241195" progId="Equation.3">
              <p:embed/>
            </p:oleObj>
          </a:graphicData>
        </a:graphic>
      </p:graphicFrame>
      <p:graphicFrame>
        <p:nvGraphicFramePr>
          <p:cNvPr id="48135" name="Object 6"/>
          <p:cNvGraphicFramePr>
            <a:graphicFrameLocks noChangeAspect="1"/>
          </p:cNvGraphicFramePr>
          <p:nvPr/>
        </p:nvGraphicFramePr>
        <p:xfrm>
          <a:off x="7772400" y="1825625"/>
          <a:ext cx="936625" cy="384175"/>
        </p:xfrm>
        <a:graphic>
          <a:graphicData uri="http://schemas.openxmlformats.org/presentationml/2006/ole">
            <p:oleObj spid="_x0000_s48135" name="Equation" r:id="rId7" imgW="685800" imgH="24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3124200" y="3048000"/>
            <a:ext cx="5638800" cy="4572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بنابراین فرض می کنیم 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k&lt;0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 یا به عبارتی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k=-p</a:t>
            </a:r>
            <a:r>
              <a:rPr lang="en-US" sz="2800" baseline="30000" dirty="0">
                <a:latin typeface="+mj-lt"/>
                <a:ea typeface="+mj-ea"/>
                <a:cs typeface="B Zar" pitchFamily="2" charset="-78"/>
              </a:rPr>
              <a:t>2</a:t>
            </a:r>
            <a:r>
              <a:rPr lang="fa-IR" sz="2800" baseline="30000" dirty="0">
                <a:latin typeface="+mj-lt"/>
                <a:ea typeface="+mj-ea"/>
                <a:cs typeface="B Zar" pitchFamily="2" charset="-78"/>
              </a:rPr>
              <a:t>  </a:t>
            </a:r>
            <a:endParaRPr lang="fa-IR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48137" name="Object 7"/>
          <p:cNvGraphicFramePr>
            <a:graphicFrameLocks noChangeAspect="1"/>
          </p:cNvGraphicFramePr>
          <p:nvPr/>
        </p:nvGraphicFramePr>
        <p:xfrm>
          <a:off x="762000" y="3581400"/>
          <a:ext cx="3810000" cy="487363"/>
        </p:xfrm>
        <a:graphic>
          <a:graphicData uri="http://schemas.openxmlformats.org/presentationml/2006/ole">
            <p:oleObj spid="_x0000_s48137" name="Equation" r:id="rId8" imgW="2197100" imgH="241300" progId="Equation.3">
              <p:embed/>
            </p:oleObj>
          </a:graphicData>
        </a:graphic>
      </p:graphicFrame>
      <p:graphicFrame>
        <p:nvGraphicFramePr>
          <p:cNvPr id="48138" name="Object 8"/>
          <p:cNvGraphicFramePr>
            <a:graphicFrameLocks noChangeAspect="1"/>
          </p:cNvGraphicFramePr>
          <p:nvPr/>
        </p:nvGraphicFramePr>
        <p:xfrm>
          <a:off x="2209800" y="4038600"/>
          <a:ext cx="3911600" cy="509588"/>
        </p:xfrm>
        <a:graphic>
          <a:graphicData uri="http://schemas.openxmlformats.org/presentationml/2006/ole">
            <p:oleObj spid="_x0000_s48138" name="Equation" r:id="rId9" imgW="2159000" imgH="241300" progId="Equation.3">
              <p:embed/>
            </p:oleObj>
          </a:graphicData>
        </a:graphic>
      </p:graphicFrame>
      <p:graphicFrame>
        <p:nvGraphicFramePr>
          <p:cNvPr id="48139" name="Object 11"/>
          <p:cNvGraphicFramePr>
            <a:graphicFrameLocks noChangeAspect="1"/>
          </p:cNvGraphicFramePr>
          <p:nvPr/>
        </p:nvGraphicFramePr>
        <p:xfrm>
          <a:off x="5791200" y="4800600"/>
          <a:ext cx="1501775" cy="625475"/>
        </p:xfrm>
        <a:graphic>
          <a:graphicData uri="http://schemas.openxmlformats.org/presentationml/2006/ole">
            <p:oleObj spid="_x0000_s48139" name="Equation" r:id="rId10" imgW="1244600" imgH="444500" progId="Equation.3">
              <p:embed/>
            </p:oleObj>
          </a:graphicData>
        </a:graphic>
      </p:graphicFrame>
      <p:graphicFrame>
        <p:nvGraphicFramePr>
          <p:cNvPr id="48140" name="Object 10"/>
          <p:cNvGraphicFramePr>
            <a:graphicFrameLocks noChangeAspect="1"/>
          </p:cNvGraphicFramePr>
          <p:nvPr/>
        </p:nvGraphicFramePr>
        <p:xfrm>
          <a:off x="2232025" y="4724400"/>
          <a:ext cx="2782888" cy="939800"/>
        </p:xfrm>
        <a:graphic>
          <a:graphicData uri="http://schemas.openxmlformats.org/presentationml/2006/ole">
            <p:oleObj spid="_x0000_s48140" name="Equation" r:id="rId11" imgW="1536033" imgH="444307" progId="Equation.3">
              <p:embed/>
            </p:oleObj>
          </a:graphicData>
        </a:graphic>
      </p:graphicFrame>
      <p:graphicFrame>
        <p:nvGraphicFramePr>
          <p:cNvPr id="14" name="Object 11"/>
          <p:cNvGraphicFramePr>
            <a:graphicFrameLocks noChangeAspect="1"/>
          </p:cNvGraphicFramePr>
          <p:nvPr/>
        </p:nvGraphicFramePr>
        <p:xfrm>
          <a:off x="2347913" y="5715000"/>
          <a:ext cx="2552700" cy="939800"/>
        </p:xfrm>
        <a:graphic>
          <a:graphicData uri="http://schemas.openxmlformats.org/presentationml/2006/ole">
            <p:oleObj spid="_x0000_s48141" name="Equation" r:id="rId12" imgW="1409088" imgH="444307" progId="Equation.3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5181600" y="5943600"/>
          <a:ext cx="1466850" cy="515938"/>
        </p:xfrm>
        <a:graphic>
          <a:graphicData uri="http://schemas.openxmlformats.org/presentationml/2006/ole">
            <p:oleObj spid="_x0000_s48142" name="Equation" r:id="rId13" imgW="672808" imgH="203112" progId="Equation.3">
              <p:embed/>
            </p:oleObj>
          </a:graphicData>
        </a:graphic>
      </p:graphicFrame>
      <p:sp>
        <p:nvSpPr>
          <p:cNvPr id="18" name="Rectangle 17"/>
          <p:cNvSpPr/>
          <p:nvPr/>
        </p:nvSpPr>
        <p:spPr>
          <a:xfrm>
            <a:off x="3505200" y="1676400"/>
            <a:ext cx="2362200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209800" y="5715000"/>
            <a:ext cx="502920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49155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49155" name="Equation" r:id="rId3" imgW="1816100" imgH="1511300" progId="Equation.3">
              <p:embed/>
            </p:oleObj>
          </a:graphicData>
        </a:graphic>
      </p:graphicFrame>
      <p:graphicFrame>
        <p:nvGraphicFramePr>
          <p:cNvPr id="49156" name="Object 3"/>
          <p:cNvGraphicFramePr>
            <a:graphicFrameLocks noChangeAspect="1"/>
          </p:cNvGraphicFramePr>
          <p:nvPr/>
        </p:nvGraphicFramePr>
        <p:xfrm>
          <a:off x="3657600" y="990600"/>
          <a:ext cx="3027363" cy="577850"/>
        </p:xfrm>
        <a:graphic>
          <a:graphicData uri="http://schemas.openxmlformats.org/presentationml/2006/ole">
            <p:oleObj spid="_x0000_s49156" name="Equation" r:id="rId4" imgW="1473200" imgH="241300" progId="Equation.3">
              <p:embed/>
            </p:oleObj>
          </a:graphicData>
        </a:graphic>
      </p:graphicFrame>
      <p:graphicFrame>
        <p:nvGraphicFramePr>
          <p:cNvPr id="49157" name="Object 4"/>
          <p:cNvGraphicFramePr>
            <a:graphicFrameLocks noChangeAspect="1"/>
          </p:cNvGraphicFramePr>
          <p:nvPr/>
        </p:nvGraphicFramePr>
        <p:xfrm>
          <a:off x="3733800" y="1752600"/>
          <a:ext cx="2209800" cy="1255713"/>
        </p:xfrm>
        <a:graphic>
          <a:graphicData uri="http://schemas.openxmlformats.org/presentationml/2006/ole">
            <p:oleObj spid="_x0000_s49157" name="Equation" r:id="rId5" imgW="1091726" imgH="533169" progId="Equation.3">
              <p:embed/>
            </p:oleObj>
          </a:graphicData>
        </a:graphic>
      </p:graphicFrame>
      <p:graphicFrame>
        <p:nvGraphicFramePr>
          <p:cNvPr id="49158" name="Object 5"/>
          <p:cNvGraphicFramePr>
            <a:graphicFrameLocks noChangeAspect="1"/>
          </p:cNvGraphicFramePr>
          <p:nvPr/>
        </p:nvGraphicFramePr>
        <p:xfrm>
          <a:off x="6400800" y="1828800"/>
          <a:ext cx="820738" cy="349250"/>
        </p:xfrm>
        <a:graphic>
          <a:graphicData uri="http://schemas.openxmlformats.org/presentationml/2006/ole">
            <p:oleObj spid="_x0000_s49158" name="Equation" r:id="rId6" imgW="660113" imgH="241195" progId="Equation.3">
              <p:embed/>
            </p:oleObj>
          </a:graphicData>
        </a:graphic>
      </p:graphicFrame>
      <p:graphicFrame>
        <p:nvGraphicFramePr>
          <p:cNvPr id="49159" name="Object 6"/>
          <p:cNvGraphicFramePr>
            <a:graphicFrameLocks noChangeAspect="1"/>
          </p:cNvGraphicFramePr>
          <p:nvPr/>
        </p:nvGraphicFramePr>
        <p:xfrm>
          <a:off x="7772400" y="1825625"/>
          <a:ext cx="936625" cy="384175"/>
        </p:xfrm>
        <a:graphic>
          <a:graphicData uri="http://schemas.openxmlformats.org/presentationml/2006/ole">
            <p:oleObj spid="_x0000_s49159" name="Equation" r:id="rId7" imgW="685800" imgH="24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762000" y="5105400"/>
            <a:ext cx="7848600" cy="762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هر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f</a:t>
            </a:r>
            <a:r>
              <a:rPr lang="en-US" sz="2800" baseline="-25000" dirty="0">
                <a:latin typeface="+mj-lt"/>
                <a:ea typeface="+mj-ea"/>
                <a:cs typeface="B Zar" pitchFamily="2" charset="-78"/>
              </a:rPr>
              <a:t>n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که به صورت بالا تعریف می شود جوابی از معادله دیفرانسیل معمولی بالا با شرایط اولیه مفروض است </a:t>
            </a:r>
          </a:p>
        </p:txBody>
      </p:sp>
      <p:graphicFrame>
        <p:nvGraphicFramePr>
          <p:cNvPr id="49161" name="Object 11"/>
          <p:cNvGraphicFramePr>
            <a:graphicFrameLocks noChangeAspect="1"/>
          </p:cNvGraphicFramePr>
          <p:nvPr/>
        </p:nvGraphicFramePr>
        <p:xfrm>
          <a:off x="7088188" y="3962400"/>
          <a:ext cx="889000" cy="625475"/>
        </p:xfrm>
        <a:graphic>
          <a:graphicData uri="http://schemas.openxmlformats.org/presentationml/2006/ole">
            <p:oleObj spid="_x0000_s49161" name="Equation" r:id="rId8" imgW="736280" imgH="444307" progId="Equation.3">
              <p:embed/>
            </p:oleObj>
          </a:graphicData>
        </a:graphic>
      </p:graphicFrame>
      <p:graphicFrame>
        <p:nvGraphicFramePr>
          <p:cNvPr id="14" name="Object 8"/>
          <p:cNvGraphicFramePr>
            <a:graphicFrameLocks noChangeAspect="1"/>
          </p:cNvGraphicFramePr>
          <p:nvPr/>
        </p:nvGraphicFramePr>
        <p:xfrm>
          <a:off x="990600" y="3733800"/>
          <a:ext cx="2552700" cy="939800"/>
        </p:xfrm>
        <a:graphic>
          <a:graphicData uri="http://schemas.openxmlformats.org/presentationml/2006/ole">
            <p:oleObj spid="_x0000_s49162" name="Equation" r:id="rId9" imgW="1409088" imgH="444307" progId="Equation.3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4419600" y="4038600"/>
          <a:ext cx="1466850" cy="515938"/>
        </p:xfrm>
        <a:graphic>
          <a:graphicData uri="http://schemas.openxmlformats.org/presentationml/2006/ole">
            <p:oleObj spid="_x0000_s49163" name="Equation" r:id="rId10" imgW="672808" imgH="203112" progId="Equation.3">
              <p:embed/>
            </p:oleObj>
          </a:graphicData>
        </a:graphic>
      </p:graphicFrame>
      <p:sp>
        <p:nvSpPr>
          <p:cNvPr id="18" name="Rectangle 17"/>
          <p:cNvSpPr/>
          <p:nvPr/>
        </p:nvSpPr>
        <p:spPr>
          <a:xfrm>
            <a:off x="3505200" y="1676400"/>
            <a:ext cx="2362200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50179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50179" name="Equation" r:id="rId3" imgW="1816100" imgH="1511300" progId="Equation.3">
              <p:embed/>
            </p:oleObj>
          </a:graphicData>
        </a:graphic>
      </p:graphicFrame>
      <p:graphicFrame>
        <p:nvGraphicFramePr>
          <p:cNvPr id="50180" name="Object 3"/>
          <p:cNvGraphicFramePr>
            <a:graphicFrameLocks noChangeAspect="1"/>
          </p:cNvGraphicFramePr>
          <p:nvPr/>
        </p:nvGraphicFramePr>
        <p:xfrm>
          <a:off x="3657600" y="990600"/>
          <a:ext cx="3027363" cy="577850"/>
        </p:xfrm>
        <a:graphic>
          <a:graphicData uri="http://schemas.openxmlformats.org/presentationml/2006/ole">
            <p:oleObj spid="_x0000_s50180" name="Equation" r:id="rId4" imgW="1473200" imgH="241300" progId="Equation.3">
              <p:embed/>
            </p:oleObj>
          </a:graphicData>
        </a:graphic>
      </p:graphicFrame>
      <p:graphicFrame>
        <p:nvGraphicFramePr>
          <p:cNvPr id="50181" name="Object 4"/>
          <p:cNvGraphicFramePr>
            <a:graphicFrameLocks noChangeAspect="1"/>
          </p:cNvGraphicFramePr>
          <p:nvPr/>
        </p:nvGraphicFramePr>
        <p:xfrm>
          <a:off x="3733800" y="1752600"/>
          <a:ext cx="2209800" cy="1255713"/>
        </p:xfrm>
        <a:graphic>
          <a:graphicData uri="http://schemas.openxmlformats.org/presentationml/2006/ole">
            <p:oleObj spid="_x0000_s50181" name="Equation" r:id="rId5" imgW="1091726" imgH="533169" progId="Equation.3">
              <p:embed/>
            </p:oleObj>
          </a:graphicData>
        </a:graphic>
      </p:graphicFrame>
      <p:graphicFrame>
        <p:nvGraphicFramePr>
          <p:cNvPr id="50182" name="Object 5"/>
          <p:cNvGraphicFramePr>
            <a:graphicFrameLocks noChangeAspect="1"/>
          </p:cNvGraphicFramePr>
          <p:nvPr/>
        </p:nvGraphicFramePr>
        <p:xfrm>
          <a:off x="6400800" y="1828800"/>
          <a:ext cx="820738" cy="349250"/>
        </p:xfrm>
        <a:graphic>
          <a:graphicData uri="http://schemas.openxmlformats.org/presentationml/2006/ole">
            <p:oleObj spid="_x0000_s50182" name="Equation" r:id="rId6" imgW="660113" imgH="241195" progId="Equation.3">
              <p:embed/>
            </p:oleObj>
          </a:graphicData>
        </a:graphic>
      </p:graphicFrame>
      <p:graphicFrame>
        <p:nvGraphicFramePr>
          <p:cNvPr id="50183" name="Object 6"/>
          <p:cNvGraphicFramePr>
            <a:graphicFrameLocks noChangeAspect="1"/>
          </p:cNvGraphicFramePr>
          <p:nvPr/>
        </p:nvGraphicFramePr>
        <p:xfrm>
          <a:off x="7772400" y="1825625"/>
          <a:ext cx="936625" cy="384175"/>
        </p:xfrm>
        <a:graphic>
          <a:graphicData uri="http://schemas.openxmlformats.org/presentationml/2006/ole">
            <p:oleObj spid="_x0000_s50183" name="Equation" r:id="rId7" imgW="685800" imgH="24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914400" y="3276600"/>
            <a:ext cx="7848600" cy="762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حالا جواب یا جوابهایی برای این معادله دیفرانسیل بدست می آوریم . 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914400" y="5257800"/>
          <a:ext cx="2295525" cy="762000"/>
        </p:xfrm>
        <a:graphic>
          <a:graphicData uri="http://schemas.openxmlformats.org/presentationml/2006/ole">
            <p:oleObj spid="_x0000_s50185" name="Equation" r:id="rId8" imgW="1562100" imgH="444500" progId="Equation.3">
              <p:embed/>
            </p:oleObj>
          </a:graphicData>
        </a:graphic>
      </p:graphicFrame>
      <p:sp>
        <p:nvSpPr>
          <p:cNvPr id="18" name="Rectangle 17"/>
          <p:cNvSpPr/>
          <p:nvPr/>
        </p:nvSpPr>
        <p:spPr>
          <a:xfrm>
            <a:off x="3581400" y="2362200"/>
            <a:ext cx="2362200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aphicFrame>
        <p:nvGraphicFramePr>
          <p:cNvPr id="3" name="Object 10"/>
          <p:cNvGraphicFramePr>
            <a:graphicFrameLocks noChangeAspect="1"/>
          </p:cNvGraphicFramePr>
          <p:nvPr/>
        </p:nvGraphicFramePr>
        <p:xfrm>
          <a:off x="3962400" y="5181600"/>
          <a:ext cx="3451225" cy="762000"/>
        </p:xfrm>
        <a:graphic>
          <a:graphicData uri="http://schemas.openxmlformats.org/presentationml/2006/ole">
            <p:oleObj spid="_x0000_s50187" name="Equation" r:id="rId9" imgW="2349500" imgH="444500" progId="Equation.3">
              <p:embed/>
            </p:oleObj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 bwMode="auto">
          <a:xfrm>
            <a:off x="914400" y="4343400"/>
            <a:ext cx="7848600" cy="76200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در ابتدا برای آسان کردن کار در نمادها تغییراتی ایجاد می کنیم .</a:t>
            </a:r>
          </a:p>
        </p:txBody>
      </p:sp>
      <p:graphicFrame>
        <p:nvGraphicFramePr>
          <p:cNvPr id="4" name="Object 11"/>
          <p:cNvGraphicFramePr>
            <a:graphicFrameLocks noChangeAspect="1"/>
          </p:cNvGraphicFramePr>
          <p:nvPr/>
        </p:nvGraphicFramePr>
        <p:xfrm>
          <a:off x="6553200" y="2362200"/>
          <a:ext cx="2157413" cy="747713"/>
        </p:xfrm>
        <a:graphic>
          <a:graphicData uri="http://schemas.openxmlformats.org/presentationml/2006/ole">
            <p:oleObj spid="_x0000_s50189" name="Equation" r:id="rId10" imgW="1066337" imgH="317362" progId="Equation.3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6400800" y="2286000"/>
            <a:ext cx="2362200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457200"/>
            <a:ext cx="7515225" cy="696913"/>
          </a:xfrm>
        </p:spPr>
        <p:txBody>
          <a:bodyPr/>
          <a:lstStyle/>
          <a:p>
            <a:pPr algn="r" eaLnBrk="1" hangingPunct="1"/>
            <a:r>
              <a:rPr lang="fa-IR" sz="3200" smtClean="0">
                <a:solidFill>
                  <a:schemeClr val="tx2"/>
                </a:solidFill>
                <a:cs typeface="B Titr" pitchFamily="2" charset="-78"/>
              </a:rPr>
              <a:t>معادلات دیفرانسیل معمولی </a:t>
            </a:r>
            <a:endParaRPr lang="en-US" sz="3000" smtClean="0">
              <a:cs typeface="B Titr" pitchFamily="2" charset="-78"/>
            </a:endParaRPr>
          </a:p>
        </p:txBody>
      </p:sp>
      <p:graphicFrame>
        <p:nvGraphicFramePr>
          <p:cNvPr id="10243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2419350" y="3816350"/>
          <a:ext cx="114300" cy="215900"/>
        </p:xfrm>
        <a:graphic>
          <a:graphicData uri="http://schemas.openxmlformats.org/presentationml/2006/ole">
            <p:oleObj spid="_x0000_s10243" name="Equation" r:id="rId4" imgW="114151" imgH="215619" progId="Equation.3">
              <p:embed/>
            </p:oleObj>
          </a:graphicData>
        </a:graphic>
      </p:graphicFrame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228600" y="1143000"/>
            <a:ext cx="853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800" b="1">
                <a:cs typeface="B Zar" pitchFamily="2" charset="-78"/>
              </a:rPr>
              <a:t>مثال : </a:t>
            </a: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800" b="1">
                <a:cs typeface="B Zar" pitchFamily="2" charset="-78"/>
              </a:rPr>
              <a:t>  </a:t>
            </a: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/>
          </a:p>
        </p:txBody>
      </p:sp>
      <p:graphicFrame>
        <p:nvGraphicFramePr>
          <p:cNvPr id="91142" name="Object 3"/>
          <p:cNvGraphicFramePr>
            <a:graphicFrameLocks noChangeAspect="1"/>
          </p:cNvGraphicFramePr>
          <p:nvPr/>
        </p:nvGraphicFramePr>
        <p:xfrm>
          <a:off x="990600" y="1600200"/>
          <a:ext cx="3317875" cy="1563688"/>
        </p:xfrm>
        <a:graphic>
          <a:graphicData uri="http://schemas.openxmlformats.org/presentationml/2006/ole">
            <p:oleObj spid="_x0000_s10246" name="Equation" r:id="rId5" imgW="1016000" imgH="482600" progId="Equation.3">
              <p:embed/>
            </p:oleObj>
          </a:graphicData>
        </a:graphic>
      </p:graphicFrame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990600" y="3810000"/>
          <a:ext cx="4395788" cy="2509838"/>
        </p:xfrm>
        <a:graphic>
          <a:graphicData uri="http://schemas.openxmlformats.org/presentationml/2006/ole">
            <p:oleObj spid="_x0000_s10247" name="Equation" r:id="rId6" imgW="1345616" imgH="774364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51203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51203" name="Equation" r:id="rId3" imgW="1816100" imgH="1511300" progId="Equation.3">
              <p:embed/>
            </p:oleObj>
          </a:graphicData>
        </a:graphic>
      </p:graphicFrame>
      <p:graphicFrame>
        <p:nvGraphicFramePr>
          <p:cNvPr id="51204" name="Object 3"/>
          <p:cNvGraphicFramePr>
            <a:graphicFrameLocks noChangeAspect="1"/>
          </p:cNvGraphicFramePr>
          <p:nvPr/>
        </p:nvGraphicFramePr>
        <p:xfrm>
          <a:off x="3657600" y="990600"/>
          <a:ext cx="3027363" cy="577850"/>
        </p:xfrm>
        <a:graphic>
          <a:graphicData uri="http://schemas.openxmlformats.org/presentationml/2006/ole">
            <p:oleObj spid="_x0000_s51204" name="Equation" r:id="rId4" imgW="1473200" imgH="241300" progId="Equation.3">
              <p:embed/>
            </p:oleObj>
          </a:graphicData>
        </a:graphic>
      </p:graphicFrame>
      <p:graphicFrame>
        <p:nvGraphicFramePr>
          <p:cNvPr id="51205" name="Object 4"/>
          <p:cNvGraphicFramePr>
            <a:graphicFrameLocks noChangeAspect="1"/>
          </p:cNvGraphicFramePr>
          <p:nvPr/>
        </p:nvGraphicFramePr>
        <p:xfrm>
          <a:off x="3733800" y="1752600"/>
          <a:ext cx="2209800" cy="1255713"/>
        </p:xfrm>
        <a:graphic>
          <a:graphicData uri="http://schemas.openxmlformats.org/presentationml/2006/ole">
            <p:oleObj spid="_x0000_s51205" name="Equation" r:id="rId5" imgW="1091726" imgH="533169" progId="Equation.3">
              <p:embed/>
            </p:oleObj>
          </a:graphicData>
        </a:graphic>
      </p:graphicFrame>
      <p:graphicFrame>
        <p:nvGraphicFramePr>
          <p:cNvPr id="51206" name="Object 5"/>
          <p:cNvGraphicFramePr>
            <a:graphicFrameLocks noChangeAspect="1"/>
          </p:cNvGraphicFramePr>
          <p:nvPr/>
        </p:nvGraphicFramePr>
        <p:xfrm>
          <a:off x="6400800" y="1828800"/>
          <a:ext cx="820738" cy="349250"/>
        </p:xfrm>
        <a:graphic>
          <a:graphicData uri="http://schemas.openxmlformats.org/presentationml/2006/ole">
            <p:oleObj spid="_x0000_s51206" name="Equation" r:id="rId6" imgW="660113" imgH="241195" progId="Equation.3">
              <p:embed/>
            </p:oleObj>
          </a:graphicData>
        </a:graphic>
      </p:graphicFrame>
      <p:graphicFrame>
        <p:nvGraphicFramePr>
          <p:cNvPr id="51207" name="Object 6"/>
          <p:cNvGraphicFramePr>
            <a:graphicFrameLocks noChangeAspect="1"/>
          </p:cNvGraphicFramePr>
          <p:nvPr/>
        </p:nvGraphicFramePr>
        <p:xfrm>
          <a:off x="7772400" y="1825625"/>
          <a:ext cx="936625" cy="384175"/>
        </p:xfrm>
        <a:graphic>
          <a:graphicData uri="http://schemas.openxmlformats.org/presentationml/2006/ole">
            <p:oleObj spid="_x0000_s51207" name="Equation" r:id="rId7" imgW="685800" imgH="24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914400" y="3276600"/>
            <a:ext cx="7848600" cy="762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حالا جواب یا جوابهایی برای این معادله دیفرانسیل بدست می آوریم 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81400" y="2362200"/>
            <a:ext cx="2362200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aphicFrame>
        <p:nvGraphicFramePr>
          <p:cNvPr id="4" name="Object 9"/>
          <p:cNvGraphicFramePr>
            <a:graphicFrameLocks noChangeAspect="1"/>
          </p:cNvGraphicFramePr>
          <p:nvPr/>
        </p:nvGraphicFramePr>
        <p:xfrm>
          <a:off x="914400" y="4191000"/>
          <a:ext cx="2157413" cy="747713"/>
        </p:xfrm>
        <a:graphic>
          <a:graphicData uri="http://schemas.openxmlformats.org/presentationml/2006/ole">
            <p:oleObj spid="_x0000_s51210" name="Equation" r:id="rId8" imgW="1066337" imgH="317362" progId="Equation.3">
              <p:embed/>
            </p:oleObj>
          </a:graphicData>
        </a:graphic>
      </p:graphicFrame>
      <p:graphicFrame>
        <p:nvGraphicFramePr>
          <p:cNvPr id="9" name="Object 10"/>
          <p:cNvGraphicFramePr>
            <a:graphicFrameLocks noChangeAspect="1"/>
          </p:cNvGraphicFramePr>
          <p:nvPr/>
        </p:nvGraphicFramePr>
        <p:xfrm>
          <a:off x="838200" y="5105400"/>
          <a:ext cx="7165975" cy="747713"/>
        </p:xfrm>
        <a:graphic>
          <a:graphicData uri="http://schemas.openxmlformats.org/presentationml/2006/ole">
            <p:oleObj spid="_x0000_s51211" name="Equation" r:id="rId9" imgW="3543300" imgH="317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52227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52227" name="Equation" r:id="rId3" imgW="1816100" imgH="1511300" progId="Equation.3">
              <p:embed/>
            </p:oleObj>
          </a:graphicData>
        </a:graphic>
      </p:graphicFrame>
      <p:graphicFrame>
        <p:nvGraphicFramePr>
          <p:cNvPr id="52228" name="Object 3"/>
          <p:cNvGraphicFramePr>
            <a:graphicFrameLocks noChangeAspect="1"/>
          </p:cNvGraphicFramePr>
          <p:nvPr/>
        </p:nvGraphicFramePr>
        <p:xfrm>
          <a:off x="3657600" y="990600"/>
          <a:ext cx="3027363" cy="577850"/>
        </p:xfrm>
        <a:graphic>
          <a:graphicData uri="http://schemas.openxmlformats.org/presentationml/2006/ole">
            <p:oleObj spid="_x0000_s52228" name="Equation" r:id="rId4" imgW="1473200" imgH="241300" progId="Equation.3">
              <p:embed/>
            </p:oleObj>
          </a:graphicData>
        </a:graphic>
      </p:graphicFrame>
      <p:graphicFrame>
        <p:nvGraphicFramePr>
          <p:cNvPr id="52229" name="Object 4"/>
          <p:cNvGraphicFramePr>
            <a:graphicFrameLocks noChangeAspect="1"/>
          </p:cNvGraphicFramePr>
          <p:nvPr/>
        </p:nvGraphicFramePr>
        <p:xfrm>
          <a:off x="3733800" y="1752600"/>
          <a:ext cx="2209800" cy="1255713"/>
        </p:xfrm>
        <a:graphic>
          <a:graphicData uri="http://schemas.openxmlformats.org/presentationml/2006/ole">
            <p:oleObj spid="_x0000_s52229" name="Equation" r:id="rId5" imgW="1091726" imgH="533169" progId="Equation.3">
              <p:embed/>
            </p:oleObj>
          </a:graphicData>
        </a:graphic>
      </p:graphicFrame>
      <p:graphicFrame>
        <p:nvGraphicFramePr>
          <p:cNvPr id="52230" name="Object 5"/>
          <p:cNvGraphicFramePr>
            <a:graphicFrameLocks noChangeAspect="1"/>
          </p:cNvGraphicFramePr>
          <p:nvPr/>
        </p:nvGraphicFramePr>
        <p:xfrm>
          <a:off x="6400800" y="1828800"/>
          <a:ext cx="820738" cy="349250"/>
        </p:xfrm>
        <a:graphic>
          <a:graphicData uri="http://schemas.openxmlformats.org/presentationml/2006/ole">
            <p:oleObj spid="_x0000_s52230" name="Equation" r:id="rId6" imgW="660113" imgH="241195" progId="Equation.3">
              <p:embed/>
            </p:oleObj>
          </a:graphicData>
        </a:graphic>
      </p:graphicFrame>
      <p:graphicFrame>
        <p:nvGraphicFramePr>
          <p:cNvPr id="52231" name="Object 6"/>
          <p:cNvGraphicFramePr>
            <a:graphicFrameLocks noChangeAspect="1"/>
          </p:cNvGraphicFramePr>
          <p:nvPr/>
        </p:nvGraphicFramePr>
        <p:xfrm>
          <a:off x="7772400" y="1825625"/>
          <a:ext cx="936625" cy="384175"/>
        </p:xfrm>
        <a:graphic>
          <a:graphicData uri="http://schemas.openxmlformats.org/presentationml/2006/ole">
            <p:oleObj spid="_x0000_s52231" name="Equation" r:id="rId7" imgW="685800" imgH="24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914400" y="3276600"/>
            <a:ext cx="7848600" cy="7620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این معادلات دیفرانسیل معمولی جوابهایی به صورت زیر دارند :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81400" y="1676400"/>
            <a:ext cx="2362200" cy="1447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38200" y="5410200"/>
          <a:ext cx="7165975" cy="747713"/>
        </p:xfrm>
        <a:graphic>
          <a:graphicData uri="http://schemas.openxmlformats.org/presentationml/2006/ole">
            <p:oleObj spid="_x0000_s52234" name="Equation" r:id="rId8" imgW="3543300" imgH="317500" progId="Equation.3">
              <p:embed/>
            </p:oleObj>
          </a:graphicData>
        </a:graphic>
      </p:graphicFrame>
      <p:graphicFrame>
        <p:nvGraphicFramePr>
          <p:cNvPr id="14" name="Object 8"/>
          <p:cNvGraphicFramePr>
            <a:graphicFrameLocks noChangeAspect="1"/>
          </p:cNvGraphicFramePr>
          <p:nvPr/>
        </p:nvGraphicFramePr>
        <p:xfrm>
          <a:off x="914400" y="4114800"/>
          <a:ext cx="2552700" cy="939800"/>
        </p:xfrm>
        <a:graphic>
          <a:graphicData uri="http://schemas.openxmlformats.org/presentationml/2006/ole">
            <p:oleObj spid="_x0000_s52235" name="Equation" r:id="rId9" imgW="1409088" imgH="444307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53251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53251" name="Equation" r:id="rId3" imgW="1816100" imgH="1511300" progId="Equation.3">
              <p:embed/>
            </p:oleObj>
          </a:graphicData>
        </a:graphic>
      </p:graphicFrame>
      <p:graphicFrame>
        <p:nvGraphicFramePr>
          <p:cNvPr id="53252" name="Object 3"/>
          <p:cNvGraphicFramePr>
            <a:graphicFrameLocks noChangeAspect="1"/>
          </p:cNvGraphicFramePr>
          <p:nvPr/>
        </p:nvGraphicFramePr>
        <p:xfrm>
          <a:off x="3657600" y="990600"/>
          <a:ext cx="3027363" cy="577850"/>
        </p:xfrm>
        <a:graphic>
          <a:graphicData uri="http://schemas.openxmlformats.org/presentationml/2006/ole">
            <p:oleObj spid="_x0000_s53252" name="Equation" r:id="rId4" imgW="1473200" imgH="241300" progId="Equation.3">
              <p:embed/>
            </p:oleObj>
          </a:graphicData>
        </a:graphic>
      </p:graphicFrame>
      <p:graphicFrame>
        <p:nvGraphicFramePr>
          <p:cNvPr id="53253" name="Object 4"/>
          <p:cNvGraphicFramePr>
            <a:graphicFrameLocks noChangeAspect="1"/>
          </p:cNvGraphicFramePr>
          <p:nvPr/>
        </p:nvGraphicFramePr>
        <p:xfrm>
          <a:off x="3657600" y="1676400"/>
          <a:ext cx="1941513" cy="1103313"/>
        </p:xfrm>
        <a:graphic>
          <a:graphicData uri="http://schemas.openxmlformats.org/presentationml/2006/ole">
            <p:oleObj spid="_x0000_s53253" name="Equation" r:id="rId5" imgW="1091726" imgH="533169" progId="Equation.3">
              <p:embed/>
            </p:oleObj>
          </a:graphicData>
        </a:graphic>
      </p:graphicFrame>
      <p:graphicFrame>
        <p:nvGraphicFramePr>
          <p:cNvPr id="53254" name="Object 5"/>
          <p:cNvGraphicFramePr>
            <a:graphicFrameLocks noChangeAspect="1"/>
          </p:cNvGraphicFramePr>
          <p:nvPr/>
        </p:nvGraphicFramePr>
        <p:xfrm>
          <a:off x="6400800" y="1828800"/>
          <a:ext cx="820738" cy="349250"/>
        </p:xfrm>
        <a:graphic>
          <a:graphicData uri="http://schemas.openxmlformats.org/presentationml/2006/ole">
            <p:oleObj spid="_x0000_s53254" name="Equation" r:id="rId6" imgW="660113" imgH="241195" progId="Equation.3">
              <p:embed/>
            </p:oleObj>
          </a:graphicData>
        </a:graphic>
      </p:graphicFrame>
      <p:graphicFrame>
        <p:nvGraphicFramePr>
          <p:cNvPr id="53255" name="Object 6"/>
          <p:cNvGraphicFramePr>
            <a:graphicFrameLocks noChangeAspect="1"/>
          </p:cNvGraphicFramePr>
          <p:nvPr/>
        </p:nvGraphicFramePr>
        <p:xfrm>
          <a:off x="7772400" y="1825625"/>
          <a:ext cx="936625" cy="384175"/>
        </p:xfrm>
        <a:graphic>
          <a:graphicData uri="http://schemas.openxmlformats.org/presentationml/2006/ole">
            <p:oleObj spid="_x0000_s53255" name="Equation" r:id="rId7" imgW="685800" imgH="24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914400" y="3276600"/>
            <a:ext cx="7848600" cy="7620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en-US" sz="2800" dirty="0">
                <a:latin typeface="+mj-lt"/>
                <a:ea typeface="+mj-ea"/>
                <a:cs typeface="B Zar" pitchFamily="2" charset="-78"/>
              </a:rPr>
              <a:t>u</a:t>
            </a:r>
            <a:r>
              <a:rPr lang="en-US" sz="2800" baseline="-25000" dirty="0">
                <a:latin typeface="+mj-lt"/>
                <a:ea typeface="+mj-ea"/>
                <a:cs typeface="B Zar" pitchFamily="2" charset="-78"/>
              </a:rPr>
              <a:t>n</a:t>
            </a:r>
            <a:r>
              <a:rPr lang="fa-IR" sz="2800" baseline="300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را به صورت زیر تعریف می کنیم : </a:t>
            </a: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914400" y="5334000"/>
          <a:ext cx="6883400" cy="785813"/>
        </p:xfrm>
        <a:graphic>
          <a:graphicData uri="http://schemas.openxmlformats.org/presentationml/2006/ole">
            <p:oleObj spid="_x0000_s53257" name="Equation" r:id="rId8" imgW="4533900" imgH="444500" progId="Equation.3">
              <p:embed/>
            </p:oleObj>
          </a:graphicData>
        </a:graphic>
      </p:graphicFrame>
      <p:graphicFrame>
        <p:nvGraphicFramePr>
          <p:cNvPr id="3" name="Object 8"/>
          <p:cNvGraphicFramePr>
            <a:graphicFrameLocks noChangeAspect="1"/>
          </p:cNvGraphicFramePr>
          <p:nvPr/>
        </p:nvGraphicFramePr>
        <p:xfrm>
          <a:off x="1066800" y="4267200"/>
          <a:ext cx="5151438" cy="617538"/>
        </p:xfrm>
        <a:graphic>
          <a:graphicData uri="http://schemas.openxmlformats.org/presentationml/2006/ole">
            <p:oleObj spid="_x0000_s53258" name="Equation" r:id="rId9" imgW="2844800" imgH="292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54275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54275" name="Equation" r:id="rId3" imgW="1816100" imgH="151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3970338" y="1046163"/>
            <a:ext cx="4495800" cy="24669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مطابق قضیه ریاضی در خصوص معادلات دیفرانسیل جزئی ، ثابت می شود که جمع نامتناهی از جوابهای یک معادله دیفرانسیل مانند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</a:t>
            </a:r>
            <a:r>
              <a:rPr lang="en-US" sz="2800" baseline="-25000" dirty="0">
                <a:latin typeface="+mj-lt"/>
                <a:ea typeface="+mj-ea"/>
                <a:cs typeface="B Zar" pitchFamily="2" charset="-78"/>
              </a:rPr>
              <a:t>n</a:t>
            </a:r>
            <a:r>
              <a:rPr lang="fa-IR" sz="2800" baseline="300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ها نیز جوابی از آن معادله است . </a:t>
            </a: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1511300" y="5367338"/>
          <a:ext cx="6345238" cy="804862"/>
        </p:xfrm>
        <a:graphic>
          <a:graphicData uri="http://schemas.openxmlformats.org/presentationml/2006/ole">
            <p:oleObj spid="_x0000_s54277" name="Equation" r:id="rId4" imgW="3733560" imgH="406080" progId="Equation.3">
              <p:embed/>
            </p:oleObj>
          </a:graphicData>
        </a:graphic>
      </p:graphicFrame>
      <p:graphicFrame>
        <p:nvGraphicFramePr>
          <p:cNvPr id="3" name="Object 8"/>
          <p:cNvGraphicFramePr>
            <a:graphicFrameLocks noChangeAspect="1"/>
          </p:cNvGraphicFramePr>
          <p:nvPr/>
        </p:nvGraphicFramePr>
        <p:xfrm>
          <a:off x="1752600" y="4005263"/>
          <a:ext cx="2344738" cy="804862"/>
        </p:xfrm>
        <a:graphic>
          <a:graphicData uri="http://schemas.openxmlformats.org/presentationml/2006/ole">
            <p:oleObj spid="_x0000_s54278" name="Equation" r:id="rId5" imgW="1295400" imgH="381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55299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55299" name="Equation" r:id="rId3" imgW="1816100" imgH="151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3970338" y="1046163"/>
            <a:ext cx="4495800" cy="24669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بنابراین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که به صورت زیر بیان می شود جوابی از معادله دیفرانسیل (1) است که در شرط های 2و 3 صدق می کند.</a:t>
            </a: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0" y="4267200"/>
          <a:ext cx="8915400" cy="1018308"/>
        </p:xfrm>
        <a:graphic>
          <a:graphicData uri="http://schemas.openxmlformats.org/presentationml/2006/ole">
            <p:oleObj spid="_x0000_s55301" name="Equation" r:id="rId4" imgW="3606800" imgH="40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56323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56323" name="Equation" r:id="rId3" imgW="1816100" imgH="151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3970338" y="1046163"/>
            <a:ext cx="4495800" cy="1544637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لازم است راهی بیابیم تا 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در شرط های 4 و 5 نیز صدق کند .</a:t>
            </a:r>
            <a:endParaRPr lang="fa-IR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762000" y="3033713"/>
          <a:ext cx="7543800" cy="990600"/>
        </p:xfrm>
        <a:graphic>
          <a:graphicData uri="http://schemas.openxmlformats.org/presentationml/2006/ole">
            <p:oleObj spid="_x0000_s56325" name="Equation" r:id="rId4" imgW="3606800" imgH="406400" progId="Equation.3">
              <p:embed/>
            </p:oleObj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6477000" y="4024313"/>
            <a:ext cx="2014538" cy="4429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از شرط 4 داریم </a:t>
            </a:r>
            <a:endParaRPr lang="fa-IR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61988" y="4511675"/>
          <a:ext cx="7729537" cy="958850"/>
        </p:xfrm>
        <a:graphic>
          <a:graphicData uri="http://schemas.openxmlformats.org/presentationml/2006/ole">
            <p:oleObj spid="_x0000_s56327" name="Equation" r:id="rId5" imgW="3695400" imgH="393480" progId="Equation.3">
              <p:embed/>
            </p:oleObj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661988" y="5691188"/>
          <a:ext cx="3584575" cy="958850"/>
        </p:xfrm>
        <a:graphic>
          <a:graphicData uri="http://schemas.openxmlformats.org/presentationml/2006/ole">
            <p:oleObj spid="_x0000_s56328" name="Equation" r:id="rId6" imgW="1714320" imgH="393480" progId="Equation.3">
              <p:embed/>
            </p:oleObj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 bwMode="auto">
          <a:xfrm>
            <a:off x="4495800" y="5811838"/>
            <a:ext cx="3895725" cy="838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این رابطه نمایش سری فوریه سینوسی تابع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f(x)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است</a:t>
            </a:r>
            <a:endParaRPr lang="fa-IR" sz="2800" dirty="0">
              <a:latin typeface="+mj-lt"/>
              <a:ea typeface="+mj-ea"/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1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57347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57347" name="Equation" r:id="rId3" imgW="1816100" imgH="151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3970338" y="1046163"/>
            <a:ext cx="4495800" cy="1544637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لذا با انتخاب زیر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در شرط 4 صدق خواهد کرد</a:t>
            </a:r>
            <a:endParaRPr lang="fa-IR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762000" y="3033713"/>
          <a:ext cx="7543800" cy="990600"/>
        </p:xfrm>
        <a:graphic>
          <a:graphicData uri="http://schemas.openxmlformats.org/presentationml/2006/ole">
            <p:oleObj spid="_x0000_s57349" name="Equation" r:id="rId4" imgW="3606800" imgH="406400" progId="Equation.3">
              <p:embed/>
            </p:oleObj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762000" y="4024313"/>
          <a:ext cx="3584575" cy="958850"/>
        </p:xfrm>
        <a:graphic>
          <a:graphicData uri="http://schemas.openxmlformats.org/presentationml/2006/ole">
            <p:oleObj spid="_x0000_s57350" name="Equation" r:id="rId5" imgW="1714320" imgH="393480" progId="Equation.3">
              <p:embed/>
            </p:oleObj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762000" y="5181600"/>
          <a:ext cx="5310188" cy="990600"/>
        </p:xfrm>
        <a:graphic>
          <a:graphicData uri="http://schemas.openxmlformats.org/presentationml/2006/ole">
            <p:oleObj spid="_x0000_s57351" name="Equation" r:id="rId6" imgW="253980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58371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58371" name="Equation" r:id="rId3" imgW="1816100" imgH="151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3970338" y="1046163"/>
            <a:ext cx="4495800" cy="1544637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به طور مشابه برای آنکه 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در شرط 5 صدق کند بایستی :</a:t>
            </a:r>
            <a:endParaRPr lang="fa-IR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762000" y="3033713"/>
          <a:ext cx="7543800" cy="990600"/>
        </p:xfrm>
        <a:graphic>
          <a:graphicData uri="http://schemas.openxmlformats.org/presentationml/2006/ole">
            <p:oleObj spid="_x0000_s58373" name="Equation" r:id="rId4" imgW="3606800" imgH="406400" progId="Equation.3">
              <p:embed/>
            </p:oleObj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576263" y="4024313"/>
          <a:ext cx="3956050" cy="958850"/>
        </p:xfrm>
        <a:graphic>
          <a:graphicData uri="http://schemas.openxmlformats.org/presentationml/2006/ole">
            <p:oleObj spid="_x0000_s58374" name="Equation" r:id="rId5" imgW="1892160" imgH="393480" progId="Equation.3">
              <p:embed/>
            </p:oleObj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549275" y="5135563"/>
          <a:ext cx="5735638" cy="1084262"/>
        </p:xfrm>
        <a:graphic>
          <a:graphicData uri="http://schemas.openxmlformats.org/presentationml/2006/ole">
            <p:oleObj spid="_x0000_s58375" name="Equation" r:id="rId6" imgW="27432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4343400" y="152400"/>
            <a:ext cx="4572000" cy="685800"/>
          </a:xfrm>
        </p:spPr>
        <p:txBody>
          <a:bodyPr/>
          <a:lstStyle/>
          <a:p>
            <a:pPr algn="r"/>
            <a:r>
              <a:rPr lang="fa-IR" sz="2800" smtClean="0">
                <a:cs typeface="B Zar" pitchFamily="2" charset="-78"/>
              </a:rPr>
              <a:t>حل معادله موج با روش جداسازی متغیرها</a:t>
            </a:r>
            <a:endParaRPr lang="en-US" sz="2800" smtClean="0">
              <a:cs typeface="B Zar" pitchFamily="2" charset="-78"/>
            </a:endParaRPr>
          </a:p>
        </p:txBody>
      </p:sp>
      <p:graphicFrame>
        <p:nvGraphicFramePr>
          <p:cNvPr id="59395" name="Object 5"/>
          <p:cNvGraphicFramePr>
            <a:graphicFrameLocks noChangeAspect="1"/>
          </p:cNvGraphicFramePr>
          <p:nvPr/>
        </p:nvGraphicFramePr>
        <p:xfrm>
          <a:off x="533400" y="457200"/>
          <a:ext cx="2438400" cy="2368550"/>
        </p:xfrm>
        <a:graphic>
          <a:graphicData uri="http://schemas.openxmlformats.org/presentationml/2006/ole">
            <p:oleObj spid="_x0000_s59395" name="Equation" r:id="rId3" imgW="1816100" imgH="1511300" progId="Equation.3">
              <p:embed/>
            </p:oleObj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3429000" y="1046163"/>
            <a:ext cx="5037138" cy="13922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>
              <a:defRPr/>
            </a:pPr>
            <a:r>
              <a:rPr lang="fa-IR" sz="2800" dirty="0">
                <a:latin typeface="+mj-lt"/>
                <a:ea typeface="+mj-ea"/>
                <a:cs typeface="B Zar" pitchFamily="2" charset="-78"/>
              </a:rPr>
              <a:t>بنابراین 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u(</a:t>
            </a:r>
            <a:r>
              <a:rPr lang="en-US" sz="2800" dirty="0" err="1">
                <a:latin typeface="+mj-lt"/>
                <a:ea typeface="+mj-ea"/>
                <a:cs typeface="B Zar" pitchFamily="2" charset="-78"/>
              </a:rPr>
              <a:t>x,t</a:t>
            </a:r>
            <a:r>
              <a:rPr lang="en-US" sz="2800" dirty="0">
                <a:latin typeface="+mj-lt"/>
                <a:ea typeface="+mj-ea"/>
                <a:cs typeface="B Zar" pitchFamily="2" charset="-78"/>
              </a:rPr>
              <a:t>)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 </a:t>
            </a:r>
            <a:r>
              <a:rPr lang="fa-IR" sz="2800" dirty="0">
                <a:latin typeface="+mj-lt"/>
                <a:ea typeface="+mj-ea"/>
                <a:cs typeface="B Zar" pitchFamily="2" charset="-78"/>
              </a:rPr>
              <a:t>که به صورت زیر بیان می شود جوابی از مسئله است </a:t>
            </a:r>
            <a:endParaRPr lang="fa-IR" sz="2800" dirty="0">
              <a:latin typeface="+mj-lt"/>
              <a:ea typeface="+mj-ea"/>
              <a:cs typeface="B Zar" pitchFamily="2" charset="-78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430213" y="3033713"/>
          <a:ext cx="8208962" cy="990600"/>
        </p:xfrm>
        <a:graphic>
          <a:graphicData uri="http://schemas.openxmlformats.org/presentationml/2006/ole">
            <p:oleObj spid="_x0000_s59397" name="Equation" r:id="rId4" imgW="3924000" imgH="406080" progId="Equation.3">
              <p:embed/>
            </p:oleObj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560388" y="5599113"/>
          <a:ext cx="4849812" cy="917575"/>
        </p:xfrm>
        <a:graphic>
          <a:graphicData uri="http://schemas.openxmlformats.org/presentationml/2006/ole">
            <p:oleObj spid="_x0000_s59398" name="Equation" r:id="rId5" imgW="2743200" imgH="444240" progId="Equation.3">
              <p:embed/>
            </p:oleObj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560388" y="4527550"/>
          <a:ext cx="4849812" cy="904875"/>
        </p:xfrm>
        <a:graphic>
          <a:graphicData uri="http://schemas.openxmlformats.org/presentationml/2006/ole">
            <p:oleObj spid="_x0000_s59399" name="Equation" r:id="rId6" imgW="253980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/>
              <a:t>تمرینات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525963"/>
          </a:xfrm>
        </p:spPr>
        <p:txBody>
          <a:bodyPr/>
          <a:lstStyle/>
          <a:p>
            <a:pPr algn="r" rtl="1"/>
            <a:r>
              <a:rPr lang="fa-IR" dirty="0" smtClean="0">
                <a:cs typeface="B Zar" pitchFamily="2" charset="-78"/>
              </a:rPr>
              <a:t>تمرینات و مثالها از کتاب ریاضی مهندسی </a:t>
            </a:r>
            <a:r>
              <a:rPr lang="fa-IR" dirty="0" smtClean="0">
                <a:solidFill>
                  <a:srgbClr val="FF0000"/>
                </a:solidFill>
                <a:cs typeface="B Zar" pitchFamily="2" charset="-78"/>
              </a:rPr>
              <a:t>دکتر عبداله شیدفر</a:t>
            </a:r>
            <a:r>
              <a:rPr lang="fa-IR" dirty="0" smtClean="0">
                <a:cs typeface="B Zar" pitchFamily="2" charset="-78"/>
              </a:rPr>
              <a:t> انتخاب شده است.</a:t>
            </a:r>
            <a:endParaRPr lang="en-US" dirty="0" smtClean="0">
              <a:cs typeface="B Zar" pitchFamily="2" charset="-78"/>
            </a:endParaRPr>
          </a:p>
          <a:p>
            <a:pPr algn="r" rtl="1"/>
            <a:r>
              <a:rPr lang="fa-IR" dirty="0" smtClean="0">
                <a:solidFill>
                  <a:srgbClr val="FF0000"/>
                </a:solidFill>
                <a:cs typeface="B Zar" pitchFamily="2" charset="-78"/>
              </a:rPr>
              <a:t>مثالهای:</a:t>
            </a:r>
            <a:r>
              <a:rPr lang="fa-IR" dirty="0" smtClean="0">
                <a:cs typeface="B Zar" pitchFamily="2" charset="-78"/>
              </a:rPr>
              <a:t> 1 (صفحه 78)، 2</a:t>
            </a:r>
            <a:r>
              <a:rPr lang="fa-IR" dirty="0" smtClean="0">
                <a:cs typeface="B Zar" pitchFamily="2" charset="-78"/>
              </a:rPr>
              <a:t>(صفحه 82)</a:t>
            </a:r>
            <a:r>
              <a:rPr lang="fa-IR" dirty="0" smtClean="0">
                <a:cs typeface="B Zar" pitchFamily="2" charset="-78"/>
              </a:rPr>
              <a:t>و 3 </a:t>
            </a:r>
            <a:r>
              <a:rPr lang="fa-IR" dirty="0" smtClean="0">
                <a:cs typeface="B Zar" pitchFamily="2" charset="-78"/>
              </a:rPr>
              <a:t>(صفحه94)</a:t>
            </a:r>
            <a:r>
              <a:rPr lang="fa-IR" dirty="0" smtClean="0">
                <a:cs typeface="B Zar" pitchFamily="2" charset="-78"/>
              </a:rPr>
              <a:t> از فصل دوم</a:t>
            </a:r>
          </a:p>
          <a:p>
            <a:pPr algn="r" rtl="1"/>
            <a:r>
              <a:rPr lang="fa-IR" dirty="0" smtClean="0">
                <a:solidFill>
                  <a:srgbClr val="FF0000"/>
                </a:solidFill>
                <a:cs typeface="B Zar" pitchFamily="2" charset="-78"/>
              </a:rPr>
              <a:t>تمرینات</a:t>
            </a:r>
            <a:r>
              <a:rPr lang="fa-IR" dirty="0" smtClean="0">
                <a:cs typeface="B Zar" pitchFamily="2" charset="-78"/>
              </a:rPr>
              <a:t>: 1و2 </a:t>
            </a:r>
            <a:r>
              <a:rPr lang="fa-IR" dirty="0" smtClean="0">
                <a:cs typeface="B Zar" pitchFamily="2" charset="-78"/>
              </a:rPr>
              <a:t>(صفحه 91)</a:t>
            </a:r>
            <a:endParaRPr lang="fa-IR" dirty="0" smtClean="0">
              <a:cs typeface="B Zar" pitchFamily="2" charset="-78"/>
            </a:endParaRPr>
          </a:p>
          <a:p>
            <a:pPr algn="r" rtl="1"/>
            <a:endParaRPr lang="en-US" dirty="0">
              <a:cs typeface="B Zar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457200"/>
            <a:ext cx="7515225" cy="696913"/>
          </a:xfrm>
        </p:spPr>
        <p:txBody>
          <a:bodyPr/>
          <a:lstStyle/>
          <a:p>
            <a:pPr algn="r" eaLnBrk="1" hangingPunct="1"/>
            <a:r>
              <a:rPr lang="fa-IR" sz="3200" smtClean="0">
                <a:solidFill>
                  <a:schemeClr val="tx2"/>
                </a:solidFill>
                <a:cs typeface="B Titr" pitchFamily="2" charset="-78"/>
              </a:rPr>
              <a:t>جواب معادلات دیفرانسیل معمولی </a:t>
            </a:r>
            <a:endParaRPr lang="en-US" sz="3000" smtClean="0">
              <a:cs typeface="B Titr" pitchFamily="2" charset="-78"/>
            </a:endParaRPr>
          </a:p>
        </p:txBody>
      </p:sp>
      <p:graphicFrame>
        <p:nvGraphicFramePr>
          <p:cNvPr id="12291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2419350" y="3816350"/>
          <a:ext cx="114300" cy="215900"/>
        </p:xfrm>
        <a:graphic>
          <a:graphicData uri="http://schemas.openxmlformats.org/presentationml/2006/ole">
            <p:oleObj spid="_x0000_s12291" name="Equation" r:id="rId4" imgW="114151" imgH="215619" progId="Equation.3">
              <p:embed/>
            </p:oleObj>
          </a:graphicData>
        </a:graphic>
      </p:graphicFrame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228600" y="1143000"/>
            <a:ext cx="853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800" b="1">
                <a:cs typeface="B Zar" pitchFamily="2" charset="-78"/>
              </a:rPr>
              <a:t>یافتن تابع ( تابع هایی ) است که آن تابع یا مشتقاتش در معادله دیفرانسیل معمولی صدق کند . </a:t>
            </a: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800" b="1">
                <a:cs typeface="B Zar" pitchFamily="2" charset="-78"/>
              </a:rPr>
              <a:t>  </a:t>
            </a: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</p:txBody>
      </p:sp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/>
          </a:p>
        </p:txBody>
      </p:sp>
      <p:graphicFrame>
        <p:nvGraphicFramePr>
          <p:cNvPr id="91142" name="Object 3"/>
          <p:cNvGraphicFramePr>
            <a:graphicFrameLocks noChangeAspect="1"/>
          </p:cNvGraphicFramePr>
          <p:nvPr/>
        </p:nvGraphicFramePr>
        <p:xfrm>
          <a:off x="838200" y="2590800"/>
          <a:ext cx="2239963" cy="741363"/>
        </p:xfrm>
        <a:graphic>
          <a:graphicData uri="http://schemas.openxmlformats.org/presentationml/2006/ole">
            <p:oleObj spid="_x0000_s12294" name="Equation" r:id="rId5" imgW="685800" imgH="228600" progId="Equation.3">
              <p:embed/>
            </p:oleObj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914400" y="4038600"/>
          <a:ext cx="2079625" cy="844550"/>
        </p:xfrm>
        <a:graphic>
          <a:graphicData uri="http://schemas.openxmlformats.org/presentationml/2006/ole">
            <p:oleObj spid="_x0000_s12295" name="Equation" r:id="rId6" imgW="5588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457200"/>
            <a:ext cx="7515225" cy="696913"/>
          </a:xfrm>
        </p:spPr>
        <p:txBody>
          <a:bodyPr/>
          <a:lstStyle/>
          <a:p>
            <a:pPr algn="r" eaLnBrk="1" hangingPunct="1"/>
            <a:r>
              <a:rPr lang="fa-IR" sz="3200" smtClean="0">
                <a:solidFill>
                  <a:schemeClr val="tx2"/>
                </a:solidFill>
                <a:cs typeface="B Titr" pitchFamily="2" charset="-78"/>
              </a:rPr>
              <a:t>جواب معادلات دیفرانسیل معمولی </a:t>
            </a:r>
            <a:endParaRPr lang="en-US" sz="3000" smtClean="0">
              <a:cs typeface="B Titr" pitchFamily="2" charset="-78"/>
            </a:endParaRPr>
          </a:p>
        </p:txBody>
      </p:sp>
      <p:graphicFrame>
        <p:nvGraphicFramePr>
          <p:cNvPr id="14339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2419350" y="3816350"/>
          <a:ext cx="114300" cy="215900"/>
        </p:xfrm>
        <a:graphic>
          <a:graphicData uri="http://schemas.openxmlformats.org/presentationml/2006/ole">
            <p:oleObj spid="_x0000_s14339" name="Equation" r:id="rId4" imgW="114151" imgH="215619" progId="Equation.3">
              <p:embed/>
            </p:oleObj>
          </a:graphicData>
        </a:graphic>
      </p:graphicFrame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28600" y="1447800"/>
            <a:ext cx="853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800" b="1">
                <a:cs typeface="B Zar" pitchFamily="2" charset="-78"/>
              </a:rPr>
              <a:t>یک معادله دیفرانسیل معمولی یا جواب ندارد و یا بی نهایت جواب دارد . که به آن یک خانواده از جواب می گویند . </a:t>
            </a: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800" b="1">
                <a:cs typeface="B Zar" pitchFamily="2" charset="-78"/>
              </a:rPr>
              <a:t>  </a:t>
            </a: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/>
          </a:p>
        </p:txBody>
      </p:sp>
      <p:graphicFrame>
        <p:nvGraphicFramePr>
          <p:cNvPr id="91142" name="Object 3"/>
          <p:cNvGraphicFramePr>
            <a:graphicFrameLocks noChangeAspect="1"/>
          </p:cNvGraphicFramePr>
          <p:nvPr/>
        </p:nvGraphicFramePr>
        <p:xfrm>
          <a:off x="838200" y="2590800"/>
          <a:ext cx="2239963" cy="741363"/>
        </p:xfrm>
        <a:graphic>
          <a:graphicData uri="http://schemas.openxmlformats.org/presentationml/2006/ole">
            <p:oleObj spid="_x0000_s14342" name="Equation" r:id="rId5" imgW="685800" imgH="228600" progId="Equation.3">
              <p:embed/>
            </p:oleObj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914400" y="4038600"/>
          <a:ext cx="2079625" cy="844550"/>
        </p:xfrm>
        <a:graphic>
          <a:graphicData uri="http://schemas.openxmlformats.org/presentationml/2006/ole">
            <p:oleObj spid="_x0000_s14343" name="Equation" r:id="rId6" imgW="558800" imgH="228600" progId="Equation.3">
              <p:embed/>
            </p:oleObj>
          </a:graphicData>
        </a:graphic>
      </p:graphicFrame>
      <p:pic>
        <p:nvPicPr>
          <p:cNvPr id="9" name="Picture 8" descr="c1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2362200"/>
            <a:ext cx="4495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457200"/>
            <a:ext cx="7515225" cy="696913"/>
          </a:xfrm>
        </p:spPr>
        <p:txBody>
          <a:bodyPr/>
          <a:lstStyle/>
          <a:p>
            <a:pPr algn="r" eaLnBrk="1" hangingPunct="1"/>
            <a:r>
              <a:rPr lang="fa-IR" sz="3200" smtClean="0">
                <a:cs typeface="B Titr" pitchFamily="2" charset="-78"/>
              </a:rPr>
              <a:t>معادلات دیفرانسیل با مشتقات جزئی</a:t>
            </a:r>
            <a:r>
              <a:rPr lang="fa-IR" sz="3000" smtClean="0">
                <a:cs typeface="B Titr" pitchFamily="2" charset="-78"/>
              </a:rPr>
              <a:t> </a:t>
            </a:r>
            <a:endParaRPr lang="en-US" sz="3000" smtClean="0">
              <a:cs typeface="B Titr" pitchFamily="2" charset="-78"/>
            </a:endParaRPr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419350" y="3816350"/>
          <a:ext cx="114300" cy="215900"/>
        </p:xfrm>
        <a:graphic>
          <a:graphicData uri="http://schemas.openxmlformats.org/presentationml/2006/ole">
            <p:oleObj spid="_x0000_s16387" name="Equation" r:id="rId4" imgW="114151" imgH="215619" progId="Equation.3">
              <p:embed/>
            </p:oleObj>
          </a:graphicData>
        </a:graphic>
      </p:graphicFrame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219200" y="1905000"/>
            <a:ext cx="7543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endParaRPr lang="en-US" sz="4400">
              <a:cs typeface="B Titr" pitchFamily="2" charset="-78"/>
            </a:endParaRPr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152400" y="1066800"/>
            <a:ext cx="8701088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400" b="1">
                <a:cs typeface="B Zar" pitchFamily="2" charset="-78"/>
              </a:rPr>
              <a:t>تابع دو متغیره  </a:t>
            </a:r>
            <a:r>
              <a:rPr lang="en-US" sz="2400" b="1">
                <a:solidFill>
                  <a:schemeClr val="hlink"/>
                </a:solidFill>
                <a:cs typeface="B Zar" pitchFamily="2" charset="-78"/>
              </a:rPr>
              <a:t>u=f(x,y)</a:t>
            </a:r>
            <a:r>
              <a:rPr lang="fa-IR" sz="2400" b="1">
                <a:cs typeface="B Zar" pitchFamily="2" charset="-78"/>
              </a:rPr>
              <a:t>  اگر مشتقات مرتبه های مختلف داشته باشد مشتق می تواند نسبت به متغیر </a:t>
            </a:r>
            <a:r>
              <a:rPr lang="en-US" sz="2400" b="1">
                <a:cs typeface="B Zar" pitchFamily="2" charset="-78"/>
              </a:rPr>
              <a:t>x</a:t>
            </a:r>
            <a:r>
              <a:rPr lang="fa-IR" sz="2400" b="1">
                <a:cs typeface="B Zar" pitchFamily="2" charset="-78"/>
              </a:rPr>
              <a:t> </a:t>
            </a:r>
            <a:r>
              <a:rPr lang="en-US" sz="2400" b="1">
                <a:cs typeface="B Zar" pitchFamily="2" charset="-78"/>
              </a:rPr>
              <a:t> </a:t>
            </a:r>
            <a:r>
              <a:rPr lang="fa-IR" sz="2400" b="1">
                <a:cs typeface="B Zar" pitchFamily="2" charset="-78"/>
              </a:rPr>
              <a:t>یا متغیر </a:t>
            </a:r>
            <a:r>
              <a:rPr lang="en-US" sz="2400" b="1">
                <a:cs typeface="B Zar" pitchFamily="2" charset="-78"/>
              </a:rPr>
              <a:t>y</a:t>
            </a:r>
            <a:r>
              <a:rPr lang="fa-IR" sz="2400" b="1">
                <a:cs typeface="B Zar" pitchFamily="2" charset="-78"/>
              </a:rPr>
              <a:t> باشد که این مشتقات را مشتقات جزئی یا مشتقات نسبی می گویند </a:t>
            </a:r>
            <a:r>
              <a:rPr lang="en-US" sz="2400" b="1">
                <a:cs typeface="B Zar" pitchFamily="2" charset="-78"/>
              </a:rPr>
              <a:t> 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400" b="1">
              <a:cs typeface="B Zar" pitchFamily="2" charset="-78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800" b="1">
                <a:cs typeface="B Zar" pitchFamily="2" charset="-78"/>
              </a:rPr>
              <a:t>  </a:t>
            </a:r>
            <a:endParaRPr lang="en-US" sz="2800" b="1">
              <a:cs typeface="B Zar" pitchFamily="2" charset="-78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800" b="1">
              <a:cs typeface="B Zar" pitchFamily="2" charset="-78"/>
            </a:endParaRPr>
          </a:p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000" b="1">
              <a:cs typeface="B Zar" pitchFamily="2" charset="-78"/>
            </a:endParaRPr>
          </a:p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000" b="1">
              <a:cs typeface="B Zar" pitchFamily="2" charset="-78"/>
            </a:endParaRPr>
          </a:p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2000" b="1">
              <a:cs typeface="B Zar" pitchFamily="2" charset="-78"/>
            </a:endParaRPr>
          </a:p>
          <a:p>
            <a:pPr marL="342900" indent="-342900" algn="r" rtl="1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fa-IR" sz="2000" b="1">
                <a:cs typeface="B Zar" pitchFamily="2" charset="-78"/>
              </a:rPr>
              <a:t>هر معادله ای شامل تابع دو متغییره </a:t>
            </a:r>
            <a:r>
              <a:rPr lang="en-US" sz="2000" b="1">
                <a:solidFill>
                  <a:schemeClr val="hlink"/>
                </a:solidFill>
                <a:cs typeface="B Zar" pitchFamily="2" charset="-78"/>
              </a:rPr>
              <a:t>u=f(x,y)</a:t>
            </a:r>
            <a:r>
              <a:rPr lang="fa-IR" sz="2000" b="1">
                <a:cs typeface="B Zar" pitchFamily="2" charset="-78"/>
              </a:rPr>
              <a:t> و مشتقات جزئی  آن را یک </a:t>
            </a:r>
            <a:r>
              <a:rPr lang="fa-IR" sz="2000" b="1">
                <a:solidFill>
                  <a:schemeClr val="hlink"/>
                </a:solidFill>
                <a:cs typeface="B Zar" pitchFamily="2" charset="-78"/>
              </a:rPr>
              <a:t>معادله دیفرانسیل جزئی</a:t>
            </a:r>
            <a:r>
              <a:rPr lang="fa-IR" sz="2000" b="1">
                <a:cs typeface="B Zar" pitchFamily="2" charset="-78"/>
              </a:rPr>
              <a:t> می گویند .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/>
          </a:p>
        </p:txBody>
      </p:sp>
      <p:graphicFrame>
        <p:nvGraphicFramePr>
          <p:cNvPr id="125959" name="Object 7"/>
          <p:cNvGraphicFramePr>
            <a:graphicFrameLocks noChangeAspect="1"/>
          </p:cNvGraphicFramePr>
          <p:nvPr/>
        </p:nvGraphicFramePr>
        <p:xfrm>
          <a:off x="1371600" y="1981200"/>
          <a:ext cx="2289175" cy="3762375"/>
        </p:xfrm>
        <a:graphic>
          <a:graphicData uri="http://schemas.openxmlformats.org/presentationml/2006/ole">
            <p:oleObj spid="_x0000_s16391" name="Equation" r:id="rId5" imgW="1143000" imgH="1892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59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9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59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59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59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259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mtClean="0">
                <a:cs typeface="B Zar" pitchFamily="2" charset="-78"/>
              </a:rPr>
              <a:t>چند معادله دیفرانسیل جزئی</a:t>
            </a:r>
            <a:endParaRPr lang="en-US" smtClean="0"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990600" y="2362200"/>
          <a:ext cx="2354263" cy="966788"/>
        </p:xfrm>
        <a:graphic>
          <a:graphicData uri="http://schemas.openxmlformats.org/presentationml/2006/ole">
            <p:oleObj spid="_x0000_s18435" name="Equation" r:id="rId3" imgW="685800" imgH="241300" progId="Equation.3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066800" y="3505200"/>
          <a:ext cx="2940050" cy="846138"/>
        </p:xfrm>
        <a:graphic>
          <a:graphicData uri="http://schemas.openxmlformats.org/presentationml/2006/ole">
            <p:oleObj spid="_x0000_s18436" name="Equation" r:id="rId4" imgW="977900" imgH="241300" progId="Equation.3">
              <p:embed/>
            </p:oleObj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990600" y="4648200"/>
          <a:ext cx="3475038" cy="890588"/>
        </p:xfrm>
        <a:graphic>
          <a:graphicData uri="http://schemas.openxmlformats.org/presentationml/2006/ole">
            <p:oleObj spid="_x0000_s18437" name="Equation" r:id="rId5" imgW="1155700" imgH="254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239000" cy="914400"/>
          </a:xfrm>
        </p:spPr>
        <p:txBody>
          <a:bodyPr/>
          <a:lstStyle/>
          <a:p>
            <a:pPr algn="r"/>
            <a:r>
              <a:rPr lang="fa-IR" sz="3600" smtClean="0">
                <a:cs typeface="B Zar" pitchFamily="2" charset="-78"/>
              </a:rPr>
              <a:t>  بالاترین مرتبه مشتق معادله دیفرانسیل جزئی را مرتبه معادله دیفرانسیل گویند. </a:t>
            </a:r>
            <a:endParaRPr lang="en-US" sz="3600" smtClean="0">
              <a:cs typeface="B Zar" pitchFamily="2" charset="-78"/>
            </a:endParaRPr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1143000" y="1905000"/>
          <a:ext cx="2354263" cy="966788"/>
        </p:xfrm>
        <a:graphic>
          <a:graphicData uri="http://schemas.openxmlformats.org/presentationml/2006/ole">
            <p:oleObj spid="_x0000_s19459" name="Equation" r:id="rId3" imgW="685800" imgH="241300" progId="Equation.3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066800" y="3200400"/>
          <a:ext cx="2940050" cy="846138"/>
        </p:xfrm>
        <a:graphic>
          <a:graphicData uri="http://schemas.openxmlformats.org/presentationml/2006/ole">
            <p:oleObj spid="_x0000_s19460" name="Equation" r:id="rId4" imgW="977900" imgH="241300" progId="Equation.3">
              <p:embed/>
            </p:oleObj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1009650" y="4648200"/>
          <a:ext cx="3436938" cy="762000"/>
        </p:xfrm>
        <a:graphic>
          <a:graphicData uri="http://schemas.openxmlformats.org/presentationml/2006/ole">
            <p:oleObj spid="_x0000_s19461" name="Equation" r:id="rId5" imgW="1143000" imgH="254000" progId="Equation.3">
              <p:embed/>
            </p:oleObj>
          </a:graphicData>
        </a:graphic>
      </p:graphicFrame>
      <p:sp>
        <p:nvSpPr>
          <p:cNvPr id="8" name="Line Callout 2 7"/>
          <p:cNvSpPr/>
          <p:nvPr/>
        </p:nvSpPr>
        <p:spPr>
          <a:xfrm>
            <a:off x="5562600" y="2133600"/>
            <a:ext cx="1714500" cy="714375"/>
          </a:xfrm>
          <a:prstGeom prst="borderCallout2">
            <a:avLst>
              <a:gd name="adj1" fmla="val 40412"/>
              <a:gd name="adj2" fmla="val -9974"/>
              <a:gd name="adj3" fmla="val -20634"/>
              <a:gd name="adj4" fmla="val -56946"/>
              <a:gd name="adj5" fmla="val 18100"/>
              <a:gd name="adj6" fmla="val -114189"/>
            </a:avLst>
          </a:prstGeom>
          <a:solidFill>
            <a:srgbClr val="FFFFCC"/>
          </a:solidFill>
          <a:ln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a-IR" b="1" dirty="0">
                <a:solidFill>
                  <a:schemeClr val="tx1"/>
                </a:solidFill>
              </a:rPr>
              <a:t>مرتبه یک</a:t>
            </a:r>
          </a:p>
        </p:txBody>
      </p:sp>
      <p:sp>
        <p:nvSpPr>
          <p:cNvPr id="9" name="Line Callout 2 8"/>
          <p:cNvSpPr/>
          <p:nvPr/>
        </p:nvSpPr>
        <p:spPr>
          <a:xfrm>
            <a:off x="6096000" y="3352800"/>
            <a:ext cx="1714500" cy="714375"/>
          </a:xfrm>
          <a:prstGeom prst="borderCallout2">
            <a:avLst>
              <a:gd name="adj1" fmla="val 40412"/>
              <a:gd name="adj2" fmla="val -9974"/>
              <a:gd name="adj3" fmla="val -20634"/>
              <a:gd name="adj4" fmla="val -56946"/>
              <a:gd name="adj5" fmla="val 18100"/>
              <a:gd name="adj6" fmla="val -114189"/>
            </a:avLst>
          </a:prstGeom>
          <a:solidFill>
            <a:srgbClr val="FFFFCC"/>
          </a:solidFill>
          <a:ln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a-IR" b="1" dirty="0">
                <a:solidFill>
                  <a:schemeClr val="tx1"/>
                </a:solidFill>
              </a:rPr>
              <a:t>مرتبه دو</a:t>
            </a:r>
          </a:p>
        </p:txBody>
      </p:sp>
      <p:sp>
        <p:nvSpPr>
          <p:cNvPr id="10" name="Line Callout 2 9"/>
          <p:cNvSpPr/>
          <p:nvPr/>
        </p:nvSpPr>
        <p:spPr>
          <a:xfrm>
            <a:off x="6629400" y="4800600"/>
            <a:ext cx="1714500" cy="714375"/>
          </a:xfrm>
          <a:prstGeom prst="borderCallout2">
            <a:avLst>
              <a:gd name="adj1" fmla="val 40412"/>
              <a:gd name="adj2" fmla="val -9974"/>
              <a:gd name="adj3" fmla="val -20634"/>
              <a:gd name="adj4" fmla="val -56946"/>
              <a:gd name="adj5" fmla="val 18100"/>
              <a:gd name="adj6" fmla="val -114189"/>
            </a:avLst>
          </a:prstGeom>
          <a:solidFill>
            <a:srgbClr val="FFFFCC"/>
          </a:solidFill>
          <a:ln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a-IR" b="1" dirty="0">
                <a:solidFill>
                  <a:schemeClr val="tx1"/>
                </a:solidFill>
              </a:rPr>
              <a:t>مرتبه دو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955</TotalTime>
  <Words>1252</Words>
  <Application>Microsoft Office PowerPoint</Application>
  <PresentationFormat>On-screen Show (4:3)</PresentationFormat>
  <Paragraphs>154</Paragraphs>
  <Slides>49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8" baseType="lpstr">
      <vt:lpstr>Arial</vt:lpstr>
      <vt:lpstr>Calibri</vt:lpstr>
      <vt:lpstr>Times New Roman</vt:lpstr>
      <vt:lpstr>B Titr</vt:lpstr>
      <vt:lpstr>B Zar</vt:lpstr>
      <vt:lpstr>Wingdings</vt:lpstr>
      <vt:lpstr>B Nazanin</vt:lpstr>
      <vt:lpstr>Office Theme</vt:lpstr>
      <vt:lpstr>Microsoft Equation 3.0</vt:lpstr>
      <vt:lpstr>معادلات دیفرانسیل با مشتقات جزئی </vt:lpstr>
      <vt:lpstr>معادله چیست ؟</vt:lpstr>
      <vt:lpstr>معادلات دیفرانسیل معمولی </vt:lpstr>
      <vt:lpstr>معادلات دیفرانسیل معمولی </vt:lpstr>
      <vt:lpstr>جواب معادلات دیفرانسیل معمولی </vt:lpstr>
      <vt:lpstr>جواب معادلات دیفرانسیل معمولی </vt:lpstr>
      <vt:lpstr>معادلات دیفرانسیل با مشتقات جزئی </vt:lpstr>
      <vt:lpstr>چند معادله دیفرانسیل جزئی</vt:lpstr>
      <vt:lpstr>  بالاترین مرتبه مشتق معادله دیفرانسیل جزئی را مرتبه معادله دیفرانسیل گویند. </vt:lpstr>
      <vt:lpstr>  یک معادله دیفرانسیل جزئی را خطی گویند اگر جملات آن خطی باشد . </vt:lpstr>
      <vt:lpstr>چند معادله دیفرانسیل جزئی پر کاربرد</vt:lpstr>
      <vt:lpstr>جواب معادله دیفرانسیل جزئی</vt:lpstr>
      <vt:lpstr>قضیه اساسی معادلات دیفرانسیل جزئی</vt:lpstr>
      <vt:lpstr>معادله موج  یا  تار مرتعش</vt:lpstr>
      <vt:lpstr>معادله موج  یا  تار مرتعش</vt:lpstr>
      <vt:lpstr>معادله موج  یا  تار مرتعش</vt:lpstr>
      <vt:lpstr>معادله موج  یا  تار مرتعش</vt:lpstr>
      <vt:lpstr>معادله موج  یا  تار مرتعش</vt:lpstr>
      <vt:lpstr>Slide 19</vt:lpstr>
      <vt:lpstr>نیرویی که باعث نوسان تار در امتدار قائم می شود</vt:lpstr>
      <vt:lpstr>مطابق قانون دوم نیوتون </vt:lpstr>
      <vt:lpstr>با تقسیم طرفین رابطه زیر بر مقدار ثابت T داریم : </vt:lpstr>
      <vt:lpstr>با عنایت به شیب خط مماس بر منحنی در نقطه p و q داریم : </vt:lpstr>
      <vt:lpstr>حالا از طرفین رابطه زیر حد می گیریم </vt:lpstr>
      <vt:lpstr>معادله موج  یا  تار مرتعش</vt:lpstr>
      <vt:lpstr>معادله موج  یا  تار مرتعش</vt:lpstr>
      <vt:lpstr>حل معادله موج با روش جداسازی متغیرها</vt:lpstr>
      <vt:lpstr>حل معادله موج با روش جداسازی متغیرها</vt:lpstr>
      <vt:lpstr>Slide 29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حل معادله موج با روش جداسازی متغیرها</vt:lpstr>
      <vt:lpstr>تمرینات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نحوه پردازش اطلاعات توسط تجهیزات فیزیکی :</dc:title>
  <dc:creator>mk</dc:creator>
  <cp:lastModifiedBy>Valued Acer Customer</cp:lastModifiedBy>
  <cp:revision>133</cp:revision>
  <dcterms:created xsi:type="dcterms:W3CDTF">2007-10-05T20:17:20Z</dcterms:created>
  <dcterms:modified xsi:type="dcterms:W3CDTF">2014-04-06T07:37:48Z</dcterms:modified>
</cp:coreProperties>
</file>