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79" r:id="rId1"/>
  </p:sldMasterIdLst>
  <p:notesMasterIdLst>
    <p:notesMasterId r:id="rId17"/>
  </p:notesMasterIdLst>
  <p:sldIdLst>
    <p:sldId id="259" r:id="rId2"/>
    <p:sldId id="272" r:id="rId3"/>
    <p:sldId id="258" r:id="rId4"/>
    <p:sldId id="260" r:id="rId5"/>
    <p:sldId id="256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BBF3BE"/>
    <a:srgbClr val="FFCCFF"/>
    <a:srgbClr val="FFFFCC"/>
    <a:srgbClr val="99CCFF"/>
    <a:srgbClr val="CC0000"/>
    <a:srgbClr val="3644CA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32.wmf"/><Relationship Id="rId3" Type="http://schemas.openxmlformats.org/officeDocument/2006/relationships/image" Target="../media/image19.wmf"/><Relationship Id="rId7" Type="http://schemas.openxmlformats.org/officeDocument/2006/relationships/image" Target="../media/image26.wmf"/><Relationship Id="rId12" Type="http://schemas.openxmlformats.org/officeDocument/2006/relationships/image" Target="../media/image31.wmf"/><Relationship Id="rId2" Type="http://schemas.openxmlformats.org/officeDocument/2006/relationships/image" Target="../media/image18.wmf"/><Relationship Id="rId1" Type="http://schemas.openxmlformats.org/officeDocument/2006/relationships/image" Target="../media/image13.wmf"/><Relationship Id="rId6" Type="http://schemas.openxmlformats.org/officeDocument/2006/relationships/image" Target="../media/image25.wmf"/><Relationship Id="rId11" Type="http://schemas.openxmlformats.org/officeDocument/2006/relationships/image" Target="../media/image30.wmf"/><Relationship Id="rId5" Type="http://schemas.openxmlformats.org/officeDocument/2006/relationships/image" Target="../media/image24.wmf"/><Relationship Id="rId15" Type="http://schemas.openxmlformats.org/officeDocument/2006/relationships/image" Target="../media/image34.wmf"/><Relationship Id="rId10" Type="http://schemas.openxmlformats.org/officeDocument/2006/relationships/image" Target="../media/image29.wmf"/><Relationship Id="rId4" Type="http://schemas.openxmlformats.org/officeDocument/2006/relationships/image" Target="../media/image11.wmf"/><Relationship Id="rId9" Type="http://schemas.openxmlformats.org/officeDocument/2006/relationships/image" Target="../media/image28.wmf"/><Relationship Id="rId14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37.wmf"/><Relationship Id="rId2" Type="http://schemas.openxmlformats.org/officeDocument/2006/relationships/image" Target="../media/image19.wmf"/><Relationship Id="rId1" Type="http://schemas.openxmlformats.org/officeDocument/2006/relationships/image" Target="../media/image13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2.wmf"/><Relationship Id="rId7" Type="http://schemas.openxmlformats.org/officeDocument/2006/relationships/image" Target="../media/image39.wmf"/><Relationship Id="rId2" Type="http://schemas.openxmlformats.org/officeDocument/2006/relationships/image" Target="../media/image11.wmf"/><Relationship Id="rId1" Type="http://schemas.openxmlformats.org/officeDocument/2006/relationships/image" Target="../media/image13.wmf"/><Relationship Id="rId6" Type="http://schemas.openxmlformats.org/officeDocument/2006/relationships/image" Target="../media/image38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wmf"/><Relationship Id="rId1" Type="http://schemas.openxmlformats.org/officeDocument/2006/relationships/image" Target="../media/image12.wmf"/><Relationship Id="rId4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wmf"/><Relationship Id="rId1" Type="http://schemas.openxmlformats.org/officeDocument/2006/relationships/image" Target="../media/image12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wmf"/><Relationship Id="rId1" Type="http://schemas.openxmlformats.org/officeDocument/2006/relationships/image" Target="../media/image12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9.wmf"/><Relationship Id="rId7" Type="http://schemas.openxmlformats.org/officeDocument/2006/relationships/image" Target="../media/image22.wmf"/><Relationship Id="rId12" Type="http://schemas.openxmlformats.org/officeDocument/2006/relationships/image" Target="../media/image27.wmf"/><Relationship Id="rId2" Type="http://schemas.openxmlformats.org/officeDocument/2006/relationships/image" Target="../media/image18.wmf"/><Relationship Id="rId1" Type="http://schemas.openxmlformats.org/officeDocument/2006/relationships/image" Target="../media/image13.wmf"/><Relationship Id="rId6" Type="http://schemas.openxmlformats.org/officeDocument/2006/relationships/image" Target="../media/image21.wmf"/><Relationship Id="rId11" Type="http://schemas.openxmlformats.org/officeDocument/2006/relationships/image" Target="../media/image26.wmf"/><Relationship Id="rId5" Type="http://schemas.openxmlformats.org/officeDocument/2006/relationships/image" Target="../media/image20.wmf"/><Relationship Id="rId10" Type="http://schemas.openxmlformats.org/officeDocument/2006/relationships/image" Target="../media/image25.wmf"/><Relationship Id="rId4" Type="http://schemas.openxmlformats.org/officeDocument/2006/relationships/image" Target="../media/image11.wmf"/><Relationship Id="rId9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defRPr sz="1200"/>
            </a:lvl1pPr>
          </a:lstStyle>
          <a:p>
            <a:pPr>
              <a:defRPr/>
            </a:pPr>
            <a:fld id="{29372815-709A-4DB4-9477-D6F5AE275D4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372815-709A-4DB4-9477-D6F5AE275D43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82F12-563E-466D-B256-A0315CC15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10709-9F93-471D-BEA1-AF46E60CD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6A929-B08F-4857-8956-0C25429C02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228AF-9974-4E73-94C8-D186846F6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3918C-741F-4088-BAC3-0F808A529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7BFFC-D0F0-4DC9-9920-FA925A259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19F91-2D0B-45DF-9B2C-C70F8CCD1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79D18-1548-491E-993D-408CD13F7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3DA80-A09B-4183-9643-62B50BC02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5D81B-D34B-441B-A2DA-47F63EF2A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2327C-D12D-4455-8390-FFF02EE24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BD185-8E55-4A69-8180-F2521B5C4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C4508E5-9FDB-4BC1-80F0-13AD5150D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oleObject" Target="../embeddings/oleObject36.bin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30.bin"/><Relationship Id="rId12" Type="http://schemas.openxmlformats.org/officeDocument/2006/relationships/oleObject" Target="../embeddings/oleObject3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28.bin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27.bin"/><Relationship Id="rId9" Type="http://schemas.openxmlformats.org/officeDocument/2006/relationships/oleObject" Target="../embeddings/oleObject32.bin"/><Relationship Id="rId14" Type="http://schemas.openxmlformats.org/officeDocument/2006/relationships/oleObject" Target="../embeddings/oleObject3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oleObject" Target="../embeddings/oleObject48.bin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2.bin"/><Relationship Id="rId12" Type="http://schemas.openxmlformats.org/officeDocument/2006/relationships/oleObject" Target="../embeddings/oleObject47.bin"/><Relationship Id="rId17" Type="http://schemas.openxmlformats.org/officeDocument/2006/relationships/oleObject" Target="../embeddings/oleObject52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51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1.bin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50.bin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39.bin"/><Relationship Id="rId9" Type="http://schemas.openxmlformats.org/officeDocument/2006/relationships/oleObject" Target="../embeddings/oleObject44.bin"/><Relationship Id="rId14" Type="http://schemas.openxmlformats.org/officeDocument/2006/relationships/oleObject" Target="../embeddings/oleObject49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6.bin"/><Relationship Id="rId5" Type="http://schemas.openxmlformats.org/officeDocument/2006/relationships/oleObject" Target="../embeddings/oleObject55.bin"/><Relationship Id="rId4" Type="http://schemas.openxmlformats.org/officeDocument/2006/relationships/oleObject" Target="../embeddings/oleObject54.bin"/><Relationship Id="rId9" Type="http://schemas.openxmlformats.org/officeDocument/2006/relationships/oleObject" Target="../embeddings/oleObject5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10" Type="http://schemas.openxmlformats.org/officeDocument/2006/relationships/oleObject" Target="../embeddings/oleObject67.bin"/><Relationship Id="rId4" Type="http://schemas.openxmlformats.org/officeDocument/2006/relationships/oleObject" Target="../embeddings/oleObject61.bin"/><Relationship Id="rId9" Type="http://schemas.openxmlformats.org/officeDocument/2006/relationships/oleObject" Target="../embeddings/oleObject6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MathExam/wave1.mw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jpeg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>
              <a:defRPr/>
            </a:pPr>
            <a:r>
              <a:rPr lang="fa-IR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مثال :</a:t>
            </a:r>
            <a:r>
              <a:rPr lang="fa-IR" dirty="0" smtClean="0">
                <a:cs typeface="B Zar" pitchFamily="2" charset="-78"/>
              </a:rPr>
              <a:t> </a:t>
            </a:r>
            <a:endParaRPr lang="en-US" dirty="0" smtClean="0">
              <a:cs typeface="B Zar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1447800"/>
            <a:ext cx="8382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یک کابل کشسان  از یک طرف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متصل به بالابر روی زمین و در فاصله  5 متری  به انتهای میله ای به ارتفاع  1.5 متصل است</a:t>
            </a:r>
          </a:p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اگر این تار را از حالت تعادل خارج کنیم به طوریکه منحنی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f(x)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ایجاد شود و و همزمان با رها ساختن کابل بالابر با سرعت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به سمت بالا حرکت کند ، معادله ارتعاش یا به عبارتی تابع 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که امتداد قائم هر نقطه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x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در هر لحظه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تبیین می کند را بدست آورید .  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143000" y="4343400"/>
            <a:ext cx="6629400" cy="1752600"/>
            <a:chOff x="2667000" y="5181600"/>
            <a:chExt cx="5943600" cy="1371600"/>
          </a:xfrm>
        </p:grpSpPr>
        <p:pic>
          <p:nvPicPr>
            <p:cNvPr id="16389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67000" y="5236342"/>
              <a:ext cx="5943600" cy="1316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8306019" y="5181600"/>
              <a:ext cx="227724" cy="1143000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562600" y="4495800"/>
            <a:ext cx="3124200" cy="2133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562600" y="3276600"/>
            <a:ext cx="3124200" cy="990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304800"/>
            <a:ext cx="2057400" cy="30480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54" name="Title 1"/>
          <p:cNvSpPr>
            <a:spLocks noGrp="1"/>
          </p:cNvSpPr>
          <p:nvPr>
            <p:ph type="title"/>
          </p:nvPr>
        </p:nvSpPr>
        <p:spPr>
          <a:xfrm>
            <a:off x="2514600" y="1066800"/>
            <a:ext cx="6324600" cy="685800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sz="2800" smtClean="0">
                <a:cs typeface="B Zar" pitchFamily="2" charset="-78"/>
              </a:rPr>
              <a:t>هر چند می توان 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w(x,t)</a:t>
            </a:r>
            <a:r>
              <a:rPr lang="fa-IR" sz="2800" smtClean="0">
                <a:cs typeface="B Zar" pitchFamily="2" charset="-78"/>
              </a:rPr>
              <a:t> را به شکل های مختلفی در نظر گرفت که 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5791200" y="3352800"/>
          <a:ext cx="2667000" cy="3155950"/>
        </p:xfrm>
        <a:graphic>
          <a:graphicData uri="http://schemas.openxmlformats.org/presentationml/2006/ole">
            <p:oleObj spid="_x0000_s8194" name="Equation" r:id="rId3" imgW="1955520" imgH="184140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381000" y="381000"/>
          <a:ext cx="1936750" cy="2809875"/>
        </p:xfrm>
        <a:graphic>
          <a:graphicData uri="http://schemas.openxmlformats.org/presentationml/2006/ole">
            <p:oleObj spid="_x0000_s8195" name="Equation" r:id="rId4" imgW="1460160" imgH="1815840" progId="Equation.3">
              <p:embed/>
            </p:oleObj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2819400" y="457200"/>
          <a:ext cx="3144838" cy="466725"/>
        </p:xfrm>
        <a:graphic>
          <a:graphicData uri="http://schemas.openxmlformats.org/presentationml/2006/ole">
            <p:oleObj spid="_x0000_s8196" name="Equation" r:id="rId5" imgW="1688760" imgH="215640" progId="Equation.3">
              <p:embed/>
            </p:oleObj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2514600" y="2209800"/>
            <a:ext cx="6248400" cy="838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 eaLnBrk="0" hangingPunct="0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ولی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w(</a:t>
            </a:r>
            <a:r>
              <a:rPr lang="en-US" sz="28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باید به گونه ای باشد که مسئله (1) به طور کامل و با شرایط مرزی مفروض آن ساخته شود . 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4572000" y="1524000"/>
          <a:ext cx="2819400" cy="592138"/>
        </p:xfrm>
        <a:graphic>
          <a:graphicData uri="http://schemas.openxmlformats.org/presentationml/2006/ole">
            <p:oleObj spid="_x0000_s8197" name="Equation" r:id="rId6" imgW="1523880" imgH="304560" progId="Equation.3">
              <p:embed/>
            </p:oleObj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 bwMode="auto">
          <a:xfrm>
            <a:off x="228600" y="3429000"/>
            <a:ext cx="4953000" cy="838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 eaLnBrk="0" hangingPunct="0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ممکن است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w(</a:t>
            </a:r>
            <a:r>
              <a:rPr lang="en-US" sz="28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به شکل های زیر در نظر بگیرید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304800" y="4403725"/>
          <a:ext cx="1981200" cy="2320925"/>
        </p:xfrm>
        <a:graphic>
          <a:graphicData uri="http://schemas.openxmlformats.org/presentationml/2006/ole">
            <p:oleObj spid="_x0000_s8198" name="Equation" r:id="rId7" imgW="1206360" imgH="1346040" progId="Equation.3">
              <p:embed/>
            </p:oleObj>
          </a:graphicData>
        </a:graphic>
      </p:graphicFrame>
      <p:sp>
        <p:nvSpPr>
          <p:cNvPr id="17" name="Title 1"/>
          <p:cNvSpPr txBox="1">
            <a:spLocks/>
          </p:cNvSpPr>
          <p:nvPr/>
        </p:nvSpPr>
        <p:spPr bwMode="auto">
          <a:xfrm>
            <a:off x="2590800" y="4572000"/>
            <a:ext cx="2590800" cy="198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r" rtl="1" eaLnBrk="0" hangingPunct="0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ولی باید دید با کدام یک از این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w(</a:t>
            </a:r>
            <a:r>
              <a:rPr lang="en-US" sz="28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ها مسئله (1) به طور کامل ساخته خواهد شد ؟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2054" grpId="0"/>
      <p:bldP spid="7" grpId="0" animBg="1"/>
      <p:bldP spid="14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267200" y="3581400"/>
            <a:ext cx="914400" cy="2971800"/>
          </a:xfrm>
          <a:prstGeom prst="rect">
            <a:avLst/>
          </a:prstGeom>
          <a:solidFill>
            <a:srgbClr val="FFFFCC"/>
          </a:solidFill>
          <a:ln w="19050"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324600" y="304800"/>
            <a:ext cx="2362200" cy="3200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304800"/>
            <a:ext cx="2057400" cy="30480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54" name="Title 1"/>
          <p:cNvSpPr>
            <a:spLocks noGrp="1"/>
          </p:cNvSpPr>
          <p:nvPr>
            <p:ph type="title"/>
          </p:nvPr>
        </p:nvSpPr>
        <p:spPr>
          <a:xfrm>
            <a:off x="2209800" y="1219200"/>
            <a:ext cx="3886200" cy="457200"/>
          </a:xfrm>
        </p:spPr>
        <p:txBody>
          <a:bodyPr/>
          <a:lstStyle/>
          <a:p>
            <a:pPr algn="r" rtl="1"/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w(x,t)</a:t>
            </a:r>
            <a:r>
              <a:rPr lang="fa-IR" sz="2000" smtClean="0">
                <a:cs typeface="B Zar" pitchFamily="2" charset="-78"/>
              </a:rPr>
              <a:t> را به صورت زیر در نظر می گیریم :</a:t>
            </a:r>
            <a:endParaRPr lang="en-US" sz="2000" smtClean="0">
              <a:cs typeface="B Zar" pitchFamily="2" charset="-78"/>
            </a:endParaRP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2722563" y="381000"/>
          <a:ext cx="3144837" cy="466725"/>
        </p:xfrm>
        <a:graphic>
          <a:graphicData uri="http://schemas.openxmlformats.org/presentationml/2006/ole">
            <p:oleObj spid="_x0000_s9220" name="Equation" r:id="rId3" imgW="1688760" imgH="215640" progId="Equation.3">
              <p:embed/>
            </p:oleObj>
          </a:graphicData>
        </a:graphic>
      </p:graphicFrame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2667000" y="2057400"/>
          <a:ext cx="3268663" cy="685800"/>
        </p:xfrm>
        <a:graphic>
          <a:graphicData uri="http://schemas.openxmlformats.org/presentationml/2006/ole">
            <p:oleObj spid="_x0000_s9221" name="Equation" r:id="rId4" imgW="1206360" imgH="241200" progId="Equation.3">
              <p:embed/>
            </p:oleObj>
          </a:graphicData>
        </a:graphic>
      </p:graphicFrame>
      <p:sp>
        <p:nvSpPr>
          <p:cNvPr id="22" name="Rectangle 21"/>
          <p:cNvSpPr/>
          <p:nvPr/>
        </p:nvSpPr>
        <p:spPr>
          <a:xfrm>
            <a:off x="6324600" y="1447800"/>
            <a:ext cx="2362200" cy="2057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0" name="Elbow Connector 19"/>
          <p:cNvCxnSpPr/>
          <p:nvPr/>
        </p:nvCxnSpPr>
        <p:spPr>
          <a:xfrm flipV="1">
            <a:off x="4800600" y="2743200"/>
            <a:ext cx="1524000" cy="838200"/>
          </a:xfrm>
          <a:prstGeom prst="bentConnector3">
            <a:avLst>
              <a:gd name="adj1" fmla="val 1077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6462713" y="304800"/>
          <a:ext cx="2300287" cy="3048000"/>
        </p:xfrm>
        <a:graphic>
          <a:graphicData uri="http://schemas.openxmlformats.org/presentationml/2006/ole">
            <p:oleObj spid="_x0000_s9218" name="Equation" r:id="rId5" imgW="1536480" imgH="1841400" progId="Equation.3">
              <p:embed/>
            </p:oleObj>
          </a:graphicData>
        </a:graphic>
      </p:graphicFrame>
      <p:sp>
        <p:nvSpPr>
          <p:cNvPr id="23" name="Rectangle 22"/>
          <p:cNvSpPr/>
          <p:nvPr/>
        </p:nvSpPr>
        <p:spPr>
          <a:xfrm>
            <a:off x="304800" y="1371600"/>
            <a:ext cx="2057400" cy="1981200"/>
          </a:xfrm>
          <a:prstGeom prst="rect">
            <a:avLst/>
          </a:prstGeom>
          <a:solidFill>
            <a:srgbClr val="BBF3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381000" y="381000"/>
          <a:ext cx="1936750" cy="2809875"/>
        </p:xfrm>
        <a:graphic>
          <a:graphicData uri="http://schemas.openxmlformats.org/presentationml/2006/ole">
            <p:oleObj spid="_x0000_s9219" name="Equation" r:id="rId6" imgW="1460160" imgH="1815840" progId="Equation.3">
              <p:embed/>
            </p:oleObj>
          </a:graphicData>
        </a:graphic>
      </p:graphicFrame>
      <p:sp>
        <p:nvSpPr>
          <p:cNvPr id="24" name="Rectangle 23"/>
          <p:cNvSpPr/>
          <p:nvPr/>
        </p:nvSpPr>
        <p:spPr>
          <a:xfrm>
            <a:off x="304800" y="3505200"/>
            <a:ext cx="2057400" cy="2971800"/>
          </a:xfrm>
          <a:prstGeom prst="rect">
            <a:avLst/>
          </a:prstGeom>
          <a:solidFill>
            <a:srgbClr val="BBF3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955675" y="3733800"/>
          <a:ext cx="4778375" cy="466725"/>
        </p:xfrm>
        <a:graphic>
          <a:graphicData uri="http://schemas.openxmlformats.org/presentationml/2006/ole">
            <p:oleObj spid="_x0000_s9222" name="Equation" r:id="rId7" imgW="2565360" imgH="215640" progId="Equation.3">
              <p:embed/>
            </p:oleObj>
          </a:graphicData>
        </a:graphic>
      </p:graphicFrame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838200" y="4495800"/>
          <a:ext cx="5014913" cy="466725"/>
        </p:xfrm>
        <a:graphic>
          <a:graphicData uri="http://schemas.openxmlformats.org/presentationml/2006/ole">
            <p:oleObj spid="_x0000_s9223" name="Equation" r:id="rId8" imgW="2692080" imgH="215640" progId="Equation.3">
              <p:embed/>
            </p:oleObj>
          </a:graphicData>
        </a:graphic>
      </p:graphicFrame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495300" y="5181600"/>
          <a:ext cx="5676900" cy="522288"/>
        </p:xfrm>
        <a:graphic>
          <a:graphicData uri="http://schemas.openxmlformats.org/presentationml/2006/ole">
            <p:oleObj spid="_x0000_s9224" name="Equation" r:id="rId9" imgW="3047760" imgH="241200" progId="Equation.3">
              <p:embed/>
            </p:oleObj>
          </a:graphicData>
        </a:graphic>
      </p:graphicFrame>
      <p:graphicFrame>
        <p:nvGraphicFramePr>
          <p:cNvPr id="25610" name="Object 10"/>
          <p:cNvGraphicFramePr>
            <a:graphicFrameLocks noChangeAspect="1"/>
          </p:cNvGraphicFramePr>
          <p:nvPr/>
        </p:nvGraphicFramePr>
        <p:xfrm>
          <a:off x="400050" y="5875338"/>
          <a:ext cx="5772150" cy="660400"/>
        </p:xfrm>
        <a:graphic>
          <a:graphicData uri="http://schemas.openxmlformats.org/presentationml/2006/ole">
            <p:oleObj spid="_x0000_s9225" name="Equation" r:id="rId10" imgW="3098520" imgH="304560" progId="Equation.3">
              <p:embed/>
            </p:oleObj>
          </a:graphicData>
        </a:graphic>
      </p:graphicFrame>
      <p:sp>
        <p:nvSpPr>
          <p:cNvPr id="26" name="Rectangle 25"/>
          <p:cNvSpPr/>
          <p:nvPr/>
        </p:nvSpPr>
        <p:spPr>
          <a:xfrm>
            <a:off x="6324600" y="3657600"/>
            <a:ext cx="2362200" cy="2895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5611" name="Object 11"/>
          <p:cNvGraphicFramePr>
            <a:graphicFrameLocks noChangeAspect="1"/>
          </p:cNvGraphicFramePr>
          <p:nvPr/>
        </p:nvGraphicFramePr>
        <p:xfrm>
          <a:off x="6400800" y="3810000"/>
          <a:ext cx="1296988" cy="457200"/>
        </p:xfrm>
        <a:graphic>
          <a:graphicData uri="http://schemas.openxmlformats.org/presentationml/2006/ole">
            <p:oleObj spid="_x0000_s9226" name="Equation" r:id="rId11" imgW="711000" imgH="215640" progId="Equation.3">
              <p:embed/>
            </p:oleObj>
          </a:graphicData>
        </a:graphic>
      </p:graphicFrame>
      <p:graphicFrame>
        <p:nvGraphicFramePr>
          <p:cNvPr id="25612" name="Object 12"/>
          <p:cNvGraphicFramePr>
            <a:graphicFrameLocks noChangeAspect="1"/>
          </p:cNvGraphicFramePr>
          <p:nvPr/>
        </p:nvGraphicFramePr>
        <p:xfrm>
          <a:off x="6373813" y="4495800"/>
          <a:ext cx="1504950" cy="457200"/>
        </p:xfrm>
        <a:graphic>
          <a:graphicData uri="http://schemas.openxmlformats.org/presentationml/2006/ole">
            <p:oleObj spid="_x0000_s9227" name="Equation" r:id="rId12" imgW="825480" imgH="215640" progId="Equation.3">
              <p:embed/>
            </p:oleObj>
          </a:graphicData>
        </a:graphic>
      </p:graphicFrame>
      <p:graphicFrame>
        <p:nvGraphicFramePr>
          <p:cNvPr id="25613" name="Object 13"/>
          <p:cNvGraphicFramePr>
            <a:graphicFrameLocks noChangeAspect="1"/>
          </p:cNvGraphicFramePr>
          <p:nvPr/>
        </p:nvGraphicFramePr>
        <p:xfrm>
          <a:off x="6400800" y="5334000"/>
          <a:ext cx="2133600" cy="382588"/>
        </p:xfrm>
        <a:graphic>
          <a:graphicData uri="http://schemas.openxmlformats.org/presentationml/2006/ole">
            <p:oleObj spid="_x0000_s9228" name="Equation" r:id="rId13" imgW="1562040" imgH="241200" progId="Equation.3">
              <p:embed/>
            </p:oleObj>
          </a:graphicData>
        </a:graphic>
      </p:graphicFrame>
      <p:graphicFrame>
        <p:nvGraphicFramePr>
          <p:cNvPr id="25614" name="Object 14"/>
          <p:cNvGraphicFramePr>
            <a:graphicFrameLocks noChangeAspect="1"/>
          </p:cNvGraphicFramePr>
          <p:nvPr/>
        </p:nvGraphicFramePr>
        <p:xfrm>
          <a:off x="6365875" y="5970588"/>
          <a:ext cx="2203450" cy="482600"/>
        </p:xfrm>
        <a:graphic>
          <a:graphicData uri="http://schemas.openxmlformats.org/presentationml/2006/ole">
            <p:oleObj spid="_x0000_s9229" name="Equation" r:id="rId14" imgW="161280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54" grpId="0"/>
      <p:bldP spid="22" grpId="0" animBg="1"/>
      <p:bldP spid="23" grpId="0" animBg="1"/>
      <p:bldP spid="24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324600" y="304800"/>
            <a:ext cx="2362200" cy="3200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304800"/>
            <a:ext cx="2057400" cy="30480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59" name="Title 1"/>
          <p:cNvSpPr>
            <a:spLocks noGrp="1"/>
          </p:cNvSpPr>
          <p:nvPr>
            <p:ph type="title"/>
          </p:nvPr>
        </p:nvSpPr>
        <p:spPr>
          <a:xfrm>
            <a:off x="2209800" y="914400"/>
            <a:ext cx="3886200" cy="457200"/>
          </a:xfrm>
        </p:spPr>
        <p:txBody>
          <a:bodyPr/>
          <a:lstStyle/>
          <a:p>
            <a:pPr algn="r" rtl="1"/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w(x,t)</a:t>
            </a:r>
            <a:r>
              <a:rPr lang="fa-IR" sz="2000" smtClean="0">
                <a:cs typeface="B Zar" pitchFamily="2" charset="-78"/>
              </a:rPr>
              <a:t> را به صورت زیر در نظر گرفته ایم :</a:t>
            </a:r>
            <a:endParaRPr lang="en-US" sz="2000" smtClean="0">
              <a:cs typeface="B Zar" pitchFamily="2" charset="-78"/>
            </a:endParaRP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2722563" y="381000"/>
          <a:ext cx="3144837" cy="466725"/>
        </p:xfrm>
        <a:graphic>
          <a:graphicData uri="http://schemas.openxmlformats.org/presentationml/2006/ole">
            <p:oleObj spid="_x0000_s10244" name="Equation" r:id="rId3" imgW="1688760" imgH="215640" progId="Equation.3">
              <p:embed/>
            </p:oleObj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2667000" y="1447800"/>
          <a:ext cx="3268663" cy="685800"/>
        </p:xfrm>
        <a:graphic>
          <a:graphicData uri="http://schemas.openxmlformats.org/presentationml/2006/ole">
            <p:oleObj spid="_x0000_s10245" name="Equation" r:id="rId4" imgW="1206360" imgH="241200" progId="Equation.3">
              <p:embed/>
            </p:oleObj>
          </a:graphicData>
        </a:graphic>
      </p:graphicFrame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6462713" y="304800"/>
          <a:ext cx="2300287" cy="3048000"/>
        </p:xfrm>
        <a:graphic>
          <a:graphicData uri="http://schemas.openxmlformats.org/presentationml/2006/ole">
            <p:oleObj spid="_x0000_s10242" name="Equation" r:id="rId5" imgW="1536480" imgH="184140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381000" y="381000"/>
          <a:ext cx="1936750" cy="2809875"/>
        </p:xfrm>
        <a:graphic>
          <a:graphicData uri="http://schemas.openxmlformats.org/presentationml/2006/ole">
            <p:oleObj spid="_x0000_s10243" name="Equation" r:id="rId6" imgW="1460160" imgH="1815840" progId="Equation.3">
              <p:embed/>
            </p:oleObj>
          </a:graphicData>
        </a:graphic>
      </p:graphicFrame>
      <p:sp>
        <p:nvSpPr>
          <p:cNvPr id="26" name="Rectangle 25"/>
          <p:cNvSpPr/>
          <p:nvPr/>
        </p:nvSpPr>
        <p:spPr>
          <a:xfrm>
            <a:off x="304800" y="3581400"/>
            <a:ext cx="2362200" cy="304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5611" name="Object 10"/>
          <p:cNvGraphicFramePr>
            <a:graphicFrameLocks noChangeAspect="1"/>
          </p:cNvGraphicFramePr>
          <p:nvPr/>
        </p:nvGraphicFramePr>
        <p:xfrm>
          <a:off x="762000" y="3810000"/>
          <a:ext cx="1296988" cy="457200"/>
        </p:xfrm>
        <a:graphic>
          <a:graphicData uri="http://schemas.openxmlformats.org/presentationml/2006/ole">
            <p:oleObj spid="_x0000_s10246" name="Equation" r:id="rId7" imgW="711000" imgH="215640" progId="Equation.3">
              <p:embed/>
            </p:oleObj>
          </a:graphicData>
        </a:graphic>
      </p:graphicFrame>
      <p:graphicFrame>
        <p:nvGraphicFramePr>
          <p:cNvPr id="25612" name="Object 11"/>
          <p:cNvGraphicFramePr>
            <a:graphicFrameLocks noChangeAspect="1"/>
          </p:cNvGraphicFramePr>
          <p:nvPr/>
        </p:nvGraphicFramePr>
        <p:xfrm>
          <a:off x="762000" y="4495800"/>
          <a:ext cx="1504950" cy="457200"/>
        </p:xfrm>
        <a:graphic>
          <a:graphicData uri="http://schemas.openxmlformats.org/presentationml/2006/ole">
            <p:oleObj spid="_x0000_s10247" name="Equation" r:id="rId8" imgW="825480" imgH="215640" progId="Equation.3">
              <p:embed/>
            </p:oleObj>
          </a:graphicData>
        </a:graphic>
      </p:graphicFrame>
      <p:graphicFrame>
        <p:nvGraphicFramePr>
          <p:cNvPr id="25613" name="Object 12"/>
          <p:cNvGraphicFramePr>
            <a:graphicFrameLocks noChangeAspect="1"/>
          </p:cNvGraphicFramePr>
          <p:nvPr/>
        </p:nvGraphicFramePr>
        <p:xfrm>
          <a:off x="533400" y="5256213"/>
          <a:ext cx="2133600" cy="382587"/>
        </p:xfrm>
        <a:graphic>
          <a:graphicData uri="http://schemas.openxmlformats.org/presentationml/2006/ole">
            <p:oleObj spid="_x0000_s10248" name="Equation" r:id="rId9" imgW="1562040" imgH="241200" progId="Equation.3">
              <p:embed/>
            </p:oleObj>
          </a:graphicData>
        </a:graphic>
      </p:graphicFrame>
      <p:graphicFrame>
        <p:nvGraphicFramePr>
          <p:cNvPr id="25614" name="Object 13"/>
          <p:cNvGraphicFramePr>
            <a:graphicFrameLocks noChangeAspect="1"/>
          </p:cNvGraphicFramePr>
          <p:nvPr/>
        </p:nvGraphicFramePr>
        <p:xfrm>
          <a:off x="457200" y="5994400"/>
          <a:ext cx="2203450" cy="482600"/>
        </p:xfrm>
        <a:graphic>
          <a:graphicData uri="http://schemas.openxmlformats.org/presentationml/2006/ole">
            <p:oleObj spid="_x0000_s10249" name="Equation" r:id="rId10" imgW="1612800" imgH="304560" progId="Equation.3">
              <p:embed/>
            </p:oleObj>
          </a:graphicData>
        </a:graphic>
      </p:graphicFrame>
      <p:graphicFrame>
        <p:nvGraphicFramePr>
          <p:cNvPr id="26638" name="Object 14"/>
          <p:cNvGraphicFramePr>
            <a:graphicFrameLocks noChangeAspect="1"/>
          </p:cNvGraphicFramePr>
          <p:nvPr/>
        </p:nvGraphicFramePr>
        <p:xfrm>
          <a:off x="3222625" y="3657600"/>
          <a:ext cx="2324100" cy="609600"/>
        </p:xfrm>
        <a:graphic>
          <a:graphicData uri="http://schemas.openxmlformats.org/presentationml/2006/ole">
            <p:oleObj spid="_x0000_s10250" name="Equation" r:id="rId11" imgW="965160" imgH="241200" progId="Equation.3">
              <p:embed/>
            </p:oleObj>
          </a:graphicData>
        </a:graphic>
      </p:graphicFrame>
      <p:graphicFrame>
        <p:nvGraphicFramePr>
          <p:cNvPr id="26639" name="Object 15"/>
          <p:cNvGraphicFramePr>
            <a:graphicFrameLocks noChangeAspect="1"/>
          </p:cNvGraphicFramePr>
          <p:nvPr/>
        </p:nvGraphicFramePr>
        <p:xfrm>
          <a:off x="5791200" y="3657600"/>
          <a:ext cx="1652588" cy="609600"/>
        </p:xfrm>
        <a:graphic>
          <a:graphicData uri="http://schemas.openxmlformats.org/presentationml/2006/ole">
            <p:oleObj spid="_x0000_s10251" name="Equation" r:id="rId12" imgW="685800" imgH="241200" progId="Equation.3">
              <p:embed/>
            </p:oleObj>
          </a:graphicData>
        </a:graphic>
      </p:graphicFrame>
      <p:graphicFrame>
        <p:nvGraphicFramePr>
          <p:cNvPr id="26640" name="Object 16"/>
          <p:cNvGraphicFramePr>
            <a:graphicFrameLocks noChangeAspect="1"/>
          </p:cNvGraphicFramePr>
          <p:nvPr/>
        </p:nvGraphicFramePr>
        <p:xfrm>
          <a:off x="3192463" y="4343400"/>
          <a:ext cx="2446337" cy="609600"/>
        </p:xfrm>
        <a:graphic>
          <a:graphicData uri="http://schemas.openxmlformats.org/presentationml/2006/ole">
            <p:oleObj spid="_x0000_s10252" name="Equation" r:id="rId13" imgW="1015920" imgH="241200" progId="Equation.3">
              <p:embed/>
            </p:oleObj>
          </a:graphicData>
        </a:graphic>
      </p:graphicFrame>
      <p:graphicFrame>
        <p:nvGraphicFramePr>
          <p:cNvPr id="26641" name="Object 17"/>
          <p:cNvGraphicFramePr>
            <a:graphicFrameLocks noChangeAspect="1"/>
          </p:cNvGraphicFramePr>
          <p:nvPr/>
        </p:nvGraphicFramePr>
        <p:xfrm>
          <a:off x="5715000" y="4151313"/>
          <a:ext cx="2355850" cy="995362"/>
        </p:xfrm>
        <a:graphic>
          <a:graphicData uri="http://schemas.openxmlformats.org/presentationml/2006/ole">
            <p:oleObj spid="_x0000_s10253" name="Equation" r:id="rId14" imgW="977760" imgH="393480" progId="Equation.3">
              <p:embed/>
            </p:oleObj>
          </a:graphicData>
        </a:graphic>
      </p:graphicFrame>
      <p:sp>
        <p:nvSpPr>
          <p:cNvPr id="28" name="Rectangle 27"/>
          <p:cNvSpPr/>
          <p:nvPr/>
        </p:nvSpPr>
        <p:spPr>
          <a:xfrm>
            <a:off x="2590800" y="2362200"/>
            <a:ext cx="3581400" cy="9906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6642" name="Object 18"/>
          <p:cNvGraphicFramePr>
            <a:graphicFrameLocks noChangeAspect="1"/>
          </p:cNvGraphicFramePr>
          <p:nvPr/>
        </p:nvGraphicFramePr>
        <p:xfrm>
          <a:off x="2667000" y="2362200"/>
          <a:ext cx="3425825" cy="952500"/>
        </p:xfrm>
        <a:graphic>
          <a:graphicData uri="http://schemas.openxmlformats.org/presentationml/2006/ole">
            <p:oleObj spid="_x0000_s10254" name="Equation" r:id="rId15" imgW="1485720" imgH="393480" progId="Equation.3">
              <p:embed/>
            </p:oleObj>
          </a:graphicData>
        </a:graphic>
      </p:graphicFrame>
      <p:graphicFrame>
        <p:nvGraphicFramePr>
          <p:cNvPr id="26643" name="Object 19"/>
          <p:cNvGraphicFramePr>
            <a:graphicFrameLocks noChangeAspect="1"/>
          </p:cNvGraphicFramePr>
          <p:nvPr/>
        </p:nvGraphicFramePr>
        <p:xfrm>
          <a:off x="3063875" y="5029200"/>
          <a:ext cx="3478213" cy="838200"/>
        </p:xfrm>
        <a:graphic>
          <a:graphicData uri="http://schemas.openxmlformats.org/presentationml/2006/ole">
            <p:oleObj spid="_x0000_s10255" name="Equation" r:id="rId16" imgW="1714320" imgH="393480" progId="Equation.3">
              <p:embed/>
            </p:oleObj>
          </a:graphicData>
        </a:graphic>
      </p:graphicFrame>
      <p:graphicFrame>
        <p:nvGraphicFramePr>
          <p:cNvPr id="26644" name="Object 20"/>
          <p:cNvGraphicFramePr>
            <a:graphicFrameLocks noChangeAspect="1"/>
          </p:cNvGraphicFramePr>
          <p:nvPr/>
        </p:nvGraphicFramePr>
        <p:xfrm>
          <a:off x="3043238" y="5792788"/>
          <a:ext cx="4019550" cy="836612"/>
        </p:xfrm>
        <a:graphic>
          <a:graphicData uri="http://schemas.openxmlformats.org/presentationml/2006/ole">
            <p:oleObj spid="_x0000_s10256" name="Equation" r:id="rId17" imgW="1981080" imgH="393480" progId="Equation.3">
              <p:embed/>
            </p:oleObj>
          </a:graphicData>
        </a:graphic>
      </p:graphicFrame>
      <p:cxnSp>
        <p:nvCxnSpPr>
          <p:cNvPr id="32" name="Straight Connector 31"/>
          <p:cNvCxnSpPr/>
          <p:nvPr/>
        </p:nvCxnSpPr>
        <p:spPr>
          <a:xfrm>
            <a:off x="3200400" y="5103813"/>
            <a:ext cx="4876800" cy="158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324600" y="304800"/>
            <a:ext cx="2362200" cy="3200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304800"/>
            <a:ext cx="2057400" cy="30480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75" name="Title 1"/>
          <p:cNvSpPr>
            <a:spLocks noGrp="1"/>
          </p:cNvSpPr>
          <p:nvPr>
            <p:ph type="title"/>
          </p:nvPr>
        </p:nvSpPr>
        <p:spPr>
          <a:xfrm>
            <a:off x="2209800" y="914400"/>
            <a:ext cx="3886200" cy="457200"/>
          </a:xfrm>
        </p:spPr>
        <p:txBody>
          <a:bodyPr/>
          <a:lstStyle/>
          <a:p>
            <a:pPr algn="r" rtl="1"/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w(x,t)</a:t>
            </a:r>
            <a:r>
              <a:rPr lang="fa-IR" sz="2000" smtClean="0">
                <a:cs typeface="B Zar" pitchFamily="2" charset="-78"/>
              </a:rPr>
              <a:t> را به صورت زیر در نظر گرفته ایم :</a:t>
            </a:r>
            <a:endParaRPr lang="en-US" sz="2000" smtClean="0">
              <a:cs typeface="B Zar" pitchFamily="2" charset="-78"/>
            </a:endParaRP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722563" y="381000"/>
          <a:ext cx="3144837" cy="466725"/>
        </p:xfrm>
        <a:graphic>
          <a:graphicData uri="http://schemas.openxmlformats.org/presentationml/2006/ole">
            <p:oleObj spid="_x0000_s11268" name="Equation" r:id="rId3" imgW="1688760" imgH="215640" progId="Equation.3">
              <p:embed/>
            </p:oleObj>
          </a:graphicData>
        </a:graphic>
      </p:graphicFrame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6462713" y="304800"/>
          <a:ext cx="2300287" cy="3048000"/>
        </p:xfrm>
        <a:graphic>
          <a:graphicData uri="http://schemas.openxmlformats.org/presentationml/2006/ole">
            <p:oleObj spid="_x0000_s11266" name="Equation" r:id="rId4" imgW="1536480" imgH="184140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381000" y="381000"/>
          <a:ext cx="1936750" cy="2809875"/>
        </p:xfrm>
        <a:graphic>
          <a:graphicData uri="http://schemas.openxmlformats.org/presentationml/2006/ole">
            <p:oleObj spid="_x0000_s11267" name="Equation" r:id="rId5" imgW="1460160" imgH="1815840" progId="Equation.3">
              <p:embed/>
            </p:oleObj>
          </a:graphicData>
        </a:graphic>
      </p:graphicFrame>
      <p:sp>
        <p:nvSpPr>
          <p:cNvPr id="28" name="Rectangle 27"/>
          <p:cNvSpPr/>
          <p:nvPr/>
        </p:nvSpPr>
        <p:spPr>
          <a:xfrm>
            <a:off x="2590800" y="1447800"/>
            <a:ext cx="3581400" cy="8382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6642" name="Object 14"/>
          <p:cNvGraphicFramePr>
            <a:graphicFrameLocks noChangeAspect="1"/>
          </p:cNvGraphicFramePr>
          <p:nvPr/>
        </p:nvGraphicFramePr>
        <p:xfrm>
          <a:off x="2667000" y="1371600"/>
          <a:ext cx="3425825" cy="952500"/>
        </p:xfrm>
        <a:graphic>
          <a:graphicData uri="http://schemas.openxmlformats.org/presentationml/2006/ole">
            <p:oleObj spid="_x0000_s11269" name="Equation" r:id="rId6" imgW="1485720" imgH="393480" progId="Equation.3">
              <p:embed/>
            </p:oleObj>
          </a:graphicData>
        </a:graphic>
      </p:graphicFrame>
      <p:graphicFrame>
        <p:nvGraphicFramePr>
          <p:cNvPr id="26643" name="Object 15"/>
          <p:cNvGraphicFramePr>
            <a:graphicFrameLocks noChangeAspect="1"/>
          </p:cNvGraphicFramePr>
          <p:nvPr/>
        </p:nvGraphicFramePr>
        <p:xfrm>
          <a:off x="2767013" y="2590800"/>
          <a:ext cx="2341562" cy="685800"/>
        </p:xfrm>
        <a:graphic>
          <a:graphicData uri="http://schemas.openxmlformats.org/presentationml/2006/ole">
            <p:oleObj spid="_x0000_s11270" name="Equation" r:id="rId7" imgW="1409400" imgH="393480" progId="Equation.3">
              <p:embed/>
            </p:oleObj>
          </a:graphicData>
        </a:graphic>
      </p:graphicFrame>
      <p:graphicFrame>
        <p:nvGraphicFramePr>
          <p:cNvPr id="26644" name="Object 16"/>
          <p:cNvGraphicFramePr>
            <a:graphicFrameLocks noChangeAspect="1"/>
          </p:cNvGraphicFramePr>
          <p:nvPr/>
        </p:nvGraphicFramePr>
        <p:xfrm>
          <a:off x="2781300" y="3352800"/>
          <a:ext cx="3009900" cy="757238"/>
        </p:xfrm>
        <a:graphic>
          <a:graphicData uri="http://schemas.openxmlformats.org/presentationml/2006/ole">
            <p:oleObj spid="_x0000_s11271" name="Equation" r:id="rId8" imgW="1638000" imgH="393480" progId="Equation.3">
              <p:embed/>
            </p:oleObj>
          </a:graphicData>
        </a:graphic>
      </p:graphicFrame>
      <p:sp>
        <p:nvSpPr>
          <p:cNvPr id="23" name="Title 1"/>
          <p:cNvSpPr txBox="1">
            <a:spLocks/>
          </p:cNvSpPr>
          <p:nvPr/>
        </p:nvSpPr>
        <p:spPr bwMode="auto">
          <a:xfrm>
            <a:off x="762000" y="4191000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 eaLnBrk="0" hangingPunct="0">
              <a:defRPr/>
            </a:pPr>
            <a:r>
              <a:rPr lang="fa-IR" sz="2000" dirty="0">
                <a:latin typeface="+mj-lt"/>
                <a:ea typeface="+mj-ea"/>
                <a:cs typeface="B Zar" pitchFamily="2" charset="-78"/>
              </a:rPr>
              <a:t>مسئله (1) را قبلا به روش جداسازی حل کرده ایم و ملاحظه شد این مسئله جوابی به صورت زیر دارد :</a:t>
            </a:r>
            <a:endParaRPr lang="en-US" sz="20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238125" y="5073650"/>
          <a:ext cx="8340725" cy="1022350"/>
        </p:xfrm>
        <a:graphic>
          <a:graphicData uri="http://schemas.openxmlformats.org/presentationml/2006/ole">
            <p:oleObj spid="_x0000_s11272" name="Equation" r:id="rId9" imgW="39877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304800"/>
            <a:ext cx="2057400" cy="30480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9" name="Title 1"/>
          <p:cNvSpPr>
            <a:spLocks noGrp="1"/>
          </p:cNvSpPr>
          <p:nvPr>
            <p:ph type="title"/>
          </p:nvPr>
        </p:nvSpPr>
        <p:spPr>
          <a:xfrm>
            <a:off x="2209800" y="914400"/>
            <a:ext cx="3886200" cy="457200"/>
          </a:xfrm>
        </p:spPr>
        <p:txBody>
          <a:bodyPr/>
          <a:lstStyle/>
          <a:p>
            <a:pPr algn="r" rtl="1"/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w(x,t)</a:t>
            </a:r>
            <a:r>
              <a:rPr lang="fa-IR" sz="2000" smtClean="0">
                <a:cs typeface="B Zar" pitchFamily="2" charset="-78"/>
              </a:rPr>
              <a:t> را به صورت زیر در نظر گرفته ایم :</a:t>
            </a:r>
            <a:endParaRPr lang="en-US" sz="2000" smtClean="0">
              <a:cs typeface="B Zar" pitchFamily="2" charset="-78"/>
            </a:endParaRPr>
          </a:p>
        </p:txBody>
      </p:sp>
      <p:graphicFrame>
        <p:nvGraphicFramePr>
          <p:cNvPr id="12291" name="Object 4"/>
          <p:cNvGraphicFramePr>
            <a:graphicFrameLocks noChangeAspect="1"/>
          </p:cNvGraphicFramePr>
          <p:nvPr/>
        </p:nvGraphicFramePr>
        <p:xfrm>
          <a:off x="2722563" y="381000"/>
          <a:ext cx="3144837" cy="466725"/>
        </p:xfrm>
        <a:graphic>
          <a:graphicData uri="http://schemas.openxmlformats.org/presentationml/2006/ole">
            <p:oleObj spid="_x0000_s12291" name="Equation" r:id="rId3" imgW="1688760" imgH="21564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381000" y="381000"/>
          <a:ext cx="1936750" cy="2809875"/>
        </p:xfrm>
        <a:graphic>
          <a:graphicData uri="http://schemas.openxmlformats.org/presentationml/2006/ole">
            <p:oleObj spid="_x0000_s12290" name="Equation" r:id="rId4" imgW="1460160" imgH="1815840" progId="Equation.3">
              <p:embed/>
            </p:oleObj>
          </a:graphicData>
        </a:graphic>
      </p:graphicFrame>
      <p:sp>
        <p:nvSpPr>
          <p:cNvPr id="28" name="Rectangle 27"/>
          <p:cNvSpPr/>
          <p:nvPr/>
        </p:nvSpPr>
        <p:spPr>
          <a:xfrm>
            <a:off x="2590800" y="1447800"/>
            <a:ext cx="3581400" cy="8382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6642" name="Object 5"/>
          <p:cNvGraphicFramePr>
            <a:graphicFrameLocks noChangeAspect="1"/>
          </p:cNvGraphicFramePr>
          <p:nvPr/>
        </p:nvGraphicFramePr>
        <p:xfrm>
          <a:off x="2667000" y="1371600"/>
          <a:ext cx="3425825" cy="952500"/>
        </p:xfrm>
        <a:graphic>
          <a:graphicData uri="http://schemas.openxmlformats.org/presentationml/2006/ole">
            <p:oleObj spid="_x0000_s12292" name="Equation" r:id="rId5" imgW="1485720" imgH="393480" progId="Equation.3">
              <p:embed/>
            </p:oleObj>
          </a:graphicData>
        </a:graphic>
      </p:graphicFrame>
      <p:graphicFrame>
        <p:nvGraphicFramePr>
          <p:cNvPr id="26643" name="Object 6"/>
          <p:cNvGraphicFramePr>
            <a:graphicFrameLocks noChangeAspect="1"/>
          </p:cNvGraphicFramePr>
          <p:nvPr/>
        </p:nvGraphicFramePr>
        <p:xfrm>
          <a:off x="6477000" y="609600"/>
          <a:ext cx="2341563" cy="685800"/>
        </p:xfrm>
        <a:graphic>
          <a:graphicData uri="http://schemas.openxmlformats.org/presentationml/2006/ole">
            <p:oleObj spid="_x0000_s12293" name="Equation" r:id="rId6" imgW="1409400" imgH="393480" progId="Equation.3">
              <p:embed/>
            </p:oleObj>
          </a:graphicData>
        </a:graphic>
      </p:graphicFrame>
      <p:graphicFrame>
        <p:nvGraphicFramePr>
          <p:cNvPr id="26644" name="Object 7"/>
          <p:cNvGraphicFramePr>
            <a:graphicFrameLocks noChangeAspect="1"/>
          </p:cNvGraphicFramePr>
          <p:nvPr/>
        </p:nvGraphicFramePr>
        <p:xfrm>
          <a:off x="6477000" y="1295400"/>
          <a:ext cx="2405063" cy="604838"/>
        </p:xfrm>
        <a:graphic>
          <a:graphicData uri="http://schemas.openxmlformats.org/presentationml/2006/ole">
            <p:oleObj spid="_x0000_s12294" name="Equation" r:id="rId7" imgW="1638000" imgH="393480" progId="Equation.3">
              <p:embed/>
            </p:oleObj>
          </a:graphicData>
        </a:graphic>
      </p:graphicFrame>
      <p:sp>
        <p:nvSpPr>
          <p:cNvPr id="23" name="Title 1"/>
          <p:cNvSpPr txBox="1">
            <a:spLocks/>
          </p:cNvSpPr>
          <p:nvPr/>
        </p:nvSpPr>
        <p:spPr bwMode="auto">
          <a:xfrm>
            <a:off x="3505200" y="25146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 eaLnBrk="0" hangingPunct="0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بنابر این مسئله (2) جوابی به صورت زیر دارد :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138113" y="3581400"/>
          <a:ext cx="8337550" cy="793750"/>
        </p:xfrm>
        <a:graphic>
          <a:graphicData uri="http://schemas.openxmlformats.org/presentationml/2006/ole">
            <p:oleObj spid="_x0000_s12295" name="Equation" r:id="rId8" imgW="5130720" imgH="419040" progId="Equation.3">
              <p:embed/>
            </p:oleObj>
          </a:graphicData>
        </a:graphic>
      </p:graphicFrame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247650" y="5586413"/>
          <a:ext cx="5476875" cy="942975"/>
        </p:xfrm>
        <a:graphic>
          <a:graphicData uri="http://schemas.openxmlformats.org/presentationml/2006/ole">
            <p:oleObj spid="_x0000_s12296" name="Equation" r:id="rId9" imgW="3098520" imgH="457200" progId="Equation.3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258763" y="4527550"/>
          <a:ext cx="5456237" cy="904875"/>
        </p:xfrm>
        <a:graphic>
          <a:graphicData uri="http://schemas.openxmlformats.org/presentationml/2006/ole">
            <p:oleObj spid="_x0000_s12297" name="Equation" r:id="rId10" imgW="285732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248400" y="381000"/>
            <a:ext cx="2514600" cy="457200"/>
          </a:xfrm>
        </p:spPr>
        <p:txBody>
          <a:bodyPr/>
          <a:lstStyle/>
          <a:p>
            <a:pPr algn="r">
              <a:defRPr/>
            </a:pPr>
            <a:r>
              <a:rPr lang="fa-IR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  <a:hlinkClick r:id="rId4" action="ppaction://hlinkfile"/>
              </a:rPr>
              <a:t>محاسبات مسئله :</a:t>
            </a:r>
            <a:r>
              <a:rPr lang="fa-IR" sz="2800" dirty="0" smtClean="0">
                <a:cs typeface="B Zar" pitchFamily="2" charset="-78"/>
              </a:rPr>
              <a:t> </a:t>
            </a:r>
            <a:endParaRPr lang="en-US" sz="2800" dirty="0" smtClean="0">
              <a:cs typeface="B Zar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762000"/>
            <a:ext cx="8382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endParaRPr lang="fa-IR" sz="2800" dirty="0">
              <a:latin typeface="+mj-lt"/>
              <a:ea typeface="+mj-ea"/>
              <a:cs typeface="B Zar" pitchFamily="2" charset="-78"/>
            </a:endParaRPr>
          </a:p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یک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کابل کشسان  از یک طرف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متصل به بالابر روی زمین و در فاصله  5 متری  به انتهای میله ای به ارتفاع  1.5 متصل است</a:t>
            </a:r>
          </a:p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اگر این تار را از حالت تعادل خارج کنیم به طوریکه منحنی 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f(x)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ایجاد شود و و همزمان با رها ساختن کابل بالابر با سرعت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به سمت بالا حرکت کند ، معادله ارتعاش یا به عبارتی تابع  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u(</a:t>
            </a:r>
            <a:r>
              <a:rPr lang="en-US" sz="28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fa-IR" sz="2800" i="1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که امتداد قائم هر نقطه 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در هر لحظه 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تبیین می کند را بدست آورید .  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grpSp>
        <p:nvGrpSpPr>
          <p:cNvPr id="13317" name="Group 11"/>
          <p:cNvGrpSpPr>
            <a:grpSpLocks/>
          </p:cNvGrpSpPr>
          <p:nvPr/>
        </p:nvGrpSpPr>
        <p:grpSpPr bwMode="auto">
          <a:xfrm>
            <a:off x="2667000" y="5181600"/>
            <a:ext cx="5943600" cy="1371600"/>
            <a:chOff x="2667000" y="5181600"/>
            <a:chExt cx="5943600" cy="1371600"/>
          </a:xfrm>
        </p:grpSpPr>
        <p:pic>
          <p:nvPicPr>
            <p:cNvPr id="13318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67000" y="5236342"/>
              <a:ext cx="5943600" cy="1316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8305800" y="5181600"/>
              <a:ext cx="228600" cy="1143000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795338" y="3414713"/>
          <a:ext cx="2405062" cy="2300287"/>
        </p:xfrm>
        <a:graphic>
          <a:graphicData uri="http://schemas.openxmlformats.org/presentationml/2006/ole">
            <p:oleObj spid="_x0000_s13314" name="Equation" r:id="rId7" imgW="1447560" imgH="1320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>
              <a:defRPr/>
            </a:pPr>
            <a:r>
              <a:rPr lang="fa-IR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مثال :</a:t>
            </a:r>
            <a:r>
              <a:rPr lang="fa-IR" dirty="0" smtClean="0">
                <a:cs typeface="B Zar" pitchFamily="2" charset="-78"/>
              </a:rPr>
              <a:t> </a:t>
            </a:r>
            <a:endParaRPr lang="en-US" dirty="0" smtClean="0">
              <a:cs typeface="B Zar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1219200"/>
            <a:ext cx="8382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یک کابل کشسان  از یک طرف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متصل به بالابر روی زمین و در فاصله  5 متری  به انتهای میله ای به ارتفاع  1.5 متصل است</a:t>
            </a:r>
          </a:p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اگر این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تار را از حالت تعادل خارج کنیم به طوریکه منحنی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f(x)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ایجاد شود و و همزمان با رها ساختن کابل بالابر با سرعت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به سمت بالا حرکت کند ، معادله ارتعاش یا به عبارتی تابع 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که امتداد قائم هر نقطه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x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در هر لحظه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تبیین می کند را بدست آورید .  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pic>
        <p:nvPicPr>
          <p:cNvPr id="17412" name="Picture 8" descr="d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584700"/>
            <a:ext cx="5910263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467600" y="5410200"/>
            <a:ext cx="228600" cy="9144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781800" y="381000"/>
            <a:ext cx="1981200" cy="457200"/>
          </a:xfrm>
        </p:spPr>
        <p:txBody>
          <a:bodyPr/>
          <a:lstStyle/>
          <a:p>
            <a:pPr algn="r">
              <a:defRPr/>
            </a:pPr>
            <a:r>
              <a:rPr lang="fa-IR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مثال :</a:t>
            </a:r>
            <a:r>
              <a:rPr lang="fa-IR" dirty="0" smtClean="0">
                <a:cs typeface="B Zar" pitchFamily="2" charset="-78"/>
              </a:rPr>
              <a:t> </a:t>
            </a:r>
            <a:endParaRPr lang="en-US" dirty="0" smtClean="0">
              <a:cs typeface="B Zar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09600" y="1066800"/>
            <a:ext cx="8229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یک کابل کشسان  از یک طرف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متصل به بالابر روی زمین و در فاصله  5 متری  به انتهای میله ای به ارتفاع  1.5 متصل است</a:t>
            </a:r>
          </a:p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اگر این تار را از حالت تعادل خارج کنیم به طوریکه منحنی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f(x)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ایجاد شود و و همزمان با رها ساختن کابل بالابر با سرعت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به سمت بالا حرکت کند ، معادله ارتعاش یا به عبارتی تابع 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که امتداد قائم هر نقطه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x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در هر لحظه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تبیین می کند را بدست آورید .  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457200" y="3276600"/>
          <a:ext cx="3144838" cy="3371850"/>
        </p:xfrm>
        <a:graphic>
          <a:graphicData uri="http://schemas.openxmlformats.org/presentationml/2006/ole">
            <p:oleObj spid="_x0000_s1026" name="Equation" r:id="rId3" imgW="1562040" imgH="1434960" progId="Equation.3">
              <p:embed/>
            </p:oleObj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33800" y="4343400"/>
            <a:ext cx="5181600" cy="1219200"/>
            <a:chOff x="2667000" y="5181600"/>
            <a:chExt cx="5943600" cy="137160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67000" y="5236342"/>
              <a:ext cx="5943600" cy="1316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8306501" y="5181600"/>
              <a:ext cx="227619" cy="1143000"/>
            </a:xfrm>
            <a:prstGeom prst="rect">
              <a:avLst/>
            </a:prstGeom>
            <a:blipFill>
              <a:blip r:embed="rId5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609600" y="228600"/>
          <a:ext cx="3462338" cy="4251325"/>
        </p:xfrm>
        <a:graphic>
          <a:graphicData uri="http://schemas.openxmlformats.org/presentationml/2006/ole">
            <p:oleObj spid="_x0000_s2050" name="Equation" r:id="rId3" imgW="1460160" imgH="1536480" progId="Equation.3">
              <p:embed/>
            </p:oleObj>
          </a:graphicData>
        </a:graphic>
      </p:graphicFrame>
      <p:pic>
        <p:nvPicPr>
          <p:cNvPr id="5" name="Picture 8" descr="d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648200"/>
            <a:ext cx="5910263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467600" y="5486400"/>
            <a:ext cx="228600" cy="914400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itle 1"/>
          <p:cNvSpPr>
            <a:spLocks noGrp="1"/>
          </p:cNvSpPr>
          <p:nvPr>
            <p:ph type="title"/>
          </p:nvPr>
        </p:nvSpPr>
        <p:spPr>
          <a:xfrm>
            <a:off x="3124200" y="152400"/>
            <a:ext cx="57912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این مسئله را قبلا با روش جداسازی حل کرده بودیم 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3074" name="Equation" r:id="rId3" imgW="1816100" imgH="151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3429000" y="1046163"/>
            <a:ext cx="5037138" cy="13922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ملاحظه شد که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که به صورت زیر بیان می شود جوابی از مسئله است </a:t>
            </a: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430213" y="3033713"/>
          <a:ext cx="8208962" cy="990600"/>
        </p:xfrm>
        <a:graphic>
          <a:graphicData uri="http://schemas.openxmlformats.org/presentationml/2006/ole">
            <p:oleObj spid="_x0000_s3075" name="Equation" r:id="rId4" imgW="3924000" imgH="406080" progId="Equation.3">
              <p:embed/>
            </p:oleObj>
          </a:graphicData>
        </a:graphic>
      </p:graphicFrame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560388" y="5599113"/>
          <a:ext cx="4849812" cy="917575"/>
        </p:xfrm>
        <a:graphic>
          <a:graphicData uri="http://schemas.openxmlformats.org/presentationml/2006/ole">
            <p:oleObj spid="_x0000_s3076" name="Equation" r:id="rId5" imgW="2743200" imgH="444240" progId="Equation.3">
              <p:embed/>
            </p:oleObj>
          </a:graphicData>
        </a:graphic>
      </p:graphicFrame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560388" y="4527550"/>
          <a:ext cx="4849812" cy="904875"/>
        </p:xfrm>
        <a:graphic>
          <a:graphicData uri="http://schemas.openxmlformats.org/presentationml/2006/ole">
            <p:oleObj spid="_x0000_s3077" name="Equation" r:id="rId6" imgW="253980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2514600" y="3581400"/>
            <a:ext cx="762000" cy="990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1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9248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مسئله (1) قبلا حل شده است . حالا می خواهیم مسئله (2) را حل کنیم . 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5334000" y="2362200"/>
          <a:ext cx="2927350" cy="3155950"/>
        </p:xfrm>
        <a:graphic>
          <a:graphicData uri="http://schemas.openxmlformats.org/presentationml/2006/ole">
            <p:oleObj spid="_x0000_s4098" name="Equation" r:id="rId3" imgW="1993680" imgH="1841400" progId="Equation.3">
              <p:embed/>
            </p:oleObj>
          </a:graphicData>
        </a:graphic>
      </p:graphicFrame>
      <p:graphicFrame>
        <p:nvGraphicFramePr>
          <p:cNvPr id="25603" name="Object 6"/>
          <p:cNvGraphicFramePr>
            <a:graphicFrameLocks noChangeAspect="1"/>
          </p:cNvGraphicFramePr>
          <p:nvPr/>
        </p:nvGraphicFramePr>
        <p:xfrm>
          <a:off x="1143000" y="2362200"/>
          <a:ext cx="2251075" cy="3267075"/>
        </p:xfrm>
        <a:graphic>
          <a:graphicData uri="http://schemas.openxmlformats.org/presentationml/2006/ole">
            <p:oleObj spid="_x0000_s4099" name="Equation" r:id="rId4" imgW="1460160" imgH="1815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953000" y="3200400"/>
            <a:ext cx="2743200" cy="3429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1000" y="1371600"/>
            <a:ext cx="2819400" cy="36576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7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9248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فرض کنیم جواب مسئله (2) به صورت زیر باشد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5334000" y="3352800"/>
          <a:ext cx="2871788" cy="3155950"/>
        </p:xfrm>
        <a:graphic>
          <a:graphicData uri="http://schemas.openxmlformats.org/presentationml/2006/ole">
            <p:oleObj spid="_x0000_s5122" name="Equation" r:id="rId3" imgW="1955520" imgH="184140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685800" y="1524000"/>
          <a:ext cx="2251075" cy="3267075"/>
        </p:xfrm>
        <a:graphic>
          <a:graphicData uri="http://schemas.openxmlformats.org/presentationml/2006/ole">
            <p:oleObj spid="_x0000_s5123" name="Equation" r:id="rId4" imgW="1460160" imgH="1815840" progId="Equation.3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3676650" y="1447800"/>
          <a:ext cx="3144838" cy="466725"/>
        </p:xfrm>
        <a:graphic>
          <a:graphicData uri="http://schemas.openxmlformats.org/presentationml/2006/ole">
            <p:oleObj spid="_x0000_s5124" name="Equation" r:id="rId5" imgW="1688760" imgH="215640" progId="Equation.3">
              <p:embed/>
            </p:oleObj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3048000" y="2286000"/>
            <a:ext cx="5791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 eaLnBrk="0" hangingPunct="0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حالا 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w(</a:t>
            </a:r>
            <a:r>
              <a:rPr lang="en-US" sz="28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طوری تعیین می کنیم که 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v(</a:t>
            </a:r>
            <a:r>
              <a:rPr lang="en-US" sz="28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جواب مسئله زیر باشد . 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1447800" y="5029200"/>
            <a:ext cx="2286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066800" y="5562600"/>
            <a:ext cx="2590800" cy="838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r" rtl="1" eaLnBrk="0" hangingPunct="0">
              <a:defRPr/>
            </a:pPr>
            <a:r>
              <a:rPr lang="en-US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 w(</a:t>
            </a:r>
            <a:r>
              <a:rPr lang="en-US" sz="36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) </a:t>
            </a:r>
            <a:r>
              <a:rPr lang="en-US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+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 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3657600" y="5867400"/>
            <a:ext cx="1219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8" grpId="0" animBg="1"/>
      <p:bldP spid="7" grpId="0"/>
      <p:bldP spid="11" grpId="0" animBg="1"/>
      <p:bldP spid="12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34000" y="3429000"/>
            <a:ext cx="2743200" cy="3200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1000" y="1371600"/>
            <a:ext cx="2057400" cy="30480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5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9248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با توجه به معادله دیفرانسیل جزئی  مسئله (2) داریم :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5510213" y="3352800"/>
          <a:ext cx="2871787" cy="3155950"/>
        </p:xfrm>
        <a:graphic>
          <a:graphicData uri="http://schemas.openxmlformats.org/presentationml/2006/ole">
            <p:oleObj spid="_x0000_s6146" name="Equation" r:id="rId3" imgW="1955520" imgH="184140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457200" y="1447800"/>
          <a:ext cx="1936750" cy="2809875"/>
        </p:xfrm>
        <a:graphic>
          <a:graphicData uri="http://schemas.openxmlformats.org/presentationml/2006/ole">
            <p:oleObj spid="_x0000_s6147" name="Equation" r:id="rId4" imgW="1460160" imgH="1815840" progId="Equation.3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3581400" y="1143000"/>
          <a:ext cx="3144838" cy="466725"/>
        </p:xfrm>
        <a:graphic>
          <a:graphicData uri="http://schemas.openxmlformats.org/presentationml/2006/ole">
            <p:oleObj spid="_x0000_s6148" name="Equation" r:id="rId5" imgW="1688760" imgH="215640" progId="Equation.3">
              <p:embed/>
            </p:oleObj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2590800" y="2514600"/>
            <a:ext cx="5562600" cy="76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 eaLnBrk="0" hangingPunct="0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برای تعیین  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w(</a:t>
            </a:r>
            <a:r>
              <a:rPr lang="en-US" sz="28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چه ایده ای به ذهن می رسد ؟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609600" y="4724400"/>
            <a:ext cx="31242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r" rtl="1" eaLnBrk="0" hangingPunct="0">
              <a:defRPr/>
            </a:pPr>
            <a:r>
              <a:rPr lang="en-US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u(</a:t>
            </a:r>
            <a:r>
              <a:rPr lang="en-US" sz="3600" b="1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)=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 w(</a:t>
            </a:r>
            <a:r>
              <a:rPr lang="en-US" sz="36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) </a:t>
            </a:r>
            <a:r>
              <a:rPr lang="en-US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+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 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3886200" y="5029200"/>
            <a:ext cx="1219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3540125" y="1676400"/>
          <a:ext cx="3546475" cy="768350"/>
        </p:xfrm>
        <a:graphic>
          <a:graphicData uri="http://schemas.openxmlformats.org/presentationml/2006/ole">
            <p:oleObj spid="_x0000_s6149" name="Equation" r:id="rId6" imgW="1904760" imgH="355320" progId="Equation.3">
              <p:embed/>
            </p:oleObj>
          </a:graphicData>
        </a:graphic>
      </p:graphicFrame>
      <p:cxnSp>
        <p:nvCxnSpPr>
          <p:cNvPr id="16" name="Straight Arrow Connector 15"/>
          <p:cNvCxnSpPr/>
          <p:nvPr/>
        </p:nvCxnSpPr>
        <p:spPr>
          <a:xfrm>
            <a:off x="2667000" y="21336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334000" y="4495800"/>
            <a:ext cx="2743200" cy="2133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334000" y="3276600"/>
            <a:ext cx="2743200" cy="990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1000" y="1371600"/>
            <a:ext cx="2057400" cy="30480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78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9248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با توجه به معادله دیفرانسیل جزئی  مسئله (2) داریم :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5510213" y="3352800"/>
          <a:ext cx="2871787" cy="3155950"/>
        </p:xfrm>
        <a:graphic>
          <a:graphicData uri="http://schemas.openxmlformats.org/presentationml/2006/ole">
            <p:oleObj spid="_x0000_s7170" name="Equation" r:id="rId3" imgW="1955520" imgH="1841400" progId="Equation.3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457200" y="1447800"/>
          <a:ext cx="1936750" cy="2809875"/>
        </p:xfrm>
        <a:graphic>
          <a:graphicData uri="http://schemas.openxmlformats.org/presentationml/2006/ole">
            <p:oleObj spid="_x0000_s7171" name="Equation" r:id="rId4" imgW="1460160" imgH="1815840" progId="Equation.3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3581400" y="1143000"/>
          <a:ext cx="3144838" cy="466725"/>
        </p:xfrm>
        <a:graphic>
          <a:graphicData uri="http://schemas.openxmlformats.org/presentationml/2006/ole">
            <p:oleObj spid="_x0000_s7172" name="Equation" r:id="rId5" imgW="1688760" imgH="215640" progId="Equation.3">
              <p:embed/>
            </p:oleObj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2667000" y="2590800"/>
            <a:ext cx="2362200" cy="144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 eaLnBrk="0" hangingPunct="0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اگر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w(</a:t>
            </a:r>
            <a:r>
              <a:rPr lang="en-US" sz="28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2800" i="1" dirty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طوری در نظر بگیریم که :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3540125" y="1676400"/>
          <a:ext cx="3546475" cy="768350"/>
        </p:xfrm>
        <a:graphic>
          <a:graphicData uri="http://schemas.openxmlformats.org/presentationml/2006/ole">
            <p:oleObj spid="_x0000_s7173" name="Equation" r:id="rId6" imgW="1904760" imgH="355320" progId="Equation.3">
              <p:embed/>
            </p:oleObj>
          </a:graphicData>
        </a:graphic>
      </p:graphicFrame>
      <p:cxnSp>
        <p:nvCxnSpPr>
          <p:cNvPr id="16" name="Straight Arrow Connector 15"/>
          <p:cNvCxnSpPr/>
          <p:nvPr/>
        </p:nvCxnSpPr>
        <p:spPr>
          <a:xfrm>
            <a:off x="2667000" y="21336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2895600" y="4343400"/>
          <a:ext cx="1509713" cy="1943100"/>
        </p:xfrm>
        <a:graphic>
          <a:graphicData uri="http://schemas.openxmlformats.org/presentationml/2006/ole">
            <p:oleObj spid="_x0000_s7174" name="Equation" r:id="rId7" imgW="58392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1952</TotalTime>
  <Words>627</Words>
  <Application>Microsoft Office PowerPoint</Application>
  <PresentationFormat>On-screen Show (4:3)</PresentationFormat>
  <Paragraphs>35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B Zar</vt:lpstr>
      <vt:lpstr>Office Theme</vt:lpstr>
      <vt:lpstr>Microsoft Equation 3.0</vt:lpstr>
      <vt:lpstr>مثال : </vt:lpstr>
      <vt:lpstr>مثال : </vt:lpstr>
      <vt:lpstr>مثال : </vt:lpstr>
      <vt:lpstr>Slide 4</vt:lpstr>
      <vt:lpstr>این مسئله را قبلا با روش جداسازی حل کرده بودیم </vt:lpstr>
      <vt:lpstr>مسئله (1) قبلا حل شده است . حالا می خواهیم مسئله (2) را حل کنیم . </vt:lpstr>
      <vt:lpstr>فرض کنیم جواب مسئله (2) به صورت زیر باشد</vt:lpstr>
      <vt:lpstr>با توجه به معادله دیفرانسیل جزئی  مسئله (2) داریم :</vt:lpstr>
      <vt:lpstr>با توجه به معادله دیفرانسیل جزئی  مسئله (2) داریم :</vt:lpstr>
      <vt:lpstr>هر چند می توان w(x,t) را به شکل های مختلفی در نظر گرفت که </vt:lpstr>
      <vt:lpstr>w(x,t) را به صورت زیر در نظر می گیریم :</vt:lpstr>
      <vt:lpstr>w(x,t) را به صورت زیر در نظر گرفته ایم :</vt:lpstr>
      <vt:lpstr>w(x,t) را به صورت زیر در نظر گرفته ایم :</vt:lpstr>
      <vt:lpstr>w(x,t) را به صورت زیر در نظر گرفته ایم :</vt:lpstr>
      <vt:lpstr>محاسبات مسئله :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نحوه پردازش اطلاعات توسط تجهیزات فیزیکی :</dc:title>
  <dc:creator>mk</dc:creator>
  <cp:lastModifiedBy>Valued Acer Customer</cp:lastModifiedBy>
  <cp:revision>193</cp:revision>
  <dcterms:created xsi:type="dcterms:W3CDTF">2007-10-05T20:17:20Z</dcterms:created>
  <dcterms:modified xsi:type="dcterms:W3CDTF">2014-04-06T16:59:48Z</dcterms:modified>
</cp:coreProperties>
</file>