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57" r:id="rId3"/>
    <p:sldId id="266" r:id="rId4"/>
    <p:sldId id="267" r:id="rId5"/>
    <p:sldId id="268" r:id="rId6"/>
    <p:sldId id="269" r:id="rId7"/>
    <p:sldId id="270" r:id="rId8"/>
    <p:sldId id="258" r:id="rId9"/>
    <p:sldId id="271" r:id="rId10"/>
    <p:sldId id="272" r:id="rId11"/>
    <p:sldId id="273" r:id="rId12"/>
    <p:sldId id="274" r:id="rId13"/>
    <p:sldId id="275" r:id="rId14"/>
    <p:sldId id="276" r:id="rId15"/>
    <p:sldId id="277" r:id="rId16"/>
    <p:sldId id="259" r:id="rId17"/>
    <p:sldId id="278" r:id="rId18"/>
    <p:sldId id="260" r:id="rId19"/>
    <p:sldId id="279" r:id="rId20"/>
    <p:sldId id="261" r:id="rId21"/>
    <p:sldId id="280" r:id="rId22"/>
    <p:sldId id="262" r:id="rId23"/>
    <p:sldId id="281" r:id="rId24"/>
    <p:sldId id="263" r:id="rId25"/>
    <p:sldId id="282" r:id="rId26"/>
    <p:sldId id="264"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D53CA09-693E-4539-A769-A8FE2429FD1E}">
          <p14:sldIdLst>
            <p14:sldId id="265"/>
          </p14:sldIdLst>
        </p14:section>
        <p14:section name="Untitled Section" id="{4686B6BB-E98F-4081-8985-3E6263C4562C}">
          <p14:sldIdLst>
            <p14:sldId id="257"/>
            <p14:sldId id="266"/>
            <p14:sldId id="267"/>
            <p14:sldId id="268"/>
            <p14:sldId id="269"/>
            <p14:sldId id="270"/>
            <p14:sldId id="258"/>
            <p14:sldId id="271"/>
            <p14:sldId id="272"/>
            <p14:sldId id="273"/>
            <p14:sldId id="274"/>
            <p14:sldId id="275"/>
            <p14:sldId id="276"/>
            <p14:sldId id="277"/>
            <p14:sldId id="259"/>
            <p14:sldId id="278"/>
            <p14:sldId id="260"/>
            <p14:sldId id="279"/>
            <p14:sldId id="261"/>
            <p14:sldId id="280"/>
            <p14:sldId id="262"/>
            <p14:sldId id="281"/>
            <p14:sldId id="263"/>
            <p14:sldId id="282"/>
            <p14:sldId id="264"/>
            <p14:sldId id="283"/>
            <p14:sldId id="28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varScale="1">
        <p:scale>
          <a:sx n="70" d="100"/>
          <a:sy n="70" d="100"/>
        </p:scale>
        <p:origin x="-1938" y="-96"/>
      </p:cViewPr>
      <p:guideLst>
        <p:guide orient="horz" pos="2160"/>
        <p:guide pos="2880"/>
      </p:guideLst>
    </p:cSldViewPr>
  </p:slideViewPr>
  <p:outlineViewPr>
    <p:cViewPr>
      <p:scale>
        <a:sx n="33" d="100"/>
        <a:sy n="33" d="100"/>
      </p:scale>
      <p:origin x="252" y="1717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220BD31-1EC6-4F6C-910D-89E0A5E446F3}" type="datetimeFigureOut">
              <a:rPr lang="en-US" smtClean="0"/>
              <a:t>12/1/2014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D1D0387-AEF4-4764-B09A-25ED8AA1E169}"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20BD31-1EC6-4F6C-910D-89E0A5E446F3}"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D0387-AEF4-4764-B09A-25ED8AA1E169}"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20BD31-1EC6-4F6C-910D-89E0A5E446F3}"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D0387-AEF4-4764-B09A-25ED8AA1E169}"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20BD31-1EC6-4F6C-910D-89E0A5E446F3}"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D0387-AEF4-4764-B09A-25ED8AA1E169}"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20BD31-1EC6-4F6C-910D-89E0A5E446F3}"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D0387-AEF4-4764-B09A-25ED8AA1E1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20BD31-1EC6-4F6C-910D-89E0A5E446F3}"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D0387-AEF4-4764-B09A-25ED8AA1E169}"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20BD31-1EC6-4F6C-910D-89E0A5E446F3}"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D0387-AEF4-4764-B09A-25ED8AA1E169}"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20BD31-1EC6-4F6C-910D-89E0A5E446F3}"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D0387-AEF4-4764-B09A-25ED8AA1E169}"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0BD31-1EC6-4F6C-910D-89E0A5E446F3}"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D0387-AEF4-4764-B09A-25ED8AA1E1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20BD31-1EC6-4F6C-910D-89E0A5E446F3}"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D0387-AEF4-4764-B09A-25ED8AA1E1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20BD31-1EC6-4F6C-910D-89E0A5E446F3}"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D0387-AEF4-4764-B09A-25ED8AA1E1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220BD31-1EC6-4F6C-910D-89E0A5E446F3}" type="datetimeFigureOut">
              <a:rPr lang="en-US" smtClean="0"/>
              <a:t>12/1/2014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D1D0387-AEF4-4764-B09A-25ED8AA1E1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1701"/>
            <a:ext cx="7772400" cy="1470025"/>
          </a:xfrm>
        </p:spPr>
        <p:txBody>
          <a:bodyPr/>
          <a:lstStyle/>
          <a:p>
            <a:r>
              <a:rPr lang="fa-IR" b="1" i="1" dirty="0" smtClean="0"/>
              <a:t>.</a:t>
            </a:r>
            <a:endParaRPr lang="en-US" b="1" i="1" dirty="0"/>
          </a:p>
        </p:txBody>
      </p:sp>
      <p:sp>
        <p:nvSpPr>
          <p:cNvPr id="3" name="Subtitle 2"/>
          <p:cNvSpPr>
            <a:spLocks noGrp="1"/>
          </p:cNvSpPr>
          <p:nvPr>
            <p:ph type="subTitle" idx="1"/>
          </p:nvPr>
        </p:nvSpPr>
        <p:spPr>
          <a:xfrm>
            <a:off x="1371600" y="2209801"/>
            <a:ext cx="6400800" cy="2514600"/>
          </a:xfrm>
        </p:spPr>
        <p:txBody>
          <a:bodyPr/>
          <a:lstStyle/>
          <a:p>
            <a:endParaRPr lang="en-US" dirty="0"/>
          </a:p>
        </p:txBody>
      </p:sp>
      <p:pic>
        <p:nvPicPr>
          <p:cNvPr id="2050" name="Picture 2" descr="C:\Users\W7\Desktop\1551452_847\28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5064" y="2371726"/>
            <a:ext cx="4333875" cy="2112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3434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sz="1600" dirty="0" smtClean="0"/>
          </a:p>
          <a:p>
            <a:pPr algn="r" rtl="1"/>
            <a:r>
              <a:rPr lang="fa-IR" sz="1600" dirty="0"/>
              <a:t>وقتی آمار صادرات را به تفکیک بخش های مختلف مرور میکنیم مشاهده میکنیم که هنوز سهم میعانات گازی و محصولات پتروشیمی بسیار بالا است و صادرات سایر کالاها شامل کالاهای صنعتی ، کشاورزی ، معدنی ، فرش و صنایع دستی تنها یک سوم صادرات غیر نفتی را تشکیل می دهند .</a:t>
            </a:r>
          </a:p>
          <a:p>
            <a:pPr algn="r" rtl="1"/>
            <a:r>
              <a:rPr lang="fa-IR" sz="1600" dirty="0"/>
              <a:t>بررسی ها نشان می دهد که در سه ماهه ابتدای سال 1391 صادرات میعانات گازی بیش از 33 درصد و صادرات محصولات پتروشیمی بیش از 42 درصد کاهش داشته است . در حالیکه این آمار در 7 ماهه سال جاری تنها به حدود 11- درصد و 31- درصد رسیده است و این بهبود روند نشان دهنده کاهش برخی مشکلات در حوزه صادرات میعانات گازی و محصولات پتروشیمی و کم اثر شدن تحریم ها ست .</a:t>
            </a:r>
          </a:p>
          <a:p>
            <a:pPr algn="r" rtl="1"/>
            <a:r>
              <a:rPr lang="fa-IR" sz="1600" dirty="0"/>
              <a:t> می توان گفت استراتژی کشور برای توسعه صادرات سایر کالاها و به خصوص کالاهای صنعتی ، کشاورزی تا حدودی نا مشخص و یا حداقل ناکارا بوده و می توان عنوان نمود که تاکنون سیاست های اتخاذ شده در بخش های تولیدی در جهت حمایت از تولید در حوزه های مختلف نتوانسته در بهبود وضعیت تجاری کشور در بازارهای جهانی اثر گذار باشد .</a:t>
            </a:r>
          </a:p>
          <a:p>
            <a:pPr algn="r" rtl="1"/>
            <a:r>
              <a:rPr lang="fa-IR" sz="1600" dirty="0"/>
              <a:t>بررسی کشورهای عمده طرف صادرات ایران نیز نشان می دهد که بیش از 75% وزن صادرات کشور و حدود 65% ارزش صادرات به 5 کشور عراق ، امارات ، چین ، افغانستان و هند صورت گرفته است.</a:t>
            </a:r>
          </a:p>
          <a:p>
            <a:pPr algn="r" rtl="1"/>
            <a:endParaRPr lang="en-US" sz="1600" dirty="0"/>
          </a:p>
        </p:txBody>
      </p:sp>
      <p:sp>
        <p:nvSpPr>
          <p:cNvPr id="2" name="Title 1"/>
          <p:cNvSpPr>
            <a:spLocks noGrp="1"/>
          </p:cNvSpPr>
          <p:nvPr>
            <p:ph type="title"/>
          </p:nvPr>
        </p:nvSpPr>
        <p:spPr/>
        <p:txBody>
          <a:bodyPr>
            <a:normAutofit/>
          </a:bodyPr>
          <a:lstStyle/>
          <a:p>
            <a:pPr rtl="1"/>
            <a:r>
              <a:rPr lang="fa-IR" sz="3200" dirty="0" smtClean="0"/>
              <a:t>صادرات غیر نفتی و ترکیب آن</a:t>
            </a:r>
            <a:endParaRPr lang="en-US" sz="3200" dirty="0"/>
          </a:p>
        </p:txBody>
      </p:sp>
    </p:spTree>
    <p:extLst>
      <p:ext uri="{BB962C8B-B14F-4D97-AF65-F5344CB8AC3E}">
        <p14:creationId xmlns:p14="http://schemas.microsoft.com/office/powerpoint/2010/main" val="69407693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sz="1600" dirty="0" smtClean="0"/>
          </a:p>
          <a:p>
            <a:pPr algn="r" rtl="1"/>
            <a:r>
              <a:rPr lang="fa-IR" sz="1600" dirty="0"/>
              <a:t>بررسی آمار کلی واردات نیز گویای آن است که واردات در سال 1391 از نظر وزنی با افزایش و از نظر ارزشی با کاهش مواجه بوده است این موضوع می تواند از چند جهت حاصل شود . </a:t>
            </a:r>
          </a:p>
          <a:p>
            <a:pPr algn="r" rtl="1"/>
            <a:r>
              <a:rPr lang="fa-IR" sz="1600" dirty="0"/>
              <a:t>همین امر نشان می دهد که استراتژی تجاری کشور در سال جاری در حوزه واردات بیشتر به سمت و سوی واردات ، تامین و ذخیره سازی کالاهای اساسی و مواد غذایی و معیشتی بوده است .</a:t>
            </a:r>
          </a:p>
          <a:p>
            <a:pPr algn="r" rtl="1"/>
            <a:r>
              <a:rPr lang="fa-IR" sz="1600" dirty="0"/>
              <a:t>بررسی آمار و اقلام وارداتی کشور گویای آن است که 5 قلم عمده واردات ما عبارت اند از : "شمش آهن" ،" دانه گندم "،" دانه ذرت" ،" کنجاله سویا "و "برنج " که همین اقلام بیش از 17 درصد واردات را به خود اختصاص داده است .</a:t>
            </a:r>
          </a:p>
          <a:p>
            <a:pPr algn="r" rtl="1"/>
            <a:r>
              <a:rPr lang="fa-IR" sz="1600" dirty="0"/>
              <a:t>این موضوع را می توان به عنوان یک علامت خطر در بحث اقتصاد مقاومتی دانست . زیرا بروز کوچکترین مشکلی در واردات و یا ذخیره سازی این اقلام می تواند کشور را با مشکلاتی نظیر آنچه در ابتدای سال 1391 در بازار مرغ ایجاد شد مواجه کند .</a:t>
            </a:r>
          </a:p>
          <a:p>
            <a:pPr algn="r" rtl="1"/>
            <a:r>
              <a:rPr lang="fa-IR" sz="1600" dirty="0"/>
              <a:t>تمرکز بیش از حد واردات از این کشورها می تواند در مواقع بحران و اختلاف با این کشورها تامین نیاز داخلی کشور را با مشکل مواجه کند .</a:t>
            </a:r>
          </a:p>
          <a:p>
            <a:pPr algn="r" rtl="1"/>
            <a:endParaRPr lang="en-US" sz="1600" dirty="0"/>
          </a:p>
        </p:txBody>
      </p:sp>
      <p:sp>
        <p:nvSpPr>
          <p:cNvPr id="2" name="Title 1"/>
          <p:cNvSpPr>
            <a:spLocks noGrp="1"/>
          </p:cNvSpPr>
          <p:nvPr>
            <p:ph type="title"/>
          </p:nvPr>
        </p:nvSpPr>
        <p:spPr/>
        <p:txBody>
          <a:bodyPr>
            <a:normAutofit/>
          </a:bodyPr>
          <a:lstStyle/>
          <a:p>
            <a:pPr rtl="1"/>
            <a:r>
              <a:rPr lang="fa-IR" sz="3200" dirty="0"/>
              <a:t>واردات و ترکیب آن </a:t>
            </a:r>
            <a:endParaRPr lang="en-US" sz="3200" dirty="0"/>
          </a:p>
        </p:txBody>
      </p:sp>
    </p:spTree>
    <p:extLst>
      <p:ext uri="{BB962C8B-B14F-4D97-AF65-F5344CB8AC3E}">
        <p14:creationId xmlns:p14="http://schemas.microsoft.com/office/powerpoint/2010/main" val="43661103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sz="1600" dirty="0" smtClean="0"/>
          </a:p>
          <a:p>
            <a:pPr algn="r" rtl="1"/>
            <a:r>
              <a:rPr lang="fa-IR" sz="1600" dirty="0"/>
              <a:t>یکی دیگر از محورهای مهم در تعیین سیاست های تجاری توجه به محور بهبود فضای کسب و کار است . شاخص فضای کسب و کار بیانگر میزان سهولت و یا پیچیدگی فرآیندهای حاکم بر اقتصاد یک کشور بوده است و به همین دلیل تاثیر فراوانی در جذب سرمایه داخلی و خارجی و جهت دهی به جریان های اقتصادی دارد .</a:t>
            </a:r>
          </a:p>
          <a:p>
            <a:pPr algn="r" rtl="1"/>
            <a:r>
              <a:rPr lang="fa-IR" sz="1600" dirty="0"/>
              <a:t>دراین میان شاخص تجارت فرامرزی با توجه به اینکه تبلور اقتصاد کشور در فضای جهانی است از اهمیت به سزایی برخوردار است متاسفانه رتبه ایران در این شاخص نامطلوب بوده است و در گزارش سال 2012 بانک جهانی در میان 183 کشور جهام در رتبه 138 قرار گرفته است.</a:t>
            </a:r>
          </a:p>
          <a:p>
            <a:pPr algn="r" rtl="1"/>
            <a:r>
              <a:rPr lang="fa-IR" sz="1600" dirty="0"/>
              <a:t>بررسی ها حاکی از آن است که تعداد اسناد مورد نیاز ، تعداد روزهای صرف شده و میزان هزینه انجام شده برای صادرات و واردات در ایران بسیار نامطلوب است و با این شرایط نباید تحول در فضای تجارت خارجی را انتظار داشت .</a:t>
            </a:r>
          </a:p>
          <a:p>
            <a:pPr algn="r" rtl="1"/>
            <a:r>
              <a:rPr lang="fa-IR" sz="1600" dirty="0"/>
              <a:t>بنابراین در تدوین و تعیین سیاست های تجاری باید به سهولت فضای کسب و کار تجاری توجه ویژه نمود.</a:t>
            </a:r>
          </a:p>
          <a:p>
            <a:pPr algn="r" rtl="1"/>
            <a:endParaRPr lang="en-US" sz="1600" dirty="0"/>
          </a:p>
        </p:txBody>
      </p:sp>
      <p:sp>
        <p:nvSpPr>
          <p:cNvPr id="2" name="Title 1"/>
          <p:cNvSpPr>
            <a:spLocks noGrp="1"/>
          </p:cNvSpPr>
          <p:nvPr>
            <p:ph type="title"/>
          </p:nvPr>
        </p:nvSpPr>
        <p:spPr/>
        <p:txBody>
          <a:bodyPr>
            <a:normAutofit/>
          </a:bodyPr>
          <a:lstStyle/>
          <a:p>
            <a:pPr rtl="1"/>
            <a:r>
              <a:rPr lang="fa-IR" sz="3200" dirty="0"/>
              <a:t>فضای کسب و کار </a:t>
            </a:r>
            <a:endParaRPr lang="en-US" sz="3200" dirty="0"/>
          </a:p>
        </p:txBody>
      </p:sp>
    </p:spTree>
    <p:extLst>
      <p:ext uri="{BB962C8B-B14F-4D97-AF65-F5344CB8AC3E}">
        <p14:creationId xmlns:p14="http://schemas.microsoft.com/office/powerpoint/2010/main" val="288522640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fa-IR" sz="1600" dirty="0"/>
              <a:t>تراز پرداخت ها وضعیت کلی ورودی و خروجی ارز را نشان می دهد ، منفی بودن تراز پرداخت ها به معنای خروج بیشتر ارزخارجی نسبت به ورود آن است . ورود و خروج ارز از طریق حساب جاری تراز پرداخت ها و حساب سرمایه تراز پرداخت ها صورت می گیرد که حساب جاری عمدتاً ورود و خروج ارز را به واسطه تجارت کالا ، انتقال درآمد و خدمات نشان داده و حساب سرمایه تراز پرداخت ها تغییرات ورود و خروج سرمایه را شامل می شود .</a:t>
            </a:r>
          </a:p>
          <a:p>
            <a:pPr algn="r" rtl="1"/>
            <a:r>
              <a:rPr lang="fa-IR" sz="1600" dirty="0"/>
              <a:t>بررسی وضعیت تراز پرداخت های ایران نشان می دهد که  تراز پرداخت ها در سال های اخیر علیرغم در آمدهای بالای نفتی ، ارقام منفی را تجربه کرده است . بطوری که به جز سال 1390 تراز پرداخت ها از سال 1386 روند نزولی را طی کرده و در دو سال 1388و 1389 ارقام منفی به ترتیب 7.26- و 0.947- میلیارد دلار را تجربه کرده است .</a:t>
            </a:r>
          </a:p>
          <a:p>
            <a:pPr algn="r" rtl="1"/>
            <a:r>
              <a:rPr lang="fa-IR" sz="1600" dirty="0"/>
              <a:t>با این حال تراز پرداخت ها در سال 1390 رشد چشمگیری داشته است و به رقم 21.40 میلیارد دلار رسیده است . روند نزولی تراز پرداخت هادر سال های  1386 به بعد تحت تاثیر دو عامل افزایش واردات و همچنین خروج سرمایه از کشور بوده است . </a:t>
            </a:r>
          </a:p>
          <a:p>
            <a:pPr algn="r" rtl="1"/>
            <a:r>
              <a:rPr lang="fa-IR" sz="1600" dirty="0"/>
              <a:t>به طور معمول تراز بازرگانی نمی تواند برای مدت زیادی منفی باشد ، زیرا منفی بودن تراز بازرگانی به معنای قرض گرفتن یک کشور برای واردات از سایر کشورهاست . که از این رو نمی تواند برای مدت طولانی منفی باشد . همچنین منفی بودن تراز بازرگانی برای مدت طولانی اعتبار کشور را در سطح بین المللی کاهش داده و باعث می شود تا قدرت وام گرفتن کشور نیز کاهش یابد .</a:t>
            </a:r>
          </a:p>
          <a:p>
            <a:pPr algn="r" rtl="1"/>
            <a:r>
              <a:rPr lang="fa-IR" sz="1600" dirty="0"/>
              <a:t>وضعیت  تراز بازرگانی غیر نفتی نشان می دهد که از سال 1370 تاکنون  تراز بازرگانی غیر نفتی همواره مقداری منفی بوده است یعنی میزان واردات کشور از کل صادرات غیر نفتی همواره بیشتر بوده و صادرات غیر نفتی کشور ، توانایی پوشش واردات را نداشته است . </a:t>
            </a:r>
          </a:p>
          <a:p>
            <a:pPr algn="r" rtl="1"/>
            <a:endParaRPr lang="fa-IR" sz="1600" dirty="0" smtClean="0"/>
          </a:p>
          <a:p>
            <a:pPr marL="0" indent="0" algn="r" rtl="1">
              <a:buNone/>
            </a:pPr>
            <a:endParaRPr lang="en-US" sz="1600" dirty="0"/>
          </a:p>
        </p:txBody>
      </p:sp>
      <p:sp>
        <p:nvSpPr>
          <p:cNvPr id="2" name="Title 1"/>
          <p:cNvSpPr>
            <a:spLocks noGrp="1"/>
          </p:cNvSpPr>
          <p:nvPr>
            <p:ph type="title"/>
          </p:nvPr>
        </p:nvSpPr>
        <p:spPr/>
        <p:txBody>
          <a:bodyPr>
            <a:normAutofit/>
          </a:bodyPr>
          <a:lstStyle/>
          <a:p>
            <a:pPr rtl="1"/>
            <a:r>
              <a:rPr lang="fa-IR" sz="3200" dirty="0"/>
              <a:t>وضعیت تراز پرداخت ها</a:t>
            </a:r>
            <a:endParaRPr lang="en-US" sz="3200" dirty="0"/>
          </a:p>
        </p:txBody>
      </p:sp>
    </p:spTree>
    <p:extLst>
      <p:ext uri="{BB962C8B-B14F-4D97-AF65-F5344CB8AC3E}">
        <p14:creationId xmlns:p14="http://schemas.microsoft.com/office/powerpoint/2010/main" val="187289686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sz="1600" dirty="0" smtClean="0"/>
          </a:p>
          <a:p>
            <a:pPr algn="r" rtl="1"/>
            <a:r>
              <a:rPr lang="fa-IR" sz="1600" dirty="0"/>
              <a:t>در سال 1391 سیاست های محدود کننده صادرات به دلایل متعدد صورت گرفت که دو دلیل اصلی آن عبارت اند از :</a:t>
            </a:r>
          </a:p>
          <a:p>
            <a:pPr algn="r" rtl="1"/>
            <a:r>
              <a:rPr lang="fa-IR" sz="1600" dirty="0"/>
              <a:t>-	عدم صادرات مجدد کالاهایی که با استفاده از ارز با نرخ مرجع وارد شده اند و یا در فرآیند تولید از کالاهایی که با ارز مرجع وارد شده اند استفاده کرده اند.</a:t>
            </a:r>
          </a:p>
          <a:p>
            <a:pPr algn="r" rtl="1"/>
            <a:r>
              <a:rPr lang="fa-IR" sz="1600" dirty="0"/>
              <a:t>-	تنظیم بازار داخلی به واسطه عدم اجازه صدور برخی کالاها که در بازار داخل دچار کمبود هستند. </a:t>
            </a:r>
          </a:p>
          <a:p>
            <a:pPr algn="r" rtl="1"/>
            <a:r>
              <a:rPr lang="fa-IR" sz="1600" dirty="0"/>
              <a:t>صادرات اقلام صادراتی ممنوع شده در سال 1390 بیش از 1 میلیارد و 280 میلیون دلار بوده که 2.8 % کل صادرات گمرکی در سال 1390 است . همچنین این اقلام در مجموع بیش از 10 میلیارد دلار واردات داشته اند ، که 16.9 % کل واردات کشور را تشکیل می دهند . در مجموع تراز این اقلام با توجه به کمتر بودن صادرات از واردات ، مقدار منفی 9 میلیارد و 167 میلیون دلار است .</a:t>
            </a:r>
          </a:p>
          <a:p>
            <a:pPr algn="r" rtl="1"/>
            <a:endParaRPr lang="en-US" sz="1600" dirty="0"/>
          </a:p>
        </p:txBody>
      </p:sp>
      <p:sp>
        <p:nvSpPr>
          <p:cNvPr id="2" name="Title 1"/>
          <p:cNvSpPr>
            <a:spLocks noGrp="1"/>
          </p:cNvSpPr>
          <p:nvPr>
            <p:ph type="title"/>
          </p:nvPr>
        </p:nvSpPr>
        <p:spPr/>
        <p:txBody>
          <a:bodyPr>
            <a:normAutofit/>
          </a:bodyPr>
          <a:lstStyle/>
          <a:p>
            <a:pPr rtl="1"/>
            <a:r>
              <a:rPr lang="fa-IR" sz="3200" dirty="0"/>
              <a:t>سیاست های محدود کننده تجارت</a:t>
            </a:r>
            <a:endParaRPr lang="en-US" sz="3200" dirty="0"/>
          </a:p>
        </p:txBody>
      </p:sp>
    </p:spTree>
    <p:extLst>
      <p:ext uri="{BB962C8B-B14F-4D97-AF65-F5344CB8AC3E}">
        <p14:creationId xmlns:p14="http://schemas.microsoft.com/office/powerpoint/2010/main" val="231004935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en-US" sz="1600" dirty="0"/>
          </a:p>
        </p:txBody>
      </p:sp>
      <p:sp>
        <p:nvSpPr>
          <p:cNvPr id="2" name="Title 1"/>
          <p:cNvSpPr>
            <a:spLocks noGrp="1"/>
          </p:cNvSpPr>
          <p:nvPr>
            <p:ph type="title"/>
          </p:nvPr>
        </p:nvSpPr>
        <p:spPr/>
        <p:txBody>
          <a:bodyPr>
            <a:normAutofit/>
          </a:bodyPr>
          <a:lstStyle/>
          <a:p>
            <a:pPr rtl="1"/>
            <a:endParaRPr lang="en-US" sz="3200" dirty="0"/>
          </a:p>
        </p:txBody>
      </p:sp>
    </p:spTree>
    <p:extLst>
      <p:ext uri="{BB962C8B-B14F-4D97-AF65-F5344CB8AC3E}">
        <p14:creationId xmlns:p14="http://schemas.microsoft.com/office/powerpoint/2010/main" val="1661970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590800"/>
            <a:ext cx="8229600" cy="5029200"/>
          </a:xfrm>
        </p:spPr>
        <p:txBody>
          <a:bodyPr>
            <a:normAutofit/>
          </a:bodyPr>
          <a:lstStyle/>
          <a:p>
            <a:pPr algn="r" rtl="1"/>
            <a:r>
              <a:rPr lang="fa-IR" sz="2000" b="1" i="1" dirty="0" smtClean="0"/>
              <a:t>1.	ابهام در تقسیم بندی کارشناسی کالاها و به تبع ایجاد مشکل برای مصرف برخی      کالاهای ضروری یا ایجاد رانت</a:t>
            </a:r>
          </a:p>
          <a:p>
            <a:pPr algn="r" rtl="1"/>
            <a:r>
              <a:rPr lang="fa-IR" sz="2000" b="1" i="1" dirty="0" smtClean="0"/>
              <a:t>2.	افزایش قاچاق کالاهایی که با ارز مرجع وارد میشوند</a:t>
            </a:r>
          </a:p>
          <a:p>
            <a:pPr algn="r" rtl="1"/>
            <a:r>
              <a:rPr lang="fa-IR" sz="2000" b="1" i="1" dirty="0" smtClean="0"/>
              <a:t>3.	ابهام در توانایی کنترول کامل قیمتها در بازار</a:t>
            </a:r>
          </a:p>
          <a:p>
            <a:pPr algn="r" rtl="1"/>
            <a:r>
              <a:rPr lang="fa-IR" sz="2000" b="1" i="1" dirty="0" smtClean="0"/>
              <a:t>4.	تاثیر منفی بر درامدهای  ارزی بالقوه آینده </a:t>
            </a:r>
          </a:p>
          <a:p>
            <a:pPr algn="r" rtl="1"/>
            <a:r>
              <a:rPr lang="fa-IR" sz="2000" b="1" i="1" dirty="0" smtClean="0"/>
              <a:t>5.	ایجاد بی ثباتی و نااطمینانی در بازار</a:t>
            </a:r>
          </a:p>
          <a:p>
            <a:pPr algn="r" rtl="1"/>
            <a:r>
              <a:rPr lang="fa-IR" sz="2000" b="1" i="1" dirty="0" smtClean="0"/>
              <a:t>6.	از دست رفتن بازارهای صادراتی </a:t>
            </a:r>
          </a:p>
          <a:p>
            <a:pPr algn="r" rtl="1"/>
            <a:r>
              <a:rPr lang="fa-IR" sz="2000" b="1" i="1" dirty="0" smtClean="0"/>
              <a:t>7.	عدم تناسب بین ممنوعیت صادرات و قوانین بالا دستی </a:t>
            </a:r>
          </a:p>
          <a:p>
            <a:pPr algn="r" rtl="1"/>
            <a:r>
              <a:rPr lang="fa-IR" sz="2000" b="1" i="1" dirty="0" smtClean="0"/>
              <a:t>8.	گسترش تجارت غیر رسمی </a:t>
            </a:r>
            <a:endParaRPr lang="en-US" sz="2000" b="1" i="1" dirty="0"/>
          </a:p>
        </p:txBody>
      </p:sp>
      <p:sp>
        <p:nvSpPr>
          <p:cNvPr id="2" name="Title 1"/>
          <p:cNvSpPr>
            <a:spLocks noGrp="1"/>
          </p:cNvSpPr>
          <p:nvPr>
            <p:ph type="title"/>
          </p:nvPr>
        </p:nvSpPr>
        <p:spPr/>
        <p:txBody>
          <a:bodyPr>
            <a:normAutofit fontScale="90000"/>
          </a:bodyPr>
          <a:lstStyle/>
          <a:p>
            <a:pPr rtl="1"/>
            <a:r>
              <a:rPr lang="fa-IR" sz="2400" b="1" i="1" dirty="0" smtClean="0"/>
              <a:t>تقسیم بندی کالاهادر گروههای کالایی به منظور تخصیص ارز نیز میتواند پیامدها و مفاسدی را در پی داشته باشد . برخی از این چالشها و پیامدها عبارتند از :</a:t>
            </a:r>
            <a:endParaRPr lang="en-US" sz="2400" b="1" i="1" dirty="0"/>
          </a:p>
        </p:txBody>
      </p:sp>
      <p:pic>
        <p:nvPicPr>
          <p:cNvPr id="4098" name="Picture 2" descr="C:\Users\W7\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102" y="3200400"/>
            <a:ext cx="260032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94499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sz="1600" dirty="0" smtClean="0"/>
          </a:p>
          <a:p>
            <a:pPr algn="r" rtl="1"/>
            <a:r>
              <a:rPr lang="fa-IR" sz="1600" dirty="0"/>
              <a:t>یکی از مهم ترین عواملی که می تواند در زنجیره عرضه بر سطح هزینه های تمام شده کالاهای نهایی تاثیر گذار باشد ، فرآیند توزیع کالاهاست . در فرآیند شکل گیری فعالیت های اقتصادی ، دو رکن اساسی تولید کننده و مصرف کننده با انگیزه های مشخص و متفاوت وارد عرصه فعالیت می شوند . تولید کنندگان به دنبال هدف کسب سود . مصرف کنندگان در پی کسب مطلوبیت و رضایت مندی هستند . پیوند و اتصال این دوگروه در تهیه و ارائه کالا منجر به تشکیل بازار می شود.</a:t>
            </a:r>
          </a:p>
          <a:p>
            <a:pPr algn="r" rtl="1"/>
            <a:r>
              <a:rPr lang="fa-IR" sz="1600" dirty="0"/>
              <a:t>نظان توزیع کالا و خدمات به عنوان مجموعه فرآیند های موجود بین تولید تا مصرف در نظر گرفته می شود . در بخش توزیع ، فرآیندهای نگهداری ، حمل و نقل ، بنکداری ، پخش ، عمده فروشی ، خرده فروشی و در راس همه آن ها نظام مدیریت فرآیند های مذکور مطرح می شود .</a:t>
            </a:r>
          </a:p>
          <a:p>
            <a:pPr algn="r" rtl="1"/>
            <a:r>
              <a:rPr lang="fa-IR" sz="1600" dirty="0"/>
              <a:t>در کشور ما متاسفانه نظام توزیع کالاها به گونه ای بسیار سنتی و نا مناسب سازماندهی شده است ، به نحوی که هزینه های بسیاری را بر مصرف کنندگان نهایی تحمیل می کند.</a:t>
            </a:r>
          </a:p>
          <a:p>
            <a:pPr algn="r" rtl="1"/>
            <a:r>
              <a:rPr lang="fa-IR" sz="1600" dirty="0"/>
              <a:t>عدم کارکرد مناسب شبکه توزیع موجب گران تر شدن کالاها و خدمات ارائه شده می شود.</a:t>
            </a:r>
          </a:p>
          <a:p>
            <a:pPr algn="r" rtl="1"/>
            <a:endParaRPr lang="en-US" sz="1600" dirty="0"/>
          </a:p>
        </p:txBody>
      </p:sp>
      <p:sp>
        <p:nvSpPr>
          <p:cNvPr id="2" name="Title 1"/>
          <p:cNvSpPr>
            <a:spLocks noGrp="1"/>
          </p:cNvSpPr>
          <p:nvPr>
            <p:ph type="title"/>
          </p:nvPr>
        </p:nvSpPr>
        <p:spPr/>
        <p:txBody>
          <a:bodyPr>
            <a:normAutofit/>
          </a:bodyPr>
          <a:lstStyle/>
          <a:p>
            <a:pPr rtl="1"/>
            <a:r>
              <a:rPr lang="fa-IR" sz="3200" dirty="0"/>
              <a:t>وضعیت نظام توزیع</a:t>
            </a:r>
            <a:endParaRPr lang="en-US" sz="3200" dirty="0"/>
          </a:p>
        </p:txBody>
      </p:sp>
    </p:spTree>
    <p:extLst>
      <p:ext uri="{BB962C8B-B14F-4D97-AF65-F5344CB8AC3E}">
        <p14:creationId xmlns:p14="http://schemas.microsoft.com/office/powerpoint/2010/main" val="67779493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438400"/>
            <a:ext cx="8534400" cy="4572000"/>
          </a:xfrm>
        </p:spPr>
        <p:txBody>
          <a:bodyPr>
            <a:normAutofit/>
          </a:bodyPr>
          <a:lstStyle/>
          <a:p>
            <a:pPr algn="r" rtl="1"/>
            <a:r>
              <a:rPr lang="fa-IR" sz="2000" b="1" i="1" dirty="0" smtClean="0"/>
              <a:t>1.	نا مطمئن بودن و غیر رسمی بودن بخش قابل توجهی از حمل و پخش کلا در شبکه توزیع </a:t>
            </a:r>
          </a:p>
          <a:p>
            <a:pPr algn="r" rtl="1"/>
            <a:r>
              <a:rPr lang="fa-IR" sz="2000" b="1" i="1" dirty="0" smtClean="0"/>
              <a:t>2.	عملکرد ضعیف وتعلل وزارت بازرگانی در ساماندهی واحد های پخش </a:t>
            </a:r>
          </a:p>
          <a:p>
            <a:pPr algn="r" rtl="1"/>
            <a:r>
              <a:rPr lang="fa-IR" sz="2000" b="1" i="1" dirty="0" smtClean="0"/>
              <a:t>3.	ضعف زیر ساختهای الکترونیک و شبکه ای در نظام توزیع </a:t>
            </a:r>
          </a:p>
          <a:p>
            <a:pPr algn="r" rtl="1"/>
            <a:r>
              <a:rPr lang="fa-IR" sz="2000" b="1" i="1" dirty="0" smtClean="0"/>
              <a:t>4.	بالا بودن هزینه شبکه توزیع کلال به دلیل نقش پر رنگ واسطه ها بین تولید کننده گان و مصرف کنندگان </a:t>
            </a:r>
          </a:p>
          <a:p>
            <a:pPr algn="r" rtl="1"/>
            <a:r>
              <a:rPr lang="fa-IR" sz="2000" b="1" i="1" dirty="0" smtClean="0"/>
              <a:t>5.	گسترش بی رویه واحد های صنفی </a:t>
            </a:r>
          </a:p>
          <a:p>
            <a:pPr algn="r" rtl="1"/>
            <a:endParaRPr lang="en-US" sz="2400" dirty="0"/>
          </a:p>
        </p:txBody>
      </p:sp>
      <p:sp>
        <p:nvSpPr>
          <p:cNvPr id="2" name="Title 1"/>
          <p:cNvSpPr>
            <a:spLocks noGrp="1"/>
          </p:cNvSpPr>
          <p:nvPr>
            <p:ph type="title"/>
          </p:nvPr>
        </p:nvSpPr>
        <p:spPr/>
        <p:txBody>
          <a:bodyPr>
            <a:normAutofit/>
          </a:bodyPr>
          <a:lstStyle/>
          <a:p>
            <a:pPr rtl="1"/>
            <a:r>
              <a:rPr lang="fa-IR" sz="2800" b="1" i="1" dirty="0" smtClean="0"/>
              <a:t>چالشهای نظام توزیع :</a:t>
            </a:r>
            <a:endParaRPr lang="en-US" sz="2800" b="1" i="1" dirty="0"/>
          </a:p>
        </p:txBody>
      </p:sp>
    </p:spTree>
    <p:extLst>
      <p:ext uri="{BB962C8B-B14F-4D97-AF65-F5344CB8AC3E}">
        <p14:creationId xmlns:p14="http://schemas.microsoft.com/office/powerpoint/2010/main" val="70776785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sz="1600" dirty="0" smtClean="0"/>
          </a:p>
          <a:p>
            <a:pPr algn="r" rtl="1"/>
            <a:r>
              <a:rPr lang="fa-IR" sz="1600" dirty="0"/>
              <a:t>طی برنامه سوم توسعه سیاست های کنترل قیمت تحت عنوان نظام تامین و تعیین قیمت کالا و خدمات سبد حمایتی با توجه به مصوبه شماره 6954 هیئت وزیران مورخه 1380.2.16 به اجرا در آمد بر اساس مصوبه مذکور کالاها و خدمات مختلف از نظر قانون گذاری به دو گروه دسته بندی شده اند :</a:t>
            </a:r>
          </a:p>
          <a:p>
            <a:pPr algn="r" rtl="1"/>
            <a:r>
              <a:rPr lang="fa-IR" sz="1600" dirty="0"/>
              <a:t>گروه اول کالاها و خدمات اساسی ، حساس و ضروری </a:t>
            </a:r>
          </a:p>
          <a:p>
            <a:pPr algn="r" rtl="1"/>
            <a:r>
              <a:rPr lang="fa-IR" sz="1600" dirty="0"/>
              <a:t>گروه دوم سایر کالاها و خدمات</a:t>
            </a:r>
          </a:p>
          <a:p>
            <a:pPr algn="r" rtl="1"/>
            <a:r>
              <a:rPr lang="fa-IR" sz="1600" dirty="0"/>
              <a:t>هر چند در عمل سیاست های کنترل قیمت در ایران به طور کامل اجرا نشد ولی انتقادهایی را به دنبال داشته است که در ادامه به برخی از آنها اشاره می شود .</a:t>
            </a:r>
          </a:p>
          <a:p>
            <a:pPr algn="r" rtl="1"/>
            <a:endParaRPr lang="en-US" sz="1600" dirty="0"/>
          </a:p>
        </p:txBody>
      </p:sp>
      <p:sp>
        <p:nvSpPr>
          <p:cNvPr id="2" name="Title 1"/>
          <p:cNvSpPr>
            <a:spLocks noGrp="1"/>
          </p:cNvSpPr>
          <p:nvPr>
            <p:ph type="title"/>
          </p:nvPr>
        </p:nvSpPr>
        <p:spPr/>
        <p:txBody>
          <a:bodyPr>
            <a:normAutofit/>
          </a:bodyPr>
          <a:lstStyle/>
          <a:p>
            <a:pPr rtl="1"/>
            <a:r>
              <a:rPr lang="fa-IR" sz="3200" dirty="0"/>
              <a:t>شیوه قیمت گذاری</a:t>
            </a:r>
            <a:endParaRPr lang="en-US" sz="3200" dirty="0"/>
          </a:p>
        </p:txBody>
      </p:sp>
      <p:pic>
        <p:nvPicPr>
          <p:cNvPr id="2050" name="Picture 2" descr="C:\Users\W7\Desktop\download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362734"/>
            <a:ext cx="1895475" cy="240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722690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endParaRPr lang="fa-IR" sz="1600" smtClean="0"/>
          </a:p>
          <a:p>
            <a:pPr algn="ctr" rtl="1"/>
            <a:r>
              <a:rPr lang="fa-IR" sz="2400" b="1" i="1" smtClean="0"/>
              <a:t>استاد : جناب آقای دکتر سرلک </a:t>
            </a:r>
          </a:p>
          <a:p>
            <a:pPr algn="r" rtl="1"/>
            <a:endParaRPr lang="fa-IR" sz="2400" b="1" i="1" smtClean="0"/>
          </a:p>
          <a:p>
            <a:pPr algn="r" rtl="1"/>
            <a:endParaRPr lang="fa-IR" sz="2400" b="1" i="1" smtClean="0"/>
          </a:p>
          <a:p>
            <a:pPr algn="ctr" rtl="1"/>
            <a:r>
              <a:rPr lang="fa-IR" sz="2400" b="1" i="1" smtClean="0"/>
              <a:t>گردآورندگان : پیمان همتی ، حسین حرآبادی فراهانی ، حسین احمدی </a:t>
            </a:r>
          </a:p>
          <a:p>
            <a:pPr algn="r" rtl="1"/>
            <a:endParaRPr lang="fa-IR" sz="2400" b="1" i="1" smtClean="0"/>
          </a:p>
          <a:p>
            <a:pPr algn="r" rtl="1"/>
            <a:endParaRPr lang="fa-IR" sz="2400" b="1" i="1" smtClean="0"/>
          </a:p>
          <a:p>
            <a:pPr algn="ctr" rtl="1"/>
            <a:r>
              <a:rPr lang="fa-IR" sz="2400" b="1" i="1" smtClean="0"/>
              <a:t>دانشگاه آزاد اسلامی واحد اراک سال 1393</a:t>
            </a:r>
          </a:p>
          <a:p>
            <a:pPr algn="r" rtl="1"/>
            <a:endParaRPr lang="fa-IR" sz="2400" b="1" i="1" smtClean="0"/>
          </a:p>
          <a:p>
            <a:pPr algn="r" rtl="1"/>
            <a:endParaRPr lang="fa-IR" sz="2400" b="1" i="1" smtClean="0"/>
          </a:p>
          <a:p>
            <a:pPr algn="ctr" rtl="1"/>
            <a:r>
              <a:rPr lang="fa-IR" sz="2400" b="1" i="1" smtClean="0"/>
              <a:t>کارشناسی ارشد مدیریت بازرگانی </a:t>
            </a:r>
            <a:endParaRPr lang="en-US" sz="2400" b="1" i="1" dirty="0"/>
          </a:p>
        </p:txBody>
      </p:sp>
      <p:sp>
        <p:nvSpPr>
          <p:cNvPr id="2" name="Title 1"/>
          <p:cNvSpPr>
            <a:spLocks noGrp="1"/>
          </p:cNvSpPr>
          <p:nvPr>
            <p:ph type="title"/>
          </p:nvPr>
        </p:nvSpPr>
        <p:spPr/>
        <p:txBody>
          <a:bodyPr>
            <a:normAutofit/>
          </a:bodyPr>
          <a:lstStyle/>
          <a:p>
            <a:r>
              <a:rPr lang="fa-IR" sz="3200" b="1" i="1" smtClean="0"/>
              <a:t>موضوع : چالشهای بخش بازرگانی در اقتصاد ایران </a:t>
            </a:r>
            <a:endParaRPr lang="en-US" sz="3200" b="1" i="1" dirty="0"/>
          </a:p>
        </p:txBody>
      </p:sp>
    </p:spTree>
    <p:extLst>
      <p:ext uri="{BB962C8B-B14F-4D97-AF65-F5344CB8AC3E}">
        <p14:creationId xmlns:p14="http://schemas.microsoft.com/office/powerpoint/2010/main" val="94981445"/>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sz="2400" b="1" i="1" dirty="0" smtClean="0"/>
              <a:t>1.	قیمت گذاری دستوری کالاهای اساسی وپوشش ندادن میزان تقاضا </a:t>
            </a:r>
          </a:p>
          <a:p>
            <a:pPr algn="r" rtl="1"/>
            <a:r>
              <a:rPr lang="fa-IR" sz="2400" b="1" i="1" dirty="0" smtClean="0"/>
              <a:t>2.	کاهش کیفیت به دلیل قیمت گذاری دستوری </a:t>
            </a:r>
          </a:p>
          <a:p>
            <a:pPr algn="r" rtl="1"/>
            <a:r>
              <a:rPr lang="fa-IR" sz="2400" b="1" i="1" dirty="0" smtClean="0"/>
              <a:t>3.	قیمت گذاری به روش حسابداری </a:t>
            </a:r>
          </a:p>
          <a:p>
            <a:pPr algn="r" rtl="1"/>
            <a:r>
              <a:rPr lang="fa-IR" sz="2400" b="1" i="1" dirty="0" smtClean="0"/>
              <a:t>4.	نظام نا کارآمد اجرایی و  کنترل و نظارت </a:t>
            </a:r>
          </a:p>
          <a:p>
            <a:pPr algn="r" rtl="1"/>
            <a:r>
              <a:rPr lang="fa-IR" sz="2400" b="1" i="1" dirty="0" smtClean="0"/>
              <a:t>5.	ابهام در قیمت گذاری برخی کالاها </a:t>
            </a:r>
          </a:p>
          <a:p>
            <a:pPr algn="r" rtl="1"/>
            <a:r>
              <a:rPr lang="fa-IR" sz="2400" b="1" i="1" dirty="0" smtClean="0"/>
              <a:t>6.	تعدد مراجع قیمت گذاری کالا و خدمات و ابهام در حیطه وظایف آنها </a:t>
            </a:r>
          </a:p>
          <a:p>
            <a:pPr algn="r" rtl="1"/>
            <a:endParaRPr lang="en-US" sz="2400" b="1" i="1" dirty="0"/>
          </a:p>
        </p:txBody>
      </p:sp>
      <p:sp>
        <p:nvSpPr>
          <p:cNvPr id="2" name="Title 1"/>
          <p:cNvSpPr>
            <a:spLocks noGrp="1"/>
          </p:cNvSpPr>
          <p:nvPr>
            <p:ph type="title"/>
          </p:nvPr>
        </p:nvSpPr>
        <p:spPr/>
        <p:txBody>
          <a:bodyPr>
            <a:normAutofit/>
          </a:bodyPr>
          <a:lstStyle/>
          <a:p>
            <a:pPr rtl="1"/>
            <a:r>
              <a:rPr lang="fa-IR" sz="2800" b="1" i="1" dirty="0" smtClean="0"/>
              <a:t>مشکلات و انتقادات وارده به سیاست های کنترل قیمت در ایران </a:t>
            </a:r>
            <a:endParaRPr lang="en-US" sz="2800" b="1" i="1" dirty="0"/>
          </a:p>
        </p:txBody>
      </p:sp>
    </p:spTree>
    <p:extLst>
      <p:ext uri="{BB962C8B-B14F-4D97-AF65-F5344CB8AC3E}">
        <p14:creationId xmlns:p14="http://schemas.microsoft.com/office/powerpoint/2010/main" val="109578647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sz="1600" dirty="0" smtClean="0"/>
          </a:p>
          <a:p>
            <a:pPr algn="r" rtl="1"/>
            <a:endParaRPr lang="en-US" sz="1600" dirty="0"/>
          </a:p>
        </p:txBody>
      </p:sp>
      <p:sp>
        <p:nvSpPr>
          <p:cNvPr id="2" name="Title 1"/>
          <p:cNvSpPr>
            <a:spLocks noGrp="1"/>
          </p:cNvSpPr>
          <p:nvPr>
            <p:ph type="title"/>
          </p:nvPr>
        </p:nvSpPr>
        <p:spPr/>
        <p:txBody>
          <a:bodyPr>
            <a:normAutofit/>
          </a:bodyPr>
          <a:lstStyle/>
          <a:p>
            <a:pPr rtl="1"/>
            <a:endParaRPr lang="en-US" sz="3200" dirty="0"/>
          </a:p>
        </p:txBody>
      </p:sp>
    </p:spTree>
    <p:extLst>
      <p:ext uri="{BB962C8B-B14F-4D97-AF65-F5344CB8AC3E}">
        <p14:creationId xmlns:p14="http://schemas.microsoft.com/office/powerpoint/2010/main" val="2885366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33600"/>
            <a:ext cx="9144000" cy="4876800"/>
          </a:xfrm>
        </p:spPr>
        <p:txBody>
          <a:bodyPr>
            <a:normAutofit/>
          </a:bodyPr>
          <a:lstStyle/>
          <a:p>
            <a:pPr algn="just" rtl="1"/>
            <a:r>
              <a:rPr lang="fa-IR" sz="2000" b="1" i="1" dirty="0" smtClean="0"/>
              <a:t>1.	  ابهام در خصوص تخلفات تشکل ها </a:t>
            </a:r>
          </a:p>
          <a:p>
            <a:pPr algn="just" rtl="1"/>
            <a:r>
              <a:rPr lang="fa-IR" sz="2000" b="1" i="1" dirty="0" smtClean="0"/>
              <a:t>2.	  ابهام در سازو کار وزارت بازرگانی درخصوص سو استفاده احتمالی تشکل ها </a:t>
            </a:r>
          </a:p>
          <a:p>
            <a:pPr algn="just" rtl="1"/>
            <a:r>
              <a:rPr lang="fa-IR" sz="2000" b="1" i="1" dirty="0" smtClean="0"/>
              <a:t>3.	  ابهام در پاسخگو بودن تشکل ها و مشخص نبودن تقسیم کار تنظیم بازار میان دولت و تشکلهای صنفی </a:t>
            </a:r>
          </a:p>
          <a:p>
            <a:pPr algn="just" rtl="1"/>
            <a:r>
              <a:rPr lang="fa-IR" sz="2000" b="1" i="1" dirty="0" smtClean="0"/>
              <a:t>4.	  به خطر افتادن فعالیت فعالان بخش خصوصی </a:t>
            </a:r>
          </a:p>
          <a:p>
            <a:pPr algn="just" rtl="1"/>
            <a:r>
              <a:rPr lang="fa-IR" sz="2000" b="1" i="1" dirty="0" smtClean="0"/>
              <a:t>5.	  وجود نا رسایی در استفاده صحیح و جامع از سازو کارهای کد گذاری کالا</a:t>
            </a:r>
          </a:p>
          <a:p>
            <a:pPr algn="just" rtl="1"/>
            <a:r>
              <a:rPr lang="fa-IR" sz="2000" b="1" i="1" dirty="0" smtClean="0"/>
              <a:t>6.	  قصور در تامین کالای مورد نیاز کشور </a:t>
            </a:r>
          </a:p>
          <a:p>
            <a:pPr algn="just" rtl="1"/>
            <a:r>
              <a:rPr lang="fa-IR" sz="2000" b="1" i="1" dirty="0" smtClean="0"/>
              <a:t>7.	  عدم اتخاز تدابیر لازم در زمینه بهینه سازی و افزایش ظرفیت و نگهداری کالا متناسب با نیاز کشور </a:t>
            </a:r>
          </a:p>
          <a:p>
            <a:pPr algn="just" rtl="1"/>
            <a:r>
              <a:rPr lang="fa-IR" sz="2000" b="1" i="1" dirty="0" smtClean="0"/>
              <a:t>8.	  نظارت ضعیف بر فعالیت سازمانهای وابسته در زمینه تامین ،توزیع و نگهداری کالا</a:t>
            </a:r>
          </a:p>
          <a:p>
            <a:pPr algn="just" rtl="1"/>
            <a:r>
              <a:rPr lang="fa-IR" sz="2000" b="1" i="1" dirty="0" smtClean="0"/>
              <a:t>9.	  عدم ارائه مطالعه آسیب شناسی در جهت شناخت مسائل و مشکلات صنوف </a:t>
            </a:r>
          </a:p>
          <a:p>
            <a:pPr algn="just" rtl="1"/>
            <a:r>
              <a:rPr lang="fa-IR" sz="2000" b="1" i="1" dirty="0" smtClean="0"/>
              <a:t>10.	نبود پایگاه اطلاع رسانی مناسب برای اصناف</a:t>
            </a:r>
          </a:p>
          <a:p>
            <a:pPr algn="r" rtl="1"/>
            <a:endParaRPr lang="en-US" sz="2000" b="1" i="1" dirty="0"/>
          </a:p>
        </p:txBody>
      </p:sp>
      <p:sp>
        <p:nvSpPr>
          <p:cNvPr id="2" name="Title 1"/>
          <p:cNvSpPr>
            <a:spLocks noGrp="1"/>
          </p:cNvSpPr>
          <p:nvPr>
            <p:ph type="title"/>
          </p:nvPr>
        </p:nvSpPr>
        <p:spPr/>
        <p:txBody>
          <a:bodyPr>
            <a:normAutofit/>
          </a:bodyPr>
          <a:lstStyle/>
          <a:p>
            <a:pPr rtl="1"/>
            <a:r>
              <a:rPr lang="fa-IR" sz="2800" b="1" i="1" dirty="0" smtClean="0"/>
              <a:t>سازوکار تنظیم بازار و ابهامات آن :</a:t>
            </a:r>
            <a:endParaRPr lang="en-US" sz="2800" b="1" i="1" dirty="0"/>
          </a:p>
        </p:txBody>
      </p:sp>
    </p:spTree>
    <p:extLst>
      <p:ext uri="{BB962C8B-B14F-4D97-AF65-F5344CB8AC3E}">
        <p14:creationId xmlns:p14="http://schemas.microsoft.com/office/powerpoint/2010/main" val="264857674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sz="1600" dirty="0" smtClean="0"/>
          </a:p>
          <a:p>
            <a:pPr algn="r" rtl="1"/>
            <a:r>
              <a:rPr lang="fa-IR" sz="1600" dirty="0"/>
              <a:t>شاید بتوان یکی از کارکردهای اصلی بورس های کالایی را تسهیل فرآیند عرضه محصولات و کالاهای تولید بخش های مختلف اقتصاد دانست . بورس کلای ایران نیز تحت تاثیر برخی از موانع ساختاری و اجرایی در جذب محصولات و تولید کنندگان به این بازار با مشکلاتی روبرو بوده است .</a:t>
            </a:r>
          </a:p>
          <a:p>
            <a:pPr algn="r" rtl="1"/>
            <a:r>
              <a:rPr lang="fa-IR" sz="1600" dirty="0"/>
              <a:t>بازار کلاها ( به ویژه ) محصولات فلزی و معدنی و کشاورزی در ایران همواره با محدودیت ها و دشواری های ساختاری زیادی روبرو بوده و بخش عمده ای از این مشکلات مربوط به عدم استفاده از ابزار های نوین اقتصادی و ساختار نامناسب و ناکارآمد بازار می باشد. به همین جهت نیاز به ایجاد یک بازار نظام مند برای تقابل آزاد عرضه و تقاضا در اقتصاد ، زمینه ساز راه اندازی بورس کالایی در ایران شد.</a:t>
            </a:r>
          </a:p>
          <a:p>
            <a:pPr algn="r" rtl="1"/>
            <a:r>
              <a:rPr lang="fa-IR" sz="1600" dirty="0"/>
              <a:t>در پی این امر بورس فلزات درشهریور ماه سال 1382 به عنوان اولین بورس کالای کشور فعالیت خود را آغاز کرد و پس از آن نیز بورس کالای کشاورزی در سال 1383 شروع به فعالیت نمود.</a:t>
            </a:r>
          </a:p>
          <a:p>
            <a:pPr algn="r" rtl="1"/>
            <a:r>
              <a:rPr lang="fa-IR" sz="1600" dirty="0"/>
              <a:t>در حال حاضر تعداد کل کالاهای پذیرش شده در بورس کالای ایران در سه گروه کالایی ، محصولات کشاورزی ، محصولات صنعتی و معدنی (شامل فلزات و ... ) و محصولات پتروشیمی و فرآورده های نفتی شامل 180 قلم کالا می باشد . </a:t>
            </a:r>
          </a:p>
          <a:p>
            <a:pPr algn="r" rtl="1"/>
            <a:endParaRPr lang="en-US" sz="1600" dirty="0"/>
          </a:p>
        </p:txBody>
      </p:sp>
      <p:sp>
        <p:nvSpPr>
          <p:cNvPr id="2" name="Title 1"/>
          <p:cNvSpPr>
            <a:spLocks noGrp="1"/>
          </p:cNvSpPr>
          <p:nvPr>
            <p:ph type="title"/>
          </p:nvPr>
        </p:nvSpPr>
        <p:spPr/>
        <p:txBody>
          <a:bodyPr>
            <a:normAutofit/>
          </a:bodyPr>
          <a:lstStyle/>
          <a:p>
            <a:pPr rtl="1"/>
            <a:r>
              <a:rPr lang="fa-IR" sz="3200" dirty="0"/>
              <a:t>بورس کالای ایرانی </a:t>
            </a:r>
            <a:endParaRPr lang="en-US" sz="3200" dirty="0"/>
          </a:p>
        </p:txBody>
      </p:sp>
    </p:spTree>
    <p:extLst>
      <p:ext uri="{BB962C8B-B14F-4D97-AF65-F5344CB8AC3E}">
        <p14:creationId xmlns:p14="http://schemas.microsoft.com/office/powerpoint/2010/main" val="89766695"/>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57400"/>
            <a:ext cx="9144000" cy="4525963"/>
          </a:xfrm>
        </p:spPr>
        <p:txBody>
          <a:bodyPr>
            <a:normAutofit/>
          </a:bodyPr>
          <a:lstStyle/>
          <a:p>
            <a:pPr algn="r" rtl="1"/>
            <a:endParaRPr lang="fa-IR" sz="2400" b="1" i="1" dirty="0" smtClean="0"/>
          </a:p>
          <a:p>
            <a:pPr algn="r" rtl="1"/>
            <a:r>
              <a:rPr lang="fa-IR" sz="2400" b="1" i="1" dirty="0" smtClean="0"/>
              <a:t>1.	افزایش رانت ناشی از قیمت گذاری دستوری به جای کشف قیمت </a:t>
            </a:r>
          </a:p>
          <a:p>
            <a:pPr algn="r" rtl="1"/>
            <a:r>
              <a:rPr lang="fa-IR" sz="2400" b="1" i="1" dirty="0" smtClean="0"/>
              <a:t>2.	انحراف در قیمت ها به دلیل عدم عرضه متوالی و منظم کالا </a:t>
            </a:r>
          </a:p>
          <a:p>
            <a:pPr algn="r" rtl="1"/>
            <a:r>
              <a:rPr lang="fa-IR" sz="2400" b="1" i="1" dirty="0" smtClean="0"/>
              <a:t>3.	خلاء قانونی جهت اعمال نظارت و کاهش تعداد عرضه کنندگان  به مرور زمان </a:t>
            </a:r>
          </a:p>
          <a:p>
            <a:pPr algn="r" rtl="1"/>
            <a:r>
              <a:rPr lang="fa-IR" sz="2400" b="1" i="1" dirty="0" smtClean="0"/>
              <a:t>4.	عرضه برخی از کالاها به صورت انحصاری </a:t>
            </a:r>
          </a:p>
          <a:p>
            <a:pPr algn="r" rtl="1"/>
            <a:endParaRPr lang="en-US" sz="2400" b="1" i="1" dirty="0"/>
          </a:p>
        </p:txBody>
      </p:sp>
      <p:sp>
        <p:nvSpPr>
          <p:cNvPr id="2" name="Title 1"/>
          <p:cNvSpPr>
            <a:spLocks noGrp="1"/>
          </p:cNvSpPr>
          <p:nvPr>
            <p:ph type="title"/>
          </p:nvPr>
        </p:nvSpPr>
        <p:spPr/>
        <p:txBody>
          <a:bodyPr>
            <a:normAutofit/>
          </a:bodyPr>
          <a:lstStyle/>
          <a:p>
            <a:pPr rtl="1"/>
            <a:r>
              <a:rPr lang="fa-IR" sz="3200" b="1" i="1" dirty="0" smtClean="0"/>
              <a:t>چالش های بورس کالا :</a:t>
            </a:r>
            <a:endParaRPr lang="en-US" sz="3200" b="1" i="1" dirty="0"/>
          </a:p>
        </p:txBody>
      </p:sp>
    </p:spTree>
    <p:extLst>
      <p:ext uri="{BB962C8B-B14F-4D97-AF65-F5344CB8AC3E}">
        <p14:creationId xmlns:p14="http://schemas.microsoft.com/office/powerpoint/2010/main" val="424860358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sz="1600" dirty="0" smtClean="0"/>
          </a:p>
          <a:p>
            <a:pPr algn="r" rtl="1"/>
            <a:r>
              <a:rPr lang="fa-IR" sz="1600" dirty="0"/>
              <a:t>در اواخر دهه هفتاد در قالب برنامه پنج ساله سوم توسعه و در چهارچوب سیاست های اقتصادی کشور ، تشکیل بورس نفت در دستور کار وزارت نفت قرار گرفت . از آن زمان تاکنون برای راه اندازی بورس نفت تلاش های زیادی توسط نهادها و سازمان های مختلف در کشور صورت گرفته ولی به دلایل مختلف این کار سرانجام موفقی نداشت.</a:t>
            </a:r>
          </a:p>
          <a:p>
            <a:pPr algn="r" rtl="1"/>
            <a:r>
              <a:rPr lang="fa-IR" sz="1600" dirty="0"/>
              <a:t>پس از ناکامی چنین تلاش هایی ، نهایتاً در بهمن 1386 با تصویب هیئت وزیران ، مسئولیت ایجاد بورس نفت به وزارت امور اقتصادی و دارایی واگذار شد و آن وزارتخانه از طریق سازمان بورس اوراق بهادار مجوز عرضه فراورده های نفتی و محصولات پتروشیمی را به بورس کالا واگذار کرد و پس از 9 مرحله عرضه هیچ خریداری نداشت و عملاً طرح عرضه نفت در بورس با شکست مواجه شد .</a:t>
            </a:r>
          </a:p>
          <a:p>
            <a:pPr algn="r" rtl="1"/>
            <a:endParaRPr lang="en-US" sz="1600" dirty="0"/>
          </a:p>
        </p:txBody>
      </p:sp>
      <p:sp>
        <p:nvSpPr>
          <p:cNvPr id="2" name="Title 1"/>
          <p:cNvSpPr>
            <a:spLocks noGrp="1"/>
          </p:cNvSpPr>
          <p:nvPr>
            <p:ph type="title"/>
          </p:nvPr>
        </p:nvSpPr>
        <p:spPr/>
        <p:txBody>
          <a:bodyPr>
            <a:normAutofit/>
          </a:bodyPr>
          <a:lstStyle/>
          <a:p>
            <a:pPr rtl="1"/>
            <a:r>
              <a:rPr lang="fa-IR" sz="3200" dirty="0"/>
              <a:t>بورس نفت</a:t>
            </a:r>
            <a:endParaRPr lang="en-US" sz="3200" dirty="0"/>
          </a:p>
        </p:txBody>
      </p:sp>
    </p:spTree>
    <p:extLst>
      <p:ext uri="{BB962C8B-B14F-4D97-AF65-F5344CB8AC3E}">
        <p14:creationId xmlns:p14="http://schemas.microsoft.com/office/powerpoint/2010/main" val="377139991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562600"/>
          </a:xfrm>
        </p:spPr>
        <p:txBody>
          <a:bodyPr>
            <a:normAutofit/>
          </a:bodyPr>
          <a:lstStyle/>
          <a:p>
            <a:pPr algn="r" rtl="1"/>
            <a:r>
              <a:rPr lang="fa-IR" sz="2000" b="1" i="1" dirty="0" smtClean="0"/>
              <a:t>•	عدم استفاده از ظرفیت های منطقه ای </a:t>
            </a:r>
          </a:p>
          <a:p>
            <a:pPr algn="r" rtl="1"/>
            <a:r>
              <a:rPr lang="fa-IR" sz="2000" b="1" i="1" dirty="0" smtClean="0"/>
              <a:t>•	عدم استفاده از ظرفیت های نمایندگان ایران در خارج</a:t>
            </a:r>
          </a:p>
          <a:p>
            <a:pPr algn="r" rtl="1"/>
            <a:r>
              <a:rPr lang="fa-IR" sz="2000" b="1" i="1" dirty="0" smtClean="0"/>
              <a:t>•	عدم ثبات سیاسی بخش بازرگانی </a:t>
            </a:r>
          </a:p>
          <a:p>
            <a:pPr algn="r" rtl="1"/>
            <a:r>
              <a:rPr lang="fa-IR" sz="2000" b="1" i="1" dirty="0" smtClean="0"/>
              <a:t>•	مشکلات ساختاری نقش و جایگاه سازمان توسعه تجارت در بخش بازرگانی </a:t>
            </a:r>
          </a:p>
          <a:p>
            <a:pPr algn="r" rtl="1"/>
            <a:r>
              <a:rPr lang="fa-IR" sz="2000" b="1" i="1" dirty="0" smtClean="0"/>
              <a:t>•	وجود ضعف های قانونی متعدد در قوانین بخش بازرگانی </a:t>
            </a:r>
          </a:p>
          <a:p>
            <a:pPr algn="r" rtl="1"/>
            <a:r>
              <a:rPr lang="fa-IR" sz="2000" b="1" i="1" dirty="0" smtClean="0"/>
              <a:t>•	عدم استفاده کامل از بستر تجارت الکترونیک </a:t>
            </a:r>
          </a:p>
          <a:p>
            <a:pPr algn="r" rtl="1"/>
            <a:r>
              <a:rPr lang="fa-IR" sz="2000" b="1" i="1" dirty="0" smtClean="0"/>
              <a:t>•	عدم نو آوری در ظرفیت بیمه های تجاری </a:t>
            </a:r>
          </a:p>
          <a:p>
            <a:pPr algn="r" rtl="1"/>
            <a:r>
              <a:rPr lang="fa-IR" sz="2000" b="1" i="1" dirty="0" smtClean="0"/>
              <a:t>•	وجود نرخ های تعرفه بالا در برخی کالاهای خاص </a:t>
            </a:r>
          </a:p>
          <a:p>
            <a:pPr algn="r" rtl="1"/>
            <a:r>
              <a:rPr lang="fa-IR" sz="2000" b="1" i="1" dirty="0" smtClean="0"/>
              <a:t>•	تغیرات افزایشی یا کاهشی یکباره در سطوح نرخ حقوق ورودی کالاها</a:t>
            </a:r>
          </a:p>
          <a:p>
            <a:pPr algn="r" rtl="1"/>
            <a:r>
              <a:rPr lang="fa-IR" sz="2000" b="1" i="1" dirty="0" smtClean="0"/>
              <a:t>•	وجود معافیت، استثناء ، تخفیفات موردی ، منطقه ای ،دستگاهی </a:t>
            </a:r>
          </a:p>
          <a:p>
            <a:pPr algn="r" rtl="1"/>
            <a:r>
              <a:rPr lang="fa-IR" sz="2000" b="1" i="1" dirty="0" smtClean="0"/>
              <a:t>•	مشکلات ثبت سفارش و تغییر قواعد آن </a:t>
            </a:r>
          </a:p>
          <a:p>
            <a:pPr algn="r" rtl="1"/>
            <a:r>
              <a:rPr lang="fa-IR" sz="2000" b="1" i="1" dirty="0" smtClean="0"/>
              <a:t>•	پیچیده بودن ضوابط استاندارد </a:t>
            </a:r>
          </a:p>
          <a:p>
            <a:pPr algn="r" rtl="1"/>
            <a:r>
              <a:rPr lang="fa-IR" sz="2000" b="1" i="1" dirty="0" smtClean="0"/>
              <a:t>•	وابستگی شدید کل صادرات کشور به حوزه صادرات نفت و گاز </a:t>
            </a:r>
          </a:p>
          <a:p>
            <a:pPr algn="r" rtl="1"/>
            <a:r>
              <a:rPr lang="fa-IR" sz="2000" b="1" i="1" dirty="0" smtClean="0"/>
              <a:t>•	وجود ابهام در تفکیک کالاهای نفتی و غیر نفتی </a:t>
            </a:r>
          </a:p>
          <a:p>
            <a:pPr algn="r" rtl="1"/>
            <a:r>
              <a:rPr lang="fa-IR" sz="2000" b="1" i="1" dirty="0" smtClean="0"/>
              <a:t>•	....</a:t>
            </a:r>
          </a:p>
          <a:p>
            <a:pPr algn="r" rtl="1"/>
            <a:endParaRPr lang="en-US" sz="2000" b="1" i="1" dirty="0"/>
          </a:p>
        </p:txBody>
      </p:sp>
      <p:sp>
        <p:nvSpPr>
          <p:cNvPr id="2" name="Title 1"/>
          <p:cNvSpPr>
            <a:spLocks noGrp="1"/>
          </p:cNvSpPr>
          <p:nvPr>
            <p:ph type="title"/>
          </p:nvPr>
        </p:nvSpPr>
        <p:spPr>
          <a:xfrm>
            <a:off x="762000" y="152400"/>
            <a:ext cx="7756263" cy="1054250"/>
          </a:xfrm>
        </p:spPr>
        <p:txBody>
          <a:bodyPr>
            <a:normAutofit/>
          </a:bodyPr>
          <a:lstStyle/>
          <a:p>
            <a:pPr rtl="1"/>
            <a:r>
              <a:rPr lang="fa-IR" sz="3200" b="1" i="1" dirty="0" smtClean="0"/>
              <a:t>سایر چالشهای حوزه بازرگانی :</a:t>
            </a:r>
            <a:endParaRPr lang="en-US" sz="3200" b="1" i="1" dirty="0"/>
          </a:p>
        </p:txBody>
      </p:sp>
    </p:spTree>
    <p:extLst>
      <p:ext uri="{BB962C8B-B14F-4D97-AF65-F5344CB8AC3E}">
        <p14:creationId xmlns:p14="http://schemas.microsoft.com/office/powerpoint/2010/main" val="15289126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endParaRPr lang="fa-IR" sz="1600" dirty="0" smtClean="0"/>
          </a:p>
          <a:p>
            <a:pPr algn="r" rtl="1"/>
            <a:r>
              <a:rPr lang="fa-IR" sz="1600" dirty="0"/>
              <a:t>بررسی وضعیت متغییر های تجاری خارجی کشور کسری شدیدتر از تجاری غیر نفتی را نشان می دهد. حجم 20 % صادرات کالاهای ممنوع و یا محدود از کل صادرات گمرکی کشور ، لزوم توجه هر چه بیشتر به اعمال سیاست های  اعمال سیاست های کارشناسی شده را نشان می دهد. زیرا توجه به گسترش صادرات غیر نفتی در این مقطع زمانی از اهمیت قابل توجهی برخوردار است و لازم است تا بازبینی و توجه بیشتری در خصوص سیاست های اعمال شده صورت گیرد. تنوع نرخ های ارز و اختلاف آن ها باعث مشکلاتی از قبیل ایجاد فساد و رانت جویی تشویق به خروج قاچاق کالاهایی که برای واردات ارز مرجع یا مبدلاتی دریافت می کنند و در نتیجه هدر رفتن منابع می شود.</a:t>
            </a:r>
          </a:p>
          <a:p>
            <a:pPr algn="r" rtl="1"/>
            <a:r>
              <a:rPr lang="fa-IR" sz="1600" dirty="0"/>
              <a:t>با توجه به مشکلات و چالش هایی که در خصوص ممنوع و محدود کردن صادرات عنوان شد می باید با بررسی تمامی راهکارهای اجرایی مناسب و کارشناسی را به اجرا گذاشت .</a:t>
            </a:r>
          </a:p>
          <a:p>
            <a:pPr algn="r" rtl="1"/>
            <a:r>
              <a:rPr lang="fa-IR" sz="1600" dirty="0"/>
              <a:t>مثلاً به جای ممنوع کردن صادرات برخی از اقلام ، برای صادرات آن ها عوارضی با در نظر گرفتن درصد استفاده آن ها از ارز مرجع میزان ارزش افزوده کالای تولیدی و میزان ارز مصرفی و ارز تولیدی هر یک وضع شود.</a:t>
            </a:r>
          </a:p>
          <a:p>
            <a:pPr algn="r" rtl="1"/>
            <a:r>
              <a:rPr lang="fa-IR" sz="1600" dirty="0"/>
              <a:t>با توجه به وسعت حوزه بازرگانی و اثرگذاری سیاست های اجرایی آن بر همه بخش ها ی اقتصادی لازم است ، توجه ویژه ای به سیاست های کلان کشور شود ، تا با اصلاح مناسب آن بتوان شاهد تحقق تحول در اقتصاد و تقویت اقتصاد مقاومتی شویم .</a:t>
            </a:r>
          </a:p>
          <a:p>
            <a:pPr algn="r" rtl="1"/>
            <a:endParaRPr lang="en-US" sz="1600" dirty="0"/>
          </a:p>
        </p:txBody>
      </p:sp>
      <p:sp>
        <p:nvSpPr>
          <p:cNvPr id="2" name="Title 1"/>
          <p:cNvSpPr>
            <a:spLocks noGrp="1"/>
          </p:cNvSpPr>
          <p:nvPr>
            <p:ph type="title"/>
          </p:nvPr>
        </p:nvSpPr>
        <p:spPr/>
        <p:txBody>
          <a:bodyPr>
            <a:normAutofit/>
          </a:bodyPr>
          <a:lstStyle/>
          <a:p>
            <a:pPr rtl="1"/>
            <a:r>
              <a:rPr lang="fa-IR" sz="3200" dirty="0"/>
              <a:t>جمع بندی </a:t>
            </a:r>
            <a:r>
              <a:rPr lang="fa-IR" sz="3200" dirty="0" smtClean="0"/>
              <a:t>:</a:t>
            </a:r>
            <a:endParaRPr lang="en-US" sz="3200" dirty="0"/>
          </a:p>
        </p:txBody>
      </p:sp>
    </p:spTree>
    <p:extLst>
      <p:ext uri="{BB962C8B-B14F-4D97-AF65-F5344CB8AC3E}">
        <p14:creationId xmlns:p14="http://schemas.microsoft.com/office/powerpoint/2010/main" val="373429958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514600"/>
            <a:ext cx="7745505" cy="3877815"/>
          </a:xfrm>
        </p:spPr>
        <p:txBody>
          <a:bodyPr/>
          <a:lstStyle/>
          <a:p>
            <a:pPr algn="r" rtl="1"/>
            <a:endParaRPr lang="fa-IR" dirty="0" smtClean="0"/>
          </a:p>
          <a:p>
            <a:pPr algn="ctr" rtl="1"/>
            <a:r>
              <a:rPr lang="fa-IR" sz="5400" b="1" i="1" dirty="0" smtClean="0"/>
              <a:t>با تشکر از توجه شما </a:t>
            </a:r>
            <a:endParaRPr lang="en-US" sz="5400" b="1" i="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96657773"/>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sz="2000" dirty="0"/>
              <a:t>بخش بازرگانی ، حوزه های مختلفی را در جنبه های داخلی و مرتبط با تجارت خارجی در بر می گیرد . سیاست های اتخاذی در این بخش می تواند تاثیر مثبت یا منفی بر بخش های تولیدی داشته باشد. از سویی دیگر نظام توزیع و قیمت گذاری نیز می تواند بر بازار و مصرف کنندگان اثر گذار بوده و در نهایت رفاه جامعه را تحت تاثیر قرار دهد .</a:t>
            </a:r>
          </a:p>
          <a:p>
            <a:pPr algn="r" rtl="1"/>
            <a:r>
              <a:rPr lang="fa-IR" sz="2000" dirty="0"/>
              <a:t> از این رو لزوم اتخاذ تصمیمات کارشناسی در این بخش حائز اهمیت است . آنچه مشاهده می شود آن است که در حال حاضر چالش های زیادی در بخش بازرگانی وجود دارد که علیرغم ادغام آن با وزارت صنعت و معدن ،چالش های مربوطه کاهش نیافته و در مواردی مانند محدودیت های صادراتی ، بیشتر نیز شده است .</a:t>
            </a:r>
          </a:p>
          <a:p>
            <a:pPr algn="r" rtl="1"/>
            <a:r>
              <a:rPr lang="fa-IR" sz="2000" dirty="0"/>
              <a:t>سیاست های اخیر ارزی کشور هم منجر به تشدید این چالش هاشده و در نهایت چالش های بخش بازرگانی را پیچیده تر کرده است و لازم است مدیریت مناسبی برای سیاست گذاری در این حوزه صورت گیرد .</a:t>
            </a:r>
          </a:p>
          <a:p>
            <a:pPr algn="r" rtl="1"/>
            <a:endParaRPr lang="en-US" sz="1400" dirty="0"/>
          </a:p>
        </p:txBody>
      </p:sp>
      <p:sp>
        <p:nvSpPr>
          <p:cNvPr id="4" name="Title 3"/>
          <p:cNvSpPr>
            <a:spLocks noGrp="1"/>
          </p:cNvSpPr>
          <p:nvPr>
            <p:ph type="title"/>
          </p:nvPr>
        </p:nvSpPr>
        <p:spPr/>
        <p:txBody>
          <a:bodyPr>
            <a:normAutofit/>
          </a:bodyPr>
          <a:lstStyle/>
          <a:p>
            <a:pPr rtl="1"/>
            <a:r>
              <a:rPr lang="fa-IR" sz="3200" dirty="0"/>
              <a:t>چکیده:</a:t>
            </a:r>
            <a:endParaRPr lang="en-US" sz="3200" dirty="0"/>
          </a:p>
        </p:txBody>
      </p:sp>
      <p:pic>
        <p:nvPicPr>
          <p:cNvPr id="1026" name="Picture 2" descr="C:\Users\W7\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609600"/>
            <a:ext cx="1476375" cy="112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32274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r>
              <a:rPr lang="fa-IR" sz="1600" dirty="0"/>
              <a:t>بخش بازرگانی را می توان موتور محرکه یک اقتصاد و به عنوان مولفه اثر بخش و تاثیر گذار در تمام بخش های قابل تجارت تلقی کرد .</a:t>
            </a:r>
          </a:p>
          <a:p>
            <a:pPr algn="r" rtl="1"/>
            <a:r>
              <a:rPr lang="fa-IR" sz="1600" dirty="0"/>
              <a:t>هر چند در فضای کسب و کار یک کشور شاخصه های متعددی مطرح است که هر یک در جای خود مهم به شمار می آید با این حال بخش تجارت خارجی را می توان انعکاس شرایط رونق و رکود در اقتصاد دانست و بروز مشکل در این بخش را به معنای وجود مشکلاتی در کارآیی سایر بخش ها تلقی کرد .</a:t>
            </a:r>
          </a:p>
          <a:p>
            <a:pPr algn="r" rtl="1"/>
            <a:r>
              <a:rPr lang="fa-IR" sz="1600" dirty="0"/>
              <a:t>براساس آخرین آمار انتشار یافته توسط بانک مرکزی جمهوری اسلامی بر اساس بخش بازرگانی داخلی ایران در سال 1388 سهم این بخش از تولید ناخالص داخلی 11.1 درصد بوده که در مقایسه با سال 1387 که سهم 10.5 درصدی داشته است افزایش نشان می دهد.</a:t>
            </a:r>
          </a:p>
          <a:p>
            <a:pPr algn="r" rtl="1"/>
            <a:r>
              <a:rPr lang="fa-IR" sz="1600" dirty="0"/>
              <a:t>مطابق ترازنامه منتشر شده توسط بانک مرکزی ، سهم گروه خدمات ( شامل بازرگانی ، حمل و نقل ، موسسات مالی و پولی ، خدمات مستقلات و ... ) از تولید ناخالص داخلیدر سال های 1387و 1388 به ترتیب 50.1و 53.9 درصد بوده است که موید وسعت حوزه خدمات است .</a:t>
            </a:r>
          </a:p>
          <a:p>
            <a:pPr algn="r" rtl="1"/>
            <a:r>
              <a:rPr lang="fa-IR" sz="1600" dirty="0"/>
              <a:t>یکی از تحولات بخش بازرگانی ایران طی سال های اخیر افزایش صادرات غیر نفتی است که از 14 میلیارد دلار در سال 1385 به بیش از 43 میلیارد دلار در سال 1390 رسیده است . در این میان میزان صادرات غیر نفتی کالایی ( با کسر میعانات گازی و پتروشیمی) در سال 1390حدود 18 میلیارد دلار بوده که بیانگر سهم بالای صادرات فرآورده است . با این نوسان در صادرات غیر نفتی ، میزان واردات کالا طی تمام سال های اخیر بین 50 تا 62 میلیارد دلار باقی مانده است ( غیر از واردات قاچاق ) که این مسئله نیز بیانگر وابستگی ساختار تولید و مصرف داخل به واردات است . </a:t>
            </a:r>
          </a:p>
          <a:p>
            <a:pPr algn="r" rtl="1"/>
            <a:endParaRPr lang="en-US" sz="1600" dirty="0"/>
          </a:p>
        </p:txBody>
      </p:sp>
      <p:sp>
        <p:nvSpPr>
          <p:cNvPr id="2" name="Title 1"/>
          <p:cNvSpPr>
            <a:spLocks noGrp="1"/>
          </p:cNvSpPr>
          <p:nvPr>
            <p:ph type="title"/>
          </p:nvPr>
        </p:nvSpPr>
        <p:spPr/>
        <p:txBody>
          <a:bodyPr>
            <a:normAutofit/>
          </a:bodyPr>
          <a:lstStyle/>
          <a:p>
            <a:pPr rtl="1"/>
            <a:r>
              <a:rPr lang="fa-IR" sz="3200" dirty="0"/>
              <a:t>مقدمه :</a:t>
            </a:r>
            <a:endParaRPr lang="en-US" sz="3200" dirty="0"/>
          </a:p>
        </p:txBody>
      </p:sp>
    </p:spTree>
    <p:extLst>
      <p:ext uri="{BB962C8B-B14F-4D97-AF65-F5344CB8AC3E}">
        <p14:creationId xmlns:p14="http://schemas.microsoft.com/office/powerpoint/2010/main" val="35887696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en-US" sz="2000" dirty="0" smtClean="0"/>
          </a:p>
          <a:p>
            <a:pPr algn="r" rtl="1"/>
            <a:endParaRPr lang="en-US" sz="2000" dirty="0"/>
          </a:p>
        </p:txBody>
      </p:sp>
      <p:sp>
        <p:nvSpPr>
          <p:cNvPr id="2" name="Title 1"/>
          <p:cNvSpPr>
            <a:spLocks noGrp="1"/>
          </p:cNvSpPr>
          <p:nvPr>
            <p:ph type="title"/>
          </p:nvPr>
        </p:nvSpPr>
        <p:spPr/>
        <p:txBody>
          <a:bodyPr>
            <a:normAutofit fontScale="90000"/>
          </a:bodyPr>
          <a:lstStyle/>
          <a:p>
            <a:pPr rtl="1"/>
            <a:r>
              <a:rPr lang="fa-IR" sz="3200" dirty="0"/>
              <a:t>جدول 1. سهم مبادی اصلی واردات ایران                                                                   (درصد )</a:t>
            </a:r>
            <a:endParaRPr lang="en-US" sz="3200" dirty="0"/>
          </a:p>
        </p:txBody>
      </p:sp>
      <p:graphicFrame>
        <p:nvGraphicFramePr>
          <p:cNvPr id="4" name="Table 3"/>
          <p:cNvGraphicFramePr>
            <a:graphicFrameLocks noGrp="1"/>
          </p:cNvGraphicFramePr>
          <p:nvPr/>
        </p:nvGraphicFramePr>
        <p:xfrm>
          <a:off x="1531620" y="2400141"/>
          <a:ext cx="6080760" cy="2926080"/>
        </p:xfrm>
        <a:graphic>
          <a:graphicData uri="http://schemas.openxmlformats.org/drawingml/2006/table">
            <a:tbl>
              <a:tblPr rtl="1" firstRow="1" firstCol="1" bandRow="1"/>
              <a:tblGrid>
                <a:gridCol w="3669030"/>
                <a:gridCol w="1143000"/>
                <a:gridCol w="1268730"/>
              </a:tblGrid>
              <a:tr h="0">
                <a:tc>
                  <a:txBody>
                    <a:bodyPr/>
                    <a:lstStyle/>
                    <a:p>
                      <a:pPr marL="0" marR="0" algn="just" rtl="1">
                        <a:lnSpc>
                          <a:spcPct val="150000"/>
                        </a:lnSpc>
                        <a:spcBef>
                          <a:spcPts val="0"/>
                        </a:spcBef>
                        <a:spcAft>
                          <a:spcPts val="0"/>
                        </a:spcAft>
                      </a:pPr>
                      <a:r>
                        <a:rPr lang="fa-IR" sz="1600">
                          <a:effectLst/>
                          <a:latin typeface="Calibri"/>
                          <a:ea typeface="Calibri"/>
                          <a:cs typeface="Times New Roman"/>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سال1390</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11ماهه سال1391</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امارات</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21.9</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20.2</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چین</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11.9</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14.8</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کره</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b="1">
                          <a:effectLst/>
                          <a:latin typeface="Calibri"/>
                          <a:ea typeface="Calibri"/>
                          <a:cs typeface="B Zar"/>
                        </a:rPr>
                        <a:t>7.7</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b="1">
                          <a:effectLst/>
                          <a:latin typeface="Calibri"/>
                          <a:ea typeface="Calibri"/>
                          <a:cs typeface="B Zar"/>
                        </a:rPr>
                        <a:t>9.2</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ترکیه</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5.2</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8.7</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آلمان- سوئیس</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آلمان 5.6</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سوئیس 6.2</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مجموع 5 مبداء</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62.4</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dirty="0">
                          <a:effectLst/>
                          <a:latin typeface="Calibri"/>
                          <a:ea typeface="Calibri"/>
                          <a:cs typeface="B Zar"/>
                        </a:rPr>
                        <a:t>59.2</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447800" y="5257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Calibri" pitchFamily="34" charset="0"/>
                <a:ea typeface="Calibri" pitchFamily="34" charset="0"/>
                <a:cs typeface="B Zar" charset="-78"/>
              </a:rPr>
              <a:t>ماخذ : گزارش تجارت خارجی گمرک ایران</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8594536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5181600"/>
            <a:ext cx="6920753" cy="944562"/>
          </a:xfrm>
        </p:spPr>
        <p:txBody>
          <a:bodyPr>
            <a:normAutofit/>
          </a:bodyPr>
          <a:lstStyle/>
          <a:p>
            <a:pPr algn="r" rtl="1"/>
            <a:endParaRPr lang="en-US" sz="1600" dirty="0" smtClean="0"/>
          </a:p>
          <a:p>
            <a:pPr algn="r" rtl="1"/>
            <a:endParaRPr lang="en-US" sz="1600" dirty="0"/>
          </a:p>
        </p:txBody>
      </p:sp>
      <p:sp>
        <p:nvSpPr>
          <p:cNvPr id="2" name="Title 1"/>
          <p:cNvSpPr>
            <a:spLocks noGrp="1"/>
          </p:cNvSpPr>
          <p:nvPr>
            <p:ph type="title"/>
          </p:nvPr>
        </p:nvSpPr>
        <p:spPr/>
        <p:txBody>
          <a:bodyPr>
            <a:normAutofit fontScale="90000"/>
          </a:bodyPr>
          <a:lstStyle/>
          <a:p>
            <a:r>
              <a:rPr lang="fa-IR" sz="3200" dirty="0"/>
              <a:t>جدول 2. سهم مقاصد اصلی صادرات ایران                                                                   (درصد )</a:t>
            </a:r>
            <a:endParaRPr lang="en-US" sz="3200" dirty="0"/>
          </a:p>
        </p:txBody>
      </p:sp>
      <p:graphicFrame>
        <p:nvGraphicFramePr>
          <p:cNvPr id="4" name="Table 3"/>
          <p:cNvGraphicFramePr>
            <a:graphicFrameLocks noGrp="1"/>
          </p:cNvGraphicFramePr>
          <p:nvPr/>
        </p:nvGraphicFramePr>
        <p:xfrm>
          <a:off x="1531620" y="2400141"/>
          <a:ext cx="6080760" cy="2926080"/>
        </p:xfrm>
        <a:graphic>
          <a:graphicData uri="http://schemas.openxmlformats.org/drawingml/2006/table">
            <a:tbl>
              <a:tblPr rtl="1" firstRow="1" firstCol="1" bandRow="1"/>
              <a:tblGrid>
                <a:gridCol w="3669030"/>
                <a:gridCol w="1143000"/>
                <a:gridCol w="1268730"/>
              </a:tblGrid>
              <a:tr h="0">
                <a:tc>
                  <a:txBody>
                    <a:bodyPr/>
                    <a:lstStyle/>
                    <a:p>
                      <a:pPr marL="0" marR="0" algn="just" rtl="1">
                        <a:lnSpc>
                          <a:spcPct val="150000"/>
                        </a:lnSpc>
                        <a:spcBef>
                          <a:spcPts val="0"/>
                        </a:spcBef>
                        <a:spcAft>
                          <a:spcPts val="0"/>
                        </a:spcAft>
                      </a:pPr>
                      <a:r>
                        <a:rPr lang="fa-IR" sz="1600">
                          <a:effectLst/>
                          <a:latin typeface="Calibri"/>
                          <a:ea typeface="Calibri"/>
                          <a:cs typeface="Times New Roman"/>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سال1390</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11ماهه سال1391</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عراق</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15.2</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19.2</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چین</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16.7</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16.5</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امارات</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b="1">
                          <a:effectLst/>
                          <a:latin typeface="Calibri"/>
                          <a:ea typeface="Calibri"/>
                          <a:cs typeface="B Zar"/>
                        </a:rPr>
                        <a:t>13.2</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b="1">
                          <a:effectLst/>
                          <a:latin typeface="Calibri"/>
                          <a:ea typeface="Calibri"/>
                          <a:cs typeface="B Zar"/>
                        </a:rPr>
                        <a:t>13.4</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افغانستان</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6.4</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8.6</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هند</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8.1</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8.2</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50000"/>
                        </a:lnSpc>
                        <a:spcBef>
                          <a:spcPts val="0"/>
                        </a:spcBef>
                        <a:spcAft>
                          <a:spcPts val="0"/>
                        </a:spcAft>
                      </a:pPr>
                      <a:r>
                        <a:rPr lang="fa-IR" sz="1600">
                          <a:effectLst/>
                          <a:latin typeface="Calibri"/>
                          <a:ea typeface="Calibri"/>
                          <a:cs typeface="B Zar"/>
                        </a:rPr>
                        <a:t>مجموع 5 مقصد</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a:effectLst/>
                          <a:latin typeface="Calibri"/>
                          <a:ea typeface="Calibri"/>
                          <a:cs typeface="B Zar"/>
                        </a:rPr>
                        <a:t>59.7</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600" dirty="0">
                          <a:effectLst/>
                          <a:latin typeface="Calibri"/>
                          <a:ea typeface="Calibri"/>
                          <a:cs typeface="B Zar"/>
                        </a:rPr>
                        <a:t>65.9</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836208" y="5181600"/>
            <a:ext cx="3414717" cy="369332"/>
          </a:xfrm>
          <a:prstGeom prst="rect">
            <a:avLst/>
          </a:prstGeom>
        </p:spPr>
        <p:txBody>
          <a:bodyPr wrap="none">
            <a:spAutoFit/>
          </a:bodyPr>
          <a:lstStyle/>
          <a:p>
            <a:r>
              <a:rPr lang="fa-IR" dirty="0"/>
              <a:t>ماخذ : گزارش تجارت خارجی گمرک ایران</a:t>
            </a:r>
          </a:p>
        </p:txBody>
      </p:sp>
    </p:spTree>
    <p:extLst>
      <p:ext uri="{BB962C8B-B14F-4D97-AF65-F5344CB8AC3E}">
        <p14:creationId xmlns:p14="http://schemas.microsoft.com/office/powerpoint/2010/main" val="300831491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en-US" sz="1600" dirty="0" smtClean="0"/>
          </a:p>
          <a:p>
            <a:pPr algn="r" rtl="1"/>
            <a:r>
              <a:rPr lang="fa-IR" sz="1600" dirty="0"/>
              <a:t>چنانچه ملاحضه می کنید تمرکز مبادی وارداتی کشور در سال 1391 کاسته شده و بر تمرکز مقاصد صادراتی ایران در سال 1391 افزوده شده است . از سویی دیگر واردات ما از امارات کاسته و بخشی از سهم آن نصیب چین ،کره و ترکیه شده است .</a:t>
            </a:r>
          </a:p>
          <a:p>
            <a:pPr algn="r" rtl="1"/>
            <a:r>
              <a:rPr lang="fa-IR" sz="1600" dirty="0"/>
              <a:t>بر اساس آخرین آمار گمرک ایران در 11 ماهه 1391 ، ایران بیشتر از مثبت تجاری را به ترتیب با عراق و افغانستان و بیشتر از منفی بازرگانی را به ترتیب با امارات ، کره ،سوئیس ، ترکیه و چین داشته است .</a:t>
            </a:r>
          </a:p>
          <a:p>
            <a:pPr algn="r" rtl="1"/>
            <a:r>
              <a:rPr lang="fa-IR" sz="1600" dirty="0"/>
              <a:t>در این گزارش تصویری اجمالی از بخش بازرگانی در جنبه های تراز تجاری ، صادرات و واردات و بازرگانی داخلی و توزیع ارائه می شود تا چالش های آن شناسایی و معرفی گردد.</a:t>
            </a:r>
          </a:p>
          <a:p>
            <a:pPr algn="r" rtl="1"/>
            <a:endParaRPr lang="en-US" sz="1600" dirty="0"/>
          </a:p>
        </p:txBody>
      </p:sp>
      <p:sp>
        <p:nvSpPr>
          <p:cNvPr id="2" name="Title 1"/>
          <p:cNvSpPr>
            <a:spLocks noGrp="1"/>
          </p:cNvSpPr>
          <p:nvPr>
            <p:ph type="title"/>
          </p:nvPr>
        </p:nvSpPr>
        <p:spPr/>
        <p:txBody>
          <a:bodyPr/>
          <a:lstStyle/>
          <a:p>
            <a:endParaRPr lang="en-US" dirty="0"/>
          </a:p>
        </p:txBody>
      </p:sp>
      <p:pic>
        <p:nvPicPr>
          <p:cNvPr id="3074" name="Picture 2" descr="C:\Users\W7\Desktop\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2400"/>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34757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r>
              <a:rPr lang="fa-IR" sz="2000" b="1" i="1" dirty="0" smtClean="0"/>
              <a:t>1.	نظام تعرفه ای </a:t>
            </a:r>
          </a:p>
          <a:p>
            <a:pPr algn="r" rtl="1"/>
            <a:r>
              <a:rPr lang="fa-IR" sz="2000" b="1" i="1" dirty="0" smtClean="0"/>
              <a:t>2.	صادرات غیر نفتی و ترکیب آن </a:t>
            </a:r>
          </a:p>
          <a:p>
            <a:pPr algn="r" rtl="1"/>
            <a:r>
              <a:rPr lang="fa-IR" sz="2000" b="1" i="1" dirty="0" smtClean="0"/>
              <a:t>3.	واردات و ترکیب آن </a:t>
            </a:r>
          </a:p>
          <a:p>
            <a:pPr algn="r" rtl="1"/>
            <a:r>
              <a:rPr lang="fa-IR" sz="2000" b="1" i="1" dirty="0" smtClean="0"/>
              <a:t>4.	فضای کسب و کار </a:t>
            </a:r>
          </a:p>
          <a:p>
            <a:pPr algn="r" rtl="1"/>
            <a:r>
              <a:rPr lang="fa-IR" sz="2000" b="1" i="1" dirty="0" smtClean="0"/>
              <a:t>5.	وضعیت تراز پرداختها </a:t>
            </a:r>
          </a:p>
          <a:p>
            <a:pPr algn="r" rtl="1"/>
            <a:r>
              <a:rPr lang="fa-IR" sz="2000" b="1" i="1" dirty="0" smtClean="0"/>
              <a:t>6.	سیاستهای محدود کننده تجارت </a:t>
            </a:r>
          </a:p>
          <a:p>
            <a:pPr algn="r" rtl="1"/>
            <a:r>
              <a:rPr lang="fa-IR" sz="2000" b="1" i="1" dirty="0" smtClean="0"/>
              <a:t>7.	وضعیت نظام توزیع </a:t>
            </a:r>
          </a:p>
          <a:p>
            <a:pPr algn="r" rtl="1"/>
            <a:r>
              <a:rPr lang="fa-IR" sz="2000" b="1" i="1" dirty="0" smtClean="0"/>
              <a:t>8.	شیوه قیمت گذاری </a:t>
            </a:r>
          </a:p>
          <a:p>
            <a:pPr algn="r" rtl="1"/>
            <a:r>
              <a:rPr lang="fa-IR" sz="2000" b="1" i="1" dirty="0" smtClean="0"/>
              <a:t>9.	سازوکار تنظیم بازار </a:t>
            </a:r>
          </a:p>
          <a:p>
            <a:pPr algn="r" rtl="1"/>
            <a:r>
              <a:rPr lang="fa-IR" sz="2000" b="1" i="1" dirty="0" smtClean="0"/>
              <a:t>10.	بورس کالای ایران</a:t>
            </a:r>
          </a:p>
          <a:p>
            <a:pPr algn="r" rtl="1"/>
            <a:r>
              <a:rPr lang="fa-IR" sz="2000" b="1" i="1" dirty="0" smtClean="0"/>
              <a:t>11.	بورس نفت </a:t>
            </a:r>
          </a:p>
          <a:p>
            <a:pPr algn="r" rtl="1"/>
            <a:r>
              <a:rPr lang="fa-IR" sz="2000" b="1" i="1" dirty="0" smtClean="0"/>
              <a:t>12.	سایر چالشهای حوزه بازرگانی </a:t>
            </a:r>
          </a:p>
          <a:p>
            <a:pPr algn="r" rtl="1"/>
            <a:endParaRPr lang="en-US" sz="1400" dirty="0"/>
          </a:p>
        </p:txBody>
      </p:sp>
      <p:sp>
        <p:nvSpPr>
          <p:cNvPr id="2" name="Title 1"/>
          <p:cNvSpPr>
            <a:spLocks noGrp="1"/>
          </p:cNvSpPr>
          <p:nvPr>
            <p:ph type="title"/>
          </p:nvPr>
        </p:nvSpPr>
        <p:spPr>
          <a:xfrm>
            <a:off x="533400" y="304800"/>
            <a:ext cx="8229600" cy="1143000"/>
          </a:xfrm>
        </p:spPr>
        <p:txBody>
          <a:bodyPr>
            <a:normAutofit/>
          </a:bodyPr>
          <a:lstStyle/>
          <a:p>
            <a:r>
              <a:rPr lang="fa-IR" sz="3200" b="1" i="1" dirty="0" smtClean="0"/>
              <a:t>محورهای مهم در تعیین سیاستهای تجاری :</a:t>
            </a:r>
            <a:endParaRPr lang="en-US" sz="3200" b="1" i="1" dirty="0"/>
          </a:p>
        </p:txBody>
      </p:sp>
      <p:pic>
        <p:nvPicPr>
          <p:cNvPr id="1026" name="Picture 2" descr="C:\Users\W7\Desktop\download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971800"/>
            <a:ext cx="2552700"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83430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sz="1600" dirty="0"/>
          </a:p>
          <a:p>
            <a:pPr algn="r" rtl="1"/>
            <a:r>
              <a:rPr lang="fa-IR" sz="1600" dirty="0" smtClean="0"/>
              <a:t>یکی از مواردی که در حوزه سیاست </a:t>
            </a:r>
            <a:r>
              <a:rPr lang="en-US" sz="1600" dirty="0" smtClean="0"/>
              <a:t>  </a:t>
            </a:r>
            <a:r>
              <a:rPr lang="fa-IR" sz="1600" dirty="0" smtClean="0"/>
              <a:t>تجاری باید به آن توجه نمود  موضوع نظام تعرفه ای و ارتباط آن با </a:t>
            </a:r>
          </a:p>
          <a:p>
            <a:pPr algn="r" rtl="1"/>
            <a:r>
              <a:rPr lang="fa-IR" sz="1600" dirty="0" smtClean="0"/>
              <a:t>حمایت از تولیدات داخلی است . متاسفانه نا بسامانی نظام تعرفه ای کشور موجب شده است که در موارد متعددی </a:t>
            </a:r>
          </a:p>
          <a:p>
            <a:pPr algn="r" rtl="1"/>
            <a:r>
              <a:rPr lang="fa-IR" sz="1600" dirty="0" smtClean="0"/>
              <a:t>تولید کننده کشاورزی یا صنعتی داخل بیش از پیش ضعیف شود . یا در موارد دیگری حقوق و رفاه مصرف </a:t>
            </a:r>
          </a:p>
          <a:p>
            <a:pPr algn="r" rtl="1"/>
            <a:r>
              <a:rPr lang="fa-IR" sz="1600" dirty="0" smtClean="0"/>
              <a:t>کنندگان نادیده گرفته شود و همچنین پدیده نا مبارک قاچاق کالا تقویت شود .در این خصوص نکات متعددی مطرح است که یکی از اصلی ترین آنه اصلاح نظام تعرفه ای از نظام تعیین (تعرفه کالا به کالا )به نظام  تعیین</a:t>
            </a:r>
          </a:p>
          <a:p>
            <a:pPr algn="r" rtl="1"/>
            <a:r>
              <a:rPr lang="fa-IR" sz="1600" dirty="0" smtClean="0"/>
              <a:t>(چندین سطح تعرفه ای  )محدود است . به این صورت که نظام تعرفه ای به جای تعیین تعرفه برای حدود 7000</a:t>
            </a:r>
          </a:p>
          <a:p>
            <a:pPr algn="r" rtl="1"/>
            <a:r>
              <a:rPr lang="fa-IR" sz="1600" dirty="0" smtClean="0"/>
              <a:t>ردیف کالایی ، چند سطح تعرفه مشخص برای کالاهای مواد اولیه ، کالاهای سرمایه ای ، کالاهای واسطه ای </a:t>
            </a:r>
          </a:p>
          <a:p>
            <a:pPr algn="r" rtl="1"/>
            <a:r>
              <a:rPr lang="fa-IR" sz="1600" dirty="0" smtClean="0"/>
              <a:t>و کالاهای مصرفی و کالاهای لوکس ایجاد و نسبت به ساده سازی سطوح تعرفه ای اقدام نماید . </a:t>
            </a:r>
            <a:endParaRPr lang="en-US" sz="1600" dirty="0"/>
          </a:p>
        </p:txBody>
      </p:sp>
      <p:sp>
        <p:nvSpPr>
          <p:cNvPr id="2" name="Title 1"/>
          <p:cNvSpPr>
            <a:spLocks noGrp="1"/>
          </p:cNvSpPr>
          <p:nvPr>
            <p:ph type="title"/>
          </p:nvPr>
        </p:nvSpPr>
        <p:spPr/>
        <p:txBody>
          <a:bodyPr>
            <a:normAutofit/>
          </a:bodyPr>
          <a:lstStyle/>
          <a:p>
            <a:pPr rtl="1"/>
            <a:r>
              <a:rPr lang="fa-IR" sz="3200" dirty="0" smtClean="0"/>
              <a:t>نظام تعرفه ای </a:t>
            </a:r>
            <a:endParaRPr lang="en-US" sz="3200" dirty="0"/>
          </a:p>
        </p:txBody>
      </p:sp>
    </p:spTree>
    <p:extLst>
      <p:ext uri="{BB962C8B-B14F-4D97-AF65-F5344CB8AC3E}">
        <p14:creationId xmlns:p14="http://schemas.microsoft.com/office/powerpoint/2010/main" val="101061323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263</TotalTime>
  <Words>2851</Words>
  <Application>Microsoft Office PowerPoint</Application>
  <PresentationFormat>On-screen Show (4:3)</PresentationFormat>
  <Paragraphs>211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Hardcover</vt:lpstr>
      <vt:lpstr>.</vt:lpstr>
      <vt:lpstr>موضوع : چالشهای بخش بازرگانی در اقتصاد ایران </vt:lpstr>
      <vt:lpstr>چکیده:</vt:lpstr>
      <vt:lpstr>مقدمه :</vt:lpstr>
      <vt:lpstr>جدول 1. سهم مبادی اصلی واردات ایران                                                                   (درصد )</vt:lpstr>
      <vt:lpstr>جدول 2. سهم مقاصد اصلی صادرات ایران                                                                   (درصد )</vt:lpstr>
      <vt:lpstr>PowerPoint Presentation</vt:lpstr>
      <vt:lpstr>محورهای مهم در تعیین سیاستهای تجاری :</vt:lpstr>
      <vt:lpstr>نظام تعرفه ای </vt:lpstr>
      <vt:lpstr>صادرات غیر نفتی و ترکیب آن</vt:lpstr>
      <vt:lpstr>واردات و ترکیب آن </vt:lpstr>
      <vt:lpstr>فضای کسب و کار </vt:lpstr>
      <vt:lpstr>وضعیت تراز پرداخت ها</vt:lpstr>
      <vt:lpstr>سیاست های محدود کننده تجارت</vt:lpstr>
      <vt:lpstr>PowerPoint Presentation</vt:lpstr>
      <vt:lpstr>تقسیم بندی کالاهادر گروههای کالایی به منظور تخصیص ارز نیز میتواند پیامدها و مفاسدی را در پی داشته باشد . برخی از این چالشها و پیامدها عبارتند از :</vt:lpstr>
      <vt:lpstr>وضعیت نظام توزیع</vt:lpstr>
      <vt:lpstr>چالشهای نظام توزیع :</vt:lpstr>
      <vt:lpstr>شیوه قیمت گذاری</vt:lpstr>
      <vt:lpstr>مشکلات و انتقادات وارده به سیاست های کنترل قیمت در ایران </vt:lpstr>
      <vt:lpstr>PowerPoint Presentation</vt:lpstr>
      <vt:lpstr>سازوکار تنظیم بازار و ابهامات آن :</vt:lpstr>
      <vt:lpstr>بورس کالای ایرانی </vt:lpstr>
      <vt:lpstr>چالش های بورس کالا :</vt:lpstr>
      <vt:lpstr>بورس نفت</vt:lpstr>
      <vt:lpstr>سایر چالشهای حوزه بازرگانی :</vt:lpstr>
      <vt:lpstr>جمع بندی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W7</dc:creator>
  <cp:lastModifiedBy>W7</cp:lastModifiedBy>
  <cp:revision>24</cp:revision>
  <dcterms:created xsi:type="dcterms:W3CDTF">2014-11-29T15:54:00Z</dcterms:created>
  <dcterms:modified xsi:type="dcterms:W3CDTF">2014-12-01T18:45:55Z</dcterms:modified>
</cp:coreProperties>
</file>