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71" r:id="rId4"/>
    <p:sldId id="260" r:id="rId5"/>
    <p:sldId id="267" r:id="rId6"/>
    <p:sldId id="268" r:id="rId7"/>
    <p:sldId id="262" r:id="rId8"/>
    <p:sldId id="259" r:id="rId9"/>
    <p:sldId id="266" r:id="rId10"/>
    <p:sldId id="263" r:id="rId11"/>
    <p:sldId id="264" r:id="rId12"/>
    <p:sldId id="265" r:id="rId13"/>
    <p:sldId id="269" r:id="rId14"/>
    <p:sldId id="272" r:id="rId15"/>
    <p:sldId id="273" r:id="rId16"/>
    <p:sldId id="274" r:id="rId17"/>
    <p:sldId id="275" r:id="rId18"/>
    <p:sldId id="276" r:id="rId19"/>
    <p:sldId id="277"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325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4F1A05-9CF2-4F44-8EED-1BA89F72BB9D}"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FCE3C1DE-8BBF-4B92-A9A7-80E123E36DB2}">
      <dgm:prSet phldrT="[Text]" custT="1"/>
      <dgm:spPr/>
      <dgm:t>
        <a:bodyPr/>
        <a:lstStyle/>
        <a:p>
          <a:pPr algn="ctr" rtl="1"/>
          <a:r>
            <a:rPr lang="fa-IR" sz="1800" dirty="0" smtClean="0">
              <a:cs typeface="B Titr" pitchFamily="2" charset="-78"/>
            </a:rPr>
            <a:t>توسعه  علمي و فناوري</a:t>
          </a:r>
          <a:endParaRPr lang="en-US" sz="1800" dirty="0">
            <a:cs typeface="B Titr" pitchFamily="2" charset="-78"/>
          </a:endParaRPr>
        </a:p>
      </dgm:t>
    </dgm:pt>
    <dgm:pt modelId="{FE025CC1-21EB-43B2-9AFB-21C4921FDD74}" type="parTrans" cxnId="{687FB010-D943-49EF-920B-15D6A1ADD3CA}">
      <dgm:prSet/>
      <dgm:spPr/>
      <dgm:t>
        <a:bodyPr/>
        <a:lstStyle/>
        <a:p>
          <a:pPr algn="ctr" rtl="1"/>
          <a:endParaRPr lang="en-US">
            <a:cs typeface="B Titr" pitchFamily="2" charset="-78"/>
          </a:endParaRPr>
        </a:p>
      </dgm:t>
    </dgm:pt>
    <dgm:pt modelId="{42DD4193-8DA7-41ED-ADE1-6AE8A1C20A5E}" type="sibTrans" cxnId="{687FB010-D943-49EF-920B-15D6A1ADD3CA}">
      <dgm:prSet/>
      <dgm:spPr/>
      <dgm:t>
        <a:bodyPr/>
        <a:lstStyle/>
        <a:p>
          <a:endParaRPr lang="en-US">
            <a:cs typeface="B Titr" pitchFamily="2" charset="-78"/>
          </a:endParaRPr>
        </a:p>
      </dgm:t>
    </dgm:pt>
    <dgm:pt modelId="{A5D83CDD-6EA0-42DA-848E-63701821D06D}">
      <dgm:prSet phldrT="[Text]" custT="1"/>
      <dgm:spPr/>
      <dgm:t>
        <a:bodyPr/>
        <a:lstStyle/>
        <a:p>
          <a:pPr algn="r" rtl="1"/>
          <a:r>
            <a:rPr lang="en-US" sz="1400" dirty="0" smtClean="0">
              <a:cs typeface="B Titr" pitchFamily="2" charset="-78"/>
            </a:rPr>
            <a:t>Development Block</a:t>
          </a:r>
          <a:endParaRPr lang="en-US" sz="1400" dirty="0">
            <a:cs typeface="B Titr" pitchFamily="2" charset="-78"/>
          </a:endParaRPr>
        </a:p>
      </dgm:t>
    </dgm:pt>
    <dgm:pt modelId="{D39C56B3-55F1-4396-AB82-084B38B10A6F}" type="parTrans" cxnId="{A67C666C-6382-4077-B872-9C2CB7648EEF}">
      <dgm:prSet/>
      <dgm:spPr/>
      <dgm:t>
        <a:bodyPr/>
        <a:lstStyle/>
        <a:p>
          <a:endParaRPr lang="en-US">
            <a:cs typeface="B Titr" pitchFamily="2" charset="-78"/>
          </a:endParaRPr>
        </a:p>
      </dgm:t>
    </dgm:pt>
    <dgm:pt modelId="{D55BFB71-74A2-4D31-AB58-AF2447335453}" type="sibTrans" cxnId="{A67C666C-6382-4077-B872-9C2CB7648EEF}">
      <dgm:prSet/>
      <dgm:spPr/>
      <dgm:t>
        <a:bodyPr/>
        <a:lstStyle/>
        <a:p>
          <a:endParaRPr lang="en-US">
            <a:cs typeface="B Titr" pitchFamily="2" charset="-78"/>
          </a:endParaRPr>
        </a:p>
      </dgm:t>
    </dgm:pt>
    <dgm:pt modelId="{C63BC287-5508-4707-82B7-E26C0C77F76D}">
      <dgm:prSet phldrT="[Text]" custT="1"/>
      <dgm:spPr/>
      <dgm:t>
        <a:bodyPr/>
        <a:lstStyle/>
        <a:p>
          <a:pPr algn="r" rtl="1"/>
          <a:r>
            <a:rPr lang="fa-IR" sz="1400" dirty="0" smtClean="0">
              <a:cs typeface="B Titr" pitchFamily="2" charset="-78"/>
            </a:rPr>
            <a:t>نقش استراتژيك</a:t>
          </a:r>
          <a:endParaRPr lang="en-US" sz="1400" dirty="0">
            <a:cs typeface="B Titr" pitchFamily="2" charset="-78"/>
          </a:endParaRPr>
        </a:p>
      </dgm:t>
    </dgm:pt>
    <dgm:pt modelId="{C0ABEC60-774F-4A26-8EE8-6B9FA357398A}" type="parTrans" cxnId="{A7BAB21D-40A0-452C-AECF-B0B01DA35E56}">
      <dgm:prSet/>
      <dgm:spPr/>
      <dgm:t>
        <a:bodyPr/>
        <a:lstStyle/>
        <a:p>
          <a:endParaRPr lang="en-US">
            <a:cs typeface="B Titr" pitchFamily="2" charset="-78"/>
          </a:endParaRPr>
        </a:p>
      </dgm:t>
    </dgm:pt>
    <dgm:pt modelId="{8D2E9AA6-8608-464C-A995-49851E2F9CBF}" type="sibTrans" cxnId="{A7BAB21D-40A0-452C-AECF-B0B01DA35E56}">
      <dgm:prSet/>
      <dgm:spPr/>
      <dgm:t>
        <a:bodyPr/>
        <a:lstStyle/>
        <a:p>
          <a:endParaRPr lang="en-US">
            <a:cs typeface="B Titr" pitchFamily="2" charset="-78"/>
          </a:endParaRPr>
        </a:p>
      </dgm:t>
    </dgm:pt>
    <dgm:pt modelId="{B6D4D009-01CB-4371-AA18-EC5DDF095D37}">
      <dgm:prSet phldrT="[Text]" custT="1"/>
      <dgm:spPr/>
      <dgm:t>
        <a:bodyPr/>
        <a:lstStyle/>
        <a:p>
          <a:pPr algn="ctr" rtl="1"/>
          <a:r>
            <a:rPr lang="fa-IR" sz="1800" dirty="0" smtClean="0">
              <a:cs typeface="B Titr" pitchFamily="2" charset="-78"/>
            </a:rPr>
            <a:t>اقتصاد</a:t>
          </a:r>
          <a:endParaRPr lang="en-US" sz="1800" dirty="0">
            <a:cs typeface="B Titr" pitchFamily="2" charset="-78"/>
          </a:endParaRPr>
        </a:p>
      </dgm:t>
    </dgm:pt>
    <dgm:pt modelId="{1DEE0DA8-AAFB-469C-8833-8F0F0AAD9E4C}" type="parTrans" cxnId="{1B2DE232-0001-4A05-81B7-7C939F6D1DD6}">
      <dgm:prSet/>
      <dgm:spPr/>
      <dgm:t>
        <a:bodyPr/>
        <a:lstStyle/>
        <a:p>
          <a:pPr algn="ctr" rtl="1"/>
          <a:endParaRPr lang="en-US">
            <a:cs typeface="B Titr" pitchFamily="2" charset="-78"/>
          </a:endParaRPr>
        </a:p>
      </dgm:t>
    </dgm:pt>
    <dgm:pt modelId="{A8BCDA63-240D-417B-B3A0-BDBD1B96BFC9}" type="sibTrans" cxnId="{1B2DE232-0001-4A05-81B7-7C939F6D1DD6}">
      <dgm:prSet/>
      <dgm:spPr/>
      <dgm:t>
        <a:bodyPr/>
        <a:lstStyle/>
        <a:p>
          <a:endParaRPr lang="en-US">
            <a:cs typeface="B Titr" pitchFamily="2" charset="-78"/>
          </a:endParaRPr>
        </a:p>
      </dgm:t>
    </dgm:pt>
    <dgm:pt modelId="{526E535E-7F0B-4AD2-A6BA-B79F833C9BB3}">
      <dgm:prSet phldrT="[Text]" custT="1"/>
      <dgm:spPr/>
      <dgm:t>
        <a:bodyPr/>
        <a:lstStyle/>
        <a:p>
          <a:pPr algn="r" rtl="1"/>
          <a:r>
            <a:rPr lang="fa-IR" sz="1400" dirty="0" smtClean="0">
              <a:cs typeface="B Titr" pitchFamily="2" charset="-78"/>
            </a:rPr>
            <a:t>تنها كشور هسته اي خاور ميانه</a:t>
          </a:r>
          <a:endParaRPr lang="en-US" sz="1400" dirty="0">
            <a:cs typeface="B Titr" pitchFamily="2" charset="-78"/>
          </a:endParaRPr>
        </a:p>
      </dgm:t>
    </dgm:pt>
    <dgm:pt modelId="{DCF9E0AF-BE07-4CF3-80F5-0E0573BFFCE3}" type="parTrans" cxnId="{27891475-B0D2-40C1-B9D4-26FF1320BFAD}">
      <dgm:prSet/>
      <dgm:spPr/>
      <dgm:t>
        <a:bodyPr/>
        <a:lstStyle/>
        <a:p>
          <a:endParaRPr lang="en-US">
            <a:cs typeface="B Titr" pitchFamily="2" charset="-78"/>
          </a:endParaRPr>
        </a:p>
      </dgm:t>
    </dgm:pt>
    <dgm:pt modelId="{4D5E7399-5F71-47A3-B8DA-43ED09F2E412}" type="sibTrans" cxnId="{27891475-B0D2-40C1-B9D4-26FF1320BFAD}">
      <dgm:prSet/>
      <dgm:spPr/>
      <dgm:t>
        <a:bodyPr/>
        <a:lstStyle/>
        <a:p>
          <a:endParaRPr lang="en-US">
            <a:cs typeface="B Titr" pitchFamily="2" charset="-78"/>
          </a:endParaRPr>
        </a:p>
      </dgm:t>
    </dgm:pt>
    <dgm:pt modelId="{52AD7D97-D072-4538-8C2B-E60C2E527114}">
      <dgm:prSet phldrT="[Text]" custT="1"/>
      <dgm:spPr/>
      <dgm:t>
        <a:bodyPr/>
        <a:lstStyle/>
        <a:p>
          <a:pPr algn="r" rtl="1"/>
          <a:r>
            <a:rPr lang="fa-IR" sz="1400" dirty="0" smtClean="0">
              <a:cs typeface="B Titr" pitchFamily="2" charset="-78"/>
            </a:rPr>
            <a:t>انرژي، پزشكي، كشاورزي و ..</a:t>
          </a:r>
          <a:endParaRPr lang="en-US" sz="1400" dirty="0">
            <a:cs typeface="B Titr" pitchFamily="2" charset="-78"/>
          </a:endParaRPr>
        </a:p>
      </dgm:t>
    </dgm:pt>
    <dgm:pt modelId="{8B647470-5115-4314-B332-5FD4EED86D38}" type="parTrans" cxnId="{5C0EEA60-E09E-4596-9612-6A090E319632}">
      <dgm:prSet/>
      <dgm:spPr/>
      <dgm:t>
        <a:bodyPr/>
        <a:lstStyle/>
        <a:p>
          <a:endParaRPr lang="en-US">
            <a:cs typeface="B Titr" pitchFamily="2" charset="-78"/>
          </a:endParaRPr>
        </a:p>
      </dgm:t>
    </dgm:pt>
    <dgm:pt modelId="{BF33E3E5-E277-40B7-A806-8FB763070C8E}" type="sibTrans" cxnId="{5C0EEA60-E09E-4596-9612-6A090E319632}">
      <dgm:prSet/>
      <dgm:spPr/>
      <dgm:t>
        <a:bodyPr/>
        <a:lstStyle/>
        <a:p>
          <a:endParaRPr lang="en-US">
            <a:cs typeface="B Titr" pitchFamily="2" charset="-78"/>
          </a:endParaRPr>
        </a:p>
      </dgm:t>
    </dgm:pt>
    <dgm:pt modelId="{DD95E960-A95D-4014-82B0-63745A5E36ED}">
      <dgm:prSet phldrT="[Text]" custT="1"/>
      <dgm:spPr/>
      <dgm:t>
        <a:bodyPr/>
        <a:lstStyle/>
        <a:p>
          <a:pPr algn="ctr" rtl="1"/>
          <a:r>
            <a:rPr lang="fa-IR" sz="1800" dirty="0" smtClean="0">
              <a:cs typeface="B Titr" pitchFamily="2" charset="-78"/>
            </a:rPr>
            <a:t>عزت ملي</a:t>
          </a:r>
          <a:endParaRPr lang="en-US" sz="1800" dirty="0">
            <a:cs typeface="B Titr" pitchFamily="2" charset="-78"/>
          </a:endParaRPr>
        </a:p>
      </dgm:t>
    </dgm:pt>
    <dgm:pt modelId="{9370C000-B14F-461B-86FE-3D7C8AD04E28}" type="parTrans" cxnId="{AC6AD351-A250-4ECE-8A4C-41C8BBF392CA}">
      <dgm:prSet/>
      <dgm:spPr/>
      <dgm:t>
        <a:bodyPr/>
        <a:lstStyle/>
        <a:p>
          <a:pPr algn="ctr" rtl="1"/>
          <a:endParaRPr lang="en-US">
            <a:cs typeface="B Titr" pitchFamily="2" charset="-78"/>
          </a:endParaRPr>
        </a:p>
      </dgm:t>
    </dgm:pt>
    <dgm:pt modelId="{FC4B5BD2-6B1C-4AB7-AE96-FDDF124901A7}" type="sibTrans" cxnId="{AC6AD351-A250-4ECE-8A4C-41C8BBF392CA}">
      <dgm:prSet/>
      <dgm:spPr/>
      <dgm:t>
        <a:bodyPr/>
        <a:lstStyle/>
        <a:p>
          <a:endParaRPr lang="en-US">
            <a:cs typeface="B Titr" pitchFamily="2" charset="-78"/>
          </a:endParaRPr>
        </a:p>
      </dgm:t>
    </dgm:pt>
    <dgm:pt modelId="{5D22E2FD-6842-4D17-9CCE-3477B6A69E1A}">
      <dgm:prSet phldrT="[Text]" custT="1"/>
      <dgm:spPr/>
      <dgm:t>
        <a:bodyPr/>
        <a:lstStyle/>
        <a:p>
          <a:pPr algn="r" rtl="1"/>
          <a:r>
            <a:rPr lang="fa-IR" sz="1400" dirty="0" smtClean="0">
              <a:cs typeface="B Titr" pitchFamily="2" charset="-78"/>
            </a:rPr>
            <a:t>مقاومت 37 ساله مردم</a:t>
          </a:r>
          <a:endParaRPr lang="en-US" sz="1400" dirty="0">
            <a:cs typeface="B Titr" pitchFamily="2" charset="-78"/>
          </a:endParaRPr>
        </a:p>
      </dgm:t>
    </dgm:pt>
    <dgm:pt modelId="{9170B7E5-D72D-490B-90E1-054EB3D2A47C}" type="parTrans" cxnId="{D0948C07-E375-4429-B5BF-08A8D5E91882}">
      <dgm:prSet/>
      <dgm:spPr/>
      <dgm:t>
        <a:bodyPr/>
        <a:lstStyle/>
        <a:p>
          <a:endParaRPr lang="en-US">
            <a:cs typeface="B Titr" pitchFamily="2" charset="-78"/>
          </a:endParaRPr>
        </a:p>
      </dgm:t>
    </dgm:pt>
    <dgm:pt modelId="{6CFB6FE8-F037-4C8D-95A8-A70901A037A4}" type="sibTrans" cxnId="{D0948C07-E375-4429-B5BF-08A8D5E91882}">
      <dgm:prSet/>
      <dgm:spPr/>
      <dgm:t>
        <a:bodyPr/>
        <a:lstStyle/>
        <a:p>
          <a:endParaRPr lang="en-US">
            <a:cs typeface="B Titr" pitchFamily="2" charset="-78"/>
          </a:endParaRPr>
        </a:p>
      </dgm:t>
    </dgm:pt>
    <dgm:pt modelId="{35F61C2C-E08D-456D-9DF4-29D6C511B2FE}">
      <dgm:prSet phldrT="[Text]" custT="1"/>
      <dgm:spPr/>
      <dgm:t>
        <a:bodyPr/>
        <a:lstStyle/>
        <a:p>
          <a:pPr algn="r" rtl="1"/>
          <a:r>
            <a:rPr lang="fa-IR" sz="1400" dirty="0" smtClean="0">
              <a:cs typeface="B Titr" pitchFamily="2" charset="-78"/>
            </a:rPr>
            <a:t>باور شعارهاي انقلاب</a:t>
          </a:r>
          <a:endParaRPr lang="en-US" sz="1400" dirty="0">
            <a:cs typeface="B Titr" pitchFamily="2" charset="-78"/>
          </a:endParaRPr>
        </a:p>
      </dgm:t>
    </dgm:pt>
    <dgm:pt modelId="{8F5BF343-617E-4910-929F-3B2A444B995F}" type="parTrans" cxnId="{2196527C-2682-456F-A7B2-070A014BAD22}">
      <dgm:prSet/>
      <dgm:spPr/>
      <dgm:t>
        <a:bodyPr/>
        <a:lstStyle/>
        <a:p>
          <a:endParaRPr lang="en-US">
            <a:cs typeface="B Titr" pitchFamily="2" charset="-78"/>
          </a:endParaRPr>
        </a:p>
      </dgm:t>
    </dgm:pt>
    <dgm:pt modelId="{EF2E296E-78CE-482E-B2FD-5BE5E52310BC}" type="sibTrans" cxnId="{2196527C-2682-456F-A7B2-070A014BAD22}">
      <dgm:prSet/>
      <dgm:spPr/>
      <dgm:t>
        <a:bodyPr/>
        <a:lstStyle/>
        <a:p>
          <a:endParaRPr lang="en-US">
            <a:cs typeface="B Titr" pitchFamily="2" charset="-78"/>
          </a:endParaRPr>
        </a:p>
      </dgm:t>
    </dgm:pt>
    <dgm:pt modelId="{93069EFF-0AEE-4305-9DE7-8C5BC7EE84D9}">
      <dgm:prSet custT="1"/>
      <dgm:spPr/>
      <dgm:t>
        <a:bodyPr/>
        <a:lstStyle/>
        <a:p>
          <a:pPr algn="ctr" rtl="1"/>
          <a:r>
            <a:rPr lang="fa-IR" sz="1800" dirty="0" smtClean="0">
              <a:cs typeface="B Titr" pitchFamily="2" charset="-78"/>
            </a:rPr>
            <a:t>سياست خارجي</a:t>
          </a:r>
          <a:endParaRPr lang="en-US" sz="1800" dirty="0">
            <a:cs typeface="B Titr" pitchFamily="2" charset="-78"/>
          </a:endParaRPr>
        </a:p>
      </dgm:t>
    </dgm:pt>
    <dgm:pt modelId="{4DC9FFE1-DE7F-453D-9FBD-FB2DDA3FBF33}" type="parTrans" cxnId="{A13FD1AF-17BB-4853-8C97-E2C333E8D5A7}">
      <dgm:prSet/>
      <dgm:spPr/>
      <dgm:t>
        <a:bodyPr/>
        <a:lstStyle/>
        <a:p>
          <a:pPr algn="ctr" rtl="1"/>
          <a:endParaRPr lang="en-US">
            <a:cs typeface="B Titr" pitchFamily="2" charset="-78"/>
          </a:endParaRPr>
        </a:p>
      </dgm:t>
    </dgm:pt>
    <dgm:pt modelId="{0BECC2BB-F4B6-40E6-A72B-01AB000169E6}" type="sibTrans" cxnId="{A13FD1AF-17BB-4853-8C97-E2C333E8D5A7}">
      <dgm:prSet/>
      <dgm:spPr/>
      <dgm:t>
        <a:bodyPr/>
        <a:lstStyle/>
        <a:p>
          <a:endParaRPr lang="en-US">
            <a:cs typeface="B Titr" pitchFamily="2" charset="-78"/>
          </a:endParaRPr>
        </a:p>
      </dgm:t>
    </dgm:pt>
    <dgm:pt modelId="{CE907AC2-CA13-4021-A01A-93802D4FB6A9}">
      <dgm:prSet custT="1"/>
      <dgm:spPr/>
      <dgm:t>
        <a:bodyPr/>
        <a:lstStyle/>
        <a:p>
          <a:pPr algn="ctr" rtl="1"/>
          <a:r>
            <a:rPr lang="fa-IR" sz="1800" dirty="0" smtClean="0">
              <a:cs typeface="B Titr" pitchFamily="2" charset="-78"/>
            </a:rPr>
            <a:t>اعتقادي و ارزشي</a:t>
          </a:r>
          <a:endParaRPr lang="en-US" sz="1800" dirty="0">
            <a:cs typeface="B Titr" pitchFamily="2" charset="-78"/>
          </a:endParaRPr>
        </a:p>
      </dgm:t>
    </dgm:pt>
    <dgm:pt modelId="{F0E944CF-E969-40BC-AA15-7EC10EEC4B72}" type="parTrans" cxnId="{50282D76-16FE-4D8E-9328-371E679F492F}">
      <dgm:prSet/>
      <dgm:spPr/>
      <dgm:t>
        <a:bodyPr/>
        <a:lstStyle/>
        <a:p>
          <a:pPr algn="ctr" rtl="1"/>
          <a:endParaRPr lang="en-US">
            <a:cs typeface="B Titr" pitchFamily="2" charset="-78"/>
          </a:endParaRPr>
        </a:p>
      </dgm:t>
    </dgm:pt>
    <dgm:pt modelId="{1E4A557D-00CA-49D0-9E2A-5CC361C65099}" type="sibTrans" cxnId="{50282D76-16FE-4D8E-9328-371E679F492F}">
      <dgm:prSet/>
      <dgm:spPr/>
      <dgm:t>
        <a:bodyPr/>
        <a:lstStyle/>
        <a:p>
          <a:endParaRPr lang="en-US">
            <a:cs typeface="B Titr" pitchFamily="2" charset="-78"/>
          </a:endParaRPr>
        </a:p>
      </dgm:t>
    </dgm:pt>
    <dgm:pt modelId="{EA565FCF-F83B-440B-BC53-8525C761D0FF}">
      <dgm:prSet custT="1"/>
      <dgm:spPr/>
      <dgm:t>
        <a:bodyPr/>
        <a:lstStyle/>
        <a:p>
          <a:pPr algn="r" rtl="1"/>
          <a:r>
            <a:rPr lang="fa-IR" sz="1400" dirty="0" smtClean="0">
              <a:cs typeface="B Titr" pitchFamily="2" charset="-78"/>
            </a:rPr>
            <a:t>تقويت اقتدار منطقه اي</a:t>
          </a:r>
          <a:endParaRPr lang="en-US" sz="1400" dirty="0">
            <a:cs typeface="B Titr" pitchFamily="2" charset="-78"/>
          </a:endParaRPr>
        </a:p>
      </dgm:t>
    </dgm:pt>
    <dgm:pt modelId="{B2602684-5EE6-40D4-8F19-A59FB765718A}" type="parTrans" cxnId="{78287883-DF1F-4651-8852-75FE4F7BB052}">
      <dgm:prSet/>
      <dgm:spPr/>
      <dgm:t>
        <a:bodyPr/>
        <a:lstStyle/>
        <a:p>
          <a:endParaRPr lang="en-US">
            <a:cs typeface="B Titr" pitchFamily="2" charset="-78"/>
          </a:endParaRPr>
        </a:p>
      </dgm:t>
    </dgm:pt>
    <dgm:pt modelId="{AA73FFA3-4D31-4C19-9DFA-76012E3D4743}" type="sibTrans" cxnId="{78287883-DF1F-4651-8852-75FE4F7BB052}">
      <dgm:prSet/>
      <dgm:spPr/>
      <dgm:t>
        <a:bodyPr/>
        <a:lstStyle/>
        <a:p>
          <a:endParaRPr lang="en-US">
            <a:cs typeface="B Titr" pitchFamily="2" charset="-78"/>
          </a:endParaRPr>
        </a:p>
      </dgm:t>
    </dgm:pt>
    <dgm:pt modelId="{A2CE493B-A30E-4A97-BCB3-58640DBDD8BC}">
      <dgm:prSet custT="1"/>
      <dgm:spPr/>
      <dgm:t>
        <a:bodyPr/>
        <a:lstStyle/>
        <a:p>
          <a:pPr algn="r" rtl="1"/>
          <a:r>
            <a:rPr lang="fa-IR" sz="1400" dirty="0" smtClean="0">
              <a:cs typeface="B Titr" pitchFamily="2" charset="-78"/>
            </a:rPr>
            <a:t>تقويت اميد ملل منطقه</a:t>
          </a:r>
          <a:endParaRPr lang="en-US" sz="1400" dirty="0">
            <a:cs typeface="B Titr" pitchFamily="2" charset="-78"/>
          </a:endParaRPr>
        </a:p>
      </dgm:t>
    </dgm:pt>
    <dgm:pt modelId="{C1DFBA6B-57CE-44ED-ABCA-4F331D65DB7B}" type="parTrans" cxnId="{2A2166D6-8914-46F6-B869-2742B811B1D0}">
      <dgm:prSet/>
      <dgm:spPr/>
      <dgm:t>
        <a:bodyPr/>
        <a:lstStyle/>
        <a:p>
          <a:endParaRPr lang="en-US">
            <a:cs typeface="B Titr" pitchFamily="2" charset="-78"/>
          </a:endParaRPr>
        </a:p>
      </dgm:t>
    </dgm:pt>
    <dgm:pt modelId="{903404E7-6009-4483-A3EF-DE92BD5E183A}" type="sibTrans" cxnId="{2A2166D6-8914-46F6-B869-2742B811B1D0}">
      <dgm:prSet/>
      <dgm:spPr/>
      <dgm:t>
        <a:bodyPr/>
        <a:lstStyle/>
        <a:p>
          <a:endParaRPr lang="en-US">
            <a:cs typeface="B Titr" pitchFamily="2" charset="-78"/>
          </a:endParaRPr>
        </a:p>
      </dgm:t>
    </dgm:pt>
    <dgm:pt modelId="{9AA0CA68-0D07-4D67-B114-C2D2B4D54279}">
      <dgm:prSet custT="1"/>
      <dgm:spPr/>
      <dgm:t>
        <a:bodyPr/>
        <a:lstStyle/>
        <a:p>
          <a:pPr algn="r" rtl="1"/>
          <a:r>
            <a:rPr lang="fa-IR" sz="1400" dirty="0" smtClean="0">
              <a:cs typeface="B Titr" pitchFamily="2" charset="-78"/>
            </a:rPr>
            <a:t>اعتماد به وعده هاي الهي</a:t>
          </a:r>
          <a:endParaRPr lang="en-US" sz="1400" dirty="0">
            <a:cs typeface="B Titr" pitchFamily="2" charset="-78"/>
          </a:endParaRPr>
        </a:p>
      </dgm:t>
    </dgm:pt>
    <dgm:pt modelId="{4F81846D-351A-452F-B019-3B874A27171A}" type="parTrans" cxnId="{E9BD7BF3-B9F6-484F-A1F2-2786B47615D6}">
      <dgm:prSet/>
      <dgm:spPr/>
      <dgm:t>
        <a:bodyPr/>
        <a:lstStyle/>
        <a:p>
          <a:endParaRPr lang="en-US">
            <a:cs typeface="B Titr" pitchFamily="2" charset="-78"/>
          </a:endParaRPr>
        </a:p>
      </dgm:t>
    </dgm:pt>
    <dgm:pt modelId="{A908129C-78DA-4A83-9807-28AB1F2C25A6}" type="sibTrans" cxnId="{E9BD7BF3-B9F6-484F-A1F2-2786B47615D6}">
      <dgm:prSet/>
      <dgm:spPr/>
      <dgm:t>
        <a:bodyPr/>
        <a:lstStyle/>
        <a:p>
          <a:endParaRPr lang="en-US">
            <a:cs typeface="B Titr" pitchFamily="2" charset="-78"/>
          </a:endParaRPr>
        </a:p>
      </dgm:t>
    </dgm:pt>
    <dgm:pt modelId="{0050527A-9371-40A5-89A3-BBCBB56034A0}">
      <dgm:prSet custT="1"/>
      <dgm:spPr/>
      <dgm:t>
        <a:bodyPr/>
        <a:lstStyle/>
        <a:p>
          <a:pPr algn="r" rtl="1"/>
          <a:r>
            <a:rPr lang="fa-IR" sz="1400" dirty="0" smtClean="0">
              <a:cs typeface="B Titr" pitchFamily="2" charset="-78"/>
            </a:rPr>
            <a:t>اعتماد به پتانسيل جوانان</a:t>
          </a:r>
          <a:endParaRPr lang="en-US" sz="1400" dirty="0">
            <a:cs typeface="B Titr" pitchFamily="2" charset="-78"/>
          </a:endParaRPr>
        </a:p>
      </dgm:t>
    </dgm:pt>
    <dgm:pt modelId="{0449CF59-1B0E-4C2C-A58C-8F7626FBBEE6}" type="parTrans" cxnId="{97A99EA5-540F-4D07-92A7-DDECF127657F}">
      <dgm:prSet/>
      <dgm:spPr/>
      <dgm:t>
        <a:bodyPr/>
        <a:lstStyle/>
        <a:p>
          <a:endParaRPr lang="en-US">
            <a:cs typeface="B Titr" pitchFamily="2" charset="-78"/>
          </a:endParaRPr>
        </a:p>
      </dgm:t>
    </dgm:pt>
    <dgm:pt modelId="{45C0E952-A206-4733-9F02-D25B6C810C5D}" type="sibTrans" cxnId="{97A99EA5-540F-4D07-92A7-DDECF127657F}">
      <dgm:prSet/>
      <dgm:spPr/>
      <dgm:t>
        <a:bodyPr/>
        <a:lstStyle/>
        <a:p>
          <a:endParaRPr lang="en-US">
            <a:cs typeface="B Titr" pitchFamily="2" charset="-78"/>
          </a:endParaRPr>
        </a:p>
      </dgm:t>
    </dgm:pt>
    <dgm:pt modelId="{E9E8ED32-0BBC-42D1-A393-3E0C45677FCD}" type="pres">
      <dgm:prSet presAssocID="{934F1A05-9CF2-4F44-8EED-1BA89F72BB9D}" presName="composite" presStyleCnt="0">
        <dgm:presLayoutVars>
          <dgm:chMax val="5"/>
          <dgm:dir/>
          <dgm:animLvl val="ctr"/>
          <dgm:resizeHandles val="exact"/>
        </dgm:presLayoutVars>
      </dgm:prSet>
      <dgm:spPr/>
      <dgm:t>
        <a:bodyPr/>
        <a:lstStyle/>
        <a:p>
          <a:endParaRPr lang="en-US"/>
        </a:p>
      </dgm:t>
    </dgm:pt>
    <dgm:pt modelId="{01045FA4-6FBE-42B9-914C-0289401A83C7}" type="pres">
      <dgm:prSet presAssocID="{934F1A05-9CF2-4F44-8EED-1BA89F72BB9D}" presName="cycle" presStyleCnt="0"/>
      <dgm:spPr/>
    </dgm:pt>
    <dgm:pt modelId="{07C991DC-C03F-4793-AA82-41AED3649A9B}" type="pres">
      <dgm:prSet presAssocID="{934F1A05-9CF2-4F44-8EED-1BA89F72BB9D}" presName="centerShape" presStyleCnt="0"/>
      <dgm:spPr/>
    </dgm:pt>
    <dgm:pt modelId="{9F636717-EC7D-4B6B-A521-89DED1ED0061}" type="pres">
      <dgm:prSet presAssocID="{934F1A05-9CF2-4F44-8EED-1BA89F72BB9D}" presName="connSite" presStyleLbl="node1" presStyleIdx="0" presStyleCnt="6"/>
      <dgm:spPr/>
    </dgm:pt>
    <dgm:pt modelId="{AAE78E9E-1E3A-4C7F-889F-E50D4043B491}" type="pres">
      <dgm:prSet presAssocID="{934F1A05-9CF2-4F44-8EED-1BA89F72BB9D}" presName="visible" presStyleLbl="node1" presStyleIdx="0" presStyleCnt="6" custScaleX="246927" custScaleY="241712" custLinFactNeighborX="-72252"/>
      <dgm:spPr>
        <a:blipFill rotWithShape="0">
          <a:blip xmlns:r="http://schemas.openxmlformats.org/officeDocument/2006/relationships" r:embed="rId1"/>
          <a:stretch>
            <a:fillRect/>
          </a:stretch>
        </a:blipFill>
      </dgm:spPr>
    </dgm:pt>
    <dgm:pt modelId="{7456307F-2D1B-4F23-AC08-BB6C3AA03599}" type="pres">
      <dgm:prSet presAssocID="{FE025CC1-21EB-43B2-9AFB-21C4921FDD74}" presName="Name25" presStyleLbl="parChTrans1D1" presStyleIdx="0" presStyleCnt="5"/>
      <dgm:spPr/>
      <dgm:t>
        <a:bodyPr/>
        <a:lstStyle/>
        <a:p>
          <a:endParaRPr lang="en-US"/>
        </a:p>
      </dgm:t>
    </dgm:pt>
    <dgm:pt modelId="{CF828BF2-B0FC-4210-948A-BDD4CA8D606F}" type="pres">
      <dgm:prSet presAssocID="{FCE3C1DE-8BBF-4B92-A9A7-80E123E36DB2}" presName="node" presStyleCnt="0"/>
      <dgm:spPr/>
    </dgm:pt>
    <dgm:pt modelId="{5A2E08B0-CA6D-4133-9F92-403B30203DFF}" type="pres">
      <dgm:prSet presAssocID="{FCE3C1DE-8BBF-4B92-A9A7-80E123E36DB2}" presName="parentNode" presStyleLbl="node1" presStyleIdx="1" presStyleCnt="6" custScaleX="140988" custScaleY="127329" custLinFactNeighborX="-11041">
        <dgm:presLayoutVars>
          <dgm:chMax val="1"/>
          <dgm:bulletEnabled val="1"/>
        </dgm:presLayoutVars>
      </dgm:prSet>
      <dgm:spPr/>
      <dgm:t>
        <a:bodyPr/>
        <a:lstStyle/>
        <a:p>
          <a:endParaRPr lang="en-US"/>
        </a:p>
      </dgm:t>
    </dgm:pt>
    <dgm:pt modelId="{36B9C9EA-8D26-4693-9688-3028940A5B3A}" type="pres">
      <dgm:prSet presAssocID="{FCE3C1DE-8BBF-4B92-A9A7-80E123E36DB2}" presName="childNode" presStyleLbl="revTx" presStyleIdx="0" presStyleCnt="5">
        <dgm:presLayoutVars>
          <dgm:bulletEnabled val="1"/>
        </dgm:presLayoutVars>
      </dgm:prSet>
      <dgm:spPr/>
      <dgm:t>
        <a:bodyPr/>
        <a:lstStyle/>
        <a:p>
          <a:endParaRPr lang="en-US"/>
        </a:p>
      </dgm:t>
    </dgm:pt>
    <dgm:pt modelId="{C0873376-702A-4A6C-9312-7C40980EFF08}" type="pres">
      <dgm:prSet presAssocID="{1DEE0DA8-AAFB-469C-8833-8F0F0AAD9E4C}" presName="Name25" presStyleLbl="parChTrans1D1" presStyleIdx="1" presStyleCnt="5"/>
      <dgm:spPr/>
      <dgm:t>
        <a:bodyPr/>
        <a:lstStyle/>
        <a:p>
          <a:endParaRPr lang="en-US"/>
        </a:p>
      </dgm:t>
    </dgm:pt>
    <dgm:pt modelId="{A4FE5C3E-B658-4F5F-A6E3-1AB907E9D96E}" type="pres">
      <dgm:prSet presAssocID="{B6D4D009-01CB-4371-AA18-EC5DDF095D37}" presName="node" presStyleCnt="0"/>
      <dgm:spPr/>
    </dgm:pt>
    <dgm:pt modelId="{37B8366B-F1B3-4639-888D-9529FC4155FB}" type="pres">
      <dgm:prSet presAssocID="{B6D4D009-01CB-4371-AA18-EC5DDF095D37}" presName="parentNode" presStyleLbl="node1" presStyleIdx="2" presStyleCnt="6" custScaleX="149375" custScaleY="149747" custLinFactX="9958" custLinFactNeighborX="100000" custLinFactNeighborY="-10404">
        <dgm:presLayoutVars>
          <dgm:chMax val="1"/>
          <dgm:bulletEnabled val="1"/>
        </dgm:presLayoutVars>
      </dgm:prSet>
      <dgm:spPr/>
      <dgm:t>
        <a:bodyPr/>
        <a:lstStyle/>
        <a:p>
          <a:endParaRPr lang="en-US"/>
        </a:p>
      </dgm:t>
    </dgm:pt>
    <dgm:pt modelId="{25204FCC-B9EC-4C30-9A0F-007EC5EFB253}" type="pres">
      <dgm:prSet presAssocID="{B6D4D009-01CB-4371-AA18-EC5DDF095D37}" presName="childNode" presStyleLbl="revTx" presStyleIdx="1" presStyleCnt="5">
        <dgm:presLayoutVars>
          <dgm:bulletEnabled val="1"/>
        </dgm:presLayoutVars>
      </dgm:prSet>
      <dgm:spPr/>
      <dgm:t>
        <a:bodyPr/>
        <a:lstStyle/>
        <a:p>
          <a:endParaRPr lang="en-US"/>
        </a:p>
      </dgm:t>
    </dgm:pt>
    <dgm:pt modelId="{52F7C53B-82B1-4BD2-8EA5-E1659E9C5F48}" type="pres">
      <dgm:prSet presAssocID="{9370C000-B14F-461B-86FE-3D7C8AD04E28}" presName="Name25" presStyleLbl="parChTrans1D1" presStyleIdx="2" presStyleCnt="5"/>
      <dgm:spPr/>
      <dgm:t>
        <a:bodyPr/>
        <a:lstStyle/>
        <a:p>
          <a:endParaRPr lang="en-US"/>
        </a:p>
      </dgm:t>
    </dgm:pt>
    <dgm:pt modelId="{11CE49DD-868B-4196-92B2-A4851D67B880}" type="pres">
      <dgm:prSet presAssocID="{DD95E960-A95D-4014-82B0-63745A5E36ED}" presName="node" presStyleCnt="0"/>
      <dgm:spPr/>
    </dgm:pt>
    <dgm:pt modelId="{45DA8D9F-3F14-4617-9A3E-B38CC5C67AEA}" type="pres">
      <dgm:prSet presAssocID="{DD95E960-A95D-4014-82B0-63745A5E36ED}" presName="parentNode" presStyleLbl="node1" presStyleIdx="3" presStyleCnt="6" custScaleX="149954" custScaleY="130714" custLinFactNeighborX="83664" custLinFactNeighborY="15198">
        <dgm:presLayoutVars>
          <dgm:chMax val="1"/>
          <dgm:bulletEnabled val="1"/>
        </dgm:presLayoutVars>
      </dgm:prSet>
      <dgm:spPr/>
      <dgm:t>
        <a:bodyPr/>
        <a:lstStyle/>
        <a:p>
          <a:endParaRPr lang="en-US"/>
        </a:p>
      </dgm:t>
    </dgm:pt>
    <dgm:pt modelId="{00058B41-174C-4D70-B1D9-745963CDDAA7}" type="pres">
      <dgm:prSet presAssocID="{DD95E960-A95D-4014-82B0-63745A5E36ED}" presName="childNode" presStyleLbl="revTx" presStyleIdx="2" presStyleCnt="5">
        <dgm:presLayoutVars>
          <dgm:bulletEnabled val="1"/>
        </dgm:presLayoutVars>
      </dgm:prSet>
      <dgm:spPr/>
      <dgm:t>
        <a:bodyPr/>
        <a:lstStyle/>
        <a:p>
          <a:endParaRPr lang="en-US"/>
        </a:p>
      </dgm:t>
    </dgm:pt>
    <dgm:pt modelId="{36026CD1-9DDE-42FD-A592-B963F1C9A295}" type="pres">
      <dgm:prSet presAssocID="{4DC9FFE1-DE7F-453D-9FBD-FB2DDA3FBF33}" presName="Name25" presStyleLbl="parChTrans1D1" presStyleIdx="3" presStyleCnt="5"/>
      <dgm:spPr/>
      <dgm:t>
        <a:bodyPr/>
        <a:lstStyle/>
        <a:p>
          <a:endParaRPr lang="en-US"/>
        </a:p>
      </dgm:t>
    </dgm:pt>
    <dgm:pt modelId="{19A7356E-E28A-41DA-B1E9-E975DDDA6E07}" type="pres">
      <dgm:prSet presAssocID="{93069EFF-0AEE-4305-9DE7-8C5BC7EE84D9}" presName="node" presStyleCnt="0"/>
      <dgm:spPr/>
    </dgm:pt>
    <dgm:pt modelId="{320AC4FF-E6E6-4201-A0B4-7A4A17038D06}" type="pres">
      <dgm:prSet presAssocID="{93069EFF-0AEE-4305-9DE7-8C5BC7EE84D9}" presName="parentNode" presStyleLbl="node1" presStyleIdx="4" presStyleCnt="6" custScaleX="136913" custScaleY="126879" custLinFactNeighborX="46242" custLinFactNeighborY="12896">
        <dgm:presLayoutVars>
          <dgm:chMax val="1"/>
          <dgm:bulletEnabled val="1"/>
        </dgm:presLayoutVars>
      </dgm:prSet>
      <dgm:spPr/>
      <dgm:t>
        <a:bodyPr/>
        <a:lstStyle/>
        <a:p>
          <a:endParaRPr lang="en-US"/>
        </a:p>
      </dgm:t>
    </dgm:pt>
    <dgm:pt modelId="{802580D5-C723-4935-8B55-7ADC34258CFA}" type="pres">
      <dgm:prSet presAssocID="{93069EFF-0AEE-4305-9DE7-8C5BC7EE84D9}" presName="childNode" presStyleLbl="revTx" presStyleIdx="3" presStyleCnt="5">
        <dgm:presLayoutVars>
          <dgm:bulletEnabled val="1"/>
        </dgm:presLayoutVars>
      </dgm:prSet>
      <dgm:spPr/>
      <dgm:t>
        <a:bodyPr/>
        <a:lstStyle/>
        <a:p>
          <a:endParaRPr lang="en-US"/>
        </a:p>
      </dgm:t>
    </dgm:pt>
    <dgm:pt modelId="{95658D75-9D66-4105-BF29-E0BD50E1DB44}" type="pres">
      <dgm:prSet presAssocID="{F0E944CF-E969-40BC-AA15-7EC10EEC4B72}" presName="Name25" presStyleLbl="parChTrans1D1" presStyleIdx="4" presStyleCnt="5"/>
      <dgm:spPr/>
      <dgm:t>
        <a:bodyPr/>
        <a:lstStyle/>
        <a:p>
          <a:endParaRPr lang="en-US"/>
        </a:p>
      </dgm:t>
    </dgm:pt>
    <dgm:pt modelId="{4CBBE8AE-FD38-4F14-8DC5-E73C3861E022}" type="pres">
      <dgm:prSet presAssocID="{CE907AC2-CA13-4021-A01A-93802D4FB6A9}" presName="node" presStyleCnt="0"/>
      <dgm:spPr/>
    </dgm:pt>
    <dgm:pt modelId="{5FE78348-8FEE-4AB8-8F65-EB0266271FE6}" type="pres">
      <dgm:prSet presAssocID="{CE907AC2-CA13-4021-A01A-93802D4FB6A9}" presName="parentNode" presStyleLbl="node1" presStyleIdx="5" presStyleCnt="6" custScaleX="154002" custScaleY="158491">
        <dgm:presLayoutVars>
          <dgm:chMax val="1"/>
          <dgm:bulletEnabled val="1"/>
        </dgm:presLayoutVars>
      </dgm:prSet>
      <dgm:spPr/>
      <dgm:t>
        <a:bodyPr/>
        <a:lstStyle/>
        <a:p>
          <a:endParaRPr lang="en-US"/>
        </a:p>
      </dgm:t>
    </dgm:pt>
    <dgm:pt modelId="{A8E4ACDE-3E1D-4880-B845-37B9308B2807}" type="pres">
      <dgm:prSet presAssocID="{CE907AC2-CA13-4021-A01A-93802D4FB6A9}" presName="childNode" presStyleLbl="revTx" presStyleIdx="4" presStyleCnt="5">
        <dgm:presLayoutVars>
          <dgm:bulletEnabled val="1"/>
        </dgm:presLayoutVars>
      </dgm:prSet>
      <dgm:spPr/>
      <dgm:t>
        <a:bodyPr/>
        <a:lstStyle/>
        <a:p>
          <a:endParaRPr lang="en-US"/>
        </a:p>
      </dgm:t>
    </dgm:pt>
  </dgm:ptLst>
  <dgm:cxnLst>
    <dgm:cxn modelId="{A0D1D06A-7E94-4344-9E09-C866C95FB643}" type="presOf" srcId="{934F1A05-9CF2-4F44-8EED-1BA89F72BB9D}" destId="{E9E8ED32-0BBC-42D1-A393-3E0C45677FCD}" srcOrd="0" destOrd="0" presId="urn:microsoft.com/office/officeart/2005/8/layout/radial2"/>
    <dgm:cxn modelId="{4B4FEA32-F9FC-4AD6-821F-30C61537F292}" type="presOf" srcId="{9AA0CA68-0D07-4D67-B114-C2D2B4D54279}" destId="{A8E4ACDE-3E1D-4880-B845-37B9308B2807}" srcOrd="0" destOrd="0" presId="urn:microsoft.com/office/officeart/2005/8/layout/radial2"/>
    <dgm:cxn modelId="{903C0D00-63F7-4B3A-98D5-905EBA881D73}" type="presOf" srcId="{F0E944CF-E969-40BC-AA15-7EC10EEC4B72}" destId="{95658D75-9D66-4105-BF29-E0BD50E1DB44}" srcOrd="0" destOrd="0" presId="urn:microsoft.com/office/officeart/2005/8/layout/radial2"/>
    <dgm:cxn modelId="{D0948C07-E375-4429-B5BF-08A8D5E91882}" srcId="{DD95E960-A95D-4014-82B0-63745A5E36ED}" destId="{5D22E2FD-6842-4D17-9CCE-3477B6A69E1A}" srcOrd="0" destOrd="0" parTransId="{9170B7E5-D72D-490B-90E1-054EB3D2A47C}" sibTransId="{6CFB6FE8-F037-4C8D-95A8-A70901A037A4}"/>
    <dgm:cxn modelId="{7E2670C1-3EB3-4847-B76D-230F503B8098}" type="presOf" srcId="{526E535E-7F0B-4AD2-A6BA-B79F833C9BB3}" destId="{25204FCC-B9EC-4C30-9A0F-007EC5EFB253}" srcOrd="0" destOrd="0" presId="urn:microsoft.com/office/officeart/2005/8/layout/radial2"/>
    <dgm:cxn modelId="{A67C666C-6382-4077-B872-9C2CB7648EEF}" srcId="{FCE3C1DE-8BBF-4B92-A9A7-80E123E36DB2}" destId="{A5D83CDD-6EA0-42DA-848E-63701821D06D}" srcOrd="0" destOrd="0" parTransId="{D39C56B3-55F1-4396-AB82-084B38B10A6F}" sibTransId="{D55BFB71-74A2-4D31-AB58-AF2447335453}"/>
    <dgm:cxn modelId="{687FB010-D943-49EF-920B-15D6A1ADD3CA}" srcId="{934F1A05-9CF2-4F44-8EED-1BA89F72BB9D}" destId="{FCE3C1DE-8BBF-4B92-A9A7-80E123E36DB2}" srcOrd="0" destOrd="0" parTransId="{FE025CC1-21EB-43B2-9AFB-21C4921FDD74}" sibTransId="{42DD4193-8DA7-41ED-ADE1-6AE8A1C20A5E}"/>
    <dgm:cxn modelId="{45566164-12F0-44BE-872C-2175F016101C}" type="presOf" srcId="{FE025CC1-21EB-43B2-9AFB-21C4921FDD74}" destId="{7456307F-2D1B-4F23-AC08-BB6C3AA03599}" srcOrd="0" destOrd="0" presId="urn:microsoft.com/office/officeart/2005/8/layout/radial2"/>
    <dgm:cxn modelId="{A13FD1AF-17BB-4853-8C97-E2C333E8D5A7}" srcId="{934F1A05-9CF2-4F44-8EED-1BA89F72BB9D}" destId="{93069EFF-0AEE-4305-9DE7-8C5BC7EE84D9}" srcOrd="3" destOrd="0" parTransId="{4DC9FFE1-DE7F-453D-9FBD-FB2DDA3FBF33}" sibTransId="{0BECC2BB-F4B6-40E6-A72B-01AB000169E6}"/>
    <dgm:cxn modelId="{E9BD7BF3-B9F6-484F-A1F2-2786B47615D6}" srcId="{CE907AC2-CA13-4021-A01A-93802D4FB6A9}" destId="{9AA0CA68-0D07-4D67-B114-C2D2B4D54279}" srcOrd="0" destOrd="0" parTransId="{4F81846D-351A-452F-B019-3B874A27171A}" sibTransId="{A908129C-78DA-4A83-9807-28AB1F2C25A6}"/>
    <dgm:cxn modelId="{78287883-DF1F-4651-8852-75FE4F7BB052}" srcId="{93069EFF-0AEE-4305-9DE7-8C5BC7EE84D9}" destId="{EA565FCF-F83B-440B-BC53-8525C761D0FF}" srcOrd="0" destOrd="0" parTransId="{B2602684-5EE6-40D4-8F19-A59FB765718A}" sibTransId="{AA73FFA3-4D31-4C19-9DFA-76012E3D4743}"/>
    <dgm:cxn modelId="{52FB15D3-A9A3-43F5-8DFE-17646A09FD4F}" type="presOf" srcId="{52AD7D97-D072-4538-8C2B-E60C2E527114}" destId="{25204FCC-B9EC-4C30-9A0F-007EC5EFB253}" srcOrd="0" destOrd="1" presId="urn:microsoft.com/office/officeart/2005/8/layout/radial2"/>
    <dgm:cxn modelId="{A007F926-E318-4613-B33A-CA8DBED2E0CB}" type="presOf" srcId="{B6D4D009-01CB-4371-AA18-EC5DDF095D37}" destId="{37B8366B-F1B3-4639-888D-9529FC4155FB}" srcOrd="0" destOrd="0" presId="urn:microsoft.com/office/officeart/2005/8/layout/radial2"/>
    <dgm:cxn modelId="{F5FE27CA-B642-400D-9C9E-B06075CD9490}" type="presOf" srcId="{5D22E2FD-6842-4D17-9CCE-3477B6A69E1A}" destId="{00058B41-174C-4D70-B1D9-745963CDDAA7}" srcOrd="0" destOrd="0" presId="urn:microsoft.com/office/officeart/2005/8/layout/radial2"/>
    <dgm:cxn modelId="{67C24E80-436F-45FF-A880-9D0A19D50531}" type="presOf" srcId="{EA565FCF-F83B-440B-BC53-8525C761D0FF}" destId="{802580D5-C723-4935-8B55-7ADC34258CFA}" srcOrd="0" destOrd="0" presId="urn:microsoft.com/office/officeart/2005/8/layout/radial2"/>
    <dgm:cxn modelId="{A0B2D12A-8D55-4694-BBC1-BB93D0956A85}" type="presOf" srcId="{0050527A-9371-40A5-89A3-BBCBB56034A0}" destId="{A8E4ACDE-3E1D-4880-B845-37B9308B2807}" srcOrd="0" destOrd="1" presId="urn:microsoft.com/office/officeart/2005/8/layout/radial2"/>
    <dgm:cxn modelId="{27891475-B0D2-40C1-B9D4-26FF1320BFAD}" srcId="{B6D4D009-01CB-4371-AA18-EC5DDF095D37}" destId="{526E535E-7F0B-4AD2-A6BA-B79F833C9BB3}" srcOrd="0" destOrd="0" parTransId="{DCF9E0AF-BE07-4CF3-80F5-0E0573BFFCE3}" sibTransId="{4D5E7399-5F71-47A3-B8DA-43ED09F2E412}"/>
    <dgm:cxn modelId="{6A2D5F1B-1117-4713-B13C-098AF4EFF5F1}" type="presOf" srcId="{CE907AC2-CA13-4021-A01A-93802D4FB6A9}" destId="{5FE78348-8FEE-4AB8-8F65-EB0266271FE6}" srcOrd="0" destOrd="0" presId="urn:microsoft.com/office/officeart/2005/8/layout/radial2"/>
    <dgm:cxn modelId="{FBC40D13-8461-42BC-9B86-9F65200293B0}" type="presOf" srcId="{A2CE493B-A30E-4A97-BCB3-58640DBDD8BC}" destId="{802580D5-C723-4935-8B55-7ADC34258CFA}" srcOrd="0" destOrd="1" presId="urn:microsoft.com/office/officeart/2005/8/layout/radial2"/>
    <dgm:cxn modelId="{BA338E62-3876-49AC-9CFF-4211A29F86F1}" type="presOf" srcId="{93069EFF-0AEE-4305-9DE7-8C5BC7EE84D9}" destId="{320AC4FF-E6E6-4201-A0B4-7A4A17038D06}" srcOrd="0" destOrd="0" presId="urn:microsoft.com/office/officeart/2005/8/layout/radial2"/>
    <dgm:cxn modelId="{2A2166D6-8914-46F6-B869-2742B811B1D0}" srcId="{93069EFF-0AEE-4305-9DE7-8C5BC7EE84D9}" destId="{A2CE493B-A30E-4A97-BCB3-58640DBDD8BC}" srcOrd="1" destOrd="0" parTransId="{C1DFBA6B-57CE-44ED-ABCA-4F331D65DB7B}" sibTransId="{903404E7-6009-4483-A3EF-DE92BD5E183A}"/>
    <dgm:cxn modelId="{A7BAB21D-40A0-452C-AECF-B0B01DA35E56}" srcId="{FCE3C1DE-8BBF-4B92-A9A7-80E123E36DB2}" destId="{C63BC287-5508-4707-82B7-E26C0C77F76D}" srcOrd="1" destOrd="0" parTransId="{C0ABEC60-774F-4A26-8EE8-6B9FA357398A}" sibTransId="{8D2E9AA6-8608-464C-A995-49851E2F9CBF}"/>
    <dgm:cxn modelId="{97A99EA5-540F-4D07-92A7-DDECF127657F}" srcId="{CE907AC2-CA13-4021-A01A-93802D4FB6A9}" destId="{0050527A-9371-40A5-89A3-BBCBB56034A0}" srcOrd="1" destOrd="0" parTransId="{0449CF59-1B0E-4C2C-A58C-8F7626FBBEE6}" sibTransId="{45C0E952-A206-4733-9F02-D25B6C810C5D}"/>
    <dgm:cxn modelId="{1B2DE232-0001-4A05-81B7-7C939F6D1DD6}" srcId="{934F1A05-9CF2-4F44-8EED-1BA89F72BB9D}" destId="{B6D4D009-01CB-4371-AA18-EC5DDF095D37}" srcOrd="1" destOrd="0" parTransId="{1DEE0DA8-AAFB-469C-8833-8F0F0AAD9E4C}" sibTransId="{A8BCDA63-240D-417B-B3A0-BDBD1B96BFC9}"/>
    <dgm:cxn modelId="{EC7C5A8F-A5AC-464F-8436-172763177669}" type="presOf" srcId="{35F61C2C-E08D-456D-9DF4-29D6C511B2FE}" destId="{00058B41-174C-4D70-B1D9-745963CDDAA7}" srcOrd="0" destOrd="1" presId="urn:microsoft.com/office/officeart/2005/8/layout/radial2"/>
    <dgm:cxn modelId="{1C8B8A11-0132-45F1-9547-484358C366DD}" type="presOf" srcId="{A5D83CDD-6EA0-42DA-848E-63701821D06D}" destId="{36B9C9EA-8D26-4693-9688-3028940A5B3A}" srcOrd="0" destOrd="0" presId="urn:microsoft.com/office/officeart/2005/8/layout/radial2"/>
    <dgm:cxn modelId="{4073AFB2-935F-45EC-A18C-E1815CE13DD3}" type="presOf" srcId="{DD95E960-A95D-4014-82B0-63745A5E36ED}" destId="{45DA8D9F-3F14-4617-9A3E-B38CC5C67AEA}" srcOrd="0" destOrd="0" presId="urn:microsoft.com/office/officeart/2005/8/layout/radial2"/>
    <dgm:cxn modelId="{2196527C-2682-456F-A7B2-070A014BAD22}" srcId="{DD95E960-A95D-4014-82B0-63745A5E36ED}" destId="{35F61C2C-E08D-456D-9DF4-29D6C511B2FE}" srcOrd="1" destOrd="0" parTransId="{8F5BF343-617E-4910-929F-3B2A444B995F}" sibTransId="{EF2E296E-78CE-482E-B2FD-5BE5E52310BC}"/>
    <dgm:cxn modelId="{5C0EEA60-E09E-4596-9612-6A090E319632}" srcId="{B6D4D009-01CB-4371-AA18-EC5DDF095D37}" destId="{52AD7D97-D072-4538-8C2B-E60C2E527114}" srcOrd="1" destOrd="0" parTransId="{8B647470-5115-4314-B332-5FD4EED86D38}" sibTransId="{BF33E3E5-E277-40B7-A806-8FB763070C8E}"/>
    <dgm:cxn modelId="{F84138FE-F5B5-4571-BC92-5DE465D449A7}" type="presOf" srcId="{FCE3C1DE-8BBF-4B92-A9A7-80E123E36DB2}" destId="{5A2E08B0-CA6D-4133-9F92-403B30203DFF}" srcOrd="0" destOrd="0" presId="urn:microsoft.com/office/officeart/2005/8/layout/radial2"/>
    <dgm:cxn modelId="{0659B719-B411-4255-835A-DD21E7DB9592}" type="presOf" srcId="{C63BC287-5508-4707-82B7-E26C0C77F76D}" destId="{36B9C9EA-8D26-4693-9688-3028940A5B3A}" srcOrd="0" destOrd="1" presId="urn:microsoft.com/office/officeart/2005/8/layout/radial2"/>
    <dgm:cxn modelId="{AC6AD351-A250-4ECE-8A4C-41C8BBF392CA}" srcId="{934F1A05-9CF2-4F44-8EED-1BA89F72BB9D}" destId="{DD95E960-A95D-4014-82B0-63745A5E36ED}" srcOrd="2" destOrd="0" parTransId="{9370C000-B14F-461B-86FE-3D7C8AD04E28}" sibTransId="{FC4B5BD2-6B1C-4AB7-AE96-FDDF124901A7}"/>
    <dgm:cxn modelId="{792D2844-D0E3-401C-8432-9D0F767FDFFB}" type="presOf" srcId="{1DEE0DA8-AAFB-469C-8833-8F0F0AAD9E4C}" destId="{C0873376-702A-4A6C-9312-7C40980EFF08}" srcOrd="0" destOrd="0" presId="urn:microsoft.com/office/officeart/2005/8/layout/radial2"/>
    <dgm:cxn modelId="{F3CE5176-0438-4B63-A3BB-126FE7D53474}" type="presOf" srcId="{9370C000-B14F-461B-86FE-3D7C8AD04E28}" destId="{52F7C53B-82B1-4BD2-8EA5-E1659E9C5F48}" srcOrd="0" destOrd="0" presId="urn:microsoft.com/office/officeart/2005/8/layout/radial2"/>
    <dgm:cxn modelId="{50282D76-16FE-4D8E-9328-371E679F492F}" srcId="{934F1A05-9CF2-4F44-8EED-1BA89F72BB9D}" destId="{CE907AC2-CA13-4021-A01A-93802D4FB6A9}" srcOrd="4" destOrd="0" parTransId="{F0E944CF-E969-40BC-AA15-7EC10EEC4B72}" sibTransId="{1E4A557D-00CA-49D0-9E2A-5CC361C65099}"/>
    <dgm:cxn modelId="{AD142371-C459-433B-8FF4-E6CFFAF62729}" type="presOf" srcId="{4DC9FFE1-DE7F-453D-9FBD-FB2DDA3FBF33}" destId="{36026CD1-9DDE-42FD-A592-B963F1C9A295}" srcOrd="0" destOrd="0" presId="urn:microsoft.com/office/officeart/2005/8/layout/radial2"/>
    <dgm:cxn modelId="{856526F1-E158-4AC9-B31F-0FAC998611D1}" type="presParOf" srcId="{E9E8ED32-0BBC-42D1-A393-3E0C45677FCD}" destId="{01045FA4-6FBE-42B9-914C-0289401A83C7}" srcOrd="0" destOrd="0" presId="urn:microsoft.com/office/officeart/2005/8/layout/radial2"/>
    <dgm:cxn modelId="{35F628F0-1FF7-4F1E-86F9-E7E66F99E327}" type="presParOf" srcId="{01045FA4-6FBE-42B9-914C-0289401A83C7}" destId="{07C991DC-C03F-4793-AA82-41AED3649A9B}" srcOrd="0" destOrd="0" presId="urn:microsoft.com/office/officeart/2005/8/layout/radial2"/>
    <dgm:cxn modelId="{36E087B7-F112-4F80-8487-13B35FE47267}" type="presParOf" srcId="{07C991DC-C03F-4793-AA82-41AED3649A9B}" destId="{9F636717-EC7D-4B6B-A521-89DED1ED0061}" srcOrd="0" destOrd="0" presId="urn:microsoft.com/office/officeart/2005/8/layout/radial2"/>
    <dgm:cxn modelId="{E6899592-4E5A-4A4F-9ED0-D8B336166DBF}" type="presParOf" srcId="{07C991DC-C03F-4793-AA82-41AED3649A9B}" destId="{AAE78E9E-1E3A-4C7F-889F-E50D4043B491}" srcOrd="1" destOrd="0" presId="urn:microsoft.com/office/officeart/2005/8/layout/radial2"/>
    <dgm:cxn modelId="{99CCAC00-F1B8-4628-8D99-27D2B3B30B30}" type="presParOf" srcId="{01045FA4-6FBE-42B9-914C-0289401A83C7}" destId="{7456307F-2D1B-4F23-AC08-BB6C3AA03599}" srcOrd="1" destOrd="0" presId="urn:microsoft.com/office/officeart/2005/8/layout/radial2"/>
    <dgm:cxn modelId="{9E960118-61B4-44E8-B8FC-BEF2AB8D2B1D}" type="presParOf" srcId="{01045FA4-6FBE-42B9-914C-0289401A83C7}" destId="{CF828BF2-B0FC-4210-948A-BDD4CA8D606F}" srcOrd="2" destOrd="0" presId="urn:microsoft.com/office/officeart/2005/8/layout/radial2"/>
    <dgm:cxn modelId="{B17BC51D-8B57-460E-A9E9-E156334EC630}" type="presParOf" srcId="{CF828BF2-B0FC-4210-948A-BDD4CA8D606F}" destId="{5A2E08B0-CA6D-4133-9F92-403B30203DFF}" srcOrd="0" destOrd="0" presId="urn:microsoft.com/office/officeart/2005/8/layout/radial2"/>
    <dgm:cxn modelId="{8B6D3ACE-4935-41DD-AAAD-748641FC0F17}" type="presParOf" srcId="{CF828BF2-B0FC-4210-948A-BDD4CA8D606F}" destId="{36B9C9EA-8D26-4693-9688-3028940A5B3A}" srcOrd="1" destOrd="0" presId="urn:microsoft.com/office/officeart/2005/8/layout/radial2"/>
    <dgm:cxn modelId="{DD0D5343-8BB8-45F9-BBF6-E4F6D8E7BA7F}" type="presParOf" srcId="{01045FA4-6FBE-42B9-914C-0289401A83C7}" destId="{C0873376-702A-4A6C-9312-7C40980EFF08}" srcOrd="3" destOrd="0" presId="urn:microsoft.com/office/officeart/2005/8/layout/radial2"/>
    <dgm:cxn modelId="{95ADFC25-85D0-49CC-B1B4-D341B5CD1EF6}" type="presParOf" srcId="{01045FA4-6FBE-42B9-914C-0289401A83C7}" destId="{A4FE5C3E-B658-4F5F-A6E3-1AB907E9D96E}" srcOrd="4" destOrd="0" presId="urn:microsoft.com/office/officeart/2005/8/layout/radial2"/>
    <dgm:cxn modelId="{2192FE95-AD6B-4E97-8B39-30F1F63D401E}" type="presParOf" srcId="{A4FE5C3E-B658-4F5F-A6E3-1AB907E9D96E}" destId="{37B8366B-F1B3-4639-888D-9529FC4155FB}" srcOrd="0" destOrd="0" presId="urn:microsoft.com/office/officeart/2005/8/layout/radial2"/>
    <dgm:cxn modelId="{7607ADA6-5AA4-4BF4-BCBB-ABD638F54061}" type="presParOf" srcId="{A4FE5C3E-B658-4F5F-A6E3-1AB907E9D96E}" destId="{25204FCC-B9EC-4C30-9A0F-007EC5EFB253}" srcOrd="1" destOrd="0" presId="urn:microsoft.com/office/officeart/2005/8/layout/radial2"/>
    <dgm:cxn modelId="{F5F19A70-3444-4066-B7F9-5448DC814887}" type="presParOf" srcId="{01045FA4-6FBE-42B9-914C-0289401A83C7}" destId="{52F7C53B-82B1-4BD2-8EA5-E1659E9C5F48}" srcOrd="5" destOrd="0" presId="urn:microsoft.com/office/officeart/2005/8/layout/radial2"/>
    <dgm:cxn modelId="{223F5356-1025-4986-97B9-99A7D68BEA85}" type="presParOf" srcId="{01045FA4-6FBE-42B9-914C-0289401A83C7}" destId="{11CE49DD-868B-4196-92B2-A4851D67B880}" srcOrd="6" destOrd="0" presId="urn:microsoft.com/office/officeart/2005/8/layout/radial2"/>
    <dgm:cxn modelId="{EA013834-AB76-4B20-A754-1AE143F5B99D}" type="presParOf" srcId="{11CE49DD-868B-4196-92B2-A4851D67B880}" destId="{45DA8D9F-3F14-4617-9A3E-B38CC5C67AEA}" srcOrd="0" destOrd="0" presId="urn:microsoft.com/office/officeart/2005/8/layout/radial2"/>
    <dgm:cxn modelId="{928A7E52-BB5E-4CD9-8178-F6DABB67A053}" type="presParOf" srcId="{11CE49DD-868B-4196-92B2-A4851D67B880}" destId="{00058B41-174C-4D70-B1D9-745963CDDAA7}" srcOrd="1" destOrd="0" presId="urn:microsoft.com/office/officeart/2005/8/layout/radial2"/>
    <dgm:cxn modelId="{1737862C-56D7-474E-9F7A-0AFD2962FFBC}" type="presParOf" srcId="{01045FA4-6FBE-42B9-914C-0289401A83C7}" destId="{36026CD1-9DDE-42FD-A592-B963F1C9A295}" srcOrd="7" destOrd="0" presId="urn:microsoft.com/office/officeart/2005/8/layout/radial2"/>
    <dgm:cxn modelId="{720FF59C-6DBC-431B-8914-73AA2FB60830}" type="presParOf" srcId="{01045FA4-6FBE-42B9-914C-0289401A83C7}" destId="{19A7356E-E28A-41DA-B1E9-E975DDDA6E07}" srcOrd="8" destOrd="0" presId="urn:microsoft.com/office/officeart/2005/8/layout/radial2"/>
    <dgm:cxn modelId="{2206A80F-5344-4A11-8556-B4656F433AB7}" type="presParOf" srcId="{19A7356E-E28A-41DA-B1E9-E975DDDA6E07}" destId="{320AC4FF-E6E6-4201-A0B4-7A4A17038D06}" srcOrd="0" destOrd="0" presId="urn:microsoft.com/office/officeart/2005/8/layout/radial2"/>
    <dgm:cxn modelId="{4131BDED-F3E1-4DCC-8B2F-2FB137A3FCC0}" type="presParOf" srcId="{19A7356E-E28A-41DA-B1E9-E975DDDA6E07}" destId="{802580D5-C723-4935-8B55-7ADC34258CFA}" srcOrd="1" destOrd="0" presId="urn:microsoft.com/office/officeart/2005/8/layout/radial2"/>
    <dgm:cxn modelId="{C2B25F7B-2738-4CD4-A80F-A51108481E9A}" type="presParOf" srcId="{01045FA4-6FBE-42B9-914C-0289401A83C7}" destId="{95658D75-9D66-4105-BF29-E0BD50E1DB44}" srcOrd="9" destOrd="0" presId="urn:microsoft.com/office/officeart/2005/8/layout/radial2"/>
    <dgm:cxn modelId="{B186A143-41B2-4191-9D2E-C99C871727FE}" type="presParOf" srcId="{01045FA4-6FBE-42B9-914C-0289401A83C7}" destId="{4CBBE8AE-FD38-4F14-8DC5-E73C3861E022}" srcOrd="10" destOrd="0" presId="urn:microsoft.com/office/officeart/2005/8/layout/radial2"/>
    <dgm:cxn modelId="{F32C4A3A-B75F-49F9-AC6C-BB4B331F7ED6}" type="presParOf" srcId="{4CBBE8AE-FD38-4F14-8DC5-E73C3861E022}" destId="{5FE78348-8FEE-4AB8-8F65-EB0266271FE6}" srcOrd="0" destOrd="0" presId="urn:microsoft.com/office/officeart/2005/8/layout/radial2"/>
    <dgm:cxn modelId="{22ADE693-07CD-4B4C-9CAB-9E5B7CC9C0E0}" type="presParOf" srcId="{4CBBE8AE-FD38-4F14-8DC5-E73C3861E022}" destId="{A8E4ACDE-3E1D-4880-B845-37B9308B2807}"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658D75-9D66-4105-BF29-E0BD50E1DB44}">
      <dsp:nvSpPr>
        <dsp:cNvPr id="0" name=""/>
        <dsp:cNvSpPr/>
      </dsp:nvSpPr>
      <dsp:spPr>
        <a:xfrm rot="3438264">
          <a:off x="3149198" y="3763506"/>
          <a:ext cx="1315782" cy="31333"/>
        </a:xfrm>
        <a:custGeom>
          <a:avLst/>
          <a:gdLst/>
          <a:ahLst/>
          <a:cxnLst/>
          <a:rect l="0" t="0" r="0" b="0"/>
          <a:pathLst>
            <a:path>
              <a:moveTo>
                <a:pt x="0" y="15666"/>
              </a:moveTo>
              <a:lnTo>
                <a:pt x="1315782" y="156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026CD1-9DDE-42FD-A592-B963F1C9A295}">
      <dsp:nvSpPr>
        <dsp:cNvPr id="0" name=""/>
        <dsp:cNvSpPr/>
      </dsp:nvSpPr>
      <dsp:spPr>
        <a:xfrm rot="1642313">
          <a:off x="3553268" y="3334834"/>
          <a:ext cx="1694151" cy="31333"/>
        </a:xfrm>
        <a:custGeom>
          <a:avLst/>
          <a:gdLst/>
          <a:ahLst/>
          <a:cxnLst/>
          <a:rect l="0" t="0" r="0" b="0"/>
          <a:pathLst>
            <a:path>
              <a:moveTo>
                <a:pt x="0" y="15666"/>
              </a:moveTo>
              <a:lnTo>
                <a:pt x="1694151" y="156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F7C53B-82B1-4BD2-8EA5-E1659E9C5F48}">
      <dsp:nvSpPr>
        <dsp:cNvPr id="0" name=""/>
        <dsp:cNvSpPr/>
      </dsp:nvSpPr>
      <dsp:spPr>
        <a:xfrm rot="153567">
          <a:off x="3647135" y="2729419"/>
          <a:ext cx="1945947" cy="31333"/>
        </a:xfrm>
        <a:custGeom>
          <a:avLst/>
          <a:gdLst/>
          <a:ahLst/>
          <a:cxnLst/>
          <a:rect l="0" t="0" r="0" b="0"/>
          <a:pathLst>
            <a:path>
              <a:moveTo>
                <a:pt x="0" y="15666"/>
              </a:moveTo>
              <a:lnTo>
                <a:pt x="1945947" y="156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873376-702A-4A6C-9312-7C40980EFF08}">
      <dsp:nvSpPr>
        <dsp:cNvPr id="0" name=""/>
        <dsp:cNvSpPr/>
      </dsp:nvSpPr>
      <dsp:spPr>
        <a:xfrm rot="20245247">
          <a:off x="3565005" y="2017141"/>
          <a:ext cx="2168306" cy="31333"/>
        </a:xfrm>
        <a:custGeom>
          <a:avLst/>
          <a:gdLst/>
          <a:ahLst/>
          <a:cxnLst/>
          <a:rect l="0" t="0" r="0" b="0"/>
          <a:pathLst>
            <a:path>
              <a:moveTo>
                <a:pt x="0" y="15666"/>
              </a:moveTo>
              <a:lnTo>
                <a:pt x="2168306" y="156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56307F-2D1B-4F23-AC08-BB6C3AA03599}">
      <dsp:nvSpPr>
        <dsp:cNvPr id="0" name=""/>
        <dsp:cNvSpPr/>
      </dsp:nvSpPr>
      <dsp:spPr>
        <a:xfrm rot="18065440">
          <a:off x="3090635" y="1511413"/>
          <a:ext cx="1405132" cy="31333"/>
        </a:xfrm>
        <a:custGeom>
          <a:avLst/>
          <a:gdLst/>
          <a:ahLst/>
          <a:cxnLst/>
          <a:rect l="0" t="0" r="0" b="0"/>
          <a:pathLst>
            <a:path>
              <a:moveTo>
                <a:pt x="0" y="15666"/>
              </a:moveTo>
              <a:lnTo>
                <a:pt x="1405132" y="156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E78E9E-1E3A-4C7F-889F-E50D4043B491}">
      <dsp:nvSpPr>
        <dsp:cNvPr id="0" name=""/>
        <dsp:cNvSpPr/>
      </dsp:nvSpPr>
      <dsp:spPr>
        <a:xfrm>
          <a:off x="33123" y="783482"/>
          <a:ext cx="3868993" cy="3787281"/>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2E08B0-CA6D-4133-9F92-403B30203DFF}">
      <dsp:nvSpPr>
        <dsp:cNvPr id="0" name=""/>
        <dsp:cNvSpPr/>
      </dsp:nvSpPr>
      <dsp:spPr>
        <a:xfrm>
          <a:off x="3810239" y="-198709"/>
          <a:ext cx="1325448" cy="11970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توسعه  علمي و فناوري</a:t>
          </a:r>
          <a:endParaRPr lang="en-US" sz="1800" kern="1200" dirty="0">
            <a:cs typeface="B Titr" pitchFamily="2" charset="-78"/>
          </a:endParaRPr>
        </a:p>
      </dsp:txBody>
      <dsp:txXfrm>
        <a:off x="4004346" y="-23407"/>
        <a:ext cx="937234" cy="846434"/>
      </dsp:txXfrm>
    </dsp:sp>
    <dsp:sp modelId="{36B9C9EA-8D26-4693-9688-3028940A5B3A}">
      <dsp:nvSpPr>
        <dsp:cNvPr id="0" name=""/>
        <dsp:cNvSpPr/>
      </dsp:nvSpPr>
      <dsp:spPr>
        <a:xfrm>
          <a:off x="4748031" y="-198709"/>
          <a:ext cx="1988172" cy="1197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r" defTabSz="622300" rtl="1">
            <a:lnSpc>
              <a:spcPct val="90000"/>
            </a:lnSpc>
            <a:spcBef>
              <a:spcPct val="0"/>
            </a:spcBef>
            <a:spcAft>
              <a:spcPct val="15000"/>
            </a:spcAft>
            <a:buChar char="••"/>
          </a:pPr>
          <a:r>
            <a:rPr lang="en-US" sz="1400" kern="1200" dirty="0" smtClean="0">
              <a:cs typeface="B Titr" pitchFamily="2" charset="-78"/>
            </a:rPr>
            <a:t>Development Block</a:t>
          </a:r>
          <a:endParaRPr lang="en-US" sz="1400" kern="1200" dirty="0">
            <a:cs typeface="B Titr" pitchFamily="2" charset="-78"/>
          </a:endParaRPr>
        </a:p>
        <a:p>
          <a:pPr marL="114300" lvl="1" indent="-114300" algn="r" defTabSz="622300" rtl="1">
            <a:lnSpc>
              <a:spcPct val="90000"/>
            </a:lnSpc>
            <a:spcBef>
              <a:spcPct val="0"/>
            </a:spcBef>
            <a:spcAft>
              <a:spcPct val="15000"/>
            </a:spcAft>
            <a:buChar char="••"/>
          </a:pPr>
          <a:r>
            <a:rPr lang="fa-IR" sz="1400" kern="1200" dirty="0" smtClean="0">
              <a:cs typeface="B Titr" pitchFamily="2" charset="-78"/>
            </a:rPr>
            <a:t>نقش استراتژيك</a:t>
          </a:r>
          <a:endParaRPr lang="en-US" sz="1400" kern="1200" dirty="0">
            <a:cs typeface="B Titr" pitchFamily="2" charset="-78"/>
          </a:endParaRPr>
        </a:p>
      </dsp:txBody>
      <dsp:txXfrm>
        <a:off x="4748031" y="-198709"/>
        <a:ext cx="1988172" cy="1197038"/>
      </dsp:txXfrm>
    </dsp:sp>
    <dsp:sp modelId="{37B8366B-F1B3-4639-888D-9529FC4155FB}">
      <dsp:nvSpPr>
        <dsp:cNvPr id="0" name=""/>
        <dsp:cNvSpPr/>
      </dsp:nvSpPr>
      <dsp:spPr>
        <a:xfrm>
          <a:off x="5596629" y="642944"/>
          <a:ext cx="1404295" cy="14077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اقتصاد</a:t>
          </a:r>
          <a:endParaRPr lang="en-US" sz="1800" kern="1200" dirty="0">
            <a:cs typeface="B Titr" pitchFamily="2" charset="-78"/>
          </a:endParaRPr>
        </a:p>
      </dsp:txBody>
      <dsp:txXfrm>
        <a:off x="5802283" y="849110"/>
        <a:ext cx="992987" cy="995460"/>
      </dsp:txXfrm>
    </dsp:sp>
    <dsp:sp modelId="{25204FCC-B9EC-4C30-9A0F-007EC5EFB253}">
      <dsp:nvSpPr>
        <dsp:cNvPr id="0" name=""/>
        <dsp:cNvSpPr/>
      </dsp:nvSpPr>
      <dsp:spPr>
        <a:xfrm>
          <a:off x="6514709" y="642944"/>
          <a:ext cx="2106443" cy="1407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r" defTabSz="622300" rtl="1">
            <a:lnSpc>
              <a:spcPct val="90000"/>
            </a:lnSpc>
            <a:spcBef>
              <a:spcPct val="0"/>
            </a:spcBef>
            <a:spcAft>
              <a:spcPct val="15000"/>
            </a:spcAft>
            <a:buChar char="••"/>
          </a:pPr>
          <a:r>
            <a:rPr lang="fa-IR" sz="1400" kern="1200" dirty="0" smtClean="0">
              <a:cs typeface="B Titr" pitchFamily="2" charset="-78"/>
            </a:rPr>
            <a:t>تنها كشور هسته اي خاور ميانه</a:t>
          </a:r>
          <a:endParaRPr lang="en-US" sz="1400" kern="1200" dirty="0">
            <a:cs typeface="B Titr" pitchFamily="2" charset="-78"/>
          </a:endParaRPr>
        </a:p>
        <a:p>
          <a:pPr marL="114300" lvl="1" indent="-114300" algn="r" defTabSz="622300" rtl="1">
            <a:lnSpc>
              <a:spcPct val="90000"/>
            </a:lnSpc>
            <a:spcBef>
              <a:spcPct val="0"/>
            </a:spcBef>
            <a:spcAft>
              <a:spcPct val="15000"/>
            </a:spcAft>
            <a:buChar char="••"/>
          </a:pPr>
          <a:r>
            <a:rPr lang="fa-IR" sz="1400" kern="1200" dirty="0" smtClean="0">
              <a:cs typeface="B Titr" pitchFamily="2" charset="-78"/>
            </a:rPr>
            <a:t>انرژي، پزشكي، كشاورزي و ..</a:t>
          </a:r>
          <a:endParaRPr lang="en-US" sz="1400" kern="1200" dirty="0">
            <a:cs typeface="B Titr" pitchFamily="2" charset="-78"/>
          </a:endParaRPr>
        </a:p>
      </dsp:txBody>
      <dsp:txXfrm>
        <a:off x="6514709" y="642944"/>
        <a:ext cx="2106443" cy="1407792"/>
      </dsp:txXfrm>
    </dsp:sp>
    <dsp:sp modelId="{45DA8D9F-3F14-4617-9A3E-B38CC5C67AEA}">
      <dsp:nvSpPr>
        <dsp:cNvPr id="0" name=""/>
        <dsp:cNvSpPr/>
      </dsp:nvSpPr>
      <dsp:spPr>
        <a:xfrm>
          <a:off x="5591187" y="2205571"/>
          <a:ext cx="1409739" cy="12288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عزت ملي</a:t>
          </a:r>
          <a:endParaRPr lang="en-US" sz="1800" kern="1200" dirty="0">
            <a:cs typeface="B Titr" pitchFamily="2" charset="-78"/>
          </a:endParaRPr>
        </a:p>
      </dsp:txBody>
      <dsp:txXfrm>
        <a:off x="5797638" y="2385534"/>
        <a:ext cx="996837" cy="868935"/>
      </dsp:txXfrm>
    </dsp:sp>
    <dsp:sp modelId="{00058B41-174C-4D70-B1D9-745963CDDAA7}">
      <dsp:nvSpPr>
        <dsp:cNvPr id="0" name=""/>
        <dsp:cNvSpPr/>
      </dsp:nvSpPr>
      <dsp:spPr>
        <a:xfrm>
          <a:off x="6507907" y="2205571"/>
          <a:ext cx="2114608" cy="1228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r" defTabSz="622300" rtl="1">
            <a:lnSpc>
              <a:spcPct val="90000"/>
            </a:lnSpc>
            <a:spcBef>
              <a:spcPct val="0"/>
            </a:spcBef>
            <a:spcAft>
              <a:spcPct val="15000"/>
            </a:spcAft>
            <a:buChar char="••"/>
          </a:pPr>
          <a:r>
            <a:rPr lang="fa-IR" sz="1400" kern="1200" dirty="0" smtClean="0">
              <a:cs typeface="B Titr" pitchFamily="2" charset="-78"/>
            </a:rPr>
            <a:t>مقاومت 37 ساله مردم</a:t>
          </a:r>
          <a:endParaRPr lang="en-US" sz="1400" kern="1200" dirty="0">
            <a:cs typeface="B Titr" pitchFamily="2" charset="-78"/>
          </a:endParaRPr>
        </a:p>
        <a:p>
          <a:pPr marL="114300" lvl="1" indent="-114300" algn="r" defTabSz="622300" rtl="1">
            <a:lnSpc>
              <a:spcPct val="90000"/>
            </a:lnSpc>
            <a:spcBef>
              <a:spcPct val="0"/>
            </a:spcBef>
            <a:spcAft>
              <a:spcPct val="15000"/>
            </a:spcAft>
            <a:buChar char="••"/>
          </a:pPr>
          <a:r>
            <a:rPr lang="fa-IR" sz="1400" kern="1200" dirty="0" smtClean="0">
              <a:cs typeface="B Titr" pitchFamily="2" charset="-78"/>
            </a:rPr>
            <a:t>باور شعارهاي انقلاب</a:t>
          </a:r>
          <a:endParaRPr lang="en-US" sz="1400" kern="1200" dirty="0">
            <a:cs typeface="B Titr" pitchFamily="2" charset="-78"/>
          </a:endParaRPr>
        </a:p>
      </dsp:txBody>
      <dsp:txXfrm>
        <a:off x="6507907" y="2205571"/>
        <a:ext cx="2114608" cy="1228861"/>
      </dsp:txXfrm>
    </dsp:sp>
    <dsp:sp modelId="{320AC4FF-E6E6-4201-A0B4-7A4A17038D06}">
      <dsp:nvSpPr>
        <dsp:cNvPr id="0" name=""/>
        <dsp:cNvSpPr/>
      </dsp:nvSpPr>
      <dsp:spPr>
        <a:xfrm>
          <a:off x="5070848" y="3434430"/>
          <a:ext cx="1287138" cy="11928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سياست خارجي</a:t>
          </a:r>
          <a:endParaRPr lang="en-US" sz="1800" kern="1200" dirty="0">
            <a:cs typeface="B Titr" pitchFamily="2" charset="-78"/>
          </a:endParaRPr>
        </a:p>
      </dsp:txBody>
      <dsp:txXfrm>
        <a:off x="5259345" y="3609113"/>
        <a:ext cx="910144" cy="843441"/>
      </dsp:txXfrm>
    </dsp:sp>
    <dsp:sp modelId="{802580D5-C723-4935-8B55-7ADC34258CFA}">
      <dsp:nvSpPr>
        <dsp:cNvPr id="0" name=""/>
        <dsp:cNvSpPr/>
      </dsp:nvSpPr>
      <dsp:spPr>
        <a:xfrm>
          <a:off x="6018218" y="3434430"/>
          <a:ext cx="1930708" cy="1192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r" defTabSz="622300" rtl="1">
            <a:lnSpc>
              <a:spcPct val="90000"/>
            </a:lnSpc>
            <a:spcBef>
              <a:spcPct val="0"/>
            </a:spcBef>
            <a:spcAft>
              <a:spcPct val="15000"/>
            </a:spcAft>
            <a:buChar char="••"/>
          </a:pPr>
          <a:r>
            <a:rPr lang="fa-IR" sz="1400" kern="1200" dirty="0" smtClean="0">
              <a:cs typeface="B Titr" pitchFamily="2" charset="-78"/>
            </a:rPr>
            <a:t>تقويت اقتدار منطقه اي</a:t>
          </a:r>
          <a:endParaRPr lang="en-US" sz="1400" kern="1200" dirty="0">
            <a:cs typeface="B Titr" pitchFamily="2" charset="-78"/>
          </a:endParaRPr>
        </a:p>
        <a:p>
          <a:pPr marL="114300" lvl="1" indent="-114300" algn="r" defTabSz="622300" rtl="1">
            <a:lnSpc>
              <a:spcPct val="90000"/>
            </a:lnSpc>
            <a:spcBef>
              <a:spcPct val="0"/>
            </a:spcBef>
            <a:spcAft>
              <a:spcPct val="15000"/>
            </a:spcAft>
            <a:buChar char="••"/>
          </a:pPr>
          <a:r>
            <a:rPr lang="fa-IR" sz="1400" kern="1200" dirty="0" smtClean="0">
              <a:cs typeface="B Titr" pitchFamily="2" charset="-78"/>
            </a:rPr>
            <a:t>تقويت اميد ملل منطقه</a:t>
          </a:r>
          <a:endParaRPr lang="en-US" sz="1400" kern="1200" dirty="0">
            <a:cs typeface="B Titr" pitchFamily="2" charset="-78"/>
          </a:endParaRPr>
        </a:p>
      </dsp:txBody>
      <dsp:txXfrm>
        <a:off x="6018218" y="3434430"/>
        <a:ext cx="1930708" cy="1192807"/>
      </dsp:txXfrm>
    </dsp:sp>
    <dsp:sp modelId="{5FE78348-8FEE-4AB8-8F65-EB0266271FE6}">
      <dsp:nvSpPr>
        <dsp:cNvPr id="0" name=""/>
        <dsp:cNvSpPr/>
      </dsp:nvSpPr>
      <dsp:spPr>
        <a:xfrm>
          <a:off x="3837571" y="4209438"/>
          <a:ext cx="1447794" cy="1489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اعتقادي و ارزشي</a:t>
          </a:r>
          <a:endParaRPr lang="en-US" sz="1800" kern="1200" dirty="0">
            <a:cs typeface="B Titr" pitchFamily="2" charset="-78"/>
          </a:endParaRPr>
        </a:p>
      </dsp:txBody>
      <dsp:txXfrm>
        <a:off x="4049596" y="4427643"/>
        <a:ext cx="1023744" cy="1053586"/>
      </dsp:txXfrm>
    </dsp:sp>
    <dsp:sp modelId="{A8E4ACDE-3E1D-4880-B845-37B9308B2807}">
      <dsp:nvSpPr>
        <dsp:cNvPr id="0" name=""/>
        <dsp:cNvSpPr/>
      </dsp:nvSpPr>
      <dsp:spPr>
        <a:xfrm>
          <a:off x="4744776" y="4209438"/>
          <a:ext cx="2171692" cy="1489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r" defTabSz="622300" rtl="1">
            <a:lnSpc>
              <a:spcPct val="90000"/>
            </a:lnSpc>
            <a:spcBef>
              <a:spcPct val="0"/>
            </a:spcBef>
            <a:spcAft>
              <a:spcPct val="15000"/>
            </a:spcAft>
            <a:buChar char="••"/>
          </a:pPr>
          <a:r>
            <a:rPr lang="fa-IR" sz="1400" kern="1200" dirty="0" smtClean="0">
              <a:cs typeface="B Titr" pitchFamily="2" charset="-78"/>
            </a:rPr>
            <a:t>اعتماد به وعده هاي الهي</a:t>
          </a:r>
          <a:endParaRPr lang="en-US" sz="1400" kern="1200" dirty="0">
            <a:cs typeface="B Titr" pitchFamily="2" charset="-78"/>
          </a:endParaRPr>
        </a:p>
        <a:p>
          <a:pPr marL="114300" lvl="1" indent="-114300" algn="r" defTabSz="622300" rtl="1">
            <a:lnSpc>
              <a:spcPct val="90000"/>
            </a:lnSpc>
            <a:spcBef>
              <a:spcPct val="0"/>
            </a:spcBef>
            <a:spcAft>
              <a:spcPct val="15000"/>
            </a:spcAft>
            <a:buChar char="••"/>
          </a:pPr>
          <a:r>
            <a:rPr lang="fa-IR" sz="1400" kern="1200" dirty="0" smtClean="0">
              <a:cs typeface="B Titr" pitchFamily="2" charset="-78"/>
            </a:rPr>
            <a:t>اعتماد به پتانسيل جوانان</a:t>
          </a:r>
          <a:endParaRPr lang="en-US" sz="1400" kern="1200" dirty="0">
            <a:cs typeface="B Titr" pitchFamily="2" charset="-78"/>
          </a:endParaRPr>
        </a:p>
      </dsp:txBody>
      <dsp:txXfrm>
        <a:off x="4744776" y="4209438"/>
        <a:ext cx="2171692" cy="1489996"/>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C3F3451-8F41-4E8A-A007-AB68D5FBE00E}" type="datetimeFigureOut">
              <a:rPr lang="fa-IR" smtClean="0"/>
              <a:t>09/10/1436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1E755B6-BA7A-4D92-9CBC-D892DFBDE8E9}" type="slidenum">
              <a:rPr lang="fa-IR" smtClean="0"/>
              <a:t>‹#›</a:t>
            </a:fld>
            <a:endParaRPr lang="fa-IR"/>
          </a:p>
        </p:txBody>
      </p:sp>
    </p:spTree>
    <p:extLst>
      <p:ext uri="{BB962C8B-B14F-4D97-AF65-F5344CB8AC3E}">
        <p14:creationId xmlns:p14="http://schemas.microsoft.com/office/powerpoint/2010/main" val="41009343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اورانیوم</a:t>
            </a:r>
            <a:r>
              <a:rPr lang="fa-IR" baseline="0" dirty="0" smtClean="0"/>
              <a:t> یک فلز سنگین است که از معادن استخراج می شود (سنگ اورانیوم که از ساغند استخراج می شود).</a:t>
            </a:r>
          </a:p>
          <a:p>
            <a:r>
              <a:rPr lang="fa-IR" baseline="0" dirty="0" smtClean="0"/>
              <a:t>آسیاب می شود و در ماده ی شیمیایی حل می شود تا تصفیه شود (مثل جدا شدن ماسه از نمک). تبدیل به کیک زرد می شود که اورانیوم با غنای پایین است (زیر 7.) (در اردکان).</a:t>
            </a:r>
          </a:p>
          <a:p>
            <a:r>
              <a:rPr lang="fa-IR" dirty="0" smtClean="0"/>
              <a:t>این</a:t>
            </a:r>
            <a:r>
              <a:rPr lang="fa-IR" baseline="0" dirty="0" smtClean="0"/>
              <a:t> ماده ی جامد قابل غنی سازی نیست و باید تبدیل به گاز شود. با فلوؤور ترکیب می شود و تبدیل به گاز </a:t>
            </a:r>
            <a:r>
              <a:rPr lang="en-US" baseline="0" dirty="0" smtClean="0"/>
              <a:t>uf6</a:t>
            </a:r>
            <a:r>
              <a:rPr lang="fa-IR" baseline="0" dirty="0" smtClean="0"/>
              <a:t> می شود.</a:t>
            </a:r>
          </a:p>
          <a:p>
            <a:r>
              <a:rPr lang="fa-IR" baseline="0" dirty="0" smtClean="0"/>
              <a:t>گاز به کارخانه های غنی سازی می رود تا در ماشین سانتریفیوژ غنی سازی شود (نطنز).</a:t>
            </a:r>
          </a:p>
          <a:p>
            <a:r>
              <a:rPr lang="fa-IR" baseline="0" dirty="0" smtClean="0"/>
              <a:t>بعد این اورانیوم غنی شده را تبدیل به میله های سوخت می کنند (</a:t>
            </a:r>
            <a:r>
              <a:rPr lang="en-US" baseline="0" dirty="0" err="1" smtClean="0"/>
              <a:t>ucf</a:t>
            </a:r>
            <a:r>
              <a:rPr lang="fa-IR" baseline="0" dirty="0" smtClean="0"/>
              <a:t> اصفهان) و به نیروگاه بوشهر یا بناب منتقل می کنند.</a:t>
            </a:r>
          </a:p>
          <a:p>
            <a:r>
              <a:rPr lang="fa-IR" dirty="0" smtClean="0"/>
              <a:t>پسماند سوختی که در رآکتور بوشهر مصرف می شود، به انارک می رود.</a:t>
            </a:r>
            <a:endParaRPr lang="fa-IR" dirty="0"/>
          </a:p>
        </p:txBody>
      </p:sp>
      <p:sp>
        <p:nvSpPr>
          <p:cNvPr id="4" name="Slide Number Placeholder 3"/>
          <p:cNvSpPr>
            <a:spLocks noGrp="1"/>
          </p:cNvSpPr>
          <p:nvPr>
            <p:ph type="sldNum" sz="quarter" idx="10"/>
          </p:nvPr>
        </p:nvSpPr>
        <p:spPr/>
        <p:txBody>
          <a:bodyPr/>
          <a:lstStyle/>
          <a:p>
            <a:fld id="{71E755B6-BA7A-4D92-9CBC-D892DFBDE8E9}" type="slidenum">
              <a:rPr lang="fa-IR" smtClean="0"/>
              <a:t>5</a:t>
            </a:fld>
            <a:endParaRPr lang="fa-IR"/>
          </a:p>
        </p:txBody>
      </p:sp>
    </p:spTree>
    <p:extLst>
      <p:ext uri="{BB962C8B-B14F-4D97-AF65-F5344CB8AC3E}">
        <p14:creationId xmlns:p14="http://schemas.microsoft.com/office/powerpoint/2010/main" val="448131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چرخش 1100 دور در ثانیه</a:t>
            </a:r>
          </a:p>
          <a:p>
            <a:r>
              <a:rPr lang="fa-IR" dirty="0" smtClean="0"/>
              <a:t>ایزوتوپ</a:t>
            </a:r>
            <a:r>
              <a:rPr lang="fa-IR" baseline="0" dirty="0" smtClean="0"/>
              <a:t> های 238 سنگین تر است کنار می رود. اما شکافت هسته ای برای ایزوتوپ های 235 اتفاق می افتد. و هر قدر مقدار این ایزوتوپ ها بیشتر باشد غنای آن بیشتر است.</a:t>
            </a:r>
            <a:endParaRPr lang="fa-IR" dirty="0"/>
          </a:p>
        </p:txBody>
      </p:sp>
      <p:sp>
        <p:nvSpPr>
          <p:cNvPr id="4" name="Slide Number Placeholder 3"/>
          <p:cNvSpPr>
            <a:spLocks noGrp="1"/>
          </p:cNvSpPr>
          <p:nvPr>
            <p:ph type="sldNum" sz="quarter" idx="10"/>
          </p:nvPr>
        </p:nvSpPr>
        <p:spPr/>
        <p:txBody>
          <a:bodyPr/>
          <a:lstStyle/>
          <a:p>
            <a:fld id="{71E755B6-BA7A-4D92-9CBC-D892DFBDE8E9}" type="slidenum">
              <a:rPr lang="fa-IR" smtClean="0"/>
              <a:t>6</a:t>
            </a:fld>
            <a:endParaRPr lang="fa-IR"/>
          </a:p>
        </p:txBody>
      </p:sp>
    </p:spTree>
    <p:extLst>
      <p:ext uri="{BB962C8B-B14F-4D97-AF65-F5344CB8AC3E}">
        <p14:creationId xmlns:p14="http://schemas.microsoft.com/office/powerpoint/2010/main" val="3019062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نشان</a:t>
            </a:r>
            <a:r>
              <a:rPr lang="fa-IR" baseline="0" dirty="0" smtClean="0"/>
              <a:t> می دهد که جزئیاتی هست که مهم هم هست ولی رهبری در مورد آن دخالت نمی کنند و در جریان آن هم نیستند.</a:t>
            </a:r>
            <a:endParaRPr lang="fa-IR" dirty="0"/>
          </a:p>
        </p:txBody>
      </p:sp>
      <p:sp>
        <p:nvSpPr>
          <p:cNvPr id="4" name="Slide Number Placeholder 3"/>
          <p:cNvSpPr>
            <a:spLocks noGrp="1"/>
          </p:cNvSpPr>
          <p:nvPr>
            <p:ph type="sldNum" sz="quarter" idx="10"/>
          </p:nvPr>
        </p:nvSpPr>
        <p:spPr/>
        <p:txBody>
          <a:bodyPr/>
          <a:lstStyle/>
          <a:p>
            <a:fld id="{71E755B6-BA7A-4D92-9CBC-D892DFBDE8E9}" type="slidenum">
              <a:rPr lang="fa-IR" smtClean="0"/>
              <a:t>8</a:t>
            </a:fld>
            <a:endParaRPr lang="fa-IR"/>
          </a:p>
        </p:txBody>
      </p:sp>
    </p:spTree>
    <p:extLst>
      <p:ext uri="{BB962C8B-B14F-4D97-AF65-F5344CB8AC3E}">
        <p14:creationId xmlns:p14="http://schemas.microsoft.com/office/powerpoint/2010/main" val="2915435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سال 2002 آمریکا برای عراق هم وجود سلاحهای کشتار جمعی را بهانه کرد (مثل بهانه ای که برای ایران</a:t>
            </a:r>
            <a:r>
              <a:rPr lang="fa-IR" baseline="0" dirty="0" smtClean="0"/>
              <a:t> آورده). در حالی که معلوم بود عراق این تسلیحات را ندارد. آخر هم که حمله کردند نتوانستند گزارشی از وجود این گونه تسلیحات به دست آورند. بعد هم ادعا کردند که به ما اطلاعات غلط داده شده بود.</a:t>
            </a:r>
          </a:p>
          <a:p>
            <a:r>
              <a:rPr lang="fa-IR" baseline="0" dirty="0" smtClean="0"/>
              <a:t>دولت صدام این قطعنامه را (که بند پنجم آن را مشاهده می کنید) پذیرفت و کمال همکاری را با سازمان ملل و شورای امنیت به جا آورد.</a:t>
            </a:r>
          </a:p>
        </p:txBody>
      </p:sp>
      <p:sp>
        <p:nvSpPr>
          <p:cNvPr id="4" name="Slide Number Placeholder 3"/>
          <p:cNvSpPr>
            <a:spLocks noGrp="1"/>
          </p:cNvSpPr>
          <p:nvPr>
            <p:ph type="sldNum" sz="quarter" idx="10"/>
          </p:nvPr>
        </p:nvSpPr>
        <p:spPr/>
        <p:txBody>
          <a:bodyPr/>
          <a:lstStyle/>
          <a:p>
            <a:fld id="{71E755B6-BA7A-4D92-9CBC-D892DFBDE8E9}" type="slidenum">
              <a:rPr lang="fa-IR" smtClean="0"/>
              <a:t>14</a:t>
            </a:fld>
            <a:endParaRPr lang="fa-IR"/>
          </a:p>
        </p:txBody>
      </p:sp>
    </p:spTree>
    <p:extLst>
      <p:ext uri="{BB962C8B-B14F-4D97-AF65-F5344CB8AC3E}">
        <p14:creationId xmlns:p14="http://schemas.microsoft.com/office/powerpoint/2010/main" val="2516544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baseline="0" dirty="0" smtClean="0"/>
              <a:t>جالب است که یک سال بعد از قبول قطعنامه و اعمال بازرسی های شدید، در سال 2003 آمریکا به عراق حمله نظامی کرد و به سرعت آن را به تصرّف خود در آورد.</a:t>
            </a:r>
            <a:endParaRPr lang="fa-IR" dirty="0" smtClean="0"/>
          </a:p>
          <a:p>
            <a:r>
              <a:rPr lang="fa-IR" dirty="0" smtClean="0"/>
              <a:t>دو روز بعد</a:t>
            </a:r>
            <a:r>
              <a:rPr lang="fa-IR" baseline="0" dirty="0" smtClean="0"/>
              <a:t> از اشغال کامل عراق در سال 2003 ترور دانشمندان آغاز شد. نه فقط دانشمندان هسته ای بلکه دانشمندان تمام علوم شیمی و فیزیک و پزشکی و ...</a:t>
            </a:r>
          </a:p>
          <a:p>
            <a:r>
              <a:rPr lang="fa-IR" baseline="0" dirty="0" smtClean="0"/>
              <a:t>به گفته ی (رسانه های عراق؟) دانشمند عراقی در یک سه ضلعی قرار دارد که یک طرف آن موساد است و یک طرف آن سیا است و ضلع دیگر گروههای تروریستی.</a:t>
            </a:r>
          </a:p>
          <a:p>
            <a:r>
              <a:rPr lang="fa-IR" dirty="0" smtClean="0"/>
              <a:t>در بین این 5500 دانشمند،</a:t>
            </a:r>
            <a:r>
              <a:rPr lang="fa-IR" baseline="0" dirty="0" smtClean="0"/>
              <a:t> افراد جوان صاحب فکر زیر 20 سال هم وجود داشته است.</a:t>
            </a:r>
          </a:p>
          <a:p>
            <a:r>
              <a:rPr lang="fa-IR" baseline="0" dirty="0" smtClean="0"/>
              <a:t>هر هفته چند انفجار بمب در عراق هست و کسی نمی پرسد که این ترورها چه کسی را نشانه گرفته است؟ در  حالی که مثلاً این انفجار پیش در خانه ی یکی از اساتید دانشگاه بوده.</a:t>
            </a:r>
          </a:p>
          <a:p>
            <a:r>
              <a:rPr lang="fa-IR" baseline="0" dirty="0" smtClean="0"/>
              <a:t>این ترورها در کشورهای مصر و سوریه هم هست. با اینکه مثلاً مصر کشوری است که پیمان کمپ دیوید را امضا کرده و اسرائیل را به رسمیت شناخته. علّت این امر هم فقط دو کلمه است: العلم سلطان! اینها از اقتدار کشورهای مسلمان می ترسند لذا هیچ کشور مسلمانی نباید به این فن آوری های نوین دست پیدا کند.</a:t>
            </a:r>
          </a:p>
          <a:p>
            <a:r>
              <a:rPr lang="fa-IR" baseline="0" dirty="0" smtClean="0"/>
              <a:t>---</a:t>
            </a:r>
          </a:p>
          <a:p>
            <a:r>
              <a:rPr lang="fa-IR" baseline="0" dirty="0" smtClean="0"/>
              <a:t>در همین کشور ایران ترورهای هسته ای انجام شد. و آنچه که ده برابر خود ترور موج ایجاد می کند، پس لرزه هایی است که از آن طرف وارد می شود. به دنبال هر ترور انواع تلفنها و تهدید ها و فشارها بود که شروع می شد و سعی می کردند دانشمندان را از ادامه ی این کار منصرف کنند. اینها بود که دلهره ی ترور را به توان چند می رساند. حتی گاهی به خانواده ی دانشمندان زنگ می زدند و تهدید می کردند. حتی برخی از پیمانکاران تهدید می شدند. برای یکی از آنها گل فرستاده بودند و روی آن یاد داشت نوشته بودند: منتظرت هستم (مصطفی)!</a:t>
            </a:r>
          </a:p>
          <a:p>
            <a:r>
              <a:rPr lang="fa-IR" baseline="0" smtClean="0"/>
              <a:t>حالا فرض کنید اینها می خواهند بیاییند و با این دانشمندان مصاحبه کنند!</a:t>
            </a:r>
            <a:endParaRPr lang="fa-IR" baseline="0" dirty="0" smtClean="0"/>
          </a:p>
        </p:txBody>
      </p:sp>
      <p:sp>
        <p:nvSpPr>
          <p:cNvPr id="4" name="Slide Number Placeholder 3"/>
          <p:cNvSpPr>
            <a:spLocks noGrp="1"/>
          </p:cNvSpPr>
          <p:nvPr>
            <p:ph type="sldNum" sz="quarter" idx="10"/>
          </p:nvPr>
        </p:nvSpPr>
        <p:spPr/>
        <p:txBody>
          <a:bodyPr/>
          <a:lstStyle/>
          <a:p>
            <a:fld id="{71E755B6-BA7A-4D92-9CBC-D892DFBDE8E9}" type="slidenum">
              <a:rPr lang="fa-IR" smtClean="0"/>
              <a:t>15</a:t>
            </a:fld>
            <a:endParaRPr lang="fa-IR"/>
          </a:p>
        </p:txBody>
      </p:sp>
    </p:spTree>
    <p:extLst>
      <p:ext uri="{BB962C8B-B14F-4D97-AF65-F5344CB8AC3E}">
        <p14:creationId xmlns:p14="http://schemas.microsoft.com/office/powerpoint/2010/main" val="3914084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baseline="0" dirty="0" smtClean="0"/>
              <a:t>معمولاً دانشمندانی که به خارج می روند وقتی علّت را جویا می شویم، به دو علّت است: می گویند اینجا امکانات نیست! و می گویند: از ما حمایت نمی شود. حالا فرض کنید آنطور که اعلام شده ده سال برنامه ی هسته ای متوقف شود. عملاً برای محقیقین ما انگیزه ای باقی نمی ماند تا در ایران باقی بماند. مثل فوتبالیست هایی که گفته باشند نباید گل بزنید.</a:t>
            </a:r>
            <a:endParaRPr lang="fa-IR" dirty="0" smtClean="0"/>
          </a:p>
          <a:p>
            <a:r>
              <a:rPr lang="fa-IR" dirty="0" smtClean="0"/>
              <a:t>این خسارت خیلی بزرگی است.</a:t>
            </a:r>
            <a:endParaRPr lang="fa-IR" dirty="0"/>
          </a:p>
        </p:txBody>
      </p:sp>
      <p:sp>
        <p:nvSpPr>
          <p:cNvPr id="4" name="Slide Number Placeholder 3"/>
          <p:cNvSpPr>
            <a:spLocks noGrp="1"/>
          </p:cNvSpPr>
          <p:nvPr>
            <p:ph type="sldNum" sz="quarter" idx="10"/>
          </p:nvPr>
        </p:nvSpPr>
        <p:spPr/>
        <p:txBody>
          <a:bodyPr/>
          <a:lstStyle/>
          <a:p>
            <a:fld id="{71E755B6-BA7A-4D92-9CBC-D892DFBDE8E9}" type="slidenum">
              <a:rPr lang="fa-IR" smtClean="0"/>
              <a:t>16</a:t>
            </a:fld>
            <a:endParaRPr lang="fa-IR"/>
          </a:p>
        </p:txBody>
      </p:sp>
    </p:spTree>
    <p:extLst>
      <p:ext uri="{BB962C8B-B14F-4D97-AF65-F5344CB8AC3E}">
        <p14:creationId xmlns:p14="http://schemas.microsoft.com/office/powerpoint/2010/main" val="46553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عسکری رئیس سازمان</a:t>
            </a:r>
            <a:r>
              <a:rPr lang="fa-IR" baseline="0" dirty="0" smtClean="0"/>
              <a:t> امور مالیاتی کشور، سال گذشته اعلام کرد: ایرانیان 530 هزار میلیارد فرار مالیاتی دارند. به گفته ی ایشان: ما به راحتی می توانیم 70 درصد این مقدار را محقّق کنیم و دریافت کنیم.</a:t>
            </a:r>
          </a:p>
          <a:p>
            <a:r>
              <a:rPr lang="fa-IR" baseline="0" dirty="0" smtClean="0"/>
              <a:t>اینهایی که مالیات نمی دهند کارمندها نیستند (چون مالیاتشان از حقوقشان کسر می شود)، کاسبها نیستند که کسب و کار چندانی ندارند، بلکه کسانی هستند که درآمدهای سرسام آور دارند.</a:t>
            </a:r>
          </a:p>
          <a:p>
            <a:r>
              <a:rPr lang="fa-IR" baseline="0" dirty="0" smtClean="0"/>
              <a:t>یارانه ها: امروز هر کس بیشتر ماشین دارد دریافت او از بودجه مملکت بیشتر است. کسی که پنج تا ماشین دارد، پنج تا کارت سوخت دارد. در حالی که کسی که ماشین ندارد کارت سوخت ندارد و دستش از این بودجه ها کوتاه است. با این یارانه های اضافه می توان تولید را تقویت کرد و اشتغال ایجاد کرد.</a:t>
            </a:r>
          </a:p>
          <a:p>
            <a:r>
              <a:rPr lang="fa-IR" baseline="0" dirty="0" smtClean="0"/>
              <a:t>سبک زندگی مردم: سال 93 خودروهای وارداتی 6500 میلیارد تومان.</a:t>
            </a:r>
          </a:p>
          <a:p>
            <a:r>
              <a:rPr lang="fa-IR" baseline="0" dirty="0" smtClean="0"/>
              <a:t>مصرف آب ما دو برابر نرم جهانی است.</a:t>
            </a:r>
          </a:p>
          <a:p>
            <a:r>
              <a:rPr lang="fa-IR" baseline="0" dirty="0" smtClean="0"/>
              <a:t>مصرف نان شش برابر است. طبق آمار رسمی سازمان غذای جهانی، هر ایرانی سالانه 50 تا 60 کیلو نان هدر می دهند.</a:t>
            </a:r>
          </a:p>
          <a:p>
            <a:r>
              <a:rPr lang="fa-IR" baseline="0" dirty="0" smtClean="0"/>
              <a:t>مصرف شکر شش برابر...</a:t>
            </a:r>
          </a:p>
          <a:p>
            <a:r>
              <a:rPr lang="fa-IR" baseline="0" dirty="0" smtClean="0"/>
              <a:t>در حالی که رهبر بزرگوار چند سال را مرتبط با اصلاح الگوی مصرف نامگذاری کردند.</a:t>
            </a:r>
          </a:p>
          <a:p>
            <a:r>
              <a:rPr lang="fa-IR" baseline="0" dirty="0" smtClean="0"/>
              <a:t>مرکز جهانی اقتصاد اعلام کرده: ساعت کاری مفید ایرانیان در روز  15 الی 25 دقیقه است. لذا چون بهره بری در ایران مشکل دارد هیچ کشوری حاضر نیست در ایران سرمایه گذاری کند (این فکر اشتباهی است که بگوییم اگر تحریم ها برداشته شوند سرمایه وارد کشور می شود).</a:t>
            </a:r>
          </a:p>
          <a:p>
            <a:r>
              <a:rPr lang="fa-IR" baseline="0" dirty="0" smtClean="0"/>
              <a:t>پروژه های سر وقت به اتمام نمی رسد، در حالی که در چین یک ساختمان 110 طبقه را در عرض 10 ماه ساخته اند و تحویل داده اند. در حالی که برج تهران 50 طبقه است و 7 سال طول کشید.</a:t>
            </a:r>
          </a:p>
          <a:p>
            <a:r>
              <a:rPr lang="fa-IR" baseline="0" dirty="0" smtClean="0"/>
              <a:t>ما سنگ آهن را از یزد برای صادرات به بندر امام می بریم و هزینه ی حمل و نقل آن 15 دلار در می آید. آن را به 13 دلار به چین می فروشیم. استرالیا از چین می خرد و سوار کشتی 600 هزار تنی می کند با هزینه ی جابجایی 4 دلار</a:t>
            </a:r>
            <a:r>
              <a:rPr lang="fa-IR" baseline="0" dirty="0" smtClean="0"/>
              <a:t>!</a:t>
            </a:r>
          </a:p>
          <a:p>
            <a:r>
              <a:rPr lang="fa-IR" baseline="0" dirty="0" smtClean="0"/>
              <a:t>اخیراً رهبر بزرگوار در تشریح سیاستهای اقتصاد مقاومتی، به ظرفیتهای استفاده نشده ی داخل کشور اشاره کردند:</a:t>
            </a:r>
          </a:p>
          <a:p>
            <a:r>
              <a:rPr lang="fa-IR" dirty="0" smtClean="0">
                <a:effectLst/>
              </a:rPr>
              <a:t>«...ظرفیّتهای استفاده نشده‌ی فراوان [از جمله‌]؛ یکی سرمایه‌ی انسانی است؛ یعنی جوان تحصیل‌کرده‌ی دارای تخصّص و دارای اعتماد به نفس در کشور ما فراوان است... بیش از چهار میلیون دانشجوی در حال تحصیل داریم که این، حدود ۲۵ برابرِ اوّل انقلاب است....</a:t>
            </a:r>
            <a:br>
              <a:rPr lang="fa-IR" dirty="0" smtClean="0">
                <a:effectLst/>
              </a:rPr>
            </a:br>
            <a:r>
              <a:rPr lang="fa-IR" dirty="0" smtClean="0">
                <a:effectLst/>
              </a:rPr>
              <a:t>ظرفیّت دیگر، جایگاه اقتصادی کشور ما است. طبق آمارهای رسمی جهانی، رتبه‌ی بیستم در اقتصاد دنیا متعلّق به جمهوری اسلامی است... ظرفیّت لازم برای رسیدن به رتبه‌ی دوازدهم را هم داریم؛ چون هنوز ظرفیّتهای استفاده نشده در کشور زیاد است؛ منابع طبیعی داریم، نفت داریم، در نفت و گاز، رتبه‌ی اوّل جهانیم؛ ... معادن فراوان دیگری هم داریم.</a:t>
            </a:r>
            <a:br>
              <a:rPr lang="fa-IR" dirty="0" smtClean="0">
                <a:effectLst/>
              </a:rPr>
            </a:br>
            <a:r>
              <a:rPr lang="fa-IR" dirty="0" smtClean="0">
                <a:effectLst/>
              </a:rPr>
              <a:t>ظرفیّت دیگر، موقعیّت جغرافیایی ممتاز کشور است؛ در جغرافیای منطقه و جهان، ما نقطه‌ی اتّصال شمال به جنوب و شرق به غربیم که این برای مسئله‌ی ترانزیت، برای حمل‌ونقل انرژی و کالا و غیره دارای اهمّیّت بسیار فوق‌العاده‌ای است.</a:t>
            </a:r>
            <a:br>
              <a:rPr lang="fa-IR" dirty="0" smtClean="0">
                <a:effectLst/>
              </a:rPr>
            </a:br>
            <a:r>
              <a:rPr lang="fa-IR" dirty="0" smtClean="0">
                <a:effectLst/>
              </a:rPr>
              <a:t>ظرفیّت دیگر، همسایگی با پانزده کشور است با ۳۷۰ میلیون جمعیّت؛ یعنی یک بازار دَمِ دست، بدون نیاز به طیّ راه‌های طولانی.</a:t>
            </a:r>
            <a:br>
              <a:rPr lang="fa-IR" dirty="0" smtClean="0">
                <a:effectLst/>
              </a:rPr>
            </a:br>
            <a:r>
              <a:rPr lang="fa-IR" dirty="0" smtClean="0">
                <a:effectLst/>
              </a:rPr>
              <a:t>ظرفیّت دیگر، بازار داخلی هفتاد میلیونی است که اگر ما همین بازار داخلی را منعطف بکنیم به </a:t>
            </a:r>
            <a:r>
              <a:rPr lang="fa-IR" sz="1200" kern="1200" dirty="0" smtClean="0">
                <a:solidFill>
                  <a:schemeClr val="tx1"/>
                </a:solidFill>
                <a:effectLst/>
                <a:latin typeface="+mn-lt"/>
                <a:ea typeface="+mn-ea"/>
                <a:cs typeface="+mn-cs"/>
              </a:rPr>
              <a:t>تولید ملّی</a:t>
            </a:r>
            <a:r>
              <a:rPr lang="fa-IR" dirty="0" smtClean="0">
                <a:effectLst/>
              </a:rPr>
              <a:t> و تولید داخلی، وضع تولید دگرگون خواهد شد.</a:t>
            </a:r>
            <a:br>
              <a:rPr lang="fa-IR" dirty="0" smtClean="0">
                <a:effectLst/>
              </a:rPr>
            </a:br>
            <a:r>
              <a:rPr lang="fa-IR" dirty="0" smtClean="0">
                <a:effectLst/>
              </a:rPr>
              <a:t>ظرفیّت دیگر، وجود زیرساخت‌های اساسی است در انرژی، در حمل‌ونقل ریلی و جادّه‌ای و هوایی، در ارتباطات، در مراکز بازرگانی، در نیروگاه‌ها، در سد...</a:t>
            </a:r>
            <a:br>
              <a:rPr lang="fa-IR" dirty="0" smtClean="0">
                <a:effectLst/>
              </a:rPr>
            </a:br>
            <a:r>
              <a:rPr lang="fa-IR" dirty="0" smtClean="0">
                <a:effectLst/>
              </a:rPr>
              <a:t>علاوه‌ی بر همه‌ی اینها، تجربه‌های مدیریّتی متراکم [و دیگر ظرفیتهای ریز و </a:t>
            </a:r>
            <a:r>
              <a:rPr lang="fa-IR" smtClean="0">
                <a:effectLst/>
              </a:rPr>
              <a:t>درشت]</a:t>
            </a:r>
            <a:r>
              <a:rPr lang="fa-IR" dirty="0" smtClean="0">
                <a:effectLst/>
              </a:rPr>
              <a:t/>
            </a:r>
            <a:br>
              <a:rPr lang="fa-IR" dirty="0" smtClean="0">
                <a:effectLst/>
              </a:rPr>
            </a:br>
            <a:endParaRPr lang="fa-IR" baseline="0" dirty="0" smtClean="0"/>
          </a:p>
        </p:txBody>
      </p:sp>
      <p:sp>
        <p:nvSpPr>
          <p:cNvPr id="4" name="Slide Number Placeholder 3"/>
          <p:cNvSpPr>
            <a:spLocks noGrp="1"/>
          </p:cNvSpPr>
          <p:nvPr>
            <p:ph type="sldNum" sz="quarter" idx="10"/>
          </p:nvPr>
        </p:nvSpPr>
        <p:spPr/>
        <p:txBody>
          <a:bodyPr/>
          <a:lstStyle/>
          <a:p>
            <a:fld id="{71E755B6-BA7A-4D92-9CBC-D892DFBDE8E9}" type="slidenum">
              <a:rPr lang="fa-IR" smtClean="0"/>
              <a:t>18</a:t>
            </a:fld>
            <a:endParaRPr lang="fa-IR"/>
          </a:p>
        </p:txBody>
      </p:sp>
    </p:spTree>
    <p:extLst>
      <p:ext uri="{BB962C8B-B14F-4D97-AF65-F5344CB8AC3E}">
        <p14:creationId xmlns:p14="http://schemas.microsoft.com/office/powerpoint/2010/main" val="3390464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سال پنجاه و سه</a:t>
            </a:r>
            <a:r>
              <a:rPr lang="fa-IR" baseline="0" dirty="0" smtClean="0"/>
              <a:t> از دانشگاه اکستنفورد آمریکا به ایران آمدند و گفتند: شما برای کامل شدن سبد انرژی برای 20 سال آینده، نیاز به 20 نیروگاه  1000 مگاواتی دارید.</a:t>
            </a:r>
          </a:p>
          <a:p>
            <a:r>
              <a:rPr lang="fa-IR" baseline="0" dirty="0" smtClean="0"/>
              <a:t>این اتفاق نیفتاد و تا سال 73 نیروگاهی تأسیس نشده بود.</a:t>
            </a:r>
          </a:p>
          <a:p>
            <a:r>
              <a:rPr lang="fa-IR" baseline="0" dirty="0" smtClean="0"/>
              <a:t>گازهای آلاینده گلخانه ای: باعث آلودگی هوا، گرمی هوا، از بین رفتن لایه اذن، خشکسالی، مشکل ریزگردها!</a:t>
            </a:r>
          </a:p>
          <a:p>
            <a:r>
              <a:rPr lang="fa-IR" baseline="0" dirty="0" smtClean="0"/>
              <a:t>ایران تبدیل به هفتمین کشور تولید کننده گازهای آلاینده شده. چون پنج برابر نرم جهانی بنزین و برق مصرف می کنیم.</a:t>
            </a:r>
          </a:p>
          <a:p>
            <a:pPr marL="171450" indent="-171450">
              <a:buFontTx/>
              <a:buChar char="-"/>
            </a:pPr>
            <a:r>
              <a:rPr lang="fa-IR" baseline="0" dirty="0" smtClean="0"/>
              <a:t>در منطقه نداریم کشوری که تولید 20 درصد داشته باشد. لذا این هم قدرت اقتصادی برای ما می تواند باشد.</a:t>
            </a:r>
          </a:p>
          <a:p>
            <a:pPr marL="171450" indent="-171450">
              <a:buFontTx/>
              <a:buChar char="-"/>
            </a:pPr>
            <a:r>
              <a:rPr lang="fa-IR" baseline="0" dirty="0" smtClean="0"/>
              <a:t>- در صادرات گل رُز دوّم هستیم. اما صادرات نمی توانیم بکنیم و گل در عرض 5 روز پژمرده می شود. در حالی که مثلاً با پرتو دهی با انرژی هسته ای می توانیم تا 2 هفته ماندگاری آن را بالا ببریم. (کاری که هلند انجام می دهد). در دیگر محصولات کشاورزی هم نمونه های مشابه هست.</a:t>
            </a:r>
          </a:p>
          <a:p>
            <a:pPr marL="171450" marR="0" indent="-171450" algn="r" defTabSz="914400" rtl="1" eaLnBrk="1" fontAlgn="auto" latinLnBrk="0" hangingPunct="1">
              <a:lnSpc>
                <a:spcPct val="100000"/>
              </a:lnSpc>
              <a:spcBef>
                <a:spcPts val="0"/>
              </a:spcBef>
              <a:spcAft>
                <a:spcPts val="0"/>
              </a:spcAft>
              <a:buClrTx/>
              <a:buSzTx/>
              <a:buFontTx/>
              <a:buChar char="-"/>
              <a:tabLst/>
              <a:defRPr/>
            </a:pPr>
            <a:r>
              <a:rPr lang="fa-IR" dirty="0" smtClean="0"/>
              <a:t>مصرف یک سال نیروگاه</a:t>
            </a:r>
            <a:r>
              <a:rPr lang="fa-IR" baseline="0" dirty="0" smtClean="0"/>
              <a:t> بوشهر 30 تن است که می توان آن را با یک کامیون جابجا کرد.</a:t>
            </a:r>
            <a:endParaRPr lang="fa-IR" dirty="0" smtClean="0"/>
          </a:p>
        </p:txBody>
      </p:sp>
      <p:sp>
        <p:nvSpPr>
          <p:cNvPr id="4" name="Slide Number Placeholder 3"/>
          <p:cNvSpPr>
            <a:spLocks noGrp="1"/>
          </p:cNvSpPr>
          <p:nvPr>
            <p:ph type="sldNum" sz="quarter" idx="10"/>
          </p:nvPr>
        </p:nvSpPr>
        <p:spPr/>
        <p:txBody>
          <a:bodyPr/>
          <a:lstStyle/>
          <a:p>
            <a:fld id="{71E755B6-BA7A-4D92-9CBC-D892DFBDE8E9}" type="slidenum">
              <a:rPr lang="fa-IR" smtClean="0"/>
              <a:t>19</a:t>
            </a:fld>
            <a:endParaRPr lang="fa-IR"/>
          </a:p>
        </p:txBody>
      </p:sp>
    </p:spTree>
    <p:extLst>
      <p:ext uri="{BB962C8B-B14F-4D97-AF65-F5344CB8AC3E}">
        <p14:creationId xmlns:p14="http://schemas.microsoft.com/office/powerpoint/2010/main" val="891288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70C8AC-47B0-4345-ABFA-460D0634625D}" type="datetimeFigureOut">
              <a:rPr lang="en-US" smtClean="0"/>
              <a:pPr/>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9851A-5233-4BB4-8133-BF4985BF6360}" type="slidenum">
              <a:rPr lang="en-US" smtClean="0"/>
              <a:pPr/>
              <a:t>‹#›</a:t>
            </a:fld>
            <a:endParaRPr lang="en-US"/>
          </a:p>
        </p:txBody>
      </p:sp>
    </p:spTree>
  </p:cSld>
  <p:clrMapOvr>
    <a:masterClrMapping/>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0C8AC-47B0-4345-ABFA-460D0634625D}" type="datetimeFigureOut">
              <a:rPr lang="en-US" smtClean="0"/>
              <a:pPr/>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9851A-5233-4BB4-8133-BF4985BF6360}" type="slidenum">
              <a:rPr lang="en-US" smtClean="0"/>
              <a:pPr/>
              <a:t>‹#›</a:t>
            </a:fld>
            <a:endParaRPr lang="en-US"/>
          </a:p>
        </p:txBody>
      </p:sp>
    </p:spTree>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0C8AC-47B0-4345-ABFA-460D0634625D}" type="datetimeFigureOut">
              <a:rPr lang="en-US" smtClean="0"/>
              <a:pPr/>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9851A-5233-4BB4-8133-BF4985BF6360}" type="slidenum">
              <a:rPr lang="en-US" smtClean="0"/>
              <a:pPr/>
              <a:t>‹#›</a:t>
            </a:fld>
            <a:endParaRPr lang="en-US"/>
          </a:p>
        </p:txBody>
      </p:sp>
    </p:spTree>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0C8AC-47B0-4345-ABFA-460D0634625D}" type="datetimeFigureOut">
              <a:rPr lang="en-US" smtClean="0"/>
              <a:pPr/>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9851A-5233-4BB4-8133-BF4985BF6360}" type="slidenum">
              <a:rPr lang="en-US" smtClean="0"/>
              <a:pPr/>
              <a:t>‹#›</a:t>
            </a:fld>
            <a:endParaRPr lang="en-US"/>
          </a:p>
        </p:txBody>
      </p:sp>
    </p:spTree>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0C8AC-47B0-4345-ABFA-460D0634625D}" type="datetimeFigureOut">
              <a:rPr lang="en-US" smtClean="0"/>
              <a:pPr/>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9851A-5233-4BB4-8133-BF4985BF6360}" type="slidenum">
              <a:rPr lang="en-US" smtClean="0"/>
              <a:pPr/>
              <a:t>‹#›</a:t>
            </a:fld>
            <a:endParaRPr lang="en-US"/>
          </a:p>
        </p:txBody>
      </p:sp>
    </p:spTree>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70C8AC-47B0-4345-ABFA-460D0634625D}" type="datetimeFigureOut">
              <a:rPr lang="en-US" smtClean="0"/>
              <a:pPr/>
              <a:t>6/26/2015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9851A-5233-4BB4-8133-BF4985BF6360}" type="slidenum">
              <a:rPr lang="en-US" smtClean="0"/>
              <a:pPr/>
              <a:t>‹#›</a:t>
            </a:fld>
            <a:endParaRPr lang="en-US"/>
          </a:p>
        </p:txBody>
      </p:sp>
    </p:spTree>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70C8AC-47B0-4345-ABFA-460D0634625D}" type="datetimeFigureOut">
              <a:rPr lang="en-US" smtClean="0"/>
              <a:pPr/>
              <a:t>6/26/2015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99851A-5233-4BB4-8133-BF4985BF6360}" type="slidenum">
              <a:rPr lang="en-US" smtClean="0"/>
              <a:pPr/>
              <a:t>‹#›</a:t>
            </a:fld>
            <a:endParaRPr lang="en-US"/>
          </a:p>
        </p:txBody>
      </p:sp>
    </p:spTree>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70C8AC-47B0-4345-ABFA-460D0634625D}" type="datetimeFigureOut">
              <a:rPr lang="en-US" smtClean="0"/>
              <a:pPr/>
              <a:t>6/26/2015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99851A-5233-4BB4-8133-BF4985BF6360}" type="slidenum">
              <a:rPr lang="en-US" smtClean="0"/>
              <a:pPr/>
              <a:t>‹#›</a:t>
            </a:fld>
            <a:endParaRPr lang="en-US"/>
          </a:p>
        </p:txBody>
      </p:sp>
    </p:spTree>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0C8AC-47B0-4345-ABFA-460D0634625D}" type="datetimeFigureOut">
              <a:rPr lang="en-US" smtClean="0"/>
              <a:pPr/>
              <a:t>6/26/2015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99851A-5233-4BB4-8133-BF4985BF6360}" type="slidenum">
              <a:rPr lang="en-US" smtClean="0"/>
              <a:pPr/>
              <a:t>‹#›</a:t>
            </a:fld>
            <a:endParaRPr lang="en-US"/>
          </a:p>
        </p:txBody>
      </p:sp>
    </p:spTree>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0C8AC-47B0-4345-ABFA-460D0634625D}" type="datetimeFigureOut">
              <a:rPr lang="en-US" smtClean="0"/>
              <a:pPr/>
              <a:t>6/26/2015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9851A-5233-4BB4-8133-BF4985BF6360}" type="slidenum">
              <a:rPr lang="en-US" smtClean="0"/>
              <a:pPr/>
              <a:t>‹#›</a:t>
            </a:fld>
            <a:endParaRPr lang="en-US"/>
          </a:p>
        </p:txBody>
      </p:sp>
    </p:spTree>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0C8AC-47B0-4345-ABFA-460D0634625D}" type="datetimeFigureOut">
              <a:rPr lang="en-US" smtClean="0"/>
              <a:pPr/>
              <a:t>6/26/2015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9851A-5233-4BB4-8133-BF4985BF6360}" type="slidenum">
              <a:rPr lang="en-US" smtClean="0"/>
              <a:pPr/>
              <a:t>‹#›</a:t>
            </a:fld>
            <a:endParaRPr lang="en-US"/>
          </a:p>
        </p:txBody>
      </p:sp>
    </p:spTree>
  </p:cSld>
  <p:clrMapOvr>
    <a:masterClrMapping/>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50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0C8AC-47B0-4345-ABFA-460D0634625D}" type="datetimeFigureOut">
              <a:rPr lang="en-US" smtClean="0"/>
              <a:pPr/>
              <a:t>6/26/2015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9851A-5233-4BB4-8133-BF4985BF63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Titr" pitchFamily="2" charset="-78"/>
              </a:rPr>
              <a:t>بسم الله الرحمن الرحيم</a:t>
            </a:r>
            <a:endParaRPr lang="en-US" dirty="0">
              <a:cs typeface="B Titr" pitchFamily="2" charset="-78"/>
            </a:endParaRPr>
          </a:p>
        </p:txBody>
      </p:sp>
      <p:sp>
        <p:nvSpPr>
          <p:cNvPr id="3" name="Subtitle 2"/>
          <p:cNvSpPr>
            <a:spLocks noGrp="1"/>
          </p:cNvSpPr>
          <p:nvPr>
            <p:ph type="subTitle" idx="1"/>
          </p:nvPr>
        </p:nvSpPr>
        <p:spPr/>
        <p:txBody>
          <a:bodyPr>
            <a:normAutofit fontScale="92500" lnSpcReduction="10000"/>
          </a:bodyPr>
          <a:lstStyle/>
          <a:p>
            <a:r>
              <a:rPr lang="fa-IR" dirty="0" smtClean="0">
                <a:solidFill>
                  <a:schemeClr val="accent6">
                    <a:lumMod val="50000"/>
                  </a:schemeClr>
                </a:solidFill>
                <a:cs typeface="B Titr" pitchFamily="2" charset="-78"/>
              </a:rPr>
              <a:t>بررسي نتايج مذاكرات لوزان سوئيس</a:t>
            </a:r>
          </a:p>
          <a:p>
            <a:endParaRPr lang="fa-IR" dirty="0" smtClean="0">
              <a:solidFill>
                <a:schemeClr val="accent6">
                  <a:lumMod val="50000"/>
                </a:schemeClr>
              </a:solidFill>
              <a:cs typeface="B Titr" pitchFamily="2" charset="-78"/>
            </a:endParaRPr>
          </a:p>
          <a:p>
            <a:r>
              <a:rPr lang="fa-IR" sz="2200" dirty="0" smtClean="0">
                <a:solidFill>
                  <a:schemeClr val="accent6">
                    <a:lumMod val="50000"/>
                  </a:schemeClr>
                </a:solidFill>
                <a:cs typeface="B Titr" pitchFamily="2" charset="-78"/>
              </a:rPr>
              <a:t>ارديبهشت ماه 1394</a:t>
            </a:r>
          </a:p>
          <a:p>
            <a:r>
              <a:rPr lang="fa-IR" sz="2000" dirty="0" smtClean="0">
                <a:solidFill>
                  <a:schemeClr val="accent6">
                    <a:lumMod val="50000"/>
                  </a:schemeClr>
                </a:solidFill>
                <a:cs typeface="B Titr" pitchFamily="2" charset="-78"/>
              </a:rPr>
              <a:t>دانشگاه سهند</a:t>
            </a:r>
          </a:p>
          <a:p>
            <a:endParaRPr lang="fa-IR" sz="1600" dirty="0" smtClean="0">
              <a:solidFill>
                <a:schemeClr val="accent6">
                  <a:lumMod val="50000"/>
                </a:schemeClr>
              </a:solidFill>
              <a:cs typeface="B Titr" pitchFamily="2" charset="-78"/>
            </a:endParaRPr>
          </a:p>
          <a:p>
            <a:endParaRPr lang="en-US" dirty="0">
              <a:solidFill>
                <a:schemeClr val="accent6">
                  <a:lumMod val="50000"/>
                </a:schemeClr>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274638"/>
            <a:ext cx="4972056" cy="796908"/>
          </a:xfrm>
        </p:spPr>
        <p:txBody>
          <a:bodyPr>
            <a:normAutofit/>
          </a:bodyPr>
          <a:lstStyle/>
          <a:p>
            <a:r>
              <a:rPr lang="fa-IR" sz="3200" dirty="0" smtClean="0">
                <a:solidFill>
                  <a:srgbClr val="FFFF00"/>
                </a:solidFill>
                <a:cs typeface="B Titr" pitchFamily="2" charset="-78"/>
              </a:rPr>
              <a:t>نقاط قوت مذاكرات :</a:t>
            </a:r>
            <a:endParaRPr lang="en-US" sz="3200" dirty="0">
              <a:solidFill>
                <a:srgbClr val="FFFF00"/>
              </a:solidFill>
              <a:cs typeface="B Titr" pitchFamily="2" charset="-78"/>
            </a:endParaRPr>
          </a:p>
        </p:txBody>
      </p:sp>
      <p:sp>
        <p:nvSpPr>
          <p:cNvPr id="3" name="TextBox 2"/>
          <p:cNvSpPr txBox="1"/>
          <p:nvPr/>
        </p:nvSpPr>
        <p:spPr>
          <a:xfrm>
            <a:off x="142844" y="1714488"/>
            <a:ext cx="8858312" cy="400110"/>
          </a:xfrm>
          <a:prstGeom prst="rect">
            <a:avLst/>
          </a:prstGeom>
          <a:noFill/>
        </p:spPr>
        <p:txBody>
          <a:bodyPr wrap="square" rtlCol="0">
            <a:spAutoFit/>
          </a:bodyPr>
          <a:lstStyle/>
          <a:p>
            <a:pPr algn="r" rtl="1"/>
            <a:r>
              <a:rPr lang="fa-IR" sz="2000" dirty="0" smtClean="0">
                <a:solidFill>
                  <a:schemeClr val="accent1">
                    <a:lumMod val="50000"/>
                  </a:schemeClr>
                </a:solidFill>
                <a:cs typeface="B Titr" pitchFamily="2" charset="-78"/>
              </a:rPr>
              <a:t>1. حق غني سازي</a:t>
            </a:r>
            <a:r>
              <a:rPr lang="en-US" sz="2000" dirty="0" smtClean="0">
                <a:solidFill>
                  <a:schemeClr val="accent1">
                    <a:lumMod val="50000"/>
                  </a:schemeClr>
                </a:solidFill>
                <a:cs typeface="B Titr" pitchFamily="2" charset="-78"/>
              </a:rPr>
              <a:t> </a:t>
            </a:r>
            <a:r>
              <a:rPr lang="fa-IR" sz="2000" dirty="0" smtClean="0">
                <a:solidFill>
                  <a:schemeClr val="accent1">
                    <a:lumMod val="50000"/>
                  </a:schemeClr>
                </a:solidFill>
                <a:cs typeface="B Titr" pitchFamily="2" charset="-78"/>
              </a:rPr>
              <a:t> در حد بسيار محدود به رسميت شناخته شده است.</a:t>
            </a:r>
          </a:p>
        </p:txBody>
      </p:sp>
      <p:sp>
        <p:nvSpPr>
          <p:cNvPr id="4" name="TextBox 3"/>
          <p:cNvSpPr txBox="1"/>
          <p:nvPr/>
        </p:nvSpPr>
        <p:spPr>
          <a:xfrm>
            <a:off x="214282" y="2854202"/>
            <a:ext cx="8786874" cy="400110"/>
          </a:xfrm>
          <a:prstGeom prst="rect">
            <a:avLst/>
          </a:prstGeom>
          <a:noFill/>
        </p:spPr>
        <p:txBody>
          <a:bodyPr wrap="square" rtlCol="0">
            <a:spAutoFit/>
          </a:bodyPr>
          <a:lstStyle/>
          <a:p>
            <a:pPr algn="r" rtl="1"/>
            <a:r>
              <a:rPr lang="fa-IR" sz="2000" dirty="0" smtClean="0">
                <a:solidFill>
                  <a:schemeClr val="accent1">
                    <a:lumMod val="50000"/>
                  </a:schemeClr>
                </a:solidFill>
                <a:cs typeface="B Titr" pitchFamily="2" charset="-78"/>
              </a:rPr>
              <a:t>2. دنيا ناظر بود قدرتهاي سلطه گرمدتي طولاني(18ماه) پاي ميز مذاكره با ايران نشستند.</a:t>
            </a:r>
          </a:p>
        </p:txBody>
      </p:sp>
      <p:sp>
        <p:nvSpPr>
          <p:cNvPr id="5" name="TextBox 4"/>
          <p:cNvSpPr txBox="1"/>
          <p:nvPr/>
        </p:nvSpPr>
        <p:spPr>
          <a:xfrm>
            <a:off x="0" y="3963138"/>
            <a:ext cx="9001156" cy="400110"/>
          </a:xfrm>
          <a:prstGeom prst="rect">
            <a:avLst/>
          </a:prstGeom>
          <a:noFill/>
        </p:spPr>
        <p:txBody>
          <a:bodyPr wrap="square" rtlCol="0">
            <a:spAutoFit/>
          </a:bodyPr>
          <a:lstStyle/>
          <a:p>
            <a:pPr algn="r" rtl="1"/>
            <a:r>
              <a:rPr lang="fa-IR" sz="2000" dirty="0" smtClean="0">
                <a:solidFill>
                  <a:schemeClr val="accent1">
                    <a:lumMod val="50000"/>
                  </a:schemeClr>
                </a:solidFill>
                <a:cs typeface="B Titr" pitchFamily="2" charset="-78"/>
              </a:rPr>
              <a:t>3. پايان يا تعليق تحريمهاي مالي و اقتصادي مرتبط با موضوع هسته اي مورد توافق قرار گرفته است.</a:t>
            </a:r>
            <a:endParaRPr lang="en-US" sz="2000" dirty="0">
              <a:solidFill>
                <a:schemeClr val="accent1">
                  <a:lumMod val="50000"/>
                </a:schemeClr>
              </a:solidFill>
            </a:endParaRPr>
          </a:p>
        </p:txBody>
      </p:sp>
      <p:sp>
        <p:nvSpPr>
          <p:cNvPr id="6" name="TextBox 5"/>
          <p:cNvSpPr txBox="1"/>
          <p:nvPr/>
        </p:nvSpPr>
        <p:spPr>
          <a:xfrm>
            <a:off x="785786" y="5072074"/>
            <a:ext cx="8215370" cy="400110"/>
          </a:xfrm>
          <a:prstGeom prst="rect">
            <a:avLst/>
          </a:prstGeom>
          <a:noFill/>
        </p:spPr>
        <p:txBody>
          <a:bodyPr wrap="square" rtlCol="0">
            <a:spAutoFit/>
          </a:bodyPr>
          <a:lstStyle/>
          <a:p>
            <a:pPr algn="r" rtl="1"/>
            <a:r>
              <a:rPr lang="fa-IR" sz="2000" dirty="0" smtClean="0">
                <a:solidFill>
                  <a:schemeClr val="accent1">
                    <a:lumMod val="50000"/>
                  </a:schemeClr>
                </a:solidFill>
                <a:cs typeface="B Titr" pitchFamily="2" charset="-78"/>
              </a:rPr>
              <a:t>4. ظاهرا موضوعات غير هسته اي در متن مشاهده نمي شود. </a:t>
            </a:r>
            <a:endParaRPr lang="en-US" sz="2000" dirty="0">
              <a:solidFill>
                <a:schemeClr val="accent1">
                  <a:lumMod val="50000"/>
                </a:schemeClr>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422" y="-24"/>
            <a:ext cx="4500594" cy="868346"/>
          </a:xfrm>
        </p:spPr>
        <p:txBody>
          <a:bodyPr/>
          <a:lstStyle/>
          <a:p>
            <a:pPr rtl="1"/>
            <a:r>
              <a:rPr lang="fa-IR" dirty="0" smtClean="0">
                <a:solidFill>
                  <a:srgbClr val="FFFF00"/>
                </a:solidFill>
                <a:cs typeface="B Titr" pitchFamily="2" charset="-78"/>
              </a:rPr>
              <a:t>نقاط ضعف بيانيه :</a:t>
            </a:r>
            <a:endParaRPr lang="en-US" dirty="0">
              <a:solidFill>
                <a:srgbClr val="FFFF00"/>
              </a:solidFill>
              <a:cs typeface="B Titr" pitchFamily="2" charset="-78"/>
            </a:endParaRPr>
          </a:p>
        </p:txBody>
      </p:sp>
      <p:sp>
        <p:nvSpPr>
          <p:cNvPr id="4" name="TextBox 3"/>
          <p:cNvSpPr txBox="1"/>
          <p:nvPr/>
        </p:nvSpPr>
        <p:spPr>
          <a:xfrm>
            <a:off x="1000068" y="1614743"/>
            <a:ext cx="8143932" cy="369332"/>
          </a:xfrm>
          <a:prstGeom prst="rect">
            <a:avLst/>
          </a:prstGeom>
          <a:noFill/>
        </p:spPr>
        <p:txBody>
          <a:bodyPr wrap="square" rtlCol="0">
            <a:spAutoFit/>
          </a:bodyPr>
          <a:lstStyle/>
          <a:p>
            <a:pPr algn="r" rtl="1">
              <a:buFont typeface="Wingdings" pitchFamily="2" charset="2"/>
              <a:buChar char="q"/>
            </a:pPr>
            <a:r>
              <a:rPr lang="fa-IR" dirty="0" smtClean="0">
                <a:solidFill>
                  <a:schemeClr val="tx2">
                    <a:lumMod val="75000"/>
                  </a:schemeClr>
                </a:solidFill>
                <a:cs typeface="B Titr" pitchFamily="2" charset="-78"/>
              </a:rPr>
              <a:t> توليد سانتريفيوژ متوقف خواهد شد.( نرخ خرابي طي 10 سال = سانتريفيوژهاي توليد شده قبلي)</a:t>
            </a:r>
            <a:endParaRPr lang="en-US" dirty="0">
              <a:solidFill>
                <a:schemeClr val="tx2">
                  <a:lumMod val="75000"/>
                </a:schemeClr>
              </a:solidFill>
              <a:cs typeface="B Titr" pitchFamily="2" charset="-78"/>
            </a:endParaRPr>
          </a:p>
        </p:txBody>
      </p:sp>
      <p:sp>
        <p:nvSpPr>
          <p:cNvPr id="6" name="TextBox 5"/>
          <p:cNvSpPr txBox="1"/>
          <p:nvPr/>
        </p:nvSpPr>
        <p:spPr>
          <a:xfrm>
            <a:off x="1000068" y="1000108"/>
            <a:ext cx="8143932" cy="369332"/>
          </a:xfrm>
          <a:prstGeom prst="rect">
            <a:avLst/>
          </a:prstGeom>
          <a:noFill/>
        </p:spPr>
        <p:txBody>
          <a:bodyPr wrap="square" rtlCol="0">
            <a:spAutoFit/>
          </a:bodyPr>
          <a:lstStyle/>
          <a:p>
            <a:pPr algn="r" rtl="1">
              <a:buFont typeface="Wingdings" pitchFamily="2" charset="2"/>
              <a:buChar char="q"/>
            </a:pPr>
            <a:r>
              <a:rPr lang="fa-IR" dirty="0" smtClean="0">
                <a:solidFill>
                  <a:schemeClr val="tx2">
                    <a:lumMod val="75000"/>
                  </a:schemeClr>
                </a:solidFill>
                <a:cs typeface="B Titr" pitchFamily="2" charset="-78"/>
              </a:rPr>
              <a:t> نياز عملي كشور به  190/000 سو </a:t>
            </a:r>
            <a:r>
              <a:rPr lang="en-US" dirty="0" smtClean="0">
                <a:solidFill>
                  <a:schemeClr val="tx2">
                    <a:lumMod val="75000"/>
                  </a:schemeClr>
                </a:solidFill>
                <a:cs typeface="B Titr" pitchFamily="2" charset="-78"/>
              </a:rPr>
              <a:t>SWU</a:t>
            </a:r>
            <a:r>
              <a:rPr lang="fa-IR" dirty="0" smtClean="0">
                <a:solidFill>
                  <a:schemeClr val="tx2">
                    <a:lumMod val="75000"/>
                  </a:schemeClr>
                </a:solidFill>
                <a:cs typeface="B Titr" pitchFamily="2" charset="-78"/>
              </a:rPr>
              <a:t> تامين نمي شود .( فقط 7200 سو توافق شده)</a:t>
            </a:r>
            <a:endParaRPr lang="en-US" dirty="0">
              <a:solidFill>
                <a:schemeClr val="tx2">
                  <a:lumMod val="75000"/>
                </a:schemeClr>
              </a:solidFill>
              <a:cs typeface="B Titr" pitchFamily="2" charset="-78"/>
            </a:endParaRPr>
          </a:p>
        </p:txBody>
      </p:sp>
      <p:sp>
        <p:nvSpPr>
          <p:cNvPr id="7" name="TextBox 6"/>
          <p:cNvSpPr txBox="1"/>
          <p:nvPr/>
        </p:nvSpPr>
        <p:spPr>
          <a:xfrm>
            <a:off x="1000068" y="2844013"/>
            <a:ext cx="8143932" cy="369332"/>
          </a:xfrm>
          <a:prstGeom prst="rect">
            <a:avLst/>
          </a:prstGeom>
          <a:noFill/>
        </p:spPr>
        <p:txBody>
          <a:bodyPr wrap="square" rtlCol="0">
            <a:spAutoFit/>
          </a:bodyPr>
          <a:lstStyle/>
          <a:p>
            <a:pPr algn="r" rtl="1">
              <a:buFont typeface="Wingdings" pitchFamily="2" charset="2"/>
              <a:buChar char="q"/>
            </a:pPr>
            <a:r>
              <a:rPr lang="fa-IR" dirty="0" smtClean="0">
                <a:solidFill>
                  <a:schemeClr val="tx2">
                    <a:lumMod val="75000"/>
                  </a:schemeClr>
                </a:solidFill>
                <a:cs typeface="B Titr" pitchFamily="2" charset="-78"/>
              </a:rPr>
              <a:t> مراكز غيرهسته اي تحت نظارت آژانس قرار مي گيرد.( پروتوكل الحاقي) </a:t>
            </a:r>
            <a:endParaRPr lang="en-US" dirty="0">
              <a:solidFill>
                <a:schemeClr val="tx2">
                  <a:lumMod val="75000"/>
                </a:schemeClr>
              </a:solidFill>
              <a:cs typeface="B Titr" pitchFamily="2" charset="-78"/>
            </a:endParaRPr>
          </a:p>
        </p:txBody>
      </p:sp>
      <p:sp>
        <p:nvSpPr>
          <p:cNvPr id="8" name="TextBox 7"/>
          <p:cNvSpPr txBox="1"/>
          <p:nvPr/>
        </p:nvSpPr>
        <p:spPr>
          <a:xfrm>
            <a:off x="1000068" y="2229378"/>
            <a:ext cx="8143932" cy="369332"/>
          </a:xfrm>
          <a:prstGeom prst="rect">
            <a:avLst/>
          </a:prstGeom>
          <a:noFill/>
        </p:spPr>
        <p:txBody>
          <a:bodyPr wrap="square" rtlCol="0">
            <a:spAutoFit/>
          </a:bodyPr>
          <a:lstStyle/>
          <a:p>
            <a:pPr algn="r" rtl="1">
              <a:buFont typeface="Wingdings" pitchFamily="2" charset="2"/>
              <a:buChar char="q"/>
            </a:pPr>
            <a:r>
              <a:rPr lang="fa-IR" dirty="0" smtClean="0">
                <a:solidFill>
                  <a:schemeClr val="tx2">
                    <a:lumMod val="75000"/>
                  </a:schemeClr>
                </a:solidFill>
                <a:cs typeface="B Titr" pitchFamily="2" charset="-78"/>
              </a:rPr>
              <a:t> شبكه تامين كنندگان قطعات  خود به خود نابود شده و بازسازي آن 2 سال زمان مي خواهد.</a:t>
            </a:r>
            <a:endParaRPr lang="en-US" dirty="0">
              <a:solidFill>
                <a:schemeClr val="tx2">
                  <a:lumMod val="75000"/>
                </a:schemeClr>
              </a:solidFill>
              <a:cs typeface="B Titr" pitchFamily="2" charset="-78"/>
            </a:endParaRPr>
          </a:p>
        </p:txBody>
      </p:sp>
      <p:sp>
        <p:nvSpPr>
          <p:cNvPr id="9" name="TextBox 8"/>
          <p:cNvSpPr txBox="1"/>
          <p:nvPr/>
        </p:nvSpPr>
        <p:spPr>
          <a:xfrm>
            <a:off x="1000068" y="3458648"/>
            <a:ext cx="8143932" cy="369332"/>
          </a:xfrm>
          <a:prstGeom prst="rect">
            <a:avLst/>
          </a:prstGeom>
          <a:noFill/>
        </p:spPr>
        <p:txBody>
          <a:bodyPr wrap="square" rtlCol="0">
            <a:spAutoFit/>
          </a:bodyPr>
          <a:lstStyle/>
          <a:p>
            <a:pPr algn="r" rtl="1">
              <a:buFont typeface="Wingdings" pitchFamily="2" charset="2"/>
              <a:buChar char="q"/>
            </a:pPr>
            <a:r>
              <a:rPr lang="fa-IR" dirty="0" smtClean="0">
                <a:solidFill>
                  <a:schemeClr val="tx2">
                    <a:lumMod val="75000"/>
                  </a:schemeClr>
                </a:solidFill>
                <a:cs typeface="B Titr" pitchFamily="2" charset="-78"/>
              </a:rPr>
              <a:t> تحريمها بصورت مرحله اي آنهم با شرط تاييد آژانس لغو يا تعليق خواهد شد.(سابقه قبلي آژانس) </a:t>
            </a:r>
            <a:endParaRPr lang="en-US" dirty="0">
              <a:solidFill>
                <a:schemeClr val="tx2">
                  <a:lumMod val="75000"/>
                </a:schemeClr>
              </a:solidFill>
              <a:cs typeface="B Titr" pitchFamily="2" charset="-78"/>
            </a:endParaRPr>
          </a:p>
        </p:txBody>
      </p:sp>
      <p:sp>
        <p:nvSpPr>
          <p:cNvPr id="10" name="TextBox 9"/>
          <p:cNvSpPr txBox="1"/>
          <p:nvPr/>
        </p:nvSpPr>
        <p:spPr>
          <a:xfrm>
            <a:off x="1000068" y="4073283"/>
            <a:ext cx="8143932" cy="369332"/>
          </a:xfrm>
          <a:prstGeom prst="rect">
            <a:avLst/>
          </a:prstGeom>
          <a:noFill/>
        </p:spPr>
        <p:txBody>
          <a:bodyPr wrap="square" rtlCol="0">
            <a:spAutoFit/>
          </a:bodyPr>
          <a:lstStyle/>
          <a:p>
            <a:pPr algn="r" rtl="1">
              <a:buFont typeface="Wingdings" pitchFamily="2" charset="2"/>
              <a:buChar char="q"/>
            </a:pPr>
            <a:r>
              <a:rPr lang="fa-IR" dirty="0" smtClean="0">
                <a:solidFill>
                  <a:schemeClr val="tx2">
                    <a:lumMod val="75000"/>
                  </a:schemeClr>
                </a:solidFill>
                <a:cs typeface="B Titr" pitchFamily="2" charset="-78"/>
              </a:rPr>
              <a:t> تحقيق و توسعه</a:t>
            </a:r>
            <a:r>
              <a:rPr lang="en-US" dirty="0" smtClean="0">
                <a:solidFill>
                  <a:schemeClr val="tx2">
                    <a:lumMod val="75000"/>
                  </a:schemeClr>
                </a:solidFill>
                <a:cs typeface="B Titr" pitchFamily="2" charset="-78"/>
              </a:rPr>
              <a:t> (R&amp;D) </a:t>
            </a:r>
            <a:r>
              <a:rPr lang="fa-IR" dirty="0" smtClean="0">
                <a:solidFill>
                  <a:schemeClr val="tx2">
                    <a:lumMod val="75000"/>
                  </a:schemeClr>
                </a:solidFill>
                <a:cs typeface="B Titr" pitchFamily="2" charset="-78"/>
              </a:rPr>
              <a:t> محدود به يك جدول زماني نامشخص خواهد شد . (محدوديت رشد علمي)</a:t>
            </a:r>
            <a:endParaRPr lang="en-US" dirty="0">
              <a:solidFill>
                <a:schemeClr val="tx2">
                  <a:lumMod val="75000"/>
                </a:schemeClr>
              </a:solidFill>
              <a:cs typeface="B Titr" pitchFamily="2" charset="-78"/>
            </a:endParaRPr>
          </a:p>
        </p:txBody>
      </p:sp>
      <p:sp>
        <p:nvSpPr>
          <p:cNvPr id="11" name="TextBox 10"/>
          <p:cNvSpPr txBox="1"/>
          <p:nvPr/>
        </p:nvSpPr>
        <p:spPr>
          <a:xfrm>
            <a:off x="1000068" y="4687918"/>
            <a:ext cx="8143932" cy="369332"/>
          </a:xfrm>
          <a:prstGeom prst="rect">
            <a:avLst/>
          </a:prstGeom>
          <a:noFill/>
        </p:spPr>
        <p:txBody>
          <a:bodyPr wrap="square" rtlCol="0">
            <a:spAutoFit/>
          </a:bodyPr>
          <a:lstStyle/>
          <a:p>
            <a:pPr algn="r" rtl="1">
              <a:buFont typeface="Wingdings" pitchFamily="2" charset="2"/>
              <a:buChar char="q"/>
            </a:pPr>
            <a:r>
              <a:rPr lang="fa-IR" dirty="0" smtClean="0">
                <a:solidFill>
                  <a:schemeClr val="tx2">
                    <a:lumMod val="75000"/>
                  </a:schemeClr>
                </a:solidFill>
                <a:cs typeface="B Titr" pitchFamily="2" charset="-78"/>
              </a:rPr>
              <a:t> غني سازي در فردو تعطيل و حق ايجاد سايتهاي غني سازي جديد سلب خواهد شد.</a:t>
            </a:r>
            <a:endParaRPr lang="en-US" dirty="0">
              <a:solidFill>
                <a:schemeClr val="tx2">
                  <a:lumMod val="75000"/>
                </a:schemeClr>
              </a:solidFill>
              <a:cs typeface="B Titr" pitchFamily="2" charset="-78"/>
            </a:endParaRPr>
          </a:p>
        </p:txBody>
      </p:sp>
      <p:sp>
        <p:nvSpPr>
          <p:cNvPr id="12" name="TextBox 11"/>
          <p:cNvSpPr txBox="1"/>
          <p:nvPr/>
        </p:nvSpPr>
        <p:spPr>
          <a:xfrm>
            <a:off x="0" y="5302553"/>
            <a:ext cx="9144000" cy="369332"/>
          </a:xfrm>
          <a:prstGeom prst="rect">
            <a:avLst/>
          </a:prstGeom>
          <a:noFill/>
        </p:spPr>
        <p:txBody>
          <a:bodyPr wrap="square" rtlCol="0">
            <a:spAutoFit/>
          </a:bodyPr>
          <a:lstStyle/>
          <a:p>
            <a:pPr algn="r" rtl="1">
              <a:buFont typeface="Wingdings" pitchFamily="2" charset="2"/>
              <a:buChar char="q"/>
            </a:pPr>
            <a:r>
              <a:rPr lang="fa-IR" dirty="0" smtClean="0">
                <a:solidFill>
                  <a:schemeClr val="tx2">
                    <a:lumMod val="75000"/>
                  </a:schemeClr>
                </a:solidFill>
                <a:cs typeface="B Titr" pitchFamily="2" charset="-78"/>
              </a:rPr>
              <a:t>  استفاده از فناوريهاي مدرن در نظارتها به معني قبول نظارتهاي نا متعارف آژانس است.(دوربينهاي </a:t>
            </a:r>
            <a:r>
              <a:rPr lang="en-US" dirty="0" smtClean="0">
                <a:solidFill>
                  <a:schemeClr val="tx2">
                    <a:lumMod val="75000"/>
                  </a:schemeClr>
                </a:solidFill>
                <a:cs typeface="B Titr" pitchFamily="2" charset="-78"/>
              </a:rPr>
              <a:t>On Line</a:t>
            </a:r>
            <a:r>
              <a:rPr lang="fa-IR" dirty="0" smtClean="0">
                <a:solidFill>
                  <a:schemeClr val="tx2">
                    <a:lumMod val="75000"/>
                  </a:schemeClr>
                </a:solidFill>
                <a:cs typeface="B Titr" pitchFamily="2" charset="-78"/>
              </a:rPr>
              <a:t>)</a:t>
            </a:r>
            <a:endParaRPr lang="en-US" dirty="0">
              <a:solidFill>
                <a:schemeClr val="tx2">
                  <a:lumMod val="75000"/>
                </a:schemeClr>
              </a:solidFill>
              <a:cs typeface="B Titr" pitchFamily="2" charset="-78"/>
            </a:endParaRPr>
          </a:p>
        </p:txBody>
      </p:sp>
      <p:sp>
        <p:nvSpPr>
          <p:cNvPr id="13" name="TextBox 12"/>
          <p:cNvSpPr txBox="1"/>
          <p:nvPr/>
        </p:nvSpPr>
        <p:spPr>
          <a:xfrm>
            <a:off x="0" y="5917188"/>
            <a:ext cx="9144000" cy="369332"/>
          </a:xfrm>
          <a:prstGeom prst="rect">
            <a:avLst/>
          </a:prstGeom>
          <a:noFill/>
        </p:spPr>
        <p:txBody>
          <a:bodyPr wrap="square" rtlCol="0">
            <a:spAutoFit/>
          </a:bodyPr>
          <a:lstStyle/>
          <a:p>
            <a:pPr algn="r" rtl="1">
              <a:buFont typeface="Wingdings" pitchFamily="2" charset="2"/>
              <a:buChar char="q"/>
            </a:pPr>
            <a:r>
              <a:rPr lang="fa-IR" dirty="0" smtClean="0">
                <a:solidFill>
                  <a:schemeClr val="tx2">
                    <a:lumMod val="75000"/>
                  </a:schemeClr>
                </a:solidFill>
                <a:cs typeface="B Titr" pitchFamily="2" charset="-78"/>
              </a:rPr>
              <a:t>اطمينان از صلح آميز بودن برنامه هسته اي، از طريق كند سازي رشد صنعت دنبال شده است.   </a:t>
            </a:r>
            <a:endParaRPr lang="en-US" dirty="0">
              <a:solidFill>
                <a:schemeClr val="tx2">
                  <a:lumMod val="75000"/>
                </a:schemeClr>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P spid="9" grpId="0"/>
      <p:bldP spid="10"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24"/>
            <a:ext cx="5000660" cy="868346"/>
          </a:xfrm>
        </p:spPr>
        <p:txBody>
          <a:bodyPr>
            <a:normAutofit fontScale="90000"/>
          </a:bodyPr>
          <a:lstStyle/>
          <a:p>
            <a:r>
              <a:rPr lang="fa-IR" dirty="0" smtClean="0">
                <a:solidFill>
                  <a:srgbClr val="FFFF00"/>
                </a:solidFill>
                <a:cs typeface="B Titr" pitchFamily="2" charset="-78"/>
              </a:rPr>
              <a:t>سوالات و ابهامات كليدي :</a:t>
            </a:r>
            <a:endParaRPr lang="en-US" dirty="0">
              <a:solidFill>
                <a:srgbClr val="FFFF00"/>
              </a:solidFill>
              <a:cs typeface="B Titr" pitchFamily="2" charset="-78"/>
            </a:endParaRPr>
          </a:p>
        </p:txBody>
      </p:sp>
      <p:sp>
        <p:nvSpPr>
          <p:cNvPr id="3" name="TextBox 2"/>
          <p:cNvSpPr txBox="1"/>
          <p:nvPr/>
        </p:nvSpPr>
        <p:spPr>
          <a:xfrm>
            <a:off x="519082" y="1142984"/>
            <a:ext cx="8643998" cy="400110"/>
          </a:xfrm>
          <a:prstGeom prst="rect">
            <a:avLst/>
          </a:prstGeom>
          <a:noFill/>
        </p:spPr>
        <p:txBody>
          <a:bodyPr wrap="square" rtlCol="0">
            <a:spAutoFit/>
          </a:bodyPr>
          <a:lstStyle/>
          <a:p>
            <a:pPr algn="r" rtl="1">
              <a:buFont typeface="Wingdings" pitchFamily="2" charset="2"/>
              <a:buChar char="Ø"/>
            </a:pPr>
            <a:r>
              <a:rPr lang="fa-IR" sz="2000" dirty="0" smtClean="0">
                <a:solidFill>
                  <a:schemeClr val="tx2">
                    <a:lumMod val="75000"/>
                  </a:schemeClr>
                </a:solidFill>
                <a:cs typeface="B Titr" pitchFamily="2" charset="-78"/>
              </a:rPr>
              <a:t> چه ضمانتي بابت فروش منصفانه سوخت هسته اي به ايران وجود دارد ؟ </a:t>
            </a:r>
            <a:endParaRPr lang="en-US" sz="2000" dirty="0">
              <a:solidFill>
                <a:schemeClr val="tx2">
                  <a:lumMod val="75000"/>
                </a:schemeClr>
              </a:solidFill>
              <a:cs typeface="B Titr" pitchFamily="2" charset="-78"/>
            </a:endParaRPr>
          </a:p>
        </p:txBody>
      </p:sp>
      <p:sp>
        <p:nvSpPr>
          <p:cNvPr id="4" name="TextBox 3"/>
          <p:cNvSpPr txBox="1"/>
          <p:nvPr/>
        </p:nvSpPr>
        <p:spPr>
          <a:xfrm>
            <a:off x="519082" y="1631614"/>
            <a:ext cx="8643998" cy="400110"/>
          </a:xfrm>
          <a:prstGeom prst="rect">
            <a:avLst/>
          </a:prstGeom>
          <a:noFill/>
        </p:spPr>
        <p:txBody>
          <a:bodyPr wrap="square" rtlCol="0">
            <a:spAutoFit/>
          </a:bodyPr>
          <a:lstStyle/>
          <a:p>
            <a:pPr algn="r" rtl="1">
              <a:buFont typeface="Wingdings" pitchFamily="2" charset="2"/>
              <a:buChar char="Ø"/>
            </a:pPr>
            <a:r>
              <a:rPr lang="fa-IR" sz="2000" dirty="0" smtClean="0">
                <a:solidFill>
                  <a:schemeClr val="tx2">
                    <a:lumMod val="75000"/>
                  </a:schemeClr>
                </a:solidFill>
                <a:cs typeface="B Titr" pitchFamily="2" charset="-78"/>
              </a:rPr>
              <a:t> كداميك آسان تر است ،خريد كيك زرد با اورانيم غني شده ؟ </a:t>
            </a:r>
            <a:endParaRPr lang="en-US" sz="2000" dirty="0">
              <a:solidFill>
                <a:schemeClr val="tx2">
                  <a:lumMod val="75000"/>
                </a:schemeClr>
              </a:solidFill>
              <a:cs typeface="B Titr" pitchFamily="2" charset="-78"/>
            </a:endParaRPr>
          </a:p>
        </p:txBody>
      </p:sp>
      <p:sp>
        <p:nvSpPr>
          <p:cNvPr id="5" name="TextBox 4"/>
          <p:cNvSpPr txBox="1"/>
          <p:nvPr/>
        </p:nvSpPr>
        <p:spPr>
          <a:xfrm>
            <a:off x="0" y="2120244"/>
            <a:ext cx="9163080" cy="400110"/>
          </a:xfrm>
          <a:prstGeom prst="rect">
            <a:avLst/>
          </a:prstGeom>
          <a:noFill/>
        </p:spPr>
        <p:txBody>
          <a:bodyPr wrap="square" rtlCol="0">
            <a:spAutoFit/>
          </a:bodyPr>
          <a:lstStyle/>
          <a:p>
            <a:pPr algn="r" rtl="1">
              <a:buFont typeface="Wingdings" pitchFamily="2" charset="2"/>
              <a:buChar char="Ø"/>
            </a:pPr>
            <a:r>
              <a:rPr lang="fa-IR" sz="2000" dirty="0" smtClean="0">
                <a:solidFill>
                  <a:schemeClr val="tx2">
                    <a:lumMod val="75000"/>
                  </a:schemeClr>
                </a:solidFill>
                <a:cs typeface="B Titr" pitchFamily="2" charset="-78"/>
              </a:rPr>
              <a:t> آيا قبل از دستيابي به ماشينهاي نسل جديد  ماشينهاي قديمي را مي توان محدود كرد ؟</a:t>
            </a:r>
            <a:endParaRPr lang="en-US" sz="2000" dirty="0">
              <a:solidFill>
                <a:schemeClr val="tx2">
                  <a:lumMod val="75000"/>
                </a:schemeClr>
              </a:solidFill>
              <a:cs typeface="B Titr" pitchFamily="2" charset="-78"/>
            </a:endParaRPr>
          </a:p>
        </p:txBody>
      </p:sp>
      <p:sp>
        <p:nvSpPr>
          <p:cNvPr id="7" name="TextBox 6"/>
          <p:cNvSpPr txBox="1"/>
          <p:nvPr/>
        </p:nvSpPr>
        <p:spPr>
          <a:xfrm>
            <a:off x="947710" y="2608874"/>
            <a:ext cx="8215370" cy="400110"/>
          </a:xfrm>
          <a:prstGeom prst="rect">
            <a:avLst/>
          </a:prstGeom>
          <a:noFill/>
        </p:spPr>
        <p:txBody>
          <a:bodyPr wrap="square" rtlCol="0">
            <a:spAutoFit/>
          </a:bodyPr>
          <a:lstStyle/>
          <a:p>
            <a:pPr algn="r" rtl="1">
              <a:buFont typeface="Wingdings" pitchFamily="2" charset="2"/>
              <a:buChar char="Ø"/>
            </a:pPr>
            <a:r>
              <a:rPr lang="fa-IR" sz="2000" dirty="0" smtClean="0">
                <a:solidFill>
                  <a:schemeClr val="tx2">
                    <a:lumMod val="75000"/>
                  </a:schemeClr>
                </a:solidFill>
                <a:cs typeface="B Titr" pitchFamily="2" charset="-78"/>
              </a:rPr>
              <a:t> آيا در دوره 10 ساله توسعه </a:t>
            </a:r>
            <a:r>
              <a:rPr lang="fa-IR" sz="2000" i="1" u="sng" dirty="0" smtClean="0">
                <a:solidFill>
                  <a:schemeClr val="tx2">
                    <a:lumMod val="75000"/>
                  </a:schemeClr>
                </a:solidFill>
                <a:cs typeface="B Titr" pitchFamily="2" charset="-78"/>
              </a:rPr>
              <a:t>زنجيره شاهد </a:t>
            </a:r>
            <a:r>
              <a:rPr lang="fa-IR" sz="2000" dirty="0" smtClean="0">
                <a:solidFill>
                  <a:schemeClr val="tx2">
                    <a:lumMod val="75000"/>
                  </a:schemeClr>
                </a:solidFill>
                <a:cs typeface="B Titr" pitchFamily="2" charset="-78"/>
              </a:rPr>
              <a:t>جهت ارتقاء نسل سانتريفيوژها مجاز است ؟</a:t>
            </a:r>
            <a:endParaRPr lang="en-US" sz="2000" dirty="0">
              <a:solidFill>
                <a:schemeClr val="tx2">
                  <a:lumMod val="75000"/>
                </a:schemeClr>
              </a:solidFill>
              <a:cs typeface="B Titr" pitchFamily="2" charset="-78"/>
            </a:endParaRPr>
          </a:p>
        </p:txBody>
      </p:sp>
      <p:sp>
        <p:nvSpPr>
          <p:cNvPr id="8" name="TextBox 7"/>
          <p:cNvSpPr txBox="1"/>
          <p:nvPr/>
        </p:nvSpPr>
        <p:spPr>
          <a:xfrm>
            <a:off x="947710" y="3097504"/>
            <a:ext cx="8215370" cy="400110"/>
          </a:xfrm>
          <a:prstGeom prst="rect">
            <a:avLst/>
          </a:prstGeom>
          <a:noFill/>
        </p:spPr>
        <p:txBody>
          <a:bodyPr wrap="square" rtlCol="0">
            <a:spAutoFit/>
          </a:bodyPr>
          <a:lstStyle/>
          <a:p>
            <a:pPr algn="r" rtl="1">
              <a:buFont typeface="Wingdings" pitchFamily="2" charset="2"/>
              <a:buChar char="Ø"/>
            </a:pPr>
            <a:r>
              <a:rPr lang="fa-IR" sz="2000" dirty="0" smtClean="0">
                <a:solidFill>
                  <a:schemeClr val="tx2">
                    <a:lumMod val="75000"/>
                  </a:schemeClr>
                </a:solidFill>
                <a:cs typeface="B Titr" pitchFamily="2" charset="-78"/>
              </a:rPr>
              <a:t> هزينه هاي گزاف بازطراحي اراك و تغيير كاربري فردو بر عهده كيست ؟</a:t>
            </a:r>
            <a:endParaRPr lang="en-US" sz="2000" dirty="0">
              <a:solidFill>
                <a:schemeClr val="tx2">
                  <a:lumMod val="75000"/>
                </a:schemeClr>
              </a:solidFill>
              <a:cs typeface="B Titr" pitchFamily="2" charset="-78"/>
            </a:endParaRPr>
          </a:p>
        </p:txBody>
      </p:sp>
      <p:sp>
        <p:nvSpPr>
          <p:cNvPr id="9" name="TextBox 8"/>
          <p:cNvSpPr txBox="1"/>
          <p:nvPr/>
        </p:nvSpPr>
        <p:spPr>
          <a:xfrm>
            <a:off x="285720" y="3586134"/>
            <a:ext cx="8877360" cy="400110"/>
          </a:xfrm>
          <a:prstGeom prst="rect">
            <a:avLst/>
          </a:prstGeom>
          <a:noFill/>
        </p:spPr>
        <p:txBody>
          <a:bodyPr wrap="square" rtlCol="0">
            <a:spAutoFit/>
          </a:bodyPr>
          <a:lstStyle/>
          <a:p>
            <a:pPr algn="r" rtl="1">
              <a:buFont typeface="Wingdings" pitchFamily="2" charset="2"/>
              <a:buChar char="Ø"/>
            </a:pPr>
            <a:r>
              <a:rPr lang="fa-IR" sz="2000" dirty="0" smtClean="0">
                <a:solidFill>
                  <a:schemeClr val="tx2">
                    <a:lumMod val="75000"/>
                  </a:schemeClr>
                </a:solidFill>
                <a:cs typeface="B Titr" pitchFamily="2" charset="-78"/>
              </a:rPr>
              <a:t> اگر آژانس مثل گذشته در بازرسيها دچار سياست زدگي شد راهكار ايران در اين رابطه چيست ؟</a:t>
            </a:r>
            <a:endParaRPr lang="en-US" sz="2000" dirty="0">
              <a:solidFill>
                <a:schemeClr val="tx2">
                  <a:lumMod val="75000"/>
                </a:schemeClr>
              </a:solidFill>
              <a:cs typeface="B Titr" pitchFamily="2" charset="-78"/>
            </a:endParaRPr>
          </a:p>
        </p:txBody>
      </p:sp>
      <p:sp>
        <p:nvSpPr>
          <p:cNvPr id="10" name="TextBox 9"/>
          <p:cNvSpPr txBox="1"/>
          <p:nvPr/>
        </p:nvSpPr>
        <p:spPr>
          <a:xfrm>
            <a:off x="947710" y="4074764"/>
            <a:ext cx="8215370" cy="400110"/>
          </a:xfrm>
          <a:prstGeom prst="rect">
            <a:avLst/>
          </a:prstGeom>
          <a:noFill/>
        </p:spPr>
        <p:txBody>
          <a:bodyPr wrap="square" rtlCol="0">
            <a:spAutoFit/>
          </a:bodyPr>
          <a:lstStyle/>
          <a:p>
            <a:pPr algn="r" rtl="1">
              <a:buFont typeface="Wingdings" pitchFamily="2" charset="2"/>
              <a:buChar char="Ø"/>
            </a:pPr>
            <a:r>
              <a:rPr lang="fa-IR" sz="2000" dirty="0" smtClean="0">
                <a:solidFill>
                  <a:schemeClr val="tx2">
                    <a:lumMod val="75000"/>
                  </a:schemeClr>
                </a:solidFill>
                <a:cs typeface="B Titr" pitchFamily="2" charset="-78"/>
              </a:rPr>
              <a:t> زمان 10 يا 15 سال چگونه محاسبه شده است ؟</a:t>
            </a:r>
            <a:endParaRPr lang="en-US" sz="2000" dirty="0">
              <a:solidFill>
                <a:schemeClr val="tx2">
                  <a:lumMod val="75000"/>
                </a:schemeClr>
              </a:solidFill>
              <a:cs typeface="B Titr" pitchFamily="2" charset="-78"/>
            </a:endParaRPr>
          </a:p>
        </p:txBody>
      </p:sp>
      <p:sp>
        <p:nvSpPr>
          <p:cNvPr id="11" name="TextBox 10"/>
          <p:cNvSpPr txBox="1"/>
          <p:nvPr/>
        </p:nvSpPr>
        <p:spPr>
          <a:xfrm>
            <a:off x="947710" y="4563394"/>
            <a:ext cx="8215370" cy="400110"/>
          </a:xfrm>
          <a:prstGeom prst="rect">
            <a:avLst/>
          </a:prstGeom>
          <a:noFill/>
        </p:spPr>
        <p:txBody>
          <a:bodyPr wrap="square" rtlCol="0">
            <a:spAutoFit/>
          </a:bodyPr>
          <a:lstStyle/>
          <a:p>
            <a:pPr algn="r" rtl="1">
              <a:buFont typeface="Wingdings" pitchFamily="2" charset="2"/>
              <a:buChar char="Ø"/>
            </a:pPr>
            <a:r>
              <a:rPr lang="fa-IR" sz="2000" dirty="0" smtClean="0">
                <a:solidFill>
                  <a:schemeClr val="tx2">
                    <a:lumMod val="75000"/>
                  </a:schemeClr>
                </a:solidFill>
                <a:cs typeface="B Titr" pitchFamily="2" charset="-78"/>
              </a:rPr>
              <a:t> در پايان 10 سال شرايط و رفتار با ايران چگونه خواهد بود ؟</a:t>
            </a:r>
            <a:endParaRPr lang="en-US" sz="2000" dirty="0">
              <a:solidFill>
                <a:schemeClr val="tx2">
                  <a:lumMod val="75000"/>
                </a:schemeClr>
              </a:solidFill>
              <a:cs typeface="B Titr" pitchFamily="2" charset="-78"/>
            </a:endParaRPr>
          </a:p>
        </p:txBody>
      </p:sp>
      <p:sp>
        <p:nvSpPr>
          <p:cNvPr id="12" name="TextBox 11"/>
          <p:cNvSpPr txBox="1"/>
          <p:nvPr/>
        </p:nvSpPr>
        <p:spPr>
          <a:xfrm>
            <a:off x="947710" y="5052024"/>
            <a:ext cx="8215370" cy="400110"/>
          </a:xfrm>
          <a:prstGeom prst="rect">
            <a:avLst/>
          </a:prstGeom>
          <a:noFill/>
        </p:spPr>
        <p:txBody>
          <a:bodyPr wrap="square" rtlCol="0">
            <a:spAutoFit/>
          </a:bodyPr>
          <a:lstStyle/>
          <a:p>
            <a:pPr algn="r" rtl="1">
              <a:buFont typeface="Wingdings" pitchFamily="2" charset="2"/>
              <a:buChar char="Ø"/>
            </a:pPr>
            <a:r>
              <a:rPr lang="fa-IR" sz="2000" dirty="0" smtClean="0">
                <a:solidFill>
                  <a:schemeClr val="tx2">
                    <a:lumMod val="75000"/>
                  </a:schemeClr>
                </a:solidFill>
                <a:cs typeface="B Titr" pitchFamily="2" charset="-78"/>
              </a:rPr>
              <a:t> نيروي انساني و تجارب هسته اي كسب شده در آينده چگونه حفظ  خواهد شد ؟</a:t>
            </a:r>
            <a:endParaRPr lang="en-US" sz="2000" dirty="0">
              <a:solidFill>
                <a:schemeClr val="tx2">
                  <a:lumMod val="75000"/>
                </a:schemeClr>
              </a:solidFill>
              <a:cs typeface="B Titr" pitchFamily="2" charset="-78"/>
            </a:endParaRPr>
          </a:p>
        </p:txBody>
      </p:sp>
      <p:sp>
        <p:nvSpPr>
          <p:cNvPr id="13" name="TextBox 12"/>
          <p:cNvSpPr txBox="1"/>
          <p:nvPr/>
        </p:nvSpPr>
        <p:spPr>
          <a:xfrm>
            <a:off x="947710" y="5540654"/>
            <a:ext cx="8215370" cy="400110"/>
          </a:xfrm>
          <a:prstGeom prst="rect">
            <a:avLst/>
          </a:prstGeom>
          <a:noFill/>
        </p:spPr>
        <p:txBody>
          <a:bodyPr wrap="square" rtlCol="0">
            <a:spAutoFit/>
          </a:bodyPr>
          <a:lstStyle/>
          <a:p>
            <a:pPr algn="r" rtl="1">
              <a:buFont typeface="Wingdings" pitchFamily="2" charset="2"/>
              <a:buChar char="Ø"/>
            </a:pPr>
            <a:r>
              <a:rPr lang="fa-IR" sz="2000" dirty="0" smtClean="0">
                <a:solidFill>
                  <a:schemeClr val="tx2">
                    <a:lumMod val="75000"/>
                  </a:schemeClr>
                </a:solidFill>
                <a:cs typeface="B Titr" pitchFamily="2" charset="-78"/>
              </a:rPr>
              <a:t> چه مرجعي نوع تحريم را از بابت هسته اي بودن تشخيص خواهد داد ؟</a:t>
            </a:r>
            <a:endParaRPr lang="en-US" sz="2000" dirty="0">
              <a:solidFill>
                <a:schemeClr val="tx2">
                  <a:lumMod val="75000"/>
                </a:schemeClr>
              </a:solidFill>
              <a:cs typeface="B Titr" pitchFamily="2" charset="-78"/>
            </a:endParaRPr>
          </a:p>
        </p:txBody>
      </p:sp>
      <p:sp>
        <p:nvSpPr>
          <p:cNvPr id="15" name="TextBox 14"/>
          <p:cNvSpPr txBox="1"/>
          <p:nvPr/>
        </p:nvSpPr>
        <p:spPr>
          <a:xfrm>
            <a:off x="214282" y="6029286"/>
            <a:ext cx="8958322" cy="400110"/>
          </a:xfrm>
          <a:prstGeom prst="rect">
            <a:avLst/>
          </a:prstGeom>
          <a:noFill/>
        </p:spPr>
        <p:txBody>
          <a:bodyPr wrap="square" rtlCol="0">
            <a:spAutoFit/>
          </a:bodyPr>
          <a:lstStyle/>
          <a:p>
            <a:pPr algn="r" rtl="1">
              <a:buFont typeface="Wingdings" pitchFamily="2" charset="2"/>
              <a:buChar char="Ø"/>
            </a:pPr>
            <a:r>
              <a:rPr lang="fa-IR" sz="2000" dirty="0" smtClean="0">
                <a:solidFill>
                  <a:schemeClr val="tx2">
                    <a:lumMod val="75000"/>
                  </a:schemeClr>
                </a:solidFill>
                <a:cs typeface="B Titr" pitchFamily="2" charset="-78"/>
              </a:rPr>
              <a:t> به گفته اوباما اين توافق امنيت اسرائيل را تامين مي كند ، امنيت دانشمندان و كشور ما چطور؟</a:t>
            </a:r>
            <a:endParaRPr lang="en-US" sz="2000" dirty="0">
              <a:solidFill>
                <a:schemeClr val="tx2">
                  <a:lumMod val="75000"/>
                </a:schemeClr>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down)">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down)">
                                      <p:cBhvr>
                                        <p:cTn id="6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8" grpId="0"/>
      <p:bldP spid="9" grpId="0"/>
      <p:bldP spid="10" grpId="0"/>
      <p:bldP spid="11" grpId="0"/>
      <p:bldP spid="12" grpId="0"/>
      <p:bldP spid="13"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306" y="-24"/>
            <a:ext cx="5500726" cy="928694"/>
          </a:xfrm>
        </p:spPr>
        <p:txBody>
          <a:bodyPr>
            <a:normAutofit fontScale="90000"/>
          </a:bodyPr>
          <a:lstStyle/>
          <a:p>
            <a:r>
              <a:rPr lang="fa-IR" dirty="0" smtClean="0">
                <a:solidFill>
                  <a:srgbClr val="FFFF00"/>
                </a:solidFill>
                <a:cs typeface="B Titr" pitchFamily="2" charset="-78"/>
              </a:rPr>
              <a:t>پيامدهاي احتمالي اين توافق :</a:t>
            </a:r>
            <a:endParaRPr lang="en-US" dirty="0">
              <a:solidFill>
                <a:srgbClr val="FFFF00"/>
              </a:solidFill>
              <a:cs typeface="B Titr" pitchFamily="2" charset="-78"/>
            </a:endParaRPr>
          </a:p>
        </p:txBody>
      </p:sp>
      <p:sp>
        <p:nvSpPr>
          <p:cNvPr id="3" name="TextBox 2"/>
          <p:cNvSpPr txBox="1"/>
          <p:nvPr/>
        </p:nvSpPr>
        <p:spPr>
          <a:xfrm>
            <a:off x="285720" y="1600130"/>
            <a:ext cx="8715404" cy="400110"/>
          </a:xfrm>
          <a:prstGeom prst="rect">
            <a:avLst/>
          </a:prstGeom>
          <a:noFill/>
        </p:spPr>
        <p:txBody>
          <a:bodyPr wrap="square" rtlCol="0">
            <a:spAutoFit/>
          </a:bodyPr>
          <a:lstStyle/>
          <a:p>
            <a:pPr algn="r" rtl="1"/>
            <a:r>
              <a:rPr lang="fa-IR" sz="2000" dirty="0" smtClean="0">
                <a:solidFill>
                  <a:schemeClr val="tx2">
                    <a:lumMod val="75000"/>
                  </a:schemeClr>
                </a:solidFill>
                <a:cs typeface="B Titr" pitchFamily="2" charset="-78"/>
              </a:rPr>
              <a:t>1. وابستگي در تامين سوخت 20% راكتور تهران</a:t>
            </a:r>
            <a:endParaRPr lang="en-US" sz="2000" dirty="0">
              <a:solidFill>
                <a:schemeClr val="tx2">
                  <a:lumMod val="75000"/>
                </a:schemeClr>
              </a:solidFill>
              <a:cs typeface="B Titr" pitchFamily="2" charset="-78"/>
            </a:endParaRPr>
          </a:p>
        </p:txBody>
      </p:sp>
      <p:sp>
        <p:nvSpPr>
          <p:cNvPr id="4" name="TextBox 3"/>
          <p:cNvSpPr txBox="1"/>
          <p:nvPr/>
        </p:nvSpPr>
        <p:spPr>
          <a:xfrm>
            <a:off x="285720" y="2100196"/>
            <a:ext cx="8715404" cy="400110"/>
          </a:xfrm>
          <a:prstGeom prst="rect">
            <a:avLst/>
          </a:prstGeom>
          <a:noFill/>
        </p:spPr>
        <p:txBody>
          <a:bodyPr wrap="square" rtlCol="0">
            <a:spAutoFit/>
          </a:bodyPr>
          <a:lstStyle/>
          <a:p>
            <a:pPr algn="r" rtl="1"/>
            <a:r>
              <a:rPr lang="fa-IR" sz="2000" dirty="0" smtClean="0">
                <a:solidFill>
                  <a:schemeClr val="tx2">
                    <a:lumMod val="75000"/>
                  </a:schemeClr>
                </a:solidFill>
                <a:cs typeface="B Titr" pitchFamily="2" charset="-78"/>
              </a:rPr>
              <a:t>2. توقف رشد فناوري در ماشينهاي سانتريفيوژ (نسل اول </a:t>
            </a:r>
            <a:r>
              <a:rPr lang="en-US" sz="2000" dirty="0" smtClean="0">
                <a:solidFill>
                  <a:schemeClr val="tx2">
                    <a:lumMod val="75000"/>
                  </a:schemeClr>
                </a:solidFill>
                <a:cs typeface="B Titr" pitchFamily="2" charset="-78"/>
              </a:rPr>
              <a:t>IR-1</a:t>
            </a:r>
            <a:r>
              <a:rPr lang="fa-IR" sz="2000" dirty="0" smtClean="0">
                <a:solidFill>
                  <a:schemeClr val="tx2">
                    <a:lumMod val="75000"/>
                  </a:schemeClr>
                </a:solidFill>
                <a:cs typeface="B Titr" pitchFamily="2" charset="-78"/>
              </a:rPr>
              <a:t>)</a:t>
            </a:r>
            <a:endParaRPr lang="en-US" sz="2000" dirty="0">
              <a:solidFill>
                <a:schemeClr val="tx2">
                  <a:lumMod val="75000"/>
                </a:schemeClr>
              </a:solidFill>
              <a:cs typeface="B Titr" pitchFamily="2" charset="-78"/>
            </a:endParaRPr>
          </a:p>
        </p:txBody>
      </p:sp>
      <p:sp>
        <p:nvSpPr>
          <p:cNvPr id="5" name="TextBox 4"/>
          <p:cNvSpPr txBox="1"/>
          <p:nvPr/>
        </p:nvSpPr>
        <p:spPr>
          <a:xfrm>
            <a:off x="285720" y="2600262"/>
            <a:ext cx="8715404" cy="400110"/>
          </a:xfrm>
          <a:prstGeom prst="rect">
            <a:avLst/>
          </a:prstGeom>
          <a:noFill/>
        </p:spPr>
        <p:txBody>
          <a:bodyPr wrap="square" rtlCol="0">
            <a:spAutoFit/>
          </a:bodyPr>
          <a:lstStyle/>
          <a:p>
            <a:pPr algn="r" rtl="1"/>
            <a:r>
              <a:rPr lang="fa-IR" sz="2000" dirty="0" smtClean="0">
                <a:solidFill>
                  <a:schemeClr val="tx2">
                    <a:lumMod val="75000"/>
                  </a:schemeClr>
                </a:solidFill>
                <a:cs typeface="B Titr" pitchFamily="2" charset="-78"/>
              </a:rPr>
              <a:t>3. احتمال غير فعال شدن نيروگاه بوشهر به دليل عدم تامين سوخت(مشابه راكتور تهران1388)</a:t>
            </a:r>
            <a:endParaRPr lang="en-US" sz="2000" dirty="0">
              <a:solidFill>
                <a:schemeClr val="tx2">
                  <a:lumMod val="75000"/>
                </a:schemeClr>
              </a:solidFill>
              <a:cs typeface="B Titr" pitchFamily="2" charset="-78"/>
            </a:endParaRPr>
          </a:p>
        </p:txBody>
      </p:sp>
      <p:sp>
        <p:nvSpPr>
          <p:cNvPr id="6" name="TextBox 5"/>
          <p:cNvSpPr txBox="1"/>
          <p:nvPr/>
        </p:nvSpPr>
        <p:spPr>
          <a:xfrm>
            <a:off x="285720" y="3100328"/>
            <a:ext cx="8715404" cy="400110"/>
          </a:xfrm>
          <a:prstGeom prst="rect">
            <a:avLst/>
          </a:prstGeom>
          <a:noFill/>
        </p:spPr>
        <p:txBody>
          <a:bodyPr wrap="square" rtlCol="0">
            <a:spAutoFit/>
          </a:bodyPr>
          <a:lstStyle/>
          <a:p>
            <a:pPr algn="r" rtl="1"/>
            <a:r>
              <a:rPr lang="fa-IR" sz="2000" dirty="0" smtClean="0">
                <a:solidFill>
                  <a:schemeClr val="tx2">
                    <a:lumMod val="75000"/>
                  </a:schemeClr>
                </a:solidFill>
                <a:cs typeface="B Titr" pitchFamily="2" charset="-78"/>
              </a:rPr>
              <a:t>4. از بين رفتن شبكه سازندگان و تامين كنندگان قطعات(طي 10 سال قبل شكل گرفته است)</a:t>
            </a:r>
            <a:endParaRPr lang="en-US" sz="2000" dirty="0">
              <a:solidFill>
                <a:schemeClr val="tx2">
                  <a:lumMod val="75000"/>
                </a:schemeClr>
              </a:solidFill>
              <a:cs typeface="B Titr" pitchFamily="2" charset="-78"/>
            </a:endParaRPr>
          </a:p>
        </p:txBody>
      </p:sp>
      <p:sp>
        <p:nvSpPr>
          <p:cNvPr id="7" name="TextBox 6"/>
          <p:cNvSpPr txBox="1"/>
          <p:nvPr/>
        </p:nvSpPr>
        <p:spPr>
          <a:xfrm>
            <a:off x="285720" y="3600394"/>
            <a:ext cx="8715404" cy="400110"/>
          </a:xfrm>
          <a:prstGeom prst="rect">
            <a:avLst/>
          </a:prstGeom>
          <a:noFill/>
        </p:spPr>
        <p:txBody>
          <a:bodyPr wrap="square" rtlCol="0">
            <a:spAutoFit/>
          </a:bodyPr>
          <a:lstStyle/>
          <a:p>
            <a:pPr algn="r" rtl="1"/>
            <a:r>
              <a:rPr lang="fa-IR" sz="2000" dirty="0" smtClean="0">
                <a:solidFill>
                  <a:schemeClr val="tx2">
                    <a:lumMod val="75000"/>
                  </a:schemeClr>
                </a:solidFill>
                <a:cs typeface="B Titr" pitchFamily="2" charset="-78"/>
              </a:rPr>
              <a:t>5. به تعويق افتادن چند ساله در بهره برداري از راكتور آب سنگين اراك</a:t>
            </a:r>
            <a:endParaRPr lang="en-US" sz="2000" dirty="0">
              <a:solidFill>
                <a:schemeClr val="tx2">
                  <a:lumMod val="75000"/>
                </a:schemeClr>
              </a:solidFill>
              <a:cs typeface="B Titr" pitchFamily="2" charset="-78"/>
            </a:endParaRPr>
          </a:p>
        </p:txBody>
      </p:sp>
      <p:sp>
        <p:nvSpPr>
          <p:cNvPr id="8" name="TextBox 7"/>
          <p:cNvSpPr txBox="1"/>
          <p:nvPr/>
        </p:nvSpPr>
        <p:spPr>
          <a:xfrm>
            <a:off x="285720" y="4100460"/>
            <a:ext cx="8715404" cy="400110"/>
          </a:xfrm>
          <a:prstGeom prst="rect">
            <a:avLst/>
          </a:prstGeom>
          <a:noFill/>
        </p:spPr>
        <p:txBody>
          <a:bodyPr wrap="square" rtlCol="0">
            <a:spAutoFit/>
          </a:bodyPr>
          <a:lstStyle/>
          <a:p>
            <a:pPr algn="r" rtl="1"/>
            <a:r>
              <a:rPr lang="fa-IR" sz="2000" dirty="0" smtClean="0">
                <a:solidFill>
                  <a:schemeClr val="tx2">
                    <a:lumMod val="75000"/>
                  </a:schemeClr>
                </a:solidFill>
                <a:cs typeface="B Titr" pitchFamily="2" charset="-78"/>
              </a:rPr>
              <a:t>6. ريزش شديد نيروي انساني ماهر و متخصص در صنعت هسته اي </a:t>
            </a:r>
            <a:endParaRPr lang="en-US" sz="2000" dirty="0">
              <a:solidFill>
                <a:schemeClr val="tx2">
                  <a:lumMod val="75000"/>
                </a:schemeClr>
              </a:solidFill>
              <a:cs typeface="B Titr" pitchFamily="2" charset="-78"/>
            </a:endParaRPr>
          </a:p>
        </p:txBody>
      </p:sp>
      <p:sp>
        <p:nvSpPr>
          <p:cNvPr id="9" name="TextBox 8"/>
          <p:cNvSpPr txBox="1"/>
          <p:nvPr/>
        </p:nvSpPr>
        <p:spPr>
          <a:xfrm>
            <a:off x="285720" y="4600526"/>
            <a:ext cx="8715404" cy="400110"/>
          </a:xfrm>
          <a:prstGeom prst="rect">
            <a:avLst/>
          </a:prstGeom>
          <a:noFill/>
        </p:spPr>
        <p:txBody>
          <a:bodyPr wrap="square" rtlCol="0">
            <a:spAutoFit/>
          </a:bodyPr>
          <a:lstStyle/>
          <a:p>
            <a:pPr algn="r" rtl="1"/>
            <a:r>
              <a:rPr lang="fa-IR" sz="2000" dirty="0" smtClean="0">
                <a:solidFill>
                  <a:schemeClr val="tx2">
                    <a:lumMod val="75000"/>
                  </a:schemeClr>
                </a:solidFill>
                <a:cs typeface="B Titr" pitchFamily="2" charset="-78"/>
              </a:rPr>
              <a:t>7. بروز ياس و كاهش انگيزه در نيروهاي باقيمانده در صنعت</a:t>
            </a:r>
            <a:endParaRPr lang="en-US" sz="2000" dirty="0">
              <a:solidFill>
                <a:schemeClr val="tx2">
                  <a:lumMod val="75000"/>
                </a:schemeClr>
              </a:solidFill>
              <a:cs typeface="B Titr" pitchFamily="2" charset="-78"/>
            </a:endParaRPr>
          </a:p>
        </p:txBody>
      </p:sp>
      <p:sp>
        <p:nvSpPr>
          <p:cNvPr id="10" name="TextBox 9"/>
          <p:cNvSpPr txBox="1"/>
          <p:nvPr/>
        </p:nvSpPr>
        <p:spPr>
          <a:xfrm>
            <a:off x="285720" y="5100592"/>
            <a:ext cx="8715404" cy="400110"/>
          </a:xfrm>
          <a:prstGeom prst="rect">
            <a:avLst/>
          </a:prstGeom>
          <a:noFill/>
        </p:spPr>
        <p:txBody>
          <a:bodyPr wrap="square" rtlCol="0">
            <a:spAutoFit/>
          </a:bodyPr>
          <a:lstStyle/>
          <a:p>
            <a:pPr algn="r" rtl="1"/>
            <a:r>
              <a:rPr lang="fa-IR" sz="2000" dirty="0" smtClean="0">
                <a:solidFill>
                  <a:schemeClr val="tx2">
                    <a:lumMod val="75000"/>
                  </a:schemeClr>
                </a:solidFill>
                <a:cs typeface="B Titr" pitchFamily="2" charset="-78"/>
              </a:rPr>
              <a:t>8. از بين رفتن برخي تحريمها</a:t>
            </a:r>
            <a:endParaRPr lang="en-US" sz="2000" dirty="0">
              <a:solidFill>
                <a:schemeClr val="tx2">
                  <a:lumMod val="75000"/>
                </a:schemeClr>
              </a:solidFill>
              <a:cs typeface="B Titr" pitchFamily="2" charset="-78"/>
            </a:endParaRPr>
          </a:p>
        </p:txBody>
      </p:sp>
      <p:sp>
        <p:nvSpPr>
          <p:cNvPr id="11" name="TextBox 10"/>
          <p:cNvSpPr txBox="1"/>
          <p:nvPr/>
        </p:nvSpPr>
        <p:spPr>
          <a:xfrm>
            <a:off x="285720" y="5600658"/>
            <a:ext cx="8715404" cy="400110"/>
          </a:xfrm>
          <a:prstGeom prst="rect">
            <a:avLst/>
          </a:prstGeom>
          <a:noFill/>
        </p:spPr>
        <p:txBody>
          <a:bodyPr wrap="square" rtlCol="0">
            <a:spAutoFit/>
          </a:bodyPr>
          <a:lstStyle/>
          <a:p>
            <a:pPr algn="r" rtl="1"/>
            <a:r>
              <a:rPr lang="fa-IR" sz="2000" dirty="0" smtClean="0">
                <a:solidFill>
                  <a:schemeClr val="tx2">
                    <a:lumMod val="75000"/>
                  </a:schemeClr>
                </a:solidFill>
                <a:cs typeface="B Titr" pitchFamily="2" charset="-78"/>
              </a:rPr>
              <a:t>9. باقي ماندن اغلب تحريمها</a:t>
            </a:r>
            <a:endParaRPr lang="en-US" sz="2000" dirty="0">
              <a:solidFill>
                <a:schemeClr val="tx2">
                  <a:lumMod val="75000"/>
                </a:schemeClr>
              </a:solidFill>
              <a:cs typeface="B Titr" pitchFamily="2" charset="-78"/>
            </a:endParaRPr>
          </a:p>
        </p:txBody>
      </p:sp>
      <p:sp>
        <p:nvSpPr>
          <p:cNvPr id="12" name="TextBox 11"/>
          <p:cNvSpPr txBox="1"/>
          <p:nvPr/>
        </p:nvSpPr>
        <p:spPr>
          <a:xfrm>
            <a:off x="285720" y="6100724"/>
            <a:ext cx="8715404" cy="400110"/>
          </a:xfrm>
          <a:prstGeom prst="rect">
            <a:avLst/>
          </a:prstGeom>
          <a:noFill/>
        </p:spPr>
        <p:txBody>
          <a:bodyPr wrap="square" rtlCol="0">
            <a:spAutoFit/>
          </a:bodyPr>
          <a:lstStyle/>
          <a:p>
            <a:pPr algn="r" rtl="1"/>
            <a:r>
              <a:rPr lang="fa-IR" sz="2000" dirty="0" smtClean="0">
                <a:solidFill>
                  <a:schemeClr val="tx2">
                    <a:lumMod val="75000"/>
                  </a:schemeClr>
                </a:solidFill>
                <a:cs typeface="B Titr" pitchFamily="2" charset="-78"/>
              </a:rPr>
              <a:t>10. افزايش برتري اطلاعاتي غرب از فعاليتهاي دفاعي ايران</a:t>
            </a:r>
            <a:endParaRPr lang="en-US" sz="2000" dirty="0">
              <a:solidFill>
                <a:schemeClr val="tx2">
                  <a:lumMod val="75000"/>
                </a:schemeClr>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
                                        <p:tgtEl>
                                          <p:spTgt spid="3"/>
                                        </p:tgtEl>
                                      </p:cBhvr>
                                    </p:animEffect>
                                    <p:anim calcmode="lin" valueType="num">
                                      <p:cBhvr>
                                        <p:cTn id="17" dur="400" fill="hold"/>
                                        <p:tgtEl>
                                          <p:spTgt spid="3"/>
                                        </p:tgtEl>
                                        <p:attrNameLst>
                                          <p:attrName>ppt_x</p:attrName>
                                        </p:attrNameLst>
                                      </p:cBhvr>
                                      <p:tavLst>
                                        <p:tav tm="0">
                                          <p:val>
                                            <p:strVal val="#ppt_x"/>
                                          </p:val>
                                        </p:tav>
                                        <p:tav tm="100000">
                                          <p:val>
                                            <p:strVal val="#ppt_x"/>
                                          </p:val>
                                        </p:tav>
                                      </p:tavLst>
                                    </p:anim>
                                    <p:anim calcmode="lin" valueType="num">
                                      <p:cBhvr>
                                        <p:cTn id="18" dur="400" fill="hold"/>
                                        <p:tgtEl>
                                          <p:spTgt spid="3"/>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
                                        <p:tgtEl>
                                          <p:spTgt spid="4"/>
                                        </p:tgtEl>
                                      </p:cBhvr>
                                    </p:animEffect>
                                    <p:anim calcmode="lin" valueType="num">
                                      <p:cBhvr>
                                        <p:cTn id="26" dur="400" fill="hold"/>
                                        <p:tgtEl>
                                          <p:spTgt spid="4"/>
                                        </p:tgtEl>
                                        <p:attrNameLst>
                                          <p:attrName>ppt_x</p:attrName>
                                        </p:attrNameLst>
                                      </p:cBhvr>
                                      <p:tavLst>
                                        <p:tav tm="0">
                                          <p:val>
                                            <p:strVal val="#ppt_x"/>
                                          </p:val>
                                        </p:tav>
                                        <p:tav tm="100000">
                                          <p:val>
                                            <p:strVal val="#ppt_x"/>
                                          </p:val>
                                        </p:tav>
                                      </p:tavLst>
                                    </p:anim>
                                    <p:anim calcmode="lin" valueType="num">
                                      <p:cBhvr>
                                        <p:cTn id="27" dur="400" fill="hold"/>
                                        <p:tgtEl>
                                          <p:spTgt spid="4"/>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
                                        <p:tgtEl>
                                          <p:spTgt spid="5"/>
                                        </p:tgtEl>
                                      </p:cBhvr>
                                    </p:animEffect>
                                    <p:anim calcmode="lin" valueType="num">
                                      <p:cBhvr>
                                        <p:cTn id="35" dur="400" fill="hold"/>
                                        <p:tgtEl>
                                          <p:spTgt spid="5"/>
                                        </p:tgtEl>
                                        <p:attrNameLst>
                                          <p:attrName>ppt_x</p:attrName>
                                        </p:attrNameLst>
                                      </p:cBhvr>
                                      <p:tavLst>
                                        <p:tav tm="0">
                                          <p:val>
                                            <p:strVal val="#ppt_x"/>
                                          </p:val>
                                        </p:tav>
                                        <p:tav tm="100000">
                                          <p:val>
                                            <p:strVal val="#ppt_x"/>
                                          </p:val>
                                        </p:tav>
                                      </p:tavLst>
                                    </p:anim>
                                    <p:anim calcmode="lin" valueType="num">
                                      <p:cBhvr>
                                        <p:cTn id="36" dur="400" fill="hold"/>
                                        <p:tgtEl>
                                          <p:spTgt spid="5"/>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
                                        <p:tgtEl>
                                          <p:spTgt spid="6"/>
                                        </p:tgtEl>
                                      </p:cBhvr>
                                    </p:animEffect>
                                    <p:anim calcmode="lin" valueType="num">
                                      <p:cBhvr>
                                        <p:cTn id="44" dur="400" fill="hold"/>
                                        <p:tgtEl>
                                          <p:spTgt spid="6"/>
                                        </p:tgtEl>
                                        <p:attrNameLst>
                                          <p:attrName>ppt_x</p:attrName>
                                        </p:attrNameLst>
                                      </p:cBhvr>
                                      <p:tavLst>
                                        <p:tav tm="0">
                                          <p:val>
                                            <p:strVal val="#ppt_x"/>
                                          </p:val>
                                        </p:tav>
                                        <p:tav tm="100000">
                                          <p:val>
                                            <p:strVal val="#ppt_x"/>
                                          </p:val>
                                        </p:tav>
                                      </p:tavLst>
                                    </p:anim>
                                    <p:anim calcmode="lin" valueType="num">
                                      <p:cBhvr>
                                        <p:cTn id="45" dur="400" fill="hold"/>
                                        <p:tgtEl>
                                          <p:spTgt spid="6"/>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100"/>
                                        <p:tgtEl>
                                          <p:spTgt spid="7"/>
                                        </p:tgtEl>
                                      </p:cBhvr>
                                    </p:animEffect>
                                    <p:anim calcmode="lin" valueType="num">
                                      <p:cBhvr>
                                        <p:cTn id="53" dur="400" fill="hold"/>
                                        <p:tgtEl>
                                          <p:spTgt spid="7"/>
                                        </p:tgtEl>
                                        <p:attrNameLst>
                                          <p:attrName>ppt_x</p:attrName>
                                        </p:attrNameLst>
                                      </p:cBhvr>
                                      <p:tavLst>
                                        <p:tav tm="0">
                                          <p:val>
                                            <p:strVal val="#ppt_x"/>
                                          </p:val>
                                        </p:tav>
                                        <p:tav tm="100000">
                                          <p:val>
                                            <p:strVal val="#ppt_x"/>
                                          </p:val>
                                        </p:tav>
                                      </p:tavLst>
                                    </p:anim>
                                    <p:anim calcmode="lin" valueType="num">
                                      <p:cBhvr>
                                        <p:cTn id="54" dur="400" fill="hold"/>
                                        <p:tgtEl>
                                          <p:spTgt spid="7"/>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100"/>
                                        <p:tgtEl>
                                          <p:spTgt spid="8"/>
                                        </p:tgtEl>
                                      </p:cBhvr>
                                    </p:animEffect>
                                    <p:anim calcmode="lin" valueType="num">
                                      <p:cBhvr>
                                        <p:cTn id="62" dur="400" fill="hold"/>
                                        <p:tgtEl>
                                          <p:spTgt spid="8"/>
                                        </p:tgtEl>
                                        <p:attrNameLst>
                                          <p:attrName>ppt_x</p:attrName>
                                        </p:attrNameLst>
                                      </p:cBhvr>
                                      <p:tavLst>
                                        <p:tav tm="0">
                                          <p:val>
                                            <p:strVal val="#ppt_x"/>
                                          </p:val>
                                        </p:tav>
                                        <p:tav tm="100000">
                                          <p:val>
                                            <p:strVal val="#ppt_x"/>
                                          </p:val>
                                        </p:tav>
                                      </p:tavLst>
                                    </p:anim>
                                    <p:anim calcmode="lin" valueType="num">
                                      <p:cBhvr>
                                        <p:cTn id="63" dur="400" fill="hold"/>
                                        <p:tgtEl>
                                          <p:spTgt spid="8"/>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3" presetClass="entr" presetSubtype="0"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100"/>
                                        <p:tgtEl>
                                          <p:spTgt spid="9"/>
                                        </p:tgtEl>
                                      </p:cBhvr>
                                    </p:animEffect>
                                    <p:anim calcmode="lin" valueType="num">
                                      <p:cBhvr>
                                        <p:cTn id="71" dur="400" fill="hold"/>
                                        <p:tgtEl>
                                          <p:spTgt spid="9"/>
                                        </p:tgtEl>
                                        <p:attrNameLst>
                                          <p:attrName>ppt_x</p:attrName>
                                        </p:attrNameLst>
                                      </p:cBhvr>
                                      <p:tavLst>
                                        <p:tav tm="0">
                                          <p:val>
                                            <p:strVal val="#ppt_x"/>
                                          </p:val>
                                        </p:tav>
                                        <p:tav tm="100000">
                                          <p:val>
                                            <p:strVal val="#ppt_x"/>
                                          </p:val>
                                        </p:tav>
                                      </p:tavLst>
                                    </p:anim>
                                    <p:anim calcmode="lin" valueType="num">
                                      <p:cBhvr>
                                        <p:cTn id="72" dur="400" fill="hold"/>
                                        <p:tgtEl>
                                          <p:spTgt spid="9"/>
                                        </p:tgtEl>
                                        <p:attrNameLst>
                                          <p:attrName>ppt_y</p:attrName>
                                        </p:attrNameLst>
                                      </p:cBhvr>
                                      <p:tavLst>
                                        <p:tav tm="0">
                                          <p:val>
                                            <p:strVal val="#ppt_y+0.31"/>
                                          </p:val>
                                        </p:tav>
                                        <p:tav tm="100000">
                                          <p:val>
                                            <p:strVal val="#ppt_y+0.31"/>
                                          </p:val>
                                        </p:tav>
                                      </p:tavLst>
                                    </p:anim>
                                    <p:anim calcmode="lin" valueType="num">
                                      <p:cBhvr>
                                        <p:cTn id="73"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4"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3" presetClass="entr" presetSubtype="0" fill="hold" grpId="0" nodeType="clickEffect">
                                  <p:stCondLst>
                                    <p:cond delay="0"/>
                                  </p:stCondLst>
                                  <p:childTnLst>
                                    <p:set>
                                      <p:cBhvr>
                                        <p:cTn id="78" dur="1" fill="hold">
                                          <p:stCondLst>
                                            <p:cond delay="0"/>
                                          </p:stCondLst>
                                        </p:cTn>
                                        <p:tgtEl>
                                          <p:spTgt spid="10"/>
                                        </p:tgtEl>
                                        <p:attrNameLst>
                                          <p:attrName>style.visibility</p:attrName>
                                        </p:attrNameLst>
                                      </p:cBhvr>
                                      <p:to>
                                        <p:strVal val="visible"/>
                                      </p:to>
                                    </p:set>
                                    <p:animEffect transition="in" filter="fade">
                                      <p:cBhvr>
                                        <p:cTn id="79" dur="100"/>
                                        <p:tgtEl>
                                          <p:spTgt spid="10"/>
                                        </p:tgtEl>
                                      </p:cBhvr>
                                    </p:animEffect>
                                    <p:anim calcmode="lin" valueType="num">
                                      <p:cBhvr>
                                        <p:cTn id="80" dur="400" fill="hold"/>
                                        <p:tgtEl>
                                          <p:spTgt spid="10"/>
                                        </p:tgtEl>
                                        <p:attrNameLst>
                                          <p:attrName>ppt_x</p:attrName>
                                        </p:attrNameLst>
                                      </p:cBhvr>
                                      <p:tavLst>
                                        <p:tav tm="0">
                                          <p:val>
                                            <p:strVal val="#ppt_x"/>
                                          </p:val>
                                        </p:tav>
                                        <p:tav tm="100000">
                                          <p:val>
                                            <p:strVal val="#ppt_x"/>
                                          </p:val>
                                        </p:tav>
                                      </p:tavLst>
                                    </p:anim>
                                    <p:anim calcmode="lin" valueType="num">
                                      <p:cBhvr>
                                        <p:cTn id="81" dur="400" fill="hold"/>
                                        <p:tgtEl>
                                          <p:spTgt spid="10"/>
                                        </p:tgtEl>
                                        <p:attrNameLst>
                                          <p:attrName>ppt_y</p:attrName>
                                        </p:attrNameLst>
                                      </p:cBhvr>
                                      <p:tavLst>
                                        <p:tav tm="0">
                                          <p:val>
                                            <p:strVal val="#ppt_y+0.31"/>
                                          </p:val>
                                        </p:tav>
                                        <p:tav tm="100000">
                                          <p:val>
                                            <p:strVal val="#ppt_y+0.31"/>
                                          </p:val>
                                        </p:tav>
                                      </p:tavLst>
                                    </p:anim>
                                    <p:anim calcmode="lin" valueType="num">
                                      <p:cBhvr>
                                        <p:cTn id="82" dur="600" decel="50000" fill="hold">
                                          <p:stCondLst>
                                            <p:cond delay="400"/>
                                          </p:stCondLst>
                                        </p:cTn>
                                        <p:tgtEl>
                                          <p:spTgt spid="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3" dur="600" decel="50000" fill="hold">
                                          <p:stCondLst>
                                            <p:cond delay="400"/>
                                          </p:stCondLst>
                                        </p:cTn>
                                        <p:tgtEl>
                                          <p:spTgt spid="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3" presetClass="entr" presetSubtype="0" fill="hold" grpId="0" nodeType="clickEffect">
                                  <p:stCondLst>
                                    <p:cond delay="0"/>
                                  </p:stCondLst>
                                  <p:childTnLst>
                                    <p:set>
                                      <p:cBhvr>
                                        <p:cTn id="87" dur="1" fill="hold">
                                          <p:stCondLst>
                                            <p:cond delay="0"/>
                                          </p:stCondLst>
                                        </p:cTn>
                                        <p:tgtEl>
                                          <p:spTgt spid="11"/>
                                        </p:tgtEl>
                                        <p:attrNameLst>
                                          <p:attrName>style.visibility</p:attrName>
                                        </p:attrNameLst>
                                      </p:cBhvr>
                                      <p:to>
                                        <p:strVal val="visible"/>
                                      </p:to>
                                    </p:set>
                                    <p:animEffect transition="in" filter="fade">
                                      <p:cBhvr>
                                        <p:cTn id="88" dur="100"/>
                                        <p:tgtEl>
                                          <p:spTgt spid="11"/>
                                        </p:tgtEl>
                                      </p:cBhvr>
                                    </p:animEffect>
                                    <p:anim calcmode="lin" valueType="num">
                                      <p:cBhvr>
                                        <p:cTn id="89" dur="400" fill="hold"/>
                                        <p:tgtEl>
                                          <p:spTgt spid="11"/>
                                        </p:tgtEl>
                                        <p:attrNameLst>
                                          <p:attrName>ppt_x</p:attrName>
                                        </p:attrNameLst>
                                      </p:cBhvr>
                                      <p:tavLst>
                                        <p:tav tm="0">
                                          <p:val>
                                            <p:strVal val="#ppt_x"/>
                                          </p:val>
                                        </p:tav>
                                        <p:tav tm="100000">
                                          <p:val>
                                            <p:strVal val="#ppt_x"/>
                                          </p:val>
                                        </p:tav>
                                      </p:tavLst>
                                    </p:anim>
                                    <p:anim calcmode="lin" valueType="num">
                                      <p:cBhvr>
                                        <p:cTn id="90" dur="400" fill="hold"/>
                                        <p:tgtEl>
                                          <p:spTgt spid="11"/>
                                        </p:tgtEl>
                                        <p:attrNameLst>
                                          <p:attrName>ppt_y</p:attrName>
                                        </p:attrNameLst>
                                      </p:cBhvr>
                                      <p:tavLst>
                                        <p:tav tm="0">
                                          <p:val>
                                            <p:strVal val="#ppt_y+0.31"/>
                                          </p:val>
                                        </p:tav>
                                        <p:tav tm="100000">
                                          <p:val>
                                            <p:strVal val="#ppt_y+0.31"/>
                                          </p:val>
                                        </p:tav>
                                      </p:tavLst>
                                    </p:anim>
                                    <p:anim calcmode="lin" valueType="num">
                                      <p:cBhvr>
                                        <p:cTn id="91"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2"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3" presetClass="entr" presetSubtype="0" fill="hold" grpId="0" nodeType="click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fade">
                                      <p:cBhvr>
                                        <p:cTn id="97" dur="100"/>
                                        <p:tgtEl>
                                          <p:spTgt spid="12"/>
                                        </p:tgtEl>
                                      </p:cBhvr>
                                    </p:animEffect>
                                    <p:anim calcmode="lin" valueType="num">
                                      <p:cBhvr>
                                        <p:cTn id="98" dur="400" fill="hold"/>
                                        <p:tgtEl>
                                          <p:spTgt spid="12"/>
                                        </p:tgtEl>
                                        <p:attrNameLst>
                                          <p:attrName>ppt_x</p:attrName>
                                        </p:attrNameLst>
                                      </p:cBhvr>
                                      <p:tavLst>
                                        <p:tav tm="0">
                                          <p:val>
                                            <p:strVal val="#ppt_x"/>
                                          </p:val>
                                        </p:tav>
                                        <p:tav tm="100000">
                                          <p:val>
                                            <p:strVal val="#ppt_x"/>
                                          </p:val>
                                        </p:tav>
                                      </p:tavLst>
                                    </p:anim>
                                    <p:anim calcmode="lin" valueType="num">
                                      <p:cBhvr>
                                        <p:cTn id="99" dur="400" fill="hold"/>
                                        <p:tgtEl>
                                          <p:spTgt spid="12"/>
                                        </p:tgtEl>
                                        <p:attrNameLst>
                                          <p:attrName>ppt_y</p:attrName>
                                        </p:attrNameLst>
                                      </p:cBhvr>
                                      <p:tavLst>
                                        <p:tav tm="0">
                                          <p:val>
                                            <p:strVal val="#ppt_y+0.31"/>
                                          </p:val>
                                        </p:tav>
                                        <p:tav tm="100000">
                                          <p:val>
                                            <p:strVal val="#ppt_y+0.31"/>
                                          </p:val>
                                        </p:tav>
                                      </p:tavLst>
                                    </p:anim>
                                    <p:anim calcmode="lin" valueType="num">
                                      <p:cBhvr>
                                        <p:cTn id="100" dur="600" decel="50000" fill="hold">
                                          <p:stCondLst>
                                            <p:cond delay="400"/>
                                          </p:stCondLst>
                                        </p:cTn>
                                        <p:tgtEl>
                                          <p:spTgt spid="1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1" dur="600" decel="50000" fill="hold">
                                          <p:stCondLst>
                                            <p:cond delay="400"/>
                                          </p:stCondLst>
                                        </p:cTn>
                                        <p:tgtEl>
                                          <p:spTgt spid="1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4"/>
            <a:ext cx="8229600" cy="868346"/>
          </a:xfrm>
        </p:spPr>
        <p:txBody>
          <a:bodyPr>
            <a:normAutofit/>
          </a:bodyPr>
          <a:lstStyle/>
          <a:p>
            <a:r>
              <a:rPr lang="fa-IR" dirty="0" smtClean="0">
                <a:solidFill>
                  <a:srgbClr val="FFFF00"/>
                </a:solidFill>
                <a:cs typeface="B Titr" pitchFamily="2" charset="-78"/>
              </a:rPr>
              <a:t>ترجمه قطعنامه 1441 شوراي امنيت :</a:t>
            </a:r>
            <a:endParaRPr lang="en-US" dirty="0">
              <a:solidFill>
                <a:srgbClr val="FFFF00"/>
              </a:solidFill>
              <a:cs typeface="B Titr" pitchFamily="2" charset="-78"/>
            </a:endParaRPr>
          </a:p>
        </p:txBody>
      </p:sp>
      <p:sp>
        <p:nvSpPr>
          <p:cNvPr id="3" name="TextBox 2"/>
          <p:cNvSpPr txBox="1"/>
          <p:nvPr/>
        </p:nvSpPr>
        <p:spPr>
          <a:xfrm>
            <a:off x="357158" y="928670"/>
            <a:ext cx="8358246" cy="5816977"/>
          </a:xfrm>
          <a:prstGeom prst="rect">
            <a:avLst/>
          </a:prstGeom>
          <a:noFill/>
        </p:spPr>
        <p:txBody>
          <a:bodyPr wrap="square" rtlCol="0">
            <a:spAutoFit/>
          </a:bodyPr>
          <a:lstStyle/>
          <a:p>
            <a:pPr algn="just" rtl="1"/>
            <a:r>
              <a:rPr lang="fa-IR" sz="1600" dirty="0" smtClean="0">
                <a:solidFill>
                  <a:srgbClr val="002060"/>
                </a:solidFill>
                <a:cs typeface="B Titr" pitchFamily="2" charset="-78"/>
              </a:rPr>
              <a:t>.5 - عراق باید امکان دسترسی سریع ، بی قیدوشرط و نامحدود همه مقامات و افراد </a:t>
            </a:r>
            <a:r>
              <a:rPr lang="fa-IR" sz="1600" dirty="0" smtClean="0">
                <a:solidFill>
                  <a:srgbClr val="FFFF00"/>
                </a:solidFill>
                <a:cs typeface="B Titr" pitchFamily="2" charset="-78"/>
              </a:rPr>
              <a:t>کمیسیون بازرسی و تحقیق برعراق</a:t>
            </a:r>
            <a:r>
              <a:rPr lang="fa-IR" sz="1600" dirty="0" smtClean="0">
                <a:solidFill>
                  <a:srgbClr val="002060"/>
                </a:solidFill>
                <a:cs typeface="B Titr" pitchFamily="2" charset="-78"/>
              </a:rPr>
              <a:t> و آژانس بین المللی انرژی اتمی را به همه تاسیسات ، ساختمانها، اماکن ، نواحی ، اطلاعات ، تجهیزات و ادوات و وسایل نقلیه محرمانه و مخفی خود فراهم کند. به علاوه بر مقامات این دو مرجع می توانند به صلاحدید خود با هر فرد موردنظر خود در داخل و یا خارج از عراق مصاحبه ، این افراد و یا خانواده آنها را برای مصاحبه به خارج از عراق منتقل و بدون حضور ناظران دولت عراق با آنها مصاحبه کنند و حداکثر تا 45 روز بعد از صدور این قطعنامه بازرسی عراق را از سر بگیرند. بازرسان تسلیحاتی سازمان ملل متحد می توانند به میل خود در این کشور یا خارج از آن گفتگوهایی با افراد موردنظر خود ترتیب دهند </a:t>
            </a:r>
            <a:r>
              <a:rPr lang="fa-IR" sz="1600" dirty="0" smtClean="0">
                <a:solidFill>
                  <a:srgbClr val="FFFF00"/>
                </a:solidFill>
                <a:cs typeface="B Titr" pitchFamily="2" charset="-78"/>
              </a:rPr>
              <a:t>و شرایط سفر افراد سوال شونده و اعضای خانواده آنان را به خارج تسهیل کنند</a:t>
            </a:r>
            <a:r>
              <a:rPr lang="fa-IR" sz="1600" dirty="0" smtClean="0">
                <a:solidFill>
                  <a:srgbClr val="002060"/>
                </a:solidFill>
                <a:cs typeface="B Titr" pitchFamily="2" charset="-78"/>
              </a:rPr>
              <a:t>. شورای امنیت به کمیسیون بازرسی سازمان ملل و آژانس بین المللی انرژی اتمی دستور می دهد حداکثر ظرف 45 روز پس از تصویب قطعنامه کنونی بازرسی های خود را از سر گیرند و60 روز پس از آن به شورای امنیت گزارش دهند. نامه کمیسیون بازرسی سازمان ملل و آژانس بین المللی انرژی اتمی به عراق در تاریخ 18 اکتبر2002 مبنی بر جزییات عملی آغاز بازرسی ها همچنان برای عراق کاملا الزام آور خواهد بود. بازرسان تسلیحاتی حق ورود بدون محدودیت به عراق و خروج از این کشور را دارند، حق مسافرت آزادانه و بدون محدودیت را در داخل عراق دارند و به رغم مفاد قطعنامه 1154 حق بازرسی از تمامی سایت ها و ساختمانها از جمله ساختمانهای ریاست جمهوری را دارند. شماری کافی از نیروهای امنیتی سازمان ملل متحد امنیت تاسیسات کمیسیون بازرسی سازمان ملل و آژانس بین المللی انرژی اتمی راتامین خواهند کرد و بازرسان حق دارند به منظور جلوگیری از تغییر در سایت هایی که قرار است از آنها بازرسی شود آن را تحت محاصره درآورند و آنجا را منطقه ممنوعه اعلام کنند. عراق هفت روز فرصت دارد تایید کند که تمامی مفاد قطعنامه کنونی را رعایت خواهد کرد. شورای امنیت به رئیس کمیسیون بازرسی سازمان ملل و مدیر آژانس بین المللی انرژی اتمی دستور می دهد هرگونه دخالت عراق را در فعالیت های بازرسان و نیز هرگونه کوتاهی این کشور را در رعایت وظایف خود درمورد خلع سلاح به این شورا اطلاع دهند. شورای امنیت تصمیم گرفته است به منظور بررسی اوضاع و نیز بررسی رعایت کامل تمامی قطعنامه های سازمان ملل متحد توسط عراق برای تضمین صلح و امنیت بین المللی به محض دریافت گزارش کمیسیون بازرسی و آژانس بین المللی انرژی اتمی تشکیل نشست دهد. شورای امنیت خاطرنشان کرد: بارها به عراق هشدار داده است اگر همچنان وظایف خود را نقض کند با عواقب سختی روبه رو خواهد شد</a:t>
            </a:r>
            <a:endParaRPr lang="en-US" sz="1600" dirty="0">
              <a:solidFill>
                <a:srgbClr val="002060"/>
              </a:solidFill>
              <a:cs typeface="B Titr" pitchFamily="2" charset="-78"/>
            </a:endParaRPr>
          </a:p>
        </p:txBody>
      </p:sp>
    </p:spTree>
  </p:cSld>
  <p:clrMapOvr>
    <a:masterClrMapping/>
  </p:clrMapOvr>
  <p:transition>
    <p:wipe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12"/>
            <a:ext cx="8229600" cy="1143000"/>
          </a:xfrm>
        </p:spPr>
        <p:txBody>
          <a:bodyPr>
            <a:normAutofit fontScale="90000"/>
          </a:bodyPr>
          <a:lstStyle/>
          <a:p>
            <a:r>
              <a:rPr lang="fa-IR" dirty="0" smtClean="0">
                <a:solidFill>
                  <a:srgbClr val="FFFF00"/>
                </a:solidFill>
                <a:cs typeface="B Titr" pitchFamily="2" charset="-78"/>
              </a:rPr>
              <a:t>پس از قطعنامه 1441 چه اتفاقاتي روي داد ؟</a:t>
            </a:r>
            <a:endParaRPr lang="en-US" dirty="0">
              <a:solidFill>
                <a:srgbClr val="FFFF00"/>
              </a:solidFill>
              <a:cs typeface="B Titr" pitchFamily="2" charset="-78"/>
            </a:endParaRPr>
          </a:p>
        </p:txBody>
      </p:sp>
      <p:sp>
        <p:nvSpPr>
          <p:cNvPr id="3" name="TextBox 2"/>
          <p:cNvSpPr txBox="1"/>
          <p:nvPr/>
        </p:nvSpPr>
        <p:spPr>
          <a:xfrm>
            <a:off x="0" y="1643050"/>
            <a:ext cx="9144000" cy="4247317"/>
          </a:xfrm>
          <a:prstGeom prst="rect">
            <a:avLst/>
          </a:prstGeom>
          <a:noFill/>
        </p:spPr>
        <p:txBody>
          <a:bodyPr wrap="square" rtlCol="0">
            <a:spAutoFit/>
          </a:bodyPr>
          <a:lstStyle/>
          <a:p>
            <a:pPr algn="r" rtl="1">
              <a:lnSpc>
                <a:spcPct val="150000"/>
              </a:lnSpc>
              <a:buFont typeface="Wingdings" pitchFamily="2" charset="2"/>
              <a:buChar char="ü"/>
            </a:pPr>
            <a:r>
              <a:rPr lang="fa-IR" sz="2000" dirty="0" smtClean="0">
                <a:solidFill>
                  <a:srgbClr val="002060"/>
                </a:solidFill>
                <a:cs typeface="B Titr" pitchFamily="2" charset="-78"/>
              </a:rPr>
              <a:t> بازرسي ها از عراق با دقت و شدت عجيبي آغاز شد.</a:t>
            </a:r>
          </a:p>
          <a:p>
            <a:pPr algn="r" rtl="1">
              <a:lnSpc>
                <a:spcPct val="150000"/>
              </a:lnSpc>
              <a:buFont typeface="Wingdings" pitchFamily="2" charset="2"/>
              <a:buChar char="ü"/>
            </a:pPr>
            <a:r>
              <a:rPr lang="fa-IR" sz="2000" dirty="0" smtClean="0">
                <a:solidFill>
                  <a:srgbClr val="002060"/>
                </a:solidFill>
                <a:cs typeface="B Titr" pitchFamily="2" charset="-78"/>
              </a:rPr>
              <a:t> مكانها و افراد زيادي شناسايي و بازجوئي شدند.</a:t>
            </a:r>
          </a:p>
          <a:p>
            <a:pPr algn="r" rtl="1">
              <a:lnSpc>
                <a:spcPct val="150000"/>
              </a:lnSpc>
              <a:buFont typeface="Wingdings" pitchFamily="2" charset="2"/>
              <a:buChar char="ü"/>
            </a:pPr>
            <a:r>
              <a:rPr lang="fa-IR" sz="2000" dirty="0" smtClean="0">
                <a:solidFill>
                  <a:srgbClr val="002060"/>
                </a:solidFill>
                <a:cs typeface="B Titr" pitchFamily="2" charset="-78"/>
              </a:rPr>
              <a:t> افرادي از عراق به خارج برده شدند.</a:t>
            </a:r>
          </a:p>
          <a:p>
            <a:pPr algn="r" rtl="1">
              <a:lnSpc>
                <a:spcPct val="150000"/>
              </a:lnSpc>
              <a:buFont typeface="Wingdings" pitchFamily="2" charset="2"/>
              <a:buChar char="ü"/>
            </a:pPr>
            <a:r>
              <a:rPr lang="fa-IR" sz="2000" dirty="0" smtClean="0">
                <a:solidFill>
                  <a:srgbClr val="002060"/>
                </a:solidFill>
                <a:cs typeface="B Titr" pitchFamily="2" charset="-78"/>
              </a:rPr>
              <a:t> يكسال بعد عراق مورد تجاوز قرار گرفت و اشغال شد.(سال 2003)</a:t>
            </a:r>
          </a:p>
          <a:p>
            <a:pPr algn="r" rtl="1">
              <a:lnSpc>
                <a:spcPct val="150000"/>
              </a:lnSpc>
              <a:buFont typeface="Wingdings" pitchFamily="2" charset="2"/>
              <a:buChar char="ü"/>
            </a:pPr>
            <a:r>
              <a:rPr lang="fa-IR" sz="2000" dirty="0" smtClean="0">
                <a:solidFill>
                  <a:srgbClr val="002060"/>
                </a:solidFill>
                <a:cs typeface="B Titr" pitchFamily="2" charset="-78"/>
              </a:rPr>
              <a:t> دو روز بعد از اشغال عراق ترور دانشمندان عراقي آغاز شد.(موساد + گروهكهاي داخلي+سيا)</a:t>
            </a:r>
          </a:p>
          <a:p>
            <a:pPr algn="r" rtl="1">
              <a:lnSpc>
                <a:spcPct val="150000"/>
              </a:lnSpc>
              <a:buFont typeface="Wingdings" pitchFamily="2" charset="2"/>
              <a:buChar char="ü"/>
            </a:pPr>
            <a:r>
              <a:rPr lang="fa-IR" sz="2000" dirty="0" smtClean="0">
                <a:solidFill>
                  <a:srgbClr val="002060"/>
                </a:solidFill>
                <a:cs typeface="B Titr" pitchFamily="2" charset="-78"/>
              </a:rPr>
              <a:t> تا سال 2015 حدود 5500 ترور دانشمند و متخصص عراقي به ثبت رسيده است.</a:t>
            </a:r>
          </a:p>
          <a:p>
            <a:pPr algn="r" rtl="1">
              <a:lnSpc>
                <a:spcPct val="150000"/>
              </a:lnSpc>
              <a:buFont typeface="Wingdings" pitchFamily="2" charset="2"/>
              <a:buChar char="ü"/>
            </a:pPr>
            <a:r>
              <a:rPr lang="fa-IR" sz="2000" dirty="0" smtClean="0">
                <a:solidFill>
                  <a:srgbClr val="002060"/>
                </a:solidFill>
                <a:cs typeface="B Titr" pitchFamily="2" charset="-78"/>
              </a:rPr>
              <a:t> 74 درصد اين ترورها موفقيت آميز بوده است.</a:t>
            </a:r>
          </a:p>
          <a:p>
            <a:pPr algn="r" rtl="1">
              <a:lnSpc>
                <a:spcPct val="150000"/>
              </a:lnSpc>
              <a:buFont typeface="Wingdings" pitchFamily="2" charset="2"/>
              <a:buChar char="ü"/>
            </a:pPr>
            <a:r>
              <a:rPr lang="fa-IR" sz="2000" dirty="0" smtClean="0">
                <a:solidFill>
                  <a:srgbClr val="002060"/>
                </a:solidFill>
                <a:cs typeface="B Titr" pitchFamily="2" charset="-78"/>
              </a:rPr>
              <a:t> ترور دانشمندان به كشور عراق محدود نبوده و دانشمندان مصر و سوريه را نيز هدف گرفته.</a:t>
            </a:r>
          </a:p>
          <a:p>
            <a:pPr algn="r" rtl="1">
              <a:lnSpc>
                <a:spcPct val="150000"/>
              </a:lnSpc>
              <a:buFont typeface="Wingdings" pitchFamily="2" charset="2"/>
              <a:buChar char="ü"/>
            </a:pPr>
            <a:r>
              <a:rPr lang="fa-IR" sz="2000" dirty="0" smtClean="0">
                <a:solidFill>
                  <a:srgbClr val="002060"/>
                </a:solidFill>
                <a:cs typeface="B Titr" pitchFamily="2" charset="-78"/>
              </a:rPr>
              <a:t> چرا مصر بعنوان كشوري كه اسرائيل را به رسميت شناخته نبايد به فناوري هسته اي دست يابد؟</a:t>
            </a:r>
            <a:endParaRPr lang="en-US" sz="2000" dirty="0">
              <a:solidFill>
                <a:srgbClr val="002060"/>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23" presetClass="entr" presetSubtype="16" fill="hold" grpId="0" nodeType="click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p:cTn id="5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23" presetClass="entr" presetSubtype="16" fill="hold" grpId="0" nodeType="click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 calcmode="lin" valueType="num">
                                      <p:cBhvr>
                                        <p:cTn id="6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5"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lstStyle/>
          <a:p>
            <a:r>
              <a:rPr lang="fa-IR" dirty="0" smtClean="0">
                <a:solidFill>
                  <a:srgbClr val="FFFF00"/>
                </a:solidFill>
                <a:cs typeface="B Titr" pitchFamily="2" charset="-78"/>
              </a:rPr>
              <a:t>محدوديت 10 ساله در تحقيق و پژوهش :</a:t>
            </a:r>
            <a:endParaRPr lang="en-US" dirty="0">
              <a:solidFill>
                <a:srgbClr val="FFFF00"/>
              </a:solidFill>
              <a:cs typeface="B Titr" pitchFamily="2" charset="-78"/>
            </a:endParaRPr>
          </a:p>
        </p:txBody>
      </p:sp>
      <p:sp>
        <p:nvSpPr>
          <p:cNvPr id="3" name="TextBox 2"/>
          <p:cNvSpPr txBox="1"/>
          <p:nvPr/>
        </p:nvSpPr>
        <p:spPr>
          <a:xfrm>
            <a:off x="0" y="1856939"/>
            <a:ext cx="9144000" cy="3785652"/>
          </a:xfrm>
          <a:prstGeom prst="rect">
            <a:avLst/>
          </a:prstGeom>
          <a:noFill/>
        </p:spPr>
        <p:txBody>
          <a:bodyPr wrap="square" rtlCol="0">
            <a:spAutoFit/>
          </a:bodyPr>
          <a:lstStyle/>
          <a:p>
            <a:pPr algn="r" rtl="1">
              <a:lnSpc>
                <a:spcPct val="150000"/>
              </a:lnSpc>
              <a:buFont typeface="Wingdings" pitchFamily="2" charset="2"/>
              <a:buChar char="q"/>
            </a:pPr>
            <a:r>
              <a:rPr lang="fa-IR" sz="2000" dirty="0" smtClean="0">
                <a:solidFill>
                  <a:srgbClr val="002060"/>
                </a:solidFill>
                <a:cs typeface="B Titr" pitchFamily="2" charset="-78"/>
              </a:rPr>
              <a:t> علت مهاجرت نخبگان علمي به خارج از كشور چيست؟ (محدوديت امكانات +عدم حمايت موثر)</a:t>
            </a:r>
          </a:p>
          <a:p>
            <a:pPr algn="r" rtl="1">
              <a:lnSpc>
                <a:spcPct val="150000"/>
              </a:lnSpc>
              <a:buFont typeface="Wingdings" pitchFamily="2" charset="2"/>
              <a:buChar char="q"/>
            </a:pPr>
            <a:r>
              <a:rPr lang="fa-IR" sz="2000" dirty="0" smtClean="0">
                <a:solidFill>
                  <a:srgbClr val="002060"/>
                </a:solidFill>
                <a:cs typeface="B Titr" pitchFamily="2" charset="-78"/>
              </a:rPr>
              <a:t> درصورت توافق هسته اي، حداقل 10 سال تحقيقات متوقف و يا محدود مي شود</a:t>
            </a:r>
          </a:p>
          <a:p>
            <a:pPr algn="r" rtl="1">
              <a:lnSpc>
                <a:spcPct val="150000"/>
              </a:lnSpc>
              <a:buFont typeface="Wingdings" pitchFamily="2" charset="2"/>
              <a:buChar char="q"/>
            </a:pPr>
            <a:r>
              <a:rPr lang="fa-IR" sz="2000" dirty="0" smtClean="0">
                <a:solidFill>
                  <a:srgbClr val="002060"/>
                </a:solidFill>
                <a:cs typeface="B Titr" pitchFamily="2" charset="-78"/>
              </a:rPr>
              <a:t>ممكن است مجوز مصاحبه با دانشمندان هسته اي صادر شود </a:t>
            </a:r>
          </a:p>
          <a:p>
            <a:pPr algn="r" rtl="1">
              <a:lnSpc>
                <a:spcPct val="150000"/>
              </a:lnSpc>
              <a:buFont typeface="Wingdings" pitchFamily="2" charset="2"/>
              <a:buChar char="q"/>
            </a:pPr>
            <a:r>
              <a:rPr lang="fa-IR" sz="2000" dirty="0" smtClean="0">
                <a:solidFill>
                  <a:srgbClr val="002060"/>
                </a:solidFill>
                <a:cs typeface="B Titr" pitchFamily="2" charset="-78"/>
              </a:rPr>
              <a:t> دانشمندان هسته اي چه گزينه هايي دارند .( بيكاري و جمود – مهاجرت – تغيير رشته يا شغل)</a:t>
            </a:r>
          </a:p>
          <a:p>
            <a:pPr algn="r" rtl="1">
              <a:lnSpc>
                <a:spcPct val="150000"/>
              </a:lnSpc>
              <a:buFont typeface="Wingdings" pitchFamily="2" charset="2"/>
              <a:buChar char="q"/>
            </a:pPr>
            <a:r>
              <a:rPr lang="fa-IR" sz="2000" dirty="0" smtClean="0">
                <a:solidFill>
                  <a:srgbClr val="002060"/>
                </a:solidFill>
                <a:cs typeface="B Titr" pitchFamily="2" charset="-78"/>
              </a:rPr>
              <a:t> محققي كه حق تحقيق ندارد همانند فوتباليستي كه حق گل زدن به حريف را ندارد.</a:t>
            </a:r>
          </a:p>
          <a:p>
            <a:pPr algn="r" rtl="1">
              <a:lnSpc>
                <a:spcPct val="150000"/>
              </a:lnSpc>
              <a:buFont typeface="Wingdings" pitchFamily="2" charset="2"/>
              <a:buChar char="q"/>
            </a:pPr>
            <a:r>
              <a:rPr lang="fa-IR" sz="2000" dirty="0" smtClean="0">
                <a:solidFill>
                  <a:srgbClr val="002060"/>
                </a:solidFill>
                <a:cs typeface="B Titr" pitchFamily="2" charset="-78"/>
              </a:rPr>
              <a:t> پيمانكاران صنعت هسته اي چه وضعيتي پيدا مي كنند؟</a:t>
            </a:r>
          </a:p>
          <a:p>
            <a:pPr algn="r" rtl="1">
              <a:lnSpc>
                <a:spcPct val="150000"/>
              </a:lnSpc>
              <a:buFont typeface="Wingdings" pitchFamily="2" charset="2"/>
              <a:buChar char="q"/>
            </a:pPr>
            <a:r>
              <a:rPr lang="fa-IR" sz="2000" dirty="0" smtClean="0">
                <a:solidFill>
                  <a:srgbClr val="002060"/>
                </a:solidFill>
                <a:cs typeface="B Titr" pitchFamily="2" charset="-78"/>
              </a:rPr>
              <a:t> دانشجويان رشته هاي مرتبط با هسته اي چه احساسي خواهند داشت؟</a:t>
            </a:r>
          </a:p>
          <a:p>
            <a:pPr algn="r" rtl="1">
              <a:lnSpc>
                <a:spcPct val="150000"/>
              </a:lnSpc>
              <a:buFont typeface="Wingdings" pitchFamily="2" charset="2"/>
              <a:buChar char="q"/>
            </a:pPr>
            <a:r>
              <a:rPr lang="fa-IR" sz="2000" dirty="0" smtClean="0">
                <a:solidFill>
                  <a:srgbClr val="002060"/>
                </a:solidFill>
                <a:cs typeface="B Titr" pitchFamily="2" charset="-78"/>
              </a:rPr>
              <a:t> عقب ماندگي 10 ساله ناشي از محدودسازي پژوهش چگونه جبران مي گردد؟ </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down)">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down)">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wipe(down)">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wipe(down)">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wipe(down)">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620" y="-24"/>
            <a:ext cx="5286412" cy="1143000"/>
          </a:xfrm>
        </p:spPr>
        <p:txBody>
          <a:bodyPr/>
          <a:lstStyle/>
          <a:p>
            <a:pPr algn="r" rtl="1"/>
            <a:r>
              <a:rPr lang="fa-IR" dirty="0" smtClean="0">
                <a:solidFill>
                  <a:srgbClr val="FFFF00"/>
                </a:solidFill>
                <a:cs typeface="B Titr" pitchFamily="2" charset="-78"/>
              </a:rPr>
              <a:t>عبرتهاي نه چندان دور:</a:t>
            </a:r>
            <a:endParaRPr lang="en-US" dirty="0">
              <a:solidFill>
                <a:srgbClr val="FFFF00"/>
              </a:solidFill>
              <a:cs typeface="B Titr" pitchFamily="2" charset="-78"/>
            </a:endParaRPr>
          </a:p>
        </p:txBody>
      </p:sp>
      <p:sp>
        <p:nvSpPr>
          <p:cNvPr id="3" name="TextBox 2"/>
          <p:cNvSpPr txBox="1"/>
          <p:nvPr/>
        </p:nvSpPr>
        <p:spPr>
          <a:xfrm>
            <a:off x="0" y="1142984"/>
            <a:ext cx="9144000" cy="3527889"/>
          </a:xfrm>
          <a:prstGeom prst="rect">
            <a:avLst/>
          </a:prstGeom>
          <a:noFill/>
        </p:spPr>
        <p:txBody>
          <a:bodyPr wrap="square" rtlCol="0">
            <a:spAutoFit/>
          </a:bodyPr>
          <a:lstStyle/>
          <a:p>
            <a:pPr algn="r" rtl="1">
              <a:lnSpc>
                <a:spcPct val="200000"/>
              </a:lnSpc>
              <a:buFont typeface="Wingdings" pitchFamily="2" charset="2"/>
              <a:buChar char="Ø"/>
            </a:pPr>
            <a:r>
              <a:rPr lang="fa-IR" sz="1900" dirty="0" smtClean="0">
                <a:solidFill>
                  <a:srgbClr val="002060"/>
                </a:solidFill>
                <a:cs typeface="B Titr" pitchFamily="2" charset="-78"/>
              </a:rPr>
              <a:t> طي دوران اصلاحات دوسال كليه فعاليتهاي غني سازي ايران تعطيل شد.(سالهاي 82 لغايت 84)</a:t>
            </a:r>
          </a:p>
          <a:p>
            <a:pPr algn="r" rtl="1">
              <a:lnSpc>
                <a:spcPct val="200000"/>
              </a:lnSpc>
              <a:buFont typeface="Wingdings" pitchFamily="2" charset="2"/>
              <a:buChar char="Ø"/>
            </a:pPr>
            <a:r>
              <a:rPr lang="fa-IR" sz="1900" dirty="0" smtClean="0">
                <a:solidFill>
                  <a:srgbClr val="002060"/>
                </a:solidFill>
                <a:cs typeface="B Titr" pitchFamily="2" charset="-78"/>
              </a:rPr>
              <a:t>اهداف پذيرش توقف غني سازي چه چيزي اعلام شد ؟ (اعتمادسازي و تنش زدايي در روابط خارجي)</a:t>
            </a:r>
          </a:p>
          <a:p>
            <a:pPr algn="r" rtl="1">
              <a:lnSpc>
                <a:spcPct val="200000"/>
              </a:lnSpc>
              <a:buFont typeface="Wingdings" pitchFamily="2" charset="2"/>
              <a:buChar char="Ø"/>
            </a:pPr>
            <a:r>
              <a:rPr lang="fa-IR" sz="1900" dirty="0" smtClean="0">
                <a:solidFill>
                  <a:srgbClr val="002060"/>
                </a:solidFill>
                <a:cs typeface="B Titr" pitchFamily="2" charset="-78"/>
              </a:rPr>
              <a:t>پس از 2 سال كدام تحريمها لغو شد ؟</a:t>
            </a:r>
          </a:p>
          <a:p>
            <a:pPr algn="r" rtl="1">
              <a:lnSpc>
                <a:spcPct val="200000"/>
              </a:lnSpc>
              <a:buFont typeface="Wingdings" pitchFamily="2" charset="2"/>
              <a:buChar char="Ø"/>
            </a:pPr>
            <a:r>
              <a:rPr lang="fa-IR" sz="1900" dirty="0" smtClean="0">
                <a:solidFill>
                  <a:srgbClr val="002060"/>
                </a:solidFill>
                <a:cs typeface="B Titr" pitchFamily="2" charset="-78"/>
              </a:rPr>
              <a:t>غرب پس از دو سال چه مقدار اعتماد به جمهوري اسلامي پيدا كرد ؟</a:t>
            </a:r>
          </a:p>
          <a:p>
            <a:pPr algn="r" rtl="1">
              <a:lnSpc>
                <a:spcPct val="200000"/>
              </a:lnSpc>
              <a:buFont typeface="Wingdings" pitchFamily="2" charset="2"/>
              <a:buChar char="Ø"/>
            </a:pPr>
            <a:r>
              <a:rPr lang="fa-IR" sz="1900" dirty="0" smtClean="0">
                <a:solidFill>
                  <a:srgbClr val="002060"/>
                </a:solidFill>
                <a:cs typeface="B Titr" pitchFamily="2" charset="-78"/>
              </a:rPr>
              <a:t>آيا اصولا غرب حق دارد به ايران اسلامي اعتماد كند ؟(نه بعنوان دشمن بلكه بعنوان يك رقيب)</a:t>
            </a:r>
          </a:p>
          <a:p>
            <a:pPr algn="r" rtl="1">
              <a:lnSpc>
                <a:spcPct val="200000"/>
              </a:lnSpc>
              <a:buFont typeface="Wingdings" pitchFamily="2" charset="2"/>
              <a:buChar char="Ø"/>
            </a:pPr>
            <a:r>
              <a:rPr lang="fa-IR" sz="1900" dirty="0" smtClean="0">
                <a:solidFill>
                  <a:srgbClr val="002060"/>
                </a:solidFill>
                <a:cs typeface="B Titr" pitchFamily="2" charset="-78"/>
              </a:rPr>
              <a:t>آيا نظام  با توجه به خصومتهاي غرب طي 37 سال گذشته حق دارد به وعده هاي غرب اعتماد كند؟</a:t>
            </a:r>
            <a:endParaRPr lang="en-US" sz="1900" dirty="0">
              <a:solidFill>
                <a:srgbClr val="002060"/>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900"/>
            <a:ext cx="9144000" cy="1143000"/>
          </a:xfrm>
        </p:spPr>
        <p:txBody>
          <a:bodyPr>
            <a:noAutofit/>
          </a:bodyPr>
          <a:lstStyle/>
          <a:p>
            <a:r>
              <a:rPr lang="fa-IR" sz="3000" dirty="0" smtClean="0">
                <a:solidFill>
                  <a:srgbClr val="FFFF00"/>
                </a:solidFill>
                <a:cs typeface="B Titr" pitchFamily="2" charset="-78"/>
              </a:rPr>
              <a:t>هريك از عوامل زير چه تاثيري در اقتصاد كشور دارند ؟</a:t>
            </a:r>
            <a:endParaRPr lang="en-US" sz="3000" dirty="0">
              <a:solidFill>
                <a:srgbClr val="FFFF00"/>
              </a:solidFill>
              <a:cs typeface="B Titr" pitchFamily="2" charset="-78"/>
            </a:endParaRPr>
          </a:p>
        </p:txBody>
      </p:sp>
      <p:sp>
        <p:nvSpPr>
          <p:cNvPr id="3" name="TextBox 2"/>
          <p:cNvSpPr txBox="1"/>
          <p:nvPr/>
        </p:nvSpPr>
        <p:spPr>
          <a:xfrm>
            <a:off x="214282" y="713505"/>
            <a:ext cx="8858312" cy="6001643"/>
          </a:xfrm>
          <a:prstGeom prst="rect">
            <a:avLst/>
          </a:prstGeom>
          <a:noFill/>
        </p:spPr>
        <p:txBody>
          <a:bodyPr wrap="square" rtlCol="0">
            <a:spAutoFit/>
          </a:bodyPr>
          <a:lstStyle/>
          <a:p>
            <a:pPr algn="r" rtl="1">
              <a:lnSpc>
                <a:spcPct val="200000"/>
              </a:lnSpc>
              <a:buFont typeface="Courier New" pitchFamily="49" charset="0"/>
              <a:buChar char="o"/>
            </a:pPr>
            <a:r>
              <a:rPr lang="fa-IR" sz="2400" dirty="0" smtClean="0">
                <a:solidFill>
                  <a:srgbClr val="002060"/>
                </a:solidFill>
                <a:cs typeface="B Titr" pitchFamily="2" charset="-78"/>
              </a:rPr>
              <a:t> اصلاح سيستم بانكي كشور (سرمايه گذاري در توليد بجاي دلالي و واردات)</a:t>
            </a:r>
          </a:p>
          <a:p>
            <a:pPr algn="r" rtl="1">
              <a:lnSpc>
                <a:spcPct val="200000"/>
              </a:lnSpc>
              <a:buFont typeface="Courier New" pitchFamily="49" charset="0"/>
              <a:buChar char="o"/>
            </a:pPr>
            <a:r>
              <a:rPr lang="fa-IR" sz="2400" dirty="0" smtClean="0">
                <a:solidFill>
                  <a:srgbClr val="002060"/>
                </a:solidFill>
                <a:cs typeface="B Titr" pitchFamily="2" charset="-78"/>
              </a:rPr>
              <a:t>اصلاح نظام مالياتي (درآمد بيشتر= ماليات بيشتر)</a:t>
            </a:r>
          </a:p>
          <a:p>
            <a:pPr algn="r" rtl="1">
              <a:lnSpc>
                <a:spcPct val="200000"/>
              </a:lnSpc>
              <a:buFont typeface="Courier New" pitchFamily="49" charset="0"/>
              <a:buChar char="o"/>
            </a:pPr>
            <a:r>
              <a:rPr lang="fa-IR" sz="2400" dirty="0" smtClean="0">
                <a:solidFill>
                  <a:srgbClr val="002060"/>
                </a:solidFill>
                <a:cs typeface="B Titr" pitchFamily="2" charset="-78"/>
              </a:rPr>
              <a:t>اصلاح عادلانه توزيع يارانه ها (كاهش سهم پردرآمدها از يارانه)</a:t>
            </a:r>
          </a:p>
          <a:p>
            <a:pPr algn="r" rtl="1">
              <a:lnSpc>
                <a:spcPct val="200000"/>
              </a:lnSpc>
              <a:buFont typeface="Courier New" pitchFamily="49" charset="0"/>
              <a:buChar char="o"/>
            </a:pPr>
            <a:r>
              <a:rPr lang="fa-IR" sz="2400" dirty="0" smtClean="0">
                <a:solidFill>
                  <a:srgbClr val="002060"/>
                </a:solidFill>
                <a:cs typeface="B Titr" pitchFamily="2" charset="-78"/>
              </a:rPr>
              <a:t>اصلاح سبك زندگي مردم (مبارزه با اسراف و تجمل)</a:t>
            </a:r>
          </a:p>
          <a:p>
            <a:pPr algn="r" rtl="1">
              <a:lnSpc>
                <a:spcPct val="200000"/>
              </a:lnSpc>
              <a:buFont typeface="Courier New" pitchFamily="49" charset="0"/>
              <a:buChar char="o"/>
            </a:pPr>
            <a:r>
              <a:rPr lang="fa-IR" sz="2400" dirty="0" smtClean="0">
                <a:solidFill>
                  <a:srgbClr val="002060"/>
                </a:solidFill>
                <a:cs typeface="B Titr" pitchFamily="2" charset="-78"/>
              </a:rPr>
              <a:t>بكارگيري مديران لايق بجاي مديران سفارش شده (كاهش سوء مديريت)</a:t>
            </a:r>
          </a:p>
          <a:p>
            <a:pPr algn="r" rtl="1">
              <a:lnSpc>
                <a:spcPct val="200000"/>
              </a:lnSpc>
              <a:buFont typeface="Courier New" pitchFamily="49" charset="0"/>
              <a:buChar char="o"/>
            </a:pPr>
            <a:r>
              <a:rPr lang="fa-IR" sz="2400" dirty="0" smtClean="0">
                <a:solidFill>
                  <a:srgbClr val="002060"/>
                </a:solidFill>
                <a:cs typeface="B Titr" pitchFamily="2" charset="-78"/>
              </a:rPr>
              <a:t>تبديل نفت به محصولات جديد بجاي خام فروشي(تكميل پروژه هاي راكد)</a:t>
            </a:r>
          </a:p>
          <a:p>
            <a:pPr algn="r" rtl="1">
              <a:lnSpc>
                <a:spcPct val="200000"/>
              </a:lnSpc>
              <a:buFont typeface="Courier New" pitchFamily="49" charset="0"/>
              <a:buChar char="o"/>
            </a:pPr>
            <a:r>
              <a:rPr lang="fa-IR" sz="2400" dirty="0" smtClean="0">
                <a:solidFill>
                  <a:srgbClr val="002060"/>
                </a:solidFill>
                <a:cs typeface="B Titr" pitchFamily="2" charset="-78"/>
              </a:rPr>
              <a:t>مبارزه با مفاسد اقتصادي و ويژه خواري (80% تسهيلات با پارتي  !!)</a:t>
            </a:r>
          </a:p>
          <a:p>
            <a:pPr algn="r" rtl="1">
              <a:lnSpc>
                <a:spcPct val="200000"/>
              </a:lnSpc>
              <a:buFont typeface="Courier New" pitchFamily="49" charset="0"/>
              <a:buChar char="o"/>
            </a:pPr>
            <a:r>
              <a:rPr lang="fa-IR" sz="2400" dirty="0" smtClean="0">
                <a:solidFill>
                  <a:srgbClr val="002060"/>
                </a:solidFill>
                <a:cs typeface="B Titr" pitchFamily="2" charset="-78"/>
              </a:rPr>
              <a:t>رفع تحريمها</a:t>
            </a:r>
            <a:endParaRPr lang="en-US" sz="2400" dirty="0">
              <a:solidFill>
                <a:srgbClr val="002060"/>
              </a:solidFill>
              <a:cs typeface="B Titr" pitchFamily="2" charset="-78"/>
            </a:endParaRPr>
          </a:p>
        </p:txBody>
      </p:sp>
      <p:sp>
        <p:nvSpPr>
          <p:cNvPr id="6" name="Cloud Callout 5"/>
          <p:cNvSpPr/>
          <p:nvPr/>
        </p:nvSpPr>
        <p:spPr>
          <a:xfrm>
            <a:off x="1000100" y="1428736"/>
            <a:ext cx="2786082" cy="157163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Titr" pitchFamily="2" charset="-78"/>
              </a:rPr>
              <a:t>10 نفر حدود 12500ميليارد تومان بدهي بانكي دارند (15%كل بدهي)</a:t>
            </a:r>
            <a:endParaRPr lang="en-US" dirty="0"/>
          </a:p>
        </p:txBody>
      </p:sp>
      <p:sp>
        <p:nvSpPr>
          <p:cNvPr id="7" name="Cloud Callout 6"/>
          <p:cNvSpPr/>
          <p:nvPr/>
        </p:nvSpPr>
        <p:spPr>
          <a:xfrm>
            <a:off x="3929058" y="1571612"/>
            <a:ext cx="3500462" cy="192882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Titr" pitchFamily="2" charset="-78"/>
              </a:rPr>
              <a:t>عسگري : ايراني ها 530هزار ميليارد تومان سالانه ماليات نمي دهند.</a:t>
            </a:r>
            <a:endParaRPr lang="en-US" dirty="0">
              <a:cs typeface="B Titr" pitchFamily="2" charset="-78"/>
            </a:endParaRPr>
          </a:p>
        </p:txBody>
      </p:sp>
      <p:sp>
        <p:nvSpPr>
          <p:cNvPr id="8" name="Cloud Callout 7"/>
          <p:cNvSpPr/>
          <p:nvPr/>
        </p:nvSpPr>
        <p:spPr>
          <a:xfrm>
            <a:off x="4081458" y="3500438"/>
            <a:ext cx="3500462" cy="192882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Titr" pitchFamily="2" charset="-78"/>
              </a:rPr>
              <a:t>100 هزار ميليارد تومان مطالبات مشكوك </a:t>
            </a:r>
            <a:r>
              <a:rPr lang="fa-IR" smtClean="0">
                <a:cs typeface="B Titr" pitchFamily="2" charset="-78"/>
              </a:rPr>
              <a:t>الوصول  </a:t>
            </a:r>
            <a:r>
              <a:rPr lang="fa-IR" dirty="0" smtClean="0">
                <a:cs typeface="B Titr" pitchFamily="2" charset="-78"/>
              </a:rPr>
              <a:t>بانكها</a:t>
            </a:r>
            <a:endParaRPr lang="en-US" dirty="0">
              <a:cs typeface="B Titr" pitchFamily="2" charset="-78"/>
            </a:endParaRPr>
          </a:p>
        </p:txBody>
      </p:sp>
      <p:sp>
        <p:nvSpPr>
          <p:cNvPr id="9" name="Cloud Callout 8"/>
          <p:cNvSpPr/>
          <p:nvPr/>
        </p:nvSpPr>
        <p:spPr>
          <a:xfrm>
            <a:off x="357158" y="3652838"/>
            <a:ext cx="3500462" cy="192882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Titr" pitchFamily="2" charset="-78"/>
              </a:rPr>
              <a:t>واردات خودرو 93/6500</a:t>
            </a:r>
          </a:p>
          <a:p>
            <a:pPr algn="ctr"/>
            <a:r>
              <a:rPr lang="fa-IR" smtClean="0">
                <a:cs typeface="B Titr" pitchFamily="2" charset="-78"/>
              </a:rPr>
              <a:t>سرانه آب 2ب /نان6ب/ شكر6ب/ برق3ب/ گاز3ب</a:t>
            </a:r>
            <a:endParaRPr lang="en-US" dirty="0">
              <a:cs typeface="B Titr" pitchFamily="2" charset="-78"/>
            </a:endParaRPr>
          </a:p>
        </p:txBody>
      </p:sp>
      <p:sp>
        <p:nvSpPr>
          <p:cNvPr id="10" name="Cloud Callout 9"/>
          <p:cNvSpPr/>
          <p:nvPr/>
        </p:nvSpPr>
        <p:spPr>
          <a:xfrm>
            <a:off x="4572000" y="2571744"/>
            <a:ext cx="3214710" cy="200026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Titr" pitchFamily="2" charset="-78"/>
              </a:rPr>
              <a:t>تبديل نفت و گاز به محصولات پترشيمي= </a:t>
            </a:r>
            <a:r>
              <a:rPr lang="fa-IR" sz="1400" dirty="0" smtClean="0">
                <a:cs typeface="B Titr" pitchFamily="2" charset="-78"/>
              </a:rPr>
              <a:t>300% حد اقل افزايش ارزش</a:t>
            </a:r>
            <a:endParaRPr lang="en-US" sz="1400" dirty="0">
              <a:cs typeface="B Titr" pitchFamily="2" charset="-78"/>
            </a:endParaRPr>
          </a:p>
        </p:txBody>
      </p:sp>
      <p:sp>
        <p:nvSpPr>
          <p:cNvPr id="11" name="Cloud Callout 10"/>
          <p:cNvSpPr/>
          <p:nvPr/>
        </p:nvSpPr>
        <p:spPr>
          <a:xfrm>
            <a:off x="4143372" y="4000504"/>
            <a:ext cx="5572164" cy="228601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dirty="0" smtClean="0">
                <a:cs typeface="B Titr" pitchFamily="2" charset="-78"/>
              </a:rPr>
              <a:t>تحريم سوئيفت (واردات قبلاً 52 میلیارد دلار بود و الان50 میلیارد دلار!). </a:t>
            </a:r>
            <a:r>
              <a:rPr lang="fa-IR" sz="1600" dirty="0" smtClean="0">
                <a:cs typeface="B Titr" pitchFamily="2" charset="-78"/>
              </a:rPr>
              <a:t>واردات از هند كره تايوان تركيه از کانال چين باز است!</a:t>
            </a:r>
            <a:endParaRPr lang="fa-IR" dirty="0" smtClean="0">
              <a:cs typeface="B Titr" pitchFamily="2" charset="-78"/>
            </a:endParaRPr>
          </a:p>
          <a:p>
            <a:pPr algn="r" rtl="1"/>
            <a:r>
              <a:rPr lang="fa-IR" dirty="0" smtClean="0">
                <a:cs typeface="B Titr" pitchFamily="2" charset="-78"/>
              </a:rPr>
              <a:t>با تحريم  نفتی، نفت از محوریت خارج شد و جای خود را به گاز داد (با یک خط لوله).</a:t>
            </a:r>
          </a:p>
          <a:p>
            <a:pPr algn="r" rtl="1"/>
            <a:r>
              <a:rPr lang="fa-IR" dirty="0" smtClean="0">
                <a:cs typeface="B Titr" pitchFamily="2" charset="-78"/>
              </a:rPr>
              <a:t>تا سال97 سالي80 ميليارد دلار</a:t>
            </a:r>
            <a:endParaRPr lang="en-US" dirty="0">
              <a:cs typeface="B Titr" pitchFamily="2" charset="-78"/>
            </a:endParaRPr>
          </a:p>
        </p:txBody>
      </p:sp>
      <p:sp>
        <p:nvSpPr>
          <p:cNvPr id="12" name="Cloud Callout 11"/>
          <p:cNvSpPr/>
          <p:nvPr/>
        </p:nvSpPr>
        <p:spPr>
          <a:xfrm>
            <a:off x="500034" y="785794"/>
            <a:ext cx="8501122" cy="264320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1600" dirty="0" smtClean="0">
                <a:cs typeface="B Titr" pitchFamily="2" charset="-78"/>
              </a:rPr>
              <a:t>- ساعات كار مفيد در ايران بين 15 تا 25دقيقه</a:t>
            </a:r>
            <a:r>
              <a:rPr lang="fa-IR" dirty="0" smtClean="0">
                <a:cs typeface="B Titr" pitchFamily="2" charset="-78"/>
              </a:rPr>
              <a:t> </a:t>
            </a:r>
            <a:r>
              <a:rPr lang="fa-IR" sz="1400" dirty="0" smtClean="0">
                <a:cs typeface="B Titr" pitchFamily="2" charset="-78"/>
              </a:rPr>
              <a:t>(به گفته مجمع جهانی اقتصاد</a:t>
            </a:r>
            <a:r>
              <a:rPr lang="en-US" sz="1400" dirty="0" smtClean="0">
                <a:cs typeface="B Titr" pitchFamily="2" charset="-78"/>
              </a:rPr>
              <a:t>(</a:t>
            </a:r>
            <a:endParaRPr lang="fa-IR" dirty="0" smtClean="0">
              <a:cs typeface="B Titr" pitchFamily="2" charset="-78"/>
            </a:endParaRPr>
          </a:p>
          <a:p>
            <a:pPr algn="r" rtl="1"/>
            <a:r>
              <a:rPr lang="fa-IR" dirty="0" smtClean="0">
                <a:cs typeface="B Titr" pitchFamily="2" charset="-78"/>
              </a:rPr>
              <a:t>- هيچ پروژه اي زمانبندي را رعايت نمي كند</a:t>
            </a:r>
          </a:p>
          <a:p>
            <a:pPr algn="r" rtl="1"/>
            <a:r>
              <a:rPr lang="fa-IR" dirty="0" smtClean="0">
                <a:cs typeface="B Titr" pitchFamily="2" charset="-78"/>
              </a:rPr>
              <a:t>- قيمت سنگ آهن در بندر امام 13دلار (هزينه حمل و نقل 15دلار)</a:t>
            </a:r>
            <a:endParaRPr lang="en-US" dirty="0">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8" presetClass="exit" presetSubtype="16" fill="hold" grpId="1" nodeType="clickEffect">
                                  <p:stCondLst>
                                    <p:cond delay="0"/>
                                  </p:stCondLst>
                                  <p:childTnLst>
                                    <p:animEffect transition="out" filter="diamond(in)">
                                      <p:cBhvr>
                                        <p:cTn id="24" dur="2000"/>
                                        <p:tgtEl>
                                          <p:spTgt spid="6"/>
                                        </p:tgtEl>
                                      </p:cBhvr>
                                    </p:animEffect>
                                    <p:set>
                                      <p:cBhvr>
                                        <p:cTn id="25" dur="1" fill="hold">
                                          <p:stCondLst>
                                            <p:cond delay="1999"/>
                                          </p:stCondLst>
                                        </p:cTn>
                                        <p:tgtEl>
                                          <p:spTgt spid="6"/>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additive="base">
                                        <p:cTn id="3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8" presetClass="exit" presetSubtype="16" fill="hold" grpId="1" nodeType="clickEffect">
                                  <p:stCondLst>
                                    <p:cond delay="0"/>
                                  </p:stCondLst>
                                  <p:childTnLst>
                                    <p:animEffect transition="out" filter="diamond(in)">
                                      <p:cBhvr>
                                        <p:cTn id="41" dur="2000"/>
                                        <p:tgtEl>
                                          <p:spTgt spid="7"/>
                                        </p:tgtEl>
                                      </p:cBhvr>
                                    </p:animEffect>
                                    <p:set>
                                      <p:cBhvr>
                                        <p:cTn id="42" dur="1" fill="hold">
                                          <p:stCondLst>
                                            <p:cond delay="19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 calcmode="lin" valueType="num">
                                      <p:cBhvr additive="base">
                                        <p:cTn id="4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3" end="3"/>
                                            </p:txEl>
                                          </p:spTgt>
                                        </p:tgtEl>
                                        <p:attrNameLst>
                                          <p:attrName>style.visibility</p:attrName>
                                        </p:attrNameLst>
                                      </p:cBhvr>
                                      <p:to>
                                        <p:strVal val="visible"/>
                                      </p:to>
                                    </p:set>
                                    <p:anim calcmode="lin" valueType="num">
                                      <p:cBhvr additive="base">
                                        <p:cTn id="5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7" presetClass="entr" presetSubtype="10" fill="hold" grpId="2" nodeType="click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p:cTn id="59" dur="500" fill="hold"/>
                                        <p:tgtEl>
                                          <p:spTgt spid="9"/>
                                        </p:tgtEl>
                                        <p:attrNameLst>
                                          <p:attrName>ppt_w</p:attrName>
                                        </p:attrNameLst>
                                      </p:cBhvr>
                                      <p:tavLst>
                                        <p:tav tm="0">
                                          <p:val>
                                            <p:fltVal val="0"/>
                                          </p:val>
                                        </p:tav>
                                        <p:tav tm="100000">
                                          <p:val>
                                            <p:strVal val="#ppt_w"/>
                                          </p:val>
                                        </p:tav>
                                      </p:tavLst>
                                    </p:anim>
                                    <p:anim calcmode="lin" valueType="num">
                                      <p:cBhvr>
                                        <p:cTn id="60"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8" presetClass="exit" presetSubtype="16" fill="hold" grpId="0" nodeType="clickEffect">
                                  <p:stCondLst>
                                    <p:cond delay="0"/>
                                  </p:stCondLst>
                                  <p:childTnLst>
                                    <p:animEffect transition="out" filter="diamond(in)">
                                      <p:cBhvr>
                                        <p:cTn id="64" dur="2000"/>
                                        <p:tgtEl>
                                          <p:spTgt spid="9"/>
                                        </p:tgtEl>
                                      </p:cBhvr>
                                    </p:animEffect>
                                    <p:set>
                                      <p:cBhvr>
                                        <p:cTn id="65" dur="1" fill="hold">
                                          <p:stCondLst>
                                            <p:cond delay="1999"/>
                                          </p:stCondLst>
                                        </p:cTn>
                                        <p:tgtEl>
                                          <p:spTgt spid="9"/>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
                                            <p:txEl>
                                              <p:pRg st="4" end="4"/>
                                            </p:txEl>
                                          </p:spTgt>
                                        </p:tgtEl>
                                        <p:attrNameLst>
                                          <p:attrName>style.visibility</p:attrName>
                                        </p:attrNameLst>
                                      </p:cBhvr>
                                      <p:to>
                                        <p:strVal val="visible"/>
                                      </p:to>
                                    </p:set>
                                    <p:anim calcmode="lin" valueType="num">
                                      <p:cBhvr additive="base">
                                        <p:cTn id="7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 presetClass="entr" presetSubtype="16" fill="hold" grpId="0" nodeType="click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box(in)">
                                      <p:cBhvr>
                                        <p:cTn id="76" dur="500"/>
                                        <p:tgtEl>
                                          <p:spTgt spid="12"/>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xit" presetSubtype="4" fill="hold" grpId="1" nodeType="clickEffect">
                                  <p:stCondLst>
                                    <p:cond delay="0"/>
                                  </p:stCondLst>
                                  <p:childTnLst>
                                    <p:anim calcmode="lin" valueType="num">
                                      <p:cBhvr additive="base">
                                        <p:cTn id="80" dur="500"/>
                                        <p:tgtEl>
                                          <p:spTgt spid="12"/>
                                        </p:tgtEl>
                                        <p:attrNameLst>
                                          <p:attrName>ppt_x</p:attrName>
                                        </p:attrNameLst>
                                      </p:cBhvr>
                                      <p:tavLst>
                                        <p:tav tm="0">
                                          <p:val>
                                            <p:strVal val="ppt_x"/>
                                          </p:val>
                                        </p:tav>
                                        <p:tav tm="100000">
                                          <p:val>
                                            <p:strVal val="ppt_x"/>
                                          </p:val>
                                        </p:tav>
                                      </p:tavLst>
                                    </p:anim>
                                    <p:anim calcmode="lin" valueType="num">
                                      <p:cBhvr additive="base">
                                        <p:cTn id="81" dur="500"/>
                                        <p:tgtEl>
                                          <p:spTgt spid="12"/>
                                        </p:tgtEl>
                                        <p:attrNameLst>
                                          <p:attrName>ppt_y</p:attrName>
                                        </p:attrNameLst>
                                      </p:cBhvr>
                                      <p:tavLst>
                                        <p:tav tm="0">
                                          <p:val>
                                            <p:strVal val="ppt_y"/>
                                          </p:val>
                                        </p:tav>
                                        <p:tav tm="100000">
                                          <p:val>
                                            <p:strVal val="1+ppt_h/2"/>
                                          </p:val>
                                        </p:tav>
                                      </p:tavLst>
                                    </p:anim>
                                    <p:set>
                                      <p:cBhvr>
                                        <p:cTn id="82" dur="1" fill="hold">
                                          <p:stCondLst>
                                            <p:cond delay="499"/>
                                          </p:stCondLst>
                                        </p:cTn>
                                        <p:tgtEl>
                                          <p:spTgt spid="12"/>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 calcmode="lin" valueType="num">
                                      <p:cBhvr additive="base">
                                        <p:cTn id="8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5" presetClass="entr" presetSubtype="0" fill="hold" grpId="0" nodeType="clickEffect">
                                  <p:stCondLst>
                                    <p:cond delay="0"/>
                                  </p:stCondLst>
                                  <p:childTnLst>
                                    <p:set>
                                      <p:cBhvr>
                                        <p:cTn id="92" dur="1" fill="hold">
                                          <p:stCondLst>
                                            <p:cond delay="0"/>
                                          </p:stCondLst>
                                        </p:cTn>
                                        <p:tgtEl>
                                          <p:spTgt spid="10"/>
                                        </p:tgtEl>
                                        <p:attrNameLst>
                                          <p:attrName>style.visibility</p:attrName>
                                        </p:attrNameLst>
                                      </p:cBhvr>
                                      <p:to>
                                        <p:strVal val="visible"/>
                                      </p:to>
                                    </p:set>
                                    <p:anim calcmode="lin" valueType="num">
                                      <p:cBhvr>
                                        <p:cTn id="93"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94"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95"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96" dur="1000" fill="hold"/>
                                        <p:tgtEl>
                                          <p:spTgt spid="10"/>
                                        </p:tgtEl>
                                        <p:attrNameLst>
                                          <p:attrName>ppt_h</p:attrName>
                                        </p:attrNameLst>
                                      </p:cBhvr>
                                      <p:tavLst>
                                        <p:tav tm="0">
                                          <p:val>
                                            <p:strVal val="#ppt_h"/>
                                          </p:val>
                                        </p:tav>
                                        <p:tav tm="100000">
                                          <p:val>
                                            <p:strVal val="#ppt_h"/>
                                          </p:val>
                                        </p:tav>
                                      </p:tavLst>
                                    </p:anim>
                                    <p:anim calcmode="lin" valueType="num">
                                      <p:cBhvr>
                                        <p:cTn id="97"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98"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99"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00" dur="1000" decel="50000">
                                          <p:stCondLst>
                                            <p:cond delay="0"/>
                                          </p:stCondLst>
                                        </p:cTn>
                                        <p:tgtEl>
                                          <p:spTgt spid="10"/>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xit" presetSubtype="4" fill="hold" grpId="1" nodeType="clickEffect">
                                  <p:stCondLst>
                                    <p:cond delay="0"/>
                                  </p:stCondLst>
                                  <p:childTnLst>
                                    <p:anim calcmode="lin" valueType="num">
                                      <p:cBhvr additive="base">
                                        <p:cTn id="104" dur="500"/>
                                        <p:tgtEl>
                                          <p:spTgt spid="10"/>
                                        </p:tgtEl>
                                        <p:attrNameLst>
                                          <p:attrName>ppt_x</p:attrName>
                                        </p:attrNameLst>
                                      </p:cBhvr>
                                      <p:tavLst>
                                        <p:tav tm="0">
                                          <p:val>
                                            <p:strVal val="ppt_x"/>
                                          </p:val>
                                        </p:tav>
                                        <p:tav tm="100000">
                                          <p:val>
                                            <p:strVal val="ppt_x"/>
                                          </p:val>
                                        </p:tav>
                                      </p:tavLst>
                                    </p:anim>
                                    <p:anim calcmode="lin" valueType="num">
                                      <p:cBhvr additive="base">
                                        <p:cTn id="105" dur="500"/>
                                        <p:tgtEl>
                                          <p:spTgt spid="10"/>
                                        </p:tgtEl>
                                        <p:attrNameLst>
                                          <p:attrName>ppt_y</p:attrName>
                                        </p:attrNameLst>
                                      </p:cBhvr>
                                      <p:tavLst>
                                        <p:tav tm="0">
                                          <p:val>
                                            <p:strVal val="ppt_y"/>
                                          </p:val>
                                        </p:tav>
                                        <p:tav tm="100000">
                                          <p:val>
                                            <p:strVal val="1+ppt_h/2"/>
                                          </p:val>
                                        </p:tav>
                                      </p:tavLst>
                                    </p:anim>
                                    <p:set>
                                      <p:cBhvr>
                                        <p:cTn id="106" dur="1" fill="hold">
                                          <p:stCondLst>
                                            <p:cond delay="499"/>
                                          </p:stCondLst>
                                        </p:cTn>
                                        <p:tgtEl>
                                          <p:spTgt spid="10"/>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3">
                                            <p:txEl>
                                              <p:pRg st="6" end="6"/>
                                            </p:txEl>
                                          </p:spTgt>
                                        </p:tgtEl>
                                        <p:attrNameLst>
                                          <p:attrName>style.visibility</p:attrName>
                                        </p:attrNameLst>
                                      </p:cBhvr>
                                      <p:to>
                                        <p:strVal val="visible"/>
                                      </p:to>
                                    </p:set>
                                    <p:anim calcmode="lin" valueType="num">
                                      <p:cBhvr additive="base">
                                        <p:cTn id="1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17" presetClass="entr" presetSubtype="10" fill="hold" grpId="2" nodeType="clickEffect">
                                  <p:stCondLst>
                                    <p:cond delay="0"/>
                                  </p:stCondLst>
                                  <p:childTnLst>
                                    <p:set>
                                      <p:cBhvr>
                                        <p:cTn id="116" dur="1" fill="hold">
                                          <p:stCondLst>
                                            <p:cond delay="0"/>
                                          </p:stCondLst>
                                        </p:cTn>
                                        <p:tgtEl>
                                          <p:spTgt spid="8"/>
                                        </p:tgtEl>
                                        <p:attrNameLst>
                                          <p:attrName>style.visibility</p:attrName>
                                        </p:attrNameLst>
                                      </p:cBhvr>
                                      <p:to>
                                        <p:strVal val="visible"/>
                                      </p:to>
                                    </p:set>
                                    <p:anim calcmode="lin" valueType="num">
                                      <p:cBhvr>
                                        <p:cTn id="117" dur="500" fill="hold"/>
                                        <p:tgtEl>
                                          <p:spTgt spid="8"/>
                                        </p:tgtEl>
                                        <p:attrNameLst>
                                          <p:attrName>ppt_w</p:attrName>
                                        </p:attrNameLst>
                                      </p:cBhvr>
                                      <p:tavLst>
                                        <p:tav tm="0">
                                          <p:val>
                                            <p:fltVal val="0"/>
                                          </p:val>
                                        </p:tav>
                                        <p:tav tm="100000">
                                          <p:val>
                                            <p:strVal val="#ppt_w"/>
                                          </p:val>
                                        </p:tav>
                                      </p:tavLst>
                                    </p:anim>
                                    <p:anim calcmode="lin" valueType="num">
                                      <p:cBhvr>
                                        <p:cTn id="118"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19" fill="hold">
                      <p:stCondLst>
                        <p:cond delay="indefinite"/>
                      </p:stCondLst>
                      <p:childTnLst>
                        <p:par>
                          <p:cTn id="120" fill="hold">
                            <p:stCondLst>
                              <p:cond delay="0"/>
                            </p:stCondLst>
                            <p:childTnLst>
                              <p:par>
                                <p:cTn id="121" presetID="8" presetClass="exit" presetSubtype="16" fill="hold" grpId="1" nodeType="clickEffect">
                                  <p:stCondLst>
                                    <p:cond delay="0"/>
                                  </p:stCondLst>
                                  <p:childTnLst>
                                    <p:animEffect transition="out" filter="diamond(in)">
                                      <p:cBhvr>
                                        <p:cTn id="122" dur="2000"/>
                                        <p:tgtEl>
                                          <p:spTgt spid="8"/>
                                        </p:tgtEl>
                                      </p:cBhvr>
                                    </p:animEffect>
                                    <p:set>
                                      <p:cBhvr>
                                        <p:cTn id="123" dur="1" fill="hold">
                                          <p:stCondLst>
                                            <p:cond delay="1999"/>
                                          </p:stCondLst>
                                        </p:cTn>
                                        <p:tgtEl>
                                          <p:spTgt spid="8"/>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3">
                                            <p:txEl>
                                              <p:pRg st="7" end="7"/>
                                            </p:txEl>
                                          </p:spTgt>
                                        </p:tgtEl>
                                        <p:attrNameLst>
                                          <p:attrName>style.visibility</p:attrName>
                                        </p:attrNameLst>
                                      </p:cBhvr>
                                      <p:to>
                                        <p:strVal val="visible"/>
                                      </p:to>
                                    </p:set>
                                    <p:anim calcmode="lin" valueType="num">
                                      <p:cBhvr additive="base">
                                        <p:cTn id="12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17" presetClass="entr" presetSubtype="10" fill="hold" grpId="0" nodeType="clickEffect">
                                  <p:stCondLst>
                                    <p:cond delay="0"/>
                                  </p:stCondLst>
                                  <p:childTnLst>
                                    <p:set>
                                      <p:cBhvr>
                                        <p:cTn id="133" dur="1" fill="hold">
                                          <p:stCondLst>
                                            <p:cond delay="0"/>
                                          </p:stCondLst>
                                        </p:cTn>
                                        <p:tgtEl>
                                          <p:spTgt spid="11"/>
                                        </p:tgtEl>
                                        <p:attrNameLst>
                                          <p:attrName>style.visibility</p:attrName>
                                        </p:attrNameLst>
                                      </p:cBhvr>
                                      <p:to>
                                        <p:strVal val="visible"/>
                                      </p:to>
                                    </p:set>
                                    <p:anim calcmode="lin" valueType="num">
                                      <p:cBhvr>
                                        <p:cTn id="134" dur="500" fill="hold"/>
                                        <p:tgtEl>
                                          <p:spTgt spid="11"/>
                                        </p:tgtEl>
                                        <p:attrNameLst>
                                          <p:attrName>ppt_w</p:attrName>
                                        </p:attrNameLst>
                                      </p:cBhvr>
                                      <p:tavLst>
                                        <p:tav tm="0">
                                          <p:val>
                                            <p:fltVal val="0"/>
                                          </p:val>
                                        </p:tav>
                                        <p:tav tm="100000">
                                          <p:val>
                                            <p:strVal val="#ppt_w"/>
                                          </p:val>
                                        </p:tav>
                                      </p:tavLst>
                                    </p:anim>
                                    <p:anim calcmode="lin" valueType="num">
                                      <p:cBhvr>
                                        <p:cTn id="135"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36" fill="hold">
                      <p:stCondLst>
                        <p:cond delay="indefinite"/>
                      </p:stCondLst>
                      <p:childTnLst>
                        <p:par>
                          <p:cTn id="137" fill="hold">
                            <p:stCondLst>
                              <p:cond delay="0"/>
                            </p:stCondLst>
                            <p:childTnLst>
                              <p:par>
                                <p:cTn id="138" presetID="2" presetClass="exit" presetSubtype="4" fill="hold" grpId="1" nodeType="clickEffect">
                                  <p:stCondLst>
                                    <p:cond delay="0"/>
                                  </p:stCondLst>
                                  <p:childTnLst>
                                    <p:anim calcmode="lin" valueType="num">
                                      <p:cBhvr additive="base">
                                        <p:cTn id="139" dur="500"/>
                                        <p:tgtEl>
                                          <p:spTgt spid="11"/>
                                        </p:tgtEl>
                                        <p:attrNameLst>
                                          <p:attrName>ppt_x</p:attrName>
                                        </p:attrNameLst>
                                      </p:cBhvr>
                                      <p:tavLst>
                                        <p:tav tm="0">
                                          <p:val>
                                            <p:strVal val="ppt_x"/>
                                          </p:val>
                                        </p:tav>
                                        <p:tav tm="100000">
                                          <p:val>
                                            <p:strVal val="ppt_x"/>
                                          </p:val>
                                        </p:tav>
                                      </p:tavLst>
                                    </p:anim>
                                    <p:anim calcmode="lin" valueType="num">
                                      <p:cBhvr additive="base">
                                        <p:cTn id="140" dur="500"/>
                                        <p:tgtEl>
                                          <p:spTgt spid="11"/>
                                        </p:tgtEl>
                                        <p:attrNameLst>
                                          <p:attrName>ppt_y</p:attrName>
                                        </p:attrNameLst>
                                      </p:cBhvr>
                                      <p:tavLst>
                                        <p:tav tm="0">
                                          <p:val>
                                            <p:strVal val="ppt_y"/>
                                          </p:val>
                                        </p:tav>
                                        <p:tav tm="100000">
                                          <p:val>
                                            <p:strVal val="1+ppt_h/2"/>
                                          </p:val>
                                        </p:tav>
                                      </p:tavLst>
                                    </p:anim>
                                    <p:set>
                                      <p:cBhvr>
                                        <p:cTn id="141"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P spid="6" grpId="1" animBg="1"/>
      <p:bldP spid="7" grpId="0" animBg="1"/>
      <p:bldP spid="7" grpId="1" animBg="1"/>
      <p:bldP spid="8" grpId="1" animBg="1"/>
      <p:bldP spid="8" grpId="2" animBg="1"/>
      <p:bldP spid="9" grpId="0" animBg="1"/>
      <p:bldP spid="9" grpId="2" animBg="1"/>
      <p:bldP spid="10" grpId="0" animBg="1"/>
      <p:bldP spid="10" grpId="1" animBg="1"/>
      <p:bldP spid="11" grpId="0" animBg="1"/>
      <p:bldP spid="11" grpId="1" animBg="1"/>
      <p:bldP spid="12" grpId="0" animBg="1"/>
      <p:bldP spid="12"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900"/>
            <a:ext cx="8229600" cy="1143000"/>
          </a:xfrm>
        </p:spPr>
        <p:txBody>
          <a:bodyPr/>
          <a:lstStyle/>
          <a:p>
            <a:r>
              <a:rPr lang="fa-IR" b="1" dirty="0" smtClean="0">
                <a:solidFill>
                  <a:srgbClr val="FFFF00"/>
                </a:solidFill>
                <a:cs typeface="B Nazanin" pitchFamily="2" charset="-78"/>
              </a:rPr>
              <a:t>چرا فناوري هسته اي ضرورت دارد ؟</a:t>
            </a:r>
            <a:endParaRPr lang="en-US" b="1" dirty="0">
              <a:solidFill>
                <a:srgbClr val="FFFF00"/>
              </a:solidFill>
              <a:cs typeface="B Nazanin" pitchFamily="2" charset="-78"/>
            </a:endParaRPr>
          </a:p>
        </p:txBody>
      </p:sp>
      <p:sp>
        <p:nvSpPr>
          <p:cNvPr id="3" name="TextBox 2"/>
          <p:cNvSpPr txBox="1"/>
          <p:nvPr/>
        </p:nvSpPr>
        <p:spPr>
          <a:xfrm>
            <a:off x="0" y="1285860"/>
            <a:ext cx="8929718" cy="5078313"/>
          </a:xfrm>
          <a:prstGeom prst="rect">
            <a:avLst/>
          </a:prstGeom>
          <a:noFill/>
        </p:spPr>
        <p:txBody>
          <a:bodyPr wrap="square" rtlCol="0">
            <a:spAutoFit/>
          </a:bodyPr>
          <a:lstStyle/>
          <a:p>
            <a:pPr algn="r" rtl="1">
              <a:lnSpc>
                <a:spcPct val="200000"/>
              </a:lnSpc>
              <a:buFont typeface="Wingdings" pitchFamily="2" charset="2"/>
              <a:buChar char="Ø"/>
            </a:pPr>
            <a:r>
              <a:rPr lang="fa-IR" dirty="0" smtClean="0">
                <a:solidFill>
                  <a:srgbClr val="002060"/>
                </a:solidFill>
                <a:cs typeface="B Titr" pitchFamily="2" charset="-78"/>
              </a:rPr>
              <a:t> سبد انرژي كشور تنها با انرژي هسته اي تكميل مي شود . (سدها+بادي+خورشيدي+گازي+هسته اي)</a:t>
            </a:r>
          </a:p>
          <a:p>
            <a:pPr algn="r" rtl="1">
              <a:lnSpc>
                <a:spcPct val="200000"/>
              </a:lnSpc>
              <a:buFont typeface="Wingdings" pitchFamily="2" charset="2"/>
              <a:buChar char="Ø"/>
            </a:pPr>
            <a:r>
              <a:rPr lang="fa-IR" dirty="0" smtClean="0">
                <a:solidFill>
                  <a:srgbClr val="002060"/>
                </a:solidFill>
                <a:cs typeface="B Titr" pitchFamily="2" charset="-78"/>
              </a:rPr>
              <a:t>هر نيروگاه هسته اي 1000مگاواتي = كاهش 7/000/000 تن گازهاي آلاينده (ايران رتبه 7 جهان)</a:t>
            </a:r>
          </a:p>
          <a:p>
            <a:pPr algn="r" rtl="1">
              <a:lnSpc>
                <a:spcPct val="200000"/>
              </a:lnSpc>
              <a:buFont typeface="Wingdings" pitchFamily="2" charset="2"/>
              <a:buChar char="Ø"/>
            </a:pPr>
            <a:r>
              <a:rPr lang="fa-IR" dirty="0" smtClean="0">
                <a:solidFill>
                  <a:srgbClr val="002060"/>
                </a:solidFill>
                <a:cs typeface="B Titr" pitchFamily="2" charset="-78"/>
              </a:rPr>
              <a:t> 20هزار مگاوات برق هسته اي = مصرف سالانه 160/000/000 بشكه نفت كمتر</a:t>
            </a:r>
          </a:p>
          <a:p>
            <a:pPr algn="r" rtl="1">
              <a:lnSpc>
                <a:spcPct val="200000"/>
              </a:lnSpc>
              <a:buFont typeface="Wingdings" pitchFamily="2" charset="2"/>
              <a:buChar char="Ø"/>
            </a:pPr>
            <a:r>
              <a:rPr lang="fa-IR" dirty="0" smtClean="0">
                <a:solidFill>
                  <a:srgbClr val="002060"/>
                </a:solidFill>
                <a:cs typeface="B Titr" pitchFamily="2" charset="-78"/>
              </a:rPr>
              <a:t> 20هزار مگاوات نيروگاه هسته اي = توليد 10/000/000 مترمكعب آب شيرين</a:t>
            </a:r>
          </a:p>
          <a:p>
            <a:pPr algn="r" rtl="1">
              <a:lnSpc>
                <a:spcPct val="200000"/>
              </a:lnSpc>
              <a:buFont typeface="Wingdings" pitchFamily="2" charset="2"/>
              <a:buChar char="Ø"/>
            </a:pPr>
            <a:r>
              <a:rPr lang="fa-IR" dirty="0" smtClean="0">
                <a:solidFill>
                  <a:srgbClr val="002060"/>
                </a:solidFill>
                <a:cs typeface="B Titr" pitchFamily="2" charset="-78"/>
              </a:rPr>
              <a:t> غني سازي 20% = امكان توليد راديوداروي خاور ميانه در ايران</a:t>
            </a:r>
          </a:p>
          <a:p>
            <a:pPr algn="r" rtl="1">
              <a:lnSpc>
                <a:spcPct val="200000"/>
              </a:lnSpc>
              <a:buFont typeface="Wingdings" pitchFamily="2" charset="2"/>
              <a:buChar char="Ø"/>
            </a:pPr>
            <a:r>
              <a:rPr lang="fa-IR" dirty="0" smtClean="0">
                <a:solidFill>
                  <a:srgbClr val="002060"/>
                </a:solidFill>
                <a:cs typeface="B Titr" pitchFamily="2" charset="-78"/>
              </a:rPr>
              <a:t> ايران مقام 17 توليد گل در جهان / مقام 107 در صادرات گل</a:t>
            </a:r>
          </a:p>
          <a:p>
            <a:pPr algn="r" rtl="1">
              <a:lnSpc>
                <a:spcPct val="200000"/>
              </a:lnSpc>
              <a:buFont typeface="Wingdings" pitchFamily="2" charset="2"/>
              <a:buChar char="Ø"/>
            </a:pPr>
            <a:r>
              <a:rPr lang="fa-IR" dirty="0" smtClean="0">
                <a:solidFill>
                  <a:srgbClr val="002060"/>
                </a:solidFill>
                <a:cs typeface="B Titr" pitchFamily="2" charset="-78"/>
              </a:rPr>
              <a:t> ضايعات محصولات كشاورزي در ايران بسيار فراتر از حدود جهاني</a:t>
            </a:r>
          </a:p>
          <a:p>
            <a:pPr algn="r" rtl="1">
              <a:lnSpc>
                <a:spcPct val="200000"/>
              </a:lnSpc>
              <a:buFont typeface="Wingdings" pitchFamily="2" charset="2"/>
              <a:buChar char="Ø"/>
            </a:pPr>
            <a:r>
              <a:rPr lang="fa-IR" dirty="0" smtClean="0">
                <a:solidFill>
                  <a:srgbClr val="002060"/>
                </a:solidFill>
                <a:cs typeface="B Titr" pitchFamily="2" charset="-78"/>
              </a:rPr>
              <a:t> كشاورزي و پزشكي فقط كاربردهاي آشكار و مستقيم فناوري هسته اي (هوافضا + حسگرها + خودروها و . .)</a:t>
            </a:r>
          </a:p>
          <a:p>
            <a:pPr algn="r" rtl="1">
              <a:lnSpc>
                <a:spcPct val="200000"/>
              </a:lnSpc>
              <a:buFont typeface="Wingdings" pitchFamily="2" charset="2"/>
              <a:buChar char="Ø"/>
            </a:pPr>
            <a:r>
              <a:rPr lang="fa-IR" dirty="0" smtClean="0">
                <a:solidFill>
                  <a:srgbClr val="002060"/>
                </a:solidFill>
                <a:cs typeface="B Titr" pitchFamily="2" charset="-78"/>
              </a:rPr>
              <a:t> كدام كشور خود را بي نياز از فناوري هسته اي مي داند؟</a:t>
            </a:r>
            <a:endParaRPr lang="en-US" dirty="0">
              <a:solidFill>
                <a:srgbClr val="002060"/>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56" y="-24"/>
            <a:ext cx="8229600" cy="1143000"/>
          </a:xfrm>
        </p:spPr>
        <p:txBody>
          <a:bodyPr/>
          <a:lstStyle/>
          <a:p>
            <a:pPr algn="r"/>
            <a:r>
              <a:rPr lang="fa-IR" dirty="0" smtClean="0">
                <a:solidFill>
                  <a:srgbClr val="FFFF00"/>
                </a:solidFill>
                <a:cs typeface="B Titr" pitchFamily="2" charset="-78"/>
              </a:rPr>
              <a:t>فهرست موضوعات :</a:t>
            </a:r>
            <a:endParaRPr lang="en-US" dirty="0">
              <a:solidFill>
                <a:srgbClr val="FFFF00"/>
              </a:solidFill>
              <a:cs typeface="B Titr" pitchFamily="2" charset="-78"/>
            </a:endParaRPr>
          </a:p>
        </p:txBody>
      </p:sp>
      <p:sp>
        <p:nvSpPr>
          <p:cNvPr id="4" name="Content Placeholder 3"/>
          <p:cNvSpPr>
            <a:spLocks noGrp="1"/>
          </p:cNvSpPr>
          <p:nvPr>
            <p:ph sz="half" idx="2"/>
          </p:nvPr>
        </p:nvSpPr>
        <p:spPr>
          <a:xfrm>
            <a:off x="214282" y="1357298"/>
            <a:ext cx="8472518" cy="5286412"/>
          </a:xfrm>
        </p:spPr>
        <p:txBody>
          <a:bodyPr>
            <a:normAutofit/>
          </a:bodyPr>
          <a:lstStyle/>
          <a:p>
            <a:pPr algn="r" rtl="1"/>
            <a:r>
              <a:rPr lang="fa-IR" dirty="0" smtClean="0">
                <a:solidFill>
                  <a:schemeClr val="tx2">
                    <a:lumMod val="75000"/>
                  </a:schemeClr>
                </a:solidFill>
                <a:cs typeface="B Titr" pitchFamily="2" charset="-78"/>
              </a:rPr>
              <a:t>لزوم توجه به موضوع هسته اي</a:t>
            </a:r>
          </a:p>
          <a:p>
            <a:pPr algn="r" rtl="1"/>
            <a:r>
              <a:rPr lang="fa-IR" dirty="0" smtClean="0">
                <a:solidFill>
                  <a:schemeClr val="tx2">
                    <a:lumMod val="75000"/>
                  </a:schemeClr>
                </a:solidFill>
                <a:cs typeface="B Titr" pitchFamily="2" charset="-78"/>
              </a:rPr>
              <a:t>تاريخچه صنعت هسته اي </a:t>
            </a:r>
            <a:r>
              <a:rPr lang="en-US" dirty="0" smtClean="0">
                <a:solidFill>
                  <a:schemeClr val="tx2">
                    <a:lumMod val="75000"/>
                  </a:schemeClr>
                </a:solidFill>
                <a:cs typeface="B Titr" pitchFamily="2" charset="-78"/>
              </a:rPr>
              <a:t> </a:t>
            </a:r>
            <a:r>
              <a:rPr lang="fa-IR" dirty="0" smtClean="0">
                <a:solidFill>
                  <a:schemeClr val="tx2">
                    <a:lumMod val="75000"/>
                  </a:schemeClr>
                </a:solidFill>
                <a:cs typeface="B Titr" pitchFamily="2" charset="-78"/>
              </a:rPr>
              <a:t>در ايران</a:t>
            </a:r>
          </a:p>
          <a:p>
            <a:pPr algn="r" rtl="1"/>
            <a:r>
              <a:rPr lang="fa-IR" dirty="0" smtClean="0">
                <a:solidFill>
                  <a:schemeClr val="tx2">
                    <a:lumMod val="75000"/>
                  </a:schemeClr>
                </a:solidFill>
                <a:cs typeface="B Titr" pitchFamily="2" charset="-78"/>
              </a:rPr>
              <a:t>چرخه سوخت هسته اي چيست ؟</a:t>
            </a:r>
          </a:p>
          <a:p>
            <a:pPr algn="r" rtl="1"/>
            <a:r>
              <a:rPr lang="fa-IR" dirty="0" smtClean="0">
                <a:solidFill>
                  <a:schemeClr val="tx2">
                    <a:lumMod val="75000"/>
                  </a:schemeClr>
                </a:solidFill>
                <a:cs typeface="B Titr" pitchFamily="2" charset="-78"/>
              </a:rPr>
              <a:t>غني سازي اورانيم چيست ؟</a:t>
            </a:r>
          </a:p>
          <a:p>
            <a:pPr algn="r" rtl="1"/>
            <a:r>
              <a:rPr lang="fa-IR" dirty="0" smtClean="0">
                <a:solidFill>
                  <a:schemeClr val="tx2">
                    <a:lumMod val="75000"/>
                  </a:schemeClr>
                </a:solidFill>
                <a:cs typeface="B Titr" pitchFamily="2" charset="-78"/>
              </a:rPr>
              <a:t>چارچوبهاي تعيين شده توسط مقام معظم رهبري</a:t>
            </a:r>
          </a:p>
          <a:p>
            <a:pPr algn="r" rtl="1"/>
            <a:r>
              <a:rPr lang="fa-IR" dirty="0" smtClean="0">
                <a:solidFill>
                  <a:schemeClr val="tx2">
                    <a:lumMod val="75000"/>
                  </a:schemeClr>
                </a:solidFill>
                <a:cs typeface="B Titr" pitchFamily="2" charset="-78"/>
              </a:rPr>
              <a:t>خلاصه بيانيه مطبوعاتي لوزان</a:t>
            </a:r>
          </a:p>
          <a:p>
            <a:pPr algn="r" rtl="1"/>
            <a:r>
              <a:rPr lang="fa-IR" dirty="0" smtClean="0">
                <a:solidFill>
                  <a:schemeClr val="tx2">
                    <a:lumMod val="75000"/>
                  </a:schemeClr>
                </a:solidFill>
                <a:cs typeface="B Titr" pitchFamily="2" charset="-78"/>
              </a:rPr>
              <a:t>نقاط قوت بيانيه لوزان</a:t>
            </a:r>
          </a:p>
          <a:p>
            <a:pPr algn="r" rtl="1"/>
            <a:r>
              <a:rPr lang="fa-IR" dirty="0" smtClean="0">
                <a:solidFill>
                  <a:schemeClr val="tx2">
                    <a:lumMod val="75000"/>
                  </a:schemeClr>
                </a:solidFill>
                <a:cs typeface="B Titr" pitchFamily="2" charset="-78"/>
              </a:rPr>
              <a:t>نقاط ضعف بيانيه لوزان</a:t>
            </a:r>
          </a:p>
          <a:p>
            <a:pPr algn="r" rtl="1"/>
            <a:r>
              <a:rPr lang="fa-IR" dirty="0" smtClean="0">
                <a:solidFill>
                  <a:schemeClr val="tx2">
                    <a:lumMod val="75000"/>
                  </a:schemeClr>
                </a:solidFill>
                <a:cs typeface="B Titr" pitchFamily="2" charset="-78"/>
              </a:rPr>
              <a:t>سوالات و ابهامات كليدي بيانيه لوزان</a:t>
            </a:r>
          </a:p>
          <a:p>
            <a:pPr algn="r" rtl="1"/>
            <a:r>
              <a:rPr lang="fa-IR" dirty="0" smtClean="0">
                <a:solidFill>
                  <a:schemeClr val="tx2">
                    <a:lumMod val="75000"/>
                  </a:schemeClr>
                </a:solidFill>
                <a:cs typeface="B Titr" pitchFamily="2" charset="-78"/>
              </a:rPr>
              <a:t>پيامدهاي احتمالي اجراي توافق</a:t>
            </a:r>
            <a:endParaRPr lang="en-US" dirty="0">
              <a:solidFill>
                <a:schemeClr val="tx2">
                  <a:lumMod val="75000"/>
                </a:schemeClr>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4">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anim calcmode="lin" valueType="num">
                                      <p:cBhvr>
                                        <p:cTn id="16" dur="2000" fill="hold"/>
                                        <p:tgtEl>
                                          <p:spTgt spid="4">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4">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2000"/>
                                        <p:tgtEl>
                                          <p:spTgt spid="4">
                                            <p:txEl>
                                              <p:pRg st="2" end="2"/>
                                            </p:txEl>
                                          </p:spTgt>
                                        </p:tgtEl>
                                      </p:cBhvr>
                                    </p:animEffect>
                                    <p:anim calcmode="lin" valueType="num">
                                      <p:cBhvr>
                                        <p:cTn id="24" dur="2000" fill="hold"/>
                                        <p:tgtEl>
                                          <p:spTgt spid="4">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4">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2000"/>
                                        <p:tgtEl>
                                          <p:spTgt spid="4">
                                            <p:txEl>
                                              <p:pRg st="3" end="3"/>
                                            </p:txEl>
                                          </p:spTgt>
                                        </p:tgtEl>
                                      </p:cBhvr>
                                    </p:animEffect>
                                    <p:anim calcmode="lin" valueType="num">
                                      <p:cBhvr>
                                        <p:cTn id="32" dur="2000" fill="hold"/>
                                        <p:tgtEl>
                                          <p:spTgt spid="4">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4">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2000"/>
                                        <p:tgtEl>
                                          <p:spTgt spid="4">
                                            <p:txEl>
                                              <p:pRg st="4" end="4"/>
                                            </p:txEl>
                                          </p:spTgt>
                                        </p:tgtEl>
                                      </p:cBhvr>
                                    </p:animEffect>
                                    <p:anim calcmode="lin" valueType="num">
                                      <p:cBhvr>
                                        <p:cTn id="40" dur="2000" fill="hold"/>
                                        <p:tgtEl>
                                          <p:spTgt spid="4">
                                            <p:txEl>
                                              <p:pRg st="4" end="4"/>
                                            </p:txEl>
                                          </p:spTgt>
                                        </p:tgtEl>
                                        <p:attrNameLst>
                                          <p:attrName>style.rotation</p:attrName>
                                        </p:attrNameLst>
                                      </p:cBhvr>
                                      <p:tavLst>
                                        <p:tav tm="0">
                                          <p:val>
                                            <p:fltVal val="720"/>
                                          </p:val>
                                        </p:tav>
                                        <p:tav tm="100000">
                                          <p:val>
                                            <p:fltVal val="0"/>
                                          </p:val>
                                        </p:tav>
                                      </p:tavLst>
                                    </p:anim>
                                    <p:anim calcmode="lin" valueType="num">
                                      <p:cBhvr>
                                        <p:cTn id="41" dur="2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2" dur="2000" fill="hold"/>
                                        <p:tgtEl>
                                          <p:spTgt spid="4">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Effect transition="in" filter="fade">
                                      <p:cBhvr>
                                        <p:cTn id="47" dur="2000"/>
                                        <p:tgtEl>
                                          <p:spTgt spid="4">
                                            <p:txEl>
                                              <p:pRg st="5" end="5"/>
                                            </p:txEl>
                                          </p:spTgt>
                                        </p:tgtEl>
                                      </p:cBhvr>
                                    </p:animEffect>
                                    <p:anim calcmode="lin" valueType="num">
                                      <p:cBhvr>
                                        <p:cTn id="48" dur="2000" fill="hold"/>
                                        <p:tgtEl>
                                          <p:spTgt spid="4">
                                            <p:txEl>
                                              <p:pRg st="5" end="5"/>
                                            </p:txEl>
                                          </p:spTgt>
                                        </p:tgtEl>
                                        <p:attrNameLst>
                                          <p:attrName>style.rotation</p:attrName>
                                        </p:attrNameLst>
                                      </p:cBhvr>
                                      <p:tavLst>
                                        <p:tav tm="0">
                                          <p:val>
                                            <p:fltVal val="720"/>
                                          </p:val>
                                        </p:tav>
                                        <p:tav tm="100000">
                                          <p:val>
                                            <p:fltVal val="0"/>
                                          </p:val>
                                        </p:tav>
                                      </p:tavLst>
                                    </p:anim>
                                    <p:anim calcmode="lin" valueType="num">
                                      <p:cBhvr>
                                        <p:cTn id="49" dur="2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50" dur="2000" fill="hold"/>
                                        <p:tgtEl>
                                          <p:spTgt spid="4">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51" fill="hold">
                      <p:stCondLst>
                        <p:cond delay="indefinite"/>
                      </p:stCondLst>
                      <p:childTnLst>
                        <p:par>
                          <p:cTn id="52" fill="hold">
                            <p:stCondLst>
                              <p:cond delay="0"/>
                            </p:stCondLst>
                            <p:childTnLst>
                              <p:par>
                                <p:cTn id="53" presetID="35"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Effect transition="in" filter="fade">
                                      <p:cBhvr>
                                        <p:cTn id="55" dur="2000"/>
                                        <p:tgtEl>
                                          <p:spTgt spid="4">
                                            <p:txEl>
                                              <p:pRg st="6" end="6"/>
                                            </p:txEl>
                                          </p:spTgt>
                                        </p:tgtEl>
                                      </p:cBhvr>
                                    </p:animEffect>
                                    <p:anim calcmode="lin" valueType="num">
                                      <p:cBhvr>
                                        <p:cTn id="56" dur="2000" fill="hold"/>
                                        <p:tgtEl>
                                          <p:spTgt spid="4">
                                            <p:txEl>
                                              <p:pRg st="6" end="6"/>
                                            </p:txEl>
                                          </p:spTgt>
                                        </p:tgtEl>
                                        <p:attrNameLst>
                                          <p:attrName>style.rotation</p:attrName>
                                        </p:attrNameLst>
                                      </p:cBhvr>
                                      <p:tavLst>
                                        <p:tav tm="0">
                                          <p:val>
                                            <p:fltVal val="720"/>
                                          </p:val>
                                        </p:tav>
                                        <p:tav tm="100000">
                                          <p:val>
                                            <p:fltVal val="0"/>
                                          </p:val>
                                        </p:tav>
                                      </p:tavLst>
                                    </p:anim>
                                    <p:anim calcmode="lin" valueType="num">
                                      <p:cBhvr>
                                        <p:cTn id="57" dur="2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8" dur="2000" fill="hold"/>
                                        <p:tgtEl>
                                          <p:spTgt spid="4">
                                            <p:txEl>
                                              <p:pRg st="6" end="6"/>
                                            </p:txEl>
                                          </p:spTgt>
                                        </p:tgtEl>
                                        <p:attrNameLst>
                                          <p:attrName>ppt_w</p:attrName>
                                        </p:attrNameLst>
                                      </p:cBhvr>
                                      <p:tavLst>
                                        <p:tav tm="0">
                                          <p:val>
                                            <p:fltVal val="0"/>
                                          </p:val>
                                        </p:tav>
                                        <p:tav tm="100000">
                                          <p:val>
                                            <p:strVal val="#ppt_w"/>
                                          </p:val>
                                        </p:tav>
                                      </p:tavLst>
                                    </p:anim>
                                  </p:childTnLst>
                                </p:cTn>
                              </p:par>
                            </p:childTnLst>
                          </p:cTn>
                        </p:par>
                      </p:childTnLst>
                    </p:cTn>
                  </p:par>
                  <p:par>
                    <p:cTn id="59" fill="hold">
                      <p:stCondLst>
                        <p:cond delay="indefinite"/>
                      </p:stCondLst>
                      <p:childTnLst>
                        <p:par>
                          <p:cTn id="60" fill="hold">
                            <p:stCondLst>
                              <p:cond delay="0"/>
                            </p:stCondLst>
                            <p:childTnLst>
                              <p:par>
                                <p:cTn id="61" presetID="35" presetClass="entr" presetSubtype="0"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Effect transition="in" filter="fade">
                                      <p:cBhvr>
                                        <p:cTn id="63" dur="2000"/>
                                        <p:tgtEl>
                                          <p:spTgt spid="4">
                                            <p:txEl>
                                              <p:pRg st="7" end="7"/>
                                            </p:txEl>
                                          </p:spTgt>
                                        </p:tgtEl>
                                      </p:cBhvr>
                                    </p:animEffect>
                                    <p:anim calcmode="lin" valueType="num">
                                      <p:cBhvr>
                                        <p:cTn id="64" dur="2000" fill="hold"/>
                                        <p:tgtEl>
                                          <p:spTgt spid="4">
                                            <p:txEl>
                                              <p:pRg st="7" end="7"/>
                                            </p:txEl>
                                          </p:spTgt>
                                        </p:tgtEl>
                                        <p:attrNameLst>
                                          <p:attrName>style.rotation</p:attrName>
                                        </p:attrNameLst>
                                      </p:cBhvr>
                                      <p:tavLst>
                                        <p:tav tm="0">
                                          <p:val>
                                            <p:fltVal val="720"/>
                                          </p:val>
                                        </p:tav>
                                        <p:tav tm="100000">
                                          <p:val>
                                            <p:fltVal val="0"/>
                                          </p:val>
                                        </p:tav>
                                      </p:tavLst>
                                    </p:anim>
                                    <p:anim calcmode="lin" valueType="num">
                                      <p:cBhvr>
                                        <p:cTn id="65" dur="2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66" dur="2000" fill="hold"/>
                                        <p:tgtEl>
                                          <p:spTgt spid="4">
                                            <p:txEl>
                                              <p:pRg st="7" end="7"/>
                                            </p:txEl>
                                          </p:spTgt>
                                        </p:tgtEl>
                                        <p:attrNameLst>
                                          <p:attrName>ppt_w</p:attrName>
                                        </p:attrNameLst>
                                      </p:cBhvr>
                                      <p:tavLst>
                                        <p:tav tm="0">
                                          <p:val>
                                            <p:fltVal val="0"/>
                                          </p:val>
                                        </p:tav>
                                        <p:tav tm="100000">
                                          <p:val>
                                            <p:strVal val="#ppt_w"/>
                                          </p:val>
                                        </p:tav>
                                      </p:tavLst>
                                    </p:anim>
                                  </p:childTnLst>
                                </p:cTn>
                              </p:par>
                            </p:childTnLst>
                          </p:cTn>
                        </p:par>
                      </p:childTnLst>
                    </p:cTn>
                  </p:par>
                  <p:par>
                    <p:cTn id="67" fill="hold">
                      <p:stCondLst>
                        <p:cond delay="indefinite"/>
                      </p:stCondLst>
                      <p:childTnLst>
                        <p:par>
                          <p:cTn id="68" fill="hold">
                            <p:stCondLst>
                              <p:cond delay="0"/>
                            </p:stCondLst>
                            <p:childTnLst>
                              <p:par>
                                <p:cTn id="69" presetID="35" presetClass="entr" presetSubtype="0" fill="hold" grpId="0" nodeType="click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animEffect transition="in" filter="fade">
                                      <p:cBhvr>
                                        <p:cTn id="71" dur="2000"/>
                                        <p:tgtEl>
                                          <p:spTgt spid="4">
                                            <p:txEl>
                                              <p:pRg st="8" end="8"/>
                                            </p:txEl>
                                          </p:spTgt>
                                        </p:tgtEl>
                                      </p:cBhvr>
                                    </p:animEffect>
                                    <p:anim calcmode="lin" valueType="num">
                                      <p:cBhvr>
                                        <p:cTn id="72" dur="2000" fill="hold"/>
                                        <p:tgtEl>
                                          <p:spTgt spid="4">
                                            <p:txEl>
                                              <p:pRg st="8" end="8"/>
                                            </p:txEl>
                                          </p:spTgt>
                                        </p:tgtEl>
                                        <p:attrNameLst>
                                          <p:attrName>style.rotation</p:attrName>
                                        </p:attrNameLst>
                                      </p:cBhvr>
                                      <p:tavLst>
                                        <p:tav tm="0">
                                          <p:val>
                                            <p:fltVal val="720"/>
                                          </p:val>
                                        </p:tav>
                                        <p:tav tm="100000">
                                          <p:val>
                                            <p:fltVal val="0"/>
                                          </p:val>
                                        </p:tav>
                                      </p:tavLst>
                                    </p:anim>
                                    <p:anim calcmode="lin" valueType="num">
                                      <p:cBhvr>
                                        <p:cTn id="73" dur="2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74" dur="2000" fill="hold"/>
                                        <p:tgtEl>
                                          <p:spTgt spid="4">
                                            <p:txEl>
                                              <p:pRg st="8" end="8"/>
                                            </p:txEl>
                                          </p:spTgt>
                                        </p:tgtEl>
                                        <p:attrNameLst>
                                          <p:attrName>ppt_w</p:attrName>
                                        </p:attrNameLst>
                                      </p:cBhvr>
                                      <p:tavLst>
                                        <p:tav tm="0">
                                          <p:val>
                                            <p:fltVal val="0"/>
                                          </p:val>
                                        </p:tav>
                                        <p:tav tm="100000">
                                          <p:val>
                                            <p:strVal val="#ppt_w"/>
                                          </p:val>
                                        </p:tav>
                                      </p:tavLst>
                                    </p:anim>
                                  </p:childTnLst>
                                </p:cTn>
                              </p:par>
                            </p:childTnLst>
                          </p:cTn>
                        </p:par>
                      </p:childTnLst>
                    </p:cTn>
                  </p:par>
                  <p:par>
                    <p:cTn id="75" fill="hold">
                      <p:stCondLst>
                        <p:cond delay="indefinite"/>
                      </p:stCondLst>
                      <p:childTnLst>
                        <p:par>
                          <p:cTn id="76" fill="hold">
                            <p:stCondLst>
                              <p:cond delay="0"/>
                            </p:stCondLst>
                            <p:childTnLst>
                              <p:par>
                                <p:cTn id="77" presetID="35" presetClass="entr" presetSubtype="0" fill="hold" grpId="0" nodeType="clickEffect">
                                  <p:stCondLst>
                                    <p:cond delay="0"/>
                                  </p:stCondLst>
                                  <p:childTnLst>
                                    <p:set>
                                      <p:cBhvr>
                                        <p:cTn id="78" dur="1" fill="hold">
                                          <p:stCondLst>
                                            <p:cond delay="0"/>
                                          </p:stCondLst>
                                        </p:cTn>
                                        <p:tgtEl>
                                          <p:spTgt spid="4">
                                            <p:txEl>
                                              <p:pRg st="9" end="9"/>
                                            </p:txEl>
                                          </p:spTgt>
                                        </p:tgtEl>
                                        <p:attrNameLst>
                                          <p:attrName>style.visibility</p:attrName>
                                        </p:attrNameLst>
                                      </p:cBhvr>
                                      <p:to>
                                        <p:strVal val="visible"/>
                                      </p:to>
                                    </p:set>
                                    <p:animEffect transition="in" filter="fade">
                                      <p:cBhvr>
                                        <p:cTn id="79" dur="2000"/>
                                        <p:tgtEl>
                                          <p:spTgt spid="4">
                                            <p:txEl>
                                              <p:pRg st="9" end="9"/>
                                            </p:txEl>
                                          </p:spTgt>
                                        </p:tgtEl>
                                      </p:cBhvr>
                                    </p:animEffect>
                                    <p:anim calcmode="lin" valueType="num">
                                      <p:cBhvr>
                                        <p:cTn id="80" dur="2000" fill="hold"/>
                                        <p:tgtEl>
                                          <p:spTgt spid="4">
                                            <p:txEl>
                                              <p:pRg st="9" end="9"/>
                                            </p:txEl>
                                          </p:spTgt>
                                        </p:tgtEl>
                                        <p:attrNameLst>
                                          <p:attrName>style.rotation</p:attrName>
                                        </p:attrNameLst>
                                      </p:cBhvr>
                                      <p:tavLst>
                                        <p:tav tm="0">
                                          <p:val>
                                            <p:fltVal val="720"/>
                                          </p:val>
                                        </p:tav>
                                        <p:tav tm="100000">
                                          <p:val>
                                            <p:fltVal val="0"/>
                                          </p:val>
                                        </p:tav>
                                      </p:tavLst>
                                    </p:anim>
                                    <p:anim calcmode="lin" valueType="num">
                                      <p:cBhvr>
                                        <p:cTn id="81" dur="2000" fill="hold"/>
                                        <p:tgtEl>
                                          <p:spTgt spid="4">
                                            <p:txEl>
                                              <p:pRg st="9" end="9"/>
                                            </p:txEl>
                                          </p:spTgt>
                                        </p:tgtEl>
                                        <p:attrNameLst>
                                          <p:attrName>ppt_h</p:attrName>
                                        </p:attrNameLst>
                                      </p:cBhvr>
                                      <p:tavLst>
                                        <p:tav tm="0">
                                          <p:val>
                                            <p:fltVal val="0"/>
                                          </p:val>
                                        </p:tav>
                                        <p:tav tm="100000">
                                          <p:val>
                                            <p:strVal val="#ppt_h"/>
                                          </p:val>
                                        </p:tav>
                                      </p:tavLst>
                                    </p:anim>
                                    <p:anim calcmode="lin" valueType="num">
                                      <p:cBhvr>
                                        <p:cTn id="82" dur="2000" fill="hold"/>
                                        <p:tgtEl>
                                          <p:spTgt spid="4">
                                            <p:txEl>
                                              <p:pRg st="9" end="9"/>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71744"/>
            <a:ext cx="9144000" cy="1785950"/>
          </a:xfrm>
        </p:spPr>
        <p:txBody>
          <a:bodyPr>
            <a:normAutofit/>
          </a:bodyPr>
          <a:lstStyle/>
          <a:p>
            <a:r>
              <a:rPr lang="fa-IR" dirty="0" smtClean="0">
                <a:solidFill>
                  <a:srgbClr val="0033CC"/>
                </a:solidFill>
                <a:cs typeface="B Titr" pitchFamily="2" charset="-78"/>
              </a:rPr>
              <a:t>هديه به روح امام (ره) و شهداي ايران اسلامي</a:t>
            </a:r>
            <a:br>
              <a:rPr lang="fa-IR" dirty="0" smtClean="0">
                <a:solidFill>
                  <a:srgbClr val="0033CC"/>
                </a:solidFill>
                <a:cs typeface="B Titr" pitchFamily="2" charset="-78"/>
              </a:rPr>
            </a:br>
            <a:r>
              <a:rPr lang="fa-IR" sz="6600" dirty="0" smtClean="0">
                <a:solidFill>
                  <a:srgbClr val="0033CC"/>
                </a:solidFill>
                <a:cs typeface="B Titr" pitchFamily="2" charset="-78"/>
              </a:rPr>
              <a:t>صلوات</a:t>
            </a:r>
            <a:r>
              <a:rPr lang="fa-IR" dirty="0" smtClean="0">
                <a:solidFill>
                  <a:srgbClr val="0033CC"/>
                </a:solidFill>
                <a:cs typeface="B Titr" pitchFamily="2" charset="-78"/>
              </a:rPr>
              <a:t> </a:t>
            </a:r>
            <a:endParaRPr lang="en-US" dirty="0">
              <a:solidFill>
                <a:srgbClr val="0033CC"/>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1406" y="1071546"/>
          <a:ext cx="9001188"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071538" y="252691"/>
            <a:ext cx="7143800" cy="523220"/>
          </a:xfrm>
          <a:prstGeom prst="rect">
            <a:avLst/>
          </a:prstGeom>
          <a:noFill/>
        </p:spPr>
        <p:txBody>
          <a:bodyPr wrap="square" rtlCol="0">
            <a:spAutoFit/>
          </a:bodyPr>
          <a:lstStyle/>
          <a:p>
            <a:pPr algn="ctr" rtl="1"/>
            <a:r>
              <a:rPr lang="fa-IR" sz="2800" dirty="0" smtClean="0">
                <a:solidFill>
                  <a:srgbClr val="FFFF00"/>
                </a:solidFill>
                <a:cs typeface="B Titr" pitchFamily="2" charset="-78"/>
              </a:rPr>
              <a:t>لزوم توجه به موضوع هسته اي</a:t>
            </a:r>
            <a:endParaRPr lang="en-US" sz="2800" dirty="0">
              <a:solidFill>
                <a:srgbClr val="FFFF00"/>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1" nodeType="clickEffect">
                                  <p:stCondLst>
                                    <p:cond delay="0"/>
                                  </p:stCondLst>
                                  <p:childTnLst>
                                    <p:set>
                                      <p:cBhvr>
                                        <p:cTn id="6" dur="1" fill="hold">
                                          <p:stCondLst>
                                            <p:cond delay="0"/>
                                          </p:stCondLst>
                                        </p:cTn>
                                        <p:tgtEl>
                                          <p:spTgt spid="2">
                                            <p:graphicEl>
                                              <a:dgm id="{AAE78E9E-1E3A-4C7F-889F-E50D4043B491}"/>
                                            </p:graphicEl>
                                          </p:spTgt>
                                        </p:tgtEl>
                                        <p:attrNameLst>
                                          <p:attrName>style.visibility</p:attrName>
                                        </p:attrNameLst>
                                      </p:cBhvr>
                                      <p:to>
                                        <p:strVal val="visible"/>
                                      </p:to>
                                    </p:set>
                                    <p:anim calcmode="lin" valueType="num">
                                      <p:cBhvr>
                                        <p:cTn id="7" dur="500" fill="hold"/>
                                        <p:tgtEl>
                                          <p:spTgt spid="2">
                                            <p:graphicEl>
                                              <a:dgm id="{AAE78E9E-1E3A-4C7F-889F-E50D4043B491}"/>
                                            </p:graphicEl>
                                          </p:spTgt>
                                        </p:tgtEl>
                                        <p:attrNameLst>
                                          <p:attrName>ppt_w</p:attrName>
                                        </p:attrNameLst>
                                      </p:cBhvr>
                                      <p:tavLst>
                                        <p:tav tm="0">
                                          <p:val>
                                            <p:fltVal val="0"/>
                                          </p:val>
                                        </p:tav>
                                        <p:tav tm="100000">
                                          <p:val>
                                            <p:strVal val="#ppt_w"/>
                                          </p:val>
                                        </p:tav>
                                      </p:tavLst>
                                    </p:anim>
                                    <p:anim calcmode="lin" valueType="num">
                                      <p:cBhvr>
                                        <p:cTn id="8" dur="500" fill="hold"/>
                                        <p:tgtEl>
                                          <p:spTgt spid="2">
                                            <p:graphicEl>
                                              <a:dgm id="{AAE78E9E-1E3A-4C7F-889F-E50D4043B491}"/>
                                            </p:graphic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1" nodeType="clickEffect">
                                  <p:stCondLst>
                                    <p:cond delay="0"/>
                                  </p:stCondLst>
                                  <p:childTnLst>
                                    <p:set>
                                      <p:cBhvr>
                                        <p:cTn id="12" dur="1" fill="hold">
                                          <p:stCondLst>
                                            <p:cond delay="0"/>
                                          </p:stCondLst>
                                        </p:cTn>
                                        <p:tgtEl>
                                          <p:spTgt spid="2">
                                            <p:graphicEl>
                                              <a:dgm id="{7456307F-2D1B-4F23-AC08-BB6C3AA03599}"/>
                                            </p:graphicEl>
                                          </p:spTgt>
                                        </p:tgtEl>
                                        <p:attrNameLst>
                                          <p:attrName>style.visibility</p:attrName>
                                        </p:attrNameLst>
                                      </p:cBhvr>
                                      <p:to>
                                        <p:strVal val="visible"/>
                                      </p:to>
                                    </p:set>
                                    <p:anim calcmode="lin" valueType="num">
                                      <p:cBhvr>
                                        <p:cTn id="13" dur="500" fill="hold"/>
                                        <p:tgtEl>
                                          <p:spTgt spid="2">
                                            <p:graphicEl>
                                              <a:dgm id="{7456307F-2D1B-4F23-AC08-BB6C3AA03599}"/>
                                            </p:graphicEl>
                                          </p:spTgt>
                                        </p:tgtEl>
                                        <p:attrNameLst>
                                          <p:attrName>ppt_w</p:attrName>
                                        </p:attrNameLst>
                                      </p:cBhvr>
                                      <p:tavLst>
                                        <p:tav tm="0">
                                          <p:val>
                                            <p:fltVal val="0"/>
                                          </p:val>
                                        </p:tav>
                                        <p:tav tm="100000">
                                          <p:val>
                                            <p:strVal val="#ppt_w"/>
                                          </p:val>
                                        </p:tav>
                                      </p:tavLst>
                                    </p:anim>
                                    <p:anim calcmode="lin" valueType="num">
                                      <p:cBhvr>
                                        <p:cTn id="14" dur="500" fill="hold"/>
                                        <p:tgtEl>
                                          <p:spTgt spid="2">
                                            <p:graphicEl>
                                              <a:dgm id="{7456307F-2D1B-4F23-AC08-BB6C3AA03599}"/>
                                            </p:graphicEl>
                                          </p:spTgt>
                                        </p:tgtEl>
                                        <p:attrNameLst>
                                          <p:attrName>ppt_h</p:attrName>
                                        </p:attrNameLst>
                                      </p:cBhvr>
                                      <p:tavLst>
                                        <p:tav tm="0">
                                          <p:val>
                                            <p:strVal val="#ppt_h"/>
                                          </p:val>
                                        </p:tav>
                                        <p:tav tm="100000">
                                          <p:val>
                                            <p:strVal val="#ppt_h"/>
                                          </p:val>
                                        </p:tav>
                                      </p:tavLst>
                                    </p:anim>
                                  </p:childTnLst>
                                </p:cTn>
                              </p:par>
                              <p:par>
                                <p:cTn id="15" presetID="17" presetClass="entr" presetSubtype="10" fill="hold" grpId="1" nodeType="withEffect">
                                  <p:stCondLst>
                                    <p:cond delay="0"/>
                                  </p:stCondLst>
                                  <p:childTnLst>
                                    <p:set>
                                      <p:cBhvr>
                                        <p:cTn id="16" dur="1" fill="hold">
                                          <p:stCondLst>
                                            <p:cond delay="0"/>
                                          </p:stCondLst>
                                        </p:cTn>
                                        <p:tgtEl>
                                          <p:spTgt spid="2">
                                            <p:graphicEl>
                                              <a:dgm id="{5A2E08B0-CA6D-4133-9F92-403B30203DFF}"/>
                                            </p:graphicEl>
                                          </p:spTgt>
                                        </p:tgtEl>
                                        <p:attrNameLst>
                                          <p:attrName>style.visibility</p:attrName>
                                        </p:attrNameLst>
                                      </p:cBhvr>
                                      <p:to>
                                        <p:strVal val="visible"/>
                                      </p:to>
                                    </p:set>
                                    <p:anim calcmode="lin" valueType="num">
                                      <p:cBhvr>
                                        <p:cTn id="17" dur="500" fill="hold"/>
                                        <p:tgtEl>
                                          <p:spTgt spid="2">
                                            <p:graphicEl>
                                              <a:dgm id="{5A2E08B0-CA6D-4133-9F92-403B30203DFF}"/>
                                            </p:graphicEl>
                                          </p:spTgt>
                                        </p:tgtEl>
                                        <p:attrNameLst>
                                          <p:attrName>ppt_w</p:attrName>
                                        </p:attrNameLst>
                                      </p:cBhvr>
                                      <p:tavLst>
                                        <p:tav tm="0">
                                          <p:val>
                                            <p:fltVal val="0"/>
                                          </p:val>
                                        </p:tav>
                                        <p:tav tm="100000">
                                          <p:val>
                                            <p:strVal val="#ppt_w"/>
                                          </p:val>
                                        </p:tav>
                                      </p:tavLst>
                                    </p:anim>
                                    <p:anim calcmode="lin" valueType="num">
                                      <p:cBhvr>
                                        <p:cTn id="18" dur="500" fill="hold"/>
                                        <p:tgtEl>
                                          <p:spTgt spid="2">
                                            <p:graphicEl>
                                              <a:dgm id="{5A2E08B0-CA6D-4133-9F92-403B30203DFF}"/>
                                            </p:graphic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1" nodeType="clickEffect">
                                  <p:stCondLst>
                                    <p:cond delay="0"/>
                                  </p:stCondLst>
                                  <p:childTnLst>
                                    <p:set>
                                      <p:cBhvr>
                                        <p:cTn id="22" dur="1" fill="hold">
                                          <p:stCondLst>
                                            <p:cond delay="0"/>
                                          </p:stCondLst>
                                        </p:cTn>
                                        <p:tgtEl>
                                          <p:spTgt spid="2">
                                            <p:graphicEl>
                                              <a:dgm id="{36B9C9EA-8D26-4693-9688-3028940A5B3A}"/>
                                            </p:graphicEl>
                                          </p:spTgt>
                                        </p:tgtEl>
                                        <p:attrNameLst>
                                          <p:attrName>style.visibility</p:attrName>
                                        </p:attrNameLst>
                                      </p:cBhvr>
                                      <p:to>
                                        <p:strVal val="visible"/>
                                      </p:to>
                                    </p:set>
                                    <p:anim calcmode="lin" valueType="num">
                                      <p:cBhvr>
                                        <p:cTn id="23" dur="500" fill="hold"/>
                                        <p:tgtEl>
                                          <p:spTgt spid="2">
                                            <p:graphicEl>
                                              <a:dgm id="{36B9C9EA-8D26-4693-9688-3028940A5B3A}"/>
                                            </p:graphicEl>
                                          </p:spTgt>
                                        </p:tgtEl>
                                        <p:attrNameLst>
                                          <p:attrName>ppt_w</p:attrName>
                                        </p:attrNameLst>
                                      </p:cBhvr>
                                      <p:tavLst>
                                        <p:tav tm="0">
                                          <p:val>
                                            <p:fltVal val="0"/>
                                          </p:val>
                                        </p:tav>
                                        <p:tav tm="100000">
                                          <p:val>
                                            <p:strVal val="#ppt_w"/>
                                          </p:val>
                                        </p:tav>
                                      </p:tavLst>
                                    </p:anim>
                                    <p:anim calcmode="lin" valueType="num">
                                      <p:cBhvr>
                                        <p:cTn id="24" dur="500" fill="hold"/>
                                        <p:tgtEl>
                                          <p:spTgt spid="2">
                                            <p:graphicEl>
                                              <a:dgm id="{36B9C9EA-8D26-4693-9688-3028940A5B3A}"/>
                                            </p:graphic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1" nodeType="clickEffect">
                                  <p:stCondLst>
                                    <p:cond delay="0"/>
                                  </p:stCondLst>
                                  <p:childTnLst>
                                    <p:set>
                                      <p:cBhvr>
                                        <p:cTn id="28" dur="1" fill="hold">
                                          <p:stCondLst>
                                            <p:cond delay="0"/>
                                          </p:stCondLst>
                                        </p:cTn>
                                        <p:tgtEl>
                                          <p:spTgt spid="2">
                                            <p:graphicEl>
                                              <a:dgm id="{C0873376-702A-4A6C-9312-7C40980EFF08}"/>
                                            </p:graphicEl>
                                          </p:spTgt>
                                        </p:tgtEl>
                                        <p:attrNameLst>
                                          <p:attrName>style.visibility</p:attrName>
                                        </p:attrNameLst>
                                      </p:cBhvr>
                                      <p:to>
                                        <p:strVal val="visible"/>
                                      </p:to>
                                    </p:set>
                                    <p:anim calcmode="lin" valueType="num">
                                      <p:cBhvr>
                                        <p:cTn id="29" dur="500" fill="hold"/>
                                        <p:tgtEl>
                                          <p:spTgt spid="2">
                                            <p:graphicEl>
                                              <a:dgm id="{C0873376-702A-4A6C-9312-7C40980EFF08}"/>
                                            </p:graphicEl>
                                          </p:spTgt>
                                        </p:tgtEl>
                                        <p:attrNameLst>
                                          <p:attrName>ppt_w</p:attrName>
                                        </p:attrNameLst>
                                      </p:cBhvr>
                                      <p:tavLst>
                                        <p:tav tm="0">
                                          <p:val>
                                            <p:fltVal val="0"/>
                                          </p:val>
                                        </p:tav>
                                        <p:tav tm="100000">
                                          <p:val>
                                            <p:strVal val="#ppt_w"/>
                                          </p:val>
                                        </p:tav>
                                      </p:tavLst>
                                    </p:anim>
                                    <p:anim calcmode="lin" valueType="num">
                                      <p:cBhvr>
                                        <p:cTn id="30" dur="500" fill="hold"/>
                                        <p:tgtEl>
                                          <p:spTgt spid="2">
                                            <p:graphicEl>
                                              <a:dgm id="{C0873376-702A-4A6C-9312-7C40980EFF08}"/>
                                            </p:graphicEl>
                                          </p:spTgt>
                                        </p:tgtEl>
                                        <p:attrNameLst>
                                          <p:attrName>ppt_h</p:attrName>
                                        </p:attrNameLst>
                                      </p:cBhvr>
                                      <p:tavLst>
                                        <p:tav tm="0">
                                          <p:val>
                                            <p:strVal val="#ppt_h"/>
                                          </p:val>
                                        </p:tav>
                                        <p:tav tm="100000">
                                          <p:val>
                                            <p:strVal val="#ppt_h"/>
                                          </p:val>
                                        </p:tav>
                                      </p:tavLst>
                                    </p:anim>
                                  </p:childTnLst>
                                </p:cTn>
                              </p:par>
                              <p:par>
                                <p:cTn id="31" presetID="17" presetClass="entr" presetSubtype="10" fill="hold" grpId="1" nodeType="withEffect">
                                  <p:stCondLst>
                                    <p:cond delay="0"/>
                                  </p:stCondLst>
                                  <p:childTnLst>
                                    <p:set>
                                      <p:cBhvr>
                                        <p:cTn id="32" dur="1" fill="hold">
                                          <p:stCondLst>
                                            <p:cond delay="0"/>
                                          </p:stCondLst>
                                        </p:cTn>
                                        <p:tgtEl>
                                          <p:spTgt spid="2">
                                            <p:graphicEl>
                                              <a:dgm id="{37B8366B-F1B3-4639-888D-9529FC4155FB}"/>
                                            </p:graphicEl>
                                          </p:spTgt>
                                        </p:tgtEl>
                                        <p:attrNameLst>
                                          <p:attrName>style.visibility</p:attrName>
                                        </p:attrNameLst>
                                      </p:cBhvr>
                                      <p:to>
                                        <p:strVal val="visible"/>
                                      </p:to>
                                    </p:set>
                                    <p:anim calcmode="lin" valueType="num">
                                      <p:cBhvr>
                                        <p:cTn id="33" dur="500" fill="hold"/>
                                        <p:tgtEl>
                                          <p:spTgt spid="2">
                                            <p:graphicEl>
                                              <a:dgm id="{37B8366B-F1B3-4639-888D-9529FC4155FB}"/>
                                            </p:graphicEl>
                                          </p:spTgt>
                                        </p:tgtEl>
                                        <p:attrNameLst>
                                          <p:attrName>ppt_w</p:attrName>
                                        </p:attrNameLst>
                                      </p:cBhvr>
                                      <p:tavLst>
                                        <p:tav tm="0">
                                          <p:val>
                                            <p:fltVal val="0"/>
                                          </p:val>
                                        </p:tav>
                                        <p:tav tm="100000">
                                          <p:val>
                                            <p:strVal val="#ppt_w"/>
                                          </p:val>
                                        </p:tav>
                                      </p:tavLst>
                                    </p:anim>
                                    <p:anim calcmode="lin" valueType="num">
                                      <p:cBhvr>
                                        <p:cTn id="34" dur="500" fill="hold"/>
                                        <p:tgtEl>
                                          <p:spTgt spid="2">
                                            <p:graphicEl>
                                              <a:dgm id="{37B8366B-F1B3-4639-888D-9529FC4155FB}"/>
                                            </p:graphic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10" fill="hold" grpId="1" nodeType="clickEffect">
                                  <p:stCondLst>
                                    <p:cond delay="0"/>
                                  </p:stCondLst>
                                  <p:childTnLst>
                                    <p:set>
                                      <p:cBhvr>
                                        <p:cTn id="38" dur="1" fill="hold">
                                          <p:stCondLst>
                                            <p:cond delay="0"/>
                                          </p:stCondLst>
                                        </p:cTn>
                                        <p:tgtEl>
                                          <p:spTgt spid="2">
                                            <p:graphicEl>
                                              <a:dgm id="{25204FCC-B9EC-4C30-9A0F-007EC5EFB253}"/>
                                            </p:graphicEl>
                                          </p:spTgt>
                                        </p:tgtEl>
                                        <p:attrNameLst>
                                          <p:attrName>style.visibility</p:attrName>
                                        </p:attrNameLst>
                                      </p:cBhvr>
                                      <p:to>
                                        <p:strVal val="visible"/>
                                      </p:to>
                                    </p:set>
                                    <p:anim calcmode="lin" valueType="num">
                                      <p:cBhvr>
                                        <p:cTn id="39" dur="500" fill="hold"/>
                                        <p:tgtEl>
                                          <p:spTgt spid="2">
                                            <p:graphicEl>
                                              <a:dgm id="{25204FCC-B9EC-4C30-9A0F-007EC5EFB253}"/>
                                            </p:graphicEl>
                                          </p:spTgt>
                                        </p:tgtEl>
                                        <p:attrNameLst>
                                          <p:attrName>ppt_w</p:attrName>
                                        </p:attrNameLst>
                                      </p:cBhvr>
                                      <p:tavLst>
                                        <p:tav tm="0">
                                          <p:val>
                                            <p:fltVal val="0"/>
                                          </p:val>
                                        </p:tav>
                                        <p:tav tm="100000">
                                          <p:val>
                                            <p:strVal val="#ppt_w"/>
                                          </p:val>
                                        </p:tav>
                                      </p:tavLst>
                                    </p:anim>
                                    <p:anim calcmode="lin" valueType="num">
                                      <p:cBhvr>
                                        <p:cTn id="40" dur="500" fill="hold"/>
                                        <p:tgtEl>
                                          <p:spTgt spid="2">
                                            <p:graphicEl>
                                              <a:dgm id="{25204FCC-B9EC-4C30-9A0F-007EC5EFB253}"/>
                                            </p:graphic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10" fill="hold" grpId="1" nodeType="clickEffect">
                                  <p:stCondLst>
                                    <p:cond delay="0"/>
                                  </p:stCondLst>
                                  <p:childTnLst>
                                    <p:set>
                                      <p:cBhvr>
                                        <p:cTn id="44" dur="1" fill="hold">
                                          <p:stCondLst>
                                            <p:cond delay="0"/>
                                          </p:stCondLst>
                                        </p:cTn>
                                        <p:tgtEl>
                                          <p:spTgt spid="2">
                                            <p:graphicEl>
                                              <a:dgm id="{52F7C53B-82B1-4BD2-8EA5-E1659E9C5F48}"/>
                                            </p:graphicEl>
                                          </p:spTgt>
                                        </p:tgtEl>
                                        <p:attrNameLst>
                                          <p:attrName>style.visibility</p:attrName>
                                        </p:attrNameLst>
                                      </p:cBhvr>
                                      <p:to>
                                        <p:strVal val="visible"/>
                                      </p:to>
                                    </p:set>
                                    <p:anim calcmode="lin" valueType="num">
                                      <p:cBhvr>
                                        <p:cTn id="45" dur="500" fill="hold"/>
                                        <p:tgtEl>
                                          <p:spTgt spid="2">
                                            <p:graphicEl>
                                              <a:dgm id="{52F7C53B-82B1-4BD2-8EA5-E1659E9C5F48}"/>
                                            </p:graphicEl>
                                          </p:spTgt>
                                        </p:tgtEl>
                                        <p:attrNameLst>
                                          <p:attrName>ppt_w</p:attrName>
                                        </p:attrNameLst>
                                      </p:cBhvr>
                                      <p:tavLst>
                                        <p:tav tm="0">
                                          <p:val>
                                            <p:fltVal val="0"/>
                                          </p:val>
                                        </p:tav>
                                        <p:tav tm="100000">
                                          <p:val>
                                            <p:strVal val="#ppt_w"/>
                                          </p:val>
                                        </p:tav>
                                      </p:tavLst>
                                    </p:anim>
                                    <p:anim calcmode="lin" valueType="num">
                                      <p:cBhvr>
                                        <p:cTn id="46" dur="500" fill="hold"/>
                                        <p:tgtEl>
                                          <p:spTgt spid="2">
                                            <p:graphicEl>
                                              <a:dgm id="{52F7C53B-82B1-4BD2-8EA5-E1659E9C5F48}"/>
                                            </p:graphicEl>
                                          </p:spTgt>
                                        </p:tgtEl>
                                        <p:attrNameLst>
                                          <p:attrName>ppt_h</p:attrName>
                                        </p:attrNameLst>
                                      </p:cBhvr>
                                      <p:tavLst>
                                        <p:tav tm="0">
                                          <p:val>
                                            <p:strVal val="#ppt_h"/>
                                          </p:val>
                                        </p:tav>
                                        <p:tav tm="100000">
                                          <p:val>
                                            <p:strVal val="#ppt_h"/>
                                          </p:val>
                                        </p:tav>
                                      </p:tavLst>
                                    </p:anim>
                                  </p:childTnLst>
                                </p:cTn>
                              </p:par>
                              <p:par>
                                <p:cTn id="47" presetID="17" presetClass="entr" presetSubtype="10" fill="hold" grpId="1" nodeType="withEffect">
                                  <p:stCondLst>
                                    <p:cond delay="0"/>
                                  </p:stCondLst>
                                  <p:childTnLst>
                                    <p:set>
                                      <p:cBhvr>
                                        <p:cTn id="48" dur="1" fill="hold">
                                          <p:stCondLst>
                                            <p:cond delay="0"/>
                                          </p:stCondLst>
                                        </p:cTn>
                                        <p:tgtEl>
                                          <p:spTgt spid="2">
                                            <p:graphicEl>
                                              <a:dgm id="{45DA8D9F-3F14-4617-9A3E-B38CC5C67AEA}"/>
                                            </p:graphicEl>
                                          </p:spTgt>
                                        </p:tgtEl>
                                        <p:attrNameLst>
                                          <p:attrName>style.visibility</p:attrName>
                                        </p:attrNameLst>
                                      </p:cBhvr>
                                      <p:to>
                                        <p:strVal val="visible"/>
                                      </p:to>
                                    </p:set>
                                    <p:anim calcmode="lin" valueType="num">
                                      <p:cBhvr>
                                        <p:cTn id="49" dur="500" fill="hold"/>
                                        <p:tgtEl>
                                          <p:spTgt spid="2">
                                            <p:graphicEl>
                                              <a:dgm id="{45DA8D9F-3F14-4617-9A3E-B38CC5C67AEA}"/>
                                            </p:graphicEl>
                                          </p:spTgt>
                                        </p:tgtEl>
                                        <p:attrNameLst>
                                          <p:attrName>ppt_w</p:attrName>
                                        </p:attrNameLst>
                                      </p:cBhvr>
                                      <p:tavLst>
                                        <p:tav tm="0">
                                          <p:val>
                                            <p:fltVal val="0"/>
                                          </p:val>
                                        </p:tav>
                                        <p:tav tm="100000">
                                          <p:val>
                                            <p:strVal val="#ppt_w"/>
                                          </p:val>
                                        </p:tav>
                                      </p:tavLst>
                                    </p:anim>
                                    <p:anim calcmode="lin" valueType="num">
                                      <p:cBhvr>
                                        <p:cTn id="50" dur="500" fill="hold"/>
                                        <p:tgtEl>
                                          <p:spTgt spid="2">
                                            <p:graphicEl>
                                              <a:dgm id="{45DA8D9F-3F14-4617-9A3E-B38CC5C67AEA}"/>
                                            </p:graphic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1" nodeType="clickEffect">
                                  <p:stCondLst>
                                    <p:cond delay="0"/>
                                  </p:stCondLst>
                                  <p:childTnLst>
                                    <p:set>
                                      <p:cBhvr>
                                        <p:cTn id="54" dur="1" fill="hold">
                                          <p:stCondLst>
                                            <p:cond delay="0"/>
                                          </p:stCondLst>
                                        </p:cTn>
                                        <p:tgtEl>
                                          <p:spTgt spid="2">
                                            <p:graphicEl>
                                              <a:dgm id="{00058B41-174C-4D70-B1D9-745963CDDAA7}"/>
                                            </p:graphicEl>
                                          </p:spTgt>
                                        </p:tgtEl>
                                        <p:attrNameLst>
                                          <p:attrName>style.visibility</p:attrName>
                                        </p:attrNameLst>
                                      </p:cBhvr>
                                      <p:to>
                                        <p:strVal val="visible"/>
                                      </p:to>
                                    </p:set>
                                    <p:anim calcmode="lin" valueType="num">
                                      <p:cBhvr>
                                        <p:cTn id="55" dur="500" fill="hold"/>
                                        <p:tgtEl>
                                          <p:spTgt spid="2">
                                            <p:graphicEl>
                                              <a:dgm id="{00058B41-174C-4D70-B1D9-745963CDDAA7}"/>
                                            </p:graphicEl>
                                          </p:spTgt>
                                        </p:tgtEl>
                                        <p:attrNameLst>
                                          <p:attrName>ppt_w</p:attrName>
                                        </p:attrNameLst>
                                      </p:cBhvr>
                                      <p:tavLst>
                                        <p:tav tm="0">
                                          <p:val>
                                            <p:fltVal val="0"/>
                                          </p:val>
                                        </p:tav>
                                        <p:tav tm="100000">
                                          <p:val>
                                            <p:strVal val="#ppt_w"/>
                                          </p:val>
                                        </p:tav>
                                      </p:tavLst>
                                    </p:anim>
                                    <p:anim calcmode="lin" valueType="num">
                                      <p:cBhvr>
                                        <p:cTn id="56" dur="500" fill="hold"/>
                                        <p:tgtEl>
                                          <p:spTgt spid="2">
                                            <p:graphicEl>
                                              <a:dgm id="{00058B41-174C-4D70-B1D9-745963CDDAA7}"/>
                                            </p:graphic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10" fill="hold" grpId="1" nodeType="clickEffect">
                                  <p:stCondLst>
                                    <p:cond delay="0"/>
                                  </p:stCondLst>
                                  <p:childTnLst>
                                    <p:set>
                                      <p:cBhvr>
                                        <p:cTn id="60" dur="1" fill="hold">
                                          <p:stCondLst>
                                            <p:cond delay="0"/>
                                          </p:stCondLst>
                                        </p:cTn>
                                        <p:tgtEl>
                                          <p:spTgt spid="2">
                                            <p:graphicEl>
                                              <a:dgm id="{36026CD1-9DDE-42FD-A592-B963F1C9A295}"/>
                                            </p:graphicEl>
                                          </p:spTgt>
                                        </p:tgtEl>
                                        <p:attrNameLst>
                                          <p:attrName>style.visibility</p:attrName>
                                        </p:attrNameLst>
                                      </p:cBhvr>
                                      <p:to>
                                        <p:strVal val="visible"/>
                                      </p:to>
                                    </p:set>
                                    <p:anim calcmode="lin" valueType="num">
                                      <p:cBhvr>
                                        <p:cTn id="61" dur="500" fill="hold"/>
                                        <p:tgtEl>
                                          <p:spTgt spid="2">
                                            <p:graphicEl>
                                              <a:dgm id="{36026CD1-9DDE-42FD-A592-B963F1C9A295}"/>
                                            </p:graphicEl>
                                          </p:spTgt>
                                        </p:tgtEl>
                                        <p:attrNameLst>
                                          <p:attrName>ppt_w</p:attrName>
                                        </p:attrNameLst>
                                      </p:cBhvr>
                                      <p:tavLst>
                                        <p:tav tm="0">
                                          <p:val>
                                            <p:fltVal val="0"/>
                                          </p:val>
                                        </p:tav>
                                        <p:tav tm="100000">
                                          <p:val>
                                            <p:strVal val="#ppt_w"/>
                                          </p:val>
                                        </p:tav>
                                      </p:tavLst>
                                    </p:anim>
                                    <p:anim calcmode="lin" valueType="num">
                                      <p:cBhvr>
                                        <p:cTn id="62" dur="500" fill="hold"/>
                                        <p:tgtEl>
                                          <p:spTgt spid="2">
                                            <p:graphicEl>
                                              <a:dgm id="{36026CD1-9DDE-42FD-A592-B963F1C9A295}"/>
                                            </p:graphicEl>
                                          </p:spTgt>
                                        </p:tgtEl>
                                        <p:attrNameLst>
                                          <p:attrName>ppt_h</p:attrName>
                                        </p:attrNameLst>
                                      </p:cBhvr>
                                      <p:tavLst>
                                        <p:tav tm="0">
                                          <p:val>
                                            <p:strVal val="#ppt_h"/>
                                          </p:val>
                                        </p:tav>
                                        <p:tav tm="100000">
                                          <p:val>
                                            <p:strVal val="#ppt_h"/>
                                          </p:val>
                                        </p:tav>
                                      </p:tavLst>
                                    </p:anim>
                                  </p:childTnLst>
                                </p:cTn>
                              </p:par>
                              <p:par>
                                <p:cTn id="63" presetID="17" presetClass="entr" presetSubtype="10" fill="hold" grpId="1" nodeType="withEffect">
                                  <p:stCondLst>
                                    <p:cond delay="0"/>
                                  </p:stCondLst>
                                  <p:childTnLst>
                                    <p:set>
                                      <p:cBhvr>
                                        <p:cTn id="64" dur="1" fill="hold">
                                          <p:stCondLst>
                                            <p:cond delay="0"/>
                                          </p:stCondLst>
                                        </p:cTn>
                                        <p:tgtEl>
                                          <p:spTgt spid="2">
                                            <p:graphicEl>
                                              <a:dgm id="{320AC4FF-E6E6-4201-A0B4-7A4A17038D06}"/>
                                            </p:graphicEl>
                                          </p:spTgt>
                                        </p:tgtEl>
                                        <p:attrNameLst>
                                          <p:attrName>style.visibility</p:attrName>
                                        </p:attrNameLst>
                                      </p:cBhvr>
                                      <p:to>
                                        <p:strVal val="visible"/>
                                      </p:to>
                                    </p:set>
                                    <p:anim calcmode="lin" valueType="num">
                                      <p:cBhvr>
                                        <p:cTn id="65" dur="500" fill="hold"/>
                                        <p:tgtEl>
                                          <p:spTgt spid="2">
                                            <p:graphicEl>
                                              <a:dgm id="{320AC4FF-E6E6-4201-A0B4-7A4A17038D06}"/>
                                            </p:graphicEl>
                                          </p:spTgt>
                                        </p:tgtEl>
                                        <p:attrNameLst>
                                          <p:attrName>ppt_w</p:attrName>
                                        </p:attrNameLst>
                                      </p:cBhvr>
                                      <p:tavLst>
                                        <p:tav tm="0">
                                          <p:val>
                                            <p:fltVal val="0"/>
                                          </p:val>
                                        </p:tav>
                                        <p:tav tm="100000">
                                          <p:val>
                                            <p:strVal val="#ppt_w"/>
                                          </p:val>
                                        </p:tav>
                                      </p:tavLst>
                                    </p:anim>
                                    <p:anim calcmode="lin" valueType="num">
                                      <p:cBhvr>
                                        <p:cTn id="66" dur="500" fill="hold"/>
                                        <p:tgtEl>
                                          <p:spTgt spid="2">
                                            <p:graphicEl>
                                              <a:dgm id="{320AC4FF-E6E6-4201-A0B4-7A4A17038D06}"/>
                                            </p:graphicEl>
                                          </p:spTgt>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17" presetClass="entr" presetSubtype="10" fill="hold" grpId="1" nodeType="clickEffect">
                                  <p:stCondLst>
                                    <p:cond delay="0"/>
                                  </p:stCondLst>
                                  <p:childTnLst>
                                    <p:set>
                                      <p:cBhvr>
                                        <p:cTn id="70" dur="1" fill="hold">
                                          <p:stCondLst>
                                            <p:cond delay="0"/>
                                          </p:stCondLst>
                                        </p:cTn>
                                        <p:tgtEl>
                                          <p:spTgt spid="2">
                                            <p:graphicEl>
                                              <a:dgm id="{802580D5-C723-4935-8B55-7ADC34258CFA}"/>
                                            </p:graphicEl>
                                          </p:spTgt>
                                        </p:tgtEl>
                                        <p:attrNameLst>
                                          <p:attrName>style.visibility</p:attrName>
                                        </p:attrNameLst>
                                      </p:cBhvr>
                                      <p:to>
                                        <p:strVal val="visible"/>
                                      </p:to>
                                    </p:set>
                                    <p:anim calcmode="lin" valueType="num">
                                      <p:cBhvr>
                                        <p:cTn id="71" dur="500" fill="hold"/>
                                        <p:tgtEl>
                                          <p:spTgt spid="2">
                                            <p:graphicEl>
                                              <a:dgm id="{802580D5-C723-4935-8B55-7ADC34258CFA}"/>
                                            </p:graphicEl>
                                          </p:spTgt>
                                        </p:tgtEl>
                                        <p:attrNameLst>
                                          <p:attrName>ppt_w</p:attrName>
                                        </p:attrNameLst>
                                      </p:cBhvr>
                                      <p:tavLst>
                                        <p:tav tm="0">
                                          <p:val>
                                            <p:fltVal val="0"/>
                                          </p:val>
                                        </p:tav>
                                        <p:tav tm="100000">
                                          <p:val>
                                            <p:strVal val="#ppt_w"/>
                                          </p:val>
                                        </p:tav>
                                      </p:tavLst>
                                    </p:anim>
                                    <p:anim calcmode="lin" valueType="num">
                                      <p:cBhvr>
                                        <p:cTn id="72" dur="500" fill="hold"/>
                                        <p:tgtEl>
                                          <p:spTgt spid="2">
                                            <p:graphicEl>
                                              <a:dgm id="{802580D5-C723-4935-8B55-7ADC34258CFA}"/>
                                            </p:graphicEl>
                                          </p:spTgt>
                                        </p:tgtEl>
                                        <p:attrNameLst>
                                          <p:attrName>ppt_h</p:attrName>
                                        </p:attrNameLst>
                                      </p:cBhvr>
                                      <p:tavLst>
                                        <p:tav tm="0">
                                          <p:val>
                                            <p:strVal val="#ppt_h"/>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17" presetClass="entr" presetSubtype="10" fill="hold" grpId="1" nodeType="clickEffect">
                                  <p:stCondLst>
                                    <p:cond delay="0"/>
                                  </p:stCondLst>
                                  <p:childTnLst>
                                    <p:set>
                                      <p:cBhvr>
                                        <p:cTn id="76" dur="1" fill="hold">
                                          <p:stCondLst>
                                            <p:cond delay="0"/>
                                          </p:stCondLst>
                                        </p:cTn>
                                        <p:tgtEl>
                                          <p:spTgt spid="2">
                                            <p:graphicEl>
                                              <a:dgm id="{95658D75-9D66-4105-BF29-E0BD50E1DB44}"/>
                                            </p:graphicEl>
                                          </p:spTgt>
                                        </p:tgtEl>
                                        <p:attrNameLst>
                                          <p:attrName>style.visibility</p:attrName>
                                        </p:attrNameLst>
                                      </p:cBhvr>
                                      <p:to>
                                        <p:strVal val="visible"/>
                                      </p:to>
                                    </p:set>
                                    <p:anim calcmode="lin" valueType="num">
                                      <p:cBhvr>
                                        <p:cTn id="77" dur="500" fill="hold"/>
                                        <p:tgtEl>
                                          <p:spTgt spid="2">
                                            <p:graphicEl>
                                              <a:dgm id="{95658D75-9D66-4105-BF29-E0BD50E1DB44}"/>
                                            </p:graphicEl>
                                          </p:spTgt>
                                        </p:tgtEl>
                                        <p:attrNameLst>
                                          <p:attrName>ppt_w</p:attrName>
                                        </p:attrNameLst>
                                      </p:cBhvr>
                                      <p:tavLst>
                                        <p:tav tm="0">
                                          <p:val>
                                            <p:fltVal val="0"/>
                                          </p:val>
                                        </p:tav>
                                        <p:tav tm="100000">
                                          <p:val>
                                            <p:strVal val="#ppt_w"/>
                                          </p:val>
                                        </p:tav>
                                      </p:tavLst>
                                    </p:anim>
                                    <p:anim calcmode="lin" valueType="num">
                                      <p:cBhvr>
                                        <p:cTn id="78" dur="500" fill="hold"/>
                                        <p:tgtEl>
                                          <p:spTgt spid="2">
                                            <p:graphicEl>
                                              <a:dgm id="{95658D75-9D66-4105-BF29-E0BD50E1DB44}"/>
                                            </p:graphicEl>
                                          </p:spTgt>
                                        </p:tgtEl>
                                        <p:attrNameLst>
                                          <p:attrName>ppt_h</p:attrName>
                                        </p:attrNameLst>
                                      </p:cBhvr>
                                      <p:tavLst>
                                        <p:tav tm="0">
                                          <p:val>
                                            <p:strVal val="#ppt_h"/>
                                          </p:val>
                                        </p:tav>
                                        <p:tav tm="100000">
                                          <p:val>
                                            <p:strVal val="#ppt_h"/>
                                          </p:val>
                                        </p:tav>
                                      </p:tavLst>
                                    </p:anim>
                                  </p:childTnLst>
                                </p:cTn>
                              </p:par>
                              <p:par>
                                <p:cTn id="79" presetID="17" presetClass="entr" presetSubtype="10" fill="hold" grpId="1" nodeType="withEffect">
                                  <p:stCondLst>
                                    <p:cond delay="0"/>
                                  </p:stCondLst>
                                  <p:childTnLst>
                                    <p:set>
                                      <p:cBhvr>
                                        <p:cTn id="80" dur="1" fill="hold">
                                          <p:stCondLst>
                                            <p:cond delay="0"/>
                                          </p:stCondLst>
                                        </p:cTn>
                                        <p:tgtEl>
                                          <p:spTgt spid="2">
                                            <p:graphicEl>
                                              <a:dgm id="{5FE78348-8FEE-4AB8-8F65-EB0266271FE6}"/>
                                            </p:graphicEl>
                                          </p:spTgt>
                                        </p:tgtEl>
                                        <p:attrNameLst>
                                          <p:attrName>style.visibility</p:attrName>
                                        </p:attrNameLst>
                                      </p:cBhvr>
                                      <p:to>
                                        <p:strVal val="visible"/>
                                      </p:to>
                                    </p:set>
                                    <p:anim calcmode="lin" valueType="num">
                                      <p:cBhvr>
                                        <p:cTn id="81" dur="500" fill="hold"/>
                                        <p:tgtEl>
                                          <p:spTgt spid="2">
                                            <p:graphicEl>
                                              <a:dgm id="{5FE78348-8FEE-4AB8-8F65-EB0266271FE6}"/>
                                            </p:graphicEl>
                                          </p:spTgt>
                                        </p:tgtEl>
                                        <p:attrNameLst>
                                          <p:attrName>ppt_w</p:attrName>
                                        </p:attrNameLst>
                                      </p:cBhvr>
                                      <p:tavLst>
                                        <p:tav tm="0">
                                          <p:val>
                                            <p:fltVal val="0"/>
                                          </p:val>
                                        </p:tav>
                                        <p:tav tm="100000">
                                          <p:val>
                                            <p:strVal val="#ppt_w"/>
                                          </p:val>
                                        </p:tav>
                                      </p:tavLst>
                                    </p:anim>
                                    <p:anim calcmode="lin" valueType="num">
                                      <p:cBhvr>
                                        <p:cTn id="82" dur="500" fill="hold"/>
                                        <p:tgtEl>
                                          <p:spTgt spid="2">
                                            <p:graphicEl>
                                              <a:dgm id="{5FE78348-8FEE-4AB8-8F65-EB0266271FE6}"/>
                                            </p:graphicEl>
                                          </p:spTgt>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ntr" presetSubtype="10" fill="hold" grpId="1" nodeType="clickEffect">
                                  <p:stCondLst>
                                    <p:cond delay="0"/>
                                  </p:stCondLst>
                                  <p:childTnLst>
                                    <p:set>
                                      <p:cBhvr>
                                        <p:cTn id="86" dur="1" fill="hold">
                                          <p:stCondLst>
                                            <p:cond delay="0"/>
                                          </p:stCondLst>
                                        </p:cTn>
                                        <p:tgtEl>
                                          <p:spTgt spid="2">
                                            <p:graphicEl>
                                              <a:dgm id="{A8E4ACDE-3E1D-4880-B845-37B9308B2807}"/>
                                            </p:graphicEl>
                                          </p:spTgt>
                                        </p:tgtEl>
                                        <p:attrNameLst>
                                          <p:attrName>style.visibility</p:attrName>
                                        </p:attrNameLst>
                                      </p:cBhvr>
                                      <p:to>
                                        <p:strVal val="visible"/>
                                      </p:to>
                                    </p:set>
                                    <p:anim calcmode="lin" valueType="num">
                                      <p:cBhvr>
                                        <p:cTn id="87" dur="500" fill="hold"/>
                                        <p:tgtEl>
                                          <p:spTgt spid="2">
                                            <p:graphicEl>
                                              <a:dgm id="{A8E4ACDE-3E1D-4880-B845-37B9308B2807}"/>
                                            </p:graphicEl>
                                          </p:spTgt>
                                        </p:tgtEl>
                                        <p:attrNameLst>
                                          <p:attrName>ppt_w</p:attrName>
                                        </p:attrNameLst>
                                      </p:cBhvr>
                                      <p:tavLst>
                                        <p:tav tm="0">
                                          <p:val>
                                            <p:fltVal val="0"/>
                                          </p:val>
                                        </p:tav>
                                        <p:tav tm="100000">
                                          <p:val>
                                            <p:strVal val="#ppt_w"/>
                                          </p:val>
                                        </p:tav>
                                      </p:tavLst>
                                    </p:anim>
                                    <p:anim calcmode="lin" valueType="num">
                                      <p:cBhvr>
                                        <p:cTn id="88" dur="500" fill="hold"/>
                                        <p:tgtEl>
                                          <p:spTgt spid="2">
                                            <p:graphicEl>
                                              <a:dgm id="{A8E4ACDE-3E1D-4880-B845-37B9308B2807}"/>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728" y="285728"/>
            <a:ext cx="6357982" cy="523220"/>
          </a:xfrm>
          <a:prstGeom prst="rect">
            <a:avLst/>
          </a:prstGeom>
          <a:noFill/>
        </p:spPr>
        <p:txBody>
          <a:bodyPr wrap="square" rtlCol="0">
            <a:spAutoFit/>
          </a:bodyPr>
          <a:lstStyle/>
          <a:p>
            <a:pPr algn="just" rtl="1"/>
            <a:r>
              <a:rPr lang="fa-IR" sz="2800" dirty="0" smtClean="0">
                <a:solidFill>
                  <a:srgbClr val="FFFF00"/>
                </a:solidFill>
                <a:cs typeface="B Titr" pitchFamily="2" charset="-78"/>
              </a:rPr>
              <a:t>چرا ياد آوري تاريخچه صنعت هسته اي مهم است ؟</a:t>
            </a:r>
            <a:endParaRPr lang="en-US" sz="2800" dirty="0">
              <a:solidFill>
                <a:srgbClr val="FFFF00"/>
              </a:solidFill>
              <a:cs typeface="B Titr" pitchFamily="2" charset="-78"/>
            </a:endParaRPr>
          </a:p>
        </p:txBody>
      </p:sp>
      <p:sp>
        <p:nvSpPr>
          <p:cNvPr id="5" name="TextBox 4"/>
          <p:cNvSpPr txBox="1"/>
          <p:nvPr/>
        </p:nvSpPr>
        <p:spPr>
          <a:xfrm>
            <a:off x="571472" y="1346963"/>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1347 : فروش راكتور تحقيقاتي 5 مگاواتي به ايران توسط شركت آمريكايي </a:t>
            </a:r>
            <a:r>
              <a:rPr lang="en-US" dirty="0" smtClean="0">
                <a:solidFill>
                  <a:schemeClr val="accent1">
                    <a:lumMod val="50000"/>
                  </a:schemeClr>
                </a:solidFill>
                <a:cs typeface="B Titr" pitchFamily="2" charset="-78"/>
              </a:rPr>
              <a:t>AMF </a:t>
            </a:r>
            <a:r>
              <a:rPr lang="fa-IR" dirty="0" smtClean="0">
                <a:solidFill>
                  <a:schemeClr val="accent1">
                    <a:lumMod val="50000"/>
                  </a:schemeClr>
                </a:solidFill>
                <a:cs typeface="B Titr" pitchFamily="2" charset="-78"/>
              </a:rPr>
              <a:t> با سوخت 90 %</a:t>
            </a:r>
            <a:endParaRPr lang="en-US" dirty="0">
              <a:solidFill>
                <a:schemeClr val="accent1">
                  <a:lumMod val="50000"/>
                </a:schemeClr>
              </a:solidFill>
              <a:cs typeface="B Titr" pitchFamily="2" charset="-78"/>
            </a:endParaRPr>
          </a:p>
        </p:txBody>
      </p:sp>
      <p:sp>
        <p:nvSpPr>
          <p:cNvPr id="6" name="TextBox 5"/>
          <p:cNvSpPr txBox="1"/>
          <p:nvPr/>
        </p:nvSpPr>
        <p:spPr>
          <a:xfrm>
            <a:off x="571472" y="1693818"/>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1348  : پذيرش پيمان عدم تكثير سلاحهاي هسته اي </a:t>
            </a:r>
            <a:r>
              <a:rPr lang="en-US" dirty="0" smtClean="0">
                <a:solidFill>
                  <a:schemeClr val="accent1">
                    <a:lumMod val="50000"/>
                  </a:schemeClr>
                </a:solidFill>
                <a:cs typeface="B Titr" pitchFamily="2" charset="-78"/>
              </a:rPr>
              <a:t>NPT</a:t>
            </a:r>
            <a:endParaRPr lang="en-US" dirty="0">
              <a:solidFill>
                <a:schemeClr val="accent1">
                  <a:lumMod val="50000"/>
                </a:schemeClr>
              </a:solidFill>
              <a:cs typeface="B Titr" pitchFamily="2" charset="-78"/>
            </a:endParaRPr>
          </a:p>
        </p:txBody>
      </p:sp>
      <p:sp>
        <p:nvSpPr>
          <p:cNvPr id="7" name="TextBox 6"/>
          <p:cNvSpPr txBox="1"/>
          <p:nvPr/>
        </p:nvSpPr>
        <p:spPr>
          <a:xfrm>
            <a:off x="571472" y="2040673"/>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1350 : تصويب پذيرش </a:t>
            </a:r>
            <a:r>
              <a:rPr lang="en-US" dirty="0" smtClean="0">
                <a:solidFill>
                  <a:schemeClr val="accent1">
                    <a:lumMod val="50000"/>
                  </a:schemeClr>
                </a:solidFill>
                <a:cs typeface="B Titr" pitchFamily="2" charset="-78"/>
              </a:rPr>
              <a:t>NPT</a:t>
            </a:r>
            <a:r>
              <a:rPr lang="fa-IR" dirty="0" smtClean="0">
                <a:solidFill>
                  <a:schemeClr val="accent1">
                    <a:lumMod val="50000"/>
                  </a:schemeClr>
                </a:solidFill>
                <a:cs typeface="B Titr" pitchFamily="2" charset="-78"/>
              </a:rPr>
              <a:t> توسط مجلس ايران</a:t>
            </a:r>
            <a:endParaRPr lang="en-US" dirty="0">
              <a:solidFill>
                <a:schemeClr val="accent1">
                  <a:lumMod val="50000"/>
                </a:schemeClr>
              </a:solidFill>
              <a:cs typeface="B Titr" pitchFamily="2" charset="-78"/>
            </a:endParaRPr>
          </a:p>
        </p:txBody>
      </p:sp>
      <p:sp>
        <p:nvSpPr>
          <p:cNvPr id="8" name="TextBox 7"/>
          <p:cNvSpPr txBox="1"/>
          <p:nvPr/>
        </p:nvSpPr>
        <p:spPr>
          <a:xfrm>
            <a:off x="571472" y="2387528"/>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1353 : تاسيس سازمان انزژي اتمي ايران</a:t>
            </a:r>
            <a:endParaRPr lang="en-US" dirty="0">
              <a:solidFill>
                <a:schemeClr val="accent1">
                  <a:lumMod val="50000"/>
                </a:schemeClr>
              </a:solidFill>
              <a:cs typeface="B Titr" pitchFamily="2" charset="-78"/>
            </a:endParaRPr>
          </a:p>
        </p:txBody>
      </p:sp>
      <p:sp>
        <p:nvSpPr>
          <p:cNvPr id="9" name="TextBox 8"/>
          <p:cNvSpPr txBox="1"/>
          <p:nvPr/>
        </p:nvSpPr>
        <p:spPr>
          <a:xfrm>
            <a:off x="571472" y="2734383"/>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1353 : انتشار گزارش 20 جلدي موسسه </a:t>
            </a:r>
            <a:r>
              <a:rPr lang="en-US" dirty="0" smtClean="0">
                <a:solidFill>
                  <a:schemeClr val="accent1">
                    <a:lumMod val="50000"/>
                  </a:schemeClr>
                </a:solidFill>
                <a:cs typeface="B Titr" pitchFamily="2" charset="-78"/>
              </a:rPr>
              <a:t>SRI</a:t>
            </a:r>
            <a:r>
              <a:rPr lang="fa-IR" dirty="0" smtClean="0">
                <a:solidFill>
                  <a:schemeClr val="accent1">
                    <a:lumMod val="50000"/>
                  </a:schemeClr>
                </a:solidFill>
                <a:cs typeface="B Titr" pitchFamily="2" charset="-78"/>
              </a:rPr>
              <a:t> دانشگاه استنفورد و تاكيد بر نياز 20/000 مگاواتي ايران</a:t>
            </a:r>
            <a:endParaRPr lang="en-US" dirty="0">
              <a:solidFill>
                <a:schemeClr val="accent1">
                  <a:lumMod val="50000"/>
                </a:schemeClr>
              </a:solidFill>
              <a:cs typeface="B Titr" pitchFamily="2" charset="-78"/>
            </a:endParaRPr>
          </a:p>
        </p:txBody>
      </p:sp>
      <p:sp>
        <p:nvSpPr>
          <p:cNvPr id="10" name="TextBox 9"/>
          <p:cNvSpPr txBox="1"/>
          <p:nvPr/>
        </p:nvSpPr>
        <p:spPr>
          <a:xfrm>
            <a:off x="571472" y="3081238"/>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1354 : انعقاد قرارداد احداث 2 نيروگاه هزار مگاواتي با زيمنس آلمان در بوشهر</a:t>
            </a:r>
            <a:endParaRPr lang="en-US" dirty="0">
              <a:solidFill>
                <a:schemeClr val="accent1">
                  <a:lumMod val="50000"/>
                </a:schemeClr>
              </a:solidFill>
              <a:cs typeface="B Titr" pitchFamily="2" charset="-78"/>
            </a:endParaRPr>
          </a:p>
        </p:txBody>
      </p:sp>
      <p:sp>
        <p:nvSpPr>
          <p:cNvPr id="11" name="TextBox 10"/>
          <p:cNvSpPr txBox="1"/>
          <p:nvPr/>
        </p:nvSpPr>
        <p:spPr>
          <a:xfrm>
            <a:off x="571472" y="1000108"/>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1338 : عضويت ايران در آژانس بين المللي انرژي اتمي</a:t>
            </a:r>
            <a:endParaRPr lang="en-US" dirty="0">
              <a:solidFill>
                <a:schemeClr val="accent1">
                  <a:lumMod val="50000"/>
                </a:schemeClr>
              </a:solidFill>
              <a:cs typeface="B Titr" pitchFamily="2" charset="-78"/>
            </a:endParaRPr>
          </a:p>
        </p:txBody>
      </p:sp>
      <p:sp>
        <p:nvSpPr>
          <p:cNvPr id="12" name="TextBox 11"/>
          <p:cNvSpPr txBox="1"/>
          <p:nvPr/>
        </p:nvSpPr>
        <p:spPr>
          <a:xfrm>
            <a:off x="571472" y="3428093"/>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1354 : خريد 10 درصد سهام شركت غني سازي اورانيم يوروديف فرانسه توسط ايران(2ميليارد دلار)</a:t>
            </a:r>
            <a:endParaRPr lang="en-US" dirty="0">
              <a:solidFill>
                <a:schemeClr val="accent1">
                  <a:lumMod val="50000"/>
                </a:schemeClr>
              </a:solidFill>
              <a:cs typeface="B Titr" pitchFamily="2" charset="-78"/>
            </a:endParaRPr>
          </a:p>
        </p:txBody>
      </p:sp>
      <p:sp>
        <p:nvSpPr>
          <p:cNvPr id="13" name="TextBox 12"/>
          <p:cNvSpPr txBox="1"/>
          <p:nvPr/>
        </p:nvSpPr>
        <p:spPr>
          <a:xfrm>
            <a:off x="571472" y="3774948"/>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1356 : انعقاد قرارداد ساخت 2 نيروگاه 900 مگاواتي در دارخوين</a:t>
            </a:r>
            <a:endParaRPr lang="en-US" dirty="0">
              <a:solidFill>
                <a:schemeClr val="accent1">
                  <a:lumMod val="50000"/>
                </a:schemeClr>
              </a:solidFill>
              <a:cs typeface="B Titr" pitchFamily="2" charset="-78"/>
            </a:endParaRPr>
          </a:p>
        </p:txBody>
      </p:sp>
      <p:sp>
        <p:nvSpPr>
          <p:cNvPr id="14" name="TextBox 13"/>
          <p:cNvSpPr txBox="1"/>
          <p:nvPr/>
        </p:nvSpPr>
        <p:spPr>
          <a:xfrm>
            <a:off x="357158" y="4121803"/>
            <a:ext cx="8572560"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1381 : آغاز غني سازي تك ماشين</a:t>
            </a:r>
            <a:endParaRPr lang="en-US" dirty="0">
              <a:solidFill>
                <a:schemeClr val="accent1">
                  <a:lumMod val="50000"/>
                </a:schemeClr>
              </a:solidFill>
              <a:cs typeface="B Titr" pitchFamily="2" charset="-78"/>
            </a:endParaRPr>
          </a:p>
        </p:txBody>
      </p:sp>
      <p:sp>
        <p:nvSpPr>
          <p:cNvPr id="15" name="TextBox 14"/>
          <p:cNvSpPr txBox="1"/>
          <p:nvPr/>
        </p:nvSpPr>
        <p:spPr>
          <a:xfrm>
            <a:off x="571472" y="4468658"/>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1382 : معاهده سعد آباد و پلمپ 2 ساله تاسيسات هسته اي ( نتايج اعتماد سازي چه بود؟)</a:t>
            </a:r>
            <a:endParaRPr lang="en-US" dirty="0">
              <a:solidFill>
                <a:schemeClr val="accent1">
                  <a:lumMod val="50000"/>
                </a:schemeClr>
              </a:solidFill>
              <a:cs typeface="B Titr" pitchFamily="2" charset="-78"/>
            </a:endParaRPr>
          </a:p>
        </p:txBody>
      </p:sp>
      <p:sp>
        <p:nvSpPr>
          <p:cNvPr id="16" name="TextBox 15"/>
          <p:cNvSpPr txBox="1"/>
          <p:nvPr/>
        </p:nvSpPr>
        <p:spPr>
          <a:xfrm>
            <a:off x="571472" y="4815513"/>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1384 : فك پلمپ تاسيسات هسته اي و از سرگيري فعاليتها</a:t>
            </a:r>
            <a:endParaRPr lang="en-US" dirty="0">
              <a:solidFill>
                <a:schemeClr val="accent1">
                  <a:lumMod val="50000"/>
                </a:schemeClr>
              </a:solidFill>
              <a:cs typeface="B Titr" pitchFamily="2" charset="-78"/>
            </a:endParaRPr>
          </a:p>
        </p:txBody>
      </p:sp>
      <p:sp>
        <p:nvSpPr>
          <p:cNvPr id="17" name="TextBox 16"/>
          <p:cNvSpPr txBox="1"/>
          <p:nvPr/>
        </p:nvSpPr>
        <p:spPr>
          <a:xfrm>
            <a:off x="571472" y="5162368"/>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1385 :  آغاز غني سازي 3/5 درصد و راه اندازي آبشار سانتريفيوژها</a:t>
            </a:r>
            <a:endParaRPr lang="en-US" dirty="0">
              <a:solidFill>
                <a:schemeClr val="accent1">
                  <a:lumMod val="50000"/>
                </a:schemeClr>
              </a:solidFill>
              <a:cs typeface="B Titr" pitchFamily="2" charset="-78"/>
            </a:endParaRPr>
          </a:p>
        </p:txBody>
      </p:sp>
      <p:sp>
        <p:nvSpPr>
          <p:cNvPr id="18" name="TextBox 17"/>
          <p:cNvSpPr txBox="1"/>
          <p:nvPr/>
        </p:nvSpPr>
        <p:spPr>
          <a:xfrm>
            <a:off x="571472" y="5509223"/>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1387 : غني سازي اورانيم بصورت  صنعتي(تكثيرآبشارهاي غني سازي)</a:t>
            </a:r>
            <a:endParaRPr lang="en-US" dirty="0">
              <a:solidFill>
                <a:schemeClr val="accent1">
                  <a:lumMod val="50000"/>
                </a:schemeClr>
              </a:solidFill>
              <a:cs typeface="B Titr" pitchFamily="2" charset="-78"/>
            </a:endParaRPr>
          </a:p>
        </p:txBody>
      </p:sp>
      <p:sp>
        <p:nvSpPr>
          <p:cNvPr id="19" name="TextBox 18"/>
          <p:cNvSpPr txBox="1"/>
          <p:nvPr/>
        </p:nvSpPr>
        <p:spPr>
          <a:xfrm>
            <a:off x="571472" y="5856078"/>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1389 : آغاز غني سازي 20 درصد جهت تامين نياز راكتور تهران</a:t>
            </a:r>
            <a:endParaRPr lang="en-US" dirty="0">
              <a:solidFill>
                <a:schemeClr val="accent1">
                  <a:lumMod val="50000"/>
                </a:schemeClr>
              </a:solidFill>
              <a:cs typeface="B Titr" pitchFamily="2" charset="-78"/>
            </a:endParaRPr>
          </a:p>
        </p:txBody>
      </p:sp>
      <p:sp>
        <p:nvSpPr>
          <p:cNvPr id="20" name="TextBox 19"/>
          <p:cNvSpPr txBox="1"/>
          <p:nvPr/>
        </p:nvSpPr>
        <p:spPr>
          <a:xfrm>
            <a:off x="571472" y="6202940"/>
            <a:ext cx="8358246" cy="369332"/>
          </a:xfrm>
          <a:prstGeom prst="rect">
            <a:avLst/>
          </a:prstGeom>
          <a:noFill/>
        </p:spPr>
        <p:txBody>
          <a:bodyPr wrap="square" rtlCol="0">
            <a:spAutoFit/>
          </a:bodyPr>
          <a:lstStyle/>
          <a:p>
            <a:pPr algn="just" rtl="1"/>
            <a:r>
              <a:rPr lang="fa-IR" dirty="0" smtClean="0">
                <a:solidFill>
                  <a:schemeClr val="accent1">
                    <a:lumMod val="50000"/>
                  </a:schemeClr>
                </a:solidFill>
                <a:cs typeface="B Titr" pitchFamily="2" charset="-78"/>
              </a:rPr>
              <a:t>1392 : قبول توافق ژنو ( برجام)</a:t>
            </a:r>
            <a:endParaRPr lang="en-US" dirty="0">
              <a:solidFill>
                <a:schemeClr val="accent1">
                  <a:lumMod val="50000"/>
                </a:schemeClr>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wipe(down)">
                                      <p:cBhvr>
                                        <p:cTn id="19" dur="5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additive="base">
                                        <p:cTn id="2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Effect transition="in" filter="wipe(down)">
                                      <p:cBhvr>
                                        <p:cTn id="30" dur="500"/>
                                        <p:tgtEl>
                                          <p:spTgt spid="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Effect transition="in" filter="wipe(down)">
                                      <p:cBhvr>
                                        <p:cTn id="35" dur="500"/>
                                        <p:tgtEl>
                                          <p:spTgt spid="8">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
                                            <p:txEl>
                                              <p:pRg st="0" end="0"/>
                                            </p:txEl>
                                          </p:spTgt>
                                        </p:tgtEl>
                                        <p:attrNameLst>
                                          <p:attrName>style.visibility</p:attrName>
                                        </p:attrNameLst>
                                      </p:cBhvr>
                                      <p:to>
                                        <p:strVal val="visible"/>
                                      </p:to>
                                    </p:set>
                                    <p:animEffect transition="in" filter="fade">
                                      <p:cBhvr>
                                        <p:cTn id="40" dur="2000"/>
                                        <p:tgtEl>
                                          <p:spTgt spid="9">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0">
                                            <p:txEl>
                                              <p:pRg st="0" end="0"/>
                                            </p:txEl>
                                          </p:spTgt>
                                        </p:tgtEl>
                                        <p:attrNameLst>
                                          <p:attrName>style.visibility</p:attrName>
                                        </p:attrNameLst>
                                      </p:cBhvr>
                                      <p:to>
                                        <p:strVal val="visible"/>
                                      </p:to>
                                    </p:set>
                                    <p:animEffect transition="in" filter="wipe(down)">
                                      <p:cBhvr>
                                        <p:cTn id="45" dur="500"/>
                                        <p:tgtEl>
                                          <p:spTgt spid="10">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2">
                                            <p:txEl>
                                              <p:pRg st="0" end="0"/>
                                            </p:txEl>
                                          </p:spTgt>
                                        </p:tgtEl>
                                        <p:attrNameLst>
                                          <p:attrName>style.visibility</p:attrName>
                                        </p:attrNameLst>
                                      </p:cBhvr>
                                      <p:to>
                                        <p:strVal val="visible"/>
                                      </p:to>
                                    </p:set>
                                    <p:anim calcmode="lin" valueType="num">
                                      <p:cBhvr additive="base">
                                        <p:cTn id="50"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wipe(down)">
                                      <p:cBhvr>
                                        <p:cTn id="56" dur="500"/>
                                        <p:tgtEl>
                                          <p:spTgt spid="13">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4">
                                            <p:txEl>
                                              <p:pRg st="0" end="0"/>
                                            </p:txEl>
                                          </p:spTgt>
                                        </p:tgtEl>
                                        <p:attrNameLst>
                                          <p:attrName>style.visibility</p:attrName>
                                        </p:attrNameLst>
                                      </p:cBhvr>
                                      <p:to>
                                        <p:strVal val="visible"/>
                                      </p:to>
                                    </p:set>
                                    <p:animEffect transition="in" filter="fade">
                                      <p:cBhvr>
                                        <p:cTn id="61" dur="2000"/>
                                        <p:tgtEl>
                                          <p:spTgt spid="14">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5">
                                            <p:txEl>
                                              <p:pRg st="0" end="0"/>
                                            </p:txEl>
                                          </p:spTgt>
                                        </p:tgtEl>
                                        <p:attrNameLst>
                                          <p:attrName>style.visibility</p:attrName>
                                        </p:attrNameLst>
                                      </p:cBhvr>
                                      <p:to>
                                        <p:strVal val="visible"/>
                                      </p:to>
                                    </p:set>
                                    <p:anim calcmode="lin" valueType="num">
                                      <p:cBhvr additive="base">
                                        <p:cTn id="66"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6">
                                            <p:txEl>
                                              <p:pRg st="0" end="0"/>
                                            </p:txEl>
                                          </p:spTgt>
                                        </p:tgtEl>
                                        <p:attrNameLst>
                                          <p:attrName>style.visibility</p:attrName>
                                        </p:attrNameLst>
                                      </p:cBhvr>
                                      <p:to>
                                        <p:strVal val="visible"/>
                                      </p:to>
                                    </p:set>
                                    <p:anim calcmode="lin" valueType="num">
                                      <p:cBhvr additive="base">
                                        <p:cTn id="72"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7">
                                            <p:txEl>
                                              <p:pRg st="0" end="0"/>
                                            </p:txEl>
                                          </p:spTgt>
                                        </p:tgtEl>
                                        <p:attrNameLst>
                                          <p:attrName>style.visibility</p:attrName>
                                        </p:attrNameLst>
                                      </p:cBhvr>
                                      <p:to>
                                        <p:strVal val="visible"/>
                                      </p:to>
                                    </p:set>
                                    <p:anim calcmode="lin" valueType="num">
                                      <p:cBhvr additive="base">
                                        <p:cTn id="78"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8">
                                            <p:txEl>
                                              <p:pRg st="0" end="0"/>
                                            </p:txEl>
                                          </p:spTgt>
                                        </p:tgtEl>
                                        <p:attrNameLst>
                                          <p:attrName>style.visibility</p:attrName>
                                        </p:attrNameLst>
                                      </p:cBhvr>
                                      <p:to>
                                        <p:strVal val="visible"/>
                                      </p:to>
                                    </p:set>
                                    <p:anim calcmode="lin" valueType="num">
                                      <p:cBhvr additive="base">
                                        <p:cTn id="84"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9">
                                            <p:txEl>
                                              <p:pRg st="0" end="0"/>
                                            </p:txEl>
                                          </p:spTgt>
                                        </p:tgtEl>
                                        <p:attrNameLst>
                                          <p:attrName>style.visibility</p:attrName>
                                        </p:attrNameLst>
                                      </p:cBhvr>
                                      <p:to>
                                        <p:strVal val="visible"/>
                                      </p:to>
                                    </p:set>
                                    <p:anim calcmode="lin" valueType="num">
                                      <p:cBhvr additive="base">
                                        <p:cTn id="90"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20">
                                            <p:txEl>
                                              <p:pRg st="0" end="0"/>
                                            </p:txEl>
                                          </p:spTgt>
                                        </p:tgtEl>
                                        <p:attrNameLst>
                                          <p:attrName>style.visibility</p:attrName>
                                        </p:attrNameLst>
                                      </p:cBhvr>
                                      <p:to>
                                        <p:strVal val="visible"/>
                                      </p:to>
                                    </p:set>
                                    <p:anim calcmode="lin" valueType="num">
                                      <p:cBhvr additive="base">
                                        <p:cTn id="96"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97"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p"/>
      <p:bldP spid="7" grpId="0" build="allAtOnce"/>
      <p:bldP spid="8" grpId="0" build="allAtOnce"/>
      <p:bldP spid="9" grpId="0" build="allAtOnce"/>
      <p:bldP spid="10" grpId="0" build="allAtOnce"/>
      <p:bldP spid="11" grpId="0" build="allAtOnce"/>
      <p:bldP spid="12" grpId="0" build="allAtOnce"/>
      <p:bldP spid="13" grpId="0" build="allAtOnce"/>
      <p:bldP spid="14" grpId="0" build="p"/>
      <p:bldP spid="15" grpId="0" build="allAtOnce"/>
      <p:bldP spid="16" grpId="0" build="allAtOnce"/>
      <p:bldP spid="17" grpId="0" build="allAtOnce"/>
      <p:bldP spid="18" grpId="0" build="allAtOnce"/>
      <p:bldP spid="19" grpId="0" build="allAtOnce"/>
      <p:bldP spid="20"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8" y="274638"/>
            <a:ext cx="6257940" cy="868346"/>
          </a:xfrm>
        </p:spPr>
        <p:txBody>
          <a:bodyPr/>
          <a:lstStyle/>
          <a:p>
            <a:r>
              <a:rPr lang="fa-IR" dirty="0" smtClean="0">
                <a:solidFill>
                  <a:srgbClr val="FFFF00"/>
                </a:solidFill>
                <a:cs typeface="B Titr" pitchFamily="2" charset="-78"/>
              </a:rPr>
              <a:t>چرخه سوخت هسته اي چيست؟</a:t>
            </a:r>
            <a:endParaRPr lang="en-US" dirty="0">
              <a:solidFill>
                <a:srgbClr val="FFFF00"/>
              </a:solidFill>
              <a:cs typeface="B Titr" pitchFamily="2" charset="-78"/>
            </a:endParaRPr>
          </a:p>
        </p:txBody>
      </p:sp>
      <p:pic>
        <p:nvPicPr>
          <p:cNvPr id="3" name="Picture 2" descr="cycle2.jpg"/>
          <p:cNvPicPr>
            <a:picLocks noChangeAspect="1"/>
          </p:cNvPicPr>
          <p:nvPr/>
        </p:nvPicPr>
        <p:blipFill>
          <a:blip r:embed="rId3"/>
          <a:stretch>
            <a:fillRect/>
          </a:stretch>
        </p:blipFill>
        <p:spPr>
          <a:xfrm>
            <a:off x="214282" y="1357276"/>
            <a:ext cx="4286280" cy="5000682"/>
          </a:xfrm>
          <a:prstGeom prst="rect">
            <a:avLst/>
          </a:prstGeom>
        </p:spPr>
      </p:pic>
      <p:pic>
        <p:nvPicPr>
          <p:cNvPr id="5" name="Picture 4" descr="fuelcycle.gif"/>
          <p:cNvPicPr>
            <a:picLocks noChangeAspect="1"/>
          </p:cNvPicPr>
          <p:nvPr/>
        </p:nvPicPr>
        <p:blipFill>
          <a:blip r:embed="rId4"/>
          <a:stretch>
            <a:fillRect/>
          </a:stretch>
        </p:blipFill>
        <p:spPr>
          <a:xfrm>
            <a:off x="4786314" y="1357298"/>
            <a:ext cx="4357718" cy="5072097"/>
          </a:xfrm>
          <a:prstGeom prst="rect">
            <a:avLst/>
          </a:prstGeom>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2000" fill="hold"/>
                                        <p:tgtEl>
                                          <p:spTgt spid="3"/>
                                        </p:tgtEl>
                                        <p:attrNameLst>
                                          <p:attrName>ppt_x</p:attrName>
                                        </p:attrNameLst>
                                      </p:cBhvr>
                                      <p:tavLst>
                                        <p:tav tm="0">
                                          <p:val>
                                            <p:strVal val="#ppt_x"/>
                                          </p:val>
                                        </p:tav>
                                        <p:tav tm="100000">
                                          <p:val>
                                            <p:strVal val="#ppt_x"/>
                                          </p:val>
                                        </p:tav>
                                      </p:tavLst>
                                    </p:anim>
                                    <p:anim calcmode="lin" valueType="num">
                                      <p:cBhvr additive="base">
                                        <p:cTn id="19"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6050" y="71414"/>
            <a:ext cx="3686172" cy="1143000"/>
          </a:xfrm>
        </p:spPr>
        <p:txBody>
          <a:bodyPr>
            <a:normAutofit fontScale="90000"/>
          </a:bodyPr>
          <a:lstStyle/>
          <a:p>
            <a:r>
              <a:rPr lang="fa-IR" dirty="0" smtClean="0">
                <a:solidFill>
                  <a:srgbClr val="FFFF00"/>
                </a:solidFill>
                <a:cs typeface="B Titr" pitchFamily="2" charset="-78"/>
              </a:rPr>
              <a:t>غني سازي چيست ؟</a:t>
            </a:r>
            <a:endParaRPr lang="en-US" dirty="0">
              <a:solidFill>
                <a:srgbClr val="FFFF00"/>
              </a:solidFill>
              <a:cs typeface="B Titr" pitchFamily="2" charset="-78"/>
            </a:endParaRPr>
          </a:p>
        </p:txBody>
      </p:sp>
      <p:pic>
        <p:nvPicPr>
          <p:cNvPr id="4" name="Picture 3" descr="2000px-Zippe-type_gas_centrifuge.svg.png"/>
          <p:cNvPicPr>
            <a:picLocks noChangeAspect="1"/>
          </p:cNvPicPr>
          <p:nvPr/>
        </p:nvPicPr>
        <p:blipFill>
          <a:blip r:embed="rId3" cstate="print"/>
          <a:stretch>
            <a:fillRect/>
          </a:stretch>
        </p:blipFill>
        <p:spPr>
          <a:xfrm>
            <a:off x="0" y="857232"/>
            <a:ext cx="4786314" cy="6000768"/>
          </a:xfrm>
          <a:prstGeom prst="rect">
            <a:avLst/>
          </a:prstGeom>
        </p:spPr>
      </p:pic>
      <p:pic>
        <p:nvPicPr>
          <p:cNvPr id="6" name="Picture 5" descr="irancentrifuges.jpg"/>
          <p:cNvPicPr>
            <a:picLocks noChangeAspect="1"/>
          </p:cNvPicPr>
          <p:nvPr/>
        </p:nvPicPr>
        <p:blipFill>
          <a:blip r:embed="rId4"/>
          <a:stretch>
            <a:fillRect/>
          </a:stretch>
        </p:blipFill>
        <p:spPr>
          <a:xfrm>
            <a:off x="4572000" y="1428772"/>
            <a:ext cx="4286248" cy="51435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3"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
                                        <p:tgtEl>
                                          <p:spTgt spid="6"/>
                                        </p:tgtEl>
                                      </p:cBhvr>
                                    </p:animEffect>
                                    <p:anim calcmode="lin" valueType="num">
                                      <p:cBhvr>
                                        <p:cTn id="20" dur="400" fill="hold"/>
                                        <p:tgtEl>
                                          <p:spTgt spid="6"/>
                                        </p:tgtEl>
                                        <p:attrNameLst>
                                          <p:attrName>ppt_x</p:attrName>
                                        </p:attrNameLst>
                                      </p:cBhvr>
                                      <p:tavLst>
                                        <p:tav tm="0">
                                          <p:val>
                                            <p:strVal val="#ppt_x"/>
                                          </p:val>
                                        </p:tav>
                                        <p:tav tm="100000">
                                          <p:val>
                                            <p:strVal val="#ppt_x"/>
                                          </p:val>
                                        </p:tav>
                                      </p:tavLst>
                                    </p:anim>
                                    <p:anim calcmode="lin" valueType="num">
                                      <p:cBhvr>
                                        <p:cTn id="21" dur="400" fill="hold"/>
                                        <p:tgtEl>
                                          <p:spTgt spid="6"/>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39784"/>
          </a:xfrm>
        </p:spPr>
        <p:txBody>
          <a:bodyPr>
            <a:normAutofit/>
          </a:bodyPr>
          <a:lstStyle/>
          <a:p>
            <a:pPr rtl="1"/>
            <a:r>
              <a:rPr lang="fa-IR" sz="3200" dirty="0" smtClean="0">
                <a:solidFill>
                  <a:srgbClr val="FFFF00"/>
                </a:solidFill>
                <a:cs typeface="B Titr" pitchFamily="2" charset="-78"/>
              </a:rPr>
              <a:t>كليات و چارچوبهاي رهبري نظام :</a:t>
            </a:r>
            <a:endParaRPr lang="en-US" sz="3200" dirty="0">
              <a:solidFill>
                <a:srgbClr val="FFFF00"/>
              </a:solidFill>
              <a:cs typeface="B Titr" pitchFamily="2" charset="-78"/>
            </a:endParaRPr>
          </a:p>
        </p:txBody>
      </p:sp>
      <p:sp>
        <p:nvSpPr>
          <p:cNvPr id="3" name="TextBox 2"/>
          <p:cNvSpPr txBox="1"/>
          <p:nvPr/>
        </p:nvSpPr>
        <p:spPr>
          <a:xfrm>
            <a:off x="1581128" y="1630908"/>
            <a:ext cx="7572428" cy="369332"/>
          </a:xfrm>
          <a:prstGeom prst="rect">
            <a:avLst/>
          </a:prstGeom>
          <a:noFill/>
        </p:spPr>
        <p:txBody>
          <a:bodyPr wrap="square" rtlCol="0">
            <a:spAutoFit/>
          </a:bodyPr>
          <a:lstStyle/>
          <a:p>
            <a:pPr algn="r" rtl="1"/>
            <a:r>
              <a:rPr lang="fa-IR" dirty="0" smtClean="0">
                <a:solidFill>
                  <a:schemeClr val="tx2">
                    <a:lumMod val="50000"/>
                  </a:schemeClr>
                </a:solidFill>
                <a:cs typeface="B Titr" pitchFamily="2" charset="-78"/>
              </a:rPr>
              <a:t>1. خوشبيني و اعتماد به طرف آمريكايي ممنوع(از باب تجربه و  نه توهم 1394/1/20)  </a:t>
            </a:r>
            <a:endParaRPr lang="en-US" dirty="0">
              <a:solidFill>
                <a:schemeClr val="tx2">
                  <a:lumMod val="50000"/>
                </a:schemeClr>
              </a:solidFill>
              <a:cs typeface="B Titr" pitchFamily="2" charset="-78"/>
            </a:endParaRPr>
          </a:p>
        </p:txBody>
      </p:sp>
      <p:sp>
        <p:nvSpPr>
          <p:cNvPr id="4" name="TextBox 3"/>
          <p:cNvSpPr txBox="1"/>
          <p:nvPr/>
        </p:nvSpPr>
        <p:spPr>
          <a:xfrm>
            <a:off x="1438252" y="2045248"/>
            <a:ext cx="7715304" cy="369332"/>
          </a:xfrm>
          <a:prstGeom prst="rect">
            <a:avLst/>
          </a:prstGeom>
          <a:noFill/>
        </p:spPr>
        <p:txBody>
          <a:bodyPr wrap="square" rtlCol="0">
            <a:spAutoFit/>
          </a:bodyPr>
          <a:lstStyle/>
          <a:p>
            <a:pPr algn="r" rtl="1"/>
            <a:r>
              <a:rPr lang="fa-IR" dirty="0" smtClean="0">
                <a:solidFill>
                  <a:schemeClr val="tx2">
                    <a:lumMod val="50000"/>
                  </a:schemeClr>
                </a:solidFill>
                <a:cs typeface="B Titr" pitchFamily="2" charset="-78"/>
              </a:rPr>
              <a:t>2. منافع و عزت ملت پايمال نشود.( عزت ملت در موضوع هسته اي چيست؟) (1394/1/20)  </a:t>
            </a:r>
            <a:endParaRPr lang="en-US" dirty="0">
              <a:solidFill>
                <a:schemeClr val="tx2">
                  <a:lumMod val="50000"/>
                </a:schemeClr>
              </a:solidFill>
              <a:cs typeface="B Titr" pitchFamily="2" charset="-78"/>
            </a:endParaRPr>
          </a:p>
        </p:txBody>
      </p:sp>
      <p:sp>
        <p:nvSpPr>
          <p:cNvPr id="5" name="TextBox 4"/>
          <p:cNvSpPr txBox="1"/>
          <p:nvPr/>
        </p:nvSpPr>
        <p:spPr>
          <a:xfrm>
            <a:off x="9556" y="2459588"/>
            <a:ext cx="9144000" cy="369332"/>
          </a:xfrm>
          <a:prstGeom prst="rect">
            <a:avLst/>
          </a:prstGeom>
          <a:noFill/>
        </p:spPr>
        <p:txBody>
          <a:bodyPr wrap="square" rtlCol="0">
            <a:spAutoFit/>
          </a:bodyPr>
          <a:lstStyle/>
          <a:p>
            <a:pPr algn="r" rtl="1"/>
            <a:r>
              <a:rPr lang="fa-IR" dirty="0" smtClean="0">
                <a:solidFill>
                  <a:schemeClr val="tx2">
                    <a:lumMod val="50000"/>
                  </a:schemeClr>
                </a:solidFill>
                <a:cs typeface="B Titr" pitchFamily="2" charset="-78"/>
              </a:rPr>
              <a:t>3. نياز عملي كشور به غني سازي 190 هزار سو  </a:t>
            </a:r>
            <a:r>
              <a:rPr lang="en-US" dirty="0" smtClean="0">
                <a:solidFill>
                  <a:schemeClr val="tx2">
                    <a:lumMod val="50000"/>
                  </a:schemeClr>
                </a:solidFill>
                <a:cs typeface="B Titr" pitchFamily="2" charset="-78"/>
              </a:rPr>
              <a:t>(SWU)</a:t>
            </a:r>
            <a:r>
              <a:rPr lang="fa-IR" dirty="0" smtClean="0">
                <a:solidFill>
                  <a:schemeClr val="tx2">
                    <a:lumMod val="50000"/>
                  </a:schemeClr>
                </a:solidFill>
                <a:cs typeface="B Titr" pitchFamily="2" charset="-78"/>
              </a:rPr>
              <a:t>  تامين شود .(1393/4/16)</a:t>
            </a:r>
            <a:endParaRPr lang="en-US" dirty="0">
              <a:solidFill>
                <a:schemeClr val="tx2">
                  <a:lumMod val="50000"/>
                </a:schemeClr>
              </a:solidFill>
              <a:cs typeface="B Titr" pitchFamily="2" charset="-78"/>
            </a:endParaRPr>
          </a:p>
        </p:txBody>
      </p:sp>
      <p:sp>
        <p:nvSpPr>
          <p:cNvPr id="6" name="TextBox 5"/>
          <p:cNvSpPr txBox="1"/>
          <p:nvPr/>
        </p:nvSpPr>
        <p:spPr>
          <a:xfrm>
            <a:off x="2509822" y="2873928"/>
            <a:ext cx="6643734" cy="369332"/>
          </a:xfrm>
          <a:prstGeom prst="rect">
            <a:avLst/>
          </a:prstGeom>
          <a:noFill/>
        </p:spPr>
        <p:txBody>
          <a:bodyPr wrap="square" rtlCol="0">
            <a:spAutoFit/>
          </a:bodyPr>
          <a:lstStyle/>
          <a:p>
            <a:pPr algn="r" rtl="1"/>
            <a:r>
              <a:rPr lang="fa-IR" dirty="0" smtClean="0">
                <a:solidFill>
                  <a:schemeClr val="tx2">
                    <a:lumMod val="50000"/>
                  </a:schemeClr>
                </a:solidFill>
                <a:cs typeface="B Titr" pitchFamily="2" charset="-78"/>
              </a:rPr>
              <a:t>4. مذاكره در امور غير هسته اي ممنوع(1394/1/20)</a:t>
            </a:r>
            <a:endParaRPr lang="en-US" dirty="0">
              <a:solidFill>
                <a:schemeClr val="tx2">
                  <a:lumMod val="50000"/>
                </a:schemeClr>
              </a:solidFill>
              <a:cs typeface="B Titr" pitchFamily="2" charset="-78"/>
            </a:endParaRPr>
          </a:p>
        </p:txBody>
      </p:sp>
      <p:sp>
        <p:nvSpPr>
          <p:cNvPr id="7" name="TextBox 6"/>
          <p:cNvSpPr txBox="1"/>
          <p:nvPr/>
        </p:nvSpPr>
        <p:spPr>
          <a:xfrm>
            <a:off x="2509822" y="3288268"/>
            <a:ext cx="6643734" cy="369332"/>
          </a:xfrm>
          <a:prstGeom prst="rect">
            <a:avLst/>
          </a:prstGeom>
          <a:noFill/>
        </p:spPr>
        <p:txBody>
          <a:bodyPr wrap="square" rtlCol="0">
            <a:spAutoFit/>
          </a:bodyPr>
          <a:lstStyle/>
          <a:p>
            <a:pPr algn="r" rtl="1"/>
            <a:r>
              <a:rPr lang="fa-IR" dirty="0" smtClean="0">
                <a:solidFill>
                  <a:schemeClr val="tx2">
                    <a:lumMod val="50000"/>
                  </a:schemeClr>
                </a:solidFill>
                <a:cs typeface="B Titr" pitchFamily="2" charset="-78"/>
              </a:rPr>
              <a:t>5. قبول شيوه نظارتي غير متعارف ممنوع(1394/1/20)</a:t>
            </a:r>
            <a:endParaRPr lang="en-US" dirty="0">
              <a:solidFill>
                <a:schemeClr val="tx2">
                  <a:lumMod val="50000"/>
                </a:schemeClr>
              </a:solidFill>
              <a:cs typeface="B Titr" pitchFamily="2" charset="-78"/>
            </a:endParaRPr>
          </a:p>
        </p:txBody>
      </p:sp>
      <p:sp>
        <p:nvSpPr>
          <p:cNvPr id="8" name="TextBox 7"/>
          <p:cNvSpPr txBox="1"/>
          <p:nvPr/>
        </p:nvSpPr>
        <p:spPr>
          <a:xfrm>
            <a:off x="1714480" y="3702608"/>
            <a:ext cx="7439076" cy="369332"/>
          </a:xfrm>
          <a:prstGeom prst="rect">
            <a:avLst/>
          </a:prstGeom>
          <a:noFill/>
        </p:spPr>
        <p:txBody>
          <a:bodyPr wrap="square" rtlCol="0">
            <a:spAutoFit/>
          </a:bodyPr>
          <a:lstStyle/>
          <a:p>
            <a:pPr algn="r" rtl="1"/>
            <a:r>
              <a:rPr lang="fa-IR" dirty="0" smtClean="0">
                <a:solidFill>
                  <a:schemeClr val="tx2">
                    <a:lumMod val="50000"/>
                  </a:schemeClr>
                </a:solidFill>
                <a:cs typeface="B Titr" pitchFamily="2" charset="-78"/>
              </a:rPr>
              <a:t>6. </a:t>
            </a:r>
            <a:r>
              <a:rPr lang="fa-IR" b="1" dirty="0" smtClean="0">
                <a:solidFill>
                  <a:schemeClr val="tx2">
                    <a:lumMod val="50000"/>
                  </a:schemeClr>
                </a:solidFill>
                <a:cs typeface="B Titr" pitchFamily="2" charset="-78"/>
              </a:rPr>
              <a:t>لزوم لغو تحریم‌ها به‌طور کامل و یکجا در همان روز توافق</a:t>
            </a:r>
            <a:r>
              <a:rPr lang="fa-IR" dirty="0" smtClean="0">
                <a:solidFill>
                  <a:schemeClr val="tx2">
                    <a:lumMod val="50000"/>
                  </a:schemeClr>
                </a:solidFill>
                <a:cs typeface="B Titr" pitchFamily="2" charset="-78"/>
              </a:rPr>
              <a:t>(1394/1/20)</a:t>
            </a:r>
            <a:endParaRPr lang="en-US" dirty="0">
              <a:solidFill>
                <a:schemeClr val="tx2">
                  <a:lumMod val="50000"/>
                </a:schemeClr>
              </a:solidFill>
              <a:cs typeface="B Titr" pitchFamily="2" charset="-78"/>
            </a:endParaRPr>
          </a:p>
        </p:txBody>
      </p:sp>
      <p:sp>
        <p:nvSpPr>
          <p:cNvPr id="11" name="TextBox 10"/>
          <p:cNvSpPr txBox="1"/>
          <p:nvPr/>
        </p:nvSpPr>
        <p:spPr>
          <a:xfrm>
            <a:off x="1704956" y="4116948"/>
            <a:ext cx="7448600" cy="369332"/>
          </a:xfrm>
          <a:prstGeom prst="rect">
            <a:avLst/>
          </a:prstGeom>
          <a:noFill/>
        </p:spPr>
        <p:txBody>
          <a:bodyPr wrap="square" rtlCol="0">
            <a:spAutoFit/>
          </a:bodyPr>
          <a:lstStyle/>
          <a:p>
            <a:pPr algn="r" rtl="1"/>
            <a:r>
              <a:rPr lang="fa-IR" dirty="0" smtClean="0">
                <a:solidFill>
                  <a:schemeClr val="tx2">
                    <a:lumMod val="50000"/>
                  </a:schemeClr>
                </a:solidFill>
                <a:cs typeface="B Titr" pitchFamily="2" charset="-78"/>
              </a:rPr>
              <a:t>7. ورود به حريم امنيتي و دفاعي يا توقف توسعه دفاعي كشور  مطلقا ممنوع(1394/1/20)</a:t>
            </a:r>
            <a:endParaRPr lang="en-US" dirty="0">
              <a:solidFill>
                <a:schemeClr val="tx2">
                  <a:lumMod val="50000"/>
                </a:schemeClr>
              </a:solidFill>
              <a:cs typeface="B Titr" pitchFamily="2" charset="-78"/>
            </a:endParaRPr>
          </a:p>
        </p:txBody>
      </p:sp>
      <p:sp>
        <p:nvSpPr>
          <p:cNvPr id="12" name="TextBox 11"/>
          <p:cNvSpPr txBox="1"/>
          <p:nvPr/>
        </p:nvSpPr>
        <p:spPr>
          <a:xfrm>
            <a:off x="2133584" y="4531288"/>
            <a:ext cx="7019972" cy="369332"/>
          </a:xfrm>
          <a:prstGeom prst="rect">
            <a:avLst/>
          </a:prstGeom>
          <a:noFill/>
        </p:spPr>
        <p:txBody>
          <a:bodyPr wrap="square" rtlCol="0">
            <a:spAutoFit/>
          </a:bodyPr>
          <a:lstStyle/>
          <a:p>
            <a:pPr algn="r" rtl="1"/>
            <a:r>
              <a:rPr lang="fa-IR" dirty="0" smtClean="0">
                <a:solidFill>
                  <a:schemeClr val="tx2">
                    <a:lumMod val="50000"/>
                  </a:schemeClr>
                </a:solidFill>
                <a:cs typeface="B Titr" pitchFamily="2" charset="-78"/>
              </a:rPr>
              <a:t>8. عدم خدشه به حمايت ما از برادران مقاوممان در نقاط مختلف جهان(1394/1/20)</a:t>
            </a:r>
            <a:endParaRPr lang="en-US" dirty="0">
              <a:solidFill>
                <a:schemeClr val="tx2">
                  <a:lumMod val="50000"/>
                </a:schemeClr>
              </a:solidFill>
              <a:cs typeface="B Titr" pitchFamily="2" charset="-78"/>
            </a:endParaRPr>
          </a:p>
        </p:txBody>
      </p:sp>
      <p:sp>
        <p:nvSpPr>
          <p:cNvPr id="13" name="TextBox 12"/>
          <p:cNvSpPr txBox="1"/>
          <p:nvPr/>
        </p:nvSpPr>
        <p:spPr>
          <a:xfrm>
            <a:off x="2509822" y="4945628"/>
            <a:ext cx="6643734" cy="369332"/>
          </a:xfrm>
          <a:prstGeom prst="rect">
            <a:avLst/>
          </a:prstGeom>
          <a:noFill/>
        </p:spPr>
        <p:txBody>
          <a:bodyPr wrap="square" rtlCol="0">
            <a:spAutoFit/>
          </a:bodyPr>
          <a:lstStyle/>
          <a:p>
            <a:pPr algn="r" rtl="1"/>
            <a:r>
              <a:rPr lang="fa-IR" dirty="0" smtClean="0">
                <a:solidFill>
                  <a:schemeClr val="tx2">
                    <a:lumMod val="50000"/>
                  </a:schemeClr>
                </a:solidFill>
                <a:cs typeface="B Titr" pitchFamily="2" charset="-78"/>
              </a:rPr>
              <a:t>9. قبول محدوديت در  توسعه علمي و فني صنعت هسته اي ممنوع(1394/1/20) </a:t>
            </a:r>
            <a:endParaRPr lang="en-US" dirty="0">
              <a:solidFill>
                <a:schemeClr val="tx2">
                  <a:lumMod val="50000"/>
                </a:schemeClr>
              </a:solidFill>
              <a:cs typeface="B Titr" pitchFamily="2" charset="-78"/>
            </a:endParaRPr>
          </a:p>
        </p:txBody>
      </p:sp>
      <p:sp>
        <p:nvSpPr>
          <p:cNvPr id="14" name="TextBox 13"/>
          <p:cNvSpPr txBox="1"/>
          <p:nvPr/>
        </p:nvSpPr>
        <p:spPr>
          <a:xfrm>
            <a:off x="2509822" y="5359968"/>
            <a:ext cx="6643734" cy="369332"/>
          </a:xfrm>
          <a:prstGeom prst="rect">
            <a:avLst/>
          </a:prstGeom>
          <a:noFill/>
        </p:spPr>
        <p:txBody>
          <a:bodyPr wrap="square" rtlCol="0">
            <a:spAutoFit/>
          </a:bodyPr>
          <a:lstStyle/>
          <a:p>
            <a:pPr algn="r" rtl="1"/>
            <a:r>
              <a:rPr lang="fa-IR" dirty="0" smtClean="0">
                <a:solidFill>
                  <a:schemeClr val="tx2">
                    <a:lumMod val="50000"/>
                  </a:schemeClr>
                </a:solidFill>
                <a:cs typeface="B Titr" pitchFamily="2" charset="-78"/>
              </a:rPr>
              <a:t>10. توافق نکردن بهتر از توافق بد است (1394/1/20) </a:t>
            </a:r>
            <a:endParaRPr lang="en-US" dirty="0">
              <a:solidFill>
                <a:schemeClr val="tx2">
                  <a:lumMod val="50000"/>
                </a:schemeClr>
              </a:solidFill>
              <a:cs typeface="B Titr" pitchFamily="2" charset="-78"/>
            </a:endParaRPr>
          </a:p>
        </p:txBody>
      </p:sp>
      <p:sp>
        <p:nvSpPr>
          <p:cNvPr id="15" name="TextBox 14"/>
          <p:cNvSpPr txBox="1"/>
          <p:nvPr/>
        </p:nvSpPr>
        <p:spPr>
          <a:xfrm>
            <a:off x="0" y="5774312"/>
            <a:ext cx="9153556" cy="646331"/>
          </a:xfrm>
          <a:prstGeom prst="rect">
            <a:avLst/>
          </a:prstGeom>
          <a:noFill/>
        </p:spPr>
        <p:txBody>
          <a:bodyPr wrap="square" rtlCol="0">
            <a:spAutoFit/>
          </a:bodyPr>
          <a:lstStyle/>
          <a:p>
            <a:pPr algn="r" rtl="1"/>
            <a:r>
              <a:rPr lang="fa-IR" dirty="0" smtClean="0">
                <a:solidFill>
                  <a:schemeClr val="tx2">
                    <a:lumMod val="50000"/>
                  </a:schemeClr>
                </a:solidFill>
                <a:cs typeface="B Titr" pitchFamily="2" charset="-78"/>
              </a:rPr>
              <a:t>11. </a:t>
            </a:r>
            <a:r>
              <a:rPr lang="ar-SA" dirty="0" smtClean="0">
                <a:solidFill>
                  <a:schemeClr val="tx2">
                    <a:lumMod val="50000"/>
                  </a:schemeClr>
                </a:solidFill>
                <a:cs typeface="B Titr" pitchFamily="2" charset="-78"/>
              </a:rPr>
              <a:t>حفظ تشکیلاتی که دشمن قادر به تخریب آن نیست</a:t>
            </a:r>
            <a:r>
              <a:rPr lang="fa-IR" dirty="0" smtClean="0">
                <a:solidFill>
                  <a:schemeClr val="tx2">
                    <a:lumMod val="50000"/>
                  </a:schemeClr>
                </a:solidFill>
                <a:cs typeface="B Titr" pitchFamily="2" charset="-78"/>
              </a:rPr>
              <a:t>.(</a:t>
            </a:r>
            <a:r>
              <a:rPr lang="ar-SA" dirty="0" smtClean="0">
                <a:solidFill>
                  <a:schemeClr val="tx2">
                    <a:lumMod val="50000"/>
                  </a:schemeClr>
                </a:solidFill>
                <a:cs typeface="B Titr" pitchFamily="2" charset="-78"/>
              </a:rPr>
              <a:t>میگویند جایی که ما نمیتوانیم به آن ضربه بزنیم، نباید داشته باشید! این خنده‌آور نیست؟</a:t>
            </a:r>
            <a:r>
              <a:rPr lang="fa-IR" dirty="0" smtClean="0">
                <a:solidFill>
                  <a:schemeClr val="tx2">
                    <a:lumMod val="50000"/>
                  </a:schemeClr>
                </a:solidFill>
                <a:cs typeface="B Titr" pitchFamily="2" charset="-78"/>
              </a:rPr>
              <a:t>)</a:t>
            </a:r>
            <a:r>
              <a:rPr lang="ar-SA" dirty="0" smtClean="0">
                <a:solidFill>
                  <a:schemeClr val="tx2">
                    <a:lumMod val="50000"/>
                  </a:schemeClr>
                </a:solidFill>
                <a:cs typeface="B Titr" pitchFamily="2" charset="-78"/>
              </a:rPr>
              <a:t> </a:t>
            </a:r>
            <a:r>
              <a:rPr lang="fa-IR" dirty="0" smtClean="0">
                <a:solidFill>
                  <a:schemeClr val="tx2">
                    <a:lumMod val="50000"/>
                  </a:schemeClr>
                </a:solidFill>
                <a:cs typeface="B Titr" pitchFamily="2" charset="-78"/>
              </a:rPr>
              <a:t>(1393/4/16) </a:t>
            </a:r>
            <a:endParaRPr lang="en-US" dirty="0">
              <a:solidFill>
                <a:schemeClr val="tx2">
                  <a:lumMod val="50000"/>
                </a:schemeClr>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down)">
                                      <p:cBhvr>
                                        <p:cTn id="6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11" grpId="0"/>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1406" y="5288340"/>
            <a:ext cx="8929718" cy="1569660"/>
          </a:xfrm>
          <a:prstGeom prst="rect">
            <a:avLst/>
          </a:prstGeom>
          <a:noFill/>
        </p:spPr>
        <p:txBody>
          <a:bodyPr wrap="square" rtlCol="0">
            <a:spAutoFit/>
          </a:bodyPr>
          <a:lstStyle/>
          <a:p>
            <a:pPr algn="just" rtl="1"/>
            <a:r>
              <a:rPr lang="fa-IR" sz="2400" dirty="0" smtClean="0">
                <a:solidFill>
                  <a:schemeClr val="accent1">
                    <a:lumMod val="50000"/>
                  </a:schemeClr>
                </a:solidFill>
                <a:cs typeface="B Titr" pitchFamily="2" charset="-78"/>
              </a:rPr>
              <a:t>همه‌ی مشکل بر سر آن جزئیّاتی است که بنا است بنشینند و یکایکِ آن‌ها را بحث کنند؛ این را خود مسئولین هم گفته‌اند؛ هم به ما گفته‌اند، هم در مصاحبه‌هایشان به مردم این را گفته‌اند؛ همه‌ی مشکل بعد از این است.</a:t>
            </a:r>
            <a:r>
              <a:rPr lang="fa-IR" dirty="0" smtClean="0">
                <a:solidFill>
                  <a:schemeClr val="accent1">
                    <a:lumMod val="50000"/>
                  </a:schemeClr>
                </a:solidFill>
                <a:cs typeface="B Titr" pitchFamily="2" charset="-78"/>
              </a:rPr>
              <a:t>(حضرت آيت الله خامنه اي 1394/1/20 )</a:t>
            </a:r>
            <a:endParaRPr lang="en-US" dirty="0">
              <a:solidFill>
                <a:schemeClr val="accent1">
                  <a:lumMod val="50000"/>
                </a:schemeClr>
              </a:solidFill>
              <a:cs typeface="B Titr" pitchFamily="2" charset="-78"/>
            </a:endParaRPr>
          </a:p>
          <a:p>
            <a:pPr algn="r" rtl="1"/>
            <a:endParaRPr lang="en-US" sz="2400" dirty="0">
              <a:solidFill>
                <a:schemeClr val="accent1">
                  <a:lumMod val="50000"/>
                </a:schemeClr>
              </a:solidFill>
              <a:cs typeface="B Titr" pitchFamily="2" charset="-78"/>
            </a:endParaRPr>
          </a:p>
        </p:txBody>
      </p:sp>
      <p:sp>
        <p:nvSpPr>
          <p:cNvPr id="9" name="TextBox 8"/>
          <p:cNvSpPr txBox="1"/>
          <p:nvPr/>
        </p:nvSpPr>
        <p:spPr>
          <a:xfrm>
            <a:off x="428596" y="0"/>
            <a:ext cx="8215370" cy="1477328"/>
          </a:xfrm>
          <a:prstGeom prst="rect">
            <a:avLst/>
          </a:prstGeom>
          <a:noFill/>
        </p:spPr>
        <p:txBody>
          <a:bodyPr wrap="square" rtlCol="0">
            <a:spAutoFit/>
          </a:bodyPr>
          <a:lstStyle/>
          <a:p>
            <a:pPr algn="just" rtl="1"/>
            <a:r>
              <a:rPr lang="fa-IR" dirty="0" smtClean="0">
                <a:solidFill>
                  <a:srgbClr val="FFFF00"/>
                </a:solidFill>
                <a:cs typeface="B Titr" pitchFamily="2" charset="-78"/>
              </a:rPr>
              <a:t>بنده در جزئیّات مذاکره دخالتی نکردم، بازهم نمی‌کنم؛ من مسائل کلان، خطوط اصلی، چهارچوب‌های مهم و خطّ قرمزها را به مسئولین کشور همواره گفته‌ام؛ عمدتاً به رئیس جمهورمحترم که ما با ایشان جلسات مرتّب داریم، و موارد معدودی هم به وزیر محترم خارجه؛ خطوط اصلی و کلّی. جزئیّات کار، خصوصیّات کوچک که تأثیری در تأمین آن خطوط کلان ندارد، </a:t>
            </a:r>
            <a:endParaRPr lang="en-US" dirty="0" smtClean="0">
              <a:solidFill>
                <a:srgbClr val="FFFF00"/>
              </a:solidFill>
              <a:cs typeface="B Titr" pitchFamily="2" charset="-78"/>
            </a:endParaRPr>
          </a:p>
          <a:p>
            <a:pPr algn="just" rtl="1"/>
            <a:r>
              <a:rPr lang="fa-IR" u="sng" dirty="0" smtClean="0">
                <a:solidFill>
                  <a:srgbClr val="FFFF00"/>
                </a:solidFill>
                <a:cs typeface="B Titr" pitchFamily="2" charset="-78"/>
              </a:rPr>
              <a:t>این‌که </a:t>
            </a:r>
            <a:r>
              <a:rPr lang="fa-IR" u="sng" dirty="0">
                <a:solidFill>
                  <a:srgbClr val="FFFF00"/>
                </a:solidFill>
                <a:cs typeface="B Titr" pitchFamily="2" charset="-78"/>
              </a:rPr>
              <a:t>حالا گفته بشود که جزئیّات این مذاکرات تحت نظر رهبری است، این حرف </a:t>
            </a:r>
            <a:r>
              <a:rPr lang="fa-IR" u="sng" dirty="0" smtClean="0">
                <a:solidFill>
                  <a:srgbClr val="FFFF00"/>
                </a:solidFill>
                <a:cs typeface="B Titr" pitchFamily="2" charset="-78"/>
              </a:rPr>
              <a:t>دقیقی نیست</a:t>
            </a:r>
            <a:r>
              <a:rPr lang="fa-IR" dirty="0">
                <a:solidFill>
                  <a:srgbClr val="FFFF00"/>
                </a:solidFill>
                <a:cs typeface="B Titr" pitchFamily="2" charset="-78"/>
              </a:rPr>
              <a:t>؛ </a:t>
            </a:r>
            <a:endParaRPr lang="en-US" dirty="0">
              <a:solidFill>
                <a:srgbClr val="FFFF00"/>
              </a:solidFill>
              <a:cs typeface="B Titr" pitchFamily="2" charset="-78"/>
            </a:endParaRPr>
          </a:p>
        </p:txBody>
      </p:sp>
      <p:pic>
        <p:nvPicPr>
          <p:cNvPr id="10" name="Picture 9" descr="emam.jpg"/>
          <p:cNvPicPr>
            <a:picLocks noChangeAspect="1"/>
          </p:cNvPicPr>
          <p:nvPr/>
        </p:nvPicPr>
        <p:blipFill>
          <a:blip r:embed="rId3"/>
          <a:stretch>
            <a:fillRect/>
          </a:stretch>
        </p:blipFill>
        <p:spPr>
          <a:xfrm>
            <a:off x="1428728" y="1643050"/>
            <a:ext cx="6286544" cy="3286148"/>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62"/>
            <a:ext cx="8229600" cy="1143000"/>
          </a:xfrm>
        </p:spPr>
        <p:txBody>
          <a:bodyPr/>
          <a:lstStyle/>
          <a:p>
            <a:r>
              <a:rPr lang="fa-IR" dirty="0" smtClean="0">
                <a:solidFill>
                  <a:srgbClr val="FFFF00"/>
                </a:solidFill>
                <a:cs typeface="B Titr" pitchFamily="2" charset="-78"/>
              </a:rPr>
              <a:t>خلاصه بيانيه لوزان سوئيس :</a:t>
            </a:r>
            <a:endParaRPr lang="en-US" dirty="0">
              <a:solidFill>
                <a:srgbClr val="FFFF00"/>
              </a:solidFill>
              <a:cs typeface="B Titr" pitchFamily="2" charset="-78"/>
            </a:endParaRPr>
          </a:p>
        </p:txBody>
      </p:sp>
      <p:sp>
        <p:nvSpPr>
          <p:cNvPr id="3" name="TextBox 2"/>
          <p:cNvSpPr txBox="1"/>
          <p:nvPr/>
        </p:nvSpPr>
        <p:spPr>
          <a:xfrm>
            <a:off x="723872" y="1345156"/>
            <a:ext cx="8143932"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هدف   : تضمين </a:t>
            </a:r>
            <a:r>
              <a:rPr lang="fa-IR" dirty="0" smtClean="0">
                <a:solidFill>
                  <a:srgbClr val="FF0000"/>
                </a:solidFill>
                <a:cs typeface="B Titr" pitchFamily="2" charset="-78"/>
              </a:rPr>
              <a:t>صلح آميز بودن </a:t>
            </a:r>
            <a:r>
              <a:rPr lang="fa-IR" dirty="0" smtClean="0">
                <a:solidFill>
                  <a:schemeClr val="accent1">
                    <a:lumMod val="50000"/>
                  </a:schemeClr>
                </a:solidFill>
                <a:cs typeface="B Titr" pitchFamily="2" charset="-78"/>
              </a:rPr>
              <a:t>فعاليتهاي هسته اي ايران </a:t>
            </a:r>
            <a:endParaRPr lang="en-US" dirty="0">
              <a:solidFill>
                <a:schemeClr val="accent1">
                  <a:lumMod val="50000"/>
                </a:schemeClr>
              </a:solidFill>
              <a:cs typeface="B Titr" pitchFamily="2" charset="-78"/>
            </a:endParaRPr>
          </a:p>
        </p:txBody>
      </p:sp>
      <p:sp>
        <p:nvSpPr>
          <p:cNvPr id="4" name="TextBox 3"/>
          <p:cNvSpPr txBox="1"/>
          <p:nvPr/>
        </p:nvSpPr>
        <p:spPr>
          <a:xfrm>
            <a:off x="2009756" y="1713336"/>
            <a:ext cx="6858048"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اعلام دستيابي طرفين  به راه حل ها</a:t>
            </a:r>
            <a:endParaRPr lang="en-US" dirty="0">
              <a:solidFill>
                <a:schemeClr val="accent1">
                  <a:lumMod val="50000"/>
                </a:schemeClr>
              </a:solidFill>
              <a:cs typeface="B Titr" pitchFamily="2" charset="-78"/>
            </a:endParaRPr>
          </a:p>
        </p:txBody>
      </p:sp>
      <p:sp>
        <p:nvSpPr>
          <p:cNvPr id="5" name="TextBox 4"/>
          <p:cNvSpPr txBox="1"/>
          <p:nvPr/>
        </p:nvSpPr>
        <p:spPr>
          <a:xfrm>
            <a:off x="2009756" y="2081516"/>
            <a:ext cx="6858048"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محدود شدن غني سازي به سايت نطنز</a:t>
            </a:r>
            <a:endParaRPr lang="en-US" dirty="0">
              <a:solidFill>
                <a:schemeClr val="accent1">
                  <a:lumMod val="50000"/>
                </a:schemeClr>
              </a:solidFill>
              <a:cs typeface="B Titr" pitchFamily="2" charset="-78"/>
            </a:endParaRPr>
          </a:p>
        </p:txBody>
      </p:sp>
      <p:sp>
        <p:nvSpPr>
          <p:cNvPr id="6" name="TextBox 5"/>
          <p:cNvSpPr txBox="1"/>
          <p:nvPr/>
        </p:nvSpPr>
        <p:spPr>
          <a:xfrm>
            <a:off x="2009756" y="2449696"/>
            <a:ext cx="6858048"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محدود شدن سطح غني سازي (3/6درصد)</a:t>
            </a:r>
            <a:endParaRPr lang="en-US" dirty="0">
              <a:solidFill>
                <a:schemeClr val="accent1">
                  <a:lumMod val="50000"/>
                </a:schemeClr>
              </a:solidFill>
              <a:cs typeface="B Titr" pitchFamily="2" charset="-78"/>
            </a:endParaRPr>
          </a:p>
        </p:txBody>
      </p:sp>
      <p:sp>
        <p:nvSpPr>
          <p:cNvPr id="7" name="TextBox 6"/>
          <p:cNvSpPr txBox="1"/>
          <p:nvPr/>
        </p:nvSpPr>
        <p:spPr>
          <a:xfrm>
            <a:off x="2009756" y="2817876"/>
            <a:ext cx="6858048"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محدود شده ظرفيت غني سازي ايران (6150 سانتريفيوژ)</a:t>
            </a:r>
            <a:endParaRPr lang="en-US" dirty="0">
              <a:solidFill>
                <a:schemeClr val="accent1">
                  <a:lumMod val="50000"/>
                </a:schemeClr>
              </a:solidFill>
              <a:cs typeface="B Titr" pitchFamily="2" charset="-78"/>
            </a:endParaRPr>
          </a:p>
        </p:txBody>
      </p:sp>
      <p:sp>
        <p:nvSpPr>
          <p:cNvPr id="8" name="TextBox 7"/>
          <p:cNvSpPr txBox="1"/>
          <p:nvPr/>
        </p:nvSpPr>
        <p:spPr>
          <a:xfrm>
            <a:off x="1500166" y="3186056"/>
            <a:ext cx="7367638"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محدود شدن تحقيق و توسعه ماشينهاي سانتريفيوژ  بر اساس بك </a:t>
            </a:r>
            <a:r>
              <a:rPr lang="fa-IR" dirty="0" smtClean="0">
                <a:solidFill>
                  <a:srgbClr val="FF0000"/>
                </a:solidFill>
                <a:cs typeface="B Titr" pitchFamily="2" charset="-78"/>
              </a:rPr>
              <a:t>جدول زماني </a:t>
            </a:r>
            <a:endParaRPr lang="en-US" dirty="0">
              <a:solidFill>
                <a:srgbClr val="FF0000"/>
              </a:solidFill>
              <a:cs typeface="B Titr" pitchFamily="2" charset="-78"/>
            </a:endParaRPr>
          </a:p>
        </p:txBody>
      </p:sp>
      <p:sp>
        <p:nvSpPr>
          <p:cNvPr id="9" name="TextBox 8"/>
          <p:cNvSpPr txBox="1"/>
          <p:nvPr/>
        </p:nvSpPr>
        <p:spPr>
          <a:xfrm>
            <a:off x="1285852" y="3554236"/>
            <a:ext cx="7581952"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a:t>
            </a:r>
            <a:r>
              <a:rPr lang="fa-IR" dirty="0" smtClean="0">
                <a:solidFill>
                  <a:srgbClr val="FF0000"/>
                </a:solidFill>
                <a:cs typeface="B Titr" pitchFamily="2" charset="-78"/>
              </a:rPr>
              <a:t>تغيير كاربري </a:t>
            </a:r>
            <a:r>
              <a:rPr lang="fa-IR" dirty="0" smtClean="0">
                <a:solidFill>
                  <a:schemeClr val="accent1">
                    <a:lumMod val="50000"/>
                  </a:schemeClr>
                </a:solidFill>
                <a:cs typeface="B Titr" pitchFamily="2" charset="-78"/>
              </a:rPr>
              <a:t>فردو از غني سازي به يك مركز هسته اي فيزيك و فناوري</a:t>
            </a:r>
            <a:endParaRPr lang="en-US" dirty="0">
              <a:solidFill>
                <a:schemeClr val="accent1">
                  <a:lumMod val="50000"/>
                </a:schemeClr>
              </a:solidFill>
              <a:cs typeface="B Titr" pitchFamily="2" charset="-78"/>
            </a:endParaRPr>
          </a:p>
        </p:txBody>
      </p:sp>
      <p:sp>
        <p:nvSpPr>
          <p:cNvPr id="10" name="TextBox 9"/>
          <p:cNvSpPr txBox="1"/>
          <p:nvPr/>
        </p:nvSpPr>
        <p:spPr>
          <a:xfrm>
            <a:off x="2009756" y="3922416"/>
            <a:ext cx="6858048"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a:t>
            </a:r>
            <a:r>
              <a:rPr lang="fa-IR" dirty="0" smtClean="0">
                <a:solidFill>
                  <a:srgbClr val="FF0000"/>
                </a:solidFill>
                <a:cs typeface="B Titr" pitchFamily="2" charset="-78"/>
              </a:rPr>
              <a:t>بازطراحي</a:t>
            </a:r>
            <a:r>
              <a:rPr lang="fa-IR" dirty="0" smtClean="0">
                <a:solidFill>
                  <a:schemeClr val="accent1">
                    <a:lumMod val="50000"/>
                  </a:schemeClr>
                </a:solidFill>
                <a:cs typeface="B Titr" pitchFamily="2" charset="-78"/>
              </a:rPr>
              <a:t> و نوسازي تاسيسات آب سنگين اراك با همكاري بين المللي</a:t>
            </a:r>
            <a:endParaRPr lang="en-US" dirty="0">
              <a:solidFill>
                <a:schemeClr val="accent1">
                  <a:lumMod val="50000"/>
                </a:schemeClr>
              </a:solidFill>
              <a:cs typeface="B Titr" pitchFamily="2" charset="-78"/>
            </a:endParaRPr>
          </a:p>
        </p:txBody>
      </p:sp>
      <p:sp>
        <p:nvSpPr>
          <p:cNvPr id="11" name="TextBox 10"/>
          <p:cNvSpPr txBox="1"/>
          <p:nvPr/>
        </p:nvSpPr>
        <p:spPr>
          <a:xfrm>
            <a:off x="2009756" y="4290596"/>
            <a:ext cx="6858048"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اجراي داوطلبانه </a:t>
            </a:r>
            <a:r>
              <a:rPr lang="fa-IR" dirty="0" smtClean="0">
                <a:solidFill>
                  <a:srgbClr val="FF0000"/>
                </a:solidFill>
                <a:cs typeface="B Titr" pitchFamily="2" charset="-78"/>
              </a:rPr>
              <a:t>پروتوكل الحاقي</a:t>
            </a:r>
            <a:endParaRPr lang="en-US" dirty="0">
              <a:solidFill>
                <a:srgbClr val="FF0000"/>
              </a:solidFill>
              <a:cs typeface="B Titr" pitchFamily="2" charset="-78"/>
            </a:endParaRPr>
          </a:p>
        </p:txBody>
      </p:sp>
      <p:sp>
        <p:nvSpPr>
          <p:cNvPr id="12" name="TextBox 11"/>
          <p:cNvSpPr txBox="1"/>
          <p:nvPr/>
        </p:nvSpPr>
        <p:spPr>
          <a:xfrm>
            <a:off x="2009756" y="4658776"/>
            <a:ext cx="6858048"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استفاده از </a:t>
            </a:r>
            <a:r>
              <a:rPr lang="fa-IR" dirty="0" smtClean="0">
                <a:solidFill>
                  <a:srgbClr val="FF0000"/>
                </a:solidFill>
                <a:cs typeface="B Titr" pitchFamily="2" charset="-78"/>
              </a:rPr>
              <a:t>فناوريهاي مدرن </a:t>
            </a:r>
            <a:r>
              <a:rPr lang="fa-IR" dirty="0" smtClean="0">
                <a:solidFill>
                  <a:schemeClr val="accent1">
                    <a:lumMod val="50000"/>
                  </a:schemeClr>
                </a:solidFill>
                <a:cs typeface="B Titr" pitchFamily="2" charset="-78"/>
              </a:rPr>
              <a:t>در نظارت آژانس</a:t>
            </a:r>
            <a:endParaRPr lang="en-US" dirty="0">
              <a:solidFill>
                <a:schemeClr val="accent1">
                  <a:lumMod val="50000"/>
                </a:schemeClr>
              </a:solidFill>
              <a:cs typeface="B Titr" pitchFamily="2" charset="-78"/>
            </a:endParaRPr>
          </a:p>
        </p:txBody>
      </p:sp>
      <p:sp>
        <p:nvSpPr>
          <p:cNvPr id="13" name="TextBox 12"/>
          <p:cNvSpPr txBox="1"/>
          <p:nvPr/>
        </p:nvSpPr>
        <p:spPr>
          <a:xfrm>
            <a:off x="2009756" y="5026956"/>
            <a:ext cx="6858048"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مشاركت ايران در همكاريهاي بين المللي در حوزه انرژي هسته اي</a:t>
            </a:r>
            <a:endParaRPr lang="en-US" dirty="0">
              <a:solidFill>
                <a:schemeClr val="accent1">
                  <a:lumMod val="50000"/>
                </a:schemeClr>
              </a:solidFill>
              <a:cs typeface="B Titr" pitchFamily="2" charset="-78"/>
            </a:endParaRPr>
          </a:p>
        </p:txBody>
      </p:sp>
      <p:sp>
        <p:nvSpPr>
          <p:cNvPr id="14" name="TextBox 13"/>
          <p:cNvSpPr txBox="1"/>
          <p:nvPr/>
        </p:nvSpPr>
        <p:spPr>
          <a:xfrm>
            <a:off x="580996" y="5395136"/>
            <a:ext cx="8286808"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خاتمه تحريمهاي مالي و اقتصادي </a:t>
            </a:r>
            <a:r>
              <a:rPr lang="fa-IR" dirty="0" smtClean="0">
                <a:solidFill>
                  <a:srgbClr val="FF0000"/>
                </a:solidFill>
                <a:cs typeface="B Titr" pitchFamily="2" charset="-78"/>
              </a:rPr>
              <a:t>مرتبط با هسته اي</a:t>
            </a:r>
            <a:r>
              <a:rPr lang="fa-IR" dirty="0" smtClean="0">
                <a:solidFill>
                  <a:schemeClr val="accent1">
                    <a:lumMod val="50000"/>
                  </a:schemeClr>
                </a:solidFill>
                <a:cs typeface="B Titr" pitchFamily="2" charset="-78"/>
              </a:rPr>
              <a:t> از سوي اتحاديه اروپا (به شرط تاييد آژانس)</a:t>
            </a:r>
            <a:endParaRPr lang="en-US" dirty="0">
              <a:solidFill>
                <a:schemeClr val="accent1">
                  <a:lumMod val="50000"/>
                </a:schemeClr>
              </a:solidFill>
              <a:cs typeface="B Titr" pitchFamily="2" charset="-78"/>
            </a:endParaRPr>
          </a:p>
        </p:txBody>
      </p:sp>
      <p:sp>
        <p:nvSpPr>
          <p:cNvPr id="15" name="TextBox 14"/>
          <p:cNvSpPr txBox="1"/>
          <p:nvPr/>
        </p:nvSpPr>
        <p:spPr>
          <a:xfrm>
            <a:off x="928662" y="5763316"/>
            <a:ext cx="7939142"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توقف تحريمهاي </a:t>
            </a:r>
            <a:r>
              <a:rPr lang="fa-IR" dirty="0" smtClean="0">
                <a:solidFill>
                  <a:srgbClr val="FF0000"/>
                </a:solidFill>
                <a:cs typeface="B Titr" pitchFamily="2" charset="-78"/>
              </a:rPr>
              <a:t>ثانويه</a:t>
            </a:r>
            <a:r>
              <a:rPr lang="fa-IR" dirty="0" smtClean="0">
                <a:solidFill>
                  <a:schemeClr val="accent1">
                    <a:lumMod val="50000"/>
                  </a:schemeClr>
                </a:solidFill>
                <a:cs typeface="B Titr" pitchFamily="2" charset="-78"/>
              </a:rPr>
              <a:t> مالي و اقتصادي مرتبط با هسته اي از سوي آمريكا(به شرط تاييد آژانس)</a:t>
            </a:r>
            <a:endParaRPr lang="en-US" dirty="0">
              <a:solidFill>
                <a:schemeClr val="accent1">
                  <a:lumMod val="50000"/>
                </a:schemeClr>
              </a:solidFill>
              <a:cs typeface="B Titr" pitchFamily="2" charset="-78"/>
            </a:endParaRPr>
          </a:p>
        </p:txBody>
      </p:sp>
      <p:sp>
        <p:nvSpPr>
          <p:cNvPr id="17" name="TextBox 16"/>
          <p:cNvSpPr txBox="1"/>
          <p:nvPr/>
        </p:nvSpPr>
        <p:spPr>
          <a:xfrm>
            <a:off x="928662" y="6131502"/>
            <a:ext cx="7939142" cy="369332"/>
          </a:xfrm>
          <a:prstGeom prst="rect">
            <a:avLst/>
          </a:prstGeom>
          <a:noFill/>
        </p:spPr>
        <p:txBody>
          <a:bodyPr wrap="square" rtlCol="0">
            <a:spAutoFit/>
          </a:bodyPr>
          <a:lstStyle/>
          <a:p>
            <a:pPr algn="r" rtl="1">
              <a:buFont typeface="Wingdings" pitchFamily="2" charset="2"/>
              <a:buChar char="ü"/>
            </a:pPr>
            <a:r>
              <a:rPr lang="fa-IR" dirty="0" smtClean="0">
                <a:solidFill>
                  <a:schemeClr val="accent1">
                    <a:lumMod val="50000"/>
                  </a:schemeClr>
                </a:solidFill>
                <a:cs typeface="B Titr" pitchFamily="2" charset="-78"/>
              </a:rPr>
              <a:t> لغو قطعنامه هاي قبلي مرتبط با موضوع هسته اي در ازاي اعمال </a:t>
            </a:r>
            <a:r>
              <a:rPr lang="fa-IR" dirty="0" smtClean="0">
                <a:solidFill>
                  <a:srgbClr val="FF0000"/>
                </a:solidFill>
                <a:cs typeface="B Titr" pitchFamily="2" charset="-78"/>
              </a:rPr>
              <a:t>تدابير محدوديت ساز</a:t>
            </a:r>
            <a:endParaRPr lang="en-US" dirty="0">
              <a:solidFill>
                <a:srgbClr val="FF0000"/>
              </a:solidFill>
              <a:cs typeface="B Tit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500" fill="hold"/>
                                        <p:tgtEl>
                                          <p:spTgt spid="14"/>
                                        </p:tgtEl>
                                        <p:attrNameLst>
                                          <p:attrName>ppt_x</p:attrName>
                                        </p:attrNameLst>
                                      </p:cBhvr>
                                      <p:tavLst>
                                        <p:tav tm="0">
                                          <p:val>
                                            <p:strVal val="#ppt_x"/>
                                          </p:val>
                                        </p:tav>
                                        <p:tav tm="100000">
                                          <p:val>
                                            <p:strVal val="#ppt_x"/>
                                          </p:val>
                                        </p:tav>
                                      </p:tavLst>
                                    </p:anim>
                                    <p:anim calcmode="lin" valueType="num">
                                      <p:cBhvr additive="base">
                                        <p:cTn id="8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 calcmode="lin" valueType="num">
                                      <p:cBhvr additive="base">
                                        <p:cTn id="85" dur="500" fill="hold"/>
                                        <p:tgtEl>
                                          <p:spTgt spid="15"/>
                                        </p:tgtEl>
                                        <p:attrNameLst>
                                          <p:attrName>ppt_x</p:attrName>
                                        </p:attrNameLst>
                                      </p:cBhvr>
                                      <p:tavLst>
                                        <p:tav tm="0">
                                          <p:val>
                                            <p:strVal val="#ppt_x"/>
                                          </p:val>
                                        </p:tav>
                                        <p:tav tm="100000">
                                          <p:val>
                                            <p:strVal val="#ppt_x"/>
                                          </p:val>
                                        </p:tav>
                                      </p:tavLst>
                                    </p:anim>
                                    <p:anim calcmode="lin" valueType="num">
                                      <p:cBhvr additive="base">
                                        <p:cTn id="8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additive="base">
                                        <p:cTn id="91" dur="500" fill="hold"/>
                                        <p:tgtEl>
                                          <p:spTgt spid="17"/>
                                        </p:tgtEl>
                                        <p:attrNameLst>
                                          <p:attrName>ppt_x</p:attrName>
                                        </p:attrNameLst>
                                      </p:cBhvr>
                                      <p:tavLst>
                                        <p:tav tm="0">
                                          <p:val>
                                            <p:strVal val="#ppt_x"/>
                                          </p:val>
                                        </p:tav>
                                        <p:tav tm="100000">
                                          <p:val>
                                            <p:strVal val="#ppt_x"/>
                                          </p:val>
                                        </p:tav>
                                      </p:tavLst>
                                    </p:anim>
                                    <p:anim calcmode="lin" valueType="num">
                                      <p:cBhvr additive="base">
                                        <p:cTn id="9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1237</TotalTime>
  <Words>3999</Words>
  <Application>Microsoft Office PowerPoint</Application>
  <PresentationFormat>On-screen Show (4:3)</PresentationFormat>
  <Paragraphs>229</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بسم الله الرحمن الرحيم</vt:lpstr>
      <vt:lpstr>فهرست موضوعات :</vt:lpstr>
      <vt:lpstr>PowerPoint Presentation</vt:lpstr>
      <vt:lpstr>PowerPoint Presentation</vt:lpstr>
      <vt:lpstr>چرخه سوخت هسته اي چيست؟</vt:lpstr>
      <vt:lpstr>غني سازي چيست ؟</vt:lpstr>
      <vt:lpstr>كليات و چارچوبهاي رهبري نظام :</vt:lpstr>
      <vt:lpstr>PowerPoint Presentation</vt:lpstr>
      <vt:lpstr>خلاصه بيانيه لوزان سوئيس :</vt:lpstr>
      <vt:lpstr>نقاط قوت مذاكرات :</vt:lpstr>
      <vt:lpstr>نقاط ضعف بيانيه :</vt:lpstr>
      <vt:lpstr>سوالات و ابهامات كليدي :</vt:lpstr>
      <vt:lpstr>پيامدهاي احتمالي اين توافق :</vt:lpstr>
      <vt:lpstr>ترجمه قطعنامه 1441 شوراي امنيت :</vt:lpstr>
      <vt:lpstr>پس از قطعنامه 1441 چه اتفاقاتي روي داد ؟</vt:lpstr>
      <vt:lpstr>محدوديت 10 ساله در تحقيق و پژوهش :</vt:lpstr>
      <vt:lpstr>عبرتهاي نه چندان دور:</vt:lpstr>
      <vt:lpstr>هريك از عوامل زير چه تاثيري در اقتصاد كشور دارند ؟</vt:lpstr>
      <vt:lpstr>چرا فناوري هسته اي ضرورت دارد ؟</vt:lpstr>
      <vt:lpstr>هديه به روح امام (ره) و شهداي ايران اسلامي صلوات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usr9460</dc:creator>
  <cp:lastModifiedBy>mahdi</cp:lastModifiedBy>
  <cp:revision>139</cp:revision>
  <dcterms:created xsi:type="dcterms:W3CDTF">2015-04-12T08:21:18Z</dcterms:created>
  <dcterms:modified xsi:type="dcterms:W3CDTF">2015-06-26T11:46:32Z</dcterms:modified>
</cp:coreProperties>
</file>