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9" r:id="rId2"/>
    <p:sldId id="306" r:id="rId3"/>
    <p:sldId id="307" r:id="rId4"/>
    <p:sldId id="308" r:id="rId5"/>
    <p:sldId id="309" r:id="rId6"/>
    <p:sldId id="265" r:id="rId7"/>
    <p:sldId id="315" r:id="rId8"/>
    <p:sldId id="257" r:id="rId9"/>
    <p:sldId id="258" r:id="rId10"/>
    <p:sldId id="259" r:id="rId11"/>
    <p:sldId id="260" r:id="rId12"/>
    <p:sldId id="261" r:id="rId13"/>
    <p:sldId id="262" r:id="rId14"/>
    <p:sldId id="263" r:id="rId15"/>
    <p:sldId id="264" r:id="rId16"/>
    <p:sldId id="266" r:id="rId17"/>
    <p:sldId id="267" r:id="rId18"/>
    <p:sldId id="268" r:id="rId19"/>
    <p:sldId id="269" r:id="rId20"/>
    <p:sldId id="270" r:id="rId21"/>
    <p:sldId id="282" r:id="rId22"/>
    <p:sldId id="283" r:id="rId23"/>
    <p:sldId id="271" r:id="rId24"/>
    <p:sldId id="284" r:id="rId25"/>
    <p:sldId id="311" r:id="rId26"/>
    <p:sldId id="312" r:id="rId27"/>
    <p:sldId id="310" r:id="rId28"/>
    <p:sldId id="272" r:id="rId29"/>
    <p:sldId id="285" r:id="rId30"/>
    <p:sldId id="286" r:id="rId31"/>
    <p:sldId id="273" r:id="rId32"/>
    <p:sldId id="287" r:id="rId33"/>
    <p:sldId id="301" r:id="rId34"/>
    <p:sldId id="274" r:id="rId35"/>
    <p:sldId id="300" r:id="rId36"/>
    <p:sldId id="288" r:id="rId37"/>
    <p:sldId id="275" r:id="rId38"/>
    <p:sldId id="302" r:id="rId39"/>
    <p:sldId id="305" r:id="rId40"/>
    <p:sldId id="313" r:id="rId41"/>
    <p:sldId id="314" r:id="rId42"/>
    <p:sldId id="303" r:id="rId43"/>
    <p:sldId id="289" r:id="rId44"/>
    <p:sldId id="290" r:id="rId45"/>
    <p:sldId id="276" r:id="rId46"/>
    <p:sldId id="291" r:id="rId47"/>
    <p:sldId id="304" r:id="rId48"/>
    <p:sldId id="277" r:id="rId49"/>
    <p:sldId id="278" r:id="rId50"/>
    <p:sldId id="279" r:id="rId51"/>
    <p:sldId id="292" r:id="rId52"/>
    <p:sldId id="293" r:id="rId53"/>
    <p:sldId id="294" r:id="rId54"/>
    <p:sldId id="280" r:id="rId55"/>
    <p:sldId id="281" r:id="rId56"/>
    <p:sldId id="295" r:id="rId57"/>
    <p:sldId id="296" r:id="rId58"/>
    <p:sldId id="297" r:id="rId59"/>
    <p:sldId id="298"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504"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1DA471-5E3A-40EF-9C94-EA605E1121EB}"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B483C3-E901-468F-8812-E34B4EC3FF80}" type="slidenum">
              <a:rPr lang="en-US" smtClean="0"/>
              <a:t>‹#›</a:t>
            </a:fld>
            <a:endParaRPr lang="en-US"/>
          </a:p>
        </p:txBody>
      </p:sp>
    </p:spTree>
    <p:extLst>
      <p:ext uri="{BB962C8B-B14F-4D97-AF65-F5344CB8AC3E}">
        <p14:creationId xmlns:p14="http://schemas.microsoft.com/office/powerpoint/2010/main" val="702477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1DA471-5E3A-40EF-9C94-EA605E1121EB}"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B483C3-E901-468F-8812-E34B4EC3FF80}" type="slidenum">
              <a:rPr lang="en-US" smtClean="0"/>
              <a:t>‹#›</a:t>
            </a:fld>
            <a:endParaRPr lang="en-US"/>
          </a:p>
        </p:txBody>
      </p:sp>
    </p:spTree>
    <p:extLst>
      <p:ext uri="{BB962C8B-B14F-4D97-AF65-F5344CB8AC3E}">
        <p14:creationId xmlns:p14="http://schemas.microsoft.com/office/powerpoint/2010/main" val="2153437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1DA471-5E3A-40EF-9C94-EA605E1121EB}"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B483C3-E901-468F-8812-E34B4EC3FF80}" type="slidenum">
              <a:rPr lang="en-US" smtClean="0"/>
              <a:t>‹#›</a:t>
            </a:fld>
            <a:endParaRPr lang="en-US"/>
          </a:p>
        </p:txBody>
      </p:sp>
    </p:spTree>
    <p:extLst>
      <p:ext uri="{BB962C8B-B14F-4D97-AF65-F5344CB8AC3E}">
        <p14:creationId xmlns:p14="http://schemas.microsoft.com/office/powerpoint/2010/main" val="4082921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1DA471-5E3A-40EF-9C94-EA605E1121EB}"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B483C3-E901-468F-8812-E34B4EC3FF80}" type="slidenum">
              <a:rPr lang="en-US" smtClean="0"/>
              <a:t>‹#›</a:t>
            </a:fld>
            <a:endParaRPr lang="en-US"/>
          </a:p>
        </p:txBody>
      </p:sp>
    </p:spTree>
    <p:extLst>
      <p:ext uri="{BB962C8B-B14F-4D97-AF65-F5344CB8AC3E}">
        <p14:creationId xmlns:p14="http://schemas.microsoft.com/office/powerpoint/2010/main" val="33913128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1DA471-5E3A-40EF-9C94-EA605E1121EB}"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B483C3-E901-468F-8812-E34B4EC3FF80}" type="slidenum">
              <a:rPr lang="en-US" smtClean="0"/>
              <a:t>‹#›</a:t>
            </a:fld>
            <a:endParaRPr lang="en-US"/>
          </a:p>
        </p:txBody>
      </p:sp>
    </p:spTree>
    <p:extLst>
      <p:ext uri="{BB962C8B-B14F-4D97-AF65-F5344CB8AC3E}">
        <p14:creationId xmlns:p14="http://schemas.microsoft.com/office/powerpoint/2010/main" val="1010775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1DA471-5E3A-40EF-9C94-EA605E1121EB}"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B483C3-E901-468F-8812-E34B4EC3FF80}" type="slidenum">
              <a:rPr lang="en-US" smtClean="0"/>
              <a:t>‹#›</a:t>
            </a:fld>
            <a:endParaRPr lang="en-US"/>
          </a:p>
        </p:txBody>
      </p:sp>
    </p:spTree>
    <p:extLst>
      <p:ext uri="{BB962C8B-B14F-4D97-AF65-F5344CB8AC3E}">
        <p14:creationId xmlns:p14="http://schemas.microsoft.com/office/powerpoint/2010/main" val="3433735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1DA471-5E3A-40EF-9C94-EA605E1121EB}"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B483C3-E901-468F-8812-E34B4EC3FF80}" type="slidenum">
              <a:rPr lang="en-US" smtClean="0"/>
              <a:t>‹#›</a:t>
            </a:fld>
            <a:endParaRPr lang="en-US"/>
          </a:p>
        </p:txBody>
      </p:sp>
    </p:spTree>
    <p:extLst>
      <p:ext uri="{BB962C8B-B14F-4D97-AF65-F5344CB8AC3E}">
        <p14:creationId xmlns:p14="http://schemas.microsoft.com/office/powerpoint/2010/main" val="930431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1DA471-5E3A-40EF-9C94-EA605E1121EB}"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B483C3-E901-468F-8812-E34B4EC3FF80}" type="slidenum">
              <a:rPr lang="en-US" smtClean="0"/>
              <a:t>‹#›</a:t>
            </a:fld>
            <a:endParaRPr lang="en-US"/>
          </a:p>
        </p:txBody>
      </p:sp>
    </p:spTree>
    <p:extLst>
      <p:ext uri="{BB962C8B-B14F-4D97-AF65-F5344CB8AC3E}">
        <p14:creationId xmlns:p14="http://schemas.microsoft.com/office/powerpoint/2010/main" val="1942518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1DA471-5E3A-40EF-9C94-EA605E1121EB}"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B483C3-E901-468F-8812-E34B4EC3FF80}" type="slidenum">
              <a:rPr lang="en-US" smtClean="0"/>
              <a:t>‹#›</a:t>
            </a:fld>
            <a:endParaRPr lang="en-US"/>
          </a:p>
        </p:txBody>
      </p:sp>
    </p:spTree>
    <p:extLst>
      <p:ext uri="{BB962C8B-B14F-4D97-AF65-F5344CB8AC3E}">
        <p14:creationId xmlns:p14="http://schemas.microsoft.com/office/powerpoint/2010/main" val="4291159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1DA471-5E3A-40EF-9C94-EA605E1121EB}"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B483C3-E901-468F-8812-E34B4EC3FF80}" type="slidenum">
              <a:rPr lang="en-US" smtClean="0"/>
              <a:t>‹#›</a:t>
            </a:fld>
            <a:endParaRPr lang="en-US"/>
          </a:p>
        </p:txBody>
      </p:sp>
    </p:spTree>
    <p:extLst>
      <p:ext uri="{BB962C8B-B14F-4D97-AF65-F5344CB8AC3E}">
        <p14:creationId xmlns:p14="http://schemas.microsoft.com/office/powerpoint/2010/main" val="2084156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1DA471-5E3A-40EF-9C94-EA605E1121EB}"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B483C3-E901-468F-8812-E34B4EC3FF80}" type="slidenum">
              <a:rPr lang="en-US" smtClean="0"/>
              <a:t>‹#›</a:t>
            </a:fld>
            <a:endParaRPr lang="en-US"/>
          </a:p>
        </p:txBody>
      </p:sp>
    </p:spTree>
    <p:extLst>
      <p:ext uri="{BB962C8B-B14F-4D97-AF65-F5344CB8AC3E}">
        <p14:creationId xmlns:p14="http://schemas.microsoft.com/office/powerpoint/2010/main" val="470688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60">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1DA471-5E3A-40EF-9C94-EA605E1121EB}"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B483C3-E901-468F-8812-E34B4EC3FF80}" type="slidenum">
              <a:rPr lang="en-US" smtClean="0"/>
              <a:t>‹#›</a:t>
            </a:fld>
            <a:endParaRPr lang="en-US"/>
          </a:p>
        </p:txBody>
      </p:sp>
    </p:spTree>
    <p:extLst>
      <p:ext uri="{BB962C8B-B14F-4D97-AF65-F5344CB8AC3E}">
        <p14:creationId xmlns:p14="http://schemas.microsoft.com/office/powerpoint/2010/main" val="2032388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2408055"/>
          </a:xfrm>
        </p:spPr>
        <p:txBody>
          <a:bodyPr>
            <a:normAutofit/>
          </a:bodyPr>
          <a:lstStyle/>
          <a:p>
            <a:pPr algn="ctr" rtl="1"/>
            <a:r>
              <a:rPr lang="fa-IR" dirty="0" smtClean="0">
                <a:cs typeface="B Nazanin" panose="00000400000000000000" pitchFamily="2" charset="-78"/>
              </a:rPr>
              <a:t>درس :</a:t>
            </a:r>
            <a:br>
              <a:rPr lang="fa-IR" dirty="0" smtClean="0">
                <a:cs typeface="B Nazanin" panose="00000400000000000000" pitchFamily="2" charset="-78"/>
              </a:rPr>
            </a:br>
            <a:r>
              <a:rPr lang="fa-IR" dirty="0" smtClean="0">
                <a:cs typeface="B Nazanin" panose="00000400000000000000" pitchFamily="2" charset="-78"/>
              </a:rPr>
              <a:t>روش تحقیق</a:t>
            </a:r>
            <a:endParaRPr lang="en-US" dirty="0">
              <a:cs typeface="B Nazanin" panose="00000400000000000000" pitchFamily="2" charset="-78"/>
            </a:endParaRPr>
          </a:p>
        </p:txBody>
      </p:sp>
      <p:sp>
        <p:nvSpPr>
          <p:cNvPr id="3" name="Content Placeholder 2"/>
          <p:cNvSpPr>
            <a:spLocks noGrp="1"/>
          </p:cNvSpPr>
          <p:nvPr>
            <p:ph idx="1"/>
          </p:nvPr>
        </p:nvSpPr>
        <p:spPr>
          <a:xfrm>
            <a:off x="718279" y="3354622"/>
            <a:ext cx="10515600" cy="1977749"/>
          </a:xfrm>
        </p:spPr>
        <p:txBody>
          <a:bodyPr/>
          <a:lstStyle/>
          <a:p>
            <a:pPr marL="0" indent="0" algn="ctr" rtl="1">
              <a:buNone/>
            </a:pPr>
            <a:r>
              <a:rPr lang="fa-IR" dirty="0" smtClean="0"/>
              <a:t>کارشناسی ارشد کامپیوتر</a:t>
            </a:r>
          </a:p>
          <a:p>
            <a:pPr marL="0" indent="0" algn="ctr" rtl="1">
              <a:buNone/>
            </a:pPr>
            <a:endParaRPr lang="fa-IR" dirty="0" smtClean="0"/>
          </a:p>
          <a:p>
            <a:pPr marL="0" indent="0" algn="ctr" rtl="1">
              <a:buNone/>
            </a:pPr>
            <a:r>
              <a:rPr lang="fa-IR" dirty="0" smtClean="0"/>
              <a:t>دانشگاه آزاد اسلامی واحد لامرد </a:t>
            </a:r>
            <a:endParaRPr lang="en-US" dirty="0"/>
          </a:p>
        </p:txBody>
      </p:sp>
    </p:spTree>
    <p:extLst>
      <p:ext uri="{BB962C8B-B14F-4D97-AF65-F5344CB8AC3E}">
        <p14:creationId xmlns:p14="http://schemas.microsoft.com/office/powerpoint/2010/main" val="1636531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cs typeface="B Nazanin" panose="00000400000000000000" pitchFamily="2" charset="-78"/>
              </a:rPr>
              <a:t>مرحله دوم: بررسي و تحليل مقوله ها و نكات مورد توجه در انتخاب موضوع- ادامه</a:t>
            </a:r>
            <a:endParaRPr lang="en-US" dirty="0"/>
          </a:p>
        </p:txBody>
      </p:sp>
      <p:sp>
        <p:nvSpPr>
          <p:cNvPr id="3" name="Content Placeholder 2"/>
          <p:cNvSpPr>
            <a:spLocks noGrp="1"/>
          </p:cNvSpPr>
          <p:nvPr>
            <p:ph idx="1"/>
          </p:nvPr>
        </p:nvSpPr>
        <p:spPr/>
        <p:txBody>
          <a:bodyPr/>
          <a:lstStyle/>
          <a:p>
            <a:pPr marL="342900" lvl="0" indent="-342900" algn="r" rtl="1" fontAlgn="base">
              <a:lnSpc>
                <a:spcPct val="100000"/>
              </a:lnSpc>
              <a:spcBef>
                <a:spcPct val="20000"/>
              </a:spcBef>
              <a:spcAft>
                <a:spcPct val="0"/>
              </a:spcAft>
              <a:buNone/>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  امكان انجام پژوهش، به لحاظ روش تحقيق (وجود يك يا چند روش براي آزمون كردن) وجود داشته باشد</a:t>
            </a:r>
            <a:endParaRPr kumimoji="0" lang="en-US"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endParaRPr>
          </a:p>
          <a:p>
            <a:pPr marL="342900" lvl="0" indent="-342900" algn="r" rtl="1" fontAlgn="base">
              <a:lnSpc>
                <a:spcPct val="100000"/>
              </a:lnSpc>
              <a:spcBef>
                <a:spcPct val="20000"/>
              </a:spcBef>
              <a:spcAft>
                <a:spcPct val="0"/>
              </a:spcAft>
              <a:buNone/>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 امكان ادامه پژوهشهاي بيشتر در همان زمينه</a:t>
            </a:r>
          </a:p>
          <a:p>
            <a:pPr marL="342900" lvl="0" indent="-342900" algn="r" rtl="1" fontAlgn="base">
              <a:lnSpc>
                <a:spcPct val="100000"/>
              </a:lnSpc>
              <a:spcBef>
                <a:spcPct val="20000"/>
              </a:spcBef>
              <a:spcAft>
                <a:spcPct val="0"/>
              </a:spcAft>
              <a:buNone/>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 پيشنهادهاي جديدي را بتوان از دل پژوهش براي پژوهش هاي آتي مطرح كرد</a:t>
            </a:r>
          </a:p>
          <a:p>
            <a:pPr marL="342900" lvl="0" indent="-342900" algn="r" rtl="1" fontAlgn="base">
              <a:lnSpc>
                <a:spcPct val="100000"/>
              </a:lnSpc>
              <a:spcBef>
                <a:spcPct val="20000"/>
              </a:spcBef>
              <a:spcAft>
                <a:spcPct val="0"/>
              </a:spcAft>
              <a:buNone/>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 امكان استخراج و چاپ چند مقاله در آن زمينه (توليد دانش جديد)</a:t>
            </a:r>
            <a:endParaRPr kumimoji="0" lang="en-US"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endParaRPr>
          </a:p>
          <a:p>
            <a:endParaRPr lang="en-US" dirty="0"/>
          </a:p>
        </p:txBody>
      </p:sp>
    </p:spTree>
    <p:extLst>
      <p:ext uri="{BB962C8B-B14F-4D97-AF65-F5344CB8AC3E}">
        <p14:creationId xmlns:p14="http://schemas.microsoft.com/office/powerpoint/2010/main" val="3917453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cs typeface="B Nazanin" panose="00000400000000000000" pitchFamily="2" charset="-78"/>
              </a:rPr>
              <a:t>مرحله سوم: تصميم گيري كلي</a:t>
            </a:r>
            <a:endParaRPr lang="en-US" dirty="0"/>
          </a:p>
        </p:txBody>
      </p:sp>
      <p:sp>
        <p:nvSpPr>
          <p:cNvPr id="3" name="Content Placeholder 2"/>
          <p:cNvSpPr>
            <a:spLocks noGrp="1"/>
          </p:cNvSpPr>
          <p:nvPr>
            <p:ph idx="1"/>
          </p:nvPr>
        </p:nvSpPr>
        <p:spPr/>
        <p:txBody>
          <a:bodyPr>
            <a:normAutofit lnSpcReduction="10000"/>
          </a:bodyPr>
          <a:lstStyle/>
          <a:p>
            <a:pPr marL="342900" lvl="0" indent="-342900" algn="just" rtl="1" fontAlgn="base">
              <a:spcBef>
                <a:spcPct val="20000"/>
              </a:spcBef>
              <a:spcAft>
                <a:spcPct val="0"/>
              </a:spcAft>
              <a:buNone/>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 تدوين يك فهرست از موضوع هاي مناسب بر اساس توجه به معيارهاي مرحله دوم</a:t>
            </a:r>
          </a:p>
          <a:p>
            <a:pPr marL="342900" lvl="0" indent="-342900" algn="just" rtl="1" fontAlgn="base">
              <a:spcBef>
                <a:spcPct val="20000"/>
              </a:spcBef>
              <a:spcAft>
                <a:spcPct val="0"/>
              </a:spcAft>
              <a:buFontTx/>
              <a:buChar char="•"/>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بررسي مجدد تك تك موضوع ها با نگاه منطقي و واقع بينانه</a:t>
            </a:r>
          </a:p>
          <a:p>
            <a:pPr marL="342900" lvl="0" indent="-342900" algn="just" rtl="1" fontAlgn="base">
              <a:spcBef>
                <a:spcPct val="20000"/>
              </a:spcBef>
              <a:spcAft>
                <a:spcPct val="0"/>
              </a:spcAft>
              <a:buFontTx/>
              <a:buChar char="•"/>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حذف برخي از موضوع ها كه امكان انجام تحقيق و رسيدن به نتيجه مطلوب در آنها دشوار است</a:t>
            </a:r>
          </a:p>
          <a:p>
            <a:pPr marL="342900" lvl="0" indent="-342900" algn="just" rtl="1" fontAlgn="base">
              <a:spcBef>
                <a:spcPct val="20000"/>
              </a:spcBef>
              <a:spcAft>
                <a:spcPct val="0"/>
              </a:spcAft>
              <a:buFontTx/>
              <a:buChar char="•"/>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انتخاب حداكثر دو يا سه موضوع مناسب براي تحقيق</a:t>
            </a:r>
          </a:p>
          <a:p>
            <a:pPr marL="342900" lvl="0" indent="-342900" algn="just" rtl="1" fontAlgn="base">
              <a:spcBef>
                <a:spcPct val="20000"/>
              </a:spcBef>
              <a:spcAft>
                <a:spcPct val="0"/>
              </a:spcAft>
              <a:buFontTx/>
              <a:buChar char="•"/>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بررسي هر يك از موضوع ها به لحاظ وجود منابع اطلاعاتي و وجود استاد راهنما (موضوع در حوزه توجه به تخصص و علاقه حداقل يكي از استادان باشد)</a:t>
            </a:r>
            <a:endParaRPr kumimoji="0" lang="en-US"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endParaRPr>
          </a:p>
          <a:p>
            <a:endParaRPr lang="en-US" b="1" dirty="0">
              <a:cs typeface="B Nazanin" panose="00000400000000000000" pitchFamily="2" charset="-78"/>
            </a:endParaRPr>
          </a:p>
        </p:txBody>
      </p:sp>
    </p:spTree>
    <p:extLst>
      <p:ext uri="{BB962C8B-B14F-4D97-AF65-F5344CB8AC3E}">
        <p14:creationId xmlns:p14="http://schemas.microsoft.com/office/powerpoint/2010/main" val="36948614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kumimoji="0" lang="fa-IR" sz="4000" b="1" i="0" u="none" strike="noStrike" kern="0" cap="none" spc="0" normalizeH="0" baseline="0" noProof="0" dirty="0" smtClean="0">
                <a:ln>
                  <a:noFill/>
                </a:ln>
                <a:solidFill>
                  <a:srgbClr val="FF0000"/>
                </a:solidFill>
                <a:effectLst/>
                <a:uLnTx/>
                <a:uFillTx/>
                <a:latin typeface="Arial"/>
                <a:cs typeface="B Nazanin" panose="00000400000000000000" pitchFamily="2" charset="-78"/>
              </a:rPr>
              <a:t>مرحله چهارم:  محدود كردن دامنه موضوع</a:t>
            </a:r>
            <a:endParaRPr lang="en-US" dirty="0"/>
          </a:p>
        </p:txBody>
      </p:sp>
      <p:sp>
        <p:nvSpPr>
          <p:cNvPr id="3" name="Content Placeholder 2"/>
          <p:cNvSpPr>
            <a:spLocks noGrp="1"/>
          </p:cNvSpPr>
          <p:nvPr>
            <p:ph idx="1"/>
          </p:nvPr>
        </p:nvSpPr>
        <p:spPr/>
        <p:txBody>
          <a:bodyPr/>
          <a:lstStyle/>
          <a:p>
            <a:pPr marL="342900" lvl="0" indent="-342900" algn="just" rtl="1" fontAlgn="base">
              <a:lnSpc>
                <a:spcPct val="100000"/>
              </a:lnSpc>
              <a:spcBef>
                <a:spcPct val="20000"/>
              </a:spcBef>
              <a:spcAft>
                <a:spcPct val="0"/>
              </a:spcAft>
              <a:buNone/>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 مطالعه متون علمي براي پي بردن به فضاهاي خالي براي تحقيق در آن موضوع</a:t>
            </a:r>
          </a:p>
          <a:p>
            <a:pPr marL="342900" lvl="0" indent="-342900" algn="just" rtl="1" fontAlgn="base">
              <a:lnSpc>
                <a:spcPct val="100000"/>
              </a:lnSpc>
              <a:spcBef>
                <a:spcPct val="20000"/>
              </a:spcBef>
              <a:spcAft>
                <a:spcPct val="0"/>
              </a:spcAft>
              <a:buNone/>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 بيان موضوع محدود شده در قالب عبارت (عنوان مقاله)</a:t>
            </a:r>
          </a:p>
          <a:p>
            <a:pPr marL="342900" lvl="0" indent="-342900" algn="just" rtl="1" fontAlgn="base">
              <a:lnSpc>
                <a:spcPct val="100000"/>
              </a:lnSpc>
              <a:spcBef>
                <a:spcPct val="20000"/>
              </a:spcBef>
              <a:spcAft>
                <a:spcPct val="0"/>
              </a:spcAft>
              <a:buNone/>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 مشورت مجدد با استادان مربوطه در مورد موضوع محدود شده</a:t>
            </a:r>
          </a:p>
          <a:p>
            <a:pPr marL="342900" lvl="0" indent="-342900" algn="just" rtl="1" fontAlgn="base">
              <a:lnSpc>
                <a:spcPct val="100000"/>
              </a:lnSpc>
              <a:spcBef>
                <a:spcPct val="20000"/>
              </a:spcBef>
              <a:spcAft>
                <a:spcPct val="0"/>
              </a:spcAft>
              <a:buNone/>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 تائيد موضوع نهايي پس از انجام اصلاحات لازم در عنوان</a:t>
            </a:r>
          </a:p>
          <a:p>
            <a:pPr marL="342900" lvl="0" indent="-342900" algn="just" rtl="1" fontAlgn="base">
              <a:lnSpc>
                <a:spcPct val="100000"/>
              </a:lnSpc>
              <a:spcBef>
                <a:spcPct val="20000"/>
              </a:spcBef>
              <a:spcAft>
                <a:spcPct val="0"/>
              </a:spcAft>
              <a:buNone/>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 مطالعه مجدد متون علمي براي يافتن و تدوين مسئله پژوهش</a:t>
            </a:r>
          </a:p>
          <a:p>
            <a:pPr marL="342900" lvl="0" indent="-342900" algn="just" rtl="1" fontAlgn="base">
              <a:lnSpc>
                <a:spcPct val="100000"/>
              </a:lnSpc>
              <a:spcBef>
                <a:spcPct val="20000"/>
              </a:spcBef>
              <a:spcAft>
                <a:spcPct val="0"/>
              </a:spcAft>
              <a:buNone/>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 نوشتن سوالها و يا فرضيه هاي متناسب با موضوع</a:t>
            </a:r>
            <a:endParaRPr kumimoji="0" lang="en-US"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endParaRPr>
          </a:p>
          <a:p>
            <a:endParaRPr lang="en-US" dirty="0"/>
          </a:p>
        </p:txBody>
      </p:sp>
    </p:spTree>
    <p:extLst>
      <p:ext uri="{BB962C8B-B14F-4D97-AF65-F5344CB8AC3E}">
        <p14:creationId xmlns:p14="http://schemas.microsoft.com/office/powerpoint/2010/main" val="9707137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kumimoji="0" lang="fa-IR" sz="3600" b="1" i="0" u="none" strike="noStrike" kern="0" cap="none" spc="0" normalizeH="0" baseline="0" noProof="0" dirty="0" smtClean="0">
                <a:ln>
                  <a:noFill/>
                </a:ln>
                <a:solidFill>
                  <a:srgbClr val="FF0000"/>
                </a:solidFill>
                <a:effectLst/>
                <a:uLnTx/>
                <a:uFillTx/>
                <a:latin typeface="Arial"/>
                <a:cs typeface="B Nazanin" panose="00000400000000000000" pitchFamily="2" charset="-78"/>
              </a:rPr>
              <a:t>مرحله چهارم:  محدود كردن دامنه موضوع- ادامه</a:t>
            </a:r>
            <a:endParaRPr lang="en-US" dirty="0"/>
          </a:p>
        </p:txBody>
      </p:sp>
      <p:sp>
        <p:nvSpPr>
          <p:cNvPr id="3" name="Content Placeholder 2"/>
          <p:cNvSpPr>
            <a:spLocks noGrp="1"/>
          </p:cNvSpPr>
          <p:nvPr>
            <p:ph idx="1"/>
          </p:nvPr>
        </p:nvSpPr>
        <p:spPr/>
        <p:txBody>
          <a:bodyPr/>
          <a:lstStyle/>
          <a:p>
            <a:pPr marL="342900" lvl="0" indent="-342900" algn="just" rtl="1" fontAlgn="base">
              <a:lnSpc>
                <a:spcPct val="100000"/>
              </a:lnSpc>
              <a:spcBef>
                <a:spcPct val="20000"/>
              </a:spcBef>
              <a:spcAft>
                <a:spcPct val="0"/>
              </a:spcAft>
              <a:buFontTx/>
              <a:buChar char="•"/>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مشورت با يك يا دو صاحب نظر در باره موضوع هاي پيشنهادي و مسائل مرتبط با آنها</a:t>
            </a:r>
          </a:p>
          <a:p>
            <a:pPr marL="342900" lvl="0" indent="-342900" algn="just" rtl="1" fontAlgn="base">
              <a:lnSpc>
                <a:spcPct val="100000"/>
              </a:lnSpc>
              <a:spcBef>
                <a:spcPct val="20000"/>
              </a:spcBef>
              <a:spcAft>
                <a:spcPct val="0"/>
              </a:spcAft>
              <a:buFontTx/>
              <a:buChar char="•"/>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گرفتن تائيد اوليه از يك يا دو صاحب نظر در مورد مناسب بودن يكي از موضوع ها</a:t>
            </a:r>
            <a:endParaRPr kumimoji="0" lang="en-US"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endParaRPr>
          </a:p>
          <a:p>
            <a:endParaRPr lang="en-US" dirty="0"/>
          </a:p>
        </p:txBody>
      </p:sp>
    </p:spTree>
    <p:extLst>
      <p:ext uri="{BB962C8B-B14F-4D97-AF65-F5344CB8AC3E}">
        <p14:creationId xmlns:p14="http://schemas.microsoft.com/office/powerpoint/2010/main" val="16627390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kern="0" dirty="0">
                <a:solidFill>
                  <a:srgbClr val="FF0000"/>
                </a:solidFill>
                <a:latin typeface="Arial"/>
                <a:cs typeface="B Nazanin" panose="00000400000000000000" pitchFamily="2" charset="-78"/>
              </a:rPr>
              <a:t>چند نکته</a:t>
            </a:r>
            <a:endParaRPr lang="en-US" dirty="0"/>
          </a:p>
        </p:txBody>
      </p:sp>
      <p:sp>
        <p:nvSpPr>
          <p:cNvPr id="3" name="Content Placeholder 2"/>
          <p:cNvSpPr>
            <a:spLocks noGrp="1"/>
          </p:cNvSpPr>
          <p:nvPr>
            <p:ph idx="1"/>
          </p:nvPr>
        </p:nvSpPr>
        <p:spPr/>
        <p:txBody>
          <a:bodyPr/>
          <a:lstStyle/>
          <a:p>
            <a:pPr marL="742950" lvl="1" indent="-285750" algn="r" rtl="1" fontAlgn="base">
              <a:lnSpc>
                <a:spcPct val="100000"/>
              </a:lnSpc>
              <a:spcBef>
                <a:spcPct val="20000"/>
              </a:spcBef>
              <a:spcAft>
                <a:spcPct val="0"/>
              </a:spcAft>
              <a:buFontTx/>
              <a:buChar char="–"/>
            </a:pPr>
            <a:r>
              <a:rPr kumimoji="0" lang="fa-IR" sz="28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ننوشتن بهتر از بد نوشتن است</a:t>
            </a:r>
          </a:p>
          <a:p>
            <a:pPr marL="742950" lvl="1" indent="-285750" algn="r" rtl="1" fontAlgn="base">
              <a:lnSpc>
                <a:spcPct val="100000"/>
              </a:lnSpc>
              <a:spcBef>
                <a:spcPct val="20000"/>
              </a:spcBef>
              <a:spcAft>
                <a:spcPct val="0"/>
              </a:spcAft>
              <a:buFontTx/>
              <a:buChar char="–"/>
            </a:pPr>
            <a:r>
              <a:rPr kumimoji="0" lang="fa-IR" sz="28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کم نوشتن بهتر از زیاده نوشتن است</a:t>
            </a:r>
          </a:p>
          <a:p>
            <a:pPr marL="742950" lvl="1" indent="-285750" algn="r" rtl="1" fontAlgn="base">
              <a:lnSpc>
                <a:spcPct val="100000"/>
              </a:lnSpc>
              <a:spcBef>
                <a:spcPct val="20000"/>
              </a:spcBef>
              <a:spcAft>
                <a:spcPct val="0"/>
              </a:spcAft>
              <a:buFontTx/>
              <a:buChar char="–"/>
            </a:pPr>
            <a:r>
              <a:rPr kumimoji="0" lang="fa-IR" sz="28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کوتاه نوشتن بهتر از طولانی نوشتن است</a:t>
            </a:r>
          </a:p>
          <a:p>
            <a:pPr marL="742950" lvl="1" indent="-285750" algn="r" rtl="1" fontAlgn="base">
              <a:lnSpc>
                <a:spcPct val="100000"/>
              </a:lnSpc>
              <a:spcBef>
                <a:spcPct val="20000"/>
              </a:spcBef>
              <a:spcAft>
                <a:spcPct val="0"/>
              </a:spcAft>
              <a:buFontTx/>
              <a:buChar char="–"/>
            </a:pPr>
            <a:r>
              <a:rPr kumimoji="0" lang="fa-IR" sz="28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واضح نوشتن بهتر از مبهم گویی است</a:t>
            </a:r>
          </a:p>
          <a:p>
            <a:pPr marL="742950" lvl="1" indent="-285750" algn="r" rtl="1" fontAlgn="base">
              <a:lnSpc>
                <a:spcPct val="100000"/>
              </a:lnSpc>
              <a:spcBef>
                <a:spcPct val="20000"/>
              </a:spcBef>
              <a:spcAft>
                <a:spcPct val="0"/>
              </a:spcAft>
              <a:buFontTx/>
              <a:buChar char="–"/>
            </a:pPr>
            <a:endParaRPr kumimoji="0" lang="en-US" sz="2800" b="1" i="0" u="none" strike="noStrike" kern="0" cap="none" spc="0" normalizeH="0" baseline="0" noProof="0" dirty="0" smtClean="0">
              <a:ln>
                <a:noFill/>
              </a:ln>
              <a:solidFill>
                <a:srgbClr val="333399"/>
              </a:solidFill>
              <a:effectLst/>
              <a:uLnTx/>
              <a:uFillTx/>
              <a:latin typeface="Arial"/>
              <a:cs typeface="Arial"/>
            </a:endParaRPr>
          </a:p>
          <a:p>
            <a:pPr marL="0" indent="0">
              <a:buNone/>
            </a:pPr>
            <a:endParaRPr lang="en-US" dirty="0"/>
          </a:p>
        </p:txBody>
      </p:sp>
    </p:spTree>
    <p:extLst>
      <p:ext uri="{BB962C8B-B14F-4D97-AF65-F5344CB8AC3E}">
        <p14:creationId xmlns:p14="http://schemas.microsoft.com/office/powerpoint/2010/main" val="20107094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cs typeface="B Nazanin" panose="00000400000000000000" pitchFamily="2" charset="-78"/>
              </a:rPr>
              <a:t>خواندن مقاله</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r" rtl="1"/>
            <a:r>
              <a:rPr lang="fa-IR" sz="3600" dirty="0" smtClean="0">
                <a:cs typeface="B Nazanin" panose="00000400000000000000" pitchFamily="2" charset="-78"/>
              </a:rPr>
              <a:t>3 مرحله ای</a:t>
            </a:r>
          </a:p>
          <a:p>
            <a:pPr algn="r" rtl="1"/>
            <a:r>
              <a:rPr lang="fa-IR" sz="3600" b="1" u="sng" dirty="0" smtClean="0">
                <a:solidFill>
                  <a:srgbClr val="FF0000"/>
                </a:solidFill>
                <a:cs typeface="B Nazanin" panose="00000400000000000000" pitchFamily="2" charset="-78"/>
              </a:rPr>
              <a:t>مرحله 1: </a:t>
            </a:r>
            <a:r>
              <a:rPr lang="fa-IR" sz="3600" dirty="0" smtClean="0">
                <a:cs typeface="B Nazanin" panose="00000400000000000000" pitchFamily="2" charset="-78"/>
              </a:rPr>
              <a:t>اسکن سریع مقاله و خواندن طوطی وار </a:t>
            </a:r>
          </a:p>
          <a:p>
            <a:pPr marL="914400" lvl="1" indent="-457200" algn="r" rtl="1">
              <a:buFont typeface="+mj-lt"/>
              <a:buAutoNum type="arabicPeriod"/>
            </a:pPr>
            <a:r>
              <a:rPr lang="fa-IR" sz="3200" dirty="0" smtClean="0">
                <a:cs typeface="B Nazanin" panose="00000400000000000000" pitchFamily="2" charset="-78"/>
              </a:rPr>
              <a:t>حدود 5 تا 10 دقیقه طول می کشد</a:t>
            </a:r>
          </a:p>
          <a:p>
            <a:pPr marL="457200" lvl="1" indent="0" algn="r" rtl="1">
              <a:buNone/>
            </a:pPr>
            <a:r>
              <a:rPr lang="fa-IR" sz="3200" dirty="0" smtClean="0">
                <a:cs typeface="B Nazanin" panose="00000400000000000000" pitchFamily="2" charset="-78"/>
              </a:rPr>
              <a:t>مرحله 1-1:خواندن دقیق عنوان ،چکیده و مقدمه</a:t>
            </a:r>
          </a:p>
          <a:p>
            <a:pPr marL="457200" lvl="1" indent="0" algn="r" rtl="1">
              <a:buNone/>
            </a:pPr>
            <a:r>
              <a:rPr lang="fa-IR" sz="3200" dirty="0" smtClean="0">
                <a:cs typeface="B Nazanin" panose="00000400000000000000" pitchFamily="2" charset="-78"/>
              </a:rPr>
              <a:t>مرحله 1-2:خواندن بخش ها و زیر بخشها </a:t>
            </a:r>
          </a:p>
          <a:p>
            <a:pPr marL="457200" lvl="1" indent="0" algn="r" rtl="1">
              <a:buNone/>
            </a:pPr>
            <a:r>
              <a:rPr lang="fa-IR" sz="3200" dirty="0" smtClean="0">
                <a:cs typeface="B Nazanin" panose="00000400000000000000" pitchFamily="2" charset="-78"/>
              </a:rPr>
              <a:t>مرحله 1-3:خواندن نتیجه گیری</a:t>
            </a:r>
          </a:p>
          <a:p>
            <a:pPr marL="457200" lvl="1" indent="0" algn="r" rtl="1">
              <a:buNone/>
            </a:pPr>
            <a:r>
              <a:rPr lang="fa-IR" sz="3200" dirty="0" smtClean="0">
                <a:cs typeface="B Nazanin" panose="00000400000000000000" pitchFamily="2" charset="-78"/>
              </a:rPr>
              <a:t>مرحله 1-4:منابع </a:t>
            </a:r>
          </a:p>
        </p:txBody>
      </p:sp>
    </p:spTree>
    <p:extLst>
      <p:ext uri="{BB962C8B-B14F-4D97-AF65-F5344CB8AC3E}">
        <p14:creationId xmlns:p14="http://schemas.microsoft.com/office/powerpoint/2010/main" val="37913792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cs typeface="B Nazanin" panose="00000400000000000000" pitchFamily="2" charset="-78"/>
              </a:rPr>
              <a:t>خواندن طوطی وار-ادامه</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r" rtl="1"/>
            <a:r>
              <a:rPr lang="fa-IR" dirty="0" smtClean="0">
                <a:cs typeface="B Nazanin" panose="00000400000000000000" pitchFamily="2" charset="-78"/>
              </a:rPr>
              <a:t>رده مقاله (مقایسه ای ، ایده نو ، </a:t>
            </a:r>
            <a:r>
              <a:rPr lang="en-US" dirty="0" smtClean="0">
                <a:cs typeface="B Nazanin" panose="00000400000000000000" pitchFamily="2" charset="-78"/>
              </a:rPr>
              <a:t>survey</a:t>
            </a:r>
            <a:r>
              <a:rPr lang="fa-IR" dirty="0" smtClean="0">
                <a:cs typeface="B Nazanin" panose="00000400000000000000" pitchFamily="2" charset="-78"/>
              </a:rPr>
              <a:t> یا ...)</a:t>
            </a:r>
          </a:p>
          <a:p>
            <a:pPr algn="r" rtl="1"/>
            <a:r>
              <a:rPr lang="fa-IR" dirty="0" smtClean="0">
                <a:cs typeface="B Nazanin" panose="00000400000000000000" pitchFamily="2" charset="-78"/>
              </a:rPr>
              <a:t>متن (مرتبط بودن با دیگر مقالات یا کدام تئوری برای تجزیه و تحلیل مشکل)</a:t>
            </a:r>
          </a:p>
          <a:p>
            <a:pPr algn="r" rtl="1"/>
            <a:r>
              <a:rPr lang="fa-IR" dirty="0" smtClean="0">
                <a:cs typeface="B Nazanin" panose="00000400000000000000" pitchFamily="2" charset="-78"/>
              </a:rPr>
              <a:t>صحت(وجود مشکل واقعی مورد نظر )</a:t>
            </a:r>
          </a:p>
          <a:p>
            <a:pPr algn="r" rtl="1"/>
            <a:r>
              <a:rPr lang="fa-IR" dirty="0" smtClean="0">
                <a:cs typeface="B Nazanin" panose="00000400000000000000" pitchFamily="2" charset="-78"/>
              </a:rPr>
              <a:t>دستاورد(نو آوری اصلی)</a:t>
            </a:r>
          </a:p>
          <a:p>
            <a:pPr algn="r" rtl="1"/>
            <a:r>
              <a:rPr lang="fa-IR" dirty="0" smtClean="0">
                <a:cs typeface="B Nazanin" panose="00000400000000000000" pitchFamily="2" charset="-78"/>
              </a:rPr>
              <a:t>وضوح (ساده ،روشن و خوب)</a:t>
            </a:r>
            <a:endParaRPr lang="en-US" dirty="0">
              <a:cs typeface="B Nazanin" panose="00000400000000000000" pitchFamily="2" charset="-78"/>
            </a:endParaRPr>
          </a:p>
        </p:txBody>
      </p:sp>
    </p:spTree>
    <p:extLst>
      <p:ext uri="{BB962C8B-B14F-4D97-AF65-F5344CB8AC3E}">
        <p14:creationId xmlns:p14="http://schemas.microsoft.com/office/powerpoint/2010/main" val="40444191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228600" indent="-228600" algn="r" rtl="1">
              <a:spcBef>
                <a:spcPts val="1000"/>
              </a:spcBef>
              <a:buFont typeface="Arial" panose="020B0604020202090204" pitchFamily="34" charset="0"/>
              <a:buChar char="•"/>
            </a:pPr>
            <a:r>
              <a:rPr lang="fa-IR" b="1" dirty="0">
                <a:solidFill>
                  <a:srgbClr val="FF0000"/>
                </a:solidFill>
                <a:latin typeface="+mn-lt"/>
                <a:ea typeface="+mn-ea"/>
                <a:cs typeface="B Nazanin" panose="00000400000000000000" pitchFamily="2" charset="-78"/>
              </a:rPr>
              <a:t>رد کردن مقاله در مرحله 1</a:t>
            </a:r>
            <a:endParaRPr lang="en-US" b="1" dirty="0">
              <a:solidFill>
                <a:srgbClr val="FF0000"/>
              </a:solidFill>
              <a:latin typeface="+mn-lt"/>
              <a:ea typeface="+mn-ea"/>
              <a:cs typeface="B Nazanin" panose="00000400000000000000" pitchFamily="2" charset="-78"/>
            </a:endParaRPr>
          </a:p>
        </p:txBody>
      </p:sp>
      <p:sp>
        <p:nvSpPr>
          <p:cNvPr id="3" name="Content Placeholder 2"/>
          <p:cNvSpPr>
            <a:spLocks noGrp="1"/>
          </p:cNvSpPr>
          <p:nvPr>
            <p:ph idx="1"/>
          </p:nvPr>
        </p:nvSpPr>
        <p:spPr/>
        <p:txBody>
          <a:bodyPr>
            <a:normAutofit/>
          </a:bodyPr>
          <a:lstStyle/>
          <a:p>
            <a:pPr algn="r" rtl="1"/>
            <a:r>
              <a:rPr lang="fa-IR" dirty="0">
                <a:cs typeface="B Nazanin" panose="00000400000000000000" pitchFamily="2" charset="-78"/>
              </a:rPr>
              <a:t>نداشتن علاقه</a:t>
            </a:r>
          </a:p>
          <a:p>
            <a:pPr algn="r" rtl="1"/>
            <a:r>
              <a:rPr lang="fa-IR" dirty="0">
                <a:cs typeface="B Nazanin" panose="00000400000000000000" pitchFamily="2" charset="-78"/>
              </a:rPr>
              <a:t>نداشتن اطلاعات کافی در زمینه مقاله مورد نظر</a:t>
            </a:r>
          </a:p>
          <a:p>
            <a:pPr algn="r" rtl="1"/>
            <a:r>
              <a:rPr lang="fa-IR" dirty="0">
                <a:cs typeface="B Nazanin" panose="00000400000000000000" pitchFamily="2" charset="-78"/>
              </a:rPr>
              <a:t>نویسندگان و فرضیات نامعتبر</a:t>
            </a:r>
          </a:p>
          <a:p>
            <a:pPr algn="r" rtl="1"/>
            <a:endParaRPr lang="fa-IR" dirty="0">
              <a:cs typeface="B Nazanin" panose="00000400000000000000" pitchFamily="2" charset="-78"/>
            </a:endParaRPr>
          </a:p>
          <a:p>
            <a:pPr algn="r" rtl="1"/>
            <a:r>
              <a:rPr lang="fa-IR" dirty="0">
                <a:cs typeface="B Nazanin" panose="00000400000000000000" pitchFamily="2" charset="-78"/>
              </a:rPr>
              <a:t>نکته: داورها معمولا مرحله اول را انجام می دهند</a:t>
            </a:r>
          </a:p>
          <a:p>
            <a:pPr algn="r" rtl="1"/>
            <a:r>
              <a:rPr lang="fa-IR" dirty="0">
                <a:cs typeface="B Nazanin" panose="00000400000000000000" pitchFamily="2" charset="-78"/>
              </a:rPr>
              <a:t>اگر این مرحله را بدرستی انجام دهید ،تشخیص می دهید این مقاله بدرد شما می خورد یا خیر</a:t>
            </a:r>
            <a:endParaRPr lang="en-US" dirty="0">
              <a:cs typeface="B Nazanin" panose="00000400000000000000" pitchFamily="2" charset="-78"/>
            </a:endParaRPr>
          </a:p>
        </p:txBody>
      </p:sp>
    </p:spTree>
    <p:extLst>
      <p:ext uri="{BB962C8B-B14F-4D97-AF65-F5344CB8AC3E}">
        <p14:creationId xmlns:p14="http://schemas.microsoft.com/office/powerpoint/2010/main" val="5906986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cs typeface="B Nazanin" panose="00000400000000000000" pitchFamily="2" charset="-78"/>
              </a:rPr>
              <a:t>مرحله 2</a:t>
            </a:r>
            <a:endParaRPr lang="en-US" b="1"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r" rtl="1"/>
            <a:r>
              <a:rPr lang="fa-IR" dirty="0" smtClean="0">
                <a:cs typeface="B Nazanin" panose="00000400000000000000" pitchFamily="2" charset="-78"/>
              </a:rPr>
              <a:t>نگاه دقیق به نمودارها ،آمارها و تصاویر مقاله</a:t>
            </a:r>
          </a:p>
          <a:p>
            <a:pPr algn="r" rtl="1"/>
            <a:r>
              <a:rPr lang="fa-IR" dirty="0" smtClean="0">
                <a:cs typeface="B Nazanin" panose="00000400000000000000" pitchFamily="2" charset="-78"/>
              </a:rPr>
              <a:t>برچسب نمودارها</a:t>
            </a:r>
          </a:p>
          <a:p>
            <a:pPr algn="r" rtl="1"/>
            <a:r>
              <a:rPr lang="fa-IR" dirty="0" smtClean="0">
                <a:cs typeface="B Nazanin" panose="00000400000000000000" pitchFamily="2" charset="-78"/>
              </a:rPr>
              <a:t>نتایج نمودارها</a:t>
            </a:r>
          </a:p>
          <a:p>
            <a:pPr marL="0" indent="0" algn="r" rtl="1">
              <a:buNone/>
            </a:pPr>
            <a:r>
              <a:rPr lang="fa-IR" dirty="0" smtClean="0">
                <a:cs typeface="B Nazanin" panose="00000400000000000000" pitchFamily="2" charset="-78"/>
              </a:rPr>
              <a:t>خواندن مراجع خوانده نشده بمنظور مطالعه و اطلاعات بیشتر</a:t>
            </a:r>
          </a:p>
          <a:p>
            <a:pPr marL="0" indent="0" algn="r" rtl="1">
              <a:buNone/>
            </a:pPr>
            <a:r>
              <a:rPr lang="fa-IR" dirty="0" smtClean="0">
                <a:cs typeface="B Nazanin" panose="00000400000000000000" pitchFamily="2" charset="-78"/>
              </a:rPr>
              <a:t>نکته:این قبیل اشتباهات کار با عجله را با کار واقعی عالی ممتاز می کند</a:t>
            </a:r>
          </a:p>
          <a:p>
            <a:pPr marL="0" indent="0" algn="r" rtl="1">
              <a:buNone/>
            </a:pPr>
            <a:endParaRPr lang="en-US" dirty="0">
              <a:cs typeface="B Nazanin" panose="00000400000000000000" pitchFamily="2" charset="-78"/>
            </a:endParaRPr>
          </a:p>
        </p:txBody>
      </p:sp>
    </p:spTree>
    <p:extLst>
      <p:ext uri="{BB962C8B-B14F-4D97-AF65-F5344CB8AC3E}">
        <p14:creationId xmlns:p14="http://schemas.microsoft.com/office/powerpoint/2010/main" val="11356459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cs typeface="B Nazanin" panose="00000400000000000000" pitchFamily="2" charset="-78"/>
              </a:rPr>
              <a:t>مرحله 2 -ادامه</a:t>
            </a:r>
            <a:endParaRPr lang="en-US" b="1"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r" rtl="1"/>
            <a:r>
              <a:rPr lang="fa-IR" dirty="0" smtClean="0">
                <a:cs typeface="B Nazanin" panose="00000400000000000000" pitchFamily="2" charset="-78"/>
              </a:rPr>
              <a:t>دلالیل درک نکردن مقاله:</a:t>
            </a:r>
          </a:p>
          <a:p>
            <a:pPr algn="r" rtl="1"/>
            <a:r>
              <a:rPr lang="fa-IR" dirty="0" smtClean="0">
                <a:cs typeface="B Nazanin" panose="00000400000000000000" pitchFamily="2" charset="-78"/>
              </a:rPr>
              <a:t>تازه بودن موضوع و آشنا نبودن با اصطلاحات و ادبیات موضوع</a:t>
            </a:r>
          </a:p>
          <a:p>
            <a:pPr algn="r" rtl="1"/>
            <a:r>
              <a:rPr lang="fa-IR" dirty="0" smtClean="0">
                <a:cs typeface="B Nazanin" panose="00000400000000000000" pitchFamily="2" charset="-78"/>
              </a:rPr>
              <a:t>استفاده نویسندگان از قضیه یا روش آزمایش جدید</a:t>
            </a:r>
          </a:p>
          <a:p>
            <a:pPr algn="r" rtl="1"/>
            <a:r>
              <a:rPr lang="fa-IR" dirty="0" smtClean="0">
                <a:cs typeface="B Nazanin" panose="00000400000000000000" pitchFamily="2" charset="-78"/>
              </a:rPr>
              <a:t>ادعاها ی وارجاعات بی اساس نویسندگان</a:t>
            </a:r>
          </a:p>
          <a:p>
            <a:pPr algn="r" rtl="1"/>
            <a:r>
              <a:rPr lang="fa-IR" dirty="0" smtClean="0">
                <a:cs typeface="B Nazanin" panose="00000400000000000000" pitchFamily="2" charset="-78"/>
              </a:rPr>
              <a:t>زمان نامناسب برای مطالعه</a:t>
            </a:r>
          </a:p>
          <a:p>
            <a:pPr marL="0" indent="0" algn="r" rtl="1">
              <a:buNone/>
            </a:pPr>
            <a:r>
              <a:rPr lang="fa-IR" dirty="0" smtClean="0">
                <a:cs typeface="B Nazanin" panose="00000400000000000000" pitchFamily="2" charset="-78"/>
              </a:rPr>
              <a:t>نکته :اگر تشخیص دادید مقاله بی اساس است آن را کنار گذاشته</a:t>
            </a:r>
          </a:p>
          <a:p>
            <a:pPr marL="0" indent="0" algn="r" rtl="1">
              <a:buNone/>
            </a:pPr>
            <a:r>
              <a:rPr lang="fa-IR" dirty="0" smtClean="0">
                <a:cs typeface="B Nazanin" panose="00000400000000000000" pitchFamily="2" charset="-78"/>
              </a:rPr>
              <a:t>اگر خوب درک نکردید در فرصت مناسب مطالعه کنید بعد به مرحله بعد روید</a:t>
            </a:r>
          </a:p>
        </p:txBody>
      </p:sp>
    </p:spTree>
    <p:extLst>
      <p:ext uri="{BB962C8B-B14F-4D97-AF65-F5344CB8AC3E}">
        <p14:creationId xmlns:p14="http://schemas.microsoft.com/office/powerpoint/2010/main" val="2182917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53813"/>
          </a:xfrm>
        </p:spPr>
        <p:txBody>
          <a:bodyPr/>
          <a:lstStyle/>
          <a:p>
            <a:pPr algn="ctr"/>
            <a:r>
              <a:rPr lang="fa-IR" altLang="en-US" b="1" dirty="0">
                <a:solidFill>
                  <a:srgbClr val="FF0000"/>
                </a:solidFill>
                <a:cs typeface="B Nazanin" panose="00000400000000000000" pitchFamily="2" charset="-78"/>
              </a:rPr>
              <a:t>ضرورت نگارش مقاله</a:t>
            </a:r>
            <a:endParaRPr lang="en-US" b="1" dirty="0">
              <a:solidFill>
                <a:srgbClr val="FF0000"/>
              </a:solidFill>
              <a:cs typeface="B Nazanin" panose="00000400000000000000" pitchFamily="2" charset="-78"/>
            </a:endParaRPr>
          </a:p>
        </p:txBody>
      </p:sp>
      <p:sp>
        <p:nvSpPr>
          <p:cNvPr id="4" name="Rectangle 3"/>
          <p:cNvSpPr txBox="1">
            <a:spLocks noChangeArrowheads="1"/>
          </p:cNvSpPr>
          <p:nvPr/>
        </p:nvSpPr>
        <p:spPr>
          <a:xfrm>
            <a:off x="838200" y="1798820"/>
            <a:ext cx="10515600" cy="44370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a:lstStyle>
          <a:p>
            <a:pPr algn="just" rtl="1"/>
            <a:r>
              <a:rPr lang="ar-SA" altLang="en-US" sz="3200" dirty="0" smtClean="0">
                <a:cs typeface="B Nazanin" panose="00000400000000000000" pitchFamily="2" charset="-78"/>
              </a:rPr>
              <a:t> تهيه گزارش نتايج و مطالعات پژوهشهاي علمي مهمترين مرحلة پژوهشگري به شمار مي آيد</a:t>
            </a:r>
            <a:r>
              <a:rPr lang="en-US" altLang="en-US" sz="3200" dirty="0" smtClean="0">
                <a:cs typeface="B Nazanin" panose="00000400000000000000" pitchFamily="2" charset="-78"/>
              </a:rPr>
              <a:t> .</a:t>
            </a:r>
            <a:endParaRPr lang="fa-IR" altLang="en-US" sz="3200" dirty="0" smtClean="0">
              <a:cs typeface="B Nazanin" panose="00000400000000000000" pitchFamily="2" charset="-78"/>
            </a:endParaRPr>
          </a:p>
          <a:p>
            <a:pPr marL="0" indent="0" algn="just" rtl="1">
              <a:buNone/>
            </a:pPr>
            <a:endParaRPr lang="en-US" altLang="en-US" sz="3200" dirty="0" smtClean="0">
              <a:cs typeface="B Nazanin" panose="00000400000000000000" pitchFamily="2" charset="-78"/>
            </a:endParaRPr>
          </a:p>
          <a:p>
            <a:pPr algn="just" rtl="1"/>
            <a:r>
              <a:rPr lang="ar-SA" altLang="en-US" sz="3200" dirty="0" smtClean="0">
                <a:cs typeface="B Nazanin" panose="00000400000000000000" pitchFamily="2" charset="-78"/>
              </a:rPr>
              <a:t> پژوهش زماني كامل است كه نتايج آن در اختيار جامعه علمي گذارده شو</a:t>
            </a:r>
            <a:r>
              <a:rPr lang="fa-IR" altLang="en-US" sz="3200" dirty="0" smtClean="0">
                <a:cs typeface="B Nazanin" panose="00000400000000000000" pitchFamily="2" charset="-78"/>
              </a:rPr>
              <a:t>د.</a:t>
            </a:r>
          </a:p>
          <a:p>
            <a:pPr marL="0" indent="0" algn="just" rtl="1">
              <a:buNone/>
            </a:pPr>
            <a:endParaRPr lang="fa-IR" altLang="en-US" sz="3200" dirty="0" smtClean="0">
              <a:cs typeface="B Nazanin" panose="00000400000000000000" pitchFamily="2" charset="-78"/>
            </a:endParaRPr>
          </a:p>
          <a:p>
            <a:pPr algn="just" rtl="1"/>
            <a:r>
              <a:rPr lang="ar-SA" altLang="en-US" sz="3200" dirty="0" smtClean="0">
                <a:cs typeface="B Nazanin" panose="00000400000000000000" pitchFamily="2" charset="-78"/>
              </a:rPr>
              <a:t>اگر پژوهشگر نتواند يافته هاي پژوهش و نتايج اقدامات علمي خود را در اختيار ساير پژوهشگران و علاقه مندان قرار دهد ، پژوهش او هر اندازه </a:t>
            </a:r>
            <a:r>
              <a:rPr lang="fa-IR" altLang="en-US" sz="3200" dirty="0" smtClean="0">
                <a:cs typeface="B Nazanin" panose="00000400000000000000" pitchFamily="2" charset="-78"/>
              </a:rPr>
              <a:t>ه</a:t>
            </a:r>
            <a:r>
              <a:rPr lang="ar-SA" altLang="en-US" sz="3200" dirty="0" smtClean="0">
                <a:cs typeface="B Nazanin" panose="00000400000000000000" pitchFamily="2" charset="-78"/>
              </a:rPr>
              <a:t>م مهم باشد به پيشرفت علم كمكي نخواهد كرد</a:t>
            </a:r>
            <a:r>
              <a:rPr lang="en-US" altLang="en-US" sz="4800" dirty="0" smtClean="0">
                <a:cs typeface="B Nazanin" panose="00000400000000000000" pitchFamily="2" charset="-78"/>
              </a:rPr>
              <a:t> .</a:t>
            </a:r>
            <a:endParaRPr lang="fa-IR" altLang="en-US" sz="4800" dirty="0" smtClean="0">
              <a:cs typeface="B Nazanin" panose="00000400000000000000" pitchFamily="2" charset="-78"/>
            </a:endParaRPr>
          </a:p>
        </p:txBody>
      </p:sp>
    </p:spTree>
    <p:extLst>
      <p:ext uri="{BB962C8B-B14F-4D97-AF65-F5344CB8AC3E}">
        <p14:creationId xmlns:p14="http://schemas.microsoft.com/office/powerpoint/2010/main" val="3185468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cs typeface="B Nazanin" panose="00000400000000000000" pitchFamily="2" charset="-78"/>
              </a:rPr>
              <a:t>مرحله 3</a:t>
            </a:r>
            <a:endParaRPr lang="en-US" b="1"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r" rtl="1"/>
            <a:r>
              <a:rPr lang="fa-IR" dirty="0" smtClean="0">
                <a:cs typeface="B Nazanin" panose="00000400000000000000" pitchFamily="2" charset="-78"/>
              </a:rPr>
              <a:t>ایده </a:t>
            </a:r>
            <a:r>
              <a:rPr lang="fa-IR" dirty="0">
                <a:cs typeface="B Nazanin" panose="00000400000000000000" pitchFamily="2" charset="-78"/>
              </a:rPr>
              <a:t>پردازی</a:t>
            </a:r>
          </a:p>
          <a:p>
            <a:pPr algn="r" rtl="1"/>
            <a:r>
              <a:rPr lang="fa-IR" dirty="0" smtClean="0">
                <a:cs typeface="B Nazanin" panose="00000400000000000000" pitchFamily="2" charset="-78"/>
              </a:rPr>
              <a:t>4 تا 5 ساعت مبتدیان و یک ساعت برای خوانند با تجربه طول </a:t>
            </a:r>
          </a:p>
          <a:p>
            <a:pPr algn="r" rtl="1"/>
            <a:r>
              <a:rPr lang="fa-IR" dirty="0" smtClean="0">
                <a:cs typeface="B Nazanin" panose="00000400000000000000" pitchFamily="2" charset="-78"/>
              </a:rPr>
              <a:t>روشهای درک عمیق مقاله</a:t>
            </a:r>
          </a:p>
          <a:p>
            <a:pPr lvl="1" algn="r" rtl="1"/>
            <a:r>
              <a:rPr lang="fa-IR" dirty="0" smtClean="0">
                <a:cs typeface="B Nazanin" panose="00000400000000000000" pitchFamily="2" charset="-78"/>
              </a:rPr>
              <a:t>پیاده سازی و استفاده از شبیه ساز </a:t>
            </a:r>
          </a:p>
          <a:p>
            <a:pPr lvl="1" algn="r" rtl="1"/>
            <a:r>
              <a:rPr lang="fa-IR" dirty="0" smtClean="0">
                <a:cs typeface="B Nazanin" panose="00000400000000000000" pitchFamily="2" charset="-78"/>
              </a:rPr>
              <a:t>درک نوآوری و تشخیص نقاط ضعف </a:t>
            </a:r>
          </a:p>
          <a:p>
            <a:pPr lvl="1" algn="r" rtl="1"/>
            <a:r>
              <a:rPr lang="fa-IR" dirty="0" smtClean="0">
                <a:cs typeface="B Nazanin" panose="00000400000000000000" pitchFamily="2" charset="-78"/>
              </a:rPr>
              <a:t>استفاده از ایده های بکار برده نویسنده در نتیجه گیری</a:t>
            </a:r>
          </a:p>
          <a:p>
            <a:pPr lvl="1" algn="r" rtl="1"/>
            <a:r>
              <a:rPr lang="fa-IR" dirty="0" smtClean="0">
                <a:cs typeface="B Nazanin" panose="00000400000000000000" pitchFamily="2" charset="-78"/>
              </a:rPr>
              <a:t>جزئیات و تغییر دادن فرضیه ها</a:t>
            </a:r>
            <a:endParaRPr lang="en-US" dirty="0">
              <a:cs typeface="B Nazanin" panose="00000400000000000000" pitchFamily="2" charset="-78"/>
            </a:endParaRPr>
          </a:p>
        </p:txBody>
      </p:sp>
    </p:spTree>
    <p:extLst>
      <p:ext uri="{BB962C8B-B14F-4D97-AF65-F5344CB8AC3E}">
        <p14:creationId xmlns:p14="http://schemas.microsoft.com/office/powerpoint/2010/main" val="33874297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cs typeface="B Nazanin" panose="00000400000000000000" pitchFamily="2" charset="-78"/>
              </a:rPr>
              <a:t>اقدامات قبل از نوشتن مقاله</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r">
              <a:lnSpc>
                <a:spcPct val="80000"/>
              </a:lnSpc>
              <a:buNone/>
              <a:defRPr/>
            </a:pPr>
            <a:r>
              <a:rPr lang="fa-IR" b="1" dirty="0">
                <a:cs typeface="B Nazanin" panose="00000400000000000000" pitchFamily="2" charset="-78"/>
              </a:rPr>
              <a:t>1- انتخاب مجله یا کنفرانس مناسب بر اساس موضوع</a:t>
            </a:r>
          </a:p>
          <a:p>
            <a:pPr marL="0" indent="0" algn="r" rtl="1">
              <a:lnSpc>
                <a:spcPct val="80000"/>
              </a:lnSpc>
              <a:buNone/>
              <a:defRPr/>
            </a:pPr>
            <a:r>
              <a:rPr lang="fa-IR" b="1" dirty="0">
                <a:cs typeface="B Nazanin" panose="00000400000000000000" pitchFamily="2" charset="-78"/>
              </a:rPr>
              <a:t>2-  جزييات موضوعات موردعلاقه مجله یا کنفرانس  چيست ؟</a:t>
            </a:r>
          </a:p>
          <a:p>
            <a:pPr marL="0" indent="0" algn="r" rtl="1">
              <a:lnSpc>
                <a:spcPct val="80000"/>
              </a:lnSpc>
              <a:buNone/>
              <a:defRPr/>
            </a:pPr>
            <a:r>
              <a:rPr lang="fa-IR" b="1" dirty="0">
                <a:cs typeface="B Nazanin" panose="00000400000000000000" pitchFamily="2" charset="-78"/>
              </a:rPr>
              <a:t>3- مجله هر چند وقت منتشر مي شود ؟ ( آخرین تاریخ برای ارسال به کنفرانس ؟ )</a:t>
            </a:r>
          </a:p>
          <a:p>
            <a:pPr marL="0" indent="0" algn="r" rtl="1">
              <a:lnSpc>
                <a:spcPct val="80000"/>
              </a:lnSpc>
              <a:buNone/>
              <a:defRPr/>
            </a:pPr>
            <a:r>
              <a:rPr lang="fa-IR" b="1" dirty="0">
                <a:cs typeface="B Nazanin" panose="00000400000000000000" pitchFamily="2" charset="-78"/>
              </a:rPr>
              <a:t>4- مجله چه نوع مقالاتي را چاپ مي كند ؟ ( موضوع کنفرانس چیست ؟)</a:t>
            </a:r>
          </a:p>
          <a:p>
            <a:pPr marL="0" indent="0" algn="r" rtl="1">
              <a:lnSpc>
                <a:spcPct val="80000"/>
              </a:lnSpc>
              <a:buNone/>
              <a:defRPr/>
            </a:pPr>
            <a:r>
              <a:rPr lang="fa-IR" b="1" dirty="0">
                <a:cs typeface="B Nazanin" panose="00000400000000000000" pitchFamily="2" charset="-78"/>
              </a:rPr>
              <a:t>5- آيا وجهي براي چاپ مقاله دريافت مي كنند ؟ </a:t>
            </a:r>
          </a:p>
          <a:p>
            <a:pPr marL="0" indent="0" algn="r" rtl="1">
              <a:lnSpc>
                <a:spcPct val="80000"/>
              </a:lnSpc>
              <a:buNone/>
              <a:defRPr/>
            </a:pPr>
            <a:r>
              <a:rPr lang="fa-IR" b="1" dirty="0">
                <a:cs typeface="B Nazanin" panose="00000400000000000000" pitchFamily="2" charset="-78"/>
              </a:rPr>
              <a:t>6- آيا تصاوير و اشكال را چاپ مي كنند ؟ </a:t>
            </a:r>
          </a:p>
          <a:p>
            <a:pPr marL="0" indent="0" algn="r" rtl="1">
              <a:lnSpc>
                <a:spcPct val="80000"/>
              </a:lnSpc>
              <a:buNone/>
              <a:defRPr/>
            </a:pPr>
            <a:r>
              <a:rPr lang="fa-IR" b="1" dirty="0">
                <a:cs typeface="B Nazanin" panose="00000400000000000000" pitchFamily="2" charset="-78"/>
              </a:rPr>
              <a:t>7- دستورالعمل سبك نگارش مجله یا کنفرانس چيست ؟</a:t>
            </a:r>
          </a:p>
          <a:p>
            <a:pPr marL="0" indent="0" algn="r" rtl="1">
              <a:lnSpc>
                <a:spcPct val="80000"/>
              </a:lnSpc>
              <a:buNone/>
              <a:defRPr/>
            </a:pPr>
            <a:r>
              <a:rPr lang="fa-IR" b="1" dirty="0">
                <a:cs typeface="B Nazanin" panose="00000400000000000000" pitchFamily="2" charset="-78"/>
              </a:rPr>
              <a:t>8- استاندارد ذكر منابع درمجله یا کنفرانس كدام است ؟</a:t>
            </a:r>
            <a:r>
              <a:rPr lang="fa-IR" dirty="0">
                <a:cs typeface="B Nazanin" panose="00000400000000000000" pitchFamily="2" charset="-78"/>
              </a:rPr>
              <a:t>  </a:t>
            </a:r>
            <a:endParaRPr lang="en-US" dirty="0">
              <a:cs typeface="B Nazanin" panose="00000400000000000000" pitchFamily="2" charset="-78"/>
            </a:endParaRPr>
          </a:p>
          <a:p>
            <a:endParaRPr lang="en-US" dirty="0">
              <a:cs typeface="B Nazanin" panose="00000400000000000000" pitchFamily="2" charset="-78"/>
            </a:endParaRPr>
          </a:p>
        </p:txBody>
      </p:sp>
    </p:spTree>
    <p:extLst>
      <p:ext uri="{BB962C8B-B14F-4D97-AF65-F5344CB8AC3E}">
        <p14:creationId xmlns:p14="http://schemas.microsoft.com/office/powerpoint/2010/main" val="56103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2858"/>
          </a:xfrm>
        </p:spPr>
        <p:txBody>
          <a:bodyPr/>
          <a:lstStyle/>
          <a:p>
            <a:pPr algn="r" rtl="1"/>
            <a:r>
              <a:rPr lang="fa-IR" dirty="0" smtClean="0">
                <a:solidFill>
                  <a:srgbClr val="FF0000"/>
                </a:solidFill>
                <a:cs typeface="B Nazanin" panose="00000400000000000000" pitchFamily="2" charset="-78"/>
              </a:rPr>
              <a:t>ساختار مقاله</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a:xfrm>
            <a:off x="838200" y="1537252"/>
            <a:ext cx="10515600" cy="4797287"/>
          </a:xfrm>
        </p:spPr>
        <p:txBody>
          <a:bodyPr>
            <a:normAutofit fontScale="70000" lnSpcReduction="20000"/>
          </a:bodyPr>
          <a:lstStyle/>
          <a:p>
            <a:pPr algn="r" rtl="1"/>
            <a:r>
              <a:rPr lang="fa-IR" dirty="0" smtClean="0">
                <a:solidFill>
                  <a:schemeClr val="tx1"/>
                </a:solidFill>
                <a:cs typeface="B Nazanin" panose="00000400000000000000" pitchFamily="2" charset="-78"/>
              </a:rPr>
              <a:t>عنوان (</a:t>
            </a:r>
            <a:r>
              <a:rPr lang="en-CA" dirty="0" smtClean="0">
                <a:solidFill>
                  <a:schemeClr val="tx1"/>
                </a:solidFill>
                <a:cs typeface="B Nazanin" panose="00000400000000000000" pitchFamily="2" charset="-78"/>
              </a:rPr>
              <a:t>Title</a:t>
            </a:r>
            <a:r>
              <a:rPr lang="fa-IR" dirty="0" smtClean="0">
                <a:solidFill>
                  <a:schemeClr val="tx1"/>
                </a:solidFill>
                <a:cs typeface="B Nazanin" panose="00000400000000000000" pitchFamily="2" charset="-78"/>
              </a:rPr>
              <a:t>)</a:t>
            </a:r>
          </a:p>
          <a:p>
            <a:pPr algn="r" rtl="1"/>
            <a:r>
              <a:rPr lang="fa-IR" dirty="0" smtClean="0">
                <a:solidFill>
                  <a:schemeClr val="tx1"/>
                </a:solidFill>
                <a:cs typeface="B Nazanin" panose="00000400000000000000" pitchFamily="2" charset="-78"/>
              </a:rPr>
              <a:t>نویسندگان (</a:t>
            </a:r>
            <a:r>
              <a:rPr lang="en-CA" dirty="0" smtClean="0">
                <a:solidFill>
                  <a:schemeClr val="tx1"/>
                </a:solidFill>
                <a:cs typeface="B Nazanin" panose="00000400000000000000" pitchFamily="2" charset="-78"/>
              </a:rPr>
              <a:t>Authorship</a:t>
            </a:r>
            <a:r>
              <a:rPr lang="fa-IR" dirty="0" smtClean="0">
                <a:solidFill>
                  <a:schemeClr val="tx1"/>
                </a:solidFill>
                <a:cs typeface="B Nazanin" panose="00000400000000000000" pitchFamily="2" charset="-78"/>
              </a:rPr>
              <a:t>)</a:t>
            </a:r>
          </a:p>
          <a:p>
            <a:pPr algn="r" rtl="1"/>
            <a:r>
              <a:rPr lang="fa-IR" dirty="0" smtClean="0">
                <a:solidFill>
                  <a:schemeClr val="tx1"/>
                </a:solidFill>
                <a:cs typeface="B Nazanin" panose="00000400000000000000" pitchFamily="2" charset="-78"/>
              </a:rPr>
              <a:t>چکیده (</a:t>
            </a:r>
            <a:r>
              <a:rPr lang="en-CA" dirty="0" smtClean="0">
                <a:solidFill>
                  <a:schemeClr val="tx1"/>
                </a:solidFill>
                <a:cs typeface="B Nazanin" panose="00000400000000000000" pitchFamily="2" charset="-78"/>
              </a:rPr>
              <a:t>Abstract</a:t>
            </a:r>
            <a:r>
              <a:rPr lang="fa-IR" dirty="0" smtClean="0">
                <a:solidFill>
                  <a:schemeClr val="tx1"/>
                </a:solidFill>
                <a:cs typeface="B Nazanin" panose="00000400000000000000" pitchFamily="2" charset="-78"/>
              </a:rPr>
              <a:t>)</a:t>
            </a:r>
          </a:p>
          <a:p>
            <a:pPr algn="r" rtl="1"/>
            <a:r>
              <a:rPr lang="fa-IR" dirty="0" smtClean="0">
                <a:solidFill>
                  <a:schemeClr val="tx1"/>
                </a:solidFill>
                <a:cs typeface="B Nazanin" panose="00000400000000000000" pitchFamily="2" charset="-78"/>
              </a:rPr>
              <a:t>کلیدواژه ها (</a:t>
            </a:r>
            <a:r>
              <a:rPr lang="en-CA" dirty="0" smtClean="0">
                <a:solidFill>
                  <a:schemeClr val="tx1"/>
                </a:solidFill>
                <a:cs typeface="B Nazanin" panose="00000400000000000000" pitchFamily="2" charset="-78"/>
              </a:rPr>
              <a:t>Keywords</a:t>
            </a:r>
            <a:r>
              <a:rPr lang="fa-IR" dirty="0" smtClean="0">
                <a:solidFill>
                  <a:schemeClr val="tx1"/>
                </a:solidFill>
                <a:cs typeface="B Nazanin" panose="00000400000000000000" pitchFamily="2" charset="-78"/>
              </a:rPr>
              <a:t>)</a:t>
            </a:r>
          </a:p>
          <a:p>
            <a:pPr algn="r" rtl="1"/>
            <a:r>
              <a:rPr lang="fa-IR" dirty="0" smtClean="0">
                <a:solidFill>
                  <a:schemeClr val="tx1"/>
                </a:solidFill>
                <a:cs typeface="B Nazanin" panose="00000400000000000000" pitchFamily="2" charset="-78"/>
              </a:rPr>
              <a:t>مقدمه (</a:t>
            </a:r>
            <a:r>
              <a:rPr lang="en-CA" dirty="0" smtClean="0">
                <a:solidFill>
                  <a:schemeClr val="tx1"/>
                </a:solidFill>
                <a:cs typeface="B Nazanin" panose="00000400000000000000" pitchFamily="2" charset="-78"/>
              </a:rPr>
              <a:t>Introduction</a:t>
            </a:r>
            <a:r>
              <a:rPr lang="fa-IR" dirty="0" smtClean="0">
                <a:solidFill>
                  <a:schemeClr val="tx1"/>
                </a:solidFill>
                <a:cs typeface="B Nazanin" panose="00000400000000000000" pitchFamily="2" charset="-78"/>
              </a:rPr>
              <a:t>)</a:t>
            </a:r>
          </a:p>
          <a:p>
            <a:pPr algn="r" rtl="1"/>
            <a:r>
              <a:rPr lang="fa-IR" dirty="0" smtClean="0">
                <a:solidFill>
                  <a:schemeClr val="tx1"/>
                </a:solidFill>
                <a:cs typeface="B Nazanin" panose="00000400000000000000" pitchFamily="2" charset="-78"/>
              </a:rPr>
              <a:t>اهداف پژوهش (</a:t>
            </a:r>
            <a:r>
              <a:rPr lang="en-CA" dirty="0" smtClean="0">
                <a:solidFill>
                  <a:schemeClr val="tx1"/>
                </a:solidFill>
                <a:cs typeface="B Nazanin" panose="00000400000000000000" pitchFamily="2" charset="-78"/>
              </a:rPr>
              <a:t>Research Objectives</a:t>
            </a:r>
            <a:r>
              <a:rPr lang="fa-IR" dirty="0" smtClean="0">
                <a:solidFill>
                  <a:schemeClr val="tx1"/>
                </a:solidFill>
                <a:cs typeface="B Nazanin" panose="00000400000000000000" pitchFamily="2" charset="-78"/>
              </a:rPr>
              <a:t>)</a:t>
            </a:r>
          </a:p>
          <a:p>
            <a:pPr algn="r" rtl="1"/>
            <a:r>
              <a:rPr lang="fa-IR" dirty="0" smtClean="0">
                <a:solidFill>
                  <a:schemeClr val="tx1"/>
                </a:solidFill>
                <a:cs typeface="B Nazanin" panose="00000400000000000000" pitchFamily="2" charset="-78"/>
              </a:rPr>
              <a:t>سوالات و فرضیه های پژوهش (</a:t>
            </a:r>
            <a:r>
              <a:rPr lang="en-CA" dirty="0" smtClean="0">
                <a:solidFill>
                  <a:schemeClr val="tx1"/>
                </a:solidFill>
                <a:cs typeface="B Nazanin" panose="00000400000000000000" pitchFamily="2" charset="-78"/>
              </a:rPr>
              <a:t>Research Questions / Hypotheses</a:t>
            </a:r>
            <a:r>
              <a:rPr lang="fa-IR" dirty="0" smtClean="0">
                <a:solidFill>
                  <a:schemeClr val="tx1"/>
                </a:solidFill>
                <a:cs typeface="B Nazanin" panose="00000400000000000000" pitchFamily="2" charset="-78"/>
              </a:rPr>
              <a:t>)</a:t>
            </a:r>
          </a:p>
          <a:p>
            <a:pPr algn="r" rtl="1"/>
            <a:r>
              <a:rPr lang="fa-IR" dirty="0" smtClean="0">
                <a:solidFill>
                  <a:schemeClr val="tx1"/>
                </a:solidFill>
                <a:cs typeface="B Nazanin" panose="00000400000000000000" pitchFamily="2" charset="-78"/>
              </a:rPr>
              <a:t>پیشینه پژوهش (</a:t>
            </a:r>
            <a:r>
              <a:rPr lang="en-CA" dirty="0" smtClean="0">
                <a:solidFill>
                  <a:schemeClr val="tx1"/>
                </a:solidFill>
                <a:cs typeface="B Nazanin" panose="00000400000000000000" pitchFamily="2" charset="-78"/>
              </a:rPr>
              <a:t>Literature Review</a:t>
            </a:r>
            <a:r>
              <a:rPr lang="fa-IR" dirty="0" smtClean="0">
                <a:solidFill>
                  <a:schemeClr val="tx1"/>
                </a:solidFill>
                <a:cs typeface="B Nazanin" panose="00000400000000000000" pitchFamily="2" charset="-78"/>
              </a:rPr>
              <a:t>)</a:t>
            </a:r>
          </a:p>
          <a:p>
            <a:pPr algn="r" rtl="1"/>
            <a:r>
              <a:rPr lang="fa-IR" dirty="0" smtClean="0">
                <a:solidFill>
                  <a:schemeClr val="tx1"/>
                </a:solidFill>
                <a:cs typeface="B Nazanin" panose="00000400000000000000" pitchFamily="2" charset="-78"/>
              </a:rPr>
              <a:t>یافته ها (</a:t>
            </a:r>
            <a:r>
              <a:rPr lang="en-CA" dirty="0" smtClean="0">
                <a:solidFill>
                  <a:schemeClr val="tx1"/>
                </a:solidFill>
                <a:cs typeface="B Nazanin" panose="00000400000000000000" pitchFamily="2" charset="-78"/>
              </a:rPr>
              <a:t>Findings</a:t>
            </a:r>
            <a:r>
              <a:rPr lang="fa-IR" dirty="0" smtClean="0">
                <a:solidFill>
                  <a:schemeClr val="tx1"/>
                </a:solidFill>
                <a:cs typeface="B Nazanin" panose="00000400000000000000" pitchFamily="2" charset="-78"/>
              </a:rPr>
              <a:t>)</a:t>
            </a:r>
          </a:p>
          <a:p>
            <a:pPr algn="r" rtl="1"/>
            <a:r>
              <a:rPr lang="fa-IR" dirty="0" smtClean="0">
                <a:solidFill>
                  <a:schemeClr val="tx1"/>
                </a:solidFill>
                <a:cs typeface="B Nazanin" panose="00000400000000000000" pitchFamily="2" charset="-78"/>
              </a:rPr>
              <a:t>بحث و نتیجه گیری (</a:t>
            </a:r>
            <a:r>
              <a:rPr lang="en-CA" dirty="0" smtClean="0">
                <a:solidFill>
                  <a:schemeClr val="tx1"/>
                </a:solidFill>
                <a:cs typeface="B Nazanin" panose="00000400000000000000" pitchFamily="2" charset="-78"/>
              </a:rPr>
              <a:t>Discussion &amp; Conclusion</a:t>
            </a:r>
            <a:r>
              <a:rPr lang="fa-IR" dirty="0" smtClean="0">
                <a:solidFill>
                  <a:schemeClr val="tx1"/>
                </a:solidFill>
                <a:cs typeface="B Nazanin" panose="00000400000000000000" pitchFamily="2" charset="-78"/>
              </a:rPr>
              <a:t>)</a:t>
            </a:r>
          </a:p>
          <a:p>
            <a:pPr algn="r" rtl="1"/>
            <a:r>
              <a:rPr lang="fa-IR" dirty="0" smtClean="0">
                <a:solidFill>
                  <a:schemeClr val="tx1"/>
                </a:solidFill>
                <a:cs typeface="B Nazanin" panose="00000400000000000000" pitchFamily="2" charset="-78"/>
              </a:rPr>
              <a:t>پیشنهادات پژوهش (</a:t>
            </a:r>
            <a:r>
              <a:rPr lang="en-CA" dirty="0" smtClean="0">
                <a:solidFill>
                  <a:schemeClr val="tx1"/>
                </a:solidFill>
                <a:cs typeface="B Nazanin" panose="00000400000000000000" pitchFamily="2" charset="-78"/>
              </a:rPr>
              <a:t>Further Research</a:t>
            </a:r>
            <a:r>
              <a:rPr lang="fa-IR" dirty="0" smtClean="0">
                <a:solidFill>
                  <a:schemeClr val="tx1"/>
                </a:solidFill>
                <a:cs typeface="B Nazanin" panose="00000400000000000000" pitchFamily="2" charset="-78"/>
              </a:rPr>
              <a:t>)</a:t>
            </a:r>
          </a:p>
          <a:p>
            <a:pPr algn="r" rtl="1"/>
            <a:r>
              <a:rPr lang="fa-IR" dirty="0" smtClean="0">
                <a:solidFill>
                  <a:schemeClr val="tx1"/>
                </a:solidFill>
                <a:cs typeface="B Nazanin" panose="00000400000000000000" pitchFamily="2" charset="-78"/>
              </a:rPr>
              <a:t>قدردانی (</a:t>
            </a:r>
            <a:r>
              <a:rPr lang="en-CA" dirty="0" smtClean="0">
                <a:solidFill>
                  <a:schemeClr val="tx1"/>
                </a:solidFill>
                <a:cs typeface="B Nazanin" panose="00000400000000000000" pitchFamily="2" charset="-78"/>
              </a:rPr>
              <a:t>Acknowledgement</a:t>
            </a:r>
            <a:r>
              <a:rPr lang="fa-IR" dirty="0" smtClean="0">
                <a:solidFill>
                  <a:schemeClr val="tx1"/>
                </a:solidFill>
                <a:cs typeface="B Nazanin" panose="00000400000000000000" pitchFamily="2" charset="-78"/>
              </a:rPr>
              <a:t>)</a:t>
            </a:r>
          </a:p>
          <a:p>
            <a:pPr algn="r" rtl="1"/>
            <a:r>
              <a:rPr lang="fa-IR" dirty="0" smtClean="0">
                <a:solidFill>
                  <a:schemeClr val="tx1"/>
                </a:solidFill>
                <a:cs typeface="B Nazanin" panose="00000400000000000000" pitchFamily="2" charset="-78"/>
              </a:rPr>
              <a:t>منابع (</a:t>
            </a:r>
            <a:r>
              <a:rPr lang="en-CA" dirty="0" smtClean="0">
                <a:solidFill>
                  <a:schemeClr val="tx1"/>
                </a:solidFill>
                <a:cs typeface="B Nazanin" panose="00000400000000000000" pitchFamily="2" charset="-78"/>
              </a:rPr>
              <a:t>References</a:t>
            </a:r>
            <a:r>
              <a:rPr lang="fa-IR" dirty="0" smtClean="0">
                <a:solidFill>
                  <a:schemeClr val="tx1"/>
                </a:solidFill>
                <a:cs typeface="B Nazanin" panose="00000400000000000000" pitchFamily="2" charset="-78"/>
              </a:rPr>
              <a:t>)</a:t>
            </a:r>
          </a:p>
          <a:p>
            <a:pPr algn="r" rtl="1"/>
            <a:r>
              <a:rPr lang="fa-IR" dirty="0" smtClean="0">
                <a:solidFill>
                  <a:schemeClr val="tx1"/>
                </a:solidFill>
                <a:cs typeface="B Nazanin" panose="00000400000000000000" pitchFamily="2" charset="-78"/>
              </a:rPr>
              <a:t>پیوست ها (</a:t>
            </a:r>
            <a:r>
              <a:rPr lang="en-CA" dirty="0" smtClean="0">
                <a:solidFill>
                  <a:schemeClr val="tx1"/>
                </a:solidFill>
                <a:cs typeface="B Nazanin" panose="00000400000000000000" pitchFamily="2" charset="-78"/>
              </a:rPr>
              <a:t>Appendices</a:t>
            </a:r>
            <a:r>
              <a:rPr lang="fa-IR" dirty="0" smtClean="0">
                <a:solidFill>
                  <a:schemeClr val="tx1"/>
                </a:solidFill>
                <a:cs typeface="B Nazanin" panose="00000400000000000000" pitchFamily="2" charset="-78"/>
              </a:rPr>
              <a:t>)</a:t>
            </a:r>
          </a:p>
          <a:p>
            <a:pPr algn="r" rtl="1">
              <a:buFontTx/>
              <a:buChar char="-"/>
            </a:pPr>
            <a:endParaRPr lang="fa-IR" dirty="0" smtClean="0">
              <a:solidFill>
                <a:schemeClr val="tx1"/>
              </a:solidFill>
              <a:cs typeface="B Nazanin" panose="00000400000000000000" pitchFamily="2" charset="-78"/>
            </a:endParaRPr>
          </a:p>
          <a:p>
            <a:pPr algn="r" rtl="1"/>
            <a:endParaRPr lang="en-US" dirty="0" smtClean="0">
              <a:solidFill>
                <a:schemeClr val="tx1"/>
              </a:solidFill>
              <a:cs typeface="B Nazanin" panose="00000400000000000000" pitchFamily="2" charset="-78"/>
            </a:endParaRPr>
          </a:p>
          <a:p>
            <a:endParaRPr lang="en-US" dirty="0" smtClean="0">
              <a:cs typeface="B Nazanin" panose="00000400000000000000" pitchFamily="2" charset="-78"/>
            </a:endParaRPr>
          </a:p>
          <a:p>
            <a:endParaRPr lang="en-US" dirty="0" smtClean="0">
              <a:effectLst>
                <a:outerShdw blurRad="38100" dist="38100" dir="2700000" algn="tl">
                  <a:srgbClr val="000000">
                    <a:alpha val="43137"/>
                  </a:srgbClr>
                </a:outerShdw>
              </a:effectLst>
              <a:cs typeface="B Nazanin" panose="00000400000000000000" pitchFamily="2" charset="-78"/>
            </a:endParaRPr>
          </a:p>
          <a:p>
            <a:pPr marL="0" indent="0">
              <a:buNone/>
            </a:pPr>
            <a:endParaRPr lang="en-CA" dirty="0" smtClean="0">
              <a:cs typeface="B Nazanin" panose="00000400000000000000" pitchFamily="2" charset="-78"/>
            </a:endParaRPr>
          </a:p>
          <a:p>
            <a:endParaRPr lang="en-US" dirty="0">
              <a:cs typeface="B Nazanin" panose="00000400000000000000" pitchFamily="2" charset="-78"/>
            </a:endParaRPr>
          </a:p>
        </p:txBody>
      </p:sp>
    </p:spTree>
    <p:extLst>
      <p:ext uri="{BB962C8B-B14F-4D97-AF65-F5344CB8AC3E}">
        <p14:creationId xmlns:p14="http://schemas.microsoft.com/office/powerpoint/2010/main" val="13517804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cs typeface="B Nazanin" panose="00000400000000000000" pitchFamily="2" charset="-78"/>
              </a:rPr>
              <a:t>عنوان مقاله</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a:xfrm>
            <a:off x="838200" y="1690688"/>
            <a:ext cx="10515600" cy="4670355"/>
          </a:xfrm>
        </p:spPr>
        <p:txBody>
          <a:bodyPr>
            <a:normAutofit fontScale="70000" lnSpcReduction="20000"/>
          </a:bodyPr>
          <a:lstStyle/>
          <a:p>
            <a:pPr algn="r" rtl="1"/>
            <a:r>
              <a:rPr lang="fa-IR" sz="3600" dirty="0" smtClean="0">
                <a:solidFill>
                  <a:schemeClr val="tx1"/>
                </a:solidFill>
                <a:cs typeface="B Nazanin" pitchFamily="2" charset="-78"/>
              </a:rPr>
              <a:t>عنوان</a:t>
            </a:r>
            <a:r>
              <a:rPr lang="en-CA" sz="3600" dirty="0" smtClean="0">
                <a:solidFill>
                  <a:schemeClr val="tx1"/>
                </a:solidFill>
                <a:cs typeface="B Nazanin" pitchFamily="2" charset="-78"/>
              </a:rPr>
              <a:t> </a:t>
            </a:r>
            <a:r>
              <a:rPr lang="fa-IR" sz="3600" dirty="0" smtClean="0">
                <a:solidFill>
                  <a:schemeClr val="tx1"/>
                </a:solidFill>
                <a:cs typeface="B Nazanin" pitchFamily="2" charset="-78"/>
              </a:rPr>
              <a:t> باید گویا، جامع و نشان دهنده محتوای مقاله باشد.</a:t>
            </a:r>
          </a:p>
          <a:p>
            <a:pPr algn="r" rtl="1"/>
            <a:endParaRPr lang="fa-IR" sz="3600" dirty="0" smtClean="0">
              <a:solidFill>
                <a:schemeClr val="tx1"/>
              </a:solidFill>
              <a:cs typeface="B Nazanin" pitchFamily="2" charset="-78"/>
            </a:endParaRPr>
          </a:p>
          <a:p>
            <a:pPr algn="r" rtl="1"/>
            <a:r>
              <a:rPr lang="fa-IR" sz="3600" dirty="0" smtClean="0">
                <a:solidFill>
                  <a:schemeClr val="tx1"/>
                </a:solidFill>
                <a:cs typeface="B Nazanin" pitchFamily="2" charset="-78"/>
              </a:rPr>
              <a:t>عنوان نقش مهمی در جلب توجه خواننده دارد.</a:t>
            </a:r>
          </a:p>
          <a:p>
            <a:pPr marL="0" indent="0" algn="r" rtl="1">
              <a:buNone/>
            </a:pPr>
            <a:endParaRPr lang="fa-IR" sz="3600" dirty="0" smtClean="0">
              <a:solidFill>
                <a:schemeClr val="tx1"/>
              </a:solidFill>
              <a:cs typeface="B Nazanin" pitchFamily="2" charset="-78"/>
            </a:endParaRPr>
          </a:p>
          <a:p>
            <a:pPr algn="r" rtl="1"/>
            <a:r>
              <a:rPr lang="fa-IR" sz="3600" dirty="0" smtClean="0">
                <a:solidFill>
                  <a:schemeClr val="tx1"/>
                </a:solidFill>
                <a:cs typeface="B Nazanin" pitchFamily="2" charset="-78"/>
              </a:rPr>
              <a:t>در ابتدای کار یک عنوان مقدماتی در در نظر می گیریم و پس از اتمام نگارش مقاله عنوان را نهایی می کنیم. </a:t>
            </a:r>
          </a:p>
          <a:p>
            <a:pPr algn="r" rtl="1"/>
            <a:endParaRPr lang="fa-IR" sz="3600" dirty="0" smtClean="0">
              <a:solidFill>
                <a:schemeClr val="tx1"/>
              </a:solidFill>
              <a:cs typeface="B Nazanin" pitchFamily="2" charset="-78"/>
            </a:endParaRPr>
          </a:p>
          <a:p>
            <a:pPr algn="r" rtl="1"/>
            <a:r>
              <a:rPr lang="fa-IR" sz="3600" dirty="0" smtClean="0">
                <a:solidFill>
                  <a:schemeClr val="tx1"/>
                </a:solidFill>
                <a:cs typeface="B Nazanin" pitchFamily="2" charset="-78"/>
              </a:rPr>
              <a:t>معمولا در عنوان از علائم اختصاری استفاده نمی کنیم.</a:t>
            </a:r>
          </a:p>
          <a:p>
            <a:pPr algn="r" rtl="1"/>
            <a:endParaRPr lang="fa-IR" sz="3600" dirty="0" smtClean="0">
              <a:solidFill>
                <a:schemeClr val="tx1"/>
              </a:solidFill>
              <a:cs typeface="B Nazanin" pitchFamily="2" charset="-78"/>
            </a:endParaRPr>
          </a:p>
          <a:p>
            <a:pPr algn="r" rtl="1"/>
            <a:r>
              <a:rPr lang="fa-IR" sz="3600" dirty="0" smtClean="0">
                <a:solidFill>
                  <a:schemeClr val="tx1"/>
                </a:solidFill>
                <a:cs typeface="B Nazanin" pitchFamily="2" charset="-78"/>
              </a:rPr>
              <a:t>در عنوان از کلماتی استفاده می کنیم که احتمال بازیابی بیشتری دارند.</a:t>
            </a:r>
          </a:p>
          <a:p>
            <a:pPr algn="r" rtl="1"/>
            <a:endParaRPr lang="fa-IR" sz="3600" dirty="0" smtClean="0">
              <a:solidFill>
                <a:schemeClr val="tx1"/>
              </a:solidFill>
              <a:cs typeface="B Nazanin" pitchFamily="2" charset="-78"/>
            </a:endParaRPr>
          </a:p>
          <a:p>
            <a:pPr algn="r" rtl="1"/>
            <a:r>
              <a:rPr lang="fa-IR" sz="3600" dirty="0" smtClean="0">
                <a:solidFill>
                  <a:schemeClr val="tx1"/>
                </a:solidFill>
                <a:cs typeface="B Nazanin" pitchFamily="2" charset="-78"/>
              </a:rPr>
              <a:t>طول عنوان معمولا 6-12 کلمه.</a:t>
            </a:r>
          </a:p>
        </p:txBody>
      </p:sp>
    </p:spTree>
    <p:extLst>
      <p:ext uri="{BB962C8B-B14F-4D97-AF65-F5344CB8AC3E}">
        <p14:creationId xmlns:p14="http://schemas.microsoft.com/office/powerpoint/2010/main" val="1150403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cs typeface="B Nazanin" panose="00000400000000000000" pitchFamily="2" charset="-78"/>
              </a:rPr>
              <a:t>عنوان ادامه</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r" rtl="1"/>
            <a:r>
              <a:rPr lang="fa-IR" dirty="0" smtClean="0">
                <a:solidFill>
                  <a:schemeClr val="tx1"/>
                </a:solidFill>
                <a:cs typeface="B Nazanin" pitchFamily="2" charset="-78"/>
              </a:rPr>
              <a:t>بهتر است از به کار بردن کلماتی که معمولا به عنوان کلیدواژه انتخاب نمی شوند خودداری کرد. « مقدمه ای بر ...»، «بررسی ...» و ...</a:t>
            </a:r>
          </a:p>
          <a:p>
            <a:pPr algn="r" rtl="1"/>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عدم استفاده از کلمات مترادف در عنوان. </a:t>
            </a:r>
          </a:p>
          <a:p>
            <a:endParaRPr lang="en-US" dirty="0"/>
          </a:p>
        </p:txBody>
      </p:sp>
    </p:spTree>
    <p:extLst>
      <p:ext uri="{BB962C8B-B14F-4D97-AF65-F5344CB8AC3E}">
        <p14:creationId xmlns:p14="http://schemas.microsoft.com/office/powerpoint/2010/main" val="3720843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dirty="0" smtClean="0">
                <a:cs typeface="B Titr" panose="00000700000000000000" pitchFamily="2" charset="-78"/>
              </a:rPr>
              <a:t>مثال 1–عنوان مقاله</a:t>
            </a:r>
            <a:endParaRPr lang="en-US" sz="4000" dirty="0">
              <a:cs typeface="B Titr" panose="00000700000000000000" pitchFamily="2" charset="-78"/>
            </a:endParaRPr>
          </a:p>
        </p:txBody>
      </p:sp>
      <p:sp>
        <p:nvSpPr>
          <p:cNvPr id="4" name="Content Placeholder 2"/>
          <p:cNvSpPr>
            <a:spLocks noGrp="1"/>
          </p:cNvSpPr>
          <p:nvPr>
            <p:ph idx="1"/>
          </p:nvPr>
        </p:nvSpPr>
        <p:spPr>
          <a:xfrm>
            <a:off x="1176337" y="1690688"/>
            <a:ext cx="9886403" cy="4244975"/>
          </a:xfrm>
        </p:spPr>
        <p:txBody>
          <a:bodyPr rtlCol="0">
            <a:normAutofit/>
          </a:bodyPr>
          <a:lstStyle/>
          <a:p>
            <a:pPr algn="r" rtl="1" eaLnBrk="1" fontAlgn="auto" hangingPunct="1">
              <a:buFont typeface="Arial"/>
              <a:buChar char="•"/>
              <a:defRPr/>
            </a:pPr>
            <a:r>
              <a:rPr lang="fa-IR" altLang="en-US" dirty="0" smtClean="0">
                <a:solidFill>
                  <a:schemeClr val="tx1">
                    <a:lumMod val="85000"/>
                    <a:lumOff val="15000"/>
                  </a:schemeClr>
                </a:solidFill>
                <a:ea typeface="Majalla UI"/>
                <a:cs typeface="B Nazanin" panose="00000400000000000000" pitchFamily="2" charset="-78"/>
              </a:rPr>
              <a:t> </a:t>
            </a:r>
            <a:r>
              <a:rPr lang="fa-IR" altLang="en-US" sz="4000" dirty="0" smtClean="0">
                <a:solidFill>
                  <a:srgbClr val="FF0000"/>
                </a:solidFill>
                <a:ea typeface="Majalla UI"/>
                <a:cs typeface="B Nazanin" panose="00000400000000000000" pitchFamily="2" charset="-78"/>
              </a:rPr>
              <a:t>بررسی شیوع سکته قلبی</a:t>
            </a:r>
          </a:p>
          <a:p>
            <a:pPr marL="0" indent="0" algn="r" rtl="1" eaLnBrk="1" fontAlgn="auto" hangingPunct="1">
              <a:buNone/>
              <a:defRPr/>
            </a:pPr>
            <a:endParaRPr lang="fa-IR" altLang="en-US" sz="2800" dirty="0" smtClean="0">
              <a:solidFill>
                <a:srgbClr val="FF0000"/>
              </a:solidFill>
              <a:ea typeface="Majalla UI"/>
              <a:cs typeface="B Nazanin" panose="00000400000000000000" pitchFamily="2" charset="-78"/>
            </a:endParaRPr>
          </a:p>
          <a:p>
            <a:pPr marL="0" indent="0" algn="ctr" rtl="1" eaLnBrk="1" fontAlgn="auto" hangingPunct="1">
              <a:buFont typeface="Arial" panose="020B0604020202020204" pitchFamily="34" charset="0"/>
              <a:buNone/>
              <a:defRPr/>
            </a:pPr>
            <a:r>
              <a:rPr lang="fa-IR" altLang="en-US" sz="2800" dirty="0" smtClean="0">
                <a:solidFill>
                  <a:schemeClr val="accent1">
                    <a:lumMod val="75000"/>
                  </a:schemeClr>
                </a:solidFill>
                <a:ea typeface="Majalla UI"/>
              </a:rPr>
              <a:t>جامع نیست</a:t>
            </a:r>
          </a:p>
          <a:p>
            <a:pPr marL="0" indent="0" algn="ctr" rtl="1" eaLnBrk="1" fontAlgn="auto" hangingPunct="1">
              <a:buFont typeface="Arial" panose="020B0604020202020204" pitchFamily="34" charset="0"/>
              <a:buNone/>
              <a:defRPr/>
            </a:pPr>
            <a:endParaRPr lang="fa-IR" altLang="en-US" sz="2800" dirty="0" smtClean="0">
              <a:solidFill>
                <a:srgbClr val="FFC000"/>
              </a:solidFill>
              <a:ea typeface="Majalla UI"/>
            </a:endParaRPr>
          </a:p>
          <a:p>
            <a:pPr algn="r" rtl="1" eaLnBrk="1" fontAlgn="auto" hangingPunct="1">
              <a:buFont typeface="Arial"/>
              <a:buChar char="•"/>
              <a:defRPr/>
            </a:pPr>
            <a:r>
              <a:rPr lang="fa-IR" altLang="en-US" sz="2800" dirty="0" smtClean="0">
                <a:solidFill>
                  <a:srgbClr val="00B050"/>
                </a:solidFill>
                <a:ea typeface="Majalla UI"/>
              </a:rPr>
              <a:t>بررسی شیوع سکته قلبی در زنان شهر لامرد در سال 1395</a:t>
            </a:r>
          </a:p>
          <a:p>
            <a:pPr algn="r" rtl="1" eaLnBrk="1" fontAlgn="auto" hangingPunct="1">
              <a:buFont typeface="Arial"/>
              <a:buChar char="•"/>
              <a:defRPr/>
            </a:pPr>
            <a:endParaRPr lang="fa-IR" altLang="en-US" sz="2800" dirty="0">
              <a:solidFill>
                <a:srgbClr val="00B050"/>
              </a:solidFill>
              <a:ea typeface="Majalla UI"/>
            </a:endParaRPr>
          </a:p>
          <a:p>
            <a:pPr algn="r" rtl="1" eaLnBrk="1" fontAlgn="auto" hangingPunct="1">
              <a:buFont typeface="Arial"/>
              <a:buChar char="•"/>
              <a:defRPr/>
            </a:pPr>
            <a:r>
              <a:rPr lang="fa-IR" altLang="en-US" sz="2800" dirty="0" smtClean="0">
                <a:solidFill>
                  <a:srgbClr val="FF0000"/>
                </a:solidFill>
                <a:ea typeface="Majalla UI"/>
              </a:rPr>
              <a:t>چه چیزی: </a:t>
            </a:r>
            <a:r>
              <a:rPr lang="fa-IR" altLang="en-US" sz="2800" dirty="0" smtClean="0">
                <a:solidFill>
                  <a:srgbClr val="7030A0"/>
                </a:solidFill>
                <a:ea typeface="Majalla UI"/>
              </a:rPr>
              <a:t>شیوع سکته قلبی    </a:t>
            </a:r>
            <a:r>
              <a:rPr lang="fa-IR" altLang="en-US" sz="2800" dirty="0" smtClean="0">
                <a:solidFill>
                  <a:srgbClr val="FF0000"/>
                </a:solidFill>
                <a:ea typeface="Majalla UI"/>
              </a:rPr>
              <a:t>چه زمانی: </a:t>
            </a:r>
            <a:r>
              <a:rPr lang="fa-IR" altLang="en-US" sz="2800" dirty="0" smtClean="0">
                <a:solidFill>
                  <a:srgbClr val="7030A0"/>
                </a:solidFill>
                <a:ea typeface="Majalla UI"/>
              </a:rPr>
              <a:t>سال 1395</a:t>
            </a:r>
          </a:p>
          <a:p>
            <a:pPr algn="r" rtl="1" eaLnBrk="1" fontAlgn="auto" hangingPunct="1">
              <a:buFont typeface="Arial"/>
              <a:buChar char="•"/>
              <a:defRPr/>
            </a:pPr>
            <a:r>
              <a:rPr lang="fa-IR" altLang="en-US" sz="2800" dirty="0" smtClean="0">
                <a:solidFill>
                  <a:srgbClr val="FF0000"/>
                </a:solidFill>
                <a:ea typeface="Majalla UI"/>
              </a:rPr>
              <a:t>چه مکانی: </a:t>
            </a:r>
            <a:r>
              <a:rPr lang="fa-IR" altLang="en-US" sz="2800" dirty="0" smtClean="0">
                <a:solidFill>
                  <a:srgbClr val="7030A0"/>
                </a:solidFill>
                <a:ea typeface="Majalla UI"/>
              </a:rPr>
              <a:t>شهر لامرد            </a:t>
            </a:r>
            <a:r>
              <a:rPr lang="fa-IR" altLang="en-US" sz="2800" dirty="0" smtClean="0">
                <a:solidFill>
                  <a:srgbClr val="FF0000"/>
                </a:solidFill>
                <a:ea typeface="Majalla UI"/>
              </a:rPr>
              <a:t>چه کسی؟ </a:t>
            </a:r>
            <a:r>
              <a:rPr lang="fa-IR" altLang="en-US" sz="2800" dirty="0" smtClean="0">
                <a:solidFill>
                  <a:srgbClr val="7030A0"/>
                </a:solidFill>
                <a:ea typeface="Majalla UI"/>
              </a:rPr>
              <a:t>زنان</a:t>
            </a:r>
            <a:endParaRPr lang="fa-IR" altLang="en-US" sz="2800" dirty="0">
              <a:solidFill>
                <a:srgbClr val="7030A0"/>
              </a:solidFill>
              <a:ea typeface="Majalla UI"/>
            </a:endParaRPr>
          </a:p>
        </p:txBody>
      </p:sp>
    </p:spTree>
    <p:extLst>
      <p:ext uri="{BB962C8B-B14F-4D97-AF65-F5344CB8AC3E}">
        <p14:creationId xmlns:p14="http://schemas.microsoft.com/office/powerpoint/2010/main" val="177818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 calcmode="lin" valueType="num">
                                      <p:cBhvr additive="base">
                                        <p:cTn id="3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dirty="0">
                <a:cs typeface="B Titr" panose="00000700000000000000" pitchFamily="2" charset="-78"/>
              </a:rPr>
              <a:t>مثال </a:t>
            </a:r>
            <a:r>
              <a:rPr lang="fa-IR" sz="4000" dirty="0" smtClean="0">
                <a:cs typeface="B Titr" panose="00000700000000000000" pitchFamily="2" charset="-78"/>
              </a:rPr>
              <a:t>2–عنوان </a:t>
            </a:r>
            <a:r>
              <a:rPr lang="fa-IR" sz="4000" dirty="0">
                <a:cs typeface="B Titr" panose="00000700000000000000" pitchFamily="2" charset="-78"/>
              </a:rPr>
              <a:t>مقاله</a:t>
            </a:r>
            <a:endParaRPr lang="en-US" sz="4000" dirty="0">
              <a:cs typeface="B Titr" panose="00000700000000000000" pitchFamily="2" charset="-78"/>
            </a:endParaRPr>
          </a:p>
        </p:txBody>
      </p:sp>
      <p:sp>
        <p:nvSpPr>
          <p:cNvPr id="4" name="Content Placeholder 2"/>
          <p:cNvSpPr>
            <a:spLocks noGrp="1"/>
          </p:cNvSpPr>
          <p:nvPr>
            <p:ph idx="1"/>
          </p:nvPr>
        </p:nvSpPr>
        <p:spPr>
          <a:xfrm>
            <a:off x="1176337" y="2490788"/>
            <a:ext cx="9901393" cy="3444875"/>
          </a:xfrm>
        </p:spPr>
        <p:txBody>
          <a:bodyPr>
            <a:normAutofit lnSpcReduction="10000"/>
          </a:bodyPr>
          <a:lstStyle/>
          <a:p>
            <a:pPr algn="r" rtl="1" eaLnBrk="1" hangingPunct="1"/>
            <a:r>
              <a:rPr lang="fa-IR" altLang="en-US" sz="3600" dirty="0" smtClean="0">
                <a:ea typeface="Majalla UI"/>
              </a:rPr>
              <a:t> </a:t>
            </a:r>
            <a:r>
              <a:rPr lang="fa-IR" altLang="en-US" sz="3600" dirty="0" smtClean="0">
                <a:solidFill>
                  <a:srgbClr val="FF0000"/>
                </a:solidFill>
                <a:ea typeface="Majalla UI"/>
              </a:rPr>
              <a:t>بررسی رابطه بین </a:t>
            </a:r>
            <a:r>
              <a:rPr lang="en-US" altLang="en-US" sz="3600" dirty="0" smtClean="0">
                <a:solidFill>
                  <a:srgbClr val="FF0000"/>
                </a:solidFill>
                <a:ea typeface="Majalla UI"/>
                <a:cs typeface="Times New Roman" panose="02020503050405090304" pitchFamily="18" charset="0"/>
              </a:rPr>
              <a:t>MS </a:t>
            </a:r>
            <a:r>
              <a:rPr lang="fa-IR" altLang="en-US" sz="3600" dirty="0" smtClean="0">
                <a:solidFill>
                  <a:srgbClr val="FF0000"/>
                </a:solidFill>
                <a:ea typeface="Majalla UI"/>
              </a:rPr>
              <a:t> با سن حاملگی زنان ...</a:t>
            </a:r>
          </a:p>
          <a:p>
            <a:pPr marL="0" indent="0" algn="r" rtl="1" eaLnBrk="1" hangingPunct="1">
              <a:buNone/>
            </a:pPr>
            <a:endParaRPr lang="fa-IR" altLang="en-US" sz="3600" dirty="0" smtClean="0">
              <a:solidFill>
                <a:srgbClr val="FF0000"/>
              </a:solidFill>
              <a:ea typeface="Majalla UI"/>
            </a:endParaRPr>
          </a:p>
          <a:p>
            <a:pPr marL="0" indent="0" algn="ctr" rtl="1" eaLnBrk="1" hangingPunct="1">
              <a:buNone/>
            </a:pPr>
            <a:r>
              <a:rPr lang="fa-IR" altLang="en-US" sz="3600" dirty="0" smtClean="0">
                <a:solidFill>
                  <a:schemeClr val="accent1">
                    <a:lumMod val="75000"/>
                  </a:schemeClr>
                </a:solidFill>
                <a:ea typeface="Majalla UI"/>
              </a:rPr>
              <a:t>از کلمات اختصار استفاده شده است</a:t>
            </a:r>
          </a:p>
          <a:p>
            <a:pPr algn="ctr" rtl="1" eaLnBrk="1" hangingPunct="1"/>
            <a:endParaRPr lang="fa-IR" altLang="en-US" sz="3600" dirty="0" smtClean="0">
              <a:solidFill>
                <a:srgbClr val="FFC000"/>
              </a:solidFill>
              <a:ea typeface="Majalla UI"/>
            </a:endParaRPr>
          </a:p>
          <a:p>
            <a:pPr algn="r" rtl="1" eaLnBrk="1" hangingPunct="1"/>
            <a:r>
              <a:rPr lang="fa-IR" altLang="en-US" sz="3600" dirty="0" smtClean="0">
                <a:solidFill>
                  <a:srgbClr val="00B050"/>
                </a:solidFill>
                <a:ea typeface="Majalla UI"/>
              </a:rPr>
              <a:t>بررسی رابطه بین مولتیپل اسکلروزیس با سن حاملگی زنان ...</a:t>
            </a:r>
          </a:p>
        </p:txBody>
      </p:sp>
    </p:spTree>
    <p:extLst>
      <p:ext uri="{BB962C8B-B14F-4D97-AF65-F5344CB8AC3E}">
        <p14:creationId xmlns:p14="http://schemas.microsoft.com/office/powerpoint/2010/main" val="2085152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1000"/>
                                        <p:tgtEl>
                                          <p:spTgt spid="4">
                                            <p:txEl>
                                              <p:pRg st="4" end="4"/>
                                            </p:txEl>
                                          </p:spTgt>
                                        </p:tgtEl>
                                      </p:cBhvr>
                                    </p:animEffect>
                                    <p:anim calcmode="lin" valueType="num">
                                      <p:cBhvr>
                                        <p:cTn id="2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3931"/>
          </a:xfrm>
        </p:spPr>
        <p:txBody>
          <a:bodyPr>
            <a:normAutofit/>
          </a:bodyPr>
          <a:lstStyle/>
          <a:p>
            <a:pPr algn="ctr"/>
            <a:r>
              <a:rPr lang="fa-IR" sz="3600" dirty="0">
                <a:cs typeface="B Titr" panose="00000700000000000000" pitchFamily="2" charset="-78"/>
              </a:rPr>
              <a:t>مثال </a:t>
            </a:r>
            <a:r>
              <a:rPr lang="fa-IR" sz="3600" dirty="0" smtClean="0">
                <a:cs typeface="B Titr" panose="00000700000000000000" pitchFamily="2" charset="-78"/>
              </a:rPr>
              <a:t>3–عنوان </a:t>
            </a:r>
            <a:r>
              <a:rPr lang="fa-IR" sz="3600" dirty="0">
                <a:cs typeface="B Titr" panose="00000700000000000000" pitchFamily="2" charset="-78"/>
              </a:rPr>
              <a:t>مقاله</a:t>
            </a:r>
            <a:endParaRPr lang="en-US" sz="3600" dirty="0">
              <a:cs typeface="B Titr" panose="00000700000000000000" pitchFamily="2" charset="-78"/>
            </a:endParaRPr>
          </a:p>
        </p:txBody>
      </p:sp>
      <p:sp>
        <p:nvSpPr>
          <p:cNvPr id="4" name="Content Placeholder 2"/>
          <p:cNvSpPr>
            <a:spLocks noGrp="1"/>
          </p:cNvSpPr>
          <p:nvPr>
            <p:ph idx="1"/>
          </p:nvPr>
        </p:nvSpPr>
        <p:spPr>
          <a:xfrm>
            <a:off x="914400" y="2218542"/>
            <a:ext cx="10439400" cy="3912435"/>
          </a:xfrm>
        </p:spPr>
        <p:txBody>
          <a:bodyPr>
            <a:normAutofit/>
          </a:bodyPr>
          <a:lstStyle/>
          <a:p>
            <a:pPr algn="just" rtl="1" eaLnBrk="1" hangingPunct="1">
              <a:buFont typeface="Arial" panose="020B0604020202020204" pitchFamily="34" charset="0"/>
              <a:buChar char="•"/>
              <a:defRPr/>
            </a:pPr>
            <a:r>
              <a:rPr lang="fa-IR" altLang="en-US" dirty="0" smtClean="0">
                <a:ea typeface="Majalla UI"/>
                <a:cs typeface="B Nazanin" panose="00000400000000000000" pitchFamily="2" charset="-78"/>
              </a:rPr>
              <a:t> </a:t>
            </a:r>
            <a:r>
              <a:rPr lang="fa-IR" altLang="en-US" sz="2800" dirty="0" smtClean="0">
                <a:solidFill>
                  <a:srgbClr val="FF0000"/>
                </a:solidFill>
                <a:ea typeface="Majalla UI"/>
                <a:cs typeface="B Nazanin" panose="00000400000000000000" pitchFamily="2" charset="-78"/>
              </a:rPr>
              <a:t>بررسی رابطه بین انگیزش شغلی کارکنان دانشگاه آزاد اسلامی لامرد با سبک مدیریت مدیران آنها در بیمارستانهای آموزشی ولیعصر، اشکنان، تامین اجتماعی شهر لامرد</a:t>
            </a:r>
          </a:p>
          <a:p>
            <a:pPr marL="0" indent="0" algn="r" rtl="1" eaLnBrk="1" hangingPunct="1">
              <a:buNone/>
              <a:defRPr/>
            </a:pPr>
            <a:endParaRPr lang="fa-IR" altLang="en-US" sz="2800" dirty="0" smtClean="0">
              <a:solidFill>
                <a:srgbClr val="FF0000"/>
              </a:solidFill>
              <a:ea typeface="Majalla UI"/>
            </a:endParaRPr>
          </a:p>
          <a:p>
            <a:pPr marL="0" indent="0" algn="ctr" rtl="1" eaLnBrk="1" hangingPunct="1">
              <a:buFont typeface="Arial" panose="020B0604020202020204" pitchFamily="34" charset="0"/>
              <a:buNone/>
              <a:defRPr/>
            </a:pPr>
            <a:r>
              <a:rPr lang="fa-IR" altLang="en-US" sz="2800" dirty="0" smtClean="0">
                <a:solidFill>
                  <a:schemeClr val="accent1">
                    <a:lumMod val="75000"/>
                  </a:schemeClr>
                </a:solidFill>
                <a:ea typeface="Majalla UI"/>
              </a:rPr>
              <a:t>کلمات اضافه دارد</a:t>
            </a:r>
          </a:p>
          <a:p>
            <a:pPr marL="0" indent="0" algn="ctr" rtl="1" eaLnBrk="1" hangingPunct="1">
              <a:buFont typeface="Arial" panose="020B0604020202020204" pitchFamily="34" charset="0"/>
              <a:buNone/>
              <a:defRPr/>
            </a:pPr>
            <a:endParaRPr lang="fa-IR" altLang="en-US" sz="2800" dirty="0" smtClean="0">
              <a:solidFill>
                <a:srgbClr val="FFC000"/>
              </a:solidFill>
              <a:ea typeface="Majalla UI"/>
            </a:endParaRPr>
          </a:p>
          <a:p>
            <a:pPr algn="r" rtl="1" eaLnBrk="1" hangingPunct="1">
              <a:buFont typeface="Arial" panose="020B0604020202020204" pitchFamily="34" charset="0"/>
              <a:buChar char="•"/>
              <a:defRPr/>
            </a:pPr>
            <a:r>
              <a:rPr lang="fa-IR" altLang="en-US" sz="2800" dirty="0" smtClean="0">
                <a:solidFill>
                  <a:srgbClr val="00B050"/>
                </a:solidFill>
                <a:ea typeface="Majalla UI"/>
              </a:rPr>
              <a:t>بررسی </a:t>
            </a:r>
            <a:r>
              <a:rPr lang="fa-IR" altLang="en-US" sz="2800" dirty="0">
                <a:solidFill>
                  <a:srgbClr val="00B050"/>
                </a:solidFill>
                <a:ea typeface="Majalla UI"/>
              </a:rPr>
              <a:t>رابطه بین انگیزش شغلی کارکنان </a:t>
            </a:r>
            <a:r>
              <a:rPr lang="fa-IR" altLang="en-US" sz="2800" dirty="0" smtClean="0">
                <a:solidFill>
                  <a:srgbClr val="00B050"/>
                </a:solidFill>
                <a:ea typeface="Majalla UI"/>
              </a:rPr>
              <a:t>با </a:t>
            </a:r>
            <a:r>
              <a:rPr lang="fa-IR" altLang="en-US" sz="2800" dirty="0">
                <a:solidFill>
                  <a:srgbClr val="00B050"/>
                </a:solidFill>
                <a:ea typeface="Majalla UI"/>
              </a:rPr>
              <a:t>سبک مدیریت مدیران </a:t>
            </a:r>
            <a:r>
              <a:rPr lang="fa-IR" altLang="en-US" sz="2800" dirty="0" smtClean="0">
                <a:solidFill>
                  <a:srgbClr val="00B050"/>
                </a:solidFill>
                <a:ea typeface="Majalla UI"/>
              </a:rPr>
              <a:t>در </a:t>
            </a:r>
            <a:r>
              <a:rPr lang="fa-IR" altLang="en-US" sz="2800" dirty="0">
                <a:solidFill>
                  <a:srgbClr val="00B050"/>
                </a:solidFill>
                <a:ea typeface="Majalla UI"/>
              </a:rPr>
              <a:t>بیمارستانهای آموزشی </a:t>
            </a:r>
            <a:r>
              <a:rPr lang="fa-IR" altLang="en-US" sz="2800" dirty="0" smtClean="0">
                <a:solidFill>
                  <a:srgbClr val="00B050"/>
                </a:solidFill>
                <a:ea typeface="Majalla UI"/>
              </a:rPr>
              <a:t>منتخب شهر لامرد</a:t>
            </a:r>
          </a:p>
        </p:txBody>
      </p:sp>
    </p:spTree>
    <p:extLst>
      <p:ext uri="{BB962C8B-B14F-4D97-AF65-F5344CB8AC3E}">
        <p14:creationId xmlns:p14="http://schemas.microsoft.com/office/powerpoint/2010/main" val="2792469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cs typeface="B Nazanin" panose="00000400000000000000" pitchFamily="2" charset="-78"/>
              </a:rPr>
              <a:t>اسامي و آدرس نويسندگان</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a:xfrm>
            <a:off x="838200" y="1825625"/>
            <a:ext cx="10515600" cy="4889968"/>
          </a:xfrm>
        </p:spPr>
        <p:txBody>
          <a:bodyPr>
            <a:normAutofit/>
          </a:bodyPr>
          <a:lstStyle/>
          <a:p>
            <a:pPr algn="r" rtl="1">
              <a:buFontTx/>
              <a:buChar char="-"/>
              <a:defRPr/>
            </a:pPr>
            <a:r>
              <a:rPr lang="fa-IR" sz="3200" dirty="0" smtClean="0">
                <a:cs typeface="B Nazanin" pitchFamily="2" charset="-78"/>
              </a:rPr>
              <a:t>نام نويسنده </a:t>
            </a:r>
            <a:r>
              <a:rPr lang="fa-IR" sz="3200" dirty="0">
                <a:cs typeface="B Nazanin" pitchFamily="2" charset="-78"/>
              </a:rPr>
              <a:t>اول ، دوم و ... </a:t>
            </a:r>
            <a:endParaRPr lang="fa-IR" sz="3200" dirty="0" smtClean="0">
              <a:cs typeface="B Nazanin" pitchFamily="2" charset="-78"/>
            </a:endParaRPr>
          </a:p>
          <a:p>
            <a:pPr algn="r" rtl="1">
              <a:buFontTx/>
              <a:buChar char="-"/>
              <a:defRPr/>
            </a:pPr>
            <a:r>
              <a:rPr lang="fa-IR" sz="3200" dirty="0" smtClean="0">
                <a:cs typeface="B Nazanin" pitchFamily="2" charset="-78"/>
              </a:rPr>
              <a:t>مسئول </a:t>
            </a:r>
            <a:r>
              <a:rPr lang="fa-IR" sz="3200" dirty="0">
                <a:cs typeface="B Nazanin" pitchFamily="2" charset="-78"/>
              </a:rPr>
              <a:t>مكاتبات </a:t>
            </a:r>
            <a:endParaRPr lang="fa-IR" sz="3200" dirty="0" smtClean="0">
              <a:cs typeface="B Nazanin" pitchFamily="2" charset="-78"/>
            </a:endParaRPr>
          </a:p>
          <a:p>
            <a:pPr algn="r" rtl="1">
              <a:buFontTx/>
              <a:buChar char="-"/>
              <a:defRPr/>
            </a:pPr>
            <a:r>
              <a:rPr lang="fa-IR" sz="3200" dirty="0" smtClean="0">
                <a:solidFill>
                  <a:schemeClr val="tx1"/>
                </a:solidFill>
                <a:cs typeface="B Nazanin" pitchFamily="2" charset="-78"/>
              </a:rPr>
              <a:t>وابستگی سازمانی</a:t>
            </a:r>
          </a:p>
          <a:p>
            <a:pPr algn="r" rtl="1"/>
            <a:r>
              <a:rPr lang="fa-IR" sz="3200" dirty="0" smtClean="0">
                <a:solidFill>
                  <a:schemeClr val="tx1"/>
                </a:solidFill>
                <a:cs typeface="B Nazanin" pitchFamily="2" charset="-78"/>
              </a:rPr>
              <a:t>نشانی و آدرس ایمیل</a:t>
            </a:r>
          </a:p>
          <a:p>
            <a:pPr algn="r" rtl="1"/>
            <a:r>
              <a:rPr lang="fa-IR" sz="3200" dirty="0" smtClean="0">
                <a:solidFill>
                  <a:schemeClr val="tx1"/>
                </a:solidFill>
                <a:cs typeface="B Nazanin" pitchFamily="2" charset="-78"/>
              </a:rPr>
              <a:t>شرح حال علمی مختصر</a:t>
            </a:r>
          </a:p>
          <a:p>
            <a:pPr algn="r" rtl="1"/>
            <a:r>
              <a:rPr lang="fa-IR" sz="3200" dirty="0" smtClean="0">
                <a:solidFill>
                  <a:schemeClr val="tx1"/>
                </a:solidFill>
                <a:cs typeface="B Nazanin" pitchFamily="2" charset="-78"/>
              </a:rPr>
              <a:t>مشخص </a:t>
            </a:r>
            <a:r>
              <a:rPr lang="fa-IR" sz="3200" dirty="0">
                <a:cs typeface="B Nazanin" pitchFamily="2" charset="-78"/>
              </a:rPr>
              <a:t>کردن</a:t>
            </a:r>
            <a:r>
              <a:rPr lang="fa-IR" sz="3200" dirty="0" smtClean="0">
                <a:solidFill>
                  <a:schemeClr val="tx1"/>
                </a:solidFill>
                <a:cs typeface="B Nazanin" pitchFamily="2" charset="-78"/>
              </a:rPr>
              <a:t> نویسنده مسوول مقاله</a:t>
            </a:r>
          </a:p>
          <a:p>
            <a:pPr algn="r" rtl="1"/>
            <a:r>
              <a:rPr lang="fa-IR" altLang="en-US" sz="3200" dirty="0">
                <a:cs typeface="B Nazanin" pitchFamily="2" charset="-78"/>
              </a:rPr>
              <a:t>نویسنده مسئول، مسئولیت ثبت مقاله در مجله، پاسخ داوری و پاسخگویی را بر عهده دارد.</a:t>
            </a:r>
          </a:p>
        </p:txBody>
      </p:sp>
    </p:spTree>
    <p:extLst>
      <p:ext uri="{BB962C8B-B14F-4D97-AF65-F5344CB8AC3E}">
        <p14:creationId xmlns:p14="http://schemas.microsoft.com/office/powerpoint/2010/main" val="2014884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solidFill>
                  <a:srgbClr val="FF0000"/>
                </a:solidFill>
                <a:cs typeface="B Nazanin" pitchFamily="2" charset="-78"/>
              </a:rPr>
              <a:t>مزایای مشارکت در تالیف:</a:t>
            </a:r>
            <a:r>
              <a:rPr lang="fa-IR" dirty="0">
                <a:cs typeface="B Nazanin" pitchFamily="2" charset="-78"/>
              </a:rPr>
              <a:t/>
            </a:r>
            <a:br>
              <a:rPr lang="fa-IR" dirty="0">
                <a:cs typeface="B Nazanin" pitchFamily="2" charset="-78"/>
              </a:rPr>
            </a:br>
            <a:endParaRPr lang="en-US" dirty="0"/>
          </a:p>
        </p:txBody>
      </p:sp>
      <p:sp>
        <p:nvSpPr>
          <p:cNvPr id="3" name="Content Placeholder 2"/>
          <p:cNvSpPr>
            <a:spLocks noGrp="1"/>
          </p:cNvSpPr>
          <p:nvPr>
            <p:ph idx="1"/>
          </p:nvPr>
        </p:nvSpPr>
        <p:spPr>
          <a:xfrm>
            <a:off x="838200" y="1590260"/>
            <a:ext cx="10515600" cy="4823791"/>
          </a:xfrm>
        </p:spPr>
        <p:txBody>
          <a:bodyPr>
            <a:normAutofit/>
          </a:bodyPr>
          <a:lstStyle/>
          <a:p>
            <a:pPr algn="r" rtl="1">
              <a:buFontTx/>
              <a:buChar char="-"/>
            </a:pPr>
            <a:r>
              <a:rPr lang="fa-IR" sz="3200" dirty="0" smtClean="0">
                <a:solidFill>
                  <a:schemeClr val="tx1"/>
                </a:solidFill>
                <a:cs typeface="B Nazanin" pitchFamily="2" charset="-78"/>
              </a:rPr>
              <a:t>ارتقاء کمیت و کیفیت تولیدات علمی.</a:t>
            </a:r>
          </a:p>
          <a:p>
            <a:pPr algn="r" rtl="1">
              <a:buFontTx/>
              <a:buChar char="-"/>
            </a:pPr>
            <a:r>
              <a:rPr lang="fa-IR" sz="3200" dirty="0" smtClean="0">
                <a:solidFill>
                  <a:schemeClr val="tx1"/>
                </a:solidFill>
                <a:cs typeface="B Nazanin" pitchFamily="2" charset="-78"/>
              </a:rPr>
              <a:t>افزایش رویت پذیری (</a:t>
            </a:r>
            <a:r>
              <a:rPr lang="en-CA" sz="3200" dirty="0" smtClean="0">
                <a:solidFill>
                  <a:schemeClr val="tx1"/>
                </a:solidFill>
                <a:cs typeface="B Nazanin" pitchFamily="2" charset="-78"/>
              </a:rPr>
              <a:t>Visibility</a:t>
            </a:r>
            <a:r>
              <a:rPr lang="fa-IR" sz="3200" dirty="0" smtClean="0">
                <a:solidFill>
                  <a:schemeClr val="tx1"/>
                </a:solidFill>
                <a:cs typeface="B Nazanin" pitchFamily="2" charset="-78"/>
              </a:rPr>
              <a:t>) پژوهشگران و تولیدات علمی آن ها.</a:t>
            </a:r>
          </a:p>
          <a:p>
            <a:pPr algn="r" rtl="1">
              <a:buFontTx/>
              <a:buChar char="-"/>
            </a:pPr>
            <a:r>
              <a:rPr lang="fa-IR" sz="3200" dirty="0" smtClean="0">
                <a:solidFill>
                  <a:schemeClr val="tx1"/>
                </a:solidFill>
                <a:cs typeface="B Nazanin" pitchFamily="2" charset="-78"/>
              </a:rPr>
              <a:t>استفاده از تخصص و مهارت نویسندگان همکار.</a:t>
            </a:r>
          </a:p>
          <a:p>
            <a:pPr algn="r" rtl="1">
              <a:buFontTx/>
              <a:buChar char="-"/>
            </a:pPr>
            <a:r>
              <a:rPr lang="fa-IR" sz="3200" dirty="0" smtClean="0">
                <a:solidFill>
                  <a:schemeClr val="tx1"/>
                </a:solidFill>
                <a:cs typeface="B Nazanin" pitchFamily="2" charset="-78"/>
              </a:rPr>
              <a:t>انتقال دانش، افکار، تجربیات و مهارت ها.</a:t>
            </a:r>
          </a:p>
          <a:p>
            <a:pPr algn="r" rtl="1">
              <a:buFontTx/>
              <a:buChar char="-"/>
            </a:pPr>
            <a:r>
              <a:rPr lang="fa-IR" sz="3200" dirty="0" smtClean="0">
                <a:solidFill>
                  <a:schemeClr val="tx1"/>
                </a:solidFill>
                <a:cs typeface="B Nazanin" pitchFamily="2" charset="-78"/>
              </a:rPr>
              <a:t>افزایش انگیزه جهت انجام پژوهش.</a:t>
            </a:r>
          </a:p>
          <a:p>
            <a:pPr algn="r" rtl="1">
              <a:buFontTx/>
              <a:buChar char="-"/>
            </a:pPr>
            <a:r>
              <a:rPr lang="fa-IR" sz="3200" dirty="0" smtClean="0">
                <a:cs typeface="B Nazanin" pitchFamily="2" charset="-78"/>
              </a:rPr>
              <a:t>موقعیت های علمی و پژوهشی که همکاری ممکن است ایجاد کند.</a:t>
            </a:r>
          </a:p>
          <a:p>
            <a:pPr algn="r" rtl="1">
              <a:buFontTx/>
              <a:buChar char="-"/>
            </a:pPr>
            <a:r>
              <a:rPr lang="fa-IR" sz="3200" dirty="0" smtClean="0">
                <a:cs typeface="B Nazanin" pitchFamily="2" charset="-78"/>
              </a:rPr>
              <a:t>کسب اعتبار (</a:t>
            </a:r>
            <a:r>
              <a:rPr lang="en-CA" sz="3200" dirty="0" smtClean="0">
                <a:cs typeface="B Nazanin" pitchFamily="2" charset="-78"/>
              </a:rPr>
              <a:t>Prestige</a:t>
            </a:r>
            <a:r>
              <a:rPr lang="fa-IR" sz="3200" dirty="0" smtClean="0">
                <a:cs typeface="B Nazanin" pitchFamily="2" charset="-78"/>
              </a:rPr>
              <a:t>) به دلیل همکاری با افراد برجسته.</a:t>
            </a:r>
          </a:p>
          <a:p>
            <a:endParaRPr lang="en-US" sz="3200" dirty="0"/>
          </a:p>
        </p:txBody>
      </p:sp>
    </p:spTree>
    <p:extLst>
      <p:ext uri="{BB962C8B-B14F-4D97-AF65-F5344CB8AC3E}">
        <p14:creationId xmlns:p14="http://schemas.microsoft.com/office/powerpoint/2010/main" val="74161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altLang="en-US" b="1" dirty="0">
                <a:solidFill>
                  <a:srgbClr val="FF0000"/>
                </a:solidFill>
                <a:cs typeface="B Nazanin" panose="00000400000000000000" pitchFamily="2" charset="-78"/>
              </a:rPr>
              <a:t>ضرورت نگارش </a:t>
            </a:r>
            <a:r>
              <a:rPr lang="fa-IR" altLang="en-US" b="1" dirty="0" smtClean="0">
                <a:solidFill>
                  <a:srgbClr val="FF0000"/>
                </a:solidFill>
                <a:cs typeface="B Nazanin" panose="00000400000000000000" pitchFamily="2" charset="-78"/>
              </a:rPr>
              <a:t>مقاله - ادامه</a:t>
            </a:r>
            <a:endParaRPr lang="en-US" dirty="0"/>
          </a:p>
        </p:txBody>
      </p:sp>
      <p:sp>
        <p:nvSpPr>
          <p:cNvPr id="4" name="Rectangle 3"/>
          <p:cNvSpPr txBox="1">
            <a:spLocks noChangeArrowheads="1"/>
          </p:cNvSpPr>
          <p:nvPr/>
        </p:nvSpPr>
        <p:spPr>
          <a:xfrm>
            <a:off x="838200" y="2490788"/>
            <a:ext cx="10869118" cy="37601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a:lstStyle>
          <a:p>
            <a:pPr algn="just" rtl="1">
              <a:buFontTx/>
              <a:buNone/>
              <a:defRPr/>
            </a:pPr>
            <a:r>
              <a:rPr lang="ar-SA" altLang="en-US" sz="3600" b="1" smtClean="0">
                <a:solidFill>
                  <a:schemeClr val="tx1">
                    <a:lumMod val="85000"/>
                    <a:lumOff val="15000"/>
                  </a:schemeClr>
                </a:solidFill>
                <a:cs typeface="Zar" pitchFamily="2" charset="-78"/>
              </a:rPr>
              <a:t>آريان پور (1345) </a:t>
            </a:r>
            <a:r>
              <a:rPr lang="fa-IR" altLang="en-US" sz="3600" b="1" smtClean="0">
                <a:solidFill>
                  <a:schemeClr val="tx1">
                    <a:lumMod val="85000"/>
                    <a:lumOff val="15000"/>
                  </a:schemeClr>
                </a:solidFill>
                <a:cs typeface="Zar" pitchFamily="2" charset="-78"/>
              </a:rPr>
              <a:t>:</a:t>
            </a:r>
            <a:endParaRPr lang="ar-SA" altLang="en-US" b="1" smtClean="0">
              <a:solidFill>
                <a:schemeClr val="tx1">
                  <a:lumMod val="85000"/>
                  <a:lumOff val="15000"/>
                </a:schemeClr>
              </a:solidFill>
              <a:cs typeface="Zar" pitchFamily="2" charset="-78"/>
            </a:endParaRPr>
          </a:p>
          <a:p>
            <a:pPr algn="just" rtl="1">
              <a:buFont typeface="Arial"/>
              <a:buChar char="•"/>
              <a:defRPr/>
            </a:pPr>
            <a:r>
              <a:rPr lang="ar-SA" altLang="en-US" sz="3600" smtClean="0">
                <a:solidFill>
                  <a:schemeClr val="tx1">
                    <a:lumMod val="85000"/>
                    <a:lumOff val="15000"/>
                  </a:schemeClr>
                </a:solidFill>
                <a:cs typeface="Zar" pitchFamily="2" charset="-78"/>
              </a:rPr>
              <a:t>حقيقت پژوهي به عنوان نمودي اجتماعي تنها مشتمل بر دريافت حقيقت ها نيست ، بلكه مستلزم </a:t>
            </a:r>
            <a:r>
              <a:rPr lang="ar-SA" altLang="en-US" sz="3600" smtClean="0">
                <a:solidFill>
                  <a:srgbClr val="FF0000"/>
                </a:solidFill>
                <a:cs typeface="Zar" pitchFamily="2" charset="-78"/>
              </a:rPr>
              <a:t>انتقال حقيقت ها </a:t>
            </a:r>
            <a:r>
              <a:rPr lang="ar-SA" altLang="en-US" sz="3600" smtClean="0">
                <a:solidFill>
                  <a:schemeClr val="tx1">
                    <a:lumMod val="85000"/>
                    <a:lumOff val="15000"/>
                  </a:schemeClr>
                </a:solidFill>
                <a:cs typeface="Zar" pitchFamily="2" charset="-78"/>
              </a:rPr>
              <a:t>نيز هست </a:t>
            </a:r>
            <a:r>
              <a:rPr lang="fa-IR" altLang="en-US" sz="3600" smtClean="0">
                <a:solidFill>
                  <a:schemeClr val="tx1">
                    <a:lumMod val="85000"/>
                    <a:lumOff val="15000"/>
                  </a:schemeClr>
                </a:solidFill>
                <a:cs typeface="Zar" pitchFamily="2" charset="-78"/>
              </a:rPr>
              <a:t>.</a:t>
            </a:r>
          </a:p>
          <a:p>
            <a:pPr algn="just" rtl="1">
              <a:buFont typeface="Arial"/>
              <a:buChar char="•"/>
              <a:defRPr/>
            </a:pPr>
            <a:r>
              <a:rPr lang="ar-SA" altLang="en-US" sz="3600" smtClean="0">
                <a:solidFill>
                  <a:schemeClr val="tx1">
                    <a:lumMod val="85000"/>
                    <a:lumOff val="15000"/>
                  </a:schemeClr>
                </a:solidFill>
                <a:cs typeface="Zar" pitchFamily="2" charset="-78"/>
              </a:rPr>
              <a:t>كمال تحقيق در اين است كه </a:t>
            </a:r>
            <a:r>
              <a:rPr lang="ar-SA" altLang="en-US" sz="3600" smtClean="0">
                <a:solidFill>
                  <a:srgbClr val="FF0000"/>
                </a:solidFill>
                <a:cs typeface="Zar" pitchFamily="2" charset="-78"/>
              </a:rPr>
              <a:t>نوشته شود </a:t>
            </a:r>
            <a:r>
              <a:rPr lang="ar-SA" altLang="en-US" sz="3600" smtClean="0">
                <a:solidFill>
                  <a:schemeClr val="tx1">
                    <a:lumMod val="85000"/>
                    <a:lumOff val="15000"/>
                  </a:schemeClr>
                </a:solidFill>
                <a:cs typeface="Zar" pitchFamily="2" charset="-78"/>
              </a:rPr>
              <a:t>و از اين مهمتر ، خوانده شود . به راستي تحقيق به دو كس نيازمند است : آن كس كه حقيقتي را فرا مي دهد و آن كه حقيقت را فرا مي گيرد  (ص40).</a:t>
            </a:r>
            <a:endParaRPr lang="en-US" altLang="en-US" sz="3600" dirty="0">
              <a:solidFill>
                <a:schemeClr val="tx1">
                  <a:lumMod val="85000"/>
                  <a:lumOff val="15000"/>
                </a:schemeClr>
              </a:solidFill>
              <a:cs typeface="Zar" pitchFamily="2" charset="-78"/>
            </a:endParaRPr>
          </a:p>
        </p:txBody>
      </p:sp>
    </p:spTree>
    <p:extLst>
      <p:ext uri="{BB962C8B-B14F-4D97-AF65-F5344CB8AC3E}">
        <p14:creationId xmlns:p14="http://schemas.microsoft.com/office/powerpoint/2010/main" val="36318304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cs typeface="B Nazanin" panose="00000400000000000000" pitchFamily="2" charset="-78"/>
              </a:rPr>
              <a:t>نکات مهم در انتخاب همکار</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r" rtl="1"/>
            <a:r>
              <a:rPr lang="fa-IR" sz="3200" dirty="0" smtClean="0">
                <a:solidFill>
                  <a:schemeClr val="tx1"/>
                </a:solidFill>
                <a:cs typeface="B Nazanin" pitchFamily="2" charset="-78"/>
              </a:rPr>
              <a:t>روحیه مشارکت پذیری.</a:t>
            </a:r>
          </a:p>
          <a:p>
            <a:pPr algn="r" rtl="1"/>
            <a:r>
              <a:rPr lang="fa-IR" sz="3200" dirty="0" smtClean="0">
                <a:cs typeface="B Nazanin" pitchFamily="2" charset="-78"/>
              </a:rPr>
              <a:t>اعتماد به مسوولیت پذیری و رعایت اصول کاری.</a:t>
            </a:r>
          </a:p>
          <a:p>
            <a:pPr algn="r" rtl="1"/>
            <a:r>
              <a:rPr lang="fa-IR" sz="3200" dirty="0" smtClean="0">
                <a:cs typeface="B Nazanin" pitchFamily="2" charset="-78"/>
              </a:rPr>
              <a:t>عدم تک روی، شهرت طلبی و پنهان کاری.</a:t>
            </a:r>
          </a:p>
          <a:p>
            <a:pPr algn="r" rtl="1"/>
            <a:r>
              <a:rPr lang="fa-IR" sz="3200" dirty="0" smtClean="0">
                <a:cs typeface="B Nazanin" pitchFamily="2" charset="-78"/>
              </a:rPr>
              <a:t>عدم سوء استفاده از زحمات دیگران.</a:t>
            </a:r>
          </a:p>
          <a:p>
            <a:pPr algn="r" rtl="1"/>
            <a:r>
              <a:rPr lang="fa-IR" sz="3200" dirty="0" smtClean="0">
                <a:cs typeface="B Nazanin" pitchFamily="2" charset="-78"/>
              </a:rPr>
              <a:t>عدم وجود احساس حسادت و خودخواهی در افراد.</a:t>
            </a:r>
          </a:p>
          <a:p>
            <a:pPr algn="r" rtl="1"/>
            <a:r>
              <a:rPr lang="fa-IR" sz="3200" dirty="0" smtClean="0">
                <a:solidFill>
                  <a:schemeClr val="tx1"/>
                </a:solidFill>
                <a:cs typeface="B Nazanin" pitchFamily="2" charset="-78"/>
              </a:rPr>
              <a:t>رضایت از سابقه همکاری های پیشین.</a:t>
            </a:r>
          </a:p>
          <a:p>
            <a:pPr algn="r" rtl="1"/>
            <a:r>
              <a:rPr lang="fa-IR" sz="3200" dirty="0" smtClean="0">
                <a:solidFill>
                  <a:schemeClr val="tx1"/>
                </a:solidFill>
                <a:cs typeface="B Nazanin" pitchFamily="2" charset="-78"/>
              </a:rPr>
              <a:t>نزدیکی جغرافیایی، فرهنگی، زبانی و ...</a:t>
            </a:r>
          </a:p>
          <a:p>
            <a:pPr algn="r" rtl="1"/>
            <a:endParaRPr lang="fa-IR" sz="3200" dirty="0" smtClean="0">
              <a:solidFill>
                <a:schemeClr val="tx1"/>
              </a:solidFill>
              <a:cs typeface="0 Nazanin" panose="00000400000000000000" pitchFamily="2" charset="-78"/>
            </a:endParaRPr>
          </a:p>
          <a:p>
            <a:pPr algn="r" rtl="1"/>
            <a:endParaRPr lang="en-US" sz="3200" dirty="0" smtClean="0">
              <a:solidFill>
                <a:schemeClr val="tx1"/>
              </a:solidFill>
              <a:cs typeface="0 Nazanin" panose="00000400000000000000" pitchFamily="2" charset="-78"/>
            </a:endParaRPr>
          </a:p>
          <a:p>
            <a:endParaRPr lang="en-US" sz="3200" dirty="0" smtClean="0"/>
          </a:p>
          <a:p>
            <a:endParaRPr lang="en-US" sz="3200" dirty="0" smtClean="0">
              <a:effectLst>
                <a:outerShdw blurRad="38100" dist="38100" dir="2700000" algn="tl">
                  <a:srgbClr val="000000">
                    <a:alpha val="43137"/>
                  </a:srgbClr>
                </a:outerShdw>
              </a:effectLst>
            </a:endParaRPr>
          </a:p>
          <a:p>
            <a:pPr marL="0" indent="0">
              <a:buNone/>
            </a:pPr>
            <a:endParaRPr lang="en-CA" sz="3200" dirty="0" smtClean="0"/>
          </a:p>
          <a:p>
            <a:pPr marL="0" indent="0">
              <a:buNone/>
            </a:pPr>
            <a:endParaRPr lang="en-US" sz="3200" dirty="0"/>
          </a:p>
        </p:txBody>
      </p:sp>
    </p:spTree>
    <p:extLst>
      <p:ext uri="{BB962C8B-B14F-4D97-AF65-F5344CB8AC3E}">
        <p14:creationId xmlns:p14="http://schemas.microsoft.com/office/powerpoint/2010/main" val="4010323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7571"/>
          </a:xfrm>
        </p:spPr>
        <p:txBody>
          <a:bodyPr/>
          <a:lstStyle/>
          <a:p>
            <a:pPr algn="r" rtl="1"/>
            <a:r>
              <a:rPr lang="fa-IR" b="1" dirty="0" smtClean="0">
                <a:solidFill>
                  <a:srgbClr val="FF0000"/>
                </a:solidFill>
                <a:cs typeface="B Nazanin" panose="00000400000000000000" pitchFamily="2" charset="-78"/>
              </a:rPr>
              <a:t>چكيده مقاله</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a:xfrm>
            <a:off x="838200" y="1338470"/>
            <a:ext cx="10515600" cy="5208104"/>
          </a:xfrm>
        </p:spPr>
        <p:txBody>
          <a:bodyPr>
            <a:normAutofit lnSpcReduction="10000"/>
          </a:bodyPr>
          <a:lstStyle/>
          <a:p>
            <a:pPr algn="r" rtl="1"/>
            <a:r>
              <a:rPr lang="fa-IR" dirty="0" smtClean="0">
                <a:cs typeface="B Nazanin" pitchFamily="2" charset="-78"/>
              </a:rPr>
              <a:t>چکیده سه بخش دارد:</a:t>
            </a:r>
          </a:p>
          <a:p>
            <a:pPr marL="0" indent="0" algn="r" rtl="1">
              <a:buNone/>
            </a:pPr>
            <a:r>
              <a:rPr lang="fa-IR" dirty="0">
                <a:solidFill>
                  <a:schemeClr val="tx1"/>
                </a:solidFill>
                <a:cs typeface="B Nazanin" pitchFamily="2" charset="-78"/>
              </a:rPr>
              <a:t> </a:t>
            </a:r>
            <a:r>
              <a:rPr lang="fa-IR" dirty="0" smtClean="0">
                <a:solidFill>
                  <a:schemeClr val="tx1"/>
                </a:solidFill>
                <a:cs typeface="B Nazanin" pitchFamily="2" charset="-78"/>
              </a:rPr>
              <a:t>  الف)ابتدا باید بگوییم مسئله مورد بررسی چه می باشد و پیش زمیه آن چیست</a:t>
            </a:r>
          </a:p>
          <a:p>
            <a:pPr marL="0" indent="0" algn="r" rtl="1">
              <a:buNone/>
            </a:pPr>
            <a:endParaRPr lang="fa-IR" dirty="0" smtClean="0">
              <a:solidFill>
                <a:schemeClr val="tx1"/>
              </a:solidFill>
              <a:cs typeface="B Nazanin" pitchFamily="2" charset="-78"/>
            </a:endParaRPr>
          </a:p>
          <a:p>
            <a:pPr marL="0" indent="0" algn="r" rtl="1">
              <a:buNone/>
            </a:pPr>
            <a:r>
              <a:rPr lang="fa-IR" dirty="0">
                <a:cs typeface="B Nazanin" pitchFamily="2" charset="-78"/>
              </a:rPr>
              <a:t> </a:t>
            </a:r>
            <a:r>
              <a:rPr lang="fa-IR" dirty="0" smtClean="0">
                <a:cs typeface="B Nazanin" pitchFamily="2" charset="-78"/>
              </a:rPr>
              <a:t>  ب)میانی:فرضیات و اهداف کارتان بگویید و بخشی از روش که مهم می باشد(اختیاری است)</a:t>
            </a:r>
          </a:p>
          <a:p>
            <a:pPr marL="0" indent="0" algn="r" rtl="1">
              <a:buNone/>
            </a:pPr>
            <a:endParaRPr lang="fa-IR" dirty="0" smtClean="0">
              <a:cs typeface="B Nazanin" pitchFamily="2" charset="-78"/>
            </a:endParaRPr>
          </a:p>
          <a:p>
            <a:pPr marL="0" indent="0" algn="r" rtl="1">
              <a:buNone/>
            </a:pPr>
            <a:r>
              <a:rPr lang="fa-IR" dirty="0">
                <a:solidFill>
                  <a:schemeClr val="tx1"/>
                </a:solidFill>
                <a:cs typeface="B Nazanin" pitchFamily="2" charset="-78"/>
              </a:rPr>
              <a:t> </a:t>
            </a:r>
            <a:r>
              <a:rPr lang="fa-IR" dirty="0" smtClean="0">
                <a:solidFill>
                  <a:schemeClr val="tx1"/>
                </a:solidFill>
                <a:cs typeface="B Nazanin" pitchFamily="2" charset="-78"/>
              </a:rPr>
              <a:t>  ج)از نتایج بدست امده نتیجه گیری کنیدومقایسه روش شما با بقیه روشها بگویید (می توانید اعداد مقایسه هم بگویید)</a:t>
            </a:r>
          </a:p>
          <a:p>
            <a:pPr marL="0" indent="0" algn="r" rtl="1">
              <a:buNone/>
            </a:pPr>
            <a:endParaRPr lang="en-US" dirty="0" smtClean="0">
              <a:solidFill>
                <a:schemeClr val="tx1"/>
              </a:solidFill>
              <a:cs typeface="B Nazanin" pitchFamily="2" charset="-78"/>
            </a:endParaRPr>
          </a:p>
          <a:p>
            <a:pPr algn="r" rtl="1"/>
            <a:r>
              <a:rPr lang="fa-IR" dirty="0" smtClean="0">
                <a:solidFill>
                  <a:schemeClr val="tx1"/>
                </a:solidFill>
                <a:cs typeface="B Nazanin" pitchFamily="2" charset="-78"/>
              </a:rPr>
              <a:t>هدف چکیده ارائه تصویر کلی درباره محتوای مقاله است.</a:t>
            </a:r>
          </a:p>
          <a:p>
            <a:pPr algn="r" rtl="1"/>
            <a:r>
              <a:rPr lang="fa-IR" dirty="0" smtClean="0">
                <a:solidFill>
                  <a:schemeClr val="tx1"/>
                </a:solidFill>
                <a:cs typeface="B Nazanin" pitchFamily="2" charset="-78"/>
              </a:rPr>
              <a:t>باید حاوی مهم ترین مسائل مطرح شده در متن اصلی مقاله باشد.</a:t>
            </a:r>
          </a:p>
          <a:p>
            <a:pPr algn="r" rtl="1"/>
            <a:r>
              <a:rPr lang="fa-IR" dirty="0" smtClean="0">
                <a:solidFill>
                  <a:schemeClr val="tx1"/>
                </a:solidFill>
                <a:cs typeface="B Nazanin" pitchFamily="2" charset="-78"/>
              </a:rPr>
              <a:t>از جملات کوتاه و صریح تشکیل می شود. </a:t>
            </a:r>
          </a:p>
          <a:p>
            <a:pPr algn="r" rtl="1"/>
            <a:endParaRPr lang="fa-IR" dirty="0" smtClean="0">
              <a:solidFill>
                <a:schemeClr val="tx1"/>
              </a:solidFill>
              <a:cs typeface="B Nazanin" pitchFamily="2" charset="-78"/>
            </a:endParaRPr>
          </a:p>
          <a:p>
            <a:pPr>
              <a:lnSpc>
                <a:spcPct val="80000"/>
              </a:lnSpc>
              <a:defRPr/>
            </a:pPr>
            <a:endParaRPr lang="fa-IR" sz="2700" dirty="0">
              <a:cs typeface="B Nazanin" pitchFamily="2" charset="-78"/>
            </a:endParaRPr>
          </a:p>
        </p:txBody>
      </p:sp>
    </p:spTree>
    <p:extLst>
      <p:ext uri="{BB962C8B-B14F-4D97-AF65-F5344CB8AC3E}">
        <p14:creationId xmlns:p14="http://schemas.microsoft.com/office/powerpoint/2010/main" val="2430681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rPr>
              <a:t>چکیده ادامه</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pPr algn="r" rtl="1"/>
            <a:r>
              <a:rPr lang="fa-IR" dirty="0" smtClean="0">
                <a:solidFill>
                  <a:schemeClr val="tx1"/>
                </a:solidFill>
                <a:cs typeface="B Nazanin" pitchFamily="2" charset="-78"/>
              </a:rPr>
              <a:t>طول چکیده در مجلات مختلف متفاوت است (معمولا حداکثر 300 کلمه):</a:t>
            </a:r>
          </a:p>
          <a:p>
            <a:pPr algn="r" rtl="1">
              <a:buFontTx/>
              <a:buChar char="-"/>
            </a:pPr>
            <a:r>
              <a:rPr lang="fa-IR" dirty="0" smtClean="0">
                <a:solidFill>
                  <a:schemeClr val="tx1"/>
                </a:solidFill>
                <a:cs typeface="B Nazanin" pitchFamily="2" charset="-78"/>
              </a:rPr>
              <a:t>مقدمه: 1-2 جمله</a:t>
            </a:r>
          </a:p>
          <a:p>
            <a:pPr algn="r" rtl="1">
              <a:buFontTx/>
              <a:buChar char="-"/>
            </a:pPr>
            <a:r>
              <a:rPr lang="fa-IR" dirty="0" smtClean="0">
                <a:solidFill>
                  <a:schemeClr val="tx1"/>
                </a:solidFill>
                <a:cs typeface="B Nazanin" pitchFamily="2" charset="-78"/>
              </a:rPr>
              <a:t>اهداف: 1 جمله</a:t>
            </a:r>
          </a:p>
          <a:p>
            <a:pPr algn="r" rtl="1">
              <a:buFontTx/>
              <a:buChar char="-"/>
            </a:pPr>
            <a:r>
              <a:rPr lang="fa-IR" dirty="0" smtClean="0">
                <a:solidFill>
                  <a:schemeClr val="tx1"/>
                </a:solidFill>
                <a:cs typeface="B Nazanin" pitchFamily="2" charset="-78"/>
              </a:rPr>
              <a:t>روش شناسی: 3-4 جمله</a:t>
            </a:r>
          </a:p>
          <a:p>
            <a:pPr algn="r" rtl="1">
              <a:buFontTx/>
              <a:buChar char="-"/>
            </a:pPr>
            <a:r>
              <a:rPr lang="fa-IR" dirty="0" smtClean="0">
                <a:solidFill>
                  <a:schemeClr val="tx1"/>
                </a:solidFill>
                <a:cs typeface="B Nazanin" pitchFamily="2" charset="-78"/>
              </a:rPr>
              <a:t>یافته ها: 3-4 جمله</a:t>
            </a:r>
          </a:p>
          <a:p>
            <a:pPr algn="r" rtl="1">
              <a:buFontTx/>
              <a:buChar char="-"/>
            </a:pPr>
            <a:r>
              <a:rPr lang="fa-IR" dirty="0" smtClean="0">
                <a:solidFill>
                  <a:schemeClr val="tx1"/>
                </a:solidFill>
                <a:cs typeface="B Nazanin" pitchFamily="2" charset="-78"/>
              </a:rPr>
              <a:t>نتیجه گیری: 1 جمله</a:t>
            </a:r>
          </a:p>
          <a:p>
            <a:pPr algn="r" rtl="1">
              <a:buFontTx/>
              <a:buChar char="-"/>
            </a:pPr>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در چکیده باید از بیان هر نوع توضیح اضافی اجتناب شود. </a:t>
            </a:r>
          </a:p>
          <a:p>
            <a:pPr algn="r" rtl="1"/>
            <a:r>
              <a:rPr lang="fa-IR" dirty="0" smtClean="0">
                <a:solidFill>
                  <a:schemeClr val="tx1"/>
                </a:solidFill>
                <a:cs typeface="B Nazanin" pitchFamily="2" charset="-78"/>
              </a:rPr>
              <a:t>چکیده را معمولا پس از پایان نگارش متن مقاله می نویسیم. </a:t>
            </a:r>
          </a:p>
          <a:p>
            <a:endParaRPr lang="en-US" dirty="0"/>
          </a:p>
        </p:txBody>
      </p:sp>
    </p:spTree>
    <p:extLst>
      <p:ext uri="{BB962C8B-B14F-4D97-AF65-F5344CB8AC3E}">
        <p14:creationId xmlns:p14="http://schemas.microsoft.com/office/powerpoint/2010/main" val="944197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solidFill>
                  <a:srgbClr val="FF0000"/>
                </a:solidFill>
              </a:rPr>
              <a:t>چکیده ادامه</a:t>
            </a:r>
            <a:endParaRPr lang="en-US" dirty="0"/>
          </a:p>
        </p:txBody>
      </p:sp>
      <p:sp>
        <p:nvSpPr>
          <p:cNvPr id="3" name="Content Placeholder 2"/>
          <p:cNvSpPr>
            <a:spLocks noGrp="1"/>
          </p:cNvSpPr>
          <p:nvPr>
            <p:ph idx="1"/>
          </p:nvPr>
        </p:nvSpPr>
        <p:spPr/>
        <p:txBody>
          <a:bodyPr/>
          <a:lstStyle/>
          <a:p>
            <a:pPr algn="r" rtl="1"/>
            <a:r>
              <a:rPr lang="fa-IR" dirty="0">
                <a:cs typeface="B Nazanin" pitchFamily="2" charset="-78"/>
              </a:rPr>
              <a:t>یکی دیگر از قسمت های مهم مقاله که می تواند خواننده را به مطالعه و یا عدم مطالعه مقاله تشویق کند</a:t>
            </a:r>
            <a:r>
              <a:rPr lang="fa-IR" dirty="0" smtClean="0">
                <a:cs typeface="B Nazanin" pitchFamily="2" charset="-78"/>
              </a:rPr>
              <a:t>.</a:t>
            </a:r>
          </a:p>
          <a:p>
            <a:pPr marL="0" indent="0" algn="r" rtl="1">
              <a:buNone/>
            </a:pPr>
            <a:endParaRPr lang="fa-IR" dirty="0">
              <a:cs typeface="B Nazanin" pitchFamily="2" charset="-78"/>
            </a:endParaRPr>
          </a:p>
          <a:p>
            <a:pPr algn="r" rtl="1"/>
            <a:r>
              <a:rPr lang="fa-IR" dirty="0">
                <a:cs typeface="B Nazanin" pitchFamily="2" charset="-78"/>
              </a:rPr>
              <a:t>ساختاریافته و یا آزاد.</a:t>
            </a:r>
            <a:endParaRPr lang="fa-IR" sz="2700" dirty="0">
              <a:cs typeface="B Nazanin" pitchFamily="2" charset="-78"/>
            </a:endParaRPr>
          </a:p>
          <a:p>
            <a:pPr algn="r" rtl="1"/>
            <a:endParaRPr lang="fa-IR" dirty="0">
              <a:cs typeface="B Nazanin" pitchFamily="2" charset="-78"/>
            </a:endParaRPr>
          </a:p>
          <a:p>
            <a:pPr algn="r" rtl="1">
              <a:lnSpc>
                <a:spcPct val="80000"/>
              </a:lnSpc>
              <a:defRPr/>
            </a:pPr>
            <a:r>
              <a:rPr lang="fa-IR" dirty="0">
                <a:cs typeface="B Nazanin" pitchFamily="2" charset="-78"/>
              </a:rPr>
              <a:t>در چكيده ارجاع ندهيد </a:t>
            </a:r>
            <a:r>
              <a:rPr lang="fa-IR" dirty="0" smtClean="0">
                <a:cs typeface="B Nazanin" pitchFamily="2" charset="-78"/>
              </a:rPr>
              <a:t>.</a:t>
            </a:r>
          </a:p>
          <a:p>
            <a:pPr marL="0" indent="0" algn="r" rtl="1">
              <a:lnSpc>
                <a:spcPct val="80000"/>
              </a:lnSpc>
              <a:buNone/>
              <a:defRPr/>
            </a:pPr>
            <a:endParaRPr lang="fa-IR" dirty="0">
              <a:cs typeface="B Nazanin" pitchFamily="2" charset="-78"/>
            </a:endParaRPr>
          </a:p>
          <a:p>
            <a:pPr algn="r" rtl="1">
              <a:lnSpc>
                <a:spcPct val="80000"/>
              </a:lnSpc>
              <a:defRPr/>
            </a:pPr>
            <a:r>
              <a:rPr lang="fa-IR" dirty="0">
                <a:cs typeface="B Nazanin" pitchFamily="2" charset="-78"/>
              </a:rPr>
              <a:t> كاري به پيشينه تحقيق ندارد.</a:t>
            </a:r>
            <a:endParaRPr lang="en-US" dirty="0">
              <a:cs typeface="B Nazanin" pitchFamily="2" charset="-78"/>
            </a:endParaRPr>
          </a:p>
          <a:p>
            <a:endParaRPr lang="en-US" dirty="0"/>
          </a:p>
        </p:txBody>
      </p:sp>
    </p:spTree>
    <p:extLst>
      <p:ext uri="{BB962C8B-B14F-4D97-AF65-F5344CB8AC3E}">
        <p14:creationId xmlns:p14="http://schemas.microsoft.com/office/powerpoint/2010/main" val="3551790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cs typeface="B Nazanin" panose="00000400000000000000" pitchFamily="2" charset="-78"/>
              </a:rPr>
              <a:t>كليد واژه ها</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a:xfrm>
            <a:off x="838200" y="1690688"/>
            <a:ext cx="10515600" cy="4763121"/>
          </a:xfrm>
        </p:spPr>
        <p:txBody>
          <a:bodyPr>
            <a:normAutofit/>
          </a:bodyPr>
          <a:lstStyle/>
          <a:p>
            <a:pPr algn="r" rtl="1"/>
            <a:r>
              <a:rPr lang="fa-IR" dirty="0" smtClean="0">
                <a:solidFill>
                  <a:schemeClr val="tx1"/>
                </a:solidFill>
                <a:cs typeface="B Nazanin" pitchFamily="2" charset="-78"/>
              </a:rPr>
              <a:t>کنترل شده (با استفاده از اصطلاح نامه ها)</a:t>
            </a:r>
          </a:p>
          <a:p>
            <a:pPr algn="r" rtl="1"/>
            <a:r>
              <a:rPr lang="fa-IR" dirty="0" smtClean="0">
                <a:solidFill>
                  <a:schemeClr val="tx1"/>
                </a:solidFill>
                <a:cs typeface="B Nazanin" pitchFamily="2" charset="-78"/>
              </a:rPr>
              <a:t>کلیدواژه های آزاد</a:t>
            </a:r>
          </a:p>
          <a:p>
            <a:pPr algn="r" rtl="1"/>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به خواننده نشان می دهد که چه مفاهیم و موضوعاتی در مقاله مورد بررسی قرار گرفته است.</a:t>
            </a:r>
          </a:p>
          <a:p>
            <a:pPr marL="0" indent="0" algn="r" rtl="1">
              <a:buNone/>
            </a:pPr>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باید ترکیبی از واژگان اعم و اخص که بیشترین رابطه معنایی با محتوای مقاله دارند بیان شود. </a:t>
            </a:r>
          </a:p>
          <a:p>
            <a:pPr algn="r" rtl="1"/>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انتخاب کلیدواژه های مناسب احتمال بازیابی مقاله از طریق پایگاه های اطلاعاتی را افزایش می دهد. </a:t>
            </a:r>
          </a:p>
          <a:p>
            <a:pPr>
              <a:buFontTx/>
              <a:buChar char="-"/>
              <a:defRPr/>
            </a:pPr>
            <a:endParaRPr lang="fa-IR" b="1" dirty="0" smtClean="0"/>
          </a:p>
          <a:p>
            <a:endParaRPr lang="en-US" dirty="0"/>
          </a:p>
        </p:txBody>
      </p:sp>
    </p:spTree>
    <p:extLst>
      <p:ext uri="{BB962C8B-B14F-4D97-AF65-F5344CB8AC3E}">
        <p14:creationId xmlns:p14="http://schemas.microsoft.com/office/powerpoint/2010/main" val="1797409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cs typeface="B Nazanin" panose="00000400000000000000" pitchFamily="2" charset="-78"/>
              </a:rPr>
              <a:t>كليد واژه ها-ادامه</a:t>
            </a:r>
            <a:endParaRPr lang="en-US" dirty="0"/>
          </a:p>
        </p:txBody>
      </p:sp>
      <p:sp>
        <p:nvSpPr>
          <p:cNvPr id="3" name="Content Placeholder 2"/>
          <p:cNvSpPr>
            <a:spLocks noGrp="1"/>
          </p:cNvSpPr>
          <p:nvPr>
            <p:ph idx="1"/>
          </p:nvPr>
        </p:nvSpPr>
        <p:spPr/>
        <p:txBody>
          <a:bodyPr/>
          <a:lstStyle/>
          <a:p>
            <a:pPr algn="r" rtl="1">
              <a:buFontTx/>
              <a:buChar char="-"/>
              <a:defRPr/>
            </a:pPr>
            <a:r>
              <a:rPr lang="fa-IR" dirty="0">
                <a:cs typeface="B Nazanin" pitchFamily="2" charset="-78"/>
              </a:rPr>
              <a:t>فيلد مقاله را نشان مي دهد </a:t>
            </a:r>
            <a:r>
              <a:rPr lang="fa-IR" dirty="0" smtClean="0">
                <a:cs typeface="B Nazanin" pitchFamily="2" charset="-78"/>
              </a:rPr>
              <a:t>.</a:t>
            </a:r>
          </a:p>
          <a:p>
            <a:pPr marL="0" indent="0" algn="r" rtl="1">
              <a:buNone/>
              <a:defRPr/>
            </a:pPr>
            <a:endParaRPr lang="fa-IR" dirty="0">
              <a:cs typeface="B Nazanin" pitchFamily="2" charset="-78"/>
            </a:endParaRPr>
          </a:p>
          <a:p>
            <a:pPr algn="r" rtl="1">
              <a:buFontTx/>
              <a:buChar char="-"/>
              <a:defRPr/>
            </a:pPr>
            <a:r>
              <a:rPr lang="fa-IR" dirty="0">
                <a:cs typeface="B Nazanin" pitchFamily="2" charset="-78"/>
              </a:rPr>
              <a:t> كلمات پراستفاده در </a:t>
            </a:r>
            <a:r>
              <a:rPr lang="fa-IR" dirty="0" smtClean="0">
                <a:cs typeface="B Nazanin" pitchFamily="2" charset="-78"/>
              </a:rPr>
              <a:t>مقاله</a:t>
            </a:r>
          </a:p>
          <a:p>
            <a:pPr marL="0" indent="0" algn="r" rtl="1">
              <a:buNone/>
              <a:defRPr/>
            </a:pPr>
            <a:endParaRPr lang="fa-IR" dirty="0">
              <a:cs typeface="B Nazanin" pitchFamily="2" charset="-78"/>
            </a:endParaRPr>
          </a:p>
          <a:p>
            <a:pPr algn="r" rtl="1">
              <a:buFontTx/>
              <a:buChar char="-"/>
              <a:defRPr/>
            </a:pPr>
            <a:r>
              <a:rPr lang="fa-IR" dirty="0">
                <a:cs typeface="B Nazanin" pitchFamily="2" charset="-78"/>
              </a:rPr>
              <a:t> معمولا 5 كلمه به ترتيب </a:t>
            </a:r>
            <a:r>
              <a:rPr lang="fa-IR" dirty="0" smtClean="0">
                <a:cs typeface="B Nazanin" pitchFamily="2" charset="-78"/>
              </a:rPr>
              <a:t>الفبا</a:t>
            </a:r>
          </a:p>
          <a:p>
            <a:pPr marL="0" indent="0" algn="r" rtl="1">
              <a:buNone/>
              <a:defRPr/>
            </a:pPr>
            <a:endParaRPr lang="fa-IR" dirty="0">
              <a:cs typeface="B Nazanin" pitchFamily="2" charset="-78"/>
            </a:endParaRPr>
          </a:p>
          <a:p>
            <a:pPr algn="r" rtl="1">
              <a:buFontTx/>
              <a:buChar char="-"/>
              <a:defRPr/>
            </a:pPr>
            <a:r>
              <a:rPr lang="fa-IR" dirty="0">
                <a:cs typeface="B Nazanin" pitchFamily="2" charset="-78"/>
              </a:rPr>
              <a:t>  براي جستجو در فيلد مورد نظر خواننده </a:t>
            </a:r>
          </a:p>
          <a:p>
            <a:endParaRPr lang="en-US" dirty="0"/>
          </a:p>
        </p:txBody>
      </p:sp>
    </p:spTree>
    <p:extLst>
      <p:ext uri="{BB962C8B-B14F-4D97-AF65-F5344CB8AC3E}">
        <p14:creationId xmlns:p14="http://schemas.microsoft.com/office/powerpoint/2010/main" val="1874062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3101"/>
          </a:xfrm>
        </p:spPr>
        <p:txBody>
          <a:bodyPr/>
          <a:lstStyle/>
          <a:p>
            <a:pPr algn="r" rtl="1"/>
            <a:r>
              <a:rPr lang="fa-IR" b="1" dirty="0" smtClean="0">
                <a:solidFill>
                  <a:srgbClr val="FF0000"/>
                </a:solidFill>
                <a:cs typeface="B Nazanin" panose="00000400000000000000" pitchFamily="2" charset="-78"/>
              </a:rPr>
              <a:t>مقدمه</a:t>
            </a:r>
            <a:endParaRPr lang="en-US"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838200" y="1378226"/>
            <a:ext cx="10515600" cy="4798737"/>
          </a:xfrm>
        </p:spPr>
        <p:txBody>
          <a:bodyPr>
            <a:normAutofit/>
          </a:bodyPr>
          <a:lstStyle/>
          <a:p>
            <a:pPr algn="just" rtl="1"/>
            <a:r>
              <a:rPr lang="fa-IR" sz="2400" dirty="0">
                <a:cs typeface="B Nazanin" pitchFamily="2" charset="-78"/>
              </a:rPr>
              <a:t>هدف مقدمه: آشنایی کلی خواننده با موضوع مقاله و آماده کردن وی جهت ورود به مبحث </a:t>
            </a:r>
            <a:r>
              <a:rPr lang="fa-IR" sz="2400" dirty="0" smtClean="0">
                <a:cs typeface="B Nazanin" pitchFamily="2" charset="-78"/>
              </a:rPr>
              <a:t>اصلی (یک دید به خواننده بدهید تا خواننده طبق همین دید بقیه قسمت های مقاله را مطالعه کند).</a:t>
            </a:r>
          </a:p>
          <a:p>
            <a:pPr marL="0" indent="0" algn="just" rtl="1">
              <a:buNone/>
            </a:pPr>
            <a:endParaRPr lang="fa-IR" sz="2400" dirty="0">
              <a:cs typeface="B Nazanin" pitchFamily="2" charset="-78"/>
            </a:endParaRPr>
          </a:p>
          <a:p>
            <a:pPr algn="r" rtl="1"/>
            <a:r>
              <a:rPr lang="fa-IR" dirty="0">
                <a:cs typeface="B Nazanin" pitchFamily="2" charset="-78"/>
              </a:rPr>
              <a:t>اطلاعات کلی در مورد موضوع پژوهش</a:t>
            </a:r>
            <a:r>
              <a:rPr lang="fa-IR" dirty="0" smtClean="0">
                <a:cs typeface="B Nazanin" pitchFamily="2" charset="-78"/>
              </a:rPr>
              <a:t>.</a:t>
            </a:r>
          </a:p>
          <a:p>
            <a:pPr marL="0" indent="0" algn="r" rtl="1">
              <a:buNone/>
            </a:pPr>
            <a:endParaRPr lang="fa-IR" dirty="0">
              <a:cs typeface="B Nazanin" pitchFamily="2" charset="-78"/>
            </a:endParaRPr>
          </a:p>
          <a:p>
            <a:pPr algn="r" rtl="1"/>
            <a:r>
              <a:rPr lang="fa-IR" dirty="0">
                <a:cs typeface="B Nazanin" pitchFamily="2" charset="-78"/>
              </a:rPr>
              <a:t>مبانی نظری پژوهش</a:t>
            </a:r>
            <a:r>
              <a:rPr lang="fa-IR" dirty="0" smtClean="0">
                <a:cs typeface="B Nazanin" pitchFamily="2" charset="-78"/>
              </a:rPr>
              <a:t>.</a:t>
            </a:r>
          </a:p>
          <a:p>
            <a:pPr marL="0" indent="0" algn="r" rtl="1">
              <a:buNone/>
            </a:pPr>
            <a:endParaRPr lang="fa-IR" dirty="0">
              <a:cs typeface="B Nazanin" pitchFamily="2" charset="-78"/>
            </a:endParaRPr>
          </a:p>
          <a:p>
            <a:pPr algn="r" rtl="1"/>
            <a:r>
              <a:rPr lang="fa-IR" dirty="0">
                <a:cs typeface="B Nazanin" pitchFamily="2" charset="-78"/>
              </a:rPr>
              <a:t>بیان مساله پژوهش (روشن، خلاصه و خاص) (یکی از مهم ترین قسمت ها</a:t>
            </a:r>
            <a:r>
              <a:rPr lang="fa-IR" dirty="0" smtClean="0">
                <a:cs typeface="B Nazanin" pitchFamily="2" charset="-78"/>
              </a:rPr>
              <a:t>)</a:t>
            </a:r>
          </a:p>
          <a:p>
            <a:pPr marL="0" indent="0" algn="r" rtl="1">
              <a:buNone/>
            </a:pPr>
            <a:endParaRPr lang="fa-IR" dirty="0">
              <a:cs typeface="B Nazanin" pitchFamily="2" charset="-78"/>
            </a:endParaRPr>
          </a:p>
          <a:p>
            <a:pPr algn="r" rtl="1">
              <a:defRPr/>
            </a:pPr>
            <a:r>
              <a:rPr lang="fa-IR" dirty="0" smtClean="0">
                <a:cs typeface="B Nazanin" pitchFamily="2" charset="-78"/>
              </a:rPr>
              <a:t>سپس </a:t>
            </a:r>
            <a:r>
              <a:rPr lang="fa-IR" dirty="0">
                <a:cs typeface="B Nazanin" pitchFamily="2" charset="-78"/>
              </a:rPr>
              <a:t>در متن مقاله ، آنها را مطرح كنيد .  </a:t>
            </a:r>
            <a:endParaRPr lang="en-US" dirty="0">
              <a:cs typeface="B Nazanin" pitchFamily="2" charset="-78"/>
            </a:endParaRPr>
          </a:p>
          <a:p>
            <a:endParaRPr lang="en-US" dirty="0"/>
          </a:p>
        </p:txBody>
      </p:sp>
    </p:spTree>
    <p:extLst>
      <p:ext uri="{BB962C8B-B14F-4D97-AF65-F5344CB8AC3E}">
        <p14:creationId xmlns:p14="http://schemas.microsoft.com/office/powerpoint/2010/main" val="3841977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cs typeface="B Nazanin" panose="00000400000000000000" pitchFamily="2" charset="-78"/>
              </a:rPr>
              <a:t>مقدمه مقاله</a:t>
            </a:r>
            <a:br>
              <a:rPr lang="fa-IR" b="1" dirty="0" smtClean="0">
                <a:solidFill>
                  <a:srgbClr val="FF0000"/>
                </a:solidFill>
                <a:cs typeface="B Nazanin" panose="00000400000000000000" pitchFamily="2" charset="-78"/>
              </a:rPr>
            </a:b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a:xfrm>
            <a:off x="838200" y="1391478"/>
            <a:ext cx="10515600" cy="4969565"/>
          </a:xfrm>
        </p:spPr>
        <p:txBody>
          <a:bodyPr>
            <a:normAutofit/>
          </a:bodyPr>
          <a:lstStyle/>
          <a:p>
            <a:pPr algn="r" rtl="1"/>
            <a:r>
              <a:rPr lang="fa-IR" dirty="0" smtClean="0">
                <a:cs typeface="B Nazanin" panose="00000400000000000000" pitchFamily="2" charset="-78"/>
              </a:rPr>
              <a:t>چهار سوال در ذهن خود داشته باشید</a:t>
            </a:r>
          </a:p>
          <a:p>
            <a:pPr marL="0" indent="0" algn="r" rtl="1">
              <a:buNone/>
            </a:pPr>
            <a:endParaRPr lang="fa-IR" dirty="0" smtClean="0">
              <a:cs typeface="B Nazanin" panose="00000400000000000000" pitchFamily="2" charset="-78"/>
            </a:endParaRPr>
          </a:p>
          <a:p>
            <a:pPr marL="0" indent="0" algn="r" rtl="1">
              <a:buNone/>
            </a:pPr>
            <a:r>
              <a:rPr lang="fa-IR" dirty="0" smtClean="0">
                <a:cs typeface="B Nazanin" panose="00000400000000000000" pitchFamily="2" charset="-78"/>
              </a:rPr>
              <a:t>	1)مشکل اصلی چیست؟</a:t>
            </a:r>
          </a:p>
          <a:p>
            <a:pPr marL="0" indent="0" algn="r" rtl="1">
              <a:buNone/>
            </a:pPr>
            <a:endParaRPr lang="fa-IR" dirty="0" smtClean="0">
              <a:cs typeface="B Nazanin" panose="00000400000000000000" pitchFamily="2" charset="-78"/>
            </a:endParaRPr>
          </a:p>
          <a:p>
            <a:pPr marL="0" indent="0" algn="r" rtl="1">
              <a:buNone/>
            </a:pPr>
            <a:r>
              <a:rPr lang="fa-IR" dirty="0">
                <a:cs typeface="B Nazanin" panose="00000400000000000000" pitchFamily="2" charset="-78"/>
              </a:rPr>
              <a:t>	</a:t>
            </a:r>
            <a:r>
              <a:rPr lang="fa-IR" dirty="0" smtClean="0">
                <a:cs typeface="B Nazanin" panose="00000400000000000000" pitchFamily="2" charset="-78"/>
              </a:rPr>
              <a:t>2)چه راه حل های داشته؟</a:t>
            </a:r>
          </a:p>
          <a:p>
            <a:pPr marL="0" indent="0" algn="r" rtl="1">
              <a:buNone/>
            </a:pPr>
            <a:endParaRPr lang="fa-IR" dirty="0" smtClean="0">
              <a:cs typeface="B Nazanin" panose="00000400000000000000" pitchFamily="2" charset="-78"/>
            </a:endParaRPr>
          </a:p>
          <a:p>
            <a:pPr marL="0" indent="0" algn="r" rtl="1">
              <a:buNone/>
            </a:pPr>
            <a:r>
              <a:rPr lang="fa-IR" dirty="0">
                <a:cs typeface="B Nazanin" panose="00000400000000000000" pitchFamily="2" charset="-78"/>
              </a:rPr>
              <a:t>	</a:t>
            </a:r>
            <a:r>
              <a:rPr lang="fa-IR" dirty="0" smtClean="0">
                <a:cs typeface="B Nazanin" panose="00000400000000000000" pitchFamily="2" charset="-78"/>
              </a:rPr>
              <a:t>3)حالا چه مسئله ای وجود دارد؟</a:t>
            </a:r>
          </a:p>
          <a:p>
            <a:pPr marL="0" indent="0" algn="r" rtl="1">
              <a:buNone/>
            </a:pPr>
            <a:endParaRPr lang="fa-IR" dirty="0" smtClean="0">
              <a:cs typeface="B Nazanin" panose="00000400000000000000" pitchFamily="2" charset="-78"/>
            </a:endParaRPr>
          </a:p>
          <a:p>
            <a:pPr marL="0" indent="0" algn="r" rtl="1">
              <a:buNone/>
            </a:pPr>
            <a:r>
              <a:rPr lang="fa-IR" dirty="0">
                <a:cs typeface="B Nazanin" panose="00000400000000000000" pitchFamily="2" charset="-78"/>
              </a:rPr>
              <a:t>	</a:t>
            </a:r>
            <a:r>
              <a:rPr lang="fa-IR" dirty="0" smtClean="0">
                <a:cs typeface="B Nazanin" panose="00000400000000000000" pitchFamily="2" charset="-78"/>
              </a:rPr>
              <a:t>4)شما چه راه حلی برای حل آن دارید؟</a:t>
            </a:r>
          </a:p>
        </p:txBody>
      </p:sp>
    </p:spTree>
    <p:extLst>
      <p:ext uri="{BB962C8B-B14F-4D97-AF65-F5344CB8AC3E}">
        <p14:creationId xmlns:p14="http://schemas.microsoft.com/office/powerpoint/2010/main" val="1660000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9118"/>
          </a:xfrm>
        </p:spPr>
        <p:txBody>
          <a:bodyPr>
            <a:normAutofit fontScale="90000"/>
          </a:bodyPr>
          <a:lstStyle/>
          <a:p>
            <a:pPr algn="r"/>
            <a:r>
              <a:rPr lang="fa-IR" b="1" dirty="0" smtClean="0">
                <a:solidFill>
                  <a:srgbClr val="FF0000"/>
                </a:solidFill>
                <a:cs typeface="B Nazanin" panose="00000400000000000000" pitchFamily="2" charset="-78"/>
              </a:rPr>
              <a:t>مقدمه مقاله-ادامه</a:t>
            </a:r>
            <a:br>
              <a:rPr lang="fa-IR" b="1" dirty="0" smtClean="0">
                <a:solidFill>
                  <a:srgbClr val="FF0000"/>
                </a:solidFill>
                <a:cs typeface="B Nazanin" panose="00000400000000000000" pitchFamily="2" charset="-78"/>
              </a:rPr>
            </a:b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a:xfrm>
            <a:off x="838200" y="1086678"/>
            <a:ext cx="10515600" cy="5499652"/>
          </a:xfrm>
        </p:spPr>
        <p:txBody>
          <a:bodyPr>
            <a:normAutofit/>
          </a:bodyPr>
          <a:lstStyle/>
          <a:p>
            <a:pPr algn="r" rtl="1"/>
            <a:r>
              <a:rPr lang="fa-IR" dirty="0">
                <a:cs typeface="B Nazanin" panose="00000400000000000000" pitchFamily="2" charset="-78"/>
              </a:rPr>
              <a:t>سه بخش </a:t>
            </a:r>
            <a:r>
              <a:rPr lang="fa-IR" dirty="0" smtClean="0">
                <a:cs typeface="B Nazanin" panose="00000400000000000000" pitchFamily="2" charset="-78"/>
              </a:rPr>
              <a:t>دارد</a:t>
            </a:r>
            <a:endParaRPr lang="fa-IR" dirty="0">
              <a:cs typeface="B Nazanin" panose="00000400000000000000" pitchFamily="2" charset="-78"/>
            </a:endParaRPr>
          </a:p>
          <a:p>
            <a:pPr marL="457200" lvl="1" indent="0" algn="r" rtl="1">
              <a:buNone/>
            </a:pPr>
            <a:r>
              <a:rPr lang="fa-IR" sz="2800" dirty="0">
                <a:solidFill>
                  <a:srgbClr val="FF0000"/>
                </a:solidFill>
                <a:cs typeface="B Nazanin" panose="00000400000000000000" pitchFamily="2" charset="-78"/>
              </a:rPr>
              <a:t>ابتدا : </a:t>
            </a:r>
            <a:r>
              <a:rPr lang="fa-IR" sz="2800" dirty="0">
                <a:cs typeface="B Nazanin" panose="00000400000000000000" pitchFamily="2" charset="-78"/>
              </a:rPr>
              <a:t>اهمیت موضوع چیست؟چرا می خواهید روی آن کار کنید؟</a:t>
            </a:r>
          </a:p>
          <a:p>
            <a:pPr marL="457200" lvl="1" indent="0" algn="r" rtl="1">
              <a:buNone/>
            </a:pPr>
            <a:endParaRPr lang="fa-IR" sz="2800" dirty="0">
              <a:cs typeface="B Nazanin" panose="00000400000000000000" pitchFamily="2" charset="-78"/>
            </a:endParaRPr>
          </a:p>
          <a:p>
            <a:pPr marL="457200" lvl="1" indent="0" algn="r" rtl="1">
              <a:buNone/>
            </a:pPr>
            <a:r>
              <a:rPr lang="fa-IR" sz="2800" dirty="0">
                <a:solidFill>
                  <a:srgbClr val="FF0000"/>
                </a:solidFill>
                <a:cs typeface="B Nazanin" panose="00000400000000000000" pitchFamily="2" charset="-78"/>
              </a:rPr>
              <a:t>وسط: </a:t>
            </a:r>
            <a:r>
              <a:rPr lang="fa-IR" sz="2800" dirty="0">
                <a:cs typeface="B Nazanin" panose="00000400000000000000" pitchFamily="2" charset="-78"/>
              </a:rPr>
              <a:t>چالشها و مشکلات مسئله بیان می شود (دیگران چه راه حلی برای آن بیان کردند</a:t>
            </a:r>
            <a:r>
              <a:rPr lang="fa-IR" sz="2800" dirty="0" smtClean="0">
                <a:cs typeface="B Nazanin" panose="00000400000000000000" pitchFamily="2" charset="-78"/>
              </a:rPr>
              <a:t>)</a:t>
            </a:r>
          </a:p>
          <a:p>
            <a:pPr marL="457200" lvl="1" indent="0" algn="r" rtl="1">
              <a:buNone/>
            </a:pPr>
            <a:endParaRPr lang="fa-IR" sz="2800" dirty="0">
              <a:cs typeface="B Nazanin" panose="00000400000000000000" pitchFamily="2" charset="-78"/>
            </a:endParaRPr>
          </a:p>
          <a:p>
            <a:pPr marL="457200" lvl="1" indent="0" algn="r" rtl="1">
              <a:buNone/>
            </a:pPr>
            <a:r>
              <a:rPr lang="fa-IR" b="1" u="sng" dirty="0">
                <a:solidFill>
                  <a:srgbClr val="FF0000"/>
                </a:solidFill>
                <a:cs typeface="B Nazanin" panose="00000400000000000000" pitchFamily="2" charset="-78"/>
              </a:rPr>
              <a:t>نکته</a:t>
            </a:r>
            <a:r>
              <a:rPr lang="fa-IR" b="1" u="sng" dirty="0" smtClean="0">
                <a:solidFill>
                  <a:srgbClr val="FF0000"/>
                </a:solidFill>
                <a:cs typeface="B Nazanin" panose="00000400000000000000" pitchFamily="2" charset="-78"/>
              </a:rPr>
              <a:t>: </a:t>
            </a:r>
            <a:r>
              <a:rPr lang="fa-IR" dirty="0" smtClean="0">
                <a:cs typeface="B Nazanin" panose="00000400000000000000" pitchFamily="2" charset="-78"/>
              </a:rPr>
              <a:t>مطالعه </a:t>
            </a:r>
            <a:r>
              <a:rPr lang="fa-IR" dirty="0">
                <a:cs typeface="B Nazanin" panose="00000400000000000000" pitchFamily="2" charset="-78"/>
              </a:rPr>
              <a:t>روشهای دیگران باید جهت دار باشد (وقتی دارید مرور می کنید ربطش دهید به مسئله ای که شما میخواهید حل کنید)</a:t>
            </a:r>
          </a:p>
          <a:p>
            <a:pPr marL="457200" lvl="1" indent="0" algn="r" rtl="1">
              <a:buNone/>
            </a:pPr>
            <a:endParaRPr lang="fa-IR" sz="2800" dirty="0">
              <a:cs typeface="B Nazanin" panose="00000400000000000000" pitchFamily="2" charset="-78"/>
            </a:endParaRPr>
          </a:p>
          <a:p>
            <a:pPr marL="457200" lvl="1" indent="0" algn="r" rtl="1">
              <a:buNone/>
            </a:pPr>
            <a:r>
              <a:rPr lang="fa-IR" sz="2800" dirty="0">
                <a:solidFill>
                  <a:srgbClr val="FF0000"/>
                </a:solidFill>
                <a:cs typeface="B Nazanin" panose="00000400000000000000" pitchFamily="2" charset="-78"/>
              </a:rPr>
              <a:t>آخر: </a:t>
            </a:r>
            <a:r>
              <a:rPr lang="fa-IR" sz="2800" dirty="0">
                <a:cs typeface="B Nazanin" panose="00000400000000000000" pitchFamily="2" charset="-78"/>
              </a:rPr>
              <a:t>حتما هدف را مطرح کنید(انگیزه برای حل موضوع و کاربردهای برای حل آن وبرتری های روش شما</a:t>
            </a:r>
            <a:r>
              <a:rPr lang="fa-IR" sz="2800" dirty="0" smtClean="0">
                <a:cs typeface="B Nazanin" panose="00000400000000000000" pitchFamily="2" charset="-78"/>
              </a:rPr>
              <a:t>)</a:t>
            </a:r>
          </a:p>
          <a:p>
            <a:pPr marL="457200" lvl="1" indent="0" algn="r" rtl="1">
              <a:buNone/>
            </a:pPr>
            <a:endParaRPr lang="fa-IR" sz="2800" dirty="0">
              <a:cs typeface="B Nazanin" panose="00000400000000000000" pitchFamily="2" charset="-78"/>
            </a:endParaRPr>
          </a:p>
          <a:p>
            <a:pPr marL="457200" lvl="1" indent="0" algn="r" rtl="1">
              <a:buNone/>
            </a:pPr>
            <a:r>
              <a:rPr lang="fa-IR" b="1" u="sng" dirty="0">
                <a:solidFill>
                  <a:srgbClr val="FF0000"/>
                </a:solidFill>
                <a:cs typeface="B Nazanin" panose="00000400000000000000" pitchFamily="2" charset="-78"/>
              </a:rPr>
              <a:t>نکته </a:t>
            </a:r>
            <a:r>
              <a:rPr lang="fa-IR" b="1" u="sng" dirty="0" smtClean="0">
                <a:solidFill>
                  <a:srgbClr val="FF0000"/>
                </a:solidFill>
                <a:cs typeface="B Nazanin" panose="00000400000000000000" pitchFamily="2" charset="-78"/>
              </a:rPr>
              <a:t>: </a:t>
            </a:r>
            <a:r>
              <a:rPr lang="fa-IR" dirty="0" smtClean="0">
                <a:cs typeface="B Nazanin" panose="00000400000000000000" pitchFamily="2" charset="-78"/>
              </a:rPr>
              <a:t>لزومی </a:t>
            </a:r>
            <a:r>
              <a:rPr lang="fa-IR" dirty="0">
                <a:cs typeface="B Nazanin" panose="00000400000000000000" pitchFamily="2" charset="-78"/>
              </a:rPr>
              <a:t>ندارد جزئیات روش را بیان کنید ،این برای قسمت متدها و </a:t>
            </a:r>
            <a:r>
              <a:rPr lang="fa-IR" dirty="0" smtClean="0">
                <a:cs typeface="B Nazanin" panose="00000400000000000000" pitchFamily="2" charset="-78"/>
              </a:rPr>
              <a:t>روشهاست</a:t>
            </a:r>
            <a:endParaRPr lang="fa-IR" sz="2000" dirty="0"/>
          </a:p>
          <a:p>
            <a:pPr marL="457200" lvl="1" indent="0" algn="r" rtl="1">
              <a:buNone/>
            </a:pPr>
            <a:endParaRPr lang="fa-IR" dirty="0">
              <a:cs typeface="B Nazanin" panose="00000400000000000000" pitchFamily="2" charset="-78"/>
            </a:endParaRPr>
          </a:p>
        </p:txBody>
      </p:sp>
    </p:spTree>
    <p:extLst>
      <p:ext uri="{BB962C8B-B14F-4D97-AF65-F5344CB8AC3E}">
        <p14:creationId xmlns:p14="http://schemas.microsoft.com/office/powerpoint/2010/main" val="2493770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2771"/>
          </a:xfrm>
        </p:spPr>
        <p:txBody>
          <a:bodyPr>
            <a:normAutofit fontScale="90000"/>
          </a:bodyPr>
          <a:lstStyle/>
          <a:p>
            <a:pPr algn="r" rtl="1"/>
            <a:r>
              <a:rPr lang="fa-IR" dirty="0" smtClean="0"/>
              <a:t>مثال-</a:t>
            </a:r>
            <a:r>
              <a:rPr lang="fa-IR" kern="1600" dirty="0">
                <a:latin typeface="Times New Roman" panose="02020503050405090304" pitchFamily="18" charset="0"/>
                <a:ea typeface="MS Mincho"/>
                <a:cs typeface="B Mitra" panose="00000400000000000000" pitchFamily="2" charset="-78"/>
              </a:rPr>
              <a:t> مقدمه</a:t>
            </a:r>
            <a:endParaRPr lang="en-US" dirty="0"/>
          </a:p>
        </p:txBody>
      </p:sp>
      <p:sp>
        <p:nvSpPr>
          <p:cNvPr id="3" name="Content Placeholder 2"/>
          <p:cNvSpPr>
            <a:spLocks noGrp="1"/>
          </p:cNvSpPr>
          <p:nvPr>
            <p:ph idx="1"/>
          </p:nvPr>
        </p:nvSpPr>
        <p:spPr>
          <a:xfrm>
            <a:off x="410817" y="702365"/>
            <a:ext cx="10942983" cy="6155635"/>
          </a:xfrm>
        </p:spPr>
        <p:txBody>
          <a:bodyPr>
            <a:normAutofit fontScale="92500" lnSpcReduction="20000"/>
          </a:bodyPr>
          <a:lstStyle/>
          <a:p>
            <a:pPr marL="0" indent="0" algn="r" rtl="1">
              <a:lnSpc>
                <a:spcPct val="107000"/>
              </a:lnSpc>
              <a:spcBef>
                <a:spcPts val="0"/>
              </a:spcBef>
              <a:buNone/>
            </a:pPr>
            <a:r>
              <a:rPr lang="fa-IR" dirty="0" smtClean="0">
                <a:solidFill>
                  <a:srgbClr val="FF0000"/>
                </a:solidFill>
                <a:latin typeface="Times New Roman" panose="02020503050405090304" pitchFamily="18" charset="0"/>
                <a:ea typeface="MS Mincho"/>
                <a:cs typeface="B Mitra" panose="00000400000000000000" pitchFamily="2" charset="-78"/>
              </a:rPr>
              <a:t>شناسایی نفوذ در شبکه های کامپیوتری وجلوگیری از آن امروزه به عنوان یکی از مباحث اصلی در همایش های امنیتی جوامع پیشرفته مطرح می باشد. در این راستا روشهای گوناگونی جهت مقابله با حملات در قالب سیستمهای تشخیص نفوذ پیاده سازی شده اند و در شبکه های کامپیوتری استفاده می­شوند.</a:t>
            </a:r>
          </a:p>
          <a:p>
            <a:pPr marL="0" indent="0" algn="r" rtl="1">
              <a:lnSpc>
                <a:spcPct val="107000"/>
              </a:lnSpc>
              <a:spcBef>
                <a:spcPts val="0"/>
              </a:spcBef>
              <a:buNone/>
            </a:pPr>
            <a:endParaRPr lang="en-US" sz="2000" dirty="0" smtClean="0">
              <a:solidFill>
                <a:srgbClr val="FF0000"/>
              </a:solidFill>
              <a:latin typeface="Times New Roman" panose="02020503050405090304" pitchFamily="18" charset="0"/>
              <a:ea typeface="MS Mincho"/>
              <a:cs typeface="B Mitra" panose="00000400000000000000" pitchFamily="2" charset="-78"/>
            </a:endParaRPr>
          </a:p>
          <a:p>
            <a:pPr algn="just" rtl="1">
              <a:spcBef>
                <a:spcPts val="0"/>
              </a:spcBef>
            </a:pPr>
            <a:r>
              <a:rPr lang="fa-IR" dirty="0" smtClean="0">
                <a:solidFill>
                  <a:schemeClr val="accent1">
                    <a:lumMod val="75000"/>
                  </a:schemeClr>
                </a:solidFill>
                <a:latin typeface="Times New Roman" panose="02020503050405090304" pitchFamily="18" charset="0"/>
                <a:ea typeface="MS Mincho"/>
                <a:cs typeface="B Mitra" panose="00000400000000000000" pitchFamily="2" charset="-78"/>
              </a:rPr>
              <a:t>سیستم </a:t>
            </a:r>
            <a:r>
              <a:rPr lang="fa-IR" dirty="0">
                <a:solidFill>
                  <a:schemeClr val="accent1">
                    <a:lumMod val="75000"/>
                  </a:schemeClr>
                </a:solidFill>
                <a:latin typeface="Times New Roman" panose="02020503050405090304" pitchFamily="18" charset="0"/>
                <a:ea typeface="MS Mincho"/>
                <a:cs typeface="B Mitra" panose="00000400000000000000" pitchFamily="2" charset="-78"/>
              </a:rPr>
              <a:t>های بسیار زیادی ایجاد شده اند که در آنها داده های موجود در سیستم به منظور انحراف از رفتار طبیعی یا کاربر به دقت مورد بررسی و موشکافی قرار می گیرد یا برای پیدا کردن نشانه ای مشخص درون داده ها جستجو انجام می گیرد. اینگونه سیستم ها تحت عنوان سیستم های تشخیص تهاجم نامیده می­شوند. </a:t>
            </a:r>
            <a:endParaRPr lang="en-US" sz="2000" dirty="0">
              <a:solidFill>
                <a:schemeClr val="accent1">
                  <a:lumMod val="75000"/>
                </a:schemeClr>
              </a:solidFill>
              <a:latin typeface="Times New Roman" panose="02020503050405090304" pitchFamily="18" charset="0"/>
              <a:ea typeface="MS Mincho"/>
              <a:cs typeface="B Mitra" panose="00000400000000000000" pitchFamily="2" charset="-78"/>
            </a:endParaRPr>
          </a:p>
          <a:p>
            <a:pPr algn="just" rtl="1">
              <a:spcBef>
                <a:spcPts val="0"/>
              </a:spcBef>
            </a:pPr>
            <a:r>
              <a:rPr lang="fa-IR" dirty="0">
                <a:solidFill>
                  <a:schemeClr val="accent1">
                    <a:lumMod val="75000"/>
                  </a:schemeClr>
                </a:solidFill>
                <a:latin typeface="Times New Roman" panose="02020503050405090304" pitchFamily="18" charset="0"/>
                <a:ea typeface="MS Mincho"/>
                <a:cs typeface="B Mitra" panose="00000400000000000000" pitchFamily="2" charset="-78"/>
              </a:rPr>
              <a:t>یک سیستم تشخیص ناهنجاری تلاش می کند حملاتی را که علیرغم وجود سیاست های امنیتی اتفاق می افتد تشخیص دهد. در این مقاله برای تجزیه و تحلیل داده ها به منظور تشخیص انواع تهاجم و ناهنجاری از شبکه های عصبی بهره می گیریم و با استفاده از یک مدل شبکه عصبی و آموزش این شبکه با رفتار غیر عادی در کنار رفتار عادی، سیستم تشخیص ناهنجاری را طراحی می­کنیم</a:t>
            </a:r>
            <a:r>
              <a:rPr lang="fa-IR" dirty="0" smtClean="0">
                <a:solidFill>
                  <a:schemeClr val="accent1">
                    <a:lumMod val="75000"/>
                  </a:schemeClr>
                </a:solidFill>
                <a:latin typeface="Times New Roman" panose="02020503050405090304" pitchFamily="18" charset="0"/>
                <a:ea typeface="MS Mincho"/>
                <a:cs typeface="B Mitra" panose="00000400000000000000" pitchFamily="2" charset="-78"/>
              </a:rPr>
              <a:t>.</a:t>
            </a:r>
          </a:p>
          <a:p>
            <a:pPr algn="just" rtl="1">
              <a:spcBef>
                <a:spcPts val="0"/>
              </a:spcBef>
            </a:pPr>
            <a:endParaRPr lang="en-US" sz="2000" dirty="0">
              <a:solidFill>
                <a:schemeClr val="accent1">
                  <a:lumMod val="75000"/>
                </a:schemeClr>
              </a:solidFill>
              <a:latin typeface="Times New Roman" panose="02020503050405090304" pitchFamily="18" charset="0"/>
              <a:ea typeface="MS Mincho"/>
              <a:cs typeface="B Mitra" panose="00000400000000000000" pitchFamily="2" charset="-78"/>
            </a:endParaRPr>
          </a:p>
          <a:p>
            <a:pPr algn="justLow" rtl="1">
              <a:spcBef>
                <a:spcPts val="0"/>
              </a:spcBef>
            </a:pPr>
            <a:r>
              <a:rPr lang="fa-IR" sz="3000" dirty="0">
                <a:solidFill>
                  <a:schemeClr val="accent6">
                    <a:lumMod val="50000"/>
                  </a:schemeClr>
                </a:solidFill>
                <a:latin typeface="Times New Roman" panose="02020503050405090304" pitchFamily="18" charset="0"/>
                <a:ea typeface="MS Mincho"/>
                <a:cs typeface="B Mitra" panose="00000400000000000000" pitchFamily="2" charset="-78"/>
              </a:rPr>
              <a:t>با توجه به اینکه امروزه انواع حملات بخصوص حملات قطع سرویس به دلیل سادگی در اجرا و عدم راه حل قطعی جهت مقابله با آنها رو به افزایش می باشد، در این مقاله انواع سیستم های تشخیص تهاجم بررسی می شود و با توجه به آنها سیستمی جهت مقاوم تر نمودن شبکه های کامپیوتری در مقابل انواع حملات در قالب یک سیستم تشخیص ناهنجاری مبتنی بر شبکه طراحی می شود به گونه ای که کارایی بالاتر و خطای کم تری داشته باشد. همچنین با توجه به اینکه اکثر سیستم های تشخیص تهاجم به صورت تک مرحله ای می باشند طراحی سیستم تشخیص تهاجم سلسله مراتبی و چند مرحله ای و مقایسه کارایی آن با دیگر سیستم ها هدف دیگر این تحقیق می باشد. ارزیابی سیستم پیشنهادی با استفاده از شبیه سازی انجام گرفته و مقایسه نتایج با تحقیقات انجام گرفته پیشین نیز مطرح گردیده است</a:t>
            </a:r>
            <a:r>
              <a:rPr lang="fa-IR" sz="3000" dirty="0" smtClean="0">
                <a:solidFill>
                  <a:schemeClr val="accent6">
                    <a:lumMod val="50000"/>
                  </a:schemeClr>
                </a:solidFill>
                <a:latin typeface="Times New Roman" panose="02020503050405090304" pitchFamily="18" charset="0"/>
                <a:ea typeface="MS Mincho"/>
                <a:cs typeface="B Mitra" panose="00000400000000000000" pitchFamily="2" charset="-78"/>
              </a:rPr>
              <a:t>.</a:t>
            </a:r>
            <a:endParaRPr lang="fa-IR" sz="3000" dirty="0">
              <a:solidFill>
                <a:schemeClr val="accent6">
                  <a:lumMod val="50000"/>
                </a:schemeClr>
              </a:solidFill>
              <a:latin typeface="Times New Roman" panose="02020503050405090304" pitchFamily="18" charset="0"/>
              <a:ea typeface="MS Mincho"/>
              <a:cs typeface="B Mitra" panose="00000400000000000000" pitchFamily="2" charset="-78"/>
            </a:endParaRPr>
          </a:p>
        </p:txBody>
      </p:sp>
    </p:spTree>
    <p:extLst>
      <p:ext uri="{BB962C8B-B14F-4D97-AF65-F5344CB8AC3E}">
        <p14:creationId xmlns:p14="http://schemas.microsoft.com/office/powerpoint/2010/main" val="3398729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altLang="en-US" b="1" dirty="0">
                <a:solidFill>
                  <a:srgbClr val="FF0000"/>
                </a:solidFill>
                <a:cs typeface="B Nazanin" panose="00000400000000000000" pitchFamily="2" charset="-78"/>
              </a:rPr>
              <a:t>انگيزه هاي نوشتن</a:t>
            </a:r>
            <a:endParaRPr lang="en-US" b="1" dirty="0">
              <a:solidFill>
                <a:srgbClr val="FF0000"/>
              </a:solidFill>
              <a:cs typeface="B Nazanin" panose="00000400000000000000" pitchFamily="2" charset="-78"/>
            </a:endParaRPr>
          </a:p>
        </p:txBody>
      </p:sp>
      <p:sp>
        <p:nvSpPr>
          <p:cNvPr id="4" name="Rectangle 3"/>
          <p:cNvSpPr>
            <a:spLocks noGrp="1" noChangeArrowheads="1"/>
          </p:cNvSpPr>
          <p:nvPr>
            <p:ph idx="1"/>
          </p:nvPr>
        </p:nvSpPr>
        <p:spPr>
          <a:xfrm>
            <a:off x="6959184" y="1945156"/>
            <a:ext cx="3886200" cy="4389437"/>
          </a:xfrm>
        </p:spPr>
        <p:txBody>
          <a:bodyPr/>
          <a:lstStyle/>
          <a:p>
            <a:pPr algn="r" rtl="1" eaLnBrk="1" hangingPunct="1"/>
            <a:r>
              <a:rPr lang="fa-IR" altLang="en-US" dirty="0" smtClean="0">
                <a:cs typeface="B Nazanin" panose="00000400000000000000" pitchFamily="2" charset="-78"/>
              </a:rPr>
              <a:t>نوشتن به قصد آموختن</a:t>
            </a:r>
          </a:p>
          <a:p>
            <a:pPr algn="r" rtl="1" eaLnBrk="1" hangingPunct="1"/>
            <a:r>
              <a:rPr lang="fa-IR" altLang="en-US" dirty="0" smtClean="0">
                <a:cs typeface="B Nazanin" panose="00000400000000000000" pitchFamily="2" charset="-78"/>
              </a:rPr>
              <a:t>نوشتن به قصد مستند سازي</a:t>
            </a:r>
          </a:p>
          <a:p>
            <a:pPr algn="r" rtl="1" eaLnBrk="1" hangingPunct="1"/>
            <a:r>
              <a:rPr lang="fa-IR" altLang="en-US" dirty="0" smtClean="0">
                <a:cs typeface="B Nazanin" panose="00000400000000000000" pitchFamily="2" charset="-78"/>
              </a:rPr>
              <a:t>نوشتن به قصد گزارش دهي</a:t>
            </a:r>
          </a:p>
          <a:p>
            <a:pPr algn="r" rtl="1" eaLnBrk="1" hangingPunct="1"/>
            <a:r>
              <a:rPr lang="fa-IR" altLang="en-US" dirty="0" smtClean="0">
                <a:cs typeface="B Nazanin" panose="00000400000000000000" pitchFamily="2" charset="-78"/>
              </a:rPr>
              <a:t>نوشتن به قصد متقاعد کردن ديگران</a:t>
            </a:r>
          </a:p>
        </p:txBody>
      </p:sp>
      <p:sp>
        <p:nvSpPr>
          <p:cNvPr id="5" name="Rectangle 3"/>
          <p:cNvSpPr txBox="1">
            <a:spLocks noChangeArrowheads="1"/>
          </p:cNvSpPr>
          <p:nvPr/>
        </p:nvSpPr>
        <p:spPr>
          <a:xfrm>
            <a:off x="838200" y="1690688"/>
            <a:ext cx="4405312" cy="4114800"/>
          </a:xfrm>
          <a:prstGeom prst="rect">
            <a:avLst/>
          </a:prstGeom>
        </p:spPr>
        <p:txBody>
          <a:bodyPr>
            <a:normAutofit/>
          </a:bodyPr>
          <a:lstStyle/>
          <a:p>
            <a:pPr marL="274320" indent="-274320" algn="r" rtl="1" eaLnBrk="1" fontAlgn="auto" hangingPunct="1">
              <a:spcBef>
                <a:spcPct val="20000"/>
              </a:spcBef>
              <a:spcAft>
                <a:spcPts val="0"/>
              </a:spcAft>
              <a:buClr>
                <a:schemeClr val="accent3"/>
              </a:buClr>
              <a:buSzPct val="95000"/>
              <a:buFont typeface="Wingdings 2"/>
              <a:buChar char=""/>
              <a:defRPr/>
            </a:pPr>
            <a:r>
              <a:rPr lang="fa-IR" sz="2600" dirty="0">
                <a:cs typeface="B Nazanin" panose="00000400000000000000" pitchFamily="2" charset="-78"/>
              </a:rPr>
              <a:t>سهيم کردن ديگران در انديشه ها و آرا خويش</a:t>
            </a:r>
          </a:p>
          <a:p>
            <a:pPr marL="274320" indent="-274320" algn="r" rtl="1" eaLnBrk="1" fontAlgn="auto" hangingPunct="1">
              <a:spcBef>
                <a:spcPct val="20000"/>
              </a:spcBef>
              <a:spcAft>
                <a:spcPts val="0"/>
              </a:spcAft>
              <a:buClr>
                <a:schemeClr val="accent3"/>
              </a:buClr>
              <a:buSzPct val="95000"/>
              <a:buFont typeface="Wingdings 2"/>
              <a:buChar char=""/>
              <a:defRPr/>
            </a:pPr>
            <a:r>
              <a:rPr lang="fa-IR" sz="2600" dirty="0">
                <a:cs typeface="B Nazanin" panose="00000400000000000000" pitchFamily="2" charset="-78"/>
              </a:rPr>
              <a:t>تبديل دانش شخصي به دانش اجتماعي</a:t>
            </a:r>
          </a:p>
          <a:p>
            <a:pPr marL="274320" indent="-274320" algn="r" rtl="1" eaLnBrk="1" fontAlgn="auto" hangingPunct="1">
              <a:spcBef>
                <a:spcPct val="20000"/>
              </a:spcBef>
              <a:spcAft>
                <a:spcPts val="0"/>
              </a:spcAft>
              <a:buClr>
                <a:schemeClr val="accent3"/>
              </a:buClr>
              <a:buSzPct val="95000"/>
              <a:buFont typeface="Wingdings 2"/>
              <a:buChar char=""/>
              <a:defRPr/>
            </a:pPr>
            <a:r>
              <a:rPr lang="fa-IR" sz="2600" dirty="0">
                <a:cs typeface="B Nazanin" panose="00000400000000000000" pitchFamily="2" charset="-78"/>
              </a:rPr>
              <a:t>تملک يا شخصي کردن دانش</a:t>
            </a:r>
          </a:p>
          <a:p>
            <a:pPr marL="274320" indent="-274320" algn="r" rtl="1" eaLnBrk="1" fontAlgn="auto" hangingPunct="1">
              <a:spcBef>
                <a:spcPct val="20000"/>
              </a:spcBef>
              <a:spcAft>
                <a:spcPts val="0"/>
              </a:spcAft>
              <a:buClr>
                <a:schemeClr val="accent3"/>
              </a:buClr>
              <a:buSzPct val="95000"/>
              <a:buFont typeface="Wingdings 2"/>
              <a:buChar char=""/>
              <a:defRPr/>
            </a:pPr>
            <a:r>
              <a:rPr lang="fa-IR" sz="2600" dirty="0">
                <a:cs typeface="B Nazanin" panose="00000400000000000000" pitchFamily="2" charset="-78"/>
              </a:rPr>
              <a:t>انجام </a:t>
            </a:r>
            <a:r>
              <a:rPr lang="fa-IR" sz="2600" dirty="0" smtClean="0">
                <a:cs typeface="B Nazanin" panose="00000400000000000000" pitchFamily="2" charset="-78"/>
              </a:rPr>
              <a:t>وظایف </a:t>
            </a:r>
            <a:r>
              <a:rPr lang="fa-IR" sz="2600" dirty="0">
                <a:cs typeface="B Nazanin" panose="00000400000000000000" pitchFamily="2" charset="-78"/>
              </a:rPr>
              <a:t>در محيط دانشگاهي و پژوهشي</a:t>
            </a:r>
          </a:p>
        </p:txBody>
      </p:sp>
    </p:spTree>
    <p:extLst>
      <p:ext uri="{BB962C8B-B14F-4D97-AF65-F5344CB8AC3E}">
        <p14:creationId xmlns:p14="http://schemas.microsoft.com/office/powerpoint/2010/main" val="1661016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 calcmode="lin" valueType="num">
                                      <p:cBhvr additive="base">
                                        <p:cTn id="3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 calcmode="lin" valueType="num">
                                      <p:cBhvr additive="base">
                                        <p:cTn id="3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2" end="2"/>
                                            </p:txEl>
                                          </p:spTgt>
                                        </p:tgtEl>
                                        <p:attrNameLst>
                                          <p:attrName>style.visibility</p:attrName>
                                        </p:attrNameLst>
                                      </p:cBhvr>
                                      <p:to>
                                        <p:strVal val="visible"/>
                                      </p:to>
                                    </p:set>
                                    <p:anim calcmode="lin" valueType="num">
                                      <p:cBhvr additive="base">
                                        <p:cTn id="4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3" end="3"/>
                                            </p:txEl>
                                          </p:spTgt>
                                        </p:tgtEl>
                                        <p:attrNameLst>
                                          <p:attrName>style.visibility</p:attrName>
                                        </p:attrNameLst>
                                      </p:cBhvr>
                                      <p:to>
                                        <p:strVal val="visible"/>
                                      </p:to>
                                    </p:set>
                                    <p:anim calcmode="lin" valueType="num">
                                      <p:cBhvr additive="base">
                                        <p:cTn id="4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مثال 2</a:t>
            </a:r>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569626" y="134912"/>
            <a:ext cx="8739266" cy="6400800"/>
          </a:xfrm>
          <a:prstGeom prst="rect">
            <a:avLst/>
          </a:prstGeom>
        </p:spPr>
      </p:pic>
    </p:spTree>
    <p:extLst>
      <p:ext uri="{BB962C8B-B14F-4D97-AF65-F5344CB8AC3E}">
        <p14:creationId xmlns:p14="http://schemas.microsoft.com/office/powerpoint/2010/main" val="17989102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373064"/>
            <a:ext cx="8884170" cy="1303337"/>
          </a:xfrm>
        </p:spPr>
        <p:txBody>
          <a:bodyPr rtlCol="0">
            <a:noAutofit/>
          </a:bodyPr>
          <a:lstStyle/>
          <a:p>
            <a:pPr algn="r" rtl="1">
              <a:defRPr/>
            </a:pPr>
            <a:r>
              <a:rPr lang="fa-IR" sz="2800" dirty="0">
                <a:solidFill>
                  <a:schemeClr val="tx1">
                    <a:lumMod val="85000"/>
                    <a:lumOff val="15000"/>
                  </a:schemeClr>
                </a:solidFill>
                <a:cs typeface="+mn-cs"/>
              </a:rPr>
              <a:t/>
            </a:r>
            <a:br>
              <a:rPr lang="fa-IR" sz="2800" dirty="0">
                <a:solidFill>
                  <a:schemeClr val="tx1">
                    <a:lumMod val="85000"/>
                    <a:lumOff val="15000"/>
                  </a:schemeClr>
                </a:solidFill>
                <a:cs typeface="+mn-cs"/>
              </a:rPr>
            </a:br>
            <a:r>
              <a:rPr lang="fa-IR" altLang="en-US" sz="3200" dirty="0" smtClean="0">
                <a:solidFill>
                  <a:srgbClr val="FF0000"/>
                </a:solidFill>
                <a:ea typeface="Majalla UI"/>
              </a:rPr>
              <a:t>مثال3:  </a:t>
            </a:r>
            <a:r>
              <a:rPr lang="fa-IR" altLang="en-US" sz="3200" dirty="0">
                <a:solidFill>
                  <a:srgbClr val="FF0000"/>
                </a:solidFill>
                <a:ea typeface="Majalla UI"/>
              </a:rPr>
              <a:t>تاثیر آرامسازی بر اضطراب قبل از عمل جراحی</a:t>
            </a:r>
            <a:br>
              <a:rPr lang="fa-IR" altLang="en-US" sz="3200" dirty="0">
                <a:solidFill>
                  <a:srgbClr val="FF0000"/>
                </a:solidFill>
                <a:ea typeface="Majalla UI"/>
              </a:rPr>
            </a:br>
            <a:endParaRPr lang="en-US" sz="2800" b="1" dirty="0">
              <a:solidFill>
                <a:schemeClr val="tx1">
                  <a:lumMod val="85000"/>
                  <a:lumOff val="15000"/>
                </a:schemeClr>
              </a:solidFill>
              <a:cs typeface="+mn-cs"/>
            </a:endParaRPr>
          </a:p>
        </p:txBody>
      </p:sp>
      <p:sp>
        <p:nvSpPr>
          <p:cNvPr id="43011" name="Content Placeholder 2"/>
          <p:cNvSpPr>
            <a:spLocks noGrp="1"/>
          </p:cNvSpPr>
          <p:nvPr>
            <p:ph idx="1"/>
          </p:nvPr>
        </p:nvSpPr>
        <p:spPr>
          <a:xfrm>
            <a:off x="3192905" y="1524000"/>
            <a:ext cx="7674964" cy="4487056"/>
          </a:xfrm>
        </p:spPr>
        <p:txBody>
          <a:bodyPr rtlCol="0">
            <a:noAutofit/>
          </a:bodyPr>
          <a:lstStyle/>
          <a:p>
            <a:pPr algn="just" rtl="1" eaLnBrk="1" fontAlgn="auto" hangingPunct="1">
              <a:buFontTx/>
              <a:buNone/>
              <a:defRPr/>
            </a:pPr>
            <a:r>
              <a:rPr lang="fa-IR" altLang="en-US" dirty="0">
                <a:solidFill>
                  <a:srgbClr val="7030A0"/>
                </a:solidFill>
                <a:ea typeface="Majalla UI"/>
              </a:rPr>
              <a:t>در حال حاضر برای تسکین اضطراب قبل از عمل بیماران از داروهای ضد اضطراب استفاده می شود.</a:t>
            </a:r>
            <a:r>
              <a:rPr lang="fa-IR" altLang="en-US" dirty="0">
                <a:solidFill>
                  <a:schemeClr val="tx1">
                    <a:lumMod val="85000"/>
                    <a:lumOff val="15000"/>
                  </a:schemeClr>
                </a:solidFill>
                <a:ea typeface="Majalla UI"/>
              </a:rPr>
              <a:t> </a:t>
            </a:r>
            <a:r>
              <a:rPr lang="fa-IR" altLang="en-US" dirty="0">
                <a:solidFill>
                  <a:schemeClr val="accent6">
                    <a:lumMod val="75000"/>
                  </a:schemeClr>
                </a:solidFill>
                <a:ea typeface="Majalla UI"/>
              </a:rPr>
              <a:t>این داروها با عوارضی همچون خواب آلودگی (3)و خطر وابستگی (4) همراه هستند و تداخلاتی نیز با داروهای بیهوشی دارند(5).</a:t>
            </a:r>
            <a:r>
              <a:rPr lang="fa-IR" altLang="en-US" dirty="0">
                <a:solidFill>
                  <a:schemeClr val="tx1">
                    <a:lumMod val="85000"/>
                    <a:lumOff val="15000"/>
                  </a:schemeClr>
                </a:solidFill>
                <a:ea typeface="Majalla UI"/>
              </a:rPr>
              <a:t> اما آرامسازی یک مداخله غیر دارویی (6) است.   </a:t>
            </a:r>
            <a:r>
              <a:rPr lang="fa-IR" altLang="en-US" dirty="0">
                <a:solidFill>
                  <a:srgbClr val="FFC000"/>
                </a:solidFill>
                <a:ea typeface="Majalla UI"/>
              </a:rPr>
              <a:t>این  روش با شل کردن عضلات، تنش جسمانی را بر طرف کرده و ممکن است بر اضطراب اثر بگذارد.</a:t>
            </a:r>
            <a:r>
              <a:rPr lang="fa-IR" altLang="en-US" dirty="0">
                <a:solidFill>
                  <a:srgbClr val="008000"/>
                </a:solidFill>
                <a:ea typeface="Majalla UI"/>
              </a:rPr>
              <a:t>  آرامسازی فاقد عارضه (7) است که تداخلی با بیهوشی ندارد (8) . این روش به سادگی توسط خود بیمار قابل انجام است (6) و هزینه ای در بر ندارد.</a:t>
            </a:r>
            <a:endParaRPr lang="en-US" altLang="en-US" dirty="0">
              <a:solidFill>
                <a:srgbClr val="008000"/>
              </a:solidFill>
            </a:endParaRPr>
          </a:p>
        </p:txBody>
      </p:sp>
      <p:sp>
        <p:nvSpPr>
          <p:cNvPr id="3" name="Rectangular Callout 2"/>
          <p:cNvSpPr/>
          <p:nvPr/>
        </p:nvSpPr>
        <p:spPr>
          <a:xfrm>
            <a:off x="993722" y="1465755"/>
            <a:ext cx="1860032" cy="685800"/>
          </a:xfrm>
          <a:prstGeom prst="wedgeRectCallout">
            <a:avLst>
              <a:gd name="adj1" fmla="val 71674"/>
              <a:gd name="adj2" fmla="val 28647"/>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b="1" dirty="0"/>
              <a:t>روش موجود</a:t>
            </a:r>
            <a:endParaRPr lang="en-US" b="1" dirty="0"/>
          </a:p>
        </p:txBody>
      </p:sp>
      <p:sp>
        <p:nvSpPr>
          <p:cNvPr id="5" name="Rectangular Callout 4"/>
          <p:cNvSpPr/>
          <p:nvPr/>
        </p:nvSpPr>
        <p:spPr>
          <a:xfrm>
            <a:off x="993722" y="2263673"/>
            <a:ext cx="1860032" cy="685800"/>
          </a:xfrm>
          <a:prstGeom prst="wedgeRectCallout">
            <a:avLst>
              <a:gd name="adj1" fmla="val 72480"/>
              <a:gd name="adj2" fmla="val 17718"/>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b="1" dirty="0"/>
              <a:t>معایب روش موجود</a:t>
            </a:r>
            <a:endParaRPr lang="en-US" b="1" dirty="0"/>
          </a:p>
        </p:txBody>
      </p:sp>
      <p:sp>
        <p:nvSpPr>
          <p:cNvPr id="6" name="Rectangular Callout 5"/>
          <p:cNvSpPr/>
          <p:nvPr/>
        </p:nvSpPr>
        <p:spPr>
          <a:xfrm>
            <a:off x="993722" y="2991948"/>
            <a:ext cx="1860032" cy="685800"/>
          </a:xfrm>
          <a:prstGeom prst="wedgeRectCallout">
            <a:avLst>
              <a:gd name="adj1" fmla="val 76064"/>
              <a:gd name="adj2" fmla="val 6332"/>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b="1" dirty="0"/>
              <a:t>روش مورد نظر</a:t>
            </a:r>
            <a:endParaRPr lang="en-US" b="1" dirty="0"/>
          </a:p>
        </p:txBody>
      </p:sp>
      <p:sp>
        <p:nvSpPr>
          <p:cNvPr id="7" name="Rectangular Callout 6"/>
          <p:cNvSpPr/>
          <p:nvPr/>
        </p:nvSpPr>
        <p:spPr>
          <a:xfrm>
            <a:off x="984355" y="3720223"/>
            <a:ext cx="1860032" cy="685800"/>
          </a:xfrm>
          <a:prstGeom prst="wedgeRectCallout">
            <a:avLst>
              <a:gd name="adj1" fmla="val 74811"/>
              <a:gd name="adj2" fmla="val -260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b="1" dirty="0"/>
              <a:t>مکانیسم اثر احتمالی</a:t>
            </a:r>
            <a:endParaRPr lang="en-US" b="1" dirty="0"/>
          </a:p>
        </p:txBody>
      </p:sp>
      <p:sp>
        <p:nvSpPr>
          <p:cNvPr id="8" name="Rectangular Callout 7"/>
          <p:cNvSpPr/>
          <p:nvPr/>
        </p:nvSpPr>
        <p:spPr>
          <a:xfrm>
            <a:off x="993722" y="4580773"/>
            <a:ext cx="1860032" cy="685800"/>
          </a:xfrm>
          <a:prstGeom prst="wedgeRectCallout">
            <a:avLst>
              <a:gd name="adj1" fmla="val 62004"/>
              <a:gd name="adj2" fmla="val 4603"/>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b="1" dirty="0"/>
              <a:t>مزایای روش مورد نظر</a:t>
            </a:r>
            <a:endParaRPr lang="en-US" b="1" dirty="0"/>
          </a:p>
        </p:txBody>
      </p:sp>
    </p:spTree>
    <p:extLst>
      <p:ext uri="{BB962C8B-B14F-4D97-AF65-F5344CB8AC3E}">
        <p14:creationId xmlns:p14="http://schemas.microsoft.com/office/powerpoint/2010/main" val="38330367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fltVal val="0"/>
                                          </p:val>
                                        </p:tav>
                                        <p:tav tm="100000">
                                          <p:val>
                                            <p:strVal val="#ppt_w"/>
                                          </p:val>
                                        </p:tav>
                                      </p:tavLst>
                                    </p:anim>
                                    <p:anim calcmode="lin" valueType="num">
                                      <p:cBhvr>
                                        <p:cTn id="36" dur="500" fill="hold"/>
                                        <p:tgtEl>
                                          <p:spTgt spid="8"/>
                                        </p:tgtEl>
                                        <p:attrNameLst>
                                          <p:attrName>ppt_h</p:attrName>
                                        </p:attrNameLst>
                                      </p:cBhvr>
                                      <p:tavLst>
                                        <p:tav tm="0">
                                          <p:val>
                                            <p:fltVal val="0"/>
                                          </p:val>
                                        </p:tav>
                                        <p:tav tm="100000">
                                          <p:val>
                                            <p:strVal val="#ppt_h"/>
                                          </p:val>
                                        </p:tav>
                                      </p:tavLst>
                                    </p:anim>
                                    <p:animEffect transition="in" filter="fade">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rPr>
              <a:t>مقدمه -ادامه</a:t>
            </a:r>
            <a:endParaRPr lang="en-US" dirty="0">
              <a:solidFill>
                <a:srgbClr val="FF0000"/>
              </a:solidFill>
            </a:endParaRPr>
          </a:p>
        </p:txBody>
      </p:sp>
      <p:sp>
        <p:nvSpPr>
          <p:cNvPr id="3" name="Content Placeholder 2"/>
          <p:cNvSpPr>
            <a:spLocks noGrp="1"/>
          </p:cNvSpPr>
          <p:nvPr>
            <p:ph idx="1"/>
          </p:nvPr>
        </p:nvSpPr>
        <p:spPr/>
        <p:txBody>
          <a:bodyPr/>
          <a:lstStyle/>
          <a:p>
            <a:pPr algn="r" rtl="1"/>
            <a:r>
              <a:rPr lang="fa-IR" dirty="0" smtClean="0">
                <a:solidFill>
                  <a:schemeClr val="tx1"/>
                </a:solidFill>
                <a:cs typeface="B Nazanin" pitchFamily="2" charset="-78"/>
              </a:rPr>
              <a:t>خلاصه گویی در مقدمه از اهمیت زیادی برخوردار است. </a:t>
            </a:r>
          </a:p>
          <a:p>
            <a:pPr algn="r" rtl="1"/>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طول مقدمه به طول مقاله بستگی دارد (معمولا 3-6 پاراگراف).</a:t>
            </a:r>
          </a:p>
          <a:p>
            <a:pPr marL="0" indent="0" algn="r" rtl="1">
              <a:buNone/>
            </a:pPr>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جملات چکیده را در مقدمه تکرار نکنید. </a:t>
            </a:r>
          </a:p>
          <a:p>
            <a:pPr algn="r" rtl="1"/>
            <a:endParaRPr lang="fa-IR" dirty="0" smtClean="0">
              <a:solidFill>
                <a:schemeClr val="tx1"/>
              </a:solidFill>
              <a:cs typeface="B Nazanin" pitchFamily="2" charset="-78"/>
            </a:endParaRPr>
          </a:p>
          <a:p>
            <a:endParaRPr lang="en-US" dirty="0"/>
          </a:p>
        </p:txBody>
      </p:sp>
    </p:spTree>
    <p:extLst>
      <p:ext uri="{BB962C8B-B14F-4D97-AF65-F5344CB8AC3E}">
        <p14:creationId xmlns:p14="http://schemas.microsoft.com/office/powerpoint/2010/main" val="2351116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cs typeface="B Nazanin" panose="00000400000000000000" pitchFamily="2" charset="-78"/>
              </a:rPr>
              <a:t>اهداف</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fontScale="85000" lnSpcReduction="10000"/>
          </a:bodyPr>
          <a:lstStyle/>
          <a:p>
            <a:pPr algn="r" rtl="1"/>
            <a:r>
              <a:rPr lang="fa-IR" dirty="0" smtClean="0">
                <a:solidFill>
                  <a:schemeClr val="tx1"/>
                </a:solidFill>
                <a:cs typeface="B Nazanin" pitchFamily="2" charset="-78"/>
              </a:rPr>
              <a:t>می تواند در انتهای مقدمه و یا در بخشی جداگانه بیان گردد (با توجه به ساختار مجله).</a:t>
            </a:r>
          </a:p>
          <a:p>
            <a:pPr algn="r" rtl="1"/>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اهداف باید همخوانی دقیقی با مساله پژوهش داشته باشد (چگونه می خواهیم مساله پژوهش را حل کنیم؟).</a:t>
            </a:r>
          </a:p>
          <a:p>
            <a:pPr algn="r" rtl="1"/>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هدف اصلی معمولا در قالب یک جمله بیان می شود و همخوانی زیادی با عنوان مقاله دارد. هدف اصلی سپس به اهداف فرعی تر و قابل سنجش تر تقسیم می شود.</a:t>
            </a:r>
          </a:p>
          <a:p>
            <a:pPr marL="0" indent="0" algn="r" rtl="1">
              <a:buNone/>
            </a:pPr>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همخوانی اهداف فرعی با هدف اصلی. </a:t>
            </a:r>
          </a:p>
          <a:p>
            <a:pPr algn="r" rtl="1"/>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اهداف تعیین کننده روش شناسی هستند (جمع آوری و تحلیل داده ها را باید به نحوی انجام داد که اهداف پژوهش محقق شوند).</a:t>
            </a:r>
          </a:p>
        </p:txBody>
      </p:sp>
    </p:spTree>
    <p:extLst>
      <p:ext uri="{BB962C8B-B14F-4D97-AF65-F5344CB8AC3E}">
        <p14:creationId xmlns:p14="http://schemas.microsoft.com/office/powerpoint/2010/main" val="2015965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cs typeface="B Nazanin" panose="00000400000000000000" pitchFamily="2" charset="-78"/>
              </a:rPr>
              <a:t>سوالات / فرضیه های پژوهش</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algn="r" rtl="1"/>
            <a:r>
              <a:rPr lang="fa-IR" dirty="0" smtClean="0">
                <a:solidFill>
                  <a:schemeClr val="tx1"/>
                </a:solidFill>
                <a:cs typeface="B Nazanin" pitchFamily="2" charset="-78"/>
              </a:rPr>
              <a:t>بیان اهداف در قالب سوالات و فرضیه ها. </a:t>
            </a:r>
          </a:p>
          <a:p>
            <a:pPr algn="r" rtl="1"/>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تناظر میان اهداف با سوالات و فرضیه ها. </a:t>
            </a:r>
          </a:p>
          <a:p>
            <a:pPr algn="r" rtl="1"/>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آن چه را که به عنوان سوال یا فرضیه طراحی می کنیم، در ادامه مقاله باید پاسخ دهیم / تائید و یا رد کنیم.</a:t>
            </a:r>
          </a:p>
          <a:p>
            <a:pPr algn="r" rtl="1"/>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در فرضیه نتایج احتمالی پژوهش را پیش بینی می کنیم (در پژوهش های تحلیلی و قیاسی).</a:t>
            </a:r>
          </a:p>
          <a:p>
            <a:pPr algn="r" rtl="1"/>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منشاء فرضیه: تجربیات پژوهشگر، پیشینه پژوهش، تئوری های موجود.</a:t>
            </a:r>
          </a:p>
          <a:p>
            <a:endParaRPr lang="en-US" dirty="0"/>
          </a:p>
        </p:txBody>
      </p:sp>
    </p:spTree>
    <p:extLst>
      <p:ext uri="{BB962C8B-B14F-4D97-AF65-F5344CB8AC3E}">
        <p14:creationId xmlns:p14="http://schemas.microsoft.com/office/powerpoint/2010/main" val="117119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a:solidFill>
                  <a:srgbClr val="FF0000"/>
                </a:solidFill>
                <a:cs typeface="B Nazanin" pitchFamily="2" charset="-78"/>
              </a:rPr>
              <a:t>پیشینه</a:t>
            </a:r>
            <a:r>
              <a:rPr lang="fa-IR" b="1" dirty="0" smtClean="0">
                <a:solidFill>
                  <a:srgbClr val="FF0000"/>
                </a:solidFill>
                <a:cs typeface="B Nazanin" panose="00000400000000000000" pitchFamily="2" charset="-78"/>
              </a:rPr>
              <a:t> تحقيق مقاله</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algn="r" rtl="1"/>
            <a:r>
              <a:rPr lang="fa-IR" dirty="0" smtClean="0">
                <a:solidFill>
                  <a:schemeClr val="tx1"/>
                </a:solidFill>
                <a:cs typeface="B Nazanin" pitchFamily="2" charset="-78"/>
              </a:rPr>
              <a:t>معمولا در نگارش مقالات توجه کمی به بخش پیشینه پژوهش می شود، در حالی که از اهمیت زیادی برخوردار است. اهمیت بخش پیشینه پژوهش:</a:t>
            </a:r>
          </a:p>
          <a:p>
            <a:pPr marL="0" indent="0" algn="r" rtl="1">
              <a:buNone/>
            </a:pPr>
            <a:r>
              <a:rPr lang="fa-IR" dirty="0" smtClean="0">
                <a:solidFill>
                  <a:schemeClr val="tx1"/>
                </a:solidFill>
                <a:cs typeface="B Nazanin" pitchFamily="2" charset="-78"/>
              </a:rPr>
              <a:t>- نشان دهنده اشراف و احاطه پژوهشگر به حوزه پژوهش.</a:t>
            </a:r>
          </a:p>
          <a:p>
            <a:pPr algn="r" rtl="1">
              <a:buFontTx/>
              <a:buChar char="-"/>
            </a:pPr>
            <a:r>
              <a:rPr lang="fa-IR" dirty="0" smtClean="0">
                <a:solidFill>
                  <a:schemeClr val="tx1"/>
                </a:solidFill>
                <a:cs typeface="B Nazanin" pitchFamily="2" charset="-78"/>
              </a:rPr>
              <a:t>معرفی منابع مرتبط دیگر به خوانندگان.</a:t>
            </a:r>
          </a:p>
          <a:p>
            <a:pPr algn="r" rtl="1">
              <a:buFontTx/>
              <a:buChar char="-"/>
            </a:pPr>
            <a:r>
              <a:rPr lang="fa-IR" dirty="0" smtClean="0">
                <a:solidFill>
                  <a:schemeClr val="tx1"/>
                </a:solidFill>
                <a:cs typeface="B Nazanin" pitchFamily="2" charset="-78"/>
              </a:rPr>
              <a:t>شناسایی آثار و مدارک هسته.</a:t>
            </a:r>
          </a:p>
          <a:p>
            <a:pPr algn="r" rtl="1">
              <a:buFontTx/>
              <a:buChar char="-"/>
            </a:pPr>
            <a:r>
              <a:rPr lang="fa-IR" dirty="0" smtClean="0">
                <a:solidFill>
                  <a:schemeClr val="tx1"/>
                </a:solidFill>
                <a:cs typeface="B Nazanin" pitchFamily="2" charset="-78"/>
              </a:rPr>
              <a:t>اطمینان از عدم تکراری بودن پژوهش.</a:t>
            </a:r>
          </a:p>
          <a:p>
            <a:pPr algn="r" rtl="1">
              <a:buFontTx/>
              <a:buChar char="-"/>
            </a:pPr>
            <a:r>
              <a:rPr lang="fa-IR" dirty="0" smtClean="0">
                <a:solidFill>
                  <a:schemeClr val="tx1"/>
                </a:solidFill>
                <a:cs typeface="B Nazanin" pitchFamily="2" charset="-78"/>
              </a:rPr>
              <a:t>مقایسه پژوهش با سایر پژوهش ها و ذکر تفاوت ها و شباهت ها.</a:t>
            </a:r>
          </a:p>
          <a:p>
            <a:pPr algn="r" rtl="1">
              <a:buFontTx/>
              <a:buChar char="-"/>
            </a:pPr>
            <a:r>
              <a:rPr lang="fa-IR" dirty="0" smtClean="0">
                <a:solidFill>
                  <a:schemeClr val="tx1"/>
                </a:solidFill>
                <a:cs typeface="B Nazanin" pitchFamily="2" charset="-78"/>
              </a:rPr>
              <a:t>شناسایی زمینه های خالی پژوهش.</a:t>
            </a:r>
          </a:p>
          <a:p>
            <a:pPr algn="r" rtl="1">
              <a:buFontTx/>
              <a:buChar char="-"/>
            </a:pPr>
            <a:r>
              <a:rPr lang="fa-IR" dirty="0" smtClean="0">
                <a:solidFill>
                  <a:schemeClr val="tx1"/>
                </a:solidFill>
                <a:cs typeface="B Nazanin" pitchFamily="2" charset="-78"/>
              </a:rPr>
              <a:t>برقراری پیوند میان پژوهش حاضر و پژوهش های قبلی.</a:t>
            </a:r>
          </a:p>
          <a:p>
            <a:pPr algn="r" rtl="1">
              <a:buFontTx/>
              <a:buChar char="-"/>
            </a:pPr>
            <a:r>
              <a:rPr lang="fa-IR" dirty="0" smtClean="0">
                <a:solidFill>
                  <a:schemeClr val="tx1"/>
                </a:solidFill>
                <a:cs typeface="B Nazanin" pitchFamily="2" charset="-78"/>
              </a:rPr>
              <a:t>کمک به پژوهشگر در تفسیر و تحلیل یافته ها.</a:t>
            </a:r>
            <a:endParaRPr lang="fa-IR" dirty="0">
              <a:solidFill>
                <a:schemeClr val="tx1"/>
              </a:solidFill>
              <a:cs typeface="B Nazanin" pitchFamily="2" charset="-78"/>
            </a:endParaRPr>
          </a:p>
        </p:txBody>
      </p:sp>
    </p:spTree>
    <p:extLst>
      <p:ext uri="{BB962C8B-B14F-4D97-AF65-F5344CB8AC3E}">
        <p14:creationId xmlns:p14="http://schemas.microsoft.com/office/powerpoint/2010/main" val="4095795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cs typeface="B Nazanin" panose="00000400000000000000" pitchFamily="2" charset="-78"/>
              </a:rPr>
              <a:t>پیشینه تحقیق</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algn="just" rtl="1"/>
            <a:r>
              <a:rPr lang="fa-IR" dirty="0" smtClean="0">
                <a:solidFill>
                  <a:schemeClr val="tx1"/>
                </a:solidFill>
                <a:cs typeface="B Nazanin" pitchFamily="2" charset="-78"/>
              </a:rPr>
              <a:t>در قسمت پیشینه پژوهش، تنها پژوهش های کاملا مرتبط با پژوهش حاضر را با دید انتقادی مورد بررسی قرار داده، نقاط ضعف و قوت آن ها را بیان کرده و ارتباط و تفاوت های این منابع را با پژوهش خودمان بیان می کنیم.</a:t>
            </a:r>
          </a:p>
          <a:p>
            <a:pPr algn="r" rtl="1"/>
            <a:endParaRPr lang="fa-IR" dirty="0">
              <a:cs typeface="B Nazanin" pitchFamily="2" charset="-78"/>
            </a:endParaRPr>
          </a:p>
          <a:p>
            <a:pPr algn="r" rtl="1"/>
            <a:r>
              <a:rPr lang="fa-IR" dirty="0">
                <a:cs typeface="B Nazanin" pitchFamily="2" charset="-78"/>
              </a:rPr>
              <a:t>این بخش همواره با یک مقدمه آغاز شده و با جمع بندی به پایان می رسد. این جمع بندی تا حدی با بخش اهداف پژوهش مشابهت دارد.</a:t>
            </a:r>
          </a:p>
          <a:p>
            <a:pPr algn="r" rtl="1"/>
            <a:endParaRPr lang="fa-IR" dirty="0">
              <a:cs typeface="B Nazanin" pitchFamily="2" charset="-78"/>
            </a:endParaRPr>
          </a:p>
          <a:p>
            <a:pPr algn="r" rtl="1"/>
            <a:r>
              <a:rPr lang="fa-IR" dirty="0">
                <a:cs typeface="B Nazanin" pitchFamily="2" charset="-78"/>
              </a:rPr>
              <a:t>لازمه نوشتن پیشینه پژوهش خوب: آگاهی از مهم ترین مدارک، نویسندگان و مجلات در حوزه پژوهشی مورد بررسی.</a:t>
            </a:r>
          </a:p>
          <a:p>
            <a:pPr algn="r" rtl="1"/>
            <a:endParaRPr lang="fa-IR" dirty="0">
              <a:cs typeface="B Nazanin" pitchFamily="2" charset="-78"/>
            </a:endParaRPr>
          </a:p>
          <a:p>
            <a:pPr algn="r" rtl="1"/>
            <a:r>
              <a:rPr lang="fa-IR" dirty="0">
                <a:cs typeface="B Nazanin" pitchFamily="2" charset="-78"/>
              </a:rPr>
              <a:t>در این قسمت تنها مرتبط ترین و با کیفیت ترین منابع را ذکر کنید. </a:t>
            </a:r>
          </a:p>
          <a:p>
            <a:pPr marL="0" indent="0" algn="r" rtl="1">
              <a:buNone/>
            </a:pPr>
            <a:endParaRPr lang="fa-IR" dirty="0">
              <a:cs typeface="B Nazanin" pitchFamily="2" charset="-78"/>
            </a:endParaRPr>
          </a:p>
        </p:txBody>
      </p:sp>
    </p:spTree>
    <p:extLst>
      <p:ext uri="{BB962C8B-B14F-4D97-AF65-F5344CB8AC3E}">
        <p14:creationId xmlns:p14="http://schemas.microsoft.com/office/powerpoint/2010/main" val="971482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cs typeface="B Nazanin" panose="00000400000000000000" pitchFamily="2" charset="-78"/>
              </a:rPr>
              <a:t>متدلوژی و روش انجام تحقیق</a:t>
            </a:r>
            <a:endParaRPr lang="en-US" b="1"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r" rtl="1"/>
            <a:r>
              <a:rPr lang="fa-IR" dirty="0" smtClean="0">
                <a:cs typeface="B Nazanin" panose="00000400000000000000" pitchFamily="2" charset="-78"/>
              </a:rPr>
              <a:t>شامل بخشهای ریزتری است که هر بخش،شامل زیر بخش های مختلفی است</a:t>
            </a:r>
          </a:p>
          <a:p>
            <a:pPr marL="0" indent="0" algn="r" rtl="1">
              <a:buNone/>
            </a:pPr>
            <a:r>
              <a:rPr lang="fa-IR" dirty="0">
                <a:cs typeface="B Nazanin" panose="00000400000000000000" pitchFamily="2" charset="-78"/>
              </a:rPr>
              <a:t> </a:t>
            </a:r>
            <a:r>
              <a:rPr lang="fa-IR" dirty="0" smtClean="0">
                <a:cs typeface="B Nazanin" panose="00000400000000000000" pitchFamily="2" charset="-78"/>
              </a:rPr>
              <a:t> نکته:باید بصورت منطقی این بخشها را ردیف کنید</a:t>
            </a:r>
          </a:p>
          <a:p>
            <a:pPr algn="r" rtl="1"/>
            <a:r>
              <a:rPr lang="fa-IR" dirty="0" smtClean="0">
                <a:cs typeface="B Nazanin" panose="00000400000000000000" pitchFamily="2" charset="-78"/>
              </a:rPr>
              <a:t>در اینجا باید فلسقه متد را بیان کنید،در هر بخش مشکل چه بوده و راه حل شما چیست؟</a:t>
            </a:r>
          </a:p>
          <a:p>
            <a:pPr algn="r" rtl="1"/>
            <a:r>
              <a:rPr lang="fa-IR" dirty="0" smtClean="0">
                <a:cs typeface="B Nazanin" panose="00000400000000000000" pitchFamily="2" charset="-78"/>
              </a:rPr>
              <a:t>انتخاب عناوین مناسب برای هر بخش</a:t>
            </a:r>
            <a:endParaRPr lang="en-US" dirty="0" smtClean="0">
              <a:cs typeface="B Nazanin" panose="00000400000000000000" pitchFamily="2" charset="-78"/>
            </a:endParaRPr>
          </a:p>
          <a:p>
            <a:pPr algn="r" rtl="1"/>
            <a:r>
              <a:rPr lang="fa-IR" dirty="0" smtClean="0">
                <a:cs typeface="B Nazanin" panose="00000400000000000000" pitchFamily="2" charset="-78"/>
              </a:rPr>
              <a:t>روشهای قدیمی را می توان با ذکر منبع و ارجاع بطور خلاصه بیان کرد و اما اگر میخواهید تکنیکی را توسعه دهید باید آن را خوب باز کنید و بعد آن بخشی که شما می خواهیدتوسعه دهید را، شرح دهید</a:t>
            </a:r>
          </a:p>
          <a:p>
            <a:pPr algn="r" rtl="1"/>
            <a:r>
              <a:rPr lang="fa-IR" dirty="0" smtClean="0">
                <a:cs typeface="B Nazanin" panose="00000400000000000000" pitchFamily="2" charset="-78"/>
              </a:rPr>
              <a:t>باید روش جدیدی که شرح داده می شود انقدر خوب و دقیق و واضح بیان شود که خواننده ای از دید شبیه ساز آن را می خواند، بتواند آن را پیاده سازی کند.</a:t>
            </a:r>
            <a:endParaRPr lang="en-US" dirty="0"/>
          </a:p>
        </p:txBody>
      </p:sp>
    </p:spTree>
    <p:extLst>
      <p:ext uri="{BB962C8B-B14F-4D97-AF65-F5344CB8AC3E}">
        <p14:creationId xmlns:p14="http://schemas.microsoft.com/office/powerpoint/2010/main" val="3791825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cs typeface="B Nazanin" panose="00000400000000000000" pitchFamily="2" charset="-78"/>
              </a:rPr>
              <a:t>نتايج</a:t>
            </a:r>
            <a:r>
              <a:rPr lang="fa-IR" b="1" dirty="0" smtClean="0">
                <a:solidFill>
                  <a:srgbClr val="006600"/>
                </a:solidFill>
              </a:rPr>
              <a:t> </a:t>
            </a:r>
            <a:r>
              <a:rPr lang="fa-IR" b="1" dirty="0" smtClean="0">
                <a:solidFill>
                  <a:srgbClr val="FF0000"/>
                </a:solidFill>
              </a:rPr>
              <a:t>حاصله</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algn="r" rtl="1"/>
            <a:r>
              <a:rPr lang="fa-IR" dirty="0" smtClean="0">
                <a:solidFill>
                  <a:schemeClr val="tx1"/>
                </a:solidFill>
                <a:cs typeface="B Nazanin" pitchFamily="2" charset="-78"/>
              </a:rPr>
              <a:t>دسته بندی کردن یافته ها (معمولا بر اساس سوالات پژوهش و یا فرضیه ها).</a:t>
            </a:r>
          </a:p>
          <a:p>
            <a:pPr algn="r" rtl="1"/>
            <a:r>
              <a:rPr lang="fa-IR" dirty="0" smtClean="0">
                <a:solidFill>
                  <a:schemeClr val="tx1"/>
                </a:solidFill>
                <a:cs typeface="B Nazanin" pitchFamily="2" charset="-78"/>
              </a:rPr>
              <a:t>نیاز به بحث در مورد یافته ها در این قسمت وجود ندارد. </a:t>
            </a:r>
          </a:p>
          <a:p>
            <a:pPr algn="r" rtl="1">
              <a:buFontTx/>
              <a:buChar char="-"/>
              <a:defRPr/>
            </a:pPr>
            <a:r>
              <a:rPr lang="fa-IR" dirty="0">
                <a:cs typeface="B Nazanin" pitchFamily="2" charset="-78"/>
              </a:rPr>
              <a:t>كاري كه كرده ايد را بدون دخل و تصرف آنها ذكر كنيد .</a:t>
            </a:r>
          </a:p>
          <a:p>
            <a:pPr algn="r" rtl="1">
              <a:buFontTx/>
              <a:buChar char="-"/>
              <a:defRPr/>
            </a:pPr>
            <a:r>
              <a:rPr lang="fa-IR" dirty="0">
                <a:cs typeface="B Nazanin" pitchFamily="2" charset="-78"/>
              </a:rPr>
              <a:t> بدون توضيح ، فقط توصيف</a:t>
            </a:r>
            <a:endParaRPr lang="en-US" dirty="0">
              <a:cs typeface="B Nazanin" pitchFamily="2" charset="-78"/>
            </a:endParaRPr>
          </a:p>
          <a:p>
            <a:pPr marL="0" indent="0" algn="r" rtl="1">
              <a:buNone/>
            </a:pPr>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جداول و نمودارها:</a:t>
            </a:r>
          </a:p>
          <a:p>
            <a:pPr algn="r" rtl="1">
              <a:buFontTx/>
              <a:buChar char="-"/>
            </a:pPr>
            <a:r>
              <a:rPr lang="fa-IR" dirty="0" smtClean="0">
                <a:solidFill>
                  <a:schemeClr val="tx1"/>
                </a:solidFill>
                <a:cs typeface="B Nazanin" pitchFamily="2" charset="-78"/>
              </a:rPr>
              <a:t>ارائه بیشترین و مفید ترین اطلاعات در یک فضای محدود.</a:t>
            </a:r>
          </a:p>
          <a:p>
            <a:pPr algn="r" rtl="1">
              <a:buFontTx/>
              <a:buChar char="-"/>
            </a:pPr>
            <a:r>
              <a:rPr lang="fa-IR" dirty="0" smtClean="0">
                <a:solidFill>
                  <a:schemeClr val="tx1"/>
                </a:solidFill>
                <a:cs typeface="B Nazanin" pitchFamily="2" charset="-78"/>
              </a:rPr>
              <a:t>یکدست و خوانا بودن.</a:t>
            </a:r>
          </a:p>
          <a:p>
            <a:pPr algn="r" rtl="1">
              <a:buFontTx/>
              <a:buChar char="-"/>
            </a:pPr>
            <a:r>
              <a:rPr lang="fa-IR" dirty="0" smtClean="0">
                <a:solidFill>
                  <a:schemeClr val="tx1"/>
                </a:solidFill>
                <a:cs typeface="B Nazanin" pitchFamily="2" charset="-78"/>
              </a:rPr>
              <a:t> عنوان و توضیحات. </a:t>
            </a:r>
          </a:p>
          <a:p>
            <a:pPr algn="r" rtl="1">
              <a:buFontTx/>
              <a:buChar char="-"/>
            </a:pPr>
            <a:r>
              <a:rPr lang="fa-IR" dirty="0">
                <a:cs typeface="B Nazanin" pitchFamily="2" charset="-78"/>
              </a:rPr>
              <a:t>برجسته کردن یافته های جالب</a:t>
            </a:r>
            <a:r>
              <a:rPr lang="fa-IR" dirty="0" smtClean="0">
                <a:cs typeface="B Nazanin" pitchFamily="2" charset="-78"/>
              </a:rPr>
              <a:t>.</a:t>
            </a:r>
          </a:p>
          <a:p>
            <a:pPr algn="r" rtl="1">
              <a:buFontTx/>
              <a:buChar char="-"/>
            </a:pPr>
            <a:endParaRPr lang="fa-IR" dirty="0">
              <a:cs typeface="B Nazanin" pitchFamily="2" charset="-78"/>
            </a:endParaRPr>
          </a:p>
          <a:p>
            <a:pPr algn="r" rtl="1">
              <a:buFontTx/>
              <a:buChar char="-"/>
            </a:pPr>
            <a:endParaRPr lang="fa-IR" dirty="0" smtClean="0">
              <a:solidFill>
                <a:schemeClr val="tx1"/>
              </a:solidFill>
              <a:cs typeface="B Nazanin" pitchFamily="2" charset="-78"/>
            </a:endParaRPr>
          </a:p>
        </p:txBody>
      </p:sp>
    </p:spTree>
    <p:extLst>
      <p:ext uri="{BB962C8B-B14F-4D97-AF65-F5344CB8AC3E}">
        <p14:creationId xmlns:p14="http://schemas.microsoft.com/office/powerpoint/2010/main" val="3233580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cs typeface="B Nazanin" panose="00000400000000000000" pitchFamily="2" charset="-78"/>
              </a:rPr>
              <a:t>اشكال و جداول</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a:xfrm>
            <a:off x="838200" y="1825625"/>
            <a:ext cx="10515600" cy="4351338"/>
          </a:xfrm>
        </p:spPr>
        <p:txBody>
          <a:bodyPr>
            <a:normAutofit fontScale="92500" lnSpcReduction="20000"/>
          </a:bodyPr>
          <a:lstStyle/>
          <a:p>
            <a:pPr algn="r" rtl="1">
              <a:buFontTx/>
              <a:buChar char="-"/>
              <a:defRPr/>
            </a:pPr>
            <a:endParaRPr lang="fa-IR" b="1" dirty="0" smtClean="0">
              <a:cs typeface="B Nazanin" panose="00000400000000000000" pitchFamily="2" charset="-78"/>
            </a:endParaRPr>
          </a:p>
          <a:p>
            <a:pPr algn="r" rtl="1">
              <a:buFontTx/>
              <a:buChar char="-"/>
              <a:defRPr/>
            </a:pPr>
            <a:r>
              <a:rPr lang="fa-IR" dirty="0">
                <a:cs typeface="B Nazanin" pitchFamily="2" charset="-78"/>
              </a:rPr>
              <a:t> در صورت لزوم اسفاده كنيد </a:t>
            </a:r>
            <a:r>
              <a:rPr lang="fa-IR" dirty="0" smtClean="0">
                <a:cs typeface="B Nazanin" pitchFamily="2" charset="-78"/>
              </a:rPr>
              <a:t>.</a:t>
            </a:r>
          </a:p>
          <a:p>
            <a:pPr marL="0" indent="0" algn="r" rtl="1">
              <a:buNone/>
              <a:defRPr/>
            </a:pPr>
            <a:endParaRPr lang="fa-IR" dirty="0">
              <a:cs typeface="B Nazanin" pitchFamily="2" charset="-78"/>
            </a:endParaRPr>
          </a:p>
          <a:p>
            <a:pPr algn="r" rtl="1">
              <a:buFontTx/>
              <a:buChar char="-"/>
              <a:defRPr/>
            </a:pPr>
            <a:r>
              <a:rPr lang="fa-IR" dirty="0" smtClean="0">
                <a:cs typeface="B Nazanin" pitchFamily="2" charset="-78"/>
              </a:rPr>
              <a:t>ارائه </a:t>
            </a:r>
            <a:r>
              <a:rPr lang="fa-IR" dirty="0">
                <a:cs typeface="B Nazanin" pitchFamily="2" charset="-78"/>
              </a:rPr>
              <a:t>و توصیف یافته های پژوهش در قالب متن، جداول و نمودارها. </a:t>
            </a:r>
            <a:endParaRPr lang="fa-IR" dirty="0" smtClean="0">
              <a:cs typeface="B Nazanin" pitchFamily="2" charset="-78"/>
            </a:endParaRPr>
          </a:p>
          <a:p>
            <a:pPr marL="0" indent="0" algn="r" rtl="1">
              <a:buNone/>
              <a:defRPr/>
            </a:pPr>
            <a:endParaRPr lang="fa-IR" dirty="0">
              <a:cs typeface="B Nazanin" pitchFamily="2" charset="-78"/>
            </a:endParaRPr>
          </a:p>
          <a:p>
            <a:pPr algn="r" rtl="1">
              <a:buFontTx/>
              <a:buChar char="-"/>
              <a:defRPr/>
            </a:pPr>
            <a:r>
              <a:rPr lang="fa-IR" dirty="0">
                <a:cs typeface="B Nazanin" pitchFamily="2" charset="-78"/>
              </a:rPr>
              <a:t> به نقطه نظرات مجله یا کنفرانسی كه قصد داريد مقاله را براي آن ارسال نماييد توجه كنيد </a:t>
            </a:r>
            <a:r>
              <a:rPr lang="fa-IR" dirty="0" smtClean="0">
                <a:cs typeface="B Nazanin" pitchFamily="2" charset="-78"/>
              </a:rPr>
              <a:t>.</a:t>
            </a:r>
          </a:p>
          <a:p>
            <a:pPr marL="0" indent="0" algn="r" rtl="1">
              <a:buNone/>
              <a:defRPr/>
            </a:pPr>
            <a:endParaRPr lang="en-US" dirty="0">
              <a:cs typeface="B Nazanin" pitchFamily="2" charset="-78"/>
            </a:endParaRPr>
          </a:p>
          <a:p>
            <a:pPr algn="r" rtl="1">
              <a:buFontTx/>
              <a:buChar char="-"/>
            </a:pPr>
            <a:r>
              <a:rPr lang="fa-IR" dirty="0" smtClean="0">
                <a:cs typeface="B Nazanin" pitchFamily="2" charset="-78"/>
              </a:rPr>
              <a:t>ارجاع در متن به جداول و نمودارها.</a:t>
            </a:r>
          </a:p>
          <a:p>
            <a:pPr marL="0" indent="0" algn="r" rtl="1">
              <a:buNone/>
            </a:pPr>
            <a:endParaRPr lang="fa-IR" dirty="0" smtClean="0">
              <a:cs typeface="B Nazanin" pitchFamily="2" charset="-78"/>
            </a:endParaRPr>
          </a:p>
          <a:p>
            <a:pPr algn="r" rtl="1">
              <a:buFontTx/>
              <a:buChar char="-"/>
            </a:pPr>
            <a:r>
              <a:rPr lang="fa-IR" dirty="0" smtClean="0">
                <a:cs typeface="B Nazanin" pitchFamily="2" charset="-78"/>
              </a:rPr>
              <a:t>کیفیت </a:t>
            </a:r>
            <a:r>
              <a:rPr lang="fa-IR" dirty="0">
                <a:cs typeface="B Nazanin" pitchFamily="2" charset="-78"/>
              </a:rPr>
              <a:t>بالای تصاویر</a:t>
            </a:r>
            <a:r>
              <a:rPr lang="fa-IR" dirty="0" smtClean="0">
                <a:cs typeface="B Nazanin" pitchFamily="2" charset="-78"/>
              </a:rPr>
              <a:t>.</a:t>
            </a:r>
            <a:endParaRPr lang="fa-IR" sz="2700" dirty="0">
              <a:cs typeface="B Nazanin" pitchFamily="2" charset="-78"/>
            </a:endParaRPr>
          </a:p>
        </p:txBody>
      </p:sp>
    </p:spTree>
    <p:extLst>
      <p:ext uri="{BB962C8B-B14F-4D97-AF65-F5344CB8AC3E}">
        <p14:creationId xmlns:p14="http://schemas.microsoft.com/office/powerpoint/2010/main" val="178549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altLang="en-US" dirty="0">
                <a:solidFill>
                  <a:srgbClr val="FF0000"/>
                </a:solidFill>
                <a:cs typeface="B Nazanin" panose="00000400000000000000" pitchFamily="2" charset="-78"/>
              </a:rPr>
              <a:t>انواع اصلی ارائه مقالات علمی</a:t>
            </a:r>
            <a:endParaRPr lang="en-US" dirty="0">
              <a:solidFill>
                <a:srgbClr val="FF0000"/>
              </a:solidFill>
              <a:cs typeface="B Nazanin" panose="00000400000000000000" pitchFamily="2" charset="-78"/>
            </a:endParaRPr>
          </a:p>
        </p:txBody>
      </p:sp>
      <p:sp>
        <p:nvSpPr>
          <p:cNvPr id="4" name="Content Placeholder 2"/>
          <p:cNvSpPr>
            <a:spLocks noGrp="1"/>
          </p:cNvSpPr>
          <p:nvPr>
            <p:ph idx="1"/>
          </p:nvPr>
        </p:nvSpPr>
        <p:spPr>
          <a:xfrm>
            <a:off x="1176337" y="2490788"/>
            <a:ext cx="8792121" cy="3444875"/>
          </a:xfrm>
        </p:spPr>
        <p:txBody>
          <a:bodyPr rtlCol="0">
            <a:normAutofit/>
          </a:bodyPr>
          <a:lstStyle/>
          <a:p>
            <a:pPr marL="274320" indent="-274320" algn="r" rtl="1" eaLnBrk="1" fontAlgn="auto" hangingPunct="1">
              <a:spcAft>
                <a:spcPts val="0"/>
              </a:spcAft>
              <a:buClr>
                <a:schemeClr val="accent3"/>
              </a:buClr>
              <a:buFont typeface="Wingdings 2"/>
              <a:buChar char=""/>
              <a:defRPr/>
            </a:pPr>
            <a:r>
              <a:rPr lang="fa-IR" sz="3200" b="1" dirty="0" smtClean="0">
                <a:solidFill>
                  <a:schemeClr val="tx1">
                    <a:lumMod val="85000"/>
                    <a:lumOff val="15000"/>
                  </a:schemeClr>
                </a:solidFill>
              </a:rPr>
              <a:t>چاپ در مجلات</a:t>
            </a:r>
          </a:p>
          <a:p>
            <a:pPr marL="274320" indent="-274320" algn="r" rtl="1" eaLnBrk="1" fontAlgn="auto" hangingPunct="1">
              <a:spcAft>
                <a:spcPts val="0"/>
              </a:spcAft>
              <a:buClr>
                <a:schemeClr val="accent3"/>
              </a:buClr>
              <a:buFont typeface="Wingdings 2"/>
              <a:buChar char=""/>
              <a:defRPr/>
            </a:pPr>
            <a:endParaRPr lang="fa-IR" sz="3200" dirty="0" smtClean="0">
              <a:solidFill>
                <a:schemeClr val="tx1">
                  <a:lumMod val="85000"/>
                  <a:lumOff val="15000"/>
                </a:schemeClr>
              </a:solidFill>
            </a:endParaRPr>
          </a:p>
          <a:p>
            <a:pPr marL="274320" lvl="1" indent="-274320" algn="r" rtl="1" eaLnBrk="1" fontAlgn="auto" hangingPunct="1">
              <a:spcAft>
                <a:spcPts val="0"/>
              </a:spcAft>
              <a:buClr>
                <a:schemeClr val="accent3"/>
              </a:buClr>
              <a:buSzPct val="95000"/>
              <a:buFont typeface="Wingdings 2"/>
              <a:buChar char=""/>
              <a:defRPr/>
            </a:pPr>
            <a:r>
              <a:rPr lang="fa-IR" sz="2800" b="1" i="1" dirty="0" smtClean="0">
                <a:solidFill>
                  <a:schemeClr val="tx1">
                    <a:lumMod val="85000"/>
                    <a:lumOff val="15000"/>
                  </a:schemeClr>
                </a:solidFill>
              </a:rPr>
              <a:t>ارائه در همایش ها</a:t>
            </a:r>
          </a:p>
          <a:p>
            <a:pPr marL="274320" lvl="1" indent="-274320" algn="r" rtl="1" eaLnBrk="1" fontAlgn="auto" hangingPunct="1">
              <a:spcAft>
                <a:spcPts val="0"/>
              </a:spcAft>
              <a:buClr>
                <a:schemeClr val="accent3"/>
              </a:buClr>
              <a:buSzPct val="95000"/>
              <a:buFont typeface="Wingdings 2"/>
              <a:buChar char=""/>
              <a:defRPr/>
            </a:pPr>
            <a:endParaRPr lang="fa-IR" sz="2800" b="1" i="1" dirty="0" smtClean="0">
              <a:solidFill>
                <a:schemeClr val="tx1">
                  <a:lumMod val="85000"/>
                  <a:lumOff val="15000"/>
                </a:schemeClr>
              </a:solidFill>
            </a:endParaRPr>
          </a:p>
          <a:p>
            <a:pPr marL="274320" lvl="1" indent="-274320" algn="r" rtl="1" eaLnBrk="1" fontAlgn="auto" hangingPunct="1">
              <a:spcAft>
                <a:spcPts val="0"/>
              </a:spcAft>
              <a:buClr>
                <a:schemeClr val="accent3"/>
              </a:buClr>
              <a:buSzPct val="95000"/>
              <a:buFont typeface="Wingdings 2"/>
              <a:buChar char=""/>
              <a:defRPr/>
            </a:pPr>
            <a:r>
              <a:rPr lang="fa-IR" sz="2800" b="1" i="1" dirty="0" smtClean="0">
                <a:solidFill>
                  <a:schemeClr val="tx1">
                    <a:lumMod val="85000"/>
                    <a:lumOff val="15000"/>
                  </a:schemeClr>
                </a:solidFill>
              </a:rPr>
              <a:t>گزارش پژوهشی به موسسه</a:t>
            </a:r>
            <a:endParaRPr lang="fa-IR" sz="1800" dirty="0" smtClean="0">
              <a:solidFill>
                <a:schemeClr val="tx1">
                  <a:lumMod val="85000"/>
                  <a:lumOff val="15000"/>
                </a:schemeClr>
              </a:solidFill>
            </a:endParaRPr>
          </a:p>
        </p:txBody>
      </p:sp>
    </p:spTree>
    <p:extLst>
      <p:ext uri="{BB962C8B-B14F-4D97-AF65-F5344CB8AC3E}">
        <p14:creationId xmlns:p14="http://schemas.microsoft.com/office/powerpoint/2010/main" val="3080878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rPr>
              <a:t>بحث مقاله</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algn="r" rtl="1"/>
            <a:r>
              <a:rPr lang="fa-IR" dirty="0" smtClean="0">
                <a:solidFill>
                  <a:schemeClr val="tx1"/>
                </a:solidFill>
                <a:cs typeface="B Nazanin" pitchFamily="2" charset="-78"/>
              </a:rPr>
              <a:t>بیان مهم ترین نتایج. </a:t>
            </a:r>
          </a:p>
          <a:p>
            <a:pPr algn="r" rtl="1"/>
            <a:r>
              <a:rPr lang="fa-IR" dirty="0" smtClean="0">
                <a:solidFill>
                  <a:schemeClr val="tx1"/>
                </a:solidFill>
                <a:cs typeface="B Nazanin" pitchFamily="2" charset="-78"/>
              </a:rPr>
              <a:t>تفسیر نتایج (</a:t>
            </a:r>
            <a:r>
              <a:rPr lang="en-CA" dirty="0" smtClean="0">
                <a:solidFill>
                  <a:schemeClr val="tx1"/>
                </a:solidFill>
                <a:cs typeface="B Nazanin" pitchFamily="2" charset="-78"/>
              </a:rPr>
              <a:t>Interpretation of Findings</a:t>
            </a:r>
            <a:r>
              <a:rPr lang="fa-IR" dirty="0" smtClean="0">
                <a:solidFill>
                  <a:schemeClr val="tx1"/>
                </a:solidFill>
                <a:cs typeface="B Nazanin" pitchFamily="2" charset="-78"/>
              </a:rPr>
              <a:t>).</a:t>
            </a:r>
          </a:p>
          <a:p>
            <a:pPr algn="r" rtl="1"/>
            <a:r>
              <a:rPr lang="fa-IR" dirty="0" smtClean="0">
                <a:solidFill>
                  <a:schemeClr val="tx1"/>
                </a:solidFill>
                <a:cs typeface="B Nazanin" pitchFamily="2" charset="-78"/>
              </a:rPr>
              <a:t>بحث در مورد نتایج (</a:t>
            </a:r>
            <a:r>
              <a:rPr lang="en-CA" dirty="0" smtClean="0">
                <a:solidFill>
                  <a:schemeClr val="tx1"/>
                </a:solidFill>
                <a:cs typeface="B Nazanin" pitchFamily="2" charset="-78"/>
              </a:rPr>
              <a:t>Discussion of Findings</a:t>
            </a:r>
            <a:r>
              <a:rPr lang="fa-IR" dirty="0" smtClean="0">
                <a:solidFill>
                  <a:schemeClr val="tx1"/>
                </a:solidFill>
                <a:cs typeface="B Nazanin" pitchFamily="2" charset="-78"/>
              </a:rPr>
              <a:t>).</a:t>
            </a:r>
          </a:p>
          <a:p>
            <a:pPr algn="r" rtl="1"/>
            <a:r>
              <a:rPr lang="fa-IR" dirty="0" smtClean="0">
                <a:solidFill>
                  <a:schemeClr val="tx1"/>
                </a:solidFill>
                <a:cs typeface="B Nazanin" pitchFamily="2" charset="-78"/>
              </a:rPr>
              <a:t>مستندکردن نتایج (</a:t>
            </a:r>
            <a:r>
              <a:rPr lang="en-CA" dirty="0" smtClean="0">
                <a:solidFill>
                  <a:schemeClr val="tx1"/>
                </a:solidFill>
                <a:cs typeface="B Nazanin" pitchFamily="2" charset="-78"/>
              </a:rPr>
              <a:t>Documentation of Findings</a:t>
            </a:r>
            <a:r>
              <a:rPr lang="fa-IR" dirty="0" smtClean="0">
                <a:solidFill>
                  <a:schemeClr val="tx1"/>
                </a:solidFill>
                <a:cs typeface="B Nazanin" pitchFamily="2" charset="-78"/>
              </a:rPr>
              <a:t>).</a:t>
            </a:r>
          </a:p>
          <a:p>
            <a:pPr algn="r" rtl="1"/>
            <a:r>
              <a:rPr lang="fa-IR" dirty="0" smtClean="0">
                <a:solidFill>
                  <a:schemeClr val="tx1"/>
                </a:solidFill>
                <a:cs typeface="B Nazanin" pitchFamily="2" charset="-78"/>
              </a:rPr>
              <a:t>مقایسه نتایج (</a:t>
            </a:r>
            <a:r>
              <a:rPr lang="en-CA" dirty="0" smtClean="0">
                <a:solidFill>
                  <a:schemeClr val="tx1"/>
                </a:solidFill>
                <a:cs typeface="B Nazanin" pitchFamily="2" charset="-78"/>
              </a:rPr>
              <a:t>Comparison of Findings</a:t>
            </a:r>
            <a:r>
              <a:rPr lang="fa-IR" dirty="0" smtClean="0">
                <a:solidFill>
                  <a:schemeClr val="tx1"/>
                </a:solidFill>
                <a:cs typeface="B Nazanin" pitchFamily="2" charset="-78"/>
              </a:rPr>
              <a:t>).</a:t>
            </a:r>
          </a:p>
          <a:p>
            <a:pPr algn="r" rtl="1"/>
            <a:r>
              <a:rPr lang="fa-IR" dirty="0" smtClean="0">
                <a:solidFill>
                  <a:schemeClr val="tx1"/>
                </a:solidFill>
                <a:cs typeface="B Nazanin" pitchFamily="2" charset="-78"/>
              </a:rPr>
              <a:t>پاسخگویی به سوالات پژوهش و برداشت نهایی.</a:t>
            </a:r>
          </a:p>
          <a:p>
            <a:pPr algn="r" rtl="1"/>
            <a:endParaRPr lang="fa-IR" dirty="0" smtClean="0">
              <a:solidFill>
                <a:schemeClr val="tx1"/>
              </a:solidFill>
              <a:cs typeface="B Nazanin" pitchFamily="2" charset="-78"/>
            </a:endParaRPr>
          </a:p>
          <a:p>
            <a:pPr algn="r" rtl="1"/>
            <a:r>
              <a:rPr lang="fa-IR" dirty="0" smtClean="0">
                <a:solidFill>
                  <a:schemeClr val="tx1"/>
                </a:solidFill>
                <a:cs typeface="B Nazanin" pitchFamily="2" charset="-78"/>
              </a:rPr>
              <a:t>تنها نتایجی را گزارش کنید که مستقیما مربوط به پژوهش شما هستند. </a:t>
            </a:r>
          </a:p>
          <a:p>
            <a:pPr algn="r" rtl="1"/>
            <a:r>
              <a:rPr lang="fa-IR" dirty="0" smtClean="0">
                <a:solidFill>
                  <a:schemeClr val="tx1"/>
                </a:solidFill>
                <a:cs typeface="B Nazanin" pitchFamily="2" charset="-78"/>
              </a:rPr>
              <a:t>نیازی به تکرار مجدد تمامی یافته ها در این قسمت نیست.</a:t>
            </a:r>
          </a:p>
          <a:p>
            <a:pPr algn="r" rtl="1"/>
            <a:r>
              <a:rPr lang="fa-IR" dirty="0" smtClean="0">
                <a:solidFill>
                  <a:schemeClr val="tx1"/>
                </a:solidFill>
                <a:cs typeface="B Nazanin" pitchFamily="2" charset="-78"/>
              </a:rPr>
              <a:t>قسمت بحث و نتیجه گیری باید تا حد امکان منسجم و قوی نوشته شود. </a:t>
            </a:r>
          </a:p>
          <a:p>
            <a:pPr algn="r" rtl="1"/>
            <a:endParaRPr lang="en-US" dirty="0">
              <a:cs typeface="B Nazanin" pitchFamily="2" charset="-78"/>
            </a:endParaRPr>
          </a:p>
        </p:txBody>
      </p:sp>
    </p:spTree>
    <p:extLst>
      <p:ext uri="{BB962C8B-B14F-4D97-AF65-F5344CB8AC3E}">
        <p14:creationId xmlns:p14="http://schemas.microsoft.com/office/powerpoint/2010/main" val="1789762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rPr>
              <a:t>ادامه</a:t>
            </a:r>
            <a:endParaRPr lang="en-US" dirty="0">
              <a:solidFill>
                <a:srgbClr val="FF0000"/>
              </a:solidFill>
            </a:endParaRPr>
          </a:p>
        </p:txBody>
      </p:sp>
      <p:sp>
        <p:nvSpPr>
          <p:cNvPr id="3" name="Content Placeholder 2"/>
          <p:cNvSpPr>
            <a:spLocks noGrp="1"/>
          </p:cNvSpPr>
          <p:nvPr>
            <p:ph idx="1"/>
          </p:nvPr>
        </p:nvSpPr>
        <p:spPr/>
        <p:txBody>
          <a:bodyPr/>
          <a:lstStyle/>
          <a:p>
            <a:pPr algn="r" rtl="1">
              <a:defRPr/>
            </a:pPr>
            <a:r>
              <a:rPr lang="fa-IR" dirty="0">
                <a:cs typeface="B Nazanin" pitchFamily="2" charset="-78"/>
              </a:rPr>
              <a:t>( حقايق ، تفسير آنها ، يافته ها )</a:t>
            </a:r>
          </a:p>
          <a:p>
            <a:pPr algn="r" rtl="1">
              <a:defRPr/>
            </a:pPr>
            <a:r>
              <a:rPr lang="fa-IR" dirty="0">
                <a:cs typeface="B Nazanin" pitchFamily="2" charset="-78"/>
              </a:rPr>
              <a:t>-عمده هنر نويسنده در اين بخش است .</a:t>
            </a:r>
          </a:p>
          <a:p>
            <a:pPr algn="r" rtl="1">
              <a:buFontTx/>
              <a:buChar char="-"/>
              <a:defRPr/>
            </a:pPr>
            <a:r>
              <a:rPr lang="fa-IR" dirty="0">
                <a:cs typeface="B Nazanin" pitchFamily="2" charset="-78"/>
              </a:rPr>
              <a:t> داوران مقالات به اين بخش خيلي توجه ميكنند .</a:t>
            </a:r>
          </a:p>
          <a:p>
            <a:pPr algn="r" rtl="1">
              <a:buFontTx/>
              <a:buChar char="-"/>
              <a:defRPr/>
            </a:pPr>
            <a:r>
              <a:rPr lang="fa-IR" dirty="0">
                <a:cs typeface="B Nazanin" pitchFamily="2" charset="-78"/>
              </a:rPr>
              <a:t> مقاله را چندين بار بخوانيد .</a:t>
            </a:r>
          </a:p>
          <a:p>
            <a:pPr algn="r" rtl="1">
              <a:buFontTx/>
              <a:buChar char="-"/>
              <a:defRPr/>
            </a:pPr>
            <a:r>
              <a:rPr lang="fa-IR" dirty="0">
                <a:cs typeface="B Nazanin" pitchFamily="2" charset="-78"/>
              </a:rPr>
              <a:t> با ديد انتقادي آنرا چكش كاري كنيد .    </a:t>
            </a:r>
            <a:endParaRPr lang="en-US" dirty="0">
              <a:cs typeface="B Nazanin" pitchFamily="2" charset="-78"/>
            </a:endParaRPr>
          </a:p>
          <a:p>
            <a:endParaRPr lang="en-US" dirty="0"/>
          </a:p>
        </p:txBody>
      </p:sp>
    </p:spTree>
    <p:extLst>
      <p:ext uri="{BB962C8B-B14F-4D97-AF65-F5344CB8AC3E}">
        <p14:creationId xmlns:p14="http://schemas.microsoft.com/office/powerpoint/2010/main" val="80411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cs typeface="B Nazanin" panose="00000400000000000000" pitchFamily="2" charset="-78"/>
              </a:rPr>
              <a:t>پیشنهادات</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r" rtl="1"/>
            <a:r>
              <a:rPr lang="fa-IR" dirty="0" smtClean="0">
                <a:solidFill>
                  <a:schemeClr val="tx1"/>
                </a:solidFill>
                <a:cs typeface="B Nazanin" pitchFamily="2" charset="-78"/>
              </a:rPr>
              <a:t>پیشنهادات کاربردی (یافته های پژوهش چگونه می توانند مورد استفاده قرار گیرند).</a:t>
            </a:r>
          </a:p>
          <a:p>
            <a:pPr algn="r" rtl="1"/>
            <a:r>
              <a:rPr lang="fa-IR" dirty="0" smtClean="0">
                <a:solidFill>
                  <a:schemeClr val="tx1"/>
                </a:solidFill>
                <a:cs typeface="B Nazanin" pitchFamily="2" charset="-78"/>
              </a:rPr>
              <a:t>پیشنهادات پژوهش (پژوهش های آینده چه مسائلی را می توانند مورد بررسی قرار دهند).</a:t>
            </a:r>
          </a:p>
          <a:p>
            <a:pPr algn="r" rtl="1"/>
            <a:r>
              <a:rPr lang="fa-IR" dirty="0" smtClean="0">
                <a:solidFill>
                  <a:schemeClr val="tx1"/>
                </a:solidFill>
                <a:cs typeface="B Nazanin" pitchFamily="2" charset="-78"/>
              </a:rPr>
              <a:t>ایجاد افق های جدیدی برای پژوهش های آینده.</a:t>
            </a:r>
          </a:p>
          <a:p>
            <a:pPr algn="r" rtl="1"/>
            <a:r>
              <a:rPr lang="fa-IR" dirty="0" smtClean="0">
                <a:solidFill>
                  <a:schemeClr val="tx1"/>
                </a:solidFill>
                <a:cs typeface="B Nazanin" pitchFamily="2" charset="-78"/>
              </a:rPr>
              <a:t>پیشنهادات باید کاملا مرتبط با پژوهش باشند.</a:t>
            </a:r>
          </a:p>
          <a:p>
            <a:pPr algn="r" rtl="1"/>
            <a:r>
              <a:rPr lang="fa-IR" dirty="0" smtClean="0">
                <a:solidFill>
                  <a:schemeClr val="tx1"/>
                </a:solidFill>
                <a:cs typeface="B Nazanin" pitchFamily="2" charset="-78"/>
              </a:rPr>
              <a:t>معمولا بهترین ایده ها را برای خود نگه می داریم !</a:t>
            </a:r>
          </a:p>
          <a:p>
            <a:endParaRPr lang="en-US" dirty="0"/>
          </a:p>
        </p:txBody>
      </p:sp>
    </p:spTree>
    <p:extLst>
      <p:ext uri="{BB962C8B-B14F-4D97-AF65-F5344CB8AC3E}">
        <p14:creationId xmlns:p14="http://schemas.microsoft.com/office/powerpoint/2010/main" val="82692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cs typeface="B Nazanin" panose="00000400000000000000" pitchFamily="2" charset="-78"/>
              </a:rPr>
              <a:t>قدردانی</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r" rtl="1"/>
            <a:r>
              <a:rPr lang="fa-IR" dirty="0" smtClean="0">
                <a:solidFill>
                  <a:schemeClr val="tx1"/>
                </a:solidFill>
                <a:cs typeface="B Nazanin" pitchFamily="2" charset="-78"/>
              </a:rPr>
              <a:t>قدردانی از:</a:t>
            </a:r>
          </a:p>
          <a:p>
            <a:pPr algn="r" rtl="1">
              <a:buFontTx/>
              <a:buChar char="-"/>
            </a:pPr>
            <a:r>
              <a:rPr lang="fa-IR" dirty="0" smtClean="0">
                <a:solidFill>
                  <a:schemeClr val="tx1"/>
                </a:solidFill>
                <a:cs typeface="B Nazanin" pitchFamily="2" charset="-78"/>
              </a:rPr>
              <a:t>همکارانی که اسم آن ها به عنوان نویسنده ذکر نشده است.</a:t>
            </a:r>
          </a:p>
          <a:p>
            <a:pPr algn="r" rtl="1">
              <a:buFontTx/>
              <a:buChar char="-"/>
            </a:pPr>
            <a:r>
              <a:rPr lang="fa-IR" dirty="0" smtClean="0">
                <a:solidFill>
                  <a:schemeClr val="tx1"/>
                </a:solidFill>
                <a:cs typeface="B Nazanin" pitchFamily="2" charset="-78"/>
              </a:rPr>
              <a:t>موسسات تامین کننده بودجه پژوهش.</a:t>
            </a:r>
          </a:p>
          <a:p>
            <a:pPr algn="r" rtl="1">
              <a:buFontTx/>
              <a:buChar char="-"/>
            </a:pPr>
            <a:r>
              <a:rPr lang="fa-IR" dirty="0" smtClean="0">
                <a:solidFill>
                  <a:schemeClr val="tx1"/>
                </a:solidFill>
                <a:cs typeface="B Nazanin" pitchFamily="2" charset="-78"/>
              </a:rPr>
              <a:t>داوران مقاله.</a:t>
            </a:r>
          </a:p>
          <a:p>
            <a:pPr algn="r" rtl="1">
              <a:buFontTx/>
              <a:buChar char="-"/>
            </a:pPr>
            <a:r>
              <a:rPr lang="fa-IR" dirty="0" smtClean="0">
                <a:solidFill>
                  <a:schemeClr val="tx1"/>
                </a:solidFill>
                <a:cs typeface="B Nazanin" pitchFamily="2" charset="-78"/>
              </a:rPr>
              <a:t>شرکت کنندگان پژوهش.</a:t>
            </a:r>
          </a:p>
          <a:p>
            <a:pPr algn="r" rtl="1">
              <a:buFontTx/>
              <a:buChar char="-"/>
            </a:pPr>
            <a:r>
              <a:rPr lang="fa-IR" dirty="0" smtClean="0">
                <a:solidFill>
                  <a:schemeClr val="tx1"/>
                </a:solidFill>
                <a:cs typeface="B Nazanin" pitchFamily="2" charset="-78"/>
              </a:rPr>
              <a:t>هر فرد یا سازمان دیگر که به نحوی در انجام پژوهش مشارکت داشته اند.</a:t>
            </a:r>
          </a:p>
          <a:p>
            <a:pPr algn="r" rtl="1">
              <a:buFontTx/>
              <a:buChar char="-"/>
            </a:pPr>
            <a:endParaRPr lang="fa-IR" dirty="0" smtClean="0">
              <a:solidFill>
                <a:schemeClr val="tx1"/>
              </a:solidFill>
              <a:cs typeface="B Nazanin" pitchFamily="2" charset="-78"/>
            </a:endParaRPr>
          </a:p>
          <a:p>
            <a:endParaRPr lang="en-US" dirty="0"/>
          </a:p>
        </p:txBody>
      </p:sp>
    </p:spTree>
    <p:extLst>
      <p:ext uri="{BB962C8B-B14F-4D97-AF65-F5344CB8AC3E}">
        <p14:creationId xmlns:p14="http://schemas.microsoft.com/office/powerpoint/2010/main" val="362077744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cs typeface="B Nazanin" panose="00000400000000000000" pitchFamily="2" charset="-78"/>
              </a:rPr>
              <a:t>نتيجه گيري مقاله</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r" rtl="1">
              <a:lnSpc>
                <a:spcPct val="80000"/>
              </a:lnSpc>
              <a:buFontTx/>
              <a:buChar char="-"/>
              <a:defRPr/>
            </a:pPr>
            <a:r>
              <a:rPr lang="fa-IR" sz="3200" dirty="0">
                <a:cs typeface="B Nazanin" panose="00000400000000000000" pitchFamily="2" charset="-78"/>
              </a:rPr>
              <a:t>در اينجا حرف جديدي نزنيد</a:t>
            </a:r>
          </a:p>
          <a:p>
            <a:pPr algn="r" rtl="1">
              <a:lnSpc>
                <a:spcPct val="80000"/>
              </a:lnSpc>
              <a:buFontTx/>
              <a:buChar char="-"/>
              <a:defRPr/>
            </a:pPr>
            <a:r>
              <a:rPr lang="fa-IR" sz="3200" dirty="0" smtClean="0">
                <a:cs typeface="B Nazanin" panose="00000400000000000000" pitchFamily="2" charset="-78"/>
              </a:rPr>
              <a:t>از آنچه در متن مقاله مطرح كرده ايد ، نتيجه گيري كنيد .</a:t>
            </a:r>
          </a:p>
          <a:p>
            <a:pPr algn="r" rtl="1">
              <a:lnSpc>
                <a:spcPct val="80000"/>
              </a:lnSpc>
              <a:buFontTx/>
              <a:buChar char="-"/>
              <a:defRPr/>
            </a:pPr>
            <a:r>
              <a:rPr lang="fa-IR" sz="3200" dirty="0" smtClean="0">
                <a:cs typeface="B Nazanin" panose="00000400000000000000" pitchFamily="2" charset="-78"/>
              </a:rPr>
              <a:t> </a:t>
            </a:r>
            <a:r>
              <a:rPr lang="fa-IR" sz="3200" dirty="0">
                <a:cs typeface="B Nazanin" panose="00000400000000000000" pitchFamily="2" charset="-78"/>
              </a:rPr>
              <a:t>يافته ها در قالب جملات كوتاه و مختصر و آسان</a:t>
            </a:r>
          </a:p>
          <a:p>
            <a:pPr algn="r" rtl="1">
              <a:lnSpc>
                <a:spcPct val="80000"/>
              </a:lnSpc>
              <a:buFontTx/>
              <a:buChar char="-"/>
              <a:defRPr/>
            </a:pPr>
            <a:r>
              <a:rPr lang="fa-IR" sz="3200" dirty="0">
                <a:cs typeface="B Nazanin" panose="00000400000000000000" pitchFamily="2" charset="-78"/>
              </a:rPr>
              <a:t> عين جملات متن را تكرار نكنيد .</a:t>
            </a:r>
          </a:p>
          <a:p>
            <a:pPr algn="r" rtl="1">
              <a:lnSpc>
                <a:spcPct val="80000"/>
              </a:lnSpc>
              <a:buFontTx/>
              <a:buChar char="-"/>
              <a:defRPr/>
            </a:pPr>
            <a:r>
              <a:rPr lang="fa-IR" sz="3200" dirty="0">
                <a:cs typeface="B Nazanin" panose="00000400000000000000" pitchFamily="2" charset="-78"/>
              </a:rPr>
              <a:t> حداقل 1 و حداكثر 2 صفحه</a:t>
            </a:r>
          </a:p>
          <a:p>
            <a:pPr algn="r" rtl="1">
              <a:lnSpc>
                <a:spcPct val="80000"/>
              </a:lnSpc>
              <a:buFontTx/>
              <a:buChar char="-"/>
              <a:defRPr/>
            </a:pPr>
            <a:r>
              <a:rPr lang="fa-IR" sz="3200" dirty="0">
                <a:cs typeface="B Nazanin" panose="00000400000000000000" pitchFamily="2" charset="-78"/>
              </a:rPr>
              <a:t> جزييات بيشتري را نسبت به چكيده داشته باشد . </a:t>
            </a:r>
          </a:p>
          <a:p>
            <a:pPr algn="r" rtl="1">
              <a:lnSpc>
                <a:spcPct val="80000"/>
              </a:lnSpc>
              <a:buFontTx/>
              <a:buChar char="-"/>
              <a:defRPr/>
            </a:pPr>
            <a:r>
              <a:rPr lang="fa-IR" sz="3200" dirty="0">
                <a:cs typeface="B Nazanin" panose="00000400000000000000" pitchFamily="2" charset="-78"/>
              </a:rPr>
              <a:t> اگر پيشنهادي هست ، در اين قسمت مطرح كنيد .</a:t>
            </a:r>
            <a:endParaRPr lang="en-US" sz="3200" dirty="0">
              <a:cs typeface="B Nazanin" panose="00000400000000000000" pitchFamily="2" charset="-78"/>
            </a:endParaRPr>
          </a:p>
          <a:p>
            <a:pPr algn="r" rtl="1"/>
            <a:endParaRPr lang="en-US" dirty="0">
              <a:cs typeface="B Nazanin" panose="00000400000000000000" pitchFamily="2" charset="-78"/>
            </a:endParaRPr>
          </a:p>
        </p:txBody>
      </p:sp>
    </p:spTree>
    <p:extLst>
      <p:ext uri="{BB962C8B-B14F-4D97-AF65-F5344CB8AC3E}">
        <p14:creationId xmlns:p14="http://schemas.microsoft.com/office/powerpoint/2010/main" val="28598364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cs typeface="B Nazanin" panose="00000400000000000000" pitchFamily="2" charset="-78"/>
              </a:rPr>
              <a:t>منابع </a:t>
            </a:r>
            <a:r>
              <a:rPr lang="fa-IR" b="1" dirty="0">
                <a:solidFill>
                  <a:srgbClr val="FF0000"/>
                </a:solidFill>
                <a:cs typeface="B Nazanin" panose="00000400000000000000" pitchFamily="2" charset="-78"/>
              </a:rPr>
              <a:t>و ماخذ</a:t>
            </a:r>
            <a:endParaRPr lang="en-US" b="1"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r" rtl="1"/>
            <a:r>
              <a:rPr lang="fa-IR" dirty="0" smtClean="0">
                <a:solidFill>
                  <a:schemeClr val="tx1"/>
                </a:solidFill>
                <a:cs typeface="B Nazanin" pitchFamily="2" charset="-78"/>
              </a:rPr>
              <a:t>ذکر تمامی مدارک استفاده شده در پژوهش. </a:t>
            </a:r>
          </a:p>
          <a:p>
            <a:pPr algn="r" rtl="1"/>
            <a:r>
              <a:rPr lang="fa-IR" dirty="0" smtClean="0">
                <a:solidFill>
                  <a:schemeClr val="tx1"/>
                </a:solidFill>
                <a:cs typeface="B Nazanin" pitchFamily="2" charset="-78"/>
              </a:rPr>
              <a:t>بررسی منابع نشان می دهد که مرتبط ترین و مهم ترین مدارک چه بوده اند، نویسندگان آن ها چه افرادی بوده اند؟ در چه مجلاتی منتشر شده اند؟ و ...</a:t>
            </a:r>
          </a:p>
          <a:p>
            <a:pPr algn="r" rtl="1"/>
            <a:r>
              <a:rPr lang="fa-IR" dirty="0" smtClean="0">
                <a:solidFill>
                  <a:schemeClr val="tx1"/>
                </a:solidFill>
                <a:cs typeface="B Nazanin" pitchFamily="2" charset="-78"/>
              </a:rPr>
              <a:t>استناد به معتبرترین و مرتبط ترین مدارک.</a:t>
            </a:r>
          </a:p>
          <a:p>
            <a:pPr algn="r" rtl="1"/>
            <a:r>
              <a:rPr lang="fa-IR" dirty="0" smtClean="0">
                <a:solidFill>
                  <a:schemeClr val="tx1"/>
                </a:solidFill>
                <a:cs typeface="B Nazanin" pitchFamily="2" charset="-78"/>
              </a:rPr>
              <a:t>استناد به مدارک مرتبط از مجله هدف.</a:t>
            </a:r>
          </a:p>
          <a:p>
            <a:pPr algn="r" rtl="1"/>
            <a:r>
              <a:rPr lang="fa-IR" dirty="0" smtClean="0">
                <a:solidFill>
                  <a:schemeClr val="tx1"/>
                </a:solidFill>
                <a:cs typeface="B Nazanin" pitchFamily="2" charset="-78"/>
              </a:rPr>
              <a:t>یکدستی در نگارش منابع.</a:t>
            </a:r>
          </a:p>
          <a:p>
            <a:pPr algn="r" rtl="1"/>
            <a:r>
              <a:rPr lang="fa-IR" dirty="0" smtClean="0">
                <a:solidFill>
                  <a:schemeClr val="tx1"/>
                </a:solidFill>
                <a:cs typeface="B Nazanin" pitchFamily="2" charset="-78"/>
              </a:rPr>
              <a:t>توجه به شیوه نامه استناددهی مورد استفاده مجله.</a:t>
            </a:r>
          </a:p>
          <a:p>
            <a:pPr>
              <a:buFontTx/>
              <a:buChar char="-"/>
              <a:defRPr/>
            </a:pPr>
            <a:endParaRPr lang="en-US" dirty="0"/>
          </a:p>
          <a:p>
            <a:endParaRPr lang="en-US" dirty="0"/>
          </a:p>
        </p:txBody>
      </p:sp>
    </p:spTree>
    <p:extLst>
      <p:ext uri="{BB962C8B-B14F-4D97-AF65-F5344CB8AC3E}">
        <p14:creationId xmlns:p14="http://schemas.microsoft.com/office/powerpoint/2010/main" val="17706164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solidFill>
                  <a:srgbClr val="FF0000"/>
                </a:solidFill>
                <a:cs typeface="B Nazanin" panose="00000400000000000000" pitchFamily="2" charset="-78"/>
              </a:rPr>
              <a:t>منابع و ماخذ</a:t>
            </a:r>
            <a:endParaRPr lang="en-US" dirty="0"/>
          </a:p>
        </p:txBody>
      </p:sp>
      <p:sp>
        <p:nvSpPr>
          <p:cNvPr id="3" name="Content Placeholder 2"/>
          <p:cNvSpPr>
            <a:spLocks noGrp="1"/>
          </p:cNvSpPr>
          <p:nvPr>
            <p:ph idx="1"/>
          </p:nvPr>
        </p:nvSpPr>
        <p:spPr/>
        <p:txBody>
          <a:bodyPr/>
          <a:lstStyle/>
          <a:p>
            <a:pPr marL="0" indent="0" algn="r" rtl="1">
              <a:buNone/>
            </a:pPr>
            <a:endParaRPr lang="fa-IR" dirty="0" smtClean="0">
              <a:solidFill>
                <a:schemeClr val="tx1"/>
              </a:solidFill>
              <a:cs typeface="B Nazanin" pitchFamily="2" charset="-78"/>
            </a:endParaRPr>
          </a:p>
          <a:p>
            <a:pPr algn="r" rtl="1">
              <a:buFontTx/>
              <a:buChar char="-"/>
              <a:defRPr/>
            </a:pPr>
            <a:r>
              <a:rPr lang="fa-IR" b="1" dirty="0" smtClean="0"/>
              <a:t> </a:t>
            </a:r>
            <a:r>
              <a:rPr lang="fa-IR" b="1" dirty="0">
                <a:cs typeface="B Nazanin" panose="00000400000000000000" pitchFamily="2" charset="-78"/>
              </a:rPr>
              <a:t>تمام منابع موجود در مقاله ذكر شوند </a:t>
            </a:r>
            <a:r>
              <a:rPr lang="fa-IR" b="1" dirty="0" smtClean="0">
                <a:cs typeface="B Nazanin" panose="00000400000000000000" pitchFamily="2" charset="-78"/>
              </a:rPr>
              <a:t>.</a:t>
            </a:r>
          </a:p>
          <a:p>
            <a:pPr marL="0" indent="0" algn="r" rtl="1">
              <a:buNone/>
              <a:defRPr/>
            </a:pPr>
            <a:endParaRPr lang="fa-IR" b="1" dirty="0">
              <a:cs typeface="B Nazanin" panose="00000400000000000000" pitchFamily="2" charset="-78"/>
            </a:endParaRPr>
          </a:p>
          <a:p>
            <a:pPr algn="r" rtl="1">
              <a:buFontTx/>
              <a:buChar char="-"/>
              <a:defRPr/>
            </a:pPr>
            <a:r>
              <a:rPr lang="fa-IR" b="1" dirty="0">
                <a:cs typeface="B Nazanin" panose="00000400000000000000" pitchFamily="2" charset="-78"/>
              </a:rPr>
              <a:t> از استاندارد مشخصي پيروي كنيد .</a:t>
            </a:r>
            <a:r>
              <a:rPr lang="fa-IR" dirty="0">
                <a:cs typeface="B Nazanin" panose="00000400000000000000" pitchFamily="2" charset="-78"/>
              </a:rPr>
              <a:t> </a:t>
            </a:r>
            <a:endParaRPr lang="fa-IR" dirty="0" smtClean="0">
              <a:cs typeface="B Nazanin" panose="00000400000000000000" pitchFamily="2" charset="-78"/>
            </a:endParaRPr>
          </a:p>
          <a:p>
            <a:pPr marL="0" indent="0" algn="r" rtl="1">
              <a:buNone/>
              <a:defRPr/>
            </a:pPr>
            <a:endParaRPr lang="fa-IR" dirty="0">
              <a:cs typeface="B Nazanin" panose="00000400000000000000" pitchFamily="2" charset="-78"/>
            </a:endParaRPr>
          </a:p>
          <a:p>
            <a:pPr algn="r" rtl="1">
              <a:buNone/>
              <a:defRPr/>
            </a:pPr>
            <a:r>
              <a:rPr lang="fa-IR" dirty="0">
                <a:cs typeface="B Nazanin" panose="00000400000000000000" pitchFamily="2" charset="-78"/>
              </a:rPr>
              <a:t>- </a:t>
            </a:r>
            <a:r>
              <a:rPr lang="fa-IR" b="1" dirty="0">
                <a:cs typeface="B Nazanin" panose="00000400000000000000" pitchFamily="2" charset="-78"/>
              </a:rPr>
              <a:t> به نقطه نظرات مجله یا کنفرانسی كه قصد داريد مقاله را براي آن ارسال نماييد توجه كنيد .</a:t>
            </a:r>
            <a:endParaRPr lang="en-US" b="1" dirty="0">
              <a:cs typeface="B Nazanin" panose="00000400000000000000" pitchFamily="2" charset="-78"/>
            </a:endParaRPr>
          </a:p>
          <a:p>
            <a:pPr algn="r" rtl="1"/>
            <a:endParaRPr lang="en-US" dirty="0"/>
          </a:p>
        </p:txBody>
      </p:sp>
    </p:spTree>
    <p:extLst>
      <p:ext uri="{BB962C8B-B14F-4D97-AF65-F5344CB8AC3E}">
        <p14:creationId xmlns:p14="http://schemas.microsoft.com/office/powerpoint/2010/main" val="9183556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cs typeface="B Nazanin" panose="00000400000000000000" pitchFamily="2" charset="-78"/>
              </a:rPr>
              <a:t>انتخاب مجله</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lnSpcReduction="10000"/>
          </a:bodyPr>
          <a:lstStyle/>
          <a:p>
            <a:pPr algn="r" rtl="1"/>
            <a:r>
              <a:rPr lang="fa-IR" dirty="0" smtClean="0">
                <a:solidFill>
                  <a:schemeClr val="tx1"/>
                </a:solidFill>
                <a:cs typeface="B Nazanin" pitchFamily="2" charset="-78"/>
              </a:rPr>
              <a:t>مقاله شما هرچقدر هم که خوب باشد اگر برای مجله نامناسبی ارسال شود، رد خواهد شد.</a:t>
            </a:r>
          </a:p>
          <a:p>
            <a:pPr algn="r" rtl="1"/>
            <a:r>
              <a:rPr lang="fa-IR" dirty="0" smtClean="0">
                <a:solidFill>
                  <a:schemeClr val="tx1"/>
                </a:solidFill>
                <a:cs typeface="B Nazanin" pitchFamily="2" charset="-78"/>
              </a:rPr>
              <a:t>شناخت مجلات موجود در حوزه پژوهش.</a:t>
            </a:r>
          </a:p>
          <a:p>
            <a:pPr algn="r" rtl="1"/>
            <a:r>
              <a:rPr lang="fa-IR" dirty="0" smtClean="0">
                <a:solidFill>
                  <a:schemeClr val="tx1"/>
                </a:solidFill>
                <a:cs typeface="B Nazanin" pitchFamily="2" charset="-78"/>
              </a:rPr>
              <a:t>آگاهی دقیق از دامنه، پوشش و دستور العمل های مجله</a:t>
            </a:r>
            <a:r>
              <a:rPr lang="en-US" dirty="0" smtClean="0">
                <a:solidFill>
                  <a:schemeClr val="tx1"/>
                </a:solidFill>
                <a:cs typeface="B Nazanin" pitchFamily="2" charset="-78"/>
              </a:rPr>
              <a:t> </a:t>
            </a:r>
            <a:r>
              <a:rPr lang="fa-IR" dirty="0" smtClean="0">
                <a:solidFill>
                  <a:schemeClr val="tx1"/>
                </a:solidFill>
                <a:cs typeface="B Nazanin" pitchFamily="2" charset="-78"/>
              </a:rPr>
              <a:t> (تعداد صفحات و ...)</a:t>
            </a:r>
          </a:p>
          <a:p>
            <a:pPr algn="r" rtl="1"/>
            <a:r>
              <a:rPr lang="fa-IR" dirty="0" smtClean="0">
                <a:solidFill>
                  <a:schemeClr val="tx1"/>
                </a:solidFill>
                <a:cs typeface="B Nazanin" pitchFamily="2" charset="-78"/>
              </a:rPr>
              <a:t>شناسایی مخاطبان مجله.</a:t>
            </a:r>
          </a:p>
          <a:p>
            <a:pPr algn="r" rtl="1"/>
            <a:r>
              <a:rPr lang="fa-IR" dirty="0" smtClean="0">
                <a:solidFill>
                  <a:schemeClr val="tx1"/>
                </a:solidFill>
                <a:cs typeface="B Nazanin" pitchFamily="2" charset="-78"/>
              </a:rPr>
              <a:t>بررسی کیفیت مجلات (رتبه بندی های رسمی، گروه های بحث، سوال از سایر افراد).</a:t>
            </a:r>
          </a:p>
          <a:p>
            <a:pPr algn="r" rtl="1"/>
            <a:r>
              <a:rPr lang="fa-IR" dirty="0" smtClean="0">
                <a:solidFill>
                  <a:schemeClr val="tx1"/>
                </a:solidFill>
                <a:cs typeface="B Nazanin" pitchFamily="2" charset="-78"/>
              </a:rPr>
              <a:t>مطالعه شماره های قبلی مجله (آگاهی از کیفیت و ساختار مقالات)</a:t>
            </a:r>
          </a:p>
          <a:p>
            <a:pPr algn="r" rtl="1"/>
            <a:r>
              <a:rPr lang="fa-IR" dirty="0" smtClean="0">
                <a:solidFill>
                  <a:schemeClr val="tx1"/>
                </a:solidFill>
                <a:cs typeface="B Nazanin" pitchFamily="2" charset="-78"/>
              </a:rPr>
              <a:t>تماس با سردبیر (</a:t>
            </a:r>
            <a:r>
              <a:rPr lang="en-US" dirty="0" smtClean="0">
                <a:solidFill>
                  <a:schemeClr val="tx1"/>
                </a:solidFill>
                <a:cs typeface="B Nazanin" pitchFamily="2" charset="-78"/>
              </a:rPr>
              <a:t>Editor</a:t>
            </a:r>
            <a:r>
              <a:rPr lang="fa-IR" dirty="0" smtClean="0">
                <a:solidFill>
                  <a:schemeClr val="tx1"/>
                </a:solidFill>
                <a:cs typeface="B Nazanin" pitchFamily="2" charset="-78"/>
              </a:rPr>
              <a:t>) با اعضای هیات تحریریه (</a:t>
            </a:r>
            <a:r>
              <a:rPr lang="en-US" dirty="0" smtClean="0">
                <a:solidFill>
                  <a:schemeClr val="tx1"/>
                </a:solidFill>
                <a:cs typeface="B Nazanin" pitchFamily="2" charset="-78"/>
              </a:rPr>
              <a:t>Editorial Board Members</a:t>
            </a:r>
            <a:r>
              <a:rPr lang="fa-IR" dirty="0" smtClean="0">
                <a:solidFill>
                  <a:schemeClr val="tx1"/>
                </a:solidFill>
                <a:cs typeface="B Nazanin" pitchFamily="2" charset="-78"/>
              </a:rPr>
              <a:t>).</a:t>
            </a:r>
          </a:p>
          <a:p>
            <a:pPr algn="r" rtl="1"/>
            <a:r>
              <a:rPr lang="fa-IR" dirty="0" smtClean="0">
                <a:solidFill>
                  <a:schemeClr val="tx1"/>
                </a:solidFill>
                <a:cs typeface="B Nazanin" pitchFamily="2" charset="-78"/>
              </a:rPr>
              <a:t>از ارسال مقاله به مجله غیرتخصصی خودداری کنید.</a:t>
            </a:r>
          </a:p>
          <a:p>
            <a:pPr algn="r" rtl="1"/>
            <a:r>
              <a:rPr lang="fa-IR" dirty="0" smtClean="0">
                <a:solidFill>
                  <a:schemeClr val="tx1"/>
                </a:solidFill>
                <a:cs typeface="B Nazanin" pitchFamily="2" charset="-78"/>
              </a:rPr>
              <a:t>از ارسال یک مقاله برای چندین مجله خودداری کنید.</a:t>
            </a:r>
          </a:p>
          <a:p>
            <a:endParaRPr lang="en-US" dirty="0"/>
          </a:p>
        </p:txBody>
      </p:sp>
    </p:spTree>
    <p:extLst>
      <p:ext uri="{BB962C8B-B14F-4D97-AF65-F5344CB8AC3E}">
        <p14:creationId xmlns:p14="http://schemas.microsoft.com/office/powerpoint/2010/main" val="162009918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600" dirty="0" smtClean="0">
                <a:solidFill>
                  <a:srgbClr val="FF0000"/>
                </a:solidFill>
                <a:cs typeface="B Nazanin" panose="00000400000000000000" pitchFamily="2" charset="-78"/>
              </a:rPr>
              <a:t>شاخص ضریب تاثیر (</a:t>
            </a:r>
            <a:r>
              <a:rPr lang="en-US" sz="3600" dirty="0" smtClean="0">
                <a:solidFill>
                  <a:srgbClr val="FF0000"/>
                </a:solidFill>
                <a:cs typeface="B Nazanin" panose="00000400000000000000" pitchFamily="2" charset="-78"/>
              </a:rPr>
              <a:t>Impact Factor</a:t>
            </a:r>
            <a:r>
              <a:rPr lang="fa-IR" sz="3600" dirty="0" smtClean="0">
                <a:solidFill>
                  <a:srgbClr val="FF0000"/>
                </a:solidFill>
                <a:cs typeface="B Nazanin" panose="00000400000000000000" pitchFamily="2" charset="-78"/>
              </a:rPr>
              <a:t>)</a:t>
            </a:r>
            <a:endParaRPr lang="en-US" sz="3600"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r" rtl="1"/>
            <a:r>
              <a:rPr lang="fa-IR" dirty="0" smtClean="0">
                <a:cs typeface="B Nazanin" pitchFamily="2" charset="-78"/>
              </a:rPr>
              <a:t>ضریب تاثیر مهم ترین شاخصی است که جهت </a:t>
            </a:r>
            <a:r>
              <a:rPr lang="fa-IR" dirty="0">
                <a:cs typeface="B Nazanin" pitchFamily="2" charset="-78"/>
              </a:rPr>
              <a:t>بررسی کیفیت نشریات علمی </a:t>
            </a:r>
            <a:r>
              <a:rPr lang="fa-IR" dirty="0" smtClean="0">
                <a:cs typeface="B Nazanin" pitchFamily="2" charset="-78"/>
              </a:rPr>
              <a:t>به کار می رود. این دید وجود دارد که هر چه ضریب تاثیر مجله ای بیشتر باشد، آن مجله از کیفیت بالاتری برخوردار است.</a:t>
            </a:r>
            <a:endParaRPr lang="en-US" dirty="0" smtClean="0">
              <a:cs typeface="B Nazanin" pitchFamily="2" charset="-78"/>
            </a:endParaRPr>
          </a:p>
          <a:p>
            <a:pPr marL="0" indent="0" algn="r" rtl="1">
              <a:buNone/>
            </a:pPr>
            <a:endParaRPr lang="fa-IR" dirty="0" smtClean="0">
              <a:cs typeface="B Nazanin" pitchFamily="2" charset="-78"/>
            </a:endParaRPr>
          </a:p>
          <a:p>
            <a:pPr algn="r" rtl="1"/>
            <a:r>
              <a:rPr lang="fa-IR" dirty="0" smtClean="0">
                <a:cs typeface="B Nazanin" pitchFamily="2" charset="-78"/>
              </a:rPr>
              <a:t>ضریب تاثیر در سال 1955 توسط گارفیلد پیشنهاد شد و نسبتی از دو عنصر است: تعداد مقاله های منتشر شده در یک مجله و تعداد استنادهای دریافتی از سوی این مقاله ها.</a:t>
            </a:r>
          </a:p>
          <a:p>
            <a:pPr algn="r" rtl="1">
              <a:buFontTx/>
              <a:buChar char="-"/>
            </a:pPr>
            <a:endParaRPr lang="fa-IR" dirty="0" smtClean="0">
              <a:solidFill>
                <a:schemeClr val="tx1"/>
              </a:solidFill>
              <a:cs typeface="B Nazanin" pitchFamily="2" charset="-78"/>
            </a:endParaRPr>
          </a:p>
          <a:p>
            <a:pPr algn="r" rtl="1"/>
            <a:endParaRPr lang="fa-IR" dirty="0" smtClean="0">
              <a:solidFill>
                <a:schemeClr val="tx1"/>
              </a:solidFill>
              <a:cs typeface="B Nazanin" pitchFamily="2" charset="-78"/>
            </a:endParaRPr>
          </a:p>
          <a:p>
            <a:endParaRPr lang="en-US" dirty="0"/>
          </a:p>
        </p:txBody>
      </p:sp>
    </p:spTree>
    <p:extLst>
      <p:ext uri="{BB962C8B-B14F-4D97-AF65-F5344CB8AC3E}">
        <p14:creationId xmlns:p14="http://schemas.microsoft.com/office/powerpoint/2010/main" val="80657537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cs typeface="B Nazanin" panose="00000400000000000000" pitchFamily="2" charset="-78"/>
              </a:rPr>
              <a:t>شاخص ضریب تاثیر (</a:t>
            </a:r>
            <a:r>
              <a:rPr lang="en-US" dirty="0" smtClean="0">
                <a:solidFill>
                  <a:srgbClr val="FF0000"/>
                </a:solidFill>
                <a:cs typeface="B Nazanin" panose="00000400000000000000" pitchFamily="2" charset="-78"/>
              </a:rPr>
              <a:t>Impact Factor</a:t>
            </a:r>
            <a:r>
              <a:rPr lang="fa-IR" dirty="0" smtClean="0">
                <a:solidFill>
                  <a:srgbClr val="FF0000"/>
                </a:solidFill>
                <a:cs typeface="B Nazanin" panose="00000400000000000000" pitchFamily="2" charset="-78"/>
              </a:rPr>
              <a:t>)</a:t>
            </a:r>
            <a:endParaRPr lang="en-US" dirty="0"/>
          </a:p>
        </p:txBody>
      </p:sp>
      <p:sp>
        <p:nvSpPr>
          <p:cNvPr id="4" name="Content Placeholder 2"/>
          <p:cNvSpPr>
            <a:spLocks noGrp="1"/>
          </p:cNvSpPr>
          <p:nvPr>
            <p:ph idx="1"/>
          </p:nvPr>
        </p:nvSpPr>
        <p:spPr>
          <a:xfrm>
            <a:off x="838200" y="1802296"/>
            <a:ext cx="10515600" cy="4374667"/>
          </a:xfrm>
        </p:spPr>
        <p:txBody>
          <a:bodyPr>
            <a:normAutofit/>
          </a:bodyPr>
          <a:lstStyle/>
          <a:p>
            <a:pPr marL="0" indent="0" algn="r" rtl="1">
              <a:buNone/>
            </a:pPr>
            <a:endParaRPr lang="en-US" sz="2800" dirty="0" smtClean="0">
              <a:cs typeface="B Nazanin" pitchFamily="2" charset="-78"/>
            </a:endParaRPr>
          </a:p>
          <a:p>
            <a:pPr marL="0" indent="0" algn="r" rtl="1">
              <a:buNone/>
            </a:pPr>
            <a:endParaRPr lang="en-US" sz="2800" dirty="0">
              <a:cs typeface="B Nazanin" pitchFamily="2" charset="-78"/>
            </a:endParaRPr>
          </a:p>
          <a:p>
            <a:pPr marL="0" indent="0" algn="r" rtl="1">
              <a:buNone/>
            </a:pPr>
            <a:endParaRPr lang="en-US" sz="2800" dirty="0" smtClean="0">
              <a:cs typeface="B Nazanin" pitchFamily="2" charset="-78"/>
            </a:endParaRPr>
          </a:p>
          <a:p>
            <a:pPr marL="0" indent="0" algn="r" rtl="1">
              <a:buNone/>
            </a:pPr>
            <a:endParaRPr lang="fa-IR" sz="2600" dirty="0" smtClean="0">
              <a:cs typeface="B Nazanin" pitchFamily="2" charset="-78"/>
            </a:endParaRPr>
          </a:p>
          <a:p>
            <a:pPr marL="0" indent="0" algn="r" rtl="1">
              <a:buNone/>
            </a:pPr>
            <a:r>
              <a:rPr lang="fa-IR" sz="2600" dirty="0" smtClean="0">
                <a:cs typeface="B Nazanin" pitchFamily="2" charset="-78"/>
              </a:rPr>
              <a:t>مثال</a:t>
            </a:r>
            <a:r>
              <a:rPr lang="fa-IR" sz="2600" dirty="0">
                <a:cs typeface="B Nazanin" pitchFamily="2" charset="-78"/>
              </a:rPr>
              <a:t>: در مجله </a:t>
            </a:r>
            <a:r>
              <a:rPr lang="en-CA" sz="2600" dirty="0">
                <a:cs typeface="B Nazanin" pitchFamily="2" charset="-78"/>
              </a:rPr>
              <a:t>x</a:t>
            </a:r>
            <a:r>
              <a:rPr lang="fa-IR" sz="2600" dirty="0">
                <a:cs typeface="B Nazanin" pitchFamily="2" charset="-78"/>
              </a:rPr>
              <a:t> در سال 2008 تعداد 35 و در سال 2009 تعداد 25 مقاله منتشر کرده است. این مقالات در سال 2010 به ترتیب 70 و 50 بار استناد شده اند. در این حالت ضریب تاثیر مجله در سال 2010 معادل 2 است. </a:t>
            </a:r>
          </a:p>
          <a:p>
            <a:pPr marL="0" indent="0" algn="r" rtl="1">
              <a:buNone/>
            </a:pPr>
            <a:endParaRPr lang="fa-IR" sz="2600" dirty="0" smtClean="0">
              <a:solidFill>
                <a:schemeClr val="tx1"/>
              </a:solidFill>
              <a:cs typeface="B Nazanin" pitchFamily="2" charset="-78"/>
            </a:endParaRPr>
          </a:p>
          <a:p>
            <a:pPr algn="r" rtl="1"/>
            <a:endParaRPr lang="fa-IR" sz="2600" dirty="0" smtClean="0">
              <a:solidFill>
                <a:schemeClr val="tx1"/>
              </a:solidFill>
              <a:cs typeface="B Nazanin" pitchFamily="2" charset="-78"/>
            </a:endParaRPr>
          </a:p>
          <a:p>
            <a:pPr algn="r" rtl="1"/>
            <a:endParaRPr lang="fa-IR" sz="2600" dirty="0" smtClean="0">
              <a:solidFill>
                <a:schemeClr val="tx1"/>
              </a:solidFill>
              <a:cs typeface="0 Nazanin" panose="00000400000000000000" pitchFamily="2" charset="-78"/>
            </a:endParaRPr>
          </a:p>
          <a:p>
            <a:pPr algn="r" rtl="1"/>
            <a:endParaRPr lang="en-US" dirty="0">
              <a:solidFill>
                <a:schemeClr val="tx1"/>
              </a:solidFill>
              <a:cs typeface="0 Nazanin" panose="00000400000000000000" pitchFamily="2" charset="-78"/>
            </a:endParaRPr>
          </a:p>
          <a:p>
            <a:endParaRPr lang="en-US" dirty="0"/>
          </a:p>
          <a:p>
            <a:endParaRPr lang="en-US" sz="2400" dirty="0">
              <a:effectLst>
                <a:outerShdw blurRad="38100" dist="38100" dir="2700000" algn="tl">
                  <a:srgbClr val="000000">
                    <a:alpha val="43137"/>
                  </a:srgbClr>
                </a:outerShdw>
              </a:effectLst>
            </a:endParaRPr>
          </a:p>
          <a:p>
            <a:pPr marL="0" indent="0">
              <a:buNone/>
            </a:pPr>
            <a:endParaRPr lang="en-CA"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7608" y="1802296"/>
            <a:ext cx="80772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56386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cs typeface="B Nazanin" panose="00000400000000000000" pitchFamily="2" charset="-78"/>
              </a:rPr>
              <a:t>انتخاب </a:t>
            </a:r>
            <a:r>
              <a:rPr lang="fa-IR" dirty="0" smtClean="0">
                <a:solidFill>
                  <a:srgbClr val="FF0000"/>
                </a:solidFill>
                <a:cs typeface="B Nazanin" panose="00000400000000000000" pitchFamily="2" charset="-78"/>
              </a:rPr>
              <a:t>و یافتن موضوع </a:t>
            </a:r>
            <a:r>
              <a:rPr lang="fa-IR" dirty="0" smtClean="0">
                <a:solidFill>
                  <a:srgbClr val="FF0000"/>
                </a:solidFill>
                <a:cs typeface="B Nazanin" panose="00000400000000000000" pitchFamily="2" charset="-78"/>
              </a:rPr>
              <a:t>مناسب</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r" rtl="1"/>
            <a:r>
              <a:rPr lang="fa-IR" sz="4000" dirty="0" smtClean="0">
                <a:cs typeface="B Nazanin" panose="00000400000000000000" pitchFamily="2" charset="-78"/>
              </a:rPr>
              <a:t>افراد </a:t>
            </a:r>
            <a:r>
              <a:rPr lang="fa-IR" sz="4000" dirty="0" smtClean="0">
                <a:cs typeface="B Nazanin" panose="00000400000000000000" pitchFamily="2" charset="-78"/>
              </a:rPr>
              <a:t>خبره موجود در آزمایشگاه های معتبر و بزرگ کار می کنند.</a:t>
            </a:r>
          </a:p>
          <a:p>
            <a:pPr algn="r" rtl="1"/>
            <a:r>
              <a:rPr lang="fa-IR" sz="4000" dirty="0" smtClean="0">
                <a:cs typeface="B Nazanin" panose="00000400000000000000" pitchFamily="2" charset="-78"/>
              </a:rPr>
              <a:t>جستجو در محیط وب</a:t>
            </a:r>
          </a:p>
          <a:p>
            <a:pPr algn="r" rtl="1"/>
            <a:r>
              <a:rPr lang="fa-IR" sz="4000" dirty="0" smtClean="0">
                <a:cs typeface="B Nazanin" panose="00000400000000000000" pitchFamily="2" charset="-78"/>
              </a:rPr>
              <a:t>کنفرانسهای مهم بعنوان مثال </a:t>
            </a:r>
            <a:r>
              <a:rPr lang="en-US" sz="4000" dirty="0" smtClean="0">
                <a:cs typeface="B Nazanin" panose="00000400000000000000" pitchFamily="2" charset="-78"/>
              </a:rPr>
              <a:t>CVPR,ICIP,ICPR</a:t>
            </a:r>
            <a:endParaRPr lang="fa-IR" sz="4000" dirty="0" smtClean="0">
              <a:cs typeface="B Nazanin" panose="00000400000000000000" pitchFamily="2" charset="-78"/>
            </a:endParaRPr>
          </a:p>
          <a:p>
            <a:pPr algn="r" rtl="1"/>
            <a:r>
              <a:rPr lang="fa-IR" sz="4000" dirty="0" smtClean="0">
                <a:cs typeface="B Nazanin" panose="00000400000000000000" pitchFamily="2" charset="-78"/>
              </a:rPr>
              <a:t>آزمایشگاه های مربوطه یا صفحه افراد در ان زمینه کار می کنند</a:t>
            </a:r>
          </a:p>
          <a:p>
            <a:pPr algn="r" rtl="1"/>
            <a:r>
              <a:rPr lang="fa-IR" sz="4000" dirty="0" smtClean="0">
                <a:cs typeface="B Nazanin" panose="00000400000000000000" pitchFamily="2" charset="-78"/>
              </a:rPr>
              <a:t>آخرین مقالات چاپ شده در  مجلات </a:t>
            </a:r>
            <a:r>
              <a:rPr lang="fa-IR" sz="4000" dirty="0" smtClean="0">
                <a:cs typeface="B Nazanin" panose="00000400000000000000" pitchFamily="2" charset="-78"/>
              </a:rPr>
              <a:t>معتبر</a:t>
            </a:r>
            <a:endParaRPr lang="en-US" sz="4000" dirty="0">
              <a:cs typeface="B Nazanin" panose="00000400000000000000" pitchFamily="2" charset="-78"/>
            </a:endParaRPr>
          </a:p>
        </p:txBody>
      </p:sp>
    </p:spTree>
    <p:extLst>
      <p:ext uri="{BB962C8B-B14F-4D97-AF65-F5344CB8AC3E}">
        <p14:creationId xmlns:p14="http://schemas.microsoft.com/office/powerpoint/2010/main" val="3034420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000" dirty="0">
                <a:solidFill>
                  <a:srgbClr val="FF0000"/>
                </a:solidFill>
                <a:cs typeface="Titr" pitchFamily="2" charset="-78"/>
              </a:rPr>
              <a:t>موضوعات و مقالات را از كجا پيدا كنيم</a:t>
            </a:r>
            <a:endParaRPr lang="en-US" sz="4000" dirty="0">
              <a:solidFill>
                <a:srgbClr val="FF0000"/>
              </a:solidFill>
            </a:endParaRPr>
          </a:p>
        </p:txBody>
      </p:sp>
      <p:sp>
        <p:nvSpPr>
          <p:cNvPr id="5" name="Rectangle 4"/>
          <p:cNvSpPr/>
          <p:nvPr/>
        </p:nvSpPr>
        <p:spPr>
          <a:xfrm>
            <a:off x="1409076" y="1690688"/>
            <a:ext cx="9659911" cy="4524315"/>
          </a:xfrm>
          <a:prstGeom prst="rect">
            <a:avLst/>
          </a:prstGeom>
        </p:spPr>
        <p:txBody>
          <a:bodyPr wrap="square">
            <a:spAutoFit/>
          </a:bodyPr>
          <a:lstStyle/>
          <a:p>
            <a:pPr marL="107950" indent="58738" algn="r" rtl="1"/>
            <a:r>
              <a:rPr lang="fa-IR" sz="3200" dirty="0">
                <a:solidFill>
                  <a:schemeClr val="hlink"/>
                </a:solidFill>
                <a:cs typeface="Nazanin" panose="00000400000000000000" pitchFamily="2" charset="-78"/>
              </a:rPr>
              <a:t>مقالات فارسي:</a:t>
            </a:r>
          </a:p>
          <a:p>
            <a:pPr marL="863600" lvl="1" algn="r" rtl="1"/>
            <a:r>
              <a:rPr lang="fa-IR" sz="3200" dirty="0">
                <a:cs typeface="Nazanin" panose="00000400000000000000" pitchFamily="2" charset="-78"/>
              </a:rPr>
              <a:t>پايگاه </a:t>
            </a:r>
            <a:r>
              <a:rPr lang="en-US" sz="3200" dirty="0">
                <a:cs typeface="Nazanin" panose="00000400000000000000" pitchFamily="2" charset="-78"/>
              </a:rPr>
              <a:t>SID</a:t>
            </a:r>
            <a:r>
              <a:rPr lang="fa-IR" sz="3200" dirty="0">
                <a:cs typeface="Nazanin" panose="00000400000000000000" pitchFamily="2" charset="-78"/>
              </a:rPr>
              <a:t>: حاوي چكيده و متن بسياري از </a:t>
            </a:r>
            <a:r>
              <a:rPr lang="fa-IR" sz="3200" dirty="0" smtClean="0">
                <a:cs typeface="Nazanin" panose="00000400000000000000" pitchFamily="2" charset="-78"/>
              </a:rPr>
              <a:t>مقالات</a:t>
            </a:r>
          </a:p>
          <a:p>
            <a:pPr marL="863600" lvl="1" algn="r" rtl="1"/>
            <a:r>
              <a:rPr lang="fa-IR" sz="3200" dirty="0" smtClean="0">
                <a:cs typeface="Nazanin" panose="00000400000000000000" pitchFamily="2" charset="-78"/>
              </a:rPr>
              <a:t>پايگاه </a:t>
            </a:r>
            <a:r>
              <a:rPr lang="en-US" sz="3200" dirty="0" err="1">
                <a:cs typeface="Nazanin" panose="00000400000000000000" pitchFamily="2" charset="-78"/>
              </a:rPr>
              <a:t>Magiran</a:t>
            </a:r>
            <a:r>
              <a:rPr lang="fa-IR" sz="3200" dirty="0">
                <a:cs typeface="Nazanin" panose="00000400000000000000" pitchFamily="2" charset="-78"/>
              </a:rPr>
              <a:t>: حاوي چكيده و متن بسياري از </a:t>
            </a:r>
            <a:r>
              <a:rPr lang="fa-IR" sz="3200" dirty="0" smtClean="0">
                <a:cs typeface="Nazanin" panose="00000400000000000000" pitchFamily="2" charset="-78"/>
              </a:rPr>
              <a:t>مقالات</a:t>
            </a:r>
          </a:p>
          <a:p>
            <a:pPr marL="863600" lvl="1" algn="r" rtl="1"/>
            <a:r>
              <a:rPr lang="fa-IR" sz="3200" dirty="0" smtClean="0">
                <a:cs typeface="Nazanin" panose="00000400000000000000" pitchFamily="2" charset="-78"/>
              </a:rPr>
              <a:t>پايگاه </a:t>
            </a:r>
            <a:r>
              <a:rPr lang="en-US" sz="3200" dirty="0" err="1">
                <a:cs typeface="Nazanin" panose="00000400000000000000" pitchFamily="2" charset="-78"/>
              </a:rPr>
              <a:t>IranDoc</a:t>
            </a:r>
            <a:r>
              <a:rPr lang="fa-IR" sz="3200" dirty="0">
                <a:cs typeface="Nazanin" panose="00000400000000000000" pitchFamily="2" charset="-78"/>
              </a:rPr>
              <a:t>: حاوي چكيده مقالات و ساير منابع </a:t>
            </a:r>
            <a:r>
              <a:rPr lang="fa-IR" sz="3200" dirty="0" smtClean="0">
                <a:cs typeface="Nazanin" panose="00000400000000000000" pitchFamily="2" charset="-78"/>
              </a:rPr>
              <a:t>پژوهشي</a:t>
            </a:r>
          </a:p>
          <a:p>
            <a:pPr marL="863600" lvl="1" algn="r" rtl="1"/>
            <a:r>
              <a:rPr lang="fa-IR" sz="3200" dirty="0" smtClean="0">
                <a:cs typeface="Nazanin" panose="00000400000000000000" pitchFamily="2" charset="-78"/>
              </a:rPr>
              <a:t>پايگاه </a:t>
            </a:r>
            <a:r>
              <a:rPr lang="en-US" sz="3200" dirty="0" err="1">
                <a:cs typeface="Nazanin" panose="00000400000000000000" pitchFamily="2" charset="-78"/>
              </a:rPr>
              <a:t>Civilica</a:t>
            </a:r>
            <a:r>
              <a:rPr lang="fa-IR" sz="3200" dirty="0">
                <a:cs typeface="Nazanin" panose="00000400000000000000" pitchFamily="2" charset="-78"/>
              </a:rPr>
              <a:t>: حاوي چكيده و متن بسياري از </a:t>
            </a:r>
            <a:r>
              <a:rPr lang="fa-IR" sz="3200" dirty="0" smtClean="0">
                <a:cs typeface="Nazanin" panose="00000400000000000000" pitchFamily="2" charset="-78"/>
              </a:rPr>
              <a:t>مقالات </a:t>
            </a:r>
            <a:r>
              <a:rPr lang="fa-IR" sz="3200" dirty="0">
                <a:cs typeface="Nazanin" panose="00000400000000000000" pitchFamily="2" charset="-78"/>
              </a:rPr>
              <a:t>و </a:t>
            </a:r>
            <a:r>
              <a:rPr lang="fa-IR" sz="3200" dirty="0" smtClean="0">
                <a:cs typeface="Nazanin" panose="00000400000000000000" pitchFamily="2" charset="-78"/>
              </a:rPr>
              <a:t>...</a:t>
            </a:r>
          </a:p>
          <a:p>
            <a:pPr marL="863600" lvl="1" algn="r" rtl="1"/>
            <a:r>
              <a:rPr lang="fa-IR" sz="3200" dirty="0" smtClean="0">
                <a:solidFill>
                  <a:schemeClr val="hlink"/>
                </a:solidFill>
                <a:cs typeface="Nazanin" panose="00000400000000000000" pitchFamily="2" charset="-78"/>
              </a:rPr>
              <a:t>مقالات </a:t>
            </a:r>
            <a:r>
              <a:rPr lang="fa-IR" sz="3200" dirty="0">
                <a:solidFill>
                  <a:schemeClr val="hlink"/>
                </a:solidFill>
                <a:cs typeface="Nazanin" panose="00000400000000000000" pitchFamily="2" charset="-78"/>
              </a:rPr>
              <a:t>انگليسي </a:t>
            </a:r>
            <a:r>
              <a:rPr lang="fa-IR" sz="3200" dirty="0" smtClean="0">
                <a:solidFill>
                  <a:schemeClr val="hlink"/>
                </a:solidFill>
                <a:cs typeface="Nazanin" panose="00000400000000000000" pitchFamily="2" charset="-78"/>
              </a:rPr>
              <a:t>:</a:t>
            </a:r>
          </a:p>
          <a:p>
            <a:pPr marL="863600" lvl="1" algn="r" rtl="1"/>
            <a:r>
              <a:rPr lang="fa-IR" sz="3200" dirty="0" smtClean="0">
                <a:cs typeface="Nazanin" panose="00000400000000000000" pitchFamily="2" charset="-78"/>
              </a:rPr>
              <a:t>پايگاه </a:t>
            </a:r>
            <a:r>
              <a:rPr lang="en-US" sz="3200" dirty="0" err="1" smtClean="0">
                <a:cs typeface="Nazanin" panose="00000400000000000000" pitchFamily="2" charset="-78"/>
              </a:rPr>
              <a:t>Scirus</a:t>
            </a:r>
            <a:endParaRPr lang="fa-IR" sz="3200" dirty="0" smtClean="0">
              <a:cs typeface="Nazanin" panose="00000400000000000000" pitchFamily="2" charset="-78"/>
            </a:endParaRPr>
          </a:p>
          <a:p>
            <a:pPr marL="863600" lvl="1" algn="r" rtl="1"/>
            <a:r>
              <a:rPr lang="fa-IR" sz="3200" dirty="0" smtClean="0">
                <a:cs typeface="Nazanin" panose="00000400000000000000" pitchFamily="2" charset="-78"/>
              </a:rPr>
              <a:t>پايگاه </a:t>
            </a:r>
            <a:r>
              <a:rPr lang="en-US" sz="3200" dirty="0" smtClean="0">
                <a:cs typeface="Nazanin" panose="00000400000000000000" pitchFamily="2" charset="-78"/>
              </a:rPr>
              <a:t>Science direct</a:t>
            </a:r>
            <a:endParaRPr lang="fa-IR" sz="3200" dirty="0" smtClean="0">
              <a:cs typeface="Nazanin" panose="00000400000000000000" pitchFamily="2" charset="-78"/>
            </a:endParaRPr>
          </a:p>
          <a:p>
            <a:pPr marL="863600" lvl="1" algn="r" rtl="1"/>
            <a:r>
              <a:rPr lang="fa-IR" sz="3200" dirty="0" smtClean="0">
                <a:cs typeface="Nazanin" panose="00000400000000000000" pitchFamily="2" charset="-78"/>
              </a:rPr>
              <a:t>مجلات معروف </a:t>
            </a:r>
            <a:r>
              <a:rPr lang="en-US" sz="3200" dirty="0" err="1" smtClean="0">
                <a:cs typeface="B Nazanin" panose="00000400000000000000" pitchFamily="2" charset="-78"/>
              </a:rPr>
              <a:t>IEEEE,Esevier,Springer</a:t>
            </a:r>
            <a:r>
              <a:rPr lang="fa-IR" sz="3200" dirty="0" smtClean="0">
                <a:cs typeface="B Nazanin" panose="00000400000000000000" pitchFamily="2" charset="-78"/>
              </a:rPr>
              <a:t> و..</a:t>
            </a:r>
            <a:endParaRPr lang="en-US" sz="3200" dirty="0">
              <a:cs typeface="Nazanin" panose="00000400000000000000" pitchFamily="2" charset="-78"/>
            </a:endParaRPr>
          </a:p>
        </p:txBody>
      </p:sp>
    </p:spTree>
    <p:extLst>
      <p:ext uri="{BB962C8B-B14F-4D97-AF65-F5344CB8AC3E}">
        <p14:creationId xmlns:p14="http://schemas.microsoft.com/office/powerpoint/2010/main" val="3685961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 calcmode="lin" valueType="num">
                                      <p:cBhvr additive="base">
                                        <p:cTn id="2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additive="base">
                                        <p:cTn id="31"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 calcmode="lin" valueType="num">
                                      <p:cBhvr additive="base">
                                        <p:cTn id="3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 calcmode="lin" valueType="num">
                                      <p:cBhvr additive="base">
                                        <p:cTn id="3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cs typeface="B Nazanin" panose="00000400000000000000" pitchFamily="2" charset="-78"/>
              </a:rPr>
              <a:t>نكاتی در يافتن موضوع مناسب براي تهيه مقاله- ادامه</a:t>
            </a:r>
            <a:endParaRPr lang="en-US" dirty="0"/>
          </a:p>
        </p:txBody>
      </p:sp>
      <p:sp>
        <p:nvSpPr>
          <p:cNvPr id="3" name="Content Placeholder 2"/>
          <p:cNvSpPr>
            <a:spLocks noGrp="1"/>
          </p:cNvSpPr>
          <p:nvPr>
            <p:ph idx="1"/>
          </p:nvPr>
        </p:nvSpPr>
        <p:spPr/>
        <p:txBody>
          <a:bodyPr>
            <a:normAutofit/>
          </a:bodyPr>
          <a:lstStyle/>
          <a:p>
            <a:pPr marL="742950" lvl="1" indent="-285750" algn="just" rtl="1" fontAlgn="base">
              <a:lnSpc>
                <a:spcPct val="100000"/>
              </a:lnSpc>
              <a:spcBef>
                <a:spcPct val="20000"/>
              </a:spcBef>
              <a:spcAft>
                <a:spcPct val="0"/>
              </a:spcAft>
              <a:buFontTx/>
              <a:buChar char="–"/>
            </a:pPr>
            <a:r>
              <a:rPr kumimoji="0" lang="fa-IR" sz="3600" i="0" u="none" strike="noStrike" kern="0" cap="none" spc="0" normalizeH="0" baseline="0" noProof="0" dirty="0" smtClean="0">
                <a:ln>
                  <a:noFill/>
                </a:ln>
                <a:solidFill>
                  <a:srgbClr val="000000"/>
                </a:solidFill>
                <a:effectLst/>
                <a:uLnTx/>
                <a:uFillTx/>
                <a:latin typeface="Arial"/>
                <a:cs typeface="B Nazanin" panose="00000400000000000000" pitchFamily="2" charset="-78"/>
              </a:rPr>
              <a:t>مطالعه و وارسي "پيشنهادهايي براي پژوهشهاي بيشتر" در فصل آخر پايان نامه ها براي آگاهي از موضوع هاي بالقوه مناسب</a:t>
            </a:r>
          </a:p>
          <a:p>
            <a:pPr marL="742950" lvl="1" indent="-285750" algn="just" rtl="1" fontAlgn="base">
              <a:lnSpc>
                <a:spcPct val="100000"/>
              </a:lnSpc>
              <a:spcBef>
                <a:spcPct val="20000"/>
              </a:spcBef>
              <a:spcAft>
                <a:spcPct val="0"/>
              </a:spcAft>
              <a:buFontTx/>
              <a:buChar char="–"/>
            </a:pPr>
            <a:r>
              <a:rPr kumimoji="0" lang="fa-IR" sz="3600" i="0" u="none" strike="noStrike" kern="0" cap="none" spc="0" normalizeH="0" baseline="0" noProof="0" dirty="0" smtClean="0">
                <a:ln>
                  <a:noFill/>
                </a:ln>
                <a:solidFill>
                  <a:srgbClr val="000000"/>
                </a:solidFill>
                <a:effectLst/>
                <a:uLnTx/>
                <a:uFillTx/>
                <a:latin typeface="Arial"/>
                <a:cs typeface="B Nazanin" panose="00000400000000000000" pitchFamily="2" charset="-78"/>
              </a:rPr>
              <a:t>صرف وقت بيشتر و مطالعه عميق تر و تحليلي تر در باره موضوع هاي مطرح</a:t>
            </a:r>
          </a:p>
          <a:p>
            <a:pPr marL="742950" lvl="1" indent="-285750" algn="just" rtl="1" fontAlgn="base">
              <a:lnSpc>
                <a:spcPct val="100000"/>
              </a:lnSpc>
              <a:spcBef>
                <a:spcPct val="20000"/>
              </a:spcBef>
              <a:spcAft>
                <a:spcPct val="0"/>
              </a:spcAft>
              <a:buFontTx/>
              <a:buChar char="–"/>
            </a:pPr>
            <a:r>
              <a:rPr kumimoji="0" lang="fa-IR" sz="3600" i="0" u="none" strike="noStrike" kern="0" cap="none" spc="0" normalizeH="0" baseline="0" noProof="0" dirty="0" smtClean="0">
                <a:ln>
                  <a:noFill/>
                </a:ln>
                <a:solidFill>
                  <a:srgbClr val="000000"/>
                </a:solidFill>
                <a:effectLst/>
                <a:uLnTx/>
                <a:uFillTx/>
                <a:latin typeface="Arial"/>
                <a:cs typeface="B Nazanin" panose="00000400000000000000" pitchFamily="2" charset="-78"/>
              </a:rPr>
              <a:t>مشورت با استادان و ساير دانشجويان آگاه و منتقد در مورد موضوع هاي قابل قبول و مطرح</a:t>
            </a:r>
          </a:p>
          <a:p>
            <a:pPr marL="742950" lvl="1" indent="-285750" algn="just" rtl="1" fontAlgn="base">
              <a:lnSpc>
                <a:spcPct val="100000"/>
              </a:lnSpc>
              <a:spcBef>
                <a:spcPct val="20000"/>
              </a:spcBef>
              <a:spcAft>
                <a:spcPct val="0"/>
              </a:spcAft>
              <a:buFontTx/>
              <a:buChar char="–"/>
            </a:pPr>
            <a:r>
              <a:rPr kumimoji="0" lang="fa-IR" sz="3600" i="0" u="none" strike="noStrike" kern="0" cap="none" spc="0" normalizeH="0" baseline="0" noProof="0" dirty="0" smtClean="0">
                <a:ln>
                  <a:noFill/>
                </a:ln>
                <a:solidFill>
                  <a:srgbClr val="000000"/>
                </a:solidFill>
                <a:effectLst/>
                <a:uLnTx/>
                <a:uFillTx/>
                <a:latin typeface="Arial"/>
                <a:cs typeface="B Nazanin" panose="00000400000000000000" pitchFamily="2" charset="-78"/>
              </a:rPr>
              <a:t>توجه به علاقه و يا نیاز جامعه</a:t>
            </a:r>
          </a:p>
        </p:txBody>
      </p:sp>
    </p:spTree>
    <p:extLst>
      <p:ext uri="{BB962C8B-B14F-4D97-AF65-F5344CB8AC3E}">
        <p14:creationId xmlns:p14="http://schemas.microsoft.com/office/powerpoint/2010/main" val="367722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cs typeface="B Nazanin" panose="00000400000000000000" pitchFamily="2" charset="-78"/>
              </a:rPr>
              <a:t>مرحله دوم: بررسي و تحليل مقوله ها و نكات مورد توجه در انتخاب موضوع</a:t>
            </a:r>
            <a:endParaRPr lang="en-US" dirty="0"/>
          </a:p>
        </p:txBody>
      </p:sp>
      <p:sp>
        <p:nvSpPr>
          <p:cNvPr id="3" name="Content Placeholder 2"/>
          <p:cNvSpPr>
            <a:spLocks noGrp="1"/>
          </p:cNvSpPr>
          <p:nvPr>
            <p:ph idx="1"/>
          </p:nvPr>
        </p:nvSpPr>
        <p:spPr/>
        <p:txBody>
          <a:bodyPr/>
          <a:lstStyle/>
          <a:p>
            <a:pPr marL="742950" lvl="1" indent="-285750" algn="just" rtl="1" fontAlgn="base">
              <a:lnSpc>
                <a:spcPct val="100000"/>
              </a:lnSpc>
              <a:spcBef>
                <a:spcPct val="20000"/>
              </a:spcBef>
              <a:spcAft>
                <a:spcPct val="0"/>
              </a:spcAft>
              <a:buFontTx/>
              <a:buChar char="–"/>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علاقمند بودن به موضوع</a:t>
            </a:r>
          </a:p>
          <a:p>
            <a:pPr marL="742950" lvl="1" indent="-285750" algn="just" rtl="1" fontAlgn="base">
              <a:lnSpc>
                <a:spcPct val="100000"/>
              </a:lnSpc>
              <a:spcBef>
                <a:spcPct val="20000"/>
              </a:spcBef>
              <a:spcAft>
                <a:spcPct val="0"/>
              </a:spcAft>
              <a:buFontTx/>
              <a:buChar char="–"/>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نو بودن موضوع (تكراري و يا تقليدي صرف نباشد)</a:t>
            </a:r>
          </a:p>
          <a:p>
            <a:pPr marL="742950" lvl="1" indent="-285750" algn="just" rtl="1" fontAlgn="base">
              <a:lnSpc>
                <a:spcPct val="100000"/>
              </a:lnSpc>
              <a:spcBef>
                <a:spcPct val="20000"/>
              </a:spcBef>
              <a:spcAft>
                <a:spcPct val="0"/>
              </a:spcAft>
              <a:buFontTx/>
              <a:buChar char="–"/>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ارزشمند بودن موضوع: مطرح بودن در سطح سازمان، ملي يا منطقه اي يا جهاني</a:t>
            </a:r>
          </a:p>
          <a:p>
            <a:pPr marL="742950" lvl="1" indent="-285750" algn="just" rtl="1" fontAlgn="base">
              <a:lnSpc>
                <a:spcPct val="100000"/>
              </a:lnSpc>
              <a:spcBef>
                <a:spcPct val="20000"/>
              </a:spcBef>
              <a:spcAft>
                <a:spcPct val="0"/>
              </a:spcAft>
              <a:buFontTx/>
              <a:buChar char="–"/>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منطقي بودن و نه فريبنده بودن</a:t>
            </a:r>
          </a:p>
          <a:p>
            <a:pPr marL="742950" lvl="1" indent="-285750" algn="just" rtl="1" fontAlgn="base">
              <a:lnSpc>
                <a:spcPct val="100000"/>
              </a:lnSpc>
              <a:spcBef>
                <a:spcPct val="20000"/>
              </a:spcBef>
              <a:spcAft>
                <a:spcPct val="0"/>
              </a:spcAft>
              <a:buFontTx/>
              <a:buChar char="–"/>
            </a:pPr>
            <a:r>
              <a:rPr kumimoji="0" lang="fa-IR"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rPr>
              <a:t>كاربردي بودن (در مورد پژوهشهاي غيربنيادي): امكان استفاده از نتايج در كوتاه مدت يا ميان مدت (بتواند به يك نياز مهم پاسخ دهد)</a:t>
            </a:r>
            <a:endParaRPr kumimoji="0" lang="en-US" sz="3200" b="1" i="0" u="none" strike="noStrike" kern="0" cap="none" spc="0" normalizeH="0" baseline="0" noProof="0" dirty="0" smtClean="0">
              <a:ln>
                <a:noFill/>
              </a:ln>
              <a:solidFill>
                <a:srgbClr val="000000"/>
              </a:solidFill>
              <a:effectLst/>
              <a:uLnTx/>
              <a:uFillTx/>
              <a:latin typeface="Arial"/>
              <a:cs typeface="B Nazanin" panose="00000400000000000000" pitchFamily="2" charset="-78"/>
            </a:endParaRPr>
          </a:p>
          <a:p>
            <a:endParaRPr lang="en-US" dirty="0"/>
          </a:p>
        </p:txBody>
      </p:sp>
    </p:spTree>
    <p:extLst>
      <p:ext uri="{BB962C8B-B14F-4D97-AF65-F5344CB8AC3E}">
        <p14:creationId xmlns:p14="http://schemas.microsoft.com/office/powerpoint/2010/main" val="1347857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TotalTime>
  <Words>3972</Words>
  <Application>Microsoft Office PowerPoint</Application>
  <PresentationFormat>Widescreen</PresentationFormat>
  <Paragraphs>461</Paragraphs>
  <Slides>59</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59</vt:i4>
      </vt:variant>
    </vt:vector>
  </HeadingPairs>
  <TitlesOfParts>
    <vt:vector size="74" baseType="lpstr">
      <vt:lpstr>0 Nazanin</vt:lpstr>
      <vt:lpstr>Arial</vt:lpstr>
      <vt:lpstr>B Mitra</vt:lpstr>
      <vt:lpstr>B Nazanin</vt:lpstr>
      <vt:lpstr>B Titr</vt:lpstr>
      <vt:lpstr>Calibri</vt:lpstr>
      <vt:lpstr>Calibri Light</vt:lpstr>
      <vt:lpstr>Majalla UI</vt:lpstr>
      <vt:lpstr>MS Mincho</vt:lpstr>
      <vt:lpstr>Nazanin</vt:lpstr>
      <vt:lpstr>Times New Roman</vt:lpstr>
      <vt:lpstr>Titr</vt:lpstr>
      <vt:lpstr>Wingdings 2</vt:lpstr>
      <vt:lpstr>Zar</vt:lpstr>
      <vt:lpstr>Office Theme</vt:lpstr>
      <vt:lpstr>درس : روش تحقیق</vt:lpstr>
      <vt:lpstr>ضرورت نگارش مقاله</vt:lpstr>
      <vt:lpstr>ضرورت نگارش مقاله - ادامه</vt:lpstr>
      <vt:lpstr>انگيزه هاي نوشتن</vt:lpstr>
      <vt:lpstr>انواع اصلی ارائه مقالات علمی</vt:lpstr>
      <vt:lpstr>انتخاب و یافتن موضوع مناسب</vt:lpstr>
      <vt:lpstr>موضوعات و مقالات را از كجا پيدا كنيم</vt:lpstr>
      <vt:lpstr>نكاتی در يافتن موضوع مناسب براي تهيه مقاله- ادامه</vt:lpstr>
      <vt:lpstr>مرحله دوم: بررسي و تحليل مقوله ها و نكات مورد توجه در انتخاب موضوع</vt:lpstr>
      <vt:lpstr>مرحله دوم: بررسي و تحليل مقوله ها و نكات مورد توجه در انتخاب موضوع- ادامه</vt:lpstr>
      <vt:lpstr>مرحله سوم: تصميم گيري كلي</vt:lpstr>
      <vt:lpstr>مرحله چهارم:  محدود كردن دامنه موضوع</vt:lpstr>
      <vt:lpstr>مرحله چهارم:  محدود كردن دامنه موضوع- ادامه</vt:lpstr>
      <vt:lpstr>چند نکته</vt:lpstr>
      <vt:lpstr>خواندن مقاله</vt:lpstr>
      <vt:lpstr>خواندن طوطی وار-ادامه</vt:lpstr>
      <vt:lpstr>رد کردن مقاله در مرحله 1</vt:lpstr>
      <vt:lpstr>مرحله 2</vt:lpstr>
      <vt:lpstr>مرحله 2 -ادامه</vt:lpstr>
      <vt:lpstr>مرحله 3</vt:lpstr>
      <vt:lpstr>اقدامات قبل از نوشتن مقاله</vt:lpstr>
      <vt:lpstr>ساختار مقاله</vt:lpstr>
      <vt:lpstr>عنوان مقاله</vt:lpstr>
      <vt:lpstr>عنوان ادامه</vt:lpstr>
      <vt:lpstr>مثال 1–عنوان مقاله</vt:lpstr>
      <vt:lpstr>مثال 2–عنوان مقاله</vt:lpstr>
      <vt:lpstr>مثال 3–عنوان مقاله</vt:lpstr>
      <vt:lpstr>اسامي و آدرس نويسندگان</vt:lpstr>
      <vt:lpstr>مزایای مشارکت در تالیف: </vt:lpstr>
      <vt:lpstr>نکات مهم در انتخاب همکار</vt:lpstr>
      <vt:lpstr>چكيده مقاله</vt:lpstr>
      <vt:lpstr>چکیده ادامه</vt:lpstr>
      <vt:lpstr>چکیده ادامه</vt:lpstr>
      <vt:lpstr>كليد واژه ها</vt:lpstr>
      <vt:lpstr>كليد واژه ها-ادامه</vt:lpstr>
      <vt:lpstr>مقدمه</vt:lpstr>
      <vt:lpstr>مقدمه مقاله </vt:lpstr>
      <vt:lpstr>مقدمه مقاله-ادامه </vt:lpstr>
      <vt:lpstr>مثال- مقدمه</vt:lpstr>
      <vt:lpstr>مثال 2</vt:lpstr>
      <vt:lpstr> مثال3:  تاثیر آرامسازی بر اضطراب قبل از عمل جراحی </vt:lpstr>
      <vt:lpstr>مقدمه -ادامه</vt:lpstr>
      <vt:lpstr>اهداف</vt:lpstr>
      <vt:lpstr>سوالات / فرضیه های پژوهش</vt:lpstr>
      <vt:lpstr>پیشینه تحقيق مقاله</vt:lpstr>
      <vt:lpstr>پیشینه تحقیق</vt:lpstr>
      <vt:lpstr>متدلوژی و روش انجام تحقیق</vt:lpstr>
      <vt:lpstr>نتايج حاصله</vt:lpstr>
      <vt:lpstr>اشكال و جداول</vt:lpstr>
      <vt:lpstr>بحث مقاله</vt:lpstr>
      <vt:lpstr>ادامه</vt:lpstr>
      <vt:lpstr>پیشنهادات</vt:lpstr>
      <vt:lpstr>قدردانی</vt:lpstr>
      <vt:lpstr>نتيجه گيري مقاله</vt:lpstr>
      <vt:lpstr>منابع و ماخذ</vt:lpstr>
      <vt:lpstr>منابع و ماخذ</vt:lpstr>
      <vt:lpstr>انتخاب مجله</vt:lpstr>
      <vt:lpstr>شاخص ضریب تاثیر (Impact Factor)</vt:lpstr>
      <vt:lpstr>شاخص ضریب تاثیر (Impact Factor)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نكاتی در يافتن موضوع مناسب براي تهيه مقاله</dc:title>
  <dc:creator>n2b</dc:creator>
  <cp:lastModifiedBy>n2b</cp:lastModifiedBy>
  <cp:revision>61</cp:revision>
  <dcterms:created xsi:type="dcterms:W3CDTF">2015-10-29T07:05:49Z</dcterms:created>
  <dcterms:modified xsi:type="dcterms:W3CDTF">2016-10-06T08:59:11Z</dcterms:modified>
</cp:coreProperties>
</file>