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7"/>
  </p:notesMasterIdLst>
  <p:sldIdLst>
    <p:sldId id="256" r:id="rId2"/>
    <p:sldId id="258" r:id="rId3"/>
    <p:sldId id="268" r:id="rId4"/>
    <p:sldId id="260" r:id="rId5"/>
    <p:sldId id="263" r:id="rId6"/>
    <p:sldId id="264" r:id="rId7"/>
    <p:sldId id="266" r:id="rId8"/>
    <p:sldId id="272" r:id="rId9"/>
    <p:sldId id="269" r:id="rId10"/>
    <p:sldId id="335" r:id="rId11"/>
    <p:sldId id="270" r:id="rId12"/>
    <p:sldId id="271" r:id="rId13"/>
    <p:sldId id="273" r:id="rId14"/>
    <p:sldId id="278" r:id="rId15"/>
    <p:sldId id="276" r:id="rId16"/>
    <p:sldId id="277" r:id="rId17"/>
    <p:sldId id="275" r:id="rId18"/>
    <p:sldId id="281" r:id="rId19"/>
    <p:sldId id="279" r:id="rId20"/>
    <p:sldId id="280" r:id="rId21"/>
    <p:sldId id="282" r:id="rId22"/>
    <p:sldId id="336" r:id="rId23"/>
    <p:sldId id="337"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6" r:id="rId37"/>
    <p:sldId id="326" r:id="rId38"/>
    <p:sldId id="338" r:id="rId39"/>
    <p:sldId id="327" r:id="rId40"/>
    <p:sldId id="328" r:id="rId41"/>
    <p:sldId id="339" r:id="rId42"/>
    <p:sldId id="297" r:id="rId43"/>
    <p:sldId id="298" r:id="rId44"/>
    <p:sldId id="299" r:id="rId45"/>
    <p:sldId id="325" r:id="rId46"/>
    <p:sldId id="340" r:id="rId47"/>
    <p:sldId id="301" r:id="rId48"/>
    <p:sldId id="318" r:id="rId49"/>
    <p:sldId id="310" r:id="rId50"/>
    <p:sldId id="341" r:id="rId51"/>
    <p:sldId id="302" r:id="rId52"/>
    <p:sldId id="311" r:id="rId53"/>
    <p:sldId id="329" r:id="rId54"/>
    <p:sldId id="330" r:id="rId55"/>
    <p:sldId id="312" r:id="rId56"/>
    <p:sldId id="314" r:id="rId57"/>
    <p:sldId id="313" r:id="rId58"/>
    <p:sldId id="315" r:id="rId59"/>
    <p:sldId id="319" r:id="rId60"/>
    <p:sldId id="320" r:id="rId61"/>
    <p:sldId id="322" r:id="rId62"/>
    <p:sldId id="321" r:id="rId63"/>
    <p:sldId id="345" r:id="rId64"/>
    <p:sldId id="303" r:id="rId65"/>
    <p:sldId id="304" r:id="rId66"/>
    <p:sldId id="305" r:id="rId67"/>
    <p:sldId id="306" r:id="rId68"/>
    <p:sldId id="307" r:id="rId69"/>
    <p:sldId id="308" r:id="rId70"/>
    <p:sldId id="309" r:id="rId71"/>
    <p:sldId id="316" r:id="rId72"/>
    <p:sldId id="346" r:id="rId73"/>
    <p:sldId id="317" r:id="rId74"/>
    <p:sldId id="332" r:id="rId75"/>
    <p:sldId id="331" r:id="rId7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3154" autoAdjust="0"/>
  </p:normalViewPr>
  <p:slideViewPr>
    <p:cSldViewPr>
      <p:cViewPr>
        <p:scale>
          <a:sx n="60" d="100"/>
          <a:sy n="60" d="100"/>
        </p:scale>
        <p:origin x="-1590" y="-90"/>
      </p:cViewPr>
      <p:guideLst>
        <p:guide orient="horz" pos="2160"/>
        <p:guide pos="2880"/>
      </p:guideLst>
    </p:cSldViewPr>
  </p:slideViewPr>
  <p:outlineViewPr>
    <p:cViewPr>
      <p:scale>
        <a:sx n="33" d="100"/>
        <a:sy n="33" d="100"/>
      </p:scale>
      <p:origin x="18" y="1171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pieChart>
        <c:varyColors val="1"/>
        <c:ser>
          <c:idx val="0"/>
          <c:order val="0"/>
          <c:tx>
            <c:strRef>
              <c:f>Sheet1!$B$1</c:f>
              <c:strCache>
                <c:ptCount val="1"/>
                <c:pt idx="0">
                  <c:v>Sales</c:v>
                </c:pt>
              </c:strCache>
            </c:strRef>
          </c:tx>
          <c:explosion val="18"/>
          <c:dPt>
            <c:idx val="0"/>
            <c:explosion val="8"/>
          </c:dPt>
          <c:dLbls>
            <c:dLbl>
              <c:idx val="0"/>
              <c:layout>
                <c:manualLayout>
                  <c:x val="1.6458567679040123E-2"/>
                  <c:y val="7.8661031341670615E-2"/>
                </c:manualLayout>
              </c:layout>
              <c:showCatName val="1"/>
              <c:showPercent val="1"/>
            </c:dLbl>
            <c:dLbl>
              <c:idx val="1"/>
              <c:layout>
                <c:manualLayout>
                  <c:x val="-2.1512291432320994E-2"/>
                  <c:y val="0.10920893160413771"/>
                </c:manualLayout>
              </c:layout>
              <c:showCatName val="1"/>
              <c:showPercent val="1"/>
            </c:dLbl>
            <c:dLbl>
              <c:idx val="2"/>
              <c:layout>
                <c:manualLayout>
                  <c:x val="-4.8775133577052855E-2"/>
                  <c:y val="0.11457599969121512"/>
                </c:manualLayout>
              </c:layout>
              <c:showCatName val="1"/>
              <c:showPercent val="1"/>
            </c:dLbl>
            <c:dLbl>
              <c:idx val="4"/>
              <c:layout>
                <c:manualLayout>
                  <c:x val="0.30088606111736116"/>
                  <c:y val="2.9411764705882356E-2"/>
                </c:manualLayout>
              </c:layout>
              <c:showCatName val="1"/>
              <c:showPercent val="1"/>
            </c:dLbl>
            <c:txPr>
              <a:bodyPr/>
              <a:lstStyle/>
              <a:p>
                <a:pPr>
                  <a:defRPr sz="2400" b="1">
                    <a:solidFill>
                      <a:srgbClr val="FFFF66"/>
                    </a:solidFill>
                  </a:defRPr>
                </a:pPr>
                <a:endParaRPr lang="en-US"/>
              </a:p>
            </c:txPr>
            <c:showCatName val="1"/>
            <c:showPercent val="1"/>
            <c:showLeaderLines val="1"/>
          </c:dLbls>
          <c:cat>
            <c:strRef>
              <c:f>Sheet1!$A$2:$A$6</c:f>
              <c:strCache>
                <c:ptCount val="5"/>
                <c:pt idx="0">
                  <c:v>Petroleum</c:v>
                </c:pt>
                <c:pt idx="1">
                  <c:v>Solven</c:v>
                </c:pt>
                <c:pt idx="2">
                  <c:v>Wood Preserving</c:v>
                </c:pt>
                <c:pt idx="3">
                  <c:v>Other</c:v>
                </c:pt>
                <c:pt idx="4">
                  <c:v>Pesticides/
Herbicides</c:v>
                </c:pt>
              </c:strCache>
            </c:strRef>
          </c:cat>
          <c:val>
            <c:numRef>
              <c:f>Sheet1!$B$2:$B$6</c:f>
              <c:numCache>
                <c:formatCode>General</c:formatCode>
                <c:ptCount val="5"/>
                <c:pt idx="0">
                  <c:v>65</c:v>
                </c:pt>
                <c:pt idx="1">
                  <c:v>12</c:v>
                </c:pt>
                <c:pt idx="2">
                  <c:v>10</c:v>
                </c:pt>
                <c:pt idx="3">
                  <c:v>10</c:v>
                </c:pt>
                <c:pt idx="4">
                  <c:v>3</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4209755030621186"/>
          <c:y val="0.16412972351058835"/>
          <c:w val="0.50848775153105796"/>
          <c:h val="0.83587027648941292"/>
        </c:manualLayout>
      </c:layout>
      <c:pieChart>
        <c:varyColors val="1"/>
        <c:ser>
          <c:idx val="0"/>
          <c:order val="0"/>
          <c:tx>
            <c:strRef>
              <c:f>Sheet1!$B$1</c:f>
              <c:strCache>
                <c:ptCount val="1"/>
                <c:pt idx="0">
                  <c:v>Sales</c:v>
                </c:pt>
              </c:strCache>
            </c:strRef>
          </c:tx>
          <c:explosion val="28"/>
          <c:dPt>
            <c:idx val="0"/>
            <c:explosion val="24"/>
          </c:dPt>
          <c:dLbls>
            <c:dLbl>
              <c:idx val="0"/>
              <c:layout>
                <c:manualLayout>
                  <c:x val="1.5798556430446194E-2"/>
                  <c:y val="8.8282817387552587E-2"/>
                </c:manualLayout>
              </c:layout>
              <c:showCatName val="1"/>
              <c:showPercent val="1"/>
            </c:dLbl>
            <c:dLbl>
              <c:idx val="1"/>
              <c:layout>
                <c:manualLayout>
                  <c:x val="2.4761367970029424E-2"/>
                  <c:y val="0.12438517959227699"/>
                </c:manualLayout>
              </c:layout>
              <c:tx>
                <c:rich>
                  <a:bodyPr/>
                  <a:lstStyle/>
                  <a:p>
                    <a:r>
                      <a:rPr lang="en-US" dirty="0" smtClean="0">
                        <a:solidFill>
                          <a:srgbClr val="FFFF66"/>
                        </a:solidFill>
                      </a:rPr>
                      <a:t>G</a:t>
                    </a:r>
                    <a:r>
                      <a:rPr lang="en-US" dirty="0" smtClean="0"/>
                      <a:t>ROUND</a:t>
                    </a:r>
                    <a:r>
                      <a:rPr lang="en-US" baseline="0" dirty="0" smtClean="0"/>
                      <a:t> WATER</a:t>
                    </a:r>
                    <a:r>
                      <a:rPr lang="en-US" dirty="0"/>
                      <a:t>
32%</a:t>
                    </a:r>
                  </a:p>
                </c:rich>
              </c:tx>
              <c:showCatName val="1"/>
              <c:showPercent val="1"/>
            </c:dLbl>
            <c:dLbl>
              <c:idx val="2"/>
              <c:layout>
                <c:manualLayout>
                  <c:x val="-0.16792814960629937"/>
                  <c:y val="0.19724085859130647"/>
                </c:manualLayout>
              </c:layout>
              <c:showCatName val="1"/>
              <c:showPercent val="1"/>
            </c:dLbl>
            <c:dLbl>
              <c:idx val="3"/>
              <c:layout>
                <c:manualLayout>
                  <c:x val="-0.16387784339457567"/>
                  <c:y val="6.1505411138676217E-3"/>
                </c:manualLayout>
              </c:layout>
              <c:showCatName val="1"/>
              <c:showPercent val="1"/>
            </c:dLbl>
            <c:dLbl>
              <c:idx val="4"/>
              <c:layout>
                <c:manualLayout>
                  <c:x val="0.24500157031653089"/>
                  <c:y val="8.2937655053392345E-2"/>
                </c:manualLayout>
              </c:layout>
              <c:showCatName val="1"/>
              <c:showPercent val="1"/>
            </c:dLbl>
            <c:txPr>
              <a:bodyPr/>
              <a:lstStyle/>
              <a:p>
                <a:pPr>
                  <a:defRPr sz="2400" b="1">
                    <a:solidFill>
                      <a:srgbClr val="FFFF66"/>
                    </a:solidFill>
                  </a:defRPr>
                </a:pPr>
                <a:endParaRPr lang="en-US"/>
              </a:p>
            </c:txPr>
            <c:showCatName val="1"/>
            <c:showPercent val="1"/>
            <c:showLeaderLines val="1"/>
          </c:dLbls>
          <c:cat>
            <c:strRef>
              <c:f>Sheet1!$A$2:$A$6</c:f>
              <c:strCache>
                <c:ptCount val="5"/>
                <c:pt idx="0">
                  <c:v>SOIL</c:v>
                </c:pt>
                <c:pt idx="1">
                  <c:v>GROUMDWATER</c:v>
                </c:pt>
                <c:pt idx="2">
                  <c:v>SEDIMENT</c:v>
                </c:pt>
                <c:pt idx="3">
                  <c:v>SLUDGE</c:v>
                </c:pt>
                <c:pt idx="4">
                  <c:v>SURFACE WATER</c:v>
                </c:pt>
              </c:strCache>
            </c:strRef>
          </c:cat>
          <c:val>
            <c:numRef>
              <c:f>Sheet1!$B$2:$B$6</c:f>
              <c:numCache>
                <c:formatCode>General</c:formatCode>
                <c:ptCount val="5"/>
                <c:pt idx="0">
                  <c:v>59</c:v>
                </c:pt>
                <c:pt idx="1">
                  <c:v>32</c:v>
                </c:pt>
                <c:pt idx="2">
                  <c:v>6</c:v>
                </c:pt>
                <c:pt idx="3">
                  <c:v>2</c:v>
                </c:pt>
                <c:pt idx="4">
                  <c:v>1</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706DE-A955-417E-87C8-C2B8D8CCDC25}" type="datetimeFigureOut">
              <a:rPr lang="en-US" smtClean="0"/>
              <a:pPr/>
              <a:t>5/15/2014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AF334-B8D2-4ECA-9E3C-E39641A05A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None/>
            </a:pPr>
            <a:r>
              <a:rPr lang="fa-IR" dirty="0" smtClean="0">
                <a:cs typeface="B Nazanin" pitchFamily="2" charset="-78"/>
              </a:rPr>
              <a:t>آلودگي نقطه اي در یك نقطه متمركز بوده و مي تواند منشاء طبیعي یا منشاء انساني داشته باشند. آلاینده هاي غير نقطه اي منشاء مشخصي ندارند و در بیشتر موارد متأثر از فعالیت هاي انساني هستند. این نوع آلاینده ها داراي غلظت كمتر و دامنه انتشار</a:t>
            </a:r>
          </a:p>
          <a:p>
            <a:pPr algn="r" rtl="1">
              <a:buNone/>
            </a:pPr>
            <a:r>
              <a:rPr lang="fa-IR" dirty="0" smtClean="0">
                <a:cs typeface="B Nazanin" pitchFamily="2" charset="-78"/>
              </a:rPr>
              <a:t>وسیع تر هستند و یك مشكل جهاني محسوب مي شوند زیرا به سادگي و به وسیله حد و مرزهاي بين كشورها قابل كنترل نمیباشند. در حال حاضر منابع</a:t>
            </a:r>
          </a:p>
          <a:p>
            <a:pPr algn="r" rtl="1">
              <a:buNone/>
            </a:pPr>
            <a:r>
              <a:rPr lang="fa-IR" dirty="0" smtClean="0">
                <a:cs typeface="B Nazanin" pitchFamily="2" charset="-78"/>
              </a:rPr>
              <a:t>آلاینده غير نقطه اي به عنوان مهمترین عوامل آلوده كننده آب و خاك در مقیاس جهاني به شمار ميروند</a:t>
            </a:r>
          </a:p>
          <a:p>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cs typeface="B Nazanin" pitchFamily="2" charset="-78"/>
              </a:rPr>
              <a:t>D NAPL </a:t>
            </a:r>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buNone/>
            </a:pPr>
            <a:r>
              <a:rPr lang="fa-IR" dirty="0" smtClean="0">
                <a:cs typeface="B Nazanin" pitchFamily="2" charset="-78"/>
              </a:rPr>
              <a:t>5% در بین کل</a:t>
            </a:r>
          </a:p>
          <a:p>
            <a:pPr algn="r">
              <a:buNone/>
            </a:pPr>
            <a:r>
              <a:rPr lang="fa-IR" dirty="0" smtClean="0">
                <a:cs typeface="B Nazanin" pitchFamily="2" charset="-78"/>
              </a:rPr>
              <a:t>صنایع می باشد.پسماندهای </a:t>
            </a:r>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cs typeface="B Nazanin" pitchFamily="2" charset="-78"/>
              </a:rPr>
              <a:t>، در این صورت آلودگی نه بیشتر می شود و انتشار می یابد و نه از بین می رود. در منطقه آلوده شده به همان صورت باقی بماند </a:t>
            </a:r>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34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buNone/>
            </a:pPr>
            <a:r>
              <a:rPr lang="fa-IR" dirty="0" smtClean="0">
                <a:cs typeface="B Nazanin" pitchFamily="2" charset="-78"/>
              </a:rPr>
              <a:t>به عنوان مثال تصادفات تانکرهای نفتی ، تخریب یا انفجار یک ترمینال نفتی ، آلودگی ناشی از اسکله های نفتی و خطوط انتقال</a:t>
            </a:r>
          </a:p>
          <a:p>
            <a:pPr algn="r">
              <a:buNone/>
            </a:pPr>
            <a:r>
              <a:rPr lang="fa-IR" dirty="0" smtClean="0">
                <a:cs typeface="B Nazanin" pitchFamily="2" charset="-78"/>
              </a:rPr>
              <a:t>نفت)</a:t>
            </a:r>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35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cs typeface="B Nazanin" pitchFamily="2" charset="-78"/>
              </a:rPr>
              <a:t>این میکروارگانیسم ها از هیدروکربن های نفتی به عنوان منبع کربن و انرژی استفاده می کنند.</a:t>
            </a:r>
          </a:p>
          <a:p>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36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بنابراین با سنجش میزان الکل ها می توان پی به مقدار تجزیه هیدروکربورهای نفتی برد</a:t>
            </a:r>
            <a:r>
              <a:rPr lang="en-US" dirty="0" smtClean="0"/>
              <a:t>.</a:t>
            </a:r>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37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بنابراین با سنجش میزان الکل ها می توان پی به مقدار تجزیه هیدروکربورهای نفتی برد</a:t>
            </a:r>
            <a:r>
              <a:rPr lang="en-US" dirty="0" smtClean="0"/>
              <a:t>.</a:t>
            </a:r>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38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cs typeface="B Nazanin" pitchFamily="2" charset="-78"/>
              </a:rPr>
              <a:t>به وسیله تعداد زیادی از میکرو ارگانیزم ها تولید می شوند. </a:t>
            </a:r>
            <a:endParaRPr lang="fa-IR" dirty="0" smtClean="0">
              <a:cs typeface="B Nazanin" pitchFamily="2" charset="-78"/>
            </a:endParaRPr>
          </a:p>
          <a:p>
            <a:pPr marL="0" marR="0" indent="0" algn="l" defTabSz="914400" rtl="0" eaLnBrk="1" fontAlgn="auto" latinLnBrk="0" hangingPunct="1">
              <a:lnSpc>
                <a:spcPct val="100000"/>
              </a:lnSpc>
              <a:spcBef>
                <a:spcPts val="0"/>
              </a:spcBef>
              <a:spcAft>
                <a:spcPts val="0"/>
              </a:spcAft>
              <a:buClrTx/>
              <a:buSzTx/>
              <a:buFontTx/>
              <a:buNone/>
              <a:tabLst/>
              <a:defRPr/>
            </a:pPr>
            <a:r>
              <a:rPr lang="ar-SA" dirty="0" smtClean="0">
                <a:cs typeface="B Nazanin" pitchFamily="2" charset="-78"/>
              </a:rPr>
              <a:t>. از بیوسورفکتانتها برای پاکسازی تانک های ذخیره نفت، تصفیه فاضلاب های نفتی و تجزیه زیستی آلودگی های نفتی در مناطق خشکی و دریایی استفاده می شود</a:t>
            </a:r>
            <a:endParaRPr lang="fa-IR" dirty="0" smtClean="0">
              <a:cs typeface="B Nazanin" pitchFamily="2" charset="-78"/>
            </a:endParaRPr>
          </a:p>
          <a:p>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39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cs typeface="B Nazanin" pitchFamily="2" charset="-78"/>
              </a:rPr>
              <a:t>( بنزین با ویسکوزیته پایین سریعتر از مازوت که ویسکوزیته بالا دارد حرکت می کند.)</a:t>
            </a:r>
          </a:p>
          <a:p>
            <a:endParaRPr lang="fa-IR" dirty="0" smtClean="0">
              <a:cs typeface="B Nazanin" pitchFamily="2" charset="-78"/>
            </a:endParaRPr>
          </a:p>
          <a:p>
            <a:r>
              <a:rPr lang="fa-IR" dirty="0" smtClean="0">
                <a:cs typeface="B Nazanin" pitchFamily="2" charset="-78"/>
              </a:rPr>
              <a:t>( خاک های شنی نفوذ پذیری بالایی نسبت به خاک رس که تقریبا غیر قابل نفوذ است دارند.)</a:t>
            </a:r>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43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buNone/>
            </a:pPr>
            <a:r>
              <a:rPr lang="fa-IR" dirty="0" smtClean="0">
                <a:cs typeface="B Nazanin" pitchFamily="2" charset="-78"/>
              </a:rPr>
              <a:t>نکته ای واکنش</a:t>
            </a:r>
          </a:p>
          <a:p>
            <a:pPr algn="r">
              <a:buNone/>
            </a:pPr>
            <a:r>
              <a:rPr lang="fa-IR" dirty="0" smtClean="0">
                <a:cs typeface="B Nazanin" pitchFamily="2" charset="-78"/>
              </a:rPr>
              <a:t>های بیولوژیکی هم مانند واکنش های شیمیایی با افزایش دما سریعتر</a:t>
            </a:r>
          </a:p>
          <a:p>
            <a:pPr algn="r">
              <a:buNone/>
            </a:pPr>
            <a:r>
              <a:rPr lang="fa-IR" dirty="0" smtClean="0">
                <a:cs typeface="B Nazanin" pitchFamily="2" charset="-78"/>
              </a:rPr>
              <a:t>انجام می شوند. دمای مناسب بالای دمای انجماد و حداکثر تا 50 درجه</a:t>
            </a:r>
          </a:p>
          <a:p>
            <a:pPr algn="r">
              <a:buNone/>
            </a:pPr>
            <a:r>
              <a:rPr lang="fa-IR" dirty="0" smtClean="0">
                <a:cs typeface="B Nazanin" pitchFamily="2" charset="-78"/>
              </a:rPr>
              <a:t>سانتیگراد است</a:t>
            </a:r>
          </a:p>
          <a:p>
            <a:pPr algn="r" rtl="1">
              <a:buNone/>
            </a:pPr>
            <a:r>
              <a:rPr lang="fa-IR" dirty="0" smtClean="0">
                <a:cs typeface="B Nazanin" pitchFamily="2" charset="-78"/>
              </a:rPr>
              <a:t>از جمله نیتروژن ، فسفر ، پتاسیم ، سدیم ، گوگرد ، کلسیم ، منیزیم ،</a:t>
            </a:r>
          </a:p>
          <a:p>
            <a:pPr algn="r" rtl="1">
              <a:buNone/>
            </a:pPr>
            <a:r>
              <a:rPr lang="fa-IR" dirty="0" smtClean="0">
                <a:cs typeface="B Nazanin" pitchFamily="2" charset="-78"/>
              </a:rPr>
              <a:t>آهن ، منگنز ، روی ، مس و.. </a:t>
            </a:r>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خط</a:t>
            </a:r>
            <a:r>
              <a:rPr lang="fa-IR" baseline="0" dirty="0" smtClean="0"/>
              <a:t> 2</a:t>
            </a:r>
          </a:p>
          <a:p>
            <a:pPr algn="r">
              <a:buNone/>
            </a:pPr>
            <a:r>
              <a:rPr lang="fa-IR" dirty="0" smtClean="0">
                <a:cs typeface="B Nazanin" pitchFamily="2" charset="-78"/>
              </a:rPr>
              <a:t>پوسته زمين از 95 درصد سنگ هاي آذرین و 5</a:t>
            </a:r>
          </a:p>
          <a:p>
            <a:pPr algn="r">
              <a:buNone/>
            </a:pPr>
            <a:r>
              <a:rPr lang="fa-IR" dirty="0" smtClean="0">
                <a:cs typeface="B Nazanin" pitchFamily="2" charset="-78"/>
              </a:rPr>
              <a:t>درصد سنگ هاي رسوبي تشكیل شده است. </a:t>
            </a:r>
          </a:p>
          <a:p>
            <a:pPr algn="r">
              <a:buNone/>
            </a:pPr>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cs typeface="B Nazanin" pitchFamily="2" charset="-78"/>
              </a:rPr>
              <a:t>بیوسورفاکتانت های تولید شده توسط میکروارگانیسم ها ،به وسیله امولسیون کردن لایه آلوده ،آن را به ذرات ریزی می شکنند که حلال در آب هستند.و سپس می توانند توسط آنزیم ها احاطه شده و به سرعت هضم شوند</a:t>
            </a:r>
          </a:p>
          <a:p>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52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cs typeface="B Nazanin" pitchFamily="2" charset="-78"/>
              </a:rPr>
              <a:t>از جمله این که آیا آلاینده ها تجزیه زیستی می شوند؟ آیا در سایت این فرآیند خود به خود و به صورت طبیعی انجام می شود؟ آیا شرایط محیطی مناسب است؟ و ....</a:t>
            </a:r>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58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59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60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dirty="0" smtClean="0">
                <a:cs typeface="B Nazanin" pitchFamily="2" charset="-78"/>
              </a:rPr>
              <a:t>این شرایط نامساعد می تواند، نبودن اکسیژن، </a:t>
            </a:r>
            <a:r>
              <a:rPr lang="en-US" dirty="0" smtClean="0">
                <a:cs typeface="B Nazanin" pitchFamily="2" charset="-78"/>
              </a:rPr>
              <a:t>pH </a:t>
            </a:r>
            <a:r>
              <a:rPr lang="ar-SA" dirty="0" smtClean="0">
                <a:cs typeface="B Nazanin" pitchFamily="2" charset="-78"/>
              </a:rPr>
              <a:t>نامناسب، کمبود مواد مغذی به شکل معدنی، کمبود رطوبت و دمای نامناسب، باشد یا اینکه میزان در دسترس بودن ماده شیمیایی مورد نظر مطلوب نباشد. با مساعد کردن شرایط محیطی می توان سرعت تجزیه زیستی را توسط میکرو ارگانیزم های خود محیط، افزایش داد</a:t>
            </a:r>
            <a:r>
              <a:rPr lang="en-US" dirty="0" smtClean="0">
                <a:cs typeface="B Nazanin" pitchFamily="2" charset="-78"/>
              </a:rPr>
              <a:t>.</a:t>
            </a:r>
          </a:p>
          <a:p>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61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62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63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cs typeface="B Nazanin" pitchFamily="2" charset="-78"/>
              </a:rPr>
              <a:t>. فرآیند هاي خاكسازي نظير آبشویي و انتقال ذرات خاك در طول پروفیل خاك سبب توزیع و پراكنده شدن فلزات سنگين در طول پروفیل خاك مي گردند.</a:t>
            </a:r>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buNone/>
            </a:pPr>
            <a:r>
              <a:rPr lang="fa-IR" dirty="0" smtClean="0"/>
              <a:t>در روش دفن ، مناطقی به نام لندفیلد ایجاد می کنند و زباله را در</a:t>
            </a:r>
          </a:p>
          <a:p>
            <a:pPr algn="r">
              <a:buNone/>
            </a:pPr>
            <a:r>
              <a:rPr lang="fa-IR" dirty="0" smtClean="0"/>
              <a:t>آنجا دفن می کنند . در این روش زباله را در زیر زمین مدفون می کنند</a:t>
            </a:r>
          </a:p>
          <a:p>
            <a:pPr algn="r">
              <a:buNone/>
            </a:pPr>
            <a:r>
              <a:rPr lang="fa-IR" dirty="0" smtClean="0"/>
              <a:t>تا از سطح زمین پاک شود ولی مشکلات بعدی ایجاد می شود</a:t>
            </a:r>
            <a:endParaRPr lang="fa-IR" dirty="0" smtClean="0">
              <a:cs typeface="B Nazanin" pitchFamily="2" charset="-78"/>
            </a:endParaRPr>
          </a:p>
          <a:p>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buNone/>
            </a:pPr>
            <a:r>
              <a:rPr lang="fa-IR" dirty="0" smtClean="0">
                <a:cs typeface="B Nazanin" pitchFamily="2" charset="-78"/>
              </a:rPr>
              <a:t>اختلال فعالیت های بیولوژیک</a:t>
            </a:r>
          </a:p>
          <a:p>
            <a:pPr algn="r">
              <a:buNone/>
            </a:pPr>
            <a:r>
              <a:rPr lang="fa-IR" dirty="0" smtClean="0">
                <a:cs typeface="B Nazanin" pitchFamily="2" charset="-78"/>
              </a:rPr>
              <a:t>خاک، اثرات سمی بر گیاهان و اثرات زیانبار بر انسان در اثر ورود مواد به زنجیره غذایی.</a:t>
            </a:r>
          </a:p>
          <a:p>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SA" dirty="0" smtClean="0">
                <a:cs typeface="B Nazanin" pitchFamily="2" charset="-78"/>
              </a:rPr>
              <a:t>مطابق آمار </a:t>
            </a:r>
            <a:r>
              <a:rPr lang="en-US" dirty="0" smtClean="0">
                <a:cs typeface="B Nazanin" pitchFamily="2" charset="-78"/>
              </a:rPr>
              <a:t>ITOPF </a:t>
            </a:r>
            <a:r>
              <a:rPr lang="ar-SA" dirty="0" smtClean="0">
                <a:cs typeface="B Nazanin" pitchFamily="2" charset="-78"/>
              </a:rPr>
              <a:t>، از سال</a:t>
            </a:r>
            <a:r>
              <a:rPr lang="fa-IR" dirty="0" smtClean="0">
                <a:cs typeface="B Nazanin" pitchFamily="2" charset="-78"/>
              </a:rPr>
              <a:t>۲۰۰۰</a:t>
            </a:r>
            <a:r>
              <a:rPr lang="ar-SA" dirty="0" smtClean="0">
                <a:cs typeface="B Nazanin" pitchFamily="2" charset="-78"/>
              </a:rPr>
              <a:t> تا</a:t>
            </a:r>
            <a:r>
              <a:rPr lang="fa-IR" dirty="0" smtClean="0">
                <a:cs typeface="B Nazanin" pitchFamily="2" charset="-78"/>
              </a:rPr>
              <a:t>۲۰۰۸</a:t>
            </a:r>
            <a:r>
              <a:rPr lang="ar-SA" dirty="0" smtClean="0">
                <a:cs typeface="B Nazanin" pitchFamily="2" charset="-78"/>
              </a:rPr>
              <a:t> تنها</a:t>
            </a:r>
            <a:r>
              <a:rPr lang="fa-IR" dirty="0" smtClean="0">
                <a:cs typeface="B Nazanin" pitchFamily="2" charset="-78"/>
              </a:rPr>
              <a:t>۱۹۶۰۰۰</a:t>
            </a:r>
            <a:r>
              <a:rPr lang="ar-SA" dirty="0" smtClean="0">
                <a:cs typeface="B Nazanin" pitchFamily="2" charset="-78"/>
              </a:rPr>
              <a:t> تن نفت در اثر حوادثی که برای نفت کش ها پیش آمده وارد دریا شده است</a:t>
            </a:r>
            <a:r>
              <a:rPr lang="en-US" dirty="0" smtClean="0">
                <a:cs typeface="B Nazanin" pitchFamily="2" charset="-78"/>
              </a:rPr>
              <a:t>.</a:t>
            </a:r>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buNone/>
            </a:pPr>
            <a:r>
              <a:rPr lang="fa-IR" dirty="0" smtClean="0">
                <a:cs typeface="B Nazanin" pitchFamily="2" charset="-78"/>
              </a:rPr>
              <a:t>هرقدر مواد نفتی به عمق بیشتری از خاک نفوذ</a:t>
            </a:r>
          </a:p>
          <a:p>
            <a:pPr algn="r">
              <a:buNone/>
            </a:pPr>
            <a:r>
              <a:rPr lang="fa-IR" dirty="0" smtClean="0">
                <a:cs typeface="B Nazanin" pitchFamily="2" charset="-78"/>
              </a:rPr>
              <a:t>کنند رفع آن آلودگی مشکل تر خواهد بود . </a:t>
            </a:r>
          </a:p>
          <a:p>
            <a:pPr algn="r">
              <a:buNone/>
            </a:pPr>
            <a:r>
              <a:rPr lang="fa-IR" dirty="0" smtClean="0">
                <a:cs typeface="B Nazanin" pitchFamily="2" charset="-78"/>
              </a:rPr>
              <a:t>هرینه بیشتز</a:t>
            </a:r>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1</a:t>
            </a:r>
          </a:p>
          <a:p>
            <a:r>
              <a:rPr lang="fa-IR" dirty="0" smtClean="0">
                <a:cs typeface="B Nazanin" pitchFamily="2" charset="-78"/>
              </a:rPr>
              <a:t>مثل محصولات نفتی و ترکیبات نفت خام، برخی آفت کش ها ، برخی حلال های صنعتی</a:t>
            </a:r>
          </a:p>
          <a:p>
            <a:r>
              <a:rPr lang="fa-IR" dirty="0" smtClean="0">
                <a:cs typeface="B Nazanin" pitchFamily="2" charset="-78"/>
              </a:rPr>
              <a:t>2</a:t>
            </a:r>
          </a:p>
          <a:p>
            <a:r>
              <a:rPr lang="fa-IR" dirty="0" smtClean="0">
                <a:cs typeface="B Nazanin" pitchFamily="2" charset="-78"/>
              </a:rPr>
              <a:t>مثل سلنیوم ، آرسنیک ، کروم</a:t>
            </a:r>
          </a:p>
          <a:p>
            <a:r>
              <a:rPr lang="fa-IR" dirty="0" smtClean="0">
                <a:cs typeface="B Nazanin" pitchFamily="2" charset="-78"/>
              </a:rPr>
              <a:t>3</a:t>
            </a:r>
          </a:p>
          <a:p>
            <a:r>
              <a:rPr lang="fa-IR" dirty="0" smtClean="0">
                <a:cs typeface="B Nazanin" pitchFamily="2" charset="-78"/>
              </a:rPr>
              <a:t>مثل اورانیوم ، جیوه و </a:t>
            </a:r>
            <a:r>
              <a:rPr lang="en-US" dirty="0" smtClean="0">
                <a:cs typeface="B Nazanin" pitchFamily="2" charset="-78"/>
              </a:rPr>
              <a:t>DDT</a:t>
            </a:r>
            <a:endParaRPr lang="fa-IR" dirty="0" smtClean="0">
              <a:cs typeface="B Nazanin" pitchFamily="2" charset="-78"/>
            </a:endParaRPr>
          </a:p>
          <a:p>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cs typeface="B Nazanin" pitchFamily="2" charset="-78"/>
              </a:rPr>
              <a:t>بنزن ، تولوئن ، اتیل بنزن ، زایلن)</a:t>
            </a:r>
            <a:endParaRPr lang="en-US" dirty="0" smtClean="0">
              <a:cs typeface="B Nazanin" pitchFamily="2" charset="-7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non-aqueous phase liquid</a:t>
            </a:r>
          </a:p>
          <a:p>
            <a:r>
              <a:rPr lang="fa-IR" dirty="0" smtClean="0"/>
              <a:t>مایهات</a:t>
            </a:r>
            <a:r>
              <a:rPr lang="fa-IR" baseline="0" dirty="0" smtClean="0"/>
              <a:t> که در آب هم حل نمیشوند</a:t>
            </a:r>
          </a:p>
          <a:p>
            <a:r>
              <a:rPr lang="en-US" baseline="0" dirty="0" err="1" smtClean="0"/>
              <a:t>Dnapls</a:t>
            </a:r>
            <a:r>
              <a:rPr lang="en-US" baseline="0" dirty="0" smtClean="0"/>
              <a:t> </a:t>
            </a:r>
          </a:p>
          <a:p>
            <a:r>
              <a:rPr lang="en-US" baseline="0" dirty="0" err="1" smtClean="0"/>
              <a:t>Lnapls</a:t>
            </a:r>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Polycyclic aromatic hydrocarbon</a:t>
            </a:r>
          </a:p>
          <a:p>
            <a:endParaRPr lang="en-US" dirty="0"/>
          </a:p>
        </p:txBody>
      </p:sp>
      <p:sp>
        <p:nvSpPr>
          <p:cNvPr id="4" name="Slide Number Placeholder 3"/>
          <p:cNvSpPr>
            <a:spLocks noGrp="1"/>
          </p:cNvSpPr>
          <p:nvPr>
            <p:ph type="sldNum" sz="quarter" idx="10"/>
          </p:nvPr>
        </p:nvSpPr>
        <p:spPr/>
        <p:txBody>
          <a:bodyPr/>
          <a:lstStyle/>
          <a:p>
            <a:fld id="{0E7AF334-B8D2-4ECA-9E3C-E39641A05AEB}"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01B539-5AC5-4C5F-9C9A-459F27917F95}"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DA4B7F-6226-492D-AFA3-32B3BFEC76FC}"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598B71-34C0-4C36-9284-1AB15CCA53BC}"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389EFD-2953-4726-ABB1-C626954F8707}"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9AD65D-238D-413D-967B-61F7491F3FA5}"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CB42D-903C-4007-BFB2-144FE106A7DF}"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D889E71-D887-4C10-BDC5-4560ECB5E332}"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E089044-3169-4733-BB6B-003853418ECF}"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09C6AF1-5D53-4F59-98BC-C67303DE8930}"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DA771E-F637-4AE5-BB9C-E48CD4DBAD5C}"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CDC0D9-7CA4-4700-A677-374DC82DD128}"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FFFF66"/>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FFFF66"/>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FFFF66"/>
                </a:solidFill>
                <a:latin typeface="+mn-lt"/>
              </a:defRPr>
            </a:lvl1pPr>
          </a:lstStyle>
          <a:p>
            <a:fld id="{0216E35D-8A23-419F-9831-5798828751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1" fontAlgn="base" hangingPunct="1">
        <a:spcBef>
          <a:spcPct val="0"/>
        </a:spcBef>
        <a:spcAft>
          <a:spcPct val="0"/>
        </a:spcAft>
        <a:defRPr sz="4400" b="1">
          <a:solidFill>
            <a:srgbClr val="FFFF66"/>
          </a:solidFill>
          <a:latin typeface="+mj-lt"/>
          <a:ea typeface="+mj-ea"/>
          <a:cs typeface="+mj-cs"/>
        </a:defRPr>
      </a:lvl1pPr>
      <a:lvl2pPr algn="ctr" rtl="0" eaLnBrk="1" fontAlgn="base" hangingPunct="1">
        <a:spcBef>
          <a:spcPct val="0"/>
        </a:spcBef>
        <a:spcAft>
          <a:spcPct val="0"/>
        </a:spcAft>
        <a:defRPr sz="4400" b="1">
          <a:solidFill>
            <a:srgbClr val="FFFF66"/>
          </a:solidFill>
          <a:latin typeface="Aldine401 BT" pitchFamily="18" charset="0"/>
        </a:defRPr>
      </a:lvl2pPr>
      <a:lvl3pPr algn="ctr" rtl="0" eaLnBrk="1" fontAlgn="base" hangingPunct="1">
        <a:spcBef>
          <a:spcPct val="0"/>
        </a:spcBef>
        <a:spcAft>
          <a:spcPct val="0"/>
        </a:spcAft>
        <a:defRPr sz="4400" b="1">
          <a:solidFill>
            <a:srgbClr val="FFFF66"/>
          </a:solidFill>
          <a:latin typeface="Aldine401 BT" pitchFamily="18" charset="0"/>
        </a:defRPr>
      </a:lvl3pPr>
      <a:lvl4pPr algn="ctr" rtl="0" eaLnBrk="1" fontAlgn="base" hangingPunct="1">
        <a:spcBef>
          <a:spcPct val="0"/>
        </a:spcBef>
        <a:spcAft>
          <a:spcPct val="0"/>
        </a:spcAft>
        <a:defRPr sz="4400" b="1">
          <a:solidFill>
            <a:srgbClr val="FFFF66"/>
          </a:solidFill>
          <a:latin typeface="Aldine401 BT" pitchFamily="18" charset="0"/>
        </a:defRPr>
      </a:lvl4pPr>
      <a:lvl5pPr algn="ctr" rtl="0" eaLnBrk="1" fontAlgn="base" hangingPunct="1">
        <a:spcBef>
          <a:spcPct val="0"/>
        </a:spcBef>
        <a:spcAft>
          <a:spcPct val="0"/>
        </a:spcAft>
        <a:defRPr sz="4400" b="1">
          <a:solidFill>
            <a:srgbClr val="FFFF66"/>
          </a:solidFill>
          <a:latin typeface="Aldine401 BT" pitchFamily="18" charset="0"/>
        </a:defRPr>
      </a:lvl5pPr>
      <a:lvl6pPr marL="457200" algn="ctr" rtl="0" eaLnBrk="1" fontAlgn="base" hangingPunct="1">
        <a:spcBef>
          <a:spcPct val="0"/>
        </a:spcBef>
        <a:spcAft>
          <a:spcPct val="0"/>
        </a:spcAft>
        <a:defRPr sz="4400" b="1">
          <a:solidFill>
            <a:srgbClr val="FFFF66"/>
          </a:solidFill>
          <a:latin typeface="Aldine401 BT" pitchFamily="18" charset="0"/>
        </a:defRPr>
      </a:lvl6pPr>
      <a:lvl7pPr marL="914400" algn="ctr" rtl="0" eaLnBrk="1" fontAlgn="base" hangingPunct="1">
        <a:spcBef>
          <a:spcPct val="0"/>
        </a:spcBef>
        <a:spcAft>
          <a:spcPct val="0"/>
        </a:spcAft>
        <a:defRPr sz="4400" b="1">
          <a:solidFill>
            <a:srgbClr val="FFFF66"/>
          </a:solidFill>
          <a:latin typeface="Aldine401 BT" pitchFamily="18" charset="0"/>
        </a:defRPr>
      </a:lvl7pPr>
      <a:lvl8pPr marL="1371600" algn="ctr" rtl="0" eaLnBrk="1" fontAlgn="base" hangingPunct="1">
        <a:spcBef>
          <a:spcPct val="0"/>
        </a:spcBef>
        <a:spcAft>
          <a:spcPct val="0"/>
        </a:spcAft>
        <a:defRPr sz="4400" b="1">
          <a:solidFill>
            <a:srgbClr val="FFFF66"/>
          </a:solidFill>
          <a:latin typeface="Aldine401 BT" pitchFamily="18" charset="0"/>
        </a:defRPr>
      </a:lvl8pPr>
      <a:lvl9pPr marL="1828800" algn="ctr" rtl="0" eaLnBrk="1" fontAlgn="base" hangingPunct="1">
        <a:spcBef>
          <a:spcPct val="0"/>
        </a:spcBef>
        <a:spcAft>
          <a:spcPct val="0"/>
        </a:spcAft>
        <a:defRPr sz="4400" b="1">
          <a:solidFill>
            <a:srgbClr val="FFFF66"/>
          </a:solidFill>
          <a:latin typeface="Aldine401 BT" pitchFamily="18" charset="0"/>
        </a:defRPr>
      </a:lvl9pPr>
    </p:titleStyle>
    <p:bodyStyle>
      <a:lvl1pPr marL="342900" indent="-342900" algn="l" rtl="0" eaLnBrk="1" fontAlgn="base" hangingPunct="1">
        <a:spcBef>
          <a:spcPct val="20000"/>
        </a:spcBef>
        <a:spcAft>
          <a:spcPct val="0"/>
        </a:spcAft>
        <a:buChar char="•"/>
        <a:defRPr sz="3200" b="1">
          <a:solidFill>
            <a:srgbClr val="FFFF66"/>
          </a:solidFill>
          <a:latin typeface="+mn-lt"/>
          <a:ea typeface="+mn-ea"/>
          <a:cs typeface="+mn-cs"/>
        </a:defRPr>
      </a:lvl1pPr>
      <a:lvl2pPr marL="742950" indent="-285750" algn="l" rtl="0" eaLnBrk="1" fontAlgn="base" hangingPunct="1">
        <a:spcBef>
          <a:spcPct val="20000"/>
        </a:spcBef>
        <a:spcAft>
          <a:spcPct val="0"/>
        </a:spcAft>
        <a:buChar char="–"/>
        <a:defRPr sz="2800" b="1">
          <a:solidFill>
            <a:srgbClr val="FFFF66"/>
          </a:solidFill>
          <a:latin typeface="+mn-lt"/>
        </a:defRPr>
      </a:lvl2pPr>
      <a:lvl3pPr marL="1143000" indent="-228600" algn="l" rtl="0" eaLnBrk="1" fontAlgn="base" hangingPunct="1">
        <a:spcBef>
          <a:spcPct val="20000"/>
        </a:spcBef>
        <a:spcAft>
          <a:spcPct val="0"/>
        </a:spcAft>
        <a:buChar char="•"/>
        <a:defRPr sz="2400" b="1">
          <a:solidFill>
            <a:srgbClr val="FFFF66"/>
          </a:solidFill>
          <a:latin typeface="+mn-lt"/>
        </a:defRPr>
      </a:lvl3pPr>
      <a:lvl4pPr marL="1600200" indent="-228600" algn="l" rtl="0" eaLnBrk="1" fontAlgn="base" hangingPunct="1">
        <a:spcBef>
          <a:spcPct val="20000"/>
        </a:spcBef>
        <a:spcAft>
          <a:spcPct val="0"/>
        </a:spcAft>
        <a:buChar char="–"/>
        <a:defRPr sz="2000" b="1">
          <a:solidFill>
            <a:srgbClr val="FFFF66"/>
          </a:solidFill>
          <a:latin typeface="+mn-lt"/>
        </a:defRPr>
      </a:lvl4pPr>
      <a:lvl5pPr marL="2057400" indent="-228600" algn="l" rtl="0" eaLnBrk="1" fontAlgn="base" hangingPunct="1">
        <a:spcBef>
          <a:spcPct val="20000"/>
        </a:spcBef>
        <a:spcAft>
          <a:spcPct val="0"/>
        </a:spcAft>
        <a:buChar char="»"/>
        <a:defRPr sz="2000" b="1">
          <a:solidFill>
            <a:srgbClr val="FFFF66"/>
          </a:solidFill>
          <a:latin typeface="+mn-lt"/>
        </a:defRPr>
      </a:lvl5pPr>
      <a:lvl6pPr marL="2514600" indent="-228600" algn="l" rtl="0" eaLnBrk="1" fontAlgn="base" hangingPunct="1">
        <a:spcBef>
          <a:spcPct val="20000"/>
        </a:spcBef>
        <a:spcAft>
          <a:spcPct val="0"/>
        </a:spcAft>
        <a:buChar char="»"/>
        <a:defRPr sz="2000" b="1">
          <a:solidFill>
            <a:srgbClr val="FFFF66"/>
          </a:solidFill>
          <a:latin typeface="+mn-lt"/>
        </a:defRPr>
      </a:lvl6pPr>
      <a:lvl7pPr marL="2971800" indent="-228600" algn="l" rtl="0" eaLnBrk="1" fontAlgn="base" hangingPunct="1">
        <a:spcBef>
          <a:spcPct val="20000"/>
        </a:spcBef>
        <a:spcAft>
          <a:spcPct val="0"/>
        </a:spcAft>
        <a:buChar char="»"/>
        <a:defRPr sz="2000" b="1">
          <a:solidFill>
            <a:srgbClr val="FFFF66"/>
          </a:solidFill>
          <a:latin typeface="+mn-lt"/>
        </a:defRPr>
      </a:lvl7pPr>
      <a:lvl8pPr marL="3429000" indent="-228600" algn="l" rtl="0" eaLnBrk="1" fontAlgn="base" hangingPunct="1">
        <a:spcBef>
          <a:spcPct val="20000"/>
        </a:spcBef>
        <a:spcAft>
          <a:spcPct val="0"/>
        </a:spcAft>
        <a:buChar char="»"/>
        <a:defRPr sz="2000" b="1">
          <a:solidFill>
            <a:srgbClr val="FFFF66"/>
          </a:solidFill>
          <a:latin typeface="+mn-lt"/>
        </a:defRPr>
      </a:lvl8pPr>
      <a:lvl9pPr marL="3886200" indent="-228600" algn="l" rtl="0" eaLnBrk="1" fontAlgn="base" hangingPunct="1">
        <a:spcBef>
          <a:spcPct val="20000"/>
        </a:spcBef>
        <a:spcAft>
          <a:spcPct val="0"/>
        </a:spcAft>
        <a:buChar char="»"/>
        <a:defRPr sz="2000" b="1">
          <a:solidFill>
            <a:srgbClr val="FFFF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1"/>
            <a:ext cx="9144000" cy="3295650"/>
          </a:xfrm>
        </p:spPr>
        <p:txBody>
          <a:bodyPr/>
          <a:lstStyle/>
          <a:p>
            <a:pPr rtl="1"/>
            <a:r>
              <a:rPr lang="fa-IR" sz="7200" b="0" dirty="0">
                <a:cs typeface="B Arshia" pitchFamily="2" charset="-78"/>
              </a:rPr>
              <a:t>اصلاح بیولوژیکی خاک های </a:t>
            </a:r>
            <a:r>
              <a:rPr lang="fa-IR" sz="7200" b="0" dirty="0" smtClean="0">
                <a:cs typeface="B Arshia" pitchFamily="2" charset="-78"/>
              </a:rPr>
              <a:t>آلوده</a:t>
            </a:r>
            <a:r>
              <a:rPr lang="en-US" sz="7200" b="0" dirty="0" smtClean="0">
                <a:cs typeface="B Arshia" pitchFamily="2" charset="-78"/>
              </a:rPr>
              <a:t> </a:t>
            </a:r>
            <a:r>
              <a:rPr lang="fa-IR" sz="7200" b="0" dirty="0" smtClean="0">
                <a:cs typeface="B Arshia" pitchFamily="2" charset="-78"/>
              </a:rPr>
              <a:t>به نفت</a:t>
            </a:r>
            <a:r>
              <a:rPr lang="fa-IR" sz="7200" b="0" dirty="0">
                <a:cs typeface="B Arshia" pitchFamily="2" charset="-78"/>
              </a:rPr>
              <a:t/>
            </a:r>
            <a:br>
              <a:rPr lang="fa-IR" sz="7200" b="0" dirty="0">
                <a:cs typeface="B Arshia" pitchFamily="2" charset="-78"/>
              </a:rPr>
            </a:br>
            <a:r>
              <a:rPr lang="fa-IR" sz="7200" b="0" dirty="0" smtClean="0">
                <a:cs typeface="B Arshia" pitchFamily="2" charset="-78"/>
              </a:rPr>
              <a:t/>
            </a:r>
            <a:br>
              <a:rPr lang="fa-IR" sz="7200" b="0" dirty="0" smtClean="0">
                <a:cs typeface="B Arshia" pitchFamily="2" charset="-78"/>
              </a:rPr>
            </a:br>
            <a:r>
              <a:rPr lang="en-US" sz="7200" b="0" dirty="0" smtClean="0">
                <a:cs typeface="B Arshia" pitchFamily="2" charset="-78"/>
              </a:rPr>
              <a:t>Bioremediation </a:t>
            </a:r>
            <a:r>
              <a:rPr lang="en-US" sz="7200" b="0" dirty="0">
                <a:cs typeface="B Arshia" pitchFamily="2" charset="-78"/>
              </a:rPr>
              <a:t>of </a:t>
            </a:r>
            <a:r>
              <a:rPr lang="en-US" sz="7200" b="0" dirty="0" smtClean="0">
                <a:cs typeface="B Arshia" pitchFamily="2" charset="-78"/>
              </a:rPr>
              <a:t>Soil</a:t>
            </a:r>
            <a:endParaRPr lang="en-US" sz="7200" b="0" dirty="0">
              <a:cs typeface="B Arshia" pitchFamily="2" charset="-78"/>
            </a:endParaRPr>
          </a:p>
        </p:txBody>
      </p:sp>
      <p:sp>
        <p:nvSpPr>
          <p:cNvPr id="3" name="Subtitle 2"/>
          <p:cNvSpPr>
            <a:spLocks noGrp="1"/>
          </p:cNvSpPr>
          <p:nvPr>
            <p:ph type="subTitle" idx="1"/>
          </p:nvPr>
        </p:nvSpPr>
        <p:spPr>
          <a:xfrm>
            <a:off x="0" y="5410200"/>
            <a:ext cx="3200400" cy="1447800"/>
          </a:xfrm>
        </p:spPr>
        <p:txBody>
          <a:bodyPr/>
          <a:lstStyle/>
          <a:p>
            <a:r>
              <a:rPr lang="fa-IR" sz="4800" b="0" dirty="0" smtClean="0">
                <a:solidFill>
                  <a:schemeClr val="bg1"/>
                </a:solidFill>
                <a:cs typeface="B Arshia" pitchFamily="2" charset="-78"/>
              </a:rPr>
              <a:t>تهیه از :اشکان احمدی </a:t>
            </a:r>
          </a:p>
          <a:p>
            <a:endParaRPr lang="en-US" dirty="0"/>
          </a:p>
        </p:txBody>
      </p:sp>
      <p:sp>
        <p:nvSpPr>
          <p:cNvPr id="4" name="Subtitle 2"/>
          <p:cNvSpPr txBox="1">
            <a:spLocks/>
          </p:cNvSpPr>
          <p:nvPr/>
        </p:nvSpPr>
        <p:spPr bwMode="auto">
          <a:xfrm>
            <a:off x="5867400" y="5410200"/>
            <a:ext cx="32766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fa-IR" sz="4800" kern="0" noProof="0" dirty="0" smtClean="0">
                <a:solidFill>
                  <a:schemeClr val="bg1"/>
                </a:solidFill>
                <a:latin typeface="+mn-lt"/>
                <a:cs typeface="B Arshia" pitchFamily="2" charset="-78"/>
              </a:rPr>
              <a:t>استاد :خانم دکتر غلامی</a:t>
            </a:r>
            <a:endParaRPr kumimoji="0" lang="fa-IR" sz="4800" b="0" i="0" u="none" strike="noStrike" kern="0" cap="none" spc="0" normalizeH="0" baseline="0" noProof="0" dirty="0" smtClean="0">
              <a:ln>
                <a:noFill/>
              </a:ln>
              <a:solidFill>
                <a:schemeClr val="bg1"/>
              </a:solidFill>
              <a:effectLst/>
              <a:uLnTx/>
              <a:uFillTx/>
              <a:latin typeface="+mn-lt"/>
              <a:ea typeface="+mn-ea"/>
              <a:cs typeface="B Arshia" pitchFamily="2" charset="-78"/>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FFFF66"/>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رس ها و شیل ها</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fa-IR" dirty="0" smtClean="0">
                <a:cs typeface="B Nazanin" pitchFamily="2" charset="-78"/>
              </a:rPr>
              <a:t>بطور كلي رس ها و شیل ها بدلیل توانایي جذب یون هاي فلزي، حاوي مقادیر بالایي از فلزات سنگين هستند و ماسه سنگ ها عموماً حاوي مقادیر كمتري مي باشند.</a:t>
            </a:r>
          </a:p>
          <a:p>
            <a:pPr algn="r">
              <a:buNone/>
            </a:pPr>
            <a:r>
              <a:rPr lang="fa-IR" dirty="0" smtClean="0">
                <a:cs typeface="B Nazanin" pitchFamily="2" charset="-78"/>
              </a:rPr>
              <a:t>فرآیندهاي هوادیدگي فیزیكي و شیمیایي در لایه هاي سطحي خاك از شدت بیشتري برخوردار مي باشند، در نتیجه فلزات سنگين در لایه سطحي خاك تجمع</a:t>
            </a:r>
          </a:p>
          <a:p>
            <a:pPr algn="r">
              <a:buNone/>
            </a:pPr>
            <a:r>
              <a:rPr lang="fa-IR" dirty="0" smtClean="0">
                <a:cs typeface="B Nazanin" pitchFamily="2" charset="-78"/>
              </a:rPr>
              <a:t>بیشتري مي یابند</a:t>
            </a:r>
            <a:endParaRPr lang="fa-IR" dirty="0">
              <a:cs typeface="B Nazanin" pitchFamily="2" charset="-78"/>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a:solidFill>
                  <a:schemeClr val="bg1"/>
                </a:solidFill>
                <a:cs typeface="B Titr" pitchFamily="2" charset="-78"/>
              </a:rPr>
              <a:t>منابع انساني ورود آلاینده ها</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buNone/>
            </a:pPr>
            <a:endParaRPr lang="fa-IR" dirty="0" smtClean="0">
              <a:cs typeface="B Nazanin" pitchFamily="2" charset="-78"/>
            </a:endParaRPr>
          </a:p>
          <a:p>
            <a:pPr algn="r" rtl="1"/>
            <a:r>
              <a:rPr lang="fa-IR" dirty="0" smtClean="0">
                <a:cs typeface="B Nazanin" pitchFamily="2" charset="-78"/>
              </a:rPr>
              <a:t>- </a:t>
            </a:r>
            <a:r>
              <a:rPr lang="fa-IR" dirty="0">
                <a:cs typeface="B Nazanin" pitchFamily="2" charset="-78"/>
              </a:rPr>
              <a:t>عوامل کشاورزی</a:t>
            </a:r>
          </a:p>
          <a:p>
            <a:pPr algn="r" rtl="1"/>
            <a:endParaRPr lang="fa-IR" dirty="0" smtClean="0">
              <a:cs typeface="B Nazanin" pitchFamily="2" charset="-78"/>
            </a:endParaRPr>
          </a:p>
          <a:p>
            <a:pPr algn="r" rtl="1"/>
            <a:r>
              <a:rPr lang="fa-IR" dirty="0" smtClean="0">
                <a:cs typeface="B Nazanin" pitchFamily="2" charset="-78"/>
              </a:rPr>
              <a:t>-</a:t>
            </a:r>
            <a:r>
              <a:rPr lang="fa-IR" dirty="0">
                <a:cs typeface="B Nazanin" pitchFamily="2" charset="-78"/>
              </a:rPr>
              <a:t>فعالیت های صنعتی</a:t>
            </a:r>
          </a:p>
          <a:p>
            <a:pPr algn="r" rtl="1"/>
            <a:endParaRPr lang="fa-IR" dirty="0" smtClean="0">
              <a:cs typeface="B Nazanin" pitchFamily="2" charset="-78"/>
            </a:endParaRPr>
          </a:p>
          <a:p>
            <a:pPr algn="r" rtl="1"/>
            <a:r>
              <a:rPr lang="fa-IR" dirty="0" smtClean="0">
                <a:cs typeface="B Nazanin" pitchFamily="2" charset="-78"/>
              </a:rPr>
              <a:t>-</a:t>
            </a:r>
            <a:r>
              <a:rPr lang="fa-IR" dirty="0">
                <a:cs typeface="B Nazanin" pitchFamily="2" charset="-78"/>
              </a:rPr>
              <a:t>عوامل </a:t>
            </a:r>
            <a:r>
              <a:rPr lang="fa-IR" dirty="0" smtClean="0">
                <a:cs typeface="B Nazanin" pitchFamily="2" charset="-78"/>
              </a:rPr>
              <a:t>نفتی</a:t>
            </a:r>
          </a:p>
          <a:p>
            <a:pPr algn="r" rtl="1"/>
            <a:endParaRPr lang="fa-IR" dirty="0">
              <a:cs typeface="B Nazanin" pitchFamily="2" charset="-78"/>
            </a:endParaRPr>
          </a:p>
          <a:p>
            <a:pPr algn="r" rtl="1"/>
            <a:r>
              <a:rPr lang="fa-IR" dirty="0">
                <a:cs typeface="B Nazanin" pitchFamily="2" charset="-78"/>
              </a:rPr>
              <a:t>-زباله </a:t>
            </a:r>
            <a:r>
              <a:rPr lang="fa-IR" dirty="0" smtClean="0">
                <a:cs typeface="B Nazanin" pitchFamily="2" charset="-78"/>
              </a:rPr>
              <a:t>ها</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زباله ها</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fa-IR" dirty="0" smtClean="0">
                <a:cs typeface="B Nazanin" pitchFamily="2" charset="-78"/>
              </a:rPr>
              <a:t>یکی </a:t>
            </a:r>
            <a:r>
              <a:rPr lang="fa-IR" dirty="0">
                <a:cs typeface="B Nazanin" pitchFamily="2" charset="-78"/>
              </a:rPr>
              <a:t>از مهمترین منابع آلوده سازی خاک ها زباله ها می باشند </a:t>
            </a:r>
            <a:r>
              <a:rPr lang="fa-IR" dirty="0" smtClean="0">
                <a:cs typeface="B Nazanin" pitchFamily="2" charset="-78"/>
              </a:rPr>
              <a:t>.</a:t>
            </a:r>
          </a:p>
          <a:p>
            <a:pPr algn="r">
              <a:buNone/>
            </a:pPr>
            <a:r>
              <a:rPr lang="fa-IR" dirty="0" smtClean="0">
                <a:cs typeface="B Nazanin" pitchFamily="2" charset="-78"/>
              </a:rPr>
              <a:t> زباله ها </a:t>
            </a:r>
            <a:r>
              <a:rPr lang="fa-IR" dirty="0">
                <a:cs typeface="B Nazanin" pitchFamily="2" charset="-78"/>
              </a:rPr>
              <a:t>می توانند به داخل زمین نفوذ کنند و منابع آبی را نیز </a:t>
            </a:r>
            <a:r>
              <a:rPr lang="fa-IR" dirty="0" smtClean="0">
                <a:cs typeface="B Nazanin" pitchFamily="2" charset="-78"/>
              </a:rPr>
              <a:t>آلوده کنند</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a:solidFill>
                  <a:schemeClr val="bg1"/>
                </a:solidFill>
                <a:cs typeface="B Titr" pitchFamily="2" charset="-78"/>
              </a:rPr>
              <a:t>روش های دفع زباله</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r>
              <a:rPr lang="fa-IR" dirty="0">
                <a:cs typeface="B Nazanin" pitchFamily="2" charset="-78"/>
              </a:rPr>
              <a:t>روش </a:t>
            </a:r>
            <a:r>
              <a:rPr lang="fa-IR" dirty="0" smtClean="0">
                <a:cs typeface="B Nazanin" pitchFamily="2" charset="-78"/>
              </a:rPr>
              <a:t>دفن</a:t>
            </a:r>
          </a:p>
          <a:p>
            <a:pPr algn="r" rtl="1"/>
            <a:endParaRPr lang="fa-IR" dirty="0">
              <a:cs typeface="B Nazanin" pitchFamily="2" charset="-78"/>
            </a:endParaRPr>
          </a:p>
          <a:p>
            <a:pPr algn="r" rtl="1"/>
            <a:r>
              <a:rPr lang="fa-IR" dirty="0">
                <a:cs typeface="B Nazanin" pitchFamily="2" charset="-78"/>
              </a:rPr>
              <a:t>روش </a:t>
            </a:r>
            <a:r>
              <a:rPr lang="fa-IR" dirty="0" smtClean="0">
                <a:cs typeface="B Nazanin" pitchFamily="2" charset="-78"/>
              </a:rPr>
              <a:t>سوزاندن</a:t>
            </a:r>
          </a:p>
          <a:p>
            <a:pPr algn="r" rtl="1"/>
            <a:endParaRPr lang="fa-IR" dirty="0">
              <a:cs typeface="B Nazanin" pitchFamily="2" charset="-78"/>
            </a:endParaRPr>
          </a:p>
          <a:p>
            <a:pPr algn="r" rtl="1"/>
            <a:r>
              <a:rPr lang="fa-IR" dirty="0">
                <a:cs typeface="B Nazanin" pitchFamily="2" charset="-78"/>
              </a:rPr>
              <a:t>روش بازیافت</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685800" y="838200"/>
            <a:ext cx="7848600" cy="5255759"/>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مشکلات روش دفن	 </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fa-IR" dirty="0">
                <a:cs typeface="B Nazanin" pitchFamily="2" charset="-78"/>
              </a:rPr>
              <a:t>-آلودگی منابع آبی</a:t>
            </a:r>
          </a:p>
          <a:p>
            <a:pPr algn="r">
              <a:buNone/>
            </a:pPr>
            <a:r>
              <a:rPr lang="fa-IR" dirty="0">
                <a:cs typeface="B Nazanin" pitchFamily="2" charset="-78"/>
              </a:rPr>
              <a:t>-تولید بوی بد و گازسمی متان که خطر آتش سوزی را فراهم می کند .</a:t>
            </a:r>
          </a:p>
          <a:p>
            <a:pPr algn="r">
              <a:buNone/>
            </a:pPr>
            <a:r>
              <a:rPr lang="fa-IR" dirty="0">
                <a:cs typeface="B Nazanin" pitchFamily="2" charset="-78"/>
              </a:rPr>
              <a:t>-تجمع حشرات و موجودات موذی</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اقدامات جهت رفع مشکلات روش دفن</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fa-IR" dirty="0">
                <a:cs typeface="B Nazanin" pitchFamily="2" charset="-78"/>
              </a:rPr>
              <a:t>-بکارگیری فن آوری مؤثر برای دفن مثل فشرده سازی و پوشانیدن </a:t>
            </a:r>
            <a:r>
              <a:rPr lang="fa-IR" dirty="0" smtClean="0">
                <a:cs typeface="B Nazanin" pitchFamily="2" charset="-78"/>
              </a:rPr>
              <a:t>روزنه ها</a:t>
            </a:r>
            <a:endParaRPr lang="fa-IR" dirty="0">
              <a:cs typeface="B Nazanin" pitchFamily="2" charset="-78"/>
            </a:endParaRPr>
          </a:p>
          <a:p>
            <a:pPr algn="r">
              <a:buNone/>
            </a:pPr>
            <a:r>
              <a:rPr lang="fa-IR" dirty="0">
                <a:cs typeface="B Nazanin" pitchFamily="2" charset="-78"/>
              </a:rPr>
              <a:t>-دفن زباله ها بالاتر از مرتفع ترین سطوح آب های زیرزمینی</a:t>
            </a:r>
          </a:p>
          <a:p>
            <a:pPr algn="r">
              <a:buNone/>
            </a:pPr>
            <a:r>
              <a:rPr lang="fa-IR" dirty="0">
                <a:cs typeface="B Nazanin" pitchFamily="2" charset="-78"/>
              </a:rPr>
              <a:t>-ایجاد لایه های غیرقابل نفوذ در ساختمان لندفیلدها</a:t>
            </a:r>
          </a:p>
          <a:p>
            <a:pPr algn="r">
              <a:buNone/>
            </a:pPr>
            <a:r>
              <a:rPr lang="fa-IR" dirty="0">
                <a:cs typeface="B Nazanin" pitchFamily="2" charset="-78"/>
              </a:rPr>
              <a:t>-ایجاد سیستم زهکشی برای جمع آوری شیرابه ها</a:t>
            </a:r>
          </a:p>
          <a:p>
            <a:pPr algn="r">
              <a:buNone/>
            </a:pPr>
            <a:r>
              <a:rPr lang="fa-IR" dirty="0">
                <a:cs typeface="B Nazanin" pitchFamily="2" charset="-78"/>
              </a:rPr>
              <a:t>-استفاده از گازهای تولید شده در لندفیلدها</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a:solidFill>
                  <a:schemeClr val="bg1"/>
                </a:solidFill>
                <a:cs typeface="B Titr" pitchFamily="2" charset="-78"/>
              </a:rPr>
              <a:t>فعالیتهای </a:t>
            </a:r>
            <a:r>
              <a:rPr lang="fa-IR" dirty="0" smtClean="0">
                <a:solidFill>
                  <a:schemeClr val="bg1"/>
                </a:solidFill>
                <a:cs typeface="B Titr" pitchFamily="2" charset="-78"/>
              </a:rPr>
              <a:t>صنعتی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fa-IR" dirty="0">
                <a:cs typeface="B Nazanin" pitchFamily="2" charset="-78"/>
              </a:rPr>
              <a:t>در اکثر شهرها شاهدیم که پساب های کارخانه ها به رودخانه ها </a:t>
            </a:r>
            <a:r>
              <a:rPr lang="fa-IR" dirty="0" smtClean="0">
                <a:cs typeface="B Nazanin" pitchFamily="2" charset="-78"/>
              </a:rPr>
              <a:t>ریخته می </a:t>
            </a:r>
            <a:r>
              <a:rPr lang="fa-IR" dirty="0">
                <a:cs typeface="B Nazanin" pitchFamily="2" charset="-78"/>
              </a:rPr>
              <a:t>شود که این مسئله علاوه بر آلودگی آب های سطحی و آلودگی خاک به</a:t>
            </a:r>
          </a:p>
          <a:p>
            <a:pPr algn="r">
              <a:buNone/>
            </a:pPr>
            <a:r>
              <a:rPr lang="fa-IR" dirty="0">
                <a:cs typeface="B Nazanin" pitchFamily="2" charset="-78"/>
              </a:rPr>
              <a:t>آلوده شدن منابع زیرزمینی نیز منجر می شود. دود و آلاینده هایی </a:t>
            </a:r>
            <a:r>
              <a:rPr lang="fa-IR" dirty="0" smtClean="0">
                <a:cs typeface="B Nazanin" pitchFamily="2" charset="-78"/>
              </a:rPr>
              <a:t>که به </a:t>
            </a:r>
            <a:r>
              <a:rPr lang="fa-IR" dirty="0">
                <a:cs typeface="B Nazanin" pitchFamily="2" charset="-78"/>
              </a:rPr>
              <a:t>صورت گاز و بخارات سمی از دودکش های عظیم کارخانه ها بیرون می آید،</a:t>
            </a:r>
          </a:p>
          <a:p>
            <a:pPr algn="r">
              <a:buNone/>
            </a:pPr>
            <a:r>
              <a:rPr lang="fa-IR" dirty="0">
                <a:cs typeface="B Nazanin" pitchFamily="2" charset="-78"/>
              </a:rPr>
              <a:t>علاوه بر آلودگی های هوای شهرها و ایجاد مشکلات تنفسی برای انسان </a:t>
            </a:r>
            <a:r>
              <a:rPr lang="fa-IR" dirty="0" smtClean="0">
                <a:cs typeface="B Nazanin" pitchFamily="2" charset="-78"/>
              </a:rPr>
              <a:t>ها باعث </a:t>
            </a:r>
            <a:r>
              <a:rPr lang="fa-IR" dirty="0">
                <a:cs typeface="B Nazanin" pitchFamily="2" charset="-78"/>
              </a:rPr>
              <a:t>تشکیل باران اسیدی می شود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a:solidFill>
                  <a:schemeClr val="bg1"/>
                </a:solidFill>
                <a:cs typeface="B Titr" pitchFamily="2" charset="-78"/>
              </a:rPr>
              <a:t>فعالیتهای صنعتی :</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fa-IR" dirty="0">
                <a:cs typeface="B Nazanin" pitchFamily="2" charset="-78"/>
              </a:rPr>
              <a:t>.بیشترین آلودگی ها در منابع خاک، </a:t>
            </a:r>
            <a:r>
              <a:rPr lang="fa-IR" dirty="0" smtClean="0">
                <a:cs typeface="B Nazanin" pitchFamily="2" charset="-78"/>
              </a:rPr>
              <a:t>در اطراف </a:t>
            </a:r>
            <a:r>
              <a:rPr lang="fa-IR" dirty="0">
                <a:cs typeface="B Nazanin" pitchFamily="2" charset="-78"/>
              </a:rPr>
              <a:t>پالایشگاه هاست </a:t>
            </a:r>
            <a:r>
              <a:rPr lang="fa-IR" dirty="0" smtClean="0">
                <a:cs typeface="B Nazanin" pitchFamily="2" charset="-78"/>
              </a:rPr>
              <a:t>.</a:t>
            </a:r>
          </a:p>
          <a:p>
            <a:pPr algn="r">
              <a:buNone/>
            </a:pPr>
            <a:endParaRPr lang="fa-IR" dirty="0" smtClean="0">
              <a:cs typeface="B Nazanin" pitchFamily="2" charset="-78"/>
            </a:endParaRPr>
          </a:p>
          <a:p>
            <a:pPr algn="r">
              <a:buNone/>
            </a:pPr>
            <a:r>
              <a:rPr lang="fa-IR" dirty="0" smtClean="0">
                <a:cs typeface="B Nazanin" pitchFamily="2" charset="-78"/>
              </a:rPr>
              <a:t>مقاومت </a:t>
            </a:r>
            <a:r>
              <a:rPr lang="fa-IR" dirty="0">
                <a:cs typeface="B Nazanin" pitchFamily="2" charset="-78"/>
              </a:rPr>
              <a:t>و پایداری عناصر سنگین در خاک نسبت به</a:t>
            </a:r>
          </a:p>
          <a:p>
            <a:pPr algn="r">
              <a:buNone/>
            </a:pPr>
            <a:r>
              <a:rPr lang="fa-IR" dirty="0">
                <a:cs typeface="B Nazanin" pitchFamily="2" charset="-78"/>
              </a:rPr>
              <a:t>سایر آلاینده ها بسیار طولانی بوده و آلودگی خاک توسط فلزات </a:t>
            </a:r>
            <a:r>
              <a:rPr lang="fa-IR" dirty="0" smtClean="0">
                <a:cs typeface="B Nazanin" pitchFamily="2" charset="-78"/>
              </a:rPr>
              <a:t>سنگین تقریبا </a:t>
            </a:r>
            <a:r>
              <a:rPr lang="fa-IR" dirty="0">
                <a:cs typeface="B Nazanin" pitchFamily="2" charset="-78"/>
              </a:rPr>
              <a:t>دائمی </a:t>
            </a:r>
            <a:r>
              <a:rPr lang="fa-IR" dirty="0" smtClean="0">
                <a:cs typeface="B Nazanin" pitchFamily="2" charset="-78"/>
              </a:rPr>
              <a:t>است</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فلزات سنگین</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fa-IR" dirty="0" smtClean="0">
                <a:cs typeface="B Nazanin" pitchFamily="2" charset="-78"/>
              </a:rPr>
              <a:t>شامل </a:t>
            </a:r>
          </a:p>
          <a:p>
            <a:pPr algn="r">
              <a:buNone/>
            </a:pPr>
            <a:r>
              <a:rPr lang="fa-IR" dirty="0" smtClean="0">
                <a:cs typeface="B Nazanin" pitchFamily="2" charset="-78"/>
              </a:rPr>
              <a:t>سرب</a:t>
            </a:r>
            <a:r>
              <a:rPr lang="fa-IR" dirty="0">
                <a:cs typeface="B Nazanin" pitchFamily="2" charset="-78"/>
              </a:rPr>
              <a:t>، </a:t>
            </a:r>
            <a:r>
              <a:rPr lang="fa-IR" dirty="0" smtClean="0">
                <a:cs typeface="B Nazanin" pitchFamily="2" charset="-78"/>
              </a:rPr>
              <a:t>کادمیوم،نقره </a:t>
            </a:r>
            <a:r>
              <a:rPr lang="fa-IR" dirty="0">
                <a:cs typeface="B Nazanin" pitchFamily="2" charset="-78"/>
              </a:rPr>
              <a:t>و جیوه </a:t>
            </a:r>
            <a:endParaRPr lang="fa-IR" dirty="0" smtClean="0">
              <a:cs typeface="B Nazanin" pitchFamily="2" charset="-78"/>
            </a:endParaRPr>
          </a:p>
          <a:p>
            <a:pPr algn="r">
              <a:buNone/>
            </a:pPr>
            <a:endParaRPr lang="fa-IR" dirty="0" smtClean="0">
              <a:cs typeface="B Nazanin" pitchFamily="2" charset="-78"/>
            </a:endParaRPr>
          </a:p>
          <a:p>
            <a:pPr algn="r">
              <a:buNone/>
            </a:pPr>
            <a:r>
              <a:rPr lang="fa-IR" dirty="0" smtClean="0">
                <a:cs typeface="B Nazanin" pitchFamily="2" charset="-78"/>
              </a:rPr>
              <a:t>اثرات </a:t>
            </a:r>
            <a:r>
              <a:rPr lang="fa-IR" dirty="0">
                <a:cs typeface="B Nazanin" pitchFamily="2" charset="-78"/>
              </a:rPr>
              <a:t>زیانبار </a:t>
            </a:r>
            <a:r>
              <a:rPr lang="fa-IR" dirty="0" smtClean="0">
                <a:cs typeface="B Nazanin" pitchFamily="2" charset="-78"/>
              </a:rPr>
              <a:t>آنها </a:t>
            </a:r>
            <a:r>
              <a:rPr lang="fa-IR" dirty="0">
                <a:cs typeface="B Nazanin" pitchFamily="2" charset="-78"/>
              </a:rPr>
              <a:t>بر موجودات زنده ثابت </a:t>
            </a:r>
            <a:r>
              <a:rPr lang="fa-IR" dirty="0" smtClean="0">
                <a:cs typeface="B Nazanin" pitchFamily="2" charset="-78"/>
              </a:rPr>
              <a:t>شده است </a:t>
            </a:r>
            <a:r>
              <a:rPr lang="fa-IR" dirty="0">
                <a:cs typeface="B Nazanin" pitchFamily="2" charset="-78"/>
              </a:rPr>
              <a:t>و بارها موجب حوادث زیست محیطی شده اند</a:t>
            </a:r>
            <a:r>
              <a:rPr lang="fa-IR" dirty="0" smtClean="0">
                <a:cs typeface="B Nazanin" pitchFamily="2" charset="-78"/>
              </a:rPr>
              <a:t>.</a:t>
            </a:r>
            <a:endParaRPr lang="fa-IR" dirty="0" smtClean="0">
              <a:cs typeface="B Nazanin" pitchFamily="2" charset="-78"/>
            </a:endParaRPr>
          </a:p>
          <a:p>
            <a:pPr algn="r">
              <a:buNone/>
            </a:pPr>
            <a:r>
              <a:rPr lang="fa-IR" dirty="0" smtClean="0">
                <a:cs typeface="B Nazanin" pitchFamily="2" charset="-78"/>
              </a:rPr>
              <a:t> </a:t>
            </a:r>
            <a:r>
              <a:rPr lang="fa-IR" dirty="0">
                <a:cs typeface="B Nazanin" pitchFamily="2" charset="-78"/>
              </a:rPr>
              <a:t>بعضی از این </a:t>
            </a:r>
            <a:r>
              <a:rPr lang="fa-IR" dirty="0" smtClean="0">
                <a:cs typeface="B Nazanin" pitchFamily="2" charset="-78"/>
              </a:rPr>
              <a:t>اثرات زیانبار </a:t>
            </a:r>
            <a:r>
              <a:rPr lang="fa-IR" dirty="0">
                <a:cs typeface="B Nazanin" pitchFamily="2" charset="-78"/>
              </a:rPr>
              <a:t>فلزات سنگین </a:t>
            </a:r>
            <a:r>
              <a:rPr lang="fa-IR" dirty="0" smtClean="0">
                <a:cs typeface="B Nazanin" pitchFamily="2" charset="-78"/>
              </a:rPr>
              <a:t>شامل اثرات خطرناک بر انسان است </a:t>
            </a:r>
            <a:endParaRPr lang="fa-IR" dirty="0">
              <a:cs typeface="B Nazanin" pitchFamily="2" charset="-78"/>
            </a:endParaRPr>
          </a:p>
        </p:txBody>
      </p:sp>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مقدمه</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524000"/>
            <a:ext cx="7772400" cy="5105400"/>
          </a:xfrm>
        </p:spPr>
        <p:txBody>
          <a:bodyPr/>
          <a:lstStyle/>
          <a:p>
            <a:pPr algn="r" rtl="1">
              <a:buNone/>
            </a:pPr>
            <a:r>
              <a:rPr lang="fa-IR" dirty="0">
                <a:cs typeface="B Nazanin" pitchFamily="2" charset="-78"/>
              </a:rPr>
              <a:t>خاك از جهات گوناگون در محیط زیست به عنوان یكي از اصلي ترین منابع </a:t>
            </a:r>
            <a:r>
              <a:rPr lang="fa-IR" dirty="0" smtClean="0">
                <a:cs typeface="B Nazanin" pitchFamily="2" charset="-78"/>
              </a:rPr>
              <a:t>طبیعي داراي </a:t>
            </a:r>
            <a:r>
              <a:rPr lang="fa-IR" dirty="0">
                <a:cs typeface="B Nazanin" pitchFamily="2" charset="-78"/>
              </a:rPr>
              <a:t>اهمیت بوده از جمله این كه بستر رشد كلیه گیاهان محسوب مي گردد </a:t>
            </a:r>
            <a:r>
              <a:rPr lang="fa-IR" dirty="0" smtClean="0">
                <a:cs typeface="B Nazanin" pitchFamily="2" charset="-78"/>
              </a:rPr>
              <a:t>.</a:t>
            </a:r>
          </a:p>
          <a:p>
            <a:pPr algn="r" rtl="1">
              <a:buNone/>
            </a:pPr>
            <a:r>
              <a:rPr lang="fa-IR" dirty="0" smtClean="0">
                <a:cs typeface="B Nazanin" pitchFamily="2" charset="-78"/>
              </a:rPr>
              <a:t> </a:t>
            </a:r>
            <a:r>
              <a:rPr lang="fa-IR" dirty="0" smtClean="0">
                <a:cs typeface="B Nazanin" pitchFamily="2" charset="-78"/>
              </a:rPr>
              <a:t>آلودگي خاك </a:t>
            </a:r>
            <a:r>
              <a:rPr lang="fa-IR" dirty="0">
                <a:cs typeface="B Nazanin" pitchFamily="2" charset="-78"/>
              </a:rPr>
              <a:t>مي تواند سبب تسهیل یا تشدید آلودگي براي سایر منابع زیستي از </a:t>
            </a:r>
            <a:r>
              <a:rPr lang="fa-IR" dirty="0" smtClean="0">
                <a:cs typeface="B Nazanin" pitchFamily="2" charset="-78"/>
              </a:rPr>
              <a:t>جمله گیاهان </a:t>
            </a:r>
            <a:r>
              <a:rPr lang="fa-IR" dirty="0">
                <a:cs typeface="B Nazanin" pitchFamily="2" charset="-78"/>
              </a:rPr>
              <a:t>و تهدید چرخه هاي زیستي موجود در طبیعت گردد . </a:t>
            </a:r>
            <a:endParaRPr lang="fa-IR" dirty="0" smtClean="0">
              <a:cs typeface="B Nazanin" pitchFamily="2" charset="-78"/>
            </a:endParaRPr>
          </a:p>
          <a:p>
            <a:pPr algn="r" rtl="1">
              <a:buNone/>
            </a:pPr>
            <a:r>
              <a:rPr lang="fa-IR" dirty="0" smtClean="0">
                <a:cs typeface="B Nazanin" pitchFamily="2" charset="-78"/>
              </a:rPr>
              <a:t>این </a:t>
            </a:r>
            <a:r>
              <a:rPr lang="fa-IR" dirty="0">
                <a:cs typeface="B Nazanin" pitchFamily="2" charset="-78"/>
              </a:rPr>
              <a:t>دسته از آلودگیها </a:t>
            </a:r>
            <a:r>
              <a:rPr lang="fa-IR" dirty="0" smtClean="0">
                <a:cs typeface="B Nazanin" pitchFamily="2" charset="-78"/>
              </a:rPr>
              <a:t>درنهایت </a:t>
            </a:r>
            <a:r>
              <a:rPr lang="fa-IR" dirty="0">
                <a:cs typeface="B Nazanin" pitchFamily="2" charset="-78"/>
              </a:rPr>
              <a:t>و به طور مستقیم و یا غير مستقیم در دراز مدت زندگي انسان را مورد </a:t>
            </a:r>
            <a:r>
              <a:rPr lang="fa-IR" dirty="0" smtClean="0">
                <a:cs typeface="B Nazanin" pitchFamily="2" charset="-78"/>
              </a:rPr>
              <a:t>تهدیدقرار </a:t>
            </a:r>
            <a:r>
              <a:rPr lang="fa-IR" dirty="0">
                <a:cs typeface="B Nazanin" pitchFamily="2" charset="-78"/>
              </a:rPr>
              <a:t>مي </a:t>
            </a:r>
            <a:r>
              <a:rPr lang="fa-IR" dirty="0" smtClean="0">
                <a:cs typeface="B Nazanin" pitchFamily="2" charset="-78"/>
              </a:rPr>
              <a:t>دهند</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a:solidFill>
                  <a:schemeClr val="bg1"/>
                </a:solidFill>
                <a:cs typeface="B Titr" pitchFamily="2" charset="-78"/>
              </a:rPr>
              <a:t>پسماندها شامل:</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buFont typeface="Arial" pitchFamily="34" charset="0"/>
              <a:buChar char="•"/>
            </a:pPr>
            <a:r>
              <a:rPr lang="fa-IR" dirty="0">
                <a:cs typeface="B Nazanin" pitchFamily="2" charset="-78"/>
              </a:rPr>
              <a:t>پسماندهای صنایع فولاد و نیروگاه ها</a:t>
            </a:r>
          </a:p>
          <a:p>
            <a:pPr algn="r" rtl="1">
              <a:buFont typeface="Arial" pitchFamily="34" charset="0"/>
              <a:buChar char="•"/>
            </a:pPr>
            <a:r>
              <a:rPr lang="fa-IR" dirty="0">
                <a:cs typeface="B Nazanin" pitchFamily="2" charset="-78"/>
              </a:rPr>
              <a:t>پسماندهای صنایع شیمیایی</a:t>
            </a:r>
          </a:p>
          <a:p>
            <a:pPr algn="r" rtl="1">
              <a:buFont typeface="Arial" pitchFamily="34" charset="0"/>
              <a:buChar char="•"/>
            </a:pPr>
            <a:r>
              <a:rPr lang="fa-IR" dirty="0">
                <a:cs typeface="B Nazanin" pitchFamily="2" charset="-78"/>
              </a:rPr>
              <a:t>پسماندهای صنایع ذوب آهن و فولادسازی</a:t>
            </a:r>
          </a:p>
          <a:p>
            <a:pPr algn="r" rtl="1">
              <a:buFont typeface="Arial" pitchFamily="34" charset="0"/>
              <a:buChar char="•"/>
            </a:pPr>
            <a:r>
              <a:rPr lang="fa-IR" dirty="0">
                <a:cs typeface="B Nazanin" pitchFamily="2" charset="-78"/>
              </a:rPr>
              <a:t>پسماندهای صنایع فلزکاری</a:t>
            </a:r>
          </a:p>
          <a:p>
            <a:pPr algn="r" rtl="1">
              <a:buFont typeface="Arial" pitchFamily="34" charset="0"/>
              <a:buChar char="•"/>
            </a:pPr>
            <a:r>
              <a:rPr lang="fa-IR" dirty="0">
                <a:cs typeface="B Nazanin" pitchFamily="2" charset="-78"/>
              </a:rPr>
              <a:t>پسماندهای صنایع نفت ( استخراج و پالایش )</a:t>
            </a:r>
          </a:p>
          <a:p>
            <a:pPr algn="r" rtl="1">
              <a:buFont typeface="Arial" pitchFamily="34" charset="0"/>
              <a:buChar char="•"/>
            </a:pPr>
            <a:r>
              <a:rPr lang="fa-IR" dirty="0">
                <a:cs typeface="B Nazanin" pitchFamily="2" charset="-78"/>
              </a:rPr>
              <a:t>پسماندهای صنایع چوب ، سلولز و کاغذ سازی</a:t>
            </a:r>
          </a:p>
          <a:p>
            <a:pPr algn="r" rtl="1">
              <a:buFont typeface="Arial" pitchFamily="34" charset="0"/>
              <a:buChar char="•"/>
            </a:pPr>
            <a:r>
              <a:rPr lang="fa-IR" dirty="0">
                <a:cs typeface="B Nazanin" pitchFamily="2" charset="-78"/>
              </a:rPr>
              <a:t>پسماندهای صنایع چرم سازی</a:t>
            </a:r>
          </a:p>
          <a:p>
            <a:pPr algn="r" rtl="1">
              <a:buFont typeface="Arial" pitchFamily="34" charset="0"/>
              <a:buChar char="•"/>
            </a:pPr>
            <a:r>
              <a:rPr lang="fa-IR" dirty="0">
                <a:cs typeface="B Nazanin" pitchFamily="2" charset="-78"/>
              </a:rPr>
              <a:t>پسماندهای صنایع مواد غذایی</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a:solidFill>
                  <a:schemeClr val="bg1"/>
                </a:solidFill>
                <a:cs typeface="B Titr" pitchFamily="2" charset="-78"/>
              </a:rPr>
              <a:t>راه های ورود سموم شیمیایی به خاک</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r>
              <a:rPr lang="fa-IR" dirty="0">
                <a:cs typeface="B Nazanin" pitchFamily="2" charset="-78"/>
              </a:rPr>
              <a:t>از طریق کاربرد مستقیم </a:t>
            </a:r>
            <a:r>
              <a:rPr lang="fa-IR" dirty="0" smtClean="0">
                <a:cs typeface="B Nazanin" pitchFamily="2" charset="-78"/>
              </a:rPr>
              <a:t>آنها </a:t>
            </a:r>
            <a:r>
              <a:rPr lang="fa-IR" dirty="0">
                <a:cs typeface="B Nazanin" pitchFamily="2" charset="-78"/>
              </a:rPr>
              <a:t>در </a:t>
            </a:r>
            <a:r>
              <a:rPr lang="fa-IR" dirty="0" smtClean="0">
                <a:cs typeface="B Nazanin" pitchFamily="2" charset="-78"/>
              </a:rPr>
              <a:t>خاک</a:t>
            </a:r>
            <a:endParaRPr lang="fa-IR" dirty="0">
              <a:cs typeface="B Nazanin" pitchFamily="2" charset="-78"/>
            </a:endParaRPr>
          </a:p>
          <a:p>
            <a:pPr algn="r" rtl="1"/>
            <a:r>
              <a:rPr lang="fa-IR" dirty="0">
                <a:cs typeface="B Nazanin" pitchFamily="2" charset="-78"/>
              </a:rPr>
              <a:t>از طریق سمپاشی وبرگشت مستقیم ذرات سموم معلق در هوا به </a:t>
            </a:r>
            <a:r>
              <a:rPr lang="fa-IR" dirty="0" smtClean="0">
                <a:cs typeface="B Nazanin" pitchFamily="2" charset="-78"/>
              </a:rPr>
              <a:t>زمین</a:t>
            </a:r>
            <a:endParaRPr lang="fa-IR" dirty="0">
              <a:cs typeface="B Nazanin" pitchFamily="2" charset="-78"/>
            </a:endParaRPr>
          </a:p>
          <a:p>
            <a:pPr algn="r" rtl="1"/>
            <a:r>
              <a:rPr lang="fa-IR" dirty="0">
                <a:cs typeface="B Nazanin" pitchFamily="2" charset="-78"/>
              </a:rPr>
              <a:t>سموم جذب شده در سطح ذرات خاک معلق در هوا ونشست </a:t>
            </a:r>
            <a:r>
              <a:rPr lang="fa-IR" dirty="0" smtClean="0">
                <a:cs typeface="B Nazanin" pitchFamily="2" charset="-78"/>
              </a:rPr>
              <a:t>آنها </a:t>
            </a:r>
            <a:r>
              <a:rPr lang="fa-IR" dirty="0">
                <a:cs typeface="B Nazanin" pitchFamily="2" charset="-78"/>
              </a:rPr>
              <a:t>بر </a:t>
            </a:r>
            <a:r>
              <a:rPr lang="fa-IR" dirty="0" smtClean="0">
                <a:cs typeface="B Nazanin" pitchFamily="2" charset="-78"/>
              </a:rPr>
              <a:t>زمین</a:t>
            </a:r>
            <a:endParaRPr lang="fa-IR" dirty="0">
              <a:cs typeface="B Nazanin" pitchFamily="2" charset="-78"/>
            </a:endParaRPr>
          </a:p>
          <a:p>
            <a:pPr algn="r" rtl="1"/>
            <a:r>
              <a:rPr lang="fa-IR" dirty="0">
                <a:cs typeface="B Nazanin" pitchFamily="2" charset="-78"/>
              </a:rPr>
              <a:t>بقایای گیاهانی که حاوی سموم هستند وسرانجام به خاک اضافه </a:t>
            </a:r>
            <a:r>
              <a:rPr lang="fa-IR" dirty="0" smtClean="0">
                <a:cs typeface="B Nazanin" pitchFamily="2" charset="-78"/>
              </a:rPr>
              <a:t>میشوند </a:t>
            </a:r>
            <a:r>
              <a:rPr lang="fa-IR" dirty="0">
                <a:cs typeface="B Nazanin" pitchFamily="2" charset="-78"/>
              </a:rPr>
              <a:t>.</a:t>
            </a:r>
          </a:p>
          <a:p>
            <a:pPr algn="r" rtl="1"/>
            <a:r>
              <a:rPr lang="fa-IR" dirty="0">
                <a:cs typeface="B Nazanin" pitchFamily="2" charset="-78"/>
              </a:rPr>
              <a:t>سموم جذب شده بوسیله موجودات زنده خاک</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نــــفــــــــــت</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752600"/>
            <a:ext cx="7772400" cy="4876800"/>
          </a:xfrm>
        </p:spPr>
        <p:txBody>
          <a:bodyPr/>
          <a:lstStyle/>
          <a:p>
            <a:pPr algn="r" rtl="1"/>
            <a:r>
              <a:rPr lang="ar-SA" dirty="0" smtClean="0">
                <a:cs typeface="B Nazanin" pitchFamily="2" charset="-78"/>
              </a:rPr>
              <a:t>فرآورده های نفتی از پرمصرف ترین مواد شیمیایی در دنیای مدرن امروز محسوب می شوند. با توجه به حجم عظیم سوختی که برای تولید نیرو در اتومبیل ها و ایجاد حرارت در خانه ها نیاز است و فراوانی دفعاتی که یک بشکه نفت منتقل و ذخیره می شود، تصادف و نشت آن اجتناب ناپذیر است. </a:t>
            </a:r>
            <a:endParaRPr lang="fa-IR" dirty="0" smtClean="0">
              <a:cs typeface="B Nazanin" pitchFamily="2" charset="-78"/>
            </a:endParaRPr>
          </a:p>
          <a:p>
            <a:pPr algn="r" rtl="1"/>
            <a:r>
              <a:rPr lang="ar-SA" dirty="0" smtClean="0">
                <a:cs typeface="B Nazanin" pitchFamily="2" charset="-78"/>
              </a:rPr>
              <a:t>اعتقاد بر این است که کل میزان نفتی که ا زطریق فعالیت های انسانی و یا طبیعی وارد دریا می شود می تواند سطح همه اقیانوس های کره زمین را با ضخامت</a:t>
            </a:r>
            <a:r>
              <a:rPr lang="fa-IR" dirty="0" smtClean="0">
                <a:cs typeface="B Nazanin" pitchFamily="2" charset="-78"/>
              </a:rPr>
              <a:t>۲۰</a:t>
            </a:r>
            <a:r>
              <a:rPr lang="ar-SA" dirty="0" smtClean="0">
                <a:cs typeface="B Nazanin" pitchFamily="2" charset="-78"/>
              </a:rPr>
              <a:t> مولکول بپوشاند. </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نــــفــــــــــت</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buNone/>
            </a:pPr>
            <a:r>
              <a:rPr lang="ar-SA" dirty="0" smtClean="0">
                <a:cs typeface="B Nazanin" pitchFamily="2" charset="-78"/>
              </a:rPr>
              <a:t>با توجه به اینکه نفت حاوی مواد شیمیایی خطرناکی نظیر بنزن، تولوئن، اتیل بنزن، زایلن، نفتالن و غیره است، می تواند برای سلامت گیاهان، جانوران و انسان مضر باشد</a:t>
            </a:r>
            <a:endParaRPr lang="fa-IR" dirty="0" smtClean="0">
              <a:cs typeface="B Nazanin" pitchFamily="2" charset="-78"/>
            </a:endParaRPr>
          </a:p>
          <a:p>
            <a:pPr algn="r" rtl="1">
              <a:buNone/>
            </a:pPr>
            <a:r>
              <a:rPr lang="ar-SA" dirty="0" smtClean="0">
                <a:cs typeface="B Nazanin" pitchFamily="2" charset="-78"/>
              </a:rPr>
              <a:t>در این میان با وجودی که نشت های عظیم نفتی سهم کمی از آلودگی را به خود اختصاص می دهد اما به دلیل خسارات زیادی که به محیط زیست وارد می کند نگرانی بیشتری را بوجود می آورد. </a:t>
            </a:r>
            <a:endParaRPr lang="en-US" dirty="0" smtClean="0">
              <a:cs typeface="B Nazanin" pitchFamily="2" charset="-78"/>
            </a:endParaRPr>
          </a:p>
          <a:p>
            <a:pPr algn="r" rtl="1">
              <a:buNone/>
            </a:pPr>
            <a:endParaRPr lang="fa-IR" dirty="0">
              <a:cs typeface="B Nazanin" pitchFamily="2" charset="-78"/>
            </a:endParaRPr>
          </a:p>
        </p:txBody>
      </p:sp>
    </p:spTree>
  </p:cSld>
  <p:clrMapOvr>
    <a:masterClrMapping/>
  </p:clrMapOvr>
  <p:transition>
    <p:pull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a:solidFill>
                  <a:schemeClr val="bg1"/>
                </a:solidFill>
                <a:cs typeface="B Titr" pitchFamily="2" charset="-78"/>
              </a:rPr>
              <a:t>آلودگی نفتی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524000"/>
            <a:ext cx="7772400" cy="5105400"/>
          </a:xfrm>
        </p:spPr>
        <p:txBody>
          <a:bodyPr/>
          <a:lstStyle/>
          <a:p>
            <a:pPr algn="r">
              <a:buNone/>
            </a:pPr>
            <a:endParaRPr lang="fa-IR" dirty="0" smtClean="0">
              <a:cs typeface="B Nazanin" pitchFamily="2" charset="-78"/>
            </a:endParaRPr>
          </a:p>
          <a:p>
            <a:pPr algn="r">
              <a:buNone/>
            </a:pPr>
            <a:r>
              <a:rPr lang="fa-IR" dirty="0" smtClean="0">
                <a:cs typeface="B Nazanin" pitchFamily="2" charset="-78"/>
              </a:rPr>
              <a:t>مواد </a:t>
            </a:r>
            <a:r>
              <a:rPr lang="fa-IR" dirty="0">
                <a:cs typeface="B Nazanin" pitchFamily="2" charset="-78"/>
              </a:rPr>
              <a:t>نفتی و مشتقات </a:t>
            </a:r>
            <a:r>
              <a:rPr lang="fa-IR" dirty="0" smtClean="0">
                <a:cs typeface="B Nazanin" pitchFamily="2" charset="-78"/>
              </a:rPr>
              <a:t>آنها </a:t>
            </a:r>
            <a:r>
              <a:rPr lang="fa-IR" dirty="0">
                <a:cs typeface="B Nazanin" pitchFamily="2" charset="-78"/>
              </a:rPr>
              <a:t>در اثر حمل و نقل یا ذخیره سازی ممکن </a:t>
            </a:r>
            <a:r>
              <a:rPr lang="fa-IR" dirty="0" smtClean="0">
                <a:cs typeface="B Nazanin" pitchFamily="2" charset="-78"/>
              </a:rPr>
              <a:t>است موجب </a:t>
            </a:r>
            <a:r>
              <a:rPr lang="fa-IR" dirty="0">
                <a:cs typeface="B Nazanin" pitchFamily="2" charset="-78"/>
              </a:rPr>
              <a:t>آلودگی خاک شود </a:t>
            </a:r>
            <a:r>
              <a:rPr lang="fa-IR" dirty="0" smtClean="0">
                <a:cs typeface="B Nazanin" pitchFamily="2" charset="-78"/>
              </a:rPr>
              <a:t>.</a:t>
            </a:r>
          </a:p>
          <a:p>
            <a:pPr algn="r">
              <a:buNone/>
            </a:pPr>
            <a:r>
              <a:rPr lang="fa-IR" dirty="0" smtClean="0">
                <a:cs typeface="B Nazanin" pitchFamily="2" charset="-78"/>
              </a:rPr>
              <a:t> </a:t>
            </a:r>
          </a:p>
          <a:p>
            <a:pPr algn="r">
              <a:buNone/>
            </a:pPr>
            <a:r>
              <a:rPr lang="fa-IR" dirty="0" smtClean="0">
                <a:cs typeface="B Nazanin" pitchFamily="2" charset="-78"/>
              </a:rPr>
              <a:t>آلودگی </a:t>
            </a:r>
            <a:r>
              <a:rPr lang="fa-IR" dirty="0">
                <a:cs typeface="B Nazanin" pitchFamily="2" charset="-78"/>
              </a:rPr>
              <a:t>های نفتی </a:t>
            </a:r>
            <a:r>
              <a:rPr lang="fa-IR" dirty="0" smtClean="0">
                <a:cs typeface="B Nazanin" pitchFamily="2" charset="-78"/>
              </a:rPr>
              <a:t>یک پیامد </a:t>
            </a:r>
            <a:r>
              <a:rPr lang="fa-IR" dirty="0">
                <a:cs typeface="B Nazanin" pitchFamily="2" charset="-78"/>
              </a:rPr>
              <a:t>اجتناب ناپذیر از افزایش سریع جمعیت و فرایند صنعتی شدن </a:t>
            </a:r>
            <a:r>
              <a:rPr lang="fa-IR" dirty="0" smtClean="0">
                <a:cs typeface="B Nazanin" pitchFamily="2" charset="-78"/>
              </a:rPr>
              <a:t>است که </a:t>
            </a:r>
            <a:r>
              <a:rPr lang="fa-IR" dirty="0">
                <a:cs typeface="B Nazanin" pitchFamily="2" charset="-78"/>
              </a:rPr>
              <a:t>به دنبال آن آلودگی خاک توسط مواد هیدروکربنه نفتی به شکل </a:t>
            </a:r>
            <a:r>
              <a:rPr lang="fa-IR" dirty="0" smtClean="0">
                <a:cs typeface="B Nazanin" pitchFamily="2" charset="-78"/>
              </a:rPr>
              <a:t>وسیع در </a:t>
            </a:r>
            <a:r>
              <a:rPr lang="fa-IR" dirty="0">
                <a:cs typeface="B Nazanin" pitchFamily="2" charset="-78"/>
              </a:rPr>
              <a:t>اطراف تاسیسات اکتشاف و پالایش و به شکل موضعی در </a:t>
            </a:r>
            <a:r>
              <a:rPr lang="fa-IR" dirty="0" smtClean="0">
                <a:cs typeface="B Nazanin" pitchFamily="2" charset="-78"/>
              </a:rPr>
              <a:t>مسیرهای انتقال </a:t>
            </a:r>
            <a:r>
              <a:rPr lang="fa-IR" dirty="0">
                <a:cs typeface="B Nazanin" pitchFamily="2" charset="-78"/>
              </a:rPr>
              <a:t>این مواد قابل مشاهده است.</a:t>
            </a:r>
          </a:p>
        </p:txBody>
      </p:sp>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143000"/>
          </a:xfrm>
        </p:spPr>
        <p:txBody>
          <a:bodyPr/>
          <a:lstStyle/>
          <a:p>
            <a:r>
              <a:rPr lang="fa-IR" dirty="0" smtClean="0">
                <a:solidFill>
                  <a:schemeClr val="bg1"/>
                </a:solidFill>
                <a:cs typeface="B Titr" pitchFamily="2" charset="-78"/>
              </a:rPr>
              <a:t>زدودن آلودگی نفتی به روش بیولوژیکی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fa-IR" dirty="0">
                <a:cs typeface="B Nazanin" pitchFamily="2" charset="-78"/>
              </a:rPr>
              <a:t>برخی از باکتری ها و </a:t>
            </a:r>
            <a:r>
              <a:rPr lang="fa-IR" dirty="0" smtClean="0">
                <a:cs typeface="B Nazanin" pitchFamily="2" charset="-78"/>
              </a:rPr>
              <a:t>میکرو ارگانیسم </a:t>
            </a:r>
            <a:r>
              <a:rPr lang="fa-IR" dirty="0">
                <a:cs typeface="B Nazanin" pitchFamily="2" charset="-78"/>
              </a:rPr>
              <a:t>ها در خاک می توانند موجب تجزیه مواد نفتی شوند که در بخش</a:t>
            </a:r>
          </a:p>
          <a:p>
            <a:pPr algn="r">
              <a:buNone/>
            </a:pPr>
            <a:r>
              <a:rPr lang="fa-IR" dirty="0">
                <a:cs typeface="B Nazanin" pitchFamily="2" charset="-78"/>
              </a:rPr>
              <a:t>زدودن آلودگی به روش بیولوژیکی مورد بحث قرار می گیرند </a:t>
            </a:r>
            <a:r>
              <a:rPr lang="fa-IR" dirty="0" smtClean="0">
                <a:cs typeface="B Nazanin" pitchFamily="2" charset="-78"/>
              </a:rPr>
              <a:t>.</a:t>
            </a:r>
          </a:p>
          <a:p>
            <a:pPr algn="r">
              <a:buNone/>
            </a:pPr>
            <a:r>
              <a:rPr lang="fa-IR" dirty="0" smtClean="0">
                <a:cs typeface="B Nazanin" pitchFamily="2" charset="-78"/>
              </a:rPr>
              <a:t>علاوه بر انتشار </a:t>
            </a:r>
            <a:r>
              <a:rPr lang="fa-IR" dirty="0">
                <a:cs typeface="B Nazanin" pitchFamily="2" charset="-78"/>
              </a:rPr>
              <a:t>مستقیم این آلاینده ها، غبارات حاصل از سوخت گازهای </a:t>
            </a:r>
            <a:r>
              <a:rPr lang="fa-IR" dirty="0" smtClean="0">
                <a:cs typeface="B Nazanin" pitchFamily="2" charset="-78"/>
              </a:rPr>
              <a:t>همراه نفت</a:t>
            </a:r>
            <a:r>
              <a:rPr lang="fa-IR" dirty="0">
                <a:cs typeface="B Nazanin" pitchFamily="2" charset="-78"/>
              </a:rPr>
              <a:t>، طی سالیان متمادی توانسته مواد سمی و مضری به خاک های منطقه</a:t>
            </a:r>
          </a:p>
          <a:p>
            <a:pPr algn="r">
              <a:buNone/>
            </a:pPr>
            <a:r>
              <a:rPr lang="fa-IR" dirty="0">
                <a:cs typeface="B Nazanin" pitchFamily="2" charset="-78"/>
              </a:rPr>
              <a:t>اضافه </a:t>
            </a:r>
            <a:r>
              <a:rPr lang="fa-IR" dirty="0" smtClean="0">
                <a:cs typeface="B Nazanin" pitchFamily="2" charset="-78"/>
              </a:rPr>
              <a:t>کند</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fa-IR" dirty="0">
                <a:solidFill>
                  <a:schemeClr val="bg1"/>
                </a:solidFill>
                <a:cs typeface="B Titr" pitchFamily="2" charset="-78"/>
              </a:rPr>
              <a:t>راه های کنترل اثرات آلودگی مواد نفتی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endParaRPr lang="fa-IR" dirty="0" smtClean="0">
              <a:cs typeface="B Nazanin" pitchFamily="2" charset="-78"/>
            </a:endParaRPr>
          </a:p>
          <a:p>
            <a:pPr algn="r" rtl="1"/>
            <a:r>
              <a:rPr lang="fa-IR" dirty="0" smtClean="0">
                <a:cs typeface="B Nazanin" pitchFamily="2" charset="-78"/>
              </a:rPr>
              <a:t>-</a:t>
            </a:r>
            <a:r>
              <a:rPr lang="fa-IR" dirty="0">
                <a:cs typeface="B Nazanin" pitchFamily="2" charset="-78"/>
              </a:rPr>
              <a:t>جلوگیری از پخش مواد نفتی در سطح گسترده</a:t>
            </a:r>
          </a:p>
          <a:p>
            <a:pPr algn="r" rtl="1"/>
            <a:r>
              <a:rPr lang="fa-IR" dirty="0">
                <a:cs typeface="B Nazanin" pitchFamily="2" charset="-78"/>
              </a:rPr>
              <a:t>-بهبود تهویه خاک از طریق شخم زدن و همزدن</a:t>
            </a:r>
          </a:p>
          <a:p>
            <a:pPr algn="r" rtl="1"/>
            <a:r>
              <a:rPr lang="fa-IR" dirty="0">
                <a:cs typeface="B Nazanin" pitchFamily="2" charset="-78"/>
              </a:rPr>
              <a:t>-افزایش عناصر غذایی به خاک مانند نیتروژن و فسفر</a:t>
            </a:r>
          </a:p>
          <a:p>
            <a:pPr algn="r" rtl="1"/>
            <a:r>
              <a:rPr lang="fa-IR" dirty="0">
                <a:cs typeface="B Nazanin" pitchFamily="2" charset="-78"/>
              </a:rPr>
              <a:t>-تلفیق خاک با میکروارگانیسم های تجزیه کننده مواد نفتی</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143000"/>
          </a:xfrm>
        </p:spPr>
        <p:txBody>
          <a:bodyPr/>
          <a:lstStyle/>
          <a:p>
            <a:r>
              <a:rPr lang="fa-IR" dirty="0" smtClean="0">
                <a:solidFill>
                  <a:schemeClr val="bg1"/>
                </a:solidFill>
                <a:cs typeface="B Titr" pitchFamily="2" charset="-78"/>
              </a:rPr>
              <a:t>تقسیم بندی آلاینده ها از نظر تجزیه پذیری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r>
              <a:rPr lang="fa-IR" dirty="0" smtClean="0">
                <a:cs typeface="B Nazanin" pitchFamily="2" charset="-78"/>
              </a:rPr>
              <a:t>تجزیه </a:t>
            </a:r>
            <a:r>
              <a:rPr lang="fa-IR" dirty="0">
                <a:cs typeface="B Nazanin" pitchFamily="2" charset="-78"/>
              </a:rPr>
              <a:t>پذیر </a:t>
            </a:r>
            <a:r>
              <a:rPr lang="fa-IR" dirty="0" smtClean="0">
                <a:cs typeface="B Nazanin" pitchFamily="2" charset="-78"/>
              </a:rPr>
              <a:t>زیستی</a:t>
            </a:r>
          </a:p>
          <a:p>
            <a:pPr algn="r" rtl="1"/>
            <a:endParaRPr lang="fa-IR" dirty="0">
              <a:cs typeface="B Nazanin" pitchFamily="2" charset="-78"/>
            </a:endParaRPr>
          </a:p>
          <a:p>
            <a:pPr algn="r" rtl="1"/>
            <a:r>
              <a:rPr lang="fa-IR" dirty="0" smtClean="0">
                <a:cs typeface="B Nazanin" pitchFamily="2" charset="-78"/>
              </a:rPr>
              <a:t>تا </a:t>
            </a:r>
            <a:r>
              <a:rPr lang="fa-IR" dirty="0">
                <a:cs typeface="B Nazanin" pitchFamily="2" charset="-78"/>
              </a:rPr>
              <a:t>قسمتی تجزیه پذیر (مقاوم</a:t>
            </a:r>
            <a:r>
              <a:rPr lang="fa-IR" dirty="0" smtClean="0">
                <a:cs typeface="B Nazanin" pitchFamily="2" charset="-78"/>
              </a:rPr>
              <a:t>)</a:t>
            </a:r>
          </a:p>
          <a:p>
            <a:pPr algn="r" rtl="1"/>
            <a:endParaRPr lang="fa-IR" dirty="0" smtClean="0">
              <a:cs typeface="B Nazanin" pitchFamily="2" charset="-78"/>
            </a:endParaRPr>
          </a:p>
          <a:p>
            <a:pPr algn="r" rtl="1"/>
            <a:r>
              <a:rPr lang="fa-IR" dirty="0">
                <a:cs typeface="B Nazanin" pitchFamily="2" charset="-78"/>
              </a:rPr>
              <a:t>تجزیه ناپذیر (سرسخت</a:t>
            </a:r>
            <a:r>
              <a:rPr lang="fa-IR" dirty="0" smtClean="0">
                <a:cs typeface="B Nazanin" pitchFamily="2" charset="-78"/>
              </a:rPr>
              <a:t>)</a:t>
            </a:r>
            <a:endParaRPr lang="fa-IR" dirty="0">
              <a:cs typeface="B Nazanin" pitchFamily="2" charset="-78"/>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دسته بندی کلی آلاینده ها</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r>
              <a:rPr lang="fa-IR" dirty="0" smtClean="0">
                <a:cs typeface="B Nazanin" pitchFamily="2" charset="-78"/>
              </a:rPr>
              <a:t>ترکیبات</a:t>
            </a:r>
            <a:r>
              <a:rPr lang="en-US" dirty="0" smtClean="0">
                <a:cs typeface="B Nazanin" pitchFamily="2" charset="-78"/>
              </a:rPr>
              <a:t>BTEX</a:t>
            </a:r>
            <a:endParaRPr lang="fa-IR" dirty="0" smtClean="0">
              <a:cs typeface="B Nazanin" pitchFamily="2" charset="-78"/>
            </a:endParaRPr>
          </a:p>
          <a:p>
            <a:pPr algn="r" rtl="1"/>
            <a:r>
              <a:rPr lang="fa-IR" dirty="0">
                <a:cs typeface="B Nazanin" pitchFamily="2" charset="-78"/>
              </a:rPr>
              <a:t>- پایرن</a:t>
            </a:r>
          </a:p>
          <a:p>
            <a:pPr algn="r" rtl="1"/>
            <a:r>
              <a:rPr lang="fa-IR" dirty="0">
                <a:cs typeface="B Nazanin" pitchFamily="2" charset="-78"/>
              </a:rPr>
              <a:t>- حلال های هالوژنه دار</a:t>
            </a:r>
          </a:p>
          <a:p>
            <a:pPr algn="r" rtl="1"/>
            <a:r>
              <a:rPr lang="fa-IR" dirty="0">
                <a:cs typeface="B Nazanin" pitchFamily="2" charset="-78"/>
              </a:rPr>
              <a:t>- علف کش ها و آفت کش ها</a:t>
            </a:r>
          </a:p>
          <a:p>
            <a:pPr algn="r" rtl="1"/>
            <a:r>
              <a:rPr lang="fa-IR" dirty="0" smtClean="0">
                <a:cs typeface="B Nazanin" pitchFamily="2" charset="-78"/>
              </a:rPr>
              <a:t>- </a:t>
            </a:r>
            <a:r>
              <a:rPr lang="fa-IR" dirty="0">
                <a:cs typeface="B Nazanin" pitchFamily="2" charset="-78"/>
              </a:rPr>
              <a:t>مواد انفجاری نیترو </a:t>
            </a:r>
            <a:r>
              <a:rPr lang="fa-IR" dirty="0" smtClean="0">
                <a:cs typeface="B Nazanin" pitchFamily="2" charset="-78"/>
              </a:rPr>
              <a:t>آروماتیکی</a:t>
            </a:r>
          </a:p>
          <a:p>
            <a:pPr algn="r" rtl="1"/>
            <a:r>
              <a:rPr lang="en-US" dirty="0" smtClean="0">
                <a:cs typeface="B Nazanin" pitchFamily="2" charset="-78"/>
              </a:rPr>
              <a:t>PAHs</a:t>
            </a:r>
            <a:r>
              <a:rPr lang="fa-IR" dirty="0" smtClean="0">
                <a:cs typeface="B Nazanin" pitchFamily="2" charset="-78"/>
              </a:rPr>
              <a:t> </a:t>
            </a:r>
          </a:p>
          <a:p>
            <a:pPr algn="r" rtl="1"/>
            <a:r>
              <a:rPr lang="en-US" dirty="0">
                <a:cs typeface="B Nazanin" pitchFamily="2" charset="-78"/>
              </a:rPr>
              <a:t>D NAPL</a:t>
            </a:r>
            <a:endParaRPr lang="fa-IR" dirty="0">
              <a:cs typeface="B Nazanin" pitchFamily="2" charset="-78"/>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اهمیت خاک</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676400"/>
            <a:ext cx="7772400" cy="4953000"/>
          </a:xfrm>
        </p:spPr>
        <p:txBody>
          <a:bodyPr/>
          <a:lstStyle/>
          <a:p>
            <a:pPr algn="r">
              <a:buNone/>
            </a:pPr>
            <a:r>
              <a:rPr lang="fa-IR" dirty="0">
                <a:cs typeface="B Nazanin" pitchFamily="2" charset="-78"/>
              </a:rPr>
              <a:t>خاك پیكره اي طبیعي و پویاست كه بر اثر فرایندها و عوامل </a:t>
            </a:r>
            <a:r>
              <a:rPr lang="fa-IR" dirty="0" smtClean="0">
                <a:cs typeface="B Nazanin" pitchFamily="2" charset="-78"/>
              </a:rPr>
              <a:t>خاكساز تشكیل </a:t>
            </a:r>
            <a:r>
              <a:rPr lang="fa-IR" dirty="0">
                <a:cs typeface="B Nazanin" pitchFamily="2" charset="-78"/>
              </a:rPr>
              <a:t>شده و در برگيرنده مواد معدني و آلي است. </a:t>
            </a:r>
            <a:endParaRPr lang="fa-IR" dirty="0" smtClean="0">
              <a:cs typeface="B Nazanin" pitchFamily="2" charset="-78"/>
            </a:endParaRPr>
          </a:p>
          <a:p>
            <a:pPr algn="r">
              <a:buNone/>
            </a:pPr>
            <a:r>
              <a:rPr lang="fa-IR" dirty="0" smtClean="0">
                <a:cs typeface="B Nazanin" pitchFamily="2" charset="-78"/>
              </a:rPr>
              <a:t>خاك </a:t>
            </a:r>
            <a:r>
              <a:rPr lang="fa-IR" dirty="0">
                <a:cs typeface="B Nazanin" pitchFamily="2" charset="-78"/>
              </a:rPr>
              <a:t>از </a:t>
            </a:r>
            <a:r>
              <a:rPr lang="fa-IR" dirty="0" smtClean="0">
                <a:cs typeface="B Nazanin" pitchFamily="2" charset="-78"/>
              </a:rPr>
              <a:t>منابع تجدیدپذیر </a:t>
            </a:r>
            <a:r>
              <a:rPr lang="fa-IR" dirty="0">
                <a:cs typeface="B Nazanin" pitchFamily="2" charset="-78"/>
              </a:rPr>
              <a:t>به شمار مي رود اما هنگامي كه سرعت تولید آن را با </a:t>
            </a:r>
            <a:r>
              <a:rPr lang="fa-IR" dirty="0" smtClean="0">
                <a:cs typeface="B Nazanin" pitchFamily="2" charset="-78"/>
              </a:rPr>
              <a:t>سرعت تخریب </a:t>
            </a:r>
            <a:r>
              <a:rPr lang="fa-IR" dirty="0">
                <a:cs typeface="B Nazanin" pitchFamily="2" charset="-78"/>
              </a:rPr>
              <a:t>آن مقایسه كنیم، آنگاه اهمیت حفاظت خاك بیشتر جلوه مي نماید.</a:t>
            </a:r>
          </a:p>
          <a:p>
            <a:pPr algn="r">
              <a:buNone/>
            </a:pPr>
            <a:r>
              <a:rPr lang="fa-IR" dirty="0">
                <a:cs typeface="B Nazanin" pitchFamily="2" charset="-78"/>
              </a:rPr>
              <a:t>براساس مراجع مختلف تشكیل هر سانتیمتر خاك در شرایط مختلف آب و </a:t>
            </a:r>
            <a:r>
              <a:rPr lang="fa-IR" dirty="0" smtClean="0">
                <a:cs typeface="B Nazanin" pitchFamily="2" charset="-78"/>
              </a:rPr>
              <a:t>هوایي از </a:t>
            </a:r>
            <a:r>
              <a:rPr lang="fa-IR" dirty="0">
                <a:cs typeface="B Nazanin" pitchFamily="2" charset="-78"/>
              </a:rPr>
              <a:t>100 تا 10000 سال طول میكشد.</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solidFill>
                  <a:schemeClr val="bg1"/>
                </a:solidFill>
                <a:cs typeface="B Titr" pitchFamily="2" charset="-78"/>
              </a:rPr>
              <a:t>D NAPL</a:t>
            </a:r>
          </a:p>
        </p:txBody>
      </p:sp>
      <p:sp>
        <p:nvSpPr>
          <p:cNvPr id="3" name="Content Placeholder 2"/>
          <p:cNvSpPr>
            <a:spLocks noGrp="1"/>
          </p:cNvSpPr>
          <p:nvPr>
            <p:ph idx="1"/>
          </p:nvPr>
        </p:nvSpPr>
        <p:spPr>
          <a:xfrm>
            <a:off x="685800" y="1981200"/>
            <a:ext cx="7772400" cy="4648200"/>
          </a:xfrm>
        </p:spPr>
        <p:txBody>
          <a:bodyPr/>
          <a:lstStyle/>
          <a:p>
            <a:pPr algn="r" rtl="1">
              <a:buNone/>
            </a:pPr>
            <a:r>
              <a:rPr lang="fa-IR" dirty="0">
                <a:cs typeface="B Nazanin" pitchFamily="2" charset="-78"/>
              </a:rPr>
              <a:t>هیدروکربن های مخلوط نشدنی در زیر سطح زمین که با </a:t>
            </a:r>
            <a:r>
              <a:rPr lang="fa-IR" dirty="0" smtClean="0">
                <a:cs typeface="B Nazanin" pitchFamily="2" charset="-78"/>
              </a:rPr>
              <a:t>سرعت بسیار </a:t>
            </a:r>
            <a:r>
              <a:rPr lang="fa-IR" dirty="0">
                <a:cs typeface="B Nazanin" pitchFamily="2" charset="-78"/>
              </a:rPr>
              <a:t>کم به </a:t>
            </a:r>
            <a:r>
              <a:rPr lang="fa-IR" dirty="0" smtClean="0">
                <a:cs typeface="B Nazanin" pitchFamily="2" charset="-78"/>
              </a:rPr>
              <a:t>طور </a:t>
            </a:r>
            <a:r>
              <a:rPr lang="fa-IR" dirty="0">
                <a:cs typeface="B Nazanin" pitchFamily="2" charset="-78"/>
              </a:rPr>
              <a:t>جزئی در آب حل می شوند و سنگین تر از </a:t>
            </a:r>
            <a:r>
              <a:rPr lang="fa-IR" dirty="0" smtClean="0">
                <a:cs typeface="B Nazanin" pitchFamily="2" charset="-78"/>
              </a:rPr>
              <a:t>آب هستند </a:t>
            </a:r>
            <a:r>
              <a:rPr lang="fa-IR" dirty="0">
                <a:cs typeface="B Nazanin" pitchFamily="2" charset="-78"/>
              </a:rPr>
              <a:t>و در بستر های سنگ ته نشین می </a:t>
            </a:r>
            <a:r>
              <a:rPr lang="fa-IR" dirty="0" smtClean="0">
                <a:cs typeface="B Nazanin" pitchFamily="2" charset="-78"/>
              </a:rPr>
              <a:t>شوند.</a:t>
            </a:r>
          </a:p>
          <a:p>
            <a:pPr algn="r" rtl="1">
              <a:buNone/>
            </a:pPr>
            <a:endParaRPr lang="fa-IR" dirty="0" smtClean="0">
              <a:cs typeface="B Nazanin" pitchFamily="2" charset="-78"/>
            </a:endParaRPr>
          </a:p>
          <a:p>
            <a:pPr algn="r" rtl="1">
              <a:buNone/>
            </a:pPr>
            <a:r>
              <a:rPr lang="fa-IR" dirty="0" smtClean="0">
                <a:cs typeface="B Nazanin" pitchFamily="2" charset="-78"/>
              </a:rPr>
              <a:t> </a:t>
            </a:r>
            <a:r>
              <a:rPr lang="fa-IR" dirty="0">
                <a:cs typeface="B Nazanin" pitchFamily="2" charset="-78"/>
              </a:rPr>
              <a:t>امروزه بزرگترین </a:t>
            </a:r>
            <a:r>
              <a:rPr lang="fa-IR" dirty="0" smtClean="0">
                <a:cs typeface="B Nazanin" pitchFamily="2" charset="-78"/>
              </a:rPr>
              <a:t>مشکل تصفیه خاک همین ترکیبات  </a:t>
            </a:r>
            <a:r>
              <a:rPr lang="en-US" dirty="0" smtClean="0">
                <a:cs typeface="B Nazanin" pitchFamily="2" charset="-78"/>
              </a:rPr>
              <a:t>D NAPL </a:t>
            </a:r>
            <a:r>
              <a:rPr lang="fa-IR" dirty="0" smtClean="0">
                <a:cs typeface="B Nazanin" pitchFamily="2" charset="-78"/>
              </a:rPr>
              <a:t> ها </a:t>
            </a:r>
            <a:r>
              <a:rPr lang="fa-IR" dirty="0">
                <a:cs typeface="B Nazanin" pitchFamily="2" charset="-78"/>
              </a:rPr>
              <a:t>می باشند.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1143000"/>
          </a:xfrm>
        </p:spPr>
        <p:txBody>
          <a:bodyPr/>
          <a:lstStyle/>
          <a:p>
            <a:r>
              <a:rPr lang="fa-IR" dirty="0">
                <a:solidFill>
                  <a:schemeClr val="bg1"/>
                </a:solidFill>
                <a:cs typeface="B Titr" pitchFamily="2" charset="-78"/>
              </a:rPr>
              <a:t>سهم صنایع پتروشیمی و نفت درتولید پسماند خطرناک و سمی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buFont typeface="Wingdings" pitchFamily="2" charset="2"/>
              <a:buChar char="ü"/>
            </a:pPr>
            <a:r>
              <a:rPr lang="fa-IR" dirty="0" smtClean="0">
                <a:cs typeface="B Nazanin" pitchFamily="2" charset="-78"/>
              </a:rPr>
              <a:t>به </a:t>
            </a:r>
            <a:r>
              <a:rPr lang="fa-IR" dirty="0">
                <a:cs typeface="B Nazanin" pitchFamily="2" charset="-78"/>
              </a:rPr>
              <a:t>صورت </a:t>
            </a:r>
            <a:r>
              <a:rPr lang="fa-IR" dirty="0" smtClean="0">
                <a:cs typeface="B Nazanin" pitchFamily="2" charset="-78"/>
              </a:rPr>
              <a:t>مایع </a:t>
            </a:r>
            <a:r>
              <a:rPr lang="fa-IR" dirty="0">
                <a:cs typeface="B Nazanin" pitchFamily="2" charset="-78"/>
              </a:rPr>
              <a:t>، </a:t>
            </a:r>
            <a:r>
              <a:rPr lang="fa-IR" dirty="0" smtClean="0">
                <a:cs typeface="B Nazanin" pitchFamily="2" charset="-78"/>
              </a:rPr>
              <a:t>نیمه جامد </a:t>
            </a:r>
            <a:r>
              <a:rPr lang="fa-IR" dirty="0">
                <a:cs typeface="B Nazanin" pitchFamily="2" charset="-78"/>
              </a:rPr>
              <a:t>و جامد </a:t>
            </a:r>
            <a:endParaRPr lang="fa-IR" dirty="0" smtClean="0">
              <a:cs typeface="B Nazanin" pitchFamily="2" charset="-78"/>
            </a:endParaRPr>
          </a:p>
          <a:p>
            <a:pPr algn="r" rtl="1">
              <a:buFont typeface="Wingdings" pitchFamily="2" charset="2"/>
              <a:buChar char="ü"/>
            </a:pPr>
            <a:endParaRPr lang="fa-IR" dirty="0" smtClean="0">
              <a:cs typeface="B Nazanin" pitchFamily="2" charset="-78"/>
            </a:endParaRPr>
          </a:p>
          <a:p>
            <a:pPr algn="r" rtl="1">
              <a:buFont typeface="Wingdings" pitchFamily="2" charset="2"/>
              <a:buChar char="ü"/>
            </a:pPr>
            <a:r>
              <a:rPr lang="fa-IR" dirty="0" smtClean="0">
                <a:cs typeface="B Nazanin" pitchFamily="2" charset="-78"/>
              </a:rPr>
              <a:t>بسته </a:t>
            </a:r>
            <a:r>
              <a:rPr lang="fa-IR" dirty="0">
                <a:cs typeface="B Nazanin" pitchFamily="2" charset="-78"/>
              </a:rPr>
              <a:t>به نوع فرآیند دارای زائدات خطرناک مانند بنزن </a:t>
            </a:r>
            <a:r>
              <a:rPr lang="fa-IR" dirty="0" smtClean="0">
                <a:cs typeface="B Nazanin" pitchFamily="2" charset="-78"/>
              </a:rPr>
              <a:t>،تولوئن </a:t>
            </a:r>
            <a:r>
              <a:rPr lang="fa-IR" dirty="0">
                <a:cs typeface="B Nazanin" pitchFamily="2" charset="-78"/>
              </a:rPr>
              <a:t>، اتیل بنزن و زایلن </a:t>
            </a:r>
            <a:endParaRPr lang="fa-IR" dirty="0" smtClean="0">
              <a:cs typeface="B Nazanin" pitchFamily="2" charset="-78"/>
            </a:endParaRPr>
          </a:p>
          <a:p>
            <a:pPr algn="r" rtl="1">
              <a:buFont typeface="Wingdings" pitchFamily="2" charset="2"/>
              <a:buChar char="ü"/>
            </a:pPr>
            <a:endParaRPr lang="fa-IR" dirty="0" smtClean="0">
              <a:cs typeface="B Nazanin" pitchFamily="2" charset="-78"/>
            </a:endParaRPr>
          </a:p>
          <a:p>
            <a:pPr algn="r" rtl="1">
              <a:buFont typeface="Wingdings" pitchFamily="2" charset="2"/>
              <a:buChar char="ü"/>
            </a:pPr>
            <a:r>
              <a:rPr lang="fa-IR" dirty="0" smtClean="0">
                <a:cs typeface="B Nazanin" pitchFamily="2" charset="-78"/>
              </a:rPr>
              <a:t>دفع </a:t>
            </a:r>
            <a:r>
              <a:rPr lang="fa-IR" dirty="0">
                <a:cs typeface="B Nazanin" pitchFamily="2" charset="-78"/>
              </a:rPr>
              <a:t>غیر بهداشتی </a:t>
            </a:r>
            <a:r>
              <a:rPr lang="fa-IR" dirty="0" smtClean="0">
                <a:cs typeface="B Nazanin" pitchFamily="2" charset="-78"/>
              </a:rPr>
              <a:t>این ترکیبات </a:t>
            </a:r>
            <a:r>
              <a:rPr lang="fa-IR" dirty="0">
                <a:cs typeface="B Nazanin" pitchFamily="2" charset="-78"/>
              </a:rPr>
              <a:t>علاوه بر </a:t>
            </a:r>
            <a:r>
              <a:rPr lang="fa-IR" dirty="0" smtClean="0">
                <a:cs typeface="B Nazanin" pitchFamily="2" charset="-78"/>
              </a:rPr>
              <a:t>خطرات  بهداشتی </a:t>
            </a:r>
            <a:r>
              <a:rPr lang="fa-IR" dirty="0">
                <a:cs typeface="B Nazanin" pitchFamily="2" charset="-78"/>
              </a:rPr>
              <a:t>، باعث </a:t>
            </a:r>
            <a:r>
              <a:rPr lang="fa-IR" dirty="0" smtClean="0">
                <a:cs typeface="B Nazanin" pitchFamily="2" charset="-78"/>
              </a:rPr>
              <a:t>آلودگی محیط </a:t>
            </a:r>
            <a:r>
              <a:rPr lang="fa-IR" dirty="0">
                <a:cs typeface="B Nazanin" pitchFamily="2" charset="-78"/>
              </a:rPr>
              <a:t>زیست می شود (</a:t>
            </a:r>
            <a:r>
              <a:rPr lang="fa-IR" dirty="0" smtClean="0">
                <a:cs typeface="B Nazanin" pitchFamily="2" charset="-78"/>
              </a:rPr>
              <a:t>خاک ، </a:t>
            </a:r>
            <a:r>
              <a:rPr lang="fa-IR" dirty="0">
                <a:cs typeface="B Nazanin" pitchFamily="2" charset="-78"/>
              </a:rPr>
              <a:t>آب های زیرزمینی ، هوا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fa-IR" dirty="0" smtClean="0">
                <a:solidFill>
                  <a:schemeClr val="bg1"/>
                </a:solidFill>
                <a:cs typeface="B Titr" pitchFamily="2" charset="-78"/>
              </a:rPr>
              <a:t>نمودار دایره ای </a:t>
            </a:r>
            <a:r>
              <a:rPr lang="fa-IR" baseline="0" dirty="0" smtClean="0">
                <a:solidFill>
                  <a:schemeClr val="bg1"/>
                </a:solidFill>
                <a:cs typeface="B Titr" pitchFamily="2" charset="-78"/>
              </a:rPr>
              <a:t>درصد آلاینده ها</a:t>
            </a:r>
            <a:r>
              <a:rPr lang="fa-IR" dirty="0" smtClean="0">
                <a:solidFill>
                  <a:schemeClr val="bg1"/>
                </a:solidFill>
                <a:cs typeface="B Titr" pitchFamily="2" charset="-78"/>
              </a:rPr>
              <a:t> </a:t>
            </a:r>
            <a:r>
              <a:rPr lang="en-US" dirty="0" smtClean="0">
                <a:solidFill>
                  <a:schemeClr val="bg1"/>
                </a:solidFill>
                <a:cs typeface="B Titr" pitchFamily="2" charset="-78"/>
              </a:rPr>
              <a:t/>
            </a:r>
            <a:br>
              <a:rPr lang="en-US" dirty="0" smtClean="0">
                <a:solidFill>
                  <a:schemeClr val="bg1"/>
                </a:solidFill>
                <a:cs typeface="B Titr" pitchFamily="2" charset="-78"/>
              </a:rPr>
            </a:br>
            <a:endParaRPr lang="en-US" dirty="0">
              <a:solidFill>
                <a:schemeClr val="bg1"/>
              </a:solidFill>
              <a:cs typeface="B Titr" pitchFamily="2" charset="-78"/>
            </a:endParaRPr>
          </a:p>
        </p:txBody>
      </p:sp>
      <p:graphicFrame>
        <p:nvGraphicFramePr>
          <p:cNvPr id="4" name="Content Placeholder 3"/>
          <p:cNvGraphicFramePr>
            <a:graphicFrameLocks noGrp="1"/>
          </p:cNvGraphicFramePr>
          <p:nvPr>
            <p:ph idx="1"/>
          </p:nvPr>
        </p:nvGraphicFramePr>
        <p:xfrm>
          <a:off x="304800" y="1447800"/>
          <a:ext cx="85344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r>
              <a:rPr lang="fa-IR" dirty="0">
                <a:solidFill>
                  <a:schemeClr val="bg1"/>
                </a:solidFill>
                <a:cs typeface="B Titr" pitchFamily="2" charset="-78"/>
              </a:rPr>
              <a:t>نمودارهای دایره ای </a:t>
            </a:r>
            <a:r>
              <a:rPr lang="fa-IR" dirty="0" smtClean="0">
                <a:solidFill>
                  <a:schemeClr val="bg1"/>
                </a:solidFill>
                <a:cs typeface="B Titr" pitchFamily="2" charset="-78"/>
              </a:rPr>
              <a:t>منابع </a:t>
            </a:r>
            <a:r>
              <a:rPr lang="fa-IR" dirty="0">
                <a:solidFill>
                  <a:schemeClr val="bg1"/>
                </a:solidFill>
                <a:cs typeface="B Titr" pitchFamily="2" charset="-78"/>
              </a:rPr>
              <a:t>آلوده شده</a:t>
            </a:r>
            <a:endParaRPr lang="en-US" dirty="0">
              <a:solidFill>
                <a:schemeClr val="bg1"/>
              </a:solidFill>
              <a:cs typeface="B Titr" pitchFamily="2" charset="-78"/>
            </a:endParaRPr>
          </a:p>
        </p:txBody>
      </p:sp>
      <p:graphicFrame>
        <p:nvGraphicFramePr>
          <p:cNvPr id="4" name="Content Placeholder 3"/>
          <p:cNvGraphicFramePr>
            <a:graphicFrameLocks noGrp="1"/>
          </p:cNvGraphicFramePr>
          <p:nvPr>
            <p:ph idx="1"/>
          </p:nvPr>
        </p:nvGraphicFramePr>
        <p:xfrm>
          <a:off x="0" y="1295400"/>
          <a:ext cx="9144000" cy="5562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a:solidFill>
                  <a:schemeClr val="bg1"/>
                </a:solidFill>
                <a:cs typeface="B Titr" pitchFamily="2" charset="-78"/>
              </a:rPr>
              <a:t>روش های حذف آلودگی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fa-IR" dirty="0">
                <a:cs typeface="B Nazanin" pitchFamily="2" charset="-78"/>
              </a:rPr>
              <a:t>بهترین حالت این است که آلودگی تجزیه شود </a:t>
            </a:r>
            <a:endParaRPr lang="fa-IR" dirty="0" smtClean="0">
              <a:cs typeface="B Nazanin" pitchFamily="2" charset="-78"/>
            </a:endParaRPr>
          </a:p>
          <a:p>
            <a:pPr algn="r">
              <a:buNone/>
            </a:pPr>
            <a:r>
              <a:rPr lang="fa-IR" dirty="0" smtClean="0">
                <a:cs typeface="B Nazanin" pitchFamily="2" charset="-78"/>
              </a:rPr>
              <a:t>حالت </a:t>
            </a:r>
            <a:r>
              <a:rPr lang="fa-IR" dirty="0">
                <a:cs typeface="B Nazanin" pitchFamily="2" charset="-78"/>
              </a:rPr>
              <a:t>دوم این است که </a:t>
            </a:r>
            <a:r>
              <a:rPr lang="fa-IR" dirty="0" smtClean="0">
                <a:cs typeface="B Nazanin" pitchFamily="2" charset="-78"/>
              </a:rPr>
              <a:t>به فاز </a:t>
            </a:r>
            <a:r>
              <a:rPr lang="fa-IR" dirty="0">
                <a:cs typeface="B Nazanin" pitchFamily="2" charset="-78"/>
              </a:rPr>
              <a:t>دیگری تبدیل شود </a:t>
            </a:r>
            <a:endParaRPr lang="fa-IR" dirty="0" smtClean="0">
              <a:cs typeface="B Nazanin" pitchFamily="2" charset="-78"/>
            </a:endParaRPr>
          </a:p>
          <a:p>
            <a:pPr algn="r">
              <a:buNone/>
            </a:pPr>
            <a:r>
              <a:rPr lang="fa-IR" dirty="0" smtClean="0">
                <a:cs typeface="B Nazanin" pitchFamily="2" charset="-78"/>
              </a:rPr>
              <a:t>حالت </a:t>
            </a:r>
            <a:r>
              <a:rPr lang="fa-IR" dirty="0">
                <a:cs typeface="B Nazanin" pitchFamily="2" charset="-78"/>
              </a:rPr>
              <a:t>سوم هم این که به صورت غیر متحرک </a:t>
            </a:r>
            <a:r>
              <a:rPr lang="fa-IR" dirty="0" smtClean="0">
                <a:cs typeface="B Nazanin" pitchFamily="2" charset="-78"/>
              </a:rPr>
              <a:t>در آید </a:t>
            </a:r>
          </a:p>
          <a:p>
            <a:pPr algn="r">
              <a:buNone/>
            </a:pPr>
            <a:endParaRPr lang="fa-IR" dirty="0" smtClean="0">
              <a:cs typeface="B Nazanin" pitchFamily="2" charset="-78"/>
            </a:endParaRPr>
          </a:p>
          <a:p>
            <a:pPr algn="r">
              <a:buNone/>
            </a:pPr>
            <a:r>
              <a:rPr lang="fa-IR" dirty="0" smtClean="0">
                <a:cs typeface="B Nazanin" pitchFamily="2" charset="-78"/>
              </a:rPr>
              <a:t>که این </a:t>
            </a:r>
            <a:r>
              <a:rPr lang="fa-IR" dirty="0">
                <a:cs typeface="B Nazanin" pitchFamily="2" charset="-78"/>
              </a:rPr>
              <a:t>سه حالت بسته به محل و شرایط ممکن است ارجح باشند.</a:t>
            </a: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fa-IR" dirty="0">
                <a:solidFill>
                  <a:schemeClr val="bg1"/>
                </a:solidFill>
                <a:cs typeface="B Titr" pitchFamily="2" charset="-78"/>
              </a:rPr>
              <a:t>آلودگی های نفتی از لحاظ توزیع </a:t>
            </a:r>
            <a:r>
              <a:rPr lang="fa-IR" dirty="0" smtClean="0">
                <a:solidFill>
                  <a:schemeClr val="bg1"/>
                </a:solidFill>
                <a:cs typeface="B Titr" pitchFamily="2" charset="-78"/>
              </a:rPr>
              <a:t>و </a:t>
            </a:r>
            <a:r>
              <a:rPr lang="fa-IR" dirty="0">
                <a:solidFill>
                  <a:schemeClr val="bg1"/>
                </a:solidFill>
                <a:cs typeface="B Titr" pitchFamily="2" charset="-78"/>
              </a:rPr>
              <a:t>میزان آلودگی در </a:t>
            </a:r>
            <a:r>
              <a:rPr lang="fa-IR" dirty="0" smtClean="0">
                <a:solidFill>
                  <a:schemeClr val="bg1"/>
                </a:solidFill>
                <a:cs typeface="B Titr" pitchFamily="2" charset="-78"/>
              </a:rPr>
              <a:t>طبیعت</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fa-IR" dirty="0">
                <a:cs typeface="B Nazanin" pitchFamily="2" charset="-78"/>
              </a:rPr>
              <a:t>آلودگی در محل </a:t>
            </a:r>
            <a:r>
              <a:rPr lang="fa-IR" dirty="0" smtClean="0">
                <a:cs typeface="B Nazanin" pitchFamily="2" charset="-78"/>
              </a:rPr>
              <a:t>: </a:t>
            </a:r>
            <a:r>
              <a:rPr lang="fa-IR" dirty="0">
                <a:cs typeface="B Nazanin" pitchFamily="2" charset="-78"/>
              </a:rPr>
              <a:t>غلظت آلودگی در محل آلودگی به حدی می رسد </a:t>
            </a:r>
            <a:r>
              <a:rPr lang="fa-IR" dirty="0" smtClean="0">
                <a:cs typeface="B Nazanin" pitchFamily="2" charset="-78"/>
              </a:rPr>
              <a:t>که تمام </a:t>
            </a:r>
            <a:r>
              <a:rPr lang="fa-IR" dirty="0">
                <a:cs typeface="B Nazanin" pitchFamily="2" charset="-78"/>
              </a:rPr>
              <a:t>سیستم های حیاتی آن محل را با تهدید جدی رو به رو می کند</a:t>
            </a:r>
            <a:r>
              <a:rPr lang="fa-IR" dirty="0" smtClean="0">
                <a:cs typeface="B Nazanin" pitchFamily="2" charset="-78"/>
              </a:rPr>
              <a:t>.</a:t>
            </a:r>
          </a:p>
          <a:p>
            <a:pPr algn="r">
              <a:buNone/>
            </a:pPr>
            <a:endParaRPr lang="fa-IR" dirty="0" smtClean="0">
              <a:cs typeface="B Nazanin" pitchFamily="2" charset="-78"/>
            </a:endParaRPr>
          </a:p>
          <a:p>
            <a:pPr algn="r">
              <a:buNone/>
            </a:pPr>
            <a:r>
              <a:rPr lang="fa-IR" dirty="0" smtClean="0">
                <a:cs typeface="B Nazanin" pitchFamily="2" charset="-78"/>
              </a:rPr>
              <a:t>آلودگی پراکنده : این نوع آلودگی به علت استفاده های گوناگون بشر از نفت خام و مشتقات آن می باشد </a:t>
            </a:r>
          </a:p>
          <a:p>
            <a:pPr algn="r">
              <a:buNone/>
            </a:pPr>
            <a:r>
              <a:rPr lang="fa-IR" dirty="0" smtClean="0">
                <a:cs typeface="B Nazanin" pitchFamily="2" charset="-78"/>
              </a:rPr>
              <a:t> </a:t>
            </a:r>
            <a:endParaRPr lang="fa-IR" dirty="0">
              <a:cs typeface="B Nazanin" pitchFamily="2" charset="-78"/>
            </a:endParaRPr>
          </a:p>
          <a:p>
            <a:pPr algn="r">
              <a:buNone/>
            </a:pPr>
            <a:endParaRPr lang="fa-IR" dirty="0">
              <a:cs typeface="B Nazanin" pitchFamily="2" charset="-78"/>
            </a:endParaRPr>
          </a:p>
        </p:txBody>
      </p:sp>
    </p:spTree>
  </p:cSld>
  <p:clrMapOvr>
    <a:masterClrMapping/>
  </p:clrMapOvr>
  <p:transition>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کاربرد </a:t>
            </a:r>
            <a:r>
              <a:rPr lang="fa-IR" dirty="0">
                <a:solidFill>
                  <a:schemeClr val="bg1"/>
                </a:solidFill>
                <a:cs typeface="B Titr" pitchFamily="2" charset="-78"/>
              </a:rPr>
              <a:t>میکروارگانیسم های نفت خوار در علوم مهندسی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buNone/>
            </a:pPr>
            <a:r>
              <a:rPr lang="fa-IR" dirty="0">
                <a:cs typeface="B Nazanin" pitchFamily="2" charset="-78"/>
              </a:rPr>
              <a:t>استفاده از میکروارگانیسم هایی مثل پروتزوئه ها و باکتری </a:t>
            </a:r>
            <a:r>
              <a:rPr lang="fa-IR" dirty="0" smtClean="0">
                <a:cs typeface="B Nazanin" pitchFamily="2" charset="-78"/>
              </a:rPr>
              <a:t>هاو </a:t>
            </a:r>
            <a:r>
              <a:rPr lang="fa-IR" dirty="0">
                <a:cs typeface="B Nazanin" pitchFamily="2" charset="-78"/>
              </a:rPr>
              <a:t>جلبک ها و قارچ ها که از ترکیبات نفتی به عنوان </a:t>
            </a:r>
            <a:r>
              <a:rPr lang="fa-IR" dirty="0" smtClean="0">
                <a:cs typeface="B Nazanin" pitchFamily="2" charset="-78"/>
              </a:rPr>
              <a:t>منبع انرژی </a:t>
            </a:r>
            <a:r>
              <a:rPr lang="fa-IR" dirty="0">
                <a:cs typeface="B Nazanin" pitchFamily="2" charset="-78"/>
              </a:rPr>
              <a:t>استفاده می کنند برای استخراج </a:t>
            </a:r>
            <a:r>
              <a:rPr lang="fa-IR" dirty="0" smtClean="0">
                <a:cs typeface="B Nazanin" pitchFamily="2" charset="-78"/>
              </a:rPr>
              <a:t>نفت</a:t>
            </a:r>
          </a:p>
          <a:p>
            <a:pPr algn="r" rtl="1">
              <a:buNone/>
            </a:pPr>
            <a:endParaRPr lang="fa-IR" dirty="0">
              <a:cs typeface="B Nazanin" pitchFamily="2" charset="-78"/>
            </a:endParaRPr>
          </a:p>
          <a:p>
            <a:pPr algn="r" rtl="1">
              <a:buFontTx/>
              <a:buChar char="-"/>
            </a:pPr>
            <a:r>
              <a:rPr lang="fa-IR" dirty="0" smtClean="0">
                <a:cs typeface="B Nazanin" pitchFamily="2" charset="-78"/>
              </a:rPr>
              <a:t>استفاده </a:t>
            </a:r>
            <a:r>
              <a:rPr lang="fa-IR" dirty="0">
                <a:cs typeface="B Nazanin" pitchFamily="2" charset="-78"/>
              </a:rPr>
              <a:t>از میکروارگانیسم ها برای حذف بیولوژیکی </a:t>
            </a:r>
            <a:r>
              <a:rPr lang="fa-IR" dirty="0" smtClean="0">
                <a:cs typeface="B Nazanin" pitchFamily="2" charset="-78"/>
              </a:rPr>
              <a:t>آلودگی نفتی </a:t>
            </a:r>
            <a:r>
              <a:rPr lang="fa-IR" dirty="0">
                <a:cs typeface="B Nazanin" pitchFamily="2" charset="-78"/>
              </a:rPr>
              <a:t>از خاک و آب . </a:t>
            </a:r>
            <a:endParaRPr lang="fa-IR" dirty="0" smtClean="0">
              <a:cs typeface="B Nazanin" pitchFamily="2" charset="-78"/>
            </a:endParaRPr>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172200"/>
          </a:xfrm>
        </p:spPr>
        <p:txBody>
          <a:bodyPr/>
          <a:lstStyle/>
          <a:p>
            <a:r>
              <a:rPr lang="ar-SA" dirty="0" smtClean="0">
                <a:solidFill>
                  <a:schemeClr val="bg1"/>
                </a:solidFill>
                <a:cs typeface="B Titr" pitchFamily="2" charset="-78"/>
              </a:rPr>
              <a:t>مکانیزم های تجزیه اجزای نفت خام</a:t>
            </a:r>
            <a:r>
              <a:rPr lang="en-US" dirty="0" smtClean="0">
                <a:solidFill>
                  <a:schemeClr val="bg1"/>
                </a:solidFill>
                <a:cs typeface="B Titr" pitchFamily="2" charset="-78"/>
              </a:rPr>
              <a:t/>
            </a:r>
            <a:br>
              <a:rPr lang="en-US" dirty="0" smtClean="0">
                <a:solidFill>
                  <a:schemeClr val="bg1"/>
                </a:solidFill>
                <a:cs typeface="B Titr" pitchFamily="2" charset="-78"/>
              </a:rPr>
            </a:br>
            <a:endParaRPr lang="en-US" dirty="0">
              <a:solidFill>
                <a:schemeClr val="bg1"/>
              </a:solidFill>
              <a:cs typeface="B Titr" pitchFamily="2" charset="-78"/>
            </a:endParaRPr>
          </a:p>
        </p:txBody>
      </p:sp>
      <p:sp>
        <p:nvSpPr>
          <p:cNvPr id="3" name="Content Placeholder 2"/>
          <p:cNvSpPr>
            <a:spLocks noGrp="1"/>
          </p:cNvSpPr>
          <p:nvPr>
            <p:ph idx="1"/>
          </p:nvPr>
        </p:nvSpPr>
        <p:spPr>
          <a:xfrm>
            <a:off x="685800" y="914400"/>
            <a:ext cx="7772400" cy="1447800"/>
          </a:xfrm>
        </p:spPr>
        <p:txBody>
          <a:bodyPr/>
          <a:lstStyle/>
          <a:p>
            <a:pPr algn="r">
              <a:buNone/>
            </a:pP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pPr rtl="1"/>
            <a:r>
              <a:rPr lang="ar-SA" dirty="0" smtClean="0">
                <a:solidFill>
                  <a:schemeClr val="bg1"/>
                </a:solidFill>
                <a:cs typeface="B Titr" pitchFamily="2" charset="-78"/>
              </a:rPr>
              <a:t>آنزیم ها</a:t>
            </a:r>
            <a:endParaRPr lang="fa-IR" dirty="0" smtClean="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buNone/>
            </a:pPr>
            <a:endParaRPr lang="en-US" dirty="0" smtClean="0">
              <a:cs typeface="B Nazanin" pitchFamily="2" charset="-78"/>
            </a:endParaRPr>
          </a:p>
          <a:p>
            <a:pPr algn="r" rtl="1">
              <a:buNone/>
            </a:pPr>
            <a:r>
              <a:rPr lang="ar-SA" dirty="0" smtClean="0">
                <a:cs typeface="B Nazanin" pitchFamily="2" charset="-78"/>
              </a:rPr>
              <a:t>آنزیم های مونواکسیژناز و دی اکسیژناز مهمترین آنزیم های مؤثر در تجزیه هیدروکربورهای نفتی </a:t>
            </a:r>
            <a:endParaRPr lang="fa-IR" dirty="0" smtClean="0">
              <a:cs typeface="B Nazanin" pitchFamily="2" charset="-78"/>
            </a:endParaRPr>
          </a:p>
          <a:p>
            <a:pPr algn="r" rtl="1">
              <a:buNone/>
            </a:pPr>
            <a:endParaRPr lang="fa-IR" dirty="0" smtClean="0">
              <a:cs typeface="B Nazanin" pitchFamily="2" charset="-78"/>
            </a:endParaRPr>
          </a:p>
          <a:p>
            <a:pPr algn="r" rtl="1">
              <a:buNone/>
            </a:pPr>
            <a:r>
              <a:rPr lang="ar-SA" dirty="0" smtClean="0">
                <a:cs typeface="B Nazanin" pitchFamily="2" charset="-78"/>
              </a:rPr>
              <a:t>فرآورده های حاصل از فعالیت این آنزیم ها، الکل ها</a:t>
            </a:r>
            <a:endParaRPr lang="en-US" dirty="0" smtClean="0">
              <a:cs typeface="B Nazanin" pitchFamily="2" charset="-78"/>
            </a:endParaRPr>
          </a:p>
          <a:p>
            <a:pPr algn="r">
              <a:buNone/>
            </a:pP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pPr rtl="1"/>
            <a:r>
              <a:rPr lang="ar-SA" dirty="0" smtClean="0">
                <a:solidFill>
                  <a:schemeClr val="bg1"/>
                </a:solidFill>
                <a:cs typeface="B Titr" pitchFamily="2" charset="-78"/>
              </a:rPr>
              <a:t>بیوسورفکتانتها</a:t>
            </a:r>
            <a:endParaRPr lang="en-US" dirty="0" smtClean="0">
              <a:solidFill>
                <a:schemeClr val="bg1"/>
              </a:solidFill>
              <a:cs typeface="B Titr" pitchFamily="2" charset="-78"/>
            </a:endParaRPr>
          </a:p>
        </p:txBody>
      </p:sp>
      <p:sp>
        <p:nvSpPr>
          <p:cNvPr id="3" name="Content Placeholder 2"/>
          <p:cNvSpPr>
            <a:spLocks noGrp="1"/>
          </p:cNvSpPr>
          <p:nvPr>
            <p:ph idx="1"/>
          </p:nvPr>
        </p:nvSpPr>
        <p:spPr>
          <a:xfrm>
            <a:off x="685800" y="1676400"/>
            <a:ext cx="7772400" cy="4953000"/>
          </a:xfrm>
        </p:spPr>
        <p:txBody>
          <a:bodyPr/>
          <a:lstStyle/>
          <a:p>
            <a:pPr algn="r" rtl="1">
              <a:buNone/>
            </a:pPr>
            <a:endParaRPr lang="fa-IR" dirty="0" smtClean="0">
              <a:cs typeface="B Nazanin" pitchFamily="2" charset="-78"/>
            </a:endParaRPr>
          </a:p>
          <a:p>
            <a:pPr algn="r" rtl="1">
              <a:buNone/>
            </a:pPr>
            <a:r>
              <a:rPr lang="ar-SA" dirty="0" smtClean="0">
                <a:cs typeface="B Nazanin" pitchFamily="2" charset="-78"/>
              </a:rPr>
              <a:t>بیوسورفکتانتها به وسیله امولسیونه کردن و آزاد کردن هیدروکربورهای جذب شده به مواد آلی خاک، سبب افزایش غلظت آبی ترکیبات هیدروفوبیک شده </a:t>
            </a:r>
            <a:endParaRPr lang="fa-IR" dirty="0" smtClean="0">
              <a:cs typeface="B Nazanin" pitchFamily="2" charset="-78"/>
            </a:endParaRPr>
          </a:p>
          <a:p>
            <a:pPr algn="r" rtl="1">
              <a:buNone/>
            </a:pPr>
            <a:endParaRPr lang="fa-IR" dirty="0" smtClean="0">
              <a:cs typeface="B Nazanin" pitchFamily="2" charset="-78"/>
            </a:endParaRPr>
          </a:p>
          <a:p>
            <a:pPr algn="r" rtl="1">
              <a:buNone/>
            </a:pPr>
            <a:r>
              <a:rPr lang="ar-SA" dirty="0" smtClean="0">
                <a:cs typeface="B Nazanin" pitchFamily="2" charset="-78"/>
              </a:rPr>
              <a:t>باعث افزایش سرعت انتقال جرم می شود و به این وسیله به تسریع تجزیه زیستی کمک می کنند</a:t>
            </a:r>
            <a:endParaRPr lang="fa-IR" dirty="0">
              <a:cs typeface="B Nazanin" pitchFamily="2" charset="-78"/>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fa-IR" dirty="0">
                <a:solidFill>
                  <a:schemeClr val="bg1"/>
                </a:solidFill>
                <a:cs typeface="B Titr" pitchFamily="2" charset="-78"/>
              </a:rPr>
              <a:t>روش های </a:t>
            </a:r>
            <a:r>
              <a:rPr lang="fa-IR" dirty="0" smtClean="0">
                <a:solidFill>
                  <a:schemeClr val="bg1"/>
                </a:solidFill>
                <a:cs typeface="B Titr" pitchFamily="2" charset="-78"/>
              </a:rPr>
              <a:t>مختلف حذف آلاینده های خاک</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marL="514350" indent="-514350" algn="r">
              <a:buNone/>
            </a:pPr>
            <a:endParaRPr lang="fa-IR" dirty="0" smtClean="0">
              <a:cs typeface="B Nazanin" pitchFamily="2" charset="-78"/>
            </a:endParaRPr>
          </a:p>
          <a:p>
            <a:pPr marL="514350" indent="-514350" algn="r">
              <a:buNone/>
            </a:pPr>
            <a:r>
              <a:rPr lang="fa-IR" dirty="0" smtClean="0">
                <a:cs typeface="B Nazanin" pitchFamily="2" charset="-78"/>
              </a:rPr>
              <a:t>در </a:t>
            </a:r>
            <a:r>
              <a:rPr lang="fa-IR" dirty="0">
                <a:cs typeface="B Nazanin" pitchFamily="2" charset="-78"/>
              </a:rPr>
              <a:t>کل روش های مختلفی برای حذف این آلاینده ها وجود دارد که به </a:t>
            </a:r>
            <a:r>
              <a:rPr lang="fa-IR" dirty="0" smtClean="0">
                <a:cs typeface="B Nazanin" pitchFamily="2" charset="-78"/>
              </a:rPr>
              <a:t>چند دسته </a:t>
            </a:r>
            <a:r>
              <a:rPr lang="fa-IR" dirty="0">
                <a:cs typeface="B Nazanin" pitchFamily="2" charset="-78"/>
              </a:rPr>
              <a:t>فیزیکی ، شیمیایی ، حرارتی و بیولوژیکی تقسیم می شوند</a:t>
            </a:r>
            <a:r>
              <a:rPr lang="fa-IR" dirty="0" smtClean="0">
                <a:cs typeface="B Nazanin" pitchFamily="2" charset="-78"/>
              </a:rPr>
              <a:t>.</a:t>
            </a:r>
          </a:p>
          <a:p>
            <a:pPr marL="514350" indent="-514350" algn="r">
              <a:buNone/>
            </a:pPr>
            <a:r>
              <a:rPr lang="fa-IR" dirty="0" smtClean="0">
                <a:cs typeface="B Nazanin" pitchFamily="2" charset="-78"/>
              </a:rPr>
              <a:t> </a:t>
            </a:r>
          </a:p>
          <a:p>
            <a:pPr marL="514350" indent="-514350" algn="r">
              <a:buNone/>
            </a:pPr>
            <a:endParaRPr lang="fa-IR" dirty="0" smtClean="0">
              <a:cs typeface="B Nazanin" pitchFamily="2" charset="-78"/>
            </a:endParaRPr>
          </a:p>
          <a:p>
            <a:pPr marL="514350" indent="-514350" algn="r">
              <a:buNone/>
            </a:pPr>
            <a:r>
              <a:rPr lang="fa-IR" dirty="0" smtClean="0">
                <a:cs typeface="B Nazanin" pitchFamily="2" charset="-78"/>
              </a:rPr>
              <a:t>هر کدام </a:t>
            </a:r>
            <a:r>
              <a:rPr lang="fa-IR" dirty="0">
                <a:cs typeface="B Nazanin" pitchFamily="2" charset="-78"/>
              </a:rPr>
              <a:t>از این روش ها به </a:t>
            </a:r>
            <a:r>
              <a:rPr lang="fa-IR" dirty="0" smtClean="0">
                <a:cs typeface="B Nazanin" pitchFamily="2" charset="-78"/>
              </a:rPr>
              <a:t>چندین زیر مجموعه تقسیم می شوند .</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pPr rtl="1"/>
            <a:r>
              <a:rPr lang="ar-SA" dirty="0" smtClean="0">
                <a:solidFill>
                  <a:schemeClr val="bg1"/>
                </a:solidFill>
                <a:cs typeface="B Titr" pitchFamily="2" charset="-78"/>
              </a:rPr>
              <a:t>اسیدها و حلال ها</a:t>
            </a:r>
            <a:endParaRPr lang="en-US" dirty="0" smtClean="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buNone/>
            </a:pPr>
            <a:r>
              <a:rPr lang="ar-SA" dirty="0" smtClean="0">
                <a:cs typeface="B Nazanin" pitchFamily="2" charset="-78"/>
              </a:rPr>
              <a:t>بسیاری از میکرو ارگانیزم ها قادرند با استفاده از هیدروکربورها به عنوان منبع کربن و انرژی، اسیدها و حلال های مختلف نظیر استن، </a:t>
            </a:r>
            <a:r>
              <a:rPr lang="ar-SA" dirty="0" smtClean="0">
                <a:cs typeface="B Nazanin" pitchFamily="2" charset="-78"/>
              </a:rPr>
              <a:t>بنزن </a:t>
            </a:r>
            <a:r>
              <a:rPr lang="ar-SA" dirty="0" smtClean="0">
                <a:cs typeface="B Nazanin" pitchFamily="2" charset="-78"/>
              </a:rPr>
              <a:t>و اسید اگزالواستیک تولید کنند که باعث حل شدن هیدروکربورهای نفتی می شود.</a:t>
            </a:r>
            <a:endParaRPr lang="fa-IR" dirty="0" smtClean="0">
              <a:cs typeface="B Nazanin" pitchFamily="2" charset="-78"/>
            </a:endParaRPr>
          </a:p>
          <a:p>
            <a:pPr algn="r" rtl="1">
              <a:buNone/>
            </a:pPr>
            <a:r>
              <a:rPr lang="ar-SA" dirty="0" smtClean="0">
                <a:cs typeface="B Nazanin" pitchFamily="2" charset="-78"/>
              </a:rPr>
              <a:t> هیچ میکرو ارگانیزمی به تنهایی قادر به تجزیه کامل هیدروکربورهای نفتی به</a:t>
            </a:r>
            <a:r>
              <a:rPr lang="fa-IR" dirty="0" smtClean="0">
                <a:cs typeface="B Nazanin" pitchFamily="2" charset="-78"/>
              </a:rPr>
              <a:t>2</a:t>
            </a:r>
            <a:r>
              <a:rPr lang="en-US" dirty="0" smtClean="0">
                <a:cs typeface="B Nazanin" pitchFamily="2" charset="-78"/>
              </a:rPr>
              <a:t> Co</a:t>
            </a:r>
            <a:r>
              <a:rPr lang="fa-IR" dirty="0" smtClean="0">
                <a:cs typeface="B Nazanin" pitchFamily="2" charset="-78"/>
              </a:rPr>
              <a:t> </a:t>
            </a:r>
            <a:r>
              <a:rPr lang="ar-SA" dirty="0" smtClean="0">
                <a:cs typeface="B Nazanin" pitchFamily="2" charset="-78"/>
              </a:rPr>
              <a:t>و آب به عنوان محلول نهایی نیست. </a:t>
            </a:r>
            <a:endParaRPr lang="en-US" dirty="0" smtClean="0">
              <a:cs typeface="B Nazanin" pitchFamily="2" charset="-78"/>
            </a:endParaRPr>
          </a:p>
          <a:p>
            <a:pPr algn="r">
              <a:buNone/>
            </a:pP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pPr rtl="1"/>
            <a:r>
              <a:rPr lang="ar-SA" dirty="0" smtClean="0">
                <a:solidFill>
                  <a:schemeClr val="bg1"/>
                </a:solidFill>
                <a:cs typeface="B Titr" pitchFamily="2" charset="-78"/>
              </a:rPr>
              <a:t>اسیدها و حلال ها</a:t>
            </a:r>
            <a:r>
              <a:rPr lang="fa-IR" dirty="0" smtClean="0">
                <a:solidFill>
                  <a:schemeClr val="bg1"/>
                </a:solidFill>
                <a:cs typeface="B Titr" pitchFamily="2" charset="-78"/>
              </a:rPr>
              <a:t>ی جدید</a:t>
            </a:r>
            <a:endParaRPr lang="en-US" dirty="0" smtClean="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buNone/>
            </a:pPr>
            <a:r>
              <a:rPr lang="ar-SA" dirty="0" smtClean="0">
                <a:cs typeface="B Nazanin" pitchFamily="2" charset="-78"/>
              </a:rPr>
              <a:t>اصولاً از قارچ ها در محیط خاکی و از باکتری ها در</a:t>
            </a:r>
            <a:r>
              <a:rPr lang="fa-IR" dirty="0" smtClean="0">
                <a:cs typeface="B Nazanin" pitchFamily="2" charset="-78"/>
              </a:rPr>
              <a:t> </a:t>
            </a:r>
            <a:r>
              <a:rPr lang="ar-SA" dirty="0" smtClean="0">
                <a:cs typeface="B Nazanin" pitchFamily="2" charset="-78"/>
              </a:rPr>
              <a:t>محیط آبی بیشتر استفاده می شود. </a:t>
            </a:r>
            <a:endParaRPr lang="fa-IR" dirty="0" smtClean="0">
              <a:cs typeface="B Nazanin" pitchFamily="2" charset="-78"/>
            </a:endParaRPr>
          </a:p>
          <a:p>
            <a:pPr algn="r" rtl="1">
              <a:buNone/>
            </a:pPr>
            <a:endParaRPr lang="fa-IR" dirty="0" smtClean="0">
              <a:cs typeface="B Nazanin" pitchFamily="2" charset="-78"/>
            </a:endParaRPr>
          </a:p>
          <a:p>
            <a:pPr algn="r" rtl="1">
              <a:buNone/>
            </a:pPr>
            <a:r>
              <a:rPr lang="ar-SA" dirty="0" smtClean="0">
                <a:cs typeface="B Nazanin" pitchFamily="2" charset="-78"/>
              </a:rPr>
              <a:t>امروزه با کمک مهندسی ژنتیک چندین پلاسمید را درون باکتری ها به خصوص جنس سودوموناس قرار داده اند تا بتوانند چندین مشتق نفتی را به طور همزمان تجزیه کنند</a:t>
            </a:r>
            <a:r>
              <a:rPr lang="en-US" dirty="0" smtClean="0">
                <a:cs typeface="B Nazanin" pitchFamily="2" charset="-78"/>
              </a:rPr>
              <a:t>.</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مهاجرت نفت در خاک</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endParaRPr lang="fa-IR" dirty="0" smtClean="0">
              <a:cs typeface="B Nazanin" pitchFamily="2" charset="-78"/>
            </a:endParaRPr>
          </a:p>
          <a:p>
            <a:pPr algn="r">
              <a:buNone/>
            </a:pPr>
            <a:r>
              <a:rPr lang="fa-IR" dirty="0" smtClean="0">
                <a:cs typeface="B Nazanin" pitchFamily="2" charset="-78"/>
              </a:rPr>
              <a:t>نفت </a:t>
            </a:r>
            <a:r>
              <a:rPr lang="fa-IR" dirty="0">
                <a:cs typeface="B Nazanin" pitchFamily="2" charset="-78"/>
              </a:rPr>
              <a:t>از سطح زمین وارد خاک </a:t>
            </a:r>
            <a:r>
              <a:rPr lang="fa-IR" dirty="0" smtClean="0">
                <a:cs typeface="B Nazanin" pitchFamily="2" charset="-78"/>
              </a:rPr>
              <a:t>می شود</a:t>
            </a:r>
          </a:p>
          <a:p>
            <a:pPr algn="r">
              <a:buNone/>
            </a:pPr>
            <a:endParaRPr lang="fa-IR" dirty="0" smtClean="0">
              <a:cs typeface="B Nazanin" pitchFamily="2" charset="-78"/>
            </a:endParaRPr>
          </a:p>
          <a:p>
            <a:pPr algn="r">
              <a:buNone/>
            </a:pPr>
            <a:r>
              <a:rPr lang="fa-IR" dirty="0" smtClean="0">
                <a:cs typeface="B Nazanin" pitchFamily="2" charset="-78"/>
              </a:rPr>
              <a:t> </a:t>
            </a:r>
            <a:r>
              <a:rPr lang="fa-IR" dirty="0">
                <a:cs typeface="B Nazanin" pitchFamily="2" charset="-78"/>
              </a:rPr>
              <a:t>تمایل دارد که از طریق مناطق </a:t>
            </a:r>
            <a:r>
              <a:rPr lang="fa-IR" dirty="0" smtClean="0">
                <a:cs typeface="B Nazanin" pitchFamily="2" charset="-78"/>
              </a:rPr>
              <a:t>غیراشباع </a:t>
            </a:r>
            <a:r>
              <a:rPr lang="fa-IR" dirty="0">
                <a:cs typeface="B Nazanin" pitchFamily="2" charset="-78"/>
              </a:rPr>
              <a:t>پایین </a:t>
            </a:r>
            <a:r>
              <a:rPr lang="fa-IR" dirty="0" smtClean="0">
                <a:cs typeface="B Nazanin" pitchFamily="2" charset="-78"/>
              </a:rPr>
              <a:t>برود </a:t>
            </a:r>
          </a:p>
          <a:p>
            <a:pPr algn="r">
              <a:buNone/>
            </a:pPr>
            <a:endParaRPr lang="fa-IR" dirty="0" smtClean="0">
              <a:cs typeface="B Nazanin" pitchFamily="2" charset="-78"/>
            </a:endParaRPr>
          </a:p>
          <a:p>
            <a:pPr algn="r">
              <a:buNone/>
            </a:pPr>
            <a:r>
              <a:rPr lang="fa-IR" dirty="0" smtClean="0">
                <a:cs typeface="B Nazanin" pitchFamily="2" charset="-78"/>
              </a:rPr>
              <a:t>جایگزین </a:t>
            </a:r>
            <a:r>
              <a:rPr lang="fa-IR" dirty="0">
                <a:cs typeface="B Nazanin" pitchFamily="2" charset="-78"/>
              </a:rPr>
              <a:t>هوا و احتمالا مقداری از آب موجود </a:t>
            </a:r>
            <a:r>
              <a:rPr lang="fa-IR" dirty="0" smtClean="0">
                <a:cs typeface="B Nazanin" pitchFamily="2" charset="-78"/>
              </a:rPr>
              <a:t>در خاک </a:t>
            </a:r>
            <a:r>
              <a:rPr lang="fa-IR" dirty="0">
                <a:cs typeface="B Nazanin" pitchFamily="2" charset="-78"/>
              </a:rPr>
              <a:t>شود.</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کنترل سرعت حرکت در نفت</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endParaRPr lang="fa-IR" dirty="0" smtClean="0">
              <a:cs typeface="B Nazanin" pitchFamily="2" charset="-78"/>
            </a:endParaRPr>
          </a:p>
          <a:p>
            <a:pPr algn="r" rtl="1"/>
            <a:endParaRPr lang="fa-IR" dirty="0" smtClean="0">
              <a:cs typeface="B Nazanin" pitchFamily="2" charset="-78"/>
            </a:endParaRPr>
          </a:p>
          <a:p>
            <a:pPr algn="r" rtl="1"/>
            <a:r>
              <a:rPr lang="fa-IR" dirty="0" smtClean="0">
                <a:cs typeface="B Nazanin" pitchFamily="2" charset="-78"/>
              </a:rPr>
              <a:t>ویسکوزیته </a:t>
            </a:r>
            <a:r>
              <a:rPr lang="fa-IR" dirty="0">
                <a:cs typeface="B Nazanin" pitchFamily="2" charset="-78"/>
              </a:rPr>
              <a:t>مواد </a:t>
            </a:r>
            <a:r>
              <a:rPr lang="fa-IR" dirty="0" smtClean="0">
                <a:cs typeface="B Nazanin" pitchFamily="2" charset="-78"/>
              </a:rPr>
              <a:t>نفتی</a:t>
            </a:r>
          </a:p>
          <a:p>
            <a:pPr algn="r" rtl="1"/>
            <a:endParaRPr lang="fa-IR" dirty="0" smtClean="0">
              <a:cs typeface="B Nazanin" pitchFamily="2" charset="-78"/>
            </a:endParaRPr>
          </a:p>
          <a:p>
            <a:pPr algn="r" rtl="1"/>
            <a:endParaRPr lang="fa-IR" dirty="0">
              <a:cs typeface="B Nazanin" pitchFamily="2" charset="-78"/>
            </a:endParaRPr>
          </a:p>
          <a:p>
            <a:pPr algn="r" rtl="1"/>
            <a:r>
              <a:rPr lang="fa-IR" dirty="0">
                <a:cs typeface="B Nazanin" pitchFamily="2" charset="-78"/>
              </a:rPr>
              <a:t>- تخلخل و نفوذ پذیری </a:t>
            </a:r>
            <a:r>
              <a:rPr lang="fa-IR" dirty="0" smtClean="0">
                <a:cs typeface="B Nazanin" pitchFamily="2" charset="-78"/>
              </a:rPr>
              <a:t>خاک</a:t>
            </a:r>
            <a:endParaRPr lang="fa-IR" dirty="0">
              <a:cs typeface="B Nazanin" pitchFamily="2" charset="-78"/>
            </a:endParaRPr>
          </a:p>
        </p:txBody>
      </p:sp>
    </p:spTree>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فعالیت میکروارگانیسم های خاک</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buNone/>
            </a:pPr>
            <a:r>
              <a:rPr lang="fa-IR" dirty="0" smtClean="0">
                <a:cs typeface="B Nazanin" pitchFamily="2" charset="-78"/>
              </a:rPr>
              <a:t>محدوده </a:t>
            </a:r>
            <a:r>
              <a:rPr lang="en-US" dirty="0" smtClean="0">
                <a:cs typeface="B Nazanin" pitchFamily="2" charset="-78"/>
              </a:rPr>
              <a:t>pH</a:t>
            </a:r>
            <a:r>
              <a:rPr lang="fa-IR" dirty="0" smtClean="0">
                <a:cs typeface="B Nazanin" pitchFamily="2" charset="-78"/>
              </a:rPr>
              <a:t>مناسب </a:t>
            </a:r>
            <a:r>
              <a:rPr lang="fa-IR" dirty="0">
                <a:cs typeface="B Nazanin" pitchFamily="2" charset="-78"/>
              </a:rPr>
              <a:t>برای فعالیت میکروارگانیسم های خاک بین 6 تا </a:t>
            </a:r>
            <a:r>
              <a:rPr lang="fa-IR" dirty="0" smtClean="0">
                <a:cs typeface="B Nazanin" pitchFamily="2" charset="-78"/>
              </a:rPr>
              <a:t>8 </a:t>
            </a:r>
          </a:p>
          <a:p>
            <a:pPr algn="r" rtl="1">
              <a:buNone/>
            </a:pPr>
            <a:endParaRPr lang="fa-IR" dirty="0" smtClean="0">
              <a:cs typeface="B Nazanin" pitchFamily="2" charset="-78"/>
            </a:endParaRPr>
          </a:p>
          <a:p>
            <a:pPr algn="r" rtl="1">
              <a:buNone/>
            </a:pPr>
            <a:r>
              <a:rPr lang="fa-IR" dirty="0" smtClean="0">
                <a:cs typeface="B Nazanin" pitchFamily="2" charset="-78"/>
              </a:rPr>
              <a:t>تاثیر دمای خاک </a:t>
            </a:r>
            <a:r>
              <a:rPr lang="fa-IR" dirty="0">
                <a:cs typeface="B Nazanin" pitchFamily="2" charset="-78"/>
              </a:rPr>
              <a:t>هم بر فعالیت میکروارگانیسم </a:t>
            </a:r>
            <a:r>
              <a:rPr lang="fa-IR" dirty="0" smtClean="0">
                <a:cs typeface="B Nazanin" pitchFamily="2" charset="-78"/>
              </a:rPr>
              <a:t>ها</a:t>
            </a:r>
          </a:p>
          <a:p>
            <a:pPr algn="r" rtl="1">
              <a:buNone/>
            </a:pPr>
            <a:endParaRPr lang="fa-IR" dirty="0" smtClean="0">
              <a:cs typeface="B Nazanin" pitchFamily="2" charset="-78"/>
            </a:endParaRPr>
          </a:p>
          <a:p>
            <a:pPr algn="r" rtl="1">
              <a:buNone/>
            </a:pPr>
            <a:r>
              <a:rPr lang="fa-IR" dirty="0" smtClean="0">
                <a:cs typeface="B Nazanin" pitchFamily="2" charset="-78"/>
              </a:rPr>
              <a:t>رطوبت خاک باید مقدار مناسب داشته باشد</a:t>
            </a:r>
          </a:p>
          <a:p>
            <a:pPr algn="r" rtl="1">
              <a:buNone/>
            </a:pPr>
            <a:endParaRPr lang="fa-IR" dirty="0" smtClean="0">
              <a:cs typeface="B Nazanin" pitchFamily="2" charset="-78"/>
            </a:endParaRPr>
          </a:p>
          <a:p>
            <a:pPr algn="r" rtl="1">
              <a:buNone/>
            </a:pPr>
            <a:r>
              <a:rPr lang="fa-IR" dirty="0" smtClean="0">
                <a:cs typeface="B Nazanin" pitchFamily="2" charset="-78"/>
              </a:rPr>
              <a:t>وجودمواد مغذی برای رشد و فعالیت میکروارگانیسم ها</a:t>
            </a:r>
          </a:p>
          <a:p>
            <a:pPr algn="r" rtl="1">
              <a:buNone/>
            </a:pPr>
            <a:endParaRPr lang="en-US" dirty="0" smtClean="0">
              <a:cs typeface="B Nazanin" pitchFamily="2" charset="-78"/>
            </a:endParaRPr>
          </a:p>
        </p:txBody>
      </p:sp>
    </p:spTree>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حذف آلودگی های نفتی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r>
              <a:rPr lang="ar-SA" dirty="0" smtClean="0">
                <a:cs typeface="B Nazanin" pitchFamily="2" charset="-78"/>
              </a:rPr>
              <a:t>به سه روش فیزیکی، شیمیایی و زیستی </a:t>
            </a:r>
            <a:endParaRPr lang="fa-IR" dirty="0" smtClean="0">
              <a:cs typeface="B Nazanin" pitchFamily="2" charset="-78"/>
            </a:endParaRPr>
          </a:p>
          <a:p>
            <a:pPr algn="r" rtl="1"/>
            <a:r>
              <a:rPr lang="ar-SA" dirty="0" smtClean="0">
                <a:cs typeface="B Nazanin" pitchFamily="2" charset="-78"/>
              </a:rPr>
              <a:t>روش فیزیکی ممکن است از ابزارهای جمع کننده مثل</a:t>
            </a:r>
            <a:r>
              <a:rPr lang="en-US" dirty="0" smtClean="0">
                <a:cs typeface="B Nazanin" pitchFamily="2" charset="-78"/>
              </a:rPr>
              <a:t> skimmer </a:t>
            </a:r>
            <a:endParaRPr lang="fa-IR" dirty="0" smtClean="0">
              <a:cs typeface="B Nazanin" pitchFamily="2" charset="-78"/>
            </a:endParaRPr>
          </a:p>
          <a:p>
            <a:pPr algn="r" rtl="1"/>
            <a:r>
              <a:rPr lang="ar-SA" dirty="0" smtClean="0">
                <a:cs typeface="B Nazanin" pitchFamily="2" charset="-78"/>
              </a:rPr>
              <a:t>در مورد خاک های آلوده نیز روش</a:t>
            </a:r>
            <a:r>
              <a:rPr lang="en-US" dirty="0" smtClean="0">
                <a:cs typeface="B Nazanin" pitchFamily="2" charset="-78"/>
              </a:rPr>
              <a:t> </a:t>
            </a:r>
            <a:r>
              <a:rPr lang="en-US" dirty="0" err="1" smtClean="0">
                <a:cs typeface="B Nazanin" pitchFamily="2" charset="-78"/>
              </a:rPr>
              <a:t>landfilling</a:t>
            </a:r>
            <a:r>
              <a:rPr lang="en-US" dirty="0" smtClean="0">
                <a:cs typeface="B Nazanin" pitchFamily="2" charset="-78"/>
              </a:rPr>
              <a:t> </a:t>
            </a:r>
            <a:r>
              <a:rPr lang="ar-SA" dirty="0" smtClean="0">
                <a:cs typeface="B Nazanin" pitchFamily="2" charset="-78"/>
              </a:rPr>
              <a:t>که نوعی سیستم دفن بهداشتی مواد آلوده است و یا سوزاندن به کار گرفته می شود. </a:t>
            </a:r>
            <a:endParaRPr lang="fa-IR" dirty="0" smtClean="0">
              <a:cs typeface="B Nazanin" pitchFamily="2" charset="-78"/>
            </a:endParaRPr>
          </a:p>
          <a:p>
            <a:pPr algn="r" rtl="1"/>
            <a:r>
              <a:rPr lang="ar-SA" dirty="0" smtClean="0">
                <a:cs typeface="B Nazanin" pitchFamily="2" charset="-78"/>
              </a:rPr>
              <a:t>بعضی از این روش ها مثل</a:t>
            </a:r>
            <a:r>
              <a:rPr lang="en-US" dirty="0" smtClean="0">
                <a:cs typeface="B Nazanin" pitchFamily="2" charset="-78"/>
              </a:rPr>
              <a:t> </a:t>
            </a:r>
            <a:r>
              <a:rPr lang="en-US" dirty="0" err="1" smtClean="0">
                <a:cs typeface="B Nazanin" pitchFamily="2" charset="-78"/>
              </a:rPr>
              <a:t>landfilling</a:t>
            </a:r>
            <a:r>
              <a:rPr lang="en-US" dirty="0" smtClean="0">
                <a:cs typeface="B Nazanin" pitchFamily="2" charset="-78"/>
              </a:rPr>
              <a:t> </a:t>
            </a:r>
            <a:r>
              <a:rPr lang="ar-SA" dirty="0" smtClean="0">
                <a:cs typeface="B Nazanin" pitchFamily="2" charset="-78"/>
              </a:rPr>
              <a:t>و سوزاندن بسیار گران هستند علاوه براین سوزاندن باعث آلودگی هوا می شود. </a:t>
            </a:r>
            <a:endParaRPr lang="fa-IR"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حذف آلودگی های نفتی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r>
              <a:rPr lang="ar-SA" dirty="0" smtClean="0">
                <a:cs typeface="B Nazanin" pitchFamily="2" charset="-78"/>
              </a:rPr>
              <a:t>استفاده از</a:t>
            </a:r>
            <a:r>
              <a:rPr lang="en-US" dirty="0" smtClean="0">
                <a:cs typeface="B Nazanin" pitchFamily="2" charset="-78"/>
              </a:rPr>
              <a:t> skimmer </a:t>
            </a:r>
            <a:r>
              <a:rPr lang="ar-SA" dirty="0" smtClean="0">
                <a:cs typeface="B Nazanin" pitchFamily="2" charset="-78"/>
              </a:rPr>
              <a:t>نیز روش ساده ای نیست و برای نشت نفت در سطح وسیع آنچنان که باید مؤثر نیست.</a:t>
            </a:r>
            <a:endParaRPr lang="fa-IR" dirty="0" smtClean="0">
              <a:cs typeface="B Nazanin" pitchFamily="2" charset="-78"/>
            </a:endParaRPr>
          </a:p>
          <a:p>
            <a:pPr algn="r" rtl="1"/>
            <a:r>
              <a:rPr lang="ar-SA" dirty="0" smtClean="0">
                <a:cs typeface="B Nazanin" pitchFamily="2" charset="-78"/>
              </a:rPr>
              <a:t> روش های شیمیایی شامل تزریق مستقیم اکسید کننده های شیمیایی به محیط است که منجر به تغییر ماهیت طبیعی محیط می شود. </a:t>
            </a:r>
            <a:endParaRPr lang="fa-IR" dirty="0" smtClean="0">
              <a:cs typeface="B Nazanin" pitchFamily="2" charset="-78"/>
            </a:endParaRPr>
          </a:p>
          <a:p>
            <a:pPr algn="r" rtl="1"/>
            <a:r>
              <a:rPr lang="ar-SA" dirty="0" smtClean="0">
                <a:cs typeface="B Nazanin" pitchFamily="2" charset="-78"/>
              </a:rPr>
              <a:t>روش های زیستی که به طور معمول شامل تبدیل آلودگی به مواد غیرسمی با استفاده از فرآیندهای میکروبی است مؤثرتر و بی ضررتر به نظر می رسد</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زیست پالایی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r>
              <a:rPr lang="fa-IR" dirty="0" smtClean="0">
                <a:cs typeface="B Nazanin" pitchFamily="2" charset="-78"/>
              </a:rPr>
              <a:t>طی </a:t>
            </a:r>
            <a:r>
              <a:rPr lang="fa-IR" dirty="0">
                <a:cs typeface="B Nazanin" pitchFamily="2" charset="-78"/>
              </a:rPr>
              <a:t>آن آلاینده ها توسط موجودات زنده، عمدتا میکروارگانیسم‌ها، در شرایط کنترل شده تجزیه شده </a:t>
            </a:r>
            <a:endParaRPr lang="fa-IR" dirty="0" smtClean="0">
              <a:cs typeface="B Nazanin" pitchFamily="2" charset="-78"/>
            </a:endParaRPr>
          </a:p>
          <a:p>
            <a:pPr algn="r" rtl="1"/>
            <a:endParaRPr lang="fa-IR" dirty="0" smtClean="0">
              <a:cs typeface="B Nazanin" pitchFamily="2" charset="-78"/>
            </a:endParaRPr>
          </a:p>
          <a:p>
            <a:pPr algn="r" rtl="1"/>
            <a:r>
              <a:rPr lang="fa-IR" dirty="0" smtClean="0">
                <a:cs typeface="B Nazanin" pitchFamily="2" charset="-78"/>
              </a:rPr>
              <a:t>به </a:t>
            </a:r>
            <a:r>
              <a:rPr lang="fa-IR" dirty="0">
                <a:cs typeface="B Nazanin" pitchFamily="2" charset="-78"/>
              </a:rPr>
              <a:t>حالت غیر زیان‌آور </a:t>
            </a:r>
            <a:r>
              <a:rPr lang="fa-IR" dirty="0" smtClean="0">
                <a:cs typeface="B Nazanin" pitchFamily="2" charset="-78"/>
              </a:rPr>
              <a:t>می‌رسد</a:t>
            </a:r>
          </a:p>
          <a:p>
            <a:pPr algn="r" rtl="1"/>
            <a:endParaRPr lang="fa-IR" dirty="0" smtClean="0">
              <a:cs typeface="B Nazanin" pitchFamily="2" charset="-78"/>
            </a:endParaRPr>
          </a:p>
          <a:p>
            <a:pPr algn="r" rtl="1"/>
            <a:r>
              <a:rPr lang="fa-IR" dirty="0" smtClean="0">
                <a:cs typeface="B Nazanin" pitchFamily="2" charset="-78"/>
              </a:rPr>
              <a:t> </a:t>
            </a:r>
            <a:r>
              <a:rPr lang="fa-IR" dirty="0">
                <a:cs typeface="B Nazanin" pitchFamily="2" charset="-78"/>
              </a:rPr>
              <a:t>یا اینکه غلظت آن‌ها به حد کمتر از مقدار مجاز سازمان‌های قانون‌گذار می‌رسد.</a:t>
            </a:r>
            <a:r>
              <a:rPr lang="fa-IR" dirty="0" smtClean="0">
                <a:cs typeface="B Nazanin" pitchFamily="2" charset="-78"/>
              </a:rPr>
              <a:t/>
            </a:r>
            <a:br>
              <a:rPr lang="fa-IR" dirty="0" smtClean="0">
                <a:cs typeface="B Nazanin" pitchFamily="2" charset="-78"/>
              </a:rPr>
            </a:b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تاریخچه زیست پالایی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buNone/>
            </a:pPr>
            <a:r>
              <a:rPr lang="fa-IR" dirty="0" smtClean="0">
                <a:cs typeface="B Nazanin" pitchFamily="2" charset="-78"/>
              </a:rPr>
              <a:t>بیورمیدی تکنولوژیکی که در آن از میکروارگانیسم ها استفاده می کردد برای اولین بار توسط </a:t>
            </a:r>
          </a:p>
          <a:p>
            <a:pPr algn="ctr" rtl="1">
              <a:buNone/>
            </a:pPr>
            <a:r>
              <a:rPr lang="fa-IR" dirty="0" smtClean="0">
                <a:solidFill>
                  <a:srgbClr val="FF0000"/>
                </a:solidFill>
                <a:cs typeface="B Nazanin" pitchFamily="2" charset="-78"/>
              </a:rPr>
              <a:t> </a:t>
            </a:r>
            <a:r>
              <a:rPr lang="en-US" dirty="0" smtClean="0">
                <a:solidFill>
                  <a:srgbClr val="FF0000"/>
                </a:solidFill>
                <a:cs typeface="B Nazanin" pitchFamily="2" charset="-78"/>
              </a:rPr>
              <a:t>George M Robinson </a:t>
            </a:r>
          </a:p>
          <a:p>
            <a:pPr algn="r" rtl="1">
              <a:buNone/>
            </a:pPr>
            <a:r>
              <a:rPr lang="fa-IR" dirty="0" smtClean="0">
                <a:cs typeface="B Nazanin" pitchFamily="2" charset="-78"/>
              </a:rPr>
              <a:t>گزارش گردید. </a:t>
            </a:r>
          </a:p>
          <a:p>
            <a:pPr algn="r" rtl="1">
              <a:buNone/>
            </a:pPr>
            <a:endParaRPr lang="en-US" dirty="0" smtClean="0">
              <a:cs typeface="B Nazanin" pitchFamily="2" charset="-78"/>
            </a:endParaRPr>
          </a:p>
          <a:p>
            <a:pPr algn="r" rtl="1">
              <a:buNone/>
            </a:pPr>
            <a:r>
              <a:rPr lang="fa-IR" dirty="0" smtClean="0">
                <a:cs typeface="B Nazanin" pitchFamily="2" charset="-78"/>
              </a:rPr>
              <a:t>او معاون بخش مهندسی نفت در سانتاماریا و کالیفرنیا در دهه 1960 بود.</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a:solidFill>
                  <a:schemeClr val="bg1"/>
                </a:solidFill>
                <a:cs typeface="B Titr" pitchFamily="2" charset="-78"/>
              </a:rPr>
              <a:t>معیارهای لازم جهت استفاده از تکنیک زیست </a:t>
            </a:r>
            <a:r>
              <a:rPr lang="fa-IR" dirty="0" smtClean="0">
                <a:solidFill>
                  <a:schemeClr val="bg1"/>
                </a:solidFill>
                <a:cs typeface="B Titr" pitchFamily="2" charset="-78"/>
              </a:rPr>
              <a:t>پالایی</a:t>
            </a:r>
            <a:endParaRPr lang="fa-IR"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r>
              <a:rPr lang="fa-IR" dirty="0" smtClean="0">
                <a:cs typeface="B Nazanin" pitchFamily="2" charset="-78"/>
              </a:rPr>
              <a:t>1-میکروارگانیسمهایی که به فعالیت کاتابولیکی نیاز دارند باید موجود باشند.</a:t>
            </a:r>
            <a:br>
              <a:rPr lang="fa-IR" dirty="0" smtClean="0">
                <a:cs typeface="B Nazanin" pitchFamily="2" charset="-78"/>
              </a:rPr>
            </a:br>
            <a:endParaRPr lang="fa-IR" dirty="0" smtClean="0">
              <a:cs typeface="B Nazanin" pitchFamily="2" charset="-78"/>
            </a:endParaRPr>
          </a:p>
          <a:p>
            <a:pPr algn="r" rtl="1"/>
            <a:r>
              <a:rPr lang="fa-IR" dirty="0" smtClean="0">
                <a:cs typeface="B Nazanin" pitchFamily="2" charset="-78"/>
              </a:rPr>
              <a:t>2-میکروارگانیسم های یاد شده باید توان تبدیل ترکیب را به سرعتی معقول داشته باشند.</a:t>
            </a:r>
            <a:br>
              <a:rPr lang="fa-IR" dirty="0" smtClean="0">
                <a:cs typeface="B Nazanin" pitchFamily="2" charset="-78"/>
              </a:rPr>
            </a:br>
            <a:endParaRPr lang="fa-IR" dirty="0" smtClean="0">
              <a:cs typeface="B Nazanin" pitchFamily="2" charset="-78"/>
            </a:endParaRPr>
          </a:p>
          <a:p>
            <a:pPr algn="r" rtl="1"/>
            <a:r>
              <a:rPr lang="fa-IR" dirty="0" smtClean="0">
                <a:cs typeface="B Nazanin" pitchFamily="2" charset="-78"/>
              </a:rPr>
              <a:t>3-ترکیب های هدف باید در دسترس ریز جانداران باشند.</a:t>
            </a:r>
            <a:br>
              <a:rPr lang="fa-IR" dirty="0" smtClean="0">
                <a:cs typeface="B Nazanin" pitchFamily="2" charset="-78"/>
              </a:rPr>
            </a:b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a:solidFill>
                  <a:schemeClr val="bg1"/>
                </a:solidFill>
                <a:cs typeface="B Titr" pitchFamily="2" charset="-78"/>
              </a:rPr>
              <a:t>مهمترین انواع روش های بیولوژیکی</a:t>
            </a:r>
            <a:endParaRPr lang="en-US" dirty="0">
              <a:solidFill>
                <a:schemeClr val="bg1"/>
              </a:solidFill>
              <a:cs typeface="B Titr" pitchFamily="2" charset="-78"/>
            </a:endParaRPr>
          </a:p>
        </p:txBody>
      </p:sp>
      <p:sp>
        <p:nvSpPr>
          <p:cNvPr id="3" name="Content Placeholder 2"/>
          <p:cNvSpPr>
            <a:spLocks noGrp="1"/>
          </p:cNvSpPr>
          <p:nvPr>
            <p:ph idx="1"/>
          </p:nvPr>
        </p:nvSpPr>
        <p:spPr>
          <a:xfrm>
            <a:off x="457200" y="1981200"/>
            <a:ext cx="8229600" cy="4648200"/>
          </a:xfrm>
        </p:spPr>
        <p:txBody>
          <a:bodyPr/>
          <a:lstStyle/>
          <a:p>
            <a:pPr marL="514350" indent="-514350" algn="r" rtl="1">
              <a:buFont typeface="+mj-lt"/>
              <a:buAutoNum type="arabicPeriod"/>
            </a:pPr>
            <a:r>
              <a:rPr lang="fa-IR" dirty="0">
                <a:cs typeface="B Nazanin" pitchFamily="2" charset="-78"/>
              </a:rPr>
              <a:t> </a:t>
            </a:r>
            <a:r>
              <a:rPr lang="fa-IR" dirty="0" smtClean="0">
                <a:cs typeface="B Nazanin" pitchFamily="2" charset="-78"/>
              </a:rPr>
              <a:t>القا بیولوژیکی  </a:t>
            </a:r>
            <a:r>
              <a:rPr lang="en-US" dirty="0" err="1" smtClean="0">
                <a:cs typeface="B Nazanin" pitchFamily="2" charset="-78"/>
              </a:rPr>
              <a:t>Bioaugmentation</a:t>
            </a:r>
            <a:endParaRPr lang="fa-IR" dirty="0" smtClean="0">
              <a:cs typeface="B Nazanin" pitchFamily="2" charset="-78"/>
            </a:endParaRPr>
          </a:p>
          <a:p>
            <a:pPr marL="514350" indent="-514350" algn="r" rtl="1">
              <a:buFont typeface="+mj-lt"/>
              <a:buAutoNum type="arabicPeriod"/>
            </a:pPr>
            <a:r>
              <a:rPr lang="fa-IR" dirty="0" smtClean="0">
                <a:cs typeface="B Nazanin" pitchFamily="2" charset="-78"/>
              </a:rPr>
              <a:t>ازدیاد بیولوژیکی</a:t>
            </a:r>
            <a:r>
              <a:rPr lang="en-US" dirty="0" smtClean="0">
                <a:cs typeface="B Nazanin" pitchFamily="2" charset="-78"/>
              </a:rPr>
              <a:t> </a:t>
            </a:r>
            <a:r>
              <a:rPr lang="en-US" dirty="0" err="1" smtClean="0">
                <a:cs typeface="B Nazanin" pitchFamily="2" charset="-78"/>
              </a:rPr>
              <a:t>Biostimulation</a:t>
            </a:r>
            <a:endParaRPr lang="fa-IR" dirty="0" smtClean="0">
              <a:cs typeface="B Nazanin" pitchFamily="2" charset="-78"/>
            </a:endParaRPr>
          </a:p>
          <a:p>
            <a:pPr marL="514350" indent="-514350" algn="r" rtl="1">
              <a:buFont typeface="+mj-lt"/>
              <a:buAutoNum type="arabicPeriod"/>
            </a:pPr>
            <a:r>
              <a:rPr lang="fa-IR" dirty="0" smtClean="0">
                <a:cs typeface="B Nazanin" pitchFamily="2" charset="-78"/>
              </a:rPr>
              <a:t>تهویه</a:t>
            </a:r>
            <a:r>
              <a:rPr lang="en-US" dirty="0" smtClean="0">
                <a:cs typeface="B Nazanin" pitchFamily="2" charset="-78"/>
              </a:rPr>
              <a:t> </a:t>
            </a:r>
            <a:r>
              <a:rPr lang="fa-IR" dirty="0" smtClean="0">
                <a:cs typeface="B Nazanin" pitchFamily="2" charset="-78"/>
              </a:rPr>
              <a:t>بیولوژیکی </a:t>
            </a:r>
            <a:r>
              <a:rPr lang="en-US" dirty="0" err="1" smtClean="0">
                <a:cs typeface="B Nazanin" pitchFamily="2" charset="-78"/>
              </a:rPr>
              <a:t>Bioventing</a:t>
            </a:r>
            <a:endParaRPr lang="fa-IR" dirty="0" smtClean="0">
              <a:cs typeface="B Nazanin" pitchFamily="2" charset="-78"/>
            </a:endParaRPr>
          </a:p>
          <a:p>
            <a:pPr marL="514350" indent="-514350" algn="r" rtl="1">
              <a:buFont typeface="+mj-lt"/>
              <a:buAutoNum type="arabicPeriod"/>
            </a:pPr>
            <a:r>
              <a:rPr lang="fa-IR" dirty="0" smtClean="0">
                <a:cs typeface="B Nazanin" pitchFamily="2" charset="-78"/>
              </a:rPr>
              <a:t>گیاه پالایی</a:t>
            </a:r>
            <a:r>
              <a:rPr lang="en-US" dirty="0" smtClean="0">
                <a:cs typeface="B Nazanin" pitchFamily="2" charset="-78"/>
              </a:rPr>
              <a:t> </a:t>
            </a:r>
            <a:r>
              <a:rPr lang="en-US" dirty="0" err="1" smtClean="0">
                <a:cs typeface="B Nazanin" pitchFamily="2" charset="-78"/>
              </a:rPr>
              <a:t>Phytoremediation</a:t>
            </a:r>
            <a:endParaRPr lang="fa-IR" dirty="0" smtClean="0">
              <a:cs typeface="B Nazanin" pitchFamily="2" charset="-78"/>
            </a:endParaRPr>
          </a:p>
          <a:p>
            <a:pPr marL="514350" indent="-514350" algn="r" rtl="1">
              <a:buFont typeface="+mj-lt"/>
              <a:buAutoNum type="arabicPeriod"/>
            </a:pPr>
            <a:r>
              <a:rPr lang="fa-IR" dirty="0" smtClean="0">
                <a:cs typeface="B Nazanin" pitchFamily="2" charset="-78"/>
              </a:rPr>
              <a:t>بیولوژیکی تپه های </a:t>
            </a:r>
            <a:r>
              <a:rPr lang="en-US" dirty="0" err="1" smtClean="0">
                <a:cs typeface="B Nazanin" pitchFamily="2" charset="-78"/>
              </a:rPr>
              <a:t>Biopiles</a:t>
            </a:r>
            <a:endParaRPr lang="fa-IR" dirty="0" smtClean="0">
              <a:cs typeface="B Nazanin" pitchFamily="2" charset="-78"/>
            </a:endParaRPr>
          </a:p>
          <a:p>
            <a:pPr marL="514350" indent="-514350" algn="r" rtl="1">
              <a:buFont typeface="+mj-lt"/>
              <a:buAutoNum type="arabicPeriod"/>
            </a:pPr>
            <a:r>
              <a:rPr lang="fa-IR" dirty="0" smtClean="0">
                <a:cs typeface="B Nazanin" pitchFamily="2" charset="-78"/>
              </a:rPr>
              <a:t>فرآیند کمپوست</a:t>
            </a:r>
            <a:r>
              <a:rPr lang="en-US" dirty="0" smtClean="0">
                <a:cs typeface="B Nazanin" pitchFamily="2" charset="-78"/>
              </a:rPr>
              <a:t> Composting</a:t>
            </a:r>
            <a:endParaRPr lang="fa-IR" dirty="0" smtClean="0">
              <a:cs typeface="B Nazanin" pitchFamily="2" charset="-78"/>
            </a:endParaRPr>
          </a:p>
          <a:p>
            <a:pPr marL="514350" indent="-514350" algn="r" rtl="1">
              <a:buFont typeface="+mj-lt"/>
              <a:buAutoNum type="arabicPeriod"/>
            </a:pPr>
            <a:r>
              <a:rPr lang="fa-IR" dirty="0" smtClean="0">
                <a:cs typeface="B Nazanin" pitchFamily="2" charset="-78"/>
              </a:rPr>
              <a:t>پالایی </a:t>
            </a:r>
            <a:r>
              <a:rPr lang="fa-IR" dirty="0">
                <a:cs typeface="B Nazanin" pitchFamily="2" charset="-78"/>
              </a:rPr>
              <a:t>بهبود </a:t>
            </a:r>
            <a:r>
              <a:rPr lang="fa-IR" dirty="0" smtClean="0">
                <a:cs typeface="B Nazanin" pitchFamily="2" charset="-78"/>
              </a:rPr>
              <a:t>یافته</a:t>
            </a:r>
            <a:r>
              <a:rPr lang="en-US" dirty="0" smtClean="0">
                <a:cs typeface="B Nazanin" pitchFamily="2" charset="-78"/>
              </a:rPr>
              <a:t> </a:t>
            </a:r>
            <a:r>
              <a:rPr lang="en-US" dirty="0" err="1" smtClean="0">
                <a:cs typeface="B Nazanin" pitchFamily="2" charset="-78"/>
              </a:rPr>
              <a:t>EnhancedBioremediation</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a:solidFill>
                  <a:schemeClr val="bg1"/>
                </a:solidFill>
                <a:cs typeface="B Titr" pitchFamily="2" charset="-78"/>
              </a:rPr>
              <a:t>معیارهای لازم جهت استفاده از تکنیک زیست </a:t>
            </a:r>
            <a:r>
              <a:rPr lang="fa-IR" dirty="0" smtClean="0">
                <a:solidFill>
                  <a:schemeClr val="bg1"/>
                </a:solidFill>
                <a:cs typeface="B Titr" pitchFamily="2" charset="-78"/>
              </a:rPr>
              <a:t>پالایی</a:t>
            </a:r>
            <a:endParaRPr lang="fa-IR"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r>
              <a:rPr lang="fa-IR" dirty="0" smtClean="0">
                <a:cs typeface="B Nazanin" pitchFamily="2" charset="-78"/>
              </a:rPr>
              <a:t>4-شرایط محیطی باید به گونه ای باشد که رشد میکروبی یا فعالیت آنها را تشدید کند نابود سازند.</a:t>
            </a:r>
          </a:p>
          <a:p>
            <a:pPr algn="r" rtl="1">
              <a:buNone/>
            </a:pPr>
            <a:endParaRPr lang="fa-IR" dirty="0" smtClean="0">
              <a:cs typeface="B Nazanin" pitchFamily="2" charset="-78"/>
            </a:endParaRPr>
          </a:p>
          <a:p>
            <a:pPr algn="r" rtl="1"/>
            <a:r>
              <a:rPr lang="fa-IR" dirty="0" smtClean="0">
                <a:cs typeface="B Nazanin" pitchFamily="2" charset="-78"/>
              </a:rPr>
              <a:t>5-مکان آلوده فاقد غلظت ها یا ترکیب های شیمیایی باشد که برای گونه های تجزیه کننده بازدارنده است.</a:t>
            </a:r>
          </a:p>
          <a:p>
            <a:pPr algn="r" rtl="1"/>
            <a:endParaRPr lang="fa-IR" dirty="0" smtClean="0">
              <a:cs typeface="B Nazanin" pitchFamily="2" charset="-78"/>
            </a:endParaRPr>
          </a:p>
          <a:p>
            <a:pPr algn="r" rtl="1"/>
            <a:r>
              <a:rPr lang="fa-IR" dirty="0" smtClean="0">
                <a:cs typeface="B Nazanin" pitchFamily="2" charset="-78"/>
              </a:rPr>
              <a:t>6-هزینه ی این فناوری نباید بیشتر از دیگر روش هایی باشد که می توانند ماده شیمیایی مورد نظر را تفکیک کند </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تقسیم بندی اجرای زیست پالایی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ctr" rtl="1">
              <a:buNone/>
            </a:pPr>
            <a:r>
              <a:rPr lang="fa-IR" dirty="0" smtClean="0">
                <a:solidFill>
                  <a:srgbClr val="FF0000"/>
                </a:solidFill>
                <a:cs typeface="B Nazanin" pitchFamily="2" charset="-78"/>
              </a:rPr>
              <a:t>به </a:t>
            </a:r>
            <a:r>
              <a:rPr lang="fa-IR" dirty="0">
                <a:solidFill>
                  <a:srgbClr val="FF0000"/>
                </a:solidFill>
                <a:cs typeface="B Nazanin" pitchFamily="2" charset="-78"/>
              </a:rPr>
              <a:t>دو دسته در </a:t>
            </a:r>
            <a:r>
              <a:rPr lang="fa-IR" dirty="0" smtClean="0">
                <a:solidFill>
                  <a:srgbClr val="FF0000"/>
                </a:solidFill>
                <a:cs typeface="B Nazanin" pitchFamily="2" charset="-78"/>
              </a:rPr>
              <a:t>محل و خارج از محل</a:t>
            </a:r>
            <a:endParaRPr lang="fa-IR" dirty="0">
              <a:solidFill>
                <a:srgbClr val="FF0000"/>
              </a:solidFill>
              <a:cs typeface="B Nazanin" pitchFamily="2" charset="-78"/>
            </a:endParaRPr>
          </a:p>
          <a:p>
            <a:pPr algn="r" rtl="1"/>
            <a:endParaRPr lang="fa-IR" dirty="0" smtClean="0">
              <a:cs typeface="B Nazanin" pitchFamily="2" charset="-78"/>
            </a:endParaRPr>
          </a:p>
          <a:p>
            <a:pPr algn="r" rtl="1"/>
            <a:r>
              <a:rPr lang="fa-IR" dirty="0" smtClean="0">
                <a:cs typeface="B Nazanin" pitchFamily="2" charset="-78"/>
              </a:rPr>
              <a:t>در </a:t>
            </a:r>
            <a:r>
              <a:rPr lang="fa-IR" dirty="0">
                <a:cs typeface="B Nazanin" pitchFamily="2" charset="-78"/>
              </a:rPr>
              <a:t>محل یعنی اینکه </a:t>
            </a:r>
            <a:r>
              <a:rPr lang="fa-IR" dirty="0" smtClean="0">
                <a:cs typeface="B Nazanin" pitchFamily="2" charset="-78"/>
              </a:rPr>
              <a:t>خاک</a:t>
            </a:r>
            <a:r>
              <a:rPr lang="fa-IR" dirty="0">
                <a:cs typeface="B Nazanin" pitchFamily="2" charset="-78"/>
              </a:rPr>
              <a:t> </a:t>
            </a:r>
            <a:r>
              <a:rPr lang="fa-IR" dirty="0" smtClean="0">
                <a:cs typeface="B Nazanin" pitchFamily="2" charset="-78"/>
              </a:rPr>
              <a:t>در </a:t>
            </a:r>
            <a:r>
              <a:rPr lang="fa-IR" dirty="0">
                <a:cs typeface="B Nazanin" pitchFamily="2" charset="-78"/>
              </a:rPr>
              <a:t>طول اصلاح در محل آلودگی باقی می ماند و نیاز به حفاری و </a:t>
            </a:r>
            <a:r>
              <a:rPr lang="fa-IR" dirty="0" smtClean="0">
                <a:cs typeface="B Nazanin" pitchFamily="2" charset="-78"/>
              </a:rPr>
              <a:t>انتقال ندارد</a:t>
            </a:r>
          </a:p>
          <a:p>
            <a:pPr algn="r" rtl="1"/>
            <a:endParaRPr lang="fa-IR" dirty="0" smtClean="0">
              <a:cs typeface="B Nazanin" pitchFamily="2" charset="-78"/>
            </a:endParaRPr>
          </a:p>
          <a:p>
            <a:pPr algn="r" rtl="1"/>
            <a:r>
              <a:rPr lang="fa-IR" dirty="0" smtClean="0">
                <a:cs typeface="B Nazanin" pitchFamily="2" charset="-78"/>
              </a:rPr>
              <a:t> </a:t>
            </a:r>
            <a:r>
              <a:rPr lang="fa-IR" dirty="0">
                <a:cs typeface="B Nazanin" pitchFamily="2" charset="-78"/>
              </a:rPr>
              <a:t>خارج از محل یعنی این که محل اصلاح با </a:t>
            </a:r>
            <a:r>
              <a:rPr lang="fa-IR" dirty="0" smtClean="0">
                <a:cs typeface="B Nazanin" pitchFamily="2" charset="-78"/>
              </a:rPr>
              <a:t>محل آلودگی </a:t>
            </a:r>
            <a:r>
              <a:rPr lang="fa-IR" dirty="0">
                <a:cs typeface="B Nazanin" pitchFamily="2" charset="-78"/>
              </a:rPr>
              <a:t>متفاوت </a:t>
            </a:r>
            <a:r>
              <a:rPr lang="fa-IR" dirty="0" smtClean="0">
                <a:cs typeface="B Nazanin" pitchFamily="2" charset="-78"/>
              </a:rPr>
              <a:t>است و </a:t>
            </a:r>
            <a:r>
              <a:rPr lang="fa-IR" dirty="0">
                <a:cs typeface="B Nazanin" pitchFamily="2" charset="-78"/>
              </a:rPr>
              <a:t>خاک نیاز به حفاری و انتقال دارد.</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a:solidFill>
                  <a:schemeClr val="bg1"/>
                </a:solidFill>
                <a:cs typeface="B Titr" pitchFamily="2" charset="-78"/>
              </a:rPr>
              <a:t>زیست پالایی چگونه عمل می کند</a:t>
            </a:r>
            <a:r>
              <a:rPr lang="fa-IR" dirty="0" smtClean="0">
                <a:solidFill>
                  <a:schemeClr val="bg1"/>
                </a:solidFill>
                <a:cs typeface="B Titr" pitchFamily="2" charset="-78"/>
              </a:rPr>
              <a:t>؟</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447800"/>
            <a:ext cx="7772400" cy="5181600"/>
          </a:xfrm>
        </p:spPr>
        <p:txBody>
          <a:bodyPr/>
          <a:lstStyle/>
          <a:p>
            <a:pPr algn="r" rtl="1">
              <a:buNone/>
            </a:pPr>
            <a:r>
              <a:rPr lang="fa-IR" dirty="0" smtClean="0">
                <a:cs typeface="B Nazanin" pitchFamily="2" charset="-78"/>
              </a:rPr>
              <a:t>آنزیم های رها شده توسط میکروب ها،ماده آلاینده را به قطعات قابل هضم تجزیه می کنند.</a:t>
            </a:r>
          </a:p>
          <a:p>
            <a:pPr algn="r" rtl="1">
              <a:buNone/>
            </a:pPr>
            <a:r>
              <a:rPr lang="fa-IR" dirty="0" smtClean="0">
                <a:cs typeface="B Nazanin" pitchFamily="2" charset="-78"/>
              </a:rPr>
              <a:t>این قطعات به عنوان غذا توسط میکروارگانیسم ها،مصرف می شوند.</a:t>
            </a:r>
          </a:p>
          <a:p>
            <a:pPr algn="r" rtl="1">
              <a:buNone/>
            </a:pPr>
            <a:r>
              <a:rPr lang="fa-IR" dirty="0" smtClean="0">
                <a:cs typeface="B Nazanin" pitchFamily="2" charset="-78"/>
              </a:rPr>
              <a:t>پسماندهای بیولوژیکی بی خطر،همه ی آن چیزی هستند که از ماده آلوده باقی می مانند.</a:t>
            </a:r>
          </a:p>
          <a:p>
            <a:pPr algn="r" rtl="1">
              <a:buNone/>
            </a:pPr>
            <a:r>
              <a:rPr lang="fa-IR" dirty="0" smtClean="0">
                <a:cs typeface="B Nazanin" pitchFamily="2" charset="-78"/>
              </a:rPr>
              <a:t>آنزیم های منتشرشده توسط میکروارگانیسم ها ،فقط می توانند به یک سطح از ماده آلاینده حمله کنند و این منجر به کند شدن فرایند و تاثیر کمتر آن می شود.</a:t>
            </a:r>
          </a:p>
          <a:p>
            <a:pPr algn="r" rtl="1">
              <a:buNone/>
            </a:pP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1143000"/>
          </a:xfrm>
        </p:spPr>
        <p:txBody>
          <a:bodyPr/>
          <a:lstStyle/>
          <a:p>
            <a:r>
              <a:rPr lang="fa-IR" dirty="0" smtClean="0">
                <a:solidFill>
                  <a:schemeClr val="bg1"/>
                </a:solidFill>
                <a:cs typeface="B Titr" pitchFamily="2" charset="-78"/>
              </a:rPr>
              <a:t>میکرو ارگانیسم های فعال زیست پالایی نفت</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buNone/>
            </a:pPr>
            <a:r>
              <a:rPr lang="ar-SA" dirty="0" smtClean="0">
                <a:cs typeface="B Nazanin" pitchFamily="2" charset="-78"/>
              </a:rPr>
              <a:t>.باکتری ها:</a:t>
            </a:r>
            <a:endParaRPr lang="en-US" dirty="0" smtClean="0">
              <a:cs typeface="B Nazanin" pitchFamily="2" charset="-78"/>
            </a:endParaRPr>
          </a:p>
          <a:p>
            <a:pPr algn="r" rtl="1">
              <a:buNone/>
            </a:pPr>
            <a:r>
              <a:rPr lang="en-US" dirty="0" err="1" smtClean="0">
                <a:cs typeface="B Nazanin" pitchFamily="2" charset="-78"/>
              </a:rPr>
              <a:t>Maycobacterium</a:t>
            </a:r>
            <a:r>
              <a:rPr lang="en-US" dirty="0" smtClean="0">
                <a:cs typeface="B Nazanin" pitchFamily="2" charset="-78"/>
              </a:rPr>
              <a:t>-</a:t>
            </a:r>
            <a:r>
              <a:rPr lang="en-US" dirty="0" err="1" smtClean="0">
                <a:cs typeface="B Nazanin" pitchFamily="2" charset="-78"/>
              </a:rPr>
              <a:t>Rhodococcus</a:t>
            </a:r>
            <a:r>
              <a:rPr lang="en-US" dirty="0" smtClean="0">
                <a:cs typeface="B Nazanin" pitchFamily="2" charset="-78"/>
              </a:rPr>
              <a:t>-Bacillus-Pseudomonas-Micrococcus-Proteus-Clostridium-Staphylococcus-</a:t>
            </a:r>
            <a:r>
              <a:rPr lang="en-US" dirty="0" err="1" smtClean="0">
                <a:cs typeface="B Nazanin" pitchFamily="2" charset="-78"/>
              </a:rPr>
              <a:t>Acinetobacter</a:t>
            </a:r>
            <a:endParaRPr lang="en-US" dirty="0" smtClean="0">
              <a:cs typeface="B Nazanin" pitchFamily="2" charset="-78"/>
            </a:endParaRPr>
          </a:p>
          <a:p>
            <a:pPr algn="r" rtl="1">
              <a:buNone/>
            </a:pPr>
            <a:r>
              <a:rPr lang="ar-SA" dirty="0" smtClean="0">
                <a:cs typeface="B Nazanin" pitchFamily="2" charset="-78"/>
              </a:rPr>
              <a:t>2.اکتینومیست ها:</a:t>
            </a:r>
            <a:endParaRPr lang="en-US" dirty="0" smtClean="0">
              <a:cs typeface="B Nazanin" pitchFamily="2" charset="-78"/>
            </a:endParaRPr>
          </a:p>
          <a:p>
            <a:pPr algn="r" rtl="1">
              <a:buNone/>
            </a:pPr>
            <a:r>
              <a:rPr lang="en-US" dirty="0" err="1" smtClean="0">
                <a:cs typeface="B Nazanin" pitchFamily="2" charset="-78"/>
              </a:rPr>
              <a:t>Nocardia-Actinomyces</a:t>
            </a:r>
            <a:endParaRPr lang="en-US" dirty="0" smtClean="0">
              <a:cs typeface="B Nazanin" pitchFamily="2" charset="-78"/>
            </a:endParaRPr>
          </a:p>
          <a:p>
            <a:pPr algn="r" rtl="1">
              <a:buNone/>
            </a:pPr>
            <a:r>
              <a:rPr lang="ar-SA" dirty="0" smtClean="0">
                <a:cs typeface="B Nazanin" pitchFamily="2" charset="-78"/>
              </a:rPr>
              <a:t>3.قارچ ها:</a:t>
            </a:r>
            <a:endParaRPr lang="en-US" dirty="0" smtClean="0">
              <a:cs typeface="B Nazanin" pitchFamily="2" charset="-78"/>
            </a:endParaRPr>
          </a:p>
          <a:p>
            <a:pPr algn="r">
              <a:buNone/>
            </a:pPr>
            <a:r>
              <a:rPr lang="en-US" dirty="0" err="1" smtClean="0">
                <a:cs typeface="B Nazanin" pitchFamily="2" charset="-78"/>
              </a:rPr>
              <a:t>Phanerochaete</a:t>
            </a:r>
            <a:r>
              <a:rPr lang="en-US" dirty="0" smtClean="0">
                <a:cs typeface="B Nazanin" pitchFamily="2" charset="-78"/>
              </a:rPr>
              <a:t> </a:t>
            </a:r>
            <a:r>
              <a:rPr lang="en-US" dirty="0" err="1" smtClean="0">
                <a:cs typeface="B Nazanin" pitchFamily="2" charset="-78"/>
              </a:rPr>
              <a:t>Chrysosporium</a:t>
            </a:r>
            <a:endParaRPr lang="fa-IR" dirty="0">
              <a:cs typeface="B Nazanin"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fa-IR" dirty="0" smtClean="0">
                <a:solidFill>
                  <a:schemeClr val="bg1"/>
                </a:solidFill>
                <a:cs typeface="B Titr" pitchFamily="2" charset="-78"/>
              </a:rPr>
              <a:t>سودوموناس ها</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marL="514350" indent="-514350" algn="r" rtl="1">
              <a:buFont typeface="+mj-lt"/>
              <a:buAutoNum type="arabicPeriod"/>
            </a:pPr>
            <a:r>
              <a:rPr lang="ar-SA" dirty="0" smtClean="0">
                <a:cs typeface="B Nazanin" pitchFamily="2" charset="-78"/>
              </a:rPr>
              <a:t>در میان میکروارگانیسم های فوق </a:t>
            </a:r>
            <a:r>
              <a:rPr lang="ar-SA" dirty="0" smtClean="0">
                <a:solidFill>
                  <a:srgbClr val="FF0000"/>
                </a:solidFill>
                <a:cs typeface="B Nazanin" pitchFamily="2" charset="-78"/>
              </a:rPr>
              <a:t>سودموناس</a:t>
            </a:r>
            <a:r>
              <a:rPr lang="ar-SA" dirty="0" smtClean="0">
                <a:cs typeface="B Nazanin" pitchFamily="2" charset="-78"/>
              </a:rPr>
              <a:t> ها از اهمیت بیشتری برخوردار هستند.</a:t>
            </a:r>
            <a:endParaRPr lang="fa-IR" dirty="0" smtClean="0">
              <a:cs typeface="B Nazanin" pitchFamily="2" charset="-78"/>
            </a:endParaRPr>
          </a:p>
          <a:p>
            <a:pPr marL="514350" indent="-514350" algn="r" rtl="1">
              <a:buFont typeface="+mj-lt"/>
              <a:buAutoNum type="arabicPeriod"/>
            </a:pPr>
            <a:r>
              <a:rPr lang="ar-SA" dirty="0" smtClean="0">
                <a:cs typeface="B Nazanin" pitchFamily="2" charset="-78"/>
              </a:rPr>
              <a:t> باوجود پلاسمید های متعدد قادر به تولید آنزیم های متعدد وتجزیه نفت هستند</a:t>
            </a:r>
            <a:endParaRPr lang="fa-IR" dirty="0" smtClean="0">
              <a:cs typeface="B Nazanin" pitchFamily="2" charset="-78"/>
            </a:endParaRPr>
          </a:p>
          <a:p>
            <a:pPr marL="514350" indent="-514350" algn="r" rtl="1">
              <a:buFont typeface="+mj-lt"/>
              <a:buAutoNum type="arabicPeriod"/>
            </a:pPr>
            <a:r>
              <a:rPr lang="ar-SA" dirty="0" smtClean="0">
                <a:cs typeface="B Nazanin" pitchFamily="2" charset="-78"/>
              </a:rPr>
              <a:t>سودوموناس ها تنها باکتریایی هستند که قادرند هیدرو کربن های شاخه ای را تجزیه کنند.</a:t>
            </a:r>
            <a:endParaRPr lang="fa-IR" dirty="0" smtClean="0">
              <a:cs typeface="B Nazanin" pitchFamily="2" charset="-78"/>
            </a:endParaRPr>
          </a:p>
          <a:p>
            <a:pPr marL="514350" indent="-514350" algn="r" rtl="1">
              <a:buFont typeface="+mj-lt"/>
              <a:buAutoNum type="arabicPeriod"/>
            </a:pPr>
            <a:r>
              <a:rPr lang="ar-SA" dirty="0" smtClean="0">
                <a:cs typeface="B Nazanin" pitchFamily="2" charset="-78"/>
              </a:rPr>
              <a:t>آنها هم ترکیبات آلیفاتیک وهم ترکیبات آروماتیک را در نفت تجزیه  می کنند.</a:t>
            </a:r>
            <a:endParaRPr lang="en-US" dirty="0">
              <a:cs typeface="B Nazanin" pitchFamily="2" charset="-78"/>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مزیت های زیست پالایی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fa-IR" dirty="0" smtClean="0">
                <a:cs typeface="B Nazanin" pitchFamily="2" charset="-78"/>
              </a:rPr>
              <a:t>در محل قابل انجام است.</a:t>
            </a:r>
          </a:p>
          <a:p>
            <a:pPr algn="r">
              <a:buNone/>
            </a:pPr>
            <a:r>
              <a:rPr lang="fa-IR" dirty="0" smtClean="0">
                <a:cs typeface="B Nazanin" pitchFamily="2" charset="-78"/>
              </a:rPr>
              <a:t>به هم خوردن موقعیت محل حداقل است.</a:t>
            </a:r>
          </a:p>
          <a:p>
            <a:pPr algn="r">
              <a:buNone/>
            </a:pPr>
            <a:r>
              <a:rPr lang="fa-IR" dirty="0" smtClean="0">
                <a:cs typeface="B Nazanin" pitchFamily="2" charset="-78"/>
              </a:rPr>
              <a:t>در مقایسه با دیگر شیوه های آلوده زدایی، سیستم های زیستی ارزان تر اند.</a:t>
            </a:r>
          </a:p>
          <a:p>
            <a:pPr algn="r">
              <a:buNone/>
            </a:pPr>
            <a:r>
              <a:rPr lang="fa-IR" dirty="0" smtClean="0">
                <a:cs typeface="B Nazanin" pitchFamily="2" charset="-78"/>
              </a:rPr>
              <a:t>عموم مردم با نظر مثبت آن را می پذیرند.</a:t>
            </a:r>
          </a:p>
          <a:p>
            <a:pPr algn="r">
              <a:buNone/>
            </a:pPr>
            <a:r>
              <a:rPr lang="fa-IR" dirty="0" smtClean="0">
                <a:cs typeface="B Nazanin" pitchFamily="2" charset="-78"/>
              </a:rPr>
              <a:t>همراه با شیوه های دیگر قابل انجام است.</a:t>
            </a:r>
          </a:p>
          <a:p>
            <a:pPr algn="r">
              <a:buNone/>
            </a:pPr>
            <a:r>
              <a:rPr lang="fa-IR" dirty="0" smtClean="0">
                <a:cs typeface="B Nazanin" pitchFamily="2" charset="-78"/>
              </a:rPr>
              <a:t>از نظر محیطی زیان آور نیست.</a:t>
            </a:r>
          </a:p>
          <a:p>
            <a:pPr algn="r">
              <a:buNone/>
            </a:pPr>
            <a:r>
              <a:rPr lang="fa-IR" dirty="0" smtClean="0">
                <a:cs typeface="B Nazanin" pitchFamily="2" charset="-78"/>
              </a:rPr>
              <a:t>در 24 ساعت شبانه روز کار بی وقفه ادامه دارد .</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Nazanin" pitchFamily="2" charset="-78"/>
              </a:rPr>
              <a:t>مزیت های زیست پالایی</a:t>
            </a:r>
            <a:endParaRPr lang="en-US" dirty="0">
              <a:solidFill>
                <a:schemeClr val="bg1"/>
              </a:solidFill>
              <a:cs typeface="B Nazanin"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r>
              <a:rPr lang="fa-IR" dirty="0" smtClean="0">
                <a:cs typeface="B Nazanin" pitchFamily="2" charset="-78"/>
              </a:rPr>
              <a:t>هزینه دفع زیادی لازم ندارد</a:t>
            </a:r>
          </a:p>
          <a:p>
            <a:pPr algn="r" rtl="1"/>
            <a:r>
              <a:rPr lang="fa-IR" dirty="0" smtClean="0">
                <a:cs typeface="B Nazanin" pitchFamily="2" charset="-78"/>
              </a:rPr>
              <a:t>نیاز به حفاری زمین ندارد</a:t>
            </a:r>
          </a:p>
          <a:p>
            <a:pPr algn="r" rtl="1"/>
            <a:r>
              <a:rPr lang="fa-IR" dirty="0" smtClean="0">
                <a:cs typeface="B Nazanin" pitchFamily="2" charset="-78"/>
              </a:rPr>
              <a:t>می تواند در محل انجام شود</a:t>
            </a:r>
          </a:p>
          <a:p>
            <a:pPr algn="r" rtl="1"/>
            <a:r>
              <a:rPr lang="fa-IR" dirty="0" smtClean="0">
                <a:cs typeface="B Nazanin" pitchFamily="2" charset="-78"/>
              </a:rPr>
              <a:t>حداقل خرابی را در محیط ایجاد می کند</a:t>
            </a:r>
          </a:p>
          <a:p>
            <a:pPr algn="r" rtl="1"/>
            <a:r>
              <a:rPr lang="fa-IR" dirty="0" smtClean="0">
                <a:cs typeface="B Nazanin" pitchFamily="2" charset="-78"/>
              </a:rPr>
              <a:t>هزینه های حمل و نقل ندارد</a:t>
            </a:r>
          </a:p>
          <a:p>
            <a:pPr algn="r" rtl="1"/>
            <a:r>
              <a:rPr lang="fa-IR" dirty="0" smtClean="0">
                <a:cs typeface="B Nazanin" pitchFamily="2" charset="-78"/>
              </a:rPr>
              <a:t>آلاینده های خطرناک را به مواد بی خطر تبدیل می کند به جای</a:t>
            </a:r>
            <a:r>
              <a:rPr lang="en-US" dirty="0" smtClean="0">
                <a:cs typeface="B Nazanin" pitchFamily="2" charset="-78"/>
              </a:rPr>
              <a:t> </a:t>
            </a:r>
            <a:r>
              <a:rPr lang="fa-IR" dirty="0" smtClean="0">
                <a:cs typeface="B Nazanin" pitchFamily="2" charset="-78"/>
              </a:rPr>
              <a:t>اینکه از محیطی به محیط دیگر منتقل کند پس حذف دائمی آلاینده هاجزو مزیت این روش است</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محدودیت های زیست پالایی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371600"/>
            <a:ext cx="7772400" cy="5257800"/>
          </a:xfrm>
        </p:spPr>
        <p:txBody>
          <a:bodyPr/>
          <a:lstStyle/>
          <a:p>
            <a:pPr algn="r">
              <a:buNone/>
            </a:pPr>
            <a:r>
              <a:rPr lang="fa-IR" dirty="0" smtClean="0">
                <a:cs typeface="B Nazanin" pitchFamily="2" charset="-78"/>
              </a:rPr>
              <a:t>1-برخی از مواد شیمیایی توسط عامل های زیستی تجزیه پذیر نیستند. </a:t>
            </a:r>
            <a:br>
              <a:rPr lang="fa-IR" dirty="0" smtClean="0">
                <a:cs typeface="B Nazanin" pitchFamily="2" charset="-78"/>
              </a:rPr>
            </a:br>
            <a:r>
              <a:rPr lang="fa-IR" dirty="0" smtClean="0">
                <a:cs typeface="B Nazanin" pitchFamily="2" charset="-78"/>
              </a:rPr>
              <a:t>2-فرآورده های جنبی زیست تجزیه ممکن است سمی تر و پایدارتر از ترکیب اصلی باشند. </a:t>
            </a:r>
            <a:br>
              <a:rPr lang="fa-IR" dirty="0" smtClean="0">
                <a:cs typeface="B Nazanin" pitchFamily="2" charset="-78"/>
              </a:rPr>
            </a:br>
            <a:r>
              <a:rPr lang="fa-IR" dirty="0" smtClean="0">
                <a:cs typeface="B Nazanin" pitchFamily="2" charset="-78"/>
              </a:rPr>
              <a:t>3-آمیخته پیچیده ای از مواد آلی ممکن است در بر گیرنده ی ترکیبات بازدارنده باشند. </a:t>
            </a:r>
            <a:br>
              <a:rPr lang="fa-IR" dirty="0" smtClean="0">
                <a:cs typeface="B Nazanin" pitchFamily="2" charset="-78"/>
              </a:rPr>
            </a:br>
            <a:r>
              <a:rPr lang="fa-IR" dirty="0" smtClean="0">
                <a:cs typeface="B Nazanin" pitchFamily="2" charset="-78"/>
              </a:rPr>
              <a:t>4-غلظت ماده اولیه ممکن است بسیار زیاد (سمی) یا بسیار کم (منبع ناکافی انرژی)باشد. </a:t>
            </a:r>
          </a:p>
          <a:p>
            <a:pPr algn="r">
              <a:buNone/>
            </a:pPr>
            <a:r>
              <a:rPr lang="fa-IR" dirty="0" smtClean="0">
                <a:cs typeface="B Nazanin" pitchFamily="2" charset="-78"/>
              </a:rPr>
              <a:t>5-کاربرد عناصرغذایی و همچنین پس مانده ای که توسط ریزجانداران به وجود می آید می </a:t>
            </a:r>
            <a:r>
              <a:rPr lang="fa-IR" dirty="0" smtClean="0">
                <a:cs typeface="B Nazanin" pitchFamily="2" charset="-78"/>
              </a:rPr>
              <a:t>تواند برکیفیت </a:t>
            </a:r>
            <a:r>
              <a:rPr lang="fa-IR" dirty="0" smtClean="0">
                <a:cs typeface="B Nazanin" pitchFamily="2" charset="-78"/>
              </a:rPr>
              <a:t>محیط های آبی اثر نامطلوب بگذارد.</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محدودیت های زیست پالایی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fa-IR" dirty="0" smtClean="0">
                <a:cs typeface="B Nazanin" pitchFamily="2" charset="-78"/>
              </a:rPr>
              <a:t>مواد مقاوم و تجزیه ناپذیر در این فرآیند تجزیه نمی </a:t>
            </a:r>
            <a:r>
              <a:rPr lang="fa-IR" dirty="0" smtClean="0">
                <a:cs typeface="B Nazanin" pitchFamily="2" charset="-78"/>
              </a:rPr>
              <a:t>شوند</a:t>
            </a:r>
            <a:endParaRPr lang="fa-IR" dirty="0" smtClean="0">
              <a:cs typeface="B Nazanin" pitchFamily="2" charset="-78"/>
            </a:endParaRPr>
          </a:p>
          <a:p>
            <a:pPr algn="r">
              <a:buNone/>
            </a:pPr>
            <a:r>
              <a:rPr lang="fa-IR" dirty="0" smtClean="0">
                <a:cs typeface="B Nazanin" pitchFamily="2" charset="-78"/>
              </a:rPr>
              <a:t>بسیار زمان بر است ( در حد 6 ماه تا 5 سال متغیر است در </a:t>
            </a:r>
            <a:r>
              <a:rPr lang="fa-IR" dirty="0" smtClean="0">
                <a:cs typeface="B Nazanin" pitchFamily="2" charset="-78"/>
              </a:rPr>
              <a:t>برخی</a:t>
            </a:r>
            <a:endParaRPr lang="fa-IR" dirty="0" smtClean="0">
              <a:cs typeface="B Nazanin" pitchFamily="2" charset="-78"/>
            </a:endParaRPr>
          </a:p>
          <a:p>
            <a:pPr algn="r">
              <a:buNone/>
            </a:pPr>
            <a:r>
              <a:rPr lang="fa-IR" dirty="0" smtClean="0">
                <a:cs typeface="B Nazanin" pitchFamily="2" charset="-78"/>
              </a:rPr>
              <a:t>مکان ها زمان های بالای 5 سال هم گزارش شده است)</a:t>
            </a:r>
          </a:p>
          <a:p>
            <a:pPr algn="r">
              <a:buNone/>
            </a:pPr>
            <a:r>
              <a:rPr lang="fa-IR" dirty="0" smtClean="0">
                <a:cs typeface="B Nazanin" pitchFamily="2" charset="-78"/>
              </a:rPr>
              <a:t>باید اطلاعات زیادی در مورد آلاینده ها و مکان مورد نظر </a:t>
            </a:r>
            <a:r>
              <a:rPr lang="fa-IR" dirty="0" smtClean="0">
                <a:cs typeface="B Nazanin" pitchFamily="2" charset="-78"/>
              </a:rPr>
              <a:t>و</a:t>
            </a:r>
            <a:r>
              <a:rPr lang="fa-IR" dirty="0" smtClean="0">
                <a:cs typeface="B Nazanin" pitchFamily="2" charset="-78"/>
              </a:rPr>
              <a:t> </a:t>
            </a:r>
            <a:r>
              <a:rPr lang="fa-IR" dirty="0" smtClean="0">
                <a:cs typeface="B Nazanin" pitchFamily="2" charset="-78"/>
              </a:rPr>
              <a:t>میکروارگانیسم </a:t>
            </a:r>
            <a:r>
              <a:rPr lang="fa-IR" dirty="0" smtClean="0">
                <a:cs typeface="B Nazanin" pitchFamily="2" charset="-78"/>
              </a:rPr>
              <a:t>ها داشت چون ممکن است در این فرآیند برخی </a:t>
            </a:r>
            <a:r>
              <a:rPr lang="fa-IR" dirty="0" smtClean="0">
                <a:cs typeface="B Nazanin" pitchFamily="2" charset="-78"/>
              </a:rPr>
              <a:t>سوال ها </a:t>
            </a:r>
            <a:r>
              <a:rPr lang="fa-IR" dirty="0" smtClean="0">
                <a:cs typeface="B Nazanin" pitchFamily="2" charset="-78"/>
              </a:rPr>
              <a:t>بی جواب باقی </a:t>
            </a:r>
            <a:r>
              <a:rPr lang="fa-IR" dirty="0" smtClean="0">
                <a:cs typeface="B Nazanin" pitchFamily="2" charset="-78"/>
              </a:rPr>
              <a:t>بمانند</a:t>
            </a:r>
            <a:endParaRPr lang="fa-IR" dirty="0">
              <a:cs typeface="B Nazanin" pitchFamily="2" charset="-78"/>
            </a:endParaRPr>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فرم های کلی زیست پالایی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en-US" dirty="0" smtClean="0">
                <a:cs typeface="B Nazanin" pitchFamily="2" charset="-78"/>
              </a:rPr>
              <a:t>1- Intrinsic Bioremediation:(</a:t>
            </a:r>
            <a:r>
              <a:rPr lang="fa-IR" dirty="0" smtClean="0">
                <a:cs typeface="B Nazanin" pitchFamily="2" charset="-78"/>
              </a:rPr>
              <a:t>زیست پالایی طبیعی و بی واسطه)</a:t>
            </a:r>
          </a:p>
          <a:p>
            <a:pPr algn="r">
              <a:buNone/>
            </a:pPr>
            <a:r>
              <a:rPr lang="en-US" dirty="0" err="1" smtClean="0">
                <a:cs typeface="B Nazanin" pitchFamily="2" charset="-78"/>
              </a:rPr>
              <a:t>Biostimulation</a:t>
            </a:r>
            <a:r>
              <a:rPr lang="en-US" dirty="0" smtClean="0">
                <a:cs typeface="B Nazanin" pitchFamily="2" charset="-78"/>
              </a:rPr>
              <a:t> -2 :(</a:t>
            </a:r>
            <a:r>
              <a:rPr lang="fa-IR" dirty="0" smtClean="0">
                <a:cs typeface="B Nazanin" pitchFamily="2" charset="-78"/>
              </a:rPr>
              <a:t>تحریک زیستی)</a:t>
            </a:r>
          </a:p>
          <a:p>
            <a:pPr algn="r">
              <a:buNone/>
            </a:pPr>
            <a:endParaRPr lang="fa-IR" dirty="0" smtClean="0">
              <a:cs typeface="B Nazanin" pitchFamily="2" charset="-78"/>
            </a:endParaRPr>
          </a:p>
          <a:p>
            <a:pPr algn="r">
              <a:buNone/>
            </a:pPr>
            <a:r>
              <a:rPr lang="en-US" dirty="0" smtClean="0">
                <a:cs typeface="B Nazanin" pitchFamily="2" charset="-78"/>
              </a:rPr>
              <a:t>3- </a:t>
            </a:r>
            <a:r>
              <a:rPr lang="en-US" dirty="0" err="1" smtClean="0">
                <a:cs typeface="B Nazanin" pitchFamily="2" charset="-78"/>
              </a:rPr>
              <a:t>Bioaugmentation</a:t>
            </a:r>
            <a:r>
              <a:rPr lang="en-US" dirty="0" smtClean="0">
                <a:cs typeface="B Nazanin" pitchFamily="2" charset="-78"/>
              </a:rPr>
              <a:t> :(</a:t>
            </a:r>
            <a:r>
              <a:rPr lang="fa-IR" dirty="0" smtClean="0">
                <a:cs typeface="B Nazanin" pitchFamily="2" charset="-78"/>
              </a:rPr>
              <a:t>تقویت زیستی)</a:t>
            </a:r>
          </a:p>
          <a:p>
            <a:pPr algn="r">
              <a:buNone/>
            </a:pPr>
            <a:endParaRPr lang="fa-IR" dirty="0" smtClean="0">
              <a:cs typeface="B Nazanin" pitchFamily="2" charset="-78"/>
            </a:endParaRPr>
          </a:p>
          <a:p>
            <a:pPr algn="r">
              <a:buNone/>
            </a:pP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هدف </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fa-IR" dirty="0" smtClean="0">
                <a:cs typeface="B Nazanin" pitchFamily="2" charset="-78"/>
              </a:rPr>
              <a:t>هدف </a:t>
            </a:r>
            <a:r>
              <a:rPr lang="fa-IR" dirty="0">
                <a:cs typeface="B Nazanin" pitchFamily="2" charset="-78"/>
              </a:rPr>
              <a:t>این تحقیق بررسی </a:t>
            </a:r>
            <a:endParaRPr lang="en-US" dirty="0" smtClean="0">
              <a:cs typeface="B Nazanin" pitchFamily="2" charset="-78"/>
            </a:endParaRPr>
          </a:p>
          <a:p>
            <a:pPr algn="r">
              <a:buNone/>
            </a:pPr>
            <a:r>
              <a:rPr lang="fa-IR" dirty="0" smtClean="0">
                <a:cs typeface="B Nazanin" pitchFamily="2" charset="-78"/>
              </a:rPr>
              <a:t> در </a:t>
            </a:r>
            <a:r>
              <a:rPr lang="fa-IR" dirty="0" smtClean="0">
                <a:cs typeface="B Nazanin" pitchFamily="2" charset="-78"/>
              </a:rPr>
              <a:t>خاک و توضیح </a:t>
            </a:r>
            <a:r>
              <a:rPr lang="en-US" dirty="0" smtClean="0">
                <a:solidFill>
                  <a:srgbClr val="FF0000"/>
                </a:solidFill>
                <a:cs typeface="B Nazanin" pitchFamily="2" charset="-78"/>
              </a:rPr>
              <a:t>bioremediation</a:t>
            </a:r>
            <a:r>
              <a:rPr lang="en-US" dirty="0" smtClean="0">
                <a:cs typeface="B Nazanin" pitchFamily="2" charset="-78"/>
              </a:rPr>
              <a:t> </a:t>
            </a:r>
            <a:r>
              <a:rPr lang="fa-IR" dirty="0" smtClean="0">
                <a:cs typeface="B Nazanin" pitchFamily="2" charset="-78"/>
              </a:rPr>
              <a:t>فرآیند</a:t>
            </a:r>
          </a:p>
          <a:p>
            <a:pPr algn="r" rtl="1">
              <a:buNone/>
            </a:pPr>
            <a:r>
              <a:rPr lang="fa-IR" dirty="0" smtClean="0">
                <a:cs typeface="B Nazanin" pitchFamily="2" charset="-78"/>
              </a:rPr>
              <a:t>موارد لازم</a:t>
            </a:r>
            <a:r>
              <a:rPr lang="en-US" dirty="0" smtClean="0">
                <a:cs typeface="B Nazanin" pitchFamily="2" charset="-78"/>
              </a:rPr>
              <a:t> </a:t>
            </a:r>
            <a:r>
              <a:rPr lang="fa-IR" dirty="0" smtClean="0">
                <a:cs typeface="B Nazanin" pitchFamily="2" charset="-78"/>
              </a:rPr>
              <a:t> </a:t>
            </a:r>
            <a:r>
              <a:rPr lang="fa-IR" dirty="0">
                <a:cs typeface="B Nazanin" pitchFamily="2" charset="-78"/>
              </a:rPr>
              <a:t>برای انجام این فرآیند می باشد که مزایای این </a:t>
            </a:r>
            <a:r>
              <a:rPr lang="fa-IR" dirty="0" smtClean="0">
                <a:cs typeface="B Nazanin" pitchFamily="2" charset="-78"/>
              </a:rPr>
              <a:t>روش مورد  بررسی قرار گرفته و در</a:t>
            </a:r>
            <a:r>
              <a:rPr lang="en-US" dirty="0" smtClean="0">
                <a:cs typeface="B Nazanin" pitchFamily="2" charset="-78"/>
              </a:rPr>
              <a:t> </a:t>
            </a:r>
            <a:r>
              <a:rPr lang="fa-IR" dirty="0" smtClean="0">
                <a:cs typeface="B Nazanin" pitchFamily="2" charset="-78"/>
              </a:rPr>
              <a:t>نهایت </a:t>
            </a:r>
            <a:r>
              <a:rPr lang="fa-IR" dirty="0">
                <a:cs typeface="B Nazanin" pitchFamily="2" charset="-78"/>
              </a:rPr>
              <a:t>محدودیت های انجام این روش نیز شرح </a:t>
            </a:r>
            <a:r>
              <a:rPr lang="fa-IR" dirty="0" smtClean="0">
                <a:cs typeface="B Nazanin" pitchFamily="2" charset="-78"/>
              </a:rPr>
              <a:t>داده</a:t>
            </a:r>
            <a:endParaRPr lang="fa-IR" dirty="0">
              <a:cs typeface="B Nazanin" pitchFamily="2" charset="-78"/>
            </a:endParaRPr>
          </a:p>
          <a:p>
            <a:pPr algn="r">
              <a:buNone/>
            </a:pPr>
            <a:r>
              <a:rPr lang="fa-IR" dirty="0">
                <a:cs typeface="B Nazanin" pitchFamily="2" charset="-78"/>
              </a:rPr>
              <a:t>شده و نتیجه گیری کلی در مورد این فرآیند انجام شده است.</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rPr>
              <a:t/>
            </a:r>
            <a:br>
              <a:rPr lang="fa-IR" dirty="0" smtClean="0">
                <a:solidFill>
                  <a:schemeClr val="bg1"/>
                </a:solidFill>
              </a:rPr>
            </a:br>
            <a:r>
              <a:rPr lang="en-US" dirty="0" smtClean="0">
                <a:solidFill>
                  <a:schemeClr val="bg1"/>
                </a:solidFill>
              </a:rPr>
              <a:t> </a:t>
            </a:r>
            <a:r>
              <a:rPr lang="en-US" dirty="0" smtClean="0">
                <a:solidFill>
                  <a:schemeClr val="bg1"/>
                </a:solidFill>
              </a:rPr>
              <a:t>Intrinsic Bioremediation</a:t>
            </a:r>
            <a:r>
              <a:rPr lang="fa-IR" dirty="0" smtClean="0">
                <a:solidFill>
                  <a:schemeClr val="bg1"/>
                </a:solidFill>
              </a:rPr>
              <a:t/>
            </a:r>
            <a:br>
              <a:rPr lang="fa-IR" dirty="0" smtClean="0">
                <a:solidFill>
                  <a:schemeClr val="bg1"/>
                </a:solidFill>
              </a:rPr>
            </a:b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ar-SA" dirty="0" smtClean="0">
                <a:cs typeface="B Nazanin" pitchFamily="2" charset="-78"/>
              </a:rPr>
              <a:t>دنبال کردن فرآیند طبیعی تجزیه زیستی است و از طریق آن میکرو ارگانیزم های طبیعی موجود در محیط در همان شرایط طبیعی حذف آلودگی ها را تا سطح قابل قبولی انجام می دهند. </a:t>
            </a:r>
            <a:endParaRPr lang="fa-IR" dirty="0" smtClean="0">
              <a:cs typeface="B Nazanin" pitchFamily="2" charset="-78"/>
            </a:endParaRPr>
          </a:p>
          <a:p>
            <a:pPr algn="r">
              <a:buNone/>
            </a:pPr>
            <a:r>
              <a:rPr lang="ar-SA" dirty="0" smtClean="0">
                <a:cs typeface="B Nazanin" pitchFamily="2" charset="-78"/>
              </a:rPr>
              <a:t>به </a:t>
            </a:r>
            <a:r>
              <a:rPr lang="ar-SA" dirty="0" smtClean="0">
                <a:cs typeface="B Nazanin" pitchFamily="2" charset="-78"/>
              </a:rPr>
              <a:t>طور کلی این اولین انتخاب برای حذف آلودگی به روش زیستی است به این دلیل که هیچ مداخله ای در آن صورت نمی گیرد و فقط روند طبیعی کار دنبال می شود</a:t>
            </a:r>
            <a:r>
              <a:rPr lang="en-US" dirty="0" smtClean="0">
                <a:cs typeface="B Nazanin" pitchFamily="2" charset="-78"/>
              </a:rPr>
              <a:t>.</a:t>
            </a:r>
          </a:p>
          <a:p>
            <a:pPr algn="r">
              <a:buNone/>
            </a:pP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rPr>
              <a:t/>
            </a:r>
            <a:br>
              <a:rPr lang="fa-IR" dirty="0" smtClean="0">
                <a:solidFill>
                  <a:schemeClr val="bg1"/>
                </a:solidFill>
              </a:rPr>
            </a:br>
            <a:r>
              <a:rPr lang="en-US" dirty="0" err="1" smtClean="0">
                <a:solidFill>
                  <a:schemeClr val="bg1"/>
                </a:solidFill>
              </a:rPr>
              <a:t>Biostimulation</a:t>
            </a:r>
            <a:r>
              <a:rPr lang="en-US" dirty="0" smtClean="0">
                <a:solidFill>
                  <a:schemeClr val="bg1"/>
                </a:solidFill>
              </a:rPr>
              <a:t> :</a:t>
            </a:r>
            <a:br>
              <a:rPr lang="en-US" dirty="0" smtClean="0">
                <a:solidFill>
                  <a:schemeClr val="bg1"/>
                </a:solidFill>
              </a:rPr>
            </a:b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ar-SA" dirty="0" smtClean="0">
                <a:cs typeface="B Nazanin" pitchFamily="2" charset="-78"/>
              </a:rPr>
              <a:t>در واقع بهبود شرایط محیطی نظیر اضافه کردن مواد غذایی یا هوادهی است. </a:t>
            </a:r>
            <a:endParaRPr lang="fa-IR" dirty="0" smtClean="0">
              <a:cs typeface="B Nazanin" pitchFamily="2" charset="-78"/>
            </a:endParaRPr>
          </a:p>
          <a:p>
            <a:pPr algn="r">
              <a:buNone/>
            </a:pPr>
            <a:r>
              <a:rPr lang="ar-SA" dirty="0" smtClean="0">
                <a:cs typeface="B Nazanin" pitchFamily="2" charset="-78"/>
              </a:rPr>
              <a:t>این </a:t>
            </a:r>
            <a:r>
              <a:rPr lang="ar-SA" dirty="0" smtClean="0">
                <a:cs typeface="B Nazanin" pitchFamily="2" charset="-78"/>
              </a:rPr>
              <a:t>روش هنگامی صورت می گیرد که سرعت تجزیه زیستی به طور طبیعی کم باشد و به همین دلیل میکرو ارگانیزم های موجود در محیط تحریک شده تا مواد شیمیایی هدف را تجزیه کنند</a:t>
            </a:r>
            <a:r>
              <a:rPr lang="ar-SA" dirty="0" smtClean="0">
                <a:cs typeface="B Nazanin" pitchFamily="2" charset="-78"/>
              </a:rPr>
              <a:t>.</a:t>
            </a:r>
            <a:endParaRPr lang="fa-IR" dirty="0" smtClean="0">
              <a:cs typeface="B Nazanin" pitchFamily="2" charset="-78"/>
            </a:endParaRPr>
          </a:p>
          <a:p>
            <a:pPr algn="r">
              <a:buNone/>
            </a:pPr>
            <a:r>
              <a:rPr lang="ar-SA" dirty="0" smtClean="0">
                <a:cs typeface="B Nazanin" pitchFamily="2" charset="-78"/>
              </a:rPr>
              <a:t> </a:t>
            </a:r>
            <a:r>
              <a:rPr lang="ar-SA" dirty="0" smtClean="0">
                <a:cs typeface="B Nazanin" pitchFamily="2" charset="-78"/>
              </a:rPr>
              <a:t>در این موارد معمولاً جمعیت تجزیه کننده به اندازه کافی حضور دارد ولی شرایط محیطی برای فعالیت آنها مساعد نیست. </a:t>
            </a:r>
            <a:endParaRPr lang="fa-IR" dirty="0">
              <a:cs typeface="B Nazanin" pitchFamily="2" charset="-78"/>
            </a:endParaRPr>
          </a:p>
        </p:txBody>
      </p:sp>
    </p:spTree>
  </p:cSld>
  <p:clrMapOvr>
    <a:masterClrMapping/>
  </p:clrMapOvr>
  <p:transition>
    <p:comb/>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err="1" smtClean="0">
                <a:solidFill>
                  <a:schemeClr val="bg1"/>
                </a:solidFill>
              </a:rPr>
              <a:t>Bioaugmentation</a:t>
            </a:r>
            <a:r>
              <a:rPr lang="en-US" dirty="0" smtClean="0">
                <a:solidFill>
                  <a:schemeClr val="bg1"/>
                </a:solidFill>
              </a:rPr>
              <a:t> </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buNone/>
            </a:pPr>
            <a:r>
              <a:rPr lang="ar-SA" dirty="0" smtClean="0">
                <a:cs typeface="B Nazanin" pitchFamily="2" charset="-78"/>
              </a:rPr>
              <a:t>این فرآیند شامل وارد کردن میکرو ارگانیزم های غیربومی به محیط طبیعی است که با هدف افزایش سرعت و یا گسترش تجزیه زیستی انجام می شود. این روش معمولاً زمانی استفاده می شود که میکرو ارگانیزم های خود محیط قادر به تجزیه نباشند یا اینکه ماده آلوده کننده محیط ساختاری پیچیده داشته و از طیف وسیعی از ترکیبات تشکیل شده باشد. </a:t>
            </a:r>
            <a:endParaRPr lang="fa-IR"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err="1" smtClean="0">
                <a:solidFill>
                  <a:schemeClr val="bg1"/>
                </a:solidFill>
              </a:rPr>
              <a:t>Bioaugmentation</a:t>
            </a:r>
            <a:r>
              <a:rPr lang="en-US" dirty="0" smtClean="0">
                <a:solidFill>
                  <a:schemeClr val="bg1"/>
                </a:solidFill>
              </a:rPr>
              <a:t> </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buNone/>
            </a:pPr>
            <a:r>
              <a:rPr lang="ar-SA" dirty="0" smtClean="0">
                <a:cs typeface="B Nazanin" pitchFamily="2" charset="-78"/>
              </a:rPr>
              <a:t>در واقع وقتی</a:t>
            </a:r>
            <a:r>
              <a:rPr lang="en-US" dirty="0" smtClean="0">
                <a:cs typeface="B Nazanin" pitchFamily="2" charset="-78"/>
              </a:rPr>
              <a:t> intrinsic bioremediation </a:t>
            </a:r>
            <a:r>
              <a:rPr lang="ar-SA" dirty="0" smtClean="0">
                <a:cs typeface="B Nazanin" pitchFamily="2" charset="-78"/>
              </a:rPr>
              <a:t>و</a:t>
            </a:r>
            <a:r>
              <a:rPr lang="en-US" dirty="0" smtClean="0">
                <a:cs typeface="B Nazanin" pitchFamily="2" charset="-78"/>
              </a:rPr>
              <a:t> </a:t>
            </a:r>
            <a:r>
              <a:rPr lang="en-US" dirty="0" err="1" smtClean="0">
                <a:cs typeface="B Nazanin" pitchFamily="2" charset="-78"/>
              </a:rPr>
              <a:t>Biostimulation</a:t>
            </a:r>
            <a:r>
              <a:rPr lang="en-US" dirty="0" smtClean="0">
                <a:cs typeface="B Nazanin" pitchFamily="2" charset="-78"/>
              </a:rPr>
              <a:t> </a:t>
            </a:r>
            <a:r>
              <a:rPr lang="ar-SA" dirty="0" smtClean="0">
                <a:cs typeface="B Nazanin" pitchFamily="2" charset="-78"/>
              </a:rPr>
              <a:t>نتایج قابل قبولی به دست نیاورند از این روش استفاده می شود. که به دلیل کم بودن جمعیت میکرو ارگانیزم هاست یا اینکه ماده شیمیایی هدف دیر تجزیه شونده یا سرسخت می باشد. به همین منظور باکتری هایی که توانایی انجام فعالیت مورد نظر را به طور طبیعی یا با استفاده از تکنیک های مهندسی ژنتیک داشته باشند مستقیماً وارد منطقه آلوده می کنند. در این روش اگر نیاز باشد مواد غذایی هم وارد می شود</a:t>
            </a:r>
            <a:r>
              <a:rPr lang="en-US" dirty="0" smtClean="0">
                <a:cs typeface="B Nazanin" pitchFamily="2" charset="-78"/>
              </a:rPr>
              <a:t>.</a:t>
            </a:r>
          </a:p>
          <a:p>
            <a:pPr algn="r" rtl="1">
              <a:buNone/>
            </a:pP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قایسه زیست پالایی در جا و دگر جا</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447800"/>
            <a:ext cx="7772400" cy="5181600"/>
          </a:xfrm>
        </p:spPr>
        <p:txBody>
          <a:bodyPr/>
          <a:lstStyle/>
          <a:p>
            <a:pPr algn="r" rtl="1"/>
            <a:r>
              <a:rPr lang="fa-IR" dirty="0" smtClean="0">
                <a:cs typeface="B Nazanin" pitchFamily="2" charset="-78"/>
              </a:rPr>
              <a:t>.روش دگر جا به دلیل جابجایی نسبت به روش در جا دارای هزینه بیشتری می باشد. </a:t>
            </a:r>
            <a:br>
              <a:rPr lang="fa-IR" dirty="0" smtClean="0">
                <a:cs typeface="B Nazanin" pitchFamily="2" charset="-78"/>
              </a:rPr>
            </a:br>
            <a:r>
              <a:rPr lang="fa-IR" dirty="0" smtClean="0">
                <a:cs typeface="B Nazanin" pitchFamily="2" charset="-78"/>
              </a:rPr>
              <a:t>2.روش دگر جا نیازمند نیروی مهندسی متخصص و تجهیزات سبک و سنگین بیشتری نسبت به روش در جا است. </a:t>
            </a:r>
            <a:br>
              <a:rPr lang="fa-IR" dirty="0" smtClean="0">
                <a:cs typeface="B Nazanin" pitchFamily="2" charset="-78"/>
              </a:rPr>
            </a:br>
            <a:r>
              <a:rPr lang="fa-IR" dirty="0" smtClean="0">
                <a:cs typeface="B Nazanin" pitchFamily="2" charset="-78"/>
              </a:rPr>
              <a:t>3.قطعیت بیشتری در خصوص یکنواختی حذف در روش دگر جا وجود دارد. </a:t>
            </a:r>
            <a:br>
              <a:rPr lang="fa-IR" dirty="0" smtClean="0">
                <a:cs typeface="B Nazanin" pitchFamily="2" charset="-78"/>
              </a:rPr>
            </a:br>
            <a:r>
              <a:rPr lang="fa-IR" dirty="0" smtClean="0">
                <a:cs typeface="B Nazanin" pitchFamily="2" charset="-78"/>
              </a:rPr>
              <a:t>4.کنترل و بهینه سازی برخی پارامترها در روش دگر جا نسبت به در جا آسانتر است. </a:t>
            </a:r>
            <a:br>
              <a:rPr lang="fa-IR" dirty="0" smtClean="0">
                <a:cs typeface="B Nazanin" pitchFamily="2" charset="-78"/>
              </a:rPr>
            </a:br>
            <a:r>
              <a:rPr lang="fa-IR" dirty="0" smtClean="0">
                <a:cs typeface="B Nazanin" pitchFamily="2" charset="-78"/>
              </a:rPr>
              <a:t>5.در روش درجا , زیست پالایی به میکروفلور بومی خاک و آبهای زیر زمینی متکی است.</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a:solidFill>
                  <a:schemeClr val="bg1"/>
                </a:solidFill>
                <a:cs typeface="B Titr" pitchFamily="2" charset="-78"/>
              </a:rPr>
              <a:t>استفاده از شیوه در محل به </a:t>
            </a:r>
            <a:r>
              <a:rPr lang="fa-IR" dirty="0" smtClean="0">
                <a:solidFill>
                  <a:schemeClr val="bg1"/>
                </a:solidFill>
                <a:cs typeface="B Titr" pitchFamily="2" charset="-78"/>
              </a:rPr>
              <a:t>عوامل</a:t>
            </a:r>
            <a:r>
              <a:rPr lang="fa-IR" dirty="0">
                <a:solidFill>
                  <a:schemeClr val="bg1"/>
                </a:solidFill>
                <a:cs typeface="B Titr" pitchFamily="2" charset="-78"/>
              </a:rPr>
              <a:t> </a:t>
            </a:r>
            <a:r>
              <a:rPr lang="fa-IR" dirty="0" smtClean="0">
                <a:solidFill>
                  <a:schemeClr val="bg1"/>
                </a:solidFill>
                <a:cs typeface="B Titr" pitchFamily="2" charset="-78"/>
              </a:rPr>
              <a:t>زیر </a:t>
            </a:r>
            <a:r>
              <a:rPr lang="fa-IR" dirty="0">
                <a:solidFill>
                  <a:schemeClr val="bg1"/>
                </a:solidFill>
                <a:cs typeface="B Titr" pitchFamily="2" charset="-78"/>
              </a:rPr>
              <a:t>ربط </a:t>
            </a:r>
            <a:r>
              <a:rPr lang="fa-IR" dirty="0" smtClean="0">
                <a:solidFill>
                  <a:schemeClr val="bg1"/>
                </a:solidFill>
                <a:cs typeface="B Titr" pitchFamily="2" charset="-78"/>
              </a:rPr>
              <a:t>دارد</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r>
              <a:rPr lang="fa-IR" dirty="0">
                <a:cs typeface="B Nazanin" pitchFamily="2" charset="-78"/>
              </a:rPr>
              <a:t>خطرات مشخص شده</a:t>
            </a:r>
          </a:p>
          <a:p>
            <a:pPr algn="r" rtl="1"/>
            <a:r>
              <a:rPr lang="fa-IR" dirty="0">
                <a:cs typeface="B Nazanin" pitchFamily="2" charset="-78"/>
              </a:rPr>
              <a:t>- فراهم بودن اکسیژن یا نیترات یا سولفات جهت فرآیند </a:t>
            </a:r>
            <a:r>
              <a:rPr lang="fa-IR" dirty="0" smtClean="0">
                <a:cs typeface="B Nazanin" pitchFamily="2" charset="-78"/>
              </a:rPr>
              <a:t>طبیعی بیولوژیکی</a:t>
            </a:r>
            <a:endParaRPr lang="fa-IR" dirty="0">
              <a:cs typeface="B Nazanin" pitchFamily="2" charset="-78"/>
            </a:endParaRPr>
          </a:p>
          <a:p>
            <a:pPr algn="r" rtl="1"/>
            <a:r>
              <a:rPr lang="fa-IR" dirty="0">
                <a:cs typeface="B Nazanin" pitchFamily="2" charset="-78"/>
              </a:rPr>
              <a:t>- قابلیت تجزیه بیولوژیکی مواد آلاینده</a:t>
            </a:r>
          </a:p>
          <a:p>
            <a:pPr algn="r" rtl="1"/>
            <a:r>
              <a:rPr lang="fa-IR" dirty="0">
                <a:cs typeface="B Nazanin" pitchFamily="2" charset="-78"/>
              </a:rPr>
              <a:t>- فعالیت میکروبی میکروب های طبیعی</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endParaRPr lang="en-US" dirty="0">
              <a:cs typeface="B Titr" pitchFamily="2" charset="-78"/>
            </a:endParaRPr>
          </a:p>
        </p:txBody>
      </p:sp>
      <p:pic>
        <p:nvPicPr>
          <p:cNvPr id="7170" name="Picture 2"/>
          <p:cNvPicPr>
            <a:picLocks noGrp="1" noChangeAspect="1" noChangeArrowheads="1"/>
          </p:cNvPicPr>
          <p:nvPr>
            <p:ph idx="1"/>
          </p:nvPr>
        </p:nvPicPr>
        <p:blipFill>
          <a:blip r:embed="rId2" cstate="print"/>
          <a:srcRect l="18687" t="24908" r="7949" b="43086"/>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endParaRPr lang="en-US" dirty="0">
              <a:cs typeface="B Titr" pitchFamily="2" charset="-78"/>
            </a:endParaRPr>
          </a:p>
        </p:txBody>
      </p:sp>
      <p:pic>
        <p:nvPicPr>
          <p:cNvPr id="8194" name="Picture 2"/>
          <p:cNvPicPr>
            <a:picLocks noGrp="1" noChangeAspect="1" noChangeArrowheads="1"/>
          </p:cNvPicPr>
          <p:nvPr>
            <p:ph idx="1"/>
          </p:nvPr>
        </p:nvPicPr>
        <p:blipFill>
          <a:blip r:embed="rId2" cstate="print"/>
          <a:srcRect l="17647" t="19181" r="13725" b="16299"/>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a:t>مقایسه روش در محل و خارج از محل</a:t>
            </a:r>
            <a:endParaRPr lang="en-US" dirty="0">
              <a:cs typeface="B Titr" pitchFamily="2" charset="-78"/>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endParaRPr lang="en-US" dirty="0">
              <a:cs typeface="B Titr" pitchFamily="2" charset="-78"/>
            </a:endParaRPr>
          </a:p>
        </p:txBody>
      </p:sp>
      <p:sp>
        <p:nvSpPr>
          <p:cNvPr id="3" name="Content Placeholder 2"/>
          <p:cNvSpPr>
            <a:spLocks noGrp="1"/>
          </p:cNvSpPr>
          <p:nvPr>
            <p:ph idx="1"/>
          </p:nvPr>
        </p:nvSpPr>
        <p:spPr>
          <a:xfrm>
            <a:off x="685800" y="304800"/>
            <a:ext cx="7772400" cy="6324600"/>
          </a:xfrm>
        </p:spPr>
        <p:txBody>
          <a:bodyPr/>
          <a:lstStyle/>
          <a:p>
            <a:pPr algn="r" rtl="1">
              <a:buNone/>
            </a:pPr>
            <a:r>
              <a:rPr lang="fa-IR" dirty="0" smtClean="0">
                <a:cs typeface="B Nazanin" pitchFamily="2" charset="-78"/>
              </a:rPr>
              <a:t>زیست پالایی یک گزینه خوب نسبت به فناوری های پاکسازی متداول است. از این رو پژوهش ها در این زمینه در حال افزایش است. </a:t>
            </a:r>
            <a:endParaRPr lang="fa-IR" dirty="0" smtClean="0">
              <a:cs typeface="B Nazanin" pitchFamily="2" charset="-78"/>
            </a:endParaRPr>
          </a:p>
          <a:p>
            <a:pPr algn="r" rtl="1">
              <a:buNone/>
            </a:pPr>
            <a:r>
              <a:rPr lang="fa-IR" dirty="0" smtClean="0">
                <a:cs typeface="B Nazanin" pitchFamily="2" charset="-78"/>
              </a:rPr>
              <a:t>پالایش </a:t>
            </a:r>
            <a:r>
              <a:rPr lang="fa-IR" dirty="0" smtClean="0">
                <a:cs typeface="B Nazanin" pitchFamily="2" charset="-78"/>
              </a:rPr>
              <a:t>زیستی پاسخی به همه دشواریهای آلودگی نیست و کارآیی آن در هر مکان باید بر پایه اطلاعات مربوط به میکروبیولوژی ، هیدرولوژی ، زمین شناسی و شیمی آن محل تعیین شود. در جایی که یک جمعیت میکروبی بومی با تواناییهای تخریب زندگی می کنند بهتر است که فعالیت آنها در همان محل تحریک شود نسبت به ورود میکروارگانیسم های غیر بومی که ممکن است در اثر رقابت بمیرند</a:t>
            </a:r>
          </a:p>
          <a:p>
            <a:pPr algn="r" rtl="1">
              <a:buNone/>
            </a:pP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منابع آلاینده ی خاک</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buNone/>
            </a:pPr>
            <a:endParaRPr lang="fa-IR" dirty="0" smtClean="0">
              <a:cs typeface="B Nazanin" pitchFamily="2" charset="-78"/>
            </a:endParaRPr>
          </a:p>
          <a:p>
            <a:pPr algn="r" rtl="1">
              <a:buNone/>
            </a:pPr>
            <a:r>
              <a:rPr lang="fa-IR" dirty="0" smtClean="0">
                <a:cs typeface="B Nazanin" pitchFamily="2" charset="-78"/>
              </a:rPr>
              <a:t>آلایندهها </a:t>
            </a:r>
            <a:r>
              <a:rPr lang="fa-IR" dirty="0">
                <a:cs typeface="B Nazanin" pitchFamily="2" charset="-78"/>
              </a:rPr>
              <a:t>از راه هاي مختلفي تولید و وارد طبیعت مي شوند. در یك </a:t>
            </a:r>
            <a:r>
              <a:rPr lang="fa-IR" dirty="0" smtClean="0">
                <a:cs typeface="B Nazanin" pitchFamily="2" charset="-78"/>
              </a:rPr>
              <a:t>تقسیم بندي </a:t>
            </a:r>
            <a:r>
              <a:rPr lang="fa-IR" dirty="0">
                <a:cs typeface="B Nazanin" pitchFamily="2" charset="-78"/>
              </a:rPr>
              <a:t>مي توان آلاینده ها رابر اساس منبع و منشاء ايجاد به دو </a:t>
            </a:r>
            <a:r>
              <a:rPr lang="fa-IR" dirty="0" smtClean="0">
                <a:cs typeface="B Nazanin" pitchFamily="2" charset="-78"/>
              </a:rPr>
              <a:t>دسته آلاینده </a:t>
            </a:r>
            <a:r>
              <a:rPr lang="fa-IR" dirty="0">
                <a:cs typeface="B Nazanin" pitchFamily="2" charset="-78"/>
              </a:rPr>
              <a:t>هایي طبیعي كه در ساختار كاني هاي خاك وجود دارند و </a:t>
            </a:r>
            <a:r>
              <a:rPr lang="fa-IR" dirty="0" smtClean="0">
                <a:cs typeface="B Nazanin" pitchFamily="2" charset="-78"/>
              </a:rPr>
              <a:t>آلاینده هایي </a:t>
            </a:r>
            <a:r>
              <a:rPr lang="fa-IR" dirty="0">
                <a:cs typeface="B Nazanin" pitchFamily="2" charset="-78"/>
              </a:rPr>
              <a:t>غيرطبیعي كه منشاء انساني دارند، تقسیم نمود.</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endParaRPr lang="en-US" dirty="0">
              <a:cs typeface="B Titr" pitchFamily="2" charset="-78"/>
            </a:endParaRPr>
          </a:p>
        </p:txBody>
      </p:sp>
      <p:sp>
        <p:nvSpPr>
          <p:cNvPr id="3" name="Content Placeholder 2"/>
          <p:cNvSpPr>
            <a:spLocks noGrp="1"/>
          </p:cNvSpPr>
          <p:nvPr>
            <p:ph idx="1"/>
          </p:nvPr>
        </p:nvSpPr>
        <p:spPr>
          <a:xfrm>
            <a:off x="0" y="152400"/>
            <a:ext cx="9144000" cy="6477000"/>
          </a:xfrm>
        </p:spPr>
        <p:txBody>
          <a:bodyPr/>
          <a:lstStyle/>
          <a:p>
            <a:pPr algn="r" rtl="1">
              <a:buNone/>
            </a:pPr>
            <a:r>
              <a:rPr lang="fa-IR" dirty="0" smtClean="0">
                <a:cs typeface="B Nazanin" pitchFamily="2" charset="-78"/>
              </a:rPr>
              <a:t>   آلاینده های مصنوعی و شیمیایی معمولا بسیار سمی هستند و به تعداد زیادی از میکروارگانیسم ها برای تجزیه احتیاج دارند و تنها هنگامی </a:t>
            </a:r>
            <a:r>
              <a:rPr lang="fa-IR" dirty="0" smtClean="0">
                <a:cs typeface="B Nazanin" pitchFamily="2" charset="-78"/>
              </a:rPr>
              <a:t>که میکروارگانیسم </a:t>
            </a:r>
            <a:r>
              <a:rPr lang="fa-IR" dirty="0" smtClean="0">
                <a:cs typeface="B Nazanin" pitchFamily="2" charset="-78"/>
              </a:rPr>
              <a:t>ها تشکیل جمعیتی بزرگ دادند می شود از آنها برای تجزیه مواد استفاده کرد. بعضی مواقع عاقلانه تر است که از روش های بیولوژیکی به عنوان مکمل روش های شیمیایی استفاده شود که در این صورت هزینه های عملیات به میزان قابل توجهی کاهش می یابد. این تکنولوژی علاوه بر میکروارگانیسم های طبیعی می تواند بر پایه ارگانیسم هایی که دستکاری ژنتیکی شده اند نیز برای تغییر شکل مواد آلی و ترکیبات معدنی به کار رود.می توان از روش های مهندسی ژنتیک برای طراحی میکروارگانیسم های خاصی با پتانسیل بسیار برای </a:t>
            </a:r>
            <a:r>
              <a:rPr lang="en-US" dirty="0" smtClean="0">
                <a:cs typeface="B Nazanin" pitchFamily="2" charset="-78"/>
              </a:rPr>
              <a:t>bioremediation </a:t>
            </a:r>
            <a:r>
              <a:rPr lang="fa-IR" dirty="0" smtClean="0">
                <a:cs typeface="B Nazanin" pitchFamily="2" charset="-78"/>
              </a:rPr>
              <a:t>استفاده کرد.در کشور ما نیز تحقیقات پراکنده ای در این زمینه انجام شده است</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نتیجه </a:t>
            </a:r>
            <a:r>
              <a:rPr lang="fa-IR" dirty="0" smtClean="0">
                <a:solidFill>
                  <a:schemeClr val="bg1"/>
                </a:solidFill>
                <a:cs typeface="B Titr" pitchFamily="2" charset="-78"/>
              </a:rPr>
              <a:t>گیری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524000"/>
            <a:ext cx="7772400" cy="5105400"/>
          </a:xfrm>
        </p:spPr>
        <p:txBody>
          <a:bodyPr/>
          <a:lstStyle/>
          <a:p>
            <a:pPr marL="514350" indent="-514350" algn="r">
              <a:buNone/>
            </a:pPr>
            <a:r>
              <a:rPr lang="fa-IR" dirty="0" smtClean="0">
                <a:cs typeface="B Nazanin" pitchFamily="2" charset="-78"/>
              </a:rPr>
              <a:t>با توجه به موارد گفته شده ، می توان نتیجه گرفت چون قسمت </a:t>
            </a:r>
            <a:r>
              <a:rPr lang="fa-IR" dirty="0" smtClean="0">
                <a:cs typeface="B Nazanin" pitchFamily="2" charset="-78"/>
              </a:rPr>
              <a:t>عمده آلاینده </a:t>
            </a:r>
            <a:r>
              <a:rPr lang="fa-IR" dirty="0" smtClean="0">
                <a:cs typeface="B Nazanin" pitchFamily="2" charset="-78"/>
              </a:rPr>
              <a:t>های خاک ، مواد هیدروکربنی نفتی می باشد ، بهترین روش </a:t>
            </a:r>
            <a:r>
              <a:rPr lang="fa-IR" dirty="0" smtClean="0">
                <a:cs typeface="B Nazanin" pitchFamily="2" charset="-78"/>
              </a:rPr>
              <a:t>برای</a:t>
            </a:r>
          </a:p>
          <a:p>
            <a:pPr marL="514350" indent="-514350" algn="r">
              <a:buNone/>
            </a:pPr>
            <a:r>
              <a:rPr lang="fa-IR" dirty="0" smtClean="0">
                <a:cs typeface="B Nazanin" pitchFamily="2" charset="-78"/>
              </a:rPr>
              <a:t>می باشد که توانایی تجزیه </a:t>
            </a:r>
            <a:r>
              <a:rPr lang="en-US" dirty="0" smtClean="0">
                <a:cs typeface="B Nazanin" pitchFamily="2" charset="-78"/>
              </a:rPr>
              <a:t>Bioremediation </a:t>
            </a:r>
            <a:r>
              <a:rPr lang="fa-IR" dirty="0" smtClean="0">
                <a:cs typeface="B Nazanin" pitchFamily="2" charset="-78"/>
              </a:rPr>
              <a:t>حذف آلاینده ها روش زیستی هیدروکربن </a:t>
            </a:r>
            <a:r>
              <a:rPr lang="fa-IR" dirty="0" smtClean="0">
                <a:cs typeface="B Nazanin" pitchFamily="2" charset="-78"/>
              </a:rPr>
              <a:t>های نفتی را دارد . </a:t>
            </a:r>
            <a:endParaRPr lang="fa-IR" dirty="0" smtClean="0">
              <a:cs typeface="B Nazanin" pitchFamily="2" charset="-78"/>
            </a:endParaRPr>
          </a:p>
          <a:p>
            <a:pPr marL="514350" indent="-514350" algn="r">
              <a:buNone/>
            </a:pPr>
            <a:r>
              <a:rPr lang="fa-IR" dirty="0" smtClean="0">
                <a:cs typeface="B Nazanin" pitchFamily="2" charset="-78"/>
              </a:rPr>
              <a:t>در </a:t>
            </a:r>
            <a:r>
              <a:rPr lang="fa-IR" dirty="0" smtClean="0">
                <a:cs typeface="B Nazanin" pitchFamily="2" charset="-78"/>
              </a:rPr>
              <a:t>مقایسه با روش های فیزیکی </a:t>
            </a:r>
            <a:r>
              <a:rPr lang="fa-IR" dirty="0" smtClean="0">
                <a:cs typeface="B Nazanin" pitchFamily="2" charset="-78"/>
              </a:rPr>
              <a:t>و شیمیایی </a:t>
            </a:r>
            <a:r>
              <a:rPr lang="fa-IR" dirty="0" smtClean="0">
                <a:cs typeface="B Nazanin" pitchFamily="2" charset="-78"/>
              </a:rPr>
              <a:t>و حرارتی ، این روش کم هزینه تر بوده و به صورت طبیعی انجام</a:t>
            </a:r>
          </a:p>
          <a:p>
            <a:pPr marL="514350" indent="-514350" algn="r">
              <a:buNone/>
            </a:pPr>
            <a:r>
              <a:rPr lang="fa-IR" dirty="0" smtClean="0">
                <a:cs typeface="B Nazanin" pitchFamily="2" charset="-78"/>
              </a:rPr>
              <a:t>می شود و مزایای قابل توجهی دارد که در متن </a:t>
            </a:r>
            <a:r>
              <a:rPr lang="fa-IR" dirty="0" smtClean="0">
                <a:cs typeface="B Nazanin" pitchFamily="2" charset="-78"/>
              </a:rPr>
              <a:t>تحقیق اشاره </a:t>
            </a:r>
            <a:r>
              <a:rPr lang="fa-IR" dirty="0" smtClean="0">
                <a:cs typeface="B Nazanin" pitchFamily="2" charset="-78"/>
              </a:rPr>
              <a:t>شد</a:t>
            </a:r>
            <a:r>
              <a:rPr lang="fa-IR" dirty="0" smtClean="0">
                <a:cs typeface="B Nazanin" pitchFamily="2" charset="-78"/>
              </a:rPr>
              <a:t>..</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نتیجه </a:t>
            </a:r>
            <a:r>
              <a:rPr lang="fa-IR" dirty="0" smtClean="0">
                <a:solidFill>
                  <a:schemeClr val="bg1"/>
                </a:solidFill>
                <a:cs typeface="B Titr" pitchFamily="2" charset="-78"/>
              </a:rPr>
              <a:t>گیری</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524000"/>
            <a:ext cx="7772400" cy="5105400"/>
          </a:xfrm>
        </p:spPr>
        <p:txBody>
          <a:bodyPr/>
          <a:lstStyle/>
          <a:p>
            <a:pPr marL="514350" indent="-514350" algn="r" rtl="1">
              <a:buFont typeface="Wingdings" pitchFamily="2" charset="2"/>
              <a:buChar char="ü"/>
            </a:pPr>
            <a:r>
              <a:rPr lang="fa-IR" dirty="0" smtClean="0">
                <a:cs typeface="B Nazanin" pitchFamily="2" charset="-78"/>
              </a:rPr>
              <a:t>برای انجام </a:t>
            </a:r>
            <a:r>
              <a:rPr lang="fa-IR" dirty="0" smtClean="0">
                <a:cs typeface="B Nazanin" pitchFamily="2" charset="-78"/>
              </a:rPr>
              <a:t>این فرایند اطلاعات مورد نیاز از شرایط فیزیکی خاک مثل</a:t>
            </a:r>
          </a:p>
          <a:p>
            <a:pPr marL="514350" indent="-514350" algn="r" rtl="1">
              <a:buFont typeface="Wingdings" pitchFamily="2" charset="2"/>
              <a:buChar char="ü"/>
            </a:pPr>
            <a:r>
              <a:rPr lang="fa-IR" dirty="0" smtClean="0">
                <a:cs typeface="B Nazanin" pitchFamily="2" charset="-78"/>
              </a:rPr>
              <a:t>نفوذپذیری خاک ، تخلخل خاک ، گرادیان هیدرولیکی خاک ، میزان </a:t>
            </a:r>
            <a:r>
              <a:rPr lang="fa-IR" dirty="0" smtClean="0">
                <a:cs typeface="B Nazanin" pitchFamily="2" charset="-78"/>
              </a:rPr>
              <a:t>رطوبت خاک </a:t>
            </a:r>
            <a:r>
              <a:rPr lang="fa-IR" dirty="0" smtClean="0">
                <a:cs typeface="B Nazanin" pitchFamily="2" charset="-78"/>
              </a:rPr>
              <a:t>، میزان مواد آلی درون خاک </a:t>
            </a:r>
            <a:r>
              <a:rPr lang="en-US" dirty="0" smtClean="0">
                <a:cs typeface="B Nazanin" pitchFamily="2" charset="-78"/>
              </a:rPr>
              <a:t>pH </a:t>
            </a:r>
            <a:r>
              <a:rPr lang="fa-IR" dirty="0" smtClean="0">
                <a:cs typeface="B Nazanin" pitchFamily="2" charset="-78"/>
              </a:rPr>
              <a:t>خاک ، </a:t>
            </a:r>
            <a:r>
              <a:rPr lang="fa-IR" dirty="0" smtClean="0">
                <a:cs typeface="B Nazanin" pitchFamily="2" charset="-78"/>
              </a:rPr>
              <a:t>دما</a:t>
            </a:r>
          </a:p>
          <a:p>
            <a:pPr marL="514350" indent="-514350" algn="r" rtl="1">
              <a:buFont typeface="Wingdings" pitchFamily="2" charset="2"/>
              <a:buChar char="ü"/>
            </a:pPr>
            <a:r>
              <a:rPr lang="fa-IR" dirty="0" smtClean="0">
                <a:cs typeface="B Nazanin" pitchFamily="2" charset="-78"/>
              </a:rPr>
              <a:t>میزان میکروارگانیسم </a:t>
            </a:r>
            <a:r>
              <a:rPr lang="fa-IR" dirty="0" smtClean="0">
                <a:cs typeface="B Nazanin" pitchFamily="2" charset="-78"/>
              </a:rPr>
              <a:t>های موجود در خاک و نوع آن ها </a:t>
            </a:r>
            <a:r>
              <a:rPr lang="fa-IR" dirty="0" smtClean="0">
                <a:cs typeface="B Nazanin" pitchFamily="2" charset="-78"/>
              </a:rPr>
              <a:t> </a:t>
            </a:r>
            <a:r>
              <a:rPr lang="fa-IR" dirty="0" smtClean="0">
                <a:cs typeface="B Nazanin" pitchFamily="2" charset="-78"/>
              </a:rPr>
              <a:t>نوع آلاینده </a:t>
            </a:r>
            <a:r>
              <a:rPr lang="fa-IR" dirty="0" smtClean="0">
                <a:cs typeface="B Nazanin" pitchFamily="2" charset="-78"/>
              </a:rPr>
              <a:t>و غلظت </a:t>
            </a:r>
            <a:r>
              <a:rPr lang="fa-IR" dirty="0" smtClean="0">
                <a:cs typeface="B Nazanin" pitchFamily="2" charset="-78"/>
              </a:rPr>
              <a:t>آلاینده موجود </a:t>
            </a:r>
            <a:r>
              <a:rPr lang="fa-IR" dirty="0" smtClean="0">
                <a:cs typeface="B Nazanin" pitchFamily="2" charset="-78"/>
              </a:rPr>
              <a:t>داشته </a:t>
            </a:r>
            <a:r>
              <a:rPr lang="fa-IR" dirty="0" smtClean="0">
                <a:cs typeface="B Nazanin" pitchFamily="2" charset="-78"/>
              </a:rPr>
              <a:t>باشد</a:t>
            </a:r>
            <a:endParaRPr lang="fa-IR" dirty="0">
              <a:cs typeface="B Nazanin" pitchFamily="2" charset="-78"/>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منابع و مراجع</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buNone/>
            </a:pPr>
            <a:r>
              <a:rPr lang="ar-SA" sz="2800" dirty="0" smtClean="0">
                <a:cs typeface="B Nazanin" pitchFamily="2" charset="-78"/>
              </a:rPr>
              <a:t>1.بیوتکنولوژی میکروبی دکتر ملک زاده</a:t>
            </a:r>
            <a:endParaRPr lang="en-US" sz="2800" dirty="0" smtClean="0">
              <a:cs typeface="B Nazanin" pitchFamily="2" charset="-78"/>
            </a:endParaRPr>
          </a:p>
          <a:p>
            <a:pPr algn="r" rtl="1">
              <a:buNone/>
            </a:pPr>
            <a:r>
              <a:rPr lang="ar-SA" sz="2800" dirty="0" smtClean="0">
                <a:cs typeface="B Nazanin" pitchFamily="2" charset="-78"/>
              </a:rPr>
              <a:t>2.نقش میکروارگانیسم ها در حذف هیدروکربن های نفتی.دکتر عباس اخوان</a:t>
            </a:r>
            <a:endParaRPr lang="en-US" sz="2800" dirty="0" smtClean="0">
              <a:cs typeface="B Nazanin" pitchFamily="2" charset="-78"/>
            </a:endParaRPr>
          </a:p>
          <a:p>
            <a:pPr algn="r" rtl="1"/>
            <a:r>
              <a:rPr lang="en-US" sz="2800" dirty="0" smtClean="0">
                <a:cs typeface="B Nazanin" pitchFamily="2" charset="-78"/>
              </a:rPr>
              <a:t>3.E. Pelletier, D. </a:t>
            </a:r>
            <a:r>
              <a:rPr lang="en-US" sz="2800" dirty="0" err="1" smtClean="0">
                <a:cs typeface="B Nazanin" pitchFamily="2" charset="-78"/>
              </a:rPr>
              <a:t>Delille</a:t>
            </a:r>
            <a:r>
              <a:rPr lang="en-US" sz="2800" dirty="0" smtClean="0">
                <a:cs typeface="B Nazanin" pitchFamily="2" charset="-78"/>
              </a:rPr>
              <a:t>, B. </a:t>
            </a:r>
            <a:r>
              <a:rPr lang="en-US" sz="2800" dirty="0" err="1" smtClean="0">
                <a:cs typeface="B Nazanin" pitchFamily="2" charset="-78"/>
              </a:rPr>
              <a:t>Delille</a:t>
            </a:r>
            <a:r>
              <a:rPr lang="en-US" sz="2800" dirty="0" smtClean="0">
                <a:cs typeface="B Nazanin" pitchFamily="2" charset="-78"/>
              </a:rPr>
              <a:t> , Crude oil bioremediation in sub-Antarctic</a:t>
            </a:r>
          </a:p>
          <a:p>
            <a:pPr algn="r" rtl="1"/>
            <a:r>
              <a:rPr lang="en-US" sz="2800" dirty="0" smtClean="0">
                <a:cs typeface="B Nazanin" pitchFamily="2" charset="-78"/>
              </a:rPr>
              <a:t>intertidal sediments: chemistry and toxicity of oiled residues.</a:t>
            </a:r>
          </a:p>
          <a:p>
            <a:pPr algn="r" rtl="1">
              <a:buNone/>
            </a:pPr>
            <a:endParaRPr lang="fa-IR" sz="2800" dirty="0">
              <a:cs typeface="B Nazanin" pitchFamily="2" charset="-78"/>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cs typeface="B Titr" pitchFamily="2" charset="-78"/>
              </a:rPr>
              <a:t>منابع و مراجع</a:t>
            </a:r>
            <a:endParaRPr lang="en-US" dirty="0">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r>
              <a:rPr lang="en-US" sz="1800" dirty="0" smtClean="0"/>
              <a:t>1] </a:t>
            </a:r>
            <a:r>
              <a:rPr lang="en-US" sz="1800" dirty="0" err="1" smtClean="0"/>
              <a:t>Marins</a:t>
            </a:r>
            <a:r>
              <a:rPr lang="en-US" sz="1800" dirty="0" smtClean="0"/>
              <a:t> Pala D., </a:t>
            </a:r>
            <a:r>
              <a:rPr lang="en-US" sz="1800" dirty="0" err="1" smtClean="0"/>
              <a:t>Carvalho</a:t>
            </a:r>
            <a:r>
              <a:rPr lang="en-US" sz="1800" dirty="0" smtClean="0"/>
              <a:t> D. &amp; </a:t>
            </a:r>
            <a:r>
              <a:rPr lang="en-US" sz="1800" dirty="0" err="1" smtClean="0"/>
              <a:t>Lippel</a:t>
            </a:r>
            <a:r>
              <a:rPr lang="en-US" sz="1800" dirty="0" smtClean="0"/>
              <a:t> G. “A </a:t>
            </a:r>
            <a:r>
              <a:rPr lang="en-US" sz="1800" dirty="0" err="1" smtClean="0"/>
              <a:t>sutiable</a:t>
            </a:r>
            <a:r>
              <a:rPr lang="en-US" sz="1800" dirty="0" smtClean="0"/>
              <a:t> model to describe bioremediation of </a:t>
            </a:r>
            <a:r>
              <a:rPr lang="en-US" sz="1800" dirty="0" err="1" smtClean="0"/>
              <a:t>petroleumcontaminated</a:t>
            </a:r>
            <a:endParaRPr lang="en-US" sz="1800" dirty="0" smtClean="0"/>
          </a:p>
          <a:p>
            <a:r>
              <a:rPr lang="en-US" sz="1800" dirty="0" smtClean="0"/>
              <a:t>soil”, </a:t>
            </a:r>
            <a:r>
              <a:rPr lang="en-US" sz="1800" i="1" dirty="0" smtClean="0"/>
              <a:t>International </a:t>
            </a:r>
            <a:r>
              <a:rPr lang="en-US" sz="1800" i="1" dirty="0" err="1" smtClean="0"/>
              <a:t>Biodeterioration</a:t>
            </a:r>
            <a:r>
              <a:rPr lang="en-US" sz="1800" i="1" dirty="0" smtClean="0"/>
              <a:t>, Vol. 58, pp. 254-260, 2006.</a:t>
            </a:r>
          </a:p>
          <a:p>
            <a:r>
              <a:rPr lang="en-US" sz="1800" dirty="0" smtClean="0"/>
              <a:t>[2] Mohan S., Ramakrishna M., </a:t>
            </a:r>
            <a:r>
              <a:rPr lang="en-US" sz="1800" dirty="0" err="1" smtClean="0"/>
              <a:t>Shailja</a:t>
            </a:r>
            <a:r>
              <a:rPr lang="en-US" sz="1800" dirty="0" smtClean="0"/>
              <a:t> S. &amp; </a:t>
            </a:r>
            <a:r>
              <a:rPr lang="en-US" sz="1800" dirty="0" err="1" smtClean="0"/>
              <a:t>Sarma</a:t>
            </a:r>
            <a:r>
              <a:rPr lang="en-US" sz="1800" dirty="0" smtClean="0"/>
              <a:t> P. “Influence of </a:t>
            </a:r>
            <a:r>
              <a:rPr lang="en-US" sz="1800" dirty="0" err="1" smtClean="0"/>
              <a:t>soilwater</a:t>
            </a:r>
            <a:endParaRPr lang="en-US" sz="1800" dirty="0" smtClean="0"/>
          </a:p>
          <a:p>
            <a:r>
              <a:rPr lang="en-US" sz="1800" dirty="0" smtClean="0"/>
              <a:t>ratio on the performance of slurry</a:t>
            </a:r>
          </a:p>
          <a:p>
            <a:r>
              <a:rPr lang="en-US" sz="1800" dirty="0" smtClean="0"/>
              <a:t>phase bioreactor treating herbicide </a:t>
            </a:r>
            <a:r>
              <a:rPr lang="en-US" sz="1800" dirty="0" err="1" smtClean="0"/>
              <a:t>contaminanted</a:t>
            </a:r>
            <a:r>
              <a:rPr lang="en-US" sz="1800" dirty="0" smtClean="0"/>
              <a:t> soil”, </a:t>
            </a:r>
            <a:r>
              <a:rPr lang="en-US" sz="1800" i="1" dirty="0" err="1" smtClean="0"/>
              <a:t>Bioresource</a:t>
            </a:r>
            <a:r>
              <a:rPr lang="en-US" sz="1800" i="1" dirty="0" smtClean="0"/>
              <a:t> Technology, Vol. 98, pp. 2584-2589, 2007.</a:t>
            </a:r>
          </a:p>
          <a:p>
            <a:r>
              <a:rPr lang="en-US" sz="1800" dirty="0" smtClean="0"/>
              <a:t>[3] Stroud L., Paton G. &amp; </a:t>
            </a:r>
            <a:r>
              <a:rPr lang="en-US" sz="1800" dirty="0" err="1" smtClean="0"/>
              <a:t>Semple</a:t>
            </a:r>
            <a:r>
              <a:rPr lang="en-US" sz="1800" dirty="0" smtClean="0"/>
              <a:t> K. “Linking chemical extraction to microbial degradation of 14C-hexadecane in</a:t>
            </a:r>
          </a:p>
          <a:p>
            <a:r>
              <a:rPr lang="en-US" sz="1800" dirty="0" smtClean="0"/>
              <a:t>soil”, </a:t>
            </a:r>
            <a:r>
              <a:rPr lang="en-US" sz="1800" i="1" dirty="0" smtClean="0"/>
              <a:t>Environmental Pollution, In Press, 2008.</a:t>
            </a:r>
          </a:p>
          <a:p>
            <a:r>
              <a:rPr lang="en-US" sz="1800" dirty="0" smtClean="0"/>
              <a:t>[4] </a:t>
            </a:r>
            <a:r>
              <a:rPr lang="en-US" sz="1800" dirty="0" err="1" smtClean="0"/>
              <a:t>Tetsuji</a:t>
            </a:r>
            <a:r>
              <a:rPr lang="en-US" sz="1800" dirty="0" smtClean="0"/>
              <a:t> O. &amp; </a:t>
            </a:r>
            <a:r>
              <a:rPr lang="en-US" sz="1800" dirty="0" err="1" smtClean="0"/>
              <a:t>etal</a:t>
            </a:r>
            <a:r>
              <a:rPr lang="en-US" sz="1800" dirty="0" smtClean="0"/>
              <a:t>. “Enhancement of biodegradation of oil adsorbed on fine soils”, </a:t>
            </a:r>
            <a:r>
              <a:rPr lang="en-US" sz="1800" i="1" dirty="0" smtClean="0"/>
              <a:t>Chemosphere, Vol. 68, pp.</a:t>
            </a:r>
          </a:p>
          <a:p>
            <a:r>
              <a:rPr lang="en-US" sz="1800" dirty="0" smtClean="0"/>
              <a:t>281–286, 2007.</a:t>
            </a:r>
            <a:endParaRPr lang="fa-IR" sz="1800"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endParaRPr lang="en-US" dirty="0">
              <a:cs typeface="B Titr" pitchFamily="2" charset="-78"/>
            </a:endParaRPr>
          </a:p>
        </p:txBody>
      </p:sp>
      <p:sp>
        <p:nvSpPr>
          <p:cNvPr id="3" name="Content Placeholder 2"/>
          <p:cNvSpPr>
            <a:spLocks noGrp="1"/>
          </p:cNvSpPr>
          <p:nvPr>
            <p:ph idx="1"/>
          </p:nvPr>
        </p:nvSpPr>
        <p:spPr>
          <a:xfrm>
            <a:off x="685800" y="304800"/>
            <a:ext cx="7772400" cy="6324600"/>
          </a:xfrm>
        </p:spPr>
        <p:txBody>
          <a:bodyPr/>
          <a:lstStyle/>
          <a:p>
            <a:pPr algn="ctr">
              <a:buNone/>
            </a:pPr>
            <a:endParaRPr lang="fa-IR" sz="4800" dirty="0" smtClean="0">
              <a:solidFill>
                <a:schemeClr val="bg1"/>
              </a:solidFill>
              <a:cs typeface="B Bardiya" pitchFamily="2" charset="-78"/>
            </a:endParaRPr>
          </a:p>
          <a:p>
            <a:pPr algn="ctr">
              <a:buNone/>
            </a:pPr>
            <a:endParaRPr lang="fa-IR" sz="4800" dirty="0" smtClean="0">
              <a:solidFill>
                <a:schemeClr val="bg1"/>
              </a:solidFill>
              <a:cs typeface="B Bardiya" pitchFamily="2" charset="-78"/>
            </a:endParaRPr>
          </a:p>
          <a:p>
            <a:pPr algn="ctr">
              <a:buNone/>
            </a:pPr>
            <a:r>
              <a:rPr lang="fa-IR" sz="4800" dirty="0" smtClean="0">
                <a:solidFill>
                  <a:schemeClr val="bg1"/>
                </a:solidFill>
                <a:cs typeface="B Bardiya" pitchFamily="2" charset="-78"/>
              </a:rPr>
              <a:t>..:::::::« </a:t>
            </a:r>
            <a:r>
              <a:rPr lang="fa-IR" sz="4800" dirty="0" smtClean="0">
                <a:solidFill>
                  <a:schemeClr val="bg1"/>
                </a:solidFill>
                <a:cs typeface="B Bardiya" pitchFamily="2" charset="-78"/>
              </a:rPr>
              <a:t>همیشه یک اتفاق در حال رخ دادن است »:::::::..</a:t>
            </a:r>
          </a:p>
          <a:p>
            <a:pPr algn="ctr">
              <a:buNone/>
            </a:pPr>
            <a:r>
              <a:rPr lang="fa-IR" sz="4800" dirty="0" smtClean="0">
                <a:solidFill>
                  <a:schemeClr val="bg1"/>
                </a:solidFill>
                <a:cs typeface="B Bardiya" pitchFamily="2" charset="-78"/>
              </a:rPr>
              <a:t>و</a:t>
            </a:r>
          </a:p>
          <a:p>
            <a:pPr algn="ctr">
              <a:buNone/>
            </a:pPr>
            <a:r>
              <a:rPr lang="fa-IR" sz="4800" dirty="0" smtClean="0">
                <a:solidFill>
                  <a:schemeClr val="bg1"/>
                </a:solidFill>
                <a:cs typeface="B Bardiya" pitchFamily="2" charset="-78"/>
              </a:rPr>
              <a:t>..:::::::« هیچ چیز اتفاقی نیست »:::::::..</a:t>
            </a:r>
            <a:endParaRPr lang="fa-IR" sz="4800" dirty="0">
              <a:solidFill>
                <a:schemeClr val="bg1"/>
              </a:solidFill>
              <a:cs typeface="B Bardiya" pitchFamily="2" charset="-7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smtClean="0">
                <a:solidFill>
                  <a:schemeClr val="bg1"/>
                </a:solidFill>
                <a:cs typeface="B Titr" pitchFamily="2" charset="-78"/>
              </a:rPr>
              <a:t>آلاینده های خاک</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rtl="1">
              <a:buNone/>
            </a:pPr>
            <a:r>
              <a:rPr lang="fa-IR" dirty="0">
                <a:cs typeface="B Nazanin" pitchFamily="2" charset="-78"/>
              </a:rPr>
              <a:t>در تقسیم بندي دیگر میتوان منابع آلاینده ها را به دو دسته نقطه </a:t>
            </a:r>
            <a:r>
              <a:rPr lang="fa-IR" dirty="0" smtClean="0">
                <a:cs typeface="B Nazanin" pitchFamily="2" charset="-78"/>
              </a:rPr>
              <a:t>اي و </a:t>
            </a:r>
            <a:r>
              <a:rPr lang="fa-IR" dirty="0">
                <a:cs typeface="B Nazanin" pitchFamily="2" charset="-78"/>
              </a:rPr>
              <a:t>غير نقطه اي تقسیم نمود كه تفاوت </a:t>
            </a:r>
            <a:r>
              <a:rPr lang="fa-IR" dirty="0" smtClean="0">
                <a:cs typeface="B Nazanin" pitchFamily="2" charset="-78"/>
              </a:rPr>
              <a:t>آنها </a:t>
            </a:r>
            <a:r>
              <a:rPr lang="fa-IR" dirty="0">
                <a:cs typeface="B Nazanin" pitchFamily="2" charset="-78"/>
              </a:rPr>
              <a:t>تنها در گسترش مكاني و </a:t>
            </a:r>
            <a:r>
              <a:rPr lang="fa-IR" dirty="0" smtClean="0">
                <a:cs typeface="B Nazanin" pitchFamily="2" charset="-78"/>
              </a:rPr>
              <a:t>نيز منشاء </a:t>
            </a:r>
            <a:r>
              <a:rPr lang="fa-IR" dirty="0">
                <a:cs typeface="B Nazanin" pitchFamily="2" charset="-78"/>
              </a:rPr>
              <a:t>تولید </a:t>
            </a:r>
            <a:r>
              <a:rPr lang="fa-IR" dirty="0" smtClean="0">
                <a:cs typeface="B Nazanin" pitchFamily="2" charset="-78"/>
              </a:rPr>
              <a:t>آنها </a:t>
            </a:r>
            <a:r>
              <a:rPr lang="fa-IR" dirty="0">
                <a:cs typeface="B Nazanin" pitchFamily="2" charset="-78"/>
              </a:rPr>
              <a:t>مي باشد. </a:t>
            </a:r>
            <a:endParaRPr lang="fa-IR" dirty="0" smtClean="0">
              <a:cs typeface="B Nazanin" pitchFamily="2" charset="-78"/>
            </a:endParaRPr>
          </a:p>
          <a:p>
            <a:pPr algn="r" rtl="1">
              <a:buNone/>
            </a:pPr>
            <a:r>
              <a:rPr lang="fa-IR" dirty="0" smtClean="0">
                <a:cs typeface="B Nazanin" pitchFamily="2" charset="-78"/>
              </a:rPr>
              <a:t>در حال حاضر منابع آلاینده غير نقطه اي به عنوان مهمترین عوامل آلوده كننده آب و خاك در مقیاس جهاني به شمار ميروند</a:t>
            </a:r>
          </a:p>
          <a:p>
            <a:pPr algn="r" rtl="1">
              <a:buNone/>
            </a:pPr>
            <a:endParaRPr lang="fa-IR"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fa-IR" dirty="0">
                <a:solidFill>
                  <a:schemeClr val="bg1"/>
                </a:solidFill>
                <a:cs typeface="B Titr" pitchFamily="2" charset="-78"/>
              </a:rPr>
              <a:t>آلودگي ناشي از منابع طبیعي</a:t>
            </a:r>
            <a:endParaRPr lang="en-US" dirty="0">
              <a:solidFill>
                <a:schemeClr val="bg1"/>
              </a:solidFill>
              <a:cs typeface="B Titr" pitchFamily="2" charset="-78"/>
            </a:endParaRPr>
          </a:p>
        </p:txBody>
      </p:sp>
      <p:sp>
        <p:nvSpPr>
          <p:cNvPr id="3" name="Content Placeholder 2"/>
          <p:cNvSpPr>
            <a:spLocks noGrp="1"/>
          </p:cNvSpPr>
          <p:nvPr>
            <p:ph idx="1"/>
          </p:nvPr>
        </p:nvSpPr>
        <p:spPr>
          <a:xfrm>
            <a:off x="685800" y="1981200"/>
            <a:ext cx="7772400" cy="4648200"/>
          </a:xfrm>
        </p:spPr>
        <p:txBody>
          <a:bodyPr/>
          <a:lstStyle/>
          <a:p>
            <a:pPr algn="r">
              <a:buNone/>
            </a:pPr>
            <a:r>
              <a:rPr lang="fa-IR" dirty="0">
                <a:cs typeface="B Nazanin" pitchFamily="2" charset="-78"/>
              </a:rPr>
              <a:t>غلظت طبیعي عناصر در پوسته زمين و در خاك بستگي به تغیيرات زمين </a:t>
            </a:r>
            <a:r>
              <a:rPr lang="fa-IR" dirty="0" smtClean="0">
                <a:cs typeface="B Nazanin" pitchFamily="2" charset="-78"/>
              </a:rPr>
              <a:t>شناسي و </a:t>
            </a:r>
            <a:r>
              <a:rPr lang="fa-IR" dirty="0">
                <a:cs typeface="B Nazanin" pitchFamily="2" charset="-78"/>
              </a:rPr>
              <a:t>جغرافیایي منطقه دارد. </a:t>
            </a:r>
            <a:r>
              <a:rPr lang="fa-IR" dirty="0" smtClean="0">
                <a:cs typeface="B Nazanin" pitchFamily="2" charset="-78"/>
              </a:rPr>
              <a:t>سنگ </a:t>
            </a:r>
            <a:r>
              <a:rPr lang="fa-IR" dirty="0">
                <a:cs typeface="B Nazanin" pitchFamily="2" charset="-78"/>
              </a:rPr>
              <a:t>هاي آذرین بازیك عموماً </a:t>
            </a:r>
            <a:r>
              <a:rPr lang="fa-IR" dirty="0" smtClean="0">
                <a:cs typeface="B Nazanin" pitchFamily="2" charset="-78"/>
              </a:rPr>
              <a:t>داراي غلظت </a:t>
            </a:r>
            <a:r>
              <a:rPr lang="fa-IR" dirty="0">
                <a:cs typeface="B Nazanin" pitchFamily="2" charset="-78"/>
              </a:rPr>
              <a:t>هاي بالایي از فلزات سنگين مثل مس، روي، كروم، كبالت و </a:t>
            </a:r>
            <a:r>
              <a:rPr lang="fa-IR" dirty="0" smtClean="0">
                <a:cs typeface="B Nazanin" pitchFamily="2" charset="-78"/>
              </a:rPr>
              <a:t>نیكل هستند.</a:t>
            </a:r>
          </a:p>
          <a:p>
            <a:pPr algn="r">
              <a:buNone/>
            </a:pPr>
            <a:r>
              <a:rPr lang="fa-IR" dirty="0" smtClean="0">
                <a:cs typeface="B Nazanin" pitchFamily="2" charset="-78"/>
              </a:rPr>
              <a:t> </a:t>
            </a:r>
            <a:r>
              <a:rPr lang="fa-IR" dirty="0">
                <a:cs typeface="B Nazanin" pitchFamily="2" charset="-78"/>
              </a:rPr>
              <a:t>شیل ها رسوبات ریزي هستند كه داراي مقادیر زیادي از </a:t>
            </a:r>
            <a:r>
              <a:rPr lang="fa-IR" dirty="0" smtClean="0">
                <a:cs typeface="B Nazanin" pitchFamily="2" charset="-78"/>
              </a:rPr>
              <a:t>فلزات سنگين </a:t>
            </a:r>
            <a:r>
              <a:rPr lang="fa-IR" dirty="0">
                <a:cs typeface="B Nazanin" pitchFamily="2" charset="-78"/>
              </a:rPr>
              <a:t>نظير مس، روي، منگنز، آهن، سرب، آرسنیك، نقره، </a:t>
            </a:r>
            <a:r>
              <a:rPr lang="fa-IR" dirty="0" smtClean="0">
                <a:cs typeface="B Nazanin" pitchFamily="2" charset="-78"/>
              </a:rPr>
              <a:t>كادمیوم، مولیبدن</a:t>
            </a:r>
            <a:r>
              <a:rPr lang="fa-IR" dirty="0">
                <a:cs typeface="B Nazanin" pitchFamily="2" charset="-78"/>
              </a:rPr>
              <a:t>، اورانیوم و وانادیوم هستند.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lobal View-Scree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ldine401 BT"/>
        <a:ea typeface=""/>
        <a:cs typeface=""/>
      </a:majorFont>
      <a:minorFont>
        <a:latin typeface="Aldine40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Global View-Screen</Template>
  <TotalTime>466</TotalTime>
  <Words>4410</Words>
  <Application>Microsoft Office PowerPoint</Application>
  <PresentationFormat>On-screen Show (4:3)</PresentationFormat>
  <Paragraphs>424</Paragraphs>
  <Slides>75</Slides>
  <Notes>26</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Global View-Screen</vt:lpstr>
      <vt:lpstr>اصلاح بیولوژیکی خاک های آلوده به نفت  Bioremediation of Soil</vt:lpstr>
      <vt:lpstr>مقدمه</vt:lpstr>
      <vt:lpstr>اهمیت خاک</vt:lpstr>
      <vt:lpstr>روش های مختلف حذف آلاینده های خاک</vt:lpstr>
      <vt:lpstr>مهمترین انواع روش های بیولوژیکی</vt:lpstr>
      <vt:lpstr>هدف </vt:lpstr>
      <vt:lpstr>منابع آلاینده ی خاک</vt:lpstr>
      <vt:lpstr>آلاینده های خاک</vt:lpstr>
      <vt:lpstr>آلودگي ناشي از منابع طبیعي</vt:lpstr>
      <vt:lpstr>رس ها و شیل ها</vt:lpstr>
      <vt:lpstr>منابع انساني ورود آلاینده ها</vt:lpstr>
      <vt:lpstr>زباله ها</vt:lpstr>
      <vt:lpstr>روش های دفع زباله</vt:lpstr>
      <vt:lpstr>Slide 14</vt:lpstr>
      <vt:lpstr>مشکلات روش دفن  </vt:lpstr>
      <vt:lpstr>اقدامات جهت رفع مشکلات روش دفن</vt:lpstr>
      <vt:lpstr>فعالیتهای صنعتی</vt:lpstr>
      <vt:lpstr>فعالیتهای صنعتی :</vt:lpstr>
      <vt:lpstr>فلزات سنگین</vt:lpstr>
      <vt:lpstr>پسماندها شامل:</vt:lpstr>
      <vt:lpstr>راه های ورود سموم شیمیایی به خاک</vt:lpstr>
      <vt:lpstr>نــــفــــــــــت</vt:lpstr>
      <vt:lpstr>نــــفــــــــــت</vt:lpstr>
      <vt:lpstr>آلودگی نفتی</vt:lpstr>
      <vt:lpstr>زدودن آلودگی نفتی به روش بیولوژیکی</vt:lpstr>
      <vt:lpstr>راه های کنترل اثرات آلودگی مواد نفتی</vt:lpstr>
      <vt:lpstr>تقسیم بندی آلاینده ها از نظر تجزیه پذیری</vt:lpstr>
      <vt:lpstr>Slide 28</vt:lpstr>
      <vt:lpstr>دسته بندی کلی آلاینده ها</vt:lpstr>
      <vt:lpstr>D NAPL</vt:lpstr>
      <vt:lpstr>سهم صنایع پتروشیمی و نفت درتولید پسماند خطرناک و سمی</vt:lpstr>
      <vt:lpstr>نمودار دایره ای درصد آلاینده ها  </vt:lpstr>
      <vt:lpstr>نمودارهای دایره ای منابع آلوده شده</vt:lpstr>
      <vt:lpstr>روش های حذف آلودگی</vt:lpstr>
      <vt:lpstr>آلودگی های نفتی از لحاظ توزیع و میزان آلودگی در طبیعت</vt:lpstr>
      <vt:lpstr>کاربرد میکروارگانیسم های نفت خوار در علوم مهندسی</vt:lpstr>
      <vt:lpstr>مکانیزم های تجزیه اجزای نفت خام </vt:lpstr>
      <vt:lpstr>آنزیم ها</vt:lpstr>
      <vt:lpstr>بیوسورفکتانتها</vt:lpstr>
      <vt:lpstr>اسیدها و حلال ها</vt:lpstr>
      <vt:lpstr>اسیدها و حلال های جدید</vt:lpstr>
      <vt:lpstr>مهاجرت نفت در خاک</vt:lpstr>
      <vt:lpstr>کنترل سرعت حرکت در نفت</vt:lpstr>
      <vt:lpstr>فعالیت میکروارگانیسم های خاک</vt:lpstr>
      <vt:lpstr>حذف آلودگی های نفتی</vt:lpstr>
      <vt:lpstr>حذف آلودگی های نفتی</vt:lpstr>
      <vt:lpstr>زیست پالایی</vt:lpstr>
      <vt:lpstr>تاریخچه زیست پالایی</vt:lpstr>
      <vt:lpstr>معیارهای لازم جهت استفاده از تکنیک زیست پالایی</vt:lpstr>
      <vt:lpstr>معیارهای لازم جهت استفاده از تکنیک زیست پالایی</vt:lpstr>
      <vt:lpstr>تقسیم بندی اجرای زیست پالایی</vt:lpstr>
      <vt:lpstr>زیست پالایی چگونه عمل می کند؟</vt:lpstr>
      <vt:lpstr>میکرو ارگانیسم های فعال زیست پالایی نفت</vt:lpstr>
      <vt:lpstr>سودوموناس ها</vt:lpstr>
      <vt:lpstr>مزیت های زیست پالایی</vt:lpstr>
      <vt:lpstr>مزیت های زیست پالایی</vt:lpstr>
      <vt:lpstr>محدودیت های زیست پالایی</vt:lpstr>
      <vt:lpstr>محدودیت های زیست پالایی</vt:lpstr>
      <vt:lpstr>فرم های کلی زیست پالایی</vt:lpstr>
      <vt:lpstr>  Intrinsic Bioremediation </vt:lpstr>
      <vt:lpstr> Biostimulation : </vt:lpstr>
      <vt:lpstr>Bioaugmentation </vt:lpstr>
      <vt:lpstr>Bioaugmentation </vt:lpstr>
      <vt:lpstr>قایسه زیست پالایی در جا و دگر جا</vt:lpstr>
      <vt:lpstr>استفاده از شیوه در محل به عوامل زیر ربط دارد</vt:lpstr>
      <vt:lpstr>Slide 66</vt:lpstr>
      <vt:lpstr>Slide 67</vt:lpstr>
      <vt:lpstr>مقایسه روش در محل و خارج از محل</vt:lpstr>
      <vt:lpstr>Slide 69</vt:lpstr>
      <vt:lpstr>Slide 70</vt:lpstr>
      <vt:lpstr>نتیجه گیری</vt:lpstr>
      <vt:lpstr>نتیجه گیری</vt:lpstr>
      <vt:lpstr>منابع و مراجع</vt:lpstr>
      <vt:lpstr>منابع و مراجع</vt:lpstr>
      <vt:lpstr>Slide 75</vt:lpstr>
    </vt:vector>
  </TitlesOfParts>
  <Company>PARANDCO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رفع آلودگي نفتي از خاكهاي آلوده به روش زيست پالايي</dc:title>
  <dc:creator>PARAND</dc:creator>
  <cp:keywords>online presentation communicate exchange information on-screen projector whiteboard</cp:keywords>
  <dc:description>Use this template to make an effective presentation with a global perspective.</dc:description>
  <cp:lastModifiedBy>PARAND</cp:lastModifiedBy>
  <cp:revision>67</cp:revision>
  <dcterms:created xsi:type="dcterms:W3CDTF">2014-05-13T12:32:03Z</dcterms:created>
  <dcterms:modified xsi:type="dcterms:W3CDTF">2014-05-15T09:29:23Z</dcterms:modified>
  <cp:category>Earth Views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Global View</vt:lpwstr>
  </property>
  <property fmtid="{D5CDD505-2E9C-101B-9397-08002B2CF9AE}" pid="3" name="Style">
    <vt:lpwstr>S</vt:lpwstr>
  </property>
  <property fmtid="{D5CDD505-2E9C-101B-9397-08002B2CF9AE}" pid="4" name="Folder">
    <vt:lpwstr>Earth Views</vt:lpwstr>
  </property>
  <property fmtid="{D5CDD505-2E9C-101B-9397-08002B2CF9AE}" pid="5" name="Attribution">
    <vt:lpwstr>Copyright © 2007 KMT Software, Inc. All Rights Reserved.</vt:lpwstr>
  </property>
  <property fmtid="{D5CDD505-2E9C-101B-9397-08002B2CF9AE}" pid="6" name="Themes">
    <vt:lpwstr>0</vt:lpwstr>
  </property>
</Properties>
</file>