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464" r:id="rId1"/>
  </p:sldMasterIdLst>
  <p:notesMasterIdLst>
    <p:notesMasterId r:id="rId60"/>
  </p:notesMasterIdLst>
  <p:handoutMasterIdLst>
    <p:handoutMasterId r:id="rId61"/>
  </p:handoutMasterIdLst>
  <p:sldIdLst>
    <p:sldId id="271" r:id="rId2"/>
    <p:sldId id="283" r:id="rId3"/>
    <p:sldId id="28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318" r:id="rId47"/>
    <p:sldId id="319" r:id="rId48"/>
    <p:sldId id="320" r:id="rId49"/>
    <p:sldId id="321" r:id="rId50"/>
    <p:sldId id="322" r:id="rId51"/>
    <p:sldId id="323" r:id="rId52"/>
    <p:sldId id="324" r:id="rId53"/>
    <p:sldId id="325" r:id="rId54"/>
    <p:sldId id="326" r:id="rId55"/>
    <p:sldId id="327" r:id="rId56"/>
    <p:sldId id="328" r:id="rId57"/>
    <p:sldId id="329" r:id="rId58"/>
    <p:sldId id="330" r:id="rId59"/>
  </p:sldIdLst>
  <p:sldSz cx="9144000" cy="6858000" type="screen4x3"/>
  <p:notesSz cx="6797675" cy="9926638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FF66"/>
    <a:srgbClr val="33CC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1" autoAdjust="0"/>
    <p:restoredTop sz="94709" autoAdjust="0"/>
  </p:normalViewPr>
  <p:slideViewPr>
    <p:cSldViewPr>
      <p:cViewPr varScale="1">
        <p:scale>
          <a:sx n="68" d="100"/>
          <a:sy n="68" d="100"/>
        </p:scale>
        <p:origin x="53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7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F6209B8-0BD3-41A6-9C8F-1FD97BFA50BF}" type="datetimeFigureOut">
              <a:rPr lang="fa-IR" smtClean="0"/>
              <a:pPr/>
              <a:t>05/12/1435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52016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7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3B4712A-09A0-4DFF-9262-F75A97FF494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0970117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3207905-84FE-4248-9AE6-7A9B69B8DE59}" type="datetimeFigureOut">
              <a:rPr lang="fa-IR" smtClean="0"/>
              <a:pPr/>
              <a:t>05/12/1435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52016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7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000CA9D-92C6-4386-BD1E-ADFBC6E0A54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2626480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0CA9D-92C6-4386-BD1E-ADFBC6E0A54A}" type="slidenum">
              <a:rPr lang="fa-IR" smtClean="0"/>
              <a:pPr/>
              <a:t>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10580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B5BC-9F87-44F5-85A9-A72E1B2B7CC6}" type="datetime8">
              <a:rPr lang="fa-IR" smtClean="0"/>
              <a:pPr/>
              <a:t>مارس 13، 14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1</a:t>
            </a:r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B2B1-3A68-438A-A7B6-6A27F8C7A4E6}" type="datetime8">
              <a:rPr lang="fa-IR" smtClean="0"/>
              <a:pPr/>
              <a:t>مارس 13، 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1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E3A7-3CB1-45C9-9B08-519A74F03860}" type="datetime8">
              <a:rPr lang="fa-IR" smtClean="0"/>
              <a:pPr/>
              <a:t>مارس 13، 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1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0DE5-5C08-4CE0-ADC0-8C4774ED26EA}" type="datetime8">
              <a:rPr lang="fa-IR" smtClean="0"/>
              <a:pPr/>
              <a:t>مارس 13، 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1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B634-011D-4304-8DAD-271D2E6B1CAC}" type="datetime8">
              <a:rPr lang="fa-IR" smtClean="0"/>
              <a:pPr/>
              <a:t>مارس 13، 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1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FEAF-0536-458C-B197-B00EC3ACDF11}" type="datetime8">
              <a:rPr lang="fa-IR" smtClean="0"/>
              <a:pPr/>
              <a:t>مارس 13، 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1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60E0-C63D-4544-ADB4-C8B7FD77A747}" type="datetime8">
              <a:rPr lang="fa-IR" smtClean="0"/>
              <a:pPr/>
              <a:t>مارس 13، 14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1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F988-3EBC-44BE-9BA1-D6A240954F8C}" type="datetime8">
              <a:rPr lang="fa-IR" smtClean="0"/>
              <a:pPr/>
              <a:t>مارس 13، 14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1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24BE-2407-401E-82C8-8D237878B8DA}" type="datetime8">
              <a:rPr lang="fa-IR" smtClean="0"/>
              <a:pPr/>
              <a:t>مارس 13، 14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1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DF34-73DD-42FF-B10D-844FD39CABBA}" type="datetime8">
              <a:rPr lang="fa-IR" smtClean="0"/>
              <a:pPr/>
              <a:t>مارس 13، 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1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8DCF-719F-4BB6-94F1-BFA972AA9698}" type="datetime8">
              <a:rPr lang="fa-IR" smtClean="0"/>
              <a:pPr/>
              <a:t>مارس 13، 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1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3E66B7-BAF9-4077-9DC3-6D765245818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594999-D4D1-4814-9575-B0E655089E84}" type="datetime8">
              <a:rPr lang="fa-IR" smtClean="0"/>
              <a:pPr/>
              <a:t>مارس 13، 14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a-IR" smtClean="0"/>
              <a:t>1</a:t>
            </a:r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3E66B7-BAF9-4077-9DC3-6D7652458187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5" r:id="rId1"/>
    <p:sldLayoutId id="2147484466" r:id="rId2"/>
    <p:sldLayoutId id="2147484467" r:id="rId3"/>
    <p:sldLayoutId id="2147484468" r:id="rId4"/>
    <p:sldLayoutId id="2147484469" r:id="rId5"/>
    <p:sldLayoutId id="2147484470" r:id="rId6"/>
    <p:sldLayoutId id="2147484471" r:id="rId7"/>
    <p:sldLayoutId id="2147484472" r:id="rId8"/>
    <p:sldLayoutId id="2147484473" r:id="rId9"/>
    <p:sldLayoutId id="2147484474" r:id="rId10"/>
    <p:sldLayoutId id="2147484475" r:id="rId11"/>
  </p:sldLayoutIdLst>
  <p:hf hdr="0" dt="0"/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2304256"/>
          </a:xfrm>
        </p:spPr>
        <p:txBody>
          <a:bodyPr>
            <a:noAutofit/>
          </a:bodyPr>
          <a:lstStyle/>
          <a:p>
            <a:pPr algn="ctr" rtl="1"/>
            <a:r>
              <a:rPr lang="fa-IR" sz="4800" dirty="0" smtClean="0">
                <a:ln w="500">
                  <a:solidFill>
                    <a:srgbClr val="33CCFF"/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cs typeface="B Titr" pitchFamily="2" charset="-78"/>
              </a:rPr>
              <a:t>درس مدیریت  منابع انسانی پیشرفته </a:t>
            </a:r>
            <a:endParaRPr lang="fa-IR" sz="4800" dirty="0">
              <a:ln w="500">
                <a:solidFill>
                  <a:srgbClr val="33CCFF"/>
                </a:solidFill>
              </a:ln>
              <a:solidFill>
                <a:schemeClr val="accent3">
                  <a:lumMod val="20000"/>
                  <a:lumOff val="8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  <p:transition>
    <p:diamond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2592288"/>
          </a:xfrm>
        </p:spPr>
        <p:txBody>
          <a:bodyPr/>
          <a:lstStyle/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در تجزیه و تحلیل شغل باید به 3 سوال پاسخ داد شود: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1-</a:t>
            </a:r>
            <a:r>
              <a:rPr lang="fa-IR" dirty="0" smtClean="0">
                <a:cs typeface="B Mitra" pitchFamily="2" charset="-78"/>
              </a:rPr>
              <a:t> چه نوع کارها و فعالیت هایی ، اجزاء و عناصر تشکیل دهنده شغل می باشند .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2-</a:t>
            </a:r>
            <a:r>
              <a:rPr lang="fa-IR" dirty="0" smtClean="0">
                <a:cs typeface="B Mitra" pitchFamily="2" charset="-78"/>
              </a:rPr>
              <a:t> چگونه این کارها و فعالیت ها ، باید به انجام برسد .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3-</a:t>
            </a:r>
            <a:r>
              <a:rPr lang="fa-IR" dirty="0" smtClean="0">
                <a:cs typeface="B Mitra" pitchFamily="2" charset="-78"/>
              </a:rPr>
              <a:t> شاغل باید از نظر دانش ، مهارت یا رفتار چگونه باشد .</a:t>
            </a:r>
            <a:endParaRPr lang="fa-IR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407768"/>
          </a:xfrm>
        </p:spPr>
        <p:txBody>
          <a:bodyPr/>
          <a:lstStyle/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روش های تجزیه و تحلیل شغل 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1-</a:t>
            </a:r>
            <a:r>
              <a:rPr lang="fa-IR" dirty="0" smtClean="0">
                <a:cs typeface="B Mitra" pitchFamily="2" charset="-78"/>
              </a:rPr>
              <a:t>مشاهده مستقیم – حضور در محیط کار – تصویر برداری .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2-</a:t>
            </a:r>
            <a:r>
              <a:rPr lang="fa-IR" dirty="0" smtClean="0">
                <a:cs typeface="B Mitra" pitchFamily="2" charset="-78"/>
              </a:rPr>
              <a:t>مصاحبه ( آزاد – بسته) : شاغلین – همکاران  - سرپرستان .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3 -</a:t>
            </a:r>
            <a:r>
              <a:rPr lang="fa-IR" dirty="0" smtClean="0">
                <a:cs typeface="B Mitra" pitchFamily="2" charset="-78"/>
              </a:rPr>
              <a:t>پرسشنامه – چک لیست .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4-</a:t>
            </a:r>
            <a:r>
              <a:rPr lang="fa-IR" dirty="0" smtClean="0">
                <a:cs typeface="B Mitra" pitchFamily="2" charset="-78"/>
              </a:rPr>
              <a:t>مصاحبه گروهی .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5-</a:t>
            </a:r>
            <a:r>
              <a:rPr lang="fa-IR" dirty="0" smtClean="0">
                <a:cs typeface="B Mitra" pitchFamily="2" charset="-78"/>
              </a:rPr>
              <a:t>نشست متخصصان .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6-</a:t>
            </a:r>
            <a:r>
              <a:rPr lang="fa-IR" dirty="0" smtClean="0">
                <a:cs typeface="B Mitra" pitchFamily="2" charset="-78"/>
              </a:rPr>
              <a:t>ثبت وقایع .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7-</a:t>
            </a:r>
            <a:r>
              <a:rPr lang="fa-IR" dirty="0" smtClean="0">
                <a:cs typeface="B Mitra" pitchFamily="2" charset="-78"/>
              </a:rPr>
              <a:t>پرسشنامه تجزيه و تحليل سمت.</a:t>
            </a:r>
            <a:endParaRPr lang="fa-IR" dirty="0">
              <a:cs typeface="B Mitra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796136" y="4941168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580680" y="4653136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11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Mitra" pitchFamily="2" charset="-78"/>
              </a:rPr>
              <a:t>نکاتی که باید در تهیه شرح شغل و شرایط احراز شغل رعایت نمود:</a:t>
            </a:r>
            <a:endParaRPr lang="fa-IR" sz="3600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6464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None/>
            </a:pPr>
            <a:r>
              <a:rPr lang="fa-IR" dirty="0" smtClean="0">
                <a:cs typeface="B Mitra" pitchFamily="2" charset="-78"/>
              </a:rPr>
              <a:t>- شرح شغل و شرایط احراز شغل ( ویژگی شاغل) باید گویا – رسا و قابل فهم باشد .</a:t>
            </a:r>
          </a:p>
          <a:p>
            <a:pPr algn="just">
              <a:lnSpc>
                <a:spcPct val="200000"/>
              </a:lnSpc>
              <a:buNone/>
            </a:pPr>
            <a:r>
              <a:rPr lang="fa-IR" dirty="0" smtClean="0">
                <a:cs typeface="B Mitra" pitchFamily="2" charset="-78"/>
              </a:rPr>
              <a:t>-در فرم های شرح شغل باید اطلاعاتی از قبیل ، عنوان شغل ، تعریف و اهداف آن، گروه ، پایه ، طبقه ، حقوق و مزایای شغل ، محل کار سرپرست مستقیم ، شرایط محیط کار ، عوامل و ابزار کار ، مسئولیت های مالی و غیر مالی ، وظایف مستمر و غير مستمر، زمان لازم برای انجام کار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pPr algn="r"/>
            <a:r>
              <a:rPr lang="fa-IR" sz="3200" dirty="0" smtClean="0">
                <a:solidFill>
                  <a:srgbClr val="FF0000"/>
                </a:solidFill>
                <a:cs typeface="B Mitra" pitchFamily="2" charset="-78"/>
              </a:rPr>
              <a:t>در شرح شغل به موارد زیر اشاره می شود؟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176464"/>
          </a:xfrm>
        </p:spPr>
        <p:txBody>
          <a:bodyPr/>
          <a:lstStyle/>
          <a:p>
            <a:pPr>
              <a:buNone/>
            </a:pPr>
            <a:r>
              <a:rPr lang="fa-IR" dirty="0" smtClean="0"/>
              <a:t>-</a:t>
            </a:r>
            <a:r>
              <a:rPr lang="fa-IR" dirty="0" smtClean="0">
                <a:cs typeface="B Mitra" pitchFamily="2" charset="-78"/>
              </a:rPr>
              <a:t>عنوان شغل 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-محل شغل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-خلاصه ای از شغل 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-وظایف شغل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-دستگاه ، ماشین ، ابزار و مواردی که در شغل از آن استفاده می شود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-رئیس یا مرئوسان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-شرایط شغل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-خطرات موجود در شغل </a:t>
            </a:r>
          </a:p>
          <a:p>
            <a:pPr>
              <a:buNone/>
            </a:pPr>
            <a:endParaRPr lang="fa-IR" dirty="0" smtClean="0"/>
          </a:p>
          <a:p>
            <a:pPr>
              <a:buFontTx/>
              <a:buChar char="-"/>
            </a:pPr>
            <a:endParaRPr lang="fa-IR" dirty="0" smtClean="0"/>
          </a:p>
          <a:p>
            <a:pPr>
              <a:buFontTx/>
              <a:buChar char="-"/>
            </a:pPr>
            <a:endParaRPr lang="fa-I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13</a:t>
            </a:fld>
            <a:endParaRPr lang="fa-I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pPr algn="just"/>
            <a:r>
              <a:rPr lang="fa-IR" sz="3200" dirty="0" smtClean="0">
                <a:solidFill>
                  <a:srgbClr val="FF0000"/>
                </a:solidFill>
                <a:cs typeface="B Mitra" pitchFamily="2" charset="-78"/>
              </a:rPr>
              <a:t>در شرایط احراز شغل (شرایط شاغل ) به موارد زیر اشاره می شود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-</a:t>
            </a:r>
            <a:r>
              <a:rPr lang="fa-IR" dirty="0" smtClean="0">
                <a:cs typeface="B Mitra" pitchFamily="2" charset="-78"/>
              </a:rPr>
              <a:t>تحصیلات 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-تجربیات 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-دوره های تخصصی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-قدرت قضاوت 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-ابتکار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-توان تصمیم گیری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-مهارتهای فیزیکی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-مهارت در انتقال مفاهیم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-خصوصیات روحی و روانی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-نیاز به استفاده بیش از اندازه یکی از حواس پنجگانه</a:t>
            </a:r>
          </a:p>
          <a:p>
            <a:pPr>
              <a:buNone/>
            </a:pPr>
            <a:endParaRPr lang="fa-I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14</a:t>
            </a:fld>
            <a:endParaRPr lang="fa-I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just"/>
            <a:r>
              <a:rPr lang="fa-IR" sz="2900" dirty="0" smtClean="0">
                <a:solidFill>
                  <a:srgbClr val="FF0000"/>
                </a:solidFill>
                <a:latin typeface="F_Mitra" pitchFamily="2" charset="2"/>
                <a:cs typeface="B Mitra" pitchFamily="2" charset="-78"/>
              </a:rPr>
              <a:t>کاربرد تجزیه و تحلیل شغل</a:t>
            </a:r>
            <a:endParaRPr lang="fa-IR" sz="2900" dirty="0">
              <a:solidFill>
                <a:srgbClr val="FF0000"/>
              </a:solidFill>
              <a:latin typeface="F_Mitra" pitchFamily="2" charset="2"/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672408"/>
          </a:xfrm>
        </p:spPr>
        <p:txBody>
          <a:bodyPr/>
          <a:lstStyle/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کارمند یابی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انتخاب وانتصاب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آموزش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ایمنی 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ارزیابی عملکرد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حقوق و دستمزد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طراحی شغل</a:t>
            </a:r>
          </a:p>
          <a:p>
            <a:pPr>
              <a:buNone/>
            </a:pPr>
            <a:endParaRPr lang="fa-I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15</a:t>
            </a:fld>
            <a:endParaRPr lang="fa-I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مشکلات تجزیه و تحلیلی شغل.</a:t>
            </a:r>
            <a:endParaRPr lang="fa-IR" sz="2900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1512168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واکنش کارکنان .</a:t>
            </a:r>
          </a:p>
          <a:p>
            <a:pPr>
              <a:lnSpc>
                <a:spcPct val="150000"/>
              </a:lnSpc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کاستی های فرآیند تجزیه و تحلیل شغل </a:t>
            </a:r>
            <a:endParaRPr lang="fa-IR" dirty="0">
              <a:cs typeface="B Mitra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16</a:t>
            </a:fld>
            <a:endParaRPr lang="fa-I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/>
          </a:bodyPr>
          <a:lstStyle/>
          <a:p>
            <a:pPr algn="just"/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روش های طراحی شغلی:</a:t>
            </a:r>
            <a:endParaRPr lang="fa-IR" sz="2900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>
              <a:buNone/>
            </a:pPr>
            <a:r>
              <a:rPr lang="fa-IR" dirty="0" smtClean="0"/>
              <a:t>1- </a:t>
            </a:r>
            <a:r>
              <a:rPr lang="fa-IR" dirty="0" smtClean="0">
                <a:cs typeface="B Mitra" pitchFamily="2" charset="-78"/>
              </a:rPr>
              <a:t>روش </a:t>
            </a:r>
            <a:r>
              <a:rPr lang="fa-IR" smtClean="0">
                <a:cs typeface="B Mitra" pitchFamily="2" charset="-78"/>
              </a:rPr>
              <a:t>مدیریت </a:t>
            </a:r>
            <a:r>
              <a:rPr lang="fa-IR" smtClean="0">
                <a:cs typeface="B Mitra" pitchFamily="2" charset="-78"/>
              </a:rPr>
              <a:t>علمی </a:t>
            </a:r>
            <a:r>
              <a:rPr lang="fa-IR" dirty="0" smtClean="0">
                <a:cs typeface="B Mitra" pitchFamily="2" charset="-78"/>
              </a:rPr>
              <a:t>- تیلور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2- روش انگیزش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          -نظریه دو عاملی هرزبرگ 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          -نظریه فعال سازی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          -نظریه ویژگیهای شغل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3- روش سیستمی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4- روش مبتنی بر ویژگی های عامل انسانی 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 طراحی شغل بر اساس ویژگیهای زیستی – جسمی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 طراحی شغل بر اساس ویژگیهای ادراکی – حرکتی</a:t>
            </a:r>
          </a:p>
          <a:p>
            <a:pPr>
              <a:buNone/>
            </a:pP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17</a:t>
            </a:fld>
            <a:endParaRPr lang="fa-I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0736"/>
          </a:xfrm>
        </p:spPr>
        <p:txBody>
          <a:bodyPr>
            <a:normAutofit/>
          </a:bodyPr>
          <a:lstStyle/>
          <a:p>
            <a:pPr algn="r"/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برنامه ریزی نیروی انسانی :</a:t>
            </a:r>
            <a:endParaRPr lang="fa-IR" sz="2900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2664296"/>
          </a:xfrm>
        </p:spPr>
        <p:txBody>
          <a:bodyPr/>
          <a:lstStyle/>
          <a:p>
            <a:pPr algn="just">
              <a:lnSpc>
                <a:spcPct val="200000"/>
              </a:lnSpc>
              <a:buNone/>
            </a:pPr>
            <a:r>
              <a:rPr lang="fa-IR" dirty="0" smtClean="0">
                <a:cs typeface="B Mitra" pitchFamily="2" charset="-78"/>
              </a:rPr>
              <a:t>فرآیندی است که به وسیله آن سازمان معين می کند که برای نیل به اهداف خود به چه تعداد کارمند ، با چه تخصص و مهارتهایی برای چه مشاغلي و در چه زمانی نیاز دارد.</a:t>
            </a:r>
          </a:p>
          <a:p>
            <a:pPr>
              <a:buNone/>
            </a:pPr>
            <a:endParaRPr lang="fa-IR" dirty="0">
              <a:cs typeface="B Mitra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18</a:t>
            </a:fld>
            <a:endParaRPr lang="fa-I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مراحل برنامه ریزی نیروی انسانی</a:t>
            </a:r>
            <a:endParaRPr lang="fa-IR" sz="2900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2952328"/>
          </a:xfrm>
        </p:spPr>
        <p:txBody>
          <a:bodyPr/>
          <a:lstStyle/>
          <a:p>
            <a:pPr>
              <a:buNone/>
            </a:pPr>
            <a:r>
              <a:rPr lang="fa-IR" dirty="0" smtClean="0"/>
              <a:t>1-</a:t>
            </a:r>
            <a:r>
              <a:rPr lang="fa-IR" dirty="0" smtClean="0">
                <a:cs typeface="B Mitra" pitchFamily="2" charset="-78"/>
              </a:rPr>
              <a:t>تعیین موجودی نیروی انسانی در سازمان.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2-مطالعه و بررسی اهداف آتی سازمان.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3-برآورد نیاز سازمان به نیروی انسانی ( تقاضا برای نیرو با توجه به اهداف آتی ) 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4-برآورد عرضه نیروی انسانی ( از منابع داخلی و خارجی ).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5-مقایسه عرضه و تقاضای نیروی انسانی و تعیین سیاستهای پرسنل سازمان بر آن اساس.</a:t>
            </a:r>
          </a:p>
          <a:p>
            <a:pPr>
              <a:buNone/>
            </a:pP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19</a:t>
            </a:fld>
            <a:endParaRPr lang="fa-I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o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764704"/>
            <a:ext cx="7312117" cy="548788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just"/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مراحله تعیین موجودی نیروی انسانی</a:t>
            </a:r>
            <a:endParaRPr lang="fa-IR" sz="2900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839816"/>
          </a:xfrm>
        </p:spPr>
        <p:txBody>
          <a:bodyPr/>
          <a:lstStyle/>
          <a:p>
            <a:pPr>
              <a:buNone/>
            </a:pPr>
            <a:r>
              <a:rPr lang="fa-IR" dirty="0" smtClean="0">
                <a:cs typeface="B Mitra" pitchFamily="2" charset="-78"/>
              </a:rPr>
              <a:t>1-تهیه فهرست موجودی مهارتها.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2-سیستم اطلاعاتی منابع انسانی</a:t>
            </a:r>
          </a:p>
          <a:p>
            <a:pPr>
              <a:buNone/>
            </a:pPr>
            <a:endParaRPr lang="fa-IR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                               	                    مطالعه و شناخت سیستم فعلی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			</a:t>
            </a:r>
            <a:r>
              <a:rPr lang="en-US" dirty="0" smtClean="0">
                <a:solidFill>
                  <a:srgbClr val="FF0000"/>
                </a:solidFill>
                <a:cs typeface="B Mitra" pitchFamily="2" charset="-78"/>
              </a:rPr>
              <a:t>HRIS)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) </a:t>
            </a:r>
            <a:r>
              <a:rPr lang="fa-IR" dirty="0" smtClean="0">
                <a:cs typeface="B Mitra" pitchFamily="2" charset="-78"/>
              </a:rPr>
              <a:t>	        تعیین اولویتهای اطلاعاتی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				 	        طراحی سیستم اطلاعاتی جدید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 					       حفظ کیفیت سیستم اطلاع رساني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3- طرح جانشینی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 </a:t>
            </a:r>
            <a:endParaRPr lang="fa-IR" dirty="0">
              <a:cs typeface="B Mitra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20</a:t>
            </a:fld>
            <a:endParaRPr lang="fa-IR"/>
          </a:p>
        </p:txBody>
      </p:sp>
      <p:cxnSp>
        <p:nvCxnSpPr>
          <p:cNvPr id="7" name="Straight Connector 6"/>
          <p:cNvCxnSpPr/>
          <p:nvPr/>
        </p:nvCxnSpPr>
        <p:spPr>
          <a:xfrm>
            <a:off x="4355976" y="3068960"/>
            <a:ext cx="86409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64088" y="360159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355976" y="357301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355976" y="3717032"/>
            <a:ext cx="86409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427984" y="3789040"/>
            <a:ext cx="79208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/>
          </a:bodyPr>
          <a:lstStyle/>
          <a:p>
            <a:pPr algn="r"/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مرحله بررسی اهداف آتی ساز</a:t>
            </a:r>
            <a:endParaRPr lang="fa-IR" sz="2900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237626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fa-IR" dirty="0" smtClean="0">
                <a:solidFill>
                  <a:srgbClr val="FF0000"/>
                </a:solidFill>
              </a:rPr>
              <a:t>-</a:t>
            </a:r>
            <a:r>
              <a:rPr lang="fa-IR" dirty="0" smtClean="0">
                <a:cs typeface="B Mitra" pitchFamily="2" charset="-78"/>
              </a:rPr>
              <a:t>کمیت و کیفیت نیروی انسانی بستگی به اهداف و استراتژیهای سازمان دارد.</a:t>
            </a:r>
          </a:p>
          <a:p>
            <a:pPr>
              <a:lnSpc>
                <a:spcPct val="150000"/>
              </a:lnSpc>
              <a:buNone/>
            </a:pPr>
            <a:r>
              <a:rPr lang="fa-IR" dirty="0" smtClean="0">
                <a:cs typeface="B Mitra" pitchFamily="2" charset="-78"/>
              </a:rPr>
              <a:t>-نیاز سازمان به نیروی انسانی تابعی از تقاضا برای محصول یا خدمت و برآورد درآمد سازمان است.</a:t>
            </a:r>
            <a:endParaRPr lang="fa-IR" dirty="0">
              <a:cs typeface="B Mitra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21</a:t>
            </a:fld>
            <a:endParaRPr lang="fa-I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224136"/>
          </a:xfrm>
        </p:spPr>
        <p:txBody>
          <a:bodyPr>
            <a:normAutofit/>
          </a:bodyPr>
          <a:lstStyle/>
          <a:p>
            <a:pPr algn="just"/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مرحله برآورد نیروی انسانی مورد نیاز (تقاضا برای نیرو )</a:t>
            </a:r>
            <a:endParaRPr lang="fa-IR" sz="2900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/>
          <a:lstStyle/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1-</a:t>
            </a:r>
            <a:r>
              <a:rPr lang="fa-IR" dirty="0" smtClean="0">
                <a:cs typeface="B Mitra" pitchFamily="2" charset="-78"/>
              </a:rPr>
              <a:t> روش روند یابی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2-</a:t>
            </a:r>
            <a:r>
              <a:rPr lang="fa-IR" dirty="0" smtClean="0">
                <a:cs typeface="B Mitra" pitchFamily="2" charset="-78"/>
              </a:rPr>
              <a:t>روش نسبت یابی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3-</a:t>
            </a:r>
            <a:r>
              <a:rPr lang="fa-IR" dirty="0" smtClean="0">
                <a:cs typeface="B Mitra" pitchFamily="2" charset="-78"/>
              </a:rPr>
              <a:t> روش همبستگی 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4- </a:t>
            </a:r>
            <a:r>
              <a:rPr lang="fa-IR" dirty="0" smtClean="0">
                <a:cs typeface="B Mitra" pitchFamily="2" charset="-78"/>
              </a:rPr>
              <a:t>روش رگرسیون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5- </a:t>
            </a:r>
            <a:r>
              <a:rPr lang="fa-IR" dirty="0" smtClean="0">
                <a:cs typeface="B Mitra" pitchFamily="2" charset="-78"/>
              </a:rPr>
              <a:t>روش شبیه سازی</a:t>
            </a:r>
          </a:p>
          <a:p>
            <a:pPr>
              <a:buNone/>
            </a:pPr>
            <a:endParaRPr lang="fa-I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22</a:t>
            </a:fld>
            <a:endParaRPr lang="fa-I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مرحله برآورد عرضه نیروی انسانی </a:t>
            </a:r>
            <a:endParaRPr lang="fa-IR" sz="2900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/>
          <a:lstStyle/>
          <a:p>
            <a:pPr>
              <a:buNone/>
            </a:pPr>
            <a:r>
              <a:rPr lang="fa-IR" dirty="0" smtClean="0"/>
              <a:t>1</a:t>
            </a:r>
            <a:r>
              <a:rPr lang="fa-IR" dirty="0" smtClean="0">
                <a:cs typeface="B Mitra" pitchFamily="2" charset="-78"/>
              </a:rPr>
              <a:t>-برآورد عرضه نیرو از منابع داخلی 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-فهرست موجودی مهارتهای مديريتي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-جدول جایگزینی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-نظر سرپرست 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-روش دلفی</a:t>
            </a:r>
            <a:endParaRPr lang="fa-IR" dirty="0">
              <a:cs typeface="B Mitra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23</a:t>
            </a:fld>
            <a:endParaRPr lang="fa-I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fa-IR" sz="1800" dirty="0" smtClean="0">
                <a:solidFill>
                  <a:srgbClr val="FF0000"/>
                </a:solidFill>
                <a:cs typeface="B Titr" pitchFamily="2" charset="-78"/>
              </a:rPr>
              <a:t>مقایسه روش های برآورد عرضه نیرو از صنایع داخلی و تقاضا برای  نیرو</a:t>
            </a:r>
            <a:endParaRPr lang="fa-IR" sz="1800" dirty="0">
              <a:solidFill>
                <a:srgbClr val="FF0000"/>
              </a:solidFill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79512" y="1412776"/>
          <a:ext cx="8750309" cy="4562019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2660615"/>
                <a:gridCol w="767883"/>
                <a:gridCol w="1224708"/>
                <a:gridCol w="1845483"/>
                <a:gridCol w="1162447"/>
                <a:gridCol w="1089173"/>
              </a:tblGrid>
              <a:tr h="630099"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نام روش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نوع روش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نوع برآورد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نوع سیستم اطلاعاتی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هزینه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زمانبری</a:t>
                      </a:r>
                    </a:p>
                  </a:txBody>
                  <a:tcPr/>
                </a:tc>
              </a:tr>
              <a:tr h="630099"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روندیابی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مقداری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عرضه و تقاضا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کامپیوتری و دستی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متوسط تا زیاد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متوسط تا زیاد</a:t>
                      </a:r>
                    </a:p>
                  </a:txBody>
                  <a:tcPr/>
                </a:tc>
              </a:tr>
              <a:tr h="365057"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نسبت یابی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مقداری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عرضه و تقاضا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کامپیوتری </a:t>
                      </a:r>
                      <a:r>
                        <a:rPr lang="fa-IR" sz="180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و دستی</a:t>
                      </a:r>
                      <a:endParaRPr lang="fa-IR" sz="1800" dirty="0" smtClean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متوسط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متوسط</a:t>
                      </a:r>
                    </a:p>
                  </a:txBody>
                  <a:tcPr/>
                </a:tc>
              </a:tr>
              <a:tr h="365057"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همبستگی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مقداری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عرضه و تقاضا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کامپیوتری</a:t>
                      </a:r>
                      <a:r>
                        <a:rPr lang="fa-IR" sz="1800" baseline="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 و </a:t>
                      </a:r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دستی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زیاد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زیاد</a:t>
                      </a:r>
                    </a:p>
                  </a:txBody>
                  <a:tcPr/>
                </a:tc>
              </a:tr>
              <a:tr h="365057"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رگرسیون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مقداری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عرضه و تقاضا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کامپیوتری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زیاد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زیاد</a:t>
                      </a:r>
                    </a:p>
                  </a:txBody>
                  <a:tcPr/>
                </a:tc>
              </a:tr>
              <a:tr h="365057"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شبیه سازی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مقداری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عرضه و تقاضا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کامپیوتری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زیاد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زیاد</a:t>
                      </a:r>
                    </a:p>
                  </a:txBody>
                  <a:tcPr/>
                </a:tc>
              </a:tr>
              <a:tr h="365057"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فهرست موجودی مهارتهای مدیریتی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قضاوتی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عرضه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کامپیوتری و دستي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متوسط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متوسط تا زیاد</a:t>
                      </a:r>
                    </a:p>
                  </a:txBody>
                  <a:tcPr/>
                </a:tc>
              </a:tr>
              <a:tr h="365057"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طرح جانشینی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قضاوتی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عرضه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کامپیوتری</a:t>
                      </a:r>
                      <a:r>
                        <a:rPr lang="fa-IR" sz="1800" baseline="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 و </a:t>
                      </a:r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دستی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کم تا متوسط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متوسط</a:t>
                      </a:r>
                    </a:p>
                  </a:txBody>
                  <a:tcPr/>
                </a:tc>
              </a:tr>
              <a:tr h="365057"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جدول جایگزینی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قضاوتی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عرضه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کامپیوتری</a:t>
                      </a:r>
                      <a:r>
                        <a:rPr lang="fa-IR" sz="1800" baseline="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 و </a:t>
                      </a:r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دستی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کم تا متوسط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متوسط</a:t>
                      </a:r>
                    </a:p>
                  </a:txBody>
                  <a:tcPr/>
                </a:tc>
              </a:tr>
              <a:tr h="365057"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نظر سرپرست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قضاوتی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عرضه و تقاضا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دستی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کم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کم</a:t>
                      </a:r>
                      <a:r>
                        <a:rPr kumimoji="0" lang="fa-I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 تا متوسط</a:t>
                      </a:r>
                      <a:endParaRPr kumimoji="0" lang="fa-IR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itra" pitchFamily="2" charset="-78"/>
                      </a:endParaRPr>
                    </a:p>
                  </a:txBody>
                  <a:tcPr/>
                </a:tc>
              </a:tr>
              <a:tr h="365057"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دلفی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قضاوتی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عرضه و تقاضا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دستی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کم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زیاد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24</a:t>
            </a:fld>
            <a:endParaRPr lang="fa-I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2-برآورد عرضه نیرو از منابع خارجی</a:t>
            </a:r>
            <a:endParaRPr lang="fa-IR" sz="2900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208823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*</a:t>
            </a:r>
            <a:r>
              <a:rPr lang="fa-IR" dirty="0" smtClean="0">
                <a:cs typeface="B Mitra" pitchFamily="2" charset="-78"/>
              </a:rPr>
              <a:t>وضعیت عمومی اقتصادی</a:t>
            </a:r>
          </a:p>
          <a:p>
            <a:pPr>
              <a:lnSpc>
                <a:spcPct val="150000"/>
              </a:lnSpc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*</a:t>
            </a:r>
            <a:r>
              <a:rPr lang="fa-IR" dirty="0" smtClean="0">
                <a:cs typeface="B Mitra" pitchFamily="2" charset="-78"/>
              </a:rPr>
              <a:t>بازارهای محلی کار</a:t>
            </a:r>
          </a:p>
          <a:p>
            <a:pPr>
              <a:lnSpc>
                <a:spcPct val="150000"/>
              </a:lnSpc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*</a:t>
            </a:r>
            <a:r>
              <a:rPr lang="fa-IR" dirty="0" smtClean="0">
                <a:cs typeface="B Mitra" pitchFamily="2" charset="-78"/>
              </a:rPr>
              <a:t>بازارهای تخصصی کار</a:t>
            </a:r>
            <a:endParaRPr lang="fa-IR" dirty="0">
              <a:cs typeface="B Mitra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25</a:t>
            </a:fld>
            <a:endParaRPr lang="fa-I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مرحله مقایسه عرضه و تقاضا:</a:t>
            </a:r>
            <a:endParaRPr lang="fa-IR" sz="2900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1-</a:t>
            </a:r>
            <a:r>
              <a:rPr lang="fa-IR" dirty="0" smtClean="0">
                <a:cs typeface="B Mitra" pitchFamily="2" charset="-78"/>
              </a:rPr>
              <a:t>تقاضا مساوی با عرضه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2-</a:t>
            </a:r>
            <a:r>
              <a:rPr lang="fa-IR" dirty="0" smtClean="0">
                <a:cs typeface="B Mitra" pitchFamily="2" charset="-78"/>
              </a:rPr>
              <a:t>تقاضا بیشتر از عرضه 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3-</a:t>
            </a:r>
            <a:r>
              <a:rPr lang="fa-IR" dirty="0" smtClean="0">
                <a:cs typeface="B Mitra" pitchFamily="2" charset="-78"/>
              </a:rPr>
              <a:t>تقاضا کمتر از عرضه 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1-3-</a:t>
            </a:r>
            <a:r>
              <a:rPr lang="fa-IR" dirty="0" smtClean="0">
                <a:cs typeface="B Mitra" pitchFamily="2" charset="-78"/>
              </a:rPr>
              <a:t>برکناری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2-3-</a:t>
            </a:r>
            <a:r>
              <a:rPr lang="fa-IR" dirty="0" smtClean="0">
                <a:cs typeface="B Mitra" pitchFamily="2" charset="-78"/>
              </a:rPr>
              <a:t>بازنشستگی زودرس و بازخرید 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3-3-</a:t>
            </a:r>
            <a:r>
              <a:rPr lang="fa-IR" dirty="0" smtClean="0">
                <a:cs typeface="B Mitra" pitchFamily="2" charset="-78"/>
              </a:rPr>
              <a:t>کاهش ساعات کار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4-3-</a:t>
            </a:r>
            <a:r>
              <a:rPr lang="fa-IR" dirty="0" smtClean="0">
                <a:cs typeface="B Mitra" pitchFamily="2" charset="-78"/>
              </a:rPr>
              <a:t>حذف شغل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5-3-</a:t>
            </a:r>
            <a:r>
              <a:rPr lang="fa-IR" dirty="0" smtClean="0">
                <a:cs typeface="B Mitra" pitchFamily="2" charset="-78"/>
              </a:rPr>
              <a:t>کاریابی</a:t>
            </a:r>
            <a:endParaRPr lang="fa-IR" dirty="0">
              <a:cs typeface="B Mitra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26</a:t>
            </a:fld>
            <a:endParaRPr lang="fa-I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/>
          </a:bodyPr>
          <a:lstStyle/>
          <a:p>
            <a:pPr algn="r"/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فرآیند کارمند یابی</a:t>
            </a:r>
            <a:endParaRPr lang="fa-IR" sz="2900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09634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a-IR" dirty="0" smtClean="0"/>
              <a:t>   </a:t>
            </a:r>
            <a:r>
              <a:rPr lang="fa-IR" dirty="0" smtClean="0">
                <a:cs typeface="B Mitra" pitchFamily="2" charset="-78"/>
              </a:rPr>
              <a:t>کارمند یابی: فرآیندی است که به وسیله آن کسانی که به نظر می رسد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توانایی </a:t>
            </a:r>
            <a:br>
              <a:rPr lang="fa-IR" dirty="0" smtClean="0">
                <a:solidFill>
                  <a:srgbClr val="FF0000"/>
                </a:solidFill>
                <a:cs typeface="B Mitra" pitchFamily="2" charset="-78"/>
              </a:rPr>
            </a:b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بالقوه ای برای عضویت</a:t>
            </a:r>
            <a:r>
              <a:rPr lang="fa-IR" dirty="0" smtClean="0">
                <a:cs typeface="B Mitra" pitchFamily="2" charset="-78"/>
              </a:rPr>
              <a:t> در سازمان و انجام دادن وظایف محول دارند، شناسایی </a:t>
            </a:r>
            <a:br>
              <a:rPr lang="fa-IR" dirty="0" smtClean="0">
                <a:cs typeface="B Mitra" pitchFamily="2" charset="-78"/>
              </a:rPr>
            </a:br>
            <a:r>
              <a:rPr lang="fa-IR" dirty="0" smtClean="0">
                <a:cs typeface="B Mitra" pitchFamily="2" charset="-78"/>
              </a:rPr>
              <a:t>می گردند و موجبات جذب آنها به سوی سازمان فراهم می شود.</a:t>
            </a:r>
          </a:p>
          <a:p>
            <a:pPr algn="just">
              <a:lnSpc>
                <a:spcPct val="150000"/>
              </a:lnSpc>
              <a:buNone/>
            </a:pPr>
            <a:r>
              <a:rPr lang="fa-IR" dirty="0" smtClean="0">
                <a:cs typeface="B Mitra" pitchFamily="2" charset="-78"/>
              </a:rPr>
              <a:t>  میزان کارمندیابی بستگی به اندازه ، مکان ، محیط و شرایط کار، میزان حقوق و رشد یا رکود سازمان دارد.</a:t>
            </a:r>
          </a:p>
          <a:p>
            <a:pPr algn="just">
              <a:buNone/>
            </a:pP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27</a:t>
            </a:fld>
            <a:endParaRPr lang="fa-I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432048"/>
          </a:xfrm>
        </p:spPr>
        <p:txBody>
          <a:bodyPr>
            <a:normAutofit fontScale="90000"/>
          </a:bodyPr>
          <a:lstStyle/>
          <a:p>
            <a:pPr algn="just"/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عوامل موثر در کارمند یابی.</a:t>
            </a:r>
            <a:endParaRPr lang="fa-IR" sz="2900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dirty="0" smtClean="0">
                <a:cs typeface="B Mitra" pitchFamily="2" charset="-78"/>
              </a:rPr>
              <a:t>1-عوامل محیطی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      *</a:t>
            </a:r>
            <a:r>
              <a:rPr lang="fa-IR" dirty="0" smtClean="0">
                <a:cs typeface="B Mitra" pitchFamily="2" charset="-78"/>
              </a:rPr>
              <a:t>عوامل اقتصادی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      *</a:t>
            </a:r>
            <a:r>
              <a:rPr lang="fa-IR" dirty="0" smtClean="0">
                <a:cs typeface="B Mitra" pitchFamily="2" charset="-78"/>
              </a:rPr>
              <a:t> عوامل اجتماعی / فرهنگي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      *</a:t>
            </a:r>
            <a:r>
              <a:rPr lang="fa-IR" dirty="0" smtClean="0">
                <a:cs typeface="B Mitra" pitchFamily="2" charset="-78"/>
              </a:rPr>
              <a:t>عوامل تکنولوژی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      *</a:t>
            </a:r>
            <a:r>
              <a:rPr lang="fa-IR" dirty="0" smtClean="0">
                <a:cs typeface="B Mitra" pitchFamily="2" charset="-78"/>
              </a:rPr>
              <a:t>قوانین و مقررات 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2-</a:t>
            </a:r>
            <a:r>
              <a:rPr lang="fa-IR" dirty="0" smtClean="0">
                <a:cs typeface="B Mitra" pitchFamily="2" charset="-78"/>
              </a:rPr>
              <a:t>عوامل سازمان 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       *</a:t>
            </a:r>
            <a:r>
              <a:rPr lang="fa-IR" dirty="0" smtClean="0">
                <a:cs typeface="B Mitra" pitchFamily="2" charset="-78"/>
              </a:rPr>
              <a:t>شهرت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       *</a:t>
            </a:r>
            <a:r>
              <a:rPr lang="fa-IR" dirty="0" smtClean="0">
                <a:cs typeface="B Mitra" pitchFamily="2" charset="-78"/>
              </a:rPr>
              <a:t>جذابیت شغل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       *</a:t>
            </a:r>
            <a:r>
              <a:rPr lang="fa-IR" dirty="0" smtClean="0">
                <a:cs typeface="B Mitra" pitchFamily="2" charset="-78"/>
              </a:rPr>
              <a:t>سیاستهای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 </a:t>
            </a:r>
            <a:r>
              <a:rPr lang="fa-IR" dirty="0" smtClean="0">
                <a:cs typeface="B Mitra" pitchFamily="2" charset="-78"/>
              </a:rPr>
              <a:t>و خط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 </a:t>
            </a:r>
            <a:r>
              <a:rPr lang="fa-IR" dirty="0" smtClean="0">
                <a:cs typeface="B Mitra" pitchFamily="2" charset="-78"/>
              </a:rPr>
              <a:t>مشی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 </a:t>
            </a:r>
            <a:r>
              <a:rPr lang="fa-IR" dirty="0" smtClean="0">
                <a:cs typeface="B Mitra" pitchFamily="2" charset="-78"/>
              </a:rPr>
              <a:t>های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 </a:t>
            </a:r>
            <a:r>
              <a:rPr lang="fa-IR" dirty="0" smtClean="0">
                <a:cs typeface="B Mitra" pitchFamily="2" charset="-78"/>
              </a:rPr>
              <a:t>سازمان 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       *</a:t>
            </a:r>
            <a:r>
              <a:rPr lang="fa-IR" dirty="0" smtClean="0">
                <a:cs typeface="B Mitra" pitchFamily="2" charset="-78"/>
              </a:rPr>
              <a:t>دخالت های اتحادیه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 </a:t>
            </a:r>
            <a:r>
              <a:rPr lang="fa-IR" dirty="0" smtClean="0">
                <a:cs typeface="B Mitra" pitchFamily="2" charset="-78"/>
              </a:rPr>
              <a:t>ها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       *</a:t>
            </a:r>
            <a:r>
              <a:rPr lang="fa-IR" dirty="0" smtClean="0">
                <a:cs typeface="B Mitra" pitchFamily="2" charset="-78"/>
              </a:rPr>
              <a:t>هزینه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 </a:t>
            </a:r>
            <a:r>
              <a:rPr lang="fa-IR" dirty="0" smtClean="0">
                <a:cs typeface="B Mitra" pitchFamily="2" charset="-78"/>
              </a:rPr>
              <a:t>کارمند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 </a:t>
            </a:r>
            <a:r>
              <a:rPr lang="fa-IR" dirty="0" smtClean="0">
                <a:cs typeface="B Mitra" pitchFamily="2" charset="-78"/>
              </a:rPr>
              <a:t>یابی</a:t>
            </a:r>
            <a:endParaRPr lang="fa-IR" dirty="0">
              <a:cs typeface="B Mitra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28</a:t>
            </a:fld>
            <a:endParaRPr lang="fa-I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r"/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مراحل کارمندیابی</a:t>
            </a:r>
            <a:endParaRPr lang="fa-IR" sz="2900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>
              <a:buNone/>
            </a:pPr>
            <a:endParaRPr lang="fa-IR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1-</a:t>
            </a:r>
            <a:r>
              <a:rPr lang="fa-IR" dirty="0" smtClean="0">
                <a:cs typeface="B Mitra" pitchFamily="2" charset="-78"/>
              </a:rPr>
              <a:t>تعیین تعداد و نوع نیروی مورد نیاز سازمان 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2-</a:t>
            </a:r>
            <a:r>
              <a:rPr lang="fa-IR" dirty="0" smtClean="0">
                <a:cs typeface="B Mitra" pitchFamily="2" charset="-78"/>
              </a:rPr>
              <a:t>نوشتن شرح شغل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3-</a:t>
            </a:r>
            <a:r>
              <a:rPr lang="fa-IR" dirty="0" smtClean="0">
                <a:cs typeface="B Mitra" pitchFamily="2" charset="-78"/>
              </a:rPr>
              <a:t>تعیین شرایط احراز شغل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4-</a:t>
            </a:r>
            <a:r>
              <a:rPr lang="fa-IR" dirty="0" smtClean="0">
                <a:cs typeface="B Mitra" pitchFamily="2" charset="-78"/>
              </a:rPr>
              <a:t>شناسایی مراکز و منابع کارمند یابی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5-</a:t>
            </a:r>
            <a:r>
              <a:rPr lang="fa-IR" dirty="0" smtClean="0">
                <a:cs typeface="B Mitra" pitchFamily="2" charset="-78"/>
              </a:rPr>
              <a:t>انتخاب روش کارمندیابی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6-</a:t>
            </a:r>
            <a:r>
              <a:rPr lang="fa-IR" dirty="0" smtClean="0">
                <a:cs typeface="B Mitra" pitchFamily="2" charset="-78"/>
              </a:rPr>
              <a:t> بررسی فرم های درخواست کار 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7-</a:t>
            </a:r>
            <a:r>
              <a:rPr lang="fa-IR" dirty="0" smtClean="0">
                <a:cs typeface="B Mitra" pitchFamily="2" charset="-78"/>
              </a:rPr>
              <a:t>برگزاری مصاحبه مقدماتی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8-</a:t>
            </a:r>
            <a:r>
              <a:rPr lang="fa-IR" dirty="0" smtClean="0">
                <a:cs typeface="B Mitra" pitchFamily="2" charset="-78"/>
              </a:rPr>
              <a:t>تهیه فهرستی از افراد واجد شرایط</a:t>
            </a:r>
            <a:endParaRPr lang="fa-IR" dirty="0">
              <a:cs typeface="B Mitra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29</a:t>
            </a:fld>
            <a:endParaRPr lang="fa-I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-</a:t>
            </a:r>
            <a:r>
              <a:rPr lang="fa-IR" sz="2800" dirty="0" smtClean="0">
                <a:solidFill>
                  <a:srgbClr val="FF0000"/>
                </a:solidFill>
                <a:cs typeface="B Mitra" pitchFamily="2" charset="-78"/>
              </a:rPr>
              <a:t>وظایف و مسئولیت های </a:t>
            </a:r>
            <a:r>
              <a:rPr lang="fa-IR" sz="2800" dirty="0" smtClean="0">
                <a:solidFill>
                  <a:schemeClr val="tx1"/>
                </a:solidFill>
                <a:cs typeface="B Mitra" pitchFamily="2" charset="-78"/>
              </a:rPr>
              <a:t>دولت بوسیله سازمان های دولتی و غیر دولتی انجام می پذیرد.</a:t>
            </a:r>
          </a:p>
          <a:p>
            <a:pPr algn="just">
              <a:lnSpc>
                <a:spcPct val="200000"/>
              </a:lnSpc>
              <a:buNone/>
            </a:pPr>
            <a:r>
              <a:rPr lang="fa-IR" sz="2800" dirty="0" smtClean="0">
                <a:solidFill>
                  <a:schemeClr val="tx1"/>
                </a:solidFill>
                <a:cs typeface="B Mitra" pitchFamily="2" charset="-78"/>
              </a:rPr>
              <a:t>-نقش نیروی انسانی در تحقق </a:t>
            </a:r>
            <a:r>
              <a:rPr lang="fa-IR" sz="2800" dirty="0" smtClean="0">
                <a:solidFill>
                  <a:srgbClr val="FF0000"/>
                </a:solidFill>
                <a:cs typeface="B Mitra" pitchFamily="2" charset="-78"/>
              </a:rPr>
              <a:t>اهداف سازمان ها </a:t>
            </a:r>
          </a:p>
          <a:p>
            <a:pPr algn="just">
              <a:lnSpc>
                <a:spcPct val="200000"/>
              </a:lnSpc>
              <a:buNone/>
            </a:pPr>
            <a:r>
              <a:rPr lang="fa-IR" sz="2800" dirty="0" smtClean="0">
                <a:solidFill>
                  <a:schemeClr val="tx1"/>
                </a:solidFill>
                <a:cs typeface="B Mitra" pitchFamily="2" charset="-78"/>
              </a:rPr>
              <a:t>-</a:t>
            </a:r>
            <a:r>
              <a:rPr lang="fa-IR" sz="2800" dirty="0" smtClean="0">
                <a:solidFill>
                  <a:srgbClr val="FF0000"/>
                </a:solidFill>
                <a:cs typeface="B Mitra" pitchFamily="2" charset="-78"/>
              </a:rPr>
              <a:t>نیروی انسانی </a:t>
            </a:r>
            <a:r>
              <a:rPr lang="fa-IR" sz="2800" dirty="0" smtClean="0">
                <a:solidFill>
                  <a:schemeClr val="tx1"/>
                </a:solidFill>
                <a:cs typeface="B Mitra" pitchFamily="2" charset="-78"/>
              </a:rPr>
              <a:t>با انگیزه- خلاق و نوآور- کالای مرغوب و خدمات شایسته – سرمایه ها  بکار می افتد – بهداشت و رفاه – امنیت، تعلیم و تریبت شکل می گیرد.</a:t>
            </a:r>
          </a:p>
          <a:p>
            <a:pPr>
              <a:lnSpc>
                <a:spcPct val="160000"/>
              </a:lnSpc>
            </a:pP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در فرآیند انتخاب افراد بمنظور تصدی شغل، عوامل متعددی مطرح می باشد که برخی از آنان مرتبط و برخی غیر مرتبط با شغل می باشند.</a:t>
            </a:r>
          </a:p>
          <a:p>
            <a:pPr>
              <a:buNone/>
            </a:pP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30</a:t>
            </a:fld>
            <a:endParaRPr lang="fa-IR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91680" y="2132856"/>
          <a:ext cx="6096000" cy="3901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rtl="1">
                        <a:buFontTx/>
                        <a:buNone/>
                      </a:pPr>
                      <a:r>
                        <a:rPr kumimoji="0" lang="fa-IR" sz="2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-</a:t>
                      </a:r>
                      <a:r>
                        <a:rPr kumimoji="0" lang="fa-IR" sz="2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 </a:t>
                      </a:r>
                      <a:r>
                        <a:rPr kumimoji="0" lang="fa-IR" sz="2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جنسیت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2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-</a:t>
                      </a:r>
                      <a:r>
                        <a:rPr kumimoji="0" lang="fa-IR" sz="2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 </a:t>
                      </a:r>
                      <a:r>
                        <a:rPr kumimoji="0" lang="fa-IR" sz="2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گذشته فرد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kumimoji="0" lang="fa-IR" sz="2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-</a:t>
                      </a:r>
                      <a:r>
                        <a:rPr kumimoji="0" lang="fa-IR" sz="2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 اصل و نسب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2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-</a:t>
                      </a:r>
                      <a:r>
                        <a:rPr kumimoji="0" lang="fa-IR" sz="2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 تجربه و سابقه کار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kumimoji="0" lang="fa-IR" sz="2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-</a:t>
                      </a:r>
                      <a:r>
                        <a:rPr kumimoji="0" lang="fa-IR" sz="2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 وضعیت تأهل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buFontTx/>
                        <a:buNone/>
                      </a:pPr>
                      <a:r>
                        <a:rPr kumimoji="0" lang="fa-IR" sz="2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-</a:t>
                      </a:r>
                      <a:r>
                        <a:rPr kumimoji="0" lang="fa-IR" sz="26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 </a:t>
                      </a:r>
                      <a:r>
                        <a:rPr kumimoji="0" lang="fa-IR" sz="2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تحصیلات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kumimoji="0" lang="fa-IR" sz="2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-</a:t>
                      </a:r>
                      <a:r>
                        <a:rPr kumimoji="0" lang="fa-IR" sz="2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 نقص عضو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2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-</a:t>
                      </a:r>
                      <a:r>
                        <a:rPr kumimoji="0" lang="fa-IR" sz="2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 </a:t>
                      </a:r>
                      <a:r>
                        <a:rPr kumimoji="0" lang="fa-IR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اهمیت و موقعیت شغل</a:t>
                      </a:r>
                      <a:r>
                        <a:rPr kumimoji="0" lang="fa-IR" sz="2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 در</a:t>
                      </a:r>
                      <a:r>
                        <a:rPr kumimoji="0" lang="fa-IR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بازار کار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>
                        <a:buFontTx/>
                        <a:buNone/>
                      </a:pPr>
                      <a:r>
                        <a:rPr kumimoji="0" lang="fa-IR" sz="2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- </a:t>
                      </a:r>
                      <a:r>
                        <a:rPr kumimoji="0" lang="fa-IR" sz="2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مذهب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2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-</a:t>
                      </a:r>
                      <a:r>
                        <a:rPr kumimoji="0" lang="fa-IR" sz="2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 نسبت انتخاب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>
                        <a:buFontTx/>
                        <a:buNone/>
                      </a:pPr>
                      <a:r>
                        <a:rPr kumimoji="0" lang="fa-IR" sz="2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- </a:t>
                      </a:r>
                      <a:r>
                        <a:rPr kumimoji="0" lang="fa-IR" sz="2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نژاد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2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- </a:t>
                      </a:r>
                      <a:r>
                        <a:rPr kumimoji="0" lang="fa-IR" sz="2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نوع سازمان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>
                        <a:buFontTx/>
                        <a:buNone/>
                      </a:pPr>
                      <a:r>
                        <a:rPr kumimoji="0" lang="fa-IR" sz="2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- </a:t>
                      </a:r>
                      <a:r>
                        <a:rPr kumimoji="0" lang="fa-IR" sz="2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سن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kumimoji="0" lang="fa-IR" sz="2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itra" pitchFamily="2" charset="-7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kumimoji="0" lang="fa-IR" sz="2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-</a:t>
                      </a:r>
                      <a:r>
                        <a:rPr kumimoji="0" lang="fa-IR" sz="2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 وضعیت جسمی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kumimoji="0" lang="fa-IR" sz="2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itra" pitchFamily="2" charset="-7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rmAutofit/>
          </a:bodyPr>
          <a:lstStyle/>
          <a:p>
            <a:pPr algn="r"/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 فرآیند انتخاب به دو روش:</a:t>
            </a:r>
            <a:b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</a:br>
            <a:r>
              <a:rPr lang="fa-IR" sz="2600" dirty="0" smtClean="0">
                <a:solidFill>
                  <a:srgbClr val="FF0000"/>
                </a:solidFill>
                <a:cs typeface="B Mitra" pitchFamily="2" charset="-78"/>
              </a:rPr>
              <a:t>الف- روش مرحله ای</a:t>
            </a:r>
            <a:endParaRPr lang="fa-IR" sz="2600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1044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1- </a:t>
            </a:r>
            <a:r>
              <a:rPr lang="fa-IR" dirty="0" smtClean="0">
                <a:cs typeface="B Mitra" pitchFamily="2" charset="-78"/>
              </a:rPr>
              <a:t>مصاحبه مقدماتی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2-</a:t>
            </a:r>
            <a:r>
              <a:rPr lang="fa-IR" dirty="0" smtClean="0">
                <a:cs typeface="B Mitra" pitchFamily="2" charset="-78"/>
              </a:rPr>
              <a:t> تکمیل فرم درخواست کار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3-</a:t>
            </a:r>
            <a:r>
              <a:rPr lang="fa-IR" dirty="0" smtClean="0">
                <a:cs typeface="B Mitra" pitchFamily="2" charset="-78"/>
              </a:rPr>
              <a:t> برگزاری آزمون های استخدامی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4- </a:t>
            </a:r>
            <a:r>
              <a:rPr lang="fa-IR" dirty="0" smtClean="0">
                <a:cs typeface="B Mitra" pitchFamily="2" charset="-78"/>
              </a:rPr>
              <a:t>مصاحبه تخصصی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5- </a:t>
            </a:r>
            <a:r>
              <a:rPr lang="fa-IR" dirty="0" smtClean="0">
                <a:cs typeface="B Mitra" pitchFamily="2" charset="-78"/>
              </a:rPr>
              <a:t>بررسی سوابق متقاضی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6-</a:t>
            </a:r>
            <a:r>
              <a:rPr lang="fa-IR" dirty="0" smtClean="0">
                <a:cs typeface="B Mitra" pitchFamily="2" charset="-78"/>
              </a:rPr>
              <a:t> معاینه پزشکی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7- </a:t>
            </a:r>
            <a:r>
              <a:rPr lang="fa-IR" dirty="0" smtClean="0">
                <a:cs typeface="B Mitra" pitchFamily="2" charset="-78"/>
              </a:rPr>
              <a:t>تصمیم گیری نهایی</a:t>
            </a:r>
          </a:p>
          <a:p>
            <a:pPr>
              <a:buNone/>
            </a:pPr>
            <a:endParaRPr lang="fa-IR" sz="400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ب- روش ارزیابی جامع</a:t>
            </a:r>
            <a:endParaRPr lang="fa-IR" dirty="0">
              <a:cs typeface="B Mitra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31</a:t>
            </a:fld>
            <a:endParaRPr lang="fa-I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176464"/>
          </a:xfrm>
        </p:spPr>
        <p:txBody>
          <a:bodyPr/>
          <a:lstStyle/>
          <a:p>
            <a:pPr algn="just">
              <a:buNone/>
            </a:pPr>
            <a:endParaRPr lang="fa-IR" sz="2900" dirty="0" smtClean="0">
              <a:solidFill>
                <a:srgbClr val="FF0000"/>
              </a:solidFill>
              <a:latin typeface="+mj-lt"/>
              <a:ea typeface="+mj-ea"/>
              <a:cs typeface="B Mitra" pitchFamily="2" charset="-78"/>
            </a:endParaRPr>
          </a:p>
          <a:p>
            <a:pPr algn="just">
              <a:buNone/>
            </a:pPr>
            <a:r>
              <a:rPr lang="fa-IR" dirty="0" smtClean="0">
                <a:cs typeface="B Mitra" pitchFamily="2" charset="-78"/>
              </a:rPr>
              <a:t>در فرايند اجتماعي کردن، هر کارمندی که در مجموعه ای بکار مشغول (استخدام) می شود باید رفتاری را که از نظر مجموعه صحیح و مطلوب است یاد بگیرد و به آن عمل نماید تا موفق باشد.</a:t>
            </a:r>
          </a:p>
          <a:p>
            <a:pPr algn="just">
              <a:buNone/>
            </a:pPr>
            <a:endParaRPr lang="fa-IR" sz="1200" dirty="0" smtClean="0">
              <a:cs typeface="B Mitra" pitchFamily="2" charset="-78"/>
            </a:endParaRPr>
          </a:p>
          <a:p>
            <a:pPr algn="just">
              <a:buNone/>
            </a:pPr>
            <a:r>
              <a:rPr lang="fa-IR" dirty="0" smtClean="0">
                <a:cs typeface="B Mitra" pitchFamily="2" charset="-78"/>
              </a:rPr>
              <a:t>    </a:t>
            </a:r>
            <a:r>
              <a:rPr lang="fa-IR" sz="2900" dirty="0" smtClean="0">
                <a:solidFill>
                  <a:srgbClr val="FF0000"/>
                </a:solidFill>
                <a:latin typeface="+mj-lt"/>
                <a:ea typeface="+mj-ea"/>
                <a:cs typeface="B Mitra" pitchFamily="2" charset="-78"/>
              </a:rPr>
              <a:t>اجتماعی کردن فرد: </a:t>
            </a:r>
            <a:r>
              <a:rPr lang="fa-IR" dirty="0" smtClean="0">
                <a:cs typeface="B Mitra" pitchFamily="2" charset="-78"/>
              </a:rPr>
              <a:t>فرایندی است که به وسیله آن فرد جدید اطلاعات لازم و کافی را درباره سازمانی که وارد آن شده است کسب می کند و با قبول ارزش ها، هنجارها و الگوهای رفتاری آن، خود را با اوضاع مطابقت داده، می آموزد که چه باید بکند وچه انتظاری از او می رود.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32</a:t>
            </a:fld>
            <a:endParaRPr lang="fa-I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2664296"/>
          </a:xfrm>
        </p:spPr>
        <p:txBody>
          <a:bodyPr/>
          <a:lstStyle/>
          <a:p>
            <a:pPr>
              <a:buNone/>
            </a:pPr>
            <a:r>
              <a:rPr lang="fa-IR" sz="2900" dirty="0" smtClean="0">
                <a:solidFill>
                  <a:srgbClr val="FF0000"/>
                </a:solidFill>
                <a:latin typeface="+mj-lt"/>
                <a:ea typeface="+mj-ea"/>
                <a:cs typeface="B Mitra" pitchFamily="2" charset="-78"/>
              </a:rPr>
              <a:t>چرا اجتماعی کردن مهم است؟</a:t>
            </a:r>
            <a:endParaRPr lang="en-US" sz="2900" dirty="0" smtClean="0">
              <a:solidFill>
                <a:srgbClr val="FF0000"/>
              </a:solidFill>
              <a:latin typeface="+mj-lt"/>
              <a:ea typeface="+mj-ea"/>
              <a:cs typeface="B Mitra" pitchFamily="2" charset="-78"/>
            </a:endParaRPr>
          </a:p>
          <a:p>
            <a:pPr>
              <a:buNone/>
            </a:pPr>
            <a:endParaRPr lang="fa-IR" sz="1600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 آشنا سازی فرد با سازمان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 رفع اضطراب و نگرانی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 جلوگیری از بدآموزی در محیط کار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33</a:t>
            </a:fld>
            <a:endParaRPr lang="fa-I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6456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a-IR" sz="2900" dirty="0" smtClean="0">
                <a:solidFill>
                  <a:srgbClr val="FF0000"/>
                </a:solidFill>
                <a:latin typeface="+mj-lt"/>
                <a:ea typeface="+mj-ea"/>
                <a:cs typeface="B Mitra" pitchFamily="2" charset="-78"/>
              </a:rPr>
              <a:t>مراحل اجتماعی کردن فرد در سازمان</a:t>
            </a:r>
          </a:p>
          <a:p>
            <a:pPr>
              <a:buNone/>
            </a:pPr>
            <a:endParaRPr lang="en-US" sz="1200" dirty="0" smtClean="0">
              <a:solidFill>
                <a:srgbClr val="FF0000"/>
              </a:solidFill>
              <a:latin typeface="+mj-lt"/>
              <a:ea typeface="+mj-ea"/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latin typeface="+mj-lt"/>
                <a:ea typeface="+mj-ea"/>
                <a:cs typeface="B Mitra" pitchFamily="2" charset="-78"/>
              </a:rPr>
              <a:t>1-</a:t>
            </a:r>
            <a:r>
              <a:rPr lang="fa-IR" sz="2900" dirty="0" smtClean="0">
                <a:solidFill>
                  <a:srgbClr val="FF0000"/>
                </a:solidFill>
                <a:latin typeface="+mj-lt"/>
                <a:ea typeface="+mj-ea"/>
                <a:cs typeface="B Mitra" pitchFamily="2" charset="-78"/>
              </a:rPr>
              <a:t> </a:t>
            </a:r>
            <a:r>
              <a:rPr lang="fa-IR" dirty="0" smtClean="0">
                <a:cs typeface="B Mitra" pitchFamily="2" charset="-78"/>
              </a:rPr>
              <a:t>قبل از ورود به سازمان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latin typeface="+mj-lt"/>
                <a:ea typeface="+mj-ea"/>
                <a:cs typeface="B Mitra" pitchFamily="2" charset="-78"/>
              </a:rPr>
              <a:t>2- </a:t>
            </a:r>
            <a:r>
              <a:rPr lang="fa-IR" dirty="0" smtClean="0">
                <a:cs typeface="B Mitra" pitchFamily="2" charset="-78"/>
              </a:rPr>
              <a:t>رویارویی فرد با سازمان</a:t>
            </a:r>
          </a:p>
          <a:p>
            <a:pPr lvl="0">
              <a:buNone/>
            </a:pPr>
            <a:r>
              <a:rPr lang="fa-IR" dirty="0" smtClean="0">
                <a:cs typeface="B Mitra" pitchFamily="2" charset="-78"/>
              </a:rPr>
              <a:t>      - موفق</a:t>
            </a:r>
          </a:p>
          <a:p>
            <a:pPr lvl="0">
              <a:buNone/>
            </a:pPr>
            <a:r>
              <a:rPr lang="fa-IR" dirty="0" smtClean="0">
                <a:cs typeface="B Mitra" pitchFamily="2" charset="-78"/>
              </a:rPr>
              <a:t>      - ناموفق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34</a:t>
            </a:fld>
            <a:endParaRPr lang="fa-I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960440"/>
          </a:xfrm>
        </p:spPr>
        <p:txBody>
          <a:bodyPr/>
          <a:lstStyle/>
          <a:p>
            <a:pPr algn="just">
              <a:buNone/>
            </a:pPr>
            <a:r>
              <a:rPr lang="fa-IR" dirty="0" smtClean="0">
                <a:solidFill>
                  <a:srgbClr val="FF0000"/>
                </a:solidFill>
                <a:latin typeface="+mj-lt"/>
                <a:ea typeface="+mj-ea"/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 افزایش کارایی سازمان ها در گرو افزایش کارایی منابع انسانی است.</a:t>
            </a:r>
            <a:endParaRPr lang="en-US" dirty="0" smtClean="0">
              <a:cs typeface="B Mitra" pitchFamily="2" charset="-78"/>
            </a:endParaRPr>
          </a:p>
          <a:p>
            <a:pPr algn="just">
              <a:buNone/>
            </a:pPr>
            <a:r>
              <a:rPr lang="fa-IR" dirty="0" smtClean="0">
                <a:solidFill>
                  <a:srgbClr val="FF0000"/>
                </a:solidFill>
                <a:latin typeface="+mj-lt"/>
                <a:ea typeface="+mj-ea"/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 افزایش کارایی نیروی انسانی در گروه آموزش و توسعه دانش و مهارت و ایجاد رفتارهای مطلوب برای انجام موفقیت آمیز شغل است.</a:t>
            </a:r>
          </a:p>
          <a:p>
            <a:pPr algn="just">
              <a:buNone/>
            </a:pPr>
            <a:r>
              <a:rPr lang="fa-IR" dirty="0" smtClean="0">
                <a:solidFill>
                  <a:srgbClr val="FF0000"/>
                </a:solidFill>
                <a:latin typeface="+mj-lt"/>
                <a:ea typeface="+mj-ea"/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آموزش هایی که هدف دار، مداوم، پر محتوا، بوسیله مربیان مجرب برنامه ریزی و اجرا شود باعث افزایش کارایی می گردد.</a:t>
            </a:r>
            <a:endParaRPr lang="en-US" dirty="0" smtClean="0">
              <a:cs typeface="B Mitra" pitchFamily="2" charset="-78"/>
            </a:endParaRPr>
          </a:p>
          <a:p>
            <a:pPr algn="just">
              <a:buNone/>
            </a:pPr>
            <a:r>
              <a:rPr lang="fa-IR" dirty="0" smtClean="0">
                <a:solidFill>
                  <a:srgbClr val="FF0000"/>
                </a:solidFill>
                <a:latin typeface="+mj-lt"/>
                <a:ea typeface="+mj-ea"/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در فرایند پیشرفت سریع علم و تکنولوژی برخی از مشاغل حذف و یا در هم ادغام </a:t>
            </a:r>
            <a:br>
              <a:rPr lang="fa-IR" dirty="0" smtClean="0">
                <a:cs typeface="B Mitra" pitchFamily="2" charset="-78"/>
              </a:rPr>
            </a:br>
            <a:r>
              <a:rPr lang="fa-IR" dirty="0" smtClean="0">
                <a:cs typeface="B Mitra" pitchFamily="2" charset="-78"/>
              </a:rPr>
              <a:t>می گردند.</a:t>
            </a:r>
            <a:endParaRPr lang="en-US" dirty="0" smtClean="0">
              <a:cs typeface="B Mitra" pitchFamily="2" charset="-78"/>
            </a:endParaRPr>
          </a:p>
          <a:p>
            <a:pPr algn="just">
              <a:buNone/>
            </a:pPr>
            <a:r>
              <a:rPr lang="fa-IR" dirty="0" smtClean="0">
                <a:solidFill>
                  <a:srgbClr val="FF0000"/>
                </a:solidFill>
                <a:latin typeface="+mj-lt"/>
                <a:ea typeface="+mj-ea"/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 آموزش به منزله پلی است که دنیای گذشته را به آینده پیوند می دهد و امروز را به فردا</a:t>
            </a:r>
            <a:endParaRPr lang="en-US" dirty="0" smtClean="0">
              <a:cs typeface="B Mitra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35</a:t>
            </a:fld>
            <a:endParaRPr lang="fa-I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2304256"/>
          </a:xfrm>
        </p:spPr>
        <p:txBody>
          <a:bodyPr/>
          <a:lstStyle/>
          <a:p>
            <a:pPr algn="just">
              <a:buNone/>
            </a:pPr>
            <a:r>
              <a:rPr lang="fa-IR" dirty="0" smtClean="0">
                <a:solidFill>
                  <a:srgbClr val="FF0000"/>
                </a:solidFill>
                <a:latin typeface="+mj-lt"/>
                <a:ea typeface="+mj-ea"/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هزینه های آموزشی را نباید هزینه های مصرفی دانست بلکه جزء هزینه های سرمایه ای محسوب می شوند که نتایج آن در دراز مدت حاصل خواهد شد.</a:t>
            </a:r>
            <a:endParaRPr lang="en-US" dirty="0" smtClean="0">
              <a:cs typeface="B Mitra" pitchFamily="2" charset="-78"/>
            </a:endParaRPr>
          </a:p>
          <a:p>
            <a:pPr algn="just">
              <a:buNone/>
            </a:pPr>
            <a:r>
              <a:rPr lang="fa-IR" dirty="0" smtClean="0">
                <a:solidFill>
                  <a:srgbClr val="FF0000"/>
                </a:solidFill>
                <a:latin typeface="+mj-lt"/>
                <a:ea typeface="+mj-ea"/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 بیشتر تغییر رفتارهای انسانی از طریق یادگیری حاصل می شود.</a:t>
            </a:r>
            <a:endParaRPr lang="en-US" dirty="0" smtClean="0">
              <a:cs typeface="B Mitra" pitchFamily="2" charset="-78"/>
            </a:endParaRPr>
          </a:p>
          <a:p>
            <a:pPr algn="just">
              <a:buNone/>
            </a:pPr>
            <a:r>
              <a:rPr lang="fa-IR" dirty="0" smtClean="0">
                <a:solidFill>
                  <a:srgbClr val="FF0000"/>
                </a:solidFill>
                <a:latin typeface="+mj-lt"/>
                <a:ea typeface="+mj-ea"/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یادگیری یعنی تغییر دائمی در رفتار افراد.</a:t>
            </a:r>
            <a:endParaRPr lang="en-US" dirty="0" smtClean="0">
              <a:cs typeface="B Mitra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36</a:t>
            </a:fld>
            <a:endParaRPr lang="fa-I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3123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sz="2900" dirty="0" smtClean="0">
                <a:solidFill>
                  <a:srgbClr val="FF0000"/>
                </a:solidFill>
                <a:latin typeface="+mj-lt"/>
                <a:ea typeface="+mj-ea"/>
                <a:cs typeface="B Mitra" pitchFamily="2" charset="-78"/>
              </a:rPr>
              <a:t>نظریه های یادگیری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latin typeface="+mj-lt"/>
                <a:ea typeface="+mj-ea"/>
                <a:cs typeface="B Mitra" pitchFamily="2" charset="-78"/>
              </a:rPr>
              <a:t>1- </a:t>
            </a:r>
            <a:r>
              <a:rPr lang="fa-IR" dirty="0" smtClean="0">
                <a:cs typeface="B Mitra" pitchFamily="2" charset="-78"/>
              </a:rPr>
              <a:t>نظریه یادگیری رفتاری (محرک و پاسخ)- تئوری رفتارگرایان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latin typeface="+mj-lt"/>
                <a:ea typeface="+mj-ea"/>
                <a:cs typeface="B Mitra" pitchFamily="2" charset="-78"/>
              </a:rPr>
              <a:t>2- </a:t>
            </a:r>
            <a:r>
              <a:rPr lang="fa-IR" dirty="0" smtClean="0">
                <a:cs typeface="B Mitra" pitchFamily="2" charset="-78"/>
              </a:rPr>
              <a:t>نظریه شناختی (گشتالت)- قانون تعادل روانی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latin typeface="+mj-lt"/>
                <a:ea typeface="+mj-ea"/>
                <a:cs typeface="B Mitra" pitchFamily="2" charset="-78"/>
              </a:rPr>
              <a:t>3-</a:t>
            </a:r>
            <a:r>
              <a:rPr lang="fa-IR" dirty="0" smtClean="0"/>
              <a:t> </a:t>
            </a:r>
            <a:r>
              <a:rPr lang="fa-IR" dirty="0" smtClean="0">
                <a:cs typeface="B Mitra" pitchFamily="2" charset="-78"/>
              </a:rPr>
              <a:t>نظریه یادگیری اجتماعی – الگوسازی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latin typeface="+mj-lt"/>
                <a:ea typeface="+mj-ea"/>
                <a:cs typeface="B Mitra" pitchFamily="2" charset="-78"/>
              </a:rPr>
              <a:t>4-</a:t>
            </a:r>
            <a:r>
              <a:rPr lang="fa-IR" dirty="0" smtClean="0"/>
              <a:t> </a:t>
            </a:r>
            <a:r>
              <a:rPr lang="fa-IR" dirty="0" smtClean="0">
                <a:cs typeface="B Mitra" pitchFamily="2" charset="-78"/>
              </a:rPr>
              <a:t>نظریه آسان سازی- مشارکت در افراد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37</a:t>
            </a:fld>
            <a:endParaRPr lang="fa-I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>
              <a:buNone/>
            </a:pPr>
            <a:endParaRPr lang="fa-IR" sz="2900" dirty="0" smtClean="0">
              <a:solidFill>
                <a:srgbClr val="FF0000"/>
              </a:solidFill>
              <a:latin typeface="+mj-lt"/>
              <a:ea typeface="+mj-ea"/>
              <a:cs typeface="B Mitra" pitchFamily="2" charset="-78"/>
            </a:endParaRPr>
          </a:p>
          <a:p>
            <a:pPr>
              <a:buNone/>
            </a:pPr>
            <a:r>
              <a:rPr lang="fa-IR" sz="2900" dirty="0" smtClean="0">
                <a:solidFill>
                  <a:srgbClr val="FF0000"/>
                </a:solidFill>
                <a:latin typeface="+mj-lt"/>
                <a:ea typeface="+mj-ea"/>
                <a:cs typeface="B Mitra" pitchFamily="2" charset="-78"/>
              </a:rPr>
              <a:t>اصول یادگیری</a:t>
            </a:r>
          </a:p>
          <a:p>
            <a:pPr>
              <a:buNone/>
            </a:pPr>
            <a:endParaRPr lang="en-US" sz="1100" dirty="0" smtClean="0">
              <a:solidFill>
                <a:srgbClr val="FF0000"/>
              </a:solidFill>
              <a:latin typeface="+mj-lt"/>
              <a:ea typeface="+mj-ea"/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1</a:t>
            </a:r>
            <a:r>
              <a:rPr lang="fa-IR" dirty="0" smtClean="0">
                <a:solidFill>
                  <a:srgbClr val="FF0000"/>
                </a:solidFill>
                <a:latin typeface="+mj-lt"/>
                <a:ea typeface="+mj-ea"/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راهنمایی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2-</a:t>
            </a:r>
            <a:r>
              <a:rPr lang="fa-IR" dirty="0" smtClean="0">
                <a:cs typeface="B Mitra" pitchFamily="2" charset="-78"/>
              </a:rPr>
              <a:t> استانداردهای عملکرد و آگاهی از نتایج آن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3- </a:t>
            </a:r>
            <a:r>
              <a:rPr lang="fa-IR" dirty="0" smtClean="0">
                <a:cs typeface="B Mitra" pitchFamily="2" charset="-78"/>
              </a:rPr>
              <a:t>پاداش و پیگیری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4-</a:t>
            </a:r>
            <a:r>
              <a:rPr lang="fa-IR" dirty="0" smtClean="0">
                <a:cs typeface="B Mitra" pitchFamily="2" charset="-78"/>
              </a:rPr>
              <a:t> انگیزش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5- </a:t>
            </a:r>
            <a:r>
              <a:rPr lang="fa-IR" dirty="0" smtClean="0">
                <a:cs typeface="B Mitra" pitchFamily="2" charset="-78"/>
              </a:rPr>
              <a:t>انتقال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38</a:t>
            </a:fld>
            <a:endParaRPr lang="fa-I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>
              <a:buNone/>
            </a:pPr>
            <a:endParaRPr lang="fa-IR" sz="2900" dirty="0" smtClean="0">
              <a:solidFill>
                <a:srgbClr val="FF0000"/>
              </a:solidFill>
              <a:latin typeface="+mj-lt"/>
              <a:ea typeface="+mj-ea"/>
              <a:cs typeface="B Mitra" pitchFamily="2" charset="-78"/>
            </a:endParaRPr>
          </a:p>
          <a:p>
            <a:pPr>
              <a:buNone/>
            </a:pPr>
            <a:r>
              <a:rPr lang="fa-IR" sz="2900" dirty="0" smtClean="0">
                <a:solidFill>
                  <a:srgbClr val="FF0000"/>
                </a:solidFill>
                <a:latin typeface="+mj-lt"/>
                <a:ea typeface="+mj-ea"/>
                <a:cs typeface="B Mitra" pitchFamily="2" charset="-78"/>
              </a:rPr>
              <a:t>فرآیند آموزش</a:t>
            </a:r>
          </a:p>
          <a:p>
            <a:pPr>
              <a:buNone/>
            </a:pPr>
            <a:endParaRPr lang="en-US" sz="1100" dirty="0" smtClean="0">
              <a:solidFill>
                <a:srgbClr val="FF0000"/>
              </a:solidFill>
              <a:latin typeface="+mj-lt"/>
              <a:ea typeface="+mj-ea"/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1- </a:t>
            </a:r>
            <a:r>
              <a:rPr lang="fa-IR" dirty="0" smtClean="0">
                <a:cs typeface="B Mitra" pitchFamily="2" charset="-78"/>
              </a:rPr>
              <a:t>تعیین نیازهای آموزشی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2-</a:t>
            </a:r>
            <a:r>
              <a:rPr lang="fa-IR" dirty="0" smtClean="0">
                <a:cs typeface="B Mitra" pitchFamily="2" charset="-78"/>
              </a:rPr>
              <a:t> تعیین اهداف آموزشی و توسعه منابع انسانی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3-</a:t>
            </a:r>
            <a:r>
              <a:rPr lang="fa-IR" dirty="0" smtClean="0">
                <a:cs typeface="B Mitra" pitchFamily="2" charset="-78"/>
              </a:rPr>
              <a:t> تعیین محتوای دوره ها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4-</a:t>
            </a:r>
            <a:r>
              <a:rPr lang="fa-IR" dirty="0" smtClean="0">
                <a:cs typeface="B Mitra" pitchFamily="2" charset="-78"/>
              </a:rPr>
              <a:t> بکارگیری اصول و مبانی یادگیری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5- </a:t>
            </a:r>
            <a:r>
              <a:rPr lang="fa-IR" dirty="0" smtClean="0">
                <a:cs typeface="B Mitra" pitchFamily="2" charset="-78"/>
              </a:rPr>
              <a:t>اجراء و ارزشیابی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/>
              <a:t>1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39</a:t>
            </a:fld>
            <a:endParaRPr lang="fa-I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Mitra" pitchFamily="2" charset="-78"/>
              </a:rPr>
              <a:t>عامل موفقیت یک سازمان </a:t>
            </a:r>
            <a:endParaRPr lang="fa-IR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- </a:t>
            </a:r>
            <a:r>
              <a:rPr lang="fa-IR" dirty="0" smtClean="0">
                <a:cs typeface="B Mitra" pitchFamily="2" charset="-78"/>
              </a:rPr>
              <a:t>نیروی انسانی </a:t>
            </a:r>
            <a:r>
              <a:rPr lang="en-US" dirty="0" smtClean="0">
                <a:solidFill>
                  <a:srgbClr val="FF0000"/>
                </a:solidFill>
                <a:cs typeface="B Mitra" pitchFamily="2" charset="-78"/>
              </a:rPr>
              <a:t>man power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 تکنولوژی </a:t>
            </a:r>
            <a:r>
              <a:rPr lang="en-US" dirty="0" smtClean="0">
                <a:solidFill>
                  <a:srgbClr val="FF0000"/>
                </a:solidFill>
                <a:cs typeface="B Mitra" pitchFamily="2" charset="-78"/>
              </a:rPr>
              <a:t>technology</a:t>
            </a:r>
            <a:endParaRPr lang="fa-IR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 مواد  اولیه  </a:t>
            </a:r>
            <a:r>
              <a:rPr lang="en-US" dirty="0" smtClean="0">
                <a:solidFill>
                  <a:srgbClr val="FF0000"/>
                </a:solidFill>
                <a:cs typeface="B Mitra" pitchFamily="2" charset="-78"/>
              </a:rPr>
              <a:t>material</a:t>
            </a:r>
            <a:endParaRPr lang="fa-IR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buFontTx/>
              <a:buChar char="-"/>
            </a:pPr>
            <a:r>
              <a:rPr lang="fa-IR" dirty="0" smtClean="0">
                <a:cs typeface="B Mitra" pitchFamily="2" charset="-78"/>
              </a:rPr>
              <a:t>اطلاعات </a:t>
            </a:r>
            <a:r>
              <a:rPr lang="en-US" dirty="0" smtClean="0">
                <a:solidFill>
                  <a:srgbClr val="FF0000"/>
                </a:solidFill>
                <a:cs typeface="B Mitra" pitchFamily="2" charset="-78"/>
              </a:rPr>
              <a:t>information  </a:t>
            </a:r>
          </a:p>
          <a:p>
            <a:pPr>
              <a:buFontTx/>
              <a:buChar char="-"/>
            </a:pPr>
            <a:r>
              <a:rPr lang="fa-IR" dirty="0" smtClean="0">
                <a:cs typeface="B Mitra" pitchFamily="2" charset="-78"/>
              </a:rPr>
              <a:t>سرمایه </a:t>
            </a:r>
            <a:r>
              <a:rPr lang="en-US" dirty="0" smtClean="0">
                <a:solidFill>
                  <a:srgbClr val="FF0000"/>
                </a:solidFill>
                <a:cs typeface="B Mitra" pitchFamily="2" charset="-78"/>
              </a:rPr>
              <a:t>money</a:t>
            </a:r>
            <a:endParaRPr lang="fa-IR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buFontTx/>
              <a:buChar char="-"/>
            </a:pPr>
            <a:endParaRPr lang="en-US" dirty="0" smtClean="0">
              <a:cs typeface="B Mitr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79712" y="5157192"/>
            <a:ext cx="1152128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cs typeface="B Mitra" pitchFamily="2" charset="-78"/>
              </a:rPr>
              <a:t>Input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79912" y="5157192"/>
            <a:ext cx="1152128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</a:rPr>
              <a:t>پردازش</a:t>
            </a:r>
            <a:endParaRPr lang="fa-IR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0112" y="5200624"/>
            <a:ext cx="1152128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cs typeface="B Mitra" pitchFamily="2" charset="-78"/>
              </a:rPr>
              <a:t>Out put</a:t>
            </a:r>
            <a:endParaRPr lang="fa-IR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>
            <a:off x="3131840" y="540922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932040" y="537321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4</a:t>
            </a:fld>
            <a:endParaRPr lang="fa-I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3312368"/>
          </a:xfrm>
        </p:spPr>
        <p:txBody>
          <a:bodyPr/>
          <a:lstStyle/>
          <a:p>
            <a:pPr>
              <a:buNone/>
            </a:pPr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روش ها و فنون آموزشی و توسعه منابع انسانی</a:t>
            </a:r>
          </a:p>
          <a:p>
            <a:pPr>
              <a:buNone/>
            </a:pPr>
            <a:endParaRPr lang="en-US" sz="1100" dirty="0" smtClean="0">
              <a:solidFill>
                <a:srgbClr val="FF0000"/>
              </a:solidFill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آموزش حین کار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 آموزش جواری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 آموزش استاد - شاگردی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 آموزش دوره های اختصاصی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40</a:t>
            </a:fld>
            <a:endParaRPr lang="fa-I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>
              <a:buNone/>
            </a:pPr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مکانیزم های توسعه مدیریت و سرپرستی</a:t>
            </a:r>
          </a:p>
          <a:p>
            <a:pPr>
              <a:buNone/>
            </a:pPr>
            <a:endParaRPr lang="en-US" sz="1100" dirty="0" smtClean="0">
              <a:solidFill>
                <a:srgbClr val="FF0000"/>
              </a:solidFill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امروزه صدها دانشگاه معتبر جهانی دوره های مدیریتی را ارائه می کنند ولی هنوز مدیران کار آفرین کمیاب اند.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 مدیران سرنوشت سازان محیط خود هستند.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 بعضی از مدیران برای سازمان های خود ثروت آفرین اند.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 استن شیه «شما مدیر تربیت کنید، همه چیز خودش می آید».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endParaRPr lang="fa-I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/>
              <a:t>1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41</a:t>
            </a:fld>
            <a:endParaRPr lang="fa-I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36504"/>
          </a:xfrm>
        </p:spPr>
        <p:txBody>
          <a:bodyPr/>
          <a:lstStyle/>
          <a:p>
            <a:pPr>
              <a:buNone/>
            </a:pPr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عواملی که در توسعه مدیریت بایستی مورد توجه و تقویت قرار گیرد:</a:t>
            </a:r>
          </a:p>
          <a:p>
            <a:pPr>
              <a:buNone/>
            </a:pPr>
            <a:endParaRPr lang="en-US" sz="1100" dirty="0" smtClean="0">
              <a:solidFill>
                <a:srgbClr val="FF0000"/>
              </a:solidFill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1- </a:t>
            </a:r>
            <a:r>
              <a:rPr lang="fa-IR" dirty="0" smtClean="0">
                <a:cs typeface="B Mitra" pitchFamily="2" charset="-78"/>
              </a:rPr>
              <a:t>آموزش مهارت های تصمیم گیری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2-</a:t>
            </a:r>
            <a:r>
              <a:rPr lang="fa-IR" dirty="0" smtClean="0">
                <a:cs typeface="B Mitra" pitchFamily="2" charset="-78"/>
              </a:rPr>
              <a:t> آموزش مهارت های ارتباطی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3-</a:t>
            </a:r>
            <a:r>
              <a:rPr lang="fa-IR" dirty="0" smtClean="0">
                <a:cs typeface="B Mitra" pitchFamily="2" charset="-78"/>
              </a:rPr>
              <a:t> آموزش دانش شغلی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4-</a:t>
            </a:r>
            <a:r>
              <a:rPr lang="fa-IR" dirty="0" smtClean="0">
                <a:cs typeface="B Mitra" pitchFamily="2" charset="-78"/>
              </a:rPr>
              <a:t> آموزش دانش سازمانی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5- </a:t>
            </a:r>
            <a:r>
              <a:rPr lang="fa-IR" dirty="0" smtClean="0">
                <a:cs typeface="B Mitra" pitchFamily="2" charset="-78"/>
              </a:rPr>
              <a:t>آموزش معلومات عمومی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6- </a:t>
            </a:r>
            <a:r>
              <a:rPr lang="fa-IR" dirty="0" smtClean="0">
                <a:cs typeface="B Mitra" pitchFamily="2" charset="-78"/>
              </a:rPr>
              <a:t>تقویت نیازهای ویژه انفرادی</a:t>
            </a:r>
          </a:p>
          <a:p>
            <a:pPr>
              <a:buNone/>
            </a:pPr>
            <a:endParaRPr lang="fa-IR" dirty="0" smtClean="0">
              <a:cs typeface="B Mitra" pitchFamily="2" charset="-78"/>
            </a:endParaRPr>
          </a:p>
          <a:p>
            <a:pPr>
              <a:buNone/>
            </a:pPr>
            <a:endParaRPr lang="fa-I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42</a:t>
            </a:fld>
            <a:endParaRPr lang="fa-I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انضباط و رسیدگی به شکایات.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 چرا در محیط کار از کارکنان رفتارهای ناهنجار سر می زند؟</a:t>
            </a:r>
            <a:endParaRPr lang="en-US" dirty="0" smtClean="0">
              <a:cs typeface="B Mitra" pitchFamily="2" charset="-78"/>
            </a:endParaRPr>
          </a:p>
          <a:p>
            <a:pPr lvl="0"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انضباط: </a:t>
            </a:r>
            <a:r>
              <a:rPr lang="fa-IR" dirty="0" smtClean="0">
                <a:cs typeface="B Mitra" pitchFamily="2" charset="-78"/>
              </a:rPr>
              <a:t>ایجاد موقعیتی است که کارکنان یک سازمان خود را با قوانین، مقررات و استانداردهای سازمان هماهنگ نموده و برابر آن رفتار نمایند.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 در مجازات های انضباطی بایستی توجه به نوع، اهمیت خطا، زمان و تکرار خطا، سوابق کاری کارکنان، شرایط خاطي در هنگام بروز خطا و ... بشود.</a:t>
            </a: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 انواع انضباط</a:t>
            </a: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 سیاست های انضباطی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endParaRPr lang="fa-I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/>
              <a:t>1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43</a:t>
            </a:fld>
            <a:endParaRPr lang="fa-I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2880320"/>
          </a:xfrm>
        </p:spPr>
        <p:txBody>
          <a:bodyPr/>
          <a:lstStyle/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ارزشیابی شایستگی و عملکرد کارکنان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 بهره وری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ارزشیابی کارکنان: </a:t>
            </a:r>
            <a:r>
              <a:rPr lang="fa-IR" dirty="0" smtClean="0">
                <a:cs typeface="B Mitra" pitchFamily="2" charset="-78"/>
              </a:rPr>
              <a:t>مراحلی رسمی بمنظور سنجش و مطلع نمودن کارکنان در مورد نحوه انجام وظایف و مسئولیت های محوله و صفات، خصوصیات و ویژگی های مورد نظر و همچنین شناخت استعدادهای بالقوه کارکنان جهت رشد و شکوفایی در ابعاد مختلف.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endParaRPr lang="fa-I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44</a:t>
            </a:fld>
            <a:endParaRPr lang="fa-I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744416"/>
          </a:xfrm>
        </p:spPr>
        <p:txBody>
          <a:bodyPr/>
          <a:lstStyle/>
          <a:p>
            <a:pPr>
              <a:buNone/>
            </a:pPr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اهداف ارزشیابی کارکنان</a:t>
            </a:r>
          </a:p>
          <a:p>
            <a:pPr>
              <a:buNone/>
            </a:pPr>
            <a:endParaRPr lang="en-US" sz="1100" dirty="0" smtClean="0">
              <a:solidFill>
                <a:srgbClr val="FF0000"/>
              </a:solidFill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تشخیص نیازهای آموزشی کارکنان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 ایجاد یک سیستم منطقی تشویق و تنبیه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 تهیه طرح های پرداخت براساس کارایی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 رفع نارسایی های مربوط به نیرویابی، جذب و گزینش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45</a:t>
            </a:fld>
            <a:endParaRPr lang="fa-I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2484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600" dirty="0" smtClean="0">
              <a:solidFill>
                <a:srgbClr val="FF0000"/>
              </a:solidFill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معیارهای ارزشیابی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 نوع ارزشیابی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انحرافات در ارزشیابی کارکنان</a:t>
            </a:r>
            <a:endParaRPr lang="en-US" dirty="0" smtClean="0">
              <a:solidFill>
                <a:srgbClr val="FF0000"/>
              </a:solidFill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*</a:t>
            </a:r>
            <a:r>
              <a:rPr lang="fa-IR" dirty="0" smtClean="0">
                <a:cs typeface="B Mitra" pitchFamily="2" charset="-78"/>
              </a:rPr>
              <a:t> تعمیم گروهی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*</a:t>
            </a:r>
            <a:r>
              <a:rPr lang="fa-IR" dirty="0" smtClean="0">
                <a:cs typeface="B Mitra" pitchFamily="2" charset="-78"/>
              </a:rPr>
              <a:t> تمایل به ارزشیابی متوسط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*</a:t>
            </a:r>
            <a:r>
              <a:rPr lang="fa-IR" dirty="0" smtClean="0">
                <a:cs typeface="B Mitra" pitchFamily="2" charset="-78"/>
              </a:rPr>
              <a:t> تمایل به ارفاق یا سخت گیری های بی مورد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*</a:t>
            </a:r>
            <a:r>
              <a:rPr lang="fa-IR" dirty="0" smtClean="0">
                <a:cs typeface="B Mitra" pitchFamily="2" charset="-78"/>
              </a:rPr>
              <a:t> گرایشات به تبعیض نژاد و جنس</a:t>
            </a: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*</a:t>
            </a:r>
            <a:r>
              <a:rPr lang="fa-IR" dirty="0" smtClean="0">
                <a:cs typeface="B Mitra" pitchFamily="2" charset="-78"/>
              </a:rPr>
              <a:t> تأثیر رفتارهای اخیر کارکنان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*</a:t>
            </a:r>
            <a:r>
              <a:rPr lang="fa-IR" dirty="0" smtClean="0">
                <a:cs typeface="B Mitra" pitchFamily="2" charset="-78"/>
              </a:rPr>
              <a:t> انتظارات فرهنگی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endParaRPr lang="fa-I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46</a:t>
            </a:fld>
            <a:endParaRPr lang="fa-I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0560"/>
          </a:xfrm>
        </p:spPr>
        <p:txBody>
          <a:bodyPr/>
          <a:lstStyle/>
          <a:p>
            <a:pPr>
              <a:buNone/>
            </a:pPr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روش ها و فنون ارزشیابی</a:t>
            </a:r>
          </a:p>
          <a:p>
            <a:pPr>
              <a:buNone/>
            </a:pPr>
            <a:endParaRPr lang="en-US" sz="1100" dirty="0" smtClean="0">
              <a:solidFill>
                <a:srgbClr val="FF0000"/>
              </a:solidFill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رتبه بندی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درجه بندی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مقیاس های گرافیکی (عامل سنجی)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چک لیست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انتخاب اجباری (توزیع اجباری)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وقایع حساس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ارزشیابی خویشتن (خود ارزیابی)</a:t>
            </a: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مدیریت بر مبنای هدف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ارزشیابی روانی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47</a:t>
            </a:fld>
            <a:endParaRPr lang="fa-I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مدیریت حقوق و دستمزد</a:t>
            </a:r>
          </a:p>
          <a:p>
            <a:pPr>
              <a:buNone/>
            </a:pPr>
            <a:endParaRPr lang="en-US" sz="1100" dirty="0" smtClean="0">
              <a:solidFill>
                <a:srgbClr val="FF0000"/>
              </a:solidFill>
              <a:cs typeface="B Mitra" pitchFamily="2" charset="-78"/>
            </a:endParaRPr>
          </a:p>
          <a:p>
            <a:pPr lvl="0"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چرا افراد کار می کنند؟</a:t>
            </a:r>
          </a:p>
          <a:p>
            <a:pPr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حقوق و دستمزد: </a:t>
            </a:r>
            <a:r>
              <a:rPr lang="fa-IR" dirty="0" smtClean="0">
                <a:cs typeface="B Mitra" pitchFamily="2" charset="-78"/>
              </a:rPr>
              <a:t>وجه نقد یا هر گونه مزایای غیر نقدی که کارکنان در مقابل انجام کار از کارفرما دریافت می دارند.</a:t>
            </a:r>
            <a:endParaRPr lang="en-US" dirty="0" smtClean="0">
              <a:cs typeface="B Mitra" pitchFamily="2" charset="-78"/>
            </a:endParaRPr>
          </a:p>
          <a:p>
            <a:pPr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برقراری یک ارتباط منطقی بین وظایف و مسئولیت های شغلی و میزان حقوق و دستمزد و پرداخت به کارکنان از وظایف مدیریت حقوق و دستمزد است.</a:t>
            </a:r>
            <a:endParaRPr lang="en-US" dirty="0" smtClean="0">
              <a:cs typeface="B Mitra" pitchFamily="2" charset="-78"/>
            </a:endParaRPr>
          </a:p>
          <a:p>
            <a:pPr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دستمزد: </a:t>
            </a:r>
            <a:r>
              <a:rPr lang="fa-IR" dirty="0" smtClean="0">
                <a:cs typeface="B Mitra" pitchFamily="2" charset="-78"/>
              </a:rPr>
              <a:t>مبلغ خالصی است که به کارگر پرداخت می شود.</a:t>
            </a:r>
            <a:endParaRPr lang="en-US" dirty="0" smtClean="0">
              <a:cs typeface="B Mitra" pitchFamily="2" charset="-78"/>
            </a:endParaRPr>
          </a:p>
          <a:p>
            <a:pPr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حقوق: </a:t>
            </a:r>
            <a:r>
              <a:rPr lang="fa-IR" dirty="0" smtClean="0">
                <a:cs typeface="B Mitra" pitchFamily="2" charset="-78"/>
              </a:rPr>
              <a:t>مبلغ خالصی است که به یک کارمند در مقابل کار فکری و یا جسمی و یا ترکیبی بصورت ماهانه یا سالانه پرداخت می شود.</a:t>
            </a:r>
            <a:endParaRPr lang="en-US" dirty="0" smtClean="0">
              <a:cs typeface="B Mitra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48</a:t>
            </a:fld>
            <a:endParaRPr lang="fa-I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 lvl="0"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مزایا: </a:t>
            </a:r>
            <a:r>
              <a:rPr lang="fa-IR" dirty="0" smtClean="0">
                <a:cs typeface="B Mitra" pitchFamily="2" charset="-78"/>
              </a:rPr>
              <a:t>کمک های غیر نقدی از قبیل مرخصی، بیمه و... که مستقیماً ارتباط به ارزش شغل ندارد و جدای از حقوق و دستمزد پرداخت می شود.</a:t>
            </a:r>
          </a:p>
          <a:p>
            <a:pPr>
              <a:buNone/>
            </a:pPr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عوامل مؤثر در محاسبه حقوق و دستمزد:</a:t>
            </a:r>
          </a:p>
          <a:p>
            <a:pPr>
              <a:buNone/>
            </a:pPr>
            <a:endParaRPr lang="en-US" sz="100" dirty="0" smtClean="0">
              <a:solidFill>
                <a:srgbClr val="FF0000"/>
              </a:solidFill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1- </a:t>
            </a:r>
            <a:r>
              <a:rPr lang="fa-IR" dirty="0" smtClean="0">
                <a:cs typeface="B Mitra" pitchFamily="2" charset="-78"/>
              </a:rPr>
              <a:t>نظریه عرضه و تقاضا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2-</a:t>
            </a:r>
            <a:r>
              <a:rPr lang="fa-IR" dirty="0" smtClean="0">
                <a:cs typeface="B Mitra" pitchFamily="2" charset="-78"/>
              </a:rPr>
              <a:t> سندیکاها، اتحادیه ها و کنفدراسیون ها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3-</a:t>
            </a:r>
            <a:r>
              <a:rPr lang="fa-IR" dirty="0" smtClean="0">
                <a:cs typeface="B Mitra" pitchFamily="2" charset="-78"/>
              </a:rPr>
              <a:t> نظریه قدرت پرداخت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4-</a:t>
            </a:r>
            <a:r>
              <a:rPr lang="fa-IR" dirty="0" smtClean="0">
                <a:cs typeface="B Mitra" pitchFamily="2" charset="-78"/>
              </a:rPr>
              <a:t> کارایی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5- </a:t>
            </a:r>
            <a:r>
              <a:rPr lang="fa-IR" dirty="0" smtClean="0">
                <a:cs typeface="B Mitra" pitchFamily="2" charset="-78"/>
              </a:rPr>
              <a:t>قوانین و مقررات 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6- </a:t>
            </a:r>
            <a:r>
              <a:rPr lang="fa-IR" dirty="0" smtClean="0">
                <a:cs typeface="B Mitra" pitchFamily="2" charset="-78"/>
              </a:rPr>
              <a:t>نظریه هزینه زندگی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7- </a:t>
            </a:r>
            <a:r>
              <a:rPr lang="fa-IR" dirty="0" smtClean="0">
                <a:cs typeface="B Mitra" pitchFamily="2" charset="-78"/>
              </a:rPr>
              <a:t>نظریه های فرهنگی و ارزشی</a:t>
            </a:r>
          </a:p>
          <a:p>
            <a:pPr>
              <a:buNone/>
            </a:pP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49</a:t>
            </a:fld>
            <a:endParaRPr lang="fa-I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pPr algn="just"/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م . م . ا </a:t>
            </a:r>
            <a:r>
              <a:rPr lang="fa-IR" dirty="0" smtClean="0">
                <a:cs typeface="B Mitra" pitchFamily="2" charset="-78"/>
              </a:rPr>
              <a:t>در سطح خرد و کلان راه را برای نیل به اهداف سازمان هموار می کند.</a:t>
            </a:r>
          </a:p>
          <a:p>
            <a:pPr algn="just"/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م . م . ا </a:t>
            </a:r>
            <a:r>
              <a:rPr lang="fa-IR" dirty="0" smtClean="0">
                <a:cs typeface="B Mitra" pitchFamily="2" charset="-78"/>
              </a:rPr>
              <a:t>یک سیستم است و دارای سیستم های جزئی تر( جذب ، بهسازی، نگهداری  - کاربرد و.....) است .</a:t>
            </a:r>
          </a:p>
          <a:p>
            <a:pPr algn="just"/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نقش م . م . ا :</a:t>
            </a:r>
          </a:p>
          <a:p>
            <a:pPr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1-</a:t>
            </a:r>
            <a:r>
              <a:rPr lang="fa-IR" dirty="0" smtClean="0">
                <a:cs typeface="B Mitra" pitchFamily="2" charset="-78"/>
              </a:rPr>
              <a:t>بیان خواسته ها و نیازهای مدیران  رده های بالای سازمان به کارکنان .</a:t>
            </a:r>
          </a:p>
          <a:p>
            <a:pPr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2-</a:t>
            </a:r>
            <a:r>
              <a:rPr lang="fa-IR" dirty="0" smtClean="0">
                <a:cs typeface="B Mitra" pitchFamily="2" charset="-78"/>
              </a:rPr>
              <a:t>بیان خواسته ها و نیازهای کارکنان به مدیران رده های بالای سازمان .</a:t>
            </a:r>
          </a:p>
          <a:p>
            <a:pPr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3-</a:t>
            </a:r>
            <a:r>
              <a:rPr lang="fa-IR" dirty="0" smtClean="0">
                <a:cs typeface="B Mitra" pitchFamily="2" charset="-78"/>
              </a:rPr>
              <a:t>تشخيص استعداد های بالقوه نیروهای شاغل در سازمان .</a:t>
            </a:r>
          </a:p>
          <a:p>
            <a:pPr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4-</a:t>
            </a:r>
            <a:r>
              <a:rPr lang="fa-IR" dirty="0" smtClean="0">
                <a:cs typeface="B Mitra" pitchFamily="2" charset="-78"/>
              </a:rPr>
              <a:t>فراهم آوردن امکاناتی برای شکوفایی کارکنان </a:t>
            </a:r>
            <a:endParaRPr lang="fa-IR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اجزاء تشکیل دهنده حقوق و دستمزد:</a:t>
            </a:r>
          </a:p>
          <a:p>
            <a:pPr>
              <a:buNone/>
            </a:pPr>
            <a:endParaRPr lang="en-US" sz="1050" dirty="0" smtClean="0">
              <a:solidFill>
                <a:srgbClr val="FF0000"/>
              </a:solidFill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1- </a:t>
            </a:r>
            <a:r>
              <a:rPr lang="fa-IR" dirty="0" smtClean="0">
                <a:cs typeface="B Mitra" pitchFamily="2" charset="-78"/>
              </a:rPr>
              <a:t>عوامل کار</a:t>
            </a:r>
          </a:p>
          <a:p>
            <a:pPr lvl="0">
              <a:buFont typeface="Arial" pitchFamily="34" charset="0"/>
              <a:buChar char="•"/>
            </a:pPr>
            <a:r>
              <a:rPr lang="fa-IR" dirty="0" smtClean="0">
                <a:cs typeface="B Mitra" pitchFamily="2" charset="-78"/>
              </a:rPr>
              <a:t>مهارت</a:t>
            </a:r>
          </a:p>
          <a:p>
            <a:pPr lvl="0">
              <a:buFont typeface="Arial" pitchFamily="34" charset="0"/>
              <a:buChar char="•"/>
            </a:pPr>
            <a:r>
              <a:rPr lang="fa-IR" dirty="0" smtClean="0">
                <a:cs typeface="B Mitra" pitchFamily="2" charset="-78"/>
              </a:rPr>
              <a:t>مسئولیت</a:t>
            </a:r>
          </a:p>
          <a:p>
            <a:pPr lvl="0">
              <a:buFont typeface="Arial" pitchFamily="34" charset="0"/>
              <a:buChar char="•"/>
            </a:pPr>
            <a:r>
              <a:rPr lang="fa-IR" dirty="0" smtClean="0">
                <a:cs typeface="B Mitra" pitchFamily="2" charset="-78"/>
              </a:rPr>
              <a:t>مساعی فکری</a:t>
            </a:r>
          </a:p>
          <a:p>
            <a:pPr lvl="0">
              <a:buFont typeface="Arial" pitchFamily="34" charset="0"/>
              <a:buChar char="•"/>
            </a:pPr>
            <a:r>
              <a:rPr lang="fa-IR" dirty="0" smtClean="0">
                <a:cs typeface="B Mitra" pitchFamily="2" charset="-78"/>
              </a:rPr>
              <a:t>محیط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2-</a:t>
            </a:r>
            <a:r>
              <a:rPr lang="fa-IR" dirty="0" smtClean="0">
                <a:cs typeface="B Mitra" pitchFamily="2" charset="-78"/>
              </a:rPr>
              <a:t> عوامل شخصی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3-</a:t>
            </a:r>
            <a:r>
              <a:rPr lang="fa-IR" dirty="0" smtClean="0">
                <a:cs typeface="B Mitra" pitchFamily="2" charset="-78"/>
              </a:rPr>
              <a:t> عوامل جنبی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4-</a:t>
            </a:r>
            <a:r>
              <a:rPr lang="fa-IR" dirty="0" smtClean="0">
                <a:cs typeface="B Mitra" pitchFamily="2" charset="-78"/>
              </a:rPr>
              <a:t> ارزش کار بر حسب نیاز جامعه</a:t>
            </a:r>
            <a:endParaRPr lang="en-US" dirty="0" smtClean="0">
              <a:cs typeface="B Mitra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50</a:t>
            </a:fld>
            <a:endParaRPr lang="fa-I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08512"/>
          </a:xfrm>
        </p:spPr>
        <p:txBody>
          <a:bodyPr/>
          <a:lstStyle/>
          <a:p>
            <a:pPr algn="just">
              <a:buNone/>
            </a:pPr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ارزشیابی مشاغل: </a:t>
            </a:r>
            <a:r>
              <a:rPr lang="fa-IR" sz="2500" dirty="0" smtClean="0">
                <a:cs typeface="B Mitra" pitchFamily="2" charset="-78"/>
              </a:rPr>
              <a:t>تعیین درجه اهمیت مشاغل در سازمان بمنظور پرداخت حقوق و دستمزدی که با وظایف و مسئولیت ها و شرایط محیط کاری کارکنان متناسب می باشد.</a:t>
            </a:r>
          </a:p>
          <a:p>
            <a:pPr>
              <a:buNone/>
            </a:pPr>
            <a:endParaRPr lang="en-US" sz="1100" dirty="0" smtClean="0">
              <a:solidFill>
                <a:srgbClr val="FF0000"/>
              </a:solidFill>
              <a:cs typeface="B Mitra" pitchFamily="2" charset="-78"/>
            </a:endParaRPr>
          </a:p>
          <a:p>
            <a:pPr lvl="0"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در ارزشیابی مشاغل فقط شغل کارکنان مورد ارزشیابی قرار می گیرد نه خصوصیات شاغل.</a:t>
            </a:r>
          </a:p>
          <a:p>
            <a:pPr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هدف از ارزشیابی مشاغل: </a:t>
            </a:r>
            <a:r>
              <a:rPr lang="fa-IR" dirty="0" smtClean="0">
                <a:cs typeface="B Mitra" pitchFamily="2" charset="-78"/>
              </a:rPr>
              <a:t>ایجاد ارتباط منطقی بین وظایف و مسئولیت ها و شرایط محیط کاری یک شغل با میزان حقوق و دستمزدی که به کارکنان پرداخت می شود.</a:t>
            </a:r>
            <a:endParaRPr lang="en-US" dirty="0" smtClean="0">
              <a:cs typeface="B Mitra" pitchFamily="2" charset="-78"/>
            </a:endParaRPr>
          </a:p>
          <a:p>
            <a:pPr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فواید ارزشیابی مشاغل: </a:t>
            </a:r>
            <a:r>
              <a:rPr lang="fa-IR" dirty="0" smtClean="0">
                <a:cs typeface="B Mitra" pitchFamily="2" charset="-78"/>
              </a:rPr>
              <a:t>ایجاد تعادل در پرداخت حقوق و دستمزد، کاهش تعداد شکایات، تعیین حقوق و دستمزد مناسب، تقویت روحیه پرسنل و ...</a:t>
            </a:r>
            <a:endParaRPr lang="en-US" dirty="0" smtClean="0">
              <a:cs typeface="B Mitra" pitchFamily="2" charset="-78"/>
            </a:endParaRPr>
          </a:p>
          <a:p>
            <a:pPr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محدودیت ارزشیابی مشاغل: </a:t>
            </a:r>
            <a:r>
              <a:rPr lang="fa-IR" dirty="0" smtClean="0">
                <a:cs typeface="B Mitra" pitchFamily="2" charset="-78"/>
              </a:rPr>
              <a:t>کیفی بودن برخی از مشاغل، ارزشیابی شغل نه شاغل.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endParaRPr lang="fa-I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51</a:t>
            </a:fld>
            <a:endParaRPr lang="fa-I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2880320"/>
          </a:xfrm>
        </p:spPr>
        <p:txBody>
          <a:bodyPr/>
          <a:lstStyle/>
          <a:p>
            <a:pPr>
              <a:buNone/>
            </a:pPr>
            <a:r>
              <a:rPr lang="fa-IR" sz="2800" dirty="0" smtClean="0">
                <a:solidFill>
                  <a:srgbClr val="FF0000"/>
                </a:solidFill>
                <a:cs typeface="B Mitra" pitchFamily="2" charset="-78"/>
              </a:rPr>
              <a:t>روش های ارزشیابی مشاغل:</a:t>
            </a:r>
          </a:p>
          <a:p>
            <a:pPr>
              <a:buNone/>
            </a:pPr>
            <a:endParaRPr lang="en-US" sz="1000" dirty="0" smtClean="0">
              <a:solidFill>
                <a:srgbClr val="FF0000"/>
              </a:solidFill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1- </a:t>
            </a:r>
            <a:r>
              <a:rPr lang="fa-IR" dirty="0" smtClean="0">
                <a:cs typeface="B Mitra" pitchFamily="2" charset="-78"/>
              </a:rPr>
              <a:t>روش رتبه بندی (رده بندی)</a:t>
            </a:r>
          </a:p>
          <a:p>
            <a:pPr lvl="0"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* محاسن: </a:t>
            </a:r>
            <a:r>
              <a:rPr lang="fa-IR" dirty="0" smtClean="0">
                <a:cs typeface="B Mitra" pitchFamily="2" charset="-78"/>
              </a:rPr>
              <a:t>ساده، کم هزینه، قابل فهم و قابل تفهیم</a:t>
            </a:r>
          </a:p>
          <a:p>
            <a:pPr lvl="0"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* معایب: </a:t>
            </a:r>
            <a:r>
              <a:rPr lang="fa-IR" dirty="0" smtClean="0">
                <a:cs typeface="B Mitra" pitchFamily="2" charset="-78"/>
              </a:rPr>
              <a:t>کیفی و ذهنی، توجه بیش از حد به عناوین شغل تا محتوای آن، کلی بودن و قضاوت های متفاوت افراد، در سازمان های بزرگ با مشاغل زیاد کاربرد ندارد.</a:t>
            </a:r>
          </a:p>
          <a:p>
            <a:pPr>
              <a:buNone/>
            </a:pPr>
            <a:endParaRPr lang="fa-I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52</a:t>
            </a:fld>
            <a:endParaRPr lang="fa-IR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312368"/>
          </a:xfrm>
        </p:spPr>
        <p:txBody>
          <a:bodyPr/>
          <a:lstStyle/>
          <a:p>
            <a:pPr lvl="0">
              <a:buNone/>
            </a:pPr>
            <a:endParaRPr lang="fa-IR" dirty="0" smtClean="0">
              <a:solidFill>
                <a:srgbClr val="FF0000"/>
              </a:solidFill>
              <a:cs typeface="B Mitra" pitchFamily="2" charset="-78"/>
            </a:endParaRPr>
          </a:p>
          <a:p>
            <a:pPr lvl="0">
              <a:buNone/>
            </a:pPr>
            <a:endParaRPr lang="fa-IR" sz="700" dirty="0" smtClean="0">
              <a:solidFill>
                <a:srgbClr val="FF0000"/>
              </a:solidFill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2- </a:t>
            </a:r>
            <a:r>
              <a:rPr lang="fa-IR" dirty="0" smtClean="0">
                <a:cs typeface="B Mitra" pitchFamily="2" charset="-78"/>
              </a:rPr>
              <a:t>روش درجه بندی (طبقه بندی)</a:t>
            </a:r>
          </a:p>
          <a:p>
            <a:pPr lvl="0"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* محاسن: </a:t>
            </a:r>
            <a:r>
              <a:rPr lang="fa-IR" dirty="0" smtClean="0">
                <a:cs typeface="B Mitra" pitchFamily="2" charset="-78"/>
              </a:rPr>
              <a:t>وجود شرح طبقه، سادگی و سهولت عمل، در سازمان های بزرگ قابل استفاده است، کم هزینه.</a:t>
            </a:r>
          </a:p>
          <a:p>
            <a:pPr lvl="0"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* معایب: </a:t>
            </a:r>
            <a:r>
              <a:rPr lang="fa-IR" dirty="0" smtClean="0">
                <a:cs typeface="B Mitra" pitchFamily="2" charset="-78"/>
              </a:rPr>
              <a:t>کیفی بودن، ذهنی بودن. </a:t>
            </a:r>
          </a:p>
          <a:p>
            <a:pPr>
              <a:buNone/>
            </a:pP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53</a:t>
            </a:fld>
            <a:endParaRPr lang="fa-I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1872208"/>
          </a:xfrm>
        </p:spPr>
        <p:txBody>
          <a:bodyPr/>
          <a:lstStyle/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3- </a:t>
            </a:r>
            <a:r>
              <a:rPr lang="fa-IR" dirty="0" smtClean="0">
                <a:cs typeface="B Mitra" pitchFamily="2" charset="-78"/>
              </a:rPr>
              <a:t>روش مقایسه عوامل</a:t>
            </a:r>
          </a:p>
          <a:p>
            <a:pPr lvl="0"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* محاسن: </a:t>
            </a:r>
            <a:r>
              <a:rPr lang="fa-IR" dirty="0" smtClean="0">
                <a:cs typeface="B Mitra" pitchFamily="2" charset="-78"/>
              </a:rPr>
              <a:t>آسانی و ساده، انعطاف پذیر است، از اعتبار و صحت بیشتری برخوردار است.</a:t>
            </a:r>
          </a:p>
          <a:p>
            <a:pPr lvl="0"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* معایب: </a:t>
            </a:r>
            <a:r>
              <a:rPr lang="fa-IR" dirty="0" smtClean="0">
                <a:cs typeface="B Mitra" pitchFamily="2" charset="-78"/>
              </a:rPr>
              <a:t>وقت گیر، نیاز به آموزش زیاد دارد، دقت زیادی لازم است. </a:t>
            </a:r>
          </a:p>
          <a:p>
            <a:pPr>
              <a:buNone/>
            </a:pPr>
            <a:endParaRPr lang="fa-I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/>
              <a:t>1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54</a:t>
            </a:fld>
            <a:endParaRPr lang="fa-I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2232248"/>
          </a:xfrm>
        </p:spPr>
        <p:txBody>
          <a:bodyPr/>
          <a:lstStyle/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4-</a:t>
            </a:r>
            <a:r>
              <a:rPr lang="fa-IR" dirty="0" smtClean="0">
                <a:cs typeface="B Mitra" pitchFamily="2" charset="-78"/>
              </a:rPr>
              <a:t>روش امتیازی</a:t>
            </a:r>
          </a:p>
          <a:p>
            <a:pPr lvl="0">
              <a:buNone/>
            </a:pPr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Mitra" pitchFamily="2" charset="-78"/>
              </a:rPr>
              <a:t>* بهترین روش</a:t>
            </a:r>
          </a:p>
          <a:p>
            <a:pPr lvl="0"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* محاسن: </a:t>
            </a:r>
            <a:r>
              <a:rPr lang="fa-IR" dirty="0" smtClean="0">
                <a:cs typeface="B Mitra" pitchFamily="2" charset="-78"/>
              </a:rPr>
              <a:t>سادگی، سهولت.</a:t>
            </a:r>
          </a:p>
          <a:p>
            <a:pPr lvl="0"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* معایب: </a:t>
            </a:r>
            <a:r>
              <a:rPr lang="fa-IR" dirty="0" smtClean="0">
                <a:cs typeface="B Mitra" pitchFamily="2" charset="-78"/>
              </a:rPr>
              <a:t>بسیار وقت گیر است. </a:t>
            </a:r>
          </a:p>
          <a:p>
            <a:pPr>
              <a:buNone/>
            </a:pPr>
            <a:endParaRPr lang="fa-I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/>
              <a:t>1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55</a:t>
            </a:fld>
            <a:endParaRPr lang="fa-I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7456"/>
            <a:ext cx="8229600" cy="5343872"/>
          </a:xfrm>
        </p:spPr>
        <p:txBody>
          <a:bodyPr/>
          <a:lstStyle/>
          <a:p>
            <a:pPr>
              <a:buNone/>
            </a:pPr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نظام نگهداری منابع انسانی:</a:t>
            </a:r>
          </a:p>
          <a:p>
            <a:pPr>
              <a:buNone/>
            </a:pPr>
            <a:endParaRPr lang="en-US" sz="1100" dirty="0" smtClean="0">
              <a:solidFill>
                <a:srgbClr val="FF0000"/>
              </a:solidFill>
              <a:cs typeface="B Mitra" pitchFamily="2" charset="-78"/>
            </a:endParaRPr>
          </a:p>
          <a:p>
            <a:pPr lvl="0"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نگهداری منابع انسانی به منزله یک سیستم دارای زیر مجموعه هایی به شرح زیر است:</a:t>
            </a:r>
          </a:p>
          <a:p>
            <a:pPr lvl="0" algn="just">
              <a:buNone/>
            </a:pPr>
            <a:endParaRPr lang="fa-IR" dirty="0" smtClean="0">
              <a:cs typeface="B Mitra" pitchFamily="2" charset="-78"/>
            </a:endParaRPr>
          </a:p>
          <a:p>
            <a:pPr lvl="0" algn="l">
              <a:buNone/>
            </a:pPr>
            <a:endParaRPr lang="fa-IR" dirty="0" smtClean="0">
              <a:cs typeface="B Mitra" pitchFamily="2" charset="-78"/>
            </a:endParaRPr>
          </a:p>
          <a:p>
            <a:pPr>
              <a:buNone/>
            </a:pP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56</a:t>
            </a:fld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1547664" y="2636912"/>
            <a:ext cx="1584176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600" dirty="0" smtClean="0">
                <a:solidFill>
                  <a:schemeClr val="tx1"/>
                </a:solidFill>
                <a:cs typeface="B Mitra" pitchFamily="2" charset="-78"/>
              </a:rPr>
              <a:t>ورودی</a:t>
            </a:r>
            <a:endParaRPr lang="fa-IR" sz="2600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67944" y="4005064"/>
            <a:ext cx="1440160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600" dirty="0" smtClean="0">
                <a:solidFill>
                  <a:schemeClr val="tx1"/>
                </a:solidFill>
                <a:cs typeface="B Mitra" pitchFamily="2" charset="-78"/>
              </a:rPr>
              <a:t>باز خورد</a:t>
            </a:r>
            <a:endParaRPr lang="fa-IR" sz="2600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72200" y="2636912"/>
            <a:ext cx="1440160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600" dirty="0" smtClean="0">
                <a:solidFill>
                  <a:schemeClr val="tx1"/>
                </a:solidFill>
                <a:cs typeface="B Mitra" pitchFamily="2" charset="-78"/>
              </a:rPr>
              <a:t>خروجی</a:t>
            </a:r>
            <a:endParaRPr lang="fa-IR" sz="2600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39952" y="2636912"/>
            <a:ext cx="1368152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600" dirty="0" smtClean="0">
                <a:solidFill>
                  <a:schemeClr val="tx1"/>
                </a:solidFill>
                <a:cs typeface="B Mitra" pitchFamily="2" charset="-78"/>
              </a:rPr>
              <a:t>پردازش</a:t>
            </a:r>
            <a:endParaRPr lang="fa-IR" sz="2600" dirty="0">
              <a:solidFill>
                <a:schemeClr val="tx1"/>
              </a:solidFill>
              <a:cs typeface="B Mitra" pitchFamily="2" charset="-78"/>
            </a:endParaRPr>
          </a:p>
        </p:txBody>
      </p:sp>
      <p:cxnSp>
        <p:nvCxnSpPr>
          <p:cNvPr id="10" name="Straight Arrow Connector 9"/>
          <p:cNvCxnSpPr>
            <a:stCxn id="6" idx="3"/>
            <a:endCxn id="9" idx="1"/>
          </p:cNvCxnSpPr>
          <p:nvPr/>
        </p:nvCxnSpPr>
        <p:spPr>
          <a:xfrm>
            <a:off x="3131840" y="2888940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508104" y="292494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2"/>
          </p:cNvCxnSpPr>
          <p:nvPr/>
        </p:nvCxnSpPr>
        <p:spPr>
          <a:xfrm>
            <a:off x="7092280" y="3140968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508104" y="4293096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2339752" y="4293096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6" idx="2"/>
          </p:cNvCxnSpPr>
          <p:nvPr/>
        </p:nvCxnSpPr>
        <p:spPr>
          <a:xfrm flipV="1">
            <a:off x="2339752" y="3140968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دورن داد سیستم (ورودی):</a:t>
            </a:r>
          </a:p>
          <a:p>
            <a:pPr>
              <a:buNone/>
            </a:pPr>
            <a:endParaRPr lang="en-US" sz="400" dirty="0" smtClean="0">
              <a:solidFill>
                <a:srgbClr val="FF0000"/>
              </a:solidFill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نیروی انسانی استخدام شده و ماهر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امکانات و محدودیت های سازمانی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اطلاعات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ارزش ها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سایر منابع</a:t>
            </a:r>
          </a:p>
          <a:p>
            <a:pPr>
              <a:buNone/>
            </a:pPr>
            <a:endParaRPr lang="en-US" sz="1200" dirty="0" smtClean="0">
              <a:cs typeface="B Mitra" pitchFamily="2" charset="-78"/>
            </a:endParaRPr>
          </a:p>
          <a:p>
            <a:pPr>
              <a:buNone/>
            </a:pPr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- میان داد (پردازش):</a:t>
            </a:r>
          </a:p>
          <a:p>
            <a:pPr>
              <a:buNone/>
            </a:pPr>
            <a:endParaRPr lang="en-US" sz="100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بهداشت و ایمنی</a:t>
            </a: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بیمه و بازنشستگی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خدمات پرسنلی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57</a:t>
            </a:fld>
            <a:endParaRPr lang="fa-IR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184576"/>
          </a:xfrm>
        </p:spPr>
        <p:txBody>
          <a:bodyPr/>
          <a:lstStyle/>
          <a:p>
            <a:pPr>
              <a:buNone/>
            </a:pPr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برون داد (خروجی):</a:t>
            </a:r>
          </a:p>
          <a:p>
            <a:pPr>
              <a:buNone/>
            </a:pPr>
            <a:endParaRPr lang="en-US" sz="400" dirty="0" smtClean="0">
              <a:solidFill>
                <a:srgbClr val="FF0000"/>
              </a:solidFill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نیروی انسانی با شرایط روحی بهتر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نیروی انسانی با شرایط جسمی بهتر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نیروی انسانی با رضایت بیشتر از کار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endParaRPr lang="en-US" sz="1200" dirty="0" smtClean="0">
              <a:cs typeface="B Mitra" pitchFamily="2" charset="-78"/>
            </a:endParaRPr>
          </a:p>
          <a:p>
            <a:pPr>
              <a:buNone/>
            </a:pPr>
            <a:r>
              <a:rPr lang="fa-IR" sz="2900" dirty="0" smtClean="0">
                <a:solidFill>
                  <a:srgbClr val="FF0000"/>
                </a:solidFill>
                <a:cs typeface="B Mitra" pitchFamily="2" charset="-78"/>
              </a:rPr>
              <a:t>- بازداد (باز خورد):</a:t>
            </a:r>
          </a:p>
          <a:p>
            <a:pPr>
              <a:buNone/>
            </a:pPr>
            <a:endParaRPr lang="en-US" sz="100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آمار سوانح و تصادفات</a:t>
            </a: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آمار ضایعات، تلفات و معلولیت ها</a:t>
            </a:r>
            <a:endParaRPr lang="en-US" dirty="0" smtClean="0">
              <a:cs typeface="B Mitra" pitchFamily="2" charset="-78"/>
            </a:endParaRPr>
          </a:p>
          <a:p>
            <a:pPr lvl="0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آمار جدا شدگان از خدمت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ارزیابی و عکس العمل کارکنان</a:t>
            </a:r>
            <a:endParaRPr lang="en-US" dirty="0" smtClean="0">
              <a:cs typeface="B Mitra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سایر عکس العمل ها</a:t>
            </a:r>
          </a:p>
          <a:p>
            <a:pPr>
              <a:buNone/>
            </a:pP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58</a:t>
            </a:fld>
            <a:endParaRPr lang="fa-I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سیر تکاملی  م . م .ا</a:t>
            </a:r>
            <a:endParaRPr lang="fa-IR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fa-IR" dirty="0" smtClean="0"/>
              <a:t>- </a:t>
            </a:r>
            <a:r>
              <a:rPr lang="fa-IR" dirty="0" smtClean="0">
                <a:cs typeface="B Mitra" pitchFamily="2" charset="-78"/>
              </a:rPr>
              <a:t>در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1800</a:t>
            </a:r>
            <a:r>
              <a:rPr lang="fa-IR" dirty="0" smtClean="0">
                <a:cs typeface="B Mitra" pitchFamily="2" charset="-78"/>
              </a:rPr>
              <a:t> – رابرت اون – بهبود شرایط محیط کار. </a:t>
            </a:r>
          </a:p>
          <a:p>
            <a:pPr algn="just">
              <a:buFontTx/>
              <a:buChar char="-"/>
            </a:pPr>
            <a:r>
              <a:rPr lang="fa-IR" dirty="0" smtClean="0">
                <a:cs typeface="B Mitra" pitchFamily="2" charset="-78"/>
              </a:rPr>
              <a:t>در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1835</a:t>
            </a:r>
            <a:r>
              <a:rPr lang="fa-IR" dirty="0" smtClean="0">
                <a:cs typeface="B Mitra" pitchFamily="2" charset="-78"/>
              </a:rPr>
              <a:t> – اندره اور- توجه به رفاه و بهزيستي کارکنان .</a:t>
            </a:r>
          </a:p>
          <a:p>
            <a:pPr algn="just">
              <a:buNone/>
            </a:pPr>
            <a:r>
              <a:rPr lang="fa-IR" dirty="0" smtClean="0">
                <a:cs typeface="B Mitra" pitchFamily="2" charset="-78"/>
              </a:rPr>
              <a:t>-در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1841</a:t>
            </a:r>
            <a:r>
              <a:rPr lang="fa-IR" dirty="0" smtClean="0">
                <a:cs typeface="B Mitra" pitchFamily="2" charset="-78"/>
              </a:rPr>
              <a:t>-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1935</a:t>
            </a:r>
            <a:r>
              <a:rPr lang="fa-IR" dirty="0" smtClean="0">
                <a:cs typeface="B Mitra" pitchFamily="2" charset="-78"/>
              </a:rPr>
              <a:t>هنری فایول – اصول14 گانه – حقوق و دستمزد مناسب- رعایت عدل و انصاف – ثبات خدمتی کارکنان .</a:t>
            </a:r>
          </a:p>
          <a:p>
            <a:pPr algn="just">
              <a:buNone/>
            </a:pPr>
            <a:r>
              <a:rPr lang="fa-IR" dirty="0" smtClean="0">
                <a:cs typeface="B Mitra" pitchFamily="2" charset="-78"/>
              </a:rPr>
              <a:t>- در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1856</a:t>
            </a:r>
            <a:r>
              <a:rPr lang="fa-IR" dirty="0" smtClean="0">
                <a:cs typeface="B Mitra" pitchFamily="2" charset="-78"/>
              </a:rPr>
              <a:t>-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1917</a:t>
            </a:r>
            <a:r>
              <a:rPr lang="fa-IR" dirty="0" smtClean="0">
                <a:cs typeface="B Mitra" pitchFamily="2" charset="-78"/>
              </a:rPr>
              <a:t>-تیلور- پدر علم مدیریت – تقسیم کار – تخصصی نمودن وظایف و ... .</a:t>
            </a:r>
          </a:p>
          <a:p>
            <a:pPr algn="just">
              <a:buNone/>
            </a:pPr>
            <a:r>
              <a:rPr lang="fa-IR" dirty="0" smtClean="0">
                <a:cs typeface="B Mitra" pitchFamily="2" charset="-78"/>
              </a:rPr>
              <a:t>- در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1880</a:t>
            </a:r>
            <a:r>
              <a:rPr lang="fa-IR" dirty="0" smtClean="0">
                <a:cs typeface="B Mitra" pitchFamily="2" charset="-78"/>
              </a:rPr>
              <a:t>-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1949</a:t>
            </a:r>
            <a:r>
              <a:rPr lang="fa-IR" dirty="0" smtClean="0">
                <a:cs typeface="B Mitra" pitchFamily="2" charset="-78"/>
              </a:rPr>
              <a:t> – التون مایو –بنیانگذار نهضت روابط انسانی – گروه های غیر رسمی – توجه به مسائل غیر مادی کارکنان.</a:t>
            </a:r>
          </a:p>
          <a:p>
            <a:pPr algn="just">
              <a:buFontTx/>
              <a:buChar char="-"/>
            </a:pPr>
            <a:r>
              <a:rPr lang="fa-IR" dirty="0" smtClean="0">
                <a:cs typeface="B Mitra" pitchFamily="2" charset="-78"/>
              </a:rPr>
              <a:t>در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1886</a:t>
            </a:r>
            <a:r>
              <a:rPr lang="fa-IR" dirty="0" smtClean="0">
                <a:cs typeface="B Mitra" pitchFamily="2" charset="-78"/>
              </a:rPr>
              <a:t>-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1961 </a:t>
            </a:r>
            <a:r>
              <a:rPr lang="fa-IR" dirty="0" smtClean="0">
                <a:cs typeface="B Mitra" pitchFamily="2" charset="-78"/>
              </a:rPr>
              <a:t>چستربارنارد-موفقیت سازمان رامرهون پذیرش اهداف سازمان از طرف کارکنان می داند. </a:t>
            </a:r>
          </a:p>
          <a:p>
            <a:pPr algn="just">
              <a:buNone/>
            </a:pPr>
            <a:r>
              <a:rPr lang="fa-IR" dirty="0" smtClean="0">
                <a:cs typeface="B Mitra" pitchFamily="2" charset="-78"/>
              </a:rPr>
              <a:t>-در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2000</a:t>
            </a:r>
            <a:r>
              <a:rPr lang="fa-IR" dirty="0" smtClean="0">
                <a:cs typeface="B Mitra" pitchFamily="2" charset="-78"/>
              </a:rPr>
              <a:t>هربرت سایمون- نگرش سیستمی را مطرح می کند.</a:t>
            </a:r>
          </a:p>
          <a:p>
            <a:pPr algn="just">
              <a:buNone/>
            </a:pPr>
            <a:r>
              <a:rPr lang="fa-IR" dirty="0" smtClean="0">
                <a:cs typeface="B Mitra" pitchFamily="2" charset="-78"/>
              </a:rPr>
              <a:t>-در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2000</a:t>
            </a:r>
            <a:r>
              <a:rPr lang="fa-IR" dirty="0" smtClean="0">
                <a:cs typeface="B Mitra" pitchFamily="2" charset="-78"/>
              </a:rPr>
              <a:t> پیتر دراکر – تاکید بر رعایت شأن و منزلت افراد متناسب با مقام و وظیفه آنان در جامعه .</a:t>
            </a:r>
          </a:p>
          <a:p>
            <a:pPr algn="just">
              <a:buNone/>
            </a:pPr>
            <a:endParaRPr lang="fa-IR" dirty="0" smtClean="0">
              <a:cs typeface="B Mitra" pitchFamily="2" charset="-78"/>
            </a:endParaRPr>
          </a:p>
          <a:p>
            <a:pPr>
              <a:buNone/>
            </a:pPr>
            <a:endParaRPr lang="fa-I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وظایف م. م .ا </a:t>
            </a:r>
            <a:endParaRPr lang="fa-IR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نظارت بر استخدام در سازمان .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 تجزیه و تحلیل مشاغل.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 </a:t>
            </a:r>
            <a:r>
              <a:rPr lang="fa-IR" dirty="0" smtClean="0">
                <a:cs typeface="B Mitra" pitchFamily="2" charset="-78"/>
              </a:rPr>
              <a:t>برنامه ریزی برای تامین نیروی انسانی مورد نیاز.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کارمند یابی .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 انتخاب اصلح برای تصدی مشاغل . 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آموزش کارکنان .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تربیت مدیر.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طراحی سیستم ارزیابی عملکرد کارکنان .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 طراحی سیستم پاداش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طراحی سیستم حقوق و دستمزد.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 طراحی سیستم رسیدگی به شکایات .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طراحی سیستم بهداشت و ايمني محیط کار.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-</a:t>
            </a:r>
            <a:r>
              <a:rPr lang="fa-IR" dirty="0" smtClean="0">
                <a:cs typeface="B Mitra" pitchFamily="2" charset="-78"/>
              </a:rPr>
              <a:t>طراحی سیستم انضباط.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36904" cy="1224136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Mitra" pitchFamily="2" charset="-78"/>
              </a:rPr>
              <a:t>تجزیه و تحلیل شغل و طبقه بندی مشاغل</a:t>
            </a:r>
            <a:endParaRPr lang="fa-IR" sz="4000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273630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a-IR" sz="3600" dirty="0" smtClean="0">
                <a:cs typeface="B Mitra" pitchFamily="2" charset="-78"/>
              </a:rPr>
              <a:t>-انسان ها در سازمان ها،‌ مشاغلی را بر عهده دارند .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</a:t>
            </a:r>
            <a:r>
              <a:rPr lang="fa-IR" sz="3200" dirty="0" smtClean="0">
                <a:cs typeface="B Mitra" pitchFamily="2" charset="-78"/>
              </a:rPr>
              <a:t>شناخت مشاغل در سازمان ها ، یکی از مهمترین عناصر م . م . ا  است .</a:t>
            </a:r>
          </a:p>
          <a:p>
            <a:pPr>
              <a:buNone/>
            </a:pPr>
            <a:r>
              <a:rPr lang="fa-IR" sz="3000" dirty="0" smtClean="0">
                <a:cs typeface="B Mitra" pitchFamily="2" charset="-78"/>
              </a:rPr>
              <a:t>- این شناخت ها ، از طریق تجزیه ، طراحی و طبقه بندی مشاغل انجام می پذیرد.</a:t>
            </a:r>
          </a:p>
          <a:p>
            <a:pPr>
              <a:buNone/>
            </a:pPr>
            <a:r>
              <a:rPr lang="fa-IR" dirty="0" smtClean="0">
                <a:cs typeface="B Mitra" pitchFamily="2" charset="-78"/>
              </a:rPr>
              <a:t>-</a:t>
            </a:r>
            <a:r>
              <a:rPr lang="fa-IR" sz="3000" dirty="0" smtClean="0">
                <a:solidFill>
                  <a:srgbClr val="FF0000"/>
                </a:solidFill>
                <a:cs typeface="B Mitra" pitchFamily="2" charset="-78"/>
              </a:rPr>
              <a:t>تجزیه شغل : </a:t>
            </a:r>
            <a:r>
              <a:rPr lang="fa-IR" sz="3000" dirty="0" smtClean="0">
                <a:cs typeface="B Mitra" pitchFamily="2" charset="-78"/>
              </a:rPr>
              <a:t>فرایندی است برای جمع اطلاعات شغلی و درک ماهیت مشاغل موجود در سازمان .</a:t>
            </a:r>
            <a:endParaRPr lang="fa-IR" sz="3000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17646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طراحی شغل : </a:t>
            </a:r>
          </a:p>
          <a:p>
            <a:pPr algn="just">
              <a:buNone/>
            </a:pPr>
            <a:r>
              <a:rPr lang="fa-IR" dirty="0" smtClean="0">
                <a:cs typeface="B Mitra" pitchFamily="2" charset="-78"/>
              </a:rPr>
              <a:t>عبارت است از ترکیب و تلفیق اجرای لازم و با معني شغل ، با خصوصیات و ویژگیهای شاغلین جهت ایجاد پست های سازمانی به طریقی که آن پست ها بتوانند انتظارات کارکنان و مدیران را فراهم آورد.</a:t>
            </a:r>
          </a:p>
          <a:p>
            <a:pPr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طبقه بندی مشاغل :</a:t>
            </a:r>
          </a:p>
          <a:p>
            <a:pPr algn="just">
              <a:buNone/>
            </a:pPr>
            <a:r>
              <a:rPr lang="fa-IR" dirty="0" smtClean="0">
                <a:cs typeface="B Mitra" pitchFamily="2" charset="-78"/>
              </a:rPr>
              <a:t>عبارت است از دسته بندی مشاغل و قرار دادن مشاغلی که دارای صفات و خصوصیات مشترکی هستند در يک طبقه</a:t>
            </a:r>
          </a:p>
          <a:p>
            <a:pPr algn="just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نتایج حاصل از تجزیه شغل : </a:t>
            </a:r>
          </a:p>
          <a:p>
            <a:pPr algn="just">
              <a:buNone/>
            </a:pPr>
            <a:r>
              <a:rPr lang="fa-IR" dirty="0" smtClean="0">
                <a:cs typeface="B Mitra" pitchFamily="2" charset="-78"/>
              </a:rPr>
              <a:t>1-تهیه شرح شغل .</a:t>
            </a:r>
          </a:p>
          <a:p>
            <a:pPr algn="just">
              <a:buNone/>
            </a:pPr>
            <a:r>
              <a:rPr lang="fa-IR" dirty="0" smtClean="0">
                <a:cs typeface="B Mitra" pitchFamily="2" charset="-78"/>
              </a:rPr>
              <a:t>2-تهیه شرایط احراز مشاغل ( ویژگی های شاغل).</a:t>
            </a:r>
            <a:endParaRPr lang="fa-IR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66B7-BAF9-4077-9DC3-6D7652458187}" type="slidenum">
              <a:rPr lang="fa-IR" smtClean="0"/>
              <a:pPr/>
              <a:t>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3352800" cy="365125"/>
          </a:xfrm>
        </p:spPr>
        <p:txBody>
          <a:bodyPr/>
          <a:lstStyle/>
          <a:p>
            <a:endParaRPr lang="fa-I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640</TotalTime>
  <Words>3032</Words>
  <Application>Microsoft Office PowerPoint</Application>
  <PresentationFormat>On-screen Show (4:3)</PresentationFormat>
  <Paragraphs>529</Paragraphs>
  <Slides>58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7" baseType="lpstr">
      <vt:lpstr>Arial</vt:lpstr>
      <vt:lpstr>B Mitra</vt:lpstr>
      <vt:lpstr>B Titr</vt:lpstr>
      <vt:lpstr>Calibri</vt:lpstr>
      <vt:lpstr>Constantia</vt:lpstr>
      <vt:lpstr>F_Mitra</vt:lpstr>
      <vt:lpstr>Majalla UI</vt:lpstr>
      <vt:lpstr>Wingdings 2</vt:lpstr>
      <vt:lpstr>Flow</vt:lpstr>
      <vt:lpstr>درس مدیریت  منابع انسانی پیشرفته </vt:lpstr>
      <vt:lpstr>PowerPoint Presentation</vt:lpstr>
      <vt:lpstr>PowerPoint Presentation</vt:lpstr>
      <vt:lpstr>عامل موفقیت یک سازمان </vt:lpstr>
      <vt:lpstr>PowerPoint Presentation</vt:lpstr>
      <vt:lpstr>سیر تکاملی  م . م .ا</vt:lpstr>
      <vt:lpstr>وظایف م. م .ا </vt:lpstr>
      <vt:lpstr>تجزیه و تحلیل شغل و طبقه بندی مشاغل</vt:lpstr>
      <vt:lpstr>PowerPoint Presentation</vt:lpstr>
      <vt:lpstr>PowerPoint Presentation</vt:lpstr>
      <vt:lpstr>PowerPoint Presentation</vt:lpstr>
      <vt:lpstr>نکاتی که باید در تهیه شرح شغل و شرایط احراز شغل رعایت نمود:</vt:lpstr>
      <vt:lpstr>در شرح شغل به موارد زیر اشاره می شود؟</vt:lpstr>
      <vt:lpstr>در شرایط احراز شغل (شرایط شاغل ) به موارد زیر اشاره می شود :</vt:lpstr>
      <vt:lpstr>کاربرد تجزیه و تحلیل شغل</vt:lpstr>
      <vt:lpstr>مشکلات تجزیه و تحلیلی شغل.</vt:lpstr>
      <vt:lpstr>روش های طراحی شغلی:</vt:lpstr>
      <vt:lpstr>برنامه ریزی نیروی انسانی :</vt:lpstr>
      <vt:lpstr>مراحل برنامه ریزی نیروی انسانی</vt:lpstr>
      <vt:lpstr>مراحله تعیین موجودی نیروی انسانی</vt:lpstr>
      <vt:lpstr>مرحله بررسی اهداف آتی ساز</vt:lpstr>
      <vt:lpstr>مرحله برآورد نیروی انسانی مورد نیاز (تقاضا برای نیرو )</vt:lpstr>
      <vt:lpstr>مرحله برآورد عرضه نیروی انسانی </vt:lpstr>
      <vt:lpstr>مقایسه روش های برآورد عرضه نیرو از صنایع داخلی و تقاضا برای  نیرو</vt:lpstr>
      <vt:lpstr>2-برآورد عرضه نیرو از منابع خارجی</vt:lpstr>
      <vt:lpstr>مرحله مقایسه عرضه و تقاضا:</vt:lpstr>
      <vt:lpstr>فرآیند کارمند یابی</vt:lpstr>
      <vt:lpstr>عوامل موثر در کارمند یابی.</vt:lpstr>
      <vt:lpstr>مراحل کارمندیابی</vt:lpstr>
      <vt:lpstr>PowerPoint Presentation</vt:lpstr>
      <vt:lpstr> فرآیند انتخاب به دو روش: الف- روش مرحله ای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NOCR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مرضیه نوده</dc:creator>
  <cp:lastModifiedBy>HP</cp:lastModifiedBy>
  <cp:revision>159</cp:revision>
  <dcterms:created xsi:type="dcterms:W3CDTF">2013-11-17T06:53:04Z</dcterms:created>
  <dcterms:modified xsi:type="dcterms:W3CDTF">2014-03-13T05:49:25Z</dcterms:modified>
</cp:coreProperties>
</file>