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pptx" ContentType="application/vnd.openxmlformats-officedocument.presentationml.presentation"/>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4.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7.xml" ContentType="application/vnd.openxmlformats-officedocument.presentationml.tags+xml"/>
  <Override PartName="/ppt/notesSlides/notesSlide6.xml" ContentType="application/vnd.openxmlformats-officedocument.presentationml.notesSlide+xml"/>
  <Override PartName="/ppt/tags/tag48.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p:sldMasterIdLst>
    <p:sldMasterId id="2147483780" r:id="rId1"/>
  </p:sldMasterIdLst>
  <p:notesMasterIdLst>
    <p:notesMasterId r:id="rId346"/>
  </p:notesMasterIdLst>
  <p:sldIdLst>
    <p:sldId id="602" r:id="rId2"/>
    <p:sldId id="267" r:id="rId3"/>
    <p:sldId id="268" r:id="rId4"/>
    <p:sldId id="269" r:id="rId5"/>
    <p:sldId id="270" r:id="rId6"/>
    <p:sldId id="603" r:id="rId7"/>
    <p:sldId id="274" r:id="rId8"/>
    <p:sldId id="604" r:id="rId9"/>
    <p:sldId id="275" r:id="rId10"/>
    <p:sldId id="256" r:id="rId11"/>
    <p:sldId id="258" r:id="rId12"/>
    <p:sldId id="583" r:id="rId13"/>
    <p:sldId id="262" r:id="rId14"/>
    <p:sldId id="584" r:id="rId15"/>
    <p:sldId id="259" r:id="rId16"/>
    <p:sldId id="260" r:id="rId17"/>
    <p:sldId id="263" r:id="rId18"/>
    <p:sldId id="264" r:id="rId19"/>
    <p:sldId id="585" r:id="rId20"/>
    <p:sldId id="277" r:id="rId21"/>
    <p:sldId id="586" r:id="rId22"/>
    <p:sldId id="278" r:id="rId23"/>
    <p:sldId id="587" r:id="rId24"/>
    <p:sldId id="279" r:id="rId25"/>
    <p:sldId id="280" r:id="rId26"/>
    <p:sldId id="281" r:id="rId27"/>
    <p:sldId id="282" r:id="rId28"/>
    <p:sldId id="283" r:id="rId29"/>
    <p:sldId id="284" r:id="rId30"/>
    <p:sldId id="285" r:id="rId31"/>
    <p:sldId id="606" r:id="rId32"/>
    <p:sldId id="607" r:id="rId33"/>
    <p:sldId id="608" r:id="rId34"/>
    <p:sldId id="286" r:id="rId35"/>
    <p:sldId id="287" r:id="rId36"/>
    <p:sldId id="289" r:id="rId37"/>
    <p:sldId id="290" r:id="rId38"/>
    <p:sldId id="609" r:id="rId39"/>
    <p:sldId id="291" r:id="rId40"/>
    <p:sldId id="292" r:id="rId41"/>
    <p:sldId id="294" r:id="rId42"/>
    <p:sldId id="295" r:id="rId43"/>
    <p:sldId id="296" r:id="rId44"/>
    <p:sldId id="297" r:id="rId45"/>
    <p:sldId id="610" r:id="rId46"/>
    <p:sldId id="611" r:id="rId47"/>
    <p:sldId id="612" r:id="rId48"/>
    <p:sldId id="613" r:id="rId49"/>
    <p:sldId id="614" r:id="rId50"/>
    <p:sldId id="615" r:id="rId51"/>
    <p:sldId id="616" r:id="rId52"/>
    <p:sldId id="617" r:id="rId53"/>
    <p:sldId id="618" r:id="rId54"/>
    <p:sldId id="619" r:id="rId55"/>
    <p:sldId id="620" r:id="rId56"/>
    <p:sldId id="621" r:id="rId57"/>
    <p:sldId id="622" r:id="rId58"/>
    <p:sldId id="298" r:id="rId59"/>
    <p:sldId id="299" r:id="rId60"/>
    <p:sldId id="300" r:id="rId61"/>
    <p:sldId id="301" r:id="rId62"/>
    <p:sldId id="302" r:id="rId63"/>
    <p:sldId id="303" r:id="rId64"/>
    <p:sldId id="304" r:id="rId65"/>
    <p:sldId id="305" r:id="rId66"/>
    <p:sldId id="306" r:id="rId67"/>
    <p:sldId id="623" r:id="rId68"/>
    <p:sldId id="624" r:id="rId69"/>
    <p:sldId id="307" r:id="rId70"/>
    <p:sldId id="308" r:id="rId71"/>
    <p:sldId id="309" r:id="rId72"/>
    <p:sldId id="310" r:id="rId73"/>
    <p:sldId id="314" r:id="rId74"/>
    <p:sldId id="588" r:id="rId75"/>
    <p:sldId id="312" r:id="rId76"/>
    <p:sldId id="316" r:id="rId77"/>
    <p:sldId id="317" r:id="rId78"/>
    <p:sldId id="318" r:id="rId79"/>
    <p:sldId id="321" r:id="rId80"/>
    <p:sldId id="322" r:id="rId81"/>
    <p:sldId id="323" r:id="rId82"/>
    <p:sldId id="324" r:id="rId83"/>
    <p:sldId id="325" r:id="rId84"/>
    <p:sldId id="327" r:id="rId85"/>
    <p:sldId id="328" r:id="rId86"/>
    <p:sldId id="329" r:id="rId87"/>
    <p:sldId id="330" r:id="rId88"/>
    <p:sldId id="331" r:id="rId89"/>
    <p:sldId id="332" r:id="rId90"/>
    <p:sldId id="333" r:id="rId91"/>
    <p:sldId id="334" r:id="rId92"/>
    <p:sldId id="335" r:id="rId93"/>
    <p:sldId id="336" r:id="rId94"/>
    <p:sldId id="337" r:id="rId95"/>
    <p:sldId id="338" r:id="rId96"/>
    <p:sldId id="339" r:id="rId97"/>
    <p:sldId id="340" r:id="rId98"/>
    <p:sldId id="341" r:id="rId99"/>
    <p:sldId id="342" r:id="rId100"/>
    <p:sldId id="343" r:id="rId101"/>
    <p:sldId id="344" r:id="rId102"/>
    <p:sldId id="345" r:id="rId103"/>
    <p:sldId id="348" r:id="rId104"/>
    <p:sldId id="349" r:id="rId105"/>
    <p:sldId id="346" r:id="rId106"/>
    <p:sldId id="350" r:id="rId107"/>
    <p:sldId id="351" r:id="rId108"/>
    <p:sldId id="347" r:id="rId109"/>
    <p:sldId id="352" r:id="rId110"/>
    <p:sldId id="625" r:id="rId111"/>
    <p:sldId id="626" r:id="rId112"/>
    <p:sldId id="627" r:id="rId113"/>
    <p:sldId id="353" r:id="rId114"/>
    <p:sldId id="366" r:id="rId115"/>
    <p:sldId id="367" r:id="rId116"/>
    <p:sldId id="368" r:id="rId117"/>
    <p:sldId id="370" r:id="rId118"/>
    <p:sldId id="371" r:id="rId119"/>
    <p:sldId id="372" r:id="rId120"/>
    <p:sldId id="373" r:id="rId121"/>
    <p:sldId id="374" r:id="rId122"/>
    <p:sldId id="375" r:id="rId123"/>
    <p:sldId id="376" r:id="rId124"/>
    <p:sldId id="628" r:id="rId125"/>
    <p:sldId id="629" r:id="rId126"/>
    <p:sldId id="377" r:id="rId127"/>
    <p:sldId id="378" r:id="rId128"/>
    <p:sldId id="380" r:id="rId129"/>
    <p:sldId id="589" r:id="rId130"/>
    <p:sldId id="590" r:id="rId131"/>
    <p:sldId id="381" r:id="rId132"/>
    <p:sldId id="382" r:id="rId133"/>
    <p:sldId id="383" r:id="rId134"/>
    <p:sldId id="384" r:id="rId135"/>
    <p:sldId id="630" r:id="rId136"/>
    <p:sldId id="631" r:id="rId137"/>
    <p:sldId id="632" r:id="rId138"/>
    <p:sldId id="385" r:id="rId139"/>
    <p:sldId id="386" r:id="rId140"/>
    <p:sldId id="387" r:id="rId141"/>
    <p:sldId id="633" r:id="rId142"/>
    <p:sldId id="634" r:id="rId143"/>
    <p:sldId id="635" r:id="rId144"/>
    <p:sldId id="636" r:id="rId145"/>
    <p:sldId id="637" r:id="rId146"/>
    <p:sldId id="388" r:id="rId147"/>
    <p:sldId id="638" r:id="rId148"/>
    <p:sldId id="639" r:id="rId149"/>
    <p:sldId id="390" r:id="rId150"/>
    <p:sldId id="391" r:id="rId151"/>
    <p:sldId id="392" r:id="rId152"/>
    <p:sldId id="393" r:id="rId153"/>
    <p:sldId id="394" r:id="rId154"/>
    <p:sldId id="395" r:id="rId155"/>
    <p:sldId id="396" r:id="rId156"/>
    <p:sldId id="591" r:id="rId157"/>
    <p:sldId id="397" r:id="rId158"/>
    <p:sldId id="398" r:id="rId159"/>
    <p:sldId id="399" r:id="rId160"/>
    <p:sldId id="400" r:id="rId161"/>
    <p:sldId id="401" r:id="rId162"/>
    <p:sldId id="402" r:id="rId163"/>
    <p:sldId id="403" r:id="rId164"/>
    <p:sldId id="592" r:id="rId165"/>
    <p:sldId id="404" r:id="rId166"/>
    <p:sldId id="405" r:id="rId167"/>
    <p:sldId id="593" r:id="rId168"/>
    <p:sldId id="406" r:id="rId169"/>
    <p:sldId id="407" r:id="rId170"/>
    <p:sldId id="594" r:id="rId171"/>
    <p:sldId id="408" r:id="rId172"/>
    <p:sldId id="409" r:id="rId173"/>
    <p:sldId id="410" r:id="rId174"/>
    <p:sldId id="417" r:id="rId175"/>
    <p:sldId id="418" r:id="rId176"/>
    <p:sldId id="419" r:id="rId177"/>
    <p:sldId id="420" r:id="rId178"/>
    <p:sldId id="411" r:id="rId179"/>
    <p:sldId id="421" r:id="rId180"/>
    <p:sldId id="424" r:id="rId181"/>
    <p:sldId id="423" r:id="rId182"/>
    <p:sldId id="425" r:id="rId183"/>
    <p:sldId id="426" r:id="rId184"/>
    <p:sldId id="427" r:id="rId185"/>
    <p:sldId id="428" r:id="rId186"/>
    <p:sldId id="414" r:id="rId187"/>
    <p:sldId id="415" r:id="rId188"/>
    <p:sldId id="416" r:id="rId189"/>
    <p:sldId id="429" r:id="rId190"/>
    <p:sldId id="430" r:id="rId191"/>
    <p:sldId id="431" r:id="rId192"/>
    <p:sldId id="432" r:id="rId193"/>
    <p:sldId id="433" r:id="rId194"/>
    <p:sldId id="434" r:id="rId195"/>
    <p:sldId id="435" r:id="rId196"/>
    <p:sldId id="436" r:id="rId197"/>
    <p:sldId id="437" r:id="rId198"/>
    <p:sldId id="438" r:id="rId199"/>
    <p:sldId id="439" r:id="rId200"/>
    <p:sldId id="440" r:id="rId201"/>
    <p:sldId id="441" r:id="rId202"/>
    <p:sldId id="445" r:id="rId203"/>
    <p:sldId id="446" r:id="rId204"/>
    <p:sldId id="447" r:id="rId205"/>
    <p:sldId id="448" r:id="rId206"/>
    <p:sldId id="449" r:id="rId207"/>
    <p:sldId id="450" r:id="rId208"/>
    <p:sldId id="451" r:id="rId209"/>
    <p:sldId id="452" r:id="rId210"/>
    <p:sldId id="453" r:id="rId211"/>
    <p:sldId id="442" r:id="rId212"/>
    <p:sldId id="443" r:id="rId213"/>
    <p:sldId id="444" r:id="rId214"/>
    <p:sldId id="454" r:id="rId215"/>
    <p:sldId id="455" r:id="rId216"/>
    <p:sldId id="456" r:id="rId217"/>
    <p:sldId id="457" r:id="rId218"/>
    <p:sldId id="458" r:id="rId219"/>
    <p:sldId id="459" r:id="rId220"/>
    <p:sldId id="460" r:id="rId221"/>
    <p:sldId id="461" r:id="rId222"/>
    <p:sldId id="462" r:id="rId223"/>
    <p:sldId id="463" r:id="rId224"/>
    <p:sldId id="464" r:id="rId225"/>
    <p:sldId id="465" r:id="rId226"/>
    <p:sldId id="466" r:id="rId227"/>
    <p:sldId id="467" r:id="rId228"/>
    <p:sldId id="468" r:id="rId229"/>
    <p:sldId id="469" r:id="rId230"/>
    <p:sldId id="470" r:id="rId231"/>
    <p:sldId id="471" r:id="rId232"/>
    <p:sldId id="472" r:id="rId233"/>
    <p:sldId id="473" r:id="rId234"/>
    <p:sldId id="474" r:id="rId235"/>
    <p:sldId id="475" r:id="rId236"/>
    <p:sldId id="476" r:id="rId237"/>
    <p:sldId id="477" r:id="rId238"/>
    <p:sldId id="478" r:id="rId239"/>
    <p:sldId id="479" r:id="rId240"/>
    <p:sldId id="480" r:id="rId241"/>
    <p:sldId id="481" r:id="rId242"/>
    <p:sldId id="482" r:id="rId243"/>
    <p:sldId id="483" r:id="rId244"/>
    <p:sldId id="484" r:id="rId245"/>
    <p:sldId id="485" r:id="rId246"/>
    <p:sldId id="486" r:id="rId247"/>
    <p:sldId id="487" r:id="rId248"/>
    <p:sldId id="488" r:id="rId249"/>
    <p:sldId id="489" r:id="rId250"/>
    <p:sldId id="490" r:id="rId251"/>
    <p:sldId id="491" r:id="rId252"/>
    <p:sldId id="492" r:id="rId253"/>
    <p:sldId id="493" r:id="rId254"/>
    <p:sldId id="494" r:id="rId255"/>
    <p:sldId id="495" r:id="rId256"/>
    <p:sldId id="496" r:id="rId257"/>
    <p:sldId id="497" r:id="rId258"/>
    <p:sldId id="498" r:id="rId259"/>
    <p:sldId id="499" r:id="rId260"/>
    <p:sldId id="500" r:id="rId261"/>
    <p:sldId id="501" r:id="rId262"/>
    <p:sldId id="502" r:id="rId263"/>
    <p:sldId id="503" r:id="rId264"/>
    <p:sldId id="504" r:id="rId265"/>
    <p:sldId id="505" r:id="rId266"/>
    <p:sldId id="506" r:id="rId267"/>
    <p:sldId id="507" r:id="rId268"/>
    <p:sldId id="508" r:id="rId269"/>
    <p:sldId id="509" r:id="rId270"/>
    <p:sldId id="510" r:id="rId271"/>
    <p:sldId id="511" r:id="rId272"/>
    <p:sldId id="512" r:id="rId273"/>
    <p:sldId id="513" r:id="rId274"/>
    <p:sldId id="514" r:id="rId275"/>
    <p:sldId id="515" r:id="rId276"/>
    <p:sldId id="516" r:id="rId277"/>
    <p:sldId id="517" r:id="rId278"/>
    <p:sldId id="518" r:id="rId279"/>
    <p:sldId id="519" r:id="rId280"/>
    <p:sldId id="520" r:id="rId281"/>
    <p:sldId id="521" r:id="rId282"/>
    <p:sldId id="522" r:id="rId283"/>
    <p:sldId id="523" r:id="rId284"/>
    <p:sldId id="524" r:id="rId285"/>
    <p:sldId id="525" r:id="rId286"/>
    <p:sldId id="526" r:id="rId287"/>
    <p:sldId id="527" r:id="rId288"/>
    <p:sldId id="528" r:id="rId289"/>
    <p:sldId id="529" r:id="rId290"/>
    <p:sldId id="530" r:id="rId291"/>
    <p:sldId id="531" r:id="rId292"/>
    <p:sldId id="532" r:id="rId293"/>
    <p:sldId id="533" r:id="rId294"/>
    <p:sldId id="534" r:id="rId295"/>
    <p:sldId id="535" r:id="rId296"/>
    <p:sldId id="536" r:id="rId297"/>
    <p:sldId id="537" r:id="rId298"/>
    <p:sldId id="538" r:id="rId299"/>
    <p:sldId id="539" r:id="rId300"/>
    <p:sldId id="551" r:id="rId301"/>
    <p:sldId id="595" r:id="rId302"/>
    <p:sldId id="552" r:id="rId303"/>
    <p:sldId id="553" r:id="rId304"/>
    <p:sldId id="542" r:id="rId305"/>
    <p:sldId id="596" r:id="rId306"/>
    <p:sldId id="597" r:id="rId307"/>
    <p:sldId id="543" r:id="rId308"/>
    <p:sldId id="544" r:id="rId309"/>
    <p:sldId id="545" r:id="rId310"/>
    <p:sldId id="546" r:id="rId311"/>
    <p:sldId id="547" r:id="rId312"/>
    <p:sldId id="548" r:id="rId313"/>
    <p:sldId id="549" r:id="rId314"/>
    <p:sldId id="554" r:id="rId315"/>
    <p:sldId id="555" r:id="rId316"/>
    <p:sldId id="556" r:id="rId317"/>
    <p:sldId id="557" r:id="rId318"/>
    <p:sldId id="558" r:id="rId319"/>
    <p:sldId id="559" r:id="rId320"/>
    <p:sldId id="560" r:id="rId321"/>
    <p:sldId id="561" r:id="rId322"/>
    <p:sldId id="562" r:id="rId323"/>
    <p:sldId id="563" r:id="rId324"/>
    <p:sldId id="564" r:id="rId325"/>
    <p:sldId id="565" r:id="rId326"/>
    <p:sldId id="566" r:id="rId327"/>
    <p:sldId id="567" r:id="rId328"/>
    <p:sldId id="568" r:id="rId329"/>
    <p:sldId id="569" r:id="rId330"/>
    <p:sldId id="570" r:id="rId331"/>
    <p:sldId id="571" r:id="rId332"/>
    <p:sldId id="572" r:id="rId333"/>
    <p:sldId id="573" r:id="rId334"/>
    <p:sldId id="598" r:id="rId335"/>
    <p:sldId id="574" r:id="rId336"/>
    <p:sldId id="605" r:id="rId337"/>
    <p:sldId id="576" r:id="rId338"/>
    <p:sldId id="577" r:id="rId339"/>
    <p:sldId id="599" r:id="rId340"/>
    <p:sldId id="578" r:id="rId341"/>
    <p:sldId id="600" r:id="rId342"/>
    <p:sldId id="580" r:id="rId343"/>
    <p:sldId id="601" r:id="rId344"/>
    <p:sldId id="581" r:id="rId345"/>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559" autoAdjust="0"/>
    <p:restoredTop sz="89907" autoAdjust="0"/>
  </p:normalViewPr>
  <p:slideViewPr>
    <p:cSldViewPr>
      <p:cViewPr varScale="1">
        <p:scale>
          <a:sx n="38" d="100"/>
          <a:sy n="38" d="100"/>
        </p:scale>
        <p:origin x="54" y="876"/>
      </p:cViewPr>
      <p:guideLst>
        <p:guide orient="horz" pos="2160"/>
        <p:guide pos="2880"/>
      </p:guideLst>
    </p:cSldViewPr>
  </p:slideViewPr>
  <p:notesTextViewPr>
    <p:cViewPr>
      <p:scale>
        <a:sx n="1" d="1"/>
        <a:sy n="1" d="1"/>
      </p:scale>
      <p:origin x="0" y="0"/>
    </p:cViewPr>
  </p:notesTextViewPr>
  <p:sorterViewPr>
    <p:cViewPr>
      <p:scale>
        <a:sx n="100" d="100"/>
        <a:sy n="100" d="100"/>
      </p:scale>
      <p:origin x="0" y="4219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notesMaster" Target="notesMasters/notesMaster1.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viewProps" Target="viewProps.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theme" Target="theme/theme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tableStyles" Target="tableStyles.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presProps" Target="presProps.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DA0373-879E-4C14-B6A9-A21996113404}"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pPr rtl="1"/>
          <a:endParaRPr lang="fa-IR"/>
        </a:p>
      </dgm:t>
    </dgm:pt>
    <dgm:pt modelId="{4FB83A63-CB66-4D25-B2BD-7B8E1A58A350}">
      <dgm:prSet phldrT="[Text]"/>
      <dgm:spPr/>
      <dgm:t>
        <a:bodyPr/>
        <a:lstStyle/>
        <a:p>
          <a:pPr rtl="1"/>
          <a:r>
            <a:rPr lang="fa-IR" dirty="0" smtClean="0"/>
            <a:t>1</a:t>
          </a:r>
          <a:endParaRPr lang="fa-IR" dirty="0"/>
        </a:p>
      </dgm:t>
    </dgm:pt>
    <dgm:pt modelId="{C6CC0337-9777-46FD-BA6F-E7C75AB35AF0}" type="parTrans" cxnId="{6E1381C0-4A7B-4168-8CCC-7CD9CC32DCDB}">
      <dgm:prSet/>
      <dgm:spPr/>
      <dgm:t>
        <a:bodyPr/>
        <a:lstStyle/>
        <a:p>
          <a:pPr rtl="1"/>
          <a:endParaRPr lang="fa-IR"/>
        </a:p>
      </dgm:t>
    </dgm:pt>
    <dgm:pt modelId="{3B6B6432-ED9D-4B8E-B92F-8C9EF8CA6C0C}" type="sibTrans" cxnId="{6E1381C0-4A7B-4168-8CCC-7CD9CC32DCDB}">
      <dgm:prSet/>
      <dgm:spPr/>
      <dgm:t>
        <a:bodyPr/>
        <a:lstStyle/>
        <a:p>
          <a:pPr rtl="1"/>
          <a:endParaRPr lang="fa-IR"/>
        </a:p>
      </dgm:t>
    </dgm:pt>
    <dgm:pt modelId="{4E5BF9C6-1182-471C-83C7-7162F7FF3727}">
      <dgm:prSet phldrT="[Text]"/>
      <dgm:spPr/>
      <dgm:t>
        <a:bodyPr/>
        <a:lstStyle/>
        <a:p>
          <a:pPr rtl="1"/>
          <a:endParaRPr lang="fa-IR" dirty="0"/>
        </a:p>
      </dgm:t>
    </dgm:pt>
    <dgm:pt modelId="{7813F997-EAA7-4503-85B3-7616A2671026}" type="parTrans" cxnId="{31BB171D-79AD-47BD-BE4B-16A57B542238}">
      <dgm:prSet/>
      <dgm:spPr/>
      <dgm:t>
        <a:bodyPr/>
        <a:lstStyle/>
        <a:p>
          <a:pPr rtl="1"/>
          <a:endParaRPr lang="fa-IR"/>
        </a:p>
      </dgm:t>
    </dgm:pt>
    <dgm:pt modelId="{26CF8F52-171E-4E7F-AE14-C46233646291}" type="sibTrans" cxnId="{31BB171D-79AD-47BD-BE4B-16A57B542238}">
      <dgm:prSet/>
      <dgm:spPr/>
      <dgm:t>
        <a:bodyPr/>
        <a:lstStyle/>
        <a:p>
          <a:pPr rtl="1"/>
          <a:endParaRPr lang="fa-IR"/>
        </a:p>
      </dgm:t>
    </dgm:pt>
    <dgm:pt modelId="{CCD67451-44C2-44EA-B71C-80A6BAB6F641}">
      <dgm:prSet phldrT="[Text]"/>
      <dgm:spPr/>
      <dgm:t>
        <a:bodyPr/>
        <a:lstStyle/>
        <a:p>
          <a:pPr rtl="1"/>
          <a:r>
            <a:rPr lang="fa-IR" dirty="0" smtClean="0"/>
            <a:t>2</a:t>
          </a:r>
          <a:endParaRPr lang="fa-IR" dirty="0"/>
        </a:p>
      </dgm:t>
    </dgm:pt>
    <dgm:pt modelId="{CC0AA93F-AAB6-4B0B-AD42-BE1DD8D918AB}" type="parTrans" cxnId="{BC8540F5-32CD-4011-8B5F-394FCD7CEDFA}">
      <dgm:prSet/>
      <dgm:spPr/>
      <dgm:t>
        <a:bodyPr/>
        <a:lstStyle/>
        <a:p>
          <a:pPr rtl="1"/>
          <a:endParaRPr lang="fa-IR"/>
        </a:p>
      </dgm:t>
    </dgm:pt>
    <dgm:pt modelId="{0F536FA9-D072-4B56-89BE-99279F04AD75}" type="sibTrans" cxnId="{BC8540F5-32CD-4011-8B5F-394FCD7CEDFA}">
      <dgm:prSet/>
      <dgm:spPr/>
      <dgm:t>
        <a:bodyPr/>
        <a:lstStyle/>
        <a:p>
          <a:pPr rtl="1"/>
          <a:endParaRPr lang="fa-IR"/>
        </a:p>
      </dgm:t>
    </dgm:pt>
    <dgm:pt modelId="{291C155D-007F-42D8-A8F0-3A9DB91554D6}">
      <dgm:prSet phldrT="[Text]"/>
      <dgm:spPr/>
      <dgm:t>
        <a:bodyPr/>
        <a:lstStyle/>
        <a:p>
          <a:pPr rtl="1"/>
          <a:r>
            <a:rPr lang="fa-IR" dirty="0" smtClean="0"/>
            <a:t>3</a:t>
          </a:r>
          <a:endParaRPr lang="fa-IR" dirty="0"/>
        </a:p>
      </dgm:t>
    </dgm:pt>
    <dgm:pt modelId="{2BB23E6B-74EE-4CDE-B3A2-66442DD56859}" type="parTrans" cxnId="{26CC1BF2-9C5B-406B-91DE-97916BD3BDE4}">
      <dgm:prSet/>
      <dgm:spPr/>
      <dgm:t>
        <a:bodyPr/>
        <a:lstStyle/>
        <a:p>
          <a:pPr rtl="1"/>
          <a:endParaRPr lang="fa-IR"/>
        </a:p>
      </dgm:t>
    </dgm:pt>
    <dgm:pt modelId="{9418BA05-D91C-4FFB-BFCD-73F6624D4E29}" type="sibTrans" cxnId="{26CC1BF2-9C5B-406B-91DE-97916BD3BDE4}">
      <dgm:prSet/>
      <dgm:spPr/>
      <dgm:t>
        <a:bodyPr/>
        <a:lstStyle/>
        <a:p>
          <a:pPr rtl="1"/>
          <a:endParaRPr lang="fa-IR"/>
        </a:p>
      </dgm:t>
    </dgm:pt>
    <dgm:pt modelId="{164A8139-113E-4908-B0A3-4FABF3C1137E}">
      <dgm:prSet phldrT="[Text]"/>
      <dgm:spPr/>
      <dgm:t>
        <a:bodyPr/>
        <a:lstStyle/>
        <a:p>
          <a:pPr rtl="1"/>
          <a:endParaRPr lang="fa-IR" dirty="0"/>
        </a:p>
      </dgm:t>
    </dgm:pt>
    <dgm:pt modelId="{C4D9A113-F3DC-4AF7-BDA2-C957B0016C04}" type="parTrans" cxnId="{D67202D8-B3C3-4D37-A6FE-BFF1F6AABBE2}">
      <dgm:prSet/>
      <dgm:spPr/>
      <dgm:t>
        <a:bodyPr/>
        <a:lstStyle/>
        <a:p>
          <a:pPr rtl="1"/>
          <a:endParaRPr lang="fa-IR"/>
        </a:p>
      </dgm:t>
    </dgm:pt>
    <dgm:pt modelId="{1249029B-B575-4E2B-9C76-3337A56B8B19}" type="sibTrans" cxnId="{D67202D8-B3C3-4D37-A6FE-BFF1F6AABBE2}">
      <dgm:prSet/>
      <dgm:spPr/>
      <dgm:t>
        <a:bodyPr/>
        <a:lstStyle/>
        <a:p>
          <a:pPr rtl="1"/>
          <a:endParaRPr lang="fa-IR"/>
        </a:p>
      </dgm:t>
    </dgm:pt>
    <dgm:pt modelId="{D3E88801-CDB0-45C2-B196-234B86D2403A}">
      <dgm:prSet/>
      <dgm:spPr/>
      <dgm:t>
        <a:bodyPr/>
        <a:lstStyle/>
        <a:p>
          <a:pPr rtl="1"/>
          <a:r>
            <a:rPr lang="fa-IR" b="1" i="1" smtClean="0">
              <a:cs typeface="B Nazanin"/>
            </a:rPr>
            <a:t>از طریق دارییها و اموال</a:t>
          </a:r>
          <a:endParaRPr lang="fa-IR"/>
        </a:p>
      </dgm:t>
    </dgm:pt>
    <dgm:pt modelId="{97C21604-2B1A-4544-92BF-D036A48934B1}" type="parTrans" cxnId="{038B0583-8FCA-4F42-BA70-CB9633E8A944}">
      <dgm:prSet/>
      <dgm:spPr/>
      <dgm:t>
        <a:bodyPr/>
        <a:lstStyle/>
        <a:p>
          <a:pPr rtl="1"/>
          <a:endParaRPr lang="fa-IR"/>
        </a:p>
      </dgm:t>
    </dgm:pt>
    <dgm:pt modelId="{A50C4D23-92FB-4CC0-B228-A09BEE24180B}" type="sibTrans" cxnId="{038B0583-8FCA-4F42-BA70-CB9633E8A944}">
      <dgm:prSet/>
      <dgm:spPr/>
      <dgm:t>
        <a:bodyPr/>
        <a:lstStyle/>
        <a:p>
          <a:pPr rtl="1"/>
          <a:endParaRPr lang="fa-IR"/>
        </a:p>
      </dgm:t>
    </dgm:pt>
    <dgm:pt modelId="{9EBE2D0D-0CC8-4F12-AFD5-3D8FC5D93CAB}">
      <dgm:prSet/>
      <dgm:spPr/>
      <dgm:t>
        <a:bodyPr/>
        <a:lstStyle/>
        <a:p>
          <a:pPr rtl="1"/>
          <a:r>
            <a:rPr lang="fa-IR" b="1" i="1" smtClean="0">
              <a:cs typeface="B Nazanin"/>
            </a:rPr>
            <a:t>دستمزد و حقوق</a:t>
          </a:r>
          <a:endParaRPr lang="en-US" b="1" i="1" dirty="0">
            <a:cs typeface="B Nazanin"/>
          </a:endParaRPr>
        </a:p>
      </dgm:t>
    </dgm:pt>
    <dgm:pt modelId="{18C9292F-DAD4-4B2B-9DCC-A6C6A76F63F0}" type="parTrans" cxnId="{88914A47-46DC-4F5A-95A6-C9CE280E57BB}">
      <dgm:prSet/>
      <dgm:spPr/>
      <dgm:t>
        <a:bodyPr/>
        <a:lstStyle/>
        <a:p>
          <a:pPr rtl="1"/>
          <a:endParaRPr lang="fa-IR"/>
        </a:p>
      </dgm:t>
    </dgm:pt>
    <dgm:pt modelId="{56EC1171-8C13-43DE-9B4E-9E1776AB9488}" type="sibTrans" cxnId="{88914A47-46DC-4F5A-95A6-C9CE280E57BB}">
      <dgm:prSet/>
      <dgm:spPr/>
      <dgm:t>
        <a:bodyPr/>
        <a:lstStyle/>
        <a:p>
          <a:pPr rtl="1"/>
          <a:endParaRPr lang="fa-IR"/>
        </a:p>
      </dgm:t>
    </dgm:pt>
    <dgm:pt modelId="{6D326BA2-42F0-4128-B2AD-070E34A9C9F2}">
      <dgm:prSet/>
      <dgm:spPr/>
      <dgm:t>
        <a:bodyPr/>
        <a:lstStyle/>
        <a:p>
          <a:pPr rtl="1"/>
          <a:r>
            <a:rPr lang="fa-IR" b="1" i="1" dirty="0" smtClean="0">
              <a:cs typeface="B Nazanin"/>
            </a:rPr>
            <a:t>از طریق دولت</a:t>
          </a:r>
          <a:endParaRPr lang="en-US" b="1" i="1" dirty="0">
            <a:cs typeface="B Nazanin"/>
          </a:endParaRPr>
        </a:p>
      </dgm:t>
    </dgm:pt>
    <dgm:pt modelId="{3B02CE5E-BD50-4BA8-B61A-658D596932CA}" type="parTrans" cxnId="{72E88612-00B3-4216-B9C3-7C81421A7EC0}">
      <dgm:prSet/>
      <dgm:spPr/>
      <dgm:t>
        <a:bodyPr/>
        <a:lstStyle/>
        <a:p>
          <a:pPr rtl="1"/>
          <a:endParaRPr lang="fa-IR"/>
        </a:p>
      </dgm:t>
    </dgm:pt>
    <dgm:pt modelId="{51BB3C08-B772-42C5-A42D-69197E90B480}" type="sibTrans" cxnId="{72E88612-00B3-4216-B9C3-7C81421A7EC0}">
      <dgm:prSet/>
      <dgm:spPr/>
      <dgm:t>
        <a:bodyPr/>
        <a:lstStyle/>
        <a:p>
          <a:pPr rtl="1"/>
          <a:endParaRPr lang="fa-IR"/>
        </a:p>
      </dgm:t>
    </dgm:pt>
    <dgm:pt modelId="{FCE988EA-F4FF-4D55-89DC-5260380E9821}" type="pres">
      <dgm:prSet presAssocID="{1FDA0373-879E-4C14-B6A9-A21996113404}" presName="linearFlow" presStyleCnt="0">
        <dgm:presLayoutVars>
          <dgm:dir/>
          <dgm:animLvl val="lvl"/>
          <dgm:resizeHandles val="exact"/>
        </dgm:presLayoutVars>
      </dgm:prSet>
      <dgm:spPr/>
      <dgm:t>
        <a:bodyPr/>
        <a:lstStyle/>
        <a:p>
          <a:pPr rtl="1"/>
          <a:endParaRPr lang="fa-IR"/>
        </a:p>
      </dgm:t>
    </dgm:pt>
    <dgm:pt modelId="{AFE752B5-6E92-4507-BCFA-4C496F824E36}" type="pres">
      <dgm:prSet presAssocID="{4FB83A63-CB66-4D25-B2BD-7B8E1A58A350}" presName="composite" presStyleCnt="0"/>
      <dgm:spPr/>
    </dgm:pt>
    <dgm:pt modelId="{6DD28BCA-4F23-4D6A-B252-AF06DCA08790}" type="pres">
      <dgm:prSet presAssocID="{4FB83A63-CB66-4D25-B2BD-7B8E1A58A350}" presName="parentText" presStyleLbl="alignNode1" presStyleIdx="0" presStyleCnt="3">
        <dgm:presLayoutVars>
          <dgm:chMax val="1"/>
          <dgm:bulletEnabled val="1"/>
        </dgm:presLayoutVars>
      </dgm:prSet>
      <dgm:spPr/>
      <dgm:t>
        <a:bodyPr/>
        <a:lstStyle/>
        <a:p>
          <a:pPr rtl="1"/>
          <a:endParaRPr lang="fa-IR"/>
        </a:p>
      </dgm:t>
    </dgm:pt>
    <dgm:pt modelId="{7861FBA6-8907-45B0-9927-397D68CA18AC}" type="pres">
      <dgm:prSet presAssocID="{4FB83A63-CB66-4D25-B2BD-7B8E1A58A350}" presName="descendantText" presStyleLbl="alignAcc1" presStyleIdx="0" presStyleCnt="3">
        <dgm:presLayoutVars>
          <dgm:bulletEnabled val="1"/>
        </dgm:presLayoutVars>
      </dgm:prSet>
      <dgm:spPr/>
      <dgm:t>
        <a:bodyPr/>
        <a:lstStyle/>
        <a:p>
          <a:pPr rtl="1"/>
          <a:endParaRPr lang="fa-IR"/>
        </a:p>
      </dgm:t>
    </dgm:pt>
    <dgm:pt modelId="{C46E14F7-660A-468B-AC28-585E0E56BB41}" type="pres">
      <dgm:prSet presAssocID="{3B6B6432-ED9D-4B8E-B92F-8C9EF8CA6C0C}" presName="sp" presStyleCnt="0"/>
      <dgm:spPr/>
    </dgm:pt>
    <dgm:pt modelId="{60721FC9-6CBD-4AE2-95B9-67C7627CCBE3}" type="pres">
      <dgm:prSet presAssocID="{CCD67451-44C2-44EA-B71C-80A6BAB6F641}" presName="composite" presStyleCnt="0"/>
      <dgm:spPr/>
    </dgm:pt>
    <dgm:pt modelId="{FD668EC1-374D-4E41-BAEB-1CE0CC61B432}" type="pres">
      <dgm:prSet presAssocID="{CCD67451-44C2-44EA-B71C-80A6BAB6F641}" presName="parentText" presStyleLbl="alignNode1" presStyleIdx="1" presStyleCnt="3">
        <dgm:presLayoutVars>
          <dgm:chMax val="1"/>
          <dgm:bulletEnabled val="1"/>
        </dgm:presLayoutVars>
      </dgm:prSet>
      <dgm:spPr/>
      <dgm:t>
        <a:bodyPr/>
        <a:lstStyle/>
        <a:p>
          <a:pPr rtl="1"/>
          <a:endParaRPr lang="fa-IR"/>
        </a:p>
      </dgm:t>
    </dgm:pt>
    <dgm:pt modelId="{9C7120FE-436D-4EDA-9AEC-77E5ABDDD965}" type="pres">
      <dgm:prSet presAssocID="{CCD67451-44C2-44EA-B71C-80A6BAB6F641}" presName="descendantText" presStyleLbl="alignAcc1" presStyleIdx="1" presStyleCnt="3">
        <dgm:presLayoutVars>
          <dgm:bulletEnabled val="1"/>
        </dgm:presLayoutVars>
      </dgm:prSet>
      <dgm:spPr/>
      <dgm:t>
        <a:bodyPr/>
        <a:lstStyle/>
        <a:p>
          <a:pPr rtl="1"/>
          <a:endParaRPr lang="fa-IR"/>
        </a:p>
      </dgm:t>
    </dgm:pt>
    <dgm:pt modelId="{9DF7CAB1-BE93-4538-9178-C2F8E4B6A3A1}" type="pres">
      <dgm:prSet presAssocID="{0F536FA9-D072-4B56-89BE-99279F04AD75}" presName="sp" presStyleCnt="0"/>
      <dgm:spPr/>
    </dgm:pt>
    <dgm:pt modelId="{99C51E06-0299-4FB7-B34A-F288DB1C749F}" type="pres">
      <dgm:prSet presAssocID="{291C155D-007F-42D8-A8F0-3A9DB91554D6}" presName="composite" presStyleCnt="0"/>
      <dgm:spPr/>
    </dgm:pt>
    <dgm:pt modelId="{2BD86FA0-047F-4B1D-A6B7-EC7735C3EDD9}" type="pres">
      <dgm:prSet presAssocID="{291C155D-007F-42D8-A8F0-3A9DB91554D6}" presName="parentText" presStyleLbl="alignNode1" presStyleIdx="2" presStyleCnt="3">
        <dgm:presLayoutVars>
          <dgm:chMax val="1"/>
          <dgm:bulletEnabled val="1"/>
        </dgm:presLayoutVars>
      </dgm:prSet>
      <dgm:spPr/>
      <dgm:t>
        <a:bodyPr/>
        <a:lstStyle/>
        <a:p>
          <a:pPr rtl="1"/>
          <a:endParaRPr lang="fa-IR"/>
        </a:p>
      </dgm:t>
    </dgm:pt>
    <dgm:pt modelId="{9D042326-EDF1-4CDC-BAC5-D2255BF09349}" type="pres">
      <dgm:prSet presAssocID="{291C155D-007F-42D8-A8F0-3A9DB91554D6}" presName="descendantText" presStyleLbl="alignAcc1" presStyleIdx="2" presStyleCnt="3">
        <dgm:presLayoutVars>
          <dgm:bulletEnabled val="1"/>
        </dgm:presLayoutVars>
      </dgm:prSet>
      <dgm:spPr/>
      <dgm:t>
        <a:bodyPr/>
        <a:lstStyle/>
        <a:p>
          <a:pPr rtl="1"/>
          <a:endParaRPr lang="fa-IR"/>
        </a:p>
      </dgm:t>
    </dgm:pt>
  </dgm:ptLst>
  <dgm:cxnLst>
    <dgm:cxn modelId="{A861128E-65D8-43E4-9313-F752D9928133}" type="presOf" srcId="{6D326BA2-42F0-4128-B2AD-070E34A9C9F2}" destId="{9D042326-EDF1-4CDC-BAC5-D2255BF09349}" srcOrd="0" destOrd="1" presId="urn:microsoft.com/office/officeart/2005/8/layout/chevron2"/>
    <dgm:cxn modelId="{26CC1BF2-9C5B-406B-91DE-97916BD3BDE4}" srcId="{1FDA0373-879E-4C14-B6A9-A21996113404}" destId="{291C155D-007F-42D8-A8F0-3A9DB91554D6}" srcOrd="2" destOrd="0" parTransId="{2BB23E6B-74EE-4CDE-B3A2-66442DD56859}" sibTransId="{9418BA05-D91C-4FFB-BFCD-73F6624D4E29}"/>
    <dgm:cxn modelId="{72E88612-00B3-4216-B9C3-7C81421A7EC0}" srcId="{291C155D-007F-42D8-A8F0-3A9DB91554D6}" destId="{6D326BA2-42F0-4128-B2AD-070E34A9C9F2}" srcOrd="1" destOrd="0" parTransId="{3B02CE5E-BD50-4BA8-B61A-658D596932CA}" sibTransId="{51BB3C08-B772-42C5-A42D-69197E90B480}"/>
    <dgm:cxn modelId="{BC8540F5-32CD-4011-8B5F-394FCD7CEDFA}" srcId="{1FDA0373-879E-4C14-B6A9-A21996113404}" destId="{CCD67451-44C2-44EA-B71C-80A6BAB6F641}" srcOrd="1" destOrd="0" parTransId="{CC0AA93F-AAB6-4B0B-AD42-BE1DD8D918AB}" sibTransId="{0F536FA9-D072-4B56-89BE-99279F04AD75}"/>
    <dgm:cxn modelId="{57039B8D-8A13-47EE-8E76-2095052AF8D0}" type="presOf" srcId="{1FDA0373-879E-4C14-B6A9-A21996113404}" destId="{FCE988EA-F4FF-4D55-89DC-5260380E9821}" srcOrd="0" destOrd="0" presId="urn:microsoft.com/office/officeart/2005/8/layout/chevron2"/>
    <dgm:cxn modelId="{EECE44C3-864B-4B9B-93F4-D90ABC086268}" type="presOf" srcId="{164A8139-113E-4908-B0A3-4FABF3C1137E}" destId="{9D042326-EDF1-4CDC-BAC5-D2255BF09349}" srcOrd="0" destOrd="0" presId="urn:microsoft.com/office/officeart/2005/8/layout/chevron2"/>
    <dgm:cxn modelId="{233F41F0-0FAD-4E4D-B1B1-8A8A1313FFE2}" type="presOf" srcId="{9EBE2D0D-0CC8-4F12-AFD5-3D8FC5D93CAB}" destId="{7861FBA6-8907-45B0-9927-397D68CA18AC}" srcOrd="0" destOrd="1" presId="urn:microsoft.com/office/officeart/2005/8/layout/chevron2"/>
    <dgm:cxn modelId="{31BB171D-79AD-47BD-BE4B-16A57B542238}" srcId="{4FB83A63-CB66-4D25-B2BD-7B8E1A58A350}" destId="{4E5BF9C6-1182-471C-83C7-7162F7FF3727}" srcOrd="0" destOrd="0" parTransId="{7813F997-EAA7-4503-85B3-7616A2671026}" sibTransId="{26CF8F52-171E-4E7F-AE14-C46233646291}"/>
    <dgm:cxn modelId="{D67202D8-B3C3-4D37-A6FE-BFF1F6AABBE2}" srcId="{291C155D-007F-42D8-A8F0-3A9DB91554D6}" destId="{164A8139-113E-4908-B0A3-4FABF3C1137E}" srcOrd="0" destOrd="0" parTransId="{C4D9A113-F3DC-4AF7-BDA2-C957B0016C04}" sibTransId="{1249029B-B575-4E2B-9C76-3337A56B8B19}"/>
    <dgm:cxn modelId="{F6E47E6D-662B-49CD-9AB8-7E5FE83C4E57}" type="presOf" srcId="{291C155D-007F-42D8-A8F0-3A9DB91554D6}" destId="{2BD86FA0-047F-4B1D-A6B7-EC7735C3EDD9}" srcOrd="0" destOrd="0" presId="urn:microsoft.com/office/officeart/2005/8/layout/chevron2"/>
    <dgm:cxn modelId="{88914A47-46DC-4F5A-95A6-C9CE280E57BB}" srcId="{4FB83A63-CB66-4D25-B2BD-7B8E1A58A350}" destId="{9EBE2D0D-0CC8-4F12-AFD5-3D8FC5D93CAB}" srcOrd="1" destOrd="0" parTransId="{18C9292F-DAD4-4B2B-9DCC-A6C6A76F63F0}" sibTransId="{56EC1171-8C13-43DE-9B4E-9E1776AB9488}"/>
    <dgm:cxn modelId="{6E1381C0-4A7B-4168-8CCC-7CD9CC32DCDB}" srcId="{1FDA0373-879E-4C14-B6A9-A21996113404}" destId="{4FB83A63-CB66-4D25-B2BD-7B8E1A58A350}" srcOrd="0" destOrd="0" parTransId="{C6CC0337-9777-46FD-BA6F-E7C75AB35AF0}" sibTransId="{3B6B6432-ED9D-4B8E-B92F-8C9EF8CA6C0C}"/>
    <dgm:cxn modelId="{39FD75D3-B05A-4992-90AB-9C4B509747BA}" type="presOf" srcId="{4FB83A63-CB66-4D25-B2BD-7B8E1A58A350}" destId="{6DD28BCA-4F23-4D6A-B252-AF06DCA08790}" srcOrd="0" destOrd="0" presId="urn:microsoft.com/office/officeart/2005/8/layout/chevron2"/>
    <dgm:cxn modelId="{C7FC801E-D96C-4A39-B045-8CBF42059512}" type="presOf" srcId="{D3E88801-CDB0-45C2-B196-234B86D2403A}" destId="{9C7120FE-436D-4EDA-9AEC-77E5ABDDD965}" srcOrd="0" destOrd="0" presId="urn:microsoft.com/office/officeart/2005/8/layout/chevron2"/>
    <dgm:cxn modelId="{038B0583-8FCA-4F42-BA70-CB9633E8A944}" srcId="{CCD67451-44C2-44EA-B71C-80A6BAB6F641}" destId="{D3E88801-CDB0-45C2-B196-234B86D2403A}" srcOrd="0" destOrd="0" parTransId="{97C21604-2B1A-4544-92BF-D036A48934B1}" sibTransId="{A50C4D23-92FB-4CC0-B228-A09BEE24180B}"/>
    <dgm:cxn modelId="{1D5CCF0D-9D77-4D2F-B550-1C8954E545F8}" type="presOf" srcId="{CCD67451-44C2-44EA-B71C-80A6BAB6F641}" destId="{FD668EC1-374D-4E41-BAEB-1CE0CC61B432}" srcOrd="0" destOrd="0" presId="urn:microsoft.com/office/officeart/2005/8/layout/chevron2"/>
    <dgm:cxn modelId="{C50FA76C-0399-4EBB-966A-588FDF445A8E}" type="presOf" srcId="{4E5BF9C6-1182-471C-83C7-7162F7FF3727}" destId="{7861FBA6-8907-45B0-9927-397D68CA18AC}" srcOrd="0" destOrd="0" presId="urn:microsoft.com/office/officeart/2005/8/layout/chevron2"/>
    <dgm:cxn modelId="{865A8C10-9279-469B-B4A0-E2A11E0761D6}" type="presParOf" srcId="{FCE988EA-F4FF-4D55-89DC-5260380E9821}" destId="{AFE752B5-6E92-4507-BCFA-4C496F824E36}" srcOrd="0" destOrd="0" presId="urn:microsoft.com/office/officeart/2005/8/layout/chevron2"/>
    <dgm:cxn modelId="{CC668640-0AAA-471E-8D84-F8FC349A3655}" type="presParOf" srcId="{AFE752B5-6E92-4507-BCFA-4C496F824E36}" destId="{6DD28BCA-4F23-4D6A-B252-AF06DCA08790}" srcOrd="0" destOrd="0" presId="urn:microsoft.com/office/officeart/2005/8/layout/chevron2"/>
    <dgm:cxn modelId="{25334CDB-578E-4928-9B0A-D56EA91B0477}" type="presParOf" srcId="{AFE752B5-6E92-4507-BCFA-4C496F824E36}" destId="{7861FBA6-8907-45B0-9927-397D68CA18AC}" srcOrd="1" destOrd="0" presId="urn:microsoft.com/office/officeart/2005/8/layout/chevron2"/>
    <dgm:cxn modelId="{A522E4A7-5D7C-43F3-B289-E8C0279F4200}" type="presParOf" srcId="{FCE988EA-F4FF-4D55-89DC-5260380E9821}" destId="{C46E14F7-660A-468B-AC28-585E0E56BB41}" srcOrd="1" destOrd="0" presId="urn:microsoft.com/office/officeart/2005/8/layout/chevron2"/>
    <dgm:cxn modelId="{E2BDE407-A0CD-4C1A-BACF-B687FE71F7AC}" type="presParOf" srcId="{FCE988EA-F4FF-4D55-89DC-5260380E9821}" destId="{60721FC9-6CBD-4AE2-95B9-67C7627CCBE3}" srcOrd="2" destOrd="0" presId="urn:microsoft.com/office/officeart/2005/8/layout/chevron2"/>
    <dgm:cxn modelId="{B8E6AFA3-A71A-411B-9DAF-F49731580506}" type="presParOf" srcId="{60721FC9-6CBD-4AE2-95B9-67C7627CCBE3}" destId="{FD668EC1-374D-4E41-BAEB-1CE0CC61B432}" srcOrd="0" destOrd="0" presId="urn:microsoft.com/office/officeart/2005/8/layout/chevron2"/>
    <dgm:cxn modelId="{CF4746EC-F40F-447C-A15D-9C980227A073}" type="presParOf" srcId="{60721FC9-6CBD-4AE2-95B9-67C7627CCBE3}" destId="{9C7120FE-436D-4EDA-9AEC-77E5ABDDD965}" srcOrd="1" destOrd="0" presId="urn:microsoft.com/office/officeart/2005/8/layout/chevron2"/>
    <dgm:cxn modelId="{CD12B7CA-76E3-419F-BF96-B9130BE77F57}" type="presParOf" srcId="{FCE988EA-F4FF-4D55-89DC-5260380E9821}" destId="{9DF7CAB1-BE93-4538-9178-C2F8E4B6A3A1}" srcOrd="3" destOrd="0" presId="urn:microsoft.com/office/officeart/2005/8/layout/chevron2"/>
    <dgm:cxn modelId="{2AA834A6-FE94-426C-81EE-8F7FD6CBCB01}" type="presParOf" srcId="{FCE988EA-F4FF-4D55-89DC-5260380E9821}" destId="{99C51E06-0299-4FB7-B34A-F288DB1C749F}" srcOrd="4" destOrd="0" presId="urn:microsoft.com/office/officeart/2005/8/layout/chevron2"/>
    <dgm:cxn modelId="{042CAD57-D1E5-4C38-9DDB-162D06BE525C}" type="presParOf" srcId="{99C51E06-0299-4FB7-B34A-F288DB1C749F}" destId="{2BD86FA0-047F-4B1D-A6B7-EC7735C3EDD9}" srcOrd="0" destOrd="0" presId="urn:microsoft.com/office/officeart/2005/8/layout/chevron2"/>
    <dgm:cxn modelId="{290565C2-AF3F-4072-B239-EF106C3285E5}" type="presParOf" srcId="{99C51E06-0299-4FB7-B34A-F288DB1C749F}" destId="{9D042326-EDF1-4CDC-BAC5-D2255BF0934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6F2DC4-3B35-47C2-A950-41E05058B263}" type="doc">
      <dgm:prSet loTypeId="urn:microsoft.com/office/officeart/2008/layout/HorizontalMultiLevelHierarchy" loCatId="hierarchy" qsTypeId="urn:microsoft.com/office/officeart/2005/8/quickstyle/simple1" qsCatId="simple" csTypeId="urn:microsoft.com/office/officeart/2005/8/colors/accent3_2" csCatId="accent3" phldr="1"/>
      <dgm:spPr/>
      <dgm:t>
        <a:bodyPr/>
        <a:lstStyle/>
        <a:p>
          <a:pPr rtl="1"/>
          <a:endParaRPr lang="fa-IR"/>
        </a:p>
      </dgm:t>
    </dgm:pt>
    <dgm:pt modelId="{E335C86F-2CBE-4F47-B39E-39C2011A3151}">
      <dgm:prSet phldrT="[Text]" custT="1"/>
      <dgm:spPr/>
      <dgm:t>
        <a:bodyPr/>
        <a:lstStyle/>
        <a:p>
          <a:pPr rtl="1"/>
          <a:r>
            <a:rPr lang="fa-IR" sz="2400" dirty="0" smtClean="0">
              <a:solidFill>
                <a:schemeClr val="tx1"/>
              </a:solidFill>
              <a:latin typeface="Titr" pitchFamily="2" charset="-78"/>
              <a:cs typeface="Titr" pitchFamily="2" charset="-78"/>
            </a:rPr>
            <a:t>تاثیرات برقراری مالیات</a:t>
          </a:r>
          <a:endParaRPr lang="fa-IR" sz="2400" dirty="0">
            <a:solidFill>
              <a:schemeClr val="tx1"/>
            </a:solidFill>
            <a:latin typeface="Titr" pitchFamily="2" charset="-78"/>
            <a:cs typeface="Titr" pitchFamily="2" charset="-78"/>
          </a:endParaRPr>
        </a:p>
      </dgm:t>
    </dgm:pt>
    <dgm:pt modelId="{478CEFDC-33A9-4613-AFFB-404A018E7688}" type="parTrans" cxnId="{AC56DE70-22F5-4635-80FD-10ED8361DB82}">
      <dgm:prSet/>
      <dgm:spPr/>
      <dgm:t>
        <a:bodyPr/>
        <a:lstStyle/>
        <a:p>
          <a:pPr rtl="1"/>
          <a:endParaRPr lang="fa-IR"/>
        </a:p>
      </dgm:t>
    </dgm:pt>
    <dgm:pt modelId="{3DEC6068-293F-406D-89BD-CAE933835098}" type="sibTrans" cxnId="{AC56DE70-22F5-4635-80FD-10ED8361DB82}">
      <dgm:prSet/>
      <dgm:spPr/>
      <dgm:t>
        <a:bodyPr/>
        <a:lstStyle/>
        <a:p>
          <a:pPr rtl="1"/>
          <a:endParaRPr lang="fa-IR"/>
        </a:p>
      </dgm:t>
    </dgm:pt>
    <dgm:pt modelId="{85EBA6D9-C066-45EE-9657-F937E3949B04}">
      <dgm:prSet phldrT="[Text]"/>
      <dgm:spPr/>
      <dgm:t>
        <a:bodyPr/>
        <a:lstStyle/>
        <a:p>
          <a:pPr rtl="1"/>
          <a:r>
            <a:rPr lang="fa-IR" dirty="0" smtClean="0">
              <a:solidFill>
                <a:schemeClr val="tx1"/>
              </a:solidFill>
              <a:latin typeface="Titr" pitchFamily="2" charset="-78"/>
              <a:cs typeface="Titr" pitchFamily="2" charset="-78"/>
            </a:rPr>
            <a:t>1-تاثیر در قیمت برای مصرف کننده و عرضه کننده</a:t>
          </a:r>
          <a:endParaRPr lang="fa-IR" dirty="0">
            <a:solidFill>
              <a:schemeClr val="tx1"/>
            </a:solidFill>
            <a:latin typeface="Titr" pitchFamily="2" charset="-78"/>
            <a:cs typeface="Titr" pitchFamily="2" charset="-78"/>
          </a:endParaRPr>
        </a:p>
      </dgm:t>
    </dgm:pt>
    <dgm:pt modelId="{C2740C8F-2235-451C-B598-57E8866E8DB1}" type="parTrans" cxnId="{FF576214-F529-4A04-BFF0-779CC842CFCF}">
      <dgm:prSet/>
      <dgm:spPr/>
      <dgm:t>
        <a:bodyPr/>
        <a:lstStyle/>
        <a:p>
          <a:pPr rtl="1"/>
          <a:endParaRPr lang="fa-IR"/>
        </a:p>
      </dgm:t>
    </dgm:pt>
    <dgm:pt modelId="{6BD55610-19A2-476B-917D-D014AADD797D}" type="sibTrans" cxnId="{FF576214-F529-4A04-BFF0-779CC842CFCF}">
      <dgm:prSet/>
      <dgm:spPr/>
      <dgm:t>
        <a:bodyPr/>
        <a:lstStyle/>
        <a:p>
          <a:pPr rtl="1"/>
          <a:endParaRPr lang="fa-IR"/>
        </a:p>
      </dgm:t>
    </dgm:pt>
    <dgm:pt modelId="{4D054B03-2A14-4F38-B681-0AEAEA0E379C}">
      <dgm:prSet phldrT="[Text]"/>
      <dgm:spPr/>
      <dgm:t>
        <a:bodyPr/>
        <a:lstStyle/>
        <a:p>
          <a:pPr rtl="1"/>
          <a:r>
            <a:rPr lang="fa-IR" dirty="0" smtClean="0">
              <a:solidFill>
                <a:schemeClr val="tx1"/>
              </a:solidFill>
              <a:latin typeface="Titr" pitchFamily="2" charset="-78"/>
              <a:cs typeface="Titr" pitchFamily="2" charset="-78"/>
            </a:rPr>
            <a:t>2-کاهش سطح تولید</a:t>
          </a:r>
          <a:endParaRPr lang="fa-IR" dirty="0">
            <a:solidFill>
              <a:schemeClr val="tx1"/>
            </a:solidFill>
            <a:latin typeface="Titr" pitchFamily="2" charset="-78"/>
            <a:cs typeface="Titr" pitchFamily="2" charset="-78"/>
          </a:endParaRPr>
        </a:p>
      </dgm:t>
    </dgm:pt>
    <dgm:pt modelId="{3DB5C75F-7BC1-49A3-9716-F50C2CE9A2CE}" type="parTrans" cxnId="{6E13F919-FA3B-4245-AC9E-EDEBA6B1ABF9}">
      <dgm:prSet/>
      <dgm:spPr/>
      <dgm:t>
        <a:bodyPr/>
        <a:lstStyle/>
        <a:p>
          <a:pPr rtl="1"/>
          <a:endParaRPr lang="fa-IR"/>
        </a:p>
      </dgm:t>
    </dgm:pt>
    <dgm:pt modelId="{84A74584-99F0-4ECA-9D2A-664F70101A41}" type="sibTrans" cxnId="{6E13F919-FA3B-4245-AC9E-EDEBA6B1ABF9}">
      <dgm:prSet/>
      <dgm:spPr/>
      <dgm:t>
        <a:bodyPr/>
        <a:lstStyle/>
        <a:p>
          <a:pPr rtl="1"/>
          <a:endParaRPr lang="fa-IR"/>
        </a:p>
      </dgm:t>
    </dgm:pt>
    <dgm:pt modelId="{BDA867C4-A82C-4522-B4B7-D77251B9AE43}" type="pres">
      <dgm:prSet presAssocID="{4F6F2DC4-3B35-47C2-A950-41E05058B263}" presName="Name0" presStyleCnt="0">
        <dgm:presLayoutVars>
          <dgm:chPref val="1"/>
          <dgm:dir/>
          <dgm:animOne val="branch"/>
          <dgm:animLvl val="lvl"/>
          <dgm:resizeHandles val="exact"/>
        </dgm:presLayoutVars>
      </dgm:prSet>
      <dgm:spPr/>
      <dgm:t>
        <a:bodyPr/>
        <a:lstStyle/>
        <a:p>
          <a:pPr rtl="1"/>
          <a:endParaRPr lang="fa-IR"/>
        </a:p>
      </dgm:t>
    </dgm:pt>
    <dgm:pt modelId="{C4023550-361F-41AD-B00D-93A8574B1C20}" type="pres">
      <dgm:prSet presAssocID="{E335C86F-2CBE-4F47-B39E-39C2011A3151}" presName="root1" presStyleCnt="0"/>
      <dgm:spPr/>
    </dgm:pt>
    <dgm:pt modelId="{DEB1DE73-8CE1-4E2F-84EE-DA923AC16DEF}" type="pres">
      <dgm:prSet presAssocID="{E335C86F-2CBE-4F47-B39E-39C2011A3151}" presName="LevelOneTextNode" presStyleLbl="node0" presStyleIdx="0" presStyleCnt="1">
        <dgm:presLayoutVars>
          <dgm:chPref val="3"/>
        </dgm:presLayoutVars>
      </dgm:prSet>
      <dgm:spPr/>
      <dgm:t>
        <a:bodyPr/>
        <a:lstStyle/>
        <a:p>
          <a:pPr rtl="1"/>
          <a:endParaRPr lang="fa-IR"/>
        </a:p>
      </dgm:t>
    </dgm:pt>
    <dgm:pt modelId="{75AEA748-0C36-45A5-9BBC-8902338EDD77}" type="pres">
      <dgm:prSet presAssocID="{E335C86F-2CBE-4F47-B39E-39C2011A3151}" presName="level2hierChild" presStyleCnt="0"/>
      <dgm:spPr/>
    </dgm:pt>
    <dgm:pt modelId="{C45F5894-CABC-494E-8042-999C39AF4503}" type="pres">
      <dgm:prSet presAssocID="{C2740C8F-2235-451C-B598-57E8866E8DB1}" presName="conn2-1" presStyleLbl="parChTrans1D2" presStyleIdx="0" presStyleCnt="2"/>
      <dgm:spPr/>
      <dgm:t>
        <a:bodyPr/>
        <a:lstStyle/>
        <a:p>
          <a:pPr rtl="1"/>
          <a:endParaRPr lang="fa-IR"/>
        </a:p>
      </dgm:t>
    </dgm:pt>
    <dgm:pt modelId="{A00B9CF6-298F-4728-BB02-552B8649732F}" type="pres">
      <dgm:prSet presAssocID="{C2740C8F-2235-451C-B598-57E8866E8DB1}" presName="connTx" presStyleLbl="parChTrans1D2" presStyleIdx="0" presStyleCnt="2"/>
      <dgm:spPr/>
      <dgm:t>
        <a:bodyPr/>
        <a:lstStyle/>
        <a:p>
          <a:pPr rtl="1"/>
          <a:endParaRPr lang="fa-IR"/>
        </a:p>
      </dgm:t>
    </dgm:pt>
    <dgm:pt modelId="{1B41ADD3-20CC-4EC4-8046-36AC27E7674C}" type="pres">
      <dgm:prSet presAssocID="{85EBA6D9-C066-45EE-9657-F937E3949B04}" presName="root2" presStyleCnt="0"/>
      <dgm:spPr/>
    </dgm:pt>
    <dgm:pt modelId="{1AAE70BF-92A3-4BD3-9822-347CAEA66B08}" type="pres">
      <dgm:prSet presAssocID="{85EBA6D9-C066-45EE-9657-F937E3949B04}" presName="LevelTwoTextNode" presStyleLbl="node2" presStyleIdx="0" presStyleCnt="2">
        <dgm:presLayoutVars>
          <dgm:chPref val="3"/>
        </dgm:presLayoutVars>
      </dgm:prSet>
      <dgm:spPr/>
      <dgm:t>
        <a:bodyPr/>
        <a:lstStyle/>
        <a:p>
          <a:pPr rtl="1"/>
          <a:endParaRPr lang="fa-IR"/>
        </a:p>
      </dgm:t>
    </dgm:pt>
    <dgm:pt modelId="{E39A44CC-B9F7-4AF6-82AE-B541E3DA1C5C}" type="pres">
      <dgm:prSet presAssocID="{85EBA6D9-C066-45EE-9657-F937E3949B04}" presName="level3hierChild" presStyleCnt="0"/>
      <dgm:spPr/>
    </dgm:pt>
    <dgm:pt modelId="{427D7FFD-99E3-4789-AC89-FE762A9A14B5}" type="pres">
      <dgm:prSet presAssocID="{3DB5C75F-7BC1-49A3-9716-F50C2CE9A2CE}" presName="conn2-1" presStyleLbl="parChTrans1D2" presStyleIdx="1" presStyleCnt="2"/>
      <dgm:spPr/>
      <dgm:t>
        <a:bodyPr/>
        <a:lstStyle/>
        <a:p>
          <a:pPr rtl="1"/>
          <a:endParaRPr lang="fa-IR"/>
        </a:p>
      </dgm:t>
    </dgm:pt>
    <dgm:pt modelId="{0DF8426D-23DF-4381-9553-14D55DE40FAA}" type="pres">
      <dgm:prSet presAssocID="{3DB5C75F-7BC1-49A3-9716-F50C2CE9A2CE}" presName="connTx" presStyleLbl="parChTrans1D2" presStyleIdx="1" presStyleCnt="2"/>
      <dgm:spPr/>
      <dgm:t>
        <a:bodyPr/>
        <a:lstStyle/>
        <a:p>
          <a:pPr rtl="1"/>
          <a:endParaRPr lang="fa-IR"/>
        </a:p>
      </dgm:t>
    </dgm:pt>
    <dgm:pt modelId="{A5654A7B-5C32-4DC0-B866-BDE63702DF49}" type="pres">
      <dgm:prSet presAssocID="{4D054B03-2A14-4F38-B681-0AEAEA0E379C}" presName="root2" presStyleCnt="0"/>
      <dgm:spPr/>
    </dgm:pt>
    <dgm:pt modelId="{1751DA68-DFB8-4129-B877-558E6266E723}" type="pres">
      <dgm:prSet presAssocID="{4D054B03-2A14-4F38-B681-0AEAEA0E379C}" presName="LevelTwoTextNode" presStyleLbl="node2" presStyleIdx="1" presStyleCnt="2">
        <dgm:presLayoutVars>
          <dgm:chPref val="3"/>
        </dgm:presLayoutVars>
      </dgm:prSet>
      <dgm:spPr/>
      <dgm:t>
        <a:bodyPr/>
        <a:lstStyle/>
        <a:p>
          <a:pPr rtl="1"/>
          <a:endParaRPr lang="fa-IR"/>
        </a:p>
      </dgm:t>
    </dgm:pt>
    <dgm:pt modelId="{C0CED0C5-8702-4BD8-8AA8-34AE67F0E30C}" type="pres">
      <dgm:prSet presAssocID="{4D054B03-2A14-4F38-B681-0AEAEA0E379C}" presName="level3hierChild" presStyleCnt="0"/>
      <dgm:spPr/>
    </dgm:pt>
  </dgm:ptLst>
  <dgm:cxnLst>
    <dgm:cxn modelId="{77B94BF1-8BC9-4A4B-94D1-61CC6881F0AD}" type="presOf" srcId="{3DB5C75F-7BC1-49A3-9716-F50C2CE9A2CE}" destId="{427D7FFD-99E3-4789-AC89-FE762A9A14B5}" srcOrd="0" destOrd="0" presId="urn:microsoft.com/office/officeart/2008/layout/HorizontalMultiLevelHierarchy"/>
    <dgm:cxn modelId="{AC56DE70-22F5-4635-80FD-10ED8361DB82}" srcId="{4F6F2DC4-3B35-47C2-A950-41E05058B263}" destId="{E335C86F-2CBE-4F47-B39E-39C2011A3151}" srcOrd="0" destOrd="0" parTransId="{478CEFDC-33A9-4613-AFFB-404A018E7688}" sibTransId="{3DEC6068-293F-406D-89BD-CAE933835098}"/>
    <dgm:cxn modelId="{6E13F919-FA3B-4245-AC9E-EDEBA6B1ABF9}" srcId="{E335C86F-2CBE-4F47-B39E-39C2011A3151}" destId="{4D054B03-2A14-4F38-B681-0AEAEA0E379C}" srcOrd="1" destOrd="0" parTransId="{3DB5C75F-7BC1-49A3-9716-F50C2CE9A2CE}" sibTransId="{84A74584-99F0-4ECA-9D2A-664F70101A41}"/>
    <dgm:cxn modelId="{FF576214-F529-4A04-BFF0-779CC842CFCF}" srcId="{E335C86F-2CBE-4F47-B39E-39C2011A3151}" destId="{85EBA6D9-C066-45EE-9657-F937E3949B04}" srcOrd="0" destOrd="0" parTransId="{C2740C8F-2235-451C-B598-57E8866E8DB1}" sibTransId="{6BD55610-19A2-476B-917D-D014AADD797D}"/>
    <dgm:cxn modelId="{E82CDB7D-7B9D-4873-9D35-DC57619D283C}" type="presOf" srcId="{4D054B03-2A14-4F38-B681-0AEAEA0E379C}" destId="{1751DA68-DFB8-4129-B877-558E6266E723}" srcOrd="0" destOrd="0" presId="urn:microsoft.com/office/officeart/2008/layout/HorizontalMultiLevelHierarchy"/>
    <dgm:cxn modelId="{9198E967-F807-42AB-B687-B23A47B614AF}" type="presOf" srcId="{3DB5C75F-7BC1-49A3-9716-F50C2CE9A2CE}" destId="{0DF8426D-23DF-4381-9553-14D55DE40FAA}" srcOrd="1" destOrd="0" presId="urn:microsoft.com/office/officeart/2008/layout/HorizontalMultiLevelHierarchy"/>
    <dgm:cxn modelId="{BD99A3B9-051A-449D-A8F6-89818A1DAC87}" type="presOf" srcId="{4F6F2DC4-3B35-47C2-A950-41E05058B263}" destId="{BDA867C4-A82C-4522-B4B7-D77251B9AE43}" srcOrd="0" destOrd="0" presId="urn:microsoft.com/office/officeart/2008/layout/HorizontalMultiLevelHierarchy"/>
    <dgm:cxn modelId="{D63CAB00-E67D-44CD-AD9F-4A80917A9D4A}" type="presOf" srcId="{C2740C8F-2235-451C-B598-57E8866E8DB1}" destId="{C45F5894-CABC-494E-8042-999C39AF4503}" srcOrd="0" destOrd="0" presId="urn:microsoft.com/office/officeart/2008/layout/HorizontalMultiLevelHierarchy"/>
    <dgm:cxn modelId="{611E7D53-BC8F-495A-B009-8873F0C397C8}" type="presOf" srcId="{E335C86F-2CBE-4F47-B39E-39C2011A3151}" destId="{DEB1DE73-8CE1-4E2F-84EE-DA923AC16DEF}" srcOrd="0" destOrd="0" presId="urn:microsoft.com/office/officeart/2008/layout/HorizontalMultiLevelHierarchy"/>
    <dgm:cxn modelId="{89C08C57-FD13-4743-8140-78F30688C689}" type="presOf" srcId="{C2740C8F-2235-451C-B598-57E8866E8DB1}" destId="{A00B9CF6-298F-4728-BB02-552B8649732F}" srcOrd="1" destOrd="0" presId="urn:microsoft.com/office/officeart/2008/layout/HorizontalMultiLevelHierarchy"/>
    <dgm:cxn modelId="{8D951868-A473-4717-98E8-9348062E3AEF}" type="presOf" srcId="{85EBA6D9-C066-45EE-9657-F937E3949B04}" destId="{1AAE70BF-92A3-4BD3-9822-347CAEA66B08}" srcOrd="0" destOrd="0" presId="urn:microsoft.com/office/officeart/2008/layout/HorizontalMultiLevelHierarchy"/>
    <dgm:cxn modelId="{0F7073B0-C5D4-4925-A10D-D1B4DC65D3DE}" type="presParOf" srcId="{BDA867C4-A82C-4522-B4B7-D77251B9AE43}" destId="{C4023550-361F-41AD-B00D-93A8574B1C20}" srcOrd="0" destOrd="0" presId="urn:microsoft.com/office/officeart/2008/layout/HorizontalMultiLevelHierarchy"/>
    <dgm:cxn modelId="{D9C85637-E1E7-478B-9380-2C43AD66AE56}" type="presParOf" srcId="{C4023550-361F-41AD-B00D-93A8574B1C20}" destId="{DEB1DE73-8CE1-4E2F-84EE-DA923AC16DEF}" srcOrd="0" destOrd="0" presId="urn:microsoft.com/office/officeart/2008/layout/HorizontalMultiLevelHierarchy"/>
    <dgm:cxn modelId="{F938F682-E8D6-48E0-AAD6-B7830FC95327}" type="presParOf" srcId="{C4023550-361F-41AD-B00D-93A8574B1C20}" destId="{75AEA748-0C36-45A5-9BBC-8902338EDD77}" srcOrd="1" destOrd="0" presId="urn:microsoft.com/office/officeart/2008/layout/HorizontalMultiLevelHierarchy"/>
    <dgm:cxn modelId="{A10FC539-D168-44AD-A270-86AA38A204B7}" type="presParOf" srcId="{75AEA748-0C36-45A5-9BBC-8902338EDD77}" destId="{C45F5894-CABC-494E-8042-999C39AF4503}" srcOrd="0" destOrd="0" presId="urn:microsoft.com/office/officeart/2008/layout/HorizontalMultiLevelHierarchy"/>
    <dgm:cxn modelId="{FD2DEAAC-F409-4E82-931F-FE120228F4BE}" type="presParOf" srcId="{C45F5894-CABC-494E-8042-999C39AF4503}" destId="{A00B9CF6-298F-4728-BB02-552B8649732F}" srcOrd="0" destOrd="0" presId="urn:microsoft.com/office/officeart/2008/layout/HorizontalMultiLevelHierarchy"/>
    <dgm:cxn modelId="{88B958F7-C36E-42FD-90BB-0F172779E72C}" type="presParOf" srcId="{75AEA748-0C36-45A5-9BBC-8902338EDD77}" destId="{1B41ADD3-20CC-4EC4-8046-36AC27E7674C}" srcOrd="1" destOrd="0" presId="urn:microsoft.com/office/officeart/2008/layout/HorizontalMultiLevelHierarchy"/>
    <dgm:cxn modelId="{1A5B1C81-DACD-4263-BD0D-C45CB94F6412}" type="presParOf" srcId="{1B41ADD3-20CC-4EC4-8046-36AC27E7674C}" destId="{1AAE70BF-92A3-4BD3-9822-347CAEA66B08}" srcOrd="0" destOrd="0" presId="urn:microsoft.com/office/officeart/2008/layout/HorizontalMultiLevelHierarchy"/>
    <dgm:cxn modelId="{051B7823-924B-4B46-AB9A-1863A62B1E2E}" type="presParOf" srcId="{1B41ADD3-20CC-4EC4-8046-36AC27E7674C}" destId="{E39A44CC-B9F7-4AF6-82AE-B541E3DA1C5C}" srcOrd="1" destOrd="0" presId="urn:microsoft.com/office/officeart/2008/layout/HorizontalMultiLevelHierarchy"/>
    <dgm:cxn modelId="{870FF4FD-BFA0-4D25-8D02-2C1F62B133E2}" type="presParOf" srcId="{75AEA748-0C36-45A5-9BBC-8902338EDD77}" destId="{427D7FFD-99E3-4789-AC89-FE762A9A14B5}" srcOrd="2" destOrd="0" presId="urn:microsoft.com/office/officeart/2008/layout/HorizontalMultiLevelHierarchy"/>
    <dgm:cxn modelId="{44E21C06-A83D-45AB-9072-B91BDB85BFB0}" type="presParOf" srcId="{427D7FFD-99E3-4789-AC89-FE762A9A14B5}" destId="{0DF8426D-23DF-4381-9553-14D55DE40FAA}" srcOrd="0" destOrd="0" presId="urn:microsoft.com/office/officeart/2008/layout/HorizontalMultiLevelHierarchy"/>
    <dgm:cxn modelId="{D9232207-CFED-4787-8318-199E5BB23FEA}" type="presParOf" srcId="{75AEA748-0C36-45A5-9BBC-8902338EDD77}" destId="{A5654A7B-5C32-4DC0-B866-BDE63702DF49}" srcOrd="3" destOrd="0" presId="urn:microsoft.com/office/officeart/2008/layout/HorizontalMultiLevelHierarchy"/>
    <dgm:cxn modelId="{9D604A1A-2060-4764-8A97-E39BFEE4BB9A}" type="presParOf" srcId="{A5654A7B-5C32-4DC0-B866-BDE63702DF49}" destId="{1751DA68-DFB8-4129-B877-558E6266E723}" srcOrd="0" destOrd="0" presId="urn:microsoft.com/office/officeart/2008/layout/HorizontalMultiLevelHierarchy"/>
    <dgm:cxn modelId="{2438D1AD-3312-408C-946D-30047EC8390A}" type="presParOf" srcId="{A5654A7B-5C32-4DC0-B866-BDE63702DF49}" destId="{C0CED0C5-8702-4BD8-8AA8-34AE67F0E30C}"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28BCA-4F23-4D6A-B252-AF06DCA08790}">
      <dsp:nvSpPr>
        <dsp:cNvPr id="0" name=""/>
        <dsp:cNvSpPr/>
      </dsp:nvSpPr>
      <dsp:spPr>
        <a:xfrm rot="5400000">
          <a:off x="-236795" y="238852"/>
          <a:ext cx="1578634" cy="1105044"/>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1">
            <a:lnSpc>
              <a:spcPct val="90000"/>
            </a:lnSpc>
            <a:spcBef>
              <a:spcPct val="0"/>
            </a:spcBef>
            <a:spcAft>
              <a:spcPct val="35000"/>
            </a:spcAft>
          </a:pPr>
          <a:r>
            <a:rPr lang="fa-IR" sz="3200" kern="1200" dirty="0" smtClean="0"/>
            <a:t>1</a:t>
          </a:r>
          <a:endParaRPr lang="fa-IR" sz="3200" kern="1200" dirty="0"/>
        </a:p>
      </dsp:txBody>
      <dsp:txXfrm rot="-5400000">
        <a:off x="0" y="554579"/>
        <a:ext cx="1105044" cy="473590"/>
      </dsp:txXfrm>
    </dsp:sp>
    <dsp:sp modelId="{7861FBA6-8907-45B0-9927-397D68CA18AC}">
      <dsp:nvSpPr>
        <dsp:cNvPr id="0" name=""/>
        <dsp:cNvSpPr/>
      </dsp:nvSpPr>
      <dsp:spPr>
        <a:xfrm rot="5400000">
          <a:off x="3982815" y="-2875713"/>
          <a:ext cx="1026112" cy="6781655"/>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r" defTabSz="1155700" rtl="1">
            <a:lnSpc>
              <a:spcPct val="90000"/>
            </a:lnSpc>
            <a:spcBef>
              <a:spcPct val="0"/>
            </a:spcBef>
            <a:spcAft>
              <a:spcPct val="15000"/>
            </a:spcAft>
            <a:buChar char="••"/>
          </a:pPr>
          <a:endParaRPr lang="fa-IR" sz="2600" kern="1200" dirty="0"/>
        </a:p>
        <a:p>
          <a:pPr marL="228600" lvl="1" indent="-228600" algn="r" defTabSz="1155700" rtl="1">
            <a:lnSpc>
              <a:spcPct val="90000"/>
            </a:lnSpc>
            <a:spcBef>
              <a:spcPct val="0"/>
            </a:spcBef>
            <a:spcAft>
              <a:spcPct val="15000"/>
            </a:spcAft>
            <a:buChar char="••"/>
          </a:pPr>
          <a:r>
            <a:rPr lang="fa-IR" sz="2600" b="1" i="1" kern="1200" smtClean="0">
              <a:cs typeface="B Nazanin"/>
            </a:rPr>
            <a:t>دستمزد و حقوق</a:t>
          </a:r>
          <a:endParaRPr lang="en-US" sz="2600" b="1" i="1" kern="1200" dirty="0">
            <a:cs typeface="B Nazanin"/>
          </a:endParaRPr>
        </a:p>
      </dsp:txBody>
      <dsp:txXfrm rot="-5400000">
        <a:off x="1105044" y="52149"/>
        <a:ext cx="6731564" cy="925930"/>
      </dsp:txXfrm>
    </dsp:sp>
    <dsp:sp modelId="{FD668EC1-374D-4E41-BAEB-1CE0CC61B432}">
      <dsp:nvSpPr>
        <dsp:cNvPr id="0" name=""/>
        <dsp:cNvSpPr/>
      </dsp:nvSpPr>
      <dsp:spPr>
        <a:xfrm rot="5400000">
          <a:off x="-236795" y="1623146"/>
          <a:ext cx="1578634" cy="1105044"/>
        </a:xfrm>
        <a:prstGeom prst="chevron">
          <a:avLst/>
        </a:prstGeom>
        <a:solidFill>
          <a:schemeClr val="accent4">
            <a:hueOff val="5197846"/>
            <a:satOff val="-23984"/>
            <a:lumOff val="883"/>
            <a:alphaOff val="0"/>
          </a:schemeClr>
        </a:solidFill>
        <a:ln w="12700" cap="flat" cmpd="sng" algn="ctr">
          <a:solidFill>
            <a:schemeClr val="accent4">
              <a:hueOff val="5197846"/>
              <a:satOff val="-23984"/>
              <a:lumOff val="88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1">
            <a:lnSpc>
              <a:spcPct val="90000"/>
            </a:lnSpc>
            <a:spcBef>
              <a:spcPct val="0"/>
            </a:spcBef>
            <a:spcAft>
              <a:spcPct val="35000"/>
            </a:spcAft>
          </a:pPr>
          <a:r>
            <a:rPr lang="fa-IR" sz="3200" kern="1200" dirty="0" smtClean="0"/>
            <a:t>2</a:t>
          </a:r>
          <a:endParaRPr lang="fa-IR" sz="3200" kern="1200" dirty="0"/>
        </a:p>
      </dsp:txBody>
      <dsp:txXfrm rot="-5400000">
        <a:off x="0" y="1938873"/>
        <a:ext cx="1105044" cy="473590"/>
      </dsp:txXfrm>
    </dsp:sp>
    <dsp:sp modelId="{9C7120FE-436D-4EDA-9AEC-77E5ABDDD965}">
      <dsp:nvSpPr>
        <dsp:cNvPr id="0" name=""/>
        <dsp:cNvSpPr/>
      </dsp:nvSpPr>
      <dsp:spPr>
        <a:xfrm rot="5400000">
          <a:off x="3982815" y="-1491419"/>
          <a:ext cx="1026112" cy="6781655"/>
        </a:xfrm>
        <a:prstGeom prst="round2SameRect">
          <a:avLst/>
        </a:prstGeom>
        <a:solidFill>
          <a:schemeClr val="lt1">
            <a:alpha val="90000"/>
            <a:hueOff val="0"/>
            <a:satOff val="0"/>
            <a:lumOff val="0"/>
            <a:alphaOff val="0"/>
          </a:schemeClr>
        </a:solidFill>
        <a:ln w="12700" cap="flat" cmpd="sng" algn="ctr">
          <a:solidFill>
            <a:schemeClr val="accent4">
              <a:hueOff val="5197846"/>
              <a:satOff val="-23984"/>
              <a:lumOff val="8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r" defTabSz="1155700" rtl="1">
            <a:lnSpc>
              <a:spcPct val="90000"/>
            </a:lnSpc>
            <a:spcBef>
              <a:spcPct val="0"/>
            </a:spcBef>
            <a:spcAft>
              <a:spcPct val="15000"/>
            </a:spcAft>
            <a:buChar char="••"/>
          </a:pPr>
          <a:r>
            <a:rPr lang="fa-IR" sz="2600" b="1" i="1" kern="1200" smtClean="0">
              <a:cs typeface="B Nazanin"/>
            </a:rPr>
            <a:t>از طریق دارییها و اموال</a:t>
          </a:r>
          <a:endParaRPr lang="fa-IR" sz="2600" kern="1200"/>
        </a:p>
      </dsp:txBody>
      <dsp:txXfrm rot="-5400000">
        <a:off x="1105044" y="1436443"/>
        <a:ext cx="6731564" cy="925930"/>
      </dsp:txXfrm>
    </dsp:sp>
    <dsp:sp modelId="{2BD86FA0-047F-4B1D-A6B7-EC7735C3EDD9}">
      <dsp:nvSpPr>
        <dsp:cNvPr id="0" name=""/>
        <dsp:cNvSpPr/>
      </dsp:nvSpPr>
      <dsp:spPr>
        <a:xfrm rot="5400000">
          <a:off x="-236795" y="3007440"/>
          <a:ext cx="1578634" cy="1105044"/>
        </a:xfrm>
        <a:prstGeom prst="chevron">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rtl="1">
            <a:lnSpc>
              <a:spcPct val="90000"/>
            </a:lnSpc>
            <a:spcBef>
              <a:spcPct val="0"/>
            </a:spcBef>
            <a:spcAft>
              <a:spcPct val="35000"/>
            </a:spcAft>
          </a:pPr>
          <a:r>
            <a:rPr lang="fa-IR" sz="3200" kern="1200" dirty="0" smtClean="0"/>
            <a:t>3</a:t>
          </a:r>
          <a:endParaRPr lang="fa-IR" sz="3200" kern="1200" dirty="0"/>
        </a:p>
      </dsp:txBody>
      <dsp:txXfrm rot="-5400000">
        <a:off x="0" y="3323167"/>
        <a:ext cx="1105044" cy="473590"/>
      </dsp:txXfrm>
    </dsp:sp>
    <dsp:sp modelId="{9D042326-EDF1-4CDC-BAC5-D2255BF09349}">
      <dsp:nvSpPr>
        <dsp:cNvPr id="0" name=""/>
        <dsp:cNvSpPr/>
      </dsp:nvSpPr>
      <dsp:spPr>
        <a:xfrm rot="5400000">
          <a:off x="3982815" y="-107126"/>
          <a:ext cx="1026112" cy="6781655"/>
        </a:xfrm>
        <a:prstGeom prst="round2SameRect">
          <a:avLst/>
        </a:prstGeom>
        <a:solidFill>
          <a:schemeClr val="lt1">
            <a:alpha val="90000"/>
            <a:hueOff val="0"/>
            <a:satOff val="0"/>
            <a:lumOff val="0"/>
            <a:alphaOff val="0"/>
          </a:schemeClr>
        </a:solidFill>
        <a:ln w="12700" cap="flat" cmpd="sng" algn="ctr">
          <a:solidFill>
            <a:schemeClr val="accent4">
              <a:hueOff val="10395692"/>
              <a:satOff val="-47968"/>
              <a:lumOff val="17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r" defTabSz="1155700" rtl="1">
            <a:lnSpc>
              <a:spcPct val="90000"/>
            </a:lnSpc>
            <a:spcBef>
              <a:spcPct val="0"/>
            </a:spcBef>
            <a:spcAft>
              <a:spcPct val="15000"/>
            </a:spcAft>
            <a:buChar char="••"/>
          </a:pPr>
          <a:endParaRPr lang="fa-IR" sz="2600" kern="1200" dirty="0"/>
        </a:p>
        <a:p>
          <a:pPr marL="228600" lvl="1" indent="-228600" algn="r" defTabSz="1155700" rtl="1">
            <a:lnSpc>
              <a:spcPct val="90000"/>
            </a:lnSpc>
            <a:spcBef>
              <a:spcPct val="0"/>
            </a:spcBef>
            <a:spcAft>
              <a:spcPct val="15000"/>
            </a:spcAft>
            <a:buChar char="••"/>
          </a:pPr>
          <a:r>
            <a:rPr lang="fa-IR" sz="2600" b="1" i="1" kern="1200" dirty="0" smtClean="0">
              <a:cs typeface="B Nazanin"/>
            </a:rPr>
            <a:t>از طریق دولت</a:t>
          </a:r>
          <a:endParaRPr lang="en-US" sz="2600" b="1" i="1" kern="1200" dirty="0">
            <a:cs typeface="B Nazanin"/>
          </a:endParaRPr>
        </a:p>
      </dsp:txBody>
      <dsp:txXfrm rot="-5400000">
        <a:off x="1105044" y="2820736"/>
        <a:ext cx="6731564" cy="925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D7FFD-99E3-4789-AC89-FE762A9A14B5}">
      <dsp:nvSpPr>
        <dsp:cNvPr id="0" name=""/>
        <dsp:cNvSpPr/>
      </dsp:nvSpPr>
      <dsp:spPr>
        <a:xfrm>
          <a:off x="1914469" y="2032000"/>
          <a:ext cx="506536" cy="482599"/>
        </a:xfrm>
        <a:custGeom>
          <a:avLst/>
          <a:gdLst/>
          <a:ahLst/>
          <a:cxnLst/>
          <a:rect l="0" t="0" r="0" b="0"/>
          <a:pathLst>
            <a:path>
              <a:moveTo>
                <a:pt x="0" y="0"/>
              </a:moveTo>
              <a:lnTo>
                <a:pt x="253268" y="0"/>
              </a:lnTo>
              <a:lnTo>
                <a:pt x="253268" y="482599"/>
              </a:lnTo>
              <a:lnTo>
                <a:pt x="506536" y="482599"/>
              </a:lnTo>
            </a:path>
          </a:pathLst>
        </a:custGeom>
        <a:noFill/>
        <a:ln w="127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2150246" y="2255809"/>
        <a:ext cx="34981" cy="34981"/>
      </dsp:txXfrm>
    </dsp:sp>
    <dsp:sp modelId="{C45F5894-CABC-494E-8042-999C39AF4503}">
      <dsp:nvSpPr>
        <dsp:cNvPr id="0" name=""/>
        <dsp:cNvSpPr/>
      </dsp:nvSpPr>
      <dsp:spPr>
        <a:xfrm>
          <a:off x="1914469" y="1549399"/>
          <a:ext cx="506536" cy="482600"/>
        </a:xfrm>
        <a:custGeom>
          <a:avLst/>
          <a:gdLst/>
          <a:ahLst/>
          <a:cxnLst/>
          <a:rect l="0" t="0" r="0" b="0"/>
          <a:pathLst>
            <a:path>
              <a:moveTo>
                <a:pt x="0" y="482600"/>
              </a:moveTo>
              <a:lnTo>
                <a:pt x="253268" y="482600"/>
              </a:lnTo>
              <a:lnTo>
                <a:pt x="253268" y="0"/>
              </a:lnTo>
              <a:lnTo>
                <a:pt x="506536" y="0"/>
              </a:lnTo>
            </a:path>
          </a:pathLst>
        </a:custGeom>
        <a:noFill/>
        <a:ln w="127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2150246" y="1773209"/>
        <a:ext cx="34981" cy="34981"/>
      </dsp:txXfrm>
    </dsp:sp>
    <dsp:sp modelId="{DEB1DE73-8CE1-4E2F-84EE-DA923AC16DEF}">
      <dsp:nvSpPr>
        <dsp:cNvPr id="0" name=""/>
        <dsp:cNvSpPr/>
      </dsp:nvSpPr>
      <dsp:spPr>
        <a:xfrm rot="16200000">
          <a:off x="-503610" y="1645920"/>
          <a:ext cx="4064000" cy="77216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fa-IR" sz="2400" kern="1200" dirty="0" smtClean="0">
              <a:solidFill>
                <a:schemeClr val="tx1"/>
              </a:solidFill>
              <a:latin typeface="Titr" pitchFamily="2" charset="-78"/>
              <a:cs typeface="Titr" pitchFamily="2" charset="-78"/>
            </a:rPr>
            <a:t>تاثیرات برقراری مالیات</a:t>
          </a:r>
          <a:endParaRPr lang="fa-IR" sz="2400" kern="1200" dirty="0">
            <a:solidFill>
              <a:schemeClr val="tx1"/>
            </a:solidFill>
            <a:latin typeface="Titr" pitchFamily="2" charset="-78"/>
            <a:cs typeface="Titr" pitchFamily="2" charset="-78"/>
          </a:endParaRPr>
        </a:p>
      </dsp:txBody>
      <dsp:txXfrm>
        <a:off x="-503610" y="1645920"/>
        <a:ext cx="4064000" cy="772160"/>
      </dsp:txXfrm>
    </dsp:sp>
    <dsp:sp modelId="{1AAE70BF-92A3-4BD3-9822-347CAEA66B08}">
      <dsp:nvSpPr>
        <dsp:cNvPr id="0" name=""/>
        <dsp:cNvSpPr/>
      </dsp:nvSpPr>
      <dsp:spPr>
        <a:xfrm>
          <a:off x="2421006" y="1163319"/>
          <a:ext cx="2532684" cy="77216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1">
            <a:lnSpc>
              <a:spcPct val="90000"/>
            </a:lnSpc>
            <a:spcBef>
              <a:spcPct val="0"/>
            </a:spcBef>
            <a:spcAft>
              <a:spcPct val="35000"/>
            </a:spcAft>
          </a:pPr>
          <a:r>
            <a:rPr lang="fa-IR" sz="2200" kern="1200" dirty="0" smtClean="0">
              <a:solidFill>
                <a:schemeClr val="tx1"/>
              </a:solidFill>
              <a:latin typeface="Titr" pitchFamily="2" charset="-78"/>
              <a:cs typeface="Titr" pitchFamily="2" charset="-78"/>
            </a:rPr>
            <a:t>1-تاثیر در قیمت برای مصرف کننده و عرضه کننده</a:t>
          </a:r>
          <a:endParaRPr lang="fa-IR" sz="2200" kern="1200" dirty="0">
            <a:solidFill>
              <a:schemeClr val="tx1"/>
            </a:solidFill>
            <a:latin typeface="Titr" pitchFamily="2" charset="-78"/>
            <a:cs typeface="Titr" pitchFamily="2" charset="-78"/>
          </a:endParaRPr>
        </a:p>
      </dsp:txBody>
      <dsp:txXfrm>
        <a:off x="2421006" y="1163319"/>
        <a:ext cx="2532684" cy="772160"/>
      </dsp:txXfrm>
    </dsp:sp>
    <dsp:sp modelId="{1751DA68-DFB8-4129-B877-558E6266E723}">
      <dsp:nvSpPr>
        <dsp:cNvPr id="0" name=""/>
        <dsp:cNvSpPr/>
      </dsp:nvSpPr>
      <dsp:spPr>
        <a:xfrm>
          <a:off x="2421006" y="2128519"/>
          <a:ext cx="2532684" cy="77216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1">
            <a:lnSpc>
              <a:spcPct val="90000"/>
            </a:lnSpc>
            <a:spcBef>
              <a:spcPct val="0"/>
            </a:spcBef>
            <a:spcAft>
              <a:spcPct val="35000"/>
            </a:spcAft>
          </a:pPr>
          <a:r>
            <a:rPr lang="fa-IR" sz="2200" kern="1200" dirty="0" smtClean="0">
              <a:solidFill>
                <a:schemeClr val="tx1"/>
              </a:solidFill>
              <a:latin typeface="Titr" pitchFamily="2" charset="-78"/>
              <a:cs typeface="Titr" pitchFamily="2" charset="-78"/>
            </a:rPr>
            <a:t>2-کاهش سطح تولید</a:t>
          </a:r>
          <a:endParaRPr lang="fa-IR" sz="2200" kern="1200" dirty="0">
            <a:solidFill>
              <a:schemeClr val="tx1"/>
            </a:solidFill>
            <a:latin typeface="Titr" pitchFamily="2" charset="-78"/>
            <a:cs typeface="Titr" pitchFamily="2" charset="-78"/>
          </a:endParaRPr>
        </a:p>
      </dsp:txBody>
      <dsp:txXfrm>
        <a:off x="2421006" y="2128519"/>
        <a:ext cx="2532684" cy="77216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7222714C-69D7-4FF6-BC8E-C349DA0EDFF1}" type="datetimeFigureOut">
              <a:rPr lang="fa-IR" smtClean="0"/>
              <a:t>22/01/1437</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8197C186-5B29-42DC-8351-2AFBE4904757}" type="slidenum">
              <a:rPr lang="fa-IR" smtClean="0"/>
              <a:t>‹#›</a:t>
            </a:fld>
            <a:endParaRPr lang="fa-IR"/>
          </a:p>
        </p:txBody>
      </p:sp>
    </p:spTree>
    <p:extLst>
      <p:ext uri="{BB962C8B-B14F-4D97-AF65-F5344CB8AC3E}">
        <p14:creationId xmlns:p14="http://schemas.microsoft.com/office/powerpoint/2010/main" val="346764665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smtClean="0"/>
              <a:t>Give a brief overview of the presentation. Describe the major focus of the presentation and why it is important.</a:t>
            </a:r>
          </a:p>
          <a:p>
            <a:pPr>
              <a:lnSpc>
                <a:spcPct val="80000"/>
              </a:lnSpc>
            </a:pPr>
            <a:r>
              <a:rPr lang="en-US" smtClean="0"/>
              <a:t>Introduce each of the major topics.</a:t>
            </a:r>
          </a:p>
          <a:p>
            <a:r>
              <a:rPr lang="en-US" smtClean="0"/>
              <a:t>To provide a road map for the audience, you can repeat this Overview slide throughout the presentation, highlighting the particular topic you will discuss next.</a:t>
            </a:r>
          </a:p>
        </p:txBody>
      </p:sp>
      <p:sp>
        <p:nvSpPr>
          <p:cNvPr id="283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Monotype Corsiva" pitchFamily="66" charset="0"/>
                <a:cs typeface="Arial" charset="0"/>
              </a:defRPr>
            </a:lvl1pPr>
            <a:lvl2pPr marL="742950" indent="-285750" eaLnBrk="0" hangingPunct="0">
              <a:defRPr sz="3200" b="1">
                <a:solidFill>
                  <a:schemeClr val="tx1"/>
                </a:solidFill>
                <a:latin typeface="Monotype Corsiva" pitchFamily="66" charset="0"/>
                <a:cs typeface="Arial" charset="0"/>
              </a:defRPr>
            </a:lvl2pPr>
            <a:lvl3pPr marL="1143000" indent="-228600" eaLnBrk="0" hangingPunct="0">
              <a:defRPr sz="3200" b="1">
                <a:solidFill>
                  <a:schemeClr val="tx1"/>
                </a:solidFill>
                <a:latin typeface="Monotype Corsiva" pitchFamily="66" charset="0"/>
                <a:cs typeface="Arial" charset="0"/>
              </a:defRPr>
            </a:lvl3pPr>
            <a:lvl4pPr marL="1600200" indent="-228600" eaLnBrk="0" hangingPunct="0">
              <a:defRPr sz="3200" b="1">
                <a:solidFill>
                  <a:schemeClr val="tx1"/>
                </a:solidFill>
                <a:latin typeface="Monotype Corsiva" pitchFamily="66" charset="0"/>
                <a:cs typeface="Arial" charset="0"/>
              </a:defRPr>
            </a:lvl4pPr>
            <a:lvl5pPr marL="2057400" indent="-228600" eaLnBrk="0" hangingPunct="0">
              <a:defRPr sz="3200" b="1">
                <a:solidFill>
                  <a:schemeClr val="tx1"/>
                </a:solidFill>
                <a:latin typeface="Monotype Corsiva" pitchFamily="66" charset="0"/>
                <a:cs typeface="Arial" charset="0"/>
              </a:defRPr>
            </a:lvl5pPr>
            <a:lvl6pPr marL="2514600" indent="-228600" algn="r" rtl="1" eaLnBrk="0" fontAlgn="base" hangingPunct="0">
              <a:spcBef>
                <a:spcPct val="0"/>
              </a:spcBef>
              <a:spcAft>
                <a:spcPct val="0"/>
              </a:spcAft>
              <a:buClr>
                <a:srgbClr val="9933FF"/>
              </a:buClr>
              <a:buChar char="•"/>
              <a:defRPr sz="3200" b="1">
                <a:solidFill>
                  <a:schemeClr val="tx1"/>
                </a:solidFill>
                <a:latin typeface="Monotype Corsiva" pitchFamily="66" charset="0"/>
                <a:cs typeface="Arial" charset="0"/>
              </a:defRPr>
            </a:lvl6pPr>
            <a:lvl7pPr marL="2971800" indent="-228600" algn="r" rtl="1" eaLnBrk="0" fontAlgn="base" hangingPunct="0">
              <a:spcBef>
                <a:spcPct val="0"/>
              </a:spcBef>
              <a:spcAft>
                <a:spcPct val="0"/>
              </a:spcAft>
              <a:buClr>
                <a:srgbClr val="9933FF"/>
              </a:buClr>
              <a:buChar char="•"/>
              <a:defRPr sz="3200" b="1">
                <a:solidFill>
                  <a:schemeClr val="tx1"/>
                </a:solidFill>
                <a:latin typeface="Monotype Corsiva" pitchFamily="66" charset="0"/>
                <a:cs typeface="Arial" charset="0"/>
              </a:defRPr>
            </a:lvl7pPr>
            <a:lvl8pPr marL="3429000" indent="-228600" algn="r" rtl="1" eaLnBrk="0" fontAlgn="base" hangingPunct="0">
              <a:spcBef>
                <a:spcPct val="0"/>
              </a:spcBef>
              <a:spcAft>
                <a:spcPct val="0"/>
              </a:spcAft>
              <a:buClr>
                <a:srgbClr val="9933FF"/>
              </a:buClr>
              <a:buChar char="•"/>
              <a:defRPr sz="3200" b="1">
                <a:solidFill>
                  <a:schemeClr val="tx1"/>
                </a:solidFill>
                <a:latin typeface="Monotype Corsiva" pitchFamily="66" charset="0"/>
                <a:cs typeface="Arial" charset="0"/>
              </a:defRPr>
            </a:lvl8pPr>
            <a:lvl9pPr marL="3886200" indent="-228600" algn="r" rtl="1" eaLnBrk="0" fontAlgn="base" hangingPunct="0">
              <a:spcBef>
                <a:spcPct val="0"/>
              </a:spcBef>
              <a:spcAft>
                <a:spcPct val="0"/>
              </a:spcAft>
              <a:buClr>
                <a:srgbClr val="9933FF"/>
              </a:buClr>
              <a:buChar char="•"/>
              <a:defRPr sz="3200" b="1">
                <a:solidFill>
                  <a:schemeClr val="tx1"/>
                </a:solidFill>
                <a:latin typeface="Monotype Corsiva" pitchFamily="66" charset="0"/>
                <a:cs typeface="Arial" charset="0"/>
              </a:defRPr>
            </a:lvl9pPr>
          </a:lstStyle>
          <a:p>
            <a:pPr eaLnBrk="1" hangingPunct="1"/>
            <a:fld id="{4CBC93AB-D1C9-4955-A43A-967FC2AF18EF}" type="slidenum">
              <a:rPr lang="en-US" sz="1200" b="0" smtClean="0">
                <a:latin typeface="Arial" charset="0"/>
              </a:rPr>
              <a:pPr eaLnBrk="1" hangingPunct="1"/>
              <a:t>1</a:t>
            </a:fld>
            <a:endParaRPr lang="en-US" sz="1200" b="0" smtClean="0">
              <a:latin typeface="Arial" charset="0"/>
            </a:endParaRPr>
          </a:p>
        </p:txBody>
      </p:sp>
    </p:spTree>
    <p:extLst>
      <p:ext uri="{BB962C8B-B14F-4D97-AF65-F5344CB8AC3E}">
        <p14:creationId xmlns:p14="http://schemas.microsoft.com/office/powerpoint/2010/main" val="1651295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Slide Image Placeholder 1"/>
          <p:cNvSpPr>
            <a:spLocks noGrp="1" noRot="1" noChangeAspect="1" noTextEdit="1"/>
          </p:cNvSpPr>
          <p:nvPr>
            <p:ph type="sldImg"/>
          </p:nvPr>
        </p:nvSpPr>
        <p:spPr>
          <a:ln/>
        </p:spPr>
      </p:sp>
      <p:sp>
        <p:nvSpPr>
          <p:cNvPr id="497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smtClean="0">
                <a:latin typeface="Arial" pitchFamily="34" charset="0"/>
                <a:cs typeface="Arial" pitchFamily="34" charset="0"/>
              </a:rPr>
              <a:t>Give a brief overview of the presentation. Describe the major focus of the presentation and why it is important.</a:t>
            </a:r>
          </a:p>
          <a:p>
            <a:pPr>
              <a:lnSpc>
                <a:spcPct val="80000"/>
              </a:lnSpc>
            </a:pPr>
            <a:r>
              <a:rPr lang="en-US" smtClean="0">
                <a:latin typeface="Arial" pitchFamily="34" charset="0"/>
                <a:cs typeface="Arial" pitchFamily="34" charset="0"/>
              </a:rPr>
              <a:t>Introduce each of the major topics.</a:t>
            </a:r>
          </a:p>
          <a:p>
            <a:r>
              <a:rPr lang="en-US" smtClean="0">
                <a:latin typeface="Arial" pitchFamily="34" charset="0"/>
                <a:cs typeface="Arial" pitchFamily="34" charset="0"/>
              </a:rPr>
              <a:t>To provide a road map for the audience, you can repeat this Overview slide throughout the presentation, highlighting the particular topic you will discuss next.</a:t>
            </a:r>
          </a:p>
        </p:txBody>
      </p:sp>
      <p:sp>
        <p:nvSpPr>
          <p:cNvPr id="497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C325FDF-768C-4DF5-BC11-C37C81C39213}" type="slidenum">
              <a:rPr lang="en-US" smtClean="0"/>
              <a:pPr eaLnBrk="1" hangingPunct="1"/>
              <a:t>6</a:t>
            </a:fld>
            <a:endParaRPr lang="en-US" smtClean="0"/>
          </a:p>
        </p:txBody>
      </p:sp>
    </p:spTree>
    <p:extLst>
      <p:ext uri="{BB962C8B-B14F-4D97-AF65-F5344CB8AC3E}">
        <p14:creationId xmlns:p14="http://schemas.microsoft.com/office/powerpoint/2010/main" val="2229008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a:lstStyle/>
          <a:p>
            <a:pPr eaLnBrk="1" hangingPunct="1">
              <a:spcBef>
                <a:spcPct val="0"/>
              </a:spcBef>
            </a:pPr>
            <a:endParaRPr lang="fa-IR"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D42C2B5-C99F-4D3E-9225-39C7EAAF2C03}" type="slidenum">
              <a:rPr lang="ar-SA" smtClean="0"/>
              <a:pPr/>
              <a:t>8</a:t>
            </a:fld>
            <a:endParaRPr lang="fa-IR" smtClean="0"/>
          </a:p>
        </p:txBody>
      </p:sp>
    </p:spTree>
    <p:extLst>
      <p:ext uri="{BB962C8B-B14F-4D97-AF65-F5344CB8AC3E}">
        <p14:creationId xmlns:p14="http://schemas.microsoft.com/office/powerpoint/2010/main" val="2051594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8197C186-5B29-42DC-8351-2AFBE4904757}" type="slidenum">
              <a:rPr lang="fa-IR" smtClean="0"/>
              <a:t>24</a:t>
            </a:fld>
            <a:endParaRPr lang="fa-IR"/>
          </a:p>
        </p:txBody>
      </p:sp>
    </p:spTree>
    <p:extLst>
      <p:ext uri="{BB962C8B-B14F-4D97-AF65-F5344CB8AC3E}">
        <p14:creationId xmlns:p14="http://schemas.microsoft.com/office/powerpoint/2010/main" val="3669164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dirty="0"/>
          </a:p>
        </p:txBody>
      </p:sp>
      <p:sp>
        <p:nvSpPr>
          <p:cNvPr id="4" name="Slide Number Placeholder 3"/>
          <p:cNvSpPr>
            <a:spLocks noGrp="1"/>
          </p:cNvSpPr>
          <p:nvPr>
            <p:ph type="sldNum" sz="quarter" idx="10"/>
          </p:nvPr>
        </p:nvSpPr>
        <p:spPr/>
        <p:txBody>
          <a:bodyPr/>
          <a:lstStyle/>
          <a:p>
            <a:fld id="{2E1508A8-BCE8-425C-A57F-695775666ED8}" type="slidenum">
              <a:rPr lang="fa-IR" smtClean="0"/>
              <a:pPr/>
              <a:t>49</a:t>
            </a:fld>
            <a:endParaRPr lang="fa-IR"/>
          </a:p>
        </p:txBody>
      </p:sp>
    </p:spTree>
    <p:extLst>
      <p:ext uri="{BB962C8B-B14F-4D97-AF65-F5344CB8AC3E}">
        <p14:creationId xmlns:p14="http://schemas.microsoft.com/office/powerpoint/2010/main" val="2648875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4" name="Slide Number Placeholder 3"/>
          <p:cNvSpPr>
            <a:spLocks noGrp="1"/>
          </p:cNvSpPr>
          <p:nvPr>
            <p:ph type="sldNum" sz="quarter" idx="10"/>
          </p:nvPr>
        </p:nvSpPr>
        <p:spPr/>
        <p:txBody>
          <a:bodyPr/>
          <a:lstStyle/>
          <a:p>
            <a:fld id="{8197C186-5B29-42DC-8351-2AFBE4904757}" type="slidenum">
              <a:rPr lang="fa-IR" smtClean="0"/>
              <a:t>103</a:t>
            </a:fld>
            <a:endParaRPr lang="fa-IR"/>
          </a:p>
        </p:txBody>
      </p:sp>
    </p:spTree>
    <p:extLst>
      <p:ext uri="{BB962C8B-B14F-4D97-AF65-F5344CB8AC3E}">
        <p14:creationId xmlns:p14="http://schemas.microsoft.com/office/powerpoint/2010/main" val="2492876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EA2B162-0E55-4C08-8545-FD45F5EED04F}" type="datetime8">
              <a:rPr lang="fa-IR" smtClean="0"/>
              <a:t>04 اکتبر 15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FE8AC55-5F58-489D-99D0-DD8985C043AD}" type="slidenum">
              <a:rPr lang="fa-IR" smtClean="0"/>
              <a:t>‹#›</a:t>
            </a:fld>
            <a:endParaRPr lang="fa-IR"/>
          </a:p>
        </p:txBody>
      </p:sp>
    </p:spTree>
    <p:extLst>
      <p:ext uri="{BB962C8B-B14F-4D97-AF65-F5344CB8AC3E}">
        <p14:creationId xmlns:p14="http://schemas.microsoft.com/office/powerpoint/2010/main" val="560449571"/>
      </p:ext>
    </p:extLst>
  </p:cSld>
  <p:clrMapOvr>
    <a:masterClrMapping/>
  </p:clrMapOvr>
  <p:transition spd="slow">
    <p:push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D8E0AF-0D25-4400-AAB3-C33B47E085AE}" type="datetime8">
              <a:rPr lang="fa-IR" smtClean="0"/>
              <a:t>04 اکتبر 15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FE8AC55-5F58-489D-99D0-DD8985C043AD}" type="slidenum">
              <a:rPr lang="fa-IR" smtClean="0"/>
              <a:t>‹#›</a:t>
            </a:fld>
            <a:endParaRPr lang="fa-IR"/>
          </a:p>
        </p:txBody>
      </p:sp>
    </p:spTree>
    <p:extLst>
      <p:ext uri="{BB962C8B-B14F-4D97-AF65-F5344CB8AC3E}">
        <p14:creationId xmlns:p14="http://schemas.microsoft.com/office/powerpoint/2010/main" val="112582483"/>
      </p:ext>
    </p:extLst>
  </p:cSld>
  <p:clrMapOvr>
    <a:masterClrMapping/>
  </p:clrMapOvr>
  <p:transition spd="slow">
    <p:push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9F4D3C-0AAA-48C4-99FB-2FB1B578B3C8}" type="datetime8">
              <a:rPr lang="fa-IR" smtClean="0"/>
              <a:t>04 اکتبر 15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FE8AC55-5F58-489D-99D0-DD8985C043AD}" type="slidenum">
              <a:rPr lang="fa-IR" smtClean="0"/>
              <a:t>‹#›</a:t>
            </a:fld>
            <a:endParaRPr lang="fa-IR"/>
          </a:p>
        </p:txBody>
      </p:sp>
    </p:spTree>
    <p:extLst>
      <p:ext uri="{BB962C8B-B14F-4D97-AF65-F5344CB8AC3E}">
        <p14:creationId xmlns:p14="http://schemas.microsoft.com/office/powerpoint/2010/main" val="89190462"/>
      </p:ext>
    </p:extLst>
  </p:cSld>
  <p:clrMapOvr>
    <a:masterClrMapping/>
  </p:clrMapOvr>
  <p:transition spd="slow">
    <p:push dir="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1"/>
            <a:ext cx="7391400" cy="563563"/>
          </a:xfrm>
        </p:spPr>
        <p:txBody>
          <a:bodyPr/>
          <a:lstStyle>
            <a:lvl1pPr algn="r">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533400" y="1371601"/>
            <a:ext cx="8229601" cy="5248275"/>
          </a:xfrm>
        </p:spPr>
        <p:txBody>
          <a:bodyPr>
            <a:normAutofit/>
          </a:bodyPr>
          <a:lstStyle/>
          <a:p>
            <a:pPr lvl="0"/>
            <a:r>
              <a:rPr lang="en-US" noProof="0" smtClean="0"/>
              <a:t>Click icon to add chart</a:t>
            </a:r>
          </a:p>
        </p:txBody>
      </p:sp>
      <p:sp>
        <p:nvSpPr>
          <p:cNvPr id="4" name="Rectangle 4"/>
          <p:cNvSpPr>
            <a:spLocks noGrp="1" noChangeArrowheads="1"/>
          </p:cNvSpPr>
          <p:nvPr>
            <p:ph type="dt" sz="half" idx="10"/>
          </p:nvPr>
        </p:nvSpPr>
        <p:spPr/>
        <p:txBody>
          <a:bodyPr/>
          <a:lstStyle>
            <a:lvl1pPr>
              <a:defRPr/>
            </a:lvl1pPr>
          </a:lstStyle>
          <a:p>
            <a:pPr>
              <a:defRPr/>
            </a:pPr>
            <a:fld id="{4BDADEFB-9ED9-4C29-A4E3-D3D377D802D1}" type="datetime8">
              <a:rPr lang="fa-IR"/>
              <a:pPr>
                <a:defRPr/>
              </a:pPr>
              <a:t>04 اکتبر 15</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B29EC1D-AF7C-4767-B012-C0DB2D8020BE}" type="slidenum">
              <a:rPr lang="en-US"/>
              <a:pPr>
                <a:defRPr/>
              </a:pPr>
              <a:t>‹#›</a:t>
            </a:fld>
            <a:endParaRPr lang="en-US"/>
          </a:p>
        </p:txBody>
      </p:sp>
    </p:spTree>
    <p:extLst>
      <p:ext uri="{BB962C8B-B14F-4D97-AF65-F5344CB8AC3E}">
        <p14:creationId xmlns:p14="http://schemas.microsoft.com/office/powerpoint/2010/main" val="41833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5281EA-E734-40B1-A6C6-2FC9C4334226}" type="datetime8">
              <a:rPr lang="fa-IR" smtClean="0"/>
              <a:t>04 اکتبر 15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FE8AC55-5F58-489D-99D0-DD8985C043AD}" type="slidenum">
              <a:rPr lang="fa-IR" smtClean="0"/>
              <a:t>‹#›</a:t>
            </a:fld>
            <a:endParaRPr lang="fa-IR"/>
          </a:p>
        </p:txBody>
      </p:sp>
    </p:spTree>
    <p:extLst>
      <p:ext uri="{BB962C8B-B14F-4D97-AF65-F5344CB8AC3E}">
        <p14:creationId xmlns:p14="http://schemas.microsoft.com/office/powerpoint/2010/main" val="1305601671"/>
      </p:ext>
    </p:extLst>
  </p:cSld>
  <p:clrMapOvr>
    <a:masterClrMapping/>
  </p:clrMapOvr>
  <p:transition spd="slow">
    <p:push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86E45D-C42B-40A5-9B70-4ED51AF0D09A}" type="datetime8">
              <a:rPr lang="fa-IR" smtClean="0"/>
              <a:t>04 اکتبر 15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FE8AC55-5F58-489D-99D0-DD8985C043AD}" type="slidenum">
              <a:rPr lang="fa-IR" smtClean="0"/>
              <a:t>‹#›</a:t>
            </a:fld>
            <a:endParaRPr lang="fa-IR"/>
          </a:p>
        </p:txBody>
      </p:sp>
    </p:spTree>
    <p:extLst>
      <p:ext uri="{BB962C8B-B14F-4D97-AF65-F5344CB8AC3E}">
        <p14:creationId xmlns:p14="http://schemas.microsoft.com/office/powerpoint/2010/main" val="2873776837"/>
      </p:ext>
    </p:extLst>
  </p:cSld>
  <p:clrMapOvr>
    <a:masterClrMapping/>
  </p:clrMapOvr>
  <p:transition spd="slow">
    <p:push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A64AADA-9D5B-4613-B3BA-594E4F4D5621}" type="datetime8">
              <a:rPr lang="fa-IR" smtClean="0"/>
              <a:t>04 اکتبر 15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FE8AC55-5F58-489D-99D0-DD8985C043AD}" type="slidenum">
              <a:rPr lang="fa-IR" smtClean="0"/>
              <a:t>‹#›</a:t>
            </a:fld>
            <a:endParaRPr lang="fa-IR"/>
          </a:p>
        </p:txBody>
      </p:sp>
    </p:spTree>
    <p:extLst>
      <p:ext uri="{BB962C8B-B14F-4D97-AF65-F5344CB8AC3E}">
        <p14:creationId xmlns:p14="http://schemas.microsoft.com/office/powerpoint/2010/main" val="692256850"/>
      </p:ext>
    </p:extLst>
  </p:cSld>
  <p:clrMapOvr>
    <a:masterClrMapping/>
  </p:clrMapOvr>
  <p:transition spd="slow">
    <p:push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33845" y="2507551"/>
            <a:ext cx="386715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7551"/>
            <a:ext cx="38862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40D794-6994-4055-9F45-62A3E9259C03}" type="datetime8">
              <a:rPr lang="fa-IR" smtClean="0"/>
              <a:t>04 اکتبر 15</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FE8AC55-5F58-489D-99D0-DD8985C043AD}" type="slidenum">
              <a:rPr lang="fa-IR" smtClean="0"/>
              <a:t>‹#›</a:t>
            </a:fld>
            <a:endParaRPr lang="fa-I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80810628"/>
      </p:ext>
    </p:extLst>
  </p:cSld>
  <p:clrMapOvr>
    <a:masterClrMapping/>
  </p:clrMapOvr>
  <p:transition spd="slow">
    <p:push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BA60099-D491-4DED-80C3-5B46DEE5C884}" type="datetime8">
              <a:rPr lang="fa-IR" smtClean="0"/>
              <a:t>04 اکتبر 15</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FE8AC55-5F58-489D-99D0-DD8985C043AD}" type="slidenum">
              <a:rPr lang="fa-IR" smtClean="0"/>
              <a:t>‹#›</a:t>
            </a:fld>
            <a:endParaRPr lang="fa-I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10648180"/>
      </p:ext>
    </p:extLst>
  </p:cSld>
  <p:clrMapOvr>
    <a:masterClrMapping/>
  </p:clrMapOvr>
  <p:transition spd="slow">
    <p:push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7D8931-E326-468B-9DD8-C1D5D535BE80}" type="datetime8">
              <a:rPr lang="fa-IR" smtClean="0"/>
              <a:t>04 اکتبر 15</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EFE8AC55-5F58-489D-99D0-DD8985C043AD}" type="slidenum">
              <a:rPr lang="fa-IR" smtClean="0"/>
              <a:t>‹#›</a:t>
            </a:fld>
            <a:endParaRPr lang="fa-IR"/>
          </a:p>
        </p:txBody>
      </p:sp>
    </p:spTree>
    <p:extLst>
      <p:ext uri="{BB962C8B-B14F-4D97-AF65-F5344CB8AC3E}">
        <p14:creationId xmlns:p14="http://schemas.microsoft.com/office/powerpoint/2010/main" val="1040341694"/>
      </p:ext>
    </p:extLst>
  </p:cSld>
  <p:clrMapOvr>
    <a:masterClrMapping/>
  </p:clrMapOvr>
  <p:transition spd="slow">
    <p:push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7D6DCB-B84D-4C38-8D3C-E7979E7624F6}" type="datetime8">
              <a:rPr lang="fa-IR" smtClean="0"/>
              <a:t>04 اکتبر 15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FE8AC55-5F58-489D-99D0-DD8985C043AD}" type="slidenum">
              <a:rPr lang="fa-IR" smtClean="0"/>
              <a:t>‹#›</a:t>
            </a:fld>
            <a:endParaRPr lang="fa-IR"/>
          </a:p>
        </p:txBody>
      </p:sp>
    </p:spTree>
    <p:extLst>
      <p:ext uri="{BB962C8B-B14F-4D97-AF65-F5344CB8AC3E}">
        <p14:creationId xmlns:p14="http://schemas.microsoft.com/office/powerpoint/2010/main" val="3200112881"/>
      </p:ext>
    </p:extLst>
  </p:cSld>
  <p:clrMapOvr>
    <a:masterClrMapping/>
  </p:clrMapOvr>
  <p:transition spd="slow">
    <p:push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4EC58A-069F-4259-983C-870DEDF23AE4}" type="datetime8">
              <a:rPr lang="fa-IR" smtClean="0"/>
              <a:t>04 اکتبر 15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FE8AC55-5F58-489D-99D0-DD8985C043AD}" type="slidenum">
              <a:rPr lang="fa-IR" smtClean="0"/>
              <a:t>‹#›</a:t>
            </a:fld>
            <a:endParaRPr lang="fa-IR"/>
          </a:p>
        </p:txBody>
      </p:sp>
    </p:spTree>
    <p:extLst>
      <p:ext uri="{BB962C8B-B14F-4D97-AF65-F5344CB8AC3E}">
        <p14:creationId xmlns:p14="http://schemas.microsoft.com/office/powerpoint/2010/main" val="1232158093"/>
      </p:ext>
    </p:extLst>
  </p:cSld>
  <p:clrMapOvr>
    <a:masterClrMapping/>
  </p:clrMapOvr>
  <p:transition spd="slow">
    <p:push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407325DD-4372-4A2E-8D6B-670374B9CC83}" type="datetime8">
              <a:rPr lang="fa-IR" smtClean="0"/>
              <a:t>04 اکتبر 15</a:t>
            </a:fld>
            <a:endParaRPr lang="fa-I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fa-IR"/>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EFE8AC55-5F58-489D-99D0-DD8985C043AD}" type="slidenum">
              <a:rPr lang="fa-IR" smtClean="0"/>
              <a:t>‹#›</a:t>
            </a:fld>
            <a:endParaRPr lang="fa-IR"/>
          </a:p>
        </p:txBody>
      </p:sp>
    </p:spTree>
    <p:extLst>
      <p:ext uri="{BB962C8B-B14F-4D97-AF65-F5344CB8AC3E}">
        <p14:creationId xmlns:p14="http://schemas.microsoft.com/office/powerpoint/2010/main" val="69782297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ransition spd="slow">
    <p:push dir="r"/>
  </p:transition>
  <p:timing>
    <p:tnLst>
      <p:par>
        <p:cTn id="1" dur="indefinite" restart="never" nodeType="tmRoot"/>
      </p:par>
    </p:tnLst>
  </p:timing>
  <p:hf sldNum="0" hdr="0" ftr="0" dt="0"/>
  <p:txStyles>
    <p:titleStyle>
      <a:lvl1pPr algn="l"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r" defTabSz="685800" rtl="1"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2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hyperlink" Target="http://fa.wikipedia.org/wiki/%D8%B3%D8%A7%D8%B2%D9%85%D8%A7%D9%86_%D9%87%D9%85%DA%A9%D8%A7%D8%B1%DB%8C_%D9%88_%D8%AA%D9%88%D8%B3%D8%B9%D9%87_%D8%A7%D9%82%D8%AA%D8%B5%D8%A7%D8%AF%DB%8C" TargetMode="External"/><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hyperlink" Target="http://fa.wikipedia.org/wiki/%D8%A7%DB%8C%D8%B1%D8%A7%D9%86" TargetMode="External"/><Relationship Id="rId5" Type="http://schemas.openxmlformats.org/officeDocument/2006/relationships/hyperlink" Target="http://fa.wikipedia.org/wiki/%D8%AA%D8%A7%D9%85%DB%8C%D9%86_%D8%A7%D8%AC%D8%AA%D9%85%D8%A7%D8%B9%DB%8C" TargetMode="External"/><Relationship Id="rId4" Type="http://schemas.openxmlformats.org/officeDocument/2006/relationships/hyperlink" Target="http://fa.wikipedia.org/wiki/%D9%85%D9%88%D8%B3%D8%B3%D9%87" TargetMode="External"/></Relationships>
</file>

<file path=ppt/slides/_rels/slide1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s>
</file>

<file path=ppt/slides/_rels/slide17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8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19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55.png"/><Relationship Id="rId4" Type="http://schemas.openxmlformats.org/officeDocument/2006/relationships/image" Target="../media/image85.jpeg"/></Relationships>
</file>

<file path=ppt/slides/_rels/slide19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tags" Target="../tags/tag20.xml"/></Relationships>
</file>

<file path=ppt/slides/_rels/slide20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image" Target="../media/image15.jpeg"/></Relationships>
</file>

<file path=ppt/slides/_rels/slide26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tags" Target="../tags/tag28.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tags" Target="../tags/tag30.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tags" Target="../tags/tag3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xml"/><Relationship Id="rId1" Type="http://schemas.openxmlformats.org/officeDocument/2006/relationships/tags" Target="../tags/tag34.xml"/></Relationships>
</file>

<file path=ppt/slides/_rels/slide30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30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 Id="rId4" Type="http://schemas.openxmlformats.org/officeDocument/2006/relationships/image" Target="../media/image860.png"/></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55.png"/></Relationships>
</file>

<file path=ppt/slides/_rels/slide33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06.emf"/><Relationship Id="rId2" Type="http://schemas.openxmlformats.org/officeDocument/2006/relationships/audio" Target="file:///C:\Documents%20and%20Settings\darvish\Desktop\&#1587;&#1585;&#1605;&#1575;&#1740;&#1607;%20&#1711;&#1584;&#1575;&#1585;&#1740;%20&#1576;&#1606;&#1583;&#1585;%20&#1575;&#1605;&#1575;&#1605;901106\MajidAkhshabi(www.IRANsima.MihanBlog.Com).wma" TargetMode="External"/><Relationship Id="rId1" Type="http://schemas.openxmlformats.org/officeDocument/2006/relationships/vmlDrawing" Target="../drawings/vmlDrawing1.vml"/><Relationship Id="rId6" Type="http://schemas.openxmlformats.org/officeDocument/2006/relationships/package" Target="../embeddings/Microsoft_PowerPoint_Presentation1.pptx"/><Relationship Id="rId5" Type="http://schemas.openxmlformats.org/officeDocument/2006/relationships/image" Target="../media/image108.jpeg"/><Relationship Id="rId4" Type="http://schemas.openxmlformats.org/officeDocument/2006/relationships/image" Target="../media/image107.png"/></Relationships>
</file>

<file path=ppt/slides/_rels/slide33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tags" Target="../tags/tag37.xml"/></Relationships>
</file>

<file path=ppt/slides/_rels/slide34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3.xml"/><Relationship Id="rId1" Type="http://schemas.openxmlformats.org/officeDocument/2006/relationships/tags" Target="../tags/tag4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7.jpeg"/><Relationship Id="rId5" Type="http://schemas.microsoft.com/office/2007/relationships/hdphoto" Target="../media/hdphoto1.wdp"/><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1.jpeg"/><Relationship Id="rId4"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55.png"/><Relationship Id="rId4" Type="http://schemas.openxmlformats.org/officeDocument/2006/relationships/image" Target="../media/image54.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55.png"/><Relationship Id="rId4" Type="http://schemas.openxmlformats.org/officeDocument/2006/relationships/image" Target="../media/image56.jpeg"/></Relationships>
</file>

<file path=ppt/slides/_rels/slide9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4581EE4C-F0BF-4E69-AD4E-16C854F8CDB6}" type="slidenum">
              <a:rPr lang="en-US" smtClean="0"/>
              <a:pPr>
                <a:defRPr/>
              </a:pPr>
              <a:t>1</a:t>
            </a:fld>
            <a:endParaRPr lang="en-US" dirty="0"/>
          </a:p>
        </p:txBody>
      </p:sp>
      <p:pic>
        <p:nvPicPr>
          <p:cNvPr id="22532" name="Picture 6" descr="E:\تصاوير\لااله الالله.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70218680"/>
      </p:ext>
    </p:extLst>
  </p:cSld>
  <p:clrMapOvr>
    <a:masterClrMapping/>
  </p:clrMapOvr>
  <p:transition spd="slow">
    <p:push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14"/>
          <p:cNvSpPr>
            <a:spLocks noGrp="1"/>
          </p:cNvSpPr>
          <p:nvPr>
            <p:ph type="subTitle" idx="1"/>
          </p:nvPr>
        </p:nvSpPr>
        <p:spPr>
          <a:xfrm>
            <a:off x="1009442" y="332656"/>
            <a:ext cx="7117180" cy="5306144"/>
          </a:xfrm>
        </p:spPr>
        <p:txBody>
          <a:bodyPr/>
          <a:lstStyle/>
          <a:p>
            <a:endParaRPr lang="fa-IR" dirty="0"/>
          </a:p>
        </p:txBody>
      </p:sp>
      <p:pic>
        <p:nvPicPr>
          <p:cNvPr id="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
        <p:nvSpPr>
          <p:cNvPr id="2" name="Rectangle 1"/>
          <p:cNvSpPr/>
          <p:nvPr/>
        </p:nvSpPr>
        <p:spPr>
          <a:xfrm>
            <a:off x="4191127" y="116632"/>
            <a:ext cx="4557337" cy="707886"/>
          </a:xfrm>
          <a:prstGeom prst="rect">
            <a:avLst/>
          </a:prstGeom>
        </p:spPr>
        <p:txBody>
          <a:bodyPr wrap="square">
            <a:spAutoFit/>
          </a:bodyPr>
          <a:lstStyle/>
          <a:p>
            <a:r>
              <a:rPr lang="fa-IR" sz="4000" dirty="0">
                <a:solidFill>
                  <a:srgbClr val="FFC000"/>
                </a:solidFill>
                <a:latin typeface="Titr" pitchFamily="2" charset="-78"/>
                <a:cs typeface="Titr" pitchFamily="2" charset="-78"/>
              </a:rPr>
              <a:t>فهرست</a:t>
            </a:r>
            <a:endParaRPr lang="fa-IR" sz="4000" dirty="0">
              <a:solidFill>
                <a:srgbClr val="FFC000"/>
              </a:solidFill>
            </a:endParaRPr>
          </a:p>
        </p:txBody>
      </p:sp>
      <p:sp>
        <p:nvSpPr>
          <p:cNvPr id="5" name="Content Placeholder 4"/>
          <p:cNvSpPr txBox="1">
            <a:spLocks/>
          </p:cNvSpPr>
          <p:nvPr>
            <p:custDataLst>
              <p:tags r:id="rId1"/>
            </p:custDataLst>
          </p:nvPr>
        </p:nvSpPr>
        <p:spPr>
          <a:xfrm>
            <a:off x="1012688" y="692696"/>
            <a:ext cx="7739022" cy="5976664"/>
          </a:xfrm>
          <a:prstGeom prst="rect">
            <a:avLst/>
          </a:prstGeom>
        </p:spPr>
        <p:txBody>
          <a:bodyPr vert="horz" lIns="91440" tIns="45720" rIns="91440" bIns="45720" rtlCol="0" anchor="t">
            <a:noAutofit/>
          </a:bodyPr>
          <a:lstStyle>
            <a:lvl1pPr marL="0" indent="0" algn="l" defTabSz="457200" rtl="1" eaLnBrk="1" latinLnBrk="0" hangingPunct="1">
              <a:spcBef>
                <a:spcPct val="20000"/>
              </a:spcBef>
              <a:spcAft>
                <a:spcPts val="600"/>
              </a:spcAft>
              <a:buClr>
                <a:schemeClr val="tx1">
                  <a:lumMod val="75000"/>
                  <a:lumOff val="25000"/>
                </a:schemeClr>
              </a:buClr>
              <a:buFont typeface="Wingdings 2" charset="2"/>
              <a:buNone/>
              <a:defRPr sz="2000" kern="1200">
                <a:solidFill>
                  <a:schemeClr val="tx1">
                    <a:lumMod val="75000"/>
                    <a:lumOff val="25000"/>
                  </a:schemeClr>
                </a:solidFill>
                <a:latin typeface="+mn-lt"/>
                <a:ea typeface="+mn-ea"/>
                <a:cs typeface="+mn-cs"/>
              </a:defRPr>
            </a:lvl1pPr>
            <a:lvl2pPr marL="457200" indent="0" algn="ctr" defTabSz="457200" rtl="1" eaLnBrk="1" latinLnBrk="0" hangingPunct="1">
              <a:spcBef>
                <a:spcPct val="20000"/>
              </a:spcBef>
              <a:spcAft>
                <a:spcPts val="600"/>
              </a:spcAft>
              <a:buClr>
                <a:schemeClr val="tx1">
                  <a:lumMod val="75000"/>
                  <a:lumOff val="25000"/>
                </a:schemeClr>
              </a:buClr>
              <a:buFont typeface="Wingdings 2" charset="2"/>
              <a:buNone/>
              <a:defRPr sz="1600" kern="1200">
                <a:solidFill>
                  <a:schemeClr val="tx1">
                    <a:tint val="75000"/>
                  </a:schemeClr>
                </a:solidFill>
                <a:latin typeface="+mn-lt"/>
                <a:ea typeface="+mn-ea"/>
                <a:cs typeface="+mn-cs"/>
              </a:defRPr>
            </a:lvl2pPr>
            <a:lvl3pPr marL="914400" indent="0" algn="ctr" defTabSz="457200" rtl="1" eaLnBrk="1" latinLnBrk="0" hangingPunct="1">
              <a:spcBef>
                <a:spcPct val="20000"/>
              </a:spcBef>
              <a:spcAft>
                <a:spcPts val="600"/>
              </a:spcAft>
              <a:buClr>
                <a:schemeClr val="tx1">
                  <a:lumMod val="75000"/>
                  <a:lumOff val="25000"/>
                </a:schemeClr>
              </a:buClr>
              <a:buFont typeface="Wingdings 2" charset="2"/>
              <a:buNone/>
              <a:defRPr sz="1400" kern="1200">
                <a:solidFill>
                  <a:schemeClr val="tx1">
                    <a:tint val="75000"/>
                  </a:schemeClr>
                </a:solidFill>
                <a:latin typeface="+mn-lt"/>
                <a:ea typeface="+mn-ea"/>
                <a:cs typeface="+mn-cs"/>
              </a:defRPr>
            </a:lvl3pPr>
            <a:lvl4pPr marL="1371600" indent="0" algn="ctr" defTabSz="457200" rtl="1" eaLnBrk="1" latinLnBrk="0" hangingPunct="1">
              <a:spcBef>
                <a:spcPct val="20000"/>
              </a:spcBef>
              <a:spcAft>
                <a:spcPts val="600"/>
              </a:spcAft>
              <a:buClr>
                <a:schemeClr val="tx1">
                  <a:lumMod val="75000"/>
                  <a:lumOff val="25000"/>
                </a:schemeClr>
              </a:buClr>
              <a:buFont typeface="Wingdings 2" charset="2"/>
              <a:buNone/>
              <a:defRPr sz="1200" kern="1200">
                <a:solidFill>
                  <a:schemeClr val="tx1">
                    <a:tint val="75000"/>
                  </a:schemeClr>
                </a:solidFill>
                <a:latin typeface="+mn-lt"/>
                <a:ea typeface="+mn-ea"/>
                <a:cs typeface="+mn-cs"/>
              </a:defRPr>
            </a:lvl4pPr>
            <a:lvl5pPr marL="1828800" indent="0" algn="ctr" defTabSz="457200" rtl="1" eaLnBrk="1" latinLnBrk="0" hangingPunct="1">
              <a:spcBef>
                <a:spcPct val="20000"/>
              </a:spcBef>
              <a:spcAft>
                <a:spcPts val="600"/>
              </a:spcAft>
              <a:buClr>
                <a:schemeClr val="tx1">
                  <a:lumMod val="75000"/>
                  <a:lumOff val="25000"/>
                </a:schemeClr>
              </a:buClr>
              <a:buFont typeface="Wingdings 2" charset="2"/>
              <a:buNone/>
              <a:defRPr sz="1200" kern="1200">
                <a:solidFill>
                  <a:schemeClr val="tx1">
                    <a:tint val="75000"/>
                  </a:schemeClr>
                </a:solidFill>
                <a:latin typeface="+mn-lt"/>
                <a:ea typeface="+mn-ea"/>
                <a:cs typeface="+mn-cs"/>
              </a:defRPr>
            </a:lvl5pPr>
            <a:lvl6pPr marL="2286000" indent="0" algn="ctr" defTabSz="457200" rtl="1"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1"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1"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1"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fa-IR"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2  Nazanin"/>
                <a:cs typeface="Titr" pitchFamily="2" charset="-78"/>
              </a:rPr>
              <a:t>بخش اول : دولت ( بخش عمومي )</a:t>
            </a:r>
          </a:p>
          <a:p>
            <a:pPr algn="r"/>
            <a:r>
              <a:rPr lang="fa-IR" sz="2400" dirty="0" smtClean="0">
                <a:ln w="18415" cmpd="sng">
                  <a:solidFill>
                    <a:srgbClr val="FFFFFF"/>
                  </a:solidFill>
                  <a:prstDash val="solid"/>
                </a:ln>
                <a:solidFill>
                  <a:schemeClr val="accent5">
                    <a:lumMod val="75000"/>
                  </a:schemeClr>
                </a:solidFill>
                <a:effectLst>
                  <a:outerShdw blurRad="63500" dir="3600000" algn="tl" rotWithShape="0">
                    <a:srgbClr val="000000">
                      <a:alpha val="70000"/>
                    </a:srgbClr>
                  </a:outerShdw>
                </a:effectLst>
                <a:latin typeface="Titr" pitchFamily="2" charset="-78"/>
                <a:cs typeface="Titr" pitchFamily="2" charset="-78"/>
              </a:rPr>
              <a:t>فصل اول :    ماليه عمومي و دولتی</a:t>
            </a:r>
          </a:p>
          <a:p>
            <a:pPr algn="r"/>
            <a:r>
              <a:rPr lang="fa-IR" sz="2400" dirty="0" smtClean="0">
                <a:ln w="18415" cmpd="sng">
                  <a:solidFill>
                    <a:srgbClr val="FFFFFF"/>
                  </a:solidFill>
                  <a:prstDash val="solid"/>
                </a:ln>
                <a:solidFill>
                  <a:schemeClr val="accent5">
                    <a:lumMod val="75000"/>
                  </a:schemeClr>
                </a:solidFill>
                <a:effectLst>
                  <a:outerShdw blurRad="63500" dir="3600000" algn="tl" rotWithShape="0">
                    <a:srgbClr val="000000">
                      <a:alpha val="70000"/>
                    </a:srgbClr>
                  </a:outerShdw>
                </a:effectLst>
                <a:latin typeface="Titr" pitchFamily="2" charset="-78"/>
                <a:cs typeface="Titr" pitchFamily="2" charset="-78"/>
              </a:rPr>
              <a:t>فصل دوم :  الف )كالاها و خدمات عمومي و رجحان (اولويت ) فردي</a:t>
            </a:r>
          </a:p>
          <a:p>
            <a:pPr algn="r"/>
            <a:r>
              <a:rPr lang="en-US" sz="2400" i="1" dirty="0" smtClean="0">
                <a:ln w="18415" cmpd="sng">
                  <a:solidFill>
                    <a:srgbClr val="FFFFFF"/>
                  </a:solidFill>
                  <a:prstDash val="solid"/>
                </a:ln>
                <a:solidFill>
                  <a:schemeClr val="accent5">
                    <a:lumMod val="75000"/>
                  </a:schemeClr>
                </a:solidFill>
                <a:effectLst>
                  <a:outerShdw blurRad="63500" dir="3600000" algn="tl" rotWithShape="0">
                    <a:srgbClr val="000000">
                      <a:alpha val="70000"/>
                    </a:srgbClr>
                  </a:outerShdw>
                </a:effectLst>
                <a:latin typeface="Titr" pitchFamily="2" charset="-78"/>
                <a:cs typeface="Titr" pitchFamily="2" charset="-78"/>
              </a:rPr>
              <a:t>                    </a:t>
            </a:r>
            <a:r>
              <a:rPr lang="fa-IR" sz="2400" i="1" dirty="0" smtClean="0">
                <a:ln w="18415" cmpd="sng">
                  <a:solidFill>
                    <a:srgbClr val="FFFFFF"/>
                  </a:solidFill>
                  <a:prstDash val="solid"/>
                </a:ln>
                <a:solidFill>
                  <a:schemeClr val="accent5">
                    <a:lumMod val="75000"/>
                  </a:schemeClr>
                </a:solidFill>
                <a:effectLst>
                  <a:outerShdw blurRad="63500" dir="3600000" algn="tl" rotWithShape="0">
                    <a:srgbClr val="000000">
                      <a:alpha val="70000"/>
                    </a:srgbClr>
                  </a:outerShdw>
                </a:effectLst>
                <a:latin typeface="Titr" pitchFamily="2" charset="-78"/>
                <a:cs typeface="Titr" pitchFamily="2" charset="-78"/>
              </a:rPr>
              <a:t>ب) روند تغییرات سهم دولت از درآمد ملی</a:t>
            </a:r>
            <a:endParaRPr lang="en-US" sz="2400" i="1" dirty="0" smtClean="0">
              <a:ln w="18415" cmpd="sng">
                <a:solidFill>
                  <a:srgbClr val="FFFFFF"/>
                </a:solidFill>
                <a:prstDash val="solid"/>
              </a:ln>
              <a:solidFill>
                <a:schemeClr val="accent5">
                  <a:lumMod val="75000"/>
                </a:schemeClr>
              </a:solidFill>
              <a:effectLst>
                <a:outerShdw blurRad="63500" dir="3600000" algn="tl" rotWithShape="0">
                  <a:srgbClr val="000000">
                    <a:alpha val="70000"/>
                  </a:srgbClr>
                </a:outerShdw>
              </a:effectLst>
              <a:latin typeface="Titr" pitchFamily="2" charset="-78"/>
              <a:cs typeface="Titr" pitchFamily="2" charset="-78"/>
            </a:endParaRPr>
          </a:p>
          <a:p>
            <a:pPr algn="r"/>
            <a:r>
              <a:rPr lang="fa-IR" sz="2400" i="1" dirty="0" smtClean="0">
                <a:ln w="18415" cmpd="sng">
                  <a:solidFill>
                    <a:srgbClr val="FFFFFF"/>
                  </a:solidFill>
                  <a:prstDash val="solid"/>
                </a:ln>
                <a:solidFill>
                  <a:schemeClr val="accent5">
                    <a:lumMod val="75000"/>
                  </a:schemeClr>
                </a:solidFill>
                <a:effectLst>
                  <a:outerShdw blurRad="63500" dir="3600000" algn="tl" rotWithShape="0">
                    <a:srgbClr val="000000">
                      <a:alpha val="70000"/>
                    </a:srgbClr>
                  </a:outerShdw>
                </a:effectLst>
                <a:latin typeface="Titr" pitchFamily="2" charset="-78"/>
                <a:cs typeface="Titr" pitchFamily="2" charset="-78"/>
              </a:rPr>
              <a:t>فصل سوم :  </a:t>
            </a:r>
            <a:r>
              <a:rPr lang="fa-IR" sz="2400" dirty="0" smtClean="0">
                <a:ln w="18415" cmpd="sng">
                  <a:solidFill>
                    <a:srgbClr val="FFFFFF"/>
                  </a:solidFill>
                  <a:prstDash val="solid"/>
                </a:ln>
                <a:solidFill>
                  <a:schemeClr val="accent5">
                    <a:lumMod val="75000"/>
                  </a:schemeClr>
                </a:solidFill>
                <a:effectLst>
                  <a:outerShdw blurRad="63500" dir="3600000" algn="tl" rotWithShape="0">
                    <a:srgbClr val="000000">
                      <a:alpha val="70000"/>
                    </a:srgbClr>
                  </a:outerShdw>
                </a:effectLst>
                <a:latin typeface="Titr" pitchFamily="2" charset="-78"/>
                <a:cs typeface="Titr" pitchFamily="2" charset="-78"/>
              </a:rPr>
              <a:t>دولت وتوزیع درآمد</a:t>
            </a:r>
          </a:p>
          <a:p>
            <a:pPr algn="r"/>
            <a:r>
              <a:rPr lang="fa-IR"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tr" pitchFamily="2" charset="-78"/>
                <a:cs typeface="Titr" pitchFamily="2" charset="-78"/>
              </a:rPr>
              <a:t>بخش دوم : بودجه دولت</a:t>
            </a:r>
          </a:p>
          <a:p>
            <a:pPr algn="r"/>
            <a:r>
              <a:rPr lang="fa-IR" sz="2400" dirty="0" smtClean="0">
                <a:ln w="18415" cmpd="sng">
                  <a:solidFill>
                    <a:srgbClr val="FFFFFF"/>
                  </a:solidFill>
                  <a:prstDash val="solid"/>
                </a:ln>
                <a:solidFill>
                  <a:schemeClr val="accent5">
                    <a:lumMod val="75000"/>
                  </a:schemeClr>
                </a:solidFill>
                <a:effectLst>
                  <a:outerShdw blurRad="63500" dir="3600000" algn="tl" rotWithShape="0">
                    <a:srgbClr val="000000">
                      <a:alpha val="70000"/>
                    </a:srgbClr>
                  </a:outerShdw>
                </a:effectLst>
                <a:latin typeface="Titr" pitchFamily="2" charset="-78"/>
                <a:cs typeface="Titr" pitchFamily="2" charset="-78"/>
              </a:rPr>
              <a:t>فصل چهارم :   تركيب مخارج دولت</a:t>
            </a:r>
          </a:p>
          <a:p>
            <a:pPr algn="r"/>
            <a:r>
              <a:rPr lang="fa-IR" sz="2400" dirty="0" smtClean="0">
                <a:ln w="18415" cmpd="sng">
                  <a:solidFill>
                    <a:srgbClr val="FFFFFF"/>
                  </a:solidFill>
                  <a:prstDash val="solid"/>
                </a:ln>
                <a:solidFill>
                  <a:schemeClr val="accent5">
                    <a:lumMod val="75000"/>
                  </a:schemeClr>
                </a:solidFill>
                <a:effectLst>
                  <a:outerShdw blurRad="63500" dir="3600000" algn="tl" rotWithShape="0">
                    <a:srgbClr val="000000">
                      <a:alpha val="70000"/>
                    </a:srgbClr>
                  </a:outerShdw>
                </a:effectLst>
                <a:latin typeface="Titr" pitchFamily="2" charset="-78"/>
                <a:cs typeface="Titr" pitchFamily="2" charset="-78"/>
              </a:rPr>
              <a:t>فصل پنجم :   تركيب درآمدهاي عمومي</a:t>
            </a:r>
          </a:p>
          <a:p>
            <a:pPr algn="r"/>
            <a:r>
              <a:rPr lang="fa-IR"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tr" pitchFamily="2" charset="-78"/>
                <a:cs typeface="Titr" pitchFamily="2" charset="-78"/>
              </a:rPr>
              <a:t>بخش سوم : ماليات</a:t>
            </a:r>
          </a:p>
          <a:p>
            <a:pPr algn="r"/>
            <a:r>
              <a:rPr lang="fa-IR" sz="2400" dirty="0" smtClean="0">
                <a:ln w="18415" cmpd="sng">
                  <a:solidFill>
                    <a:srgbClr val="FFFFFF"/>
                  </a:solidFill>
                  <a:prstDash val="solid"/>
                </a:ln>
                <a:solidFill>
                  <a:schemeClr val="accent5">
                    <a:lumMod val="75000"/>
                  </a:schemeClr>
                </a:solidFill>
                <a:effectLst>
                  <a:outerShdw blurRad="63500" dir="3600000" algn="tl" rotWithShape="0">
                    <a:srgbClr val="000000">
                      <a:alpha val="70000"/>
                    </a:srgbClr>
                  </a:outerShdw>
                </a:effectLst>
                <a:latin typeface="Titr" pitchFamily="2" charset="-78"/>
                <a:cs typeface="Titr" pitchFamily="2" charset="-78"/>
              </a:rPr>
              <a:t>فصل ششم:   ماليات و انواع آن</a:t>
            </a:r>
          </a:p>
          <a:p>
            <a:pPr algn="r"/>
            <a:r>
              <a:rPr lang="fa-IR" sz="2400" dirty="0" smtClean="0">
                <a:ln w="18415" cmpd="sng">
                  <a:solidFill>
                    <a:srgbClr val="FFFFFF"/>
                  </a:solidFill>
                  <a:prstDash val="solid"/>
                </a:ln>
                <a:solidFill>
                  <a:schemeClr val="accent5">
                    <a:lumMod val="75000"/>
                  </a:schemeClr>
                </a:solidFill>
                <a:effectLst>
                  <a:outerShdw blurRad="63500" dir="3600000" algn="tl" rotWithShape="0">
                    <a:srgbClr val="000000">
                      <a:alpha val="70000"/>
                    </a:srgbClr>
                  </a:outerShdw>
                </a:effectLst>
                <a:latin typeface="Titr" pitchFamily="2" charset="-78"/>
                <a:cs typeface="Titr" pitchFamily="2" charset="-78"/>
              </a:rPr>
              <a:t>فصل هفتم : تاثير ماليات بر بازار</a:t>
            </a:r>
          </a:p>
          <a:p>
            <a:pPr algn="r"/>
            <a:r>
              <a:rPr lang="fa-IR" sz="2400" dirty="0" smtClean="0">
                <a:ln w="18415" cmpd="sng">
                  <a:solidFill>
                    <a:srgbClr val="FFFFFF"/>
                  </a:solidFill>
                  <a:prstDash val="solid"/>
                </a:ln>
                <a:solidFill>
                  <a:schemeClr val="accent5">
                    <a:lumMod val="75000"/>
                  </a:schemeClr>
                </a:solidFill>
                <a:effectLst>
                  <a:outerShdw blurRad="63500" dir="3600000" algn="tl" rotWithShape="0">
                    <a:srgbClr val="000000">
                      <a:alpha val="70000"/>
                    </a:srgbClr>
                  </a:outerShdw>
                </a:effectLst>
                <a:latin typeface="Titr" pitchFamily="2" charset="-78"/>
                <a:cs typeface="Titr" pitchFamily="2" charset="-78"/>
              </a:rPr>
              <a:t>فصل هشتم : سياستهاي مالي دولت</a:t>
            </a:r>
          </a:p>
          <a:p>
            <a:pPr algn="r"/>
            <a:endParaRPr lang="en-US" sz="2400" dirty="0">
              <a:solidFill>
                <a:srgbClr val="FFC000"/>
              </a:solidFill>
              <a:cs typeface="B Nazanin" pitchFamily="2" charset="-78"/>
            </a:endParaRPr>
          </a:p>
        </p:txBody>
      </p:sp>
    </p:spTree>
    <p:extLst>
      <p:ext uri="{BB962C8B-B14F-4D97-AF65-F5344CB8AC3E}">
        <p14:creationId xmlns:p14="http://schemas.microsoft.com/office/powerpoint/2010/main" val="3888009137"/>
      </p:ext>
    </p:extLst>
  </p:cSld>
  <p:clrMapOvr>
    <a:masterClrMapping/>
  </p:clrMapOvr>
  <p:transition spd="slow">
    <p:push dir="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8434" name="Picture 2" descr="C:\Users\rayansharq\Pictures\258549280ec7a60a4b184aca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rot="19505533">
            <a:off x="-917706" y="917746"/>
            <a:ext cx="7626424" cy="3344755"/>
          </a:xfrm>
          <a:prstGeom prst="rect">
            <a:avLst/>
          </a:prstGeom>
        </p:spPr>
        <p:txBody>
          <a:bodyPr vert="horz" lIns="91440" tIns="45720" rIns="91440" bIns="45720" rtlCol="0" anchor="ctr">
            <a:normAutofit fontScale="92500" lnSpcReduction="20000"/>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Font typeface="Wingdings 2" charset="2"/>
              <a:buNone/>
            </a:pPr>
            <a:r>
              <a:rPr lang="fa-IR" sz="71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rPr>
              <a:t>بخش دوم</a:t>
            </a:r>
          </a:p>
          <a:p>
            <a:pPr marL="0" indent="0" algn="ctr">
              <a:buFont typeface="Wingdings 2" charset="2"/>
              <a:buNone/>
            </a:pPr>
            <a:r>
              <a:rPr lang="fa-IR" sz="71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rPr>
              <a:t>فصل چهارم</a:t>
            </a:r>
          </a:p>
          <a:p>
            <a:pPr marL="0" indent="0" algn="ctr">
              <a:buFont typeface="Wingdings 2" charset="2"/>
              <a:buNone/>
            </a:pPr>
            <a:r>
              <a:rPr lang="fa-IR" sz="71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rPr>
              <a:t>ترکیب مخارج دولت</a:t>
            </a:r>
            <a:endParaRPr lang="fa-IR" sz="71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endParaRPr>
          </a:p>
        </p:txBody>
      </p:sp>
    </p:spTree>
    <p:extLst>
      <p:ext uri="{BB962C8B-B14F-4D97-AF65-F5344CB8AC3E}">
        <p14:creationId xmlns:p14="http://schemas.microsoft.com/office/powerpoint/2010/main" val="4036815873"/>
      </p:ext>
    </p:extLst>
  </p:cSld>
  <p:clrMapOvr>
    <a:masterClrMapping/>
  </p:clrMapOvr>
  <p:transition spd="slow">
    <p:push dir="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1027" name="Picture 3" descr="C:\Users\rayansharq\Pictures\dreamstimefree_92769%20(2).jpg"/>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txBox="1">
            <a:spLocks/>
          </p:cNvSpPr>
          <p:nvPr/>
        </p:nvSpPr>
        <p:spPr>
          <a:xfrm>
            <a:off x="762000" y="269632"/>
            <a:ext cx="8077200" cy="1143000"/>
          </a:xfrm>
          <a:prstGeom prst="rect">
            <a:avLst/>
          </a:prstGeom>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dirty="0" smtClean="0">
                <a:latin typeface="Titr" pitchFamily="2" charset="-78"/>
                <a:cs typeface="Titr" pitchFamily="2" charset="-78"/>
              </a:rPr>
              <a:t/>
            </a:r>
            <a:br>
              <a:rPr lang="fa-IR" dirty="0" smtClean="0">
                <a:latin typeface="Titr" pitchFamily="2" charset="-78"/>
                <a:cs typeface="Titr" pitchFamily="2" charset="-78"/>
              </a:rPr>
            </a:br>
            <a:r>
              <a:rPr lang="fa-IR" dirty="0" smtClean="0">
                <a:latin typeface="Titr" pitchFamily="2" charset="-78"/>
                <a:cs typeface="Titr" pitchFamily="2" charset="-78"/>
              </a:rPr>
              <a:t>قانون بودجه</a:t>
            </a:r>
            <a:br>
              <a:rPr lang="fa-IR" dirty="0" smtClean="0">
                <a:latin typeface="Titr" pitchFamily="2" charset="-78"/>
                <a:cs typeface="Titr" pitchFamily="2" charset="-78"/>
              </a:rPr>
            </a:br>
            <a:endParaRPr lang="fa-IR" dirty="0">
              <a:latin typeface="Titr" pitchFamily="2" charset="-78"/>
              <a:cs typeface="Titr" pitchFamily="2" charset="-78"/>
            </a:endParaRPr>
          </a:p>
        </p:txBody>
      </p:sp>
      <p:sp>
        <p:nvSpPr>
          <p:cNvPr id="7" name="Rectangle 3"/>
          <p:cNvSpPr txBox="1">
            <a:spLocks noChangeArrowheads="1"/>
          </p:cNvSpPr>
          <p:nvPr/>
        </p:nvSpPr>
        <p:spPr>
          <a:xfrm>
            <a:off x="251520" y="1596413"/>
            <a:ext cx="8587680" cy="4297363"/>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lgn="just">
              <a:buFont typeface="Wingdings 2" charset="2"/>
              <a:buNone/>
            </a:pPr>
            <a:r>
              <a:rPr lang="fa-IR" sz="2800" b="1" dirty="0" smtClean="0">
                <a:cs typeface="B Nazanin" pitchFamily="2" charset="-78"/>
              </a:rPr>
              <a:t>قانون بودجه ساليانه كشور داراي يك ماده واحده و چند بند و تبصره مي باشد . درماده واحده كليات درآمد و هزينه دولت درج مي گردد. بندها و تبصره ها نيز شامل قيود و موارد اضافي ماده واحده مي باشد . جداول كلان منابع و مصارف نيز در ادامه مي آيند . جداول كلان شامل بودجه دستگاهها ي اجرايي (  وزارت خانه ها و سازمانها )  ،  بودجه استاني و طرحهاي مطالعاتي و اجرايي به تفكيك و ... مي باشد . كليه موارد فوق كتاب بودجه كشور را تشكيل مي دهد . </a:t>
            </a:r>
          </a:p>
          <a:p>
            <a:pPr algn="just">
              <a:buFont typeface="Wingdings 2" charset="2"/>
              <a:buNone/>
            </a:pPr>
            <a:r>
              <a:rPr lang="fa-IR" sz="2800" b="1" dirty="0" smtClean="0">
                <a:cs typeface="B Nazanin" pitchFamily="2" charset="-78"/>
              </a:rPr>
              <a:t>بودجه شامل سه كتابچه پيوست به ترتيب زير نيز مي باشد :</a:t>
            </a:r>
          </a:p>
          <a:p>
            <a:pPr algn="just">
              <a:buFont typeface="Wingdings 2" charset="2"/>
              <a:buNone/>
            </a:pP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pitchFamily="2" charset="-78"/>
              </a:rPr>
              <a:t>پيوست شماره يك ‌: </a:t>
            </a:r>
            <a:r>
              <a:rPr lang="fa-IR" sz="2800" b="1" dirty="0" smtClean="0">
                <a:cs typeface="B Nazanin" pitchFamily="2" charset="-78"/>
              </a:rPr>
              <a:t>اعتبار طرحهاي تملك دارايي هاي سرمايه اي ( طرحهاي عمراني ) </a:t>
            </a:r>
          </a:p>
          <a:p>
            <a:pPr algn="just">
              <a:buFont typeface="Wingdings 2" charset="2"/>
              <a:buNone/>
            </a:pP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pitchFamily="2" charset="-78"/>
              </a:rPr>
              <a:t>پيوست شماره دو : </a:t>
            </a:r>
            <a:r>
              <a:rPr lang="fa-IR" sz="2800" b="1" dirty="0" smtClean="0">
                <a:cs typeface="B Nazanin" pitchFamily="2" charset="-78"/>
              </a:rPr>
              <a:t>درآمدها و واگذاري دارايي هاي سرمايه اي و مالي</a:t>
            </a:r>
          </a:p>
          <a:p>
            <a:pPr algn="just">
              <a:buFont typeface="Wingdings 2" charset="2"/>
              <a:buNone/>
            </a:pP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pitchFamily="2" charset="-78"/>
              </a:rPr>
              <a:t>پيوست شماره سه : </a:t>
            </a:r>
            <a:r>
              <a:rPr lang="fa-IR" sz="2800" b="1" dirty="0" smtClean="0">
                <a:cs typeface="B Nazanin" pitchFamily="2" charset="-78"/>
              </a:rPr>
              <a:t>بودجه شركتهاي دولتي ، بانك ها و موسسات انتفاعي وابسته به دولت</a:t>
            </a:r>
            <a:endParaRPr lang="en-US" sz="2800" b="1" dirty="0">
              <a:cs typeface="B Nazanin" pitchFamily="2" charset="-78"/>
            </a:endParaRPr>
          </a:p>
        </p:txBody>
      </p:sp>
    </p:spTree>
    <p:extLst>
      <p:ext uri="{BB962C8B-B14F-4D97-AF65-F5344CB8AC3E}">
        <p14:creationId xmlns:p14="http://schemas.microsoft.com/office/powerpoint/2010/main" val="4261777510"/>
      </p:ext>
    </p:extLst>
  </p:cSld>
  <p:clrMapOvr>
    <a:masterClrMapping/>
  </p:clrMapOvr>
  <p:transition spd="slow">
    <p:push dir="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sp>
        <p:nvSpPr>
          <p:cNvPr id="5" name="Title 1"/>
          <p:cNvSpPr txBox="1">
            <a:spLocks/>
          </p:cNvSpPr>
          <p:nvPr/>
        </p:nvSpPr>
        <p:spPr>
          <a:xfrm>
            <a:off x="762000" y="274638"/>
            <a:ext cx="8077200" cy="1143000"/>
          </a:xfrm>
          <a:prstGeom prst="rect">
            <a:avLst/>
          </a:prstGeom>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endParaRPr lang="en-US" dirty="0">
              <a:latin typeface="Titr" pitchFamily="2" charset="-78"/>
              <a:cs typeface="Titr" pitchFamily="2" charset="-78"/>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621905698"/>
      </p:ext>
    </p:extLst>
  </p:cSld>
  <p:clrMapOvr>
    <a:masterClrMapping/>
  </p:clrMapOvr>
  <p:transition spd="slow">
    <p:push dir="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414317546"/>
      </p:ext>
    </p:extLst>
  </p:cSld>
  <p:clrMapOvr>
    <a:masterClrMapping/>
  </p:clrMapOvr>
  <p:transition spd="slow">
    <p:push dir="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327841885"/>
      </p:ext>
    </p:extLst>
  </p:cSld>
  <p:clrMapOvr>
    <a:masterClrMapping/>
  </p:clrMapOvr>
  <p:transition spd="slow">
    <p:push dir="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812725" y="3100040"/>
            <a:ext cx="6603261" cy="924475"/>
          </a:xfrm>
        </p:spPr>
        <p:txBody>
          <a:bodyPr/>
          <a:lstStyle/>
          <a:p>
            <a:pPr algn="ct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سیر بودجه دولتی ایران از سال 1303 تا </a:t>
            </a:r>
            <a:r>
              <a:rPr lang="fa-IR"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
            </a:r>
            <a:br>
              <a:rPr lang="fa-IR"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br>
            <a:r>
              <a:rPr lang="fa-IR"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1319</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94393023"/>
              </p:ext>
            </p:extLst>
          </p:nvPr>
        </p:nvGraphicFramePr>
        <p:xfrm>
          <a:off x="1182844" y="142977"/>
          <a:ext cx="7954260" cy="6643780"/>
        </p:xfrm>
        <a:graphic>
          <a:graphicData uri="http://schemas.openxmlformats.org/drawingml/2006/table">
            <a:tbl>
              <a:tblPr rtl="1" firstRow="1" bandRow="1">
                <a:tableStyleId>{793D81CF-94F2-401A-BA57-92F5A7B2D0C5}</a:tableStyleId>
              </a:tblPr>
              <a:tblGrid>
                <a:gridCol w="2651420"/>
                <a:gridCol w="2651420"/>
                <a:gridCol w="2651420"/>
              </a:tblGrid>
              <a:tr h="339278">
                <a:tc>
                  <a:txBody>
                    <a:bodyPr/>
                    <a:lstStyle/>
                    <a:p>
                      <a:pPr rtl="1"/>
                      <a:r>
                        <a:rPr lang="fa-IR" dirty="0" smtClean="0"/>
                        <a:t>سال</a:t>
                      </a:r>
                      <a:endParaRPr lang="fa-IR" dirty="0"/>
                    </a:p>
                  </a:txBody>
                  <a:tcPr/>
                </a:tc>
                <a:tc>
                  <a:txBody>
                    <a:bodyPr/>
                    <a:lstStyle/>
                    <a:p>
                      <a:pPr rtl="1"/>
                      <a:r>
                        <a:rPr lang="fa-IR" dirty="0" smtClean="0"/>
                        <a:t>درامد</a:t>
                      </a:r>
                      <a:endParaRPr lang="fa-IR" dirty="0"/>
                    </a:p>
                  </a:txBody>
                  <a:tcPr/>
                </a:tc>
                <a:tc>
                  <a:txBody>
                    <a:bodyPr/>
                    <a:lstStyle/>
                    <a:p>
                      <a:pPr rtl="1"/>
                      <a:r>
                        <a:rPr lang="fa-IR" dirty="0" smtClean="0"/>
                        <a:t>مخارج</a:t>
                      </a:r>
                      <a:endParaRPr lang="fa-IR" dirty="0"/>
                    </a:p>
                  </a:txBody>
                  <a:tcPr/>
                </a:tc>
              </a:tr>
              <a:tr h="339278">
                <a:tc>
                  <a:txBody>
                    <a:bodyPr/>
                    <a:lstStyle/>
                    <a:p>
                      <a:pPr rtl="1"/>
                      <a:r>
                        <a:rPr lang="fa-IR" dirty="0" smtClean="0"/>
                        <a:t>سال1303</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dirty="0" smtClean="0"/>
                        <a:t>236/864/250</a:t>
                      </a:r>
                      <a:endParaRPr lang="fa-IR" sz="1800" b="1" dirty="0" smtClean="0">
                        <a:latin typeface="Titr" pitchFamily="2" charset="-78"/>
                        <a:cs typeface="Titr" pitchFamily="2" charset="-78"/>
                      </a:endParaRPr>
                    </a:p>
                  </a:txBody>
                  <a:tcPr/>
                </a:tc>
                <a:tc>
                  <a:txBody>
                    <a:bodyPr/>
                    <a:lstStyle/>
                    <a:p>
                      <a:pPr rtl="1"/>
                      <a:r>
                        <a:rPr lang="fa-IR" sz="1800" dirty="0" smtClean="0"/>
                        <a:t>228/142/870</a:t>
                      </a:r>
                      <a:endParaRPr lang="fa-IR" dirty="0">
                        <a:latin typeface="Titr" pitchFamily="2" charset="-78"/>
                        <a:cs typeface="Titr" pitchFamily="2" charset="-78"/>
                      </a:endParaRPr>
                    </a:p>
                  </a:txBody>
                  <a:tcPr/>
                </a:tc>
              </a:tr>
              <a:tr h="339278">
                <a:tc>
                  <a:txBody>
                    <a:bodyPr/>
                    <a:lstStyle/>
                    <a:p>
                      <a:pPr rtl="1"/>
                      <a:r>
                        <a:rPr lang="fa-IR" dirty="0" smtClean="0"/>
                        <a:t>سال 1304</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dirty="0" smtClean="0"/>
                        <a:t>247/675/490</a:t>
                      </a:r>
                      <a:endParaRPr lang="fa-IR" sz="1800" b="1" dirty="0" smtClean="0">
                        <a:latin typeface="Titr" pitchFamily="2" charset="-78"/>
                        <a:cs typeface="Titr" pitchFamily="2" charset="-78"/>
                      </a:endParaRPr>
                    </a:p>
                  </a:txBody>
                  <a:tcPr/>
                </a:tc>
                <a:tc>
                  <a:txBody>
                    <a:bodyPr/>
                    <a:lstStyle/>
                    <a:p>
                      <a:pPr rtl="1"/>
                      <a:r>
                        <a:rPr lang="fa-IR" sz="1800" dirty="0" smtClean="0"/>
                        <a:t>247/169/070</a:t>
                      </a:r>
                      <a:endParaRPr lang="fa-IR" dirty="0">
                        <a:latin typeface="Titr" pitchFamily="2" charset="-78"/>
                        <a:cs typeface="Titr" pitchFamily="2" charset="-78"/>
                      </a:endParaRPr>
                    </a:p>
                  </a:txBody>
                  <a:tcPr/>
                </a:tc>
              </a:tr>
              <a:tr h="339278">
                <a:tc>
                  <a:txBody>
                    <a:bodyPr/>
                    <a:lstStyle/>
                    <a:p>
                      <a:pPr rtl="1"/>
                      <a:r>
                        <a:rPr lang="fa-IR" dirty="0" smtClean="0"/>
                        <a:t>سال 1305  </a:t>
                      </a:r>
                      <a:endParaRPr lang="fa-IR" dirty="0">
                        <a:latin typeface="Titr" pitchFamily="2" charset="-78"/>
                        <a:cs typeface="Titr" pitchFamily="2" charset="-78"/>
                      </a:endParaRPr>
                    </a:p>
                  </a:txBody>
                  <a:tcPr/>
                </a:tc>
                <a:tc>
                  <a:txBody>
                    <a:bodyPr/>
                    <a:lstStyle/>
                    <a:p>
                      <a:pPr rtl="1"/>
                      <a:r>
                        <a:rPr lang="fa-IR" dirty="0" smtClean="0"/>
                        <a:t>***********</a:t>
                      </a:r>
                      <a:endParaRPr lang="fa-IR" dirty="0">
                        <a:latin typeface="Titr" pitchFamily="2" charset="-78"/>
                        <a:cs typeface="Titr" pitchFamily="2" charset="-78"/>
                      </a:endParaRPr>
                    </a:p>
                  </a:txBody>
                  <a:tcPr/>
                </a:tc>
                <a:tc>
                  <a:txBody>
                    <a:bodyPr/>
                    <a:lstStyle/>
                    <a:p>
                      <a:pPr rtl="1"/>
                      <a:r>
                        <a:rPr lang="fa-IR" dirty="0" smtClean="0"/>
                        <a:t>************</a:t>
                      </a:r>
                      <a:endParaRPr lang="fa-IR" dirty="0">
                        <a:latin typeface="Titr" pitchFamily="2" charset="-78"/>
                        <a:cs typeface="Titr" pitchFamily="2" charset="-78"/>
                      </a:endParaRPr>
                    </a:p>
                  </a:txBody>
                  <a:tcPr/>
                </a:tc>
              </a:tr>
              <a:tr h="339278">
                <a:tc>
                  <a:txBody>
                    <a:bodyPr/>
                    <a:lstStyle/>
                    <a:p>
                      <a:pPr rtl="1"/>
                      <a:r>
                        <a:rPr lang="fa-IR" dirty="0" smtClean="0"/>
                        <a:t>سال 1306</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dirty="0" smtClean="0"/>
                        <a:t>258/525/700</a:t>
                      </a:r>
                      <a:endParaRPr lang="fa-IR" sz="1800" b="1" dirty="0" smtClean="0">
                        <a:latin typeface="Titr" pitchFamily="2" charset="-78"/>
                        <a:cs typeface="Titr" pitchFamily="2" charset="-78"/>
                      </a:endParaRPr>
                    </a:p>
                  </a:txBody>
                  <a:tcPr/>
                </a:tc>
                <a:tc>
                  <a:txBody>
                    <a:bodyPr/>
                    <a:lstStyle/>
                    <a:p>
                      <a:pPr rtl="1"/>
                      <a:r>
                        <a:rPr lang="fa-IR" sz="1800" dirty="0" smtClean="0"/>
                        <a:t>241/542/815</a:t>
                      </a:r>
                      <a:endParaRPr lang="fa-IR" dirty="0">
                        <a:latin typeface="Titr" pitchFamily="2" charset="-78"/>
                        <a:cs typeface="Titr" pitchFamily="2" charset="-78"/>
                      </a:endParaRPr>
                    </a:p>
                  </a:txBody>
                  <a:tcPr/>
                </a:tc>
              </a:tr>
              <a:tr h="339278">
                <a:tc>
                  <a:txBody>
                    <a:bodyPr/>
                    <a:lstStyle/>
                    <a:p>
                      <a:pPr rtl="1"/>
                      <a:r>
                        <a:rPr lang="fa-IR" dirty="0" smtClean="0"/>
                        <a:t>سال 1307</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dirty="0" smtClean="0"/>
                        <a:t>276/857/290</a:t>
                      </a:r>
                      <a:endParaRPr lang="fa-IR" sz="1800" b="1" dirty="0" smtClean="0">
                        <a:latin typeface="Titr" pitchFamily="2" charset="-78"/>
                        <a:cs typeface="Titr" pitchFamily="2" charset="-78"/>
                      </a:endParaRPr>
                    </a:p>
                  </a:txBody>
                  <a:tcPr/>
                </a:tc>
                <a:tc>
                  <a:txBody>
                    <a:bodyPr/>
                    <a:lstStyle/>
                    <a:p>
                      <a:pPr rtl="1"/>
                      <a:r>
                        <a:rPr lang="fa-IR" sz="1800" dirty="0" smtClean="0"/>
                        <a:t>276/113/910</a:t>
                      </a:r>
                      <a:endParaRPr lang="fa-IR" dirty="0">
                        <a:latin typeface="Titr" pitchFamily="2" charset="-78"/>
                        <a:cs typeface="Titr" pitchFamily="2" charset="-78"/>
                      </a:endParaRPr>
                    </a:p>
                  </a:txBody>
                  <a:tcPr/>
                </a:tc>
              </a:tr>
              <a:tr h="339278">
                <a:tc>
                  <a:txBody>
                    <a:bodyPr/>
                    <a:lstStyle/>
                    <a:p>
                      <a:pPr rtl="1"/>
                      <a:r>
                        <a:rPr lang="fa-IR" dirty="0" smtClean="0"/>
                        <a:t>سال</a:t>
                      </a:r>
                      <a:r>
                        <a:rPr lang="fa-IR" baseline="0" dirty="0" smtClean="0"/>
                        <a:t> 1308</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dirty="0" smtClean="0"/>
                        <a:t>311/124/040</a:t>
                      </a:r>
                      <a:endParaRPr lang="fa-IR" sz="1800" b="1" dirty="0" smtClean="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dirty="0" smtClean="0"/>
                        <a:t>349/452/601</a:t>
                      </a:r>
                      <a:endParaRPr lang="fa-IR" sz="1800" b="1" dirty="0" smtClean="0">
                        <a:latin typeface="Titr" pitchFamily="2" charset="-78"/>
                        <a:cs typeface="Titr" pitchFamily="2" charset="-78"/>
                      </a:endParaRPr>
                    </a:p>
                  </a:txBody>
                  <a:tcPr/>
                </a:tc>
              </a:tr>
              <a:tr h="339278">
                <a:tc>
                  <a:txBody>
                    <a:bodyPr/>
                    <a:lstStyle/>
                    <a:p>
                      <a:pPr rtl="1"/>
                      <a:r>
                        <a:rPr lang="fa-IR" dirty="0" smtClean="0"/>
                        <a:t>سال 1309</a:t>
                      </a:r>
                      <a:endParaRPr lang="fa-IR" dirty="0">
                        <a:latin typeface="Titr" pitchFamily="2" charset="-78"/>
                        <a:cs typeface="Titr" pitchFamily="2" charset="-78"/>
                      </a:endParaRPr>
                    </a:p>
                  </a:txBody>
                  <a:tcPr/>
                </a:tc>
                <a:tc>
                  <a:txBody>
                    <a:bodyPr/>
                    <a:lstStyle/>
                    <a:p>
                      <a:pPr rtl="1"/>
                      <a:r>
                        <a:rPr lang="fa-IR" sz="1800" dirty="0" smtClean="0"/>
                        <a:t>353/374/827</a:t>
                      </a:r>
                      <a:endParaRPr lang="fa-IR" sz="1800" dirty="0">
                        <a:latin typeface="Titr" pitchFamily="2" charset="-78"/>
                        <a:cs typeface="Titr" pitchFamily="2" charset="-78"/>
                      </a:endParaRPr>
                    </a:p>
                  </a:txBody>
                  <a:tcPr/>
                </a:tc>
                <a:tc>
                  <a:txBody>
                    <a:bodyPr/>
                    <a:lstStyle/>
                    <a:p>
                      <a:pPr rtl="1"/>
                      <a:r>
                        <a:rPr lang="fa-IR" sz="1800" dirty="0" smtClean="0"/>
                        <a:t>352/987/776</a:t>
                      </a:r>
                      <a:endParaRPr lang="fa-IR" dirty="0">
                        <a:latin typeface="Titr" pitchFamily="2" charset="-78"/>
                        <a:cs typeface="Titr" pitchFamily="2" charset="-78"/>
                      </a:endParaRPr>
                    </a:p>
                  </a:txBody>
                  <a:tcPr/>
                </a:tc>
              </a:tr>
              <a:tr h="339278">
                <a:tc>
                  <a:txBody>
                    <a:bodyPr/>
                    <a:lstStyle/>
                    <a:p>
                      <a:pPr rtl="1"/>
                      <a:r>
                        <a:rPr lang="fa-IR" dirty="0" smtClean="0"/>
                        <a:t>سال</a:t>
                      </a:r>
                      <a:r>
                        <a:rPr lang="fa-IR" baseline="0" dirty="0" smtClean="0"/>
                        <a:t> 1310</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dirty="0" smtClean="0"/>
                        <a:t>373/299/399</a:t>
                      </a:r>
                      <a:endParaRPr lang="fa-IR" sz="1800" b="1" dirty="0" smtClean="0">
                        <a:latin typeface="Titr" pitchFamily="2" charset="-78"/>
                        <a:cs typeface="Titr" pitchFamily="2" charset="-78"/>
                      </a:endParaRPr>
                    </a:p>
                  </a:txBody>
                  <a:tcPr/>
                </a:tc>
                <a:tc>
                  <a:txBody>
                    <a:bodyPr/>
                    <a:lstStyle/>
                    <a:p>
                      <a:pPr rtl="1"/>
                      <a:r>
                        <a:rPr lang="fa-IR" sz="1800" dirty="0" smtClean="0"/>
                        <a:t>3780/023/458</a:t>
                      </a:r>
                      <a:endParaRPr lang="fa-IR" dirty="0">
                        <a:latin typeface="Titr" pitchFamily="2" charset="-78"/>
                        <a:cs typeface="Titr" pitchFamily="2" charset="-78"/>
                      </a:endParaRPr>
                    </a:p>
                  </a:txBody>
                  <a:tcPr/>
                </a:tc>
              </a:tr>
              <a:tr h="339278">
                <a:tc>
                  <a:txBody>
                    <a:bodyPr/>
                    <a:lstStyle/>
                    <a:p>
                      <a:pPr rtl="1"/>
                      <a:r>
                        <a:rPr lang="fa-IR" dirty="0" smtClean="0"/>
                        <a:t>سال</a:t>
                      </a:r>
                      <a:r>
                        <a:rPr lang="fa-IR" baseline="0" dirty="0" smtClean="0"/>
                        <a:t> 1311</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dirty="0" smtClean="0"/>
                        <a:t>500/100/000</a:t>
                      </a:r>
                      <a:endParaRPr lang="fa-IR" sz="1800" b="1" dirty="0" smtClean="0">
                        <a:latin typeface="Titr" pitchFamily="2" charset="-78"/>
                        <a:cs typeface="Titr" pitchFamily="2" charset="-78"/>
                      </a:endParaRPr>
                    </a:p>
                  </a:txBody>
                  <a:tcPr/>
                </a:tc>
                <a:tc>
                  <a:txBody>
                    <a:bodyPr/>
                    <a:lstStyle/>
                    <a:p>
                      <a:pPr rtl="1"/>
                      <a:r>
                        <a:rPr lang="fa-IR" sz="1800" dirty="0" smtClean="0"/>
                        <a:t>482/557/270</a:t>
                      </a:r>
                      <a:endParaRPr lang="fa-IR" dirty="0">
                        <a:latin typeface="Titr" pitchFamily="2" charset="-78"/>
                        <a:cs typeface="Titr" pitchFamily="2" charset="-78"/>
                      </a:endParaRPr>
                    </a:p>
                  </a:txBody>
                  <a:tcPr/>
                </a:tc>
              </a:tr>
              <a:tr h="339278">
                <a:tc>
                  <a:txBody>
                    <a:bodyPr/>
                    <a:lstStyle/>
                    <a:p>
                      <a:pPr rtl="1"/>
                      <a:r>
                        <a:rPr lang="fa-IR" dirty="0" smtClean="0"/>
                        <a:t>سال 1312</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dirty="0" smtClean="0"/>
                        <a:t>506/912/227</a:t>
                      </a:r>
                      <a:endParaRPr lang="fa-IR" sz="1800" b="1" dirty="0" smtClean="0">
                        <a:latin typeface="Titr" pitchFamily="2" charset="-78"/>
                        <a:cs typeface="Titr" pitchFamily="2" charset="-78"/>
                      </a:endParaRPr>
                    </a:p>
                  </a:txBody>
                  <a:tcPr/>
                </a:tc>
                <a:tc>
                  <a:txBody>
                    <a:bodyPr/>
                    <a:lstStyle/>
                    <a:p>
                      <a:pPr rtl="1"/>
                      <a:r>
                        <a:rPr lang="fa-IR" sz="1800" dirty="0" smtClean="0"/>
                        <a:t>506/904/460</a:t>
                      </a:r>
                      <a:endParaRPr lang="fa-IR" dirty="0">
                        <a:latin typeface="Titr" pitchFamily="2" charset="-78"/>
                        <a:cs typeface="Titr" pitchFamily="2" charset="-78"/>
                      </a:endParaRPr>
                    </a:p>
                  </a:txBody>
                  <a:tcPr/>
                </a:tc>
              </a:tr>
              <a:tr h="339278">
                <a:tc>
                  <a:txBody>
                    <a:bodyPr/>
                    <a:lstStyle/>
                    <a:p>
                      <a:pPr rtl="1"/>
                      <a:r>
                        <a:rPr lang="fa-IR" dirty="0" smtClean="0"/>
                        <a:t>سال1313</a:t>
                      </a:r>
                      <a:endParaRPr lang="fa-IR" dirty="0">
                        <a:latin typeface="Titr" pitchFamily="2" charset="-78"/>
                        <a:cs typeface="Titr" pitchFamily="2" charset="-78"/>
                      </a:endParaRPr>
                    </a:p>
                  </a:txBody>
                  <a:tcPr/>
                </a:tc>
                <a:tc>
                  <a:txBody>
                    <a:bodyPr/>
                    <a:lstStyle/>
                    <a:p>
                      <a:pPr rtl="1"/>
                      <a:r>
                        <a:rPr lang="fa-IR" sz="1800" dirty="0" smtClean="0"/>
                        <a:t>621/413/417</a:t>
                      </a:r>
                      <a:endParaRPr lang="fa-IR" sz="1800" dirty="0">
                        <a:latin typeface="Titr" pitchFamily="2" charset="-78"/>
                        <a:cs typeface="Titr" pitchFamily="2" charset="-78"/>
                      </a:endParaRPr>
                    </a:p>
                  </a:txBody>
                  <a:tcPr/>
                </a:tc>
                <a:tc>
                  <a:txBody>
                    <a:bodyPr/>
                    <a:lstStyle/>
                    <a:p>
                      <a:pPr rtl="1"/>
                      <a:r>
                        <a:rPr lang="fa-IR" sz="1800" dirty="0" smtClean="0"/>
                        <a:t>621/307/865</a:t>
                      </a:r>
                      <a:endParaRPr lang="fa-IR" dirty="0">
                        <a:latin typeface="Titr" pitchFamily="2" charset="-78"/>
                        <a:cs typeface="Titr" pitchFamily="2" charset="-78"/>
                      </a:endParaRPr>
                    </a:p>
                  </a:txBody>
                  <a:tcPr/>
                </a:tc>
              </a:tr>
              <a:tr h="339278">
                <a:tc>
                  <a:txBody>
                    <a:bodyPr/>
                    <a:lstStyle/>
                    <a:p>
                      <a:pPr rtl="1"/>
                      <a:r>
                        <a:rPr lang="fa-IR" dirty="0" smtClean="0"/>
                        <a:t>سال</a:t>
                      </a:r>
                      <a:r>
                        <a:rPr lang="fa-IR" baseline="0" dirty="0" smtClean="0"/>
                        <a:t> 1314</a:t>
                      </a:r>
                      <a:endParaRPr lang="fa-IR" dirty="0">
                        <a:latin typeface="Titr" pitchFamily="2" charset="-78"/>
                        <a:cs typeface="Titr" pitchFamily="2" charset="-78"/>
                      </a:endParaRPr>
                    </a:p>
                  </a:txBody>
                  <a:tcPr/>
                </a:tc>
                <a:tc>
                  <a:txBody>
                    <a:bodyPr/>
                    <a:lstStyle/>
                    <a:p>
                      <a:pPr rtl="1"/>
                      <a:r>
                        <a:rPr lang="fa-IR" sz="1800" dirty="0" smtClean="0"/>
                        <a:t>751/123/487</a:t>
                      </a:r>
                      <a:endParaRPr lang="fa-IR" dirty="0">
                        <a:latin typeface="Titr" pitchFamily="2" charset="-78"/>
                        <a:cs typeface="Titr" pitchFamily="2" charset="-78"/>
                      </a:endParaRPr>
                    </a:p>
                  </a:txBody>
                  <a:tcPr/>
                </a:tc>
                <a:tc>
                  <a:txBody>
                    <a:bodyPr/>
                    <a:lstStyle/>
                    <a:p>
                      <a:pPr rtl="1"/>
                      <a:r>
                        <a:rPr lang="fa-IR" sz="1800" dirty="0" smtClean="0"/>
                        <a:t>850/827/790</a:t>
                      </a:r>
                      <a:endParaRPr lang="fa-IR" dirty="0">
                        <a:latin typeface="Titr" pitchFamily="2" charset="-78"/>
                        <a:cs typeface="Titr" pitchFamily="2" charset="-78"/>
                      </a:endParaRPr>
                    </a:p>
                  </a:txBody>
                  <a:tcPr/>
                </a:tc>
              </a:tr>
              <a:tr h="339278">
                <a:tc>
                  <a:txBody>
                    <a:bodyPr/>
                    <a:lstStyle/>
                    <a:p>
                      <a:pPr rtl="1"/>
                      <a:r>
                        <a:rPr lang="fa-IR" dirty="0" smtClean="0"/>
                        <a:t>سال1315</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dirty="0" smtClean="0"/>
                        <a:t>1/000/016/740</a:t>
                      </a:r>
                      <a:endParaRPr lang="fa-IR" sz="1800" b="1" dirty="0" smtClean="0">
                        <a:latin typeface="Titr" pitchFamily="2" charset="-78"/>
                        <a:cs typeface="Titr" pitchFamily="2" charset="-78"/>
                      </a:endParaRPr>
                    </a:p>
                  </a:txBody>
                  <a:tcPr/>
                </a:tc>
                <a:tc>
                  <a:txBody>
                    <a:bodyPr/>
                    <a:lstStyle/>
                    <a:p>
                      <a:pPr rtl="1"/>
                      <a:r>
                        <a:rPr lang="fa-IR" sz="1800" dirty="0" smtClean="0"/>
                        <a:t>1/000/008/484</a:t>
                      </a:r>
                      <a:endParaRPr lang="fa-IR" dirty="0">
                        <a:latin typeface="Titr" pitchFamily="2" charset="-78"/>
                        <a:cs typeface="Titr" pitchFamily="2" charset="-78"/>
                      </a:endParaRPr>
                    </a:p>
                  </a:txBody>
                  <a:tcPr/>
                </a:tc>
              </a:tr>
              <a:tr h="339278">
                <a:tc>
                  <a:txBody>
                    <a:bodyPr/>
                    <a:lstStyle/>
                    <a:p>
                      <a:pPr rtl="1"/>
                      <a:r>
                        <a:rPr lang="fa-IR" dirty="0" smtClean="0"/>
                        <a:t>سال 1316</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dirty="0" smtClean="0"/>
                        <a:t>1/250/002/910</a:t>
                      </a:r>
                      <a:endParaRPr lang="fa-IR" sz="1800" b="1" dirty="0" smtClean="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dirty="0" smtClean="0"/>
                        <a:t>1/248/037/377</a:t>
                      </a:r>
                      <a:endParaRPr lang="fa-IR" sz="1800" b="1" dirty="0" smtClean="0">
                        <a:latin typeface="Titr" pitchFamily="2" charset="-78"/>
                        <a:cs typeface="Titr" pitchFamily="2" charset="-78"/>
                      </a:endParaRPr>
                    </a:p>
                  </a:txBody>
                  <a:tcPr/>
                </a:tc>
              </a:tr>
              <a:tr h="339278">
                <a:tc>
                  <a:txBody>
                    <a:bodyPr/>
                    <a:lstStyle/>
                    <a:p>
                      <a:pPr rtl="1"/>
                      <a:r>
                        <a:rPr lang="fa-IR" dirty="0" smtClean="0"/>
                        <a:t>سال1317</a:t>
                      </a:r>
                      <a:endParaRPr lang="fa-IR" dirty="0">
                        <a:latin typeface="Titr" pitchFamily="2" charset="-78"/>
                        <a:cs typeface="Titr" pitchFamily="2" charset="-78"/>
                      </a:endParaRPr>
                    </a:p>
                  </a:txBody>
                  <a:tcPr/>
                </a:tc>
                <a:tc>
                  <a:txBody>
                    <a:bodyPr/>
                    <a:lstStyle/>
                    <a:p>
                      <a:pPr rtl="1"/>
                      <a:r>
                        <a:rPr lang="fa-IR" sz="1800" dirty="0" smtClean="0"/>
                        <a:t>1/529/392/648</a:t>
                      </a:r>
                      <a:endParaRPr lang="fa-IR" sz="1800" dirty="0">
                        <a:latin typeface="Titr" pitchFamily="2" charset="-78"/>
                        <a:cs typeface="Titr" pitchFamily="2" charset="-78"/>
                      </a:endParaRPr>
                    </a:p>
                  </a:txBody>
                  <a:tcPr/>
                </a:tc>
                <a:tc>
                  <a:txBody>
                    <a:bodyPr/>
                    <a:lstStyle/>
                    <a:p>
                      <a:pPr rtl="1"/>
                      <a:r>
                        <a:rPr lang="fa-IR" sz="1800" dirty="0" smtClean="0"/>
                        <a:t>1/527/518/562</a:t>
                      </a:r>
                      <a:endParaRPr lang="fa-IR" dirty="0">
                        <a:latin typeface="Titr" pitchFamily="2" charset="-78"/>
                        <a:cs typeface="Titr" pitchFamily="2" charset="-78"/>
                      </a:endParaRPr>
                    </a:p>
                  </a:txBody>
                  <a:tcPr/>
                </a:tc>
              </a:tr>
              <a:tr h="339278">
                <a:tc>
                  <a:txBody>
                    <a:bodyPr/>
                    <a:lstStyle/>
                    <a:p>
                      <a:pPr rtl="1"/>
                      <a:r>
                        <a:rPr lang="fa-IR" dirty="0" smtClean="0"/>
                        <a:t>سال 1318</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dirty="0" smtClean="0"/>
                        <a:t>1/930/096/700</a:t>
                      </a:r>
                      <a:endParaRPr lang="fa-IR" sz="1800" b="1" dirty="0" smtClean="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dirty="0" smtClean="0"/>
                        <a:t>2/613/481/987</a:t>
                      </a:r>
                      <a:endParaRPr lang="fa-IR" sz="1800" b="1" dirty="0" smtClean="0">
                        <a:latin typeface="Titr" pitchFamily="2" charset="-78"/>
                        <a:cs typeface="Titr" pitchFamily="2" charset="-78"/>
                      </a:endParaRPr>
                    </a:p>
                  </a:txBody>
                  <a:tcPr/>
                </a:tc>
              </a:tr>
              <a:tr h="478824">
                <a:tc>
                  <a:txBody>
                    <a:bodyPr/>
                    <a:lstStyle/>
                    <a:p>
                      <a:pPr rtl="1"/>
                      <a:r>
                        <a:rPr lang="fa-IR" dirty="0" smtClean="0"/>
                        <a:t>سال1319</a:t>
                      </a:r>
                      <a:endParaRPr lang="fa-IR" dirty="0">
                        <a:latin typeface="Titr" pitchFamily="2" charset="-78"/>
                        <a:cs typeface="Titr" pitchFamily="2" charset="-78"/>
                      </a:endParaRPr>
                    </a:p>
                  </a:txBody>
                  <a:tcPr/>
                </a:tc>
                <a:tc>
                  <a:txBody>
                    <a:bodyPr/>
                    <a:lstStyle/>
                    <a:p>
                      <a:pPr rtl="1"/>
                      <a:r>
                        <a:rPr lang="fa-IR" sz="1800" dirty="0" smtClean="0"/>
                        <a:t>3/094/393/977</a:t>
                      </a:r>
                      <a:endParaRPr lang="fa-IR" dirty="0">
                        <a:latin typeface="Titr" pitchFamily="2" charset="-78"/>
                        <a:cs typeface="Titr" pitchFamily="2" charset="-78"/>
                      </a:endParaRPr>
                    </a:p>
                  </a:txBody>
                  <a:tcPr/>
                </a:tc>
                <a:tc>
                  <a:txBody>
                    <a:bodyPr/>
                    <a:lstStyle/>
                    <a:p>
                      <a:pPr rtl="1"/>
                      <a:r>
                        <a:rPr lang="fa-IR" sz="1800" dirty="0" smtClean="0"/>
                        <a:t>3/210/973/027</a:t>
                      </a:r>
                      <a:endParaRPr lang="fa-IR" dirty="0">
                        <a:latin typeface="Titr" pitchFamily="2" charset="-78"/>
                        <a:cs typeface="Titr" pitchFamily="2" charset="-78"/>
                      </a:endParaRPr>
                    </a:p>
                  </a:txBody>
                  <a:tcPr/>
                </a:tc>
              </a:tr>
            </a:tbl>
          </a:graphicData>
        </a:graphic>
      </p:graphicFrame>
    </p:spTree>
    <p:extLst>
      <p:ext uri="{BB962C8B-B14F-4D97-AF65-F5344CB8AC3E}">
        <p14:creationId xmlns:p14="http://schemas.microsoft.com/office/powerpoint/2010/main" val="3910293622"/>
      </p:ext>
    </p:extLst>
  </p:cSld>
  <p:clrMapOvr>
    <a:masterClrMapping/>
  </p:clrMapOvr>
  <p:transition spd="slow">
    <p:push dir="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728934" y="2871777"/>
            <a:ext cx="6597352" cy="924475"/>
          </a:xfrm>
        </p:spPr>
        <p:txBody>
          <a:bodyPr/>
          <a:lstStyle/>
          <a:p>
            <a:pPr algn="ctr"/>
            <a:r>
              <a:rPr lang="fa-IR"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سیر بودجه دولتی ایران از سال 1320 تا </a:t>
            </a: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1336</a:t>
            </a:r>
            <a:endParaRPr lang="fa-IR"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graphicFrame>
        <p:nvGraphicFramePr>
          <p:cNvPr id="6" name="Table 5"/>
          <p:cNvGraphicFramePr>
            <a:graphicFrameLocks noGrp="1"/>
          </p:cNvGraphicFramePr>
          <p:nvPr>
            <p:extLst>
              <p:ext uri="{D42A27DB-BD31-4B8C-83A1-F6EECF244321}">
                <p14:modId xmlns:p14="http://schemas.microsoft.com/office/powerpoint/2010/main" val="2928021699"/>
              </p:ext>
            </p:extLst>
          </p:nvPr>
        </p:nvGraphicFramePr>
        <p:xfrm>
          <a:off x="1531069" y="125942"/>
          <a:ext cx="7596336" cy="6732058"/>
        </p:xfrm>
        <a:graphic>
          <a:graphicData uri="http://schemas.openxmlformats.org/drawingml/2006/table">
            <a:tbl>
              <a:tblPr rtl="1" firstRow="1" bandRow="1">
                <a:tableStyleId>{073A0DAA-6AF3-43AB-8588-CEC1D06C72B9}</a:tableStyleId>
              </a:tblPr>
              <a:tblGrid>
                <a:gridCol w="2532112"/>
                <a:gridCol w="2532112"/>
                <a:gridCol w="2532112"/>
              </a:tblGrid>
              <a:tr h="370840">
                <a:tc>
                  <a:txBody>
                    <a:bodyPr/>
                    <a:lstStyle/>
                    <a:p>
                      <a:pPr rtl="1"/>
                      <a:r>
                        <a:rPr lang="fa-IR" dirty="0" smtClean="0"/>
                        <a:t>سال</a:t>
                      </a:r>
                      <a:endParaRPr lang="fa-IR" dirty="0"/>
                    </a:p>
                  </a:txBody>
                  <a:tcPr/>
                </a:tc>
                <a:tc>
                  <a:txBody>
                    <a:bodyPr/>
                    <a:lstStyle/>
                    <a:p>
                      <a:pPr rtl="1"/>
                      <a:r>
                        <a:rPr lang="fa-IR" dirty="0" smtClean="0"/>
                        <a:t>درامد</a:t>
                      </a:r>
                      <a:endParaRPr lang="fa-IR" dirty="0"/>
                    </a:p>
                  </a:txBody>
                  <a:tcPr/>
                </a:tc>
                <a:tc>
                  <a:txBody>
                    <a:bodyPr/>
                    <a:lstStyle/>
                    <a:p>
                      <a:pPr rtl="1"/>
                      <a:r>
                        <a:rPr lang="fa-IR" dirty="0" smtClean="0"/>
                        <a:t>مخارج</a:t>
                      </a:r>
                      <a:endParaRPr lang="fa-IR" dirty="0"/>
                    </a:p>
                  </a:txBody>
                  <a:tcPr/>
                </a:tc>
              </a:tr>
              <a:tr h="370840">
                <a:tc>
                  <a:txBody>
                    <a:bodyPr/>
                    <a:lstStyle/>
                    <a:p>
                      <a:pPr rtl="1"/>
                      <a:r>
                        <a:rPr lang="fa-IR" dirty="0" smtClean="0">
                          <a:latin typeface="Titr" pitchFamily="2" charset="-78"/>
                          <a:cs typeface="Titr" pitchFamily="2" charset="-78"/>
                        </a:rPr>
                        <a:t>سال</a:t>
                      </a:r>
                      <a:r>
                        <a:rPr lang="fa-IR" baseline="0" dirty="0" smtClean="0">
                          <a:latin typeface="Titr" pitchFamily="2" charset="-78"/>
                          <a:cs typeface="Titr" pitchFamily="2" charset="-78"/>
                        </a:rPr>
                        <a:t> 1320</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3/613/700/000</a:t>
                      </a:r>
                    </a:p>
                  </a:txBody>
                  <a:tcPr/>
                </a:tc>
                <a:tc>
                  <a:txBody>
                    <a:bodyPr/>
                    <a:lstStyle/>
                    <a:p>
                      <a:pPr rtl="1"/>
                      <a:r>
                        <a:rPr lang="fa-IR" sz="1800" b="1" dirty="0" smtClean="0">
                          <a:latin typeface="Titr" pitchFamily="2" charset="-78"/>
                          <a:cs typeface="Titr" pitchFamily="2" charset="-78"/>
                        </a:rPr>
                        <a:t>3/323/911/676</a:t>
                      </a:r>
                      <a:endParaRPr lang="fa-IR" dirty="0">
                        <a:latin typeface="Titr" pitchFamily="2" charset="-78"/>
                        <a:cs typeface="Titr" pitchFamily="2" charset="-78"/>
                      </a:endParaRPr>
                    </a:p>
                  </a:txBody>
                  <a:tcPr/>
                </a:tc>
              </a:tr>
              <a:tr h="370840">
                <a:tc>
                  <a:txBody>
                    <a:bodyPr/>
                    <a:lstStyle/>
                    <a:p>
                      <a:r>
                        <a:rPr lang="fa-IR" dirty="0" smtClean="0">
                          <a:latin typeface="Titr" pitchFamily="2" charset="-78"/>
                          <a:cs typeface="Titr" pitchFamily="2" charset="-78"/>
                        </a:rPr>
                        <a:t>سال 1321</a:t>
                      </a:r>
                      <a:endParaRPr lang="fa-IR" dirty="0">
                        <a:latin typeface="Titr" pitchFamily="2" charset="-78"/>
                        <a:cs typeface="Titr" pitchFamily="2" charset="-78"/>
                      </a:endParaRPr>
                    </a:p>
                  </a:txBody>
                  <a:tcPr/>
                </a:tc>
                <a:tc>
                  <a:txBody>
                    <a:bodyPr/>
                    <a:lstStyle/>
                    <a:p>
                      <a:pPr rtl="1"/>
                      <a:r>
                        <a:rPr lang="fa-IR" sz="1800" b="1" dirty="0" smtClean="0">
                          <a:latin typeface="Titr" pitchFamily="2" charset="-78"/>
                          <a:cs typeface="Titr" pitchFamily="2" charset="-78"/>
                        </a:rPr>
                        <a:t>3/137/822/940</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3/137/695/053</a:t>
                      </a:r>
                    </a:p>
                  </a:txBody>
                  <a:tcPr/>
                </a:tc>
              </a:tr>
              <a:tr h="370840">
                <a:tc>
                  <a:txBody>
                    <a:bodyPr/>
                    <a:lstStyle/>
                    <a:p>
                      <a:r>
                        <a:rPr lang="fa-IR" dirty="0" smtClean="0">
                          <a:latin typeface="Titr" pitchFamily="2" charset="-78"/>
                          <a:cs typeface="Titr" pitchFamily="2" charset="-78"/>
                        </a:rPr>
                        <a:t>سال</a:t>
                      </a:r>
                      <a:r>
                        <a:rPr lang="fa-IR" baseline="0" dirty="0" smtClean="0">
                          <a:latin typeface="Titr" pitchFamily="2" charset="-78"/>
                          <a:cs typeface="Titr" pitchFamily="2" charset="-78"/>
                        </a:rPr>
                        <a:t> 1322</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1/890/795/096</a:t>
                      </a:r>
                    </a:p>
                  </a:txBody>
                  <a:tcPr/>
                </a:tc>
                <a:tc>
                  <a:txBody>
                    <a:bodyPr/>
                    <a:lstStyle/>
                    <a:p>
                      <a:pPr rtl="1"/>
                      <a:r>
                        <a:rPr lang="fa-IR" sz="1800" b="1" dirty="0" smtClean="0">
                          <a:latin typeface="Titr" pitchFamily="2" charset="-78"/>
                          <a:cs typeface="Titr" pitchFamily="2" charset="-78"/>
                        </a:rPr>
                        <a:t>3/297/718/537</a:t>
                      </a:r>
                      <a:endParaRPr lang="fa-IR" dirty="0">
                        <a:latin typeface="Titr" pitchFamily="2" charset="-78"/>
                        <a:cs typeface="Titr" pitchFamily="2" charset="-78"/>
                      </a:endParaRPr>
                    </a:p>
                  </a:txBody>
                  <a:tcPr/>
                </a:tc>
              </a:tr>
              <a:tr h="370840">
                <a:tc>
                  <a:txBody>
                    <a:bodyPr/>
                    <a:lstStyle/>
                    <a:p>
                      <a:r>
                        <a:rPr lang="fa-IR" dirty="0" smtClean="0">
                          <a:latin typeface="Titr" pitchFamily="2" charset="-78"/>
                          <a:cs typeface="Titr" pitchFamily="2" charset="-78"/>
                        </a:rPr>
                        <a:t>سال</a:t>
                      </a:r>
                      <a:r>
                        <a:rPr lang="fa-IR" baseline="0" dirty="0" smtClean="0">
                          <a:latin typeface="Titr" pitchFamily="2" charset="-78"/>
                          <a:cs typeface="Titr" pitchFamily="2" charset="-78"/>
                        </a:rPr>
                        <a:t> 1323</a:t>
                      </a:r>
                      <a:endParaRPr lang="fa-IR" dirty="0">
                        <a:latin typeface="Titr" pitchFamily="2" charset="-78"/>
                        <a:cs typeface="Titr" pitchFamily="2" charset="-78"/>
                      </a:endParaRPr>
                    </a:p>
                  </a:txBody>
                  <a:tcPr/>
                </a:tc>
                <a:tc>
                  <a:txBody>
                    <a:bodyPr/>
                    <a:lstStyle/>
                    <a:p>
                      <a:pPr rtl="1"/>
                      <a:r>
                        <a:rPr lang="fa-IR" dirty="0" smtClean="0">
                          <a:latin typeface="Titr" pitchFamily="2" charset="-78"/>
                          <a:cs typeface="Titr" pitchFamily="2" charset="-78"/>
                        </a:rPr>
                        <a:t>******</a:t>
                      </a:r>
                      <a:endParaRPr lang="fa-IR" dirty="0">
                        <a:latin typeface="Titr" pitchFamily="2" charset="-78"/>
                        <a:cs typeface="Titr" pitchFamily="2" charset="-78"/>
                      </a:endParaRPr>
                    </a:p>
                  </a:txBody>
                  <a:tcPr/>
                </a:tc>
                <a:tc>
                  <a:txBody>
                    <a:bodyPr/>
                    <a:lstStyle/>
                    <a:p>
                      <a:pPr rtl="1"/>
                      <a:r>
                        <a:rPr lang="fa-IR" dirty="0" smtClean="0">
                          <a:latin typeface="Titr" pitchFamily="2" charset="-78"/>
                          <a:cs typeface="Titr" pitchFamily="2" charset="-78"/>
                        </a:rPr>
                        <a:t>******</a:t>
                      </a:r>
                      <a:endParaRPr lang="fa-IR" dirty="0">
                        <a:latin typeface="Titr" pitchFamily="2" charset="-78"/>
                        <a:cs typeface="Titr" pitchFamily="2" charset="-78"/>
                      </a:endParaRPr>
                    </a:p>
                  </a:txBody>
                  <a:tcPr/>
                </a:tc>
              </a:tr>
              <a:tr h="370840">
                <a:tc>
                  <a:txBody>
                    <a:bodyPr/>
                    <a:lstStyle/>
                    <a:p>
                      <a:r>
                        <a:rPr lang="fa-IR" dirty="0" smtClean="0">
                          <a:latin typeface="Titr" pitchFamily="2" charset="-78"/>
                          <a:cs typeface="Titr" pitchFamily="2" charset="-78"/>
                        </a:rPr>
                        <a:t>سال</a:t>
                      </a:r>
                      <a:r>
                        <a:rPr lang="fa-IR" baseline="0" dirty="0" smtClean="0">
                          <a:latin typeface="Titr" pitchFamily="2" charset="-78"/>
                          <a:cs typeface="Titr" pitchFamily="2" charset="-78"/>
                        </a:rPr>
                        <a:t> 1324</a:t>
                      </a:r>
                      <a:endParaRPr lang="fa-IR" dirty="0">
                        <a:latin typeface="Titr" pitchFamily="2" charset="-78"/>
                        <a:cs typeface="Titr" pitchFamily="2" charset="-78"/>
                      </a:endParaRPr>
                    </a:p>
                  </a:txBody>
                  <a:tcPr/>
                </a:tc>
                <a:tc>
                  <a:txBody>
                    <a:bodyPr/>
                    <a:lstStyle/>
                    <a:p>
                      <a:pPr rtl="1"/>
                      <a:r>
                        <a:rPr lang="fa-IR" sz="1800" b="1" dirty="0" smtClean="0">
                          <a:latin typeface="Titr" pitchFamily="2" charset="-78"/>
                          <a:cs typeface="Titr" pitchFamily="2" charset="-78"/>
                        </a:rPr>
                        <a:t>4/412/200/000</a:t>
                      </a:r>
                      <a:endParaRPr lang="fa-IR" dirty="0">
                        <a:latin typeface="Titr" pitchFamily="2" charset="-78"/>
                        <a:cs typeface="Titr" pitchFamily="2" charset="-78"/>
                      </a:endParaRPr>
                    </a:p>
                  </a:txBody>
                  <a:tcPr/>
                </a:tc>
                <a:tc>
                  <a:txBody>
                    <a:bodyPr/>
                    <a:lstStyle/>
                    <a:p>
                      <a:pPr rtl="1"/>
                      <a:r>
                        <a:rPr lang="fa-IR" sz="1800" b="1" dirty="0" smtClean="0">
                          <a:latin typeface="Titr" pitchFamily="2" charset="-78"/>
                          <a:cs typeface="Titr" pitchFamily="2" charset="-78"/>
                        </a:rPr>
                        <a:t>4/412/170/000</a:t>
                      </a:r>
                      <a:endParaRPr lang="fa-IR" dirty="0">
                        <a:latin typeface="Titr" pitchFamily="2" charset="-78"/>
                        <a:cs typeface="Titr" pitchFamily="2" charset="-78"/>
                      </a:endParaRPr>
                    </a:p>
                  </a:txBody>
                  <a:tcPr/>
                </a:tc>
              </a:tr>
              <a:tr h="370840">
                <a:tc>
                  <a:txBody>
                    <a:bodyPr/>
                    <a:lstStyle/>
                    <a:p>
                      <a:r>
                        <a:rPr lang="fa-IR" dirty="0" smtClean="0">
                          <a:latin typeface="Titr" pitchFamily="2" charset="-78"/>
                          <a:cs typeface="Titr" pitchFamily="2" charset="-78"/>
                        </a:rPr>
                        <a:t>سال 1325</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5/464/165/222</a:t>
                      </a:r>
                    </a:p>
                  </a:txBody>
                  <a:tcPr/>
                </a:tc>
                <a:tc>
                  <a:txBody>
                    <a:bodyPr/>
                    <a:lstStyle/>
                    <a:p>
                      <a:pPr rtl="1"/>
                      <a:r>
                        <a:rPr lang="fa-IR" sz="1800" b="1" dirty="0" smtClean="0">
                          <a:latin typeface="Titr" pitchFamily="2" charset="-78"/>
                          <a:cs typeface="Titr" pitchFamily="2" charset="-78"/>
                        </a:rPr>
                        <a:t>6/095/273/112</a:t>
                      </a:r>
                      <a:endParaRPr lang="fa-IR" dirty="0">
                        <a:latin typeface="Titr" pitchFamily="2" charset="-78"/>
                        <a:cs typeface="Titr" pitchFamily="2" charset="-78"/>
                      </a:endParaRPr>
                    </a:p>
                  </a:txBody>
                  <a:tcPr/>
                </a:tc>
              </a:tr>
              <a:tr h="370840">
                <a:tc>
                  <a:txBody>
                    <a:bodyPr/>
                    <a:lstStyle/>
                    <a:p>
                      <a:r>
                        <a:rPr lang="fa-IR" dirty="0" smtClean="0">
                          <a:latin typeface="Titr" pitchFamily="2" charset="-78"/>
                          <a:cs typeface="Titr" pitchFamily="2" charset="-78"/>
                        </a:rPr>
                        <a:t>سال</a:t>
                      </a:r>
                      <a:r>
                        <a:rPr lang="fa-IR" baseline="0" dirty="0" smtClean="0">
                          <a:latin typeface="Titr" pitchFamily="2" charset="-78"/>
                          <a:cs typeface="Titr" pitchFamily="2" charset="-78"/>
                        </a:rPr>
                        <a:t> 1326</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5/559/068/531</a:t>
                      </a:r>
                    </a:p>
                  </a:txBody>
                  <a:tcPr/>
                </a:tc>
                <a:tc>
                  <a:txBody>
                    <a:bodyPr/>
                    <a:lstStyle/>
                    <a:p>
                      <a:pPr rtl="1"/>
                      <a:r>
                        <a:rPr lang="fa-IR" sz="1800" b="1" dirty="0" smtClean="0">
                          <a:latin typeface="Titr" pitchFamily="2" charset="-78"/>
                          <a:cs typeface="Titr" pitchFamily="2" charset="-78"/>
                        </a:rPr>
                        <a:t>8/121/463/675</a:t>
                      </a:r>
                      <a:endParaRPr lang="fa-IR" dirty="0">
                        <a:latin typeface="Titr" pitchFamily="2" charset="-78"/>
                        <a:cs typeface="Titr" pitchFamily="2" charset="-78"/>
                      </a:endParaRPr>
                    </a:p>
                  </a:txBody>
                  <a:tcPr/>
                </a:tc>
              </a:tr>
              <a:tr h="370840">
                <a:tc>
                  <a:txBody>
                    <a:bodyPr/>
                    <a:lstStyle/>
                    <a:p>
                      <a:r>
                        <a:rPr lang="fa-IR" dirty="0" smtClean="0">
                          <a:latin typeface="Titr" pitchFamily="2" charset="-78"/>
                          <a:cs typeface="Titr" pitchFamily="2" charset="-78"/>
                        </a:rPr>
                        <a:t>سال</a:t>
                      </a:r>
                      <a:r>
                        <a:rPr lang="fa-IR" baseline="0" dirty="0" smtClean="0">
                          <a:latin typeface="Titr" pitchFamily="2" charset="-78"/>
                          <a:cs typeface="Titr" pitchFamily="2" charset="-78"/>
                        </a:rPr>
                        <a:t> 1327</a:t>
                      </a:r>
                      <a:endParaRPr lang="fa-IR" dirty="0">
                        <a:latin typeface="Titr" pitchFamily="2" charset="-78"/>
                        <a:cs typeface="Titr" pitchFamily="2" charset="-78"/>
                      </a:endParaRPr>
                    </a:p>
                  </a:txBody>
                  <a:tcPr/>
                </a:tc>
                <a:tc>
                  <a:txBody>
                    <a:bodyPr/>
                    <a:lstStyle/>
                    <a:p>
                      <a:pPr rtl="1"/>
                      <a:r>
                        <a:rPr lang="fa-IR" dirty="0" smtClean="0"/>
                        <a:t>******</a:t>
                      </a:r>
                      <a:endParaRPr lang="fa-IR" dirty="0"/>
                    </a:p>
                  </a:txBody>
                  <a:tcPr/>
                </a:tc>
                <a:tc>
                  <a:txBody>
                    <a:bodyPr/>
                    <a:lstStyle/>
                    <a:p>
                      <a:pPr rtl="1"/>
                      <a:r>
                        <a:rPr lang="fa-IR" dirty="0" smtClean="0">
                          <a:latin typeface="Titr" pitchFamily="2" charset="-78"/>
                          <a:cs typeface="Titr" pitchFamily="2" charset="-78"/>
                        </a:rPr>
                        <a:t>******</a:t>
                      </a:r>
                      <a:endParaRPr lang="fa-IR" dirty="0">
                        <a:latin typeface="Titr" pitchFamily="2" charset="-78"/>
                        <a:cs typeface="Titr" pitchFamily="2" charset="-78"/>
                      </a:endParaRPr>
                    </a:p>
                  </a:txBody>
                  <a:tcPr/>
                </a:tc>
              </a:tr>
              <a:tr h="298154">
                <a:tc>
                  <a:txBody>
                    <a:bodyPr/>
                    <a:lstStyle/>
                    <a:p>
                      <a:r>
                        <a:rPr lang="fa-IR" dirty="0" smtClean="0">
                          <a:latin typeface="Titr" pitchFamily="2" charset="-78"/>
                          <a:cs typeface="Titr" pitchFamily="2" charset="-78"/>
                        </a:rPr>
                        <a:t>سال 1328</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7/785/690/076</a:t>
                      </a: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11/117/397/593</a:t>
                      </a:r>
                    </a:p>
                  </a:txBody>
                  <a:tcPr/>
                </a:tc>
              </a:tr>
              <a:tr h="370840">
                <a:tc>
                  <a:txBody>
                    <a:bodyPr/>
                    <a:lstStyle/>
                    <a:p>
                      <a:pPr rtl="1"/>
                      <a:r>
                        <a:rPr lang="fa-IR" dirty="0" smtClean="0">
                          <a:latin typeface="Titr" pitchFamily="2" charset="-78"/>
                          <a:cs typeface="Titr" pitchFamily="2" charset="-78"/>
                        </a:rPr>
                        <a:t>سال 1329</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10/082/524/198</a:t>
                      </a:r>
                    </a:p>
                  </a:txBody>
                  <a:tcPr/>
                </a:tc>
                <a:tc>
                  <a:txBody>
                    <a:bodyPr/>
                    <a:lstStyle/>
                    <a:p>
                      <a:pPr rtl="1"/>
                      <a:r>
                        <a:rPr lang="fa-IR" sz="1800" b="1" dirty="0" smtClean="0">
                          <a:latin typeface="Titr" pitchFamily="2" charset="-78"/>
                          <a:cs typeface="Titr" pitchFamily="2" charset="-78"/>
                        </a:rPr>
                        <a:t>10/059/940/353</a:t>
                      </a:r>
                      <a:endParaRPr lang="fa-IR" dirty="0">
                        <a:latin typeface="Titr" pitchFamily="2" charset="-78"/>
                        <a:cs typeface="Titr" pitchFamily="2" charset="-78"/>
                      </a:endParaRPr>
                    </a:p>
                  </a:txBody>
                  <a:tcPr/>
                </a:tc>
              </a:tr>
              <a:tr h="370840">
                <a:tc>
                  <a:txBody>
                    <a:bodyPr/>
                    <a:lstStyle/>
                    <a:p>
                      <a:pPr rtl="1"/>
                      <a:r>
                        <a:rPr lang="fa-IR" dirty="0" smtClean="0">
                          <a:latin typeface="Titr" pitchFamily="2" charset="-78"/>
                          <a:cs typeface="Titr" pitchFamily="2" charset="-78"/>
                        </a:rPr>
                        <a:t>سال 1330</a:t>
                      </a:r>
                      <a:endParaRPr lang="fa-IR" dirty="0">
                        <a:latin typeface="Titr" pitchFamily="2" charset="-78"/>
                        <a:cs typeface="Titr" pitchFamily="2" charset="-78"/>
                      </a:endParaRPr>
                    </a:p>
                  </a:txBody>
                  <a:tcPr/>
                </a:tc>
                <a:tc>
                  <a:txBody>
                    <a:bodyPr/>
                    <a:lstStyle/>
                    <a:p>
                      <a:pPr rtl="1"/>
                      <a:r>
                        <a:rPr lang="fa-IR" sz="1800" b="1" dirty="0" smtClean="0">
                          <a:latin typeface="Titr" pitchFamily="2" charset="-78"/>
                          <a:cs typeface="Titr" pitchFamily="2" charset="-78"/>
                        </a:rPr>
                        <a:t>6/803/846/469</a:t>
                      </a:r>
                      <a:endParaRPr lang="fa-IR" dirty="0">
                        <a:latin typeface="Titr" pitchFamily="2" charset="-78"/>
                        <a:cs typeface="Titr" pitchFamily="2" charset="-78"/>
                      </a:endParaRPr>
                    </a:p>
                  </a:txBody>
                  <a:tcPr/>
                </a:tc>
                <a:tc>
                  <a:txBody>
                    <a:bodyPr/>
                    <a:lstStyle/>
                    <a:p>
                      <a:pPr rtl="1"/>
                      <a:r>
                        <a:rPr lang="fa-IR" sz="1800" b="1" dirty="0" smtClean="0">
                          <a:latin typeface="Titr" pitchFamily="2" charset="-78"/>
                          <a:cs typeface="Titr" pitchFamily="2" charset="-78"/>
                        </a:rPr>
                        <a:t>9/803/596/000</a:t>
                      </a:r>
                      <a:endParaRPr lang="fa-IR" dirty="0">
                        <a:latin typeface="Titr" pitchFamily="2" charset="-78"/>
                        <a:cs typeface="Titr" pitchFamily="2" charset="-78"/>
                      </a:endParaRPr>
                    </a:p>
                  </a:txBody>
                  <a:tcPr/>
                </a:tc>
              </a:tr>
              <a:tr h="370840">
                <a:tc>
                  <a:txBody>
                    <a:bodyPr/>
                    <a:lstStyle/>
                    <a:p>
                      <a:pPr rtl="1"/>
                      <a:r>
                        <a:rPr lang="fa-IR" dirty="0" smtClean="0">
                          <a:latin typeface="Titr" pitchFamily="2" charset="-78"/>
                          <a:cs typeface="Titr" pitchFamily="2" charset="-78"/>
                        </a:rPr>
                        <a:t>سال 1331</a:t>
                      </a:r>
                      <a:endParaRPr lang="fa-IR" dirty="0">
                        <a:latin typeface="Titr" pitchFamily="2" charset="-78"/>
                        <a:cs typeface="Titr" pitchFamily="2" charset="-78"/>
                      </a:endParaRPr>
                    </a:p>
                  </a:txBody>
                  <a:tcPr/>
                </a:tc>
                <a:tc>
                  <a:txBody>
                    <a:bodyPr/>
                    <a:lstStyle/>
                    <a:p>
                      <a:pPr rtl="1"/>
                      <a:r>
                        <a:rPr lang="fa-IR" dirty="0" smtClean="0">
                          <a:latin typeface="Titr" pitchFamily="2" charset="-78"/>
                          <a:cs typeface="Titr" pitchFamily="2" charset="-78"/>
                        </a:rPr>
                        <a:t>******</a:t>
                      </a:r>
                      <a:endParaRPr lang="fa-IR" dirty="0">
                        <a:latin typeface="Titr" pitchFamily="2" charset="-78"/>
                        <a:cs typeface="Titr" pitchFamily="2" charset="-78"/>
                      </a:endParaRPr>
                    </a:p>
                  </a:txBody>
                  <a:tcPr/>
                </a:tc>
                <a:tc>
                  <a:txBody>
                    <a:bodyPr/>
                    <a:lstStyle/>
                    <a:p>
                      <a:pPr rtl="1"/>
                      <a:r>
                        <a:rPr lang="fa-IR" dirty="0" smtClean="0">
                          <a:latin typeface="Titr" pitchFamily="2" charset="-78"/>
                          <a:cs typeface="Titr" pitchFamily="2" charset="-78"/>
                        </a:rPr>
                        <a:t>******</a:t>
                      </a:r>
                      <a:endParaRPr lang="fa-IR" dirty="0">
                        <a:latin typeface="Titr" pitchFamily="2" charset="-78"/>
                        <a:cs typeface="Titr" pitchFamily="2" charset="-78"/>
                      </a:endParaRPr>
                    </a:p>
                  </a:txBody>
                  <a:tcPr/>
                </a:tc>
              </a:tr>
              <a:tr h="370840">
                <a:tc>
                  <a:txBody>
                    <a:bodyPr/>
                    <a:lstStyle/>
                    <a:p>
                      <a:pPr rtl="1"/>
                      <a:r>
                        <a:rPr lang="fa-IR" dirty="0" smtClean="0">
                          <a:latin typeface="Titr" pitchFamily="2" charset="-78"/>
                          <a:cs typeface="Titr" pitchFamily="2" charset="-78"/>
                        </a:rPr>
                        <a:t>سال 1332</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9/444/463/000</a:t>
                      </a:r>
                    </a:p>
                  </a:txBody>
                  <a:tcPr/>
                </a:tc>
                <a:tc>
                  <a:txBody>
                    <a:bodyPr/>
                    <a:lstStyle/>
                    <a:p>
                      <a:pPr rtl="1"/>
                      <a:r>
                        <a:rPr lang="fa-IR" sz="1800" b="1" dirty="0" smtClean="0">
                          <a:latin typeface="Titr" pitchFamily="2" charset="-78"/>
                          <a:cs typeface="Titr" pitchFamily="2" charset="-78"/>
                        </a:rPr>
                        <a:t>9/956/143/000</a:t>
                      </a:r>
                      <a:endParaRPr lang="fa-IR" dirty="0">
                        <a:latin typeface="Titr" pitchFamily="2" charset="-78"/>
                        <a:cs typeface="Titr" pitchFamily="2" charset="-78"/>
                      </a:endParaRPr>
                    </a:p>
                  </a:txBody>
                  <a:tcPr/>
                </a:tc>
              </a:tr>
              <a:tr h="370840">
                <a:tc>
                  <a:txBody>
                    <a:bodyPr/>
                    <a:lstStyle/>
                    <a:p>
                      <a:pPr rtl="1"/>
                      <a:r>
                        <a:rPr lang="fa-IR" dirty="0" smtClean="0">
                          <a:latin typeface="Titr" pitchFamily="2" charset="-78"/>
                          <a:cs typeface="Titr" pitchFamily="2" charset="-78"/>
                        </a:rPr>
                        <a:t>سال1333</a:t>
                      </a:r>
                      <a:endParaRPr lang="fa-IR" dirty="0">
                        <a:latin typeface="Titr" pitchFamily="2" charset="-78"/>
                        <a:cs typeface="Titr" pitchFamily="2" charset="-78"/>
                      </a:endParaRPr>
                    </a:p>
                  </a:txBody>
                  <a:tcPr/>
                </a:tc>
                <a:tc>
                  <a:txBody>
                    <a:bodyPr/>
                    <a:lstStyle/>
                    <a:p>
                      <a:pPr rtl="1"/>
                      <a:r>
                        <a:rPr lang="fa-IR" sz="1800" b="1" dirty="0" smtClean="0">
                          <a:latin typeface="Titr" pitchFamily="2" charset="-78"/>
                          <a:cs typeface="Titr" pitchFamily="2" charset="-78"/>
                        </a:rPr>
                        <a:t>10/848/000/000</a:t>
                      </a:r>
                      <a:endParaRPr lang="fa-IR" dirty="0">
                        <a:latin typeface="Titr" pitchFamily="2" charset="-78"/>
                        <a:cs typeface="Titr" pitchFamily="2" charset="-78"/>
                      </a:endParaRPr>
                    </a:p>
                  </a:txBody>
                  <a:tcPr/>
                </a:tc>
                <a:tc>
                  <a:txBody>
                    <a:bodyPr/>
                    <a:lstStyle/>
                    <a:p>
                      <a:pPr rtl="1"/>
                      <a:r>
                        <a:rPr lang="fa-IR" sz="1800" b="1" dirty="0" smtClean="0">
                          <a:latin typeface="Titr" pitchFamily="2" charset="-78"/>
                          <a:cs typeface="Titr" pitchFamily="2" charset="-78"/>
                        </a:rPr>
                        <a:t>17/942/525/000</a:t>
                      </a:r>
                      <a:endParaRPr lang="fa-IR" dirty="0">
                        <a:latin typeface="Titr" pitchFamily="2" charset="-78"/>
                        <a:cs typeface="Titr" pitchFamily="2" charset="-78"/>
                      </a:endParaRPr>
                    </a:p>
                  </a:txBody>
                  <a:tcPr/>
                </a:tc>
              </a:tr>
              <a:tr h="370840">
                <a:tc>
                  <a:txBody>
                    <a:bodyPr/>
                    <a:lstStyle/>
                    <a:p>
                      <a:pPr rtl="1"/>
                      <a:r>
                        <a:rPr lang="fa-IR" dirty="0" smtClean="0">
                          <a:latin typeface="Titr" pitchFamily="2" charset="-78"/>
                          <a:cs typeface="Titr" pitchFamily="2" charset="-78"/>
                        </a:rPr>
                        <a:t>سال 1334</a:t>
                      </a:r>
                      <a:endParaRPr lang="fa-IR" dirty="0">
                        <a:latin typeface="Titr" pitchFamily="2" charset="-78"/>
                        <a:cs typeface="Titr" pitchFamily="2" charset="-78"/>
                      </a:endParaRPr>
                    </a:p>
                  </a:txBody>
                  <a:tcPr/>
                </a:tc>
                <a:tc>
                  <a:txBody>
                    <a:bodyPr/>
                    <a:lstStyle/>
                    <a:p>
                      <a:pPr rtl="1"/>
                      <a:r>
                        <a:rPr lang="fa-IR" sz="1800" b="1" dirty="0" smtClean="0">
                          <a:latin typeface="Titr" pitchFamily="2" charset="-78"/>
                          <a:cs typeface="Titr" pitchFamily="2" charset="-78"/>
                        </a:rPr>
                        <a:t>12/066/548/000</a:t>
                      </a:r>
                      <a:endParaRPr lang="fa-IR" dirty="0">
                        <a:latin typeface="Titr" pitchFamily="2" charset="-78"/>
                        <a:cs typeface="Titr" pitchFamily="2" charset="-78"/>
                      </a:endParaRPr>
                    </a:p>
                  </a:txBody>
                  <a:tcPr/>
                </a:tc>
                <a:tc>
                  <a:txBody>
                    <a:bodyPr/>
                    <a:lstStyle/>
                    <a:p>
                      <a:pPr rtl="1"/>
                      <a:r>
                        <a:rPr lang="fa-IR" sz="1800" b="1" dirty="0" smtClean="0">
                          <a:latin typeface="Titr" pitchFamily="2" charset="-78"/>
                          <a:cs typeface="Titr" pitchFamily="2" charset="-78"/>
                        </a:rPr>
                        <a:t>14/844/053/000</a:t>
                      </a:r>
                      <a:endParaRPr lang="fa-IR" dirty="0">
                        <a:latin typeface="Titr" pitchFamily="2" charset="-78"/>
                        <a:cs typeface="Titr" pitchFamily="2" charset="-78"/>
                      </a:endParaRPr>
                    </a:p>
                  </a:txBody>
                  <a:tcPr/>
                </a:tc>
              </a:tr>
              <a:tr h="370840">
                <a:tc>
                  <a:txBody>
                    <a:bodyPr/>
                    <a:lstStyle/>
                    <a:p>
                      <a:pPr rtl="1"/>
                      <a:r>
                        <a:rPr lang="fa-IR" dirty="0" smtClean="0">
                          <a:latin typeface="Titr" pitchFamily="2" charset="-78"/>
                          <a:cs typeface="Titr" pitchFamily="2" charset="-78"/>
                        </a:rPr>
                        <a:t>سال 1335</a:t>
                      </a:r>
                      <a:endParaRPr lang="fa-IR" dirty="0">
                        <a:latin typeface="Titr" pitchFamily="2" charset="-78"/>
                        <a:cs typeface="Titr" pitchFamily="2" charset="-78"/>
                      </a:endParaRPr>
                    </a:p>
                  </a:txBody>
                  <a:tcPr/>
                </a:tc>
                <a:tc>
                  <a:txBody>
                    <a:bodyPr/>
                    <a:lstStyle/>
                    <a:p>
                      <a:pPr rtl="1"/>
                      <a:r>
                        <a:rPr lang="fa-IR" sz="1800" b="1" dirty="0" smtClean="0">
                          <a:latin typeface="Titr" pitchFamily="2" charset="-78"/>
                          <a:cs typeface="Titr" pitchFamily="2" charset="-78"/>
                        </a:rPr>
                        <a:t>15/784/262/000</a:t>
                      </a:r>
                      <a:endParaRPr lang="fa-IR" dirty="0">
                        <a:latin typeface="Titr" pitchFamily="2" charset="-78"/>
                        <a:cs typeface="Titr" pitchFamily="2" charset="-78"/>
                      </a:endParaRPr>
                    </a:p>
                  </a:txBody>
                  <a:tcPr/>
                </a:tc>
                <a:tc>
                  <a:txBody>
                    <a:bodyPr/>
                    <a:lstStyle/>
                    <a:p>
                      <a:pPr rtl="1"/>
                      <a:r>
                        <a:rPr lang="fa-IR" sz="1800" b="1" dirty="0" smtClean="0">
                          <a:latin typeface="Titr" pitchFamily="2" charset="-78"/>
                          <a:cs typeface="Titr" pitchFamily="2" charset="-78"/>
                        </a:rPr>
                        <a:t>19/865/033/180</a:t>
                      </a:r>
                      <a:endParaRPr lang="fa-IR" dirty="0">
                        <a:latin typeface="Titr" pitchFamily="2" charset="-78"/>
                        <a:cs typeface="Titr" pitchFamily="2" charset="-78"/>
                      </a:endParaRPr>
                    </a:p>
                  </a:txBody>
                  <a:tcPr/>
                </a:tc>
              </a:tr>
              <a:tr h="432858">
                <a:tc>
                  <a:txBody>
                    <a:bodyPr/>
                    <a:lstStyle/>
                    <a:p>
                      <a:pPr rtl="1"/>
                      <a:r>
                        <a:rPr lang="fa-IR" dirty="0" smtClean="0">
                          <a:latin typeface="Titr" pitchFamily="2" charset="-78"/>
                          <a:cs typeface="Titr" pitchFamily="2" charset="-78"/>
                        </a:rPr>
                        <a:t>سال1336</a:t>
                      </a:r>
                      <a:endParaRPr lang="fa-IR" dirty="0">
                        <a:latin typeface="Titr" pitchFamily="2" charset="-78"/>
                        <a:cs typeface="Titr" pitchFamily="2" charset="-78"/>
                      </a:endParaRPr>
                    </a:p>
                  </a:txBody>
                  <a:tcPr/>
                </a:tc>
                <a:tc>
                  <a:txBody>
                    <a:bodyPr/>
                    <a:lstStyle/>
                    <a:p>
                      <a:pPr rtl="1"/>
                      <a:r>
                        <a:rPr lang="fa-IR" sz="1800" b="1" dirty="0" smtClean="0">
                          <a:latin typeface="Titr" pitchFamily="2" charset="-78"/>
                          <a:cs typeface="Titr" pitchFamily="2" charset="-78"/>
                        </a:rPr>
                        <a:t>21/371/059/100</a:t>
                      </a:r>
                      <a:endParaRPr lang="fa-IR" dirty="0">
                        <a:latin typeface="Titr" pitchFamily="2" charset="-78"/>
                        <a:cs typeface="Titr" pitchFamily="2" charset="-78"/>
                      </a:endParaRPr>
                    </a:p>
                  </a:txBody>
                  <a:tcPr/>
                </a:tc>
                <a:tc>
                  <a:txBody>
                    <a:bodyPr/>
                    <a:lstStyle/>
                    <a:p>
                      <a:pPr rtl="1"/>
                      <a:r>
                        <a:rPr lang="fa-IR" sz="1800" b="1" dirty="0" smtClean="0">
                          <a:latin typeface="Titr" pitchFamily="2" charset="-78"/>
                          <a:cs typeface="Titr" pitchFamily="2" charset="-78"/>
                        </a:rPr>
                        <a:t>21/376/563/680</a:t>
                      </a:r>
                      <a:endParaRPr lang="fa-IR" dirty="0">
                        <a:latin typeface="Titr" pitchFamily="2" charset="-78"/>
                        <a:cs typeface="Titr" pitchFamily="2" charset="-78"/>
                      </a:endParaRPr>
                    </a:p>
                  </a:txBody>
                  <a:tcPr/>
                </a:tc>
              </a:tr>
            </a:tbl>
          </a:graphicData>
        </a:graphic>
      </p:graphicFrame>
    </p:spTree>
    <p:extLst>
      <p:ext uri="{BB962C8B-B14F-4D97-AF65-F5344CB8AC3E}">
        <p14:creationId xmlns:p14="http://schemas.microsoft.com/office/powerpoint/2010/main" val="303836679"/>
      </p:ext>
    </p:extLst>
  </p:cSld>
  <p:clrMapOvr>
    <a:masterClrMapping/>
  </p:clrMapOvr>
  <p:transition spd="slow">
    <p:push dir="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562608" y="2930760"/>
            <a:ext cx="6264699" cy="924475"/>
          </a:xfrm>
        </p:spPr>
        <p:txBody>
          <a:bodyPr/>
          <a:lstStyle/>
          <a:p>
            <a:pPr algn="ctr"/>
            <a:r>
              <a:rPr lang="fa-IR"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هزینه های کل و جاری دولت 1361-1351</a:t>
            </a:r>
          </a:p>
        </p:txBody>
      </p:sp>
      <p:graphicFrame>
        <p:nvGraphicFramePr>
          <p:cNvPr id="5" name="Table 4"/>
          <p:cNvGraphicFramePr>
            <a:graphicFrameLocks noGrp="1"/>
          </p:cNvGraphicFramePr>
          <p:nvPr>
            <p:extLst>
              <p:ext uri="{D42A27DB-BD31-4B8C-83A1-F6EECF244321}">
                <p14:modId xmlns:p14="http://schemas.microsoft.com/office/powerpoint/2010/main" val="1312553916"/>
              </p:ext>
            </p:extLst>
          </p:nvPr>
        </p:nvGraphicFramePr>
        <p:xfrm>
          <a:off x="1524000" y="116637"/>
          <a:ext cx="7620000" cy="6741369"/>
        </p:xfrm>
        <a:graphic>
          <a:graphicData uri="http://schemas.openxmlformats.org/drawingml/2006/table">
            <a:tbl>
              <a:tblPr rtl="1" firstRow="1" bandRow="1">
                <a:tableStyleId>{073A0DAA-6AF3-43AB-8588-CEC1D06C72B9}</a:tableStyleId>
              </a:tblPr>
              <a:tblGrid>
                <a:gridCol w="1524000"/>
                <a:gridCol w="1524000"/>
                <a:gridCol w="1524000"/>
                <a:gridCol w="1524000"/>
                <a:gridCol w="1524000"/>
              </a:tblGrid>
              <a:tr h="724765">
                <a:tc>
                  <a:txBody>
                    <a:bodyPr/>
                    <a:lstStyle/>
                    <a:p>
                      <a:pPr rtl="1"/>
                      <a:r>
                        <a:rPr lang="fa-IR" dirty="0" smtClean="0"/>
                        <a:t>سال</a:t>
                      </a:r>
                      <a:endParaRPr lang="fa-IR" dirty="0"/>
                    </a:p>
                  </a:txBody>
                  <a:tcPr/>
                </a:tc>
                <a:tc>
                  <a:txBody>
                    <a:bodyPr/>
                    <a:lstStyle/>
                    <a:p>
                      <a:pPr rtl="1"/>
                      <a:r>
                        <a:rPr lang="fa-IR" sz="1400" dirty="0" smtClean="0"/>
                        <a:t>کل هزینه به</a:t>
                      </a:r>
                      <a:r>
                        <a:rPr lang="fa-IR" sz="1400" baseline="0" dirty="0" smtClean="0"/>
                        <a:t> قیمت جاری</a:t>
                      </a:r>
                      <a:endParaRPr lang="fa-IR" sz="1400" dirty="0"/>
                    </a:p>
                  </a:txBody>
                  <a:tcPr/>
                </a:tc>
                <a:tc>
                  <a:txBody>
                    <a:bodyPr/>
                    <a:lstStyle/>
                    <a:p>
                      <a:pPr rtl="1"/>
                      <a:r>
                        <a:rPr lang="fa-IR" sz="1400" dirty="0" smtClean="0"/>
                        <a:t>مخارج جاری به قیمت جاری</a:t>
                      </a:r>
                      <a:endParaRPr lang="fa-IR" sz="1400" dirty="0"/>
                    </a:p>
                  </a:txBody>
                  <a:tcPr/>
                </a:tc>
                <a:tc>
                  <a:txBody>
                    <a:bodyPr/>
                    <a:lstStyle/>
                    <a:p>
                      <a:pPr rtl="1"/>
                      <a:r>
                        <a:rPr lang="fa-IR" sz="1400" dirty="0" smtClean="0"/>
                        <a:t>تولید ناخاص داخلی به قیمت جاری</a:t>
                      </a:r>
                      <a:endParaRPr lang="fa-IR" sz="1400" dirty="0"/>
                    </a:p>
                  </a:txBody>
                  <a:tcPr/>
                </a:tc>
                <a:tc>
                  <a:txBody>
                    <a:bodyPr/>
                    <a:lstStyle/>
                    <a:p>
                      <a:pPr rtl="1"/>
                      <a:r>
                        <a:rPr lang="fa-IR" sz="1400" dirty="0" smtClean="0"/>
                        <a:t>نسبت مخارج جاری</a:t>
                      </a:r>
                      <a:r>
                        <a:rPr lang="fa-IR" sz="1400" baseline="0" dirty="0" smtClean="0"/>
                        <a:t> به تولید ناخاص داخلی</a:t>
                      </a:r>
                      <a:endParaRPr lang="fa-IR" sz="1400" dirty="0"/>
                    </a:p>
                  </a:txBody>
                  <a:tcPr/>
                </a:tc>
              </a:tr>
              <a:tr h="546964">
                <a:tc>
                  <a:txBody>
                    <a:bodyPr/>
                    <a:lstStyle/>
                    <a:p>
                      <a:pPr rtl="1"/>
                      <a:r>
                        <a:rPr lang="fa-IR" dirty="0" smtClean="0">
                          <a:latin typeface="Titr" pitchFamily="2" charset="-78"/>
                          <a:cs typeface="Titr" pitchFamily="2" charset="-78"/>
                        </a:rPr>
                        <a:t>1351</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b="1" dirty="0" smtClean="0">
                          <a:latin typeface="Titr" pitchFamily="2" charset="-78"/>
                          <a:cs typeface="Titr" pitchFamily="2" charset="-78"/>
                        </a:rPr>
                        <a:t>401/5</a:t>
                      </a: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b="1" dirty="0" smtClean="0">
                          <a:latin typeface="Titr" pitchFamily="2" charset="-78"/>
                          <a:cs typeface="Titr" pitchFamily="2" charset="-78"/>
                        </a:rPr>
                        <a:t>269/7</a:t>
                      </a:r>
                    </a:p>
                  </a:txBody>
                  <a:tcPr/>
                </a:tc>
                <a:tc>
                  <a:txBody>
                    <a:bodyPr/>
                    <a:lstStyle/>
                    <a:p>
                      <a:pPr rtl="1"/>
                      <a:r>
                        <a:rPr lang="fa-IR" dirty="0" smtClean="0">
                          <a:latin typeface="Titr" pitchFamily="2" charset="-78"/>
                          <a:cs typeface="Titr" pitchFamily="2" charset="-78"/>
                        </a:rPr>
                        <a:t>1180</a:t>
                      </a:r>
                      <a:endParaRPr lang="fa-IR" dirty="0">
                        <a:latin typeface="Titr" pitchFamily="2" charset="-78"/>
                        <a:cs typeface="Titr" pitchFamily="2" charset="-78"/>
                      </a:endParaRPr>
                    </a:p>
                  </a:txBody>
                  <a:tcPr/>
                </a:tc>
                <a:tc>
                  <a:txBody>
                    <a:bodyPr/>
                    <a:lstStyle/>
                    <a:p>
                      <a:pPr rtl="1"/>
                      <a:r>
                        <a:rPr lang="fa-IR" dirty="0" smtClean="0">
                          <a:latin typeface="Titr" pitchFamily="2" charset="-78"/>
                          <a:cs typeface="Titr" pitchFamily="2" charset="-78"/>
                        </a:rPr>
                        <a:t>22.8</a:t>
                      </a:r>
                      <a:endParaRPr lang="fa-IR" dirty="0">
                        <a:latin typeface="Titr" pitchFamily="2" charset="-78"/>
                        <a:cs typeface="Titr" pitchFamily="2" charset="-78"/>
                      </a:endParaRPr>
                    </a:p>
                  </a:txBody>
                  <a:tcPr/>
                </a:tc>
              </a:tr>
              <a:tr h="546964">
                <a:tc>
                  <a:txBody>
                    <a:bodyPr/>
                    <a:lstStyle/>
                    <a:p>
                      <a:pPr rtl="1"/>
                      <a:r>
                        <a:rPr lang="fa-IR" dirty="0" smtClean="0">
                          <a:latin typeface="Titr" pitchFamily="2" charset="-78"/>
                          <a:cs typeface="Titr" pitchFamily="2" charset="-78"/>
                        </a:rPr>
                        <a:t>1352</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b="1" dirty="0" smtClean="0">
                          <a:latin typeface="Titr" pitchFamily="2" charset="-78"/>
                          <a:cs typeface="Titr" pitchFamily="2" charset="-78"/>
                        </a:rPr>
                        <a:t>531/4</a:t>
                      </a: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b="1" dirty="0" smtClean="0">
                          <a:latin typeface="Titr" pitchFamily="2" charset="-78"/>
                          <a:cs typeface="Titr" pitchFamily="2" charset="-78"/>
                        </a:rPr>
                        <a:t>370/2</a:t>
                      </a:r>
                    </a:p>
                  </a:txBody>
                  <a:tcPr/>
                </a:tc>
                <a:tc>
                  <a:txBody>
                    <a:bodyPr/>
                    <a:lstStyle/>
                    <a:p>
                      <a:pPr rtl="1"/>
                      <a:r>
                        <a:rPr lang="fa-IR" dirty="0" smtClean="0">
                          <a:latin typeface="Titr" pitchFamily="2" charset="-78"/>
                          <a:cs typeface="Titr" pitchFamily="2" charset="-78"/>
                        </a:rPr>
                        <a:t>1728</a:t>
                      </a:r>
                      <a:endParaRPr lang="fa-IR" dirty="0">
                        <a:latin typeface="Titr" pitchFamily="2" charset="-78"/>
                        <a:cs typeface="Titr" pitchFamily="2" charset="-78"/>
                      </a:endParaRPr>
                    </a:p>
                  </a:txBody>
                  <a:tcPr/>
                </a:tc>
                <a:tc>
                  <a:txBody>
                    <a:bodyPr/>
                    <a:lstStyle/>
                    <a:p>
                      <a:pPr rtl="1"/>
                      <a:r>
                        <a:rPr lang="fa-IR" dirty="0" smtClean="0">
                          <a:latin typeface="Titr" pitchFamily="2" charset="-78"/>
                          <a:cs typeface="Titr" pitchFamily="2" charset="-78"/>
                        </a:rPr>
                        <a:t>21.4</a:t>
                      </a:r>
                      <a:endParaRPr lang="fa-IR" dirty="0">
                        <a:latin typeface="Titr" pitchFamily="2" charset="-78"/>
                        <a:cs typeface="Titr" pitchFamily="2" charset="-78"/>
                      </a:endParaRPr>
                    </a:p>
                  </a:txBody>
                  <a:tcPr/>
                </a:tc>
              </a:tr>
              <a:tr h="546964">
                <a:tc>
                  <a:txBody>
                    <a:bodyPr/>
                    <a:lstStyle/>
                    <a:p>
                      <a:pPr rtl="1"/>
                      <a:r>
                        <a:rPr lang="fa-IR" dirty="0" smtClean="0">
                          <a:latin typeface="Titr" pitchFamily="2" charset="-78"/>
                          <a:cs typeface="Titr" pitchFamily="2" charset="-78"/>
                        </a:rPr>
                        <a:t>1353</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b="1" dirty="0" smtClean="0">
                          <a:latin typeface="Titr" pitchFamily="2" charset="-78"/>
                          <a:cs typeface="Titr" pitchFamily="2" charset="-78"/>
                        </a:rPr>
                        <a:t>1174/4</a:t>
                      </a: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b="1" dirty="0" smtClean="0">
                          <a:latin typeface="Titr" pitchFamily="2" charset="-78"/>
                          <a:cs typeface="Titr" pitchFamily="2" charset="-78"/>
                        </a:rPr>
                        <a:t>825/7</a:t>
                      </a:r>
                    </a:p>
                  </a:txBody>
                  <a:tcPr/>
                </a:tc>
                <a:tc>
                  <a:txBody>
                    <a:bodyPr/>
                    <a:lstStyle/>
                    <a:p>
                      <a:pPr rtl="1"/>
                      <a:r>
                        <a:rPr lang="fa-IR" dirty="0" smtClean="0">
                          <a:latin typeface="Titr" pitchFamily="2" charset="-78"/>
                          <a:cs typeface="Titr" pitchFamily="2" charset="-78"/>
                        </a:rPr>
                        <a:t>3015</a:t>
                      </a:r>
                      <a:endParaRPr lang="fa-IR" dirty="0">
                        <a:latin typeface="Titr" pitchFamily="2" charset="-78"/>
                        <a:cs typeface="Titr" pitchFamily="2" charset="-78"/>
                      </a:endParaRPr>
                    </a:p>
                  </a:txBody>
                  <a:tcPr/>
                </a:tc>
                <a:tc>
                  <a:txBody>
                    <a:bodyPr/>
                    <a:lstStyle/>
                    <a:p>
                      <a:pPr rtl="1"/>
                      <a:r>
                        <a:rPr lang="fa-IR" dirty="0" smtClean="0">
                          <a:latin typeface="Titr" pitchFamily="2" charset="-78"/>
                          <a:cs typeface="Titr" pitchFamily="2" charset="-78"/>
                        </a:rPr>
                        <a:t>27.4</a:t>
                      </a:r>
                      <a:endParaRPr lang="fa-IR" dirty="0">
                        <a:latin typeface="Titr" pitchFamily="2" charset="-78"/>
                        <a:cs typeface="Titr" pitchFamily="2" charset="-78"/>
                      </a:endParaRPr>
                    </a:p>
                  </a:txBody>
                  <a:tcPr/>
                </a:tc>
              </a:tr>
              <a:tr h="546964">
                <a:tc>
                  <a:txBody>
                    <a:bodyPr/>
                    <a:lstStyle/>
                    <a:p>
                      <a:pPr rtl="1"/>
                      <a:r>
                        <a:rPr lang="fa-IR" dirty="0" smtClean="0">
                          <a:latin typeface="Titr" pitchFamily="2" charset="-78"/>
                          <a:cs typeface="Titr" pitchFamily="2" charset="-78"/>
                        </a:rPr>
                        <a:t>1354</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b="1" dirty="0" smtClean="0">
                          <a:latin typeface="Titr" pitchFamily="2" charset="-78"/>
                          <a:cs typeface="Titr" pitchFamily="2" charset="-78"/>
                        </a:rPr>
                        <a:t>1496/2</a:t>
                      </a: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b="1" dirty="0" smtClean="0">
                          <a:latin typeface="Titr" pitchFamily="2" charset="-78"/>
                          <a:cs typeface="Titr" pitchFamily="2" charset="-78"/>
                        </a:rPr>
                        <a:t>969/4</a:t>
                      </a:r>
                    </a:p>
                  </a:txBody>
                  <a:tcPr/>
                </a:tc>
                <a:tc>
                  <a:txBody>
                    <a:bodyPr/>
                    <a:lstStyle/>
                    <a:p>
                      <a:pPr rtl="1"/>
                      <a:r>
                        <a:rPr lang="fa-IR" dirty="0" smtClean="0">
                          <a:latin typeface="Titr" pitchFamily="2" charset="-78"/>
                          <a:cs typeface="Titr" pitchFamily="2" charset="-78"/>
                        </a:rPr>
                        <a:t>3363</a:t>
                      </a:r>
                      <a:endParaRPr lang="fa-IR" dirty="0">
                        <a:latin typeface="Titr" pitchFamily="2" charset="-78"/>
                        <a:cs typeface="Titr" pitchFamily="2" charset="-78"/>
                      </a:endParaRPr>
                    </a:p>
                  </a:txBody>
                  <a:tcPr/>
                </a:tc>
                <a:tc>
                  <a:txBody>
                    <a:bodyPr/>
                    <a:lstStyle/>
                    <a:p>
                      <a:pPr rtl="1"/>
                      <a:r>
                        <a:rPr lang="fa-IR" dirty="0" smtClean="0">
                          <a:latin typeface="Titr" pitchFamily="2" charset="-78"/>
                          <a:cs typeface="Titr" pitchFamily="2" charset="-78"/>
                        </a:rPr>
                        <a:t>28.8</a:t>
                      </a:r>
                      <a:endParaRPr lang="fa-IR" dirty="0">
                        <a:latin typeface="Titr" pitchFamily="2" charset="-78"/>
                        <a:cs typeface="Titr" pitchFamily="2" charset="-78"/>
                      </a:endParaRPr>
                    </a:p>
                  </a:txBody>
                  <a:tcPr/>
                </a:tc>
              </a:tr>
              <a:tr h="546964">
                <a:tc>
                  <a:txBody>
                    <a:bodyPr/>
                    <a:lstStyle/>
                    <a:p>
                      <a:pPr rtl="1"/>
                      <a:r>
                        <a:rPr lang="fa-IR" dirty="0" smtClean="0">
                          <a:latin typeface="Titr" pitchFamily="2" charset="-78"/>
                          <a:cs typeface="Titr" pitchFamily="2" charset="-78"/>
                        </a:rPr>
                        <a:t>1355</a:t>
                      </a:r>
                      <a:endParaRPr lang="fa-IR" dirty="0">
                        <a:latin typeface="Titr" pitchFamily="2" charset="-78"/>
                        <a:cs typeface="Titr" pitchFamily="2" charset="-78"/>
                      </a:endParaRPr>
                    </a:p>
                  </a:txBody>
                  <a:tcPr/>
                </a:tc>
                <a:tc>
                  <a:txBody>
                    <a:bodyPr/>
                    <a:lstStyle/>
                    <a:p>
                      <a:pPr rtl="1"/>
                      <a:r>
                        <a:rPr lang="fa-IR" b="1" dirty="0" smtClean="0">
                          <a:latin typeface="Titr" pitchFamily="2" charset="-78"/>
                          <a:cs typeface="Titr" pitchFamily="2" charset="-78"/>
                        </a:rPr>
                        <a:t>1675/4</a:t>
                      </a:r>
                      <a:endParaRPr lang="fa-IR" dirty="0">
                        <a:latin typeface="Titr" pitchFamily="2" charset="-78"/>
                        <a:cs typeface="Titr" pitchFamily="2" charset="-78"/>
                      </a:endParaRPr>
                    </a:p>
                  </a:txBody>
                  <a:tcPr/>
                </a:tc>
                <a:tc>
                  <a:txBody>
                    <a:bodyPr/>
                    <a:lstStyle/>
                    <a:p>
                      <a:pPr rtl="1"/>
                      <a:r>
                        <a:rPr lang="fa-IR" b="1" dirty="0" smtClean="0">
                          <a:latin typeface="Titr" pitchFamily="2" charset="-78"/>
                          <a:cs typeface="Titr" pitchFamily="2" charset="-78"/>
                        </a:rPr>
                        <a:t>1083/8</a:t>
                      </a:r>
                      <a:endParaRPr lang="fa-IR" dirty="0">
                        <a:latin typeface="Titr" pitchFamily="2" charset="-78"/>
                        <a:cs typeface="Titr" pitchFamily="2" charset="-78"/>
                      </a:endParaRPr>
                    </a:p>
                  </a:txBody>
                  <a:tcPr/>
                </a:tc>
                <a:tc>
                  <a:txBody>
                    <a:bodyPr/>
                    <a:lstStyle/>
                    <a:p>
                      <a:pPr rtl="1"/>
                      <a:r>
                        <a:rPr lang="fa-IR" dirty="0" smtClean="0">
                          <a:latin typeface="Titr" pitchFamily="2" charset="-78"/>
                          <a:cs typeface="Titr" pitchFamily="2" charset="-78"/>
                        </a:rPr>
                        <a:t>4532</a:t>
                      </a:r>
                      <a:endParaRPr lang="fa-IR" dirty="0">
                        <a:latin typeface="Titr" pitchFamily="2" charset="-78"/>
                        <a:cs typeface="Titr" pitchFamily="2" charset="-78"/>
                      </a:endParaRPr>
                    </a:p>
                  </a:txBody>
                  <a:tcPr/>
                </a:tc>
                <a:tc>
                  <a:txBody>
                    <a:bodyPr/>
                    <a:lstStyle/>
                    <a:p>
                      <a:pPr rtl="1"/>
                      <a:r>
                        <a:rPr lang="fa-IR" dirty="0" smtClean="0">
                          <a:latin typeface="Titr" pitchFamily="2" charset="-78"/>
                          <a:cs typeface="Titr" pitchFamily="2" charset="-78"/>
                        </a:rPr>
                        <a:t>23.6</a:t>
                      </a:r>
                      <a:endParaRPr lang="fa-IR" dirty="0">
                        <a:latin typeface="Titr" pitchFamily="2" charset="-78"/>
                        <a:cs typeface="Titr" pitchFamily="2" charset="-78"/>
                      </a:endParaRPr>
                    </a:p>
                  </a:txBody>
                  <a:tcPr/>
                </a:tc>
              </a:tr>
              <a:tr h="546964">
                <a:tc>
                  <a:txBody>
                    <a:bodyPr/>
                    <a:lstStyle/>
                    <a:p>
                      <a:pPr rtl="1"/>
                      <a:r>
                        <a:rPr lang="fa-IR" dirty="0" smtClean="0">
                          <a:latin typeface="Titr" pitchFamily="2" charset="-78"/>
                          <a:cs typeface="Titr" pitchFamily="2" charset="-78"/>
                        </a:rPr>
                        <a:t>1356</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b="1" dirty="0" smtClean="0">
                          <a:latin typeface="Titr" pitchFamily="2" charset="-78"/>
                          <a:cs typeface="Titr" pitchFamily="2" charset="-78"/>
                        </a:rPr>
                        <a:t>2174/9</a:t>
                      </a: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b="1" dirty="0" smtClean="0">
                          <a:latin typeface="Titr" pitchFamily="2" charset="-78"/>
                          <a:cs typeface="Titr" pitchFamily="2" charset="-78"/>
                        </a:rPr>
                        <a:t>1248/1</a:t>
                      </a:r>
                    </a:p>
                  </a:txBody>
                  <a:tcPr/>
                </a:tc>
                <a:tc>
                  <a:txBody>
                    <a:bodyPr/>
                    <a:lstStyle/>
                    <a:p>
                      <a:pPr rtl="1"/>
                      <a:r>
                        <a:rPr lang="fa-IR" dirty="0" smtClean="0">
                          <a:latin typeface="Titr" pitchFamily="2" charset="-78"/>
                          <a:cs typeface="Titr" pitchFamily="2" charset="-78"/>
                        </a:rPr>
                        <a:t>5312</a:t>
                      </a:r>
                      <a:endParaRPr lang="fa-IR" dirty="0">
                        <a:latin typeface="Titr" pitchFamily="2" charset="-78"/>
                        <a:cs typeface="Titr" pitchFamily="2" charset="-78"/>
                      </a:endParaRPr>
                    </a:p>
                  </a:txBody>
                  <a:tcPr/>
                </a:tc>
                <a:tc>
                  <a:txBody>
                    <a:bodyPr/>
                    <a:lstStyle/>
                    <a:p>
                      <a:pPr rtl="1"/>
                      <a:r>
                        <a:rPr lang="fa-IR" dirty="0" smtClean="0">
                          <a:latin typeface="Titr" pitchFamily="2" charset="-78"/>
                          <a:cs typeface="Titr" pitchFamily="2" charset="-78"/>
                        </a:rPr>
                        <a:t>23.5</a:t>
                      </a:r>
                      <a:endParaRPr lang="fa-IR" dirty="0">
                        <a:latin typeface="Titr" pitchFamily="2" charset="-78"/>
                        <a:cs typeface="Titr" pitchFamily="2" charset="-78"/>
                      </a:endParaRPr>
                    </a:p>
                  </a:txBody>
                  <a:tcPr/>
                </a:tc>
              </a:tr>
              <a:tr h="546964">
                <a:tc>
                  <a:txBody>
                    <a:bodyPr/>
                    <a:lstStyle/>
                    <a:p>
                      <a:pPr rtl="1"/>
                      <a:r>
                        <a:rPr lang="fa-IR" dirty="0" smtClean="0">
                          <a:latin typeface="Titr" pitchFamily="2" charset="-78"/>
                          <a:cs typeface="Titr" pitchFamily="2" charset="-78"/>
                        </a:rPr>
                        <a:t>1357</a:t>
                      </a:r>
                      <a:endParaRPr lang="fa-IR" dirty="0">
                        <a:latin typeface="Titr" pitchFamily="2" charset="-78"/>
                        <a:cs typeface="Titr" pitchFamily="2" charset="-78"/>
                      </a:endParaRPr>
                    </a:p>
                  </a:txBody>
                  <a:tcPr/>
                </a:tc>
                <a:tc>
                  <a:txBody>
                    <a:bodyPr/>
                    <a:lstStyle/>
                    <a:p>
                      <a:pPr rtl="1"/>
                      <a:r>
                        <a:rPr lang="fa-IR" b="1" dirty="0" smtClean="0">
                          <a:latin typeface="Titr" pitchFamily="2" charset="-78"/>
                          <a:cs typeface="Titr" pitchFamily="2" charset="-78"/>
                        </a:rPr>
                        <a:t>2044/2</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b="1" dirty="0" smtClean="0">
                          <a:latin typeface="Titr" pitchFamily="2" charset="-78"/>
                          <a:cs typeface="Titr" pitchFamily="2" charset="-78"/>
                        </a:rPr>
                        <a:t>1387/1</a:t>
                      </a:r>
                    </a:p>
                  </a:txBody>
                  <a:tcPr/>
                </a:tc>
                <a:tc>
                  <a:txBody>
                    <a:bodyPr/>
                    <a:lstStyle/>
                    <a:p>
                      <a:pPr rtl="1"/>
                      <a:r>
                        <a:rPr lang="fa-IR" dirty="0" smtClean="0">
                          <a:latin typeface="Titr" pitchFamily="2" charset="-78"/>
                          <a:cs typeface="Titr" pitchFamily="2" charset="-78"/>
                        </a:rPr>
                        <a:t>5086</a:t>
                      </a:r>
                      <a:endParaRPr lang="fa-IR" dirty="0">
                        <a:latin typeface="Titr" pitchFamily="2" charset="-78"/>
                        <a:cs typeface="Titr" pitchFamily="2" charset="-78"/>
                      </a:endParaRPr>
                    </a:p>
                  </a:txBody>
                  <a:tcPr/>
                </a:tc>
                <a:tc>
                  <a:txBody>
                    <a:bodyPr/>
                    <a:lstStyle/>
                    <a:p>
                      <a:pPr rtl="1"/>
                      <a:r>
                        <a:rPr lang="fa-IR" dirty="0" smtClean="0">
                          <a:latin typeface="Titr" pitchFamily="2" charset="-78"/>
                          <a:cs typeface="Titr" pitchFamily="2" charset="-78"/>
                        </a:rPr>
                        <a:t>27.3</a:t>
                      </a:r>
                      <a:endParaRPr lang="fa-IR" dirty="0">
                        <a:latin typeface="Titr" pitchFamily="2" charset="-78"/>
                        <a:cs typeface="Titr" pitchFamily="2" charset="-78"/>
                      </a:endParaRPr>
                    </a:p>
                  </a:txBody>
                  <a:tcPr/>
                </a:tc>
              </a:tr>
              <a:tr h="546964">
                <a:tc>
                  <a:txBody>
                    <a:bodyPr/>
                    <a:lstStyle/>
                    <a:p>
                      <a:pPr rtl="1"/>
                      <a:r>
                        <a:rPr lang="fa-IR" dirty="0" smtClean="0">
                          <a:latin typeface="Titr" pitchFamily="2" charset="-78"/>
                          <a:cs typeface="Titr" pitchFamily="2" charset="-78"/>
                        </a:rPr>
                        <a:t>1358</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b="1" dirty="0" smtClean="0">
                          <a:latin typeface="Titr" pitchFamily="2" charset="-78"/>
                          <a:cs typeface="Titr" pitchFamily="2" charset="-78"/>
                        </a:rPr>
                        <a:t>2018/2</a:t>
                      </a: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b="1" dirty="0" smtClean="0">
                          <a:latin typeface="Titr" pitchFamily="2" charset="-78"/>
                          <a:cs typeface="Titr" pitchFamily="2" charset="-78"/>
                        </a:rPr>
                        <a:t>1494/9</a:t>
                      </a:r>
                    </a:p>
                  </a:txBody>
                  <a:tcPr/>
                </a:tc>
                <a:tc>
                  <a:txBody>
                    <a:bodyPr/>
                    <a:lstStyle/>
                    <a:p>
                      <a:pPr rtl="1"/>
                      <a:r>
                        <a:rPr lang="fa-IR" dirty="0" smtClean="0">
                          <a:latin typeface="Titr" pitchFamily="2" charset="-78"/>
                          <a:cs typeface="Titr" pitchFamily="2" charset="-78"/>
                        </a:rPr>
                        <a:t>6218</a:t>
                      </a:r>
                      <a:endParaRPr lang="fa-IR" dirty="0">
                        <a:latin typeface="Titr" pitchFamily="2" charset="-78"/>
                        <a:cs typeface="Titr" pitchFamily="2" charset="-78"/>
                      </a:endParaRPr>
                    </a:p>
                  </a:txBody>
                  <a:tcPr/>
                </a:tc>
                <a:tc>
                  <a:txBody>
                    <a:bodyPr/>
                    <a:lstStyle/>
                    <a:p>
                      <a:pPr rtl="1"/>
                      <a:r>
                        <a:rPr lang="fa-IR" dirty="0" smtClean="0">
                          <a:latin typeface="Titr" pitchFamily="2" charset="-78"/>
                          <a:cs typeface="Titr" pitchFamily="2" charset="-78"/>
                        </a:rPr>
                        <a:t>24</a:t>
                      </a:r>
                      <a:endParaRPr lang="fa-IR" dirty="0">
                        <a:latin typeface="Titr" pitchFamily="2" charset="-78"/>
                        <a:cs typeface="Titr" pitchFamily="2" charset="-78"/>
                      </a:endParaRPr>
                    </a:p>
                  </a:txBody>
                  <a:tcPr/>
                </a:tc>
              </a:tr>
              <a:tr h="546964">
                <a:tc>
                  <a:txBody>
                    <a:bodyPr/>
                    <a:lstStyle/>
                    <a:p>
                      <a:pPr rtl="1"/>
                      <a:r>
                        <a:rPr lang="fa-IR" dirty="0" smtClean="0">
                          <a:latin typeface="Titr" pitchFamily="2" charset="-78"/>
                          <a:cs typeface="Titr" pitchFamily="2" charset="-78"/>
                        </a:rPr>
                        <a:t>1359</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b="1" dirty="0" smtClean="0">
                          <a:latin typeface="Titr" pitchFamily="2" charset="-78"/>
                          <a:cs typeface="Titr" pitchFamily="2" charset="-78"/>
                        </a:rPr>
                        <a:t>2249/3</a:t>
                      </a: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b="1" dirty="0" smtClean="0">
                          <a:latin typeface="Titr" pitchFamily="2" charset="-78"/>
                          <a:cs typeface="Titr" pitchFamily="2" charset="-78"/>
                        </a:rPr>
                        <a:t>1681/2</a:t>
                      </a:r>
                    </a:p>
                  </a:txBody>
                  <a:tcPr/>
                </a:tc>
                <a:tc>
                  <a:txBody>
                    <a:bodyPr/>
                    <a:lstStyle/>
                    <a:p>
                      <a:pPr rtl="1"/>
                      <a:r>
                        <a:rPr lang="fa-IR" dirty="0" smtClean="0">
                          <a:latin typeface="Titr" pitchFamily="2" charset="-78"/>
                          <a:cs typeface="Titr" pitchFamily="2" charset="-78"/>
                        </a:rPr>
                        <a:t>6658</a:t>
                      </a:r>
                      <a:endParaRPr lang="fa-IR" dirty="0">
                        <a:latin typeface="Titr" pitchFamily="2" charset="-78"/>
                        <a:cs typeface="Titr" pitchFamily="2" charset="-78"/>
                      </a:endParaRPr>
                    </a:p>
                  </a:txBody>
                  <a:tcPr/>
                </a:tc>
                <a:tc>
                  <a:txBody>
                    <a:bodyPr/>
                    <a:lstStyle/>
                    <a:p>
                      <a:pPr rtl="1"/>
                      <a:r>
                        <a:rPr lang="fa-IR" dirty="0" smtClean="0">
                          <a:latin typeface="Titr" pitchFamily="2" charset="-78"/>
                          <a:cs typeface="Titr" pitchFamily="2" charset="-78"/>
                        </a:rPr>
                        <a:t>25.2</a:t>
                      </a:r>
                      <a:endParaRPr lang="fa-IR" dirty="0">
                        <a:latin typeface="Titr" pitchFamily="2" charset="-78"/>
                        <a:cs typeface="Titr" pitchFamily="2" charset="-78"/>
                      </a:endParaRPr>
                    </a:p>
                  </a:txBody>
                  <a:tcPr/>
                </a:tc>
              </a:tr>
              <a:tr h="546964">
                <a:tc>
                  <a:txBody>
                    <a:bodyPr/>
                    <a:lstStyle/>
                    <a:p>
                      <a:pPr rtl="1"/>
                      <a:r>
                        <a:rPr lang="fa-IR" dirty="0" smtClean="0">
                          <a:latin typeface="Titr" pitchFamily="2" charset="-78"/>
                          <a:cs typeface="Titr" pitchFamily="2" charset="-78"/>
                        </a:rPr>
                        <a:t>1360</a:t>
                      </a:r>
                      <a:endParaRPr lang="fa-IR" dirty="0">
                        <a:latin typeface="Titr" pitchFamily="2" charset="-78"/>
                        <a:cs typeface="Titr" pitchFamily="2" charset="-78"/>
                      </a:endParaRPr>
                    </a:p>
                  </a:txBody>
                  <a:tcPr/>
                </a:tc>
                <a:tc>
                  <a:txBody>
                    <a:bodyPr/>
                    <a:lstStyle/>
                    <a:p>
                      <a:pPr rtl="1"/>
                      <a:r>
                        <a:rPr lang="fa-IR" b="1" dirty="0" smtClean="0">
                          <a:latin typeface="Titr" pitchFamily="2" charset="-78"/>
                          <a:cs typeface="Titr" pitchFamily="2" charset="-78"/>
                        </a:rPr>
                        <a:t>2707/1</a:t>
                      </a:r>
                      <a:endParaRPr lang="fa-IR" dirty="0">
                        <a:latin typeface="Titr" pitchFamily="2" charset="-78"/>
                        <a:cs typeface="Titr" pitchFamily="2" charset="-78"/>
                      </a:endParaRPr>
                    </a:p>
                  </a:txBody>
                  <a:tcPr/>
                </a:tc>
                <a:tc>
                  <a:txBody>
                    <a:bodyPr/>
                    <a:lstStyle/>
                    <a:p>
                      <a:pPr rtl="1"/>
                      <a:r>
                        <a:rPr lang="fa-IR" b="1" dirty="0" smtClean="0">
                          <a:latin typeface="Titr" pitchFamily="2" charset="-78"/>
                          <a:cs typeface="Titr" pitchFamily="2" charset="-78"/>
                        </a:rPr>
                        <a:t>2032/4</a:t>
                      </a:r>
                      <a:endParaRPr lang="fa-IR" dirty="0">
                        <a:latin typeface="Titr" pitchFamily="2" charset="-78"/>
                        <a:cs typeface="Titr" pitchFamily="2" charset="-78"/>
                      </a:endParaRPr>
                    </a:p>
                  </a:txBody>
                  <a:tcPr/>
                </a:tc>
                <a:tc>
                  <a:txBody>
                    <a:bodyPr/>
                    <a:lstStyle/>
                    <a:p>
                      <a:pPr rtl="1"/>
                      <a:r>
                        <a:rPr lang="fa-IR" dirty="0" smtClean="0">
                          <a:latin typeface="Titr" pitchFamily="2" charset="-78"/>
                          <a:cs typeface="Titr" pitchFamily="2" charset="-78"/>
                        </a:rPr>
                        <a:t>8042</a:t>
                      </a:r>
                      <a:endParaRPr lang="fa-IR" dirty="0">
                        <a:latin typeface="Titr" pitchFamily="2" charset="-78"/>
                        <a:cs typeface="Titr" pitchFamily="2" charset="-78"/>
                      </a:endParaRPr>
                    </a:p>
                  </a:txBody>
                  <a:tcPr/>
                </a:tc>
                <a:tc>
                  <a:txBody>
                    <a:bodyPr/>
                    <a:lstStyle/>
                    <a:p>
                      <a:pPr rtl="1"/>
                      <a:r>
                        <a:rPr lang="fa-IR" dirty="0" smtClean="0">
                          <a:latin typeface="Titr" pitchFamily="2" charset="-78"/>
                          <a:cs typeface="Titr" pitchFamily="2" charset="-78"/>
                        </a:rPr>
                        <a:t>25.3</a:t>
                      </a:r>
                      <a:endParaRPr lang="fa-IR" dirty="0">
                        <a:latin typeface="Titr" pitchFamily="2" charset="-78"/>
                        <a:cs typeface="Titr" pitchFamily="2" charset="-78"/>
                      </a:endParaRPr>
                    </a:p>
                  </a:txBody>
                  <a:tcPr/>
                </a:tc>
              </a:tr>
              <a:tr h="546964">
                <a:tc>
                  <a:txBody>
                    <a:bodyPr/>
                    <a:lstStyle/>
                    <a:p>
                      <a:pPr rtl="1"/>
                      <a:r>
                        <a:rPr lang="fa-IR" dirty="0" smtClean="0">
                          <a:latin typeface="Titr" pitchFamily="2" charset="-78"/>
                          <a:cs typeface="Titr" pitchFamily="2" charset="-78"/>
                        </a:rPr>
                        <a:t>1361</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b="1" dirty="0" smtClean="0">
                          <a:latin typeface="Titr" pitchFamily="2" charset="-78"/>
                          <a:cs typeface="Titr" pitchFamily="2" charset="-78"/>
                        </a:rPr>
                        <a:t>3166/3</a:t>
                      </a:r>
                      <a:endParaRPr lang="en-US" b="1" dirty="0" smtClean="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b="1" dirty="0" smtClean="0">
                          <a:latin typeface="Titr" pitchFamily="2" charset="-78"/>
                          <a:cs typeface="Titr" pitchFamily="2" charset="-78"/>
                        </a:rPr>
                        <a:t>2251/5</a:t>
                      </a:r>
                      <a:endParaRPr lang="en-US" b="1" dirty="0" smtClean="0">
                        <a:latin typeface="Titr" pitchFamily="2" charset="-78"/>
                        <a:cs typeface="Titr" pitchFamily="2" charset="-78"/>
                      </a:endParaRPr>
                    </a:p>
                  </a:txBody>
                  <a:tcPr/>
                </a:tc>
                <a:tc>
                  <a:txBody>
                    <a:bodyPr/>
                    <a:lstStyle/>
                    <a:p>
                      <a:pPr rtl="1"/>
                      <a:r>
                        <a:rPr lang="fa-IR" dirty="0" smtClean="0">
                          <a:latin typeface="Titr" pitchFamily="2" charset="-78"/>
                          <a:cs typeface="Titr" pitchFamily="2" charset="-78"/>
                        </a:rPr>
                        <a:t>10540</a:t>
                      </a:r>
                      <a:endParaRPr lang="fa-IR" dirty="0">
                        <a:latin typeface="Titr" pitchFamily="2" charset="-78"/>
                        <a:cs typeface="Titr" pitchFamily="2" charset="-78"/>
                      </a:endParaRPr>
                    </a:p>
                  </a:txBody>
                  <a:tcPr/>
                </a:tc>
                <a:tc>
                  <a:txBody>
                    <a:bodyPr/>
                    <a:lstStyle/>
                    <a:p>
                      <a:pPr rtl="1"/>
                      <a:r>
                        <a:rPr lang="fa-IR" dirty="0" smtClean="0">
                          <a:latin typeface="Titr" pitchFamily="2" charset="-78"/>
                          <a:cs typeface="Titr" pitchFamily="2" charset="-78"/>
                        </a:rPr>
                        <a:t>21.4</a:t>
                      </a:r>
                      <a:endParaRPr lang="fa-IR" dirty="0">
                        <a:latin typeface="Titr" pitchFamily="2" charset="-78"/>
                        <a:cs typeface="Titr" pitchFamily="2" charset="-78"/>
                      </a:endParaRPr>
                    </a:p>
                  </a:txBody>
                  <a:tcPr/>
                </a:tc>
              </a:tr>
            </a:tbl>
          </a:graphicData>
        </a:graphic>
      </p:graphicFrame>
    </p:spTree>
    <p:extLst>
      <p:ext uri="{BB962C8B-B14F-4D97-AF65-F5344CB8AC3E}">
        <p14:creationId xmlns:p14="http://schemas.microsoft.com/office/powerpoint/2010/main" val="2900786511"/>
      </p:ext>
    </p:extLst>
  </p:cSld>
  <p:clrMapOvr>
    <a:masterClrMapping/>
  </p:clrMapOvr>
  <p:transition spd="slow">
    <p:push dir="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945861" y="3067654"/>
            <a:ext cx="7114844" cy="1008113"/>
          </a:xfrm>
        </p:spPr>
        <p:txBody>
          <a:bodyPr/>
          <a:lstStyle/>
          <a:p>
            <a:pPr algn="ct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درآمد دولت </a:t>
            </a:r>
            <a:r>
              <a:rPr lang="fa-IR"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وتولید ناخالص ملی 1373-1369</a:t>
            </a:r>
          </a:p>
        </p:txBody>
      </p:sp>
      <p:graphicFrame>
        <p:nvGraphicFramePr>
          <p:cNvPr id="6" name="Table 5"/>
          <p:cNvGraphicFramePr>
            <a:graphicFrameLocks noGrp="1"/>
          </p:cNvGraphicFramePr>
          <p:nvPr>
            <p:extLst>
              <p:ext uri="{D42A27DB-BD31-4B8C-83A1-F6EECF244321}">
                <p14:modId xmlns:p14="http://schemas.microsoft.com/office/powerpoint/2010/main" val="285024855"/>
              </p:ext>
            </p:extLst>
          </p:nvPr>
        </p:nvGraphicFramePr>
        <p:xfrm>
          <a:off x="1043611" y="188640"/>
          <a:ext cx="7992880" cy="5698919"/>
        </p:xfrm>
        <a:graphic>
          <a:graphicData uri="http://schemas.openxmlformats.org/drawingml/2006/table">
            <a:tbl>
              <a:tblPr rtl="1" firstRow="1" bandRow="1">
                <a:tableStyleId>{073A0DAA-6AF3-43AB-8588-CEC1D06C72B9}</a:tableStyleId>
              </a:tblPr>
              <a:tblGrid>
                <a:gridCol w="1141840"/>
                <a:gridCol w="1141840"/>
                <a:gridCol w="1141840"/>
                <a:gridCol w="1141840"/>
                <a:gridCol w="1141840"/>
                <a:gridCol w="1141840"/>
                <a:gridCol w="1141840"/>
              </a:tblGrid>
              <a:tr h="1381204">
                <a:tc>
                  <a:txBody>
                    <a:bodyPr/>
                    <a:lstStyle/>
                    <a:p>
                      <a:pPr algn="ctr" rtl="1"/>
                      <a:r>
                        <a:rPr lang="fa-IR" dirty="0" smtClean="0"/>
                        <a:t>سال</a:t>
                      </a:r>
                      <a:endParaRPr lang="fa-IR" dirty="0"/>
                    </a:p>
                  </a:txBody>
                  <a:tcPr/>
                </a:tc>
                <a:tc>
                  <a:txBody>
                    <a:bodyPr/>
                    <a:lstStyle/>
                    <a:p>
                      <a:pPr algn="ctr" rtl="1"/>
                      <a:r>
                        <a:rPr lang="fa-IR" dirty="0" smtClean="0"/>
                        <a:t>کل درامد</a:t>
                      </a:r>
                      <a:endParaRPr lang="fa-IR" dirty="0"/>
                    </a:p>
                  </a:txBody>
                  <a:tcPr/>
                </a:tc>
                <a:tc>
                  <a:txBody>
                    <a:bodyPr/>
                    <a:lstStyle/>
                    <a:p>
                      <a:pPr algn="ctr" rtl="1"/>
                      <a:r>
                        <a:rPr lang="fa-IR" dirty="0" smtClean="0"/>
                        <a:t>مالیات</a:t>
                      </a:r>
                      <a:endParaRPr lang="fa-IR" dirty="0"/>
                    </a:p>
                  </a:txBody>
                  <a:tcPr/>
                </a:tc>
                <a:tc>
                  <a:txBody>
                    <a:bodyPr/>
                    <a:lstStyle/>
                    <a:p>
                      <a:pPr algn="ctr" rtl="1"/>
                      <a:r>
                        <a:rPr lang="fa-IR" sz="1800" dirty="0" smtClean="0">
                          <a:latin typeface="Titr" pitchFamily="2" charset="-78"/>
                          <a:cs typeface="Titr" pitchFamily="2" charset="-78"/>
                        </a:rPr>
                        <a:t>درامد نفت و گاز</a:t>
                      </a:r>
                      <a:endParaRPr lang="fa-IR" sz="1800" dirty="0">
                        <a:latin typeface="Titr" pitchFamily="2" charset="-78"/>
                        <a:cs typeface="Titr" pitchFamily="2" charset="-78"/>
                      </a:endParaRPr>
                    </a:p>
                  </a:txBody>
                  <a:tcPr/>
                </a:tc>
                <a:tc>
                  <a:txBody>
                    <a:bodyPr/>
                    <a:lstStyle/>
                    <a:p>
                      <a:pPr algn="ctr" rtl="1"/>
                      <a:r>
                        <a:rPr lang="fa-IR" sz="1400" dirty="0" smtClean="0">
                          <a:latin typeface="Titr" pitchFamily="2" charset="-78"/>
                          <a:cs typeface="Titr" pitchFamily="2" charset="-78"/>
                        </a:rPr>
                        <a:t>تولید ناخاص ملی</a:t>
                      </a:r>
                      <a:endParaRPr lang="fa-IR" sz="1400" dirty="0">
                        <a:latin typeface="Titr" pitchFamily="2" charset="-78"/>
                        <a:cs typeface="Titr" pitchFamily="2" charset="-78"/>
                      </a:endParaRPr>
                    </a:p>
                  </a:txBody>
                  <a:tcPr/>
                </a:tc>
                <a:tc>
                  <a:txBody>
                    <a:bodyPr/>
                    <a:lstStyle/>
                    <a:p>
                      <a:pPr algn="ctr" rtl="1"/>
                      <a:r>
                        <a:rPr lang="fa-IR" sz="1400" dirty="0" smtClean="0">
                          <a:latin typeface="Titr" pitchFamily="2" charset="-78"/>
                          <a:cs typeface="Titr" pitchFamily="2" charset="-78"/>
                        </a:rPr>
                        <a:t>نسبت مالیات</a:t>
                      </a:r>
                      <a:r>
                        <a:rPr lang="fa-IR" sz="1400" baseline="0" dirty="0" smtClean="0">
                          <a:latin typeface="Titr" pitchFamily="2" charset="-78"/>
                          <a:cs typeface="Titr" pitchFamily="2" charset="-78"/>
                        </a:rPr>
                        <a:t> به تولید ناخالص</a:t>
                      </a:r>
                      <a:endParaRPr lang="fa-IR" sz="1400" dirty="0">
                        <a:latin typeface="Titr" pitchFamily="2" charset="-78"/>
                        <a:cs typeface="Titr" pitchFamily="2" charset="-78"/>
                      </a:endParaRPr>
                    </a:p>
                  </a:txBody>
                  <a:tcP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fa-IR" sz="1400" dirty="0" smtClean="0">
                          <a:latin typeface="Titr" pitchFamily="2" charset="-78"/>
                          <a:cs typeface="Titr" pitchFamily="2" charset="-78"/>
                        </a:rPr>
                        <a:t>نسبت درآمد نفت و گاز به تولید ناخالص ملی</a:t>
                      </a:r>
                      <a:endParaRPr lang="en-US" sz="1400" dirty="0" smtClean="0">
                        <a:latin typeface="Titr" pitchFamily="2" charset="-78"/>
                        <a:cs typeface="Titr" pitchFamily="2" charset="-78"/>
                      </a:endParaRPr>
                    </a:p>
                    <a:p>
                      <a:pPr rtl="1"/>
                      <a:endParaRPr lang="fa-IR" dirty="0"/>
                    </a:p>
                  </a:txBody>
                  <a:tcPr/>
                </a:tc>
              </a:tr>
              <a:tr h="4317715">
                <a:tc>
                  <a:txBody>
                    <a:bodyPr/>
                    <a:lstStyle/>
                    <a:p>
                      <a:pPr algn="ctr"/>
                      <a:r>
                        <a:rPr lang="fa-IR" sz="1800" dirty="0" smtClean="0">
                          <a:latin typeface="Titr" pitchFamily="2" charset="-78"/>
                          <a:cs typeface="Titr" pitchFamily="2" charset="-78"/>
                        </a:rPr>
                        <a:t>1369</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1370</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1371</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1372</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1373</a:t>
                      </a:r>
                      <a:endParaRPr lang="en-US" sz="1800" dirty="0" smtClean="0">
                        <a:latin typeface="Titr" pitchFamily="2" charset="-78"/>
                        <a:cs typeface="Titr" pitchFamily="2" charset="-78"/>
                      </a:endParaRPr>
                    </a:p>
                    <a:p>
                      <a:pPr rtl="1"/>
                      <a:endParaRPr lang="fa-IR" dirty="0"/>
                    </a:p>
                  </a:txBody>
                  <a:tcPr/>
                </a:tc>
                <a:tc>
                  <a:txBody>
                    <a:bodyPr/>
                    <a:lstStyle/>
                    <a:p>
                      <a:pPr algn="ctr"/>
                      <a:r>
                        <a:rPr lang="fa-IR" sz="1800" dirty="0" smtClean="0">
                          <a:latin typeface="Titr" pitchFamily="2" charset="-78"/>
                          <a:cs typeface="Titr" pitchFamily="2" charset="-78"/>
                        </a:rPr>
                        <a:t>5632/5</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6933/5</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9884/5</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20250/7</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29244/5</a:t>
                      </a:r>
                      <a:endParaRPr lang="en-US" sz="1800" dirty="0" smtClean="0">
                        <a:latin typeface="Titr" pitchFamily="2" charset="-78"/>
                        <a:cs typeface="Titr" pitchFamily="2" charset="-78"/>
                      </a:endParaRPr>
                    </a:p>
                    <a:p>
                      <a:pPr rtl="1"/>
                      <a:endParaRPr lang="fa-IR" dirty="0"/>
                    </a:p>
                  </a:txBody>
                  <a:tcPr/>
                </a:tc>
                <a:tc>
                  <a:txBody>
                    <a:bodyPr/>
                    <a:lstStyle/>
                    <a:p>
                      <a:pPr algn="ctr"/>
                      <a:r>
                        <a:rPr lang="fa-IR" sz="1800" dirty="0" smtClean="0">
                          <a:latin typeface="Titr" pitchFamily="2" charset="-78"/>
                          <a:cs typeface="Titr" pitchFamily="2" charset="-78"/>
                        </a:rPr>
                        <a:t>1695</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2765/2</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3775/5</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4061/3</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5490/8</a:t>
                      </a:r>
                      <a:endParaRPr lang="fa-IR" dirty="0">
                        <a:latin typeface="Titr" pitchFamily="2" charset="-78"/>
                        <a:cs typeface="Titr" pitchFamily="2" charset="-78"/>
                      </a:endParaRPr>
                    </a:p>
                  </a:txBody>
                  <a:tcPr/>
                </a:tc>
                <a:tc>
                  <a:txBody>
                    <a:bodyPr/>
                    <a:lstStyle/>
                    <a:p>
                      <a:pPr algn="ctr"/>
                      <a:r>
                        <a:rPr lang="fa-IR" sz="1800" dirty="0" smtClean="0">
                          <a:latin typeface="Titr" pitchFamily="2" charset="-78"/>
                          <a:cs typeface="Titr" pitchFamily="2" charset="-78"/>
                        </a:rPr>
                        <a:t>3369/2</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3544/3</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5141/3</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14683/2</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21479/7</a:t>
                      </a:r>
                      <a:endParaRPr lang="en-US" sz="1800" dirty="0" smtClean="0">
                        <a:latin typeface="Titr" pitchFamily="2" charset="-78"/>
                        <a:cs typeface="Titr" pitchFamily="2" charset="-78"/>
                      </a:endParaRPr>
                    </a:p>
                    <a:p>
                      <a:pPr rtl="1"/>
                      <a:endParaRPr lang="fa-IR" dirty="0"/>
                    </a:p>
                  </a:txBody>
                  <a:tcPr/>
                </a:tc>
                <a:tc>
                  <a:txBody>
                    <a:bodyPr/>
                    <a:lstStyle/>
                    <a:p>
                      <a:pPr algn="ctr"/>
                      <a:r>
                        <a:rPr lang="fa-IR" sz="1800" dirty="0" smtClean="0">
                          <a:latin typeface="Titr" pitchFamily="2" charset="-78"/>
                          <a:cs typeface="Titr" pitchFamily="2" charset="-78"/>
                        </a:rPr>
                        <a:t>36381/2</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50569/9</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66395/9</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91315/3</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110664</a:t>
                      </a:r>
                      <a:endParaRPr lang="en-US" sz="1800" dirty="0" smtClean="0">
                        <a:latin typeface="Titr" pitchFamily="2" charset="-78"/>
                        <a:cs typeface="Titr" pitchFamily="2" charset="-78"/>
                      </a:endParaRPr>
                    </a:p>
                    <a:p>
                      <a:pPr rtl="1"/>
                      <a:endParaRPr lang="fa-IR" dirty="0"/>
                    </a:p>
                  </a:txBody>
                  <a:tcPr/>
                </a:tc>
                <a:tc>
                  <a:txBody>
                    <a:bodyPr/>
                    <a:lstStyle/>
                    <a:p>
                      <a:pPr algn="ctr"/>
                      <a:r>
                        <a:rPr lang="fa-IR" sz="1800" dirty="0" smtClean="0">
                          <a:latin typeface="Titr" pitchFamily="2" charset="-78"/>
                          <a:cs typeface="Titr" pitchFamily="2" charset="-78"/>
                        </a:rPr>
                        <a:t>4/6</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5/4</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5/6</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4/4</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4/9</a:t>
                      </a:r>
                    </a:p>
                    <a:p>
                      <a:pPr rtl="1"/>
                      <a:endParaRPr lang="fa-IR" dirty="0"/>
                    </a:p>
                  </a:txBody>
                  <a:tcPr/>
                </a:tc>
                <a:tc>
                  <a:txBody>
                    <a:bodyPr/>
                    <a:lstStyle/>
                    <a:p>
                      <a:pPr algn="ctr"/>
                      <a:r>
                        <a:rPr lang="fa-IR" sz="1800" dirty="0" smtClean="0">
                          <a:latin typeface="Titr" pitchFamily="2" charset="-78"/>
                          <a:cs typeface="Titr" pitchFamily="2" charset="-78"/>
                        </a:rPr>
                        <a:t>9/2</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7</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7/7</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16</a:t>
                      </a:r>
                    </a:p>
                    <a:p>
                      <a:pPr algn="ctr"/>
                      <a:endParaRPr lang="fa-IR" sz="1800" dirty="0" smtClean="0">
                        <a:latin typeface="Titr" pitchFamily="2" charset="-78"/>
                        <a:cs typeface="Titr" pitchFamily="2" charset="-78"/>
                      </a:endParaRPr>
                    </a:p>
                    <a:p>
                      <a:pPr algn="ctr"/>
                      <a:r>
                        <a:rPr lang="fa-IR" sz="1800" dirty="0" smtClean="0">
                          <a:latin typeface="Titr" pitchFamily="2" charset="-78"/>
                          <a:cs typeface="Titr" pitchFamily="2" charset="-78"/>
                        </a:rPr>
                        <a:t>19/4</a:t>
                      </a:r>
                      <a:endParaRPr lang="en-US" sz="1800" dirty="0" smtClean="0">
                        <a:latin typeface="Titr" pitchFamily="2" charset="-78"/>
                        <a:cs typeface="Titr" pitchFamily="2" charset="-78"/>
                      </a:endParaRPr>
                    </a:p>
                    <a:p>
                      <a:pPr rtl="1"/>
                      <a:endParaRPr lang="fa-IR" dirty="0"/>
                    </a:p>
                  </a:txBody>
                  <a:tcPr/>
                </a:tc>
              </a:tr>
            </a:tbl>
          </a:graphicData>
        </a:graphic>
      </p:graphicFrame>
    </p:spTree>
    <p:extLst>
      <p:ext uri="{BB962C8B-B14F-4D97-AF65-F5344CB8AC3E}">
        <p14:creationId xmlns:p14="http://schemas.microsoft.com/office/powerpoint/2010/main" val="244988933"/>
      </p:ext>
    </p:extLst>
  </p:cSld>
  <p:clrMapOvr>
    <a:masterClrMapping/>
  </p:clrMapOvr>
  <p:transition spd="slow">
    <p:push dir="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920807" y="3000927"/>
            <a:ext cx="7125113" cy="924475"/>
          </a:xfrm>
        </p:spPr>
        <p:txBody>
          <a:bodyPr/>
          <a:lstStyle/>
          <a:p>
            <a:pPr algn="ctr"/>
            <a:r>
              <a:rPr lang="fa-IR"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درآمدهای دولت و تولید ناخالص ملی</a:t>
            </a:r>
          </a:p>
        </p:txBody>
      </p:sp>
      <p:graphicFrame>
        <p:nvGraphicFramePr>
          <p:cNvPr id="5" name="Table 4"/>
          <p:cNvGraphicFramePr>
            <a:graphicFrameLocks noGrp="1"/>
          </p:cNvGraphicFramePr>
          <p:nvPr>
            <p:extLst>
              <p:ext uri="{D42A27DB-BD31-4B8C-83A1-F6EECF244321}">
                <p14:modId xmlns:p14="http://schemas.microsoft.com/office/powerpoint/2010/main" val="1168462446"/>
              </p:ext>
            </p:extLst>
          </p:nvPr>
        </p:nvGraphicFramePr>
        <p:xfrm>
          <a:off x="971597" y="2"/>
          <a:ext cx="8172402" cy="6857997"/>
        </p:xfrm>
        <a:graphic>
          <a:graphicData uri="http://schemas.openxmlformats.org/drawingml/2006/table">
            <a:tbl>
              <a:tblPr rtl="1" firstRow="1" bandRow="1">
                <a:tableStyleId>{073A0DAA-6AF3-43AB-8588-CEC1D06C72B9}</a:tableStyleId>
              </a:tblPr>
              <a:tblGrid>
                <a:gridCol w="773419"/>
                <a:gridCol w="1204272"/>
                <a:gridCol w="1174290"/>
                <a:gridCol w="1312144"/>
                <a:gridCol w="1373305"/>
                <a:gridCol w="1167486"/>
                <a:gridCol w="1167486"/>
              </a:tblGrid>
              <a:tr h="1413331">
                <a:tc>
                  <a:txBody>
                    <a:bodyPr/>
                    <a:lstStyle/>
                    <a:p>
                      <a:pPr algn="ctr" rtl="1"/>
                      <a:r>
                        <a:rPr lang="fa-IR" sz="2000" dirty="0" smtClean="0">
                          <a:latin typeface="Titr" pitchFamily="2" charset="-78"/>
                          <a:cs typeface="Titr" pitchFamily="2" charset="-78"/>
                        </a:rPr>
                        <a:t>سال</a:t>
                      </a:r>
                      <a:endParaRPr lang="fa-IR" sz="2000" dirty="0">
                        <a:latin typeface="Titr" pitchFamily="2" charset="-78"/>
                        <a:cs typeface="Titr" pitchFamily="2" charset="-78"/>
                      </a:endParaRPr>
                    </a:p>
                  </a:txBody>
                  <a:tcPr/>
                </a:tc>
                <a:tc>
                  <a:txBody>
                    <a:bodyPr/>
                    <a:lstStyle/>
                    <a:p>
                      <a:pPr rtl="1"/>
                      <a:r>
                        <a:rPr lang="fa-IR" dirty="0" smtClean="0"/>
                        <a:t>کل درامد</a:t>
                      </a:r>
                      <a:endParaRPr lang="fa-IR" dirty="0"/>
                    </a:p>
                  </a:txBody>
                  <a:tcPr/>
                </a:tc>
                <a:tc>
                  <a:txBody>
                    <a:bodyPr/>
                    <a:lstStyle/>
                    <a:p>
                      <a:pPr algn="ctr" rtl="1"/>
                      <a:r>
                        <a:rPr lang="fa-IR" sz="2000" dirty="0" smtClean="0"/>
                        <a:t>مالیات</a:t>
                      </a:r>
                      <a:endParaRPr lang="fa-IR" sz="2000" dirty="0"/>
                    </a:p>
                  </a:txBody>
                  <a:tcPr/>
                </a:tc>
                <a:tc>
                  <a:txBody>
                    <a:bodyPr/>
                    <a:lstStyle/>
                    <a:p>
                      <a:pPr algn="ctr" rtl="1"/>
                      <a:r>
                        <a:rPr lang="fa-IR" sz="1800" dirty="0" smtClean="0"/>
                        <a:t>درامد نفت و</a:t>
                      </a:r>
                      <a:r>
                        <a:rPr lang="fa-IR" sz="1800" baseline="0" dirty="0" smtClean="0"/>
                        <a:t> گاز</a:t>
                      </a:r>
                      <a:endParaRPr lang="fa-IR" sz="1800" dirty="0"/>
                    </a:p>
                  </a:txBody>
                  <a:tcPr/>
                </a:tc>
                <a:tc>
                  <a:txBody>
                    <a:bodyPr/>
                    <a:lstStyle/>
                    <a:p>
                      <a:pPr algn="ctr" rtl="1"/>
                      <a:r>
                        <a:rPr lang="fa-IR" sz="2000" dirty="0" smtClean="0"/>
                        <a:t>تولید ناخاص ملی</a:t>
                      </a:r>
                      <a:endParaRPr lang="fa-IR" sz="2000" dirty="0"/>
                    </a:p>
                  </a:txBody>
                  <a:tcPr/>
                </a:tc>
                <a:tc>
                  <a:txBody>
                    <a:bodyPr/>
                    <a:lstStyle/>
                    <a:p>
                      <a:pPr algn="ctr" rtl="1"/>
                      <a:r>
                        <a:rPr lang="fa-IR" sz="1400" dirty="0" smtClean="0"/>
                        <a:t>نسبت مالیات به تولید ناخالص ملی</a:t>
                      </a:r>
                      <a:endParaRPr lang="fa-IR" sz="1400" dirty="0"/>
                    </a:p>
                  </a:txBody>
                  <a:tcPr/>
                </a:tc>
                <a:tc>
                  <a:txBody>
                    <a:bodyPr/>
                    <a:lstStyle/>
                    <a:p>
                      <a:pPr algn="ctr" rtl="1"/>
                      <a:r>
                        <a:rPr lang="fa-IR" sz="1400" dirty="0" smtClean="0"/>
                        <a:t>نسبت درامد نفت وگاز به تولید ناخالص ملی</a:t>
                      </a:r>
                      <a:endParaRPr lang="fa-IR" sz="1400" dirty="0"/>
                    </a:p>
                  </a:txBody>
                  <a:tcPr/>
                </a:tc>
              </a:tr>
              <a:tr h="531679">
                <a:tc>
                  <a:txBody>
                    <a:bodyPr/>
                    <a:lstStyle/>
                    <a:p>
                      <a:pPr rtl="1"/>
                      <a:r>
                        <a:rPr lang="fa-IR" dirty="0" smtClean="0">
                          <a:latin typeface="Titr" pitchFamily="2" charset="-78"/>
                          <a:cs typeface="Titr" pitchFamily="2" charset="-78"/>
                        </a:rPr>
                        <a:t>1374</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41575/4</a:t>
                      </a:r>
                      <a:endParaRPr lang="en-US" sz="1800" b="1" dirty="0" smtClean="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7313</a:t>
                      </a:r>
                      <a:endParaRPr lang="en-US" sz="1800" b="1" dirty="0" smtClean="0">
                        <a:latin typeface="Titr" pitchFamily="2" charset="-78"/>
                        <a:cs typeface="Titr" pitchFamily="2" charset="-78"/>
                      </a:endParaRPr>
                    </a:p>
                  </a:txBody>
                  <a:tcPr/>
                </a:tc>
                <a:tc>
                  <a:txBody>
                    <a:bodyPr/>
                    <a:lstStyle/>
                    <a:p>
                      <a:pPr algn="ctr"/>
                      <a:r>
                        <a:rPr lang="fa-IR" sz="1500" b="1" dirty="0" smtClean="0">
                          <a:latin typeface="Titr" pitchFamily="2" charset="-78"/>
                          <a:cs typeface="Titr" pitchFamily="2" charset="-78"/>
                        </a:rPr>
                        <a:t>26666/2</a:t>
                      </a:r>
                      <a:endParaRPr lang="en-US" sz="1500" b="1" dirty="0">
                        <a:latin typeface="Titr" pitchFamily="2" charset="-78"/>
                        <a:cs typeface="Titr" pitchFamily="2" charset="-78"/>
                      </a:endParaRPr>
                    </a:p>
                  </a:txBody>
                  <a:tcPr/>
                </a:tc>
                <a:tc>
                  <a:txBody>
                    <a:bodyPr/>
                    <a:lstStyle/>
                    <a:p>
                      <a:pPr algn="ctr"/>
                      <a:r>
                        <a:rPr lang="fa-IR" sz="1500" b="1" dirty="0" smtClean="0">
                          <a:latin typeface="Titr" pitchFamily="2" charset="-78"/>
                          <a:cs typeface="Titr" pitchFamily="2" charset="-78"/>
                        </a:rPr>
                        <a:t>184582/4</a:t>
                      </a:r>
                      <a:endParaRPr lang="en-US" sz="1500" b="1" dirty="0">
                        <a:latin typeface="Titr" pitchFamily="2" charset="-78"/>
                        <a:cs typeface="Titr" pitchFamily="2" charset="-78"/>
                      </a:endParaRPr>
                    </a:p>
                  </a:txBody>
                  <a:tcPr/>
                </a:tc>
                <a:tc>
                  <a:txBody>
                    <a:bodyPr/>
                    <a:lstStyle/>
                    <a:p>
                      <a:pPr algn="ctr"/>
                      <a:r>
                        <a:rPr lang="fa-IR" sz="1500" b="1" kern="1200" dirty="0" smtClean="0">
                          <a:solidFill>
                            <a:schemeClr val="dk1"/>
                          </a:solidFill>
                          <a:latin typeface="Titr" pitchFamily="2" charset="-78"/>
                          <a:ea typeface="+mn-ea"/>
                          <a:cs typeface="Titr" pitchFamily="2" charset="-78"/>
                        </a:rPr>
                        <a:t>3/96</a:t>
                      </a:r>
                      <a:endParaRPr lang="en-US" sz="1500" b="1" dirty="0">
                        <a:latin typeface="Titr" pitchFamily="2" charset="-78"/>
                        <a:cs typeface="Titr" pitchFamily="2" charset="-78"/>
                      </a:endParaRPr>
                    </a:p>
                  </a:txBody>
                  <a:tcPr/>
                </a:tc>
                <a:tc>
                  <a:txBody>
                    <a:bodyPr/>
                    <a:lstStyle/>
                    <a:p>
                      <a:pPr algn="ctr"/>
                      <a:r>
                        <a:rPr lang="fa-IR" sz="1500" b="1" dirty="0" smtClean="0">
                          <a:latin typeface="Titr" pitchFamily="2" charset="-78"/>
                          <a:cs typeface="Titr" pitchFamily="2" charset="-78"/>
                        </a:rPr>
                        <a:t>14/4</a:t>
                      </a:r>
                      <a:endParaRPr lang="en-US" sz="1500" b="1" dirty="0">
                        <a:latin typeface="Titr" pitchFamily="2" charset="-78"/>
                        <a:cs typeface="Titr" pitchFamily="2" charset="-78"/>
                      </a:endParaRPr>
                    </a:p>
                  </a:txBody>
                  <a:tcPr/>
                </a:tc>
              </a:tr>
              <a:tr h="531679">
                <a:tc>
                  <a:txBody>
                    <a:bodyPr/>
                    <a:lstStyle/>
                    <a:p>
                      <a:pPr rtl="1"/>
                      <a:r>
                        <a:rPr lang="fa-IR" dirty="0" smtClean="0">
                          <a:latin typeface="Titr" pitchFamily="2" charset="-78"/>
                          <a:cs typeface="Titr" pitchFamily="2" charset="-78"/>
                        </a:rPr>
                        <a:t>1375</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57275/6</a:t>
                      </a:r>
                      <a:endParaRPr lang="en-US" sz="1800" b="1" dirty="0" smtClean="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12560/2</a:t>
                      </a:r>
                      <a:endParaRPr lang="en-US" sz="1800" b="1" dirty="0" smtClean="0">
                        <a:latin typeface="Titr" pitchFamily="2" charset="-78"/>
                        <a:cs typeface="Titr" pitchFamily="2" charset="-78"/>
                      </a:endParaRPr>
                    </a:p>
                  </a:txBody>
                  <a:tcPr/>
                </a:tc>
                <a:tc>
                  <a:txBody>
                    <a:bodyPr/>
                    <a:lstStyle/>
                    <a:p>
                      <a:pPr algn="ctr"/>
                      <a:r>
                        <a:rPr lang="fa-IR" sz="1500" b="1" dirty="0" smtClean="0">
                          <a:latin typeface="Titr" pitchFamily="2" charset="-78"/>
                          <a:cs typeface="Titr" pitchFamily="2" charset="-78"/>
                        </a:rPr>
                        <a:t>32745/7</a:t>
                      </a:r>
                      <a:endParaRPr lang="en-US" sz="1500" b="1" dirty="0">
                        <a:latin typeface="Titr" pitchFamily="2" charset="-78"/>
                        <a:cs typeface="Titr" pitchFamily="2" charset="-78"/>
                      </a:endParaRPr>
                    </a:p>
                  </a:txBody>
                  <a:tcPr/>
                </a:tc>
                <a:tc>
                  <a:txBody>
                    <a:bodyPr/>
                    <a:lstStyle/>
                    <a:p>
                      <a:pPr algn="ctr"/>
                      <a:r>
                        <a:rPr lang="fa-IR" sz="1500" b="1" baseline="0" dirty="0" smtClean="0">
                          <a:latin typeface="Titr" pitchFamily="2" charset="-78"/>
                          <a:cs typeface="Titr" pitchFamily="2" charset="-78"/>
                        </a:rPr>
                        <a:t>246698/9</a:t>
                      </a:r>
                      <a:endParaRPr lang="en-US" sz="1500" b="1" baseline="0" dirty="0">
                        <a:latin typeface="Titr" pitchFamily="2" charset="-78"/>
                        <a:cs typeface="Titr" pitchFamily="2" charset="-78"/>
                      </a:endParaRPr>
                    </a:p>
                  </a:txBody>
                  <a:tcPr/>
                </a:tc>
                <a:tc>
                  <a:txBody>
                    <a:bodyPr/>
                    <a:lstStyle/>
                    <a:p>
                      <a:pPr algn="ctr"/>
                      <a:r>
                        <a:rPr lang="fa-IR" sz="1500" b="1" baseline="0" dirty="0" smtClean="0">
                          <a:latin typeface="Titr" pitchFamily="2" charset="-78"/>
                          <a:cs typeface="Titr" pitchFamily="2" charset="-78"/>
                        </a:rPr>
                        <a:t>5/09</a:t>
                      </a:r>
                      <a:endParaRPr lang="en-US" sz="1500" b="1" baseline="0" dirty="0">
                        <a:latin typeface="Titr" pitchFamily="2" charset="-78"/>
                        <a:cs typeface="Titr" pitchFamily="2" charset="-78"/>
                      </a:endParaRPr>
                    </a:p>
                  </a:txBody>
                  <a:tcPr/>
                </a:tc>
                <a:tc>
                  <a:txBody>
                    <a:bodyPr/>
                    <a:lstStyle/>
                    <a:p>
                      <a:pPr algn="ctr"/>
                      <a:r>
                        <a:rPr lang="fa-IR" sz="1500" b="1" baseline="0" dirty="0" smtClean="0">
                          <a:latin typeface="Titr" pitchFamily="2" charset="-78"/>
                          <a:cs typeface="Titr" pitchFamily="2" charset="-78"/>
                        </a:rPr>
                        <a:t>13/27</a:t>
                      </a:r>
                      <a:endParaRPr lang="en-US" sz="1500" b="1" baseline="0" dirty="0">
                        <a:latin typeface="Titr" pitchFamily="2" charset="-78"/>
                        <a:cs typeface="Titr" pitchFamily="2" charset="-78"/>
                      </a:endParaRPr>
                    </a:p>
                  </a:txBody>
                  <a:tcPr/>
                </a:tc>
              </a:tr>
              <a:tr h="531679">
                <a:tc>
                  <a:txBody>
                    <a:bodyPr/>
                    <a:lstStyle/>
                    <a:p>
                      <a:pPr rtl="1"/>
                      <a:r>
                        <a:rPr lang="fa-IR" dirty="0" smtClean="0">
                          <a:latin typeface="Titr" pitchFamily="2" charset="-78"/>
                          <a:cs typeface="Titr" pitchFamily="2" charset="-78"/>
                        </a:rPr>
                        <a:t>1376</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62569/1</a:t>
                      </a:r>
                      <a:endParaRPr lang="en-US" sz="1800" b="1" dirty="0" smtClean="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17344/6</a:t>
                      </a:r>
                      <a:endParaRPr lang="en-US" sz="1800" b="1" dirty="0" smtClean="0">
                        <a:latin typeface="Titr" pitchFamily="2" charset="-78"/>
                        <a:cs typeface="Titr" pitchFamily="2" charset="-78"/>
                      </a:endParaRPr>
                    </a:p>
                  </a:txBody>
                  <a:tcPr/>
                </a:tc>
                <a:tc>
                  <a:txBody>
                    <a:bodyPr/>
                    <a:lstStyle/>
                    <a:p>
                      <a:pPr algn="ctr"/>
                      <a:r>
                        <a:rPr lang="fa-IR" sz="1500" b="1" dirty="0" smtClean="0">
                          <a:latin typeface="Titr" pitchFamily="2" charset="-78"/>
                          <a:cs typeface="Titr" pitchFamily="2" charset="-78"/>
                        </a:rPr>
                        <a:t>26018</a:t>
                      </a:r>
                      <a:endParaRPr lang="en-US" sz="1500" b="1" dirty="0">
                        <a:latin typeface="Titr" pitchFamily="2" charset="-78"/>
                        <a:cs typeface="Titr" pitchFamily="2" charset="-78"/>
                      </a:endParaRPr>
                    </a:p>
                  </a:txBody>
                  <a:tcPr/>
                </a:tc>
                <a:tc>
                  <a:txBody>
                    <a:bodyPr/>
                    <a:lstStyle/>
                    <a:p>
                      <a:pPr algn="ctr"/>
                      <a:r>
                        <a:rPr lang="fa-IR" sz="1500" b="1" baseline="0" dirty="0" smtClean="0">
                          <a:latin typeface="Titr" pitchFamily="2" charset="-78"/>
                          <a:cs typeface="Titr" pitchFamily="2" charset="-78"/>
                        </a:rPr>
                        <a:t>292186/8</a:t>
                      </a:r>
                      <a:endParaRPr lang="en-US" sz="1500" b="1" baseline="0" dirty="0">
                        <a:latin typeface="Titr" pitchFamily="2" charset="-78"/>
                        <a:cs typeface="Titr" pitchFamily="2" charset="-78"/>
                      </a:endParaRPr>
                    </a:p>
                  </a:txBody>
                  <a:tcPr/>
                </a:tc>
                <a:tc>
                  <a:txBody>
                    <a:bodyPr/>
                    <a:lstStyle/>
                    <a:p>
                      <a:pPr algn="ctr"/>
                      <a:r>
                        <a:rPr lang="fa-IR" sz="1500" b="1" baseline="0" dirty="0" smtClean="0">
                          <a:latin typeface="Titr" pitchFamily="2" charset="-78"/>
                          <a:cs typeface="Titr" pitchFamily="2" charset="-78"/>
                        </a:rPr>
                        <a:t>5/93</a:t>
                      </a:r>
                      <a:endParaRPr lang="en-US" sz="1500" b="1" baseline="0" dirty="0">
                        <a:latin typeface="Titr" pitchFamily="2" charset="-78"/>
                        <a:cs typeface="Titr" pitchFamily="2" charset="-78"/>
                      </a:endParaRPr>
                    </a:p>
                  </a:txBody>
                  <a:tcPr/>
                </a:tc>
                <a:tc>
                  <a:txBody>
                    <a:bodyPr/>
                    <a:lstStyle/>
                    <a:p>
                      <a:pPr algn="ctr"/>
                      <a:r>
                        <a:rPr lang="fa-IR" sz="1500" b="1" baseline="0" dirty="0" smtClean="0">
                          <a:latin typeface="Titr" pitchFamily="2" charset="-78"/>
                          <a:cs typeface="Titr" pitchFamily="2" charset="-78"/>
                        </a:rPr>
                        <a:t>8/90</a:t>
                      </a:r>
                      <a:endParaRPr lang="en-US" sz="1500" b="1" baseline="0" dirty="0">
                        <a:latin typeface="Titr" pitchFamily="2" charset="-78"/>
                        <a:cs typeface="Titr" pitchFamily="2" charset="-78"/>
                      </a:endParaRPr>
                    </a:p>
                  </a:txBody>
                  <a:tcPr/>
                </a:tc>
              </a:tr>
              <a:tr h="531679">
                <a:tc>
                  <a:txBody>
                    <a:bodyPr/>
                    <a:lstStyle/>
                    <a:p>
                      <a:pPr rtl="1"/>
                      <a:r>
                        <a:rPr lang="fa-IR" dirty="0" smtClean="0">
                          <a:latin typeface="Titr" pitchFamily="2" charset="-78"/>
                          <a:cs typeface="Titr" pitchFamily="2" charset="-78"/>
                        </a:rPr>
                        <a:t>1377</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53626</a:t>
                      </a:r>
                      <a:endParaRPr lang="en-US" sz="1800" b="1" dirty="0" smtClean="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18686/6</a:t>
                      </a:r>
                      <a:endParaRPr lang="en-US" sz="1800" b="1" dirty="0" smtClean="0">
                        <a:latin typeface="Titr" pitchFamily="2" charset="-78"/>
                        <a:cs typeface="Titr" pitchFamily="2" charset="-78"/>
                      </a:endParaRPr>
                    </a:p>
                  </a:txBody>
                  <a:tcPr/>
                </a:tc>
                <a:tc>
                  <a:txBody>
                    <a:bodyPr/>
                    <a:lstStyle/>
                    <a:p>
                      <a:pPr algn="ctr"/>
                      <a:r>
                        <a:rPr lang="fa-IR" sz="1500" b="1" dirty="0" smtClean="0">
                          <a:latin typeface="Titr" pitchFamily="2" charset="-78"/>
                          <a:cs typeface="Titr" pitchFamily="2" charset="-78"/>
                        </a:rPr>
                        <a:t>16598</a:t>
                      </a:r>
                      <a:endParaRPr lang="en-US" sz="1500" b="1" dirty="0">
                        <a:latin typeface="Titr" pitchFamily="2" charset="-78"/>
                        <a:cs typeface="Titr" pitchFamily="2" charset="-78"/>
                      </a:endParaRPr>
                    </a:p>
                  </a:txBody>
                  <a:tcPr/>
                </a:tc>
                <a:tc>
                  <a:txBody>
                    <a:bodyPr/>
                    <a:lstStyle/>
                    <a:p>
                      <a:pPr algn="ctr"/>
                      <a:r>
                        <a:rPr lang="fa-IR" sz="1500" b="1" baseline="0" dirty="0" smtClean="0">
                          <a:latin typeface="Titr" pitchFamily="2" charset="-78"/>
                          <a:cs typeface="Titr" pitchFamily="2" charset="-78"/>
                        </a:rPr>
                        <a:t>329513/8</a:t>
                      </a:r>
                      <a:endParaRPr lang="en-US" sz="1500" b="1" baseline="0" dirty="0">
                        <a:latin typeface="Titr" pitchFamily="2" charset="-78"/>
                        <a:cs typeface="Titr" pitchFamily="2" charset="-78"/>
                      </a:endParaRPr>
                    </a:p>
                  </a:txBody>
                  <a:tcPr/>
                </a:tc>
                <a:tc>
                  <a:txBody>
                    <a:bodyPr/>
                    <a:lstStyle/>
                    <a:p>
                      <a:pPr algn="ctr"/>
                      <a:r>
                        <a:rPr lang="fa-IR" sz="1500" b="1" baseline="0" dirty="0" smtClean="0">
                          <a:latin typeface="Titr" pitchFamily="2" charset="-78"/>
                          <a:cs typeface="Titr" pitchFamily="2" charset="-78"/>
                        </a:rPr>
                        <a:t>5/67</a:t>
                      </a:r>
                      <a:endParaRPr lang="en-US" sz="1500" b="1" baseline="0" dirty="0">
                        <a:latin typeface="Titr" pitchFamily="2" charset="-78"/>
                        <a:cs typeface="Titr" pitchFamily="2" charset="-78"/>
                      </a:endParaRPr>
                    </a:p>
                  </a:txBody>
                  <a:tcPr/>
                </a:tc>
                <a:tc>
                  <a:txBody>
                    <a:bodyPr/>
                    <a:lstStyle/>
                    <a:p>
                      <a:pPr algn="ctr"/>
                      <a:r>
                        <a:rPr lang="fa-IR" sz="1500" b="1" baseline="0" dirty="0" smtClean="0">
                          <a:latin typeface="Titr" pitchFamily="2" charset="-78"/>
                          <a:cs typeface="Titr" pitchFamily="2" charset="-78"/>
                        </a:rPr>
                        <a:t>5/03</a:t>
                      </a:r>
                      <a:endParaRPr lang="en-US" sz="1500" b="1" baseline="0" dirty="0">
                        <a:latin typeface="Titr" pitchFamily="2" charset="-78"/>
                        <a:cs typeface="Titr" pitchFamily="2" charset="-78"/>
                      </a:endParaRPr>
                    </a:p>
                  </a:txBody>
                  <a:tcPr/>
                </a:tc>
              </a:tr>
              <a:tr h="531679">
                <a:tc>
                  <a:txBody>
                    <a:bodyPr/>
                    <a:lstStyle/>
                    <a:p>
                      <a:pPr rtl="1"/>
                      <a:r>
                        <a:rPr lang="fa-IR" dirty="0" smtClean="0">
                          <a:latin typeface="Titr" pitchFamily="2" charset="-78"/>
                          <a:cs typeface="Titr" pitchFamily="2" charset="-78"/>
                        </a:rPr>
                        <a:t>1378</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92315/8</a:t>
                      </a:r>
                      <a:endParaRPr lang="en-US" sz="1800" b="1" dirty="0" smtClean="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25831/4</a:t>
                      </a:r>
                      <a:endParaRPr lang="en-US" sz="1800" b="1" dirty="0" smtClean="0">
                        <a:latin typeface="Titr" pitchFamily="2" charset="-78"/>
                        <a:cs typeface="Titr" pitchFamily="2" charset="-78"/>
                      </a:endParaRPr>
                    </a:p>
                  </a:txBody>
                  <a:tcPr/>
                </a:tc>
                <a:tc>
                  <a:txBody>
                    <a:bodyPr/>
                    <a:lstStyle/>
                    <a:p>
                      <a:pPr algn="ctr"/>
                      <a:r>
                        <a:rPr lang="fa-IR" sz="1500" b="1" dirty="0" smtClean="0">
                          <a:latin typeface="Titr" pitchFamily="2" charset="-78"/>
                          <a:cs typeface="Titr" pitchFamily="2" charset="-78"/>
                        </a:rPr>
                        <a:t>25955/4</a:t>
                      </a:r>
                      <a:endParaRPr lang="en-US" sz="1500" b="1" dirty="0">
                        <a:latin typeface="Titr" pitchFamily="2" charset="-78"/>
                        <a:cs typeface="Titr" pitchFamily="2" charset="-78"/>
                      </a:endParaRPr>
                    </a:p>
                  </a:txBody>
                  <a:tcPr/>
                </a:tc>
                <a:tc>
                  <a:txBody>
                    <a:bodyPr/>
                    <a:lstStyle/>
                    <a:p>
                      <a:pPr algn="ctr"/>
                      <a:r>
                        <a:rPr lang="fa-IR" sz="1500" b="1" baseline="0" dirty="0" smtClean="0">
                          <a:latin typeface="Titr" pitchFamily="2" charset="-78"/>
                          <a:cs typeface="Titr" pitchFamily="2" charset="-78"/>
                        </a:rPr>
                        <a:t>436093</a:t>
                      </a:r>
                      <a:endParaRPr lang="en-US" sz="1500" b="1" baseline="0" dirty="0">
                        <a:latin typeface="Titr" pitchFamily="2" charset="-78"/>
                        <a:cs typeface="Titr" pitchFamily="2" charset="-78"/>
                      </a:endParaRPr>
                    </a:p>
                  </a:txBody>
                  <a:tcPr/>
                </a:tc>
                <a:tc>
                  <a:txBody>
                    <a:bodyPr/>
                    <a:lstStyle/>
                    <a:p>
                      <a:pPr algn="ctr"/>
                      <a:r>
                        <a:rPr lang="fa-IR" sz="1500" b="1" baseline="0" dirty="0" smtClean="0">
                          <a:latin typeface="Titr" pitchFamily="2" charset="-78"/>
                          <a:cs typeface="Titr" pitchFamily="2" charset="-78"/>
                        </a:rPr>
                        <a:t>5/92</a:t>
                      </a:r>
                      <a:endParaRPr lang="en-US" sz="1500" b="1" baseline="0" dirty="0">
                        <a:latin typeface="Titr" pitchFamily="2" charset="-78"/>
                        <a:cs typeface="Titr" pitchFamily="2" charset="-78"/>
                      </a:endParaRPr>
                    </a:p>
                  </a:txBody>
                  <a:tcPr/>
                </a:tc>
                <a:tc>
                  <a:txBody>
                    <a:bodyPr/>
                    <a:lstStyle/>
                    <a:p>
                      <a:pPr algn="ctr"/>
                      <a:r>
                        <a:rPr lang="fa-IR" sz="1500" b="1" baseline="0" dirty="0" smtClean="0">
                          <a:latin typeface="Titr" pitchFamily="2" charset="-78"/>
                          <a:cs typeface="Titr" pitchFamily="2" charset="-78"/>
                        </a:rPr>
                        <a:t>5/95</a:t>
                      </a:r>
                      <a:endParaRPr lang="en-US" sz="1500" b="1" baseline="0" dirty="0">
                        <a:latin typeface="Titr" pitchFamily="2" charset="-78"/>
                        <a:cs typeface="Titr" pitchFamily="2" charset="-78"/>
                      </a:endParaRPr>
                    </a:p>
                  </a:txBody>
                  <a:tcPr/>
                </a:tc>
              </a:tr>
              <a:tr h="531679">
                <a:tc>
                  <a:txBody>
                    <a:bodyPr/>
                    <a:lstStyle/>
                    <a:p>
                      <a:pPr rtl="1"/>
                      <a:r>
                        <a:rPr lang="fa-IR" dirty="0" smtClean="0">
                          <a:latin typeface="Titr" pitchFamily="2" charset="-78"/>
                          <a:cs typeface="Titr" pitchFamily="2" charset="-78"/>
                        </a:rPr>
                        <a:t>1379</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104640/8</a:t>
                      </a:r>
                      <a:endParaRPr lang="en-US" sz="1800" b="1" dirty="0" smtClean="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36585/2</a:t>
                      </a:r>
                      <a:endParaRPr lang="en-US" sz="1800" b="1" dirty="0" smtClean="0">
                        <a:latin typeface="Titr" pitchFamily="2" charset="-78"/>
                        <a:cs typeface="Titr" pitchFamily="2" charset="-78"/>
                      </a:endParaRPr>
                    </a:p>
                  </a:txBody>
                  <a:tcPr/>
                </a:tc>
                <a:tc>
                  <a:txBody>
                    <a:bodyPr/>
                    <a:lstStyle/>
                    <a:p>
                      <a:pPr algn="ctr"/>
                      <a:r>
                        <a:rPr lang="fa-IR" sz="1500" b="1" dirty="0" smtClean="0">
                          <a:latin typeface="Titr" pitchFamily="2" charset="-78"/>
                          <a:cs typeface="Titr" pitchFamily="2" charset="-78"/>
                        </a:rPr>
                        <a:t>59448/2</a:t>
                      </a:r>
                      <a:endParaRPr lang="en-US" sz="1500" b="1" dirty="0">
                        <a:latin typeface="Titr" pitchFamily="2" charset="-78"/>
                        <a:cs typeface="Titr" pitchFamily="2" charset="-78"/>
                      </a:endParaRPr>
                    </a:p>
                  </a:txBody>
                  <a:tcPr/>
                </a:tc>
                <a:tc>
                  <a:txBody>
                    <a:bodyPr/>
                    <a:lstStyle/>
                    <a:p>
                      <a:pPr algn="ctr"/>
                      <a:r>
                        <a:rPr lang="fa-IR" sz="1500" b="1" baseline="0" dirty="0" smtClean="0">
                          <a:latin typeface="Titr" pitchFamily="2" charset="-78"/>
                          <a:cs typeface="Titr" pitchFamily="2" charset="-78"/>
                        </a:rPr>
                        <a:t>580750/6</a:t>
                      </a:r>
                      <a:endParaRPr lang="en-US" sz="1500" b="1" baseline="0" dirty="0">
                        <a:latin typeface="Titr" pitchFamily="2" charset="-78"/>
                        <a:cs typeface="Titr" pitchFamily="2" charset="-78"/>
                      </a:endParaRPr>
                    </a:p>
                  </a:txBody>
                  <a:tcPr/>
                </a:tc>
                <a:tc>
                  <a:txBody>
                    <a:bodyPr/>
                    <a:lstStyle/>
                    <a:p>
                      <a:pPr algn="ctr"/>
                      <a:r>
                        <a:rPr lang="fa-IR" sz="1500" b="1" baseline="0" dirty="0" smtClean="0">
                          <a:latin typeface="Titr" pitchFamily="2" charset="-78"/>
                          <a:cs typeface="Titr" pitchFamily="2" charset="-78"/>
                        </a:rPr>
                        <a:t>6/29</a:t>
                      </a:r>
                      <a:endParaRPr lang="en-US" sz="1500" b="1" baseline="0" dirty="0">
                        <a:latin typeface="Titr" pitchFamily="2" charset="-78"/>
                        <a:cs typeface="Titr" pitchFamily="2" charset="-78"/>
                      </a:endParaRPr>
                    </a:p>
                  </a:txBody>
                  <a:tcPr/>
                </a:tc>
                <a:tc>
                  <a:txBody>
                    <a:bodyPr/>
                    <a:lstStyle/>
                    <a:p>
                      <a:pPr algn="ctr"/>
                      <a:r>
                        <a:rPr lang="fa-IR" sz="1500" b="1" baseline="0" dirty="0" smtClean="0">
                          <a:latin typeface="Titr" pitchFamily="2" charset="-78"/>
                          <a:cs typeface="Titr" pitchFamily="2" charset="-78"/>
                        </a:rPr>
                        <a:t>10/23</a:t>
                      </a:r>
                      <a:endParaRPr lang="en-US" sz="1500" b="1" baseline="0" dirty="0">
                        <a:latin typeface="Titr" pitchFamily="2" charset="-78"/>
                        <a:cs typeface="Titr" pitchFamily="2" charset="-78"/>
                      </a:endParaRPr>
                    </a:p>
                  </a:txBody>
                  <a:tcPr/>
                </a:tc>
              </a:tr>
              <a:tr h="531679">
                <a:tc>
                  <a:txBody>
                    <a:bodyPr/>
                    <a:lstStyle/>
                    <a:p>
                      <a:pPr rtl="1"/>
                      <a:r>
                        <a:rPr lang="fa-IR" dirty="0" smtClean="0">
                          <a:latin typeface="Titr" pitchFamily="2" charset="-78"/>
                          <a:cs typeface="Titr" pitchFamily="2" charset="-78"/>
                        </a:rPr>
                        <a:t>1380</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125479/5</a:t>
                      </a:r>
                      <a:endParaRPr lang="en-US" sz="1800" b="1" dirty="0" smtClean="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41786/1</a:t>
                      </a:r>
                      <a:endParaRPr lang="en-US" sz="1800" b="1" dirty="0" smtClean="0">
                        <a:latin typeface="Titr" pitchFamily="2" charset="-78"/>
                        <a:cs typeface="Titr" pitchFamily="2" charset="-78"/>
                      </a:endParaRPr>
                    </a:p>
                  </a:txBody>
                  <a:tcPr/>
                </a:tc>
                <a:tc>
                  <a:txBody>
                    <a:bodyPr/>
                    <a:lstStyle/>
                    <a:p>
                      <a:pPr algn="ctr"/>
                      <a:r>
                        <a:rPr lang="fa-IR" sz="1500" b="1" dirty="0" smtClean="0">
                          <a:latin typeface="Titr" pitchFamily="2" charset="-78"/>
                          <a:cs typeface="Titr" pitchFamily="2" charset="-78"/>
                        </a:rPr>
                        <a:t>71957/1</a:t>
                      </a:r>
                      <a:endParaRPr lang="en-US" sz="1500" b="1" dirty="0">
                        <a:latin typeface="Titr" pitchFamily="2" charset="-78"/>
                        <a:cs typeface="Titr" pitchFamily="2" charset="-78"/>
                      </a:endParaRPr>
                    </a:p>
                  </a:txBody>
                  <a:tcPr/>
                </a:tc>
                <a:tc>
                  <a:txBody>
                    <a:bodyPr/>
                    <a:lstStyle/>
                    <a:p>
                      <a:pPr algn="ctr"/>
                      <a:r>
                        <a:rPr lang="fa-IR" sz="1500" b="1" baseline="0" dirty="0" smtClean="0">
                          <a:latin typeface="Titr" pitchFamily="2" charset="-78"/>
                          <a:cs typeface="Titr" pitchFamily="2" charset="-78"/>
                        </a:rPr>
                        <a:t>673191/4</a:t>
                      </a:r>
                      <a:endParaRPr lang="en-US" sz="1500" b="1" baseline="0" dirty="0">
                        <a:latin typeface="Titr" pitchFamily="2" charset="-78"/>
                        <a:cs typeface="Titr" pitchFamily="2" charset="-78"/>
                      </a:endParaRPr>
                    </a:p>
                  </a:txBody>
                  <a:tcPr/>
                </a:tc>
                <a:tc>
                  <a:txBody>
                    <a:bodyPr/>
                    <a:lstStyle/>
                    <a:p>
                      <a:pPr algn="ctr"/>
                      <a:r>
                        <a:rPr lang="fa-IR" sz="1500" b="1" baseline="0" dirty="0" smtClean="0">
                          <a:latin typeface="Titr" pitchFamily="2" charset="-78"/>
                          <a:cs typeface="Titr" pitchFamily="2" charset="-78"/>
                        </a:rPr>
                        <a:t>6/20</a:t>
                      </a:r>
                      <a:endParaRPr lang="en-US" sz="1500" b="1" baseline="0" dirty="0">
                        <a:latin typeface="Titr" pitchFamily="2" charset="-78"/>
                        <a:cs typeface="Titr" pitchFamily="2" charset="-78"/>
                      </a:endParaRPr>
                    </a:p>
                  </a:txBody>
                  <a:tcPr/>
                </a:tc>
                <a:tc>
                  <a:txBody>
                    <a:bodyPr/>
                    <a:lstStyle/>
                    <a:p>
                      <a:pPr algn="ctr"/>
                      <a:r>
                        <a:rPr lang="fa-IR" sz="1500" b="1" baseline="0" dirty="0" smtClean="0">
                          <a:latin typeface="Titr" pitchFamily="2" charset="-78"/>
                          <a:cs typeface="Titr" pitchFamily="2" charset="-78"/>
                        </a:rPr>
                        <a:t>10/68</a:t>
                      </a:r>
                      <a:endParaRPr lang="en-US" sz="1500" b="1" baseline="0" dirty="0">
                        <a:latin typeface="Titr" pitchFamily="2" charset="-78"/>
                        <a:cs typeface="Titr" pitchFamily="2" charset="-78"/>
                      </a:endParaRPr>
                    </a:p>
                  </a:txBody>
                  <a:tcPr/>
                </a:tc>
              </a:tr>
              <a:tr h="531679">
                <a:tc>
                  <a:txBody>
                    <a:bodyPr/>
                    <a:lstStyle/>
                    <a:p>
                      <a:pPr rtl="1"/>
                      <a:r>
                        <a:rPr lang="fa-IR" dirty="0" smtClean="0">
                          <a:latin typeface="Titr" pitchFamily="2" charset="-78"/>
                          <a:cs typeface="Titr" pitchFamily="2" charset="-78"/>
                        </a:rPr>
                        <a:t>1381</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165210/2</a:t>
                      </a:r>
                      <a:endParaRPr lang="en-US" sz="1800" b="1" dirty="0" smtClean="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50141/2</a:t>
                      </a:r>
                      <a:endParaRPr lang="en-US" sz="1800" b="1" dirty="0" smtClean="0">
                        <a:latin typeface="Titr" pitchFamily="2" charset="-78"/>
                        <a:cs typeface="Titr" pitchFamily="2" charset="-78"/>
                      </a:endParaRPr>
                    </a:p>
                  </a:txBody>
                  <a:tcPr/>
                </a:tc>
                <a:tc>
                  <a:txBody>
                    <a:bodyPr/>
                    <a:lstStyle/>
                    <a:p>
                      <a:pPr algn="ctr"/>
                      <a:r>
                        <a:rPr lang="fa-IR" sz="1500" b="1" dirty="0" smtClean="0">
                          <a:latin typeface="Titr" pitchFamily="2" charset="-78"/>
                          <a:cs typeface="Titr" pitchFamily="2" charset="-78"/>
                        </a:rPr>
                        <a:t>102553/4</a:t>
                      </a:r>
                      <a:endParaRPr lang="en-US" sz="1500" b="1" dirty="0">
                        <a:latin typeface="Titr" pitchFamily="2" charset="-78"/>
                        <a:cs typeface="Titr" pitchFamily="2" charset="-78"/>
                      </a:endParaRPr>
                    </a:p>
                  </a:txBody>
                  <a:tcPr/>
                </a:tc>
                <a:tc>
                  <a:txBody>
                    <a:bodyPr/>
                    <a:lstStyle/>
                    <a:p>
                      <a:pPr algn="ctr"/>
                      <a:r>
                        <a:rPr lang="fa-IR" sz="1500" b="1" baseline="0" dirty="0" smtClean="0">
                          <a:latin typeface="Titr" pitchFamily="2" charset="-78"/>
                          <a:cs typeface="Titr" pitchFamily="2" charset="-78"/>
                        </a:rPr>
                        <a:t>909974/3</a:t>
                      </a:r>
                      <a:endParaRPr lang="en-US" sz="1500" b="1" baseline="0" dirty="0">
                        <a:latin typeface="Titr" pitchFamily="2" charset="-78"/>
                        <a:cs typeface="Titr" pitchFamily="2" charset="-78"/>
                      </a:endParaRPr>
                    </a:p>
                  </a:txBody>
                  <a:tcPr/>
                </a:tc>
                <a:tc>
                  <a:txBody>
                    <a:bodyPr/>
                    <a:lstStyle/>
                    <a:p>
                      <a:pPr algn="ctr"/>
                      <a:r>
                        <a:rPr lang="fa-IR" sz="1500" b="1" baseline="0" dirty="0" smtClean="0">
                          <a:latin typeface="Titr" pitchFamily="2" charset="-78"/>
                          <a:cs typeface="Titr" pitchFamily="2" charset="-78"/>
                        </a:rPr>
                        <a:t>5/51</a:t>
                      </a:r>
                      <a:endParaRPr lang="en-US" sz="1500" b="1" baseline="0" dirty="0">
                        <a:latin typeface="Titr" pitchFamily="2" charset="-78"/>
                        <a:cs typeface="Titr" pitchFamily="2" charset="-78"/>
                      </a:endParaRPr>
                    </a:p>
                  </a:txBody>
                  <a:tcPr/>
                </a:tc>
                <a:tc>
                  <a:txBody>
                    <a:bodyPr/>
                    <a:lstStyle/>
                    <a:p>
                      <a:pPr algn="ctr"/>
                      <a:r>
                        <a:rPr lang="fa-IR" sz="1500" b="1" baseline="0" dirty="0" smtClean="0">
                          <a:latin typeface="Titr" pitchFamily="2" charset="-78"/>
                          <a:cs typeface="Titr" pitchFamily="2" charset="-78"/>
                        </a:rPr>
                        <a:t>11/26</a:t>
                      </a:r>
                      <a:endParaRPr lang="en-US" sz="1500" b="1" baseline="0" dirty="0">
                        <a:latin typeface="Titr" pitchFamily="2" charset="-78"/>
                        <a:cs typeface="Titr" pitchFamily="2" charset="-78"/>
                      </a:endParaRPr>
                    </a:p>
                  </a:txBody>
                  <a:tcPr/>
                </a:tc>
              </a:tr>
              <a:tr h="531679">
                <a:tc>
                  <a:txBody>
                    <a:bodyPr/>
                    <a:lstStyle/>
                    <a:p>
                      <a:pPr rtl="1"/>
                      <a:r>
                        <a:rPr lang="fa-IR" dirty="0" smtClean="0">
                          <a:latin typeface="Titr" pitchFamily="2" charset="-78"/>
                          <a:cs typeface="Titr" pitchFamily="2" charset="-78"/>
                        </a:rPr>
                        <a:t>1382</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311753/5</a:t>
                      </a:r>
                      <a:endParaRPr lang="en-US" sz="1800" b="1" dirty="0" smtClean="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65099</a:t>
                      </a:r>
                      <a:endParaRPr lang="en-US" sz="1800" b="1" dirty="0" smtClean="0">
                        <a:latin typeface="Titr" pitchFamily="2" charset="-78"/>
                        <a:cs typeface="Titr" pitchFamily="2" charset="-78"/>
                      </a:endParaRPr>
                    </a:p>
                  </a:txBody>
                  <a:tcPr/>
                </a:tc>
                <a:tc>
                  <a:txBody>
                    <a:bodyPr/>
                    <a:lstStyle/>
                    <a:p>
                      <a:pPr algn="ctr"/>
                      <a:r>
                        <a:rPr lang="fa-IR" sz="1500" b="1" dirty="0" smtClean="0">
                          <a:latin typeface="Titr" pitchFamily="2" charset="-78"/>
                          <a:cs typeface="Titr" pitchFamily="2" charset="-78"/>
                        </a:rPr>
                        <a:t>128153/9</a:t>
                      </a:r>
                      <a:endParaRPr lang="en-US" sz="1500" b="1" dirty="0">
                        <a:latin typeface="Titr" pitchFamily="2" charset="-78"/>
                        <a:cs typeface="Titr" pitchFamily="2" charset="-78"/>
                      </a:endParaRPr>
                    </a:p>
                  </a:txBody>
                  <a:tcPr/>
                </a:tc>
                <a:tc>
                  <a:txBody>
                    <a:bodyPr/>
                    <a:lstStyle/>
                    <a:p>
                      <a:pPr algn="ctr"/>
                      <a:r>
                        <a:rPr lang="fa-IR" sz="1500" b="1" baseline="0" dirty="0" smtClean="0">
                          <a:latin typeface="Titr" pitchFamily="2" charset="-78"/>
                          <a:cs typeface="Titr" pitchFamily="2" charset="-78"/>
                        </a:rPr>
                        <a:t>1085050/8</a:t>
                      </a:r>
                      <a:endParaRPr lang="en-US" sz="1500" b="1" baseline="0" dirty="0">
                        <a:latin typeface="Titr" pitchFamily="2" charset="-78"/>
                        <a:cs typeface="Titr" pitchFamily="2" charset="-78"/>
                      </a:endParaRPr>
                    </a:p>
                  </a:txBody>
                  <a:tcPr/>
                </a:tc>
                <a:tc>
                  <a:txBody>
                    <a:bodyPr/>
                    <a:lstStyle/>
                    <a:p>
                      <a:pPr algn="ctr"/>
                      <a:r>
                        <a:rPr lang="fa-IR" sz="1500" b="1" baseline="0" dirty="0" smtClean="0">
                          <a:latin typeface="Titr" pitchFamily="2" charset="-78"/>
                          <a:cs typeface="Titr" pitchFamily="2" charset="-78"/>
                        </a:rPr>
                        <a:t>5/99</a:t>
                      </a:r>
                      <a:endParaRPr lang="en-US" sz="1500" b="1" baseline="0" dirty="0">
                        <a:latin typeface="Titr" pitchFamily="2" charset="-78"/>
                        <a:cs typeface="Titr" pitchFamily="2" charset="-78"/>
                      </a:endParaRPr>
                    </a:p>
                  </a:txBody>
                  <a:tcPr/>
                </a:tc>
                <a:tc>
                  <a:txBody>
                    <a:bodyPr/>
                    <a:lstStyle/>
                    <a:p>
                      <a:pPr algn="ctr"/>
                      <a:r>
                        <a:rPr lang="fa-IR" sz="1500" b="1" baseline="0" dirty="0" smtClean="0">
                          <a:latin typeface="Titr" pitchFamily="2" charset="-78"/>
                          <a:cs typeface="Titr" pitchFamily="2" charset="-78"/>
                        </a:rPr>
                        <a:t>11/81</a:t>
                      </a:r>
                      <a:endParaRPr lang="en-US" sz="1500" b="1" baseline="0" dirty="0">
                        <a:latin typeface="Titr" pitchFamily="2" charset="-78"/>
                        <a:cs typeface="Titr" pitchFamily="2" charset="-78"/>
                      </a:endParaRPr>
                    </a:p>
                  </a:txBody>
                  <a:tcPr/>
                </a:tc>
              </a:tr>
              <a:tr h="659555">
                <a:tc>
                  <a:txBody>
                    <a:bodyPr/>
                    <a:lstStyle/>
                    <a:p>
                      <a:pPr rtl="1"/>
                      <a:r>
                        <a:rPr lang="fa-IR" dirty="0" smtClean="0">
                          <a:latin typeface="Titr" pitchFamily="2" charset="-78"/>
                          <a:cs typeface="Titr" pitchFamily="2" charset="-78"/>
                        </a:rPr>
                        <a:t>1383</a:t>
                      </a:r>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403081/3</a:t>
                      </a:r>
                      <a:endParaRPr lang="en-US" sz="1800" b="1" dirty="0" smtClean="0">
                        <a:latin typeface="Titr" pitchFamily="2" charset="-78"/>
                        <a:cs typeface="Titr" pitchFamily="2" charset="-78"/>
                      </a:endParaRPr>
                    </a:p>
                    <a:p>
                      <a:pPr rtl="1"/>
                      <a:endParaRPr lang="fa-IR" dirty="0">
                        <a:latin typeface="Titr" pitchFamily="2" charset="-78"/>
                        <a:cs typeface="Titr" pitchFamily="2" charset="-78"/>
                      </a:endParaRPr>
                    </a:p>
                  </a:txBody>
                  <a:tcPr/>
                </a:tc>
                <a:tc>
                  <a:txBody>
                    <a:bodyPr/>
                    <a:lstStyle/>
                    <a:p>
                      <a:pPr marL="0" marR="0" indent="0" algn="r" defTabSz="457200" rtl="1" eaLnBrk="1" fontAlgn="auto" latinLnBrk="0" hangingPunct="1">
                        <a:lnSpc>
                          <a:spcPct val="100000"/>
                        </a:lnSpc>
                        <a:spcBef>
                          <a:spcPts val="0"/>
                        </a:spcBef>
                        <a:spcAft>
                          <a:spcPts val="0"/>
                        </a:spcAft>
                        <a:buClrTx/>
                        <a:buSzTx/>
                        <a:buFontTx/>
                        <a:buNone/>
                        <a:tabLst/>
                        <a:defRPr/>
                      </a:pPr>
                      <a:r>
                        <a:rPr lang="fa-IR" sz="1800" b="1" dirty="0" smtClean="0">
                          <a:latin typeface="Titr" pitchFamily="2" charset="-78"/>
                          <a:cs typeface="Titr" pitchFamily="2" charset="-78"/>
                        </a:rPr>
                        <a:t>84421/1</a:t>
                      </a:r>
                      <a:endParaRPr lang="en-US" sz="1800" b="1" dirty="0" smtClean="0">
                        <a:latin typeface="Titr" pitchFamily="2" charset="-78"/>
                        <a:cs typeface="Titr" pitchFamily="2" charset="-78"/>
                      </a:endParaRPr>
                    </a:p>
                  </a:txBody>
                  <a:tcPr/>
                </a:tc>
                <a:tc>
                  <a:txBody>
                    <a:bodyPr/>
                    <a:lstStyle/>
                    <a:p>
                      <a:pPr algn="ctr"/>
                      <a:r>
                        <a:rPr lang="fa-IR" sz="1500" b="1" dirty="0" smtClean="0">
                          <a:latin typeface="Titr" pitchFamily="2" charset="-78"/>
                          <a:cs typeface="Titr" pitchFamily="2" charset="-78"/>
                        </a:rPr>
                        <a:t>150413/3</a:t>
                      </a:r>
                      <a:endParaRPr lang="en-US" sz="1500" b="1" dirty="0">
                        <a:latin typeface="Titr" pitchFamily="2" charset="-78"/>
                        <a:cs typeface="Titr" pitchFamily="2" charset="-78"/>
                      </a:endParaRPr>
                    </a:p>
                  </a:txBody>
                  <a:tcPr/>
                </a:tc>
                <a:tc>
                  <a:txBody>
                    <a:bodyPr/>
                    <a:lstStyle/>
                    <a:p>
                      <a:pPr algn="ctr"/>
                      <a:r>
                        <a:rPr lang="en-US" sz="1500" b="1" dirty="0" smtClean="0">
                          <a:latin typeface="Titr" pitchFamily="2" charset="-78"/>
                          <a:cs typeface="Titr" pitchFamily="2" charset="-78"/>
                        </a:rPr>
                        <a:t>_____</a:t>
                      </a:r>
                      <a:endParaRPr lang="en-US" sz="1500" b="1" dirty="0">
                        <a:latin typeface="Titr" pitchFamily="2" charset="-78"/>
                        <a:cs typeface="Titr" pitchFamily="2" charset="-78"/>
                      </a:endParaRPr>
                    </a:p>
                  </a:txBody>
                  <a:tcPr/>
                </a:tc>
                <a:tc>
                  <a:txBody>
                    <a:bodyPr/>
                    <a:lstStyle/>
                    <a:p>
                      <a:pPr algn="ctr"/>
                      <a:r>
                        <a:rPr lang="en-US" sz="1500" b="1" dirty="0" smtClean="0">
                          <a:latin typeface="Titr" pitchFamily="2" charset="-78"/>
                          <a:cs typeface="Titr" pitchFamily="2" charset="-78"/>
                        </a:rPr>
                        <a:t>____</a:t>
                      </a:r>
                      <a:endParaRPr lang="en-US" sz="1500" b="1" dirty="0">
                        <a:latin typeface="Titr" pitchFamily="2" charset="-78"/>
                        <a:cs typeface="Titr" pitchFamily="2" charset="-78"/>
                      </a:endParaRPr>
                    </a:p>
                  </a:txBody>
                  <a:tcPr/>
                </a:tc>
                <a:tc>
                  <a:txBody>
                    <a:bodyPr/>
                    <a:lstStyle/>
                    <a:p>
                      <a:pPr algn="ctr"/>
                      <a:r>
                        <a:rPr lang="en-US" sz="1500" b="1" dirty="0" smtClean="0">
                          <a:latin typeface="Titr" pitchFamily="2" charset="-78"/>
                          <a:cs typeface="Titr" pitchFamily="2" charset="-78"/>
                        </a:rPr>
                        <a:t>____</a:t>
                      </a:r>
                      <a:endParaRPr lang="en-US" sz="1500" b="1" dirty="0">
                        <a:latin typeface="Titr" pitchFamily="2" charset="-78"/>
                        <a:cs typeface="Titr" pitchFamily="2" charset="-78"/>
                      </a:endParaRPr>
                    </a:p>
                  </a:txBody>
                  <a:tcPr/>
                </a:tc>
              </a:tr>
            </a:tbl>
          </a:graphicData>
        </a:graphic>
      </p:graphicFrame>
    </p:spTree>
    <p:extLst>
      <p:ext uri="{BB962C8B-B14F-4D97-AF65-F5344CB8AC3E}">
        <p14:creationId xmlns:p14="http://schemas.microsoft.com/office/powerpoint/2010/main" val="3387435393"/>
      </p:ext>
    </p:extLst>
  </p:cSld>
  <p:clrMapOvr>
    <a:masterClrMapping/>
  </p:clrMapOvr>
  <p:transition spd="slow">
    <p:push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ayansharq\Pictures\258549280ec7a60a4b184aca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91" y="-1582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9779576">
            <a:off x="225980" y="691177"/>
            <a:ext cx="5330717" cy="3910152"/>
          </a:xfrm>
          <a:prstGeom prst="rect">
            <a:avLst/>
          </a:prstGeom>
          <a:noFill/>
        </p:spPr>
        <p:txBody>
          <a:bodyPr wrap="square" rtlCol="0">
            <a:noAutofit/>
          </a:bodyPr>
          <a:lstStyle/>
          <a:p>
            <a:pPr algn="ctr"/>
            <a:r>
              <a:rPr lang="fa-IR"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tr" pitchFamily="2" charset="-78"/>
                <a:cs typeface="Titr" pitchFamily="2" charset="-78"/>
              </a:rPr>
              <a:t>بخش اول</a:t>
            </a:r>
          </a:p>
          <a:p>
            <a:pPr algn="ctr"/>
            <a:r>
              <a:rPr lang="fa-IR"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tr" pitchFamily="2" charset="-78"/>
                <a:cs typeface="Titr" pitchFamily="2" charset="-78"/>
              </a:rPr>
              <a:t>فصل اول </a:t>
            </a:r>
          </a:p>
          <a:p>
            <a:pPr algn="ctr"/>
            <a:r>
              <a:rPr lang="fa-IR"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tr" pitchFamily="2" charset="-78"/>
                <a:cs typeface="Titr" pitchFamily="2" charset="-78"/>
              </a:rPr>
              <a:t>ماليه عمومي و دولت</a:t>
            </a:r>
            <a:endParaRPr lang="en-US" sz="6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tr" pitchFamily="2" charset="-78"/>
              <a:cs typeface="Titr" pitchFamily="2" charset="-78"/>
            </a:endParaRPr>
          </a:p>
        </p:txBody>
      </p:sp>
    </p:spTree>
    <p:extLst>
      <p:ext uri="{BB962C8B-B14F-4D97-AF65-F5344CB8AC3E}">
        <p14:creationId xmlns:p14="http://schemas.microsoft.com/office/powerpoint/2010/main" val="3291800245"/>
      </p:ext>
    </p:extLst>
  </p:cSld>
  <p:clrMapOvr>
    <a:masterClrMapping/>
  </p:clrMapOvr>
  <p:transition spd="slow">
    <p:push dir="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ocuments and Settings\Dear-User\Application Data\MaryamSoft\MirEmadExport.EMF"/>
          <p:cNvPicPr>
            <a:picLocks noChangeAspect="1" noChangeArrowheads="1"/>
          </p:cNvPicPr>
          <p:nvPr/>
        </p:nvPicPr>
        <p:blipFill>
          <a:blip r:embed="rId2" cstate="print"/>
          <a:srcRect/>
          <a:stretch>
            <a:fillRect/>
          </a:stretch>
        </p:blipFill>
        <p:spPr bwMode="auto">
          <a:xfrm>
            <a:off x="3143240" y="185714"/>
            <a:ext cx="5786446" cy="1083165"/>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sp>
        <p:nvSpPr>
          <p:cNvPr id="4" name="TextBox 3"/>
          <p:cNvSpPr txBox="1"/>
          <p:nvPr/>
        </p:nvSpPr>
        <p:spPr>
          <a:xfrm>
            <a:off x="285720" y="1428736"/>
            <a:ext cx="8643998" cy="4985980"/>
          </a:xfrm>
          <a:prstGeom prst="rect">
            <a:avLst/>
          </a:prstGeom>
          <a:noFill/>
        </p:spPr>
        <p:txBody>
          <a:bodyPr wrap="square" rtlCol="1">
            <a:spAutoFit/>
          </a:bodyPr>
          <a:lstStyle/>
          <a:p>
            <a:pPr algn="just" rtl="1">
              <a:buClr>
                <a:schemeClr val="accent1"/>
              </a:buClr>
              <a:buSzPct val="70000"/>
              <a:buFont typeface="Wingdings 2" pitchFamily="18" charset="2"/>
              <a:buChar char="Ò"/>
            </a:pPr>
            <a:r>
              <a:rPr lang="fa-IR" sz="2600" b="1" dirty="0" smtClean="0">
                <a:effectLst>
                  <a:outerShdw blurRad="38100" dist="38100" dir="2700000" algn="tl">
                    <a:srgbClr val="000000">
                      <a:alpha val="43137"/>
                    </a:srgbClr>
                  </a:outerShdw>
                </a:effectLst>
                <a:cs typeface="B Nazanin" pitchFamily="2" charset="-78"/>
              </a:rPr>
              <a:t> به مرور زمان كه بخش خصوصي در اقتصاد زياد مي‌شود بديهي است كه نقش دولت نيز درجهت جبران نارسائيهاي بازار و فعاليت‌هاي بخش خصوصي افزايش مي‌يابد و همينطور بنابه دلايل سياسي و اجتماعي.</a:t>
            </a:r>
          </a:p>
          <a:p>
            <a:pPr algn="just" rtl="1">
              <a:buClr>
                <a:schemeClr val="accent1"/>
              </a:buClr>
              <a:buSzPct val="70000"/>
            </a:pPr>
            <a:endParaRPr lang="fa-IR" sz="2000" b="1" dirty="0" smtClean="0">
              <a:effectLst>
                <a:outerShdw blurRad="38100" dist="38100" dir="2700000" algn="tl">
                  <a:srgbClr val="000000">
                    <a:alpha val="43137"/>
                  </a:srgbClr>
                </a:outerShdw>
              </a:effectLst>
              <a:cs typeface="B Nazanin" pitchFamily="2" charset="-78"/>
            </a:endParaRPr>
          </a:p>
          <a:p>
            <a:pPr algn="just" rtl="1">
              <a:buClr>
                <a:schemeClr val="accent1"/>
              </a:buClr>
              <a:buSzPct val="70000"/>
              <a:buFont typeface="Wingdings 2" pitchFamily="18" charset="2"/>
              <a:buChar char="Ò"/>
            </a:pPr>
            <a:r>
              <a:rPr lang="fa-IR" sz="2600" b="1" dirty="0" smtClean="0">
                <a:effectLst>
                  <a:outerShdw blurRad="38100" dist="38100" dir="2700000" algn="tl">
                    <a:srgbClr val="000000">
                      <a:alpha val="43137"/>
                    </a:srgbClr>
                  </a:outerShdw>
                </a:effectLst>
                <a:cs typeface="B Nazanin" pitchFamily="2" charset="-78"/>
              </a:rPr>
              <a:t> با رشد بازار و بخش خصوصي، بخش عمومي نيز گسترش يافته كه اين در اندازه بودجه و هزينه‌هاي دولت ظاهر مي‌شود.</a:t>
            </a:r>
          </a:p>
          <a:p>
            <a:pPr algn="just" rtl="1">
              <a:buClr>
                <a:schemeClr val="accent1"/>
              </a:buClr>
              <a:buSzPct val="70000"/>
            </a:pPr>
            <a:endParaRPr lang="fa-IR" sz="2000" b="1" dirty="0" smtClean="0">
              <a:effectLst>
                <a:outerShdw blurRad="38100" dist="38100" dir="2700000" algn="tl">
                  <a:srgbClr val="000000">
                    <a:alpha val="43137"/>
                  </a:srgbClr>
                </a:outerShdw>
              </a:effectLst>
              <a:cs typeface="B Nazanin" pitchFamily="2" charset="-78"/>
            </a:endParaRPr>
          </a:p>
          <a:p>
            <a:pPr algn="just" rtl="1">
              <a:buClr>
                <a:schemeClr val="accent1"/>
              </a:buClr>
              <a:buSzPct val="70000"/>
              <a:buFont typeface="Wingdings 2" pitchFamily="18" charset="2"/>
              <a:buChar char="Ò"/>
            </a:pPr>
            <a:r>
              <a:rPr lang="fa-IR" sz="2600" b="1" dirty="0" smtClean="0">
                <a:effectLst>
                  <a:outerShdw blurRad="38100" dist="38100" dir="2700000" algn="tl">
                    <a:srgbClr val="000000">
                      <a:alpha val="43137"/>
                    </a:srgbClr>
                  </a:outerShdw>
                </a:effectLst>
                <a:cs typeface="B Nazanin" pitchFamily="2" charset="-78"/>
              </a:rPr>
              <a:t> در كشورهايي كه بخش خصوصي سازمان يافته و قوي دارند و بازار حمايت مي‌شود، طبيعتاً دولتها چندان بزرگ نمي‌شوند.</a:t>
            </a:r>
          </a:p>
          <a:p>
            <a:pPr algn="just" rtl="1">
              <a:buClr>
                <a:schemeClr val="accent1"/>
              </a:buClr>
              <a:buSzPct val="70000"/>
            </a:pPr>
            <a:endParaRPr lang="fa-IR" sz="2000" b="1" dirty="0" smtClean="0">
              <a:effectLst>
                <a:outerShdw blurRad="38100" dist="38100" dir="2700000" algn="tl">
                  <a:srgbClr val="000000">
                    <a:alpha val="43137"/>
                  </a:srgbClr>
                </a:outerShdw>
              </a:effectLst>
              <a:cs typeface="B Nazanin" pitchFamily="2" charset="-78"/>
            </a:endParaRPr>
          </a:p>
          <a:p>
            <a:pPr algn="just" rtl="1">
              <a:buClr>
                <a:schemeClr val="accent1"/>
              </a:buClr>
              <a:buSzPct val="70000"/>
              <a:buFont typeface="Wingdings 2" pitchFamily="18" charset="2"/>
              <a:buChar char="Ò"/>
            </a:pPr>
            <a:r>
              <a:rPr lang="fa-IR" sz="2600" b="1" dirty="0" smtClean="0">
                <a:effectLst>
                  <a:outerShdw blurRad="38100" dist="38100" dir="2700000" algn="tl">
                    <a:srgbClr val="000000">
                      <a:alpha val="43137"/>
                    </a:srgbClr>
                  </a:outerShdw>
                </a:effectLst>
                <a:cs typeface="B Nazanin" pitchFamily="2" charset="-78"/>
              </a:rPr>
              <a:t> يكي از شيوه هاي ارزيابي اندازه دولت در اقتصاد استفاده از نسبت بودجه يا هزينه هاي دولت به توليد ناخالص داخلي </a:t>
            </a:r>
            <a:r>
              <a:rPr lang="en-US" sz="2600" b="1" dirty="0" smtClean="0">
                <a:effectLst>
                  <a:outerShdw blurRad="38100" dist="38100" dir="2700000" algn="tl">
                    <a:srgbClr val="000000">
                      <a:alpha val="43137"/>
                    </a:srgbClr>
                  </a:outerShdw>
                </a:effectLst>
                <a:cs typeface="B Nazanin" pitchFamily="2" charset="-78"/>
              </a:rPr>
              <a:t>GDP</a:t>
            </a:r>
            <a:r>
              <a:rPr lang="fa-IR" sz="2600" b="1" dirty="0" smtClean="0">
                <a:effectLst>
                  <a:outerShdw blurRad="38100" dist="38100" dir="2700000" algn="tl">
                    <a:srgbClr val="000000">
                      <a:alpha val="43137"/>
                    </a:srgbClr>
                  </a:outerShdw>
                </a:effectLst>
                <a:cs typeface="B Nazanin" pitchFamily="2" charset="-78"/>
              </a:rPr>
              <a:t> است.</a:t>
            </a:r>
          </a:p>
          <a:p>
            <a:pPr algn="just" rtl="1">
              <a:buClr>
                <a:schemeClr val="accent1"/>
              </a:buClr>
              <a:buSzPct val="70000"/>
            </a:pPr>
            <a:endParaRPr lang="fa-IR" sz="2400" b="1" dirty="0" smtClean="0">
              <a:effectLst>
                <a:outerShdw blurRad="38100" dist="38100" dir="2700000" algn="tl">
                  <a:srgbClr val="000000">
                    <a:alpha val="43137"/>
                  </a:srgbClr>
                </a:outerShdw>
              </a:effectLst>
              <a:cs typeface="B Nazanin" pitchFamily="2" charset="-78"/>
            </a:endParaRPr>
          </a:p>
        </p:txBody>
      </p:sp>
      <p:pic>
        <p:nvPicPr>
          <p:cNvPr id="13316" name="Picture 4"/>
          <p:cNvPicPr>
            <a:picLocks noChangeAspect="1" noChangeArrowheads="1"/>
          </p:cNvPicPr>
          <p:nvPr/>
        </p:nvPicPr>
        <p:blipFill>
          <a:blip r:embed="rId3" cstate="print">
            <a:duotone>
              <a:prstClr val="black"/>
              <a:schemeClr val="accent1">
                <a:lumMod val="40000"/>
                <a:lumOff val="60000"/>
                <a:tint val="45000"/>
                <a:satMod val="400000"/>
              </a:schemeClr>
            </a:duotone>
          </a:blip>
          <a:srcRect/>
          <a:stretch>
            <a:fillRect/>
          </a:stretch>
        </p:blipFill>
        <p:spPr bwMode="auto">
          <a:xfrm>
            <a:off x="571472" y="5500702"/>
            <a:ext cx="1857388" cy="715438"/>
          </a:xfrm>
          <a:prstGeom prst="rect">
            <a:avLst/>
          </a:prstGeom>
          <a:noFill/>
          <a:ln w="9525">
            <a:noFill/>
            <a:miter lim="800000"/>
            <a:headEnd/>
            <a:tailEnd/>
          </a:ln>
          <a:effectLst/>
        </p:spPr>
      </p:pic>
    </p:spTree>
    <p:extLst>
      <p:ext uri="{BB962C8B-B14F-4D97-AF65-F5344CB8AC3E}">
        <p14:creationId xmlns:p14="http://schemas.microsoft.com/office/powerpoint/2010/main" val="245405580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8" presetClass="entr" presetSubtype="0" accel="10000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p:cTn id="15" dur="500" fill="hold"/>
                                        <p:tgtEl>
                                          <p:spTgt spid="4">
                                            <p:txEl>
                                              <p:pRg st="2" end="2"/>
                                            </p:txEl>
                                          </p:spTgt>
                                        </p:tgtEl>
                                        <p:attrNameLst>
                                          <p:attrName>ppt_w</p:attrName>
                                        </p:attrNameLst>
                                      </p:cBhvr>
                                      <p:tavLst>
                                        <p:tav tm="0">
                                          <p:val>
                                            <p:strVal val="#ppt_w*2.5"/>
                                          </p:val>
                                        </p:tav>
                                        <p:tav tm="100000">
                                          <p:val>
                                            <p:strVal val="#ppt_w"/>
                                          </p:val>
                                        </p:tav>
                                      </p:tavLst>
                                    </p:anim>
                                    <p:anim calcmode="lin" valueType="num">
                                      <p:cBhvr>
                                        <p:cTn id="16" dur="500" fill="hold"/>
                                        <p:tgtEl>
                                          <p:spTgt spid="4">
                                            <p:txEl>
                                              <p:pRg st="2" end="2"/>
                                            </p:txEl>
                                          </p:spTgt>
                                        </p:tgtEl>
                                        <p:attrNameLst>
                                          <p:attrName>ppt_h</p:attrName>
                                        </p:attrNameLst>
                                      </p:cBhvr>
                                      <p:tavLst>
                                        <p:tav tm="0">
                                          <p:val>
                                            <p:strVal val="#ppt_h*0.01"/>
                                          </p:val>
                                        </p:tav>
                                        <p:tav tm="100000">
                                          <p:val>
                                            <p:strVal val="#ppt_h"/>
                                          </p:val>
                                        </p:tav>
                                      </p:tavLst>
                                    </p:anim>
                                    <p:anim calcmode="lin" valueType="num">
                                      <p:cBhvr>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8" dur="500" fill="hold"/>
                                        <p:tgtEl>
                                          <p:spTgt spid="4">
                                            <p:txEl>
                                              <p:pRg st="2" end="2"/>
                                            </p:txEl>
                                          </p:spTgt>
                                        </p:tgtEl>
                                        <p:attrNameLst>
                                          <p:attrName>ppt_y</p:attrName>
                                        </p:attrNameLst>
                                      </p:cBhvr>
                                      <p:tavLst>
                                        <p:tav tm="0">
                                          <p:val>
                                            <p:strVal val="#ppt_h+1"/>
                                          </p:val>
                                        </p:tav>
                                        <p:tav tm="100000">
                                          <p:val>
                                            <p:strVal val="#ppt_y"/>
                                          </p:val>
                                        </p:tav>
                                      </p:tavLst>
                                    </p:anim>
                                    <p:animEffect transition="in" filter="fade">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1000"/>
                                        <p:tgtEl>
                                          <p:spTgt spid="4">
                                            <p:txEl>
                                              <p:pRg st="6" end="6"/>
                                            </p:txEl>
                                          </p:spTgt>
                                        </p:tgtEl>
                                      </p:cBhvr>
                                    </p:animEffect>
                                    <p:anim calcmode="lin" valueType="num">
                                      <p:cBhvr>
                                        <p:cTn id="3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6" end="6"/>
                                            </p:txEl>
                                          </p:spTgt>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13316"/>
                                        </p:tgtEl>
                                        <p:attrNameLst>
                                          <p:attrName>style.visibility</p:attrName>
                                        </p:attrNameLst>
                                      </p:cBhvr>
                                      <p:to>
                                        <p:strVal val="visible"/>
                                      </p:to>
                                    </p:set>
                                    <p:animEffect transition="in" filter="fade">
                                      <p:cBhvr>
                                        <p:cTn id="36" dur="1000"/>
                                        <p:tgtEl>
                                          <p:spTgt spid="13316"/>
                                        </p:tgtEl>
                                      </p:cBhvr>
                                    </p:animEffect>
                                    <p:anim calcmode="lin" valueType="num">
                                      <p:cBhvr>
                                        <p:cTn id="37" dur="1000" fill="hold"/>
                                        <p:tgtEl>
                                          <p:spTgt spid="13316"/>
                                        </p:tgtEl>
                                        <p:attrNameLst>
                                          <p:attrName>ppt_x</p:attrName>
                                        </p:attrNameLst>
                                      </p:cBhvr>
                                      <p:tavLst>
                                        <p:tav tm="0">
                                          <p:val>
                                            <p:strVal val="#ppt_x"/>
                                          </p:val>
                                        </p:tav>
                                        <p:tav tm="100000">
                                          <p:val>
                                            <p:strVal val="#ppt_x"/>
                                          </p:val>
                                        </p:tav>
                                      </p:tavLst>
                                    </p:anim>
                                    <p:anim calcmode="lin" valueType="num">
                                      <p:cBhvr>
                                        <p:cTn id="38" dur="1000" fill="hold"/>
                                        <p:tgtEl>
                                          <p:spTgt spid="133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20" y="214290"/>
            <a:ext cx="8643966" cy="954107"/>
          </a:xfrm>
          <a:prstGeom prst="rect">
            <a:avLst/>
          </a:prstGeom>
        </p:spPr>
        <p:txBody>
          <a:bodyPr wrap="square">
            <a:spAutoFit/>
          </a:bodyPr>
          <a:lstStyle/>
          <a:p>
            <a:pPr algn="just">
              <a:buClr>
                <a:schemeClr val="accent1"/>
              </a:buClr>
              <a:buSzPct val="70000"/>
              <a:buFont typeface="Wingdings 2" pitchFamily="18" charset="2"/>
              <a:buChar char="Ò"/>
            </a:pPr>
            <a:r>
              <a:rPr lang="fa-IR" sz="2800" b="1" dirty="0" smtClean="0">
                <a:effectLst>
                  <a:outerShdw blurRad="38100" dist="38100" dir="2700000" algn="tl">
                    <a:srgbClr val="000000">
                      <a:alpha val="43137"/>
                    </a:srgbClr>
                  </a:outerShdw>
                </a:effectLst>
                <a:cs typeface="2  Nazanin" pitchFamily="2" charset="-78"/>
              </a:rPr>
              <a:t> در آمريكا نيز سهم دولت از 20% در سال 1940 به 35% در سال 1980 رسيده است.</a:t>
            </a:r>
          </a:p>
        </p:txBody>
      </p:sp>
      <p:pic>
        <p:nvPicPr>
          <p:cNvPr id="6146" name="Picture 2" descr="C:\Documents and Settings\Dear-User\Desktop\Tavvoni\New Folder\147(2).jpg"/>
          <p:cNvPicPr>
            <a:picLocks noChangeAspect="1" noChangeArrowheads="1"/>
          </p:cNvPicPr>
          <p:nvPr/>
        </p:nvPicPr>
        <p:blipFill>
          <a:blip r:embed="rId2" cstate="print">
            <a:duotone>
              <a:prstClr val="black"/>
              <a:schemeClr val="accent5">
                <a:tint val="45000"/>
                <a:satMod val="400000"/>
              </a:schemeClr>
            </a:duotone>
            <a:lum contrast="10000"/>
          </a:blip>
          <a:srcRect/>
          <a:stretch>
            <a:fillRect/>
          </a:stretch>
        </p:blipFill>
        <p:spPr bwMode="auto">
          <a:xfrm>
            <a:off x="500034" y="1071546"/>
            <a:ext cx="8143932" cy="4813041"/>
          </a:xfrm>
          <a:prstGeom prst="rect">
            <a:avLst/>
          </a:prstGeom>
          <a:noFill/>
        </p:spPr>
      </p:pic>
      <p:sp>
        <p:nvSpPr>
          <p:cNvPr id="4" name="Rectangle 3"/>
          <p:cNvSpPr/>
          <p:nvPr/>
        </p:nvSpPr>
        <p:spPr>
          <a:xfrm>
            <a:off x="785786" y="5857892"/>
            <a:ext cx="6786610" cy="461665"/>
          </a:xfrm>
          <a:prstGeom prst="rect">
            <a:avLst/>
          </a:prstGeom>
        </p:spPr>
        <p:txBody>
          <a:bodyPr wrap="square">
            <a:spAutoFit/>
          </a:bodyPr>
          <a:lstStyle/>
          <a:p>
            <a:pPr algn="just">
              <a:buClr>
                <a:schemeClr val="accent1"/>
              </a:buClr>
              <a:buSzPct val="70000"/>
            </a:pPr>
            <a:r>
              <a:rPr lang="fa-IR" sz="2400" b="1" dirty="0" smtClean="0">
                <a:effectLst>
                  <a:outerShdw blurRad="38100" dist="38100" dir="2700000" algn="tl">
                    <a:srgbClr val="000000">
                      <a:alpha val="43137"/>
                    </a:srgbClr>
                  </a:outerShdw>
                </a:effectLst>
                <a:cs typeface="2  Nazanin" pitchFamily="2" charset="-78"/>
              </a:rPr>
              <a:t>نسبت هزينه دولت به </a:t>
            </a:r>
            <a:r>
              <a:rPr lang="en-US" sz="2400" b="1" dirty="0" smtClean="0">
                <a:effectLst>
                  <a:outerShdw blurRad="38100" dist="38100" dir="2700000" algn="tl">
                    <a:srgbClr val="000000">
                      <a:alpha val="43137"/>
                    </a:srgbClr>
                  </a:outerShdw>
                </a:effectLst>
                <a:cs typeface="2  Nazanin" pitchFamily="2" charset="-78"/>
              </a:rPr>
              <a:t>GDP</a:t>
            </a:r>
            <a:r>
              <a:rPr lang="fa-IR" sz="2400" b="1" dirty="0" smtClean="0">
                <a:effectLst>
                  <a:outerShdw blurRad="38100" dist="38100" dir="2700000" algn="tl">
                    <a:srgbClr val="000000">
                      <a:alpha val="43137"/>
                    </a:srgbClr>
                  </a:outerShdw>
                </a:effectLst>
                <a:cs typeface="2  Nazanin" pitchFamily="2" charset="-78"/>
              </a:rPr>
              <a:t> در كشورهاي صنعتي، 1990</a:t>
            </a:r>
          </a:p>
        </p:txBody>
      </p:sp>
    </p:spTree>
    <p:extLst>
      <p:ext uri="{BB962C8B-B14F-4D97-AF65-F5344CB8AC3E}">
        <p14:creationId xmlns:p14="http://schemas.microsoft.com/office/powerpoint/2010/main" val="280853886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fltVal val="0"/>
                                          </p:val>
                                        </p:tav>
                                        <p:tav tm="100000">
                                          <p:val>
                                            <p:strVal val="#ppt_w"/>
                                          </p:val>
                                        </p:tav>
                                      </p:tavLst>
                                    </p:anim>
                                    <p:anim calcmode="lin" valueType="num">
                                      <p:cBhvr>
                                        <p:cTn id="8" dur="1000" fill="hold"/>
                                        <p:tgtEl>
                                          <p:spTgt spid="6146"/>
                                        </p:tgtEl>
                                        <p:attrNameLst>
                                          <p:attrName>ppt_h</p:attrName>
                                        </p:attrNameLst>
                                      </p:cBhvr>
                                      <p:tavLst>
                                        <p:tav tm="0">
                                          <p:val>
                                            <p:fltVal val="0"/>
                                          </p:val>
                                        </p:tav>
                                        <p:tav tm="100000">
                                          <p:val>
                                            <p:strVal val="#ppt_h"/>
                                          </p:val>
                                        </p:tav>
                                      </p:tavLst>
                                    </p:anim>
                                    <p:anim calcmode="lin" valueType="num">
                                      <p:cBhvr>
                                        <p:cTn id="9" dur="1000" fill="hold"/>
                                        <p:tgtEl>
                                          <p:spTgt spid="614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146"/>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20" y="142852"/>
            <a:ext cx="8643998" cy="830997"/>
          </a:xfrm>
          <a:prstGeom prst="rect">
            <a:avLst/>
          </a:prstGeom>
        </p:spPr>
        <p:txBody>
          <a:bodyPr wrap="square">
            <a:spAutoFit/>
          </a:bodyPr>
          <a:lstStyle/>
          <a:p>
            <a:pPr algn="just">
              <a:buClr>
                <a:schemeClr val="accent1"/>
              </a:buClr>
              <a:buSzPct val="70000"/>
              <a:buFont typeface="Wingdings 2" pitchFamily="18" charset="2"/>
              <a:buChar char="Ò"/>
            </a:pPr>
            <a:r>
              <a:rPr lang="fa-IR" sz="2400" b="1" dirty="0" smtClean="0">
                <a:effectLst>
                  <a:outerShdw blurRad="38100" dist="38100" dir="2700000" algn="tl">
                    <a:srgbClr val="000000">
                      <a:alpha val="43137"/>
                    </a:srgbClr>
                  </a:outerShdw>
                </a:effectLst>
                <a:cs typeface="2  Nazanin" pitchFamily="2" charset="-78"/>
              </a:rPr>
              <a:t> در ايران نيز نسبت بودجه كل كشور از 41% در سال 67 به حدود 68/5% در سال 1380 بالغ شده است.</a:t>
            </a:r>
            <a:endParaRPr lang="en-US" sz="2400" b="1" dirty="0" smtClean="0">
              <a:effectLst>
                <a:outerShdw blurRad="38100" dist="38100" dir="2700000" algn="tl">
                  <a:srgbClr val="000000">
                    <a:alpha val="43137"/>
                  </a:srgbClr>
                </a:outerShdw>
              </a:effectLst>
              <a:cs typeface="2  Nazanin" pitchFamily="2" charset="-78"/>
            </a:endParaRPr>
          </a:p>
        </p:txBody>
      </p:sp>
      <p:pic>
        <p:nvPicPr>
          <p:cNvPr id="7170" name="Picture 2"/>
          <p:cNvPicPr>
            <a:picLocks noChangeAspect="1" noChangeArrowheads="1"/>
          </p:cNvPicPr>
          <p:nvPr/>
        </p:nvPicPr>
        <p:blipFill>
          <a:blip r:embed="rId2" cstate="print"/>
          <a:srcRect/>
          <a:stretch>
            <a:fillRect/>
          </a:stretch>
        </p:blipFill>
        <p:spPr bwMode="auto">
          <a:xfrm>
            <a:off x="90519" y="928670"/>
            <a:ext cx="8982075" cy="2214578"/>
          </a:xfrm>
          <a:prstGeom prst="rect">
            <a:avLst/>
          </a:prstGeom>
          <a:ln>
            <a:noFill/>
          </a:ln>
          <a:effectLst>
            <a:outerShdw blurRad="190500" algn="tl" rotWithShape="0">
              <a:srgbClr val="000000">
                <a:alpha val="70000"/>
              </a:srgbClr>
            </a:outerShdw>
          </a:effectLst>
        </p:spPr>
      </p:pic>
      <p:pic>
        <p:nvPicPr>
          <p:cNvPr id="7171" name="Picture 3" descr="C:\Documents and Settings\Dear-User\Desktop\Tavvoni\New Folder\148.jpg"/>
          <p:cNvPicPr>
            <a:picLocks noChangeAspect="1" noChangeArrowheads="1"/>
          </p:cNvPicPr>
          <p:nvPr/>
        </p:nvPicPr>
        <p:blipFill>
          <a:blip r:embed="rId3" cstate="print">
            <a:lum contrast="-10000"/>
          </a:blip>
          <a:srcRect/>
          <a:stretch>
            <a:fillRect/>
          </a:stretch>
        </p:blipFill>
        <p:spPr bwMode="auto">
          <a:xfrm>
            <a:off x="71406" y="3186110"/>
            <a:ext cx="6357950" cy="3540192"/>
          </a:xfrm>
          <a:prstGeom prst="rect">
            <a:avLst/>
          </a:prstGeom>
          <a:ln>
            <a:noFill/>
          </a:ln>
          <a:effectLst>
            <a:outerShdw blurRad="190500" algn="tl" rotWithShape="0">
              <a:srgbClr val="000000">
                <a:alpha val="70000"/>
              </a:srgbClr>
            </a:outerShdw>
          </a:effectLst>
        </p:spPr>
      </p:pic>
      <p:sp>
        <p:nvSpPr>
          <p:cNvPr id="5" name="Rectangle 4"/>
          <p:cNvSpPr/>
          <p:nvPr/>
        </p:nvSpPr>
        <p:spPr>
          <a:xfrm>
            <a:off x="6786578" y="3143248"/>
            <a:ext cx="2286016" cy="1015663"/>
          </a:xfrm>
          <a:prstGeom prst="rect">
            <a:avLst/>
          </a:prstGeom>
        </p:spPr>
        <p:txBody>
          <a:bodyPr wrap="square">
            <a:spAutoFit/>
          </a:bodyPr>
          <a:lstStyle/>
          <a:p>
            <a:pPr algn="just">
              <a:buClr>
                <a:schemeClr val="accent1"/>
              </a:buClr>
              <a:buSzPct val="70000"/>
            </a:pPr>
            <a:r>
              <a:rPr lang="fa-IR" sz="2000" b="1" dirty="0" smtClean="0">
                <a:effectLst>
                  <a:outerShdw blurRad="38100" dist="38100" dir="2700000" algn="tl">
                    <a:srgbClr val="000000">
                      <a:alpha val="43137"/>
                    </a:srgbClr>
                  </a:outerShdw>
                </a:effectLst>
                <a:cs typeface="2  Nazanin" pitchFamily="2" charset="-78"/>
              </a:rPr>
              <a:t>سهم هزينه‌هاي دولت در توليد ناخالص داخلي، ايران، 1380،1367.</a:t>
            </a:r>
            <a:endParaRPr lang="en-US" sz="2000" b="1" dirty="0" smtClean="0">
              <a:effectLst>
                <a:outerShdw blurRad="38100" dist="38100" dir="2700000" algn="tl">
                  <a:srgbClr val="000000">
                    <a:alpha val="43137"/>
                  </a:srgbClr>
                </a:outerShdw>
              </a:effectLst>
              <a:cs typeface="2  Nazanin" pitchFamily="2" charset="-78"/>
            </a:endParaRPr>
          </a:p>
        </p:txBody>
      </p:sp>
      <p:sp>
        <p:nvSpPr>
          <p:cNvPr id="6" name="Rectangle 5"/>
          <p:cNvSpPr/>
          <p:nvPr/>
        </p:nvSpPr>
        <p:spPr>
          <a:xfrm>
            <a:off x="7158056" y="2600262"/>
            <a:ext cx="714380" cy="400110"/>
          </a:xfrm>
          <a:prstGeom prst="rect">
            <a:avLst/>
          </a:prstGeom>
        </p:spPr>
        <p:txBody>
          <a:bodyPr wrap="square">
            <a:spAutoFit/>
          </a:bodyPr>
          <a:lstStyle/>
          <a:p>
            <a:pPr algn="just">
              <a:buClr>
                <a:schemeClr val="accent1"/>
              </a:buClr>
              <a:buSzPct val="70000"/>
            </a:pPr>
            <a:r>
              <a:rPr lang="fa-IR" sz="2000" b="1" dirty="0" smtClean="0">
                <a:effectLst>
                  <a:outerShdw blurRad="38100" dist="38100" dir="2700000" algn="tl">
                    <a:srgbClr val="000000">
                      <a:alpha val="43137"/>
                    </a:srgbClr>
                  </a:outerShdw>
                </a:effectLst>
                <a:cs typeface="2  Nazanin" pitchFamily="2" charset="-78"/>
              </a:rPr>
              <a:t>درصد</a:t>
            </a:r>
            <a:endParaRPr lang="en-US" sz="2000" b="1" dirty="0" smtClean="0">
              <a:effectLst>
                <a:outerShdw blurRad="38100" dist="38100" dir="2700000" algn="tl">
                  <a:srgbClr val="000000">
                    <a:alpha val="43137"/>
                  </a:srgbClr>
                </a:outerShdw>
              </a:effectLst>
              <a:cs typeface="2  Nazanin" pitchFamily="2" charset="-78"/>
            </a:endParaRPr>
          </a:p>
        </p:txBody>
      </p:sp>
      <p:sp>
        <p:nvSpPr>
          <p:cNvPr id="7" name="Rectangle 6"/>
          <p:cNvSpPr/>
          <p:nvPr/>
        </p:nvSpPr>
        <p:spPr>
          <a:xfrm>
            <a:off x="6429388" y="5643578"/>
            <a:ext cx="2286016" cy="1015663"/>
          </a:xfrm>
          <a:prstGeom prst="rect">
            <a:avLst/>
          </a:prstGeom>
        </p:spPr>
        <p:txBody>
          <a:bodyPr wrap="square">
            <a:spAutoFit/>
          </a:bodyPr>
          <a:lstStyle/>
          <a:p>
            <a:pPr algn="just">
              <a:buClr>
                <a:schemeClr val="accent1"/>
              </a:buClr>
              <a:buSzPct val="70000"/>
            </a:pPr>
            <a:r>
              <a:rPr lang="fa-IR" sz="2000" b="1" dirty="0" smtClean="0">
                <a:effectLst>
                  <a:outerShdw blurRad="38100" dist="38100" dir="2700000" algn="tl">
                    <a:srgbClr val="000000">
                      <a:alpha val="43137"/>
                    </a:srgbClr>
                  </a:outerShdw>
                </a:effectLst>
                <a:cs typeface="2  Nazanin" pitchFamily="2" charset="-78"/>
              </a:rPr>
              <a:t>سم بودجه كل كشور در توليد ناخالص داخلي، 1380،1367.</a:t>
            </a:r>
            <a:endParaRPr lang="en-US" sz="2000" b="1" dirty="0" smtClean="0">
              <a:effectLst>
                <a:outerShdw blurRad="38100" dist="38100" dir="2700000" algn="tl">
                  <a:srgbClr val="000000">
                    <a:alpha val="43137"/>
                  </a:srgbClr>
                </a:outerShdw>
              </a:effectLst>
              <a:cs typeface="2  Nazanin" pitchFamily="2" charset="-78"/>
            </a:endParaRPr>
          </a:p>
        </p:txBody>
      </p:sp>
    </p:spTree>
    <p:extLst>
      <p:ext uri="{BB962C8B-B14F-4D97-AF65-F5344CB8AC3E}">
        <p14:creationId xmlns:p14="http://schemas.microsoft.com/office/powerpoint/2010/main" val="73272715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2000"/>
                                        <p:tgtEl>
                                          <p:spTgt spid="6">
                                            <p:txEl>
                                              <p:pRg st="0" end="0"/>
                                            </p:txEl>
                                          </p:spTgt>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2000"/>
                                        <p:tgtEl>
                                          <p:spTgt spid="5">
                                            <p:txEl>
                                              <p:pRg st="0" end="0"/>
                                            </p:txEl>
                                          </p:spTgt>
                                        </p:tgtEl>
                                      </p:cBhvr>
                                    </p:animEffect>
                                    <p:anim calcmode="lin" valueType="num">
                                      <p:cBhvr>
                                        <p:cTn id="15"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8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7" dur="200" accel="100000" fill="hold">
                                          <p:stCondLst>
                                            <p:cond delay="18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7171"/>
                                        </p:tgtEl>
                                        <p:attrNameLst>
                                          <p:attrName>style.visibility</p:attrName>
                                        </p:attrNameLst>
                                      </p:cBhvr>
                                      <p:to>
                                        <p:strVal val="visible"/>
                                      </p:to>
                                    </p:set>
                                    <p:anim calcmode="lin" valueType="num">
                                      <p:cBhvr>
                                        <p:cTn id="22" dur="1000" fill="hold"/>
                                        <p:tgtEl>
                                          <p:spTgt spid="7171"/>
                                        </p:tgtEl>
                                        <p:attrNameLst>
                                          <p:attrName>ppt_x</p:attrName>
                                        </p:attrNameLst>
                                      </p:cBhvr>
                                      <p:tavLst>
                                        <p:tav tm="0">
                                          <p:val>
                                            <p:strVal val="#ppt_x-.2"/>
                                          </p:val>
                                        </p:tav>
                                        <p:tav tm="100000">
                                          <p:val>
                                            <p:strVal val="#ppt_x"/>
                                          </p:val>
                                        </p:tav>
                                      </p:tavLst>
                                    </p:anim>
                                    <p:anim calcmode="lin" valueType="num">
                                      <p:cBhvr>
                                        <p:cTn id="23" dur="1000" fill="hold"/>
                                        <p:tgtEl>
                                          <p:spTgt spid="7171"/>
                                        </p:tgtEl>
                                        <p:attrNameLst>
                                          <p:attrName>ppt_y</p:attrName>
                                        </p:attrNameLst>
                                      </p:cBhvr>
                                      <p:tavLst>
                                        <p:tav tm="0">
                                          <p:val>
                                            <p:strVal val="#ppt_y"/>
                                          </p:val>
                                        </p:tav>
                                        <p:tav tm="100000">
                                          <p:val>
                                            <p:strVal val="#ppt_y"/>
                                          </p:val>
                                        </p:tav>
                                      </p:tavLst>
                                    </p:anim>
                                    <p:animEffect transition="in" filter="wipe(right)" prLst="gradientSize: 0.1">
                                      <p:cBhvr>
                                        <p:cTn id="24" dur="1000"/>
                                        <p:tgtEl>
                                          <p:spTgt spid="7171"/>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2" descr="C:\Users\rayansharq\Pictures\untitled.bmp"/>
          <p:cNvPicPr>
            <a:picLocks noGrp="1" noChangeAspect="1" noChangeArrowheads="1"/>
          </p:cNvPicPr>
          <p:nvPr>
            <p:ph idx="1"/>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0" y="269632"/>
            <a:ext cx="8077200" cy="1143000"/>
          </a:xfrm>
          <a:prstGeom prst="rect">
            <a:avLst/>
          </a:prstGeom>
        </p:spPr>
        <p:txBody>
          <a:bodyPr vert="horz" lIns="91440" tIns="45720" rIns="91440" bIns="45720" rtlCol="0" anchor="ctr">
            <a:norm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sz="35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tr" pitchFamily="2" charset="-78"/>
                <a:cs typeface="Titr" pitchFamily="2" charset="-78"/>
              </a:rPr>
              <a:t>مخارج دولت</a:t>
            </a:r>
            <a:endParaRPr lang="fa-IR" sz="35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tr" pitchFamily="2" charset="-78"/>
              <a:cs typeface="Titr" pitchFamily="2" charset="-78"/>
            </a:endParaRPr>
          </a:p>
        </p:txBody>
      </p:sp>
      <p:sp>
        <p:nvSpPr>
          <p:cNvPr id="6" name="Content Placeholder 2"/>
          <p:cNvSpPr txBox="1">
            <a:spLocks/>
          </p:cNvSpPr>
          <p:nvPr/>
        </p:nvSpPr>
        <p:spPr>
          <a:xfrm>
            <a:off x="0" y="1268760"/>
            <a:ext cx="9144000" cy="5328591"/>
          </a:xfrm>
          <a:prstGeom prst="rect">
            <a:avLst/>
          </a:prstGeom>
        </p:spPr>
        <p:txBody>
          <a:bodyPr vert="horz" lIns="91440" tIns="45720" rIns="91440" bIns="45720" rtlCol="0" anchor="ctr">
            <a:normAutofit fontScale="92500" lnSpcReduction="20000"/>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buFont typeface="Wingdings 2" charset="2"/>
              <a:buNone/>
            </a:pPr>
            <a:r>
              <a:rPr lang="fa-IR" sz="3000" b="1" dirty="0" smtClean="0">
                <a:latin typeface="Titr" pitchFamily="2" charset="-78"/>
                <a:cs typeface="Titr" pitchFamily="2" charset="-78"/>
              </a:rPr>
              <a:t>	عبارت از بهای کالا ها و خدماتی است که درحدود فعالیت دولت پرداخت می شود .</a:t>
            </a:r>
          </a:p>
          <a:p>
            <a:pPr>
              <a:buFont typeface="Wingdings 2" charset="2"/>
              <a:buNone/>
            </a:pPr>
            <a:endParaRPr lang="fa-IR" sz="2700" b="1" dirty="0" smtClean="0">
              <a:latin typeface="B Titr"/>
            </a:endParaRPr>
          </a:p>
          <a:p>
            <a:pPr>
              <a:buFont typeface="Wingdings 2" charset="2"/>
              <a:buNone/>
            </a:pPr>
            <a:r>
              <a:rPr lang="fa-IR" sz="30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طبقه بندی مخارج دولت</a:t>
            </a:r>
          </a:p>
          <a:p>
            <a:pPr>
              <a:buFont typeface="Wingdings 2" charset="2"/>
              <a:buNone/>
            </a:pPr>
            <a:endParaRPr lang="fa-IR" sz="2700" b="1" dirty="0" smtClean="0">
              <a:latin typeface="B Titr"/>
            </a:endParaRPr>
          </a:p>
          <a:p>
            <a:pPr>
              <a:buFont typeface="Wingdings 2" charset="2"/>
              <a:buBlip>
                <a:blip r:embed="rId3"/>
              </a:buBlip>
            </a:pPr>
            <a:r>
              <a:rPr lang="fa-IR" sz="2600" b="1" dirty="0" smtClean="0">
                <a:latin typeface="Titr" pitchFamily="2" charset="-78"/>
                <a:cs typeface="Titr" pitchFamily="2" charset="-78"/>
              </a:rPr>
              <a:t>الف )از جهت اداری </a:t>
            </a:r>
            <a:r>
              <a:rPr lang="fa-IR" sz="2600" dirty="0" smtClean="0">
                <a:latin typeface="Titr" pitchFamily="2" charset="-78"/>
                <a:cs typeface="Titr" pitchFamily="2" charset="-78"/>
              </a:rPr>
              <a:t>(هزینه های عمومی اداری بر اساس خدمات وزارتخانه ها و دستگاه های انجام دهنده مخارج)</a:t>
            </a:r>
          </a:p>
          <a:p>
            <a:pPr>
              <a:buFont typeface="Wingdings 2" charset="2"/>
              <a:buNone/>
            </a:pPr>
            <a:endParaRPr lang="fa-IR" sz="2500" dirty="0" smtClean="0">
              <a:cs typeface="B Nazanin"/>
            </a:endParaRPr>
          </a:p>
          <a:p>
            <a:pPr>
              <a:buFont typeface="Wingdings 2" charset="2"/>
              <a:buBlip>
                <a:blip r:embed="rId3"/>
              </a:buBlip>
            </a:pPr>
            <a:r>
              <a:rPr lang="fa-IR" sz="2600" b="1" dirty="0" smtClean="0">
                <a:solidFill>
                  <a:schemeClr val="tx1"/>
                </a:solidFill>
                <a:latin typeface="Titr" pitchFamily="2" charset="-78"/>
                <a:cs typeface="Titr" pitchFamily="2" charset="-78"/>
              </a:rPr>
              <a:t>ب)از جهت اقتصادی         </a:t>
            </a:r>
            <a:r>
              <a:rPr lang="fa-IR" sz="3000" b="1" dirty="0" smtClean="0">
                <a:solidFill>
                  <a:schemeClr val="tx1"/>
                </a:solidFill>
                <a:latin typeface="Titr" pitchFamily="2" charset="-78"/>
                <a:cs typeface="Titr" pitchFamily="2" charset="-78"/>
              </a:rPr>
              <a:t>1)</a:t>
            </a:r>
            <a:r>
              <a:rPr lang="fa-IR" sz="3000" dirty="0" smtClean="0">
                <a:solidFill>
                  <a:schemeClr val="tx1"/>
                </a:solidFill>
                <a:latin typeface="Titr" pitchFamily="2" charset="-78"/>
                <a:cs typeface="Titr" pitchFamily="2" charset="-78"/>
              </a:rPr>
              <a:t>هزینه های اداری (حقوق پرسنل)</a:t>
            </a:r>
          </a:p>
          <a:p>
            <a:pPr lvl="5">
              <a:buFont typeface="Courier New" pitchFamily="49" charset="0"/>
              <a:buNone/>
            </a:pPr>
            <a:r>
              <a:rPr lang="fa-IR" sz="2600" dirty="0" smtClean="0">
                <a:latin typeface="Titr" pitchFamily="2" charset="-78"/>
                <a:cs typeface="Titr" pitchFamily="2" charset="-78"/>
              </a:rPr>
              <a:t>            2) هزینه های انتقالی (شامل هزینه های انتقالی                     اجتماعی-مالی و اقتصادی)</a:t>
            </a:r>
          </a:p>
          <a:p>
            <a:pPr lvl="5">
              <a:buFont typeface="Courier New" pitchFamily="49" charset="0"/>
              <a:buNone/>
            </a:pPr>
            <a:r>
              <a:rPr lang="fa-IR" sz="2600" dirty="0" smtClean="0">
                <a:latin typeface="Titr" pitchFamily="2" charset="-78"/>
                <a:cs typeface="Titr" pitchFamily="2" charset="-78"/>
              </a:rPr>
              <a:t>            3)  هزینه های سرمایه گذاری (نتیجه تحول عقاید اقتصادی و مالیه ی عمومی) </a:t>
            </a:r>
          </a:p>
          <a:p>
            <a:endParaRPr lang="fa-IR" dirty="0"/>
          </a:p>
        </p:txBody>
      </p:sp>
    </p:spTree>
    <p:extLst>
      <p:ext uri="{BB962C8B-B14F-4D97-AF65-F5344CB8AC3E}">
        <p14:creationId xmlns:p14="http://schemas.microsoft.com/office/powerpoint/2010/main" val="3465689310"/>
      </p:ext>
    </p:extLst>
  </p:cSld>
  <p:clrMapOvr>
    <a:masterClrMapping/>
  </p:clrMapOvr>
  <p:transition spd="slow">
    <p:push dir="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6146" name="Picture 2" descr="C:\Users\rayansharq\Pictures\01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0" y="2276872"/>
            <a:ext cx="9144000" cy="3024336"/>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Font typeface="Wingdings 2" charset="2"/>
              <a:buNone/>
            </a:pPr>
            <a:r>
              <a:rPr lang="fa-IR"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در دست سپيده، بركاتي دگر است</a:t>
            </a:r>
            <a:br>
              <a:rPr lang="fa-IR"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b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				</a:t>
            </a:r>
            <a:r>
              <a:rPr lang="fa-IR"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پيغام سحر را، كلماتي دگر است</a:t>
            </a:r>
          </a:p>
          <a:p>
            <a:pPr marL="0" indent="0">
              <a:buFont typeface="Wingdings 2" charset="2"/>
              <a:buNone/>
            </a:pPr>
            <a:r>
              <a:rPr lang="fa-IR"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
            </a:r>
            <a:br>
              <a:rPr lang="fa-IR"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br>
            <a:r>
              <a:rPr lang="fa-IR"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اي آن‌كه اميد زندگاني داري</a:t>
            </a:r>
            <a:br>
              <a:rPr lang="fa-IR"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b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				</a:t>
            </a:r>
            <a:r>
              <a:rPr lang="fa-IR"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در روشني حيا، حياتي دگر است</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endParaRPr>
          </a:p>
        </p:txBody>
      </p:sp>
    </p:spTree>
    <p:extLst>
      <p:ext uri="{BB962C8B-B14F-4D97-AF65-F5344CB8AC3E}">
        <p14:creationId xmlns:p14="http://schemas.microsoft.com/office/powerpoint/2010/main" val="649930851"/>
      </p:ext>
    </p:extLst>
  </p:cSld>
  <p:clrMapOvr>
    <a:masterClrMapping/>
  </p:clrMapOvr>
  <p:transition spd="slow">
    <p:push dir="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026" name="Picture 2" descr="C:\Users\rayansharq\Pictures\258549280ec7a60a4b184aca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rot="19927244">
            <a:off x="-397182" y="873135"/>
            <a:ext cx="7578308" cy="3412381"/>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Font typeface="Wingdings 2" charset="2"/>
              <a:buNone/>
            </a:pPr>
            <a:r>
              <a:rPr lang="fa-IR"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tr" pitchFamily="2" charset="-78"/>
                <a:cs typeface="Titr" pitchFamily="2" charset="-78"/>
              </a:rPr>
              <a:t>بخش دوم</a:t>
            </a:r>
          </a:p>
          <a:p>
            <a:pPr marL="0" indent="0" algn="ctr">
              <a:buFont typeface="Wingdings 2" charset="2"/>
              <a:buNone/>
            </a:pPr>
            <a:r>
              <a:rPr lang="fa-IR"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tr" pitchFamily="2" charset="-78"/>
                <a:cs typeface="Titr" pitchFamily="2" charset="-78"/>
              </a:rPr>
              <a:t>فصل پنجم</a:t>
            </a:r>
          </a:p>
          <a:p>
            <a:pPr marL="0" indent="0" algn="ctr">
              <a:buFont typeface="Wingdings 2" charset="2"/>
              <a:buNone/>
            </a:pPr>
            <a:r>
              <a:rPr lang="fa-IR" sz="5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tr" pitchFamily="2" charset="-78"/>
                <a:cs typeface="Titr" pitchFamily="2" charset="-78"/>
              </a:rPr>
              <a:t>ترکیب درامد های عمومی</a:t>
            </a:r>
            <a:endParaRPr lang="fa-IR" sz="5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tr" pitchFamily="2" charset="-78"/>
              <a:cs typeface="Titr" pitchFamily="2" charset="-78"/>
            </a:endParaRPr>
          </a:p>
        </p:txBody>
      </p:sp>
    </p:spTree>
    <p:extLst>
      <p:ext uri="{BB962C8B-B14F-4D97-AF65-F5344CB8AC3E}">
        <p14:creationId xmlns:p14="http://schemas.microsoft.com/office/powerpoint/2010/main" val="2815548372"/>
      </p:ext>
    </p:extLst>
  </p:cSld>
  <p:clrMapOvr>
    <a:masterClrMapping/>
  </p:clrMapOvr>
  <p:transition spd="slow">
    <p:push dir="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050" name="Picture 2" descr="C:\Users\rayansharq\Pictures\dreamstimefree_92769%20(2).jpg"/>
          <p:cNvPicPr>
            <a:picLocks noGrp="1" noChangeAspect="1" noChangeArrowheads="1"/>
          </p:cNvPicPr>
          <p:nvPr>
            <p:ph idx="1"/>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0" y="269632"/>
            <a:ext cx="8077200" cy="1143000"/>
          </a:xfrm>
          <a:prstGeom prst="rect">
            <a:avLst/>
          </a:prstGeom>
        </p:spPr>
        <p:txBody>
          <a:bodyPr vert="horz" lIns="91440" tIns="45720" rIns="91440" bIns="45720" rtlCol="0" anchor="ctr">
            <a:norm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dirty="0" smtClean="0">
                <a:latin typeface="Titr" pitchFamily="2" charset="-78"/>
                <a:cs typeface="Titr" pitchFamily="2" charset="-78"/>
              </a:rPr>
              <a:t>ترکیب درآمدهای عمومی</a:t>
            </a:r>
            <a:endParaRPr lang="en-US" dirty="0">
              <a:latin typeface="Titr" pitchFamily="2" charset="-78"/>
              <a:cs typeface="Titr" pitchFamily="2" charset="-78"/>
            </a:endParaRPr>
          </a:p>
        </p:txBody>
      </p:sp>
      <p:sp>
        <p:nvSpPr>
          <p:cNvPr id="6" name="Content Placeholder 2"/>
          <p:cNvSpPr txBox="1">
            <a:spLocks/>
          </p:cNvSpPr>
          <p:nvPr/>
        </p:nvSpPr>
        <p:spPr>
          <a:xfrm>
            <a:off x="0" y="1052736"/>
            <a:ext cx="9036496" cy="5400599"/>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Font typeface="Wingdings 2" charset="2"/>
              <a:buNone/>
            </a:pP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درآمدهاي عمومي </a:t>
            </a:r>
            <a:r>
              <a:rPr lang="fa-IR" sz="2800" dirty="0" smtClean="0">
                <a:solidFill>
                  <a:srgbClr val="C00000"/>
                </a:solidFill>
                <a:latin typeface="Titr" pitchFamily="2" charset="-78"/>
                <a:cs typeface="Titr" pitchFamily="2" charset="-78"/>
              </a:rPr>
              <a:t>:  </a:t>
            </a:r>
            <a:r>
              <a:rPr lang="fa-I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درآمدهایی که به وسیله دولت جهت تامین هزینه های </a:t>
            </a:r>
          </a:p>
          <a:p>
            <a:pPr marL="0" indent="0">
              <a:buFont typeface="Wingdings 2" charset="2"/>
              <a:buNone/>
            </a:pPr>
            <a:r>
              <a:rPr lang="fa-I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 عمومی تحصیل می گردد </a:t>
            </a:r>
            <a:r>
              <a:rPr lang="fa-IR" sz="2400" dirty="0" smtClean="0">
                <a:latin typeface="Titr" pitchFamily="2" charset="-78"/>
                <a:cs typeface="Titr" pitchFamily="2" charset="-78"/>
              </a:rPr>
              <a:t>.</a:t>
            </a:r>
          </a:p>
          <a:p>
            <a:pPr marL="0" indent="0">
              <a:buFont typeface="Wingdings 2" charset="2"/>
              <a:buNone/>
            </a:pPr>
            <a:r>
              <a:rPr lang="fa-IR" sz="2800" b="1" dirty="0" smtClean="0">
                <a:latin typeface="Titr" pitchFamily="2" charset="-78"/>
                <a:cs typeface="Titr" pitchFamily="2" charset="-78"/>
              </a:rPr>
              <a:t>عوامل موثر بر درآمدهاي عمومي </a:t>
            </a:r>
            <a:r>
              <a:rPr lang="fa-IR" sz="2800" dirty="0" smtClean="0">
                <a:latin typeface="Titr" pitchFamily="2" charset="-78"/>
                <a:cs typeface="Titr" pitchFamily="2" charset="-78"/>
              </a:rPr>
              <a:t>: </a:t>
            </a:r>
          </a:p>
          <a:p>
            <a:pPr marL="0" indent="0">
              <a:buFont typeface="Wingdings 2" charset="2"/>
              <a:buNone/>
            </a:pPr>
            <a:r>
              <a:rPr lang="fa-I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1- افزايش حجم فعاليتهاي توسعه اي  2- تغير ماهيت منابع درآمدي </a:t>
            </a:r>
          </a:p>
          <a:p>
            <a:pPr>
              <a:buFont typeface="Wingdings 2" charset="2"/>
              <a:buNone/>
            </a:pP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تقسیم بندی درآمدهای عمومی از نگاه كلاسيك ها</a:t>
            </a:r>
          </a:p>
          <a:p>
            <a:pPr>
              <a:buFont typeface="Wingdings 2" charset="2"/>
              <a:buNone/>
            </a:pPr>
            <a:r>
              <a:rPr lang="fa-I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1)درآمدهای مطلق(درآمدهای حاصله از املاک و اموال دولت (درآمدهاي خالصه  ) و مالیات يا به نظر كلاسيك ها درآمد واقعی )</a:t>
            </a:r>
          </a:p>
          <a:p>
            <a:pPr>
              <a:buFont typeface="Wingdings 2" charset="2"/>
              <a:buNone/>
            </a:pPr>
            <a:r>
              <a:rPr lang="fa-I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2)درآمد حاصل از اسناد خزانه و قرضه(درآمدهای غیر واقعی وتعهدات دولت : كه در سالهاي آينده بايد از درآمدهاي نوع اول پرداخت و مستهلك شوند .)</a:t>
            </a:r>
            <a:endParaRPr 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endParaRPr>
          </a:p>
        </p:txBody>
      </p:sp>
    </p:spTree>
    <p:extLst>
      <p:ext uri="{BB962C8B-B14F-4D97-AF65-F5344CB8AC3E}">
        <p14:creationId xmlns:p14="http://schemas.microsoft.com/office/powerpoint/2010/main" val="3344398499"/>
      </p:ext>
    </p:extLst>
  </p:cSld>
  <p:clrMapOvr>
    <a:masterClrMapping/>
  </p:clrMapOvr>
  <p:transition spd="slow">
    <p:push dir="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95536" y="48673"/>
            <a:ext cx="8077200" cy="783104"/>
          </a:xfrm>
          <a:prstGeom prst="rect">
            <a:avLst/>
          </a:prstGeom>
        </p:spPr>
        <p:txBody>
          <a:bodyPr vert="horz" lIns="91440" tIns="45720" rIns="91440" bIns="45720" rtlCol="0" anchor="ctr">
            <a:norm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dirty="0" smtClean="0">
                <a:latin typeface="Titr" pitchFamily="2" charset="-78"/>
                <a:cs typeface="Titr" pitchFamily="2" charset="-78"/>
              </a:rPr>
              <a:t>ترکیب درآمدهای عمومی</a:t>
            </a:r>
            <a:endParaRPr lang="en-US" dirty="0">
              <a:latin typeface="Titr" pitchFamily="2" charset="-78"/>
              <a:cs typeface="Titr" pitchFamily="2" charset="-78"/>
            </a:endParaRPr>
          </a:p>
        </p:txBody>
      </p:sp>
      <p:sp>
        <p:nvSpPr>
          <p:cNvPr id="4" name="Rectangle 3"/>
          <p:cNvSpPr/>
          <p:nvPr/>
        </p:nvSpPr>
        <p:spPr>
          <a:xfrm>
            <a:off x="-137863" y="819932"/>
            <a:ext cx="9143998" cy="461665"/>
          </a:xfrm>
          <a:prstGeom prst="rect">
            <a:avLst/>
          </a:prstGeom>
        </p:spPr>
        <p:txBody>
          <a:bodyPr wrap="square">
            <a:spAutoFit/>
          </a:bodyPr>
          <a:lstStyle/>
          <a:p>
            <a:pPr algn="ctr"/>
            <a:r>
              <a:rPr lang="fa-IR"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افزايش هزينه هاي عمومي ( پيشرفت ) سبب تحول در درآمدهاي عمومي شده است .</a:t>
            </a:r>
          </a:p>
        </p:txBody>
      </p:sp>
      <p:sp>
        <p:nvSpPr>
          <p:cNvPr id="6" name="Rectangle 5"/>
          <p:cNvSpPr/>
          <p:nvPr/>
        </p:nvSpPr>
        <p:spPr>
          <a:xfrm rot="5400000">
            <a:off x="5832263" y="3431035"/>
            <a:ext cx="5280944" cy="584775"/>
          </a:xfrm>
          <a:prstGeom prst="rect">
            <a:avLst/>
          </a:prstGeom>
        </p:spPr>
        <p:txBody>
          <a:bodyPr wrap="square">
            <a:spAutoFit/>
          </a:bodyPr>
          <a:lstStyle/>
          <a:p>
            <a:pPr algn="ctr"/>
            <a:r>
              <a:rPr lang="fa-IR" sz="3200" b="1" dirty="0">
                <a:latin typeface="Titr" pitchFamily="2" charset="-78"/>
                <a:cs typeface="Titr" pitchFamily="2" charset="-78"/>
              </a:rPr>
              <a:t>درآمدهاي عمومي </a:t>
            </a:r>
          </a:p>
        </p:txBody>
      </p:sp>
      <p:sp>
        <p:nvSpPr>
          <p:cNvPr id="7" name="Right Brace 6"/>
          <p:cNvSpPr/>
          <p:nvPr/>
        </p:nvSpPr>
        <p:spPr>
          <a:xfrm>
            <a:off x="6588224" y="2204864"/>
            <a:ext cx="45719" cy="72008"/>
          </a:xfrm>
          <a:prstGeom prst="rightBrace">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fa-IR"/>
          </a:p>
        </p:txBody>
      </p:sp>
      <p:sp>
        <p:nvSpPr>
          <p:cNvPr id="9" name="Rectangle 8"/>
          <p:cNvSpPr/>
          <p:nvPr/>
        </p:nvSpPr>
        <p:spPr>
          <a:xfrm>
            <a:off x="1053619" y="1373867"/>
            <a:ext cx="6673902" cy="830997"/>
          </a:xfrm>
          <a:prstGeom prst="rect">
            <a:avLst/>
          </a:prstGeom>
        </p:spPr>
        <p:txBody>
          <a:bodyPr wrap="square">
            <a:spAutoFit/>
          </a:bodyPr>
          <a:lstStyle/>
          <a:p>
            <a:r>
              <a:rPr lang="fa-IR"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1- درآمدهاي مالياتي</a:t>
            </a:r>
            <a:r>
              <a:rPr lang="fa-IR" sz="2000" b="1" dirty="0">
                <a:ln w="1905"/>
                <a:solidFill>
                  <a:srgbClr val="C00000"/>
                </a:solidFill>
                <a:effectLst>
                  <a:innerShdw blurRad="69850" dist="43180" dir="5400000">
                    <a:srgbClr val="000000">
                      <a:alpha val="65000"/>
                    </a:srgbClr>
                  </a:innerShdw>
                </a:effectLst>
                <a:latin typeface="Titr" pitchFamily="2" charset="-78"/>
                <a:cs typeface="Titr" pitchFamily="2" charset="-78"/>
              </a:rPr>
              <a:t>{</a:t>
            </a:r>
            <a:r>
              <a:rPr lang="fa-IR" sz="2000" b="1" dirty="0">
                <a:ln w="1905"/>
                <a:effectLst>
                  <a:innerShdw blurRad="69850" dist="43180" dir="5400000">
                    <a:srgbClr val="000000">
                      <a:alpha val="65000"/>
                    </a:srgbClr>
                  </a:innerShdw>
                </a:effectLst>
                <a:latin typeface="Titr" pitchFamily="2" charset="-78"/>
                <a:cs typeface="Titr" pitchFamily="2" charset="-78"/>
              </a:rPr>
              <a:t>مبالغی</a:t>
            </a:r>
            <a:r>
              <a:rPr lang="fa-IR" sz="2000" b="1" dirty="0">
                <a:ln w="1905"/>
                <a:solidFill>
                  <a:srgbClr val="C00000"/>
                </a:solidFill>
                <a:effectLst>
                  <a:innerShdw blurRad="69850" dist="43180" dir="5400000">
                    <a:srgbClr val="000000">
                      <a:alpha val="65000"/>
                    </a:srgbClr>
                  </a:innerShdw>
                </a:effectLst>
                <a:latin typeface="Titr" pitchFamily="2" charset="-78"/>
                <a:cs typeface="Titr" pitchFamily="2" charset="-78"/>
              </a:rPr>
              <a:t> </a:t>
            </a:r>
            <a:r>
              <a:rPr lang="fa-IR" sz="2000" b="1" dirty="0">
                <a:ln w="1905"/>
                <a:effectLst>
                  <a:innerShdw blurRad="69850" dist="43180" dir="5400000">
                    <a:srgbClr val="000000">
                      <a:alpha val="65000"/>
                    </a:srgbClr>
                  </a:innerShdw>
                </a:effectLst>
                <a:latin typeface="Titr" pitchFamily="2" charset="-78"/>
                <a:cs typeface="Titr" pitchFamily="2" charset="-78"/>
              </a:rPr>
              <a:t>که دولت از درآمد و دارایی اشخاص برای تامین مالی انجام وظایف خودبرداشت می کند }</a:t>
            </a:r>
          </a:p>
        </p:txBody>
      </p:sp>
      <p:sp>
        <p:nvSpPr>
          <p:cNvPr id="10" name="Rectangle 9"/>
          <p:cNvSpPr/>
          <p:nvPr/>
        </p:nvSpPr>
        <p:spPr>
          <a:xfrm>
            <a:off x="1140750" y="2276872"/>
            <a:ext cx="6586771" cy="1446550"/>
          </a:xfrm>
          <a:prstGeom prst="rect">
            <a:avLst/>
          </a:prstGeom>
        </p:spPr>
        <p:txBody>
          <a:bodyPr wrap="square">
            <a:spAutoFit/>
          </a:bodyPr>
          <a:lstStyle/>
          <a:p>
            <a:r>
              <a:rPr lang="fa-IR"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2- درآمدهاي استقراضي</a:t>
            </a:r>
            <a:r>
              <a:rPr lang="fa-IR" sz="2000" b="1" dirty="0">
                <a:ln w="1905"/>
                <a:effectLst>
                  <a:innerShdw blurRad="69850" dist="43180" dir="5400000">
                    <a:srgbClr val="000000">
                      <a:alpha val="65000"/>
                    </a:srgbClr>
                  </a:innerShdw>
                </a:effectLst>
                <a:latin typeface="Titr" pitchFamily="2" charset="-78"/>
                <a:cs typeface="Titr" pitchFamily="2" charset="-78"/>
              </a:rPr>
              <a:t>{مبالغی</a:t>
            </a:r>
            <a:r>
              <a:rPr lang="fa-IR" sz="2000" b="1" dirty="0">
                <a:ln w="1905"/>
                <a:solidFill>
                  <a:srgbClr val="C00000"/>
                </a:solidFill>
                <a:effectLst>
                  <a:innerShdw blurRad="69850" dist="43180" dir="5400000">
                    <a:srgbClr val="000000">
                      <a:alpha val="65000"/>
                    </a:srgbClr>
                  </a:innerShdw>
                </a:effectLst>
                <a:latin typeface="Titr" pitchFamily="2" charset="-78"/>
                <a:cs typeface="Titr" pitchFamily="2" charset="-78"/>
              </a:rPr>
              <a:t> </a:t>
            </a:r>
            <a:r>
              <a:rPr lang="fa-IR" sz="2000" b="1" dirty="0">
                <a:ln w="1905"/>
                <a:effectLst>
                  <a:innerShdw blurRad="69850" dist="43180" dir="5400000">
                    <a:srgbClr val="000000">
                      <a:alpha val="65000"/>
                    </a:srgbClr>
                  </a:innerShdw>
                </a:effectLst>
                <a:latin typeface="Titr" pitchFamily="2" charset="-78"/>
                <a:cs typeface="Titr" pitchFamily="2" charset="-78"/>
              </a:rPr>
              <a:t>که دولت برای تامین </a:t>
            </a:r>
            <a:r>
              <a:rPr lang="fa-IR" sz="2000" b="1" dirty="0" smtClean="0">
                <a:ln w="1905"/>
                <a:effectLst>
                  <a:innerShdw blurRad="69850" dist="43180" dir="5400000">
                    <a:srgbClr val="000000">
                      <a:alpha val="65000"/>
                    </a:srgbClr>
                  </a:innerShdw>
                </a:effectLst>
                <a:latin typeface="Titr" pitchFamily="2" charset="-78"/>
                <a:cs typeface="Titr" pitchFamily="2" charset="-78"/>
              </a:rPr>
              <a:t>کسر</a:t>
            </a:r>
          </a:p>
          <a:p>
            <a:r>
              <a:rPr lang="fa-IR" sz="2000" b="1" dirty="0" smtClean="0">
                <a:ln w="1905"/>
                <a:effectLst>
                  <a:innerShdw blurRad="69850" dist="43180" dir="5400000">
                    <a:srgbClr val="000000">
                      <a:alpha val="65000"/>
                    </a:srgbClr>
                  </a:innerShdw>
                </a:effectLst>
                <a:latin typeface="Titr" pitchFamily="2" charset="-78"/>
                <a:cs typeface="Titr" pitchFamily="2" charset="-78"/>
              </a:rPr>
              <a:t> </a:t>
            </a:r>
            <a:r>
              <a:rPr lang="fa-IR" sz="2000" b="1" dirty="0">
                <a:ln w="1905"/>
                <a:effectLst>
                  <a:innerShdw blurRad="69850" dist="43180" dir="5400000">
                    <a:srgbClr val="000000">
                      <a:alpha val="65000"/>
                    </a:srgbClr>
                  </a:innerShdw>
                </a:effectLst>
                <a:latin typeface="Titr" pitchFamily="2" charset="-78"/>
                <a:cs typeface="Titr" pitchFamily="2" charset="-78"/>
              </a:rPr>
              <a:t>درآمد و رفع حوائج فوری یا انجام برنامه های مختلف از منابع داخلی </a:t>
            </a:r>
            <a:r>
              <a:rPr lang="fa-IR" sz="2000" b="1" dirty="0" smtClean="0">
                <a:ln w="1905"/>
                <a:effectLst>
                  <a:innerShdw blurRad="69850" dist="43180" dir="5400000">
                    <a:srgbClr val="000000">
                      <a:alpha val="65000"/>
                    </a:srgbClr>
                  </a:innerShdw>
                </a:effectLst>
                <a:latin typeface="Titr" pitchFamily="2" charset="-78"/>
                <a:cs typeface="Titr" pitchFamily="2" charset="-78"/>
              </a:rPr>
              <a:t>یا</a:t>
            </a:r>
          </a:p>
          <a:p>
            <a:r>
              <a:rPr lang="fa-IR" sz="2000" b="1" dirty="0" smtClean="0">
                <a:ln w="1905"/>
                <a:effectLst>
                  <a:innerShdw blurRad="69850" dist="43180" dir="5400000">
                    <a:srgbClr val="000000">
                      <a:alpha val="65000"/>
                    </a:srgbClr>
                  </a:innerShdw>
                </a:effectLst>
                <a:latin typeface="Titr" pitchFamily="2" charset="-78"/>
                <a:cs typeface="Titr" pitchFamily="2" charset="-78"/>
              </a:rPr>
              <a:t> </a:t>
            </a:r>
            <a:r>
              <a:rPr lang="fa-IR" sz="2000" b="1" dirty="0">
                <a:ln w="1905"/>
                <a:effectLst>
                  <a:innerShdw blurRad="69850" dist="43180" dir="5400000">
                    <a:srgbClr val="000000">
                      <a:alpha val="65000"/>
                    </a:srgbClr>
                  </a:innerShdw>
                </a:effectLst>
                <a:latin typeface="Titr" pitchFamily="2" charset="-78"/>
                <a:cs typeface="Titr" pitchFamily="2" charset="-78"/>
              </a:rPr>
              <a:t>خارجی به عنوان وام دریافت ، بهره و اصل آنرا با اقساط یا در سر رسید </a:t>
            </a:r>
            <a:endParaRPr lang="fa-IR" sz="2000" b="1" dirty="0" smtClean="0">
              <a:ln w="1905"/>
              <a:effectLst>
                <a:innerShdw blurRad="69850" dist="43180" dir="5400000">
                  <a:srgbClr val="000000">
                    <a:alpha val="65000"/>
                  </a:srgbClr>
                </a:innerShdw>
              </a:effectLst>
              <a:latin typeface="Titr" pitchFamily="2" charset="-78"/>
              <a:cs typeface="Titr" pitchFamily="2" charset="-78"/>
            </a:endParaRPr>
          </a:p>
          <a:p>
            <a:r>
              <a:rPr lang="fa-IR" sz="2000" b="1" dirty="0" smtClean="0">
                <a:ln w="1905"/>
                <a:effectLst>
                  <a:innerShdw blurRad="69850" dist="43180" dir="5400000">
                    <a:srgbClr val="000000">
                      <a:alpha val="65000"/>
                    </a:srgbClr>
                  </a:innerShdw>
                </a:effectLst>
                <a:latin typeface="Titr" pitchFamily="2" charset="-78"/>
                <a:cs typeface="Titr" pitchFamily="2" charset="-78"/>
              </a:rPr>
              <a:t>از </a:t>
            </a:r>
            <a:r>
              <a:rPr lang="fa-IR" sz="2000" b="1" dirty="0">
                <a:ln w="1905"/>
                <a:effectLst>
                  <a:innerShdw blurRad="69850" dist="43180" dir="5400000">
                    <a:srgbClr val="000000">
                      <a:alpha val="65000"/>
                    </a:srgbClr>
                  </a:innerShdw>
                </a:effectLst>
                <a:latin typeface="Titr" pitchFamily="2" charset="-78"/>
                <a:cs typeface="Titr" pitchFamily="2" charset="-78"/>
              </a:rPr>
              <a:t>محل درآمدهای مالیاتی یا دیگر منابع پرداخت می کند}</a:t>
            </a:r>
          </a:p>
        </p:txBody>
      </p:sp>
      <p:sp>
        <p:nvSpPr>
          <p:cNvPr id="11" name="Rectangle 10"/>
          <p:cNvSpPr/>
          <p:nvPr/>
        </p:nvSpPr>
        <p:spPr>
          <a:xfrm>
            <a:off x="1049390" y="3696276"/>
            <a:ext cx="6765877" cy="1446550"/>
          </a:xfrm>
          <a:prstGeom prst="rect">
            <a:avLst/>
          </a:prstGeom>
        </p:spPr>
        <p:txBody>
          <a:bodyPr wrap="square">
            <a:spAutoFit/>
          </a:bodyPr>
          <a:lstStyle/>
          <a:p>
            <a:r>
              <a:rPr lang="fa-IR"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3</a:t>
            </a:r>
            <a:r>
              <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 </a:t>
            </a:r>
            <a:r>
              <a:rPr lang="fa-IR"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درآمدهاي پولي</a:t>
            </a:r>
            <a:r>
              <a:rPr lang="fa-IR" sz="2000" b="1" dirty="0">
                <a:ln w="1905"/>
                <a:effectLst>
                  <a:innerShdw blurRad="69850" dist="43180" dir="5400000">
                    <a:srgbClr val="000000">
                      <a:alpha val="65000"/>
                    </a:srgbClr>
                  </a:innerShdw>
                </a:effectLst>
                <a:latin typeface="Titr" pitchFamily="2" charset="-78"/>
                <a:cs typeface="Titr" pitchFamily="2" charset="-78"/>
              </a:rPr>
              <a:t>{قدرت ایجاد و نشر پول ، تعیین مقدار </a:t>
            </a:r>
            <a:r>
              <a:rPr lang="fa-IR" sz="2000" b="1" dirty="0" smtClean="0">
                <a:ln w="1905"/>
                <a:effectLst>
                  <a:innerShdw blurRad="69850" dist="43180" dir="5400000">
                    <a:srgbClr val="000000">
                      <a:alpha val="65000"/>
                    </a:srgbClr>
                  </a:innerShdw>
                </a:effectLst>
                <a:latin typeface="Titr" pitchFamily="2" charset="-78"/>
                <a:cs typeface="Titr" pitchFamily="2" charset="-78"/>
              </a:rPr>
              <a:t>پول</a:t>
            </a:r>
          </a:p>
          <a:p>
            <a:r>
              <a:rPr lang="fa-IR" sz="2000" b="1" dirty="0" smtClean="0">
                <a:ln w="1905"/>
                <a:effectLst>
                  <a:innerShdw blurRad="69850" dist="43180" dir="5400000">
                    <a:srgbClr val="000000">
                      <a:alpha val="65000"/>
                    </a:srgbClr>
                  </a:innerShdw>
                </a:effectLst>
                <a:latin typeface="Titr" pitchFamily="2" charset="-78"/>
                <a:cs typeface="Titr" pitchFamily="2" charset="-78"/>
              </a:rPr>
              <a:t> </a:t>
            </a:r>
            <a:r>
              <a:rPr lang="fa-IR" sz="2000" b="1" dirty="0">
                <a:ln w="1905"/>
                <a:effectLst>
                  <a:innerShdw blurRad="69850" dist="43180" dir="5400000">
                    <a:srgbClr val="000000">
                      <a:alpha val="65000"/>
                    </a:srgbClr>
                  </a:innerShdw>
                </a:effectLst>
                <a:latin typeface="Titr" pitchFamily="2" charset="-78"/>
                <a:cs typeface="Titr" pitchFamily="2" charset="-78"/>
              </a:rPr>
              <a:t>در گردش و تنظیم و کنترل اعتبارات بانکی ایجاد پول به دوصورت </a:t>
            </a:r>
            <a:r>
              <a:rPr lang="fa-IR" sz="2000" b="1" dirty="0" smtClean="0">
                <a:ln w="1905"/>
                <a:effectLst>
                  <a:innerShdw blurRad="69850" dist="43180" dir="5400000">
                    <a:srgbClr val="000000">
                      <a:alpha val="65000"/>
                    </a:srgbClr>
                  </a:innerShdw>
                </a:effectLst>
                <a:latin typeface="Titr" pitchFamily="2" charset="-78"/>
                <a:cs typeface="Titr" pitchFamily="2" charset="-78"/>
              </a:rPr>
              <a:t>انجام</a:t>
            </a:r>
          </a:p>
          <a:p>
            <a:r>
              <a:rPr lang="fa-IR" sz="2000" b="1" dirty="0" smtClean="0">
                <a:ln w="1905"/>
                <a:effectLst>
                  <a:innerShdw blurRad="69850" dist="43180" dir="5400000">
                    <a:srgbClr val="000000">
                      <a:alpha val="65000"/>
                    </a:srgbClr>
                  </a:innerShdw>
                </a:effectLst>
                <a:latin typeface="Titr" pitchFamily="2" charset="-78"/>
                <a:cs typeface="Titr" pitchFamily="2" charset="-78"/>
              </a:rPr>
              <a:t> </a:t>
            </a:r>
            <a:r>
              <a:rPr lang="fa-IR" sz="2000" b="1" dirty="0">
                <a:ln w="1905"/>
                <a:effectLst>
                  <a:innerShdw blurRad="69850" dist="43180" dir="5400000">
                    <a:srgbClr val="000000">
                      <a:alpha val="65000"/>
                    </a:srgbClr>
                  </a:innerShdw>
                </a:effectLst>
                <a:latin typeface="Titr" pitchFamily="2" charset="-78"/>
                <a:cs typeface="Titr" pitchFamily="2" charset="-78"/>
              </a:rPr>
              <a:t>می پذیرد یکی نشر پول کاغذی و دیگری استقراض یا گرفتن </a:t>
            </a:r>
            <a:r>
              <a:rPr lang="fa-IR" sz="2000" b="1" dirty="0" smtClean="0">
                <a:ln w="1905"/>
                <a:effectLst>
                  <a:innerShdw blurRad="69850" dist="43180" dir="5400000">
                    <a:srgbClr val="000000">
                      <a:alpha val="65000"/>
                    </a:srgbClr>
                  </a:innerShdw>
                </a:effectLst>
                <a:latin typeface="Titr" pitchFamily="2" charset="-78"/>
                <a:cs typeface="Titr" pitchFamily="2" charset="-78"/>
              </a:rPr>
              <a:t>اعتبار</a:t>
            </a:r>
          </a:p>
          <a:p>
            <a:r>
              <a:rPr lang="fa-IR" sz="2000" b="1" dirty="0" smtClean="0">
                <a:ln w="1905"/>
                <a:effectLst>
                  <a:innerShdw blurRad="69850" dist="43180" dir="5400000">
                    <a:srgbClr val="000000">
                      <a:alpha val="65000"/>
                    </a:srgbClr>
                  </a:innerShdw>
                </a:effectLst>
                <a:latin typeface="Titr" pitchFamily="2" charset="-78"/>
                <a:cs typeface="Titr" pitchFamily="2" charset="-78"/>
              </a:rPr>
              <a:t> </a:t>
            </a:r>
            <a:r>
              <a:rPr lang="fa-IR" sz="2000" b="1" dirty="0">
                <a:ln w="1905"/>
                <a:effectLst>
                  <a:innerShdw blurRad="69850" dist="43180" dir="5400000">
                    <a:srgbClr val="000000">
                      <a:alpha val="65000"/>
                    </a:srgbClr>
                  </a:innerShdw>
                </a:effectLst>
                <a:latin typeface="Titr" pitchFamily="2" charset="-78"/>
                <a:cs typeface="Titr" pitchFamily="2" charset="-78"/>
              </a:rPr>
              <a:t>ازسیستم بانکی کشور }</a:t>
            </a:r>
          </a:p>
        </p:txBody>
      </p:sp>
      <p:sp>
        <p:nvSpPr>
          <p:cNvPr id="12" name="Rectangle 11"/>
          <p:cNvSpPr/>
          <p:nvPr/>
        </p:nvSpPr>
        <p:spPr>
          <a:xfrm>
            <a:off x="1295091" y="5115993"/>
            <a:ext cx="6479268" cy="1138773"/>
          </a:xfrm>
          <a:prstGeom prst="rect">
            <a:avLst/>
          </a:prstGeom>
        </p:spPr>
        <p:txBody>
          <a:bodyPr wrap="square">
            <a:spAutoFit/>
          </a:bodyPr>
          <a:lstStyle/>
          <a:p>
            <a:r>
              <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4</a:t>
            </a:r>
            <a:r>
              <a:rPr lang="fa-IR"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 درآمدهاي خالصه و ساير درآمدها</a:t>
            </a:r>
            <a:r>
              <a:rPr lang="fa-IR" sz="2000" b="1" dirty="0">
                <a:ln w="1905"/>
                <a:effectLst>
                  <a:innerShdw blurRad="69850" dist="43180" dir="5400000">
                    <a:srgbClr val="000000">
                      <a:alpha val="65000"/>
                    </a:srgbClr>
                  </a:innerShdw>
                </a:effectLst>
                <a:latin typeface="Titr" pitchFamily="2" charset="-78"/>
                <a:cs typeface="Titr" pitchFamily="2" charset="-78"/>
              </a:rPr>
              <a:t>{دریافت امور مبالغی به عنوان ورودیه ، حق پروانه، گواهینامه، جریمه و... توسط دولت و بهره برداری منابع طبیعی با مشارکت بخش خصوصی و یا سرمایه گذاری  خارجی}</a:t>
            </a:r>
            <a:endParaRPr lang="en-US" sz="2000" b="1" dirty="0">
              <a:ln w="1905"/>
              <a:effectLst>
                <a:innerShdw blurRad="69850" dist="43180" dir="5400000">
                  <a:srgbClr val="000000">
                    <a:alpha val="65000"/>
                  </a:srgbClr>
                </a:innerShdw>
              </a:effectLst>
              <a:latin typeface="Titr" pitchFamily="2" charset="-78"/>
              <a:cs typeface="Titr" pitchFamily="2" charset="-78"/>
            </a:endParaRPr>
          </a:p>
        </p:txBody>
      </p:sp>
    </p:spTree>
    <p:extLst>
      <p:ext uri="{BB962C8B-B14F-4D97-AF65-F5344CB8AC3E}">
        <p14:creationId xmlns:p14="http://schemas.microsoft.com/office/powerpoint/2010/main" val="1534541650"/>
      </p:ext>
    </p:extLst>
  </p:cSld>
  <p:clrMapOvr>
    <a:masterClrMapping/>
  </p:clrMapOvr>
  <p:transition spd="slow">
    <p:push dir="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51520" y="250235"/>
            <a:ext cx="8077200" cy="711096"/>
          </a:xfrm>
          <a:prstGeom prst="rect">
            <a:avLst/>
          </a:prstGeom>
        </p:spPr>
        <p:txBody>
          <a:bodyPr vert="horz" lIns="91440" tIns="45720" rIns="91440" bIns="45720" rtlCol="0" anchor="ctr">
            <a:norm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dirty="0" smtClean="0">
                <a:latin typeface="Titr" pitchFamily="2" charset="-78"/>
                <a:cs typeface="Titr" pitchFamily="2" charset="-78"/>
              </a:rPr>
              <a:t>ترکیب درآمدهای عمومی</a:t>
            </a:r>
            <a:endParaRPr lang="en-US" dirty="0">
              <a:latin typeface="Titr" pitchFamily="2" charset="-78"/>
              <a:cs typeface="Titr" pitchFamily="2" charset="-78"/>
            </a:endParaRPr>
          </a:p>
        </p:txBody>
      </p:sp>
      <p:sp>
        <p:nvSpPr>
          <p:cNvPr id="6" name="Content Placeholder 2"/>
          <p:cNvSpPr txBox="1">
            <a:spLocks/>
          </p:cNvSpPr>
          <p:nvPr/>
        </p:nvSpPr>
        <p:spPr>
          <a:xfrm>
            <a:off x="87086" y="836712"/>
            <a:ext cx="9056914" cy="6021288"/>
          </a:xfrm>
          <a:prstGeom prst="rect">
            <a:avLst/>
          </a:prstGeom>
        </p:spPr>
        <p:txBody>
          <a:bodyPr vert="horz" lIns="91440" tIns="45720" rIns="91440" bIns="45720" rtlCol="0" anchor="ctr">
            <a:normAutofit lnSpcReduction="10000"/>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None/>
            </a:pPr>
            <a:r>
              <a:rPr lang="fa-IR" sz="3200" dirty="0" smtClean="0">
                <a:latin typeface="Titr" pitchFamily="2" charset="-78"/>
                <a:cs typeface="Titr" pitchFamily="2" charset="-78"/>
              </a:rPr>
              <a:t>درآمدهاي استقراضي</a:t>
            </a:r>
            <a:endParaRPr lang="en-US" sz="3200" dirty="0" smtClean="0">
              <a:latin typeface="Titr" pitchFamily="2" charset="-78"/>
              <a:cs typeface="Titr" pitchFamily="2" charset="-78"/>
            </a:endParaRPr>
          </a:p>
          <a:p>
            <a:pPr marL="0" indent="0">
              <a:buFont typeface="Wingdings 2" charset="2"/>
              <a:buNone/>
            </a:pPr>
            <a:r>
              <a:rPr lang="fa-IR" sz="2800" dirty="0" smtClean="0">
                <a:latin typeface="Titr" pitchFamily="2" charset="-78"/>
                <a:cs typeface="Titr" pitchFamily="2" charset="-78"/>
              </a:rPr>
              <a:t>دولت و افراد در موارد زير قرضه را بر ماليات ترجيح مي دهند :</a:t>
            </a:r>
          </a:p>
          <a:p>
            <a:pPr marL="0" indent="0">
              <a:buFont typeface="Wingdings 2" charset="2"/>
              <a:buNone/>
            </a:pPr>
            <a:r>
              <a:rPr lang="fa-I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1- </a:t>
            </a:r>
            <a:r>
              <a:rPr lang="fa-IR" sz="2400" dirty="0" smtClean="0">
                <a:ln>
                  <a:solidFill>
                    <a:schemeClr val="accent5">
                      <a:lumMod val="75000"/>
                    </a:schemeClr>
                  </a:solidFill>
                </a:ln>
                <a:latin typeface="Titr" pitchFamily="2" charset="-78"/>
                <a:cs typeface="Titr" pitchFamily="2" charset="-78"/>
              </a:rPr>
              <a:t>زماني كه تامين مالي برنامه هاي دولت از طريق ماليات بيشتر مستلزم تقليل مصرف جامعه </a:t>
            </a:r>
          </a:p>
          <a:p>
            <a:pPr marL="0" indent="0">
              <a:buFont typeface="Wingdings 2" charset="2"/>
              <a:buNone/>
            </a:pPr>
            <a:r>
              <a:rPr lang="fa-IR" sz="2400" dirty="0" smtClean="0">
                <a:ln>
                  <a:solidFill>
                    <a:schemeClr val="accent5">
                      <a:lumMod val="75000"/>
                    </a:schemeClr>
                  </a:solidFill>
                </a:ln>
                <a:latin typeface="Titr" pitchFamily="2" charset="-78"/>
                <a:cs typeface="Titr" pitchFamily="2" charset="-78"/>
              </a:rPr>
              <a:t>گردد .</a:t>
            </a:r>
          </a:p>
          <a:p>
            <a:pPr marL="0" indent="0">
              <a:buFont typeface="Wingdings 2" charset="2"/>
              <a:buNone/>
            </a:pPr>
            <a:r>
              <a:rPr lang="fa-I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2-</a:t>
            </a:r>
            <a:r>
              <a:rPr lang="fa-IR" sz="2400" dirty="0" smtClean="0">
                <a:ln>
                  <a:solidFill>
                    <a:schemeClr val="accent5">
                      <a:lumMod val="75000"/>
                    </a:schemeClr>
                  </a:solidFill>
                </a:ln>
                <a:latin typeface="Titr" pitchFamily="2" charset="-78"/>
                <a:cs typeface="Titr" pitchFamily="2" charset="-78"/>
              </a:rPr>
              <a:t> هنگاميكه احساس مي شود بار مالياتي مردم در آينده سبكتر خواهد بود يا لااقل افزايش نخواهد يافت .</a:t>
            </a:r>
          </a:p>
          <a:p>
            <a:pPr marL="0" indent="0">
              <a:buFont typeface="Wingdings 2" charset="2"/>
              <a:buNone/>
            </a:pPr>
            <a:r>
              <a:rPr lang="fa-I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3-</a:t>
            </a:r>
            <a:r>
              <a:rPr lang="fa-IR" sz="2400" dirty="0" smtClean="0">
                <a:ln>
                  <a:solidFill>
                    <a:schemeClr val="accent5">
                      <a:lumMod val="75000"/>
                    </a:schemeClr>
                  </a:solidFill>
                </a:ln>
                <a:latin typeface="Titr" pitchFamily="2" charset="-78"/>
                <a:cs typeface="Titr" pitchFamily="2" charset="-78"/>
              </a:rPr>
              <a:t> موقعيكه انتقال بار مالياتي را به نسلهاي بعد كار مطلوبي مي دانند ؛‌خواه اين طرز تلقي</a:t>
            </a:r>
          </a:p>
          <a:p>
            <a:pPr marL="0" indent="0">
              <a:buFont typeface="Wingdings 2" charset="2"/>
              <a:buNone/>
            </a:pPr>
            <a:r>
              <a:rPr lang="fa-IR" sz="2400" dirty="0" smtClean="0">
                <a:ln>
                  <a:solidFill>
                    <a:schemeClr val="accent5">
                      <a:lumMod val="75000"/>
                    </a:schemeClr>
                  </a:solidFill>
                </a:ln>
                <a:latin typeface="Titr" pitchFamily="2" charset="-78"/>
                <a:cs typeface="Titr" pitchFamily="2" charset="-78"/>
              </a:rPr>
              <a:t> ناشي از تمايل به فرار از پرداخت ماليات بيشتر و يا به اين علت باشد كه بازده سرمايه </a:t>
            </a:r>
          </a:p>
          <a:p>
            <a:pPr marL="0" indent="0">
              <a:buFont typeface="Wingdings 2" charset="2"/>
              <a:buNone/>
            </a:pPr>
            <a:r>
              <a:rPr lang="fa-IR" sz="2400" dirty="0" smtClean="0">
                <a:ln>
                  <a:solidFill>
                    <a:schemeClr val="accent5">
                      <a:lumMod val="75000"/>
                    </a:schemeClr>
                  </a:solidFill>
                </a:ln>
                <a:latin typeface="Titr" pitchFamily="2" charset="-78"/>
                <a:cs typeface="Titr" pitchFamily="2" charset="-78"/>
              </a:rPr>
              <a:t>گذاريهايي كه از محل قرضه صورت مي گيرد درآمد عمومي را بالا خواهد برد .و عدالت بين </a:t>
            </a:r>
          </a:p>
          <a:p>
            <a:pPr marL="0" indent="0">
              <a:buFont typeface="Wingdings 2" charset="2"/>
              <a:buNone/>
            </a:pPr>
            <a:r>
              <a:rPr lang="fa-IR" sz="2400" dirty="0" smtClean="0">
                <a:ln>
                  <a:solidFill>
                    <a:schemeClr val="accent5">
                      <a:lumMod val="75000"/>
                    </a:schemeClr>
                  </a:solidFill>
                </a:ln>
                <a:latin typeface="Titr" pitchFamily="2" charset="-78"/>
                <a:cs typeface="Titr" pitchFamily="2" charset="-78"/>
              </a:rPr>
              <a:t>النسلي انتقال ماليات را به نسلهاي بعدي كه از اين بازده بيشتر برخوردار خواهند شد مجاز</a:t>
            </a:r>
          </a:p>
          <a:p>
            <a:pPr marL="0" indent="0">
              <a:buFont typeface="Wingdings 2" charset="2"/>
              <a:buNone/>
            </a:pPr>
            <a:r>
              <a:rPr lang="fa-IR" sz="2400" dirty="0" smtClean="0">
                <a:ln>
                  <a:solidFill>
                    <a:schemeClr val="accent5">
                      <a:lumMod val="75000"/>
                    </a:schemeClr>
                  </a:solidFill>
                </a:ln>
                <a:latin typeface="Titr" pitchFamily="2" charset="-78"/>
                <a:cs typeface="Titr" pitchFamily="2" charset="-78"/>
              </a:rPr>
              <a:t> مي دارد .</a:t>
            </a:r>
          </a:p>
          <a:p>
            <a:pPr marL="0" indent="0">
              <a:buFont typeface="Wingdings 2" charset="2"/>
              <a:buNone/>
            </a:pPr>
            <a:r>
              <a:rPr lang="fa-I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4-</a:t>
            </a:r>
            <a:r>
              <a:rPr lang="fa-IR" sz="2400" dirty="0" smtClean="0">
                <a:ln>
                  <a:solidFill>
                    <a:schemeClr val="accent5">
                      <a:lumMod val="75000"/>
                    </a:schemeClr>
                  </a:solidFill>
                </a:ln>
                <a:latin typeface="Titr" pitchFamily="2" charset="-78"/>
                <a:cs typeface="Titr" pitchFamily="2" charset="-78"/>
              </a:rPr>
              <a:t> اگر نرخ بهره وام كمتر از سطح معمول باشد ، بيم از تاثيرات نامطلوب قرضه بر اقتصاد </a:t>
            </a:r>
          </a:p>
          <a:p>
            <a:pPr marL="0" indent="0">
              <a:buFont typeface="Wingdings 2" charset="2"/>
              <a:buNone/>
            </a:pPr>
            <a:r>
              <a:rPr lang="fa-IR" sz="2400" dirty="0" smtClean="0">
                <a:ln>
                  <a:solidFill>
                    <a:schemeClr val="accent5">
                      <a:lumMod val="75000"/>
                    </a:schemeClr>
                  </a:solidFill>
                </a:ln>
                <a:latin typeface="Titr" pitchFamily="2" charset="-78"/>
                <a:cs typeface="Titr" pitchFamily="2" charset="-78"/>
              </a:rPr>
              <a:t>كاهش مي يابد و مخالفتنسبت به قرضه عمومي كمتر مي شود .</a:t>
            </a:r>
            <a:endParaRPr lang="en-US" sz="2400" dirty="0">
              <a:ln>
                <a:solidFill>
                  <a:schemeClr val="accent5">
                    <a:lumMod val="75000"/>
                  </a:schemeClr>
                </a:solidFill>
              </a:ln>
              <a:latin typeface="Titr" pitchFamily="2" charset="-78"/>
              <a:cs typeface="Titr" pitchFamily="2" charset="-78"/>
            </a:endParaRPr>
          </a:p>
        </p:txBody>
      </p:sp>
    </p:spTree>
    <p:extLst>
      <p:ext uri="{BB962C8B-B14F-4D97-AF65-F5344CB8AC3E}">
        <p14:creationId xmlns:p14="http://schemas.microsoft.com/office/powerpoint/2010/main" val="4110414589"/>
      </p:ext>
    </p:extLst>
  </p:cSld>
  <p:clrMapOvr>
    <a:masterClrMapping/>
  </p:clrMapOvr>
  <p:transition spd="slow">
    <p:push dir="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6146" name="Picture 2" descr="C:\Users\rayansharq\Pictures\imagesCAHZ1FRU.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251520" y="284431"/>
            <a:ext cx="8077200" cy="1143000"/>
          </a:xfrm>
          <a:prstGeom prst="rect">
            <a:avLst/>
          </a:prstGeom>
        </p:spPr>
        <p:txBody>
          <a:bodyPr vert="horz" lIns="91440" tIns="45720" rIns="91440" bIns="45720" rtlCol="0" anchor="ctr">
            <a:norm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dirty="0" smtClean="0">
                <a:latin typeface="Titr" pitchFamily="2" charset="-78"/>
                <a:cs typeface="Titr" pitchFamily="2" charset="-78"/>
              </a:rPr>
              <a:t>نكته : قيمت گذاري خدمات دولت</a:t>
            </a:r>
            <a:endParaRPr lang="fa-IR" dirty="0">
              <a:latin typeface="Titr" pitchFamily="2" charset="-78"/>
              <a:cs typeface="Titr" pitchFamily="2" charset="-78"/>
            </a:endParaRPr>
          </a:p>
        </p:txBody>
      </p:sp>
      <p:sp>
        <p:nvSpPr>
          <p:cNvPr id="7" name="Content Placeholder 2"/>
          <p:cNvSpPr txBox="1">
            <a:spLocks/>
          </p:cNvSpPr>
          <p:nvPr/>
        </p:nvSpPr>
        <p:spPr>
          <a:xfrm>
            <a:off x="395536" y="1052737"/>
            <a:ext cx="8568952" cy="5616624"/>
          </a:xfrm>
          <a:prstGeom prst="rect">
            <a:avLst/>
          </a:prstGeom>
        </p:spPr>
        <p:txBody>
          <a:bodyPr vert="horz" lIns="91440" tIns="45720" rIns="91440" bIns="45720" rtlCol="0" anchor="ctr">
            <a:normAutofit fontScale="92500" lnSpcReduction="10000"/>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None/>
            </a:pPr>
            <a:r>
              <a:rPr lang="fa-IR" sz="4400" b="1" dirty="0" smtClean="0">
                <a:cs typeface="B Nazanin" pitchFamily="2" charset="-78"/>
              </a:rPr>
              <a:t>براي معدودي از خدمات دولتي كه قابل عرضه دربازار است دولت مي تواند يا بهاي آنها را از مصرف كننده دريافت دارد.مجاني بودن اين خدمات موجب حداكثر استفاده از آنها خواهد شد،ليكن امكان اسراف و اتلاف هم زياد است.به همين لحاظ براي استفاده بهتر از منابع در بخش دولتي مي توان از قيمت گذاري استفاده كرد . </a:t>
            </a:r>
          </a:p>
          <a:p>
            <a:pPr marL="0" indent="0" algn="ctr">
              <a:buNone/>
            </a:pPr>
            <a:r>
              <a:rPr lang="fa-IR"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pitchFamily="2" charset="-78"/>
              </a:rPr>
              <a:t>قيمت گذاري با وجود اهميتي كه از لحاظ تضمين حداكثر استفاده از منابع دارا است فقط نسبت به تعداد كمي از خدمات دولتي قابل اعمال است .</a:t>
            </a:r>
            <a:endParaRPr lang="fa-IR"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pitchFamily="2" charset="-78"/>
            </a:endParaRPr>
          </a:p>
        </p:txBody>
      </p:sp>
    </p:spTree>
    <p:extLst>
      <p:ext uri="{BB962C8B-B14F-4D97-AF65-F5344CB8AC3E}">
        <p14:creationId xmlns:p14="http://schemas.microsoft.com/office/powerpoint/2010/main" val="373497877"/>
      </p:ext>
    </p:extLst>
  </p:cSld>
  <p:clrMapOvr>
    <a:masterClrMapping/>
  </p:clrMapOvr>
  <p:transition spd="slow">
    <p:push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p:cNvPicPr>
          <p:nvPr>
            <p:ph idx="1"/>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5" name="Title 1"/>
          <p:cNvSpPr txBox="1">
            <a:spLocks/>
          </p:cNvSpPr>
          <p:nvPr/>
        </p:nvSpPr>
        <p:spPr>
          <a:xfrm>
            <a:off x="323528" y="92436"/>
            <a:ext cx="8078107" cy="936105"/>
          </a:xfrm>
          <a:prstGeom prst="rect">
            <a:avLst/>
          </a:prstGeom>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sz="5400" b="1" dirty="0" smtClean="0">
                <a:cs typeface="B Titr" pitchFamily="2" charset="-78"/>
              </a:rPr>
              <a:t>تعاريف پايه در ارتباط با </a:t>
            </a:r>
            <a:r>
              <a:rPr lang="fa-IR" sz="5400" b="1" dirty="0" smtClean="0">
                <a:solidFill>
                  <a:srgbClr val="FF0000"/>
                </a:solidFill>
                <a:cs typeface="B Titr" pitchFamily="2" charset="-78"/>
              </a:rPr>
              <a:t>انسان</a:t>
            </a:r>
            <a:endParaRPr lang="fa-IR" sz="5400" b="1" dirty="0">
              <a:solidFill>
                <a:srgbClr val="FF0000"/>
              </a:solidFill>
            </a:endParaRPr>
          </a:p>
        </p:txBody>
      </p:sp>
      <p:sp>
        <p:nvSpPr>
          <p:cNvPr id="6" name="Content Placeholder 4"/>
          <p:cNvSpPr txBox="1">
            <a:spLocks/>
          </p:cNvSpPr>
          <p:nvPr>
            <p:custDataLst>
              <p:tags r:id="rId1"/>
            </p:custDataLst>
          </p:nvPr>
        </p:nvSpPr>
        <p:spPr>
          <a:xfrm>
            <a:off x="467544" y="1052736"/>
            <a:ext cx="8208912" cy="5256584"/>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just">
              <a:buNone/>
            </a:pPr>
            <a:r>
              <a:rPr lang="ar-SA" sz="4000" b="1" dirty="0" smtClean="0">
                <a:solidFill>
                  <a:srgbClr val="FF0000"/>
                </a:solidFill>
                <a:cs typeface="B Nazanin" pitchFamily="2" charset="-78"/>
              </a:rPr>
              <a:t>حق</a:t>
            </a:r>
            <a:r>
              <a:rPr lang="ar-SA" sz="4000" dirty="0" smtClean="0">
                <a:cs typeface="B Nazanin" pitchFamily="2" charset="-78"/>
              </a:rPr>
              <a:t> </a:t>
            </a:r>
            <a:r>
              <a:rPr lang="ar-SA" sz="2800" b="1" dirty="0" smtClean="0">
                <a:cs typeface="B Nazanin" pitchFamily="2" charset="-78"/>
              </a:rPr>
              <a:t>امری است</a:t>
            </a:r>
            <a:r>
              <a:rPr lang="fa-IR" sz="2800" b="1" dirty="0" smtClean="0">
                <a:cs typeface="B Nazanin" pitchFamily="2" charset="-78"/>
              </a:rPr>
              <a:t> </a:t>
            </a:r>
            <a:r>
              <a:rPr lang="ar-SA" sz="2800" b="1" dirty="0" smtClean="0">
                <a:cs typeface="B Nazanin" pitchFamily="2" charset="-78"/>
              </a:rPr>
              <a:t> ثابت و پایدار که علت ثباتش تطابق با هستی هدفداری است، که اتکاء آن هستی هدفدار هم جز به هستی آفرین نیست.</a:t>
            </a:r>
            <a:endParaRPr lang="en-US" sz="2800" b="1" dirty="0" smtClean="0">
              <a:cs typeface="B Nazanin" pitchFamily="2" charset="-78"/>
            </a:endParaRPr>
          </a:p>
          <a:p>
            <a:pPr marL="0" indent="0" algn="just">
              <a:buNone/>
            </a:pPr>
            <a:r>
              <a:rPr lang="ar-SA" sz="4000" b="1" dirty="0" smtClean="0">
                <a:solidFill>
                  <a:srgbClr val="FF0000"/>
                </a:solidFill>
                <a:cs typeface="B Nazanin" pitchFamily="2" charset="-78"/>
              </a:rPr>
              <a:t>حقوق</a:t>
            </a:r>
            <a:r>
              <a:rPr lang="ar-SA" sz="2800" b="1" dirty="0" smtClean="0">
                <a:solidFill>
                  <a:srgbClr val="FF0000"/>
                </a:solidFill>
                <a:cs typeface="B Nazanin" pitchFamily="2" charset="-78"/>
              </a:rPr>
              <a:t> </a:t>
            </a:r>
            <a:r>
              <a:rPr lang="ar-SA" sz="2800" dirty="0" smtClean="0">
                <a:solidFill>
                  <a:srgbClr val="FF0000"/>
                </a:solidFill>
                <a:cs typeface="B Nazanin" pitchFamily="2" charset="-78"/>
              </a:rPr>
              <a:t> </a:t>
            </a:r>
            <a:r>
              <a:rPr lang="ar-SA" sz="2800" b="1" dirty="0" smtClean="0">
                <a:cs typeface="B Nazanin" pitchFamily="2" charset="-78"/>
              </a:rPr>
              <a:t>مجموعه قواعد، نظام ها و مقرراتي است كه براي تنظيم روابط افراد و استقرار نظم وضع گرديده و داراي  ضمانت اجرايي كافي و مؤثر است .</a:t>
            </a:r>
            <a:endParaRPr lang="en-US" sz="2800" b="1" dirty="0" smtClean="0">
              <a:cs typeface="B Nazanin" pitchFamily="2" charset="-78"/>
            </a:endParaRPr>
          </a:p>
          <a:p>
            <a:pPr marL="0" indent="0" algn="just">
              <a:buNone/>
            </a:pPr>
            <a:r>
              <a:rPr lang="ar-SA" sz="4000" b="1" dirty="0" smtClean="0">
                <a:solidFill>
                  <a:srgbClr val="FF0000"/>
                </a:solidFill>
                <a:cs typeface="B Nazanin" pitchFamily="2" charset="-78"/>
              </a:rPr>
              <a:t>حقوق</a:t>
            </a:r>
            <a:r>
              <a:rPr lang="ar-SA" sz="4000" b="1" dirty="0" smtClean="0">
                <a:solidFill>
                  <a:srgbClr val="00B050"/>
                </a:solidFill>
                <a:cs typeface="B Nazanin" pitchFamily="2" charset="-78"/>
              </a:rPr>
              <a:t> </a:t>
            </a:r>
            <a:r>
              <a:rPr lang="ar-SA" sz="4000" b="1" dirty="0" smtClean="0">
                <a:solidFill>
                  <a:srgbClr val="FF0000"/>
                </a:solidFill>
                <a:cs typeface="B Nazanin" pitchFamily="2" charset="-78"/>
              </a:rPr>
              <a:t>بشر</a:t>
            </a:r>
            <a:r>
              <a:rPr lang="ar-SA" sz="4000" dirty="0" smtClean="0">
                <a:solidFill>
                  <a:srgbClr val="FF0000"/>
                </a:solidFill>
                <a:cs typeface="B Nazanin" pitchFamily="2" charset="-78"/>
              </a:rPr>
              <a:t> </a:t>
            </a:r>
            <a:r>
              <a:rPr lang="ar-SA" sz="2800" b="1" dirty="0" smtClean="0">
                <a:cs typeface="B Nazanin" pitchFamily="2" charset="-78"/>
              </a:rPr>
              <a:t>آن امور ثابت و پایدار و مشترک در همه انسان‌هاست که هر انسانی به جهت انسان بودن و فارغ از رنگ، نژاد، زبان، مليت، جغرافيا، اوضاع و احوال متغير اجتماعي يا ميزان قابليت و صلاحيت ممتاز و فردي باید آن را دارا باشد و این حق را خالق انسان در آغاز تولد برای او قرار داده است.</a:t>
            </a:r>
            <a:endParaRPr lang="en-US" sz="2800" b="1" dirty="0" smtClean="0">
              <a:cs typeface="B Nazanin" pitchFamily="2" charset="-78"/>
            </a:endParaRPr>
          </a:p>
        </p:txBody>
      </p:sp>
    </p:spTree>
    <p:extLst>
      <p:ext uri="{BB962C8B-B14F-4D97-AF65-F5344CB8AC3E}">
        <p14:creationId xmlns:p14="http://schemas.microsoft.com/office/powerpoint/2010/main" val="2129289292"/>
      </p:ext>
    </p:extLst>
  </p:cSld>
  <p:clrMapOvr>
    <a:masterClrMapping/>
  </p:clrMapOvr>
  <p:transition spd="slow">
    <p:push dir="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7170" name="Picture 2" descr="C:\Users\rayansharq\Pictures\0344.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0" y="269632"/>
            <a:ext cx="8077200" cy="1143000"/>
          </a:xfrm>
          <a:prstGeom prst="rect">
            <a:avLst/>
          </a:prstGeom>
          <a:scene3d>
            <a:camera prst="isometricOffAxis1Right"/>
            <a:lightRig rig="threePt" dir="t"/>
          </a:scene3d>
        </p:spPr>
        <p:txBody>
          <a:bodyPr vert="horz" lIns="91440" tIns="45720" rIns="91440" bIns="45720" rtlCol="0" anchor="ctr">
            <a:norm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sz="3600" dirty="0" smtClean="0">
                <a:latin typeface="Titr" pitchFamily="2" charset="-78"/>
                <a:cs typeface="Titr" pitchFamily="2" charset="-78"/>
              </a:rPr>
              <a:t>ترکیب درآمدهای عمومی</a:t>
            </a:r>
            <a:endParaRPr lang="en-US" sz="3600" dirty="0">
              <a:latin typeface="Titr" pitchFamily="2" charset="-78"/>
              <a:cs typeface="Titr" pitchFamily="2" charset="-78"/>
            </a:endParaRPr>
          </a:p>
        </p:txBody>
      </p:sp>
      <p:sp>
        <p:nvSpPr>
          <p:cNvPr id="6" name="Content Placeholder 2"/>
          <p:cNvSpPr txBox="1">
            <a:spLocks/>
          </p:cNvSpPr>
          <p:nvPr/>
        </p:nvSpPr>
        <p:spPr>
          <a:xfrm>
            <a:off x="467544" y="1596413"/>
            <a:ext cx="8568952" cy="4856923"/>
          </a:xfrm>
          <a:prstGeom prst="rect">
            <a:avLst/>
          </a:prstGeom>
          <a:effectLst>
            <a:outerShdw blurRad="50800" dist="38100" dir="2700000" algn="tl" rotWithShape="0">
              <a:prstClr val="black">
                <a:alpha val="40000"/>
              </a:prstClr>
            </a:outerShdw>
          </a:effectLst>
          <a:scene3d>
            <a:camera prst="perspectiveRight"/>
            <a:lightRig rig="threePt" dir="t"/>
          </a:scene3d>
        </p:spPr>
        <p:txBody>
          <a:bodyPr vert="horz" lIns="91440" tIns="45720" rIns="91440" bIns="45720" rtlCol="0" anchor="ctr">
            <a:normAutofit lnSpcReduction="10000"/>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Font typeface="Wingdings 2" charset="2"/>
              <a:buNone/>
            </a:pPr>
            <a:r>
              <a:rPr lang="fa-IR" sz="2800" dirty="0" smtClean="0">
                <a:latin typeface="Titr" pitchFamily="2" charset="-78"/>
                <a:cs typeface="Titr" pitchFamily="2" charset="-78"/>
              </a:rPr>
              <a:t>1- درآمدهاي مالياتي</a:t>
            </a:r>
            <a:endParaRPr lang="fa-IR" sz="3200" dirty="0" smtClean="0">
              <a:latin typeface="Titr" pitchFamily="2" charset="-78"/>
              <a:cs typeface="Titr" pitchFamily="2" charset="-78"/>
            </a:endParaRPr>
          </a:p>
          <a:p>
            <a:pPr marL="0" indent="0">
              <a:buFont typeface="Wingdings 2" charset="2"/>
              <a:buNone/>
            </a:pPr>
            <a:r>
              <a:rPr lang="fa-I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1-1- مالياتهايي كه با درآمد ارتباط پيدا مي كنند :</a:t>
            </a:r>
          </a:p>
          <a:p>
            <a:pPr marL="0" indent="0">
              <a:buFont typeface="Wingdings 2" charset="2"/>
              <a:buNone/>
            </a:pP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الف ) ماليات بر درآمد اشخاص ( اشخاص حقيقي )</a:t>
            </a:r>
          </a:p>
          <a:p>
            <a:pPr marL="0" indent="0">
              <a:buFont typeface="Wingdings 2" charset="2"/>
              <a:buNone/>
            </a:pP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ب) ماليات بر درآمد شركتها ( اشخاص حقوقي )</a:t>
            </a:r>
          </a:p>
          <a:p>
            <a:pPr marL="0" indent="0">
              <a:buFont typeface="Wingdings 2" charset="2"/>
              <a:buNone/>
            </a:pP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پ) حق بيمه ها </a:t>
            </a:r>
          </a:p>
          <a:p>
            <a:pPr marL="0" indent="0">
              <a:buFont typeface="Wingdings 2" charset="2"/>
              <a:buNone/>
            </a:pPr>
            <a:r>
              <a:rPr lang="fa-IR" sz="3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1-2-  مالياتهايي كه به مخارج مصرفي مربوط مي شود :</a:t>
            </a:r>
          </a:p>
          <a:p>
            <a:pPr marL="0" indent="0">
              <a:buFont typeface="Wingdings 2" charset="2"/>
              <a:buNone/>
            </a:pP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الف ) ماليات بر مصرف</a:t>
            </a:r>
          </a:p>
          <a:p>
            <a:pPr marL="0" indent="0">
              <a:buFont typeface="Wingdings 2" charset="2"/>
              <a:buNone/>
            </a:pP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ب) حقوق گمركي ،‌ ماليات بر فروش و مالياتهاي خاص مانند ماليات بر سيگار ،‌ نوشابه و ...</a:t>
            </a:r>
          </a:p>
        </p:txBody>
      </p:sp>
    </p:spTree>
    <p:extLst>
      <p:ext uri="{BB962C8B-B14F-4D97-AF65-F5344CB8AC3E}">
        <p14:creationId xmlns:p14="http://schemas.microsoft.com/office/powerpoint/2010/main" val="1302402192"/>
      </p:ext>
    </p:extLst>
  </p:cSld>
  <p:clrMapOvr>
    <a:masterClrMapping/>
  </p:clrMapOvr>
  <p:transition spd="slow">
    <p:push dir="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8194" name="Picture 2" descr="C:\Users\rayansharq\Pictures\0344.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rot="21174897">
            <a:off x="762000" y="269632"/>
            <a:ext cx="8077200" cy="1143000"/>
          </a:xfrm>
          <a:prstGeom prst="rect">
            <a:avLst/>
          </a:prstGeom>
        </p:spPr>
        <p:txBody>
          <a:bodyPr vert="horz" lIns="91440" tIns="45720" rIns="91440" bIns="45720" rtlCol="0" anchor="ctr">
            <a:norm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dirty="0" smtClean="0">
                <a:latin typeface="Titr" pitchFamily="2" charset="-78"/>
                <a:cs typeface="Titr" pitchFamily="2" charset="-78"/>
              </a:rPr>
              <a:t>ترکیب درآمدهای عمومی</a:t>
            </a:r>
            <a:endParaRPr lang="en-US" dirty="0">
              <a:latin typeface="Titr" pitchFamily="2" charset="-78"/>
              <a:cs typeface="Titr" pitchFamily="2" charset="-78"/>
            </a:endParaRPr>
          </a:p>
        </p:txBody>
      </p:sp>
      <p:sp>
        <p:nvSpPr>
          <p:cNvPr id="6" name="Content Placeholder 2"/>
          <p:cNvSpPr txBox="1">
            <a:spLocks/>
          </p:cNvSpPr>
          <p:nvPr/>
        </p:nvSpPr>
        <p:spPr>
          <a:xfrm>
            <a:off x="251520" y="1268761"/>
            <a:ext cx="8784976" cy="5184576"/>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Font typeface="Wingdings 2" charset="2"/>
              <a:buNone/>
            </a:pPr>
            <a:r>
              <a:rPr lang="fa-I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1-3- مالياتهايي كه به مالكيت يا انتقال ثروت ارتباط دارد :</a:t>
            </a:r>
          </a:p>
          <a:p>
            <a:pPr marL="0" indent="0">
              <a:buFont typeface="Wingdings 2" charset="2"/>
              <a:buNone/>
            </a:pP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الف ) ماليات بر ارزش خالص ثروت</a:t>
            </a:r>
          </a:p>
          <a:p>
            <a:pPr marL="0" indent="0">
              <a:buFont typeface="Wingdings 2" charset="2"/>
              <a:buNone/>
            </a:pP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ب) ماليات بر ارزش ناخالص دارايي افراد</a:t>
            </a:r>
          </a:p>
          <a:p>
            <a:pPr marL="0" indent="0">
              <a:buFont typeface="Wingdings 2" charset="2"/>
              <a:buNone/>
            </a:pP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پ) ماليات بر ارزش اراضي</a:t>
            </a:r>
          </a:p>
          <a:p>
            <a:pPr marL="0" indent="0">
              <a:buFont typeface="Wingdings 2" charset="2"/>
              <a:buNone/>
            </a:pP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ت) ماليات بر ارزش سرمايه</a:t>
            </a:r>
          </a:p>
          <a:p>
            <a:pPr marL="0" indent="0">
              <a:buFont typeface="Wingdings 2" charset="2"/>
              <a:buNone/>
            </a:pP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ث) ماليات بر ارزش دارايي منتقله از طريق ارث</a:t>
            </a:r>
          </a:p>
          <a:p>
            <a:pPr marL="0" indent="0">
              <a:buFont typeface="Wingdings 2" charset="2"/>
              <a:buNone/>
            </a:pPr>
            <a:r>
              <a:rPr lang="fa-I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1-4- مالياتهايي كه في نفسه به فعاليتهاي بازرگاني مرتبط مي شوند :</a:t>
            </a:r>
          </a:p>
          <a:p>
            <a:pPr marL="0" indent="0">
              <a:buFont typeface="Wingdings 2" charset="2"/>
              <a:buNone/>
            </a:pPr>
            <a:r>
              <a:rPr lang="fa-IR" sz="20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بر مبالغ دريافتي ،‌سهام ، سرمايه و غيره و يا نوع خاصي از فعاليتهاي بازرگاني تعلق مي گيرد . </a:t>
            </a:r>
          </a:p>
          <a:p>
            <a:pPr marL="0" indent="0">
              <a:buFont typeface="Wingdings 2" charset="2"/>
              <a:buNone/>
            </a:pPr>
            <a:r>
              <a:rPr lang="fa-I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1-5- مالياتهايي كه بر صادرات وضع مي شود .</a:t>
            </a:r>
            <a:endParaRPr lang="fa-IR"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endParaRPr>
          </a:p>
        </p:txBody>
      </p:sp>
    </p:spTree>
    <p:extLst>
      <p:ext uri="{BB962C8B-B14F-4D97-AF65-F5344CB8AC3E}">
        <p14:creationId xmlns:p14="http://schemas.microsoft.com/office/powerpoint/2010/main" val="2133654836"/>
      </p:ext>
    </p:extLst>
  </p:cSld>
  <p:clrMapOvr>
    <a:masterClrMapping/>
  </p:clrMapOvr>
  <p:transition spd="slow">
    <p:push dir="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9218" name="Picture 2" descr="C:\Users\rayansharq\Pictures\03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0" y="269632"/>
            <a:ext cx="8077200" cy="1143000"/>
          </a:xfrm>
          <a:prstGeom prst="rect">
            <a:avLst/>
          </a:prstGeom>
        </p:spPr>
        <p:txBody>
          <a:bodyPr vert="horz" lIns="91440" tIns="45720" rIns="91440" bIns="45720" rtlCol="0" anchor="ctr">
            <a:norm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سبك زندگي</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endParaRPr>
          </a:p>
        </p:txBody>
      </p:sp>
      <p:sp>
        <p:nvSpPr>
          <p:cNvPr id="6" name="Content Placeholder 2"/>
          <p:cNvSpPr txBox="1">
            <a:spLocks/>
          </p:cNvSpPr>
          <p:nvPr/>
        </p:nvSpPr>
        <p:spPr>
          <a:xfrm>
            <a:off x="762000" y="1268761"/>
            <a:ext cx="8077200" cy="5256584"/>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r>
              <a:rPr lang="fa-I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سه چيز رابا احتياط بردار:قدم،قلم وقسم</a:t>
            </a:r>
          </a:p>
          <a:p>
            <a:r>
              <a:rPr lang="fa-I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سه چيز را پاک نگهدار:جسم،لباس وخيالات</a:t>
            </a:r>
          </a:p>
          <a:p>
            <a:r>
              <a:rPr lang="fa-I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سه چيز را بکار بگير:عقل،همت وصبر</a:t>
            </a:r>
          </a:p>
          <a:p>
            <a:r>
              <a:rPr lang="fa-I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از سه چيز پرهيز کن:گناه،افسوس،فريادبلند!</a:t>
            </a:r>
          </a:p>
          <a:p>
            <a:r>
              <a:rPr lang="fa-I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سه  چيز را آلوده نکن:قلب،زبان وچشم!</a:t>
            </a:r>
          </a:p>
          <a:p>
            <a:r>
              <a:rPr lang="fa-I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اما سه چيز را هيچگاه وهيچوقت فراموش نکن:      </a:t>
            </a:r>
          </a:p>
          <a:p>
            <a:r>
              <a:rPr lang="fa-I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        "خدا"                   	 "مرگ"        	" جواني"</a:t>
            </a:r>
            <a:endParaRPr lang="fa-IR"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endParaRPr>
          </a:p>
        </p:txBody>
      </p:sp>
    </p:spTree>
    <p:extLst>
      <p:ext uri="{BB962C8B-B14F-4D97-AF65-F5344CB8AC3E}">
        <p14:creationId xmlns:p14="http://schemas.microsoft.com/office/powerpoint/2010/main" val="3135555383"/>
      </p:ext>
    </p:extLst>
  </p:cSld>
  <p:clrMapOvr>
    <a:masterClrMapping/>
  </p:clrMapOvr>
  <p:transition spd="slow">
    <p:push dir="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026" name="Picture 2" descr="C:\Users\rayansharq\Pictures\258549280ec7a60a4b184aca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514" y="0"/>
            <a:ext cx="9169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rot="19505533">
            <a:off x="-269633" y="989755"/>
            <a:ext cx="7626424" cy="3344755"/>
          </a:xfrm>
          <a:prstGeom prst="rect">
            <a:avLst/>
          </a:prstGeom>
        </p:spPr>
        <p:txBody>
          <a:bodyPr vert="horz" lIns="91440" tIns="45720" rIns="91440" bIns="45720" rtlCol="0" anchor="ctr">
            <a:normAutofit lnSpcReduction="10000"/>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Font typeface="Wingdings 2" charset="2"/>
              <a:buNone/>
            </a:pPr>
            <a:r>
              <a:rPr lang="fa-IR"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tr" pitchFamily="2" charset="-78"/>
                <a:cs typeface="Titr" pitchFamily="2" charset="-78"/>
              </a:rPr>
              <a:t>بخش سوم</a:t>
            </a:r>
          </a:p>
          <a:p>
            <a:pPr marL="0" indent="0" algn="ctr">
              <a:buFont typeface="Wingdings 2" charset="2"/>
              <a:buNone/>
            </a:pPr>
            <a:r>
              <a:rPr lang="fa-IR"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tr" pitchFamily="2" charset="-78"/>
                <a:cs typeface="Titr" pitchFamily="2" charset="-78"/>
              </a:rPr>
              <a:t>فصل ششم</a:t>
            </a:r>
          </a:p>
          <a:p>
            <a:pPr marL="0" indent="0" algn="ctr">
              <a:buFont typeface="Wingdings 2" charset="2"/>
              <a:buNone/>
            </a:pPr>
            <a:r>
              <a:rPr lang="fa-IR" sz="5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tr" pitchFamily="2" charset="-78"/>
                <a:cs typeface="Titr" pitchFamily="2" charset="-78"/>
              </a:rPr>
              <a:t>مالیات وانواع ان</a:t>
            </a:r>
            <a:endParaRPr lang="fa-IR" sz="5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tr" pitchFamily="2" charset="-78"/>
              <a:cs typeface="Titr" pitchFamily="2" charset="-78"/>
            </a:endParaRPr>
          </a:p>
        </p:txBody>
      </p:sp>
    </p:spTree>
    <p:extLst>
      <p:ext uri="{BB962C8B-B14F-4D97-AF65-F5344CB8AC3E}">
        <p14:creationId xmlns:p14="http://schemas.microsoft.com/office/powerpoint/2010/main" val="2507649273"/>
      </p:ext>
    </p:extLst>
  </p:cSld>
  <p:clrMapOvr>
    <a:masterClrMapping/>
  </p:clrMapOvr>
  <p:transition spd="slow">
    <p:push dir="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720" y="1071546"/>
            <a:ext cx="8643998" cy="3293209"/>
          </a:xfrm>
          <a:prstGeom prst="rect">
            <a:avLst/>
          </a:prstGeom>
          <a:noFill/>
        </p:spPr>
        <p:txBody>
          <a:bodyPr wrap="square" rtlCol="1">
            <a:spAutoFit/>
          </a:bodyPr>
          <a:lstStyle/>
          <a:p>
            <a:pPr algn="justLow"/>
            <a:r>
              <a:rPr lang="fa-IR" sz="2600" b="1" dirty="0" smtClean="0">
                <a:effectLst>
                  <a:outerShdw blurRad="38100" dist="38100" dir="2700000" algn="tl">
                    <a:srgbClr val="000000">
                      <a:alpha val="43137"/>
                    </a:srgbClr>
                  </a:outerShdw>
                </a:effectLst>
                <a:cs typeface="2  Nazanin" pitchFamily="2" charset="-78"/>
              </a:rPr>
              <a:t>- قبلاً نيز اشاره شد كه دولت در راستاي وظائف پنجگانه اقدام به توليد و ارائه كالاي عمومي مي نمايد و يكي از شيوه هاي تأمين هزينه توليد آن اخذ ماليات از جامعه است. كالاي عمومي كالايي است كه بدون آن كالاي خصوصي امكان توليدش ممكن نيست.</a:t>
            </a:r>
            <a:endParaRPr lang="en-US" sz="2600" b="1" dirty="0" smtClean="0">
              <a:effectLst>
                <a:outerShdw blurRad="38100" dist="38100" dir="2700000" algn="tl">
                  <a:srgbClr val="000000">
                    <a:alpha val="43137"/>
                  </a:srgbClr>
                </a:outerShdw>
              </a:effectLst>
              <a:cs typeface="2  Nazanin" pitchFamily="2" charset="-78"/>
            </a:endParaRPr>
          </a:p>
          <a:p>
            <a:pPr algn="justLow"/>
            <a:r>
              <a:rPr lang="fa-IR" sz="2600" b="1" dirty="0" smtClean="0">
                <a:effectLst>
                  <a:outerShdw blurRad="38100" dist="38100" dir="2700000" algn="tl">
                    <a:srgbClr val="000000">
                      <a:alpha val="43137"/>
                    </a:srgbClr>
                  </a:outerShdw>
                </a:effectLst>
                <a:cs typeface="2  Nazanin" pitchFamily="2" charset="-78"/>
              </a:rPr>
              <a:t>؟سؤال؟ تكيه دولت به ماليات بعنوان يك منبع منطقي درآمد مطمئن مي‌باشد تا به درآمدهاي نفتي،چرا؟</a:t>
            </a:r>
            <a:endParaRPr lang="en-US" sz="2600" b="1" dirty="0" smtClean="0">
              <a:effectLst>
                <a:outerShdw blurRad="38100" dist="38100" dir="2700000" algn="tl">
                  <a:srgbClr val="000000">
                    <a:alpha val="43137"/>
                  </a:srgbClr>
                </a:outerShdw>
              </a:effectLst>
              <a:cs typeface="2  Nazanin" pitchFamily="2" charset="-78"/>
            </a:endParaRPr>
          </a:p>
          <a:p>
            <a:pPr algn="justLow">
              <a:buFontTx/>
              <a:buChar char="-"/>
            </a:pPr>
            <a:r>
              <a:rPr lang="fa-IR" sz="2600" b="1" dirty="0" smtClean="0">
                <a:effectLst>
                  <a:outerShdw blurRad="38100" dist="38100" dir="2700000" algn="tl">
                    <a:srgbClr val="000000">
                      <a:alpha val="43137"/>
                    </a:srgbClr>
                  </a:outerShdw>
                </a:effectLst>
                <a:cs typeface="2  Nazanin" pitchFamily="2" charset="-78"/>
              </a:rPr>
              <a:t>امروزه اكثر كشورهاي جهان از ماليات بعنوان يك منبع اصلي و درآمد استفاده مي‌كنند بويژه اروپا و كشورهاي صنعتي.</a:t>
            </a:r>
          </a:p>
        </p:txBody>
      </p:sp>
      <p:sp>
        <p:nvSpPr>
          <p:cNvPr id="6" name="Title 1"/>
          <p:cNvSpPr>
            <a:spLocks noGrp="1"/>
          </p:cNvSpPr>
          <p:nvPr>
            <p:ph type="title"/>
          </p:nvPr>
        </p:nvSpPr>
        <p:spPr>
          <a:xfrm>
            <a:off x="762000" y="269632"/>
            <a:ext cx="8077200" cy="279048"/>
          </a:xfrm>
        </p:spPr>
        <p:txBody>
          <a:bodyPr>
            <a:normAutofit fontScale="90000"/>
          </a:bodyPr>
          <a:lstStyle/>
          <a:p>
            <a:pPr algn="ctr"/>
            <a:r>
              <a:rPr lang="fa-IR" dirty="0" smtClean="0"/>
              <a:t>مقدمه</a:t>
            </a:r>
            <a:endParaRPr lang="en-US" dirty="0">
              <a:cs typeface="2  Titr" pitchFamily="2" charset="-78"/>
            </a:endParaRPr>
          </a:p>
        </p:txBody>
      </p:sp>
    </p:spTree>
    <p:extLst>
      <p:ext uri="{BB962C8B-B14F-4D97-AF65-F5344CB8AC3E}">
        <p14:creationId xmlns:p14="http://schemas.microsoft.com/office/powerpoint/2010/main" val="23065210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strips(downLeft)">
                                      <p:cBhvr>
                                        <p:cTn id="1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cstate="print"/>
          <a:srcRect/>
          <a:stretch>
            <a:fillRect/>
          </a:stretch>
        </p:blipFill>
        <p:spPr bwMode="auto">
          <a:xfrm>
            <a:off x="642910" y="71414"/>
            <a:ext cx="7929618" cy="2123225"/>
          </a:xfrm>
          <a:prstGeom prst="rect">
            <a:avLst/>
          </a:prstGeom>
          <a:noFill/>
          <a:ln w="9525">
            <a:noFill/>
            <a:miter lim="800000"/>
            <a:headEnd/>
            <a:tailEnd/>
          </a:ln>
          <a:effectLst/>
        </p:spPr>
      </p:pic>
      <p:pic>
        <p:nvPicPr>
          <p:cNvPr id="103427" name="Picture 3" descr="C:\Documents and Settings\Dear-User\Desktop\Tavvoni\New Folder\225 - 2.jpg"/>
          <p:cNvPicPr>
            <a:picLocks noChangeAspect="1" noChangeArrowheads="1"/>
          </p:cNvPicPr>
          <p:nvPr/>
        </p:nvPicPr>
        <p:blipFill>
          <a:blip r:embed="rId3" cstate="print"/>
          <a:srcRect/>
          <a:stretch>
            <a:fillRect/>
          </a:stretch>
        </p:blipFill>
        <p:spPr bwMode="auto">
          <a:xfrm>
            <a:off x="785786" y="2233635"/>
            <a:ext cx="7686675" cy="4410075"/>
          </a:xfrm>
          <a:prstGeom prst="rect">
            <a:avLst/>
          </a:prstGeom>
          <a:noFill/>
        </p:spPr>
      </p:pic>
    </p:spTree>
    <p:extLst>
      <p:ext uri="{BB962C8B-B14F-4D97-AF65-F5344CB8AC3E}">
        <p14:creationId xmlns:p14="http://schemas.microsoft.com/office/powerpoint/2010/main" val="2357419901"/>
      </p:ext>
    </p:extLst>
  </p:cSld>
  <p:clrMapOvr>
    <a:masterClrMapping/>
  </p:clrMapOvr>
  <p:transition spd="slow">
    <p:push dir="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2050" name="Picture 2" descr="C:\Users\rayansharq\Pictures\4788_727.jpg"/>
          <p:cNvPicPr>
            <a:picLocks noGrp="1" noChangeAspect="1" noChangeArrowheads="1"/>
          </p:cNvPicPr>
          <p:nvPr>
            <p:ph idx="1"/>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533400" y="29789"/>
            <a:ext cx="8077200" cy="855112"/>
          </a:xfrm>
          <a:prstGeom prst="rect">
            <a:avLst/>
          </a:prstGeom>
        </p:spPr>
        <p:txBody>
          <a:bodyPr vert="horz" lIns="91440" tIns="45720" rIns="91440" bIns="45720" rtlCol="0" anchor="ctr">
            <a:normAutofit fontScale="97500"/>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dirty="0" smtClean="0">
                <a:latin typeface="Titr" pitchFamily="2" charset="-78"/>
                <a:cs typeface="Titr" pitchFamily="2" charset="-78"/>
              </a:rPr>
              <a:t>مفهوم کلى مالیات </a:t>
            </a:r>
            <a:endParaRPr lang="en-US" dirty="0">
              <a:latin typeface="Titr" pitchFamily="2" charset="-78"/>
              <a:cs typeface="Titr" pitchFamily="2" charset="-78"/>
            </a:endParaRPr>
          </a:p>
        </p:txBody>
      </p:sp>
      <p:sp>
        <p:nvSpPr>
          <p:cNvPr id="6" name="Content Placeholder 2"/>
          <p:cNvSpPr txBox="1">
            <a:spLocks/>
          </p:cNvSpPr>
          <p:nvPr/>
        </p:nvSpPr>
        <p:spPr>
          <a:xfrm>
            <a:off x="0" y="692696"/>
            <a:ext cx="8839200" cy="5904656"/>
          </a:xfrm>
          <a:prstGeom prst="rect">
            <a:avLst/>
          </a:prstGeom>
        </p:spPr>
        <p:txBody>
          <a:bodyPr vert="horz" lIns="91440" tIns="45720" rIns="91440" bIns="45720" numCol="1"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just">
              <a:buNone/>
            </a:pPr>
            <a:r>
              <a:rPr lang="fa-IR" sz="2000" b="1" dirty="0" smtClean="0">
                <a:latin typeface="Titr" pitchFamily="2" charset="-78"/>
                <a:cs typeface="Titr" pitchFamily="2" charset="-78"/>
              </a:rPr>
              <a:t>مالیات بر حسب تعریف </a:t>
            </a:r>
            <a:r>
              <a:rPr lang="fa-IR" sz="2000" u="sng"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2  Nazanin"/>
                <a:cs typeface="Titr" pitchFamily="2" charset="-78"/>
                <a:hlinkClick r:id="rId3" tooltip="سازمان همکاری و توسعه اقتصادی"/>
              </a:rPr>
              <a:t>سازمان همکاری و توسعه اقتصادی</a:t>
            </a:r>
            <a:r>
              <a:rPr lang="fa-IR" sz="2000" u="sng"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2  Nazanin"/>
                <a:cs typeface="Titr" pitchFamily="2" charset="-78"/>
              </a:rPr>
              <a:t> </a:t>
            </a:r>
            <a:r>
              <a:rPr lang="fa-IR" sz="2000" b="1" dirty="0" smtClean="0">
                <a:latin typeface="Titr" pitchFamily="2" charset="-78"/>
                <a:cs typeface="Titr" pitchFamily="2" charset="-78"/>
              </a:rPr>
              <a:t>(OECD) پرداختی است الزامی و</a:t>
            </a:r>
          </a:p>
          <a:p>
            <a:pPr marL="0" indent="0" algn="just">
              <a:buNone/>
            </a:pPr>
            <a:r>
              <a:rPr lang="fa-IR" sz="2000" b="1" dirty="0" smtClean="0">
                <a:latin typeface="Titr" pitchFamily="2" charset="-78"/>
                <a:cs typeface="Titr" pitchFamily="2" charset="-78"/>
              </a:rPr>
              <a:t> بلاعوض. مالیات ممکن است به شخص،</a:t>
            </a:r>
            <a:r>
              <a:rPr lang="fa-I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 </a:t>
            </a:r>
            <a:r>
              <a:rPr lang="fa-I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hlinkClick r:id="rId4" tooltip="موسسه"/>
              </a:rPr>
              <a:t>موسسه</a:t>
            </a:r>
            <a:r>
              <a:rPr lang="fa-IR" sz="2000" b="1" dirty="0" smtClean="0">
                <a:latin typeface="Titr" pitchFamily="2" charset="-78"/>
                <a:cs typeface="Titr" pitchFamily="2" charset="-78"/>
              </a:rPr>
              <a:t>، دارایی و غیره تعلق گیرد. چنین تعریفی</a:t>
            </a:r>
          </a:p>
          <a:p>
            <a:pPr marL="0" indent="0" algn="just">
              <a:buNone/>
            </a:pPr>
            <a:r>
              <a:rPr lang="fa-IR" sz="2000" b="1" dirty="0" smtClean="0">
                <a:latin typeface="Titr" pitchFamily="2" charset="-78"/>
                <a:cs typeface="Titr" pitchFamily="2" charset="-78"/>
              </a:rPr>
              <a:t> پرداخت‌های </a:t>
            </a:r>
            <a:r>
              <a:rPr lang="fa-I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hlinkClick r:id="rId5" tooltip="تامین اجتماعی"/>
              </a:rPr>
              <a:t>تامین اجتماعی</a:t>
            </a:r>
            <a:r>
              <a:rPr lang="fa-I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 </a:t>
            </a:r>
            <a:r>
              <a:rPr lang="fa-IR" sz="2000" b="1" dirty="0" smtClean="0">
                <a:latin typeface="Titr" pitchFamily="2" charset="-78"/>
                <a:cs typeface="Titr" pitchFamily="2" charset="-78"/>
              </a:rPr>
              <a:t>را هم در بر می‌گیرد، حال آن که بر حسب مقررات و عرف مالیاتی</a:t>
            </a:r>
          </a:p>
          <a:p>
            <a:pPr marL="0" indent="0" algn="just">
              <a:buNone/>
            </a:pPr>
            <a:r>
              <a:rPr lang="fa-IR" sz="2000" b="1" dirty="0" smtClean="0">
                <a:latin typeface="Titr" pitchFamily="2" charset="-78"/>
                <a:cs typeface="Titr" pitchFamily="2" charset="-78"/>
              </a:rPr>
              <a:t> </a:t>
            </a:r>
            <a:r>
              <a:rPr lang="fa-I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hlinkClick r:id="rId6" tooltip="ایران"/>
              </a:rPr>
              <a:t>ایران</a:t>
            </a:r>
            <a:r>
              <a:rPr lang="fa-IR" sz="2000" b="1" dirty="0" smtClean="0">
                <a:latin typeface="Titr" pitchFamily="2" charset="-78"/>
                <a:cs typeface="Titr" pitchFamily="2" charset="-78"/>
              </a:rPr>
              <a:t> اصطلاح مالیات پرداخت‌های اخیر را شامل نمی‌گردد.</a:t>
            </a:r>
            <a:endParaRPr lang="en-US" sz="2000" b="1" dirty="0" smtClean="0">
              <a:latin typeface="Titr" pitchFamily="2" charset="-78"/>
              <a:cs typeface="Titr" pitchFamily="2" charset="-78"/>
            </a:endParaRPr>
          </a:p>
          <a:p>
            <a:pPr marL="0" indent="0" algn="just">
              <a:buNone/>
            </a:pPr>
            <a:r>
              <a:rPr lang="fa-IR" sz="2000" b="1" dirty="0" smtClean="0">
                <a:latin typeface="Titr" pitchFamily="2" charset="-78"/>
                <a:cs typeface="Titr" pitchFamily="2" charset="-78"/>
              </a:rPr>
              <a:t>واژه مالیات که از مال گرفته شده از نظر فرهنگ شناسان در معانى زیر بکار برده شده است: </a:t>
            </a:r>
            <a:br>
              <a:rPr lang="fa-IR" sz="2000" b="1" dirty="0" smtClean="0">
                <a:latin typeface="Titr" pitchFamily="2" charset="-78"/>
                <a:cs typeface="Titr" pitchFamily="2" charset="-78"/>
              </a:rPr>
            </a:br>
            <a:r>
              <a:rPr lang="fa-IR" sz="2000" b="1" dirty="0" smtClean="0">
                <a:latin typeface="Titr" pitchFamily="2" charset="-78"/>
                <a:cs typeface="Titr" pitchFamily="2" charset="-78"/>
              </a:rPr>
              <a:t>(اجرو پاداش)( زکات مال) ( سرپرستى و چراندن گله هاى گوسفند) (در جریمه اى که حکومت به</a:t>
            </a:r>
          </a:p>
          <a:p>
            <a:pPr marL="0" indent="0" algn="just">
              <a:buNone/>
            </a:pPr>
            <a:r>
              <a:rPr lang="fa-IR" sz="2000" b="1" dirty="0" smtClean="0">
                <a:latin typeface="Titr" pitchFamily="2" charset="-78"/>
                <a:cs typeface="Titr" pitchFamily="2" charset="-78"/>
              </a:rPr>
              <a:t> مناسبت ارتکاب جرائم ویژه از مرتکبین مى گیرد)(باج)(خراج) و بالاخره مالى که دولتها بطور</a:t>
            </a:r>
          </a:p>
          <a:p>
            <a:pPr marL="0" indent="0" algn="just">
              <a:buNone/>
            </a:pPr>
            <a:r>
              <a:rPr lang="fa-IR" sz="2000" b="1" dirty="0" smtClean="0">
                <a:latin typeface="Titr" pitchFamily="2" charset="-78"/>
                <a:cs typeface="Titr" pitchFamily="2" charset="-78"/>
              </a:rPr>
              <a:t> سالانه از شهروندان خود مى گیرند. </a:t>
            </a:r>
          </a:p>
          <a:p>
            <a:pPr marL="0" indent="0" algn="just">
              <a:buNone/>
            </a:pPr>
            <a:r>
              <a:rPr lang="fa-IR" sz="2000" dirty="0">
                <a:latin typeface="Titr" pitchFamily="2" charset="-78"/>
                <a:cs typeface="Titr" pitchFamily="2" charset="-78"/>
              </a:rPr>
              <a:t>در اصطلاح اقتصاد دانان جدید مالیات اینگونه تعریف شده است </a:t>
            </a:r>
            <a:r>
              <a:rPr lang="fa-IR" sz="2000" dirty="0" smtClean="0">
                <a:latin typeface="Titr" pitchFamily="2" charset="-78"/>
                <a:cs typeface="Titr" pitchFamily="2" charset="-78"/>
              </a:rPr>
              <a:t>:</a:t>
            </a:r>
          </a:p>
          <a:p>
            <a:pPr algn="just"/>
            <a:endParaRPr lang="fa-IR" sz="2000" dirty="0" smtClean="0">
              <a:latin typeface="Titr" pitchFamily="2" charset="-78"/>
              <a:cs typeface="Titr" pitchFamily="2" charset="-78"/>
            </a:endParaRPr>
          </a:p>
          <a:p>
            <a:pPr algn="just"/>
            <a:endParaRPr lang="fa-IR" sz="2000" dirty="0">
              <a:latin typeface="Titr" pitchFamily="2" charset="-78"/>
              <a:cs typeface="Titr" pitchFamily="2" charset="-78"/>
            </a:endParaRPr>
          </a:p>
          <a:p>
            <a:pPr algn="just"/>
            <a:endParaRPr lang="en-US" sz="2000" dirty="0">
              <a:latin typeface="Titr" pitchFamily="2" charset="-78"/>
              <a:cs typeface="Titr" pitchFamily="2" charset="-78"/>
            </a:endParaRPr>
          </a:p>
        </p:txBody>
      </p:sp>
      <p:sp>
        <p:nvSpPr>
          <p:cNvPr id="4" name="Rectangle 3"/>
          <p:cNvSpPr/>
          <p:nvPr/>
        </p:nvSpPr>
        <p:spPr>
          <a:xfrm>
            <a:off x="0" y="5013176"/>
            <a:ext cx="9144000" cy="1600438"/>
          </a:xfrm>
          <a:prstGeom prst="rect">
            <a:avLst/>
          </a:prstGeom>
        </p:spPr>
        <p:txBody>
          <a:bodyPr wrap="square">
            <a:spAutoFit/>
          </a:bodyPr>
          <a:lstStyle/>
          <a:p>
            <a:r>
              <a:rPr lang="fa-IR"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
            </a:r>
            <a:br>
              <a:rPr lang="fa-IR"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br>
            <a:r>
              <a:rPr lang="fa-IR"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مالیات مقدار پول و یا مالى است که شهروندان یک کشور طبق قانون به دولت خود مى پردازند تا در جهت اداره امور کشور تامین کالاها و خدمات عمومى و ضرورى تضمین امنیت و دفاع همگانى و عمران و آبادانى توسط دولت مورد بهره بردارى  قرار بگیرد. </a:t>
            </a:r>
            <a:endParaRPr 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endParaRPr>
          </a:p>
          <a:p>
            <a:pPr rtl="0"/>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2639836952"/>
      </p:ext>
    </p:extLst>
  </p:cSld>
  <p:clrMapOvr>
    <a:masterClrMapping/>
  </p:clrMapOvr>
  <p:transition spd="slow">
    <p:push dir="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3074" name="Picture 2" descr="C:\Users\rayansharq\Pictures\4788_727.jpg"/>
          <p:cNvPicPr>
            <a:picLocks noGrp="1" noChangeAspect="1" noChangeArrowheads="1"/>
          </p:cNvPicPr>
          <p:nvPr>
            <p:ph idx="1"/>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762000" y="269632"/>
            <a:ext cx="8077200" cy="639088"/>
          </a:xfrm>
          <a:prstGeom prst="rect">
            <a:avLst/>
          </a:prstGeom>
        </p:spPr>
        <p:txBody>
          <a:bodyPr vert="horz" lIns="91440" tIns="45720" rIns="91440" bIns="45720" rtlCol="0" anchor="ctr">
            <a:normAutofit fontScale="97500"/>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b="1" dirty="0" smtClean="0">
                <a:latin typeface="Titr" pitchFamily="2" charset="-78"/>
                <a:cs typeface="Titr" pitchFamily="2" charset="-78"/>
              </a:rPr>
              <a:t>كاركردهاي ماليات</a:t>
            </a:r>
            <a:endParaRPr lang="en-US" b="1" dirty="0">
              <a:latin typeface="Titr" pitchFamily="2" charset="-78"/>
              <a:cs typeface="Titr" pitchFamily="2" charset="-78"/>
            </a:endParaRPr>
          </a:p>
        </p:txBody>
      </p:sp>
      <p:sp>
        <p:nvSpPr>
          <p:cNvPr id="6" name="Rectangle 3"/>
          <p:cNvSpPr txBox="1">
            <a:spLocks noChangeArrowheads="1"/>
          </p:cNvSpPr>
          <p:nvPr/>
        </p:nvSpPr>
        <p:spPr>
          <a:xfrm>
            <a:off x="539750" y="908050"/>
            <a:ext cx="8229600" cy="5546725"/>
          </a:xfrm>
          <a:prstGeom prst="rect">
            <a:avLst/>
          </a:prstGeom>
        </p:spPr>
        <p:txBody>
          <a:bodyPr vert="horz" lIns="91440" tIns="45720" rIns="91440" bIns="45720" rtlCol="0" anchor="ctr">
            <a:normAutofit fontScale="92500" lnSpcReduction="20000"/>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just">
              <a:buFont typeface="Wingdings 2" charset="2"/>
              <a:buNone/>
            </a:pPr>
            <a:r>
              <a:rPr lang="fa-IR"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1- تامين كالاهاي عمومي </a:t>
            </a:r>
          </a:p>
          <a:p>
            <a:pPr marL="0" indent="0" algn="just">
              <a:buFont typeface="Wingdings 2" charset="2"/>
              <a:buNone/>
            </a:pPr>
            <a:r>
              <a:rPr lang="fa-IR"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2- كاهش نابرابري درآمد </a:t>
            </a:r>
          </a:p>
          <a:p>
            <a:pPr marL="0" indent="0" algn="just">
              <a:buFont typeface="Wingdings 2" charset="2"/>
              <a:buNone/>
            </a:pPr>
            <a:r>
              <a:rPr lang="fa-IR"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3- سياستهاي مالي</a:t>
            </a:r>
          </a:p>
          <a:p>
            <a:r>
              <a:rPr lang="fa-IR" sz="4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2  Nazanin" pitchFamily="2" charset="-78"/>
              </a:rPr>
              <a:t>مالیات مهمترین منبع درآمد دولت را تشکیل می دهد</a:t>
            </a:r>
          </a:p>
          <a:p>
            <a:r>
              <a:rPr lang="fa-IR" sz="4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2  Nazanin" pitchFamily="2" charset="-78"/>
              </a:rPr>
              <a:t>از دیدگاه کلان اقتصادی مالیاتها یکی از عمده ترین ابزار سیاستهای اقتصادی دولت محسوب می شوند . </a:t>
            </a:r>
          </a:p>
          <a:p>
            <a:r>
              <a:rPr lang="fa-IR" sz="4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2  Nazanin" pitchFamily="2" charset="-78"/>
              </a:rPr>
              <a:t>از نظر تحلیل های خرد اقتصادی  مالیاتها دو اثر عمده تخصیص و توزیع را دارند</a:t>
            </a:r>
            <a:endParaRPr lang="fa-IR" sz="4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pitchFamily="2" charset="-78"/>
            </a:endParaRPr>
          </a:p>
          <a:p>
            <a:pPr marL="0" indent="0" algn="just">
              <a:buFont typeface="Wingdings 2" charset="2"/>
              <a:buNone/>
            </a:pPr>
            <a:endParaRPr lang="en-US" sz="4400" dirty="0">
              <a:cs typeface="B Nazanin" pitchFamily="2" charset="-78"/>
            </a:endParaRPr>
          </a:p>
        </p:txBody>
      </p:sp>
    </p:spTree>
    <p:extLst>
      <p:ext uri="{BB962C8B-B14F-4D97-AF65-F5344CB8AC3E}">
        <p14:creationId xmlns:p14="http://schemas.microsoft.com/office/powerpoint/2010/main" val="668012001"/>
      </p:ext>
    </p:extLst>
  </p:cSld>
  <p:clrMapOvr>
    <a:masterClrMapping/>
  </p:clrMapOvr>
  <p:transition spd="slow">
    <p:push dir="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62000" y="269632"/>
            <a:ext cx="8077200" cy="639088"/>
          </a:xfrm>
          <a:prstGeom prst="rect">
            <a:avLst/>
          </a:prstGeom>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dirty="0" smtClean="0">
                <a:latin typeface="Titr" pitchFamily="2" charset="-78"/>
                <a:cs typeface="Titr" pitchFamily="2" charset="-78"/>
              </a:rPr>
              <a:t>مفهوم کلى مالیات </a:t>
            </a:r>
            <a:endParaRPr lang="en-US" dirty="0">
              <a:latin typeface="Titr" pitchFamily="2" charset="-78"/>
              <a:cs typeface="Titr" pitchFamily="2" charset="-78"/>
            </a:endParaRPr>
          </a:p>
        </p:txBody>
      </p:sp>
      <p:sp>
        <p:nvSpPr>
          <p:cNvPr id="7" name="Content Placeholder 2"/>
          <p:cNvSpPr>
            <a:spLocks noGrp="1"/>
          </p:cNvSpPr>
          <p:nvPr>
            <p:ph idx="1"/>
          </p:nvPr>
        </p:nvSpPr>
        <p:spPr>
          <a:xfrm>
            <a:off x="179512" y="692696"/>
            <a:ext cx="8964488" cy="6165304"/>
          </a:xfrm>
        </p:spPr>
        <p:txBody>
          <a:bodyPr numCol="1">
            <a:normAutofit fontScale="92500" lnSpcReduction="10000"/>
          </a:bodyPr>
          <a:lstStyle/>
          <a:p>
            <a:pPr algn="ctr"/>
            <a:r>
              <a:rPr lang="fa-IR" sz="2800" b="1" dirty="0">
                <a:cs typeface="B Nazanin" pitchFamily="2" charset="-78"/>
              </a:rPr>
              <a:t>مالیات ریشه تاریخى طولانى و عمیقى دارد و عمر آن با پیدایش نخستین حکومتها و سازمانهاى مدیریت اجتماعى همراه مى باشد. </a:t>
            </a:r>
            <a:r>
              <a:rPr lang="fa-IR" sz="2800" b="1" dirty="0" smtClean="0">
                <a:cs typeface="B Nazanin" pitchFamily="2" charset="-78"/>
              </a:rPr>
              <a:t>تنها </a:t>
            </a:r>
            <a:r>
              <a:rPr lang="fa-IR" sz="2800" b="1" dirty="0">
                <a:cs typeface="B Nazanin" pitchFamily="2" charset="-78"/>
              </a:rPr>
              <a:t>نوع و مقدار مالیات و نحوه وصول آن متفاوت بوده است </a:t>
            </a:r>
            <a:r>
              <a:rPr lang="fa-IR" sz="2800" b="1" dirty="0" smtClean="0">
                <a:cs typeface="B Nazanin" pitchFamily="2" charset="-78"/>
              </a:rPr>
              <a:t>. اصل </a:t>
            </a:r>
            <a:r>
              <a:rPr lang="fa-IR" sz="2800" b="1" dirty="0">
                <a:cs typeface="B Nazanin" pitchFamily="2" charset="-78"/>
              </a:rPr>
              <a:t>آن هیچگاه متروک نمى شده است. در برخى از کشورهاى جهان باستان از قبیل کلده و آشور در(بین النهرین)(آتن)در فرنگ وصول مالیات از مردم تابع قوانین مدون بوده ولى در بسیارى از نقاط جهان مسئله مالیات از نظر چگونگى وصول واندازه آن تابع اراده دولت مرکزى و یا پادشاه بوده است که در برابر دریافت مقدارى پول و یا کالا در سال حکومت و فرماندارى مناطق گوناگون را به </a:t>
            </a:r>
            <a:r>
              <a:rPr lang="fa-IR" sz="2800" b="1" dirty="0" smtClean="0">
                <a:cs typeface="B Nazanin" pitchFamily="2" charset="-78"/>
              </a:rPr>
              <a:t>افراد  </a:t>
            </a:r>
            <a:r>
              <a:rPr lang="fa-IR" sz="2800" b="1" dirty="0">
                <a:cs typeface="B Nazanin" pitchFamily="2" charset="-78"/>
              </a:rPr>
              <a:t>واگذار مى کرده است. </a:t>
            </a:r>
            <a:br>
              <a:rPr lang="fa-IR" sz="2800" b="1" dirty="0">
                <a:cs typeface="B Nazanin" pitchFamily="2" charset="-78"/>
              </a:rPr>
            </a:br>
            <a:r>
              <a:rPr lang="fa-IR" sz="2800" b="1" dirty="0">
                <a:cs typeface="B Nazanin" pitchFamily="2" charset="-78"/>
              </a:rPr>
              <a:t>حاکم منطقه نیز که به یک طایفه و قبیله بلوک و منطقه و یا شهر و ایالتى منصوب مى شد آن اندازه از پول و کالا جهت دولت </a:t>
            </a:r>
            <a:r>
              <a:rPr lang="fa-IR" sz="2800" b="1" dirty="0" smtClean="0">
                <a:cs typeface="B Nazanin" pitchFamily="2" charset="-78"/>
              </a:rPr>
              <a:t>مرکز </a:t>
            </a:r>
            <a:r>
              <a:rPr lang="fa-IR" sz="2800" b="1" dirty="0">
                <a:cs typeface="B Nazanin" pitchFamily="2" charset="-78"/>
              </a:rPr>
              <a:t>باافزودن مبالغ هنگفتى براى اداره امور منطقه و خود و ذخیره شخصى بطور سرانه و یا خانوارى از مردمان زیر سلطه </a:t>
            </a:r>
            <a:r>
              <a:rPr lang="fa-IR" sz="2800" b="1" dirty="0" smtClean="0">
                <a:cs typeface="B Nazanin" pitchFamily="2" charset="-78"/>
              </a:rPr>
              <a:t>خودوصول مى </a:t>
            </a:r>
            <a:r>
              <a:rPr lang="fa-IR" sz="2800" b="1" dirty="0">
                <a:cs typeface="B Nazanin" pitchFamily="2" charset="-78"/>
              </a:rPr>
              <a:t>کرد. </a:t>
            </a:r>
            <a:r>
              <a:rPr lang="fa-IR" sz="2800" b="1" dirty="0" smtClean="0">
                <a:cs typeface="B Nazanin" pitchFamily="2" charset="-78"/>
              </a:rPr>
              <a:t>در </a:t>
            </a:r>
            <a:r>
              <a:rPr lang="fa-IR" sz="2800" b="1" dirty="0">
                <a:cs typeface="B Nazanin" pitchFamily="2" charset="-78"/>
              </a:rPr>
              <a:t>نپرداختن آن براى پادشاه و حاکم منطقه هیچ عذرى پذیرفته نبود وشعار یا سر بده یا مالیات وخراج براى همگان مفهوم رعب انگیز خود را داشت. عجیب است که این روش منحوس حتى در میان سلاطین و حاکمان ستمگر پس ازاسلام در کشورهاى اسلامى مانند بنى امیه و بنى عباس تا نادرشاه افشار و پس ازاو نیز رایج بوده است و نادرشاه گنجینه هاى افسانه اى خود موسوم به کلات نادرى را بیشترازاین طریق گردآورده بود. </a:t>
            </a:r>
            <a:endParaRPr lang="en-US" sz="2800" b="1" dirty="0">
              <a:cs typeface="B Nazanin" pitchFamily="2" charset="-78"/>
            </a:endParaRPr>
          </a:p>
        </p:txBody>
      </p:sp>
    </p:spTree>
    <p:extLst>
      <p:ext uri="{BB962C8B-B14F-4D97-AF65-F5344CB8AC3E}">
        <p14:creationId xmlns:p14="http://schemas.microsoft.com/office/powerpoint/2010/main" val="4292728265"/>
      </p:ext>
    </p:extLst>
  </p:cSld>
  <p:clrMapOvr>
    <a:masterClrMapping/>
  </p:clrMapOvr>
  <p:transition spd="slow">
    <p:push dir="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71600" y="404664"/>
            <a:ext cx="7125113" cy="720080"/>
          </a:xfrm>
        </p:spPr>
        <p:txBody>
          <a:bodyPr>
            <a:noAutofit/>
          </a:bodyPr>
          <a:lstStyle/>
          <a:p>
            <a:pPr algn="ctr"/>
            <a:r>
              <a:rPr lang="fa-IR" dirty="0">
                <a:latin typeface="Titr" pitchFamily="2" charset="-78"/>
                <a:cs typeface="Titr" pitchFamily="2" charset="-78"/>
              </a:rPr>
              <a:t>مفهوم کلى مالیات </a:t>
            </a:r>
            <a:endParaRPr lang="en-US" dirty="0">
              <a:latin typeface="Titr" pitchFamily="2" charset="-78"/>
              <a:cs typeface="Titr" pitchFamily="2" charset="-78"/>
            </a:endParaRPr>
          </a:p>
        </p:txBody>
      </p:sp>
      <p:sp>
        <p:nvSpPr>
          <p:cNvPr id="5" name="Content Placeholder 2"/>
          <p:cNvSpPr>
            <a:spLocks noGrp="1"/>
          </p:cNvSpPr>
          <p:nvPr>
            <p:ph idx="1"/>
          </p:nvPr>
        </p:nvSpPr>
        <p:spPr>
          <a:xfrm>
            <a:off x="352" y="1124744"/>
            <a:ext cx="9144000" cy="4680520"/>
          </a:xfrm>
        </p:spPr>
        <p:txBody>
          <a:bodyPr numCol="1">
            <a:noAutofit/>
          </a:bodyPr>
          <a:lstStyle/>
          <a:p>
            <a:pPr marL="0" indent="0" algn="ctr">
              <a:buNone/>
            </a:pPr>
            <a:r>
              <a:rPr lang="fa-IR" sz="2800" b="1" dirty="0">
                <a:cs typeface="B Nazanin" pitchFamily="2" charset="-78"/>
              </a:rPr>
              <a:t>ا</a:t>
            </a:r>
            <a:r>
              <a:rPr lang="fa-IR" sz="2800" b="1" dirty="0" smtClean="0">
                <a:cs typeface="B Nazanin" pitchFamily="2" charset="-78"/>
              </a:rPr>
              <a:t>ز تفاوتهاى </a:t>
            </a:r>
            <a:r>
              <a:rPr lang="fa-IR" sz="2800" b="1" dirty="0">
                <a:cs typeface="B Nazanin" pitchFamily="2" charset="-78"/>
              </a:rPr>
              <a:t>عمده مسئله مالیات درگذشته و حاضراین است که سلاطین و رژیمهاى گذشته مالیات را براى ایجاد عمران و آبادانى در کشور نمى گرفتند بلکه خراج ها باجها و مالیاتهاى وصول شده را جزو دارائى و گنجینه هاى شخصى خود قرار داده و براى گردش امور دربار </a:t>
            </a:r>
            <a:r>
              <a:rPr lang="fa-IR" sz="2800" b="1" dirty="0" smtClean="0">
                <a:cs typeface="B Nazanin" pitchFamily="2" charset="-78"/>
              </a:rPr>
              <a:t>،‌حرمسرا </a:t>
            </a:r>
            <a:r>
              <a:rPr lang="fa-IR" sz="2800" b="1" dirty="0">
                <a:cs typeface="B Nazanin" pitchFamily="2" charset="-78"/>
              </a:rPr>
              <a:t>و تامین زندگى شاهزادگان وامیرزادگان عیاش و خوشگذران مورد بهره بردارى قرار مى دادند. حتى در بسیارى موارد حقوق سربازان از طریق صدور و فرمان:غارت همگانى شهرهاى فتح شده و </a:t>
            </a:r>
            <a:r>
              <a:rPr lang="fa-IR" sz="2800" b="1" dirty="0" smtClean="0">
                <a:cs typeface="B Nazanin" pitchFamily="2" charset="-78"/>
              </a:rPr>
              <a:t>مغلوب تامین </a:t>
            </a:r>
            <a:r>
              <a:rPr lang="fa-IR" sz="2800" b="1" dirty="0">
                <a:cs typeface="B Nazanin" pitchFamily="2" charset="-78"/>
              </a:rPr>
              <a:t>مى شده است و </a:t>
            </a:r>
            <a:r>
              <a:rPr lang="fa-IR" sz="2800" b="1" dirty="0" smtClean="0">
                <a:cs typeface="B Nazanin" pitchFamily="2" charset="-78"/>
              </a:rPr>
              <a:t>نه</a:t>
            </a:r>
            <a:r>
              <a:rPr lang="en-US" sz="2800" b="1" dirty="0" smtClean="0">
                <a:cs typeface="B Nazanin" pitchFamily="2" charset="-78"/>
              </a:rPr>
              <a:t> </a:t>
            </a:r>
            <a:r>
              <a:rPr lang="fa-IR" sz="2800" b="1" dirty="0" smtClean="0">
                <a:cs typeface="B Nazanin" pitchFamily="2" charset="-78"/>
              </a:rPr>
              <a:t>از </a:t>
            </a:r>
            <a:r>
              <a:rPr lang="fa-IR" sz="2800" b="1" dirty="0">
                <a:cs typeface="B Nazanin" pitchFamily="2" charset="-78"/>
              </a:rPr>
              <a:t>خزانه دولت. </a:t>
            </a:r>
            <a:br>
              <a:rPr lang="fa-IR" sz="2800" b="1" dirty="0">
                <a:cs typeface="B Nazanin" pitchFamily="2" charset="-78"/>
              </a:rPr>
            </a:br>
            <a:r>
              <a:rPr lang="fa-IR" sz="2800" b="1" dirty="0">
                <a:cs typeface="B Nazanin" pitchFamily="2" charset="-78"/>
              </a:rPr>
              <a:t>اینگونه برخورد زشت زمامداران خود سر با مسئله مالیات و جایگزینى چپاولگرانه آن در ذهنیت مردم شرق موجب گشته تااگر در مواردى هم مالیات در جهت مصلحت مردم بطور قانونى تنظیم گردد مردم سرباز زنند و بگونه اى از پرداخت آن گریز کنند و همچون مردم کشورهائى که نظام قانونى بر آنان حاکم است مالیات راامرى طبیعى و در برابر فعالیت هاى عمرانى و خدماتى وادارى دولت ندانند. </a:t>
            </a:r>
            <a:br>
              <a:rPr lang="fa-IR" sz="2800" b="1" dirty="0">
                <a:cs typeface="B Nazanin" pitchFamily="2" charset="-78"/>
              </a:rPr>
            </a:br>
            <a:endParaRPr lang="en-US" sz="2800" b="1" dirty="0">
              <a:cs typeface="B Nazanin" pitchFamily="2" charset="-78"/>
            </a:endParaRPr>
          </a:p>
        </p:txBody>
      </p:sp>
    </p:spTree>
    <p:extLst>
      <p:ext uri="{BB962C8B-B14F-4D97-AF65-F5344CB8AC3E}">
        <p14:creationId xmlns:p14="http://schemas.microsoft.com/office/powerpoint/2010/main" val="2512021073"/>
      </p:ext>
    </p:extLst>
  </p:cSld>
  <p:clrMapOvr>
    <a:masterClrMapping/>
  </p:clrMapOvr>
  <p:transition spd="slow">
    <p:push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a:off x="-33695" y="1"/>
            <a:ext cx="9170077" cy="6900934"/>
          </a:xfrm>
          <a:prstGeom prst="rect">
            <a:avLst/>
          </a:prstGeom>
          <a:noFill/>
          <a:ln>
            <a:noFill/>
          </a:ln>
        </p:spPr>
      </p:pic>
      <p:sp>
        <p:nvSpPr>
          <p:cNvPr id="5" name="Rectangle 4"/>
          <p:cNvSpPr/>
          <p:nvPr/>
        </p:nvSpPr>
        <p:spPr>
          <a:xfrm>
            <a:off x="683568" y="260648"/>
            <a:ext cx="8155632" cy="923330"/>
          </a:xfrm>
          <a:prstGeom prst="rect">
            <a:avLst/>
          </a:prstGeom>
        </p:spPr>
        <p:txBody>
          <a:bodyPr wrap="square">
            <a:spAutoFit/>
          </a:bodyPr>
          <a:lstStyle/>
          <a:p>
            <a:r>
              <a:rPr lang="fa-IR" sz="5400" dirty="0" smtClean="0">
                <a:cs typeface="B Titr" pitchFamily="2" charset="-78"/>
              </a:rPr>
              <a:t>تعاريف پايه در ارتباط با </a:t>
            </a:r>
            <a:r>
              <a:rPr lang="fa-IR" sz="5400" dirty="0" smtClean="0">
                <a:solidFill>
                  <a:srgbClr val="FF0000"/>
                </a:solidFill>
                <a:cs typeface="B Titr" pitchFamily="2" charset="-78"/>
              </a:rPr>
              <a:t>انسان</a:t>
            </a:r>
            <a:endParaRPr lang="fa-IR" sz="5400" dirty="0">
              <a:solidFill>
                <a:srgbClr val="FF0000"/>
              </a:solidFill>
            </a:endParaRPr>
          </a:p>
        </p:txBody>
      </p:sp>
      <p:sp>
        <p:nvSpPr>
          <p:cNvPr id="6" name="Content Placeholder 4"/>
          <p:cNvSpPr txBox="1">
            <a:spLocks/>
          </p:cNvSpPr>
          <p:nvPr>
            <p:custDataLst>
              <p:tags r:id="rId1"/>
            </p:custDataLst>
          </p:nvPr>
        </p:nvSpPr>
        <p:spPr>
          <a:xfrm>
            <a:off x="762000" y="3198167"/>
            <a:ext cx="8077200" cy="2247057"/>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just">
              <a:buNone/>
            </a:pPr>
            <a:r>
              <a:rPr lang="ar-SA" sz="4000" b="1" dirty="0" smtClean="0">
                <a:solidFill>
                  <a:srgbClr val="FF0000"/>
                </a:solidFill>
                <a:latin typeface="IranNastaliq" pitchFamily="18" charset="0"/>
                <a:cs typeface="B Nazanin" pitchFamily="2" charset="-78"/>
              </a:rPr>
              <a:t>آزادي</a:t>
            </a:r>
            <a:r>
              <a:rPr lang="fa-IR" sz="4000" dirty="0">
                <a:solidFill>
                  <a:srgbClr val="FF0000"/>
                </a:solidFill>
                <a:cs typeface="B Nazanin" pitchFamily="2" charset="-78"/>
              </a:rPr>
              <a:t>:</a:t>
            </a:r>
            <a:r>
              <a:rPr lang="ar-SA" sz="4000" dirty="0" smtClean="0">
                <a:solidFill>
                  <a:srgbClr val="C00000"/>
                </a:solidFill>
                <a:cs typeface="B Nazanin" pitchFamily="2" charset="-78"/>
              </a:rPr>
              <a:t>‌ </a:t>
            </a:r>
            <a:r>
              <a:rPr lang="ar-SA" sz="3200" b="1" dirty="0" smtClean="0">
                <a:solidFill>
                  <a:schemeClr val="tx1"/>
                </a:solidFill>
                <a:cs typeface="B Nazanin" pitchFamily="2" charset="-78"/>
              </a:rPr>
              <a:t>حق ناشي از ميل افراد و تمايلات</a:t>
            </a:r>
            <a:r>
              <a:rPr lang="fa-IR" sz="3200" b="1" dirty="0" smtClean="0">
                <a:solidFill>
                  <a:schemeClr val="tx1"/>
                </a:solidFill>
                <a:cs typeface="B Nazanin" pitchFamily="2" charset="-78"/>
              </a:rPr>
              <a:t> </a:t>
            </a:r>
            <a:r>
              <a:rPr lang="ar-SA" sz="3200" b="1" dirty="0" smtClean="0">
                <a:solidFill>
                  <a:schemeClr val="tx1"/>
                </a:solidFill>
                <a:cs typeface="B Nazanin" pitchFamily="2" charset="-78"/>
              </a:rPr>
              <a:t> آنها</a:t>
            </a:r>
            <a:r>
              <a:rPr lang="en-US" sz="3200" b="1" dirty="0" smtClean="0">
                <a:solidFill>
                  <a:schemeClr val="tx1"/>
                </a:solidFill>
                <a:cs typeface="B Nazanin" pitchFamily="2" charset="-78"/>
              </a:rPr>
              <a:t> </a:t>
            </a:r>
          </a:p>
          <a:p>
            <a:pPr marL="0" indent="0" algn="just">
              <a:buNone/>
            </a:pPr>
            <a:r>
              <a:rPr lang="ar-SA" sz="3200" b="1" dirty="0" smtClean="0">
                <a:solidFill>
                  <a:srgbClr val="FF0000"/>
                </a:solidFill>
                <a:latin typeface="IranNastaliq" pitchFamily="18" charset="0"/>
                <a:cs typeface="B Nazanin" pitchFamily="2" charset="-78"/>
              </a:rPr>
              <a:t>عدالت</a:t>
            </a:r>
            <a:r>
              <a:rPr lang="fa-IR" sz="3200" dirty="0" smtClean="0">
                <a:solidFill>
                  <a:srgbClr val="FF0000"/>
                </a:solidFill>
                <a:cs typeface="B Nazanin" pitchFamily="2" charset="-78"/>
              </a:rPr>
              <a:t> : </a:t>
            </a:r>
            <a:r>
              <a:rPr lang="fa-IR" sz="2800" b="1" dirty="0" smtClean="0">
                <a:solidFill>
                  <a:schemeClr val="tx1"/>
                </a:solidFill>
                <a:cs typeface="B Nazanin" pitchFamily="2" charset="-78"/>
              </a:rPr>
              <a:t>قرار گرفتن هر چیز در جای خود  </a:t>
            </a:r>
            <a:r>
              <a:rPr lang="ar-SA" sz="2800" b="1" dirty="0" smtClean="0">
                <a:solidFill>
                  <a:schemeClr val="tx1"/>
                </a:solidFill>
                <a:cs typeface="B Nazanin" pitchFamily="2" charset="-78"/>
              </a:rPr>
              <a:t> و حق هر صاحب حقی را به او اعطا نمودن </a:t>
            </a:r>
            <a:r>
              <a:rPr lang="fa-IR" sz="2800" b="1" dirty="0" smtClean="0">
                <a:solidFill>
                  <a:schemeClr val="tx1"/>
                </a:solidFill>
                <a:cs typeface="B Nazanin" pitchFamily="2" charset="-78"/>
              </a:rPr>
              <a:t>است »</a:t>
            </a:r>
            <a:r>
              <a:rPr lang="en-US" sz="2800" b="1" dirty="0" smtClean="0">
                <a:solidFill>
                  <a:schemeClr val="tx1"/>
                </a:solidFill>
                <a:cs typeface="B Nazanin" pitchFamily="2" charset="-78"/>
              </a:rPr>
              <a:t> </a:t>
            </a:r>
            <a:r>
              <a:rPr lang="ar-SA" sz="2800" b="1" dirty="0" smtClean="0">
                <a:solidFill>
                  <a:schemeClr val="tx1"/>
                </a:solidFill>
                <a:cs typeface="B Nazanin" pitchFamily="2" charset="-78"/>
              </a:rPr>
              <a:t> </a:t>
            </a:r>
            <a:endParaRPr lang="en-US" sz="2800" b="1" dirty="0" smtClean="0">
              <a:solidFill>
                <a:schemeClr val="tx1"/>
              </a:solidFill>
              <a:cs typeface="B Nazanin" pitchFamily="2" charset="-78"/>
            </a:endParaRPr>
          </a:p>
        </p:txBody>
      </p:sp>
      <p:sp>
        <p:nvSpPr>
          <p:cNvPr id="2" name="Rectangle 1"/>
          <p:cNvSpPr/>
          <p:nvPr/>
        </p:nvSpPr>
        <p:spPr>
          <a:xfrm>
            <a:off x="896258" y="1628507"/>
            <a:ext cx="7808683" cy="1569660"/>
          </a:xfrm>
          <a:prstGeom prst="rect">
            <a:avLst/>
          </a:prstGeom>
        </p:spPr>
        <p:txBody>
          <a:bodyPr wrap="square">
            <a:spAutoFit/>
          </a:bodyPr>
          <a:lstStyle/>
          <a:p>
            <a:pPr algn="just"/>
            <a:r>
              <a:rPr lang="ar-SA" sz="4000" b="1" dirty="0">
                <a:solidFill>
                  <a:srgbClr val="FF0000"/>
                </a:solidFill>
                <a:cs typeface="B Nazanin" pitchFamily="2" charset="-78"/>
              </a:rPr>
              <a:t>نظم</a:t>
            </a:r>
            <a:r>
              <a:rPr lang="ar-SA" sz="4000" dirty="0">
                <a:solidFill>
                  <a:srgbClr val="FF0000"/>
                </a:solidFill>
                <a:cs typeface="B Nazanin" pitchFamily="2" charset="-78"/>
              </a:rPr>
              <a:t> </a:t>
            </a:r>
            <a:r>
              <a:rPr lang="ar-SA" sz="2800" b="1" dirty="0">
                <a:cs typeface="B Nazanin" pitchFamily="2" charset="-78"/>
              </a:rPr>
              <a:t>يک نوع رابطه ي هماهنگ ميان اجزاي يک مجموعه، براي تحقق يافتن هدف مشخصي است. به گونه اي که هر جزيي از اجزاي مجموعه، مکمّل ديگري بوده و فقدان هر يک سبب مي شود که مجموعه، هدف خاص و اثر مطلوب را از دست بدهد</a:t>
            </a:r>
            <a:r>
              <a:rPr lang="en-US" sz="2800" b="1" dirty="0">
                <a:cs typeface="B Nazanin" pitchFamily="2" charset="-78"/>
              </a:rPr>
              <a:t>. </a:t>
            </a:r>
            <a:endParaRPr lang="en-US" sz="2800" b="1" dirty="0" smtClean="0">
              <a:cs typeface="B Nazanin" pitchFamily="2" charset="-78"/>
            </a:endParaRPr>
          </a:p>
        </p:txBody>
      </p:sp>
    </p:spTree>
    <p:extLst>
      <p:ext uri="{BB962C8B-B14F-4D97-AF65-F5344CB8AC3E}">
        <p14:creationId xmlns:p14="http://schemas.microsoft.com/office/powerpoint/2010/main" val="436940276"/>
      </p:ext>
    </p:extLst>
  </p:cSld>
  <p:clrMapOvr>
    <a:masterClrMapping/>
  </p:clrMapOvr>
  <p:transition spd="slow">
    <p:push dir="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5616" y="332656"/>
            <a:ext cx="7125112" cy="5040559"/>
          </a:xfrm>
        </p:spPr>
        <p:txBody>
          <a:bodyPr>
            <a:noAutofit/>
          </a:bodyPr>
          <a:lstStyle/>
          <a:p>
            <a:pPr marL="0" indent="0" algn="ctr">
              <a:buNone/>
            </a:pPr>
            <a:r>
              <a:rPr lang="fa-IR" sz="2800" b="1" dirty="0">
                <a:cs typeface="B Nazanin" pitchFamily="2" charset="-78"/>
              </a:rPr>
              <a:t>غافل ازاینکه مسئله تحریم عشر واکنشى مناسب در برابراسراف کاریهاى حکام غاصب و ستمگر آن عصر بوده است و نمى تواند گوناگون مفهوم مالیات در شرایط متفاوت تاریخى دلیل بر مطلب باشد. </a:t>
            </a:r>
            <a:br>
              <a:rPr lang="fa-IR" sz="2800" b="1" dirty="0">
                <a:cs typeface="B Nazanin" pitchFamily="2" charset="-78"/>
              </a:rPr>
            </a:br>
            <a:r>
              <a:rPr lang="fa-IR" sz="2800" b="1" dirty="0">
                <a:cs typeface="B Nazanin" pitchFamily="2" charset="-78"/>
              </a:rPr>
              <a:t>این واژه بویژه در نظام جمهورى اسلامى دقیقا در نقطه مقابل آن مفاهیم نادرست تاریخى قرار دارد. و مالیات طبق قوانین و ضوابط معین خواهد شد و براى عمران و آبادى کشور و صیانت ازبیضته اسلام مصرف مى شود. </a:t>
            </a:r>
            <a:br>
              <a:rPr lang="fa-IR" sz="2800" b="1" dirty="0">
                <a:cs typeface="B Nazanin" pitchFamily="2" charset="-78"/>
              </a:rPr>
            </a:br>
            <a:r>
              <a:rPr lang="fa-IR" sz="2800" b="1" dirty="0">
                <a:cs typeface="B Nazanin" pitchFamily="2" charset="-78"/>
              </a:rPr>
              <a:t>ازاین رو در عصر حاضر یکى از پایه هاى استوار کشوردارى ترقى و پیشرفت وارائه خدمات به مردم و در نتیجه دریافت مالیات مى باشد . دریافت مالیات از جامعه در کشورهاى جهان امرى طبیعى و براساس سیاست مالى مى باشد و در برخى از کشورهاى صنعتى جهان 90 تا 98 درصد بودجه عمومى از طریق مالیاتها تامین مى شود و مردم نیز هیچگونه واکنش منفى در برابر آن بروز نمى دهند. </a:t>
            </a:r>
            <a:br>
              <a:rPr lang="fa-IR" sz="2800" b="1" dirty="0">
                <a:cs typeface="B Nazanin" pitchFamily="2" charset="-78"/>
              </a:rPr>
            </a:br>
            <a:endParaRPr lang="en-US" sz="2800" b="1" dirty="0">
              <a:cs typeface="B Nazanin" pitchFamily="2" charset="-78"/>
            </a:endParaRPr>
          </a:p>
          <a:p>
            <a:pPr algn="ctr"/>
            <a:endParaRPr lang="fa-IR" sz="2800" dirty="0"/>
          </a:p>
        </p:txBody>
      </p:sp>
    </p:spTree>
    <p:extLst>
      <p:ext uri="{BB962C8B-B14F-4D97-AF65-F5344CB8AC3E}">
        <p14:creationId xmlns:p14="http://schemas.microsoft.com/office/powerpoint/2010/main" val="3277290560"/>
      </p:ext>
    </p:extLst>
  </p:cSld>
  <p:clrMapOvr>
    <a:masterClrMapping/>
  </p:clrMapOvr>
  <p:transition spd="slow">
    <p:push dir="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6146" name="Picture 2" descr="C:\Users\rayansharq\Pictures\dreamstimefree_92769%20(2).jpg"/>
          <p:cNvPicPr>
            <a:picLocks noGrp="1" noChangeAspect="1" noChangeArrowheads="1"/>
          </p:cNvPicPr>
          <p:nvPr>
            <p:ph idx="1"/>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762000" y="269632"/>
            <a:ext cx="8077200" cy="1143000"/>
          </a:xfrm>
          <a:prstGeom prst="rect">
            <a:avLst/>
          </a:prstGeom>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dirty="0" smtClean="0">
                <a:solidFill>
                  <a:srgbClr val="E7071C"/>
                </a:solidFill>
                <a:latin typeface="Titr" pitchFamily="2" charset="-78"/>
                <a:cs typeface="Titr" pitchFamily="2" charset="-78"/>
              </a:rPr>
              <a:t>مالیات و سیاست های اقتصادی</a:t>
            </a:r>
            <a:endParaRPr lang="en-US" dirty="0">
              <a:solidFill>
                <a:srgbClr val="E7071C"/>
              </a:solidFill>
              <a:latin typeface="Titr" pitchFamily="2" charset="-78"/>
              <a:cs typeface="Titr" pitchFamily="2" charset="-78"/>
            </a:endParaRPr>
          </a:p>
        </p:txBody>
      </p:sp>
      <p:sp>
        <p:nvSpPr>
          <p:cNvPr id="6" name="Rectangle 3"/>
          <p:cNvSpPr txBox="1">
            <a:spLocks noChangeArrowheads="1"/>
          </p:cNvSpPr>
          <p:nvPr/>
        </p:nvSpPr>
        <p:spPr>
          <a:xfrm>
            <a:off x="251520" y="1596413"/>
            <a:ext cx="8784976" cy="4297363"/>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just">
              <a:buNone/>
            </a:pPr>
            <a:r>
              <a:rPr lang="fa-IR"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a:t>
            </a:r>
            <a:r>
              <a:rPr lang="fa-I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کلاسیک ها : </a:t>
            </a:r>
            <a:r>
              <a:rPr lang="fa-IR" sz="2800" b="1" dirty="0" smtClean="0"/>
              <a:t>میزان مالیات باید صرفا ً به اندازه جبران هزینه های دولت در زمینه تامین کالاها و خدمات عمومی باشد یعنی حداقل مالیات.</a:t>
            </a:r>
          </a:p>
          <a:p>
            <a:pPr marL="0" indent="0" algn="just">
              <a:buNone/>
            </a:pPr>
            <a:r>
              <a:rPr lang="fa-IR"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r>
              <a:rPr lang="fa-I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کینز : </a:t>
            </a:r>
            <a:r>
              <a:rPr lang="fa-IR" sz="2800" b="1" dirty="0" smtClean="0"/>
              <a:t>چون کینز معتقد به لزوم دخالت دولت در اقتصاد است، به نظر وی مالیات نه فقط برای تامین هزینه تولید کالاهای عمومی بلکه برای اجرای سیاست های اقتصادی دولت نیز باید اخذ شود. </a:t>
            </a:r>
            <a:endParaRPr lang="en-US" sz="2800" b="1" dirty="0"/>
          </a:p>
        </p:txBody>
      </p:sp>
    </p:spTree>
    <p:extLst>
      <p:ext uri="{BB962C8B-B14F-4D97-AF65-F5344CB8AC3E}">
        <p14:creationId xmlns:p14="http://schemas.microsoft.com/office/powerpoint/2010/main" val="3639681470"/>
      </p:ext>
    </p:extLst>
  </p:cSld>
  <p:clrMapOvr>
    <a:masterClrMapping/>
  </p:clrMapOvr>
  <p:transition spd="slow">
    <p:push dir="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7170" name="Picture 2" descr="C:\Users\rayansharq\Pictures\dreamstimefree_92769%20(2).jpg"/>
          <p:cNvPicPr>
            <a:picLocks noGrp="1" noChangeAspect="1" noChangeArrowheads="1"/>
          </p:cNvPicPr>
          <p:nvPr>
            <p:ph idx="1"/>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457200" y="228600"/>
            <a:ext cx="8229600" cy="823913"/>
          </a:xfrm>
          <a:prstGeom prst="rect">
            <a:avLst/>
          </a:prstGeom>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dirty="0" smtClean="0">
                <a:solidFill>
                  <a:srgbClr val="E7071C"/>
                </a:solidFill>
                <a:latin typeface="Titr" pitchFamily="2" charset="-78"/>
                <a:cs typeface="Titr" pitchFamily="2" charset="-78"/>
              </a:rPr>
              <a:t>تاثیر گذاری سیاست های مالیاتی :</a:t>
            </a:r>
            <a:endParaRPr lang="en-US" dirty="0">
              <a:solidFill>
                <a:srgbClr val="E7071C"/>
              </a:solidFill>
              <a:latin typeface="Titr" pitchFamily="2" charset="-78"/>
              <a:cs typeface="Titr" pitchFamily="2" charset="-78"/>
            </a:endParaRPr>
          </a:p>
        </p:txBody>
      </p:sp>
      <p:sp>
        <p:nvSpPr>
          <p:cNvPr id="6" name="Rectangle 3"/>
          <p:cNvSpPr txBox="1">
            <a:spLocks noChangeArrowheads="1"/>
          </p:cNvSpPr>
          <p:nvPr/>
        </p:nvSpPr>
        <p:spPr>
          <a:xfrm>
            <a:off x="251520" y="1196975"/>
            <a:ext cx="8712968" cy="4899025"/>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lgn="just">
              <a:buFontTx/>
              <a:buNone/>
            </a:pPr>
            <a:r>
              <a:rPr lang="fa-IR" sz="2400" dirty="0" smtClean="0"/>
              <a:t>هر چقدر سهم درآمد مالیاتی نسبت به درآمد ملی بیشتر باشد، تاثیرگذاری تغییر در سیاست های مالیاتی بیشتر خواهد بود. </a:t>
            </a:r>
          </a:p>
          <a:p>
            <a:pPr marL="0" indent="0" algn="just">
              <a:buNone/>
            </a:pPr>
            <a:r>
              <a:rPr lang="fa-IR" sz="2800" dirty="0" smtClean="0"/>
              <a:t>        1≥ </a:t>
            </a:r>
            <a:r>
              <a:rPr lang="en-US" sz="2800" dirty="0" smtClean="0"/>
              <a:t>x </a:t>
            </a:r>
            <a:r>
              <a:rPr lang="fa-IR" sz="2800" dirty="0" smtClean="0"/>
              <a:t>≥ 0           </a:t>
            </a:r>
            <a:r>
              <a:rPr lang="en-US" sz="2800" dirty="0" smtClean="0"/>
              <a:t>x</a:t>
            </a:r>
            <a:r>
              <a:rPr lang="fa-IR" sz="2800" dirty="0" smtClean="0"/>
              <a:t> =  درآمد ملی/  درآمد مالیاتی                                                                                                                                                                                                                                    </a:t>
            </a:r>
          </a:p>
          <a:p>
            <a:pPr algn="just"/>
            <a:r>
              <a:rPr lang="fa-I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تاثیرگذاری سیاست مالیاتی کمتر است</a:t>
            </a:r>
          </a:p>
          <a:p>
            <a:pPr marL="0" indent="0" algn="just">
              <a:buNone/>
            </a:pPr>
            <a:endParaRPr lang="fa-I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just"/>
            <a:r>
              <a:rPr lang="fa-IR" sz="2600" dirty="0" smtClean="0"/>
              <a:t>تاثیرگذاری سیاست مالیاتی بیشتر است درآمد ملی= درآمد مالیاتی</a:t>
            </a:r>
            <a:endParaRPr lang="en-US" sz="2600" dirty="0"/>
          </a:p>
        </p:txBody>
      </p:sp>
      <p:sp>
        <p:nvSpPr>
          <p:cNvPr id="3" name="Rectangle 2"/>
          <p:cNvSpPr/>
          <p:nvPr/>
        </p:nvSpPr>
        <p:spPr>
          <a:xfrm>
            <a:off x="3044178" y="4005064"/>
            <a:ext cx="4031873" cy="584775"/>
          </a:xfrm>
          <a:prstGeom prst="rect">
            <a:avLst/>
          </a:prstGeom>
        </p:spPr>
        <p:txBody>
          <a:bodyPr wrap="none">
            <a:spAutoFit/>
          </a:bodyPr>
          <a:lstStyle/>
          <a:p>
            <a:r>
              <a:rPr lang="fa-IR"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0→</a:t>
            </a:r>
            <a:r>
              <a:rPr lang="en-US"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x</a:t>
            </a:r>
            <a:r>
              <a:rPr lang="fa-IR"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  0=</a:t>
            </a:r>
            <a:r>
              <a:rPr lang="en-US"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x </a:t>
            </a:r>
            <a:r>
              <a:rPr lang="fa-IR"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 0= مالیات </a:t>
            </a:r>
          </a:p>
        </p:txBody>
      </p:sp>
      <p:sp>
        <p:nvSpPr>
          <p:cNvPr id="4" name="Rectangle 3"/>
          <p:cNvSpPr/>
          <p:nvPr/>
        </p:nvSpPr>
        <p:spPr>
          <a:xfrm>
            <a:off x="1259632" y="5517232"/>
            <a:ext cx="5816419" cy="461665"/>
          </a:xfrm>
          <a:prstGeom prst="rect">
            <a:avLst/>
          </a:prstGeom>
        </p:spPr>
        <p:txBody>
          <a:bodyPr wrap="square">
            <a:spAutoFit/>
          </a:bodyPr>
          <a:lstStyle/>
          <a:p>
            <a:pPr algn="l"/>
            <a:r>
              <a:rPr lang="fa-IR" sz="2400" dirty="0" smtClean="0">
                <a:latin typeface="Titr" pitchFamily="2" charset="-78"/>
                <a:cs typeface="Titr" pitchFamily="2" charset="-78"/>
              </a:rPr>
              <a:t>درآمد </a:t>
            </a:r>
            <a:r>
              <a:rPr lang="fa-IR" sz="2400" dirty="0">
                <a:latin typeface="Titr" pitchFamily="2" charset="-78"/>
                <a:cs typeface="Titr" pitchFamily="2" charset="-78"/>
              </a:rPr>
              <a:t>ملی= درآمد مالیاتی</a:t>
            </a:r>
            <a:endParaRPr lang="en-US" sz="2400" dirty="0">
              <a:latin typeface="Titr" pitchFamily="2" charset="-78"/>
              <a:cs typeface="Titr" pitchFamily="2" charset="-78"/>
            </a:endParaRPr>
          </a:p>
        </p:txBody>
      </p:sp>
      <p:sp>
        <p:nvSpPr>
          <p:cNvPr id="8" name="Rectangle 7"/>
          <p:cNvSpPr/>
          <p:nvPr/>
        </p:nvSpPr>
        <p:spPr>
          <a:xfrm>
            <a:off x="4589808" y="5533316"/>
            <a:ext cx="2210438" cy="461665"/>
          </a:xfrm>
          <a:prstGeom prst="rect">
            <a:avLst/>
          </a:prstGeom>
        </p:spPr>
        <p:txBody>
          <a:bodyPr wrap="square">
            <a:spAutoFit/>
          </a:bodyPr>
          <a:lstStyle/>
          <a:p>
            <a:r>
              <a:rPr lang="fa-IR" sz="2400" dirty="0"/>
              <a:t>1→</a:t>
            </a:r>
            <a:r>
              <a:rPr lang="en-US" sz="2400" dirty="0"/>
              <a:t>x</a:t>
            </a:r>
            <a:r>
              <a:rPr lang="fa-IR" sz="2400" dirty="0"/>
              <a:t>  1= </a:t>
            </a:r>
            <a:r>
              <a:rPr lang="en-US" sz="2400" dirty="0"/>
              <a:t>x </a:t>
            </a:r>
            <a:r>
              <a:rPr lang="fa-IR" sz="2400" dirty="0"/>
              <a:t>→ </a:t>
            </a:r>
          </a:p>
        </p:txBody>
      </p:sp>
    </p:spTree>
    <p:extLst>
      <p:ext uri="{BB962C8B-B14F-4D97-AF65-F5344CB8AC3E}">
        <p14:creationId xmlns:p14="http://schemas.microsoft.com/office/powerpoint/2010/main" val="1049302036"/>
      </p:ext>
    </p:extLst>
  </p:cSld>
  <p:clrMapOvr>
    <a:masterClrMapping/>
  </p:clrMapOvr>
  <p:transition spd="slow">
    <p:push dir="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8194" name="Picture 2" descr="C:\Users\rayansharq\Pictures\dreamstimefree_92769%20(2).jpg"/>
          <p:cNvPicPr>
            <a:picLocks noGrp="1" noChangeAspect="1" noChangeArrowheads="1"/>
          </p:cNvPicPr>
          <p:nvPr>
            <p:ph idx="1"/>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762000" y="269632"/>
            <a:ext cx="8077200" cy="1143000"/>
          </a:xfrm>
          <a:prstGeom prst="rect">
            <a:avLst/>
          </a:prstGeom>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dirty="0" smtClean="0">
                <a:solidFill>
                  <a:srgbClr val="E7071C"/>
                </a:solidFill>
                <a:latin typeface="Titr" pitchFamily="2" charset="-78"/>
                <a:cs typeface="Titr" pitchFamily="2" charset="-78"/>
              </a:rPr>
              <a:t>اجزاء مالیات :</a:t>
            </a:r>
            <a:endParaRPr lang="en-US" dirty="0">
              <a:solidFill>
                <a:srgbClr val="E7071C"/>
              </a:solidFill>
              <a:latin typeface="Titr" pitchFamily="2" charset="-78"/>
              <a:cs typeface="Titr" pitchFamily="2" charset="-78"/>
            </a:endParaRPr>
          </a:p>
        </p:txBody>
      </p:sp>
      <p:sp>
        <p:nvSpPr>
          <p:cNvPr id="6" name="Rectangle 3"/>
          <p:cNvSpPr txBox="1">
            <a:spLocks noChangeArrowheads="1"/>
          </p:cNvSpPr>
          <p:nvPr/>
        </p:nvSpPr>
        <p:spPr>
          <a:xfrm rot="20554511">
            <a:off x="-327138" y="1663489"/>
            <a:ext cx="9325842" cy="4297363"/>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lgn="just">
              <a:buFontTx/>
              <a:buNone/>
            </a:pPr>
            <a:r>
              <a:rPr lang="fa-IR"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1- پایه مالیاتی : </a:t>
            </a:r>
            <a:r>
              <a:rPr lang="fa-I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معیار یا ملاکی است که مالیات برآن برقرار</a:t>
            </a:r>
          </a:p>
          <a:p>
            <a:pPr algn="just">
              <a:buFontTx/>
              <a:buNone/>
            </a:pPr>
            <a:r>
              <a:rPr lang="fa-I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می شود مانند دستمزد، حقوق، ارث، نقل و انتقال املاک و ...</a:t>
            </a:r>
          </a:p>
          <a:p>
            <a:pPr algn="just">
              <a:buFontTx/>
              <a:buNone/>
            </a:pPr>
            <a:endParaRPr lang="fa-IR" sz="2400" dirty="0" smtClean="0"/>
          </a:p>
          <a:p>
            <a:pPr algn="just">
              <a:buFontTx/>
              <a:buNone/>
            </a:pPr>
            <a:r>
              <a:rPr lang="fa-IR"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2- نرخ مالیات : </a:t>
            </a:r>
            <a:r>
              <a:rPr lang="fa-I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نسبتی از پایه مالیاتی است که می باید به</a:t>
            </a:r>
          </a:p>
          <a:p>
            <a:pPr algn="just">
              <a:buFontTx/>
              <a:buNone/>
            </a:pPr>
            <a:r>
              <a:rPr lang="fa-I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صورت مالیات پرداخت گردد مثلا ً نرخ 12 در صد مالیات بر درآمد </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990708310"/>
      </p:ext>
    </p:extLst>
  </p:cSld>
  <p:clrMapOvr>
    <a:masterClrMapping/>
  </p:clrMapOvr>
  <p:transition spd="slow">
    <p:push dir="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9218" name="Picture 2" descr="C:\Users\rayansharq\Pictures\dreamstimefree_92769%20(2).jpg"/>
          <p:cNvPicPr>
            <a:picLocks noGrp="1" noChangeAspect="1" noChangeArrowheads="1"/>
          </p:cNvPicPr>
          <p:nvPr>
            <p:ph idx="1"/>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762000" y="269632"/>
            <a:ext cx="8077200" cy="1143000"/>
          </a:xfrm>
          <a:prstGeom prst="rect">
            <a:avLst/>
          </a:prstGeom>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dirty="0" smtClean="0">
                <a:solidFill>
                  <a:srgbClr val="E7071C"/>
                </a:solidFill>
                <a:latin typeface="Titr" pitchFamily="2" charset="-78"/>
                <a:cs typeface="Titr" pitchFamily="2" charset="-78"/>
              </a:rPr>
              <a:t>متغیرهای اقتصاد کلان:</a:t>
            </a:r>
            <a:endParaRPr lang="en-US" dirty="0">
              <a:solidFill>
                <a:srgbClr val="E7071C"/>
              </a:solidFill>
              <a:latin typeface="Titr" pitchFamily="2" charset="-78"/>
              <a:cs typeface="Titr" pitchFamily="2" charset="-78"/>
            </a:endParaRPr>
          </a:p>
        </p:txBody>
      </p:sp>
      <p:sp>
        <p:nvSpPr>
          <p:cNvPr id="6" name="Rectangle 3"/>
          <p:cNvSpPr txBox="1">
            <a:spLocks noChangeArrowheads="1"/>
          </p:cNvSpPr>
          <p:nvPr/>
        </p:nvSpPr>
        <p:spPr>
          <a:xfrm>
            <a:off x="251520" y="1596413"/>
            <a:ext cx="8587680" cy="4297363"/>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lgn="just">
              <a:buFontTx/>
              <a:buNone/>
            </a:pPr>
            <a:r>
              <a:rPr lang="fa-I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a:t>
            </a:r>
            <a:r>
              <a:rPr lang="fa-IR"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 متغیرهای ثابت ( ايستا ) : </a:t>
            </a:r>
            <a:r>
              <a:rPr lang="fa-IR" sz="2400" dirty="0" smtClean="0">
                <a:latin typeface="Titr" pitchFamily="2" charset="-78"/>
                <a:cs typeface="Titr" pitchFamily="2" charset="-78"/>
              </a:rPr>
              <a:t>دارای بعد زمان نیستند مانند ثروت و سرمایه </a:t>
            </a:r>
          </a:p>
          <a:p>
            <a:pPr algn="just">
              <a:buFontTx/>
              <a:buNone/>
            </a:pPr>
            <a:r>
              <a:rPr lang="fa-I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fa-IR"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2- متغیرهای جاری ( پويا ) : </a:t>
            </a:r>
            <a:r>
              <a:rPr lang="fa-IR" sz="2400" dirty="0" smtClean="0">
                <a:latin typeface="Titr" pitchFamily="2" charset="-78"/>
                <a:cs typeface="Titr" pitchFamily="2" charset="-78"/>
              </a:rPr>
              <a:t>دارای بعد زمان هستند مانند درآمد و سرمایه گذاری </a:t>
            </a:r>
            <a:endParaRPr lang="en-US" sz="2400" dirty="0">
              <a:latin typeface="Titr" pitchFamily="2" charset="-78"/>
              <a:cs typeface="Titr" pitchFamily="2" charset="-78"/>
            </a:endParaRPr>
          </a:p>
        </p:txBody>
      </p:sp>
    </p:spTree>
    <p:extLst>
      <p:ext uri="{BB962C8B-B14F-4D97-AF65-F5344CB8AC3E}">
        <p14:creationId xmlns:p14="http://schemas.microsoft.com/office/powerpoint/2010/main" val="1082692400"/>
      </p:ext>
    </p:extLst>
  </p:cSld>
  <p:clrMapOvr>
    <a:masterClrMapping/>
  </p:clrMapOvr>
  <p:transition spd="slow">
    <p:push dir="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Dear-User\Application Data\MaryamSoft\MirEmadExport.EMF"/>
          <p:cNvPicPr>
            <a:picLocks noChangeAspect="1" noChangeArrowheads="1"/>
          </p:cNvPicPr>
          <p:nvPr/>
        </p:nvPicPr>
        <p:blipFill>
          <a:blip r:embed="rId2" cstate="print"/>
          <a:srcRect/>
          <a:stretch>
            <a:fillRect/>
          </a:stretch>
        </p:blipFill>
        <p:spPr bwMode="auto">
          <a:xfrm>
            <a:off x="4557744" y="342880"/>
            <a:ext cx="4429124" cy="977611"/>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sp>
        <p:nvSpPr>
          <p:cNvPr id="4" name="TextBox 3"/>
          <p:cNvSpPr txBox="1"/>
          <p:nvPr/>
        </p:nvSpPr>
        <p:spPr>
          <a:xfrm>
            <a:off x="214282" y="1357298"/>
            <a:ext cx="8772556" cy="5262979"/>
          </a:xfrm>
          <a:prstGeom prst="rect">
            <a:avLst/>
          </a:prstGeom>
          <a:noFill/>
        </p:spPr>
        <p:txBody>
          <a:bodyPr wrap="square" rtlCol="1">
            <a:spAutoFit/>
          </a:bodyPr>
          <a:lstStyle/>
          <a:p>
            <a:pPr algn="justLow"/>
            <a:r>
              <a:rPr lang="fa-I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2  Nazanin" pitchFamily="2" charset="-78"/>
              </a:rPr>
              <a:t>الف-</a:t>
            </a:r>
            <a:r>
              <a:rPr lang="fa-IR" sz="2400" b="1" dirty="0" smtClean="0">
                <a:effectLst>
                  <a:outerShdw blurRad="38100" dist="38100" dir="2700000" algn="tl">
                    <a:srgbClr val="000000">
                      <a:alpha val="43137"/>
                    </a:srgbClr>
                  </a:outerShdw>
                </a:effectLst>
                <a:cs typeface="2  Nazanin" pitchFamily="2" charset="-78"/>
              </a:rPr>
              <a:t> </a:t>
            </a:r>
            <a:r>
              <a:rPr lang="fa-I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2  Nazanin" pitchFamily="2" charset="-78"/>
              </a:rPr>
              <a:t>تعريف ماليات:</a:t>
            </a:r>
            <a:r>
              <a:rPr lang="fa-IR" sz="2400" b="1" dirty="0" smtClean="0">
                <a:effectLst>
                  <a:outerShdw blurRad="38100" dist="38100" dir="2700000" algn="tl">
                    <a:srgbClr val="000000">
                      <a:alpha val="43137"/>
                    </a:srgbClr>
                  </a:outerShdw>
                </a:effectLst>
                <a:cs typeface="2  Nazanin" pitchFamily="2" charset="-78"/>
              </a:rPr>
              <a:t> وجوهي است كه افراد و بنگاههاي اقتصادي (حقيقي و حقوقي) طبق قانون موظف به پرداخت به دولت مي‌باشند. (بدون چشم داشت).</a:t>
            </a:r>
            <a:endParaRPr lang="en-US" sz="2400" b="1" dirty="0" smtClean="0">
              <a:effectLst>
                <a:outerShdw blurRad="38100" dist="38100" dir="2700000" algn="tl">
                  <a:srgbClr val="000000">
                    <a:alpha val="43137"/>
                  </a:srgbClr>
                </a:outerShdw>
              </a:effectLst>
              <a:cs typeface="2  Nazanin" pitchFamily="2" charset="-78"/>
            </a:endParaRPr>
          </a:p>
          <a:p>
            <a:pPr algn="justLow"/>
            <a:r>
              <a:rPr lang="fa-IR" sz="2400" b="1" dirty="0" smtClean="0">
                <a:effectLst>
                  <a:outerShdw blurRad="38100" dist="38100" dir="2700000" algn="tl">
                    <a:srgbClr val="000000">
                      <a:alpha val="43137"/>
                    </a:srgbClr>
                  </a:outerShdw>
                </a:effectLst>
                <a:cs typeface="2  Nazanin" pitchFamily="2" charset="-78"/>
              </a:rPr>
              <a:t>- در كشورهاي اسلامي علاوه بر ماليات قانوني، ماليات شرعي و مذهبي نظير خمس و زكات بصورت داوطلبانه پرداخت مي‌شود.</a:t>
            </a:r>
            <a:endParaRPr lang="en-US" sz="2400" b="1" dirty="0" smtClean="0">
              <a:effectLst>
                <a:outerShdw blurRad="38100" dist="38100" dir="2700000" algn="tl">
                  <a:srgbClr val="000000">
                    <a:alpha val="43137"/>
                  </a:srgbClr>
                </a:outerShdw>
              </a:effectLst>
              <a:cs typeface="2  Nazanin" pitchFamily="2" charset="-78"/>
            </a:endParaRPr>
          </a:p>
          <a:p>
            <a:pPr algn="justLow"/>
            <a:r>
              <a:rPr lang="fa-IR" sz="2400" b="1" dirty="0" smtClean="0">
                <a:effectLst>
                  <a:outerShdw blurRad="38100" dist="38100" dir="2700000" algn="tl">
                    <a:srgbClr val="000000">
                      <a:alpha val="43137"/>
                    </a:srgbClr>
                  </a:outerShdw>
                </a:effectLst>
                <a:cs typeface="2  Nazanin" pitchFamily="2" charset="-78"/>
              </a:rPr>
              <a:t>- در ايران طبق قانون اساسي اصل پنجاه و يكم تأكيد شده است هيچ نوع مالياتي وضع نشود مگر طبق قانون و معافيت و بخشودگي آن را نيز قانون مشخص مي‌نمايد.</a:t>
            </a:r>
            <a:endParaRPr lang="en-US" sz="2400" b="1" dirty="0" smtClean="0">
              <a:effectLst>
                <a:outerShdw blurRad="38100" dist="38100" dir="2700000" algn="tl">
                  <a:srgbClr val="000000">
                    <a:alpha val="43137"/>
                  </a:srgbClr>
                </a:outerShdw>
              </a:effectLst>
              <a:cs typeface="2  Nazanin" pitchFamily="2" charset="-78"/>
            </a:endParaRPr>
          </a:p>
          <a:p>
            <a:pPr algn="justLow"/>
            <a:r>
              <a:rPr lang="fa-I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2  Nazanin" pitchFamily="2" charset="-78"/>
              </a:rPr>
              <a:t>ب-</a:t>
            </a:r>
            <a:r>
              <a:rPr lang="fa-IR" sz="2400" b="1" dirty="0" smtClean="0">
                <a:effectLst>
                  <a:outerShdw blurRad="38100" dist="38100" dir="2700000" algn="tl">
                    <a:srgbClr val="000000">
                      <a:alpha val="43137"/>
                    </a:srgbClr>
                  </a:outerShdw>
                </a:effectLst>
                <a:cs typeface="2  Nazanin" pitchFamily="2" charset="-78"/>
              </a:rPr>
              <a:t> </a:t>
            </a:r>
            <a:r>
              <a:rPr lang="fa-I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2  Nazanin" pitchFamily="2" charset="-78"/>
              </a:rPr>
              <a:t>انواع ماليات: (مستقيم و غيرمستقيم)</a:t>
            </a:r>
            <a:endParaRPr lang="en-US" sz="2400" b="1" dirty="0" smtClean="0">
              <a:effectLst>
                <a:outerShdw blurRad="38100" dist="38100" dir="2700000" algn="tl">
                  <a:srgbClr val="000000">
                    <a:alpha val="43137"/>
                  </a:srgbClr>
                </a:outerShdw>
              </a:effectLst>
              <a:cs typeface="2  Nazanin" pitchFamily="2" charset="-78"/>
            </a:endParaRPr>
          </a:p>
          <a:p>
            <a:pPr algn="justLow"/>
            <a:r>
              <a:rPr lang="fa-IR" sz="2400" b="1" dirty="0" smtClean="0">
                <a:ln>
                  <a:solidFill>
                    <a:srgbClr val="0033CC"/>
                  </a:solidFill>
                </a:ln>
                <a:effectLst>
                  <a:outerShdw blurRad="38100" dist="38100" dir="2700000" algn="tl">
                    <a:srgbClr val="000000">
                      <a:alpha val="43137"/>
                    </a:srgbClr>
                  </a:outerShdw>
                </a:effectLst>
                <a:cs typeface="2  Nazanin" pitchFamily="2" charset="-78"/>
              </a:rPr>
              <a:t>1- ماليات مستقيم: </a:t>
            </a:r>
            <a:r>
              <a:rPr lang="fa-IR" sz="2400" b="1" dirty="0" smtClean="0">
                <a:effectLst>
                  <a:outerShdw blurRad="38100" dist="38100" dir="2700000" algn="tl">
                    <a:srgbClr val="000000">
                      <a:alpha val="43137"/>
                    </a:srgbClr>
                  </a:outerShdw>
                </a:effectLst>
                <a:cs typeface="2  Nazanin" pitchFamily="2" charset="-78"/>
              </a:rPr>
              <a:t>اين نوع ماليات بطور مستقيم از افراد، بنگاهها و مؤسسات اقتصادي اخذ مي‌شود و معمولاً بردرآمد يا ثروت اشخاص حقيقي و حقوقي وضع مي‌شود؛ نظير: ماليات بر حقوق كارمندان، دستمزد كارگران، درآمد شركتها، ماليات بر ارث و دارايي.</a:t>
            </a:r>
            <a:endParaRPr lang="en-US" sz="2400" b="1" dirty="0" smtClean="0">
              <a:effectLst>
                <a:outerShdw blurRad="38100" dist="38100" dir="2700000" algn="tl">
                  <a:srgbClr val="000000">
                    <a:alpha val="43137"/>
                  </a:srgbClr>
                </a:outerShdw>
              </a:effectLst>
              <a:cs typeface="2  Nazanin" pitchFamily="2" charset="-78"/>
            </a:endParaRPr>
          </a:p>
          <a:p>
            <a:pPr algn="justLow"/>
            <a:r>
              <a:rPr lang="fa-IR" sz="2400" b="1" dirty="0" smtClean="0">
                <a:ln>
                  <a:solidFill>
                    <a:srgbClr val="0033CC"/>
                  </a:solidFill>
                </a:ln>
                <a:effectLst>
                  <a:outerShdw blurRad="38100" dist="38100" dir="2700000" algn="tl">
                    <a:srgbClr val="000000">
                      <a:alpha val="43137"/>
                    </a:srgbClr>
                  </a:outerShdw>
                </a:effectLst>
                <a:cs typeface="2  Nazanin" pitchFamily="2" charset="-78"/>
              </a:rPr>
              <a:t>2- ماليات غيرمستقيم: </a:t>
            </a:r>
            <a:r>
              <a:rPr lang="fa-IR" sz="2400" b="1" dirty="0" smtClean="0">
                <a:effectLst>
                  <a:outerShdw blurRad="38100" dist="38100" dir="2700000" algn="tl">
                    <a:srgbClr val="000000">
                      <a:alpha val="43137"/>
                    </a:srgbClr>
                  </a:outerShdw>
                </a:effectLst>
                <a:cs typeface="2  Nazanin" pitchFamily="2" charset="-78"/>
              </a:rPr>
              <a:t>اين ماليات بطور غيرمستقيم در قالب فروش و مصرف كالاها و خدمات از افراد و بنگاههاي اقتصادي اخذ مي‌گردد. مانند: حقوق و عوارض گمرگي، ماليات بر فروش و مصرف و نقل و انتقال املاك و ... .</a:t>
            </a:r>
            <a:endParaRPr lang="en-US" sz="2400" b="1" dirty="0" smtClean="0">
              <a:effectLst>
                <a:outerShdw blurRad="38100" dist="38100" dir="2700000" algn="tl">
                  <a:srgbClr val="000000">
                    <a:alpha val="43137"/>
                  </a:srgbClr>
                </a:outerShdw>
              </a:effectLst>
              <a:cs typeface="2  Nazanin" pitchFamily="2" charset="-78"/>
            </a:endParaRPr>
          </a:p>
        </p:txBody>
      </p:sp>
    </p:spTree>
    <p:extLst>
      <p:ext uri="{BB962C8B-B14F-4D97-AF65-F5344CB8AC3E}">
        <p14:creationId xmlns:p14="http://schemas.microsoft.com/office/powerpoint/2010/main" val="97696325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slide(fromBottom)">
                                      <p:cBhvr>
                                        <p:cTn id="14" dur="500"/>
                                        <p:tgtEl>
                                          <p:spTgt spid="4">
                                            <p:txEl>
                                              <p:pRg st="1" end="1"/>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slide(fromBottom)">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strips(downLeft)">
                                      <p:cBhvr>
                                        <p:cTn id="22" dur="2000"/>
                                        <p:tgtEl>
                                          <p:spTgt spid="4">
                                            <p:txEl>
                                              <p:pRg st="3" end="3"/>
                                            </p:txEl>
                                          </p:spTgt>
                                        </p:tgtEl>
                                      </p:cBhvr>
                                    </p:animEffect>
                                  </p:childTnLst>
                                </p:cTn>
                              </p:par>
                              <p:par>
                                <p:cTn id="23" presetID="18" presetClass="entr" presetSubtype="12"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strips(downLeft)">
                                      <p:cBhvr>
                                        <p:cTn id="25" dur="20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9"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strips(upLeft)">
                                      <p:cBhvr>
                                        <p:cTn id="30"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C:\Documents and Settings\Dear-User\Desktop\Tavvoni\New Folder\227 - 2.jpg"/>
          <p:cNvPicPr>
            <a:picLocks noChangeAspect="1" noChangeArrowheads="1"/>
          </p:cNvPicPr>
          <p:nvPr/>
        </p:nvPicPr>
        <p:blipFill>
          <a:blip r:embed="rId2" cstate="print">
            <a:lum bright="-10000" contrast="30000"/>
          </a:blip>
          <a:srcRect/>
          <a:stretch>
            <a:fillRect/>
          </a:stretch>
        </p:blipFill>
        <p:spPr bwMode="auto">
          <a:xfrm>
            <a:off x="142844" y="214290"/>
            <a:ext cx="8872111" cy="50339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1214414" y="6143644"/>
            <a:ext cx="6715172" cy="461665"/>
          </a:xfrm>
          <a:prstGeom prst="rect">
            <a:avLst/>
          </a:prstGeom>
          <a:noFill/>
        </p:spPr>
        <p:txBody>
          <a:bodyPr wrap="square" rtlCol="1">
            <a:spAutoFit/>
          </a:bodyPr>
          <a:lstStyle/>
          <a:p>
            <a:r>
              <a:rPr lang="fa-IR" sz="2400" b="1" dirty="0" smtClean="0">
                <a:effectLst>
                  <a:outerShdw blurRad="38100" dist="38100" dir="2700000" algn="tl">
                    <a:srgbClr val="000000">
                      <a:alpha val="43137"/>
                    </a:srgbClr>
                  </a:outerShdw>
                </a:effectLst>
                <a:cs typeface="2  Nazanin" pitchFamily="2" charset="-78"/>
              </a:rPr>
              <a:t>تغييرات سهم ماليات‌هاي مستقيم و غير مستقيم، 1338- 1379</a:t>
            </a:r>
            <a:endParaRPr lang="fa-IR" sz="2400" b="1" dirty="0">
              <a:effectLst>
                <a:outerShdw blurRad="38100" dist="38100" dir="2700000" algn="tl">
                  <a:srgbClr val="000000">
                    <a:alpha val="43137"/>
                  </a:srgbClr>
                </a:outerShdw>
              </a:effectLst>
              <a:cs typeface="2  Nazanin" pitchFamily="2" charset="-78"/>
            </a:endParaRPr>
          </a:p>
        </p:txBody>
      </p:sp>
    </p:spTree>
    <p:extLst>
      <p:ext uri="{BB962C8B-B14F-4D97-AF65-F5344CB8AC3E}">
        <p14:creationId xmlns:p14="http://schemas.microsoft.com/office/powerpoint/2010/main" val="2218166927"/>
      </p:ext>
    </p:extLst>
  </p:cSld>
  <p:clrMapOvr>
    <a:masterClrMapping/>
  </p:clrMapOvr>
  <p:transition spd="slow">
    <p:push dir="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20" y="214290"/>
            <a:ext cx="8572560" cy="1815882"/>
          </a:xfrm>
          <a:prstGeom prst="rect">
            <a:avLst/>
          </a:prstGeom>
          <a:noFill/>
        </p:spPr>
        <p:txBody>
          <a:bodyPr wrap="square" rtlCol="1">
            <a:spAutoFit/>
          </a:bodyPr>
          <a:lstStyle/>
          <a:p>
            <a:pPr algn="ctr"/>
            <a:r>
              <a:rPr lang="fa-IR" sz="2800" b="1" dirty="0" smtClean="0">
                <a:ln>
                  <a:solidFill>
                    <a:srgbClr val="00B050"/>
                  </a:solidFill>
                </a:ln>
                <a:effectLst>
                  <a:outerShdw blurRad="38100" dist="38100" dir="2700000" algn="tl">
                    <a:srgbClr val="000000">
                      <a:alpha val="43137"/>
                    </a:srgbClr>
                  </a:outerShdw>
                </a:effectLst>
                <a:cs typeface="2  Nazanin" pitchFamily="2" charset="-78"/>
              </a:rPr>
              <a:t>؟سؤال؟ تفاوت ماليات مستقيم و غيرمستقيم چيست؟</a:t>
            </a:r>
            <a:endParaRPr lang="en-US" sz="2800" b="1" dirty="0" smtClean="0">
              <a:ln>
                <a:solidFill>
                  <a:srgbClr val="00B050"/>
                </a:solidFill>
              </a:ln>
              <a:effectLst>
                <a:outerShdw blurRad="38100" dist="38100" dir="2700000" algn="tl">
                  <a:srgbClr val="000000">
                    <a:alpha val="43137"/>
                  </a:srgbClr>
                </a:outerShdw>
              </a:effectLst>
              <a:cs typeface="2  Nazanin" pitchFamily="2" charset="-78"/>
            </a:endParaRPr>
          </a:p>
          <a:p>
            <a:pPr algn="justLow"/>
            <a:r>
              <a:rPr lang="fa-IR" sz="2800" b="1" dirty="0" smtClean="0">
                <a:effectLst>
                  <a:outerShdw blurRad="38100" dist="38100" dir="2700000" algn="tl">
                    <a:srgbClr val="000000">
                      <a:alpha val="43137"/>
                    </a:srgbClr>
                  </a:outerShdw>
                </a:effectLst>
                <a:cs typeface="2  Nazanin" pitchFamily="2" charset="-78"/>
              </a:rPr>
              <a:t>فرق اين دو ماليات به پرداخت كننده نهايي برمي‌گردد، بدين مفهوم كه افراد و واحدهاي اقتصادي در هنگام پرداخت ماليات مستقيم از ميزان آن كاملاً اطلاع دارند و درغير مستقيم اينطور نيست.</a:t>
            </a:r>
          </a:p>
        </p:txBody>
      </p:sp>
      <p:pic>
        <p:nvPicPr>
          <p:cNvPr id="4098" name="Picture 2"/>
          <p:cNvPicPr>
            <a:picLocks noChangeAspect="1" noChangeArrowheads="1"/>
          </p:cNvPicPr>
          <p:nvPr/>
        </p:nvPicPr>
        <p:blipFill>
          <a:blip r:embed="rId2" cstate="print">
            <a:duotone>
              <a:prstClr val="black"/>
              <a:schemeClr val="bg2">
                <a:tint val="45000"/>
                <a:satMod val="400000"/>
              </a:schemeClr>
            </a:duotone>
          </a:blip>
          <a:srcRect/>
          <a:stretch>
            <a:fillRect/>
          </a:stretch>
        </p:blipFill>
        <p:spPr bwMode="auto">
          <a:xfrm>
            <a:off x="1500166" y="2021190"/>
            <a:ext cx="6143668" cy="4051016"/>
          </a:xfrm>
          <a:prstGeom prst="rect">
            <a:avLst/>
          </a:prstGeom>
          <a:noFill/>
          <a:ln w="9525">
            <a:noFill/>
            <a:miter lim="800000"/>
            <a:headEnd/>
            <a:tailEnd/>
          </a:ln>
          <a:effectLst>
            <a:glow rad="101600">
              <a:schemeClr val="tx1">
                <a:alpha val="60000"/>
              </a:schemeClr>
            </a:glow>
          </a:effectLst>
        </p:spPr>
      </p:pic>
      <p:sp>
        <p:nvSpPr>
          <p:cNvPr id="4" name="TextBox 3"/>
          <p:cNvSpPr txBox="1"/>
          <p:nvPr/>
        </p:nvSpPr>
        <p:spPr>
          <a:xfrm>
            <a:off x="1643042" y="6100724"/>
            <a:ext cx="5000660" cy="400110"/>
          </a:xfrm>
          <a:prstGeom prst="rect">
            <a:avLst/>
          </a:prstGeom>
          <a:noFill/>
        </p:spPr>
        <p:txBody>
          <a:bodyPr wrap="square" rtlCol="1">
            <a:spAutoFit/>
          </a:bodyPr>
          <a:lstStyle/>
          <a:p>
            <a:r>
              <a:rPr lang="fa-IR" sz="2000" b="1" dirty="0" smtClean="0">
                <a:effectLst>
                  <a:outerShdw blurRad="38100" dist="38100" dir="2700000" algn="tl">
                    <a:srgbClr val="000000">
                      <a:alpha val="43137"/>
                    </a:srgbClr>
                  </a:outerShdw>
                </a:effectLst>
                <a:cs typeface="2  Nazanin" pitchFamily="2" charset="-78"/>
              </a:rPr>
              <a:t>طبقه بندي درآمد مالياتي در قانون بودجه 1381</a:t>
            </a:r>
            <a:endParaRPr lang="fa-IR" sz="2000" b="1" dirty="0">
              <a:effectLst>
                <a:outerShdw blurRad="38100" dist="38100" dir="2700000" algn="tl">
                  <a:srgbClr val="000000">
                    <a:alpha val="43137"/>
                  </a:srgbClr>
                </a:outerShdw>
              </a:effectLst>
              <a:cs typeface="2  Nazanin" pitchFamily="2" charset="-78"/>
            </a:endParaRPr>
          </a:p>
        </p:txBody>
      </p:sp>
    </p:spTree>
    <p:extLst>
      <p:ext uri="{BB962C8B-B14F-4D97-AF65-F5344CB8AC3E}">
        <p14:creationId xmlns:p14="http://schemas.microsoft.com/office/powerpoint/2010/main" val="66278330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strips(upLeft)">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heckerboard(across)">
                                      <p:cBhvr>
                                        <p:cTn id="12" dur="500"/>
                                        <p:tgtEl>
                                          <p:spTgt spid="4098"/>
                                        </p:tgtEl>
                                      </p:cBhvr>
                                    </p:animEffect>
                                  </p:childTnLst>
                                </p:cTn>
                              </p:par>
                            </p:childTnLst>
                          </p:cTn>
                        </p:par>
                        <p:par>
                          <p:cTn id="13" fill="hold">
                            <p:stCondLst>
                              <p:cond delay="500"/>
                            </p:stCondLst>
                            <p:childTnLst>
                              <p:par>
                                <p:cTn id="14" presetID="26" presetClass="emph" presetSubtype="0" fill="hold" nodeType="afterEffect">
                                  <p:stCondLst>
                                    <p:cond delay="0"/>
                                  </p:stCondLst>
                                  <p:childTnLst>
                                    <p:animEffect transition="out" filter="fade">
                                      <p:cBhvr>
                                        <p:cTn id="15" dur="500" tmFilter="0, 0; .2, .5; .8, .5; 1, 0"/>
                                        <p:tgtEl>
                                          <p:spTgt spid="4098"/>
                                        </p:tgtEl>
                                      </p:cBhvr>
                                    </p:animEffect>
                                    <p:animScale>
                                      <p:cBhvr>
                                        <p:cTn id="16" dur="250" autoRev="1" fill="hold"/>
                                        <p:tgtEl>
                                          <p:spTgt spid="4098"/>
                                        </p:tgtEl>
                                      </p:cBhvr>
                                      <p:by x="105000" y="105000"/>
                                    </p:animScale>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0242" name="Picture 2" descr="C:\Users\rayansharq\Pictures\dreamstimefree_92769%20(2).jpg"/>
          <p:cNvPicPr>
            <a:picLocks noGrp="1" noChangeAspect="1" noChangeArrowheads="1"/>
          </p:cNvPicPr>
          <p:nvPr>
            <p:ph idx="1"/>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11113"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468313" y="404813"/>
            <a:ext cx="8229600" cy="823912"/>
          </a:xfrm>
          <a:prstGeom prst="rect">
            <a:avLst/>
          </a:prstGeom>
        </p:spPr>
        <p:txBody>
          <a:bodyPr vert="horz" lIns="91440" tIns="45720" rIns="91440" bIns="45720" rtlCol="0" anchor="ctr">
            <a:normAutofit fontScale="75000" lnSpcReduction="20000"/>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sz="4000" dirty="0" smtClean="0">
                <a:solidFill>
                  <a:srgbClr val="E7071C"/>
                </a:solidFill>
                <a:latin typeface="Titr" pitchFamily="2" charset="-78"/>
                <a:cs typeface="Titr" pitchFamily="2" charset="-78"/>
              </a:rPr>
              <a:t>انواع مالیات ها:</a:t>
            </a:r>
            <a:br>
              <a:rPr lang="fa-IR" sz="4000" dirty="0" smtClean="0">
                <a:solidFill>
                  <a:srgbClr val="E7071C"/>
                </a:solidFill>
                <a:latin typeface="Titr" pitchFamily="2" charset="-78"/>
                <a:cs typeface="Titr" pitchFamily="2" charset="-78"/>
              </a:rPr>
            </a:br>
            <a:endParaRPr lang="en-US" sz="4000" dirty="0">
              <a:solidFill>
                <a:srgbClr val="E7071C"/>
              </a:solidFill>
              <a:latin typeface="Titr" pitchFamily="2" charset="-78"/>
              <a:cs typeface="Titr" pitchFamily="2" charset="-78"/>
            </a:endParaRPr>
          </a:p>
        </p:txBody>
      </p:sp>
      <p:sp>
        <p:nvSpPr>
          <p:cNvPr id="6" name="Rectangle 3"/>
          <p:cNvSpPr txBox="1">
            <a:spLocks noChangeArrowheads="1"/>
          </p:cNvSpPr>
          <p:nvPr/>
        </p:nvSpPr>
        <p:spPr>
          <a:xfrm>
            <a:off x="762000" y="1596413"/>
            <a:ext cx="8077200" cy="4297363"/>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lgn="just"/>
            <a:r>
              <a:rPr lang="fa-IR"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مالیات بر ذخیره ثروت (مالیات بر متغیر ثابت): </a:t>
            </a:r>
            <a:r>
              <a:rPr lang="fa-IR" sz="2400" dirty="0" smtClean="0">
                <a:latin typeface="Titr" pitchFamily="2" charset="-78"/>
                <a:cs typeface="Titr" pitchFamily="2" charset="-78"/>
              </a:rPr>
              <a:t>مالیات بر دارایی املاک و ساختمان ها یا مالیات بر ارث </a:t>
            </a:r>
          </a:p>
          <a:p>
            <a:pPr algn="just"/>
            <a:endParaRPr lang="fa-IR" sz="2400" dirty="0" smtClean="0">
              <a:solidFill>
                <a:srgbClr val="C00000"/>
              </a:solidFill>
            </a:endParaRPr>
          </a:p>
          <a:p>
            <a:pPr algn="just"/>
            <a:r>
              <a:rPr lang="fa-IR"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مالیات بر جریان درآمد (مالیات بر متغیر جاری):</a:t>
            </a:r>
            <a:r>
              <a:rPr lang="fa-IR" sz="2400"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rPr>
              <a:t> </a:t>
            </a:r>
            <a:r>
              <a:rPr lang="fa-IR" sz="2400" dirty="0" smtClean="0">
                <a:latin typeface="Titr" pitchFamily="2" charset="-78"/>
                <a:cs typeface="Titr" pitchFamily="2" charset="-78"/>
              </a:rPr>
              <a:t>مالیات بر دستمزد و حقوق یا فروش یک کالا </a:t>
            </a:r>
            <a:endParaRPr lang="en-US" sz="2400" dirty="0">
              <a:latin typeface="Titr" pitchFamily="2" charset="-78"/>
              <a:cs typeface="Titr" pitchFamily="2" charset="-78"/>
            </a:endParaRPr>
          </a:p>
        </p:txBody>
      </p:sp>
    </p:spTree>
    <p:extLst>
      <p:ext uri="{BB962C8B-B14F-4D97-AF65-F5344CB8AC3E}">
        <p14:creationId xmlns:p14="http://schemas.microsoft.com/office/powerpoint/2010/main" val="3592649816"/>
      </p:ext>
    </p:extLst>
  </p:cSld>
  <p:clrMapOvr>
    <a:masterClrMapping/>
  </p:clrMapOvr>
  <p:transition spd="slow">
    <p:push dir="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1266" name="Picture 2" descr="C:\Users\rayansharq\Pictures\dreamstimefree_92769%20(2).jpg"/>
          <p:cNvPicPr>
            <a:picLocks noGrp="1" noChangeAspect="1" noChangeArrowheads="1"/>
          </p:cNvPicPr>
          <p:nvPr>
            <p:ph idx="1"/>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131615" y="0"/>
            <a:ext cx="928168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a:xfrm>
            <a:off x="885237" y="2924944"/>
            <a:ext cx="8229600" cy="823913"/>
          </a:xfrm>
          <a:prstGeom prst="rect">
            <a:avLst/>
          </a:prstGeom>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sz="2800" dirty="0" smtClean="0">
                <a:solidFill>
                  <a:srgbClr val="E7071C"/>
                </a:solidFill>
                <a:latin typeface="Titr" pitchFamily="2" charset="-78"/>
                <a:cs typeface="Titr" pitchFamily="2" charset="-78"/>
              </a:rPr>
              <a:t>انواع مالیات ها :</a:t>
            </a:r>
            <a:endParaRPr lang="en-US" sz="2800" dirty="0">
              <a:solidFill>
                <a:srgbClr val="E7071C"/>
              </a:solidFill>
              <a:latin typeface="Titr" pitchFamily="2" charset="-78"/>
              <a:cs typeface="Titr" pitchFamily="2" charset="-78"/>
            </a:endParaRPr>
          </a:p>
        </p:txBody>
      </p:sp>
      <p:sp>
        <p:nvSpPr>
          <p:cNvPr id="5" name="Right Brace 4"/>
          <p:cNvSpPr/>
          <p:nvPr/>
        </p:nvSpPr>
        <p:spPr>
          <a:xfrm>
            <a:off x="5724128" y="1104652"/>
            <a:ext cx="1234317" cy="4464496"/>
          </a:xfrm>
          <a:prstGeom prst="rightBrace">
            <a:avLst/>
          </a:prstGeom>
        </p:spPr>
        <p:style>
          <a:lnRef idx="3">
            <a:schemeClr val="accent4"/>
          </a:lnRef>
          <a:fillRef idx="0">
            <a:schemeClr val="accent4"/>
          </a:fillRef>
          <a:effectRef idx="2">
            <a:schemeClr val="accent4"/>
          </a:effectRef>
          <a:fontRef idx="minor">
            <a:schemeClr val="tx1"/>
          </a:fontRef>
        </p:style>
        <p:txBody>
          <a:bodyPr rtlCol="1" anchor="ctr"/>
          <a:lstStyle/>
          <a:p>
            <a:pPr algn="ctr"/>
            <a:endParaRPr lang="fa-IR"/>
          </a:p>
        </p:txBody>
      </p:sp>
      <p:sp>
        <p:nvSpPr>
          <p:cNvPr id="7" name="Rectangle 6"/>
          <p:cNvSpPr/>
          <p:nvPr/>
        </p:nvSpPr>
        <p:spPr>
          <a:xfrm>
            <a:off x="23543" y="1377392"/>
            <a:ext cx="6300192" cy="1015663"/>
          </a:xfrm>
          <a:prstGeom prst="rect">
            <a:avLst/>
          </a:prstGeom>
        </p:spPr>
        <p:txBody>
          <a:bodyPr wrap="square">
            <a:spAutoFit/>
          </a:bodyPr>
          <a:lstStyle/>
          <a:p>
            <a:pPr algn="just">
              <a:buFontTx/>
              <a:buNone/>
            </a:pPr>
            <a:r>
              <a:rPr lang="fa-IR" sz="2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1- مالیات نسبی یا تناسبی : </a:t>
            </a:r>
            <a:r>
              <a:rPr lang="fa-IR" sz="2000" dirty="0">
                <a:latin typeface="Titr" pitchFamily="2" charset="-78"/>
                <a:cs typeface="Titr" pitchFamily="2" charset="-78"/>
              </a:rPr>
              <a:t>اگر بار مالیات برای خانوارها به صورت یک نسبت ثابت باشد. مثلا ً اگر مالیات بر درآمد همه خانوارها (اعم از فقیر و ثروتمند) بدون هیچ گونه معافیتی 20 در صد باشد. </a:t>
            </a:r>
          </a:p>
        </p:txBody>
      </p:sp>
      <p:sp>
        <p:nvSpPr>
          <p:cNvPr id="8" name="Rectangle 7"/>
          <p:cNvSpPr/>
          <p:nvPr/>
        </p:nvSpPr>
        <p:spPr>
          <a:xfrm>
            <a:off x="131555" y="2708920"/>
            <a:ext cx="6084168" cy="1015663"/>
          </a:xfrm>
          <a:prstGeom prst="rect">
            <a:avLst/>
          </a:prstGeom>
        </p:spPr>
        <p:txBody>
          <a:bodyPr wrap="square">
            <a:spAutoFit/>
          </a:bodyPr>
          <a:lstStyle/>
          <a:p>
            <a:pPr algn="just">
              <a:buFontTx/>
              <a:buNone/>
            </a:pPr>
            <a:r>
              <a:rPr lang="fa-IR" sz="2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2- مالیات تصاعدی : </a:t>
            </a:r>
            <a:r>
              <a:rPr lang="fa-IR" sz="2000" dirty="0">
                <a:latin typeface="Titr" pitchFamily="2" charset="-78"/>
                <a:cs typeface="Titr" pitchFamily="2" charset="-78"/>
              </a:rPr>
              <a:t>مالیاتی که از صاحبان درآمد بالا با نرخ بیشتری نسبت به دارندگان درآمد پایین اخذ میشود مانند مالیات بر حقوق و دستمزد در ایران و نرخ مالیات بر شرکت ها. </a:t>
            </a:r>
            <a:endParaRPr lang="en-US" sz="2000" dirty="0">
              <a:latin typeface="Titr" pitchFamily="2" charset="-78"/>
              <a:cs typeface="Titr" pitchFamily="2" charset="-78"/>
            </a:endParaRPr>
          </a:p>
        </p:txBody>
      </p:sp>
      <p:sp>
        <p:nvSpPr>
          <p:cNvPr id="9" name="Rectangle 8"/>
          <p:cNvSpPr/>
          <p:nvPr/>
        </p:nvSpPr>
        <p:spPr>
          <a:xfrm>
            <a:off x="4265780" y="4063492"/>
            <a:ext cx="1747594" cy="400110"/>
          </a:xfrm>
          <a:prstGeom prst="rect">
            <a:avLst/>
          </a:prstGeom>
        </p:spPr>
        <p:txBody>
          <a:bodyPr wrap="none">
            <a:spAutoFit/>
          </a:bodyPr>
          <a:lstStyle/>
          <a:p>
            <a:pPr marL="609600" indent="-609600" algn="just">
              <a:buFontTx/>
              <a:buNone/>
            </a:pPr>
            <a:r>
              <a:rPr lang="fa-IR" sz="2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3- مالیات تنازلی :</a:t>
            </a:r>
          </a:p>
        </p:txBody>
      </p:sp>
      <p:sp>
        <p:nvSpPr>
          <p:cNvPr id="11" name="Rectangle 10"/>
          <p:cNvSpPr/>
          <p:nvPr/>
        </p:nvSpPr>
        <p:spPr>
          <a:xfrm>
            <a:off x="99218" y="4494558"/>
            <a:ext cx="6048672" cy="1015663"/>
          </a:xfrm>
          <a:prstGeom prst="rect">
            <a:avLst/>
          </a:prstGeom>
        </p:spPr>
        <p:txBody>
          <a:bodyPr wrap="square">
            <a:spAutoFit/>
          </a:bodyPr>
          <a:lstStyle/>
          <a:p>
            <a:pPr marL="609600" indent="-609600" algn="just">
              <a:buFontTx/>
              <a:buNone/>
            </a:pPr>
            <a:r>
              <a:rPr lang="fa-IR" sz="2000" dirty="0">
                <a:solidFill>
                  <a:srgbClr val="FCF729"/>
                </a:solidFill>
                <a:latin typeface="Titr" pitchFamily="2" charset="-78"/>
                <a:cs typeface="Titr" pitchFamily="2" charset="-78"/>
              </a:rPr>
              <a:t> </a:t>
            </a:r>
            <a:r>
              <a:rPr lang="fa-IR" sz="2000" dirty="0">
                <a:latin typeface="Titr" pitchFamily="2" charset="-78"/>
                <a:cs typeface="Titr" pitchFamily="2" charset="-78"/>
              </a:rPr>
              <a:t>اگر سیستم مالیاتی به گونه ای باشد که از درآمدهای بالا با نرخ کمتری مالیات بگیرد در حالیکه برای درآمدهای پایین نرخ مالیاتی بیشتر باشد مالیات تنازلی خوانده می شود. </a:t>
            </a:r>
          </a:p>
        </p:txBody>
      </p:sp>
    </p:spTree>
    <p:extLst>
      <p:ext uri="{BB962C8B-B14F-4D97-AF65-F5344CB8AC3E}">
        <p14:creationId xmlns:p14="http://schemas.microsoft.com/office/powerpoint/2010/main" val="2162212473"/>
      </p:ext>
    </p:extLst>
  </p:cSld>
  <p:clrMapOvr>
    <a:masterClrMapping/>
  </p:clrMapOvr>
  <p:transition spd="slow">
    <p:push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p:cNvPicPr>
          <p:nvPr>
            <p:ph idx="1"/>
          </p:nvPr>
        </p:nvPicPr>
        <p:blipFill>
          <a:blip r:embed="rId2" cstate="email">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5" name="Rectangle 4"/>
          <p:cNvSpPr/>
          <p:nvPr/>
        </p:nvSpPr>
        <p:spPr>
          <a:xfrm>
            <a:off x="0" y="1556792"/>
            <a:ext cx="8892480" cy="2862322"/>
          </a:xfrm>
          <a:prstGeom prst="rect">
            <a:avLst/>
          </a:prstGeom>
        </p:spPr>
        <p:txBody>
          <a:bodyPr wrap="square">
            <a:spAutoFit/>
          </a:bodyPr>
          <a:lstStyle/>
          <a:p>
            <a:pPr algn="just"/>
            <a:r>
              <a:rPr lang="ar-SA" sz="3600" b="1" dirty="0">
                <a:solidFill>
                  <a:srgbClr val="C00000"/>
                </a:solidFill>
                <a:latin typeface="IranNastaliq" pitchFamily="18" charset="0"/>
                <a:cs typeface="B Nazanin" pitchFamily="2" charset="-78"/>
              </a:rPr>
              <a:t>دموكراسي</a:t>
            </a:r>
            <a:r>
              <a:rPr lang="fa-IR" sz="3600" dirty="0">
                <a:solidFill>
                  <a:srgbClr val="C00000"/>
                </a:solidFill>
                <a:cs typeface="B Nazanin" pitchFamily="2" charset="-78"/>
              </a:rPr>
              <a:t> </a:t>
            </a:r>
            <a:r>
              <a:rPr lang="ar-SA" sz="3600" dirty="0">
                <a:solidFill>
                  <a:srgbClr val="C00000"/>
                </a:solidFill>
                <a:cs typeface="B Nazanin" pitchFamily="2" charset="-78"/>
              </a:rPr>
              <a:t>يعني انسانيت رها شده</a:t>
            </a:r>
            <a:r>
              <a:rPr lang="fa-IR" sz="3600" dirty="0">
                <a:solidFill>
                  <a:srgbClr val="C00000"/>
                </a:solidFill>
                <a:cs typeface="B Nazanin" pitchFamily="2" charset="-78"/>
              </a:rPr>
              <a:t> </a:t>
            </a:r>
            <a:endParaRPr lang="en-US" sz="3600" dirty="0">
              <a:solidFill>
                <a:srgbClr val="C00000"/>
              </a:solidFill>
              <a:cs typeface="B Nazanin" pitchFamily="2" charset="-78"/>
            </a:endParaRPr>
          </a:p>
          <a:p>
            <a:pPr algn="just"/>
            <a:r>
              <a:rPr lang="ar-SA" sz="3600" b="1" dirty="0">
                <a:solidFill>
                  <a:srgbClr val="C00000"/>
                </a:solidFill>
                <a:latin typeface="IranNastaliq" pitchFamily="18" charset="0"/>
                <a:cs typeface="B Nazanin" pitchFamily="2" charset="-78"/>
              </a:rPr>
              <a:t>عزت نفس</a:t>
            </a:r>
            <a:r>
              <a:rPr lang="fa-IR" sz="3600" b="1" dirty="0">
                <a:solidFill>
                  <a:srgbClr val="C00000"/>
                </a:solidFill>
                <a:latin typeface="IranNastaliq" pitchFamily="18" charset="0"/>
                <a:cs typeface="B Nazanin" pitchFamily="2" charset="-78"/>
              </a:rPr>
              <a:t> </a:t>
            </a:r>
            <a:r>
              <a:rPr lang="fa-IR" sz="3600" dirty="0">
                <a:solidFill>
                  <a:srgbClr val="C00000"/>
                </a:solidFill>
                <a:cs typeface="B Nazanin" pitchFamily="2" charset="-78"/>
              </a:rPr>
              <a:t>یا حرمت نفس </a:t>
            </a:r>
            <a:r>
              <a:rPr lang="ar-SA" sz="3600" dirty="0">
                <a:solidFill>
                  <a:srgbClr val="C00000"/>
                </a:solidFill>
                <a:cs typeface="B Nazanin" pitchFamily="2" charset="-78"/>
              </a:rPr>
              <a:t>( </a:t>
            </a:r>
            <a:r>
              <a:rPr lang="en-US" sz="3600" dirty="0">
                <a:solidFill>
                  <a:srgbClr val="C00000"/>
                </a:solidFill>
                <a:cs typeface="B Nazanin" pitchFamily="2" charset="-78"/>
              </a:rPr>
              <a:t>self regard</a:t>
            </a:r>
            <a:r>
              <a:rPr lang="ar-SA" sz="3600" dirty="0">
                <a:solidFill>
                  <a:srgbClr val="C00000"/>
                </a:solidFill>
                <a:cs typeface="B Nazanin" pitchFamily="2" charset="-78"/>
              </a:rPr>
              <a:t>)</a:t>
            </a:r>
            <a:r>
              <a:rPr lang="fa-IR" sz="3600" dirty="0">
                <a:solidFill>
                  <a:srgbClr val="C00000"/>
                </a:solidFill>
                <a:cs typeface="B Nazanin" pitchFamily="2" charset="-78"/>
              </a:rPr>
              <a:t>عزت نفس، باور و اعتقادی است که فرد، درباره ارزش و اهمیت خود دارد. فردی که حرمت نفس دارد معتقد است که انسان مقدّس است و به دلیل این مقدّس بودن نمی‌توان او را قربانی اعتقادات و ارزش‌های دیگران کرد.</a:t>
            </a:r>
            <a:endParaRPr lang="en-US" sz="3600" dirty="0">
              <a:solidFill>
                <a:srgbClr val="C00000"/>
              </a:solidFill>
              <a:cs typeface="B Nazanin" pitchFamily="2" charset="-78"/>
            </a:endParaRPr>
          </a:p>
        </p:txBody>
      </p:sp>
    </p:spTree>
    <p:extLst>
      <p:ext uri="{BB962C8B-B14F-4D97-AF65-F5344CB8AC3E}">
        <p14:creationId xmlns:p14="http://schemas.microsoft.com/office/powerpoint/2010/main" val="1682361854"/>
      </p:ext>
    </p:extLst>
  </p:cSld>
  <p:clrMapOvr>
    <a:masterClrMapping/>
  </p:clrMapOvr>
  <p:transition spd="slow">
    <p:push dir="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611560" y="1"/>
            <a:ext cx="8352927" cy="5858798"/>
          </a:xfrm>
          <a:effectLst>
            <a:softEdge rad="635000"/>
          </a:effectLst>
        </p:spPr>
        <p:style>
          <a:lnRef idx="2">
            <a:schemeClr val="accent5"/>
          </a:lnRef>
          <a:fillRef idx="1">
            <a:schemeClr val="lt1"/>
          </a:fillRef>
          <a:effectRef idx="0">
            <a:schemeClr val="accent5"/>
          </a:effectRef>
          <a:fontRef idx="minor">
            <a:schemeClr val="dk1"/>
          </a:fontRef>
        </p:style>
        <p:txBody>
          <a:bodyPr>
            <a:normAutofit/>
          </a:bodyPr>
          <a:lstStyle/>
          <a:p>
            <a:pPr algn="just">
              <a:lnSpc>
                <a:spcPct val="90000"/>
              </a:lnSpc>
            </a:pPr>
            <a:r>
              <a:rPr lang="fa-IR" sz="2400" dirty="0"/>
              <a:t>مثلا ً مالیات بر مصرف نوشابه را با یک نرخ ثابت 50 در صد فرض می کنیم. اگر خانوار </a:t>
            </a:r>
            <a:r>
              <a:rPr lang="en-US" sz="2400" dirty="0"/>
              <a:t>A</a:t>
            </a:r>
            <a:r>
              <a:rPr lang="fa-IR" sz="2400" dirty="0"/>
              <a:t> درآمد ماهیانه 40000 تومان و خانوار </a:t>
            </a:r>
            <a:r>
              <a:rPr lang="en-US" sz="2400" dirty="0"/>
              <a:t>B </a:t>
            </a:r>
            <a:r>
              <a:rPr lang="fa-IR" sz="2400" dirty="0"/>
              <a:t>درآمد ماهیانه 10000 تومان داشته باشند و اگر هر کدام ماهیانه 400 تومان نوشابه بخرند یعنی هر کدام 200 تومان مالیات بدهند، مشاهده می شود که خانوار </a:t>
            </a:r>
            <a:r>
              <a:rPr lang="en-US" sz="2400" dirty="0"/>
              <a:t>B</a:t>
            </a:r>
            <a:r>
              <a:rPr lang="fa-IR" sz="2400" dirty="0"/>
              <a:t>   50 / 1 درآمد خود را و خانوار </a:t>
            </a:r>
            <a:r>
              <a:rPr lang="en-US" sz="2400" dirty="0"/>
              <a:t>A</a:t>
            </a:r>
            <a:r>
              <a:rPr lang="fa-IR" sz="2400" dirty="0"/>
              <a:t> 200 / 1 درآمد خویش را مالیات می دهند. یعنی نرخ مالیات خانوار </a:t>
            </a:r>
            <a:r>
              <a:rPr lang="en-US" sz="2400" dirty="0"/>
              <a:t>A</a:t>
            </a:r>
            <a:r>
              <a:rPr lang="fa-IR" sz="2400" dirty="0"/>
              <a:t> که درآمد بیشتر دارد کمتر از نرخ مالیات خانوار </a:t>
            </a:r>
            <a:r>
              <a:rPr lang="en-US" sz="2400" dirty="0"/>
              <a:t>B</a:t>
            </a:r>
            <a:r>
              <a:rPr lang="fa-IR" sz="2400" dirty="0"/>
              <a:t> میباشد. </a:t>
            </a:r>
          </a:p>
          <a:p>
            <a:pPr algn="just">
              <a:lnSpc>
                <a:spcPct val="90000"/>
              </a:lnSpc>
            </a:pPr>
            <a:r>
              <a:rPr lang="fa-IR" sz="2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مالیات های بر بازار و مالیات های بر مصرف اصولا ً مشمول فرض های تنازلی هستند. </a:t>
            </a:r>
            <a:endParaRPr lang="en-US" sz="2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a:p>
            <a:pPr algn="just">
              <a:lnSpc>
                <a:spcPct val="90000"/>
              </a:lnSpc>
            </a:pPr>
            <a:endParaRPr lang="en-US" sz="2400" dirty="0">
              <a:solidFill>
                <a:srgbClr val="C00000"/>
              </a:solidFill>
            </a:endParaRPr>
          </a:p>
        </p:txBody>
      </p:sp>
    </p:spTree>
    <p:extLst>
      <p:ext uri="{BB962C8B-B14F-4D97-AF65-F5344CB8AC3E}">
        <p14:creationId xmlns:p14="http://schemas.microsoft.com/office/powerpoint/2010/main" val="3750056466"/>
      </p:ext>
    </p:extLst>
  </p:cSld>
  <p:clrMapOvr>
    <a:masterClrMapping/>
  </p:clrMapOvr>
  <p:transition spd="slow">
    <p:push dir="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282" y="285728"/>
            <a:ext cx="8643998" cy="892552"/>
          </a:xfrm>
          <a:prstGeom prst="rect">
            <a:avLst/>
          </a:prstGeom>
          <a:noFill/>
        </p:spPr>
        <p:txBody>
          <a:bodyPr wrap="square" rtlCol="1">
            <a:spAutoFit/>
          </a:bodyPr>
          <a:lstStyle/>
          <a:p>
            <a:pPr algn="justLow"/>
            <a:r>
              <a:rPr lang="fa-IR" sz="2600" b="1" dirty="0" smtClean="0">
                <a:effectLst>
                  <a:outerShdw blurRad="38100" dist="38100" dir="2700000" algn="tl">
                    <a:srgbClr val="000000">
                      <a:alpha val="43137"/>
                    </a:srgbClr>
                  </a:outerShdw>
                </a:effectLst>
                <a:cs typeface="2  Nazanin" pitchFamily="2" charset="-78"/>
              </a:rPr>
              <a:t>!!!نكته!!! به هرحال با اخذ ماليات با نرخ ثابت و تنازلي كل مبلغ ماليات دريافتي با روند افزايش درآمدها زياد مي‌شود. </a:t>
            </a:r>
            <a:endParaRPr lang="en-US" sz="2600" b="1" dirty="0" smtClean="0">
              <a:effectLst>
                <a:outerShdw blurRad="38100" dist="38100" dir="2700000" algn="tl">
                  <a:srgbClr val="000000">
                    <a:alpha val="43137"/>
                  </a:srgbClr>
                </a:outerShdw>
              </a:effectLst>
              <a:cs typeface="2  Nazanin" pitchFamily="2" charset="-78"/>
            </a:endParaRPr>
          </a:p>
        </p:txBody>
      </p:sp>
      <p:pic>
        <p:nvPicPr>
          <p:cNvPr id="8194" name="Picture 2"/>
          <p:cNvPicPr>
            <a:picLocks noChangeAspect="1" noChangeArrowheads="1"/>
          </p:cNvPicPr>
          <p:nvPr/>
        </p:nvPicPr>
        <p:blipFill>
          <a:blip r:embed="rId2" cstate="print">
            <a:duotone>
              <a:prstClr val="black"/>
              <a:schemeClr val="bg2">
                <a:tint val="45000"/>
                <a:satMod val="400000"/>
              </a:schemeClr>
            </a:duotone>
          </a:blip>
          <a:srcRect/>
          <a:stretch>
            <a:fillRect/>
          </a:stretch>
        </p:blipFill>
        <p:spPr bwMode="auto">
          <a:xfrm>
            <a:off x="1928794" y="1257282"/>
            <a:ext cx="5324483" cy="3674985"/>
          </a:xfrm>
          <a:prstGeom prst="rect">
            <a:avLst/>
          </a:prstGeom>
          <a:noFill/>
          <a:ln>
            <a:noFill/>
          </a:ln>
          <a:effectLst>
            <a:outerShdw blurRad="190500" algn="tl" rotWithShape="0">
              <a:srgbClr val="000000">
                <a:alpha val="70000"/>
              </a:srgbClr>
            </a:outerShdw>
          </a:effectLst>
        </p:spPr>
      </p:pic>
      <p:sp>
        <p:nvSpPr>
          <p:cNvPr id="4" name="TextBox 3"/>
          <p:cNvSpPr txBox="1"/>
          <p:nvPr/>
        </p:nvSpPr>
        <p:spPr>
          <a:xfrm>
            <a:off x="242856" y="4986350"/>
            <a:ext cx="8643998" cy="1384995"/>
          </a:xfrm>
          <a:prstGeom prst="rect">
            <a:avLst/>
          </a:prstGeom>
          <a:noFill/>
        </p:spPr>
        <p:txBody>
          <a:bodyPr wrap="square" rtlCol="1">
            <a:spAutoFit/>
          </a:bodyPr>
          <a:lstStyle/>
          <a:p>
            <a:pPr algn="justLow"/>
            <a:r>
              <a:rPr lang="fa-IR" sz="2800" b="1" dirty="0" smtClean="0">
                <a:effectLst>
                  <a:outerShdw blurRad="38100" dist="38100" dir="2700000" algn="tl">
                    <a:srgbClr val="000000">
                      <a:alpha val="43137"/>
                    </a:srgbClr>
                  </a:outerShdw>
                </a:effectLst>
                <a:cs typeface="2  Nazanin" pitchFamily="2" charset="-78"/>
              </a:rPr>
              <a:t>- امروزه در كشورهاي صنعتي بيشتر ماليات تصاعدي رايج است مثلاً در آمريكا در دهه 1990 حدود 80% درآمد مالياتي از افرادي كه درآمد ساليانه بالاي 200 هزار دلار داشتند تأمين مي‌گرديد.</a:t>
            </a:r>
            <a:endParaRPr lang="en-US" sz="2800" b="1" dirty="0">
              <a:effectLst>
                <a:outerShdw blurRad="38100" dist="38100" dir="2700000" algn="tl">
                  <a:srgbClr val="000000">
                    <a:alpha val="43137"/>
                  </a:srgbClr>
                </a:outerShdw>
              </a:effectLst>
              <a:cs typeface="2  Nazanin" pitchFamily="2" charset="-78"/>
            </a:endParaRPr>
          </a:p>
        </p:txBody>
      </p:sp>
      <p:sp>
        <p:nvSpPr>
          <p:cNvPr id="5" name="TextBox 4"/>
          <p:cNvSpPr txBox="1"/>
          <p:nvPr/>
        </p:nvSpPr>
        <p:spPr>
          <a:xfrm>
            <a:off x="6043622" y="4414844"/>
            <a:ext cx="1285884" cy="400110"/>
          </a:xfrm>
          <a:prstGeom prst="rect">
            <a:avLst/>
          </a:prstGeom>
          <a:noFill/>
        </p:spPr>
        <p:txBody>
          <a:bodyPr wrap="square" rtlCol="1">
            <a:spAutoFit/>
          </a:bodyPr>
          <a:lstStyle/>
          <a:p>
            <a:r>
              <a:rPr lang="fa-IR" sz="2000" b="1" dirty="0" smtClean="0">
                <a:effectLst>
                  <a:outerShdw blurRad="38100" dist="38100" dir="2700000" algn="tl">
                    <a:srgbClr val="000000">
                      <a:alpha val="43137"/>
                    </a:srgbClr>
                  </a:outerShdw>
                </a:effectLst>
                <a:cs typeface="2  Nazanin" pitchFamily="2" charset="-78"/>
              </a:rPr>
              <a:t>درآمد</a:t>
            </a:r>
            <a:endParaRPr lang="fa-IR" sz="2000" b="1" dirty="0">
              <a:effectLst>
                <a:outerShdw blurRad="38100" dist="38100" dir="2700000" algn="tl">
                  <a:srgbClr val="000000">
                    <a:alpha val="43137"/>
                  </a:srgbClr>
                </a:outerShdw>
              </a:effectLst>
              <a:cs typeface="2  Nazanin" pitchFamily="2" charset="-78"/>
            </a:endParaRPr>
          </a:p>
        </p:txBody>
      </p:sp>
      <p:sp>
        <p:nvSpPr>
          <p:cNvPr id="6" name="TextBox 5"/>
          <p:cNvSpPr txBox="1"/>
          <p:nvPr/>
        </p:nvSpPr>
        <p:spPr>
          <a:xfrm>
            <a:off x="1910043" y="1257300"/>
            <a:ext cx="553998" cy="3671898"/>
          </a:xfrm>
          <a:prstGeom prst="rect">
            <a:avLst/>
          </a:prstGeom>
          <a:solidFill>
            <a:srgbClr val="F8E19F"/>
          </a:solidFill>
        </p:spPr>
        <p:txBody>
          <a:bodyPr vert="vert270" wrap="square" rtlCol="1">
            <a:spAutoFit/>
          </a:bodyPr>
          <a:lstStyle/>
          <a:p>
            <a:pPr algn="ctr"/>
            <a:r>
              <a:rPr lang="fa-IR" sz="2400" b="1" dirty="0" smtClean="0">
                <a:effectLst>
                  <a:outerShdw blurRad="38100" dist="38100" dir="2700000" algn="tl">
                    <a:srgbClr val="000000">
                      <a:alpha val="43137"/>
                    </a:srgbClr>
                  </a:outerShdw>
                </a:effectLst>
                <a:cs typeface="2  Nazanin" pitchFamily="2" charset="-78"/>
              </a:rPr>
              <a:t>ماليات بر درآمد به درصد</a:t>
            </a:r>
            <a:endParaRPr lang="fa-IR" sz="2400" b="1" dirty="0">
              <a:effectLst>
                <a:outerShdw blurRad="38100" dist="38100" dir="2700000" algn="tl">
                  <a:srgbClr val="000000">
                    <a:alpha val="43137"/>
                  </a:srgbClr>
                </a:outerShdw>
              </a:effectLst>
              <a:cs typeface="2  Nazanin" pitchFamily="2" charset="-78"/>
            </a:endParaRPr>
          </a:p>
        </p:txBody>
      </p:sp>
    </p:spTree>
    <p:extLst>
      <p:ext uri="{BB962C8B-B14F-4D97-AF65-F5344CB8AC3E}">
        <p14:creationId xmlns:p14="http://schemas.microsoft.com/office/powerpoint/2010/main" val="309858182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1816" y="272735"/>
            <a:ext cx="8501122" cy="4647426"/>
          </a:xfrm>
          <a:prstGeom prst="rect">
            <a:avLst/>
          </a:prstGeom>
          <a:noFill/>
        </p:spPr>
        <p:txBody>
          <a:bodyPr wrap="square" rtlCol="1">
            <a:spAutoFit/>
          </a:bodyPr>
          <a:lstStyle/>
          <a:p>
            <a:pPr algn="justLow" rtl="1"/>
            <a:r>
              <a:rPr lang="fa-IR" sz="2800" b="1" dirty="0" smtClean="0">
                <a:ln w="18000">
                  <a:solidFill>
                    <a:srgbClr val="FF0000"/>
                  </a:solidFill>
                  <a:prstDash val="solid"/>
                  <a:miter lim="800000"/>
                </a:ln>
                <a:noFill/>
                <a:effectLst>
                  <a:outerShdw blurRad="25500" dist="23000" dir="7020000" algn="tl">
                    <a:srgbClr val="000000">
                      <a:alpha val="50000"/>
                    </a:srgbClr>
                  </a:outerShdw>
                </a:effectLst>
                <a:cs typeface="2  Nazanin" pitchFamily="2" charset="-78"/>
              </a:rPr>
              <a:t>* </a:t>
            </a:r>
            <a:r>
              <a:rPr lang="fa-IR" sz="2800" b="1" dirty="0" smtClean="0">
                <a:ln w="18000">
                  <a:solidFill>
                    <a:srgbClr val="FF0000"/>
                  </a:solidFill>
                  <a:prstDash val="solid"/>
                  <a:miter lim="800000"/>
                </a:ln>
                <a:solidFill>
                  <a:srgbClr val="00B050"/>
                </a:solidFill>
                <a:effectLst>
                  <a:outerShdw blurRad="25500" dist="23000" dir="7020000" algn="tl">
                    <a:srgbClr val="000000">
                      <a:alpha val="50000"/>
                    </a:srgbClr>
                  </a:outerShdw>
                </a:effectLst>
                <a:cs typeface="2  Nazanin" pitchFamily="2" charset="-78"/>
              </a:rPr>
              <a:t>ابن خلدون جامعه شناس بزرگ مسلمان (1332-1406ميلادي ) </a:t>
            </a:r>
            <a:r>
              <a:rPr lang="fa-IR" sz="2800" b="1" dirty="0" smtClean="0">
                <a:ln w="18000">
                  <a:solidFill>
                    <a:srgbClr val="FF0000"/>
                  </a:solidFill>
                  <a:prstDash val="solid"/>
                  <a:miter lim="800000"/>
                </a:ln>
                <a:noFill/>
                <a:effectLst>
                  <a:outerShdw blurRad="25500" dist="23000" dir="7020000" algn="tl">
                    <a:srgbClr val="000000">
                      <a:alpha val="50000"/>
                    </a:srgbClr>
                  </a:outerShdw>
                </a:effectLst>
                <a:cs typeface="2  Nazanin" pitchFamily="2" charset="-78"/>
              </a:rPr>
              <a:t>نيز در مورد ماليات مي‌گويد:</a:t>
            </a:r>
            <a:endParaRPr lang="en-US" sz="2800" b="1" dirty="0" smtClean="0">
              <a:ln w="18000">
                <a:solidFill>
                  <a:srgbClr val="FF0000"/>
                </a:solidFill>
                <a:prstDash val="solid"/>
                <a:miter lim="800000"/>
              </a:ln>
              <a:noFill/>
              <a:effectLst>
                <a:outerShdw blurRad="25500" dist="23000" dir="7020000" algn="tl">
                  <a:srgbClr val="000000">
                    <a:alpha val="50000"/>
                  </a:srgbClr>
                </a:outerShdw>
              </a:effectLst>
              <a:cs typeface="2  Nazanin" pitchFamily="2" charset="-78"/>
            </a:endParaRPr>
          </a:p>
          <a:p>
            <a:pPr algn="justLow" rtl="1"/>
            <a:r>
              <a:rPr lang="fa-IR" sz="2800" b="1" dirty="0" smtClean="0">
                <a:effectLst>
                  <a:outerShdw blurRad="38100" dist="38100" dir="2700000" algn="tl">
                    <a:srgbClr val="000000">
                      <a:alpha val="43137"/>
                    </a:srgbClr>
                  </a:outerShdw>
                </a:effectLst>
                <a:cs typeface="2  Nazanin" pitchFamily="2" charset="-78"/>
              </a:rPr>
              <a:t>وقتي نرخهاي ماليات و خود ماليات براي مردم اندك باشد، افراد بر انجام فعاليت‌هاي اقتصادي تشويق مي‌شوند و با رغبت زياد آنها را انجام مي‌دهند و در نتيجه موجب گسترش آباداني مي‌شود، سهم هر يك در پرداخت ماليات بيشتر شده پايه مالياتي زياد خواهد شد. نهايتاً مقدار كل درآمد مالياتي افزايش مي‌يابد.</a:t>
            </a:r>
          </a:p>
          <a:p>
            <a:pPr algn="justLow" rtl="1"/>
            <a:endParaRPr lang="en-US" sz="1400" b="1" dirty="0" smtClean="0">
              <a:effectLst>
                <a:outerShdw blurRad="38100" dist="38100" dir="2700000" algn="tl">
                  <a:srgbClr val="000000">
                    <a:alpha val="43137"/>
                  </a:srgbClr>
                </a:outerShdw>
              </a:effectLst>
              <a:cs typeface="2  Nazanin" pitchFamily="2" charset="-78"/>
            </a:endParaRPr>
          </a:p>
          <a:p>
            <a:pPr algn="justLow" rtl="1"/>
            <a:r>
              <a:rPr lang="fa-IR" sz="3000" b="1" dirty="0" smtClean="0">
                <a:ln w="31550" cmpd="sng">
                  <a:solidFill>
                    <a:srgbClr val="0033CC"/>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2  Nazanin" pitchFamily="2" charset="-78"/>
              </a:rPr>
              <a:t>ج- جلب رضايت ماليات دهندگان:</a:t>
            </a:r>
            <a:endParaRPr lang="en-US" sz="3000" b="1" dirty="0" smtClean="0">
              <a:ln w="31550" cmpd="sng">
                <a:solidFill>
                  <a:srgbClr val="0033CC"/>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2  Nazanin" pitchFamily="2" charset="-78"/>
            </a:endParaRPr>
          </a:p>
          <a:p>
            <a:pPr algn="justLow" rtl="1"/>
            <a:r>
              <a:rPr lang="fa-IR" sz="2800" b="1" dirty="0" smtClean="0">
                <a:effectLst>
                  <a:outerShdw blurRad="38100" dist="38100" dir="2700000" algn="tl">
                    <a:srgbClr val="000000">
                      <a:alpha val="43137"/>
                    </a:srgbClr>
                  </a:outerShdw>
                </a:effectLst>
                <a:cs typeface="2  Nazanin" pitchFamily="2" charset="-78"/>
              </a:rPr>
              <a:t>- جلب رضايت ماليات دهندگان يكي از مهمترين ضوابطي است كه باعث اعتماد مؤديان به دولت و اداره مالياتي مي‌شود.</a:t>
            </a:r>
            <a:endParaRPr lang="en-US" sz="2800" b="1" dirty="0" smtClean="0">
              <a:effectLst>
                <a:outerShdw blurRad="38100" dist="38100" dir="2700000" algn="tl">
                  <a:srgbClr val="000000">
                    <a:alpha val="43137"/>
                  </a:srgbClr>
                </a:outerShdw>
              </a:effectLst>
              <a:cs typeface="2  Nazanin" pitchFamily="2" charset="-78"/>
            </a:endParaRPr>
          </a:p>
          <a:p>
            <a:pPr algn="justLow" rtl="1"/>
            <a:r>
              <a:rPr lang="fa-IR" sz="2800" b="1" dirty="0" smtClean="0">
                <a:effectLst>
                  <a:outerShdw blurRad="38100" dist="38100" dir="2700000" algn="tl">
                    <a:srgbClr val="000000">
                      <a:alpha val="43137"/>
                    </a:srgbClr>
                  </a:outerShdw>
                </a:effectLst>
                <a:cs typeface="2  Nazanin" pitchFamily="2" charset="-78"/>
              </a:rPr>
              <a:t>- باعث صداقت در اظهار ماليات، تسهيل در تشخيص و وصول ماليات، كاهش در هزينه‌هاي وصول و افزايش كارايي ادارة امور مالياتي مي‌گردد.</a:t>
            </a:r>
            <a:endParaRPr lang="en-US" sz="2800" b="1" dirty="0" smtClean="0">
              <a:effectLst>
                <a:outerShdw blurRad="38100" dist="38100" dir="2700000" algn="tl">
                  <a:srgbClr val="000000">
                    <a:alpha val="43137"/>
                  </a:srgbClr>
                </a:outerShdw>
              </a:effectLst>
              <a:cs typeface="2  Nazanin" pitchFamily="2" charset="-78"/>
            </a:endParaRPr>
          </a:p>
        </p:txBody>
      </p:sp>
    </p:spTree>
    <p:extLst>
      <p:ext uri="{BB962C8B-B14F-4D97-AF65-F5344CB8AC3E}">
        <p14:creationId xmlns:p14="http://schemas.microsoft.com/office/powerpoint/2010/main" val="65811474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p:cTn id="15"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6" dur="500" fill="hold"/>
                                        <p:tgtEl>
                                          <p:spTgt spid="2">
                                            <p:txEl>
                                              <p:pRg st="3" end="3"/>
                                            </p:txEl>
                                          </p:spTgt>
                                        </p:tgtEl>
                                        <p:attrNameLst>
                                          <p:attrName>ppt_h</p:attrName>
                                        </p:attrNameLst>
                                      </p:cBhvr>
                                      <p:tavLst>
                                        <p:tav tm="0">
                                          <p:val>
                                            <p:fltVal val="0"/>
                                          </p:val>
                                        </p:tav>
                                        <p:tav tm="100000">
                                          <p:val>
                                            <p:strVal val="#ppt_h"/>
                                          </p:val>
                                        </p:tav>
                                      </p:tavLst>
                                    </p:anim>
                                    <p:anim calcmode="lin" valueType="num">
                                      <p:cBhvr>
                                        <p:cTn id="17" dur="500" fill="hold"/>
                                        <p:tgtEl>
                                          <p:spTgt spid="2">
                                            <p:txEl>
                                              <p:pRg st="3" end="3"/>
                                            </p:txEl>
                                          </p:spTgt>
                                        </p:tgtEl>
                                        <p:attrNameLst>
                                          <p:attrName>style.rotation</p:attrName>
                                        </p:attrNameLst>
                                      </p:cBhvr>
                                      <p:tavLst>
                                        <p:tav tm="0">
                                          <p:val>
                                            <p:fltVal val="360"/>
                                          </p:val>
                                        </p:tav>
                                        <p:tav tm="100000">
                                          <p:val>
                                            <p:fltVal val="0"/>
                                          </p:val>
                                        </p:tav>
                                      </p:tavLst>
                                    </p:anim>
                                    <p:animEffect transition="in" filter="fad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p:cTn id="23" dur="500" fill="hold"/>
                                        <p:tgtEl>
                                          <p:spTgt spid="2">
                                            <p:txEl>
                                              <p:pRg st="4" end="4"/>
                                            </p:txEl>
                                          </p:spTgt>
                                        </p:tgtEl>
                                        <p:attrNameLst>
                                          <p:attrName>ppt_w</p:attrName>
                                        </p:attrNameLst>
                                      </p:cBhvr>
                                      <p:tavLst>
                                        <p:tav tm="0">
                                          <p:val>
                                            <p:strVal val="#ppt_w*0.05"/>
                                          </p:val>
                                        </p:tav>
                                        <p:tav tm="100000">
                                          <p:val>
                                            <p:strVal val="#ppt_w"/>
                                          </p:val>
                                        </p:tav>
                                      </p:tavLst>
                                    </p:anim>
                                    <p:anim calcmode="lin" valueType="num">
                                      <p:cBhvr>
                                        <p:cTn id="24" dur="500" fill="hold"/>
                                        <p:tgtEl>
                                          <p:spTgt spid="2">
                                            <p:txEl>
                                              <p:pRg st="4" end="4"/>
                                            </p:txEl>
                                          </p:spTgt>
                                        </p:tgtEl>
                                        <p:attrNameLst>
                                          <p:attrName>ppt_h</p:attrName>
                                        </p:attrNameLst>
                                      </p:cBhvr>
                                      <p:tavLst>
                                        <p:tav tm="0">
                                          <p:val>
                                            <p:strVal val="#ppt_h"/>
                                          </p:val>
                                        </p:tav>
                                        <p:tav tm="100000">
                                          <p:val>
                                            <p:strVal val="#ppt_h"/>
                                          </p:val>
                                        </p:tav>
                                      </p:tavLst>
                                    </p:anim>
                                    <p:anim calcmode="lin" valueType="num">
                                      <p:cBhvr>
                                        <p:cTn id="25" dur="500" fill="hold"/>
                                        <p:tgtEl>
                                          <p:spTgt spid="2">
                                            <p:txEl>
                                              <p:pRg st="4" end="4"/>
                                            </p:txEl>
                                          </p:spTgt>
                                        </p:tgtEl>
                                        <p:attrNameLst>
                                          <p:attrName>ppt_x</p:attrName>
                                        </p:attrNameLst>
                                      </p:cBhvr>
                                      <p:tavLst>
                                        <p:tav tm="0">
                                          <p:val>
                                            <p:strVal val="#ppt_x-.2"/>
                                          </p:val>
                                        </p:tav>
                                        <p:tav tm="100000">
                                          <p:val>
                                            <p:strVal val="#ppt_x"/>
                                          </p:val>
                                        </p:tav>
                                      </p:tavLst>
                                    </p:anim>
                                    <p:anim calcmode="lin" valueType="num">
                                      <p:cBhvr>
                                        <p:cTn id="26" dur="500" fill="hold"/>
                                        <p:tgtEl>
                                          <p:spTgt spid="2">
                                            <p:txEl>
                                              <p:pRg st="4" end="4"/>
                                            </p:txEl>
                                          </p:spTgt>
                                        </p:tgtEl>
                                        <p:attrNameLst>
                                          <p:attrName>ppt_y</p:attrName>
                                        </p:attrNameLst>
                                      </p:cBhvr>
                                      <p:tavLst>
                                        <p:tav tm="0">
                                          <p:val>
                                            <p:strVal val="#ppt_y"/>
                                          </p:val>
                                        </p:tav>
                                        <p:tav tm="100000">
                                          <p:val>
                                            <p:strVal val="#ppt_y"/>
                                          </p:val>
                                        </p:tav>
                                      </p:tavLst>
                                    </p:anim>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4" presetClass="entr" presetSubtype="0" accel="10000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 calcmode="lin" valueType="num">
                                      <p:cBhvr>
                                        <p:cTn id="32" dur="500" fill="hold"/>
                                        <p:tgtEl>
                                          <p:spTgt spid="2">
                                            <p:txEl>
                                              <p:pRg st="5" end="5"/>
                                            </p:txEl>
                                          </p:spTgt>
                                        </p:tgtEl>
                                        <p:attrNameLst>
                                          <p:attrName>ppt_w</p:attrName>
                                        </p:attrNameLst>
                                      </p:cBhvr>
                                      <p:tavLst>
                                        <p:tav tm="0">
                                          <p:val>
                                            <p:strVal val="#ppt_w*0.05"/>
                                          </p:val>
                                        </p:tav>
                                        <p:tav tm="100000">
                                          <p:val>
                                            <p:strVal val="#ppt_w"/>
                                          </p:val>
                                        </p:tav>
                                      </p:tavLst>
                                    </p:anim>
                                    <p:anim calcmode="lin" valueType="num">
                                      <p:cBhvr>
                                        <p:cTn id="33" dur="500" fill="hold"/>
                                        <p:tgtEl>
                                          <p:spTgt spid="2">
                                            <p:txEl>
                                              <p:pRg st="5" end="5"/>
                                            </p:txEl>
                                          </p:spTgt>
                                        </p:tgtEl>
                                        <p:attrNameLst>
                                          <p:attrName>ppt_h</p:attrName>
                                        </p:attrNameLst>
                                      </p:cBhvr>
                                      <p:tavLst>
                                        <p:tav tm="0">
                                          <p:val>
                                            <p:strVal val="#ppt_h"/>
                                          </p:val>
                                        </p:tav>
                                        <p:tav tm="100000">
                                          <p:val>
                                            <p:strVal val="#ppt_h"/>
                                          </p:val>
                                        </p:tav>
                                      </p:tavLst>
                                    </p:anim>
                                    <p:anim calcmode="lin" valueType="num">
                                      <p:cBhvr>
                                        <p:cTn id="34" dur="500" fill="hold"/>
                                        <p:tgtEl>
                                          <p:spTgt spid="2">
                                            <p:txEl>
                                              <p:pRg st="5" end="5"/>
                                            </p:txEl>
                                          </p:spTgt>
                                        </p:tgtEl>
                                        <p:attrNameLst>
                                          <p:attrName>ppt_x</p:attrName>
                                        </p:attrNameLst>
                                      </p:cBhvr>
                                      <p:tavLst>
                                        <p:tav tm="0">
                                          <p:val>
                                            <p:strVal val="#ppt_x-.2"/>
                                          </p:val>
                                        </p:tav>
                                        <p:tav tm="100000">
                                          <p:val>
                                            <p:strVal val="#ppt_x"/>
                                          </p:val>
                                        </p:tav>
                                      </p:tavLst>
                                    </p:anim>
                                    <p:anim calcmode="lin" valueType="num">
                                      <p:cBhvr>
                                        <p:cTn id="35" dur="500" fill="hold"/>
                                        <p:tgtEl>
                                          <p:spTgt spid="2">
                                            <p:txEl>
                                              <p:pRg st="5" end="5"/>
                                            </p:txEl>
                                          </p:spTgt>
                                        </p:tgtEl>
                                        <p:attrNameLst>
                                          <p:attrName>ppt_y</p:attrName>
                                        </p:attrNameLst>
                                      </p:cBhvr>
                                      <p:tavLst>
                                        <p:tav tm="0">
                                          <p:val>
                                            <p:strVal val="#ppt_y"/>
                                          </p:val>
                                        </p:tav>
                                        <p:tav tm="100000">
                                          <p:val>
                                            <p:strVal val="#ppt_y"/>
                                          </p:val>
                                        </p:tav>
                                      </p:tavLst>
                                    </p:anim>
                                    <p:animEffect transition="in" filter="fade">
                                      <p:cBhvr>
                                        <p:cTn id="3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cstate="print">
            <a:duotone>
              <a:prstClr val="black"/>
              <a:schemeClr val="accent1">
                <a:lumMod val="40000"/>
                <a:lumOff val="60000"/>
                <a:tint val="45000"/>
                <a:satMod val="400000"/>
              </a:schemeClr>
            </a:duotone>
          </a:blip>
          <a:stretch>
            <a:fillRect/>
          </a:stretch>
        </p:blipFill>
        <p:spPr bwMode="auto">
          <a:xfrm>
            <a:off x="295286" y="3619523"/>
            <a:ext cx="5848350" cy="3095625"/>
          </a:xfrm>
          <a:prstGeom prst="round2DiagRect">
            <a:avLst>
              <a:gd name="adj1" fmla="val 16667"/>
              <a:gd name="adj2" fmla="val 0"/>
            </a:avLst>
          </a:prstGeom>
          <a:ln w="50800" cap="flat" cmpd="dbl">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tileRect/>
            </a:gradFill>
            <a:bevel/>
          </a:ln>
          <a:effectLst>
            <a:outerShdw blurRad="482600" dist="101600" dir="9780000" algn="tl" rotWithShape="0">
              <a:schemeClr val="tx1">
                <a:alpha val="43000"/>
              </a:schemeClr>
            </a:outerShdw>
          </a:effectLst>
        </p:spPr>
      </p:pic>
      <p:sp>
        <p:nvSpPr>
          <p:cNvPr id="2" name="TextBox 1"/>
          <p:cNvSpPr txBox="1"/>
          <p:nvPr/>
        </p:nvSpPr>
        <p:spPr>
          <a:xfrm>
            <a:off x="214282" y="285728"/>
            <a:ext cx="8643998" cy="3293209"/>
          </a:xfrm>
          <a:prstGeom prst="rect">
            <a:avLst/>
          </a:prstGeom>
          <a:noFill/>
        </p:spPr>
        <p:txBody>
          <a:bodyPr wrap="square" rtlCol="1">
            <a:spAutoFit/>
          </a:bodyPr>
          <a:lstStyle/>
          <a:p>
            <a:pPr algn="justLow"/>
            <a:r>
              <a:rPr lang="fa-IR" sz="2600" b="1" dirty="0" smtClean="0">
                <a:ln w="12700">
                  <a:solidFill>
                    <a:srgbClr val="C00000"/>
                  </a:solidFill>
                  <a:prstDash val="solid"/>
                </a:ln>
                <a:solidFill>
                  <a:schemeClr val="bg2">
                    <a:tint val="85000"/>
                    <a:satMod val="155000"/>
                  </a:schemeClr>
                </a:solidFill>
                <a:effectLst>
                  <a:outerShdw blurRad="41275" dist="20320" dir="1800000" algn="tl" rotWithShape="0">
                    <a:srgbClr val="000000">
                      <a:alpha val="40000"/>
                    </a:srgbClr>
                  </a:outerShdw>
                </a:effectLst>
                <a:cs typeface="2  Nazanin" pitchFamily="2" charset="-78"/>
              </a:rPr>
              <a:t>ارتورلفر (</a:t>
            </a:r>
            <a:r>
              <a:rPr lang="en-US" sz="2600" b="1" dirty="0" smtClean="0">
                <a:ln w="12700">
                  <a:solidFill>
                    <a:srgbClr val="C00000"/>
                  </a:solidFill>
                  <a:prstDash val="solid"/>
                </a:ln>
                <a:solidFill>
                  <a:schemeClr val="bg2">
                    <a:tint val="85000"/>
                    <a:satMod val="155000"/>
                  </a:schemeClr>
                </a:solidFill>
                <a:effectLst>
                  <a:outerShdw blurRad="41275" dist="20320" dir="1800000" algn="tl" rotWithShape="0">
                    <a:srgbClr val="000000">
                      <a:alpha val="40000"/>
                    </a:srgbClr>
                  </a:outerShdw>
                </a:effectLst>
                <a:cs typeface="2  Nazanin" pitchFamily="2" charset="-78"/>
              </a:rPr>
              <a:t>Arthur </a:t>
            </a:r>
            <a:r>
              <a:rPr lang="en-US" sz="2600" b="1" dirty="0" err="1" smtClean="0">
                <a:ln w="12700">
                  <a:solidFill>
                    <a:srgbClr val="C00000"/>
                  </a:solidFill>
                  <a:prstDash val="solid"/>
                </a:ln>
                <a:solidFill>
                  <a:schemeClr val="bg2">
                    <a:tint val="85000"/>
                    <a:satMod val="155000"/>
                  </a:schemeClr>
                </a:solidFill>
                <a:effectLst>
                  <a:outerShdw blurRad="41275" dist="20320" dir="1800000" algn="tl" rotWithShape="0">
                    <a:srgbClr val="000000">
                      <a:alpha val="40000"/>
                    </a:srgbClr>
                  </a:outerShdw>
                </a:effectLst>
                <a:cs typeface="2  Nazanin" pitchFamily="2" charset="-78"/>
              </a:rPr>
              <a:t>Lafer</a:t>
            </a:r>
            <a:r>
              <a:rPr lang="fa-IR" sz="2600" b="1" dirty="0" smtClean="0">
                <a:ln w="12700">
                  <a:solidFill>
                    <a:srgbClr val="C00000"/>
                  </a:solidFill>
                  <a:prstDash val="solid"/>
                </a:ln>
                <a:solidFill>
                  <a:schemeClr val="bg2">
                    <a:tint val="85000"/>
                    <a:satMod val="155000"/>
                  </a:schemeClr>
                </a:solidFill>
                <a:effectLst>
                  <a:outerShdw blurRad="41275" dist="20320" dir="1800000" algn="tl" rotWithShape="0">
                    <a:srgbClr val="000000">
                      <a:alpha val="40000"/>
                    </a:srgbClr>
                  </a:outerShdw>
                </a:effectLst>
                <a:cs typeface="2  Nazanin" pitchFamily="2" charset="-78"/>
              </a:rPr>
              <a:t>) </a:t>
            </a:r>
            <a:r>
              <a:rPr lang="fa-IR" sz="2600" b="1" dirty="0" smtClean="0">
                <a:effectLst>
                  <a:outerShdw blurRad="38100" dist="38100" dir="2700000" algn="tl">
                    <a:srgbClr val="000000">
                      <a:alpha val="43137"/>
                    </a:srgbClr>
                  </a:outerShdw>
                </a:effectLst>
                <a:cs typeface="2  Nazanin" pitchFamily="2" charset="-78"/>
              </a:rPr>
              <a:t>اقتصاددان آمريكايي و مشاور ريگان در دهه 1980 ، موافق كاهش نرخ ماليات بود.</a:t>
            </a:r>
            <a:endParaRPr lang="en-US" sz="2600" b="1" dirty="0" smtClean="0">
              <a:effectLst>
                <a:outerShdw blurRad="38100" dist="38100" dir="2700000" algn="tl">
                  <a:srgbClr val="000000">
                    <a:alpha val="43137"/>
                  </a:srgbClr>
                </a:outerShdw>
              </a:effectLst>
              <a:cs typeface="2  Nazanin" pitchFamily="2" charset="-78"/>
            </a:endParaRPr>
          </a:p>
          <a:p>
            <a:pPr algn="justLow"/>
            <a:r>
              <a:rPr lang="fa-IR" sz="2600" b="1" dirty="0" smtClean="0">
                <a:effectLst>
                  <a:outerShdw blurRad="38100" dist="38100" dir="2700000" algn="tl">
                    <a:srgbClr val="000000">
                      <a:alpha val="43137"/>
                    </a:srgbClr>
                  </a:outerShdw>
                </a:effectLst>
                <a:cs typeface="2  Nazanin" pitchFamily="2" charset="-78"/>
              </a:rPr>
              <a:t>زيرا به عقيده وي اين امر رونق اقتصادي را به همراه داشت، چون با كاهش اندك در نرخ ماليات موجب افزايش درآمدهاي مشمول ماليات شده و در مجموع كل درآمد مالياتي نسبت به قبل افزايش مي‌يافت.</a:t>
            </a:r>
            <a:endParaRPr lang="en-US" sz="2600" b="1" dirty="0" smtClean="0">
              <a:effectLst>
                <a:outerShdw blurRad="38100" dist="38100" dir="2700000" algn="tl">
                  <a:srgbClr val="000000">
                    <a:alpha val="43137"/>
                  </a:srgbClr>
                </a:outerShdw>
              </a:effectLst>
              <a:cs typeface="2  Nazanin" pitchFamily="2" charset="-78"/>
            </a:endParaRPr>
          </a:p>
          <a:p>
            <a:pPr algn="justLow">
              <a:buFontTx/>
              <a:buChar char="-"/>
            </a:pPr>
            <a:r>
              <a:rPr lang="fa-IR" sz="2600" b="1" dirty="0" smtClean="0">
                <a:effectLst>
                  <a:outerShdw blurRad="38100" dist="38100" dir="2700000" algn="tl">
                    <a:srgbClr val="000000">
                      <a:alpha val="43137"/>
                    </a:srgbClr>
                  </a:outerShdw>
                </a:effectLst>
                <a:cs typeface="2  Nazanin" pitchFamily="2" charset="-78"/>
              </a:rPr>
              <a:t> پس حداكثر درآمد مالياتي با اعمال نرخهاي متوسط و كمتر امكان پذير است.</a:t>
            </a:r>
          </a:p>
          <a:p>
            <a:pPr algn="justLow"/>
            <a:r>
              <a:rPr lang="fa-IR" sz="2600" b="1" dirty="0" smtClean="0">
                <a:effectLst>
                  <a:outerShdw blurRad="38100" dist="38100" dir="2700000" algn="tl">
                    <a:srgbClr val="000000">
                      <a:alpha val="43137"/>
                    </a:srgbClr>
                  </a:outerShdw>
                </a:effectLst>
                <a:cs typeface="2  Nazanin" pitchFamily="2" charset="-78"/>
              </a:rPr>
              <a:t>درآمد مشمول ماليات </a:t>
            </a:r>
            <a:r>
              <a:rPr lang="en-US" sz="2600" b="1" dirty="0" smtClean="0">
                <a:effectLst>
                  <a:outerShdw blurRad="38100" dist="38100" dir="2700000" algn="tl">
                    <a:srgbClr val="000000">
                      <a:alpha val="43137"/>
                    </a:srgbClr>
                  </a:outerShdw>
                </a:effectLst>
                <a:cs typeface="2  Nazanin" pitchFamily="2" charset="-78"/>
                <a:sym typeface="Wingdings 2"/>
              </a:rPr>
              <a:t></a:t>
            </a:r>
            <a:r>
              <a:rPr lang="fa-IR" sz="2600" b="1" dirty="0" smtClean="0">
                <a:effectLst>
                  <a:outerShdw blurRad="38100" dist="38100" dir="2700000" algn="tl">
                    <a:srgbClr val="000000">
                      <a:alpha val="43137"/>
                    </a:srgbClr>
                  </a:outerShdw>
                </a:effectLst>
                <a:cs typeface="2  Nazanin" pitchFamily="2" charset="-78"/>
              </a:rPr>
              <a:t> نرخ متوسط ماليات = درآمد مالياتي</a:t>
            </a:r>
            <a:endParaRPr lang="en-US" sz="2600" b="1" dirty="0" smtClean="0">
              <a:effectLst>
                <a:outerShdw blurRad="38100" dist="38100" dir="2700000" algn="tl">
                  <a:srgbClr val="000000">
                    <a:alpha val="43137"/>
                  </a:srgbClr>
                </a:outerShdw>
              </a:effectLst>
              <a:cs typeface="2  Nazanin" pitchFamily="2" charset="-78"/>
            </a:endParaRPr>
          </a:p>
        </p:txBody>
      </p:sp>
      <p:sp>
        <p:nvSpPr>
          <p:cNvPr id="4" name="TextBox 3"/>
          <p:cNvSpPr txBox="1"/>
          <p:nvPr/>
        </p:nvSpPr>
        <p:spPr>
          <a:xfrm>
            <a:off x="6357950" y="5371943"/>
            <a:ext cx="2500330" cy="1200329"/>
          </a:xfrm>
          <a:prstGeom prst="rect">
            <a:avLst/>
          </a:prstGeom>
          <a:noFill/>
        </p:spPr>
        <p:txBody>
          <a:bodyPr wrap="square" rtlCol="1">
            <a:spAutoFit/>
          </a:bodyPr>
          <a:lstStyle/>
          <a:p>
            <a:pPr algn="justLow"/>
            <a:r>
              <a:rPr lang="fa-IR" sz="2400" b="1" dirty="0" smtClean="0">
                <a:effectLst>
                  <a:outerShdw blurRad="38100" dist="38100" dir="2700000" algn="tl">
                    <a:srgbClr val="000000">
                      <a:alpha val="43137"/>
                    </a:srgbClr>
                  </a:outerShdw>
                </a:effectLst>
                <a:cs typeface="2  Nazanin" pitchFamily="2" charset="-78"/>
              </a:rPr>
              <a:t>منحني لفر، ارتباط نرخ ماليات و درآمد مالياتي</a:t>
            </a:r>
            <a:endParaRPr lang="fa-IR" sz="2400" b="1" dirty="0">
              <a:effectLst>
                <a:outerShdw blurRad="38100" dist="38100" dir="2700000" algn="tl">
                  <a:srgbClr val="000000">
                    <a:alpha val="43137"/>
                  </a:srgbClr>
                </a:outerShdw>
              </a:effectLst>
              <a:cs typeface="2  Nazanin" pitchFamily="2" charset="-78"/>
            </a:endParaRPr>
          </a:p>
        </p:txBody>
      </p:sp>
    </p:spTree>
    <p:extLst>
      <p:ext uri="{BB962C8B-B14F-4D97-AF65-F5344CB8AC3E}">
        <p14:creationId xmlns:p14="http://schemas.microsoft.com/office/powerpoint/2010/main" val="112198662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 calcmode="lin" valueType="num">
                                      <p:cBhvr>
                                        <p:cTn id="9" dur="500" fill="hold"/>
                                        <p:tgtEl>
                                          <p:spTgt spid="2">
                                            <p:txEl>
                                              <p:pRg st="1" end="1"/>
                                            </p:txEl>
                                          </p:spTgt>
                                        </p:tgtEl>
                                        <p:attrNameLst>
                                          <p:attrName>style.rotation</p:attrName>
                                        </p:attrNameLst>
                                      </p:cBhvr>
                                      <p:tavLst>
                                        <p:tav tm="0">
                                          <p:val>
                                            <p:fltVal val="360"/>
                                          </p:val>
                                        </p:tav>
                                        <p:tav tm="100000">
                                          <p:val>
                                            <p:fltVal val="0"/>
                                          </p:val>
                                        </p:tav>
                                      </p:tavLst>
                                    </p:anim>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anim calcmode="lin" valueType="num">
                                      <p:cBhvr>
                                        <p:cTn id="1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nodeType="clickEffect">
                                  <p:stCondLst>
                                    <p:cond delay="0"/>
                                  </p:stCondLst>
                                  <p:childTnLst>
                                    <p:set>
                                      <p:cBhvr>
                                        <p:cTn id="28" dur="1" fill="hold">
                                          <p:stCondLst>
                                            <p:cond delay="0"/>
                                          </p:stCondLst>
                                        </p:cTn>
                                        <p:tgtEl>
                                          <p:spTgt spid="9220"/>
                                        </p:tgtEl>
                                        <p:attrNameLst>
                                          <p:attrName>style.visibility</p:attrName>
                                        </p:attrNameLst>
                                      </p:cBhvr>
                                      <p:to>
                                        <p:strVal val="visible"/>
                                      </p:to>
                                    </p:set>
                                    <p:animEffect transition="in" filter="diamond(in)">
                                      <p:cBhvr>
                                        <p:cTn id="29" dur="2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457200" y="228601"/>
            <a:ext cx="8229600" cy="680120"/>
          </a:xfrm>
        </p:spPr>
        <p:txBody>
          <a:bodyPr>
            <a:normAutofit/>
          </a:bodyPr>
          <a:lstStyle/>
          <a:p>
            <a:pPr algn="ctr"/>
            <a:r>
              <a:rPr lang="fa-IR" dirty="0"/>
              <a:t>اصول مالیات</a:t>
            </a:r>
            <a:endParaRPr lang="en-US" dirty="0"/>
          </a:p>
        </p:txBody>
      </p:sp>
      <p:sp>
        <p:nvSpPr>
          <p:cNvPr id="115715" name="Rectangle 3"/>
          <p:cNvSpPr>
            <a:spLocks noGrp="1" noChangeArrowheads="1"/>
          </p:cNvSpPr>
          <p:nvPr>
            <p:ph type="body" idx="1"/>
          </p:nvPr>
        </p:nvSpPr>
        <p:spPr>
          <a:xfrm>
            <a:off x="762000" y="1124745"/>
            <a:ext cx="8077200" cy="5544616"/>
          </a:xfrm>
        </p:spPr>
        <p:txBody>
          <a:bodyPr>
            <a:noAutofit/>
          </a:bodyPr>
          <a:lstStyle/>
          <a:p>
            <a:pPr marL="0" indent="0" algn="just">
              <a:buNone/>
            </a:pPr>
            <a:r>
              <a:rPr lang="ar-SA" sz="2400" b="1" dirty="0">
                <a:cs typeface="B Nazanin" pitchFamily="2" charset="-78"/>
              </a:rPr>
              <a:t>فرازهايي از نامه شماره 53 نهج </a:t>
            </a:r>
            <a:r>
              <a:rPr lang="ar-SA" sz="2400" b="1" dirty="0" smtClean="0">
                <a:cs typeface="B Nazanin" pitchFamily="2" charset="-78"/>
              </a:rPr>
              <a:t>البلاغه</a:t>
            </a:r>
            <a:endParaRPr lang="fa-IR" sz="2400" b="1" dirty="0" smtClean="0">
              <a:cs typeface="B Nazanin" pitchFamily="2" charset="-78"/>
            </a:endParaRPr>
          </a:p>
          <a:p>
            <a:pPr marL="0" indent="0" algn="just">
              <a:buNone/>
            </a:pPr>
            <a:r>
              <a:rPr lang="fa-IR" sz="2600" dirty="0">
                <a:cs typeface="B Nazanin" pitchFamily="2" charset="-78"/>
              </a:rPr>
              <a:t>در مسأله ماليات به صورتى كه </a:t>
            </a:r>
            <a:r>
              <a:rPr lang="fa-IR" sz="2600" dirty="0" smtClean="0">
                <a:cs typeface="B Nazanin" pitchFamily="2" charset="-78"/>
              </a:rPr>
              <a:t>صلاح </a:t>
            </a:r>
            <a:r>
              <a:rPr lang="fa-IR" sz="2600" dirty="0">
                <a:cs typeface="B Nazanin" pitchFamily="2" charset="-78"/>
              </a:rPr>
              <a:t>ماليات دهندگان در آن است رسيدگى كن، چه اينكه </a:t>
            </a:r>
            <a:r>
              <a:rPr lang="fa-IR" sz="2600" dirty="0" smtClean="0">
                <a:cs typeface="B Nazanin" pitchFamily="2" charset="-78"/>
              </a:rPr>
              <a:t>صلاح و </a:t>
            </a:r>
            <a:r>
              <a:rPr lang="fa-IR" sz="2600" dirty="0">
                <a:cs typeface="B Nazanin" pitchFamily="2" charset="-78"/>
              </a:rPr>
              <a:t>بهبودى ماليات و ماليات دهندگان صلاح ديگران است، و </a:t>
            </a:r>
            <a:r>
              <a:rPr lang="fa-IR" sz="2600" dirty="0" smtClean="0">
                <a:cs typeface="B Nazanin" pitchFamily="2" charset="-78"/>
              </a:rPr>
              <a:t> آسايش </a:t>
            </a:r>
            <a:r>
              <a:rPr lang="fa-IR" sz="2600" dirty="0">
                <a:cs typeface="B Nazanin" pitchFamily="2" charset="-78"/>
              </a:rPr>
              <a:t>ديگران </a:t>
            </a:r>
            <a:r>
              <a:rPr lang="fa-IR" sz="2600" dirty="0" smtClean="0">
                <a:cs typeface="B Nazanin" pitchFamily="2" charset="-78"/>
              </a:rPr>
              <a:t>جز </a:t>
            </a:r>
            <a:r>
              <a:rPr lang="fa-IR" sz="2600" dirty="0">
                <a:cs typeface="B Nazanin" pitchFamily="2" charset="-78"/>
              </a:rPr>
              <a:t>با بهبودى آنان وجود </a:t>
            </a:r>
            <a:r>
              <a:rPr lang="fa-IR" sz="2600" dirty="0" smtClean="0">
                <a:cs typeface="B Nazanin" pitchFamily="2" charset="-78"/>
              </a:rPr>
              <a:t>ندارد ، چرا </a:t>
            </a:r>
            <a:r>
              <a:rPr lang="fa-IR" sz="2600" dirty="0">
                <a:cs typeface="B Nazanin" pitchFamily="2" charset="-78"/>
              </a:rPr>
              <a:t>كه تمام مردم جيره خوار ماليات و </a:t>
            </a:r>
            <a:r>
              <a:rPr lang="fa-IR" sz="2600" dirty="0" smtClean="0">
                <a:cs typeface="B Nazanin" pitchFamily="2" charset="-78"/>
              </a:rPr>
              <a:t>پرداخت</a:t>
            </a:r>
            <a:r>
              <a:rPr lang="fa-IR" sz="2600" dirty="0">
                <a:cs typeface="B Nazanin" pitchFamily="2" charset="-78"/>
              </a:rPr>
              <a:t> كنندگان آن هستند. بايد انديشه ات در </a:t>
            </a:r>
            <a:r>
              <a:rPr lang="fa-IR" sz="2600" dirty="0" smtClean="0">
                <a:cs typeface="B Nazanin" pitchFamily="2" charset="-78"/>
              </a:rPr>
              <a:t>آبادى </a:t>
            </a:r>
            <a:r>
              <a:rPr lang="fa-IR" sz="2600" dirty="0">
                <a:cs typeface="B Nazanin" pitchFamily="2" charset="-78"/>
              </a:rPr>
              <a:t>زمين از تدبيرت در جمع آورى ماليات بيشتر باشد، زيرا ماليات جز </a:t>
            </a:r>
            <a:r>
              <a:rPr lang="fa-IR" sz="2600" dirty="0" smtClean="0">
                <a:cs typeface="B Nazanin" pitchFamily="2" charset="-78"/>
              </a:rPr>
              <a:t>با آباد </a:t>
            </a:r>
            <a:r>
              <a:rPr lang="fa-IR" sz="2600" dirty="0">
                <a:cs typeface="B Nazanin" pitchFamily="2" charset="-78"/>
              </a:rPr>
              <a:t>كردن زمين به دست نمى آيد، و هر كس بخواهد منهاى آباد نمودن ماليات بگيرد شهرها </a:t>
            </a:r>
            <a:r>
              <a:rPr lang="fa-IR" sz="2600" dirty="0" smtClean="0">
                <a:cs typeface="B Nazanin" pitchFamily="2" charset="-78"/>
              </a:rPr>
              <a:t>را خراب</a:t>
            </a:r>
            <a:r>
              <a:rPr lang="fa-IR" sz="2600" dirty="0">
                <a:cs typeface="B Nazanin" pitchFamily="2" charset="-78"/>
              </a:rPr>
              <a:t> كرده، و بندگان خدا را به هلاكت انداخته، و حكومتش جز اندك زمانى نماند. اگر </a:t>
            </a:r>
            <a:r>
              <a:rPr lang="fa-IR" sz="2600" dirty="0" smtClean="0">
                <a:cs typeface="B Nazanin" pitchFamily="2" charset="-78"/>
              </a:rPr>
              <a:t>ماليات دهندگان از </a:t>
            </a:r>
            <a:r>
              <a:rPr lang="fa-IR" sz="2600" dirty="0">
                <a:cs typeface="B Nazanin" pitchFamily="2" charset="-78"/>
              </a:rPr>
              <a:t>سنگينى ماليات، يا برخورد به آفات، يا خشك شدن چشمه ها، يا كمى باران، يا تغيير </a:t>
            </a:r>
            <a:r>
              <a:rPr lang="fa-IR" sz="2600" dirty="0" smtClean="0">
                <a:cs typeface="B Nazanin" pitchFamily="2" charset="-78"/>
              </a:rPr>
              <a:t>زمين بر </a:t>
            </a:r>
            <a:r>
              <a:rPr lang="fa-IR" sz="2600" dirty="0">
                <a:cs typeface="B Nazanin" pitchFamily="2" charset="-78"/>
              </a:rPr>
              <a:t>اثر آب گرفتگى، يا بى آبى شكايت كنند ماليات را به اندازه اى كه اوضاع آنان بهبود يابد تخفيف ده</a:t>
            </a:r>
            <a:r>
              <a:rPr lang="fa-IR" sz="2600" dirty="0" smtClean="0">
                <a:cs typeface="B Nazanin" pitchFamily="2" charset="-78"/>
              </a:rPr>
              <a:t>، </a:t>
            </a:r>
            <a:r>
              <a:rPr lang="fa-IR" sz="2600" dirty="0">
                <a:cs typeface="B Nazanin" pitchFamily="2" charset="-78"/>
              </a:rPr>
              <a:t>و اين تخفيفِ </a:t>
            </a:r>
            <a:r>
              <a:rPr lang="fa-IR" sz="2600" dirty="0" smtClean="0">
                <a:cs typeface="B Nazanin" pitchFamily="2" charset="-78"/>
              </a:rPr>
              <a:t>به آنان </a:t>
            </a:r>
            <a:r>
              <a:rPr lang="fa-IR" sz="2600" dirty="0">
                <a:cs typeface="B Nazanin" pitchFamily="2" charset="-78"/>
              </a:rPr>
              <a:t>بر تو سنگين نيايد، زيرا تخفيف تو ذخيره اى است كه با آبادكردن شهرهاى تو و آرايش حكومتت </a:t>
            </a:r>
            <a:r>
              <a:rPr lang="fa-IR" sz="2600" dirty="0" smtClean="0">
                <a:cs typeface="B Nazanin" pitchFamily="2" charset="-78"/>
              </a:rPr>
              <a:t>را به </a:t>
            </a:r>
            <a:r>
              <a:rPr lang="fa-IR" sz="2600" dirty="0">
                <a:cs typeface="B Nazanin" pitchFamily="2" charset="-78"/>
              </a:rPr>
              <a:t>تو بازمى </a:t>
            </a:r>
            <a:r>
              <a:rPr lang="fa-IR" sz="2600" dirty="0" smtClean="0">
                <a:cs typeface="B Nazanin" pitchFamily="2" charset="-78"/>
              </a:rPr>
              <a:t>گرداند</a:t>
            </a:r>
            <a:r>
              <a:rPr lang="fa-IR" sz="2600" dirty="0">
                <a:cs typeface="B Nazanin" pitchFamily="2" charset="-78"/>
              </a:rPr>
              <a:t>، </a:t>
            </a:r>
            <a:endParaRPr lang="en-US" sz="2600" dirty="0">
              <a:cs typeface="B Nazanin" pitchFamily="2" charset="-78"/>
            </a:endParaRPr>
          </a:p>
        </p:txBody>
      </p:sp>
      <p:sp>
        <p:nvSpPr>
          <p:cNvPr id="2" name="Slide Number Placeholder 1"/>
          <p:cNvSpPr>
            <a:spLocks noGrp="1"/>
          </p:cNvSpPr>
          <p:nvPr>
            <p:ph type="sldNum" sz="quarter" idx="12"/>
          </p:nvPr>
        </p:nvSpPr>
        <p:spPr/>
        <p:txBody>
          <a:bodyPr/>
          <a:lstStyle/>
          <a:p>
            <a:fld id="{33D6E5A2-EC83-451F-A719-9AC1370DD5CF}" type="slidenum">
              <a:rPr lang="en-US" smtClean="0"/>
              <a:pPr/>
              <a:t>144</a:t>
            </a:fld>
            <a:endParaRPr lang="en-US" dirty="0"/>
          </a:p>
        </p:txBody>
      </p:sp>
    </p:spTree>
    <p:extLst>
      <p:ext uri="{BB962C8B-B14F-4D97-AF65-F5344CB8AC3E}">
        <p14:creationId xmlns:p14="http://schemas.microsoft.com/office/powerpoint/2010/main" val="1349923025"/>
      </p:ext>
    </p:extLst>
  </p:cSld>
  <p:clrMapOvr>
    <a:masterClrMapping/>
  </p:clrMapOvr>
  <p:transition spd="slow">
    <p:push dir="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457200" y="228601"/>
            <a:ext cx="8229600" cy="680120"/>
          </a:xfrm>
        </p:spPr>
        <p:txBody>
          <a:bodyPr>
            <a:normAutofit/>
          </a:bodyPr>
          <a:lstStyle/>
          <a:p>
            <a:pPr algn="ctr"/>
            <a:r>
              <a:rPr lang="fa-IR" dirty="0"/>
              <a:t>اصول مالیات</a:t>
            </a:r>
            <a:endParaRPr lang="en-US" dirty="0"/>
          </a:p>
        </p:txBody>
      </p:sp>
      <p:sp>
        <p:nvSpPr>
          <p:cNvPr id="115715" name="Rectangle 3"/>
          <p:cNvSpPr>
            <a:spLocks noGrp="1" noChangeArrowheads="1"/>
          </p:cNvSpPr>
          <p:nvPr>
            <p:ph type="body" idx="1"/>
          </p:nvPr>
        </p:nvSpPr>
        <p:spPr>
          <a:xfrm>
            <a:off x="762000" y="1124745"/>
            <a:ext cx="8077200" cy="5544616"/>
          </a:xfrm>
        </p:spPr>
        <p:txBody>
          <a:bodyPr>
            <a:noAutofit/>
          </a:bodyPr>
          <a:lstStyle/>
          <a:p>
            <a:pPr marL="0" indent="0">
              <a:buNone/>
            </a:pPr>
            <a:r>
              <a:rPr lang="ar-SA" sz="2800" b="1" dirty="0">
                <a:cs typeface="B Nazanin" pitchFamily="2" charset="-78"/>
              </a:rPr>
              <a:t>فرازهايي از نامه شماره 53 نهج البلاغه</a:t>
            </a:r>
            <a:endParaRPr lang="en-US" sz="2800" b="1" dirty="0">
              <a:cs typeface="B Nazanin" pitchFamily="2" charset="-78"/>
            </a:endParaRPr>
          </a:p>
          <a:p>
            <a:pPr marL="0" indent="0" algn="just">
              <a:buNone/>
            </a:pPr>
            <a:r>
              <a:rPr lang="fa-IR" sz="3000" smtClean="0">
                <a:cs typeface="B Nazanin" pitchFamily="2" charset="-78"/>
              </a:rPr>
              <a:t>بعلاوه </a:t>
            </a:r>
            <a:r>
              <a:rPr lang="fa-IR" sz="3000" dirty="0" smtClean="0">
                <a:cs typeface="B Nazanin" pitchFamily="2" charset="-78"/>
              </a:rPr>
              <a:t>ستايش </a:t>
            </a:r>
            <a:r>
              <a:rPr lang="fa-IR" sz="3000" dirty="0">
                <a:cs typeface="B Nazanin" pitchFamily="2" charset="-78"/>
              </a:rPr>
              <a:t>مردم را به خود جلب نموده، و شادمان هستى كه سفره عدالت را در بين آنان گسترده اى</a:t>
            </a:r>
            <a:r>
              <a:rPr lang="fa-IR" sz="3000" dirty="0" smtClean="0">
                <a:cs typeface="B Nazanin" pitchFamily="2" charset="-78"/>
              </a:rPr>
              <a:t>، در </a:t>
            </a:r>
            <a:r>
              <a:rPr lang="fa-IR" sz="3000" dirty="0">
                <a:cs typeface="B Nazanin" pitchFamily="2" charset="-78"/>
              </a:rPr>
              <a:t>حالى كه با قوت بخشيدن به آنان به وسيله ذخيره اى كه در تخفيف ماليات نزد ايشان نهاده اى مى توانى بر </a:t>
            </a:r>
            <a:r>
              <a:rPr lang="fa-IR" sz="3000" dirty="0" smtClean="0">
                <a:cs typeface="B Nazanin" pitchFamily="2" charset="-78"/>
              </a:rPr>
              <a:t>آنان اعتماد </a:t>
            </a:r>
            <a:r>
              <a:rPr lang="fa-IR" sz="3000" dirty="0">
                <a:cs typeface="B Nazanin" pitchFamily="2" charset="-78"/>
              </a:rPr>
              <a:t>كنى، و با عدالت و مهربانيت كه آنان را به آن عادت داده اى بر آنان مطمئن باشى</a:t>
            </a:r>
            <a:r>
              <a:rPr lang="fa-IR" sz="3000" dirty="0" smtClean="0">
                <a:cs typeface="B Nazanin" pitchFamily="2" charset="-78"/>
              </a:rPr>
              <a:t>، چه </a:t>
            </a:r>
            <a:r>
              <a:rPr lang="fa-IR" sz="3000" dirty="0">
                <a:cs typeface="B Nazanin" pitchFamily="2" charset="-78"/>
              </a:rPr>
              <a:t>بسا گرفتاريهايى كه پيش آيد كه پس از نيكى به ماليات دهندگان اگر حلّ آن را به </a:t>
            </a:r>
            <a:r>
              <a:rPr lang="fa-IR" sz="3000" dirty="0" smtClean="0">
                <a:cs typeface="B Nazanin" pitchFamily="2" charset="-78"/>
              </a:rPr>
              <a:t>آنان واگذارى </a:t>
            </a:r>
            <a:r>
              <a:rPr lang="fa-IR" sz="3000" dirty="0">
                <a:cs typeface="B Nazanin" pitchFamily="2" charset="-78"/>
              </a:rPr>
              <a:t>با طيب خاطر بپذيرند، چه اينكه بر مملكت آباد آنچه را بار كنى تحمّلِ كشيدنش را دارد</a:t>
            </a:r>
            <a:r>
              <a:rPr lang="fa-IR" sz="3000" dirty="0" smtClean="0">
                <a:cs typeface="B Nazanin" pitchFamily="2" charset="-78"/>
              </a:rPr>
              <a:t>، و </a:t>
            </a:r>
            <a:r>
              <a:rPr lang="fa-IR" sz="3000" dirty="0">
                <a:cs typeface="B Nazanin" pitchFamily="2" charset="-78"/>
              </a:rPr>
              <a:t>علّت خرابى زمين بى چيزى و تنگدستى اهل آن زمين است، و فقر و ندارى </a:t>
            </a:r>
            <a:r>
              <a:rPr lang="fa-IR" sz="3000" dirty="0" smtClean="0">
                <a:cs typeface="B Nazanin" pitchFamily="2" charset="-78"/>
              </a:rPr>
              <a:t>آنان ناشى </a:t>
            </a:r>
            <a:r>
              <a:rPr lang="fa-IR" sz="3000" dirty="0">
                <a:cs typeface="B Nazanin" pitchFamily="2" charset="-78"/>
              </a:rPr>
              <a:t>از زراندوزى واليان، و بدگمانى آنان به بقاء حكومت، و كم بهره </a:t>
            </a:r>
            <a:r>
              <a:rPr lang="fa-IR" sz="3000" dirty="0" smtClean="0">
                <a:cs typeface="B Nazanin" pitchFamily="2" charset="-78"/>
              </a:rPr>
              <a:t>گيرى آنان </a:t>
            </a:r>
            <a:r>
              <a:rPr lang="fa-IR" sz="3000" dirty="0">
                <a:cs typeface="B Nazanin" pitchFamily="2" charset="-78"/>
              </a:rPr>
              <a:t>از عبرتها و پندهاست.</a:t>
            </a:r>
            <a:endParaRPr lang="en-US" sz="3000" dirty="0">
              <a:cs typeface="B Nazanin" pitchFamily="2" charset="-78"/>
            </a:endParaRPr>
          </a:p>
        </p:txBody>
      </p:sp>
      <p:sp>
        <p:nvSpPr>
          <p:cNvPr id="2" name="Slide Number Placeholder 1"/>
          <p:cNvSpPr>
            <a:spLocks noGrp="1"/>
          </p:cNvSpPr>
          <p:nvPr>
            <p:ph type="sldNum" sz="quarter" idx="12"/>
          </p:nvPr>
        </p:nvSpPr>
        <p:spPr>
          <a:xfrm>
            <a:off x="7019111" y="6309320"/>
            <a:ext cx="2133600" cy="365125"/>
          </a:xfrm>
        </p:spPr>
        <p:txBody>
          <a:bodyPr/>
          <a:lstStyle/>
          <a:p>
            <a:fld id="{33D6E5A2-EC83-451F-A719-9AC1370DD5CF}" type="slidenum">
              <a:rPr lang="en-US" smtClean="0"/>
              <a:pPr/>
              <a:t>145</a:t>
            </a:fld>
            <a:endParaRPr lang="en-US" dirty="0"/>
          </a:p>
        </p:txBody>
      </p:sp>
    </p:spTree>
    <p:extLst>
      <p:ext uri="{BB962C8B-B14F-4D97-AF65-F5344CB8AC3E}">
        <p14:creationId xmlns:p14="http://schemas.microsoft.com/office/powerpoint/2010/main" val="902932830"/>
      </p:ext>
    </p:extLst>
  </p:cSld>
  <p:clrMapOvr>
    <a:masterClrMapping/>
  </p:clrMapOvr>
  <p:transition spd="slow">
    <p:push dir="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rayansharq\Pictures\0344.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2940"/>
            <a:ext cx="9199054" cy="685800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2"/>
          <p:cNvSpPr>
            <a:spLocks noGrp="1" noChangeArrowheads="1"/>
          </p:cNvSpPr>
          <p:nvPr>
            <p:ph type="title"/>
          </p:nvPr>
        </p:nvSpPr>
        <p:spPr>
          <a:xfrm>
            <a:off x="457200" y="228601"/>
            <a:ext cx="8229600" cy="680120"/>
          </a:xfrm>
        </p:spPr>
        <p:txBody>
          <a:bodyPr>
            <a:normAutofit/>
          </a:bodyPr>
          <a:lstStyle/>
          <a:p>
            <a:pPr algn="ctr"/>
            <a:r>
              <a:rPr lang="fa-IR" dirty="0">
                <a:latin typeface="Titr" pitchFamily="2" charset="-78"/>
                <a:cs typeface="Titr" pitchFamily="2" charset="-78"/>
              </a:rPr>
              <a:t>اصول مالیات</a:t>
            </a:r>
            <a:endParaRPr lang="en-US" dirty="0">
              <a:latin typeface="Titr" pitchFamily="2" charset="-78"/>
              <a:cs typeface="Titr" pitchFamily="2" charset="-78"/>
            </a:endParaRPr>
          </a:p>
        </p:txBody>
      </p:sp>
      <p:sp>
        <p:nvSpPr>
          <p:cNvPr id="31" name="Rectangle 30"/>
          <p:cNvSpPr/>
          <p:nvPr/>
        </p:nvSpPr>
        <p:spPr>
          <a:xfrm>
            <a:off x="107504" y="980728"/>
            <a:ext cx="2808312" cy="1008112"/>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fa-IR" sz="2000" dirty="0" smtClean="0">
                <a:latin typeface="Titr" pitchFamily="2" charset="-78"/>
                <a:cs typeface="Titr" pitchFamily="2" charset="-78"/>
              </a:rPr>
              <a:t>اول:اصول مالیات کلاسیک</a:t>
            </a:r>
            <a:endParaRPr lang="fa-IR" sz="2000" dirty="0">
              <a:latin typeface="Titr" pitchFamily="2" charset="-78"/>
              <a:cs typeface="Titr" pitchFamily="2" charset="-78"/>
            </a:endParaRPr>
          </a:p>
        </p:txBody>
      </p:sp>
      <p:cxnSp>
        <p:nvCxnSpPr>
          <p:cNvPr id="35" name="Straight Arrow Connector 34"/>
          <p:cNvCxnSpPr/>
          <p:nvPr/>
        </p:nvCxnSpPr>
        <p:spPr>
          <a:xfrm flipH="1">
            <a:off x="852657" y="2016521"/>
            <a:ext cx="554709" cy="770001"/>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39" name="Straight Arrow Connector 38"/>
          <p:cNvCxnSpPr/>
          <p:nvPr/>
        </p:nvCxnSpPr>
        <p:spPr>
          <a:xfrm>
            <a:off x="1460959" y="1962397"/>
            <a:ext cx="645310" cy="824125"/>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42" name="Oval 41"/>
          <p:cNvSpPr/>
          <p:nvPr/>
        </p:nvSpPr>
        <p:spPr>
          <a:xfrm>
            <a:off x="0" y="2812508"/>
            <a:ext cx="1511660" cy="1080808"/>
          </a:xfrm>
          <a:prstGeom prst="ellipse">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fa-IR" sz="2000" dirty="0" smtClean="0">
                <a:latin typeface="Titr" pitchFamily="2" charset="-78"/>
                <a:cs typeface="Titr" pitchFamily="2" charset="-78"/>
              </a:rPr>
              <a:t>اصل مساوات</a:t>
            </a:r>
            <a:endParaRPr lang="fa-IR" sz="2000" dirty="0">
              <a:latin typeface="Titr" pitchFamily="2" charset="-78"/>
              <a:cs typeface="Titr" pitchFamily="2" charset="-78"/>
            </a:endParaRPr>
          </a:p>
        </p:txBody>
      </p:sp>
      <p:sp>
        <p:nvSpPr>
          <p:cNvPr id="45" name="Oval 44"/>
          <p:cNvSpPr/>
          <p:nvPr/>
        </p:nvSpPr>
        <p:spPr>
          <a:xfrm>
            <a:off x="1631670" y="2784033"/>
            <a:ext cx="1259632" cy="1080808"/>
          </a:xfrm>
          <a:prstGeom prst="ellipse">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fa-IR" sz="2000" dirty="0" smtClean="0">
                <a:latin typeface="Titr" pitchFamily="2" charset="-78"/>
                <a:cs typeface="Titr" pitchFamily="2" charset="-78"/>
              </a:rPr>
              <a:t>اصل درامد</a:t>
            </a:r>
            <a:endParaRPr lang="fa-IR" sz="2000" dirty="0">
              <a:latin typeface="Titr" pitchFamily="2" charset="-78"/>
              <a:cs typeface="Titr" pitchFamily="2" charset="-78"/>
            </a:endParaRPr>
          </a:p>
        </p:txBody>
      </p:sp>
      <p:sp>
        <p:nvSpPr>
          <p:cNvPr id="44" name="Chevron 43"/>
          <p:cNvSpPr/>
          <p:nvPr/>
        </p:nvSpPr>
        <p:spPr>
          <a:xfrm rot="5400000">
            <a:off x="1537790" y="4325251"/>
            <a:ext cx="1136959" cy="720080"/>
          </a:xfrm>
          <a:prstGeom prst="chevron">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fa-IR">
              <a:solidFill>
                <a:schemeClr val="tx1"/>
              </a:solidFill>
            </a:endParaRPr>
          </a:p>
        </p:txBody>
      </p:sp>
      <p:sp>
        <p:nvSpPr>
          <p:cNvPr id="46" name="7-Point Star 45"/>
          <p:cNvSpPr/>
          <p:nvPr/>
        </p:nvSpPr>
        <p:spPr>
          <a:xfrm>
            <a:off x="1329388" y="5363537"/>
            <a:ext cx="1450838" cy="1368152"/>
          </a:xfrm>
          <a:prstGeom prst="star7">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fa-IR" dirty="0" smtClean="0">
                <a:latin typeface="Titr" pitchFamily="2" charset="-78"/>
                <a:cs typeface="Titr" pitchFamily="2" charset="-78"/>
              </a:rPr>
              <a:t>پربهره باشد</a:t>
            </a:r>
            <a:endParaRPr lang="fa-IR" dirty="0">
              <a:latin typeface="Titr" pitchFamily="2" charset="-78"/>
              <a:cs typeface="Titr" pitchFamily="2" charset="-78"/>
            </a:endParaRPr>
          </a:p>
        </p:txBody>
      </p:sp>
      <p:sp>
        <p:nvSpPr>
          <p:cNvPr id="49" name="7-Point Star 48"/>
          <p:cNvSpPr/>
          <p:nvPr/>
        </p:nvSpPr>
        <p:spPr>
          <a:xfrm>
            <a:off x="2915815" y="5253771"/>
            <a:ext cx="1633353" cy="1477918"/>
          </a:xfrm>
          <a:prstGeom prst="star7">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fa-IR" dirty="0" smtClean="0">
                <a:latin typeface="Titr" pitchFamily="2" charset="-78"/>
                <a:cs typeface="Titr" pitchFamily="2" charset="-78"/>
              </a:rPr>
              <a:t>ثبات داشته باشد</a:t>
            </a:r>
            <a:endParaRPr lang="fa-IR" dirty="0">
              <a:latin typeface="Titr" pitchFamily="2" charset="-78"/>
              <a:cs typeface="Titr" pitchFamily="2" charset="-78"/>
            </a:endParaRPr>
          </a:p>
        </p:txBody>
      </p:sp>
      <p:sp>
        <p:nvSpPr>
          <p:cNvPr id="50" name="7-Point Star 49"/>
          <p:cNvSpPr/>
          <p:nvPr/>
        </p:nvSpPr>
        <p:spPr>
          <a:xfrm>
            <a:off x="4549169" y="5253771"/>
            <a:ext cx="1636934" cy="1477918"/>
          </a:xfrm>
          <a:prstGeom prst="star7">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fa-IR" dirty="0" smtClean="0">
                <a:latin typeface="Titr" pitchFamily="2" charset="-78"/>
                <a:cs typeface="Titr" pitchFamily="2" charset="-78"/>
              </a:rPr>
              <a:t>انعطاف ناپذیر باشد</a:t>
            </a:r>
            <a:endParaRPr lang="fa-IR" dirty="0">
              <a:latin typeface="Titr" pitchFamily="2" charset="-78"/>
              <a:cs typeface="Titr" pitchFamily="2" charset="-78"/>
            </a:endParaRPr>
          </a:p>
        </p:txBody>
      </p:sp>
      <p:sp>
        <p:nvSpPr>
          <p:cNvPr id="47" name="Rectangle 46"/>
          <p:cNvSpPr/>
          <p:nvPr/>
        </p:nvSpPr>
        <p:spPr>
          <a:xfrm>
            <a:off x="5408059" y="980728"/>
            <a:ext cx="2520280" cy="924892"/>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fa-IR" sz="2000" dirty="0" smtClean="0">
                <a:latin typeface="Titr" pitchFamily="2" charset="-78"/>
                <a:cs typeface="Titr" pitchFamily="2" charset="-78"/>
              </a:rPr>
              <a:t>دوم : اصول مالیات جدید</a:t>
            </a:r>
            <a:endParaRPr lang="fa-IR" sz="2000" dirty="0">
              <a:latin typeface="Titr" pitchFamily="2" charset="-78"/>
              <a:cs typeface="Titr" pitchFamily="2" charset="-78"/>
            </a:endParaRPr>
          </a:p>
        </p:txBody>
      </p:sp>
      <p:cxnSp>
        <p:nvCxnSpPr>
          <p:cNvPr id="51" name="Straight Arrow Connector 50"/>
          <p:cNvCxnSpPr/>
          <p:nvPr/>
        </p:nvCxnSpPr>
        <p:spPr>
          <a:xfrm flipH="1">
            <a:off x="4668596" y="1905620"/>
            <a:ext cx="1132476" cy="147713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54" name="Straight Arrow Connector 53"/>
          <p:cNvCxnSpPr/>
          <p:nvPr/>
        </p:nvCxnSpPr>
        <p:spPr>
          <a:xfrm flipH="1">
            <a:off x="6000007" y="1933352"/>
            <a:ext cx="372193" cy="165618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57" name="Straight Arrow Connector 56"/>
          <p:cNvCxnSpPr/>
          <p:nvPr/>
        </p:nvCxnSpPr>
        <p:spPr>
          <a:xfrm>
            <a:off x="6948264" y="1933352"/>
            <a:ext cx="288032" cy="102074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67" name="Straight Arrow Connector 66"/>
          <p:cNvCxnSpPr/>
          <p:nvPr/>
        </p:nvCxnSpPr>
        <p:spPr>
          <a:xfrm>
            <a:off x="7524328" y="1933352"/>
            <a:ext cx="936104" cy="82809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1028" name="Flowchart: Connector 1027"/>
          <p:cNvSpPr/>
          <p:nvPr/>
        </p:nvSpPr>
        <p:spPr>
          <a:xfrm>
            <a:off x="3347864" y="3292569"/>
            <a:ext cx="1505355" cy="1144544"/>
          </a:xfrm>
          <a:prstGeom prst="flowChartConnector">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fa-IR" sz="2000" dirty="0" smtClean="0">
                <a:latin typeface="Titr" pitchFamily="2" charset="-78"/>
                <a:cs typeface="Titr" pitchFamily="2" charset="-78"/>
              </a:rPr>
              <a:t>4-اصل مطلوبیت بر درامد</a:t>
            </a:r>
            <a:endParaRPr lang="fa-IR" sz="2000" dirty="0">
              <a:latin typeface="Titr" pitchFamily="2" charset="-78"/>
              <a:cs typeface="Titr" pitchFamily="2" charset="-78"/>
            </a:endParaRPr>
          </a:p>
        </p:txBody>
      </p:sp>
      <p:sp>
        <p:nvSpPr>
          <p:cNvPr id="70" name="Flowchart: Connector 69"/>
          <p:cNvSpPr/>
          <p:nvPr/>
        </p:nvSpPr>
        <p:spPr>
          <a:xfrm>
            <a:off x="5234834" y="3597470"/>
            <a:ext cx="1211983" cy="1304303"/>
          </a:xfrm>
          <a:prstGeom prst="flowChartConnector">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fa-IR" dirty="0" smtClean="0">
                <a:latin typeface="Titr" pitchFamily="2" charset="-78"/>
                <a:cs typeface="Titr" pitchFamily="2" charset="-78"/>
              </a:rPr>
              <a:t>3-اصل بهای خدمات</a:t>
            </a:r>
            <a:endParaRPr lang="fa-IR" dirty="0">
              <a:latin typeface="Titr" pitchFamily="2" charset="-78"/>
              <a:cs typeface="Titr" pitchFamily="2" charset="-78"/>
            </a:endParaRPr>
          </a:p>
        </p:txBody>
      </p:sp>
      <p:sp>
        <p:nvSpPr>
          <p:cNvPr id="72" name="Flowchart: Connector 71"/>
          <p:cNvSpPr/>
          <p:nvPr/>
        </p:nvSpPr>
        <p:spPr>
          <a:xfrm>
            <a:off x="6380382" y="2945318"/>
            <a:ext cx="1211983" cy="1304303"/>
          </a:xfrm>
          <a:prstGeom prst="flowChartConnector">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fa-IR" dirty="0" smtClean="0">
                <a:latin typeface="Titr" pitchFamily="2" charset="-78"/>
                <a:cs typeface="Titr" pitchFamily="2" charset="-78"/>
              </a:rPr>
              <a:t>2-اصل دخالت</a:t>
            </a:r>
            <a:endParaRPr lang="fa-IR" dirty="0">
              <a:latin typeface="Titr" pitchFamily="2" charset="-78"/>
              <a:cs typeface="Titr" pitchFamily="2" charset="-78"/>
            </a:endParaRPr>
          </a:p>
        </p:txBody>
      </p:sp>
      <p:sp>
        <p:nvSpPr>
          <p:cNvPr id="77" name="Flowchart: Connector 76"/>
          <p:cNvSpPr/>
          <p:nvPr/>
        </p:nvSpPr>
        <p:spPr>
          <a:xfrm>
            <a:off x="7698272" y="2812508"/>
            <a:ext cx="1368152" cy="1304303"/>
          </a:xfrm>
          <a:prstGeom prst="flowChartConnector">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fa-IR" dirty="0" smtClean="0">
                <a:latin typeface="Titr" pitchFamily="2" charset="-78"/>
                <a:cs typeface="Titr" pitchFamily="2" charset="-78"/>
              </a:rPr>
              <a:t>1-اصل شخصی ساختن مالیات</a:t>
            </a:r>
            <a:endParaRPr lang="fa-IR" dirty="0">
              <a:latin typeface="Titr" pitchFamily="2" charset="-78"/>
              <a:cs typeface="Titr" pitchFamily="2" charset="-78"/>
            </a:endParaRPr>
          </a:p>
        </p:txBody>
      </p:sp>
    </p:spTree>
    <p:extLst>
      <p:ext uri="{BB962C8B-B14F-4D97-AF65-F5344CB8AC3E}">
        <p14:creationId xmlns:p14="http://schemas.microsoft.com/office/powerpoint/2010/main" val="3412428256"/>
      </p:ext>
    </p:extLst>
  </p:cSld>
  <p:clrMapOvr>
    <a:masterClrMapping/>
  </p:clrMapOvr>
  <p:transition spd="slow">
    <p:push dir="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457200" y="228601"/>
            <a:ext cx="8229600" cy="680120"/>
          </a:xfrm>
        </p:spPr>
        <p:txBody>
          <a:bodyPr>
            <a:normAutofit/>
          </a:bodyPr>
          <a:lstStyle/>
          <a:p>
            <a:pPr algn="ctr"/>
            <a:r>
              <a:rPr lang="fa-IR" dirty="0"/>
              <a:t>اصول مالیات</a:t>
            </a:r>
            <a:endParaRPr lang="en-US" dirty="0"/>
          </a:p>
        </p:txBody>
      </p:sp>
      <p:sp>
        <p:nvSpPr>
          <p:cNvPr id="115715" name="Rectangle 3"/>
          <p:cNvSpPr>
            <a:spLocks noGrp="1" noChangeArrowheads="1"/>
          </p:cNvSpPr>
          <p:nvPr>
            <p:ph type="body" idx="1"/>
          </p:nvPr>
        </p:nvSpPr>
        <p:spPr>
          <a:xfrm>
            <a:off x="762000" y="1124745"/>
            <a:ext cx="8077200" cy="5544616"/>
          </a:xfrm>
        </p:spPr>
        <p:txBody>
          <a:bodyPr>
            <a:noAutofit/>
          </a:bodyPr>
          <a:lstStyle/>
          <a:p>
            <a:pPr marL="0" indent="0">
              <a:buNone/>
            </a:pPr>
            <a:r>
              <a:rPr lang="fa-IR" b="1" dirty="0" smtClean="0"/>
              <a:t>او</a:t>
            </a:r>
            <a:r>
              <a:rPr lang="fa-IR" sz="3600" b="1" dirty="0" smtClean="0"/>
              <a:t>ل</a:t>
            </a:r>
            <a:r>
              <a:rPr lang="fa-IR" sz="3600" b="1" dirty="0"/>
              <a:t>. اصول مالیات کلاسیک</a:t>
            </a:r>
            <a:endParaRPr lang="en-US" sz="3600" b="1" dirty="0"/>
          </a:p>
          <a:p>
            <a:pPr marL="0" indent="0">
              <a:buNone/>
            </a:pPr>
            <a:r>
              <a:rPr lang="fa-IR" sz="2800" dirty="0"/>
              <a:t>در مالیه کلاسیک اقتصاددانان معتقد بودند که مالیات باید با توجه به دو اصل زیر تعیین و اخذ گردد: </a:t>
            </a:r>
            <a:endParaRPr lang="en-US" sz="2800" dirty="0"/>
          </a:p>
          <a:p>
            <a:pPr marL="0" indent="0">
              <a:buNone/>
            </a:pPr>
            <a:r>
              <a:rPr lang="fa-IR" b="1" dirty="0"/>
              <a:t>1.اصل درآمد </a:t>
            </a:r>
            <a:endParaRPr lang="en-US" b="1" dirty="0"/>
          </a:p>
          <a:p>
            <a:pPr marL="0" indent="0">
              <a:buNone/>
            </a:pPr>
            <a:r>
              <a:rPr lang="fa-IR" sz="2800" dirty="0"/>
              <a:t>مالیات باید آنچنان وضع گردد که حداکثر درآمد را برای دولت تحصیل کند. بعقیده کلایکها برای آنکه مالیات بتواند حداکثر درآمد را برای دولت تحصیل نماید باید دارای صفات زیر باشد : </a:t>
            </a:r>
            <a:endParaRPr lang="en-US" sz="2800" dirty="0"/>
          </a:p>
          <a:p>
            <a:pPr marL="0" indent="0">
              <a:buNone/>
            </a:pPr>
            <a:r>
              <a:rPr lang="fa-IR" sz="2800" b="1" dirty="0"/>
              <a:t>الف.پربهره باشد</a:t>
            </a:r>
            <a:endParaRPr lang="en-US" sz="2800" b="1" dirty="0"/>
          </a:p>
          <a:p>
            <a:pPr marL="0" indent="0">
              <a:buNone/>
            </a:pPr>
            <a:r>
              <a:rPr lang="fa-IR" sz="2800" dirty="0"/>
              <a:t>برای آنکه مالیات پربهره باشد باید بتعداد هرچه بیشتر افراد تعلق گیرد، درآمدو دارایی هر دو ملاک تعیین مالیات باشد ، وصول آن کم هزینه ، و فرار از پرداخت مالیات ممکن نباشد.</a:t>
            </a:r>
            <a:endParaRPr lang="en-US" sz="2800" dirty="0"/>
          </a:p>
          <a:p>
            <a:pPr marL="0" indent="0" algn="just">
              <a:buNone/>
            </a:pPr>
            <a:endParaRPr lang="en-US" sz="2800" dirty="0"/>
          </a:p>
        </p:txBody>
      </p:sp>
      <p:sp>
        <p:nvSpPr>
          <p:cNvPr id="2" name="Slide Number Placeholder 1"/>
          <p:cNvSpPr>
            <a:spLocks noGrp="1"/>
          </p:cNvSpPr>
          <p:nvPr>
            <p:ph type="sldNum" sz="quarter" idx="12"/>
          </p:nvPr>
        </p:nvSpPr>
        <p:spPr/>
        <p:txBody>
          <a:bodyPr/>
          <a:lstStyle/>
          <a:p>
            <a:fld id="{33D6E5A2-EC83-451F-A719-9AC1370DD5CF}" type="slidenum">
              <a:rPr lang="en-US" smtClean="0"/>
              <a:pPr/>
              <a:t>147</a:t>
            </a:fld>
            <a:endParaRPr lang="en-US" dirty="0"/>
          </a:p>
        </p:txBody>
      </p:sp>
    </p:spTree>
    <p:extLst>
      <p:ext uri="{BB962C8B-B14F-4D97-AF65-F5344CB8AC3E}">
        <p14:creationId xmlns:p14="http://schemas.microsoft.com/office/powerpoint/2010/main" val="1059182956"/>
      </p:ext>
    </p:extLst>
  </p:cSld>
  <p:clrMapOvr>
    <a:masterClrMapping/>
  </p:clrMapOvr>
  <p:transition spd="slow">
    <p:push dir="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457200" y="228600"/>
            <a:ext cx="8229600" cy="823913"/>
          </a:xfrm>
        </p:spPr>
        <p:txBody>
          <a:bodyPr/>
          <a:lstStyle/>
          <a:p>
            <a:pPr algn="ctr"/>
            <a:r>
              <a:rPr lang="fa-IR" dirty="0"/>
              <a:t>اصول مالیات</a:t>
            </a:r>
            <a:endParaRPr lang="en-US" dirty="0"/>
          </a:p>
        </p:txBody>
      </p:sp>
      <p:sp>
        <p:nvSpPr>
          <p:cNvPr id="115715" name="Rectangle 3"/>
          <p:cNvSpPr>
            <a:spLocks noGrp="1" noChangeArrowheads="1"/>
          </p:cNvSpPr>
          <p:nvPr>
            <p:ph type="body" idx="1"/>
          </p:nvPr>
        </p:nvSpPr>
        <p:spPr/>
        <p:txBody>
          <a:bodyPr>
            <a:noAutofit/>
          </a:bodyPr>
          <a:lstStyle/>
          <a:p>
            <a:pPr marL="0" indent="0">
              <a:buNone/>
            </a:pPr>
            <a:r>
              <a:rPr lang="fa-IR" sz="2800" b="1" dirty="0"/>
              <a:t>ب.ثبات داشته باشد</a:t>
            </a:r>
            <a:endParaRPr lang="en-US" sz="2800" b="1" dirty="0"/>
          </a:p>
          <a:p>
            <a:pPr marL="0" indent="0">
              <a:buNone/>
            </a:pPr>
            <a:r>
              <a:rPr lang="fa-IR" sz="2800" dirty="0"/>
              <a:t>مقصود از ثبات مالیات آنستکه نوسانات اقتصادی کشور در آن زیاد تأثیر نداشته باشد ، ودولت بتواند با نوسان نرخ ، به سهولت درآمد حاصل از مالیات را ثابت نگاهدارد.</a:t>
            </a:r>
            <a:endParaRPr lang="en-US" sz="2800" dirty="0"/>
          </a:p>
          <a:p>
            <a:pPr marL="0" indent="0">
              <a:buNone/>
            </a:pPr>
            <a:r>
              <a:rPr lang="fa-IR" sz="2800" b="1" dirty="0"/>
              <a:t>پ.انعطاف ناپذیر باشد</a:t>
            </a:r>
            <a:endParaRPr lang="en-US" sz="2800" b="1" dirty="0"/>
          </a:p>
          <a:p>
            <a:pPr marL="0" indent="0">
              <a:buNone/>
            </a:pPr>
            <a:r>
              <a:rPr lang="fa-IR" sz="2800" dirty="0"/>
              <a:t>مالیات باید انعطاف ناپذیر باشد. یعنی تغییر نرخ آن در آنچه مالیات به آن تعلق می گیرد ایجاد عکس العمل نکند، چه در غیر این صورت مالیات را متزلزل می سازد.</a:t>
            </a:r>
            <a:endParaRPr lang="en-US" sz="2800" dirty="0"/>
          </a:p>
        </p:txBody>
      </p:sp>
      <p:sp>
        <p:nvSpPr>
          <p:cNvPr id="2" name="Slide Number Placeholder 1"/>
          <p:cNvSpPr>
            <a:spLocks noGrp="1"/>
          </p:cNvSpPr>
          <p:nvPr>
            <p:ph type="sldNum" sz="quarter" idx="12"/>
          </p:nvPr>
        </p:nvSpPr>
        <p:spPr/>
        <p:txBody>
          <a:bodyPr/>
          <a:lstStyle/>
          <a:p>
            <a:fld id="{33D6E5A2-EC83-451F-A719-9AC1370DD5CF}" type="slidenum">
              <a:rPr lang="en-US" smtClean="0"/>
              <a:pPr/>
              <a:t>148</a:t>
            </a:fld>
            <a:endParaRPr lang="en-US" dirty="0"/>
          </a:p>
        </p:txBody>
      </p:sp>
    </p:spTree>
    <p:extLst>
      <p:ext uri="{BB962C8B-B14F-4D97-AF65-F5344CB8AC3E}">
        <p14:creationId xmlns:p14="http://schemas.microsoft.com/office/powerpoint/2010/main" val="1630336236"/>
      </p:ext>
    </p:extLst>
  </p:cSld>
  <p:clrMapOvr>
    <a:masterClrMapping/>
  </p:clrMapOvr>
  <p:transition spd="slow">
    <p:push dir="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3074" name="Picture 2" descr="C:\Users\rayansharq\Pictures\0344.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rot="506695">
            <a:off x="457200" y="228600"/>
            <a:ext cx="8229600" cy="823913"/>
          </a:xfrm>
          <a:prstGeom prst="rect">
            <a:avLst/>
          </a:prstGeom>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dirty="0" smtClean="0">
                <a:latin typeface="Titr" pitchFamily="2" charset="-78"/>
                <a:cs typeface="Titr" pitchFamily="2" charset="-78"/>
              </a:rPr>
              <a:t>اصول مالیات</a:t>
            </a:r>
            <a:endParaRPr lang="en-US" dirty="0">
              <a:latin typeface="Titr" pitchFamily="2" charset="-78"/>
              <a:cs typeface="Titr" pitchFamily="2" charset="-78"/>
            </a:endParaRPr>
          </a:p>
        </p:txBody>
      </p:sp>
      <p:sp>
        <p:nvSpPr>
          <p:cNvPr id="6" name="Rectangle 3"/>
          <p:cNvSpPr txBox="1">
            <a:spLocks noChangeArrowheads="1"/>
          </p:cNvSpPr>
          <p:nvPr/>
        </p:nvSpPr>
        <p:spPr>
          <a:xfrm rot="441336">
            <a:off x="762000" y="1596413"/>
            <a:ext cx="8077200" cy="4297363"/>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Font typeface="Wingdings 2" charset="2"/>
              <a:buNone/>
            </a:pPr>
            <a:r>
              <a:rPr lang="fa-IR"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ب.ثبات داشته باشد</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buFont typeface="Wingdings 2" charset="2"/>
              <a:buNone/>
            </a:pPr>
            <a:r>
              <a:rPr lang="fa-IR" sz="2000" b="1" dirty="0" smtClean="0"/>
              <a:t>مقصود از ثبات مالیات آنستکه نوسانات اقتصادی کشور در آن زیاد تأثیر نداشته باشد ، ودولت بتواند با نوسان نرخ ، به سهولت درآمد حاصل از مالیات را ثابت نگاهدارد.</a:t>
            </a:r>
            <a:endParaRPr lang="en-US" sz="2000" b="1" dirty="0" smtClean="0"/>
          </a:p>
          <a:p>
            <a:pPr marL="0" indent="0">
              <a:buFont typeface="Wingdings 2" charset="2"/>
              <a:buNone/>
            </a:pPr>
            <a:r>
              <a:rPr lang="fa-IR"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پ.انعطاف ناپذیر باشد</a:t>
            </a:r>
            <a:endPar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buFont typeface="Wingdings 2" charset="2"/>
              <a:buNone/>
            </a:pPr>
            <a:r>
              <a:rPr lang="fa-IR" sz="2000" b="1" dirty="0" smtClean="0"/>
              <a:t>مالیات باید انعطاف ناپذیر باشد. یعنی تغییر نرخ آن در آنچه مالیات به آن تعلق می گیرد ایجاد عکس العمل نکند، چه در غیر این صورت مالیات را متزلزل می سازد.</a:t>
            </a:r>
            <a:endParaRPr lang="en-US" sz="2000" b="1" dirty="0"/>
          </a:p>
        </p:txBody>
      </p:sp>
    </p:spTree>
    <p:extLst>
      <p:ext uri="{BB962C8B-B14F-4D97-AF65-F5344CB8AC3E}">
        <p14:creationId xmlns:p14="http://schemas.microsoft.com/office/powerpoint/2010/main" val="2047124192"/>
      </p:ext>
    </p:extLst>
  </p:cSld>
  <p:clrMapOvr>
    <a:masterClrMapping/>
  </p:clrMapOvr>
  <p:transition spd="slow">
    <p:push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332656"/>
            <a:ext cx="7125113" cy="720081"/>
          </a:xfrm>
        </p:spPr>
        <p:txBody>
          <a:bodyPr/>
          <a:lstStyle/>
          <a:p>
            <a:pPr algn="r"/>
            <a:r>
              <a:rPr lang="fa-IR" b="1" dirty="0">
                <a:latin typeface="Titr" pitchFamily="2" charset="-78"/>
                <a:cs typeface="Titr" pitchFamily="2" charset="-78"/>
              </a:rPr>
              <a:t>تعريف و موضوع ماليه عمومي</a:t>
            </a:r>
          </a:p>
        </p:txBody>
      </p:sp>
      <p:sp>
        <p:nvSpPr>
          <p:cNvPr id="4" name="Content Placeholder 4"/>
          <p:cNvSpPr>
            <a:spLocks noGrp="1"/>
          </p:cNvSpPr>
          <p:nvPr>
            <p:ph idx="1"/>
            <p:custDataLst>
              <p:tags r:id="rId1"/>
            </p:custDataLst>
          </p:nvPr>
        </p:nvSpPr>
        <p:spPr/>
        <p:txBody>
          <a:bodyPr>
            <a:noAutofit/>
          </a:bodyPr>
          <a:lstStyle/>
          <a:p>
            <a:pPr marL="0" indent="0">
              <a:buNone/>
            </a:pPr>
            <a:r>
              <a:rPr lang="fa-IR" sz="2800" dirty="0" smtClean="0">
                <a:latin typeface="Titr" pitchFamily="2" charset="-78"/>
                <a:cs typeface="Titr" pitchFamily="2" charset="-78"/>
              </a:rPr>
              <a:t>اصول پايه تحليل اقتصادي</a:t>
            </a:r>
          </a:p>
          <a:p>
            <a:pPr>
              <a:buFont typeface="Wingdings" pitchFamily="2" charset="2"/>
              <a:buChar char="v"/>
            </a:pPr>
            <a:r>
              <a:rPr lang="fa-IR" sz="2800" dirty="0" smtClean="0">
                <a:solidFill>
                  <a:srgbClr val="FF0000"/>
                </a:solidFill>
                <a:cs typeface="B Nazanin" pitchFamily="2" charset="-78"/>
              </a:rPr>
              <a:t> انسان </a:t>
            </a:r>
            <a:r>
              <a:rPr lang="fa-IR" sz="2800" dirty="0" smtClean="0">
                <a:cs typeface="B Nazanin" pitchFamily="2" charset="-78"/>
              </a:rPr>
              <a:t>موضوع اقتصاد است نه اشياء</a:t>
            </a:r>
          </a:p>
          <a:p>
            <a:pPr>
              <a:buFont typeface="Wingdings" pitchFamily="2" charset="2"/>
              <a:buChar char="v"/>
            </a:pPr>
            <a:r>
              <a:rPr lang="fa-IR" sz="2800" dirty="0">
                <a:cs typeface="B Nazanin" pitchFamily="2" charset="-78"/>
              </a:rPr>
              <a:t> </a:t>
            </a:r>
            <a:r>
              <a:rPr lang="fa-IR" sz="2800" dirty="0" smtClean="0">
                <a:cs typeface="B Nazanin" pitchFamily="2" charset="-78"/>
              </a:rPr>
              <a:t>زير بناي هر نظريه اقتصادي</a:t>
            </a:r>
            <a:r>
              <a:rPr lang="fa-IR" sz="2800" dirty="0" smtClean="0">
                <a:solidFill>
                  <a:srgbClr val="FF0000"/>
                </a:solidFill>
                <a:cs typeface="B Nazanin" pitchFamily="2" charset="-78"/>
              </a:rPr>
              <a:t> فرهنگ </a:t>
            </a:r>
            <a:r>
              <a:rPr lang="fa-IR" sz="2800" dirty="0" smtClean="0">
                <a:cs typeface="B Nazanin" pitchFamily="2" charset="-78"/>
              </a:rPr>
              <a:t>مربوطه قرار دارد .</a:t>
            </a:r>
          </a:p>
          <a:p>
            <a:pPr>
              <a:buFont typeface="Wingdings" pitchFamily="2" charset="2"/>
              <a:buChar char="v"/>
            </a:pPr>
            <a:r>
              <a:rPr lang="fa-IR" sz="2800" dirty="0">
                <a:cs typeface="B Nazanin" pitchFamily="2" charset="-78"/>
              </a:rPr>
              <a:t> </a:t>
            </a:r>
            <a:r>
              <a:rPr lang="fa-IR" sz="2800" dirty="0" smtClean="0">
                <a:cs typeface="B Nazanin" pitchFamily="2" charset="-78"/>
              </a:rPr>
              <a:t>تحليل اقتصادي </a:t>
            </a:r>
            <a:r>
              <a:rPr lang="fa-IR" sz="2800" dirty="0" smtClean="0">
                <a:solidFill>
                  <a:srgbClr val="FF0000"/>
                </a:solidFill>
                <a:cs typeface="B Nazanin" pitchFamily="2" charset="-78"/>
              </a:rPr>
              <a:t>كوتاه مدت و دراز مدت </a:t>
            </a:r>
            <a:r>
              <a:rPr lang="fa-IR" sz="2800" dirty="0" smtClean="0">
                <a:cs typeface="B Nazanin" pitchFamily="2" charset="-78"/>
              </a:rPr>
              <a:t>متفاوت است .</a:t>
            </a:r>
          </a:p>
          <a:p>
            <a:pPr>
              <a:buFont typeface="Wingdings" pitchFamily="2" charset="2"/>
              <a:buChar char="v"/>
            </a:pPr>
            <a:r>
              <a:rPr lang="fa-IR" sz="2800" dirty="0" smtClean="0">
                <a:solidFill>
                  <a:srgbClr val="FF0000"/>
                </a:solidFill>
                <a:cs typeface="B Nazanin" pitchFamily="2" charset="-78"/>
              </a:rPr>
              <a:t>اندازه اقتصاد </a:t>
            </a:r>
            <a:r>
              <a:rPr lang="fa-IR" sz="2800" dirty="0" smtClean="0">
                <a:cs typeface="B Nazanin" pitchFamily="2" charset="-78"/>
              </a:rPr>
              <a:t>در تحليل اقتصادي موثر است .  </a:t>
            </a:r>
          </a:p>
          <a:p>
            <a:pPr marL="0" indent="0">
              <a:buNone/>
            </a:pPr>
            <a:endParaRPr lang="fa-IR" sz="2800" dirty="0" smtClean="0">
              <a:cs typeface="B Nazanin" pitchFamily="2" charset="-78"/>
            </a:endParaRPr>
          </a:p>
          <a:p>
            <a:pPr marL="0" indent="0">
              <a:buNone/>
            </a:pPr>
            <a:r>
              <a:rPr lang="fa-IR" sz="2800" b="1" dirty="0" smtClean="0">
                <a:cs typeface="B Titr" pitchFamily="2" charset="-78"/>
              </a:rPr>
              <a:t>مهمترين موضوع اقتصاد</a:t>
            </a:r>
          </a:p>
          <a:p>
            <a:pPr marL="0" indent="0">
              <a:buNone/>
            </a:pPr>
            <a:endParaRPr lang="fa-IR" sz="2800" dirty="0" smtClean="0">
              <a:cs typeface="B Nazanin" pitchFamily="2" charset="-78"/>
            </a:endParaRPr>
          </a:p>
          <a:p>
            <a:pPr marL="0" indent="0">
              <a:buNone/>
            </a:pPr>
            <a:endParaRPr lang="fa-IR" sz="2800" dirty="0" smtClean="0">
              <a:cs typeface="B Nazanin" pitchFamily="2" charset="-78"/>
            </a:endParaRPr>
          </a:p>
        </p:txBody>
      </p:sp>
      <p:cxnSp>
        <p:nvCxnSpPr>
          <p:cNvPr id="6" name="Straight Arrow Connector 5"/>
          <p:cNvCxnSpPr/>
          <p:nvPr/>
        </p:nvCxnSpPr>
        <p:spPr>
          <a:xfrm flipH="1" flipV="1">
            <a:off x="5004048" y="4545124"/>
            <a:ext cx="936104" cy="4680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4990030" y="5013176"/>
            <a:ext cx="950122" cy="216024"/>
          </a:xfrm>
          <a:prstGeom prst="straightConnector1">
            <a:avLst/>
          </a:prstGeom>
          <a:ln>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3419872" y="4293096"/>
            <a:ext cx="1570158" cy="486054"/>
          </a:xfrm>
          <a:prstGeom prst="ellipse">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fa-IR" dirty="0" smtClean="0"/>
              <a:t>اشتغال</a:t>
            </a:r>
            <a:endParaRPr lang="fa-IR" dirty="0"/>
          </a:p>
        </p:txBody>
      </p:sp>
      <p:sp>
        <p:nvSpPr>
          <p:cNvPr id="13" name="Oval 12"/>
          <p:cNvSpPr/>
          <p:nvPr/>
        </p:nvSpPr>
        <p:spPr>
          <a:xfrm>
            <a:off x="3436955" y="4986173"/>
            <a:ext cx="1570158" cy="486054"/>
          </a:xfrm>
          <a:prstGeom prst="ellipse">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fa-IR" dirty="0" smtClean="0"/>
              <a:t>تورم</a:t>
            </a:r>
            <a:endParaRPr lang="fa-IR" dirty="0"/>
          </a:p>
        </p:txBody>
      </p:sp>
    </p:spTree>
    <p:extLst>
      <p:ext uri="{BB962C8B-B14F-4D97-AF65-F5344CB8AC3E}">
        <p14:creationId xmlns:p14="http://schemas.microsoft.com/office/powerpoint/2010/main" val="578746698"/>
      </p:ext>
    </p:extLst>
  </p:cSld>
  <p:clrMapOvr>
    <a:masterClrMapping/>
  </p:clrMapOvr>
  <p:transition spd="slow">
    <p:push dir="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4098" name="Picture 2" descr="C:\Users\rayansharq\Pictures\0344.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rot="657176">
            <a:off x="457200" y="228601"/>
            <a:ext cx="8229600" cy="739588"/>
          </a:xfrm>
          <a:prstGeom prst="rect">
            <a:avLst/>
          </a:prstGeom>
        </p:spPr>
        <p:txBody>
          <a:bodyPr vert="horz" lIns="91440" tIns="45720" rIns="91440" bIns="45720" rtlCol="0" anchor="ctr">
            <a:normAutofit fontScale="97500"/>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dirty="0" smtClean="0">
                <a:latin typeface="Titr" pitchFamily="2" charset="-78"/>
                <a:cs typeface="Titr" pitchFamily="2" charset="-78"/>
              </a:rPr>
              <a:t>اصول مالیات</a:t>
            </a:r>
            <a:endParaRPr lang="en-US" dirty="0">
              <a:latin typeface="Titr" pitchFamily="2" charset="-78"/>
              <a:cs typeface="Titr" pitchFamily="2" charset="-78"/>
            </a:endParaRPr>
          </a:p>
        </p:txBody>
      </p:sp>
      <p:sp>
        <p:nvSpPr>
          <p:cNvPr id="6" name="Rectangle 3"/>
          <p:cNvSpPr txBox="1">
            <a:spLocks noChangeArrowheads="1"/>
          </p:cNvSpPr>
          <p:nvPr/>
        </p:nvSpPr>
        <p:spPr>
          <a:xfrm rot="387386">
            <a:off x="0" y="980729"/>
            <a:ext cx="9144000" cy="5256584"/>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just">
              <a:buFont typeface="Wingdings 2" charset="2"/>
              <a:buNone/>
            </a:pPr>
            <a:r>
              <a:rPr lang="fa-IR"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2.اصل مساوات</a:t>
            </a:r>
            <a:endPar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ctr">
              <a:buFont typeface="Wingdings 2" charset="2"/>
              <a:buNone/>
            </a:pPr>
            <a:r>
              <a:rPr lang="fa-IR" sz="2000" b="1" dirty="0" smtClean="0"/>
              <a:t>این اصل به اصل مالیات نسبی معروف است. براساس این اصل مالیات زمانی عادلانه است که در پرداخت مالیات مساوات و برابری در نظر گرفته شود. یا بعبارت دیگر ، هر فرد نسبت برابری از درآمدش را بعنوان مالیات بپردازد.</a:t>
            </a:r>
            <a:endParaRPr lang="en-US" sz="2000" b="1" dirty="0" smtClean="0"/>
          </a:p>
          <a:p>
            <a:pPr marL="0" indent="0" algn="ctr">
              <a:buFont typeface="Wingdings 2" charset="2"/>
              <a:buNone/>
            </a:pPr>
            <a:r>
              <a:rPr lang="fa-IR" sz="2000" b="1" dirty="0" smtClean="0"/>
              <a:t>برای مثال اگر یکفرد 50000واحد پولی درآمد داردو فرد دیگری 75000واحد</a:t>
            </a:r>
          </a:p>
          <a:p>
            <a:pPr marL="0" indent="0" algn="ctr">
              <a:buFont typeface="Wingdings 2" charset="2"/>
              <a:buNone/>
            </a:pPr>
            <a:r>
              <a:rPr lang="fa-IR" sz="2000" b="1" dirty="0" smtClean="0"/>
              <a:t> پولی ، در صورتیکه فرد اول 500واحد پولی مالیات می پردازد، فرد دوم</a:t>
            </a:r>
          </a:p>
          <a:p>
            <a:pPr marL="0" indent="0" algn="ctr">
              <a:buFont typeface="Wingdings 2" charset="2"/>
              <a:buNone/>
            </a:pPr>
            <a:r>
              <a:rPr lang="fa-IR" sz="2000" b="1" dirty="0" smtClean="0"/>
              <a:t> 750واحد پولی مالیات می پردازد. پیروان این اصل معتقدندکه این عادلانه</a:t>
            </a:r>
          </a:p>
          <a:p>
            <a:pPr marL="0" indent="0" algn="ctr">
              <a:buFont typeface="Wingdings 2" charset="2"/>
              <a:buNone/>
            </a:pPr>
            <a:r>
              <a:rPr lang="fa-IR" sz="2000" b="1" dirty="0" smtClean="0"/>
              <a:t> ترین روش تأمین درآمدبرای دولت از طریق مالیات است.</a:t>
            </a:r>
            <a:endParaRPr lang="en-US" sz="2000" b="1" dirty="0"/>
          </a:p>
        </p:txBody>
      </p:sp>
    </p:spTree>
    <p:extLst>
      <p:ext uri="{BB962C8B-B14F-4D97-AF65-F5344CB8AC3E}">
        <p14:creationId xmlns:p14="http://schemas.microsoft.com/office/powerpoint/2010/main" val="92159428"/>
      </p:ext>
    </p:extLst>
  </p:cSld>
  <p:clrMapOvr>
    <a:masterClrMapping/>
  </p:clrMapOvr>
  <p:transition spd="slow">
    <p:push dir="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5122" name="Picture 2" descr="C:\Users\rayansharq\Pictures\0344.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60485" y="0"/>
            <a:ext cx="9204485" cy="69033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rot="363391">
            <a:off x="457200" y="228601"/>
            <a:ext cx="8229600" cy="739588"/>
          </a:xfrm>
          <a:prstGeom prst="rect">
            <a:avLst/>
          </a:prstGeom>
        </p:spPr>
        <p:txBody>
          <a:bodyPr vert="horz" lIns="91440" tIns="45720" rIns="91440" bIns="45720" rtlCol="0" anchor="ctr">
            <a:normAutofit fontScale="97500"/>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dirty="0" smtClean="0">
                <a:latin typeface="Titr" pitchFamily="2" charset="-78"/>
                <a:cs typeface="Titr" pitchFamily="2" charset="-78"/>
              </a:rPr>
              <a:t>اصول مالیات</a:t>
            </a:r>
            <a:endParaRPr lang="en-US" dirty="0">
              <a:latin typeface="Titr" pitchFamily="2" charset="-78"/>
              <a:cs typeface="Titr" pitchFamily="2" charset="-78"/>
            </a:endParaRPr>
          </a:p>
        </p:txBody>
      </p:sp>
      <p:sp>
        <p:nvSpPr>
          <p:cNvPr id="4" name="Rectangle 3"/>
          <p:cNvSpPr/>
          <p:nvPr/>
        </p:nvSpPr>
        <p:spPr>
          <a:xfrm>
            <a:off x="2846040" y="1004866"/>
            <a:ext cx="5842993" cy="707886"/>
          </a:xfrm>
          <a:prstGeom prst="rect">
            <a:avLst/>
          </a:prstGeom>
        </p:spPr>
        <p:txBody>
          <a:bodyPr wrap="square">
            <a:spAutoFit/>
          </a:bodyPr>
          <a:lstStyle/>
          <a:p>
            <a:pPr algn="just"/>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دوم . اصول مالیات جدید</a:t>
            </a: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6" name="Rectangle 5"/>
          <p:cNvSpPr/>
          <p:nvPr/>
        </p:nvSpPr>
        <p:spPr>
          <a:xfrm rot="180076">
            <a:off x="3625800" y="2102764"/>
            <a:ext cx="5061001" cy="646331"/>
          </a:xfrm>
          <a:prstGeom prst="rect">
            <a:avLst/>
          </a:prstGeom>
        </p:spPr>
        <p:txBody>
          <a:bodyPr wrap="none">
            <a:spAutoFit/>
          </a:bodyPr>
          <a:lstStyle/>
          <a:p>
            <a:pPr lvl="0" algn="just"/>
            <a:r>
              <a:rPr lang="fa-IR"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1- اصل شخصی ساختن مالیات</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endParaRPr>
          </a:p>
        </p:txBody>
      </p:sp>
      <p:sp>
        <p:nvSpPr>
          <p:cNvPr id="7" name="Rectangle 6"/>
          <p:cNvSpPr/>
          <p:nvPr/>
        </p:nvSpPr>
        <p:spPr>
          <a:xfrm rot="562388">
            <a:off x="491863" y="2852936"/>
            <a:ext cx="7787208" cy="2677656"/>
          </a:xfrm>
          <a:prstGeom prst="rect">
            <a:avLst/>
          </a:prstGeom>
        </p:spPr>
        <p:txBody>
          <a:bodyPr wrap="square">
            <a:spAutoFit/>
          </a:bodyPr>
          <a:lstStyle/>
          <a:p>
            <a:pPr algn="ctr"/>
            <a:r>
              <a:rPr lang="fa-IR" sz="2400" b="1" dirty="0"/>
              <a:t>این اصل در دوران تحول مالیۀ جدید بوجود آمده است . بنابراین اصل ، هنگام وضع و دریافت مالیات تنها رقم درآمد مبنای محاسبه مالیات قرار نمی گیرد ، بلکه وضع شخص مالیات دهنده از نقطه نظر تحصیل درآمد و وضیعت اجتماعی نیز مورد توجه می باشد. برای مثال نحوۀ تحصیل درآمد از نظر رنج و مشقت بکار رفته در تحصیل درآمد مورد توجه قرار می گیرد.</a:t>
            </a:r>
            <a:endParaRPr lang="en-US" sz="2400" b="1" dirty="0"/>
          </a:p>
        </p:txBody>
      </p:sp>
    </p:spTree>
    <p:extLst>
      <p:ext uri="{BB962C8B-B14F-4D97-AF65-F5344CB8AC3E}">
        <p14:creationId xmlns:p14="http://schemas.microsoft.com/office/powerpoint/2010/main" val="832280082"/>
      </p:ext>
    </p:extLst>
  </p:cSld>
  <p:clrMapOvr>
    <a:masterClrMapping/>
  </p:clrMapOvr>
  <p:transition spd="slow">
    <p:push dir="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6146" name="Picture 2" descr="C:\Users\rayansharq\Pictures\0157.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914400" y="0"/>
            <a:ext cx="8229600" cy="739588"/>
          </a:xfrm>
          <a:prstGeom prst="rect">
            <a:avLst/>
          </a:prstGeom>
        </p:spPr>
        <p:txBody>
          <a:bodyPr vert="horz" lIns="91440" tIns="45720" rIns="91440" bIns="45720" rtlCol="0" anchor="ctr">
            <a:normAutofit fontScale="97500"/>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dirty="0" smtClean="0">
                <a:latin typeface="Titr" pitchFamily="2" charset="-78"/>
                <a:cs typeface="Titr" pitchFamily="2" charset="-78"/>
              </a:rPr>
              <a:t>اصول مالیات</a:t>
            </a:r>
            <a:endParaRPr lang="en-US" dirty="0">
              <a:latin typeface="Titr" pitchFamily="2" charset="-78"/>
              <a:cs typeface="Titr" pitchFamily="2" charset="-78"/>
            </a:endParaRPr>
          </a:p>
        </p:txBody>
      </p:sp>
      <p:sp>
        <p:nvSpPr>
          <p:cNvPr id="6" name="Rectangle 3"/>
          <p:cNvSpPr txBox="1">
            <a:spLocks noChangeArrowheads="1"/>
          </p:cNvSpPr>
          <p:nvPr/>
        </p:nvSpPr>
        <p:spPr>
          <a:xfrm rot="504655">
            <a:off x="762000" y="764704"/>
            <a:ext cx="8202488" cy="5688631"/>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Font typeface="Wingdings 2" charset="2"/>
              <a:buNone/>
            </a:pPr>
            <a:r>
              <a:rPr lang="fa-IR" sz="2400" b="1" dirty="0" smtClean="0"/>
              <a:t>آیا </a:t>
            </a:r>
            <a:r>
              <a:rPr lang="fa-IR"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درآمد از کار </a:t>
            </a:r>
            <a:r>
              <a:rPr lang="fa-IR" sz="2400" b="1" dirty="0" smtClean="0"/>
              <a:t>تحصیل گردیده یا حاصل از </a:t>
            </a:r>
          </a:p>
          <a:p>
            <a:pPr marL="0" indent="0" algn="ctr">
              <a:buFont typeface="Wingdings 2" charset="2"/>
              <a:buNone/>
            </a:pPr>
            <a:r>
              <a:rPr lang="fa-IR" sz="2400" b="1" u="sng" dirty="0" smtClean="0"/>
              <a:t>سرمایه</a:t>
            </a:r>
            <a:r>
              <a:rPr lang="fa-IR" sz="2400" b="1" dirty="0" smtClean="0"/>
              <a:t> است . گروهی عقیده دارند در صورتیکه</a:t>
            </a:r>
          </a:p>
          <a:p>
            <a:pPr marL="0" indent="0" algn="ctr">
              <a:buFont typeface="Wingdings 2" charset="2"/>
              <a:buNone/>
            </a:pPr>
            <a:r>
              <a:rPr lang="fa-IR" sz="2400" b="1" dirty="0" smtClean="0"/>
              <a:t> نرخ مالیات بر درآمد حاصل از کار و درآمد حاصل</a:t>
            </a:r>
          </a:p>
          <a:p>
            <a:pPr marL="0" indent="0" algn="ctr">
              <a:buFont typeface="Wingdings 2" charset="2"/>
              <a:buNone/>
            </a:pPr>
            <a:r>
              <a:rPr lang="fa-IR" sz="2400" b="1" dirty="0" smtClean="0"/>
              <a:t> از سرمایه یکسان باشد ، چون در تحصیل درآمد</a:t>
            </a:r>
          </a:p>
          <a:p>
            <a:pPr marL="0" indent="0" algn="ctr">
              <a:buFont typeface="Wingdings 2" charset="2"/>
              <a:buNone/>
            </a:pPr>
            <a:r>
              <a:rPr lang="fa-IR" sz="2400" b="1" dirty="0" smtClean="0"/>
              <a:t> نوع اول رنج و مشقت بیشتری را مالیات دهنده</a:t>
            </a:r>
          </a:p>
          <a:p>
            <a:pPr marL="0" indent="0" algn="ctr">
              <a:buFont typeface="Wingdings 2" charset="2"/>
              <a:buNone/>
            </a:pPr>
            <a:r>
              <a:rPr lang="fa-IR" sz="2400" b="1" dirty="0" smtClean="0"/>
              <a:t> متحمل گردیده است، هنگام پرداخت فداکاری</a:t>
            </a:r>
          </a:p>
          <a:p>
            <a:pPr marL="0" indent="0" algn="ctr">
              <a:buFont typeface="Wingdings 2" charset="2"/>
              <a:buNone/>
            </a:pPr>
            <a:r>
              <a:rPr lang="fa-IR" sz="2400" b="1" dirty="0" smtClean="0"/>
              <a:t> بیشتری نسبت به فردی که مالیات بردرآمد</a:t>
            </a:r>
          </a:p>
          <a:p>
            <a:pPr marL="0" indent="0" algn="ctr">
              <a:buFont typeface="Wingdings 2" charset="2"/>
              <a:buNone/>
            </a:pPr>
            <a:r>
              <a:rPr lang="fa-IR" sz="2400" b="1" dirty="0" smtClean="0"/>
              <a:t> حاصل از سرمایه را می پردازد، انجام می دهد.</a:t>
            </a:r>
          </a:p>
          <a:p>
            <a:pPr marL="0" indent="0" algn="ctr">
              <a:buFont typeface="Wingdings 2" charset="2"/>
              <a:buNone/>
            </a:pPr>
            <a:r>
              <a:rPr lang="fa-IR" sz="2400" b="1" dirty="0" smtClean="0"/>
              <a:t> از نقطه </a:t>
            </a:r>
            <a:r>
              <a:rPr lang="fa-IR" sz="2400" b="1" dirty="0" smtClean="0">
                <a:solidFill>
                  <a:srgbClr val="00B050"/>
                </a:solidFill>
              </a:rPr>
              <a:t>نظر وضعیت اجتماعی </a:t>
            </a:r>
            <a:r>
              <a:rPr lang="fa-IR" sz="2400" b="1" dirty="0" smtClean="0"/>
              <a:t>مالیات دهنده ،</a:t>
            </a:r>
          </a:p>
          <a:p>
            <a:pPr marL="0" indent="0" algn="ctr">
              <a:buFont typeface="Wingdings 2" charset="2"/>
              <a:buNone/>
            </a:pPr>
            <a:r>
              <a:rPr lang="fa-IR" sz="2400" b="1" dirty="0" smtClean="0"/>
              <a:t> به عواملی مانند </a:t>
            </a:r>
            <a:r>
              <a:rPr lang="fa-IR"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تعداد افراد تحت تكفل ماليات</a:t>
            </a:r>
          </a:p>
          <a:p>
            <a:pPr marL="0" indent="0" algn="ctr">
              <a:buFont typeface="Wingdings 2" charset="2"/>
              <a:buNone/>
            </a:pPr>
            <a:r>
              <a:rPr lang="fa-IR"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 دهنده توجه می گردد.</a:t>
            </a:r>
            <a:endParaRPr lang="en-US" sz="2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4170462613"/>
      </p:ext>
    </p:extLst>
  </p:cSld>
  <p:clrMapOvr>
    <a:masterClrMapping/>
  </p:clrMapOvr>
  <p:transition spd="slow">
    <p:push dir="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7170" name="Picture 2" descr="C:\Users\rayansharq\Pictures\0344.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457200" y="228601"/>
            <a:ext cx="8229600" cy="739588"/>
          </a:xfrm>
          <a:prstGeom prst="rect">
            <a:avLst/>
          </a:prstGeom>
        </p:spPr>
        <p:txBody>
          <a:bodyPr vert="horz" lIns="91440" tIns="45720" rIns="91440" bIns="45720" rtlCol="0" anchor="ctr">
            <a:normAutofit fontScale="97500"/>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dirty="0" smtClean="0">
                <a:latin typeface="Titr" pitchFamily="2" charset="-78"/>
                <a:cs typeface="Titr" pitchFamily="2" charset="-78"/>
              </a:rPr>
              <a:t>اصول مالیات</a:t>
            </a:r>
            <a:endParaRPr lang="en-US" dirty="0">
              <a:latin typeface="Titr" pitchFamily="2" charset="-78"/>
              <a:cs typeface="Titr" pitchFamily="2" charset="-78"/>
            </a:endParaRPr>
          </a:p>
        </p:txBody>
      </p:sp>
      <p:sp>
        <p:nvSpPr>
          <p:cNvPr id="6" name="Rectangle 3"/>
          <p:cNvSpPr txBox="1">
            <a:spLocks noChangeArrowheads="1"/>
          </p:cNvSpPr>
          <p:nvPr/>
        </p:nvSpPr>
        <p:spPr>
          <a:xfrm rot="509354">
            <a:off x="762000" y="908720"/>
            <a:ext cx="8077200" cy="5949280"/>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Font typeface="Wingdings 2" charset="2"/>
              <a:buNone/>
            </a:pPr>
            <a:r>
              <a:rPr lang="fa-IR" sz="2400" b="1" dirty="0" smtClean="0"/>
              <a:t> به عقیدۀ گروهی ، در صورتیکه دو فرد دارای درآمد مساوی باشند، امایکی از این دو صاحب عائله و دیگری مجرد باشد، در صورتیکه براساس درآمد مالیات پرداخت نمایند، در پرداخت مالیات ، فرد اول فداکاری بیشتری نموده است و این امر باصل عدالت و مساوات مالیات منافات دارد.</a:t>
            </a:r>
            <a:endParaRPr lang="en-US" sz="2400" b="1" dirty="0" smtClean="0"/>
          </a:p>
          <a:p>
            <a:pPr marL="0" indent="0" algn="ctr">
              <a:buFont typeface="Wingdings 2" charset="2"/>
              <a:buNone/>
            </a:pPr>
            <a:r>
              <a:rPr lang="fa-IR" sz="2400" b="1" dirty="0" smtClean="0"/>
              <a:t>به علت دو عامل فوق است که گروهی معتقدند در وضع و وصول مالیاتها باید شخص مالیات دهنده نیز مورد توجه قرارگیرد. توجه به وضعیت شخص مالیات دهنده در سیستم مالیاتی کشورهای مختلف از طریق معافیتهای مالیاتی انجام می پذیرد ، یااینکه نرخهای متفاوت برای درآمد حاصل از سرمایه وکارمعین می گردد.</a:t>
            </a:r>
            <a:endParaRPr lang="en-US" sz="2400" b="1" dirty="0"/>
          </a:p>
        </p:txBody>
      </p:sp>
    </p:spTree>
    <p:extLst>
      <p:ext uri="{BB962C8B-B14F-4D97-AF65-F5344CB8AC3E}">
        <p14:creationId xmlns:p14="http://schemas.microsoft.com/office/powerpoint/2010/main" val="2103753591"/>
      </p:ext>
    </p:extLst>
  </p:cSld>
  <p:clrMapOvr>
    <a:masterClrMapping/>
  </p:clrMapOvr>
  <p:transition spd="slow">
    <p:push dir="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8194" name="Picture 2" descr="C:\Users\rayansharq\Pictures\0344.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rot="588547">
            <a:off x="457200" y="228601"/>
            <a:ext cx="8229600" cy="739588"/>
          </a:xfrm>
          <a:prstGeom prst="rect">
            <a:avLst/>
          </a:prstGeom>
        </p:spPr>
        <p:txBody>
          <a:bodyPr vert="horz" lIns="91440" tIns="45720" rIns="91440" bIns="45720" rtlCol="0" anchor="ctr">
            <a:normAutofit fontScale="97500"/>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dirty="0" smtClean="0">
                <a:latin typeface="Titr" pitchFamily="2" charset="-78"/>
                <a:cs typeface="Titr" pitchFamily="2" charset="-78"/>
              </a:rPr>
              <a:t>اصول مالیات</a:t>
            </a:r>
            <a:endParaRPr lang="en-US" dirty="0">
              <a:latin typeface="Titr" pitchFamily="2" charset="-78"/>
              <a:cs typeface="Titr" pitchFamily="2" charset="-78"/>
            </a:endParaRPr>
          </a:p>
        </p:txBody>
      </p:sp>
      <p:sp>
        <p:nvSpPr>
          <p:cNvPr id="6" name="Rectangle 3"/>
          <p:cNvSpPr txBox="1">
            <a:spLocks noChangeArrowheads="1"/>
          </p:cNvSpPr>
          <p:nvPr/>
        </p:nvSpPr>
        <p:spPr>
          <a:xfrm rot="451795">
            <a:off x="762000" y="908720"/>
            <a:ext cx="8077200" cy="5949280"/>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Font typeface="Wingdings 2" charset="2"/>
              <a:buNone/>
            </a:pPr>
            <a:r>
              <a:rPr lang="fa-IR"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2.اصل دخالت</a:t>
            </a:r>
            <a:endPar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endParaRPr>
          </a:p>
          <a:p>
            <a:pPr marL="0" indent="0" algn="ctr">
              <a:buFont typeface="Wingdings 2" charset="2"/>
              <a:buNone/>
            </a:pPr>
            <a:r>
              <a:rPr lang="fa-IR" sz="2400" b="1" dirty="0" smtClean="0"/>
              <a:t>اصول مالیات مکتب کلاسیک براساس آزادی فعالیتهای</a:t>
            </a:r>
          </a:p>
          <a:p>
            <a:pPr marL="0" indent="0" algn="ctr">
              <a:buFont typeface="Wingdings 2" charset="2"/>
              <a:buNone/>
            </a:pPr>
            <a:r>
              <a:rPr lang="fa-IR" sz="2400" b="1" dirty="0" smtClean="0"/>
              <a:t> اقتصادی و کسب کار و عدم مداخله دولت در امور</a:t>
            </a:r>
          </a:p>
          <a:p>
            <a:pPr marL="0" indent="0" algn="ctr">
              <a:buFont typeface="Wingdings 2" charset="2"/>
              <a:buNone/>
            </a:pPr>
            <a:r>
              <a:rPr lang="fa-IR" sz="2400" b="1" dirty="0" smtClean="0"/>
              <a:t> اقتصادی است. بنابراین اصل بیطرفی مالیاتها در اصول</a:t>
            </a:r>
          </a:p>
          <a:p>
            <a:pPr marL="0" indent="0" algn="ctr">
              <a:buFont typeface="Wingdings 2" charset="2"/>
              <a:buNone/>
            </a:pPr>
            <a:r>
              <a:rPr lang="fa-IR" sz="2400" b="1" dirty="0" smtClean="0"/>
              <a:t> پیشنهادی کلاسیک ها مستتر است. در برقراری مالیاتها</a:t>
            </a:r>
          </a:p>
          <a:p>
            <a:pPr marL="0" indent="0" algn="ctr">
              <a:buFont typeface="Wingdings 2" charset="2"/>
              <a:buNone/>
            </a:pPr>
            <a:r>
              <a:rPr lang="fa-IR" sz="2400" b="1" dirty="0" smtClean="0"/>
              <a:t> هدفهای اقتصادی و اجتماعی مورد نظر نیست، و</a:t>
            </a:r>
          </a:p>
          <a:p>
            <a:pPr marL="0" indent="0" algn="ctr">
              <a:buFont typeface="Wingdings 2" charset="2"/>
              <a:buNone/>
            </a:pPr>
            <a:r>
              <a:rPr lang="fa-IR" sz="2400" b="1" dirty="0" smtClean="0"/>
              <a:t> هرگونه مالیات باید از نظر اقتصادی کاملا بیطرف باشد و</a:t>
            </a:r>
          </a:p>
          <a:p>
            <a:pPr marL="0" indent="0" algn="ctr">
              <a:buFont typeface="Wingdings 2" charset="2"/>
              <a:buNone/>
            </a:pPr>
            <a:r>
              <a:rPr lang="fa-IR" sz="2400" b="1" dirty="0" smtClean="0"/>
              <a:t> باعث نگردد که مردم را از فعالیت معینی باز دارد و یا به</a:t>
            </a:r>
          </a:p>
          <a:p>
            <a:pPr marL="0" indent="0" algn="ctr">
              <a:buFont typeface="Wingdings 2" charset="2"/>
              <a:buNone/>
            </a:pPr>
            <a:r>
              <a:rPr lang="fa-IR" sz="2400" b="1" dirty="0" smtClean="0"/>
              <a:t> انجام فعالیت دیگری تشویق کند.</a:t>
            </a:r>
            <a:endParaRPr lang="en-US" sz="2400" b="1" dirty="0"/>
          </a:p>
        </p:txBody>
      </p:sp>
    </p:spTree>
    <p:extLst>
      <p:ext uri="{BB962C8B-B14F-4D97-AF65-F5344CB8AC3E}">
        <p14:creationId xmlns:p14="http://schemas.microsoft.com/office/powerpoint/2010/main" val="3077091204"/>
      </p:ext>
    </p:extLst>
  </p:cSld>
  <p:clrMapOvr>
    <a:masterClrMapping/>
  </p:clrMapOvr>
  <p:transition spd="slow">
    <p:push dir="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9218" name="Picture 2" descr="C:\Users\rayansharq\Pictures\0344.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620244">
            <a:off x="2123728" y="404664"/>
            <a:ext cx="4896544" cy="584775"/>
          </a:xfrm>
          <a:prstGeom prst="rect">
            <a:avLst/>
          </a:prstGeom>
        </p:spPr>
        <p:txBody>
          <a:bodyPr wrap="square">
            <a:spAutoFit/>
          </a:bodyPr>
          <a:lstStyle/>
          <a:p>
            <a:pPr algn="ctr"/>
            <a:r>
              <a:rPr lang="fa-IR" sz="3200" dirty="0">
                <a:latin typeface="Titr" pitchFamily="2" charset="-78"/>
                <a:cs typeface="Titr" pitchFamily="2" charset="-78"/>
              </a:rPr>
              <a:t>اصول مالیات</a:t>
            </a:r>
          </a:p>
        </p:txBody>
      </p:sp>
      <p:sp>
        <p:nvSpPr>
          <p:cNvPr id="6" name="Rectangle 3"/>
          <p:cNvSpPr txBox="1">
            <a:spLocks noChangeArrowheads="1"/>
          </p:cNvSpPr>
          <p:nvPr/>
        </p:nvSpPr>
        <p:spPr>
          <a:xfrm rot="655765">
            <a:off x="762000" y="548680"/>
            <a:ext cx="8077200" cy="6309320"/>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Font typeface="Wingdings 2" charset="2"/>
              <a:buNone/>
            </a:pPr>
            <a:r>
              <a:rPr lang="fa-IR" sz="2000" b="1" dirty="0" smtClean="0"/>
              <a:t>اقتصاددانان بعداز کلاسیکها، بخصوص کینز و پیروان وی معتقدندکه</a:t>
            </a:r>
          </a:p>
          <a:p>
            <a:pPr marL="0" indent="0" algn="ctr">
              <a:buFont typeface="Wingdings 2" charset="2"/>
              <a:buNone/>
            </a:pPr>
            <a:r>
              <a:rPr lang="fa-IR" sz="2000" b="1" dirty="0" smtClean="0"/>
              <a:t> دولت برای ارشاد فعالیتهای اقتصادی باید در امور اقتصادی دخالت</a:t>
            </a:r>
          </a:p>
          <a:p>
            <a:pPr marL="0" indent="0" algn="ctr">
              <a:buFont typeface="Wingdings 2" charset="2"/>
              <a:buNone/>
            </a:pPr>
            <a:r>
              <a:rPr lang="fa-IR" sz="2000" b="1" dirty="0" smtClean="0"/>
              <a:t> کند. هنگام مداخله دولت در امور اقتصادی یعنی در سیستم اقتص</a:t>
            </a:r>
          </a:p>
          <a:p>
            <a:pPr marL="0" indent="0" algn="ctr">
              <a:buFont typeface="Wingdings 2" charset="2"/>
              <a:buNone/>
            </a:pPr>
            <a:r>
              <a:rPr lang="fa-IR" sz="2000" b="1" dirty="0" smtClean="0"/>
              <a:t>اد ارشادی دیگر مسألۀ بیطرفی مالیتها مطرح نمی باشد. امروزه</a:t>
            </a:r>
          </a:p>
          <a:p>
            <a:pPr marL="0" indent="0" algn="ctr">
              <a:buFont typeface="Wingdings 2" charset="2"/>
              <a:buNone/>
            </a:pPr>
            <a:r>
              <a:rPr lang="fa-IR" sz="2000" b="1" dirty="0" smtClean="0"/>
              <a:t> مالیتها علاوه برآنکه منبع تأمین درآمد برای دولت می باشند، وسیلۀ</a:t>
            </a:r>
          </a:p>
          <a:p>
            <a:pPr marL="0" indent="0" algn="ctr">
              <a:buFont typeface="Wingdings 2" charset="2"/>
              <a:buNone/>
            </a:pPr>
            <a:r>
              <a:rPr lang="fa-IR" sz="2000" b="1" dirty="0" smtClean="0"/>
              <a:t> بسیار موثری برای ارشاد اقتصاد یعنی مداخله دولت در امور</a:t>
            </a:r>
          </a:p>
          <a:p>
            <a:pPr marL="0" indent="0" algn="ctr">
              <a:buFont typeface="Wingdings 2" charset="2"/>
              <a:buNone/>
            </a:pPr>
            <a:r>
              <a:rPr lang="fa-IR" sz="2000" b="1" dirty="0" smtClean="0"/>
              <a:t> اقتصادی بمنظور نیل به هدفهای اقتصادی واجتماعی نیز هستند. </a:t>
            </a:r>
            <a:endParaRPr lang="en-US" sz="2000" b="1" dirty="0" smtClean="0"/>
          </a:p>
        </p:txBody>
      </p:sp>
    </p:spTree>
    <p:extLst>
      <p:ext uri="{BB962C8B-B14F-4D97-AF65-F5344CB8AC3E}">
        <p14:creationId xmlns:p14="http://schemas.microsoft.com/office/powerpoint/2010/main" val="947450985"/>
      </p:ext>
    </p:extLst>
  </p:cSld>
  <p:clrMapOvr>
    <a:masterClrMapping/>
  </p:clrMapOvr>
  <p:transition spd="slow">
    <p:push dir="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2" descr="C:\Users\rayansharq\Pictures\0344.jpg"/>
          <p:cNvPicPr>
            <a:picLocks noGrp="1" noChangeAspect="1" noChangeArrowheads="1"/>
          </p:cNvPicPr>
          <p:nvPr>
            <p:ph idx="1"/>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908727">
            <a:off x="0" y="1397675"/>
            <a:ext cx="8964488" cy="3046988"/>
          </a:xfrm>
          <a:prstGeom prst="rect">
            <a:avLst/>
          </a:prstGeom>
        </p:spPr>
        <p:txBody>
          <a:bodyPr wrap="square">
            <a:spAutoFit/>
          </a:bodyPr>
          <a:lstStyle/>
          <a:p>
            <a:pPr algn="ctr"/>
            <a:r>
              <a:rPr lang="fa-IR" sz="2400" b="1" dirty="0"/>
              <a:t>دخالت درامور اقتصادی از طریق مالیاتها ، </a:t>
            </a:r>
            <a:r>
              <a:rPr lang="fa-IR" sz="2400" b="1" dirty="0" smtClean="0"/>
              <a:t>اصل دخالت مالیات</a:t>
            </a:r>
            <a:endParaRPr lang="fa-IR" sz="2400" b="1" dirty="0"/>
          </a:p>
          <a:p>
            <a:pPr algn="ctr"/>
            <a:r>
              <a:rPr lang="fa-IR" sz="2400" b="1" dirty="0"/>
              <a:t>خوانده می شود. دخالت دولت درامور اقتصادی از طریق </a:t>
            </a:r>
            <a:r>
              <a:rPr lang="fa-IR" sz="2400" b="1" dirty="0" smtClean="0"/>
              <a:t>مالیات</a:t>
            </a:r>
          </a:p>
          <a:p>
            <a:pPr algn="ctr"/>
            <a:r>
              <a:rPr lang="fa-IR" sz="2400" b="1" dirty="0" smtClean="0"/>
              <a:t> </a:t>
            </a:r>
            <a:r>
              <a:rPr lang="fa-IR" sz="2400" b="1" dirty="0"/>
              <a:t>امکان دارد بخاطر هدفهای اقتصادی گوناگونی باشد. برای </a:t>
            </a:r>
            <a:endParaRPr lang="fa-IR" sz="2400" b="1" dirty="0" smtClean="0"/>
          </a:p>
          <a:p>
            <a:pPr algn="ctr"/>
            <a:r>
              <a:rPr lang="fa-IR" sz="2400" b="1" dirty="0" smtClean="0"/>
              <a:t>مثال </a:t>
            </a:r>
            <a:r>
              <a:rPr lang="fa-IR" sz="2400" b="1" dirty="0"/>
              <a:t>امکان دارد دولت بوسیلۀ افزایش یاکاهش مالیات ، تورم </a:t>
            </a:r>
            <a:r>
              <a:rPr lang="fa-IR" sz="2400" b="1" dirty="0" smtClean="0"/>
              <a:t>و</a:t>
            </a:r>
          </a:p>
          <a:p>
            <a:pPr algn="ctr"/>
            <a:r>
              <a:rPr lang="fa-IR" sz="2400" b="1" dirty="0" smtClean="0"/>
              <a:t> </a:t>
            </a:r>
            <a:r>
              <a:rPr lang="fa-IR" sz="2400" b="1" dirty="0"/>
              <a:t>ضد تورم را مهار کند ، یا با کاهش نرخ گروهی از مالیات ها و افزایش نرخ گروهی دیگر فعالیت های اقتصاد را در رشته ای تشویق و در رشته دیگری منع نماید. دربارۀ اثرات اقتصادی مالیات بعداً مفصل تر بحث خواهد شد.</a:t>
            </a:r>
            <a:endParaRPr lang="en-US" sz="2400" b="1" dirty="0"/>
          </a:p>
        </p:txBody>
      </p:sp>
    </p:spTree>
    <p:extLst>
      <p:ext uri="{BB962C8B-B14F-4D97-AF65-F5344CB8AC3E}">
        <p14:creationId xmlns:p14="http://schemas.microsoft.com/office/powerpoint/2010/main" val="3494068777"/>
      </p:ext>
    </p:extLst>
  </p:cSld>
  <p:clrMapOvr>
    <a:masterClrMapping/>
  </p:clrMapOvr>
  <p:transition spd="slow">
    <p:push dir="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10242" name="Picture 2" descr="C:\Users\rayansharq\Pictures\0344.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rot="615006">
            <a:off x="421747" y="332656"/>
            <a:ext cx="8229600" cy="864096"/>
          </a:xfrm>
          <a:prstGeom prst="rect">
            <a:avLst/>
          </a:prstGeom>
        </p:spPr>
        <p:txBody>
          <a:bodyPr vert="horz" lIns="91440" tIns="45720" rIns="91440" bIns="45720" rtlCol="0" anchor="ctr">
            <a:normAutofit fontScale="97500"/>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dirty="0" smtClean="0">
                <a:latin typeface="Titr" pitchFamily="2" charset="-78"/>
                <a:cs typeface="Titr" pitchFamily="2" charset="-78"/>
              </a:rPr>
              <a:t>اصول مالیات</a:t>
            </a:r>
            <a:endParaRPr lang="en-US" dirty="0">
              <a:latin typeface="Titr" pitchFamily="2" charset="-78"/>
              <a:cs typeface="Titr" pitchFamily="2" charset="-78"/>
            </a:endParaRPr>
          </a:p>
        </p:txBody>
      </p:sp>
      <p:sp>
        <p:nvSpPr>
          <p:cNvPr id="6" name="Rectangle 3"/>
          <p:cNvSpPr txBox="1">
            <a:spLocks noChangeArrowheads="1"/>
          </p:cNvSpPr>
          <p:nvPr/>
        </p:nvSpPr>
        <p:spPr>
          <a:xfrm rot="284243">
            <a:off x="421747" y="548680"/>
            <a:ext cx="8417453" cy="6309320"/>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just">
              <a:buFont typeface="Wingdings 2" charset="2"/>
              <a:buNone/>
            </a:pPr>
            <a:r>
              <a:rPr lang="fa-IR"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3.اصل بهای خدمات </a:t>
            </a:r>
          </a:p>
          <a:p>
            <a:pPr marL="0" indent="0" algn="ctr">
              <a:buFont typeface="Wingdings 2" charset="2"/>
              <a:buNone/>
            </a:pPr>
            <a:r>
              <a:rPr lang="fa-IR" sz="2400" b="1" dirty="0" smtClean="0"/>
              <a:t>درمورد وضع و وصول مالیات اقتصاددانان عقاید متفاوتی ابراز داشته اند . گروهی معتقدند که مالیاتی که هر شخص می پردازد باید متناسب با بهای خدماتی باشد که از دولت دریافت می کند . گروه دیگر معتقدند که مالیات افراد باید طوری باشد که نوعی فداکاری که مطلوب جامعه است بین افراد بوجود آید. بعبارت دیگر، گروهی از افراد کشور باید بیش از آنچه که از دولت خدمت عایدشان می گردد، مالیات پرداخت کنند ( فداکاری ) ، و گروه دیگر کمتر از ارزش خدماتی که از دولت عایدشان می گردد مالیات بپردازند. این اصل می تواند اصل توانایی پرداخت نیز باشد، آنان که تواناترند بیشتر، و ناتوانان مالیات کمتری پرداخت نمایند.</a:t>
            </a:r>
            <a:endParaRPr lang="en-US" sz="2400" b="1" dirty="0"/>
          </a:p>
        </p:txBody>
      </p:sp>
    </p:spTree>
    <p:extLst>
      <p:ext uri="{BB962C8B-B14F-4D97-AF65-F5344CB8AC3E}">
        <p14:creationId xmlns:p14="http://schemas.microsoft.com/office/powerpoint/2010/main" val="3024806690"/>
      </p:ext>
    </p:extLst>
  </p:cSld>
  <p:clrMapOvr>
    <a:masterClrMapping/>
  </p:clrMapOvr>
  <p:transition spd="slow">
    <p:push dir="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11266" name="Picture 2" descr="C:\Users\rayansharq\Pictures\0344.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rot="344248">
            <a:off x="440124" y="138723"/>
            <a:ext cx="8229600" cy="980728"/>
          </a:xfrm>
          <a:prstGeom prst="rect">
            <a:avLst/>
          </a:prstGeom>
        </p:spPr>
        <p:txBody>
          <a:bodyPr vert="horz" lIns="91440" tIns="45720" rIns="91440" bIns="45720" rtlCol="0" anchor="ctr">
            <a:normAutofit fontScale="97500"/>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dirty="0" smtClean="0">
                <a:latin typeface="Titr" pitchFamily="2" charset="-78"/>
                <a:cs typeface="Titr" pitchFamily="2" charset="-78"/>
              </a:rPr>
              <a:t>اصول مالیات</a:t>
            </a:r>
            <a:endParaRPr lang="en-US" dirty="0">
              <a:latin typeface="Titr" pitchFamily="2" charset="-78"/>
              <a:cs typeface="Titr" pitchFamily="2" charset="-78"/>
            </a:endParaRPr>
          </a:p>
        </p:txBody>
      </p:sp>
      <p:sp>
        <p:nvSpPr>
          <p:cNvPr id="6" name="Rectangle 3"/>
          <p:cNvSpPr txBox="1">
            <a:spLocks noChangeArrowheads="1"/>
          </p:cNvSpPr>
          <p:nvPr/>
        </p:nvSpPr>
        <p:spPr>
          <a:xfrm rot="378115">
            <a:off x="762000" y="548680"/>
            <a:ext cx="8077200" cy="6309320"/>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Font typeface="Wingdings 2" charset="2"/>
              <a:buNone/>
            </a:pPr>
            <a:r>
              <a:rPr lang="fa-IR" sz="2400" b="1" dirty="0" smtClean="0"/>
              <a:t>درعمل ، در روشهای وضع و وصول مالیات بطور کامل از هیچیک از دو فلسفۀ فوق پیروی نشده است. گروهی از مالیاتها براساس اصل بهای خدمات و گروه دیگر براساس اصل فداکاری وضع و وصول می گردند. برای مثال مالیات بربنزین مالیات بر اساس اصل بهای خدمات است. تنها آن گروه که صاحب اتومبیل هستند در مقابل استفاده از جاده های ساخته شده بوسسیله دولت، مالیات می پردازند. اما مالیات بر درآمد ، درصورتیکه تصور نماییم که بمصرف خدماتی می رسد که طبقه کم درآمد بیشتر از آن خدمات بهره مند می گردند ( بیمارستانها و مدارس دولتی )، مالیات براساس اصل فداکاری است.</a:t>
            </a:r>
            <a:endParaRPr lang="en-US" sz="2400" b="1" dirty="0"/>
          </a:p>
        </p:txBody>
      </p:sp>
    </p:spTree>
    <p:extLst>
      <p:ext uri="{BB962C8B-B14F-4D97-AF65-F5344CB8AC3E}">
        <p14:creationId xmlns:p14="http://schemas.microsoft.com/office/powerpoint/2010/main" val="720269834"/>
      </p:ext>
    </p:extLst>
  </p:cSld>
  <p:clrMapOvr>
    <a:masterClrMapping/>
  </p:clrMapOvr>
  <p:transition spd="slow">
    <p:push dir="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12290" name="Picture 2" descr="C:\Users\rayansharq\Pictures\0344.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2948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rot="475891">
            <a:off x="449943" y="232130"/>
            <a:ext cx="8229600" cy="1124744"/>
          </a:xfrm>
          <a:prstGeom prst="rect">
            <a:avLst/>
          </a:prstGeom>
        </p:spPr>
        <p:txBody>
          <a:bodyPr vert="horz" lIns="91440" tIns="45720" rIns="91440" bIns="45720" rtlCol="0" anchor="ctr">
            <a:normAutofit fontScale="97500"/>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dirty="0" smtClean="0">
                <a:latin typeface="Titr" pitchFamily="2" charset="-78"/>
                <a:cs typeface="Titr" pitchFamily="2" charset="-78"/>
              </a:rPr>
              <a:t>اصول مالیات</a:t>
            </a:r>
            <a:endParaRPr lang="en-US" dirty="0">
              <a:latin typeface="Titr" pitchFamily="2" charset="-78"/>
              <a:cs typeface="Titr" pitchFamily="2" charset="-78"/>
            </a:endParaRPr>
          </a:p>
        </p:txBody>
      </p:sp>
      <p:sp>
        <p:nvSpPr>
          <p:cNvPr id="6" name="Rectangle 3"/>
          <p:cNvSpPr txBox="1">
            <a:spLocks noChangeArrowheads="1"/>
          </p:cNvSpPr>
          <p:nvPr/>
        </p:nvSpPr>
        <p:spPr>
          <a:xfrm rot="278570">
            <a:off x="762000" y="548680"/>
            <a:ext cx="8077200" cy="6309320"/>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just">
              <a:buFont typeface="Wingdings 2" charset="2"/>
              <a:buNone/>
            </a:pPr>
            <a:r>
              <a:rPr lang="fa-I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4. اصل مطلوبیت بر درآمد</a:t>
            </a:r>
            <a:endPar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endParaRPr>
          </a:p>
          <a:p>
            <a:pPr marL="0" indent="0" algn="ctr">
              <a:buFont typeface="Wingdings 2" charset="2"/>
              <a:buNone/>
            </a:pPr>
            <a:r>
              <a:rPr lang="fa-IR" sz="2400" b="1" dirty="0" smtClean="0"/>
              <a:t>برخلاف کلاسیکها که معتقد به اصل مالیات نسبی و عدالت و مساوات مالیاتهابودند ، گروهی از ااقتصاددانان با تأکید روی قانون مطلوبیت نهایی کاهش یابنده ، عقیده دارند بعلت اینکه مطلوبیت نهایی هر واحد پول (درآمد) برای افراد کم درآمد بیشتر از مطلوبیت نهایی پول برای افراد پر درآمد است ، بنابراین اگر به نسبت برابر از درآمد این دو طبقه مالیات گرفته شود ، فرد کم درآمد مقدار بیشتری مطلوبیت از دست می دهد.</a:t>
            </a:r>
            <a:endParaRPr lang="en-US" sz="2400" b="1" dirty="0"/>
          </a:p>
        </p:txBody>
      </p:sp>
    </p:spTree>
    <p:extLst>
      <p:ext uri="{BB962C8B-B14F-4D97-AF65-F5344CB8AC3E}">
        <p14:creationId xmlns:p14="http://schemas.microsoft.com/office/powerpoint/2010/main" val="4080443858"/>
      </p:ext>
    </p:extLst>
  </p:cSld>
  <p:clrMapOvr>
    <a:masterClrMapping/>
  </p:clrMapOvr>
  <p:transition spd="slow">
    <p:push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20545" cy="764704"/>
          </a:xfrm>
        </p:spPr>
        <p:txBody>
          <a:bodyPr/>
          <a:lstStyle/>
          <a:p>
            <a:pPr algn="r"/>
            <a:r>
              <a:rPr lang="fa-IR" dirty="0">
                <a:latin typeface="Titr" pitchFamily="2" charset="-78"/>
                <a:cs typeface="Titr" pitchFamily="2" charset="-78"/>
              </a:rPr>
              <a:t>تعريف و موضوع ماليه عمومي</a:t>
            </a:r>
          </a:p>
        </p:txBody>
      </p:sp>
      <p:sp>
        <p:nvSpPr>
          <p:cNvPr id="4" name="Content Placeholder 4"/>
          <p:cNvSpPr>
            <a:spLocks noGrp="1"/>
          </p:cNvSpPr>
          <p:nvPr>
            <p:ph idx="1"/>
            <p:custDataLst>
              <p:tags r:id="rId1"/>
            </p:custDataLst>
          </p:nvPr>
        </p:nvSpPr>
        <p:spPr>
          <a:xfrm>
            <a:off x="83127" y="764704"/>
            <a:ext cx="9060873" cy="6093296"/>
          </a:xfrm>
        </p:spPr>
        <p:txBody>
          <a:bodyPr>
            <a:noAutofit/>
          </a:bodyPr>
          <a:lstStyle/>
          <a:p>
            <a:pPr marL="0" indent="0">
              <a:buNone/>
              <a:defRPr/>
            </a:pPr>
            <a:r>
              <a:rPr lang="fa-IR" sz="3200" dirty="0">
                <a:cs typeface="B Titr" pitchFamily="2" charset="-78"/>
              </a:rPr>
              <a:t>اصول زيربنايي هر نظام اقتصادي</a:t>
            </a:r>
          </a:p>
          <a:p>
            <a:pPr marL="274320" indent="-274320">
              <a:buFont typeface="Wingdings" pitchFamily="2" charset="2"/>
              <a:buChar char="v"/>
              <a:defRPr/>
            </a:pPr>
            <a:r>
              <a:rPr lang="fa-IR" sz="3200" dirty="0">
                <a:cs typeface="B Nazanin" pitchFamily="2" charset="-78"/>
              </a:rPr>
              <a:t> </a:t>
            </a:r>
            <a:r>
              <a:rPr lang="fa-IR" sz="3200" dirty="0">
                <a:solidFill>
                  <a:srgbClr val="00B050"/>
                </a:solidFill>
                <a:cs typeface="B Nazanin" pitchFamily="2" charset="-78"/>
              </a:rPr>
              <a:t>امنيت ملي و سياست خارجي</a:t>
            </a:r>
          </a:p>
          <a:p>
            <a:pPr marL="274320" indent="-274320">
              <a:buFont typeface="Wingdings" pitchFamily="2" charset="2"/>
              <a:buChar char="v"/>
              <a:defRPr/>
            </a:pPr>
            <a:r>
              <a:rPr lang="fa-IR" sz="3200" dirty="0">
                <a:cs typeface="B Nazanin" pitchFamily="2" charset="-78"/>
              </a:rPr>
              <a:t> </a:t>
            </a:r>
            <a:r>
              <a:rPr lang="fa-IR" sz="3200" dirty="0">
                <a:solidFill>
                  <a:srgbClr val="00B050"/>
                </a:solidFill>
                <a:cs typeface="B Nazanin" pitchFamily="2" charset="-78"/>
              </a:rPr>
              <a:t>قوه قضائيه </a:t>
            </a:r>
            <a:r>
              <a:rPr lang="fa-IR" sz="3200" dirty="0">
                <a:cs typeface="B Nazanin" pitchFamily="2" charset="-78"/>
              </a:rPr>
              <a:t>( حقوق مالكيت )</a:t>
            </a:r>
            <a:r>
              <a:rPr lang="en-US" sz="3200" dirty="0">
                <a:cs typeface="B Nazanin" pitchFamily="2" charset="-78"/>
              </a:rPr>
              <a:t>  </a:t>
            </a:r>
            <a:r>
              <a:rPr lang="fa-IR" sz="3200" dirty="0">
                <a:cs typeface="B Nazanin" pitchFamily="2" charset="-78"/>
              </a:rPr>
              <a:t> </a:t>
            </a:r>
          </a:p>
          <a:p>
            <a:pPr marL="274320" indent="-274320">
              <a:buFont typeface="Wingdings" pitchFamily="2" charset="2"/>
              <a:buChar char="v"/>
              <a:defRPr/>
            </a:pPr>
            <a:r>
              <a:rPr lang="fa-IR" sz="3200" dirty="0">
                <a:cs typeface="B Nazanin" pitchFamily="2" charset="-78"/>
              </a:rPr>
              <a:t> </a:t>
            </a:r>
            <a:r>
              <a:rPr lang="fa-IR" sz="3200" dirty="0">
                <a:solidFill>
                  <a:srgbClr val="00B050"/>
                </a:solidFill>
                <a:cs typeface="B Nazanin" pitchFamily="2" charset="-78"/>
              </a:rPr>
              <a:t>نظام مردمسالار كارآمد</a:t>
            </a:r>
          </a:p>
          <a:p>
            <a:pPr marL="274320" indent="-274320">
              <a:buFont typeface="Wingdings" pitchFamily="2" charset="2"/>
              <a:buChar char="v"/>
              <a:defRPr/>
            </a:pPr>
            <a:r>
              <a:rPr lang="fa-IR" sz="3200" dirty="0">
                <a:solidFill>
                  <a:srgbClr val="00B050"/>
                </a:solidFill>
                <a:cs typeface="B Nazanin" pitchFamily="2" charset="-78"/>
              </a:rPr>
              <a:t>قوانين و مقررات قوي </a:t>
            </a:r>
          </a:p>
          <a:p>
            <a:pPr marL="0" indent="0" algn="just">
              <a:buNone/>
              <a:defRPr/>
            </a:pPr>
            <a:r>
              <a:rPr lang="fa-IR" sz="3200" b="1" dirty="0">
                <a:cs typeface="B Nazanin" pitchFamily="2" charset="-78"/>
              </a:rPr>
              <a:t>قرآن مجید نازله‌ی مقام علمی پروردگار و عصاره‌ی عالم وجود است </a:t>
            </a:r>
            <a:r>
              <a:rPr lang="fa-IR" sz="3200" dirty="0">
                <a:cs typeface="B Nazanin" pitchFamily="2" charset="-78"/>
              </a:rPr>
              <a:t>؛‌ </a:t>
            </a:r>
            <a:r>
              <a:rPr lang="fa-IR" sz="2000" dirty="0">
                <a:cs typeface="B Nazanin" pitchFamily="2" charset="-78"/>
              </a:rPr>
              <a:t>و بدون تردید مطلبی نیست که در آن قابل جست و جو و تحقیق نباشد؛ منتها برداشت از قرآن نیاز به مقدمات و شرایطی دارد که بدون این شرایط و مقدمات هرگز نمی‌توان در آن دریای بی‌کرانه قدم گذاشت.</a:t>
            </a:r>
            <a:endParaRPr lang="fa-IR" sz="3200" dirty="0">
              <a:solidFill>
                <a:srgbClr val="00B050"/>
              </a:solidFill>
              <a:cs typeface="B Nazanin" pitchFamily="2" charset="-78"/>
            </a:endParaRPr>
          </a:p>
          <a:p>
            <a:pPr marL="0" indent="0">
              <a:buNone/>
              <a:defRPr/>
            </a:pPr>
            <a:r>
              <a:rPr lang="fa-IR" sz="3600" dirty="0">
                <a:latin typeface="Arial" pitchFamily="34" charset="0"/>
                <a:cs typeface="B Tabassom" pitchFamily="2" charset="-78"/>
              </a:rPr>
              <a:t>إِنَّ اللَّهَ لا يُغَيِّرُ ما بِقَومٍ حَتّى يُغَيِّروا ما بِأَنفُسِهِم  </a:t>
            </a:r>
            <a:r>
              <a:rPr lang="fa-IR" sz="1200" dirty="0">
                <a:cs typeface="B Nazanin" pitchFamily="2" charset="-78"/>
              </a:rPr>
              <a:t>سوره مبارکه الرعد آیه ۱۱</a:t>
            </a:r>
            <a:endParaRPr lang="fa-IR" sz="3200" dirty="0">
              <a:cs typeface="B Nazanin" pitchFamily="2" charset="-78"/>
            </a:endParaRPr>
          </a:p>
          <a:p>
            <a:pPr marL="0" indent="0">
              <a:buNone/>
              <a:defRPr/>
            </a:pPr>
            <a:r>
              <a:rPr lang="fa-IR" sz="3600" dirty="0">
                <a:latin typeface="IranNastaliq" pitchFamily="18" charset="0"/>
                <a:cs typeface="IranNastaliq" pitchFamily="18" charset="0"/>
              </a:rPr>
              <a:t>خداوند سرنوشت هیچ قوم (و ملّتی) را تغییر نمی‌دهد مگر آنکه آنان آنچه را در خودشان است تغییر دهند!</a:t>
            </a:r>
          </a:p>
          <a:p>
            <a:pPr marL="0" indent="0">
              <a:buNone/>
              <a:defRPr/>
            </a:pPr>
            <a:r>
              <a:rPr lang="fa-IR" sz="3600" dirty="0"/>
              <a:t>*</a:t>
            </a:r>
            <a:r>
              <a:rPr lang="fa-IR" sz="2800" dirty="0">
                <a:cs typeface="B Yekan" pitchFamily="2" charset="-78"/>
              </a:rPr>
              <a:t>محور تمام تحول ها همان جهش نفسانى و تغيير درونى است .</a:t>
            </a:r>
            <a:endParaRPr lang="fa-IR" sz="2800" dirty="0">
              <a:solidFill>
                <a:srgbClr val="00B050"/>
              </a:solidFill>
              <a:latin typeface="IranNastaliq" pitchFamily="18" charset="0"/>
              <a:cs typeface="B Yekan" pitchFamily="2" charset="-78"/>
            </a:endParaRPr>
          </a:p>
        </p:txBody>
      </p:sp>
    </p:spTree>
    <p:extLst>
      <p:ext uri="{BB962C8B-B14F-4D97-AF65-F5344CB8AC3E}">
        <p14:creationId xmlns:p14="http://schemas.microsoft.com/office/powerpoint/2010/main" val="3437353039"/>
      </p:ext>
    </p:extLst>
  </p:cSld>
  <p:clrMapOvr>
    <a:masterClrMapping/>
  </p:clrMapOvr>
  <p:transition spd="slow">
    <p:push dir="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13314" name="Picture 2" descr="C:\Users\rayansharq\Pictures\0344.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rot="242898">
            <a:off x="762000" y="548680"/>
            <a:ext cx="8077200" cy="6309320"/>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Font typeface="Wingdings 2" charset="2"/>
              <a:buNone/>
            </a:pPr>
            <a:r>
              <a:rPr lang="fa-IR" sz="2400" b="1" dirty="0" smtClean="0"/>
              <a:t>به این دلیل ، بعقیدۀ این گروه ، نظام مالیات نسبی کاملاً عادلانه نمی باشد.برای اینکه از دست دادن مطلوبیت برای هردو گروه برابر گردد، اینان معتقدند که ضریب مالیات باید با افزایش درآمد افزایش یابد. بعبارت دیگر نظام مالیاتی باید، نظام مالیات تصاعدی باشد. یعنی اگر فردی که دارای درآمد معادل 500واحد پولی است و50واحد پولی (10درصد ) مالیات می پردازد ، هنگامی سیستم مالیاتی عادلانه است که فرد دیگر که دارای درآمدی معادل 2000واحد پولی است ، 300واحد پولی (15درصد) مالیات بپردازد. ازاصل نظام مالیات تصاعدی ، درحال حاضردراغلب کشورهای دنیا، درنظام مالیات بر درآمد ، استفاده می گردد.</a:t>
            </a:r>
            <a:endParaRPr lang="en-US" sz="2400" b="1" dirty="0"/>
          </a:p>
        </p:txBody>
      </p:sp>
    </p:spTree>
    <p:extLst>
      <p:ext uri="{BB962C8B-B14F-4D97-AF65-F5344CB8AC3E}">
        <p14:creationId xmlns:p14="http://schemas.microsoft.com/office/powerpoint/2010/main" val="2683219429"/>
      </p:ext>
    </p:extLst>
  </p:cSld>
  <p:clrMapOvr>
    <a:masterClrMapping/>
  </p:clrMapOvr>
  <p:transition spd="slow">
    <p:push dir="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14338" name="Picture 2" descr="C:\Users\rayansharq\Pictures\023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457200" y="346089"/>
            <a:ext cx="8229600" cy="576064"/>
          </a:xfrm>
          <a:prstGeom prst="rect">
            <a:avLst/>
          </a:prstGeom>
        </p:spPr>
        <p:txBody>
          <a:bodyPr vert="horz" lIns="91440" tIns="45720" rIns="91440" bIns="45720" rtlCol="0" anchor="ctr">
            <a:normAutofit fontScale="97500"/>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dirty="0" smtClean="0">
                <a:latin typeface="Titr" pitchFamily="2" charset="-78"/>
                <a:cs typeface="Titr" pitchFamily="2" charset="-78"/>
              </a:rPr>
              <a:t>معیارهای عملی برای سیستم های مالیاتی </a:t>
            </a:r>
            <a:endParaRPr lang="en-US" dirty="0">
              <a:latin typeface="Titr" pitchFamily="2" charset="-78"/>
              <a:cs typeface="Titr" pitchFamily="2" charset="-78"/>
            </a:endParaRPr>
          </a:p>
        </p:txBody>
      </p:sp>
      <p:sp>
        <p:nvSpPr>
          <p:cNvPr id="6" name="Rectangle 3"/>
          <p:cNvSpPr txBox="1">
            <a:spLocks noChangeArrowheads="1"/>
          </p:cNvSpPr>
          <p:nvPr/>
        </p:nvSpPr>
        <p:spPr>
          <a:xfrm>
            <a:off x="179512" y="922152"/>
            <a:ext cx="8659688" cy="5935847"/>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Font typeface="Wingdings 2" charset="2"/>
              <a:buNone/>
            </a:pPr>
            <a:r>
              <a:rPr lang="fa-IR" sz="2000" b="1" dirty="0" smtClean="0">
                <a:solidFill>
                  <a:srgbClr val="0070C0"/>
                </a:solidFill>
              </a:rPr>
              <a:t>برای رعایت عدالت مالیاتی و همچنین به منظور تقلیل تأثیر منفی مالیات در اقتصاد ، سیستم مالیاتی باید واجد خصوصیات اداری صحیحی باشد.اهم این خصوصیات عبارتند از: اطمینان،معقول بودن هزینۀ پرداخت و دریافت مالیات ،قابلیت اجرا، و مقبولیت عامه.</a:t>
            </a:r>
            <a:endParaRPr lang="en-US" sz="2000" b="1" dirty="0" smtClean="0">
              <a:solidFill>
                <a:srgbClr val="0070C0"/>
              </a:solidFill>
            </a:endParaRPr>
          </a:p>
          <a:p>
            <a:pPr marL="0" indent="0" algn="just">
              <a:buFont typeface="Wingdings 2" charset="2"/>
              <a:buNone/>
            </a:pPr>
            <a:r>
              <a:rPr lang="fa-IR"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 اطمینان</a:t>
            </a:r>
            <a:endPar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ctr">
              <a:buFont typeface="Wingdings 2" charset="2"/>
              <a:buNone/>
            </a:pPr>
            <a:r>
              <a:rPr lang="fa-IR" sz="2000" b="1" dirty="0" smtClean="0"/>
              <a:t>برای توفیق فعالیتهای اقتصادی بخش خصوصی ، ثبات سیاسی و </a:t>
            </a:r>
          </a:p>
          <a:p>
            <a:pPr marL="0" indent="0" algn="ctr">
              <a:buFont typeface="Wingdings 2" charset="2"/>
              <a:buNone/>
            </a:pPr>
            <a:r>
              <a:rPr lang="fa-IR" sz="2000" b="1" dirty="0" smtClean="0"/>
              <a:t>مطمئن بودن سیستم مالیاتی از مهمترین شرایط لازم از مهمترین شرایط</a:t>
            </a:r>
          </a:p>
          <a:p>
            <a:pPr marL="0" indent="0" algn="ctr">
              <a:buFont typeface="Wingdings 2" charset="2"/>
              <a:buNone/>
            </a:pPr>
            <a:r>
              <a:rPr lang="fa-IR" sz="2000" b="1" dirty="0" smtClean="0"/>
              <a:t> لازم بشمار می رود، زیرا سرمایه گذاری در شرایط عادی مستلزم قبول</a:t>
            </a:r>
          </a:p>
          <a:p>
            <a:pPr marL="0" indent="0" algn="ctr">
              <a:buFont typeface="Wingdings 2" charset="2"/>
              <a:buNone/>
            </a:pPr>
            <a:r>
              <a:rPr lang="fa-IR" sz="2000" b="1" dirty="0" smtClean="0"/>
              <a:t>خطر است.اگر سرمایه گذار به سیستم مالیاتی اطمینان نداشته باشد،و</a:t>
            </a:r>
          </a:p>
          <a:p>
            <a:pPr marL="0" indent="0" algn="ctr">
              <a:buFont typeface="Wingdings 2" charset="2"/>
              <a:buNone/>
            </a:pPr>
            <a:r>
              <a:rPr lang="fa-IR" sz="2000" b="1" dirty="0" smtClean="0"/>
              <a:t> نداند که مالیات قانونی او چه قسمت از منافع حاصل از فعالیت مورد</a:t>
            </a:r>
          </a:p>
          <a:p>
            <a:pPr marL="0" indent="0" algn="ctr">
              <a:buFont typeface="Wingdings 2" charset="2"/>
              <a:buNone/>
            </a:pPr>
            <a:r>
              <a:rPr lang="fa-IR" sz="2000" b="1" dirty="0" smtClean="0"/>
              <a:t> نظرش را تشکیل خواهد داد، درجۀ ریسک بیشتر خواهد شد و سرمایه </a:t>
            </a:r>
          </a:p>
          <a:p>
            <a:pPr marL="0" indent="0" algn="ctr">
              <a:buFont typeface="Wingdings 2" charset="2"/>
              <a:buNone/>
            </a:pPr>
            <a:r>
              <a:rPr lang="fa-IR" sz="2000" b="1" dirty="0" smtClean="0"/>
              <a:t>گذاری به میزان کمتری صورت خواهد گرفت.افراد بایداز مالیتهای غیرقابل</a:t>
            </a:r>
          </a:p>
          <a:p>
            <a:pPr marL="0" indent="0" algn="ctr">
              <a:buFont typeface="Wingdings 2" charset="2"/>
              <a:buNone/>
            </a:pPr>
            <a:r>
              <a:rPr lang="fa-IR" sz="2000" b="1" dirty="0" smtClean="0"/>
              <a:t> پیش بینی که برد ستمزد و دیگر درامدهای  انان وضع می شود ،مصون</a:t>
            </a:r>
          </a:p>
          <a:p>
            <a:pPr marL="0" indent="0" algn="ctr">
              <a:buFont typeface="Wingdings 2" charset="2"/>
              <a:buNone/>
            </a:pPr>
            <a:r>
              <a:rPr lang="fa-IR" sz="2000" b="1" dirty="0" smtClean="0"/>
              <a:t> باشند.</a:t>
            </a:r>
            <a:endParaRPr lang="en-US" sz="2000" b="1" dirty="0"/>
          </a:p>
        </p:txBody>
      </p:sp>
    </p:spTree>
    <p:extLst>
      <p:ext uri="{BB962C8B-B14F-4D97-AF65-F5344CB8AC3E}">
        <p14:creationId xmlns:p14="http://schemas.microsoft.com/office/powerpoint/2010/main" val="1095727361"/>
      </p:ext>
    </p:extLst>
  </p:cSld>
  <p:clrMapOvr>
    <a:masterClrMapping/>
  </p:clrMapOvr>
  <p:transition spd="slow">
    <p:push dir="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15362" name="Picture 2" descr="C:\Users\rayansharq\Pictures\023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395536" y="288032"/>
            <a:ext cx="8229600" cy="576064"/>
          </a:xfrm>
          <a:prstGeom prst="rect">
            <a:avLst/>
          </a:prstGeom>
        </p:spPr>
        <p:txBody>
          <a:bodyPr vert="horz" lIns="91440" tIns="45720" rIns="91440" bIns="45720" rtlCol="0" anchor="ctr">
            <a:normAutofit fontScale="97500"/>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dirty="0" smtClean="0">
                <a:latin typeface="Titr" pitchFamily="2" charset="-78"/>
                <a:cs typeface="Titr" pitchFamily="2" charset="-78"/>
              </a:rPr>
              <a:t>معیارهای عملی برای سیستم های مالیاتی </a:t>
            </a:r>
            <a:endParaRPr lang="en-US" dirty="0">
              <a:latin typeface="Titr" pitchFamily="2" charset="-78"/>
              <a:cs typeface="Titr" pitchFamily="2" charset="-78"/>
            </a:endParaRPr>
          </a:p>
        </p:txBody>
      </p:sp>
      <p:sp>
        <p:nvSpPr>
          <p:cNvPr id="6" name="Rectangle 3"/>
          <p:cNvSpPr txBox="1">
            <a:spLocks noChangeArrowheads="1"/>
          </p:cNvSpPr>
          <p:nvPr/>
        </p:nvSpPr>
        <p:spPr>
          <a:xfrm>
            <a:off x="762000" y="548680"/>
            <a:ext cx="8077200" cy="6309320"/>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Font typeface="Wingdings 2" charset="2"/>
              <a:buNone/>
            </a:pPr>
            <a:r>
              <a:rPr lang="fa-IR" sz="2400" b="1" dirty="0" smtClean="0"/>
              <a:t>قانون مالیاتی باید روشن ومشخص باشد، و اتخاذ تصمیم در کمتر موردی باختیار مامورین ارزیابی و وصول مالیات واگذار شود. چه اگر قانون مالیات مبهم باشد و مأمورین بدلخواه خود و قضاوت شخصی بخواهند مواردی را تعیین کنند، رعایت برابری و هماهنگی در امر مالیات و جلب اعتماد عامه نسبت به سیستم مالیاتی ممکن نخواهد بود.</a:t>
            </a:r>
          </a:p>
          <a:p>
            <a:pPr marL="0" indent="0" algn="just">
              <a:buFont typeface="Wingdings 2" charset="2"/>
              <a:buNone/>
            </a:pPr>
            <a:r>
              <a:rPr lang="fa-I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 معقول بودن هزینۀ پرداخت و دریافت مالیات </a:t>
            </a:r>
            <a:endPar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ctr">
              <a:buFont typeface="Wingdings 2" charset="2"/>
              <a:buNone/>
            </a:pPr>
            <a:r>
              <a:rPr lang="fa-IR" sz="2400" b="1" dirty="0" smtClean="0"/>
              <a:t>از آنجا که مخارج پرداخت مالیات از طرف مؤدی وهزینۀ دریافت از طرف دولتچیزی به محصول ملی اضافه نمی کند نباید منافع جامعه از لحاظ تحمل مخارج سنگین در این راه تلف شود.</a:t>
            </a:r>
            <a:endParaRPr lang="en-US" sz="2400" b="1" dirty="0"/>
          </a:p>
        </p:txBody>
      </p:sp>
    </p:spTree>
    <p:extLst>
      <p:ext uri="{BB962C8B-B14F-4D97-AF65-F5344CB8AC3E}">
        <p14:creationId xmlns:p14="http://schemas.microsoft.com/office/powerpoint/2010/main" val="2409945147"/>
      </p:ext>
    </p:extLst>
  </p:cSld>
  <p:clrMapOvr>
    <a:masterClrMapping/>
  </p:clrMapOvr>
  <p:transition spd="slow">
    <p:push dir="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16386" name="Picture 2" descr="C:\Users\rayansharq\Pictures\023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457200" y="317061"/>
            <a:ext cx="8229600" cy="576064"/>
          </a:xfrm>
          <a:prstGeom prst="rect">
            <a:avLst/>
          </a:prstGeom>
        </p:spPr>
        <p:txBody>
          <a:bodyPr vert="horz" lIns="91440" tIns="45720" rIns="91440" bIns="45720" rtlCol="0" anchor="ctr">
            <a:normAutofit fontScale="97500"/>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dirty="0" smtClean="0">
                <a:latin typeface="Titr" pitchFamily="2" charset="-78"/>
                <a:cs typeface="Titr" pitchFamily="2" charset="-78"/>
              </a:rPr>
              <a:t>معیارهای عملی برای سیستم های مالیاتی </a:t>
            </a:r>
            <a:endParaRPr lang="en-US" dirty="0">
              <a:latin typeface="Titr" pitchFamily="2" charset="-78"/>
              <a:cs typeface="Titr" pitchFamily="2" charset="-78"/>
            </a:endParaRPr>
          </a:p>
        </p:txBody>
      </p:sp>
      <p:sp>
        <p:nvSpPr>
          <p:cNvPr id="6" name="Rectangle 3"/>
          <p:cNvSpPr txBox="1">
            <a:spLocks noChangeArrowheads="1"/>
          </p:cNvSpPr>
          <p:nvPr/>
        </p:nvSpPr>
        <p:spPr>
          <a:xfrm>
            <a:off x="762000" y="548680"/>
            <a:ext cx="8077200" cy="6309320"/>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just">
              <a:buFont typeface="Wingdings 2" charset="2"/>
              <a:buNone/>
            </a:pPr>
            <a:r>
              <a:rPr lang="fa-IR" sz="2400" b="1" dirty="0" smtClean="0"/>
              <a:t>درموردمخارج پرداخت و دریافت مالیتهای مختلف در ایران محاسبه نشده است، لیکن می توان گفت پرداخت مالیات بر درآمد اشخاصحقیقی بخصوص حقوق و دستمزد برای مودی و دستگاه وصول ،فارغ از هزینه اضافه یا دارای خرجناچیزی است ٌ زیرا در مورد حقوق و دستمزد ، مالیات قانونی بوسیلۀ کارفرما کسر و به صندوق دارایی پرداخت میشود، و هزینۀ اداری نگهداری حساب و پرداخت به دولت در سر رسید یا به اقساط ، چنانچه بطور داوطلبانه صورت گیرد، به همین منوال است.لیکن، درصورتی که اختلاف نظری بین پرداخت کننده و دریافت کننده مالات باشد، و یا مالیات با اعمال قدرت مالیاتی وصول گردد. مؤ دی و همچنین دولت مخارج بیشتری را تحمل خواهند کرد.</a:t>
            </a:r>
            <a:endParaRPr lang="en-US" sz="2400" b="1" dirty="0" smtClean="0"/>
          </a:p>
          <a:p>
            <a:pPr marL="0" indent="0" algn="just">
              <a:buFont typeface="Wingdings 2" charset="2"/>
              <a:buNone/>
            </a:pPr>
            <a:endParaRPr lang="en-US" sz="2400" dirty="0"/>
          </a:p>
        </p:txBody>
      </p:sp>
    </p:spTree>
    <p:extLst>
      <p:ext uri="{BB962C8B-B14F-4D97-AF65-F5344CB8AC3E}">
        <p14:creationId xmlns:p14="http://schemas.microsoft.com/office/powerpoint/2010/main" val="788663071"/>
      </p:ext>
    </p:extLst>
  </p:cSld>
  <p:clrMapOvr>
    <a:masterClrMapping/>
  </p:clrMapOvr>
  <p:transition spd="slow">
    <p:push dir="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2" descr="C:\Users\rayansharq\Pictures\0235.jpg"/>
          <p:cNvPicPr>
            <a:picLocks noGrp="1" noChangeAspect="1" noChangeArrowheads="1"/>
          </p:cNvPicPr>
          <p:nvPr>
            <p:ph idx="1"/>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1520" y="1340768"/>
            <a:ext cx="8640960" cy="2677656"/>
          </a:xfrm>
          <a:prstGeom prst="rect">
            <a:avLst/>
          </a:prstGeom>
        </p:spPr>
        <p:txBody>
          <a:bodyPr wrap="square">
            <a:spAutoFit/>
          </a:bodyPr>
          <a:lstStyle/>
          <a:p>
            <a:pPr algn="ctr"/>
            <a:r>
              <a:rPr lang="fa-IR" sz="2400" b="1" dirty="0"/>
              <a:t>پرداخت مالیات شرکتها دارای هزینه ی بیشتری است.زیرا </a:t>
            </a:r>
            <a:endParaRPr lang="fa-IR" sz="2400" b="1" dirty="0" smtClean="0"/>
          </a:p>
          <a:p>
            <a:pPr algn="ctr"/>
            <a:r>
              <a:rPr lang="fa-IR" sz="2400" b="1" dirty="0" smtClean="0"/>
              <a:t>قالباً </a:t>
            </a:r>
            <a:r>
              <a:rPr lang="fa-IR" sz="2400" b="1" dirty="0"/>
              <a:t>موظف به نگهداری دفاترقانونی و </a:t>
            </a:r>
            <a:r>
              <a:rPr lang="fa-IR" sz="2400" b="1" dirty="0" smtClean="0"/>
              <a:t>استخدام حسابدار و </a:t>
            </a:r>
          </a:p>
          <a:p>
            <a:pPr algn="ctr"/>
            <a:r>
              <a:rPr lang="fa-IR" sz="2400" b="1" dirty="0" smtClean="0"/>
              <a:t>انجام </a:t>
            </a:r>
            <a:r>
              <a:rPr lang="fa-IR" sz="2400" b="1" dirty="0"/>
              <a:t>دیگر تشریفات قانونیهستند.قسمتی از این کخارج دارای هدف دوگانه است؛ یعنی هم برای امر مالیات و هم جهت اگاهی شرکاء وعموم ضروری است0 بنابراین در تعیین مخارج پرداخت مالیات اشخاص حقوقی ، باید به مخارج مستقیم و غیر مستقیم پرداخت مالیات توجه داشت.</a:t>
            </a:r>
            <a:endParaRPr lang="en-US" sz="2400" b="1" dirty="0"/>
          </a:p>
        </p:txBody>
      </p:sp>
    </p:spTree>
    <p:extLst>
      <p:ext uri="{BB962C8B-B14F-4D97-AF65-F5344CB8AC3E}">
        <p14:creationId xmlns:p14="http://schemas.microsoft.com/office/powerpoint/2010/main" val="3737365907"/>
      </p:ext>
    </p:extLst>
  </p:cSld>
  <p:clrMapOvr>
    <a:masterClrMapping/>
  </p:clrMapOvr>
  <p:transition spd="slow">
    <p:push dir="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17410" name="Picture 2" descr="C:\Users\rayansharq\Pictures\023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457200" y="404664"/>
            <a:ext cx="8229600" cy="576064"/>
          </a:xfrm>
          <a:prstGeom prst="rect">
            <a:avLst/>
          </a:prstGeom>
        </p:spPr>
        <p:txBody>
          <a:bodyPr vert="horz" lIns="91440" tIns="45720" rIns="91440" bIns="45720" rtlCol="0" anchor="ctr">
            <a:normAutofit fontScale="97500"/>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dirty="0" smtClean="0">
                <a:latin typeface="Titr" pitchFamily="2" charset="-78"/>
                <a:cs typeface="Titr" pitchFamily="2" charset="-78"/>
              </a:rPr>
              <a:t>معیارهای عملی برای سیستم های مالیاتی </a:t>
            </a:r>
            <a:endParaRPr lang="en-US" dirty="0">
              <a:latin typeface="Titr" pitchFamily="2" charset="-78"/>
              <a:cs typeface="Titr" pitchFamily="2" charset="-78"/>
            </a:endParaRPr>
          </a:p>
        </p:txBody>
      </p:sp>
      <p:sp>
        <p:nvSpPr>
          <p:cNvPr id="6" name="Rectangle 3"/>
          <p:cNvSpPr txBox="1">
            <a:spLocks noChangeArrowheads="1"/>
          </p:cNvSpPr>
          <p:nvPr/>
        </p:nvSpPr>
        <p:spPr>
          <a:xfrm>
            <a:off x="762000" y="548680"/>
            <a:ext cx="8077200" cy="6309320"/>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just">
              <a:buFont typeface="Wingdings 2" charset="2"/>
              <a:buNone/>
            </a:pPr>
            <a:r>
              <a:rPr lang="fa-IR"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 قابلیت اجرا</a:t>
            </a:r>
            <a:endPar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just">
              <a:buFont typeface="Wingdings 2" charset="2"/>
              <a:buNone/>
            </a:pPr>
            <a:r>
              <a:rPr lang="fa-IR" sz="2400" b="1" dirty="0" smtClean="0"/>
              <a:t>یک سیستم مالیاتی خوب ، مالیتهای را که دریافت آ؟نها غیرممکن باشد وضع نمیکند.حتی در کشورهایی که اکثریت قریب باتفاق مؤ  دیان دیون مالیاتی خودرابطور داوطلبانه پرداخت می کنند ،باید امکان پرداخت مالیات وجود داشته باشد؛ در غیر اینصورت ، وضع مالات به منزلۀ دعوت عمومی به نقص قانون خواهد بود. بنابراین ، در موقع تهیۀ قوانین مالیاتی باید به ظرفیت مالیاتی و قابلیت اجرای شرایط پیش بینی شده توجه همه جانبه مبذول شود ، و محاسبات دقیقی از این لحاظ صورت گیرد . حتی در موارد خاصی برای حصول اطمینان از قابل اجرا بودن مالات موضوعه ، اجرای آزمایشی آن نیز ضروری خواهد بود.</a:t>
            </a:r>
            <a:endParaRPr lang="en-US" sz="2400" b="1" dirty="0"/>
          </a:p>
        </p:txBody>
      </p:sp>
    </p:spTree>
    <p:extLst>
      <p:ext uri="{BB962C8B-B14F-4D97-AF65-F5344CB8AC3E}">
        <p14:creationId xmlns:p14="http://schemas.microsoft.com/office/powerpoint/2010/main" val="958102188"/>
      </p:ext>
    </p:extLst>
  </p:cSld>
  <p:clrMapOvr>
    <a:masterClrMapping/>
  </p:clrMapOvr>
  <p:transition spd="slow">
    <p:push dir="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18434" name="Picture 2" descr="C:\Users\rayansharq\Pictures\023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457200" y="576064"/>
            <a:ext cx="8229600" cy="576064"/>
          </a:xfrm>
          <a:prstGeom prst="rect">
            <a:avLst/>
          </a:prstGeom>
        </p:spPr>
        <p:txBody>
          <a:bodyPr vert="horz" lIns="91440" tIns="45720" rIns="91440" bIns="45720" rtlCol="0" anchor="ctr">
            <a:normAutofit fontScale="97500"/>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dirty="0" smtClean="0">
                <a:latin typeface="Titr" pitchFamily="2" charset="-78"/>
                <a:cs typeface="Titr" pitchFamily="2" charset="-78"/>
              </a:rPr>
              <a:t>معیارهای عملی برای سیستم های مالیاتی </a:t>
            </a:r>
            <a:endParaRPr lang="en-US" dirty="0">
              <a:latin typeface="Titr" pitchFamily="2" charset="-78"/>
              <a:cs typeface="Titr" pitchFamily="2" charset="-78"/>
            </a:endParaRPr>
          </a:p>
        </p:txBody>
      </p:sp>
      <p:sp>
        <p:nvSpPr>
          <p:cNvPr id="6" name="Rectangle 3"/>
          <p:cNvSpPr txBox="1">
            <a:spLocks noChangeArrowheads="1"/>
          </p:cNvSpPr>
          <p:nvPr/>
        </p:nvSpPr>
        <p:spPr>
          <a:xfrm>
            <a:off x="323528" y="1556792"/>
            <a:ext cx="8712968" cy="4608512"/>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just">
              <a:buFont typeface="Wingdings 2" charset="2"/>
              <a:buNone/>
            </a:pPr>
            <a:r>
              <a:rPr lang="fa-IR"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4- مقبولیت عامه </a:t>
            </a:r>
            <a:endPar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0" indent="0" algn="ctr">
              <a:buFont typeface="Wingdings 2" charset="2"/>
              <a:buNone/>
            </a:pPr>
            <a:r>
              <a:rPr lang="fa-IR" sz="2000" b="1" dirty="0" smtClean="0"/>
              <a:t>مهمتر از همه اینست که سیستم مالیاتی مورد قبول و تایید عموم</a:t>
            </a:r>
          </a:p>
          <a:p>
            <a:pPr marL="0" indent="0" algn="ctr">
              <a:buFont typeface="Wingdings 2" charset="2"/>
              <a:buNone/>
            </a:pPr>
            <a:r>
              <a:rPr lang="fa-IR" sz="2000" b="1" dirty="0" smtClean="0"/>
              <a:t> بوده و بانظر عامه از لحاظ رعایت عدالت توافق داشته باشد ، و نیز</a:t>
            </a:r>
          </a:p>
          <a:p>
            <a:pPr marL="0" indent="0" algn="ctr">
              <a:buFont typeface="Wingdings 2" charset="2"/>
              <a:buNone/>
            </a:pPr>
            <a:r>
              <a:rPr lang="fa-IR" sz="2000" b="1" dirty="0" smtClean="0"/>
              <a:t> در مقام مقایسه باتمکن مالی آنها سنگین و غیر قابل تحمل جلوه </a:t>
            </a:r>
          </a:p>
          <a:p>
            <a:pPr marL="0" indent="0" algn="ctr">
              <a:buFont typeface="Wingdings 2" charset="2"/>
              <a:buNone/>
            </a:pPr>
            <a:r>
              <a:rPr lang="fa-IR" sz="2000" b="1" dirty="0" smtClean="0"/>
              <a:t>نکند. مالیاتی از آن خصیصه بر خوردار می شود که ازشرایط فوق</a:t>
            </a:r>
          </a:p>
          <a:p>
            <a:pPr marL="0" indent="0" algn="ctr">
              <a:buFont typeface="Wingdings 2" charset="2"/>
              <a:buNone/>
            </a:pPr>
            <a:r>
              <a:rPr lang="fa-IR" sz="2000" b="1" dirty="0" smtClean="0"/>
              <a:t> الذکر بخصوص شرط عدالت مالیاتی که ذیلاً توضیح داده می شود، برخوردار باشد .</a:t>
            </a:r>
            <a:endParaRPr lang="en-US" sz="2000" b="1" dirty="0" smtClean="0"/>
          </a:p>
          <a:p>
            <a:pPr marL="0" indent="0" algn="just">
              <a:buFont typeface="Wingdings 2" charset="2"/>
              <a:buNone/>
            </a:pPr>
            <a:endParaRPr lang="en-US" sz="1400" b="1" dirty="0"/>
          </a:p>
        </p:txBody>
      </p:sp>
    </p:spTree>
    <p:extLst>
      <p:ext uri="{BB962C8B-B14F-4D97-AF65-F5344CB8AC3E}">
        <p14:creationId xmlns:p14="http://schemas.microsoft.com/office/powerpoint/2010/main" val="1532735495"/>
      </p:ext>
    </p:extLst>
  </p:cSld>
  <p:clrMapOvr>
    <a:masterClrMapping/>
  </p:clrMapOvr>
  <p:transition spd="slow">
    <p:push dir="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2" descr="C:\Users\rayansharq\Pictures\0235.jpg"/>
          <p:cNvPicPr>
            <a:picLocks noGrp="1" noChangeAspect="1" noChangeArrowheads="1"/>
          </p:cNvPicPr>
          <p:nvPr>
            <p:ph idx="1"/>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95536" y="1196752"/>
            <a:ext cx="8352928" cy="4031873"/>
          </a:xfrm>
          <a:prstGeom prst="rect">
            <a:avLst/>
          </a:prstGeom>
        </p:spPr>
        <p:txBody>
          <a:bodyPr wrap="square">
            <a:spAutoFit/>
          </a:bodyPr>
          <a:lstStyle/>
          <a:p>
            <a:pPr algn="just"/>
            <a:r>
              <a:rPr lang="fa-IR"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5- عدالت مالیاتی </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r>
              <a:rPr lang="fa-IR" sz="3200" b="1" dirty="0"/>
              <a:t>عادلانه بودن سیستم مالیاتی یک مسئالۀ فنی اقتصادی نیست، بلکه یک فلسفۀ انسانی است؛ لذا نمی توان تعریف خاصی از عدالت مالیاتی کرد و آنرا به شرط معینی محدود نمود . معذالک با گذشت زمان اصولی مورد قبول اکثر صاحبنظران قرارگرفته است که براساس آنها می توان یک سیستم مالیاتی را از لحاظ شرط عدالت مورد ارزیابی قرار داد. این اصول عبارتند از: </a:t>
            </a:r>
            <a:r>
              <a:rPr lang="fa-IR"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اصل بهای خدمات و اصل قدرت پرداخت .</a:t>
            </a:r>
            <a:endParaRPr lang="en-US"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021382200"/>
      </p:ext>
    </p:extLst>
  </p:cSld>
  <p:clrMapOvr>
    <a:masterClrMapping/>
  </p:clrMapOvr>
  <p:transition spd="slow">
    <p:push dir="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19458" name="Picture 2" descr="C:\Users\rayansharq\Pictures\0263.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400607" y="346089"/>
            <a:ext cx="8229600" cy="576064"/>
          </a:xfrm>
          <a:prstGeom prst="rect">
            <a:avLst/>
          </a:prstGeom>
        </p:spPr>
        <p:txBody>
          <a:bodyPr vert="horz" lIns="91440" tIns="45720" rIns="91440" bIns="45720" rtlCol="0" anchor="ctr">
            <a:normAutofit fontScale="97500"/>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dirty="0" smtClean="0">
                <a:latin typeface="Titr" pitchFamily="2" charset="-78"/>
                <a:cs typeface="Titr" pitchFamily="2" charset="-78"/>
              </a:rPr>
              <a:t>معیارهای عملی برای سیستم های مالیاتی </a:t>
            </a:r>
            <a:endParaRPr lang="en-US" dirty="0">
              <a:latin typeface="Titr" pitchFamily="2" charset="-78"/>
              <a:cs typeface="Titr" pitchFamily="2" charset="-78"/>
            </a:endParaRPr>
          </a:p>
        </p:txBody>
      </p:sp>
      <p:sp>
        <p:nvSpPr>
          <p:cNvPr id="6" name="Rectangle 3"/>
          <p:cNvSpPr txBox="1">
            <a:spLocks noChangeArrowheads="1"/>
          </p:cNvSpPr>
          <p:nvPr/>
        </p:nvSpPr>
        <p:spPr>
          <a:xfrm>
            <a:off x="251520" y="548680"/>
            <a:ext cx="8587680" cy="6309320"/>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Font typeface="Wingdings 2" charset="2"/>
              <a:buNone/>
            </a:pPr>
            <a:r>
              <a:rPr lang="fa-IR" sz="2000" b="1" dirty="0" smtClean="0"/>
              <a:t>اعمال</a:t>
            </a:r>
            <a:r>
              <a:rPr lang="fa-IR" sz="2000" b="1" u="sng" dirty="0" smtClean="0"/>
              <a:t> </a:t>
            </a:r>
            <a:r>
              <a:rPr lang="fa-I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اصل بهای خدمات </a:t>
            </a:r>
            <a:r>
              <a:rPr lang="fa-IR" sz="2000" b="1" dirty="0" smtClean="0"/>
              <a:t>مستلزم اینست که مالیاتها به نسبت استفاده</a:t>
            </a:r>
          </a:p>
          <a:p>
            <a:pPr marL="0" indent="0" algn="ctr">
              <a:buFont typeface="Wingdings 2" charset="2"/>
              <a:buNone/>
            </a:pPr>
            <a:r>
              <a:rPr lang="fa-IR" sz="2000" b="1" dirty="0" smtClean="0"/>
              <a:t> ای که اشخاص از خدمات دولتی می کنند بین آنان توزیع گردد.مردم</a:t>
            </a:r>
          </a:p>
          <a:p>
            <a:pPr marL="0" indent="0" algn="ctr">
              <a:buFont typeface="Wingdings 2" charset="2"/>
              <a:buNone/>
            </a:pPr>
            <a:r>
              <a:rPr lang="fa-IR" sz="2000" b="1" dirty="0" smtClean="0"/>
              <a:t> بهای کالاها و خدماتی استوار نباشد، برخی از استفاده کنندگان از </a:t>
            </a:r>
          </a:p>
          <a:p>
            <a:pPr marL="0" indent="0" algn="ctr">
              <a:buFont typeface="Wingdings 2" charset="2"/>
              <a:buNone/>
            </a:pPr>
            <a:r>
              <a:rPr lang="fa-IR" sz="2000" b="1" dirty="0" smtClean="0"/>
              <a:t>خدمات دولت بمنزلۀ دریافت کنندگان کمکهای دولتی خواهند بود، زیرا از</a:t>
            </a:r>
          </a:p>
          <a:p>
            <a:pPr marL="0" indent="0" algn="ctr">
              <a:buFont typeface="Wingdings 2" charset="2"/>
              <a:buNone/>
            </a:pPr>
            <a:r>
              <a:rPr lang="fa-IR" sz="2000" b="1" dirty="0" smtClean="0"/>
              <a:t> خدمات دولتی استفاده می کنند و حال آنکه هزینۀ آنها بوسیلۀ اشخاص</a:t>
            </a:r>
          </a:p>
          <a:p>
            <a:pPr marL="0" indent="0" algn="ctr">
              <a:buFont typeface="Wingdings 2" charset="2"/>
              <a:buNone/>
            </a:pPr>
            <a:r>
              <a:rPr lang="fa-IR" sz="2000" b="1" dirty="0" smtClean="0"/>
              <a:t> دیگری تأمین شده است. استفاده از مزایای بیمه های اجتماعی ، </a:t>
            </a:r>
          </a:p>
          <a:p>
            <a:pPr marL="0" indent="0" algn="ctr">
              <a:buFont typeface="Wingdings 2" charset="2"/>
              <a:buNone/>
            </a:pPr>
            <a:r>
              <a:rPr lang="fa-IR" sz="2000" b="1" dirty="0" smtClean="0"/>
              <a:t>بعضی از پلها و شاهراها ، خدمات بازرگانی دولت و مانند آنها در مقابل</a:t>
            </a:r>
          </a:p>
          <a:p>
            <a:pPr marL="0" indent="0" algn="ctr">
              <a:buFont typeface="Wingdings 2" charset="2"/>
              <a:buNone/>
            </a:pPr>
            <a:r>
              <a:rPr lang="fa-IR" sz="2000" b="1" dirty="0" smtClean="0"/>
              <a:t> پرداخت حق استفاده از آنها از نوع پرداخت مالیات بر اساس اصل بهای </a:t>
            </a:r>
          </a:p>
          <a:p>
            <a:pPr marL="0" indent="0" algn="ctr">
              <a:buFont typeface="Wingdings 2" charset="2"/>
              <a:buNone/>
            </a:pPr>
            <a:r>
              <a:rPr lang="fa-IR" sz="2000" b="1" dirty="0" smtClean="0"/>
              <a:t>خدمات است؛ زیرا مادام که کارگران حق بیمه مقرر را پرداخت نکنند یا</a:t>
            </a:r>
          </a:p>
          <a:p>
            <a:pPr marL="0" indent="0" algn="ctr">
              <a:buFont typeface="Wingdings 2" charset="2"/>
              <a:buNone/>
            </a:pPr>
            <a:r>
              <a:rPr lang="fa-IR" sz="2000" b="1" dirty="0" smtClean="0"/>
              <a:t> دارندگان وسائط نقیله حق عبور از پل یا شاهزاده معینی را نپردازند،</a:t>
            </a:r>
          </a:p>
          <a:p>
            <a:pPr marL="0" indent="0" algn="ctr">
              <a:buFont typeface="Wingdings 2" charset="2"/>
              <a:buNone/>
            </a:pPr>
            <a:r>
              <a:rPr lang="fa-IR" sz="2000" b="1" dirty="0" smtClean="0"/>
              <a:t> حق استفاده از این قبیل خدمات دولتی را نخواهند داشت . لیکن این</a:t>
            </a:r>
          </a:p>
          <a:p>
            <a:pPr marL="0" indent="0" algn="ctr">
              <a:buFont typeface="Wingdings 2" charset="2"/>
              <a:buNone/>
            </a:pPr>
            <a:r>
              <a:rPr lang="fa-IR" sz="2000" b="1" dirty="0" smtClean="0"/>
              <a:t> اصل را فقط در مواردی می توان بکار بست که استفاده کنندگان از</a:t>
            </a:r>
          </a:p>
          <a:p>
            <a:pPr marL="0" indent="0" algn="ctr">
              <a:buFont typeface="Wingdings 2" charset="2"/>
              <a:buNone/>
            </a:pPr>
            <a:r>
              <a:rPr lang="fa-IR" sz="2000" b="1" dirty="0" smtClean="0"/>
              <a:t> خدمات دولتی و سهم هر یک قابل تعیین و اندازه گیری باشد. </a:t>
            </a:r>
            <a:endParaRPr lang="en-US" sz="2000" b="1" dirty="0"/>
          </a:p>
        </p:txBody>
      </p:sp>
    </p:spTree>
    <p:extLst>
      <p:ext uri="{BB962C8B-B14F-4D97-AF65-F5344CB8AC3E}">
        <p14:creationId xmlns:p14="http://schemas.microsoft.com/office/powerpoint/2010/main" val="1506449448"/>
      </p:ext>
    </p:extLst>
  </p:cSld>
  <p:clrMapOvr>
    <a:masterClrMapping/>
  </p:clrMapOvr>
  <p:transition spd="slow">
    <p:push dir="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20482" name="Picture 2" descr="C:\Users\rayansharq\Pictures\0263.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397790" y="404664"/>
            <a:ext cx="8229600" cy="576064"/>
          </a:xfrm>
          <a:prstGeom prst="rect">
            <a:avLst/>
          </a:prstGeom>
        </p:spPr>
        <p:txBody>
          <a:bodyPr vert="horz" lIns="91440" tIns="45720" rIns="91440" bIns="45720" rtlCol="0" anchor="ctr">
            <a:normAutofit fontScale="97500"/>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dirty="0" smtClean="0">
                <a:latin typeface="Titr" pitchFamily="2" charset="-78"/>
                <a:cs typeface="Titr" pitchFamily="2" charset="-78"/>
              </a:rPr>
              <a:t>معیارهای عملی برای سیستم های مالیاتی </a:t>
            </a:r>
            <a:endParaRPr lang="en-US" dirty="0">
              <a:latin typeface="Titr" pitchFamily="2" charset="-78"/>
              <a:cs typeface="Titr" pitchFamily="2" charset="-78"/>
            </a:endParaRPr>
          </a:p>
        </p:txBody>
      </p:sp>
      <p:sp>
        <p:nvSpPr>
          <p:cNvPr id="6" name="Rectangle 3"/>
          <p:cNvSpPr txBox="1">
            <a:spLocks noChangeArrowheads="1"/>
          </p:cNvSpPr>
          <p:nvPr/>
        </p:nvSpPr>
        <p:spPr>
          <a:xfrm>
            <a:off x="762000" y="548680"/>
            <a:ext cx="8077200" cy="6309320"/>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Font typeface="Wingdings 2" charset="2"/>
              <a:buNone/>
            </a:pPr>
            <a:r>
              <a:rPr lang="fa-IR" sz="2000" b="1" dirty="0" smtClean="0"/>
              <a:t>اما چگونه می توان هزینۀ دفاع را میان جمیعت کشور تقسیم کرد؟در این مورد ، بااینکه اصل بهای خدمات را ه حلی برای عادلانه بودن سیستم مالیاتی است، غالب اوقات قابل اجرا نمی باشد و تنها درموارد معدودی تأمین این منظور میسراست.</a:t>
            </a:r>
            <a:endParaRPr lang="en-US" sz="2000" b="1" dirty="0" smtClean="0"/>
          </a:p>
        </p:txBody>
      </p:sp>
    </p:spTree>
    <p:extLst>
      <p:ext uri="{BB962C8B-B14F-4D97-AF65-F5344CB8AC3E}">
        <p14:creationId xmlns:p14="http://schemas.microsoft.com/office/powerpoint/2010/main" val="3538936872"/>
      </p:ext>
    </p:extLst>
  </p:cSld>
  <p:clrMapOvr>
    <a:masterClrMapping/>
  </p:clrMapOvr>
  <p:transition spd="slow">
    <p:push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custDataLst>
              <p:tags r:id="rId1"/>
            </p:custDataLst>
          </p:nvPr>
        </p:nvSpPr>
        <p:spPr>
          <a:xfrm>
            <a:off x="1043608" y="404664"/>
            <a:ext cx="7125113" cy="924475"/>
          </a:xfrm>
        </p:spPr>
        <p:txBody>
          <a:bodyPr>
            <a:normAutofit/>
          </a:bodyPr>
          <a:lstStyle/>
          <a:p>
            <a:pPr algn="r"/>
            <a:r>
              <a:rPr lang="fa-IR" dirty="0" smtClean="0">
                <a:latin typeface="Titr" pitchFamily="2" charset="-78"/>
                <a:cs typeface="Titr" pitchFamily="2" charset="-78"/>
              </a:rPr>
              <a:t>تعريف و موضوع ماليه عمومي</a:t>
            </a:r>
            <a:endParaRPr lang="en-US" dirty="0">
              <a:latin typeface="Titr" pitchFamily="2" charset="-78"/>
              <a:cs typeface="Titr" pitchFamily="2" charset="-78"/>
            </a:endParaRPr>
          </a:p>
        </p:txBody>
      </p:sp>
      <p:sp>
        <p:nvSpPr>
          <p:cNvPr id="5" name="Content Placeholder 4"/>
          <p:cNvSpPr>
            <a:spLocks noGrp="1"/>
          </p:cNvSpPr>
          <p:nvPr>
            <p:ph idx="1"/>
            <p:custDataLst>
              <p:tags r:id="rId2"/>
            </p:custDataLst>
          </p:nvPr>
        </p:nvSpPr>
        <p:spPr>
          <a:xfrm>
            <a:off x="251520" y="1628800"/>
            <a:ext cx="8892480" cy="4824536"/>
          </a:xfrm>
        </p:spPr>
        <p:txBody>
          <a:bodyPr>
            <a:normAutofit lnSpcReduction="10000"/>
          </a:bodyPr>
          <a:lstStyle/>
          <a:p>
            <a:pPr marL="0" indent="0">
              <a:buNone/>
            </a:pPr>
            <a:r>
              <a:rPr lang="fa-IR" sz="3600" b="1" dirty="0" smtClean="0">
                <a:cs typeface="B Nazanin" pitchFamily="2" charset="-78"/>
              </a:rPr>
              <a:t>1- خواستها و نيازهاي انسان فراوان و رو به افزايش ( نه نامحدود )   1-1- نيازهاي معقول و متعارف  1-2- آرزوها و اميال </a:t>
            </a:r>
          </a:p>
          <a:p>
            <a:pPr marL="457200" lvl="1" indent="0">
              <a:buNone/>
            </a:pP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pitchFamily="2" charset="-78"/>
              </a:rPr>
              <a:t>فرهنگ جامعه ( فرهنگ كار و نه مصرف گرايي ) </a:t>
            </a:r>
          </a:p>
          <a:p>
            <a:pPr marL="457200" lvl="1" indent="0">
              <a:buNone/>
            </a:pPr>
            <a:r>
              <a:rPr lang="fa-IR"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pitchFamily="2" charset="-78"/>
              </a:rPr>
              <a:t>ت</a:t>
            </a: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pitchFamily="2" charset="-78"/>
              </a:rPr>
              <a:t>ربيت انسان ( بعد مادي و بعد معنوي )</a:t>
            </a:r>
            <a:endParaRPr lang="en-US"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pitchFamily="2" charset="-78"/>
            </a:endParaRPr>
          </a:p>
          <a:p>
            <a:pPr marL="0" indent="0">
              <a:buNone/>
            </a:pPr>
            <a:r>
              <a:rPr lang="fa-IR" sz="3600" b="1" dirty="0" smtClean="0">
                <a:cs typeface="B Nazanin" pitchFamily="2" charset="-78"/>
              </a:rPr>
              <a:t>2- منابع </a:t>
            </a:r>
            <a:r>
              <a:rPr lang="fa-IR" sz="3600" b="1" dirty="0">
                <a:cs typeface="B Nazanin" pitchFamily="2" charset="-78"/>
              </a:rPr>
              <a:t>موجود </a:t>
            </a:r>
            <a:r>
              <a:rPr lang="fa-IR" sz="3600" b="1" dirty="0" smtClean="0">
                <a:cs typeface="B Nazanin" pitchFamily="2" charset="-78"/>
              </a:rPr>
              <a:t>محدود : منابع شناخته شده و آماده در هرزمان در همان مقطع كافي نيست .</a:t>
            </a:r>
            <a:endParaRPr lang="en-US" sz="3600" b="1" dirty="0" smtClean="0">
              <a:cs typeface="B Nazanin" pitchFamily="2" charset="-78"/>
            </a:endParaRPr>
          </a:p>
          <a:p>
            <a:pPr marL="457200" lvl="1" indent="0">
              <a:buNone/>
            </a:pPr>
            <a:r>
              <a:rPr lang="fa-IR" sz="30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pitchFamily="2" charset="-78"/>
              </a:rPr>
              <a:t>از همه امكانات طبيعي و انساني كره زمين استفاده نمي شود . اراضي قابل كشت كشور و معادن و افزايش توليد نفت صيانتي </a:t>
            </a:r>
          </a:p>
          <a:p>
            <a:pPr marL="457200" lvl="1" indent="0">
              <a:buNone/>
            </a:pPr>
            <a:r>
              <a:rPr lang="fa-IR" sz="30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pitchFamily="2" charset="-78"/>
              </a:rPr>
              <a:t>از </a:t>
            </a:r>
            <a:r>
              <a:rPr lang="fa-IR" sz="3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pitchFamily="2" charset="-78"/>
              </a:rPr>
              <a:t>امكانات طبيعي و انساني كره زمين </a:t>
            </a:r>
            <a:r>
              <a:rPr lang="fa-IR" sz="30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pitchFamily="2" charset="-78"/>
              </a:rPr>
              <a:t> به صورت بهينه استفاده نمي شود . دانش فني ،  نوآوري و بهره وري ( دانش هسته اي )</a:t>
            </a:r>
          </a:p>
        </p:txBody>
      </p:sp>
    </p:spTree>
    <p:extLst>
      <p:ext uri="{BB962C8B-B14F-4D97-AF65-F5344CB8AC3E}">
        <p14:creationId xmlns:p14="http://schemas.microsoft.com/office/powerpoint/2010/main" val="3344080983"/>
      </p:ext>
    </p:extLst>
  </p:cSld>
  <p:clrMapOvr>
    <a:masterClrMapping/>
  </p:clrMapOvr>
  <p:transition spd="slow">
    <p:push dir="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2" descr="C:\Users\rayansharq\Pictures\0263.jpg"/>
          <p:cNvPicPr>
            <a:picLocks noGrp="1" noChangeAspect="1" noChangeArrowheads="1"/>
          </p:cNvPicPr>
          <p:nvPr>
            <p:ph idx="1"/>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74161" y="188640"/>
            <a:ext cx="7776864" cy="6555641"/>
          </a:xfrm>
          <a:prstGeom prst="rect">
            <a:avLst/>
          </a:prstGeom>
        </p:spPr>
        <p:txBody>
          <a:bodyPr wrap="square">
            <a:spAutoFit/>
          </a:bodyPr>
          <a:lstStyle/>
          <a:p>
            <a:pPr algn="ctr"/>
            <a:r>
              <a:rPr lang="fa-IR"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اصل قدرت پرداخت </a:t>
            </a:r>
            <a:r>
              <a:rPr lang="fa-IR" sz="2000" b="1" dirty="0"/>
              <a:t>معیار دیگری برای تعیین عدالت </a:t>
            </a:r>
            <a:r>
              <a:rPr lang="fa-IR" sz="2000" b="1" dirty="0" smtClean="0"/>
              <a:t>مالياتی</a:t>
            </a:r>
          </a:p>
          <a:p>
            <a:pPr algn="ctr"/>
            <a:r>
              <a:rPr lang="fa-IR" sz="2000" b="1" dirty="0" smtClean="0"/>
              <a:t> </a:t>
            </a:r>
            <a:endParaRPr lang="fa-IR" sz="2000" b="1" dirty="0"/>
          </a:p>
          <a:p>
            <a:pPr algn="ctr"/>
            <a:r>
              <a:rPr lang="fa-IR" sz="2000" b="1" dirty="0"/>
              <a:t>است.حدود دو قرن پیش آدم اسمیت آنرا به عنوان نخستین </a:t>
            </a:r>
            <a:r>
              <a:rPr lang="fa-IR" sz="2000" b="1" dirty="0" smtClean="0"/>
              <a:t>اصل</a:t>
            </a:r>
          </a:p>
          <a:p>
            <a:pPr algn="ctr"/>
            <a:endParaRPr lang="fa-IR" sz="2000" b="1" dirty="0"/>
          </a:p>
          <a:p>
            <a:pPr algn="ctr"/>
            <a:r>
              <a:rPr lang="fa-IR" sz="2000" b="1" dirty="0"/>
              <a:t> لازم در وضع مالیتها مورد توجه قرارداده است.استدلالی که غالب </a:t>
            </a:r>
            <a:endParaRPr lang="fa-IR" sz="2000" b="1" dirty="0" smtClean="0"/>
          </a:p>
          <a:p>
            <a:pPr algn="ctr"/>
            <a:endParaRPr lang="fa-IR" sz="2000" b="1" dirty="0"/>
          </a:p>
          <a:p>
            <a:pPr algn="ctr"/>
            <a:r>
              <a:rPr lang="fa-IR" sz="2000" b="1" dirty="0"/>
              <a:t>مردم برای توجیه این اصل می کنند اینست که در یک خانواده </a:t>
            </a:r>
            <a:endParaRPr lang="fa-IR" sz="2000" b="1" dirty="0" smtClean="0"/>
          </a:p>
          <a:p>
            <a:pPr algn="ctr"/>
            <a:endParaRPr lang="fa-IR" sz="2000" b="1" dirty="0"/>
          </a:p>
          <a:p>
            <a:pPr algn="ctr"/>
            <a:r>
              <a:rPr lang="fa-IR" sz="2000" b="1" dirty="0"/>
              <a:t>سنگینی بیشتر مخارج را عضو یا اعضائ غنی تر جامعه باید بیش </a:t>
            </a:r>
            <a:r>
              <a:rPr lang="fa-IR" sz="2000" b="1" dirty="0" smtClean="0"/>
              <a:t>از</a:t>
            </a:r>
          </a:p>
          <a:p>
            <a:pPr algn="ctr"/>
            <a:endParaRPr lang="fa-IR" sz="2000" b="1" dirty="0"/>
          </a:p>
          <a:p>
            <a:pPr algn="ctr"/>
            <a:r>
              <a:rPr lang="fa-IR" sz="2000" b="1" dirty="0"/>
              <a:t> فقرا مالیات بپردازند . اصل قدرت پرداخت عملا دارای دوقسمت </a:t>
            </a:r>
            <a:endParaRPr lang="fa-IR" sz="2000" b="1" dirty="0" smtClean="0"/>
          </a:p>
          <a:p>
            <a:pPr algn="ctr"/>
            <a:endParaRPr lang="fa-IR" sz="2000" b="1" dirty="0"/>
          </a:p>
          <a:p>
            <a:pPr algn="ctr"/>
            <a:r>
              <a:rPr lang="fa-IR" sz="2000" b="1" dirty="0"/>
              <a:t>جداگانه است : </a:t>
            </a:r>
            <a:r>
              <a:rPr lang="fa-IR" sz="2000" b="1" u="sng"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اول</a:t>
            </a:r>
            <a:r>
              <a:rPr lang="fa-IR" sz="2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 ، متمولین مالیات بیشتری پرداخت کنند..</a:t>
            </a:r>
            <a:r>
              <a:rPr lang="fa-IR" sz="2000" b="1" u="sng"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دوم</a:t>
            </a:r>
          </a:p>
          <a:p>
            <a:pPr algn="ctr"/>
            <a:r>
              <a:rPr lang="fa-IR" sz="20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 </a:t>
            </a:r>
            <a:endParaRPr lang="fa-IR" sz="2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a:p>
            <a:pPr algn="ctr"/>
            <a:r>
              <a:rPr lang="fa-IR" sz="2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افرادی که از لحاظ تمکن مالی (مثلاً درآمد) در یک سطح هستند، </a:t>
            </a:r>
            <a:r>
              <a:rPr lang="fa-IR" sz="20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به</a:t>
            </a:r>
          </a:p>
          <a:p>
            <a:pPr algn="ctr"/>
            <a:r>
              <a:rPr lang="fa-IR" sz="20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 </a:t>
            </a:r>
            <a:endParaRPr lang="fa-IR" sz="2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a:p>
            <a:pPr algn="ctr"/>
            <a:r>
              <a:rPr lang="fa-IR" sz="2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یک میزان مالیات بپردازند </a:t>
            </a:r>
            <a:r>
              <a:rPr lang="fa-IR" sz="2000" b="1" dirty="0"/>
              <a:t>.قسمت اول به عدالت عمومی و </a:t>
            </a:r>
            <a:r>
              <a:rPr lang="fa-IR" sz="2000" b="1" dirty="0" smtClean="0"/>
              <a:t>قسمت</a:t>
            </a:r>
          </a:p>
          <a:p>
            <a:pPr algn="ctr"/>
            <a:endParaRPr lang="fa-IR" sz="2000" b="1" dirty="0"/>
          </a:p>
          <a:p>
            <a:pPr algn="ctr"/>
            <a:r>
              <a:rPr lang="fa-IR" sz="2000" b="1" dirty="0"/>
              <a:t> دوم توانایی پرداخت متفاوتی هستند توجه میشود ، و در دومی </a:t>
            </a:r>
            <a:r>
              <a:rPr lang="fa-IR" sz="2000" b="1" dirty="0" smtClean="0"/>
              <a:t>با</a:t>
            </a:r>
          </a:p>
          <a:p>
            <a:pPr algn="ctr"/>
            <a:endParaRPr lang="fa-IR" sz="2000" b="1" dirty="0"/>
          </a:p>
          <a:p>
            <a:pPr algn="ctr"/>
            <a:r>
              <a:rPr lang="fa-IR" sz="2000" b="1" dirty="0"/>
              <a:t> کسانی که دريك  سطح قرار دارند یکسان رفتار می شود .</a:t>
            </a:r>
            <a:endParaRPr lang="en-US" sz="2000" b="1" dirty="0"/>
          </a:p>
        </p:txBody>
      </p:sp>
    </p:spTree>
    <p:extLst>
      <p:ext uri="{BB962C8B-B14F-4D97-AF65-F5344CB8AC3E}">
        <p14:creationId xmlns:p14="http://schemas.microsoft.com/office/powerpoint/2010/main" val="2572591624"/>
      </p:ext>
    </p:extLst>
  </p:cSld>
  <p:clrMapOvr>
    <a:masterClrMapping/>
  </p:clrMapOvr>
  <p:transition spd="slow">
    <p:push dir="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21506" name="Picture 2" descr="C:\Users\rayansharq\Pictures\0263.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457200" y="228600"/>
            <a:ext cx="8229600" cy="823913"/>
          </a:xfrm>
          <a:prstGeom prst="rect">
            <a:avLst/>
          </a:prstGeom>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dirty="0" smtClean="0">
                <a:solidFill>
                  <a:srgbClr val="E7071C"/>
                </a:solidFill>
                <a:latin typeface="Titr" pitchFamily="2" charset="-78"/>
                <a:cs typeface="Titr" pitchFamily="2" charset="-78"/>
              </a:rPr>
              <a:t>نرخ متوسط و نهایی مالیات</a:t>
            </a:r>
            <a:endParaRPr lang="en-US" dirty="0">
              <a:solidFill>
                <a:srgbClr val="E7071C"/>
              </a:solidFill>
              <a:latin typeface="Titr" pitchFamily="2" charset="-78"/>
              <a:cs typeface="Titr" pitchFamily="2" charset="-78"/>
            </a:endParaRPr>
          </a:p>
        </p:txBody>
      </p:sp>
      <p:sp>
        <p:nvSpPr>
          <p:cNvPr id="6" name="Rectangle 3"/>
          <p:cNvSpPr txBox="1">
            <a:spLocks noChangeArrowheads="1"/>
          </p:cNvSpPr>
          <p:nvPr/>
        </p:nvSpPr>
        <p:spPr>
          <a:xfrm>
            <a:off x="0" y="1596413"/>
            <a:ext cx="9144000" cy="4297363"/>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just">
              <a:buNone/>
            </a:pPr>
            <a:r>
              <a:rPr lang="fa-I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نرخ متوسط مالیات </a:t>
            </a:r>
            <a:r>
              <a:rPr lang="fa-IR" b="1" dirty="0" smtClean="0">
                <a:solidFill>
                  <a:srgbClr val="FCF729"/>
                </a:solidFill>
              </a:rPr>
              <a:t>:</a:t>
            </a:r>
            <a:r>
              <a:rPr lang="fa-IR" b="1" dirty="0" smtClean="0"/>
              <a:t> نسبت کل مالیات پرداخت شده به درآمد کل</a:t>
            </a:r>
          </a:p>
          <a:p>
            <a:pPr marL="0" indent="0" algn="just">
              <a:buNone/>
            </a:pPr>
            <a:r>
              <a:rPr lang="fa-IR" sz="2400" b="1" dirty="0" smtClean="0"/>
              <a:t>                             </a:t>
            </a:r>
            <a:r>
              <a:rPr lang="en-US" sz="2400" b="1" dirty="0" smtClean="0"/>
              <a:t>ART = T / Y</a:t>
            </a:r>
            <a:endParaRPr lang="fa-IR" sz="2400" b="1" dirty="0" smtClean="0"/>
          </a:p>
          <a:p>
            <a:pPr marL="0" indent="0" algn="just">
              <a:buNone/>
            </a:pPr>
            <a:r>
              <a:rPr lang="fa-IR" dirty="0" smtClean="0"/>
              <a:t>  </a:t>
            </a:r>
            <a:r>
              <a:rPr lang="fa-IR" sz="2800" dirty="0" smtClean="0"/>
              <a:t>کل درآمد /  کل مالیات پرداخت شده = نرخ متوسط مالیات</a:t>
            </a:r>
            <a:r>
              <a:rPr lang="fa-IR" dirty="0" smtClean="0"/>
              <a:t> </a:t>
            </a:r>
          </a:p>
          <a:p>
            <a:pPr marL="0" indent="0" algn="just">
              <a:buNone/>
            </a:pPr>
            <a:r>
              <a:rPr lang="fa-I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رخ نهایی مالیات </a:t>
            </a:r>
            <a:r>
              <a:rPr lang="fa-IR" b="1" dirty="0" smtClean="0">
                <a:solidFill>
                  <a:srgbClr val="FCF729"/>
                </a:solidFill>
              </a:rPr>
              <a:t>:</a:t>
            </a:r>
            <a:r>
              <a:rPr lang="fa-IR" b="1" dirty="0" smtClean="0"/>
              <a:t> نرخ مالیاتی که بابت هر افزایش در درآمد پرداخت می شود</a:t>
            </a:r>
          </a:p>
          <a:p>
            <a:pPr marL="0" indent="0" algn="just">
              <a:buNone/>
            </a:pPr>
            <a:endParaRPr lang="fa-IR" b="1" dirty="0" smtClean="0"/>
          </a:p>
          <a:p>
            <a:pPr marL="0" indent="0" algn="just">
              <a:buNone/>
            </a:pPr>
            <a:r>
              <a:rPr lang="fa-IR" sz="2400" b="1" dirty="0" smtClean="0"/>
              <a:t>                             </a:t>
            </a:r>
            <a:r>
              <a:rPr lang="en-US" sz="2400" b="1" dirty="0" smtClean="0"/>
              <a:t>MRT = ΔT / ΔY</a:t>
            </a:r>
            <a:r>
              <a:rPr lang="fa-IR" sz="2400" b="1" dirty="0" smtClean="0"/>
              <a:t>  </a:t>
            </a:r>
          </a:p>
          <a:p>
            <a:pPr marL="0" indent="0" algn="just">
              <a:buNone/>
            </a:pPr>
            <a:r>
              <a:rPr lang="fa-IR" sz="2400" b="1" dirty="0" smtClean="0"/>
              <a:t>            تغییر در درآمد /        تغییر در مالیات = نرخ نهایی مالیات</a:t>
            </a:r>
            <a:endParaRPr lang="en-US" sz="2400" b="1" dirty="0"/>
          </a:p>
        </p:txBody>
      </p:sp>
    </p:spTree>
    <p:extLst>
      <p:ext uri="{BB962C8B-B14F-4D97-AF65-F5344CB8AC3E}">
        <p14:creationId xmlns:p14="http://schemas.microsoft.com/office/powerpoint/2010/main" val="94638278"/>
      </p:ext>
    </p:extLst>
  </p:cSld>
  <p:clrMapOvr>
    <a:masterClrMapping/>
  </p:clrMapOvr>
  <p:transition spd="slow">
    <p:push dir="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22530" name="Picture 2" descr="C:\Users\rayansharq\Pictures\024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762000" y="269632"/>
            <a:ext cx="8077200" cy="114300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نظریه های مختلف پیرامون انصراف در پرداخت مالیات:</a:t>
            </a:r>
            <a:endParaRPr lang="en-US"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6" name="Rectangle 3"/>
          <p:cNvSpPr txBox="1">
            <a:spLocks noChangeArrowheads="1"/>
          </p:cNvSpPr>
          <p:nvPr/>
        </p:nvSpPr>
        <p:spPr>
          <a:xfrm>
            <a:off x="762000" y="1596413"/>
            <a:ext cx="8077200" cy="4297363"/>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lgn="just">
              <a:buFontTx/>
              <a:buNone/>
            </a:pPr>
            <a:r>
              <a:rPr lang="fa-IR" sz="2800" b="1" dirty="0" smtClean="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rPr>
              <a:t>1- نظریه مالیات مبتنی بر اصل فایده : </a:t>
            </a:r>
          </a:p>
          <a:p>
            <a:pPr algn="ctr">
              <a:buFontTx/>
              <a:buNone/>
            </a:pPr>
            <a:r>
              <a:rPr lang="fa-IR" sz="2800" b="1" dirty="0" smtClean="0"/>
              <a:t>مالیات دهندگان برای جبران هزینه کالاها و خدمات فراهم شده از طرف دولت بر اساس فایده ای که می برند باید مشارکت بکنند. مثلا ً شهرداری برای تعمیر و نگهداری جاده ها و خیابان ها از دارندگان  اتومبیل مالیات جمع آوری می نماید.</a:t>
            </a:r>
            <a:endParaRPr lang="en-US" sz="2800" b="1" dirty="0"/>
          </a:p>
        </p:txBody>
      </p:sp>
    </p:spTree>
    <p:extLst>
      <p:ext uri="{BB962C8B-B14F-4D97-AF65-F5344CB8AC3E}">
        <p14:creationId xmlns:p14="http://schemas.microsoft.com/office/powerpoint/2010/main" val="3656200802"/>
      </p:ext>
    </p:extLst>
  </p:cSld>
  <p:clrMapOvr>
    <a:masterClrMapping/>
  </p:clrMapOvr>
  <p:transition spd="slow">
    <p:push dir="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4" name="Picture 2" descr="C:\Users\rayansharq\Pictures\024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539552" y="836713"/>
            <a:ext cx="8424936" cy="5057064"/>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lgn="just"/>
            <a:r>
              <a:rPr lang="fa-I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این نظریه دو ایراد دارد :</a:t>
            </a:r>
          </a:p>
          <a:p>
            <a:pPr algn="just"/>
            <a:r>
              <a:rPr lang="fa-IR" sz="2800" b="1" dirty="0" smtClean="0"/>
              <a:t>1- چنین مالیاتی نمی تواند در توزیع مجدد درآمد نقش داشته باشد. </a:t>
            </a:r>
          </a:p>
          <a:p>
            <a:pPr algn="just"/>
            <a:r>
              <a:rPr lang="fa-IR" sz="2800" b="1" dirty="0" smtClean="0"/>
              <a:t>2- در مورد کالاها و خدمات عمومی تخصیص و تفکیک منافع امکان پذیر نیست مانند برنامه تلویزیون. به عبارت دیگر، کالای عمومی خالص ، منافع آن قابل تخصیص نیست </a:t>
            </a:r>
            <a:endParaRPr lang="en-US" sz="2800" b="1" dirty="0"/>
          </a:p>
        </p:txBody>
      </p:sp>
    </p:spTree>
    <p:extLst>
      <p:ext uri="{BB962C8B-B14F-4D97-AF65-F5344CB8AC3E}">
        <p14:creationId xmlns:p14="http://schemas.microsoft.com/office/powerpoint/2010/main" val="2196628448"/>
      </p:ext>
    </p:extLst>
  </p:cSld>
  <p:clrMapOvr>
    <a:masterClrMapping/>
  </p:clrMapOvr>
  <p:transition spd="slow">
    <p:push dir="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4" name="Picture 2" descr="C:\Users\rayansharq\Pictures\024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762000" y="1596413"/>
            <a:ext cx="8077200" cy="4297363"/>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609600" indent="-609600" algn="just">
              <a:buFontTx/>
              <a:buNone/>
            </a:pPr>
            <a:r>
              <a:rPr lang="fa-IR" sz="2800" b="1" dirty="0" smtClean="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latin typeface="Titr" pitchFamily="2" charset="-78"/>
                <a:cs typeface="Titr" pitchFamily="2" charset="-78"/>
              </a:rPr>
              <a:t>2- نظریه مالیات مبتنی بر اصل توانایی پرداخت: </a:t>
            </a:r>
          </a:p>
          <a:p>
            <a:pPr marL="609600" indent="-609600" algn="just">
              <a:buFontTx/>
              <a:buNone/>
            </a:pPr>
            <a:r>
              <a:rPr lang="fa-IR"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 مالیات دهندگان بر اساس توانایی پرداخت می باید مالیات بپردازند. بر اساس این نظریه دو مفهوم برابری افقی و برابری عمودی مطرح میشود:</a:t>
            </a:r>
          </a:p>
          <a:p>
            <a:pPr marL="609600" indent="-609600" algn="just">
              <a:buFontTx/>
              <a:buNone/>
            </a:pPr>
            <a:r>
              <a:rPr lang="fa-I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 برابری افقی : افراد با توانایی های پرداخت مشابه باید مالیات های یکسان پرداخت نمایند. </a:t>
            </a:r>
          </a:p>
          <a:p>
            <a:pPr marL="609600" indent="-609600" algn="just">
              <a:buFontTx/>
              <a:buNone/>
            </a:pPr>
            <a:r>
              <a:rPr lang="fa-I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 برابری عمودی : کسانی که توانایی پرداخت بیشتر دارند، باید مالیات بیشتری پرداخت نمایند و برعکس.</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endParaRPr>
          </a:p>
        </p:txBody>
      </p:sp>
    </p:spTree>
    <p:extLst>
      <p:ext uri="{BB962C8B-B14F-4D97-AF65-F5344CB8AC3E}">
        <p14:creationId xmlns:p14="http://schemas.microsoft.com/office/powerpoint/2010/main" val="4123974566"/>
      </p:ext>
    </p:extLst>
  </p:cSld>
  <p:clrMapOvr>
    <a:masterClrMapping/>
  </p:clrMapOvr>
  <p:transition spd="slow">
    <p:push dir="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4" name="Picture 2" descr="C:\Users\rayansharq\Pictures\024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457200" y="228600"/>
            <a:ext cx="8229600" cy="823913"/>
          </a:xfrm>
          <a:prstGeom prst="rect">
            <a:avLst/>
          </a:prstGeom>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dirty="0" smtClean="0">
                <a:solidFill>
                  <a:srgbClr val="E7071C"/>
                </a:solidFill>
                <a:latin typeface="Titr" pitchFamily="2" charset="-78"/>
                <a:cs typeface="Titr" pitchFamily="2" charset="-78"/>
              </a:rPr>
              <a:t>پایه های مناسب مالیات :</a:t>
            </a:r>
            <a:endParaRPr lang="en-US" dirty="0">
              <a:solidFill>
                <a:srgbClr val="E7071C"/>
              </a:solidFill>
              <a:latin typeface="Titr" pitchFamily="2" charset="-78"/>
              <a:cs typeface="Titr" pitchFamily="2" charset="-78"/>
            </a:endParaRPr>
          </a:p>
        </p:txBody>
      </p:sp>
      <p:sp>
        <p:nvSpPr>
          <p:cNvPr id="6" name="Rectangle 3"/>
          <p:cNvSpPr txBox="1">
            <a:spLocks noChangeArrowheads="1"/>
          </p:cNvSpPr>
          <p:nvPr/>
        </p:nvSpPr>
        <p:spPr>
          <a:xfrm>
            <a:off x="457200" y="1125538"/>
            <a:ext cx="8229600" cy="5183187"/>
          </a:xfrm>
          <a:prstGeom prst="rect">
            <a:avLst/>
          </a:prstGeom>
        </p:spPr>
        <p:txBody>
          <a:bodyPr vert="horz" lIns="91440" tIns="45720" rIns="91440" bIns="45720" rtlCol="0" anchor="ctr">
            <a:normAutofit lnSpcReduction="10000"/>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lgn="just">
              <a:lnSpc>
                <a:spcPct val="90000"/>
              </a:lnSpc>
            </a:pPr>
            <a:endParaRPr lang="fa-IR" sz="2800" dirty="0" smtClean="0"/>
          </a:p>
          <a:p>
            <a:pPr algn="just">
              <a:lnSpc>
                <a:spcPct val="90000"/>
              </a:lnSpc>
            </a:pPr>
            <a:r>
              <a:rPr lang="fa-I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 مصرف : </a:t>
            </a:r>
            <a:r>
              <a:rPr lang="fa-IR" sz="2800" dirty="0" smtClean="0"/>
              <a:t>عبارت است از ارزش کل مصرف واقعی فرد در یک دوره زمانی معین. به عبارت دیگر تفاضل پس انداز از درآمد می باشد.    </a:t>
            </a:r>
          </a:p>
          <a:p>
            <a:pPr algn="just">
              <a:lnSpc>
                <a:spcPct val="90000"/>
              </a:lnSpc>
              <a:buFontTx/>
              <a:buNone/>
            </a:pPr>
            <a:r>
              <a:rPr lang="fa-IR" sz="2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پس انداز -  درآمد  = مصرف </a:t>
            </a:r>
          </a:p>
          <a:p>
            <a:pPr algn="just">
              <a:lnSpc>
                <a:spcPct val="90000"/>
              </a:lnSpc>
            </a:pPr>
            <a:r>
              <a:rPr lang="fa-I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توماس هابز : </a:t>
            </a:r>
            <a:r>
              <a:rPr lang="fa-IR" sz="2800" dirty="0" smtClean="0"/>
              <a:t>مردم باید بر اساس آنچه که مصرف می کنند مالیات بدهند نه با توجه به درآمد آنها، زیرا رفاه در زندگی بستگی به نحوه مصرف دارد نه درآمد. به عبارت دیگر مصرف معیار مناسب وضعیت رفاهی یک خانوار است. </a:t>
            </a:r>
          </a:p>
          <a:p>
            <a:pPr algn="just">
              <a:lnSpc>
                <a:spcPct val="90000"/>
              </a:lnSpc>
            </a:pPr>
            <a:r>
              <a:rPr lang="fa-I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فیشر : </a:t>
            </a:r>
            <a:r>
              <a:rPr lang="fa-IR" sz="2800" dirty="0" smtClean="0"/>
              <a:t>مالیات بر درآمد مالیات مضاعف است و باعث کاهش انگیزه سرمایه گذاری می شود، لذا مالیات بر مصرف مناسب تر خواهد بود. </a:t>
            </a:r>
            <a:endParaRPr lang="en-US" sz="2800" dirty="0"/>
          </a:p>
        </p:txBody>
      </p:sp>
    </p:spTree>
    <p:extLst>
      <p:ext uri="{BB962C8B-B14F-4D97-AF65-F5344CB8AC3E}">
        <p14:creationId xmlns:p14="http://schemas.microsoft.com/office/powerpoint/2010/main" val="709457330"/>
      </p:ext>
    </p:extLst>
  </p:cSld>
  <p:clrMapOvr>
    <a:masterClrMapping/>
  </p:clrMapOvr>
  <p:transition spd="slow">
    <p:push dir="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4" name="Picture 2" descr="C:\Users\rayansharq\Pictures\024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txBox="1">
            <a:spLocks noChangeArrowheads="1"/>
          </p:cNvSpPr>
          <p:nvPr/>
        </p:nvSpPr>
        <p:spPr>
          <a:xfrm>
            <a:off x="762000" y="269632"/>
            <a:ext cx="8077200" cy="1143000"/>
          </a:xfrm>
          <a:prstGeom prst="rect">
            <a:avLst/>
          </a:prstGeom>
          <a:noFill/>
          <a:ln/>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dirty="0" smtClean="0">
                <a:solidFill>
                  <a:srgbClr val="E7071C"/>
                </a:solidFill>
                <a:latin typeface="Titr" pitchFamily="2" charset="-78"/>
                <a:cs typeface="Titr" pitchFamily="2" charset="-78"/>
              </a:rPr>
              <a:t>پایه های مناسب مالیات :</a:t>
            </a:r>
            <a:endParaRPr lang="en-US" dirty="0">
              <a:solidFill>
                <a:srgbClr val="E7071C"/>
              </a:solidFill>
              <a:latin typeface="Titr" pitchFamily="2" charset="-78"/>
              <a:cs typeface="Titr" pitchFamily="2" charset="-78"/>
            </a:endParaRPr>
          </a:p>
        </p:txBody>
      </p:sp>
      <p:sp>
        <p:nvSpPr>
          <p:cNvPr id="6" name="Rectangle 3"/>
          <p:cNvSpPr txBox="1">
            <a:spLocks noChangeArrowheads="1"/>
          </p:cNvSpPr>
          <p:nvPr/>
        </p:nvSpPr>
        <p:spPr>
          <a:xfrm>
            <a:off x="762000" y="1596413"/>
            <a:ext cx="8077200" cy="4297363"/>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lgn="just"/>
            <a:r>
              <a:rPr lang="fa-I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 درآمد : </a:t>
            </a:r>
            <a:r>
              <a:rPr lang="fa-IR" sz="2800" dirty="0" smtClean="0"/>
              <a:t>درآمد اقتصادی شامل هر منبعی است که امکانات شخص را برای در اختیار گرفتن منابع بارور نماید. به عبارت دیگر،درآمد عبارت است از ارزش آنچه شخص مصرف می کند به اضافه تغییر در ارزش هر آنچه که در مالکیت دارد. </a:t>
            </a:r>
          </a:p>
          <a:p>
            <a:pPr algn="just"/>
            <a:r>
              <a:rPr lang="fa-I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پس انداز  +  مصرف  = درآمد </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790158612"/>
      </p:ext>
    </p:extLst>
  </p:cSld>
  <p:clrMapOvr>
    <a:masterClrMapping/>
  </p:clrMapOvr>
  <p:transition spd="slow">
    <p:push dir="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pic>
        <p:nvPicPr>
          <p:cNvPr id="4" name="Picture 2" descr="C:\Users\rayansharq\Pictures\024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txBox="1">
            <a:spLocks noChangeArrowheads="1"/>
          </p:cNvSpPr>
          <p:nvPr/>
        </p:nvSpPr>
        <p:spPr>
          <a:xfrm>
            <a:off x="457200" y="228600"/>
            <a:ext cx="8229600" cy="823913"/>
          </a:xfrm>
          <a:prstGeom prst="rect">
            <a:avLst/>
          </a:prstGeom>
          <a:noFill/>
          <a:ln/>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dirty="0" smtClean="0">
                <a:solidFill>
                  <a:srgbClr val="E7071C"/>
                </a:solidFill>
                <a:latin typeface="Titr" pitchFamily="2" charset="-78"/>
                <a:cs typeface="Titr" pitchFamily="2" charset="-78"/>
              </a:rPr>
              <a:t>پایه های مناسب مالیات :</a:t>
            </a:r>
            <a:endParaRPr lang="en-US" dirty="0">
              <a:solidFill>
                <a:srgbClr val="E7071C"/>
              </a:solidFill>
              <a:latin typeface="Titr" pitchFamily="2" charset="-78"/>
              <a:cs typeface="Titr" pitchFamily="2" charset="-78"/>
            </a:endParaRPr>
          </a:p>
        </p:txBody>
      </p:sp>
      <p:sp>
        <p:nvSpPr>
          <p:cNvPr id="6" name="Rectangle 3"/>
          <p:cNvSpPr txBox="1">
            <a:spLocks noChangeArrowheads="1"/>
          </p:cNvSpPr>
          <p:nvPr/>
        </p:nvSpPr>
        <p:spPr>
          <a:xfrm>
            <a:off x="457200" y="1125538"/>
            <a:ext cx="8229600" cy="5256212"/>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lgn="just">
              <a:lnSpc>
                <a:spcPct val="90000"/>
              </a:lnSpc>
            </a:pPr>
            <a:r>
              <a:rPr lang="fa-IR" sz="2400" dirty="0" smtClean="0"/>
              <a:t> بر طبق این عقیده، افراد باید نه بر اساس آنچه که مصرف می کنند، بلکه با توجه به امکانات کسب درآمد و در اختیار گرفتن منابع مشمول مالیات شوند. به عبارت دیگر تصمیم به اینکه می خواهید درآمد خود را مصرف و یا پس انداز کنید مشابه این است که درآمد خود را به خرید مواد غذایی اختصاص بدهید یا صرف مسافرت کنید.   </a:t>
            </a:r>
          </a:p>
          <a:p>
            <a:pPr algn="just">
              <a:lnSpc>
                <a:spcPct val="90000"/>
              </a:lnSpc>
            </a:pPr>
            <a:r>
              <a:rPr lang="fa-I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طرفداران این نظریه معتقدند که اگر درآمد به عنوان پایه مناسب مالیاتی مطرح شود، مساله مضاعف بودن مالیات مطرح نخواهد بود. در صورتی مالیات بر درآمد، پس انداز را دوباره مشمول مالیات می کند که مصرف معیار توانایی پرداخت باشد. </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841235534"/>
      </p:ext>
    </p:extLst>
  </p:cSld>
  <p:clrMapOvr>
    <a:masterClrMapping/>
  </p:clrMapOvr>
  <p:transition spd="slow">
    <p:push dir="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5" name="Content Placeholder 4"/>
          <p:cNvSpPr>
            <a:spLocks noGrp="1"/>
          </p:cNvSpPr>
          <p:nvPr>
            <p:ph idx="1"/>
          </p:nvPr>
        </p:nvSpPr>
        <p:spPr/>
        <p:txBody>
          <a:bodyPr/>
          <a:lstStyle/>
          <a:p>
            <a:endParaRPr lang="fa-IR" dirty="0"/>
          </a:p>
        </p:txBody>
      </p:sp>
      <p:pic>
        <p:nvPicPr>
          <p:cNvPr id="23554" name="Picture 2" descr="C:\Users\rayansharq\Pictures\024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txBox="1">
            <a:spLocks noChangeArrowheads="1"/>
          </p:cNvSpPr>
          <p:nvPr/>
        </p:nvSpPr>
        <p:spPr>
          <a:xfrm>
            <a:off x="762000" y="269632"/>
            <a:ext cx="8077200" cy="1143000"/>
          </a:xfrm>
          <a:prstGeom prst="rect">
            <a:avLst/>
          </a:prstGeom>
          <a:noFill/>
          <a:ln/>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dirty="0" smtClean="0">
                <a:solidFill>
                  <a:srgbClr val="E7071C"/>
                </a:solidFill>
                <a:latin typeface="Titr" pitchFamily="2" charset="-78"/>
                <a:cs typeface="Titr" pitchFamily="2" charset="-78"/>
              </a:rPr>
              <a:t>پایه های مناسب مالیات :</a:t>
            </a:r>
            <a:endParaRPr lang="en-US" dirty="0">
              <a:solidFill>
                <a:srgbClr val="E7071C"/>
              </a:solidFill>
              <a:latin typeface="Titr" pitchFamily="2" charset="-78"/>
              <a:cs typeface="Titr" pitchFamily="2" charset="-78"/>
            </a:endParaRPr>
          </a:p>
        </p:txBody>
      </p:sp>
      <p:sp>
        <p:nvSpPr>
          <p:cNvPr id="8" name="Rectangle 3"/>
          <p:cNvSpPr txBox="1">
            <a:spLocks noChangeArrowheads="1"/>
          </p:cNvSpPr>
          <p:nvPr/>
        </p:nvSpPr>
        <p:spPr>
          <a:xfrm>
            <a:off x="762000" y="1596413"/>
            <a:ext cx="8077200" cy="4297363"/>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609600" indent="-609600" algn="just"/>
            <a:r>
              <a:rPr lang="fa-I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 ثروت : </a:t>
            </a:r>
            <a:r>
              <a:rPr lang="fa-IR" sz="2400" dirty="0" smtClean="0"/>
              <a:t>ارزش تمام چیزهایی که در مالکیت شخص است پس از کسر بدهی ها را ثروت گویند. اگر کلیه دارایی ها شامل منزل، ماشین، املاک، اوراق سهام و ... را در یک مقطع زمانی به قیمت جاری به فروش برسانیم و بدهی ها و وام های دریافتی را پرداخت نماییم باقیمانده را ثروت خالص می گویند. </a:t>
            </a:r>
          </a:p>
          <a:p>
            <a:pPr marL="609600" indent="-609600" algn="just">
              <a:buFontTx/>
              <a:buNone/>
            </a:pPr>
            <a:endParaRPr lang="fa-IR" sz="2400" dirty="0" smtClean="0"/>
          </a:p>
          <a:p>
            <a:pPr marL="609600" indent="-609600" algn="just">
              <a:buFontTx/>
              <a:buNone/>
            </a:pPr>
            <a:r>
              <a:rPr lang="fa-I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بدهی ها – ارزش تمام چیزهایی که در مالکیت شخص است = ثروت خالص</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endParaRPr>
          </a:p>
        </p:txBody>
      </p:sp>
    </p:spTree>
    <p:extLst>
      <p:ext uri="{BB962C8B-B14F-4D97-AF65-F5344CB8AC3E}">
        <p14:creationId xmlns:p14="http://schemas.microsoft.com/office/powerpoint/2010/main" val="1209097555"/>
      </p:ext>
    </p:extLst>
  </p:cSld>
  <p:clrMapOvr>
    <a:masterClrMapping/>
  </p:clrMapOvr>
  <p:transition spd="slow">
    <p:push dir="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5" name="Content Placeholder 4"/>
          <p:cNvSpPr>
            <a:spLocks noGrp="1"/>
          </p:cNvSpPr>
          <p:nvPr>
            <p:ph idx="1"/>
          </p:nvPr>
        </p:nvSpPr>
        <p:spPr/>
        <p:txBody>
          <a:bodyPr/>
          <a:lstStyle/>
          <a:p>
            <a:endParaRPr lang="fa-IR" dirty="0"/>
          </a:p>
        </p:txBody>
      </p:sp>
      <p:pic>
        <p:nvPicPr>
          <p:cNvPr id="23554" name="Picture 2" descr="C:\Users\rayansharq\Pictures\024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457200" y="404813"/>
            <a:ext cx="8229600" cy="5691187"/>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lgn="just"/>
            <a:r>
              <a:rPr lang="fa-IR" sz="3200" dirty="0" smtClean="0"/>
              <a:t>برخی معتقدند که </a:t>
            </a:r>
            <a:r>
              <a:rPr lang="fa-IR" sz="32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توانایی مالی واقعی فرد </a:t>
            </a:r>
            <a:r>
              <a:rPr lang="fa-IR" sz="3200" dirty="0" smtClean="0"/>
              <a:t>به وسیله درآمد یک سال او نمی تواند برآورد شود بلکه مجموع ثروت او معیار توانایی مالی و توانایی پرداخت محسوب می شود. آیا اگر دو نفر درآمد سالانه برابر و به مقدار 200 ريال داشتند در حالیکه یکی از آنها از ذخایر طلا و نقره به میزان 1000 ريال برخوردار باشد این دو نفر توانایی پرداخت یکسان دارند؟  مسلما خیر.</a:t>
            </a:r>
          </a:p>
          <a:p>
            <a:pPr algn="just">
              <a:buFontTx/>
              <a:buNone/>
            </a:pPr>
            <a:endParaRPr lang="fa-IR" sz="3200" dirty="0"/>
          </a:p>
        </p:txBody>
      </p:sp>
    </p:spTree>
    <p:extLst>
      <p:ext uri="{BB962C8B-B14F-4D97-AF65-F5344CB8AC3E}">
        <p14:creationId xmlns:p14="http://schemas.microsoft.com/office/powerpoint/2010/main" val="3780334680"/>
      </p:ext>
    </p:extLst>
  </p:cSld>
  <p:clrMapOvr>
    <a:masterClrMapping/>
  </p:clrMapOvr>
  <p:transition spd="slow">
    <p:push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116633"/>
            <a:ext cx="7125113" cy="792087"/>
          </a:xfrm>
        </p:spPr>
        <p:txBody>
          <a:bodyPr/>
          <a:lstStyle/>
          <a:p>
            <a:pPr algn="r"/>
            <a:r>
              <a:rPr lang="fa-IR" dirty="0">
                <a:latin typeface="Titr" pitchFamily="2" charset="-78"/>
                <a:cs typeface="Titr" pitchFamily="2" charset="-78"/>
              </a:rPr>
              <a:t>تعريف و موضوع ماليه </a:t>
            </a:r>
            <a:r>
              <a:rPr lang="fa-IR" dirty="0" smtClean="0">
                <a:latin typeface="Titr" pitchFamily="2" charset="-78"/>
                <a:cs typeface="Titr" pitchFamily="2" charset="-78"/>
              </a:rPr>
              <a:t>عمومي</a:t>
            </a:r>
            <a:endParaRPr lang="fa-IR" dirty="0">
              <a:latin typeface="Titr" pitchFamily="2" charset="-78"/>
              <a:cs typeface="Titr" pitchFamily="2" charset="-78"/>
            </a:endParaRPr>
          </a:p>
        </p:txBody>
      </p:sp>
      <p:sp>
        <p:nvSpPr>
          <p:cNvPr id="4" name="Content Placeholder 4"/>
          <p:cNvSpPr>
            <a:spLocks noGrp="1"/>
          </p:cNvSpPr>
          <p:nvPr>
            <p:ph idx="1"/>
            <p:custDataLst>
              <p:tags r:id="rId1"/>
            </p:custDataLst>
          </p:nvPr>
        </p:nvSpPr>
        <p:spPr>
          <a:xfrm>
            <a:off x="0" y="1412776"/>
            <a:ext cx="8532440" cy="3960440"/>
          </a:xfrm>
        </p:spPr>
        <p:txBody>
          <a:bodyPr>
            <a:noAutofit/>
          </a:bodyPr>
          <a:lstStyle/>
          <a:p>
            <a:pPr marL="0" indent="0">
              <a:buNone/>
            </a:pPr>
            <a:r>
              <a:rPr lang="fa-IR" sz="4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Aharoni" pitchFamily="2" charset="-79"/>
                <a:cs typeface="B Nazanin" pitchFamily="2" charset="-78"/>
              </a:rPr>
              <a:t>علت هاي عدم پيشرفت گسترده در جهان امروز:</a:t>
            </a:r>
          </a:p>
          <a:p>
            <a:pPr marL="514350" indent="-514350">
              <a:buFont typeface="+mj-lt"/>
              <a:buAutoNum type="arabicPeriod"/>
            </a:pPr>
            <a:r>
              <a:rPr lang="fa-I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عدم كارآيي دولت برخي كشورها</a:t>
            </a:r>
          </a:p>
          <a:p>
            <a:pPr marL="514350" indent="-514350">
              <a:buFont typeface="+mj-lt"/>
              <a:buAutoNum type="arabicPeriod"/>
            </a:pPr>
            <a:r>
              <a:rPr lang="fa-I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مهاجرت مغزها </a:t>
            </a:r>
          </a:p>
          <a:p>
            <a:pPr marL="514350" indent="-514350">
              <a:buFont typeface="+mj-lt"/>
              <a:buAutoNum type="arabicPeriod"/>
            </a:pPr>
            <a:r>
              <a:rPr lang="fa-I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عدم انتقال فن آوري و سرمايه از كشورهاي توسعه يافته به كشورهاي ديگر</a:t>
            </a:r>
          </a:p>
          <a:p>
            <a:pPr marL="514350" indent="-514350">
              <a:buFont typeface="+mj-lt"/>
              <a:buAutoNum type="arabicPeriod"/>
            </a:pPr>
            <a:r>
              <a:rPr lang="fa-I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ايجاد تشنج در كشورهاي توسعه نيافته و مابين آنها</a:t>
            </a:r>
          </a:p>
          <a:p>
            <a:pPr marL="514350" indent="-514350">
              <a:buFont typeface="+mj-lt"/>
              <a:buAutoNum type="arabicPeriod"/>
            </a:pPr>
            <a:r>
              <a:rPr lang="fa-I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قبضه كردن بازار كشورهاي توسعه نيافته</a:t>
            </a:r>
          </a:p>
          <a:p>
            <a:pPr marL="514350" indent="-514350">
              <a:buFont typeface="+mj-lt"/>
              <a:buAutoNum type="arabicPeriod"/>
            </a:pPr>
            <a:r>
              <a:rPr lang="fa-I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روابط نابرابر بين كشورهاي توسعه يافته و ساير كشورها ( مثلا حق وتو 5 عضو دائم شوراي امنيت )</a:t>
            </a:r>
          </a:p>
          <a:p>
            <a:pPr marL="514350" indent="-514350">
              <a:buFont typeface="+mj-lt"/>
              <a:buAutoNum type="arabicPeriod"/>
            </a:pPr>
            <a:r>
              <a:rPr lang="fa-I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تغيير تعادل قيمتها به نفع </a:t>
            </a:r>
            <a:r>
              <a:rPr lang="fa-IR"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كشورهاي توسعه يافته </a:t>
            </a:r>
            <a:r>
              <a:rPr lang="fa-I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 </a:t>
            </a:r>
          </a:p>
        </p:txBody>
      </p:sp>
    </p:spTree>
    <p:extLst>
      <p:ext uri="{BB962C8B-B14F-4D97-AF65-F5344CB8AC3E}">
        <p14:creationId xmlns:p14="http://schemas.microsoft.com/office/powerpoint/2010/main" val="3491477804"/>
      </p:ext>
    </p:extLst>
  </p:cSld>
  <p:clrMapOvr>
    <a:masterClrMapping/>
  </p:clrMapOvr>
  <p:transition spd="slow">
    <p:push dir="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5" name="Content Placeholder 4"/>
          <p:cNvSpPr>
            <a:spLocks noGrp="1"/>
          </p:cNvSpPr>
          <p:nvPr>
            <p:ph idx="1"/>
          </p:nvPr>
        </p:nvSpPr>
        <p:spPr/>
        <p:txBody>
          <a:bodyPr/>
          <a:lstStyle/>
          <a:p>
            <a:endParaRPr lang="fa-IR" dirty="0"/>
          </a:p>
        </p:txBody>
      </p:sp>
      <p:pic>
        <p:nvPicPr>
          <p:cNvPr id="23554" name="Picture 2" descr="C:\Users\rayansharq\Pictures\024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457200" y="620713"/>
            <a:ext cx="8229600" cy="5475287"/>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lgn="just"/>
            <a:r>
              <a:rPr lang="fa-IR" sz="32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مخالفین مالیات بر ثروت</a:t>
            </a:r>
            <a:r>
              <a:rPr lang="fa-IR" sz="3200" dirty="0" smtClean="0">
                <a:solidFill>
                  <a:srgbClr val="C00000"/>
                </a:solidFill>
              </a:rPr>
              <a:t> </a:t>
            </a:r>
            <a:r>
              <a:rPr lang="fa-IR" sz="3200" dirty="0" smtClean="0"/>
              <a:t>می گویند که ثروت، پس انداز اندوخته شده ای است که پس از کسر مالیات بر مصرف و درآمد باقی مانده و به عبارت دیگر مالیات آن وقتی که مالیات بر درآمد اجرا شده است، پرداخت گردیده و لذا مالیات بر آنچه که پس از پرداخت مالیات، پس انداز شده است یک مالیات مضاعف است. </a:t>
            </a:r>
            <a:endParaRPr lang="en-US" sz="3200" dirty="0" smtClean="0"/>
          </a:p>
          <a:p>
            <a:pPr algn="just"/>
            <a:endParaRPr lang="en-US" sz="3200" dirty="0"/>
          </a:p>
        </p:txBody>
      </p:sp>
    </p:spTree>
    <p:extLst>
      <p:ext uri="{BB962C8B-B14F-4D97-AF65-F5344CB8AC3E}">
        <p14:creationId xmlns:p14="http://schemas.microsoft.com/office/powerpoint/2010/main" val="2616492556"/>
      </p:ext>
    </p:extLst>
  </p:cSld>
  <p:clrMapOvr>
    <a:masterClrMapping/>
  </p:clrMapOvr>
  <p:transition spd="slow">
    <p:push dir="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5" name="Content Placeholder 4"/>
          <p:cNvSpPr>
            <a:spLocks noGrp="1"/>
          </p:cNvSpPr>
          <p:nvPr>
            <p:ph idx="1"/>
          </p:nvPr>
        </p:nvSpPr>
        <p:spPr/>
        <p:txBody>
          <a:bodyPr/>
          <a:lstStyle/>
          <a:p>
            <a:endParaRPr lang="fa-IR" dirty="0"/>
          </a:p>
        </p:txBody>
      </p:sp>
      <p:pic>
        <p:nvPicPr>
          <p:cNvPr id="23554" name="Picture 2" descr="C:\Users\rayansharq\Pictures\024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a:xfrm>
            <a:off x="457200" y="228600"/>
            <a:ext cx="8229600" cy="679450"/>
          </a:xfrm>
          <a:prstGeom prst="rect">
            <a:avLst/>
          </a:prstGeom>
        </p:spPr>
        <p:txBody>
          <a:bodyPr vert="horz" lIns="91440" tIns="45720" rIns="91440" bIns="45720" rtlCol="0" anchor="ctr">
            <a:normAutofit fontScale="97500" lnSpcReduction="10000"/>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sz="4000" dirty="0" smtClean="0">
                <a:solidFill>
                  <a:srgbClr val="E7071C"/>
                </a:solidFill>
                <a:latin typeface="Titr" pitchFamily="2" charset="-78"/>
                <a:cs typeface="Titr" pitchFamily="2" charset="-78"/>
              </a:rPr>
              <a:t>نتیجه گیری :</a:t>
            </a:r>
            <a:endParaRPr lang="en-US" sz="4000" dirty="0">
              <a:solidFill>
                <a:srgbClr val="E7071C"/>
              </a:solidFill>
              <a:latin typeface="Titr" pitchFamily="2" charset="-78"/>
              <a:cs typeface="Titr" pitchFamily="2" charset="-78"/>
            </a:endParaRPr>
          </a:p>
        </p:txBody>
      </p:sp>
      <p:sp>
        <p:nvSpPr>
          <p:cNvPr id="7" name="Rectangle 3"/>
          <p:cNvSpPr txBox="1">
            <a:spLocks noChangeArrowheads="1"/>
          </p:cNvSpPr>
          <p:nvPr/>
        </p:nvSpPr>
        <p:spPr>
          <a:xfrm>
            <a:off x="457200" y="1052513"/>
            <a:ext cx="8229600" cy="5043487"/>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lgn="just">
              <a:lnSpc>
                <a:spcPct val="90000"/>
              </a:lnSpc>
              <a:buFontTx/>
              <a:buNone/>
            </a:pPr>
            <a:r>
              <a:rPr lang="fa-IR" sz="2800" dirty="0" smtClean="0"/>
              <a:t>	در شرایطی که پس انداز جامعه در سطح پایینی قرار دارد (سهم کمتری از درآمد پس انداز می شود) مالیات بر مصرف به طور نسبی مناسب تر است. در حالیکه در شرایط توزیع نابرابر درآمد و ثروت، مالیات بر درآمد و ثروت مناسب تر خواهد بود.</a:t>
            </a:r>
          </a:p>
          <a:p>
            <a:pPr algn="just">
              <a:lnSpc>
                <a:spcPct val="90000"/>
              </a:lnSpc>
            </a:pPr>
            <a:r>
              <a:rPr lang="fa-I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از طرفی از آنجا که پس انداز بیشتر، سرمایه گذاری بیشتر و افزایش درآمد نا خالص ملی را به دنبال می آورد و با افزایش درآمد ملی، درآمد سرانه نیز افزایش می یابد لذا در سال های اخیر طرفداری از مالیات بر مصرف بیشتر رایج می باشد. </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449187274"/>
      </p:ext>
    </p:extLst>
  </p:cSld>
  <p:clrMapOvr>
    <a:masterClrMapping/>
  </p:clrMapOvr>
  <p:transition spd="slow">
    <p:push dir="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5" name="Content Placeholder 4"/>
          <p:cNvSpPr>
            <a:spLocks noGrp="1"/>
          </p:cNvSpPr>
          <p:nvPr>
            <p:ph idx="1"/>
          </p:nvPr>
        </p:nvSpPr>
        <p:spPr/>
        <p:txBody>
          <a:bodyPr/>
          <a:lstStyle/>
          <a:p>
            <a:endParaRPr lang="fa-IR" dirty="0"/>
          </a:p>
        </p:txBody>
      </p:sp>
      <p:pic>
        <p:nvPicPr>
          <p:cNvPr id="23554" name="Picture 2" descr="C:\Users\rayansharq\Pictures\024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a:xfrm>
            <a:off x="762000" y="269632"/>
            <a:ext cx="8077200" cy="1143000"/>
          </a:xfrm>
          <a:prstGeom prst="rect">
            <a:avLst/>
          </a:prstGeom>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dirty="0" smtClean="0">
                <a:solidFill>
                  <a:srgbClr val="E7071C"/>
                </a:solidFill>
                <a:latin typeface="Titr" pitchFamily="2" charset="-78"/>
                <a:cs typeface="Titr" pitchFamily="2" charset="-78"/>
              </a:rPr>
              <a:t>وضع مالیات</a:t>
            </a:r>
            <a:endParaRPr lang="en-US" dirty="0">
              <a:solidFill>
                <a:srgbClr val="E7071C"/>
              </a:solidFill>
              <a:latin typeface="Titr" pitchFamily="2" charset="-78"/>
              <a:cs typeface="Titr" pitchFamily="2" charset="-78"/>
            </a:endParaRPr>
          </a:p>
        </p:txBody>
      </p:sp>
      <p:sp>
        <p:nvSpPr>
          <p:cNvPr id="7" name="Rectangle 3"/>
          <p:cNvSpPr txBox="1">
            <a:spLocks noChangeArrowheads="1"/>
          </p:cNvSpPr>
          <p:nvPr/>
        </p:nvSpPr>
        <p:spPr>
          <a:xfrm>
            <a:off x="762000" y="1596413"/>
            <a:ext cx="8077200" cy="4297363"/>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lgn="just"/>
            <a:r>
              <a:rPr lang="fa-IR" sz="2800" dirty="0" smtClean="0"/>
              <a:t> </a:t>
            </a:r>
            <a:r>
              <a:rPr lang="fa-I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مالیات توسط دولت یا قانونگذار </a:t>
            </a:r>
            <a:r>
              <a:rPr lang="fa-IR" sz="2800" dirty="0" smtClean="0"/>
              <a:t>به صورت یک ماده قانونی بر افراد خاص یا تشکیلات مشخصی برقرار می شود. پس وضع نمودن مالیات بر عهده دولت است.</a:t>
            </a:r>
            <a:r>
              <a:rPr lang="en-US" sz="2800" dirty="0" smtClean="0"/>
              <a:t> </a:t>
            </a:r>
            <a:endParaRPr lang="en-US" sz="2800" dirty="0"/>
          </a:p>
        </p:txBody>
      </p:sp>
    </p:spTree>
    <p:extLst>
      <p:ext uri="{BB962C8B-B14F-4D97-AF65-F5344CB8AC3E}">
        <p14:creationId xmlns:p14="http://schemas.microsoft.com/office/powerpoint/2010/main" val="2544917143"/>
      </p:ext>
    </p:extLst>
  </p:cSld>
  <p:clrMapOvr>
    <a:masterClrMapping/>
  </p:clrMapOvr>
  <p:transition spd="slow">
    <p:push dir="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5" name="Content Placeholder 4"/>
          <p:cNvSpPr>
            <a:spLocks noGrp="1"/>
          </p:cNvSpPr>
          <p:nvPr>
            <p:ph idx="1"/>
          </p:nvPr>
        </p:nvSpPr>
        <p:spPr/>
        <p:txBody>
          <a:bodyPr/>
          <a:lstStyle/>
          <a:p>
            <a:endParaRPr lang="fa-IR" dirty="0"/>
          </a:p>
        </p:txBody>
      </p:sp>
      <p:pic>
        <p:nvPicPr>
          <p:cNvPr id="23554" name="Picture 2" descr="C:\Users\rayansharq\Pictures\024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a:xfrm>
            <a:off x="457200" y="228600"/>
            <a:ext cx="8229600" cy="752475"/>
          </a:xfrm>
          <a:prstGeom prst="rect">
            <a:avLst/>
          </a:prstGeom>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sz="4000" dirty="0" smtClean="0">
                <a:solidFill>
                  <a:srgbClr val="E7071C"/>
                </a:solidFill>
                <a:latin typeface="Titr" pitchFamily="2" charset="-78"/>
                <a:cs typeface="Titr" pitchFamily="2" charset="-78"/>
              </a:rPr>
              <a:t>پرداخت کننده نهایی مالیات : </a:t>
            </a:r>
            <a:endParaRPr lang="en-US" sz="4000" dirty="0">
              <a:solidFill>
                <a:srgbClr val="E7071C"/>
              </a:solidFill>
              <a:latin typeface="Titr" pitchFamily="2" charset="-78"/>
              <a:cs typeface="Titr" pitchFamily="2" charset="-78"/>
            </a:endParaRPr>
          </a:p>
        </p:txBody>
      </p:sp>
      <p:sp>
        <p:nvSpPr>
          <p:cNvPr id="7" name="Rectangle 3"/>
          <p:cNvSpPr txBox="1">
            <a:spLocks noChangeArrowheads="1"/>
          </p:cNvSpPr>
          <p:nvPr/>
        </p:nvSpPr>
        <p:spPr>
          <a:xfrm>
            <a:off x="107504" y="1125538"/>
            <a:ext cx="8856984" cy="4970462"/>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just">
              <a:buFont typeface="Wingdings 2" charset="2"/>
              <a:buNone/>
            </a:pPr>
            <a:r>
              <a:rPr lang="fa-IR" sz="2400" dirty="0" smtClean="0"/>
              <a:t>در خصوص پرداخت کننده مالیات، ذکر دو نکته لازم میباشد:                  </a:t>
            </a:r>
          </a:p>
          <a:p>
            <a:pPr marL="0" indent="0" algn="just">
              <a:buFont typeface="Wingdings 2" charset="2"/>
              <a:buNone/>
            </a:pPr>
            <a:r>
              <a:rPr lang="fa-I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 افراد یا خانوارها هستند که نهایتا ً مالیات را پرداخت می نمایند نه تشکیلات و بازارها. به عنوان مثال اگر مالیات بر بازار مصرف نوشابه یا مالیات بر بازار صنایع کاغذ سازی وضع شده باشد، نهایتا افراد و خانوارها مالیات را پرداخت مینمایند.</a:t>
            </a:r>
          </a:p>
          <a:p>
            <a:pPr marL="0" indent="0" algn="just">
              <a:buFont typeface="Wingdings 2" charset="2"/>
              <a:buNone/>
            </a:pPr>
            <a:r>
              <a:rPr lang="fa-IR" sz="2400" dirty="0" smtClean="0"/>
              <a:t>2- حتی در مواردی که مالیات مستقیما ً بر خانوارها برقرار می شود، مالیات و یا بار مالیات الزاما ً به وسیله خانوارهایی که مالیات بر آنها برقرار شده پرداخت نمی گردد بلکه بخشی یا همه مالیات به گروه دیگری منتقل می شود. </a:t>
            </a:r>
            <a:endParaRPr lang="en-US" sz="2400" dirty="0" smtClean="0"/>
          </a:p>
          <a:p>
            <a:pPr marL="0" indent="0" algn="ctr">
              <a:buFont typeface="Wingdings 2" charset="2"/>
              <a:buNone/>
            </a:pPr>
            <a:r>
              <a:rPr lang="fa-IR"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tr" pitchFamily="2" charset="-78"/>
                <a:cs typeface="Titr" pitchFamily="2" charset="-78"/>
              </a:rPr>
              <a:t>وقوع مالياتي : نحوه توزيع بار مالياتي بين گروههاي مختلف</a:t>
            </a:r>
            <a:endPar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tr" pitchFamily="2" charset="-78"/>
              <a:cs typeface="Titr" pitchFamily="2" charset="-78"/>
            </a:endParaRPr>
          </a:p>
        </p:txBody>
      </p:sp>
    </p:spTree>
    <p:extLst>
      <p:ext uri="{BB962C8B-B14F-4D97-AF65-F5344CB8AC3E}">
        <p14:creationId xmlns:p14="http://schemas.microsoft.com/office/powerpoint/2010/main" val="1086034366"/>
      </p:ext>
    </p:extLst>
  </p:cSld>
  <p:clrMapOvr>
    <a:masterClrMapping/>
  </p:clrMapOvr>
  <p:transition spd="slow">
    <p:push dir="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5" name="Content Placeholder 4"/>
          <p:cNvSpPr>
            <a:spLocks noGrp="1"/>
          </p:cNvSpPr>
          <p:nvPr>
            <p:ph idx="1"/>
          </p:nvPr>
        </p:nvSpPr>
        <p:spPr/>
        <p:txBody>
          <a:bodyPr/>
          <a:lstStyle/>
          <a:p>
            <a:endParaRPr lang="fa-IR" dirty="0"/>
          </a:p>
        </p:txBody>
      </p:sp>
      <p:pic>
        <p:nvPicPr>
          <p:cNvPr id="23554" name="Picture 2" descr="C:\Users\rayansharq\Pictures\024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457200" y="549275"/>
            <a:ext cx="8229600" cy="5546725"/>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lgn="just"/>
            <a:r>
              <a:rPr lang="fa-IR" sz="2800" dirty="0" smtClean="0"/>
              <a:t> پس از برقراری مالیات یا تغییر در نرخ یا پایه مالیاتی ممکن است رفتار اقتصادی تغییر نماید. تغییر در رفتار اقتصادی می تواند بر عرضه و تقاضا تاثیر بگذارد که این تغییرات منجر به تغییر در قیمت نهاده ها و ستاده ها می شود. پس از آنکه تغییرات در قیمت ها رخ دادند بعضی از خانوارها رفاه بیشتری پیدا می کنند در حالیکه گروهی دچار کاهش رفاه می شوند. این تغییرات نهایی است که بار مالیاتی را تعیین می کند.</a:t>
            </a:r>
            <a:endParaRPr lang="en-US" sz="2800" dirty="0"/>
          </a:p>
        </p:txBody>
      </p:sp>
    </p:spTree>
    <p:extLst>
      <p:ext uri="{BB962C8B-B14F-4D97-AF65-F5344CB8AC3E}">
        <p14:creationId xmlns:p14="http://schemas.microsoft.com/office/powerpoint/2010/main" val="658368026"/>
      </p:ext>
    </p:extLst>
  </p:cSld>
  <p:clrMapOvr>
    <a:masterClrMapping/>
  </p:clrMapOvr>
  <p:transition spd="slow">
    <p:push dir="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5" name="Content Placeholder 4"/>
          <p:cNvSpPr>
            <a:spLocks noGrp="1"/>
          </p:cNvSpPr>
          <p:nvPr>
            <p:ph idx="1"/>
          </p:nvPr>
        </p:nvSpPr>
        <p:spPr/>
        <p:txBody>
          <a:bodyPr/>
          <a:lstStyle/>
          <a:p>
            <a:endParaRPr lang="fa-IR" dirty="0"/>
          </a:p>
        </p:txBody>
      </p:sp>
      <p:pic>
        <p:nvPicPr>
          <p:cNvPr id="23554" name="Picture 2" descr="C:\Users\rayansharq\Pictures\024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539750" y="908050"/>
            <a:ext cx="8229600" cy="5546725"/>
          </a:xfrm>
          <a:prstGeom prst="rect">
            <a:avLst/>
          </a:prstGeom>
        </p:spPr>
        <p:txBody>
          <a:bodyPr vert="horz" lIns="91440" tIns="45720" rIns="91440" bIns="45720" rtlCol="0" anchor="ctr">
            <a:normAutofit fontScale="77500" lnSpcReduction="20000"/>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lgn="just"/>
            <a:r>
              <a:rPr lang="fa-IR" sz="4000" b="1" dirty="0" smtClean="0">
                <a:ln>
                  <a:solidFill>
                    <a:srgbClr val="C00000"/>
                  </a:solidFill>
                </a:ln>
              </a:rPr>
              <a:t>انتقال بار مالیاتی </a:t>
            </a:r>
            <a:r>
              <a:rPr lang="fa-IR" sz="4000" dirty="0" smtClean="0"/>
              <a:t>زمانی رخ میدهد که خانوارها در جهت اجتناب از پرداخت مالیات در رفتار اقتصادی خود تغییر می دهند. در شرایطی که فقط بعضی از کالاها و یا فعالیت ها مشمول مالیات می شوند انجام اجتناب از پرداخت مالیات امکان پذیر است. </a:t>
            </a:r>
          </a:p>
          <a:p>
            <a:pPr marL="0" indent="0" algn="just">
              <a:buFont typeface="Wingdings 2" charset="2"/>
              <a:buNone/>
            </a:pPr>
            <a:r>
              <a:rPr lang="fa-IR" sz="4000" dirty="0" smtClean="0"/>
              <a:t>حال اگر ماليات به جاي اينكه بر يك يا چند كالا برقرار شود بر مجموعه مصرف قرار گيرد ، اجتناب از پرداخت ماليات دشوار خواهد شد . مصرف كنندگان براي اينكه بتواندد از پرداخت ماليات اجتناب كنند بايد مصرف خود را براي همه كالاها كاهش دهند . در اين صورت پس انداز آنها افزايش خواهد يافت ،  در غير اينصورت راهي براي كاهش در پرداخت ماليات وجود نخواهد داشت </a:t>
            </a:r>
            <a:r>
              <a:rPr lang="fa-IR" sz="4000" dirty="0" smtClean="0">
                <a:solidFill>
                  <a:srgbClr val="0070C0"/>
                </a:solidFill>
              </a:rPr>
              <a:t>و انتقال ماليات هم صورت نخواهد گرفت </a:t>
            </a:r>
            <a:r>
              <a:rPr lang="fa-IR" sz="4000" dirty="0" smtClean="0"/>
              <a:t>.</a:t>
            </a:r>
            <a:endParaRPr lang="en-US" sz="4000" dirty="0"/>
          </a:p>
        </p:txBody>
      </p:sp>
    </p:spTree>
    <p:extLst>
      <p:ext uri="{BB962C8B-B14F-4D97-AF65-F5344CB8AC3E}">
        <p14:creationId xmlns:p14="http://schemas.microsoft.com/office/powerpoint/2010/main" val="781829255"/>
      </p:ext>
    </p:extLst>
  </p:cSld>
  <p:clrMapOvr>
    <a:masterClrMapping/>
  </p:clrMapOvr>
  <p:transition spd="slow">
    <p:push dir="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24579" name="Picture 3" descr="C:\Users\rayansharq\Pictures\02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a:xfrm>
            <a:off x="762000" y="269632"/>
            <a:ext cx="8077200" cy="783104"/>
          </a:xfrm>
          <a:prstGeom prst="rect">
            <a:avLst/>
          </a:prstGeom>
        </p:spPr>
        <p:txBody>
          <a:bodyPr vert="horz" lIns="91440" tIns="45720" rIns="91440" bIns="45720" rtlCol="0" anchor="ctr">
            <a:norm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راه حل </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endParaRPr>
          </a:p>
        </p:txBody>
      </p:sp>
      <p:sp>
        <p:nvSpPr>
          <p:cNvPr id="9" name="Rectangle 3"/>
          <p:cNvSpPr txBox="1">
            <a:spLocks noChangeArrowheads="1"/>
          </p:cNvSpPr>
          <p:nvPr/>
        </p:nvSpPr>
        <p:spPr>
          <a:xfrm>
            <a:off x="539750" y="908050"/>
            <a:ext cx="8229600" cy="5546725"/>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just">
              <a:buFont typeface="Wingdings 2" charset="2"/>
              <a:buNone/>
            </a:pPr>
            <a:r>
              <a:rPr lang="fa-IR"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1- ماليات بر مصرف </a:t>
            </a:r>
          </a:p>
          <a:p>
            <a:pPr marL="0" indent="0" algn="just">
              <a:buFont typeface="Wingdings 2" charset="2"/>
              <a:buNone/>
            </a:pPr>
            <a:r>
              <a:rPr lang="fa-IR"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2- ماليات بر درآمد</a:t>
            </a:r>
          </a:p>
          <a:p>
            <a:pPr marL="0" indent="0" algn="just">
              <a:buFont typeface="Wingdings 2" charset="2"/>
              <a:buNone/>
            </a:pPr>
            <a:r>
              <a:rPr lang="fa-IR"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ولي تاكيد بر ماليات بر مصرف </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endParaRPr>
          </a:p>
        </p:txBody>
      </p:sp>
    </p:spTree>
    <p:extLst>
      <p:ext uri="{BB962C8B-B14F-4D97-AF65-F5344CB8AC3E}">
        <p14:creationId xmlns:p14="http://schemas.microsoft.com/office/powerpoint/2010/main" val="519661904"/>
      </p:ext>
    </p:extLst>
  </p:cSld>
  <p:clrMapOvr>
    <a:masterClrMapping/>
  </p:clrMapOvr>
  <p:transition spd="slow">
    <p:push dir="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479704" y="2528900"/>
            <a:ext cx="2664296" cy="1800200"/>
          </a:xfrm>
          <a:prstGeom prst="ellipse">
            <a:avLst/>
          </a:prstGeom>
          <a:effectLst>
            <a:softEdge rad="127000"/>
          </a:effectLst>
        </p:spPr>
        <p:style>
          <a:lnRef idx="2">
            <a:schemeClr val="accent1"/>
          </a:lnRef>
          <a:fillRef idx="1">
            <a:schemeClr val="lt1"/>
          </a:fillRef>
          <a:effectRef idx="0">
            <a:schemeClr val="accent1"/>
          </a:effectRef>
          <a:fontRef idx="minor">
            <a:schemeClr val="dk1"/>
          </a:fontRef>
        </p:style>
        <p:txBody>
          <a:bodyPr rtlCol="1" anchor="ctr"/>
          <a:lstStyle/>
          <a:p>
            <a:pPr algn="ctr"/>
            <a:r>
              <a:rPr lang="fa-IR"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Titr" pitchFamily="2" charset="-78"/>
              </a:rPr>
              <a:t>راه حل مالياتي براي اقتصاد ايران </a:t>
            </a:r>
            <a:endParaRPr lang="fa-IR"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8" name="Curved Left Arrow 7"/>
          <p:cNvSpPr/>
          <p:nvPr/>
        </p:nvSpPr>
        <p:spPr>
          <a:xfrm>
            <a:off x="4211960" y="2906942"/>
            <a:ext cx="2101056" cy="1044116"/>
          </a:xfrm>
          <a:prstGeom prst="curvedLeftArrow">
            <a:avLst/>
          </a:prstGeom>
        </p:spPr>
        <p:style>
          <a:lnRef idx="3">
            <a:schemeClr val="lt1"/>
          </a:lnRef>
          <a:fillRef idx="1">
            <a:schemeClr val="accent3"/>
          </a:fillRef>
          <a:effectRef idx="1">
            <a:schemeClr val="accent3"/>
          </a:effectRef>
          <a:fontRef idx="minor">
            <a:schemeClr val="lt1"/>
          </a:fontRef>
        </p:style>
        <p:txBody>
          <a:bodyPr rtlCol="1" anchor="ctr"/>
          <a:lstStyle/>
          <a:p>
            <a:pPr algn="ctr"/>
            <a:endParaRPr lang="fa-IR">
              <a:solidFill>
                <a:schemeClr val="tx1"/>
              </a:solidFill>
            </a:endParaRPr>
          </a:p>
        </p:txBody>
      </p:sp>
      <p:sp>
        <p:nvSpPr>
          <p:cNvPr id="9" name="Curved Down Ribbon 8"/>
          <p:cNvSpPr/>
          <p:nvPr/>
        </p:nvSpPr>
        <p:spPr>
          <a:xfrm>
            <a:off x="0" y="1340768"/>
            <a:ext cx="4211960" cy="4320480"/>
          </a:xfrm>
          <a:prstGeom prst="ellipseRibbon">
            <a:avLst/>
          </a:prstGeom>
          <a:effectLst>
            <a:softEdge rad="127000"/>
          </a:effectLst>
          <a:scene3d>
            <a:camera prst="isometricOffAxis1Right"/>
            <a:lightRig rig="threePt" dir="t"/>
          </a:scene3d>
        </p:spPr>
        <p:style>
          <a:lnRef idx="2">
            <a:schemeClr val="accent3"/>
          </a:lnRef>
          <a:fillRef idx="1">
            <a:schemeClr val="lt1"/>
          </a:fillRef>
          <a:effectRef idx="0">
            <a:schemeClr val="accent3"/>
          </a:effectRef>
          <a:fontRef idx="minor">
            <a:schemeClr val="dk1"/>
          </a:fontRef>
        </p:style>
        <p:txBody>
          <a:bodyPr rtlCol="1" anchor="ctr"/>
          <a:lstStyle/>
          <a:p>
            <a:pPr algn="just"/>
            <a:r>
              <a:rPr lang="fa-IR" sz="2800" b="1" dirty="0">
                <a:latin typeface="Traditional Arabic" pitchFamily="18" charset="-78"/>
                <a:cs typeface="Traditional Arabic" pitchFamily="18" charset="-78"/>
              </a:rPr>
              <a:t>1- اخذ ماليات از كليه مشمولين</a:t>
            </a:r>
          </a:p>
          <a:p>
            <a:pPr algn="just"/>
            <a:r>
              <a:rPr lang="fa-IR" sz="2800" b="1" dirty="0">
                <a:cs typeface="B Nazanin" pitchFamily="2" charset="-78"/>
              </a:rPr>
              <a:t>2- اصلاح قوانين و مقررات</a:t>
            </a:r>
          </a:p>
          <a:p>
            <a:pPr algn="just"/>
            <a:r>
              <a:rPr lang="fa-IR" sz="2800" b="1" dirty="0">
                <a:cs typeface="B Nazanin" pitchFamily="2" charset="-78"/>
              </a:rPr>
              <a:t>3- ارتقاء انگزيش براي پرداخت كننده ماليات</a:t>
            </a:r>
            <a:endParaRPr lang="en-US" sz="2800" b="1" dirty="0">
              <a:cs typeface="B Nazanin" pitchFamily="2" charset="-78"/>
            </a:endParaRPr>
          </a:p>
        </p:txBody>
      </p:sp>
    </p:spTree>
    <p:extLst>
      <p:ext uri="{BB962C8B-B14F-4D97-AF65-F5344CB8AC3E}">
        <p14:creationId xmlns:p14="http://schemas.microsoft.com/office/powerpoint/2010/main" val="3501827220"/>
      </p:ext>
    </p:extLst>
  </p:cSld>
  <p:clrMapOvr>
    <a:masterClrMapping/>
  </p:clrMapOvr>
  <p:transition spd="slow">
    <p:push dir="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pPr algn="ctr"/>
            <a:r>
              <a:rPr lang="fa-IR" sz="3600" b="1" dirty="0">
                <a:latin typeface="Titr" pitchFamily="2" charset="-78"/>
                <a:cs typeface="Titr" pitchFamily="2" charset="-78"/>
              </a:rPr>
              <a:t>مالیات بر ارزش افزوده</a:t>
            </a:r>
            <a:endParaRPr lang="en-US" sz="3600" dirty="0">
              <a:latin typeface="Titr" pitchFamily="2" charset="-78"/>
              <a:cs typeface="Titr" pitchFamily="2" charset="-78"/>
            </a:endParaRPr>
          </a:p>
        </p:txBody>
      </p:sp>
      <p:sp>
        <p:nvSpPr>
          <p:cNvPr id="5" name="Content Placeholder 2"/>
          <p:cNvSpPr>
            <a:spLocks noGrp="1"/>
          </p:cNvSpPr>
          <p:nvPr>
            <p:ph idx="1"/>
          </p:nvPr>
        </p:nvSpPr>
        <p:spPr>
          <a:xfrm>
            <a:off x="539552" y="1772816"/>
            <a:ext cx="8136904" cy="4051437"/>
          </a:xfrm>
        </p:spPr>
        <p:txBody>
          <a:bodyPr numCol="1">
            <a:noAutofit/>
          </a:bodyPr>
          <a:lstStyle/>
          <a:p>
            <a:pPr marL="0" indent="0" algn="just">
              <a:buNone/>
            </a:pPr>
            <a:r>
              <a:rPr lang="fa-IR" sz="2800" b="1" dirty="0">
                <a:cs typeface="B Nazanin" pitchFamily="2" charset="-78"/>
              </a:rPr>
              <a:t>اين مالیات نخستین بار توسط فون زیمنس در سال ۱۹۵۱ به منظور فائق آمدن بر مسائل مالی کشور آلمان طرح ریزی گردید، لیکن به رغم علاقه و تمایل شدید کشورهایی نظیر آرژانتین و فرانسه در خصوص آگاهی از چگونگی ساختار آن، این مالیات بطور رسمی تا سال ۱۹۵۴ به مرحله اجرا در نیامد. از سال ۱۹۵۴به بعد، برزیل، فرانسه، دانمارک و آلمان در زمره نخستین کشورهایی بودند که این مالیات را در نظام مالیاتی کشور خود معرفی نمودند . کره جنوبی نخستین کشور آسیایی است که درسال ۱۹۷۷ با کمک صندوق بین‌المللی پول توانست این مالیات را در نظام مالیاتی خود پیاده نماید و بدنبال آن کشورهای ترکیه، پاکستان، بنگلادش و لبنان نیز اقدام به اجرای این مالیات نمودند . هم اکنون بیش از ۱۲۰ کشور جهان از سیستم مالیات بر ارزش افزوده بهره مند هستند .</a:t>
            </a:r>
            <a:endParaRPr lang="en-US" sz="2800" b="1" dirty="0">
              <a:cs typeface="B Nazanin" pitchFamily="2" charset="-78"/>
            </a:endParaRPr>
          </a:p>
        </p:txBody>
      </p:sp>
    </p:spTree>
    <p:extLst>
      <p:ext uri="{BB962C8B-B14F-4D97-AF65-F5344CB8AC3E}">
        <p14:creationId xmlns:p14="http://schemas.microsoft.com/office/powerpoint/2010/main" val="474352112"/>
      </p:ext>
    </p:extLst>
  </p:cSld>
  <p:clrMapOvr>
    <a:masterClrMapping/>
  </p:clrMapOvr>
  <p:transition spd="slow">
    <p:push dir="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115616" y="332656"/>
            <a:ext cx="7772400" cy="1470025"/>
          </a:xfrm>
          <a:prstGeom prst="rect">
            <a:avLst/>
          </a:prstGeom>
        </p:spPr>
        <p:txBody>
          <a:bodyPr vert="horz" lIns="91440" tIns="45720" rIns="91440" bIns="45720" rtlCol="0" anchor="ctr">
            <a:norm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dirty="0" smtClean="0">
                <a:ln w="18415" cmpd="sng">
                  <a:solidFill>
                    <a:srgbClr val="FFFFFF"/>
                  </a:solidFill>
                  <a:prstDash val="solid"/>
                </a:ln>
                <a:solidFill>
                  <a:srgbClr val="C00000"/>
                </a:solidFill>
                <a:effectLst>
                  <a:outerShdw blurRad="63500" dir="3600000" algn="tl" rotWithShape="0">
                    <a:srgbClr val="000000">
                      <a:alpha val="70000"/>
                    </a:srgbClr>
                  </a:outerShdw>
                </a:effectLst>
                <a:latin typeface="Titr" pitchFamily="2" charset="-78"/>
                <a:cs typeface="Titr" pitchFamily="2" charset="-78"/>
              </a:rPr>
              <a:t>سوالات فصل ششم:</a:t>
            </a:r>
            <a:endParaRPr lang="en-US" dirty="0">
              <a:ln w="18415" cmpd="sng">
                <a:solidFill>
                  <a:srgbClr val="FFFFFF"/>
                </a:solidFill>
                <a:prstDash val="solid"/>
              </a:ln>
              <a:solidFill>
                <a:srgbClr val="C00000"/>
              </a:solidFill>
              <a:effectLst>
                <a:outerShdw blurRad="63500" dir="3600000" algn="tl" rotWithShape="0">
                  <a:srgbClr val="000000">
                    <a:alpha val="70000"/>
                  </a:srgbClr>
                </a:outerShdw>
              </a:effectLst>
              <a:latin typeface="Titr" pitchFamily="2" charset="-78"/>
              <a:cs typeface="Titr" pitchFamily="2" charset="-78"/>
            </a:endParaRPr>
          </a:p>
        </p:txBody>
      </p:sp>
      <p:sp>
        <p:nvSpPr>
          <p:cNvPr id="9" name="Content Placeholder 2"/>
          <p:cNvSpPr txBox="1">
            <a:spLocks/>
          </p:cNvSpPr>
          <p:nvPr/>
        </p:nvSpPr>
        <p:spPr>
          <a:xfrm>
            <a:off x="251520" y="3471862"/>
            <a:ext cx="8636496" cy="1752600"/>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514350" indent="-514350">
              <a:buFont typeface="+mj-lt"/>
              <a:buAutoNum type="arabicParenR"/>
            </a:pP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ماليات از نظر اقتصادي چيست  و كاركردهاي آن كدامند ؟</a:t>
            </a:r>
          </a:p>
          <a:p>
            <a:pPr marL="514350" indent="-514350">
              <a:buFont typeface="+mj-lt"/>
              <a:buAutoNum type="arabicParenR"/>
            </a:pP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دیدگاه کلان و تحلیلهای خرد اقتصادی را درباره مالیات توضیح دهید؟</a:t>
            </a:r>
          </a:p>
          <a:p>
            <a:pPr marL="514350" indent="-514350">
              <a:buFont typeface="+mj-lt"/>
              <a:buAutoNum type="arabicParenR"/>
            </a:pP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رابطه بین مالیات و سیاست اقتصادی را توضیح دهید؟</a:t>
            </a:r>
          </a:p>
          <a:p>
            <a:pPr marL="514350" indent="-514350">
              <a:buFont typeface="+mj-lt"/>
              <a:buAutoNum type="arabicParenR"/>
            </a:pP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اجزای تشکیل دهنده مالیات را توضیح دهید؟</a:t>
            </a:r>
          </a:p>
          <a:p>
            <a:pPr marL="514350" indent="-514350">
              <a:buFont typeface="+mj-lt"/>
              <a:buAutoNum type="arabicParenR"/>
            </a:pP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هریک از اجزای تشکیل دهنده مالیات را توضیح دهید؟</a:t>
            </a:r>
          </a:p>
          <a:p>
            <a:pPr marL="514350" indent="-514350">
              <a:buFont typeface="+mj-lt"/>
              <a:buAutoNum type="arabicParenR"/>
            </a:pP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تفاوت مالیات بر ذخیره ثروت و مالیات بر جریان درآمد راتوضیح دهید؟</a:t>
            </a:r>
          </a:p>
          <a:p>
            <a:pPr marL="514350" indent="-514350">
              <a:buFont typeface="+mj-lt"/>
              <a:buAutoNum type="arabicParenR"/>
            </a:pP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تصاعدی را با ذکر مثال توضیح دهید؟</a:t>
            </a:r>
          </a:p>
          <a:p>
            <a:pPr marL="514350" indent="-514350">
              <a:buFont typeface="Wingdings 2" charset="2"/>
              <a:buNone/>
            </a:pPr>
            <a:endParaRPr lang="en-US" sz="2800" dirty="0">
              <a:ln w="18415" cmpd="sng">
                <a:solidFill>
                  <a:srgbClr val="FFFFFF"/>
                </a:solidFill>
                <a:prstDash val="solid"/>
              </a:ln>
              <a:solidFill>
                <a:srgbClr val="C00000"/>
              </a:solidFill>
              <a:effectLst>
                <a:outerShdw blurRad="63500" dir="3600000" algn="tl" rotWithShape="0">
                  <a:srgbClr val="000000">
                    <a:alpha val="70000"/>
                  </a:srgbClr>
                </a:outerShdw>
              </a:effectLst>
              <a:latin typeface="Titr" pitchFamily="2" charset="-78"/>
              <a:cs typeface="Titr" pitchFamily="2" charset="-78"/>
            </a:endParaRPr>
          </a:p>
        </p:txBody>
      </p:sp>
    </p:spTree>
    <p:extLst>
      <p:ext uri="{BB962C8B-B14F-4D97-AF65-F5344CB8AC3E}">
        <p14:creationId xmlns:p14="http://schemas.microsoft.com/office/powerpoint/2010/main" val="1492877877"/>
      </p:ext>
    </p:extLst>
  </p:cSld>
  <p:clrMapOvr>
    <a:masterClrMapping/>
  </p:clrMapOvr>
  <p:transition spd="slow">
    <p:push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6712"/>
            <a:ext cx="8892480" cy="4051437"/>
          </a:xfrm>
        </p:spPr>
        <p:txBody>
          <a:bodyPr/>
          <a:lstStyle/>
          <a:p>
            <a:pPr marL="0" indent="0">
              <a:buNone/>
            </a:pPr>
            <a:r>
              <a:rPr lang="fa-IR" sz="3600" b="1" dirty="0">
                <a:latin typeface="Traditional Arabic" pitchFamily="18" charset="-78"/>
                <a:cs typeface="Traditional Arabic" pitchFamily="18" charset="-78"/>
              </a:rPr>
              <a:t>كارآيي نظام دولت ( ساختار ، سازمان و نيروي انساني ) موجب تخصيص بهينه منابع براي تامين نيازهاي فردي و اجتماعي مي شود </a:t>
            </a:r>
            <a:r>
              <a:rPr lang="fa-IR" sz="3600" b="1" dirty="0" smtClean="0">
                <a:latin typeface="Traditional Arabic" pitchFamily="18" charset="-78"/>
                <a:cs typeface="Traditional Arabic" pitchFamily="18" charset="-78"/>
              </a:rPr>
              <a:t>.</a:t>
            </a:r>
            <a:endParaRPr lang="fa-IR" sz="2800" b="1" dirty="0" smtClean="0">
              <a:latin typeface="Traditional Arabic" pitchFamily="18" charset="-78"/>
              <a:cs typeface="Traditional Arabic" pitchFamily="18" charset="-78"/>
            </a:endParaRPr>
          </a:p>
          <a:p>
            <a:pPr marL="0" indent="0">
              <a:buNone/>
            </a:pPr>
            <a:endParaRPr lang="fa-IR" sz="3600" b="1" dirty="0">
              <a:latin typeface="Traditional Arabic" pitchFamily="18" charset="-78"/>
              <a:cs typeface="Traditional Arabic" pitchFamily="18" charset="-78"/>
            </a:endParaRPr>
          </a:p>
          <a:p>
            <a:pPr marL="0" indent="0">
              <a:buNone/>
            </a:pPr>
            <a:r>
              <a:rPr lang="fa-IR" sz="3200" b="1" dirty="0">
                <a:solidFill>
                  <a:srgbClr val="FF0000"/>
                </a:solidFill>
                <a:latin typeface="Traditional Arabic" pitchFamily="18" charset="-78"/>
                <a:cs typeface="Traditional Arabic" pitchFamily="18" charset="-78"/>
              </a:rPr>
              <a:t>عدالت </a:t>
            </a:r>
            <a:r>
              <a:rPr lang="fa-IR" sz="3200" b="1" dirty="0">
                <a:latin typeface="Traditional Arabic" pitchFamily="18" charset="-78"/>
                <a:cs typeface="Traditional Arabic" pitchFamily="18" charset="-78"/>
              </a:rPr>
              <a:t>مهمترين شاخص ارزيابي هر دولت است . ( شاخصهاي سلامت اداري وزارتخانه ها و سازمانها هر سال در كشور انجام مي شود</a:t>
            </a:r>
            <a:endParaRPr lang="fa-IR" sz="3200" dirty="0"/>
          </a:p>
        </p:txBody>
      </p:sp>
    </p:spTree>
    <p:extLst>
      <p:ext uri="{BB962C8B-B14F-4D97-AF65-F5344CB8AC3E}">
        <p14:creationId xmlns:p14="http://schemas.microsoft.com/office/powerpoint/2010/main" val="1546918987"/>
      </p:ext>
    </p:extLst>
  </p:cSld>
  <p:clrMapOvr>
    <a:masterClrMapping/>
  </p:clrMapOvr>
  <p:transition spd="slow">
    <p:push dir="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26626" name="Picture 2" descr="C:\Users\rayansharq\Pictures\02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p:custDataLst>
              <p:tags r:id="rId1"/>
            </p:custDataLst>
          </p:nvPr>
        </p:nvSpPr>
        <p:spPr>
          <a:xfrm>
            <a:off x="755576" y="40341"/>
            <a:ext cx="8077200" cy="576064"/>
          </a:xfrm>
          <a:prstGeom prst="rect">
            <a:avLst/>
          </a:prstGeom>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مهاتما گاندی (رهبر بزرگ هندوستان)</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endParaRPr>
          </a:p>
        </p:txBody>
      </p:sp>
      <p:sp>
        <p:nvSpPr>
          <p:cNvPr id="6" name="Rectangle 2"/>
          <p:cNvSpPr txBox="1">
            <a:spLocks noChangeArrowheads="1"/>
          </p:cNvSpPr>
          <p:nvPr/>
        </p:nvSpPr>
        <p:spPr>
          <a:xfrm rot="20152764">
            <a:off x="-149112" y="1516048"/>
            <a:ext cx="7115992" cy="2731368"/>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609600" indent="-609600">
              <a:lnSpc>
                <a:spcPct val="90000"/>
              </a:lnSpc>
              <a:buFont typeface="Wingdings 2" charset="2"/>
              <a:buNone/>
            </a:pPr>
            <a:endParaRPr lang="fa-IR" sz="2400" b="1" dirty="0" smtClean="0">
              <a:cs typeface="B Nazanin" pitchFamily="2" charset="-78"/>
            </a:endParaRPr>
          </a:p>
          <a:p>
            <a:pPr marL="609600" indent="-609600" algn="just">
              <a:lnSpc>
                <a:spcPct val="90000"/>
              </a:lnSpc>
              <a:buFont typeface="Wingdings 2" charset="2"/>
              <a:buNone/>
            </a:pPr>
            <a:r>
              <a:rPr lang="fa-I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Nazanin" pitchFamily="2" charset="-78"/>
              </a:rPr>
              <a:t>«   </a:t>
            </a:r>
            <a:r>
              <a:rPr lang="fa-I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IranNastaliq" pitchFamily="18" charset="0"/>
                <a:cs typeface="IranNastaliq" pitchFamily="18" charset="0"/>
              </a:rPr>
              <a:t>پيشرفت اسلام، متكي به شمشير نبوده، بلكه با فداكاري والاي حسين(ع) به دست آمده است. من از او ياد گرفتم چطور پيروز شوم درحاليكه مظلوم و ستمديده هستم.»</a:t>
            </a:r>
            <a:r>
              <a:rPr lang="fa-I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Nazanin" pitchFamily="2" charset="-78"/>
              </a:rPr>
              <a:t/>
            </a:r>
            <a:br>
              <a:rPr lang="fa-I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cs typeface="B Nazanin" pitchFamily="2" charset="-78"/>
              </a:rPr>
            </a:b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cs typeface="B Nazanin" pitchFamily="2" charset="-78"/>
            </a:endParaRPr>
          </a:p>
        </p:txBody>
      </p:sp>
    </p:spTree>
    <p:extLst>
      <p:ext uri="{BB962C8B-B14F-4D97-AF65-F5344CB8AC3E}">
        <p14:creationId xmlns:p14="http://schemas.microsoft.com/office/powerpoint/2010/main" val="1833644135"/>
      </p:ext>
    </p:extLst>
  </p:cSld>
  <p:clrMapOvr>
    <a:masterClrMapping/>
  </p:clrMapOvr>
  <p:transition spd="slow">
    <p:push dir="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026" name="Picture 2" descr="C:\Users\rayansharq\Pictures\258549280ec7a60a4b184aca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rot="19505533">
            <a:off x="-269633" y="989755"/>
            <a:ext cx="7626424" cy="3344755"/>
          </a:xfrm>
          <a:prstGeom prst="rect">
            <a:avLst/>
          </a:prstGeom>
        </p:spPr>
        <p:txBody>
          <a:bodyPr vert="horz" lIns="91440" tIns="45720" rIns="91440" bIns="45720" rtlCol="0" anchor="ctr">
            <a:normAutofit lnSpcReduction="10000"/>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Font typeface="Wingdings 2" charset="2"/>
              <a:buNone/>
            </a:pPr>
            <a:r>
              <a:rPr lang="fa-IR"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tr" pitchFamily="2" charset="-78"/>
                <a:cs typeface="Titr" pitchFamily="2" charset="-78"/>
              </a:rPr>
              <a:t>بخش سوم</a:t>
            </a:r>
          </a:p>
          <a:p>
            <a:pPr marL="0" indent="0" algn="ctr">
              <a:buFont typeface="Wingdings 2" charset="2"/>
              <a:buNone/>
            </a:pPr>
            <a:r>
              <a:rPr lang="fa-IR"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tr" pitchFamily="2" charset="-78"/>
                <a:cs typeface="Titr" pitchFamily="2" charset="-78"/>
              </a:rPr>
              <a:t>فصل هفتم</a:t>
            </a:r>
          </a:p>
          <a:p>
            <a:pPr marL="0" indent="0" algn="ctr">
              <a:buFont typeface="Wingdings 2" charset="2"/>
              <a:buNone/>
            </a:pPr>
            <a:r>
              <a:rPr lang="fa-IR" sz="5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tr" pitchFamily="2" charset="-78"/>
                <a:cs typeface="Titr" pitchFamily="2" charset="-78"/>
              </a:rPr>
              <a:t>تاثیر مالیات بر بازار</a:t>
            </a:r>
            <a:endParaRPr lang="fa-IR" sz="5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tr" pitchFamily="2" charset="-78"/>
              <a:cs typeface="Titr" pitchFamily="2" charset="-78"/>
            </a:endParaRPr>
          </a:p>
        </p:txBody>
      </p:sp>
    </p:spTree>
    <p:extLst>
      <p:ext uri="{BB962C8B-B14F-4D97-AF65-F5344CB8AC3E}">
        <p14:creationId xmlns:p14="http://schemas.microsoft.com/office/powerpoint/2010/main" val="714078143"/>
      </p:ext>
    </p:extLst>
  </p:cSld>
  <p:clrMapOvr>
    <a:masterClrMapping/>
  </p:clrMapOvr>
  <p:transition spd="slow">
    <p:push dir="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467544" y="620688"/>
            <a:ext cx="8077200" cy="1143000"/>
          </a:xfrm>
          <a:prstGeom prst="rect">
            <a:avLst/>
          </a:prstGeom>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تاثیر مالیات در بازار :</a:t>
            </a:r>
            <a:br>
              <a:rPr lang="fa-IR"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br>
            <a:endPar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6" name="Rectangle 3"/>
          <p:cNvSpPr txBox="1">
            <a:spLocks noChangeArrowheads="1"/>
          </p:cNvSpPr>
          <p:nvPr/>
        </p:nvSpPr>
        <p:spPr>
          <a:xfrm>
            <a:off x="323528" y="1596413"/>
            <a:ext cx="8640960" cy="4297363"/>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None/>
            </a:pPr>
            <a:r>
              <a:rPr lang="fa-IR" sz="3600" dirty="0" smtClean="0">
                <a:latin typeface="Titr" pitchFamily="2" charset="-78"/>
                <a:cs typeface="Titr" pitchFamily="2" charset="-78"/>
              </a:rPr>
              <a:t>مالیات به عنوان یک عامل خارجی بازار را تحت تاثیر و تغییر قرار داده و در نتیجه این تغییرات، بازار به یک موقعیت </a:t>
            </a:r>
            <a:r>
              <a:rPr lang="fa-IR" sz="3600" b="1" u="sng"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tr" pitchFamily="2" charset="-78"/>
                <a:cs typeface="Titr" pitchFamily="2" charset="-78"/>
              </a:rPr>
              <a:t>تعادل</a:t>
            </a:r>
            <a:r>
              <a:rPr lang="fa-IR" sz="3600" dirty="0" smtClean="0">
                <a:latin typeface="Titr" pitchFamily="2" charset="-78"/>
                <a:cs typeface="Titr" pitchFamily="2" charset="-78"/>
              </a:rPr>
              <a:t> دیگری دست می یابد. </a:t>
            </a:r>
            <a:endParaRPr lang="en-US" sz="3600" dirty="0">
              <a:latin typeface="Titr" pitchFamily="2" charset="-78"/>
              <a:cs typeface="Titr" pitchFamily="2" charset="-78"/>
            </a:endParaRPr>
          </a:p>
        </p:txBody>
      </p:sp>
    </p:spTree>
    <p:extLst>
      <p:ext uri="{BB962C8B-B14F-4D97-AF65-F5344CB8AC3E}">
        <p14:creationId xmlns:p14="http://schemas.microsoft.com/office/powerpoint/2010/main" val="2098371903"/>
      </p:ext>
    </p:extLst>
  </p:cSld>
  <p:clrMapOvr>
    <a:masterClrMapping/>
  </p:clrMapOvr>
  <p:transition spd="slow">
    <p:push dir="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762000" y="453413"/>
            <a:ext cx="8077200" cy="1143000"/>
          </a:xfrm>
          <a:prstGeom prst="rect">
            <a:avLst/>
          </a:prstGeom>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تحليل جزيي از مكانيزم قيمتها:</a:t>
            </a:r>
            <a:br>
              <a:rPr lang="fa-IR"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br>
            <a:endPar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6" name="Rectangle 3"/>
          <p:cNvSpPr txBox="1">
            <a:spLocks noChangeArrowheads="1"/>
          </p:cNvSpPr>
          <p:nvPr/>
        </p:nvSpPr>
        <p:spPr>
          <a:xfrm>
            <a:off x="323528" y="1596413"/>
            <a:ext cx="8640960" cy="4297363"/>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just">
              <a:buNone/>
            </a:pPr>
            <a:r>
              <a:rPr lang="fa-IR" sz="3200" dirty="0" smtClean="0">
                <a:latin typeface="Titr" pitchFamily="2" charset="-78"/>
                <a:cs typeface="Titr" pitchFamily="2" charset="-78"/>
              </a:rPr>
              <a:t>در تحليل جزيي فقط بازاري مورد مطالعه قرار مي گيرد كه ماليات در آن برقرار شده است . در نتيجه تاثير ماليات وقتي كه از بازار مورد نظر به بازارهاي ديگر و يا بخشهاي ديگر اقتصادي منتقل مي شود ، در نظر گرفته نمي شود . هر چند چنين روش تحليل نمي تواند جنبه هاي مختلف اثرات ماليات را نشان بدهد ، ولي براي بازارهايي كه نسبت به كل سيستم بازارها و اقتصاد كوچك هستند اين روش مورد قبول خواهد بود .</a:t>
            </a:r>
            <a:endParaRPr lang="en-US" sz="3200" dirty="0">
              <a:latin typeface="Titr" pitchFamily="2" charset="-78"/>
              <a:cs typeface="Titr" pitchFamily="2" charset="-78"/>
            </a:endParaRPr>
          </a:p>
        </p:txBody>
      </p:sp>
    </p:spTree>
    <p:extLst>
      <p:ext uri="{BB962C8B-B14F-4D97-AF65-F5344CB8AC3E}">
        <p14:creationId xmlns:p14="http://schemas.microsoft.com/office/powerpoint/2010/main" val="4183886152"/>
      </p:ext>
    </p:extLst>
  </p:cSld>
  <p:clrMapOvr>
    <a:masterClrMapping/>
  </p:clrMapOvr>
  <p:transition spd="slow">
    <p:push dir="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762000" y="269632"/>
            <a:ext cx="8077200" cy="1143000"/>
          </a:xfrm>
          <a:prstGeom prst="rect">
            <a:avLst/>
          </a:prstGeom>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بر واحد فروش : </a:t>
            </a:r>
            <a:endParaRPr lang="en-US"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6" name="Rectangle 3"/>
          <p:cNvSpPr txBox="1">
            <a:spLocks noChangeArrowheads="1"/>
          </p:cNvSpPr>
          <p:nvPr/>
        </p:nvSpPr>
        <p:spPr>
          <a:xfrm>
            <a:off x="762000" y="1596413"/>
            <a:ext cx="8077200" cy="4297363"/>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None/>
            </a:pPr>
            <a:r>
              <a:rPr lang="fa-IR" sz="3600" dirty="0" smtClean="0">
                <a:latin typeface="Titr" pitchFamily="2" charset="-78"/>
                <a:cs typeface="Titr" pitchFamily="2" charset="-78"/>
              </a:rPr>
              <a:t>نکته اصلی در تجزیه و تحلیل اثر مالیات این است که </a:t>
            </a:r>
            <a:r>
              <a:rPr lang="fa-IR" sz="3600" u="sng" dirty="0" smtClean="0">
                <a:latin typeface="Titr" pitchFamily="2" charset="-78"/>
                <a:cs typeface="Titr" pitchFamily="2" charset="-78"/>
              </a:rPr>
              <a:t>قیمت</a:t>
            </a:r>
            <a:r>
              <a:rPr lang="fa-IR" sz="3600" dirty="0" smtClean="0">
                <a:latin typeface="Titr" pitchFamily="2" charset="-78"/>
                <a:cs typeface="Titr" pitchFamily="2" charset="-78"/>
              </a:rPr>
              <a:t> بعد از بر قراری مالیات برای </a:t>
            </a:r>
            <a:r>
              <a:rPr lang="fa-IR" sz="3600" u="sng" dirty="0" smtClean="0">
                <a:latin typeface="Titr" pitchFamily="2" charset="-78"/>
                <a:cs typeface="Titr" pitchFamily="2" charset="-78"/>
              </a:rPr>
              <a:t>عرضه کننده</a:t>
            </a:r>
            <a:r>
              <a:rPr lang="fa-IR" sz="3600" dirty="0" smtClean="0">
                <a:latin typeface="Titr" pitchFamily="2" charset="-78"/>
                <a:cs typeface="Titr" pitchFamily="2" charset="-78"/>
              </a:rPr>
              <a:t> و </a:t>
            </a:r>
            <a:r>
              <a:rPr lang="fa-IR" sz="3600" u="sng" dirty="0" smtClean="0">
                <a:latin typeface="Titr" pitchFamily="2" charset="-78"/>
                <a:cs typeface="Titr" pitchFamily="2" charset="-78"/>
              </a:rPr>
              <a:t>مصرف کننده  </a:t>
            </a:r>
            <a:r>
              <a:rPr lang="fa-IR" sz="3600" dirty="0" smtClean="0">
                <a:latin typeface="Titr" pitchFamily="2" charset="-78"/>
                <a:cs typeface="Titr" pitchFamily="2" charset="-78"/>
              </a:rPr>
              <a:t>متفاوت خواهند بود.</a:t>
            </a:r>
          </a:p>
          <a:p>
            <a:pPr marL="0" indent="0" algn="ctr">
              <a:buNone/>
            </a:pPr>
            <a:r>
              <a:rPr lang="fa-IR" sz="3600" dirty="0" smtClean="0">
                <a:latin typeface="Titr" pitchFamily="2" charset="-78"/>
                <a:cs typeface="Titr" pitchFamily="2" charset="-78"/>
              </a:rPr>
              <a:t>قیمتی که مصرف کننده می پردازد همان قیمتی نیست که عرضه کننده دریافت می کند.</a:t>
            </a:r>
            <a:endParaRPr lang="en-US" sz="3600" dirty="0">
              <a:latin typeface="Titr" pitchFamily="2" charset="-78"/>
              <a:cs typeface="Titr" pitchFamily="2" charset="-78"/>
            </a:endParaRPr>
          </a:p>
        </p:txBody>
      </p:sp>
    </p:spTree>
    <p:extLst>
      <p:ext uri="{BB962C8B-B14F-4D97-AF65-F5344CB8AC3E}">
        <p14:creationId xmlns:p14="http://schemas.microsoft.com/office/powerpoint/2010/main" val="1081779488"/>
      </p:ext>
    </p:extLst>
  </p:cSld>
  <p:clrMapOvr>
    <a:masterClrMapping/>
  </p:clrMapOvr>
  <p:transition spd="slow">
    <p:push dir="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447476" y="568325"/>
            <a:ext cx="8229600" cy="679450"/>
          </a:xfrm>
          <a:prstGeom prst="rect">
            <a:avLst/>
          </a:prstGeom>
          <a:noFill/>
          <a:ln/>
        </p:spPr>
        <p:txBody>
          <a:bodyPr vert="horz" lIns="91440" tIns="45720" rIns="91440" bIns="45720" rtlCol="0" anchor="ctr">
            <a:normAutofit fontScale="97500" lnSpcReduction="10000"/>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sz="4000" dirty="0" smtClean="0">
                <a:solidFill>
                  <a:srgbClr val="E7071C"/>
                </a:solidFill>
                <a:latin typeface="Titr" pitchFamily="2" charset="-78"/>
                <a:cs typeface="Titr" pitchFamily="2" charset="-78"/>
              </a:rPr>
              <a:t>مالیات بر واحد فروش : </a:t>
            </a:r>
            <a:endParaRPr lang="en-US" sz="4000" dirty="0">
              <a:solidFill>
                <a:srgbClr val="E7071C"/>
              </a:solidFill>
              <a:latin typeface="Titr" pitchFamily="2" charset="-78"/>
              <a:cs typeface="Titr" pitchFamily="2" charset="-78"/>
            </a:endParaRPr>
          </a:p>
        </p:txBody>
      </p:sp>
      <p:sp>
        <p:nvSpPr>
          <p:cNvPr id="6" name="Rectangle 3"/>
          <p:cNvSpPr txBox="1">
            <a:spLocks noChangeArrowheads="1"/>
          </p:cNvSpPr>
          <p:nvPr/>
        </p:nvSpPr>
        <p:spPr>
          <a:xfrm>
            <a:off x="251520" y="981075"/>
            <a:ext cx="8784976" cy="5114925"/>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lnSpc>
                <a:spcPct val="90000"/>
              </a:lnSpc>
              <a:buNone/>
            </a:pPr>
            <a:r>
              <a:rPr lang="fa-IR" sz="2000" b="1" dirty="0" smtClean="0">
                <a:ln w="1905"/>
                <a:solidFill>
                  <a:schemeClr val="tx1"/>
                </a:solidFill>
                <a:effectLst>
                  <a:innerShdw blurRad="69850" dist="43180" dir="5400000">
                    <a:srgbClr val="000000">
                      <a:alpha val="65000"/>
                    </a:srgbClr>
                  </a:innerShdw>
                </a:effectLst>
              </a:rPr>
              <a:t>یک موقعیت خاص مانند </a:t>
            </a:r>
            <a:r>
              <a:rPr lang="en-US" sz="2000" b="1" dirty="0" smtClean="0">
                <a:ln w="1905"/>
                <a:solidFill>
                  <a:schemeClr val="tx1"/>
                </a:solidFill>
                <a:effectLst>
                  <a:innerShdw blurRad="69850" dist="43180" dir="5400000">
                    <a:srgbClr val="000000">
                      <a:alpha val="65000"/>
                    </a:srgbClr>
                  </a:innerShdw>
                </a:effectLst>
              </a:rPr>
              <a:t>a</a:t>
            </a:r>
            <a:r>
              <a:rPr lang="fa-IR" sz="2000" b="1" dirty="0" smtClean="0">
                <a:ln w="1905"/>
                <a:solidFill>
                  <a:schemeClr val="tx1"/>
                </a:solidFill>
                <a:effectLst>
                  <a:innerShdw blurRad="69850" dist="43180" dir="5400000">
                    <a:srgbClr val="000000">
                      <a:alpha val="65000"/>
                    </a:srgbClr>
                  </a:innerShdw>
                </a:effectLst>
              </a:rPr>
              <a:t> را در روی منحنی تقاضا انتخاب می نماییم،</a:t>
            </a:r>
          </a:p>
          <a:p>
            <a:pPr marL="0" indent="0" algn="ctr">
              <a:lnSpc>
                <a:spcPct val="90000"/>
              </a:lnSpc>
              <a:buNone/>
            </a:pPr>
            <a:r>
              <a:rPr lang="fa-IR" sz="2000" b="1" dirty="0" smtClean="0">
                <a:ln w="1905"/>
                <a:solidFill>
                  <a:schemeClr val="tx1"/>
                </a:solidFill>
                <a:effectLst>
                  <a:innerShdw blurRad="69850" dist="43180" dir="5400000">
                    <a:srgbClr val="000000">
                      <a:alpha val="65000"/>
                    </a:srgbClr>
                  </a:innerShdw>
                </a:effectLst>
              </a:rPr>
              <a:t> دراین موقعیت مصرف کننده برای </a:t>
            </a:r>
            <a:r>
              <a:rPr lang="en-US" sz="2000" b="1" dirty="0" smtClean="0">
                <a:ln w="1905"/>
                <a:solidFill>
                  <a:schemeClr val="tx1"/>
                </a:solidFill>
                <a:effectLst>
                  <a:innerShdw blurRad="69850" dist="43180" dir="5400000">
                    <a:srgbClr val="000000">
                      <a:alpha val="65000"/>
                    </a:srgbClr>
                  </a:innerShdw>
                </a:effectLst>
              </a:rPr>
              <a:t>qa</a:t>
            </a:r>
            <a:r>
              <a:rPr lang="fa-IR" sz="2000" b="1" dirty="0" smtClean="0">
                <a:ln w="1905"/>
                <a:solidFill>
                  <a:schemeClr val="tx1"/>
                </a:solidFill>
                <a:effectLst>
                  <a:innerShdw blurRad="69850" dist="43180" dir="5400000">
                    <a:srgbClr val="000000">
                      <a:alpha val="65000"/>
                    </a:srgbClr>
                  </a:innerShdw>
                </a:effectLst>
              </a:rPr>
              <a:t> واحد کالا قیمت </a:t>
            </a:r>
            <a:r>
              <a:rPr lang="en-US" sz="2000" b="1" dirty="0" smtClean="0">
                <a:ln w="1905"/>
                <a:solidFill>
                  <a:schemeClr val="tx1"/>
                </a:solidFill>
                <a:effectLst>
                  <a:innerShdw blurRad="69850" dist="43180" dir="5400000">
                    <a:srgbClr val="000000">
                      <a:alpha val="65000"/>
                    </a:srgbClr>
                  </a:innerShdw>
                </a:effectLst>
              </a:rPr>
              <a:t>Pa</a:t>
            </a:r>
            <a:r>
              <a:rPr lang="fa-IR" sz="2000" b="1" dirty="0" smtClean="0">
                <a:ln w="1905"/>
                <a:solidFill>
                  <a:schemeClr val="tx1"/>
                </a:solidFill>
                <a:effectLst>
                  <a:innerShdw blurRad="69850" dist="43180" dir="5400000">
                    <a:srgbClr val="000000">
                      <a:alpha val="65000"/>
                    </a:srgbClr>
                  </a:innerShdw>
                </a:effectLst>
              </a:rPr>
              <a:t> را می پردازد. </a:t>
            </a:r>
          </a:p>
          <a:p>
            <a:pPr marL="0" indent="0" algn="ctr">
              <a:lnSpc>
                <a:spcPct val="90000"/>
              </a:lnSpc>
              <a:buNone/>
            </a:pPr>
            <a:r>
              <a:rPr lang="fa-IR" sz="2000" b="1" dirty="0" smtClean="0">
                <a:ln w="1905"/>
                <a:solidFill>
                  <a:schemeClr val="tx1"/>
                </a:solidFill>
                <a:effectLst>
                  <a:innerShdw blurRad="69850" dist="43180" dir="5400000">
                    <a:srgbClr val="000000">
                      <a:alpha val="65000"/>
                    </a:srgbClr>
                  </a:innerShdw>
                </a:effectLst>
              </a:rPr>
              <a:t>با برقراری مالیات بر واحد فروش هر نوشابه به مقدار </a:t>
            </a:r>
            <a:r>
              <a:rPr lang="en-US" sz="2000" b="1" dirty="0" smtClean="0">
                <a:ln w="1905"/>
                <a:solidFill>
                  <a:schemeClr val="tx1"/>
                </a:solidFill>
                <a:effectLst>
                  <a:innerShdw blurRad="69850" dist="43180" dir="5400000">
                    <a:srgbClr val="000000">
                      <a:alpha val="65000"/>
                    </a:srgbClr>
                  </a:innerShdw>
                </a:effectLst>
              </a:rPr>
              <a:t>u</a:t>
            </a:r>
            <a:r>
              <a:rPr lang="fa-IR" sz="2000" b="1" dirty="0" smtClean="0">
                <a:ln w="1905"/>
                <a:solidFill>
                  <a:schemeClr val="tx1"/>
                </a:solidFill>
                <a:effectLst>
                  <a:innerShdw blurRad="69850" dist="43180" dir="5400000">
                    <a:srgbClr val="000000">
                      <a:alpha val="65000"/>
                    </a:srgbClr>
                  </a:innerShdw>
                </a:effectLst>
              </a:rPr>
              <a:t> باز هم حداکثر</a:t>
            </a:r>
          </a:p>
          <a:p>
            <a:pPr marL="0" indent="0" algn="ctr">
              <a:lnSpc>
                <a:spcPct val="90000"/>
              </a:lnSpc>
              <a:buNone/>
            </a:pPr>
            <a:r>
              <a:rPr lang="fa-IR" sz="2000" b="1" dirty="0" smtClean="0">
                <a:ln w="1905"/>
                <a:solidFill>
                  <a:schemeClr val="tx1"/>
                </a:solidFill>
                <a:effectLst>
                  <a:innerShdw blurRad="69850" dist="43180" dir="5400000">
                    <a:srgbClr val="000000">
                      <a:alpha val="65000"/>
                    </a:srgbClr>
                  </a:innerShdw>
                </a:effectLst>
              </a:rPr>
              <a:t> قیمتی که مصرف کننده حاضر به پرداخت است همان </a:t>
            </a:r>
            <a:r>
              <a:rPr lang="en-US" sz="2000" b="1" dirty="0" smtClean="0">
                <a:ln w="1905"/>
                <a:solidFill>
                  <a:schemeClr val="tx1"/>
                </a:solidFill>
                <a:effectLst>
                  <a:innerShdw blurRad="69850" dist="43180" dir="5400000">
                    <a:srgbClr val="000000">
                      <a:alpha val="65000"/>
                    </a:srgbClr>
                  </a:innerShdw>
                </a:effectLst>
              </a:rPr>
              <a:t>Pa</a:t>
            </a:r>
            <a:r>
              <a:rPr lang="fa-IR" sz="2000" b="1" dirty="0" smtClean="0">
                <a:ln w="1905"/>
                <a:solidFill>
                  <a:schemeClr val="tx1"/>
                </a:solidFill>
                <a:effectLst>
                  <a:innerShdw blurRad="69850" dist="43180" dir="5400000">
                    <a:srgbClr val="000000">
                      <a:alpha val="65000"/>
                    </a:srgbClr>
                  </a:innerShdw>
                </a:effectLst>
              </a:rPr>
              <a:t> می باشد.</a:t>
            </a:r>
          </a:p>
          <a:p>
            <a:pPr marL="0" indent="0" algn="ctr">
              <a:lnSpc>
                <a:spcPct val="90000"/>
              </a:lnSpc>
              <a:buNone/>
            </a:pPr>
            <a:endParaRPr lang="fa-IR" sz="2000" b="1" dirty="0" smtClean="0">
              <a:ln w="1905"/>
              <a:solidFill>
                <a:schemeClr val="tx1"/>
              </a:solidFill>
              <a:effectLst>
                <a:innerShdw blurRad="69850" dist="43180" dir="5400000">
                  <a:srgbClr val="000000">
                    <a:alpha val="65000"/>
                  </a:srgbClr>
                </a:innerShdw>
              </a:effectLst>
            </a:endParaRPr>
          </a:p>
          <a:p>
            <a:pPr marL="0" indent="0" algn="ctr">
              <a:lnSpc>
                <a:spcPct val="90000"/>
              </a:lnSpc>
              <a:buNone/>
            </a:pPr>
            <a:r>
              <a:rPr lang="fa-IR" sz="2000" b="1" dirty="0" smtClean="0"/>
              <a:t>پس از بر قراری مالیات بر واحد فروش، عرضه کننده در مقابل عرضه </a:t>
            </a:r>
          </a:p>
          <a:p>
            <a:pPr marL="0" indent="0" algn="ctr">
              <a:lnSpc>
                <a:spcPct val="90000"/>
              </a:lnSpc>
              <a:buNone/>
            </a:pPr>
            <a:r>
              <a:rPr lang="fa-IR" sz="2000" b="1" dirty="0" smtClean="0"/>
              <a:t>مقدار </a:t>
            </a:r>
            <a:r>
              <a:rPr lang="en-US" sz="2000" b="1" dirty="0" smtClean="0"/>
              <a:t>qa</a:t>
            </a:r>
            <a:r>
              <a:rPr lang="fa-IR" sz="2000" b="1" dirty="0" smtClean="0"/>
              <a:t> از نوشابه قیمت </a:t>
            </a:r>
            <a:r>
              <a:rPr lang="en-US" sz="2000" b="1" dirty="0" smtClean="0"/>
              <a:t>Pa</a:t>
            </a:r>
            <a:r>
              <a:rPr lang="fa-IR" sz="2000" b="1" dirty="0" smtClean="0"/>
              <a:t> را دریافت نمی نماید بلکه قیمت (</a:t>
            </a:r>
            <a:r>
              <a:rPr lang="en-US" sz="2000" b="1" dirty="0" smtClean="0"/>
              <a:t>Pa – u</a:t>
            </a:r>
            <a:r>
              <a:rPr lang="fa-IR" sz="2000" b="1" dirty="0" smtClean="0"/>
              <a:t>) </a:t>
            </a:r>
          </a:p>
          <a:p>
            <a:pPr marL="0" indent="0" algn="ctr">
              <a:lnSpc>
                <a:spcPct val="90000"/>
              </a:lnSpc>
              <a:buNone/>
            </a:pPr>
            <a:r>
              <a:rPr lang="fa-IR" sz="2000" b="1" dirty="0" smtClean="0"/>
              <a:t>را دریافت می کند. به عبارت دیگر، قیمت خالص برای وی قیمت پرداختی</a:t>
            </a:r>
          </a:p>
          <a:p>
            <a:pPr marL="0" indent="0" algn="ctr">
              <a:lnSpc>
                <a:spcPct val="90000"/>
              </a:lnSpc>
              <a:buNone/>
            </a:pPr>
            <a:r>
              <a:rPr lang="fa-IR" sz="2000" b="1" dirty="0" smtClean="0"/>
              <a:t> مصرف کننده منهای مالیات بر واحد فروش خواهد بود (</a:t>
            </a:r>
            <a:r>
              <a:rPr lang="en-US" sz="2000" b="1" dirty="0" smtClean="0"/>
              <a:t>Pb</a:t>
            </a:r>
            <a:r>
              <a:rPr lang="fa-IR" sz="2000" b="1" dirty="0" smtClean="0"/>
              <a:t>).</a:t>
            </a:r>
            <a:endParaRPr lang="en-US" sz="2000" b="1" dirty="0"/>
          </a:p>
        </p:txBody>
      </p:sp>
    </p:spTree>
    <p:extLst>
      <p:ext uri="{BB962C8B-B14F-4D97-AF65-F5344CB8AC3E}">
        <p14:creationId xmlns:p14="http://schemas.microsoft.com/office/powerpoint/2010/main" val="3356642306"/>
      </p:ext>
    </p:extLst>
  </p:cSld>
  <p:clrMapOvr>
    <a:masterClrMapping/>
  </p:clrMapOvr>
  <p:transition spd="slow">
    <p:push dir="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4" descr="m98"/>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p:spPr>
      </p:pic>
    </p:spTree>
    <p:extLst>
      <p:ext uri="{BB962C8B-B14F-4D97-AF65-F5344CB8AC3E}">
        <p14:creationId xmlns:p14="http://schemas.microsoft.com/office/powerpoint/2010/main" val="3207133924"/>
      </p:ext>
    </p:extLst>
  </p:cSld>
  <p:clrMapOvr>
    <a:masterClrMapping/>
  </p:clrMapOvr>
  <p:transition spd="slow">
    <p:push dir="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0" y="476250"/>
            <a:ext cx="9144000" cy="5619750"/>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lnSpc>
                <a:spcPct val="90000"/>
              </a:lnSpc>
              <a:buNone/>
            </a:pPr>
            <a:r>
              <a:rPr lang="fa-IR" sz="2000" b="1" dirty="0" smtClean="0"/>
              <a:t>برای نشان دادن اثر مالیات در بازار می توانیم یک منحنی به موازات منحنی</a:t>
            </a:r>
          </a:p>
          <a:p>
            <a:pPr marL="0" indent="0" algn="ctr">
              <a:lnSpc>
                <a:spcPct val="90000"/>
              </a:lnSpc>
              <a:buNone/>
            </a:pPr>
            <a:r>
              <a:rPr lang="fa-IR" sz="2000" b="1" dirty="0" smtClean="0"/>
              <a:t> تقاضا و به فاصله مالیات بر واحد (</a:t>
            </a:r>
            <a:r>
              <a:rPr lang="en-US" sz="2000" b="1" dirty="0" smtClean="0"/>
              <a:t>u</a:t>
            </a:r>
            <a:r>
              <a:rPr lang="fa-IR" sz="2000" b="1" dirty="0" smtClean="0"/>
              <a:t>) رسم کنیم. این منحنی قیمت برای </a:t>
            </a:r>
          </a:p>
          <a:p>
            <a:pPr marL="0" indent="0" algn="ctr">
              <a:lnSpc>
                <a:spcPct val="90000"/>
              </a:lnSpc>
              <a:buNone/>
            </a:pPr>
            <a:r>
              <a:rPr lang="fa-IR" sz="2000" b="1" dirty="0" smtClean="0"/>
              <a:t>عرضه کننده را پس از مالیات نشان می دهد.</a:t>
            </a:r>
          </a:p>
          <a:p>
            <a:pPr marL="0" indent="0" algn="ctr">
              <a:lnSpc>
                <a:spcPct val="90000"/>
              </a:lnSpc>
              <a:buNone/>
            </a:pPr>
            <a:r>
              <a:rPr lang="fa-IR" sz="20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قبل از برقراری مالیات، منحنی تقاضا، فایده نهایی برای مصرف کننده و درآمد</a:t>
            </a:r>
          </a:p>
          <a:p>
            <a:pPr marL="0" indent="0" algn="ctr">
              <a:lnSpc>
                <a:spcPct val="90000"/>
              </a:lnSpc>
              <a:buNone/>
            </a:pPr>
            <a:r>
              <a:rPr lang="fa-IR" sz="20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 متوسط برای عرضه کننده را نشان می دهد. در حالیکه پس از برقراری </a:t>
            </a:r>
          </a:p>
          <a:p>
            <a:pPr marL="0" indent="0" algn="ctr">
              <a:lnSpc>
                <a:spcPct val="90000"/>
              </a:lnSpc>
              <a:buNone/>
            </a:pPr>
            <a:r>
              <a:rPr lang="fa-IR" sz="20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مالیات، دیگر درآمد متوسط خالص برای عرضه کننده را نشان نخواهد داد بلکه</a:t>
            </a:r>
          </a:p>
          <a:p>
            <a:pPr marL="0" indent="0" algn="ctr">
              <a:lnSpc>
                <a:spcPct val="90000"/>
              </a:lnSpc>
              <a:buNone/>
            </a:pPr>
            <a:r>
              <a:rPr lang="fa-IR" sz="20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 درآمد متوسط ناخالص (که مالیات آن کسر نشده) را نشان می دهد. </a:t>
            </a:r>
          </a:p>
          <a:p>
            <a:pPr marL="0" indent="0" algn="ctr">
              <a:lnSpc>
                <a:spcPct val="90000"/>
              </a:lnSpc>
              <a:buNone/>
            </a:pPr>
            <a:endParaRPr lang="fa-I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lnSpc>
                <a:spcPct val="90000"/>
              </a:lnSpc>
              <a:buFontTx/>
              <a:buNone/>
            </a:pPr>
            <a:r>
              <a:rPr lang="fa-IR" sz="2000" b="1" dirty="0" smtClean="0"/>
              <a:t> مالیات  –  قیمت پرداختی مصرف کننده = درآمد متوسط خالص تولید کننده </a:t>
            </a:r>
            <a:endParaRPr lang="en-US" sz="2000" b="1" dirty="0"/>
          </a:p>
        </p:txBody>
      </p:sp>
    </p:spTree>
    <p:extLst>
      <p:ext uri="{BB962C8B-B14F-4D97-AF65-F5344CB8AC3E}">
        <p14:creationId xmlns:p14="http://schemas.microsoft.com/office/powerpoint/2010/main" val="4231753421"/>
      </p:ext>
    </p:extLst>
  </p:cSld>
  <p:clrMapOvr>
    <a:masterClrMapping/>
  </p:clrMapOvr>
  <p:transition spd="slow">
    <p:push dir="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4" descr="m99"/>
          <p:cNvPicPr>
            <a:picLocks noGrp="1" noChangeAspect="1" noChangeArrowheads="1"/>
          </p:cNvPicPr>
          <p:nvPr>
            <p:ph idx="1"/>
          </p:nvPr>
        </p:nvPicPr>
        <p:blipFill>
          <a:blip r:embed="rId4" cstate="print"/>
          <a:srcRect/>
          <a:stretch>
            <a:fillRect/>
          </a:stretch>
        </p:blipFill>
        <p:spPr bwMode="auto">
          <a:xfrm>
            <a:off x="0" y="0"/>
            <a:ext cx="9143999" cy="6858000"/>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0294006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7171" name="Picture 3" descr="C:\Users\rayansharq\Pictures\New folder\022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457200" y="404813"/>
            <a:ext cx="8229600" cy="5691187"/>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None/>
            </a:pPr>
            <a:r>
              <a:rPr lang="fa-IR" sz="2800" dirty="0" smtClean="0">
                <a:solidFill>
                  <a:schemeClr val="tx1"/>
                </a:solidFill>
                <a:latin typeface="Titr" pitchFamily="2" charset="-78"/>
                <a:cs typeface="Titr" pitchFamily="2" charset="-78"/>
              </a:rPr>
              <a:t>نقطه تعادل جدید در جایی خواهد بود که عرضه کننده قیمتی برابر هزینه نهایی تولید دریافت کند و مصرف کننده قیمتی برابر فایده نهایی پرداخت نماید. چون اگر قیمت دریافتی برای عرضه کننده بیشتر از </a:t>
            </a:r>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MC</a:t>
            </a:r>
            <a:r>
              <a:rPr lang="en-US" sz="2800" dirty="0">
                <a:solidFill>
                  <a:srgbClr val="FCF729"/>
                </a:solidFill>
              </a:rPr>
              <a:t> </a:t>
            </a:r>
            <a:r>
              <a:rPr lang="fa-IR" sz="2800" dirty="0" smtClean="0">
                <a:solidFill>
                  <a:schemeClr val="tx1"/>
                </a:solidFill>
                <a:latin typeface="Titr" pitchFamily="2" charset="-78"/>
                <a:cs typeface="Titr" pitchFamily="2" charset="-78"/>
              </a:rPr>
              <a:t>باشد او تولید را افزایش می دهد و اگر کمتر باشد تولید نخواهد کرد. </a:t>
            </a:r>
          </a:p>
          <a:p>
            <a:pPr marL="0" indent="0" algn="ctr">
              <a:buNone/>
            </a:pPr>
            <a:r>
              <a:rPr lang="fa-IR" sz="2800" dirty="0" smtClean="0">
                <a:solidFill>
                  <a:schemeClr val="tx1"/>
                </a:solidFill>
                <a:latin typeface="Titr" pitchFamily="2" charset="-78"/>
                <a:cs typeface="Titr" pitchFamily="2" charset="-78"/>
              </a:rPr>
              <a:t>مصرف کننده نیز حاضر نیست قیمتی بیش از فایده نهایی خود بپردازد و اگر فایده نهایی او بیشتر از قیمت بازار باشد تمایل خواهد داشت که مقدار بیشتری مصرف نماید.</a:t>
            </a:r>
          </a:p>
          <a:p>
            <a:pPr marL="0" indent="0" algn="ctr">
              <a:buNone/>
            </a:pPr>
            <a:r>
              <a:rPr lang="fa-IR" sz="2800" b="1" dirty="0" smtClean="0">
                <a:solidFill>
                  <a:schemeClr val="tx1"/>
                </a:solidFill>
              </a:rPr>
              <a:t>تعادل در </a:t>
            </a:r>
            <a:r>
              <a:rPr lang="en-US" sz="2800" b="1" dirty="0" smtClean="0">
                <a:solidFill>
                  <a:schemeClr val="tx1"/>
                </a:solidFill>
              </a:rPr>
              <a:t>qu</a:t>
            </a:r>
            <a:r>
              <a:rPr lang="fa-IR" sz="2800" b="1" dirty="0" smtClean="0">
                <a:solidFill>
                  <a:schemeClr val="tx1"/>
                </a:solidFill>
              </a:rPr>
              <a:t> خواهد بود، یعنی جایی که منحنی عرضه (هزینه نهایی) منحنی درآمد متوسط خالص (</a:t>
            </a:r>
            <a:r>
              <a:rPr lang="en-US" sz="2800" b="1" dirty="0" smtClean="0">
                <a:solidFill>
                  <a:schemeClr val="tx1"/>
                </a:solidFill>
              </a:rPr>
              <a:t>AR</a:t>
            </a:r>
            <a:r>
              <a:rPr lang="fa-IR" sz="2800" b="1" dirty="0" smtClean="0">
                <a:solidFill>
                  <a:schemeClr val="tx1"/>
                </a:solidFill>
              </a:rPr>
              <a:t>) را قطع می نماید. </a:t>
            </a:r>
            <a:endParaRPr lang="en-US" sz="2800" b="1" dirty="0">
              <a:solidFill>
                <a:schemeClr val="tx1"/>
              </a:solidFill>
            </a:endParaRPr>
          </a:p>
        </p:txBody>
      </p:sp>
    </p:spTree>
    <p:extLst>
      <p:ext uri="{BB962C8B-B14F-4D97-AF65-F5344CB8AC3E}">
        <p14:creationId xmlns:p14="http://schemas.microsoft.com/office/powerpoint/2010/main" val="3475088903"/>
      </p:ext>
    </p:extLst>
  </p:cSld>
  <p:clrMapOvr>
    <a:masterClrMapping/>
  </p:clrMapOvr>
  <p:transition spd="slow">
    <p:push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fa-IR" dirty="0"/>
          </a:p>
        </p:txBody>
      </p:sp>
      <p:pic>
        <p:nvPicPr>
          <p:cNvPr id="1026" name="Picture 2" descr="C:\Users\rayansharq\Pictures\rain-tr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3115200"/>
            <a:ext cx="6300191" cy="35541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1247808"/>
      </p:ext>
    </p:extLst>
  </p:cSld>
  <p:clrMapOvr>
    <a:masterClrMapping/>
  </p:clrMapOvr>
  <p:transition spd="slow">
    <p:push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custDataLst>
              <p:tags r:id="rId1"/>
            </p:custDataLst>
          </p:nvPr>
        </p:nvSpPr>
        <p:spPr/>
        <p:txBody>
          <a:bodyPr>
            <a:normAutofit/>
          </a:bodyPr>
          <a:lstStyle/>
          <a:p>
            <a:pPr algn="r"/>
            <a:r>
              <a:rPr lang="fa-IR" dirty="0">
                <a:latin typeface="Titr" pitchFamily="2" charset="-78"/>
                <a:cs typeface="Titr" pitchFamily="2" charset="-78"/>
              </a:rPr>
              <a:t>تعريف و موضوع ماليه </a:t>
            </a:r>
            <a:r>
              <a:rPr lang="fa-IR" dirty="0" smtClean="0">
                <a:latin typeface="Titr" pitchFamily="2" charset="-78"/>
                <a:cs typeface="Titr" pitchFamily="2" charset="-78"/>
              </a:rPr>
              <a:t>عمومي</a:t>
            </a:r>
            <a:br>
              <a:rPr lang="fa-IR" dirty="0" smtClean="0">
                <a:latin typeface="Titr" pitchFamily="2" charset="-78"/>
                <a:cs typeface="Titr" pitchFamily="2" charset="-78"/>
              </a:rPr>
            </a:br>
            <a:endParaRPr lang="en-US" dirty="0">
              <a:latin typeface="Titr" pitchFamily="2" charset="-78"/>
              <a:cs typeface="Titr" pitchFamily="2" charset="-78"/>
            </a:endParaRPr>
          </a:p>
        </p:txBody>
      </p:sp>
      <p:sp>
        <p:nvSpPr>
          <p:cNvPr id="5" name="Content Placeholder 4"/>
          <p:cNvSpPr>
            <a:spLocks noGrp="1"/>
          </p:cNvSpPr>
          <p:nvPr>
            <p:ph idx="1"/>
            <p:custDataLst>
              <p:tags r:id="rId2"/>
            </p:custDataLst>
          </p:nvPr>
        </p:nvSpPr>
        <p:spPr>
          <a:xfrm rot="20272041">
            <a:off x="399774" y="2497165"/>
            <a:ext cx="8564382" cy="2629751"/>
          </a:xfrm>
        </p:spPr>
        <p:txBody>
          <a:bodyPr>
            <a:noAutofit/>
          </a:bodyPr>
          <a:lstStyle/>
          <a:p>
            <a:pPr marL="0" indent="0" algn="just">
              <a:buNone/>
            </a:pPr>
            <a:r>
              <a:rPr lang="fa-IR" sz="4000" b="1" dirty="0" smtClean="0">
                <a:cs typeface="B Nazanin" pitchFamily="2" charset="-78"/>
              </a:rPr>
              <a:t>مالیه </a:t>
            </a:r>
            <a:r>
              <a:rPr lang="fa-IR" sz="4000" b="1" dirty="0">
                <a:cs typeface="B Nazanin" pitchFamily="2" charset="-78"/>
              </a:rPr>
              <a:t>عمومی </a:t>
            </a:r>
            <a:r>
              <a:rPr lang="fa-IR" sz="4000" b="1" dirty="0" smtClean="0">
                <a:cs typeface="B Nazanin" pitchFamily="2" charset="-78"/>
              </a:rPr>
              <a:t>( </a:t>
            </a:r>
            <a:r>
              <a:rPr lang="en-US" sz="4000" b="1" dirty="0" smtClean="0">
                <a:cs typeface="B Nazanin" pitchFamily="2" charset="-78"/>
              </a:rPr>
              <a:t>Public Finance</a:t>
            </a:r>
            <a:r>
              <a:rPr lang="fa-IR" sz="4000" b="1" dirty="0" smtClean="0">
                <a:cs typeface="B Nazanin" pitchFamily="2" charset="-78"/>
              </a:rPr>
              <a:t> ) بررسی </a:t>
            </a:r>
            <a:r>
              <a:rPr lang="fa-IR" sz="4000" b="1" dirty="0">
                <a:cs typeface="B Nazanin" pitchFamily="2" charset="-78"/>
              </a:rPr>
              <a:t>عملیات و فعالیتهای مربوط به چگونگی انجام هزینه‌های دولتها، روشهای جمع آوری در آمدها و نحوه اداره وجوه و منابع مالی است.</a:t>
            </a:r>
            <a:r>
              <a:rPr lang="fa-IR" sz="4000" b="1" dirty="0" smtClean="0">
                <a:cs typeface="B Nazanin" pitchFamily="2" charset="-78"/>
              </a:rPr>
              <a:t> </a:t>
            </a:r>
          </a:p>
        </p:txBody>
      </p:sp>
    </p:spTree>
    <p:extLst>
      <p:ext uri="{BB962C8B-B14F-4D97-AF65-F5344CB8AC3E}">
        <p14:creationId xmlns:p14="http://schemas.microsoft.com/office/powerpoint/2010/main" val="637108602"/>
      </p:ext>
    </p:extLst>
  </p:cSld>
  <p:clrMapOvr>
    <a:masterClrMapping/>
  </p:clrMapOvr>
  <p:transition spd="slow">
    <p:push dir="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762000" y="269632"/>
            <a:ext cx="8077200" cy="1143000"/>
          </a:xfrm>
          <a:prstGeom prst="rect">
            <a:avLst/>
          </a:prstGeom>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تاثیر برقراری مالیات</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p:txBody>
      </p:sp>
      <p:graphicFrame>
        <p:nvGraphicFramePr>
          <p:cNvPr id="4" name="Diagram 3"/>
          <p:cNvGraphicFramePr/>
          <p:nvPr>
            <p:extLst>
              <p:ext uri="{D42A27DB-BD31-4B8C-83A1-F6EECF244321}">
                <p14:modId xmlns:p14="http://schemas.microsoft.com/office/powerpoint/2010/main" val="2087919090"/>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2854328"/>
      </p:ext>
    </p:extLst>
  </p:cSld>
  <p:clrMapOvr>
    <a:masterClrMapping/>
  </p:clrMapOvr>
  <p:transition spd="slow">
    <p:push dir="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445740" y="238571"/>
            <a:ext cx="8661648" cy="823913"/>
          </a:xfrm>
          <a:prstGeom prst="rect">
            <a:avLst/>
          </a:prstGeom>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fa-IR" sz="40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تاثیر مالیات بر رفاه مصرف کننده و تولید کننده :</a:t>
            </a: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6" name="Rectangle 3"/>
          <p:cNvSpPr txBox="1">
            <a:spLocks noChangeArrowheads="1"/>
          </p:cNvSpPr>
          <p:nvPr/>
        </p:nvSpPr>
        <p:spPr>
          <a:xfrm>
            <a:off x="0" y="1052736"/>
            <a:ext cx="9107388" cy="5043487"/>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lgn="ctr">
              <a:buFontTx/>
              <a:buNone/>
            </a:pPr>
            <a:r>
              <a:rPr lang="fa-IR" sz="2400" b="1" dirty="0" smtClean="0"/>
              <a:t>مصرف کننده قبل از مالیات قیمت 0</a:t>
            </a:r>
            <a:r>
              <a:rPr lang="en-US" sz="2400" b="1" dirty="0" smtClean="0"/>
              <a:t>p</a:t>
            </a:r>
            <a:r>
              <a:rPr lang="fa-IR" sz="2400" b="1" dirty="0" smtClean="0"/>
              <a:t> را می پرداخت، در حالیکه بعد از مالیات قیمت </a:t>
            </a:r>
            <a:r>
              <a:rPr lang="en-US" sz="2400" b="1" dirty="0" smtClean="0"/>
              <a:t>Pf</a:t>
            </a:r>
            <a:r>
              <a:rPr lang="fa-IR" sz="2400" b="1" dirty="0" smtClean="0"/>
              <a:t> را می پردازد. پس به اندازه (0</a:t>
            </a:r>
            <a:r>
              <a:rPr lang="en-US" sz="2400" b="1" dirty="0" smtClean="0"/>
              <a:t>PfFKP</a:t>
            </a:r>
            <a:r>
              <a:rPr lang="fa-IR" sz="2400" b="1" dirty="0" smtClean="0"/>
              <a:t> ) سهم مالیات وی خواهد بود.</a:t>
            </a:r>
          </a:p>
          <a:p>
            <a:pPr marL="0" indent="0" algn="ctr">
              <a:buNone/>
            </a:pPr>
            <a:r>
              <a:rPr lang="fa-IR" sz="2800" dirty="0" smtClean="0">
                <a:solidFill>
                  <a:srgbClr val="C00000"/>
                </a:solidFill>
                <a:latin typeface="Titr" pitchFamily="2" charset="-78"/>
                <a:cs typeface="Titr" pitchFamily="2" charset="-78"/>
              </a:rPr>
              <a:t>           سهم مالیات مصرف کننده =</a:t>
            </a:r>
            <a:r>
              <a:rPr lang="en-US" sz="2800" dirty="0">
                <a:solidFill>
                  <a:srgbClr val="C00000"/>
                </a:solidFill>
              </a:rPr>
              <a:t> qu  </a:t>
            </a:r>
            <a:r>
              <a:rPr lang="fa-IR" sz="2800" dirty="0">
                <a:solidFill>
                  <a:srgbClr val="C00000"/>
                </a:solidFill>
              </a:rPr>
              <a:t>× ( 0</a:t>
            </a:r>
            <a:r>
              <a:rPr lang="en-US" sz="2800" dirty="0">
                <a:solidFill>
                  <a:srgbClr val="C00000"/>
                </a:solidFill>
              </a:rPr>
              <a:t>( Pf – P</a:t>
            </a:r>
            <a:endParaRPr lang="fa-IR" sz="2800" dirty="0" smtClean="0">
              <a:solidFill>
                <a:srgbClr val="C00000"/>
              </a:solidFill>
              <a:latin typeface="Titr" pitchFamily="2" charset="-78"/>
              <a:cs typeface="Titr" pitchFamily="2" charset="-78"/>
            </a:endParaRPr>
          </a:p>
          <a:p>
            <a:pPr marL="0" indent="0" algn="ctr">
              <a:buNone/>
            </a:pPr>
            <a:r>
              <a:rPr lang="fa-IR" sz="2800" dirty="0" smtClean="0">
                <a:latin typeface="Titr" pitchFamily="2" charset="-78"/>
                <a:cs typeface="Titr" pitchFamily="2" charset="-78"/>
              </a:rPr>
              <a:t>عرضه کننده قبل از مالیات قیمت </a:t>
            </a:r>
            <a:r>
              <a:rPr lang="fa-IR" sz="2800" dirty="0"/>
              <a:t>0</a:t>
            </a:r>
            <a:r>
              <a:rPr lang="en-US" sz="2800" dirty="0"/>
              <a:t>P </a:t>
            </a:r>
            <a:r>
              <a:rPr lang="fa-IR" sz="2800" dirty="0" smtClean="0">
                <a:latin typeface="Titr" pitchFamily="2" charset="-78"/>
                <a:cs typeface="Titr" pitchFamily="2" charset="-78"/>
              </a:rPr>
              <a:t>را دریافت می کرد در حالیکه بعد از مالیات قیمت</a:t>
            </a:r>
            <a:r>
              <a:rPr lang="en-US" sz="2800" dirty="0"/>
              <a:t> Pg</a:t>
            </a:r>
            <a:r>
              <a:rPr lang="fa-IR" sz="2800" dirty="0" smtClean="0">
                <a:latin typeface="Titr" pitchFamily="2" charset="-78"/>
                <a:cs typeface="Titr" pitchFamily="2" charset="-78"/>
              </a:rPr>
              <a:t> را دریافت می نماید، پس سهم مالیات عرضه کننده عبارت از مساحت مربع مستطیل </a:t>
            </a:r>
            <a:r>
              <a:rPr lang="fa-IR" sz="2800" dirty="0"/>
              <a:t>(</a:t>
            </a:r>
            <a:r>
              <a:rPr lang="en-US" sz="2800" dirty="0"/>
              <a:t>kgpg</a:t>
            </a:r>
            <a:r>
              <a:rPr lang="fa-IR" sz="2800" dirty="0"/>
              <a:t>0</a:t>
            </a:r>
            <a:r>
              <a:rPr lang="en-US" sz="2800" dirty="0"/>
              <a:t>P</a:t>
            </a:r>
            <a:r>
              <a:rPr lang="fa-IR" sz="2800" dirty="0"/>
              <a:t>) </a:t>
            </a:r>
            <a:r>
              <a:rPr lang="fa-IR" sz="2800" dirty="0" smtClean="0">
                <a:latin typeface="Titr" pitchFamily="2" charset="-78"/>
                <a:cs typeface="Titr" pitchFamily="2" charset="-78"/>
              </a:rPr>
              <a:t>خواهد بود. </a:t>
            </a:r>
          </a:p>
          <a:p>
            <a:pPr marL="0" indent="0" algn="ctr">
              <a:buNone/>
            </a:pPr>
            <a:r>
              <a:rPr lang="fa-IR" sz="2800" dirty="0" smtClean="0">
                <a:solidFill>
                  <a:srgbClr val="C00000"/>
                </a:solidFill>
                <a:latin typeface="Titr" pitchFamily="2" charset="-78"/>
                <a:cs typeface="Titr" pitchFamily="2" charset="-78"/>
              </a:rPr>
              <a:t>                 سهم مالیات تولیدکننده =</a:t>
            </a:r>
            <a:r>
              <a:rPr lang="en-US" sz="2800" dirty="0">
                <a:solidFill>
                  <a:srgbClr val="C00000"/>
                </a:solidFill>
              </a:rPr>
              <a:t> qu  </a:t>
            </a:r>
            <a:r>
              <a:rPr lang="fa-IR" sz="2800" dirty="0">
                <a:solidFill>
                  <a:srgbClr val="C00000"/>
                </a:solidFill>
              </a:rPr>
              <a:t>×</a:t>
            </a:r>
            <a:r>
              <a:rPr lang="en-US" sz="2800" dirty="0">
                <a:solidFill>
                  <a:srgbClr val="C00000"/>
                </a:solidFill>
              </a:rPr>
              <a:t>Pg ) </a:t>
            </a:r>
            <a:r>
              <a:rPr lang="fa-IR" sz="2800" dirty="0">
                <a:solidFill>
                  <a:srgbClr val="C00000"/>
                </a:solidFill>
              </a:rPr>
              <a:t> - 0</a:t>
            </a:r>
            <a:r>
              <a:rPr lang="en-US" sz="2800" dirty="0">
                <a:solidFill>
                  <a:srgbClr val="C00000"/>
                </a:solidFill>
              </a:rPr>
              <a:t>( P</a:t>
            </a:r>
            <a:endParaRPr lang="en-US" sz="2800" dirty="0">
              <a:solidFill>
                <a:srgbClr val="C00000"/>
              </a:solidFill>
              <a:latin typeface="Titr" pitchFamily="2" charset="-78"/>
              <a:cs typeface="Titr" pitchFamily="2" charset="-78"/>
            </a:endParaRPr>
          </a:p>
        </p:txBody>
      </p:sp>
    </p:spTree>
    <p:extLst>
      <p:ext uri="{BB962C8B-B14F-4D97-AF65-F5344CB8AC3E}">
        <p14:creationId xmlns:p14="http://schemas.microsoft.com/office/powerpoint/2010/main" val="1750921471"/>
      </p:ext>
    </p:extLst>
  </p:cSld>
  <p:clrMapOvr>
    <a:masterClrMapping/>
  </p:clrMapOvr>
  <p:transition spd="slow">
    <p:push dir="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9218" name="Picture 2" descr="C:\Users\rayansharq\Pictures\New folder\022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457200" y="228600"/>
            <a:ext cx="8229600" cy="896938"/>
          </a:xfrm>
          <a:prstGeom prst="rect">
            <a:avLst/>
          </a:prstGeom>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درآمد مالیاتی دولت</a:t>
            </a:r>
            <a:endParaRPr lang="en-US"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6" name="Rectangle 3"/>
          <p:cNvSpPr txBox="1">
            <a:spLocks noChangeArrowheads="1"/>
          </p:cNvSpPr>
          <p:nvPr/>
        </p:nvSpPr>
        <p:spPr>
          <a:xfrm>
            <a:off x="0" y="1596413"/>
            <a:ext cx="8839200" cy="4297363"/>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just">
              <a:buNone/>
            </a:pPr>
            <a:r>
              <a:rPr lang="fa-IR" sz="2400" dirty="0" smtClean="0">
                <a:latin typeface="Titr" pitchFamily="2" charset="-78"/>
                <a:cs typeface="Titr" pitchFamily="2" charset="-78"/>
              </a:rPr>
              <a:t>درآمد مالیاتی دولت عبارت است از جمع مالیات های پرداختی مصرف کننده و تولید کننده یعنی مربع </a:t>
            </a:r>
            <a:r>
              <a:rPr lang="fa-IR" sz="2400" dirty="0"/>
              <a:t>(</a:t>
            </a:r>
            <a:r>
              <a:rPr lang="en-US" sz="2400" dirty="0"/>
              <a:t>PfFgPg</a:t>
            </a:r>
            <a:r>
              <a:rPr lang="fa-IR" sz="2400" dirty="0"/>
              <a:t>): </a:t>
            </a:r>
            <a:r>
              <a:rPr lang="fa-IR" sz="2400" dirty="0" smtClean="0">
                <a:latin typeface="Titr" pitchFamily="2" charset="-78"/>
                <a:cs typeface="Titr" pitchFamily="2" charset="-78"/>
              </a:rPr>
              <a:t> </a:t>
            </a:r>
          </a:p>
          <a:p>
            <a:pPr marL="0" indent="0" algn="just">
              <a:buNone/>
            </a:pPr>
            <a:r>
              <a:rPr lang="fa-IR" sz="2800" dirty="0" smtClean="0">
                <a:latin typeface="Titr" pitchFamily="2" charset="-78"/>
                <a:cs typeface="Titr" pitchFamily="2" charset="-78"/>
              </a:rPr>
              <a:t>    درآمد مالیاتی دولت =</a:t>
            </a:r>
            <a:r>
              <a:rPr lang="en-US" sz="2800" dirty="0"/>
              <a:t>qu  </a:t>
            </a:r>
            <a:r>
              <a:rPr lang="fa-IR" sz="2800" dirty="0"/>
              <a:t>×  ( </a:t>
            </a:r>
            <a:r>
              <a:rPr lang="en-US" sz="2800" dirty="0"/>
              <a:t>Pf – Pg</a:t>
            </a:r>
            <a:r>
              <a:rPr lang="fa-IR" sz="2800" dirty="0"/>
              <a:t> ) </a:t>
            </a:r>
            <a:endParaRPr lang="fa-IR" sz="2800" dirty="0" smtClean="0">
              <a:latin typeface="Titr" pitchFamily="2" charset="-78"/>
              <a:cs typeface="Titr" pitchFamily="2" charset="-78"/>
            </a:endParaRPr>
          </a:p>
          <a:p>
            <a:pPr algn="just">
              <a:buFontTx/>
              <a:buNone/>
            </a:pPr>
            <a:endParaRPr lang="fa-IR" dirty="0" smtClean="0"/>
          </a:p>
          <a:p>
            <a:pPr marL="0" indent="0" algn="just">
              <a:buNone/>
            </a:pPr>
            <a:r>
              <a:rPr lang="en-US" dirty="0"/>
              <a:t> </a:t>
            </a:r>
            <a:r>
              <a:rPr lang="en-US" sz="2400" dirty="0"/>
              <a:t>Pg ) × qu = (Pf – Pg ) × qu  </a:t>
            </a:r>
            <a:r>
              <a:rPr lang="fa-IR" sz="2400" dirty="0"/>
              <a:t>- 0</a:t>
            </a:r>
            <a:r>
              <a:rPr lang="en-US" sz="2400" dirty="0"/>
              <a:t> qu + ( P</a:t>
            </a:r>
            <a:r>
              <a:rPr lang="fa-IR" sz="2400" dirty="0"/>
              <a:t>× (0</a:t>
            </a:r>
            <a:r>
              <a:rPr lang="en-US" sz="2400" dirty="0"/>
              <a:t> ( Pf - P</a:t>
            </a:r>
            <a:endParaRPr lang="en-US" sz="2400" dirty="0">
              <a:latin typeface="Titr" pitchFamily="2" charset="-78"/>
              <a:cs typeface="Titr" pitchFamily="2" charset="-78"/>
            </a:endParaRPr>
          </a:p>
        </p:txBody>
      </p:sp>
    </p:spTree>
    <p:extLst>
      <p:ext uri="{BB962C8B-B14F-4D97-AF65-F5344CB8AC3E}">
        <p14:creationId xmlns:p14="http://schemas.microsoft.com/office/powerpoint/2010/main" val="4088175302"/>
      </p:ext>
    </p:extLst>
  </p:cSld>
  <p:clrMapOvr>
    <a:masterClrMapping/>
  </p:clrMapOvr>
  <p:transition spd="slow">
    <p:push dir="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9218" name="Picture 2" descr="C:\Users\rayansharq\Pictures\New folder\022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762000" y="269632"/>
            <a:ext cx="8077200" cy="1143000"/>
          </a:xfrm>
          <a:prstGeom prst="rect">
            <a:avLst/>
          </a:prstGeom>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اثر مالیات بر واحد خرید :</a:t>
            </a:r>
            <a:endParaRPr lang="en-US"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6" name="Rectangle 3"/>
          <p:cNvSpPr txBox="1">
            <a:spLocks noChangeArrowheads="1"/>
          </p:cNvSpPr>
          <p:nvPr/>
        </p:nvSpPr>
        <p:spPr>
          <a:xfrm>
            <a:off x="762000" y="1596413"/>
            <a:ext cx="8077200" cy="4297363"/>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lgn="ctr">
              <a:buFontTx/>
              <a:buNone/>
            </a:pPr>
            <a:r>
              <a:rPr lang="fa-IR" sz="3600" dirty="0" smtClean="0">
                <a:latin typeface="Titr" pitchFamily="2" charset="-78"/>
                <a:cs typeface="Titr" pitchFamily="2" charset="-78"/>
              </a:rPr>
              <a:t>روش نشان دادن مالیات بر واحد فروش این شبهه را به وجود می آورد که گویا مالیات بر عرضه کننده نوشابه برقرار شده است در حالیکه در واقع امر هیچ تفاوتی ندارد که مالیات اسما ً بر چه گروهی وضع شود. این بار اثر مالیات را بر قیمتی که در مقابل متقاضی قرار می گیرد نشان می دهیم. </a:t>
            </a:r>
            <a:endParaRPr lang="en-US" sz="3600" dirty="0">
              <a:latin typeface="Titr" pitchFamily="2" charset="-78"/>
              <a:cs typeface="Titr" pitchFamily="2" charset="-78"/>
            </a:endParaRPr>
          </a:p>
        </p:txBody>
      </p:sp>
    </p:spTree>
    <p:extLst>
      <p:ext uri="{BB962C8B-B14F-4D97-AF65-F5344CB8AC3E}">
        <p14:creationId xmlns:p14="http://schemas.microsoft.com/office/powerpoint/2010/main" val="1892311002"/>
      </p:ext>
    </p:extLst>
  </p:cSld>
  <p:clrMapOvr>
    <a:masterClrMapping/>
  </p:clrMapOvr>
  <p:transition spd="slow">
    <p:push dir="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9218" name="Picture 2" descr="C:\Users\rayansharq\Pictures\New folder\022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468313" y="836613"/>
            <a:ext cx="8229600" cy="5619750"/>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None/>
            </a:pPr>
            <a:r>
              <a:rPr lang="fa-IR" sz="3200" dirty="0" smtClean="0">
                <a:latin typeface="Titr" pitchFamily="2" charset="-78"/>
                <a:cs typeface="Titr" pitchFamily="2" charset="-78"/>
              </a:rPr>
              <a:t>در بازار نوشابه که مقدار تعادلی </a:t>
            </a:r>
            <a:r>
              <a:rPr lang="en-US" sz="3200" dirty="0"/>
              <a:t>q </a:t>
            </a:r>
            <a:r>
              <a:rPr lang="fa-IR" sz="3200" dirty="0" smtClean="0">
                <a:latin typeface="Titr" pitchFamily="2" charset="-78"/>
                <a:cs typeface="Titr" pitchFamily="2" charset="-78"/>
              </a:rPr>
              <a:t>و قیمت تعادلی</a:t>
            </a:r>
            <a:r>
              <a:rPr lang="en-US" sz="3200" dirty="0"/>
              <a:t> p</a:t>
            </a:r>
            <a:r>
              <a:rPr lang="fa-IR" sz="3200" dirty="0" smtClean="0">
                <a:latin typeface="Titr" pitchFamily="2" charset="-78"/>
                <a:cs typeface="Titr" pitchFamily="2" charset="-78"/>
              </a:rPr>
              <a:t> است یک موقعیت مانند  </a:t>
            </a:r>
            <a:r>
              <a:rPr lang="en-US" sz="3200" dirty="0" smtClean="0">
                <a:latin typeface="Titr" pitchFamily="2" charset="-78"/>
                <a:cs typeface="Titr" pitchFamily="2" charset="-78"/>
              </a:rPr>
              <a:t>α</a:t>
            </a:r>
            <a:r>
              <a:rPr lang="fa-IR" sz="3200" dirty="0" smtClean="0">
                <a:latin typeface="Titr" pitchFamily="2" charset="-78"/>
                <a:cs typeface="Titr" pitchFamily="2" charset="-78"/>
              </a:rPr>
              <a:t> را در نظر می گیریم. عرضه کنندگان سطح تولید</a:t>
            </a:r>
            <a:r>
              <a:rPr lang="en-US" sz="3200" dirty="0"/>
              <a:t> α q</a:t>
            </a:r>
            <a:r>
              <a:rPr lang="fa-IR" sz="3200" dirty="0" smtClean="0">
                <a:latin typeface="Titr" pitchFamily="2" charset="-78"/>
                <a:cs typeface="Titr" pitchFamily="2" charset="-78"/>
              </a:rPr>
              <a:t> را فقط حداقل با قیمت </a:t>
            </a:r>
            <a:r>
              <a:rPr lang="en-US" sz="3200" dirty="0" smtClean="0">
                <a:latin typeface="Titr" pitchFamily="2" charset="-78"/>
                <a:cs typeface="Titr" pitchFamily="2" charset="-78"/>
              </a:rPr>
              <a:t>pα </a:t>
            </a:r>
            <a:r>
              <a:rPr lang="fa-IR" sz="3200" dirty="0" smtClean="0">
                <a:latin typeface="Titr" pitchFamily="2" charset="-78"/>
                <a:cs typeface="Titr" pitchFamily="2" charset="-78"/>
              </a:rPr>
              <a:t>عرضه می نمایند. اگر مالیات بر قیمت فروش برقرار شود قیمتی که متقاضی برای </a:t>
            </a:r>
            <a:r>
              <a:rPr lang="en-US" sz="3200" dirty="0" smtClean="0">
                <a:latin typeface="Titr" pitchFamily="2" charset="-78"/>
                <a:cs typeface="Titr" pitchFamily="2" charset="-78"/>
              </a:rPr>
              <a:t>qα</a:t>
            </a:r>
            <a:r>
              <a:rPr lang="fa-IR" sz="3200" dirty="0" smtClean="0">
                <a:latin typeface="Titr" pitchFamily="2" charset="-78"/>
                <a:cs typeface="Titr" pitchFamily="2" charset="-78"/>
              </a:rPr>
              <a:t> پرداخت می نماید به اندازه مالیات بیشتر از </a:t>
            </a:r>
            <a:r>
              <a:rPr lang="en-US" sz="3200" dirty="0" smtClean="0">
                <a:latin typeface="Titr" pitchFamily="2" charset="-78"/>
                <a:cs typeface="Titr" pitchFamily="2" charset="-78"/>
              </a:rPr>
              <a:t>pα</a:t>
            </a:r>
            <a:r>
              <a:rPr lang="fa-IR" sz="3200" dirty="0" smtClean="0">
                <a:latin typeface="Titr" pitchFamily="2" charset="-78"/>
                <a:cs typeface="Titr" pitchFamily="2" charset="-78"/>
              </a:rPr>
              <a:t> خواهد بود، یعنی </a:t>
            </a:r>
            <a:r>
              <a:rPr lang="en-US" sz="3200" dirty="0" smtClean="0">
                <a:latin typeface="Titr" pitchFamily="2" charset="-78"/>
                <a:cs typeface="Titr" pitchFamily="2" charset="-78"/>
              </a:rPr>
              <a:t>pβ</a:t>
            </a:r>
            <a:r>
              <a:rPr lang="fa-IR" sz="3200" dirty="0" smtClean="0">
                <a:latin typeface="Titr" pitchFamily="2" charset="-78"/>
                <a:cs typeface="Titr" pitchFamily="2" charset="-78"/>
              </a:rPr>
              <a:t> در حالیکه تولید کننده همان قیمت </a:t>
            </a:r>
            <a:r>
              <a:rPr lang="en-US" sz="3200" dirty="0" smtClean="0">
                <a:latin typeface="Titr" pitchFamily="2" charset="-78"/>
                <a:cs typeface="Titr" pitchFamily="2" charset="-78"/>
              </a:rPr>
              <a:t>pα</a:t>
            </a:r>
            <a:r>
              <a:rPr lang="fa-IR" sz="3200" dirty="0" smtClean="0">
                <a:latin typeface="Titr" pitchFamily="2" charset="-78"/>
                <a:cs typeface="Titr" pitchFamily="2" charset="-78"/>
              </a:rPr>
              <a:t> را دریافت می نماید. </a:t>
            </a:r>
            <a:endParaRPr lang="en-US" sz="3200" dirty="0">
              <a:latin typeface="Titr" pitchFamily="2" charset="-78"/>
              <a:cs typeface="Titr" pitchFamily="2" charset="-78"/>
            </a:endParaRPr>
          </a:p>
        </p:txBody>
      </p:sp>
    </p:spTree>
    <p:extLst>
      <p:ext uri="{BB962C8B-B14F-4D97-AF65-F5344CB8AC3E}">
        <p14:creationId xmlns:p14="http://schemas.microsoft.com/office/powerpoint/2010/main" val="1982343368"/>
      </p:ext>
    </p:extLst>
  </p:cSld>
  <p:clrMapOvr>
    <a:masterClrMapping/>
  </p:clrMapOvr>
  <p:transition spd="slow">
    <p:push dir="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5" name="Content Placeholder 4" descr="m102a"/>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800435938"/>
      </p:ext>
    </p:extLst>
  </p:cSld>
  <p:clrMapOvr>
    <a:masterClrMapping/>
  </p:clrMapOvr>
  <p:transition spd="slow">
    <p:push dir="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9218" name="Picture 2" descr="C:\Users\rayansharq\Pictures\New folder\022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457200" y="765175"/>
            <a:ext cx="8229600" cy="5330825"/>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lgn="ctr">
              <a:buFontTx/>
              <a:buNone/>
            </a:pPr>
            <a:r>
              <a:rPr lang="fa-IR" sz="3000" dirty="0" smtClean="0">
                <a:latin typeface="Titr" pitchFamily="2" charset="-78"/>
                <a:cs typeface="Titr" pitchFamily="2" charset="-78"/>
              </a:rPr>
              <a:t>منحنی </a:t>
            </a:r>
            <a:r>
              <a:rPr lang="en-US" sz="3000" dirty="0" smtClean="0">
                <a:latin typeface="Titr" pitchFamily="2" charset="-78"/>
                <a:cs typeface="Titr" pitchFamily="2" charset="-78"/>
              </a:rPr>
              <a:t>S′</a:t>
            </a:r>
            <a:r>
              <a:rPr lang="fa-IR" sz="3000" dirty="0" smtClean="0">
                <a:latin typeface="Titr" pitchFamily="2" charset="-78"/>
                <a:cs typeface="Titr" pitchFamily="2" charset="-78"/>
              </a:rPr>
              <a:t> برای سطوح مختلف تولید نوشابه، قیمت متقاضی را تعیین می کند. محل برخورد منحنی </a:t>
            </a:r>
            <a:r>
              <a:rPr lang="en-US" sz="3200" dirty="0"/>
              <a:t>D </a:t>
            </a:r>
            <a:r>
              <a:rPr lang="fa-IR" sz="3000" dirty="0" smtClean="0">
                <a:latin typeface="Titr" pitchFamily="2" charset="-78"/>
                <a:cs typeface="Titr" pitchFamily="2" charset="-78"/>
              </a:rPr>
              <a:t>و منحنی جدید عرضه ( </a:t>
            </a:r>
            <a:r>
              <a:rPr lang="en-US" sz="3000" dirty="0" smtClean="0">
                <a:latin typeface="Titr" pitchFamily="2" charset="-78"/>
                <a:cs typeface="Titr" pitchFamily="2" charset="-78"/>
              </a:rPr>
              <a:t>S′</a:t>
            </a:r>
            <a:r>
              <a:rPr lang="fa-IR" sz="3000" dirty="0" smtClean="0">
                <a:latin typeface="Titr" pitchFamily="2" charset="-78"/>
                <a:cs typeface="Titr" pitchFamily="2" charset="-78"/>
              </a:rPr>
              <a:t>) موقعیت جدید تعادل در بازار نوشابه را به دست می دهد. </a:t>
            </a:r>
          </a:p>
          <a:p>
            <a:pPr marL="0" indent="0" algn="ctr">
              <a:buNone/>
            </a:pPr>
            <a:r>
              <a:rPr lang="fa-IR" sz="2800" dirty="0" smtClean="0">
                <a:latin typeface="Titr" pitchFamily="2" charset="-78"/>
                <a:cs typeface="Titr" pitchFamily="2" charset="-78"/>
              </a:rPr>
              <a:t>پس از بر قراری مالیات سطح تولید</a:t>
            </a:r>
            <a:r>
              <a:rPr lang="fa-IR" sz="2800" dirty="0"/>
              <a:t> از 0</a:t>
            </a:r>
            <a:r>
              <a:rPr lang="en-US" sz="2800" dirty="0"/>
              <a:t>q</a:t>
            </a:r>
            <a:r>
              <a:rPr lang="fa-IR" sz="2800" dirty="0"/>
              <a:t> به </a:t>
            </a:r>
            <a:r>
              <a:rPr lang="en-US" sz="2800" dirty="0"/>
              <a:t>qu</a:t>
            </a:r>
            <a:r>
              <a:rPr lang="fa-IR" sz="2800" dirty="0" smtClean="0">
                <a:latin typeface="Titr" pitchFamily="2" charset="-78"/>
                <a:cs typeface="Titr" pitchFamily="2" charset="-78"/>
              </a:rPr>
              <a:t> کاهش می یابد و قیمت برای عرضه کننده </a:t>
            </a:r>
            <a:r>
              <a:rPr lang="en-US" sz="2800" dirty="0"/>
              <a:t>py </a:t>
            </a:r>
            <a:r>
              <a:rPr lang="fa-IR" sz="2800" dirty="0" smtClean="0">
                <a:latin typeface="Titr" pitchFamily="2" charset="-78"/>
                <a:cs typeface="Titr" pitchFamily="2" charset="-78"/>
              </a:rPr>
              <a:t>است در حالیکه قیمت برای متقاضی</a:t>
            </a:r>
            <a:r>
              <a:rPr lang="en-US" sz="2800" dirty="0" smtClean="0">
                <a:latin typeface="Titr" pitchFamily="2" charset="-78"/>
                <a:cs typeface="Titr" pitchFamily="2" charset="-78"/>
              </a:rPr>
              <a:t> </a:t>
            </a:r>
            <a:r>
              <a:rPr lang="en-US" sz="2800" dirty="0"/>
              <a:t>ph</a:t>
            </a:r>
            <a:r>
              <a:rPr lang="en-US" sz="2800" dirty="0" smtClean="0">
                <a:latin typeface="Titr" pitchFamily="2" charset="-78"/>
                <a:cs typeface="Titr" pitchFamily="2" charset="-78"/>
              </a:rPr>
              <a:t> </a:t>
            </a:r>
            <a:r>
              <a:rPr lang="fa-IR" sz="2800" dirty="0" smtClean="0">
                <a:latin typeface="Titr" pitchFamily="2" charset="-78"/>
                <a:cs typeface="Titr" pitchFamily="2" charset="-78"/>
              </a:rPr>
              <a:t>  میباشد</a:t>
            </a:r>
            <a:endParaRPr lang="en-US" sz="2800" dirty="0" smtClean="0">
              <a:latin typeface="Titr" pitchFamily="2" charset="-78"/>
              <a:cs typeface="Titr" pitchFamily="2" charset="-78"/>
            </a:endParaRPr>
          </a:p>
          <a:p>
            <a:pPr marL="0" indent="0" algn="just">
              <a:buNone/>
            </a:pPr>
            <a:endParaRPr lang="en-US" sz="3600" dirty="0"/>
          </a:p>
        </p:txBody>
      </p:sp>
    </p:spTree>
    <p:extLst>
      <p:ext uri="{BB962C8B-B14F-4D97-AF65-F5344CB8AC3E}">
        <p14:creationId xmlns:p14="http://schemas.microsoft.com/office/powerpoint/2010/main" val="3713826322"/>
      </p:ext>
    </p:extLst>
  </p:cSld>
  <p:clrMapOvr>
    <a:masterClrMapping/>
  </p:clrMapOvr>
  <p:transition spd="slow">
    <p:push dir="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5" name="Content Placeholder 4" descr="m102b"/>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31788212"/>
      </p:ext>
    </p:extLst>
  </p:cSld>
  <p:clrMapOvr>
    <a:masterClrMapping/>
  </p:clrMapOvr>
  <p:transition spd="slow">
    <p:push dir="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9218" name="Picture 2" descr="C:\Users\rayansharq\Pictures\New folder\022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rot="20104877">
            <a:off x="391063" y="1457392"/>
            <a:ext cx="8757914" cy="4219622"/>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just">
              <a:buNone/>
            </a:pPr>
            <a:r>
              <a:rPr lang="fa-IR" sz="2800" dirty="0" smtClean="0">
                <a:solidFill>
                  <a:schemeClr val="tx1"/>
                </a:solidFill>
              </a:rPr>
              <a:t>سهم مالیات متقاضی مساحت مستطیل </a:t>
            </a:r>
            <a:r>
              <a:rPr lang="en-US" sz="2800" dirty="0" smtClean="0">
                <a:solidFill>
                  <a:schemeClr val="tx1"/>
                </a:solidFill>
              </a:rPr>
              <a:t>phhkp0</a:t>
            </a:r>
            <a:r>
              <a:rPr lang="fa-IR" sz="2800" dirty="0" smtClean="0">
                <a:solidFill>
                  <a:schemeClr val="tx1"/>
                </a:solidFill>
              </a:rPr>
              <a:t> است: </a:t>
            </a:r>
          </a:p>
          <a:p>
            <a:pPr marL="0" indent="0" algn="just">
              <a:buNone/>
            </a:pP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            </a:t>
            </a:r>
            <a:r>
              <a:rPr lang="en-US"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phhkp0</a:t>
            </a: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  =  </a:t>
            </a:r>
            <a:r>
              <a:rPr lang="en-US"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(ph – p0) . qu</a:t>
            </a:r>
            <a:endPar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a:p>
            <a:pPr marL="0" indent="0" algn="just">
              <a:buNone/>
            </a:pPr>
            <a:r>
              <a:rPr lang="fa-IR" sz="2800" dirty="0" smtClean="0">
                <a:solidFill>
                  <a:schemeClr val="tx1"/>
                </a:solidFill>
              </a:rPr>
              <a:t>سهم مالیات عرضه کننده مساحت مستطیل </a:t>
            </a:r>
            <a:r>
              <a:rPr lang="en-US" sz="2800" dirty="0" smtClean="0">
                <a:solidFill>
                  <a:schemeClr val="tx1"/>
                </a:solidFill>
              </a:rPr>
              <a:t>p0kjpy</a:t>
            </a:r>
            <a:r>
              <a:rPr lang="fa-IR" sz="2800" dirty="0" smtClean="0">
                <a:solidFill>
                  <a:schemeClr val="tx1"/>
                </a:solidFill>
              </a:rPr>
              <a:t> است: </a:t>
            </a:r>
          </a:p>
          <a:p>
            <a:pPr marL="0" indent="0" algn="just">
              <a:buNone/>
            </a:pP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        </a:t>
            </a:r>
            <a:r>
              <a:rPr lang="en-US"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p0kjpy</a:t>
            </a: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  = </a:t>
            </a:r>
            <a:r>
              <a:rPr lang="en-US"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(ph – p0) . qu</a:t>
            </a:r>
            <a:endPar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a:p>
            <a:pPr marL="0" indent="0" algn="just">
              <a:buNone/>
            </a:pPr>
            <a:r>
              <a:rPr lang="fa-IR" sz="2800" dirty="0" smtClean="0">
                <a:solidFill>
                  <a:schemeClr val="tx1"/>
                </a:solidFill>
              </a:rPr>
              <a:t>درآمد مالیاتی دولت مساحت مستطیل </a:t>
            </a:r>
            <a:r>
              <a:rPr lang="en-US" sz="2800" dirty="0" smtClean="0">
                <a:solidFill>
                  <a:schemeClr val="tx1"/>
                </a:solidFill>
              </a:rPr>
              <a:t>phhjpy</a:t>
            </a:r>
            <a:r>
              <a:rPr lang="fa-IR" sz="2800" dirty="0" smtClean="0">
                <a:solidFill>
                  <a:schemeClr val="tx1"/>
                </a:solidFill>
              </a:rPr>
              <a:t> است:  </a:t>
            </a:r>
          </a:p>
          <a:p>
            <a:pPr marL="0" indent="0" algn="just">
              <a:buNone/>
            </a:pP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              </a:t>
            </a:r>
            <a:r>
              <a:rPr lang="en-US"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phhjpy</a:t>
            </a: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  =  </a:t>
            </a:r>
            <a:r>
              <a:rPr lang="en-US"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(ph – py) . qu </a:t>
            </a:r>
            <a:endParaRPr lang="en-US"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4282937534"/>
      </p:ext>
    </p:extLst>
  </p:cSld>
  <p:clrMapOvr>
    <a:masterClrMapping/>
  </p:clrMapOvr>
  <p:transition spd="slow">
    <p:push dir="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normAutofit/>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نتیجه :</a:t>
            </a: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7" name="Rectangle 3"/>
          <p:cNvSpPr>
            <a:spLocks noGrp="1" noChangeArrowheads="1"/>
          </p:cNvSpPr>
          <p:nvPr>
            <p:ph idx="1"/>
          </p:nvPr>
        </p:nvSpPr>
        <p:spPr>
          <a:xfrm>
            <a:off x="179512" y="1484785"/>
            <a:ext cx="8568951" cy="4824536"/>
          </a:xfrm>
        </p:spPr>
        <p:txBody>
          <a:bodyPr>
            <a:normAutofit/>
          </a:bodyPr>
          <a:lstStyle/>
          <a:p>
            <a:pPr marL="0" indent="0" algn="just">
              <a:buNone/>
            </a:pPr>
            <a:r>
              <a:rPr lang="fa-IR" sz="3600" dirty="0">
                <a:latin typeface="Titr" pitchFamily="2" charset="-78"/>
                <a:cs typeface="Titr" pitchFamily="2" charset="-78"/>
              </a:rPr>
              <a:t>هیچ تفاوتی ندارد که مامور مالیات در کنار صندوق عرضه کننده قرار بگیرد و برای هر واحد از کالا که می فروشد از او به مقدار </a:t>
            </a:r>
            <a:r>
              <a:rPr lang="en-US" sz="3600" dirty="0">
                <a:latin typeface="Titr" pitchFamily="2" charset="-78"/>
                <a:cs typeface="Titr" pitchFamily="2" charset="-78"/>
              </a:rPr>
              <a:t>u</a:t>
            </a:r>
            <a:r>
              <a:rPr lang="fa-IR" sz="3600" dirty="0">
                <a:latin typeface="Titr" pitchFamily="2" charset="-78"/>
                <a:cs typeface="Titr" pitchFamily="2" charset="-78"/>
              </a:rPr>
              <a:t> ريال مالیات بگیرد یا در کنار درب فروشگاه منتظر مصرف کننده بوده و در مقابل هر واحد از کالا که او خریداری کرده </a:t>
            </a:r>
            <a:r>
              <a:rPr lang="en-US" sz="3600" dirty="0">
                <a:latin typeface="Titr" pitchFamily="2" charset="-78"/>
                <a:cs typeface="Titr" pitchFamily="2" charset="-78"/>
              </a:rPr>
              <a:t>u</a:t>
            </a:r>
            <a:r>
              <a:rPr lang="fa-IR" sz="3600" dirty="0">
                <a:latin typeface="Titr" pitchFamily="2" charset="-78"/>
                <a:cs typeface="Titr" pitchFamily="2" charset="-78"/>
              </a:rPr>
              <a:t> ريال را درخواست نماید. در هر دو صورت مقدار خرید و فروش، قیمت های مصرف کننده و عرضه کننده و سهم مالیات هر یک یکسان و برابر خواهند بود. </a:t>
            </a:r>
            <a:endParaRPr lang="en-US" sz="3600" dirty="0">
              <a:latin typeface="Titr" pitchFamily="2" charset="-78"/>
              <a:cs typeface="Titr" pitchFamily="2" charset="-78"/>
            </a:endParaRPr>
          </a:p>
        </p:txBody>
      </p:sp>
    </p:spTree>
    <p:extLst>
      <p:ext uri="{BB962C8B-B14F-4D97-AF65-F5344CB8AC3E}">
        <p14:creationId xmlns:p14="http://schemas.microsoft.com/office/powerpoint/2010/main" val="4279421848"/>
      </p:ext>
    </p:extLst>
  </p:cSld>
  <p:clrMapOvr>
    <a:masterClrMapping/>
  </p:clrMapOvr>
  <p:transition spd="slow">
    <p:push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a:spLocks noGrp="1"/>
          </p:cNvSpPr>
          <p:nvPr>
            <p:ph idx="1"/>
            <p:custDataLst>
              <p:tags r:id="rId1"/>
            </p:custDataLst>
          </p:nvPr>
        </p:nvSpPr>
        <p:spPr>
          <a:xfrm>
            <a:off x="395536" y="1412776"/>
            <a:ext cx="8424936" cy="4051437"/>
          </a:xfrm>
        </p:spPr>
        <p:txBody>
          <a:bodyPr>
            <a:noAutofit/>
          </a:bodyPr>
          <a:lstStyle/>
          <a:p>
            <a:pPr marL="0" indent="0">
              <a:buNone/>
            </a:pPr>
            <a:r>
              <a:rPr lang="fa-IR" sz="4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ماهیت مالیه عمومی</a:t>
            </a:r>
            <a:r>
              <a:rPr lang="fa-IR"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 </a:t>
            </a:r>
            <a:endParaRPr lang="fa-IR" sz="4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a:p>
            <a:pPr marL="0" indent="0">
              <a:buNone/>
            </a:pPr>
            <a:r>
              <a:rPr lang="fa-IR" sz="3600" b="1" dirty="0">
                <a:cs typeface="B Nazanin" pitchFamily="2" charset="-78"/>
              </a:rPr>
              <a:t>عوامل متعددی، ماهیت و اندازه مالیه عمومی در هر جامعه را تبیین می نماید که عبارت‌اند از:</a:t>
            </a:r>
            <a:endParaRPr lang="en-US" sz="3600" b="1" dirty="0">
              <a:cs typeface="B Nazanin" pitchFamily="2" charset="-78"/>
            </a:endParaRPr>
          </a:p>
          <a:p>
            <a:pPr marL="0" lvl="0" indent="0">
              <a:buNone/>
            </a:pPr>
            <a:r>
              <a:rPr lang="fa-IR"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درجه و میزان حضور دولت در جامعه</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endParaRPr>
          </a:p>
          <a:p>
            <a:pPr marL="0" lvl="0" indent="0">
              <a:buNone/>
            </a:pPr>
            <a:r>
              <a:rPr lang="fa-IR"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درجه توسعه و پیچیدگی اقتصاد جامعه</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endParaRPr>
          </a:p>
          <a:p>
            <a:pPr marL="0" lvl="0" indent="0">
              <a:buNone/>
            </a:pPr>
            <a:r>
              <a:rPr lang="fa-IR"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بینش و نگرش حاکم بر جامعه</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endParaRPr>
          </a:p>
          <a:p>
            <a:pPr marL="0" lvl="0" indent="0">
              <a:buNone/>
            </a:pPr>
            <a:r>
              <a:rPr lang="fa-IR"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شرایط خاص</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endParaRPr>
          </a:p>
          <a:p>
            <a:pPr marL="0" indent="0">
              <a:buNone/>
            </a:pPr>
            <a:r>
              <a:rPr lang="fa-IR" sz="2400" b="1" dirty="0" smtClean="0">
                <a:latin typeface="Titr" pitchFamily="2" charset="-78"/>
                <a:cs typeface="Titr" pitchFamily="2" charset="-78"/>
              </a:rPr>
              <a:t>در خصوص مبحث ماليه عمومي بیش </a:t>
            </a:r>
            <a:r>
              <a:rPr lang="fa-IR" sz="2400" b="1" dirty="0">
                <a:latin typeface="Titr" pitchFamily="2" charset="-78"/>
                <a:cs typeface="Titr" pitchFamily="2" charset="-78"/>
              </a:rPr>
              <a:t>از هرچیز، شناخت دولت و نقش دولت‌ها لازم و ضروری است .</a:t>
            </a:r>
            <a:endParaRPr lang="fa-IR" sz="2400" b="1" dirty="0" smtClean="0">
              <a:latin typeface="Titr" pitchFamily="2" charset="-78"/>
              <a:cs typeface="Titr" pitchFamily="2" charset="-78"/>
            </a:endParaRPr>
          </a:p>
          <a:p>
            <a:pPr>
              <a:buFont typeface="Wingdings" pitchFamily="2" charset="2"/>
              <a:buChar char="v"/>
            </a:pPr>
            <a:r>
              <a:rPr lang="fa-IR"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pitchFamily="2" charset="-78"/>
              </a:rPr>
              <a:t> مرز اقتصاد و سياست قرار دارد . </a:t>
            </a:r>
            <a:endParaRPr lang="en-US"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pitchFamily="2" charset="-78"/>
            </a:endParaRPr>
          </a:p>
        </p:txBody>
      </p:sp>
    </p:spTree>
    <p:extLst>
      <p:ext uri="{BB962C8B-B14F-4D97-AF65-F5344CB8AC3E}">
        <p14:creationId xmlns:p14="http://schemas.microsoft.com/office/powerpoint/2010/main" val="853058008"/>
      </p:ext>
    </p:extLst>
  </p:cSld>
  <p:clrMapOvr>
    <a:masterClrMapping/>
  </p:clrMapOvr>
  <p:transition spd="slow">
    <p:push dir="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rot="20063535">
            <a:off x="-11401" y="1862351"/>
            <a:ext cx="7955043" cy="924475"/>
          </a:xfrm>
        </p:spPr>
        <p:txBody>
          <a:bodyPr/>
          <a:lstStyle/>
          <a:p>
            <a:pPr algn="r"/>
            <a:r>
              <a:rPr lang="fa-IR"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تاثیر کشش منحنی های عرضه و تقاضا در سهم مالیات:</a:t>
            </a:r>
            <a:endParaRPr lang="en-US"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6" name="Rectangle 3"/>
          <p:cNvSpPr>
            <a:spLocks noGrp="1" noChangeArrowheads="1"/>
          </p:cNvSpPr>
          <p:nvPr>
            <p:ph idx="1"/>
          </p:nvPr>
        </p:nvSpPr>
        <p:spPr>
          <a:xfrm rot="20217064">
            <a:off x="389025" y="2570702"/>
            <a:ext cx="8338690" cy="2664296"/>
          </a:xfrm>
        </p:spPr>
        <p:txBody>
          <a:bodyPr/>
          <a:lstStyle/>
          <a:p>
            <a:pPr algn="just"/>
            <a:endParaRPr lang="fa-IR" sz="3600" dirty="0"/>
          </a:p>
          <a:p>
            <a:pPr marL="0" indent="0" algn="just">
              <a:buNone/>
            </a:pPr>
            <a:r>
              <a:rPr lang="fa-IR" sz="3200" dirty="0">
                <a:latin typeface="Titr" pitchFamily="2" charset="-78"/>
                <a:cs typeface="Titr" pitchFamily="2" charset="-78"/>
              </a:rPr>
              <a:t>کشش منحنی های عرضه و تقا ضا هستند که امکان انتقال بار مالیات از دوش مصرف کنندگان به عرضه کنندگان  و بر عکس را ممکن می نمایند. </a:t>
            </a:r>
            <a:endParaRPr lang="en-US" sz="3200" dirty="0">
              <a:latin typeface="Titr" pitchFamily="2" charset="-78"/>
              <a:cs typeface="Titr" pitchFamily="2" charset="-78"/>
            </a:endParaRPr>
          </a:p>
        </p:txBody>
      </p:sp>
    </p:spTree>
    <p:extLst>
      <p:ext uri="{BB962C8B-B14F-4D97-AF65-F5344CB8AC3E}">
        <p14:creationId xmlns:p14="http://schemas.microsoft.com/office/powerpoint/2010/main" val="2563127982"/>
      </p:ext>
    </p:extLst>
  </p:cSld>
  <p:clrMapOvr>
    <a:masterClrMapping/>
  </p:clrMapOvr>
  <p:transition spd="slow">
    <p:push dir="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323528" y="675724"/>
            <a:ext cx="7811027" cy="924475"/>
          </a:xfrm>
          <a:noFill/>
          <a:ln/>
        </p:spPr>
        <p:txBody>
          <a:bodyPr/>
          <a:lstStyle/>
          <a:p>
            <a:pPr algn="r"/>
            <a:r>
              <a:rPr lang="fa-IR"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تاثیر کشش منحنی های عرضه و تقاضا در سهم مالیات:</a:t>
            </a:r>
            <a:endParaRPr lang="en-US"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6" name="Rectangle 3"/>
          <p:cNvSpPr>
            <a:spLocks noGrp="1" noChangeArrowheads="1"/>
          </p:cNvSpPr>
          <p:nvPr>
            <p:ph idx="1"/>
          </p:nvPr>
        </p:nvSpPr>
        <p:spPr>
          <a:xfrm>
            <a:off x="395536" y="1844824"/>
            <a:ext cx="8352927" cy="4051437"/>
          </a:xfrm>
        </p:spPr>
        <p:txBody>
          <a:bodyPr>
            <a:normAutofit/>
          </a:bodyPr>
          <a:lstStyle/>
          <a:p>
            <a:pPr marL="0" indent="0" algn="just">
              <a:buNone/>
            </a:pPr>
            <a:r>
              <a:rPr lang="fa-IR" sz="2800" dirty="0">
                <a:latin typeface="Titr" pitchFamily="2" charset="-78"/>
                <a:cs typeface="Titr" pitchFamily="2" charset="-78"/>
              </a:rPr>
              <a:t>در شکل زیر عرضه </a:t>
            </a:r>
            <a:r>
              <a:rPr lang="fa-IR" sz="2800" dirty="0" smtClean="0">
                <a:latin typeface="Titr" pitchFamily="2" charset="-78"/>
                <a:cs typeface="Titr" pitchFamily="2" charset="-78"/>
              </a:rPr>
              <a:t>کالای</a:t>
            </a:r>
            <a:r>
              <a:rPr lang="en-US" sz="2800" dirty="0"/>
              <a:t> x</a:t>
            </a:r>
            <a:r>
              <a:rPr lang="fa-IR" sz="2800" dirty="0" smtClean="0">
                <a:latin typeface="Titr" pitchFamily="2" charset="-78"/>
                <a:cs typeface="Titr" pitchFamily="2" charset="-78"/>
              </a:rPr>
              <a:t> کاملا </a:t>
            </a:r>
            <a:r>
              <a:rPr lang="fa-IR" sz="2800" u="sng" dirty="0">
                <a:latin typeface="Titr" pitchFamily="2" charset="-78"/>
                <a:cs typeface="Titr" pitchFamily="2" charset="-78"/>
              </a:rPr>
              <a:t>بدون کشش </a:t>
            </a:r>
            <a:r>
              <a:rPr lang="fa-IR" sz="2800" dirty="0">
                <a:latin typeface="Titr" pitchFamily="2" charset="-78"/>
                <a:cs typeface="Titr" pitchFamily="2" charset="-78"/>
              </a:rPr>
              <a:t>می باشد. پس </a:t>
            </a:r>
            <a:r>
              <a:rPr lang="fa-IR" sz="2800" dirty="0" smtClean="0">
                <a:latin typeface="Titr" pitchFamily="2" charset="-78"/>
                <a:cs typeface="Titr" pitchFamily="2" charset="-78"/>
              </a:rPr>
              <a:t>از</a:t>
            </a:r>
          </a:p>
          <a:p>
            <a:pPr marL="0" indent="0" algn="just">
              <a:buNone/>
            </a:pPr>
            <a:r>
              <a:rPr lang="fa-IR" sz="2800" dirty="0" smtClean="0">
                <a:latin typeface="Titr" pitchFamily="2" charset="-78"/>
                <a:cs typeface="Titr" pitchFamily="2" charset="-78"/>
              </a:rPr>
              <a:t> </a:t>
            </a:r>
            <a:r>
              <a:rPr lang="fa-IR" sz="2800" dirty="0">
                <a:latin typeface="Titr" pitchFamily="2" charset="-78"/>
                <a:cs typeface="Titr" pitchFamily="2" charset="-78"/>
              </a:rPr>
              <a:t>برقراری مالیات به </a:t>
            </a:r>
            <a:r>
              <a:rPr lang="fa-IR" sz="2800" dirty="0" smtClean="0">
                <a:latin typeface="Titr" pitchFamily="2" charset="-78"/>
                <a:cs typeface="Titr" pitchFamily="2" charset="-78"/>
              </a:rPr>
              <a:t>میزان</a:t>
            </a:r>
            <a:r>
              <a:rPr lang="en-US" sz="2800" dirty="0"/>
              <a:t> u</a:t>
            </a:r>
            <a:r>
              <a:rPr lang="fa-IR" sz="2800" dirty="0" smtClean="0">
                <a:latin typeface="Titr" pitchFamily="2" charset="-78"/>
                <a:cs typeface="Titr" pitchFamily="2" charset="-78"/>
              </a:rPr>
              <a:t>، </a:t>
            </a:r>
            <a:r>
              <a:rPr lang="fa-IR" sz="2800" dirty="0">
                <a:latin typeface="Titr" pitchFamily="2" charset="-78"/>
                <a:cs typeface="Titr" pitchFamily="2" charset="-78"/>
              </a:rPr>
              <a:t>منحنی درآمد متوسط خالص، </a:t>
            </a:r>
            <a:endParaRPr lang="en-US" sz="2800" dirty="0" smtClean="0">
              <a:latin typeface="Titr" pitchFamily="2" charset="-78"/>
              <a:cs typeface="Titr" pitchFamily="2" charset="-78"/>
            </a:endParaRPr>
          </a:p>
          <a:p>
            <a:pPr marL="0" indent="0" algn="just">
              <a:buNone/>
            </a:pPr>
            <a:r>
              <a:rPr lang="en-US" sz="2800" dirty="0"/>
              <a:t>AR </a:t>
            </a:r>
            <a:r>
              <a:rPr lang="fa-IR" sz="2800" dirty="0" smtClean="0">
                <a:latin typeface="Titr" pitchFamily="2" charset="-78"/>
                <a:cs typeface="Titr" pitchFamily="2" charset="-78"/>
              </a:rPr>
              <a:t>خواهد </a:t>
            </a:r>
            <a:r>
              <a:rPr lang="fa-IR" sz="2800" dirty="0">
                <a:latin typeface="Titr" pitchFamily="2" charset="-78"/>
                <a:cs typeface="Titr" pitchFamily="2" charset="-78"/>
              </a:rPr>
              <a:t>بود که همه جا قیمت پرداختی مصرف کننده </a:t>
            </a:r>
            <a:r>
              <a:rPr lang="fa-IR" sz="2800" dirty="0" smtClean="0">
                <a:latin typeface="Titr" pitchFamily="2" charset="-78"/>
                <a:cs typeface="Titr" pitchFamily="2" charset="-78"/>
              </a:rPr>
              <a:t>منهای</a:t>
            </a:r>
          </a:p>
          <a:p>
            <a:pPr marL="0" indent="0" algn="just">
              <a:buNone/>
            </a:pPr>
            <a:r>
              <a:rPr lang="fa-IR" sz="2800" dirty="0" smtClean="0">
                <a:latin typeface="Titr" pitchFamily="2" charset="-78"/>
                <a:cs typeface="Titr" pitchFamily="2" charset="-78"/>
              </a:rPr>
              <a:t> </a:t>
            </a:r>
            <a:r>
              <a:rPr lang="fa-IR" sz="2800" dirty="0">
                <a:latin typeface="Titr" pitchFamily="2" charset="-78"/>
                <a:cs typeface="Titr" pitchFamily="2" charset="-78"/>
              </a:rPr>
              <a:t>مالیات </a:t>
            </a:r>
            <a:r>
              <a:rPr lang="en-US" sz="2800" dirty="0"/>
              <a:t>u </a:t>
            </a:r>
            <a:r>
              <a:rPr lang="fa-IR" sz="2800" dirty="0" smtClean="0">
                <a:latin typeface="Titr" pitchFamily="2" charset="-78"/>
                <a:cs typeface="Titr" pitchFamily="2" charset="-78"/>
              </a:rPr>
              <a:t>را </a:t>
            </a:r>
            <a:r>
              <a:rPr lang="fa-IR" sz="2800" dirty="0">
                <a:latin typeface="Titr" pitchFamily="2" charset="-78"/>
                <a:cs typeface="Titr" pitchFamily="2" charset="-78"/>
              </a:rPr>
              <a:t>نشان می دهد. در سطح تولید </a:t>
            </a:r>
            <a:r>
              <a:rPr lang="fa-IR" sz="2800" dirty="0"/>
              <a:t>0</a:t>
            </a:r>
            <a:r>
              <a:rPr lang="en-US" sz="2800" dirty="0"/>
              <a:t>x</a:t>
            </a:r>
            <a:r>
              <a:rPr lang="fa-IR" sz="2800" dirty="0"/>
              <a:t> </a:t>
            </a:r>
            <a:r>
              <a:rPr lang="fa-IR" sz="2800" dirty="0" smtClean="0">
                <a:latin typeface="Titr" pitchFamily="2" charset="-78"/>
                <a:cs typeface="Titr" pitchFamily="2" charset="-78"/>
              </a:rPr>
              <a:t>قبل </a:t>
            </a:r>
            <a:r>
              <a:rPr lang="fa-IR" sz="2800" dirty="0">
                <a:latin typeface="Titr" pitchFamily="2" charset="-78"/>
                <a:cs typeface="Titr" pitchFamily="2" charset="-78"/>
              </a:rPr>
              <a:t>از مالیات</a:t>
            </a:r>
            <a:r>
              <a:rPr lang="fa-IR" sz="2800" dirty="0" smtClean="0">
                <a:latin typeface="Titr" pitchFamily="2" charset="-78"/>
                <a:cs typeface="Titr" pitchFamily="2" charset="-78"/>
              </a:rPr>
              <a:t>،</a:t>
            </a:r>
          </a:p>
          <a:p>
            <a:pPr marL="0" indent="0" algn="just">
              <a:buNone/>
            </a:pPr>
            <a:r>
              <a:rPr lang="fa-IR" sz="2800" dirty="0" smtClean="0">
                <a:latin typeface="Titr" pitchFamily="2" charset="-78"/>
                <a:cs typeface="Titr" pitchFamily="2" charset="-78"/>
              </a:rPr>
              <a:t> </a:t>
            </a:r>
            <a:r>
              <a:rPr lang="fa-IR" sz="2800" dirty="0">
                <a:latin typeface="Titr" pitchFamily="2" charset="-78"/>
                <a:cs typeface="Titr" pitchFamily="2" charset="-78"/>
              </a:rPr>
              <a:t>قیمت برای مصرف کننده و عرضه کننده برابر </a:t>
            </a:r>
            <a:r>
              <a:rPr lang="fa-IR" sz="2800" dirty="0"/>
              <a:t>0</a:t>
            </a:r>
            <a:r>
              <a:rPr lang="en-US" sz="2800" dirty="0"/>
              <a:t>p </a:t>
            </a:r>
            <a:r>
              <a:rPr lang="fa-IR" sz="2800" dirty="0" smtClean="0">
                <a:latin typeface="Titr" pitchFamily="2" charset="-78"/>
                <a:cs typeface="Titr" pitchFamily="2" charset="-78"/>
              </a:rPr>
              <a:t>است</a:t>
            </a:r>
            <a:r>
              <a:rPr lang="fa-IR" sz="2800" dirty="0">
                <a:latin typeface="Titr" pitchFamily="2" charset="-78"/>
                <a:cs typeface="Titr" pitchFamily="2" charset="-78"/>
              </a:rPr>
              <a:t>. </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1637492718"/>
      </p:ext>
    </p:extLst>
  </p:cSld>
  <p:clrMapOvr>
    <a:masterClrMapping/>
  </p:clrMapOvr>
  <p:transition spd="slow">
    <p:push dir="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4" descr="m104"/>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223091099"/>
      </p:ext>
    </p:extLst>
  </p:cSld>
  <p:clrMapOvr>
    <a:masterClrMapping/>
  </p:clrMapOvr>
  <p:transition spd="slow">
    <p:push dir="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323528" y="675724"/>
            <a:ext cx="7811027" cy="924475"/>
          </a:xfrm>
          <a:noFill/>
          <a:ln/>
        </p:spPr>
        <p:txBody>
          <a:bodyPr/>
          <a:lstStyle/>
          <a:p>
            <a:pPr algn="r"/>
            <a:r>
              <a:rPr lang="fa-IR"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تاثیر کشش منحنی های عرضه و تقاضا در سهم مالیات:</a:t>
            </a:r>
            <a:endParaRPr lang="en-US"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539552" y="1807361"/>
            <a:ext cx="8136903" cy="4051437"/>
          </a:xfrm>
        </p:spPr>
        <p:txBody>
          <a:bodyPr>
            <a:normAutofit/>
          </a:bodyPr>
          <a:lstStyle/>
          <a:p>
            <a:pPr marL="0" indent="0" algn="just">
              <a:buNone/>
            </a:pPr>
            <a:r>
              <a:rPr lang="fa-IR" sz="3000" dirty="0">
                <a:latin typeface="Titr" pitchFamily="2" charset="-78"/>
                <a:cs typeface="Titr" pitchFamily="2" charset="-78"/>
              </a:rPr>
              <a:t>پس از مالیات، از آنجا که منحنی عرضه کاملا ً بدون کشش است، سطح تولید تغییر نکرده و </a:t>
            </a:r>
            <a:r>
              <a:rPr lang="fa-IR" sz="3000" dirty="0" smtClean="0">
                <a:latin typeface="Titr" pitchFamily="2" charset="-78"/>
                <a:cs typeface="Titr" pitchFamily="2" charset="-78"/>
              </a:rPr>
              <a:t>در</a:t>
            </a:r>
            <a:r>
              <a:rPr lang="fa-IR" sz="3200" dirty="0"/>
              <a:t> 0</a:t>
            </a:r>
            <a:r>
              <a:rPr lang="en-US" sz="3200" dirty="0"/>
              <a:t>x</a:t>
            </a:r>
            <a:r>
              <a:rPr lang="fa-IR" sz="3000" dirty="0" smtClean="0">
                <a:latin typeface="Titr" pitchFamily="2" charset="-78"/>
                <a:cs typeface="Titr" pitchFamily="2" charset="-78"/>
              </a:rPr>
              <a:t> </a:t>
            </a:r>
            <a:r>
              <a:rPr lang="fa-IR" sz="3000" dirty="0">
                <a:latin typeface="Titr" pitchFamily="2" charset="-78"/>
                <a:cs typeface="Titr" pitchFamily="2" charset="-78"/>
              </a:rPr>
              <a:t>باقی می ماند اما قیمت برای عرضه </a:t>
            </a:r>
            <a:r>
              <a:rPr lang="fa-IR" sz="3000" dirty="0" smtClean="0">
                <a:latin typeface="Titr" pitchFamily="2" charset="-78"/>
                <a:cs typeface="Titr" pitchFamily="2" charset="-78"/>
              </a:rPr>
              <a:t>کننده</a:t>
            </a:r>
            <a:r>
              <a:rPr lang="en-US" sz="3200" dirty="0"/>
              <a:t> pj</a:t>
            </a:r>
            <a:r>
              <a:rPr lang="fa-IR" sz="3000" dirty="0" smtClean="0">
                <a:latin typeface="Titr" pitchFamily="2" charset="-78"/>
                <a:cs typeface="Titr" pitchFamily="2" charset="-78"/>
              </a:rPr>
              <a:t> </a:t>
            </a:r>
            <a:r>
              <a:rPr lang="fa-IR" sz="3000" dirty="0">
                <a:latin typeface="Titr" pitchFamily="2" charset="-78"/>
                <a:cs typeface="Titr" pitchFamily="2" charset="-78"/>
              </a:rPr>
              <a:t>خواهد بود در حالیکه قیمت برای متقاضی همان </a:t>
            </a:r>
            <a:r>
              <a:rPr lang="fa-IR" sz="3200" dirty="0"/>
              <a:t>0</a:t>
            </a:r>
            <a:r>
              <a:rPr lang="en-US" sz="3200" dirty="0"/>
              <a:t>p</a:t>
            </a:r>
            <a:r>
              <a:rPr lang="fa-IR" sz="3000" dirty="0" smtClean="0">
                <a:latin typeface="Titr" pitchFamily="2" charset="-78"/>
                <a:cs typeface="Titr" pitchFamily="2" charset="-78"/>
              </a:rPr>
              <a:t> </a:t>
            </a:r>
            <a:r>
              <a:rPr lang="fa-IR" sz="3000" dirty="0">
                <a:latin typeface="Titr" pitchFamily="2" charset="-78"/>
                <a:cs typeface="Titr" pitchFamily="2" charset="-78"/>
              </a:rPr>
              <a:t>است، چون سطح تولید و عرضه تغییر نکرده و دلیلی ندارد که مصرف کننده </a:t>
            </a:r>
            <a:r>
              <a:rPr lang="fa-IR" sz="2800" dirty="0"/>
              <a:t>0</a:t>
            </a:r>
            <a:r>
              <a:rPr lang="en-US" sz="2800" dirty="0"/>
              <a:t>x</a:t>
            </a:r>
            <a:r>
              <a:rPr lang="fa-IR" sz="2800" dirty="0">
                <a:latin typeface="Titr" pitchFamily="2" charset="-78"/>
                <a:cs typeface="Titr" pitchFamily="2" charset="-78"/>
              </a:rPr>
              <a:t> </a:t>
            </a:r>
            <a:r>
              <a:rPr lang="fa-IR" sz="3000" dirty="0" smtClean="0">
                <a:latin typeface="Titr" pitchFamily="2" charset="-78"/>
                <a:cs typeface="Titr" pitchFamily="2" charset="-78"/>
              </a:rPr>
              <a:t>را </a:t>
            </a:r>
            <a:r>
              <a:rPr lang="fa-IR" sz="3000" dirty="0">
                <a:latin typeface="Titr" pitchFamily="2" charset="-78"/>
                <a:cs typeface="Titr" pitchFamily="2" charset="-78"/>
              </a:rPr>
              <a:t>در قیمت بیشتر خریداری نماید. </a:t>
            </a:r>
            <a:endParaRPr lang="en-US" sz="3000" dirty="0">
              <a:latin typeface="Titr" pitchFamily="2" charset="-78"/>
              <a:cs typeface="Titr" pitchFamily="2" charset="-78"/>
            </a:endParaRPr>
          </a:p>
          <a:p>
            <a:pPr algn="just"/>
            <a:endParaRPr lang="en-US" sz="3600" dirty="0">
              <a:latin typeface="Titr" pitchFamily="2" charset="-78"/>
              <a:cs typeface="Titr" pitchFamily="2" charset="-78"/>
            </a:endParaRPr>
          </a:p>
        </p:txBody>
      </p:sp>
    </p:spTree>
    <p:extLst>
      <p:ext uri="{BB962C8B-B14F-4D97-AF65-F5344CB8AC3E}">
        <p14:creationId xmlns:p14="http://schemas.microsoft.com/office/powerpoint/2010/main" val="4201097067"/>
      </p:ext>
    </p:extLst>
  </p:cSld>
  <p:clrMapOvr>
    <a:masterClrMapping/>
  </p:clrMapOvr>
  <p:transition spd="slow">
    <p:push dir="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0" y="1124744"/>
            <a:ext cx="8892480" cy="4896544"/>
          </a:xfrm>
        </p:spPr>
        <p:txBody>
          <a:bodyPr/>
          <a:lstStyle/>
          <a:p>
            <a:pPr marL="0" indent="0" algn="just">
              <a:lnSpc>
                <a:spcPct val="90000"/>
              </a:lnSpc>
              <a:buNone/>
            </a:pPr>
            <a:r>
              <a:rPr lang="fa-IR" sz="2400" dirty="0">
                <a:latin typeface="Titr" pitchFamily="2" charset="-78"/>
                <a:cs typeface="Titr" pitchFamily="2" charset="-78"/>
              </a:rPr>
              <a:t>از آنجا که قیمت دریافتی عرضه کنندگان دقیقا ً به مقدار مالیات بر واحد (</a:t>
            </a:r>
            <a:r>
              <a:rPr lang="fa-IR" sz="2400" dirty="0" smtClean="0">
                <a:latin typeface="Titr" pitchFamily="2" charset="-78"/>
                <a:cs typeface="Titr" pitchFamily="2" charset="-78"/>
              </a:rPr>
              <a:t>یعنی</a:t>
            </a:r>
            <a:r>
              <a:rPr lang="en-US" sz="2400" dirty="0"/>
              <a:t> u</a:t>
            </a:r>
            <a:r>
              <a:rPr lang="fa-IR" sz="2400" dirty="0" smtClean="0">
                <a:latin typeface="Titr" pitchFamily="2" charset="-78"/>
                <a:cs typeface="Titr" pitchFamily="2" charset="-78"/>
              </a:rPr>
              <a:t>) </a:t>
            </a:r>
            <a:r>
              <a:rPr lang="fa-IR" sz="2400" dirty="0">
                <a:latin typeface="Titr" pitchFamily="2" charset="-78"/>
                <a:cs typeface="Titr" pitchFamily="2" charset="-78"/>
              </a:rPr>
              <a:t>کمتر از حالت قبل از برقراری مالیات است، لذا </a:t>
            </a:r>
            <a:r>
              <a:rPr lang="fa-IR" sz="2400" u="sng" dirty="0">
                <a:latin typeface="Titr" pitchFamily="2" charset="-78"/>
                <a:cs typeface="Titr" pitchFamily="2" charset="-78"/>
              </a:rPr>
              <a:t>کلیه مالیات به عرضه کنندگان </a:t>
            </a:r>
            <a:r>
              <a:rPr lang="fa-IR" sz="2400" dirty="0">
                <a:latin typeface="Titr" pitchFamily="2" charset="-78"/>
                <a:cs typeface="Titr" pitchFamily="2" charset="-78"/>
              </a:rPr>
              <a:t>منتقل می شود. </a:t>
            </a:r>
          </a:p>
          <a:p>
            <a:pPr marL="0" indent="0">
              <a:lnSpc>
                <a:spcPct val="90000"/>
              </a:lnSpc>
              <a:buNone/>
            </a:pPr>
            <a:r>
              <a:rPr lang="fa-IR" sz="2000" dirty="0">
                <a:latin typeface="Titr" pitchFamily="2" charset="-78"/>
                <a:cs typeface="Titr" pitchFamily="2" charset="-78"/>
              </a:rPr>
              <a:t>               سهم مالیات عرضه کنندگان عبارت است از</a:t>
            </a:r>
            <a:r>
              <a:rPr lang="fa-IR" sz="2000" dirty="0" smtClean="0"/>
              <a:t>: </a:t>
            </a:r>
            <a:r>
              <a:rPr lang="en-US" sz="2000" dirty="0">
                <a:solidFill>
                  <a:srgbClr val="FCF729"/>
                </a:solidFill>
              </a:rPr>
              <a:t>(</a:t>
            </a:r>
            <a:r>
              <a:rPr lang="en-US" sz="2000" dirty="0">
                <a:solidFill>
                  <a:srgbClr val="C00000"/>
                </a:solidFill>
              </a:rPr>
              <a:t>p0 – </a:t>
            </a:r>
            <a:r>
              <a:rPr lang="en-US" sz="2000" dirty="0" err="1">
                <a:solidFill>
                  <a:srgbClr val="C00000"/>
                </a:solidFill>
              </a:rPr>
              <a:t>pj</a:t>
            </a:r>
            <a:r>
              <a:rPr lang="en-US" sz="2000" dirty="0">
                <a:solidFill>
                  <a:srgbClr val="C00000"/>
                </a:solidFill>
              </a:rPr>
              <a:t>) . x0 = u . x0 </a:t>
            </a:r>
            <a:r>
              <a:rPr lang="fa-IR" sz="2000" dirty="0">
                <a:solidFill>
                  <a:srgbClr val="C00000"/>
                </a:solidFill>
              </a:rPr>
              <a:t> </a:t>
            </a:r>
            <a:r>
              <a:rPr lang="fa-IR" sz="2000" dirty="0" smtClean="0">
                <a:solidFill>
                  <a:srgbClr val="C00000"/>
                </a:solidFill>
              </a:rPr>
              <a:t>            </a:t>
            </a:r>
            <a:r>
              <a:rPr lang="fa-IR" sz="2000" dirty="0">
                <a:latin typeface="Titr" pitchFamily="2" charset="-78"/>
                <a:cs typeface="Titr" pitchFamily="2" charset="-78"/>
              </a:rPr>
              <a:t>سهم مالیات مصرف کنندگان عبارت است از:  </a:t>
            </a:r>
            <a:r>
              <a:rPr lang="en-US" sz="2000" dirty="0">
                <a:solidFill>
                  <a:srgbClr val="C00000"/>
                </a:solidFill>
              </a:rPr>
              <a:t>(p0 – p0) . x0 = 0 . x0 = 0</a:t>
            </a:r>
            <a:r>
              <a:rPr lang="fa-IR" sz="2000" dirty="0">
                <a:solidFill>
                  <a:srgbClr val="C00000"/>
                </a:solidFill>
              </a:rPr>
              <a:t> </a:t>
            </a:r>
            <a:endParaRPr lang="fa-IR" sz="2000" dirty="0" smtClean="0">
              <a:solidFill>
                <a:srgbClr val="C00000"/>
              </a:solidFill>
            </a:endParaRPr>
          </a:p>
          <a:p>
            <a:pPr marL="0" indent="0" algn="ctr">
              <a:lnSpc>
                <a:spcPct val="90000"/>
              </a:lnSpc>
              <a:buNone/>
            </a:pPr>
            <a:endParaRPr lang="fa-IR" sz="2000" dirty="0"/>
          </a:p>
          <a:p>
            <a:pPr marL="0" indent="0" algn="ctr">
              <a:lnSpc>
                <a:spcPct val="90000"/>
              </a:lnSpc>
              <a:buNone/>
            </a:pPr>
            <a:endParaRPr lang="fa-IR" sz="2000" dirty="0"/>
          </a:p>
          <a:p>
            <a:pPr marL="0" indent="0" algn="just">
              <a:lnSpc>
                <a:spcPct val="90000"/>
              </a:lnSpc>
              <a:buNone/>
            </a:pPr>
            <a:r>
              <a:rPr lang="fa-IR" sz="2800" dirty="0">
                <a:solidFill>
                  <a:srgbClr val="E7071C"/>
                </a:solidFill>
                <a:latin typeface="Titr" pitchFamily="2" charset="-78"/>
                <a:cs typeface="Titr" pitchFamily="2" charset="-78"/>
              </a:rPr>
              <a:t>نتیجه :</a:t>
            </a:r>
            <a:r>
              <a:rPr lang="fa-IR" sz="2800" dirty="0">
                <a:latin typeface="Titr" pitchFamily="2" charset="-78"/>
                <a:cs typeface="Titr" pitchFamily="2" charset="-78"/>
              </a:rPr>
              <a:t> هر چقدر کشش منحنی عرضه کمتر باشد، سهم مالیات عرضه کنندگان بیشتر و سهم مالیات مصرف کنندگان کمتر است. </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3420586566"/>
      </p:ext>
    </p:extLst>
  </p:cSld>
  <p:clrMapOvr>
    <a:masterClrMapping/>
  </p:clrMapOvr>
  <p:transition spd="slow">
    <p:push dir="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251520" y="620688"/>
            <a:ext cx="8640960" cy="5112568"/>
          </a:xfrm>
        </p:spPr>
        <p:txBody>
          <a:bodyPr>
            <a:normAutofit/>
          </a:bodyPr>
          <a:lstStyle/>
          <a:p>
            <a:pPr marL="0" indent="0" algn="ctr">
              <a:buNone/>
            </a:pPr>
            <a:r>
              <a:rPr lang="fa-IR" sz="2800" dirty="0">
                <a:latin typeface="Titr" pitchFamily="2" charset="-78"/>
                <a:cs typeface="Titr" pitchFamily="2" charset="-78"/>
              </a:rPr>
              <a:t>در نمودار فوق منحنی </a:t>
            </a:r>
            <a:r>
              <a:rPr lang="fa-IR" sz="2800" dirty="0" smtClean="0">
                <a:latin typeface="Titr" pitchFamily="2" charset="-78"/>
                <a:cs typeface="Titr" pitchFamily="2" charset="-78"/>
              </a:rPr>
              <a:t>عرضه</a:t>
            </a:r>
            <a:r>
              <a:rPr lang="en-US" sz="2800" dirty="0"/>
              <a:t> X</a:t>
            </a:r>
            <a:r>
              <a:rPr lang="fa-IR" sz="2800" dirty="0" smtClean="0">
                <a:latin typeface="Titr" pitchFamily="2" charset="-78"/>
                <a:cs typeface="Titr" pitchFamily="2" charset="-78"/>
              </a:rPr>
              <a:t> کاملا </a:t>
            </a:r>
            <a:r>
              <a:rPr lang="fa-IR" sz="2800" dirty="0">
                <a:latin typeface="Titr" pitchFamily="2" charset="-78"/>
                <a:cs typeface="Titr" pitchFamily="2" charset="-78"/>
              </a:rPr>
              <a:t>ً کشش پذیر می باشد. </a:t>
            </a:r>
            <a:r>
              <a:rPr lang="fa-IR" sz="2800" dirty="0" smtClean="0">
                <a:latin typeface="Titr" pitchFamily="2" charset="-78"/>
                <a:cs typeface="Titr" pitchFamily="2" charset="-78"/>
              </a:rPr>
              <a:t>محل</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برخورد منحنی عرضه و منحنی درآمد متوسط خالص، تعادل </a:t>
            </a:r>
            <a:r>
              <a:rPr lang="fa-IR" sz="2800" dirty="0" smtClean="0">
                <a:latin typeface="Titr" pitchFamily="2" charset="-78"/>
                <a:cs typeface="Titr" pitchFamily="2" charset="-78"/>
              </a:rPr>
              <a:t>جدید</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عرضه و تقاضا </a:t>
            </a:r>
            <a:r>
              <a:rPr lang="fa-IR" sz="2800" dirty="0" smtClean="0">
                <a:latin typeface="Titr" pitchFamily="2" charset="-78"/>
                <a:cs typeface="Titr" pitchFamily="2" charset="-78"/>
              </a:rPr>
              <a:t>برای</a:t>
            </a:r>
            <a:r>
              <a:rPr lang="en-US" sz="2800" dirty="0"/>
              <a:t> X</a:t>
            </a:r>
            <a:r>
              <a:rPr lang="fa-IR" sz="2800" dirty="0" smtClean="0">
                <a:latin typeface="Titr" pitchFamily="2" charset="-78"/>
                <a:cs typeface="Titr" pitchFamily="2" charset="-78"/>
              </a:rPr>
              <a:t> را </a:t>
            </a:r>
            <a:r>
              <a:rPr lang="fa-IR" sz="2800" dirty="0">
                <a:latin typeface="Titr" pitchFamily="2" charset="-78"/>
                <a:cs typeface="Titr" pitchFamily="2" charset="-78"/>
              </a:rPr>
              <a:t>در </a:t>
            </a:r>
            <a:r>
              <a:rPr lang="en-US" sz="2800" dirty="0"/>
              <a:t>Xm </a:t>
            </a:r>
            <a:r>
              <a:rPr lang="fa-IR" sz="2800" dirty="0" smtClean="0">
                <a:latin typeface="Titr" pitchFamily="2" charset="-78"/>
                <a:cs typeface="Titr" pitchFamily="2" charset="-78"/>
              </a:rPr>
              <a:t>نشان </a:t>
            </a:r>
            <a:r>
              <a:rPr lang="fa-IR" sz="2800" dirty="0">
                <a:latin typeface="Titr" pitchFamily="2" charset="-78"/>
                <a:cs typeface="Titr" pitchFamily="2" charset="-78"/>
              </a:rPr>
              <a:t>می دهند. قیمت برای </a:t>
            </a:r>
            <a:r>
              <a:rPr lang="fa-IR" sz="2800" dirty="0" smtClean="0">
                <a:latin typeface="Titr" pitchFamily="2" charset="-78"/>
                <a:cs typeface="Titr" pitchFamily="2" charset="-78"/>
              </a:rPr>
              <a:t>مصرف</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کننده به اندازه مالیات بر واحد افزایش یافته و </a:t>
            </a:r>
            <a:r>
              <a:rPr lang="fa-IR" sz="2800" dirty="0" smtClean="0">
                <a:latin typeface="Titr" pitchFamily="2" charset="-78"/>
                <a:cs typeface="Titr" pitchFamily="2" charset="-78"/>
              </a:rPr>
              <a:t>به</a:t>
            </a:r>
            <a:r>
              <a:rPr lang="en-US" sz="2800" dirty="0"/>
              <a:t> Pm</a:t>
            </a:r>
            <a:r>
              <a:rPr lang="fa-IR" sz="2800" dirty="0" smtClean="0">
                <a:latin typeface="Titr" pitchFamily="2" charset="-78"/>
                <a:cs typeface="Titr" pitchFamily="2" charset="-78"/>
              </a:rPr>
              <a:t> می رسد:</a:t>
            </a:r>
            <a:endParaRPr lang="en-US" sz="2800" dirty="0">
              <a:latin typeface="Titr" pitchFamily="2" charset="-78"/>
              <a:cs typeface="Titr" pitchFamily="2" charset="-78"/>
            </a:endParaRPr>
          </a:p>
        </p:txBody>
      </p:sp>
      <p:sp>
        <p:nvSpPr>
          <p:cNvPr id="3" name="Rectangle 2"/>
          <p:cNvSpPr/>
          <p:nvPr/>
        </p:nvSpPr>
        <p:spPr>
          <a:xfrm>
            <a:off x="1691680" y="4581128"/>
            <a:ext cx="6192688" cy="707886"/>
          </a:xfrm>
          <a:prstGeom prst="rect">
            <a:avLst/>
          </a:prstGeom>
        </p:spPr>
        <p:txBody>
          <a:bodyPr wrap="square">
            <a:spAutoFit/>
          </a:bodyPr>
          <a:lstStyle/>
          <a:p>
            <a:pPr algn="ctr"/>
            <a:r>
              <a:rPr lang="fa-IR" sz="4000" dirty="0">
                <a:solidFill>
                  <a:srgbClr val="C00000"/>
                </a:solidFill>
              </a:rPr>
              <a:t> </a:t>
            </a:r>
            <a:r>
              <a:rPr lang="en-US" sz="4000" dirty="0">
                <a:solidFill>
                  <a:srgbClr val="C00000"/>
                </a:solidFill>
              </a:rPr>
              <a:t>u</a:t>
            </a:r>
            <a:r>
              <a:rPr lang="fa-IR" sz="4000" dirty="0">
                <a:solidFill>
                  <a:srgbClr val="C00000"/>
                </a:solidFill>
              </a:rPr>
              <a:t> + 0</a:t>
            </a:r>
            <a:r>
              <a:rPr lang="en-US" sz="4000" dirty="0">
                <a:solidFill>
                  <a:srgbClr val="C00000"/>
                </a:solidFill>
              </a:rPr>
              <a:t>p</a:t>
            </a:r>
            <a:r>
              <a:rPr lang="fa-IR" sz="4000" dirty="0">
                <a:solidFill>
                  <a:srgbClr val="C00000"/>
                </a:solidFill>
              </a:rPr>
              <a:t>  = </a:t>
            </a:r>
            <a:r>
              <a:rPr lang="en-US" sz="4000" dirty="0">
                <a:solidFill>
                  <a:srgbClr val="C00000"/>
                </a:solidFill>
              </a:rPr>
              <a:t>Pm </a:t>
            </a:r>
            <a:endParaRPr lang="fa-IR" sz="4000" dirty="0">
              <a:solidFill>
                <a:srgbClr val="C00000"/>
              </a:solidFill>
            </a:endParaRPr>
          </a:p>
        </p:txBody>
      </p:sp>
    </p:spTree>
    <p:extLst>
      <p:ext uri="{BB962C8B-B14F-4D97-AF65-F5344CB8AC3E}">
        <p14:creationId xmlns:p14="http://schemas.microsoft.com/office/powerpoint/2010/main" val="1910182509"/>
      </p:ext>
    </p:extLst>
  </p:cSld>
  <p:clrMapOvr>
    <a:masterClrMapping/>
  </p:clrMapOvr>
  <p:transition spd="slow">
    <p:push dir="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rot="20859755">
            <a:off x="467544" y="1124745"/>
            <a:ext cx="8424935" cy="4734054"/>
          </a:xfrm>
        </p:spPr>
        <p:txBody>
          <a:bodyPr>
            <a:normAutofit/>
          </a:bodyPr>
          <a:lstStyle/>
          <a:p>
            <a:pPr marL="0" indent="0" algn="ctr">
              <a:buNone/>
            </a:pPr>
            <a:r>
              <a:rPr lang="fa-IR" sz="2600" dirty="0">
                <a:latin typeface="Titr" pitchFamily="2" charset="-78"/>
                <a:cs typeface="Titr" pitchFamily="2" charset="-78"/>
              </a:rPr>
              <a:t>برای عرضه کنندگان قیمت تغییر نکرده و همان 0</a:t>
            </a:r>
            <a:r>
              <a:rPr lang="en-US" sz="2600" dirty="0">
                <a:latin typeface="Titr" pitchFamily="2" charset="-78"/>
                <a:cs typeface="Titr" pitchFamily="2" charset="-78"/>
              </a:rPr>
              <a:t>P</a:t>
            </a:r>
            <a:r>
              <a:rPr lang="fa-IR" sz="2600" dirty="0">
                <a:latin typeface="Titr" pitchFamily="2" charset="-78"/>
                <a:cs typeface="Titr" pitchFamily="2" charset="-78"/>
              </a:rPr>
              <a:t> را دریافت می نمایند. در نتیجه کلیه بار مالیات بر عهده متقاضی بوده و عرضه کنندگان مالیاتی پرداخت نخواهند کرد.</a:t>
            </a:r>
          </a:p>
          <a:p>
            <a:pPr marL="0" indent="0" algn="ctr">
              <a:buNone/>
            </a:pPr>
            <a:r>
              <a:rPr lang="fa-IR"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نتیجه : </a:t>
            </a:r>
            <a:r>
              <a:rPr lang="fa-IR" sz="2800" dirty="0">
                <a:latin typeface="Titr" pitchFamily="2" charset="-78"/>
                <a:cs typeface="Titr" pitchFamily="2" charset="-78"/>
              </a:rPr>
              <a:t>هر قدر کشش منحنی عرضه بیشتر باشد، سهم مالیات عرضه کنندگان کمتر و </a:t>
            </a:r>
            <a:r>
              <a:rPr lang="fa-IR" sz="2800" dirty="0" smtClean="0">
                <a:latin typeface="Titr" pitchFamily="2" charset="-78"/>
                <a:cs typeface="Titr" pitchFamily="2" charset="-78"/>
              </a:rPr>
              <a:t>سهم مالیات متقاضیان بیشتر است.     </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2259499030"/>
      </p:ext>
    </p:extLst>
  </p:cSld>
  <p:clrMapOvr>
    <a:masterClrMapping/>
  </p:clrMapOvr>
  <p:transition spd="slow">
    <p:push dir="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algn="ctr"/>
            <a:r>
              <a:rPr lang="fa-IR"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سوبسید بر واحد فروش</a:t>
            </a:r>
            <a:endPar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179512" y="1807361"/>
            <a:ext cx="8784975" cy="4051437"/>
          </a:xfrm>
        </p:spPr>
        <p:txBody>
          <a:bodyPr>
            <a:normAutofit/>
          </a:bodyPr>
          <a:lstStyle/>
          <a:p>
            <a:pPr marL="0" indent="0" algn="just">
              <a:buNone/>
            </a:pPr>
            <a:r>
              <a:rPr lang="fa-IR" sz="2800" dirty="0">
                <a:latin typeface="Titr" pitchFamily="2" charset="-78"/>
                <a:cs typeface="Titr" pitchFamily="2" charset="-78"/>
              </a:rPr>
              <a:t>مالیات منفی بر واحد یا </a:t>
            </a:r>
            <a:r>
              <a:rPr lang="fa-IR" sz="2800" b="1" dirty="0">
                <a:latin typeface="Titr" pitchFamily="2" charset="-78"/>
                <a:cs typeface="Titr" pitchFamily="2" charset="-78"/>
              </a:rPr>
              <a:t>سوبسید</a:t>
            </a:r>
            <a:r>
              <a:rPr lang="fa-IR" sz="2800" dirty="0">
                <a:latin typeface="Titr" pitchFamily="2" charset="-78"/>
                <a:cs typeface="Titr" pitchFamily="2" charset="-78"/>
              </a:rPr>
              <a:t> بر واحد فروش در بازار رقابتی: </a:t>
            </a:r>
          </a:p>
          <a:p>
            <a:pPr marL="0" indent="0" algn="just">
              <a:buNone/>
            </a:pPr>
            <a:r>
              <a:rPr lang="fa-IR" sz="2800" dirty="0">
                <a:latin typeface="Titr" pitchFamily="2" charset="-78"/>
                <a:cs typeface="Titr" pitchFamily="2" charset="-78"/>
              </a:rPr>
              <a:t>یکی از هدف های اساسی اقتصادی دولت، توزیع مناسب درآمد است. </a:t>
            </a:r>
          </a:p>
          <a:p>
            <a:pPr marL="0" indent="0" algn="just">
              <a:buNone/>
            </a:pPr>
            <a:r>
              <a:rPr lang="fa-IR" sz="2800" dirty="0">
                <a:latin typeface="Titr" pitchFamily="2" charset="-78"/>
                <a:cs typeface="Titr" pitchFamily="2" charset="-78"/>
              </a:rPr>
              <a:t>عمده ترین وسیله ای که جهت جابجایی و انتقال درآمد در اختیار دولت قرار دارد سوبسید است. </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2523766203"/>
      </p:ext>
    </p:extLst>
  </p:cSld>
  <p:clrMapOvr>
    <a:masterClrMapping/>
  </p:clrMapOvr>
  <p:transition spd="slow">
    <p:push dir="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noAutofit/>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انواع سوبسید: </a:t>
            </a:r>
            <a:b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b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251520" y="1772816"/>
            <a:ext cx="8640960" cy="3816424"/>
          </a:xfrm>
        </p:spPr>
        <p:txBody>
          <a:bodyPr>
            <a:noAutofit/>
          </a:bodyPr>
          <a:lstStyle/>
          <a:p>
            <a:pPr marL="0" indent="0" algn="just">
              <a:buNone/>
            </a:pPr>
            <a:r>
              <a:rPr lang="fa-IR"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سوبسید نقدی : </a:t>
            </a:r>
            <a:r>
              <a:rPr lang="fa-IR" sz="2800" dirty="0">
                <a:latin typeface="Titr" pitchFamily="2" charset="-78"/>
                <a:cs typeface="Titr" pitchFamily="2" charset="-78"/>
              </a:rPr>
              <a:t>در شرایطی که کالاهای مورد نظر کالاهای معمولی باشند ویا اینکه کالا یا خدمت خاصی مورد نظر دولت نباشد، سوبسید نقدی رفاه بیشتر مصرف کنندگان را فراهم خواهد نمود. </a:t>
            </a:r>
          </a:p>
          <a:p>
            <a:pPr marL="0" indent="0" algn="just">
              <a:buNone/>
            </a:pPr>
            <a:r>
              <a:rPr lang="fa-IR"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سوبسید جنسی : </a:t>
            </a:r>
            <a:r>
              <a:rPr lang="fa-IR" sz="2800" dirty="0">
                <a:latin typeface="Titr" pitchFamily="2" charset="-78"/>
                <a:cs typeface="Titr" pitchFamily="2" charset="-78"/>
              </a:rPr>
              <a:t>واگذاری کالاها و خدمات به صورت رایگان و یا با قیمت کمتر از بهای بازار آزاد را سوبسید جنسی یا غیرنقدی گویند. </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1226527229"/>
      </p:ext>
    </p:extLst>
  </p:cSld>
  <p:clrMapOvr>
    <a:masterClrMapping/>
  </p:clrMapOvr>
  <p:transition spd="slow">
    <p:push dir="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انواع سوبسید:</a:t>
            </a: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467544" y="1807361"/>
            <a:ext cx="8352928" cy="4051437"/>
          </a:xfrm>
        </p:spPr>
        <p:txBody>
          <a:bodyPr>
            <a:normAutofit/>
          </a:bodyPr>
          <a:lstStyle/>
          <a:p>
            <a:pPr>
              <a:buFontTx/>
              <a:buNone/>
            </a:pPr>
            <a:r>
              <a:rPr lang="fa-IR"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 </a:t>
            </a:r>
            <a:r>
              <a:rPr lang="fa-IR" sz="2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مستقیم : </a:t>
            </a:r>
            <a:r>
              <a:rPr lang="fa-IR" sz="2400" dirty="0">
                <a:latin typeface="Titr" pitchFamily="2" charset="-78"/>
                <a:cs typeface="Titr" pitchFamily="2" charset="-78"/>
              </a:rPr>
              <a:t>پرداخت های نقدی که مستقیما ً به فرد یا افراد خاصی انجام پذیرد مانند پرداخت کمک های مالی به کارکنان دولت، طرح شهید رجایی و ... </a:t>
            </a:r>
          </a:p>
          <a:p>
            <a:pPr algn="just">
              <a:buFontTx/>
              <a:buNone/>
            </a:pPr>
            <a:r>
              <a:rPr lang="fa-IR" sz="2400" dirty="0">
                <a:solidFill>
                  <a:srgbClr val="C00000"/>
                </a:solidFill>
                <a:latin typeface="Titr" pitchFamily="2" charset="-78"/>
                <a:cs typeface="Titr" pitchFamily="2" charset="-78"/>
              </a:rPr>
              <a:t> </a:t>
            </a:r>
            <a:r>
              <a:rPr lang="fa-IR" sz="2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غیر مستقیم : </a:t>
            </a:r>
            <a:r>
              <a:rPr lang="fa-IR" sz="2400" dirty="0">
                <a:latin typeface="Titr" pitchFamily="2" charset="-78"/>
                <a:cs typeface="Titr" pitchFamily="2" charset="-78"/>
              </a:rPr>
              <a:t>سوبسیدی که از طریق بازار کالا یا نهاده معینی بین مصرف کنندگان و تولید کنندگان توزیع شود مانند سوبسید در بازار نان که دولت با پرداخت یک تفاوت قیمت به مصرف کنندگان نان، سوبسید می دهد یا سوبسیدی که بابت دان مرغ به تولید کننده مرغ میدهد. </a:t>
            </a:r>
            <a:endParaRPr lang="en-US" sz="2400" dirty="0">
              <a:latin typeface="Titr" pitchFamily="2" charset="-78"/>
              <a:cs typeface="Titr" pitchFamily="2" charset="-78"/>
            </a:endParaRPr>
          </a:p>
        </p:txBody>
      </p:sp>
    </p:spTree>
    <p:extLst>
      <p:ext uri="{BB962C8B-B14F-4D97-AF65-F5344CB8AC3E}">
        <p14:creationId xmlns:p14="http://schemas.microsoft.com/office/powerpoint/2010/main" val="2339811604"/>
      </p:ext>
    </p:extLst>
  </p:cSld>
  <p:clrMapOvr>
    <a:masterClrMapping/>
  </p:clrMapOvr>
  <p:transition spd="slow">
    <p:push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custDataLst>
              <p:tags r:id="rId1"/>
            </p:custDataLst>
          </p:nvPr>
        </p:nvSpPr>
        <p:spPr>
          <a:xfrm>
            <a:off x="1187624" y="260648"/>
            <a:ext cx="7125113" cy="924475"/>
          </a:xfrm>
        </p:spPr>
        <p:txBody>
          <a:bodyPr>
            <a:normAutofit/>
          </a:bodyPr>
          <a:lstStyle/>
          <a:p>
            <a:pPr algn="r"/>
            <a:r>
              <a:rPr lang="fa-IR" dirty="0">
                <a:latin typeface="Titr" pitchFamily="2" charset="-78"/>
                <a:cs typeface="Titr" pitchFamily="2" charset="-78"/>
              </a:rPr>
              <a:t>تعريف و موضوع ماليه عمومي</a:t>
            </a:r>
            <a:endParaRPr lang="en-US" dirty="0">
              <a:latin typeface="Titr" pitchFamily="2" charset="-78"/>
              <a:cs typeface="Titr" pitchFamily="2" charset="-78"/>
            </a:endParaRPr>
          </a:p>
        </p:txBody>
      </p:sp>
      <p:sp>
        <p:nvSpPr>
          <p:cNvPr id="7" name="Content Placeholder 6"/>
          <p:cNvSpPr>
            <a:spLocks noGrp="1"/>
          </p:cNvSpPr>
          <p:nvPr>
            <p:ph idx="1"/>
          </p:nvPr>
        </p:nvSpPr>
        <p:spPr>
          <a:xfrm>
            <a:off x="0" y="1772816"/>
            <a:ext cx="8820472" cy="720080"/>
          </a:xfrm>
        </p:spPr>
        <p:txBody>
          <a:bodyPr>
            <a:noAutofit/>
          </a:bodyPr>
          <a:lstStyle/>
          <a:p>
            <a:pPr marL="0" indent="0">
              <a:buNone/>
            </a:pPr>
            <a:r>
              <a:rPr lang="fa-IR"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كالاهاي عمومي : كالاها يا خدماتي كه تمام يا اكثريت مردم </a:t>
            </a: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آنها</a:t>
            </a:r>
          </a:p>
          <a:p>
            <a:pPr marL="0" indent="0">
              <a:buNone/>
            </a:pP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 </a:t>
            </a:r>
            <a:r>
              <a:rPr lang="fa-IR"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را مصرف مي كنند ،‌اعم از اينكه براي آنها سهمي پرداخته باشند يا خير .</a:t>
            </a:r>
          </a:p>
          <a:p>
            <a:endParaRPr lang="fa-IR"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aphicFrame>
        <p:nvGraphicFramePr>
          <p:cNvPr id="2" name="Table 1"/>
          <p:cNvGraphicFramePr>
            <a:graphicFrameLocks noGrp="1"/>
          </p:cNvGraphicFramePr>
          <p:nvPr>
            <p:extLst>
              <p:ext uri="{D42A27DB-BD31-4B8C-83A1-F6EECF244321}">
                <p14:modId xmlns:p14="http://schemas.microsoft.com/office/powerpoint/2010/main" val="833344248"/>
              </p:ext>
            </p:extLst>
          </p:nvPr>
        </p:nvGraphicFramePr>
        <p:xfrm>
          <a:off x="0" y="2636913"/>
          <a:ext cx="9144000" cy="3064818"/>
        </p:xfrm>
        <a:graphic>
          <a:graphicData uri="http://schemas.openxmlformats.org/drawingml/2006/table">
            <a:tbl>
              <a:tblPr firstRow="1" firstCol="1" bandRow="1">
                <a:tableStyleId>{00A15C55-8517-42AA-B614-E9B94910E393}</a:tableStyleId>
              </a:tblPr>
              <a:tblGrid>
                <a:gridCol w="2348869"/>
                <a:gridCol w="3252987"/>
                <a:gridCol w="3542144"/>
              </a:tblGrid>
              <a:tr h="586020">
                <a:tc>
                  <a:txBody>
                    <a:bodyPr/>
                    <a:lstStyle/>
                    <a:p>
                      <a:pPr marL="914400">
                        <a:lnSpc>
                          <a:spcPct val="115000"/>
                        </a:lnSpc>
                        <a:spcAft>
                          <a:spcPts val="0"/>
                        </a:spcAft>
                      </a:pPr>
                      <a:r>
                        <a:rPr lang="en-US" sz="1000" dirty="0">
                          <a:effectLst/>
                        </a:rPr>
                        <a:t> </a:t>
                      </a:r>
                      <a:endParaRPr lang="en-US" sz="1000" dirty="0">
                        <a:effectLst/>
                        <a:latin typeface="Calibri"/>
                        <a:ea typeface="Calibri"/>
                        <a:cs typeface="Arial"/>
                      </a:endParaRPr>
                    </a:p>
                  </a:txBody>
                  <a:tcPr marL="59397" marR="59397" marT="0" marB="0">
                    <a:solidFill>
                      <a:srgbClr val="C00000"/>
                    </a:solidFill>
                  </a:tcPr>
                </a:tc>
                <a:tc>
                  <a:txBody>
                    <a:bodyPr/>
                    <a:lstStyle/>
                    <a:p>
                      <a:pPr marL="914400" algn="r">
                        <a:lnSpc>
                          <a:spcPct val="115000"/>
                        </a:lnSpc>
                        <a:spcAft>
                          <a:spcPts val="0"/>
                        </a:spcAft>
                      </a:pPr>
                      <a:r>
                        <a:rPr lang="fa-IR" sz="1800" dirty="0">
                          <a:effectLst/>
                        </a:rPr>
                        <a:t>قابل </a:t>
                      </a:r>
                      <a:r>
                        <a:rPr lang="fa-IR" sz="1800" dirty="0" smtClean="0">
                          <a:effectLst/>
                        </a:rPr>
                        <a:t>تخصیص </a:t>
                      </a:r>
                      <a:r>
                        <a:rPr lang="fa-IR" sz="1800" dirty="0">
                          <a:effectLst/>
                        </a:rPr>
                        <a:t>منافع</a:t>
                      </a:r>
                      <a:endParaRPr lang="en-US" sz="1800" dirty="0">
                        <a:effectLst/>
                        <a:latin typeface="Calibri"/>
                        <a:ea typeface="Calibri"/>
                        <a:cs typeface="Arial"/>
                      </a:endParaRPr>
                    </a:p>
                  </a:txBody>
                  <a:tcPr marL="59397" marR="59397" marT="0" marB="0">
                    <a:solidFill>
                      <a:srgbClr val="00B0F0"/>
                    </a:solidFill>
                  </a:tcPr>
                </a:tc>
                <a:tc>
                  <a:txBody>
                    <a:bodyPr/>
                    <a:lstStyle/>
                    <a:p>
                      <a:pPr marL="914400" algn="r">
                        <a:lnSpc>
                          <a:spcPct val="115000"/>
                        </a:lnSpc>
                        <a:spcAft>
                          <a:spcPts val="0"/>
                        </a:spcAft>
                      </a:pPr>
                      <a:r>
                        <a:rPr lang="fa-IR" sz="1800" dirty="0">
                          <a:effectLst/>
                        </a:rPr>
                        <a:t>غیر قابل تخصیص منافع</a:t>
                      </a:r>
                      <a:endParaRPr lang="en-US" sz="1800" dirty="0">
                        <a:effectLst/>
                        <a:latin typeface="Calibri"/>
                        <a:ea typeface="Calibri"/>
                        <a:cs typeface="Arial"/>
                      </a:endParaRPr>
                    </a:p>
                  </a:txBody>
                  <a:tcPr marL="59397" marR="59397" marT="0" marB="0">
                    <a:solidFill>
                      <a:srgbClr val="00B0F0"/>
                    </a:solidFill>
                  </a:tcPr>
                </a:tc>
              </a:tr>
              <a:tr h="902567">
                <a:tc>
                  <a:txBody>
                    <a:bodyPr/>
                    <a:lstStyle/>
                    <a:p>
                      <a:pPr marL="914400" algn="r">
                        <a:lnSpc>
                          <a:spcPct val="115000"/>
                        </a:lnSpc>
                        <a:spcAft>
                          <a:spcPts val="0"/>
                        </a:spcAft>
                      </a:pPr>
                      <a:r>
                        <a:rPr lang="fa-IR" sz="1800" dirty="0">
                          <a:effectLst/>
                          <a:latin typeface="Titr" pitchFamily="2" charset="-78"/>
                          <a:cs typeface="Titr" pitchFamily="2" charset="-78"/>
                        </a:rPr>
                        <a:t>رقابت پذیر</a:t>
                      </a:r>
                      <a:endParaRPr lang="en-US" sz="1800" dirty="0">
                        <a:effectLst/>
                        <a:latin typeface="Titr" pitchFamily="2" charset="-78"/>
                        <a:ea typeface="Calibri"/>
                        <a:cs typeface="Titr" pitchFamily="2" charset="-78"/>
                      </a:endParaRPr>
                    </a:p>
                  </a:txBody>
                  <a:tcPr marL="59397" marR="59397" marT="0" marB="0">
                    <a:solidFill>
                      <a:srgbClr val="00B0F0"/>
                    </a:solidFill>
                  </a:tcPr>
                </a:tc>
                <a:tc>
                  <a:txBody>
                    <a:bodyPr/>
                    <a:lstStyle/>
                    <a:p>
                      <a:pPr marL="914400" algn="r">
                        <a:lnSpc>
                          <a:spcPct val="115000"/>
                        </a:lnSpc>
                        <a:spcAft>
                          <a:spcPts val="0"/>
                        </a:spcAft>
                      </a:pPr>
                      <a:r>
                        <a:rPr lang="fa-IR" sz="1800" dirty="0">
                          <a:effectLst/>
                          <a:latin typeface="Titr" pitchFamily="2" charset="-78"/>
                          <a:cs typeface="Titr" pitchFamily="2" charset="-78"/>
                        </a:rPr>
                        <a:t>کالاها و خدمات خصوصی</a:t>
                      </a:r>
                      <a:endParaRPr lang="en-US" sz="1800" dirty="0">
                        <a:effectLst/>
                        <a:latin typeface="Titr" pitchFamily="2" charset="-78"/>
                        <a:ea typeface="Calibri"/>
                        <a:cs typeface="Titr" pitchFamily="2" charset="-78"/>
                      </a:endParaRPr>
                    </a:p>
                  </a:txBody>
                  <a:tcPr marL="59397" marR="59397" marT="0" marB="0"/>
                </a:tc>
                <a:tc>
                  <a:txBody>
                    <a:bodyPr/>
                    <a:lstStyle/>
                    <a:p>
                      <a:pPr algn="ctr" rtl="1"/>
                      <a:r>
                        <a:rPr lang="fa-IR" sz="1800" dirty="0">
                          <a:effectLst/>
                          <a:latin typeface="Titr" pitchFamily="2" charset="-78"/>
                          <a:cs typeface="Titr" pitchFamily="2" charset="-78"/>
                        </a:rPr>
                        <a:t> </a:t>
                      </a:r>
                      <a:r>
                        <a:rPr lang="fa-IR" sz="1800" b="1" dirty="0" smtClean="0">
                          <a:latin typeface="Titr" pitchFamily="2" charset="-78"/>
                          <a:cs typeface="Titr" pitchFamily="2" charset="-78"/>
                        </a:rPr>
                        <a:t>كالاي عمومي</a:t>
                      </a:r>
                      <a:r>
                        <a:rPr lang="fa-IR" sz="1800" b="1" baseline="0" dirty="0" smtClean="0">
                          <a:latin typeface="Titr" pitchFamily="2" charset="-78"/>
                          <a:cs typeface="Titr" pitchFamily="2" charset="-78"/>
                        </a:rPr>
                        <a:t> ناسره ( ناخالص )</a:t>
                      </a:r>
                    </a:p>
                    <a:p>
                      <a:pPr algn="ctr" rtl="1"/>
                      <a:r>
                        <a:rPr lang="fa-IR" sz="1800" dirty="0" smtClean="0">
                          <a:latin typeface="Titr" pitchFamily="2" charset="-78"/>
                          <a:cs typeface="Titr" pitchFamily="2" charset="-78"/>
                        </a:rPr>
                        <a:t>مانند پارك محصور نشده ( در شرايط ازدحام )</a:t>
                      </a:r>
                    </a:p>
                    <a:p>
                      <a:pPr marL="914400">
                        <a:lnSpc>
                          <a:spcPct val="115000"/>
                        </a:lnSpc>
                        <a:spcAft>
                          <a:spcPts val="0"/>
                        </a:spcAft>
                        <a:tabLst>
                          <a:tab pos="123825" algn="l"/>
                          <a:tab pos="1546225" algn="r"/>
                        </a:tabLst>
                      </a:pPr>
                      <a:endParaRPr lang="en-US" sz="1000" dirty="0">
                        <a:effectLst/>
                      </a:endParaRPr>
                    </a:p>
                  </a:txBody>
                  <a:tcPr marL="59397" marR="59397" marT="0" marB="0"/>
                </a:tc>
              </a:tr>
              <a:tr h="1576231">
                <a:tc>
                  <a:txBody>
                    <a:bodyPr/>
                    <a:lstStyle/>
                    <a:p>
                      <a:pPr marL="914400" algn="r">
                        <a:lnSpc>
                          <a:spcPct val="115000"/>
                        </a:lnSpc>
                        <a:spcAft>
                          <a:spcPts val="0"/>
                        </a:spcAft>
                      </a:pPr>
                      <a:r>
                        <a:rPr lang="fa-IR" sz="1800" dirty="0">
                          <a:effectLst/>
                          <a:latin typeface="Titr" pitchFamily="2" charset="-78"/>
                          <a:cs typeface="Titr" pitchFamily="2" charset="-78"/>
                        </a:rPr>
                        <a:t>غیر قابل رقابت پذیر</a:t>
                      </a:r>
                      <a:endParaRPr lang="en-US" sz="1800" dirty="0">
                        <a:effectLst/>
                        <a:latin typeface="Titr" pitchFamily="2" charset="-78"/>
                        <a:ea typeface="Calibri"/>
                        <a:cs typeface="Titr" pitchFamily="2" charset="-78"/>
                      </a:endParaRPr>
                    </a:p>
                  </a:txBody>
                  <a:tcPr marL="59397" marR="59397" marT="0" marB="0">
                    <a:solidFill>
                      <a:srgbClr val="00B0F0"/>
                    </a:solidFill>
                  </a:tcPr>
                </a:tc>
                <a:tc>
                  <a:txBody>
                    <a:bodyPr/>
                    <a:lstStyle/>
                    <a:p>
                      <a:pPr marL="914400" algn="r">
                        <a:lnSpc>
                          <a:spcPct val="115000"/>
                        </a:lnSpc>
                        <a:spcAft>
                          <a:spcPts val="0"/>
                        </a:spcAft>
                      </a:pPr>
                      <a:r>
                        <a:rPr lang="fa-IR" sz="1800" dirty="0">
                          <a:effectLst/>
                          <a:latin typeface="Titr" pitchFamily="2" charset="-78"/>
                          <a:cs typeface="Titr" pitchFamily="2" charset="-78"/>
                        </a:rPr>
                        <a:t>کالا ها و خدمات شبه عمومی یا کالای عمومی مرکب</a:t>
                      </a:r>
                      <a:endParaRPr lang="en-US" sz="1800" dirty="0">
                        <a:effectLst/>
                        <a:latin typeface="Titr" pitchFamily="2" charset="-78"/>
                        <a:cs typeface="Titr" pitchFamily="2" charset="-78"/>
                      </a:endParaRPr>
                    </a:p>
                    <a:p>
                      <a:pPr marL="914400" algn="r">
                        <a:lnSpc>
                          <a:spcPct val="115000"/>
                        </a:lnSpc>
                        <a:spcAft>
                          <a:spcPts val="0"/>
                        </a:spcAft>
                      </a:pPr>
                      <a:r>
                        <a:rPr lang="fa-IR" sz="1800" dirty="0">
                          <a:effectLst/>
                          <a:latin typeface="Titr" pitchFamily="2" charset="-78"/>
                          <a:cs typeface="Titr" pitchFamily="2" charset="-78"/>
                        </a:rPr>
                        <a:t>مانند پارک محصور شده (پارک ارم)</a:t>
                      </a:r>
                      <a:endParaRPr lang="en-US" sz="1800" dirty="0">
                        <a:effectLst/>
                        <a:latin typeface="Titr" pitchFamily="2" charset="-78"/>
                        <a:ea typeface="Calibri"/>
                        <a:cs typeface="Titr" pitchFamily="2" charset="-78"/>
                      </a:endParaRPr>
                    </a:p>
                  </a:txBody>
                  <a:tcPr marL="59397" marR="59397" marT="0" marB="0"/>
                </a:tc>
                <a:tc>
                  <a:txBody>
                    <a:bodyPr/>
                    <a:lstStyle/>
                    <a:p>
                      <a:pPr marL="914400" marR="0" indent="0" algn="ctr" defTabSz="457200" rtl="1" eaLnBrk="1" fontAlgn="auto" latinLnBrk="0" hangingPunct="1">
                        <a:lnSpc>
                          <a:spcPct val="115000"/>
                        </a:lnSpc>
                        <a:spcBef>
                          <a:spcPts val="0"/>
                        </a:spcBef>
                        <a:spcAft>
                          <a:spcPts val="0"/>
                        </a:spcAft>
                        <a:buClrTx/>
                        <a:buSzTx/>
                        <a:buFontTx/>
                        <a:buNone/>
                        <a:tabLst/>
                        <a:defRPr/>
                      </a:pPr>
                      <a:r>
                        <a:rPr lang="fa-IR" sz="1800" b="1" dirty="0" smtClean="0">
                          <a:latin typeface="Titr" pitchFamily="2" charset="-78"/>
                          <a:cs typeface="Titr" pitchFamily="2" charset="-78"/>
                        </a:rPr>
                        <a:t>كالاها</a:t>
                      </a:r>
                      <a:r>
                        <a:rPr lang="fa-IR" sz="1800" b="1" baseline="0" dirty="0" smtClean="0">
                          <a:latin typeface="Titr" pitchFamily="2" charset="-78"/>
                          <a:cs typeface="Titr" pitchFamily="2" charset="-78"/>
                        </a:rPr>
                        <a:t> و خدمات عمومي خالص </a:t>
                      </a:r>
                      <a:r>
                        <a:rPr lang="fa-IR" sz="1800" b="1" dirty="0" smtClean="0">
                          <a:latin typeface="Titr" pitchFamily="2" charset="-78"/>
                          <a:cs typeface="Titr" pitchFamily="2" charset="-78"/>
                        </a:rPr>
                        <a:t>( كالاي عمومي</a:t>
                      </a:r>
                      <a:r>
                        <a:rPr lang="fa-IR" sz="1800" b="1" baseline="0" dirty="0" smtClean="0">
                          <a:latin typeface="Titr" pitchFamily="2" charset="-78"/>
                          <a:cs typeface="Titr" pitchFamily="2" charset="-78"/>
                        </a:rPr>
                        <a:t> سره ) – </a:t>
                      </a:r>
                      <a:r>
                        <a:rPr lang="fa-IR" sz="1800" b="0" baseline="0" dirty="0" smtClean="0">
                          <a:latin typeface="Titr" pitchFamily="2" charset="-78"/>
                          <a:cs typeface="Titr" pitchFamily="2" charset="-78"/>
                        </a:rPr>
                        <a:t>مانند دفاع ملي</a:t>
                      </a:r>
                      <a:endParaRPr lang="fa-IR" sz="1800" b="0" dirty="0" smtClean="0">
                        <a:latin typeface="Titr" pitchFamily="2" charset="-78"/>
                        <a:cs typeface="Titr" pitchFamily="2" charset="-78"/>
                      </a:endParaRPr>
                    </a:p>
                    <a:p>
                      <a:pPr marL="914400" algn="r">
                        <a:lnSpc>
                          <a:spcPct val="115000"/>
                        </a:lnSpc>
                        <a:spcAft>
                          <a:spcPts val="0"/>
                        </a:spcAft>
                      </a:pPr>
                      <a:endParaRPr lang="en-US" sz="1800" dirty="0">
                        <a:effectLst/>
                        <a:latin typeface="Titr" pitchFamily="2" charset="-78"/>
                        <a:ea typeface="Calibri"/>
                        <a:cs typeface="Titr" pitchFamily="2" charset="-78"/>
                      </a:endParaRPr>
                    </a:p>
                  </a:txBody>
                  <a:tcPr marL="59397" marR="59397" marT="0" marB="0"/>
                </a:tc>
              </a:tr>
            </a:tbl>
          </a:graphicData>
        </a:graphic>
      </p:graphicFrame>
    </p:spTree>
    <p:extLst>
      <p:ext uri="{BB962C8B-B14F-4D97-AF65-F5344CB8AC3E}">
        <p14:creationId xmlns:p14="http://schemas.microsoft.com/office/powerpoint/2010/main" val="2657941794"/>
      </p:ext>
    </p:extLst>
  </p:cSld>
  <p:clrMapOvr>
    <a:masterClrMapping/>
  </p:clrMapOvr>
  <p:transition spd="slow">
    <p:push dir="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rot="20306463">
            <a:off x="0" y="1807361"/>
            <a:ext cx="9036496" cy="4051437"/>
          </a:xfrm>
        </p:spPr>
        <p:txBody>
          <a:bodyPr>
            <a:normAutofit/>
          </a:bodyPr>
          <a:lstStyle/>
          <a:p>
            <a:pPr marL="0" indent="0" algn="just">
              <a:buNone/>
            </a:pPr>
            <a:r>
              <a:rPr lang="fa-IR" sz="3200" dirty="0" smtClean="0">
                <a:latin typeface="Titr" pitchFamily="2" charset="-78"/>
                <a:cs typeface="Titr" pitchFamily="2" charset="-78"/>
              </a:rPr>
              <a:t>در </a:t>
            </a:r>
            <a:r>
              <a:rPr lang="fa-IR" sz="3200" dirty="0">
                <a:latin typeface="Titr" pitchFamily="2" charset="-78"/>
                <a:cs typeface="Titr" pitchFamily="2" charset="-78"/>
              </a:rPr>
              <a:t>مورد سوبسید </a:t>
            </a:r>
            <a:r>
              <a:rPr lang="fa-IR" sz="3200" dirty="0" smtClean="0">
                <a:latin typeface="Titr" pitchFamily="2" charset="-78"/>
                <a:cs typeface="Titr" pitchFamily="2" charset="-78"/>
              </a:rPr>
              <a:t>غیر </a:t>
            </a:r>
            <a:r>
              <a:rPr lang="fa-IR" sz="3200" dirty="0">
                <a:latin typeface="Titr" pitchFamily="2" charset="-78"/>
                <a:cs typeface="Titr" pitchFamily="2" charset="-78"/>
              </a:rPr>
              <a:t>مستقیم </a:t>
            </a:r>
            <a:r>
              <a:rPr lang="fa-IR" sz="32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خانوارهای </a:t>
            </a:r>
            <a:r>
              <a:rPr lang="fa-IR"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ثروتمند از سوبسید بیشتری بهره مند هستند</a:t>
            </a:r>
            <a:r>
              <a:rPr lang="fa-IR" sz="3200" dirty="0">
                <a:solidFill>
                  <a:srgbClr val="C00000"/>
                </a:solidFill>
                <a:latin typeface="Titr" pitchFamily="2" charset="-78"/>
                <a:cs typeface="Titr" pitchFamily="2" charset="-78"/>
              </a:rPr>
              <a:t> </a:t>
            </a:r>
            <a:r>
              <a:rPr lang="fa-IR" sz="3200" dirty="0">
                <a:latin typeface="Titr" pitchFamily="2" charset="-78"/>
                <a:cs typeface="Titr" pitchFamily="2" charset="-78"/>
              </a:rPr>
              <a:t>زیرا با افزایش درآمد و ثروت، مصرف افزایش  می یابد و با مصرف بیشتر، سوبسید بیشتری دریافت می کنند.</a:t>
            </a:r>
            <a:endParaRPr lang="en-US" sz="3200" dirty="0">
              <a:latin typeface="Titr" pitchFamily="2" charset="-78"/>
              <a:cs typeface="Titr" pitchFamily="2" charset="-78"/>
            </a:endParaRPr>
          </a:p>
        </p:txBody>
      </p:sp>
    </p:spTree>
    <p:extLst>
      <p:ext uri="{BB962C8B-B14F-4D97-AF65-F5344CB8AC3E}">
        <p14:creationId xmlns:p14="http://schemas.microsoft.com/office/powerpoint/2010/main" val="3486893950"/>
      </p:ext>
    </p:extLst>
  </p:cSld>
  <p:clrMapOvr>
    <a:masterClrMapping/>
  </p:clrMapOvr>
  <p:transition spd="slow">
    <p:push dir="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noFill/>
          <a:ln/>
        </p:spPr>
        <p:txBody>
          <a:bodyPr>
            <a:normAutofit/>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انواع سوبسید: </a:t>
            </a:r>
            <a:b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b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rot="20897916">
            <a:off x="395536" y="1807361"/>
            <a:ext cx="8424935" cy="4051437"/>
          </a:xfrm>
        </p:spPr>
        <p:txBody>
          <a:bodyPr>
            <a:normAutofit/>
          </a:bodyPr>
          <a:lstStyle/>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در شرایطی که کالا یا خدمت مورد نظر دولت دارای </a:t>
            </a:r>
            <a:r>
              <a:rPr lang="fa-IR" sz="2800" b="1" u="sng"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اثرات خارجی مثبت</a:t>
            </a:r>
            <a:r>
              <a:rPr lang="fa-IR" sz="2800" u="sng" dirty="0">
                <a:solidFill>
                  <a:srgbClr val="C00000"/>
                </a:solidFill>
                <a:latin typeface="Titr" pitchFamily="2" charset="-78"/>
                <a:cs typeface="Titr" pitchFamily="2" charset="-78"/>
              </a:rPr>
              <a:t> </a:t>
            </a:r>
            <a:r>
              <a:rPr lang="fa-IR" sz="2800" dirty="0">
                <a:latin typeface="Titr" pitchFamily="2" charset="-78"/>
                <a:cs typeface="Titr" pitchFamily="2" charset="-78"/>
              </a:rPr>
              <a:t>باشد، قطعا ً </a:t>
            </a:r>
            <a:r>
              <a:rPr lang="fa-IR" sz="2800" b="1" u="sng"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کمک جنسی</a:t>
            </a:r>
            <a:r>
              <a:rPr lang="fa-IR" sz="2800" dirty="0">
                <a:latin typeface="Titr" pitchFamily="2" charset="-78"/>
                <a:cs typeface="Titr" pitchFamily="2" charset="-78"/>
              </a:rPr>
              <a:t>، رفاه جامعه را بیشتر افزایش می دهد. </a:t>
            </a:r>
          </a:p>
          <a:p>
            <a:pPr algn="ctr">
              <a:buFontTx/>
              <a:buNone/>
            </a:pPr>
            <a:endParaRPr lang="fa-IR" sz="2800" dirty="0">
              <a:latin typeface="Titr" pitchFamily="2" charset="-78"/>
              <a:cs typeface="Titr" pitchFamily="2" charset="-78"/>
            </a:endParaRPr>
          </a:p>
          <a:p>
            <a:pPr marL="0" indent="0" algn="ctr">
              <a:buNone/>
            </a:pPr>
            <a:r>
              <a:rPr lang="fa-IR" sz="2800" dirty="0">
                <a:latin typeface="Titr" pitchFamily="2" charset="-78"/>
                <a:cs typeface="Titr" pitchFamily="2" charset="-78"/>
              </a:rPr>
              <a:t>همچنین در مواقعی که </a:t>
            </a:r>
            <a:r>
              <a:rPr lang="fa-IR" sz="2800" b="1" u="sng"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تورم شدیدی</a:t>
            </a:r>
            <a:r>
              <a:rPr lang="fa-IR" sz="2800" u="sng" dirty="0">
                <a:latin typeface="Titr" pitchFamily="2" charset="-78"/>
                <a:cs typeface="Titr" pitchFamily="2" charset="-78"/>
              </a:rPr>
              <a:t> </a:t>
            </a:r>
            <a:r>
              <a:rPr lang="fa-IR" sz="2800" dirty="0">
                <a:latin typeface="Titr" pitchFamily="2" charset="-78"/>
                <a:cs typeface="Titr" pitchFamily="2" charset="-78"/>
              </a:rPr>
              <a:t>در سیستم اقتصادی وجود دارد باز هم </a:t>
            </a:r>
            <a:r>
              <a:rPr lang="fa-IR" sz="2800" b="1" u="sng"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سوبسید جنسی </a:t>
            </a:r>
            <a:r>
              <a:rPr lang="fa-IR" sz="2800" dirty="0">
                <a:latin typeface="Titr" pitchFamily="2" charset="-78"/>
                <a:cs typeface="Titr" pitchFamily="2" charset="-78"/>
              </a:rPr>
              <a:t>مناسب تر از کمک نقدی است. </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205428068"/>
      </p:ext>
    </p:extLst>
  </p:cSld>
  <p:clrMapOvr>
    <a:masterClrMapping/>
  </p:clrMapOvr>
  <p:transition spd="slow">
    <p:push dir="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algn="ctr"/>
            <a:r>
              <a:rPr lang="fa-IR"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سوبسید بر واحد در یک بازار رقابتی:</a:t>
            </a:r>
            <a:endPar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0" y="1807361"/>
            <a:ext cx="9144000" cy="4051437"/>
          </a:xfrm>
        </p:spPr>
        <p:txBody>
          <a:bodyPr>
            <a:normAutofit/>
          </a:bodyPr>
          <a:lstStyle/>
          <a:p>
            <a:pPr algn="ctr">
              <a:buFontTx/>
              <a:buNone/>
            </a:pPr>
            <a:r>
              <a:rPr lang="fa-IR" sz="3200" dirty="0">
                <a:latin typeface="Titr" pitchFamily="2" charset="-78"/>
                <a:cs typeface="Titr" pitchFamily="2" charset="-78"/>
              </a:rPr>
              <a:t>فرض می کنیم که در بازار گندم شرایط رقابت کامل  برقرار </a:t>
            </a:r>
            <a:r>
              <a:rPr lang="fa-IR" sz="3200" dirty="0" smtClean="0">
                <a:latin typeface="Titr" pitchFamily="2" charset="-78"/>
                <a:cs typeface="Titr" pitchFamily="2" charset="-78"/>
              </a:rPr>
              <a:t>است. </a:t>
            </a:r>
          </a:p>
          <a:p>
            <a:pPr algn="ctr">
              <a:buFontTx/>
              <a:buNone/>
            </a:pPr>
            <a:r>
              <a:rPr lang="fa-IR" sz="3200" dirty="0" smtClean="0">
                <a:latin typeface="Titr" pitchFamily="2" charset="-78"/>
                <a:cs typeface="Titr" pitchFamily="2" charset="-78"/>
              </a:rPr>
              <a:t> </a:t>
            </a:r>
            <a:r>
              <a:rPr lang="fa-IR" sz="3200" dirty="0">
                <a:latin typeface="Titr" pitchFamily="2" charset="-78"/>
                <a:cs typeface="Titr" pitchFamily="2" charset="-78"/>
              </a:rPr>
              <a:t>با توجه به محل برخورد منحنی های عرضه و تقاضا، سطح تولید گندم </a:t>
            </a:r>
            <a:r>
              <a:rPr lang="en-US" sz="3200" dirty="0"/>
              <a:t>Xe </a:t>
            </a:r>
            <a:r>
              <a:rPr lang="fa-IR" sz="3200" dirty="0" smtClean="0">
                <a:latin typeface="Titr" pitchFamily="2" charset="-78"/>
                <a:cs typeface="Titr" pitchFamily="2" charset="-78"/>
              </a:rPr>
              <a:t>و </a:t>
            </a:r>
            <a:r>
              <a:rPr lang="fa-IR" sz="3200" dirty="0">
                <a:latin typeface="Titr" pitchFamily="2" charset="-78"/>
                <a:cs typeface="Titr" pitchFamily="2" charset="-78"/>
              </a:rPr>
              <a:t>قیمت تعادلی </a:t>
            </a:r>
            <a:r>
              <a:rPr lang="en-US" sz="3200" dirty="0"/>
              <a:t>Pe </a:t>
            </a:r>
            <a:r>
              <a:rPr lang="fa-IR" sz="3200" dirty="0" smtClean="0">
                <a:latin typeface="Titr" pitchFamily="2" charset="-78"/>
                <a:cs typeface="Titr" pitchFamily="2" charset="-78"/>
              </a:rPr>
              <a:t>خواهد </a:t>
            </a:r>
            <a:r>
              <a:rPr lang="fa-IR" sz="3200" dirty="0">
                <a:latin typeface="Titr" pitchFamily="2" charset="-78"/>
                <a:cs typeface="Titr" pitchFamily="2" charset="-78"/>
              </a:rPr>
              <a:t>بود. </a:t>
            </a:r>
          </a:p>
          <a:p>
            <a:pPr marL="0" indent="0" algn="ctr">
              <a:buNone/>
            </a:pPr>
            <a:r>
              <a:rPr lang="fa-IR" sz="3200" dirty="0">
                <a:latin typeface="Titr" pitchFamily="2" charset="-78"/>
                <a:cs typeface="Titr" pitchFamily="2" charset="-78"/>
              </a:rPr>
              <a:t>چون </a:t>
            </a:r>
            <a:r>
              <a:rPr lang="fa-IR" sz="3200" dirty="0" smtClean="0">
                <a:latin typeface="Titr" pitchFamily="2" charset="-78"/>
                <a:cs typeface="Titr" pitchFamily="2" charset="-78"/>
              </a:rPr>
              <a:t>در</a:t>
            </a:r>
            <a:r>
              <a:rPr lang="en-US" sz="3200" dirty="0"/>
              <a:t> Xe</a:t>
            </a:r>
            <a:r>
              <a:rPr lang="fa-IR" sz="3200" dirty="0" smtClean="0">
                <a:latin typeface="Titr" pitchFamily="2" charset="-78"/>
                <a:cs typeface="Titr" pitchFamily="2" charset="-78"/>
              </a:rPr>
              <a:t>، </a:t>
            </a:r>
            <a:r>
              <a:rPr lang="fa-IR" sz="3200" dirty="0">
                <a:latin typeface="Titr" pitchFamily="2" charset="-78"/>
                <a:cs typeface="Titr" pitchFamily="2" charset="-78"/>
              </a:rPr>
              <a:t>هزینه نهایی تولید برابر فایده نهایی مصرف کننده است، لذا در </a:t>
            </a:r>
            <a:r>
              <a:rPr lang="en-US" sz="3200" dirty="0"/>
              <a:t>Xe </a:t>
            </a:r>
            <a:r>
              <a:rPr lang="fa-IR" sz="3200" dirty="0" smtClean="0">
                <a:latin typeface="Titr" pitchFamily="2" charset="-78"/>
                <a:cs typeface="Titr" pitchFamily="2" charset="-78"/>
              </a:rPr>
              <a:t>حداکثر </a:t>
            </a:r>
            <a:r>
              <a:rPr lang="fa-IR" sz="3200" dirty="0">
                <a:latin typeface="Titr" pitchFamily="2" charset="-78"/>
                <a:cs typeface="Titr" pitchFamily="2" charset="-78"/>
              </a:rPr>
              <a:t>کارایی وجود دارد.</a:t>
            </a:r>
            <a:endParaRPr lang="en-US" sz="3200" dirty="0">
              <a:latin typeface="Titr" pitchFamily="2" charset="-78"/>
              <a:cs typeface="Titr" pitchFamily="2" charset="-78"/>
            </a:endParaRPr>
          </a:p>
        </p:txBody>
      </p:sp>
    </p:spTree>
    <p:extLst>
      <p:ext uri="{BB962C8B-B14F-4D97-AF65-F5344CB8AC3E}">
        <p14:creationId xmlns:p14="http://schemas.microsoft.com/office/powerpoint/2010/main" val="1573446922"/>
      </p:ext>
    </p:extLst>
  </p:cSld>
  <p:clrMapOvr>
    <a:masterClrMapping/>
  </p:clrMapOvr>
  <p:transition spd="slow">
    <p:push dir="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251520" y="908720"/>
            <a:ext cx="8640960" cy="5400599"/>
          </a:xfrm>
        </p:spPr>
        <p:txBody>
          <a:bodyPr>
            <a:noAutofit/>
          </a:bodyPr>
          <a:lstStyle/>
          <a:p>
            <a:pPr marL="0" indent="0" algn="just">
              <a:lnSpc>
                <a:spcPct val="90000"/>
              </a:lnSpc>
              <a:buNone/>
            </a:pPr>
            <a:r>
              <a:rPr lang="fa-IR" sz="2800" dirty="0">
                <a:solidFill>
                  <a:srgbClr val="C00000"/>
                </a:solidFill>
                <a:latin typeface="Titr" pitchFamily="2" charset="-78"/>
                <a:cs typeface="Titr" pitchFamily="2" charset="-78"/>
              </a:rPr>
              <a:t>وقتی دولت سوبسید </a:t>
            </a:r>
            <a:r>
              <a:rPr lang="fa-IR" sz="2800" dirty="0" smtClean="0">
                <a:solidFill>
                  <a:srgbClr val="C00000"/>
                </a:solidFill>
                <a:latin typeface="Titr" pitchFamily="2" charset="-78"/>
                <a:cs typeface="Titr" pitchFamily="2" charset="-78"/>
              </a:rPr>
              <a:t>برابر</a:t>
            </a:r>
            <a:r>
              <a:rPr lang="en-US" sz="2800" dirty="0">
                <a:solidFill>
                  <a:srgbClr val="C00000"/>
                </a:solidFill>
              </a:rPr>
              <a:t> S</a:t>
            </a:r>
            <a:r>
              <a:rPr lang="fa-IR" sz="2800" dirty="0" smtClean="0">
                <a:solidFill>
                  <a:srgbClr val="C00000"/>
                </a:solidFill>
                <a:latin typeface="Titr" pitchFamily="2" charset="-78"/>
                <a:cs typeface="Titr" pitchFamily="2" charset="-78"/>
              </a:rPr>
              <a:t> بر </a:t>
            </a:r>
            <a:r>
              <a:rPr lang="fa-IR" sz="2800" dirty="0">
                <a:solidFill>
                  <a:srgbClr val="C00000"/>
                </a:solidFill>
                <a:latin typeface="Titr" pitchFamily="2" charset="-78"/>
                <a:cs typeface="Titr" pitchFamily="2" charset="-78"/>
              </a:rPr>
              <a:t>هر واحد برقرار می کند، </a:t>
            </a:r>
            <a:r>
              <a:rPr lang="fa-IR" sz="2800" dirty="0" smtClean="0">
                <a:solidFill>
                  <a:srgbClr val="C00000"/>
                </a:solidFill>
                <a:latin typeface="Titr" pitchFamily="2" charset="-78"/>
                <a:cs typeface="Titr" pitchFamily="2" charset="-78"/>
              </a:rPr>
              <a:t>برای</a:t>
            </a:r>
          </a:p>
          <a:p>
            <a:pPr marL="0" indent="0" algn="just">
              <a:lnSpc>
                <a:spcPct val="90000"/>
              </a:lnSpc>
              <a:buNone/>
            </a:pPr>
            <a:r>
              <a:rPr lang="fa-IR" sz="2800" dirty="0" smtClean="0">
                <a:solidFill>
                  <a:srgbClr val="C00000"/>
                </a:solidFill>
                <a:latin typeface="Titr" pitchFamily="2" charset="-78"/>
                <a:cs typeface="Titr" pitchFamily="2" charset="-78"/>
              </a:rPr>
              <a:t> </a:t>
            </a:r>
            <a:r>
              <a:rPr lang="fa-IR" sz="2800" dirty="0">
                <a:solidFill>
                  <a:srgbClr val="C00000"/>
                </a:solidFill>
                <a:latin typeface="Titr" pitchFamily="2" charset="-78"/>
                <a:cs typeface="Titr" pitchFamily="2" charset="-78"/>
              </a:rPr>
              <a:t>هر سطح تولید، قیمت مورد انتظار عرضه کننده یا درآمد </a:t>
            </a:r>
            <a:r>
              <a:rPr lang="fa-IR" sz="2800" dirty="0" smtClean="0">
                <a:solidFill>
                  <a:srgbClr val="C00000"/>
                </a:solidFill>
                <a:latin typeface="Titr" pitchFamily="2" charset="-78"/>
                <a:cs typeface="Titr" pitchFamily="2" charset="-78"/>
              </a:rPr>
              <a:t>متوسط</a:t>
            </a:r>
          </a:p>
          <a:p>
            <a:pPr marL="0" indent="0" algn="just">
              <a:lnSpc>
                <a:spcPct val="90000"/>
              </a:lnSpc>
              <a:buNone/>
            </a:pPr>
            <a:r>
              <a:rPr lang="fa-IR" sz="2800" dirty="0" smtClean="0">
                <a:solidFill>
                  <a:srgbClr val="C00000"/>
                </a:solidFill>
                <a:latin typeface="Titr" pitchFamily="2" charset="-78"/>
                <a:cs typeface="Titr" pitchFamily="2" charset="-78"/>
              </a:rPr>
              <a:t> </a:t>
            </a:r>
            <a:r>
              <a:rPr lang="fa-IR" sz="2800" dirty="0">
                <a:solidFill>
                  <a:srgbClr val="C00000"/>
                </a:solidFill>
                <a:latin typeface="Titr" pitchFamily="2" charset="-78"/>
                <a:cs typeface="Titr" pitchFamily="2" charset="-78"/>
              </a:rPr>
              <a:t>خالص وی به مقدار </a:t>
            </a:r>
            <a:r>
              <a:rPr lang="en-US" sz="2800" dirty="0">
                <a:solidFill>
                  <a:srgbClr val="C00000"/>
                </a:solidFill>
              </a:rPr>
              <a:t>S </a:t>
            </a:r>
            <a:r>
              <a:rPr lang="fa-IR" sz="2800" dirty="0" smtClean="0">
                <a:solidFill>
                  <a:srgbClr val="C00000"/>
                </a:solidFill>
                <a:latin typeface="Titr" pitchFamily="2" charset="-78"/>
                <a:cs typeface="Titr" pitchFamily="2" charset="-78"/>
              </a:rPr>
              <a:t>نسبت </a:t>
            </a:r>
            <a:r>
              <a:rPr lang="fa-IR" sz="2800" dirty="0">
                <a:solidFill>
                  <a:srgbClr val="C00000"/>
                </a:solidFill>
                <a:latin typeface="Titr" pitchFamily="2" charset="-78"/>
                <a:cs typeface="Titr" pitchFamily="2" charset="-78"/>
              </a:rPr>
              <a:t>به گذشته افزایش می یابد. مثلا </a:t>
            </a:r>
            <a:endParaRPr lang="fa-IR" sz="2800" dirty="0" smtClean="0">
              <a:solidFill>
                <a:srgbClr val="C00000"/>
              </a:solidFill>
              <a:latin typeface="Titr" pitchFamily="2" charset="-78"/>
              <a:cs typeface="Titr" pitchFamily="2" charset="-78"/>
            </a:endParaRPr>
          </a:p>
          <a:p>
            <a:pPr marL="0" indent="0" algn="just">
              <a:lnSpc>
                <a:spcPct val="90000"/>
              </a:lnSpc>
              <a:buNone/>
            </a:pPr>
            <a:r>
              <a:rPr lang="fa-IR" sz="2800" dirty="0" smtClean="0">
                <a:solidFill>
                  <a:srgbClr val="C00000"/>
                </a:solidFill>
                <a:latin typeface="Titr" pitchFamily="2" charset="-78"/>
                <a:cs typeface="Titr" pitchFamily="2" charset="-78"/>
              </a:rPr>
              <a:t> </a:t>
            </a:r>
            <a:r>
              <a:rPr lang="fa-IR" sz="2800" dirty="0">
                <a:solidFill>
                  <a:srgbClr val="C00000"/>
                </a:solidFill>
                <a:latin typeface="Titr" pitchFamily="2" charset="-78"/>
                <a:cs typeface="Titr" pitchFamily="2" charset="-78"/>
              </a:rPr>
              <a:t>برای سطح تولید </a:t>
            </a:r>
            <a:r>
              <a:rPr lang="en-US" sz="2800" dirty="0">
                <a:solidFill>
                  <a:srgbClr val="C00000"/>
                </a:solidFill>
              </a:rPr>
              <a:t>Xe </a:t>
            </a:r>
            <a:r>
              <a:rPr lang="fa-IR" sz="2800" dirty="0" smtClean="0">
                <a:solidFill>
                  <a:srgbClr val="C00000"/>
                </a:solidFill>
                <a:latin typeface="Titr" pitchFamily="2" charset="-78"/>
                <a:cs typeface="Titr" pitchFamily="2" charset="-78"/>
              </a:rPr>
              <a:t>قیمت </a:t>
            </a:r>
            <a:r>
              <a:rPr lang="fa-IR" sz="2800" dirty="0">
                <a:solidFill>
                  <a:srgbClr val="C00000"/>
                </a:solidFill>
                <a:latin typeface="Titr" pitchFamily="2" charset="-78"/>
                <a:cs typeface="Titr" pitchFamily="2" charset="-78"/>
              </a:rPr>
              <a:t>برای عرضه کننده عبارت است </a:t>
            </a:r>
            <a:r>
              <a:rPr lang="fa-IR" sz="2800" dirty="0" smtClean="0">
                <a:solidFill>
                  <a:srgbClr val="C00000"/>
                </a:solidFill>
                <a:latin typeface="Titr" pitchFamily="2" charset="-78"/>
                <a:cs typeface="Titr" pitchFamily="2" charset="-78"/>
              </a:rPr>
              <a:t>از</a:t>
            </a:r>
          </a:p>
          <a:p>
            <a:pPr marL="0" indent="0" algn="ctr">
              <a:lnSpc>
                <a:spcPct val="90000"/>
              </a:lnSpc>
              <a:buNone/>
            </a:pPr>
            <a:r>
              <a:rPr lang="en-US" sz="3200" dirty="0">
                <a:solidFill>
                  <a:srgbClr val="C00000"/>
                </a:solidFill>
              </a:rPr>
              <a:t>e′xe = Pe + S</a:t>
            </a:r>
            <a:r>
              <a:rPr lang="fa-IR" sz="3200" dirty="0">
                <a:solidFill>
                  <a:srgbClr val="FCF729"/>
                </a:solidFill>
              </a:rPr>
              <a:t>.</a:t>
            </a:r>
          </a:p>
          <a:p>
            <a:pPr marL="0" indent="0" algn="just">
              <a:lnSpc>
                <a:spcPct val="90000"/>
              </a:lnSpc>
              <a:buNone/>
            </a:pPr>
            <a:r>
              <a:rPr lang="fa-IR" sz="2800" dirty="0" smtClean="0">
                <a:latin typeface="Titr" pitchFamily="2" charset="-78"/>
                <a:cs typeface="Titr" pitchFamily="2" charset="-78"/>
              </a:rPr>
              <a:t>به </a:t>
            </a:r>
            <a:r>
              <a:rPr lang="fa-IR" sz="2800" dirty="0">
                <a:latin typeface="Titr" pitchFamily="2" charset="-78"/>
                <a:cs typeface="Titr" pitchFamily="2" charset="-78"/>
              </a:rPr>
              <a:t>همین ترتیب اگر قیمت های جدید برای عرضه کننده را </a:t>
            </a:r>
            <a:r>
              <a:rPr lang="fa-IR" sz="2800" dirty="0" smtClean="0">
                <a:latin typeface="Titr" pitchFamily="2" charset="-78"/>
                <a:cs typeface="Titr" pitchFamily="2" charset="-78"/>
              </a:rPr>
              <a:t>برای</a:t>
            </a:r>
          </a:p>
          <a:p>
            <a:pPr marL="0" indent="0" algn="just">
              <a:lnSpc>
                <a:spcPct val="90000"/>
              </a:lnSpc>
              <a:buNone/>
            </a:pPr>
            <a:r>
              <a:rPr lang="fa-IR" sz="2800" dirty="0" smtClean="0">
                <a:latin typeface="Titr" pitchFamily="2" charset="-78"/>
                <a:cs typeface="Titr" pitchFamily="2" charset="-78"/>
              </a:rPr>
              <a:t> </a:t>
            </a:r>
            <a:r>
              <a:rPr lang="fa-IR" sz="2800" dirty="0">
                <a:latin typeface="Titr" pitchFamily="2" charset="-78"/>
                <a:cs typeface="Titr" pitchFamily="2" charset="-78"/>
              </a:rPr>
              <a:t>هر سطح تولید به دست آوریم، منحنی </a:t>
            </a:r>
            <a:r>
              <a:rPr lang="en-US" sz="2800" dirty="0"/>
              <a:t>AR </a:t>
            </a:r>
            <a:r>
              <a:rPr lang="fa-IR" sz="2800" dirty="0" smtClean="0">
                <a:latin typeface="Titr" pitchFamily="2" charset="-78"/>
                <a:cs typeface="Titr" pitchFamily="2" charset="-78"/>
              </a:rPr>
              <a:t>به </a:t>
            </a:r>
            <a:r>
              <a:rPr lang="fa-IR" sz="2800" dirty="0">
                <a:latin typeface="Titr" pitchFamily="2" charset="-78"/>
                <a:cs typeface="Titr" pitchFamily="2" charset="-78"/>
              </a:rPr>
              <a:t>دست </a:t>
            </a:r>
            <a:r>
              <a:rPr lang="fa-IR" sz="2800" dirty="0" smtClean="0">
                <a:latin typeface="Titr" pitchFamily="2" charset="-78"/>
                <a:cs typeface="Titr" pitchFamily="2" charset="-78"/>
              </a:rPr>
              <a:t>خواهد</a:t>
            </a:r>
          </a:p>
          <a:p>
            <a:pPr marL="0" indent="0" algn="just">
              <a:lnSpc>
                <a:spcPct val="90000"/>
              </a:lnSpc>
              <a:buNone/>
            </a:pPr>
            <a:r>
              <a:rPr lang="fa-IR" sz="2800" dirty="0" smtClean="0">
                <a:latin typeface="Titr" pitchFamily="2" charset="-78"/>
                <a:cs typeface="Titr" pitchFamily="2" charset="-78"/>
              </a:rPr>
              <a:t> </a:t>
            </a:r>
            <a:r>
              <a:rPr lang="fa-IR" sz="2800" dirty="0">
                <a:latin typeface="Titr" pitchFamily="2" charset="-78"/>
                <a:cs typeface="Titr" pitchFamily="2" charset="-78"/>
              </a:rPr>
              <a:t>آمد که همه جا به مقدار ثابت </a:t>
            </a:r>
            <a:r>
              <a:rPr lang="en-US" sz="2800" dirty="0"/>
              <a:t>S </a:t>
            </a:r>
            <a:r>
              <a:rPr lang="fa-IR" sz="2800" dirty="0" smtClean="0">
                <a:latin typeface="Titr" pitchFamily="2" charset="-78"/>
                <a:cs typeface="Titr" pitchFamily="2" charset="-78"/>
              </a:rPr>
              <a:t>در </a:t>
            </a:r>
            <a:r>
              <a:rPr lang="fa-IR" sz="2800" dirty="0">
                <a:latin typeface="Titr" pitchFamily="2" charset="-78"/>
                <a:cs typeface="Titr" pitchFamily="2" charset="-78"/>
              </a:rPr>
              <a:t>بالا و سمت راست </a:t>
            </a:r>
            <a:r>
              <a:rPr lang="fa-IR" sz="2800" dirty="0" smtClean="0">
                <a:latin typeface="Titr" pitchFamily="2" charset="-78"/>
                <a:cs typeface="Titr" pitchFamily="2" charset="-78"/>
              </a:rPr>
              <a:t>منحنی</a:t>
            </a:r>
          </a:p>
          <a:p>
            <a:pPr marL="0" indent="0" algn="just">
              <a:lnSpc>
                <a:spcPct val="90000"/>
              </a:lnSpc>
              <a:buNone/>
            </a:pPr>
            <a:r>
              <a:rPr lang="fa-IR" sz="2800" dirty="0" smtClean="0">
                <a:latin typeface="Titr" pitchFamily="2" charset="-78"/>
                <a:cs typeface="Titr" pitchFamily="2" charset="-78"/>
              </a:rPr>
              <a:t> </a:t>
            </a:r>
            <a:r>
              <a:rPr lang="fa-IR" sz="2800" dirty="0">
                <a:latin typeface="Titr" pitchFamily="2" charset="-78"/>
                <a:cs typeface="Titr" pitchFamily="2" charset="-78"/>
              </a:rPr>
              <a:t>تقاضا قرار دارد. </a:t>
            </a:r>
            <a:r>
              <a:rPr lang="fa-IR" sz="2800" dirty="0" smtClean="0">
                <a:latin typeface="Titr" pitchFamily="2" charset="-78"/>
                <a:cs typeface="Titr" pitchFamily="2" charset="-78"/>
              </a:rPr>
              <a:t>منحنی</a:t>
            </a:r>
            <a:r>
              <a:rPr lang="en-US" sz="2800" dirty="0"/>
              <a:t> AR</a:t>
            </a:r>
            <a:r>
              <a:rPr lang="fa-IR" sz="2800" dirty="0" smtClean="0">
                <a:latin typeface="Titr" pitchFamily="2" charset="-78"/>
                <a:cs typeface="Titr" pitchFamily="2" charset="-78"/>
              </a:rPr>
              <a:t> منحنی </a:t>
            </a:r>
            <a:r>
              <a:rPr lang="fa-IR" sz="2800" dirty="0">
                <a:latin typeface="Titr" pitchFamily="2" charset="-78"/>
                <a:cs typeface="Titr" pitchFamily="2" charset="-78"/>
              </a:rPr>
              <a:t>درآمد متوسط </a:t>
            </a:r>
            <a:r>
              <a:rPr lang="fa-IR" sz="2800" dirty="0" smtClean="0">
                <a:latin typeface="Titr" pitchFamily="2" charset="-78"/>
                <a:cs typeface="Titr" pitchFamily="2" charset="-78"/>
              </a:rPr>
              <a:t>خالص</a:t>
            </a:r>
          </a:p>
          <a:p>
            <a:pPr marL="0" indent="0" algn="just">
              <a:lnSpc>
                <a:spcPct val="90000"/>
              </a:lnSpc>
              <a:buNone/>
            </a:pPr>
            <a:r>
              <a:rPr lang="fa-IR" sz="2800" dirty="0" smtClean="0">
                <a:latin typeface="Titr" pitchFamily="2" charset="-78"/>
                <a:cs typeface="Titr" pitchFamily="2" charset="-78"/>
              </a:rPr>
              <a:t> </a:t>
            </a:r>
            <a:r>
              <a:rPr lang="fa-IR" sz="2800" dirty="0">
                <a:latin typeface="Titr" pitchFamily="2" charset="-78"/>
                <a:cs typeface="Titr" pitchFamily="2" charset="-78"/>
              </a:rPr>
              <a:t>عرضه کننده پس از برقراری سوبسید می باشد. </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4177539117"/>
      </p:ext>
    </p:extLst>
  </p:cSld>
  <p:clrMapOvr>
    <a:masterClrMapping/>
  </p:clrMapOvr>
  <p:transition spd="slow">
    <p:push dir="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4" descr="m108"/>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816710430"/>
      </p:ext>
    </p:extLst>
  </p:cSld>
  <p:clrMapOvr>
    <a:masterClrMapping/>
  </p:clrMapOvr>
  <p:transition spd="slow">
    <p:push dir="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179512" y="404664"/>
            <a:ext cx="8640959" cy="6264695"/>
          </a:xfrm>
        </p:spPr>
        <p:txBody>
          <a:bodyPr>
            <a:normAutofit/>
          </a:bodyPr>
          <a:lstStyle/>
          <a:p>
            <a:pPr marL="0" indent="0" algn="ctr">
              <a:buNone/>
            </a:pPr>
            <a:r>
              <a:rPr lang="fa-IR" sz="3600" dirty="0">
                <a:latin typeface="Titr" pitchFamily="2" charset="-78"/>
                <a:cs typeface="Titr" pitchFamily="2" charset="-78"/>
              </a:rPr>
              <a:t>سطح تولید جدید از محل برخورد </a:t>
            </a:r>
            <a:r>
              <a:rPr lang="fa-IR" sz="3600" dirty="0" smtClean="0">
                <a:latin typeface="Titr" pitchFamily="2" charset="-78"/>
                <a:cs typeface="Titr" pitchFamily="2" charset="-78"/>
              </a:rPr>
              <a:t>منحنی</a:t>
            </a:r>
          </a:p>
          <a:p>
            <a:pPr marL="0" indent="0" algn="ctr">
              <a:buNone/>
            </a:pPr>
            <a:r>
              <a:rPr lang="fa-IR" sz="3600" dirty="0" smtClean="0">
                <a:latin typeface="Titr" pitchFamily="2" charset="-78"/>
                <a:cs typeface="Titr" pitchFamily="2" charset="-78"/>
              </a:rPr>
              <a:t> </a:t>
            </a:r>
            <a:r>
              <a:rPr lang="en-US" sz="3600" dirty="0">
                <a:latin typeface="2  Nazanin"/>
                <a:cs typeface="Titr" pitchFamily="2" charset="-78"/>
              </a:rPr>
              <a:t>AR</a:t>
            </a:r>
            <a:r>
              <a:rPr lang="fa-IR" sz="3600" dirty="0">
                <a:latin typeface="Titr" pitchFamily="2" charset="-78"/>
                <a:cs typeface="Titr" pitchFamily="2" charset="-78"/>
              </a:rPr>
              <a:t> و منحنی عرضه در </a:t>
            </a:r>
            <a:r>
              <a:rPr lang="en-US" sz="3600" dirty="0">
                <a:latin typeface="2  Nazanin"/>
                <a:cs typeface="Titr" pitchFamily="2" charset="-78"/>
              </a:rPr>
              <a:t>g</a:t>
            </a:r>
            <a:r>
              <a:rPr lang="fa-IR" sz="3600" dirty="0">
                <a:latin typeface="Titr" pitchFamily="2" charset="-78"/>
                <a:cs typeface="Titr" pitchFamily="2" charset="-78"/>
              </a:rPr>
              <a:t> به دست </a:t>
            </a:r>
            <a:r>
              <a:rPr lang="fa-IR" sz="3600" dirty="0" smtClean="0">
                <a:latin typeface="Titr" pitchFamily="2" charset="-78"/>
                <a:cs typeface="Titr" pitchFamily="2" charset="-78"/>
              </a:rPr>
              <a:t>می آید</a:t>
            </a:r>
            <a:r>
              <a:rPr lang="fa-IR" sz="3600" dirty="0">
                <a:latin typeface="Titr" pitchFamily="2" charset="-78"/>
                <a:cs typeface="Titr" pitchFamily="2" charset="-78"/>
              </a:rPr>
              <a:t>. </a:t>
            </a:r>
            <a:r>
              <a:rPr lang="fa-IR" sz="3600" dirty="0" smtClean="0">
                <a:latin typeface="Titr" pitchFamily="2" charset="-78"/>
                <a:cs typeface="Titr" pitchFamily="2" charset="-78"/>
              </a:rPr>
              <a:t>سطح</a:t>
            </a:r>
          </a:p>
          <a:p>
            <a:pPr marL="0" indent="0" algn="ctr">
              <a:buNone/>
            </a:pPr>
            <a:r>
              <a:rPr lang="fa-IR" sz="3600" dirty="0" smtClean="0">
                <a:latin typeface="Titr" pitchFamily="2" charset="-78"/>
                <a:cs typeface="Titr" pitchFamily="2" charset="-78"/>
              </a:rPr>
              <a:t> </a:t>
            </a:r>
            <a:r>
              <a:rPr lang="fa-IR" sz="3600" dirty="0">
                <a:latin typeface="Titr" pitchFamily="2" charset="-78"/>
                <a:cs typeface="Titr" pitchFamily="2" charset="-78"/>
              </a:rPr>
              <a:t>تولید پس از سوبسید </a:t>
            </a:r>
            <a:r>
              <a:rPr lang="en-US" sz="3600" dirty="0">
                <a:latin typeface="2  Nazanin"/>
                <a:cs typeface="Titr" pitchFamily="2" charset="-78"/>
              </a:rPr>
              <a:t>Xg</a:t>
            </a:r>
            <a:r>
              <a:rPr lang="fa-IR" sz="3600" dirty="0">
                <a:latin typeface="Titr" pitchFamily="2" charset="-78"/>
                <a:cs typeface="Titr" pitchFamily="2" charset="-78"/>
              </a:rPr>
              <a:t> خواهد بود. دراین </a:t>
            </a:r>
            <a:r>
              <a:rPr lang="fa-IR" sz="3600" dirty="0" smtClean="0">
                <a:latin typeface="Titr" pitchFamily="2" charset="-78"/>
                <a:cs typeface="Titr" pitchFamily="2" charset="-78"/>
              </a:rPr>
              <a:t>سطح</a:t>
            </a:r>
          </a:p>
          <a:p>
            <a:pPr marL="0" indent="0" algn="ctr">
              <a:buNone/>
            </a:pPr>
            <a:r>
              <a:rPr lang="fa-IR" sz="3600" dirty="0" smtClean="0">
                <a:latin typeface="Titr" pitchFamily="2" charset="-78"/>
                <a:cs typeface="Titr" pitchFamily="2" charset="-78"/>
              </a:rPr>
              <a:t> </a:t>
            </a:r>
            <a:r>
              <a:rPr lang="fa-IR" sz="3600" dirty="0">
                <a:latin typeface="Titr" pitchFamily="2" charset="-78"/>
                <a:cs typeface="Titr" pitchFamily="2" charset="-78"/>
              </a:rPr>
              <a:t>تولید قیمتی که عرضه کننده دریافت می کند </a:t>
            </a:r>
            <a:r>
              <a:rPr lang="fa-IR" sz="3600" dirty="0" smtClean="0">
                <a:latin typeface="Titr" pitchFamily="2" charset="-78"/>
                <a:cs typeface="Titr" pitchFamily="2" charset="-78"/>
              </a:rPr>
              <a:t>برابر</a:t>
            </a:r>
          </a:p>
          <a:p>
            <a:pPr marL="0" indent="0" algn="ctr">
              <a:buNone/>
            </a:pPr>
            <a:r>
              <a:rPr lang="fa-IR" sz="3600" dirty="0" smtClean="0">
                <a:latin typeface="Titr" pitchFamily="2" charset="-78"/>
                <a:cs typeface="Titr" pitchFamily="2" charset="-78"/>
              </a:rPr>
              <a:t> </a:t>
            </a:r>
            <a:r>
              <a:rPr lang="fa-IR" sz="3600" dirty="0">
                <a:latin typeface="Titr" pitchFamily="2" charset="-78"/>
                <a:cs typeface="Titr" pitchFamily="2" charset="-78"/>
              </a:rPr>
              <a:t>هزینه نهایی تولید است در حالیکه قیمتی که </a:t>
            </a:r>
            <a:r>
              <a:rPr lang="fa-IR" sz="3600" dirty="0" smtClean="0">
                <a:latin typeface="Titr" pitchFamily="2" charset="-78"/>
                <a:cs typeface="Titr" pitchFamily="2" charset="-78"/>
              </a:rPr>
              <a:t>متقاضی</a:t>
            </a:r>
          </a:p>
          <a:p>
            <a:pPr marL="0" indent="0" algn="ctr">
              <a:buNone/>
            </a:pPr>
            <a:r>
              <a:rPr lang="fa-IR" sz="3600" dirty="0" smtClean="0">
                <a:latin typeface="Titr" pitchFamily="2" charset="-78"/>
                <a:cs typeface="Titr" pitchFamily="2" charset="-78"/>
              </a:rPr>
              <a:t> </a:t>
            </a:r>
            <a:r>
              <a:rPr lang="fa-IR" sz="3600" dirty="0">
                <a:latin typeface="Titr" pitchFamily="2" charset="-78"/>
                <a:cs typeface="Titr" pitchFamily="2" charset="-78"/>
              </a:rPr>
              <a:t>پرداخت می کند برابر فایده نهایی او و کمتر از </a:t>
            </a:r>
            <a:r>
              <a:rPr lang="fa-IR" sz="3600" dirty="0" smtClean="0">
                <a:latin typeface="Titr" pitchFamily="2" charset="-78"/>
                <a:cs typeface="Titr" pitchFamily="2" charset="-78"/>
              </a:rPr>
              <a:t>هزینه</a:t>
            </a:r>
          </a:p>
          <a:p>
            <a:pPr marL="0" indent="0" algn="ctr">
              <a:buNone/>
            </a:pPr>
            <a:r>
              <a:rPr lang="fa-IR" sz="3600" dirty="0" smtClean="0">
                <a:latin typeface="Titr" pitchFamily="2" charset="-78"/>
                <a:cs typeface="Titr" pitchFamily="2" charset="-78"/>
              </a:rPr>
              <a:t> </a:t>
            </a:r>
            <a:r>
              <a:rPr lang="fa-IR" sz="3600" dirty="0">
                <a:latin typeface="Titr" pitchFamily="2" charset="-78"/>
                <a:cs typeface="Titr" pitchFamily="2" charset="-78"/>
              </a:rPr>
              <a:t>نهایی تولید است، یعنی قیمت برای عرضه کننده </a:t>
            </a:r>
            <a:endParaRPr lang="en-US" sz="3600" dirty="0" smtClean="0">
              <a:latin typeface="Titr" pitchFamily="2" charset="-78"/>
              <a:cs typeface="Titr" pitchFamily="2" charset="-78"/>
            </a:endParaRPr>
          </a:p>
          <a:p>
            <a:pPr marL="0" indent="0" algn="ctr">
              <a:buNone/>
            </a:pPr>
            <a:r>
              <a:rPr lang="en-US" sz="3600" dirty="0" smtClean="0">
                <a:latin typeface="2  Nazanin"/>
                <a:cs typeface="Titr" pitchFamily="2" charset="-78"/>
              </a:rPr>
              <a:t>Pg</a:t>
            </a:r>
            <a:r>
              <a:rPr lang="fa-IR" sz="3600" dirty="0" smtClean="0">
                <a:latin typeface="Titr" pitchFamily="2" charset="-78"/>
                <a:cs typeface="Titr" pitchFamily="2" charset="-78"/>
              </a:rPr>
              <a:t> </a:t>
            </a:r>
            <a:r>
              <a:rPr lang="fa-IR" sz="3600" dirty="0">
                <a:latin typeface="Titr" pitchFamily="2" charset="-78"/>
                <a:cs typeface="Titr" pitchFamily="2" charset="-78"/>
              </a:rPr>
              <a:t>و برای متقاضی </a:t>
            </a:r>
            <a:r>
              <a:rPr lang="en-US" sz="3600" dirty="0">
                <a:latin typeface="2  Nazanin"/>
                <a:cs typeface="Titr" pitchFamily="2" charset="-78"/>
              </a:rPr>
              <a:t>Ph</a:t>
            </a:r>
            <a:r>
              <a:rPr lang="fa-IR" sz="3600" dirty="0">
                <a:latin typeface="Titr" pitchFamily="2" charset="-78"/>
                <a:cs typeface="Titr" pitchFamily="2" charset="-78"/>
              </a:rPr>
              <a:t> است.</a:t>
            </a:r>
            <a:endParaRPr lang="en-US" sz="3600" dirty="0">
              <a:latin typeface="Titr" pitchFamily="2" charset="-78"/>
              <a:cs typeface="Titr" pitchFamily="2" charset="-78"/>
            </a:endParaRPr>
          </a:p>
        </p:txBody>
      </p:sp>
    </p:spTree>
    <p:extLst>
      <p:ext uri="{BB962C8B-B14F-4D97-AF65-F5344CB8AC3E}">
        <p14:creationId xmlns:p14="http://schemas.microsoft.com/office/powerpoint/2010/main" val="2159504778"/>
      </p:ext>
    </p:extLst>
  </p:cSld>
  <p:clrMapOvr>
    <a:masterClrMapping/>
  </p:clrMapOvr>
  <p:transition spd="slow">
    <p:push dir="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4" descr="m109"/>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Tree>
    <p:extLst>
      <p:ext uri="{BB962C8B-B14F-4D97-AF65-F5344CB8AC3E}">
        <p14:creationId xmlns:p14="http://schemas.microsoft.com/office/powerpoint/2010/main" val="1058882100"/>
      </p:ext>
    </p:extLst>
  </p:cSld>
  <p:clrMapOvr>
    <a:masterClrMapping/>
  </p:clrMapOvr>
  <p:transition spd="slow">
    <p:push dir="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algn="ctr"/>
            <a:r>
              <a:rPr lang="fa-IR"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سهم سوبسید متقاضی و عرضه کننده</a:t>
            </a:r>
            <a:endPar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0" y="1807361"/>
            <a:ext cx="9036496" cy="4213927"/>
          </a:xfrm>
        </p:spPr>
        <p:txBody>
          <a:bodyPr>
            <a:normAutofit/>
          </a:bodyPr>
          <a:lstStyle/>
          <a:p>
            <a:pPr marL="0" indent="0" algn="just">
              <a:lnSpc>
                <a:spcPct val="90000"/>
              </a:lnSpc>
              <a:buNone/>
            </a:pPr>
            <a:r>
              <a:rPr lang="fa-IR" sz="2400" dirty="0">
                <a:latin typeface="Titr" pitchFamily="2" charset="-78"/>
                <a:cs typeface="Titr" pitchFamily="2" charset="-78"/>
              </a:rPr>
              <a:t>دولت برای تولید </a:t>
            </a:r>
            <a:r>
              <a:rPr lang="fa-IR" sz="2400" dirty="0" smtClean="0">
                <a:latin typeface="Titr" pitchFamily="2" charset="-78"/>
                <a:cs typeface="Titr" pitchFamily="2" charset="-78"/>
              </a:rPr>
              <a:t>مقدار</a:t>
            </a:r>
            <a:r>
              <a:rPr lang="en-US" sz="2400" dirty="0"/>
              <a:t> Xg</a:t>
            </a:r>
            <a:r>
              <a:rPr lang="fa-IR" sz="2400" dirty="0" smtClean="0">
                <a:latin typeface="Titr" pitchFamily="2" charset="-78"/>
                <a:cs typeface="Titr" pitchFamily="2" charset="-78"/>
              </a:rPr>
              <a:t> گندم</a:t>
            </a:r>
            <a:r>
              <a:rPr lang="fa-IR" sz="2400" dirty="0">
                <a:latin typeface="Titr" pitchFamily="2" charset="-78"/>
                <a:cs typeface="Titr" pitchFamily="2" charset="-78"/>
              </a:rPr>
              <a:t>، مجموعا ً سوبسیدی به </a:t>
            </a:r>
            <a:r>
              <a:rPr lang="fa-IR" sz="2400" dirty="0" smtClean="0">
                <a:latin typeface="Titr" pitchFamily="2" charset="-78"/>
                <a:cs typeface="Titr" pitchFamily="2" charset="-78"/>
              </a:rPr>
              <a:t>مقدار</a:t>
            </a:r>
            <a:r>
              <a:rPr lang="en-US" sz="2400" dirty="0"/>
              <a:t> Xg . S</a:t>
            </a:r>
            <a:r>
              <a:rPr lang="fa-IR" sz="2400" dirty="0" smtClean="0">
                <a:latin typeface="Titr" pitchFamily="2" charset="-78"/>
                <a:cs typeface="Titr" pitchFamily="2" charset="-78"/>
              </a:rPr>
              <a:t> یعنی</a:t>
            </a:r>
          </a:p>
          <a:p>
            <a:pPr marL="0" indent="0" algn="just">
              <a:lnSpc>
                <a:spcPct val="90000"/>
              </a:lnSpc>
              <a:buNone/>
            </a:pPr>
            <a:r>
              <a:rPr lang="fa-IR" sz="2400" dirty="0" smtClean="0">
                <a:latin typeface="Titr" pitchFamily="2" charset="-78"/>
                <a:cs typeface="Titr" pitchFamily="2" charset="-78"/>
              </a:rPr>
              <a:t> </a:t>
            </a:r>
            <a:r>
              <a:rPr lang="fa-IR" sz="2400" dirty="0">
                <a:latin typeface="Titr" pitchFamily="2" charset="-78"/>
                <a:cs typeface="Titr" pitchFamily="2" charset="-78"/>
              </a:rPr>
              <a:t>برابر مساحت </a:t>
            </a:r>
            <a:r>
              <a:rPr lang="fa-IR" sz="2400" dirty="0" smtClean="0">
                <a:latin typeface="Titr" pitchFamily="2" charset="-78"/>
                <a:cs typeface="Titr" pitchFamily="2" charset="-78"/>
              </a:rPr>
              <a:t>مستطیل</a:t>
            </a:r>
            <a:r>
              <a:rPr lang="en-US" sz="2400" dirty="0"/>
              <a:t> Pgghph</a:t>
            </a:r>
            <a:r>
              <a:rPr lang="fa-IR" sz="2400" dirty="0" smtClean="0">
                <a:latin typeface="Titr" pitchFamily="2" charset="-78"/>
                <a:cs typeface="Titr" pitchFamily="2" charset="-78"/>
              </a:rPr>
              <a:t> پرداخت </a:t>
            </a:r>
            <a:r>
              <a:rPr lang="fa-IR" sz="2400" dirty="0">
                <a:latin typeface="Titr" pitchFamily="2" charset="-78"/>
                <a:cs typeface="Titr" pitchFamily="2" charset="-78"/>
              </a:rPr>
              <a:t>می کند. </a:t>
            </a:r>
          </a:p>
          <a:p>
            <a:pPr marL="0" indent="0" algn="just">
              <a:lnSpc>
                <a:spcPct val="90000"/>
              </a:lnSpc>
              <a:buNone/>
            </a:pPr>
            <a:r>
              <a:rPr lang="fa-IR" sz="2400" dirty="0">
                <a:latin typeface="Titr" pitchFamily="2" charset="-78"/>
                <a:cs typeface="Titr" pitchFamily="2" charset="-78"/>
              </a:rPr>
              <a:t>سهم سوبسید متقاضیان عبارت است از مساحت مستطیل </a:t>
            </a:r>
            <a:r>
              <a:rPr lang="en-US" sz="2400" dirty="0"/>
              <a:t>pelhph </a:t>
            </a:r>
            <a:r>
              <a:rPr lang="fa-IR" sz="2400" dirty="0" smtClean="0">
                <a:latin typeface="Titr" pitchFamily="2" charset="-78"/>
                <a:cs typeface="Titr" pitchFamily="2" charset="-78"/>
              </a:rPr>
              <a:t>: </a:t>
            </a:r>
            <a:endParaRPr lang="fa-IR" sz="2400" dirty="0">
              <a:latin typeface="Titr" pitchFamily="2" charset="-78"/>
              <a:cs typeface="Titr" pitchFamily="2" charset="-78"/>
            </a:endParaRPr>
          </a:p>
          <a:p>
            <a:pPr marL="0" indent="0" algn="ctr">
              <a:lnSpc>
                <a:spcPct val="90000"/>
              </a:lnSpc>
              <a:buNone/>
            </a:pPr>
            <a:r>
              <a:rPr lang="fa-IR" sz="2800" dirty="0">
                <a:solidFill>
                  <a:srgbClr val="C00000"/>
                </a:solidFill>
              </a:rPr>
              <a:t> </a:t>
            </a:r>
            <a:r>
              <a:rPr lang="en-US" sz="2800" dirty="0">
                <a:solidFill>
                  <a:srgbClr val="C00000"/>
                </a:solidFill>
              </a:rPr>
              <a:t>(pe – ph) . xg = pelhph  </a:t>
            </a:r>
            <a:endParaRPr lang="fa-IR" sz="2800" dirty="0" smtClean="0">
              <a:solidFill>
                <a:srgbClr val="C00000"/>
              </a:solidFill>
            </a:endParaRPr>
          </a:p>
          <a:p>
            <a:pPr marL="0" indent="0" algn="just">
              <a:lnSpc>
                <a:spcPct val="90000"/>
              </a:lnSpc>
              <a:buNone/>
            </a:pPr>
            <a:r>
              <a:rPr lang="fa-IR" sz="2400" dirty="0" smtClean="0">
                <a:latin typeface="Titr" pitchFamily="2" charset="-78"/>
                <a:cs typeface="Titr" pitchFamily="2" charset="-78"/>
              </a:rPr>
              <a:t>سهم </a:t>
            </a:r>
            <a:r>
              <a:rPr lang="fa-IR" sz="2400" dirty="0">
                <a:latin typeface="Titr" pitchFamily="2" charset="-78"/>
                <a:cs typeface="Titr" pitchFamily="2" charset="-78"/>
              </a:rPr>
              <a:t>سوبسید عرضه کنندگان عبارت است از مساحت مستطیل</a:t>
            </a:r>
            <a:r>
              <a:rPr lang="en-US" sz="2400" dirty="0"/>
              <a:t> pelgpg</a:t>
            </a:r>
            <a:r>
              <a:rPr lang="fa-IR" sz="2400" dirty="0">
                <a:latin typeface="Titr" pitchFamily="2" charset="-78"/>
                <a:cs typeface="Titr" pitchFamily="2" charset="-78"/>
              </a:rPr>
              <a:t> : </a:t>
            </a:r>
            <a:endParaRPr lang="fa-IR" sz="2400" dirty="0" smtClean="0">
              <a:latin typeface="Titr" pitchFamily="2" charset="-78"/>
              <a:cs typeface="Titr" pitchFamily="2" charset="-78"/>
            </a:endParaRPr>
          </a:p>
          <a:p>
            <a:pPr marL="0" indent="0" algn="ctr">
              <a:lnSpc>
                <a:spcPct val="90000"/>
              </a:lnSpc>
              <a:buNone/>
            </a:pPr>
            <a:r>
              <a:rPr lang="fa-IR" sz="2800" dirty="0" smtClean="0">
                <a:solidFill>
                  <a:srgbClr val="C00000"/>
                </a:solidFill>
              </a:rPr>
              <a:t> </a:t>
            </a:r>
            <a:r>
              <a:rPr lang="en-US" sz="2800" dirty="0" smtClean="0">
                <a:solidFill>
                  <a:srgbClr val="C00000"/>
                </a:solidFill>
              </a:rPr>
              <a:t>(</a:t>
            </a:r>
            <a:r>
              <a:rPr lang="en-US" sz="2800" dirty="0">
                <a:solidFill>
                  <a:srgbClr val="C00000"/>
                </a:solidFill>
              </a:rPr>
              <a:t>pg – pe) . xg = pelhph </a:t>
            </a:r>
            <a:endParaRPr lang="fa-IR" sz="2800" dirty="0">
              <a:solidFill>
                <a:srgbClr val="C00000"/>
              </a:solidFill>
              <a:latin typeface="Titr" pitchFamily="2" charset="-78"/>
              <a:cs typeface="Titr" pitchFamily="2" charset="-78"/>
            </a:endParaRPr>
          </a:p>
        </p:txBody>
      </p:sp>
    </p:spTree>
    <p:extLst>
      <p:ext uri="{BB962C8B-B14F-4D97-AF65-F5344CB8AC3E}">
        <p14:creationId xmlns:p14="http://schemas.microsoft.com/office/powerpoint/2010/main" val="1712120157"/>
      </p:ext>
    </p:extLst>
  </p:cSld>
  <p:clrMapOvr>
    <a:masterClrMapping/>
  </p:clrMapOvr>
  <p:transition spd="slow">
    <p:push dir="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79512" y="404664"/>
            <a:ext cx="8748464" cy="924475"/>
          </a:xfrm>
        </p:spPr>
        <p:txBody>
          <a:bodyPr/>
          <a:lstStyle/>
          <a:p>
            <a:pPr algn="r"/>
            <a:r>
              <a:rPr lang="fa-IR"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تاثیر کشش منحنی های عرضه وتقاضا بر وقوع وسهم سوبسید:</a:t>
            </a:r>
            <a:endParaRPr lang="en-US"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251520" y="1700808"/>
            <a:ext cx="8712968" cy="4051437"/>
          </a:xfrm>
        </p:spPr>
        <p:txBody>
          <a:bodyPr>
            <a:normAutofit/>
          </a:bodyPr>
          <a:lstStyle/>
          <a:p>
            <a:pPr algn="just">
              <a:buFontTx/>
              <a:buNone/>
            </a:pPr>
            <a:r>
              <a:rPr lang="fa-IR" sz="2800" dirty="0">
                <a:latin typeface="Titr" pitchFamily="2" charset="-78"/>
                <a:cs typeface="Titr" pitchFamily="2" charset="-78"/>
              </a:rPr>
              <a:t>در مثال قبل تقریبا ً سهم سوبسید مصرف کنندگان و عرضه کنندگان برابر است در حالیکه همیشه این طور نیست. </a:t>
            </a:r>
          </a:p>
          <a:p>
            <a:pPr algn="just">
              <a:buFontTx/>
              <a:buNone/>
            </a:pPr>
            <a:r>
              <a:rPr lang="fa-IR" sz="2800" dirty="0">
                <a:latin typeface="Titr" pitchFamily="2" charset="-78"/>
                <a:cs typeface="Titr" pitchFamily="2" charset="-78"/>
              </a:rPr>
              <a:t>در شکل زیر منحنی تقاضا کاملا ً بدون کشش است. پس از بر قراری سوبسید منحنی عرضه بازار به صورت </a:t>
            </a:r>
            <a:r>
              <a:rPr lang="en-US" sz="2800" dirty="0"/>
              <a:t>S΄</a:t>
            </a:r>
            <a:r>
              <a:rPr lang="fa-IR" sz="2800" dirty="0"/>
              <a:t> </a:t>
            </a:r>
            <a:r>
              <a:rPr lang="fa-IR" sz="2800" dirty="0" smtClean="0">
                <a:latin typeface="Titr" pitchFamily="2" charset="-78"/>
                <a:cs typeface="Titr" pitchFamily="2" charset="-78"/>
              </a:rPr>
              <a:t>به </a:t>
            </a:r>
            <a:r>
              <a:rPr lang="fa-IR" sz="2800" dirty="0">
                <a:latin typeface="Titr" pitchFamily="2" charset="-78"/>
                <a:cs typeface="Titr" pitchFamily="2" charset="-78"/>
              </a:rPr>
              <a:t>فاصله سوبسید </a:t>
            </a:r>
            <a:r>
              <a:rPr lang="fa-IR" sz="2800" dirty="0"/>
              <a:t>(</a:t>
            </a:r>
            <a:r>
              <a:rPr lang="en-US" sz="2800" dirty="0"/>
              <a:t>S</a:t>
            </a:r>
            <a:r>
              <a:rPr lang="fa-IR" sz="2800" dirty="0"/>
              <a:t>) </a:t>
            </a:r>
            <a:r>
              <a:rPr lang="fa-IR" sz="2800" dirty="0" smtClean="0">
                <a:latin typeface="Titr" pitchFamily="2" charset="-78"/>
                <a:cs typeface="Titr" pitchFamily="2" charset="-78"/>
              </a:rPr>
              <a:t>در </a:t>
            </a:r>
            <a:r>
              <a:rPr lang="fa-IR" sz="2800" dirty="0">
                <a:latin typeface="Titr" pitchFamily="2" charset="-78"/>
                <a:cs typeface="Titr" pitchFamily="2" charset="-78"/>
              </a:rPr>
              <a:t>پایین منحنی عرضه قبلی قرار خواهد گرفت.</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2812477837"/>
      </p:ext>
    </p:extLst>
  </p:cSld>
  <p:clrMapOvr>
    <a:masterClrMapping/>
  </p:clrMapOvr>
  <p:transition spd="slow">
    <p:push dir="r"/>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4" descr="m111"/>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642249962"/>
      </p:ext>
    </p:extLst>
  </p:cSld>
  <p:clrMapOvr>
    <a:masterClrMapping/>
  </p:clrMapOvr>
  <p:transition spd="slow">
    <p:push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rot="20898408">
            <a:off x="539552" y="1413357"/>
            <a:ext cx="8421256" cy="830997"/>
          </a:xfrm>
          <a:prstGeom prst="rect">
            <a:avLst/>
          </a:prstGeom>
        </p:spPr>
        <p:txBody>
          <a:bodyPr wrap="square">
            <a:spAutoFit/>
          </a:bodyPr>
          <a:lstStyle/>
          <a:p>
            <a:pPr>
              <a:buFont typeface="Wingdings" pitchFamily="2" charset="2"/>
              <a:buChar char="§"/>
            </a:pPr>
            <a:r>
              <a:rPr lang="fa-IR" sz="2400" b="1" dirty="0">
                <a:latin typeface="Titr" pitchFamily="2" charset="-78"/>
                <a:cs typeface="Titr" pitchFamily="2" charset="-78"/>
              </a:rPr>
              <a:t>رقابت پذير يا غير قابل رقابت ( استثناناپذير يا استثناپذير ) : از نظر در اختيار گرفتن </a:t>
            </a:r>
          </a:p>
        </p:txBody>
      </p:sp>
      <p:sp>
        <p:nvSpPr>
          <p:cNvPr id="5" name="Rectangle 4"/>
          <p:cNvSpPr/>
          <p:nvPr/>
        </p:nvSpPr>
        <p:spPr>
          <a:xfrm rot="21174782">
            <a:off x="0" y="3789040"/>
            <a:ext cx="9144000" cy="1938992"/>
          </a:xfrm>
          <a:prstGeom prst="rect">
            <a:avLst/>
          </a:prstGeom>
        </p:spPr>
        <p:txBody>
          <a:bodyPr wrap="square">
            <a:spAutoFit/>
          </a:bodyPr>
          <a:lstStyle/>
          <a:p>
            <a:pPr>
              <a:buFont typeface="Wingdings" pitchFamily="2" charset="2"/>
              <a:buChar char="§"/>
            </a:pPr>
            <a:r>
              <a:rPr lang="fa-IR" sz="2400" dirty="0">
                <a:latin typeface="Titr" pitchFamily="2" charset="-78"/>
                <a:cs typeface="Titr" pitchFamily="2" charset="-78"/>
              </a:rPr>
              <a:t>كالاي عمومي و مسئله « سواري مجاني » : براي كالاي عمومي حتي اگر تخصيص منافع با هزينه اي </a:t>
            </a:r>
            <a:r>
              <a:rPr lang="fa-IR" sz="2400" dirty="0" smtClean="0">
                <a:latin typeface="Titr" pitchFamily="2" charset="-78"/>
                <a:cs typeface="Titr" pitchFamily="2" charset="-78"/>
              </a:rPr>
              <a:t>معقول</a:t>
            </a:r>
          </a:p>
          <a:p>
            <a:pPr>
              <a:buFont typeface="Wingdings" pitchFamily="2" charset="2"/>
              <a:buChar char="§"/>
            </a:pPr>
            <a:r>
              <a:rPr lang="fa-IR" sz="2400" dirty="0" smtClean="0">
                <a:latin typeface="Titr" pitchFamily="2" charset="-78"/>
                <a:cs typeface="Titr" pitchFamily="2" charset="-78"/>
              </a:rPr>
              <a:t>  </a:t>
            </a:r>
            <a:r>
              <a:rPr lang="fa-IR" sz="2400" dirty="0">
                <a:latin typeface="Titr" pitchFamily="2" charset="-78"/>
                <a:cs typeface="Titr" pitchFamily="2" charset="-78"/>
              </a:rPr>
              <a:t>ممكن باشد ، منع استفاده از آن براي عده اي غير اقتصادي خواهد بود ؛ چرا كه هزينه استفاده از كالاهاي عمومي خالص صفر است ؛ يعني اضافه كردن يك استفاده كننده ديگر هزينه جديدي ايجاد نخواهد كرد . </a:t>
            </a:r>
          </a:p>
        </p:txBody>
      </p:sp>
    </p:spTree>
    <p:extLst>
      <p:ext uri="{BB962C8B-B14F-4D97-AF65-F5344CB8AC3E}">
        <p14:creationId xmlns:p14="http://schemas.microsoft.com/office/powerpoint/2010/main" val="3810041996"/>
      </p:ext>
    </p:extLst>
  </p:cSld>
  <p:clrMapOvr>
    <a:masterClrMapping/>
  </p:clrMapOvr>
  <p:transition spd="slow">
    <p:push dir="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395536" y="836712"/>
            <a:ext cx="8352928" cy="5184576"/>
          </a:xfrm>
        </p:spPr>
        <p:txBody>
          <a:bodyPr>
            <a:normAutofit/>
          </a:bodyPr>
          <a:lstStyle/>
          <a:p>
            <a:pPr marL="0" indent="0" algn="ctr">
              <a:buNone/>
            </a:pPr>
            <a:r>
              <a:rPr lang="fa-IR" sz="2400" dirty="0" smtClean="0">
                <a:latin typeface="Titr" pitchFamily="2" charset="-78"/>
                <a:cs typeface="Titr" pitchFamily="2" charset="-78"/>
              </a:rPr>
              <a:t>چون </a:t>
            </a:r>
            <a:r>
              <a:rPr lang="fa-IR" sz="2400" dirty="0">
                <a:latin typeface="Titr" pitchFamily="2" charset="-78"/>
                <a:cs typeface="Titr" pitchFamily="2" charset="-78"/>
              </a:rPr>
              <a:t>تقاضا کاملا ً بدون کشش است، سطح تولید پس از سوبسید تغییر ننموده و </a:t>
            </a:r>
            <a:endParaRPr lang="fa-IR" sz="2400" dirty="0" smtClean="0">
              <a:latin typeface="Titr" pitchFamily="2" charset="-78"/>
              <a:cs typeface="Titr" pitchFamily="2" charset="-78"/>
            </a:endParaRPr>
          </a:p>
          <a:p>
            <a:pPr marL="0" indent="0" algn="ctr">
              <a:buNone/>
            </a:pPr>
            <a:r>
              <a:rPr lang="fa-IR" sz="2400" dirty="0" smtClean="0">
                <a:latin typeface="Titr" pitchFamily="2" charset="-78"/>
                <a:cs typeface="Titr" pitchFamily="2" charset="-78"/>
              </a:rPr>
              <a:t>در </a:t>
            </a:r>
            <a:r>
              <a:rPr lang="fa-IR" sz="2400" dirty="0">
                <a:latin typeface="Titr" pitchFamily="2" charset="-78"/>
                <a:cs typeface="Titr" pitchFamily="2" charset="-78"/>
              </a:rPr>
              <a:t>مقدار قبلی </a:t>
            </a:r>
            <a:r>
              <a:rPr lang="en-US" sz="2400" dirty="0">
                <a:solidFill>
                  <a:srgbClr val="FCF729"/>
                </a:solidFill>
              </a:rPr>
              <a:t>qe </a:t>
            </a:r>
            <a:r>
              <a:rPr lang="fa-IR" sz="2400" dirty="0" smtClean="0">
                <a:latin typeface="Titr" pitchFamily="2" charset="-78"/>
                <a:cs typeface="Titr" pitchFamily="2" charset="-78"/>
              </a:rPr>
              <a:t>باقی </a:t>
            </a:r>
            <a:r>
              <a:rPr lang="fa-IR" sz="2400" dirty="0">
                <a:latin typeface="Titr" pitchFamily="2" charset="-78"/>
                <a:cs typeface="Titr" pitchFamily="2" charset="-78"/>
              </a:rPr>
              <a:t>می ماند. با توجه به عرضه جدید، قیمت </a:t>
            </a:r>
            <a:r>
              <a:rPr lang="fa-IR" sz="2400" dirty="0" smtClean="0">
                <a:latin typeface="Titr" pitchFamily="2" charset="-78"/>
                <a:cs typeface="Titr" pitchFamily="2" charset="-78"/>
              </a:rPr>
              <a:t>برای</a:t>
            </a:r>
          </a:p>
          <a:p>
            <a:pPr marL="0" indent="0" algn="ctr">
              <a:buNone/>
            </a:pPr>
            <a:r>
              <a:rPr lang="fa-IR" sz="2400" dirty="0" smtClean="0">
                <a:latin typeface="Titr" pitchFamily="2" charset="-78"/>
                <a:cs typeface="Titr" pitchFamily="2" charset="-78"/>
              </a:rPr>
              <a:t> </a:t>
            </a:r>
            <a:r>
              <a:rPr lang="fa-IR" sz="2400" dirty="0">
                <a:latin typeface="Titr" pitchFamily="2" charset="-78"/>
                <a:cs typeface="Titr" pitchFamily="2" charset="-78"/>
              </a:rPr>
              <a:t>متقاضی به </a:t>
            </a:r>
            <a:r>
              <a:rPr lang="en-US" sz="2400" dirty="0">
                <a:solidFill>
                  <a:srgbClr val="FCF729"/>
                </a:solidFill>
              </a:rPr>
              <a:t>Pf </a:t>
            </a:r>
            <a:r>
              <a:rPr lang="fa-IR" sz="2400" dirty="0" smtClean="0">
                <a:latin typeface="Titr" pitchFamily="2" charset="-78"/>
                <a:cs typeface="Titr" pitchFamily="2" charset="-78"/>
              </a:rPr>
              <a:t>کاهش </a:t>
            </a:r>
            <a:r>
              <a:rPr lang="fa-IR" sz="2400" dirty="0">
                <a:latin typeface="Titr" pitchFamily="2" charset="-78"/>
                <a:cs typeface="Titr" pitchFamily="2" charset="-78"/>
              </a:rPr>
              <a:t>می یابد در حالیکه عرضه کننده قیمت قبل از </a:t>
            </a:r>
            <a:r>
              <a:rPr lang="fa-IR" sz="2400" dirty="0" smtClean="0">
                <a:latin typeface="Titr" pitchFamily="2" charset="-78"/>
                <a:cs typeface="Titr" pitchFamily="2" charset="-78"/>
              </a:rPr>
              <a:t>سوبسید</a:t>
            </a:r>
          </a:p>
          <a:p>
            <a:pPr marL="0" indent="0" algn="ctr">
              <a:buNone/>
            </a:pPr>
            <a:r>
              <a:rPr lang="en-US" sz="2400" dirty="0">
                <a:solidFill>
                  <a:srgbClr val="FCF729"/>
                </a:solidFill>
              </a:rPr>
              <a:t>Pe </a:t>
            </a:r>
            <a:r>
              <a:rPr lang="fa-IR" sz="2400" dirty="0" smtClean="0">
                <a:latin typeface="Titr" pitchFamily="2" charset="-78"/>
                <a:cs typeface="Titr" pitchFamily="2" charset="-78"/>
              </a:rPr>
              <a:t>را </a:t>
            </a:r>
            <a:r>
              <a:rPr lang="fa-IR" sz="2400" dirty="0">
                <a:latin typeface="Titr" pitchFamily="2" charset="-78"/>
                <a:cs typeface="Titr" pitchFamily="2" charset="-78"/>
              </a:rPr>
              <a:t>دریافت می کند. تفاوت این دو قیمت به وسیله دولت پرداخت </a:t>
            </a:r>
            <a:r>
              <a:rPr lang="fa-IR" sz="2400" dirty="0" smtClean="0">
                <a:latin typeface="Titr" pitchFamily="2" charset="-78"/>
                <a:cs typeface="Titr" pitchFamily="2" charset="-78"/>
              </a:rPr>
              <a:t>می</a:t>
            </a:r>
          </a:p>
          <a:p>
            <a:pPr marL="0" indent="0" algn="ctr">
              <a:buNone/>
            </a:pPr>
            <a:r>
              <a:rPr lang="fa-IR" sz="2400" dirty="0" smtClean="0">
                <a:latin typeface="Titr" pitchFamily="2" charset="-78"/>
                <a:cs typeface="Titr" pitchFamily="2" charset="-78"/>
              </a:rPr>
              <a:t> </a:t>
            </a:r>
            <a:r>
              <a:rPr lang="fa-IR" sz="2400" dirty="0">
                <a:latin typeface="Titr" pitchFamily="2" charset="-78"/>
                <a:cs typeface="Titr" pitchFamily="2" charset="-78"/>
              </a:rPr>
              <a:t>شود. در این حالت همه سوبسید متوجه مصرف کننده میشود:</a:t>
            </a:r>
          </a:p>
          <a:p>
            <a:pPr marL="0" indent="0" algn="ctr">
              <a:buNone/>
            </a:pPr>
            <a:r>
              <a:rPr lang="fa-IR" sz="2400" dirty="0">
                <a:latin typeface="Titr" pitchFamily="2" charset="-78"/>
                <a:cs typeface="Titr" pitchFamily="2" charset="-78"/>
              </a:rPr>
              <a:t>سهم سوبسید مصرف کننده عبارت است از</a:t>
            </a:r>
            <a:r>
              <a:rPr lang="fa-IR" sz="2400" dirty="0" smtClean="0">
                <a:latin typeface="Titr" pitchFamily="2" charset="-78"/>
                <a:cs typeface="Titr" pitchFamily="2" charset="-78"/>
              </a:rPr>
              <a:t>:</a:t>
            </a:r>
            <a:r>
              <a:rPr lang="fa-IR" sz="2400" dirty="0"/>
              <a:t> </a:t>
            </a:r>
            <a:endParaRPr lang="fa-IR" sz="2400" dirty="0" smtClean="0"/>
          </a:p>
          <a:p>
            <a:pPr marL="0" indent="0" algn="ctr">
              <a:buNone/>
            </a:pPr>
            <a:r>
              <a:rPr lang="en-US" sz="2800" dirty="0" smtClean="0">
                <a:solidFill>
                  <a:srgbClr val="C00000"/>
                </a:solidFill>
              </a:rPr>
              <a:t>( </a:t>
            </a:r>
            <a:r>
              <a:rPr lang="en-US" sz="2800" dirty="0">
                <a:solidFill>
                  <a:srgbClr val="C00000"/>
                </a:solidFill>
              </a:rPr>
              <a:t>Pe – Pf ) × qe = s × qe </a:t>
            </a:r>
            <a:r>
              <a:rPr lang="fa-IR" sz="2800" dirty="0" smtClean="0">
                <a:solidFill>
                  <a:srgbClr val="C00000"/>
                </a:solidFill>
                <a:latin typeface="Titr" pitchFamily="2" charset="-78"/>
                <a:cs typeface="Titr" pitchFamily="2" charset="-78"/>
              </a:rPr>
              <a:t> </a:t>
            </a:r>
            <a:endParaRPr lang="fa-IR" sz="2800" dirty="0">
              <a:solidFill>
                <a:srgbClr val="C00000"/>
              </a:solidFill>
              <a:latin typeface="Titr" pitchFamily="2" charset="-78"/>
              <a:cs typeface="Titr" pitchFamily="2" charset="-78"/>
            </a:endParaRPr>
          </a:p>
        </p:txBody>
      </p:sp>
    </p:spTree>
    <p:extLst>
      <p:ext uri="{BB962C8B-B14F-4D97-AF65-F5344CB8AC3E}">
        <p14:creationId xmlns:p14="http://schemas.microsoft.com/office/powerpoint/2010/main" val="2948062122"/>
      </p:ext>
    </p:extLst>
  </p:cSld>
  <p:clrMapOvr>
    <a:masterClrMapping/>
  </p:clrMapOvr>
  <p:transition spd="slow">
    <p:push dir="r"/>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0" y="1484784"/>
            <a:ext cx="9250382" cy="3033556"/>
          </a:xfrm>
        </p:spPr>
        <p:txBody>
          <a:bodyPr>
            <a:normAutofit/>
          </a:bodyPr>
          <a:lstStyle/>
          <a:p>
            <a:pPr marL="0" indent="0" algn="ctr">
              <a:buNone/>
            </a:pPr>
            <a:r>
              <a:rPr lang="fa-IR" sz="2800" dirty="0">
                <a:latin typeface="Titr" pitchFamily="2" charset="-78"/>
                <a:cs typeface="Titr" pitchFamily="2" charset="-78"/>
              </a:rPr>
              <a:t>در شکل فوق منحنی تقاضا کاملا ً کشش پذیر است. بر </a:t>
            </a:r>
            <a:r>
              <a:rPr lang="fa-IR" sz="2800" dirty="0" smtClean="0">
                <a:latin typeface="Titr" pitchFamily="2" charset="-78"/>
                <a:cs typeface="Titr" pitchFamily="2" charset="-78"/>
              </a:rPr>
              <a:t>اثر</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برقراری سوبسید منحنی عرضه </a:t>
            </a:r>
            <a:r>
              <a:rPr lang="fa-IR" sz="2800" dirty="0" smtClean="0">
                <a:latin typeface="Titr" pitchFamily="2" charset="-78"/>
                <a:cs typeface="Titr" pitchFamily="2" charset="-78"/>
              </a:rPr>
              <a:t>از</a:t>
            </a:r>
            <a:r>
              <a:rPr lang="en-US" sz="2800" dirty="0"/>
              <a:t> S</a:t>
            </a:r>
            <a:r>
              <a:rPr lang="fa-IR" sz="2800" dirty="0" smtClean="0">
                <a:latin typeface="Titr" pitchFamily="2" charset="-78"/>
                <a:cs typeface="Titr" pitchFamily="2" charset="-78"/>
              </a:rPr>
              <a:t> به </a:t>
            </a:r>
            <a:r>
              <a:rPr lang="en-US" sz="2800" dirty="0">
                <a:latin typeface="Titr" pitchFamily="2" charset="-78"/>
                <a:cs typeface="Titr" pitchFamily="2" charset="-78"/>
              </a:rPr>
              <a:t>S΄</a:t>
            </a:r>
            <a:r>
              <a:rPr lang="fa-IR" sz="2800" dirty="0">
                <a:latin typeface="Titr" pitchFamily="2" charset="-78"/>
                <a:cs typeface="Titr" pitchFamily="2" charset="-78"/>
              </a:rPr>
              <a:t> تغییر مکان می دهد. </a:t>
            </a:r>
          </a:p>
          <a:p>
            <a:pPr marL="0" indent="0" algn="ctr">
              <a:buNone/>
            </a:pPr>
            <a:r>
              <a:rPr lang="fa-IR" sz="2800" dirty="0">
                <a:latin typeface="Titr" pitchFamily="2" charset="-78"/>
                <a:cs typeface="Titr" pitchFamily="2" charset="-78"/>
              </a:rPr>
              <a:t>با توجه به محل تلاقی منحنی تقاضا و منحنی عرضه جدید، سطح تولید </a:t>
            </a:r>
            <a:r>
              <a:rPr lang="fa-IR" sz="2800" dirty="0" smtClean="0">
                <a:latin typeface="Titr" pitchFamily="2" charset="-78"/>
                <a:cs typeface="Titr" pitchFamily="2" charset="-78"/>
              </a:rPr>
              <a:t>پس</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از سوبسید </a:t>
            </a:r>
            <a:r>
              <a:rPr lang="fa-IR" sz="2800" dirty="0" smtClean="0">
                <a:latin typeface="Titr" pitchFamily="2" charset="-78"/>
                <a:cs typeface="Titr" pitchFamily="2" charset="-78"/>
              </a:rPr>
              <a:t>در</a:t>
            </a:r>
            <a:r>
              <a:rPr lang="en-US" sz="2800" dirty="0"/>
              <a:t> Zk</a:t>
            </a:r>
            <a:r>
              <a:rPr lang="fa-IR" sz="2800" dirty="0" smtClean="0">
                <a:latin typeface="Titr" pitchFamily="2" charset="-78"/>
                <a:cs typeface="Titr" pitchFamily="2" charset="-78"/>
              </a:rPr>
              <a:t> تعیین </a:t>
            </a:r>
            <a:r>
              <a:rPr lang="fa-IR" sz="2800" dirty="0">
                <a:latin typeface="Titr" pitchFamily="2" charset="-78"/>
                <a:cs typeface="Titr" pitchFamily="2" charset="-78"/>
              </a:rPr>
              <a:t>می شود. </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1805153978"/>
      </p:ext>
    </p:extLst>
  </p:cSld>
  <p:clrMapOvr>
    <a:masterClrMapping/>
  </p:clrMapOvr>
  <p:transition spd="slow">
    <p:push dir="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611560" y="548680"/>
            <a:ext cx="8134555" cy="5238110"/>
          </a:xfrm>
        </p:spPr>
        <p:txBody>
          <a:bodyPr>
            <a:normAutofit/>
          </a:bodyPr>
          <a:lstStyle/>
          <a:p>
            <a:pPr marL="0" indent="0" algn="ctr">
              <a:buNone/>
            </a:pPr>
            <a:r>
              <a:rPr lang="fa-IR" sz="2400" dirty="0">
                <a:latin typeface="Titr" pitchFamily="2" charset="-78"/>
                <a:cs typeface="Titr" pitchFamily="2" charset="-78"/>
              </a:rPr>
              <a:t>نسبت به قبل از برقراری سوبسید، سطح تولید افزایش می یابد. چون </a:t>
            </a:r>
            <a:r>
              <a:rPr lang="fa-IR" sz="2400" dirty="0" smtClean="0">
                <a:latin typeface="Titr" pitchFamily="2" charset="-78"/>
                <a:cs typeface="Titr" pitchFamily="2" charset="-78"/>
              </a:rPr>
              <a:t>منحنی</a:t>
            </a:r>
          </a:p>
          <a:p>
            <a:pPr marL="0" indent="0" algn="ctr">
              <a:buNone/>
            </a:pPr>
            <a:r>
              <a:rPr lang="fa-IR" sz="2400" dirty="0" smtClean="0">
                <a:latin typeface="Titr" pitchFamily="2" charset="-78"/>
                <a:cs typeface="Titr" pitchFamily="2" charset="-78"/>
              </a:rPr>
              <a:t> </a:t>
            </a:r>
            <a:r>
              <a:rPr lang="fa-IR" sz="2400" dirty="0">
                <a:latin typeface="Titr" pitchFamily="2" charset="-78"/>
                <a:cs typeface="Titr" pitchFamily="2" charset="-78"/>
              </a:rPr>
              <a:t>تقاضا کاملا ً کشش پذیر است، تغییری در قیمت برای مصرف کننده ایجاد </a:t>
            </a:r>
            <a:endParaRPr lang="fa-IR" sz="2400" dirty="0" smtClean="0">
              <a:latin typeface="Titr" pitchFamily="2" charset="-78"/>
              <a:cs typeface="Titr" pitchFamily="2" charset="-78"/>
            </a:endParaRPr>
          </a:p>
          <a:p>
            <a:pPr marL="0" indent="0" algn="ctr">
              <a:buNone/>
            </a:pPr>
            <a:r>
              <a:rPr lang="fa-IR" sz="2400" dirty="0" smtClean="0">
                <a:latin typeface="Titr" pitchFamily="2" charset="-78"/>
                <a:cs typeface="Titr" pitchFamily="2" charset="-78"/>
              </a:rPr>
              <a:t>نمی </a:t>
            </a:r>
            <a:r>
              <a:rPr lang="fa-IR" sz="2400" dirty="0">
                <a:latin typeface="Titr" pitchFamily="2" charset="-78"/>
                <a:cs typeface="Titr" pitchFamily="2" charset="-78"/>
              </a:rPr>
              <a:t>شود و همان قیمت قبل را می پردازد اما قیمت برای عرضه کننده به </a:t>
            </a:r>
            <a:endParaRPr lang="fa-IR" sz="2400" dirty="0" smtClean="0">
              <a:latin typeface="Titr" pitchFamily="2" charset="-78"/>
              <a:cs typeface="Titr" pitchFamily="2" charset="-78"/>
            </a:endParaRPr>
          </a:p>
          <a:p>
            <a:pPr marL="0" indent="0" algn="ctr">
              <a:buNone/>
            </a:pPr>
            <a:r>
              <a:rPr lang="fa-IR" sz="2400" dirty="0" smtClean="0">
                <a:latin typeface="Titr" pitchFamily="2" charset="-78"/>
                <a:cs typeface="Titr" pitchFamily="2" charset="-78"/>
              </a:rPr>
              <a:t>اندازه </a:t>
            </a:r>
            <a:r>
              <a:rPr lang="fa-IR" sz="2400" dirty="0">
                <a:latin typeface="Titr" pitchFamily="2" charset="-78"/>
                <a:cs typeface="Titr" pitchFamily="2" charset="-78"/>
              </a:rPr>
              <a:t>سوبسید افزایش می یابد. در این حالت کلیه سوبسید پرداختی دولت </a:t>
            </a:r>
            <a:endParaRPr lang="fa-IR" sz="2400" dirty="0" smtClean="0">
              <a:latin typeface="Titr" pitchFamily="2" charset="-78"/>
              <a:cs typeface="Titr" pitchFamily="2" charset="-78"/>
            </a:endParaRPr>
          </a:p>
          <a:p>
            <a:pPr marL="0" indent="0" algn="ctr">
              <a:buNone/>
            </a:pPr>
            <a:r>
              <a:rPr lang="fa-IR" sz="2400" dirty="0" smtClean="0">
                <a:latin typeface="Titr" pitchFamily="2" charset="-78"/>
                <a:cs typeface="Titr" pitchFamily="2" charset="-78"/>
              </a:rPr>
              <a:t>به </a:t>
            </a:r>
            <a:r>
              <a:rPr lang="fa-IR" sz="2400" dirty="0">
                <a:latin typeface="Titr" pitchFamily="2" charset="-78"/>
                <a:cs typeface="Titr" pitchFamily="2" charset="-78"/>
              </a:rPr>
              <a:t>عرضه کنندگان منتقل می شود. </a:t>
            </a:r>
          </a:p>
          <a:p>
            <a:pPr algn="ctr">
              <a:buFontTx/>
              <a:buNone/>
            </a:pPr>
            <a:endParaRPr lang="fa-IR" sz="2400" dirty="0">
              <a:latin typeface="Titr" pitchFamily="2" charset="-78"/>
              <a:cs typeface="Titr" pitchFamily="2" charset="-78"/>
            </a:endParaRPr>
          </a:p>
          <a:p>
            <a:pPr marL="0" indent="0" algn="ctr">
              <a:buNone/>
            </a:pPr>
            <a:r>
              <a:rPr lang="fa-IR" sz="2400" dirty="0">
                <a:latin typeface="Titr" pitchFamily="2" charset="-78"/>
                <a:cs typeface="Titr" pitchFamily="2" charset="-78"/>
              </a:rPr>
              <a:t>سهم سوبسید عرضه کنندگان عبارت است از:</a:t>
            </a:r>
          </a:p>
          <a:p>
            <a:pPr algn="ctr">
              <a:buFontTx/>
              <a:buNone/>
            </a:pPr>
            <a:endParaRPr lang="fa-IR" sz="2400" dirty="0">
              <a:latin typeface="Titr" pitchFamily="2" charset="-78"/>
              <a:cs typeface="Titr" pitchFamily="2" charset="-78"/>
            </a:endParaRPr>
          </a:p>
          <a:p>
            <a:pPr algn="ctr"/>
            <a:r>
              <a:rPr lang="fa-IR" sz="2800" dirty="0">
                <a:solidFill>
                  <a:srgbClr val="C00000"/>
                </a:solidFill>
              </a:rPr>
              <a:t> </a:t>
            </a:r>
            <a:r>
              <a:rPr lang="en-US" sz="2800" dirty="0">
                <a:solidFill>
                  <a:srgbClr val="C00000"/>
                </a:solidFill>
              </a:rPr>
              <a:t>. zk = s . zk</a:t>
            </a:r>
            <a:r>
              <a:rPr lang="fa-IR" sz="2800" dirty="0">
                <a:solidFill>
                  <a:srgbClr val="C00000"/>
                </a:solidFill>
              </a:rPr>
              <a:t> </a:t>
            </a:r>
            <a:r>
              <a:rPr lang="en-US" sz="2800" dirty="0">
                <a:solidFill>
                  <a:srgbClr val="C00000"/>
                </a:solidFill>
              </a:rPr>
              <a:t>(pk – pg) </a:t>
            </a:r>
            <a:endParaRPr lang="en-US" sz="2800" dirty="0">
              <a:solidFill>
                <a:srgbClr val="C00000"/>
              </a:solidFill>
              <a:latin typeface="Titr" pitchFamily="2" charset="-78"/>
              <a:cs typeface="Titr" pitchFamily="2" charset="-78"/>
            </a:endParaRPr>
          </a:p>
        </p:txBody>
      </p:sp>
    </p:spTree>
    <p:extLst>
      <p:ext uri="{BB962C8B-B14F-4D97-AF65-F5344CB8AC3E}">
        <p14:creationId xmlns:p14="http://schemas.microsoft.com/office/powerpoint/2010/main" val="2782904810"/>
      </p:ext>
    </p:extLst>
  </p:cSld>
  <p:clrMapOvr>
    <a:masterClrMapping/>
  </p:clrMapOvr>
  <p:transition spd="slow">
    <p:push dir="r"/>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115616" y="260648"/>
            <a:ext cx="7125113" cy="924475"/>
          </a:xfrm>
        </p:spPr>
        <p:txBody>
          <a:bodyPr/>
          <a:lstStyle/>
          <a:p>
            <a:pPr algn="ctr"/>
            <a:r>
              <a:rPr lang="fa-IR" sz="4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نتیجه :</a:t>
            </a:r>
            <a:endParaRPr lang="en-US" sz="4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539552" y="1268760"/>
            <a:ext cx="8136904" cy="5040559"/>
          </a:xfrm>
        </p:spPr>
        <p:txBody>
          <a:bodyPr>
            <a:normAutofit/>
          </a:bodyPr>
          <a:lstStyle/>
          <a:p>
            <a:pPr marL="0" indent="0" algn="ctr">
              <a:buNone/>
            </a:pPr>
            <a:r>
              <a:rPr lang="fa-IR" sz="2800" dirty="0">
                <a:latin typeface="Titr" pitchFamily="2" charset="-78"/>
                <a:cs typeface="Titr" pitchFamily="2" charset="-78"/>
              </a:rPr>
              <a:t>هرچه کشش منحنی تقاضا کمتر باشد، سهم سوبسید </a:t>
            </a:r>
            <a:r>
              <a:rPr lang="fa-IR" sz="2800" dirty="0" smtClean="0">
                <a:latin typeface="Titr" pitchFamily="2" charset="-78"/>
                <a:cs typeface="Titr" pitchFamily="2" charset="-78"/>
              </a:rPr>
              <a:t>متقاضی</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بیشتر است و هر چه کشش منحنی تقاضا بیشتر باشد، سهم </a:t>
            </a:r>
            <a:endParaRPr lang="fa-IR" sz="2800" dirty="0" smtClean="0">
              <a:latin typeface="Titr" pitchFamily="2" charset="-78"/>
              <a:cs typeface="Titr" pitchFamily="2" charset="-78"/>
            </a:endParaRPr>
          </a:p>
          <a:p>
            <a:pPr marL="0" indent="0" algn="ctr">
              <a:buNone/>
            </a:pPr>
            <a:r>
              <a:rPr lang="fa-IR" sz="2800" dirty="0" smtClean="0">
                <a:latin typeface="Titr" pitchFamily="2" charset="-78"/>
                <a:cs typeface="Titr" pitchFamily="2" charset="-78"/>
              </a:rPr>
              <a:t>سوبسید </a:t>
            </a:r>
            <a:r>
              <a:rPr lang="fa-IR" sz="2800" dirty="0">
                <a:latin typeface="Titr" pitchFamily="2" charset="-78"/>
                <a:cs typeface="Titr" pitchFamily="2" charset="-78"/>
              </a:rPr>
              <a:t>عرضه کننده بیشتر خواهد بود. </a:t>
            </a:r>
          </a:p>
          <a:p>
            <a:pPr marL="0" indent="0" algn="ctr">
              <a:buNone/>
            </a:pPr>
            <a:r>
              <a:rPr lang="fa-IR" sz="2800" dirty="0">
                <a:latin typeface="Titr" pitchFamily="2" charset="-78"/>
                <a:cs typeface="Titr" pitchFamily="2" charset="-78"/>
              </a:rPr>
              <a:t>هر چه کشش منحنی عرضه کمتر باشد، سهم سوبسید عرضه </a:t>
            </a:r>
            <a:endParaRPr lang="fa-IR" sz="2800" dirty="0" smtClean="0">
              <a:latin typeface="Titr" pitchFamily="2" charset="-78"/>
              <a:cs typeface="Titr" pitchFamily="2" charset="-78"/>
            </a:endParaRPr>
          </a:p>
          <a:p>
            <a:pPr marL="0" indent="0" algn="ctr">
              <a:buNone/>
            </a:pPr>
            <a:r>
              <a:rPr lang="fa-IR" sz="2800" dirty="0" smtClean="0">
                <a:latin typeface="Titr" pitchFamily="2" charset="-78"/>
                <a:cs typeface="Titr" pitchFamily="2" charset="-78"/>
              </a:rPr>
              <a:t>کننده </a:t>
            </a:r>
            <a:r>
              <a:rPr lang="fa-IR" sz="2800" dirty="0">
                <a:latin typeface="Titr" pitchFamily="2" charset="-78"/>
                <a:cs typeface="Titr" pitchFamily="2" charset="-78"/>
              </a:rPr>
              <a:t>بیشتر و هر چه کشش منحنی عرضه بیشتر باشد، </a:t>
            </a:r>
            <a:r>
              <a:rPr lang="fa-IR" sz="2800" dirty="0" smtClean="0">
                <a:latin typeface="Titr" pitchFamily="2" charset="-78"/>
                <a:cs typeface="Titr" pitchFamily="2" charset="-78"/>
              </a:rPr>
              <a:t>سهم</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سوبسید عرضه کننده کمتر و سهم متقاضی بیشتر می شود. </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4088352917"/>
      </p:ext>
    </p:extLst>
  </p:cSld>
  <p:clrMapOvr>
    <a:masterClrMapping/>
  </p:clrMapOvr>
  <p:transition spd="slow">
    <p:push dir="r"/>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rot="20612877">
            <a:off x="-627526" y="1005232"/>
            <a:ext cx="7125113" cy="924475"/>
          </a:xfrm>
        </p:spPr>
        <p:txBody>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دو نتیجه مهم :</a:t>
            </a: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rot="20440816">
            <a:off x="408780" y="1795065"/>
            <a:ext cx="8640960" cy="3941966"/>
          </a:xfrm>
        </p:spPr>
        <p:txBody>
          <a:bodyPr>
            <a:normAutofit/>
          </a:bodyPr>
          <a:lstStyle/>
          <a:p>
            <a:pPr algn="just">
              <a:buFontTx/>
              <a:buNone/>
            </a:pPr>
            <a:r>
              <a:rPr lang="fa-IR" sz="2400" dirty="0">
                <a:solidFill>
                  <a:srgbClr val="FCF729"/>
                </a:solidFill>
                <a:latin typeface="Titr" pitchFamily="2" charset="-78"/>
                <a:cs typeface="Titr" pitchFamily="2" charset="-78"/>
              </a:rPr>
              <a:t>  </a:t>
            </a:r>
            <a:r>
              <a:rPr lang="fa-IR" sz="2400" dirty="0">
                <a:solidFill>
                  <a:srgbClr val="C00000"/>
                </a:solidFill>
                <a:latin typeface="Titr" pitchFamily="2" charset="-78"/>
                <a:cs typeface="Titr" pitchFamily="2" charset="-78"/>
              </a:rPr>
              <a:t>1- سوبسید در بازار کالاهای اساسی بیشتر متوجه مصرف کنندگان می شود </a:t>
            </a:r>
            <a:r>
              <a:rPr lang="fa-IR" sz="2400" dirty="0" smtClean="0">
                <a:solidFill>
                  <a:srgbClr val="C00000"/>
                </a:solidFill>
                <a:latin typeface="Titr" pitchFamily="2" charset="-78"/>
                <a:cs typeface="Titr" pitchFamily="2" charset="-78"/>
              </a:rPr>
              <a:t>در</a:t>
            </a:r>
          </a:p>
          <a:p>
            <a:pPr algn="just">
              <a:buFontTx/>
              <a:buNone/>
            </a:pPr>
            <a:r>
              <a:rPr lang="fa-IR" sz="2400" dirty="0" smtClean="0">
                <a:solidFill>
                  <a:srgbClr val="C00000"/>
                </a:solidFill>
                <a:latin typeface="Titr" pitchFamily="2" charset="-78"/>
                <a:cs typeface="Titr" pitchFamily="2" charset="-78"/>
              </a:rPr>
              <a:t> </a:t>
            </a:r>
            <a:r>
              <a:rPr lang="fa-IR" sz="2400" dirty="0">
                <a:solidFill>
                  <a:srgbClr val="C00000"/>
                </a:solidFill>
                <a:latin typeface="Titr" pitchFamily="2" charset="-78"/>
                <a:cs typeface="Titr" pitchFamily="2" charset="-78"/>
              </a:rPr>
              <a:t>حالیکه سوبسید در بازار کالاهای لوکس و غیرضروری به عرضه کنندگان </a:t>
            </a:r>
            <a:r>
              <a:rPr lang="fa-IR" sz="2400" dirty="0" smtClean="0">
                <a:solidFill>
                  <a:srgbClr val="C00000"/>
                </a:solidFill>
                <a:latin typeface="Titr" pitchFamily="2" charset="-78"/>
                <a:cs typeface="Titr" pitchFamily="2" charset="-78"/>
              </a:rPr>
              <a:t>منتقل</a:t>
            </a:r>
          </a:p>
          <a:p>
            <a:pPr algn="just">
              <a:buFontTx/>
              <a:buNone/>
            </a:pPr>
            <a:r>
              <a:rPr lang="fa-IR" sz="2400" dirty="0" smtClean="0">
                <a:solidFill>
                  <a:srgbClr val="C00000"/>
                </a:solidFill>
                <a:latin typeface="Titr" pitchFamily="2" charset="-78"/>
                <a:cs typeface="Titr" pitchFamily="2" charset="-78"/>
              </a:rPr>
              <a:t> </a:t>
            </a:r>
            <a:r>
              <a:rPr lang="fa-IR" sz="2400" dirty="0">
                <a:solidFill>
                  <a:srgbClr val="C00000"/>
                </a:solidFill>
                <a:latin typeface="Titr" pitchFamily="2" charset="-78"/>
                <a:cs typeface="Titr" pitchFamily="2" charset="-78"/>
              </a:rPr>
              <a:t>می شود. زیرا کشش منحنی تقاضای کالاهای اساسی کمتر است یعنی </a:t>
            </a:r>
            <a:r>
              <a:rPr lang="fa-IR" sz="2400" dirty="0" smtClean="0">
                <a:solidFill>
                  <a:srgbClr val="C00000"/>
                </a:solidFill>
                <a:latin typeface="Titr" pitchFamily="2" charset="-78"/>
                <a:cs typeface="Titr" pitchFamily="2" charset="-78"/>
              </a:rPr>
              <a:t>شیب</a:t>
            </a:r>
          </a:p>
          <a:p>
            <a:pPr algn="just">
              <a:buFontTx/>
              <a:buNone/>
            </a:pPr>
            <a:r>
              <a:rPr lang="fa-IR" sz="2400" dirty="0" smtClean="0">
                <a:solidFill>
                  <a:srgbClr val="C00000"/>
                </a:solidFill>
                <a:latin typeface="Titr" pitchFamily="2" charset="-78"/>
                <a:cs typeface="Titr" pitchFamily="2" charset="-78"/>
              </a:rPr>
              <a:t> </a:t>
            </a:r>
            <a:r>
              <a:rPr lang="fa-IR" sz="2400" dirty="0">
                <a:solidFill>
                  <a:srgbClr val="C00000"/>
                </a:solidFill>
                <a:latin typeface="Titr" pitchFamily="2" charset="-78"/>
                <a:cs typeface="Titr" pitchFamily="2" charset="-78"/>
              </a:rPr>
              <a:t>منحنی تقاضا بیشتر از عرضه میباشد.  </a:t>
            </a:r>
          </a:p>
          <a:p>
            <a:pPr marL="0" indent="0" algn="just">
              <a:buNone/>
            </a:pPr>
            <a:r>
              <a:rPr lang="fa-IR" sz="2400" dirty="0">
                <a:latin typeface="Titr" pitchFamily="2" charset="-78"/>
                <a:cs typeface="Titr" pitchFamily="2" charset="-78"/>
              </a:rPr>
              <a:t>2</a:t>
            </a:r>
            <a:r>
              <a:rPr lang="fa-IR" sz="2400" dirty="0" smtClean="0">
                <a:latin typeface="Titr" pitchFamily="2" charset="-78"/>
                <a:cs typeface="Titr" pitchFamily="2" charset="-78"/>
              </a:rPr>
              <a:t>- </a:t>
            </a:r>
            <a:r>
              <a:rPr lang="fa-IR" sz="2400" dirty="0">
                <a:latin typeface="Titr" pitchFamily="2" charset="-78"/>
                <a:cs typeface="Titr" pitchFamily="2" charset="-78"/>
              </a:rPr>
              <a:t>سوبسید در بازار محصولات کشاورزی (اگر کشش عرضه کمتر از تقاضا باشد</a:t>
            </a:r>
            <a:r>
              <a:rPr lang="fa-IR" sz="2400" dirty="0" smtClean="0">
                <a:latin typeface="Titr" pitchFamily="2" charset="-78"/>
                <a:cs typeface="Titr" pitchFamily="2" charset="-78"/>
              </a:rPr>
              <a:t>)</a:t>
            </a:r>
          </a:p>
          <a:p>
            <a:pPr marL="0" indent="0" algn="just">
              <a:buNone/>
            </a:pPr>
            <a:r>
              <a:rPr lang="fa-IR" sz="2400" dirty="0" smtClean="0">
                <a:latin typeface="Titr" pitchFamily="2" charset="-78"/>
                <a:cs typeface="Titr" pitchFamily="2" charset="-78"/>
              </a:rPr>
              <a:t> </a:t>
            </a:r>
            <a:r>
              <a:rPr lang="fa-IR" sz="2400" dirty="0">
                <a:latin typeface="Titr" pitchFamily="2" charset="-78"/>
                <a:cs typeface="Titr" pitchFamily="2" charset="-78"/>
              </a:rPr>
              <a:t>بیشتر متوجه کشاورزان می شود. چون کشش منحنی عرضه کمتر از منحنی </a:t>
            </a:r>
            <a:r>
              <a:rPr lang="fa-IR" sz="2400" dirty="0" smtClean="0">
                <a:latin typeface="Titr" pitchFamily="2" charset="-78"/>
                <a:cs typeface="Titr" pitchFamily="2" charset="-78"/>
              </a:rPr>
              <a:t>تقاضا</a:t>
            </a:r>
          </a:p>
          <a:p>
            <a:pPr marL="0" indent="0" algn="just">
              <a:buNone/>
            </a:pPr>
            <a:r>
              <a:rPr lang="fa-IR" sz="2400" dirty="0" smtClean="0">
                <a:latin typeface="Titr" pitchFamily="2" charset="-78"/>
                <a:cs typeface="Titr" pitchFamily="2" charset="-78"/>
              </a:rPr>
              <a:t> </a:t>
            </a:r>
            <a:r>
              <a:rPr lang="fa-IR" sz="2400" dirty="0">
                <a:latin typeface="Titr" pitchFamily="2" charset="-78"/>
                <a:cs typeface="Titr" pitchFamily="2" charset="-78"/>
              </a:rPr>
              <a:t>میباشد، لذا شیب عرضه بیشتر از تقاضا خواهد بود. </a:t>
            </a:r>
            <a:endParaRPr lang="en-US" sz="2400" dirty="0">
              <a:latin typeface="Titr" pitchFamily="2" charset="-78"/>
              <a:cs typeface="Titr" pitchFamily="2" charset="-78"/>
            </a:endParaRPr>
          </a:p>
        </p:txBody>
      </p:sp>
    </p:spTree>
    <p:extLst>
      <p:ext uri="{BB962C8B-B14F-4D97-AF65-F5344CB8AC3E}">
        <p14:creationId xmlns:p14="http://schemas.microsoft.com/office/powerpoint/2010/main" val="1994315791"/>
      </p:ext>
    </p:extLst>
  </p:cSld>
  <p:clrMapOvr>
    <a:masterClrMapping/>
  </p:clrMapOvr>
  <p:transition spd="slow">
    <p:push dir="r"/>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675724"/>
            <a:ext cx="8532440" cy="924475"/>
          </a:xfrm>
        </p:spPr>
        <p:txBody>
          <a:bodyPr/>
          <a:lstStyle/>
          <a:p>
            <a:pPr algn="ctr"/>
            <a:r>
              <a:rPr lang="fa-IR"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و سوبسید در بازار رقابتی و اثرات تخصیص منابع:</a:t>
            </a:r>
            <a:endParaRPr lang="en-US"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251520" y="1484785"/>
            <a:ext cx="8892480" cy="4374014"/>
          </a:xfrm>
        </p:spPr>
        <p:txBody>
          <a:bodyPr>
            <a:normAutofit/>
          </a:bodyPr>
          <a:lstStyle/>
          <a:p>
            <a:pPr algn="ctr">
              <a:buFontTx/>
              <a:buNone/>
            </a:pPr>
            <a:r>
              <a:rPr lang="fa-IR" sz="2800" dirty="0">
                <a:latin typeface="Titr" pitchFamily="2" charset="-78"/>
                <a:cs typeface="Titr" pitchFamily="2" charset="-78"/>
              </a:rPr>
              <a:t>چون وظیفه اصلی اقتصاد، تخصیص موثر منابع در فرآیند تولید </a:t>
            </a:r>
            <a:r>
              <a:rPr lang="fa-IR" sz="2800" dirty="0" smtClean="0">
                <a:latin typeface="Titr" pitchFamily="2" charset="-78"/>
                <a:cs typeface="Titr" pitchFamily="2" charset="-78"/>
              </a:rPr>
              <a:t>جامعه</a:t>
            </a:r>
          </a:p>
          <a:p>
            <a:pPr algn="ctr">
              <a:buFontTx/>
              <a:buNone/>
            </a:pPr>
            <a:r>
              <a:rPr lang="fa-IR" sz="2800" dirty="0" smtClean="0">
                <a:latin typeface="Titr" pitchFamily="2" charset="-78"/>
                <a:cs typeface="Titr" pitchFamily="2" charset="-78"/>
              </a:rPr>
              <a:t> </a:t>
            </a:r>
            <a:r>
              <a:rPr lang="fa-IR" sz="2800" dirty="0">
                <a:latin typeface="Titr" pitchFamily="2" charset="-78"/>
                <a:cs typeface="Titr" pitchFamily="2" charset="-78"/>
              </a:rPr>
              <a:t>است، اثرات تخصیص منابع  مالیاتها و سوبسیدها ازاهمیت </a:t>
            </a:r>
            <a:r>
              <a:rPr lang="fa-IR" sz="2800" dirty="0" smtClean="0">
                <a:latin typeface="Titr" pitchFamily="2" charset="-78"/>
                <a:cs typeface="Titr" pitchFamily="2" charset="-78"/>
              </a:rPr>
              <a:t>خاصی</a:t>
            </a:r>
          </a:p>
          <a:p>
            <a:pPr algn="ctr">
              <a:buFontTx/>
              <a:buNone/>
            </a:pPr>
            <a:r>
              <a:rPr lang="fa-IR" sz="2800" dirty="0" smtClean="0">
                <a:latin typeface="Titr" pitchFamily="2" charset="-78"/>
                <a:cs typeface="Titr" pitchFamily="2" charset="-78"/>
              </a:rPr>
              <a:t> </a:t>
            </a:r>
            <a:r>
              <a:rPr lang="fa-IR" sz="2800" dirty="0">
                <a:latin typeface="Titr" pitchFamily="2" charset="-78"/>
                <a:cs typeface="Titr" pitchFamily="2" charset="-78"/>
              </a:rPr>
              <a:t>برخوردار هستند. تخصیص بهینه نهاده ها در تولید ستاده ها تضمین </a:t>
            </a:r>
            <a:endParaRPr lang="fa-IR" sz="2800" dirty="0" smtClean="0">
              <a:latin typeface="Titr" pitchFamily="2" charset="-78"/>
              <a:cs typeface="Titr" pitchFamily="2" charset="-78"/>
            </a:endParaRPr>
          </a:p>
          <a:p>
            <a:pPr algn="ctr">
              <a:buFontTx/>
              <a:buNone/>
            </a:pPr>
            <a:r>
              <a:rPr lang="fa-IR" sz="2800" dirty="0" smtClean="0">
                <a:latin typeface="Titr" pitchFamily="2" charset="-78"/>
                <a:cs typeface="Titr" pitchFamily="2" charset="-78"/>
              </a:rPr>
              <a:t>کننده </a:t>
            </a:r>
            <a:r>
              <a:rPr lang="fa-IR" sz="2800" dirty="0">
                <a:latin typeface="Titr" pitchFamily="2" charset="-78"/>
                <a:cs typeface="Titr" pitchFamily="2" charset="-78"/>
              </a:rPr>
              <a:t>رشد مناسب، افزایش توان تولیدی جامعه، افزایش درآمد ملی </a:t>
            </a:r>
            <a:r>
              <a:rPr lang="fa-IR" sz="2800" dirty="0" smtClean="0">
                <a:latin typeface="Titr" pitchFamily="2" charset="-78"/>
                <a:cs typeface="Titr" pitchFamily="2" charset="-78"/>
              </a:rPr>
              <a:t>و</a:t>
            </a:r>
          </a:p>
          <a:p>
            <a:pPr algn="ctr">
              <a:buFontTx/>
              <a:buNone/>
            </a:pPr>
            <a:r>
              <a:rPr lang="fa-IR" sz="2800" dirty="0" smtClean="0">
                <a:latin typeface="Titr" pitchFamily="2" charset="-78"/>
                <a:cs typeface="Titr" pitchFamily="2" charset="-78"/>
              </a:rPr>
              <a:t> </a:t>
            </a:r>
            <a:r>
              <a:rPr lang="fa-IR" sz="2800" dirty="0">
                <a:latin typeface="Titr" pitchFamily="2" charset="-78"/>
                <a:cs typeface="Titr" pitchFamily="2" charset="-78"/>
              </a:rPr>
              <a:t>درآمد سرانه می شود . </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1206565145"/>
      </p:ext>
    </p:extLst>
  </p:cSld>
  <p:clrMapOvr>
    <a:masterClrMapping/>
  </p:clrMapOvr>
  <p:transition spd="slow">
    <p:push dir="r"/>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1009443" y="332657"/>
            <a:ext cx="7125112" cy="5526142"/>
          </a:xfrm>
        </p:spPr>
        <p:txBody>
          <a:bodyPr>
            <a:normAutofit/>
          </a:bodyPr>
          <a:lstStyle/>
          <a:p>
            <a:pPr marL="0" indent="0" algn="ctr">
              <a:buNone/>
            </a:pPr>
            <a:r>
              <a:rPr lang="fa-IR" sz="2800" dirty="0">
                <a:latin typeface="Titr" pitchFamily="2" charset="-78"/>
                <a:cs typeface="Titr" pitchFamily="2" charset="-78"/>
              </a:rPr>
              <a:t>اگر </a:t>
            </a:r>
            <a:r>
              <a:rPr lang="fa-IR" sz="2800" dirty="0" smtClean="0">
                <a:latin typeface="Titr" pitchFamily="2" charset="-78"/>
                <a:cs typeface="Titr" pitchFamily="2" charset="-78"/>
              </a:rPr>
              <a:t>در </a:t>
            </a:r>
            <a:r>
              <a:rPr lang="fa-IR" sz="2800" dirty="0">
                <a:latin typeface="Titr" pitchFamily="2" charset="-78"/>
                <a:cs typeface="Titr" pitchFamily="2" charset="-78"/>
              </a:rPr>
              <a:t>بکار گیری از مالیاتها و سوبسیدها، نتایج ناشی </a:t>
            </a:r>
            <a:r>
              <a:rPr lang="fa-IR" sz="2800" dirty="0" smtClean="0">
                <a:latin typeface="Titr" pitchFamily="2" charset="-78"/>
                <a:cs typeface="Titr" pitchFamily="2" charset="-78"/>
              </a:rPr>
              <a:t>از</a:t>
            </a:r>
          </a:p>
          <a:p>
            <a:pPr marL="0" indent="0" algn="ctr">
              <a:buNone/>
            </a:pPr>
            <a:r>
              <a:rPr lang="fa-IR" sz="2800" dirty="0" smtClean="0">
                <a:latin typeface="Titr" pitchFamily="2" charset="-78"/>
                <a:cs typeface="Titr" pitchFamily="2" charset="-78"/>
              </a:rPr>
              <a:t> </a:t>
            </a:r>
            <a:r>
              <a:rPr lang="fa-IR" sz="2800" b="1" dirty="0">
                <a:latin typeface="Titr" pitchFamily="2" charset="-78"/>
                <a:cs typeface="Titr" pitchFamily="2" charset="-78"/>
              </a:rPr>
              <a:t>جابجایی منابع </a:t>
            </a:r>
            <a:r>
              <a:rPr lang="fa-IR" sz="2800" dirty="0">
                <a:latin typeface="Titr" pitchFamily="2" charset="-78"/>
                <a:cs typeface="Titr" pitchFamily="2" charset="-78"/>
              </a:rPr>
              <a:t>نادیده گرفته شده و فقط موضوع </a:t>
            </a:r>
            <a:r>
              <a:rPr lang="fa-IR" sz="2800" b="1" u="sng"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توزیع </a:t>
            </a:r>
            <a:endParaRPr lang="fa-IR" sz="2800" b="1" u="sng"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a:p>
            <a:pPr marL="0" indent="0" algn="ctr">
              <a:buNone/>
            </a:pPr>
            <a:r>
              <a:rPr lang="fa-IR" sz="2800" b="1" u="sng"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درآمد</a:t>
            </a:r>
            <a:r>
              <a:rPr lang="fa-IR" sz="2800" u="sng" dirty="0" smtClean="0">
                <a:latin typeface="Titr" pitchFamily="2" charset="-78"/>
                <a:cs typeface="Titr" pitchFamily="2" charset="-78"/>
              </a:rPr>
              <a:t> </a:t>
            </a:r>
            <a:r>
              <a:rPr lang="fa-IR" sz="2800" dirty="0">
                <a:latin typeface="Titr" pitchFamily="2" charset="-78"/>
                <a:cs typeface="Titr" pitchFamily="2" charset="-78"/>
              </a:rPr>
              <a:t>مد نظر قرار گیرد، این خطر وجود دارد که </a:t>
            </a:r>
            <a:r>
              <a:rPr lang="fa-IR" sz="2800" dirty="0" smtClean="0">
                <a:latin typeface="Titr" pitchFamily="2" charset="-78"/>
                <a:cs typeface="Titr" pitchFamily="2" charset="-78"/>
              </a:rPr>
              <a:t>اثر</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نامناسب مالیاتها و سوبسیدها تخصیص منابع را به </a:t>
            </a:r>
            <a:r>
              <a:rPr lang="fa-IR" sz="2800" dirty="0" smtClean="0">
                <a:latin typeface="Titr" pitchFamily="2" charset="-78"/>
                <a:cs typeface="Titr" pitchFamily="2" charset="-78"/>
              </a:rPr>
              <a:t>ضرر</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رفاه جامعه تغییر داده و در نهایت درآمد کل </a:t>
            </a:r>
            <a:r>
              <a:rPr lang="fa-IR" sz="2800" dirty="0" smtClean="0">
                <a:latin typeface="Titr" pitchFamily="2" charset="-78"/>
                <a:cs typeface="Titr" pitchFamily="2" charset="-78"/>
              </a:rPr>
              <a:t>جامعه</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کاهش یابد. این کاهش در آمد ملی می تواند کاملاٌ </a:t>
            </a:r>
            <a:endParaRPr lang="fa-IR" sz="2800" dirty="0" smtClean="0">
              <a:latin typeface="Titr" pitchFamily="2" charset="-78"/>
              <a:cs typeface="Titr" pitchFamily="2" charset="-78"/>
            </a:endParaRPr>
          </a:p>
          <a:p>
            <a:pPr marL="0" indent="0" algn="ctr">
              <a:buNone/>
            </a:pPr>
            <a:r>
              <a:rPr lang="fa-IR" sz="2800" dirty="0" smtClean="0">
                <a:latin typeface="Titr" pitchFamily="2" charset="-78"/>
                <a:cs typeface="Titr" pitchFamily="2" charset="-78"/>
              </a:rPr>
              <a:t>اثرات </a:t>
            </a:r>
            <a:r>
              <a:rPr lang="fa-IR" sz="2800" dirty="0">
                <a:latin typeface="Titr" pitchFamily="2" charset="-78"/>
                <a:cs typeface="Titr" pitchFamily="2" charset="-78"/>
              </a:rPr>
              <a:t>سیاستهای توزیع درآمد را برای </a:t>
            </a:r>
            <a:r>
              <a:rPr lang="fa-IR" sz="2800" b="1" dirty="0">
                <a:latin typeface="Titr" pitchFamily="2" charset="-78"/>
                <a:cs typeface="Titr" pitchFamily="2" charset="-78"/>
              </a:rPr>
              <a:t>گروه کم درآمد </a:t>
            </a:r>
            <a:endParaRPr lang="fa-IR" sz="2800" b="1" dirty="0" smtClean="0">
              <a:latin typeface="Titr" pitchFamily="2" charset="-78"/>
              <a:cs typeface="Titr" pitchFamily="2" charset="-78"/>
            </a:endParaRPr>
          </a:p>
          <a:p>
            <a:pPr marL="0" indent="0" algn="ctr">
              <a:buNone/>
            </a:pPr>
            <a:r>
              <a:rPr lang="fa-IR" sz="2800" dirty="0" smtClean="0">
                <a:latin typeface="Titr" pitchFamily="2" charset="-78"/>
                <a:cs typeface="Titr" pitchFamily="2" charset="-78"/>
              </a:rPr>
              <a:t>خنثی </a:t>
            </a:r>
            <a:r>
              <a:rPr lang="fa-IR" sz="2800" dirty="0">
                <a:latin typeface="Titr" pitchFamily="2" charset="-78"/>
                <a:cs typeface="Titr" pitchFamily="2" charset="-78"/>
              </a:rPr>
              <a:t>نموده و آنها را به سطح رفاهی قبلی و یا حتی </a:t>
            </a:r>
            <a:endParaRPr lang="fa-IR" sz="2800" dirty="0" smtClean="0">
              <a:latin typeface="Titr" pitchFamily="2" charset="-78"/>
              <a:cs typeface="Titr" pitchFamily="2" charset="-78"/>
            </a:endParaRPr>
          </a:p>
          <a:p>
            <a:pPr marL="0" indent="0" algn="ctr">
              <a:buNone/>
            </a:pPr>
            <a:r>
              <a:rPr lang="fa-IR" sz="2800" dirty="0" smtClean="0">
                <a:latin typeface="Titr" pitchFamily="2" charset="-78"/>
                <a:cs typeface="Titr" pitchFamily="2" charset="-78"/>
              </a:rPr>
              <a:t>عقب </a:t>
            </a:r>
            <a:r>
              <a:rPr lang="fa-IR" sz="2800" dirty="0">
                <a:latin typeface="Titr" pitchFamily="2" charset="-78"/>
                <a:cs typeface="Titr" pitchFamily="2" charset="-78"/>
              </a:rPr>
              <a:t>تر باز گرداند.</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2147138248"/>
      </p:ext>
    </p:extLst>
  </p:cSld>
  <p:clrMapOvr>
    <a:masterClrMapping/>
  </p:clrMapOvr>
  <p:transition spd="slow">
    <p:push dir="r"/>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0" y="675724"/>
            <a:ext cx="9144000" cy="924475"/>
          </a:xfrm>
          <a:noFill/>
          <a:ln/>
        </p:spPr>
        <p:txBody>
          <a:bodyPr/>
          <a:lstStyle/>
          <a:p>
            <a:pPr algn="r"/>
            <a:r>
              <a:rPr lang="fa-IR"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و سوبسید در بازار رقابتی و اثرات تخصیص منابع:</a:t>
            </a:r>
            <a:endPar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251520" y="1807361"/>
            <a:ext cx="8568952" cy="4051437"/>
          </a:xfrm>
        </p:spPr>
        <p:txBody>
          <a:bodyPr>
            <a:normAutofit/>
          </a:bodyPr>
          <a:lstStyle/>
          <a:p>
            <a:pPr marL="0" indent="0" algn="ctr">
              <a:buNone/>
            </a:pPr>
            <a:r>
              <a:rPr lang="fa-IR" sz="3200" dirty="0">
                <a:latin typeface="Titr" pitchFamily="2" charset="-78"/>
                <a:cs typeface="Titr" pitchFamily="2" charset="-78"/>
              </a:rPr>
              <a:t>معمولاٌ مالیات و سوبسید در بازار رقابتی، تخصیص غیر </a:t>
            </a:r>
            <a:r>
              <a:rPr lang="fa-IR" sz="3200" dirty="0" smtClean="0">
                <a:latin typeface="Titr" pitchFamily="2" charset="-78"/>
                <a:cs typeface="Titr" pitchFamily="2" charset="-78"/>
              </a:rPr>
              <a:t>موثر</a:t>
            </a:r>
          </a:p>
          <a:p>
            <a:pPr marL="0" indent="0" algn="ctr">
              <a:buNone/>
            </a:pPr>
            <a:r>
              <a:rPr lang="fa-IR" sz="3200" dirty="0" smtClean="0">
                <a:latin typeface="Titr" pitchFamily="2" charset="-78"/>
                <a:cs typeface="Titr" pitchFamily="2" charset="-78"/>
              </a:rPr>
              <a:t> </a:t>
            </a:r>
            <a:r>
              <a:rPr lang="fa-IR" sz="3200" dirty="0">
                <a:latin typeface="Titr" pitchFamily="2" charset="-78"/>
                <a:cs typeface="Titr" pitchFamily="2" charset="-78"/>
              </a:rPr>
              <a:t>منابع را بدنبال دارند. آنچه که از نظر کلاسیکها بعنوان </a:t>
            </a:r>
            <a:endParaRPr lang="fa-IR" sz="3200" dirty="0" smtClean="0">
              <a:latin typeface="Titr" pitchFamily="2" charset="-78"/>
              <a:cs typeface="Titr" pitchFamily="2" charset="-78"/>
            </a:endParaRPr>
          </a:p>
          <a:p>
            <a:pPr marL="0" indent="0" algn="ctr">
              <a:buNone/>
            </a:pPr>
            <a:r>
              <a:rPr lang="fa-IR" sz="3200" dirty="0" smtClean="0">
                <a:latin typeface="Titr" pitchFamily="2" charset="-78"/>
                <a:cs typeface="Titr" pitchFamily="2" charset="-78"/>
              </a:rPr>
              <a:t>دلیل </a:t>
            </a:r>
            <a:r>
              <a:rPr lang="fa-IR" sz="3200" dirty="0">
                <a:latin typeface="Titr" pitchFamily="2" charset="-78"/>
                <a:cs typeface="Titr" pitchFamily="2" charset="-78"/>
              </a:rPr>
              <a:t>عدم دخالت دولت در اقتصاد  مطرح می شد، همین </a:t>
            </a:r>
            <a:endParaRPr lang="fa-IR" sz="3200" dirty="0" smtClean="0">
              <a:latin typeface="Titr" pitchFamily="2" charset="-78"/>
              <a:cs typeface="Titr" pitchFamily="2" charset="-78"/>
            </a:endParaRPr>
          </a:p>
          <a:p>
            <a:pPr marL="0" indent="0" algn="ctr">
              <a:buNone/>
            </a:pPr>
            <a:r>
              <a:rPr lang="fa-IR" sz="3200" dirty="0" smtClean="0">
                <a:latin typeface="Titr" pitchFamily="2" charset="-78"/>
                <a:cs typeface="Titr" pitchFamily="2" charset="-78"/>
              </a:rPr>
              <a:t>بحث </a:t>
            </a:r>
            <a:r>
              <a:rPr lang="fa-IR" sz="3200" dirty="0">
                <a:latin typeface="Titr" pitchFamily="2" charset="-78"/>
                <a:cs typeface="Titr" pitchFamily="2" charset="-78"/>
              </a:rPr>
              <a:t>است. </a:t>
            </a:r>
            <a:endParaRPr lang="en-US" sz="3200" dirty="0">
              <a:latin typeface="Titr" pitchFamily="2" charset="-78"/>
              <a:cs typeface="Titr" pitchFamily="2" charset="-78"/>
            </a:endParaRPr>
          </a:p>
        </p:txBody>
      </p:sp>
    </p:spTree>
    <p:extLst>
      <p:ext uri="{BB962C8B-B14F-4D97-AF65-F5344CB8AC3E}">
        <p14:creationId xmlns:p14="http://schemas.microsoft.com/office/powerpoint/2010/main" val="1923909884"/>
      </p:ext>
    </p:extLst>
  </p:cSld>
  <p:clrMapOvr>
    <a:masterClrMapping/>
  </p:clrMapOvr>
  <p:transition spd="slow">
    <p:push dir="r"/>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0" y="675724"/>
            <a:ext cx="9144000" cy="924475"/>
          </a:xfrm>
          <a:noFill/>
          <a:ln/>
        </p:spPr>
        <p:txBody>
          <a:bodyPr/>
          <a:lstStyle/>
          <a:p>
            <a:pPr algn="r"/>
            <a:r>
              <a:rPr lang="fa-IR"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و سوبسید در بازار رقابتی و اثرات تخصیص منابع:</a:t>
            </a:r>
            <a:endPar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7" name="Rectangle 3"/>
          <p:cNvSpPr>
            <a:spLocks noGrp="1" noChangeArrowheads="1"/>
          </p:cNvSpPr>
          <p:nvPr>
            <p:ph idx="1"/>
          </p:nvPr>
        </p:nvSpPr>
        <p:spPr>
          <a:xfrm>
            <a:off x="539552" y="1772816"/>
            <a:ext cx="8424936" cy="3763405"/>
          </a:xfrm>
        </p:spPr>
        <p:txBody>
          <a:bodyPr>
            <a:normAutofit/>
          </a:bodyPr>
          <a:lstStyle/>
          <a:p>
            <a:pPr marL="0" indent="0" algn="ctr">
              <a:buNone/>
            </a:pPr>
            <a:r>
              <a:rPr lang="fa-IR" sz="2800" dirty="0">
                <a:latin typeface="Titr" pitchFamily="2" charset="-78"/>
                <a:cs typeface="Titr" pitchFamily="2" charset="-78"/>
              </a:rPr>
              <a:t>در یک بازار رقابتی سطح تولید تعادلی از محل تلاقی منحنی </a:t>
            </a:r>
            <a:r>
              <a:rPr lang="fa-IR" sz="2800" dirty="0" smtClean="0">
                <a:latin typeface="Titr" pitchFamily="2" charset="-78"/>
                <a:cs typeface="Titr" pitchFamily="2" charset="-78"/>
              </a:rPr>
              <a:t>عرضه</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و تقاضا بدست می آید، یعنی جایی که هزینه نهایی تولید کالا </a:t>
            </a:r>
            <a:r>
              <a:rPr lang="fa-IR" sz="2800" dirty="0" smtClean="0">
                <a:latin typeface="Titr" pitchFamily="2" charset="-78"/>
                <a:cs typeface="Titr" pitchFamily="2" charset="-78"/>
              </a:rPr>
              <a:t>یا</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خدمت برابر فایده نهایی آن است. این سطح تولید، سطح </a:t>
            </a:r>
            <a:r>
              <a:rPr lang="fa-IR" sz="2800" dirty="0" smtClean="0">
                <a:latin typeface="Titr" pitchFamily="2" charset="-78"/>
                <a:cs typeface="Titr" pitchFamily="2" charset="-78"/>
              </a:rPr>
              <a:t>تولید</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کارآمد خواهد بود. </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3434725805"/>
      </p:ext>
    </p:extLst>
  </p:cSld>
  <p:clrMapOvr>
    <a:masterClrMapping/>
  </p:clrMapOvr>
  <p:transition spd="slow">
    <p:push dir="r"/>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p:txBody>
          <a:bodyPr/>
          <a:lstStyle/>
          <a:p>
            <a:endParaRPr lang="fa-IR" dirty="0"/>
          </a:p>
        </p:txBody>
      </p:sp>
      <p:pic>
        <p:nvPicPr>
          <p:cNvPr id="4" name="Picture 4" descr="m113"/>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extLst>
      <p:ext uri="{BB962C8B-B14F-4D97-AF65-F5344CB8AC3E}">
        <p14:creationId xmlns:p14="http://schemas.microsoft.com/office/powerpoint/2010/main" val="2698304888"/>
      </p:ext>
    </p:extLst>
  </p:cSld>
  <p:clrMapOvr>
    <a:masterClrMapping/>
  </p:clrMapOvr>
  <p:transition spd="slow">
    <p:push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custDataLst>
              <p:tags r:id="rId1"/>
            </p:custDataLst>
          </p:nvPr>
        </p:nvSpPr>
        <p:spPr>
          <a:xfrm>
            <a:off x="762000" y="764704"/>
            <a:ext cx="8077200" cy="216024"/>
          </a:xfrm>
          <a:scene3d>
            <a:camera prst="perspectiveRelaxed"/>
            <a:lightRig rig="threePt" dir="t"/>
          </a:scene3d>
        </p:spPr>
        <p:txBody>
          <a:bodyPr>
            <a:normAutofit fontScale="90000"/>
          </a:bodyPr>
          <a:lstStyle/>
          <a:p>
            <a:pPr algn="r"/>
            <a:r>
              <a:rPr lang="fa-IR" sz="3600" dirty="0">
                <a:latin typeface="Titr" pitchFamily="2" charset="-78"/>
                <a:cs typeface="Titr" pitchFamily="2" charset="-78"/>
              </a:rPr>
              <a:t>تعريف و موضوع ماليه </a:t>
            </a:r>
            <a:r>
              <a:rPr lang="fa-IR" sz="3600" dirty="0" smtClean="0">
                <a:latin typeface="Titr" pitchFamily="2" charset="-78"/>
                <a:cs typeface="Titr" pitchFamily="2" charset="-78"/>
              </a:rPr>
              <a:t>عمومي</a:t>
            </a:r>
            <a:r>
              <a:rPr lang="fa-IR" sz="2800" dirty="0" smtClean="0">
                <a:cs typeface="B Titr" pitchFamily="2" charset="-78"/>
              </a:rPr>
              <a:t/>
            </a:r>
            <a:br>
              <a:rPr lang="fa-IR" sz="2800" dirty="0" smtClean="0">
                <a:cs typeface="B Titr" pitchFamily="2" charset="-78"/>
              </a:rPr>
            </a:br>
            <a:r>
              <a:rPr lang="fa-IR" sz="2800" dirty="0">
                <a:cs typeface="B Titr" pitchFamily="2" charset="-78"/>
              </a:rPr>
              <a:t/>
            </a:r>
            <a:br>
              <a:rPr lang="fa-IR" sz="2800" dirty="0">
                <a:cs typeface="B Titr" pitchFamily="2" charset="-78"/>
              </a:rPr>
            </a:br>
            <a:r>
              <a:rPr lang="fa-IR" sz="3100" dirty="0" smtClean="0">
                <a:latin typeface="Titr" pitchFamily="2" charset="-78"/>
                <a:cs typeface="Titr" pitchFamily="2" charset="-78"/>
              </a:rPr>
              <a:t>تولید بهینه کالای عمومی</a:t>
            </a:r>
            <a:endParaRPr lang="en-US" sz="3100" dirty="0">
              <a:latin typeface="Titr" pitchFamily="2" charset="-78"/>
              <a:cs typeface="Titr" pitchFamily="2" charset="-78"/>
            </a:endParaRPr>
          </a:p>
        </p:txBody>
      </p:sp>
      <p:sp>
        <p:nvSpPr>
          <p:cNvPr id="3" name="Content Placeholder 2"/>
          <p:cNvSpPr>
            <a:spLocks noGrp="1"/>
          </p:cNvSpPr>
          <p:nvPr>
            <p:ph idx="1"/>
          </p:nvPr>
        </p:nvSpPr>
        <p:spPr>
          <a:xfrm>
            <a:off x="277589" y="1556792"/>
            <a:ext cx="8686899" cy="5184576"/>
          </a:xfrm>
          <a:scene3d>
            <a:camera prst="perspectiveBelow"/>
            <a:lightRig rig="threePt" dir="t"/>
          </a:scene3d>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fa-IR" sz="2400" b="1" dirty="0">
                <a:cs typeface="B Nazanin" pitchFamily="2" charset="-78"/>
              </a:rPr>
              <a:t>شروط جبران هزينه توليد براي يك توليد كننده : 1- امكان تفكيك منافع كالا 2- تخصيص آن به افرادي كه هزينه آن را پرداخت نموده اند </a:t>
            </a:r>
            <a:r>
              <a:rPr lang="fa-IR" sz="2400" b="1" dirty="0" smtClean="0">
                <a:cs typeface="B Nazanin" pitchFamily="2" charset="-78"/>
              </a:rPr>
              <a:t>.</a:t>
            </a:r>
          </a:p>
          <a:p>
            <a:pPr marL="0" indent="0">
              <a:buNone/>
            </a:pPr>
            <a:r>
              <a:rPr lang="fa-IR" sz="2400" b="1" dirty="0" smtClean="0">
                <a:cs typeface="B Nazanin" pitchFamily="2" charset="-78"/>
              </a:rPr>
              <a:t>منحنی تقاضا :</a:t>
            </a:r>
            <a:endParaRPr lang="fa-IR" dirty="0">
              <a:cs typeface="B Nazanin" pitchFamily="2" charset="-78"/>
            </a:endParaRPr>
          </a:p>
          <a:p>
            <a:pPr marL="0" indent="0">
              <a:buNone/>
            </a:pPr>
            <a:r>
              <a:rPr lang="fa-IR" sz="2000" b="1" dirty="0">
                <a:cs typeface="B Nazanin" pitchFamily="2" charset="-78"/>
              </a:rPr>
              <a:t>	كالاي خصوصي :  جمع افقي منحني هاي تقاضاي فردي است </a:t>
            </a:r>
            <a:r>
              <a:rPr lang="fa-IR" sz="2000" b="1" dirty="0" smtClean="0">
                <a:cs typeface="B Nazanin" pitchFamily="2" charset="-78"/>
              </a:rPr>
              <a:t>.</a:t>
            </a:r>
            <a:r>
              <a:rPr lang="fa-IR" sz="2000" b="1" dirty="0">
                <a:cs typeface="B Nazanin" pitchFamily="2" charset="-78"/>
              </a:rPr>
              <a:t/>
            </a:r>
            <a:br>
              <a:rPr lang="fa-IR" sz="2000" b="1" dirty="0">
                <a:cs typeface="B Nazanin" pitchFamily="2" charset="-78"/>
              </a:rPr>
            </a:br>
            <a:r>
              <a:rPr lang="fa-IR" sz="2000" b="1" dirty="0">
                <a:cs typeface="B Nazanin" pitchFamily="2" charset="-78"/>
              </a:rPr>
              <a:t>	كالاي عمومي : منحنني تقاضا ( فايده نهايي ) كل از جمع عمودي منحني هاي تقاضاي تك تك اشخاص به دست مي آيد </a:t>
            </a:r>
            <a:r>
              <a:rPr lang="fa-IR" sz="2000" b="1" dirty="0" smtClean="0">
                <a:cs typeface="B Nazanin" pitchFamily="2" charset="-78"/>
              </a:rPr>
              <a:t>.</a:t>
            </a:r>
          </a:p>
          <a:p>
            <a:pPr marL="0" indent="0">
              <a:buNone/>
            </a:pPr>
            <a:r>
              <a:rPr lang="fa-IR" dirty="0">
                <a:cs typeface="B Nazanin" pitchFamily="2" charset="-78"/>
              </a:rPr>
              <a:t>	</a:t>
            </a:r>
            <a:r>
              <a:rPr lang="fa-IR" dirty="0" smtClean="0">
                <a:cs typeface="B Nazanin" pitchFamily="2" charset="-78"/>
              </a:rPr>
              <a:t>فايده نهايي </a:t>
            </a:r>
            <a:r>
              <a:rPr lang="fa-IR" dirty="0">
                <a:cs typeface="B Nazanin" pitchFamily="2" charset="-78"/>
              </a:rPr>
              <a:t>: </a:t>
            </a:r>
            <a:r>
              <a:rPr lang="en-US" dirty="0">
                <a:cs typeface="B Nazanin" pitchFamily="2" charset="-78"/>
              </a:rPr>
              <a:t>(MB)</a:t>
            </a:r>
            <a:r>
              <a:rPr lang="fa-IR" dirty="0">
                <a:cs typeface="B Nazanin" pitchFamily="2" charset="-78"/>
              </a:rPr>
              <a:t> </a:t>
            </a:r>
            <a:r>
              <a:rPr lang="en-US" dirty="0">
                <a:cs typeface="B Nazanin" pitchFamily="2" charset="-78"/>
              </a:rPr>
              <a:t>Marginal </a:t>
            </a:r>
            <a:r>
              <a:rPr lang="en-US" dirty="0" smtClean="0">
                <a:cs typeface="B Nazanin" pitchFamily="2" charset="-78"/>
              </a:rPr>
              <a:t>Benefit</a:t>
            </a:r>
            <a:endParaRPr lang="fa-IR" dirty="0" smtClean="0">
              <a:cs typeface="B Nazanin" pitchFamily="2" charset="-78"/>
            </a:endParaRPr>
          </a:p>
          <a:p>
            <a:pPr marL="0" indent="0">
              <a:buNone/>
            </a:pPr>
            <a:endParaRPr lang="fa-IR" dirty="0" smtClean="0">
              <a:cs typeface="B Nazanin" pitchFamily="2" charset="-78"/>
            </a:endParaRPr>
          </a:p>
          <a:p>
            <a:pPr marL="0" indent="0">
              <a:buNone/>
            </a:pPr>
            <a:endParaRPr lang="fa-IR" dirty="0">
              <a:cs typeface="B Nazanin" pitchFamily="2" charset="-78"/>
            </a:endParaRPr>
          </a:p>
          <a:p>
            <a:pPr marL="0" indent="0">
              <a:buNone/>
            </a:pPr>
            <a:endParaRPr lang="fa-IR" dirty="0" smtClean="0">
              <a:cs typeface="B Nazanin" pitchFamily="2" charset="-78"/>
            </a:endParaRPr>
          </a:p>
          <a:p>
            <a:pPr marL="0" indent="0">
              <a:buNone/>
            </a:pPr>
            <a:endParaRPr lang="fa-IR" dirty="0">
              <a:cs typeface="B Nazanin" pitchFamily="2" charset="-78"/>
            </a:endParaRPr>
          </a:p>
          <a:p>
            <a:pPr marL="0" indent="0">
              <a:buNone/>
            </a:pPr>
            <a:endParaRPr lang="fa-IR" dirty="0">
              <a:cs typeface="B Titr" pitchFamily="2" charset="-78"/>
            </a:endParaRPr>
          </a:p>
        </p:txBody>
      </p:sp>
      <p:grpSp>
        <p:nvGrpSpPr>
          <p:cNvPr id="7" name="Group 6"/>
          <p:cNvGrpSpPr/>
          <p:nvPr/>
        </p:nvGrpSpPr>
        <p:grpSpPr>
          <a:xfrm>
            <a:off x="678921" y="3771521"/>
            <a:ext cx="1296144" cy="1018052"/>
            <a:chOff x="1259632" y="3429000"/>
            <a:chExt cx="1296144" cy="1018052"/>
          </a:xfrm>
        </p:grpSpPr>
        <p:cxnSp>
          <p:nvCxnSpPr>
            <p:cNvPr id="8" name="Straight Arrow Connector 7"/>
            <p:cNvCxnSpPr/>
            <p:nvPr/>
          </p:nvCxnSpPr>
          <p:spPr>
            <a:xfrm flipV="1">
              <a:off x="1259632" y="3429000"/>
              <a:ext cx="0" cy="10081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1259632" y="4437112"/>
              <a:ext cx="1296144"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1860171" y="3711861"/>
              <a:ext cx="648072" cy="432048"/>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2184207" y="3942996"/>
              <a:ext cx="0" cy="50405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grpSp>
        <p:nvGrpSpPr>
          <p:cNvPr id="12" name="Group 11"/>
          <p:cNvGrpSpPr/>
          <p:nvPr/>
        </p:nvGrpSpPr>
        <p:grpSpPr>
          <a:xfrm>
            <a:off x="1446467" y="5177865"/>
            <a:ext cx="1296144" cy="1270964"/>
            <a:chOff x="1259632" y="3166149"/>
            <a:chExt cx="1296144" cy="1270964"/>
          </a:xfrm>
        </p:grpSpPr>
        <p:cxnSp>
          <p:nvCxnSpPr>
            <p:cNvPr id="13" name="Straight Arrow Connector 12"/>
            <p:cNvCxnSpPr/>
            <p:nvPr/>
          </p:nvCxnSpPr>
          <p:spPr>
            <a:xfrm flipV="1">
              <a:off x="1259632" y="3297526"/>
              <a:ext cx="0" cy="11395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a:off x="1259632" y="4437112"/>
              <a:ext cx="1296144"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a:off x="1353681" y="3166149"/>
              <a:ext cx="648072" cy="432048"/>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a:off x="1547664" y="3284307"/>
              <a:ext cx="0" cy="115280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grpSp>
        <p:nvGrpSpPr>
          <p:cNvPr id="17" name="Group 16"/>
          <p:cNvGrpSpPr/>
          <p:nvPr/>
        </p:nvGrpSpPr>
        <p:grpSpPr>
          <a:xfrm>
            <a:off x="3059428" y="3994722"/>
            <a:ext cx="1296144" cy="1013082"/>
            <a:chOff x="1259632" y="3429000"/>
            <a:chExt cx="1296144" cy="1013082"/>
          </a:xfrm>
        </p:grpSpPr>
        <p:cxnSp>
          <p:nvCxnSpPr>
            <p:cNvPr id="18" name="Straight Arrow Connector 17"/>
            <p:cNvCxnSpPr/>
            <p:nvPr/>
          </p:nvCxnSpPr>
          <p:spPr>
            <a:xfrm flipV="1">
              <a:off x="1259632" y="3429000"/>
              <a:ext cx="0" cy="10081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a:off x="1259632" y="4437112"/>
              <a:ext cx="1296144"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1364230" y="3859797"/>
              <a:ext cx="543474" cy="144641"/>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a:off x="1652262" y="3938026"/>
              <a:ext cx="0" cy="50405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4604993" y="5271110"/>
            <a:ext cx="1296144" cy="1276537"/>
            <a:chOff x="1325192" y="3123537"/>
            <a:chExt cx="1296144" cy="1276537"/>
          </a:xfrm>
        </p:grpSpPr>
        <p:cxnSp>
          <p:nvCxnSpPr>
            <p:cNvPr id="23" name="Straight Arrow Connector 22"/>
            <p:cNvCxnSpPr/>
            <p:nvPr/>
          </p:nvCxnSpPr>
          <p:spPr>
            <a:xfrm flipV="1">
              <a:off x="1325192" y="3123537"/>
              <a:ext cx="0" cy="127653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4" name="Straight Arrow Connector 23"/>
            <p:cNvCxnSpPr/>
            <p:nvPr/>
          </p:nvCxnSpPr>
          <p:spPr>
            <a:xfrm>
              <a:off x="1325192" y="4360020"/>
              <a:ext cx="1296144"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1380297" y="3780584"/>
              <a:ext cx="648072" cy="432048"/>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Arrow Connector 25"/>
            <p:cNvCxnSpPr/>
            <p:nvPr/>
          </p:nvCxnSpPr>
          <p:spPr>
            <a:xfrm>
              <a:off x="1547664" y="3907479"/>
              <a:ext cx="0" cy="48970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grpSp>
        <p:nvGrpSpPr>
          <p:cNvPr id="27" name="Group 26"/>
          <p:cNvGrpSpPr/>
          <p:nvPr/>
        </p:nvGrpSpPr>
        <p:grpSpPr>
          <a:xfrm>
            <a:off x="5675411" y="4315176"/>
            <a:ext cx="1296144" cy="1008112"/>
            <a:chOff x="1259632" y="3429000"/>
            <a:chExt cx="1296144" cy="1008112"/>
          </a:xfrm>
        </p:grpSpPr>
        <p:cxnSp>
          <p:nvCxnSpPr>
            <p:cNvPr id="28" name="Straight Arrow Connector 27"/>
            <p:cNvCxnSpPr/>
            <p:nvPr/>
          </p:nvCxnSpPr>
          <p:spPr>
            <a:xfrm flipV="1">
              <a:off x="1259632" y="3429000"/>
              <a:ext cx="0" cy="10081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a:off x="1259632" y="4437112"/>
              <a:ext cx="1296144"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0" name="Straight Connector 29"/>
            <p:cNvCxnSpPr/>
            <p:nvPr/>
          </p:nvCxnSpPr>
          <p:spPr>
            <a:xfrm>
              <a:off x="1531065" y="3603171"/>
              <a:ext cx="643576" cy="545909"/>
            </a:xfrm>
            <a:prstGeom prst="line">
              <a:avLst/>
            </a:prstGeom>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a:off x="1871700" y="3933056"/>
              <a:ext cx="0" cy="50405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grpSp>
        <p:nvGrpSpPr>
          <p:cNvPr id="32" name="Group 31"/>
          <p:cNvGrpSpPr/>
          <p:nvPr/>
        </p:nvGrpSpPr>
        <p:grpSpPr>
          <a:xfrm>
            <a:off x="7212105" y="5309242"/>
            <a:ext cx="1296144" cy="1139588"/>
            <a:chOff x="1259632" y="3297525"/>
            <a:chExt cx="1296144" cy="1139588"/>
          </a:xfrm>
        </p:grpSpPr>
        <p:cxnSp>
          <p:nvCxnSpPr>
            <p:cNvPr id="33" name="Straight Arrow Connector 32"/>
            <p:cNvCxnSpPr/>
            <p:nvPr/>
          </p:nvCxnSpPr>
          <p:spPr>
            <a:xfrm flipV="1">
              <a:off x="1259632" y="3297525"/>
              <a:ext cx="47533" cy="1139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4" name="Straight Arrow Connector 33"/>
            <p:cNvCxnSpPr/>
            <p:nvPr/>
          </p:nvCxnSpPr>
          <p:spPr>
            <a:xfrm>
              <a:off x="1259632" y="4437112"/>
              <a:ext cx="1296144"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5" name="Straight Connector 34"/>
            <p:cNvCxnSpPr/>
            <p:nvPr/>
          </p:nvCxnSpPr>
          <p:spPr>
            <a:xfrm>
              <a:off x="1343118" y="3587708"/>
              <a:ext cx="648072" cy="432048"/>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Arrow Connector 35"/>
            <p:cNvCxnSpPr/>
            <p:nvPr/>
          </p:nvCxnSpPr>
          <p:spPr>
            <a:xfrm>
              <a:off x="1547664" y="3693618"/>
              <a:ext cx="0" cy="74349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sp>
        <p:nvSpPr>
          <p:cNvPr id="38" name="TextBox 37"/>
          <p:cNvSpPr txBox="1"/>
          <p:nvPr/>
        </p:nvSpPr>
        <p:spPr>
          <a:xfrm>
            <a:off x="7606138" y="5467072"/>
            <a:ext cx="675049" cy="369332"/>
          </a:xfrm>
          <a:prstGeom prst="rect">
            <a:avLst/>
          </a:prstGeom>
          <a:noFill/>
        </p:spPr>
        <p:txBody>
          <a:bodyPr wrap="square" rtlCol="1">
            <a:spAutoFit/>
          </a:bodyPr>
          <a:lstStyle/>
          <a:p>
            <a:r>
              <a:rPr lang="en-US" dirty="0" err="1" smtClean="0"/>
              <a:t>MBa</a:t>
            </a:r>
            <a:endParaRPr lang="fa-IR" dirty="0"/>
          </a:p>
        </p:txBody>
      </p:sp>
      <p:sp>
        <p:nvSpPr>
          <p:cNvPr id="39" name="TextBox 38"/>
          <p:cNvSpPr txBox="1"/>
          <p:nvPr/>
        </p:nvSpPr>
        <p:spPr>
          <a:xfrm>
            <a:off x="4651884" y="5662141"/>
            <a:ext cx="675049" cy="369332"/>
          </a:xfrm>
          <a:prstGeom prst="rect">
            <a:avLst/>
          </a:prstGeom>
          <a:noFill/>
        </p:spPr>
        <p:txBody>
          <a:bodyPr wrap="square" rtlCol="1">
            <a:spAutoFit/>
          </a:bodyPr>
          <a:lstStyle/>
          <a:p>
            <a:r>
              <a:rPr lang="en-US" dirty="0" err="1" smtClean="0"/>
              <a:t>MBb</a:t>
            </a:r>
            <a:endParaRPr lang="fa-IR" dirty="0"/>
          </a:p>
        </p:txBody>
      </p:sp>
      <p:sp>
        <p:nvSpPr>
          <p:cNvPr id="40" name="TextBox 39"/>
          <p:cNvSpPr txBox="1"/>
          <p:nvPr/>
        </p:nvSpPr>
        <p:spPr>
          <a:xfrm>
            <a:off x="1920317" y="5111357"/>
            <a:ext cx="1434279" cy="369332"/>
          </a:xfrm>
          <a:prstGeom prst="rect">
            <a:avLst/>
          </a:prstGeom>
          <a:noFill/>
        </p:spPr>
        <p:txBody>
          <a:bodyPr wrap="square" rtlCol="1">
            <a:spAutoFit/>
          </a:bodyPr>
          <a:lstStyle/>
          <a:p>
            <a:r>
              <a:rPr lang="en-US" dirty="0" err="1" smtClean="0"/>
              <a:t>MBa+MBb</a:t>
            </a:r>
            <a:endParaRPr lang="fa-IR" dirty="0"/>
          </a:p>
        </p:txBody>
      </p:sp>
      <p:sp>
        <p:nvSpPr>
          <p:cNvPr id="41" name="TextBox 40"/>
          <p:cNvSpPr txBox="1"/>
          <p:nvPr/>
        </p:nvSpPr>
        <p:spPr>
          <a:xfrm>
            <a:off x="415423" y="5585697"/>
            <a:ext cx="840349" cy="369332"/>
          </a:xfrm>
          <a:prstGeom prst="rect">
            <a:avLst/>
          </a:prstGeom>
          <a:noFill/>
        </p:spPr>
        <p:txBody>
          <a:bodyPr wrap="square" rtlCol="1">
            <a:spAutoFit/>
          </a:bodyPr>
          <a:lstStyle/>
          <a:p>
            <a:r>
              <a:rPr lang="en-US" dirty="0" smtClean="0"/>
              <a:t>MB</a:t>
            </a:r>
            <a:endParaRPr lang="fa-IR" dirty="0"/>
          </a:p>
        </p:txBody>
      </p:sp>
      <p:sp>
        <p:nvSpPr>
          <p:cNvPr id="43" name="TextBox 42"/>
          <p:cNvSpPr txBox="1"/>
          <p:nvPr/>
        </p:nvSpPr>
        <p:spPr>
          <a:xfrm>
            <a:off x="1101903" y="6488668"/>
            <a:ext cx="518192" cy="369332"/>
          </a:xfrm>
          <a:prstGeom prst="rect">
            <a:avLst/>
          </a:prstGeom>
          <a:noFill/>
        </p:spPr>
        <p:txBody>
          <a:bodyPr wrap="square" rtlCol="1">
            <a:spAutoFit/>
          </a:bodyPr>
          <a:lstStyle/>
          <a:p>
            <a:r>
              <a:rPr lang="en-US" dirty="0" smtClean="0"/>
              <a:t>G1</a:t>
            </a:r>
            <a:endParaRPr lang="fa-IR" dirty="0"/>
          </a:p>
        </p:txBody>
      </p:sp>
      <p:sp>
        <p:nvSpPr>
          <p:cNvPr id="44" name="TextBox 43"/>
          <p:cNvSpPr txBox="1"/>
          <p:nvPr/>
        </p:nvSpPr>
        <p:spPr>
          <a:xfrm>
            <a:off x="4670121" y="6557097"/>
            <a:ext cx="518192" cy="369332"/>
          </a:xfrm>
          <a:prstGeom prst="rect">
            <a:avLst/>
          </a:prstGeom>
          <a:noFill/>
        </p:spPr>
        <p:txBody>
          <a:bodyPr wrap="square" rtlCol="1">
            <a:spAutoFit/>
          </a:bodyPr>
          <a:lstStyle/>
          <a:p>
            <a:r>
              <a:rPr lang="en-US" dirty="0" smtClean="0"/>
              <a:t>G1</a:t>
            </a:r>
            <a:endParaRPr lang="fa-IR" dirty="0"/>
          </a:p>
        </p:txBody>
      </p:sp>
      <p:sp>
        <p:nvSpPr>
          <p:cNvPr id="46" name="TextBox 45"/>
          <p:cNvSpPr txBox="1"/>
          <p:nvPr/>
        </p:nvSpPr>
        <p:spPr>
          <a:xfrm>
            <a:off x="7425470" y="6480953"/>
            <a:ext cx="518192" cy="369332"/>
          </a:xfrm>
          <a:prstGeom prst="rect">
            <a:avLst/>
          </a:prstGeom>
          <a:noFill/>
        </p:spPr>
        <p:txBody>
          <a:bodyPr wrap="square" rtlCol="1">
            <a:spAutoFit/>
          </a:bodyPr>
          <a:lstStyle/>
          <a:p>
            <a:r>
              <a:rPr lang="en-US" dirty="0" smtClean="0"/>
              <a:t>G1</a:t>
            </a:r>
            <a:endParaRPr lang="fa-IR" dirty="0"/>
          </a:p>
        </p:txBody>
      </p:sp>
      <p:sp>
        <p:nvSpPr>
          <p:cNvPr id="47" name="TextBox 46"/>
          <p:cNvSpPr txBox="1"/>
          <p:nvPr/>
        </p:nvSpPr>
        <p:spPr>
          <a:xfrm>
            <a:off x="277589" y="4056187"/>
            <a:ext cx="275667" cy="369332"/>
          </a:xfrm>
          <a:prstGeom prst="rect">
            <a:avLst/>
          </a:prstGeom>
          <a:noFill/>
        </p:spPr>
        <p:txBody>
          <a:bodyPr wrap="square" rtlCol="1">
            <a:spAutoFit/>
          </a:bodyPr>
          <a:lstStyle/>
          <a:p>
            <a:r>
              <a:rPr lang="en-US" dirty="0"/>
              <a:t>P</a:t>
            </a:r>
            <a:endParaRPr lang="fa-IR" dirty="0"/>
          </a:p>
        </p:txBody>
      </p:sp>
      <p:sp>
        <p:nvSpPr>
          <p:cNvPr id="48" name="TextBox 47"/>
          <p:cNvSpPr txBox="1"/>
          <p:nvPr/>
        </p:nvSpPr>
        <p:spPr>
          <a:xfrm>
            <a:off x="835689" y="4850590"/>
            <a:ext cx="420083" cy="369332"/>
          </a:xfrm>
          <a:prstGeom prst="rect">
            <a:avLst/>
          </a:prstGeom>
          <a:noFill/>
        </p:spPr>
        <p:txBody>
          <a:bodyPr wrap="square" rtlCol="1">
            <a:spAutoFit/>
          </a:bodyPr>
          <a:lstStyle/>
          <a:p>
            <a:r>
              <a:rPr lang="en-US" dirty="0" smtClean="0"/>
              <a:t>Q</a:t>
            </a:r>
            <a:endParaRPr lang="fa-IR" dirty="0"/>
          </a:p>
        </p:txBody>
      </p:sp>
      <p:sp>
        <p:nvSpPr>
          <p:cNvPr id="50" name="TextBox 49"/>
          <p:cNvSpPr txBox="1"/>
          <p:nvPr/>
        </p:nvSpPr>
        <p:spPr>
          <a:xfrm>
            <a:off x="3665497" y="5097740"/>
            <a:ext cx="316303" cy="369332"/>
          </a:xfrm>
          <a:prstGeom prst="rect">
            <a:avLst/>
          </a:prstGeom>
          <a:noFill/>
        </p:spPr>
        <p:txBody>
          <a:bodyPr wrap="square" rtlCol="1">
            <a:spAutoFit/>
          </a:bodyPr>
          <a:lstStyle/>
          <a:p>
            <a:r>
              <a:rPr lang="fa-IR" dirty="0" smtClean="0"/>
              <a:t>5</a:t>
            </a:r>
            <a:endParaRPr lang="fa-IR" dirty="0"/>
          </a:p>
        </p:txBody>
      </p:sp>
      <p:sp>
        <p:nvSpPr>
          <p:cNvPr id="51" name="TextBox 50"/>
          <p:cNvSpPr txBox="1"/>
          <p:nvPr/>
        </p:nvSpPr>
        <p:spPr>
          <a:xfrm>
            <a:off x="6287479" y="5401031"/>
            <a:ext cx="316303" cy="369332"/>
          </a:xfrm>
          <a:prstGeom prst="rect">
            <a:avLst/>
          </a:prstGeom>
          <a:noFill/>
        </p:spPr>
        <p:txBody>
          <a:bodyPr wrap="square" rtlCol="1">
            <a:spAutoFit/>
          </a:bodyPr>
          <a:lstStyle/>
          <a:p>
            <a:r>
              <a:rPr lang="fa-IR" dirty="0" smtClean="0"/>
              <a:t>7</a:t>
            </a:r>
            <a:endParaRPr lang="fa-IR" dirty="0"/>
          </a:p>
        </p:txBody>
      </p:sp>
    </p:spTree>
    <p:extLst>
      <p:ext uri="{BB962C8B-B14F-4D97-AF65-F5344CB8AC3E}">
        <p14:creationId xmlns:p14="http://schemas.microsoft.com/office/powerpoint/2010/main" val="3205894293"/>
      </p:ext>
    </p:extLst>
  </p:cSld>
  <p:clrMapOvr>
    <a:masterClrMapping/>
  </p:clrMapOvr>
  <p:transition spd="slow">
    <p:push dir="r"/>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a:xfrm>
            <a:off x="468313" y="836613"/>
            <a:ext cx="8229600" cy="5475287"/>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None/>
            </a:pPr>
            <a:r>
              <a:rPr lang="fa-IR" sz="2800" dirty="0" smtClean="0"/>
              <a:t>در شکل فوق سطح تولید </a:t>
            </a:r>
            <a:r>
              <a:rPr lang="en-US" sz="2800" dirty="0" smtClean="0"/>
              <a:t>qe</a:t>
            </a:r>
            <a:r>
              <a:rPr lang="fa-IR" sz="2800" dirty="0" smtClean="0"/>
              <a:t> کارآمد می باشد. اگر </a:t>
            </a:r>
          </a:p>
          <a:p>
            <a:pPr marL="0" indent="0" algn="ctr">
              <a:buNone/>
            </a:pPr>
            <a:r>
              <a:rPr lang="fa-IR" sz="2800" dirty="0" smtClean="0"/>
              <a:t>سطح تولید از </a:t>
            </a:r>
            <a:r>
              <a:rPr lang="en-US" sz="2800" dirty="0" smtClean="0"/>
              <a:t>qe</a:t>
            </a:r>
            <a:r>
              <a:rPr lang="fa-IR" sz="2800" dirty="0" smtClean="0"/>
              <a:t> به </a:t>
            </a:r>
            <a:r>
              <a:rPr lang="en-US" sz="2800" dirty="0" smtClean="0"/>
              <a:t>qg</a:t>
            </a:r>
            <a:r>
              <a:rPr lang="fa-IR" sz="2800" dirty="0" smtClean="0"/>
              <a:t> برسد (در اثر سوبسید)، در این</a:t>
            </a:r>
          </a:p>
          <a:p>
            <a:pPr marL="0" indent="0" algn="ctr">
              <a:buNone/>
            </a:pPr>
            <a:r>
              <a:rPr lang="fa-IR" sz="2800" dirty="0" smtClean="0"/>
              <a:t> سطح تولید هزینه نهایی بیشتر از فایده نهایی است، </a:t>
            </a:r>
          </a:p>
          <a:p>
            <a:pPr marL="0" indent="0" algn="ctr">
              <a:buNone/>
            </a:pPr>
            <a:r>
              <a:rPr lang="fa-IR" sz="2800" dirty="0" smtClean="0"/>
              <a:t>در نتیجه به اندازه اختلاف فایده وهزینه یعنی </a:t>
            </a:r>
            <a:r>
              <a:rPr lang="en-US" sz="2800" dirty="0" smtClean="0"/>
              <a:t>hg</a:t>
            </a:r>
            <a:r>
              <a:rPr lang="fa-IR" sz="2800" dirty="0" smtClean="0"/>
              <a:t> کاهش</a:t>
            </a:r>
          </a:p>
          <a:p>
            <a:pPr marL="0" indent="0" algn="ctr">
              <a:buNone/>
            </a:pPr>
            <a:r>
              <a:rPr lang="fa-IR" sz="2800" dirty="0" smtClean="0"/>
              <a:t> خالص در رفاه ایجاد می شود. </a:t>
            </a:r>
          </a:p>
          <a:p>
            <a:pPr algn="ctr">
              <a:buFontTx/>
              <a:buNone/>
            </a:pPr>
            <a:endParaRPr lang="fa-IR" sz="2800" dirty="0" smtClean="0"/>
          </a:p>
          <a:p>
            <a:pPr marL="0" indent="0" algn="ctr">
              <a:buNone/>
            </a:pPr>
            <a:r>
              <a:rPr lang="fa-IR" sz="2800" dirty="0"/>
              <a:t>ب</a:t>
            </a:r>
            <a:r>
              <a:rPr lang="fa-IR" sz="2800" dirty="0" smtClean="0"/>
              <a:t>دیهی است تولید واحدی که کاهش خالص رفاه داشته</a:t>
            </a:r>
          </a:p>
          <a:p>
            <a:pPr marL="0" indent="0" algn="ctr">
              <a:buNone/>
            </a:pPr>
            <a:r>
              <a:rPr lang="fa-IR" sz="2800" dirty="0" smtClean="0"/>
              <a:t> باشد نه تنها مناسب نیست بلکه عدم تولید آن به </a:t>
            </a:r>
          </a:p>
          <a:p>
            <a:pPr marL="0" indent="0" algn="ctr">
              <a:buNone/>
            </a:pPr>
            <a:r>
              <a:rPr lang="fa-IR" sz="2800" dirty="0" smtClean="0"/>
              <a:t>همان مقدار یعنی </a:t>
            </a:r>
            <a:r>
              <a:rPr lang="en-US" sz="2800" dirty="0" smtClean="0"/>
              <a:t>hg</a:t>
            </a:r>
            <a:r>
              <a:rPr lang="fa-IR" sz="2800" dirty="0" smtClean="0"/>
              <a:t> افزایش در رفاه را به دنبال دارد.</a:t>
            </a:r>
            <a:endParaRPr lang="en-US" sz="2800" dirty="0"/>
          </a:p>
        </p:txBody>
      </p:sp>
    </p:spTree>
    <p:extLst>
      <p:ext uri="{BB962C8B-B14F-4D97-AF65-F5344CB8AC3E}">
        <p14:creationId xmlns:p14="http://schemas.microsoft.com/office/powerpoint/2010/main" val="1615867386"/>
      </p:ext>
    </p:extLst>
  </p:cSld>
  <p:clrMapOvr>
    <a:masterClrMapping/>
  </p:clrMapOvr>
  <p:transition spd="slow">
    <p:push dir="r"/>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rot="20410366">
            <a:off x="160553" y="1431249"/>
            <a:ext cx="8889105" cy="4051437"/>
          </a:xfrm>
        </p:spPr>
        <p:txBody>
          <a:bodyPr>
            <a:normAutofit/>
          </a:bodyPr>
          <a:lstStyle/>
          <a:p>
            <a:pPr marL="0" indent="0" algn="ctr">
              <a:buNone/>
            </a:pPr>
            <a:r>
              <a:rPr lang="fa-IR" sz="2800" dirty="0"/>
              <a:t>اگر سطح تولید از</a:t>
            </a:r>
            <a:r>
              <a:rPr lang="en-US" sz="2800" dirty="0"/>
              <a:t>q</a:t>
            </a:r>
            <a:r>
              <a:rPr lang="fa-IR" sz="2800" dirty="0"/>
              <a:t> به </a:t>
            </a:r>
            <a:r>
              <a:rPr lang="en-US" sz="2800" dirty="0"/>
              <a:t>q</a:t>
            </a:r>
            <a:r>
              <a:rPr lang="fa-IR" sz="2800" dirty="0"/>
              <a:t> کاهش یابد (در اثر مالیات)، در </a:t>
            </a:r>
            <a:r>
              <a:rPr lang="fa-IR" sz="2800" dirty="0" smtClean="0"/>
              <a:t>این</a:t>
            </a:r>
          </a:p>
          <a:p>
            <a:pPr marL="0" indent="0" algn="ctr">
              <a:buNone/>
            </a:pPr>
            <a:r>
              <a:rPr lang="fa-IR" sz="2800" dirty="0" smtClean="0"/>
              <a:t> </a:t>
            </a:r>
            <a:r>
              <a:rPr lang="fa-IR" sz="2800" dirty="0"/>
              <a:t>سطح تولید، فایده نهایی ایجاد شده بیشتر از هزینه </a:t>
            </a:r>
            <a:r>
              <a:rPr lang="fa-IR" sz="2800" dirty="0" smtClean="0"/>
              <a:t>نهایی</a:t>
            </a:r>
          </a:p>
          <a:p>
            <a:pPr marL="0" indent="0" algn="ctr">
              <a:buNone/>
            </a:pPr>
            <a:r>
              <a:rPr lang="fa-IR" sz="2800" dirty="0" smtClean="0"/>
              <a:t> </a:t>
            </a:r>
            <a:r>
              <a:rPr lang="fa-IR" sz="2800" dirty="0"/>
              <a:t>بوده لذا افزایش تولید از </a:t>
            </a:r>
            <a:r>
              <a:rPr lang="en-US" sz="2800" dirty="0"/>
              <a:t>q</a:t>
            </a:r>
            <a:r>
              <a:rPr lang="fa-IR" sz="2800" dirty="0"/>
              <a:t> به </a:t>
            </a:r>
            <a:r>
              <a:rPr lang="en-US" sz="2800" dirty="0"/>
              <a:t>q</a:t>
            </a:r>
            <a:r>
              <a:rPr lang="fa-IR" sz="2800" dirty="0"/>
              <a:t> همراه با افزایش خالص </a:t>
            </a:r>
            <a:r>
              <a:rPr lang="fa-IR" sz="2800" dirty="0" smtClean="0"/>
              <a:t>در</a:t>
            </a:r>
          </a:p>
          <a:p>
            <a:pPr marL="0" indent="0" algn="ctr">
              <a:buNone/>
            </a:pPr>
            <a:r>
              <a:rPr lang="fa-IR" sz="2800" dirty="0" smtClean="0"/>
              <a:t> </a:t>
            </a:r>
            <a:r>
              <a:rPr lang="fa-IR" sz="2800" dirty="0"/>
              <a:t>رفاه خواهد بود. در نتیجه هر افزایش یا کاهش تولید </a:t>
            </a:r>
            <a:r>
              <a:rPr lang="fa-IR" sz="2800" dirty="0" smtClean="0"/>
              <a:t>نسبت</a:t>
            </a:r>
          </a:p>
          <a:p>
            <a:pPr marL="0" indent="0" algn="ctr">
              <a:buNone/>
            </a:pPr>
            <a:r>
              <a:rPr lang="fa-IR" sz="2800" dirty="0" smtClean="0"/>
              <a:t> </a:t>
            </a:r>
            <a:r>
              <a:rPr lang="fa-IR" sz="2800" dirty="0"/>
              <a:t>به </a:t>
            </a:r>
            <a:r>
              <a:rPr lang="en-US" sz="2800" dirty="0"/>
              <a:t>q</a:t>
            </a:r>
            <a:r>
              <a:rPr lang="fa-IR" sz="2800" dirty="0"/>
              <a:t> کاهش در رفاه را به دنبال خواهد آورد. </a:t>
            </a:r>
            <a:endParaRPr lang="en-US" sz="2800" dirty="0"/>
          </a:p>
        </p:txBody>
      </p:sp>
    </p:spTree>
    <p:extLst>
      <p:ext uri="{BB962C8B-B14F-4D97-AF65-F5344CB8AC3E}">
        <p14:creationId xmlns:p14="http://schemas.microsoft.com/office/powerpoint/2010/main" val="1683994245"/>
      </p:ext>
    </p:extLst>
  </p:cSld>
  <p:clrMapOvr>
    <a:masterClrMapping/>
  </p:clrMapOvr>
  <p:transition spd="slow">
    <p:push dir="r"/>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ayansharq\Pictures\New folder\roses-1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 y="-1943"/>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rot="20183212">
            <a:off x="-109653" y="1832483"/>
            <a:ext cx="8953700" cy="3084065"/>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Font typeface="Wingdings 2" charset="2"/>
              <a:buNone/>
            </a:pPr>
            <a:r>
              <a:rPr lang="fa-IR" sz="2800" dirty="0" smtClean="0">
                <a:latin typeface="Titr" pitchFamily="2" charset="-78"/>
                <a:cs typeface="Titr" pitchFamily="2" charset="-78"/>
              </a:rPr>
              <a:t>به غیر از دو حالت خاص که منحنی عرضه یا تقاضا کاملا ً بدون </a:t>
            </a:r>
          </a:p>
          <a:p>
            <a:pPr marL="0" indent="0" algn="ctr">
              <a:buFont typeface="Wingdings 2" charset="2"/>
              <a:buNone/>
            </a:pPr>
            <a:r>
              <a:rPr lang="fa-IR" sz="2800" dirty="0" smtClean="0">
                <a:latin typeface="Titr" pitchFamily="2" charset="-78"/>
                <a:cs typeface="Titr" pitchFamily="2" charset="-78"/>
              </a:rPr>
              <a:t>کشش هستند و در نتیجه تغییری در سطح تولید اتفاق نخواهد افتاد،</a:t>
            </a:r>
          </a:p>
          <a:p>
            <a:pPr marL="0" indent="0" algn="ctr">
              <a:buFont typeface="Wingdings 2" charset="2"/>
              <a:buNone/>
            </a:pPr>
            <a:r>
              <a:rPr lang="fa-IR" sz="2800" dirty="0" smtClean="0">
                <a:latin typeface="Titr" pitchFamily="2" charset="-78"/>
                <a:cs typeface="Titr" pitchFamily="2" charset="-78"/>
              </a:rPr>
              <a:t> مالیات بر واحد سطح تولید بازار رقابتی را کاهش می دهد، در </a:t>
            </a:r>
          </a:p>
          <a:p>
            <a:pPr marL="0" indent="0" algn="ctr">
              <a:buFont typeface="Wingdings 2" charset="2"/>
              <a:buNone/>
            </a:pPr>
            <a:r>
              <a:rPr lang="fa-IR" sz="2800" dirty="0" smtClean="0">
                <a:latin typeface="Titr" pitchFamily="2" charset="-78"/>
                <a:cs typeface="Titr" pitchFamily="2" charset="-78"/>
              </a:rPr>
              <a:t>نتیجه مالیات در بازار رقابتی همراه با کاهش خالص در رفاه است.</a:t>
            </a:r>
          </a:p>
          <a:p>
            <a:pPr marL="0" indent="0" algn="ctr">
              <a:buFont typeface="Wingdings 2" charset="2"/>
              <a:buNone/>
            </a:pPr>
            <a:r>
              <a:rPr lang="fa-IR" sz="2800" dirty="0" smtClean="0">
                <a:latin typeface="Titr" pitchFamily="2" charset="-78"/>
                <a:cs typeface="Titr" pitchFamily="2" charset="-78"/>
              </a:rPr>
              <a:t> مقدار کاهش خالص در رفاه بستگی به کاهش در سطح تولید و</a:t>
            </a:r>
          </a:p>
          <a:p>
            <a:pPr marL="0" indent="0" algn="ctr">
              <a:buFont typeface="Wingdings 2" charset="2"/>
              <a:buNone/>
            </a:pPr>
            <a:r>
              <a:rPr lang="fa-IR" sz="2800" dirty="0" smtClean="0">
                <a:latin typeface="Titr" pitchFamily="2" charset="-78"/>
                <a:cs typeface="Titr" pitchFamily="2" charset="-78"/>
              </a:rPr>
              <a:t> اختلاف بین فایده نهایی و هزینه نهایی تولید دارد. </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3809405141"/>
      </p:ext>
    </p:extLst>
  </p:cSld>
  <p:clrMapOvr>
    <a:masterClrMapping/>
  </p:clrMapOvr>
  <p:transition spd="slow">
    <p:push dir="r"/>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179512" y="692696"/>
            <a:ext cx="8640960" cy="2952328"/>
          </a:xfrm>
        </p:spPr>
        <p:txBody>
          <a:bodyPr>
            <a:normAutofit/>
          </a:bodyPr>
          <a:lstStyle/>
          <a:p>
            <a:pPr marL="0" indent="0" algn="just">
              <a:buNone/>
            </a:pPr>
            <a:r>
              <a:rPr lang="fa-IR" sz="2800" dirty="0">
                <a:latin typeface="Titr" pitchFamily="2" charset="-78"/>
                <a:cs typeface="Titr" pitchFamily="2" charset="-78"/>
              </a:rPr>
              <a:t>سوبسید بر واحد در بازار رقابتی نیز به غیر از دو حالت خاص </a:t>
            </a:r>
            <a:r>
              <a:rPr lang="fa-IR" sz="2800" dirty="0" smtClean="0">
                <a:latin typeface="Titr" pitchFamily="2" charset="-78"/>
                <a:cs typeface="Titr" pitchFamily="2" charset="-78"/>
              </a:rPr>
              <a:t>فوق</a:t>
            </a:r>
          </a:p>
          <a:p>
            <a:pPr marL="0" indent="0" algn="just">
              <a:buNone/>
            </a:pPr>
            <a:r>
              <a:rPr lang="fa-IR" sz="2800" dirty="0" smtClean="0">
                <a:latin typeface="Titr" pitchFamily="2" charset="-78"/>
                <a:cs typeface="Titr" pitchFamily="2" charset="-78"/>
              </a:rPr>
              <a:t> </a:t>
            </a:r>
            <a:r>
              <a:rPr lang="fa-IR" sz="2800" dirty="0">
                <a:latin typeface="Titr" pitchFamily="2" charset="-78"/>
                <a:cs typeface="Titr" pitchFamily="2" charset="-78"/>
              </a:rPr>
              <a:t>سطح تولیدات را افزایش می دهد و در نتیجه سوبسید نیز در </a:t>
            </a:r>
            <a:r>
              <a:rPr lang="fa-IR" sz="2800" dirty="0" smtClean="0">
                <a:latin typeface="Titr" pitchFamily="2" charset="-78"/>
                <a:cs typeface="Titr" pitchFamily="2" charset="-78"/>
              </a:rPr>
              <a:t>بازار</a:t>
            </a:r>
          </a:p>
          <a:p>
            <a:pPr marL="0" indent="0" algn="just">
              <a:buNone/>
            </a:pPr>
            <a:r>
              <a:rPr lang="fa-IR" sz="2800" dirty="0" smtClean="0">
                <a:latin typeface="Titr" pitchFamily="2" charset="-78"/>
                <a:cs typeface="Titr" pitchFamily="2" charset="-78"/>
              </a:rPr>
              <a:t> </a:t>
            </a:r>
            <a:r>
              <a:rPr lang="fa-IR" sz="2800" dirty="0">
                <a:latin typeface="Titr" pitchFamily="2" charset="-78"/>
                <a:cs typeface="Titr" pitchFamily="2" charset="-78"/>
              </a:rPr>
              <a:t>رقابتی کاهش خالص رفاه را به دنبال دارد و مقدار کاهش </a:t>
            </a:r>
            <a:r>
              <a:rPr lang="fa-IR" sz="2800" dirty="0" smtClean="0">
                <a:latin typeface="Titr" pitchFamily="2" charset="-78"/>
                <a:cs typeface="Titr" pitchFamily="2" charset="-78"/>
              </a:rPr>
              <a:t>خالص</a:t>
            </a:r>
          </a:p>
          <a:p>
            <a:pPr marL="0" indent="0" algn="just">
              <a:buNone/>
            </a:pPr>
            <a:r>
              <a:rPr lang="fa-IR" sz="2800" dirty="0" smtClean="0">
                <a:latin typeface="Titr" pitchFamily="2" charset="-78"/>
                <a:cs typeface="Titr" pitchFamily="2" charset="-78"/>
              </a:rPr>
              <a:t> </a:t>
            </a:r>
            <a:r>
              <a:rPr lang="fa-IR" sz="2800" dirty="0">
                <a:latin typeface="Titr" pitchFamily="2" charset="-78"/>
                <a:cs typeface="Titr" pitchFamily="2" charset="-78"/>
              </a:rPr>
              <a:t>رفاه ایجاد شده نیز بستگی به مقدار افزایش در سطح تولید و تفاوت </a:t>
            </a:r>
            <a:endParaRPr lang="fa-IR" sz="2800" dirty="0" smtClean="0">
              <a:latin typeface="Titr" pitchFamily="2" charset="-78"/>
              <a:cs typeface="Titr" pitchFamily="2" charset="-78"/>
            </a:endParaRPr>
          </a:p>
          <a:p>
            <a:pPr marL="0" indent="0" algn="just">
              <a:buNone/>
            </a:pPr>
            <a:r>
              <a:rPr lang="fa-IR" sz="2800" dirty="0" smtClean="0">
                <a:latin typeface="Titr" pitchFamily="2" charset="-78"/>
                <a:cs typeface="Titr" pitchFamily="2" charset="-78"/>
              </a:rPr>
              <a:t>فایده </a:t>
            </a:r>
            <a:r>
              <a:rPr lang="fa-IR" sz="2800" dirty="0">
                <a:latin typeface="Titr" pitchFamily="2" charset="-78"/>
                <a:cs typeface="Titr" pitchFamily="2" charset="-78"/>
              </a:rPr>
              <a:t>نهایی و هزینه نهایی تولید دارد. </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2192380806"/>
      </p:ext>
    </p:extLst>
  </p:cSld>
  <p:clrMapOvr>
    <a:masterClrMapping/>
  </p:clrMapOvr>
  <p:transition spd="slow">
    <p:push dir="r"/>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rot="1261050">
            <a:off x="1577097" y="1309440"/>
            <a:ext cx="7125113" cy="924475"/>
          </a:xfrm>
        </p:spPr>
        <p:txBody>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بر قیمت فروش :</a:t>
            </a: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rot="1127891">
            <a:off x="467544" y="1807361"/>
            <a:ext cx="8208911" cy="4051437"/>
          </a:xfrm>
        </p:spPr>
        <p:txBody>
          <a:bodyPr>
            <a:normAutofit/>
          </a:bodyPr>
          <a:lstStyle/>
          <a:p>
            <a:pPr algn="ctr">
              <a:buFontTx/>
              <a:buNone/>
            </a:pPr>
            <a:r>
              <a:rPr lang="fa-IR" sz="2800" dirty="0">
                <a:latin typeface="Titr" pitchFamily="2" charset="-78"/>
                <a:cs typeface="Titr" pitchFamily="2" charset="-78"/>
              </a:rPr>
              <a:t>مالیات بر قیمت فروش از انواع مالیات های غیر مستقیم محسوب </a:t>
            </a:r>
            <a:endParaRPr lang="fa-IR" sz="2800" dirty="0" smtClean="0">
              <a:latin typeface="Titr" pitchFamily="2" charset="-78"/>
              <a:cs typeface="Titr" pitchFamily="2" charset="-78"/>
            </a:endParaRPr>
          </a:p>
          <a:p>
            <a:pPr algn="ctr">
              <a:buFontTx/>
              <a:buNone/>
            </a:pPr>
            <a:r>
              <a:rPr lang="fa-IR" sz="2800" dirty="0" smtClean="0">
                <a:latin typeface="Titr" pitchFamily="2" charset="-78"/>
                <a:cs typeface="Titr" pitchFamily="2" charset="-78"/>
              </a:rPr>
              <a:t>می </a:t>
            </a:r>
            <a:r>
              <a:rPr lang="fa-IR" sz="2800" dirty="0">
                <a:latin typeface="Titr" pitchFamily="2" charset="-78"/>
                <a:cs typeface="Titr" pitchFamily="2" charset="-78"/>
              </a:rPr>
              <a:t>شود. برخلاف مالیات بر واحد فروش که درهر سطح قیمت </a:t>
            </a:r>
            <a:r>
              <a:rPr lang="fa-IR" sz="2800" dirty="0" smtClean="0">
                <a:latin typeface="Titr" pitchFamily="2" charset="-78"/>
                <a:cs typeface="Titr" pitchFamily="2" charset="-78"/>
              </a:rPr>
              <a:t>و</a:t>
            </a:r>
          </a:p>
          <a:p>
            <a:pPr algn="ctr">
              <a:buFontTx/>
              <a:buNone/>
            </a:pPr>
            <a:r>
              <a:rPr lang="fa-IR" sz="2800" dirty="0" smtClean="0">
                <a:latin typeface="Titr" pitchFamily="2" charset="-78"/>
                <a:cs typeface="Titr" pitchFamily="2" charset="-78"/>
              </a:rPr>
              <a:t> </a:t>
            </a:r>
            <a:r>
              <a:rPr lang="fa-IR" sz="2800" dirty="0">
                <a:latin typeface="Titr" pitchFamily="2" charset="-78"/>
                <a:cs typeface="Titr" pitchFamily="2" charset="-78"/>
              </a:rPr>
              <a:t>تولید بدون تغییر باقی می ماند، مالیات بر قیمت فروش هر </a:t>
            </a:r>
            <a:r>
              <a:rPr lang="fa-IR" sz="2800" dirty="0" smtClean="0">
                <a:latin typeface="Titr" pitchFamily="2" charset="-78"/>
                <a:cs typeface="Titr" pitchFamily="2" charset="-78"/>
              </a:rPr>
              <a:t>چند</a:t>
            </a:r>
          </a:p>
          <a:p>
            <a:pPr algn="ctr">
              <a:buFontTx/>
              <a:buNone/>
            </a:pPr>
            <a:r>
              <a:rPr lang="fa-IR" sz="2800" dirty="0" smtClean="0">
                <a:latin typeface="Titr" pitchFamily="2" charset="-78"/>
                <a:cs typeface="Titr" pitchFamily="2" charset="-78"/>
              </a:rPr>
              <a:t> </a:t>
            </a:r>
            <a:r>
              <a:rPr lang="fa-IR" sz="2800" dirty="0">
                <a:latin typeface="Titr" pitchFamily="2" charset="-78"/>
                <a:cs typeface="Titr" pitchFamily="2" charset="-78"/>
              </a:rPr>
              <a:t>که نرخ مالیاتی ثابت بماند، ولی با تغییر در قیمت و سطح تولید، </a:t>
            </a:r>
            <a:endParaRPr lang="fa-IR" sz="2800" dirty="0" smtClean="0">
              <a:latin typeface="Titr" pitchFamily="2" charset="-78"/>
              <a:cs typeface="Titr" pitchFamily="2" charset="-78"/>
            </a:endParaRPr>
          </a:p>
          <a:p>
            <a:pPr algn="ctr">
              <a:buFontTx/>
              <a:buNone/>
            </a:pPr>
            <a:r>
              <a:rPr lang="fa-IR" sz="2800" dirty="0" smtClean="0">
                <a:latin typeface="Titr" pitchFamily="2" charset="-78"/>
                <a:cs typeface="Titr" pitchFamily="2" charset="-78"/>
              </a:rPr>
              <a:t>مقدار </a:t>
            </a:r>
            <a:r>
              <a:rPr lang="fa-IR" sz="2800" dirty="0">
                <a:latin typeface="Titr" pitchFamily="2" charset="-78"/>
                <a:cs typeface="Titr" pitchFamily="2" charset="-78"/>
              </a:rPr>
              <a:t>مالیات بر قیمت فروش نیز تغییر خواهد نمود. </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2144499062"/>
      </p:ext>
    </p:extLst>
  </p:cSld>
  <p:clrMapOvr>
    <a:masterClrMapping/>
  </p:clrMapOvr>
  <p:transition spd="slow">
    <p:push dir="r"/>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827584" y="692696"/>
            <a:ext cx="7557161" cy="720080"/>
          </a:xfrm>
          <a:noFill/>
          <a:ln/>
        </p:spPr>
        <p:txBody>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بر قیمت فروش :</a:t>
            </a: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199362" y="1774050"/>
            <a:ext cx="8481231" cy="4051437"/>
          </a:xfrm>
        </p:spPr>
        <p:txBody>
          <a:bodyPr>
            <a:normAutofit/>
          </a:bodyPr>
          <a:lstStyle/>
          <a:p>
            <a:pPr marL="0" indent="0" algn="just">
              <a:buNone/>
            </a:pPr>
            <a:r>
              <a:rPr lang="fa-IR" sz="2800" dirty="0">
                <a:latin typeface="Titr" pitchFamily="2" charset="-78"/>
                <a:cs typeface="Titr" pitchFamily="2" charset="-78"/>
              </a:rPr>
              <a:t>منحنی درآمد متوسط خالص در مالیات بر واحد فروش به </a:t>
            </a:r>
            <a:r>
              <a:rPr lang="fa-IR" sz="2800" dirty="0" smtClean="0">
                <a:latin typeface="Titr" pitchFamily="2" charset="-78"/>
                <a:cs typeface="Titr" pitchFamily="2" charset="-78"/>
              </a:rPr>
              <a:t>صورت</a:t>
            </a:r>
          </a:p>
          <a:p>
            <a:pPr marL="0" indent="0" algn="just">
              <a:buNone/>
            </a:pPr>
            <a:r>
              <a:rPr lang="fa-IR" sz="2800" dirty="0" smtClean="0">
                <a:latin typeface="Titr" pitchFamily="2" charset="-78"/>
                <a:cs typeface="Titr" pitchFamily="2" charset="-78"/>
              </a:rPr>
              <a:t> </a:t>
            </a:r>
            <a:r>
              <a:rPr lang="fa-IR" sz="2800" dirty="0">
                <a:latin typeface="Titr" pitchFamily="2" charset="-78"/>
                <a:cs typeface="Titr" pitchFamily="2" charset="-78"/>
              </a:rPr>
              <a:t>موازی با منحنی تقاضا به مقدار مالیات به سمت پایین جابجا می شود </a:t>
            </a:r>
            <a:endParaRPr lang="fa-IR" sz="2800" dirty="0" smtClean="0">
              <a:latin typeface="Titr" pitchFamily="2" charset="-78"/>
              <a:cs typeface="Titr" pitchFamily="2" charset="-78"/>
            </a:endParaRPr>
          </a:p>
          <a:p>
            <a:pPr marL="0" indent="0" algn="just">
              <a:buNone/>
            </a:pPr>
            <a:r>
              <a:rPr lang="fa-IR" sz="2800" dirty="0" smtClean="0">
                <a:latin typeface="Titr" pitchFamily="2" charset="-78"/>
                <a:cs typeface="Titr" pitchFamily="2" charset="-78"/>
              </a:rPr>
              <a:t>در </a:t>
            </a:r>
            <a:r>
              <a:rPr lang="fa-IR" sz="2800" dirty="0">
                <a:latin typeface="Titr" pitchFamily="2" charset="-78"/>
                <a:cs typeface="Titr" pitchFamily="2" charset="-78"/>
              </a:rPr>
              <a:t>حالیکه در مورد </a:t>
            </a:r>
            <a:r>
              <a:rPr lang="fa-IR" sz="2800" b="1" dirty="0">
                <a:latin typeface="Titr" pitchFamily="2" charset="-78"/>
                <a:cs typeface="Titr" pitchFamily="2" charset="-78"/>
              </a:rPr>
              <a:t>مالیات بر قیمت </a:t>
            </a:r>
            <a:r>
              <a:rPr lang="fa-IR" sz="2800" dirty="0">
                <a:latin typeface="Titr" pitchFamily="2" charset="-78"/>
                <a:cs typeface="Titr" pitchFamily="2" charset="-78"/>
              </a:rPr>
              <a:t>این </a:t>
            </a:r>
            <a:r>
              <a:rPr lang="fa-IR" sz="2800" b="1" u="sng"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منحنی با توجه به </a:t>
            </a:r>
            <a:r>
              <a:rPr lang="fa-IR" sz="2800" b="1" u="sng"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نرخ</a:t>
            </a:r>
          </a:p>
          <a:p>
            <a:pPr marL="0" indent="0" algn="just">
              <a:buNone/>
            </a:pPr>
            <a:r>
              <a:rPr lang="fa-IR" sz="2800" b="1" u="sng"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 </a:t>
            </a:r>
            <a:r>
              <a:rPr lang="fa-IR" sz="2800" b="1" u="sng"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بر قیمت به همان نسبت به سمت پایین دوران می نماید. </a:t>
            </a:r>
            <a:endParaRPr lang="en-US" sz="2800" b="1" u="sng"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Tree>
    <p:extLst>
      <p:ext uri="{BB962C8B-B14F-4D97-AF65-F5344CB8AC3E}">
        <p14:creationId xmlns:p14="http://schemas.microsoft.com/office/powerpoint/2010/main" val="1699522274"/>
      </p:ext>
    </p:extLst>
  </p:cSld>
  <p:clrMapOvr>
    <a:masterClrMapping/>
  </p:clrMapOvr>
  <p:transition spd="slow">
    <p:push dir="r"/>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902769" y="876080"/>
            <a:ext cx="7125113" cy="924475"/>
          </a:xfrm>
          <a:noFill/>
          <a:ln/>
        </p:spPr>
        <p:txBody>
          <a:bodyPr/>
          <a:lstStyle/>
          <a:p>
            <a:pPr algn="ctr"/>
            <a:r>
              <a:rPr lang="fa-IR"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بر قیمت فروش :</a:t>
            </a:r>
            <a:endParaRPr lang="en-US"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395536" y="2348880"/>
            <a:ext cx="8424935" cy="3277823"/>
          </a:xfrm>
        </p:spPr>
        <p:txBody>
          <a:bodyPr>
            <a:normAutofit/>
          </a:bodyPr>
          <a:lstStyle/>
          <a:p>
            <a:pPr marL="0" indent="0" algn="just">
              <a:buNone/>
            </a:pPr>
            <a:r>
              <a:rPr lang="fa-IR" sz="2800" dirty="0">
                <a:latin typeface="Titr" pitchFamily="2" charset="-78"/>
                <a:cs typeface="Titr" pitchFamily="2" charset="-78"/>
              </a:rPr>
              <a:t>در شکل زیر، قبل از برقراری مالیات بر قیمت، سطح تولید و </a:t>
            </a:r>
            <a:r>
              <a:rPr lang="fa-IR" sz="2800" dirty="0" smtClean="0">
                <a:latin typeface="Titr" pitchFamily="2" charset="-78"/>
                <a:cs typeface="Titr" pitchFamily="2" charset="-78"/>
              </a:rPr>
              <a:t>قیمت</a:t>
            </a:r>
          </a:p>
          <a:p>
            <a:pPr marL="0" indent="0" algn="just">
              <a:buNone/>
            </a:pPr>
            <a:r>
              <a:rPr lang="fa-IR" sz="2800" dirty="0" smtClean="0">
                <a:latin typeface="Titr" pitchFamily="2" charset="-78"/>
                <a:cs typeface="Titr" pitchFamily="2" charset="-78"/>
              </a:rPr>
              <a:t> برابر</a:t>
            </a:r>
            <a:r>
              <a:rPr lang="en-US" sz="2800" dirty="0"/>
              <a:t> Q</a:t>
            </a:r>
            <a:r>
              <a:rPr lang="fa-IR" sz="2800" dirty="0"/>
              <a:t> و</a:t>
            </a:r>
            <a:r>
              <a:rPr lang="en-US" sz="2800" dirty="0"/>
              <a:t>P</a:t>
            </a:r>
            <a:r>
              <a:rPr lang="fa-IR" sz="2800" dirty="0" smtClean="0">
                <a:latin typeface="Titr" pitchFamily="2" charset="-78"/>
                <a:cs typeface="Titr" pitchFamily="2" charset="-78"/>
              </a:rPr>
              <a:t> می </a:t>
            </a:r>
            <a:r>
              <a:rPr lang="fa-IR" sz="2800" dirty="0">
                <a:latin typeface="Titr" pitchFamily="2" charset="-78"/>
                <a:cs typeface="Titr" pitchFamily="2" charset="-78"/>
              </a:rPr>
              <a:t>باشد. اگر دولت مالیاتی بر قیمت به نرخ </a:t>
            </a:r>
            <a:r>
              <a:rPr lang="fa-IR" sz="2800" dirty="0" smtClean="0">
                <a:latin typeface="Titr" pitchFamily="2" charset="-78"/>
                <a:cs typeface="Titr" pitchFamily="2" charset="-78"/>
              </a:rPr>
              <a:t>25</a:t>
            </a:r>
          </a:p>
          <a:p>
            <a:pPr marL="0" indent="0" algn="just">
              <a:buNone/>
            </a:pPr>
            <a:r>
              <a:rPr lang="fa-IR" sz="2800" dirty="0" smtClean="0">
                <a:latin typeface="Titr" pitchFamily="2" charset="-78"/>
                <a:cs typeface="Titr" pitchFamily="2" charset="-78"/>
              </a:rPr>
              <a:t> </a:t>
            </a:r>
            <a:r>
              <a:rPr lang="fa-IR" sz="2800" dirty="0">
                <a:latin typeface="Titr" pitchFamily="2" charset="-78"/>
                <a:cs typeface="Titr" pitchFamily="2" charset="-78"/>
              </a:rPr>
              <a:t>درصد برقرار نماید، در این صورت برای هر سطح تولیدی، </a:t>
            </a:r>
            <a:r>
              <a:rPr lang="fa-IR" sz="2800" dirty="0" smtClean="0">
                <a:latin typeface="Titr" pitchFamily="2" charset="-78"/>
                <a:cs typeface="Titr" pitchFamily="2" charset="-78"/>
              </a:rPr>
              <a:t>عرضه</a:t>
            </a:r>
          </a:p>
          <a:p>
            <a:pPr marL="0" indent="0" algn="just">
              <a:buNone/>
            </a:pPr>
            <a:r>
              <a:rPr lang="fa-IR" sz="2800" dirty="0" smtClean="0">
                <a:latin typeface="Titr" pitchFamily="2" charset="-78"/>
                <a:cs typeface="Titr" pitchFamily="2" charset="-78"/>
              </a:rPr>
              <a:t> </a:t>
            </a:r>
            <a:r>
              <a:rPr lang="fa-IR" sz="2800" dirty="0">
                <a:latin typeface="Titr" pitchFamily="2" charset="-78"/>
                <a:cs typeface="Titr" pitchFamily="2" charset="-78"/>
              </a:rPr>
              <a:t>کننده 75 درصد از قیمت پرداختی از طرف مصرف کننده </a:t>
            </a:r>
            <a:r>
              <a:rPr lang="fa-IR" sz="2800" dirty="0" smtClean="0">
                <a:latin typeface="Titr" pitchFamily="2" charset="-78"/>
                <a:cs typeface="Titr" pitchFamily="2" charset="-78"/>
              </a:rPr>
              <a:t>را</a:t>
            </a:r>
          </a:p>
          <a:p>
            <a:pPr marL="0" indent="0" algn="just">
              <a:buNone/>
            </a:pPr>
            <a:r>
              <a:rPr lang="fa-IR" sz="2800" dirty="0" smtClean="0">
                <a:latin typeface="Titr" pitchFamily="2" charset="-78"/>
                <a:cs typeface="Titr" pitchFamily="2" charset="-78"/>
              </a:rPr>
              <a:t> </a:t>
            </a:r>
            <a:r>
              <a:rPr lang="fa-IR" sz="2800" dirty="0">
                <a:latin typeface="Titr" pitchFamily="2" charset="-78"/>
                <a:cs typeface="Titr" pitchFamily="2" charset="-78"/>
              </a:rPr>
              <a:t>دریافت می نماید.</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1397475145"/>
      </p:ext>
    </p:extLst>
  </p:cSld>
  <p:clrMapOvr>
    <a:masterClrMapping/>
  </p:clrMapOvr>
  <p:transition spd="slow">
    <p:push dir="r"/>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4" descr="m117a"/>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222476212"/>
      </p:ext>
    </p:extLst>
  </p:cSld>
  <p:clrMapOvr>
    <a:masterClrMapping/>
  </p:clrMapOvr>
  <p:transition spd="slow">
    <p:push dir="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noFill/>
          <a:ln/>
        </p:spPr>
        <p:txBody>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بر قیمت فروش :</a:t>
            </a: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7" name="Rectangle 3"/>
          <p:cNvSpPr txBox="1">
            <a:spLocks noChangeArrowheads="1"/>
          </p:cNvSpPr>
          <p:nvPr/>
        </p:nvSpPr>
        <p:spPr>
          <a:xfrm>
            <a:off x="179512" y="1596413"/>
            <a:ext cx="8659688" cy="3920819"/>
          </a:xfrm>
          <a:prstGeom prst="rect">
            <a:avLst/>
          </a:prstGeom>
        </p:spPr>
        <p:txBody>
          <a:bodyPr vert="horz" lIns="91440" tIns="45720" rIns="91440" bIns="45720" rtlCol="0" anchor="ctr">
            <a:normAutofit lnSpcReduction="10000"/>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just">
              <a:buNone/>
            </a:pPr>
            <a:r>
              <a:rPr lang="fa-IR" sz="3600" dirty="0" smtClean="0">
                <a:solidFill>
                  <a:srgbClr val="C00000"/>
                </a:solidFill>
              </a:rPr>
              <a:t>مثلا ً برای سطح تولید </a:t>
            </a:r>
            <a:r>
              <a:rPr lang="en-US" sz="3600" dirty="0" smtClean="0">
                <a:solidFill>
                  <a:srgbClr val="C00000"/>
                </a:solidFill>
              </a:rPr>
              <a:t>Q </a:t>
            </a:r>
            <a:r>
              <a:rPr lang="fa-IR" sz="3600" dirty="0" smtClean="0">
                <a:solidFill>
                  <a:srgbClr val="C00000"/>
                </a:solidFill>
              </a:rPr>
              <a:t>قیمت پرداختی مصرف کننده برابر </a:t>
            </a:r>
            <a:r>
              <a:rPr lang="en-US" sz="3600" dirty="0" smtClean="0">
                <a:solidFill>
                  <a:srgbClr val="C00000"/>
                </a:solidFill>
              </a:rPr>
              <a:t>mQ</a:t>
            </a:r>
            <a:r>
              <a:rPr lang="fa-IR" sz="3600" dirty="0" smtClean="0">
                <a:solidFill>
                  <a:srgbClr val="C00000"/>
                </a:solidFill>
              </a:rPr>
              <a:t> است در حالیکه عرضه کننده مقدار </a:t>
            </a:r>
            <a:r>
              <a:rPr lang="en-US" sz="3600" dirty="0" smtClean="0">
                <a:solidFill>
                  <a:srgbClr val="C00000"/>
                </a:solidFill>
              </a:rPr>
              <a:t>nQ</a:t>
            </a:r>
            <a:r>
              <a:rPr lang="fa-IR" sz="3600" dirty="0" smtClean="0">
                <a:solidFill>
                  <a:srgbClr val="C00000"/>
                </a:solidFill>
              </a:rPr>
              <a:t> را دریافت می نماید.</a:t>
            </a:r>
          </a:p>
          <a:p>
            <a:pPr marL="0" indent="0" algn="just">
              <a:buNone/>
            </a:pPr>
            <a:r>
              <a:rPr lang="fa-IR" sz="3600" dirty="0" smtClean="0"/>
              <a:t> اگر چنین روشی را برای تمام مقادیر روی محور افقی اجرا نماییم خطی به دست می آید که همه جا به نسبت 75 درصد از فاصله عمودی از روی منحنی تقاضا خواهند بود.</a:t>
            </a:r>
            <a:endParaRPr lang="en-US" sz="3600" dirty="0"/>
          </a:p>
        </p:txBody>
      </p:sp>
    </p:spTree>
    <p:extLst>
      <p:ext uri="{BB962C8B-B14F-4D97-AF65-F5344CB8AC3E}">
        <p14:creationId xmlns:p14="http://schemas.microsoft.com/office/powerpoint/2010/main" val="347440952"/>
      </p:ext>
    </p:extLst>
  </p:cSld>
  <p:clrMapOvr>
    <a:masterClrMapping/>
  </p:clrMapOvr>
  <p:transition spd="slow">
    <p:push dir="r"/>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noFill/>
          <a:ln/>
        </p:spPr>
        <p:txBody>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بر قیمت فروش :</a:t>
            </a: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107504" y="1807361"/>
            <a:ext cx="9036496" cy="4051437"/>
          </a:xfrm>
        </p:spPr>
        <p:txBody>
          <a:bodyPr>
            <a:normAutofit/>
          </a:bodyPr>
          <a:lstStyle/>
          <a:p>
            <a:pPr marL="0" indent="0" algn="just">
              <a:buNone/>
            </a:pPr>
            <a:r>
              <a:rPr lang="fa-IR" sz="3200" dirty="0"/>
              <a:t>در شکل زیر پس از بر قراری مالیات بر قیمت، سطح تولید </a:t>
            </a:r>
            <a:r>
              <a:rPr lang="en-US" sz="3200" dirty="0"/>
              <a:t>Q</a:t>
            </a:r>
            <a:r>
              <a:rPr lang="fa-IR" sz="3200" dirty="0"/>
              <a:t> به دست می آید. قیمت برای مصرف کننده </a:t>
            </a:r>
            <a:r>
              <a:rPr lang="en-US" sz="3200" dirty="0"/>
              <a:t>Pf</a:t>
            </a:r>
            <a:r>
              <a:rPr lang="fa-IR" sz="3200" dirty="0"/>
              <a:t> و برای عرضه کننده </a:t>
            </a:r>
            <a:r>
              <a:rPr lang="en-US" sz="3200" dirty="0"/>
              <a:t>Pg</a:t>
            </a:r>
            <a:r>
              <a:rPr lang="fa-IR" sz="3200" dirty="0"/>
              <a:t> می باشد. لذا سهم مالیات مصرف کننده سطح </a:t>
            </a:r>
            <a:r>
              <a:rPr lang="en-US" sz="3200" dirty="0"/>
              <a:t>PfFKPe</a:t>
            </a:r>
            <a:r>
              <a:rPr lang="fa-IR" sz="3200" dirty="0"/>
              <a:t> و سهم مالیات عرضه کننده </a:t>
            </a:r>
            <a:r>
              <a:rPr lang="en-US" sz="3200" dirty="0"/>
              <a:t>KgPgPe</a:t>
            </a:r>
            <a:r>
              <a:rPr lang="fa-IR" sz="3200" dirty="0"/>
              <a:t> است. </a:t>
            </a:r>
            <a:endParaRPr lang="en-US" sz="3200" dirty="0"/>
          </a:p>
        </p:txBody>
      </p:sp>
    </p:spTree>
    <p:extLst>
      <p:ext uri="{BB962C8B-B14F-4D97-AF65-F5344CB8AC3E}">
        <p14:creationId xmlns:p14="http://schemas.microsoft.com/office/powerpoint/2010/main" val="4259333460"/>
      </p:ext>
    </p:extLst>
  </p:cSld>
  <p:clrMapOvr>
    <a:masterClrMapping/>
  </p:clrMapOvr>
  <p:transition spd="slow">
    <p:push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custDataLst>
              <p:tags r:id="rId1"/>
            </p:custDataLst>
          </p:nvPr>
        </p:nvSpPr>
        <p:spPr>
          <a:xfrm>
            <a:off x="1032096" y="332656"/>
            <a:ext cx="7212312" cy="1440160"/>
          </a:xfrm>
        </p:spPr>
        <p:txBody>
          <a:bodyPr>
            <a:normAutofit/>
          </a:bodyPr>
          <a:lstStyle/>
          <a:p>
            <a:pPr algn="r"/>
            <a:r>
              <a:rPr lang="fa-IR" dirty="0">
                <a:latin typeface="Titr" pitchFamily="2" charset="-78"/>
                <a:cs typeface="Titr" pitchFamily="2" charset="-78"/>
              </a:rPr>
              <a:t>تعريف و موضوع ماليه </a:t>
            </a:r>
            <a:r>
              <a:rPr lang="fa-IR" dirty="0" smtClean="0">
                <a:latin typeface="Titr" pitchFamily="2" charset="-78"/>
                <a:cs typeface="Titr" pitchFamily="2" charset="-78"/>
              </a:rPr>
              <a:t>عمومي</a:t>
            </a:r>
            <a:br>
              <a:rPr lang="fa-IR" dirty="0" smtClean="0">
                <a:latin typeface="Titr" pitchFamily="2" charset="-78"/>
                <a:cs typeface="Titr" pitchFamily="2" charset="-78"/>
              </a:rPr>
            </a:b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تولید بهینه کالای عمومی</a:t>
            </a:r>
            <a:endParaRPr lang="en-US"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3" name="Content Placeholder 2"/>
          <p:cNvSpPr>
            <a:spLocks noGrp="1"/>
          </p:cNvSpPr>
          <p:nvPr>
            <p:ph idx="1"/>
          </p:nvPr>
        </p:nvSpPr>
        <p:spPr>
          <a:xfrm>
            <a:off x="1115616" y="2060848"/>
            <a:ext cx="7125112" cy="4229998"/>
          </a:xfrm>
        </p:spPr>
        <p:txBody>
          <a:bodyPr/>
          <a:lstStyle/>
          <a:p>
            <a:pPr marL="0" indent="0">
              <a:buNone/>
            </a:pPr>
            <a:r>
              <a:rPr lang="fa-IR" sz="3200" b="1" dirty="0">
                <a:cs typeface="B Nazanin" pitchFamily="2" charset="-78"/>
              </a:rPr>
              <a:t>سطح توليد كارآمد (  بهينه ) كالاي عمومي از برابري مجموع فوايد نهايي و هزينه نهايي توليد به دست مي آيد </a:t>
            </a:r>
          </a:p>
          <a:p>
            <a:pPr marL="0" indent="0">
              <a:buNone/>
            </a:pPr>
            <a:endParaRPr lang="fa-IR" dirty="0" smtClean="0"/>
          </a:p>
          <a:p>
            <a:pPr marL="0" indent="0">
              <a:buNone/>
            </a:pPr>
            <a:r>
              <a:rPr lang="fa-IR"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pitchFamily="2" charset="-78"/>
              </a:rPr>
              <a:t>هزينه نهايي : </a:t>
            </a:r>
            <a:r>
              <a:rPr lang="en-US" sz="2000" b="1" dirty="0">
                <a:cs typeface="B Nazanin" pitchFamily="2" charset="-78"/>
              </a:rPr>
              <a:t>Marginal Cost  ( MC ) </a:t>
            </a:r>
            <a:endParaRPr lang="fa-IR" sz="2000" b="1" dirty="0">
              <a:cs typeface="B Nazanin" pitchFamily="2" charset="-78"/>
            </a:endParaRPr>
          </a:p>
          <a:p>
            <a:pPr marL="0" indent="0">
              <a:buNone/>
            </a:pPr>
            <a:endParaRPr lang="fa-IR" dirty="0"/>
          </a:p>
          <a:p>
            <a:pPr marL="0" indent="0">
              <a:buNone/>
            </a:pPr>
            <a:endParaRPr lang="fa-IR" dirty="0" smtClean="0"/>
          </a:p>
          <a:p>
            <a:pPr marL="0" indent="0">
              <a:buNone/>
            </a:pPr>
            <a:endParaRPr lang="fa-IR" dirty="0"/>
          </a:p>
          <a:p>
            <a:pPr marL="0" indent="0">
              <a:buNone/>
            </a:pPr>
            <a:endParaRPr lang="fa-IR" dirty="0" smtClean="0"/>
          </a:p>
          <a:p>
            <a:pPr marL="0" indent="0">
              <a:buNone/>
            </a:pPr>
            <a:endParaRPr lang="fa-IR" dirty="0"/>
          </a:p>
          <a:p>
            <a:pPr marL="0" indent="0">
              <a:buNone/>
            </a:pPr>
            <a:endParaRPr lang="fa-IR" dirty="0"/>
          </a:p>
        </p:txBody>
      </p:sp>
      <p:grpSp>
        <p:nvGrpSpPr>
          <p:cNvPr id="5" name="Group 4"/>
          <p:cNvGrpSpPr/>
          <p:nvPr/>
        </p:nvGrpSpPr>
        <p:grpSpPr>
          <a:xfrm>
            <a:off x="1599822" y="2924944"/>
            <a:ext cx="1296144" cy="1486988"/>
            <a:chOff x="1259632" y="2950125"/>
            <a:chExt cx="1296144" cy="1486988"/>
          </a:xfrm>
        </p:grpSpPr>
        <p:cxnSp>
          <p:nvCxnSpPr>
            <p:cNvPr id="6" name="Straight Arrow Connector 5"/>
            <p:cNvCxnSpPr/>
            <p:nvPr/>
          </p:nvCxnSpPr>
          <p:spPr>
            <a:xfrm flipV="1">
              <a:off x="1259632" y="2950125"/>
              <a:ext cx="0" cy="148698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7" name="Straight Arrow Connector 6"/>
            <p:cNvCxnSpPr/>
            <p:nvPr/>
          </p:nvCxnSpPr>
          <p:spPr>
            <a:xfrm>
              <a:off x="1259632" y="4437112"/>
              <a:ext cx="1296144"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8" name="Straight Connector 7"/>
            <p:cNvCxnSpPr/>
            <p:nvPr/>
          </p:nvCxnSpPr>
          <p:spPr>
            <a:xfrm>
              <a:off x="1353681" y="3166149"/>
              <a:ext cx="648072" cy="432048"/>
            </a:xfrm>
            <a:prstGeom prst="line">
              <a:avLst/>
            </a:prstGeom>
          </p:spPr>
          <p:style>
            <a:lnRef idx="3">
              <a:schemeClr val="accent5"/>
            </a:lnRef>
            <a:fillRef idx="0">
              <a:schemeClr val="accent5"/>
            </a:fillRef>
            <a:effectRef idx="2">
              <a:schemeClr val="accent5"/>
            </a:effectRef>
            <a:fontRef idx="minor">
              <a:schemeClr val="tx1"/>
            </a:fontRef>
          </p:style>
        </p:cxnSp>
        <p:cxnSp>
          <p:nvCxnSpPr>
            <p:cNvPr id="9" name="Straight Arrow Connector 8"/>
            <p:cNvCxnSpPr/>
            <p:nvPr/>
          </p:nvCxnSpPr>
          <p:spPr>
            <a:xfrm>
              <a:off x="1547664" y="3284307"/>
              <a:ext cx="0" cy="115280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grpSp>
      <p:cxnSp>
        <p:nvCxnSpPr>
          <p:cNvPr id="10" name="Straight Connector 9"/>
          <p:cNvCxnSpPr/>
          <p:nvPr/>
        </p:nvCxnSpPr>
        <p:spPr>
          <a:xfrm flipV="1">
            <a:off x="1699503" y="2636912"/>
            <a:ext cx="2080409" cy="72008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55776" y="2348880"/>
            <a:ext cx="864014" cy="369332"/>
          </a:xfrm>
          <a:prstGeom prst="rect">
            <a:avLst/>
          </a:prstGeom>
          <a:noFill/>
        </p:spPr>
        <p:txBody>
          <a:bodyPr wrap="square" rtlCol="1">
            <a:spAutoFit/>
          </a:bodyPr>
          <a:lstStyle/>
          <a:p>
            <a:r>
              <a:rPr lang="en-US" dirty="0" smtClean="0"/>
              <a:t>MC</a:t>
            </a:r>
            <a:endParaRPr lang="fa-IR" dirty="0"/>
          </a:p>
        </p:txBody>
      </p:sp>
      <p:sp>
        <p:nvSpPr>
          <p:cNvPr id="13" name="TextBox 12"/>
          <p:cNvSpPr txBox="1"/>
          <p:nvPr/>
        </p:nvSpPr>
        <p:spPr>
          <a:xfrm>
            <a:off x="2454844" y="3171380"/>
            <a:ext cx="1541092" cy="369332"/>
          </a:xfrm>
          <a:prstGeom prst="rect">
            <a:avLst/>
          </a:prstGeom>
          <a:noFill/>
        </p:spPr>
        <p:txBody>
          <a:bodyPr wrap="square" rtlCol="1">
            <a:spAutoFit/>
          </a:bodyPr>
          <a:lstStyle/>
          <a:p>
            <a:r>
              <a:rPr lang="en-US" dirty="0" err="1" smtClean="0"/>
              <a:t>MBa+MBb</a:t>
            </a:r>
            <a:endParaRPr lang="fa-IR" dirty="0"/>
          </a:p>
        </p:txBody>
      </p:sp>
      <p:sp>
        <p:nvSpPr>
          <p:cNvPr id="14" name="TextBox 13"/>
          <p:cNvSpPr txBox="1"/>
          <p:nvPr/>
        </p:nvSpPr>
        <p:spPr>
          <a:xfrm>
            <a:off x="1014956" y="3623498"/>
            <a:ext cx="551334" cy="369332"/>
          </a:xfrm>
          <a:prstGeom prst="rect">
            <a:avLst/>
          </a:prstGeom>
          <a:noFill/>
        </p:spPr>
        <p:txBody>
          <a:bodyPr wrap="square" rtlCol="1">
            <a:spAutoFit/>
          </a:bodyPr>
          <a:lstStyle/>
          <a:p>
            <a:r>
              <a:rPr lang="en-US" dirty="0" smtClean="0"/>
              <a:t>MB</a:t>
            </a:r>
            <a:endParaRPr lang="fa-IR" dirty="0"/>
          </a:p>
        </p:txBody>
      </p:sp>
      <p:sp>
        <p:nvSpPr>
          <p:cNvPr id="15" name="TextBox 14"/>
          <p:cNvSpPr txBox="1"/>
          <p:nvPr/>
        </p:nvSpPr>
        <p:spPr>
          <a:xfrm>
            <a:off x="1688818" y="4437045"/>
            <a:ext cx="518192" cy="369332"/>
          </a:xfrm>
          <a:prstGeom prst="rect">
            <a:avLst/>
          </a:prstGeom>
          <a:noFill/>
        </p:spPr>
        <p:txBody>
          <a:bodyPr wrap="square" rtlCol="1">
            <a:spAutoFit/>
          </a:bodyPr>
          <a:lstStyle/>
          <a:p>
            <a:r>
              <a:rPr lang="en-US" dirty="0" smtClean="0"/>
              <a:t>G1</a:t>
            </a:r>
            <a:endParaRPr lang="fa-IR" dirty="0"/>
          </a:p>
        </p:txBody>
      </p:sp>
    </p:spTree>
    <p:extLst>
      <p:ext uri="{BB962C8B-B14F-4D97-AF65-F5344CB8AC3E}">
        <p14:creationId xmlns:p14="http://schemas.microsoft.com/office/powerpoint/2010/main" val="4106910604"/>
      </p:ext>
    </p:extLst>
  </p:cSld>
  <p:clrMapOvr>
    <a:masterClrMapping/>
  </p:clrMapOvr>
  <p:transition spd="slow">
    <p:push dir="r"/>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4" descr="m117b"/>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p:spPr>
      </p:pic>
    </p:spTree>
    <p:extLst>
      <p:ext uri="{BB962C8B-B14F-4D97-AF65-F5344CB8AC3E}">
        <p14:creationId xmlns:p14="http://schemas.microsoft.com/office/powerpoint/2010/main" val="2101716084"/>
      </p:ext>
    </p:extLst>
  </p:cSld>
  <p:clrMapOvr>
    <a:masterClrMapping/>
  </p:clrMapOvr>
  <p:transition spd="slow">
    <p:push dir="r"/>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تاثیر کشش منحنی های عرضه و تقاضا</a:t>
            </a: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683568" y="1700808"/>
            <a:ext cx="8027053" cy="4051437"/>
          </a:xfrm>
        </p:spPr>
        <p:txBody>
          <a:bodyPr>
            <a:normAutofit/>
          </a:bodyPr>
          <a:lstStyle/>
          <a:p>
            <a:pPr marL="0" indent="0" algn="just">
              <a:buNone/>
            </a:pPr>
            <a:r>
              <a:rPr lang="fa-IR" sz="3200" dirty="0">
                <a:latin typeface="Titr" pitchFamily="2" charset="-78"/>
                <a:cs typeface="Titr" pitchFamily="2" charset="-78"/>
              </a:rPr>
              <a:t>در مورد مالیات بر قیمت نیز کشش منحنی های عرضه و تقاضا سهم مالیات مصرف کننده و عرضه کننده را تعیین می نماید. مثلا ً در شکل مقابل، منحنی عرضه کاملا ً کشش پذیر می باشد. </a:t>
            </a:r>
            <a:endParaRPr lang="en-US" sz="3200" dirty="0">
              <a:latin typeface="Titr" pitchFamily="2" charset="-78"/>
              <a:cs typeface="Titr" pitchFamily="2" charset="-78"/>
            </a:endParaRPr>
          </a:p>
        </p:txBody>
      </p:sp>
    </p:spTree>
    <p:extLst>
      <p:ext uri="{BB962C8B-B14F-4D97-AF65-F5344CB8AC3E}">
        <p14:creationId xmlns:p14="http://schemas.microsoft.com/office/powerpoint/2010/main" val="1124487047"/>
      </p:ext>
    </p:extLst>
  </p:cSld>
  <p:clrMapOvr>
    <a:masterClrMapping/>
  </p:clrMapOvr>
  <p:transition spd="slow">
    <p:push dir="r"/>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noFill/>
          <a:ln/>
        </p:spPr>
        <p:txBody>
          <a:bodyPr/>
          <a:lstStyle/>
          <a:p>
            <a:pPr algn="ctr"/>
            <a:r>
              <a:rPr lang="fa-IR"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تاثیر کشش منحنی های عرضه و تقاضا</a:t>
            </a:r>
            <a:endPar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899592" y="1807361"/>
            <a:ext cx="7234963" cy="4357943"/>
          </a:xfrm>
        </p:spPr>
        <p:txBody>
          <a:bodyPr>
            <a:noAutofit/>
          </a:bodyPr>
          <a:lstStyle/>
          <a:p>
            <a:pPr marL="0" indent="0" algn="just">
              <a:buNone/>
            </a:pPr>
            <a:r>
              <a:rPr lang="fa-IR" sz="3200" dirty="0"/>
              <a:t>سطح تعادلی تولید و قیمت قبل از مالیات </a:t>
            </a:r>
            <a:r>
              <a:rPr lang="en-US" sz="3200" dirty="0"/>
              <a:t>X</a:t>
            </a:r>
            <a:r>
              <a:rPr lang="fa-IR" sz="3200" dirty="0"/>
              <a:t> و</a:t>
            </a:r>
            <a:r>
              <a:rPr lang="en-US" sz="3200" dirty="0"/>
              <a:t>P</a:t>
            </a:r>
            <a:r>
              <a:rPr lang="fa-IR" sz="3200" dirty="0"/>
              <a:t> است. پس از مالیات، منحنی درآمد متوسط خا لص از منحنی تقاضا دوران یافته و از محل تلاقی منحنی عرضه و منحنی </a:t>
            </a:r>
            <a:r>
              <a:rPr lang="en-US" sz="3200" dirty="0"/>
              <a:t>AR</a:t>
            </a:r>
            <a:r>
              <a:rPr lang="fa-IR" sz="3200" dirty="0"/>
              <a:t> سطح تولید پس از مالیات </a:t>
            </a:r>
            <a:r>
              <a:rPr lang="en-US" sz="3200" dirty="0"/>
              <a:t>X</a:t>
            </a:r>
            <a:r>
              <a:rPr lang="fa-IR" sz="3200" dirty="0"/>
              <a:t> خواهد بود. قیمت برای مصرف کننده </a:t>
            </a:r>
            <a:r>
              <a:rPr lang="en-US" sz="3200" dirty="0"/>
              <a:t>Pi</a:t>
            </a:r>
            <a:r>
              <a:rPr lang="fa-IR" sz="3200" dirty="0"/>
              <a:t> و برای عرضه کننده </a:t>
            </a:r>
            <a:r>
              <a:rPr lang="en-US" sz="3200" dirty="0" err="1"/>
              <a:t>Pj</a:t>
            </a:r>
            <a:r>
              <a:rPr lang="fa-IR" sz="3200" dirty="0"/>
              <a:t> می باشد. نتیجتا ً </a:t>
            </a:r>
            <a:r>
              <a:rPr lang="fa-IR" sz="3200" u="sng" dirty="0"/>
              <a:t>تمام مالیات</a:t>
            </a:r>
            <a:r>
              <a:rPr lang="fa-IR" sz="3200" dirty="0"/>
              <a:t> که برابر </a:t>
            </a:r>
            <a:r>
              <a:rPr lang="en-US" sz="3200" dirty="0" err="1"/>
              <a:t>ihPjPi</a:t>
            </a:r>
            <a:r>
              <a:rPr lang="fa-IR" sz="3200" dirty="0"/>
              <a:t>است </a:t>
            </a:r>
            <a:r>
              <a:rPr lang="fa-IR"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بوسیله مصرف کننده پرداخت می شود.</a:t>
            </a:r>
            <a:endParaRPr lang="en-US" sz="3200" dirty="0">
              <a:solidFill>
                <a:srgbClr val="C00000"/>
              </a:solidFill>
            </a:endParaRPr>
          </a:p>
        </p:txBody>
      </p:sp>
    </p:spTree>
    <p:extLst>
      <p:ext uri="{BB962C8B-B14F-4D97-AF65-F5344CB8AC3E}">
        <p14:creationId xmlns:p14="http://schemas.microsoft.com/office/powerpoint/2010/main" val="2188139395"/>
      </p:ext>
    </p:extLst>
  </p:cSld>
  <p:clrMapOvr>
    <a:masterClrMapping/>
  </p:clrMapOvr>
  <p:transition spd="slow">
    <p:push dir="r"/>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4" descr="m117c"/>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extLst>
      <p:ext uri="{BB962C8B-B14F-4D97-AF65-F5344CB8AC3E}">
        <p14:creationId xmlns:p14="http://schemas.microsoft.com/office/powerpoint/2010/main" val="1828381353"/>
      </p:ext>
    </p:extLst>
  </p:cSld>
  <p:clrMapOvr>
    <a:masterClrMapping/>
  </p:clrMapOvr>
  <p:transition spd="slow">
    <p:push dir="r"/>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سوبسید بر قیمت فروش:</a:t>
            </a: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539552" y="1807361"/>
            <a:ext cx="8208912" cy="4051437"/>
          </a:xfrm>
        </p:spPr>
        <p:txBody>
          <a:bodyPr>
            <a:normAutofit/>
          </a:bodyPr>
          <a:lstStyle/>
          <a:p>
            <a:pPr algn="ctr">
              <a:buFontTx/>
              <a:buNone/>
            </a:pPr>
            <a:r>
              <a:rPr lang="fa-IR" sz="2800" dirty="0">
                <a:latin typeface="Titr" pitchFamily="2" charset="-78"/>
                <a:cs typeface="Titr" pitchFamily="2" charset="-78"/>
              </a:rPr>
              <a:t>   مشابه مالیات بر قیمت، وقتی سوبسید بر قیمت اجرا می شود، </a:t>
            </a:r>
            <a:r>
              <a:rPr lang="fa-IR" sz="2800" dirty="0" smtClean="0">
                <a:latin typeface="Titr" pitchFamily="2" charset="-78"/>
                <a:cs typeface="Titr" pitchFamily="2" charset="-78"/>
              </a:rPr>
              <a:t>با</a:t>
            </a:r>
          </a:p>
          <a:p>
            <a:pPr algn="ctr">
              <a:buFontTx/>
              <a:buNone/>
            </a:pPr>
            <a:r>
              <a:rPr lang="fa-IR" sz="2800" dirty="0" smtClean="0">
                <a:latin typeface="Titr" pitchFamily="2" charset="-78"/>
                <a:cs typeface="Titr" pitchFamily="2" charset="-78"/>
              </a:rPr>
              <a:t> </a:t>
            </a:r>
            <a:r>
              <a:rPr lang="fa-IR" sz="2800" dirty="0">
                <a:latin typeface="Titr" pitchFamily="2" charset="-78"/>
                <a:cs typeface="Titr" pitchFamily="2" charset="-78"/>
              </a:rPr>
              <a:t>تغییر در قیمت، مقدار سوبسید بر هر واحد تغییر خواهد کرد. </a:t>
            </a:r>
            <a:r>
              <a:rPr lang="fa-IR" sz="2800" dirty="0" smtClean="0">
                <a:latin typeface="Titr" pitchFamily="2" charset="-78"/>
                <a:cs typeface="Titr" pitchFamily="2" charset="-78"/>
              </a:rPr>
              <a:t>در</a:t>
            </a:r>
          </a:p>
          <a:p>
            <a:pPr algn="ctr">
              <a:buFontTx/>
              <a:buNone/>
            </a:pPr>
            <a:r>
              <a:rPr lang="fa-IR" sz="2800" dirty="0" smtClean="0">
                <a:latin typeface="Titr" pitchFamily="2" charset="-78"/>
                <a:cs typeface="Titr" pitchFamily="2" charset="-78"/>
              </a:rPr>
              <a:t> </a:t>
            </a:r>
            <a:r>
              <a:rPr lang="fa-IR" sz="2800" dirty="0">
                <a:latin typeface="Titr" pitchFamily="2" charset="-78"/>
                <a:cs typeface="Titr" pitchFamily="2" charset="-78"/>
              </a:rPr>
              <a:t>نمودار زیر محل برخورد منحنی های تقاضا و عرضه، سطح </a:t>
            </a:r>
            <a:r>
              <a:rPr lang="fa-IR" sz="2800" dirty="0" smtClean="0">
                <a:latin typeface="Titr" pitchFamily="2" charset="-78"/>
                <a:cs typeface="Titr" pitchFamily="2" charset="-78"/>
              </a:rPr>
              <a:t>تعادل</a:t>
            </a:r>
          </a:p>
          <a:p>
            <a:pPr algn="ctr">
              <a:buFontTx/>
              <a:buNone/>
            </a:pPr>
            <a:r>
              <a:rPr lang="en-US" sz="2800" dirty="0"/>
              <a:t>Z </a:t>
            </a:r>
            <a:r>
              <a:rPr lang="fa-IR" sz="2800" dirty="0" smtClean="0">
                <a:latin typeface="Titr" pitchFamily="2" charset="-78"/>
                <a:cs typeface="Titr" pitchFamily="2" charset="-78"/>
              </a:rPr>
              <a:t>را </a:t>
            </a:r>
            <a:r>
              <a:rPr lang="fa-IR" sz="2800" dirty="0">
                <a:latin typeface="Titr" pitchFamily="2" charset="-78"/>
                <a:cs typeface="Titr" pitchFamily="2" charset="-78"/>
              </a:rPr>
              <a:t>در قیمت </a:t>
            </a:r>
            <a:r>
              <a:rPr lang="en-US" sz="2800" dirty="0"/>
              <a:t>P </a:t>
            </a:r>
            <a:r>
              <a:rPr lang="fa-IR" sz="2800" dirty="0" smtClean="0">
                <a:latin typeface="Titr" pitchFamily="2" charset="-78"/>
                <a:cs typeface="Titr" pitchFamily="2" charset="-78"/>
              </a:rPr>
              <a:t>نشان </a:t>
            </a:r>
            <a:r>
              <a:rPr lang="fa-IR" sz="2800" dirty="0">
                <a:latin typeface="Titr" pitchFamily="2" charset="-78"/>
                <a:cs typeface="Titr" pitchFamily="2" charset="-78"/>
              </a:rPr>
              <a:t>می دهد. برقراری سوبسید، درآمد </a:t>
            </a:r>
            <a:endParaRPr lang="fa-IR" sz="2800" dirty="0" smtClean="0">
              <a:latin typeface="Titr" pitchFamily="2" charset="-78"/>
              <a:cs typeface="Titr" pitchFamily="2" charset="-78"/>
            </a:endParaRPr>
          </a:p>
          <a:p>
            <a:pPr algn="ctr">
              <a:buFontTx/>
              <a:buNone/>
            </a:pPr>
            <a:r>
              <a:rPr lang="fa-IR" sz="2800" dirty="0" smtClean="0">
                <a:latin typeface="Titr" pitchFamily="2" charset="-78"/>
                <a:cs typeface="Titr" pitchFamily="2" charset="-78"/>
              </a:rPr>
              <a:t>خالص </a:t>
            </a:r>
            <a:r>
              <a:rPr lang="fa-IR" sz="2800" dirty="0">
                <a:latin typeface="Titr" pitchFamily="2" charset="-78"/>
                <a:cs typeface="Titr" pitchFamily="2" charset="-78"/>
              </a:rPr>
              <a:t>عرضه کننده را نسبت به قبل از سوبسید تغییر می دهد. </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3477985821"/>
      </p:ext>
    </p:extLst>
  </p:cSld>
  <p:clrMapOvr>
    <a:masterClrMapping/>
  </p:clrMapOvr>
  <p:transition spd="slow">
    <p:push dir="r"/>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noFill/>
          <a:ln/>
        </p:spPr>
        <p:txBody>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سوبسید بر قیمت فروش:</a:t>
            </a: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611560" y="1772816"/>
            <a:ext cx="8136904" cy="4446022"/>
          </a:xfrm>
        </p:spPr>
        <p:txBody>
          <a:bodyPr>
            <a:noAutofit/>
          </a:bodyPr>
          <a:lstStyle/>
          <a:p>
            <a:pPr marL="0" indent="0" algn="ctr">
              <a:buNone/>
            </a:pPr>
            <a:r>
              <a:rPr lang="fa-IR" sz="2800" dirty="0">
                <a:latin typeface="Titr" pitchFamily="2" charset="-78"/>
                <a:cs typeface="Titr" pitchFamily="2" charset="-78"/>
              </a:rPr>
              <a:t>در مورد سوبسید بر واحد مشاهده شد که منحنی جدید </a:t>
            </a:r>
            <a:r>
              <a:rPr lang="fa-IR" sz="2800" dirty="0" smtClean="0">
                <a:latin typeface="Titr" pitchFamily="2" charset="-78"/>
                <a:cs typeface="Titr" pitchFamily="2" charset="-78"/>
              </a:rPr>
              <a:t>درآمد</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متوسط خالص به موازات منحنی تقاضا در سمت بالا و در </a:t>
            </a:r>
            <a:r>
              <a:rPr lang="fa-IR" sz="2800" dirty="0" smtClean="0">
                <a:latin typeface="Titr" pitchFamily="2" charset="-78"/>
                <a:cs typeface="Titr" pitchFamily="2" charset="-78"/>
              </a:rPr>
              <a:t>فاصله</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ای برابر مقدار سوبسید قرار می گیرد. در حالیکه در </a:t>
            </a:r>
            <a:r>
              <a:rPr lang="fa-IR" sz="2800" dirty="0" smtClean="0">
                <a:latin typeface="Titr" pitchFamily="2" charset="-78"/>
                <a:cs typeface="Titr" pitchFamily="2" charset="-78"/>
              </a:rPr>
              <a:t>مورد</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سوبسید بر قیمت نیز منحنی درآمد متوسط خا لص در </a:t>
            </a:r>
            <a:r>
              <a:rPr lang="fa-IR" sz="2800" dirty="0" smtClean="0">
                <a:latin typeface="Titr" pitchFamily="2" charset="-78"/>
                <a:cs typeface="Titr" pitchFamily="2" charset="-78"/>
              </a:rPr>
              <a:t>سمت</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بالای منحنی تقاضا قرار می گیرد اما نه به فاصله ای ثابت </a:t>
            </a:r>
            <a:r>
              <a:rPr lang="fa-IR" sz="2800" dirty="0" smtClean="0">
                <a:latin typeface="Titr" pitchFamily="2" charset="-78"/>
                <a:cs typeface="Titr" pitchFamily="2" charset="-78"/>
              </a:rPr>
              <a:t>بلکه</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باید بگونه ای رسم شود که همه جا نسبت ثابت به قیمت را </a:t>
            </a:r>
            <a:r>
              <a:rPr lang="fa-IR" sz="2800" dirty="0" smtClean="0">
                <a:latin typeface="Titr" pitchFamily="2" charset="-78"/>
                <a:cs typeface="Titr" pitchFamily="2" charset="-78"/>
              </a:rPr>
              <a:t>نشان</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دهد. نتیجتا ً منحنی درآمد متوسط خالص به سمت بالا و به </a:t>
            </a:r>
            <a:r>
              <a:rPr lang="fa-IR" sz="2800" dirty="0" smtClean="0">
                <a:latin typeface="Titr" pitchFamily="2" charset="-78"/>
                <a:cs typeface="Titr" pitchFamily="2" charset="-78"/>
              </a:rPr>
              <a:t>نسبت</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نرخ سوبسید بر قیمت دوران خواهد کرد. </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1029588207"/>
      </p:ext>
    </p:extLst>
  </p:cSld>
  <p:clrMapOvr>
    <a:masterClrMapping/>
  </p:clrMapOvr>
  <p:transition spd="slow">
    <p:push dir="r"/>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noFill/>
          <a:ln/>
        </p:spPr>
        <p:txBody>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سوبسید بر قیمت فروش:</a:t>
            </a: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6" name="Rectangle 3"/>
          <p:cNvSpPr txBox="1">
            <a:spLocks noChangeArrowheads="1"/>
          </p:cNvSpPr>
          <p:nvPr/>
        </p:nvSpPr>
        <p:spPr>
          <a:xfrm>
            <a:off x="323528" y="1596413"/>
            <a:ext cx="8640960" cy="4297363"/>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None/>
            </a:pPr>
            <a:r>
              <a:rPr lang="fa-IR" sz="2800" dirty="0" smtClean="0"/>
              <a:t>نقطه تعادل جدید از محل تلاقی منحنی عرضه و </a:t>
            </a:r>
          </a:p>
          <a:p>
            <a:pPr marL="0" indent="0" algn="ctr">
              <a:buNone/>
            </a:pPr>
            <a:r>
              <a:rPr lang="fa-IR" sz="2800" dirty="0" smtClean="0"/>
              <a:t>منحنی درآمد متوسط خالص به دست می آید. قیمت </a:t>
            </a:r>
          </a:p>
          <a:p>
            <a:pPr marL="0" indent="0" algn="ctr">
              <a:buNone/>
            </a:pPr>
            <a:r>
              <a:rPr lang="fa-IR" sz="2800" dirty="0" smtClean="0"/>
              <a:t>برای عرضه کننده </a:t>
            </a:r>
            <a:r>
              <a:rPr lang="en-US" sz="2800" dirty="0" smtClean="0"/>
              <a:t>Pj</a:t>
            </a:r>
            <a:r>
              <a:rPr lang="fa-IR" sz="2800" dirty="0" smtClean="0"/>
              <a:t> است در حالیکه مصرف کننده </a:t>
            </a:r>
            <a:r>
              <a:rPr lang="en-US" sz="2800" dirty="0" smtClean="0"/>
              <a:t>Ph</a:t>
            </a:r>
            <a:endParaRPr lang="fa-IR" sz="2800" dirty="0" smtClean="0"/>
          </a:p>
          <a:p>
            <a:pPr marL="0" indent="0" algn="ctr">
              <a:buNone/>
            </a:pPr>
            <a:r>
              <a:rPr lang="fa-IR" sz="2800" dirty="0" smtClean="0"/>
              <a:t> را می پردازد. سهم سوبسید مصرف کنندگان </a:t>
            </a:r>
          </a:p>
          <a:p>
            <a:pPr marL="0" indent="0" algn="ctr">
              <a:buNone/>
            </a:pPr>
            <a:r>
              <a:rPr lang="en-US" sz="2800" dirty="0" smtClean="0"/>
              <a:t>LhPhPe</a:t>
            </a:r>
            <a:r>
              <a:rPr lang="fa-IR" sz="2800" dirty="0" smtClean="0"/>
              <a:t> و سهم سوبسید عرضه کنندگان </a:t>
            </a:r>
            <a:r>
              <a:rPr lang="en-US" sz="2800" dirty="0" smtClean="0"/>
              <a:t>LjPjPe</a:t>
            </a:r>
            <a:endParaRPr lang="fa-IR" sz="2800" dirty="0" smtClean="0"/>
          </a:p>
          <a:p>
            <a:pPr marL="0" indent="0" algn="ctr">
              <a:buNone/>
            </a:pPr>
            <a:r>
              <a:rPr lang="fa-IR" sz="2800" dirty="0" smtClean="0"/>
              <a:t> بوده و کل سوبسید پرداختی دولت</a:t>
            </a:r>
            <a:r>
              <a:rPr lang="en-US" sz="2800" dirty="0" smtClean="0"/>
              <a:t>jhPhPj</a:t>
            </a:r>
            <a:r>
              <a:rPr lang="fa-IR" sz="2800" dirty="0" smtClean="0"/>
              <a:t> است. </a:t>
            </a:r>
            <a:endParaRPr lang="en-US" sz="2800" dirty="0"/>
          </a:p>
        </p:txBody>
      </p:sp>
    </p:spTree>
    <p:extLst>
      <p:ext uri="{BB962C8B-B14F-4D97-AF65-F5344CB8AC3E}">
        <p14:creationId xmlns:p14="http://schemas.microsoft.com/office/powerpoint/2010/main" val="224407598"/>
      </p:ext>
    </p:extLst>
  </p:cSld>
  <p:clrMapOvr>
    <a:masterClrMapping/>
  </p:clrMapOvr>
  <p:transition spd="slow">
    <p:push dir="r"/>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4" descr="m118"/>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030249330"/>
      </p:ext>
    </p:extLst>
  </p:cSld>
  <p:clrMapOvr>
    <a:masterClrMapping/>
  </p:clrMapOvr>
  <p:transition spd="slow">
    <p:push dir="r"/>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611560" y="476672"/>
            <a:ext cx="8134558" cy="924475"/>
          </a:xfrm>
        </p:spPr>
        <p:txBody>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بر واحد یا قیمت در بازار نهاده ها :</a:t>
            </a: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395536" y="1807361"/>
            <a:ext cx="8352927" cy="4051437"/>
          </a:xfrm>
        </p:spPr>
        <p:txBody>
          <a:bodyPr>
            <a:normAutofit/>
          </a:bodyPr>
          <a:lstStyle/>
          <a:p>
            <a:pPr algn="ctr">
              <a:buFontTx/>
              <a:buNone/>
            </a:pPr>
            <a:r>
              <a:rPr lang="fa-IR" sz="3200" dirty="0">
                <a:latin typeface="Titr" pitchFamily="2" charset="-78"/>
                <a:cs typeface="Titr" pitchFamily="2" charset="-78"/>
              </a:rPr>
              <a:t>کسورات بازنشستگی یک مالیات بر </a:t>
            </a:r>
            <a:r>
              <a:rPr lang="fa-IR" sz="3200" u="sng" dirty="0">
                <a:latin typeface="Titr" pitchFamily="2" charset="-78"/>
                <a:cs typeface="Titr" pitchFamily="2" charset="-78"/>
              </a:rPr>
              <a:t>دستمزد</a:t>
            </a:r>
            <a:r>
              <a:rPr lang="fa-IR" sz="3200" dirty="0">
                <a:latin typeface="Titr" pitchFamily="2" charset="-78"/>
                <a:cs typeface="Titr" pitchFamily="2" charset="-78"/>
              </a:rPr>
              <a:t> تلقی </a:t>
            </a:r>
            <a:r>
              <a:rPr lang="fa-IR" sz="3200" dirty="0" smtClean="0">
                <a:latin typeface="Titr" pitchFamily="2" charset="-78"/>
                <a:cs typeface="Titr" pitchFamily="2" charset="-78"/>
              </a:rPr>
              <a:t>مي شود که </a:t>
            </a:r>
            <a:r>
              <a:rPr lang="fa-IR" sz="3200" dirty="0">
                <a:latin typeface="Titr" pitchFamily="2" charset="-78"/>
                <a:cs typeface="Titr" pitchFamily="2" charset="-78"/>
              </a:rPr>
              <a:t>معمولا ً با یک نرخ ثابتی برقرار می شود. در شکل مقابل، محور افقی ساعات کار و محور عمودی دستمزد را اندازه گیری می نمایند. محل برخورد منحنی های عرضه و تقاضای کار، مقدار کار و دستمزد را در شرایط تعادل به دست می دهد. </a:t>
            </a:r>
            <a:endParaRPr lang="en-US" sz="3200" dirty="0">
              <a:latin typeface="Titr" pitchFamily="2" charset="-78"/>
              <a:cs typeface="Titr" pitchFamily="2" charset="-78"/>
            </a:endParaRPr>
          </a:p>
        </p:txBody>
      </p:sp>
    </p:spTree>
    <p:extLst>
      <p:ext uri="{BB962C8B-B14F-4D97-AF65-F5344CB8AC3E}">
        <p14:creationId xmlns:p14="http://schemas.microsoft.com/office/powerpoint/2010/main" val="1505308984"/>
      </p:ext>
    </p:extLst>
  </p:cSld>
  <p:clrMapOvr>
    <a:masterClrMapping/>
  </p:clrMapOvr>
  <p:transition spd="slow">
    <p:push dir="r"/>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683568" y="836712"/>
            <a:ext cx="7776863" cy="5022087"/>
          </a:xfrm>
        </p:spPr>
        <p:txBody>
          <a:bodyPr>
            <a:normAutofit/>
          </a:bodyPr>
          <a:lstStyle/>
          <a:p>
            <a:pPr marL="0" indent="0" algn="ctr">
              <a:buNone/>
            </a:pPr>
            <a:r>
              <a:rPr lang="fa-IR" sz="2800" dirty="0">
                <a:latin typeface="Titr" pitchFamily="2" charset="-78"/>
                <a:cs typeface="Titr" pitchFamily="2" charset="-78"/>
              </a:rPr>
              <a:t>اگر نرخ مالیات یا کسورات بازنشستگی را 10 </a:t>
            </a:r>
            <a:r>
              <a:rPr lang="fa-IR" sz="2800" dirty="0" smtClean="0">
                <a:latin typeface="Titr" pitchFamily="2" charset="-78"/>
                <a:cs typeface="Titr" pitchFamily="2" charset="-78"/>
              </a:rPr>
              <a:t>درصد</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بگیریم، در این صورت منحنی درآمد متوسط </a:t>
            </a:r>
            <a:r>
              <a:rPr lang="fa-IR" sz="2800" dirty="0" smtClean="0">
                <a:latin typeface="Titr" pitchFamily="2" charset="-78"/>
                <a:cs typeface="Titr" pitchFamily="2" charset="-78"/>
              </a:rPr>
              <a:t>خالص</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برای عامل کار به نسبت 10 در صد از منحنی تقاضا </a:t>
            </a:r>
            <a:r>
              <a:rPr lang="fa-IR" sz="2800" dirty="0" smtClean="0">
                <a:latin typeface="Titr" pitchFamily="2" charset="-78"/>
                <a:cs typeface="Titr" pitchFamily="2" charset="-78"/>
              </a:rPr>
              <a:t>جدا</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شده و به سمت پایین دوران می کند. تعادل جدید پس </a:t>
            </a:r>
            <a:endParaRPr lang="fa-IR" sz="2800" dirty="0" smtClean="0">
              <a:latin typeface="Titr" pitchFamily="2" charset="-78"/>
              <a:cs typeface="Titr" pitchFamily="2" charset="-78"/>
            </a:endParaRPr>
          </a:p>
          <a:p>
            <a:pPr marL="0" indent="0" algn="ctr">
              <a:buNone/>
            </a:pPr>
            <a:r>
              <a:rPr lang="fa-IR" sz="2800" dirty="0" smtClean="0">
                <a:latin typeface="Titr" pitchFamily="2" charset="-78"/>
                <a:cs typeface="Titr" pitchFamily="2" charset="-78"/>
              </a:rPr>
              <a:t>از </a:t>
            </a:r>
            <a:r>
              <a:rPr lang="fa-IR" sz="2800" dirty="0">
                <a:latin typeface="Titr" pitchFamily="2" charset="-78"/>
                <a:cs typeface="Titr" pitchFamily="2" charset="-78"/>
              </a:rPr>
              <a:t>برقراری مالیات، از برخورد منحنی های عرضه </a:t>
            </a:r>
            <a:r>
              <a:rPr lang="fa-IR" sz="2800" dirty="0" smtClean="0">
                <a:latin typeface="Titr" pitchFamily="2" charset="-78"/>
                <a:cs typeface="Titr" pitchFamily="2" charset="-78"/>
              </a:rPr>
              <a:t>و</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درآمد متوسط خالص به دست می آید. </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1638365540"/>
      </p:ext>
    </p:extLst>
  </p:cSld>
  <p:clrMapOvr>
    <a:masterClrMapping/>
  </p:clrMapOvr>
  <p:transition spd="slow">
    <p:push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custDataLst>
              <p:tags r:id="rId1"/>
            </p:custDataLst>
          </p:nvPr>
        </p:nvSpPr>
        <p:spPr>
          <a:xfrm>
            <a:off x="762000" y="269632"/>
            <a:ext cx="8077200" cy="855112"/>
          </a:xfrm>
        </p:spPr>
        <p:txBody>
          <a:bodyPr>
            <a:normAutofit/>
          </a:bodyPr>
          <a:lstStyle/>
          <a:p>
            <a:pPr algn="r"/>
            <a:r>
              <a:rPr lang="fa-IR"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وظيفه ماليه عمومي</a:t>
            </a:r>
            <a:endParaRPr lang="en-US"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10" name="Content Placeholder 4"/>
          <p:cNvSpPr txBox="1">
            <a:spLocks/>
          </p:cNvSpPr>
          <p:nvPr>
            <p:custDataLst>
              <p:tags r:id="rId2"/>
            </p:custDataLst>
          </p:nvPr>
        </p:nvSpPr>
        <p:spPr>
          <a:xfrm>
            <a:off x="1259632" y="1124745"/>
            <a:ext cx="7579568" cy="4769032"/>
          </a:xfrm>
          <a:prstGeom prst="rect">
            <a:avLst/>
          </a:prstGeom>
        </p:spPr>
        <p:txBody>
          <a:bodyPr vert="horz" lIns="91440" tIns="45720" rIns="91440" bIns="45720" rtlCol="0" anchor="ctr">
            <a:normAutofit fontScale="85000" lnSpcReduction="10000"/>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Font typeface="Wingdings 2" charset="2"/>
              <a:buNone/>
            </a:pPr>
            <a:r>
              <a:rPr lang="fa-IR" sz="5100" b="1" dirty="0" smtClean="0">
                <a:latin typeface="Titr" pitchFamily="2" charset="-78"/>
                <a:cs typeface="Titr" pitchFamily="2" charset="-78"/>
              </a:rPr>
              <a:t>مالیه از دیدگاه نظام سرمايه داري ( غرب ) </a:t>
            </a:r>
          </a:p>
          <a:p>
            <a:r>
              <a:rPr lang="fa-IR" sz="3100" dirty="0" smtClean="0">
                <a:blipFill>
                  <a:blip r:embed="rId4"/>
                  <a:tile tx="0" ty="0" sx="100000" sy="100000" flip="none" algn="tl"/>
                </a:blipFill>
                <a:latin typeface="Titr" pitchFamily="2" charset="-78"/>
                <a:cs typeface="Titr" pitchFamily="2" charset="-78"/>
              </a:rPr>
              <a:t>حفظ بودجه در حداقل ممکن</a:t>
            </a:r>
            <a:endParaRPr lang="en-US" sz="3100" dirty="0" smtClean="0">
              <a:blipFill>
                <a:blip r:embed="rId4"/>
                <a:tile tx="0" ty="0" sx="100000" sy="100000" flip="none" algn="tl"/>
              </a:blipFill>
              <a:latin typeface="Titr" pitchFamily="2" charset="-78"/>
              <a:cs typeface="Titr" pitchFamily="2" charset="-78"/>
            </a:endParaRPr>
          </a:p>
          <a:p>
            <a:r>
              <a:rPr lang="fa-IR" sz="3100" b="1" dirty="0" smtClean="0">
                <a:blipFill>
                  <a:blip r:embed="rId4"/>
                  <a:tile tx="0" ty="0" sx="100000" sy="100000" flip="none" algn="tl"/>
                </a:blipFill>
                <a:latin typeface="Titr" pitchFamily="2" charset="-78"/>
                <a:cs typeface="Titr" pitchFamily="2" charset="-78"/>
              </a:rPr>
              <a:t>حفظ توازن بودجه</a:t>
            </a:r>
            <a:endParaRPr lang="en-US" sz="3100" b="1" dirty="0" smtClean="0">
              <a:blipFill>
                <a:blip r:embed="rId4"/>
                <a:tile tx="0" ty="0" sx="100000" sy="100000" flip="none" algn="tl"/>
              </a:blipFill>
              <a:latin typeface="Titr" pitchFamily="2" charset="-78"/>
              <a:cs typeface="Titr" pitchFamily="2" charset="-78"/>
            </a:endParaRPr>
          </a:p>
          <a:p>
            <a:r>
              <a:rPr lang="fa-IR" sz="3100" b="1" dirty="0" smtClean="0">
                <a:blipFill>
                  <a:blip r:embed="rId4"/>
                  <a:tile tx="0" ty="0" sx="100000" sy="100000" flip="none" algn="tl"/>
                </a:blipFill>
                <a:latin typeface="Titr" pitchFamily="2" charset="-78"/>
                <a:cs typeface="Titr" pitchFamily="2" charset="-78"/>
              </a:rPr>
              <a:t>اجازه استقراض برای اهداف تولیدی</a:t>
            </a:r>
            <a:endParaRPr lang="en-US" sz="3100" b="1" dirty="0" smtClean="0">
              <a:blipFill>
                <a:blip r:embed="rId4"/>
                <a:tile tx="0" ty="0" sx="100000" sy="100000" flip="none" algn="tl"/>
              </a:blipFill>
              <a:latin typeface="Titr" pitchFamily="2" charset="-78"/>
              <a:cs typeface="Titr" pitchFamily="2" charset="-78"/>
            </a:endParaRPr>
          </a:p>
          <a:p>
            <a:r>
              <a:rPr lang="fa-IR" sz="3100" b="1" dirty="0" smtClean="0">
                <a:blipFill>
                  <a:blip r:embed="rId4"/>
                  <a:tile tx="0" ty="0" sx="100000" sy="100000" flip="none" algn="tl"/>
                </a:blipFill>
                <a:latin typeface="Titr" pitchFamily="2" charset="-78"/>
                <a:cs typeface="Titr" pitchFamily="2" charset="-78"/>
              </a:rPr>
              <a:t>لزوم تأدیه فوری بدهی ها</a:t>
            </a:r>
            <a:endParaRPr lang="en-US" sz="3100" b="1" dirty="0" smtClean="0">
              <a:blipFill>
                <a:blip r:embed="rId4"/>
                <a:tile tx="0" ty="0" sx="100000" sy="100000" flip="none" algn="tl"/>
              </a:blipFill>
              <a:latin typeface="Titr" pitchFamily="2" charset="-78"/>
              <a:cs typeface="Titr" pitchFamily="2" charset="-78"/>
            </a:endParaRPr>
          </a:p>
          <a:p>
            <a:r>
              <a:rPr lang="fa-IR" sz="3100" b="1" dirty="0" smtClean="0">
                <a:blipFill>
                  <a:blip r:embed="rId4"/>
                  <a:tile tx="0" ty="0" sx="100000" sy="100000" flip="none" algn="tl"/>
                </a:blipFill>
                <a:latin typeface="Titr" pitchFamily="2" charset="-78"/>
                <a:cs typeface="Titr" pitchFamily="2" charset="-78"/>
              </a:rPr>
              <a:t>تاکید بر مالیات بر مصرف ( حداقل ) و اجتناب از مالیات بر پس انداز</a:t>
            </a:r>
            <a:endParaRPr lang="en-US" sz="3100" b="1" dirty="0" smtClean="0">
              <a:blipFill>
                <a:blip r:embed="rId4"/>
                <a:tile tx="0" ty="0" sx="100000" sy="100000" flip="none" algn="tl"/>
              </a:blipFill>
              <a:latin typeface="Titr" pitchFamily="2" charset="-78"/>
              <a:cs typeface="Titr" pitchFamily="2" charset="-78"/>
            </a:endParaRPr>
          </a:p>
          <a:p>
            <a:r>
              <a:rPr lang="fa-IR" sz="3100" b="1" dirty="0" smtClean="0">
                <a:blipFill>
                  <a:blip r:embed="rId4"/>
                  <a:tile tx="0" ty="0" sx="100000" sy="100000" flip="none" algn="tl"/>
                </a:blipFill>
                <a:latin typeface="Titr" pitchFamily="2" charset="-78"/>
                <a:cs typeface="Titr" pitchFamily="2" charset="-78"/>
              </a:rPr>
              <a:t>نادیده انگاشتن سیاست‌های مالی</a:t>
            </a:r>
          </a:p>
          <a:p>
            <a:pPr marL="0" indent="0">
              <a:buFont typeface="Wingdings 2" charset="2"/>
              <a:buNone/>
            </a:pPr>
            <a:r>
              <a:rPr lang="fa-IR" sz="6300" b="1" dirty="0" smtClean="0">
                <a:solidFill>
                  <a:srgbClr val="0070C0"/>
                </a:solidFill>
                <a:cs typeface="B Nazanin" pitchFamily="2" charset="-78"/>
              </a:rPr>
              <a:t>در يك كلام عدم دخالت دولت </a:t>
            </a:r>
            <a:endParaRPr lang="en-US" sz="6300" b="1" dirty="0">
              <a:solidFill>
                <a:srgbClr val="0070C0"/>
              </a:solidFill>
              <a:cs typeface="B Nazanin" pitchFamily="2" charset="-78"/>
            </a:endParaRPr>
          </a:p>
        </p:txBody>
      </p:sp>
    </p:spTree>
    <p:extLst>
      <p:ext uri="{BB962C8B-B14F-4D97-AF65-F5344CB8AC3E}">
        <p14:creationId xmlns:p14="http://schemas.microsoft.com/office/powerpoint/2010/main" val="794319241"/>
      </p:ext>
    </p:extLst>
  </p:cSld>
  <p:clrMapOvr>
    <a:masterClrMapping/>
  </p:clrMapOvr>
  <p:transition spd="slow">
    <p:push dir="r"/>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4" descr="m120"/>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491583561"/>
      </p:ext>
    </p:extLst>
  </p:cSld>
  <p:clrMapOvr>
    <a:masterClrMapping/>
  </p:clrMapOvr>
  <p:transition spd="slow">
    <p:push dir="r"/>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title"/>
          </p:nvPr>
        </p:nvSpPr>
        <p:spPr>
          <a:noFill/>
          <a:ln/>
        </p:spPr>
        <p:txBody>
          <a:bodyPr/>
          <a:lstStyle/>
          <a:p>
            <a:pPr algn="ctr"/>
            <a:r>
              <a:rPr lang="fa-IR"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بر واحد یا قیمت در بازار نهاده ها:</a:t>
            </a:r>
            <a:endPar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4"/>
          <p:cNvSpPr>
            <a:spLocks noGrp="1" noChangeArrowheads="1"/>
          </p:cNvSpPr>
          <p:nvPr>
            <p:ph idx="1"/>
          </p:nvPr>
        </p:nvSpPr>
        <p:spPr>
          <a:xfrm>
            <a:off x="107504" y="1807361"/>
            <a:ext cx="8928992" cy="4051437"/>
          </a:xfrm>
        </p:spPr>
        <p:txBody>
          <a:bodyPr>
            <a:normAutofit/>
          </a:bodyPr>
          <a:lstStyle/>
          <a:p>
            <a:pPr marL="0" indent="0" algn="just">
              <a:buNone/>
            </a:pPr>
            <a:r>
              <a:rPr lang="fa-IR" sz="3200" dirty="0"/>
              <a:t>ساعات کار در تعادل جدید به </a:t>
            </a:r>
            <a:r>
              <a:rPr lang="en-US" sz="3200" dirty="0"/>
              <a:t>L0</a:t>
            </a:r>
            <a:r>
              <a:rPr lang="fa-IR" sz="3200" dirty="0"/>
              <a:t> و دستمزد دریافتی برای عرضه کننده به </a:t>
            </a:r>
            <a:r>
              <a:rPr lang="en-US" sz="3200" dirty="0"/>
              <a:t>Wt</a:t>
            </a:r>
            <a:r>
              <a:rPr lang="fa-IR" sz="3200" dirty="0"/>
              <a:t> کاهش می یابند در حالیکه دستمزد پرداختی یا قیمت برای متقاضی به </a:t>
            </a:r>
            <a:r>
              <a:rPr lang="en-US" sz="3200" dirty="0"/>
              <a:t>Wg</a:t>
            </a:r>
            <a:r>
              <a:rPr lang="fa-IR" sz="3200" dirty="0"/>
              <a:t> اقزایش یافته است. لذا سهم مالیات متقاضیان </a:t>
            </a:r>
            <a:r>
              <a:rPr lang="en-US" sz="3200" dirty="0"/>
              <a:t>gFW0Wg</a:t>
            </a:r>
            <a:r>
              <a:rPr lang="fa-IR" sz="3200" dirty="0"/>
              <a:t> و سهم مالیات عرضه کنندگان </a:t>
            </a:r>
            <a:r>
              <a:rPr lang="en-US" sz="3200" dirty="0"/>
              <a:t>tFW0Wt</a:t>
            </a:r>
            <a:r>
              <a:rPr lang="fa-IR" sz="3200" dirty="0"/>
              <a:t> می باشد. </a:t>
            </a:r>
            <a:endParaRPr lang="en-US" sz="3200" dirty="0"/>
          </a:p>
          <a:p>
            <a:pPr algn="just"/>
            <a:endParaRPr lang="en-US" sz="3200" dirty="0"/>
          </a:p>
        </p:txBody>
      </p:sp>
    </p:spTree>
    <p:extLst>
      <p:ext uri="{BB962C8B-B14F-4D97-AF65-F5344CB8AC3E}">
        <p14:creationId xmlns:p14="http://schemas.microsoft.com/office/powerpoint/2010/main" val="841391659"/>
      </p:ext>
    </p:extLst>
  </p:cSld>
  <p:clrMapOvr>
    <a:masterClrMapping/>
  </p:clrMapOvr>
  <p:transition spd="slow">
    <p:push dir="r"/>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noFill/>
          <a:ln/>
        </p:spPr>
        <p:txBody>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تاثیر کشش منحنی های عرضه و تقاضا</a:t>
            </a: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611560" y="1807361"/>
            <a:ext cx="7522995" cy="4357943"/>
          </a:xfrm>
        </p:spPr>
        <p:txBody>
          <a:bodyPr>
            <a:normAutofit/>
          </a:bodyPr>
          <a:lstStyle/>
          <a:p>
            <a:pPr marL="0" indent="0" algn="ctr">
              <a:buNone/>
            </a:pPr>
            <a:r>
              <a:rPr lang="fa-IR" sz="2800" dirty="0">
                <a:latin typeface="Titr" pitchFamily="2" charset="-78"/>
                <a:cs typeface="Titr" pitchFamily="2" charset="-78"/>
              </a:rPr>
              <a:t>کشش منحنی های عرضه و تقاضا بر میزان سهم مالیات عرضه کنندگان کار و متقاضیان کار موثر است به نحوی که اگر منحنی عرضه کاملا ً بدون کشش باشد، کل مالیات پرداختی به عرضه کننده کار منتقل می شود و اگر منحنی عرضه کاملا ً کشش پذیر در نظر گرفته شود تمام مالیات بر عهده متقاضی خواهد بود. </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3363037900"/>
      </p:ext>
    </p:extLst>
  </p:cSld>
  <p:clrMapOvr>
    <a:masterClrMapping/>
  </p:clrMapOvr>
  <p:transition spd="slow">
    <p:push dir="r"/>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normAutofit/>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و سوبسید در بازار انحصار کامل :</a:t>
            </a:r>
            <a:b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b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611560" y="1484785"/>
            <a:ext cx="7920880" cy="4374014"/>
          </a:xfrm>
        </p:spPr>
        <p:txBody>
          <a:bodyPr>
            <a:normAutofit fontScale="92500" lnSpcReduction="20000"/>
          </a:bodyPr>
          <a:lstStyle/>
          <a:p>
            <a:pPr marL="0" indent="0" algn="ctr">
              <a:buNone/>
            </a:pPr>
            <a:r>
              <a:rPr lang="fa-IR" sz="3600" dirty="0">
                <a:latin typeface="Titr" pitchFamily="2" charset="-78"/>
                <a:cs typeface="Titr" pitchFamily="2" charset="-78"/>
              </a:rPr>
              <a:t>یک انحصارگر در جهت حداکثر نمودن سود در </a:t>
            </a:r>
            <a:r>
              <a:rPr lang="fa-IR" sz="3600" dirty="0" smtClean="0">
                <a:latin typeface="Titr" pitchFamily="2" charset="-78"/>
                <a:cs typeface="Titr" pitchFamily="2" charset="-78"/>
              </a:rPr>
              <a:t>جایی</a:t>
            </a:r>
          </a:p>
          <a:p>
            <a:pPr marL="0" indent="0" algn="ctr">
              <a:buNone/>
            </a:pPr>
            <a:r>
              <a:rPr lang="fa-IR" sz="3600" dirty="0" smtClean="0">
                <a:latin typeface="Titr" pitchFamily="2" charset="-78"/>
                <a:cs typeface="Titr" pitchFamily="2" charset="-78"/>
              </a:rPr>
              <a:t> </a:t>
            </a:r>
            <a:r>
              <a:rPr lang="fa-IR" sz="3600" dirty="0">
                <a:latin typeface="Titr" pitchFamily="2" charset="-78"/>
                <a:cs typeface="Titr" pitchFamily="2" charset="-78"/>
              </a:rPr>
              <a:t>تولید می کند که هزینه نهایی تولید برابر </a:t>
            </a:r>
            <a:r>
              <a:rPr lang="fa-IR" sz="3600" dirty="0" smtClean="0">
                <a:latin typeface="Titr" pitchFamily="2" charset="-78"/>
                <a:cs typeface="Titr" pitchFamily="2" charset="-78"/>
              </a:rPr>
              <a:t>درآمد</a:t>
            </a:r>
          </a:p>
          <a:p>
            <a:pPr marL="0" indent="0" algn="ctr">
              <a:buNone/>
            </a:pPr>
            <a:r>
              <a:rPr lang="fa-IR" sz="3600" dirty="0" smtClean="0">
                <a:latin typeface="Titr" pitchFamily="2" charset="-78"/>
                <a:cs typeface="Titr" pitchFamily="2" charset="-78"/>
              </a:rPr>
              <a:t> </a:t>
            </a:r>
            <a:r>
              <a:rPr lang="fa-IR" sz="3600" dirty="0">
                <a:latin typeface="Titr" pitchFamily="2" charset="-78"/>
                <a:cs typeface="Titr" pitchFamily="2" charset="-78"/>
              </a:rPr>
              <a:t>نهایی باشد. از آنجا که چنین سطح تولیدی کمتر </a:t>
            </a:r>
            <a:r>
              <a:rPr lang="fa-IR" sz="3600" dirty="0" smtClean="0">
                <a:latin typeface="Titr" pitchFamily="2" charset="-78"/>
                <a:cs typeface="Titr" pitchFamily="2" charset="-78"/>
              </a:rPr>
              <a:t>از</a:t>
            </a:r>
          </a:p>
          <a:p>
            <a:pPr marL="0" indent="0" algn="ctr">
              <a:buNone/>
            </a:pPr>
            <a:r>
              <a:rPr lang="fa-IR" sz="3600" dirty="0" smtClean="0">
                <a:latin typeface="Titr" pitchFamily="2" charset="-78"/>
                <a:cs typeface="Titr" pitchFamily="2" charset="-78"/>
              </a:rPr>
              <a:t> </a:t>
            </a:r>
            <a:r>
              <a:rPr lang="fa-IR" sz="3600" dirty="0">
                <a:latin typeface="Titr" pitchFamily="2" charset="-78"/>
                <a:cs typeface="Titr" pitchFamily="2" charset="-78"/>
              </a:rPr>
              <a:t>سطح تولید کارآمد (هزینه نهایی برابر قیمت </a:t>
            </a:r>
            <a:r>
              <a:rPr lang="fa-IR" sz="3600" dirty="0" smtClean="0">
                <a:latin typeface="Titr" pitchFamily="2" charset="-78"/>
                <a:cs typeface="Titr" pitchFamily="2" charset="-78"/>
              </a:rPr>
              <a:t>یا</a:t>
            </a:r>
          </a:p>
          <a:p>
            <a:pPr marL="0" indent="0" algn="ctr">
              <a:buNone/>
            </a:pPr>
            <a:r>
              <a:rPr lang="fa-IR" sz="3600" dirty="0" smtClean="0">
                <a:latin typeface="Titr" pitchFamily="2" charset="-78"/>
                <a:cs typeface="Titr" pitchFamily="2" charset="-78"/>
              </a:rPr>
              <a:t> </a:t>
            </a:r>
            <a:r>
              <a:rPr lang="fa-IR" sz="3600" dirty="0">
                <a:latin typeface="Titr" pitchFamily="2" charset="-78"/>
                <a:cs typeface="Titr" pitchFamily="2" charset="-78"/>
              </a:rPr>
              <a:t>درآمد متوسط) است، مسلما ً عدم کارایی در </a:t>
            </a:r>
            <a:r>
              <a:rPr lang="fa-IR" sz="3600" dirty="0" smtClean="0">
                <a:latin typeface="Titr" pitchFamily="2" charset="-78"/>
                <a:cs typeface="Titr" pitchFamily="2" charset="-78"/>
              </a:rPr>
              <a:t>بازار</a:t>
            </a:r>
          </a:p>
          <a:p>
            <a:pPr marL="0" indent="0" algn="ctr">
              <a:buNone/>
            </a:pPr>
            <a:r>
              <a:rPr lang="fa-IR" sz="3600" dirty="0" smtClean="0">
                <a:latin typeface="Titr" pitchFamily="2" charset="-78"/>
                <a:cs typeface="Titr" pitchFamily="2" charset="-78"/>
              </a:rPr>
              <a:t> </a:t>
            </a:r>
            <a:r>
              <a:rPr lang="fa-IR" sz="3600" dirty="0">
                <a:latin typeface="Titr" pitchFamily="2" charset="-78"/>
                <a:cs typeface="Titr" pitchFamily="2" charset="-78"/>
              </a:rPr>
              <a:t>انحصار کامل وجود دارد. این عدم کارایی ناشی </a:t>
            </a:r>
            <a:r>
              <a:rPr lang="fa-IR" sz="3600" dirty="0" smtClean="0">
                <a:latin typeface="Titr" pitchFamily="2" charset="-78"/>
                <a:cs typeface="Titr" pitchFamily="2" charset="-78"/>
              </a:rPr>
              <a:t>از</a:t>
            </a:r>
          </a:p>
          <a:p>
            <a:pPr marL="0" indent="0" algn="ctr">
              <a:buNone/>
            </a:pPr>
            <a:r>
              <a:rPr lang="fa-IR" sz="3600" dirty="0" smtClean="0">
                <a:latin typeface="Titr" pitchFamily="2" charset="-78"/>
                <a:cs typeface="Titr" pitchFamily="2" charset="-78"/>
              </a:rPr>
              <a:t> </a:t>
            </a:r>
            <a:r>
              <a:rPr lang="fa-IR" sz="3600" dirty="0">
                <a:latin typeface="Titr" pitchFamily="2" charset="-78"/>
                <a:cs typeface="Titr" pitchFamily="2" charset="-78"/>
              </a:rPr>
              <a:t>استفاده کمتر از نهاده ها در تولید کالای مورد نظر می باشد. </a:t>
            </a:r>
            <a:r>
              <a:rPr lang="fa-IR" sz="3600" dirty="0" smtClean="0">
                <a:latin typeface="Titr" pitchFamily="2" charset="-78"/>
                <a:cs typeface="Titr" pitchFamily="2" charset="-78"/>
              </a:rPr>
              <a:t>به</a:t>
            </a:r>
          </a:p>
          <a:p>
            <a:pPr marL="0" indent="0" algn="ctr">
              <a:buNone/>
            </a:pPr>
            <a:r>
              <a:rPr lang="fa-IR" sz="3600" dirty="0" smtClean="0">
                <a:latin typeface="Titr" pitchFamily="2" charset="-78"/>
                <a:cs typeface="Titr" pitchFamily="2" charset="-78"/>
              </a:rPr>
              <a:t> </a:t>
            </a:r>
            <a:r>
              <a:rPr lang="fa-IR" sz="3600" dirty="0">
                <a:latin typeface="Titr" pitchFamily="2" charset="-78"/>
                <a:cs typeface="Titr" pitchFamily="2" charset="-78"/>
              </a:rPr>
              <a:t>عبارت دیگر انحصارگر از منابع تولید در جهت تولید کالاها </a:t>
            </a:r>
            <a:r>
              <a:rPr lang="fa-IR" sz="3600" dirty="0" smtClean="0">
                <a:latin typeface="Titr" pitchFamily="2" charset="-78"/>
                <a:cs typeface="Titr" pitchFamily="2" charset="-78"/>
              </a:rPr>
              <a:t>و</a:t>
            </a:r>
          </a:p>
          <a:p>
            <a:pPr marL="0" indent="0" algn="ctr">
              <a:buNone/>
            </a:pPr>
            <a:r>
              <a:rPr lang="fa-IR" sz="3600" dirty="0" smtClean="0">
                <a:latin typeface="Titr" pitchFamily="2" charset="-78"/>
                <a:cs typeface="Titr" pitchFamily="2" charset="-78"/>
              </a:rPr>
              <a:t> </a:t>
            </a:r>
            <a:r>
              <a:rPr lang="fa-IR" sz="3600" dirty="0">
                <a:latin typeface="Titr" pitchFamily="2" charset="-78"/>
                <a:cs typeface="Titr" pitchFamily="2" charset="-78"/>
              </a:rPr>
              <a:t>خدمات  استفاده بهینه نمی نماید. </a:t>
            </a:r>
            <a:endParaRPr lang="en-US" sz="3600" dirty="0">
              <a:latin typeface="Titr" pitchFamily="2" charset="-78"/>
              <a:cs typeface="Titr" pitchFamily="2" charset="-78"/>
            </a:endParaRPr>
          </a:p>
        </p:txBody>
      </p:sp>
    </p:spTree>
    <p:extLst>
      <p:ext uri="{BB962C8B-B14F-4D97-AF65-F5344CB8AC3E}">
        <p14:creationId xmlns:p14="http://schemas.microsoft.com/office/powerpoint/2010/main" val="1485868705"/>
      </p:ext>
    </p:extLst>
  </p:cSld>
  <p:clrMapOvr>
    <a:masterClrMapping/>
  </p:clrMapOvr>
  <p:transition spd="slow">
    <p:push dir="r"/>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rot="691623">
            <a:off x="683568" y="1556792"/>
            <a:ext cx="7920880" cy="3528392"/>
          </a:xfrm>
        </p:spPr>
        <p:txBody>
          <a:bodyPr>
            <a:normAutofit/>
          </a:bodyPr>
          <a:lstStyle/>
          <a:p>
            <a:pPr marL="0" indent="0" algn="ctr">
              <a:buNone/>
            </a:pPr>
            <a:r>
              <a:rPr lang="fa-IR" sz="2800" dirty="0">
                <a:latin typeface="Titr" pitchFamily="2" charset="-78"/>
                <a:cs typeface="Titr" pitchFamily="2" charset="-78"/>
              </a:rPr>
              <a:t>در بازار رقابتی مشاهده کردیم که پس از برقراری مالیات، </a:t>
            </a:r>
            <a:r>
              <a:rPr lang="fa-IR" sz="2800" dirty="0" smtClean="0">
                <a:latin typeface="Titr" pitchFamily="2" charset="-78"/>
                <a:cs typeface="Titr" pitchFamily="2" charset="-78"/>
              </a:rPr>
              <a:t>به</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غیر از موارد کاملا ً استثنایی که منحنی عرضه یا تقاضا </a:t>
            </a:r>
            <a:r>
              <a:rPr lang="fa-IR" sz="2800" dirty="0" smtClean="0">
                <a:latin typeface="Titr" pitchFamily="2" charset="-78"/>
                <a:cs typeface="Titr" pitchFamily="2" charset="-78"/>
              </a:rPr>
              <a:t>کاملا</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 بدون کشش بودند، سطح تولید در بازار کاهش می یافت و </a:t>
            </a:r>
            <a:r>
              <a:rPr lang="fa-IR" sz="2800" dirty="0" smtClean="0">
                <a:latin typeface="Titr" pitchFamily="2" charset="-78"/>
                <a:cs typeface="Titr" pitchFamily="2" charset="-78"/>
              </a:rPr>
              <a:t>این</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کاهش تولید منجر به کاهش رفاه جامعه میشد. </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395331795"/>
      </p:ext>
    </p:extLst>
  </p:cSld>
  <p:clrMapOvr>
    <a:masterClrMapping/>
  </p:clrMapOvr>
  <p:transition spd="slow">
    <p:push dir="r"/>
  </p:transition>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rot="906622">
            <a:off x="416098" y="1702891"/>
            <a:ext cx="8208911" cy="3456384"/>
          </a:xfrm>
        </p:spPr>
        <p:txBody>
          <a:bodyPr>
            <a:normAutofit/>
          </a:bodyPr>
          <a:lstStyle/>
          <a:p>
            <a:pPr marL="0" indent="0" algn="ctr">
              <a:buNone/>
            </a:pPr>
            <a:r>
              <a:rPr lang="fa-IR" sz="3200" dirty="0">
                <a:latin typeface="Titr" pitchFamily="2" charset="-78"/>
                <a:cs typeface="Titr" pitchFamily="2" charset="-78"/>
              </a:rPr>
              <a:t> از آنجا که انحصارگر حتی قبل از اعمال مالیات، </a:t>
            </a:r>
            <a:r>
              <a:rPr lang="fa-IR" sz="3200" dirty="0" smtClean="0">
                <a:latin typeface="Titr" pitchFamily="2" charset="-78"/>
                <a:cs typeface="Titr" pitchFamily="2" charset="-78"/>
              </a:rPr>
              <a:t>در</a:t>
            </a:r>
          </a:p>
          <a:p>
            <a:pPr marL="0" indent="0" algn="ctr">
              <a:buNone/>
            </a:pPr>
            <a:r>
              <a:rPr lang="fa-IR" sz="3200" dirty="0" smtClean="0">
                <a:latin typeface="Titr" pitchFamily="2" charset="-78"/>
                <a:cs typeface="Titr" pitchFamily="2" charset="-78"/>
              </a:rPr>
              <a:t> </a:t>
            </a:r>
            <a:r>
              <a:rPr lang="fa-IR" sz="3200" dirty="0">
                <a:latin typeface="Titr" pitchFamily="2" charset="-78"/>
                <a:cs typeface="Titr" pitchFamily="2" charset="-78"/>
              </a:rPr>
              <a:t>سطحی کمتر از مقدار بهینه تولید می کند، با </a:t>
            </a:r>
            <a:r>
              <a:rPr lang="fa-IR" sz="3200" dirty="0" smtClean="0">
                <a:latin typeface="Titr" pitchFamily="2" charset="-78"/>
                <a:cs typeface="Titr" pitchFamily="2" charset="-78"/>
              </a:rPr>
              <a:t>کاهش</a:t>
            </a:r>
          </a:p>
          <a:p>
            <a:pPr marL="0" indent="0" algn="ctr">
              <a:buNone/>
            </a:pPr>
            <a:r>
              <a:rPr lang="fa-IR" sz="3200" dirty="0" smtClean="0">
                <a:latin typeface="Titr" pitchFamily="2" charset="-78"/>
                <a:cs typeface="Titr" pitchFamily="2" charset="-78"/>
              </a:rPr>
              <a:t> </a:t>
            </a:r>
            <a:r>
              <a:rPr lang="fa-IR" sz="3200" dirty="0">
                <a:latin typeface="Titr" pitchFamily="2" charset="-78"/>
                <a:cs typeface="Titr" pitchFamily="2" charset="-78"/>
              </a:rPr>
              <a:t>تولید بیشتر پس از برقراری مالیات، او بیشتر از </a:t>
            </a:r>
            <a:r>
              <a:rPr lang="fa-IR" sz="3200" dirty="0" smtClean="0">
                <a:latin typeface="Titr" pitchFamily="2" charset="-78"/>
                <a:cs typeface="Titr" pitchFamily="2" charset="-78"/>
              </a:rPr>
              <a:t>سطح</a:t>
            </a:r>
          </a:p>
          <a:p>
            <a:pPr marL="0" indent="0" algn="ctr">
              <a:buNone/>
            </a:pPr>
            <a:r>
              <a:rPr lang="fa-IR" sz="3200" dirty="0" smtClean="0">
                <a:latin typeface="Titr" pitchFamily="2" charset="-78"/>
                <a:cs typeface="Titr" pitchFamily="2" charset="-78"/>
              </a:rPr>
              <a:t> </a:t>
            </a:r>
            <a:r>
              <a:rPr lang="fa-IR" sz="3200" dirty="0">
                <a:latin typeface="Titr" pitchFamily="2" charset="-78"/>
                <a:cs typeface="Titr" pitchFamily="2" charset="-78"/>
              </a:rPr>
              <a:t>کارآمد تولید دور شده و عدم کارایی بیشتر خواهد شد. </a:t>
            </a:r>
            <a:endParaRPr lang="en-US" sz="3200" dirty="0">
              <a:latin typeface="Titr" pitchFamily="2" charset="-78"/>
              <a:cs typeface="Titr" pitchFamily="2" charset="-78"/>
            </a:endParaRPr>
          </a:p>
        </p:txBody>
      </p:sp>
    </p:spTree>
    <p:extLst>
      <p:ext uri="{BB962C8B-B14F-4D97-AF65-F5344CB8AC3E}">
        <p14:creationId xmlns:p14="http://schemas.microsoft.com/office/powerpoint/2010/main" val="1023193313"/>
      </p:ext>
    </p:extLst>
  </p:cSld>
  <p:clrMapOvr>
    <a:masterClrMapping/>
  </p:clrMapOvr>
  <p:transition spd="slow">
    <p:push dir="r"/>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rot="627552">
            <a:off x="1009442" y="1340768"/>
            <a:ext cx="7522997" cy="3600400"/>
          </a:xfrm>
        </p:spPr>
        <p:txBody>
          <a:bodyPr>
            <a:normAutofit/>
          </a:bodyPr>
          <a:lstStyle/>
          <a:p>
            <a:pPr marL="0" indent="0" algn="just">
              <a:buNone/>
            </a:pPr>
            <a:r>
              <a:rPr lang="fa-IR" sz="2800" dirty="0">
                <a:latin typeface="Titr" pitchFamily="2" charset="-78"/>
                <a:cs typeface="Titr" pitchFamily="2" charset="-78"/>
              </a:rPr>
              <a:t>این نتیجه به طور کلی در مورد مالیات بر واحد و قیمت صدق می کند ولی با توجه به درآمد مالیاتی یکسان برای دولت، عدم کارایی مالیات بر واحد بیشتر از مالیات بر قیمت خواهد بود. به عبارت دیگر، برقراری مالیات بر قیمت در بازار انحصاری می تواند اثر عدم کارایی کمتری نسبت به مالیات بر واحد داشته باشد.</a:t>
            </a:r>
            <a:r>
              <a:rPr lang="en-US" sz="2800" dirty="0">
                <a:latin typeface="Titr" pitchFamily="2" charset="-78"/>
                <a:cs typeface="Titr" pitchFamily="2" charset="-78"/>
              </a:rPr>
              <a:t> </a:t>
            </a:r>
          </a:p>
          <a:p>
            <a:pPr algn="just"/>
            <a:endParaRPr lang="en-US" sz="2800" dirty="0">
              <a:latin typeface="Titr" pitchFamily="2" charset="-78"/>
              <a:cs typeface="Titr" pitchFamily="2" charset="-78"/>
            </a:endParaRPr>
          </a:p>
        </p:txBody>
      </p:sp>
    </p:spTree>
    <p:extLst>
      <p:ext uri="{BB962C8B-B14F-4D97-AF65-F5344CB8AC3E}">
        <p14:creationId xmlns:p14="http://schemas.microsoft.com/office/powerpoint/2010/main" val="2913876064"/>
      </p:ext>
    </p:extLst>
  </p:cSld>
  <p:clrMapOvr>
    <a:masterClrMapping/>
  </p:clrMapOvr>
  <p:transition spd="slow">
    <p:push dir="r"/>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95536" y="675724"/>
            <a:ext cx="8640960" cy="924475"/>
          </a:xfrm>
        </p:spPr>
        <p:txBody>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سوبسید بر واحد و قیمت در بازار انحصار کامل</a:t>
            </a: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683568" y="1807361"/>
            <a:ext cx="7450987" cy="4051437"/>
          </a:xfrm>
        </p:spPr>
        <p:txBody>
          <a:bodyPr>
            <a:normAutofit/>
          </a:bodyPr>
          <a:lstStyle/>
          <a:p>
            <a:pPr marL="0" indent="0" algn="ctr">
              <a:buNone/>
            </a:pPr>
            <a:r>
              <a:rPr lang="fa-IR" sz="2800" dirty="0">
                <a:latin typeface="Titr" pitchFamily="2" charset="-78"/>
                <a:cs typeface="Titr" pitchFamily="2" charset="-78"/>
              </a:rPr>
              <a:t>سوبسید بر واحد و قیمت در بازار انحصار کامل نیز منتهی </a:t>
            </a:r>
            <a:r>
              <a:rPr lang="fa-IR" sz="2800" dirty="0" smtClean="0">
                <a:latin typeface="Titr" pitchFamily="2" charset="-78"/>
                <a:cs typeface="Titr" pitchFamily="2" charset="-78"/>
              </a:rPr>
              <a:t>به</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افزایش تولید می شود اما از آنجا که انحصارگر خود </a:t>
            </a:r>
            <a:r>
              <a:rPr lang="fa-IR" sz="2800" dirty="0" smtClean="0">
                <a:latin typeface="Titr" pitchFamily="2" charset="-78"/>
                <a:cs typeface="Titr" pitchFamily="2" charset="-78"/>
              </a:rPr>
              <a:t>در</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سطحی کمتر از شرایط کارایی تولید می کند، افزایش </a:t>
            </a:r>
            <a:r>
              <a:rPr lang="fa-IR" sz="2800" dirty="0" smtClean="0">
                <a:latin typeface="Titr" pitchFamily="2" charset="-78"/>
                <a:cs typeface="Titr" pitchFamily="2" charset="-78"/>
              </a:rPr>
              <a:t>در</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تولید پس از بر قراری سوبسید منجر به افزایش کارایی </a:t>
            </a:r>
            <a:r>
              <a:rPr lang="fa-IR" sz="2800" dirty="0" smtClean="0">
                <a:latin typeface="Titr" pitchFamily="2" charset="-78"/>
                <a:cs typeface="Titr" pitchFamily="2" charset="-78"/>
              </a:rPr>
              <a:t>و</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رفاه جامعه خواهد شد.</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2187220537"/>
      </p:ext>
    </p:extLst>
  </p:cSld>
  <p:clrMapOvr>
    <a:masterClrMapping/>
  </p:clrMapOvr>
  <p:transition spd="slow">
    <p:push dir="r"/>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rot="989711">
            <a:off x="467544" y="1807361"/>
            <a:ext cx="8208912" cy="4051437"/>
          </a:xfrm>
        </p:spPr>
        <p:txBody>
          <a:bodyPr>
            <a:normAutofit/>
          </a:bodyPr>
          <a:lstStyle/>
          <a:p>
            <a:pPr marL="0" indent="0" algn="ctr">
              <a:buNone/>
            </a:pPr>
            <a:r>
              <a:rPr lang="fa-IR" sz="3200" dirty="0">
                <a:latin typeface="Titr" pitchFamily="2" charset="-78"/>
                <a:cs typeface="Titr" pitchFamily="2" charset="-78"/>
              </a:rPr>
              <a:t> به این صورت که پس از محاسبه افزایش خالص در رفاه مصرف کننده و تولید کننده و با در نظر گرفتن هزینه سوبسید به یک مقدار خالص مثبت می رسیم که این افزایش خالص اجتماعی ناشی از به کارگیری منابع بیشتر در تولید کالای مورد نظر می باشد. </a:t>
            </a:r>
            <a:endParaRPr lang="en-US" sz="3200" dirty="0">
              <a:latin typeface="Titr" pitchFamily="2" charset="-78"/>
              <a:cs typeface="Titr" pitchFamily="2" charset="-78"/>
            </a:endParaRPr>
          </a:p>
          <a:p>
            <a:pPr algn="ctr"/>
            <a:endParaRPr lang="en-US" sz="3200" dirty="0">
              <a:latin typeface="Titr" pitchFamily="2" charset="-78"/>
              <a:cs typeface="Titr" pitchFamily="2" charset="-78"/>
            </a:endParaRPr>
          </a:p>
        </p:txBody>
      </p:sp>
    </p:spTree>
    <p:extLst>
      <p:ext uri="{BB962C8B-B14F-4D97-AF65-F5344CB8AC3E}">
        <p14:creationId xmlns:p14="http://schemas.microsoft.com/office/powerpoint/2010/main" val="1979384197"/>
      </p:ext>
    </p:extLst>
  </p:cSld>
  <p:clrMapOvr>
    <a:masterClrMapping/>
  </p:clrMapOvr>
  <p:transition spd="slow">
    <p:push dir="r"/>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009442" y="675724"/>
            <a:ext cx="7739022" cy="924475"/>
          </a:xfrm>
        </p:spPr>
        <p:txBody>
          <a:bodyPr>
            <a:normAutofit fontScale="90000"/>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نحوه انتقال مالیات و سوبسید به مصرف کننده : </a:t>
            </a:r>
            <a:b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b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323528" y="1807361"/>
            <a:ext cx="8640959" cy="4051437"/>
          </a:xfrm>
        </p:spPr>
        <p:txBody>
          <a:bodyPr>
            <a:normAutofit/>
          </a:bodyPr>
          <a:lstStyle/>
          <a:p>
            <a:pPr marL="0" indent="0" algn="ctr">
              <a:buNone/>
            </a:pPr>
            <a:r>
              <a:rPr lang="fa-IR" sz="2800" dirty="0">
                <a:latin typeface="Titr" pitchFamily="2" charset="-78"/>
                <a:cs typeface="Titr" pitchFamily="2" charset="-78"/>
              </a:rPr>
              <a:t>مالیات در بازار انحصار کامل باعث کاهش قیمت </a:t>
            </a:r>
            <a:r>
              <a:rPr lang="fa-IR" sz="2800" dirty="0" smtClean="0">
                <a:latin typeface="Titr" pitchFamily="2" charset="-78"/>
                <a:cs typeface="Titr" pitchFamily="2" charset="-78"/>
              </a:rPr>
              <a:t>برای</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انحصارگر و کاهش سود خالص او خواهد شد، هر چند که قیمت </a:t>
            </a:r>
            <a:r>
              <a:rPr lang="fa-IR" sz="2800" dirty="0" smtClean="0">
                <a:latin typeface="Titr" pitchFamily="2" charset="-78"/>
                <a:cs typeface="Titr" pitchFamily="2" charset="-78"/>
              </a:rPr>
              <a:t>برای</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مصرف کننده نیز افزایش می یابد ولی انحصارگر قادر نخواهد </a:t>
            </a:r>
            <a:r>
              <a:rPr lang="fa-IR" sz="2800" dirty="0" smtClean="0">
                <a:latin typeface="Titr" pitchFamily="2" charset="-78"/>
                <a:cs typeface="Titr" pitchFamily="2" charset="-78"/>
              </a:rPr>
              <a:t>بود</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که مالیات را کلا ً به مصرف کننده منتقل کند. </a:t>
            </a:r>
          </a:p>
          <a:p>
            <a:pPr marL="0" indent="0" algn="ctr">
              <a:buNone/>
            </a:pPr>
            <a:r>
              <a:rPr lang="fa-IR" sz="2800" dirty="0">
                <a:solidFill>
                  <a:srgbClr val="C00000"/>
                </a:solidFill>
                <a:latin typeface="Titr" pitchFamily="2" charset="-78"/>
                <a:cs typeface="Titr" pitchFamily="2" charset="-78"/>
              </a:rPr>
              <a:t>در اینجا نیز مقدار سهم مالیات مصرف کننده بستگی به کشش </a:t>
            </a:r>
            <a:r>
              <a:rPr lang="fa-IR" sz="2800" dirty="0" smtClean="0">
                <a:solidFill>
                  <a:srgbClr val="C00000"/>
                </a:solidFill>
                <a:latin typeface="Titr" pitchFamily="2" charset="-78"/>
                <a:cs typeface="Titr" pitchFamily="2" charset="-78"/>
              </a:rPr>
              <a:t>منحنی</a:t>
            </a:r>
          </a:p>
          <a:p>
            <a:pPr marL="0" indent="0" algn="ctr">
              <a:buNone/>
            </a:pPr>
            <a:r>
              <a:rPr lang="fa-IR" sz="2800" dirty="0" smtClean="0">
                <a:solidFill>
                  <a:srgbClr val="C00000"/>
                </a:solidFill>
                <a:latin typeface="Titr" pitchFamily="2" charset="-78"/>
                <a:cs typeface="Titr" pitchFamily="2" charset="-78"/>
              </a:rPr>
              <a:t> </a:t>
            </a:r>
            <a:r>
              <a:rPr lang="fa-IR" sz="2800" dirty="0">
                <a:solidFill>
                  <a:srgbClr val="C00000"/>
                </a:solidFill>
                <a:latin typeface="Titr" pitchFamily="2" charset="-78"/>
                <a:cs typeface="Titr" pitchFamily="2" charset="-78"/>
              </a:rPr>
              <a:t>تقاضا خواهد داشت. </a:t>
            </a:r>
          </a:p>
          <a:p>
            <a:pPr algn="ctr"/>
            <a:endParaRPr lang="en-US" sz="2800" dirty="0">
              <a:solidFill>
                <a:srgbClr val="FCF729"/>
              </a:solidFill>
              <a:latin typeface="Titr" pitchFamily="2" charset="-78"/>
              <a:cs typeface="Titr" pitchFamily="2" charset="-78"/>
            </a:endParaRPr>
          </a:p>
        </p:txBody>
      </p:sp>
    </p:spTree>
    <p:extLst>
      <p:ext uri="{BB962C8B-B14F-4D97-AF65-F5344CB8AC3E}">
        <p14:creationId xmlns:p14="http://schemas.microsoft.com/office/powerpoint/2010/main" val="1766681376"/>
      </p:ext>
    </p:extLst>
  </p:cSld>
  <p:clrMapOvr>
    <a:masterClrMapping/>
  </p:clrMapOvr>
  <p:transition spd="slow">
    <p:push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custDataLst>
              <p:tags r:id="rId1"/>
            </p:custDataLst>
          </p:nvPr>
        </p:nvSpPr>
        <p:spPr>
          <a:xfrm>
            <a:off x="899592" y="267521"/>
            <a:ext cx="8077200" cy="855112"/>
          </a:xfrm>
        </p:spPr>
        <p:txBody>
          <a:bodyPr>
            <a:normAutofit/>
          </a:bodyPr>
          <a:lstStyle/>
          <a:p>
            <a:pPr algn="r"/>
            <a:r>
              <a:rPr lang="fa-IR"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وظيفه ماليه عمومي</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p:txBody>
      </p:sp>
      <p:sp>
        <p:nvSpPr>
          <p:cNvPr id="6" name="Content Placeholder 4"/>
          <p:cNvSpPr txBox="1">
            <a:spLocks/>
          </p:cNvSpPr>
          <p:nvPr>
            <p:custDataLst>
              <p:tags r:id="rId2"/>
            </p:custDataLst>
          </p:nvPr>
        </p:nvSpPr>
        <p:spPr>
          <a:xfrm rot="20866544">
            <a:off x="359533" y="1911207"/>
            <a:ext cx="8568952" cy="429736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lnSpcReduction="10000"/>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Font typeface="Wingdings 2" charset="2"/>
              <a:buNone/>
            </a:pPr>
            <a:r>
              <a:rPr lang="fa-I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اصول مالیه از دیدگاه جديد سرمايه گذاري</a:t>
            </a:r>
          </a:p>
          <a:p>
            <a:pPr marL="0" indent="0">
              <a:buFont typeface="Wingdings 2" charset="2"/>
              <a:buNone/>
            </a:pPr>
            <a:r>
              <a:rPr lang="fa-I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با بحران اقتصادي 1930 كينز نظريه مداخله دولت را مطرح كرد .</a:t>
            </a:r>
          </a:p>
          <a:p>
            <a:r>
              <a:rPr lang="fa-I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عدم ضرورت همیشگی حفظ بودجه در حداقل ممکن و حفظ توازن  بودجه</a:t>
            </a:r>
          </a:p>
          <a:p>
            <a:r>
              <a:rPr lang="fa-I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تأکید بر سیاست کسر بودجه</a:t>
            </a:r>
            <a:endPar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endParaRPr>
          </a:p>
          <a:p>
            <a:r>
              <a:rPr lang="fa-I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پذیرش نقش مثبت استقراض</a:t>
            </a:r>
            <a:endPar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endParaRPr>
          </a:p>
          <a:p>
            <a:r>
              <a:rPr lang="fa-I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تأکید بر جنبه‌های منفی مالیات بر مصرف</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endParaRPr>
          </a:p>
        </p:txBody>
      </p:sp>
    </p:spTree>
    <p:extLst>
      <p:ext uri="{BB962C8B-B14F-4D97-AF65-F5344CB8AC3E}">
        <p14:creationId xmlns:p14="http://schemas.microsoft.com/office/powerpoint/2010/main" val="3513086700"/>
      </p:ext>
    </p:extLst>
  </p:cSld>
  <p:clrMapOvr>
    <a:masterClrMapping/>
  </p:clrMapOvr>
  <p:transition spd="slow">
    <p:push dir="r"/>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539552" y="1412777"/>
            <a:ext cx="7992887" cy="4446022"/>
          </a:xfrm>
        </p:spPr>
        <p:txBody>
          <a:bodyPr>
            <a:normAutofit/>
          </a:bodyPr>
          <a:lstStyle/>
          <a:p>
            <a:pPr marL="0" indent="0" algn="ctr">
              <a:buNone/>
            </a:pPr>
            <a:r>
              <a:rPr lang="fa-IR" sz="2800" dirty="0">
                <a:latin typeface="Titr" pitchFamily="2" charset="-78"/>
                <a:cs typeface="Titr" pitchFamily="2" charset="-78"/>
              </a:rPr>
              <a:t>سوبسید باعث افزایش قیمت خالص برای انحصارگر و در </a:t>
            </a:r>
            <a:r>
              <a:rPr lang="fa-IR" sz="2800" dirty="0" smtClean="0">
                <a:latin typeface="Titr" pitchFamily="2" charset="-78"/>
                <a:cs typeface="Titr" pitchFamily="2" charset="-78"/>
              </a:rPr>
              <a:t>نتیجه</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افزایش سود او می شود ولی کلیه سوبسید پرداختی </a:t>
            </a:r>
            <a:r>
              <a:rPr lang="fa-IR" sz="2800" dirty="0" smtClean="0">
                <a:latin typeface="Titr" pitchFamily="2" charset="-78"/>
                <a:cs typeface="Titr" pitchFamily="2" charset="-78"/>
              </a:rPr>
              <a:t>دولت</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متوجه او نخواهد شد چون قیمت برای مصرف کننده </a:t>
            </a:r>
            <a:r>
              <a:rPr lang="fa-IR" sz="2800" dirty="0" smtClean="0">
                <a:latin typeface="Titr" pitchFamily="2" charset="-78"/>
                <a:cs typeface="Titr" pitchFamily="2" charset="-78"/>
              </a:rPr>
              <a:t>کاهش</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یافته و بخشی از سوبسید متوجه مصرف کننده می شود. در </a:t>
            </a:r>
            <a:r>
              <a:rPr lang="fa-IR" sz="2800" dirty="0" smtClean="0">
                <a:latin typeface="Titr" pitchFamily="2" charset="-78"/>
                <a:cs typeface="Titr" pitchFamily="2" charset="-78"/>
              </a:rPr>
              <a:t>این</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مورد نیز سهم سوبسید مصرف کننده بستگی به کشش </a:t>
            </a:r>
            <a:r>
              <a:rPr lang="fa-IR" sz="2800" dirty="0" smtClean="0">
                <a:latin typeface="Titr" pitchFamily="2" charset="-78"/>
                <a:cs typeface="Titr" pitchFamily="2" charset="-78"/>
              </a:rPr>
              <a:t>منحنی</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تقاضا دارد. </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1002606852"/>
      </p:ext>
    </p:extLst>
  </p:cSld>
  <p:clrMapOvr>
    <a:masterClrMapping/>
  </p:clrMapOvr>
  <p:transition spd="slow">
    <p:push dir="r"/>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normAutofit/>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بر درآمد اشخاص :</a:t>
            </a:r>
            <a:b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b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0" y="1772816"/>
            <a:ext cx="8964488" cy="4051437"/>
          </a:xfrm>
        </p:spPr>
        <p:txBody>
          <a:bodyPr>
            <a:normAutofit/>
          </a:bodyPr>
          <a:lstStyle/>
          <a:p>
            <a:pPr marL="0" indent="0" algn="just">
              <a:lnSpc>
                <a:spcPct val="90000"/>
              </a:lnSpc>
              <a:buNone/>
            </a:pPr>
            <a:r>
              <a:rPr lang="fa-IR" sz="2800" dirty="0">
                <a:latin typeface="Titr" pitchFamily="2" charset="-78"/>
                <a:cs typeface="Titr" pitchFamily="2" charset="-78"/>
              </a:rPr>
              <a:t>مالیات بر درآمد اشخاص از جمله </a:t>
            </a:r>
            <a:r>
              <a:rPr lang="fa-IR" sz="2800" b="1" u="sng"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های مستقیم</a:t>
            </a:r>
            <a:r>
              <a:rPr lang="fa-IR"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 </a:t>
            </a:r>
            <a:r>
              <a:rPr lang="fa-IR" sz="2800" dirty="0">
                <a:latin typeface="Titr" pitchFamily="2" charset="-78"/>
                <a:cs typeface="Titr" pitchFamily="2" charset="-78"/>
              </a:rPr>
              <a:t>می باشد. اگر </a:t>
            </a:r>
            <a:r>
              <a:rPr lang="fa-IR" sz="2800" dirty="0" smtClean="0">
                <a:latin typeface="Titr" pitchFamily="2" charset="-78"/>
                <a:cs typeface="Titr" pitchFamily="2" charset="-78"/>
              </a:rPr>
              <a:t>یک</a:t>
            </a:r>
          </a:p>
          <a:p>
            <a:pPr marL="0" indent="0" algn="just">
              <a:lnSpc>
                <a:spcPct val="90000"/>
              </a:lnSpc>
              <a:buNone/>
            </a:pPr>
            <a:r>
              <a:rPr lang="fa-IR" sz="2800" dirty="0" smtClean="0">
                <a:latin typeface="Titr" pitchFamily="2" charset="-78"/>
                <a:cs typeface="Titr" pitchFamily="2" charset="-78"/>
              </a:rPr>
              <a:t> </a:t>
            </a:r>
            <a:r>
              <a:rPr lang="fa-IR" sz="2800" dirty="0">
                <a:latin typeface="Titr" pitchFamily="2" charset="-78"/>
                <a:cs typeface="Titr" pitchFamily="2" charset="-78"/>
              </a:rPr>
              <a:t>اقتصاد بتواند به صورت مناسب مالیات بر درآمد را جمع آوری نماید، </a:t>
            </a:r>
            <a:r>
              <a:rPr lang="fa-IR" sz="2800" dirty="0" smtClean="0">
                <a:latin typeface="Titr" pitchFamily="2" charset="-78"/>
                <a:cs typeface="Titr" pitchFamily="2" charset="-78"/>
              </a:rPr>
              <a:t>از</a:t>
            </a:r>
          </a:p>
          <a:p>
            <a:pPr marL="0" indent="0" algn="just">
              <a:lnSpc>
                <a:spcPct val="90000"/>
              </a:lnSpc>
              <a:buNone/>
            </a:pPr>
            <a:r>
              <a:rPr lang="fa-IR" sz="2800" dirty="0" smtClean="0">
                <a:latin typeface="Titr" pitchFamily="2" charset="-78"/>
                <a:cs typeface="Titr" pitchFamily="2" charset="-78"/>
              </a:rPr>
              <a:t> </a:t>
            </a:r>
            <a:r>
              <a:rPr lang="fa-IR" sz="2800" dirty="0">
                <a:latin typeface="Titr" pitchFamily="2" charset="-78"/>
                <a:cs typeface="Titr" pitchFamily="2" charset="-78"/>
              </a:rPr>
              <a:t>دیدگاه اثرات توزیع درآمد و به عنوان منبع درآمد برای دولت </a:t>
            </a:r>
            <a:r>
              <a:rPr lang="fa-IR" sz="2800" dirty="0" smtClean="0">
                <a:latin typeface="Titr" pitchFamily="2" charset="-78"/>
                <a:cs typeface="Titr" pitchFamily="2" charset="-78"/>
              </a:rPr>
              <a:t>دیگر</a:t>
            </a:r>
          </a:p>
          <a:p>
            <a:pPr marL="0" indent="0" algn="just">
              <a:lnSpc>
                <a:spcPct val="90000"/>
              </a:lnSpc>
              <a:buNone/>
            </a:pPr>
            <a:r>
              <a:rPr lang="fa-IR" sz="2800" dirty="0" smtClean="0">
                <a:latin typeface="Titr" pitchFamily="2" charset="-78"/>
                <a:cs typeface="Titr" pitchFamily="2" charset="-78"/>
              </a:rPr>
              <a:t> </a:t>
            </a:r>
            <a:r>
              <a:rPr lang="fa-IR" sz="2800" dirty="0">
                <a:latin typeface="Titr" pitchFamily="2" charset="-78"/>
                <a:cs typeface="Titr" pitchFamily="2" charset="-78"/>
              </a:rPr>
              <a:t>نیاز به جمع آوری دیگر مالیات ها نبوده و هر مالیات دیگری </a:t>
            </a:r>
            <a:r>
              <a:rPr lang="fa-IR" sz="2800" dirty="0" smtClean="0">
                <a:latin typeface="Titr" pitchFamily="2" charset="-78"/>
                <a:cs typeface="Titr" pitchFamily="2" charset="-78"/>
              </a:rPr>
              <a:t>تکراری</a:t>
            </a:r>
          </a:p>
          <a:p>
            <a:pPr marL="0" indent="0" algn="just">
              <a:lnSpc>
                <a:spcPct val="90000"/>
              </a:lnSpc>
              <a:buNone/>
            </a:pPr>
            <a:r>
              <a:rPr lang="fa-IR" sz="2800" dirty="0" smtClean="0">
                <a:latin typeface="Titr" pitchFamily="2" charset="-78"/>
                <a:cs typeface="Titr" pitchFamily="2" charset="-78"/>
              </a:rPr>
              <a:t> </a:t>
            </a:r>
            <a:r>
              <a:rPr lang="fa-IR" sz="2800" dirty="0">
                <a:latin typeface="Titr" pitchFamily="2" charset="-78"/>
                <a:cs typeface="Titr" pitchFamily="2" charset="-78"/>
              </a:rPr>
              <a:t>خواهد بود. </a:t>
            </a:r>
            <a:endParaRPr lang="en-US" sz="2800" dirty="0">
              <a:solidFill>
                <a:srgbClr val="FCF729"/>
              </a:solidFill>
              <a:latin typeface="Titr" pitchFamily="2" charset="-78"/>
              <a:cs typeface="Titr" pitchFamily="2" charset="-78"/>
            </a:endParaRPr>
          </a:p>
        </p:txBody>
      </p:sp>
    </p:spTree>
    <p:extLst>
      <p:ext uri="{BB962C8B-B14F-4D97-AF65-F5344CB8AC3E}">
        <p14:creationId xmlns:p14="http://schemas.microsoft.com/office/powerpoint/2010/main" val="2622028242"/>
      </p:ext>
    </p:extLst>
  </p:cSld>
  <p:clrMapOvr>
    <a:masterClrMapping/>
  </p:clrMapOvr>
  <p:transition spd="slow">
    <p:push dir="r"/>
  </p:transition>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1187624" y="1844824"/>
            <a:ext cx="7125112" cy="1872207"/>
          </a:xfrm>
        </p:spPr>
        <p:txBody>
          <a:bodyPr>
            <a:normAutofit/>
          </a:bodyPr>
          <a:lstStyle/>
          <a:p>
            <a:pPr marL="0" indent="0" algn="ctr">
              <a:buNone/>
            </a:pPr>
            <a:r>
              <a:rPr lang="fa-IR" sz="2800" dirty="0">
                <a:latin typeface="Titr" pitchFamily="2" charset="-78"/>
                <a:cs typeface="Titr" pitchFamily="2" charset="-78"/>
              </a:rPr>
              <a:t>برخی از اقتصاد دانان معتقدند مالیات بر درآمد اثر جابجایی منابع ندارد و وسیله بسیار مناسبی برای توزیع مناسب درآمد می باشد. </a:t>
            </a:r>
          </a:p>
          <a:p>
            <a:pPr marL="0" indent="0" algn="ctr">
              <a:buNone/>
            </a:pPr>
            <a:r>
              <a:rPr lang="fa-IR" sz="2800" dirty="0">
                <a:solidFill>
                  <a:srgbClr val="C00000"/>
                </a:solidFill>
                <a:latin typeface="Titr" pitchFamily="2" charset="-78"/>
                <a:cs typeface="Titr" pitchFamily="2" charset="-78"/>
              </a:rPr>
              <a:t>در بیشتر کشورها از جمله ایران مالیات بر درآمد نرخ تصاعدی دارد. </a:t>
            </a:r>
            <a:endParaRPr lang="en-US" sz="2800" dirty="0">
              <a:solidFill>
                <a:srgbClr val="C00000"/>
              </a:solidFill>
              <a:latin typeface="Titr" pitchFamily="2" charset="-78"/>
              <a:cs typeface="Titr" pitchFamily="2" charset="-78"/>
            </a:endParaRPr>
          </a:p>
          <a:p>
            <a:pPr algn="ctr"/>
            <a:endParaRPr lang="en-US" sz="2800" dirty="0">
              <a:latin typeface="Titr" pitchFamily="2" charset="-78"/>
              <a:cs typeface="Titr" pitchFamily="2" charset="-78"/>
            </a:endParaRPr>
          </a:p>
        </p:txBody>
      </p:sp>
    </p:spTree>
    <p:extLst>
      <p:ext uri="{BB962C8B-B14F-4D97-AF65-F5344CB8AC3E}">
        <p14:creationId xmlns:p14="http://schemas.microsoft.com/office/powerpoint/2010/main" val="2752547869"/>
      </p:ext>
    </p:extLst>
  </p:cSld>
  <p:clrMapOvr>
    <a:masterClrMapping/>
  </p:clrMapOvr>
  <p:transition spd="slow">
    <p:push dir="r"/>
  </p:transition>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rot="20514536">
            <a:off x="-108116" y="913318"/>
            <a:ext cx="7125113" cy="924475"/>
          </a:xfrm>
        </p:spPr>
        <p:txBody>
          <a:bodyPr>
            <a:normAutofit fontScale="90000"/>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پایه مالیات بر درآمد:</a:t>
            </a:r>
            <a:b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b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rot="20431373">
            <a:off x="-108520" y="2204864"/>
            <a:ext cx="9252520" cy="2736304"/>
          </a:xfrm>
        </p:spPr>
        <p:txBody>
          <a:bodyPr>
            <a:normAutofit/>
          </a:bodyPr>
          <a:lstStyle/>
          <a:p>
            <a:pPr marL="0" indent="0" algn="just">
              <a:buNone/>
            </a:pPr>
            <a:r>
              <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1- </a:t>
            </a:r>
            <a:r>
              <a:rPr lang="fa-IR" sz="2800" dirty="0">
                <a:solidFill>
                  <a:schemeClr val="tx1"/>
                </a:solidFill>
                <a:latin typeface="Titr" pitchFamily="2" charset="-78"/>
                <a:cs typeface="Titr" pitchFamily="2" charset="-78"/>
              </a:rPr>
              <a:t>درآمد ناشی از کار و سرمایه مانند مالیات بر دستمزد و سود شرکت </a:t>
            </a:r>
            <a:r>
              <a:rPr lang="fa-IR" sz="2800" dirty="0" smtClean="0">
                <a:solidFill>
                  <a:schemeClr val="tx1"/>
                </a:solidFill>
                <a:latin typeface="Titr" pitchFamily="2" charset="-78"/>
                <a:cs typeface="Titr" pitchFamily="2" charset="-78"/>
              </a:rPr>
              <a:t>ها</a:t>
            </a:r>
          </a:p>
          <a:p>
            <a:pPr marL="0" indent="0" algn="just">
              <a:buNone/>
            </a:pPr>
            <a:endParaRPr lang="fa-IR" sz="2800" dirty="0">
              <a:solidFill>
                <a:schemeClr val="tx1"/>
              </a:solidFill>
              <a:latin typeface="Titr" pitchFamily="2" charset="-78"/>
              <a:cs typeface="Titr" pitchFamily="2" charset="-78"/>
            </a:endParaRPr>
          </a:p>
          <a:p>
            <a:pPr marL="0" indent="0" algn="just">
              <a:buNone/>
            </a:pPr>
            <a:r>
              <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2- </a:t>
            </a:r>
            <a:r>
              <a:rPr lang="fa-IR" sz="2800" dirty="0">
                <a:solidFill>
                  <a:schemeClr val="tx1"/>
                </a:solidFill>
                <a:latin typeface="Titr" pitchFamily="2" charset="-78"/>
                <a:cs typeface="Titr" pitchFamily="2" charset="-78"/>
              </a:rPr>
              <a:t>درآمد ناشی از اموال و داراییها مانند مالیات بر اجاره ساختمان </a:t>
            </a:r>
            <a:endParaRPr lang="fa-IR" sz="2800" dirty="0" smtClean="0">
              <a:solidFill>
                <a:schemeClr val="tx1"/>
              </a:solidFill>
              <a:latin typeface="Titr" pitchFamily="2" charset="-78"/>
              <a:cs typeface="Titr" pitchFamily="2" charset="-78"/>
            </a:endParaRPr>
          </a:p>
          <a:p>
            <a:pPr marL="0" indent="0" algn="just">
              <a:buNone/>
            </a:pPr>
            <a:r>
              <a:rPr lang="fa-IR" sz="2800" dirty="0" smtClean="0">
                <a:solidFill>
                  <a:schemeClr val="tx1"/>
                </a:solidFill>
                <a:latin typeface="Titr" pitchFamily="2" charset="-78"/>
                <a:cs typeface="Titr" pitchFamily="2" charset="-78"/>
              </a:rPr>
              <a:t>                                                     </a:t>
            </a:r>
            <a:endParaRPr lang="fa-IR" sz="2800" dirty="0">
              <a:solidFill>
                <a:schemeClr val="tx1"/>
              </a:solidFill>
              <a:latin typeface="Titr" pitchFamily="2" charset="-78"/>
              <a:cs typeface="Titr" pitchFamily="2" charset="-78"/>
            </a:endParaRPr>
          </a:p>
          <a:p>
            <a:pPr marL="0" indent="0" algn="just">
              <a:buNone/>
            </a:pPr>
            <a:r>
              <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3</a:t>
            </a:r>
            <a:r>
              <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a:t>
            </a:r>
            <a:r>
              <a:rPr lang="fa-IR" sz="2800" dirty="0" smtClean="0">
                <a:solidFill>
                  <a:schemeClr val="tx1"/>
                </a:solidFill>
                <a:latin typeface="Titr" pitchFamily="2" charset="-78"/>
                <a:cs typeface="Titr" pitchFamily="2" charset="-78"/>
              </a:rPr>
              <a:t> </a:t>
            </a:r>
            <a:r>
              <a:rPr lang="fa-IR" sz="2800" dirty="0">
                <a:solidFill>
                  <a:schemeClr val="tx1"/>
                </a:solidFill>
                <a:latin typeface="Titr" pitchFamily="2" charset="-78"/>
                <a:cs typeface="Titr" pitchFamily="2" charset="-78"/>
              </a:rPr>
              <a:t>درآمدهای اتفاقی و تصادفی مانند مالیات بر ارث</a:t>
            </a:r>
            <a:endParaRPr lang="en-US" sz="2800" dirty="0">
              <a:solidFill>
                <a:schemeClr val="tx1"/>
              </a:solidFill>
              <a:latin typeface="Titr" pitchFamily="2" charset="-78"/>
              <a:cs typeface="Titr" pitchFamily="2" charset="-78"/>
            </a:endParaRPr>
          </a:p>
        </p:txBody>
      </p:sp>
    </p:spTree>
    <p:extLst>
      <p:ext uri="{BB962C8B-B14F-4D97-AF65-F5344CB8AC3E}">
        <p14:creationId xmlns:p14="http://schemas.microsoft.com/office/powerpoint/2010/main" val="3163409132"/>
      </p:ext>
    </p:extLst>
  </p:cSld>
  <p:clrMapOvr>
    <a:masterClrMapping/>
  </p:clrMapOvr>
  <p:transition spd="slow">
    <p:push dir="r"/>
  </p:transition>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67544" y="692696"/>
            <a:ext cx="8280920" cy="924475"/>
          </a:xfrm>
        </p:spPr>
        <p:txBody>
          <a:bodyPr/>
          <a:lstStyle/>
          <a:p>
            <a:pPr algn="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تفاوت بین مالیات بر درآمد و مالیات بر فروش</a:t>
            </a: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467544" y="1412776"/>
            <a:ext cx="8424936" cy="4934007"/>
          </a:xfrm>
        </p:spPr>
        <p:txBody>
          <a:bodyPr>
            <a:normAutofit/>
          </a:bodyPr>
          <a:lstStyle/>
          <a:p>
            <a:pPr marL="0" indent="0" algn="just">
              <a:buNone/>
            </a:pPr>
            <a:r>
              <a:rPr lang="fa-IR" sz="3200" dirty="0">
                <a:latin typeface="Titr" pitchFamily="2" charset="-78"/>
                <a:cs typeface="Titr" pitchFamily="2" charset="-78"/>
              </a:rPr>
              <a:t>یک تفاوت عمده بین مالیات بر درآمد و مالیات بر فروش وجود دارد. این تفاوت در </a:t>
            </a:r>
            <a:r>
              <a:rPr lang="fa-IR" sz="3200" b="1" u="sng"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زمان جمع آوری </a:t>
            </a:r>
            <a:r>
              <a:rPr lang="fa-IR" sz="3200" dirty="0">
                <a:latin typeface="Titr" pitchFamily="2" charset="-78"/>
                <a:cs typeface="Titr" pitchFamily="2" charset="-78"/>
              </a:rPr>
              <a:t>مالیات است. معمولا ً </a:t>
            </a:r>
            <a:r>
              <a:rPr lang="fa-IR" sz="3200" b="1" u="sng"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بر فروش </a:t>
            </a:r>
            <a:r>
              <a:rPr lang="fa-IR" sz="3200" dirty="0">
                <a:latin typeface="Titr" pitchFamily="2" charset="-78"/>
                <a:cs typeface="Titr" pitchFamily="2" charset="-78"/>
              </a:rPr>
              <a:t>یا بازار </a:t>
            </a:r>
            <a:r>
              <a:rPr lang="fa-IR" sz="3200" b="1" u="sng"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پس از وقوع فروش کالا </a:t>
            </a:r>
            <a:r>
              <a:rPr lang="fa-IR" sz="3200" dirty="0">
                <a:latin typeface="Titr" pitchFamily="2" charset="-78"/>
                <a:cs typeface="Titr" pitchFamily="2" charset="-78"/>
              </a:rPr>
              <a:t>قابل جمع آوری می باشد و درآمد مالیاتی دولت به صورت یک جریان دائمی برقرار است در حالیکه </a:t>
            </a:r>
            <a:r>
              <a:rPr lang="fa-IR" sz="3200" b="1" u="sng"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بر درآمد</a:t>
            </a:r>
            <a:r>
              <a:rPr lang="fa-IR" sz="3200" b="1" u="sng"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 </a:t>
            </a:r>
            <a:r>
              <a:rPr lang="fa-IR" sz="3200" dirty="0">
                <a:latin typeface="Titr" pitchFamily="2" charset="-78"/>
                <a:cs typeface="Titr" pitchFamily="2" charset="-78"/>
              </a:rPr>
              <a:t>پس از </a:t>
            </a:r>
            <a:r>
              <a:rPr lang="fa-IR" sz="3200" b="1" u="sng"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خاتمه یک سال مالی </a:t>
            </a:r>
            <a:r>
              <a:rPr lang="fa-IR" sz="3200" dirty="0">
                <a:latin typeface="Titr" pitchFamily="2" charset="-78"/>
                <a:cs typeface="Titr" pitchFamily="2" charset="-78"/>
              </a:rPr>
              <a:t>که با توجه به قانون تعیین می شود، قابل جمع آوری است.</a:t>
            </a:r>
            <a:r>
              <a:rPr lang="en-US" sz="3200" dirty="0">
                <a:latin typeface="Titr" pitchFamily="2" charset="-78"/>
                <a:cs typeface="Titr" pitchFamily="2" charset="-78"/>
              </a:rPr>
              <a:t> </a:t>
            </a:r>
          </a:p>
        </p:txBody>
      </p:sp>
    </p:spTree>
    <p:extLst>
      <p:ext uri="{BB962C8B-B14F-4D97-AF65-F5344CB8AC3E}">
        <p14:creationId xmlns:p14="http://schemas.microsoft.com/office/powerpoint/2010/main" val="1175544017"/>
      </p:ext>
    </p:extLst>
  </p:cSld>
  <p:clrMapOvr>
    <a:masterClrMapping/>
  </p:clrMapOvr>
  <p:transition spd="slow">
    <p:push dir="r"/>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251520" y="675724"/>
            <a:ext cx="8208912" cy="924475"/>
          </a:xfrm>
          <a:noFill/>
          <a:ln/>
        </p:spPr>
        <p:txBody>
          <a:bodyPr/>
          <a:lstStyle/>
          <a:p>
            <a:pPr algn="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تفاوت بین مالیات بر درآمد و مالیات بر فروش</a:t>
            </a: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323528" y="1807361"/>
            <a:ext cx="8424935" cy="4051437"/>
          </a:xfrm>
        </p:spPr>
        <p:txBody>
          <a:bodyPr>
            <a:normAutofit/>
          </a:bodyPr>
          <a:lstStyle/>
          <a:p>
            <a:pPr marL="0" indent="0" algn="ctr">
              <a:buNone/>
            </a:pPr>
            <a:r>
              <a:rPr lang="fa-IR" sz="2800" dirty="0">
                <a:latin typeface="Titr" pitchFamily="2" charset="-78"/>
                <a:cs typeface="Titr" pitchFamily="2" charset="-78"/>
              </a:rPr>
              <a:t>به عبارت دیگر، دولت درآمد مالیات بر درآمد اشخاص را یک </a:t>
            </a:r>
            <a:r>
              <a:rPr lang="fa-IR" sz="2800" dirty="0" smtClean="0">
                <a:latin typeface="Titr" pitchFamily="2" charset="-78"/>
                <a:cs typeface="Titr" pitchFamily="2" charset="-78"/>
              </a:rPr>
              <a:t>بار</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در سال دریافت می نماید و از یک جریان درآمد دائمی </a:t>
            </a:r>
            <a:r>
              <a:rPr lang="fa-IR" sz="2800" dirty="0" smtClean="0">
                <a:latin typeface="Titr" pitchFamily="2" charset="-78"/>
                <a:cs typeface="Titr" pitchFamily="2" charset="-78"/>
              </a:rPr>
              <a:t>برخوردار</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نیست. نتیجتا ً اگر دولت فقط متکی به درآمد مالیاتی از </a:t>
            </a:r>
            <a:r>
              <a:rPr lang="fa-IR" sz="2800" dirty="0" smtClean="0">
                <a:latin typeface="Titr" pitchFamily="2" charset="-78"/>
                <a:cs typeface="Titr" pitchFamily="2" charset="-78"/>
              </a:rPr>
              <a:t>محل</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مالیات بر درآمد باشد، از یک جریان درآمد که بتواند هزینه </a:t>
            </a:r>
            <a:r>
              <a:rPr lang="fa-IR" sz="2800" dirty="0" smtClean="0">
                <a:latin typeface="Titr" pitchFamily="2" charset="-78"/>
                <a:cs typeface="Titr" pitchFamily="2" charset="-78"/>
              </a:rPr>
              <a:t>های</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جاری خود را تامین مالی کند محروم خواهد بود. </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1094248182"/>
      </p:ext>
    </p:extLst>
  </p:cSld>
  <p:clrMapOvr>
    <a:masterClrMapping/>
  </p:clrMapOvr>
  <p:transition spd="slow">
    <p:push dir="r"/>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467544" y="332656"/>
            <a:ext cx="8676456" cy="924475"/>
          </a:xfrm>
          <a:noFill/>
          <a:ln/>
        </p:spPr>
        <p:txBody>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تفاوت بین مالیات بر درآمد و مالیات بر فروش</a:t>
            </a: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6" name="Rectangle 3"/>
          <p:cNvSpPr>
            <a:spLocks noGrp="1" noChangeArrowheads="1"/>
          </p:cNvSpPr>
          <p:nvPr>
            <p:ph idx="1"/>
          </p:nvPr>
        </p:nvSpPr>
        <p:spPr>
          <a:xfrm>
            <a:off x="179387" y="1484784"/>
            <a:ext cx="8857109" cy="4790777"/>
          </a:xfrm>
        </p:spPr>
        <p:txBody>
          <a:bodyPr>
            <a:normAutofit/>
          </a:bodyPr>
          <a:lstStyle/>
          <a:p>
            <a:pPr marL="0" indent="0" algn="ctr">
              <a:buNone/>
            </a:pPr>
            <a:r>
              <a:rPr lang="fa-IR" sz="2800" dirty="0">
                <a:latin typeface="Titr" pitchFamily="2" charset="-78"/>
                <a:cs typeface="Titr" pitchFamily="2" charset="-78"/>
              </a:rPr>
              <a:t>بر اثر تاخیر در جمع آوری مالیات بر درآمد ممکن است درآمد </a:t>
            </a:r>
            <a:r>
              <a:rPr lang="fa-IR" sz="2800" dirty="0" smtClean="0">
                <a:latin typeface="Titr" pitchFamily="2" charset="-78"/>
                <a:cs typeface="Titr" pitchFamily="2" charset="-78"/>
              </a:rPr>
              <a:t>حقیقی</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دولت با توجه به تورم کاهش یابد. مثلا ً فردی در ابتدای سال </a:t>
            </a:r>
            <a:r>
              <a:rPr lang="fa-IR" sz="2800" dirty="0" smtClean="0">
                <a:latin typeface="Titr" pitchFamily="2" charset="-78"/>
                <a:cs typeface="Titr" pitchFamily="2" charset="-78"/>
              </a:rPr>
              <a:t>مالی</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درآمدی کسب می نماید که باید 100 ريال مالیات آن را بدهد. اگر </a:t>
            </a:r>
            <a:endParaRPr lang="fa-IR" sz="2800" dirty="0" smtClean="0">
              <a:latin typeface="Titr" pitchFamily="2" charset="-78"/>
              <a:cs typeface="Titr" pitchFamily="2" charset="-78"/>
            </a:endParaRPr>
          </a:p>
          <a:p>
            <a:pPr marL="0" indent="0" algn="ctr">
              <a:buNone/>
            </a:pPr>
            <a:r>
              <a:rPr lang="fa-IR" sz="2800" dirty="0" smtClean="0">
                <a:latin typeface="Titr" pitchFamily="2" charset="-78"/>
                <a:cs typeface="Titr" pitchFamily="2" charset="-78"/>
              </a:rPr>
              <a:t>همان </a:t>
            </a:r>
            <a:r>
              <a:rPr lang="fa-IR" sz="2800" dirty="0">
                <a:latin typeface="Titr" pitchFamily="2" charset="-78"/>
                <a:cs typeface="Titr" pitchFamily="2" charset="-78"/>
              </a:rPr>
              <a:t>زمان دولت مالیات را جمع آوری نماید می تواند کالای </a:t>
            </a:r>
            <a:r>
              <a:rPr lang="en-US" sz="2800" dirty="0"/>
              <a:t>x </a:t>
            </a:r>
            <a:r>
              <a:rPr lang="fa-IR" sz="2800" dirty="0" smtClean="0">
                <a:latin typeface="Titr" pitchFamily="2" charset="-78"/>
                <a:cs typeface="Titr" pitchFamily="2" charset="-78"/>
              </a:rPr>
              <a:t>را که</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100 ريال ارزش دارد خریداری کند. ولی اگر شخص مالیات </a:t>
            </a:r>
            <a:r>
              <a:rPr lang="fa-IR" sz="2800" dirty="0" smtClean="0">
                <a:latin typeface="Titr" pitchFamily="2" charset="-78"/>
                <a:cs typeface="Titr" pitchFamily="2" charset="-78"/>
              </a:rPr>
              <a:t>درآمد</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فوق را در انتهای سال مالی پرداخت کند و در خلال سال قیمت </a:t>
            </a:r>
            <a:r>
              <a:rPr lang="fa-IR" sz="2800" dirty="0" smtClean="0">
                <a:latin typeface="Titr" pitchFamily="2" charset="-78"/>
                <a:cs typeface="Titr" pitchFamily="2" charset="-78"/>
              </a:rPr>
              <a:t>کالای</a:t>
            </a:r>
            <a:endParaRPr lang="en-US" sz="2800" dirty="0" smtClean="0">
              <a:latin typeface="Titr" pitchFamily="2" charset="-78"/>
              <a:cs typeface="Titr" pitchFamily="2" charset="-78"/>
            </a:endParaRPr>
          </a:p>
          <a:p>
            <a:pPr marL="0" indent="0" algn="ctr">
              <a:buNone/>
            </a:pPr>
            <a:r>
              <a:rPr lang="en-US" sz="2800" dirty="0" smtClean="0"/>
              <a:t> </a:t>
            </a:r>
            <a:r>
              <a:rPr lang="en-US" sz="2800" dirty="0"/>
              <a:t>x</a:t>
            </a:r>
            <a:r>
              <a:rPr lang="fa-IR" sz="2800" dirty="0" smtClean="0">
                <a:latin typeface="Titr" pitchFamily="2" charset="-78"/>
                <a:cs typeface="Titr" pitchFamily="2" charset="-78"/>
              </a:rPr>
              <a:t> از </a:t>
            </a:r>
            <a:r>
              <a:rPr lang="fa-IR" sz="2800" dirty="0">
                <a:latin typeface="Titr" pitchFamily="2" charset="-78"/>
                <a:cs typeface="Titr" pitchFamily="2" charset="-78"/>
              </a:rPr>
              <a:t>100 به 120 ريال افزایش یابد، دیگر دولت قادر به خرید </a:t>
            </a:r>
            <a:r>
              <a:rPr lang="fa-IR" sz="2800" dirty="0" smtClean="0">
                <a:latin typeface="Titr" pitchFamily="2" charset="-78"/>
                <a:cs typeface="Titr" pitchFamily="2" charset="-78"/>
              </a:rPr>
              <a:t>کالای</a:t>
            </a:r>
            <a:endParaRPr lang="en-US" sz="2800" dirty="0" smtClean="0">
              <a:latin typeface="Titr" pitchFamily="2" charset="-78"/>
              <a:cs typeface="Titr" pitchFamily="2" charset="-78"/>
            </a:endParaRPr>
          </a:p>
          <a:p>
            <a:pPr marL="0" indent="0" algn="ctr">
              <a:buNone/>
            </a:pPr>
            <a:r>
              <a:rPr lang="en-US" sz="2800" dirty="0" smtClean="0"/>
              <a:t> </a:t>
            </a:r>
            <a:r>
              <a:rPr lang="en-US" sz="2800" dirty="0"/>
              <a:t>x</a:t>
            </a:r>
            <a:r>
              <a:rPr lang="fa-IR" sz="2800" dirty="0" smtClean="0">
                <a:latin typeface="Titr" pitchFamily="2" charset="-78"/>
                <a:cs typeface="Titr" pitchFamily="2" charset="-78"/>
              </a:rPr>
              <a:t> نخواهد </a:t>
            </a:r>
            <a:r>
              <a:rPr lang="fa-IR" sz="2800" dirty="0">
                <a:latin typeface="Titr" pitchFamily="2" charset="-78"/>
                <a:cs typeface="Titr" pitchFamily="2" charset="-78"/>
              </a:rPr>
              <a:t>بود. </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2444608270"/>
      </p:ext>
    </p:extLst>
  </p:cSld>
  <p:clrMapOvr>
    <a:masterClrMapping/>
  </p:clrMapOvr>
  <p:transition spd="slow">
    <p:push dir="r"/>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xfrm>
            <a:off x="251520" y="548680"/>
            <a:ext cx="8604448" cy="924475"/>
          </a:xfrm>
          <a:noFill/>
          <a:ln/>
        </p:spPr>
        <p:txBody>
          <a:bodyPr/>
          <a:lstStyle/>
          <a:p>
            <a:pPr algn="r"/>
            <a:r>
              <a:rPr lang="fa-IR" sz="4000" b="1" i="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تفاوت بین مالیات بر درآمد و مالیات بر فروش</a:t>
            </a:r>
            <a:endParaRPr lang="en-US" sz="4000" b="1" i="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179512" y="1807361"/>
            <a:ext cx="8784975" cy="4051437"/>
          </a:xfrm>
        </p:spPr>
        <p:txBody>
          <a:bodyPr>
            <a:normAutofit/>
          </a:bodyPr>
          <a:lstStyle/>
          <a:p>
            <a:pPr marL="0" indent="0" algn="just">
              <a:buNone/>
            </a:pPr>
            <a:r>
              <a:rPr lang="fa-IR" sz="3200" i="1" dirty="0">
                <a:latin typeface="Titr" pitchFamily="2" charset="-78"/>
                <a:cs typeface="Titr" pitchFamily="2" charset="-78"/>
              </a:rPr>
              <a:t>هر قدر نرخ تورم بیشتر باشد زیان و یا کاهش درآمد حقیقی دولت بیشتر خواهد بود. برای حل این مشکل معمولا</a:t>
            </a:r>
            <a:r>
              <a:rPr lang="fa-IR" sz="3200" dirty="0">
                <a:latin typeface="Titr" pitchFamily="2" charset="-78"/>
                <a:cs typeface="Titr" pitchFamily="2" charset="-78"/>
              </a:rPr>
              <a:t> </a:t>
            </a:r>
            <a:r>
              <a:rPr lang="fa-IR" sz="3200" i="1" dirty="0">
                <a:latin typeface="Titr" pitchFamily="2" charset="-78"/>
                <a:cs typeface="Titr" pitchFamily="2" charset="-78"/>
              </a:rPr>
              <a:t>ً </a:t>
            </a:r>
            <a:r>
              <a:rPr lang="fa-IR" sz="3200" b="1" i="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قوانین مالیاتی به گونه ای وضع می شود که حتی الامکان مالیات درآمدها در زمان وقوع جمع آوری شود. </a:t>
            </a:r>
            <a:endParaRPr lang="en-US" sz="3200" b="1" i="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Tree>
    <p:extLst>
      <p:ext uri="{BB962C8B-B14F-4D97-AF65-F5344CB8AC3E}">
        <p14:creationId xmlns:p14="http://schemas.microsoft.com/office/powerpoint/2010/main" val="166612188"/>
      </p:ext>
    </p:extLst>
  </p:cSld>
  <p:clrMapOvr>
    <a:masterClrMapping/>
  </p:clrMapOvr>
  <p:transition spd="slow">
    <p:push dir="r"/>
  </p:transition>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rot="20721335">
            <a:off x="252647" y="1074307"/>
            <a:ext cx="7125113" cy="924475"/>
          </a:xfrm>
        </p:spPr>
        <p:txBody>
          <a:bodyPr/>
          <a:lstStyle/>
          <a:p>
            <a:pPr algn="ctr"/>
            <a:r>
              <a:rPr lang="fa-IR" sz="4400" b="1" i="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بر درآمد</a:t>
            </a:r>
            <a:endParaRPr lang="en-US" sz="4400" b="1" i="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rot="20959702">
            <a:off x="323528" y="1807361"/>
            <a:ext cx="8496944" cy="4051437"/>
          </a:xfrm>
        </p:spPr>
        <p:txBody>
          <a:bodyPr>
            <a:normAutofit/>
          </a:bodyPr>
          <a:lstStyle/>
          <a:p>
            <a:pPr marL="0" indent="0" algn="ctr">
              <a:buNone/>
            </a:pPr>
            <a:r>
              <a:rPr lang="fa-IR" sz="3200" i="1" dirty="0">
                <a:latin typeface="Titr" pitchFamily="2" charset="-78"/>
                <a:cs typeface="Titr" pitchFamily="2" charset="-78"/>
              </a:rPr>
              <a:t>منابع تامین مالیات بر درآمد عبارتند از:</a:t>
            </a:r>
          </a:p>
          <a:p>
            <a:pPr algn="ctr">
              <a:buFontTx/>
              <a:buNone/>
            </a:pPr>
            <a:endParaRPr lang="fa-IR" sz="2000" i="1" dirty="0"/>
          </a:p>
          <a:p>
            <a:pPr marL="0" indent="0" algn="ctr">
              <a:buNone/>
            </a:pPr>
            <a:r>
              <a:rPr lang="fa-IR" sz="3200" i="1" dirty="0">
                <a:solidFill>
                  <a:srgbClr val="C00000"/>
                </a:solidFill>
                <a:latin typeface="Titr" pitchFamily="2" charset="-78"/>
                <a:cs typeface="Titr" pitchFamily="2" charset="-78"/>
              </a:rPr>
              <a:t>1</a:t>
            </a:r>
            <a:r>
              <a:rPr lang="fa-IR" sz="3200" i="1" dirty="0" smtClean="0">
                <a:solidFill>
                  <a:srgbClr val="C00000"/>
                </a:solidFill>
                <a:latin typeface="Titr" pitchFamily="2" charset="-78"/>
                <a:cs typeface="Titr" pitchFamily="2" charset="-78"/>
              </a:rPr>
              <a:t>- </a:t>
            </a:r>
            <a:r>
              <a:rPr lang="fa-IR" sz="3200" i="1" dirty="0">
                <a:solidFill>
                  <a:srgbClr val="C00000"/>
                </a:solidFill>
                <a:latin typeface="Titr" pitchFamily="2" charset="-78"/>
                <a:cs typeface="Titr" pitchFamily="2" charset="-78"/>
              </a:rPr>
              <a:t>مالیات بر دستمزد و حقوق   </a:t>
            </a:r>
          </a:p>
          <a:p>
            <a:pPr marL="0" indent="0" algn="ctr">
              <a:buNone/>
            </a:pPr>
            <a:r>
              <a:rPr lang="fa-IR" sz="3200" i="1" dirty="0">
                <a:solidFill>
                  <a:srgbClr val="C00000"/>
                </a:solidFill>
                <a:latin typeface="Titr" pitchFamily="2" charset="-78"/>
                <a:cs typeface="Titr" pitchFamily="2" charset="-78"/>
              </a:rPr>
              <a:t>2</a:t>
            </a:r>
            <a:r>
              <a:rPr lang="fa-IR" sz="3200" i="1" dirty="0" smtClean="0">
                <a:solidFill>
                  <a:srgbClr val="C00000"/>
                </a:solidFill>
                <a:latin typeface="Titr" pitchFamily="2" charset="-78"/>
                <a:cs typeface="Titr" pitchFamily="2" charset="-78"/>
              </a:rPr>
              <a:t>- </a:t>
            </a:r>
            <a:r>
              <a:rPr lang="fa-IR" sz="3200" i="1" dirty="0">
                <a:solidFill>
                  <a:srgbClr val="C00000"/>
                </a:solidFill>
                <a:latin typeface="Titr" pitchFamily="2" charset="-78"/>
                <a:cs typeface="Titr" pitchFamily="2" charset="-78"/>
              </a:rPr>
              <a:t>مالیات بر سود </a:t>
            </a:r>
            <a:endParaRPr lang="en-US" sz="3200" i="1" dirty="0">
              <a:solidFill>
                <a:srgbClr val="C00000"/>
              </a:solidFill>
              <a:latin typeface="Titr" pitchFamily="2" charset="-78"/>
              <a:cs typeface="Titr" pitchFamily="2" charset="-78"/>
            </a:endParaRPr>
          </a:p>
        </p:txBody>
      </p:sp>
    </p:spTree>
    <p:extLst>
      <p:ext uri="{BB962C8B-B14F-4D97-AF65-F5344CB8AC3E}">
        <p14:creationId xmlns:p14="http://schemas.microsoft.com/office/powerpoint/2010/main" val="3751733290"/>
      </p:ext>
    </p:extLst>
  </p:cSld>
  <p:clrMapOvr>
    <a:masterClrMapping/>
  </p:clrMapOvr>
  <p:transition spd="slow">
    <p:push dir="r"/>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noAutofit/>
          </a:bodyPr>
          <a:lstStyle/>
          <a:p>
            <a:pPr algn="ctr"/>
            <a:r>
              <a:rPr lang="fa-IR"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بر دستمزد و حقوق :</a:t>
            </a:r>
            <a:br>
              <a:rPr lang="fa-IR"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br>
            <a:endParaRPr lang="en-US"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683568" y="1772816"/>
            <a:ext cx="7739019" cy="4357943"/>
          </a:xfrm>
        </p:spPr>
        <p:txBody>
          <a:bodyPr>
            <a:normAutofit/>
          </a:bodyPr>
          <a:lstStyle/>
          <a:p>
            <a:pPr marL="0" indent="0" algn="ctr">
              <a:buNone/>
            </a:pPr>
            <a:r>
              <a:rPr lang="fa-IR" sz="2800" dirty="0">
                <a:latin typeface="Titr" pitchFamily="2" charset="-78"/>
                <a:cs typeface="Titr" pitchFamily="2" charset="-78"/>
              </a:rPr>
              <a:t>مالیات بر دستمزد و حقوق یعنی مالیات بر درآمد </a:t>
            </a:r>
            <a:r>
              <a:rPr lang="fa-IR" sz="2800" dirty="0" smtClean="0">
                <a:latin typeface="Titr" pitchFamily="2" charset="-78"/>
                <a:cs typeface="Titr" pitchFamily="2" charset="-78"/>
              </a:rPr>
              <a:t>ناشی</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از کار ساده و کار ترکیبی. </a:t>
            </a:r>
            <a:endParaRPr lang="fa-IR" sz="2800" dirty="0" smtClean="0">
              <a:latin typeface="Titr" pitchFamily="2" charset="-78"/>
              <a:cs typeface="Titr" pitchFamily="2" charset="-78"/>
            </a:endParaRPr>
          </a:p>
          <a:p>
            <a:pPr marL="0" indent="0" algn="ctr">
              <a:buNone/>
            </a:pPr>
            <a:r>
              <a:rPr lang="fa-IR" sz="2800" dirty="0" smtClean="0">
                <a:latin typeface="Titr" pitchFamily="2" charset="-78"/>
                <a:cs typeface="Titr" pitchFamily="2" charset="-78"/>
              </a:rPr>
              <a:t>عامل </a:t>
            </a:r>
            <a:r>
              <a:rPr lang="fa-IR" sz="2800" dirty="0">
                <a:latin typeface="Titr" pitchFamily="2" charset="-78"/>
                <a:cs typeface="Titr" pitchFamily="2" charset="-78"/>
              </a:rPr>
              <a:t>کار در حقیقت اوقات فراغت خویش را عرضه می نماید</a:t>
            </a:r>
            <a:r>
              <a:rPr lang="fa-IR" sz="2800" dirty="0" smtClean="0">
                <a:latin typeface="Titr" pitchFamily="2" charset="-78"/>
                <a:cs typeface="Titr" pitchFamily="2" charset="-78"/>
              </a:rPr>
              <a:t>.</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قیمت ساعات فراغت بستگی به هزینه فرصت آن وتوانایی </a:t>
            </a:r>
            <a:endParaRPr lang="fa-IR" sz="2800" dirty="0" smtClean="0">
              <a:latin typeface="Titr" pitchFamily="2" charset="-78"/>
              <a:cs typeface="Titr" pitchFamily="2" charset="-78"/>
            </a:endParaRPr>
          </a:p>
          <a:p>
            <a:pPr marL="0" indent="0" algn="ctr">
              <a:buNone/>
            </a:pPr>
            <a:r>
              <a:rPr lang="fa-IR" sz="2800" dirty="0" smtClean="0">
                <a:latin typeface="Titr" pitchFamily="2" charset="-78"/>
                <a:cs typeface="Titr" pitchFamily="2" charset="-78"/>
              </a:rPr>
              <a:t>جسمی </a:t>
            </a:r>
            <a:r>
              <a:rPr lang="fa-IR" sz="2800" dirty="0">
                <a:latin typeface="Titr" pitchFamily="2" charset="-78"/>
                <a:cs typeface="Titr" pitchFamily="2" charset="-78"/>
              </a:rPr>
              <a:t>و فکری صاحب آن دارد. </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3095679777"/>
      </p:ext>
    </p:extLst>
  </p:cSld>
  <p:clrMapOvr>
    <a:masterClrMapping/>
  </p:clrMapOvr>
  <p:transition spd="slow">
    <p:push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custDataLst>
              <p:tags r:id="rId1"/>
            </p:custDataLst>
          </p:nvPr>
        </p:nvSpPr>
        <p:spPr>
          <a:xfrm>
            <a:off x="762000" y="269632"/>
            <a:ext cx="8077200" cy="644768"/>
          </a:xfrm>
        </p:spPr>
        <p:txBody>
          <a:bodyPr>
            <a:normAutofit/>
          </a:bodyPr>
          <a:lstStyle/>
          <a:p>
            <a:pPr algn="r"/>
            <a:r>
              <a:rPr lang="fa-IR" dirty="0" smtClean="0">
                <a:latin typeface="Titr" pitchFamily="2" charset="-78"/>
                <a:cs typeface="Titr" pitchFamily="2" charset="-78"/>
              </a:rPr>
              <a:t>وظيفه ماليه عمومي  </a:t>
            </a:r>
            <a:endParaRPr lang="en-US" dirty="0">
              <a:latin typeface="Titr" pitchFamily="2" charset="-78"/>
              <a:cs typeface="Titr" pitchFamily="2" charset="-78"/>
            </a:endParaRPr>
          </a:p>
        </p:txBody>
      </p:sp>
      <p:sp>
        <p:nvSpPr>
          <p:cNvPr id="6" name="Content Placeholder 4"/>
          <p:cNvSpPr txBox="1">
            <a:spLocks/>
          </p:cNvSpPr>
          <p:nvPr>
            <p:custDataLst>
              <p:tags r:id="rId2"/>
            </p:custDataLst>
          </p:nvPr>
        </p:nvSpPr>
        <p:spPr>
          <a:xfrm>
            <a:off x="328613" y="1243013"/>
            <a:ext cx="8510587" cy="3768609"/>
          </a:xfrm>
          <a:prstGeom prst="rect">
            <a:avLst/>
          </a:prstGeom>
          <a:solidFill>
            <a:schemeClr val="bg2">
              <a:lumMod val="20000"/>
              <a:lumOff val="80000"/>
            </a:schemeClr>
          </a:solidFill>
        </p:spPr>
        <p:txBody>
          <a:bodyPr vert="horz" lIns="91440" tIns="45720" rIns="91440" bIns="45720" rtlCol="0" anchor="ctr">
            <a:normAutofit fontScale="70000" lnSpcReduction="20000"/>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Font typeface="Wingdings 2" charset="2"/>
              <a:buNone/>
            </a:pPr>
            <a:r>
              <a:rPr lang="fa-IR" sz="3300" b="1" dirty="0" smtClean="0">
                <a:latin typeface="Titr" pitchFamily="2" charset="-78"/>
                <a:cs typeface="Titr" pitchFamily="2" charset="-78"/>
              </a:rPr>
              <a:t>نقد نظريه ماليه عمومي سرمايه داري</a:t>
            </a:r>
          </a:p>
          <a:p>
            <a:pPr marL="0" indent="0">
              <a:buFont typeface="Wingdings 2" charset="2"/>
              <a:buNone/>
            </a:pPr>
            <a:r>
              <a:rPr lang="fa-IR" sz="40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pitchFamily="2" charset="-78"/>
              </a:rPr>
              <a:t>   الف ) شرايط عمده براي يك بازار رقابتي </a:t>
            </a:r>
          </a:p>
          <a:p>
            <a:pPr marL="0" indent="0">
              <a:buFont typeface="Wingdings 2" charset="2"/>
              <a:buNone/>
            </a:pPr>
            <a:r>
              <a:rPr lang="fa-IR" sz="3300" dirty="0" smtClean="0">
                <a:cs typeface="B Nazanin" pitchFamily="2" charset="-78"/>
              </a:rPr>
              <a:t>          شفافيت اطلاعات – تعداد زياد توليد كننده و مصرف كننده – ورود و خروج آزاد به بازار – يكسان بودن كالاها : </a:t>
            </a:r>
            <a:r>
              <a:rPr lang="fa-IR" sz="3300" dirty="0" smtClean="0">
                <a:solidFill>
                  <a:srgbClr val="0070C0"/>
                </a:solidFill>
                <a:cs typeface="B Nazanin" pitchFamily="2" charset="-78"/>
              </a:rPr>
              <a:t>ولي در مورد اكثر بازارها و اكثر كالاها چنين شرايطي برقرار نيست .</a:t>
            </a:r>
          </a:p>
          <a:p>
            <a:pPr marL="0" indent="0">
              <a:buFont typeface="Wingdings 2" charset="2"/>
              <a:buNone/>
            </a:pPr>
            <a:r>
              <a:rPr lang="fa-IR" sz="3600" b="1" dirty="0" smtClean="0">
                <a:cs typeface="B Nazanin" pitchFamily="2" charset="-78"/>
              </a:rPr>
              <a:t>بر اساس نظريه سرمايه داري </a:t>
            </a:r>
            <a:r>
              <a:rPr lang="fa-IR" sz="3600" b="1" dirty="0" smtClean="0">
                <a:solidFill>
                  <a:srgbClr val="FF0000"/>
                </a:solidFill>
                <a:cs typeface="B Nazanin" pitchFamily="2" charset="-78"/>
              </a:rPr>
              <a:t>مكانيزم بازار </a:t>
            </a:r>
            <a:r>
              <a:rPr lang="fa-IR" sz="3600" dirty="0" smtClean="0">
                <a:cs typeface="B Nazanin" pitchFamily="2" charset="-78"/>
              </a:rPr>
              <a:t>به طور خودكار به  كارآيي و تخصيص بهينه منابع خواهد رسيد . رفاه حداكثر خواهد شد و رفاه كل جامعه حداكثر مي شود .</a:t>
            </a:r>
          </a:p>
          <a:p>
            <a:pPr marL="0" indent="0">
              <a:buFont typeface="Wingdings 2" charset="2"/>
              <a:buNone/>
            </a:pPr>
            <a:endParaRPr lang="fa-IR" sz="3000" dirty="0" smtClean="0">
              <a:cs typeface="B Nazanin" pitchFamily="2" charset="-78"/>
            </a:endParaRPr>
          </a:p>
          <a:p>
            <a:pPr marL="0" indent="0">
              <a:buNone/>
            </a:pPr>
            <a:r>
              <a:rPr lang="fa-IR" dirty="0">
                <a:cs typeface="B Nazanin" pitchFamily="2" charset="-78"/>
              </a:rPr>
              <a:t>						</a:t>
            </a:r>
            <a:r>
              <a:rPr lang="fa-IR" dirty="0" smtClean="0">
                <a:cs typeface="B Nazanin" pitchFamily="2" charset="-78"/>
              </a:rPr>
              <a:t> </a:t>
            </a:r>
            <a:endParaRPr lang="fa-IR" dirty="0">
              <a:cs typeface="B Nazanin" pitchFamily="2" charset="-78"/>
            </a:endParaRPr>
          </a:p>
          <a:p>
            <a:pPr marL="0" indent="0">
              <a:buFont typeface="Wingdings 2" charset="2"/>
              <a:buNone/>
            </a:pPr>
            <a:endParaRPr lang="fa-IR" dirty="0" smtClean="0">
              <a:cs typeface="B Nazanin" pitchFamily="2" charset="-78"/>
            </a:endParaRPr>
          </a:p>
          <a:p>
            <a:pPr marL="400050" lvl="1" indent="0">
              <a:buFont typeface="Wingdings 2" charset="2"/>
              <a:buNone/>
            </a:pPr>
            <a:endParaRPr lang="en-US" dirty="0" smtClean="0">
              <a:cs typeface="B Nazanin" pitchFamily="2" charset="-78"/>
            </a:endParaRPr>
          </a:p>
        </p:txBody>
      </p:sp>
      <p:grpSp>
        <p:nvGrpSpPr>
          <p:cNvPr id="7" name="Group 6"/>
          <p:cNvGrpSpPr/>
          <p:nvPr/>
        </p:nvGrpSpPr>
        <p:grpSpPr>
          <a:xfrm>
            <a:off x="2280637" y="4149080"/>
            <a:ext cx="2593975" cy="2176780"/>
            <a:chOff x="3275012" y="2340610"/>
            <a:chExt cx="2593975" cy="2176780"/>
          </a:xfrm>
          <a:solidFill>
            <a:schemeClr val="accent6"/>
          </a:solidFill>
        </p:grpSpPr>
        <p:sp>
          <p:nvSpPr>
            <p:cNvPr id="8" name="Up Arrow 7"/>
            <p:cNvSpPr/>
            <p:nvPr/>
          </p:nvSpPr>
          <p:spPr>
            <a:xfrm>
              <a:off x="3275012" y="2340610"/>
              <a:ext cx="177800" cy="2030095"/>
            </a:xfrm>
            <a:prstGeom prst="upArrow">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fa-IR" dirty="0"/>
            </a:p>
          </p:txBody>
        </p:sp>
        <p:cxnSp>
          <p:nvCxnSpPr>
            <p:cNvPr id="9" name="Straight Connector 8"/>
            <p:cNvCxnSpPr/>
            <p:nvPr/>
          </p:nvCxnSpPr>
          <p:spPr>
            <a:xfrm flipV="1">
              <a:off x="3803967" y="2797175"/>
              <a:ext cx="1769110" cy="1086485"/>
            </a:xfrm>
            <a:prstGeom prst="line">
              <a:avLst/>
            </a:prstGeom>
          </p:spPr>
          <p:style>
            <a:lnRef idx="3">
              <a:schemeClr val="accent4"/>
            </a:lnRef>
            <a:fillRef idx="0">
              <a:schemeClr val="accent4"/>
            </a:fillRef>
            <a:effectRef idx="2">
              <a:schemeClr val="accent4"/>
            </a:effectRef>
            <a:fontRef idx="minor">
              <a:schemeClr val="tx1"/>
            </a:fontRef>
          </p:style>
        </p:cxnSp>
        <p:sp>
          <p:nvSpPr>
            <p:cNvPr id="10" name="Right Arrow 9"/>
            <p:cNvSpPr/>
            <p:nvPr/>
          </p:nvSpPr>
          <p:spPr>
            <a:xfrm>
              <a:off x="3315652" y="4333240"/>
              <a:ext cx="2553335" cy="184150"/>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fa-IR"/>
            </a:p>
          </p:txBody>
        </p:sp>
        <p:cxnSp>
          <p:nvCxnSpPr>
            <p:cNvPr id="11" name="Straight Connector 10"/>
            <p:cNvCxnSpPr/>
            <p:nvPr/>
          </p:nvCxnSpPr>
          <p:spPr>
            <a:xfrm>
              <a:off x="3898582" y="2672715"/>
              <a:ext cx="1508125" cy="1210945"/>
            </a:xfrm>
            <a:prstGeom prst="line">
              <a:avLst/>
            </a:prstGeom>
          </p:spPr>
          <p:style>
            <a:lnRef idx="3">
              <a:schemeClr val="accent4"/>
            </a:lnRef>
            <a:fillRef idx="0">
              <a:schemeClr val="accent4"/>
            </a:fillRef>
            <a:effectRef idx="2">
              <a:schemeClr val="accent4"/>
            </a:effectRef>
            <a:fontRef idx="minor">
              <a:schemeClr val="tx1"/>
            </a:fontRef>
          </p:style>
        </p:cxnSp>
        <p:cxnSp>
          <p:nvCxnSpPr>
            <p:cNvPr id="12" name="Straight Arrow Connector 11"/>
            <p:cNvCxnSpPr/>
            <p:nvPr/>
          </p:nvCxnSpPr>
          <p:spPr>
            <a:xfrm flipH="1">
              <a:off x="4676457" y="3366770"/>
              <a:ext cx="35560" cy="100203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3" name="Straight Arrow Connector 12"/>
            <p:cNvCxnSpPr/>
            <p:nvPr/>
          </p:nvCxnSpPr>
          <p:spPr>
            <a:xfrm flipH="1">
              <a:off x="3364547" y="3331210"/>
              <a:ext cx="1264285"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grpSp>
      <p:cxnSp>
        <p:nvCxnSpPr>
          <p:cNvPr id="14" name="Straight Arrow Connector 13"/>
          <p:cNvCxnSpPr/>
          <p:nvPr/>
        </p:nvCxnSpPr>
        <p:spPr>
          <a:xfrm flipH="1" flipV="1">
            <a:off x="3748066" y="5129872"/>
            <a:ext cx="864096" cy="2422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6" name="TextBox 15"/>
          <p:cNvSpPr txBox="1"/>
          <p:nvPr/>
        </p:nvSpPr>
        <p:spPr>
          <a:xfrm>
            <a:off x="2699793" y="6325860"/>
            <a:ext cx="898152" cy="369332"/>
          </a:xfrm>
          <a:prstGeom prst="rect">
            <a:avLst/>
          </a:prstGeom>
          <a:noFill/>
        </p:spPr>
        <p:txBody>
          <a:bodyPr wrap="square" rtlCol="1">
            <a:spAutoFit/>
          </a:bodyPr>
          <a:lstStyle/>
          <a:p>
            <a:r>
              <a:rPr lang="en-US" dirty="0" smtClean="0"/>
              <a:t>Qe</a:t>
            </a:r>
            <a:endParaRPr lang="fa-IR" dirty="0"/>
          </a:p>
        </p:txBody>
      </p:sp>
      <p:sp>
        <p:nvSpPr>
          <p:cNvPr id="17" name="TextBox 16"/>
          <p:cNvSpPr txBox="1"/>
          <p:nvPr/>
        </p:nvSpPr>
        <p:spPr>
          <a:xfrm>
            <a:off x="1907704" y="5196289"/>
            <a:ext cx="275667" cy="369332"/>
          </a:xfrm>
          <a:prstGeom prst="rect">
            <a:avLst/>
          </a:prstGeom>
          <a:noFill/>
        </p:spPr>
        <p:txBody>
          <a:bodyPr wrap="square" rtlCol="1">
            <a:spAutoFit/>
          </a:bodyPr>
          <a:lstStyle/>
          <a:p>
            <a:r>
              <a:rPr lang="en-US" dirty="0"/>
              <a:t>P</a:t>
            </a:r>
            <a:endParaRPr lang="fa-IR" dirty="0"/>
          </a:p>
        </p:txBody>
      </p:sp>
      <p:sp>
        <p:nvSpPr>
          <p:cNvPr id="18" name="TextBox 17"/>
          <p:cNvSpPr txBox="1"/>
          <p:nvPr/>
        </p:nvSpPr>
        <p:spPr>
          <a:xfrm>
            <a:off x="2726647" y="5102672"/>
            <a:ext cx="549209" cy="369332"/>
          </a:xfrm>
          <a:prstGeom prst="rect">
            <a:avLst/>
          </a:prstGeom>
          <a:noFill/>
        </p:spPr>
        <p:txBody>
          <a:bodyPr wrap="square" rtlCol="1">
            <a:spAutoFit/>
          </a:bodyPr>
          <a:lstStyle/>
          <a:p>
            <a:r>
              <a:rPr lang="en-US" dirty="0" smtClean="0"/>
              <a:t>Pe</a:t>
            </a:r>
            <a:endParaRPr lang="fa-IR" dirty="0"/>
          </a:p>
        </p:txBody>
      </p:sp>
      <p:sp>
        <p:nvSpPr>
          <p:cNvPr id="19" name="TextBox 18"/>
          <p:cNvSpPr txBox="1"/>
          <p:nvPr/>
        </p:nvSpPr>
        <p:spPr>
          <a:xfrm>
            <a:off x="5076056" y="5011623"/>
            <a:ext cx="936104" cy="369332"/>
          </a:xfrm>
          <a:prstGeom prst="rect">
            <a:avLst/>
          </a:prstGeom>
          <a:noFill/>
        </p:spPr>
        <p:txBody>
          <a:bodyPr wrap="square" rtlCol="1">
            <a:spAutoFit/>
          </a:bodyPr>
          <a:lstStyle/>
          <a:p>
            <a:r>
              <a:rPr lang="fa-IR" dirty="0" smtClean="0"/>
              <a:t> تعادل</a:t>
            </a:r>
            <a:endParaRPr lang="fa-IR" dirty="0"/>
          </a:p>
        </p:txBody>
      </p:sp>
    </p:spTree>
    <p:extLst>
      <p:ext uri="{BB962C8B-B14F-4D97-AF65-F5344CB8AC3E}">
        <p14:creationId xmlns:p14="http://schemas.microsoft.com/office/powerpoint/2010/main" val="2686396847"/>
      </p:ext>
    </p:extLst>
  </p:cSld>
  <p:clrMapOvr>
    <a:masterClrMapping/>
  </p:clrMapOvr>
  <p:transition spd="slow">
    <p:push dir="r"/>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noFill/>
          <a:ln/>
        </p:spPr>
        <p:txBody>
          <a:bodyPr>
            <a:normAutofit/>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بر دستمزد و حقوق :</a:t>
            </a:r>
            <a:b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b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6" name="Rectangle 3"/>
          <p:cNvSpPr txBox="1">
            <a:spLocks noChangeArrowheads="1"/>
          </p:cNvSpPr>
          <p:nvPr/>
        </p:nvSpPr>
        <p:spPr>
          <a:xfrm>
            <a:off x="251520" y="1700808"/>
            <a:ext cx="8712968" cy="4683447"/>
          </a:xfrm>
          <a:prstGeom prst="rect">
            <a:avLst/>
          </a:prstGeom>
        </p:spPr>
        <p:txBody>
          <a:bodyPr vert="horz" lIns="91440" tIns="45720" rIns="91440" bIns="45720" rtlCol="0" anchor="ctr">
            <a:normAutofit fontScale="85000" lnSpcReduction="20000"/>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lnSpc>
                <a:spcPct val="90000"/>
              </a:lnSpc>
              <a:buNone/>
            </a:pPr>
            <a:r>
              <a:rPr lang="fa-IR" sz="3600" dirty="0" smtClean="0">
                <a:latin typeface="Titr" pitchFamily="2" charset="-78"/>
                <a:cs typeface="Titr" pitchFamily="2" charset="-78"/>
              </a:rPr>
              <a:t>تابع مطلوبیت مصرف کننده که همان عامل کار است از دو</a:t>
            </a:r>
          </a:p>
          <a:p>
            <a:pPr marL="0" indent="0" algn="ctr">
              <a:lnSpc>
                <a:spcPct val="90000"/>
              </a:lnSpc>
              <a:buNone/>
            </a:pPr>
            <a:r>
              <a:rPr lang="fa-IR" sz="3600" dirty="0" smtClean="0">
                <a:latin typeface="Titr" pitchFamily="2" charset="-78"/>
                <a:cs typeface="Titr" pitchFamily="2" charset="-78"/>
              </a:rPr>
              <a:t> جزء ترکیب شده است: </a:t>
            </a:r>
            <a:endParaRPr lang="en-US" sz="3600" dirty="0" smtClean="0">
              <a:latin typeface="Titr" pitchFamily="2" charset="-78"/>
              <a:cs typeface="Titr" pitchFamily="2" charset="-78"/>
            </a:endParaRPr>
          </a:p>
          <a:p>
            <a:pPr algn="just">
              <a:lnSpc>
                <a:spcPct val="90000"/>
              </a:lnSpc>
            </a:pPr>
            <a:r>
              <a:rPr lang="fa-IR" sz="3600" dirty="0" smtClean="0"/>
              <a:t> </a:t>
            </a:r>
            <a:r>
              <a:rPr lang="en-US" sz="3600" dirty="0" smtClean="0"/>
              <a:t>U = u ( Y, L )                                                                              </a:t>
            </a:r>
          </a:p>
          <a:p>
            <a:pPr marL="0" indent="0" algn="just">
              <a:lnSpc>
                <a:spcPct val="90000"/>
              </a:lnSpc>
              <a:buNone/>
            </a:pPr>
            <a:r>
              <a:rPr lang="en-US" sz="3600" dirty="0" smtClean="0">
                <a:solidFill>
                  <a:srgbClr val="C00000"/>
                </a:solidFill>
              </a:rPr>
              <a:t>Y</a:t>
            </a:r>
            <a:r>
              <a:rPr lang="fa-IR" sz="3600" dirty="0" smtClean="0">
                <a:solidFill>
                  <a:srgbClr val="C00000"/>
                </a:solidFill>
              </a:rPr>
              <a:t> درآمد ناشی از کار و </a:t>
            </a:r>
            <a:r>
              <a:rPr lang="en-US" sz="3600" dirty="0" smtClean="0">
                <a:solidFill>
                  <a:srgbClr val="C00000"/>
                </a:solidFill>
              </a:rPr>
              <a:t>L</a:t>
            </a:r>
            <a:r>
              <a:rPr lang="fa-IR" sz="3600" dirty="0" smtClean="0">
                <a:solidFill>
                  <a:srgbClr val="C00000"/>
                </a:solidFill>
              </a:rPr>
              <a:t> ساعات فراغت و استراحت میباشند.</a:t>
            </a:r>
          </a:p>
          <a:p>
            <a:pPr marL="0" indent="0" algn="ctr">
              <a:lnSpc>
                <a:spcPct val="90000"/>
              </a:lnSpc>
              <a:buNone/>
            </a:pPr>
            <a:r>
              <a:rPr lang="fa-IR" sz="3600" dirty="0" smtClean="0">
                <a:latin typeface="Titr" pitchFamily="2" charset="-78"/>
                <a:cs typeface="Titr" pitchFamily="2" charset="-78"/>
              </a:rPr>
              <a:t>افزایش درآمد و فراغت، مطلوبیت شخصی عامل کار را</a:t>
            </a:r>
          </a:p>
          <a:p>
            <a:pPr marL="0" indent="0" algn="ctr">
              <a:lnSpc>
                <a:spcPct val="90000"/>
              </a:lnSpc>
              <a:buNone/>
            </a:pPr>
            <a:r>
              <a:rPr lang="fa-IR" sz="3600" dirty="0" smtClean="0">
                <a:latin typeface="Titr" pitchFamily="2" charset="-78"/>
                <a:cs typeface="Titr" pitchFamily="2" charset="-78"/>
              </a:rPr>
              <a:t> افزایش می دهند. به عبارت دیگر، مشتق تابع نسبت به هر</a:t>
            </a:r>
          </a:p>
          <a:p>
            <a:pPr marL="0" indent="0" algn="ctr">
              <a:lnSpc>
                <a:spcPct val="90000"/>
              </a:lnSpc>
              <a:buNone/>
            </a:pPr>
            <a:r>
              <a:rPr lang="fa-IR" sz="3600" dirty="0" smtClean="0">
                <a:latin typeface="Titr" pitchFamily="2" charset="-78"/>
                <a:cs typeface="Titr" pitchFamily="2" charset="-78"/>
              </a:rPr>
              <a:t> دو عامل فوق مثبت است.</a:t>
            </a:r>
          </a:p>
          <a:p>
            <a:pPr marL="0" indent="0" algn="just">
              <a:lnSpc>
                <a:spcPct val="90000"/>
              </a:lnSpc>
              <a:buNone/>
            </a:pPr>
            <a:r>
              <a:rPr lang="fa-IR" sz="3600" dirty="0" smtClean="0"/>
              <a:t>                                                                  </a:t>
            </a:r>
            <a:endParaRPr lang="en-US" sz="3600" dirty="0"/>
          </a:p>
        </p:txBody>
      </p:sp>
    </p:spTree>
    <p:extLst>
      <p:ext uri="{BB962C8B-B14F-4D97-AF65-F5344CB8AC3E}">
        <p14:creationId xmlns:p14="http://schemas.microsoft.com/office/powerpoint/2010/main" val="2497998627"/>
      </p:ext>
    </p:extLst>
  </p:cSld>
  <p:clrMapOvr>
    <a:masterClrMapping/>
  </p:clrMapOvr>
  <p:transition spd="slow">
    <p:push dir="r"/>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467544" y="836712"/>
            <a:ext cx="8229600" cy="5259387"/>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None/>
            </a:pPr>
            <a:r>
              <a:rPr lang="fa-IR" sz="2800" dirty="0" smtClean="0"/>
              <a:t>با حرکت از نقطه  </a:t>
            </a:r>
            <a:r>
              <a:rPr lang="en-US" sz="2800" dirty="0" smtClean="0"/>
              <a:t>A</a:t>
            </a:r>
            <a:r>
              <a:rPr lang="fa-IR" sz="2800" dirty="0" smtClean="0"/>
              <a:t> به </a:t>
            </a:r>
            <a:r>
              <a:rPr lang="en-US" sz="2800" dirty="0" smtClean="0"/>
              <a:t>B </a:t>
            </a:r>
            <a:r>
              <a:rPr lang="fa-IR" sz="2800" dirty="0" smtClean="0"/>
              <a:t>در شکل مقابل،نرخ</a:t>
            </a:r>
          </a:p>
          <a:p>
            <a:pPr marL="0" indent="0" algn="ctr">
              <a:buNone/>
            </a:pPr>
            <a:r>
              <a:rPr lang="fa-IR" sz="2800" dirty="0" smtClean="0"/>
              <a:t> جانشینی فراغت برای درآمد به دست می آید. با</a:t>
            </a:r>
          </a:p>
          <a:p>
            <a:pPr marL="0" indent="0" algn="ctr">
              <a:buNone/>
            </a:pPr>
            <a:r>
              <a:rPr lang="fa-IR" sz="2800" dirty="0" smtClean="0"/>
              <a:t> حرکت از </a:t>
            </a:r>
            <a:r>
              <a:rPr lang="en-US" sz="2800" dirty="0" smtClean="0"/>
              <a:t>A</a:t>
            </a:r>
            <a:r>
              <a:rPr lang="fa-IR" sz="2800" dirty="0" smtClean="0"/>
              <a:t> به </a:t>
            </a:r>
            <a:r>
              <a:rPr lang="en-US" sz="2800" dirty="0" smtClean="0"/>
              <a:t>B</a:t>
            </a:r>
            <a:r>
              <a:rPr lang="fa-IR" sz="2800" dirty="0" smtClean="0"/>
              <a:t>، فرد </a:t>
            </a:r>
            <a:r>
              <a:rPr lang="en-US" sz="2800" dirty="0" smtClean="0"/>
              <a:t>AR</a:t>
            </a:r>
            <a:r>
              <a:rPr lang="fa-IR" sz="2800" dirty="0" smtClean="0"/>
              <a:t> فراغت را از دست می دهد</a:t>
            </a:r>
          </a:p>
          <a:p>
            <a:pPr marL="0" indent="0" algn="ctr">
              <a:buNone/>
            </a:pPr>
            <a:r>
              <a:rPr lang="fa-IR" sz="2800" dirty="0" smtClean="0"/>
              <a:t> لیکن برای رسیدن به همان سطح مطلویبت قبل باید</a:t>
            </a:r>
          </a:p>
          <a:p>
            <a:pPr marL="0" indent="0" algn="ctr">
              <a:buNone/>
            </a:pPr>
            <a:r>
              <a:rPr lang="fa-IR" sz="2800" dirty="0" smtClean="0"/>
              <a:t> </a:t>
            </a:r>
            <a:r>
              <a:rPr lang="en-US" sz="2800" dirty="0" smtClean="0"/>
              <a:t>BR</a:t>
            </a:r>
            <a:r>
              <a:rPr lang="fa-IR" sz="2800" dirty="0" smtClean="0"/>
              <a:t> درآمد کسب کند. حال اگر واحد بیشتری از فراغت</a:t>
            </a:r>
          </a:p>
          <a:p>
            <a:pPr marL="0" indent="0" algn="ctr">
              <a:buNone/>
            </a:pPr>
            <a:r>
              <a:rPr lang="fa-IR" sz="2800" dirty="0" smtClean="0"/>
              <a:t> را برای کسب درآمد فدا نماییم ملاحظه می کنیم که</a:t>
            </a:r>
          </a:p>
          <a:p>
            <a:pPr marL="0" indent="0" algn="ctr">
              <a:buNone/>
            </a:pPr>
            <a:r>
              <a:rPr lang="fa-IR" sz="2800" dirty="0" smtClean="0"/>
              <a:t> برای اینکه مطلوبیت ثابت بماند نیاز به کسب درآمد</a:t>
            </a:r>
          </a:p>
          <a:p>
            <a:pPr marL="0" indent="0" algn="ctr">
              <a:buNone/>
            </a:pPr>
            <a:r>
              <a:rPr lang="fa-IR" sz="2800" dirty="0" smtClean="0"/>
              <a:t> بیشتری می باشد. </a:t>
            </a:r>
            <a:endParaRPr lang="en-US" sz="2800" dirty="0"/>
          </a:p>
        </p:txBody>
      </p:sp>
    </p:spTree>
    <p:extLst>
      <p:ext uri="{BB962C8B-B14F-4D97-AF65-F5344CB8AC3E}">
        <p14:creationId xmlns:p14="http://schemas.microsoft.com/office/powerpoint/2010/main" val="2665101559"/>
      </p:ext>
    </p:extLst>
  </p:cSld>
  <p:clrMapOvr>
    <a:masterClrMapping/>
  </p:clrMapOvr>
  <p:transition spd="slow">
    <p:push dir="r"/>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4" descr="m126"/>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536709265"/>
      </p:ext>
    </p:extLst>
  </p:cSld>
  <p:clrMapOvr>
    <a:masterClrMapping/>
  </p:clrMapOvr>
  <p:transition spd="slow">
    <p:push dir="r"/>
  </p:transition>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0" y="332656"/>
            <a:ext cx="8928991" cy="4734054"/>
          </a:xfrm>
        </p:spPr>
        <p:txBody>
          <a:bodyPr>
            <a:normAutofit/>
          </a:bodyPr>
          <a:lstStyle/>
          <a:p>
            <a:pPr marL="0" indent="0" algn="ctr">
              <a:buNone/>
            </a:pPr>
            <a:r>
              <a:rPr lang="fa-IR" sz="3200" dirty="0"/>
              <a:t> اگر </a:t>
            </a:r>
            <a:r>
              <a:rPr lang="en-US" sz="3200" dirty="0"/>
              <a:t>AR = BS</a:t>
            </a:r>
            <a:r>
              <a:rPr lang="fa-IR" sz="3200" dirty="0"/>
              <a:t> باشد، باید درآمد </a:t>
            </a:r>
            <a:r>
              <a:rPr lang="en-US" sz="3200" dirty="0"/>
              <a:t>CS</a:t>
            </a:r>
            <a:r>
              <a:rPr lang="fa-IR" sz="3200" dirty="0"/>
              <a:t> را به </a:t>
            </a:r>
            <a:r>
              <a:rPr lang="fa-IR" sz="3200" dirty="0" smtClean="0"/>
              <a:t>دست</a:t>
            </a:r>
          </a:p>
          <a:p>
            <a:pPr marL="0" indent="0" algn="ctr">
              <a:buNone/>
            </a:pPr>
            <a:r>
              <a:rPr lang="fa-IR" sz="3200" dirty="0" smtClean="0"/>
              <a:t> </a:t>
            </a:r>
            <a:r>
              <a:rPr lang="fa-IR" sz="3200" dirty="0"/>
              <a:t>آوریم تا باز هم روی منحنی بی تفاوتی  </a:t>
            </a:r>
            <a:r>
              <a:rPr lang="en-US" sz="3200" dirty="0"/>
              <a:t>  ū</a:t>
            </a:r>
            <a:r>
              <a:rPr lang="fa-IR" sz="3200" dirty="0" smtClean="0"/>
              <a:t>بوده</a:t>
            </a:r>
          </a:p>
          <a:p>
            <a:pPr marL="0" indent="0" algn="ctr">
              <a:buNone/>
            </a:pPr>
            <a:r>
              <a:rPr lang="fa-IR" sz="3200" dirty="0" smtClean="0"/>
              <a:t> و مطلوبیت </a:t>
            </a:r>
            <a:r>
              <a:rPr lang="fa-IR" sz="3200" dirty="0"/>
              <a:t>یکسان با گذشته داشته باشیم </a:t>
            </a:r>
            <a:r>
              <a:rPr lang="fa-IR" sz="3200" dirty="0" smtClean="0"/>
              <a:t>در</a:t>
            </a:r>
          </a:p>
          <a:p>
            <a:pPr marL="0" indent="0" algn="ctr">
              <a:buNone/>
            </a:pPr>
            <a:r>
              <a:rPr lang="fa-IR" sz="3200" dirty="0" smtClean="0"/>
              <a:t> </a:t>
            </a:r>
            <a:r>
              <a:rPr lang="fa-IR" sz="3200" dirty="0"/>
              <a:t>حالیکه </a:t>
            </a:r>
            <a:r>
              <a:rPr lang="en-US" sz="3200" dirty="0"/>
              <a:t>CS &gt; BR</a:t>
            </a:r>
            <a:r>
              <a:rPr lang="fa-IR" sz="3200" dirty="0"/>
              <a:t> است. به عبارت دیگر</a:t>
            </a:r>
            <a:r>
              <a:rPr lang="fa-IR" sz="3200" u="sng" dirty="0"/>
              <a:t>، </a:t>
            </a:r>
            <a:r>
              <a:rPr lang="fa-IR"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هر </a:t>
            </a:r>
            <a:r>
              <a:rPr lang="fa-IR" sz="32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قدر</a:t>
            </a:r>
          </a:p>
          <a:p>
            <a:pPr marL="0" indent="0" algn="ctr">
              <a:buNone/>
            </a:pPr>
            <a:r>
              <a:rPr lang="fa-IR" sz="32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 </a:t>
            </a:r>
            <a:r>
              <a:rPr lang="fa-IR"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شخص بیشتر از اوقات فراغت خود </a:t>
            </a:r>
            <a:r>
              <a:rPr lang="fa-IR" sz="32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گذشت</a:t>
            </a:r>
          </a:p>
          <a:p>
            <a:pPr marL="0" indent="0" algn="ctr">
              <a:buNone/>
            </a:pPr>
            <a:r>
              <a:rPr lang="fa-IR" sz="32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 </a:t>
            </a:r>
            <a:r>
              <a:rPr lang="fa-IR"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می کند، انتظار دریافت قیمت بیشتری </a:t>
            </a:r>
            <a:r>
              <a:rPr lang="fa-IR" sz="32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برای</a:t>
            </a:r>
          </a:p>
          <a:p>
            <a:pPr marL="0" indent="0" algn="ctr">
              <a:buNone/>
            </a:pPr>
            <a:r>
              <a:rPr lang="fa-IR" sz="32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 </a:t>
            </a:r>
            <a:r>
              <a:rPr lang="fa-IR"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گذشت بیشتر از ساعات فراغت را دارد.</a:t>
            </a:r>
            <a:r>
              <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p>
        </p:txBody>
      </p:sp>
    </p:spTree>
    <p:extLst>
      <p:ext uri="{BB962C8B-B14F-4D97-AF65-F5344CB8AC3E}">
        <p14:creationId xmlns:p14="http://schemas.microsoft.com/office/powerpoint/2010/main" val="1892721472"/>
      </p:ext>
    </p:extLst>
  </p:cSld>
  <p:clrMapOvr>
    <a:masterClrMapping/>
  </p:clrMapOvr>
  <p:transition spd="slow">
    <p:push dir="r"/>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108520" y="1052736"/>
            <a:ext cx="9144000" cy="5040560"/>
          </a:xfrm>
        </p:spPr>
        <p:txBody>
          <a:bodyPr>
            <a:normAutofit/>
          </a:bodyPr>
          <a:lstStyle/>
          <a:p>
            <a:pPr marL="0" indent="0" algn="ctr">
              <a:buNone/>
            </a:pPr>
            <a:r>
              <a:rPr lang="fa-IR" sz="3600" dirty="0">
                <a:latin typeface="Titr" pitchFamily="2" charset="-78"/>
                <a:cs typeface="Titr" pitchFamily="2" charset="-78"/>
              </a:rPr>
              <a:t>در نتیجه اگر دستمزد یا حقوق او کاهش یابد (در </a:t>
            </a:r>
            <a:r>
              <a:rPr lang="fa-IR" sz="3600" dirty="0" smtClean="0">
                <a:latin typeface="Titr" pitchFamily="2" charset="-78"/>
                <a:cs typeface="Titr" pitchFamily="2" charset="-78"/>
              </a:rPr>
              <a:t>نتیجه</a:t>
            </a:r>
          </a:p>
          <a:p>
            <a:pPr marL="0" indent="0" algn="ctr">
              <a:buNone/>
            </a:pPr>
            <a:r>
              <a:rPr lang="fa-IR" sz="3600" dirty="0" smtClean="0">
                <a:latin typeface="Titr" pitchFamily="2" charset="-78"/>
                <a:cs typeface="Titr" pitchFamily="2" charset="-78"/>
              </a:rPr>
              <a:t> </a:t>
            </a:r>
            <a:r>
              <a:rPr lang="fa-IR" sz="3600" dirty="0">
                <a:latin typeface="Titr" pitchFamily="2" charset="-78"/>
                <a:cs typeface="Titr" pitchFamily="2" charset="-78"/>
              </a:rPr>
              <a:t>مالیات) او این انگیزه را دارد که ساعات کمتری از فراغت </a:t>
            </a:r>
            <a:r>
              <a:rPr lang="fa-IR" sz="3600" dirty="0" smtClean="0">
                <a:latin typeface="Titr" pitchFamily="2" charset="-78"/>
                <a:cs typeface="Titr" pitchFamily="2" charset="-78"/>
              </a:rPr>
              <a:t>خود</a:t>
            </a:r>
          </a:p>
          <a:p>
            <a:pPr marL="0" indent="0" algn="ctr">
              <a:buNone/>
            </a:pPr>
            <a:r>
              <a:rPr lang="fa-IR" sz="3600" dirty="0" smtClean="0">
                <a:latin typeface="Titr" pitchFamily="2" charset="-78"/>
                <a:cs typeface="Titr" pitchFamily="2" charset="-78"/>
              </a:rPr>
              <a:t> </a:t>
            </a:r>
            <a:r>
              <a:rPr lang="fa-IR" sz="3600" dirty="0">
                <a:latin typeface="Titr" pitchFamily="2" charset="-78"/>
                <a:cs typeface="Titr" pitchFamily="2" charset="-78"/>
              </a:rPr>
              <a:t>را در بازار کار ارائه کند در حالیکه از طرف دیگر با </a:t>
            </a:r>
            <a:r>
              <a:rPr lang="fa-IR" sz="3600" dirty="0" smtClean="0">
                <a:latin typeface="Titr" pitchFamily="2" charset="-78"/>
                <a:cs typeface="Titr" pitchFamily="2" charset="-78"/>
              </a:rPr>
              <a:t>کاهش</a:t>
            </a:r>
          </a:p>
          <a:p>
            <a:pPr marL="0" indent="0" algn="ctr">
              <a:buNone/>
            </a:pPr>
            <a:r>
              <a:rPr lang="fa-IR" sz="3600" dirty="0" smtClean="0">
                <a:latin typeface="Titr" pitchFamily="2" charset="-78"/>
                <a:cs typeface="Titr" pitchFamily="2" charset="-78"/>
              </a:rPr>
              <a:t> </a:t>
            </a:r>
            <a:r>
              <a:rPr lang="fa-IR" sz="3600" dirty="0">
                <a:latin typeface="Titr" pitchFamily="2" charset="-78"/>
                <a:cs typeface="Titr" pitchFamily="2" charset="-78"/>
              </a:rPr>
              <a:t>دستمزد و همچنین کاهش ساعات کار، درآمد او نیز کاهش </a:t>
            </a:r>
            <a:endParaRPr lang="fa-IR" sz="3600" dirty="0" smtClean="0">
              <a:latin typeface="Titr" pitchFamily="2" charset="-78"/>
              <a:cs typeface="Titr" pitchFamily="2" charset="-78"/>
            </a:endParaRPr>
          </a:p>
          <a:p>
            <a:pPr marL="0" indent="0" algn="ctr">
              <a:buNone/>
            </a:pPr>
            <a:r>
              <a:rPr lang="fa-IR" sz="3600" dirty="0" smtClean="0">
                <a:latin typeface="Titr" pitchFamily="2" charset="-78"/>
                <a:cs typeface="Titr" pitchFamily="2" charset="-78"/>
              </a:rPr>
              <a:t>می </a:t>
            </a:r>
            <a:r>
              <a:rPr lang="fa-IR" sz="3600" dirty="0">
                <a:latin typeface="Titr" pitchFamily="2" charset="-78"/>
                <a:cs typeface="Titr" pitchFamily="2" charset="-78"/>
              </a:rPr>
              <a:t>یابد و این امر باعث کاهش مطلوبیت اوخواهد شد. </a:t>
            </a:r>
          </a:p>
          <a:p>
            <a:pPr marL="0" indent="0" algn="ctr">
              <a:buNone/>
            </a:pPr>
            <a:r>
              <a:rPr lang="fa-IR"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در </a:t>
            </a:r>
            <a:r>
              <a:rPr lang="fa-IR"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نتیجه شخص برای جلوگیری از کاهش مطلوبیت ناشی </a:t>
            </a:r>
            <a:r>
              <a:rPr lang="fa-IR"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از</a:t>
            </a:r>
          </a:p>
          <a:p>
            <a:pPr marL="0" indent="0" algn="ctr">
              <a:buNone/>
            </a:pPr>
            <a:r>
              <a:rPr lang="fa-IR"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 </a:t>
            </a:r>
            <a:r>
              <a:rPr lang="fa-IR"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کاهش درآمد ممکن است مبادرت به افزایش ساعات کار یا </a:t>
            </a:r>
            <a:r>
              <a:rPr lang="fa-IR"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گذشت</a:t>
            </a:r>
          </a:p>
          <a:p>
            <a:pPr marL="0" indent="0" algn="ctr">
              <a:buNone/>
            </a:pPr>
            <a:r>
              <a:rPr lang="fa-IR"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 </a:t>
            </a:r>
            <a:r>
              <a:rPr lang="fa-IR"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بیشتر از ساعات فراغت خود نماید. </a:t>
            </a:r>
            <a:endPar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Tree>
    <p:extLst>
      <p:ext uri="{BB962C8B-B14F-4D97-AF65-F5344CB8AC3E}">
        <p14:creationId xmlns:p14="http://schemas.microsoft.com/office/powerpoint/2010/main" val="2437342833"/>
      </p:ext>
    </p:extLst>
  </p:cSld>
  <p:clrMapOvr>
    <a:masterClrMapping/>
  </p:clrMapOvr>
  <p:transition spd="slow">
    <p:push dir="r"/>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395536" y="476672"/>
            <a:ext cx="8352928" cy="5382127"/>
          </a:xfrm>
        </p:spPr>
        <p:txBody>
          <a:bodyPr>
            <a:noAutofit/>
          </a:bodyPr>
          <a:lstStyle/>
          <a:p>
            <a:pPr marL="0" indent="0" algn="just">
              <a:buNone/>
            </a:pPr>
            <a:r>
              <a:rPr lang="fa-IR" sz="3600" dirty="0">
                <a:solidFill>
                  <a:srgbClr val="E7071C"/>
                </a:solidFill>
                <a:latin typeface="Titr" pitchFamily="2" charset="-78"/>
                <a:cs typeface="Titr" pitchFamily="2" charset="-78"/>
              </a:rPr>
              <a:t>نتیجه:</a:t>
            </a:r>
            <a:r>
              <a:rPr lang="fa-IR" sz="2800" dirty="0">
                <a:latin typeface="Titr" pitchFamily="2" charset="-78"/>
                <a:cs typeface="Titr" pitchFamily="2" charset="-78"/>
              </a:rPr>
              <a:t> کاهش دستمزد و حقوق در نتیجه مالیات میتواند هم عرضه کار را کاهش و هم افزایش دهد و این بستگی به تغییرات در مطلوبیت شخصی، که ناشی از تغییر در درآمد است، میشود. </a:t>
            </a:r>
          </a:p>
          <a:p>
            <a:pPr marL="0" indent="0" algn="just">
              <a:buNone/>
            </a:pPr>
            <a:r>
              <a:rPr lang="fa-IR" sz="2800" dirty="0">
                <a:solidFill>
                  <a:srgbClr val="C00000"/>
                </a:solidFill>
                <a:latin typeface="Titr" pitchFamily="2" charset="-78"/>
                <a:cs typeface="Titr" pitchFamily="2" charset="-78"/>
              </a:rPr>
              <a:t>از آنجا که مالیات بر دستمزد و حقوق مشابه کاهش حقوق و </a:t>
            </a:r>
            <a:r>
              <a:rPr lang="fa-IR" sz="2800" dirty="0" smtClean="0">
                <a:solidFill>
                  <a:srgbClr val="C00000"/>
                </a:solidFill>
                <a:latin typeface="Titr" pitchFamily="2" charset="-78"/>
                <a:cs typeface="Titr" pitchFamily="2" charset="-78"/>
              </a:rPr>
              <a:t>دستمزد </a:t>
            </a:r>
            <a:r>
              <a:rPr lang="fa-IR" sz="2800" dirty="0">
                <a:solidFill>
                  <a:srgbClr val="C00000"/>
                </a:solidFill>
                <a:latin typeface="Titr" pitchFamily="2" charset="-78"/>
                <a:cs typeface="Titr" pitchFamily="2" charset="-78"/>
              </a:rPr>
              <a:t>خالص برای شخص میباشد، اثر مالیات بر دستمزد و حقوق میتواند باعث کاهش یا افزایش عرضه کار باشد و اثر قطعی آن از قبل مسخص نیست</a:t>
            </a:r>
            <a:r>
              <a:rPr lang="fa-IR" sz="2800" dirty="0">
                <a:solidFill>
                  <a:srgbClr val="FCF729"/>
                </a:solidFill>
                <a:latin typeface="Titr" pitchFamily="2" charset="-78"/>
                <a:cs typeface="Titr" pitchFamily="2" charset="-78"/>
              </a:rPr>
              <a:t>.</a:t>
            </a:r>
            <a:endParaRPr lang="en-US" sz="2800" dirty="0">
              <a:solidFill>
                <a:srgbClr val="FCF729"/>
              </a:solidFill>
              <a:latin typeface="Titr" pitchFamily="2" charset="-78"/>
              <a:cs typeface="Titr" pitchFamily="2" charset="-78"/>
            </a:endParaRPr>
          </a:p>
        </p:txBody>
      </p:sp>
    </p:spTree>
    <p:extLst>
      <p:ext uri="{BB962C8B-B14F-4D97-AF65-F5344CB8AC3E}">
        <p14:creationId xmlns:p14="http://schemas.microsoft.com/office/powerpoint/2010/main" val="1346021340"/>
      </p:ext>
    </p:extLst>
  </p:cSld>
  <p:clrMapOvr>
    <a:masterClrMapping/>
  </p:clrMapOvr>
  <p:transition spd="slow">
    <p:push dir="r"/>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normAutofit/>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بر شرکتها</a:t>
            </a:r>
            <a:r>
              <a:rPr lang="fa-IR"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a:t>
            </a:r>
            <a:br>
              <a:rPr lang="fa-IR"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br>
            <a:endPar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323528" y="1807361"/>
            <a:ext cx="8712967" cy="4051437"/>
          </a:xfrm>
        </p:spPr>
        <p:txBody>
          <a:bodyPr>
            <a:normAutofit/>
          </a:bodyPr>
          <a:lstStyle/>
          <a:p>
            <a:pPr marL="0" indent="0" algn="ctr">
              <a:buNone/>
            </a:pPr>
            <a:r>
              <a:rPr lang="fa-IR" sz="3200" dirty="0">
                <a:solidFill>
                  <a:srgbClr val="C00000"/>
                </a:solidFill>
                <a:latin typeface="Titr" pitchFamily="2" charset="-78"/>
                <a:cs typeface="Titr" pitchFamily="2" charset="-78"/>
              </a:rPr>
              <a:t>نظریات مختلف پیرامون مالیات بر شرکتها</a:t>
            </a:r>
            <a:r>
              <a:rPr lang="fa-IR" sz="3200" dirty="0">
                <a:solidFill>
                  <a:srgbClr val="FCF729"/>
                </a:solidFill>
                <a:latin typeface="Titr" pitchFamily="2" charset="-78"/>
                <a:cs typeface="Titr" pitchFamily="2" charset="-78"/>
              </a:rPr>
              <a:t>:</a:t>
            </a:r>
          </a:p>
          <a:p>
            <a:pPr marL="0" indent="0" algn="ctr">
              <a:buNone/>
            </a:pPr>
            <a:r>
              <a:rPr lang="fa-IR" sz="3200" dirty="0">
                <a:latin typeface="Titr" pitchFamily="2" charset="-78"/>
                <a:cs typeface="Titr" pitchFamily="2" charset="-78"/>
              </a:rPr>
              <a:t>1</a:t>
            </a:r>
            <a:r>
              <a:rPr lang="fa-IR" sz="3200" dirty="0" smtClean="0">
                <a:latin typeface="Titr" pitchFamily="2" charset="-78"/>
                <a:cs typeface="Titr" pitchFamily="2" charset="-78"/>
              </a:rPr>
              <a:t>- </a:t>
            </a:r>
            <a:r>
              <a:rPr lang="fa-IR" sz="3200" dirty="0">
                <a:latin typeface="Titr" pitchFamily="2" charset="-78"/>
                <a:cs typeface="Titr" pitchFamily="2" charset="-78"/>
              </a:rPr>
              <a:t>برخی طرفدار مالیات بر شرکتها هستند زیرا شرکتها از </a:t>
            </a:r>
            <a:endParaRPr lang="fa-IR" sz="3200" dirty="0" smtClean="0">
              <a:latin typeface="Titr" pitchFamily="2" charset="-78"/>
              <a:cs typeface="Titr" pitchFamily="2" charset="-78"/>
            </a:endParaRPr>
          </a:p>
          <a:p>
            <a:pPr marL="0" indent="0" algn="ctr">
              <a:buNone/>
            </a:pPr>
            <a:r>
              <a:rPr lang="fa-IR" sz="3200" dirty="0" smtClean="0">
                <a:latin typeface="Titr" pitchFamily="2" charset="-78"/>
                <a:cs typeface="Titr" pitchFamily="2" charset="-78"/>
              </a:rPr>
              <a:t>نظر </a:t>
            </a:r>
            <a:r>
              <a:rPr lang="fa-IR" sz="3200" dirty="0">
                <a:latin typeface="Titr" pitchFamily="2" charset="-78"/>
                <a:cs typeface="Titr" pitchFamily="2" charset="-78"/>
              </a:rPr>
              <a:t>حقوقی، شخصیتی مستقل داشته، میتواند انعقاد </a:t>
            </a:r>
            <a:r>
              <a:rPr lang="fa-IR" sz="3200" dirty="0" smtClean="0">
                <a:latin typeface="Titr" pitchFamily="2" charset="-78"/>
                <a:cs typeface="Titr" pitchFamily="2" charset="-78"/>
              </a:rPr>
              <a:t>قرارداد</a:t>
            </a:r>
          </a:p>
          <a:p>
            <a:pPr marL="0" indent="0" algn="ctr">
              <a:buNone/>
            </a:pPr>
            <a:r>
              <a:rPr lang="fa-IR" sz="3200" dirty="0" smtClean="0">
                <a:latin typeface="Titr" pitchFamily="2" charset="-78"/>
                <a:cs typeface="Titr" pitchFamily="2" charset="-78"/>
              </a:rPr>
              <a:t> </a:t>
            </a:r>
            <a:r>
              <a:rPr lang="fa-IR" sz="3200" dirty="0">
                <a:latin typeface="Titr" pitchFamily="2" charset="-78"/>
                <a:cs typeface="Titr" pitchFamily="2" charset="-78"/>
              </a:rPr>
              <a:t>نموده، مالکیت داشته و به دادگاه فرا خوانده شود. </a:t>
            </a:r>
            <a:endParaRPr lang="en-US" sz="3200" dirty="0">
              <a:latin typeface="Titr" pitchFamily="2" charset="-78"/>
              <a:cs typeface="Titr" pitchFamily="2" charset="-78"/>
            </a:endParaRPr>
          </a:p>
        </p:txBody>
      </p:sp>
    </p:spTree>
    <p:extLst>
      <p:ext uri="{BB962C8B-B14F-4D97-AF65-F5344CB8AC3E}">
        <p14:creationId xmlns:p14="http://schemas.microsoft.com/office/powerpoint/2010/main" val="406780984"/>
      </p:ext>
    </p:extLst>
  </p:cSld>
  <p:clrMapOvr>
    <a:masterClrMapping/>
  </p:clrMapOvr>
  <p:transition spd="slow">
    <p:push dir="r"/>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noFill/>
          <a:ln/>
        </p:spPr>
        <p:txBody>
          <a:bodyPr>
            <a:normAutofit/>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بر شرکتها:</a:t>
            </a:r>
            <a:b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b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467544" y="1807361"/>
            <a:ext cx="8424935" cy="4051437"/>
          </a:xfrm>
        </p:spPr>
        <p:txBody>
          <a:bodyPr>
            <a:normAutofit/>
          </a:bodyPr>
          <a:lstStyle/>
          <a:p>
            <a:pPr marL="0" indent="0" algn="ctr">
              <a:buNone/>
            </a:pPr>
            <a:r>
              <a:rPr lang="fa-IR" sz="3200" dirty="0">
                <a:latin typeface="Titr" pitchFamily="2" charset="-78"/>
                <a:cs typeface="Titr" pitchFamily="2" charset="-78"/>
              </a:rPr>
              <a:t>2</a:t>
            </a:r>
            <a:r>
              <a:rPr lang="fa-IR" sz="3200" dirty="0" smtClean="0">
                <a:latin typeface="Titr" pitchFamily="2" charset="-78"/>
                <a:cs typeface="Titr" pitchFamily="2" charset="-78"/>
              </a:rPr>
              <a:t>- </a:t>
            </a:r>
            <a:r>
              <a:rPr lang="fa-IR" sz="3200" dirty="0">
                <a:latin typeface="Titr" pitchFamily="2" charset="-78"/>
                <a:cs typeface="Titr" pitchFamily="2" charset="-78"/>
              </a:rPr>
              <a:t>برخی مخالف مالیات بر شرکتها هستند و معتقدند که بالاخره این اشخاص هستند که پرداخت کننده نهایی مالیات میباشند و نه شرکتها. در نتیجه هر سهامداری بابت سود سهام خود از شرکتها دو بار مالیات </a:t>
            </a:r>
            <a:r>
              <a:rPr lang="fa-IR" sz="3200" dirty="0" smtClean="0">
                <a:latin typeface="Titr" pitchFamily="2" charset="-78"/>
                <a:cs typeface="Titr" pitchFamily="2" charset="-78"/>
              </a:rPr>
              <a:t>می پردازد</a:t>
            </a:r>
            <a:r>
              <a:rPr lang="fa-IR" sz="3200" dirty="0">
                <a:latin typeface="Titr" pitchFamily="2" charset="-78"/>
                <a:cs typeface="Titr" pitchFamily="2" charset="-78"/>
              </a:rPr>
              <a:t>، یکبار تحت عنوان </a:t>
            </a:r>
            <a:r>
              <a:rPr lang="fa-IR" sz="3200" b="1" u="sng"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بر شرکت </a:t>
            </a:r>
            <a:r>
              <a:rPr lang="fa-IR" sz="3200" dirty="0">
                <a:latin typeface="Titr" pitchFamily="2" charset="-78"/>
                <a:cs typeface="Titr" pitchFamily="2" charset="-78"/>
              </a:rPr>
              <a:t>و یکبار هم در پرداخت </a:t>
            </a:r>
            <a:r>
              <a:rPr lang="fa-IR" sz="3200" b="1" u="sng"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بر درآمد</a:t>
            </a:r>
            <a:r>
              <a:rPr lang="fa-IR" sz="32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a:t>
            </a:r>
            <a:endParaRPr lang="en-US" sz="3200" dirty="0">
              <a:solidFill>
                <a:srgbClr val="C00000"/>
              </a:solidFill>
              <a:latin typeface="Titr" pitchFamily="2" charset="-78"/>
              <a:cs typeface="Titr" pitchFamily="2" charset="-78"/>
            </a:endParaRPr>
          </a:p>
        </p:txBody>
      </p:sp>
    </p:spTree>
    <p:extLst>
      <p:ext uri="{BB962C8B-B14F-4D97-AF65-F5344CB8AC3E}">
        <p14:creationId xmlns:p14="http://schemas.microsoft.com/office/powerpoint/2010/main" val="2506456812"/>
      </p:ext>
    </p:extLst>
  </p:cSld>
  <p:clrMapOvr>
    <a:masterClrMapping/>
  </p:clrMapOvr>
  <p:transition spd="slow">
    <p:push dir="r"/>
  </p:transition>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algn="ctr"/>
            <a:r>
              <a:rPr lang="fa-IR"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دلایل مخالفان مالیات بر شرکتها:</a:t>
            </a:r>
            <a:endParaRPr lang="en-US"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p:txBody>
          <a:bodyPr>
            <a:normAutofit/>
          </a:bodyPr>
          <a:lstStyle/>
          <a:p>
            <a:pPr algn="ctr">
              <a:buFontTx/>
              <a:buNone/>
            </a:pPr>
            <a:r>
              <a:rPr lang="fa-IR" sz="3200" dirty="0">
                <a:latin typeface="Titr" pitchFamily="2" charset="-78"/>
                <a:cs typeface="Titr" pitchFamily="2" charset="-78"/>
              </a:rPr>
              <a:t>1- مالیات بر شرکتها مانع گسترش حجم و اندازه بنگاهها میشود. لذا یک سیستم </a:t>
            </a:r>
            <a:r>
              <a:rPr lang="fa-IR" sz="3200" b="1" u="sng"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بر تولید </a:t>
            </a:r>
            <a:r>
              <a:rPr lang="fa-IR" sz="3200" dirty="0">
                <a:latin typeface="Titr" pitchFamily="2" charset="-78"/>
                <a:cs typeface="Titr" pitchFamily="2" charset="-78"/>
              </a:rPr>
              <a:t>بهتر عمل مینماید تا مالیات بر سود شرکتها.</a:t>
            </a:r>
            <a:endParaRPr lang="en-US" sz="3200" dirty="0">
              <a:latin typeface="Titr" pitchFamily="2" charset="-78"/>
              <a:cs typeface="Titr" pitchFamily="2" charset="-78"/>
            </a:endParaRPr>
          </a:p>
        </p:txBody>
      </p:sp>
    </p:spTree>
    <p:extLst>
      <p:ext uri="{BB962C8B-B14F-4D97-AF65-F5344CB8AC3E}">
        <p14:creationId xmlns:p14="http://schemas.microsoft.com/office/powerpoint/2010/main" val="1355577986"/>
      </p:ext>
    </p:extLst>
  </p:cSld>
  <p:clrMapOvr>
    <a:masterClrMapping/>
  </p:clrMapOvr>
  <p:transition spd="slow">
    <p:push dir="r"/>
  </p:transition>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noFill/>
          <a:ln/>
        </p:spPr>
        <p:txBody>
          <a:bodyPr/>
          <a:lstStyle/>
          <a:p>
            <a:pPr algn="ctr"/>
            <a:r>
              <a:rPr lang="fa-IR"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دلایل مخالفان مالیات بر شرکتها:</a:t>
            </a:r>
            <a:endParaRPr lang="en-US"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611560" y="1807361"/>
            <a:ext cx="7992887" cy="4051437"/>
          </a:xfrm>
        </p:spPr>
        <p:txBody>
          <a:bodyPr>
            <a:normAutofit/>
          </a:bodyPr>
          <a:lstStyle/>
          <a:p>
            <a:pPr marL="0" indent="0" algn="ctr">
              <a:buNone/>
            </a:pPr>
            <a:r>
              <a:rPr lang="fa-IR" sz="2800" dirty="0">
                <a:latin typeface="Titr" pitchFamily="2" charset="-78"/>
                <a:cs typeface="Titr" pitchFamily="2" charset="-78"/>
              </a:rPr>
              <a:t>2</a:t>
            </a:r>
            <a:r>
              <a:rPr lang="fa-IR" sz="2800" dirty="0" smtClean="0">
                <a:latin typeface="Titr" pitchFamily="2" charset="-78"/>
                <a:cs typeface="Titr" pitchFamily="2" charset="-78"/>
              </a:rPr>
              <a:t>- </a:t>
            </a:r>
            <a:r>
              <a:rPr lang="fa-IR" sz="2800" dirty="0">
                <a:latin typeface="Titr" pitchFamily="2" charset="-78"/>
                <a:cs typeface="Titr" pitchFamily="2" charset="-78"/>
              </a:rPr>
              <a:t>اگر مالیات بر سود شرکتها مطرح نباشد، فقط </a:t>
            </a:r>
            <a:r>
              <a:rPr lang="fa-IR" sz="2800" dirty="0" smtClean="0">
                <a:latin typeface="Titr" pitchFamily="2" charset="-78"/>
                <a:cs typeface="Titr" pitchFamily="2" charset="-78"/>
              </a:rPr>
              <a:t>در</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صورت توزیع سود بین سهامداران از مبلغ درآمد </a:t>
            </a:r>
            <a:r>
              <a:rPr lang="fa-IR" sz="2800" dirty="0" smtClean="0">
                <a:latin typeface="Titr" pitchFamily="2" charset="-78"/>
                <a:cs typeface="Titr" pitchFamily="2" charset="-78"/>
              </a:rPr>
              <a:t>فوق</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مالیات دریافت میشود و در صورتیکه سود توزیع نشود، </a:t>
            </a:r>
            <a:endParaRPr lang="fa-IR" sz="2800" dirty="0" smtClean="0">
              <a:latin typeface="Titr" pitchFamily="2" charset="-78"/>
              <a:cs typeface="Titr" pitchFamily="2" charset="-78"/>
            </a:endParaRPr>
          </a:p>
          <a:p>
            <a:pPr marL="0" indent="0" algn="ctr">
              <a:buNone/>
            </a:pPr>
            <a:r>
              <a:rPr lang="fa-IR" sz="2800" dirty="0" smtClean="0">
                <a:latin typeface="Titr" pitchFamily="2" charset="-78"/>
                <a:cs typeface="Titr" pitchFamily="2" charset="-78"/>
              </a:rPr>
              <a:t>شخص </a:t>
            </a:r>
            <a:r>
              <a:rPr lang="fa-IR" sz="2800" dirty="0">
                <a:latin typeface="Titr" pitchFamily="2" charset="-78"/>
                <a:cs typeface="Titr" pitchFamily="2" charset="-78"/>
              </a:rPr>
              <a:t>مورد نظر مالیاتی پرداخت نمیکند. این خود </a:t>
            </a:r>
            <a:endParaRPr lang="fa-IR" sz="2800" dirty="0" smtClean="0">
              <a:latin typeface="Titr" pitchFamily="2" charset="-78"/>
              <a:cs typeface="Titr" pitchFamily="2" charset="-78"/>
            </a:endParaRPr>
          </a:p>
          <a:p>
            <a:pPr marL="0" indent="0" algn="ctr">
              <a:buNone/>
            </a:pPr>
            <a:r>
              <a:rPr lang="fa-IR" sz="2800" dirty="0" smtClean="0">
                <a:latin typeface="Titr" pitchFamily="2" charset="-78"/>
                <a:cs typeface="Titr" pitchFamily="2" charset="-78"/>
              </a:rPr>
              <a:t>انگیزه </a:t>
            </a:r>
            <a:r>
              <a:rPr lang="fa-IR" sz="2800" dirty="0">
                <a:latin typeface="Titr" pitchFamily="2" charset="-78"/>
                <a:cs typeface="Titr" pitchFamily="2" charset="-78"/>
              </a:rPr>
              <a:t>ای برای سهامداران در جهت تمایل به عدم </a:t>
            </a:r>
            <a:r>
              <a:rPr lang="fa-IR" sz="2800" dirty="0" smtClean="0">
                <a:latin typeface="Titr" pitchFamily="2" charset="-78"/>
                <a:cs typeface="Titr" pitchFamily="2" charset="-78"/>
              </a:rPr>
              <a:t>توزیع</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سود است و نتیجتا موجب افزایش سرمایه گذاری میشود.</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4130496572"/>
      </p:ext>
    </p:extLst>
  </p:cSld>
  <p:clrMapOvr>
    <a:masterClrMapping/>
  </p:clrMapOvr>
  <p:transition spd="slow">
    <p:push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custDataLst>
              <p:tags r:id="rId1"/>
            </p:custDataLst>
          </p:nvPr>
        </p:nvSpPr>
        <p:spPr>
          <a:xfrm>
            <a:off x="805284" y="260648"/>
            <a:ext cx="8077200" cy="504056"/>
          </a:xfrm>
        </p:spPr>
        <p:txBody>
          <a:bodyPr>
            <a:normAutofit fontScale="90000"/>
          </a:bodyPr>
          <a:lstStyle/>
          <a:p>
            <a:pPr algn="r"/>
            <a:r>
              <a:rPr lang="fa-IR" dirty="0" smtClean="0">
                <a:latin typeface="Titr" pitchFamily="2" charset="-78"/>
                <a:cs typeface="Titr" pitchFamily="2" charset="-78"/>
              </a:rPr>
              <a:t>وظيفه ماليه عمومي  </a:t>
            </a:r>
            <a:endParaRPr lang="en-US" dirty="0">
              <a:latin typeface="Titr" pitchFamily="2" charset="-78"/>
              <a:cs typeface="Titr" pitchFamily="2" charset="-78"/>
            </a:endParaRPr>
          </a:p>
        </p:txBody>
      </p:sp>
      <p:sp>
        <p:nvSpPr>
          <p:cNvPr id="6" name="Content Placeholder 4"/>
          <p:cNvSpPr txBox="1">
            <a:spLocks/>
          </p:cNvSpPr>
          <p:nvPr>
            <p:custDataLst>
              <p:tags r:id="rId2"/>
            </p:custDataLst>
          </p:nvPr>
        </p:nvSpPr>
        <p:spPr>
          <a:xfrm>
            <a:off x="323528" y="1484784"/>
            <a:ext cx="8496944" cy="4464496"/>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Font typeface="Wingdings 2" charset="2"/>
              <a:buNone/>
            </a:pPr>
            <a:r>
              <a:rPr lang="fa-IR" sz="32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pitchFamily="2" charset="-78"/>
              </a:rPr>
              <a:t>ب ) نقد نظرات سرمايه داری</a:t>
            </a:r>
          </a:p>
          <a:p>
            <a:pPr marL="0" indent="0">
              <a:buFont typeface="Wingdings 2" charset="2"/>
              <a:buNone/>
            </a:pPr>
            <a:r>
              <a:rPr lang="fa-IR" sz="2000" b="1" dirty="0" smtClean="0">
                <a:latin typeface="Titr" pitchFamily="2" charset="-78"/>
                <a:cs typeface="Titr" pitchFamily="2" charset="-78"/>
              </a:rPr>
              <a:t>عليرغم نبود شرايط فوق در اكثر موارد ، به دلايل زير نظام غرب ( سرمايه داري يا كلاسيك ) تخصيص بهينه منابع را ايجاد نخواهد كرد .</a:t>
            </a:r>
          </a:p>
          <a:p>
            <a:pPr marL="514350" indent="-514350">
              <a:buFont typeface="+mj-lt"/>
              <a:buAutoNum type="arabicPeriod"/>
            </a:pPr>
            <a:r>
              <a:rPr lang="fa-I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پي آمدهاي خارجي‌ برخي توليدات :آلودگي ( گسترش صنايع )، ازدحام</a:t>
            </a:r>
          </a:p>
          <a:p>
            <a:pPr marL="514350" indent="-514350">
              <a:buFont typeface="+mj-lt"/>
              <a:buAutoNum type="arabicPeriod"/>
            </a:pPr>
            <a:r>
              <a:rPr lang="fa-I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ريسكهاي فوق العاده برخي سرمايه گذاريها: انرژي اتمي</a:t>
            </a:r>
          </a:p>
          <a:p>
            <a:pPr marL="514350" indent="-514350">
              <a:buFont typeface="+mj-lt"/>
              <a:buAutoNum type="arabicPeriod"/>
            </a:pPr>
            <a:r>
              <a:rPr lang="fa-I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انحصارهاي مطلوب برخي كالاها : هواشناسي</a:t>
            </a:r>
          </a:p>
          <a:p>
            <a:pPr marL="514350" indent="-514350">
              <a:buFont typeface="+mj-lt"/>
              <a:buAutoNum type="arabicPeriod"/>
            </a:pPr>
            <a:r>
              <a:rPr lang="fa-I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 دولت مشوق نوآوري و خلاقيت : ابداع و اختراع</a:t>
            </a:r>
          </a:p>
          <a:p>
            <a:pPr marL="514350" indent="-514350">
              <a:buFont typeface="+mj-lt"/>
              <a:buAutoNum type="arabicPeriod"/>
            </a:pPr>
            <a:r>
              <a:rPr lang="fa-I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دولت عامل موثر اصلاح الگوي مصرف : كاهش مصرف نمك ، افزايش مصرف شير </a:t>
            </a:r>
          </a:p>
          <a:p>
            <a:pPr marL="514350" indent="-514350">
              <a:buFont typeface="+mj-lt"/>
              <a:buAutoNum type="arabicPeriod"/>
            </a:pPr>
            <a:r>
              <a:rPr lang="fa-I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توزيع مجدد درآمد : پرداختهاي انتقالي مانند : يارانه ها</a:t>
            </a:r>
          </a:p>
          <a:p>
            <a:pPr marL="514350" indent="-514350">
              <a:buFont typeface="+mj-lt"/>
              <a:buAutoNum type="arabicPeriod"/>
            </a:pPr>
            <a:r>
              <a:rPr lang="fa-I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اشتغال كامل ، ثبات و رشد اقتصادي</a:t>
            </a:r>
          </a:p>
          <a:p>
            <a:pPr>
              <a:buFont typeface="Wingdings" pitchFamily="2" charset="2"/>
              <a:buChar char="v"/>
            </a:pP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عوامل رشد اقتصادي 1- سرمايه گذاري 2- فن آوري جديد 3- بهبود سطح فرهنگ</a:t>
            </a:r>
          </a:p>
          <a:p>
            <a:pPr marL="0" indent="0">
              <a:buFont typeface="Wingdings 2" charset="2"/>
              <a:buNone/>
            </a:pPr>
            <a:r>
              <a:rPr lang="fa-IR" sz="2200" dirty="0" smtClean="0">
                <a:cs typeface="B Traffic" pitchFamily="2" charset="-78"/>
              </a:rPr>
              <a:t> </a:t>
            </a:r>
          </a:p>
        </p:txBody>
      </p:sp>
    </p:spTree>
    <p:extLst>
      <p:ext uri="{BB962C8B-B14F-4D97-AF65-F5344CB8AC3E}">
        <p14:creationId xmlns:p14="http://schemas.microsoft.com/office/powerpoint/2010/main" val="2141874048"/>
      </p:ext>
    </p:extLst>
  </p:cSld>
  <p:clrMapOvr>
    <a:masterClrMapping/>
  </p:clrMapOvr>
  <p:transition spd="slow">
    <p:push dir="r"/>
  </p:transition>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noFill/>
          <a:ln/>
        </p:spPr>
        <p:txBody>
          <a:bodyPr>
            <a:normAutofit/>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بر شرکتها:</a:t>
            </a:r>
            <a:b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b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2" name="Content Placeholder 1"/>
          <p:cNvSpPr>
            <a:spLocks noGrp="1"/>
          </p:cNvSpPr>
          <p:nvPr>
            <p:ph idx="1"/>
          </p:nvPr>
        </p:nvSpPr>
        <p:spPr>
          <a:xfrm>
            <a:off x="251520" y="1807361"/>
            <a:ext cx="8712968" cy="4051437"/>
          </a:xfrm>
        </p:spPr>
        <p:txBody>
          <a:bodyPr/>
          <a:lstStyle/>
          <a:p>
            <a:pPr marL="0" indent="0" algn="just">
              <a:buNone/>
            </a:pPr>
            <a:r>
              <a:rPr lang="fa-IR" sz="3200" dirty="0">
                <a:solidFill>
                  <a:srgbClr val="C00000"/>
                </a:solidFill>
                <a:latin typeface="Titr" pitchFamily="2" charset="-78"/>
                <a:cs typeface="Titr" pitchFamily="2" charset="-78"/>
              </a:rPr>
              <a:t>مالیات بر شرکتها یا مالیات بر سود ناخالص:</a:t>
            </a:r>
          </a:p>
          <a:p>
            <a:pPr marL="0" indent="0" algn="just">
              <a:buNone/>
            </a:pPr>
            <a:r>
              <a:rPr lang="fa-IR" sz="2400" dirty="0">
                <a:latin typeface="Titr" pitchFamily="2" charset="-78"/>
                <a:cs typeface="Titr" pitchFamily="2" charset="-78"/>
              </a:rPr>
              <a:t>مالیات بر شرکتها معمولا مالیات بر سود ناخالص است تا سود خالص. </a:t>
            </a:r>
          </a:p>
          <a:p>
            <a:pPr algn="just"/>
            <a:r>
              <a:rPr lang="fa-IR" sz="2400" dirty="0">
                <a:solidFill>
                  <a:srgbClr val="C00000"/>
                </a:solidFill>
                <a:latin typeface="Titr" pitchFamily="2" charset="-78"/>
                <a:cs typeface="Titr" pitchFamily="2" charset="-78"/>
              </a:rPr>
              <a:t>          </a:t>
            </a:r>
            <a:r>
              <a:rPr lang="fa-IR" sz="2400" dirty="0" smtClean="0">
                <a:solidFill>
                  <a:srgbClr val="C00000"/>
                </a:solidFill>
                <a:latin typeface="Titr" pitchFamily="2" charset="-78"/>
                <a:cs typeface="Titr" pitchFamily="2" charset="-78"/>
              </a:rPr>
              <a:t>                                                                         </a:t>
            </a:r>
            <a:r>
              <a:rPr lang="fa-IR" sz="2400" dirty="0">
                <a:solidFill>
                  <a:srgbClr val="C00000"/>
                </a:solidFill>
                <a:latin typeface="Titr" pitchFamily="2" charset="-78"/>
                <a:cs typeface="Titr" pitchFamily="2" charset="-78"/>
              </a:rPr>
              <a:t>			هزینه ها - درآمد = </a:t>
            </a:r>
            <a:r>
              <a:rPr lang="fa-IR" sz="2400" dirty="0" smtClean="0">
                <a:solidFill>
                  <a:srgbClr val="C00000"/>
                </a:solidFill>
                <a:latin typeface="Titr" pitchFamily="2" charset="-78"/>
                <a:cs typeface="Titr" pitchFamily="2" charset="-78"/>
              </a:rPr>
              <a:t>سود خالص</a:t>
            </a:r>
            <a:endParaRPr lang="en-US" sz="2400" dirty="0">
              <a:solidFill>
                <a:srgbClr val="C00000"/>
              </a:solidFill>
              <a:latin typeface="Titr" pitchFamily="2" charset="-78"/>
              <a:cs typeface="Titr" pitchFamily="2" charset="-78"/>
            </a:endParaRPr>
          </a:p>
          <a:p>
            <a:pPr algn="just"/>
            <a:r>
              <a:rPr lang="en-US" sz="3600" dirty="0">
                <a:solidFill>
                  <a:srgbClr val="C00000"/>
                </a:solidFill>
                <a:latin typeface="Titr" pitchFamily="2" charset="-78"/>
                <a:cs typeface="Titr" pitchFamily="2" charset="-78"/>
              </a:rPr>
              <a:t>    = R - wL – rK                         </a:t>
            </a:r>
            <a:r>
              <a:rPr lang="fa-IR" sz="3600" dirty="0">
                <a:solidFill>
                  <a:srgbClr val="C00000"/>
                </a:solidFill>
                <a:latin typeface="Titr" pitchFamily="2" charset="-78"/>
                <a:cs typeface="Titr" pitchFamily="2" charset="-78"/>
              </a:rPr>
              <a:t> ∏</a:t>
            </a:r>
            <a:endParaRPr lang="en-US" sz="3600" dirty="0">
              <a:solidFill>
                <a:srgbClr val="C00000"/>
              </a:solidFill>
              <a:latin typeface="Titr" pitchFamily="2" charset="-78"/>
              <a:cs typeface="Titr" pitchFamily="2" charset="-78"/>
            </a:endParaRPr>
          </a:p>
          <a:p>
            <a:endParaRPr lang="fa-IR" dirty="0"/>
          </a:p>
        </p:txBody>
      </p:sp>
    </p:spTree>
    <p:extLst>
      <p:ext uri="{BB962C8B-B14F-4D97-AF65-F5344CB8AC3E}">
        <p14:creationId xmlns:p14="http://schemas.microsoft.com/office/powerpoint/2010/main" val="3142072179"/>
      </p:ext>
    </p:extLst>
  </p:cSld>
  <p:clrMapOvr>
    <a:masterClrMapping/>
  </p:clrMapOvr>
  <p:transition spd="slow">
    <p:push dir="r"/>
  </p:transition>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noFill/>
          <a:ln/>
        </p:spPr>
        <p:txBody>
          <a:bodyPr>
            <a:normAutofit/>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بر شرکتها:</a:t>
            </a:r>
            <a:b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b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323528" y="1268760"/>
            <a:ext cx="8568952" cy="4771517"/>
          </a:xfrm>
        </p:spPr>
        <p:txBody>
          <a:bodyPr>
            <a:normAutofit lnSpcReduction="10000"/>
          </a:bodyPr>
          <a:lstStyle/>
          <a:p>
            <a:pPr marL="0" indent="0" algn="ctr">
              <a:buNone/>
            </a:pPr>
            <a:r>
              <a:rPr lang="fa-IR" sz="3600" dirty="0"/>
              <a:t>در معادله فوق ∏ معرف سود خالص، </a:t>
            </a:r>
            <a:r>
              <a:rPr lang="en-US" sz="3600" dirty="0"/>
              <a:t>R</a:t>
            </a:r>
            <a:r>
              <a:rPr lang="fa-IR" sz="3600" dirty="0"/>
              <a:t> </a:t>
            </a:r>
            <a:r>
              <a:rPr lang="fa-IR" sz="3600" dirty="0" smtClean="0"/>
              <a:t>نشان</a:t>
            </a:r>
          </a:p>
          <a:p>
            <a:pPr marL="0" indent="0" algn="ctr">
              <a:buNone/>
            </a:pPr>
            <a:r>
              <a:rPr lang="fa-IR" sz="3600" dirty="0" smtClean="0"/>
              <a:t> </a:t>
            </a:r>
            <a:r>
              <a:rPr lang="fa-IR" sz="3600" dirty="0"/>
              <a:t>دهنده درآمد، </a:t>
            </a:r>
            <a:r>
              <a:rPr lang="en-US" sz="3600" dirty="0"/>
              <a:t>L</a:t>
            </a:r>
            <a:r>
              <a:rPr lang="fa-IR" sz="3600" dirty="0"/>
              <a:t> معرف مقدار نهاده نیروی کار، </a:t>
            </a:r>
            <a:endParaRPr lang="en-US" sz="3600" dirty="0" smtClean="0"/>
          </a:p>
          <a:p>
            <a:pPr marL="0" indent="0" algn="ctr">
              <a:buNone/>
            </a:pPr>
            <a:r>
              <a:rPr lang="en-US" sz="3600" dirty="0" smtClean="0"/>
              <a:t>K</a:t>
            </a:r>
            <a:r>
              <a:rPr lang="fa-IR" sz="3600" dirty="0" smtClean="0"/>
              <a:t> </a:t>
            </a:r>
            <a:r>
              <a:rPr lang="fa-IR" sz="3600" dirty="0"/>
              <a:t>معرف مقدار نهاده سرمایه، </a:t>
            </a:r>
            <a:r>
              <a:rPr lang="en-US" sz="3600" dirty="0"/>
              <a:t>w</a:t>
            </a:r>
            <a:r>
              <a:rPr lang="fa-IR" sz="3600" dirty="0"/>
              <a:t> دستمزد </a:t>
            </a:r>
            <a:r>
              <a:rPr lang="fa-IR" sz="3600" dirty="0" smtClean="0"/>
              <a:t>نیروی</a:t>
            </a:r>
          </a:p>
          <a:p>
            <a:pPr marL="0" indent="0" algn="ctr">
              <a:buNone/>
            </a:pPr>
            <a:r>
              <a:rPr lang="fa-IR" sz="3600" dirty="0" smtClean="0"/>
              <a:t> </a:t>
            </a:r>
            <a:r>
              <a:rPr lang="fa-IR" sz="3600" dirty="0"/>
              <a:t>کار و </a:t>
            </a:r>
            <a:r>
              <a:rPr lang="en-US" sz="3600" dirty="0"/>
              <a:t>r</a:t>
            </a:r>
            <a:r>
              <a:rPr lang="fa-IR" sz="3600" dirty="0"/>
              <a:t> قیمت سرمایه میباشد. </a:t>
            </a:r>
          </a:p>
          <a:p>
            <a:pPr marL="0" indent="0" algn="ctr">
              <a:buNone/>
            </a:pPr>
            <a:r>
              <a:rPr lang="fa-IR" sz="3600" dirty="0">
                <a:latin typeface="Titr" pitchFamily="2" charset="-78"/>
                <a:cs typeface="Titr" pitchFamily="2" charset="-78"/>
              </a:rPr>
              <a:t>چون تعیین بخشی از سرمایه که به صورت اقتصادی </a:t>
            </a:r>
            <a:r>
              <a:rPr lang="fa-IR" sz="3600" dirty="0" smtClean="0">
                <a:latin typeface="Titr" pitchFamily="2" charset="-78"/>
                <a:cs typeface="Titr" pitchFamily="2" charset="-78"/>
              </a:rPr>
              <a:t>و</a:t>
            </a:r>
          </a:p>
          <a:p>
            <a:pPr marL="0" indent="0" algn="ctr">
              <a:buNone/>
            </a:pPr>
            <a:r>
              <a:rPr lang="fa-IR" sz="3600" dirty="0" smtClean="0">
                <a:latin typeface="Titr" pitchFamily="2" charset="-78"/>
                <a:cs typeface="Titr" pitchFamily="2" charset="-78"/>
              </a:rPr>
              <a:t> </a:t>
            </a:r>
            <a:r>
              <a:rPr lang="fa-IR" sz="3600" dirty="0">
                <a:latin typeface="Titr" pitchFamily="2" charset="-78"/>
                <a:cs typeface="Titr" pitchFamily="2" charset="-78"/>
              </a:rPr>
              <a:t>واقعی مستهلک میشود بسیار مشکل است، لذا معمولا </a:t>
            </a:r>
            <a:r>
              <a:rPr lang="fa-IR" sz="3600" dirty="0" smtClean="0">
                <a:latin typeface="Titr" pitchFamily="2" charset="-78"/>
                <a:cs typeface="Titr" pitchFamily="2" charset="-78"/>
              </a:rPr>
              <a:t>سود</a:t>
            </a:r>
          </a:p>
          <a:p>
            <a:pPr marL="0" indent="0" algn="ctr">
              <a:buNone/>
            </a:pPr>
            <a:r>
              <a:rPr lang="fa-IR" sz="3600" dirty="0" smtClean="0">
                <a:latin typeface="Titr" pitchFamily="2" charset="-78"/>
                <a:cs typeface="Titr" pitchFamily="2" charset="-78"/>
              </a:rPr>
              <a:t> </a:t>
            </a:r>
            <a:r>
              <a:rPr lang="fa-IR" sz="3600" dirty="0">
                <a:latin typeface="Titr" pitchFamily="2" charset="-78"/>
                <a:cs typeface="Titr" pitchFamily="2" charset="-78"/>
              </a:rPr>
              <a:t>ناخالص را محاسبه مینمایند.</a:t>
            </a:r>
          </a:p>
          <a:p>
            <a:pPr algn="just">
              <a:buFontTx/>
              <a:buNone/>
            </a:pPr>
            <a:endParaRPr lang="en-US" sz="800" dirty="0"/>
          </a:p>
          <a:p>
            <a:pPr marL="0" indent="0" algn="just">
              <a:buNone/>
            </a:pPr>
            <a:r>
              <a:rPr lang="fa-IR" sz="3600" dirty="0" smtClean="0">
                <a:solidFill>
                  <a:srgbClr val="C00000"/>
                </a:solidFill>
              </a:rPr>
              <a:t>         </a:t>
            </a:r>
            <a:r>
              <a:rPr lang="en-US" sz="3600" dirty="0">
                <a:solidFill>
                  <a:srgbClr val="C00000"/>
                </a:solidFill>
              </a:rPr>
              <a:t>= R - wL – µrK</a:t>
            </a:r>
            <a:r>
              <a:rPr lang="fa-IR" sz="3600" dirty="0">
                <a:solidFill>
                  <a:srgbClr val="C00000"/>
                </a:solidFill>
              </a:rPr>
              <a:t> ∏      :سود ناخالص</a:t>
            </a:r>
            <a:endParaRPr lang="en-US" sz="3600" dirty="0">
              <a:solidFill>
                <a:srgbClr val="C00000"/>
              </a:solidFill>
            </a:endParaRPr>
          </a:p>
          <a:p>
            <a:pPr algn="just"/>
            <a:endParaRPr lang="en-US" sz="3600" dirty="0"/>
          </a:p>
        </p:txBody>
      </p:sp>
    </p:spTree>
    <p:extLst>
      <p:ext uri="{BB962C8B-B14F-4D97-AF65-F5344CB8AC3E}">
        <p14:creationId xmlns:p14="http://schemas.microsoft.com/office/powerpoint/2010/main" val="2248292332"/>
      </p:ext>
    </p:extLst>
  </p:cSld>
  <p:clrMapOvr>
    <a:masterClrMapping/>
  </p:clrMapOvr>
  <p:transition spd="slow">
    <p:push dir="r"/>
  </p:transition>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noFill/>
          <a:ln/>
        </p:spPr>
        <p:txBody>
          <a:bodyPr>
            <a:normAutofit/>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مالیات بر شرکتها:</a:t>
            </a:r>
            <a:b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b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395536" y="1807361"/>
            <a:ext cx="8424935" cy="4051437"/>
          </a:xfrm>
        </p:spPr>
        <p:txBody>
          <a:bodyPr>
            <a:normAutofit/>
          </a:bodyPr>
          <a:lstStyle/>
          <a:p>
            <a:pPr marL="0" indent="0" algn="ctr">
              <a:buNone/>
            </a:pPr>
            <a:r>
              <a:rPr lang="fa-IR" sz="3600" dirty="0"/>
              <a:t>که در آن </a:t>
            </a:r>
            <a:r>
              <a:rPr lang="en-US" sz="3600" dirty="0"/>
              <a:t>µ</a:t>
            </a:r>
            <a:r>
              <a:rPr lang="fa-IR" sz="3600" dirty="0"/>
              <a:t>  بیانگر نرخ استهلاک میباشد.</a:t>
            </a:r>
          </a:p>
          <a:p>
            <a:pPr marL="0" indent="0" algn="ctr">
              <a:buNone/>
            </a:pPr>
            <a:r>
              <a:rPr lang="fa-IR" sz="3600" dirty="0"/>
              <a:t>اگر 1 = </a:t>
            </a:r>
            <a:r>
              <a:rPr lang="en-US" sz="3600" dirty="0"/>
              <a:t>µ</a:t>
            </a:r>
            <a:r>
              <a:rPr lang="fa-IR" sz="3600" dirty="0"/>
              <a:t> باشد، آنگاه محاسبه سرمایه مستهلک شده برابر نرخ واقعی استهلاک اقتصادی است. </a:t>
            </a:r>
          </a:p>
          <a:p>
            <a:pPr marL="0" indent="0" algn="ctr">
              <a:buNone/>
            </a:pPr>
            <a:r>
              <a:rPr lang="fa-IR" sz="3600" dirty="0">
                <a:solidFill>
                  <a:srgbClr val="C00000"/>
                </a:solidFill>
              </a:rPr>
              <a:t>اگر 1 &gt; </a:t>
            </a:r>
            <a:r>
              <a:rPr lang="en-US" sz="3600" dirty="0">
                <a:solidFill>
                  <a:srgbClr val="C00000"/>
                </a:solidFill>
              </a:rPr>
              <a:t>µ</a:t>
            </a:r>
            <a:r>
              <a:rPr lang="fa-IR" sz="3600" dirty="0">
                <a:solidFill>
                  <a:srgbClr val="C00000"/>
                </a:solidFill>
              </a:rPr>
              <a:t> باشد، آنگاه محاسبه سرمایه مستهلک شده کمتر از نرخ واقعی استهلاک اقتصادی است. </a:t>
            </a:r>
          </a:p>
          <a:p>
            <a:pPr marL="0" indent="0" algn="ctr">
              <a:buNone/>
            </a:pPr>
            <a:r>
              <a:rPr lang="fa-IR" sz="3600" dirty="0"/>
              <a:t>اگر 1&lt; </a:t>
            </a:r>
            <a:r>
              <a:rPr lang="en-US" sz="3600" dirty="0"/>
              <a:t>µ</a:t>
            </a:r>
            <a:r>
              <a:rPr lang="fa-IR" sz="3600" dirty="0"/>
              <a:t> باشد، آنگاه محاسبه سرمایه مستهلک شده بیشتر از نرخ واقعی استهلاک اقتصادی است. </a:t>
            </a:r>
            <a:endParaRPr lang="en-US" sz="3600" dirty="0"/>
          </a:p>
        </p:txBody>
      </p:sp>
    </p:spTree>
    <p:extLst>
      <p:ext uri="{BB962C8B-B14F-4D97-AF65-F5344CB8AC3E}">
        <p14:creationId xmlns:p14="http://schemas.microsoft.com/office/powerpoint/2010/main" val="2608064759"/>
      </p:ext>
    </p:extLst>
  </p:cSld>
  <p:clrMapOvr>
    <a:masterClrMapping/>
  </p:clrMapOvr>
  <p:transition spd="slow">
    <p:push dir="r"/>
  </p:transition>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algn="ctr"/>
            <a:r>
              <a:rPr lang="fa-IR"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روشهای محاسبه استهلاک سرمایه:</a:t>
            </a:r>
            <a:endParaRPr lang="en-US"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539552" y="1700808"/>
            <a:ext cx="8064896" cy="4752528"/>
          </a:xfrm>
        </p:spPr>
        <p:txBody>
          <a:bodyPr>
            <a:normAutofit/>
          </a:bodyPr>
          <a:lstStyle/>
          <a:p>
            <a:pPr algn="just">
              <a:buFontTx/>
              <a:buNone/>
            </a:pPr>
            <a:r>
              <a:rPr lang="fa-IR" sz="4800" dirty="0">
                <a:solidFill>
                  <a:srgbClr val="C00000"/>
                </a:solidFill>
                <a:latin typeface="Titr" pitchFamily="2" charset="-78"/>
                <a:cs typeface="Titr" pitchFamily="2" charset="-78"/>
              </a:rPr>
              <a:t>1- روش استهلاک خط مستقیم:</a:t>
            </a:r>
          </a:p>
          <a:p>
            <a:pPr marL="0" indent="0" algn="ctr">
              <a:buNone/>
            </a:pPr>
            <a:r>
              <a:rPr lang="fa-IR" sz="2800" dirty="0"/>
              <a:t>در این روش اگر عمر یک دارایی سرمایه ای </a:t>
            </a:r>
            <a:r>
              <a:rPr lang="en-US" sz="2800" dirty="0"/>
              <a:t>T</a:t>
            </a:r>
            <a:r>
              <a:rPr lang="fa-IR" sz="2800" dirty="0"/>
              <a:t> سال </a:t>
            </a:r>
            <a:endParaRPr lang="fa-IR" sz="2800" dirty="0" smtClean="0"/>
          </a:p>
          <a:p>
            <a:pPr marL="0" indent="0" algn="ctr">
              <a:buNone/>
            </a:pPr>
            <a:r>
              <a:rPr lang="fa-IR" sz="2800" dirty="0" smtClean="0"/>
              <a:t>باشد</a:t>
            </a:r>
            <a:r>
              <a:rPr lang="fa-IR" sz="2800" dirty="0"/>
              <a:t>، بنگاه هر سال </a:t>
            </a:r>
            <a:r>
              <a:rPr lang="en-US" sz="2800" dirty="0"/>
              <a:t>T</a:t>
            </a:r>
            <a:r>
              <a:rPr lang="fa-IR" sz="2800" dirty="0"/>
              <a:t> / 1از آن را تحت عنوان </a:t>
            </a:r>
            <a:r>
              <a:rPr lang="fa-IR" sz="2800" dirty="0" smtClean="0"/>
              <a:t>هزینه</a:t>
            </a:r>
          </a:p>
          <a:p>
            <a:pPr marL="0" indent="0" algn="ctr">
              <a:buNone/>
            </a:pPr>
            <a:r>
              <a:rPr lang="fa-IR" sz="2800" dirty="0" smtClean="0"/>
              <a:t> </a:t>
            </a:r>
            <a:r>
              <a:rPr lang="fa-IR" sz="2800" dirty="0"/>
              <a:t>استهلاک به حساب می آورد و قابل کسر کردن </a:t>
            </a:r>
            <a:r>
              <a:rPr lang="fa-IR" sz="2800" dirty="0" smtClean="0"/>
              <a:t>از</a:t>
            </a:r>
          </a:p>
          <a:p>
            <a:pPr marL="0" indent="0" algn="ctr">
              <a:buNone/>
            </a:pPr>
            <a:r>
              <a:rPr lang="fa-IR" sz="2800" dirty="0" smtClean="0"/>
              <a:t> </a:t>
            </a:r>
            <a:r>
              <a:rPr lang="fa-IR" sz="2800" dirty="0"/>
              <a:t>درآمد شرکت میباشد. مثلا اگر یک ماشین به </a:t>
            </a:r>
            <a:r>
              <a:rPr lang="fa-IR" sz="2800" dirty="0" smtClean="0"/>
              <a:t>ارزش</a:t>
            </a:r>
          </a:p>
          <a:p>
            <a:pPr marL="0" indent="0" algn="ctr">
              <a:buNone/>
            </a:pPr>
            <a:r>
              <a:rPr lang="fa-IR" sz="2800" dirty="0" smtClean="0"/>
              <a:t> </a:t>
            </a:r>
            <a:r>
              <a:rPr lang="fa-IR" sz="2800" dirty="0"/>
              <a:t>1000000 ریال خریداری شده باشد و عمر این ماشین </a:t>
            </a:r>
            <a:r>
              <a:rPr lang="fa-IR" sz="2800" dirty="0" smtClean="0"/>
              <a:t>10</a:t>
            </a:r>
          </a:p>
          <a:p>
            <a:pPr marL="0" indent="0" algn="ctr">
              <a:buNone/>
            </a:pPr>
            <a:r>
              <a:rPr lang="fa-IR" sz="2800" dirty="0" smtClean="0"/>
              <a:t> </a:t>
            </a:r>
            <a:r>
              <a:rPr lang="fa-IR" sz="2800" dirty="0"/>
              <a:t>سال در نظر گرفته شود، بنگاه هر سال 100000 ریال </a:t>
            </a:r>
            <a:endParaRPr lang="fa-IR" sz="2800" dirty="0" smtClean="0"/>
          </a:p>
          <a:p>
            <a:pPr marL="0" indent="0" algn="ctr">
              <a:buNone/>
            </a:pPr>
            <a:r>
              <a:rPr lang="fa-IR" sz="2800" dirty="0" smtClean="0"/>
              <a:t>استهلاک </a:t>
            </a:r>
            <a:r>
              <a:rPr lang="fa-IR" sz="2800" dirty="0"/>
              <a:t>منظور مینماید. </a:t>
            </a:r>
            <a:endParaRPr lang="en-US" sz="2800" dirty="0"/>
          </a:p>
        </p:txBody>
      </p:sp>
    </p:spTree>
    <p:extLst>
      <p:ext uri="{BB962C8B-B14F-4D97-AF65-F5344CB8AC3E}">
        <p14:creationId xmlns:p14="http://schemas.microsoft.com/office/powerpoint/2010/main" val="2216702391"/>
      </p:ext>
    </p:extLst>
  </p:cSld>
  <p:clrMapOvr>
    <a:masterClrMapping/>
  </p:clrMapOvr>
  <p:transition spd="slow">
    <p:push dir="r"/>
  </p:transition>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467544" y="1807361"/>
            <a:ext cx="8424936" cy="4051437"/>
          </a:xfrm>
        </p:spPr>
        <p:txBody>
          <a:bodyPr>
            <a:normAutofit/>
          </a:bodyPr>
          <a:lstStyle/>
          <a:p>
            <a:pPr marL="0" indent="0" algn="just">
              <a:buNone/>
            </a:pPr>
            <a:r>
              <a:rPr lang="fa-IR" sz="4800" dirty="0">
                <a:solidFill>
                  <a:srgbClr val="C00000"/>
                </a:solidFill>
                <a:latin typeface="Titr" pitchFamily="2" charset="-78"/>
                <a:cs typeface="Titr" pitchFamily="2" charset="-78"/>
              </a:rPr>
              <a:t>2</a:t>
            </a:r>
            <a:r>
              <a:rPr lang="fa-IR" sz="4800" dirty="0" smtClean="0">
                <a:solidFill>
                  <a:srgbClr val="C00000"/>
                </a:solidFill>
                <a:latin typeface="Titr" pitchFamily="2" charset="-78"/>
                <a:cs typeface="Titr" pitchFamily="2" charset="-78"/>
              </a:rPr>
              <a:t>- </a:t>
            </a:r>
            <a:r>
              <a:rPr lang="fa-IR" sz="4800" dirty="0">
                <a:solidFill>
                  <a:srgbClr val="C00000"/>
                </a:solidFill>
                <a:latin typeface="Titr" pitchFamily="2" charset="-78"/>
                <a:cs typeface="Titr" pitchFamily="2" charset="-78"/>
              </a:rPr>
              <a:t>روش استهلاک 150 درصد:</a:t>
            </a:r>
          </a:p>
          <a:p>
            <a:pPr marL="0" indent="0" algn="ctr">
              <a:buNone/>
            </a:pPr>
            <a:r>
              <a:rPr lang="fa-IR" sz="3500" dirty="0"/>
              <a:t>در این روش 5/1 برابر روش قبل </a:t>
            </a:r>
            <a:r>
              <a:rPr lang="fa-IR" sz="3500" dirty="0" smtClean="0"/>
              <a:t>معیار</a:t>
            </a:r>
          </a:p>
          <a:p>
            <a:pPr marL="0" indent="0" algn="ctr">
              <a:buNone/>
            </a:pPr>
            <a:r>
              <a:rPr lang="fa-IR" sz="3500" dirty="0" smtClean="0"/>
              <a:t> </a:t>
            </a:r>
            <a:r>
              <a:rPr lang="fa-IR" sz="3500" dirty="0"/>
              <a:t>محاسبه ذخیره استهلاک قرار میگیرد. سال </a:t>
            </a:r>
            <a:r>
              <a:rPr lang="fa-IR" sz="3500" dirty="0" smtClean="0"/>
              <a:t>اول</a:t>
            </a:r>
          </a:p>
          <a:p>
            <a:pPr marL="0" indent="0" algn="ctr">
              <a:buNone/>
            </a:pPr>
            <a:r>
              <a:rPr lang="fa-IR" sz="3500" dirty="0" smtClean="0"/>
              <a:t> </a:t>
            </a:r>
            <a:r>
              <a:rPr lang="fa-IR" sz="3500" dirty="0"/>
              <a:t>15 درصد کل ارزش سرمایه معیار محاسبه است </a:t>
            </a:r>
            <a:endParaRPr lang="fa-IR" sz="3500" dirty="0" smtClean="0"/>
          </a:p>
          <a:p>
            <a:pPr marL="0" indent="0" algn="ctr">
              <a:buNone/>
            </a:pPr>
            <a:r>
              <a:rPr lang="fa-IR" sz="3500" dirty="0" smtClean="0"/>
              <a:t>و </a:t>
            </a:r>
            <a:r>
              <a:rPr lang="fa-IR" sz="3500" dirty="0"/>
              <a:t>برای سالهای بعدی 15 درصد ارزش سرمایه </a:t>
            </a:r>
            <a:endParaRPr lang="fa-IR" sz="3500" dirty="0" smtClean="0"/>
          </a:p>
          <a:p>
            <a:pPr marL="0" indent="0" algn="ctr">
              <a:buNone/>
            </a:pPr>
            <a:r>
              <a:rPr lang="fa-IR" sz="3500" dirty="0" smtClean="0"/>
              <a:t>مستهلک </a:t>
            </a:r>
            <a:r>
              <a:rPr lang="fa-IR" sz="3500" dirty="0"/>
              <a:t>نشده بعنوان ماخذ قرار میگیرد.</a:t>
            </a:r>
          </a:p>
          <a:p>
            <a:pPr marL="609600" indent="-609600" algn="just"/>
            <a:endParaRPr lang="en-US" sz="4000" dirty="0"/>
          </a:p>
        </p:txBody>
      </p:sp>
    </p:spTree>
    <p:extLst>
      <p:ext uri="{BB962C8B-B14F-4D97-AF65-F5344CB8AC3E}">
        <p14:creationId xmlns:p14="http://schemas.microsoft.com/office/powerpoint/2010/main" val="2977624113"/>
      </p:ext>
    </p:extLst>
  </p:cSld>
  <p:clrMapOvr>
    <a:masterClrMapping/>
  </p:clrMapOvr>
  <p:transition spd="slow">
    <p:push dir="r"/>
  </p:transition>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179512" y="692696"/>
            <a:ext cx="8784976" cy="5112568"/>
          </a:xfrm>
        </p:spPr>
        <p:txBody>
          <a:bodyPr>
            <a:normAutofit/>
          </a:bodyPr>
          <a:lstStyle/>
          <a:p>
            <a:pPr marL="0" indent="0" algn="just">
              <a:buNone/>
            </a:pPr>
            <a:r>
              <a:rPr lang="fa-IR" sz="3600" dirty="0">
                <a:latin typeface="Titr" pitchFamily="2" charset="-78"/>
                <a:cs typeface="Titr" pitchFamily="2" charset="-78"/>
              </a:rPr>
              <a:t>میزان استهلاک سال اول برابر است با: </a:t>
            </a:r>
          </a:p>
          <a:p>
            <a:pPr marL="0" indent="0" algn="just">
              <a:buNone/>
            </a:pPr>
            <a:r>
              <a:rPr lang="fa-IR" sz="3600" dirty="0" smtClean="0">
                <a:solidFill>
                  <a:srgbClr val="C00000"/>
                </a:solidFill>
              </a:rPr>
              <a:t>            </a:t>
            </a:r>
            <a:r>
              <a:rPr lang="fa-IR" sz="3600" dirty="0">
                <a:solidFill>
                  <a:srgbClr val="C00000"/>
                </a:solidFill>
              </a:rPr>
              <a:t>150000 = 1000000 × 100/15</a:t>
            </a:r>
          </a:p>
          <a:p>
            <a:pPr marL="0" indent="0" algn="just">
              <a:buNone/>
            </a:pPr>
            <a:r>
              <a:rPr lang="fa-IR" sz="3600" dirty="0">
                <a:latin typeface="Titr" pitchFamily="2" charset="-78"/>
                <a:cs typeface="Titr" pitchFamily="2" charset="-78"/>
              </a:rPr>
              <a:t>میزان استهلاک سال دوم برابر است با: </a:t>
            </a:r>
          </a:p>
          <a:p>
            <a:pPr marL="0" indent="0" algn="just">
              <a:buNone/>
            </a:pPr>
            <a:r>
              <a:rPr lang="fa-IR" sz="3600" dirty="0" smtClean="0">
                <a:solidFill>
                  <a:srgbClr val="C00000"/>
                </a:solidFill>
              </a:rPr>
              <a:t>             </a:t>
            </a:r>
            <a:r>
              <a:rPr lang="fa-IR" sz="3600" dirty="0">
                <a:solidFill>
                  <a:srgbClr val="C00000"/>
                </a:solidFill>
              </a:rPr>
              <a:t>127500= 850000 ×  100/15</a:t>
            </a:r>
          </a:p>
          <a:p>
            <a:pPr marL="0" indent="0" algn="ctr">
              <a:buNone/>
            </a:pPr>
            <a:r>
              <a:rPr lang="fa-IR" sz="3600" dirty="0">
                <a:latin typeface="Titr" pitchFamily="2" charset="-78"/>
                <a:cs typeface="Titr" pitchFamily="2" charset="-78"/>
              </a:rPr>
              <a:t>با چنین روشی </a:t>
            </a:r>
            <a:r>
              <a:rPr lang="fa-IR"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سرعت استهلاک سرمایه بیشتر </a:t>
            </a:r>
            <a:r>
              <a:rPr lang="fa-IR" sz="3600" dirty="0">
                <a:latin typeface="Titr" pitchFamily="2" charset="-78"/>
                <a:cs typeface="Titr" pitchFamily="2" charset="-78"/>
              </a:rPr>
              <a:t>خواهد </a:t>
            </a:r>
            <a:r>
              <a:rPr lang="fa-IR" sz="3600" dirty="0" smtClean="0">
                <a:latin typeface="Titr" pitchFamily="2" charset="-78"/>
                <a:cs typeface="Titr" pitchFamily="2" charset="-78"/>
              </a:rPr>
              <a:t>بود</a:t>
            </a:r>
          </a:p>
          <a:p>
            <a:pPr marL="0" indent="0" algn="ctr">
              <a:buNone/>
            </a:pPr>
            <a:r>
              <a:rPr lang="fa-IR" sz="3600" dirty="0" smtClean="0">
                <a:latin typeface="Titr" pitchFamily="2" charset="-78"/>
                <a:cs typeface="Titr" pitchFamily="2" charset="-78"/>
              </a:rPr>
              <a:t> </a:t>
            </a:r>
            <a:r>
              <a:rPr lang="fa-IR" sz="3600" dirty="0">
                <a:latin typeface="Titr" pitchFamily="2" charset="-78"/>
                <a:cs typeface="Titr" pitchFamily="2" charset="-78"/>
              </a:rPr>
              <a:t>و یک </a:t>
            </a:r>
            <a:r>
              <a:rPr lang="fa-IR"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صرفه جویی در پرداخت مالیات</a:t>
            </a:r>
            <a:r>
              <a:rPr lang="fa-IR" sz="3600" dirty="0">
                <a:solidFill>
                  <a:srgbClr val="C00000"/>
                </a:solidFill>
                <a:latin typeface="Titr" pitchFamily="2" charset="-78"/>
                <a:cs typeface="Titr" pitchFamily="2" charset="-78"/>
              </a:rPr>
              <a:t> </a:t>
            </a:r>
            <a:r>
              <a:rPr lang="fa-IR" sz="3600" dirty="0">
                <a:latin typeface="Titr" pitchFamily="2" charset="-78"/>
                <a:cs typeface="Titr" pitchFamily="2" charset="-78"/>
              </a:rPr>
              <a:t>بدنبال دارد.</a:t>
            </a:r>
            <a:endParaRPr lang="en-US" sz="3600" dirty="0">
              <a:latin typeface="Titr" pitchFamily="2" charset="-78"/>
              <a:cs typeface="Titr" pitchFamily="2" charset="-78"/>
            </a:endParaRPr>
          </a:p>
        </p:txBody>
      </p:sp>
    </p:spTree>
    <p:extLst>
      <p:ext uri="{BB962C8B-B14F-4D97-AF65-F5344CB8AC3E}">
        <p14:creationId xmlns:p14="http://schemas.microsoft.com/office/powerpoint/2010/main" val="1778626128"/>
      </p:ext>
    </p:extLst>
  </p:cSld>
  <p:clrMapOvr>
    <a:masterClrMapping/>
  </p:clrMapOvr>
  <p:transition spd="slow">
    <p:push dir="r"/>
  </p:transition>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251520" y="1052736"/>
            <a:ext cx="8568951" cy="4104456"/>
          </a:xfrm>
        </p:spPr>
        <p:txBody>
          <a:bodyPr>
            <a:normAutofit/>
          </a:bodyPr>
          <a:lstStyle/>
          <a:p>
            <a:pPr marL="0" indent="0" algn="just">
              <a:buNone/>
            </a:pPr>
            <a:r>
              <a:rPr lang="fa-IR" sz="4800" dirty="0">
                <a:solidFill>
                  <a:srgbClr val="C00000"/>
                </a:solidFill>
                <a:latin typeface="Titr" pitchFamily="2" charset="-78"/>
                <a:cs typeface="Titr" pitchFamily="2" charset="-78"/>
              </a:rPr>
              <a:t>3</a:t>
            </a:r>
            <a:r>
              <a:rPr lang="fa-IR" sz="4800" dirty="0" smtClean="0">
                <a:solidFill>
                  <a:srgbClr val="C00000"/>
                </a:solidFill>
                <a:latin typeface="Titr" pitchFamily="2" charset="-78"/>
                <a:cs typeface="Titr" pitchFamily="2" charset="-78"/>
              </a:rPr>
              <a:t>- </a:t>
            </a:r>
            <a:r>
              <a:rPr lang="fa-IR" sz="4800" dirty="0">
                <a:solidFill>
                  <a:srgbClr val="C00000"/>
                </a:solidFill>
                <a:latin typeface="Titr" pitchFamily="2" charset="-78"/>
                <a:cs typeface="Titr" pitchFamily="2" charset="-78"/>
              </a:rPr>
              <a:t>روش استهلاک 200 درصد:</a:t>
            </a:r>
          </a:p>
          <a:p>
            <a:pPr marL="0" indent="0" algn="just">
              <a:buNone/>
            </a:pPr>
            <a:r>
              <a:rPr lang="fa-IR" sz="3000" dirty="0">
                <a:latin typeface="Titr" pitchFamily="2" charset="-78"/>
                <a:cs typeface="Titr" pitchFamily="2" charset="-78"/>
              </a:rPr>
              <a:t>در این روش 2 برابر روش قبل معیار محاسبه ذخیره استهلاک قرار میگیرد. سال اول 20 درصد کل ارزش سرمایه معیار محاسبه است و برای سالهای بعدی 20 درصد ارزش سرمایه مستهلک نشده بعنوان ماخذ قرار میگیرد.</a:t>
            </a:r>
            <a:endParaRPr lang="en-US" sz="3000" dirty="0">
              <a:latin typeface="Titr" pitchFamily="2" charset="-78"/>
              <a:cs typeface="Titr" pitchFamily="2" charset="-78"/>
            </a:endParaRPr>
          </a:p>
        </p:txBody>
      </p:sp>
    </p:spTree>
    <p:extLst>
      <p:ext uri="{BB962C8B-B14F-4D97-AF65-F5344CB8AC3E}">
        <p14:creationId xmlns:p14="http://schemas.microsoft.com/office/powerpoint/2010/main" val="2862870304"/>
      </p:ext>
    </p:extLst>
  </p:cSld>
  <p:clrMapOvr>
    <a:masterClrMapping/>
  </p:clrMapOvr>
  <p:transition spd="slow">
    <p:push dir="r"/>
  </p:transition>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611560" y="1340768"/>
            <a:ext cx="8280919" cy="4051437"/>
          </a:xfrm>
        </p:spPr>
        <p:txBody>
          <a:bodyPr>
            <a:normAutofit/>
          </a:bodyPr>
          <a:lstStyle/>
          <a:p>
            <a:pPr marL="0" indent="0" algn="just">
              <a:buNone/>
            </a:pPr>
            <a:r>
              <a:rPr lang="fa-IR" sz="4000" dirty="0">
                <a:latin typeface="Titr" pitchFamily="2" charset="-78"/>
                <a:cs typeface="Titr" pitchFamily="2" charset="-78"/>
              </a:rPr>
              <a:t>میزان استهلاک سال اول برابر است با:</a:t>
            </a:r>
          </a:p>
          <a:p>
            <a:pPr marL="0" indent="0" algn="just">
              <a:buNone/>
            </a:pPr>
            <a:r>
              <a:rPr lang="fa-IR" sz="4000" dirty="0" smtClean="0">
                <a:solidFill>
                  <a:srgbClr val="C00000"/>
                </a:solidFill>
              </a:rPr>
              <a:t>      </a:t>
            </a:r>
            <a:r>
              <a:rPr lang="fa-IR" sz="4000" dirty="0">
                <a:solidFill>
                  <a:srgbClr val="C00000"/>
                </a:solidFill>
              </a:rPr>
              <a:t>200000 = 1000000 × 100/20</a:t>
            </a:r>
          </a:p>
          <a:p>
            <a:pPr marL="0" indent="0" algn="just">
              <a:buNone/>
            </a:pPr>
            <a:r>
              <a:rPr lang="fa-IR" sz="4000" dirty="0">
                <a:latin typeface="Titr" pitchFamily="2" charset="-78"/>
                <a:cs typeface="Titr" pitchFamily="2" charset="-78"/>
              </a:rPr>
              <a:t>میزان استهلاک سال دوم برابر است با: </a:t>
            </a:r>
          </a:p>
          <a:p>
            <a:pPr marL="0" indent="0" algn="just">
              <a:buNone/>
            </a:pPr>
            <a:r>
              <a:rPr lang="fa-IR" sz="4000" dirty="0" smtClean="0">
                <a:solidFill>
                  <a:srgbClr val="C00000"/>
                </a:solidFill>
              </a:rPr>
              <a:t>  </a:t>
            </a:r>
            <a:r>
              <a:rPr lang="fa-IR" sz="4000" dirty="0">
                <a:solidFill>
                  <a:srgbClr val="C00000"/>
                </a:solidFill>
              </a:rPr>
              <a:t>160000= 800000 ×  100/20</a:t>
            </a:r>
          </a:p>
          <a:p>
            <a:pPr algn="just">
              <a:buFontTx/>
              <a:buNone/>
            </a:pPr>
            <a:endParaRPr lang="fa-IR" sz="1400" dirty="0"/>
          </a:p>
          <a:p>
            <a:pPr marL="0" indent="0" algn="just">
              <a:buNone/>
            </a:pPr>
            <a:r>
              <a:rPr lang="fa-IR" sz="3800" dirty="0">
                <a:latin typeface="Titr" pitchFamily="2" charset="-78"/>
                <a:cs typeface="Titr" pitchFamily="2" charset="-78"/>
              </a:rPr>
              <a:t>این روش باز هم سریعتر سرمایه را مستهلک نموده و صرفه جویی مالیاتی بیشتری نیز خواهد داشت.</a:t>
            </a:r>
            <a:endParaRPr lang="en-US" sz="3800" dirty="0">
              <a:latin typeface="Titr" pitchFamily="2" charset="-78"/>
              <a:cs typeface="Titr" pitchFamily="2" charset="-78"/>
            </a:endParaRPr>
          </a:p>
        </p:txBody>
      </p:sp>
    </p:spTree>
    <p:extLst>
      <p:ext uri="{BB962C8B-B14F-4D97-AF65-F5344CB8AC3E}">
        <p14:creationId xmlns:p14="http://schemas.microsoft.com/office/powerpoint/2010/main" val="198540739"/>
      </p:ext>
    </p:extLst>
  </p:cSld>
  <p:clrMapOvr>
    <a:masterClrMapping/>
  </p:clrMapOvr>
  <p:transition spd="slow">
    <p:push dir="r"/>
  </p:transition>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84790" y="764704"/>
            <a:ext cx="8879698" cy="4051437"/>
          </a:xfrm>
        </p:spPr>
        <p:txBody>
          <a:bodyPr>
            <a:normAutofit/>
          </a:bodyPr>
          <a:lstStyle/>
          <a:p>
            <a:pPr marL="0" indent="0" algn="just">
              <a:buNone/>
            </a:pPr>
            <a:r>
              <a:rPr lang="fa-IR" sz="3200" dirty="0">
                <a:solidFill>
                  <a:srgbClr val="C00000"/>
                </a:solidFill>
                <a:latin typeface="Titr" pitchFamily="2" charset="-78"/>
                <a:cs typeface="Titr" pitchFamily="2" charset="-78"/>
              </a:rPr>
              <a:t>4</a:t>
            </a:r>
            <a:r>
              <a:rPr lang="fa-IR" sz="3200" dirty="0" smtClean="0">
                <a:solidFill>
                  <a:srgbClr val="C00000"/>
                </a:solidFill>
                <a:latin typeface="Titr" pitchFamily="2" charset="-78"/>
                <a:cs typeface="Titr" pitchFamily="2" charset="-78"/>
              </a:rPr>
              <a:t>- </a:t>
            </a:r>
            <a:r>
              <a:rPr lang="fa-IR" sz="3200" dirty="0">
                <a:solidFill>
                  <a:srgbClr val="C00000"/>
                </a:solidFill>
                <a:latin typeface="Titr" pitchFamily="2" charset="-78"/>
                <a:cs typeface="Titr" pitchFamily="2" charset="-78"/>
              </a:rPr>
              <a:t>روش کسر جمع سالهای عمر سرمایه:</a:t>
            </a:r>
          </a:p>
          <a:p>
            <a:pPr marL="0" indent="0" algn="ctr">
              <a:buNone/>
            </a:pPr>
            <a:r>
              <a:rPr lang="fa-IR" sz="2600" dirty="0">
                <a:latin typeface="Titr" pitchFamily="2" charset="-78"/>
                <a:cs typeface="Titr" pitchFamily="2" charset="-78"/>
              </a:rPr>
              <a:t>در این روش، استهلاک بر اساس یکسری نرخهای متفاوت برای سالهای مختلف صورت میگیرد. معیار محاسبه کسری است که مخرج آن جمع سالهای عمر سرمایه را نشان می دهد. اگر عمر مفید کالای سرمایه ای 10 سال باشد، کسر مورد نظر 55/1 خواهد بود                   (55 = 10 + ...+ 2 + 1). حال برای هر سال صورت کسر را عمر باقیمانده سرمایه قرار میدهیم و نرخ استهلاک را برای آن سال بدست می آوریم. </a:t>
            </a:r>
            <a:endParaRPr lang="en-US" sz="2600" dirty="0">
              <a:latin typeface="Titr" pitchFamily="2" charset="-78"/>
              <a:cs typeface="Titr" pitchFamily="2" charset="-78"/>
            </a:endParaRPr>
          </a:p>
        </p:txBody>
      </p:sp>
    </p:spTree>
    <p:extLst>
      <p:ext uri="{BB962C8B-B14F-4D97-AF65-F5344CB8AC3E}">
        <p14:creationId xmlns:p14="http://schemas.microsoft.com/office/powerpoint/2010/main" val="3386251951"/>
      </p:ext>
    </p:extLst>
  </p:cSld>
  <p:clrMapOvr>
    <a:masterClrMapping/>
  </p:clrMapOvr>
  <p:transition spd="slow">
    <p:push dir="r"/>
  </p:transition>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468313" y="908050"/>
            <a:ext cx="8229600" cy="5475288"/>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None/>
            </a:pPr>
            <a:r>
              <a:rPr lang="fa-IR" sz="3200" dirty="0" smtClean="0">
                <a:latin typeface="Titr" pitchFamily="2" charset="-78"/>
                <a:cs typeface="Titr" pitchFamily="2" charset="-78"/>
              </a:rPr>
              <a:t>نرخ استهلاک سال اول برابر است با 55/10</a:t>
            </a:r>
          </a:p>
          <a:p>
            <a:pPr marL="0" indent="0" algn="ctr">
              <a:buNone/>
            </a:pPr>
            <a:r>
              <a:rPr lang="fa-IR" sz="3200" dirty="0" smtClean="0">
                <a:latin typeface="Titr" pitchFamily="2" charset="-78"/>
                <a:cs typeface="Titr" pitchFamily="2" charset="-78"/>
              </a:rPr>
              <a:t>نرخ استهلاک سال دوم برابر است با 55/9</a:t>
            </a:r>
          </a:p>
          <a:p>
            <a:pPr marL="0" indent="0" algn="ctr">
              <a:buNone/>
            </a:pPr>
            <a:r>
              <a:rPr lang="fa-IR" sz="3200" dirty="0" smtClean="0">
                <a:latin typeface="Titr" pitchFamily="2" charset="-78"/>
                <a:cs typeface="Titr" pitchFamily="2" charset="-78"/>
              </a:rPr>
              <a:t>میزان استهلاک سال اول برابر است با:  </a:t>
            </a:r>
          </a:p>
          <a:p>
            <a:pPr algn="ctr"/>
            <a:r>
              <a:rPr lang="fa-IR" sz="3200" dirty="0" smtClean="0">
                <a:solidFill>
                  <a:srgbClr val="C00000"/>
                </a:solidFill>
                <a:latin typeface="Titr" pitchFamily="2" charset="-78"/>
                <a:cs typeface="Titr" pitchFamily="2" charset="-78"/>
              </a:rPr>
              <a:t>181818 = 1000000 × 55/10</a:t>
            </a:r>
          </a:p>
          <a:p>
            <a:pPr marL="0" indent="0" algn="ctr">
              <a:buNone/>
            </a:pPr>
            <a:r>
              <a:rPr lang="fa-IR" sz="3200" dirty="0" smtClean="0">
                <a:latin typeface="Titr" pitchFamily="2" charset="-78"/>
                <a:cs typeface="Titr" pitchFamily="2" charset="-78"/>
              </a:rPr>
              <a:t>میزان استهلاک سال دوم برابر است با:</a:t>
            </a:r>
          </a:p>
          <a:p>
            <a:pPr algn="ctr"/>
            <a:r>
              <a:rPr lang="fa-IR" sz="3200" dirty="0" smtClean="0">
                <a:solidFill>
                  <a:srgbClr val="C00000"/>
                </a:solidFill>
                <a:latin typeface="Titr" pitchFamily="2" charset="-78"/>
                <a:cs typeface="Titr" pitchFamily="2" charset="-78"/>
              </a:rPr>
              <a:t>163636 = 1000000 × 55/9</a:t>
            </a:r>
          </a:p>
          <a:p>
            <a:pPr algn="ctr"/>
            <a:endParaRPr lang="en-US" sz="3200" dirty="0">
              <a:solidFill>
                <a:srgbClr val="FCF729"/>
              </a:solidFill>
              <a:latin typeface="Titr" pitchFamily="2" charset="-78"/>
              <a:cs typeface="Titr" pitchFamily="2" charset="-78"/>
            </a:endParaRPr>
          </a:p>
        </p:txBody>
      </p:sp>
    </p:spTree>
    <p:extLst>
      <p:ext uri="{BB962C8B-B14F-4D97-AF65-F5344CB8AC3E}">
        <p14:creationId xmlns:p14="http://schemas.microsoft.com/office/powerpoint/2010/main" val="2980270212"/>
      </p:ext>
    </p:extLst>
  </p:cSld>
  <p:clrMapOvr>
    <a:masterClrMapping/>
  </p:clrMapOvr>
  <p:transition spd="slow">
    <p:push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rayansharq\Pictures\rain-tr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 y="3083134"/>
            <a:ext cx="6444207" cy="365823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5301221"/>
      </p:ext>
    </p:extLst>
  </p:cSld>
  <p:clrMapOvr>
    <a:masterClrMapping/>
  </p:clrMapOvr>
  <p:transition spd="slow">
    <p:push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custDataLst>
              <p:tags r:id="rId1"/>
            </p:custDataLst>
          </p:nvPr>
        </p:nvSpPr>
        <p:spPr>
          <a:xfrm>
            <a:off x="762000" y="269632"/>
            <a:ext cx="8077200" cy="644768"/>
          </a:xfrm>
        </p:spPr>
        <p:txBody>
          <a:bodyPr>
            <a:normAutofit/>
          </a:bodyPr>
          <a:lstStyle/>
          <a:p>
            <a:pPr algn="r"/>
            <a:r>
              <a:rPr lang="fa-IR" dirty="0" smtClean="0">
                <a:latin typeface="Titr" pitchFamily="2" charset="-78"/>
                <a:cs typeface="Titr" pitchFamily="2" charset="-78"/>
              </a:rPr>
              <a:t>وظيفه ماليه عمومي  </a:t>
            </a:r>
            <a:endParaRPr lang="en-US" dirty="0">
              <a:latin typeface="Titr" pitchFamily="2" charset="-78"/>
              <a:cs typeface="Titr" pitchFamily="2" charset="-78"/>
            </a:endParaRPr>
          </a:p>
        </p:txBody>
      </p:sp>
      <p:sp>
        <p:nvSpPr>
          <p:cNvPr id="6" name="Content Placeholder 4"/>
          <p:cNvSpPr txBox="1">
            <a:spLocks/>
          </p:cNvSpPr>
          <p:nvPr>
            <p:custDataLst>
              <p:tags r:id="rId2"/>
            </p:custDataLst>
          </p:nvPr>
        </p:nvSpPr>
        <p:spPr>
          <a:xfrm>
            <a:off x="0" y="980728"/>
            <a:ext cx="9144000" cy="5877272"/>
          </a:xfrm>
          <a:prstGeom prst="rect">
            <a:avLst/>
          </a:prstGeom>
        </p:spPr>
        <p:txBody>
          <a:bodyPr vert="horz" lIns="91440" tIns="45720" rIns="91440" bIns="45720" rtlCol="0" anchor="ctr">
            <a:normAutofit fontScale="32500" lnSpcReduction="20000"/>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Font typeface="Wingdings 2" charset="2"/>
              <a:buNone/>
            </a:pPr>
            <a:r>
              <a:rPr lang="fa-IR" sz="7000" b="1" dirty="0" smtClean="0">
                <a:latin typeface="Titr" pitchFamily="2" charset="-78"/>
                <a:cs typeface="Titr" pitchFamily="2" charset="-78"/>
              </a:rPr>
              <a:t>نقد نظريه سرمايه داري</a:t>
            </a:r>
          </a:p>
          <a:p>
            <a:pPr marL="514350" indent="-514350">
              <a:buFont typeface="+mj-lt"/>
              <a:buAutoNum type="arabicPeriod"/>
            </a:pPr>
            <a:r>
              <a:rPr lang="fa-IR" sz="5000" b="1" dirty="0" smtClean="0">
                <a:latin typeface="Titr" pitchFamily="2" charset="-78"/>
                <a:cs typeface="Titr" pitchFamily="2" charset="-78"/>
              </a:rPr>
              <a:t>پي آمدهاي خارجي‌ برخي توليدات :آلودگي ( گسترش صنايع )، ازدحام</a:t>
            </a:r>
          </a:p>
          <a:p>
            <a:pPr marL="514350" indent="-514350">
              <a:buFont typeface="+mj-lt"/>
              <a:buAutoNum type="arabicPeriod"/>
            </a:pPr>
            <a:endParaRPr lang="fa-IR" sz="3200" b="1" dirty="0">
              <a:latin typeface="Titr" pitchFamily="2" charset="-78"/>
              <a:cs typeface="Titr" pitchFamily="2" charset="-78"/>
            </a:endParaRPr>
          </a:p>
          <a:p>
            <a:pPr marL="514350" indent="-514350">
              <a:buFont typeface="+mj-lt"/>
              <a:buAutoNum type="arabicPeriod"/>
            </a:pPr>
            <a:endParaRPr lang="fa-IR" sz="3200" b="1" dirty="0" smtClean="0">
              <a:latin typeface="Titr" pitchFamily="2" charset="-78"/>
              <a:cs typeface="Titr" pitchFamily="2" charset="-78"/>
            </a:endParaRPr>
          </a:p>
          <a:p>
            <a:pPr marL="0" indent="0">
              <a:buNone/>
            </a:pPr>
            <a:endParaRPr lang="fa-IR" sz="3200" b="1" dirty="0" smtClean="0">
              <a:latin typeface="Titr" pitchFamily="2" charset="-78"/>
              <a:cs typeface="Titr" pitchFamily="2" charset="-78"/>
            </a:endParaRPr>
          </a:p>
          <a:p>
            <a:pPr marL="0" indent="0">
              <a:buNone/>
            </a:pPr>
            <a:endParaRPr lang="fa-IR" sz="3200" b="1" dirty="0" smtClean="0">
              <a:latin typeface="Titr" pitchFamily="2" charset="-78"/>
              <a:cs typeface="Titr" pitchFamily="2" charset="-78"/>
            </a:endParaRPr>
          </a:p>
          <a:p>
            <a:pPr marL="0" indent="0">
              <a:buFont typeface="Wingdings 2" charset="2"/>
              <a:buNone/>
            </a:pPr>
            <a:endParaRPr lang="fa-IR" dirty="0" smtClean="0">
              <a:cs typeface="B Nazanin" pitchFamily="2" charset="-78"/>
            </a:endParaRPr>
          </a:p>
          <a:p>
            <a:pPr marL="0" indent="0">
              <a:buFont typeface="Wingdings 2" charset="2"/>
              <a:buNone/>
            </a:pPr>
            <a:endParaRPr lang="fa-IR" dirty="0" smtClean="0">
              <a:cs typeface="B Nazanin" pitchFamily="2" charset="-78"/>
            </a:endParaRPr>
          </a:p>
          <a:p>
            <a:pPr marL="0" indent="0">
              <a:buFont typeface="Wingdings 2" charset="2"/>
              <a:buNone/>
            </a:pPr>
            <a:endParaRPr lang="en-US" dirty="0" smtClean="0">
              <a:cs typeface="B Nazanin" pitchFamily="2" charset="-78"/>
            </a:endParaRPr>
          </a:p>
          <a:p>
            <a:pPr marL="0" indent="0">
              <a:buFont typeface="Wingdings 2" charset="2"/>
              <a:buNone/>
            </a:pPr>
            <a:endParaRPr lang="en-US" dirty="0" smtClean="0">
              <a:cs typeface="B Nazanin" pitchFamily="2" charset="-78"/>
            </a:endParaRPr>
          </a:p>
          <a:p>
            <a:pPr marL="0" indent="0">
              <a:buFont typeface="Wingdings 2" charset="2"/>
              <a:buNone/>
            </a:pPr>
            <a:endParaRPr lang="en-US" dirty="0" smtClean="0">
              <a:cs typeface="B Nazanin" pitchFamily="2" charset="-78"/>
            </a:endParaRPr>
          </a:p>
          <a:p>
            <a:pPr marL="0" indent="0">
              <a:buFont typeface="Wingdings 2" charset="2"/>
              <a:buNone/>
            </a:pPr>
            <a:endParaRPr lang="en-US" dirty="0" smtClean="0">
              <a:cs typeface="B Nazanin" pitchFamily="2" charset="-78"/>
            </a:endParaRPr>
          </a:p>
          <a:p>
            <a:pPr marL="0" indent="0">
              <a:buFont typeface="Wingdings 2" charset="2"/>
              <a:buNone/>
            </a:pPr>
            <a:endParaRPr lang="fa-IR" dirty="0" smtClean="0">
              <a:cs typeface="B Nazanin" pitchFamily="2" charset="-78"/>
            </a:endParaRPr>
          </a:p>
          <a:p>
            <a:pPr marL="0" indent="0">
              <a:buFont typeface="Wingdings 2" charset="2"/>
              <a:buNone/>
            </a:pPr>
            <a:r>
              <a:rPr lang="en-US" sz="6000" dirty="0" smtClean="0">
                <a:latin typeface="Titr" pitchFamily="2" charset="-78"/>
                <a:cs typeface="Titr" pitchFamily="2" charset="-78"/>
              </a:rPr>
              <a:t>MCE</a:t>
            </a:r>
            <a:r>
              <a:rPr lang="fa-IR" sz="6000" dirty="0" smtClean="0">
                <a:latin typeface="Titr" pitchFamily="2" charset="-78"/>
                <a:cs typeface="Titr" pitchFamily="2" charset="-78"/>
              </a:rPr>
              <a:t>: هزينه نهايي خارجي    </a:t>
            </a:r>
            <a:r>
              <a:rPr lang="en-US" sz="6000" dirty="0" smtClean="0">
                <a:latin typeface="Titr" pitchFamily="2" charset="-78"/>
                <a:cs typeface="Titr" pitchFamily="2" charset="-78"/>
              </a:rPr>
              <a:t>MCS</a:t>
            </a:r>
            <a:r>
              <a:rPr lang="fa-IR" sz="6000" dirty="0" smtClean="0">
                <a:latin typeface="Titr" pitchFamily="2" charset="-78"/>
                <a:cs typeface="Titr" pitchFamily="2" charset="-78"/>
              </a:rPr>
              <a:t>: هزينه نهايي اجتماعي ( واقعي ) توليد = هزينه نهايي </a:t>
            </a:r>
          </a:p>
          <a:p>
            <a:pPr marL="0" indent="0">
              <a:buFont typeface="Wingdings 2" charset="2"/>
              <a:buNone/>
            </a:pPr>
            <a:r>
              <a:rPr lang="fa-IR" sz="6000" dirty="0" smtClean="0">
                <a:latin typeface="Titr" pitchFamily="2" charset="-78"/>
                <a:cs typeface="Titr" pitchFamily="2" charset="-78"/>
              </a:rPr>
              <a:t>داخلي   + هزينه نهايي خارجي</a:t>
            </a:r>
          </a:p>
          <a:p>
            <a:pPr marL="0" indent="0">
              <a:buFont typeface="Wingdings 2" charset="2"/>
              <a:buNone/>
            </a:pPr>
            <a:r>
              <a:rPr lang="fa-IR" sz="6200" dirty="0" smtClean="0">
                <a:latin typeface="Titr" pitchFamily="2" charset="-78"/>
                <a:cs typeface="Titr" pitchFamily="2" charset="-78"/>
              </a:rPr>
              <a:t>پي آمد خارجي مثبت ( اقتصادي ) : مانند پرورش گل و توليد عسل  در مقابل پيامد خارجي منفي قرار دارد . </a:t>
            </a:r>
          </a:p>
          <a:p>
            <a:pPr>
              <a:buFont typeface="Arial" charset="0"/>
              <a:buChar char="•"/>
            </a:pPr>
            <a:r>
              <a:rPr lang="fa-IR" sz="8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هزينه داخلي : </a:t>
            </a:r>
            <a:r>
              <a:rPr lang="fa-IR" sz="6200" dirty="0" smtClean="0">
                <a:latin typeface="Titr" pitchFamily="2" charset="-78"/>
                <a:cs typeface="Titr" pitchFamily="2" charset="-78"/>
              </a:rPr>
              <a:t>هزينه هايي مانند هزينه هاي سرمايه ، كار و مواد اوليه</a:t>
            </a:r>
          </a:p>
          <a:p>
            <a:pPr marL="0" indent="0">
              <a:buNone/>
            </a:pPr>
            <a:endParaRPr lang="fa-IR" sz="2600" dirty="0" smtClean="0">
              <a:latin typeface="Titr" pitchFamily="2" charset="-78"/>
              <a:cs typeface="Titr" pitchFamily="2" charset="-78"/>
            </a:endParaRPr>
          </a:p>
          <a:p>
            <a:pPr>
              <a:buFont typeface="Arial" charset="0"/>
              <a:buChar char="•"/>
            </a:pPr>
            <a:r>
              <a:rPr lang="fa-IR" sz="8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هزينه هاي خارجي : </a:t>
            </a:r>
            <a:r>
              <a:rPr lang="fa-IR" sz="6200" dirty="0" smtClean="0">
                <a:latin typeface="Titr" pitchFamily="2" charset="-78"/>
                <a:cs typeface="Titr" pitchFamily="2" charset="-78"/>
              </a:rPr>
              <a:t>مانند آلودگي</a:t>
            </a:r>
            <a:endParaRPr lang="en-US" sz="6200" dirty="0" smtClean="0">
              <a:latin typeface="Titr" pitchFamily="2" charset="-78"/>
              <a:cs typeface="Titr" pitchFamily="2" charset="-78"/>
            </a:endParaRPr>
          </a:p>
        </p:txBody>
      </p:sp>
      <p:cxnSp>
        <p:nvCxnSpPr>
          <p:cNvPr id="7" name="Straight Connector 6"/>
          <p:cNvCxnSpPr/>
          <p:nvPr/>
        </p:nvCxnSpPr>
        <p:spPr>
          <a:xfrm flipV="1">
            <a:off x="1331640" y="2492896"/>
            <a:ext cx="0" cy="1008112"/>
          </a:xfrm>
          <a:prstGeom prst="line">
            <a:avLst/>
          </a:prstGeom>
        </p:spPr>
        <p:style>
          <a:lnRef idx="3">
            <a:schemeClr val="accent4"/>
          </a:lnRef>
          <a:fillRef idx="0">
            <a:schemeClr val="accent4"/>
          </a:fillRef>
          <a:effectRef idx="2">
            <a:schemeClr val="accent4"/>
          </a:effectRef>
          <a:fontRef idx="minor">
            <a:schemeClr val="tx1"/>
          </a:fontRef>
        </p:style>
      </p:cxnSp>
      <p:cxnSp>
        <p:nvCxnSpPr>
          <p:cNvPr id="8" name="Straight Connector 7"/>
          <p:cNvCxnSpPr/>
          <p:nvPr/>
        </p:nvCxnSpPr>
        <p:spPr>
          <a:xfrm>
            <a:off x="1331640" y="3501008"/>
            <a:ext cx="180020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9" name="Straight Connector 8"/>
          <p:cNvCxnSpPr/>
          <p:nvPr/>
        </p:nvCxnSpPr>
        <p:spPr>
          <a:xfrm>
            <a:off x="1619672" y="2708920"/>
            <a:ext cx="864096" cy="504056"/>
          </a:xfrm>
          <a:prstGeom prst="line">
            <a:avLst/>
          </a:prstGeom>
        </p:spPr>
        <p:style>
          <a:lnRef idx="3">
            <a:schemeClr val="accent5"/>
          </a:lnRef>
          <a:fillRef idx="0">
            <a:schemeClr val="accent5"/>
          </a:fillRef>
          <a:effectRef idx="2">
            <a:schemeClr val="accent5"/>
          </a:effectRef>
          <a:fontRef idx="minor">
            <a:schemeClr val="tx1"/>
          </a:fontRef>
        </p:style>
      </p:cxnSp>
      <p:cxnSp>
        <p:nvCxnSpPr>
          <p:cNvPr id="10" name="Straight Connector 9"/>
          <p:cNvCxnSpPr/>
          <p:nvPr/>
        </p:nvCxnSpPr>
        <p:spPr>
          <a:xfrm flipV="1">
            <a:off x="1547664" y="2708920"/>
            <a:ext cx="936104" cy="648072"/>
          </a:xfrm>
          <a:prstGeom prst="line">
            <a:avLst/>
          </a:prstGeom>
        </p:spPr>
        <p:style>
          <a:lnRef idx="3">
            <a:schemeClr val="accent5"/>
          </a:lnRef>
          <a:fillRef idx="0">
            <a:schemeClr val="accent5"/>
          </a:fillRef>
          <a:effectRef idx="2">
            <a:schemeClr val="accent5"/>
          </a:effectRef>
          <a:fontRef idx="minor">
            <a:schemeClr val="tx1"/>
          </a:fontRef>
        </p:style>
      </p:cxnSp>
      <p:cxnSp>
        <p:nvCxnSpPr>
          <p:cNvPr id="11" name="Straight Connector 10"/>
          <p:cNvCxnSpPr/>
          <p:nvPr/>
        </p:nvCxnSpPr>
        <p:spPr>
          <a:xfrm flipV="1">
            <a:off x="3995936" y="2492896"/>
            <a:ext cx="0" cy="1008112"/>
          </a:xfrm>
          <a:prstGeom prst="line">
            <a:avLst/>
          </a:prstGeom>
        </p:spPr>
        <p:style>
          <a:lnRef idx="3">
            <a:schemeClr val="accent4"/>
          </a:lnRef>
          <a:fillRef idx="0">
            <a:schemeClr val="accent4"/>
          </a:fillRef>
          <a:effectRef idx="2">
            <a:schemeClr val="accent4"/>
          </a:effectRef>
          <a:fontRef idx="minor">
            <a:schemeClr val="tx1"/>
          </a:fontRef>
        </p:style>
      </p:cxnSp>
      <p:cxnSp>
        <p:nvCxnSpPr>
          <p:cNvPr id="12" name="Straight Connector 11"/>
          <p:cNvCxnSpPr/>
          <p:nvPr/>
        </p:nvCxnSpPr>
        <p:spPr>
          <a:xfrm>
            <a:off x="3995936" y="3501008"/>
            <a:ext cx="252028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3" name="Straight Connector 12"/>
          <p:cNvCxnSpPr/>
          <p:nvPr/>
        </p:nvCxnSpPr>
        <p:spPr>
          <a:xfrm flipV="1">
            <a:off x="4283968" y="2708920"/>
            <a:ext cx="936104" cy="648072"/>
          </a:xfrm>
          <a:prstGeom prst="line">
            <a:avLst/>
          </a:prstGeom>
        </p:spPr>
        <p:style>
          <a:lnRef idx="3">
            <a:schemeClr val="accent5"/>
          </a:lnRef>
          <a:fillRef idx="0">
            <a:schemeClr val="accent5"/>
          </a:fillRef>
          <a:effectRef idx="2">
            <a:schemeClr val="accent5"/>
          </a:effectRef>
          <a:fontRef idx="minor">
            <a:schemeClr val="tx1"/>
          </a:fontRef>
        </p:style>
      </p:cxnSp>
      <p:cxnSp>
        <p:nvCxnSpPr>
          <p:cNvPr id="14" name="Straight Connector 13"/>
          <p:cNvCxnSpPr/>
          <p:nvPr/>
        </p:nvCxnSpPr>
        <p:spPr>
          <a:xfrm flipV="1">
            <a:off x="4860032" y="2852936"/>
            <a:ext cx="846094" cy="399782"/>
          </a:xfrm>
          <a:prstGeom prst="line">
            <a:avLst/>
          </a:prstGeom>
        </p:spPr>
        <p:style>
          <a:lnRef idx="3">
            <a:schemeClr val="accent5"/>
          </a:lnRef>
          <a:fillRef idx="0">
            <a:schemeClr val="accent5"/>
          </a:fillRef>
          <a:effectRef idx="2">
            <a:schemeClr val="accent5"/>
          </a:effectRef>
          <a:fontRef idx="minor">
            <a:schemeClr val="tx1"/>
          </a:fontRef>
        </p:style>
      </p:cxnSp>
      <p:cxnSp>
        <p:nvCxnSpPr>
          <p:cNvPr id="15" name="Straight Connector 14"/>
          <p:cNvCxnSpPr/>
          <p:nvPr/>
        </p:nvCxnSpPr>
        <p:spPr>
          <a:xfrm flipV="1">
            <a:off x="5364088" y="3212976"/>
            <a:ext cx="792088" cy="144016"/>
          </a:xfrm>
          <a:prstGeom prst="line">
            <a:avLst/>
          </a:prstGeom>
        </p:spPr>
        <p:style>
          <a:lnRef idx="3">
            <a:schemeClr val="accent5"/>
          </a:lnRef>
          <a:fillRef idx="0">
            <a:schemeClr val="accent5"/>
          </a:fillRef>
          <a:effectRef idx="2">
            <a:schemeClr val="accent5"/>
          </a:effectRef>
          <a:fontRef idx="minor">
            <a:schemeClr val="tx1"/>
          </a:fontRef>
        </p:style>
      </p:cxnSp>
      <p:cxnSp>
        <p:nvCxnSpPr>
          <p:cNvPr id="16" name="Straight Arrow Connector 15"/>
          <p:cNvCxnSpPr/>
          <p:nvPr/>
        </p:nvCxnSpPr>
        <p:spPr>
          <a:xfrm>
            <a:off x="1331640" y="2996952"/>
            <a:ext cx="5040560" cy="3600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4752020" y="3014954"/>
            <a:ext cx="0" cy="486054"/>
          </a:xfrm>
          <a:prstGeom prst="line">
            <a:avLst/>
          </a:prstGeom>
        </p:spPr>
        <p:style>
          <a:lnRef idx="3">
            <a:schemeClr val="accent6"/>
          </a:lnRef>
          <a:fillRef idx="0">
            <a:schemeClr val="accent6"/>
          </a:fillRef>
          <a:effectRef idx="2">
            <a:schemeClr val="accent6"/>
          </a:effectRef>
          <a:fontRef idx="minor">
            <a:schemeClr val="tx1"/>
          </a:fontRef>
        </p:style>
      </p:cxnSp>
      <p:cxnSp>
        <p:nvCxnSpPr>
          <p:cNvPr id="18" name="Straight Connector 17"/>
          <p:cNvCxnSpPr/>
          <p:nvPr/>
        </p:nvCxnSpPr>
        <p:spPr>
          <a:xfrm>
            <a:off x="5283079" y="2996952"/>
            <a:ext cx="0" cy="486054"/>
          </a:xfrm>
          <a:prstGeom prst="line">
            <a:avLst/>
          </a:prstGeom>
        </p:spPr>
        <p:style>
          <a:lnRef idx="3">
            <a:schemeClr val="accent6"/>
          </a:lnRef>
          <a:fillRef idx="0">
            <a:schemeClr val="accent6"/>
          </a:fillRef>
          <a:effectRef idx="2">
            <a:schemeClr val="accent6"/>
          </a:effectRef>
          <a:fontRef idx="minor">
            <a:schemeClr val="tx1"/>
          </a:fontRef>
        </p:style>
      </p:cxnSp>
      <p:sp>
        <p:nvSpPr>
          <p:cNvPr id="19" name="TextBox 18"/>
          <p:cNvSpPr txBox="1"/>
          <p:nvPr/>
        </p:nvSpPr>
        <p:spPr>
          <a:xfrm>
            <a:off x="1650476" y="2308230"/>
            <a:ext cx="380409" cy="369332"/>
          </a:xfrm>
          <a:prstGeom prst="rect">
            <a:avLst/>
          </a:prstGeom>
          <a:noFill/>
        </p:spPr>
        <p:txBody>
          <a:bodyPr wrap="square" rtlCol="1">
            <a:spAutoFit/>
          </a:bodyPr>
          <a:lstStyle/>
          <a:p>
            <a:r>
              <a:rPr lang="en-US" dirty="0" smtClean="0"/>
              <a:t>D</a:t>
            </a:r>
            <a:endParaRPr lang="fa-IR" dirty="0"/>
          </a:p>
        </p:txBody>
      </p:sp>
      <p:sp>
        <p:nvSpPr>
          <p:cNvPr id="20" name="TextBox 19"/>
          <p:cNvSpPr txBox="1"/>
          <p:nvPr/>
        </p:nvSpPr>
        <p:spPr>
          <a:xfrm>
            <a:off x="2679413" y="2420888"/>
            <a:ext cx="380409" cy="369332"/>
          </a:xfrm>
          <a:prstGeom prst="rect">
            <a:avLst/>
          </a:prstGeom>
          <a:noFill/>
        </p:spPr>
        <p:txBody>
          <a:bodyPr wrap="square" rtlCol="1">
            <a:spAutoFit/>
          </a:bodyPr>
          <a:lstStyle/>
          <a:p>
            <a:r>
              <a:rPr lang="en-US" dirty="0" smtClean="0"/>
              <a:t>S</a:t>
            </a:r>
            <a:endParaRPr lang="fa-IR" dirty="0"/>
          </a:p>
        </p:txBody>
      </p:sp>
      <p:sp>
        <p:nvSpPr>
          <p:cNvPr id="21" name="TextBox 20"/>
          <p:cNvSpPr txBox="1"/>
          <p:nvPr/>
        </p:nvSpPr>
        <p:spPr>
          <a:xfrm>
            <a:off x="4508401" y="3511570"/>
            <a:ext cx="487238" cy="369332"/>
          </a:xfrm>
          <a:prstGeom prst="rect">
            <a:avLst/>
          </a:prstGeom>
          <a:noFill/>
        </p:spPr>
        <p:txBody>
          <a:bodyPr wrap="square" rtlCol="1">
            <a:spAutoFit/>
          </a:bodyPr>
          <a:lstStyle/>
          <a:p>
            <a:r>
              <a:rPr lang="en-US" dirty="0" smtClean="0"/>
              <a:t>Qs</a:t>
            </a:r>
            <a:endParaRPr lang="fa-IR" dirty="0"/>
          </a:p>
        </p:txBody>
      </p:sp>
      <p:sp>
        <p:nvSpPr>
          <p:cNvPr id="22" name="TextBox 21"/>
          <p:cNvSpPr txBox="1"/>
          <p:nvPr/>
        </p:nvSpPr>
        <p:spPr>
          <a:xfrm>
            <a:off x="5092874" y="3511570"/>
            <a:ext cx="487238" cy="369332"/>
          </a:xfrm>
          <a:prstGeom prst="rect">
            <a:avLst/>
          </a:prstGeom>
          <a:noFill/>
        </p:spPr>
        <p:txBody>
          <a:bodyPr wrap="square" rtlCol="1">
            <a:spAutoFit/>
          </a:bodyPr>
          <a:lstStyle/>
          <a:p>
            <a:r>
              <a:rPr lang="en-US" dirty="0" smtClean="0"/>
              <a:t>Qi</a:t>
            </a:r>
            <a:endParaRPr lang="fa-IR" dirty="0"/>
          </a:p>
        </p:txBody>
      </p:sp>
      <p:sp>
        <p:nvSpPr>
          <p:cNvPr id="23" name="TextBox 22"/>
          <p:cNvSpPr txBox="1"/>
          <p:nvPr/>
        </p:nvSpPr>
        <p:spPr>
          <a:xfrm>
            <a:off x="6221322" y="3100318"/>
            <a:ext cx="942966" cy="369332"/>
          </a:xfrm>
          <a:prstGeom prst="rect">
            <a:avLst/>
          </a:prstGeom>
          <a:noFill/>
        </p:spPr>
        <p:txBody>
          <a:bodyPr wrap="square" rtlCol="1">
            <a:spAutoFit/>
          </a:bodyPr>
          <a:lstStyle/>
          <a:p>
            <a:r>
              <a:rPr lang="en-US" dirty="0" smtClean="0"/>
              <a:t>MCE</a:t>
            </a:r>
            <a:endParaRPr lang="fa-IR" dirty="0"/>
          </a:p>
        </p:txBody>
      </p:sp>
      <p:sp>
        <p:nvSpPr>
          <p:cNvPr id="24" name="TextBox 23"/>
          <p:cNvSpPr txBox="1"/>
          <p:nvPr/>
        </p:nvSpPr>
        <p:spPr>
          <a:xfrm>
            <a:off x="5832140" y="2492896"/>
            <a:ext cx="648072" cy="369332"/>
          </a:xfrm>
          <a:prstGeom prst="rect">
            <a:avLst/>
          </a:prstGeom>
          <a:noFill/>
        </p:spPr>
        <p:txBody>
          <a:bodyPr wrap="square" rtlCol="1">
            <a:spAutoFit/>
          </a:bodyPr>
          <a:lstStyle/>
          <a:p>
            <a:r>
              <a:rPr lang="en-US" dirty="0" smtClean="0"/>
              <a:t>MC</a:t>
            </a:r>
            <a:endParaRPr lang="fa-IR" dirty="0"/>
          </a:p>
        </p:txBody>
      </p:sp>
      <p:sp>
        <p:nvSpPr>
          <p:cNvPr id="25" name="TextBox 24"/>
          <p:cNvSpPr txBox="1"/>
          <p:nvPr/>
        </p:nvSpPr>
        <p:spPr>
          <a:xfrm>
            <a:off x="4932040" y="2339588"/>
            <a:ext cx="900100" cy="369332"/>
          </a:xfrm>
          <a:prstGeom prst="rect">
            <a:avLst/>
          </a:prstGeom>
          <a:noFill/>
        </p:spPr>
        <p:txBody>
          <a:bodyPr wrap="square" rtlCol="1">
            <a:spAutoFit/>
          </a:bodyPr>
          <a:lstStyle/>
          <a:p>
            <a:r>
              <a:rPr lang="en-US" dirty="0" smtClean="0"/>
              <a:t>MCS</a:t>
            </a:r>
            <a:endParaRPr lang="fa-IR" dirty="0"/>
          </a:p>
        </p:txBody>
      </p:sp>
    </p:spTree>
    <p:extLst>
      <p:ext uri="{BB962C8B-B14F-4D97-AF65-F5344CB8AC3E}">
        <p14:creationId xmlns:p14="http://schemas.microsoft.com/office/powerpoint/2010/main" val="3327677398"/>
      </p:ext>
    </p:extLst>
  </p:cSld>
  <p:clrMapOvr>
    <a:masterClrMapping/>
  </p:clrMapOvr>
  <p:transition spd="slow">
    <p:push dir="r"/>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ublic\Pictures\Sample Pictures\طبیعت-1[1].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86860" y="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516652" y="205439"/>
            <a:ext cx="7772400" cy="613561"/>
          </a:xfrm>
          <a:prstGeom prst="rect">
            <a:avLst/>
          </a:prstGeom>
        </p:spPr>
        <p:txBody>
          <a:bodyPr vert="horz" lIns="91440" tIns="45720" rIns="91440" bIns="45720" rtlCol="0" anchor="ctr">
            <a:normAutofit fontScale="92500" lnSpcReduction="10000"/>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tr" pitchFamily="2" charset="-78"/>
                <a:cs typeface="Titr" pitchFamily="2" charset="-78"/>
              </a:rPr>
              <a:t>سوالات فصل هفتم</a:t>
            </a:r>
            <a:endPar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tr" pitchFamily="2" charset="-78"/>
              <a:cs typeface="Titr" pitchFamily="2" charset="-78"/>
            </a:endParaRPr>
          </a:p>
        </p:txBody>
      </p:sp>
      <p:sp>
        <p:nvSpPr>
          <p:cNvPr id="8" name="Subtitle 4"/>
          <p:cNvSpPr txBox="1">
            <a:spLocks/>
          </p:cNvSpPr>
          <p:nvPr/>
        </p:nvSpPr>
        <p:spPr>
          <a:xfrm>
            <a:off x="-145052" y="1142591"/>
            <a:ext cx="9289052" cy="5604611"/>
          </a:xfrm>
          <a:prstGeom prst="rect">
            <a:avLst/>
          </a:prstGeom>
        </p:spPr>
        <p:txBody>
          <a:bodyPr vert="horz" wrap="square" lIns="91440" tIns="45720" rIns="91440" bIns="45720" rtlCol="0" anchor="ctr">
            <a:sp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buFont typeface="Wingdings 2" charset="2"/>
              <a:buNone/>
            </a:pPr>
            <a:r>
              <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1)</a:t>
            </a: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موارد استفاده تحلیل جزیی از مکانیزم قیمتها را بنویسید؟</a:t>
            </a:r>
            <a:endParaRPr lang="fa-IR" sz="2800" b="1" dirty="0" smtClean="0">
              <a:latin typeface="Titr" pitchFamily="2" charset="-78"/>
              <a:cs typeface="Titr" pitchFamily="2" charset="-78"/>
            </a:endParaRPr>
          </a:p>
          <a:p>
            <a:pPr>
              <a:buFont typeface="Wingdings 2" charset="2"/>
              <a:buNone/>
            </a:pPr>
            <a:r>
              <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2)</a:t>
            </a: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مالیات بر واحد فروش را تعریف کنید؟</a:t>
            </a:r>
            <a:endParaRPr lang="fa-IR" sz="2800" b="1" dirty="0" smtClean="0">
              <a:latin typeface="Titr" pitchFamily="2" charset="-78"/>
              <a:cs typeface="Titr" pitchFamily="2" charset="-78"/>
            </a:endParaRPr>
          </a:p>
          <a:p>
            <a:pPr>
              <a:buFont typeface="Wingdings 2" charset="2"/>
              <a:buNone/>
            </a:pPr>
            <a:r>
              <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3)</a:t>
            </a: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منحنی بازار یک کالای فرضی را قبل و بعد از برقراری مالیات رسم کنید؟</a:t>
            </a:r>
            <a:endParaRPr lang="fa-IR" sz="2800" b="1" dirty="0" smtClean="0">
              <a:latin typeface="Titr" pitchFamily="2" charset="-78"/>
              <a:cs typeface="Titr" pitchFamily="2" charset="-78"/>
            </a:endParaRPr>
          </a:p>
          <a:p>
            <a:pPr>
              <a:buFont typeface="Wingdings 2" charset="2"/>
              <a:buNone/>
            </a:pPr>
            <a:r>
              <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4)</a:t>
            </a: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با دردست داشتن منحنی بازار یک کالا قبل و بعد از برقراری مالیات،منحنی را تفسیر کنید؟</a:t>
            </a:r>
          </a:p>
          <a:p>
            <a:pPr>
              <a:buFont typeface="Wingdings 2" charset="2"/>
              <a:buNone/>
            </a:pPr>
            <a:r>
              <a:rPr lang="fa-IR"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 </a:t>
            </a:r>
            <a:endParaRPr lang="fa-IR" b="1" dirty="0" smtClean="0">
              <a:latin typeface="Titr" pitchFamily="2" charset="-78"/>
              <a:cs typeface="Titr" pitchFamily="2" charset="-78"/>
            </a:endParaRPr>
          </a:p>
          <a:p>
            <a:pPr>
              <a:buFont typeface="Wingdings 2" charset="2"/>
              <a:buNone/>
            </a:pPr>
            <a:r>
              <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5)</a:t>
            </a: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تغییرات در منحنی تقاضای </a:t>
            </a:r>
            <a:r>
              <a:rPr lang="en-US"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2  Nazanin" pitchFamily="2" charset="-78"/>
              </a:rPr>
              <a:t>d</a:t>
            </a: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cs typeface="2  Nazanin" pitchFamily="2" charset="-78"/>
              </a:rPr>
              <a:t> </a:t>
            </a: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برای مصرف کننده و عرضه کننده را قبل وبعد از برقرای مالیات توضیح دهید؟</a:t>
            </a:r>
          </a:p>
          <a:p>
            <a:pPr>
              <a:buFont typeface="Wingdings 2" charset="2"/>
              <a:buNone/>
            </a:pPr>
            <a:endPar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endParaRPr>
          </a:p>
          <a:p>
            <a:pPr>
              <a:buFont typeface="Wingdings 2" charset="2"/>
              <a:buNone/>
            </a:pPr>
            <a:endParaRPr lang="fa-IR" b="1" dirty="0" smtClean="0">
              <a:latin typeface="Titr" pitchFamily="2" charset="-78"/>
              <a:cs typeface="Titr" pitchFamily="2" charset="-78"/>
            </a:endParaRPr>
          </a:p>
        </p:txBody>
      </p:sp>
    </p:spTree>
    <p:extLst>
      <p:ext uri="{BB962C8B-B14F-4D97-AF65-F5344CB8AC3E}">
        <p14:creationId xmlns:p14="http://schemas.microsoft.com/office/powerpoint/2010/main" val="1944756720"/>
      </p:ext>
    </p:extLst>
  </p:cSld>
  <p:clrMapOvr>
    <a:masterClrMapping/>
  </p:clrMapOvr>
  <p:transition spd="slow">
    <p:push dir="r"/>
  </p:transition>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ublic\Pictures\Sample Pictures\طبیعت-1[1].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467519"/>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7"/>
          <p:cNvSpPr txBox="1">
            <a:spLocks/>
          </p:cNvSpPr>
          <p:nvPr/>
        </p:nvSpPr>
        <p:spPr>
          <a:xfrm>
            <a:off x="-272280" y="255393"/>
            <a:ext cx="9649071" cy="2305246"/>
          </a:xfrm>
          <a:prstGeom prst="rect">
            <a:avLst/>
          </a:prstGeom>
        </p:spPr>
        <p:txBody>
          <a:bodyPr vert="horz" wrap="square" lIns="91440" tIns="45720" rIns="91440" bIns="45720" rtlCol="0" anchor="ctr">
            <a:sp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buFont typeface="Wingdings 2" charset="2"/>
              <a:buNone/>
            </a:pPr>
            <a:r>
              <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6)</a:t>
            </a: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طریق محاسبه درآمد مالیاتی درمورد یک کالا (مثلاً نوشابه) را توضیح</a:t>
            </a:r>
          </a:p>
          <a:p>
            <a:pPr>
              <a:buFont typeface="Wingdings 2" charset="2"/>
              <a:buNone/>
            </a:pP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 دهید؟</a:t>
            </a:r>
          </a:p>
          <a:p>
            <a:pPr>
              <a:buFont typeface="Wingdings 2" charset="2"/>
              <a:buNone/>
            </a:pPr>
            <a:r>
              <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7)</a:t>
            </a: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سوبسید را تعریف کنید؟</a:t>
            </a:r>
          </a:p>
          <a:p>
            <a:pPr>
              <a:buFont typeface="Wingdings 2" charset="2"/>
              <a:buNone/>
            </a:pPr>
            <a:r>
              <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8)</a:t>
            </a: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سوبسید مستقیم را با ذکر مثال توضیح دهید؟</a:t>
            </a:r>
            <a:endParaRPr lang="fa-IR" sz="2800" b="1"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endParaRPr>
          </a:p>
        </p:txBody>
      </p:sp>
      <p:sp>
        <p:nvSpPr>
          <p:cNvPr id="10" name="Rectangle 9"/>
          <p:cNvSpPr/>
          <p:nvPr/>
        </p:nvSpPr>
        <p:spPr>
          <a:xfrm>
            <a:off x="0" y="2664783"/>
            <a:ext cx="9324527" cy="1323439"/>
          </a:xfrm>
          <a:prstGeom prst="rect">
            <a:avLst/>
          </a:prstGeom>
        </p:spPr>
        <p:txBody>
          <a:bodyPr wrap="square">
            <a:spAutoFit/>
          </a:bodyPr>
          <a:lstStyle/>
          <a:p>
            <a:pPr marL="457200" indent="-457200">
              <a:buAutoNum type="arabicParenR" startAt="9"/>
            </a:pP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سوبسید </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غیر مستقیم را با ذکر مثال تشریح کنید</a:t>
            </a: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a:t>
            </a:r>
          </a:p>
          <a:p>
            <a:endParaRPr lang="fa-IR" sz="2400" b="1" dirty="0">
              <a:latin typeface="Titr" pitchFamily="2" charset="-78"/>
              <a:cs typeface="Titr" pitchFamily="2" charset="-78"/>
            </a:endParaRPr>
          </a:p>
          <a:p>
            <a:pPr>
              <a:buNone/>
            </a:pPr>
            <a:r>
              <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10</a:t>
            </a:r>
            <a:r>
              <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  </a:t>
            </a: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کاربردهای </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سوبسید نقدی و سوبسید جنسی را با یکدیگر مقاسیه کنید؟</a:t>
            </a:r>
          </a:p>
        </p:txBody>
      </p:sp>
      <p:sp>
        <p:nvSpPr>
          <p:cNvPr id="11" name="Rectangle 10"/>
          <p:cNvSpPr/>
          <p:nvPr/>
        </p:nvSpPr>
        <p:spPr>
          <a:xfrm>
            <a:off x="611559" y="4303320"/>
            <a:ext cx="8712968" cy="461665"/>
          </a:xfrm>
          <a:prstGeom prst="rect">
            <a:avLst/>
          </a:prstGeom>
        </p:spPr>
        <p:txBody>
          <a:bodyPr wrap="square">
            <a:spAutoFit/>
          </a:bodyPr>
          <a:lstStyle/>
          <a:p>
            <a:pPr>
              <a:buNone/>
            </a:pPr>
            <a:r>
              <a:rPr lang="fa-IR"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11</a:t>
            </a:r>
            <a:r>
              <a:rPr lang="fa-I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 </a:t>
            </a:r>
            <a:r>
              <a:rPr lang="fa-IR" sz="24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تفاوت </a:t>
            </a:r>
            <a:r>
              <a:rPr lang="fa-IR" sz="24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مالیات  بر واحد و مالیات بر قیمت فروش را با ذکر مثال توضیح دهید</a:t>
            </a:r>
            <a:r>
              <a:rPr lang="fa-I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a:t>
            </a:r>
            <a:endParaRPr lang="fa-IR"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p:txBody>
      </p:sp>
    </p:spTree>
    <p:extLst>
      <p:ext uri="{BB962C8B-B14F-4D97-AF65-F5344CB8AC3E}">
        <p14:creationId xmlns:p14="http://schemas.microsoft.com/office/powerpoint/2010/main" val="3937716329"/>
      </p:ext>
    </p:extLst>
  </p:cSld>
  <p:clrMapOvr>
    <a:masterClrMapping/>
  </p:clrMapOvr>
  <p:transition spd="slow">
    <p:push dir="r"/>
  </p:transition>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ublic\Pictures\Sample Pictures\طبیعت-1[1].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219075" y="-216851"/>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0568" y="692697"/>
            <a:ext cx="9543603" cy="4832092"/>
          </a:xfrm>
          <a:prstGeom prst="rect">
            <a:avLst/>
          </a:prstGeom>
        </p:spPr>
        <p:txBody>
          <a:bodyPr wrap="square">
            <a:spAutoFit/>
          </a:bodyPr>
          <a:lstStyle/>
          <a:p>
            <a:pPr>
              <a:buNone/>
            </a:pPr>
            <a:r>
              <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12</a:t>
            </a:r>
            <a:r>
              <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 </a:t>
            </a: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با </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دست داشتن منحنی نشان دهنده تاثیر مالیات  بر قیمت در شرایطی </a:t>
            </a: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که </a:t>
            </a:r>
          </a:p>
          <a:p>
            <a:pPr>
              <a:buNone/>
            </a:pP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منحنی عرضه کاملا کشش پذیر است نحوه ی پرداخت مالیات توسط مصرف </a:t>
            </a:r>
          </a:p>
          <a:p>
            <a:pPr>
              <a:buNone/>
            </a:pP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کننده را بررسی کنید؟</a:t>
            </a:r>
            <a:endPar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endParaRPr>
          </a:p>
          <a:p>
            <a:pPr>
              <a:buNone/>
            </a:pPr>
            <a:endPar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a:p>
            <a:pPr>
              <a:buNone/>
            </a:pPr>
            <a:r>
              <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13</a:t>
            </a:r>
            <a:r>
              <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 </a:t>
            </a: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منحنی </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تاثیر مالیات  بر قیمت  را درشرایطی که منحنی  عرضه کاملاً </a:t>
            </a:r>
            <a:endPar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endParaRPr>
          </a:p>
          <a:p>
            <a:pPr>
              <a:buNone/>
            </a:pP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کشش پذیرباشد رسم کنید؟</a:t>
            </a:r>
          </a:p>
          <a:p>
            <a:pPr>
              <a:buNone/>
            </a:pPr>
            <a:endPar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a:p>
            <a:pPr>
              <a:buNone/>
            </a:pPr>
            <a:r>
              <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14) </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منحنی سوبسید بر واحد در یک بازار  رقابتی را برای یک کالای  مثالی </a:t>
            </a: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رسم کنید؟</a:t>
            </a:r>
          </a:p>
          <a:p>
            <a:pPr>
              <a:buNone/>
            </a:pPr>
            <a:r>
              <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 </a:t>
            </a:r>
          </a:p>
          <a:p>
            <a:pPr>
              <a:buNone/>
            </a:pPr>
            <a:endPar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p:txBody>
      </p:sp>
    </p:spTree>
    <p:extLst>
      <p:ext uri="{BB962C8B-B14F-4D97-AF65-F5344CB8AC3E}">
        <p14:creationId xmlns:p14="http://schemas.microsoft.com/office/powerpoint/2010/main" val="4066641036"/>
      </p:ext>
    </p:extLst>
  </p:cSld>
  <p:clrMapOvr>
    <a:masterClrMapping/>
  </p:clrMapOvr>
  <p:transition spd="slow">
    <p:push dir="r"/>
  </p:transition>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ublic\Pictures\Sample Pictures\طبیعت-1[1].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248233" y="-235992"/>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04664"/>
            <a:ext cx="8989386" cy="2185214"/>
          </a:xfrm>
          <a:prstGeom prst="rect">
            <a:avLst/>
          </a:prstGeom>
        </p:spPr>
        <p:txBody>
          <a:bodyPr wrap="square">
            <a:spAutoFit/>
          </a:bodyPr>
          <a:lstStyle/>
          <a:p>
            <a:pPr>
              <a:buNone/>
            </a:pPr>
            <a:r>
              <a:rPr lang="fa-IR"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tr" pitchFamily="2" charset="-78"/>
                <a:cs typeface="Titr" pitchFamily="2" charset="-78"/>
              </a:rPr>
              <a:t>15)</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اثر سوبسید بر قیمت و سهم سوبسید مصرف کننده  و عرضه کننده در </a:t>
            </a: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بازار رقابتی را رسم نمودار توضیح دهید؟</a:t>
            </a:r>
          </a:p>
          <a:p>
            <a:pPr>
              <a:buNone/>
            </a:pPr>
            <a:endParaRPr lang="fa-IR"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a:p>
            <a:pPr>
              <a:buNone/>
            </a:pPr>
            <a:r>
              <a:rPr lang="fa-IR"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tr" pitchFamily="2" charset="-78"/>
                <a:cs typeface="Titr" pitchFamily="2" charset="-78"/>
              </a:rPr>
              <a:t>16)</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اثرات کشش منحنی های عرضه و تقاضا را در میزان سهم سوبسید </a:t>
            </a: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مصرف کنندگان و عرضه کنندگان بررسی کنید؟</a:t>
            </a:r>
          </a:p>
        </p:txBody>
      </p:sp>
      <p:sp>
        <p:nvSpPr>
          <p:cNvPr id="7" name="Rectangle 6"/>
          <p:cNvSpPr/>
          <p:nvPr/>
        </p:nvSpPr>
        <p:spPr>
          <a:xfrm>
            <a:off x="358657" y="2708920"/>
            <a:ext cx="8662156" cy="3416320"/>
          </a:xfrm>
          <a:prstGeom prst="rect">
            <a:avLst/>
          </a:prstGeom>
        </p:spPr>
        <p:txBody>
          <a:bodyPr wrap="square">
            <a:spAutoFit/>
          </a:bodyPr>
          <a:lstStyle/>
          <a:p>
            <a:pPr>
              <a:buNone/>
            </a:pPr>
            <a:r>
              <a:rPr lang="fa-IR"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tr" pitchFamily="2" charset="-78"/>
                <a:cs typeface="Titr" pitchFamily="2" charset="-78"/>
              </a:rPr>
              <a:t>17)</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با در دست داشتن منحنی تاثیر مالیات بر لیست حقوق در بازار کار و تحلیل </a:t>
            </a: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پرداخت کننده مالیات ان را تفسیر کنید؟</a:t>
            </a:r>
            <a:endParaRPr lang="fa-IR" sz="24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endParaRPr>
          </a:p>
          <a:p>
            <a:pPr>
              <a:buNone/>
            </a:pPr>
            <a:endParaRPr lang="fa-IR"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a:p>
            <a:pPr>
              <a:buNone/>
            </a:pPr>
            <a:r>
              <a:rPr lang="fa-IR"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tr" pitchFamily="2" charset="-78"/>
                <a:cs typeface="Titr" pitchFamily="2" charset="-78"/>
              </a:rPr>
              <a:t>18)</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سهم مالیات متقاضیان و سهم مالیات  عرضه کنندگان رابا توجه به تاثیر </a:t>
            </a: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مالیات بر لیست حقوق در بازار کار مشخص کنید؟</a:t>
            </a:r>
            <a:endParaRPr lang="fa-IR" sz="24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endParaRPr>
          </a:p>
          <a:p>
            <a:pPr>
              <a:buNone/>
            </a:pPr>
            <a:endParaRPr lang="fa-IR"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a:p>
            <a:pPr>
              <a:buNone/>
            </a:pPr>
            <a:r>
              <a:rPr lang="fa-IR" sz="28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tr" pitchFamily="2" charset="-78"/>
                <a:cs typeface="Titr" pitchFamily="2" charset="-78"/>
              </a:rPr>
              <a:t>19)</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علت تفاوت سهم مالیات عرضه کنندگان و سهم مالیات متقاضیها را توضیح دهید؟</a:t>
            </a:r>
          </a:p>
        </p:txBody>
      </p:sp>
    </p:spTree>
    <p:extLst>
      <p:ext uri="{BB962C8B-B14F-4D97-AF65-F5344CB8AC3E}">
        <p14:creationId xmlns:p14="http://schemas.microsoft.com/office/powerpoint/2010/main" val="2607440202"/>
      </p:ext>
    </p:extLst>
  </p:cSld>
  <p:clrMapOvr>
    <a:masterClrMapping/>
  </p:clrMapOvr>
  <p:transition spd="slow">
    <p:push dir="r"/>
  </p:transition>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ublic\Pictures\Sample Pictures\طبیعت-1[1].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0568" y="476672"/>
            <a:ext cx="9865095" cy="4832092"/>
          </a:xfrm>
          <a:prstGeom prst="rect">
            <a:avLst/>
          </a:prstGeom>
        </p:spPr>
        <p:txBody>
          <a:bodyPr wrap="square">
            <a:spAutoFit/>
          </a:bodyPr>
          <a:lstStyle/>
          <a:p>
            <a:pPr>
              <a:buNone/>
            </a:pPr>
            <a:r>
              <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20)</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دلیل عدم کارایی در بازار انحصار کامل را بنویسید</a:t>
            </a: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a:t>
            </a:r>
          </a:p>
          <a:p>
            <a:pPr>
              <a:buNone/>
            </a:pPr>
            <a:endPar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a:p>
            <a:pPr>
              <a:buNone/>
            </a:pPr>
            <a:r>
              <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21)</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اثر سوبسید بر واحدقیمت در بازار انحصار کامل را بررسی کنید</a:t>
            </a: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a:t>
            </a:r>
          </a:p>
          <a:p>
            <a:pPr>
              <a:buNone/>
            </a:pPr>
            <a:endPar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a:p>
            <a:pPr>
              <a:buNone/>
            </a:pPr>
            <a:r>
              <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22)</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نحوه انتقال مالیات و سوبسید به مصرف کننده را در بازار انحصار کامل </a:t>
            </a: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تشریح کنید؟</a:t>
            </a:r>
          </a:p>
          <a:p>
            <a:pPr>
              <a:buNone/>
            </a:pPr>
            <a:endPar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a:p>
            <a:pPr>
              <a:buNone/>
            </a:pPr>
            <a:r>
              <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23)</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دلیل تصاعدی بودن نرخ مالیات بر درآمد در قوانین مالیاتی کشورهای </a:t>
            </a:r>
            <a:endPar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endParaRPr>
          </a:p>
          <a:p>
            <a:pPr>
              <a:buNone/>
            </a:pP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مختلف  </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را بنویسید</a:t>
            </a: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a:t>
            </a:r>
          </a:p>
          <a:p>
            <a:pPr>
              <a:buNone/>
            </a:pPr>
            <a:endPar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a:p>
            <a:pPr>
              <a:buNone/>
            </a:pPr>
            <a:r>
              <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24)</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تفاوت عمده بین مالیات بر درآمد و مالیاتهای بر بازار فروش را بنویسد؟</a:t>
            </a:r>
          </a:p>
        </p:txBody>
      </p:sp>
    </p:spTree>
    <p:extLst>
      <p:ext uri="{BB962C8B-B14F-4D97-AF65-F5344CB8AC3E}">
        <p14:creationId xmlns:p14="http://schemas.microsoft.com/office/powerpoint/2010/main" val="827273870"/>
      </p:ext>
    </p:extLst>
  </p:cSld>
  <p:clrMapOvr>
    <a:masterClrMapping/>
  </p:clrMapOvr>
  <p:transition spd="slow">
    <p:push dir="r"/>
  </p:transition>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ublic\Pictures\Sample Pictures\طبیعت-1[1].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223706"/>
            <a:ext cx="9442275" cy="708170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39230" y="404664"/>
            <a:ext cx="8904770" cy="1815882"/>
          </a:xfrm>
          <a:prstGeom prst="rect">
            <a:avLst/>
          </a:prstGeom>
        </p:spPr>
        <p:txBody>
          <a:bodyPr wrap="square">
            <a:spAutoFit/>
          </a:bodyPr>
          <a:lstStyle/>
          <a:p>
            <a:pPr>
              <a:buNone/>
            </a:pPr>
            <a:r>
              <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25</a:t>
            </a:r>
            <a:r>
              <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 </a:t>
            </a: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محل </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تامین مالیات بر درآمد مستمر اشخاص را نام ببرید</a:t>
            </a: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a:t>
            </a:r>
          </a:p>
          <a:p>
            <a:pPr>
              <a:buNone/>
            </a:pPr>
            <a:endPar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a:p>
            <a:pPr>
              <a:buNone/>
            </a:pPr>
            <a:r>
              <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26</a:t>
            </a:r>
            <a:r>
              <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 </a:t>
            </a: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تابع </a:t>
            </a:r>
            <a:r>
              <a:rPr lang="en-US" sz="2800" b="1" cap="all" dirty="0">
                <a:ln w="9000" cmpd="sng">
                  <a:solidFill>
                    <a:schemeClr val="accent4">
                      <a:shade val="50000"/>
                      <a:satMod val="120000"/>
                    </a:schemeClr>
                  </a:solidFill>
                  <a:prstDash val="solid"/>
                </a:ln>
                <a:effectLst>
                  <a:reflection blurRad="12700" stA="28000" endPos="45000" dist="1000" dir="5400000" sy="-100000" algn="bl" rotWithShape="0"/>
                </a:effectLst>
                <a:cs typeface="2  Nazanin" pitchFamily="2" charset="-78"/>
              </a:rPr>
              <a:t>u=u(y L) </a:t>
            </a: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را </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تفسیر کنید؟</a:t>
            </a:r>
          </a:p>
          <a:p>
            <a:pPr>
              <a:buNone/>
            </a:pPr>
            <a:endPar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p:txBody>
      </p:sp>
      <p:sp>
        <p:nvSpPr>
          <p:cNvPr id="8" name="Rectangle 7"/>
          <p:cNvSpPr/>
          <p:nvPr/>
        </p:nvSpPr>
        <p:spPr>
          <a:xfrm>
            <a:off x="-116482" y="2420888"/>
            <a:ext cx="9289032" cy="2677656"/>
          </a:xfrm>
          <a:prstGeom prst="rect">
            <a:avLst/>
          </a:prstGeom>
        </p:spPr>
        <p:txBody>
          <a:bodyPr wrap="square">
            <a:spAutoFit/>
          </a:bodyPr>
          <a:lstStyle/>
          <a:p>
            <a:pPr>
              <a:buNone/>
            </a:pPr>
            <a:r>
              <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27) </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منحنی بی تفاوتی درآمد و فراغت را رسم کنید</a:t>
            </a: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a:t>
            </a:r>
          </a:p>
          <a:p>
            <a:pPr>
              <a:buNone/>
            </a:pPr>
            <a:endPar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a:p>
            <a:pPr>
              <a:buNone/>
            </a:pPr>
            <a:r>
              <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28) </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با دست داشتن منحنی بی تفاوتی درآمد و فراغت، منحنی را تفسیر کنید</a:t>
            </a: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a:t>
            </a:r>
          </a:p>
          <a:p>
            <a:pPr>
              <a:buNone/>
            </a:pPr>
            <a:endPar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a:p>
            <a:pPr>
              <a:buNone/>
            </a:pPr>
            <a:r>
              <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29</a:t>
            </a:r>
            <a:r>
              <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 </a:t>
            </a: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دلیل </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مخالفین برقراری مالیات  بر شرکتها  را بنویسید؟</a:t>
            </a:r>
          </a:p>
        </p:txBody>
      </p:sp>
      <p:sp>
        <p:nvSpPr>
          <p:cNvPr id="9" name="Rectangle 8"/>
          <p:cNvSpPr/>
          <p:nvPr/>
        </p:nvSpPr>
        <p:spPr>
          <a:xfrm>
            <a:off x="-116482" y="5517232"/>
            <a:ext cx="9289032" cy="523220"/>
          </a:xfrm>
          <a:prstGeom prst="rect">
            <a:avLst/>
          </a:prstGeom>
        </p:spPr>
        <p:txBody>
          <a:bodyPr wrap="square">
            <a:spAutoFit/>
          </a:bodyPr>
          <a:lstStyle/>
          <a:p>
            <a:pPr>
              <a:buNone/>
            </a:pPr>
            <a:r>
              <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30)</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دلیل مخالفین برقراری مالیات  بر شرکتها  را بنویسید؟</a:t>
            </a:r>
          </a:p>
        </p:txBody>
      </p:sp>
    </p:spTree>
    <p:extLst>
      <p:ext uri="{BB962C8B-B14F-4D97-AF65-F5344CB8AC3E}">
        <p14:creationId xmlns:p14="http://schemas.microsoft.com/office/powerpoint/2010/main" val="2373051734"/>
      </p:ext>
    </p:extLst>
  </p:cSld>
  <p:clrMapOvr>
    <a:masterClrMapping/>
  </p:clrMapOvr>
  <p:transition spd="slow">
    <p:push dir="r"/>
  </p:transition>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ublic\Pictures\Sample Pictures\طبیعت-1[1].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2626"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0882" y="366623"/>
            <a:ext cx="8856984" cy="5693866"/>
          </a:xfrm>
          <a:prstGeom prst="rect">
            <a:avLst/>
          </a:prstGeom>
        </p:spPr>
        <p:txBody>
          <a:bodyPr wrap="square">
            <a:spAutoFit/>
          </a:bodyPr>
          <a:lstStyle/>
          <a:p>
            <a:pPr>
              <a:buNone/>
            </a:pPr>
            <a:r>
              <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31)</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علت تمایل سهامداران  به عدم توزیع سود را بنویسید</a:t>
            </a: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a:t>
            </a:r>
          </a:p>
          <a:p>
            <a:pPr>
              <a:buNone/>
            </a:pPr>
            <a:endPar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a:p>
            <a:pPr>
              <a:buNone/>
            </a:pPr>
            <a:r>
              <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32)</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مالیات بر سود ناخالص را تشریح کنید</a:t>
            </a: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a:t>
            </a:r>
          </a:p>
          <a:p>
            <a:pPr>
              <a:buNone/>
            </a:pPr>
            <a:endPar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a:p>
            <a:pPr>
              <a:buNone/>
            </a:pPr>
            <a:r>
              <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33)</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استهلاک سرمایه را تعریف کنید</a:t>
            </a: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a:t>
            </a:r>
          </a:p>
          <a:p>
            <a:pPr>
              <a:buNone/>
            </a:pPr>
            <a:endPar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a:p>
            <a:pPr>
              <a:buNone/>
            </a:pPr>
            <a:r>
              <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34)</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روشهای محاسبه استهلاک سرمایه را نام ببرید</a:t>
            </a: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a:t>
            </a:r>
          </a:p>
          <a:p>
            <a:pPr>
              <a:buNone/>
            </a:pPr>
            <a:endPar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a:p>
            <a:pPr>
              <a:buNone/>
            </a:pPr>
            <a:r>
              <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35)</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استهلاک سرمایه یک شرکت را با دردست داشتن میزان سرمایه </a:t>
            </a: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آن</a:t>
            </a:r>
          </a:p>
          <a:p>
            <a:pPr>
              <a:buNone/>
            </a:pP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شرکت </a:t>
            </a:r>
            <a:r>
              <a:rPr lang="fa-IR" sz="28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به صورتی که متضمن صرفه جویی مالیاتی بیشتری هم باشد </a:t>
            </a:r>
            <a:r>
              <a:rPr lang="fa-IR" sz="28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محاسبه کنید؟</a:t>
            </a:r>
          </a:p>
          <a:p>
            <a:pPr>
              <a:buNone/>
            </a:pPr>
            <a:endPar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a:p>
            <a:pPr>
              <a:buNone/>
            </a:pPr>
            <a:endParaRPr lang="fa-I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p:txBody>
      </p:sp>
    </p:spTree>
    <p:extLst>
      <p:ext uri="{BB962C8B-B14F-4D97-AF65-F5344CB8AC3E}">
        <p14:creationId xmlns:p14="http://schemas.microsoft.com/office/powerpoint/2010/main" val="1900151418"/>
      </p:ext>
    </p:extLst>
  </p:cSld>
  <p:clrMapOvr>
    <a:masterClrMapping/>
  </p:clrMapOvr>
  <p:transition spd="slow">
    <p:push dir="r"/>
  </p:transition>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5" name="Content Placeholder 4"/>
          <p:cNvSpPr>
            <a:spLocks noGrp="1"/>
          </p:cNvSpPr>
          <p:nvPr>
            <p:ph idx="1"/>
          </p:nvPr>
        </p:nvSpPr>
        <p:spPr/>
        <p:txBody>
          <a:bodyPr/>
          <a:lstStyle/>
          <a:p>
            <a:endParaRPr lang="fa-IR" dirty="0"/>
          </a:p>
        </p:txBody>
      </p:sp>
      <p:pic>
        <p:nvPicPr>
          <p:cNvPr id="12290" name="Picture 2" descr="C:\Users\rayansharq\Pictures\1_6jyg19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9" y="0"/>
            <a:ext cx="9143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custDataLst>
              <p:tags r:id="rId1"/>
            </p:custDataLst>
          </p:nvPr>
        </p:nvSpPr>
        <p:spPr>
          <a:xfrm rot="21300285">
            <a:off x="683568" y="116632"/>
            <a:ext cx="8077200" cy="576064"/>
          </a:xfrm>
          <a:prstGeom prst="rect">
            <a:avLst/>
          </a:prstGeom>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fa-IR" sz="6600" b="1" dirty="0" smtClean="0">
                <a:solidFill>
                  <a:srgbClr val="00B050"/>
                </a:solidFill>
                <a:latin typeface="Titr" pitchFamily="2" charset="-78"/>
                <a:cs typeface="Titr" pitchFamily="2" charset="-78"/>
              </a:rPr>
              <a:t>دعا</a:t>
            </a:r>
            <a:endParaRPr lang="fa-IR" sz="6600" dirty="0">
              <a:solidFill>
                <a:srgbClr val="00B050"/>
              </a:solidFill>
              <a:latin typeface="Titr" pitchFamily="2" charset="-78"/>
              <a:cs typeface="Titr" pitchFamily="2" charset="-78"/>
            </a:endParaRPr>
          </a:p>
        </p:txBody>
      </p:sp>
      <p:sp>
        <p:nvSpPr>
          <p:cNvPr id="8" name="Rectangle 2"/>
          <p:cNvSpPr txBox="1">
            <a:spLocks noChangeArrowheads="1"/>
          </p:cNvSpPr>
          <p:nvPr/>
        </p:nvSpPr>
        <p:spPr>
          <a:xfrm>
            <a:off x="2592737" y="897814"/>
            <a:ext cx="5382399" cy="5173160"/>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Font typeface="Wingdings 2" charset="2"/>
              <a:buNone/>
            </a:pPr>
            <a:r>
              <a:rPr lang="fa-IR" sz="2400" b="1" dirty="0" smtClean="0">
                <a:solidFill>
                  <a:schemeClr val="bg1"/>
                </a:solidFill>
                <a:latin typeface="Titr" pitchFamily="2" charset="-78"/>
                <a:cs typeface="Titr" pitchFamily="2" charset="-78"/>
              </a:rPr>
              <a:t>کریما!گر زارم،در تو زاریدن خوش است!</a:t>
            </a:r>
            <a:endParaRPr lang="fa-IR" sz="2400" dirty="0" smtClean="0">
              <a:solidFill>
                <a:schemeClr val="bg1"/>
              </a:solidFill>
              <a:latin typeface="Titr" pitchFamily="2" charset="-78"/>
              <a:cs typeface="Titr" pitchFamily="2" charset="-78"/>
            </a:endParaRPr>
          </a:p>
          <a:p>
            <a:pPr marL="0" indent="0">
              <a:buFont typeface="Wingdings 2" charset="2"/>
              <a:buNone/>
            </a:pPr>
            <a:r>
              <a:rPr lang="fa-IR" sz="2400" b="1" dirty="0" smtClean="0">
                <a:solidFill>
                  <a:schemeClr val="bg1"/>
                </a:solidFill>
                <a:latin typeface="Titr" pitchFamily="2" charset="-78"/>
                <a:cs typeface="Titr" pitchFamily="2" charset="-78"/>
              </a:rPr>
              <a:t>وَر نازَم، به فضلِ تو نازیدن خوش است!</a:t>
            </a:r>
            <a:endParaRPr lang="fa-IR" sz="2400" dirty="0" smtClean="0">
              <a:solidFill>
                <a:schemeClr val="bg1"/>
              </a:solidFill>
              <a:latin typeface="Titr" pitchFamily="2" charset="-78"/>
              <a:cs typeface="Titr" pitchFamily="2" charset="-78"/>
            </a:endParaRPr>
          </a:p>
          <a:p>
            <a:pPr marL="0" indent="0">
              <a:buFont typeface="Wingdings 2" charset="2"/>
              <a:buNone/>
            </a:pPr>
            <a:r>
              <a:rPr lang="fa-IR" sz="2400" b="1" dirty="0" smtClean="0">
                <a:solidFill>
                  <a:schemeClr val="bg1"/>
                </a:solidFill>
                <a:latin typeface="Titr" pitchFamily="2" charset="-78"/>
                <a:cs typeface="Titr" pitchFamily="2" charset="-78"/>
              </a:rPr>
              <a:t>هر خانه ای که حّد آن باتوست، آبادان است!</a:t>
            </a:r>
            <a:endParaRPr lang="fa-IR" sz="2400" dirty="0" smtClean="0">
              <a:solidFill>
                <a:schemeClr val="bg1"/>
              </a:solidFill>
              <a:latin typeface="Titr" pitchFamily="2" charset="-78"/>
              <a:cs typeface="Titr" pitchFamily="2" charset="-78"/>
            </a:endParaRPr>
          </a:p>
          <a:p>
            <a:pPr marL="0" indent="0">
              <a:buFont typeface="Wingdings 2" charset="2"/>
              <a:buNone/>
            </a:pPr>
            <a:r>
              <a:rPr lang="fa-IR" sz="2400" b="1" dirty="0" smtClean="0">
                <a:solidFill>
                  <a:schemeClr val="bg1"/>
                </a:solidFill>
                <a:latin typeface="Titr" pitchFamily="2" charset="-78"/>
                <a:cs typeface="Titr" pitchFamily="2" charset="-78"/>
              </a:rPr>
              <a:t>مَلِکا !</a:t>
            </a:r>
            <a:endParaRPr lang="fa-IR" sz="2400" dirty="0" smtClean="0">
              <a:solidFill>
                <a:schemeClr val="bg1"/>
              </a:solidFill>
              <a:latin typeface="Titr" pitchFamily="2" charset="-78"/>
              <a:cs typeface="Titr" pitchFamily="2" charset="-78"/>
            </a:endParaRPr>
          </a:p>
          <a:p>
            <a:pPr marL="0" indent="0">
              <a:buFont typeface="Wingdings 2" charset="2"/>
              <a:buNone/>
            </a:pPr>
            <a:r>
              <a:rPr lang="fa-IR" sz="2400" b="1" dirty="0" smtClean="0">
                <a:solidFill>
                  <a:schemeClr val="bg1"/>
                </a:solidFill>
                <a:latin typeface="Titr" pitchFamily="2" charset="-78"/>
                <a:cs typeface="Titr" pitchFamily="2" charset="-78"/>
              </a:rPr>
              <a:t>آب عنایتِ تو به سنگ رسید،</a:t>
            </a:r>
            <a:endParaRPr lang="fa-IR" sz="2400" dirty="0" smtClean="0">
              <a:solidFill>
                <a:schemeClr val="bg1"/>
              </a:solidFill>
              <a:latin typeface="Titr" pitchFamily="2" charset="-78"/>
              <a:cs typeface="Titr" pitchFamily="2" charset="-78"/>
            </a:endParaRPr>
          </a:p>
          <a:p>
            <a:pPr marL="0" indent="0">
              <a:buFont typeface="Wingdings 2" charset="2"/>
              <a:buNone/>
            </a:pPr>
            <a:r>
              <a:rPr lang="fa-IR" sz="2400" b="1" dirty="0" smtClean="0">
                <a:solidFill>
                  <a:schemeClr val="bg1"/>
                </a:solidFill>
                <a:latin typeface="Titr" pitchFamily="2" charset="-78"/>
                <a:cs typeface="Titr" pitchFamily="2" charset="-78"/>
              </a:rPr>
              <a:t>سنگ بار گرفت، ازسنگ میوه،</a:t>
            </a:r>
            <a:endParaRPr lang="fa-IR" sz="2400" dirty="0" smtClean="0">
              <a:solidFill>
                <a:schemeClr val="bg1"/>
              </a:solidFill>
              <a:latin typeface="Titr" pitchFamily="2" charset="-78"/>
              <a:cs typeface="Titr" pitchFamily="2" charset="-78"/>
            </a:endParaRPr>
          </a:p>
          <a:p>
            <a:pPr marL="0" indent="0">
              <a:buFont typeface="Wingdings 2" charset="2"/>
              <a:buNone/>
            </a:pPr>
            <a:r>
              <a:rPr lang="fa-IR" sz="2400" b="1" dirty="0" smtClean="0">
                <a:solidFill>
                  <a:schemeClr val="bg1"/>
                </a:solidFill>
                <a:latin typeface="Titr" pitchFamily="2" charset="-78"/>
                <a:cs typeface="Titr" pitchFamily="2" charset="-78"/>
              </a:rPr>
              <a:t>میوه طعم وخوار گرفت.</a:t>
            </a:r>
            <a:endParaRPr lang="fa-IR" sz="2400" dirty="0" smtClean="0">
              <a:solidFill>
                <a:schemeClr val="bg1"/>
              </a:solidFill>
              <a:latin typeface="Titr" pitchFamily="2" charset="-78"/>
              <a:cs typeface="Titr" pitchFamily="2" charset="-78"/>
            </a:endParaRPr>
          </a:p>
          <a:p>
            <a:pPr marL="0" indent="0">
              <a:buFont typeface="Wingdings 2" charset="2"/>
              <a:buNone/>
            </a:pPr>
            <a:r>
              <a:rPr lang="fa-IR" sz="2400" b="1" dirty="0" smtClean="0">
                <a:solidFill>
                  <a:schemeClr val="bg1"/>
                </a:solidFill>
                <a:latin typeface="Titr" pitchFamily="2" charset="-78"/>
                <a:cs typeface="Titr" pitchFamily="2" charset="-78"/>
              </a:rPr>
              <a:t>مَلِکا!</a:t>
            </a:r>
            <a:endParaRPr lang="fa-IR" sz="2400" dirty="0" smtClean="0">
              <a:solidFill>
                <a:schemeClr val="bg1"/>
              </a:solidFill>
              <a:latin typeface="Titr" pitchFamily="2" charset="-78"/>
              <a:cs typeface="Titr" pitchFamily="2" charset="-78"/>
            </a:endParaRPr>
          </a:p>
          <a:p>
            <a:pPr marL="0" indent="0">
              <a:buFont typeface="Wingdings 2" charset="2"/>
              <a:buNone/>
            </a:pPr>
            <a:r>
              <a:rPr lang="fa-IR" sz="2400" b="1" dirty="0" smtClean="0">
                <a:solidFill>
                  <a:schemeClr val="bg1"/>
                </a:solidFill>
                <a:latin typeface="Titr" pitchFamily="2" charset="-78"/>
                <a:cs typeface="Titr" pitchFamily="2" charset="-78"/>
              </a:rPr>
              <a:t>یادِ تو دل را زنده کرد وتخمِ مهر افکند،</a:t>
            </a:r>
            <a:endParaRPr lang="fa-IR" sz="2400" dirty="0" smtClean="0">
              <a:solidFill>
                <a:schemeClr val="bg1"/>
              </a:solidFill>
              <a:latin typeface="Titr" pitchFamily="2" charset="-78"/>
              <a:cs typeface="Titr" pitchFamily="2" charset="-78"/>
            </a:endParaRPr>
          </a:p>
          <a:p>
            <a:pPr marL="0" indent="0">
              <a:buFont typeface="Wingdings 2" charset="2"/>
              <a:buNone/>
            </a:pPr>
            <a:r>
              <a:rPr lang="fa-IR" sz="2400" b="1" dirty="0" smtClean="0">
                <a:solidFill>
                  <a:schemeClr val="bg1"/>
                </a:solidFill>
                <a:latin typeface="Titr" pitchFamily="2" charset="-78"/>
                <a:cs typeface="Titr" pitchFamily="2" charset="-78"/>
              </a:rPr>
              <a:t>درخت شادی رویانیدومیوه ی آزادی داد.</a:t>
            </a:r>
            <a:endParaRPr lang="fa-IR" sz="2400" dirty="0" smtClean="0">
              <a:solidFill>
                <a:schemeClr val="bg1"/>
              </a:solidFill>
              <a:latin typeface="Titr" pitchFamily="2" charset="-78"/>
              <a:cs typeface="Titr" pitchFamily="2" charset="-78"/>
            </a:endParaRPr>
          </a:p>
          <a:p>
            <a:pPr marL="0" indent="0">
              <a:buFont typeface="Wingdings 2" charset="2"/>
              <a:buNone/>
            </a:pPr>
            <a:r>
              <a:rPr lang="fa-IR" sz="2400" b="1" dirty="0" smtClean="0">
                <a:solidFill>
                  <a:schemeClr val="bg1"/>
                </a:solidFill>
                <a:latin typeface="Titr" pitchFamily="2" charset="-78"/>
                <a:cs typeface="Titr" pitchFamily="2" charset="-78"/>
              </a:rPr>
              <a:t>چون زمین نرم باشدوتربت خوش وطینت قابل،</a:t>
            </a:r>
            <a:endParaRPr lang="fa-IR" sz="2400" dirty="0" smtClean="0">
              <a:solidFill>
                <a:schemeClr val="bg1"/>
              </a:solidFill>
              <a:latin typeface="Titr" pitchFamily="2" charset="-78"/>
              <a:cs typeface="Titr" pitchFamily="2" charset="-78"/>
            </a:endParaRPr>
          </a:p>
          <a:p>
            <a:pPr marL="0" indent="0">
              <a:buFont typeface="Wingdings 2" charset="2"/>
              <a:buNone/>
            </a:pPr>
            <a:r>
              <a:rPr lang="fa-IR" sz="2400" b="1" dirty="0" smtClean="0">
                <a:solidFill>
                  <a:schemeClr val="bg1"/>
                </a:solidFill>
                <a:latin typeface="Titr" pitchFamily="2" charset="-78"/>
                <a:cs typeface="Titr" pitchFamily="2" charset="-78"/>
              </a:rPr>
              <a:t>تخم،جزشجره ی طیّبه ازآن نروید، و جز عبهر عهد بیرون ندهد.</a:t>
            </a:r>
            <a:endParaRPr lang="fa-IR" sz="2400" dirty="0">
              <a:solidFill>
                <a:schemeClr val="bg1"/>
              </a:solidFill>
              <a:latin typeface="Titr" pitchFamily="2" charset="-78"/>
              <a:cs typeface="Titr" pitchFamily="2" charset="-78"/>
            </a:endParaRPr>
          </a:p>
        </p:txBody>
      </p:sp>
    </p:spTree>
    <p:extLst>
      <p:ext uri="{BB962C8B-B14F-4D97-AF65-F5344CB8AC3E}">
        <p14:creationId xmlns:p14="http://schemas.microsoft.com/office/powerpoint/2010/main" val="2763203110"/>
      </p:ext>
    </p:extLst>
  </p:cSld>
  <p:clrMapOvr>
    <a:masterClrMapping/>
  </p:clrMapOvr>
  <p:transition spd="slow">
    <p:push dir="r"/>
  </p:transition>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3314" name="Picture 2" descr="C:\Users\rayansharq\Pictures\258549280ec7a60a4b184aca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rot="19505533">
            <a:off x="-269633" y="989755"/>
            <a:ext cx="7626424" cy="3344755"/>
          </a:xfrm>
          <a:prstGeom prst="rect">
            <a:avLst/>
          </a:prstGeom>
        </p:spPr>
        <p:txBody>
          <a:bodyPr vert="horz" lIns="91440" tIns="45720" rIns="91440" bIns="45720" rtlCol="0" anchor="ctr">
            <a:normAutofit lnSpcReduction="10000"/>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Font typeface="Wingdings 2" charset="2"/>
              <a:buNone/>
            </a:pPr>
            <a:r>
              <a:rPr lang="fa-IR"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tr" pitchFamily="2" charset="-78"/>
                <a:cs typeface="Titr" pitchFamily="2" charset="-78"/>
              </a:rPr>
              <a:t>بخش سوم</a:t>
            </a:r>
          </a:p>
          <a:p>
            <a:pPr marL="0" indent="0" algn="ctr">
              <a:buFont typeface="Wingdings 2" charset="2"/>
              <a:buNone/>
            </a:pPr>
            <a:r>
              <a:rPr lang="fa-IR"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tr" pitchFamily="2" charset="-78"/>
                <a:cs typeface="Titr" pitchFamily="2" charset="-78"/>
              </a:rPr>
              <a:t>فصل هشتم</a:t>
            </a:r>
          </a:p>
          <a:p>
            <a:pPr marL="0" indent="0" algn="ctr">
              <a:buFont typeface="Wingdings 2" charset="2"/>
              <a:buNone/>
            </a:pPr>
            <a:r>
              <a:rPr lang="fa-IR" sz="5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tr" pitchFamily="2" charset="-78"/>
                <a:cs typeface="Titr" pitchFamily="2" charset="-78"/>
              </a:rPr>
              <a:t>سیاست های مالی دولت</a:t>
            </a:r>
            <a:endParaRPr lang="fa-IR" sz="5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tr" pitchFamily="2" charset="-78"/>
              <a:cs typeface="Titr" pitchFamily="2" charset="-78"/>
            </a:endParaRPr>
          </a:p>
        </p:txBody>
      </p:sp>
    </p:spTree>
    <p:extLst>
      <p:ext uri="{BB962C8B-B14F-4D97-AF65-F5344CB8AC3E}">
        <p14:creationId xmlns:p14="http://schemas.microsoft.com/office/powerpoint/2010/main" val="1243236930"/>
      </p:ext>
    </p:extLst>
  </p:cSld>
  <p:clrMapOvr>
    <a:masterClrMapping/>
  </p:clrMapOvr>
  <p:transition spd="slow">
    <p:push dir="r"/>
  </p:transition>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noAutofit/>
          </a:bodyPr>
          <a:lstStyle/>
          <a:p>
            <a:pPr algn="ctr"/>
            <a:r>
              <a:rPr lang="fa-IR"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سیاستهای مالی دولت:</a:t>
            </a:r>
            <a:br>
              <a:rPr lang="fa-IR"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br>
            <a:endParaRPr lang="en-US"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5755" y="1268760"/>
            <a:ext cx="9036496" cy="4645975"/>
          </a:xfrm>
        </p:spPr>
        <p:txBody>
          <a:bodyPr>
            <a:normAutofit/>
          </a:bodyPr>
          <a:lstStyle/>
          <a:p>
            <a:pPr marL="0" indent="0" algn="just">
              <a:lnSpc>
                <a:spcPct val="90000"/>
              </a:lnSpc>
              <a:buNone/>
            </a:pPr>
            <a:r>
              <a:rPr lang="fa-IR" sz="4000" dirty="0">
                <a:latin typeface="Titr" pitchFamily="2" charset="-78"/>
                <a:cs typeface="Titr" pitchFamily="2" charset="-78"/>
              </a:rPr>
              <a:t>نظر کلاسیکها: </a:t>
            </a:r>
            <a:endParaRPr lang="fa-IR" sz="4000" dirty="0" smtClean="0">
              <a:latin typeface="Titr" pitchFamily="2" charset="-78"/>
              <a:cs typeface="Titr" pitchFamily="2" charset="-78"/>
            </a:endParaRPr>
          </a:p>
          <a:p>
            <a:pPr marL="0" indent="0" algn="just">
              <a:lnSpc>
                <a:spcPct val="90000"/>
              </a:lnSpc>
              <a:buNone/>
            </a:pPr>
            <a:r>
              <a:rPr lang="fa-IR" sz="2400" dirty="0" smtClean="0">
                <a:latin typeface="Titr" pitchFamily="2" charset="-78"/>
                <a:cs typeface="Titr" pitchFamily="2" charset="-78"/>
              </a:rPr>
              <a:t>نه </a:t>
            </a:r>
            <a:r>
              <a:rPr lang="fa-IR" sz="2400" dirty="0">
                <a:latin typeface="Titr" pitchFamily="2" charset="-78"/>
                <a:cs typeface="Titr" pitchFamily="2" charset="-78"/>
              </a:rPr>
              <a:t>تنها مکانیزم درونی هر بازار امر تخصیص بهینه منابع را درون آن </a:t>
            </a:r>
            <a:r>
              <a:rPr lang="fa-IR" sz="2400" dirty="0" smtClean="0">
                <a:latin typeface="Titr" pitchFamily="2" charset="-78"/>
                <a:cs typeface="Titr" pitchFamily="2" charset="-78"/>
              </a:rPr>
              <a:t>بازار</a:t>
            </a:r>
          </a:p>
          <a:p>
            <a:pPr marL="0" indent="0" algn="just">
              <a:lnSpc>
                <a:spcPct val="90000"/>
              </a:lnSpc>
              <a:buNone/>
            </a:pPr>
            <a:r>
              <a:rPr lang="fa-IR" sz="2400" dirty="0" smtClean="0">
                <a:latin typeface="Titr" pitchFamily="2" charset="-78"/>
                <a:cs typeface="Titr" pitchFamily="2" charset="-78"/>
              </a:rPr>
              <a:t> </a:t>
            </a:r>
            <a:r>
              <a:rPr lang="fa-IR" sz="2400" dirty="0">
                <a:latin typeface="Titr" pitchFamily="2" charset="-78"/>
                <a:cs typeface="Titr" pitchFamily="2" charset="-78"/>
              </a:rPr>
              <a:t>اجرا </a:t>
            </a:r>
            <a:r>
              <a:rPr lang="fa-IR" sz="2400" dirty="0" smtClean="0">
                <a:latin typeface="Titr" pitchFamily="2" charset="-78"/>
                <a:cs typeface="Titr" pitchFamily="2" charset="-78"/>
              </a:rPr>
              <a:t>می نماید </a:t>
            </a:r>
            <a:r>
              <a:rPr lang="fa-IR" sz="2400" dirty="0">
                <a:latin typeface="Titr" pitchFamily="2" charset="-78"/>
                <a:cs typeface="Titr" pitchFamily="2" charset="-78"/>
              </a:rPr>
              <a:t>بلکه ارتباط شبکه ای بین کلیه بازارها، تعادل </a:t>
            </a:r>
            <a:r>
              <a:rPr lang="fa-IR" sz="2400" dirty="0" smtClean="0">
                <a:latin typeface="Titr" pitchFamily="2" charset="-78"/>
                <a:cs typeface="Titr" pitchFamily="2" charset="-78"/>
              </a:rPr>
              <a:t>عمومی</a:t>
            </a:r>
          </a:p>
          <a:p>
            <a:pPr marL="0" indent="0" algn="just">
              <a:lnSpc>
                <a:spcPct val="90000"/>
              </a:lnSpc>
              <a:buNone/>
            </a:pPr>
            <a:r>
              <a:rPr lang="fa-IR" sz="2400" dirty="0" smtClean="0">
                <a:latin typeface="Titr" pitchFamily="2" charset="-78"/>
                <a:cs typeface="Titr" pitchFamily="2" charset="-78"/>
              </a:rPr>
              <a:t> </a:t>
            </a:r>
            <a:r>
              <a:rPr lang="fa-IR" sz="2400" dirty="0">
                <a:latin typeface="Titr" pitchFamily="2" charset="-78"/>
                <a:cs typeface="Titr" pitchFamily="2" charset="-78"/>
              </a:rPr>
              <a:t>و کلان را نیز تامین </a:t>
            </a:r>
            <a:r>
              <a:rPr lang="fa-IR" sz="2400" dirty="0" smtClean="0">
                <a:latin typeface="Titr" pitchFamily="2" charset="-78"/>
                <a:cs typeface="Titr" pitchFamily="2" charset="-78"/>
              </a:rPr>
              <a:t>می نمایند</a:t>
            </a:r>
            <a:r>
              <a:rPr lang="fa-IR" sz="2400" dirty="0">
                <a:latin typeface="Titr" pitchFamily="2" charset="-78"/>
                <a:cs typeface="Titr" pitchFamily="2" charset="-78"/>
              </a:rPr>
              <a:t>. </a:t>
            </a:r>
            <a:r>
              <a:rPr lang="fa-IR" sz="2400" dirty="0" smtClean="0">
                <a:latin typeface="Titr" pitchFamily="2" charset="-78"/>
                <a:cs typeface="Titr" pitchFamily="2" charset="-78"/>
              </a:rPr>
              <a:t>( نظريه ارتباط بين بازارهاي والراس )</a:t>
            </a:r>
            <a:endParaRPr lang="fa-IR" sz="2400" dirty="0">
              <a:latin typeface="Titr" pitchFamily="2" charset="-78"/>
              <a:cs typeface="Titr" pitchFamily="2" charset="-78"/>
            </a:endParaRPr>
          </a:p>
          <a:p>
            <a:pPr marL="0" indent="0" algn="just">
              <a:lnSpc>
                <a:spcPct val="90000"/>
              </a:lnSpc>
              <a:buNone/>
            </a:pPr>
            <a:r>
              <a:rPr lang="fa-IR" sz="2400" dirty="0" smtClean="0">
                <a:solidFill>
                  <a:srgbClr val="C00000"/>
                </a:solidFill>
              </a:rPr>
              <a:t>            </a:t>
            </a:r>
            <a:r>
              <a:rPr lang="fa-IR" sz="2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تعادل بازار:      هزینه ملی = درآمد ملی</a:t>
            </a:r>
          </a:p>
          <a:p>
            <a:pPr marL="0" indent="0" algn="just">
              <a:lnSpc>
                <a:spcPct val="90000"/>
              </a:lnSpc>
              <a:buNone/>
            </a:pPr>
            <a:r>
              <a:rPr lang="fa-IR" sz="2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تعادل بازار کار:  عرضه کار = تقاضای کار (در سطح اشتغال کامل)</a:t>
            </a:r>
          </a:p>
          <a:p>
            <a:pPr marL="0" indent="0" algn="just">
              <a:lnSpc>
                <a:spcPct val="90000"/>
              </a:lnSpc>
              <a:buNone/>
            </a:pPr>
            <a:r>
              <a:rPr lang="fa-IR" sz="2400" dirty="0">
                <a:latin typeface="Titr" pitchFamily="2" charset="-78"/>
                <a:cs typeface="Titr" pitchFamily="2" charset="-78"/>
              </a:rPr>
              <a:t>چون همواره تعادل برقرار است و این تعادل در اشتغال کامل میباشد لذا نیازی </a:t>
            </a:r>
            <a:r>
              <a:rPr lang="fa-IR" sz="2400" dirty="0" smtClean="0">
                <a:latin typeface="Titr" pitchFamily="2" charset="-78"/>
                <a:cs typeface="Titr" pitchFamily="2" charset="-78"/>
              </a:rPr>
              <a:t>به</a:t>
            </a:r>
          </a:p>
          <a:p>
            <a:pPr marL="0" indent="0" algn="just">
              <a:lnSpc>
                <a:spcPct val="90000"/>
              </a:lnSpc>
              <a:buNone/>
            </a:pPr>
            <a:r>
              <a:rPr lang="fa-IR" sz="2400" dirty="0" smtClean="0">
                <a:latin typeface="Titr" pitchFamily="2" charset="-78"/>
                <a:cs typeface="Titr" pitchFamily="2" charset="-78"/>
              </a:rPr>
              <a:t> </a:t>
            </a:r>
            <a:r>
              <a:rPr lang="fa-IR" sz="2400" dirty="0">
                <a:latin typeface="Titr" pitchFamily="2" charset="-78"/>
                <a:cs typeface="Titr" pitchFamily="2" charset="-78"/>
              </a:rPr>
              <a:t>مداخله دولت (از طریق سیاستهای مالی) نیست.</a:t>
            </a:r>
            <a:endParaRPr lang="en-US" sz="2400" dirty="0">
              <a:latin typeface="Titr" pitchFamily="2" charset="-78"/>
              <a:cs typeface="Titr" pitchFamily="2" charset="-78"/>
            </a:endParaRPr>
          </a:p>
        </p:txBody>
      </p:sp>
    </p:spTree>
    <p:extLst>
      <p:ext uri="{BB962C8B-B14F-4D97-AF65-F5344CB8AC3E}">
        <p14:creationId xmlns:p14="http://schemas.microsoft.com/office/powerpoint/2010/main" val="3541609246"/>
      </p:ext>
    </p:extLst>
  </p:cSld>
  <p:clrMapOvr>
    <a:masterClrMapping/>
  </p:clrMapOvr>
  <p:transition spd="slow">
    <p:push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908720"/>
            <a:ext cx="8643998" cy="5016758"/>
          </a:xfrm>
          <a:prstGeom prst="rect">
            <a:avLst/>
          </a:prstGeom>
          <a:noFill/>
        </p:spPr>
        <p:txBody>
          <a:bodyPr wrap="square" rtlCol="1">
            <a:spAutoFit/>
          </a:bodyPr>
          <a:lstStyle/>
          <a:p>
            <a:pPr algn="just" rtl="1">
              <a:buClr>
                <a:schemeClr val="accent1"/>
              </a:buClr>
              <a:buSzPct val="70000"/>
            </a:pPr>
            <a:r>
              <a:rPr lang="fa-IR" sz="3600" b="1" dirty="0">
                <a:cs typeface="B Nazanin" pitchFamily="2" charset="-78"/>
              </a:rPr>
              <a:t>نقد نظريه سرمايه </a:t>
            </a:r>
            <a:r>
              <a:rPr lang="fa-IR" sz="3600" b="1" dirty="0" smtClean="0">
                <a:cs typeface="B Nazanin" pitchFamily="2" charset="-78"/>
              </a:rPr>
              <a:t>داري</a:t>
            </a:r>
          </a:p>
          <a:p>
            <a:pPr algn="just" rtl="1">
              <a:buClr>
                <a:schemeClr val="accent1"/>
              </a:buClr>
              <a:buSzPct val="70000"/>
            </a:pPr>
            <a:r>
              <a:rPr lang="fa-IR" sz="3600" b="1" dirty="0" smtClean="0">
                <a:cs typeface="B Nazanin" pitchFamily="2" charset="-78"/>
              </a:rPr>
              <a:t>2. انحصار</a:t>
            </a:r>
            <a:r>
              <a:rPr lang="en-US" sz="2800" b="1" dirty="0" smtClean="0">
                <a:cs typeface="B Nazanin" pitchFamily="2" charset="-78"/>
              </a:rPr>
              <a:t>(Monopoly) </a:t>
            </a:r>
            <a:r>
              <a:rPr lang="fa-IR" sz="2800" b="1" dirty="0" smtClean="0">
                <a:cs typeface="B Nazanin" pitchFamily="2" charset="-78"/>
              </a:rPr>
              <a:t> </a:t>
            </a:r>
            <a:endParaRPr lang="fa-IR" sz="2800" b="1" dirty="0">
              <a:cs typeface="B Nazanin" pitchFamily="2" charset="-78"/>
            </a:endParaRPr>
          </a:p>
          <a:p>
            <a:pPr algn="just" rtl="1">
              <a:buClr>
                <a:schemeClr val="accent1"/>
              </a:buClr>
              <a:buSzPct val="70000"/>
              <a:buFont typeface="Wingdings 2" pitchFamily="18" charset="2"/>
              <a:buChar char="Ò"/>
            </a:pPr>
            <a:r>
              <a:rPr lang="fa-IR" sz="3200" b="1" dirty="0" smtClean="0">
                <a:effectLst>
                  <a:outerShdw blurRad="38100" dist="38100" dir="2700000" algn="tl">
                    <a:srgbClr val="000000">
                      <a:alpha val="43137"/>
                    </a:srgbClr>
                  </a:outerShdw>
                </a:effectLst>
                <a:cs typeface="2  Nazanin" pitchFamily="2" charset="-78"/>
              </a:rPr>
              <a:t> موفقيت بازار (اقتصاد سرمايه داري) بخاطر وجود رقابت در توليد كالاها و خدمات است،كيفيت بهتر، قيمت تمام شده كمتر و عدم اجحاف به مصرف كنندگان.</a:t>
            </a:r>
          </a:p>
          <a:p>
            <a:pPr algn="just" rtl="1">
              <a:buClr>
                <a:schemeClr val="accent1"/>
              </a:buClr>
              <a:buSzPct val="70000"/>
              <a:buFont typeface="Wingdings 2" pitchFamily="18" charset="2"/>
              <a:buChar char="Ò"/>
            </a:pPr>
            <a:r>
              <a:rPr lang="fa-IR" sz="3200" b="1" dirty="0" smtClean="0">
                <a:effectLst>
                  <a:outerShdw blurRad="38100" dist="38100" dir="2700000" algn="tl">
                    <a:srgbClr val="000000">
                      <a:alpha val="43137"/>
                    </a:srgbClr>
                  </a:outerShdw>
                </a:effectLst>
                <a:cs typeface="2  Nazanin" pitchFamily="2" charset="-78"/>
              </a:rPr>
              <a:t> برخي از صنايع نظير فولادسازي – هواپيما سازي، كشتي سازي، راه آهن، سيگار و بسياري از صنايع مادر در بيشتر كشورها بصورت انحصاري اداره</a:t>
            </a:r>
            <a:br>
              <a:rPr lang="fa-IR" sz="3200" b="1" dirty="0" smtClean="0">
                <a:effectLst>
                  <a:outerShdw blurRad="38100" dist="38100" dir="2700000" algn="tl">
                    <a:srgbClr val="000000">
                      <a:alpha val="43137"/>
                    </a:srgbClr>
                  </a:outerShdw>
                </a:effectLst>
                <a:cs typeface="2  Nazanin" pitchFamily="2" charset="-78"/>
              </a:rPr>
            </a:br>
            <a:r>
              <a:rPr lang="fa-IR" sz="3200" b="1" dirty="0" smtClean="0">
                <a:effectLst>
                  <a:outerShdw blurRad="38100" dist="38100" dir="2700000" algn="tl">
                    <a:srgbClr val="000000">
                      <a:alpha val="43137"/>
                    </a:srgbClr>
                  </a:outerShdw>
                </a:effectLst>
                <a:cs typeface="2  Nazanin" pitchFamily="2" charset="-78"/>
              </a:rPr>
              <a:t>مي شود. </a:t>
            </a:r>
          </a:p>
          <a:p>
            <a:pPr algn="just" rtl="1">
              <a:buClr>
                <a:schemeClr val="accent1"/>
              </a:buClr>
              <a:buSzPct val="70000"/>
              <a:buFont typeface="Wingdings 2" pitchFamily="18" charset="2"/>
              <a:buChar char="Ò"/>
            </a:pPr>
            <a:r>
              <a:rPr lang="fa-IR" sz="3200" b="1" dirty="0" smtClean="0">
                <a:effectLst>
                  <a:outerShdw blurRad="38100" dist="38100" dir="2700000" algn="tl">
                    <a:srgbClr val="000000">
                      <a:alpha val="43137"/>
                    </a:srgbClr>
                  </a:outerShdw>
                </a:effectLst>
                <a:cs typeface="2  Nazanin" pitchFamily="2" charset="-78"/>
              </a:rPr>
              <a:t> بعنوان مثال در آمريكا 4 شركت عمده دخانيات حدود 93 درصد توليد و فروش بازار را در اختيار دارند يا صنايع يخچال سازي و در كشور ما نيز بسياري از صنايع.</a:t>
            </a:r>
          </a:p>
          <a:p>
            <a:pPr algn="r" rtl="1"/>
            <a:endParaRPr lang="fa-IR" sz="2400" dirty="0"/>
          </a:p>
        </p:txBody>
      </p:sp>
      <p:sp>
        <p:nvSpPr>
          <p:cNvPr id="5" name="Title 1"/>
          <p:cNvSpPr>
            <a:spLocks noGrp="1"/>
          </p:cNvSpPr>
          <p:nvPr>
            <p:ph type="title"/>
            <p:custDataLst>
              <p:tags r:id="rId1"/>
            </p:custDataLst>
          </p:nvPr>
        </p:nvSpPr>
        <p:spPr>
          <a:xfrm>
            <a:off x="762000" y="269632"/>
            <a:ext cx="8077200" cy="644768"/>
          </a:xfrm>
        </p:spPr>
        <p:txBody>
          <a:bodyPr>
            <a:normAutofit/>
          </a:bodyPr>
          <a:lstStyle/>
          <a:p>
            <a:pPr algn="r"/>
            <a:r>
              <a:rPr lang="fa-IR" sz="2800" dirty="0" smtClean="0">
                <a:cs typeface="B Titr" pitchFamily="2" charset="-78"/>
              </a:rPr>
              <a:t>وظيفه ماليه عمومي  </a:t>
            </a:r>
            <a:endParaRPr lang="en-US" sz="2800" dirty="0"/>
          </a:p>
        </p:txBody>
      </p:sp>
    </p:spTree>
    <p:extLst>
      <p:ext uri="{BB962C8B-B14F-4D97-AF65-F5344CB8AC3E}">
        <p14:creationId xmlns:p14="http://schemas.microsoft.com/office/powerpoint/2010/main" val="102666137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20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20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noFill/>
          <a:ln/>
        </p:spPr>
        <p:txBody>
          <a:bodyPr>
            <a:noAutofit/>
          </a:bodyPr>
          <a:lstStyle/>
          <a:p>
            <a:pPr algn="ctr"/>
            <a:r>
              <a:rPr lang="fa-IR"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سیاستهای مالی دولت:</a:t>
            </a:r>
            <a:br>
              <a:rPr lang="fa-IR"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br>
            <a:endParaRPr lang="en-US"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467544" y="1268760"/>
            <a:ext cx="8424936" cy="4573967"/>
          </a:xfrm>
        </p:spPr>
        <p:txBody>
          <a:bodyPr>
            <a:normAutofit/>
          </a:bodyPr>
          <a:lstStyle/>
          <a:p>
            <a:pPr marL="0" indent="0">
              <a:buNone/>
            </a:pPr>
            <a:r>
              <a:rPr lang="fa-IR" sz="4700" dirty="0" smtClean="0">
                <a:latin typeface="Titr" pitchFamily="2" charset="-78"/>
                <a:cs typeface="Titr" pitchFamily="2" charset="-78"/>
              </a:rPr>
              <a:t>نظر </a:t>
            </a:r>
            <a:r>
              <a:rPr lang="fa-IR" sz="4700" dirty="0">
                <a:latin typeface="Titr" pitchFamily="2" charset="-78"/>
                <a:cs typeface="Titr" pitchFamily="2" charset="-78"/>
              </a:rPr>
              <a:t>کینز</a:t>
            </a:r>
            <a:r>
              <a:rPr lang="fa-IR" sz="4700" dirty="0" smtClean="0">
                <a:latin typeface="Titr" pitchFamily="2" charset="-78"/>
                <a:cs typeface="Titr" pitchFamily="2" charset="-78"/>
              </a:rPr>
              <a:t>:</a:t>
            </a:r>
          </a:p>
          <a:p>
            <a:pPr marL="0" indent="0" algn="ctr">
              <a:buNone/>
            </a:pPr>
            <a:r>
              <a:rPr lang="fa-IR" sz="2600" dirty="0" smtClean="0">
                <a:latin typeface="Titr" pitchFamily="2" charset="-78"/>
                <a:cs typeface="Titr" pitchFamily="2" charset="-78"/>
              </a:rPr>
              <a:t> </a:t>
            </a:r>
            <a:r>
              <a:rPr lang="fa-IR" sz="2600" dirty="0">
                <a:latin typeface="Titr" pitchFamily="2" charset="-78"/>
                <a:cs typeface="Titr" pitchFamily="2" charset="-78"/>
              </a:rPr>
              <a:t>برقراری تعادل در سطح اشتغال کامل </a:t>
            </a:r>
            <a:r>
              <a:rPr lang="fa-IR" sz="2600" u="sng" dirty="0">
                <a:latin typeface="Titr" pitchFamily="2" charset="-78"/>
                <a:cs typeface="Titr" pitchFamily="2" charset="-78"/>
              </a:rPr>
              <a:t>یک حالت خاص </a:t>
            </a:r>
            <a:r>
              <a:rPr lang="fa-IR" sz="2600" dirty="0">
                <a:latin typeface="Titr" pitchFamily="2" charset="-78"/>
                <a:cs typeface="Titr" pitchFamily="2" charset="-78"/>
              </a:rPr>
              <a:t>میباشد و </a:t>
            </a:r>
            <a:r>
              <a:rPr lang="fa-IR" sz="2600" dirty="0" smtClean="0">
                <a:latin typeface="Titr" pitchFamily="2" charset="-78"/>
                <a:cs typeface="Titr" pitchFamily="2" charset="-78"/>
              </a:rPr>
              <a:t>عموما</a:t>
            </a:r>
          </a:p>
          <a:p>
            <a:pPr marL="0" indent="0" algn="ctr">
              <a:buNone/>
            </a:pPr>
            <a:r>
              <a:rPr lang="fa-IR" sz="2600" dirty="0" smtClean="0">
                <a:latin typeface="Titr" pitchFamily="2" charset="-78"/>
                <a:cs typeface="Titr" pitchFamily="2" charset="-78"/>
              </a:rPr>
              <a:t> </a:t>
            </a:r>
            <a:r>
              <a:rPr lang="fa-IR" sz="2600" dirty="0">
                <a:latin typeface="Titr" pitchFamily="2" charset="-78"/>
                <a:cs typeface="Titr" pitchFamily="2" charset="-78"/>
              </a:rPr>
              <a:t>تعادل در اشتغال ناقص وجود دارد. لذا برای حفظ ثبات اقتصادی </a:t>
            </a:r>
            <a:r>
              <a:rPr lang="fa-IR" sz="2600" dirty="0" smtClean="0">
                <a:latin typeface="Titr" pitchFamily="2" charset="-78"/>
                <a:cs typeface="Titr" pitchFamily="2" charset="-78"/>
              </a:rPr>
              <a:t>و</a:t>
            </a:r>
          </a:p>
          <a:p>
            <a:pPr marL="0" indent="0" algn="ctr">
              <a:buNone/>
            </a:pPr>
            <a:r>
              <a:rPr lang="fa-IR" sz="2600" dirty="0" smtClean="0">
                <a:latin typeface="Titr" pitchFamily="2" charset="-78"/>
                <a:cs typeface="Titr" pitchFamily="2" charset="-78"/>
              </a:rPr>
              <a:t> </a:t>
            </a:r>
            <a:r>
              <a:rPr lang="fa-IR" sz="2600" dirty="0">
                <a:latin typeface="Titr" pitchFamily="2" charset="-78"/>
                <a:cs typeface="Titr" pitchFamily="2" charset="-78"/>
              </a:rPr>
              <a:t>بمنظور رفع عدم تعادلهایی که در نتیجه تغییر سرمایه گذاری </a:t>
            </a:r>
            <a:r>
              <a:rPr lang="fa-IR" sz="2600" dirty="0" smtClean="0">
                <a:latin typeface="Titr" pitchFamily="2" charset="-78"/>
                <a:cs typeface="Titr" pitchFamily="2" charset="-78"/>
              </a:rPr>
              <a:t>ایجاد</a:t>
            </a:r>
          </a:p>
          <a:p>
            <a:pPr marL="0" indent="0" algn="ctr">
              <a:buNone/>
            </a:pPr>
            <a:r>
              <a:rPr lang="fa-IR" sz="2600" dirty="0" smtClean="0">
                <a:latin typeface="Titr" pitchFamily="2" charset="-78"/>
                <a:cs typeface="Titr" pitchFamily="2" charset="-78"/>
              </a:rPr>
              <a:t> </a:t>
            </a:r>
            <a:r>
              <a:rPr lang="fa-IR" sz="2600" dirty="0">
                <a:latin typeface="Titr" pitchFamily="2" charset="-78"/>
                <a:cs typeface="Titr" pitchFamily="2" charset="-78"/>
              </a:rPr>
              <a:t>میشود، دولت باید در اقتصاد مداخله نماید که یکی از راههای </a:t>
            </a:r>
            <a:r>
              <a:rPr lang="fa-IR" sz="2600" dirty="0" smtClean="0">
                <a:latin typeface="Titr" pitchFamily="2" charset="-78"/>
                <a:cs typeface="Titr" pitchFamily="2" charset="-78"/>
              </a:rPr>
              <a:t>دخالت</a:t>
            </a:r>
          </a:p>
          <a:p>
            <a:pPr marL="0" indent="0" algn="ctr">
              <a:buNone/>
            </a:pPr>
            <a:r>
              <a:rPr lang="fa-IR" sz="2600" dirty="0" smtClean="0">
                <a:latin typeface="Titr" pitchFamily="2" charset="-78"/>
                <a:cs typeface="Titr" pitchFamily="2" charset="-78"/>
              </a:rPr>
              <a:t> </a:t>
            </a:r>
            <a:r>
              <a:rPr lang="fa-IR" sz="2600" dirty="0">
                <a:latin typeface="Titr" pitchFamily="2" charset="-78"/>
                <a:cs typeface="Titr" pitchFamily="2" charset="-78"/>
              </a:rPr>
              <a:t>دولت از طریق </a:t>
            </a:r>
            <a:r>
              <a:rPr lang="fa-IR" sz="2600" u="sng" dirty="0">
                <a:latin typeface="Titr" pitchFamily="2" charset="-78"/>
                <a:cs typeface="Titr" pitchFamily="2" charset="-78"/>
              </a:rPr>
              <a:t>اعمال سیاستهای مالی </a:t>
            </a:r>
            <a:r>
              <a:rPr lang="fa-IR" sz="2600" dirty="0">
                <a:latin typeface="Titr" pitchFamily="2" charset="-78"/>
                <a:cs typeface="Titr" pitchFamily="2" charset="-78"/>
              </a:rPr>
              <a:t>میباشد. کینز تاکید زیادی </a:t>
            </a:r>
            <a:r>
              <a:rPr lang="fa-IR" sz="2600" dirty="0" smtClean="0">
                <a:latin typeface="Titr" pitchFamily="2" charset="-78"/>
                <a:cs typeface="Titr" pitchFamily="2" charset="-78"/>
              </a:rPr>
              <a:t>بر</a:t>
            </a:r>
          </a:p>
          <a:p>
            <a:pPr marL="0" indent="0" algn="ctr">
              <a:buNone/>
            </a:pPr>
            <a:r>
              <a:rPr lang="fa-IR" sz="2600" dirty="0" smtClean="0">
                <a:latin typeface="Titr" pitchFamily="2" charset="-78"/>
                <a:cs typeface="Titr" pitchFamily="2" charset="-78"/>
              </a:rPr>
              <a:t> </a:t>
            </a:r>
            <a:r>
              <a:rPr lang="fa-IR" sz="2600" dirty="0">
                <a:latin typeface="Titr" pitchFamily="2" charset="-78"/>
                <a:cs typeface="Titr" pitchFamily="2" charset="-78"/>
              </a:rPr>
              <a:t>سیاستهای مالی دولت دارد. </a:t>
            </a:r>
            <a:endParaRPr lang="en-US" sz="2600" dirty="0">
              <a:latin typeface="Titr" pitchFamily="2" charset="-78"/>
              <a:cs typeface="Titr" pitchFamily="2" charset="-78"/>
            </a:endParaRPr>
          </a:p>
        </p:txBody>
      </p:sp>
    </p:spTree>
    <p:extLst>
      <p:ext uri="{BB962C8B-B14F-4D97-AF65-F5344CB8AC3E}">
        <p14:creationId xmlns:p14="http://schemas.microsoft.com/office/powerpoint/2010/main" val="1086552318"/>
      </p:ext>
    </p:extLst>
  </p:cSld>
  <p:clrMapOvr>
    <a:masterClrMapping/>
  </p:clrMapOvr>
  <p:transition spd="slow">
    <p:push dir="r"/>
  </p:transition>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algn="ctr"/>
            <a:r>
              <a:rPr lang="fa-IR"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ابزارهای سیاست مالی</a:t>
            </a:r>
            <a:endParaRPr lang="en-US"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107504" y="1807361"/>
            <a:ext cx="8856983" cy="4051437"/>
          </a:xfrm>
        </p:spPr>
        <p:txBody>
          <a:bodyPr>
            <a:normAutofit/>
          </a:bodyPr>
          <a:lstStyle/>
          <a:p>
            <a:pPr marL="0" indent="0" algn="just">
              <a:buNone/>
            </a:pPr>
            <a:r>
              <a:rPr lang="fa-IR" sz="3000" dirty="0">
                <a:latin typeface="Titr" pitchFamily="2" charset="-78"/>
                <a:cs typeface="Titr" pitchFamily="2" charset="-78"/>
              </a:rPr>
              <a:t>ابزارهای سیاست مالی </a:t>
            </a:r>
            <a:r>
              <a:rPr lang="fa-IR" sz="3000" dirty="0" smtClean="0">
                <a:latin typeface="Titr" pitchFamily="2" charset="-78"/>
                <a:cs typeface="Titr" pitchFamily="2" charset="-78"/>
              </a:rPr>
              <a:t>(در چارچوب اقتصاد كلان ) عبارتند </a:t>
            </a:r>
            <a:r>
              <a:rPr lang="fa-IR" sz="3000" dirty="0">
                <a:latin typeface="Titr" pitchFamily="2" charset="-78"/>
                <a:cs typeface="Titr" pitchFamily="2" charset="-78"/>
              </a:rPr>
              <a:t>از:</a:t>
            </a:r>
          </a:p>
          <a:p>
            <a:pPr marL="0" indent="0" algn="just">
              <a:buNone/>
            </a:pPr>
            <a:r>
              <a:rPr lang="fa-IR" sz="2800" dirty="0">
                <a:solidFill>
                  <a:srgbClr val="002060"/>
                </a:solidFill>
                <a:latin typeface="Titr" pitchFamily="2" charset="-78"/>
                <a:cs typeface="Titr" pitchFamily="2" charset="-78"/>
              </a:rPr>
              <a:t>مالیاتها </a:t>
            </a:r>
            <a:r>
              <a:rPr lang="fa-IR" sz="2800" dirty="0" smtClean="0">
                <a:solidFill>
                  <a:srgbClr val="002060"/>
                </a:solidFill>
                <a:latin typeface="Titr" pitchFamily="2" charset="-78"/>
                <a:cs typeface="Titr" pitchFamily="2" charset="-78"/>
              </a:rPr>
              <a:t>(</a:t>
            </a:r>
            <a:r>
              <a:rPr lang="en-US" sz="2800" dirty="0"/>
              <a:t>T</a:t>
            </a:r>
            <a:r>
              <a:rPr lang="fa-IR" sz="2800" dirty="0" smtClean="0">
                <a:solidFill>
                  <a:srgbClr val="002060"/>
                </a:solidFill>
                <a:latin typeface="Titr" pitchFamily="2" charset="-78"/>
                <a:cs typeface="Titr" pitchFamily="2" charset="-78"/>
              </a:rPr>
              <a:t>) </a:t>
            </a:r>
            <a:endParaRPr lang="fa-IR" sz="2800" dirty="0">
              <a:solidFill>
                <a:srgbClr val="002060"/>
              </a:solidFill>
              <a:latin typeface="Titr" pitchFamily="2" charset="-78"/>
              <a:cs typeface="Titr" pitchFamily="2" charset="-78"/>
            </a:endParaRPr>
          </a:p>
          <a:p>
            <a:pPr marL="0" indent="0" algn="just">
              <a:buNone/>
            </a:pPr>
            <a:r>
              <a:rPr lang="fa-IR" sz="2800" dirty="0">
                <a:solidFill>
                  <a:srgbClr val="002060"/>
                </a:solidFill>
                <a:latin typeface="Titr" pitchFamily="2" charset="-78"/>
                <a:cs typeface="Titr" pitchFamily="2" charset="-78"/>
              </a:rPr>
              <a:t>مخارج دولتی </a:t>
            </a:r>
            <a:r>
              <a:rPr lang="fa-IR" sz="2800" dirty="0" smtClean="0">
                <a:solidFill>
                  <a:srgbClr val="002060"/>
                </a:solidFill>
                <a:latin typeface="Titr" pitchFamily="2" charset="-78"/>
                <a:cs typeface="Titr" pitchFamily="2" charset="-78"/>
              </a:rPr>
              <a:t>(</a:t>
            </a:r>
            <a:r>
              <a:rPr lang="en-US" sz="2800" dirty="0"/>
              <a:t>G</a:t>
            </a:r>
            <a:r>
              <a:rPr lang="fa-IR" sz="2800" dirty="0" smtClean="0">
                <a:solidFill>
                  <a:srgbClr val="002060"/>
                </a:solidFill>
                <a:latin typeface="Titr" pitchFamily="2" charset="-78"/>
                <a:cs typeface="Titr" pitchFamily="2" charset="-78"/>
              </a:rPr>
              <a:t>): </a:t>
            </a:r>
            <a:r>
              <a:rPr lang="fa-IR" sz="2800" dirty="0">
                <a:latin typeface="Titr" pitchFamily="2" charset="-78"/>
                <a:cs typeface="Titr" pitchFamily="2" charset="-78"/>
              </a:rPr>
              <a:t>یعنی خرید کالاها و خدمات توسط دولت</a:t>
            </a:r>
          </a:p>
          <a:p>
            <a:pPr marL="0" indent="0" algn="just">
              <a:buNone/>
            </a:pPr>
            <a:r>
              <a:rPr lang="fa-IR" sz="2800" dirty="0" smtClean="0">
                <a:solidFill>
                  <a:srgbClr val="002060"/>
                </a:solidFill>
                <a:latin typeface="Titr" pitchFamily="2" charset="-78"/>
                <a:cs typeface="Titr" pitchFamily="2" charset="-78"/>
              </a:rPr>
              <a:t>پرداختهای انتقالی: </a:t>
            </a:r>
            <a:r>
              <a:rPr lang="fa-IR" sz="2800" dirty="0">
                <a:latin typeface="Titr" pitchFamily="2" charset="-78"/>
                <a:cs typeface="Titr" pitchFamily="2" charset="-78"/>
              </a:rPr>
              <a:t>مانند پرداختهای بازنشستگی، بیمه بیکاری، سوبسیدها و ...</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3245840386"/>
      </p:ext>
    </p:extLst>
  </p:cSld>
  <p:clrMapOvr>
    <a:masterClrMapping/>
  </p:clrMapOvr>
  <p:transition spd="slow">
    <p:push dir="r"/>
  </p:transition>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009442" y="675724"/>
            <a:ext cx="7595006" cy="924475"/>
          </a:xfrm>
        </p:spPr>
        <p:txBody>
          <a:bodyPr/>
          <a:lstStyle/>
          <a:p>
            <a:pPr algn="r"/>
            <a:r>
              <a:rPr lang="fa-IR"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میزان کنترل دولت بر ابزارهای مالی:</a:t>
            </a:r>
            <a:endParaRPr lang="en-US"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467544" y="1807361"/>
            <a:ext cx="8136903" cy="4051437"/>
          </a:xfrm>
        </p:spPr>
        <p:txBody>
          <a:bodyPr>
            <a:normAutofit/>
          </a:bodyPr>
          <a:lstStyle/>
          <a:p>
            <a:pPr marL="0" indent="0" algn="ctr">
              <a:buNone/>
            </a:pPr>
            <a:r>
              <a:rPr lang="fa-IR" sz="2800" dirty="0">
                <a:latin typeface="Titr" pitchFamily="2" charset="-78"/>
                <a:cs typeface="Titr" pitchFamily="2" charset="-78"/>
              </a:rPr>
              <a:t>قوه مقننه از طریق تجزیه و تحلیل لایحه بودجه بر ابزار </a:t>
            </a:r>
            <a:r>
              <a:rPr lang="fa-IR" sz="2800" dirty="0" smtClean="0">
                <a:latin typeface="Titr" pitchFamily="2" charset="-78"/>
                <a:cs typeface="Titr" pitchFamily="2" charset="-78"/>
              </a:rPr>
              <a:t>سیاستهای</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مالی دولت نظارت کامل دارد و دولت </a:t>
            </a:r>
            <a:r>
              <a:rPr lang="fa-IR" sz="2800" dirty="0" smtClean="0">
                <a:latin typeface="Titr" pitchFamily="2" charset="-78"/>
                <a:cs typeface="Titr" pitchFamily="2" charset="-78"/>
              </a:rPr>
              <a:t>نمی تواند </a:t>
            </a:r>
            <a:r>
              <a:rPr lang="fa-IR" sz="2800" dirty="0">
                <a:latin typeface="Titr" pitchFamily="2" charset="-78"/>
                <a:cs typeface="Titr" pitchFamily="2" charset="-78"/>
              </a:rPr>
              <a:t>بدون مجوز </a:t>
            </a:r>
            <a:r>
              <a:rPr lang="fa-IR" sz="2800" dirty="0" smtClean="0">
                <a:latin typeface="Titr" pitchFamily="2" charset="-78"/>
                <a:cs typeface="Titr" pitchFamily="2" charset="-78"/>
              </a:rPr>
              <a:t>از</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نمایندگان مردم، در حد وسیعی از سیاستهای مالی </a:t>
            </a:r>
            <a:r>
              <a:rPr lang="fa-IR" sz="2800" dirty="0" smtClean="0">
                <a:latin typeface="Titr" pitchFamily="2" charset="-78"/>
                <a:cs typeface="Titr" pitchFamily="2" charset="-78"/>
              </a:rPr>
              <a:t>استفاده</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نماید.</a:t>
            </a:r>
          </a:p>
          <a:p>
            <a:pPr marL="0" indent="0" algn="ctr">
              <a:buNone/>
            </a:pPr>
            <a:r>
              <a:rPr lang="fa-IR" sz="2800" dirty="0">
                <a:latin typeface="Titr" pitchFamily="2" charset="-78"/>
                <a:cs typeface="Titr" pitchFamily="2" charset="-78"/>
              </a:rPr>
              <a:t>تعیین پایه و نرخ مالیاتی و تغییر آنها بدون تصویب مجلس </a:t>
            </a:r>
            <a:r>
              <a:rPr lang="fa-IR" sz="2800" dirty="0" smtClean="0">
                <a:latin typeface="Titr" pitchFamily="2" charset="-78"/>
                <a:cs typeface="Titr" pitchFamily="2" charset="-78"/>
              </a:rPr>
              <a:t>ممکن</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نیست. اقلام و نحوه هزینه دولت باید به تایید مجلس برسد. </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268963025"/>
      </p:ext>
    </p:extLst>
  </p:cSld>
  <p:clrMapOvr>
    <a:masterClrMapping/>
  </p:clrMapOvr>
  <p:transition spd="slow">
    <p:push dir="r"/>
  </p:transition>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79512" y="476672"/>
            <a:ext cx="8568952" cy="924475"/>
          </a:xfrm>
        </p:spPr>
        <p:txBody>
          <a:bodyPr>
            <a:normAutofit/>
          </a:bodyPr>
          <a:lstStyle/>
          <a:p>
            <a:pPr algn="r"/>
            <a:r>
              <a:rPr lang="fa-IR"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متغيرهاي  اقتصادي كه مستقيما در كنترل دولت هستند:</a:t>
            </a:r>
            <a:endPar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971600" y="1700808"/>
            <a:ext cx="7125112" cy="4518030"/>
          </a:xfrm>
        </p:spPr>
        <p:txBody>
          <a:bodyPr>
            <a:normAutofit/>
          </a:bodyPr>
          <a:lstStyle/>
          <a:p>
            <a:pPr marL="742950" indent="-742950" algn="just">
              <a:buFont typeface="+mj-lt"/>
              <a:buAutoNum type="arabicParenR"/>
            </a:pPr>
            <a:r>
              <a:rPr lang="fa-IR" sz="3200" dirty="0" smtClean="0">
                <a:latin typeface="Titr" pitchFamily="2" charset="-78"/>
                <a:cs typeface="Titr" pitchFamily="2" charset="-78"/>
              </a:rPr>
              <a:t>نرخ مالياتها</a:t>
            </a:r>
          </a:p>
          <a:p>
            <a:pPr marL="742950" indent="-742950" algn="just">
              <a:buFont typeface="+mj-lt"/>
              <a:buAutoNum type="arabicParenR"/>
            </a:pPr>
            <a:r>
              <a:rPr lang="fa-IR" sz="3200" dirty="0" smtClean="0">
                <a:latin typeface="Titr" pitchFamily="2" charset="-78"/>
                <a:cs typeface="Titr" pitchFamily="2" charset="-78"/>
              </a:rPr>
              <a:t>خريد كالاها و خدمات</a:t>
            </a:r>
          </a:p>
          <a:p>
            <a:pPr marL="742950" indent="-742950" algn="just">
              <a:buFont typeface="+mj-lt"/>
              <a:buAutoNum type="arabicParenR"/>
            </a:pPr>
            <a:r>
              <a:rPr lang="fa-IR" sz="3200" dirty="0" smtClean="0">
                <a:latin typeface="Titr" pitchFamily="2" charset="-78"/>
                <a:cs typeface="Titr" pitchFamily="2" charset="-78"/>
              </a:rPr>
              <a:t>استخدام عامل كار</a:t>
            </a:r>
          </a:p>
          <a:p>
            <a:pPr marL="742950" indent="-742950" algn="just">
              <a:buFont typeface="+mj-lt"/>
              <a:buAutoNum type="arabicParenR"/>
            </a:pPr>
            <a:r>
              <a:rPr lang="fa-IR" sz="3200" dirty="0" smtClean="0">
                <a:latin typeface="Titr" pitchFamily="2" charset="-78"/>
                <a:cs typeface="Titr" pitchFamily="2" charset="-78"/>
              </a:rPr>
              <a:t>پرداختهاي انتقالي</a:t>
            </a:r>
          </a:p>
          <a:p>
            <a:pPr marL="0" indent="0" algn="just">
              <a:buNone/>
            </a:pPr>
            <a:endParaRPr lang="en-US" sz="3200" dirty="0">
              <a:latin typeface="Titr" pitchFamily="2" charset="-78"/>
              <a:cs typeface="Titr" pitchFamily="2" charset="-78"/>
            </a:endParaRPr>
          </a:p>
        </p:txBody>
      </p:sp>
    </p:spTree>
    <p:extLst>
      <p:ext uri="{BB962C8B-B14F-4D97-AF65-F5344CB8AC3E}">
        <p14:creationId xmlns:p14="http://schemas.microsoft.com/office/powerpoint/2010/main" val="259388008"/>
      </p:ext>
    </p:extLst>
  </p:cSld>
  <p:clrMapOvr>
    <a:masterClrMapping/>
  </p:clrMapOvr>
  <p:transition spd="slow">
    <p:push dir="r"/>
  </p:transition>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4313" y="476672"/>
            <a:ext cx="9144000" cy="924475"/>
          </a:xfrm>
        </p:spPr>
        <p:txBody>
          <a:bodyPr>
            <a:noAutofit/>
          </a:bodyPr>
          <a:lstStyle/>
          <a:p>
            <a:pPr algn="r"/>
            <a:r>
              <a:rPr lang="fa-IR"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عواملي كه نتيجه فعاليتهاي اقتصادي جامعه و تصميم هاي دولت هستند</a:t>
            </a:r>
            <a:endParaRPr lang="en-US"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p:txBody>
          <a:bodyPr>
            <a:normAutofit/>
          </a:bodyPr>
          <a:lstStyle/>
          <a:p>
            <a:pPr marL="742950" indent="-742950" algn="just">
              <a:buFont typeface="+mj-lt"/>
              <a:buAutoNum type="arabicParenR"/>
            </a:pPr>
            <a:r>
              <a:rPr lang="fa-IR" sz="3200" dirty="0" smtClean="0">
                <a:latin typeface="Titr" pitchFamily="2" charset="-78"/>
                <a:cs typeface="Titr" pitchFamily="2" charset="-78"/>
              </a:rPr>
              <a:t>درآمدهاي مالياتي</a:t>
            </a:r>
          </a:p>
          <a:p>
            <a:pPr marL="742950" indent="-742950" algn="just">
              <a:buFont typeface="+mj-lt"/>
              <a:buAutoNum type="arabicParenR"/>
            </a:pPr>
            <a:r>
              <a:rPr lang="fa-IR" sz="3200" dirty="0" smtClean="0">
                <a:latin typeface="Titr" pitchFamily="2" charset="-78"/>
                <a:cs typeface="Titr" pitchFamily="2" charset="-78"/>
              </a:rPr>
              <a:t>سود و بهره پرداختي</a:t>
            </a:r>
          </a:p>
          <a:p>
            <a:pPr marL="742950" indent="-742950" algn="just">
              <a:buFont typeface="+mj-lt"/>
              <a:buAutoNum type="arabicParenR"/>
            </a:pPr>
            <a:r>
              <a:rPr lang="fa-IR" sz="3200" dirty="0" smtClean="0">
                <a:latin typeface="Titr" pitchFamily="2" charset="-78"/>
                <a:cs typeface="Titr" pitchFamily="2" charset="-78"/>
              </a:rPr>
              <a:t>كسري يا مازاد بودجه</a:t>
            </a:r>
          </a:p>
          <a:p>
            <a:pPr marL="742950" indent="-742950" algn="just">
              <a:buFont typeface="+mj-lt"/>
              <a:buAutoNum type="arabicParenR"/>
            </a:pPr>
            <a:r>
              <a:rPr lang="fa-IR" sz="3200" dirty="0" smtClean="0">
                <a:latin typeface="Titr" pitchFamily="2" charset="-78"/>
                <a:cs typeface="Titr" pitchFamily="2" charset="-78"/>
              </a:rPr>
              <a:t>مقدار بدهي</a:t>
            </a:r>
          </a:p>
          <a:p>
            <a:pPr marL="0" indent="0" algn="just">
              <a:buNone/>
            </a:pPr>
            <a:endParaRPr lang="en-US" sz="3200" dirty="0">
              <a:latin typeface="Titr" pitchFamily="2" charset="-78"/>
              <a:cs typeface="Titr" pitchFamily="2" charset="-78"/>
            </a:endParaRPr>
          </a:p>
        </p:txBody>
      </p:sp>
    </p:spTree>
    <p:extLst>
      <p:ext uri="{BB962C8B-B14F-4D97-AF65-F5344CB8AC3E}">
        <p14:creationId xmlns:p14="http://schemas.microsoft.com/office/powerpoint/2010/main" val="2532980541"/>
      </p:ext>
    </p:extLst>
  </p:cSld>
  <p:clrMapOvr>
    <a:masterClrMapping/>
  </p:clrMapOvr>
  <p:transition spd="slow">
    <p:push dir="r"/>
  </p:transition>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115616" y="116632"/>
            <a:ext cx="7125113" cy="924475"/>
          </a:xfrm>
        </p:spPr>
        <p:txBody>
          <a:bodyPr>
            <a:normAutofit/>
          </a:bodyPr>
          <a:lstStyle/>
          <a:p>
            <a:pPr algn="ctr"/>
            <a:r>
              <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مدل درآمد ملی:</a:t>
            </a:r>
            <a:endParaRPr lang="en-US"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0" y="1124744"/>
            <a:ext cx="9130853" cy="5112568"/>
          </a:xfrm>
        </p:spPr>
        <p:txBody>
          <a:bodyPr>
            <a:normAutofit/>
          </a:bodyPr>
          <a:lstStyle/>
          <a:p>
            <a:pPr algn="just">
              <a:buFontTx/>
              <a:buNone/>
            </a:pPr>
            <a:r>
              <a:rPr lang="fa-IR" sz="2800" dirty="0">
                <a:latin typeface="Titr" pitchFamily="2" charset="-78"/>
                <a:cs typeface="Titr" pitchFamily="2" charset="-78"/>
              </a:rPr>
              <a:t>جریان چرخشی درآمد – تولید در اقتصاد دو بخشی:</a:t>
            </a:r>
          </a:p>
          <a:p>
            <a:pPr marL="0" indent="0" algn="ctr">
              <a:buNone/>
            </a:pPr>
            <a:r>
              <a:rPr lang="fa-IR" sz="2800" dirty="0">
                <a:solidFill>
                  <a:srgbClr val="002060"/>
                </a:solidFill>
              </a:rPr>
              <a:t>مردم در مقابل کار و خدمتی که برای تولید کنندگان </a:t>
            </a:r>
            <a:r>
              <a:rPr lang="fa-IR" sz="2800" dirty="0" smtClean="0">
                <a:solidFill>
                  <a:srgbClr val="002060"/>
                </a:solidFill>
              </a:rPr>
              <a:t>ارائه</a:t>
            </a:r>
          </a:p>
          <a:p>
            <a:pPr marL="0" indent="0" algn="ctr">
              <a:buNone/>
            </a:pPr>
            <a:r>
              <a:rPr lang="fa-IR" sz="2800" dirty="0" smtClean="0">
                <a:solidFill>
                  <a:srgbClr val="002060"/>
                </a:solidFill>
              </a:rPr>
              <a:t> می دهند </a:t>
            </a:r>
            <a:r>
              <a:rPr lang="fa-IR" sz="2800" dirty="0">
                <a:solidFill>
                  <a:srgbClr val="002060"/>
                </a:solidFill>
              </a:rPr>
              <a:t>درآمد دریافت میکنند. بخشی از این درآمد را </a:t>
            </a:r>
            <a:r>
              <a:rPr lang="fa-IR" sz="2800" dirty="0" smtClean="0">
                <a:solidFill>
                  <a:srgbClr val="002060"/>
                </a:solidFill>
              </a:rPr>
              <a:t>مصرف</a:t>
            </a:r>
          </a:p>
          <a:p>
            <a:pPr marL="0" indent="0" algn="ctr">
              <a:buNone/>
            </a:pPr>
            <a:r>
              <a:rPr lang="fa-IR" sz="2800" dirty="0" smtClean="0">
                <a:solidFill>
                  <a:srgbClr val="002060"/>
                </a:solidFill>
              </a:rPr>
              <a:t> </a:t>
            </a:r>
            <a:r>
              <a:rPr lang="fa-IR" sz="2800" dirty="0">
                <a:solidFill>
                  <a:srgbClr val="002060"/>
                </a:solidFill>
              </a:rPr>
              <a:t>میکنند یعنی از همین تولید کنندگان کالاها و خدمات مورد </a:t>
            </a:r>
            <a:r>
              <a:rPr lang="fa-IR" sz="2800" dirty="0" smtClean="0">
                <a:solidFill>
                  <a:srgbClr val="002060"/>
                </a:solidFill>
              </a:rPr>
              <a:t>نیاز</a:t>
            </a:r>
          </a:p>
          <a:p>
            <a:pPr marL="0" indent="0" algn="ctr">
              <a:buNone/>
            </a:pPr>
            <a:r>
              <a:rPr lang="fa-IR" sz="2800" dirty="0" smtClean="0">
                <a:solidFill>
                  <a:srgbClr val="002060"/>
                </a:solidFill>
              </a:rPr>
              <a:t> </a:t>
            </a:r>
            <a:r>
              <a:rPr lang="fa-IR" sz="2800" dirty="0">
                <a:solidFill>
                  <a:srgbClr val="002060"/>
                </a:solidFill>
              </a:rPr>
              <a:t>خویش را تامین </a:t>
            </a:r>
            <a:r>
              <a:rPr lang="fa-IR" sz="2800" dirty="0" smtClean="0">
                <a:solidFill>
                  <a:srgbClr val="002060"/>
                </a:solidFill>
              </a:rPr>
              <a:t>می نمایند</a:t>
            </a:r>
            <a:r>
              <a:rPr lang="fa-IR" sz="2800" dirty="0">
                <a:solidFill>
                  <a:srgbClr val="002060"/>
                </a:solidFill>
              </a:rPr>
              <a:t>. بخش دیگر را پس انداز </a:t>
            </a:r>
            <a:r>
              <a:rPr lang="fa-IR" sz="2800" dirty="0" smtClean="0">
                <a:solidFill>
                  <a:srgbClr val="002060"/>
                </a:solidFill>
              </a:rPr>
              <a:t>مینمایند</a:t>
            </a:r>
          </a:p>
          <a:p>
            <a:pPr marL="0" indent="0" algn="ctr">
              <a:buNone/>
            </a:pPr>
            <a:r>
              <a:rPr lang="fa-IR" sz="2800" dirty="0" smtClean="0">
                <a:solidFill>
                  <a:srgbClr val="002060"/>
                </a:solidFill>
              </a:rPr>
              <a:t> </a:t>
            </a:r>
            <a:r>
              <a:rPr lang="fa-IR" sz="2800" dirty="0">
                <a:solidFill>
                  <a:srgbClr val="002060"/>
                </a:solidFill>
              </a:rPr>
              <a:t>که این پس انداز در بانکها و موسسات مالی و اعتباری </a:t>
            </a:r>
            <a:r>
              <a:rPr lang="fa-IR" sz="2800" dirty="0" smtClean="0">
                <a:solidFill>
                  <a:srgbClr val="002060"/>
                </a:solidFill>
              </a:rPr>
              <a:t>ذخیره</a:t>
            </a:r>
          </a:p>
          <a:p>
            <a:pPr marL="0" indent="0" algn="ctr">
              <a:buNone/>
            </a:pPr>
            <a:r>
              <a:rPr lang="fa-IR" sz="2800" dirty="0" smtClean="0">
                <a:solidFill>
                  <a:srgbClr val="002060"/>
                </a:solidFill>
              </a:rPr>
              <a:t> </a:t>
            </a:r>
            <a:r>
              <a:rPr lang="fa-IR" sz="2800" dirty="0">
                <a:solidFill>
                  <a:srgbClr val="002060"/>
                </a:solidFill>
              </a:rPr>
              <a:t>شده و تولید کنندگان با مراجعه به بانکها از محل همین </a:t>
            </a:r>
            <a:r>
              <a:rPr lang="fa-IR" sz="2800" dirty="0" smtClean="0">
                <a:solidFill>
                  <a:srgbClr val="002060"/>
                </a:solidFill>
              </a:rPr>
              <a:t>پس</a:t>
            </a:r>
          </a:p>
          <a:p>
            <a:pPr marL="0" indent="0" algn="ctr">
              <a:buNone/>
            </a:pPr>
            <a:r>
              <a:rPr lang="fa-IR" sz="2800" dirty="0" smtClean="0">
                <a:solidFill>
                  <a:srgbClr val="002060"/>
                </a:solidFill>
              </a:rPr>
              <a:t> </a:t>
            </a:r>
            <a:r>
              <a:rPr lang="fa-IR" sz="2800" dirty="0">
                <a:solidFill>
                  <a:srgbClr val="002060"/>
                </a:solidFill>
              </a:rPr>
              <a:t>اندازها وام و تسهیلات گرفته و سرمایه گذاری مینمایند. </a:t>
            </a:r>
            <a:r>
              <a:rPr lang="fa-IR" sz="2800" dirty="0" smtClean="0">
                <a:solidFill>
                  <a:srgbClr val="002060"/>
                </a:solidFill>
              </a:rPr>
              <a:t>این</a:t>
            </a:r>
          </a:p>
          <a:p>
            <a:pPr marL="0" indent="0" algn="ctr">
              <a:buNone/>
            </a:pPr>
            <a:r>
              <a:rPr lang="fa-IR" sz="2800" dirty="0" smtClean="0">
                <a:solidFill>
                  <a:srgbClr val="002060"/>
                </a:solidFill>
              </a:rPr>
              <a:t> </a:t>
            </a:r>
            <a:r>
              <a:rPr lang="fa-IR" sz="2800" dirty="0">
                <a:solidFill>
                  <a:srgbClr val="002060"/>
                </a:solidFill>
              </a:rPr>
              <a:t>فرآیند جریان چرخشی درآمد – تولید در اقتصاد دو بخشی </a:t>
            </a:r>
            <a:r>
              <a:rPr lang="fa-IR" sz="2800" dirty="0" smtClean="0">
                <a:solidFill>
                  <a:srgbClr val="002060"/>
                </a:solidFill>
              </a:rPr>
              <a:t>نامیده</a:t>
            </a:r>
          </a:p>
          <a:p>
            <a:pPr marL="0" indent="0" algn="ctr">
              <a:buNone/>
            </a:pPr>
            <a:r>
              <a:rPr lang="fa-IR" sz="2800" dirty="0" smtClean="0">
                <a:solidFill>
                  <a:srgbClr val="002060"/>
                </a:solidFill>
              </a:rPr>
              <a:t> </a:t>
            </a:r>
            <a:r>
              <a:rPr lang="fa-IR" sz="2800" dirty="0">
                <a:solidFill>
                  <a:srgbClr val="002060"/>
                </a:solidFill>
              </a:rPr>
              <a:t>میشود.</a:t>
            </a:r>
            <a:endParaRPr lang="en-US" sz="2800" dirty="0">
              <a:solidFill>
                <a:srgbClr val="002060"/>
              </a:solidFill>
            </a:endParaRPr>
          </a:p>
        </p:txBody>
      </p:sp>
    </p:spTree>
    <p:extLst>
      <p:ext uri="{BB962C8B-B14F-4D97-AF65-F5344CB8AC3E}">
        <p14:creationId xmlns:p14="http://schemas.microsoft.com/office/powerpoint/2010/main" val="2818788802"/>
      </p:ext>
    </p:extLst>
  </p:cSld>
  <p:clrMapOvr>
    <a:masterClrMapping/>
  </p:clrMapOvr>
  <p:transition spd="slow">
    <p:push dir="r"/>
  </p:transition>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algn="ctr"/>
            <a:r>
              <a:rPr lang="fa-IR"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شروط تعادل در اقتصاد دو بخشی</a:t>
            </a:r>
            <a:endParaRPr lang="en-US"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0" y="1807361"/>
            <a:ext cx="8134555" cy="4051437"/>
          </a:xfrm>
        </p:spPr>
        <p:txBody>
          <a:bodyPr>
            <a:normAutofit/>
          </a:bodyPr>
          <a:lstStyle/>
          <a:p>
            <a:pPr marL="0" indent="0" algn="just">
              <a:buNone/>
            </a:pPr>
            <a:r>
              <a:rPr lang="fa-IR" sz="2800" dirty="0">
                <a:latin typeface="Titr" pitchFamily="2" charset="-78"/>
                <a:cs typeface="Titr" pitchFamily="2" charset="-78"/>
              </a:rPr>
              <a:t>شروط تعادل در اقتصاد دو بخشی عبارتند از</a:t>
            </a:r>
            <a:r>
              <a:rPr lang="fa-IR" sz="2800" dirty="0" smtClean="0">
                <a:latin typeface="Titr" pitchFamily="2" charset="-78"/>
                <a:cs typeface="Titr" pitchFamily="2" charset="-78"/>
              </a:rPr>
              <a:t>:</a:t>
            </a:r>
          </a:p>
          <a:p>
            <a:pPr marL="0" indent="0" algn="just">
              <a:buNone/>
            </a:pPr>
            <a:endParaRPr lang="fa-IR" sz="2800" dirty="0">
              <a:latin typeface="Titr" pitchFamily="2" charset="-78"/>
              <a:cs typeface="Titr" pitchFamily="2" charset="-78"/>
            </a:endParaRPr>
          </a:p>
          <a:p>
            <a:pPr marL="0" indent="0" algn="just">
              <a:buNone/>
            </a:pPr>
            <a:r>
              <a:rPr lang="fa-IR" dirty="0">
                <a:latin typeface="Titr" pitchFamily="2" charset="-78"/>
                <a:cs typeface="Titr" pitchFamily="2" charset="-78"/>
              </a:rPr>
              <a:t>1- </a:t>
            </a:r>
            <a:r>
              <a:rPr lang="fa-IR" dirty="0" smtClean="0">
                <a:latin typeface="Titr" pitchFamily="2" charset="-78"/>
                <a:cs typeface="Titr" pitchFamily="2" charset="-78"/>
              </a:rPr>
              <a:t>تولید ( عرضه )  </a:t>
            </a:r>
            <a:r>
              <a:rPr lang="fa-IR" dirty="0">
                <a:latin typeface="Titr" pitchFamily="2" charset="-78"/>
                <a:cs typeface="Titr" pitchFamily="2" charset="-78"/>
              </a:rPr>
              <a:t>= تقاضا ( مصرف + سرمایه گذاری) </a:t>
            </a:r>
            <a:endParaRPr lang="fa-IR" dirty="0" smtClean="0">
              <a:latin typeface="Titr" pitchFamily="2" charset="-78"/>
              <a:cs typeface="Titr" pitchFamily="2" charset="-78"/>
            </a:endParaRPr>
          </a:p>
          <a:p>
            <a:pPr marL="0" indent="0" algn="ctr">
              <a:buNone/>
            </a:pPr>
            <a:r>
              <a:rPr lang="en-US" sz="2400" dirty="0">
                <a:latin typeface="Titr" pitchFamily="2" charset="-78"/>
                <a:cs typeface="Titr" pitchFamily="2" charset="-78"/>
              </a:rPr>
              <a:t>Y = AD = C + I</a:t>
            </a:r>
            <a:endParaRPr lang="fa-IR" sz="2400" dirty="0">
              <a:latin typeface="Titr" pitchFamily="2" charset="-78"/>
              <a:cs typeface="Titr" pitchFamily="2" charset="-78"/>
            </a:endParaRPr>
          </a:p>
          <a:p>
            <a:pPr marL="0" indent="0" algn="just">
              <a:buNone/>
            </a:pPr>
            <a:endParaRPr lang="fa-IR" dirty="0">
              <a:latin typeface="Titr" pitchFamily="2" charset="-78"/>
              <a:cs typeface="Titr" pitchFamily="2" charset="-78"/>
            </a:endParaRPr>
          </a:p>
          <a:p>
            <a:pPr marL="0" indent="0" algn="ctr">
              <a:buNone/>
            </a:pPr>
            <a:endParaRPr lang="en-US" dirty="0"/>
          </a:p>
          <a:p>
            <a:pPr marL="0" indent="0" algn="just">
              <a:buNone/>
            </a:pPr>
            <a:r>
              <a:rPr lang="fa-IR" dirty="0" smtClean="0">
                <a:latin typeface="Titr" pitchFamily="2" charset="-78"/>
                <a:cs typeface="Titr" pitchFamily="2" charset="-78"/>
              </a:rPr>
              <a:t>2- </a:t>
            </a:r>
            <a:r>
              <a:rPr lang="fa-IR" dirty="0">
                <a:latin typeface="Titr" pitchFamily="2" charset="-78"/>
                <a:cs typeface="Titr" pitchFamily="2" charset="-78"/>
              </a:rPr>
              <a:t>پس انداز = سرمایه گذاری</a:t>
            </a:r>
          </a:p>
          <a:p>
            <a:pPr marL="0" indent="0" algn="ctr">
              <a:buNone/>
            </a:pPr>
            <a:r>
              <a:rPr lang="fa-IR" sz="2400" dirty="0"/>
              <a:t> </a:t>
            </a:r>
            <a:r>
              <a:rPr lang="en-US" sz="2400" dirty="0"/>
              <a:t>S = I </a:t>
            </a:r>
            <a:endParaRPr lang="fa-IR" sz="2400" dirty="0"/>
          </a:p>
        </p:txBody>
      </p:sp>
    </p:spTree>
    <p:extLst>
      <p:ext uri="{BB962C8B-B14F-4D97-AF65-F5344CB8AC3E}">
        <p14:creationId xmlns:p14="http://schemas.microsoft.com/office/powerpoint/2010/main" val="557839018"/>
      </p:ext>
    </p:extLst>
  </p:cSld>
  <p:clrMapOvr>
    <a:masterClrMapping/>
  </p:clrMapOvr>
  <p:transition spd="slow">
    <p:push dir="r"/>
  </p:transition>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23528" y="675724"/>
            <a:ext cx="8712968" cy="924475"/>
          </a:xfrm>
        </p:spPr>
        <p:txBody>
          <a:bodyPr/>
          <a:lstStyle/>
          <a:p>
            <a:pPr algn="ctr"/>
            <a:r>
              <a:rPr lang="fa-IR"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جریان چرخشی درآمد – تولید در اقتصاد سه بخشی:</a:t>
            </a:r>
            <a:endPar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107504" y="1807361"/>
            <a:ext cx="8856983" cy="4051437"/>
          </a:xfrm>
        </p:spPr>
        <p:txBody>
          <a:bodyPr>
            <a:normAutofit/>
          </a:bodyPr>
          <a:lstStyle/>
          <a:p>
            <a:pPr marL="0" indent="0" algn="ctr">
              <a:buNone/>
            </a:pPr>
            <a:r>
              <a:rPr lang="fa-IR" sz="2800" dirty="0">
                <a:latin typeface="Titr" pitchFamily="2" charset="-78"/>
                <a:cs typeface="Titr" pitchFamily="2" charset="-78"/>
              </a:rPr>
              <a:t>در اقتصاد سه بخشی، علاوه بر فرآیندی که در اقتصاد دو بخشی </a:t>
            </a:r>
            <a:r>
              <a:rPr lang="fa-IR" sz="2800" dirty="0" smtClean="0">
                <a:latin typeface="Titr" pitchFamily="2" charset="-78"/>
                <a:cs typeface="Titr" pitchFamily="2" charset="-78"/>
              </a:rPr>
              <a:t>وجود</a:t>
            </a:r>
          </a:p>
          <a:p>
            <a:pPr marL="0" indent="0" algn="ctr">
              <a:buNone/>
            </a:pPr>
            <a:r>
              <a:rPr lang="fa-IR" sz="2800" dirty="0" smtClean="0">
                <a:latin typeface="Titr" pitchFamily="2" charset="-78"/>
                <a:cs typeface="Titr" pitchFamily="2" charset="-78"/>
              </a:rPr>
              <a:t> </a:t>
            </a:r>
            <a:r>
              <a:rPr lang="fa-IR" sz="2800" dirty="0">
                <a:latin typeface="Titr" pitchFamily="2" charset="-78"/>
                <a:cs typeface="Titr" pitchFamily="2" charset="-78"/>
              </a:rPr>
              <a:t>دارد، دولت از خانواده ها مالیات گرفته که منبع درآمد دولت است و </a:t>
            </a:r>
            <a:endParaRPr lang="fa-IR" sz="2800" dirty="0" smtClean="0">
              <a:latin typeface="Titr" pitchFamily="2" charset="-78"/>
              <a:cs typeface="Titr" pitchFamily="2" charset="-78"/>
            </a:endParaRPr>
          </a:p>
          <a:p>
            <a:pPr marL="0" indent="0" algn="ctr">
              <a:buNone/>
            </a:pPr>
            <a:r>
              <a:rPr lang="fa-IR" sz="2800" dirty="0" smtClean="0">
                <a:latin typeface="Titr" pitchFamily="2" charset="-78"/>
                <a:cs typeface="Titr" pitchFamily="2" charset="-78"/>
              </a:rPr>
              <a:t>از </a:t>
            </a:r>
            <a:r>
              <a:rPr lang="fa-IR" sz="2800" dirty="0">
                <a:latin typeface="Titr" pitchFamily="2" charset="-78"/>
                <a:cs typeface="Titr" pitchFamily="2" charset="-78"/>
              </a:rPr>
              <a:t>محل همین مالیاتها به خرید کالاها و خدمات از تولید کنندگان </a:t>
            </a:r>
            <a:endParaRPr lang="fa-IR" sz="2800" dirty="0" smtClean="0">
              <a:latin typeface="Titr" pitchFamily="2" charset="-78"/>
              <a:cs typeface="Titr" pitchFamily="2" charset="-78"/>
            </a:endParaRPr>
          </a:p>
          <a:p>
            <a:pPr marL="0" indent="0" algn="ctr">
              <a:buNone/>
            </a:pPr>
            <a:r>
              <a:rPr lang="fa-IR" sz="2800" dirty="0" smtClean="0">
                <a:latin typeface="Titr" pitchFamily="2" charset="-78"/>
                <a:cs typeface="Titr" pitchFamily="2" charset="-78"/>
              </a:rPr>
              <a:t>مبادرت </a:t>
            </a:r>
            <a:r>
              <a:rPr lang="fa-IR" sz="2800" dirty="0">
                <a:latin typeface="Titr" pitchFamily="2" charset="-78"/>
                <a:cs typeface="Titr" pitchFamily="2" charset="-78"/>
              </a:rPr>
              <a:t>مینماید که به آن مخارج دولتی میگویند.  این فرآیند جریان </a:t>
            </a:r>
            <a:endParaRPr lang="fa-IR" sz="2800" dirty="0" smtClean="0">
              <a:latin typeface="Titr" pitchFamily="2" charset="-78"/>
              <a:cs typeface="Titr" pitchFamily="2" charset="-78"/>
            </a:endParaRPr>
          </a:p>
          <a:p>
            <a:pPr marL="0" indent="0" algn="ctr">
              <a:buNone/>
            </a:pPr>
            <a:r>
              <a:rPr lang="fa-IR" sz="2800" dirty="0" smtClean="0">
                <a:latin typeface="Titr" pitchFamily="2" charset="-78"/>
                <a:cs typeface="Titr" pitchFamily="2" charset="-78"/>
              </a:rPr>
              <a:t>چرخشی </a:t>
            </a:r>
            <a:r>
              <a:rPr lang="fa-IR" sz="2800" dirty="0">
                <a:latin typeface="Titr" pitchFamily="2" charset="-78"/>
                <a:cs typeface="Titr" pitchFamily="2" charset="-78"/>
              </a:rPr>
              <a:t>درآمد – تولید در اقتصاد سه بخشی نامیده میشود.</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3211951339"/>
      </p:ext>
    </p:extLst>
  </p:cSld>
  <p:clrMapOvr>
    <a:masterClrMapping/>
  </p:clrMapOvr>
  <p:transition spd="slow">
    <p:push dir="r"/>
  </p:transition>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algn="ctr"/>
            <a:r>
              <a:rPr lang="fa-IR"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شروط تعادل در اقتصاد سه  بخشی:</a:t>
            </a:r>
            <a:endParaRPr lang="en-US"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179512" y="1807361"/>
            <a:ext cx="8856984" cy="4051437"/>
          </a:xfrm>
        </p:spPr>
        <p:txBody>
          <a:bodyPr>
            <a:normAutofit/>
          </a:bodyPr>
          <a:lstStyle/>
          <a:p>
            <a:pPr marL="0" indent="0" algn="just">
              <a:buNone/>
            </a:pPr>
            <a:r>
              <a:rPr lang="fa-IR" sz="3200" dirty="0">
                <a:latin typeface="Titr" pitchFamily="2" charset="-78"/>
                <a:cs typeface="Titr" pitchFamily="2" charset="-78"/>
              </a:rPr>
              <a:t>شروط تعادل در اقتصاد سه بخشی عبارتند از:</a:t>
            </a:r>
          </a:p>
          <a:p>
            <a:pPr marL="0" indent="0" algn="just">
              <a:buNone/>
            </a:pPr>
            <a:r>
              <a:rPr lang="fa-IR" sz="3600" dirty="0">
                <a:solidFill>
                  <a:srgbClr val="002060"/>
                </a:solidFill>
                <a:latin typeface="Titr" pitchFamily="2" charset="-78"/>
                <a:cs typeface="Titr" pitchFamily="2" charset="-78"/>
              </a:rPr>
              <a:t>1</a:t>
            </a:r>
            <a:r>
              <a:rPr lang="fa-IR" sz="3600" dirty="0" smtClean="0">
                <a:solidFill>
                  <a:srgbClr val="002060"/>
                </a:solidFill>
                <a:latin typeface="Titr" pitchFamily="2" charset="-78"/>
                <a:cs typeface="Titr" pitchFamily="2" charset="-78"/>
              </a:rPr>
              <a:t>- </a:t>
            </a:r>
            <a:r>
              <a:rPr lang="fa-IR" sz="3600" dirty="0">
                <a:solidFill>
                  <a:srgbClr val="002060"/>
                </a:solidFill>
                <a:latin typeface="Titr" pitchFamily="2" charset="-78"/>
                <a:cs typeface="Titr" pitchFamily="2" charset="-78"/>
              </a:rPr>
              <a:t>تولید = تقاضا</a:t>
            </a:r>
          </a:p>
          <a:p>
            <a:pPr marL="0" indent="0" algn="just">
              <a:buNone/>
            </a:pPr>
            <a:r>
              <a:rPr lang="fa-IR" sz="2800" dirty="0">
                <a:solidFill>
                  <a:srgbClr val="FF0000"/>
                </a:solidFill>
              </a:rPr>
              <a:t> ( مصرف + سرمایه گذاری + مخارج دولتی) </a:t>
            </a:r>
          </a:p>
          <a:p>
            <a:pPr algn="just"/>
            <a:r>
              <a:rPr lang="en-US" sz="3600" dirty="0">
                <a:solidFill>
                  <a:srgbClr val="FF0000"/>
                </a:solidFill>
              </a:rPr>
              <a:t>Y = AD = C + I + G             </a:t>
            </a:r>
            <a:endParaRPr lang="fa-IR" sz="3600" dirty="0">
              <a:solidFill>
                <a:srgbClr val="FF0000"/>
              </a:solidFill>
            </a:endParaRPr>
          </a:p>
          <a:p>
            <a:pPr marL="0" indent="0" algn="just">
              <a:buNone/>
            </a:pPr>
            <a:r>
              <a:rPr lang="fa-IR" sz="2800" dirty="0">
                <a:solidFill>
                  <a:srgbClr val="002060"/>
                </a:solidFill>
                <a:latin typeface="Titr" pitchFamily="2" charset="-78"/>
                <a:cs typeface="Titr" pitchFamily="2" charset="-78"/>
              </a:rPr>
              <a:t>2</a:t>
            </a:r>
            <a:r>
              <a:rPr lang="fa-IR" sz="2800" dirty="0" smtClean="0">
                <a:solidFill>
                  <a:srgbClr val="002060"/>
                </a:solidFill>
                <a:latin typeface="Titr" pitchFamily="2" charset="-78"/>
                <a:cs typeface="Titr" pitchFamily="2" charset="-78"/>
              </a:rPr>
              <a:t>- </a:t>
            </a:r>
            <a:r>
              <a:rPr lang="fa-IR" sz="2800" dirty="0">
                <a:solidFill>
                  <a:srgbClr val="002060"/>
                </a:solidFill>
                <a:latin typeface="Titr" pitchFamily="2" charset="-78"/>
                <a:cs typeface="Titr" pitchFamily="2" charset="-78"/>
              </a:rPr>
              <a:t>پس انداز + مالیات = سرمایه گذاری + مخارج </a:t>
            </a:r>
            <a:r>
              <a:rPr lang="fa-IR" sz="2800" dirty="0" smtClean="0">
                <a:solidFill>
                  <a:srgbClr val="002060"/>
                </a:solidFill>
                <a:latin typeface="Titr" pitchFamily="2" charset="-78"/>
                <a:cs typeface="Titr" pitchFamily="2" charset="-78"/>
              </a:rPr>
              <a:t>دولتی</a:t>
            </a:r>
          </a:p>
          <a:p>
            <a:pPr marL="0" indent="0" algn="just">
              <a:buNone/>
            </a:pPr>
            <a:r>
              <a:rPr lang="fa-IR" sz="3600" dirty="0" smtClean="0"/>
              <a:t>  </a:t>
            </a:r>
            <a:r>
              <a:rPr lang="en-US" sz="3600" dirty="0">
                <a:solidFill>
                  <a:srgbClr val="FF0000"/>
                </a:solidFill>
              </a:rPr>
              <a:t>S + T = I + G                    </a:t>
            </a:r>
          </a:p>
        </p:txBody>
      </p:sp>
    </p:spTree>
    <p:extLst>
      <p:ext uri="{BB962C8B-B14F-4D97-AF65-F5344CB8AC3E}">
        <p14:creationId xmlns:p14="http://schemas.microsoft.com/office/powerpoint/2010/main" val="2378613163"/>
      </p:ext>
    </p:extLst>
  </p:cSld>
  <p:clrMapOvr>
    <a:masterClrMapping/>
  </p:clrMapOvr>
  <p:transition spd="slow">
    <p:push dir="r"/>
  </p:transition>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algn="ctr"/>
            <a:r>
              <a:rPr lang="fa-IR"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تعادل:</a:t>
            </a:r>
            <a:endParaRPr lang="en-US"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395536" y="1807361"/>
            <a:ext cx="8568952" cy="4051437"/>
          </a:xfrm>
        </p:spPr>
        <p:txBody>
          <a:bodyPr/>
          <a:lstStyle/>
          <a:p>
            <a:pPr marL="0" indent="0" algn="just">
              <a:buNone/>
            </a:pPr>
            <a:r>
              <a:rPr lang="fa-IR" sz="2400" dirty="0">
                <a:latin typeface="Titr" pitchFamily="2" charset="-78"/>
                <a:cs typeface="Titr" pitchFamily="2" charset="-78"/>
              </a:rPr>
              <a:t>مجموع درآمدها = مجموع هزینه </a:t>
            </a:r>
            <a:r>
              <a:rPr lang="fa-IR" sz="2400" dirty="0" smtClean="0">
                <a:latin typeface="Titr" pitchFamily="2" charset="-78"/>
                <a:cs typeface="Titr" pitchFamily="2" charset="-78"/>
              </a:rPr>
              <a:t>ها</a:t>
            </a:r>
            <a:r>
              <a:rPr lang="fa-IR" sz="2400" dirty="0"/>
              <a:t> </a:t>
            </a:r>
            <a:r>
              <a:rPr lang="en-US" sz="2400" dirty="0"/>
              <a:t>Y = AE = C + I + G                               </a:t>
            </a:r>
            <a:r>
              <a:rPr lang="fa-IR" sz="2400" dirty="0"/>
              <a:t>     </a:t>
            </a:r>
            <a:endParaRPr lang="fa-IR" sz="2400" dirty="0">
              <a:latin typeface="Titr" pitchFamily="2" charset="-78"/>
              <a:cs typeface="Titr" pitchFamily="2" charset="-78"/>
            </a:endParaRPr>
          </a:p>
          <a:p>
            <a:pPr marL="0" indent="0" algn="ctr">
              <a:buNone/>
            </a:pPr>
            <a:r>
              <a:rPr lang="en-US" sz="3200" dirty="0" smtClean="0">
                <a:latin typeface="2  Nazanin"/>
                <a:cs typeface="Titr" pitchFamily="2" charset="-78"/>
              </a:rPr>
              <a:t>G </a:t>
            </a:r>
            <a:r>
              <a:rPr lang="en-US" sz="3200" dirty="0">
                <a:latin typeface="2  Nazanin"/>
                <a:cs typeface="Titr" pitchFamily="2" charset="-78"/>
              </a:rPr>
              <a:t>= GC + GI           </a:t>
            </a:r>
            <a:r>
              <a:rPr lang="en-US" sz="3200" dirty="0" smtClean="0">
                <a:latin typeface="2  Nazanin"/>
                <a:cs typeface="Titr" pitchFamily="2" charset="-78"/>
              </a:rPr>
              <a:t>      </a:t>
            </a:r>
            <a:endParaRPr lang="fa-IR" sz="3200" dirty="0">
              <a:latin typeface="2  Nazanin"/>
              <a:cs typeface="Titr" pitchFamily="2" charset="-78"/>
            </a:endParaRPr>
          </a:p>
          <a:p>
            <a:pPr marL="0" indent="0" algn="just">
              <a:buNone/>
            </a:pPr>
            <a:r>
              <a:rPr lang="fa-IR" sz="2400" dirty="0">
                <a:latin typeface="Titr" pitchFamily="2" charset="-78"/>
                <a:cs typeface="Titr" pitchFamily="2" charset="-78"/>
              </a:rPr>
              <a:t>در معادلات فوق </a:t>
            </a:r>
            <a:r>
              <a:rPr lang="en-US" sz="2400" dirty="0">
                <a:latin typeface="2  Nazanin"/>
                <a:cs typeface="Titr" pitchFamily="2" charset="-78"/>
              </a:rPr>
              <a:t>C</a:t>
            </a:r>
            <a:r>
              <a:rPr lang="fa-IR" sz="2400" dirty="0">
                <a:latin typeface="Titr" pitchFamily="2" charset="-78"/>
                <a:cs typeface="Titr" pitchFamily="2" charset="-78"/>
              </a:rPr>
              <a:t> معرف هزینه های مصرفی بخش خصوصی</a:t>
            </a:r>
            <a:r>
              <a:rPr lang="fa-IR" sz="2400" dirty="0">
                <a:latin typeface="2  Nazanin"/>
                <a:cs typeface="Titr" pitchFamily="2" charset="-78"/>
              </a:rPr>
              <a:t>، </a:t>
            </a:r>
            <a:r>
              <a:rPr lang="en-US" sz="2400" dirty="0">
                <a:latin typeface="2  Nazanin"/>
                <a:cs typeface="Titr" pitchFamily="2" charset="-78"/>
              </a:rPr>
              <a:t>I</a:t>
            </a:r>
            <a:r>
              <a:rPr lang="fa-IR" sz="2400" dirty="0">
                <a:latin typeface="2  Nazanin"/>
                <a:cs typeface="Titr" pitchFamily="2" charset="-78"/>
              </a:rPr>
              <a:t> </a:t>
            </a:r>
            <a:r>
              <a:rPr lang="fa-IR" sz="2400" dirty="0">
                <a:latin typeface="Titr" pitchFamily="2" charset="-78"/>
                <a:cs typeface="Titr" pitchFamily="2" charset="-78"/>
              </a:rPr>
              <a:t>معرف هزینه های سرمایه گذاری بخش خصوصی، </a:t>
            </a:r>
            <a:r>
              <a:rPr lang="en-US" sz="3200" dirty="0">
                <a:latin typeface="2  Nazanin"/>
                <a:cs typeface="Titr" pitchFamily="2" charset="-78"/>
              </a:rPr>
              <a:t>GC</a:t>
            </a:r>
            <a:r>
              <a:rPr lang="fa-IR" sz="2400" dirty="0">
                <a:latin typeface="Titr" pitchFamily="2" charset="-78"/>
                <a:cs typeface="Titr" pitchFamily="2" charset="-78"/>
              </a:rPr>
              <a:t> هزینه های مصرفی بخش دولتی و </a:t>
            </a:r>
            <a:r>
              <a:rPr lang="en-US" sz="2400" dirty="0">
                <a:latin typeface="2  Nazanin"/>
                <a:cs typeface="Titr" pitchFamily="2" charset="-78"/>
              </a:rPr>
              <a:t>GI</a:t>
            </a:r>
            <a:r>
              <a:rPr lang="fa-IR" sz="2400" dirty="0">
                <a:latin typeface="2  Nazanin"/>
                <a:cs typeface="Titr" pitchFamily="2" charset="-78"/>
              </a:rPr>
              <a:t> </a:t>
            </a:r>
            <a:r>
              <a:rPr lang="fa-IR" sz="2400" dirty="0">
                <a:latin typeface="Titr" pitchFamily="2" charset="-78"/>
                <a:cs typeface="Titr" pitchFamily="2" charset="-78"/>
              </a:rPr>
              <a:t>هزینه های سرمایه گذاری بخش دولتی میباشند.</a:t>
            </a:r>
            <a:endParaRPr lang="en-US" sz="2400" dirty="0">
              <a:latin typeface="Titr" pitchFamily="2" charset="-78"/>
              <a:cs typeface="Titr" pitchFamily="2" charset="-78"/>
            </a:endParaRPr>
          </a:p>
        </p:txBody>
      </p:sp>
    </p:spTree>
    <p:extLst>
      <p:ext uri="{BB962C8B-B14F-4D97-AF65-F5344CB8AC3E}">
        <p14:creationId xmlns:p14="http://schemas.microsoft.com/office/powerpoint/2010/main" val="951613052"/>
      </p:ext>
    </p:extLst>
  </p:cSld>
  <p:clrMapOvr>
    <a:masterClrMapping/>
  </p:clrMapOvr>
  <p:transition spd="slow">
    <p:push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5357826"/>
            <a:ext cx="8429684" cy="954107"/>
          </a:xfrm>
          <a:prstGeom prst="rect">
            <a:avLst/>
          </a:prstGeom>
        </p:spPr>
        <p:txBody>
          <a:bodyPr wrap="square">
            <a:spAutoFit/>
          </a:bodyPr>
          <a:lstStyle/>
          <a:p>
            <a:pPr algn="just" rtl="1">
              <a:buClr>
                <a:schemeClr val="accent1"/>
              </a:buClr>
              <a:buSzPct val="70000"/>
              <a:buFont typeface="Wingdings 2" pitchFamily="18" charset="2"/>
              <a:buChar char="Ò"/>
            </a:pPr>
            <a:r>
              <a:rPr lang="fa-IR" sz="2800" b="1" dirty="0" smtClean="0">
                <a:effectLst>
                  <a:outerShdw blurRad="38100" dist="38100" dir="2700000" algn="tl">
                    <a:srgbClr val="000000">
                      <a:alpha val="43137"/>
                    </a:srgbClr>
                  </a:outerShdw>
                </a:effectLst>
                <a:cs typeface="2  Nazanin" pitchFamily="2" charset="-78"/>
              </a:rPr>
              <a:t> هنگاميكه انحصار در بازار وجود داشته باشد، توليد در سطح كارا و بهينه صورت نخواهد گرفت.(تباني واحدهاي انحصاري وجود دارد) </a:t>
            </a:r>
            <a:endParaRPr lang="en-US" sz="2800" b="1" dirty="0" smtClean="0">
              <a:effectLst>
                <a:outerShdw blurRad="38100" dist="38100" dir="2700000" algn="tl">
                  <a:srgbClr val="000000">
                    <a:alpha val="43137"/>
                  </a:srgbClr>
                </a:outerShdw>
              </a:effectLst>
              <a:cs typeface="2  Nazanin" pitchFamily="2" charset="-78"/>
            </a:endParaRPr>
          </a:p>
        </p:txBody>
      </p:sp>
      <p:pic>
        <p:nvPicPr>
          <p:cNvPr id="1026" name="Picture 2" descr="C:\Documents and Settings\Dear-User\Desktop\Tavvoni\New Folder\36.jpg"/>
          <p:cNvPicPr>
            <a:picLocks noChangeAspect="1" noChangeArrowheads="1"/>
          </p:cNvPicPr>
          <p:nvPr/>
        </p:nvPicPr>
        <p:blipFill>
          <a:blip r:embed="rId2" cstate="print">
            <a:duotone>
              <a:prstClr val="black"/>
              <a:schemeClr val="accent5">
                <a:tint val="45000"/>
                <a:satMod val="400000"/>
              </a:schemeClr>
            </a:duotone>
            <a:lum bright="2000" contrast="11000"/>
          </a:blip>
          <a:srcRect/>
          <a:stretch>
            <a:fillRect/>
          </a:stretch>
        </p:blipFill>
        <p:spPr bwMode="auto">
          <a:xfrm>
            <a:off x="1214414" y="71414"/>
            <a:ext cx="6847613" cy="4643470"/>
          </a:xfrm>
          <a:prstGeom prst="rect">
            <a:avLst/>
          </a:prstGeom>
          <a:ln>
            <a:noFill/>
          </a:ln>
          <a:effectLst>
            <a:outerShdw blurRad="190500" algn="tl" rotWithShape="0">
              <a:srgbClr val="000000">
                <a:alpha val="70000"/>
              </a:srgbClr>
            </a:outerShdw>
          </a:effectLst>
        </p:spPr>
      </p:pic>
      <p:sp>
        <p:nvSpPr>
          <p:cNvPr id="4" name="Rectangle 3"/>
          <p:cNvSpPr/>
          <p:nvPr/>
        </p:nvSpPr>
        <p:spPr>
          <a:xfrm>
            <a:off x="1785918" y="4714884"/>
            <a:ext cx="5357850" cy="400110"/>
          </a:xfrm>
          <a:prstGeom prst="rect">
            <a:avLst/>
          </a:prstGeom>
        </p:spPr>
        <p:txBody>
          <a:bodyPr wrap="square">
            <a:spAutoFit/>
          </a:bodyPr>
          <a:lstStyle/>
          <a:p>
            <a:pPr algn="just">
              <a:buClr>
                <a:schemeClr val="accent1"/>
              </a:buClr>
              <a:buSzPct val="70000"/>
            </a:pPr>
            <a:r>
              <a:rPr lang="fa-IR" sz="2000" b="1" dirty="0" smtClean="0">
                <a:effectLst>
                  <a:outerShdw blurRad="38100" dist="38100" dir="2700000" algn="tl">
                    <a:srgbClr val="000000">
                      <a:alpha val="43137"/>
                    </a:srgbClr>
                  </a:outerShdw>
                </a:effectLst>
                <a:cs typeface="2  Nazanin" pitchFamily="2" charset="-78"/>
              </a:rPr>
              <a:t>شدت تمركز در برخي صنايع ايالات متحده آمريكا، 1992</a:t>
            </a:r>
            <a:endParaRPr lang="en-US" sz="2000" b="1" dirty="0" smtClean="0">
              <a:effectLst>
                <a:outerShdw blurRad="38100" dist="38100" dir="2700000" algn="tl">
                  <a:srgbClr val="000000">
                    <a:alpha val="43137"/>
                  </a:srgbClr>
                </a:outerShdw>
              </a:effectLst>
              <a:cs typeface="2  Nazanin" pitchFamily="2" charset="-78"/>
            </a:endParaRPr>
          </a:p>
        </p:txBody>
      </p:sp>
    </p:spTree>
    <p:extLst>
      <p:ext uri="{BB962C8B-B14F-4D97-AF65-F5344CB8AC3E}">
        <p14:creationId xmlns:p14="http://schemas.microsoft.com/office/powerpoint/2010/main" val="1719705365"/>
      </p:ext>
    </p:extLst>
  </p:cSld>
  <p:clrMapOvr>
    <a:masterClrMapping/>
  </p:clrMapOvr>
  <p:transition spd="slow">
    <p:push dir="r"/>
  </p:transition>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normAutofit fontScale="90000"/>
          </a:bodyPr>
          <a:lstStyle/>
          <a:p>
            <a:pPr algn="ctr"/>
            <a:r>
              <a:rPr lang="fa-IR" sz="4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مصرف: </a:t>
            </a:r>
            <a:br>
              <a:rPr lang="fa-IR" sz="4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br>
            <a:endParaRPr lang="en-US" sz="4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mc:AlternateContent xmlns:mc="http://schemas.openxmlformats.org/markup-compatibility/2006" xmlns:a14="http://schemas.microsoft.com/office/drawing/2010/main">
        <mc:Choice Requires="a14">
          <p:sp>
            <p:nvSpPr>
              <p:cNvPr id="5" name="Rectangle 3"/>
              <p:cNvSpPr>
                <a:spLocks noGrp="1" noChangeArrowheads="1"/>
              </p:cNvSpPr>
              <p:nvPr>
                <p:ph idx="1"/>
              </p:nvPr>
            </p:nvSpPr>
            <p:spPr>
              <a:xfrm rot="21052536">
                <a:off x="251520" y="1807361"/>
                <a:ext cx="8568951" cy="4051437"/>
              </a:xfrm>
            </p:spPr>
            <p:txBody>
              <a:bodyPr/>
              <a:lstStyle/>
              <a:p>
                <a:pPr marL="0" indent="0" algn="just">
                  <a:buNone/>
                </a:pPr>
                <a:r>
                  <a:rPr lang="fa-IR" sz="2800" dirty="0" smtClean="0">
                    <a:solidFill>
                      <a:schemeClr val="tx1"/>
                    </a:solidFill>
                    <a:latin typeface="Titr" pitchFamily="2" charset="-78"/>
                    <a:cs typeface="Titr" pitchFamily="2" charset="-78"/>
                  </a:rPr>
                  <a:t>تابع مصرف در اقتصاد دو بخشی:  </a:t>
                </a:r>
                <a:r>
                  <a:rPr lang="en-US" sz="2400" dirty="0" err="1">
                    <a:solidFill>
                      <a:schemeClr val="tx1"/>
                    </a:solidFill>
                  </a:rPr>
                  <a:t>bY</a:t>
                </a:r>
                <a:r>
                  <a:rPr lang="en-US" sz="2400" dirty="0">
                    <a:solidFill>
                      <a:schemeClr val="tx1"/>
                    </a:solidFill>
                  </a:rPr>
                  <a:t> </a:t>
                </a:r>
                <a:r>
                  <a:rPr lang="fa-IR" sz="2400" dirty="0">
                    <a:solidFill>
                      <a:schemeClr val="tx1"/>
                    </a:solidFill>
                  </a:rPr>
                  <a:t> + </a:t>
                </a:r>
                <a:r>
                  <a:rPr lang="en-US" sz="2400" dirty="0">
                    <a:solidFill>
                      <a:schemeClr val="tx1"/>
                    </a:solidFill>
                  </a:rPr>
                  <a:t>a</a:t>
                </a:r>
                <a:r>
                  <a:rPr lang="fa-IR" sz="2400" dirty="0">
                    <a:solidFill>
                      <a:schemeClr val="tx1"/>
                    </a:solidFill>
                  </a:rPr>
                  <a:t> = </a:t>
                </a:r>
                <a:r>
                  <a:rPr lang="en-US" sz="2400" dirty="0">
                    <a:solidFill>
                      <a:schemeClr val="tx1"/>
                    </a:solidFill>
                  </a:rPr>
                  <a:t>C</a:t>
                </a:r>
                <a:endParaRPr lang="fa-IR" sz="2400" dirty="0">
                  <a:solidFill>
                    <a:schemeClr val="tx1"/>
                  </a:solidFill>
                </a:endParaRPr>
              </a:p>
              <a:p>
                <a:pPr marL="0" indent="0" algn="just">
                  <a:buNone/>
                </a:pPr>
                <a:r>
                  <a:rPr lang="fa-IR" sz="2800" dirty="0" smtClean="0">
                    <a:solidFill>
                      <a:schemeClr val="tx1"/>
                    </a:solidFill>
                    <a:latin typeface="Titr" pitchFamily="2" charset="-78"/>
                    <a:cs typeface="Titr" pitchFamily="2" charset="-78"/>
                  </a:rPr>
                  <a:t>تابع مصرف </a:t>
                </a:r>
                <a:r>
                  <a:rPr lang="fa-IR" sz="2800" dirty="0">
                    <a:solidFill>
                      <a:schemeClr val="tx1"/>
                    </a:solidFill>
                    <a:latin typeface="Titr" pitchFamily="2" charset="-78"/>
                    <a:cs typeface="Titr" pitchFamily="2" charset="-78"/>
                  </a:rPr>
                  <a:t>در اقتصاد سه بخشی</a:t>
                </a:r>
                <a:r>
                  <a:rPr lang="fa-IR" sz="2800" dirty="0">
                    <a:solidFill>
                      <a:schemeClr val="tx1"/>
                    </a:solidFill>
                  </a:rPr>
                  <a:t>:  </a:t>
                </a:r>
                <a:r>
                  <a:rPr lang="en-US" sz="2800" dirty="0">
                    <a:solidFill>
                      <a:schemeClr val="tx1"/>
                    </a:solidFill>
                  </a:rPr>
                  <a:t>b </a:t>
                </a:r>
                <a14:m>
                  <m:oMath xmlns:m="http://schemas.openxmlformats.org/officeDocument/2006/math">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a:rPr>
                          <m:t>𝑌</m:t>
                        </m:r>
                      </m:e>
                      <m:sub>
                        <m:r>
                          <a:rPr lang="en-US" sz="2800" i="1">
                            <a:solidFill>
                              <a:schemeClr val="tx1"/>
                            </a:solidFill>
                            <a:latin typeface="Cambria Math"/>
                          </a:rPr>
                          <m:t>𝑑</m:t>
                        </m:r>
                      </m:sub>
                    </m:sSub>
                  </m:oMath>
                </a14:m>
                <a:r>
                  <a:rPr lang="en-US" sz="2800" dirty="0">
                    <a:solidFill>
                      <a:schemeClr val="tx1"/>
                    </a:solidFill>
                  </a:rPr>
                  <a:t> </a:t>
                </a:r>
                <a:r>
                  <a:rPr lang="fa-IR" sz="2800" dirty="0">
                    <a:solidFill>
                      <a:schemeClr val="tx1"/>
                    </a:solidFill>
                  </a:rPr>
                  <a:t> + </a:t>
                </a:r>
                <a:r>
                  <a:rPr lang="en-US" sz="2800" dirty="0">
                    <a:solidFill>
                      <a:schemeClr val="tx1"/>
                    </a:solidFill>
                  </a:rPr>
                  <a:t>a</a:t>
                </a:r>
                <a:r>
                  <a:rPr lang="fa-IR" sz="2800" dirty="0">
                    <a:solidFill>
                      <a:schemeClr val="tx1"/>
                    </a:solidFill>
                  </a:rPr>
                  <a:t> = </a:t>
                </a:r>
                <a:r>
                  <a:rPr lang="en-US" sz="2800" dirty="0">
                    <a:solidFill>
                      <a:schemeClr val="tx1"/>
                    </a:solidFill>
                  </a:rPr>
                  <a:t>C</a:t>
                </a:r>
                <a:endParaRPr lang="fa-IR" sz="2800" dirty="0">
                  <a:solidFill>
                    <a:schemeClr val="tx1"/>
                  </a:solidFill>
                </a:endParaRPr>
              </a:p>
              <a:p>
                <a:pPr algn="just"/>
                <a:endParaRPr lang="fa-IR" dirty="0">
                  <a:solidFill>
                    <a:schemeClr val="tx1"/>
                  </a:solidFill>
                </a:endParaRPr>
              </a:p>
              <a:p>
                <a:pPr marL="0" indent="0" algn="just">
                  <a:buNone/>
                </a:pPr>
                <a:r>
                  <a:rPr lang="fa-IR" sz="2400" dirty="0">
                    <a:solidFill>
                      <a:schemeClr val="tx1"/>
                    </a:solidFill>
                    <a:latin typeface="Titr" pitchFamily="2" charset="-78"/>
                    <a:cs typeface="Titr" pitchFamily="2" charset="-78"/>
                  </a:rPr>
                  <a:t>در معادلات فوق </a:t>
                </a:r>
                <a:r>
                  <a:rPr lang="en-US" sz="2400" dirty="0">
                    <a:solidFill>
                      <a:schemeClr val="tx1"/>
                    </a:solidFill>
                  </a:rPr>
                  <a:t>C</a:t>
                </a:r>
                <a:r>
                  <a:rPr lang="fa-IR" dirty="0">
                    <a:solidFill>
                      <a:schemeClr val="tx1"/>
                    </a:solidFill>
                  </a:rPr>
                  <a:t> </a:t>
                </a:r>
                <a:r>
                  <a:rPr lang="fa-IR" sz="2400" dirty="0">
                    <a:solidFill>
                      <a:schemeClr val="tx1"/>
                    </a:solidFill>
                    <a:latin typeface="Titr" pitchFamily="2" charset="-78"/>
                    <a:cs typeface="Titr" pitchFamily="2" charset="-78"/>
                  </a:rPr>
                  <a:t>مصرف،</a:t>
                </a:r>
                <a:r>
                  <a:rPr lang="fa-IR" dirty="0">
                    <a:solidFill>
                      <a:schemeClr val="tx1"/>
                    </a:solidFill>
                  </a:rPr>
                  <a:t> </a:t>
                </a:r>
                <a:r>
                  <a:rPr lang="en-US" sz="2800" dirty="0">
                    <a:solidFill>
                      <a:schemeClr val="tx1"/>
                    </a:solidFill>
                  </a:rPr>
                  <a:t>a</a:t>
                </a:r>
                <a:r>
                  <a:rPr lang="fa-IR" sz="2800" dirty="0">
                    <a:solidFill>
                      <a:schemeClr val="tx1"/>
                    </a:solidFill>
                  </a:rPr>
                  <a:t> </a:t>
                </a:r>
                <a:r>
                  <a:rPr lang="fa-IR" sz="2400" dirty="0">
                    <a:solidFill>
                      <a:schemeClr val="tx1"/>
                    </a:solidFill>
                    <a:latin typeface="Titr" pitchFamily="2" charset="-78"/>
                    <a:cs typeface="Titr" pitchFamily="2" charset="-78"/>
                  </a:rPr>
                  <a:t>مصرف اولیه</a:t>
                </a:r>
                <a:r>
                  <a:rPr lang="fa-IR" dirty="0">
                    <a:solidFill>
                      <a:schemeClr val="tx1"/>
                    </a:solidFill>
                  </a:rPr>
                  <a:t>، </a:t>
                </a:r>
                <a:r>
                  <a:rPr lang="en-US" sz="2800" dirty="0">
                    <a:solidFill>
                      <a:schemeClr val="tx1"/>
                    </a:solidFill>
                  </a:rPr>
                  <a:t>b</a:t>
                </a:r>
                <a:r>
                  <a:rPr lang="fa-IR" dirty="0">
                    <a:solidFill>
                      <a:schemeClr val="tx1"/>
                    </a:solidFill>
                  </a:rPr>
                  <a:t> </a:t>
                </a:r>
                <a:r>
                  <a:rPr lang="fa-IR" sz="2000" dirty="0">
                    <a:solidFill>
                      <a:schemeClr val="tx1"/>
                    </a:solidFill>
                    <a:latin typeface="Titr" pitchFamily="2" charset="-78"/>
                    <a:cs typeface="Titr" pitchFamily="2" charset="-78"/>
                  </a:rPr>
                  <a:t>میل نهایی به مصرف </a:t>
                </a:r>
                <a:r>
                  <a:rPr lang="fa-IR" sz="2800" dirty="0">
                    <a:solidFill>
                      <a:schemeClr val="tx1"/>
                    </a:solidFill>
                  </a:rPr>
                  <a:t>(</a:t>
                </a:r>
                <a:r>
                  <a:rPr lang="en-US" sz="2800" dirty="0">
                    <a:solidFill>
                      <a:schemeClr val="tx1"/>
                    </a:solidFill>
                  </a:rPr>
                  <a:t>MPC</a:t>
                </a:r>
                <a:r>
                  <a:rPr lang="fa-IR" sz="2800" dirty="0">
                    <a:solidFill>
                      <a:schemeClr val="tx1"/>
                    </a:solidFill>
                  </a:rPr>
                  <a:t>)، </a:t>
                </a:r>
                <a:r>
                  <a:rPr lang="en-US" sz="2800" dirty="0">
                    <a:solidFill>
                      <a:schemeClr val="tx1"/>
                    </a:solidFill>
                  </a:rPr>
                  <a:t>Y</a:t>
                </a:r>
                <a:r>
                  <a:rPr lang="fa-IR" sz="2800" dirty="0">
                    <a:solidFill>
                      <a:schemeClr val="tx1"/>
                    </a:solidFill>
                  </a:rPr>
                  <a:t> </a:t>
                </a:r>
                <a:r>
                  <a:rPr lang="fa-IR" sz="2400" dirty="0">
                    <a:solidFill>
                      <a:schemeClr val="tx1"/>
                    </a:solidFill>
                    <a:latin typeface="Titr" pitchFamily="2" charset="-78"/>
                    <a:cs typeface="Titr" pitchFamily="2" charset="-78"/>
                  </a:rPr>
                  <a:t>درآمد</a:t>
                </a:r>
                <a:r>
                  <a:rPr lang="fa-IR" dirty="0">
                    <a:solidFill>
                      <a:schemeClr val="tx1"/>
                    </a:solidFill>
                  </a:rPr>
                  <a:t> و </a:t>
                </a:r>
                <a:r>
                  <a:rPr lang="en-US" sz="2800" dirty="0">
                    <a:solidFill>
                      <a:schemeClr val="tx1"/>
                    </a:solidFill>
                  </a:rPr>
                  <a:t>YD</a:t>
                </a:r>
                <a:r>
                  <a:rPr lang="fa-IR" dirty="0">
                    <a:solidFill>
                      <a:schemeClr val="tx1"/>
                    </a:solidFill>
                  </a:rPr>
                  <a:t> </a:t>
                </a:r>
                <a:r>
                  <a:rPr lang="fa-IR" sz="2400" dirty="0">
                    <a:solidFill>
                      <a:schemeClr val="tx1"/>
                    </a:solidFill>
                    <a:latin typeface="Titr" pitchFamily="2" charset="-78"/>
                    <a:cs typeface="Titr" pitchFamily="2" charset="-78"/>
                  </a:rPr>
                  <a:t>درآمد قابل تصرف میباشند. </a:t>
                </a:r>
                <a:r>
                  <a:rPr lang="en-US" sz="2800" dirty="0">
                    <a:solidFill>
                      <a:schemeClr val="tx1"/>
                    </a:solidFill>
                  </a:rPr>
                  <a:t>a</a:t>
                </a:r>
                <a:r>
                  <a:rPr lang="fa-IR" dirty="0">
                    <a:solidFill>
                      <a:schemeClr val="tx1"/>
                    </a:solidFill>
                  </a:rPr>
                  <a:t> </a:t>
                </a:r>
                <a:r>
                  <a:rPr lang="fa-IR" sz="2000" dirty="0">
                    <a:solidFill>
                      <a:schemeClr val="tx1"/>
                    </a:solidFill>
                    <a:latin typeface="Titr" pitchFamily="2" charset="-78"/>
                    <a:cs typeface="Titr" pitchFamily="2" charset="-78"/>
                  </a:rPr>
                  <a:t>عددی همواره مثبت بوده و</a:t>
                </a:r>
                <a:r>
                  <a:rPr lang="fa-IR" dirty="0">
                    <a:solidFill>
                      <a:schemeClr val="tx1"/>
                    </a:solidFill>
                  </a:rPr>
                  <a:t> </a:t>
                </a:r>
                <a:r>
                  <a:rPr lang="en-US" sz="2800" dirty="0">
                    <a:solidFill>
                      <a:schemeClr val="tx1"/>
                    </a:solidFill>
                  </a:rPr>
                  <a:t>b</a:t>
                </a:r>
                <a:r>
                  <a:rPr lang="fa-IR" dirty="0">
                    <a:solidFill>
                      <a:schemeClr val="tx1"/>
                    </a:solidFill>
                  </a:rPr>
                  <a:t> </a:t>
                </a:r>
                <a:r>
                  <a:rPr lang="fa-IR" sz="2000" dirty="0">
                    <a:solidFill>
                      <a:schemeClr val="tx1"/>
                    </a:solidFill>
                    <a:latin typeface="Titr" pitchFamily="2" charset="-78"/>
                    <a:cs typeface="Titr" pitchFamily="2" charset="-78"/>
                  </a:rPr>
                  <a:t>عددی بین صفر و یک میباشد</a:t>
                </a:r>
                <a:r>
                  <a:rPr lang="fa-IR" dirty="0">
                    <a:solidFill>
                      <a:schemeClr val="tx1"/>
                    </a:solidFill>
                  </a:rPr>
                  <a:t>.</a:t>
                </a:r>
                <a:endParaRPr lang="en-US" dirty="0">
                  <a:solidFill>
                    <a:schemeClr val="tx1"/>
                  </a:solidFill>
                </a:endParaRPr>
              </a:p>
            </p:txBody>
          </p:sp>
        </mc:Choice>
        <mc:Fallback xmlns="">
          <p:sp>
            <p:nvSpPr>
              <p:cNvPr id="5" name="Rectangle 3"/>
              <p:cNvSpPr>
                <a:spLocks noGrp="1" noRot="1" noChangeAspect="1" noMove="1" noResize="1" noEditPoints="1" noAdjustHandles="1" noChangeArrowheads="1" noChangeShapeType="1" noTextEdit="1"/>
              </p:cNvSpPr>
              <p:nvPr>
                <p:ph idx="1"/>
              </p:nvPr>
            </p:nvSpPr>
            <p:spPr>
              <a:xfrm rot="21052536">
                <a:off x="251520" y="1807361"/>
                <a:ext cx="8568951" cy="4051437"/>
              </a:xfrm>
              <a:blipFill rotWithShape="1">
                <a:blip r:embed="rId2"/>
                <a:stretch>
                  <a:fillRect/>
                </a:stretch>
              </a:blipFill>
            </p:spPr>
            <p:txBody>
              <a:bodyPr/>
              <a:lstStyle/>
              <a:p>
                <a:r>
                  <a:rPr lang="fa-IR">
                    <a:noFill/>
                  </a:rPr>
                  <a:t> </a:t>
                </a:r>
              </a:p>
            </p:txBody>
          </p:sp>
        </mc:Fallback>
      </mc:AlternateContent>
    </p:spTree>
    <p:extLst>
      <p:ext uri="{BB962C8B-B14F-4D97-AF65-F5344CB8AC3E}">
        <p14:creationId xmlns:p14="http://schemas.microsoft.com/office/powerpoint/2010/main" val="3012886711"/>
      </p:ext>
    </p:extLst>
  </p:cSld>
  <p:clrMapOvr>
    <a:masterClrMapping/>
  </p:clrMapOvr>
  <p:transition spd="slow">
    <p:push dir="r"/>
  </p:transition>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normAutofit fontScale="90000"/>
          </a:bodyPr>
          <a:lstStyle/>
          <a:p>
            <a:pPr algn="ctr"/>
            <a:r>
              <a:rPr lang="fa-IR" sz="4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مصرف: </a:t>
            </a:r>
            <a:br>
              <a:rPr lang="fa-IR" sz="4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br>
            <a:endParaRPr lang="en-US" sz="4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mc:AlternateContent xmlns:mc="http://schemas.openxmlformats.org/markup-compatibility/2006" xmlns:a14="http://schemas.microsoft.com/office/drawing/2010/main">
        <mc:Choice Requires="a14">
          <p:sp>
            <p:nvSpPr>
              <p:cNvPr id="5" name="Rectangle 3"/>
              <p:cNvSpPr>
                <a:spLocks noGrp="1" noChangeArrowheads="1"/>
              </p:cNvSpPr>
              <p:nvPr>
                <p:ph idx="1"/>
              </p:nvPr>
            </p:nvSpPr>
            <p:spPr>
              <a:xfrm rot="20804089">
                <a:off x="353384" y="1668980"/>
                <a:ext cx="8352928" cy="4051437"/>
              </a:xfrm>
            </p:spPr>
            <p:txBody>
              <a:bodyPr>
                <a:normAutofit/>
              </a:bodyPr>
              <a:lstStyle/>
              <a:p>
                <a:pPr marL="0" indent="0" algn="just">
                  <a:buNone/>
                </a:pPr>
                <a:r>
                  <a:rPr lang="fa-IR" sz="2800" dirty="0" smtClean="0">
                    <a:solidFill>
                      <a:schemeClr val="tx1"/>
                    </a:solidFill>
                    <a:latin typeface="Titr" pitchFamily="2" charset="-78"/>
                    <a:cs typeface="Titr" pitchFamily="2" charset="-78"/>
                  </a:rPr>
                  <a:t>      مالیات – درآمد = درآمد قابل تصرف</a:t>
                </a:r>
              </a:p>
              <a:p>
                <a:pPr algn="just"/>
                <a14:m>
                  <m:oMath xmlns:m="http://schemas.openxmlformats.org/officeDocument/2006/math">
                    <m:sSub>
                      <m:sSubPr>
                        <m:ctrlPr>
                          <a:rPr lang="en-US" sz="3600" i="1">
                            <a:solidFill>
                              <a:schemeClr val="tx1"/>
                            </a:solidFill>
                            <a:latin typeface="Cambria Math" panose="02040503050406030204" pitchFamily="18" charset="0"/>
                          </a:rPr>
                        </m:ctrlPr>
                      </m:sSubPr>
                      <m:e>
                        <m:r>
                          <a:rPr lang="en-US" sz="3600" b="0" i="1" smtClean="0">
                            <a:solidFill>
                              <a:schemeClr val="tx1"/>
                            </a:solidFill>
                            <a:latin typeface="Cambria Math"/>
                          </a:rPr>
                          <m:t>𝑌</m:t>
                        </m:r>
                      </m:e>
                      <m:sub>
                        <m:r>
                          <a:rPr lang="en-US" sz="3600" i="1">
                            <a:solidFill>
                              <a:schemeClr val="tx1"/>
                            </a:solidFill>
                            <a:latin typeface="Cambria Math"/>
                          </a:rPr>
                          <m:t>𝑑</m:t>
                        </m:r>
                      </m:sub>
                    </m:sSub>
                  </m:oMath>
                </a14:m>
                <a:r>
                  <a:rPr lang="en-US" sz="3600" dirty="0">
                    <a:solidFill>
                      <a:schemeClr val="tx1"/>
                    </a:solidFill>
                  </a:rPr>
                  <a:t> = Y – T     </a:t>
                </a:r>
                <a:r>
                  <a:rPr lang="en-US" sz="3600" dirty="0" smtClean="0">
                    <a:solidFill>
                      <a:schemeClr val="tx1"/>
                    </a:solidFill>
                  </a:rPr>
                  <a:t>                </a:t>
                </a:r>
                <a:endParaRPr lang="en-US" sz="3600" dirty="0">
                  <a:solidFill>
                    <a:schemeClr val="tx1"/>
                  </a:solidFill>
                </a:endParaRPr>
              </a:p>
              <a:p>
                <a:pPr marL="0" indent="0" algn="just">
                  <a:buNone/>
                </a:pPr>
                <a:r>
                  <a:rPr lang="fa-IR" sz="2800" dirty="0">
                    <a:solidFill>
                      <a:schemeClr val="tx1"/>
                    </a:solidFill>
                    <a:latin typeface="Titr" pitchFamily="2" charset="-78"/>
                    <a:cs typeface="Titr" pitchFamily="2" charset="-78"/>
                  </a:rPr>
                  <a:t>میل نهایی به پس انداز = میل نهایی به مصرف - 1</a:t>
                </a:r>
                <a:endParaRPr lang="en-US" sz="2800" dirty="0">
                  <a:solidFill>
                    <a:schemeClr val="tx1"/>
                  </a:solidFill>
                  <a:latin typeface="Titr" pitchFamily="2" charset="-78"/>
                  <a:cs typeface="Titr" pitchFamily="2" charset="-78"/>
                </a:endParaRPr>
              </a:p>
              <a:p>
                <a:pPr algn="just"/>
                <a:endParaRPr lang="fa-IR" sz="3600" dirty="0">
                  <a:solidFill>
                    <a:schemeClr val="tx1"/>
                  </a:solidFill>
                </a:endParaRPr>
              </a:p>
              <a:p>
                <a:pPr marL="0" indent="0" algn="just">
                  <a:buNone/>
                </a:pPr>
                <a:r>
                  <a:rPr lang="fa-IR" sz="3600" dirty="0" smtClean="0">
                    <a:solidFill>
                      <a:schemeClr val="tx1"/>
                    </a:solidFill>
                  </a:rPr>
                  <a:t>                  </a:t>
                </a:r>
                <a:r>
                  <a:rPr lang="en-US" sz="3600" dirty="0">
                    <a:solidFill>
                      <a:schemeClr val="tx1"/>
                    </a:solidFill>
                  </a:rPr>
                  <a:t>1 – MPC = MPS</a:t>
                </a:r>
                <a:r>
                  <a:rPr lang="fa-IR" sz="3600" dirty="0">
                    <a:solidFill>
                      <a:schemeClr val="tx1"/>
                    </a:solidFill>
                  </a:rPr>
                  <a:t>    </a:t>
                </a:r>
              </a:p>
              <a:p>
                <a:pPr marL="0" indent="0" algn="just">
                  <a:buNone/>
                </a:pPr>
                <a:endParaRPr lang="en-US" sz="3600" dirty="0">
                  <a:solidFill>
                    <a:schemeClr val="tx1"/>
                  </a:solidFill>
                </a:endParaRPr>
              </a:p>
            </p:txBody>
          </p:sp>
        </mc:Choice>
        <mc:Fallback xmlns="">
          <p:sp>
            <p:nvSpPr>
              <p:cNvPr id="5" name="Rectangle 3"/>
              <p:cNvSpPr>
                <a:spLocks noGrp="1" noRot="1" noChangeAspect="1" noMove="1" noResize="1" noEditPoints="1" noAdjustHandles="1" noChangeArrowheads="1" noChangeShapeType="1" noTextEdit="1"/>
              </p:cNvSpPr>
              <p:nvPr>
                <p:ph idx="1"/>
              </p:nvPr>
            </p:nvSpPr>
            <p:spPr>
              <a:xfrm rot="20804089">
                <a:off x="353384" y="1668980"/>
                <a:ext cx="8352928" cy="4051437"/>
              </a:xfrm>
              <a:blipFill rotWithShape="1">
                <a:blip r:embed="rId4"/>
                <a:stretch>
                  <a:fillRect t="-1040" r="-605"/>
                </a:stretch>
              </a:blipFill>
            </p:spPr>
            <p:txBody>
              <a:bodyPr/>
              <a:lstStyle/>
              <a:p>
                <a:r>
                  <a:rPr lang="fa-IR">
                    <a:noFill/>
                  </a:rPr>
                  <a:t> </a:t>
                </a:r>
              </a:p>
            </p:txBody>
          </p:sp>
        </mc:Fallback>
      </mc:AlternateContent>
    </p:spTree>
    <p:extLst>
      <p:ext uri="{BB962C8B-B14F-4D97-AF65-F5344CB8AC3E}">
        <p14:creationId xmlns:p14="http://schemas.microsoft.com/office/powerpoint/2010/main" val="3976974979"/>
      </p:ext>
    </p:extLst>
  </p:cSld>
  <p:clrMapOvr>
    <a:masterClrMapping/>
  </p:clrMapOvr>
  <p:transition spd="slow">
    <p:push dir="r"/>
  </p:transition>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normAutofit/>
          </a:bodyPr>
          <a:lstStyle/>
          <a:p>
            <a:pPr algn="ctr"/>
            <a:r>
              <a:rPr lang="fa-IR"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فرمول تولید تعادلی</a:t>
            </a:r>
            <a:endParaRPr lang="en-US"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p:txBody>
          <a:bodyPr>
            <a:normAutofit/>
          </a:bodyPr>
          <a:lstStyle/>
          <a:p>
            <a:pPr marL="0" indent="0" algn="just">
              <a:buNone/>
            </a:pPr>
            <a:r>
              <a:rPr lang="fa-IR" sz="2800" dirty="0">
                <a:latin typeface="Titr" pitchFamily="2" charset="-78"/>
                <a:cs typeface="Titr" pitchFamily="2" charset="-78"/>
              </a:rPr>
              <a:t>فرمول بدست آوردن تولید تعادلی در اقتصاد دو بخشی: </a:t>
            </a:r>
          </a:p>
          <a:p>
            <a:pPr marL="0" indent="0" algn="just">
              <a:buNone/>
            </a:pPr>
            <a:endParaRPr lang="en-US" dirty="0"/>
          </a:p>
          <a:p>
            <a:pPr marL="0" indent="0" algn="just">
              <a:buNone/>
            </a:pPr>
            <a:r>
              <a:rPr lang="fa-IR" sz="3200" dirty="0" smtClean="0"/>
              <a:t>             </a:t>
            </a:r>
            <a:r>
              <a:rPr lang="fa-IR" sz="3200" dirty="0"/>
              <a:t>(</a:t>
            </a:r>
            <a:r>
              <a:rPr lang="en-US" sz="3200" dirty="0"/>
              <a:t>a + I</a:t>
            </a:r>
            <a:r>
              <a:rPr lang="fa-IR" sz="3200" dirty="0"/>
              <a:t>) . </a:t>
            </a:r>
            <a:r>
              <a:rPr lang="en-US" sz="3200" dirty="0"/>
              <a:t>1 – b </a:t>
            </a:r>
            <a:r>
              <a:rPr lang="en-US" sz="3200" dirty="0" smtClean="0"/>
              <a:t>))</a:t>
            </a:r>
            <a:r>
              <a:rPr lang="fa-IR" sz="3200" dirty="0" smtClean="0"/>
              <a:t> </a:t>
            </a:r>
            <a:r>
              <a:rPr lang="en-US" sz="3200" dirty="0" smtClean="0"/>
              <a:t>(</a:t>
            </a:r>
            <a:r>
              <a:rPr lang="fa-IR" sz="3200" dirty="0" smtClean="0"/>
              <a:t>/ 1</a:t>
            </a:r>
            <a:r>
              <a:rPr lang="en-US" sz="3200" dirty="0" smtClean="0"/>
              <a:t>(</a:t>
            </a:r>
            <a:r>
              <a:rPr lang="fa-IR" sz="3200" dirty="0" smtClean="0"/>
              <a:t>= </a:t>
            </a:r>
            <a:r>
              <a:rPr lang="en-US" sz="3200" dirty="0" smtClean="0"/>
              <a:t>Y</a:t>
            </a:r>
            <a:endParaRPr lang="fa-IR" sz="3200" dirty="0"/>
          </a:p>
        </p:txBody>
      </p:sp>
    </p:spTree>
    <p:extLst>
      <p:ext uri="{BB962C8B-B14F-4D97-AF65-F5344CB8AC3E}">
        <p14:creationId xmlns:p14="http://schemas.microsoft.com/office/powerpoint/2010/main" val="1463903474"/>
      </p:ext>
    </p:extLst>
  </p:cSld>
  <p:clrMapOvr>
    <a:masterClrMapping/>
  </p:clrMapOvr>
  <p:transition spd="slow">
    <p:push dir="r"/>
  </p:transition>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normAutofit/>
          </a:bodyPr>
          <a:lstStyle/>
          <a:p>
            <a:pPr algn="ctr"/>
            <a:r>
              <a:rPr lang="fa-IR"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فرمول تولید تعادلی</a:t>
            </a:r>
            <a:endParaRPr lang="en-US"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mc:AlternateContent xmlns:mc="http://schemas.openxmlformats.org/markup-compatibility/2006" xmlns:a14="http://schemas.microsoft.com/office/drawing/2010/main">
        <mc:Choice Requires="a14">
          <p:sp>
            <p:nvSpPr>
              <p:cNvPr id="5" name="Rectangle 3"/>
              <p:cNvSpPr>
                <a:spLocks noGrp="1" noChangeArrowheads="1"/>
              </p:cNvSpPr>
              <p:nvPr>
                <p:ph idx="1"/>
              </p:nvPr>
            </p:nvSpPr>
            <p:spPr>
              <a:xfrm>
                <a:off x="323528" y="1807361"/>
                <a:ext cx="8820471" cy="4934007"/>
              </a:xfrm>
            </p:spPr>
            <p:txBody>
              <a:bodyPr>
                <a:normAutofit/>
              </a:bodyPr>
              <a:lstStyle/>
              <a:p>
                <a:pPr marL="0" indent="0" algn="just">
                  <a:buNone/>
                </a:pPr>
                <a:r>
                  <a:rPr lang="fa-IR" sz="3200" dirty="0" smtClean="0">
                    <a:latin typeface="Titr" pitchFamily="2" charset="-78"/>
                    <a:cs typeface="Titr" pitchFamily="2" charset="-78"/>
                  </a:rPr>
                  <a:t>تولید </a:t>
                </a:r>
                <a:r>
                  <a:rPr lang="fa-IR" sz="3200" dirty="0">
                    <a:latin typeface="Titr" pitchFamily="2" charset="-78"/>
                    <a:cs typeface="Titr" pitchFamily="2" charset="-78"/>
                  </a:rPr>
                  <a:t>تعادلی در اقتصاد سه بخشی</a:t>
                </a:r>
                <a:r>
                  <a:rPr lang="fa-IR" sz="3200" dirty="0" smtClean="0">
                    <a:latin typeface="Titr" pitchFamily="2" charset="-78"/>
                    <a:cs typeface="Titr" pitchFamily="2" charset="-78"/>
                  </a:rPr>
                  <a:t>:</a:t>
                </a:r>
                <a:endParaRPr lang="fa-IR" sz="3200" dirty="0">
                  <a:latin typeface="Titr" pitchFamily="2" charset="-78"/>
                  <a:cs typeface="Titr" pitchFamily="2" charset="-78"/>
                </a:endParaRPr>
              </a:p>
              <a:p>
                <a:pPr marL="0" indent="0" algn="ctr">
                  <a:buNone/>
                </a:pPr>
                <a:r>
                  <a:rPr lang="fa-IR" sz="2600" dirty="0">
                    <a:solidFill>
                      <a:srgbClr val="002060"/>
                    </a:solidFill>
                    <a:latin typeface="2  Nazanin"/>
                    <a:cs typeface="Titr" pitchFamily="2" charset="-78"/>
                  </a:rPr>
                  <a:t>  </a:t>
                </a:r>
                <a:r>
                  <a:rPr lang="en-US" sz="2600" dirty="0">
                    <a:solidFill>
                      <a:srgbClr val="002060"/>
                    </a:solidFill>
                    <a:latin typeface="2  Nazanin"/>
                    <a:cs typeface="Titr" pitchFamily="2" charset="-78"/>
                  </a:rPr>
                  <a:t>Y = </a:t>
                </a:r>
                <a:r>
                  <a:rPr lang="en-US" sz="2600" dirty="0" smtClean="0">
                    <a:solidFill>
                      <a:srgbClr val="002060"/>
                    </a:solidFill>
                    <a:latin typeface="2  Nazanin"/>
                    <a:cs typeface="Titr" pitchFamily="2" charset="-78"/>
                  </a:rPr>
                  <a:t>C </a:t>
                </a:r>
                <a:r>
                  <a:rPr lang="en-US" sz="2600" dirty="0">
                    <a:solidFill>
                      <a:srgbClr val="002060"/>
                    </a:solidFill>
                    <a:latin typeface="2  Nazanin"/>
                    <a:cs typeface="Titr" pitchFamily="2" charset="-78"/>
                  </a:rPr>
                  <a:t>+ I + G </a:t>
                </a:r>
                <a:endParaRPr lang="en-US" sz="2600" dirty="0" smtClean="0">
                  <a:solidFill>
                    <a:srgbClr val="002060"/>
                  </a:solidFill>
                  <a:latin typeface="2  Nazanin"/>
                  <a:cs typeface="Titr" pitchFamily="2" charset="-78"/>
                </a:endParaRPr>
              </a:p>
              <a:p>
                <a:pPr marL="0" indent="0" algn="ctr">
                  <a:buNone/>
                </a:pPr>
                <a:r>
                  <a:rPr lang="en-US" sz="2400" dirty="0" smtClean="0">
                    <a:solidFill>
                      <a:srgbClr val="002060"/>
                    </a:solidFill>
                  </a:rPr>
                  <a:t>b</a:t>
                </a:r>
                <a14:m>
                  <m:oMath xmlns:m="http://schemas.openxmlformats.org/officeDocument/2006/math">
                    <m:sSub>
                      <m:sSubPr>
                        <m:ctrlPr>
                          <a:rPr lang="en-US" sz="2400" i="1">
                            <a:solidFill>
                              <a:srgbClr val="002060"/>
                            </a:solidFill>
                            <a:latin typeface="Cambria Math" panose="02040503050406030204" pitchFamily="18" charset="0"/>
                          </a:rPr>
                        </m:ctrlPr>
                      </m:sSubPr>
                      <m:e>
                        <m:r>
                          <a:rPr lang="en-US" sz="2400" b="0" i="1" smtClean="0">
                            <a:solidFill>
                              <a:srgbClr val="002060"/>
                            </a:solidFill>
                            <a:latin typeface="Cambria Math"/>
                          </a:rPr>
                          <m:t>𝑌</m:t>
                        </m:r>
                      </m:e>
                      <m:sub>
                        <m:r>
                          <a:rPr lang="en-US" sz="2400" i="1">
                            <a:solidFill>
                              <a:srgbClr val="002060"/>
                            </a:solidFill>
                            <a:latin typeface="Cambria Math"/>
                          </a:rPr>
                          <m:t>𝑑</m:t>
                        </m:r>
                      </m:sub>
                    </m:sSub>
                  </m:oMath>
                </a14:m>
                <a:r>
                  <a:rPr lang="en-US" sz="2400" dirty="0">
                    <a:solidFill>
                      <a:srgbClr val="002060"/>
                    </a:solidFill>
                  </a:rPr>
                  <a:t> </a:t>
                </a:r>
                <a:r>
                  <a:rPr lang="fa-IR" sz="2400" dirty="0">
                    <a:solidFill>
                      <a:srgbClr val="002060"/>
                    </a:solidFill>
                  </a:rPr>
                  <a:t> + </a:t>
                </a:r>
                <a:r>
                  <a:rPr lang="en-US" sz="2400" dirty="0">
                    <a:solidFill>
                      <a:srgbClr val="002060"/>
                    </a:solidFill>
                  </a:rPr>
                  <a:t>a</a:t>
                </a:r>
                <a:r>
                  <a:rPr lang="fa-IR" sz="2400" dirty="0">
                    <a:solidFill>
                      <a:srgbClr val="002060"/>
                    </a:solidFill>
                  </a:rPr>
                  <a:t> = </a:t>
                </a:r>
                <a:r>
                  <a:rPr lang="en-US" sz="2400" dirty="0" smtClean="0">
                    <a:solidFill>
                      <a:srgbClr val="002060"/>
                    </a:solidFill>
                  </a:rPr>
                  <a:t>C	b(Y-T)  , </a:t>
                </a:r>
                <a14:m>
                  <m:oMath xmlns:m="http://schemas.openxmlformats.org/officeDocument/2006/math">
                    <m:sSub>
                      <m:sSubPr>
                        <m:ctrlPr>
                          <a:rPr lang="en-US" sz="2400" i="1">
                            <a:solidFill>
                              <a:srgbClr val="002060"/>
                            </a:solidFill>
                            <a:latin typeface="Cambria Math" panose="02040503050406030204" pitchFamily="18" charset="0"/>
                          </a:rPr>
                        </m:ctrlPr>
                      </m:sSubPr>
                      <m:e>
                        <m:r>
                          <a:rPr lang="en-US" sz="2400" b="0" i="1" smtClean="0">
                            <a:solidFill>
                              <a:srgbClr val="002060"/>
                            </a:solidFill>
                            <a:latin typeface="Cambria Math"/>
                          </a:rPr>
                          <m:t>𝑌</m:t>
                        </m:r>
                      </m:e>
                      <m:sub>
                        <m:r>
                          <a:rPr lang="en-US" sz="2400" i="1">
                            <a:solidFill>
                              <a:srgbClr val="002060"/>
                            </a:solidFill>
                            <a:latin typeface="Cambria Math"/>
                          </a:rPr>
                          <m:t>𝑑</m:t>
                        </m:r>
                      </m:sub>
                    </m:sSub>
                  </m:oMath>
                </a14:m>
                <a:r>
                  <a:rPr lang="en-US" sz="2400" dirty="0" smtClean="0">
                    <a:solidFill>
                      <a:srgbClr val="002060"/>
                    </a:solidFill>
                  </a:rPr>
                  <a:t> </a:t>
                </a:r>
                <a:r>
                  <a:rPr lang="en-US" sz="2400" dirty="0">
                    <a:solidFill>
                      <a:srgbClr val="002060"/>
                    </a:solidFill>
                  </a:rPr>
                  <a:t>= Y – T </a:t>
                </a:r>
                <a:r>
                  <a:rPr lang="en-US" sz="2400" dirty="0" smtClean="0">
                    <a:solidFill>
                      <a:srgbClr val="002060"/>
                    </a:solidFill>
                  </a:rPr>
                  <a:t>,</a:t>
                </a:r>
                <a:r>
                  <a:rPr lang="fa-IR" sz="2400" dirty="0" smtClean="0">
                    <a:solidFill>
                      <a:srgbClr val="002060"/>
                    </a:solidFill>
                  </a:rPr>
                  <a:t>+ </a:t>
                </a:r>
                <a:r>
                  <a:rPr lang="en-US" sz="2400" dirty="0">
                    <a:solidFill>
                      <a:srgbClr val="002060"/>
                    </a:solidFill>
                  </a:rPr>
                  <a:t>a</a:t>
                </a:r>
                <a:r>
                  <a:rPr lang="fa-IR" sz="2400" dirty="0">
                    <a:solidFill>
                      <a:srgbClr val="002060"/>
                    </a:solidFill>
                  </a:rPr>
                  <a:t> = </a:t>
                </a:r>
                <a:r>
                  <a:rPr lang="en-US" sz="2400" dirty="0" smtClean="0">
                    <a:solidFill>
                      <a:srgbClr val="002060"/>
                    </a:solidFill>
                  </a:rPr>
                  <a:t>C</a:t>
                </a:r>
              </a:p>
              <a:p>
                <a:pPr marL="0" indent="0" algn="ctr">
                  <a:buNone/>
                </a:pPr>
                <a:r>
                  <a:rPr lang="en-US" sz="2200" dirty="0">
                    <a:solidFill>
                      <a:srgbClr val="002060"/>
                    </a:solidFill>
                  </a:rPr>
                  <a:t>Y = </a:t>
                </a:r>
                <a:r>
                  <a:rPr lang="en-US" sz="2200" dirty="0" err="1" smtClean="0">
                    <a:solidFill>
                      <a:srgbClr val="002060"/>
                    </a:solidFill>
                  </a:rPr>
                  <a:t>a+b</a:t>
                </a:r>
                <a:r>
                  <a:rPr lang="en-US" sz="2200" dirty="0" smtClean="0">
                    <a:solidFill>
                      <a:srgbClr val="002060"/>
                    </a:solidFill>
                  </a:rPr>
                  <a:t>(Y-T) </a:t>
                </a:r>
                <a:r>
                  <a:rPr lang="en-US" sz="2200" dirty="0">
                    <a:solidFill>
                      <a:srgbClr val="002060"/>
                    </a:solidFill>
                  </a:rPr>
                  <a:t>+ I + G </a:t>
                </a:r>
                <a:endParaRPr lang="fa-IR" sz="2200" dirty="0" smtClean="0">
                  <a:solidFill>
                    <a:srgbClr val="002060"/>
                  </a:solidFill>
                </a:endParaRPr>
              </a:p>
              <a:p>
                <a:pPr marL="0" indent="0" algn="ctr">
                  <a:buNone/>
                </a:pPr>
                <a:r>
                  <a:rPr lang="en-US" sz="2200" dirty="0" smtClean="0">
                    <a:solidFill>
                      <a:srgbClr val="002060"/>
                    </a:solidFill>
                  </a:rPr>
                  <a:t>Y-</a:t>
                </a:r>
                <a:r>
                  <a:rPr lang="en-US" sz="2200" dirty="0" err="1" smtClean="0">
                    <a:solidFill>
                      <a:srgbClr val="002060"/>
                    </a:solidFill>
                  </a:rPr>
                  <a:t>bY</a:t>
                </a:r>
                <a:r>
                  <a:rPr lang="en-US" sz="2200" dirty="0" smtClean="0">
                    <a:solidFill>
                      <a:srgbClr val="002060"/>
                    </a:solidFill>
                  </a:rPr>
                  <a:t> </a:t>
                </a:r>
                <a:r>
                  <a:rPr lang="en-US" sz="2200" dirty="0">
                    <a:solidFill>
                      <a:srgbClr val="002060"/>
                    </a:solidFill>
                  </a:rPr>
                  <a:t>= </a:t>
                </a:r>
                <a:r>
                  <a:rPr lang="en-US" sz="2200" dirty="0" smtClean="0">
                    <a:solidFill>
                      <a:srgbClr val="002060"/>
                    </a:solidFill>
                  </a:rPr>
                  <a:t>a-</a:t>
                </a:r>
                <a:r>
                  <a:rPr lang="en-US" sz="2200" dirty="0" err="1" smtClean="0">
                    <a:solidFill>
                      <a:srgbClr val="002060"/>
                    </a:solidFill>
                  </a:rPr>
                  <a:t>bT</a:t>
                </a:r>
                <a:r>
                  <a:rPr lang="en-US" sz="2200" dirty="0" smtClean="0">
                    <a:solidFill>
                      <a:srgbClr val="002060"/>
                    </a:solidFill>
                  </a:rPr>
                  <a:t> </a:t>
                </a:r>
                <a:r>
                  <a:rPr lang="en-US" sz="2200" dirty="0">
                    <a:solidFill>
                      <a:srgbClr val="002060"/>
                    </a:solidFill>
                  </a:rPr>
                  <a:t>+ I + G </a:t>
                </a:r>
                <a:endParaRPr lang="en-US" sz="2200" dirty="0" smtClean="0">
                  <a:solidFill>
                    <a:srgbClr val="002060"/>
                  </a:solidFill>
                </a:endParaRPr>
              </a:p>
              <a:p>
                <a:pPr marL="0" indent="0" algn="ctr">
                  <a:buNone/>
                </a:pPr>
                <a:r>
                  <a:rPr lang="en-US" sz="2200" dirty="0" smtClean="0">
                    <a:solidFill>
                      <a:srgbClr val="002060"/>
                    </a:solidFill>
                  </a:rPr>
                  <a:t>Y(1-b) </a:t>
                </a:r>
                <a:r>
                  <a:rPr lang="en-US" sz="2200" dirty="0">
                    <a:solidFill>
                      <a:srgbClr val="002060"/>
                    </a:solidFill>
                  </a:rPr>
                  <a:t>= a-</a:t>
                </a:r>
                <a:r>
                  <a:rPr lang="en-US" sz="2200" dirty="0" err="1">
                    <a:solidFill>
                      <a:srgbClr val="002060"/>
                    </a:solidFill>
                  </a:rPr>
                  <a:t>bT</a:t>
                </a:r>
                <a:r>
                  <a:rPr lang="en-US" sz="2200" dirty="0">
                    <a:solidFill>
                      <a:srgbClr val="002060"/>
                    </a:solidFill>
                  </a:rPr>
                  <a:t> + I + G </a:t>
                </a:r>
                <a:endParaRPr lang="fa-IR" sz="2200" dirty="0" smtClean="0">
                  <a:solidFill>
                    <a:srgbClr val="002060"/>
                  </a:solidFill>
                </a:endParaRPr>
              </a:p>
              <a:p>
                <a:pPr marL="0" indent="0" algn="ctr">
                  <a:buNone/>
                </a:pPr>
                <a:r>
                  <a:rPr lang="fa-IR" sz="2200" dirty="0" smtClean="0">
                    <a:solidFill>
                      <a:srgbClr val="002060"/>
                    </a:solidFill>
                  </a:rPr>
                  <a:t>          ( </a:t>
                </a:r>
                <a:r>
                  <a:rPr lang="en-US" sz="2200" dirty="0" smtClean="0">
                    <a:solidFill>
                      <a:srgbClr val="002060"/>
                    </a:solidFill>
                  </a:rPr>
                  <a:t>a + I + G – </a:t>
                </a:r>
                <a:r>
                  <a:rPr lang="en-US" sz="2200" dirty="0" err="1" smtClean="0">
                    <a:solidFill>
                      <a:srgbClr val="002060"/>
                    </a:solidFill>
                  </a:rPr>
                  <a:t>b.T</a:t>
                </a:r>
                <a:r>
                  <a:rPr lang="fa-IR" sz="2200" dirty="0" smtClean="0">
                    <a:solidFill>
                      <a:srgbClr val="002060"/>
                    </a:solidFill>
                  </a:rPr>
                  <a:t>) .</a:t>
                </a:r>
                <a:r>
                  <a:rPr lang="en-US" sz="2200" dirty="0" smtClean="0">
                    <a:solidFill>
                      <a:srgbClr val="002060"/>
                    </a:solidFill>
                  </a:rPr>
                  <a:t>)</a:t>
                </a:r>
                <a:r>
                  <a:rPr lang="fa-IR" sz="2200" dirty="0" smtClean="0">
                    <a:solidFill>
                      <a:srgbClr val="002060"/>
                    </a:solidFill>
                  </a:rPr>
                  <a:t> </a:t>
                </a:r>
                <a:r>
                  <a:rPr lang="en-US" sz="2200" dirty="0" smtClean="0">
                    <a:solidFill>
                      <a:srgbClr val="002060"/>
                    </a:solidFill>
                  </a:rPr>
                  <a:t>1 – b )</a:t>
                </a:r>
                <a:r>
                  <a:rPr lang="fa-IR" sz="2200" dirty="0" smtClean="0">
                    <a:solidFill>
                      <a:srgbClr val="002060"/>
                    </a:solidFill>
                  </a:rPr>
                  <a:t> </a:t>
                </a:r>
                <a:r>
                  <a:rPr lang="en-US" sz="2200" dirty="0" smtClean="0">
                    <a:solidFill>
                      <a:srgbClr val="002060"/>
                    </a:solidFill>
                  </a:rPr>
                  <a:t>(</a:t>
                </a:r>
                <a:r>
                  <a:rPr lang="fa-IR" sz="2200" dirty="0" smtClean="0">
                    <a:solidFill>
                      <a:srgbClr val="002060"/>
                    </a:solidFill>
                  </a:rPr>
                  <a:t>/ 1</a:t>
                </a:r>
                <a:r>
                  <a:rPr lang="en-US" sz="2200" dirty="0" smtClean="0">
                    <a:solidFill>
                      <a:srgbClr val="002060"/>
                    </a:solidFill>
                  </a:rPr>
                  <a:t>(</a:t>
                </a:r>
                <a:r>
                  <a:rPr lang="fa-IR" sz="2200" dirty="0" smtClean="0">
                    <a:solidFill>
                      <a:srgbClr val="002060"/>
                    </a:solidFill>
                  </a:rPr>
                  <a:t>= </a:t>
                </a:r>
                <a:r>
                  <a:rPr lang="en-US" sz="2200" dirty="0" smtClean="0">
                    <a:solidFill>
                      <a:srgbClr val="002060"/>
                    </a:solidFill>
                  </a:rPr>
                  <a:t>Y</a:t>
                </a:r>
                <a:endParaRPr lang="en-US" sz="2200" dirty="0">
                  <a:solidFill>
                    <a:srgbClr val="002060"/>
                  </a:solidFill>
                </a:endParaRPr>
              </a:p>
            </p:txBody>
          </p:sp>
        </mc:Choice>
        <mc:Fallback xmlns="">
          <p:sp>
            <p:nvSpPr>
              <p:cNvPr id="5" name="Rectangle 3"/>
              <p:cNvSpPr>
                <a:spLocks noGrp="1" noRot="1" noChangeAspect="1" noMove="1" noResize="1" noEditPoints="1" noAdjustHandles="1" noChangeArrowheads="1" noChangeShapeType="1" noTextEdit="1"/>
              </p:cNvSpPr>
              <p:nvPr>
                <p:ph idx="1"/>
              </p:nvPr>
            </p:nvSpPr>
            <p:spPr>
              <a:xfrm>
                <a:off x="323528" y="1807361"/>
                <a:ext cx="8820471" cy="4934007"/>
              </a:xfrm>
              <a:blipFill rotWithShape="1">
                <a:blip r:embed="rId4"/>
                <a:stretch>
                  <a:fillRect r="-1797"/>
                </a:stretch>
              </a:blipFill>
            </p:spPr>
            <p:txBody>
              <a:bodyPr/>
              <a:lstStyle/>
              <a:p>
                <a:r>
                  <a:rPr lang="fa-IR">
                    <a:noFill/>
                  </a:rPr>
                  <a:t> </a:t>
                </a:r>
              </a:p>
            </p:txBody>
          </p:sp>
        </mc:Fallback>
      </mc:AlternateContent>
    </p:spTree>
    <p:extLst>
      <p:ext uri="{BB962C8B-B14F-4D97-AF65-F5344CB8AC3E}">
        <p14:creationId xmlns:p14="http://schemas.microsoft.com/office/powerpoint/2010/main" val="246070499"/>
      </p:ext>
    </p:extLst>
  </p:cSld>
  <p:clrMapOvr>
    <a:masterClrMapping/>
  </p:clrMapOvr>
  <p:transition spd="slow">
    <p:push dir="r"/>
  </p:transition>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normAutofit/>
          </a:bodyPr>
          <a:lstStyle/>
          <a:p>
            <a:pPr algn="ctr"/>
            <a:r>
              <a:rPr lang="fa-IR"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تغییر در </a:t>
            </a:r>
            <a:r>
              <a:rPr lang="fa-IR"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تعادل</a:t>
            </a:r>
            <a:r>
              <a:rPr lang="en-US"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 </a:t>
            </a:r>
            <a:r>
              <a:rPr lang="fa-IR"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 (</a:t>
            </a:r>
            <a:r>
              <a:rPr lang="fa-IR"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سرمایه </a:t>
            </a:r>
            <a:r>
              <a:rPr lang="fa-IR"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گذاری)</a:t>
            </a:r>
            <a:endPar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323528" y="1807361"/>
            <a:ext cx="8496943" cy="4051437"/>
          </a:xfrm>
        </p:spPr>
        <p:txBody>
          <a:bodyPr/>
          <a:lstStyle/>
          <a:p>
            <a:pPr marL="0" indent="0" algn="just">
              <a:buNone/>
            </a:pPr>
            <a:r>
              <a:rPr lang="fa-IR" sz="2800" dirty="0">
                <a:latin typeface="Titr" pitchFamily="2" charset="-78"/>
                <a:cs typeface="Titr" pitchFamily="2" charset="-78"/>
              </a:rPr>
              <a:t>تغییر در تعادل ناشی از تغییر در سرمایه گذاری:</a:t>
            </a:r>
          </a:p>
          <a:p>
            <a:endParaRPr lang="fa-IR" dirty="0"/>
          </a:p>
          <a:p>
            <a:pPr marL="0" indent="0">
              <a:buNone/>
            </a:pPr>
            <a:r>
              <a:rPr lang="fa-IR" sz="2800" dirty="0" smtClean="0"/>
              <a:t>                        </a:t>
            </a:r>
            <a:r>
              <a:rPr lang="en-US" sz="2800" dirty="0"/>
              <a:t>ΔY </a:t>
            </a:r>
            <a:r>
              <a:rPr lang="en-US" sz="2800" dirty="0" smtClean="0"/>
              <a:t>=( </a:t>
            </a:r>
            <a:r>
              <a:rPr lang="en-US" sz="2800" dirty="0"/>
              <a:t>1 / </a:t>
            </a:r>
            <a:r>
              <a:rPr lang="en-US" sz="2800" dirty="0" smtClean="0"/>
              <a:t>(1-b)) </a:t>
            </a:r>
            <a:r>
              <a:rPr lang="en-US" sz="2800" dirty="0"/>
              <a:t>. (ΔI)</a:t>
            </a:r>
            <a:r>
              <a:rPr lang="fa-IR" sz="2800" dirty="0"/>
              <a:t>     </a:t>
            </a:r>
          </a:p>
          <a:p>
            <a:pPr marL="0" indent="0">
              <a:buNone/>
            </a:pPr>
            <a:r>
              <a:rPr lang="fa-IR" dirty="0" smtClean="0"/>
              <a:t>   </a:t>
            </a:r>
            <a:r>
              <a:rPr lang="fa-IR" sz="2800" dirty="0" smtClean="0"/>
              <a:t>                  </a:t>
            </a:r>
            <a:r>
              <a:rPr lang="en-US" sz="2800" dirty="0" smtClean="0"/>
              <a:t>)</a:t>
            </a:r>
            <a:r>
              <a:rPr lang="fa-IR" sz="2800" dirty="0" smtClean="0"/>
              <a:t> </a:t>
            </a:r>
            <a:r>
              <a:rPr lang="en-US" sz="2800" dirty="0"/>
              <a:t>1 / </a:t>
            </a:r>
            <a:r>
              <a:rPr lang="en-US" sz="2800" dirty="0" smtClean="0"/>
              <a:t>(1-b</a:t>
            </a:r>
            <a:r>
              <a:rPr lang="fa-IR" dirty="0" smtClean="0"/>
              <a:t> </a:t>
            </a:r>
            <a:r>
              <a:rPr lang="fa-IR" sz="2800" dirty="0">
                <a:latin typeface="Titr" pitchFamily="2" charset="-78"/>
                <a:cs typeface="Titr" pitchFamily="2" charset="-78"/>
              </a:rPr>
              <a:t>ضریب افزایش سرمایه گذاری</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2001259890"/>
      </p:ext>
    </p:extLst>
  </p:cSld>
  <p:clrMapOvr>
    <a:masterClrMapping/>
  </p:clrMapOvr>
  <p:transition spd="slow">
    <p:push dir="r"/>
  </p:transition>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6998481"/>
      </p:ext>
    </p:extLst>
  </p:cSld>
  <p:clrMapOvr>
    <a:masterClrMapping/>
  </p:clrMapOvr>
  <p:transition spd="slow">
    <p:push dir="r"/>
  </p:transition>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noFill/>
          <a:ln/>
        </p:spPr>
        <p:txBody>
          <a:bodyPr/>
          <a:lstStyle/>
          <a:p>
            <a:pPr algn="ctr"/>
            <a:r>
              <a:rPr lang="fa-IR"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تغییر در تعادل</a:t>
            </a:r>
            <a:endParaRPr lang="en-US"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179512" y="1807361"/>
            <a:ext cx="8856984" cy="4051437"/>
          </a:xfrm>
        </p:spPr>
        <p:txBody>
          <a:bodyPr>
            <a:normAutofit/>
          </a:bodyPr>
          <a:lstStyle/>
          <a:p>
            <a:pPr marL="0" indent="0" algn="just">
              <a:buNone/>
            </a:pPr>
            <a:r>
              <a:rPr lang="fa-IR" sz="2400" dirty="0">
                <a:latin typeface="Titr" pitchFamily="2" charset="-78"/>
                <a:cs typeface="Titr" pitchFamily="2" charset="-78"/>
              </a:rPr>
              <a:t>تغییر در تعادل ناشی از تغییر در مالیات:</a:t>
            </a:r>
          </a:p>
          <a:p>
            <a:pPr algn="just"/>
            <a:endParaRPr lang="fa-IR" dirty="0"/>
          </a:p>
          <a:p>
            <a:pPr marL="0" indent="0" algn="just">
              <a:buNone/>
            </a:pPr>
            <a:r>
              <a:rPr lang="fa-IR" sz="2800" dirty="0" smtClean="0"/>
              <a:t>                  </a:t>
            </a:r>
            <a:r>
              <a:rPr lang="en-US" sz="2800" dirty="0"/>
              <a:t>ΔY = </a:t>
            </a:r>
            <a:r>
              <a:rPr lang="en-US" sz="2800" dirty="0" smtClean="0"/>
              <a:t>(-</a:t>
            </a:r>
            <a:r>
              <a:rPr lang="en-US" sz="2800" dirty="0"/>
              <a:t>b </a:t>
            </a:r>
            <a:r>
              <a:rPr lang="en-US" sz="2800" dirty="0" smtClean="0"/>
              <a:t>/( 1-b) ). </a:t>
            </a:r>
            <a:r>
              <a:rPr lang="en-US" sz="2800" dirty="0"/>
              <a:t>(ΔT)</a:t>
            </a:r>
            <a:r>
              <a:rPr lang="fa-IR" sz="2800" dirty="0"/>
              <a:t>   </a:t>
            </a:r>
          </a:p>
          <a:p>
            <a:pPr algn="just"/>
            <a:endParaRPr lang="fa-IR" dirty="0"/>
          </a:p>
          <a:p>
            <a:pPr marL="0" indent="0" algn="just">
              <a:buNone/>
            </a:pPr>
            <a:r>
              <a:rPr lang="fa-IR" sz="2800" dirty="0" smtClean="0"/>
              <a:t> </a:t>
            </a:r>
            <a:r>
              <a:rPr lang="en-US" sz="2800" dirty="0"/>
              <a:t>)</a:t>
            </a:r>
            <a:r>
              <a:rPr lang="fa-IR" sz="2800" dirty="0"/>
              <a:t> </a:t>
            </a:r>
            <a:r>
              <a:rPr lang="en-US" sz="2800" dirty="0"/>
              <a:t>-b / </a:t>
            </a:r>
            <a:r>
              <a:rPr lang="en-US" sz="2800" dirty="0" smtClean="0"/>
              <a:t>(1-b</a:t>
            </a:r>
            <a:r>
              <a:rPr lang="fa-IR" dirty="0" smtClean="0"/>
              <a:t> </a:t>
            </a:r>
            <a:r>
              <a:rPr lang="fa-IR" sz="2400" dirty="0">
                <a:latin typeface="Titr" pitchFamily="2" charset="-78"/>
                <a:cs typeface="Titr" pitchFamily="2" charset="-78"/>
              </a:rPr>
              <a:t>ضریب افزایش </a:t>
            </a:r>
            <a:r>
              <a:rPr lang="fa-IR" sz="2400" dirty="0" smtClean="0">
                <a:latin typeface="Titr" pitchFamily="2" charset="-78"/>
                <a:cs typeface="Titr" pitchFamily="2" charset="-78"/>
              </a:rPr>
              <a:t>مالیات ( ضريب مالياتي )</a:t>
            </a:r>
          </a:p>
          <a:p>
            <a:pPr marL="0" indent="0" algn="just">
              <a:buNone/>
            </a:pPr>
            <a:endParaRPr lang="en-US" sz="2400" dirty="0" smtClean="0">
              <a:latin typeface="Titr" pitchFamily="2" charset="-78"/>
              <a:cs typeface="Titr" pitchFamily="2" charset="-78"/>
            </a:endParaRPr>
          </a:p>
          <a:p>
            <a:pPr marL="0" indent="0" algn="just">
              <a:buNone/>
            </a:pPr>
            <a:r>
              <a:rPr lang="fa-IR" sz="2400" dirty="0" smtClean="0">
                <a:latin typeface="Titr" pitchFamily="2" charset="-78"/>
                <a:cs typeface="Titr" pitchFamily="2" charset="-78"/>
              </a:rPr>
              <a:t>ضريب مالياتي  منفي است ،  بدين معني كه با افزايش ماليات درآمد كاهش يافته و</a:t>
            </a:r>
          </a:p>
          <a:p>
            <a:pPr marL="0" indent="0" algn="just">
              <a:buNone/>
            </a:pPr>
            <a:r>
              <a:rPr lang="fa-IR" sz="2400" dirty="0" smtClean="0">
                <a:latin typeface="Titr" pitchFamily="2" charset="-78"/>
                <a:cs typeface="Titr" pitchFamily="2" charset="-78"/>
              </a:rPr>
              <a:t> با كاهش ماليات درآمد افزايش مي يابد .</a:t>
            </a:r>
            <a:endParaRPr lang="en-US" sz="2400" dirty="0">
              <a:latin typeface="Titr" pitchFamily="2" charset="-78"/>
              <a:cs typeface="Titr" pitchFamily="2" charset="-78"/>
            </a:endParaRPr>
          </a:p>
        </p:txBody>
      </p:sp>
    </p:spTree>
    <p:extLst>
      <p:ext uri="{BB962C8B-B14F-4D97-AF65-F5344CB8AC3E}">
        <p14:creationId xmlns:p14="http://schemas.microsoft.com/office/powerpoint/2010/main" val="3070510563"/>
      </p:ext>
    </p:extLst>
  </p:cSld>
  <p:clrMapOvr>
    <a:masterClrMapping/>
  </p:clrMapOvr>
  <p:transition spd="slow">
    <p:push dir="r"/>
  </p:transition>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algn="ctr"/>
            <a:r>
              <a:rPr lang="fa-IR"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موارد نقص مدل درآمد ملی:</a:t>
            </a:r>
            <a:endParaRPr lang="en-US"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107504" y="1807361"/>
            <a:ext cx="8856983" cy="4051437"/>
          </a:xfrm>
        </p:spPr>
        <p:txBody>
          <a:bodyPr/>
          <a:lstStyle/>
          <a:p>
            <a:pPr algn="just">
              <a:buFontTx/>
              <a:buNone/>
            </a:pPr>
            <a:r>
              <a:rPr lang="fa-IR" sz="3200" dirty="0">
                <a:solidFill>
                  <a:srgbClr val="002060"/>
                </a:solidFill>
                <a:latin typeface="Titr" pitchFamily="2" charset="-78"/>
                <a:cs typeface="Titr" pitchFamily="2" charset="-78"/>
              </a:rPr>
              <a:t>1- محدودیت در ستاده ناشی از محدودیت در منابع تولیدی:</a:t>
            </a:r>
          </a:p>
          <a:p>
            <a:pPr marL="0" indent="0" algn="ctr">
              <a:buNone/>
            </a:pPr>
            <a:r>
              <a:rPr lang="fa-IR" sz="2400" dirty="0">
                <a:latin typeface="Titr" pitchFamily="2" charset="-78"/>
                <a:cs typeface="Titr" pitchFamily="2" charset="-78"/>
              </a:rPr>
              <a:t>بنگاههای تولیدی موجود در جامعه دارای ظرفیت مشخص هستند و تعداد </a:t>
            </a:r>
            <a:r>
              <a:rPr lang="fa-IR" sz="2400" dirty="0" smtClean="0">
                <a:latin typeface="Titr" pitchFamily="2" charset="-78"/>
                <a:cs typeface="Titr" pitchFamily="2" charset="-78"/>
              </a:rPr>
              <a:t>نیروی</a:t>
            </a:r>
          </a:p>
          <a:p>
            <a:pPr marL="0" indent="0" algn="ctr">
              <a:buNone/>
            </a:pPr>
            <a:r>
              <a:rPr lang="fa-IR" sz="2400" dirty="0" smtClean="0">
                <a:latin typeface="Titr" pitchFamily="2" charset="-78"/>
                <a:cs typeface="Titr" pitchFamily="2" charset="-78"/>
              </a:rPr>
              <a:t> </a:t>
            </a:r>
            <a:r>
              <a:rPr lang="fa-IR" sz="2400" dirty="0">
                <a:latin typeface="Titr" pitchFamily="2" charset="-78"/>
                <a:cs typeface="Titr" pitchFamily="2" charset="-78"/>
              </a:rPr>
              <a:t>کار نیز معین و محدود است. به عبارت دیگر در اثر اعمال یک سیاست </a:t>
            </a:r>
            <a:r>
              <a:rPr lang="fa-IR" sz="2400" dirty="0" smtClean="0">
                <a:latin typeface="Titr" pitchFamily="2" charset="-78"/>
                <a:cs typeface="Titr" pitchFamily="2" charset="-78"/>
              </a:rPr>
              <a:t>مالی</a:t>
            </a:r>
          </a:p>
          <a:p>
            <a:pPr marL="0" indent="0" algn="ctr">
              <a:buNone/>
            </a:pPr>
            <a:r>
              <a:rPr lang="fa-IR" sz="2400" dirty="0" smtClean="0">
                <a:latin typeface="Titr" pitchFamily="2" charset="-78"/>
                <a:cs typeface="Titr" pitchFamily="2" charset="-78"/>
              </a:rPr>
              <a:t> </a:t>
            </a:r>
            <a:r>
              <a:rPr lang="fa-IR" sz="2400" dirty="0">
                <a:latin typeface="Titr" pitchFamily="2" charset="-78"/>
                <a:cs typeface="Titr" pitchFamily="2" charset="-78"/>
              </a:rPr>
              <a:t>انبساطی (مثلا افزایش </a:t>
            </a:r>
            <a:r>
              <a:rPr lang="en-US" sz="2400" dirty="0">
                <a:latin typeface="Titr" pitchFamily="2" charset="-78"/>
                <a:cs typeface="Titr" pitchFamily="2" charset="-78"/>
              </a:rPr>
              <a:t>G</a:t>
            </a:r>
            <a:r>
              <a:rPr lang="fa-IR" sz="2400" dirty="0">
                <a:latin typeface="Titr" pitchFamily="2" charset="-78"/>
                <a:cs typeface="Titr" pitchFamily="2" charset="-78"/>
              </a:rPr>
              <a:t>)، تقاضای کل (</a:t>
            </a:r>
            <a:r>
              <a:rPr lang="en-US" sz="2400" dirty="0">
                <a:latin typeface="Titr" pitchFamily="2" charset="-78"/>
                <a:cs typeface="Titr" pitchFamily="2" charset="-78"/>
              </a:rPr>
              <a:t>AD</a:t>
            </a:r>
            <a:r>
              <a:rPr lang="fa-IR" sz="2400" dirty="0">
                <a:latin typeface="Titr" pitchFamily="2" charset="-78"/>
                <a:cs typeface="Titr" pitchFamily="2" charset="-78"/>
              </a:rPr>
              <a:t>) افزایش یافته و نهایتا تولید (</a:t>
            </a:r>
            <a:r>
              <a:rPr lang="en-US" sz="2400" dirty="0">
                <a:latin typeface="Titr" pitchFamily="2" charset="-78"/>
                <a:cs typeface="Titr" pitchFamily="2" charset="-78"/>
              </a:rPr>
              <a:t>Y</a:t>
            </a:r>
            <a:r>
              <a:rPr lang="fa-IR" sz="2400" dirty="0" smtClean="0">
                <a:latin typeface="Titr" pitchFamily="2" charset="-78"/>
                <a:cs typeface="Titr" pitchFamily="2" charset="-78"/>
              </a:rPr>
              <a:t>)</a:t>
            </a:r>
          </a:p>
          <a:p>
            <a:pPr marL="0" indent="0" algn="ctr">
              <a:buNone/>
            </a:pPr>
            <a:r>
              <a:rPr lang="fa-IR" sz="2400" dirty="0" smtClean="0">
                <a:latin typeface="Titr" pitchFamily="2" charset="-78"/>
                <a:cs typeface="Titr" pitchFamily="2" charset="-78"/>
              </a:rPr>
              <a:t> </a:t>
            </a:r>
            <a:r>
              <a:rPr lang="fa-IR" sz="2400" dirty="0">
                <a:latin typeface="Titr" pitchFamily="2" charset="-78"/>
                <a:cs typeface="Titr" pitchFamily="2" charset="-78"/>
              </a:rPr>
              <a:t>افزایش می یابد </a:t>
            </a:r>
            <a:r>
              <a:rPr lang="en-US" sz="2400" dirty="0" smtClean="0">
                <a:latin typeface="Titr" pitchFamily="2" charset="-78"/>
                <a:cs typeface="Titr" pitchFamily="2" charset="-78"/>
              </a:rPr>
              <a:t>. </a:t>
            </a:r>
            <a:r>
              <a:rPr lang="fa-IR" sz="2400" dirty="0" smtClean="0">
                <a:latin typeface="Titr" pitchFamily="2" charset="-78"/>
                <a:cs typeface="Titr" pitchFamily="2" charset="-78"/>
              </a:rPr>
              <a:t>اما </a:t>
            </a:r>
            <a:r>
              <a:rPr lang="fa-IR" sz="2400" dirty="0">
                <a:latin typeface="Titr" pitchFamily="2" charset="-78"/>
                <a:cs typeface="Titr" pitchFamily="2" charset="-78"/>
              </a:rPr>
              <a:t>این روند تا حداکثر ظرفیت تولیدی ادامه داشته و پس از </a:t>
            </a:r>
            <a:r>
              <a:rPr lang="fa-IR" sz="2400" dirty="0" smtClean="0">
                <a:latin typeface="Titr" pitchFamily="2" charset="-78"/>
                <a:cs typeface="Titr" pitchFamily="2" charset="-78"/>
              </a:rPr>
              <a:t>آن</a:t>
            </a:r>
          </a:p>
          <a:p>
            <a:pPr marL="0" indent="0" algn="ctr">
              <a:buNone/>
            </a:pPr>
            <a:r>
              <a:rPr lang="fa-IR" sz="2400" dirty="0" smtClean="0">
                <a:latin typeface="Titr" pitchFamily="2" charset="-78"/>
                <a:cs typeface="Titr" pitchFamily="2" charset="-78"/>
              </a:rPr>
              <a:t> </a:t>
            </a:r>
            <a:r>
              <a:rPr lang="fa-IR" sz="2400" dirty="0">
                <a:latin typeface="Titr" pitchFamily="2" charset="-78"/>
                <a:cs typeface="Titr" pitchFamily="2" charset="-78"/>
              </a:rPr>
              <a:t>منجر به افزایش قیمتها میشود. </a:t>
            </a:r>
            <a:endParaRPr lang="en-US" sz="2400" dirty="0">
              <a:latin typeface="Titr" pitchFamily="2" charset="-78"/>
              <a:cs typeface="Titr" pitchFamily="2" charset="-78"/>
            </a:endParaRPr>
          </a:p>
        </p:txBody>
      </p:sp>
    </p:spTree>
    <p:extLst>
      <p:ext uri="{BB962C8B-B14F-4D97-AF65-F5344CB8AC3E}">
        <p14:creationId xmlns:p14="http://schemas.microsoft.com/office/powerpoint/2010/main" val="1254130424"/>
      </p:ext>
    </p:extLst>
  </p:cSld>
  <p:clrMapOvr>
    <a:masterClrMapping/>
  </p:clrMapOvr>
  <p:transition spd="slow">
    <p:push dir="r"/>
  </p:transition>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idx="1"/>
          </p:nvPr>
        </p:nvSpPr>
        <p:spPr>
          <a:xfrm>
            <a:off x="107504" y="548680"/>
            <a:ext cx="8856984" cy="5184576"/>
          </a:xfrm>
        </p:spPr>
        <p:txBody>
          <a:bodyPr>
            <a:normAutofit/>
          </a:bodyPr>
          <a:lstStyle/>
          <a:p>
            <a:pPr marL="0" indent="0" algn="just">
              <a:buNone/>
            </a:pPr>
            <a:r>
              <a:rPr lang="fa-IR" sz="3500" dirty="0" smtClean="0">
                <a:solidFill>
                  <a:srgbClr val="002060"/>
                </a:solidFill>
                <a:latin typeface="Titr" pitchFamily="2" charset="-78"/>
                <a:cs typeface="Titr" pitchFamily="2" charset="-78"/>
              </a:rPr>
              <a:t>2- </a:t>
            </a:r>
            <a:r>
              <a:rPr lang="fa-IR" sz="3500" dirty="0">
                <a:solidFill>
                  <a:srgbClr val="002060"/>
                </a:solidFill>
                <a:latin typeface="Titr" pitchFamily="2" charset="-78"/>
                <a:cs typeface="Titr" pitchFamily="2" charset="-78"/>
              </a:rPr>
              <a:t>اگر در یک اقتصاد منابع بیکار وجود داشته باشد، آنگاه افزایش در هزینه های دولت میتواند منتهی به افزایش در ستاده ها و درآمد ملی شود</a:t>
            </a:r>
            <a:r>
              <a:rPr lang="fa-IR" sz="3500" dirty="0" smtClean="0">
                <a:solidFill>
                  <a:srgbClr val="002060"/>
                </a:solidFill>
                <a:latin typeface="Titr" pitchFamily="2" charset="-78"/>
                <a:cs typeface="Titr" pitchFamily="2" charset="-78"/>
              </a:rPr>
              <a:t>.</a:t>
            </a:r>
            <a:endParaRPr lang="en-US" sz="3500" dirty="0" smtClean="0">
              <a:solidFill>
                <a:srgbClr val="002060"/>
              </a:solidFill>
              <a:latin typeface="Titr" pitchFamily="2" charset="-78"/>
              <a:cs typeface="Titr" pitchFamily="2" charset="-78"/>
            </a:endParaRPr>
          </a:p>
          <a:p>
            <a:pPr marL="0" indent="0" algn="ctr">
              <a:buNone/>
            </a:pPr>
            <a:r>
              <a:rPr lang="fa-IR" sz="2600" dirty="0" smtClean="0"/>
              <a:t> </a:t>
            </a:r>
            <a:r>
              <a:rPr lang="fa-IR" sz="2600" dirty="0"/>
              <a:t>در صورتی که دولت در زمان استفاده کامل از نهاده ها و یا </a:t>
            </a:r>
            <a:r>
              <a:rPr lang="fa-IR" sz="2600" dirty="0" smtClean="0"/>
              <a:t>وجود</a:t>
            </a:r>
          </a:p>
          <a:p>
            <a:pPr marL="0" indent="0" algn="ctr">
              <a:buNone/>
            </a:pPr>
            <a:r>
              <a:rPr lang="fa-IR" sz="2600" dirty="0" smtClean="0"/>
              <a:t> </a:t>
            </a:r>
            <a:r>
              <a:rPr lang="fa-IR" sz="2600" dirty="0"/>
              <a:t>موانع عمده از جهت افزایش تولیدات مبادرت به افزایش </a:t>
            </a:r>
            <a:r>
              <a:rPr lang="fa-IR" sz="2600" dirty="0" smtClean="0"/>
              <a:t>هزینه</a:t>
            </a:r>
          </a:p>
          <a:p>
            <a:pPr marL="0" indent="0" algn="ctr">
              <a:buNone/>
            </a:pPr>
            <a:r>
              <a:rPr lang="fa-IR" sz="2600" dirty="0" smtClean="0"/>
              <a:t> </a:t>
            </a:r>
            <a:r>
              <a:rPr lang="fa-IR" sz="2600" dirty="0"/>
              <a:t>های خود بنماید، نتیجه فقط افزایش قیمتها و تورم خواهد بود.</a:t>
            </a:r>
            <a:endParaRPr lang="en-US" sz="2600" dirty="0"/>
          </a:p>
        </p:txBody>
      </p:sp>
    </p:spTree>
    <p:extLst>
      <p:ext uri="{BB962C8B-B14F-4D97-AF65-F5344CB8AC3E}">
        <p14:creationId xmlns:p14="http://schemas.microsoft.com/office/powerpoint/2010/main" val="957310167"/>
      </p:ext>
    </p:extLst>
  </p:cSld>
  <p:clrMapOvr>
    <a:masterClrMapping/>
  </p:clrMapOvr>
  <p:transition spd="slow">
    <p:push dir="r"/>
  </p:transition>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idx="1"/>
          </p:nvPr>
        </p:nvSpPr>
        <p:spPr>
          <a:xfrm rot="20992032">
            <a:off x="114612" y="1815318"/>
            <a:ext cx="8964487" cy="3331357"/>
          </a:xfrm>
        </p:spPr>
        <p:txBody>
          <a:bodyPr>
            <a:normAutofit/>
          </a:bodyPr>
          <a:lstStyle/>
          <a:p>
            <a:pPr marL="0" indent="0" algn="just">
              <a:buNone/>
            </a:pPr>
            <a:r>
              <a:rPr lang="fa-IR" sz="3200" dirty="0">
                <a:solidFill>
                  <a:srgbClr val="002060"/>
                </a:solidFill>
                <a:latin typeface="Titr" pitchFamily="2" charset="-78"/>
                <a:cs typeface="Titr" pitchFamily="2" charset="-78"/>
              </a:rPr>
              <a:t>3</a:t>
            </a:r>
            <a:r>
              <a:rPr lang="fa-IR" sz="3200" dirty="0" smtClean="0">
                <a:solidFill>
                  <a:srgbClr val="002060"/>
                </a:solidFill>
                <a:latin typeface="Titr" pitchFamily="2" charset="-78"/>
                <a:cs typeface="Titr" pitchFamily="2" charset="-78"/>
              </a:rPr>
              <a:t>- </a:t>
            </a:r>
            <a:r>
              <a:rPr lang="fa-IR" sz="3200" dirty="0">
                <a:solidFill>
                  <a:srgbClr val="002060"/>
                </a:solidFill>
                <a:latin typeface="Titr" pitchFamily="2" charset="-78"/>
                <a:cs typeface="Titr" pitchFamily="2" charset="-78"/>
              </a:rPr>
              <a:t>بعضا تامین مالی دولت از طریق بازار پولی و عمدتا افزایش حجم پول صورت میگیرد که جزء ابزارهای پولی و نه مالی میباشد و در مدل فوق جایی برای آن پیش بینی نشده است.</a:t>
            </a:r>
            <a:endParaRPr lang="en-US" sz="3200" dirty="0">
              <a:solidFill>
                <a:srgbClr val="002060"/>
              </a:solidFill>
              <a:latin typeface="Titr" pitchFamily="2" charset="-78"/>
              <a:cs typeface="Titr" pitchFamily="2" charset="-78"/>
            </a:endParaRPr>
          </a:p>
        </p:txBody>
      </p:sp>
    </p:spTree>
    <p:extLst>
      <p:ext uri="{BB962C8B-B14F-4D97-AF65-F5344CB8AC3E}">
        <p14:creationId xmlns:p14="http://schemas.microsoft.com/office/powerpoint/2010/main" val="737541499"/>
      </p:ext>
    </p:extLst>
  </p:cSld>
  <p:clrMapOvr>
    <a:masterClrMapping/>
  </p:clrMapOvr>
  <p:transition spd="slow">
    <p:push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836" y="342418"/>
            <a:ext cx="8572560" cy="830997"/>
          </a:xfrm>
          <a:prstGeom prst="rect">
            <a:avLst/>
          </a:prstGeom>
          <a:noFill/>
        </p:spPr>
        <p:txBody>
          <a:bodyPr wrap="square" rtlCol="1">
            <a:spAutoFit/>
          </a:bodyPr>
          <a:lstStyle/>
          <a:p>
            <a:pPr algn="just" rtl="1">
              <a:buClr>
                <a:schemeClr val="accent1"/>
              </a:buClr>
              <a:buSzPct val="70000"/>
              <a:buFont typeface="Wingdings 2" pitchFamily="18" charset="2"/>
              <a:buChar char="Ò"/>
            </a:pPr>
            <a:r>
              <a:rPr lang="fa-IR" sz="2400" b="1" dirty="0" smtClean="0">
                <a:effectLst>
                  <a:outerShdw blurRad="38100" dist="38100" dir="2700000" algn="tl">
                    <a:srgbClr val="000000">
                      <a:alpha val="43137"/>
                    </a:srgbClr>
                  </a:outerShdw>
                </a:effectLst>
                <a:cs typeface="2  Nazanin" pitchFamily="2" charset="-78"/>
              </a:rPr>
              <a:t> در اين شرايط توليد بجاي سطح كارا </a:t>
            </a:r>
            <a:r>
              <a:rPr lang="en-US" sz="2400" b="1" dirty="0" smtClean="0">
                <a:effectLst>
                  <a:outerShdw blurRad="38100" dist="38100" dir="2700000" algn="tl">
                    <a:srgbClr val="000000">
                      <a:alpha val="43137"/>
                    </a:srgbClr>
                  </a:outerShdw>
                </a:effectLst>
                <a:cs typeface="2  Nazanin" pitchFamily="2" charset="-78"/>
              </a:rPr>
              <a:t>Q*</a:t>
            </a:r>
            <a:r>
              <a:rPr lang="fa-IR" sz="2400" b="1" dirty="0" smtClean="0">
                <a:effectLst>
                  <a:outerShdw blurRad="38100" dist="38100" dir="2700000" algn="tl">
                    <a:srgbClr val="000000">
                      <a:alpha val="43137"/>
                    </a:srgbClr>
                  </a:outerShdw>
                </a:effectLst>
                <a:cs typeface="2  Nazanin" pitchFamily="2" charset="-78"/>
              </a:rPr>
              <a:t> در سطح كمتر از آن صورت مي گيرد و لذا قيمت نيز بالاتر از قيمت </a:t>
            </a:r>
            <a:r>
              <a:rPr lang="en-US" sz="2400" b="1" dirty="0" smtClean="0">
                <a:effectLst>
                  <a:outerShdw blurRad="38100" dist="38100" dir="2700000" algn="tl">
                    <a:srgbClr val="000000">
                      <a:alpha val="43137"/>
                    </a:srgbClr>
                  </a:outerShdw>
                </a:effectLst>
                <a:cs typeface="2  Nazanin" pitchFamily="2" charset="-78"/>
              </a:rPr>
              <a:t>P*</a:t>
            </a:r>
            <a:r>
              <a:rPr lang="fa-IR" sz="2400" b="1" dirty="0" smtClean="0">
                <a:effectLst>
                  <a:outerShdw blurRad="38100" dist="38100" dir="2700000" algn="tl">
                    <a:srgbClr val="000000">
                      <a:alpha val="43137"/>
                    </a:srgbClr>
                  </a:outerShdw>
                </a:effectLst>
                <a:cs typeface="2  Nazanin" pitchFamily="2" charset="-78"/>
              </a:rPr>
              <a:t> تعادلي خواهد بود و نهايتاً به مصرف كنندگان اجحاف مي گردد. (شكل زير)</a:t>
            </a:r>
            <a:endParaRPr lang="en-US" sz="2400" b="1" dirty="0" smtClean="0">
              <a:effectLst>
                <a:outerShdw blurRad="38100" dist="38100" dir="2700000" algn="tl">
                  <a:srgbClr val="000000">
                    <a:alpha val="43137"/>
                  </a:srgbClr>
                </a:outerShdw>
              </a:effectLst>
              <a:cs typeface="2  Nazanin" pitchFamily="2" charset="-78"/>
            </a:endParaRPr>
          </a:p>
        </p:txBody>
      </p:sp>
      <p:pic>
        <p:nvPicPr>
          <p:cNvPr id="40962" name="Picture 2"/>
          <p:cNvPicPr>
            <a:picLocks noChangeAspect="1" noChangeArrowheads="1"/>
          </p:cNvPicPr>
          <p:nvPr/>
        </p:nvPicPr>
        <p:blipFill>
          <a:blip r:embed="rId2" cstate="print"/>
          <a:srcRect/>
          <a:stretch>
            <a:fillRect/>
          </a:stretch>
        </p:blipFill>
        <p:spPr bwMode="auto">
          <a:xfrm>
            <a:off x="214282" y="1428736"/>
            <a:ext cx="4857784" cy="3576354"/>
          </a:xfrm>
          <a:prstGeom prst="rect">
            <a:avLst/>
          </a:prstGeom>
          <a:noFill/>
          <a:ln w="9525">
            <a:noFill/>
            <a:miter lim="800000"/>
            <a:headEnd/>
            <a:tailEnd/>
          </a:ln>
          <a:effectLst/>
        </p:spPr>
      </p:pic>
      <p:sp>
        <p:nvSpPr>
          <p:cNvPr id="4" name="TextBox 3"/>
          <p:cNvSpPr txBox="1"/>
          <p:nvPr/>
        </p:nvSpPr>
        <p:spPr>
          <a:xfrm>
            <a:off x="5143504" y="1569310"/>
            <a:ext cx="3643338" cy="3323987"/>
          </a:xfrm>
          <a:prstGeom prst="rect">
            <a:avLst/>
          </a:prstGeom>
          <a:noFill/>
        </p:spPr>
        <p:txBody>
          <a:bodyPr wrap="square" rtlCol="1">
            <a:spAutoFit/>
          </a:bodyPr>
          <a:lstStyle/>
          <a:p>
            <a:pPr algn="justLow" rtl="1">
              <a:buClr>
                <a:schemeClr val="accent1"/>
              </a:buClr>
              <a:buSzPct val="70000"/>
              <a:buFont typeface="Wingdings 2" pitchFamily="18" charset="2"/>
              <a:buChar char="Ò"/>
            </a:pPr>
            <a:r>
              <a:rPr lang="fa-IR" sz="2400" b="1" dirty="0" smtClean="0">
                <a:effectLst>
                  <a:outerShdw blurRad="38100" dist="38100" dir="2700000" algn="tl">
                    <a:srgbClr val="000000">
                      <a:alpha val="43137"/>
                    </a:srgbClr>
                  </a:outerShdw>
                </a:effectLst>
                <a:cs typeface="2  Nazanin" pitchFamily="2" charset="-78"/>
              </a:rPr>
              <a:t> قبلاً: خالص منافع اجتماعي در حالت رقابت كامل، </a:t>
            </a:r>
            <a:r>
              <a:rPr lang="fa-IR" sz="2400" b="1" dirty="0" smtClean="0">
                <a:solidFill>
                  <a:srgbClr val="008000"/>
                </a:solidFill>
                <a:effectLst>
                  <a:outerShdw blurRad="38100" dist="38100" dir="2700000" algn="tl">
                    <a:srgbClr val="000000">
                      <a:alpha val="43137"/>
                    </a:srgbClr>
                  </a:outerShdw>
                </a:effectLst>
                <a:cs typeface="2  Nazanin" pitchFamily="2" charset="-78"/>
              </a:rPr>
              <a:t>مثلث </a:t>
            </a:r>
            <a:r>
              <a:rPr lang="en-US" sz="2400" b="1" dirty="0" smtClean="0">
                <a:solidFill>
                  <a:srgbClr val="008000"/>
                </a:solidFill>
                <a:effectLst>
                  <a:outerShdw blurRad="38100" dist="38100" dir="2700000" algn="tl">
                    <a:srgbClr val="000000">
                      <a:alpha val="43137"/>
                    </a:srgbClr>
                  </a:outerShdw>
                </a:effectLst>
                <a:cs typeface="2  Nazanin" pitchFamily="2" charset="-78"/>
              </a:rPr>
              <a:t>ABE</a:t>
            </a:r>
          </a:p>
          <a:p>
            <a:pPr algn="justLow" rtl="1"/>
            <a:r>
              <a:rPr lang="fa-IR" sz="2400" b="1" dirty="0" smtClean="0">
                <a:effectLst>
                  <a:outerShdw blurRad="38100" dist="38100" dir="2700000" algn="tl">
                    <a:srgbClr val="000000">
                      <a:alpha val="43137"/>
                    </a:srgbClr>
                  </a:outerShdw>
                </a:effectLst>
                <a:cs typeface="2  Nazanin" pitchFamily="2" charset="-78"/>
              </a:rPr>
              <a:t>درحال حاضر: خالص منافع اجتماعي در حالت انحصاري، </a:t>
            </a:r>
            <a:r>
              <a:rPr lang="fa-IR" sz="2400" b="1" dirty="0" smtClean="0">
                <a:solidFill>
                  <a:srgbClr val="008000"/>
                </a:solidFill>
                <a:effectLst>
                  <a:outerShdw blurRad="38100" dist="38100" dir="2700000" algn="tl">
                    <a:srgbClr val="000000">
                      <a:alpha val="43137"/>
                    </a:srgbClr>
                  </a:outerShdw>
                </a:effectLst>
                <a:cs typeface="2  Nazanin" pitchFamily="2" charset="-78"/>
              </a:rPr>
              <a:t>ذوزنقه </a:t>
            </a:r>
            <a:r>
              <a:rPr lang="en-US" sz="2400" b="1" dirty="0" smtClean="0">
                <a:solidFill>
                  <a:srgbClr val="008000"/>
                </a:solidFill>
                <a:effectLst>
                  <a:outerShdw blurRad="38100" dist="38100" dir="2700000" algn="tl">
                    <a:srgbClr val="000000">
                      <a:alpha val="43137"/>
                    </a:srgbClr>
                  </a:outerShdw>
                </a:effectLst>
                <a:cs typeface="2  Nazanin" pitchFamily="2" charset="-78"/>
              </a:rPr>
              <a:t>ABNM</a:t>
            </a:r>
            <a:r>
              <a:rPr lang="fa-IR" sz="2400" b="1" dirty="0" smtClean="0">
                <a:solidFill>
                  <a:srgbClr val="008000"/>
                </a:solidFill>
                <a:effectLst>
                  <a:outerShdw blurRad="38100" dist="38100" dir="2700000" algn="tl">
                    <a:srgbClr val="000000">
                      <a:alpha val="43137"/>
                    </a:srgbClr>
                  </a:outerShdw>
                </a:effectLst>
                <a:cs typeface="2  Nazanin" pitchFamily="2" charset="-78"/>
              </a:rPr>
              <a:t> </a:t>
            </a:r>
            <a:endParaRPr lang="en-US" sz="2400" b="1" dirty="0" smtClean="0">
              <a:effectLst>
                <a:outerShdw blurRad="38100" dist="38100" dir="2700000" algn="tl">
                  <a:srgbClr val="000000">
                    <a:alpha val="43137"/>
                  </a:srgbClr>
                </a:outerShdw>
              </a:effectLst>
              <a:cs typeface="2  Nazanin" pitchFamily="2" charset="-78"/>
            </a:endParaRPr>
          </a:p>
          <a:p>
            <a:pPr algn="justLow" rtl="1">
              <a:buClr>
                <a:schemeClr val="accent1"/>
              </a:buClr>
              <a:buSzPct val="70000"/>
              <a:buFont typeface="Wingdings 2" pitchFamily="18" charset="2"/>
              <a:buChar char="Ò"/>
            </a:pPr>
            <a:r>
              <a:rPr lang="fa-IR" sz="2400" b="1" dirty="0" smtClean="0">
                <a:effectLst>
                  <a:outerShdw blurRad="38100" dist="38100" dir="2700000" algn="tl">
                    <a:srgbClr val="000000">
                      <a:alpha val="43137"/>
                    </a:srgbClr>
                  </a:outerShdw>
                </a:effectLst>
                <a:cs typeface="2  Nazanin" pitchFamily="2" charset="-78"/>
              </a:rPr>
              <a:t> نتيجه:</a:t>
            </a:r>
            <a:endParaRPr lang="en-US" sz="2400" b="1" dirty="0" smtClean="0">
              <a:effectLst>
                <a:outerShdw blurRad="38100" dist="38100" dir="2700000" algn="tl">
                  <a:srgbClr val="000000">
                    <a:alpha val="43137"/>
                  </a:srgbClr>
                </a:outerShdw>
              </a:effectLst>
              <a:cs typeface="2  Nazanin" pitchFamily="2" charset="-78"/>
            </a:endParaRPr>
          </a:p>
          <a:p>
            <a:pPr algn="justLow" rtl="1"/>
            <a:r>
              <a:rPr lang="fa-IR" sz="2400" b="1" dirty="0" smtClean="0">
                <a:effectLst>
                  <a:outerShdw blurRad="38100" dist="38100" dir="2700000" algn="tl">
                    <a:srgbClr val="000000">
                      <a:alpha val="43137"/>
                    </a:srgbClr>
                  </a:outerShdw>
                </a:effectLst>
                <a:cs typeface="2  Nazanin" pitchFamily="2" charset="-78"/>
              </a:rPr>
              <a:t>جامعه نسبت به حالت رقابتي به اندازه </a:t>
            </a:r>
            <a:r>
              <a:rPr lang="fa-IR" sz="2400" b="1" dirty="0" smtClean="0">
                <a:solidFill>
                  <a:srgbClr val="FF0000"/>
                </a:solidFill>
                <a:effectLst>
                  <a:outerShdw blurRad="38100" dist="38100" dir="2700000" algn="tl">
                    <a:srgbClr val="000000">
                      <a:alpha val="43137"/>
                    </a:srgbClr>
                  </a:outerShdw>
                </a:effectLst>
                <a:cs typeface="2  Nazanin" pitchFamily="2" charset="-78"/>
              </a:rPr>
              <a:t>مثلث </a:t>
            </a:r>
            <a:r>
              <a:rPr lang="en-US" sz="2400" b="1" dirty="0" smtClean="0">
                <a:solidFill>
                  <a:srgbClr val="FF0000"/>
                </a:solidFill>
                <a:effectLst>
                  <a:outerShdw blurRad="38100" dist="38100" dir="2700000" algn="tl">
                    <a:srgbClr val="000000">
                      <a:alpha val="43137"/>
                    </a:srgbClr>
                  </a:outerShdw>
                </a:effectLst>
                <a:cs typeface="2  Nazanin" pitchFamily="2" charset="-78"/>
              </a:rPr>
              <a:t>MEN</a:t>
            </a:r>
            <a:r>
              <a:rPr lang="fa-IR" sz="2400" b="1" dirty="0" smtClean="0">
                <a:effectLst>
                  <a:outerShdw blurRad="38100" dist="38100" dir="2700000" algn="tl">
                    <a:srgbClr val="000000">
                      <a:alpha val="43137"/>
                    </a:srgbClr>
                  </a:outerShdw>
                </a:effectLst>
                <a:cs typeface="2  Nazanin" pitchFamily="2" charset="-78"/>
              </a:rPr>
              <a:t> منافع اجتماعي را از دست مي دهد. جامعه اصطلاحاً زيان مي برد.</a:t>
            </a:r>
            <a:endParaRPr lang="en-US" sz="2400" b="1" dirty="0" smtClean="0">
              <a:effectLst>
                <a:outerShdw blurRad="38100" dist="38100" dir="2700000" algn="tl">
                  <a:srgbClr val="000000">
                    <a:alpha val="43137"/>
                  </a:srgbClr>
                </a:outerShdw>
              </a:effectLst>
              <a:cs typeface="2  Nazanin" pitchFamily="2" charset="-78"/>
            </a:endParaRPr>
          </a:p>
          <a:p>
            <a:pPr algn="r" rtl="1"/>
            <a:endParaRPr lang="fa-IR" dirty="0"/>
          </a:p>
        </p:txBody>
      </p:sp>
      <p:sp>
        <p:nvSpPr>
          <p:cNvPr id="5" name="Isosceles Triangle 4"/>
          <p:cNvSpPr/>
          <p:nvPr/>
        </p:nvSpPr>
        <p:spPr>
          <a:xfrm rot="5400000">
            <a:off x="1393009" y="2521277"/>
            <a:ext cx="1357322" cy="1172504"/>
          </a:xfrm>
          <a:prstGeom prst="triangle">
            <a:avLst>
              <a:gd name="adj" fmla="val 50983"/>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dirty="0">
              <a:solidFill>
                <a:srgbClr val="FF0000"/>
              </a:solidFill>
            </a:endParaRPr>
          </a:p>
        </p:txBody>
      </p:sp>
    </p:spTree>
    <p:extLst>
      <p:ext uri="{BB962C8B-B14F-4D97-AF65-F5344CB8AC3E}">
        <p14:creationId xmlns:p14="http://schemas.microsoft.com/office/powerpoint/2010/main" val="294110443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fade">
                                      <p:cBhvr>
                                        <p:cTn id="7" dur="2000"/>
                                        <p:tgtEl>
                                          <p:spTgt spid="4096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strips(downLeft)">
                                      <p:cBhvr>
                                        <p:cTn id="12" dur="2000"/>
                                        <p:tgtEl>
                                          <p:spTgt spid="4">
                                            <p:txEl>
                                              <p:pRg st="0" end="0"/>
                                            </p:txEl>
                                          </p:spTgt>
                                        </p:tgtEl>
                                      </p:cBhvr>
                                    </p:animEffect>
                                  </p:childTnLst>
                                </p:cTn>
                              </p:par>
                              <p:par>
                                <p:cTn id="13" presetID="18" presetClass="entr" presetSubtype="12"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strips(downLeft)">
                                      <p:cBhvr>
                                        <p:cTn id="15" dur="20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slide(fromBottom)">
                                      <p:cBhvr>
                                        <p:cTn id="20" dur="500"/>
                                        <p:tgtEl>
                                          <p:spTgt spid="4">
                                            <p:txEl>
                                              <p:pRg st="2" end="2"/>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slide(fromBottom)">
                                      <p:cBhvr>
                                        <p:cTn id="23" dur="500"/>
                                        <p:tgtEl>
                                          <p:spTgt spid="4">
                                            <p:txEl>
                                              <p:pRg st="3" end="3"/>
                                            </p:txEl>
                                          </p:spTgt>
                                        </p:tgtEl>
                                      </p:cBhvr>
                                    </p:animEffect>
                                  </p:childTnLst>
                                </p:cTn>
                              </p:par>
                              <p:par>
                                <p:cTn id="24" presetID="10" presetClass="entr" presetSubtype="0" fill="hold" grpId="0" nodeType="withEffect">
                                  <p:stCondLst>
                                    <p:cond delay="6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2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algn="ctr"/>
            <a:r>
              <a:rPr lang="fa-IR"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بودجه متعادل:</a:t>
            </a:r>
            <a:endParaRPr lang="en-US"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323528" y="1772816"/>
            <a:ext cx="8531109" cy="4051437"/>
          </a:xfrm>
        </p:spPr>
        <p:txBody>
          <a:bodyPr>
            <a:normAutofit/>
          </a:bodyPr>
          <a:lstStyle/>
          <a:p>
            <a:pPr algn="just">
              <a:buFontTx/>
              <a:buNone/>
            </a:pPr>
            <a:r>
              <a:rPr lang="fa-IR" sz="2800" dirty="0">
                <a:latin typeface="Titr" pitchFamily="2" charset="-78"/>
                <a:cs typeface="Titr" pitchFamily="2" charset="-78"/>
              </a:rPr>
              <a:t>تغییر همزمان و برابر مالیات و مخارج دولتی را گویند (مثلا </a:t>
            </a:r>
            <a:r>
              <a:rPr lang="fa-IR" sz="2800" dirty="0" smtClean="0">
                <a:latin typeface="Titr" pitchFamily="2" charset="-78"/>
                <a:cs typeface="Titr" pitchFamily="2" charset="-78"/>
              </a:rPr>
              <a:t>افزایش</a:t>
            </a:r>
          </a:p>
          <a:p>
            <a:pPr algn="just">
              <a:buFontTx/>
              <a:buNone/>
            </a:pPr>
            <a:r>
              <a:rPr lang="fa-IR" sz="2800" dirty="0" smtClean="0">
                <a:latin typeface="Titr" pitchFamily="2" charset="-78"/>
                <a:cs typeface="Titr" pitchFamily="2" charset="-78"/>
              </a:rPr>
              <a:t> </a:t>
            </a:r>
            <a:r>
              <a:rPr lang="fa-IR" sz="2800" dirty="0">
                <a:latin typeface="Titr" pitchFamily="2" charset="-78"/>
                <a:cs typeface="Titr" pitchFamily="2" charset="-78"/>
              </a:rPr>
              <a:t>همزمان 100 واحد به هر دو متغیر)</a:t>
            </a:r>
          </a:p>
          <a:p>
            <a:pPr marL="0" indent="0" algn="just">
              <a:buNone/>
            </a:pPr>
            <a:r>
              <a:rPr lang="fa-IR" sz="2800" dirty="0">
                <a:latin typeface="Titr" pitchFamily="2" charset="-78"/>
                <a:cs typeface="Titr" pitchFamily="2" charset="-78"/>
              </a:rPr>
              <a:t>ممکن است در ابتدای امر چنین به نظر آید که این دو تغییر </a:t>
            </a:r>
            <a:r>
              <a:rPr lang="fa-IR" sz="2800" dirty="0" smtClean="0">
                <a:latin typeface="Titr" pitchFamily="2" charset="-78"/>
                <a:cs typeface="Titr" pitchFamily="2" charset="-78"/>
              </a:rPr>
              <a:t>همدیگر</a:t>
            </a:r>
          </a:p>
          <a:p>
            <a:pPr marL="0" indent="0" algn="just">
              <a:buNone/>
            </a:pPr>
            <a:r>
              <a:rPr lang="fa-IR" sz="2800" dirty="0" smtClean="0">
                <a:latin typeface="Titr" pitchFamily="2" charset="-78"/>
                <a:cs typeface="Titr" pitchFamily="2" charset="-78"/>
              </a:rPr>
              <a:t> </a:t>
            </a:r>
            <a:r>
              <a:rPr lang="fa-IR" sz="2800" dirty="0">
                <a:latin typeface="Titr" pitchFamily="2" charset="-78"/>
                <a:cs typeface="Titr" pitchFamily="2" charset="-78"/>
              </a:rPr>
              <a:t>را خنثی می نمایند ولی اینطور نیست، بلکه تولید تعادلی </a:t>
            </a:r>
            <a:r>
              <a:rPr lang="en-US" sz="2800" dirty="0" smtClean="0">
                <a:latin typeface="Titr" pitchFamily="2" charset="-78"/>
                <a:cs typeface="Titr" pitchFamily="2" charset="-78"/>
              </a:rPr>
              <a:t>(</a:t>
            </a:r>
            <a:r>
              <a:rPr lang="en-US" sz="2800" dirty="0"/>
              <a:t>Y </a:t>
            </a:r>
            <a:r>
              <a:rPr lang="en-US" sz="2800" dirty="0" smtClean="0">
                <a:latin typeface="Titr" pitchFamily="2" charset="-78"/>
                <a:cs typeface="Titr" pitchFamily="2" charset="-78"/>
              </a:rPr>
              <a:t>)</a:t>
            </a:r>
            <a:r>
              <a:rPr lang="fa-IR" sz="2800" dirty="0" smtClean="0">
                <a:latin typeface="Titr" pitchFamily="2" charset="-78"/>
                <a:cs typeface="Titr" pitchFamily="2" charset="-78"/>
              </a:rPr>
              <a:t>دقیقا</a:t>
            </a:r>
          </a:p>
          <a:p>
            <a:pPr marL="0" indent="0" algn="just">
              <a:buNone/>
            </a:pPr>
            <a:r>
              <a:rPr lang="fa-IR" sz="2800" dirty="0" smtClean="0">
                <a:latin typeface="Titr" pitchFamily="2" charset="-78"/>
                <a:cs typeface="Titr" pitchFamily="2" charset="-78"/>
              </a:rPr>
              <a:t> </a:t>
            </a:r>
            <a:r>
              <a:rPr lang="fa-IR" sz="2800" dirty="0">
                <a:latin typeface="Titr" pitchFamily="2" charset="-78"/>
                <a:cs typeface="Titr" pitchFamily="2" charset="-78"/>
              </a:rPr>
              <a:t>به میزان تغییر آن دو متغیر تغییر خواهد کرد.</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1143874458"/>
      </p:ext>
    </p:extLst>
  </p:cSld>
  <p:clrMapOvr>
    <a:masterClrMapping/>
  </p:clrMapOvr>
  <p:transition spd="slow">
    <p:push dir="r"/>
  </p:transition>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title"/>
          </p:nvPr>
        </p:nvSpPr>
        <p:spPr>
          <a:noFill/>
          <a:ln/>
        </p:spPr>
        <p:txBody>
          <a:bodyPr/>
          <a:lstStyle/>
          <a:p>
            <a:pPr algn="ctr"/>
            <a:r>
              <a:rPr lang="fa-IR"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بودجه متعادل:</a:t>
            </a:r>
            <a:endParaRPr lang="en-US"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6" name="Rectangle 3"/>
          <p:cNvSpPr txBox="1">
            <a:spLocks noChangeArrowheads="1"/>
          </p:cNvSpPr>
          <p:nvPr/>
        </p:nvSpPr>
        <p:spPr>
          <a:xfrm>
            <a:off x="762000" y="1596413"/>
            <a:ext cx="8077200" cy="4297363"/>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lgn="just"/>
            <a:r>
              <a:rPr lang="en-US" sz="3600" dirty="0" smtClean="0">
                <a:solidFill>
                  <a:srgbClr val="002060"/>
                </a:solidFill>
              </a:rPr>
              <a:t>Y = 1 / 1-b (a + I + G – b.T)       </a:t>
            </a:r>
          </a:p>
          <a:p>
            <a:pPr algn="just"/>
            <a:r>
              <a:rPr lang="en-US" sz="3600" dirty="0" smtClean="0">
                <a:solidFill>
                  <a:srgbClr val="002060"/>
                </a:solidFill>
              </a:rPr>
              <a:t>ΔY = 1 / 1-b (ΔG – bΔT)                   </a:t>
            </a:r>
          </a:p>
          <a:p>
            <a:pPr algn="just"/>
            <a:r>
              <a:rPr lang="en-US" sz="3600" dirty="0" smtClean="0">
                <a:solidFill>
                  <a:srgbClr val="002060"/>
                </a:solidFill>
              </a:rPr>
              <a:t>ΔY = 1 / 1-b (ΔG – bΔG)                  </a:t>
            </a:r>
          </a:p>
          <a:p>
            <a:pPr algn="just"/>
            <a:r>
              <a:rPr lang="en-US" sz="3600" dirty="0" smtClean="0">
                <a:solidFill>
                  <a:srgbClr val="002060"/>
                </a:solidFill>
              </a:rPr>
              <a:t>ΔY = 1 / 1-b (1– b) ΔG                     </a:t>
            </a:r>
          </a:p>
          <a:p>
            <a:pPr algn="just"/>
            <a:r>
              <a:rPr lang="en-US" sz="3600" dirty="0" smtClean="0">
                <a:solidFill>
                  <a:srgbClr val="002060"/>
                </a:solidFill>
              </a:rPr>
              <a:t>ΔY =ΔG                                           </a:t>
            </a:r>
            <a:endParaRPr lang="en-US" sz="3600" dirty="0">
              <a:solidFill>
                <a:srgbClr val="002060"/>
              </a:solidFill>
            </a:endParaRPr>
          </a:p>
        </p:txBody>
      </p:sp>
    </p:spTree>
    <p:extLst>
      <p:ext uri="{BB962C8B-B14F-4D97-AF65-F5344CB8AC3E}">
        <p14:creationId xmlns:p14="http://schemas.microsoft.com/office/powerpoint/2010/main" val="4055199911"/>
      </p:ext>
    </p:extLst>
  </p:cSld>
  <p:clrMapOvr>
    <a:masterClrMapping/>
  </p:clrMapOvr>
  <p:transition spd="slow">
    <p:push dir="r"/>
  </p:transition>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algn="ctr"/>
            <a:r>
              <a:rPr lang="fa-IR"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ضریب افزایش بودجه متعادل</a:t>
            </a:r>
            <a:endParaRPr lang="en-US" sz="4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5" name="Rectangle 3"/>
          <p:cNvSpPr>
            <a:spLocks noGrp="1" noChangeArrowheads="1"/>
          </p:cNvSpPr>
          <p:nvPr>
            <p:ph idx="1"/>
          </p:nvPr>
        </p:nvSpPr>
        <p:spPr>
          <a:xfrm>
            <a:off x="1009442" y="1807361"/>
            <a:ext cx="7739021" cy="4051437"/>
          </a:xfrm>
        </p:spPr>
        <p:txBody>
          <a:bodyPr/>
          <a:lstStyle/>
          <a:p>
            <a:pPr marL="0" indent="0" algn="just">
              <a:lnSpc>
                <a:spcPct val="90000"/>
              </a:lnSpc>
              <a:buNone/>
            </a:pPr>
            <a:r>
              <a:rPr lang="fa-IR" sz="2800" dirty="0">
                <a:latin typeface="Titr" pitchFamily="2" charset="-78"/>
                <a:cs typeface="Titr" pitchFamily="2" charset="-78"/>
              </a:rPr>
              <a:t>ضریب افزایش بودجه متعادل همواره یک (1) است.</a:t>
            </a:r>
            <a:r>
              <a:rPr lang="en-US" sz="2800" dirty="0">
                <a:latin typeface="Titr" pitchFamily="2" charset="-78"/>
                <a:cs typeface="Titr" pitchFamily="2" charset="-78"/>
              </a:rPr>
              <a:t>     </a:t>
            </a:r>
          </a:p>
          <a:p>
            <a:pPr marL="0" indent="0" algn="just">
              <a:lnSpc>
                <a:spcPct val="90000"/>
              </a:lnSpc>
              <a:buNone/>
            </a:pPr>
            <a:r>
              <a:rPr lang="en-US" dirty="0"/>
              <a:t> </a:t>
            </a:r>
          </a:p>
          <a:p>
            <a:pPr algn="just">
              <a:lnSpc>
                <a:spcPct val="90000"/>
              </a:lnSpc>
            </a:pPr>
            <a:r>
              <a:rPr lang="en-US" sz="2400" dirty="0"/>
              <a:t>ΔY = 1 / 1-b (ΔG)   &amp;   ΔY = -b / 1-b (</a:t>
            </a:r>
            <a:r>
              <a:rPr lang="en-US" sz="2400" dirty="0" smtClean="0"/>
              <a:t>Δt)</a:t>
            </a:r>
            <a:endParaRPr lang="en-US" sz="2400" dirty="0"/>
          </a:p>
          <a:p>
            <a:pPr algn="just">
              <a:lnSpc>
                <a:spcPct val="90000"/>
              </a:lnSpc>
              <a:buFontTx/>
              <a:buNone/>
            </a:pPr>
            <a:endParaRPr lang="en-US" dirty="0"/>
          </a:p>
          <a:p>
            <a:pPr algn="just">
              <a:lnSpc>
                <a:spcPct val="90000"/>
              </a:lnSpc>
            </a:pPr>
            <a:r>
              <a:rPr lang="en-US" sz="2400" dirty="0"/>
              <a:t>ΔY /  ΔG = 1 / 1-b   &amp;   ΔY /  ΔT = -b / 1-b         </a:t>
            </a:r>
            <a:r>
              <a:rPr lang="en-US" sz="2400" dirty="0" smtClean="0"/>
              <a:t>                                      </a:t>
            </a:r>
            <a:endParaRPr lang="en-US" sz="2400" dirty="0"/>
          </a:p>
          <a:p>
            <a:pPr algn="just">
              <a:lnSpc>
                <a:spcPct val="90000"/>
              </a:lnSpc>
              <a:buFontTx/>
              <a:buNone/>
            </a:pPr>
            <a:r>
              <a:rPr lang="en-US" dirty="0"/>
              <a:t>    </a:t>
            </a:r>
          </a:p>
          <a:p>
            <a:pPr algn="just">
              <a:lnSpc>
                <a:spcPct val="90000"/>
              </a:lnSpc>
            </a:pPr>
            <a:r>
              <a:rPr lang="en-US" sz="2400" dirty="0"/>
              <a:t>1 / 1-b  + </a:t>
            </a:r>
            <a:r>
              <a:rPr lang="en-US" sz="2400" dirty="0" smtClean="0"/>
              <a:t>( </a:t>
            </a:r>
            <a:r>
              <a:rPr lang="en-US" sz="2400" dirty="0"/>
              <a:t>-b / </a:t>
            </a:r>
            <a:r>
              <a:rPr lang="en-US" sz="2400" dirty="0" smtClean="0"/>
              <a:t>1-b) </a:t>
            </a:r>
            <a:r>
              <a:rPr lang="en-US" sz="2400" dirty="0"/>
              <a:t>= 1              </a:t>
            </a:r>
            <a:r>
              <a:rPr lang="en-US" sz="2400" dirty="0" smtClean="0"/>
              <a:t>   </a:t>
            </a:r>
            <a:endParaRPr lang="en-US" sz="2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0803845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14338" name="Picture 2" descr="C:\Users\rayansharq\Pictures\New folder\0324.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33396" y="270698"/>
            <a:ext cx="7624786" cy="711096"/>
          </a:xfrm>
          <a:prstGeom prst="rect">
            <a:avLst/>
          </a:prstGeom>
        </p:spPr>
        <p:txBody>
          <a:bodyPr vert="horz" lIns="91440" tIns="45720" rIns="91440" bIns="45720" rtlCol="0" anchor="ctr">
            <a:norm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sz="3600" dirty="0" smtClean="0">
                <a:latin typeface="Titr" pitchFamily="2" charset="-78"/>
                <a:cs typeface="Titr" pitchFamily="2" charset="-78"/>
              </a:rPr>
              <a:t>سوالهای فصل8 </a:t>
            </a:r>
            <a:endParaRPr lang="en-US" sz="3600" dirty="0">
              <a:latin typeface="Titr" pitchFamily="2" charset="-78"/>
              <a:cs typeface="Titr" pitchFamily="2" charset="-78"/>
            </a:endParaRPr>
          </a:p>
        </p:txBody>
      </p:sp>
      <p:sp>
        <p:nvSpPr>
          <p:cNvPr id="6" name="Content Placeholder 2"/>
          <p:cNvSpPr txBox="1">
            <a:spLocks/>
          </p:cNvSpPr>
          <p:nvPr/>
        </p:nvSpPr>
        <p:spPr>
          <a:xfrm>
            <a:off x="323528" y="1124744"/>
            <a:ext cx="8712968" cy="5256583"/>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buFont typeface="Wingdings 2" charset="2"/>
              <a:buNone/>
            </a:pPr>
            <a:r>
              <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1)</a:t>
            </a: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نظریه ارتباط بین بازارهای والراس را توضیح دهید؟</a:t>
            </a:r>
          </a:p>
          <a:p>
            <a:pPr>
              <a:buFont typeface="Wingdings 2" charset="2"/>
              <a:buNone/>
            </a:pPr>
            <a:r>
              <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2)</a:t>
            </a: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ابزارهای عمده دولت در چارچوب اقتصاد کلان را نام ببرید؟</a:t>
            </a:r>
          </a:p>
          <a:p>
            <a:pPr>
              <a:buFont typeface="Wingdings 2" charset="2"/>
              <a:buNone/>
            </a:pPr>
            <a:r>
              <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3)</a:t>
            </a: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درمورد حدود کنترل دولت بر ابزار مالی بحث کنید؟</a:t>
            </a:r>
          </a:p>
          <a:p>
            <a:pPr>
              <a:buFont typeface="Wingdings 2" charset="2"/>
              <a:buNone/>
            </a:pPr>
            <a:r>
              <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4)</a:t>
            </a: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متغیرهای عمده ای راکه در کنترل مستقیم دولت قرار دارند نام ببرید؟</a:t>
            </a:r>
          </a:p>
          <a:p>
            <a:pPr>
              <a:buFont typeface="Wingdings 2" charset="2"/>
              <a:buNone/>
            </a:pPr>
            <a:r>
              <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5)</a:t>
            </a: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عواملی را که نتیجه فعالیتها و تصمیمات دولت هستند نام ببرید؟</a:t>
            </a:r>
          </a:p>
          <a:p>
            <a:pPr>
              <a:buFont typeface="Wingdings 2" charset="2"/>
              <a:buNone/>
            </a:pPr>
            <a:r>
              <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6)</a:t>
            </a: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تابع مصرف رابا ذکر مثال تشریح کنید؟</a:t>
            </a:r>
          </a:p>
          <a:p>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p:txBody>
      </p:sp>
    </p:spTree>
    <p:extLst>
      <p:ext uri="{BB962C8B-B14F-4D97-AF65-F5344CB8AC3E}">
        <p14:creationId xmlns:p14="http://schemas.microsoft.com/office/powerpoint/2010/main" val="79969097"/>
      </p:ext>
    </p:extLst>
  </p:cSld>
  <p:clrMapOvr>
    <a:masterClrMapping/>
  </p:clrMapOvr>
  <p:transition spd="slow">
    <p:push dir="r"/>
  </p:transition>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rayansharq\Pictures\New folder\0324.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9512" y="692696"/>
            <a:ext cx="8640960" cy="4524315"/>
          </a:xfrm>
          <a:prstGeom prst="rect">
            <a:avLst/>
          </a:prstGeom>
        </p:spPr>
        <p:txBody>
          <a:bodyPr wrap="square">
            <a:spAutoFit/>
          </a:bodyPr>
          <a:lstStyle/>
          <a:p>
            <a:pPr>
              <a:buFont typeface="Wingdings 2" charset="2"/>
              <a:buNone/>
            </a:pPr>
            <a:r>
              <a:rPr lang="fa-IR"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7)</a:t>
            </a:r>
            <a:r>
              <a:rPr lang="fa-IR" sz="24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با دردست داشتن مدل درآمد ملی و تاثیر تغییر در هزینه های دولت در مجموع ستاده ها آن را تفسیر کنید</a:t>
            </a:r>
            <a:r>
              <a:rPr lang="fa-IR" sz="24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a:t>
            </a:r>
          </a:p>
          <a:p>
            <a:pPr>
              <a:buFont typeface="Wingdings 2" charset="2"/>
              <a:buNone/>
            </a:pPr>
            <a:endParaRPr lang="fa-IR"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a:p>
            <a:pPr>
              <a:buFont typeface="Wingdings 2" charset="2"/>
              <a:buNone/>
            </a:pPr>
            <a:r>
              <a:rPr lang="fa-IR"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8)</a:t>
            </a:r>
            <a:r>
              <a:rPr lang="fa-IR" sz="24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اشکالاتی را که برمدل درآمدملی وارد است توضیح دهید</a:t>
            </a:r>
            <a:r>
              <a:rPr lang="fa-IR" sz="24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a:t>
            </a:r>
          </a:p>
          <a:p>
            <a:pPr>
              <a:buFont typeface="Wingdings 2" charset="2"/>
              <a:buNone/>
            </a:pPr>
            <a:endParaRPr lang="fa-IR"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a:p>
            <a:pPr>
              <a:buFont typeface="Wingdings 2" charset="2"/>
              <a:buNone/>
            </a:pPr>
            <a:r>
              <a:rPr lang="fa-IR"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9)</a:t>
            </a:r>
            <a:r>
              <a:rPr lang="fa-IR" sz="24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رابطه کاهش و افزایش مالیات را با کاهش و افزایش درآمد توضیح دهید</a:t>
            </a:r>
            <a:r>
              <a:rPr lang="fa-IR" sz="24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a:t>
            </a:r>
          </a:p>
          <a:p>
            <a:pPr>
              <a:buFont typeface="Wingdings 2" charset="2"/>
              <a:buNone/>
            </a:pPr>
            <a:endParaRPr lang="fa-IR"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a:p>
            <a:pPr>
              <a:buFont typeface="Wingdings 2" charset="2"/>
              <a:buNone/>
            </a:pPr>
            <a:r>
              <a:rPr lang="fa-IR"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10)</a:t>
            </a:r>
            <a:r>
              <a:rPr lang="fa-IR" sz="24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ضریب مالیاتی را باذکر یک مثال تشریح کنید؟ با محاسبه توليد تعادلي در اقتصاد سه بخشي ضريب مالياتي (ضریب افزایش مالیات ) را بدست آوريد . </a:t>
            </a:r>
            <a:endParaRPr lang="fa-IR" sz="2400" b="1" cap="all"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endParaRPr>
          </a:p>
          <a:p>
            <a:pPr>
              <a:buFont typeface="Wingdings 2" charset="2"/>
              <a:buNone/>
            </a:pPr>
            <a:endParaRPr lang="fa-IR"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endParaRPr>
          </a:p>
          <a:p>
            <a:pPr>
              <a:buFont typeface="Wingdings 2" charset="2"/>
              <a:buNone/>
            </a:pPr>
            <a:r>
              <a:rPr lang="fa-IR"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11)</a:t>
            </a:r>
            <a:r>
              <a:rPr lang="fa-IR" sz="24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tr" pitchFamily="2" charset="-78"/>
                <a:cs typeface="Titr" pitchFamily="2" charset="-78"/>
              </a:rPr>
              <a:t>تاثیری را که پس از افزایش مالیاتها و هزینه ها به نسبت مساوی از طرف دولت در درآمد ملی به وجود می آید باذکر مثال تشریح کنید؟</a:t>
            </a:r>
          </a:p>
        </p:txBody>
      </p:sp>
    </p:spTree>
    <p:extLst>
      <p:ext uri="{BB962C8B-B14F-4D97-AF65-F5344CB8AC3E}">
        <p14:creationId xmlns:p14="http://schemas.microsoft.com/office/powerpoint/2010/main" val="1717464972"/>
      </p:ext>
    </p:extLst>
  </p:cSld>
  <p:clrMapOvr>
    <a:masterClrMapping/>
  </p:clrMapOvr>
  <p:transition spd="slow">
    <p:push dir="r"/>
  </p:transition>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15362" name="Picture 2" descr="C:\Users\rayansharq\Pictures\resized_267940_858.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0" y="152400"/>
            <a:ext cx="8077200" cy="684312"/>
          </a:xfrm>
          <a:prstGeom prst="rect">
            <a:avLst/>
          </a:prstGeom>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sz="5400" dirty="0" smtClean="0">
                <a:ln w="18415" cmpd="sng">
                  <a:solidFill>
                    <a:srgbClr val="FFFFFF"/>
                  </a:solidFill>
                  <a:prstDash val="solid"/>
                </a:ln>
                <a:solidFill>
                  <a:schemeClr val="tx1"/>
                </a:solidFill>
                <a:effectLst>
                  <a:outerShdw blurRad="63500" dir="3600000" algn="tl" rotWithShape="0">
                    <a:srgbClr val="000000">
                      <a:alpha val="70000"/>
                    </a:srgbClr>
                  </a:outerShdw>
                </a:effectLst>
                <a:latin typeface="Titr" pitchFamily="2" charset="-78"/>
                <a:cs typeface="Titr" pitchFamily="2" charset="-78"/>
              </a:rPr>
              <a:t>امتحان</a:t>
            </a:r>
            <a:endParaRPr lang="en-US" sz="5400" dirty="0">
              <a:ln w="18415" cmpd="sng">
                <a:solidFill>
                  <a:srgbClr val="FFFFFF"/>
                </a:solidFill>
                <a:prstDash val="solid"/>
              </a:ln>
              <a:solidFill>
                <a:schemeClr val="tx1"/>
              </a:solidFill>
              <a:effectLst>
                <a:outerShdw blurRad="63500" dir="3600000" algn="tl" rotWithShape="0">
                  <a:srgbClr val="000000">
                    <a:alpha val="70000"/>
                  </a:srgbClr>
                </a:outerShdw>
              </a:effectLst>
              <a:latin typeface="Titr" pitchFamily="2" charset="-78"/>
              <a:cs typeface="Titr" pitchFamily="2" charset="-78"/>
            </a:endParaRPr>
          </a:p>
        </p:txBody>
      </p:sp>
      <p:sp>
        <p:nvSpPr>
          <p:cNvPr id="6" name="Content Placeholder 2"/>
          <p:cNvSpPr txBox="1">
            <a:spLocks/>
          </p:cNvSpPr>
          <p:nvPr/>
        </p:nvSpPr>
        <p:spPr>
          <a:xfrm>
            <a:off x="-180528" y="980728"/>
            <a:ext cx="9217024" cy="5486400"/>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buFont typeface="+mj-lt"/>
              <a:buAutoNum type="arabicParenR"/>
            </a:pPr>
            <a:r>
              <a:rPr lang="fa-IR"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صفحه اول جهت درج نمرات مي باشد ، لذا در آن مطلبي ننويسد .</a:t>
            </a:r>
          </a:p>
          <a:p>
            <a:pPr>
              <a:buFont typeface="+mj-lt"/>
              <a:buAutoNum type="arabicParenR"/>
            </a:pPr>
            <a:r>
              <a:rPr lang="fa-IR"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جواب هر سوال را در يك صفحه بنويسيد .</a:t>
            </a:r>
          </a:p>
          <a:p>
            <a:pPr>
              <a:buFont typeface="+mj-lt"/>
              <a:buAutoNum type="arabicParenR"/>
            </a:pPr>
            <a:r>
              <a:rPr lang="fa-IR"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جواب سوالات را خوش خط و درشت بنويسيد .</a:t>
            </a:r>
          </a:p>
          <a:p>
            <a:pPr>
              <a:buFont typeface="+mj-lt"/>
              <a:buAutoNum type="arabicParenR"/>
            </a:pPr>
            <a:r>
              <a:rPr lang="fa-IR"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در صورت خط خوردگي در صفحه بعد بنويسيد . </a:t>
            </a:r>
          </a:p>
          <a:p>
            <a:pPr>
              <a:buFont typeface="+mj-lt"/>
              <a:buAutoNum type="arabicParenR"/>
            </a:pPr>
            <a:r>
              <a:rPr lang="fa-IR"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نام استاد صحيح درج شود .</a:t>
            </a:r>
          </a:p>
          <a:p>
            <a:pPr>
              <a:buFont typeface="+mj-lt"/>
              <a:buAutoNum type="arabicParenR"/>
            </a:pPr>
            <a:r>
              <a:rPr lang="fa-IR"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در پايان كل جوابها كلمه « پايان »  و با تشكر درج شود .</a:t>
            </a:r>
            <a:endParaRPr lang="fa-IR"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endParaRPr>
          </a:p>
        </p:txBody>
      </p:sp>
    </p:spTree>
    <p:extLst>
      <p:ext uri="{BB962C8B-B14F-4D97-AF65-F5344CB8AC3E}">
        <p14:creationId xmlns:p14="http://schemas.microsoft.com/office/powerpoint/2010/main" val="1121445278"/>
      </p:ext>
    </p:extLst>
  </p:cSld>
  <p:clrMapOvr>
    <a:masterClrMapping/>
  </p:clrMapOvr>
  <p:transition spd="slow">
    <p:push dir="r"/>
  </p:transition>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jidAkhshabi(www.IRANsima.MihanBlog.Com).wma">
            <a:hlinkClick r:id="" action="ppaction://media"/>
          </p:cNvPr>
          <p:cNvPicPr>
            <a:picLocks noRot="1" noChangeAspect="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66" y="40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p:cNvGraphicFramePr>
            <a:graphicFrameLocks noChangeAspect="1"/>
          </p:cNvGraphicFramePr>
          <p:nvPr>
            <p:extLst/>
          </p:nvPr>
        </p:nvGraphicFramePr>
        <p:xfrm>
          <a:off x="-33266" y="56846"/>
          <a:ext cx="9101470" cy="6801154"/>
        </p:xfrm>
        <a:graphic>
          <a:graphicData uri="http://schemas.openxmlformats.org/presentationml/2006/ole">
            <mc:AlternateContent xmlns:mc="http://schemas.openxmlformats.org/markup-compatibility/2006">
              <mc:Choice xmlns:v="urn:schemas-microsoft-com:vml" Requires="v">
                <p:oleObj spid="_x0000_s1028" name="Presentation" r:id="rId6" imgW="4568804" imgH="3425985" progId="PowerPoint.Show.12">
                  <p:embed/>
                </p:oleObj>
              </mc:Choice>
              <mc:Fallback>
                <p:oleObj name="Presentation" r:id="rId6" imgW="4568804" imgH="3425985" progId="PowerPoint.Show.1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66" y="56846"/>
                        <a:ext cx="9101470" cy="6801154"/>
                      </a:xfrm>
                      <a:prstGeom prst="rect">
                        <a:avLst/>
                      </a:prstGeom>
                      <a:noFill/>
                      <a:ln>
                        <a:noFill/>
                      </a:ln>
                    </p:spPr>
                  </p:pic>
                </p:oleObj>
              </mc:Fallback>
            </mc:AlternateContent>
          </a:graphicData>
        </a:graphic>
      </p:graphicFrame>
      <p:sp>
        <p:nvSpPr>
          <p:cNvPr id="7" name="TextBox 5"/>
          <p:cNvSpPr txBox="1"/>
          <p:nvPr/>
        </p:nvSpPr>
        <p:spPr>
          <a:xfrm>
            <a:off x="5868144" y="5229200"/>
            <a:ext cx="3024336" cy="461665"/>
          </a:xfrm>
          <a:prstGeom prst="rect">
            <a:avLst/>
          </a:prstGeom>
          <a:noFill/>
        </p:spPr>
        <p:txBody>
          <a:bodyPr wrap="square" rtlCol="1">
            <a:spAutoFit/>
          </a:bodyPr>
          <a:lstStyle/>
          <a:p>
            <a:pPr marL="109855" marR="0">
              <a:spcBef>
                <a:spcPts val="0"/>
              </a:spcBef>
              <a:spcAft>
                <a:spcPts val="0"/>
              </a:spcAft>
            </a:pPr>
            <a:r>
              <a:rPr lang="en-US" sz="1200" b="1" kern="1200" dirty="0" smtClean="0">
                <a:solidFill>
                  <a:srgbClr val="002060"/>
                </a:solidFill>
                <a:effectLst/>
                <a:latin typeface="IranNastaliq"/>
                <a:ea typeface="Times New Roman"/>
              </a:rPr>
              <a:t>RADDARVISH</a:t>
            </a:r>
            <a:r>
              <a:rPr lang="en-US" sz="2400" b="1" kern="1200" dirty="0" smtClean="0">
                <a:solidFill>
                  <a:srgbClr val="002060"/>
                </a:solidFill>
                <a:effectLst/>
                <a:latin typeface="IranNastaliq"/>
                <a:ea typeface="Times New Roman"/>
              </a:rPr>
              <a:t>@</a:t>
            </a:r>
            <a:r>
              <a:rPr lang="en-US" sz="1200" b="1" kern="1200" dirty="0" smtClean="0">
                <a:solidFill>
                  <a:srgbClr val="002060"/>
                </a:solidFill>
                <a:effectLst/>
                <a:latin typeface="IranNastaliq"/>
                <a:ea typeface="Times New Roman"/>
              </a:rPr>
              <a:t>GMAIL.COM</a:t>
            </a:r>
            <a:endParaRPr lang="en-US" sz="2400" dirty="0">
              <a:solidFill>
                <a:srgbClr val="002060"/>
              </a:solidFill>
              <a:effectLst/>
              <a:latin typeface="Times New Roman"/>
              <a:ea typeface="Times New Roman"/>
            </a:endParaRPr>
          </a:p>
        </p:txBody>
      </p:sp>
    </p:spTree>
    <p:extLst>
      <p:ext uri="{BB962C8B-B14F-4D97-AF65-F5344CB8AC3E}">
        <p14:creationId xmlns:p14="http://schemas.microsoft.com/office/powerpoint/2010/main" val="198207416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12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16386" name="Picture 2" descr="C:\Users\rayansharq\Pictures\New folder\01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762000" y="332656"/>
            <a:ext cx="8077200" cy="6048672"/>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Font typeface="Wingdings 2" charset="2"/>
              <a:buNone/>
            </a:pPr>
            <a:r>
              <a:rPr lang="fa-IR" sz="115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علم بهتر است يا</a:t>
            </a:r>
            <a:endParaRPr lang="en-US" sz="115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endParaRPr>
          </a:p>
          <a:p>
            <a:pPr marL="0" indent="0" algn="ctr">
              <a:buFont typeface="Wingdings 2" charset="2"/>
              <a:buNone/>
            </a:pPr>
            <a:r>
              <a:rPr lang="fa-IR" sz="115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 ثروت ؟</a:t>
            </a:r>
            <a:endParaRPr lang="en-US" sz="115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endParaRPr>
          </a:p>
        </p:txBody>
      </p:sp>
    </p:spTree>
    <p:extLst>
      <p:ext uri="{BB962C8B-B14F-4D97-AF65-F5344CB8AC3E}">
        <p14:creationId xmlns:p14="http://schemas.microsoft.com/office/powerpoint/2010/main" val="665400769"/>
      </p:ext>
    </p:extLst>
  </p:cSld>
  <p:clrMapOvr>
    <a:masterClrMapping/>
  </p:clrMapOvr>
  <p:transition spd="slow">
    <p:push dir="r"/>
  </p:transition>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2" descr="C:\Users\darvish\Desktop\images2.jpg"/>
          <p:cNvPicPr>
            <a:picLocks noGrp="1" noChangeAspect="1" noChangeArrowheads="1"/>
          </p:cNvPicPr>
          <p:nvPr>
            <p:ph idx="1"/>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762000" y="762000"/>
            <a:ext cx="8077200" cy="5486400"/>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Font typeface="Wingdings 2" charset="2"/>
              <a:buNone/>
            </a:pPr>
            <a:r>
              <a:rPr lang="fa-IR" sz="2400" dirty="0" smtClean="0">
                <a:latin typeface="Titr" pitchFamily="2" charset="-78"/>
                <a:cs typeface="Titr" pitchFamily="2" charset="-78"/>
              </a:rPr>
              <a:t>جمعیت زیادی دور حضرت علی حلقه زده بودند. مرد وارد مسجد شد و درفرصتی مناسب پرسید:</a:t>
            </a:r>
            <a:br>
              <a:rPr lang="fa-IR" sz="2400" dirty="0" smtClean="0">
                <a:latin typeface="Titr" pitchFamily="2" charset="-78"/>
                <a:cs typeface="Titr" pitchFamily="2" charset="-78"/>
              </a:rPr>
            </a:br>
            <a:r>
              <a:rPr lang="fa-IR" sz="2400" dirty="0" smtClean="0">
                <a:latin typeface="Titr" pitchFamily="2" charset="-78"/>
                <a:cs typeface="Titr" pitchFamily="2" charset="-78"/>
              </a:rPr>
              <a:t>-یا علی! سؤالی دارم. علم بهتر است یا ثروت؟</a:t>
            </a:r>
            <a:br>
              <a:rPr lang="fa-IR" sz="2400" dirty="0" smtClean="0">
                <a:latin typeface="Titr" pitchFamily="2" charset="-78"/>
                <a:cs typeface="Titr" pitchFamily="2" charset="-78"/>
              </a:rPr>
            </a:br>
            <a:r>
              <a:rPr lang="fa-IR" sz="2400" dirty="0" smtClean="0">
                <a:latin typeface="Titr" pitchFamily="2" charset="-78"/>
                <a:cs typeface="Titr" pitchFamily="2" charset="-78"/>
              </a:rPr>
              <a:t>علی در پاسخ گفت:</a:t>
            </a:r>
            <a:br>
              <a:rPr lang="fa-IR" sz="2400" dirty="0" smtClean="0">
                <a:latin typeface="Titr" pitchFamily="2" charset="-78"/>
                <a:cs typeface="Titr" pitchFamily="2" charset="-78"/>
              </a:rPr>
            </a:br>
            <a:r>
              <a:rPr lang="fa-IR" sz="2400" b="1" dirty="0" smtClean="0">
                <a:latin typeface="Titr" pitchFamily="2" charset="-78"/>
                <a:cs typeface="Titr" pitchFamily="2" charset="-78"/>
              </a:rPr>
              <a:t>علم بهتر است؛ زیرا علم میراث انبیاست و مال</a:t>
            </a:r>
            <a:r>
              <a:rPr lang="fa-IR" sz="2400" dirty="0" smtClean="0">
                <a:latin typeface="Titr" pitchFamily="2" charset="-78"/>
                <a:cs typeface="Titr" pitchFamily="2" charset="-78"/>
              </a:rPr>
              <a:t> </a:t>
            </a:r>
            <a:r>
              <a:rPr lang="fa-IR" sz="2400" b="1" dirty="0" smtClean="0">
                <a:latin typeface="Titr" pitchFamily="2" charset="-78"/>
                <a:cs typeface="Titr" pitchFamily="2" charset="-78"/>
              </a:rPr>
              <a:t>وثروت میراث قارون و فرعون و هامان وشداد.</a:t>
            </a:r>
            <a:endParaRPr lang="fa-IR" sz="2400" dirty="0" smtClean="0">
              <a:latin typeface="Titr" pitchFamily="2" charset="-78"/>
              <a:cs typeface="Titr" pitchFamily="2" charset="-78"/>
            </a:endParaRPr>
          </a:p>
          <a:p>
            <a:pPr marL="0" indent="0">
              <a:buFont typeface="Wingdings 2" charset="2"/>
              <a:buNone/>
            </a:pPr>
            <a:r>
              <a:rPr lang="fa-IR" sz="2400" dirty="0" smtClean="0">
                <a:latin typeface="Titr" pitchFamily="2" charset="-78"/>
                <a:cs typeface="Titr" pitchFamily="2" charset="-78"/>
              </a:rPr>
              <a:t>مرد که پاسخ سؤال خود را گرفته بود، سکوت کرد. در همین هنگام مرد دیگری وارد مسجد شد و همان‌طور که ایستاده بود بلافاصله پرسید:</a:t>
            </a:r>
            <a:br>
              <a:rPr lang="fa-IR" sz="2400" dirty="0" smtClean="0">
                <a:latin typeface="Titr" pitchFamily="2" charset="-78"/>
                <a:cs typeface="Titr" pitchFamily="2" charset="-78"/>
              </a:rPr>
            </a:br>
            <a:r>
              <a:rPr lang="fa-IR" sz="2400" dirty="0" smtClean="0">
                <a:latin typeface="Titr" pitchFamily="2" charset="-78"/>
                <a:cs typeface="Titr" pitchFamily="2" charset="-78"/>
              </a:rPr>
              <a:t>-اباالحسن! سؤالی دارم، می‌توانم بپرسم؟ امام در پاسخ آن مرد گفت:بپرس! مرد که آخر جمعیت ایستاده بود پرسید:-علم بهتر است یا ثروت؟</a:t>
            </a:r>
            <a:br>
              <a:rPr lang="fa-IR" sz="2400" dirty="0" smtClean="0">
                <a:latin typeface="Titr" pitchFamily="2" charset="-78"/>
                <a:cs typeface="Titr" pitchFamily="2" charset="-78"/>
              </a:rPr>
            </a:br>
            <a:r>
              <a:rPr lang="fa-IR" sz="2400" dirty="0" smtClean="0">
                <a:latin typeface="Titr" pitchFamily="2" charset="-78"/>
                <a:cs typeface="Titr" pitchFamily="2" charset="-78"/>
              </a:rPr>
              <a:t>علی فرمود:</a:t>
            </a:r>
            <a:br>
              <a:rPr lang="fa-IR" sz="2400" dirty="0" smtClean="0">
                <a:latin typeface="Titr" pitchFamily="2" charset="-78"/>
                <a:cs typeface="Titr" pitchFamily="2" charset="-78"/>
              </a:rPr>
            </a:br>
            <a:r>
              <a:rPr lang="fa-IR" sz="2400" b="1" dirty="0" smtClean="0">
                <a:latin typeface="Titr" pitchFamily="2" charset="-78"/>
                <a:cs typeface="Titr" pitchFamily="2" charset="-78"/>
              </a:rPr>
              <a:t>علم بهتر است؛ زیرا علم تو را حفظ می‌کند، ولی</a:t>
            </a:r>
            <a:r>
              <a:rPr lang="fa-IR" sz="2400" dirty="0" smtClean="0">
                <a:latin typeface="Titr" pitchFamily="2" charset="-78"/>
                <a:cs typeface="Titr" pitchFamily="2" charset="-78"/>
              </a:rPr>
              <a:t> </a:t>
            </a:r>
            <a:r>
              <a:rPr lang="fa-IR" sz="2400" b="1" dirty="0" smtClean="0">
                <a:latin typeface="Titr" pitchFamily="2" charset="-78"/>
                <a:cs typeface="Titr" pitchFamily="2" charset="-78"/>
              </a:rPr>
              <a:t>مال و ثروت را تو مجبوری حفظ کنی.</a:t>
            </a:r>
            <a:endParaRPr lang="fa-IR" sz="2400" dirty="0" smtClean="0">
              <a:latin typeface="Titr" pitchFamily="2" charset="-78"/>
              <a:cs typeface="Titr" pitchFamily="2" charset="-78"/>
            </a:endParaRPr>
          </a:p>
          <a:p>
            <a:pPr marL="0" indent="0">
              <a:buFont typeface="Wingdings 2" charset="2"/>
              <a:buNone/>
            </a:pPr>
            <a:endParaRPr lang="en-US" sz="2400" dirty="0">
              <a:latin typeface="Titr" pitchFamily="2" charset="-78"/>
              <a:cs typeface="Titr" pitchFamily="2" charset="-78"/>
            </a:endParaRPr>
          </a:p>
        </p:txBody>
      </p:sp>
    </p:spTree>
    <p:extLst>
      <p:ext uri="{BB962C8B-B14F-4D97-AF65-F5344CB8AC3E}">
        <p14:creationId xmlns:p14="http://schemas.microsoft.com/office/powerpoint/2010/main" val="3098740365"/>
      </p:ext>
    </p:extLst>
  </p:cSld>
  <p:clrMapOvr>
    <a:masterClrMapping/>
  </p:clrMapOvr>
  <p:transition spd="slow">
    <p:push dir="r"/>
  </p:transition>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arvish\Desktop\images2.jpg"/>
          <p:cNvPicPr>
            <a:picLocks noGrp="1" noChangeAspect="1" noChangeArrowheads="1"/>
          </p:cNvPicPr>
          <p:nvPr>
            <p:ph idx="1"/>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3568" y="1443841"/>
            <a:ext cx="7920880" cy="4524315"/>
          </a:xfrm>
          <a:prstGeom prst="rect">
            <a:avLst/>
          </a:prstGeom>
        </p:spPr>
        <p:txBody>
          <a:bodyPr wrap="square">
            <a:spAutoFit/>
          </a:bodyPr>
          <a:lstStyle/>
          <a:p>
            <a:r>
              <a:rPr lang="fa-IR" sz="2400" dirty="0">
                <a:latin typeface="Titr" pitchFamily="2" charset="-78"/>
                <a:cs typeface="Titr" pitchFamily="2" charset="-78"/>
              </a:rPr>
              <a:t>نفر دوم که از پاسخ سؤالش قانع شده بود،همان‌‌جا که ایستاده بود نشست.</a:t>
            </a:r>
            <a:br>
              <a:rPr lang="fa-IR" sz="2400" dirty="0">
                <a:latin typeface="Titr" pitchFamily="2" charset="-78"/>
                <a:cs typeface="Titr" pitchFamily="2" charset="-78"/>
              </a:rPr>
            </a:br>
            <a:r>
              <a:rPr lang="fa-IR" sz="2400" dirty="0">
                <a:latin typeface="Titr" pitchFamily="2" charset="-78"/>
                <a:cs typeface="Titr" pitchFamily="2" charset="-78"/>
              </a:rPr>
              <a:t>-در همین حال سومین نفر وارد شد، او نیز همان سؤال را تکرار کرد،و امام در پاسخش فرمود:</a:t>
            </a:r>
            <a:br>
              <a:rPr lang="fa-IR" sz="2400" dirty="0">
                <a:latin typeface="Titr" pitchFamily="2" charset="-78"/>
                <a:cs typeface="Titr" pitchFamily="2" charset="-78"/>
              </a:rPr>
            </a:br>
            <a:r>
              <a:rPr lang="fa-IR" sz="2400" b="1" dirty="0">
                <a:latin typeface="Titr" pitchFamily="2" charset="-78"/>
                <a:cs typeface="Titr" pitchFamily="2" charset="-78"/>
              </a:rPr>
              <a:t>علم بهتر است؛ زیرا برای شخص عالم دوستان</a:t>
            </a:r>
            <a:r>
              <a:rPr lang="fa-IR" sz="2400" dirty="0">
                <a:latin typeface="Titr" pitchFamily="2" charset="-78"/>
                <a:cs typeface="Titr" pitchFamily="2" charset="-78"/>
              </a:rPr>
              <a:t> </a:t>
            </a:r>
            <a:r>
              <a:rPr lang="fa-IR" sz="2400" b="1" dirty="0">
                <a:latin typeface="Titr" pitchFamily="2" charset="-78"/>
                <a:cs typeface="Titr" pitchFamily="2" charset="-78"/>
              </a:rPr>
              <a:t>بسیاری است،ولی برای ثروتمند دشمنان بسیار!</a:t>
            </a:r>
            <a:endParaRPr lang="fa-IR" sz="2400" dirty="0">
              <a:latin typeface="Titr" pitchFamily="2" charset="-78"/>
              <a:cs typeface="Titr" pitchFamily="2" charset="-78"/>
            </a:endParaRPr>
          </a:p>
          <a:p>
            <a:r>
              <a:rPr lang="fa-IR" sz="2400" dirty="0">
                <a:latin typeface="Titr" pitchFamily="2" charset="-78"/>
                <a:cs typeface="Titr" pitchFamily="2" charset="-78"/>
              </a:rPr>
              <a:t>هنوز سخن امام به پایان نرسیده بود که چهارمین نفر وارد مسجد شد. او در حالی که کنار دوستانش می‌نشست، عصای خود را جلو گذاشت و پرسید:</a:t>
            </a:r>
            <a:br>
              <a:rPr lang="fa-IR" sz="2400" dirty="0">
                <a:latin typeface="Titr" pitchFamily="2" charset="-78"/>
                <a:cs typeface="Titr" pitchFamily="2" charset="-78"/>
              </a:rPr>
            </a:br>
            <a:r>
              <a:rPr lang="fa-IR" sz="2400" dirty="0">
                <a:latin typeface="Titr" pitchFamily="2" charset="-78"/>
                <a:cs typeface="Titr" pitchFamily="2" charset="-78"/>
              </a:rPr>
              <a:t>-یا علی! علم بهتر است یا ثروت؟</a:t>
            </a:r>
            <a:br>
              <a:rPr lang="fa-IR" sz="2400" dirty="0">
                <a:latin typeface="Titr" pitchFamily="2" charset="-78"/>
                <a:cs typeface="Titr" pitchFamily="2" charset="-78"/>
              </a:rPr>
            </a:br>
            <a:r>
              <a:rPr lang="fa-IR" sz="2400" dirty="0">
                <a:latin typeface="Titr" pitchFamily="2" charset="-78"/>
                <a:cs typeface="Titr" pitchFamily="2" charset="-78"/>
              </a:rPr>
              <a:t>-حضرت‌علی در پاسخ به آن مرد فرمودند:</a:t>
            </a:r>
            <a:br>
              <a:rPr lang="fa-IR" sz="2400" dirty="0">
                <a:latin typeface="Titr" pitchFamily="2" charset="-78"/>
                <a:cs typeface="Titr" pitchFamily="2" charset="-78"/>
              </a:rPr>
            </a:br>
            <a:r>
              <a:rPr lang="fa-IR" sz="2400" b="1" dirty="0">
                <a:latin typeface="Titr" pitchFamily="2" charset="-78"/>
                <a:cs typeface="Titr" pitchFamily="2" charset="-78"/>
              </a:rPr>
              <a:t>علم بهتر است؛ زیرا اگر ازمال انفاق کنی کم می‌شود؛ ولی اگر از علم انفاق کنی و آن را به دیگران بیاموزی برآن افزوده می‌شود.</a:t>
            </a:r>
            <a:endParaRPr lang="fa-IR" sz="2400" dirty="0">
              <a:latin typeface="Titr" pitchFamily="2" charset="-78"/>
              <a:cs typeface="Titr" pitchFamily="2" charset="-78"/>
            </a:endParaRPr>
          </a:p>
        </p:txBody>
      </p:sp>
    </p:spTree>
    <p:extLst>
      <p:ext uri="{BB962C8B-B14F-4D97-AF65-F5344CB8AC3E}">
        <p14:creationId xmlns:p14="http://schemas.microsoft.com/office/powerpoint/2010/main" val="194068009"/>
      </p:ext>
    </p:extLst>
  </p:cSld>
  <p:clrMapOvr>
    <a:masterClrMapping/>
  </p:clrMapOvr>
  <p:transition spd="slow">
    <p:push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custDataLst>
              <p:tags r:id="rId1"/>
            </p:custDataLst>
          </p:nvPr>
        </p:nvSpPr>
        <p:spPr>
          <a:xfrm>
            <a:off x="762000" y="269632"/>
            <a:ext cx="8077200" cy="644768"/>
          </a:xfrm>
          <a:prstGeom prst="rect">
            <a:avLst/>
          </a:prstGeom>
        </p:spPr>
        <p:txBody>
          <a:bodyPr vert="horz" lIns="91440" tIns="45720" rIns="91440" bIns="45720" rtlCol="0" anchor="ctr">
            <a:norm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dirty="0" smtClean="0">
                <a:latin typeface="Titr" pitchFamily="2" charset="-78"/>
                <a:cs typeface="Titr" pitchFamily="2" charset="-78"/>
              </a:rPr>
              <a:t>وظيفه ماليه عمومي  </a:t>
            </a:r>
            <a:endParaRPr lang="en-US" dirty="0">
              <a:latin typeface="Titr" pitchFamily="2" charset="-78"/>
              <a:cs typeface="Titr" pitchFamily="2" charset="-78"/>
            </a:endParaRPr>
          </a:p>
        </p:txBody>
      </p:sp>
      <p:sp>
        <p:nvSpPr>
          <p:cNvPr id="6" name="Content Placeholder 4"/>
          <p:cNvSpPr txBox="1">
            <a:spLocks/>
          </p:cNvSpPr>
          <p:nvPr>
            <p:custDataLst>
              <p:tags r:id="rId2"/>
            </p:custDataLst>
          </p:nvPr>
        </p:nvSpPr>
        <p:spPr>
          <a:xfrm>
            <a:off x="0" y="1700808"/>
            <a:ext cx="9036496" cy="4192968"/>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Font typeface="Wingdings 2" charset="2"/>
              <a:buNone/>
            </a:pPr>
            <a:r>
              <a:rPr lang="fa-IR" sz="32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اقتصاد اسلامي</a:t>
            </a:r>
          </a:p>
          <a:p>
            <a:pPr marL="0" indent="0">
              <a:buFont typeface="Wingdings 2" charset="2"/>
              <a:buNone/>
            </a:pPr>
            <a:r>
              <a:rPr lang="fa-IR" sz="32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اهداف اقتصادی دولت</a:t>
            </a:r>
          </a:p>
          <a:p>
            <a:pPr marL="0" indent="0">
              <a:buFont typeface="Wingdings 2" charset="2"/>
              <a:buNone/>
            </a:pPr>
            <a:r>
              <a:rPr lang="fa-IR"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2  Nazanin"/>
                <a:cs typeface="Titr" pitchFamily="2" charset="-78"/>
              </a:rPr>
              <a:t>*</a:t>
            </a: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2  Nazanin"/>
                <a:cs typeface="Titr" pitchFamily="2" charset="-78"/>
              </a:rPr>
              <a:t>برپايي عدالت اجتماعي : </a:t>
            </a:r>
            <a:r>
              <a:rPr lang="fa-I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تامين اجتماعي</a:t>
            </a:r>
          </a:p>
          <a:p>
            <a:pPr marL="0" indent="0">
              <a:buFont typeface="Wingdings 2" charset="2"/>
              <a:buNone/>
            </a:pPr>
            <a:r>
              <a:rPr lang="fa-I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2  Nazanin"/>
                <a:cs typeface="Titr" pitchFamily="2" charset="-78"/>
              </a:rPr>
              <a:t>*</a:t>
            </a: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2  Nazanin"/>
                <a:cs typeface="Titr" pitchFamily="2" charset="-78"/>
              </a:rPr>
              <a:t>توسعه رفاه عمومي : </a:t>
            </a:r>
            <a:r>
              <a:rPr lang="fa-I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تصدي برخي فعاليتهاي اقتصادي </a:t>
            </a:r>
          </a:p>
          <a:p>
            <a:pPr marL="0" indent="0">
              <a:buFont typeface="Wingdings 2" charset="2"/>
              <a:buNone/>
            </a:pPr>
            <a:r>
              <a:rPr lang="fa-IR" sz="2800" b="1" dirty="0" smtClean="0">
                <a:ln w="1905"/>
                <a:solidFill>
                  <a:schemeClr val="tx1"/>
                </a:solidFill>
                <a:effectLst>
                  <a:innerShdw blurRad="69850" dist="43180" dir="5400000">
                    <a:srgbClr val="000000">
                      <a:alpha val="65000"/>
                    </a:srgbClr>
                  </a:innerShdw>
                </a:effectLst>
                <a:latin typeface="2  Nazanin"/>
                <a:cs typeface="Titr" pitchFamily="2" charset="-78"/>
              </a:rPr>
              <a:t>*</a:t>
            </a: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2  Nazanin"/>
                <a:cs typeface="Titr" pitchFamily="2" charset="-78"/>
              </a:rPr>
              <a:t>تحكيم ارزشهاي معنوي و اخلاقي : </a:t>
            </a:r>
            <a:r>
              <a:rPr lang="fa-I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فرهنگ كار ، احترام ، محبت </a:t>
            </a:r>
          </a:p>
          <a:p>
            <a:pPr marL="0" indent="0">
              <a:buFont typeface="Wingdings 2" charset="2"/>
              <a:buNone/>
            </a:pPr>
            <a:r>
              <a:rPr lang="fa-I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2  Nazanin"/>
                <a:cs typeface="B Nazanin" pitchFamily="2" charset="-78"/>
              </a:rPr>
              <a:t>*</a:t>
            </a: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اقتدار اقتصادي : </a:t>
            </a:r>
            <a:r>
              <a:rPr lang="fa-I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توازن اقتصادي ؛ كنترل تورم . تعادل نسبي تراز پرداختها (تبادل سرمايه و تجارت خارجي ). تثبيت ارزش پول ملي  . اقتصاد مقاومتي ؛ توليد گندم ، روغن و ...</a:t>
            </a:r>
            <a:endPar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endParaRPr>
          </a:p>
          <a:p>
            <a:pPr marL="0" indent="0">
              <a:buFont typeface="Wingdings 2" charset="2"/>
              <a:buNone/>
            </a:pPr>
            <a:r>
              <a:rPr lang="fa-IR" sz="2800" b="1" dirty="0" smtClean="0">
                <a:ln w="1905"/>
                <a:solidFill>
                  <a:schemeClr val="tx1"/>
                </a:solidFill>
                <a:effectLst>
                  <a:innerShdw blurRad="69850" dist="43180" dir="5400000">
                    <a:srgbClr val="000000">
                      <a:alpha val="65000"/>
                    </a:srgbClr>
                  </a:innerShdw>
                </a:effectLst>
                <a:latin typeface="Titr" pitchFamily="2" charset="-78"/>
                <a:cs typeface="Titr" pitchFamily="2" charset="-78"/>
              </a:rPr>
              <a:t>*</a:t>
            </a:r>
            <a:r>
              <a:rPr lang="fa-IR" sz="28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پيشرفت و رشد اقتصادي ( توليد ناخالص ملي ) : </a:t>
            </a:r>
            <a:r>
              <a:rPr lang="fa-I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اشتغال كامل</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2  Nazanin"/>
                <a:cs typeface="B Nazanin" pitchFamily="2" charset="-78"/>
              </a:rPr>
              <a:t>		</a:t>
            </a:r>
            <a:endParaRPr lang="fa-I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2  Nazanin"/>
              <a:cs typeface="B Nazanin" pitchFamily="2" charset="-78"/>
            </a:endParaRPr>
          </a:p>
        </p:txBody>
      </p:sp>
    </p:spTree>
    <p:extLst>
      <p:ext uri="{BB962C8B-B14F-4D97-AF65-F5344CB8AC3E}">
        <p14:creationId xmlns:p14="http://schemas.microsoft.com/office/powerpoint/2010/main" val="2777988965"/>
      </p:ext>
    </p:extLst>
  </p:cSld>
  <p:clrMapOvr>
    <a:masterClrMapping/>
  </p:clrMapOvr>
  <p:transition spd="slow">
    <p:push dir="r"/>
  </p:transition>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2" descr="C:\Users\darvish\Desktop\images2.jpg"/>
          <p:cNvPicPr>
            <a:picLocks noGrp="1" noChangeAspect="1" noChangeArrowheads="1"/>
          </p:cNvPicPr>
          <p:nvPr>
            <p:ph idx="1"/>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762000" y="762000"/>
            <a:ext cx="8077200" cy="5486400"/>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Font typeface="Wingdings 2" charset="2"/>
              <a:buNone/>
            </a:pPr>
            <a:r>
              <a:rPr lang="fa-IR" sz="2400" dirty="0" smtClean="0">
                <a:latin typeface="Titr" pitchFamily="2" charset="-78"/>
                <a:cs typeface="Titr" pitchFamily="2" charset="-78"/>
              </a:rPr>
              <a:t>-نوبت پنجمین نفر بود. او که مدتی قبل وارد مسجد شده بود و کنارستون مسجد منتظر ایستاده بود، با تمام شدن سخن امام همان سؤال راتکرار کرد.</a:t>
            </a:r>
            <a:br>
              <a:rPr lang="fa-IR" sz="2400" dirty="0" smtClean="0">
                <a:latin typeface="Titr" pitchFamily="2" charset="-78"/>
                <a:cs typeface="Titr" pitchFamily="2" charset="-78"/>
              </a:rPr>
            </a:br>
            <a:r>
              <a:rPr lang="fa-IR" sz="2400" dirty="0" smtClean="0">
                <a:latin typeface="Titr" pitchFamily="2" charset="-78"/>
                <a:cs typeface="Titr" pitchFamily="2" charset="-78"/>
              </a:rPr>
              <a:t>-حضرت‌ علی در پاسخ به او فرمودند</a:t>
            </a:r>
            <a:br>
              <a:rPr lang="fa-IR" sz="2400" dirty="0" smtClean="0">
                <a:latin typeface="Titr" pitchFamily="2" charset="-78"/>
                <a:cs typeface="Titr" pitchFamily="2" charset="-78"/>
              </a:rPr>
            </a:br>
            <a:r>
              <a:rPr lang="fa-IR" sz="2400" b="1" dirty="0" smtClean="0">
                <a:latin typeface="Titr" pitchFamily="2" charset="-78"/>
                <a:cs typeface="Titr" pitchFamily="2" charset="-78"/>
              </a:rPr>
              <a:t>علم بهتر است؛زیرا مردم شخص پولدار و ثروتمند را بخیل</a:t>
            </a:r>
            <a:r>
              <a:rPr lang="fa-IR" sz="2400" dirty="0" smtClean="0">
                <a:latin typeface="Titr" pitchFamily="2" charset="-78"/>
                <a:cs typeface="Titr" pitchFamily="2" charset="-78"/>
              </a:rPr>
              <a:t> </a:t>
            </a:r>
            <a:r>
              <a:rPr lang="fa-IR" sz="2400" b="1" dirty="0" smtClean="0">
                <a:latin typeface="Titr" pitchFamily="2" charset="-78"/>
                <a:cs typeface="Titr" pitchFamily="2" charset="-78"/>
              </a:rPr>
              <a:t>می‌دانند، ولی از عالم ودانشمند به بزرگی و عظمت یاد می‌کنند.</a:t>
            </a:r>
            <a:endParaRPr lang="fa-IR" sz="2400" dirty="0" smtClean="0">
              <a:latin typeface="Titr" pitchFamily="2" charset="-78"/>
              <a:cs typeface="Titr" pitchFamily="2" charset="-78"/>
            </a:endParaRPr>
          </a:p>
          <a:p>
            <a:pPr marL="0" indent="0">
              <a:buFont typeface="Wingdings 2" charset="2"/>
              <a:buNone/>
            </a:pPr>
            <a:r>
              <a:rPr lang="fa-IR" sz="2400" dirty="0" smtClean="0">
                <a:latin typeface="Titr" pitchFamily="2" charset="-78"/>
                <a:cs typeface="Titr" pitchFamily="2" charset="-78"/>
              </a:rPr>
              <a:t>-با ورود ششمین نفر سرها به عقب برگشت، مردم با تعجب او را نگاه کردند. یکی از میان جمعیت گفت: حتماً این هم می‌خواهد بداند که علم بهتر است یا ثروت! کسانی که صدایش را شنیده بودند، پوزخندی زدند. مرد، آخر جمعیت کنار دوستانش نشست و با صدای بلندی شروع به سخن کرد:</a:t>
            </a:r>
            <a:br>
              <a:rPr lang="fa-IR" sz="2400" dirty="0" smtClean="0">
                <a:latin typeface="Titr" pitchFamily="2" charset="-78"/>
                <a:cs typeface="Titr" pitchFamily="2" charset="-78"/>
              </a:rPr>
            </a:br>
            <a:r>
              <a:rPr lang="fa-IR" sz="2400" dirty="0" smtClean="0">
                <a:latin typeface="Titr" pitchFamily="2" charset="-78"/>
                <a:cs typeface="Titr" pitchFamily="2" charset="-78"/>
              </a:rPr>
              <a:t>-یا علی! علم بهتر است یا ثروت؟</a:t>
            </a:r>
            <a:br>
              <a:rPr lang="fa-IR" sz="2400" dirty="0" smtClean="0">
                <a:latin typeface="Titr" pitchFamily="2" charset="-78"/>
                <a:cs typeface="Titr" pitchFamily="2" charset="-78"/>
              </a:rPr>
            </a:br>
            <a:r>
              <a:rPr lang="fa-IR" sz="2400" dirty="0" smtClean="0">
                <a:latin typeface="Titr" pitchFamily="2" charset="-78"/>
                <a:cs typeface="Titr" pitchFamily="2" charset="-78"/>
              </a:rPr>
              <a:t>امام نگاهی به جمعیت کرد و گفت:</a:t>
            </a:r>
            <a:br>
              <a:rPr lang="fa-IR" sz="2400" dirty="0" smtClean="0">
                <a:latin typeface="Titr" pitchFamily="2" charset="-78"/>
                <a:cs typeface="Titr" pitchFamily="2" charset="-78"/>
              </a:rPr>
            </a:br>
            <a:endParaRPr lang="fa-IR" sz="2400" dirty="0">
              <a:latin typeface="Titr" pitchFamily="2" charset="-78"/>
              <a:cs typeface="Titr" pitchFamily="2" charset="-78"/>
            </a:endParaRPr>
          </a:p>
        </p:txBody>
      </p:sp>
    </p:spTree>
    <p:extLst>
      <p:ext uri="{BB962C8B-B14F-4D97-AF65-F5344CB8AC3E}">
        <p14:creationId xmlns:p14="http://schemas.microsoft.com/office/powerpoint/2010/main" val="2109409320"/>
      </p:ext>
    </p:extLst>
  </p:cSld>
  <p:clrMapOvr>
    <a:masterClrMapping/>
  </p:clrMapOvr>
  <p:transition spd="slow">
    <p:push dir="r"/>
  </p:transition>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arvish\Desktop\images2.jpg"/>
          <p:cNvPicPr>
            <a:picLocks noGrp="1" noChangeAspect="1" noChangeArrowheads="1"/>
          </p:cNvPicPr>
          <p:nvPr>
            <p:ph idx="1"/>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99592" y="1582341"/>
            <a:ext cx="7488832" cy="5262979"/>
          </a:xfrm>
          <a:prstGeom prst="rect">
            <a:avLst/>
          </a:prstGeom>
        </p:spPr>
        <p:txBody>
          <a:bodyPr wrap="square">
            <a:spAutoFit/>
          </a:bodyPr>
          <a:lstStyle/>
          <a:p>
            <a:r>
              <a:rPr lang="fa-IR" sz="2400" b="1" dirty="0">
                <a:latin typeface="Titr" pitchFamily="2" charset="-78"/>
                <a:cs typeface="Titr" pitchFamily="2" charset="-78"/>
              </a:rPr>
              <a:t>علم بهتر است؛ زیرا ممکن است مال</a:t>
            </a:r>
            <a:r>
              <a:rPr lang="fa-IR" sz="2400" dirty="0">
                <a:latin typeface="Titr" pitchFamily="2" charset="-78"/>
                <a:cs typeface="Titr" pitchFamily="2" charset="-78"/>
              </a:rPr>
              <a:t> </a:t>
            </a:r>
            <a:r>
              <a:rPr lang="fa-IR" sz="2400" b="1" dirty="0">
                <a:latin typeface="Titr" pitchFamily="2" charset="-78"/>
                <a:cs typeface="Titr" pitchFamily="2" charset="-78"/>
              </a:rPr>
              <a:t>را دزد ببرد، اما ترس و وحشتی</a:t>
            </a:r>
            <a:r>
              <a:rPr lang="fa-IR" sz="2400" dirty="0">
                <a:latin typeface="Titr" pitchFamily="2" charset="-78"/>
                <a:cs typeface="Titr" pitchFamily="2" charset="-78"/>
              </a:rPr>
              <a:t> </a:t>
            </a:r>
            <a:r>
              <a:rPr lang="fa-IR" sz="2400" b="1" dirty="0">
                <a:latin typeface="Titr" pitchFamily="2" charset="-78"/>
                <a:cs typeface="Titr" pitchFamily="2" charset="-78"/>
              </a:rPr>
              <a:t>از دستبرد به علم وجود ندارد.</a:t>
            </a:r>
            <a:endParaRPr lang="fa-IR" sz="2400" dirty="0">
              <a:latin typeface="Titr" pitchFamily="2" charset="-78"/>
              <a:cs typeface="Titr" pitchFamily="2" charset="-78"/>
            </a:endParaRPr>
          </a:p>
          <a:p>
            <a:r>
              <a:rPr lang="fa-IR" sz="2400" dirty="0">
                <a:latin typeface="Titr" pitchFamily="2" charset="-78"/>
                <a:cs typeface="Titr" pitchFamily="2" charset="-78"/>
              </a:rPr>
              <a:t>مرد ساکت شد. همهمه‌ای در میان مردم افتاد؛ چه خبر است امروز! چرا همه یک سؤال را می‌پرسند؟ نگاه متعجب مردم گاهی به حضرت‌ علی و گاهی به تازه‌واردها دوخته می‌شد.</a:t>
            </a:r>
            <a:br>
              <a:rPr lang="fa-IR" sz="2400" dirty="0">
                <a:latin typeface="Titr" pitchFamily="2" charset="-78"/>
                <a:cs typeface="Titr" pitchFamily="2" charset="-78"/>
              </a:rPr>
            </a:br>
            <a:r>
              <a:rPr lang="fa-IR" sz="2400" dirty="0">
                <a:latin typeface="Titr" pitchFamily="2" charset="-78"/>
                <a:cs typeface="Titr" pitchFamily="2" charset="-78"/>
              </a:rPr>
              <a:t>در همین هنگام هفتمین نفر که کمی پیش از تمام شدن سخنان حضرت ‌علی وارد مسجد شده بود و در میان جمعیت نشسته بود، پرسید:</a:t>
            </a:r>
            <a:br>
              <a:rPr lang="fa-IR" sz="2400" dirty="0">
                <a:latin typeface="Titr" pitchFamily="2" charset="-78"/>
                <a:cs typeface="Titr" pitchFamily="2" charset="-78"/>
              </a:rPr>
            </a:br>
            <a:r>
              <a:rPr lang="fa-IR" sz="2400" dirty="0">
                <a:latin typeface="Titr" pitchFamily="2" charset="-78"/>
                <a:cs typeface="Titr" pitchFamily="2" charset="-78"/>
              </a:rPr>
              <a:t>یا اباالحسن! علم بهتر است یا ثروت؟</a:t>
            </a:r>
            <a:br>
              <a:rPr lang="fa-IR" sz="2400" dirty="0">
                <a:latin typeface="Titr" pitchFamily="2" charset="-78"/>
                <a:cs typeface="Titr" pitchFamily="2" charset="-78"/>
              </a:rPr>
            </a:br>
            <a:r>
              <a:rPr lang="fa-IR" sz="2400" dirty="0">
                <a:latin typeface="Titr" pitchFamily="2" charset="-78"/>
                <a:cs typeface="Titr" pitchFamily="2" charset="-78"/>
              </a:rPr>
              <a:t>امام دستش را به علامت سکوت بالا برد و فرمودند</a:t>
            </a:r>
            <a:br>
              <a:rPr lang="fa-IR" sz="2400" dirty="0">
                <a:latin typeface="Titr" pitchFamily="2" charset="-78"/>
                <a:cs typeface="Titr" pitchFamily="2" charset="-78"/>
              </a:rPr>
            </a:br>
            <a:r>
              <a:rPr lang="fa-IR" sz="2400" b="1" dirty="0">
                <a:latin typeface="Titr" pitchFamily="2" charset="-78"/>
                <a:cs typeface="Titr" pitchFamily="2" charset="-78"/>
              </a:rPr>
              <a:t>علم بهتر است؛ زیرا مال به مرور زمان کهنه می‌شود، اما علم هرچه زمان</a:t>
            </a:r>
            <a:r>
              <a:rPr lang="fa-IR" sz="2400" dirty="0">
                <a:latin typeface="Titr" pitchFamily="2" charset="-78"/>
                <a:cs typeface="Titr" pitchFamily="2" charset="-78"/>
              </a:rPr>
              <a:t> </a:t>
            </a:r>
            <a:r>
              <a:rPr lang="fa-IR" sz="2400" b="1" dirty="0">
                <a:latin typeface="Titr" pitchFamily="2" charset="-78"/>
                <a:cs typeface="Titr" pitchFamily="2" charset="-78"/>
              </a:rPr>
              <a:t>بر آن بگذرد، پوسیده نخواهد شد.</a:t>
            </a:r>
            <a:br>
              <a:rPr lang="fa-IR" sz="2400" b="1" dirty="0">
                <a:latin typeface="Titr" pitchFamily="2" charset="-78"/>
                <a:cs typeface="Titr" pitchFamily="2" charset="-78"/>
              </a:rPr>
            </a:br>
            <a:r>
              <a:rPr lang="fa-IR" sz="2400" dirty="0">
                <a:latin typeface="Titr" pitchFamily="2" charset="-78"/>
                <a:cs typeface="Titr" pitchFamily="2" charset="-78"/>
              </a:rPr>
              <a:t/>
            </a:r>
            <a:br>
              <a:rPr lang="fa-IR" sz="2400" dirty="0">
                <a:latin typeface="Titr" pitchFamily="2" charset="-78"/>
                <a:cs typeface="Titr" pitchFamily="2" charset="-78"/>
              </a:rPr>
            </a:br>
            <a:endParaRPr lang="fa-IR" sz="2400" dirty="0">
              <a:latin typeface="Titr" pitchFamily="2" charset="-78"/>
              <a:cs typeface="Titr" pitchFamily="2" charset="-78"/>
            </a:endParaRPr>
          </a:p>
        </p:txBody>
      </p:sp>
    </p:spTree>
    <p:extLst>
      <p:ext uri="{BB962C8B-B14F-4D97-AF65-F5344CB8AC3E}">
        <p14:creationId xmlns:p14="http://schemas.microsoft.com/office/powerpoint/2010/main" val="3997748636"/>
      </p:ext>
    </p:extLst>
  </p:cSld>
  <p:clrMapOvr>
    <a:masterClrMapping/>
  </p:clrMapOvr>
  <p:transition spd="slow">
    <p:push dir="r"/>
  </p:transition>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2" descr="C:\Users\darvish\Desktop\images2.jpg"/>
          <p:cNvPicPr>
            <a:picLocks noGrp="1" noChangeAspect="1" noChangeArrowheads="1"/>
          </p:cNvPicPr>
          <p:nvPr>
            <p:ph idx="1"/>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762000" y="762000"/>
            <a:ext cx="8077200" cy="5486400"/>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Font typeface="Wingdings 2" charset="2"/>
              <a:buNone/>
            </a:pPr>
            <a:r>
              <a:rPr lang="fa-IR" sz="2400" dirty="0" smtClean="0">
                <a:latin typeface="Titr" pitchFamily="2" charset="-78"/>
                <a:cs typeface="Titr" pitchFamily="2" charset="-78"/>
              </a:rPr>
              <a:t>مرد آرام از جا برخاست و کنار دوستانش نشست؛ آن‌گاه آهسته رو به دوستانش کرد و گفت: بیهوده نبود که پیامبر فرمود: من شهر علم هستم و علی هم درِ آن! هرچه</a:t>
            </a:r>
            <a:br>
              <a:rPr lang="fa-IR" sz="2400" dirty="0" smtClean="0">
                <a:latin typeface="Titr" pitchFamily="2" charset="-78"/>
                <a:cs typeface="Titr" pitchFamily="2" charset="-78"/>
              </a:rPr>
            </a:br>
            <a:r>
              <a:rPr lang="fa-IR" sz="2400" dirty="0" smtClean="0">
                <a:latin typeface="Titr" pitchFamily="2" charset="-78"/>
                <a:cs typeface="Titr" pitchFamily="2" charset="-78"/>
              </a:rPr>
              <a:t>از او بپرسیم، جوابی در آستین دارد، بهتر است تا بیش از این مضحکة مردم نشده‌ایم، به دیگران بگوییم،نیایند! مردی که کنار دستش نشسته بود، گفت: از کجا معلوم! شاید این</a:t>
            </a:r>
            <a:br>
              <a:rPr lang="fa-IR" sz="2400" dirty="0" smtClean="0">
                <a:latin typeface="Titr" pitchFamily="2" charset="-78"/>
                <a:cs typeface="Titr" pitchFamily="2" charset="-78"/>
              </a:rPr>
            </a:br>
            <a:r>
              <a:rPr lang="fa-IR" sz="2400" dirty="0" smtClean="0">
                <a:latin typeface="Titr" pitchFamily="2" charset="-78"/>
                <a:cs typeface="Titr" pitchFamily="2" charset="-78"/>
              </a:rPr>
              <a:t>چندتای باقیمانده را نتواند پاسخ دهد، آن‌وقت در میان مردم رسوا می‌شود و ما به مقصود خود می‌رسیم! مردی که آن طرف‌تر نشسته بود،گفت: اگر پاسخ دهد چه؟ حتماً آن‌وقت</a:t>
            </a:r>
            <a:br>
              <a:rPr lang="fa-IR" sz="2400" dirty="0" smtClean="0">
                <a:latin typeface="Titr" pitchFamily="2" charset="-78"/>
                <a:cs typeface="Titr" pitchFamily="2" charset="-78"/>
              </a:rPr>
            </a:br>
            <a:r>
              <a:rPr lang="fa-IR" sz="2400" dirty="0" smtClean="0">
                <a:latin typeface="Titr" pitchFamily="2" charset="-78"/>
                <a:cs typeface="Titr" pitchFamily="2" charset="-78"/>
              </a:rPr>
              <a:t>این ما هستیم که رسوای مردم شده‌ایم! مرد با همان آرامش قلبی گفت: دوستان چه شده است، به این زودی جا زدید! مگر قرارمان یادتان رفته؟ ما باید خلاف گفته‌های پیامبر را به مردم ثابت کنیم.</a:t>
            </a:r>
            <a:br>
              <a:rPr lang="fa-IR" sz="2400" dirty="0" smtClean="0">
                <a:latin typeface="Titr" pitchFamily="2" charset="-78"/>
                <a:cs typeface="Titr" pitchFamily="2" charset="-78"/>
              </a:rPr>
            </a:br>
            <a:r>
              <a:rPr lang="fa-IR" sz="2400" dirty="0" smtClean="0">
                <a:latin typeface="Titr" pitchFamily="2" charset="-78"/>
                <a:cs typeface="Titr" pitchFamily="2" charset="-78"/>
              </a:rPr>
              <a:t>-در همین هنگام هشتمین نفر وارد شد و سؤال دوستانش را پرسید،</a:t>
            </a:r>
            <a:br>
              <a:rPr lang="fa-IR" sz="2400" dirty="0" smtClean="0">
                <a:latin typeface="Titr" pitchFamily="2" charset="-78"/>
                <a:cs typeface="Titr" pitchFamily="2" charset="-78"/>
              </a:rPr>
            </a:br>
            <a:r>
              <a:rPr lang="fa-IR" sz="2400" dirty="0" smtClean="0">
                <a:latin typeface="Titr" pitchFamily="2" charset="-78"/>
                <a:cs typeface="Titr" pitchFamily="2" charset="-78"/>
              </a:rPr>
              <a:t>-که امام در پاسخش فرمود</a:t>
            </a:r>
            <a:br>
              <a:rPr lang="fa-IR" sz="2400" dirty="0" smtClean="0">
                <a:latin typeface="Titr" pitchFamily="2" charset="-78"/>
                <a:cs typeface="Titr" pitchFamily="2" charset="-78"/>
              </a:rPr>
            </a:br>
            <a:r>
              <a:rPr lang="fa-IR" sz="2400" b="1" dirty="0" smtClean="0">
                <a:latin typeface="Titr" pitchFamily="2" charset="-78"/>
                <a:cs typeface="Titr" pitchFamily="2" charset="-78"/>
              </a:rPr>
              <a:t>علم بهتر است؛ برای اینکه</a:t>
            </a:r>
            <a:r>
              <a:rPr lang="fa-IR" sz="2400" dirty="0" smtClean="0">
                <a:latin typeface="Titr" pitchFamily="2" charset="-78"/>
                <a:cs typeface="Titr" pitchFamily="2" charset="-78"/>
              </a:rPr>
              <a:t> </a:t>
            </a:r>
            <a:r>
              <a:rPr lang="fa-IR" sz="2400" b="1" dirty="0" smtClean="0">
                <a:latin typeface="Titr" pitchFamily="2" charset="-78"/>
                <a:cs typeface="Titr" pitchFamily="2" charset="-78"/>
              </a:rPr>
              <a:t>مال و ثروت فقط هنگام مرگ با صاحبش می‌ماند، ولی علم، هم در این دنیا و هم پس از مرگ همراه انسان است.</a:t>
            </a:r>
            <a:endParaRPr lang="fa-IR" sz="2400" dirty="0" smtClean="0">
              <a:latin typeface="Titr" pitchFamily="2" charset="-78"/>
              <a:cs typeface="Titr" pitchFamily="2" charset="-78"/>
            </a:endParaRPr>
          </a:p>
        </p:txBody>
      </p:sp>
    </p:spTree>
    <p:extLst>
      <p:ext uri="{BB962C8B-B14F-4D97-AF65-F5344CB8AC3E}">
        <p14:creationId xmlns:p14="http://schemas.microsoft.com/office/powerpoint/2010/main" val="219967922"/>
      </p:ext>
    </p:extLst>
  </p:cSld>
  <p:clrMapOvr>
    <a:masterClrMapping/>
  </p:clrMapOvr>
  <p:transition spd="slow">
    <p:push dir="r"/>
  </p:transition>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darvish\Desktop\images2.jpg"/>
          <p:cNvPicPr>
            <a:picLocks noGrp="1" noChangeAspect="1" noChangeArrowheads="1"/>
          </p:cNvPicPr>
          <p:nvPr>
            <p:ph idx="1"/>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79512" y="1340768"/>
            <a:ext cx="8496944" cy="3785652"/>
          </a:xfrm>
          <a:prstGeom prst="rect">
            <a:avLst/>
          </a:prstGeom>
        </p:spPr>
        <p:txBody>
          <a:bodyPr wrap="square">
            <a:spAutoFit/>
          </a:bodyPr>
          <a:lstStyle/>
          <a:p>
            <a:r>
              <a:rPr lang="fa-IR" sz="2400" dirty="0">
                <a:latin typeface="Titr" pitchFamily="2" charset="-78"/>
                <a:cs typeface="Titr" pitchFamily="2" charset="-78"/>
              </a:rPr>
              <a:t>سکوت، مجلس را فراگرفته بود، کسی چیزی نمی‌گفت. همه از پاسخ‌‌های امام شگفت‌زده شده بودند که…</a:t>
            </a:r>
            <a:br>
              <a:rPr lang="fa-IR" sz="2400" dirty="0">
                <a:latin typeface="Titr" pitchFamily="2" charset="-78"/>
                <a:cs typeface="Titr" pitchFamily="2" charset="-78"/>
              </a:rPr>
            </a:br>
            <a:r>
              <a:rPr lang="fa-IR" sz="2400" dirty="0">
                <a:latin typeface="Titr" pitchFamily="2" charset="-78"/>
                <a:cs typeface="Titr" pitchFamily="2" charset="-78"/>
              </a:rPr>
              <a:t>-نهمین نفر وارد مسجد شد و در میان بهت و حیرت مردم پرسید: یا علی!</a:t>
            </a:r>
            <a:br>
              <a:rPr lang="fa-IR" sz="2400" dirty="0">
                <a:latin typeface="Titr" pitchFamily="2" charset="-78"/>
                <a:cs typeface="Titr" pitchFamily="2" charset="-78"/>
              </a:rPr>
            </a:br>
            <a:r>
              <a:rPr lang="fa-IR" sz="2400" dirty="0">
                <a:latin typeface="Titr" pitchFamily="2" charset="-78"/>
                <a:cs typeface="Titr" pitchFamily="2" charset="-78"/>
              </a:rPr>
              <a:t>علم بهتر است یا ثروت؟ امام در حالی که تبسمی بر لب داشت، فرمود:</a:t>
            </a:r>
            <a:br>
              <a:rPr lang="fa-IR" sz="2400" dirty="0">
                <a:latin typeface="Titr" pitchFamily="2" charset="-78"/>
                <a:cs typeface="Titr" pitchFamily="2" charset="-78"/>
              </a:rPr>
            </a:br>
            <a:r>
              <a:rPr lang="fa-IR" sz="2400" b="1" dirty="0">
                <a:latin typeface="Titr" pitchFamily="2" charset="-78"/>
                <a:cs typeface="Titr" pitchFamily="2" charset="-78"/>
              </a:rPr>
              <a:t>علم بهتر است؛ زیرا مال و ثروت انسان را سنگدل می‌کند، اما علم</a:t>
            </a:r>
            <a:r>
              <a:rPr lang="fa-IR" sz="2400" dirty="0">
                <a:latin typeface="Titr" pitchFamily="2" charset="-78"/>
                <a:cs typeface="Titr" pitchFamily="2" charset="-78"/>
              </a:rPr>
              <a:t> </a:t>
            </a:r>
            <a:r>
              <a:rPr lang="fa-IR" sz="2400" b="1" dirty="0">
                <a:latin typeface="Titr" pitchFamily="2" charset="-78"/>
                <a:cs typeface="Titr" pitchFamily="2" charset="-78"/>
              </a:rPr>
              <a:t>موجب نورانی شدن قلب انسان می‌شود.</a:t>
            </a:r>
            <a:endParaRPr lang="fa-IR" sz="2400" dirty="0">
              <a:latin typeface="Titr" pitchFamily="2" charset="-78"/>
              <a:cs typeface="Titr" pitchFamily="2" charset="-78"/>
            </a:endParaRPr>
          </a:p>
          <a:p>
            <a:r>
              <a:rPr lang="fa-IR" sz="2400" dirty="0">
                <a:latin typeface="Titr" pitchFamily="2" charset="-78"/>
                <a:cs typeface="Titr" pitchFamily="2" charset="-78"/>
              </a:rPr>
              <a:t>نگاه‌های متعجب و سرگردان مردم به در دوخته شده بود، انگار که انتظار دهمین نفر را می‌کشیدند. در همین حال مردی که دست کودکی در دستش بود، وارد مسجد شد.</a:t>
            </a:r>
            <a:br>
              <a:rPr lang="fa-IR" sz="2400" dirty="0">
                <a:latin typeface="Titr" pitchFamily="2" charset="-78"/>
                <a:cs typeface="Titr" pitchFamily="2" charset="-78"/>
              </a:rPr>
            </a:br>
            <a:endParaRPr lang="fa-IR" sz="2400" dirty="0">
              <a:latin typeface="Titr" pitchFamily="2" charset="-78"/>
              <a:cs typeface="Titr" pitchFamily="2" charset="-78"/>
            </a:endParaRPr>
          </a:p>
        </p:txBody>
      </p:sp>
    </p:spTree>
    <p:extLst>
      <p:ext uri="{BB962C8B-B14F-4D97-AF65-F5344CB8AC3E}">
        <p14:creationId xmlns:p14="http://schemas.microsoft.com/office/powerpoint/2010/main" val="1285575964"/>
      </p:ext>
    </p:extLst>
  </p:cSld>
  <p:clrMapOvr>
    <a:masterClrMapping/>
  </p:clrMapOvr>
  <p:transition spd="slow">
    <p:push dir="r"/>
  </p:transition>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2" descr="C:\Users\darvish\Desktop\images2.jpg"/>
          <p:cNvPicPr>
            <a:picLocks noGrp="1" noChangeAspect="1" noChangeArrowheads="1"/>
          </p:cNvPicPr>
          <p:nvPr>
            <p:ph idx="1"/>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683568" y="980728"/>
            <a:ext cx="8077200" cy="5486400"/>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Font typeface="Wingdings 2" charset="2"/>
              <a:buNone/>
            </a:pPr>
            <a:r>
              <a:rPr lang="fa-IR" sz="2400" dirty="0" smtClean="0">
                <a:latin typeface="Titr" pitchFamily="2" charset="-78"/>
                <a:cs typeface="Titr" pitchFamily="2" charset="-78"/>
              </a:rPr>
              <a:t>او در آخر مجلس نشست و مشتی خرما در دامن کودک ریخت و به روبه‌رو چشم دوخت. مردم که فکر نمی‌کردند دیگر کسی چیزی بپرسد، سرهایشان را برگرداندند، که در این هنگام مرد پرسید:</a:t>
            </a:r>
            <a:br>
              <a:rPr lang="fa-IR" sz="2400" dirty="0" smtClean="0">
                <a:latin typeface="Titr" pitchFamily="2" charset="-78"/>
                <a:cs typeface="Titr" pitchFamily="2" charset="-78"/>
              </a:rPr>
            </a:br>
            <a:r>
              <a:rPr lang="fa-IR" sz="2400" dirty="0" smtClean="0">
                <a:latin typeface="Titr" pitchFamily="2" charset="-78"/>
                <a:cs typeface="Titr" pitchFamily="2" charset="-78"/>
              </a:rPr>
              <a:t>-یا اباالحسن! علم بهتر است یا ثروت؟ نگاه‌های متعجب مردم به عقب برگشت. با شنیدن صدای علی مردم به خود آمدند:</a:t>
            </a:r>
            <a:br>
              <a:rPr lang="fa-IR" sz="2400" dirty="0" smtClean="0">
                <a:latin typeface="Titr" pitchFamily="2" charset="-78"/>
                <a:cs typeface="Titr" pitchFamily="2" charset="-78"/>
              </a:rPr>
            </a:br>
            <a:r>
              <a:rPr lang="fa-IR" sz="2400" b="1" dirty="0" smtClean="0">
                <a:latin typeface="Titr" pitchFamily="2" charset="-78"/>
                <a:cs typeface="Titr" pitchFamily="2" charset="-78"/>
              </a:rPr>
              <a:t>علم بهتر</a:t>
            </a:r>
            <a:r>
              <a:rPr lang="fa-IR" sz="2400" dirty="0" smtClean="0">
                <a:latin typeface="Titr" pitchFamily="2" charset="-78"/>
                <a:cs typeface="Titr" pitchFamily="2" charset="-78"/>
              </a:rPr>
              <a:t> </a:t>
            </a:r>
            <a:r>
              <a:rPr lang="fa-IR" sz="2400" b="1" dirty="0" smtClean="0">
                <a:latin typeface="Titr" pitchFamily="2" charset="-78"/>
                <a:cs typeface="Titr" pitchFamily="2" charset="-78"/>
              </a:rPr>
              <a:t>است؛ زیرا ثروتمندان تکبر دارند، تا آنجا که گاه ادعای خدایی می‌کنند، اما صاحبان علم همواره فروتن و متواضع‌اند</a:t>
            </a:r>
            <a:br>
              <a:rPr lang="fa-IR" sz="2400" b="1" dirty="0" smtClean="0">
                <a:latin typeface="Titr" pitchFamily="2" charset="-78"/>
                <a:cs typeface="Titr" pitchFamily="2" charset="-78"/>
              </a:rPr>
            </a:br>
            <a:endParaRPr lang="fa-IR" sz="2400" dirty="0" smtClean="0">
              <a:latin typeface="Titr" pitchFamily="2" charset="-78"/>
              <a:cs typeface="Titr" pitchFamily="2" charset="-78"/>
            </a:endParaRPr>
          </a:p>
          <a:p>
            <a:pPr marL="0" indent="0">
              <a:buFont typeface="Wingdings 2" charset="2"/>
              <a:buNone/>
            </a:pPr>
            <a:r>
              <a:rPr lang="fa-IR" sz="2400" dirty="0" smtClean="0">
                <a:latin typeface="Titr" pitchFamily="2" charset="-78"/>
                <a:cs typeface="Titr" pitchFamily="2" charset="-78"/>
              </a:rPr>
              <a:t>فریاد هیاهو و شادی و تحسین مردم مجلس را پر کرده بود. سؤال کنندگان، آرام و بی‌صدا از میان جمعیت برخاستند. هنگامی‌که آنان مسجد را ترک می‌کردند، صدای امام را شنیدند که می‌گفت:</a:t>
            </a:r>
            <a:br>
              <a:rPr lang="fa-IR" sz="2400" dirty="0" smtClean="0">
                <a:latin typeface="Titr" pitchFamily="2" charset="-78"/>
                <a:cs typeface="Titr" pitchFamily="2" charset="-78"/>
              </a:rPr>
            </a:br>
            <a:r>
              <a:rPr lang="fa-IR" sz="2400" b="1" dirty="0" smtClean="0">
                <a:latin typeface="Titr" pitchFamily="2" charset="-78"/>
                <a:cs typeface="Titr" pitchFamily="2" charset="-78"/>
              </a:rPr>
              <a:t>اگر تمام مردم دنیا</a:t>
            </a:r>
            <a:r>
              <a:rPr lang="fa-IR" sz="2400" dirty="0" smtClean="0">
                <a:latin typeface="Titr" pitchFamily="2" charset="-78"/>
                <a:cs typeface="Titr" pitchFamily="2" charset="-78"/>
              </a:rPr>
              <a:t> </a:t>
            </a:r>
            <a:r>
              <a:rPr lang="fa-IR" sz="2400" b="1" dirty="0" smtClean="0">
                <a:latin typeface="Titr" pitchFamily="2" charset="-78"/>
                <a:cs typeface="Titr" pitchFamily="2" charset="-78"/>
              </a:rPr>
              <a:t>همین یک سؤال را از من</a:t>
            </a:r>
            <a:r>
              <a:rPr lang="fa-IR" sz="2400" dirty="0" smtClean="0">
                <a:latin typeface="Titr" pitchFamily="2" charset="-78"/>
                <a:cs typeface="Titr" pitchFamily="2" charset="-78"/>
              </a:rPr>
              <a:t> </a:t>
            </a:r>
            <a:r>
              <a:rPr lang="fa-IR" sz="2400" b="1" dirty="0" smtClean="0">
                <a:latin typeface="Titr" pitchFamily="2" charset="-78"/>
                <a:cs typeface="Titr" pitchFamily="2" charset="-78"/>
              </a:rPr>
              <a:t>می‌پرسیدند، به هر کدام پاسخ متفاوتی می‌دادم.</a:t>
            </a:r>
            <a:endParaRPr lang="fa-IR" sz="2400" dirty="0" smtClean="0">
              <a:latin typeface="Titr" pitchFamily="2" charset="-78"/>
              <a:cs typeface="Titr" pitchFamily="2" charset="-78"/>
            </a:endParaRPr>
          </a:p>
          <a:p>
            <a:r>
              <a:rPr lang="fa-IR"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منبع:کشکول بحرانی، ج۱، ص۲۷٫ به نقل از امام علی‌بن‌ابی‌طالب، ص۱۴۲</a:t>
            </a:r>
            <a:endParaRPr lang="en-US"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a:p>
            <a:pPr marL="0" indent="0">
              <a:buFont typeface="Wingdings 2" charset="2"/>
              <a:buNone/>
            </a:pPr>
            <a:endParaRPr lang="en-US" sz="2400" dirty="0" smtClean="0">
              <a:latin typeface="Titr" pitchFamily="2" charset="-78"/>
              <a:cs typeface="Titr" pitchFamily="2" charset="-78"/>
            </a:endParaRPr>
          </a:p>
          <a:p>
            <a:pPr marL="0" indent="0">
              <a:buFont typeface="Wingdings 2" charset="2"/>
              <a:buNone/>
            </a:pPr>
            <a:endParaRPr lang="fa-IR" sz="2400" dirty="0">
              <a:latin typeface="Titr" pitchFamily="2" charset="-78"/>
              <a:cs typeface="Titr" pitchFamily="2" charset="-78"/>
            </a:endParaRPr>
          </a:p>
        </p:txBody>
      </p:sp>
    </p:spTree>
    <p:extLst>
      <p:ext uri="{BB962C8B-B14F-4D97-AF65-F5344CB8AC3E}">
        <p14:creationId xmlns:p14="http://schemas.microsoft.com/office/powerpoint/2010/main" val="1555031535"/>
      </p:ext>
    </p:extLst>
  </p:cSld>
  <p:clrMapOvr>
    <a:masterClrMapping/>
  </p:clrMapOvr>
  <p:transition spd="slow">
    <p:push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rayansharq\Pictures\untitled.bmp"/>
          <p:cNvPicPr>
            <a:picLocks noGrp="1" noChangeAspect="1" noChangeArrowheads="1"/>
          </p:cNvPicPr>
          <p:nvPr>
            <p:ph idx="1"/>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sp>
        <p:nvSpPr>
          <p:cNvPr id="5" name="Title 1"/>
          <p:cNvSpPr txBox="1">
            <a:spLocks/>
          </p:cNvSpPr>
          <p:nvPr>
            <p:custDataLst>
              <p:tags r:id="rId1"/>
            </p:custDataLst>
          </p:nvPr>
        </p:nvSpPr>
        <p:spPr>
          <a:xfrm>
            <a:off x="762000" y="269632"/>
            <a:ext cx="8077200" cy="644768"/>
          </a:xfrm>
          <a:prstGeom prst="rect">
            <a:avLst/>
          </a:prstGeom>
        </p:spPr>
        <p:txBody>
          <a:bodyPr vert="horz" lIns="91440" tIns="45720" rIns="91440" bIns="45720" rtlCol="0" anchor="ctr">
            <a:norm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dirty="0" smtClean="0">
                <a:latin typeface="Titr" pitchFamily="2" charset="-78"/>
                <a:cs typeface="Titr" pitchFamily="2" charset="-78"/>
              </a:rPr>
              <a:t>وظيفه ماليه عمومي  </a:t>
            </a:r>
            <a:endParaRPr lang="en-US" dirty="0">
              <a:latin typeface="Titr" pitchFamily="2" charset="-78"/>
              <a:cs typeface="Titr" pitchFamily="2" charset="-78"/>
            </a:endParaRPr>
          </a:p>
        </p:txBody>
      </p:sp>
      <p:sp>
        <p:nvSpPr>
          <p:cNvPr id="6" name="Content Placeholder 4"/>
          <p:cNvSpPr txBox="1">
            <a:spLocks/>
          </p:cNvSpPr>
          <p:nvPr>
            <p:custDataLst>
              <p:tags r:id="rId2"/>
            </p:custDataLst>
          </p:nvPr>
        </p:nvSpPr>
        <p:spPr>
          <a:xfrm>
            <a:off x="251520" y="1143000"/>
            <a:ext cx="8892480" cy="5454351"/>
          </a:xfrm>
          <a:prstGeom prst="rect">
            <a:avLst/>
          </a:prstGeom>
        </p:spPr>
        <p:txBody>
          <a:bodyPr vert="horz" lIns="91440" tIns="45720" rIns="91440" bIns="45720" rtlCol="0" anchor="ctr">
            <a:normAutofit fontScale="70000" lnSpcReduction="20000"/>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Font typeface="Wingdings 2" charset="2"/>
              <a:buNone/>
            </a:pPr>
            <a:r>
              <a:rPr lang="fa-IR"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وظايف ماليه عمومي </a:t>
            </a:r>
          </a:p>
          <a:p>
            <a:pPr marL="514350" indent="-514350">
              <a:buFont typeface="+mj-lt"/>
              <a:buAutoNum type="arabicPeriod"/>
            </a:pPr>
            <a:r>
              <a:rPr lang="fa-IR" sz="3000" cap="all" dirty="0" smtClean="0">
                <a:ln w="9000" cmpd="sng">
                  <a:solidFill>
                    <a:srgbClr val="002060"/>
                  </a:solidFill>
                  <a:prstDash val="solid"/>
                </a:ln>
                <a:solidFill>
                  <a:srgbClr val="002060"/>
                </a:solidFill>
                <a:effectLst>
                  <a:reflection blurRad="12700" stA="28000" endPos="45000" dist="1000" dir="5400000" sy="-100000" algn="bl" rotWithShape="0"/>
                </a:effectLst>
                <a:cs typeface="B Nazanin" pitchFamily="2" charset="-78"/>
              </a:rPr>
              <a:t>تخصيص : « تقسيم منابع توليد بين كالاها و خدمات عمومي (اجتماعي ) و خصوصي و يا مختلط  را تخصيص نامند .»</a:t>
            </a:r>
          </a:p>
          <a:p>
            <a:pPr marL="514350" indent="-514350">
              <a:buFont typeface="+mj-lt"/>
              <a:buAutoNum type="arabicPeriod"/>
            </a:pPr>
            <a:r>
              <a:rPr lang="fa-IR" sz="3000" b="1" dirty="0" smtClean="0">
                <a:ln>
                  <a:solidFill>
                    <a:srgbClr val="002060"/>
                  </a:solidFill>
                </a:ln>
                <a:solidFill>
                  <a:srgbClr val="002060"/>
                </a:solidFill>
                <a:cs typeface="B Nazanin" pitchFamily="2" charset="-78"/>
              </a:rPr>
              <a:t>توزيع : تعديل توزيع درآمد </a:t>
            </a:r>
          </a:p>
          <a:p>
            <a:pPr marL="0" indent="0">
              <a:buFont typeface="Wingdings 2" charset="2"/>
              <a:buNone/>
            </a:pPr>
            <a:r>
              <a:rPr lang="fa-IR" sz="3000" b="1" dirty="0" smtClean="0">
                <a:ln>
                  <a:solidFill>
                    <a:srgbClr val="002060"/>
                  </a:solidFill>
                </a:ln>
                <a:cs typeface="B Nazanin" pitchFamily="2" charset="-78"/>
              </a:rPr>
              <a:t>توزيع درآمد : 1- نرخ بازده عوامل توليد 2- مالكيت </a:t>
            </a:r>
          </a:p>
          <a:p>
            <a:pPr marL="0" indent="0">
              <a:buFont typeface="Wingdings 2" charset="2"/>
              <a:buNone/>
            </a:pPr>
            <a:r>
              <a:rPr lang="fa-IR" sz="3000" b="1" dirty="0" smtClean="0">
                <a:ln>
                  <a:solidFill>
                    <a:srgbClr val="002060"/>
                  </a:solidFill>
                </a:ln>
                <a:cs typeface="B Nazanin" pitchFamily="2" charset="-78"/>
              </a:rPr>
              <a:t>درآمد مكتسب : درآمد حاصل از عرضه خدمات شخصي  درآمد غير مكتسب : درآمد حاصل از مالكيت سرمايه </a:t>
            </a:r>
          </a:p>
          <a:p>
            <a:pPr marL="0" indent="0">
              <a:buFont typeface="Wingdings 2" charset="2"/>
              <a:buNone/>
            </a:pPr>
            <a:r>
              <a:rPr lang="fa-IR" sz="3000" b="1" dirty="0" smtClean="0">
                <a:ln>
                  <a:solidFill>
                    <a:srgbClr val="002060"/>
                  </a:solidFill>
                </a:ln>
                <a:cs typeface="B Nazanin" pitchFamily="2" charset="-78"/>
              </a:rPr>
              <a:t>چگونه توزيع درآمد را تحت تاثير قرار داده شود ؟  به كار گيري ابزارهاي مالي ( ماليات و پرداختهاي انتقالي )</a:t>
            </a:r>
          </a:p>
          <a:p>
            <a:pPr lvl="1">
              <a:buFont typeface="Wingdings" pitchFamily="2" charset="2"/>
              <a:buChar char="v"/>
            </a:pP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pitchFamily="2" charset="-78"/>
              </a:rPr>
              <a:t>يكم : آثار برخي مخارج دولت ( مانند آموزش ،‌فرهنگ و ... ) در بلندمدت ظاهر مي شود . </a:t>
            </a:r>
          </a:p>
          <a:p>
            <a:pPr marL="457200" lvl="1" indent="0">
              <a:buNone/>
            </a:pP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pitchFamily="2" charset="-78"/>
              </a:rPr>
              <a:t>	دوم : در مورد افراد كم در آمد مانند كهنسالان ، از كار افتادگان و اطفال بايد اقداماتي كه داراي تاثير مستقيم مي باشد انجام داد </a:t>
            </a:r>
            <a:r>
              <a:rPr lang="fa-I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Nazanin" pitchFamily="2" charset="-78"/>
              </a:rPr>
              <a:t>.</a:t>
            </a:r>
          </a:p>
          <a:p>
            <a:pPr lvl="1">
              <a:buFont typeface="Wingdings" pitchFamily="2" charset="2"/>
              <a:buChar char="v"/>
            </a:pPr>
            <a:r>
              <a:rPr lang="fa-IR" sz="3200" b="1" dirty="0" smtClean="0">
                <a:ln>
                  <a:solidFill>
                    <a:srgbClr val="002060"/>
                  </a:solidFill>
                </a:ln>
                <a:cs typeface="B Nazanin" pitchFamily="2" charset="-78"/>
              </a:rPr>
              <a:t>آثار اقتصادي : تبادل بين هدف اجتماعي و كارآيي اقتصادي به صورت بهينه انجام شود . </a:t>
            </a:r>
            <a:r>
              <a:rPr lang="en-US" sz="3200" b="1" dirty="0" smtClean="0">
                <a:ln>
                  <a:solidFill>
                    <a:srgbClr val="002060"/>
                  </a:solidFill>
                </a:ln>
                <a:cs typeface="B Nazanin" pitchFamily="2" charset="-78"/>
              </a:rPr>
              <a:t>	</a:t>
            </a:r>
            <a:endParaRPr lang="fa-IR" sz="3200" b="1" dirty="0" smtClean="0">
              <a:ln>
                <a:solidFill>
                  <a:srgbClr val="002060"/>
                </a:solidFill>
              </a:ln>
              <a:cs typeface="B Nazanin" pitchFamily="2" charset="-78"/>
            </a:endParaRPr>
          </a:p>
        </p:txBody>
      </p:sp>
    </p:spTree>
    <p:extLst>
      <p:ext uri="{BB962C8B-B14F-4D97-AF65-F5344CB8AC3E}">
        <p14:creationId xmlns:p14="http://schemas.microsoft.com/office/powerpoint/2010/main" val="2949925508"/>
      </p:ext>
    </p:extLst>
  </p:cSld>
  <p:clrMapOvr>
    <a:masterClrMapping/>
  </p:clrMapOvr>
  <p:transition spd="slow">
    <p:push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200" y="260648"/>
            <a:ext cx="7125113" cy="924475"/>
          </a:xfrm>
        </p:spPr>
        <p:txBody>
          <a:bodyPr/>
          <a:lstStyle/>
          <a:p>
            <a:pPr algn="r"/>
            <a:r>
              <a:rPr lang="fa-IR" dirty="0">
                <a:latin typeface="Titr" pitchFamily="2" charset="-78"/>
                <a:cs typeface="Titr" pitchFamily="2" charset="-78"/>
              </a:rPr>
              <a:t>وظيفه ماليه عمومي </a:t>
            </a:r>
          </a:p>
        </p:txBody>
      </p:sp>
      <p:sp>
        <p:nvSpPr>
          <p:cNvPr id="4" name="Content Placeholder 4"/>
          <p:cNvSpPr>
            <a:spLocks noGrp="1"/>
          </p:cNvSpPr>
          <p:nvPr>
            <p:ph idx="1"/>
            <p:custDataLst>
              <p:tags r:id="rId1"/>
            </p:custDataLst>
          </p:nvPr>
        </p:nvSpPr>
        <p:spPr>
          <a:xfrm>
            <a:off x="755576" y="1807361"/>
            <a:ext cx="8388424" cy="4717983"/>
          </a:xfrm>
        </p:spPr>
        <p:txBody>
          <a:bodyPr>
            <a:normAutofit fontScale="92500" lnSpcReduction="10000"/>
          </a:bodyPr>
          <a:lstStyle/>
          <a:p>
            <a:pPr marL="0" indent="0">
              <a:buNone/>
            </a:pPr>
            <a:r>
              <a:rPr lang="fa-IR" sz="2200" b="1" dirty="0" smtClean="0">
                <a:cs typeface="2  Titr" pitchFamily="2" charset="-78"/>
              </a:rPr>
              <a:t> </a:t>
            </a:r>
            <a:endParaRPr lang="en-US" sz="2200" b="1" dirty="0" smtClean="0">
              <a:cs typeface="2  Titr" pitchFamily="2" charset="-78"/>
            </a:endParaRPr>
          </a:p>
          <a:p>
            <a:pPr marL="457200" indent="-457200">
              <a:buAutoNum type="arabicPeriod" startAt="3"/>
            </a:pPr>
            <a:r>
              <a:rPr lang="fa-IR" sz="3800" b="1" dirty="0" smtClean="0">
                <a:latin typeface="Titr" pitchFamily="2" charset="-78"/>
                <a:cs typeface="Titr" pitchFamily="2" charset="-78"/>
              </a:rPr>
              <a:t>تثبيت </a:t>
            </a:r>
          </a:p>
          <a:p>
            <a:pPr marL="0" indent="0">
              <a:buNone/>
            </a:pPr>
            <a:endParaRPr lang="en-US" sz="2800" b="1" dirty="0" smtClean="0">
              <a:cs typeface="B Nazanin" pitchFamily="2" charset="-78"/>
            </a:endParaRPr>
          </a:p>
          <a:p>
            <a:pPr marL="0" indent="0">
              <a:buNone/>
            </a:pPr>
            <a:r>
              <a:rPr lang="fa-IR" sz="2500" b="1" dirty="0" smtClean="0">
                <a:cs typeface="2  Titr" pitchFamily="2" charset="-78"/>
              </a:rPr>
              <a:t> </a:t>
            </a:r>
            <a:endParaRPr lang="fa-IR" sz="2400" b="1" dirty="0" smtClean="0">
              <a:cs typeface="B Nazanin" pitchFamily="2" charset="-78"/>
            </a:endParaRPr>
          </a:p>
          <a:p>
            <a:pPr marL="0" indent="0">
              <a:buNone/>
            </a:pPr>
            <a:endParaRPr lang="fa-IR" sz="2400" dirty="0" smtClean="0">
              <a:cs typeface="B Nazanin" pitchFamily="2" charset="-78"/>
            </a:endParaRPr>
          </a:p>
          <a:p>
            <a:pPr marL="0" indent="0">
              <a:buNone/>
            </a:pPr>
            <a:endParaRPr lang="fa-IR" sz="2800" dirty="0" smtClean="0">
              <a:cs typeface="B Nazanin" pitchFamily="2" charset="-78"/>
            </a:endParaRPr>
          </a:p>
          <a:p>
            <a:pPr marL="0" indent="0">
              <a:buNone/>
            </a:pPr>
            <a:endParaRPr lang="fa-IR" sz="2800" dirty="0">
              <a:cs typeface="B Nazanin" pitchFamily="2" charset="-78"/>
            </a:endParaRPr>
          </a:p>
          <a:p>
            <a:pPr marL="0" indent="0">
              <a:buNone/>
            </a:pPr>
            <a:endParaRPr lang="fa-IR" sz="2800" dirty="0" smtClean="0">
              <a:cs typeface="B Nazanin" pitchFamily="2" charset="-78"/>
            </a:endParaRPr>
          </a:p>
          <a:p>
            <a:pPr marL="0" indent="0">
              <a:buNone/>
            </a:pPr>
            <a:endParaRPr lang="fa-IR" sz="2800" dirty="0" smtClean="0">
              <a:cs typeface="B Nazanin" pitchFamily="2" charset="-78"/>
            </a:endParaRPr>
          </a:p>
          <a:p>
            <a:pPr marL="0" indent="0" algn="ctr">
              <a:buNone/>
            </a:pPr>
            <a:r>
              <a:rPr lang="fa-IR" sz="2900" b="1" dirty="0" smtClean="0">
                <a:latin typeface="Titr" pitchFamily="2" charset="-78"/>
                <a:cs typeface="Titr" pitchFamily="2" charset="-78"/>
              </a:rPr>
              <a:t>استفاده از سياست بودجه اي به منظور رسيدن به اهداف فوق را « تثبيت » نامند .</a:t>
            </a:r>
          </a:p>
          <a:p>
            <a:pPr marL="0" indent="0" algn="ctr">
              <a:buNone/>
            </a:pPr>
            <a:r>
              <a:rPr lang="fa-IR" sz="29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سياست پولي  : </a:t>
            </a:r>
            <a:r>
              <a:rPr lang="fa-IR" sz="2900" b="1" dirty="0" smtClean="0">
                <a:latin typeface="Titr" pitchFamily="2" charset="-78"/>
                <a:cs typeface="Titr" pitchFamily="2" charset="-78"/>
              </a:rPr>
              <a:t>بايد حجم پول در اقتصاد توسط بانك مركزي كنترل شود .</a:t>
            </a:r>
          </a:p>
        </p:txBody>
      </p:sp>
      <p:sp>
        <p:nvSpPr>
          <p:cNvPr id="5" name="Rectangle 4"/>
          <p:cNvSpPr/>
          <p:nvPr/>
        </p:nvSpPr>
        <p:spPr>
          <a:xfrm>
            <a:off x="6588224" y="3193582"/>
            <a:ext cx="2387398" cy="864096"/>
          </a:xfrm>
          <a:prstGeom prst="rect">
            <a:avLst/>
          </a:prstGeom>
        </p:spPr>
        <p:style>
          <a:lnRef idx="1">
            <a:schemeClr val="accent4"/>
          </a:lnRef>
          <a:fillRef idx="2">
            <a:schemeClr val="accent4"/>
          </a:fillRef>
          <a:effectRef idx="1">
            <a:schemeClr val="accent4"/>
          </a:effectRef>
          <a:fontRef idx="minor">
            <a:schemeClr val="dk1"/>
          </a:fontRef>
        </p:style>
        <p:txBody>
          <a:bodyPr rtlCol="1" anchor="ctr"/>
          <a:lstStyle/>
          <a:p>
            <a:r>
              <a:rPr lang="fa-IR" sz="2800" b="1" dirty="0">
                <a:cs typeface="2  Titr" pitchFamily="2" charset="-78"/>
              </a:rPr>
              <a:t> </a:t>
            </a:r>
            <a:r>
              <a:rPr lang="fa-IR" sz="2800" b="1" dirty="0">
                <a:cs typeface="B Nazanin" pitchFamily="2" charset="-78"/>
              </a:rPr>
              <a:t>سياست مالي به </a:t>
            </a:r>
            <a:r>
              <a:rPr lang="en-US" sz="2800" b="1" dirty="0">
                <a:cs typeface="B Nazanin" pitchFamily="2" charset="-78"/>
              </a:rPr>
              <a:t> </a:t>
            </a:r>
            <a:r>
              <a:rPr lang="fa-IR" sz="2800" b="1" dirty="0">
                <a:cs typeface="B Nazanin" pitchFamily="2" charset="-78"/>
              </a:rPr>
              <a:t>گونه اي طراحي شود كه :</a:t>
            </a:r>
          </a:p>
        </p:txBody>
      </p:sp>
      <p:cxnSp>
        <p:nvCxnSpPr>
          <p:cNvPr id="10" name="Straight Arrow Connector 9"/>
          <p:cNvCxnSpPr>
            <a:endCxn id="23" idx="6"/>
          </p:cNvCxnSpPr>
          <p:nvPr/>
        </p:nvCxnSpPr>
        <p:spPr>
          <a:xfrm flipH="1" flipV="1">
            <a:off x="5065916" y="2899014"/>
            <a:ext cx="1590373" cy="667494"/>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2" name="Straight Arrow Connector 11"/>
          <p:cNvCxnSpPr/>
          <p:nvPr/>
        </p:nvCxnSpPr>
        <p:spPr>
          <a:xfrm flipH="1" flipV="1">
            <a:off x="5724128" y="2077987"/>
            <a:ext cx="906378" cy="1516362"/>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4" name="Straight Arrow Connector 13"/>
          <p:cNvCxnSpPr>
            <a:endCxn id="24" idx="6"/>
          </p:cNvCxnSpPr>
          <p:nvPr/>
        </p:nvCxnSpPr>
        <p:spPr>
          <a:xfrm flipH="1">
            <a:off x="4849757" y="3625630"/>
            <a:ext cx="1738468" cy="346619"/>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6" name="Straight Arrow Connector 15"/>
          <p:cNvCxnSpPr>
            <a:stCxn id="5" idx="1"/>
          </p:cNvCxnSpPr>
          <p:nvPr/>
        </p:nvCxnSpPr>
        <p:spPr>
          <a:xfrm flipH="1">
            <a:off x="5436096" y="3625630"/>
            <a:ext cx="1152128" cy="821381"/>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22" name="Oval 21"/>
          <p:cNvSpPr/>
          <p:nvPr/>
        </p:nvSpPr>
        <p:spPr>
          <a:xfrm>
            <a:off x="3563888" y="1753951"/>
            <a:ext cx="2160240" cy="6480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fa-IR" sz="2000" b="1" dirty="0">
                <a:ln>
                  <a:solidFill>
                    <a:schemeClr val="accent3">
                      <a:lumMod val="50000"/>
                    </a:schemeClr>
                  </a:solidFill>
                </a:ln>
                <a:solidFill>
                  <a:srgbClr val="002060"/>
                </a:solidFill>
                <a:latin typeface="Titr" pitchFamily="2" charset="-78"/>
                <a:cs typeface="Titr" pitchFamily="2" charset="-78"/>
              </a:rPr>
              <a:t>اشتغال كامل درجه معقولي </a:t>
            </a:r>
          </a:p>
        </p:txBody>
      </p:sp>
      <p:sp>
        <p:nvSpPr>
          <p:cNvPr id="23" name="Oval 22"/>
          <p:cNvSpPr/>
          <p:nvPr/>
        </p:nvSpPr>
        <p:spPr>
          <a:xfrm>
            <a:off x="2905676" y="2574978"/>
            <a:ext cx="2160240" cy="6480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fa-IR" sz="2000" dirty="0">
                <a:ln>
                  <a:solidFill>
                    <a:schemeClr val="accent3">
                      <a:lumMod val="50000"/>
                    </a:schemeClr>
                  </a:solidFill>
                </a:ln>
                <a:solidFill>
                  <a:schemeClr val="accent3">
                    <a:lumMod val="50000"/>
                  </a:schemeClr>
                </a:solidFill>
                <a:latin typeface="Titr" pitchFamily="2" charset="-78"/>
                <a:cs typeface="Titr" pitchFamily="2" charset="-78"/>
              </a:rPr>
              <a:t>ثبات قيمتها </a:t>
            </a:r>
          </a:p>
        </p:txBody>
      </p:sp>
      <p:sp>
        <p:nvSpPr>
          <p:cNvPr id="24" name="Oval 23"/>
          <p:cNvSpPr/>
          <p:nvPr/>
        </p:nvSpPr>
        <p:spPr>
          <a:xfrm>
            <a:off x="2689517" y="3648213"/>
            <a:ext cx="2160240" cy="6480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fa-IR"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توازن تراز پرداختها </a:t>
            </a:r>
          </a:p>
        </p:txBody>
      </p:sp>
      <p:sp>
        <p:nvSpPr>
          <p:cNvPr id="26" name="Oval 25"/>
          <p:cNvSpPr/>
          <p:nvPr/>
        </p:nvSpPr>
        <p:spPr>
          <a:xfrm>
            <a:off x="3750186" y="4447011"/>
            <a:ext cx="2160240" cy="64807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fa-IR" sz="1600" dirty="0" smtClean="0">
                <a:solidFill>
                  <a:schemeClr val="accent3">
                    <a:lumMod val="50000"/>
                  </a:schemeClr>
                </a:solidFill>
                <a:latin typeface="Titr" pitchFamily="2" charset="-78"/>
                <a:cs typeface="Titr" pitchFamily="2" charset="-78"/>
              </a:rPr>
              <a:t>اهنگ رشد اقتصادی</a:t>
            </a:r>
            <a:endParaRPr lang="fa-IR" sz="1600" dirty="0">
              <a:solidFill>
                <a:schemeClr val="accent3">
                  <a:lumMod val="50000"/>
                </a:schemeClr>
              </a:solidFill>
              <a:latin typeface="Titr" pitchFamily="2" charset="-78"/>
              <a:cs typeface="Titr" pitchFamily="2" charset="-78"/>
            </a:endParaRPr>
          </a:p>
        </p:txBody>
      </p:sp>
      <p:sp>
        <p:nvSpPr>
          <p:cNvPr id="27" name="Left Arrow 26"/>
          <p:cNvSpPr/>
          <p:nvPr/>
        </p:nvSpPr>
        <p:spPr>
          <a:xfrm>
            <a:off x="2338210" y="3096671"/>
            <a:ext cx="1134931" cy="713701"/>
          </a:xfrm>
          <a:prstGeom prst="leftArrow">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fa-IR"/>
          </a:p>
        </p:txBody>
      </p:sp>
      <p:sp>
        <p:nvSpPr>
          <p:cNvPr id="43" name="Explosion 2 42"/>
          <p:cNvSpPr/>
          <p:nvPr/>
        </p:nvSpPr>
        <p:spPr>
          <a:xfrm>
            <a:off x="-252536" y="1753951"/>
            <a:ext cx="2808312" cy="3168779"/>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fa-IR" sz="2400" dirty="0">
                <a:ln>
                  <a:solidFill>
                    <a:srgbClr val="002060"/>
                  </a:solidFill>
                </a:ln>
                <a:latin typeface="Titr" pitchFamily="2" charset="-78"/>
                <a:cs typeface="Titr" pitchFamily="2" charset="-78"/>
              </a:rPr>
              <a:t>قابل قبولي را تامين نمايد </a:t>
            </a:r>
          </a:p>
        </p:txBody>
      </p:sp>
    </p:spTree>
    <p:extLst>
      <p:ext uri="{BB962C8B-B14F-4D97-AF65-F5344CB8AC3E}">
        <p14:creationId xmlns:p14="http://schemas.microsoft.com/office/powerpoint/2010/main" val="4017038623"/>
      </p:ext>
    </p:extLst>
  </p:cSld>
  <p:clrMapOvr>
    <a:masterClrMapping/>
  </p:clrMapOvr>
  <p:transition spd="slow">
    <p:push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269632"/>
            <a:ext cx="8077200" cy="1143000"/>
          </a:xfrm>
        </p:spPr>
        <p:txBody>
          <a:bodyPr>
            <a:noAutofit/>
          </a:bodyPr>
          <a:lstStyle/>
          <a:p>
            <a:pPr algn="ctr"/>
            <a:r>
              <a:rPr lang="fa-IR" sz="5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كلامي از بزرگان</a:t>
            </a:r>
            <a:endParaRPr sz="5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endParaRPr>
          </a:p>
        </p:txBody>
      </p:sp>
      <p:pic>
        <p:nvPicPr>
          <p:cNvPr id="4" name="Picture 2" descr="C:\Users\darvish\Desktop\image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762000" y="1596413"/>
            <a:ext cx="8077200" cy="5072947"/>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Font typeface="Wingdings 2" charset="2"/>
              <a:buNone/>
            </a:pPr>
            <a:r>
              <a:rPr lang="fa-IR"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عاقلانه انتخاب مي كنيم و </a:t>
            </a:r>
          </a:p>
          <a:p>
            <a:pPr marL="0" indent="0" algn="ctr">
              <a:buFont typeface="Wingdings 2" charset="2"/>
              <a:buNone/>
            </a:pPr>
            <a:r>
              <a:rPr lang="fa-IR"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عاشقانه عمل مي كنيم </a:t>
            </a:r>
          </a:p>
          <a:p>
            <a:pPr marL="0" indent="0" algn="ctr">
              <a:buFont typeface="Wingdings 2" charset="2"/>
              <a:buNone/>
            </a:pPr>
            <a:endParaRPr lang="fa-IR"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endParaRPr>
          </a:p>
        </p:txBody>
      </p:sp>
    </p:spTree>
    <p:extLst>
      <p:ext uri="{BB962C8B-B14F-4D97-AF65-F5344CB8AC3E}">
        <p14:creationId xmlns:p14="http://schemas.microsoft.com/office/powerpoint/2010/main" val="1788983976"/>
      </p:ext>
    </p:extLst>
  </p:cSld>
  <p:clrMapOvr>
    <a:masterClrMapping/>
  </p:clrMapOvr>
  <p:transition spd="slow">
    <p:push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39730" y="571479"/>
            <a:ext cx="5029200" cy="1015663"/>
          </a:xfrm>
          <a:prstGeom prst="rect">
            <a:avLst/>
          </a:prstGeom>
          <a:ln>
            <a:solidFill>
              <a:schemeClr val="accent5">
                <a:lumMod val="40000"/>
                <a:lumOff val="60000"/>
              </a:schemeClr>
            </a:solidFill>
          </a:ln>
        </p:spPr>
        <p:txBody>
          <a:bodyPr wrap="square">
            <a:spAutoFit/>
          </a:bodyPr>
          <a:lstStyle/>
          <a:p>
            <a:pPr algn="ctr"/>
            <a:r>
              <a:rPr lang="fa-IR" sz="6000" b="1" dirty="0" smtClean="0">
                <a:cs typeface="B Titr" pitchFamily="2" charset="-78"/>
              </a:rPr>
              <a:t>فصل دوم </a:t>
            </a:r>
            <a:endParaRPr lang="fa-IR" sz="6000" b="1" dirty="0">
              <a:cs typeface="B Titr" pitchFamily="2" charset="-78"/>
            </a:endParaRPr>
          </a:p>
        </p:txBody>
      </p:sp>
      <p:sp>
        <p:nvSpPr>
          <p:cNvPr id="6" name="Rectangle 5"/>
          <p:cNvSpPr/>
          <p:nvPr/>
        </p:nvSpPr>
        <p:spPr>
          <a:xfrm>
            <a:off x="1043608" y="3284984"/>
            <a:ext cx="7344816" cy="1938992"/>
          </a:xfrm>
          <a:prstGeom prst="rect">
            <a:avLst/>
          </a:prstGeom>
          <a:ln>
            <a:solidFill>
              <a:schemeClr val="accent5">
                <a:lumMod val="40000"/>
                <a:lumOff val="60000"/>
              </a:schemeClr>
            </a:solidFill>
          </a:ln>
        </p:spPr>
        <p:txBody>
          <a:bodyPr wrap="square">
            <a:spAutoFit/>
          </a:bodyPr>
          <a:lstStyle/>
          <a:p>
            <a:pPr algn="ctr"/>
            <a:r>
              <a:rPr lang="fa-IR" sz="6000" b="1" dirty="0" smtClean="0">
                <a:solidFill>
                  <a:srgbClr val="FFC000"/>
                </a:solidFill>
                <a:cs typeface="B Titr" pitchFamily="2" charset="-78"/>
              </a:rPr>
              <a:t>شكست دولتها و راه حل آن</a:t>
            </a:r>
            <a:endParaRPr lang="fa-IR" sz="6000" b="1" dirty="0">
              <a:solidFill>
                <a:srgbClr val="FFC000"/>
              </a:solidFill>
              <a:cs typeface="B Titr" pitchFamily="2" charset="-78"/>
            </a:endParaRPr>
          </a:p>
        </p:txBody>
      </p:sp>
    </p:spTree>
    <p:extLst>
      <p:ext uri="{BB962C8B-B14F-4D97-AF65-F5344CB8AC3E}">
        <p14:creationId xmlns:p14="http://schemas.microsoft.com/office/powerpoint/2010/main" val="2985033702"/>
      </p:ext>
    </p:extLst>
  </p:cSld>
  <p:clrMapOvr>
    <a:masterClrMapping/>
  </p:clrMapOvr>
  <p:transition spd="slow">
    <p:push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fa-IR" dirty="0"/>
          </a:p>
        </p:txBody>
      </p:sp>
      <p:pic>
        <p:nvPicPr>
          <p:cNvPr id="1026" name="Picture 2" descr="C:\Users\rayansharq\Pictures\258549280ec7a60a4b184ac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9"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9966541">
            <a:off x="-940038" y="184317"/>
            <a:ext cx="8528395" cy="4096419"/>
          </a:xfrm>
          <a:prstGeom prst="rect">
            <a:avLst/>
          </a:prstGeom>
          <a:noFill/>
        </p:spPr>
        <p:txBody>
          <a:bodyPr wrap="square" rtlCol="0">
            <a:noAutofit/>
          </a:bodyPr>
          <a:lstStyle/>
          <a:p>
            <a:pPr algn="ctr"/>
            <a:r>
              <a:rPr lang="fa-IR"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rPr>
              <a:t>بخش اول </a:t>
            </a:r>
          </a:p>
          <a:p>
            <a:pPr algn="ctr"/>
            <a:r>
              <a:rPr lang="fa-IR"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rPr>
              <a:t>فصل دوم</a:t>
            </a:r>
          </a:p>
          <a:p>
            <a:pPr algn="ctr"/>
            <a:r>
              <a:rPr lang="fa-IR"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rPr>
              <a:t> الف) كالاها </a:t>
            </a:r>
            <a:r>
              <a:rPr lang="fa-IR" sz="6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rPr>
              <a:t>و خدمات عمومي و رجحان (اولويت ) فردي</a:t>
            </a:r>
          </a:p>
          <a:p>
            <a:pPr algn="ctr"/>
            <a:endParaRPr lang="fa-IR"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endParaRPr>
          </a:p>
        </p:txBody>
      </p:sp>
    </p:spTree>
    <p:extLst>
      <p:ext uri="{BB962C8B-B14F-4D97-AF65-F5344CB8AC3E}">
        <p14:creationId xmlns:p14="http://schemas.microsoft.com/office/powerpoint/2010/main" val="2359644007"/>
      </p:ext>
    </p:extLst>
  </p:cSld>
  <p:clrMapOvr>
    <a:masterClrMapping/>
  </p:clrMapOvr>
  <p:transition spd="slow">
    <p:push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rayansharq\Pictures\6gD6XsLhg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7" y="0"/>
            <a:ext cx="9252520" cy="71014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55576" y="2780929"/>
            <a:ext cx="7848872" cy="1938992"/>
          </a:xfrm>
          <a:prstGeom prst="rect">
            <a:avLst/>
          </a:prstGeom>
        </p:spPr>
        <p:txBody>
          <a:bodyPr wrap="square">
            <a:spAutoFit/>
          </a:bodyPr>
          <a:lstStyle/>
          <a:p>
            <a:pPr algn="ctr"/>
            <a:r>
              <a:rPr lang="fa-IR" sz="4000" dirty="0">
                <a:latin typeface="Titr" pitchFamily="2" charset="-78"/>
                <a:cs typeface="Titr" pitchFamily="2" charset="-78"/>
              </a:rPr>
              <a:t>«الهی عاملنا بفضلک و لا </a:t>
            </a:r>
            <a:r>
              <a:rPr lang="fa-IR" sz="4000" dirty="0">
                <a:latin typeface="Vani" pitchFamily="34" charset="0"/>
                <a:cs typeface="Titr" pitchFamily="2" charset="-78"/>
              </a:rPr>
              <a:t>تعاملنا</a:t>
            </a:r>
            <a:r>
              <a:rPr lang="fa-IR" sz="4000" dirty="0">
                <a:latin typeface="Titr" pitchFamily="2" charset="-78"/>
                <a:cs typeface="Titr" pitchFamily="2" charset="-78"/>
              </a:rPr>
              <a:t> بعدلک»؛ </a:t>
            </a:r>
          </a:p>
          <a:p>
            <a:pPr algn="ctr"/>
            <a:r>
              <a:rPr lang="fa-IR" sz="4000" dirty="0">
                <a:latin typeface="Titr" pitchFamily="2" charset="-78"/>
                <a:cs typeface="Titr" pitchFamily="2" charset="-78"/>
              </a:rPr>
              <a:t>خدایا! با فضل خودت با ما رفتار کن، با عدالت با ما رفتار نکن. </a:t>
            </a:r>
            <a:endParaRPr lang="en-US" sz="4000" dirty="0">
              <a:latin typeface="Titr" pitchFamily="2" charset="-78"/>
              <a:cs typeface="Titr" pitchFamily="2" charset="-78"/>
            </a:endParaRPr>
          </a:p>
        </p:txBody>
      </p:sp>
    </p:spTree>
    <p:extLst>
      <p:ext uri="{BB962C8B-B14F-4D97-AF65-F5344CB8AC3E}">
        <p14:creationId xmlns:p14="http://schemas.microsoft.com/office/powerpoint/2010/main" val="270668538"/>
      </p:ext>
    </p:extLst>
  </p:cSld>
  <p:clrMapOvr>
    <a:masterClrMapping/>
  </p:clrMapOvr>
  <p:transition spd="slow">
    <p:push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custDataLst>
              <p:tags r:id="rId1"/>
            </p:custDataLst>
          </p:nvPr>
        </p:nvSpPr>
        <p:spPr>
          <a:xfrm>
            <a:off x="1547664" y="188641"/>
            <a:ext cx="7125113" cy="648072"/>
          </a:xfrm>
        </p:spPr>
        <p:txBody>
          <a:bodyPr>
            <a:normAutofit/>
          </a:bodyPr>
          <a:lstStyle/>
          <a:p>
            <a:pPr marL="0" indent="0" algn="r"/>
            <a:r>
              <a:rPr lang="fa-IR" b="1" dirty="0">
                <a:latin typeface="Titr" pitchFamily="2" charset="-78"/>
                <a:cs typeface="Titr" pitchFamily="2" charset="-78"/>
              </a:rPr>
              <a:t>كالاها و خدمات عمومي و رجحان (اولويت ) فردي</a:t>
            </a:r>
          </a:p>
        </p:txBody>
      </p:sp>
      <p:sp>
        <p:nvSpPr>
          <p:cNvPr id="12" name="Content Placeholder 4"/>
          <p:cNvSpPr>
            <a:spLocks noGrp="1"/>
          </p:cNvSpPr>
          <p:nvPr>
            <p:ph idx="1"/>
            <p:custDataLst>
              <p:tags r:id="rId2"/>
            </p:custDataLst>
          </p:nvPr>
        </p:nvSpPr>
        <p:spPr>
          <a:xfrm rot="21085949">
            <a:off x="-382021" y="1645075"/>
            <a:ext cx="9566704" cy="4392487"/>
          </a:xfrm>
          <a:effectLst>
            <a:softEdge rad="635000"/>
          </a:effectLst>
          <a:scene3d>
            <a:camera prst="isometricOffAxis2Left"/>
            <a:lightRig rig="threePt" dir="t"/>
          </a:scene3d>
        </p:spPr>
        <p:style>
          <a:lnRef idx="1">
            <a:schemeClr val="accent5"/>
          </a:lnRef>
          <a:fillRef idx="2">
            <a:schemeClr val="accent5"/>
          </a:fillRef>
          <a:effectRef idx="1">
            <a:schemeClr val="accent5"/>
          </a:effectRef>
          <a:fontRef idx="minor">
            <a:schemeClr val="dk1"/>
          </a:fontRef>
        </p:style>
        <p:txBody>
          <a:bodyPr>
            <a:noAutofit/>
          </a:bodyPr>
          <a:lstStyle/>
          <a:p>
            <a:pPr marL="0" indent="0">
              <a:buNone/>
            </a:pPr>
            <a:r>
              <a:rPr lang="fa-IR" sz="4400" b="1" dirty="0" smtClean="0">
                <a:ln w="1905"/>
                <a:solidFill>
                  <a:schemeClr val="tx1"/>
                </a:solidFill>
                <a:effectLst>
                  <a:innerShdw blurRad="69850" dist="43180" dir="5400000">
                    <a:srgbClr val="000000">
                      <a:alpha val="65000"/>
                    </a:srgbClr>
                  </a:innerShdw>
                </a:effectLst>
                <a:cs typeface="B Nazanin" pitchFamily="2" charset="-78"/>
              </a:rPr>
              <a:t>مطلوبيت</a:t>
            </a:r>
            <a:r>
              <a:rPr lang="fa-I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 </a:t>
            </a:r>
            <a:r>
              <a:rPr lang="fa-IR"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a:t>
            </a:r>
            <a:r>
              <a:rPr lang="fa-IR"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 رضايت خاطري كه يك مصرف كننده از مصرف كالا يا خدمات بدست مي آورد را مطلوبيت مي نامند </a:t>
            </a:r>
            <a:r>
              <a:rPr lang="fa-I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a:t>
            </a:r>
          </a:p>
          <a:p>
            <a:pPr marL="0" indent="0">
              <a:buNone/>
            </a:pPr>
            <a:r>
              <a:rPr lang="fa-I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 مطلوبيت تابع قانون بازده نزولي است</a:t>
            </a:r>
            <a:endParaRPr lang="fa-IR"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endParaRPr>
          </a:p>
          <a:p>
            <a:pPr marL="0" indent="0">
              <a:buNone/>
            </a:pPr>
            <a:r>
              <a:rPr lang="fa-I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2  Nazanin" pitchFamily="2" charset="-78"/>
              </a:rPr>
              <a:t>بهينه </a:t>
            </a:r>
            <a:r>
              <a:rPr lang="fa-IR"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2  Nazanin" pitchFamily="2" charset="-78"/>
              </a:rPr>
              <a:t>پرتو </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2  Nazanin" pitchFamily="2" charset="-78"/>
              </a:rPr>
              <a:t>(</a:t>
            </a:r>
            <a:r>
              <a:rPr lang="en-US"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2  Nazanin" pitchFamily="2" charset="-78"/>
              </a:rPr>
              <a:t>Parato</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2  Nazanin" pitchFamily="2" charset="-78"/>
              </a:rPr>
              <a:t>)</a:t>
            </a:r>
            <a:r>
              <a:rPr lang="fa-IR"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2  Nazanin" pitchFamily="2" charset="-78"/>
              </a:rPr>
              <a:t>در توزيع كالاها و خدمات : موقعيتي از توزيع كالاها و خدمات را بهينه پرتو مي نامند كه نتوان با توزيع </a:t>
            </a:r>
            <a:r>
              <a:rPr lang="fa-I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2  Nazanin" pitchFamily="2" charset="-78"/>
              </a:rPr>
              <a:t>مجددكالاها </a:t>
            </a:r>
            <a:r>
              <a:rPr lang="fa-IR"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2  Nazanin" pitchFamily="2" charset="-78"/>
              </a:rPr>
              <a:t>و خدمات بين </a:t>
            </a:r>
            <a:r>
              <a:rPr lang="fa-I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2  Nazanin" pitchFamily="2" charset="-78"/>
              </a:rPr>
              <a:t>افراد، مطلوبيت </a:t>
            </a:r>
            <a:r>
              <a:rPr lang="fa-IR"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2  Nazanin" pitchFamily="2" charset="-78"/>
              </a:rPr>
              <a:t>يك نفر را افزايش داد بدون آنكه مطلوبيت </a:t>
            </a:r>
            <a:r>
              <a:rPr lang="fa-I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2  Nazanin" pitchFamily="2" charset="-78"/>
              </a:rPr>
              <a:t>كسي كاهش </a:t>
            </a:r>
            <a:r>
              <a:rPr lang="fa-IR"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2  Nazanin" pitchFamily="2" charset="-78"/>
              </a:rPr>
              <a:t>يابد </a:t>
            </a:r>
            <a:r>
              <a:rPr lang="fa-I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2  Nazanin" pitchFamily="2" charset="-78"/>
              </a:rPr>
              <a:t>.</a:t>
            </a:r>
          </a:p>
          <a:p>
            <a:pPr marL="0" indent="0">
              <a:buNone/>
            </a:pPr>
            <a:endParaRPr lang="fa-IR"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endParaRPr>
          </a:p>
          <a:p>
            <a:pPr marL="0" indent="0">
              <a:buNone/>
            </a:pPr>
            <a:r>
              <a:rPr lang="fa-I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راههاي انتخاب طرح هاي عمومي </a:t>
            </a:r>
          </a:p>
          <a:p>
            <a:pPr marL="0" indent="0">
              <a:buNone/>
            </a:pPr>
            <a:r>
              <a:rPr lang="fa-I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1- بهينه پرتو</a:t>
            </a:r>
          </a:p>
          <a:p>
            <a:pPr marL="0" indent="0">
              <a:buNone/>
            </a:pPr>
            <a:r>
              <a:rPr lang="fa-I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rPr>
              <a:t>2- نظر اكثريت</a:t>
            </a:r>
          </a:p>
          <a:p>
            <a:pPr marL="0" indent="0">
              <a:buNone/>
            </a:pPr>
            <a:endParaRPr lang="fa-IR"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B Nazanin" pitchFamily="2" charset="-78"/>
            </a:endParaRPr>
          </a:p>
        </p:txBody>
      </p:sp>
    </p:spTree>
    <p:extLst>
      <p:ext uri="{BB962C8B-B14F-4D97-AF65-F5344CB8AC3E}">
        <p14:creationId xmlns:p14="http://schemas.microsoft.com/office/powerpoint/2010/main" val="3866041073"/>
      </p:ext>
    </p:extLst>
  </p:cSld>
  <p:clrMapOvr>
    <a:masterClrMapping/>
  </p:clrMapOvr>
  <p:transition spd="slow">
    <p:push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txBox="1">
            <a:spLocks/>
          </p:cNvSpPr>
          <p:nvPr>
            <p:custDataLst>
              <p:tags r:id="rId1"/>
            </p:custDataLst>
          </p:nvPr>
        </p:nvSpPr>
        <p:spPr>
          <a:xfrm>
            <a:off x="107504" y="332656"/>
            <a:ext cx="8958064" cy="6408712"/>
          </a:xfrm>
          <a:prstGeom prst="rect">
            <a:avLst/>
          </a:prstGeom>
          <a:solidFill>
            <a:schemeClr val="bg1"/>
          </a:solidFill>
          <a:effectLst>
            <a:softEdge rad="635000"/>
          </a:effectLst>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Font typeface="Wingdings 2" charset="2"/>
              <a:buNone/>
            </a:pPr>
            <a:r>
              <a:rPr lang="fa-IR"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raditional Arabic" pitchFamily="18" charset="-78"/>
                <a:cs typeface="Traditional Arabic" pitchFamily="18" charset="-78"/>
              </a:rPr>
              <a:t>خصوصيات كالاي عمومي</a:t>
            </a:r>
          </a:p>
          <a:p>
            <a:pPr marL="0" indent="0">
              <a:buFont typeface="Wingdings 2" charset="2"/>
              <a:buNone/>
            </a:pPr>
            <a:r>
              <a:rPr lang="fa-IR"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raditional Arabic" pitchFamily="18" charset="-78"/>
                <a:cs typeface="Traditional Arabic" pitchFamily="18" charset="-78"/>
              </a:rPr>
              <a:t>كالاهاي عمومي حداقل واجد يكي از خصوصيات زير است :</a:t>
            </a:r>
          </a:p>
          <a:p>
            <a:pPr marL="457200" indent="-457200">
              <a:buFont typeface="+mj-lt"/>
              <a:buAutoNum type="arabicPeriod"/>
            </a:pPr>
            <a:r>
              <a:rPr lang="fa-IR"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غير قابل تقسيم بودن ( استثناناپذيري): </a:t>
            </a:r>
            <a:r>
              <a:rPr lang="fa-I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سهم هر فرد را نمي توان مشخص كرد . مانند پارك ، دفاع و ...</a:t>
            </a:r>
          </a:p>
          <a:p>
            <a:pPr marL="457200" indent="-457200">
              <a:buFont typeface="+mj-lt"/>
              <a:buAutoNum type="arabicPeriod"/>
            </a:pPr>
            <a:r>
              <a:rPr lang="fa-IR"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تاثير خارجي :  </a:t>
            </a:r>
            <a:r>
              <a:rPr lang="fa-I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بر فعاليتهاي بخش خصوصي تاثير دارد . مانند تاثير احداث نيروگاه برق </a:t>
            </a:r>
          </a:p>
          <a:p>
            <a:pPr marL="457200" indent="-457200">
              <a:buFont typeface="+mj-lt"/>
              <a:buAutoNum type="arabicPeriod"/>
            </a:pPr>
            <a:r>
              <a:rPr lang="fa-IR"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تنزل هزينه تمام شده در نقطه مطلوب تخصيص  :</a:t>
            </a:r>
            <a:r>
              <a:rPr lang="fa-IR" sz="2400" b="1" dirty="0" smtClean="0">
                <a:ln w="1905"/>
                <a:solidFill>
                  <a:srgbClr val="C00000"/>
                </a:solidFill>
                <a:effectLst>
                  <a:innerShdw blurRad="69850" dist="43180" dir="5400000">
                    <a:srgbClr val="000000">
                      <a:alpha val="65000"/>
                    </a:srgbClr>
                  </a:innerShdw>
                </a:effectLst>
                <a:latin typeface="Traditional Arabic" pitchFamily="18" charset="-78"/>
                <a:cs typeface="Traditional Arabic" pitchFamily="18" charset="-78"/>
              </a:rPr>
              <a:t> </a:t>
            </a:r>
            <a:r>
              <a:rPr lang="fa-I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سرمايه گذاريهاي بخش دولتي </a:t>
            </a:r>
          </a:p>
          <a:p>
            <a:pPr marL="0" indent="0">
              <a:buNone/>
            </a:pPr>
            <a:r>
              <a:rPr lang="fa-I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معمولا پس از گذراندن مراحل اوليه ،‌هزينه توليدشان ايين مي آيد ( در مقام مقايسه با بخش خصوصي كه هزينه هاي مربوط ثابت است يا افزايش مي يابد . )</a:t>
            </a:r>
          </a:p>
          <a:p>
            <a:pPr marL="0" indent="0">
              <a:buNone/>
            </a:pPr>
            <a:r>
              <a:rPr lang="fa-IR" sz="2400" b="1" cap="all"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Titr" pitchFamily="2" charset="-78"/>
                <a:cs typeface="Titr" pitchFamily="2" charset="-78"/>
              </a:rPr>
              <a:t>4</a:t>
            </a:r>
            <a:r>
              <a:rPr lang="fa-IR"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 هزينه نهايي در نقطه مطلوب تخصيص به صفر نزديك مي شود : </a:t>
            </a:r>
            <a:r>
              <a:rPr lang="fa-I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بعد از سرمايه گذاري اوليه و پس از چند سال ( مستهلك شدن سرمايه ) هزينه نهايي بالنسبه كمي براي توليد واحدهاي بعدي لازم است يا هزينه اي ندارد .</a:t>
            </a:r>
          </a:p>
          <a:p>
            <a:pPr marL="0" indent="0">
              <a:buNone/>
            </a:pPr>
            <a:r>
              <a:rPr lang="fa-IR" sz="2000" b="1" cap="all"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 </a:t>
            </a:r>
            <a:r>
              <a:rPr lang="fa-IR" sz="2000" b="1" cap="all" dirty="0" smtClean="0">
                <a:ln w="1905"/>
                <a:solidFill>
                  <a:schemeClr val="tx1"/>
                </a:solidFill>
                <a:effectLst>
                  <a:innerShdw blurRad="69850" dist="43180" dir="5400000">
                    <a:srgbClr val="000000">
                      <a:alpha val="65000"/>
                    </a:srgbClr>
                  </a:innerShdw>
                </a:effectLst>
                <a:latin typeface="Titr" pitchFamily="2" charset="-78"/>
                <a:cs typeface="Titr" pitchFamily="2" charset="-78"/>
              </a:rPr>
              <a:t>5</a:t>
            </a:r>
            <a:r>
              <a:rPr lang="fa-IR" sz="2000" b="1" cap="all" dirty="0" smtClean="0">
                <a:ln w="1905"/>
                <a:solidFill>
                  <a:srgbClr val="C00000"/>
                </a:solidFill>
                <a:effectLst>
                  <a:innerShdw blurRad="69850" dist="43180" dir="5400000">
                    <a:srgbClr val="000000">
                      <a:alpha val="65000"/>
                    </a:srgbClr>
                  </a:innerShdw>
                </a:effectLst>
                <a:latin typeface="Titr" pitchFamily="2" charset="-78"/>
                <a:cs typeface="Titr" pitchFamily="2" charset="-78"/>
              </a:rPr>
              <a:t>.</a:t>
            </a:r>
            <a:r>
              <a:rPr lang="fa-IR"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لزوم قبول مخاطرات به علت بي اطلاعي از وضع بازار</a:t>
            </a:r>
          </a:p>
          <a:p>
            <a:pPr marL="0" indent="0">
              <a:buNone/>
            </a:pPr>
            <a:r>
              <a:rPr lang="fa-IR"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6.وجود شرايط انحصاري يا كمبود منبع </a:t>
            </a:r>
          </a:p>
        </p:txBody>
      </p:sp>
    </p:spTree>
    <p:extLst>
      <p:ext uri="{BB962C8B-B14F-4D97-AF65-F5344CB8AC3E}">
        <p14:creationId xmlns:p14="http://schemas.microsoft.com/office/powerpoint/2010/main" val="2373079084"/>
      </p:ext>
    </p:extLst>
  </p:cSld>
  <p:clrMapOvr>
    <a:masterClrMapping/>
  </p:clrMapOvr>
  <p:transition spd="slow">
    <p:push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4"/>
          <p:cNvSpPr txBox="1">
            <a:spLocks/>
          </p:cNvSpPr>
          <p:nvPr>
            <p:custDataLst>
              <p:tags r:id="rId1"/>
            </p:custDataLst>
          </p:nvPr>
        </p:nvSpPr>
        <p:spPr>
          <a:xfrm>
            <a:off x="0" y="260648"/>
            <a:ext cx="9012485" cy="6336704"/>
          </a:xfrm>
          <a:prstGeom prst="rect">
            <a:avLst/>
          </a:prstGeom>
          <a:effectLst>
            <a:softEdge rad="635000"/>
          </a:effectLst>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Font typeface="Wingdings 2" charset="2"/>
              <a:buNone/>
            </a:pPr>
            <a:r>
              <a:rPr lang="fa-IR" sz="40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pitchFamily="2" charset="-78"/>
              </a:rPr>
              <a:t>خصوصيات كالاي خصوصي</a:t>
            </a:r>
          </a:p>
          <a:p>
            <a:pPr marL="0" indent="0">
              <a:buFont typeface="Wingdings 2" charset="2"/>
              <a:buNone/>
            </a:pPr>
            <a:r>
              <a:rPr lang="fa-IR"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كالاهاي كاملا خصوصي حداقل واجد يكي از خصوصيات زير است :</a:t>
            </a:r>
          </a:p>
          <a:p>
            <a:pPr marL="457200" indent="-457200">
              <a:buFont typeface="+mj-lt"/>
              <a:buAutoNum type="arabicPeriod"/>
            </a:pPr>
            <a:r>
              <a:rPr lang="fa-IR"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B Nazanin" pitchFamily="2" charset="-78"/>
              </a:rPr>
              <a:t> </a:t>
            </a:r>
            <a:r>
              <a:rPr lang="fa-IR" sz="32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pitchFamily="2" charset="-78"/>
              </a:rPr>
              <a:t>قابل تقسيم بودن ( استثناپذيري): : سهم هر فرد را مي توان مشخص كرد . </a:t>
            </a:r>
          </a:p>
          <a:p>
            <a:pPr marL="457200" indent="-457200">
              <a:buFont typeface="+mj-lt"/>
              <a:buAutoNum type="arabicPeriod"/>
            </a:pPr>
            <a:r>
              <a:rPr lang="fa-IR" sz="32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pitchFamily="2" charset="-78"/>
              </a:rPr>
              <a:t>تاثير خارجي ناچيز  يا بدون تاثير خارجي</a:t>
            </a:r>
          </a:p>
          <a:p>
            <a:pPr marL="457200" indent="-457200">
              <a:buFont typeface="+mj-lt"/>
              <a:buAutoNum type="arabicPeriod"/>
            </a:pPr>
            <a:r>
              <a:rPr lang="fa-IR" sz="32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pitchFamily="2" charset="-78"/>
              </a:rPr>
              <a:t>ثبات يا افزايش هزينه تمام شده در نقطه مطلوب تخصيص</a:t>
            </a:r>
          </a:p>
          <a:p>
            <a:pPr marL="457200" indent="-457200">
              <a:buFont typeface="+mj-lt"/>
              <a:buAutoNum type="arabicPeriod"/>
            </a:pPr>
            <a:r>
              <a:rPr lang="fa-IR" sz="32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pitchFamily="2" charset="-78"/>
              </a:rPr>
              <a:t>هزينه نهايي در نقطه مطلوب تخصيص بالاتر از صفر است.</a:t>
            </a:r>
          </a:p>
          <a:p>
            <a:pPr marL="457200" indent="-457200">
              <a:buFont typeface="+mj-lt"/>
              <a:buAutoNum type="arabicPeriod"/>
            </a:pPr>
            <a:r>
              <a:rPr lang="fa-IR" sz="32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pitchFamily="2" charset="-78"/>
              </a:rPr>
              <a:t>قبول مخاطره معقول يا اندك در نتيجه وجود اطلاعات لازم از وضع بازار</a:t>
            </a:r>
          </a:p>
          <a:p>
            <a:pPr marL="457200" indent="-457200">
              <a:buFont typeface="+mj-lt"/>
              <a:buAutoNum type="arabicPeriod"/>
            </a:pPr>
            <a:r>
              <a:rPr lang="fa-IR" sz="32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2  Nazanin"/>
              </a:rPr>
              <a:t>عدم وجود شرايط انحصاري يا كميابي منبع</a:t>
            </a:r>
          </a:p>
          <a:p>
            <a:pPr marL="457200" indent="-457200">
              <a:buFont typeface="+mj-lt"/>
              <a:buAutoNum type="arabicPeriod"/>
            </a:pPr>
            <a:endParaRPr lang="fa-IR" sz="3200" b="1" dirty="0" smtClean="0">
              <a:ln>
                <a:solidFill>
                  <a:schemeClr val="accent4">
                    <a:lumMod val="50000"/>
                  </a:schemeClr>
                </a:solidFill>
              </a:ln>
              <a:cs typeface="B Nazanin" pitchFamily="2" charset="-78"/>
            </a:endParaRPr>
          </a:p>
        </p:txBody>
      </p:sp>
    </p:spTree>
    <p:extLst>
      <p:ext uri="{BB962C8B-B14F-4D97-AF65-F5344CB8AC3E}">
        <p14:creationId xmlns:p14="http://schemas.microsoft.com/office/powerpoint/2010/main" val="2920051762"/>
      </p:ext>
    </p:extLst>
  </p:cSld>
  <p:clrMapOvr>
    <a:masterClrMapping/>
  </p:clrMapOvr>
  <p:transition spd="slow">
    <p:push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custDataLst>
              <p:tags r:id="rId1"/>
            </p:custDataLst>
          </p:nvPr>
        </p:nvSpPr>
        <p:spPr/>
        <p:txBody>
          <a:bodyPr>
            <a:normAutofit/>
          </a:bodyPr>
          <a:lstStyle/>
          <a:p>
            <a:pPr marL="0" indent="0" algn="r"/>
            <a:r>
              <a:rPr lang="fa-IR" b="1" dirty="0">
                <a:latin typeface="Titr" pitchFamily="2" charset="-78"/>
                <a:cs typeface="Titr" pitchFamily="2" charset="-78"/>
              </a:rPr>
              <a:t>كالاها و خدمات عمومي و رجحان (اولويت ) فردي</a:t>
            </a:r>
          </a:p>
        </p:txBody>
      </p:sp>
      <p:pic>
        <p:nvPicPr>
          <p:cNvPr id="5" name="Content Placeholder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678236" y="1523695"/>
            <a:ext cx="4219575" cy="31908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flipH="1">
            <a:off x="1763687" y="2719023"/>
            <a:ext cx="1394443" cy="400110"/>
          </a:xfrm>
          <a:prstGeom prst="rect">
            <a:avLst/>
          </a:prstGeom>
          <a:noFill/>
        </p:spPr>
        <p:txBody>
          <a:bodyPr wrap="square" rtlCol="1">
            <a:spAutoFit/>
          </a:bodyPr>
          <a:lstStyle/>
          <a:p>
            <a:r>
              <a:rPr lang="fa-IR" sz="2000" dirty="0" smtClean="0">
                <a:latin typeface="Titr" pitchFamily="2" charset="-78"/>
                <a:cs typeface="Titr" pitchFamily="2" charset="-78"/>
              </a:rPr>
              <a:t>هزينه نهايي</a:t>
            </a:r>
            <a:endParaRPr lang="fa-IR" sz="2000" dirty="0">
              <a:latin typeface="Titr" pitchFamily="2" charset="-78"/>
              <a:cs typeface="Titr" pitchFamily="2" charset="-78"/>
            </a:endParaRPr>
          </a:p>
        </p:txBody>
      </p:sp>
      <p:sp>
        <p:nvSpPr>
          <p:cNvPr id="7" name="TextBox 6"/>
          <p:cNvSpPr txBox="1"/>
          <p:nvPr/>
        </p:nvSpPr>
        <p:spPr>
          <a:xfrm flipH="1">
            <a:off x="4139952" y="2339979"/>
            <a:ext cx="2160242" cy="400110"/>
          </a:xfrm>
          <a:prstGeom prst="rect">
            <a:avLst/>
          </a:prstGeom>
          <a:noFill/>
        </p:spPr>
        <p:txBody>
          <a:bodyPr wrap="square" rtlCol="1">
            <a:spAutoFit/>
          </a:bodyPr>
          <a:lstStyle/>
          <a:p>
            <a:pPr algn="r" rtl="1"/>
            <a:r>
              <a:rPr lang="en-US" sz="2000" dirty="0" smtClean="0">
                <a:latin typeface="Titr" pitchFamily="2" charset="-78"/>
                <a:cs typeface="Titr" pitchFamily="2" charset="-78"/>
              </a:rPr>
              <a:t>MC</a:t>
            </a:r>
            <a:r>
              <a:rPr lang="fa-IR" sz="2000" dirty="0" smtClean="0">
                <a:latin typeface="Titr" pitchFamily="2" charset="-78"/>
                <a:cs typeface="Titr" pitchFamily="2" charset="-78"/>
              </a:rPr>
              <a:t> </a:t>
            </a:r>
            <a:r>
              <a:rPr lang="en-US" sz="2000" dirty="0" smtClean="0">
                <a:latin typeface="Titr" pitchFamily="2" charset="-78"/>
                <a:cs typeface="Titr" pitchFamily="2" charset="-78"/>
              </a:rPr>
              <a:t> </a:t>
            </a:r>
            <a:r>
              <a:rPr lang="fa-IR" sz="2000" dirty="0" smtClean="0">
                <a:latin typeface="Titr" pitchFamily="2" charset="-78"/>
                <a:cs typeface="Titr" pitchFamily="2" charset="-78"/>
              </a:rPr>
              <a:t>بخش خصوصي </a:t>
            </a:r>
            <a:endParaRPr lang="fa-IR" sz="2000" dirty="0">
              <a:latin typeface="Titr" pitchFamily="2" charset="-78"/>
              <a:cs typeface="Titr" pitchFamily="2" charset="-78"/>
            </a:endParaRPr>
          </a:p>
        </p:txBody>
      </p:sp>
      <p:cxnSp>
        <p:nvCxnSpPr>
          <p:cNvPr id="8" name="Straight Arrow Connector 7"/>
          <p:cNvCxnSpPr/>
          <p:nvPr/>
        </p:nvCxnSpPr>
        <p:spPr>
          <a:xfrm flipH="1">
            <a:off x="3491881" y="2740089"/>
            <a:ext cx="1296143" cy="9049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flipH="1">
            <a:off x="6300194" y="4021033"/>
            <a:ext cx="2160240" cy="400110"/>
          </a:xfrm>
          <a:prstGeom prst="rect">
            <a:avLst/>
          </a:prstGeom>
          <a:noFill/>
        </p:spPr>
        <p:txBody>
          <a:bodyPr wrap="square" rtlCol="1">
            <a:spAutoFit/>
          </a:bodyPr>
          <a:lstStyle/>
          <a:p>
            <a:pPr algn="r" rtl="1"/>
            <a:r>
              <a:rPr lang="en-US" sz="2000" dirty="0" smtClean="0">
                <a:latin typeface="Titr" pitchFamily="2" charset="-78"/>
                <a:cs typeface="Titr" pitchFamily="2" charset="-78"/>
              </a:rPr>
              <a:t>MC</a:t>
            </a:r>
            <a:r>
              <a:rPr lang="fa-IR" sz="2000" dirty="0" smtClean="0">
                <a:latin typeface="Titr" pitchFamily="2" charset="-78"/>
                <a:cs typeface="Titr" pitchFamily="2" charset="-78"/>
              </a:rPr>
              <a:t> </a:t>
            </a:r>
            <a:r>
              <a:rPr lang="en-US" sz="2000" dirty="0" smtClean="0">
                <a:latin typeface="Titr" pitchFamily="2" charset="-78"/>
                <a:cs typeface="Titr" pitchFamily="2" charset="-78"/>
              </a:rPr>
              <a:t> </a:t>
            </a:r>
            <a:r>
              <a:rPr lang="fa-IR" sz="2000" dirty="0" smtClean="0">
                <a:latin typeface="Titr" pitchFamily="2" charset="-78"/>
                <a:cs typeface="Titr" pitchFamily="2" charset="-78"/>
              </a:rPr>
              <a:t>بخش دولتي </a:t>
            </a:r>
            <a:endParaRPr lang="fa-IR" sz="2000" dirty="0">
              <a:latin typeface="Titr" pitchFamily="2" charset="-78"/>
              <a:cs typeface="Titr" pitchFamily="2" charset="-78"/>
            </a:endParaRPr>
          </a:p>
        </p:txBody>
      </p:sp>
      <p:sp>
        <p:nvSpPr>
          <p:cNvPr id="11" name="TextBox 10"/>
          <p:cNvSpPr txBox="1"/>
          <p:nvPr/>
        </p:nvSpPr>
        <p:spPr>
          <a:xfrm flipH="1">
            <a:off x="3838776" y="4621198"/>
            <a:ext cx="1381297" cy="400110"/>
          </a:xfrm>
          <a:prstGeom prst="rect">
            <a:avLst/>
          </a:prstGeom>
          <a:noFill/>
        </p:spPr>
        <p:txBody>
          <a:bodyPr wrap="square" rtlCol="1">
            <a:spAutoFit/>
          </a:bodyPr>
          <a:lstStyle/>
          <a:p>
            <a:r>
              <a:rPr lang="fa-IR" sz="2000" dirty="0" smtClean="0">
                <a:latin typeface="Titr" pitchFamily="2" charset="-78"/>
                <a:cs typeface="Titr" pitchFamily="2" charset="-78"/>
              </a:rPr>
              <a:t>ميزان توليد</a:t>
            </a:r>
            <a:endParaRPr lang="fa-IR" sz="2000" dirty="0">
              <a:latin typeface="Titr" pitchFamily="2" charset="-78"/>
              <a:cs typeface="Titr" pitchFamily="2" charset="-78"/>
            </a:endParaRPr>
          </a:p>
        </p:txBody>
      </p:sp>
      <p:sp>
        <p:nvSpPr>
          <p:cNvPr id="14" name="TextBox 13"/>
          <p:cNvSpPr txBox="1"/>
          <p:nvPr/>
        </p:nvSpPr>
        <p:spPr>
          <a:xfrm flipH="1">
            <a:off x="251518" y="5461466"/>
            <a:ext cx="8712969" cy="1015663"/>
          </a:xfrm>
          <a:prstGeom prst="rect">
            <a:avLst/>
          </a:prstGeom>
          <a:noFill/>
        </p:spPr>
        <p:txBody>
          <a:bodyPr wrap="square" rtlCol="1">
            <a:spAutoFit/>
          </a:bodyPr>
          <a:lstStyle/>
          <a:p>
            <a:pPr algn="r" rtl="1"/>
            <a:r>
              <a:rPr lang="fa-IR" sz="2000" dirty="0" smtClean="0">
                <a:latin typeface="Titr" pitchFamily="2" charset="-78"/>
                <a:cs typeface="Titr" pitchFamily="2" charset="-78"/>
              </a:rPr>
              <a:t>با افزايش توليد و در نقطه مطلوب توليد :</a:t>
            </a:r>
          </a:p>
          <a:p>
            <a:pPr algn="r" rtl="1"/>
            <a:r>
              <a:rPr lang="fa-IR" sz="2000" dirty="0" smtClean="0">
                <a:latin typeface="Titr" pitchFamily="2" charset="-78"/>
                <a:cs typeface="Titr" pitchFamily="2" charset="-78"/>
              </a:rPr>
              <a:t>هزينه نهايي</a:t>
            </a:r>
            <a:r>
              <a:rPr lang="en-US" sz="2000" dirty="0">
                <a:latin typeface="Titr" pitchFamily="2" charset="-78"/>
                <a:cs typeface="Titr" pitchFamily="2" charset="-78"/>
              </a:rPr>
              <a:t> (MC)</a:t>
            </a:r>
            <a:r>
              <a:rPr lang="fa-IR" sz="2000" dirty="0" smtClean="0">
                <a:latin typeface="Titr" pitchFamily="2" charset="-78"/>
                <a:cs typeface="Titr" pitchFamily="2" charset="-78"/>
              </a:rPr>
              <a:t> بخش دولتي به </a:t>
            </a:r>
            <a:r>
              <a:rPr lang="fa-IR" sz="2000" dirty="0" smtClean="0">
                <a:solidFill>
                  <a:srgbClr val="0070C0"/>
                </a:solidFill>
                <a:latin typeface="Titr" pitchFamily="2" charset="-78"/>
                <a:cs typeface="Titr" pitchFamily="2" charset="-78"/>
              </a:rPr>
              <a:t>صفر</a:t>
            </a:r>
            <a:r>
              <a:rPr lang="fa-IR" sz="2000" dirty="0" smtClean="0">
                <a:latin typeface="Titr" pitchFamily="2" charset="-78"/>
                <a:cs typeface="Titr" pitchFamily="2" charset="-78"/>
              </a:rPr>
              <a:t> نزديك مي شود .</a:t>
            </a:r>
          </a:p>
          <a:p>
            <a:pPr algn="r" rtl="1"/>
            <a:r>
              <a:rPr lang="fa-IR" sz="2000" dirty="0" smtClean="0">
                <a:latin typeface="Titr" pitchFamily="2" charset="-78"/>
                <a:cs typeface="Titr" pitchFamily="2" charset="-78"/>
              </a:rPr>
              <a:t>هزينه نهايي </a:t>
            </a:r>
            <a:r>
              <a:rPr lang="en-US" sz="2000" dirty="0" smtClean="0">
                <a:latin typeface="Titr" pitchFamily="2" charset="-78"/>
                <a:cs typeface="Titr" pitchFamily="2" charset="-78"/>
              </a:rPr>
              <a:t>(MC) </a:t>
            </a:r>
            <a:r>
              <a:rPr lang="fa-IR" sz="2000" dirty="0" smtClean="0">
                <a:latin typeface="Titr" pitchFamily="2" charset="-78"/>
                <a:cs typeface="Titr" pitchFamily="2" charset="-78"/>
              </a:rPr>
              <a:t> بخش خصوصي </a:t>
            </a:r>
            <a:r>
              <a:rPr lang="fa-IR" sz="2000" dirty="0" smtClean="0">
                <a:solidFill>
                  <a:srgbClr val="0070C0"/>
                </a:solidFill>
                <a:latin typeface="Titr" pitchFamily="2" charset="-78"/>
                <a:cs typeface="Titr" pitchFamily="2" charset="-78"/>
              </a:rPr>
              <a:t>بالاتر از  صفر </a:t>
            </a:r>
            <a:r>
              <a:rPr lang="fa-IR" sz="2000" dirty="0" smtClean="0">
                <a:latin typeface="Titr" pitchFamily="2" charset="-78"/>
                <a:cs typeface="Titr" pitchFamily="2" charset="-78"/>
              </a:rPr>
              <a:t>قرار مي گيرد .</a:t>
            </a:r>
            <a:endParaRPr lang="fa-IR" sz="2000" dirty="0">
              <a:latin typeface="Titr" pitchFamily="2" charset="-78"/>
              <a:cs typeface="Titr" pitchFamily="2" charset="-78"/>
            </a:endParaRPr>
          </a:p>
        </p:txBody>
      </p:sp>
    </p:spTree>
    <p:extLst>
      <p:ext uri="{BB962C8B-B14F-4D97-AF65-F5344CB8AC3E}">
        <p14:creationId xmlns:p14="http://schemas.microsoft.com/office/powerpoint/2010/main" val="1321099981"/>
      </p:ext>
    </p:extLst>
  </p:cSld>
  <p:clrMapOvr>
    <a:masterClrMapping/>
  </p:clrMapOvr>
  <p:transition spd="slow">
    <p:push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548680"/>
            <a:ext cx="7739019" cy="924475"/>
          </a:xfrm>
        </p:spPr>
        <p:txBody>
          <a:bodyPr/>
          <a:lstStyle/>
          <a:p>
            <a:pPr algn="r"/>
            <a:r>
              <a:rPr lang="fa-IR" b="1" dirty="0">
                <a:latin typeface="Titr" pitchFamily="2" charset="-78"/>
                <a:cs typeface="Titr" pitchFamily="2" charset="-78"/>
              </a:rPr>
              <a:t>كالاها و خدمات عمومي و رجحان (اولويت ) فردي</a:t>
            </a:r>
            <a:endParaRPr lang="fa-IR" dirty="0">
              <a:latin typeface="Titr" pitchFamily="2" charset="-78"/>
              <a:cs typeface="Titr" pitchFamily="2" charset="-78"/>
            </a:endParaRPr>
          </a:p>
        </p:txBody>
      </p:sp>
      <p:pic>
        <p:nvPicPr>
          <p:cNvPr id="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167063" y="3018631"/>
            <a:ext cx="281940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flipV="1">
            <a:off x="3001910" y="1712861"/>
            <a:ext cx="0" cy="3081158"/>
          </a:xfrm>
          <a:prstGeom prst="line">
            <a:avLst/>
          </a:prstGeom>
        </p:spPr>
        <p:style>
          <a:lnRef idx="3">
            <a:schemeClr val="accent4"/>
          </a:lnRef>
          <a:fillRef idx="0">
            <a:schemeClr val="accent4"/>
          </a:fillRef>
          <a:effectRef idx="2">
            <a:schemeClr val="accent4"/>
          </a:effectRef>
          <a:fontRef idx="minor">
            <a:schemeClr val="tx1"/>
          </a:fontRef>
        </p:style>
      </p:cxnSp>
      <p:cxnSp>
        <p:nvCxnSpPr>
          <p:cNvPr id="5" name="Straight Connector 4"/>
          <p:cNvCxnSpPr/>
          <p:nvPr/>
        </p:nvCxnSpPr>
        <p:spPr>
          <a:xfrm>
            <a:off x="2987824" y="4797151"/>
            <a:ext cx="3528392" cy="56822"/>
          </a:xfrm>
          <a:prstGeom prst="line">
            <a:avLst/>
          </a:prstGeom>
        </p:spPr>
        <p:style>
          <a:lnRef idx="3">
            <a:schemeClr val="accent4"/>
          </a:lnRef>
          <a:fillRef idx="0">
            <a:schemeClr val="accent4"/>
          </a:fillRef>
          <a:effectRef idx="2">
            <a:schemeClr val="accent4"/>
          </a:effectRef>
          <a:fontRef idx="minor">
            <a:schemeClr val="tx1"/>
          </a:fontRef>
        </p:style>
      </p:cxnSp>
      <p:sp>
        <p:nvSpPr>
          <p:cNvPr id="8" name="TextBox 7"/>
          <p:cNvSpPr txBox="1"/>
          <p:nvPr/>
        </p:nvSpPr>
        <p:spPr>
          <a:xfrm flipH="1">
            <a:off x="899591" y="2944062"/>
            <a:ext cx="1682475" cy="400110"/>
          </a:xfrm>
          <a:prstGeom prst="rect">
            <a:avLst/>
          </a:prstGeom>
          <a:noFill/>
        </p:spPr>
        <p:txBody>
          <a:bodyPr wrap="square" rtlCol="1">
            <a:spAutoFit/>
          </a:bodyPr>
          <a:lstStyle/>
          <a:p>
            <a:r>
              <a:rPr lang="fa-IR" sz="2000" dirty="0" smtClean="0">
                <a:latin typeface="Titr" pitchFamily="2" charset="-78"/>
                <a:cs typeface="Titr" pitchFamily="2" charset="-78"/>
              </a:rPr>
              <a:t>هزينه نهايي</a:t>
            </a:r>
            <a:endParaRPr lang="fa-IR" sz="2000" dirty="0">
              <a:latin typeface="Titr" pitchFamily="2" charset="-78"/>
              <a:cs typeface="Titr" pitchFamily="2" charset="-78"/>
            </a:endParaRPr>
          </a:p>
        </p:txBody>
      </p:sp>
      <p:sp>
        <p:nvSpPr>
          <p:cNvPr id="9" name="TextBox 8"/>
          <p:cNvSpPr txBox="1"/>
          <p:nvPr/>
        </p:nvSpPr>
        <p:spPr>
          <a:xfrm flipH="1">
            <a:off x="4139951" y="5092134"/>
            <a:ext cx="1728192" cy="400110"/>
          </a:xfrm>
          <a:prstGeom prst="rect">
            <a:avLst/>
          </a:prstGeom>
          <a:noFill/>
        </p:spPr>
        <p:txBody>
          <a:bodyPr wrap="square" rtlCol="1">
            <a:spAutoFit/>
          </a:bodyPr>
          <a:lstStyle/>
          <a:p>
            <a:r>
              <a:rPr lang="fa-IR" sz="2000" dirty="0" smtClean="0">
                <a:latin typeface="Titr" pitchFamily="2" charset="-78"/>
                <a:cs typeface="Titr" pitchFamily="2" charset="-78"/>
              </a:rPr>
              <a:t>  </a:t>
            </a:r>
            <a:r>
              <a:rPr lang="en-US" sz="2000" dirty="0" smtClean="0">
                <a:latin typeface="Titr" pitchFamily="2" charset="-78"/>
                <a:cs typeface="Titr" pitchFamily="2" charset="-78"/>
              </a:rPr>
              <a:t>Q   </a:t>
            </a:r>
            <a:r>
              <a:rPr lang="fa-IR" sz="2000" dirty="0" smtClean="0">
                <a:latin typeface="Titr" pitchFamily="2" charset="-78"/>
                <a:cs typeface="Titr" pitchFamily="2" charset="-78"/>
              </a:rPr>
              <a:t>ميزان توليد</a:t>
            </a:r>
            <a:endParaRPr lang="fa-IR" sz="2000" dirty="0">
              <a:latin typeface="Titr" pitchFamily="2" charset="-78"/>
              <a:cs typeface="Titr" pitchFamily="2" charset="-78"/>
            </a:endParaRPr>
          </a:p>
        </p:txBody>
      </p:sp>
      <p:sp>
        <p:nvSpPr>
          <p:cNvPr id="10" name="TextBox 9"/>
          <p:cNvSpPr txBox="1"/>
          <p:nvPr/>
        </p:nvSpPr>
        <p:spPr>
          <a:xfrm flipH="1">
            <a:off x="5756041" y="3861048"/>
            <a:ext cx="828093" cy="369332"/>
          </a:xfrm>
          <a:prstGeom prst="rect">
            <a:avLst/>
          </a:prstGeom>
          <a:noFill/>
        </p:spPr>
        <p:txBody>
          <a:bodyPr wrap="square" rtlCol="1">
            <a:spAutoFit/>
          </a:bodyPr>
          <a:lstStyle/>
          <a:p>
            <a:pPr algn="ctr" rtl="1"/>
            <a:r>
              <a:rPr lang="en-US" dirty="0" smtClean="0">
                <a:cs typeface="B Nazanin" pitchFamily="2" charset="-78"/>
              </a:rPr>
              <a:t>AC</a:t>
            </a:r>
            <a:endParaRPr lang="fa-IR" dirty="0">
              <a:cs typeface="B Nazanin" pitchFamily="2" charset="-78"/>
            </a:endParaRPr>
          </a:p>
        </p:txBody>
      </p:sp>
      <p:sp>
        <p:nvSpPr>
          <p:cNvPr id="11" name="TextBox 10"/>
          <p:cNvSpPr txBox="1"/>
          <p:nvPr/>
        </p:nvSpPr>
        <p:spPr>
          <a:xfrm flipH="1">
            <a:off x="2930081" y="2152989"/>
            <a:ext cx="617611" cy="369332"/>
          </a:xfrm>
          <a:prstGeom prst="rect">
            <a:avLst/>
          </a:prstGeom>
          <a:noFill/>
        </p:spPr>
        <p:txBody>
          <a:bodyPr wrap="square" rtlCol="1">
            <a:spAutoFit/>
          </a:bodyPr>
          <a:lstStyle/>
          <a:p>
            <a:pPr algn="ctr" rtl="1"/>
            <a:r>
              <a:rPr lang="en-US" dirty="0" smtClean="0">
                <a:cs typeface="B Nazanin" pitchFamily="2" charset="-78"/>
              </a:rPr>
              <a:t>MC</a:t>
            </a:r>
            <a:endParaRPr lang="fa-IR" dirty="0">
              <a:cs typeface="B Nazanin" pitchFamily="2" charset="-78"/>
            </a:endParaRPr>
          </a:p>
        </p:txBody>
      </p:sp>
    </p:spTree>
    <p:extLst>
      <p:ext uri="{BB962C8B-B14F-4D97-AF65-F5344CB8AC3E}">
        <p14:creationId xmlns:p14="http://schemas.microsoft.com/office/powerpoint/2010/main" val="456013107"/>
      </p:ext>
    </p:extLst>
  </p:cSld>
  <p:clrMapOvr>
    <a:masterClrMapping/>
  </p:clrMapOvr>
  <p:transition spd="slow">
    <p:push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ocuments and Settings\Dear-User\Application Data\MaryamSoft\MirEmadExport.EMF"/>
          <p:cNvPicPr>
            <a:picLocks noChangeAspect="1" noChangeArrowheads="1"/>
          </p:cNvPicPr>
          <p:nvPr/>
        </p:nvPicPr>
        <p:blipFill>
          <a:blip r:embed="rId2" cstate="print"/>
          <a:srcRect/>
          <a:stretch>
            <a:fillRect/>
          </a:stretch>
        </p:blipFill>
        <p:spPr bwMode="auto">
          <a:xfrm>
            <a:off x="7858150" y="514326"/>
            <a:ext cx="1118006" cy="379527"/>
          </a:xfrm>
          <a:prstGeom prst="rect">
            <a:avLst/>
          </a:prstGeom>
          <a:ln>
            <a:noFill/>
          </a:ln>
          <a:effectLst>
            <a:outerShdw blurRad="190500" algn="tl" rotWithShape="0">
              <a:srgbClr val="000000">
                <a:alpha val="70000"/>
              </a:srgbClr>
            </a:outerShdw>
          </a:effectLst>
        </p:spPr>
      </p:pic>
      <p:sp>
        <p:nvSpPr>
          <p:cNvPr id="4" name="TextBox 3"/>
          <p:cNvSpPr txBox="1"/>
          <p:nvPr/>
        </p:nvSpPr>
        <p:spPr>
          <a:xfrm>
            <a:off x="300008" y="1000098"/>
            <a:ext cx="8715436" cy="1938992"/>
          </a:xfrm>
          <a:prstGeom prst="rect">
            <a:avLst/>
          </a:prstGeom>
          <a:noFill/>
        </p:spPr>
        <p:txBody>
          <a:bodyPr wrap="square" rtlCol="1">
            <a:spAutoFit/>
          </a:bodyPr>
          <a:lstStyle/>
          <a:p>
            <a:pPr algn="justLow" rtl="1">
              <a:buClr>
                <a:schemeClr val="accent1"/>
              </a:buClr>
              <a:buSzPct val="70000"/>
              <a:buFont typeface="Wingdings 2" pitchFamily="18" charset="2"/>
              <a:buChar char="Ò"/>
            </a:pPr>
            <a:r>
              <a:rPr lang="fa-IR" sz="2400" dirty="0" smtClean="0">
                <a:effectLst>
                  <a:outerShdw blurRad="38100" dist="38100" dir="2700000" algn="tl">
                    <a:srgbClr val="000000">
                      <a:alpha val="43137"/>
                    </a:srgbClr>
                  </a:outerShdw>
                </a:effectLst>
                <a:cs typeface="B Nazanin" pitchFamily="2" charset="-78"/>
              </a:rPr>
              <a:t> قبلاً بحث اين بود كه دولت به منظور رفع نارسائيها و شكست بازار در امور دخالت مي‌نمايد. تجربه جوامع مختلف نشان داده است كه خود دولت نيز از نارسائيهايي رنج مي‌برد، در زمينه هاي مختلف.</a:t>
            </a:r>
          </a:p>
          <a:p>
            <a:pPr algn="justLow" rtl="1">
              <a:buClr>
                <a:schemeClr val="accent1"/>
              </a:buClr>
              <a:buSzPct val="70000"/>
              <a:buFont typeface="Wingdings 2" pitchFamily="18" charset="2"/>
              <a:buChar char="Ò"/>
            </a:pPr>
            <a:r>
              <a:rPr lang="fa-IR" sz="2400" dirty="0" smtClean="0">
                <a:effectLst>
                  <a:outerShdw blurRad="38100" dist="38100" dir="2700000" algn="tl">
                    <a:srgbClr val="000000">
                      <a:alpha val="43137"/>
                    </a:srgbClr>
                  </a:outerShdw>
                </a:effectLst>
                <a:cs typeface="B Nazanin" pitchFamily="2" charset="-78"/>
              </a:rPr>
              <a:t> اگر خود دولت منشأ نارسايي است، چگونه مي‌تواند شكست بازار را مرتفع نمايد؟ منشأ اين نارسايي دولت چيست و چگونه مي‌توان آن را حل كرد؟</a:t>
            </a:r>
            <a:endParaRPr lang="en-US" sz="2400" dirty="0" smtClean="0">
              <a:effectLst>
                <a:outerShdw blurRad="38100" dist="38100" dir="2700000" algn="tl">
                  <a:srgbClr val="000000">
                    <a:alpha val="43137"/>
                  </a:srgbClr>
                </a:outerShdw>
              </a:effectLst>
              <a:cs typeface="B Nazanin" pitchFamily="2" charset="-78"/>
            </a:endParaRPr>
          </a:p>
        </p:txBody>
      </p:sp>
    </p:spTree>
    <p:extLst>
      <p:ext uri="{BB962C8B-B14F-4D97-AF65-F5344CB8AC3E}">
        <p14:creationId xmlns:p14="http://schemas.microsoft.com/office/powerpoint/2010/main" val="368631327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plus(in)">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4476" y="497284"/>
            <a:ext cx="8750968" cy="5632311"/>
          </a:xfrm>
          <a:prstGeom prst="rect">
            <a:avLst/>
          </a:prstGeom>
          <a:noFill/>
        </p:spPr>
        <p:txBody>
          <a:bodyPr wrap="square" rtlCol="1">
            <a:spAutoFit/>
          </a:bodyPr>
          <a:lstStyle/>
          <a:p>
            <a:pPr algn="justLow" rtl="1">
              <a:buClr>
                <a:schemeClr val="accent1"/>
              </a:buClr>
              <a:buSzPct val="70000"/>
            </a:pPr>
            <a:r>
              <a:rPr lang="ar-SA" sz="2400" dirty="0">
                <a:cs typeface="B Nazanin" pitchFamily="2" charset="-78"/>
              </a:rPr>
              <a:t>در اقتصاد سیاسی توجیهی که برای مداخله دولت وجود دارد مواردی است که بازار آزاد نمی‌تواند آن‌ها را برآورده کند و یا در صورت سپردن آن‌ها به دست بازار میزان تولید محصول کم‌تر از میزان بهینه خواهد بود که اصطلاحا آن‌را </a:t>
            </a:r>
            <a:r>
              <a:rPr lang="ar-SA" sz="2400" b="1" dirty="0">
                <a:cs typeface="B Nazanin" pitchFamily="2" charset="-78"/>
              </a:rPr>
              <a:t>شکست بازار</a:t>
            </a:r>
            <a:r>
              <a:rPr lang="ar-SA" sz="2400" dirty="0">
                <a:cs typeface="B Nazanin" pitchFamily="2" charset="-78"/>
              </a:rPr>
              <a:t> (</a:t>
            </a:r>
            <a:r>
              <a:rPr lang="en-US" sz="2400" dirty="0">
                <a:cs typeface="B Nazanin" pitchFamily="2" charset="-78"/>
              </a:rPr>
              <a:t>Market Failure</a:t>
            </a:r>
            <a:r>
              <a:rPr lang="ar-SA" sz="2400" dirty="0">
                <a:cs typeface="B Nazanin" pitchFamily="2" charset="-78"/>
              </a:rPr>
              <a:t>) نامیده‌اند. مثال‌های کلاسیک برای شکست بازار عبارتند از خدمات بیمه درمانی، بازتوزیع درآمد به نفع طبقات فقیر، حفظ محیط زیست، خدمات عمومی مثل دفاع و امنیت، توسعه علوم پایه و نهایتا دفاع از حقوق مالکیت. مداخله دولت در اقتصاد معمولا از طریق پنج ابزار اصلی مالیات‌گیری، پرداخت سوبسید، تولید مستقیم کالا (مثل آب و برق و ارتباطات و بنزین)، تنظیم مقررات و حمایت از حقوق مالکیت صورت می‌گیرد. </a:t>
            </a:r>
            <a:r>
              <a:rPr lang="ar-SA" sz="2400" dirty="0" smtClean="0">
                <a:cs typeface="B Nazanin" pitchFamily="2" charset="-78"/>
              </a:rPr>
              <a:t>با </a:t>
            </a:r>
            <a:r>
              <a:rPr lang="ar-SA" sz="2400" dirty="0">
                <a:cs typeface="B Nazanin" pitchFamily="2" charset="-78"/>
              </a:rPr>
              <a:t>وجود این توجیه نظری، تجربه عملی مداخله دولت‌ها در اقتصاد </a:t>
            </a:r>
            <a:r>
              <a:rPr lang="ar-SA" sz="2400" dirty="0" smtClean="0">
                <a:cs typeface="B Nazanin" pitchFamily="2" charset="-78"/>
              </a:rPr>
              <a:t>نشان </a:t>
            </a:r>
            <a:r>
              <a:rPr lang="ar-SA" sz="2400" dirty="0">
                <a:cs typeface="B Nazanin" pitchFamily="2" charset="-78"/>
              </a:rPr>
              <a:t>داد که ماجرا به این سادگی هم نیست. اقتصاددان‌ها بعدها اصطلاح </a:t>
            </a:r>
            <a:r>
              <a:rPr lang="ar-SA" sz="2400" b="1" dirty="0">
                <a:cs typeface="B Nazanin" pitchFamily="2" charset="-78"/>
              </a:rPr>
              <a:t>شکست دولت</a:t>
            </a:r>
            <a:r>
              <a:rPr lang="ar-SA" sz="2400" dirty="0">
                <a:cs typeface="B Nazanin" pitchFamily="2" charset="-78"/>
              </a:rPr>
              <a:t> (</a:t>
            </a:r>
            <a:r>
              <a:rPr lang="en-US" sz="2400" dirty="0">
                <a:cs typeface="B Nazanin" pitchFamily="2" charset="-78"/>
              </a:rPr>
              <a:t>Government Failure</a:t>
            </a:r>
            <a:r>
              <a:rPr lang="ar-SA" sz="2400" dirty="0">
                <a:cs typeface="B Nazanin" pitchFamily="2" charset="-78"/>
              </a:rPr>
              <a:t>) را در مقابل شکست بازار مطرح کردند. ایده کلیدی این مفهوم این بود که دولت‌ یک موجودیت تماما آگاه و منطقی و توانمند و سالم نیست که مداخله‌اش لزوما منجر به بهتر شدن وضعیت شود. اگر بازار ضعف‌هایی دارد دولت نیز می‌تواند ضعف‌هایی به مراتب جدی‌تر داشته باشد. جالب است که چون دولت نتایج ملموس را به نام خودش ثبت می‌کند ضعف‌های دولت بیش از ضعف‌های بازار پوشانده می‌شود.</a:t>
            </a:r>
            <a:endParaRPr lang="en-US" sz="2400" dirty="0" smtClean="0">
              <a:effectLst>
                <a:outerShdw blurRad="38100" dist="38100" dir="2700000" algn="tl">
                  <a:srgbClr val="000000">
                    <a:alpha val="43137"/>
                  </a:srgbClr>
                </a:outerShdw>
              </a:effectLst>
              <a:cs typeface="B Nazanin" pitchFamily="2" charset="-78"/>
            </a:endParaRPr>
          </a:p>
        </p:txBody>
      </p:sp>
      <p:sp>
        <p:nvSpPr>
          <p:cNvPr id="5" name="TextBox 4"/>
          <p:cNvSpPr txBox="1"/>
          <p:nvPr/>
        </p:nvSpPr>
        <p:spPr>
          <a:xfrm>
            <a:off x="264476" y="35618"/>
            <a:ext cx="8715436" cy="461665"/>
          </a:xfrm>
          <a:prstGeom prst="rect">
            <a:avLst/>
          </a:prstGeom>
          <a:noFill/>
        </p:spPr>
        <p:txBody>
          <a:bodyPr wrap="square" rtlCol="1">
            <a:spAutoFit/>
          </a:bodyPr>
          <a:lstStyle/>
          <a:p>
            <a:pPr algn="ctr" rtl="1"/>
            <a:r>
              <a:rPr lang="ar-SA" sz="2400" b="1" dirty="0">
                <a:cs typeface="B Nazanin" pitchFamily="2" charset="-78"/>
              </a:rPr>
              <a:t>شکست دولت یا شکست بازار؟</a:t>
            </a:r>
            <a:endParaRPr lang="en-US" sz="2400" dirty="0">
              <a:cs typeface="B Nazanin" pitchFamily="2" charset="-78"/>
            </a:endParaRPr>
          </a:p>
        </p:txBody>
      </p:sp>
    </p:spTree>
    <p:extLst>
      <p:ext uri="{BB962C8B-B14F-4D97-AF65-F5344CB8AC3E}">
        <p14:creationId xmlns:p14="http://schemas.microsoft.com/office/powerpoint/2010/main" val="28308751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Documents and Settings\Dear-User\Application Data\MaryamSoft\MirEmadExport.EMF"/>
          <p:cNvPicPr>
            <a:picLocks noChangeAspect="1" noChangeArrowheads="1"/>
          </p:cNvPicPr>
          <p:nvPr/>
        </p:nvPicPr>
        <p:blipFill>
          <a:blip r:embed="rId2" cstate="print"/>
          <a:srcRect/>
          <a:stretch>
            <a:fillRect/>
          </a:stretch>
        </p:blipFill>
        <p:spPr bwMode="auto">
          <a:xfrm>
            <a:off x="4860032" y="476672"/>
            <a:ext cx="3680876" cy="822709"/>
          </a:xfrm>
          <a:prstGeom prst="rect">
            <a:avLst/>
          </a:prstGeom>
          <a:ln>
            <a:noFill/>
          </a:ln>
          <a:effectLst>
            <a:outerShdw blurRad="190500" algn="tl" rotWithShape="0">
              <a:srgbClr val="000000">
                <a:alpha val="70000"/>
              </a:srgbClr>
            </a:outerShdw>
          </a:effectLst>
        </p:spPr>
      </p:pic>
      <p:sp>
        <p:nvSpPr>
          <p:cNvPr id="6" name="TextBox 5"/>
          <p:cNvSpPr txBox="1"/>
          <p:nvPr/>
        </p:nvSpPr>
        <p:spPr>
          <a:xfrm>
            <a:off x="0" y="1299381"/>
            <a:ext cx="8986840" cy="3046988"/>
          </a:xfrm>
          <a:prstGeom prst="rect">
            <a:avLst/>
          </a:prstGeom>
          <a:noFill/>
        </p:spPr>
        <p:txBody>
          <a:bodyPr wrap="square" rtlCol="1">
            <a:spAutoFit/>
          </a:bodyPr>
          <a:lstStyle/>
          <a:p>
            <a:pPr algn="justLow" rtl="1">
              <a:buClr>
                <a:schemeClr val="accent1"/>
              </a:buClr>
              <a:buSzPct val="70000"/>
              <a:buFont typeface="Wingdings 2" pitchFamily="18" charset="2"/>
              <a:buChar char="Ò"/>
            </a:pPr>
            <a:r>
              <a:rPr lang="fa-IR" sz="2400" dirty="0" smtClean="0">
                <a:effectLst>
                  <a:outerShdw blurRad="38100" dist="38100" dir="2700000" algn="tl">
                    <a:srgbClr val="000000">
                      <a:alpha val="43137"/>
                    </a:srgbClr>
                  </a:outerShdw>
                </a:effectLst>
                <a:cs typeface="B Nazanin" pitchFamily="2" charset="-78"/>
              </a:rPr>
              <a:t> از آنجا كه اقتصاد بخش خصوصي برمبناي نفع شخصي و انگيزه فردي استوار است، لذا كارمندان دولت همان افراد هستند كه كالاي عمومي و سياسي را توليد و عرضه مي‌كنند. اگر چنين فرض شود طبيعي است كه خيرخواهي عمومي و بيشينه سازي منفعت اجتماعي نفي خواهد شد. چرا كه دولت تافته جدا بافته نيست.</a:t>
            </a:r>
          </a:p>
          <a:p>
            <a:pPr algn="justLow" rtl="1">
              <a:buClr>
                <a:schemeClr val="accent1"/>
              </a:buClr>
              <a:buSzPct val="70000"/>
              <a:buFont typeface="Wingdings 2" pitchFamily="18" charset="2"/>
              <a:buChar char="Ò"/>
            </a:pPr>
            <a:r>
              <a:rPr lang="fa-IR" sz="2400" dirty="0" smtClean="0">
                <a:effectLst>
                  <a:outerShdw blurRad="38100" dist="38100" dir="2700000" algn="tl">
                    <a:srgbClr val="000000">
                      <a:alpha val="43137"/>
                    </a:srgbClr>
                  </a:outerShdw>
                </a:effectLst>
                <a:cs typeface="B Nazanin" pitchFamily="2" charset="-78"/>
              </a:rPr>
              <a:t> به فرض خيرخواهانه بودن انگيزه دولت مواردي از قبيل نقص اطلاعات، تفكر نادرست، ضعف اجرا، نبود قدرت كافي سبب عدم توفيق دولت مي‌شود، در چنين شرايطي </a:t>
            </a:r>
            <a:r>
              <a:rPr lang="fa-IR" sz="2400" dirty="0" smtClean="0">
                <a:solidFill>
                  <a:srgbClr val="FF0000"/>
                </a:solidFill>
                <a:effectLst>
                  <a:outerShdw blurRad="38100" dist="38100" dir="2700000" algn="tl">
                    <a:srgbClr val="000000">
                      <a:alpha val="43137"/>
                    </a:srgbClr>
                  </a:outerShdw>
                </a:effectLst>
                <a:cs typeface="B Nazanin" pitchFamily="2" charset="-78"/>
              </a:rPr>
              <a:t>مردم سالاري مبتني بر نمايندگي </a:t>
            </a:r>
            <a:r>
              <a:rPr lang="fa-IR" sz="2400" dirty="0" smtClean="0">
                <a:effectLst>
                  <a:outerShdw blurRad="38100" dist="38100" dir="2700000" algn="tl">
                    <a:srgbClr val="000000">
                      <a:alpha val="43137"/>
                    </a:srgbClr>
                  </a:outerShdw>
                </a:effectLst>
                <a:cs typeface="B Nazanin" pitchFamily="2" charset="-78"/>
              </a:rPr>
              <a:t>بهترين مرجع جايگزين بازار در توليد كالاي سياسي و عمومي مي‌باشد. عوامل مؤثر آن رأي دهندگان،سياست مداران و كارمندان هستند.</a:t>
            </a:r>
            <a:endParaRPr lang="en-US" sz="2400" dirty="0" smtClean="0">
              <a:effectLst>
                <a:outerShdw blurRad="38100" dist="38100" dir="2700000" algn="tl">
                  <a:srgbClr val="000000">
                    <a:alpha val="43137"/>
                  </a:srgbClr>
                </a:outerShdw>
              </a:effectLst>
              <a:cs typeface="B Nazanin" pitchFamily="2" charset="-78"/>
            </a:endParaRPr>
          </a:p>
        </p:txBody>
      </p:sp>
    </p:spTree>
    <p:extLst>
      <p:ext uri="{BB962C8B-B14F-4D97-AF65-F5344CB8AC3E}">
        <p14:creationId xmlns:p14="http://schemas.microsoft.com/office/powerpoint/2010/main" val="273809313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770" decel="100000"/>
                                        <p:tgtEl>
                                          <p:spTgt spid="13315"/>
                                        </p:tgtEl>
                                      </p:cBhvr>
                                    </p:animEffect>
                                    <p:animScale>
                                      <p:cBhvr>
                                        <p:cTn id="8" dur="770" decel="100000"/>
                                        <p:tgtEl>
                                          <p:spTgt spid="13315"/>
                                        </p:tgtEl>
                                      </p:cBhvr>
                                      <p:from x="10000" y="10000"/>
                                      <p:to x="200000" y="450000"/>
                                    </p:animScale>
                                    <p:animScale>
                                      <p:cBhvr>
                                        <p:cTn id="9" dur="1230" accel="100000" fill="hold">
                                          <p:stCondLst>
                                            <p:cond delay="770"/>
                                          </p:stCondLst>
                                        </p:cTn>
                                        <p:tgtEl>
                                          <p:spTgt spid="13315"/>
                                        </p:tgtEl>
                                      </p:cBhvr>
                                      <p:from x="200000" y="450000"/>
                                      <p:to x="100000" y="100000"/>
                                    </p:animScale>
                                    <p:set>
                                      <p:cBhvr>
                                        <p:cTn id="10" dur="770" fill="hold"/>
                                        <p:tgtEl>
                                          <p:spTgt spid="13315"/>
                                        </p:tgtEl>
                                        <p:attrNameLst>
                                          <p:attrName>ppt_x</p:attrName>
                                        </p:attrNameLst>
                                      </p:cBhvr>
                                      <p:to>
                                        <p:strVal val="(0.5)"/>
                                      </p:to>
                                    </p:set>
                                    <p:anim from="(0.5)" to="(#ppt_x)" calcmode="lin" valueType="num">
                                      <p:cBhvr>
                                        <p:cTn id="11" dur="1230" accel="100000" fill="hold">
                                          <p:stCondLst>
                                            <p:cond delay="770"/>
                                          </p:stCondLst>
                                        </p:cTn>
                                        <p:tgtEl>
                                          <p:spTgt spid="13315"/>
                                        </p:tgtEl>
                                        <p:attrNameLst>
                                          <p:attrName>ppt_x</p:attrName>
                                        </p:attrNameLst>
                                      </p:cBhvr>
                                    </p:anim>
                                    <p:set>
                                      <p:cBhvr>
                                        <p:cTn id="12" dur="770" fill="hold"/>
                                        <p:tgtEl>
                                          <p:spTgt spid="13315"/>
                                        </p:tgtEl>
                                        <p:attrNameLst>
                                          <p:attrName>ppt_y</p:attrName>
                                        </p:attrNameLst>
                                      </p:cBhvr>
                                      <p:to>
                                        <p:strVal val="(#ppt_y+0.4)"/>
                                      </p:to>
                                    </p:set>
                                    <p:anim from="(#ppt_y+0.4)" to="(#ppt_y)" calcmode="lin" valueType="num">
                                      <p:cBhvr>
                                        <p:cTn id="13" dur="1230" accel="100000" fill="hold">
                                          <p:stCondLst>
                                            <p:cond delay="770"/>
                                          </p:stCondLst>
                                        </p:cTn>
                                        <p:tgtEl>
                                          <p:spTgt spid="13315"/>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2"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Scale>
                                      <p:cBhvr>
                                        <p:cTn id="18"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6">
                                            <p:txEl>
                                              <p:pRg st="0" end="0"/>
                                            </p:txEl>
                                          </p:spTgt>
                                        </p:tgtEl>
                                        <p:attrNameLst>
                                          <p:attrName>ppt_x</p:attrName>
                                          <p:attrName>ppt_y</p:attrName>
                                        </p:attrNameLst>
                                      </p:cBhvr>
                                    </p:animMotion>
                                    <p:animEffect transition="in" filter="fade">
                                      <p:cBhvr>
                                        <p:cTn id="20" dur="10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p:cTn id="25" dur="500" decel="50000" fill="hold">
                                          <p:stCondLst>
                                            <p:cond delay="0"/>
                                          </p:stCondLst>
                                        </p:cTn>
                                        <p:tgtEl>
                                          <p:spTgt spid="6">
                                            <p:txEl>
                                              <p:pRg st="1" end="1"/>
                                            </p:txEl>
                                          </p:spTgt>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6">
                                            <p:txEl>
                                              <p:pRg st="1" end="1"/>
                                            </p:txEl>
                                          </p:spTgt>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6">
                                            <p:txEl>
                                              <p:pRg st="1" end="1"/>
                                            </p:txEl>
                                          </p:spTgt>
                                        </p:tgtEl>
                                        <p:attrNameLst>
                                          <p:attrName>ppt_w</p:attrName>
                                        </p:attrNameLst>
                                      </p:cBhvr>
                                      <p:tavLst>
                                        <p:tav tm="0">
                                          <p:val>
                                            <p:strVal val="#ppt_w*.05"/>
                                          </p:val>
                                        </p:tav>
                                        <p:tav tm="100000">
                                          <p:val>
                                            <p:strVal val="#ppt_w"/>
                                          </p:val>
                                        </p:tav>
                                      </p:tavLst>
                                    </p:anim>
                                    <p:anim calcmode="lin" valueType="num">
                                      <p:cBhvr>
                                        <p:cTn id="28" dur="1000" fill="hold"/>
                                        <p:tgtEl>
                                          <p:spTgt spid="6">
                                            <p:txEl>
                                              <p:pRg st="1" end="1"/>
                                            </p:txEl>
                                          </p:spTgt>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6">
                                            <p:txEl>
                                              <p:pRg st="1" end="1"/>
                                            </p:txEl>
                                          </p:spTgt>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6">
                                            <p:txEl>
                                              <p:pRg st="1" end="1"/>
                                            </p:txEl>
                                          </p:spTgt>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6">
                                            <p:txEl>
                                              <p:pRg st="1" end="1"/>
                                            </p:txEl>
                                          </p:spTgt>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Dear-User\Application Data\MaryamSoft\MirEmadExport.EMF"/>
          <p:cNvPicPr>
            <a:picLocks noChangeAspect="1" noChangeArrowheads="1"/>
          </p:cNvPicPr>
          <p:nvPr/>
        </p:nvPicPr>
        <p:blipFill>
          <a:blip r:embed="rId2" cstate="print"/>
          <a:srcRect/>
          <a:stretch>
            <a:fillRect/>
          </a:stretch>
        </p:blipFill>
        <p:spPr bwMode="auto">
          <a:xfrm>
            <a:off x="4700620" y="342878"/>
            <a:ext cx="4286248" cy="882832"/>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sp>
        <p:nvSpPr>
          <p:cNvPr id="4" name="TextBox 3"/>
          <p:cNvSpPr txBox="1"/>
          <p:nvPr/>
        </p:nvSpPr>
        <p:spPr>
          <a:xfrm>
            <a:off x="285720" y="1357298"/>
            <a:ext cx="8729693" cy="892552"/>
          </a:xfrm>
          <a:prstGeom prst="rect">
            <a:avLst/>
          </a:prstGeom>
          <a:noFill/>
        </p:spPr>
        <p:txBody>
          <a:bodyPr wrap="square" rtlCol="1">
            <a:spAutoFit/>
          </a:bodyPr>
          <a:lstStyle/>
          <a:p>
            <a:pPr algn="r" rtl="1"/>
            <a:r>
              <a:rPr lang="fa-IR" sz="2600" b="1" dirty="0" smtClean="0">
                <a:effectLst>
                  <a:outerShdw blurRad="38100" dist="38100" dir="2700000" algn="tl">
                    <a:srgbClr val="000000">
                      <a:alpha val="43137"/>
                    </a:srgbClr>
                  </a:outerShdw>
                </a:effectLst>
                <a:cs typeface="B Nazanin" pitchFamily="2" charset="-78"/>
              </a:rPr>
              <a:t>الف- نارسايي ناشي از طرف تقاضاي كالاي سياسي</a:t>
            </a:r>
          </a:p>
          <a:p>
            <a:pPr algn="r" rtl="1"/>
            <a:r>
              <a:rPr lang="fa-IR" sz="2600" b="1" dirty="0" smtClean="0">
                <a:effectLst>
                  <a:outerShdw blurRad="38100" dist="38100" dir="2700000" algn="tl">
                    <a:srgbClr val="000000">
                      <a:alpha val="43137"/>
                    </a:srgbClr>
                  </a:outerShdw>
                </a:effectLst>
                <a:cs typeface="B Nazanin" pitchFamily="2" charset="-78"/>
              </a:rPr>
              <a:t>ب- نارسايي ناشي از طرف عـرضـه كالاي سياسي</a:t>
            </a:r>
            <a:endParaRPr lang="en-US" sz="2600" b="1" dirty="0" smtClean="0">
              <a:effectLst>
                <a:outerShdw blurRad="38100" dist="38100" dir="2700000" algn="tl">
                  <a:srgbClr val="000000">
                    <a:alpha val="43137"/>
                  </a:srgbClr>
                </a:outerShdw>
              </a:effectLst>
              <a:cs typeface="B Nazanin" pitchFamily="2" charset="-78"/>
            </a:endParaRPr>
          </a:p>
        </p:txBody>
      </p:sp>
      <p:sp>
        <p:nvSpPr>
          <p:cNvPr id="5" name="TextBox 4"/>
          <p:cNvSpPr txBox="1"/>
          <p:nvPr/>
        </p:nvSpPr>
        <p:spPr>
          <a:xfrm>
            <a:off x="285720" y="2357430"/>
            <a:ext cx="8643998" cy="4493538"/>
          </a:xfrm>
          <a:prstGeom prst="rect">
            <a:avLst/>
          </a:prstGeom>
          <a:noFill/>
        </p:spPr>
        <p:txBody>
          <a:bodyPr wrap="square" rtlCol="1">
            <a:spAutoFit/>
          </a:bodyPr>
          <a:lstStyle/>
          <a:p>
            <a:pPr algn="justLow" rtl="1"/>
            <a:r>
              <a:rPr lang="fa-IR" sz="2600" b="1" dirty="0" smtClean="0">
                <a:effectLst>
                  <a:outerShdw blurRad="38100" dist="38100" dir="2700000" algn="tl">
                    <a:srgbClr val="000000">
                      <a:alpha val="43137"/>
                    </a:srgbClr>
                  </a:outerShdw>
                </a:effectLst>
                <a:cs typeface="B Nazanin" pitchFamily="2" charset="-78"/>
              </a:rPr>
              <a:t>الف- نارسايي ناشي از طرف تقاضا؛ اين نارسايي ها عبارتند از:</a:t>
            </a:r>
            <a:endParaRPr lang="en-US" sz="2600" b="1" dirty="0" smtClean="0">
              <a:effectLst>
                <a:outerShdw blurRad="38100" dist="38100" dir="2700000" algn="tl">
                  <a:srgbClr val="000000">
                    <a:alpha val="43137"/>
                  </a:srgbClr>
                </a:outerShdw>
              </a:effectLst>
              <a:cs typeface="B Nazanin" pitchFamily="2" charset="-78"/>
            </a:endParaRPr>
          </a:p>
          <a:p>
            <a:pPr algn="justLow" rtl="1"/>
            <a:r>
              <a:rPr lang="en-US" sz="2600" b="1" dirty="0" smtClean="0">
                <a:effectLst>
                  <a:outerShdw blurRad="38100" dist="38100" dir="2700000" algn="tl">
                    <a:srgbClr val="000000">
                      <a:alpha val="43137"/>
                    </a:srgbClr>
                  </a:outerShdw>
                </a:effectLst>
                <a:cs typeface="B Nazanin" pitchFamily="2" charset="-78"/>
              </a:rPr>
              <a:t>A</a:t>
            </a:r>
            <a:r>
              <a:rPr lang="fa-IR" sz="2600" b="1" dirty="0" smtClean="0">
                <a:effectLst>
                  <a:outerShdw blurRad="38100" dist="38100" dir="2700000" algn="tl">
                    <a:srgbClr val="000000">
                      <a:alpha val="43137"/>
                    </a:srgbClr>
                  </a:outerShdw>
                </a:effectLst>
                <a:cs typeface="B Nazanin" pitchFamily="2" charset="-78"/>
              </a:rPr>
              <a:t>- كم اطلاعي و نااطميناني رأي دهندگان؛ آنچه كه مسلم است و بركسي پوشيده نيست رأي دهندگان با اطلاع كامل پاي صندوق رأي نمي‌روند.</a:t>
            </a:r>
            <a:endParaRPr lang="en-US" sz="2600" b="1" dirty="0" smtClean="0">
              <a:effectLst>
                <a:outerShdw blurRad="38100" dist="38100" dir="2700000" algn="tl">
                  <a:srgbClr val="000000">
                    <a:alpha val="43137"/>
                  </a:srgbClr>
                </a:outerShdw>
              </a:effectLst>
              <a:cs typeface="B Nazanin" pitchFamily="2" charset="-78"/>
            </a:endParaRPr>
          </a:p>
          <a:p>
            <a:pPr algn="justLow" rtl="1"/>
            <a:r>
              <a:rPr lang="fa-IR" sz="2600" b="1" dirty="0" smtClean="0">
                <a:effectLst>
                  <a:outerShdw blurRad="38100" dist="38100" dir="2700000" algn="tl">
                    <a:srgbClr val="000000">
                      <a:alpha val="43137"/>
                    </a:srgbClr>
                  </a:outerShdw>
                </a:effectLst>
                <a:cs typeface="B Nazanin" pitchFamily="2" charset="-78"/>
              </a:rPr>
              <a:t>از طرفي براي شناخت نمايندگان و كانديداهاي مورد نظر افراد مي‌بايست وقت و هزينه زيادي را بويژه در تـهران صرف نمايند. لذا برخي رأي نمي‌دهند.</a:t>
            </a:r>
            <a:endParaRPr lang="en-US" sz="2600" b="1" dirty="0" smtClean="0">
              <a:effectLst>
                <a:outerShdw blurRad="38100" dist="38100" dir="2700000" algn="tl">
                  <a:srgbClr val="000000">
                    <a:alpha val="43137"/>
                  </a:srgbClr>
                </a:outerShdw>
              </a:effectLst>
              <a:cs typeface="B Nazanin" pitchFamily="2" charset="-78"/>
            </a:endParaRPr>
          </a:p>
          <a:p>
            <a:pPr algn="justLow" rtl="1"/>
            <a:r>
              <a:rPr lang="en-US" sz="2600" b="1" dirty="0" smtClean="0">
                <a:effectLst>
                  <a:outerShdw blurRad="38100" dist="38100" dir="2700000" algn="tl">
                    <a:srgbClr val="000000">
                      <a:alpha val="43137"/>
                    </a:srgbClr>
                  </a:outerShdw>
                </a:effectLst>
                <a:cs typeface="B Nazanin" pitchFamily="2" charset="-78"/>
              </a:rPr>
              <a:t>B</a:t>
            </a:r>
            <a:r>
              <a:rPr lang="fa-IR" sz="2600" b="1" dirty="0" smtClean="0">
                <a:effectLst>
                  <a:outerShdw blurRad="38100" dist="38100" dir="2700000" algn="tl">
                    <a:srgbClr val="000000">
                      <a:alpha val="43137"/>
                    </a:srgbClr>
                  </a:outerShdw>
                </a:effectLst>
                <a:cs typeface="B Nazanin" pitchFamily="2" charset="-78"/>
              </a:rPr>
              <a:t>- قطع ارتباط پرداخت و مصرف در نظام عرضه و تقاضاي كالاي سياسي دولت:</a:t>
            </a:r>
            <a:endParaRPr lang="en-US" sz="2600" b="1" dirty="0" smtClean="0">
              <a:effectLst>
                <a:outerShdw blurRad="38100" dist="38100" dir="2700000" algn="tl">
                  <a:srgbClr val="000000">
                    <a:alpha val="43137"/>
                  </a:srgbClr>
                </a:outerShdw>
              </a:effectLst>
              <a:cs typeface="B Nazanin" pitchFamily="2" charset="-78"/>
            </a:endParaRPr>
          </a:p>
          <a:p>
            <a:pPr algn="justLow" rtl="1"/>
            <a:r>
              <a:rPr lang="fa-IR" sz="2600" b="1" dirty="0" smtClean="0">
                <a:effectLst>
                  <a:outerShdw blurRad="38100" dist="38100" dir="2700000" algn="tl">
                    <a:srgbClr val="000000">
                      <a:alpha val="43137"/>
                    </a:srgbClr>
                  </a:outerShdw>
                </a:effectLst>
                <a:cs typeface="B Nazanin" pitchFamily="2" charset="-78"/>
              </a:rPr>
              <a:t>در نظام بازار ارتباط تنگاتنگي ميان پرداخت و مصرف وجود دارد. برعكس در مورد كالاي سياسي آنهايي كه به توليد كالاي مورد نظر رأي مي‌دهند ممكن است آنهايي نباشند كه هزينه توليد آن را پرداخت مي‌كنند.</a:t>
            </a:r>
            <a:endParaRPr lang="en-US" sz="2600" b="1" dirty="0" smtClean="0">
              <a:effectLst>
                <a:outerShdw blurRad="38100" dist="38100" dir="2700000" algn="tl">
                  <a:srgbClr val="000000">
                    <a:alpha val="43137"/>
                  </a:srgbClr>
                </a:outerShdw>
              </a:effectLst>
              <a:cs typeface="B Nazanin" pitchFamily="2" charset="-78"/>
            </a:endParaRPr>
          </a:p>
        </p:txBody>
      </p:sp>
    </p:spTree>
    <p:extLst>
      <p:ext uri="{BB962C8B-B14F-4D97-AF65-F5344CB8AC3E}">
        <p14:creationId xmlns:p14="http://schemas.microsoft.com/office/powerpoint/2010/main" val="202124732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down)">
                                      <p:cBhvr>
                                        <p:cTn id="23" dur="580">
                                          <p:stCondLst>
                                            <p:cond delay="0"/>
                                          </p:stCondLst>
                                        </p:cTn>
                                        <p:tgtEl>
                                          <p:spTgt spid="4">
                                            <p:txEl>
                                              <p:pRg st="1" end="1"/>
                                            </p:txEl>
                                          </p:spTgt>
                                        </p:tgtEl>
                                      </p:cBhvr>
                                    </p:animEffect>
                                    <p:anim calcmode="lin" valueType="num">
                                      <p:cBhvr>
                                        <p:cTn id="24"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xEl>
                                              <p:pRg st="1" end="1"/>
                                            </p:txEl>
                                          </p:spTgt>
                                        </p:tgtEl>
                                      </p:cBhvr>
                                      <p:to x="100000" y="60000"/>
                                    </p:animScale>
                                    <p:animScale>
                                      <p:cBhvr>
                                        <p:cTn id="30" dur="166" decel="50000">
                                          <p:stCondLst>
                                            <p:cond delay="676"/>
                                          </p:stCondLst>
                                        </p:cTn>
                                        <p:tgtEl>
                                          <p:spTgt spid="4">
                                            <p:txEl>
                                              <p:pRg st="1" end="1"/>
                                            </p:txEl>
                                          </p:spTgt>
                                        </p:tgtEl>
                                      </p:cBhvr>
                                      <p:to x="100000" y="100000"/>
                                    </p:animScale>
                                    <p:animScale>
                                      <p:cBhvr>
                                        <p:cTn id="31" dur="26">
                                          <p:stCondLst>
                                            <p:cond delay="1312"/>
                                          </p:stCondLst>
                                        </p:cTn>
                                        <p:tgtEl>
                                          <p:spTgt spid="4">
                                            <p:txEl>
                                              <p:pRg st="1" end="1"/>
                                            </p:txEl>
                                          </p:spTgt>
                                        </p:tgtEl>
                                      </p:cBhvr>
                                      <p:to x="100000" y="80000"/>
                                    </p:animScale>
                                    <p:animScale>
                                      <p:cBhvr>
                                        <p:cTn id="32" dur="166" decel="50000">
                                          <p:stCondLst>
                                            <p:cond delay="1338"/>
                                          </p:stCondLst>
                                        </p:cTn>
                                        <p:tgtEl>
                                          <p:spTgt spid="4">
                                            <p:txEl>
                                              <p:pRg st="1" end="1"/>
                                            </p:txEl>
                                          </p:spTgt>
                                        </p:tgtEl>
                                      </p:cBhvr>
                                      <p:to x="100000" y="100000"/>
                                    </p:animScale>
                                    <p:animScale>
                                      <p:cBhvr>
                                        <p:cTn id="33" dur="26">
                                          <p:stCondLst>
                                            <p:cond delay="1642"/>
                                          </p:stCondLst>
                                        </p:cTn>
                                        <p:tgtEl>
                                          <p:spTgt spid="4">
                                            <p:txEl>
                                              <p:pRg st="1" end="1"/>
                                            </p:txEl>
                                          </p:spTgt>
                                        </p:tgtEl>
                                      </p:cBhvr>
                                      <p:to x="100000" y="90000"/>
                                    </p:animScale>
                                    <p:animScale>
                                      <p:cBhvr>
                                        <p:cTn id="34" dur="166" decel="50000">
                                          <p:stCondLst>
                                            <p:cond delay="1668"/>
                                          </p:stCondLst>
                                        </p:cTn>
                                        <p:tgtEl>
                                          <p:spTgt spid="4">
                                            <p:txEl>
                                              <p:pRg st="1" end="1"/>
                                            </p:txEl>
                                          </p:spTgt>
                                        </p:tgtEl>
                                      </p:cBhvr>
                                      <p:to x="100000" y="100000"/>
                                    </p:animScale>
                                    <p:animScale>
                                      <p:cBhvr>
                                        <p:cTn id="35" dur="26">
                                          <p:stCondLst>
                                            <p:cond delay="1808"/>
                                          </p:stCondLst>
                                        </p:cTn>
                                        <p:tgtEl>
                                          <p:spTgt spid="4">
                                            <p:txEl>
                                              <p:pRg st="1" end="1"/>
                                            </p:txEl>
                                          </p:spTgt>
                                        </p:tgtEl>
                                      </p:cBhvr>
                                      <p:to x="100000" y="95000"/>
                                    </p:animScale>
                                    <p:animScale>
                                      <p:cBhvr>
                                        <p:cTn id="36" dur="166" decel="50000">
                                          <p:stCondLst>
                                            <p:cond delay="1834"/>
                                          </p:stCondLst>
                                        </p:cTn>
                                        <p:tgtEl>
                                          <p:spTgt spid="4">
                                            <p:txEl>
                                              <p:pRg st="1" end="1"/>
                                            </p:txEl>
                                          </p:spTgt>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wipe(down)">
                                      <p:cBhvr>
                                        <p:cTn id="41" dur="500"/>
                                        <p:tgtEl>
                                          <p:spTgt spid="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5">
                                            <p:txEl>
                                              <p:pRg st="1" end="1"/>
                                            </p:txEl>
                                          </p:spTgt>
                                        </p:tgtEl>
                                        <p:attrNameLst>
                                          <p:attrName>style.visibility</p:attrName>
                                        </p:attrNameLst>
                                      </p:cBhvr>
                                      <p:to>
                                        <p:strVal val="visible"/>
                                      </p:to>
                                    </p:set>
                                    <p:animEffect transition="in" filter="dissolve">
                                      <p:cBhvr>
                                        <p:cTn id="46" dur="500"/>
                                        <p:tgtEl>
                                          <p:spTgt spid="5">
                                            <p:txEl>
                                              <p:pRg st="1" end="1"/>
                                            </p:txEl>
                                          </p:spTgt>
                                        </p:tgtEl>
                                      </p:cBhvr>
                                    </p:animEffect>
                                  </p:childTnLst>
                                </p:cTn>
                              </p:par>
                              <p:par>
                                <p:cTn id="47" presetID="9" presetClass="entr" presetSubtype="0" fill="hold" nodeType="with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animEffect transition="in" filter="dissolve">
                                      <p:cBhvr>
                                        <p:cTn id="49" dur="500"/>
                                        <p:tgtEl>
                                          <p:spTgt spid="5">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5">
                                            <p:txEl>
                                              <p:pRg st="3" end="3"/>
                                            </p:txEl>
                                          </p:spTgt>
                                        </p:tgtEl>
                                        <p:attrNameLst>
                                          <p:attrName>style.visibility</p:attrName>
                                        </p:attrNameLst>
                                      </p:cBhvr>
                                      <p:to>
                                        <p:strVal val="visible"/>
                                      </p:to>
                                    </p:set>
                                    <p:anim calcmode="lin" valueType="num">
                                      <p:cBhvr additive="base">
                                        <p:cTn id="54"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5">
                                            <p:txEl>
                                              <p:pRg st="4" end="4"/>
                                            </p:txEl>
                                          </p:spTgt>
                                        </p:tgtEl>
                                        <p:attrNameLst>
                                          <p:attrName>style.visibility</p:attrName>
                                        </p:attrNameLst>
                                      </p:cBhvr>
                                      <p:to>
                                        <p:strVal val="visible"/>
                                      </p:to>
                                    </p:set>
                                    <p:animEffect transition="in" filter="dissolve">
                                      <p:cBhvr>
                                        <p:cTn id="6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280" y="214290"/>
            <a:ext cx="8715375" cy="2492990"/>
          </a:xfrm>
          <a:prstGeom prst="rect">
            <a:avLst/>
          </a:prstGeom>
        </p:spPr>
        <p:txBody>
          <a:bodyPr wrap="square">
            <a:spAutoFit/>
          </a:bodyPr>
          <a:lstStyle/>
          <a:p>
            <a:pPr algn="justLow" rtl="1">
              <a:buClr>
                <a:schemeClr val="accent1"/>
              </a:buClr>
              <a:buSzPct val="70000"/>
              <a:buFont typeface="Wingdings 2" pitchFamily="18" charset="2"/>
              <a:buChar char="Ò"/>
            </a:pPr>
            <a:r>
              <a:rPr lang="fa-IR" sz="2600" b="1" dirty="0" smtClean="0">
                <a:effectLst>
                  <a:outerShdw blurRad="38100" dist="38100" dir="2700000" algn="tl">
                    <a:srgbClr val="000000">
                      <a:alpha val="43137"/>
                    </a:srgbClr>
                  </a:outerShdw>
                </a:effectLst>
                <a:cs typeface="B Nazanin" pitchFamily="2" charset="-78"/>
              </a:rPr>
              <a:t> در نظام بازار فرد قدرت انتخاب تنوع كالا را دارد و با توجه به درآمد خود بيشترين مطلوبيت را حاصل مي‌نمايد در حاليكه در عرصه سياست هر نامزد انتخاباتي مجموعه‌اي از اقدامات را بعنوان برنامه خود عرضه مي‌نمايند و رأي دهندگان برنامه كامل يكي از نامزدها را انتخاب نموده و افراد قدرت انتخاب بين اجرا برنامه را ندارند، يعني از بين مجموعه اقدامات نمي‌توانند يكي از برنامه‌ها را انتخاب كنند. </a:t>
            </a:r>
            <a:endParaRPr lang="en-US" sz="2600" b="1" dirty="0" smtClean="0">
              <a:effectLst>
                <a:outerShdw blurRad="38100" dist="38100" dir="2700000" algn="tl">
                  <a:srgbClr val="000000">
                    <a:alpha val="43137"/>
                  </a:srgbClr>
                </a:outerShdw>
              </a:effectLst>
              <a:cs typeface="B Nazanin" pitchFamily="2" charset="-78"/>
            </a:endParaRPr>
          </a:p>
        </p:txBody>
      </p:sp>
      <p:sp>
        <p:nvSpPr>
          <p:cNvPr id="4" name="TextBox 3"/>
          <p:cNvSpPr txBox="1"/>
          <p:nvPr/>
        </p:nvSpPr>
        <p:spPr>
          <a:xfrm>
            <a:off x="185739" y="2900360"/>
            <a:ext cx="8729662" cy="2893100"/>
          </a:xfrm>
          <a:prstGeom prst="rect">
            <a:avLst/>
          </a:prstGeom>
          <a:noFill/>
        </p:spPr>
        <p:txBody>
          <a:bodyPr wrap="square" rtlCol="1">
            <a:spAutoFit/>
          </a:bodyPr>
          <a:lstStyle/>
          <a:p>
            <a:pPr algn="justLow" rtl="1">
              <a:buClr>
                <a:schemeClr val="accent1"/>
              </a:buClr>
              <a:buSzPct val="70000"/>
              <a:buFont typeface="Wingdings 2" pitchFamily="18" charset="2"/>
              <a:buChar char="Ò"/>
            </a:pPr>
            <a:r>
              <a:rPr lang="fa-IR" sz="2600" b="1" dirty="0" smtClean="0">
                <a:effectLst>
                  <a:outerShdw blurRad="38100" dist="38100" dir="2700000" algn="tl">
                    <a:srgbClr val="000000">
                      <a:alpha val="43137"/>
                    </a:srgbClr>
                  </a:outerShdw>
                </a:effectLst>
                <a:cs typeface="B Nazanin" pitchFamily="2" charset="-78"/>
              </a:rPr>
              <a:t> </a:t>
            </a:r>
            <a:r>
              <a:rPr lang="en-US" sz="2600" b="1" dirty="0" smtClean="0">
                <a:effectLst>
                  <a:outerShdw blurRad="38100" dist="38100" dir="2700000" algn="tl">
                    <a:srgbClr val="000000">
                      <a:alpha val="43137"/>
                    </a:srgbClr>
                  </a:outerShdw>
                </a:effectLst>
                <a:cs typeface="B Nazanin" pitchFamily="2" charset="-78"/>
              </a:rPr>
              <a:t>C</a:t>
            </a:r>
            <a:r>
              <a:rPr lang="fa-IR" sz="2600" b="1" dirty="0" smtClean="0">
                <a:effectLst>
                  <a:outerShdw blurRad="38100" dist="38100" dir="2700000" algn="tl">
                    <a:srgbClr val="000000">
                      <a:alpha val="43137"/>
                    </a:srgbClr>
                  </a:outerShdw>
                </a:effectLst>
                <a:cs typeface="B Nazanin" pitchFamily="2" charset="-78"/>
              </a:rPr>
              <a:t>- نقايص رأي گيري مبتني بر تمايلات:</a:t>
            </a:r>
            <a:endParaRPr lang="en-US" sz="2600" b="1" dirty="0" smtClean="0">
              <a:effectLst>
                <a:outerShdw blurRad="38100" dist="38100" dir="2700000" algn="tl">
                  <a:srgbClr val="000000">
                    <a:alpha val="43137"/>
                  </a:srgbClr>
                </a:outerShdw>
              </a:effectLst>
              <a:cs typeface="B Nazanin" pitchFamily="2" charset="-78"/>
            </a:endParaRPr>
          </a:p>
          <a:p>
            <a:pPr algn="justLow" rtl="1"/>
            <a:r>
              <a:rPr lang="fa-IR" sz="2600" b="1" dirty="0" smtClean="0">
                <a:effectLst>
                  <a:outerShdw blurRad="38100" dist="38100" dir="2700000" algn="tl">
                    <a:srgbClr val="000000">
                      <a:alpha val="43137"/>
                    </a:srgbClr>
                  </a:outerShdw>
                </a:effectLst>
                <a:cs typeface="B Nazanin" pitchFamily="2" charset="-78"/>
              </a:rPr>
              <a:t>اقدامات دولت زماني مي‌تواند به كارايي بازار بيانجامد كه ترجيحات و نظرات همه رأي دهندگان برآورده گردد. (اين عملي نخواهد شد)</a:t>
            </a:r>
          </a:p>
          <a:p>
            <a:pPr algn="justLow" rtl="1"/>
            <a:endParaRPr lang="en-US" sz="2600" b="1" dirty="0" smtClean="0">
              <a:effectLst>
                <a:outerShdw blurRad="38100" dist="38100" dir="2700000" algn="tl">
                  <a:srgbClr val="000000">
                    <a:alpha val="43137"/>
                  </a:srgbClr>
                </a:outerShdw>
              </a:effectLst>
              <a:cs typeface="B Nazanin" pitchFamily="2" charset="-78"/>
            </a:endParaRPr>
          </a:p>
          <a:p>
            <a:pPr algn="justLow" rtl="1">
              <a:buClr>
                <a:schemeClr val="accent1"/>
              </a:buClr>
              <a:buSzPct val="70000"/>
              <a:buFont typeface="Wingdings 2" pitchFamily="18" charset="2"/>
              <a:buChar char="Ò"/>
            </a:pPr>
            <a:r>
              <a:rPr lang="fa-IR" sz="2600" b="1" dirty="0" smtClean="0">
                <a:effectLst>
                  <a:outerShdw blurRad="38100" dist="38100" dir="2700000" algn="tl">
                    <a:srgbClr val="000000">
                      <a:alpha val="43137"/>
                    </a:srgbClr>
                  </a:outerShdw>
                </a:effectLst>
                <a:cs typeface="B Nazanin" pitchFamily="2" charset="-78"/>
              </a:rPr>
              <a:t> باتوجه به مشكلاتي كه وجود دارد توليد و عرضه كالاي سياسي نيز در اكثر اوقات نمي‌تواند منعكس كننده تقاضاي همه رأي دهندگان باشد. لذا زمينه شكست دولت فراهم مي‌شود.</a:t>
            </a:r>
            <a:endParaRPr lang="en-US" sz="2600" b="1" dirty="0" smtClean="0">
              <a:effectLst>
                <a:outerShdw blurRad="38100" dist="38100" dir="2700000" algn="tl">
                  <a:srgbClr val="000000">
                    <a:alpha val="43137"/>
                  </a:srgbClr>
                </a:outerShdw>
              </a:effectLst>
              <a:cs typeface="B Nazanin" pitchFamily="2" charset="-78"/>
            </a:endParaRPr>
          </a:p>
        </p:txBody>
      </p:sp>
    </p:spTree>
    <p:extLst>
      <p:ext uri="{BB962C8B-B14F-4D97-AF65-F5344CB8AC3E}">
        <p14:creationId xmlns:p14="http://schemas.microsoft.com/office/powerpoint/2010/main" val="75732583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strips(downLeft)">
                                      <p:cBhvr>
                                        <p:cTn id="12" dur="1000"/>
                                        <p:tgtEl>
                                          <p:spTgt spid="4">
                                            <p:txEl>
                                              <p:pRg st="0" end="0"/>
                                            </p:txEl>
                                          </p:spTgt>
                                        </p:tgtEl>
                                      </p:cBhvr>
                                    </p:animEffect>
                                  </p:childTnLst>
                                </p:cTn>
                              </p:par>
                              <p:par>
                                <p:cTn id="13" presetID="18" presetClass="entr" presetSubtype="12"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strips(downLeft)">
                                      <p:cBhvr>
                                        <p:cTn id="15" dur="20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strips(downLeft)">
                                      <p:cBhvr>
                                        <p:cTn id="20"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fa-IR" dirty="0"/>
          </a:p>
        </p:txBody>
      </p:sp>
      <p:pic>
        <p:nvPicPr>
          <p:cNvPr id="4099" name="Picture 3" descr="C:\Users\rayansharq\Pictures\---20_~1.JPG"/>
          <p:cNvPicPr>
            <a:picLocks noChangeAspect="1" noChangeArrowheads="1"/>
          </p:cNvPicPr>
          <p:nvPr/>
        </p:nvPicPr>
        <p:blipFill>
          <a:blip r:embed="rId4">
            <a:lum bright="70000" contrast="-7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custDataLst>
              <p:tags r:id="rId1"/>
            </p:custDataLst>
          </p:nvPr>
        </p:nvSpPr>
        <p:spPr>
          <a:xfrm>
            <a:off x="1547664" y="1"/>
            <a:ext cx="6180224" cy="1628800"/>
          </a:xfrm>
          <a:prstGeom prst="rect">
            <a:avLst/>
          </a:prstGeom>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rtl="0"/>
            <a:r>
              <a:rPr lang="fa-IR" sz="3600" dirty="0" smtClean="0">
                <a:blipFill>
                  <a:blip r:embed="rId6"/>
                  <a:tile tx="0" ty="0" sx="100000" sy="100000" flip="none" algn="tl"/>
                </a:blipFill>
                <a:cs typeface="B Titr" pitchFamily="2" charset="-78"/>
              </a:rPr>
              <a:t>ماليه عمومي و </a:t>
            </a:r>
            <a:br>
              <a:rPr lang="fa-IR" sz="3600" dirty="0" smtClean="0">
                <a:blipFill>
                  <a:blip r:embed="rId6"/>
                  <a:tile tx="0" ty="0" sx="100000" sy="100000" flip="none" algn="tl"/>
                </a:blipFill>
                <a:cs typeface="B Titr" pitchFamily="2" charset="-78"/>
              </a:rPr>
            </a:br>
            <a:r>
              <a:rPr lang="fa-IR" sz="3600" dirty="0" smtClean="0">
                <a:blipFill>
                  <a:blip r:embed="rId6"/>
                  <a:tile tx="0" ty="0" sx="100000" sy="100000" flip="none" algn="tl"/>
                </a:blipFill>
                <a:cs typeface="B Titr" pitchFamily="2" charset="-78"/>
              </a:rPr>
              <a:t>خط مشي مالي دولتها</a:t>
            </a:r>
            <a:endParaRPr lang="en-US" sz="3600" dirty="0">
              <a:blipFill>
                <a:blip r:embed="rId6"/>
                <a:tile tx="0" ty="0" sx="100000" sy="100000" flip="none" algn="tl"/>
              </a:blipFill>
              <a:cs typeface="B Titr" pitchFamily="2" charset="-78"/>
            </a:endParaRPr>
          </a:p>
        </p:txBody>
      </p:sp>
      <p:sp>
        <p:nvSpPr>
          <p:cNvPr id="8" name="Subtitle 2"/>
          <p:cNvSpPr txBox="1">
            <a:spLocks/>
          </p:cNvSpPr>
          <p:nvPr>
            <p:custDataLst>
              <p:tags r:id="rId2"/>
            </p:custDataLst>
          </p:nvPr>
        </p:nvSpPr>
        <p:spPr>
          <a:xfrm>
            <a:off x="1763688" y="1484784"/>
            <a:ext cx="6264696" cy="5112568"/>
          </a:xfrm>
          <a:prstGeom prst="rect">
            <a:avLst/>
          </a:prstGeom>
        </p:spPr>
        <p:txBody>
          <a:bodyPr vert="horz" lIns="91440" tIns="45720" rIns="91440" bIns="45720" rtlCol="0" anchor="ctr">
            <a:normAutofit fontScale="77500" lnSpcReduction="20000"/>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None/>
            </a:pPr>
            <a:endParaRPr lang="fa-IR" sz="3900" b="1" dirty="0" smtClean="0">
              <a:solidFill>
                <a:srgbClr val="00B050"/>
              </a:solidFill>
              <a:cs typeface="B Tabassom" pitchFamily="2" charset="-78"/>
            </a:endParaRPr>
          </a:p>
          <a:p>
            <a:pPr marL="0" indent="0" algn="ctr">
              <a:buNone/>
            </a:pPr>
            <a:endParaRPr lang="fa-IR" sz="3900" b="1" dirty="0">
              <a:solidFill>
                <a:srgbClr val="00B050"/>
              </a:solidFill>
              <a:cs typeface="B Tabassom" pitchFamily="2" charset="-78"/>
            </a:endParaRPr>
          </a:p>
          <a:p>
            <a:pPr marL="0" indent="0" algn="ctr">
              <a:buNone/>
            </a:pPr>
            <a:r>
              <a:rPr lang="fa-IR" sz="3900" b="1" dirty="0" smtClean="0">
                <a:solidFill>
                  <a:srgbClr val="00B050"/>
                </a:solidFill>
                <a:cs typeface="B Tabassom" pitchFamily="2" charset="-78"/>
              </a:rPr>
              <a:t>      </a:t>
            </a:r>
            <a:endParaRPr lang="fa-IR" sz="2800" b="1" dirty="0" smtClean="0">
              <a:solidFill>
                <a:srgbClr val="00B050"/>
              </a:solidFill>
              <a:cs typeface="B Titr" pitchFamily="2" charset="-78"/>
            </a:endParaRPr>
          </a:p>
          <a:p>
            <a:pPr marL="0" indent="0" algn="ctr">
              <a:buNone/>
            </a:pPr>
            <a:r>
              <a:rPr lang="fa-IR" sz="3000" dirty="0" smtClean="0">
                <a:cs typeface="B Tabassom" pitchFamily="2" charset="-78"/>
              </a:rPr>
              <a:t>       واحد تهران جنوب </a:t>
            </a:r>
            <a:endParaRPr lang="en-US" sz="3000" dirty="0" smtClean="0">
              <a:cs typeface="B Tabassom" pitchFamily="2" charset="-78"/>
            </a:endParaRPr>
          </a:p>
          <a:p>
            <a:pPr algn="ctr"/>
            <a:endParaRPr lang="fa-IR" sz="2400" dirty="0" smtClean="0">
              <a:cs typeface="B Tabassom" pitchFamily="2" charset="-78"/>
            </a:endParaRPr>
          </a:p>
          <a:p>
            <a:pPr marL="0" indent="0" algn="ctr">
              <a:buNone/>
            </a:pPr>
            <a:r>
              <a:rPr lang="fa-IR" sz="5100" b="1" dirty="0">
                <a:solidFill>
                  <a:srgbClr val="00B050"/>
                </a:solidFill>
                <a:cs typeface="B Titr" pitchFamily="2" charset="-78"/>
              </a:rPr>
              <a:t>دكتر درويش</a:t>
            </a:r>
            <a:endParaRPr lang="en-US" sz="5100" b="1" dirty="0">
              <a:solidFill>
                <a:srgbClr val="00B050"/>
              </a:solidFill>
              <a:cs typeface="B Titr" pitchFamily="2" charset="-78"/>
            </a:endParaRPr>
          </a:p>
          <a:p>
            <a:pPr algn="ctr"/>
            <a:endParaRPr lang="fa-IR" sz="2400" dirty="0">
              <a:cs typeface="B Tabassom" pitchFamily="2" charset="-78"/>
            </a:endParaRPr>
          </a:p>
          <a:p>
            <a:pPr marL="0" indent="0" algn="ctr">
              <a:buNone/>
            </a:pPr>
            <a:r>
              <a:rPr lang="en-US" sz="2600" b="1" dirty="0" smtClean="0">
                <a:solidFill>
                  <a:schemeClr val="accent6">
                    <a:lumMod val="50000"/>
                  </a:schemeClr>
                </a:solidFill>
                <a:latin typeface="Vijaya" panose="020B0604020202020204" pitchFamily="34" charset="0"/>
                <a:cs typeface="Vijaya" panose="020B0604020202020204" pitchFamily="34" charset="0"/>
              </a:rPr>
              <a:t>AMALIRAN.blog.ir</a:t>
            </a:r>
            <a:endParaRPr lang="fa-IR" sz="2600" b="1" dirty="0" smtClean="0">
              <a:solidFill>
                <a:schemeClr val="accent6">
                  <a:lumMod val="50000"/>
                </a:schemeClr>
              </a:solidFill>
              <a:latin typeface="Vijaya" panose="020B0604020202020204" pitchFamily="34" charset="0"/>
              <a:cs typeface="B Tabassom" pitchFamily="2" charset="-78"/>
            </a:endParaRPr>
          </a:p>
          <a:p>
            <a:pPr algn="ctr"/>
            <a:endParaRPr lang="en-US" sz="2400" dirty="0" smtClean="0">
              <a:cs typeface="B Tabassom" pitchFamily="2" charset="-78"/>
            </a:endParaRPr>
          </a:p>
          <a:p>
            <a:pPr marL="0" indent="0" algn="ctr">
              <a:buNone/>
            </a:pPr>
            <a:r>
              <a:rPr lang="fa-IR" sz="3500" dirty="0" smtClean="0">
                <a:cs typeface="B Tabassom" pitchFamily="2" charset="-78"/>
              </a:rPr>
              <a:t>دانشكده حسابداري و مديريت</a:t>
            </a:r>
          </a:p>
          <a:p>
            <a:pPr marL="0" indent="0" algn="ctr">
              <a:buNone/>
            </a:pPr>
            <a:r>
              <a:rPr lang="fa-IR" sz="3500" dirty="0" smtClean="0">
                <a:cs typeface="B Tabassom" pitchFamily="2" charset="-78"/>
              </a:rPr>
              <a:t>نيمسال اول 95-94</a:t>
            </a:r>
            <a:endParaRPr lang="en-US" sz="3500" dirty="0">
              <a:cs typeface="B Tabassom" pitchFamily="2" charset="-78"/>
            </a:endParaRPr>
          </a:p>
        </p:txBody>
      </p:sp>
      <p:pic>
        <p:nvPicPr>
          <p:cNvPr id="9" name="Picture 2" descr="C:\Users\darvish\Desktop\imagesCAWJ4SRL.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521652" y="1568153"/>
            <a:ext cx="2232248" cy="144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780853"/>
      </p:ext>
    </p:extLst>
  </p:cSld>
  <p:clrMapOvr>
    <a:masterClrMapping/>
  </p:clrMapOvr>
  <p:transition spd="slow">
    <p:push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Documents and Settings\Dear-User\Application Data\MaryamSoft\MirEmadExport.EMF"/>
          <p:cNvPicPr>
            <a:picLocks noChangeAspect="1" noChangeArrowheads="1"/>
          </p:cNvPicPr>
          <p:nvPr/>
        </p:nvPicPr>
        <p:blipFill>
          <a:blip r:embed="rId2" cstate="print"/>
          <a:srcRect/>
          <a:stretch>
            <a:fillRect/>
          </a:stretch>
        </p:blipFill>
        <p:spPr bwMode="auto">
          <a:xfrm>
            <a:off x="3500430" y="457180"/>
            <a:ext cx="5500694" cy="954444"/>
          </a:xfrm>
          <a:prstGeom prst="rect">
            <a:avLst/>
          </a:prstGeom>
          <a:noFill/>
        </p:spPr>
      </p:pic>
      <p:sp>
        <p:nvSpPr>
          <p:cNvPr id="4" name="TextBox 3"/>
          <p:cNvSpPr txBox="1"/>
          <p:nvPr/>
        </p:nvSpPr>
        <p:spPr>
          <a:xfrm>
            <a:off x="171451" y="1643050"/>
            <a:ext cx="8829674" cy="4401205"/>
          </a:xfrm>
          <a:prstGeom prst="rect">
            <a:avLst/>
          </a:prstGeom>
          <a:noFill/>
        </p:spPr>
        <p:txBody>
          <a:bodyPr wrap="square" rtlCol="1">
            <a:spAutoFit/>
          </a:bodyPr>
          <a:lstStyle/>
          <a:p>
            <a:pPr algn="justLow" rtl="1">
              <a:buClr>
                <a:schemeClr val="accent1"/>
              </a:buClr>
              <a:buSzPct val="70000"/>
              <a:buFont typeface="Wingdings 2" pitchFamily="18" charset="2"/>
              <a:buChar char="Ò"/>
            </a:pPr>
            <a:r>
              <a:rPr lang="fa-IR" sz="2800" b="1" dirty="0" smtClean="0">
                <a:effectLst>
                  <a:outerShdw blurRad="38100" dist="38100" dir="2700000" algn="tl">
                    <a:srgbClr val="000000">
                      <a:alpha val="43137"/>
                    </a:srgbClr>
                  </a:outerShdw>
                </a:effectLst>
                <a:cs typeface="B Nazanin" pitchFamily="2" charset="-78"/>
              </a:rPr>
              <a:t> مي‌دانيم كه عرضه كنندگان كالاي سياسي معمولاً سياستمداران در قدرت و بيرون قدرت و كارمندان دولت هستند. با توجه به فرض رفتار خود محورانه و سودجوئي نارسائيهايي پديد مي آيند كه برخي از عوامل آن بشرح ذيل مي‌باشند.</a:t>
            </a:r>
          </a:p>
          <a:p>
            <a:pPr algn="justLow" rtl="1"/>
            <a:endParaRPr lang="en-US" sz="2800" b="1" dirty="0" smtClean="0">
              <a:effectLst>
                <a:outerShdw blurRad="38100" dist="38100" dir="2700000" algn="tl">
                  <a:srgbClr val="000000">
                    <a:alpha val="43137"/>
                  </a:srgbClr>
                </a:outerShdw>
              </a:effectLst>
              <a:cs typeface="B Nazanin" pitchFamily="2" charset="-78"/>
            </a:endParaRPr>
          </a:p>
          <a:p>
            <a:pPr algn="justLow" rtl="1"/>
            <a:r>
              <a:rPr lang="en-US" sz="2800" b="1" dirty="0" smtClean="0">
                <a:effectLst>
                  <a:outerShdw blurRad="38100" dist="38100" dir="2700000" algn="tl">
                    <a:srgbClr val="000000">
                      <a:alpha val="43137"/>
                    </a:srgbClr>
                  </a:outerShdw>
                </a:effectLst>
                <a:cs typeface="B Nazanin" pitchFamily="2" charset="-78"/>
              </a:rPr>
              <a:t>A</a:t>
            </a:r>
            <a:r>
              <a:rPr lang="fa-IR" sz="2800" b="1" dirty="0" smtClean="0">
                <a:effectLst>
                  <a:outerShdw blurRad="38100" dist="38100" dir="2700000" algn="tl">
                    <a:srgbClr val="000000">
                      <a:alpha val="43137"/>
                    </a:srgbClr>
                  </a:outerShdw>
                </a:effectLst>
                <a:cs typeface="B Nazanin" pitchFamily="2" charset="-78"/>
              </a:rPr>
              <a:t>- اثر منافع گروههاي خاص:</a:t>
            </a:r>
            <a:endParaRPr lang="en-US" sz="2800" b="1" dirty="0" smtClean="0">
              <a:effectLst>
                <a:outerShdw blurRad="38100" dist="38100" dir="2700000" algn="tl">
                  <a:srgbClr val="000000">
                    <a:alpha val="43137"/>
                  </a:srgbClr>
                </a:outerShdw>
              </a:effectLst>
              <a:cs typeface="B Nazanin" pitchFamily="2" charset="-78"/>
            </a:endParaRPr>
          </a:p>
          <a:p>
            <a:pPr algn="justLow" rtl="1"/>
            <a:r>
              <a:rPr lang="fa-IR" sz="2800" b="1" dirty="0" smtClean="0">
                <a:effectLst>
                  <a:outerShdw blurRad="38100" dist="38100" dir="2700000" algn="tl">
                    <a:srgbClr val="000000">
                      <a:alpha val="43137"/>
                    </a:srgbClr>
                  </a:outerShdw>
                </a:effectLst>
                <a:cs typeface="B Nazanin" pitchFamily="2" charset="-78"/>
              </a:rPr>
              <a:t>* در هنگام تبليغات نامزدهاي انتخاباتي گروههاي خاصي هستند كه با كمك‌هاي مالي نمايندگان آينده را مديون خود مي‌سازند.</a:t>
            </a:r>
            <a:endParaRPr lang="en-US" sz="2800" b="1" dirty="0" smtClean="0">
              <a:effectLst>
                <a:outerShdw blurRad="38100" dist="38100" dir="2700000" algn="tl">
                  <a:srgbClr val="000000">
                    <a:alpha val="43137"/>
                  </a:srgbClr>
                </a:outerShdw>
              </a:effectLst>
              <a:cs typeface="B Nazanin" pitchFamily="2" charset="-78"/>
            </a:endParaRPr>
          </a:p>
          <a:p>
            <a:pPr algn="justLow" rtl="1"/>
            <a:r>
              <a:rPr lang="fa-IR" sz="2800" b="1" dirty="0" smtClean="0">
                <a:effectLst>
                  <a:outerShdw blurRad="38100" dist="38100" dir="2700000" algn="tl">
                    <a:srgbClr val="000000">
                      <a:alpha val="43137"/>
                    </a:srgbClr>
                  </a:outerShdw>
                </a:effectLst>
                <a:cs typeface="B Nazanin" pitchFamily="2" charset="-78"/>
              </a:rPr>
              <a:t> يعني افراد اندك در قالب گروههاي خاص توسط رأي مردم منافع، امتياز و زياده طلبي را خواهند داشت.</a:t>
            </a:r>
            <a:endParaRPr lang="en-US" sz="2800" b="1" dirty="0" smtClean="0">
              <a:effectLst>
                <a:outerShdw blurRad="38100" dist="38100" dir="2700000" algn="tl">
                  <a:srgbClr val="000000">
                    <a:alpha val="43137"/>
                  </a:srgbClr>
                </a:outerShdw>
              </a:effectLst>
              <a:cs typeface="B Nazanin" pitchFamily="2" charset="-78"/>
            </a:endParaRPr>
          </a:p>
        </p:txBody>
      </p:sp>
    </p:spTree>
    <p:extLst>
      <p:ext uri="{BB962C8B-B14F-4D97-AF65-F5344CB8AC3E}">
        <p14:creationId xmlns:p14="http://schemas.microsoft.com/office/powerpoint/2010/main" val="399642037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calcmode="lin" valueType="num">
                                      <p:cBhvr additive="base">
                                        <p:cTn id="1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2" end="2"/>
                                            </p:txEl>
                                          </p:spTgt>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 calcmode="lin" valueType="num">
                                      <p:cBhvr additive="base">
                                        <p:cTn id="1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3" end="3"/>
                                            </p:txEl>
                                          </p:spTgt>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 calcmode="lin" valueType="num">
                                      <p:cBhvr additive="base">
                                        <p:cTn id="20"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7158" y="214290"/>
            <a:ext cx="8429684" cy="6001643"/>
          </a:xfrm>
          <a:prstGeom prst="rect">
            <a:avLst/>
          </a:prstGeom>
          <a:noFill/>
        </p:spPr>
        <p:txBody>
          <a:bodyPr wrap="square" rtlCol="1">
            <a:spAutoFit/>
          </a:bodyPr>
          <a:lstStyle/>
          <a:p>
            <a:pPr algn="justLow" rtl="1"/>
            <a:r>
              <a:rPr lang="en-US" sz="2800" b="1" dirty="0" smtClean="0">
                <a:effectLst>
                  <a:outerShdw blurRad="38100" dist="38100" dir="2700000" algn="tl">
                    <a:srgbClr val="000000">
                      <a:alpha val="43137"/>
                    </a:srgbClr>
                  </a:outerShdw>
                </a:effectLst>
                <a:cs typeface="B Nazanin" pitchFamily="2" charset="-78"/>
              </a:rPr>
              <a:t>B</a:t>
            </a:r>
            <a:r>
              <a:rPr lang="fa-IR" sz="2800" b="1" dirty="0" smtClean="0">
                <a:effectLst>
                  <a:outerShdw blurRad="38100" dist="38100" dir="2700000" algn="tl">
                    <a:srgbClr val="000000">
                      <a:alpha val="43137"/>
                    </a:srgbClr>
                  </a:outerShdw>
                </a:effectLst>
                <a:cs typeface="B Nazanin" pitchFamily="2" charset="-78"/>
              </a:rPr>
              <a:t>- اثر نزديك بيني؛ چرخه تجاري سياسي:</a:t>
            </a:r>
          </a:p>
          <a:p>
            <a:pPr algn="justLow" rtl="1"/>
            <a:endParaRPr lang="en-US" sz="2000" b="1" dirty="0" smtClean="0">
              <a:effectLst>
                <a:outerShdw blurRad="38100" dist="38100" dir="2700000" algn="tl">
                  <a:srgbClr val="000000">
                    <a:alpha val="43137"/>
                  </a:srgbClr>
                </a:outerShdw>
              </a:effectLst>
              <a:cs typeface="B Nazanin" pitchFamily="2" charset="-78"/>
            </a:endParaRPr>
          </a:p>
          <a:p>
            <a:pPr algn="justLow" rtl="1">
              <a:buClr>
                <a:schemeClr val="accent1"/>
              </a:buClr>
              <a:buSzPct val="70000"/>
              <a:buFont typeface="Wingdings 2" pitchFamily="18" charset="2"/>
              <a:buChar char="Ò"/>
            </a:pPr>
            <a:r>
              <a:rPr lang="fa-IR" sz="2800" b="1" dirty="0" smtClean="0">
                <a:effectLst>
                  <a:outerShdw blurRad="38100" dist="38100" dir="2700000" algn="tl">
                    <a:srgbClr val="000000">
                      <a:alpha val="43137"/>
                    </a:srgbClr>
                  </a:outerShdw>
                </a:effectLst>
                <a:cs typeface="B Nazanin" pitchFamily="2" charset="-78"/>
              </a:rPr>
              <a:t> كم اطلاعي رأي دهندگان از وضعيت اقتصادي و سياسي، رفتاري را در سياستمداران ايجاد مي‌كند كه به آن اثر نزديك بيني سياسي مي‌گويند.</a:t>
            </a:r>
          </a:p>
          <a:p>
            <a:pPr algn="justLow" rtl="1">
              <a:buClr>
                <a:schemeClr val="accent1"/>
              </a:buClr>
              <a:buSzPct val="70000"/>
              <a:buFont typeface="Wingdings 2" pitchFamily="18" charset="2"/>
              <a:buChar char="Ò"/>
            </a:pPr>
            <a:r>
              <a:rPr lang="fa-IR" sz="2800" b="1" dirty="0" smtClean="0">
                <a:effectLst>
                  <a:outerShdw blurRad="38100" dist="38100" dir="2700000" algn="tl">
                    <a:srgbClr val="000000">
                      <a:alpha val="43137"/>
                    </a:srgbClr>
                  </a:outerShdw>
                </a:effectLst>
                <a:cs typeface="B Nazanin" pitchFamily="2" charset="-78"/>
              </a:rPr>
              <a:t> با توجه به پيچيده بودن مسائل سياسي و عدم پيش بيني منافع و هزينه هاي آينده از سوي رأي دهندگان لذا نامزدها بيشتر روي مسائل و مشكلات جاري تأكيد مي‌كنند.</a:t>
            </a:r>
          </a:p>
          <a:p>
            <a:pPr algn="justLow" rtl="1">
              <a:buClr>
                <a:schemeClr val="accent1"/>
              </a:buClr>
              <a:buSzPct val="70000"/>
              <a:buFont typeface="Wingdings 2" pitchFamily="18" charset="2"/>
              <a:buChar char="Ò"/>
            </a:pPr>
            <a:r>
              <a:rPr lang="fa-IR" sz="2800" b="1" dirty="0" smtClean="0">
                <a:effectLst>
                  <a:outerShdw blurRad="38100" dist="38100" dir="2700000" algn="tl">
                    <a:srgbClr val="000000">
                      <a:alpha val="43137"/>
                    </a:srgbClr>
                  </a:outerShdw>
                </a:effectLst>
                <a:cs typeface="B Nazanin" pitchFamily="2" charset="-78"/>
              </a:rPr>
              <a:t> اگر دولت اقتصاد را چنان دستكاري نمايد كه موانع انتخاب مجدد را دفع نمايد امر شناخته شده اي است كه به آن چرخه تجاري سياسي مي‌گويند.</a:t>
            </a:r>
          </a:p>
          <a:p>
            <a:pPr algn="justLow" rtl="1">
              <a:buClr>
                <a:schemeClr val="accent1"/>
              </a:buClr>
              <a:buSzPct val="70000"/>
              <a:buFont typeface="Wingdings 2" pitchFamily="18" charset="2"/>
              <a:buChar char="Ò"/>
            </a:pPr>
            <a:r>
              <a:rPr lang="fa-IR" sz="2800" b="1" dirty="0" smtClean="0">
                <a:effectLst>
                  <a:outerShdw blurRad="38100" dist="38100" dir="2700000" algn="tl">
                    <a:srgbClr val="000000">
                      <a:alpha val="43137"/>
                    </a:srgbClr>
                  </a:outerShdw>
                </a:effectLst>
                <a:cs typeface="B Nazanin" pitchFamily="2" charset="-78"/>
              </a:rPr>
              <a:t> رأي دهندگان بيشتر به شاخص‌هاي اقتصادي كوتاه مدت مانند تورم، بيكاري، پس انداز و... حساسند از اينرو دولت و سياستمداران نيز روي آن متمركز مي‌شوند.</a:t>
            </a:r>
            <a:endParaRPr lang="en-US" sz="2800" b="1" dirty="0" smtClean="0">
              <a:effectLst>
                <a:outerShdw blurRad="38100" dist="38100" dir="2700000" algn="tl">
                  <a:srgbClr val="000000">
                    <a:alpha val="43137"/>
                  </a:srgbClr>
                </a:outerShdw>
              </a:effectLst>
              <a:cs typeface="B Nazanin" pitchFamily="2" charset="-78"/>
            </a:endParaRPr>
          </a:p>
        </p:txBody>
      </p:sp>
    </p:spTree>
    <p:extLst>
      <p:ext uri="{BB962C8B-B14F-4D97-AF65-F5344CB8AC3E}">
        <p14:creationId xmlns:p14="http://schemas.microsoft.com/office/powerpoint/2010/main" val="373114272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1000" fill="hold"/>
                                        <p:tgtEl>
                                          <p:spTgt spid="2">
                                            <p:txEl>
                                              <p:pRg st="2" end="2"/>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2">
                                            <p:txEl>
                                              <p:pRg st="2" end="2"/>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
                                          </p:val>
                                        </p:tav>
                                        <p:tav tm="100000">
                                          <p:val>
                                            <p:strVal val="#ppt_y"/>
                                          </p:val>
                                        </p:tav>
                                      </p:tavLst>
                                    </p:anim>
                                    <p:animEffect transition="in" filter="fade">
                                      <p:cBhvr>
                                        <p:cTn id="10" dur="10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p:cTn id="15"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800" decel="100000"/>
                                        <p:tgtEl>
                                          <p:spTgt spid="2">
                                            <p:txEl>
                                              <p:pRg st="4" end="4"/>
                                            </p:txEl>
                                          </p:spTgt>
                                        </p:tgtEl>
                                      </p:cBhvr>
                                    </p:animEffect>
                                    <p:anim calcmode="lin" valueType="num">
                                      <p:cBhvr>
                                        <p:cTn id="24" dur="800" decel="100000" fill="hold"/>
                                        <p:tgtEl>
                                          <p:spTgt spid="2">
                                            <p:txEl>
                                              <p:pRg st="4" end="4"/>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2">
                                            <p:txEl>
                                              <p:pRg st="4" end="4"/>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2">
                                            <p:txEl>
                                              <p:pRg st="4" end="4"/>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2">
                                            <p:txEl>
                                              <p:pRg st="4" end="4"/>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2">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Scale>
                                      <p:cBhvr>
                                        <p:cTn id="33" dur="1000" decel="50000" fill="hold">
                                          <p:stCondLst>
                                            <p:cond delay="0"/>
                                          </p:stCondLst>
                                        </p:cTn>
                                        <p:tgtEl>
                                          <p:spTgt spid="2">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2">
                                            <p:txEl>
                                              <p:pRg st="5" end="5"/>
                                            </p:txEl>
                                          </p:spTgt>
                                        </p:tgtEl>
                                        <p:attrNameLst>
                                          <p:attrName>ppt_x</p:attrName>
                                          <p:attrName>ppt_y</p:attrName>
                                        </p:attrNameLst>
                                      </p:cBhvr>
                                    </p:animMotion>
                                    <p:animEffect transition="in" filter="fade">
                                      <p:cBhvr>
                                        <p:cTn id="35" dur="1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
            </a:r>
            <a:br>
              <a:rPr lang="en-US" dirty="0" smtClean="0"/>
            </a:br>
            <a:endParaRPr lang="fa-IR" dirty="0"/>
          </a:p>
        </p:txBody>
      </p:sp>
      <p:sp>
        <p:nvSpPr>
          <p:cNvPr id="4" name="TextBox 3"/>
          <p:cNvSpPr txBox="1"/>
          <p:nvPr/>
        </p:nvSpPr>
        <p:spPr>
          <a:xfrm>
            <a:off x="200025" y="1643050"/>
            <a:ext cx="8729661" cy="4278094"/>
          </a:xfrm>
          <a:prstGeom prst="rect">
            <a:avLst/>
          </a:prstGeom>
          <a:noFill/>
        </p:spPr>
        <p:txBody>
          <a:bodyPr wrap="square" rtlCol="1">
            <a:spAutoFit/>
          </a:bodyPr>
          <a:lstStyle/>
          <a:p>
            <a:pPr algn="justLow" rtl="1">
              <a:buClr>
                <a:schemeClr val="accent1"/>
              </a:buClr>
              <a:buSzPct val="70000"/>
              <a:buFont typeface="Wingdings 2" pitchFamily="18" charset="2"/>
              <a:buChar char="Ò"/>
            </a:pPr>
            <a:r>
              <a:rPr lang="fa-IR" sz="2800" b="1" dirty="0" smtClean="0">
                <a:effectLst>
                  <a:outerShdw blurRad="38100" dist="38100" dir="2700000" algn="tl">
                    <a:srgbClr val="000000">
                      <a:alpha val="43137"/>
                    </a:srgbClr>
                  </a:outerShdw>
                </a:effectLst>
                <a:cs typeface="B Nazanin" pitchFamily="2" charset="-78"/>
              </a:rPr>
              <a:t> تصميمات اصلي را در بخش عمومي </a:t>
            </a:r>
            <a:r>
              <a:rPr lang="fa-IR" sz="2800" b="1" dirty="0" smtClean="0">
                <a:solidFill>
                  <a:srgbClr val="FF0000"/>
                </a:solidFill>
                <a:effectLst>
                  <a:outerShdw blurRad="38100" dist="38100" dir="2700000" algn="tl">
                    <a:srgbClr val="000000">
                      <a:alpha val="43137"/>
                    </a:srgbClr>
                  </a:outerShdw>
                </a:effectLst>
                <a:cs typeface="B Nazanin" pitchFamily="2" charset="-78"/>
              </a:rPr>
              <a:t>سياستمداران</a:t>
            </a:r>
            <a:r>
              <a:rPr lang="fa-IR" sz="2800" b="1" dirty="0" smtClean="0">
                <a:effectLst>
                  <a:outerShdw blurRad="38100" dist="38100" dir="2700000" algn="tl">
                    <a:srgbClr val="000000">
                      <a:alpha val="43137"/>
                    </a:srgbClr>
                  </a:outerShdw>
                </a:effectLst>
                <a:cs typeface="B Nazanin" pitchFamily="2" charset="-78"/>
              </a:rPr>
              <a:t> مي‌گيرند كه اين خود ديكته شده </a:t>
            </a:r>
            <a:r>
              <a:rPr lang="fa-IR" sz="2800" b="1" dirty="0" smtClean="0">
                <a:solidFill>
                  <a:srgbClr val="FF0000"/>
                </a:solidFill>
                <a:effectLst>
                  <a:outerShdw blurRad="38100" dist="38100" dir="2700000" algn="tl">
                    <a:srgbClr val="000000">
                      <a:alpha val="43137"/>
                    </a:srgbClr>
                  </a:outerShdw>
                </a:effectLst>
                <a:cs typeface="B Nazanin" pitchFamily="2" charset="-78"/>
              </a:rPr>
              <a:t>كارمندان و كارشناسان</a:t>
            </a:r>
            <a:r>
              <a:rPr lang="fa-IR" sz="2800" b="1" dirty="0" smtClean="0">
                <a:effectLst>
                  <a:outerShdw blurRad="38100" dist="38100" dir="2700000" algn="tl">
                    <a:srgbClr val="000000">
                      <a:alpha val="43137"/>
                    </a:srgbClr>
                  </a:outerShdw>
                </a:effectLst>
                <a:cs typeface="B Nazanin" pitchFamily="2" charset="-78"/>
              </a:rPr>
              <a:t> است.</a:t>
            </a:r>
          </a:p>
          <a:p>
            <a:pPr algn="justLow" rtl="1">
              <a:buClr>
                <a:schemeClr val="accent1"/>
              </a:buClr>
              <a:buSzPct val="70000"/>
              <a:buFont typeface="Wingdings 2" pitchFamily="18" charset="2"/>
              <a:buChar char="Ò"/>
            </a:pPr>
            <a:endParaRPr lang="fa-IR" sz="1600" b="1" dirty="0" smtClean="0">
              <a:effectLst>
                <a:outerShdw blurRad="38100" dist="38100" dir="2700000" algn="tl">
                  <a:srgbClr val="000000">
                    <a:alpha val="43137"/>
                  </a:srgbClr>
                </a:outerShdw>
              </a:effectLst>
              <a:cs typeface="B Nazanin" pitchFamily="2" charset="-78"/>
            </a:endParaRPr>
          </a:p>
          <a:p>
            <a:pPr algn="justLow" rtl="1">
              <a:buClr>
                <a:schemeClr val="accent1"/>
              </a:buClr>
              <a:buSzPct val="70000"/>
              <a:buFont typeface="Wingdings 2" pitchFamily="18" charset="2"/>
              <a:buChar char="Ò"/>
            </a:pPr>
            <a:r>
              <a:rPr lang="fa-IR" sz="2800" b="1" dirty="0" smtClean="0">
                <a:effectLst>
                  <a:outerShdw blurRad="38100" dist="38100" dir="2700000" algn="tl">
                    <a:srgbClr val="000000">
                      <a:alpha val="43137"/>
                    </a:srgbClr>
                  </a:outerShdw>
                </a:effectLst>
                <a:cs typeface="B Nazanin" pitchFamily="2" charset="-78"/>
              </a:rPr>
              <a:t> اطلاعات مديران سياسي و مديران اداري يكسان نيست به دليل موقتي بودن سياسيون لذا در برخي از تصميمات موفق نيستند.</a:t>
            </a:r>
          </a:p>
          <a:p>
            <a:pPr algn="justLow" rtl="1">
              <a:buClr>
                <a:schemeClr val="accent1"/>
              </a:buClr>
              <a:buSzPct val="70000"/>
              <a:buFont typeface="Wingdings 2" pitchFamily="18" charset="2"/>
              <a:buChar char="Ò"/>
            </a:pPr>
            <a:endParaRPr lang="fa-IR" sz="1600" b="1" dirty="0" smtClean="0">
              <a:effectLst>
                <a:outerShdw blurRad="38100" dist="38100" dir="2700000" algn="tl">
                  <a:srgbClr val="000000">
                    <a:alpha val="43137"/>
                  </a:srgbClr>
                </a:outerShdw>
              </a:effectLst>
              <a:cs typeface="B Nazanin" pitchFamily="2" charset="-78"/>
            </a:endParaRPr>
          </a:p>
          <a:p>
            <a:pPr algn="justLow" rtl="1">
              <a:buClr>
                <a:schemeClr val="accent1"/>
              </a:buClr>
              <a:buSzPct val="70000"/>
              <a:buFont typeface="Wingdings 2" pitchFamily="18" charset="2"/>
              <a:buChar char="Ò"/>
            </a:pPr>
            <a:r>
              <a:rPr lang="fa-IR" sz="2800" b="1" dirty="0" smtClean="0">
                <a:effectLst>
                  <a:outerShdw blurRad="38100" dist="38100" dir="2700000" algn="tl">
                    <a:srgbClr val="000000">
                      <a:alpha val="43137"/>
                    </a:srgbClr>
                  </a:outerShdw>
                </a:effectLst>
                <a:cs typeface="B Nazanin" pitchFamily="2" charset="-78"/>
              </a:rPr>
              <a:t> چاپلوسي و تملق برخي كارمندان براي نزديك شدن به قدرت سياسي كه منشأ كسب منافع شخصي و انگيزه سودجويي دارد.</a:t>
            </a:r>
          </a:p>
          <a:p>
            <a:pPr algn="justLow" rtl="1">
              <a:buClr>
                <a:schemeClr val="accent1"/>
              </a:buClr>
              <a:buSzPct val="70000"/>
              <a:buFont typeface="Wingdings 2" pitchFamily="18" charset="2"/>
              <a:buChar char="Ò"/>
            </a:pPr>
            <a:endParaRPr lang="fa-IR" sz="1600" b="1" dirty="0" smtClean="0">
              <a:effectLst>
                <a:outerShdw blurRad="38100" dist="38100" dir="2700000" algn="tl">
                  <a:srgbClr val="000000">
                    <a:alpha val="43137"/>
                  </a:srgbClr>
                </a:outerShdw>
              </a:effectLst>
              <a:cs typeface="B Nazanin" pitchFamily="2" charset="-78"/>
            </a:endParaRPr>
          </a:p>
          <a:p>
            <a:pPr algn="justLow" rtl="1">
              <a:buClr>
                <a:schemeClr val="accent1"/>
              </a:buClr>
              <a:buSzPct val="70000"/>
              <a:buFont typeface="Wingdings 2" pitchFamily="18" charset="2"/>
              <a:buChar char="Ò"/>
            </a:pPr>
            <a:r>
              <a:rPr lang="fa-IR" sz="2800" b="1" dirty="0" smtClean="0">
                <a:effectLst>
                  <a:outerShdw blurRad="38100" dist="38100" dir="2700000" algn="tl">
                    <a:srgbClr val="000000">
                      <a:alpha val="43137"/>
                    </a:srgbClr>
                  </a:outerShdw>
                </a:effectLst>
                <a:cs typeface="B Nazanin" pitchFamily="2" charset="-78"/>
              </a:rPr>
              <a:t> رقابت ناسالم بين سازماني، در توليد برخي كالاها مشكلاتي را ايجاد مي‌نمايد. همين مشكل براي فعاليتهاي موازي نيز وجود دارد.</a:t>
            </a:r>
            <a:endParaRPr lang="en-US" sz="2800" b="1" dirty="0" smtClean="0">
              <a:effectLst>
                <a:outerShdw blurRad="38100" dist="38100" dir="2700000" algn="tl">
                  <a:srgbClr val="000000">
                    <a:alpha val="43137"/>
                  </a:srgbClr>
                </a:outerShdw>
              </a:effectLst>
              <a:cs typeface="B Nazanin" pitchFamily="2" charset="-78"/>
            </a:endParaRPr>
          </a:p>
        </p:txBody>
      </p:sp>
      <p:pic>
        <p:nvPicPr>
          <p:cNvPr id="64514" name="Picture 2" descr="C:\Documents and Settings\Dear-User\Application Data\MaryamSoft\MirEmadExport.EMF"/>
          <p:cNvPicPr>
            <a:picLocks noChangeAspect="1" noChangeArrowheads="1"/>
          </p:cNvPicPr>
          <p:nvPr/>
        </p:nvPicPr>
        <p:blipFill>
          <a:blip r:embed="rId2" cstate="print"/>
          <a:srcRect/>
          <a:stretch>
            <a:fillRect/>
          </a:stretch>
        </p:blipFill>
        <p:spPr bwMode="auto">
          <a:xfrm>
            <a:off x="3571868" y="306230"/>
            <a:ext cx="5357818" cy="1122506"/>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sp>
        <p:nvSpPr>
          <p:cNvPr id="8" name="TextBox 7"/>
          <p:cNvSpPr txBox="1"/>
          <p:nvPr/>
        </p:nvSpPr>
        <p:spPr>
          <a:xfrm>
            <a:off x="2357422" y="1428736"/>
            <a:ext cx="1928826" cy="369332"/>
          </a:xfrm>
          <a:prstGeom prst="rect">
            <a:avLst/>
          </a:prstGeom>
          <a:noFill/>
        </p:spPr>
        <p:txBody>
          <a:bodyPr wrap="square" rtlCol="1">
            <a:spAutoFit/>
          </a:bodyPr>
          <a:lstStyle/>
          <a:p>
            <a:r>
              <a:rPr lang="fa-IR" b="1" dirty="0" smtClean="0">
                <a:cs typeface="2  Nazanin" pitchFamily="2" charset="-78"/>
              </a:rPr>
              <a:t>عمر زود گذر دارند</a:t>
            </a:r>
            <a:endParaRPr lang="fa-IR" b="1" dirty="0">
              <a:cs typeface="2  Nazanin" pitchFamily="2" charset="-78"/>
            </a:endParaRPr>
          </a:p>
        </p:txBody>
      </p:sp>
      <p:sp>
        <p:nvSpPr>
          <p:cNvPr id="9" name="TextBox 8"/>
          <p:cNvSpPr txBox="1"/>
          <p:nvPr/>
        </p:nvSpPr>
        <p:spPr>
          <a:xfrm>
            <a:off x="4572000" y="2428868"/>
            <a:ext cx="1714512" cy="400110"/>
          </a:xfrm>
          <a:prstGeom prst="rect">
            <a:avLst/>
          </a:prstGeom>
          <a:noFill/>
        </p:spPr>
        <p:txBody>
          <a:bodyPr wrap="square" rtlCol="1">
            <a:spAutoFit/>
          </a:bodyPr>
          <a:lstStyle/>
          <a:p>
            <a:r>
              <a:rPr lang="fa-IR" sz="2000" b="1" dirty="0" smtClean="0">
                <a:cs typeface="2  Nazanin" pitchFamily="2" charset="-78"/>
              </a:rPr>
              <a:t>عمر طولاني دارند</a:t>
            </a:r>
            <a:endParaRPr lang="fa-IR" sz="2000" b="1" dirty="0">
              <a:cs typeface="2  Nazanin" pitchFamily="2" charset="-78"/>
            </a:endParaRPr>
          </a:p>
        </p:txBody>
      </p:sp>
    </p:spTree>
    <p:extLst>
      <p:ext uri="{BB962C8B-B14F-4D97-AF65-F5344CB8AC3E}">
        <p14:creationId xmlns:p14="http://schemas.microsoft.com/office/powerpoint/2010/main" val="187791518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Scale>
                                      <p:cBhvr>
                                        <p:cTn id="7" dur="1000" decel="50000" fill="hold">
                                          <p:stCondLst>
                                            <p:cond delay="0"/>
                                          </p:stCondLst>
                                        </p:cTn>
                                        <p:tgtEl>
                                          <p:spTgt spid="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xEl>
                                              <p:pRg st="0" end="0"/>
                                            </p:txEl>
                                          </p:spTgt>
                                        </p:tgtEl>
                                        <p:attrNameLst>
                                          <p:attrName>ppt_x</p:attrName>
                                          <p:attrName>ppt_y</p:attrName>
                                        </p:attrNameLst>
                                      </p:cBhvr>
                                    </p:animMotion>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2000"/>
                                        <p:tgtEl>
                                          <p:spTgt spid="8">
                                            <p:txEl>
                                              <p:pRg st="0" end="0"/>
                                            </p:txEl>
                                          </p:spTgt>
                                        </p:tgtEl>
                                      </p:cBhvr>
                                    </p:animEffect>
                                    <p:anim calcmode="lin" valueType="num">
                                      <p:cBhvr>
                                        <p:cTn id="15" dur="2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80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17" dur="200" accel="100000" fill="hold">
                                          <p:stCondLst>
                                            <p:cond delay="1800"/>
                                          </p:stCondLst>
                                        </p:cTn>
                                        <p:tgtEl>
                                          <p:spTgt spid="8">
                                            <p:txEl>
                                              <p:pRg st="0" end="0"/>
                                            </p:txEl>
                                          </p:spTgt>
                                        </p:tgtEl>
                                        <p:attrNameLst>
                                          <p:attrName>ppt_y</p:attrName>
                                        </p:attrNameLst>
                                      </p:cBhvr>
                                      <p:tavLst>
                                        <p:tav tm="0">
                                          <p:val>
                                            <p:strVal val="#ppt_y-.03"/>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1000"/>
                                        <p:tgtEl>
                                          <p:spTgt spid="9">
                                            <p:txEl>
                                              <p:pRg st="0" end="0"/>
                                            </p:txEl>
                                          </p:spTgt>
                                        </p:tgtEl>
                                      </p:cBhvr>
                                    </p:animEffect>
                                    <p:anim calcmode="lin" valueType="num">
                                      <p:cBhvr>
                                        <p:cTn id="21"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2000"/>
                                        <p:tgtEl>
                                          <p:spTgt spid="8">
                                            <p:txEl>
                                              <p:pRg st="0" end="0"/>
                                            </p:txEl>
                                          </p:spTgt>
                                        </p:tgtEl>
                                      </p:cBhvr>
                                    </p:animEffect>
                                    <p:set>
                                      <p:cBhvr>
                                        <p:cTn id="27" dur="1" fill="hold">
                                          <p:stCondLst>
                                            <p:cond delay="1999"/>
                                          </p:stCondLst>
                                        </p:cTn>
                                        <p:tgtEl>
                                          <p:spTgt spid="8">
                                            <p:txEl>
                                              <p:pRg st="0" end="0"/>
                                            </p:txEl>
                                          </p:spTgt>
                                        </p:tgtEl>
                                        <p:attrNameLst>
                                          <p:attrName>style.visibility</p:attrName>
                                        </p:attrNameLst>
                                      </p:cBhvr>
                                      <p:to>
                                        <p:strVal val="hidden"/>
                                      </p:to>
                                    </p:set>
                                  </p:childTnLst>
                                </p:cTn>
                              </p:par>
                              <p:par>
                                <p:cTn id="28" presetID="42" presetClass="exit" presetSubtype="0" fill="hold" nodeType="withEffect">
                                  <p:stCondLst>
                                    <p:cond delay="0"/>
                                  </p:stCondLst>
                                  <p:childTnLst>
                                    <p:animEffect transition="out" filter="fade">
                                      <p:cBhvr>
                                        <p:cTn id="29" dur="1000"/>
                                        <p:tgtEl>
                                          <p:spTgt spid="9">
                                            <p:txEl>
                                              <p:pRg st="0" end="0"/>
                                            </p:txEl>
                                          </p:spTgt>
                                        </p:tgtEl>
                                      </p:cBhvr>
                                    </p:animEffect>
                                    <p:anim calcmode="lin" valueType="num">
                                      <p:cBhvr>
                                        <p:cTn id="30" dur="1000"/>
                                        <p:tgtEl>
                                          <p:spTgt spid="9">
                                            <p:txEl>
                                              <p:pRg st="0" end="0"/>
                                            </p:txEl>
                                          </p:spTgt>
                                        </p:tgtEl>
                                        <p:attrNameLst>
                                          <p:attrName>ppt_x</p:attrName>
                                        </p:attrNameLst>
                                      </p:cBhvr>
                                      <p:tavLst>
                                        <p:tav tm="0">
                                          <p:val>
                                            <p:strVal val="ppt_x"/>
                                          </p:val>
                                        </p:tav>
                                        <p:tav tm="100000">
                                          <p:val>
                                            <p:strVal val="ppt_x"/>
                                          </p:val>
                                        </p:tav>
                                      </p:tavLst>
                                    </p:anim>
                                    <p:anim calcmode="lin" valueType="num">
                                      <p:cBhvr>
                                        <p:cTn id="31" dur="1000"/>
                                        <p:tgtEl>
                                          <p:spTgt spid="9">
                                            <p:txEl>
                                              <p:pRg st="0" end="0"/>
                                            </p:txEl>
                                          </p:spTgt>
                                        </p:tgtEl>
                                        <p:attrNameLst>
                                          <p:attrName>ppt_y</p:attrName>
                                        </p:attrNameLst>
                                      </p:cBhvr>
                                      <p:tavLst>
                                        <p:tav tm="0">
                                          <p:val>
                                            <p:strVal val="ppt_y"/>
                                          </p:val>
                                        </p:tav>
                                        <p:tav tm="100000">
                                          <p:val>
                                            <p:strVal val="ppt_y+.1"/>
                                          </p:val>
                                        </p:tav>
                                      </p:tavLst>
                                    </p:anim>
                                    <p:set>
                                      <p:cBhvr>
                                        <p:cTn id="32" dur="1" fill="hold">
                                          <p:stCondLst>
                                            <p:cond delay="999"/>
                                          </p:stCondLst>
                                        </p:cTn>
                                        <p:tgtEl>
                                          <p:spTgt spid="9">
                                            <p:txEl>
                                              <p:pRg st="0" end="0"/>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2" presetClass="entr" presetSubtype="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Scale>
                                      <p:cBhvr>
                                        <p:cTn id="37" dur="1000" decel="50000" fill="hold">
                                          <p:stCondLst>
                                            <p:cond delay="0"/>
                                          </p:stCondLst>
                                        </p:cTn>
                                        <p:tgtEl>
                                          <p:spTgt spid="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4">
                                            <p:txEl>
                                              <p:pRg st="2" end="2"/>
                                            </p:txEl>
                                          </p:spTgt>
                                        </p:tgtEl>
                                        <p:attrNameLst>
                                          <p:attrName>ppt_x</p:attrName>
                                          <p:attrName>ppt_y</p:attrName>
                                        </p:attrNameLst>
                                      </p:cBhvr>
                                    </p:animMotion>
                                    <p:animEffect transition="in" filter="fade">
                                      <p:cBhvr>
                                        <p:cTn id="39" dur="1000"/>
                                        <p:tgtEl>
                                          <p:spTgt spid="4">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2" presetClass="entr" presetSubtype="0" fill="hold" nodeType="click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Scale>
                                      <p:cBhvr>
                                        <p:cTn id="44" dur="1000" decel="50000" fill="hold">
                                          <p:stCondLst>
                                            <p:cond delay="0"/>
                                          </p:stCondLst>
                                        </p:cTn>
                                        <p:tgtEl>
                                          <p:spTgt spid="4">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4">
                                            <p:txEl>
                                              <p:pRg st="4" end="4"/>
                                            </p:txEl>
                                          </p:spTgt>
                                        </p:tgtEl>
                                        <p:attrNameLst>
                                          <p:attrName>ppt_x</p:attrName>
                                          <p:attrName>ppt_y</p:attrName>
                                        </p:attrNameLst>
                                      </p:cBhvr>
                                    </p:animMotion>
                                    <p:animEffect transition="in" filter="fade">
                                      <p:cBhvr>
                                        <p:cTn id="46" dur="1000"/>
                                        <p:tgtEl>
                                          <p:spTgt spid="4">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2" presetClass="entr" presetSubtype="0" fill="hold" nodeType="click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animScale>
                                      <p:cBhvr>
                                        <p:cTn id="51" dur="1000" decel="50000" fill="hold">
                                          <p:stCondLst>
                                            <p:cond delay="0"/>
                                          </p:stCondLst>
                                        </p:cTn>
                                        <p:tgtEl>
                                          <p:spTgt spid="4">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2" dur="1000" decel="50000" fill="hold">
                                          <p:stCondLst>
                                            <p:cond delay="0"/>
                                          </p:stCondLst>
                                        </p:cTn>
                                        <p:tgtEl>
                                          <p:spTgt spid="4">
                                            <p:txEl>
                                              <p:pRg st="6" end="6"/>
                                            </p:txEl>
                                          </p:spTgt>
                                        </p:tgtEl>
                                        <p:attrNameLst>
                                          <p:attrName>ppt_x</p:attrName>
                                          <p:attrName>ppt_y</p:attrName>
                                        </p:attrNameLst>
                                      </p:cBhvr>
                                    </p:animMotion>
                                    <p:animEffect transition="in" filter="fade">
                                      <p:cBhvr>
                                        <p:cTn id="53" dur="1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Documents and Settings\Dear-User\Application Data\MaryamSoft\MirEmadExport.EMF"/>
          <p:cNvPicPr>
            <a:picLocks noChangeAspect="1" noChangeArrowheads="1"/>
          </p:cNvPicPr>
          <p:nvPr/>
        </p:nvPicPr>
        <p:blipFill>
          <a:blip r:embed="rId2" cstate="print"/>
          <a:srcRect/>
          <a:stretch>
            <a:fillRect/>
          </a:stretch>
        </p:blipFill>
        <p:spPr bwMode="auto">
          <a:xfrm>
            <a:off x="3918502" y="355252"/>
            <a:ext cx="5011184" cy="973468"/>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sp>
        <p:nvSpPr>
          <p:cNvPr id="4" name="TextBox 3"/>
          <p:cNvSpPr txBox="1"/>
          <p:nvPr/>
        </p:nvSpPr>
        <p:spPr>
          <a:xfrm>
            <a:off x="285720" y="1357298"/>
            <a:ext cx="8715436" cy="2000548"/>
          </a:xfrm>
          <a:prstGeom prst="rect">
            <a:avLst/>
          </a:prstGeom>
          <a:noFill/>
        </p:spPr>
        <p:txBody>
          <a:bodyPr wrap="square" rtlCol="1">
            <a:spAutoFit/>
          </a:bodyPr>
          <a:lstStyle/>
          <a:p>
            <a:pPr algn="justLow" rtl="1">
              <a:buClr>
                <a:schemeClr val="accent1"/>
              </a:buClr>
              <a:buSzPct val="70000"/>
              <a:buFont typeface="Wingdings 2" pitchFamily="18" charset="2"/>
              <a:buChar char="Ò"/>
            </a:pPr>
            <a:r>
              <a:rPr lang="fa-IR" sz="2600" b="1" dirty="0" smtClean="0">
                <a:effectLst>
                  <a:outerShdw blurRad="38100" dist="38100" dir="2700000" algn="tl">
                    <a:srgbClr val="000000">
                      <a:alpha val="43137"/>
                    </a:srgbClr>
                  </a:outerShdw>
                </a:effectLst>
                <a:cs typeface="B Nazanin" pitchFamily="2" charset="-78"/>
              </a:rPr>
              <a:t> كم كاري و كارايي پايين، دوباره كاري و نبود انگيزه در سيستم‌هاي دولتي و عمومي يكي از ضعفهاي بزرگ سيستم به شمار مي‌رود.</a:t>
            </a:r>
          </a:p>
          <a:p>
            <a:pPr algn="justLow" rtl="1">
              <a:buClr>
                <a:schemeClr val="accent1"/>
              </a:buClr>
              <a:buSzPct val="70000"/>
              <a:buFont typeface="Wingdings 2" pitchFamily="18" charset="2"/>
              <a:buChar char="Ò"/>
            </a:pPr>
            <a:endParaRPr lang="fa-IR" sz="1600" b="1" dirty="0" smtClean="0">
              <a:effectLst>
                <a:outerShdw blurRad="38100" dist="38100" dir="2700000" algn="tl">
                  <a:srgbClr val="000000">
                    <a:alpha val="43137"/>
                  </a:srgbClr>
                </a:outerShdw>
              </a:effectLst>
              <a:cs typeface="B Nazanin" pitchFamily="2" charset="-78"/>
            </a:endParaRPr>
          </a:p>
          <a:p>
            <a:pPr algn="justLow" rtl="1">
              <a:buClr>
                <a:schemeClr val="accent1"/>
              </a:buClr>
              <a:buSzPct val="70000"/>
              <a:buFont typeface="Wingdings 2" pitchFamily="18" charset="2"/>
              <a:buChar char="Ò"/>
            </a:pPr>
            <a:r>
              <a:rPr lang="fa-IR" sz="2600" b="1" dirty="0" smtClean="0">
                <a:effectLst>
                  <a:outerShdw blurRad="38100" dist="38100" dir="2700000" algn="tl">
                    <a:srgbClr val="000000">
                      <a:alpha val="43137"/>
                    </a:srgbClr>
                  </a:outerShdw>
                </a:effectLst>
                <a:cs typeface="B Nazanin" pitchFamily="2" charset="-78"/>
              </a:rPr>
              <a:t> يكسان بودن درآمد افراد، قابل تفكيك نبودن عملكرد افراد، نبود نظارت صحيح و محدوديت در مسائل مالي و تشويق باعث ضعف انگيزه مي‌شود.</a:t>
            </a:r>
            <a:endParaRPr lang="en-US" sz="2600" b="1" dirty="0" smtClean="0">
              <a:effectLst>
                <a:outerShdw blurRad="38100" dist="38100" dir="2700000" algn="tl">
                  <a:srgbClr val="000000">
                    <a:alpha val="43137"/>
                  </a:srgbClr>
                </a:outerShdw>
              </a:effectLst>
              <a:cs typeface="B Nazanin" pitchFamily="2" charset="-78"/>
            </a:endParaRPr>
          </a:p>
        </p:txBody>
      </p:sp>
      <p:pic>
        <p:nvPicPr>
          <p:cNvPr id="65538" name="Picture 2" descr="C:\Documents and Settings\Dear-User\Application Data\MaryamSoft\MirEmadExport.EMF"/>
          <p:cNvPicPr>
            <a:picLocks noChangeAspect="1" noChangeArrowheads="1"/>
          </p:cNvPicPr>
          <p:nvPr/>
        </p:nvPicPr>
        <p:blipFill>
          <a:blip r:embed="rId3" cstate="print"/>
          <a:srcRect/>
          <a:stretch>
            <a:fillRect/>
          </a:stretch>
        </p:blipFill>
        <p:spPr bwMode="auto">
          <a:xfrm>
            <a:off x="4757770" y="3402582"/>
            <a:ext cx="4143372" cy="669360"/>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sp>
        <p:nvSpPr>
          <p:cNvPr id="6" name="TextBox 5"/>
          <p:cNvSpPr txBox="1"/>
          <p:nvPr/>
        </p:nvSpPr>
        <p:spPr>
          <a:xfrm>
            <a:off x="285722" y="4265131"/>
            <a:ext cx="8643998" cy="1938992"/>
          </a:xfrm>
          <a:prstGeom prst="rect">
            <a:avLst/>
          </a:prstGeom>
          <a:noFill/>
        </p:spPr>
        <p:txBody>
          <a:bodyPr wrap="square" rtlCol="1">
            <a:spAutoFit/>
          </a:bodyPr>
          <a:lstStyle/>
          <a:p>
            <a:pPr algn="justLow" rtl="1">
              <a:buClr>
                <a:schemeClr val="accent1"/>
              </a:buClr>
              <a:buSzPct val="70000"/>
              <a:buFont typeface="Wingdings 2" pitchFamily="18" charset="2"/>
              <a:buChar char="Ò"/>
            </a:pPr>
            <a:r>
              <a:rPr lang="fa-IR" sz="2600" b="1" dirty="0" smtClean="0">
                <a:effectLst>
                  <a:outerShdw blurRad="38100" dist="38100" dir="2700000" algn="tl">
                    <a:srgbClr val="000000">
                      <a:alpha val="43137"/>
                    </a:srgbClr>
                  </a:outerShdw>
                </a:effectLst>
                <a:cs typeface="B Nazanin" pitchFamily="2" charset="-78"/>
              </a:rPr>
              <a:t> بسياري از تصميمات اتخاذ شده نادرست بدليل نداشتن آمار و اطلاعات دقيق و كامل مي‌باشد.</a:t>
            </a:r>
          </a:p>
          <a:p>
            <a:pPr algn="justLow" rtl="1">
              <a:buClr>
                <a:schemeClr val="accent1"/>
              </a:buClr>
              <a:buSzPct val="70000"/>
              <a:buFont typeface="Wingdings 2" pitchFamily="18" charset="2"/>
              <a:buChar char="Ò"/>
            </a:pPr>
            <a:endParaRPr lang="fa-IR" sz="1600" b="1" dirty="0" smtClean="0">
              <a:effectLst>
                <a:outerShdw blurRad="38100" dist="38100" dir="2700000" algn="tl">
                  <a:srgbClr val="000000">
                    <a:alpha val="43137"/>
                  </a:srgbClr>
                </a:outerShdw>
              </a:effectLst>
              <a:cs typeface="B Nazanin" pitchFamily="2" charset="-78"/>
            </a:endParaRPr>
          </a:p>
          <a:p>
            <a:pPr algn="justLow" rtl="1">
              <a:buClr>
                <a:schemeClr val="accent1"/>
              </a:buClr>
              <a:buSzPct val="70000"/>
              <a:buFont typeface="Wingdings 2" pitchFamily="18" charset="2"/>
              <a:buChar char="Ò"/>
            </a:pPr>
            <a:r>
              <a:rPr lang="fa-IR" sz="2600" b="1" dirty="0" smtClean="0">
                <a:effectLst>
                  <a:outerShdw blurRad="38100" dist="38100" dir="2700000" algn="tl">
                    <a:srgbClr val="000000">
                      <a:alpha val="43137"/>
                    </a:srgbClr>
                  </a:outerShdw>
                </a:effectLst>
                <a:cs typeface="B Nazanin" pitchFamily="2" charset="-78"/>
              </a:rPr>
              <a:t> اين ضعف در بازار نيز وجود دارد اما بدليل سهم زياد دولت در اقتصاد آسيب و نارسائيهاي ناشي از آن كارايي در بخش عمومي را كاهش مي‌دهد.</a:t>
            </a:r>
            <a:endParaRPr lang="en-US" sz="2600" b="1" dirty="0" smtClean="0">
              <a:effectLst>
                <a:outerShdw blurRad="38100" dist="38100" dir="2700000" algn="tl">
                  <a:srgbClr val="000000">
                    <a:alpha val="43137"/>
                  </a:srgbClr>
                </a:outerShdw>
              </a:effectLst>
              <a:cs typeface="B Nazanin" pitchFamily="2" charset="-78"/>
            </a:endParaRPr>
          </a:p>
        </p:txBody>
      </p:sp>
    </p:spTree>
    <p:extLst>
      <p:ext uri="{BB962C8B-B14F-4D97-AF65-F5344CB8AC3E}">
        <p14:creationId xmlns:p14="http://schemas.microsoft.com/office/powerpoint/2010/main" val="321004010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lide(fromTo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800" decel="100000"/>
                                        <p:tgtEl>
                                          <p:spTgt spid="4">
                                            <p:txEl>
                                              <p:pRg st="2" end="2"/>
                                            </p:txEl>
                                          </p:spTgt>
                                        </p:tgtEl>
                                      </p:cBhvr>
                                    </p:animEffect>
                                    <p:anim calcmode="lin" valueType="num">
                                      <p:cBhvr>
                                        <p:cTn id="13" dur="800" decel="100000" fill="hold"/>
                                        <p:tgtEl>
                                          <p:spTgt spid="4">
                                            <p:txEl>
                                              <p:pRg st="2" end="2"/>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4">
                                            <p:txEl>
                                              <p:pRg st="2" end="2"/>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4">
                                            <p:txEl>
                                              <p:pRg st="2" end="2"/>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4">
                                            <p:txEl>
                                              <p:pRg st="2" end="2"/>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4">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5538"/>
                                        </p:tgtEl>
                                        <p:attrNameLst>
                                          <p:attrName>style.visibility</p:attrName>
                                        </p:attrNameLst>
                                      </p:cBhvr>
                                      <p:to>
                                        <p:strVal val="visible"/>
                                      </p:to>
                                    </p:set>
                                    <p:animEffect transition="in" filter="wipe(up)">
                                      <p:cBhvr>
                                        <p:cTn id="22" dur="2000"/>
                                        <p:tgtEl>
                                          <p:spTgt spid="6553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arn(inHorizontal)">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1000"/>
                                        <p:tgtEl>
                                          <p:spTgt spid="6">
                                            <p:txEl>
                                              <p:pRg st="2" end="2"/>
                                            </p:txEl>
                                          </p:spTgt>
                                        </p:tgtEl>
                                      </p:cBhvr>
                                    </p:animEffect>
                                    <p:anim calcmode="lin" valueType="num">
                                      <p:cBhvr>
                                        <p:cTn id="3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Dear-User\Application Data\MaryamSoft\MirEmadExport.EMF"/>
          <p:cNvPicPr>
            <a:picLocks noChangeAspect="1" noChangeArrowheads="1"/>
          </p:cNvPicPr>
          <p:nvPr/>
        </p:nvPicPr>
        <p:blipFill>
          <a:blip r:embed="rId2" cstate="print"/>
          <a:srcRect/>
          <a:stretch>
            <a:fillRect/>
          </a:stretch>
        </p:blipFill>
        <p:spPr bwMode="auto">
          <a:xfrm>
            <a:off x="500066" y="116632"/>
            <a:ext cx="8429652" cy="996514"/>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sp>
        <p:nvSpPr>
          <p:cNvPr id="4" name="TextBox 3"/>
          <p:cNvSpPr txBox="1"/>
          <p:nvPr/>
        </p:nvSpPr>
        <p:spPr>
          <a:xfrm>
            <a:off x="214282" y="1428736"/>
            <a:ext cx="8715436" cy="4678204"/>
          </a:xfrm>
          <a:prstGeom prst="rect">
            <a:avLst/>
          </a:prstGeom>
          <a:noFill/>
        </p:spPr>
        <p:txBody>
          <a:bodyPr wrap="square" rtlCol="1">
            <a:spAutoFit/>
          </a:bodyPr>
          <a:lstStyle/>
          <a:p>
            <a:pPr algn="just" rtl="1">
              <a:buClr>
                <a:schemeClr val="accent1"/>
              </a:buClr>
              <a:buSzPct val="70000"/>
              <a:buFont typeface="Wingdings 2" pitchFamily="18" charset="2"/>
              <a:buChar char="Ò"/>
            </a:pPr>
            <a:r>
              <a:rPr lang="fa-IR" sz="2800" b="1" dirty="0" smtClean="0">
                <a:effectLst>
                  <a:outerShdw blurRad="38100" dist="38100" dir="2700000" algn="tl">
                    <a:srgbClr val="000000">
                      <a:alpha val="43137"/>
                    </a:srgbClr>
                  </a:outerShdw>
                </a:effectLst>
                <a:cs typeface="B Nazanin" pitchFamily="2" charset="-78"/>
              </a:rPr>
              <a:t> اتخاذ تصميمات دولتها به نفع برخي از گروههاي خاص خود منشأ توزيع ناعادلانه درآمد و ثروت است.</a:t>
            </a:r>
          </a:p>
          <a:p>
            <a:pPr algn="just" rtl="1">
              <a:buClr>
                <a:schemeClr val="accent1"/>
              </a:buClr>
              <a:buSzPct val="70000"/>
              <a:buFont typeface="Wingdings 2" pitchFamily="18" charset="2"/>
              <a:buChar char="Ò"/>
            </a:pPr>
            <a:r>
              <a:rPr lang="fa-IR" sz="2800" b="1" dirty="0" smtClean="0">
                <a:effectLst>
                  <a:outerShdw blurRad="38100" dist="38100" dir="2700000" algn="tl">
                    <a:srgbClr val="000000">
                      <a:alpha val="43137"/>
                    </a:srgbClr>
                  </a:outerShdw>
                </a:effectLst>
                <a:cs typeface="B Nazanin" pitchFamily="2" charset="-78"/>
              </a:rPr>
              <a:t> رانت خواري و فساد مالي نفع طلبي برخي از مديران و بعضاً مسئولين نمونه بارز اين بي‌عدالتي‌ها و انحطاط ارزشهاست.</a:t>
            </a:r>
          </a:p>
          <a:p>
            <a:pPr algn="just" rtl="1">
              <a:buClr>
                <a:schemeClr val="accent1"/>
              </a:buClr>
              <a:buSzPct val="70000"/>
              <a:buFont typeface="Wingdings 2" pitchFamily="18" charset="2"/>
              <a:buChar char="Ò"/>
            </a:pPr>
            <a:r>
              <a:rPr lang="fa-IR" sz="2800" b="1" dirty="0" smtClean="0">
                <a:effectLst>
                  <a:outerShdw blurRad="38100" dist="38100" dir="2700000" algn="tl">
                    <a:srgbClr val="000000">
                      <a:alpha val="43137"/>
                    </a:srgbClr>
                  </a:outerShdw>
                </a:effectLst>
                <a:cs typeface="B Nazanin" pitchFamily="2" charset="-78"/>
              </a:rPr>
              <a:t> بطور كلي تقسيم نامناسب قدرت و امتياز در اجتماع، گرايش‌هاي نفساني فردي و گروهي در بخش عمومي باعث شكست دولت در سياست ثبات بخشي مي‌شود.</a:t>
            </a:r>
          </a:p>
          <a:p>
            <a:pPr algn="just" rtl="1">
              <a:buClr>
                <a:schemeClr val="accent1"/>
              </a:buClr>
              <a:buSzPct val="70000"/>
              <a:buFont typeface="Wingdings 2" pitchFamily="18" charset="2"/>
              <a:buChar char="Ò"/>
            </a:pPr>
            <a:r>
              <a:rPr lang="fa-IR" sz="2800" b="1" dirty="0" smtClean="0">
                <a:effectLst>
                  <a:outerShdw blurRad="38100" dist="38100" dir="2700000" algn="tl">
                    <a:srgbClr val="000000">
                      <a:alpha val="43137"/>
                    </a:srgbClr>
                  </a:outerShdw>
                </a:effectLst>
                <a:cs typeface="B Nazanin" pitchFamily="2" charset="-78"/>
              </a:rPr>
              <a:t> نقش تخصيص دولت به دلايل مختلف از قبيل انحصارات رسانه اي، انحصارات اقتصادي به منظور حمايت از بقاي دولت، ناسازگار با محيط زيست و موارد ديگر است لذا نقش هدايتي دولت  شكست خواهد خورد.</a:t>
            </a:r>
            <a:endParaRPr lang="en-US" sz="2800" b="1" dirty="0" smtClean="0">
              <a:effectLst>
                <a:outerShdw blurRad="38100" dist="38100" dir="2700000" algn="tl">
                  <a:srgbClr val="000000">
                    <a:alpha val="43137"/>
                  </a:srgbClr>
                </a:outerShdw>
              </a:effectLst>
              <a:cs typeface="B Nazanin" pitchFamily="2" charset="-78"/>
            </a:endParaRPr>
          </a:p>
          <a:p>
            <a:pPr algn="r" rtl="1"/>
            <a:endParaRPr lang="fa-IR" dirty="0">
              <a:cs typeface="B Nazanin" pitchFamily="2" charset="-78"/>
            </a:endParaRPr>
          </a:p>
        </p:txBody>
      </p:sp>
    </p:spTree>
    <p:extLst>
      <p:ext uri="{BB962C8B-B14F-4D97-AF65-F5344CB8AC3E}">
        <p14:creationId xmlns:p14="http://schemas.microsoft.com/office/powerpoint/2010/main" val="126054422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Dear-User\Application Data\MaryamSoft\MirEmadExport.EMF"/>
          <p:cNvPicPr>
            <a:picLocks noChangeAspect="1" noChangeArrowheads="1"/>
          </p:cNvPicPr>
          <p:nvPr/>
        </p:nvPicPr>
        <p:blipFill>
          <a:blip r:embed="rId2" cstate="print"/>
          <a:srcRect/>
          <a:stretch>
            <a:fillRect/>
          </a:stretch>
        </p:blipFill>
        <p:spPr bwMode="auto">
          <a:xfrm>
            <a:off x="928694" y="259846"/>
            <a:ext cx="8001024" cy="1110554"/>
          </a:xfrm>
          <a:prstGeom prst="rect">
            <a:avLst/>
          </a:prstGeom>
          <a:noFill/>
        </p:spPr>
      </p:pic>
      <p:sp>
        <p:nvSpPr>
          <p:cNvPr id="6" name="TextBox 5"/>
          <p:cNvSpPr txBox="1"/>
          <p:nvPr/>
        </p:nvSpPr>
        <p:spPr>
          <a:xfrm>
            <a:off x="285720" y="1428736"/>
            <a:ext cx="8643998" cy="4247317"/>
          </a:xfrm>
          <a:prstGeom prst="rect">
            <a:avLst/>
          </a:prstGeom>
          <a:noFill/>
        </p:spPr>
        <p:txBody>
          <a:bodyPr wrap="square" rtlCol="1">
            <a:spAutoFit/>
          </a:bodyPr>
          <a:lstStyle/>
          <a:p>
            <a:pPr algn="just" rtl="1">
              <a:buClr>
                <a:schemeClr val="accent1"/>
              </a:buClr>
              <a:buSzPct val="70000"/>
              <a:buFont typeface="Wingdings 2" pitchFamily="18" charset="2"/>
              <a:buChar char="Ò"/>
            </a:pPr>
            <a:r>
              <a:rPr lang="fa-IR" sz="2800" b="1" dirty="0" smtClean="0">
                <a:effectLst>
                  <a:outerShdw blurRad="38100" dist="38100" dir="2700000" algn="tl">
                    <a:srgbClr val="000000">
                      <a:alpha val="43137"/>
                    </a:srgbClr>
                  </a:outerShdw>
                </a:effectLst>
                <a:cs typeface="B Nazanin" pitchFamily="2" charset="-78"/>
              </a:rPr>
              <a:t> هرچه </a:t>
            </a:r>
            <a:r>
              <a:rPr lang="fa-IR" sz="2800" b="1" dirty="0" smtClean="0">
                <a:solidFill>
                  <a:srgbClr val="00B050"/>
                </a:solidFill>
                <a:effectLst>
                  <a:outerShdw blurRad="38100" dist="38100" dir="2700000" algn="tl">
                    <a:srgbClr val="000000">
                      <a:alpha val="43137"/>
                    </a:srgbClr>
                  </a:outerShdw>
                </a:effectLst>
                <a:cs typeface="B Nazanin" pitchFamily="2" charset="-78"/>
              </a:rPr>
              <a:t>نقش رأي دهندگان بيشتر و آگاهانه تر </a:t>
            </a:r>
            <a:r>
              <a:rPr lang="fa-IR" sz="2800" b="1" dirty="0" smtClean="0">
                <a:effectLst>
                  <a:outerShdw blurRad="38100" dist="38100" dir="2700000" algn="tl">
                    <a:srgbClr val="000000">
                      <a:alpha val="43137"/>
                    </a:srgbClr>
                  </a:outerShdw>
                </a:effectLst>
                <a:cs typeface="B Nazanin" pitchFamily="2" charset="-78"/>
              </a:rPr>
              <a:t>باشد (مردم سالاري ديني) شكست دولت كمتر بوقوع مي‌پيوندد. لذا مردم سالاري ليبرال ذاتاً نقش مردم در آن كمتر بوده و فقط محدود به افراد از طبقات خاص مي‌باشد.</a:t>
            </a:r>
          </a:p>
          <a:p>
            <a:pPr algn="just" rtl="1">
              <a:buClr>
                <a:schemeClr val="accent1"/>
              </a:buClr>
              <a:buSzPct val="70000"/>
              <a:buFont typeface="Wingdings 2" pitchFamily="18" charset="2"/>
              <a:buChar char="Ò"/>
            </a:pPr>
            <a:r>
              <a:rPr lang="fa-IR" sz="2800" b="1" dirty="0" smtClean="0">
                <a:effectLst>
                  <a:outerShdw blurRad="38100" dist="38100" dir="2700000" algn="tl">
                    <a:srgbClr val="000000">
                      <a:alpha val="43137"/>
                    </a:srgbClr>
                  </a:outerShdw>
                </a:effectLst>
                <a:cs typeface="B Nazanin" pitchFamily="2" charset="-78"/>
              </a:rPr>
              <a:t> مردم سالاري غربي مردم و شهروندان را درجه بندي مي‌نمايد؛ شهروندان درجه اول واسطه هاي بين نمايندگان و رأي دهندگان هستند كه همان گروههاي ويژه مي باشند.</a:t>
            </a:r>
          </a:p>
          <a:p>
            <a:pPr algn="just" rtl="1">
              <a:buClr>
                <a:schemeClr val="accent1"/>
              </a:buClr>
              <a:buSzPct val="70000"/>
              <a:buFont typeface="Wingdings 2" pitchFamily="18" charset="2"/>
              <a:buChar char="Ò"/>
            </a:pPr>
            <a:r>
              <a:rPr lang="fa-IR" sz="2800" b="1" dirty="0" smtClean="0">
                <a:effectLst>
                  <a:outerShdw blurRad="38100" dist="38100" dir="2700000" algn="tl">
                    <a:srgbClr val="000000">
                      <a:alpha val="43137"/>
                    </a:srgbClr>
                  </a:outerShdw>
                </a:effectLst>
                <a:cs typeface="B Nazanin" pitchFamily="2" charset="-78"/>
              </a:rPr>
              <a:t> همين افراد هستند كه بعداً در سطوح اجتماعي و مسئوليتي بالايي بواسطه وصل بودن به سياسيون قرار مي‌گيرند.</a:t>
            </a:r>
            <a:endParaRPr lang="en-US" sz="2800" b="1" dirty="0" smtClean="0">
              <a:effectLst>
                <a:outerShdw blurRad="38100" dist="38100" dir="2700000" algn="tl">
                  <a:srgbClr val="000000">
                    <a:alpha val="43137"/>
                  </a:srgbClr>
                </a:outerShdw>
              </a:effectLst>
              <a:cs typeface="B Nazanin" pitchFamily="2" charset="-78"/>
            </a:endParaRPr>
          </a:p>
          <a:p>
            <a:pPr algn="r" rtl="1"/>
            <a:endParaRPr lang="fa-IR" dirty="0">
              <a:cs typeface="B Nazanin" pitchFamily="2" charset="-78"/>
            </a:endParaRPr>
          </a:p>
        </p:txBody>
      </p:sp>
    </p:spTree>
    <p:extLst>
      <p:ext uri="{BB962C8B-B14F-4D97-AF65-F5344CB8AC3E}">
        <p14:creationId xmlns:p14="http://schemas.microsoft.com/office/powerpoint/2010/main" val="15197688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Dear-User\Application Data\MaryamSoft\MirEmadExport.EMF"/>
          <p:cNvPicPr>
            <a:picLocks noChangeAspect="1" noChangeArrowheads="1"/>
          </p:cNvPicPr>
          <p:nvPr/>
        </p:nvPicPr>
        <p:blipFill>
          <a:blip r:embed="rId2" cstate="print"/>
          <a:srcRect/>
          <a:stretch>
            <a:fillRect/>
          </a:stretch>
        </p:blipFill>
        <p:spPr bwMode="auto">
          <a:xfrm>
            <a:off x="3157528" y="51901"/>
            <a:ext cx="5857884" cy="1205379"/>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sp>
        <p:nvSpPr>
          <p:cNvPr id="4" name="TextBox 3"/>
          <p:cNvSpPr txBox="1"/>
          <p:nvPr/>
        </p:nvSpPr>
        <p:spPr>
          <a:xfrm>
            <a:off x="128587" y="1170876"/>
            <a:ext cx="8943975" cy="5755422"/>
          </a:xfrm>
          <a:prstGeom prst="rect">
            <a:avLst/>
          </a:prstGeom>
          <a:noFill/>
        </p:spPr>
        <p:txBody>
          <a:bodyPr wrap="square" rtlCol="1">
            <a:spAutoFit/>
          </a:bodyPr>
          <a:lstStyle/>
          <a:p>
            <a:pPr algn="justLow" rtl="1">
              <a:buClr>
                <a:schemeClr val="accent1"/>
              </a:buClr>
              <a:buSzPct val="70000"/>
              <a:buFont typeface="Wingdings 2" pitchFamily="18" charset="2"/>
              <a:buChar char="Ò"/>
            </a:pPr>
            <a:r>
              <a:rPr lang="fa-IR" sz="2300" b="1" dirty="0" smtClean="0">
                <a:effectLst>
                  <a:outerShdw blurRad="38100" dist="38100" dir="2700000" algn="tl">
                    <a:srgbClr val="000000">
                      <a:alpha val="43137"/>
                    </a:srgbClr>
                  </a:outerShdw>
                </a:effectLst>
                <a:cs typeface="B Nazanin" pitchFamily="2" charset="-78"/>
              </a:rPr>
              <a:t> با همه اين تفاسير مشاهد مي‌شود كه دولت نيز قادر به رفع نارسائيهاي بازار نيست.</a:t>
            </a:r>
          </a:p>
          <a:p>
            <a:pPr algn="justLow" rtl="1">
              <a:buClr>
                <a:schemeClr val="accent1"/>
              </a:buClr>
              <a:buSzPct val="70000"/>
              <a:buFont typeface="Wingdings 2" pitchFamily="18" charset="2"/>
              <a:buChar char="Ò"/>
            </a:pPr>
            <a:r>
              <a:rPr lang="fa-IR" sz="2300" b="1" dirty="0" smtClean="0">
                <a:effectLst>
                  <a:outerShdw blurRad="38100" dist="38100" dir="2700000" algn="tl">
                    <a:srgbClr val="000000">
                      <a:alpha val="43137"/>
                    </a:srgbClr>
                  </a:outerShdw>
                </a:effectLst>
                <a:cs typeface="B Nazanin" pitchFamily="2" charset="-78"/>
              </a:rPr>
              <a:t> آدام اسميت معتقد به وجود دستهاي نامرئي است اما عليرغم اينكه امروزه هم بازار و هم دولت شكست خورده است.</a:t>
            </a:r>
          </a:p>
          <a:p>
            <a:pPr algn="justLow" rtl="1">
              <a:buClr>
                <a:schemeClr val="accent1"/>
              </a:buClr>
              <a:buSzPct val="70000"/>
              <a:buFont typeface="Wingdings 2" pitchFamily="18" charset="2"/>
              <a:buChar char="Ò"/>
            </a:pPr>
            <a:r>
              <a:rPr lang="fa-IR" sz="2300" b="1" dirty="0" smtClean="0">
                <a:effectLst>
                  <a:outerShdw blurRad="38100" dist="38100" dir="2700000" algn="tl">
                    <a:srgbClr val="000000">
                      <a:alpha val="43137"/>
                    </a:srgbClr>
                  </a:outerShdw>
                </a:effectLst>
                <a:cs typeface="B Nazanin" pitchFamily="2" charset="-78"/>
              </a:rPr>
              <a:t> جايي كه انگيزه سودجويي و منفعت طلبي در اقتصاد به بن بست مي‌رسد موضوع اخلاقي در اقتصاد نمود پيدا مي‌كند.</a:t>
            </a:r>
          </a:p>
          <a:p>
            <a:pPr algn="justLow" rtl="1">
              <a:buClr>
                <a:schemeClr val="accent1"/>
              </a:buClr>
              <a:buSzPct val="70000"/>
              <a:buFont typeface="Wingdings 2" pitchFamily="18" charset="2"/>
              <a:buChar char="Ò"/>
            </a:pPr>
            <a:r>
              <a:rPr lang="fa-IR" sz="2300" b="1" dirty="0" smtClean="0">
                <a:effectLst>
                  <a:outerShdw blurRad="38100" dist="38100" dir="2700000" algn="tl">
                    <a:srgbClr val="000000">
                      <a:alpha val="43137"/>
                    </a:srgbClr>
                  </a:outerShdw>
                </a:effectLst>
                <a:cs typeface="B Nazanin" pitchFamily="2" charset="-78"/>
              </a:rPr>
              <a:t> آدام اسميت از لحاظ جنبه‌هاي اخلاقي نيز اقتصاد را بررسي مي‌نمايد. مي‌گويد بنگاهها و افراد هميشه انتخابهاي خود را بر اساس سودجويي انجام نمي‌دهند.</a:t>
            </a:r>
          </a:p>
          <a:p>
            <a:pPr algn="justLow" rtl="1">
              <a:buClr>
                <a:schemeClr val="accent1"/>
              </a:buClr>
              <a:buSzPct val="70000"/>
              <a:buFont typeface="Wingdings 2" pitchFamily="18" charset="2"/>
              <a:buChar char="Ò"/>
            </a:pPr>
            <a:r>
              <a:rPr lang="fa-IR" sz="2300" b="1" dirty="0" smtClean="0">
                <a:effectLst>
                  <a:outerShdw blurRad="38100" dist="38100" dir="2700000" algn="tl">
                    <a:srgbClr val="000000">
                      <a:alpha val="43137"/>
                    </a:srgbClr>
                  </a:outerShdw>
                </a:effectLst>
                <a:cs typeface="B Nazanin" pitchFamily="2" charset="-78"/>
              </a:rPr>
              <a:t> به تعبير ديگري هميشه ثروت و مال و پول انسان را راضي نمي‌كند بلكه توجه به معنويت، محبت و كمك به ديگران نوعي رضايت خاطر را فراهم مي آورد.</a:t>
            </a:r>
          </a:p>
          <a:p>
            <a:pPr algn="justLow" rtl="1">
              <a:buClr>
                <a:schemeClr val="accent1"/>
              </a:buClr>
              <a:buSzPct val="70000"/>
              <a:buFont typeface="Wingdings 2" pitchFamily="18" charset="2"/>
              <a:buChar char="Ò"/>
            </a:pPr>
            <a:r>
              <a:rPr lang="fa-IR" sz="2300" b="1" dirty="0" smtClean="0">
                <a:effectLst>
                  <a:outerShdw blurRad="38100" dist="38100" dir="2700000" algn="tl">
                    <a:srgbClr val="000000">
                      <a:alpha val="43137"/>
                    </a:srgbClr>
                  </a:outerShdw>
                </a:effectLst>
                <a:cs typeface="B Nazanin" pitchFamily="2" charset="-78"/>
              </a:rPr>
              <a:t> سـن، يكي از اقتصاد دانان، اقتصاد را داراي دو منشأ اول اخلاق و دوم مهندسي (همان حداكثرسازي سود و مطلوبيت) مي‌داند.</a:t>
            </a:r>
          </a:p>
          <a:p>
            <a:pPr algn="justLow" rtl="1">
              <a:buClr>
                <a:schemeClr val="accent1"/>
              </a:buClr>
              <a:buSzPct val="70000"/>
              <a:buFont typeface="Wingdings 2" pitchFamily="18" charset="2"/>
              <a:buChar char="Ò"/>
            </a:pPr>
            <a:r>
              <a:rPr lang="fa-IR" sz="2300" b="1" dirty="0" smtClean="0">
                <a:effectLst>
                  <a:outerShdw blurRad="38100" dist="38100" dir="2700000" algn="tl">
                    <a:srgbClr val="000000">
                      <a:alpha val="43137"/>
                    </a:srgbClr>
                  </a:outerShdw>
                </a:effectLst>
                <a:cs typeface="B Nazanin" pitchFamily="2" charset="-78"/>
              </a:rPr>
              <a:t> </a:t>
            </a:r>
            <a:r>
              <a:rPr lang="fa-IR" sz="2300" b="1" dirty="0" smtClean="0">
                <a:solidFill>
                  <a:srgbClr val="00B050"/>
                </a:solidFill>
                <a:effectLst>
                  <a:outerShdw blurRad="38100" dist="38100" dir="2700000" algn="tl">
                    <a:srgbClr val="000000">
                      <a:alpha val="43137"/>
                    </a:srgbClr>
                  </a:outerShdw>
                </a:effectLst>
                <a:cs typeface="B Nazanin" pitchFamily="2" charset="-78"/>
              </a:rPr>
              <a:t>همكاري و اعتماد متقابل </a:t>
            </a:r>
            <a:r>
              <a:rPr lang="fa-IR" sz="2300" b="1" dirty="0" smtClean="0">
                <a:effectLst>
                  <a:outerShdw blurRad="38100" dist="38100" dir="2700000" algn="tl">
                    <a:srgbClr val="000000">
                      <a:alpha val="43137"/>
                    </a:srgbClr>
                  </a:outerShdw>
                </a:effectLst>
                <a:cs typeface="B Nazanin" pitchFamily="2" charset="-78"/>
              </a:rPr>
              <a:t>در فعاليتهاي اقتصادي باعث كاهش هزينه مي‌شود. مصداق آن دو زنداني مي‌باشد كه اگر هر دو به خاطر يك مسئله مشترك اعتراف كنند، حبس آنها به حداقل كاهش مي‌يابد (5سال). اگر يكي ساكت و ديگري اعتراف نمايد، اعتراف كننده آزاد شده و ديگري 20سال حبس خواهد شد و بالعكس و چنانچه هر دو اصطلاحاً اعتراف كنند و ساكت باشند، هر دو يكسان حبس خواهند شد.</a:t>
            </a:r>
            <a:endParaRPr lang="en-US" sz="2300" b="1" dirty="0" smtClean="0">
              <a:effectLst>
                <a:outerShdw blurRad="38100" dist="38100" dir="2700000" algn="tl">
                  <a:srgbClr val="000000">
                    <a:alpha val="43137"/>
                  </a:srgbClr>
                </a:outerShdw>
              </a:effectLst>
              <a:cs typeface="B Nazanin" pitchFamily="2" charset="-78"/>
            </a:endParaRPr>
          </a:p>
        </p:txBody>
      </p:sp>
    </p:spTree>
    <p:extLst>
      <p:ext uri="{BB962C8B-B14F-4D97-AF65-F5344CB8AC3E}">
        <p14:creationId xmlns:p14="http://schemas.microsoft.com/office/powerpoint/2010/main" val="245232368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1000"/>
                                        <p:tgtEl>
                                          <p:spTgt spid="4">
                                            <p:txEl>
                                              <p:pRg st="4" end="4"/>
                                            </p:txEl>
                                          </p:spTgt>
                                        </p:tgtEl>
                                      </p:cBhvr>
                                    </p:animEffect>
                                    <p:anim calcmode="lin" valueType="num">
                                      <p:cBhvr>
                                        <p:cTn id="3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fade">
                                      <p:cBhvr>
                                        <p:cTn id="40" dur="1000"/>
                                        <p:tgtEl>
                                          <p:spTgt spid="4">
                                            <p:txEl>
                                              <p:pRg st="5" end="5"/>
                                            </p:txEl>
                                          </p:spTgt>
                                        </p:tgtEl>
                                      </p:cBhvr>
                                    </p:animEffect>
                                    <p:anim calcmode="lin" valueType="num">
                                      <p:cBhvr>
                                        <p:cTn id="41"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slide(fromBottom)">
                                      <p:cBhvr>
                                        <p:cTn id="4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Dear-User\Application Data\MaryamSoft\MirEmadExport.EMF"/>
          <p:cNvPicPr>
            <a:picLocks noChangeAspect="1" noChangeArrowheads="1"/>
          </p:cNvPicPr>
          <p:nvPr/>
        </p:nvPicPr>
        <p:blipFill>
          <a:blip r:embed="rId2" cstate="print"/>
          <a:srcRect/>
          <a:stretch>
            <a:fillRect/>
          </a:stretch>
        </p:blipFill>
        <p:spPr bwMode="auto">
          <a:xfrm>
            <a:off x="3643306" y="387818"/>
            <a:ext cx="5343532" cy="852041"/>
          </a:xfrm>
          <a:prstGeom prst="rect">
            <a:avLst/>
          </a:prstGeom>
          <a:noFill/>
        </p:spPr>
      </p:pic>
      <p:sp>
        <p:nvSpPr>
          <p:cNvPr id="4" name="TextBox 3"/>
          <p:cNvSpPr txBox="1"/>
          <p:nvPr/>
        </p:nvSpPr>
        <p:spPr>
          <a:xfrm>
            <a:off x="99978" y="1328718"/>
            <a:ext cx="8929718" cy="5093702"/>
          </a:xfrm>
          <a:prstGeom prst="rect">
            <a:avLst/>
          </a:prstGeom>
          <a:noFill/>
        </p:spPr>
        <p:txBody>
          <a:bodyPr wrap="square" rtlCol="1">
            <a:spAutoFit/>
          </a:bodyPr>
          <a:lstStyle/>
          <a:p>
            <a:pPr algn="justLow" rtl="1">
              <a:buClr>
                <a:schemeClr val="accent1"/>
              </a:buClr>
              <a:buSzPct val="70000"/>
              <a:buFont typeface="Wingdings 2" pitchFamily="18" charset="2"/>
              <a:buChar char="Ò"/>
            </a:pPr>
            <a:r>
              <a:rPr lang="fa-IR" sz="2500" b="1" dirty="0" smtClean="0">
                <a:effectLst>
                  <a:outerShdw blurRad="38100" dist="38100" dir="2700000" algn="tl">
                    <a:srgbClr val="000000">
                      <a:alpha val="43137"/>
                    </a:srgbClr>
                  </a:outerShdw>
                </a:effectLst>
                <a:cs typeface="B Nazanin" pitchFamily="2" charset="-78"/>
              </a:rPr>
              <a:t> جامعه اسلامي واقعي با توجه به اهرم مردم سالاري ديني به دلايل مختلف در تأسيس اهداف كارائي عدالت و ارزشهاي اخلاقي هم در بازار و هم در دولت موفق تر است.</a:t>
            </a:r>
          </a:p>
          <a:p>
            <a:pPr algn="justLow" rtl="1">
              <a:buClr>
                <a:schemeClr val="accent1"/>
              </a:buClr>
              <a:buSzPct val="70000"/>
              <a:buFont typeface="Wingdings 2" pitchFamily="18" charset="2"/>
              <a:buChar char="Ò"/>
            </a:pPr>
            <a:r>
              <a:rPr lang="fa-IR" sz="2500" b="1" dirty="0" smtClean="0">
                <a:effectLst>
                  <a:outerShdw blurRad="38100" dist="38100" dir="2700000" algn="tl">
                    <a:srgbClr val="000000">
                      <a:alpha val="43137"/>
                    </a:srgbClr>
                  </a:outerShdw>
                </a:effectLst>
                <a:cs typeface="B Nazanin" pitchFamily="2" charset="-78"/>
              </a:rPr>
              <a:t> </a:t>
            </a:r>
            <a:r>
              <a:rPr lang="fa-IR" sz="2500" b="1" dirty="0" smtClean="0">
                <a:solidFill>
                  <a:srgbClr val="FF0000"/>
                </a:solidFill>
                <a:effectLst>
                  <a:outerShdw blurRad="38100" dist="38100" dir="2700000" algn="tl">
                    <a:srgbClr val="000000">
                      <a:alpha val="43137"/>
                    </a:srgbClr>
                  </a:outerShdw>
                </a:effectLst>
                <a:cs typeface="B Nazanin" pitchFamily="2" charset="-78"/>
              </a:rPr>
              <a:t>دليل اول: </a:t>
            </a:r>
            <a:r>
              <a:rPr lang="fa-IR" sz="2500" b="1" dirty="0" smtClean="0">
                <a:effectLst>
                  <a:outerShdw blurRad="38100" dist="38100" dir="2700000" algn="tl">
                    <a:srgbClr val="000000">
                      <a:alpha val="43137"/>
                    </a:srgbClr>
                  </a:outerShdw>
                </a:effectLst>
                <a:cs typeface="B Nazanin" pitchFamily="2" charset="-78"/>
              </a:rPr>
              <a:t>عقايدي كه انسان درباره جهان هستي و انبيا به آن اعتقاد دارد.</a:t>
            </a:r>
          </a:p>
          <a:p>
            <a:pPr algn="justLow" rtl="1">
              <a:buClr>
                <a:schemeClr val="accent1"/>
              </a:buClr>
              <a:buSzPct val="70000"/>
              <a:buFont typeface="Wingdings 2" pitchFamily="18" charset="2"/>
              <a:buChar char="Ò"/>
            </a:pPr>
            <a:r>
              <a:rPr lang="fa-IR" sz="2500" b="1" dirty="0" smtClean="0">
                <a:effectLst>
                  <a:outerShdw blurRad="38100" dist="38100" dir="2700000" algn="tl">
                    <a:srgbClr val="000000">
                      <a:alpha val="43137"/>
                    </a:srgbClr>
                  </a:outerShdw>
                </a:effectLst>
                <a:cs typeface="B Nazanin" pitchFamily="2" charset="-78"/>
              </a:rPr>
              <a:t> </a:t>
            </a:r>
            <a:r>
              <a:rPr lang="fa-IR" sz="2500" b="1" dirty="0" smtClean="0">
                <a:solidFill>
                  <a:srgbClr val="FF0000"/>
                </a:solidFill>
                <a:effectLst>
                  <a:outerShdw blurRad="38100" dist="38100" dir="2700000" algn="tl">
                    <a:srgbClr val="000000">
                      <a:alpha val="43137"/>
                    </a:srgbClr>
                  </a:outerShdw>
                </a:effectLst>
                <a:cs typeface="B Nazanin" pitchFamily="2" charset="-78"/>
              </a:rPr>
              <a:t>دليل دوم: </a:t>
            </a:r>
            <a:r>
              <a:rPr lang="fa-IR" sz="2500" b="1" dirty="0" smtClean="0">
                <a:effectLst>
                  <a:outerShdw blurRad="38100" dist="38100" dir="2700000" algn="tl">
                    <a:srgbClr val="000000">
                      <a:alpha val="43137"/>
                    </a:srgbClr>
                  </a:outerShdw>
                </a:effectLst>
                <a:cs typeface="B Nazanin" pitchFamily="2" charset="-78"/>
              </a:rPr>
              <a:t>هدفمندي اقتصاد اسلامي و نقش مهمي كه براي دولت قايل است.(اقتصاد اسلامي نه سرمايه اي است و نه دولتي).</a:t>
            </a:r>
          </a:p>
          <a:p>
            <a:pPr algn="justLow" rtl="1">
              <a:buClr>
                <a:schemeClr val="accent1"/>
              </a:buClr>
              <a:buSzPct val="70000"/>
              <a:buFont typeface="Wingdings 2" pitchFamily="18" charset="2"/>
              <a:buChar char="Ò"/>
            </a:pPr>
            <a:r>
              <a:rPr lang="fa-IR" sz="2500" b="1" dirty="0" smtClean="0">
                <a:effectLst>
                  <a:outerShdw blurRad="38100" dist="38100" dir="2700000" algn="tl">
                    <a:srgbClr val="000000">
                      <a:alpha val="43137"/>
                    </a:srgbClr>
                  </a:outerShdw>
                </a:effectLst>
                <a:cs typeface="B Nazanin" pitchFamily="2" charset="-78"/>
              </a:rPr>
              <a:t> اقتصاد اسلامي به تأمين نيازهاي اساسي و فرصتهاي برابر براي همه، جلوگيري از تمركز ثروت نزد افراد خاص، تضمين آزادي، رشد اقتصادي و عدالت توجه دارد.</a:t>
            </a:r>
          </a:p>
          <a:p>
            <a:pPr algn="justLow" rtl="1">
              <a:buClr>
                <a:schemeClr val="accent1"/>
              </a:buClr>
              <a:buSzPct val="70000"/>
              <a:buFont typeface="Wingdings 2" pitchFamily="18" charset="2"/>
              <a:buChar char="Ò"/>
            </a:pPr>
            <a:r>
              <a:rPr lang="fa-IR" sz="2500" b="1" dirty="0" smtClean="0">
                <a:effectLst>
                  <a:outerShdw blurRad="38100" dist="38100" dir="2700000" algn="tl">
                    <a:srgbClr val="000000">
                      <a:alpha val="43137"/>
                    </a:srgbClr>
                  </a:outerShdw>
                </a:effectLst>
                <a:cs typeface="B Nazanin" pitchFamily="2" charset="-78"/>
              </a:rPr>
              <a:t> </a:t>
            </a:r>
            <a:r>
              <a:rPr lang="fa-IR" sz="2500" b="1" dirty="0" smtClean="0">
                <a:solidFill>
                  <a:srgbClr val="FF0000"/>
                </a:solidFill>
                <a:effectLst>
                  <a:outerShdw blurRad="38100" dist="38100" dir="2700000" algn="tl">
                    <a:srgbClr val="000000">
                      <a:alpha val="43137"/>
                    </a:srgbClr>
                  </a:outerShdw>
                </a:effectLst>
                <a:cs typeface="B Nazanin" pitchFamily="2" charset="-78"/>
              </a:rPr>
              <a:t>سوم: </a:t>
            </a:r>
            <a:r>
              <a:rPr lang="fa-IR" sz="2500" b="1" dirty="0" smtClean="0">
                <a:effectLst>
                  <a:outerShdw blurRad="38100" dist="38100" dir="2700000" algn="tl">
                    <a:srgbClr val="000000">
                      <a:alpha val="43137"/>
                    </a:srgbClr>
                  </a:outerShdw>
                </a:effectLst>
                <a:cs typeface="B Nazanin" pitchFamily="2" charset="-78"/>
              </a:rPr>
              <a:t>ويژگيهاي حاكمان در مردم سالاري ديني (منظور آن ويژگيهايي است كه حضرت علي ع در نهج البلاغه براي مديران و حاكمان اسلامي عنوان نموده است).</a:t>
            </a:r>
          </a:p>
          <a:p>
            <a:pPr algn="justLow" rtl="1">
              <a:buClr>
                <a:schemeClr val="accent1"/>
              </a:buClr>
              <a:buSzPct val="70000"/>
              <a:buFont typeface="Wingdings 2" pitchFamily="18" charset="2"/>
              <a:buChar char="Ò"/>
            </a:pPr>
            <a:r>
              <a:rPr lang="fa-IR" sz="2500" b="1" dirty="0" smtClean="0">
                <a:effectLst>
                  <a:outerShdw blurRad="38100" dist="38100" dir="2700000" algn="tl">
                    <a:srgbClr val="000000">
                      <a:alpha val="43137"/>
                    </a:srgbClr>
                  </a:outerShdw>
                </a:effectLst>
                <a:cs typeface="B Nazanin" pitchFamily="2" charset="-78"/>
              </a:rPr>
              <a:t> </a:t>
            </a:r>
            <a:r>
              <a:rPr lang="fa-IR" sz="2500" b="1" dirty="0" smtClean="0">
                <a:solidFill>
                  <a:srgbClr val="FF0000"/>
                </a:solidFill>
                <a:effectLst>
                  <a:outerShdw blurRad="38100" dist="38100" dir="2700000" algn="tl">
                    <a:srgbClr val="000000">
                      <a:alpha val="43137"/>
                    </a:srgbClr>
                  </a:outerShdw>
                </a:effectLst>
                <a:cs typeface="B Nazanin" pitchFamily="2" charset="-78"/>
              </a:rPr>
              <a:t>چهارم: </a:t>
            </a:r>
            <a:r>
              <a:rPr lang="fa-IR" sz="2500" b="1" dirty="0" smtClean="0">
                <a:effectLst>
                  <a:outerShdw blurRad="38100" dist="38100" dir="2700000" algn="tl">
                    <a:srgbClr val="000000">
                      <a:alpha val="43137"/>
                    </a:srgbClr>
                  </a:outerShdw>
                </a:effectLst>
                <a:cs typeface="B Nazanin" pitchFamily="2" charset="-78"/>
              </a:rPr>
              <a:t>زهد در مصرف و حرص در توليد (از ويژگيهاي رفتاري هر مسلمان بوده).</a:t>
            </a:r>
          </a:p>
          <a:p>
            <a:pPr algn="justLow" rtl="1">
              <a:buClr>
                <a:schemeClr val="accent1"/>
              </a:buClr>
              <a:buSzPct val="70000"/>
              <a:buFont typeface="Wingdings 2" pitchFamily="18" charset="2"/>
              <a:buChar char="Ò"/>
            </a:pPr>
            <a:r>
              <a:rPr lang="fa-IR" sz="2500" b="1" dirty="0" smtClean="0">
                <a:effectLst>
                  <a:outerShdw blurRad="38100" dist="38100" dir="2700000" algn="tl">
                    <a:srgbClr val="000000">
                      <a:alpha val="43137"/>
                    </a:srgbClr>
                  </a:outerShdw>
                </a:effectLst>
                <a:cs typeface="B Nazanin" pitchFamily="2" charset="-78"/>
              </a:rPr>
              <a:t> </a:t>
            </a:r>
            <a:r>
              <a:rPr lang="fa-IR" sz="2500" b="1" dirty="0" smtClean="0">
                <a:solidFill>
                  <a:srgbClr val="FF0000"/>
                </a:solidFill>
                <a:effectLst>
                  <a:outerShdw blurRad="38100" dist="38100" dir="2700000" algn="tl">
                    <a:srgbClr val="000000">
                      <a:alpha val="43137"/>
                    </a:srgbClr>
                  </a:outerShdw>
                </a:effectLst>
                <a:cs typeface="B Nazanin" pitchFamily="2" charset="-78"/>
              </a:rPr>
              <a:t>پنجم: </a:t>
            </a:r>
            <a:r>
              <a:rPr lang="fa-IR" sz="2500" b="1" dirty="0" smtClean="0">
                <a:effectLst>
                  <a:outerShdw blurRad="38100" dist="38100" dir="2700000" algn="tl">
                    <a:srgbClr val="000000">
                      <a:alpha val="43137"/>
                    </a:srgbClr>
                  </a:outerShdw>
                </a:effectLst>
                <a:cs typeface="B Nazanin" pitchFamily="2" charset="-78"/>
              </a:rPr>
              <a:t>مسئوليت اجتماعي مسلمانان بعنوان يك تكليف باعث مي‌شود عرضه و تقاضا در اقتصاد بخش عمومي تابع مصالح عمومي باشد نه خصوصي.</a:t>
            </a:r>
            <a:endParaRPr lang="en-US" sz="2500" b="1" dirty="0" smtClean="0">
              <a:effectLst>
                <a:outerShdw blurRad="38100" dist="38100" dir="2700000" algn="tl">
                  <a:srgbClr val="000000">
                    <a:alpha val="43137"/>
                  </a:srgbClr>
                </a:outerShdw>
              </a:effectLst>
              <a:cs typeface="B Nazanin" pitchFamily="2" charset="-78"/>
            </a:endParaRPr>
          </a:p>
        </p:txBody>
      </p:sp>
    </p:spTree>
    <p:extLst>
      <p:ext uri="{BB962C8B-B14F-4D97-AF65-F5344CB8AC3E}">
        <p14:creationId xmlns:p14="http://schemas.microsoft.com/office/powerpoint/2010/main" val="344957114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4">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54" presetClass="entr" presetSubtype="0" accel="10000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p:cTn id="29" dur="500" fill="hold"/>
                                        <p:tgtEl>
                                          <p:spTgt spid="4">
                                            <p:txEl>
                                              <p:pRg st="3" end="3"/>
                                            </p:txEl>
                                          </p:spTgt>
                                        </p:tgtEl>
                                        <p:attrNameLst>
                                          <p:attrName>ppt_w</p:attrName>
                                        </p:attrNameLst>
                                      </p:cBhvr>
                                      <p:tavLst>
                                        <p:tav tm="0">
                                          <p:val>
                                            <p:strVal val="#ppt_w*0.05"/>
                                          </p:val>
                                        </p:tav>
                                        <p:tav tm="100000">
                                          <p:val>
                                            <p:strVal val="#ppt_w"/>
                                          </p:val>
                                        </p:tav>
                                      </p:tavLst>
                                    </p:anim>
                                    <p:anim calcmode="lin" valueType="num">
                                      <p:cBhvr>
                                        <p:cTn id="30" dur="500" fill="hold"/>
                                        <p:tgtEl>
                                          <p:spTgt spid="4">
                                            <p:txEl>
                                              <p:pRg st="3" end="3"/>
                                            </p:txEl>
                                          </p:spTgt>
                                        </p:tgtEl>
                                        <p:attrNameLst>
                                          <p:attrName>ppt_h</p:attrName>
                                        </p:attrNameLst>
                                      </p:cBhvr>
                                      <p:tavLst>
                                        <p:tav tm="0">
                                          <p:val>
                                            <p:strVal val="#ppt_h"/>
                                          </p:val>
                                        </p:tav>
                                        <p:tav tm="100000">
                                          <p:val>
                                            <p:strVal val="#ppt_h"/>
                                          </p:val>
                                        </p:tav>
                                      </p:tavLst>
                                    </p:anim>
                                    <p:anim calcmode="lin" valueType="num">
                                      <p:cBhvr>
                                        <p:cTn id="31" dur="500" fill="hold"/>
                                        <p:tgtEl>
                                          <p:spTgt spid="4">
                                            <p:txEl>
                                              <p:pRg st="3" end="3"/>
                                            </p:txEl>
                                          </p:spTgt>
                                        </p:tgtEl>
                                        <p:attrNameLst>
                                          <p:attrName>ppt_x</p:attrName>
                                        </p:attrNameLst>
                                      </p:cBhvr>
                                      <p:tavLst>
                                        <p:tav tm="0">
                                          <p:val>
                                            <p:strVal val="#ppt_x-.2"/>
                                          </p:val>
                                        </p:tav>
                                        <p:tav tm="100000">
                                          <p:val>
                                            <p:strVal val="#ppt_x"/>
                                          </p:val>
                                        </p:tav>
                                      </p:tavLst>
                                    </p:anim>
                                    <p:anim calcmode="lin" valueType="num">
                                      <p:cBhvr>
                                        <p:cTn id="32" dur="500" fill="hold"/>
                                        <p:tgtEl>
                                          <p:spTgt spid="4">
                                            <p:txEl>
                                              <p:pRg st="3" end="3"/>
                                            </p:txEl>
                                          </p:spTgt>
                                        </p:tgtEl>
                                        <p:attrNameLst>
                                          <p:attrName>ppt_y</p:attrName>
                                        </p:attrNameLst>
                                      </p:cBhvr>
                                      <p:tavLst>
                                        <p:tav tm="0">
                                          <p:val>
                                            <p:strVal val="#ppt_y"/>
                                          </p:val>
                                        </p:tav>
                                        <p:tav tm="100000">
                                          <p:val>
                                            <p:strVal val="#ppt_y"/>
                                          </p:val>
                                        </p:tav>
                                      </p:tavLst>
                                    </p:anim>
                                    <p:animEffect transition="in" filter="fade">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 calcmode="lin" valueType="num">
                                      <p:cBhvr>
                                        <p:cTn id="38" dur="500" decel="50000" fill="hold">
                                          <p:stCondLst>
                                            <p:cond delay="0"/>
                                          </p:stCondLst>
                                        </p:cTn>
                                        <p:tgtEl>
                                          <p:spTgt spid="4">
                                            <p:txEl>
                                              <p:pRg st="4" end="4"/>
                                            </p:txEl>
                                          </p:spTgt>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4">
                                            <p:txEl>
                                              <p:pRg st="4" end="4"/>
                                            </p:txEl>
                                          </p:spTgt>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4">
                                            <p:txEl>
                                              <p:pRg st="4" end="4"/>
                                            </p:txEl>
                                          </p:spTgt>
                                        </p:tgtEl>
                                        <p:attrNameLst>
                                          <p:attrName>ppt_w</p:attrName>
                                        </p:attrNameLst>
                                      </p:cBhvr>
                                      <p:tavLst>
                                        <p:tav tm="0">
                                          <p:val>
                                            <p:strVal val="#ppt_w*.05"/>
                                          </p:val>
                                        </p:tav>
                                        <p:tav tm="100000">
                                          <p:val>
                                            <p:strVal val="#ppt_w"/>
                                          </p:val>
                                        </p:tav>
                                      </p:tavLst>
                                    </p:anim>
                                    <p:anim calcmode="lin" valueType="num">
                                      <p:cBhvr>
                                        <p:cTn id="41" dur="1000" fill="hold"/>
                                        <p:tgtEl>
                                          <p:spTgt spid="4">
                                            <p:txEl>
                                              <p:pRg st="4" end="4"/>
                                            </p:txEl>
                                          </p:spTgt>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4">
                                            <p:txEl>
                                              <p:pRg st="4" end="4"/>
                                            </p:txEl>
                                          </p:spTgt>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4">
                                            <p:txEl>
                                              <p:pRg st="4" end="4"/>
                                            </p:txEl>
                                          </p:spTgt>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4">
                                            <p:txEl>
                                              <p:pRg st="4" end="4"/>
                                            </p:txEl>
                                          </p:spTgt>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4">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
                                            <p:txEl>
                                              <p:pRg st="5" end="5"/>
                                            </p:txEl>
                                          </p:spTgt>
                                        </p:tgtEl>
                                        <p:attrNameLst>
                                          <p:attrName>style.visibility</p:attrName>
                                        </p:attrNameLst>
                                      </p:cBhvr>
                                      <p:to>
                                        <p:strVal val="visible"/>
                                      </p:to>
                                    </p:set>
                                    <p:animEffect transition="in" filter="fade">
                                      <p:cBhvr>
                                        <p:cTn id="50" dur="1000"/>
                                        <p:tgtEl>
                                          <p:spTgt spid="4">
                                            <p:txEl>
                                              <p:pRg st="5" end="5"/>
                                            </p:txEl>
                                          </p:spTgt>
                                        </p:tgtEl>
                                      </p:cBhvr>
                                    </p:animEffect>
                                    <p:anim calcmode="lin" valueType="num">
                                      <p:cBhvr>
                                        <p:cTn id="51"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4">
                                            <p:txEl>
                                              <p:pRg st="6" end="6"/>
                                            </p:txEl>
                                          </p:spTgt>
                                        </p:tgtEl>
                                        <p:attrNameLst>
                                          <p:attrName>style.visibility</p:attrName>
                                        </p:attrNameLst>
                                      </p:cBhvr>
                                      <p:to>
                                        <p:strVal val="visible"/>
                                      </p:to>
                                    </p:set>
                                    <p:animEffect transition="in" filter="fade">
                                      <p:cBhvr>
                                        <p:cTn id="57" dur="1000"/>
                                        <p:tgtEl>
                                          <p:spTgt spid="4">
                                            <p:txEl>
                                              <p:pRg st="6" end="6"/>
                                            </p:txEl>
                                          </p:spTgt>
                                        </p:tgtEl>
                                      </p:cBhvr>
                                    </p:animEffect>
                                    <p:anim calcmode="lin" valueType="num">
                                      <p:cBhvr>
                                        <p:cTn id="5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762000" y="1596413"/>
            <a:ext cx="8077200" cy="4297363"/>
          </a:xfrm>
        </p:spPr>
        <p:txBody>
          <a:bodyPr>
            <a:normAutofit/>
          </a:bodyPr>
          <a:lstStyle/>
          <a:p>
            <a:pPr marL="0" indent="0" algn="ctr">
              <a:buNone/>
            </a:pPr>
            <a:r>
              <a:rPr lang="fa-IR" sz="4800" b="1" dirty="0" smtClean="0">
                <a:cs typeface="B Nazanin"/>
              </a:rPr>
              <a:t>تحليل هزينه – فايده</a:t>
            </a:r>
          </a:p>
          <a:p>
            <a:pPr marL="0" indent="0" algn="ctr">
              <a:buNone/>
            </a:pPr>
            <a:r>
              <a:rPr lang="en-US" sz="4800" b="1" dirty="0" smtClean="0">
                <a:cs typeface="B Nazanin"/>
              </a:rPr>
              <a:t>Benefit- Cost Analysis</a:t>
            </a:r>
            <a:endParaRPr lang="fa-IR" sz="4800" b="1" dirty="0"/>
          </a:p>
        </p:txBody>
      </p:sp>
    </p:spTree>
    <p:extLst>
      <p:ext uri="{BB962C8B-B14F-4D97-AF65-F5344CB8AC3E}">
        <p14:creationId xmlns:p14="http://schemas.microsoft.com/office/powerpoint/2010/main" val="2641345364"/>
      </p:ext>
    </p:extLst>
  </p:cSld>
  <p:clrMapOvr>
    <a:masterClrMapping/>
  </p:clrMapOvr>
  <p:transition spd="slow">
    <p:push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r"/>
            <a:r>
              <a:rPr lang="fa-IR" sz="4800" b="1" dirty="0" smtClean="0">
                <a:ln>
                  <a:solidFill>
                    <a:schemeClr val="accent4">
                      <a:lumMod val="50000"/>
                    </a:schemeClr>
                  </a:solidFill>
                </a:ln>
                <a:latin typeface="B Titr"/>
                <a:cs typeface="2  Titr" pitchFamily="2" charset="-78"/>
              </a:rPr>
              <a:t>تجزیه و تحلیل سیستماتیک </a:t>
            </a:r>
            <a:endParaRPr lang="fa-IR" sz="4800" dirty="0">
              <a:ln>
                <a:solidFill>
                  <a:schemeClr val="accent4">
                    <a:lumMod val="50000"/>
                  </a:schemeClr>
                </a:solidFill>
              </a:ln>
              <a:cs typeface="2  Titr" pitchFamily="2" charset="-78"/>
            </a:endParaRPr>
          </a:p>
        </p:txBody>
      </p:sp>
      <p:sp>
        <p:nvSpPr>
          <p:cNvPr id="5" name="Content Placeholder 2"/>
          <p:cNvSpPr>
            <a:spLocks noGrp="1"/>
          </p:cNvSpPr>
          <p:nvPr>
            <p:ph idx="1"/>
          </p:nvPr>
        </p:nvSpPr>
        <p:spPr>
          <a:xfrm>
            <a:off x="0" y="1807361"/>
            <a:ext cx="9036496" cy="4051437"/>
          </a:xfrm>
          <a:effectLst>
            <a:softEdge rad="635000"/>
          </a:effectLst>
        </p:spPr>
        <p:style>
          <a:lnRef idx="2">
            <a:schemeClr val="accent6"/>
          </a:lnRef>
          <a:fillRef idx="1">
            <a:schemeClr val="lt1"/>
          </a:fillRef>
          <a:effectRef idx="0">
            <a:schemeClr val="accent6"/>
          </a:effectRef>
          <a:fontRef idx="minor">
            <a:schemeClr val="dk1"/>
          </a:fontRef>
        </p:style>
        <p:txBody>
          <a:bodyPr/>
          <a:lstStyle/>
          <a:p>
            <a:endParaRPr lang="fa-IR" dirty="0" smtClean="0">
              <a:cs typeface="B Nazanin"/>
            </a:endParaRPr>
          </a:p>
          <a:p>
            <a:pPr marL="0" indent="0">
              <a:lnSpc>
                <a:spcPts val="6000"/>
              </a:lnSpc>
              <a:buNone/>
            </a:pPr>
            <a:r>
              <a:rPr lang="fa-IR" sz="3200" dirty="0" smtClean="0">
                <a:latin typeface="Titr" pitchFamily="2" charset="-78"/>
                <a:cs typeface="Titr" pitchFamily="2" charset="-78"/>
              </a:rPr>
              <a:t>عبارت از مجموعه تمام روشهای تجزیه و تحلیلی است که موثر بودن و مطلوب و مفید بودن برنامه هارا در مقایسه با هزینه انجام آنها مقدورمی سازد .</a:t>
            </a:r>
            <a:endParaRPr lang="en-US" sz="3200" dirty="0" smtClean="0">
              <a:latin typeface="Titr" pitchFamily="2" charset="-78"/>
              <a:cs typeface="Titr" pitchFamily="2" charset="-78"/>
            </a:endParaRPr>
          </a:p>
          <a:p>
            <a:endParaRPr lang="fa-IR" dirty="0"/>
          </a:p>
        </p:txBody>
      </p:sp>
    </p:spTree>
    <p:extLst>
      <p:ext uri="{BB962C8B-B14F-4D97-AF65-F5344CB8AC3E}">
        <p14:creationId xmlns:p14="http://schemas.microsoft.com/office/powerpoint/2010/main" val="3212568774"/>
      </p:ext>
    </p:extLst>
  </p:cSld>
  <p:clrMapOvr>
    <a:masterClrMapping/>
  </p:clrMapOvr>
  <p:transition spd="slow">
    <p:push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7950" y="0"/>
            <a:ext cx="8640763" cy="765175"/>
          </a:xfrm>
        </p:spPr>
        <p:txBody>
          <a:bodyPr>
            <a:normAutofit/>
          </a:bodyPr>
          <a:lstStyle/>
          <a:p>
            <a:pPr algn="ctr" rtl="1" eaLnBrk="1" fontAlgn="auto" hangingPunct="1">
              <a:spcAft>
                <a:spcPts val="0"/>
              </a:spcAft>
              <a:defRPr/>
            </a:pPr>
            <a:r>
              <a:rPr lang="fa-IR" sz="4800" dirty="0" smtClean="0">
                <a:solidFill>
                  <a:srgbClr val="009ED6"/>
                </a:solidFill>
                <a:cs typeface="B Nazanin" pitchFamily="2" charset="-78"/>
              </a:rPr>
              <a:t>شرطهاي اخذ درس</a:t>
            </a:r>
            <a:endParaRPr lang="en-US" sz="4800" dirty="0">
              <a:solidFill>
                <a:srgbClr val="009ED6"/>
              </a:solidFill>
              <a:cs typeface="B Nazanin" pitchFamily="2" charset="-78"/>
            </a:endParaRPr>
          </a:p>
        </p:txBody>
      </p:sp>
      <p:sp>
        <p:nvSpPr>
          <p:cNvPr id="13315" name="Content Placeholder 4"/>
          <p:cNvSpPr>
            <a:spLocks noGrp="1"/>
          </p:cNvSpPr>
          <p:nvPr>
            <p:ph sz="quarter" idx="1"/>
            <p:custDataLst>
              <p:tags r:id="rId3"/>
            </p:custDataLst>
          </p:nvPr>
        </p:nvSpPr>
        <p:spPr>
          <a:xfrm>
            <a:off x="250825" y="692150"/>
            <a:ext cx="8588375" cy="5905500"/>
          </a:xfrm>
        </p:spPr>
        <p:txBody>
          <a:bodyPr>
            <a:normAutofit/>
          </a:bodyPr>
          <a:lstStyle/>
          <a:p>
            <a:pPr marL="0" indent="0" algn="r" rtl="1" eaLnBrk="1" hangingPunct="1">
              <a:buFont typeface="Wingdings" pitchFamily="2" charset="2"/>
              <a:buNone/>
            </a:pPr>
            <a:r>
              <a:rPr lang="fa-IR" sz="4800" dirty="0" smtClean="0">
                <a:solidFill>
                  <a:srgbClr val="00B050"/>
                </a:solidFill>
                <a:latin typeface="IranNastaliq" pitchFamily="18" charset="0"/>
                <a:cs typeface="B Nazanin" pitchFamily="2" charset="-78"/>
              </a:rPr>
              <a:t>1- اخلاق </a:t>
            </a:r>
          </a:p>
          <a:p>
            <a:pPr marL="0" indent="0" algn="r" rtl="1" eaLnBrk="1" hangingPunct="1">
              <a:buFont typeface="Wingdings" pitchFamily="2" charset="2"/>
              <a:buNone/>
            </a:pPr>
            <a:r>
              <a:rPr lang="fa-IR" sz="4800" dirty="0" smtClean="0">
                <a:solidFill>
                  <a:srgbClr val="00B050"/>
                </a:solidFill>
                <a:latin typeface="IranNastaliq" pitchFamily="18" charset="0"/>
                <a:cs typeface="B Nazanin" pitchFamily="2" charset="-78"/>
              </a:rPr>
              <a:t>2- ورزش</a:t>
            </a:r>
          </a:p>
          <a:p>
            <a:pPr marL="0" indent="0" algn="r" rtl="1" eaLnBrk="1" hangingPunct="1">
              <a:buFont typeface="Wingdings" pitchFamily="2" charset="2"/>
              <a:buNone/>
            </a:pPr>
            <a:r>
              <a:rPr lang="fa-IR" sz="4800" dirty="0" smtClean="0">
                <a:solidFill>
                  <a:srgbClr val="00B050"/>
                </a:solidFill>
                <a:latin typeface="IranNastaliq" pitchFamily="18" charset="0"/>
                <a:cs typeface="B Nazanin" pitchFamily="2" charset="-78"/>
              </a:rPr>
              <a:t>3- خط</a:t>
            </a:r>
          </a:p>
          <a:p>
            <a:pPr marL="0" indent="0" algn="r" rtl="1" eaLnBrk="1" hangingPunct="1">
              <a:buFont typeface="Wingdings" pitchFamily="2" charset="2"/>
              <a:buNone/>
            </a:pPr>
            <a:r>
              <a:rPr lang="fa-IR" sz="4400" dirty="0" smtClean="0">
                <a:solidFill>
                  <a:srgbClr val="00B050"/>
                </a:solidFill>
                <a:latin typeface="IranNastaliq" pitchFamily="18" charset="0"/>
                <a:cs typeface="B Nazanin" pitchFamily="2" charset="-78"/>
              </a:rPr>
              <a:t>” قُلْ هلْ یستوِي الَّذینَ یعلَمونَ والَّذینَ لَا یعلَمونَ إِنَّما یتَذَکَّرُ أُولُوا الْأَلْبابِ“</a:t>
            </a:r>
          </a:p>
          <a:p>
            <a:pPr marL="0" indent="0" algn="r" rtl="1" eaLnBrk="1" hangingPunct="1">
              <a:buFont typeface="Wingdings" pitchFamily="2" charset="2"/>
              <a:buNone/>
            </a:pPr>
            <a:r>
              <a:rPr lang="fa-IR" sz="4400" dirty="0" smtClean="0">
                <a:solidFill>
                  <a:srgbClr val="00B050"/>
                </a:solidFill>
                <a:latin typeface="IranNastaliq" pitchFamily="18" charset="0"/>
                <a:cs typeface="B Nazanin" pitchFamily="2" charset="-78"/>
              </a:rPr>
              <a:t>"بگو آیا کسانى که </a:t>
            </a:r>
            <a:r>
              <a:rPr lang="fa-IR" sz="4400" b="1" dirty="0" smtClean="0">
                <a:solidFill>
                  <a:srgbClr val="00B050"/>
                </a:solidFill>
                <a:latin typeface="IranNastaliq" pitchFamily="18" charset="0"/>
                <a:cs typeface="B Nazanin" pitchFamily="2" charset="-78"/>
              </a:rPr>
              <a:t>مى دانند </a:t>
            </a:r>
            <a:r>
              <a:rPr lang="fa-IR" sz="4400" dirty="0" smtClean="0">
                <a:solidFill>
                  <a:srgbClr val="00B050"/>
                </a:solidFill>
                <a:latin typeface="IranNastaliq" pitchFamily="18" charset="0"/>
                <a:cs typeface="B Nazanin" pitchFamily="2" charset="-78"/>
              </a:rPr>
              <a:t>و کسانى که </a:t>
            </a:r>
            <a:r>
              <a:rPr lang="fa-IR" sz="4400" b="1" dirty="0" smtClean="0">
                <a:solidFill>
                  <a:srgbClr val="FF0000"/>
                </a:solidFill>
                <a:latin typeface="IranNastaliq" pitchFamily="18" charset="0"/>
                <a:cs typeface="B Nazanin" pitchFamily="2" charset="-78"/>
              </a:rPr>
              <a:t>نمى دانند </a:t>
            </a:r>
            <a:r>
              <a:rPr lang="fa-IR" sz="4400" dirty="0" smtClean="0">
                <a:solidFill>
                  <a:srgbClr val="00B050"/>
                </a:solidFill>
                <a:latin typeface="IranNastaliq" pitchFamily="18" charset="0"/>
                <a:cs typeface="B Nazanin" pitchFamily="2" charset="-78"/>
              </a:rPr>
              <a:t>با هم برابرند؟ تنها </a:t>
            </a:r>
            <a:r>
              <a:rPr lang="fa-IR" sz="4400" b="1" u="sng" dirty="0" smtClean="0">
                <a:solidFill>
                  <a:srgbClr val="00B050"/>
                </a:solidFill>
                <a:latin typeface="IranNastaliq" pitchFamily="18" charset="0"/>
                <a:cs typeface="B Nazanin" pitchFamily="2" charset="-78"/>
              </a:rPr>
              <a:t>خردمندان</a:t>
            </a:r>
            <a:r>
              <a:rPr lang="fa-IR" sz="4400" dirty="0" smtClean="0">
                <a:solidFill>
                  <a:srgbClr val="00B050"/>
                </a:solidFill>
                <a:latin typeface="IranNastaliq" pitchFamily="18" charset="0"/>
                <a:cs typeface="B Nazanin" pitchFamily="2" charset="-78"/>
              </a:rPr>
              <a:t> هستند که متذکر می شوند </a:t>
            </a:r>
            <a:r>
              <a:rPr lang="fa-IR" sz="2800" dirty="0" smtClean="0">
                <a:solidFill>
                  <a:srgbClr val="00B050"/>
                </a:solidFill>
                <a:latin typeface="IranNastaliq" pitchFamily="18" charset="0"/>
                <a:cs typeface="B Nazanin" pitchFamily="2" charset="-78"/>
              </a:rPr>
              <a:t>" </a:t>
            </a:r>
            <a:r>
              <a:rPr lang="fa-IR" sz="2000" dirty="0" smtClean="0">
                <a:solidFill>
                  <a:srgbClr val="00B050"/>
                </a:solidFill>
                <a:latin typeface="IranNastaliq" pitchFamily="18" charset="0"/>
                <a:cs typeface="B Nazanin" pitchFamily="2" charset="-78"/>
              </a:rPr>
              <a:t>« سوره مبارکه زمر: آیه شریفه 9»</a:t>
            </a:r>
          </a:p>
        </p:txBody>
      </p:sp>
      <p:sp>
        <p:nvSpPr>
          <p:cNvPr id="13316" name="Slide Number Placeholder 6"/>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99E3D7BF-6D8E-4BD6-A9F5-6070AE8267DF}" type="slidenum">
              <a:rPr lang="en-US" smtClean="0">
                <a:solidFill>
                  <a:srgbClr val="FFFFFF"/>
                </a:solidFill>
              </a:rPr>
              <a:pPr eaLnBrk="1" hangingPunct="1"/>
              <a:t>6</a:t>
            </a:fld>
            <a:endParaRPr lang="en-US" smtClean="0">
              <a:solidFill>
                <a:srgbClr val="FFFFFF"/>
              </a:solidFill>
            </a:endParaRPr>
          </a:p>
        </p:txBody>
      </p:sp>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43225" y="-176434"/>
            <a:ext cx="9144000" cy="6840760"/>
          </a:xfrm>
          <a:prstGeom prst="rect">
            <a:avLst/>
          </a:prstGeom>
        </p:spPr>
      </p:pic>
    </p:spTree>
    <p:custDataLst>
      <p:tags r:id="rId1"/>
    </p:custDataLst>
    <p:extLst>
      <p:ext uri="{BB962C8B-B14F-4D97-AF65-F5344CB8AC3E}">
        <p14:creationId xmlns:p14="http://schemas.microsoft.com/office/powerpoint/2010/main" val="2874585867"/>
      </p:ext>
    </p:extLst>
  </p:cSld>
  <p:clrMapOvr>
    <a:masterClrMapping/>
  </p:clrMapOvr>
  <p:transition spd="slow">
    <p:push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19672" y="260649"/>
            <a:ext cx="7125113" cy="648072"/>
          </a:xfrm>
        </p:spPr>
        <p:txBody>
          <a:bodyPr>
            <a:normAutofit/>
          </a:bodyPr>
          <a:lstStyle/>
          <a:p>
            <a:pPr algn="ctr"/>
            <a:r>
              <a:rPr lang="fa-IR" b="1" dirty="0" smtClean="0">
                <a:latin typeface="Titr" pitchFamily="2" charset="-78"/>
                <a:cs typeface="Titr" pitchFamily="2" charset="-78"/>
              </a:rPr>
              <a:t>تحليل اصل هزينه فايده</a:t>
            </a:r>
            <a:endParaRPr lang="fa-IR" dirty="0">
              <a:latin typeface="Titr" pitchFamily="2" charset="-78"/>
              <a:cs typeface="Titr" pitchFamily="2" charset="-78"/>
            </a:endParaRPr>
          </a:p>
        </p:txBody>
      </p:sp>
      <p:pic>
        <p:nvPicPr>
          <p:cNvPr id="5" name="Picture 3"/>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108520" y="836712"/>
            <a:ext cx="9252520" cy="6120680"/>
          </a:xfrm>
          <a:prstGeom prst="rect">
            <a:avLst/>
          </a:prstGeom>
          <a:ln>
            <a:noFill/>
          </a:ln>
          <a:effectLst>
            <a:softEdge rad="112500"/>
          </a:effectLst>
          <a:extLst/>
        </p:spPr>
      </p:pic>
    </p:spTree>
    <p:extLst>
      <p:ext uri="{BB962C8B-B14F-4D97-AF65-F5344CB8AC3E}">
        <p14:creationId xmlns:p14="http://schemas.microsoft.com/office/powerpoint/2010/main" val="3307185831"/>
      </p:ext>
    </p:extLst>
  </p:cSld>
  <p:clrMapOvr>
    <a:masterClrMapping/>
  </p:clrMapOvr>
  <p:transition spd="slow">
    <p:push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bwMode="auto">
          <a:xfrm>
            <a:off x="-7888" y="1"/>
            <a:ext cx="9144000" cy="6900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9410468"/>
      </p:ext>
    </p:extLst>
  </p:cSld>
  <p:clrMapOvr>
    <a:masterClrMapping/>
  </p:clrMapOvr>
  <p:transition spd="slow">
    <p:push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r"/>
            <a:r>
              <a:rPr lang="fa-IR" sz="3500" b="1" dirty="0" smtClean="0">
                <a:latin typeface="Titr" pitchFamily="2" charset="-78"/>
                <a:cs typeface="Titr" pitchFamily="2" charset="-78"/>
              </a:rPr>
              <a:t>تحليل اصل هزينه فايده</a:t>
            </a:r>
            <a:endParaRPr lang="fa-IR" sz="3500" dirty="0">
              <a:latin typeface="Titr" pitchFamily="2" charset="-78"/>
              <a:cs typeface="Titr" pitchFamily="2" charset="-78"/>
            </a:endParaRPr>
          </a:p>
        </p:txBody>
      </p:sp>
      <p:sp>
        <p:nvSpPr>
          <p:cNvPr id="5" name="Content Placeholder 2"/>
          <p:cNvSpPr>
            <a:spLocks noGrp="1"/>
          </p:cNvSpPr>
          <p:nvPr>
            <p:ph idx="1"/>
          </p:nvPr>
        </p:nvSpPr>
        <p:spPr>
          <a:effectLst>
            <a:softEdge rad="635000"/>
          </a:effectLst>
        </p:spPr>
        <p:style>
          <a:lnRef idx="2">
            <a:schemeClr val="accent1"/>
          </a:lnRef>
          <a:fillRef idx="1">
            <a:schemeClr val="lt1"/>
          </a:fillRef>
          <a:effectRef idx="0">
            <a:schemeClr val="accent1"/>
          </a:effectRef>
          <a:fontRef idx="minor">
            <a:schemeClr val="dk1"/>
          </a:fontRef>
        </p:style>
        <p:txBody>
          <a:bodyPr>
            <a:normAutofit/>
          </a:bodyPr>
          <a:lstStyle/>
          <a:p>
            <a:pPr marL="0" indent="0" algn="just">
              <a:buNone/>
            </a:pPr>
            <a:r>
              <a:rPr lang="fa-IR" sz="2800" dirty="0" smtClean="0"/>
              <a:t>پروژه (( ج )) يعني احداث مخزن متوسط بهترين پروژه است . اگرچه 800000 ريال بيش از پروژه كوچك خرج دارد ، 900000 ريال بيش از پروژه قبلي خسارت را كاهش مي دهد . در مجموع فايده نهايي </a:t>
            </a:r>
            <a:r>
              <a:rPr lang="en-US" sz="2800" dirty="0" smtClean="0"/>
              <a:t>(</a:t>
            </a:r>
            <a:r>
              <a:rPr lang="en-US" sz="2800" dirty="0" err="1" smtClean="0"/>
              <a:t>MB:Marginal</a:t>
            </a:r>
            <a:r>
              <a:rPr lang="en-US" sz="2800" dirty="0" smtClean="0"/>
              <a:t> Benefit)</a:t>
            </a:r>
            <a:r>
              <a:rPr lang="fa-IR" sz="2800" dirty="0" smtClean="0"/>
              <a:t> اين پروژه از هزينه نهايي </a:t>
            </a:r>
            <a:r>
              <a:rPr lang="en-US" sz="2800" dirty="0" smtClean="0"/>
              <a:t>( MC: Marginal Cost) </a:t>
            </a:r>
            <a:r>
              <a:rPr lang="fa-IR" sz="2800" dirty="0" smtClean="0"/>
              <a:t>آن بيشتر است .</a:t>
            </a:r>
            <a:endParaRPr lang="fa-IR" sz="2800" dirty="0"/>
          </a:p>
        </p:txBody>
      </p:sp>
    </p:spTree>
    <p:extLst>
      <p:ext uri="{BB962C8B-B14F-4D97-AF65-F5344CB8AC3E}">
        <p14:creationId xmlns:p14="http://schemas.microsoft.com/office/powerpoint/2010/main" val="560731512"/>
      </p:ext>
    </p:extLst>
  </p:cSld>
  <p:clrMapOvr>
    <a:masterClrMapping/>
  </p:clrMapOvr>
  <p:transition spd="slow">
    <p:push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r"/>
            <a:r>
              <a:rPr lang="fa-IR" sz="3500" b="1" dirty="0" smtClean="0">
                <a:latin typeface="Titr" pitchFamily="2" charset="-78"/>
                <a:cs typeface="Titr" pitchFamily="2" charset="-78"/>
              </a:rPr>
              <a:t>تحليل اصل هزينه فايده</a:t>
            </a:r>
            <a:endParaRPr lang="fa-IR" sz="3500" dirty="0">
              <a:latin typeface="Titr" pitchFamily="2" charset="-78"/>
              <a:cs typeface="Titr" pitchFamily="2" charset="-78"/>
            </a:endParaRPr>
          </a:p>
        </p:txBody>
      </p:sp>
      <p:sp>
        <p:nvSpPr>
          <p:cNvPr id="5" name="Content Placeholder 2"/>
          <p:cNvSpPr>
            <a:spLocks noGrp="1"/>
          </p:cNvSpPr>
          <p:nvPr>
            <p:ph idx="1"/>
          </p:nvPr>
        </p:nvSpPr>
        <p:spPr>
          <a:effectLst>
            <a:softEdge rad="635000"/>
          </a:effectLst>
        </p:spPr>
        <p:style>
          <a:lnRef idx="2">
            <a:schemeClr val="accent2"/>
          </a:lnRef>
          <a:fillRef idx="1">
            <a:schemeClr val="lt1"/>
          </a:fillRef>
          <a:effectRef idx="0">
            <a:schemeClr val="accent2"/>
          </a:effectRef>
          <a:fontRef idx="minor">
            <a:schemeClr val="dk1"/>
          </a:fontRef>
        </p:style>
        <p:txBody>
          <a:bodyPr>
            <a:normAutofit/>
          </a:bodyPr>
          <a:lstStyle/>
          <a:p>
            <a:pPr marL="0" indent="0" algn="ctr">
              <a:buNone/>
            </a:pPr>
            <a:r>
              <a:rPr lang="fa-IR" sz="2800" dirty="0" smtClean="0">
                <a:latin typeface="Titr" pitchFamily="2" charset="-78"/>
                <a:cs typeface="Titr" pitchFamily="2" charset="-78"/>
              </a:rPr>
              <a:t>اصل مطلوب در تصميمات بودجه اي اين است كه هزينه هر يك از فعاليتهاي دولت در حدي تعيين شود كه فوايد حاصل از آخرين ريالي كه خرج مي شود بيشتر يا لااقل برابر هزينه انجام شده باشد . </a:t>
            </a:r>
          </a:p>
          <a:p>
            <a:pPr marL="0" indent="0" algn="ctr">
              <a:buNone/>
            </a:pPr>
            <a:r>
              <a:rPr lang="fa-IR"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قانون فايده نزولي</a:t>
            </a:r>
          </a:p>
        </p:txBody>
      </p:sp>
    </p:spTree>
    <p:extLst>
      <p:ext uri="{BB962C8B-B14F-4D97-AF65-F5344CB8AC3E}">
        <p14:creationId xmlns:p14="http://schemas.microsoft.com/office/powerpoint/2010/main" val="1461774480"/>
      </p:ext>
    </p:extLst>
  </p:cSld>
  <p:clrMapOvr>
    <a:masterClrMapping/>
  </p:clrMapOvr>
  <p:transition spd="slow">
    <p:push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60648"/>
            <a:ext cx="9144000" cy="924475"/>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fa-IR" sz="3200" b="1" dirty="0">
                <a:latin typeface="B Titr"/>
                <a:cs typeface="2  Titr" pitchFamily="2" charset="-78"/>
              </a:rPr>
              <a:t>تحليل اصل هزينه فايده</a:t>
            </a:r>
            <a:endParaRPr lang="fa-IR" sz="3200" dirty="0">
              <a:blipFill>
                <a:blip r:embed="rId2"/>
                <a:tile tx="0" ty="0" sx="100000" sy="100000" flip="none" algn="tl"/>
              </a:blipFill>
            </a:endParaRPr>
          </a:p>
        </p:txBody>
      </p:sp>
      <p:pic>
        <p:nvPicPr>
          <p:cNvPr id="5"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tretch>
            <a:fillRect/>
          </a:stretch>
        </p:blipFill>
        <p:spPr bwMode="auto">
          <a:xfrm>
            <a:off x="1571390" y="1828800"/>
            <a:ext cx="6010746"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1147250"/>
      </p:ext>
    </p:extLst>
  </p:cSld>
  <p:clrMapOvr>
    <a:masterClrMapping/>
  </p:clrMapOvr>
  <p:transition spd="slow">
    <p:push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r"/>
            <a:r>
              <a:rPr lang="fa-IR" sz="3500" b="1" dirty="0" smtClean="0">
                <a:latin typeface="Titr" pitchFamily="2" charset="-78"/>
                <a:cs typeface="Titr" pitchFamily="2" charset="-78"/>
              </a:rPr>
              <a:t>تحليل اصل هزينه فايده</a:t>
            </a:r>
            <a:endParaRPr lang="fa-IR" sz="3500" dirty="0">
              <a:latin typeface="Titr" pitchFamily="2" charset="-78"/>
              <a:cs typeface="Titr" pitchFamily="2" charset="-78"/>
            </a:endParaRPr>
          </a:p>
        </p:txBody>
      </p:sp>
      <p:sp>
        <p:nvSpPr>
          <p:cNvPr id="5" name="Content Placeholder 2"/>
          <p:cNvSpPr>
            <a:spLocks noGrp="1"/>
          </p:cNvSpPr>
          <p:nvPr>
            <p:ph idx="1"/>
          </p:nvPr>
        </p:nvSpPr>
        <p:spPr>
          <a:xfrm>
            <a:off x="0" y="1807361"/>
            <a:ext cx="9143999" cy="4051437"/>
          </a:xfrm>
          <a:effectLst>
            <a:softEdge rad="635000"/>
          </a:effectLst>
        </p:spPr>
        <p:style>
          <a:lnRef idx="2">
            <a:schemeClr val="accent1"/>
          </a:lnRef>
          <a:fillRef idx="1">
            <a:schemeClr val="lt1"/>
          </a:fillRef>
          <a:effectRef idx="0">
            <a:schemeClr val="accent1"/>
          </a:effectRef>
          <a:fontRef idx="minor">
            <a:schemeClr val="dk1"/>
          </a:fontRef>
        </p:style>
        <p:txBody>
          <a:bodyPr>
            <a:normAutofit/>
          </a:bodyPr>
          <a:lstStyle/>
          <a:p>
            <a:pPr marL="0" indent="0" algn="just">
              <a:buNone/>
            </a:pPr>
            <a:r>
              <a:rPr lang="fa-IR" sz="2800" dirty="0" smtClean="0">
                <a:latin typeface="Titr" pitchFamily="2" charset="-78"/>
                <a:cs typeface="Titr" pitchFamily="2" charset="-78"/>
              </a:rPr>
              <a:t>اجراي فرمول هزينه فايده دو مشكل را حل مي كند :</a:t>
            </a:r>
          </a:p>
          <a:p>
            <a:pPr marL="0" indent="0" algn="just">
              <a:buNone/>
            </a:pPr>
            <a:r>
              <a:rPr lang="fa-IR" sz="28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a:rPr>
              <a:t>1- اطمينان از اينكه هر خرجي لااقل موجب فايده اي است كه با كالاي مشابه در بخش خصوصي برابري مي كند .</a:t>
            </a:r>
          </a:p>
          <a:p>
            <a:pPr marL="0" indent="0" algn="just">
              <a:buNone/>
            </a:pPr>
            <a:r>
              <a:rPr lang="fa-IR" sz="28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cs typeface="B Nazanin"/>
              </a:rPr>
              <a:t>2- هر خرجي مانع از استفاده از آن پول در يك رشته ديگر دولتي كه متضمن فايده بيشتري است ، نمي گردد .</a:t>
            </a:r>
          </a:p>
          <a:p>
            <a:pPr marL="0" indent="0" algn="just">
              <a:buNone/>
            </a:pPr>
            <a:endParaRPr lang="fa-IR" sz="2400" dirty="0">
              <a:solidFill>
                <a:srgbClr val="C00000"/>
              </a:solidFill>
            </a:endParaRPr>
          </a:p>
        </p:txBody>
      </p:sp>
    </p:spTree>
    <p:extLst>
      <p:ext uri="{BB962C8B-B14F-4D97-AF65-F5344CB8AC3E}">
        <p14:creationId xmlns:p14="http://schemas.microsoft.com/office/powerpoint/2010/main" val="3773554126"/>
      </p:ext>
    </p:extLst>
  </p:cSld>
  <p:clrMapOvr>
    <a:masterClrMapping/>
  </p:clrMapOvr>
  <p:transition spd="slow">
    <p:push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r"/>
            <a:r>
              <a:rPr lang="fa-IR" sz="3500" b="1" dirty="0" smtClean="0">
                <a:latin typeface="Titr" pitchFamily="2" charset="-78"/>
                <a:cs typeface="Titr" pitchFamily="2" charset="-78"/>
              </a:rPr>
              <a:t>تحليل اصل هزينه فايده</a:t>
            </a:r>
            <a:endParaRPr lang="fa-IR" sz="3500" dirty="0">
              <a:latin typeface="Titr" pitchFamily="2" charset="-78"/>
              <a:cs typeface="Titr" pitchFamily="2" charset="-78"/>
            </a:endParaRPr>
          </a:p>
        </p:txBody>
      </p:sp>
      <p:sp>
        <p:nvSpPr>
          <p:cNvPr id="5" name="Content Placeholder 2"/>
          <p:cNvSpPr>
            <a:spLocks noGrp="1"/>
          </p:cNvSpPr>
          <p:nvPr>
            <p:ph idx="1"/>
          </p:nvPr>
        </p:nvSpPr>
        <p:spPr>
          <a:xfrm>
            <a:off x="0" y="1807361"/>
            <a:ext cx="8964488" cy="4051437"/>
          </a:xfrm>
          <a:effectLst>
            <a:softEdge rad="635000"/>
          </a:effectLst>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r>
              <a:rPr lang="fa-IR"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چند نكته :</a:t>
            </a:r>
          </a:p>
          <a:p>
            <a:pPr marL="0" indent="0">
              <a:buNone/>
            </a:pPr>
            <a:r>
              <a:rPr lang="fa-IR" sz="2400" b="1" dirty="0" smtClean="0">
                <a:latin typeface="Titr" pitchFamily="2" charset="-78"/>
                <a:cs typeface="Titr" pitchFamily="2" charset="-78"/>
              </a:rPr>
              <a:t>1- داده ها و پيش بيني ها قطعي نيست و تابع تغييرات هستند .</a:t>
            </a:r>
          </a:p>
          <a:p>
            <a:pPr marL="0" indent="0">
              <a:buNone/>
            </a:pPr>
            <a:r>
              <a:rPr lang="fa-IR" sz="2400" b="1" dirty="0" smtClean="0">
                <a:latin typeface="Titr" pitchFamily="2" charset="-78"/>
                <a:cs typeface="Titr" pitchFamily="2" charset="-78"/>
              </a:rPr>
              <a:t>2- تعريف سود و خسارت روشن و دقيق نيست .</a:t>
            </a:r>
          </a:p>
          <a:p>
            <a:pPr marL="0" indent="0">
              <a:buNone/>
            </a:pPr>
            <a:r>
              <a:rPr lang="fa-IR" sz="2400" b="1" dirty="0" smtClean="0">
                <a:latin typeface="Titr" pitchFamily="2" charset="-78"/>
                <a:cs typeface="Titr" pitchFamily="2" charset="-78"/>
              </a:rPr>
              <a:t>3- ماهيت پروژه ها مشكلات تجزيه و تحليل را پيچيده مي كند . مانند : دفاع ،‌تحقيقات علمي ،‌پليس ،‌داد گستري و مانند اينها</a:t>
            </a:r>
          </a:p>
        </p:txBody>
      </p:sp>
    </p:spTree>
    <p:extLst>
      <p:ext uri="{BB962C8B-B14F-4D97-AF65-F5344CB8AC3E}">
        <p14:creationId xmlns:p14="http://schemas.microsoft.com/office/powerpoint/2010/main" val="1442584741"/>
      </p:ext>
    </p:extLst>
  </p:cSld>
  <p:clrMapOvr>
    <a:masterClrMapping/>
  </p:clrMapOvr>
  <p:transition spd="slow">
    <p:push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Dear-User\Application Data\MaryamSoft\MirEmadExport.EMF"/>
          <p:cNvPicPr>
            <a:picLocks noChangeAspect="1" noChangeArrowheads="1"/>
          </p:cNvPicPr>
          <p:nvPr/>
        </p:nvPicPr>
        <p:blipFill>
          <a:blip r:embed="rId2" cstate="print"/>
          <a:srcRect/>
          <a:stretch>
            <a:fillRect/>
          </a:stretch>
        </p:blipFill>
        <p:spPr bwMode="auto">
          <a:xfrm>
            <a:off x="5189826" y="-23554"/>
            <a:ext cx="3786182" cy="968915"/>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sp>
        <p:nvSpPr>
          <p:cNvPr id="4" name="TextBox 3"/>
          <p:cNvSpPr txBox="1"/>
          <p:nvPr/>
        </p:nvSpPr>
        <p:spPr>
          <a:xfrm>
            <a:off x="185704" y="945361"/>
            <a:ext cx="8858280" cy="6124754"/>
          </a:xfrm>
          <a:prstGeom prst="rect">
            <a:avLst/>
          </a:prstGeom>
          <a:noFill/>
        </p:spPr>
        <p:txBody>
          <a:bodyPr wrap="square" rtlCol="1">
            <a:spAutoFit/>
          </a:bodyPr>
          <a:lstStyle/>
          <a:p>
            <a:pPr algn="r" rtl="1"/>
            <a:r>
              <a:rPr lang="fa-IR" sz="2800" b="1" dirty="0">
                <a:cs typeface="B Nazanin" pitchFamily="2" charset="-78"/>
              </a:rPr>
              <a:t>1- داده ها و پيش بيني ها قطعي نيست و تابع تغييرات هستند </a:t>
            </a:r>
            <a:r>
              <a:rPr lang="fa-IR" sz="2800" b="1" dirty="0" smtClean="0">
                <a:cs typeface="B Nazanin" pitchFamily="2" charset="-78"/>
              </a:rPr>
              <a:t>.</a:t>
            </a:r>
            <a:r>
              <a:rPr lang="fa-IR" sz="2800" b="1" dirty="0">
                <a:effectLst>
                  <a:outerShdw blurRad="38100" dist="38100" dir="2700000" algn="tl">
                    <a:srgbClr val="000000">
                      <a:alpha val="43137"/>
                    </a:srgbClr>
                  </a:outerShdw>
                </a:effectLst>
                <a:cs typeface="B Nazanin" pitchFamily="2" charset="-78"/>
              </a:rPr>
              <a:t> </a:t>
            </a:r>
            <a:r>
              <a:rPr lang="fa-IR" sz="2800" b="1" dirty="0" smtClean="0">
                <a:effectLst>
                  <a:outerShdw blurRad="38100" dist="38100" dir="2700000" algn="tl">
                    <a:srgbClr val="000000">
                      <a:alpha val="43137"/>
                    </a:srgbClr>
                  </a:outerShdw>
                </a:effectLst>
                <a:cs typeface="B Nazanin" pitchFamily="2" charset="-78"/>
              </a:rPr>
              <a:t>درآمدها</a:t>
            </a:r>
            <a:r>
              <a:rPr lang="fa-IR" sz="2800" b="1" dirty="0">
                <a:effectLst>
                  <a:outerShdw blurRad="38100" dist="38100" dir="2700000" algn="tl">
                    <a:srgbClr val="000000">
                      <a:alpha val="43137"/>
                    </a:srgbClr>
                  </a:outerShdw>
                </a:effectLst>
                <a:cs typeface="B Nazanin" pitchFamily="2" charset="-78"/>
              </a:rPr>
              <a:t>، منافع و هزينه هاي غيرمستقيم طرح در اين روش به سختي و به زحمت قابل اندازه گيري و سنجش است.</a:t>
            </a:r>
          </a:p>
          <a:p>
            <a:pPr algn="r" rtl="1"/>
            <a:r>
              <a:rPr lang="fa-IR" sz="2800" b="1" dirty="0" smtClean="0">
                <a:cs typeface="B Nazanin" pitchFamily="2" charset="-78"/>
              </a:rPr>
              <a:t>2- </a:t>
            </a:r>
            <a:r>
              <a:rPr lang="fa-IR" sz="2800" b="1" dirty="0">
                <a:cs typeface="B Nazanin" pitchFamily="2" charset="-78"/>
              </a:rPr>
              <a:t>تعريف سود و خسارت روشن و دقيق نيست </a:t>
            </a:r>
            <a:r>
              <a:rPr lang="fa-IR" sz="2800" b="1" dirty="0" smtClean="0">
                <a:cs typeface="B Nazanin" pitchFamily="2" charset="-78"/>
              </a:rPr>
              <a:t>.</a:t>
            </a:r>
            <a:r>
              <a:rPr lang="fa-IR" sz="2800" b="1" dirty="0">
                <a:effectLst>
                  <a:outerShdw blurRad="38100" dist="38100" dir="2700000" algn="tl">
                    <a:srgbClr val="000000">
                      <a:alpha val="43137"/>
                    </a:srgbClr>
                  </a:outerShdw>
                </a:effectLst>
                <a:cs typeface="B Nazanin" pitchFamily="2" charset="-78"/>
              </a:rPr>
              <a:t> تعيين يك نرخ معقول براي تبديل هزينه ها و درآمدهاي ناشي از طرح </a:t>
            </a:r>
            <a:r>
              <a:rPr lang="fa-IR" sz="2800" b="1" dirty="0" smtClean="0">
                <a:effectLst>
                  <a:outerShdw blurRad="38100" dist="38100" dir="2700000" algn="tl">
                    <a:srgbClr val="000000">
                      <a:alpha val="43137"/>
                    </a:srgbClr>
                  </a:outerShdw>
                </a:effectLst>
                <a:cs typeface="B Nazanin" pitchFamily="2" charset="-78"/>
              </a:rPr>
              <a:t>پيچيده  است.</a:t>
            </a:r>
          </a:p>
          <a:p>
            <a:pPr algn="r" rtl="1"/>
            <a:r>
              <a:rPr lang="fa-IR" sz="2800" b="1" dirty="0">
                <a:effectLst>
                  <a:outerShdw blurRad="38100" dist="38100" dir="2700000" algn="tl">
                    <a:srgbClr val="000000">
                      <a:alpha val="43137"/>
                    </a:srgbClr>
                  </a:outerShdw>
                </a:effectLst>
                <a:cs typeface="B Nazanin" pitchFamily="2" charset="-78"/>
              </a:rPr>
              <a:t>تعيين الويت در اجراي طرحها (با توجه به منابع محدود دولت كدام طرح بايد اجرا شود كه خالص منافع اجتماعي آن بيشتر از بقيه باشد</a:t>
            </a:r>
            <a:r>
              <a:rPr lang="fa-IR" sz="2800" b="1" dirty="0" smtClean="0">
                <a:effectLst>
                  <a:outerShdw blurRad="38100" dist="38100" dir="2700000" algn="tl">
                    <a:srgbClr val="000000">
                      <a:alpha val="43137"/>
                    </a:srgbClr>
                  </a:outerShdw>
                </a:effectLst>
                <a:cs typeface="B Nazanin" pitchFamily="2" charset="-78"/>
              </a:rPr>
              <a:t>؟) سخت است .</a:t>
            </a:r>
            <a:endParaRPr lang="fa-IR" sz="2800" b="1" dirty="0">
              <a:effectLst>
                <a:outerShdw blurRad="38100" dist="38100" dir="2700000" algn="tl">
                  <a:srgbClr val="000000">
                    <a:alpha val="43137"/>
                  </a:srgbClr>
                </a:outerShdw>
              </a:effectLst>
              <a:cs typeface="B Nazanin" pitchFamily="2" charset="-78"/>
            </a:endParaRPr>
          </a:p>
          <a:p>
            <a:pPr algn="r" rtl="1"/>
            <a:r>
              <a:rPr lang="fa-IR" sz="2800" b="1" dirty="0">
                <a:effectLst>
                  <a:outerShdw blurRad="38100" dist="38100" dir="2700000" algn="tl">
                    <a:srgbClr val="000000">
                      <a:alpha val="43137"/>
                    </a:srgbClr>
                  </a:outerShdw>
                </a:effectLst>
                <a:cs typeface="B Nazanin" pitchFamily="2" charset="-78"/>
              </a:rPr>
              <a:t>تعيين وزن براي هر فايده يا هزينه ناشي </a:t>
            </a:r>
            <a:r>
              <a:rPr lang="fa-IR" sz="2800" b="1" dirty="0" smtClean="0">
                <a:effectLst>
                  <a:outerShdw blurRad="38100" dist="38100" dir="2700000" algn="tl">
                    <a:srgbClr val="000000">
                      <a:alpha val="43137"/>
                    </a:srgbClr>
                  </a:outerShdw>
                </a:effectLst>
                <a:cs typeface="B Nazanin" pitchFamily="2" charset="-78"/>
              </a:rPr>
              <a:t>مشكل است (بدين ترتيب تبيين عدالت را با چالش مواجه مي كند ).</a:t>
            </a:r>
            <a:endParaRPr lang="en-US" sz="2800" b="1" dirty="0">
              <a:effectLst>
                <a:outerShdw blurRad="38100" dist="38100" dir="2700000" algn="tl">
                  <a:srgbClr val="000000">
                    <a:alpha val="43137"/>
                  </a:srgbClr>
                </a:outerShdw>
              </a:effectLst>
              <a:cs typeface="B Nazanin" pitchFamily="2" charset="-78"/>
            </a:endParaRPr>
          </a:p>
          <a:p>
            <a:pPr algn="r" rtl="1"/>
            <a:r>
              <a:rPr lang="fa-IR" sz="2800" b="1" dirty="0" smtClean="0">
                <a:cs typeface="B Nazanin" pitchFamily="2" charset="-78"/>
              </a:rPr>
              <a:t>3- </a:t>
            </a:r>
            <a:r>
              <a:rPr lang="fa-IR" sz="2800" b="1" dirty="0">
                <a:cs typeface="B Nazanin" pitchFamily="2" charset="-78"/>
              </a:rPr>
              <a:t>ماهيت پروژه ها مشكلات تجزيه و تحليل را پيچيده مي كند . مانند : دفاع ،‌تحقيقات علمي ،‌پليس ،‌داد گستري و مانند اينها</a:t>
            </a:r>
          </a:p>
          <a:p>
            <a:pPr algn="r" rtl="1"/>
            <a:endParaRPr lang="fa-IR" sz="2800" b="1" dirty="0" smtClean="0">
              <a:effectLst>
                <a:outerShdw blurRad="38100" dist="38100" dir="2700000" algn="tl">
                  <a:srgbClr val="000000">
                    <a:alpha val="43137"/>
                  </a:srgbClr>
                </a:outerShdw>
              </a:effectLst>
              <a:cs typeface="B Nazanin" pitchFamily="2" charset="-78"/>
            </a:endParaRPr>
          </a:p>
          <a:p>
            <a:pPr algn="r" rtl="1"/>
            <a:endParaRPr lang="en-US" sz="2800" b="1" dirty="0" smtClean="0">
              <a:effectLst>
                <a:outerShdw blurRad="38100" dist="38100" dir="2700000" algn="tl">
                  <a:srgbClr val="000000">
                    <a:alpha val="43137"/>
                  </a:srgbClr>
                </a:outerShdw>
              </a:effectLst>
              <a:cs typeface="B Nazanin" pitchFamily="2" charset="-78"/>
            </a:endParaRPr>
          </a:p>
        </p:txBody>
      </p:sp>
    </p:spTree>
    <p:extLst>
      <p:ext uri="{BB962C8B-B14F-4D97-AF65-F5344CB8AC3E}">
        <p14:creationId xmlns:p14="http://schemas.microsoft.com/office/powerpoint/2010/main" val="84483897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4">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p:cTn id="15"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4">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p:cTn id="23"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4">
                                            <p:txEl>
                                              <p:pRg st="2" end="2"/>
                                            </p:txEl>
                                          </p:spTgt>
                                        </p:tgtEl>
                                        <p:attrNameLst>
                                          <p:attrName>style.rotation</p:attrName>
                                        </p:attrNameLst>
                                      </p:cBhvr>
                                      <p:tavLst>
                                        <p:tav tm="0">
                                          <p:val>
                                            <p:fltVal val="360"/>
                                          </p:val>
                                        </p:tav>
                                        <p:tav tm="100000">
                                          <p:val>
                                            <p:fltVal val="0"/>
                                          </p:val>
                                        </p:tav>
                                      </p:tavLst>
                                    </p:anim>
                                    <p:animEffect transition="in" filter="fade">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p:cTn id="31"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4">
                                            <p:txEl>
                                              <p:pRg st="3" end="3"/>
                                            </p:txEl>
                                          </p:spTgt>
                                        </p:tgtEl>
                                        <p:attrNameLst>
                                          <p:attrName>style.rotation</p:attrName>
                                        </p:attrNameLst>
                                      </p:cBhvr>
                                      <p:tavLst>
                                        <p:tav tm="0">
                                          <p:val>
                                            <p:fltVal val="360"/>
                                          </p:val>
                                        </p:tav>
                                        <p:tav tm="100000">
                                          <p:val>
                                            <p:fltVal val="0"/>
                                          </p:val>
                                        </p:tav>
                                      </p:tavLst>
                                    </p:anim>
                                    <p:animEffect transition="in" filter="fade">
                                      <p:cBhvr>
                                        <p:cTn id="34" dur="5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 calcmode="lin" valueType="num">
                                      <p:cBhvr>
                                        <p:cTn id="39"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4">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4">
                                            <p:txEl>
                                              <p:pRg st="4" end="4"/>
                                            </p:txEl>
                                          </p:spTgt>
                                        </p:tgtEl>
                                        <p:attrNameLst>
                                          <p:attrName>style.rotation</p:attrName>
                                        </p:attrNameLst>
                                      </p:cBhvr>
                                      <p:tavLst>
                                        <p:tav tm="0">
                                          <p:val>
                                            <p:fltVal val="360"/>
                                          </p:val>
                                        </p:tav>
                                        <p:tav tm="100000">
                                          <p:val>
                                            <p:fltVal val="0"/>
                                          </p:val>
                                        </p:tav>
                                      </p:tavLst>
                                    </p:anim>
                                    <p:animEffect transition="in" filter="fade">
                                      <p:cBhvr>
                                        <p:cTn id="4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7170" name="Picture 2" descr="C:\Documents and Settings\Dear-User\Application Data\MaryamSoft\MirEmadExport.EMF"/>
          <p:cNvPicPr>
            <a:picLocks noChangeAspect="1" noChangeArrowheads="1"/>
          </p:cNvPicPr>
          <p:nvPr/>
        </p:nvPicPr>
        <p:blipFill>
          <a:blip r:embed="rId2" cstate="print"/>
          <a:srcRect/>
          <a:stretch>
            <a:fillRect/>
          </a:stretch>
        </p:blipFill>
        <p:spPr bwMode="auto">
          <a:xfrm>
            <a:off x="4143372" y="206972"/>
            <a:ext cx="4857752" cy="1090027"/>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sp>
        <p:nvSpPr>
          <p:cNvPr id="4" name="TextBox 3"/>
          <p:cNvSpPr txBox="1"/>
          <p:nvPr/>
        </p:nvSpPr>
        <p:spPr>
          <a:xfrm>
            <a:off x="285720" y="1357298"/>
            <a:ext cx="8715436" cy="5047536"/>
          </a:xfrm>
          <a:prstGeom prst="rect">
            <a:avLst/>
          </a:prstGeom>
          <a:noFill/>
        </p:spPr>
        <p:txBody>
          <a:bodyPr wrap="square" rtlCol="1">
            <a:spAutoFit/>
          </a:bodyPr>
          <a:lstStyle/>
          <a:p>
            <a:pPr algn="justLow">
              <a:buClr>
                <a:schemeClr val="accent1"/>
              </a:buClr>
              <a:buSzPct val="70000"/>
              <a:buFont typeface="Wingdings 2" pitchFamily="18" charset="2"/>
              <a:buChar char="Ò"/>
            </a:pPr>
            <a:r>
              <a:rPr lang="fa-IR" sz="2800" b="1" dirty="0" smtClean="0">
                <a:effectLst>
                  <a:outerShdw blurRad="38100" dist="38100" dir="2700000" algn="tl">
                    <a:srgbClr val="000000">
                      <a:alpha val="43137"/>
                    </a:srgbClr>
                  </a:outerShdw>
                </a:effectLst>
                <a:cs typeface="2  Nazanin" pitchFamily="2" charset="-78"/>
              </a:rPr>
              <a:t> تحليلگر همواره بايد مجموعه اي از تصميمات و گزينه ها را براي مقايسه ارائه دهد. مثلاً احداث يك بزرگراه با جاده مشابه مقايسه گردد.</a:t>
            </a:r>
          </a:p>
          <a:p>
            <a:pPr algn="justLow">
              <a:buClr>
                <a:schemeClr val="accent1"/>
              </a:buClr>
              <a:buSzPct val="70000"/>
            </a:pPr>
            <a:endParaRPr lang="fa-IR" sz="1400" b="1" dirty="0" smtClean="0">
              <a:effectLst>
                <a:outerShdw blurRad="38100" dist="38100" dir="2700000" algn="tl">
                  <a:srgbClr val="000000">
                    <a:alpha val="43137"/>
                  </a:srgbClr>
                </a:outerShdw>
              </a:effectLst>
              <a:cs typeface="2  Nazanin" pitchFamily="2" charset="-78"/>
            </a:endParaRPr>
          </a:p>
          <a:p>
            <a:pPr algn="justLow">
              <a:buClr>
                <a:schemeClr val="accent1"/>
              </a:buClr>
              <a:buSzPct val="70000"/>
              <a:buFont typeface="Wingdings 2" pitchFamily="18" charset="2"/>
              <a:buChar char="Ò"/>
            </a:pPr>
            <a:r>
              <a:rPr lang="fa-IR" sz="2800" b="1" dirty="0" smtClean="0">
                <a:effectLst>
                  <a:outerShdw blurRad="38100" dist="38100" dir="2700000" algn="tl">
                    <a:srgbClr val="000000">
                      <a:alpha val="43137"/>
                    </a:srgbClr>
                  </a:outerShdw>
                </a:effectLst>
                <a:cs typeface="2  Nazanin" pitchFamily="2" charset="-78"/>
              </a:rPr>
              <a:t> اهداف بايستي با صراحت بيان شود. (پيامدهاي طرح و ناسازگاريها با اطلاع كامل باشد و عواقب كار پيش‌بيني گردد).</a:t>
            </a:r>
          </a:p>
          <a:p>
            <a:pPr algn="justLow">
              <a:buClr>
                <a:schemeClr val="accent1"/>
              </a:buClr>
              <a:buSzPct val="70000"/>
            </a:pPr>
            <a:endParaRPr lang="fa-IR" sz="1400" b="1" dirty="0" smtClean="0">
              <a:effectLst>
                <a:outerShdw blurRad="38100" dist="38100" dir="2700000" algn="tl">
                  <a:srgbClr val="000000">
                    <a:alpha val="43137"/>
                  </a:srgbClr>
                </a:outerShdw>
              </a:effectLst>
              <a:cs typeface="2  Nazanin" pitchFamily="2" charset="-78"/>
            </a:endParaRPr>
          </a:p>
          <a:p>
            <a:pPr algn="justLow">
              <a:buClr>
                <a:schemeClr val="accent1"/>
              </a:buClr>
              <a:buSzPct val="70000"/>
              <a:buFont typeface="Wingdings 2" pitchFamily="18" charset="2"/>
              <a:buChar char="Ò"/>
            </a:pPr>
            <a:r>
              <a:rPr lang="fa-IR" sz="2800" b="1" dirty="0" smtClean="0">
                <a:effectLst>
                  <a:outerShdw blurRad="38100" dist="38100" dir="2700000" algn="tl">
                    <a:srgbClr val="000000">
                      <a:alpha val="43137"/>
                    </a:srgbClr>
                  </a:outerShdw>
                </a:effectLst>
                <a:cs typeface="2  Nazanin" pitchFamily="2" charset="-78"/>
              </a:rPr>
              <a:t> تحليلگر بايد كليه هزينه ها و فوايد را فهرست‌وار منظور نمايد( اعم از اينكه ارزش‌گذاري شده يا ارزش‌گذاري نشده باشد)</a:t>
            </a:r>
          </a:p>
          <a:p>
            <a:pPr algn="justLow">
              <a:buClr>
                <a:schemeClr val="accent1"/>
              </a:buClr>
              <a:buSzPct val="70000"/>
            </a:pPr>
            <a:endParaRPr lang="fa-IR" sz="1400" b="1" dirty="0" smtClean="0">
              <a:effectLst>
                <a:outerShdw blurRad="38100" dist="38100" dir="2700000" algn="tl">
                  <a:srgbClr val="000000">
                    <a:alpha val="43137"/>
                  </a:srgbClr>
                </a:outerShdw>
              </a:effectLst>
              <a:cs typeface="2  Nazanin" pitchFamily="2" charset="-78"/>
            </a:endParaRPr>
          </a:p>
          <a:p>
            <a:pPr algn="justLow">
              <a:buClr>
                <a:schemeClr val="accent1"/>
              </a:buClr>
              <a:buSzPct val="70000"/>
              <a:buFont typeface="Wingdings 2" pitchFamily="18" charset="2"/>
              <a:buChar char="Ò"/>
            </a:pPr>
            <a:r>
              <a:rPr lang="fa-IR" sz="2800" b="1" dirty="0" smtClean="0">
                <a:effectLst>
                  <a:outerShdw blurRad="38100" dist="38100" dir="2700000" algn="tl">
                    <a:srgbClr val="000000">
                      <a:alpha val="43137"/>
                    </a:srgbClr>
                  </a:outerShdw>
                </a:effectLst>
                <a:cs typeface="2  Nazanin" pitchFamily="2" charset="-78"/>
              </a:rPr>
              <a:t> تحليلگر بايد در كار خود از اصول ثابتي پيروي نمايد. (مثلاً اگر مسايل زيست محيطي و هزينه هاي اجتماعي در پروژه هاي دولتي بعنوان يك سياست اصلي درنظر گرفته شده است، بايد در همه پروژه ها منظور گردد نه اينكه فقط در برخي).</a:t>
            </a:r>
            <a:endParaRPr lang="en-US" sz="2800" b="1" dirty="0" smtClean="0">
              <a:effectLst>
                <a:outerShdw blurRad="38100" dist="38100" dir="2700000" algn="tl">
                  <a:srgbClr val="000000">
                    <a:alpha val="43137"/>
                  </a:srgbClr>
                </a:outerShdw>
              </a:effectLst>
              <a:cs typeface="2  Nazanin" pitchFamily="2" charset="-78"/>
            </a:endParaRPr>
          </a:p>
        </p:txBody>
      </p:sp>
    </p:spTree>
    <p:extLst>
      <p:ext uri="{BB962C8B-B14F-4D97-AF65-F5344CB8AC3E}">
        <p14:creationId xmlns:p14="http://schemas.microsoft.com/office/powerpoint/2010/main" val="89809237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4">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p:cTn id="15"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16"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17" dur="1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8" presetClass="entr" presetSubtype="0" accel="10000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 calcmode="lin" valueType="num">
                                      <p:cBhvr>
                                        <p:cTn id="22" dur="500" fill="hold"/>
                                        <p:tgtEl>
                                          <p:spTgt spid="4">
                                            <p:txEl>
                                              <p:pRg st="4" end="4"/>
                                            </p:txEl>
                                          </p:spTgt>
                                        </p:tgtEl>
                                        <p:attrNameLst>
                                          <p:attrName>ppt_w</p:attrName>
                                        </p:attrNameLst>
                                      </p:cBhvr>
                                      <p:tavLst>
                                        <p:tav tm="0">
                                          <p:val>
                                            <p:strVal val="#ppt_w*2.5"/>
                                          </p:val>
                                        </p:tav>
                                        <p:tav tm="100000">
                                          <p:val>
                                            <p:strVal val="#ppt_w"/>
                                          </p:val>
                                        </p:tav>
                                      </p:tavLst>
                                    </p:anim>
                                    <p:anim calcmode="lin" valueType="num">
                                      <p:cBhvr>
                                        <p:cTn id="23" dur="500" fill="hold"/>
                                        <p:tgtEl>
                                          <p:spTgt spid="4">
                                            <p:txEl>
                                              <p:pRg st="4" end="4"/>
                                            </p:txEl>
                                          </p:spTgt>
                                        </p:tgtEl>
                                        <p:attrNameLst>
                                          <p:attrName>ppt_h</p:attrName>
                                        </p:attrNameLst>
                                      </p:cBhvr>
                                      <p:tavLst>
                                        <p:tav tm="0">
                                          <p:val>
                                            <p:strVal val="#ppt_h*0.01"/>
                                          </p:val>
                                        </p:tav>
                                        <p:tav tm="100000">
                                          <p:val>
                                            <p:strVal val="#ppt_h"/>
                                          </p:val>
                                        </p:tav>
                                      </p:tavLst>
                                    </p:anim>
                                    <p:anim calcmode="lin" valueType="num">
                                      <p:cBhvr>
                                        <p:cTn id="24"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5" dur="500" fill="hold"/>
                                        <p:tgtEl>
                                          <p:spTgt spid="4">
                                            <p:txEl>
                                              <p:pRg st="4" end="4"/>
                                            </p:txEl>
                                          </p:spTgt>
                                        </p:tgtEl>
                                        <p:attrNameLst>
                                          <p:attrName>ppt_y</p:attrName>
                                        </p:attrNameLst>
                                      </p:cBhvr>
                                      <p:tavLst>
                                        <p:tav tm="0">
                                          <p:val>
                                            <p:strVal val="#ppt_h+1"/>
                                          </p:val>
                                        </p:tav>
                                        <p:tav tm="100000">
                                          <p:val>
                                            <p:strVal val="#ppt_y"/>
                                          </p:val>
                                        </p:tav>
                                      </p:tavLst>
                                    </p:anim>
                                    <p:animEffect transition="in" filter="fade">
                                      <p:cBhvr>
                                        <p:cTn id="26" dur="5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1000"/>
                                        <p:tgtEl>
                                          <p:spTgt spid="4">
                                            <p:txEl>
                                              <p:pRg st="6" end="6"/>
                                            </p:txEl>
                                          </p:spTgt>
                                        </p:tgtEl>
                                      </p:cBhvr>
                                    </p:animEffect>
                                    <p:anim calcmode="lin" valueType="num">
                                      <p:cBhvr>
                                        <p:cTn id="3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4">
                                            <p:txEl>
                                              <p:pRg st="6" end="6"/>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r"/>
            <a:r>
              <a:rPr lang="fa-IR" sz="3500" b="1" dirty="0" smtClean="0">
                <a:latin typeface="Titr" pitchFamily="2" charset="-78"/>
                <a:cs typeface="Titr" pitchFamily="2" charset="-78"/>
              </a:rPr>
              <a:t>تحليل اصل هزينه فايده</a:t>
            </a:r>
            <a:endParaRPr lang="fa-IR" sz="3500" dirty="0">
              <a:latin typeface="Titr" pitchFamily="2" charset="-78"/>
              <a:cs typeface="Titr" pitchFamily="2" charset="-78"/>
            </a:endParaRPr>
          </a:p>
        </p:txBody>
      </p:sp>
      <p:sp>
        <p:nvSpPr>
          <p:cNvPr id="5" name="Content Placeholder 2"/>
          <p:cNvSpPr>
            <a:spLocks noGrp="1"/>
          </p:cNvSpPr>
          <p:nvPr>
            <p:ph idx="1"/>
          </p:nvPr>
        </p:nvSpPr>
        <p:spPr>
          <a:xfrm>
            <a:off x="0" y="1807361"/>
            <a:ext cx="8820471" cy="4051437"/>
          </a:xfrm>
          <a:effectLst>
            <a:softEdge rad="635000"/>
          </a:effectLst>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r>
              <a:rPr lang="fa-IR" sz="3600" b="1" dirty="0" smtClean="0">
                <a:cs typeface="B Nazanin"/>
              </a:rPr>
              <a:t>راه حل : </a:t>
            </a:r>
          </a:p>
          <a:p>
            <a:pPr marL="0" indent="0">
              <a:buNone/>
            </a:pPr>
            <a:r>
              <a:rPr lang="fa-IR" sz="3600" b="1" dirty="0" smtClean="0">
                <a:cs typeface="B Nazanin"/>
              </a:rPr>
              <a:t>1- بكارگيري ابزار نوين علمي مانند : منطق فازي ، الگوريتم ژنتيك و ...</a:t>
            </a:r>
          </a:p>
          <a:p>
            <a:pPr marL="0" indent="0">
              <a:buNone/>
            </a:pPr>
            <a:r>
              <a:rPr lang="fa-IR" sz="3600" b="1" dirty="0" smtClean="0">
                <a:cs typeface="B Nazanin"/>
              </a:rPr>
              <a:t>2- تشكيل اتاق فكر</a:t>
            </a:r>
          </a:p>
          <a:p>
            <a:pPr marL="0" indent="0">
              <a:buNone/>
            </a:pPr>
            <a:r>
              <a:rPr lang="fa-IR" sz="3600" b="1" dirty="0" smtClean="0">
                <a:cs typeface="B Nazanin"/>
              </a:rPr>
              <a:t>3- بكارگيري نظريه خبره</a:t>
            </a:r>
          </a:p>
        </p:txBody>
      </p:sp>
    </p:spTree>
    <p:extLst>
      <p:ext uri="{BB962C8B-B14F-4D97-AF65-F5344CB8AC3E}">
        <p14:creationId xmlns:p14="http://schemas.microsoft.com/office/powerpoint/2010/main" val="2503224479"/>
      </p:ext>
    </p:extLst>
  </p:cSld>
  <p:clrMapOvr>
    <a:masterClrMapping/>
  </p:clrMapOvr>
  <p:transition spd="slow">
    <p:push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custDataLst>
              <p:tags r:id="rId1"/>
            </p:custDataLst>
          </p:nvPr>
        </p:nvSpPr>
        <p:spPr>
          <a:xfrm>
            <a:off x="762000" y="269632"/>
            <a:ext cx="8077200" cy="1143000"/>
          </a:xfrm>
        </p:spPr>
        <p:txBody>
          <a:bodyPr>
            <a:normAutofit/>
          </a:bodyPr>
          <a:lstStyle/>
          <a:p>
            <a:pPr algn="r"/>
            <a:r>
              <a:rPr lang="fa-IR"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نكات</a:t>
            </a:r>
            <a:endParaRPr lang="en-US" sz="6600" dirty="0">
              <a:latin typeface="Titr" pitchFamily="2" charset="-78"/>
              <a:cs typeface="Titr" pitchFamily="2" charset="-78"/>
            </a:endParaRPr>
          </a:p>
        </p:txBody>
      </p:sp>
      <p:sp>
        <p:nvSpPr>
          <p:cNvPr id="4" name="Title 1"/>
          <p:cNvSpPr>
            <a:spLocks noGrp="1"/>
          </p:cNvSpPr>
          <p:nvPr>
            <p:ph idx="1"/>
          </p:nvPr>
        </p:nvSpPr>
        <p:spPr/>
        <p:txBody>
          <a:bodyPr/>
          <a:lstStyle/>
          <a:p>
            <a:pPr marL="0" indent="0">
              <a:buNone/>
            </a:pPr>
            <a:endParaRPr lang="fa-IR" dirty="0"/>
          </a:p>
        </p:txBody>
      </p:sp>
      <p:pic>
        <p:nvPicPr>
          <p:cNvPr id="5122" name="Picture 2" descr="C:\Users\rayansharq\Pictures\0vgos0tcnxu79dq54mp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95739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4"/>
          <p:cNvSpPr txBox="1">
            <a:spLocks/>
          </p:cNvSpPr>
          <p:nvPr>
            <p:custDataLst>
              <p:tags r:id="rId2"/>
            </p:custDataLst>
          </p:nvPr>
        </p:nvSpPr>
        <p:spPr>
          <a:xfrm>
            <a:off x="-468560" y="1052736"/>
            <a:ext cx="9612560" cy="5544615"/>
          </a:xfrm>
          <a:prstGeom prst="rect">
            <a:avLst/>
          </a:prstGeom>
        </p:spPr>
        <p:txBody>
          <a:bodyPr vert="horz" lIns="91440" tIns="45720" rIns="91440" bIns="45720" rtlCol="0" anchor="ctr">
            <a:normAutofit lnSpcReduction="10000"/>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Font typeface="Wingdings 2" charset="2"/>
              <a:buNone/>
            </a:pPr>
            <a:r>
              <a:rPr lang="fa-IR"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2  Nazanin"/>
                <a:cs typeface="Titr" pitchFamily="2" charset="-78"/>
              </a:rPr>
              <a:t>1- قبل از استاد وارد كلاس شويد .</a:t>
            </a:r>
          </a:p>
          <a:p>
            <a:pPr marL="0" indent="0">
              <a:buFont typeface="Wingdings 2" charset="2"/>
              <a:buNone/>
            </a:pPr>
            <a:r>
              <a:rPr lang="fa-IR"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2  Nazanin"/>
                <a:cs typeface="Titr" pitchFamily="2" charset="-78"/>
              </a:rPr>
              <a:t>2- هنگاميكه سوالي داشتيد فقط دست بلند كنيد .</a:t>
            </a:r>
          </a:p>
          <a:p>
            <a:pPr marL="0" indent="0">
              <a:buFont typeface="Wingdings 2" charset="2"/>
              <a:buNone/>
            </a:pPr>
            <a:r>
              <a:rPr lang="fa-IR"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tr" pitchFamily="2" charset="-78"/>
                <a:cs typeface="Titr" pitchFamily="2" charset="-78"/>
              </a:rPr>
              <a:t>3- در زمان كلاس درس صحبت نكنيد .</a:t>
            </a:r>
          </a:p>
          <a:p>
            <a:pPr marL="0" indent="0">
              <a:buFont typeface="Wingdings 2" charset="2"/>
              <a:buNone/>
            </a:pPr>
            <a:r>
              <a:rPr lang="fa-IR"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2  Nazanin"/>
                <a:cs typeface="Titr" pitchFamily="2" charset="-78"/>
              </a:rPr>
              <a:t>4- در زمان كلاس درس با موبايل صحبت نكنيد .</a:t>
            </a:r>
          </a:p>
          <a:p>
            <a:pPr marL="0" indent="0">
              <a:buFont typeface="Wingdings 2" charset="2"/>
              <a:buNone/>
            </a:pPr>
            <a:r>
              <a:rPr lang="fa-IR" sz="39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2  Nazanin"/>
                <a:cs typeface="Titr" pitchFamily="2" charset="-78"/>
              </a:rPr>
              <a:t>5- در زمان كلاس درس با موبايل پيامك نزنيد .</a:t>
            </a:r>
          </a:p>
          <a:p>
            <a:pPr marL="0" indent="0">
              <a:buFont typeface="Wingdings 2" charset="2"/>
              <a:buNone/>
            </a:pPr>
            <a:r>
              <a:rPr lang="fa-IR" sz="35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2  Nazanin"/>
                <a:cs typeface="Titr" pitchFamily="2" charset="-78"/>
              </a:rPr>
              <a:t>6- در زمان كلاس درس موبايل را در وضعيت سكوت قرار دهيد .</a:t>
            </a:r>
          </a:p>
          <a:p>
            <a:pPr marL="0" indent="0">
              <a:buFont typeface="Wingdings 2" charset="2"/>
              <a:buNone/>
            </a:pPr>
            <a:r>
              <a:rPr lang="fa-IR" sz="39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2  Nazanin"/>
                <a:cs typeface="Titr" pitchFamily="2" charset="-78"/>
              </a:rPr>
              <a:t>7- در هنگام حضور و غياب سكوت را مراعات فرماييد .</a:t>
            </a:r>
          </a:p>
          <a:p>
            <a:pPr marL="0" indent="0" algn="ctr">
              <a:buFont typeface="Wingdings 2" charset="2"/>
              <a:buNone/>
            </a:pPr>
            <a:r>
              <a:rPr lang="fa-IR"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tr" pitchFamily="2" charset="-78"/>
                <a:cs typeface="Titr" pitchFamily="2" charset="-78"/>
              </a:rPr>
              <a:t>              				         با تشكر</a:t>
            </a:r>
          </a:p>
        </p:txBody>
      </p:sp>
    </p:spTree>
    <p:extLst>
      <p:ext uri="{BB962C8B-B14F-4D97-AF65-F5344CB8AC3E}">
        <p14:creationId xmlns:p14="http://schemas.microsoft.com/office/powerpoint/2010/main" val="1877148962"/>
      </p:ext>
    </p:extLst>
  </p:cSld>
  <p:clrMapOvr>
    <a:masterClrMapping/>
  </p:clrMapOvr>
  <p:transition spd="slow">
    <p:push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rayansharq\Pictures\258549280ec7a60a4b184aca1.jpg"/>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9451948">
            <a:off x="-1280387" y="684628"/>
            <a:ext cx="8119447" cy="3118918"/>
          </a:xfrm>
          <a:prstGeom prst="rect">
            <a:avLst/>
          </a:prstGeom>
          <a:noFill/>
        </p:spPr>
        <p:txBody>
          <a:bodyPr wrap="square" rtlCol="0">
            <a:noAutofit/>
          </a:bodyPr>
          <a:lstStyle/>
          <a:p>
            <a:pPr algn="ctr"/>
            <a:r>
              <a:rPr lang="fa-IR" sz="6600" b="1" i="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Nazanin"/>
              </a:rPr>
              <a:t>بخش اول</a:t>
            </a:r>
          </a:p>
          <a:p>
            <a:pPr algn="ctr"/>
            <a:r>
              <a:rPr lang="fa-IR" sz="6600" b="1" i="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Nazanin"/>
              </a:rPr>
              <a:t>فصل دوم</a:t>
            </a:r>
          </a:p>
          <a:p>
            <a:pPr algn="ctr"/>
            <a:r>
              <a:rPr lang="fa-IR" sz="6600" b="1" i="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Nazanin"/>
              </a:rPr>
              <a:t>ب)روند تغییرات سهم دولت از درامد ملی</a:t>
            </a:r>
            <a:endParaRPr lang="en-US" sz="6600" b="1"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Nazanin"/>
            </a:endParaRPr>
          </a:p>
        </p:txBody>
      </p:sp>
    </p:spTree>
    <p:extLst>
      <p:ext uri="{BB962C8B-B14F-4D97-AF65-F5344CB8AC3E}">
        <p14:creationId xmlns:p14="http://schemas.microsoft.com/office/powerpoint/2010/main" val="3196730536"/>
      </p:ext>
    </p:extLst>
  </p:cSld>
  <p:clrMapOvr>
    <a:masterClrMapping/>
  </p:clrMapOvr>
  <p:transition spd="slow">
    <p:push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269632"/>
            <a:ext cx="8077200" cy="1143000"/>
          </a:xfrm>
        </p:spPr>
        <p:txBody>
          <a:bodyPr>
            <a:normAutofit/>
          </a:bodyPr>
          <a:lstStyle/>
          <a:p>
            <a:pPr algn="r"/>
            <a:r>
              <a:rPr lang="fa-IR" b="1" i="1" dirty="0" smtClean="0">
                <a:latin typeface="Titr" pitchFamily="2" charset="-78"/>
                <a:cs typeface="Titr" pitchFamily="2" charset="-78"/>
              </a:rPr>
              <a:t>مقدار وترکیب هزینه های دولت</a:t>
            </a:r>
            <a:endParaRPr lang="en-US" b="1" i="1" dirty="0">
              <a:latin typeface="Titr" pitchFamily="2" charset="-78"/>
              <a:cs typeface="Titr" pitchFamily="2" charset="-78"/>
            </a:endParaRPr>
          </a:p>
        </p:txBody>
      </p:sp>
      <p:sp>
        <p:nvSpPr>
          <p:cNvPr id="3" name="Content Placeholder 2"/>
          <p:cNvSpPr>
            <a:spLocks noGrp="1"/>
          </p:cNvSpPr>
          <p:nvPr>
            <p:ph idx="1"/>
          </p:nvPr>
        </p:nvSpPr>
        <p:spPr/>
        <p:txBody>
          <a:bodyPr/>
          <a:lstStyle/>
          <a:p>
            <a:pPr marL="0" indent="0">
              <a:buNone/>
            </a:pPr>
            <a:endParaRPr lang="fa-IR" dirty="0"/>
          </a:p>
        </p:txBody>
      </p:sp>
      <p:pic>
        <p:nvPicPr>
          <p:cNvPr id="6146" name="Picture 2" descr="C:\Users\rayansharq\Pictures\untitled.bmp"/>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323528" y="1196752"/>
            <a:ext cx="8515672" cy="4968552"/>
          </a:xfrm>
          <a:prstGeom prst="rect">
            <a:avLst/>
          </a:prstGeom>
          <a:effectLst>
            <a:softEdge rad="317500"/>
          </a:effectLst>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lnSpc>
                <a:spcPts val="6000"/>
              </a:lnSpc>
              <a:buFont typeface="Wingdings 2" charset="2"/>
              <a:buBlip>
                <a:blip r:embed="rId3"/>
              </a:buBlip>
            </a:pPr>
            <a:r>
              <a:rPr lang="fa-IR"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یکی از عمده معیارهای اندازه گیری نقش دولت مقدار و ترکیب هزینه   های دولت است</a:t>
            </a:r>
          </a:p>
          <a:p>
            <a:pPr>
              <a:lnSpc>
                <a:spcPts val="6000"/>
              </a:lnSpc>
              <a:buFont typeface="Wingdings 2" charset="2"/>
              <a:buBlip>
                <a:blip r:embed="rId3"/>
              </a:buBlip>
            </a:pPr>
            <a:r>
              <a:rPr lang="fa-IR"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سنجیدن تغییرات در هزینه های دولت نسبت به یک شاخص اقتصادی </a:t>
            </a:r>
          </a:p>
          <a:p>
            <a:pPr>
              <a:lnSpc>
                <a:spcPts val="6000"/>
              </a:lnSpc>
              <a:buFont typeface="Wingdings 2" charset="2"/>
              <a:buBlip>
                <a:blip r:embed="rId3"/>
              </a:buBlip>
            </a:pPr>
            <a:r>
              <a:rPr lang="fa-IR"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یکی از شاخص های تعیین کننده اهمیت دولت در اقتصادافزایش نسبت هزینه های دولت به درآمد ملی است .           </a:t>
            </a:r>
            <a:endParaRPr lang="en-US" sz="24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a:p>
            <a:pPr marL="0" indent="0">
              <a:lnSpc>
                <a:spcPts val="6000"/>
              </a:lnSpc>
              <a:buFont typeface="Wingdings 2" charset="2"/>
              <a:buNone/>
            </a:pPr>
            <a:r>
              <a:rPr lang="en-US" sz="2000" dirty="0" smtClean="0">
                <a:latin typeface="Titr" pitchFamily="2" charset="-78"/>
                <a:cs typeface="Titr" pitchFamily="2" charset="-78"/>
              </a:rPr>
              <a:t>G: Government			GNP : Gross National Production	</a:t>
            </a:r>
            <a:endParaRPr lang="en-US" sz="2000" dirty="0">
              <a:latin typeface="Titr" pitchFamily="2" charset="-78"/>
              <a:cs typeface="Titr" pitchFamily="2" charset="-78"/>
            </a:endParaRPr>
          </a:p>
        </p:txBody>
      </p:sp>
    </p:spTree>
    <p:extLst>
      <p:ext uri="{BB962C8B-B14F-4D97-AF65-F5344CB8AC3E}">
        <p14:creationId xmlns:p14="http://schemas.microsoft.com/office/powerpoint/2010/main" val="2067510635"/>
      </p:ext>
    </p:extLst>
  </p:cSld>
  <p:clrMapOvr>
    <a:masterClrMapping/>
  </p:clrMapOvr>
  <p:transition spd="slow">
    <p:push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269632"/>
            <a:ext cx="8077200" cy="1143000"/>
          </a:xfrm>
        </p:spPr>
        <p:txBody>
          <a:bodyPr/>
          <a:lstStyle/>
          <a:p>
            <a:pPr algn="ctr"/>
            <a:r>
              <a:rPr lang="fa-IR" sz="4400" b="1" dirty="0" smtClean="0">
                <a:solidFill>
                  <a:schemeClr val="accent1">
                    <a:lumMod val="50000"/>
                  </a:schemeClr>
                </a:solidFill>
                <a:latin typeface="Titr" pitchFamily="2" charset="-78"/>
                <a:cs typeface="Titr" pitchFamily="2" charset="-78"/>
              </a:rPr>
              <a:t>انواع هزینه های دولت</a:t>
            </a:r>
            <a:endParaRPr lang="en-US" sz="4400" b="1" dirty="0">
              <a:solidFill>
                <a:schemeClr val="accent1">
                  <a:lumMod val="50000"/>
                </a:schemeClr>
              </a:solidFill>
              <a:latin typeface="Titr" pitchFamily="2" charset="-78"/>
              <a:cs typeface="Titr" pitchFamily="2" charset="-78"/>
            </a:endParaRPr>
          </a:p>
        </p:txBody>
      </p:sp>
      <p:pic>
        <p:nvPicPr>
          <p:cNvPr id="7170" name="Picture 2" descr="C:\Users\rayansharq\Pictures\untitled.bmp"/>
          <p:cNvPicPr>
            <a:picLocks noGrp="1" noChangeAspect="1" noChangeArrowheads="1"/>
          </p:cNvPicPr>
          <p:nvPr>
            <p:ph idx="1"/>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31499"/>
            <a:ext cx="9143999" cy="6859803"/>
          </a:xfrm>
          <a:prstGeom prst="rect">
            <a:avLst/>
          </a:prstGeom>
          <a:noFill/>
          <a:extLst>
            <a:ext uri="{909E8E84-426E-40DD-AFC4-6F175D3DCCD1}">
              <a14:hiddenFill xmlns:a14="http://schemas.microsoft.com/office/drawing/2010/main">
                <a:solidFill>
                  <a:srgbClr val="FFFFFF"/>
                </a:solidFill>
              </a14:hiddenFill>
            </a:ext>
          </a:extLst>
        </p:spPr>
      </p:pic>
      <p:sp>
        <p:nvSpPr>
          <p:cNvPr id="6" name="Folded Corner 5"/>
          <p:cNvSpPr/>
          <p:nvPr/>
        </p:nvSpPr>
        <p:spPr>
          <a:xfrm>
            <a:off x="642910" y="1981200"/>
            <a:ext cx="3700490" cy="3657600"/>
          </a:xfrm>
          <a:prstGeom prst="foldedCorner">
            <a:avLst/>
          </a:prstGeom>
          <a:scene3d>
            <a:camera prst="isometricOffAxis1Right"/>
            <a:lightRig rig="threePt" dir="t"/>
          </a:scene3d>
        </p:spPr>
        <p:style>
          <a:lnRef idx="1">
            <a:schemeClr val="accent3"/>
          </a:lnRef>
          <a:fillRef idx="2">
            <a:schemeClr val="accent3"/>
          </a:fillRef>
          <a:effectRef idx="1">
            <a:schemeClr val="accent3"/>
          </a:effectRef>
          <a:fontRef idx="minor">
            <a:schemeClr val="dk1"/>
          </a:fontRef>
        </p:style>
        <p:txBody>
          <a:bodyPr rtlCol="0" anchor="ctr"/>
          <a:lstStyle/>
          <a:p>
            <a:pPr algn="r"/>
            <a:r>
              <a:rPr lang="fa-IR" sz="2400" b="1" dirty="0" smtClean="0">
                <a:ln w="1905"/>
                <a:solidFill>
                  <a:srgbClr val="C00000"/>
                </a:solidFill>
                <a:effectLst>
                  <a:innerShdw blurRad="69850" dist="43180" dir="5400000">
                    <a:srgbClr val="000000">
                      <a:alpha val="65000"/>
                    </a:srgbClr>
                  </a:innerShdw>
                </a:effectLst>
                <a:latin typeface="Titr" pitchFamily="2" charset="-78"/>
                <a:cs typeface="Titr" pitchFamily="2" charset="-78"/>
              </a:rPr>
              <a:t>هزینه های دولت برای بازنشستگی و سوبسیدها و پرداخت به بیکاران</a:t>
            </a:r>
            <a:endParaRPr lang="en-US" sz="2400" b="1" dirty="0">
              <a:ln w="1905"/>
              <a:solidFill>
                <a:srgbClr val="C00000"/>
              </a:solidFill>
              <a:effectLst>
                <a:innerShdw blurRad="69850" dist="43180" dir="5400000">
                  <a:srgbClr val="000000">
                    <a:alpha val="65000"/>
                  </a:srgbClr>
                </a:innerShdw>
              </a:effectLst>
              <a:latin typeface="Titr" pitchFamily="2" charset="-78"/>
              <a:cs typeface="Titr" pitchFamily="2" charset="-78"/>
            </a:endParaRPr>
          </a:p>
        </p:txBody>
      </p:sp>
      <p:sp>
        <p:nvSpPr>
          <p:cNvPr id="7" name="Folded Corner 6"/>
          <p:cNvSpPr/>
          <p:nvPr/>
        </p:nvSpPr>
        <p:spPr>
          <a:xfrm>
            <a:off x="5181600" y="1981200"/>
            <a:ext cx="3352800" cy="3581400"/>
          </a:xfrm>
          <a:prstGeom prst="foldedCorner">
            <a:avLst/>
          </a:prstGeom>
          <a:scene3d>
            <a:camera prst="isometricOffAxis1Right"/>
            <a:lightRig rig="threePt" dir="t"/>
          </a:scene3d>
        </p:spPr>
        <p:style>
          <a:lnRef idx="1">
            <a:schemeClr val="accent3"/>
          </a:lnRef>
          <a:fillRef idx="2">
            <a:schemeClr val="accent3"/>
          </a:fillRef>
          <a:effectRef idx="1">
            <a:schemeClr val="accent3"/>
          </a:effectRef>
          <a:fontRef idx="minor">
            <a:schemeClr val="dk1"/>
          </a:fontRef>
        </p:style>
        <p:txBody>
          <a:bodyPr rtlCol="0" anchor="ctr"/>
          <a:lstStyle/>
          <a:p>
            <a:pPr algn="r" rtl="1"/>
            <a:endParaRPr lang="fa-I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endParaRPr>
          </a:p>
          <a:p>
            <a:pPr algn="r" rtl="1"/>
            <a:endParaRPr lang="fa-IR"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endParaRPr>
          </a:p>
          <a:p>
            <a:pPr algn="r" rtl="1"/>
            <a:endParaRPr lang="fa-I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endParaRPr>
          </a:p>
          <a:p>
            <a:pPr algn="r" rtl="1"/>
            <a:endParaRPr lang="fa-IR"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endParaRPr>
          </a:p>
          <a:p>
            <a:pPr algn="r" rtl="1"/>
            <a:r>
              <a:rPr lang="fa-I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tr" pitchFamily="2" charset="-78"/>
                <a:cs typeface="Titr" pitchFamily="2" charset="-78"/>
              </a:rPr>
              <a:t>1. </a:t>
            </a:r>
            <a:r>
              <a:rPr lang="fa-IR" sz="2400" b="1" dirty="0" smtClean="0">
                <a:ln w="1905"/>
                <a:solidFill>
                  <a:srgbClr val="C00000"/>
                </a:solidFill>
                <a:effectLst>
                  <a:innerShdw blurRad="69850" dist="43180" dir="5400000">
                    <a:srgbClr val="000000">
                      <a:alpha val="65000"/>
                    </a:srgbClr>
                  </a:innerShdw>
                </a:effectLst>
                <a:latin typeface="Titr" pitchFamily="2" charset="-78"/>
                <a:cs typeface="Titr" pitchFamily="2" charset="-78"/>
              </a:rPr>
              <a:t>هزینه هایی که به وسیله دولت </a:t>
            </a:r>
            <a:r>
              <a:rPr lang="en-US" sz="2400" b="1" dirty="0" smtClean="0">
                <a:ln w="1905"/>
                <a:solidFill>
                  <a:srgbClr val="C00000"/>
                </a:solidFill>
                <a:effectLst>
                  <a:innerShdw blurRad="69850" dist="43180" dir="5400000">
                    <a:srgbClr val="000000">
                      <a:alpha val="65000"/>
                    </a:srgbClr>
                  </a:innerShdw>
                </a:effectLst>
                <a:latin typeface="Titr" pitchFamily="2" charset="-78"/>
                <a:cs typeface="Titr" pitchFamily="2" charset="-78"/>
              </a:rPr>
              <a:t> .</a:t>
            </a:r>
            <a:r>
              <a:rPr lang="fa-IR" sz="2400" b="1" dirty="0" smtClean="0">
                <a:ln w="1905"/>
                <a:solidFill>
                  <a:srgbClr val="C00000"/>
                </a:solidFill>
                <a:effectLst>
                  <a:innerShdw blurRad="69850" dist="43180" dir="5400000">
                    <a:srgbClr val="000000">
                      <a:alpha val="65000"/>
                    </a:srgbClr>
                  </a:innerShdw>
                </a:effectLst>
                <a:latin typeface="Titr" pitchFamily="2" charset="-78"/>
                <a:cs typeface="Titr" pitchFamily="2" charset="-78"/>
              </a:rPr>
              <a:t>صورت می گیرد</a:t>
            </a:r>
            <a:endParaRPr lang="en-US" sz="2400" b="1" dirty="0" smtClean="0">
              <a:ln w="1905"/>
              <a:solidFill>
                <a:srgbClr val="C00000"/>
              </a:solidFill>
              <a:effectLst>
                <a:innerShdw blurRad="69850" dist="43180" dir="5400000">
                  <a:srgbClr val="000000">
                    <a:alpha val="65000"/>
                  </a:srgbClr>
                </a:innerShdw>
              </a:effectLst>
              <a:latin typeface="Titr" pitchFamily="2" charset="-78"/>
              <a:cs typeface="Titr" pitchFamily="2" charset="-78"/>
            </a:endParaRPr>
          </a:p>
          <a:p>
            <a:pPr algn="r" rtl="1"/>
            <a:r>
              <a:rPr lang="fa-IR" sz="2400" b="1" dirty="0" smtClean="0">
                <a:ln w="1905"/>
                <a:solidFill>
                  <a:srgbClr val="C00000"/>
                </a:solidFill>
                <a:effectLst>
                  <a:innerShdw blurRad="69850" dist="43180" dir="5400000">
                    <a:srgbClr val="000000">
                      <a:alpha val="65000"/>
                    </a:srgbClr>
                  </a:innerShdw>
                </a:effectLst>
                <a:latin typeface="Titr" pitchFamily="2" charset="-78"/>
                <a:cs typeface="Titr" pitchFamily="2" charset="-78"/>
              </a:rPr>
              <a:t>هزينه هاي جاري : حقوق كاركنان و ...</a:t>
            </a:r>
          </a:p>
          <a:p>
            <a:pPr algn="r" rtl="1"/>
            <a:r>
              <a:rPr lang="fa-IR" sz="2400" b="1" dirty="0" smtClean="0">
                <a:ln w="1905"/>
                <a:solidFill>
                  <a:srgbClr val="C00000"/>
                </a:solidFill>
                <a:effectLst>
                  <a:innerShdw blurRad="69850" dist="43180" dir="5400000">
                    <a:srgbClr val="000000">
                      <a:alpha val="65000"/>
                    </a:srgbClr>
                  </a:innerShdw>
                </a:effectLst>
                <a:latin typeface="Titr" pitchFamily="2" charset="-78"/>
                <a:cs typeface="Titr" pitchFamily="2" charset="-78"/>
              </a:rPr>
              <a:t>2.  هزينه هاي سرمايه اي : طرحهاي زيربنايي ( راه و... ) </a:t>
            </a:r>
            <a:endParaRPr lang="en-US" sz="2400" b="1" dirty="0">
              <a:ln w="1905"/>
              <a:solidFill>
                <a:srgbClr val="C00000"/>
              </a:solidFill>
              <a:effectLst>
                <a:innerShdw blurRad="69850" dist="43180" dir="5400000">
                  <a:srgbClr val="000000">
                    <a:alpha val="65000"/>
                  </a:srgbClr>
                </a:innerShdw>
              </a:effectLst>
              <a:latin typeface="Titr" pitchFamily="2" charset="-78"/>
              <a:cs typeface="Titr" pitchFamily="2" charset="-78"/>
            </a:endParaRPr>
          </a:p>
        </p:txBody>
      </p:sp>
    </p:spTree>
    <p:extLst>
      <p:ext uri="{BB962C8B-B14F-4D97-AF65-F5344CB8AC3E}">
        <p14:creationId xmlns:p14="http://schemas.microsoft.com/office/powerpoint/2010/main" val="2589960949"/>
      </p:ext>
    </p:extLst>
  </p:cSld>
  <p:clrMapOvr>
    <a:masterClrMapping/>
  </p:clrMapOvr>
  <p:transition spd="slow">
    <p:push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269632"/>
            <a:ext cx="8077200" cy="1143000"/>
          </a:xfrm>
          <a:solidFill>
            <a:schemeClr val="accent4">
              <a:lumMod val="40000"/>
              <a:lumOff val="60000"/>
            </a:schemeClr>
          </a:solidFill>
        </p:spPr>
        <p:txBody>
          <a:bodyPr>
            <a:normAutofit/>
          </a:bodyPr>
          <a:lstStyle/>
          <a:p>
            <a:pPr algn="ctr"/>
            <a:r>
              <a:rPr lang="fa-IR" b="1" dirty="0" smtClean="0">
                <a:latin typeface="Titr" pitchFamily="2" charset="-78"/>
                <a:cs typeface="Titr" pitchFamily="2" charset="-78"/>
              </a:rPr>
              <a:t>گروه بندی کشورهای جهان تا قبل از سال 1991</a:t>
            </a:r>
            <a:endParaRPr lang="en-US" b="1" dirty="0">
              <a:latin typeface="Titr" pitchFamily="2" charset="-78"/>
              <a:cs typeface="Titr" pitchFamily="2" charset="-78"/>
            </a:endParaRPr>
          </a:p>
        </p:txBody>
      </p:sp>
      <p:sp>
        <p:nvSpPr>
          <p:cNvPr id="6" name="Content Placeholder 2"/>
          <p:cNvSpPr>
            <a:spLocks noGrp="1"/>
          </p:cNvSpPr>
          <p:nvPr>
            <p:ph idx="1"/>
          </p:nvPr>
        </p:nvSpPr>
        <p:spPr>
          <a:xfrm>
            <a:off x="467544" y="1807361"/>
            <a:ext cx="8352928" cy="3853887"/>
          </a:xfrm>
        </p:spPr>
        <p:txBody>
          <a:bodyPr>
            <a:normAutofit/>
          </a:bodyPr>
          <a:lstStyle/>
          <a:p>
            <a:pPr>
              <a:buBlip>
                <a:blip r:embed="rId2"/>
              </a:buBlip>
            </a:pPr>
            <a:r>
              <a:rPr lang="fa-IR" sz="2800" dirty="0" smtClean="0">
                <a:latin typeface="Titr" pitchFamily="2" charset="-78"/>
                <a:cs typeface="Titr" pitchFamily="2" charset="-78"/>
              </a:rPr>
              <a:t>کشورهای صنعتی متکی به اقتصاد آزادهمچون ایالات متحده-آلمان </a:t>
            </a:r>
          </a:p>
          <a:p>
            <a:pPr>
              <a:buNone/>
            </a:pPr>
            <a:endParaRPr lang="fa-IR" sz="2800" dirty="0" smtClean="0">
              <a:latin typeface="Titr" pitchFamily="2" charset="-78"/>
              <a:cs typeface="Titr" pitchFamily="2" charset="-78"/>
            </a:endParaRPr>
          </a:p>
          <a:p>
            <a:pPr>
              <a:buBlip>
                <a:blip r:embed="rId2"/>
              </a:buBlip>
            </a:pPr>
            <a:r>
              <a:rPr lang="fa-IR" sz="2800" dirty="0" smtClean="0">
                <a:latin typeface="Titr" pitchFamily="2" charset="-78"/>
                <a:cs typeface="Titr" pitchFamily="2" charset="-78"/>
              </a:rPr>
              <a:t>کشورهای سوسیالیست- کمونیست</a:t>
            </a:r>
          </a:p>
          <a:p>
            <a:pPr>
              <a:buNone/>
            </a:pPr>
            <a:endParaRPr lang="fa-IR" sz="2800" dirty="0" smtClean="0">
              <a:latin typeface="Titr" pitchFamily="2" charset="-78"/>
              <a:cs typeface="Titr" pitchFamily="2" charset="-78"/>
            </a:endParaRPr>
          </a:p>
          <a:p>
            <a:pPr>
              <a:buBlip>
                <a:blip r:embed="rId2"/>
              </a:buBlip>
            </a:pPr>
            <a:r>
              <a:rPr lang="fa-IR" sz="2800" dirty="0" smtClean="0">
                <a:latin typeface="Titr" pitchFamily="2" charset="-78"/>
                <a:cs typeface="Titr" pitchFamily="2" charset="-78"/>
              </a:rPr>
              <a:t>بقیه دنیا که شامل کشورهای جهان سوم و بخش از جهان توسعه یافته و صنعتی مثل اروپای شمالی</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450373545"/>
      </p:ext>
    </p:extLst>
  </p:cSld>
  <p:clrMapOvr>
    <a:masterClrMapping/>
  </p:clrMapOvr>
  <p:transition spd="slow">
    <p:push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95536" y="269632"/>
            <a:ext cx="8443664" cy="1143000"/>
          </a:xfrm>
          <a:ln/>
        </p:spPr>
        <p:style>
          <a:lnRef idx="1">
            <a:schemeClr val="accent2"/>
          </a:lnRef>
          <a:fillRef idx="2">
            <a:schemeClr val="accent2"/>
          </a:fillRef>
          <a:effectRef idx="1">
            <a:schemeClr val="accent2"/>
          </a:effectRef>
          <a:fontRef idx="minor">
            <a:schemeClr val="dk1"/>
          </a:fontRef>
        </p:style>
        <p:txBody>
          <a:bodyPr/>
          <a:lstStyle/>
          <a:p>
            <a:pPr algn="ctr"/>
            <a:r>
              <a:rPr lang="fa-IR" sz="4000" dirty="0" smtClean="0">
                <a:solidFill>
                  <a:schemeClr val="accent5">
                    <a:lumMod val="75000"/>
                  </a:schemeClr>
                </a:solidFill>
                <a:latin typeface="Titr" pitchFamily="2" charset="-78"/>
                <a:cs typeface="Titr" pitchFamily="2" charset="-78"/>
              </a:rPr>
              <a:t>دلایل رشد هزینه های دولت</a:t>
            </a:r>
            <a:endParaRPr lang="en-US" sz="4000" dirty="0">
              <a:solidFill>
                <a:schemeClr val="accent5">
                  <a:lumMod val="75000"/>
                </a:schemeClr>
              </a:solidFill>
              <a:latin typeface="Titr" pitchFamily="2" charset="-78"/>
              <a:cs typeface="Titr" pitchFamily="2" charset="-78"/>
            </a:endParaRPr>
          </a:p>
        </p:txBody>
      </p:sp>
      <p:sp>
        <p:nvSpPr>
          <p:cNvPr id="8" name="Rectangle 7"/>
          <p:cNvSpPr/>
          <p:nvPr/>
        </p:nvSpPr>
        <p:spPr>
          <a:xfrm>
            <a:off x="899592" y="1844824"/>
            <a:ext cx="7848872" cy="830997"/>
          </a:xfrm>
          <a:prstGeom prst="rect">
            <a:avLst/>
          </a:prstGeom>
        </p:spPr>
        <p:txBody>
          <a:bodyPr wrap="square">
            <a:spAutoFit/>
          </a:bodyPr>
          <a:lstStyle/>
          <a:p>
            <a:pPr marL="514350" indent="-514350">
              <a:buFont typeface="+mj-lt"/>
              <a:buAutoNum type="arabicPeriod"/>
            </a:pPr>
            <a:r>
              <a:rPr lang="fa-IR" sz="2400" b="1" dirty="0">
                <a:solidFill>
                  <a:schemeClr val="bg1"/>
                </a:solidFill>
                <a:latin typeface="Titr" pitchFamily="2" charset="-78"/>
                <a:cs typeface="Titr" pitchFamily="2" charset="-78"/>
              </a:rPr>
              <a:t>مدل رشد هزینه های دولت از دیدگاه رشد و توسعه اقتصادی (نظریات ماسگریو ورستو)</a:t>
            </a:r>
          </a:p>
        </p:txBody>
      </p:sp>
      <p:sp>
        <p:nvSpPr>
          <p:cNvPr id="11" name="Rectangle 10"/>
          <p:cNvSpPr/>
          <p:nvPr/>
        </p:nvSpPr>
        <p:spPr>
          <a:xfrm>
            <a:off x="179512" y="2675821"/>
            <a:ext cx="8856984" cy="1938992"/>
          </a:xfrm>
          <a:prstGeom prst="rect">
            <a:avLst/>
          </a:prstGeom>
        </p:spPr>
        <p:txBody>
          <a:bodyPr wrap="square">
            <a:spAutoFit/>
          </a:bodyPr>
          <a:lstStyle/>
          <a:p>
            <a:pPr marL="800100" lvl="2" indent="0" algn="ctr">
              <a:buNone/>
            </a:pPr>
            <a:r>
              <a:rPr lang="fa-IR" sz="2400" b="1" cap="all" dirty="0">
                <a:ln w="9000" cmpd="sng">
                  <a:solidFill>
                    <a:schemeClr val="accent5">
                      <a:lumMod val="5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در مرحله ابتدایی رشد و توسعه اقتصادی هزینه های سرمایه گذاری دولت</a:t>
            </a:r>
          </a:p>
          <a:p>
            <a:pPr algn="ctr"/>
            <a:r>
              <a:rPr lang="fa-IR" sz="2400" b="1" cap="all" dirty="0">
                <a:ln w="9000" cmpd="sng">
                  <a:solidFill>
                    <a:schemeClr val="accent5">
                      <a:lumMod val="5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 نسبت به سرمایه گذاری کل جامعه رشد بیشتری دارد . عامل افزایش در هزینه های</a:t>
            </a:r>
          </a:p>
          <a:p>
            <a:pPr algn="ctr"/>
            <a:r>
              <a:rPr lang="fa-IR" sz="2400" b="1" cap="all" dirty="0">
                <a:ln w="9000" cmpd="sng">
                  <a:solidFill>
                    <a:schemeClr val="accent5">
                      <a:lumMod val="5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 سرمایه گذاری دولت ناشی از سرمایه گذاری زیربنایی است مانند ایجاد راه و جاده ، فراهم نمودن سیستم حمل </a:t>
            </a:r>
          </a:p>
          <a:p>
            <a:pPr algn="ctr"/>
            <a:r>
              <a:rPr lang="fa-IR" sz="2400" b="1" cap="all" dirty="0">
                <a:ln w="9000" cmpd="sng">
                  <a:solidFill>
                    <a:schemeClr val="accent5">
                      <a:lumMod val="5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tr" pitchFamily="2" charset="-78"/>
                <a:cs typeface="Titr" pitchFamily="2" charset="-78"/>
              </a:rPr>
              <a:t>ونقل و آموزش و...</a:t>
            </a:r>
          </a:p>
        </p:txBody>
      </p:sp>
      <p:sp>
        <p:nvSpPr>
          <p:cNvPr id="13" name="Rectangle 12"/>
          <p:cNvSpPr/>
          <p:nvPr/>
        </p:nvSpPr>
        <p:spPr>
          <a:xfrm>
            <a:off x="179512" y="4797152"/>
            <a:ext cx="8352928" cy="1569660"/>
          </a:xfrm>
          <a:prstGeom prst="rect">
            <a:avLst/>
          </a:prstGeom>
        </p:spPr>
        <p:txBody>
          <a:bodyPr wrap="square">
            <a:spAutoFit/>
          </a:bodyPr>
          <a:lstStyle/>
          <a:p>
            <a:pPr algn="ctr"/>
            <a:r>
              <a:rPr lang="fa-IR"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در مرحله بعداز رشد و توسعه هنوز هم هزینه های سرمایه گذاری دولت برای ایجاد زیربنا جهت رشد و توسعه بخش قابل توجهی از هزینه سرمایه گذاری کل را تشکیل می دهد . در کنار ادامه سرمایه گذاری دولت سرمایه گذاری بخش خصوصی نیز رشد قابل ملاحظه ای داشته</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r>
              <a:rPr lang="fa-IR"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است .</a:t>
            </a:r>
          </a:p>
        </p:txBody>
      </p:sp>
    </p:spTree>
    <p:extLst>
      <p:ext uri="{BB962C8B-B14F-4D97-AF65-F5344CB8AC3E}">
        <p14:creationId xmlns:p14="http://schemas.microsoft.com/office/powerpoint/2010/main" val="515465362"/>
      </p:ext>
    </p:extLst>
  </p:cSld>
  <p:clrMapOvr>
    <a:masterClrMapping/>
  </p:clrMapOvr>
  <p:transition spd="slow">
    <p:push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8"/>
          <p:cNvSpPr>
            <a:spLocks noGrp="1"/>
          </p:cNvSpPr>
          <p:nvPr>
            <p:ph type="title"/>
          </p:nvPr>
        </p:nvSpPr>
        <p:spPr>
          <a:xfrm>
            <a:off x="762000" y="269632"/>
            <a:ext cx="8077200" cy="2079248"/>
          </a:xfrm>
        </p:spPr>
        <p:txBody>
          <a:bodyPr>
            <a:noAutofit/>
          </a:bodyPr>
          <a:lstStyle/>
          <a:p>
            <a:pPr algn="r">
              <a:buFont typeface="Wingdings" pitchFamily="2" charset="2"/>
              <a:buChar char="v"/>
            </a:pPr>
            <a:r>
              <a:rPr lang="fa-IR" sz="2400" dirty="0" smtClean="0">
                <a:latin typeface="Titr" pitchFamily="2" charset="-78"/>
                <a:cs typeface="Titr" pitchFamily="2" charset="-78"/>
              </a:rPr>
              <a:t>با ایجاد راه و جاده توسط دولت -جابجایی کالا ارزانتر-کاهش قیمت کالای مصرفی –افزایش تقاضا-افزایش عرضه تولیدات-سرمایه گذاری بیشتر توسط بخش خصوصی</a:t>
            </a:r>
            <a:br>
              <a:rPr lang="fa-IR" sz="2400" dirty="0" smtClean="0">
                <a:latin typeface="Titr" pitchFamily="2" charset="-78"/>
                <a:cs typeface="Titr" pitchFamily="2" charset="-78"/>
              </a:rPr>
            </a:br>
            <a:r>
              <a:rPr lang="fa-IR" sz="2400" dirty="0" smtClean="0">
                <a:latin typeface="Titr" pitchFamily="2" charset="-78"/>
                <a:cs typeface="Titr" pitchFamily="2" charset="-78"/>
              </a:rPr>
              <a:t/>
            </a:r>
            <a:br>
              <a:rPr lang="fa-IR" sz="2400" dirty="0" smtClean="0">
                <a:latin typeface="Titr" pitchFamily="2" charset="-78"/>
                <a:cs typeface="Titr" pitchFamily="2" charset="-78"/>
              </a:rPr>
            </a:br>
            <a:endParaRPr lang="en-US" sz="2400" dirty="0">
              <a:latin typeface="Titr" pitchFamily="2" charset="-78"/>
              <a:cs typeface="Titr" pitchFamily="2" charset="-78"/>
            </a:endParaRPr>
          </a:p>
        </p:txBody>
      </p:sp>
      <p:sp>
        <p:nvSpPr>
          <p:cNvPr id="6" name="Content Placeholder 9"/>
          <p:cNvSpPr txBox="1">
            <a:spLocks/>
          </p:cNvSpPr>
          <p:nvPr/>
        </p:nvSpPr>
        <p:spPr>
          <a:xfrm>
            <a:off x="323528" y="1988839"/>
            <a:ext cx="8712968" cy="4297363"/>
          </a:xfrm>
          <a:prstGeom prst="rect">
            <a:avLst/>
          </a:prstGeom>
        </p:spPr>
        <p:txBody>
          <a:bodyPr vert="horz" lIns="91440" tIns="45720" rIns="91440" bIns="45720" rtlCol="0" anchor="ctr">
            <a:normAutofit fontScale="92500"/>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buFont typeface="Wingdings" pitchFamily="2" charset="2"/>
              <a:buChar char="v"/>
            </a:pPr>
            <a:r>
              <a:rPr lang="fa-IR" sz="2700" dirty="0" smtClean="0">
                <a:latin typeface="Titr" pitchFamily="2" charset="-78"/>
                <a:cs typeface="Titr" pitchFamily="2" charset="-78"/>
              </a:rPr>
              <a:t> در مرحله بعد نیاز به سرمایه گذاری زیربنایی توسط دولت کم خواهد شد ولی سرمایه گذاری اجتماعی و خدمات رفاهی جایگزین آن خواهد شد .</a:t>
            </a:r>
          </a:p>
          <a:p>
            <a:pPr>
              <a:buFont typeface="Wingdings" pitchFamily="2" charset="2"/>
              <a:buChar char="v"/>
            </a:pPr>
            <a:r>
              <a:rPr lang="fa-IR" sz="2700" dirty="0" smtClean="0">
                <a:latin typeface="Titr" pitchFamily="2" charset="-78"/>
                <a:cs typeface="Titr" pitchFamily="2" charset="-78"/>
              </a:rPr>
              <a:t>در مرحله مصرف و توليد انبوه اختلاف طبقاتي درآمد افزايش مي يابد و دولت برنامه توزيع مناسب درآمد ( از طريق هزينه هاي انتقالي ) را پي گيري مي كند .</a:t>
            </a:r>
            <a:endParaRPr lang="fa-IR" sz="2400" b="1" dirty="0" smtClean="0">
              <a:solidFill>
                <a:schemeClr val="accent2"/>
              </a:solidFill>
              <a:latin typeface="Titr" pitchFamily="2" charset="-78"/>
              <a:cs typeface="Titr" pitchFamily="2" charset="-78"/>
            </a:endParaRPr>
          </a:p>
          <a:p>
            <a:pPr>
              <a:buFont typeface="Wingdings 2" charset="2"/>
              <a:buNone/>
            </a:pPr>
            <a:r>
              <a:rPr lang="fa-IR" sz="3300" b="1" dirty="0" smtClean="0">
                <a:ln>
                  <a:solidFill>
                    <a:srgbClr val="00B050"/>
                  </a:solidFill>
                </a:ln>
                <a:solidFill>
                  <a:schemeClr val="bg1"/>
                </a:solidFill>
                <a:latin typeface="Titr" pitchFamily="2" charset="-78"/>
                <a:cs typeface="Titr" pitchFamily="2" charset="-78"/>
              </a:rPr>
              <a:t>2.نظریه واگنر</a:t>
            </a:r>
          </a:p>
          <a:p>
            <a:pPr>
              <a:buFont typeface="Wingdings" pitchFamily="2" charset="2"/>
              <a:buChar char="v"/>
            </a:pPr>
            <a:r>
              <a:rPr lang="fa-IR" sz="2700" dirty="0" smtClean="0">
                <a:latin typeface="Titr" pitchFamily="2" charset="-78"/>
                <a:cs typeface="Titr" pitchFamily="2" charset="-78"/>
              </a:rPr>
              <a:t>با افزایش درآمدهای سرانه در یک اقتصاداندازه نسبی بخش عمومی هم افزایش خواهد یافت .</a:t>
            </a:r>
            <a:r>
              <a:rPr lang="en-US" sz="2700" dirty="0">
                <a:cs typeface="B Nazanin"/>
              </a:rPr>
              <a:t> G &gt;GNP</a:t>
            </a:r>
            <a:r>
              <a:rPr lang="fa-IR" sz="2700" dirty="0" smtClean="0">
                <a:latin typeface="Titr" pitchFamily="2" charset="-78"/>
                <a:cs typeface="Titr" pitchFamily="2" charset="-78"/>
              </a:rPr>
              <a:t> چرا كه كشش درآمدي تقاضاي كالاها و خدمات اجتماعي بالا است . </a:t>
            </a:r>
          </a:p>
          <a:p>
            <a:pPr>
              <a:buFont typeface="Wingdings" pitchFamily="2" charset="2"/>
              <a:buChar char="v"/>
            </a:pPr>
            <a:r>
              <a:rPr lang="fa-IR" sz="2700" dirty="0" smtClean="0">
                <a:latin typeface="Titr" pitchFamily="2" charset="-78"/>
                <a:cs typeface="Titr" pitchFamily="2" charset="-78"/>
              </a:rPr>
              <a:t>اگر درآمد ناخالص ملی و درآمد سرانه افزایش یابند هزینه های دولت نیز افزایش خواهد یافت ونرخ افزایش در هزینه های دولت بیشتر ازنرخ افزایش درآمد ملی خواهد بود .</a:t>
            </a:r>
            <a:endParaRPr lang="en-US" sz="2700" dirty="0">
              <a:latin typeface="Titr" pitchFamily="2" charset="-78"/>
              <a:cs typeface="Titr" pitchFamily="2" charset="-78"/>
            </a:endParaRPr>
          </a:p>
        </p:txBody>
      </p:sp>
    </p:spTree>
    <p:extLst>
      <p:ext uri="{BB962C8B-B14F-4D97-AF65-F5344CB8AC3E}">
        <p14:creationId xmlns:p14="http://schemas.microsoft.com/office/powerpoint/2010/main" val="1343434477"/>
      </p:ext>
    </p:extLst>
  </p:cSld>
  <p:clrMapOvr>
    <a:masterClrMapping/>
  </p:clrMapOvr>
  <p:transition spd="slow">
    <p:push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269632"/>
            <a:ext cx="8077200" cy="1143000"/>
          </a:xfrm>
          <a:solidFill>
            <a:schemeClr val="tx2">
              <a:lumMod val="40000"/>
              <a:lumOff val="60000"/>
            </a:schemeClr>
          </a:solidFill>
        </p:spPr>
        <p:txBody>
          <a:bodyPr>
            <a:normAutofit/>
          </a:bodyPr>
          <a:lstStyle/>
          <a:p>
            <a:pPr algn="r"/>
            <a:r>
              <a:rPr lang="fa-IR" sz="2800"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Titr" pitchFamily="2" charset="-78"/>
                <a:cs typeface="Titr" pitchFamily="2" charset="-78"/>
              </a:rPr>
              <a:t>3.تحلیل سیاسی و تغییرات در هزینه های دولت(نظریات بیکاک و وایزمن)</a:t>
            </a:r>
            <a:br>
              <a:rPr lang="fa-IR" sz="2800"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Titr" pitchFamily="2" charset="-78"/>
                <a:cs typeface="Titr" pitchFamily="2" charset="-78"/>
              </a:rPr>
            </a:br>
            <a:endParaRPr lang="en-US" sz="28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Titr" pitchFamily="2" charset="-78"/>
              <a:cs typeface="Titr" pitchFamily="2" charset="-78"/>
            </a:endParaRPr>
          </a:p>
        </p:txBody>
      </p:sp>
      <p:sp>
        <p:nvSpPr>
          <p:cNvPr id="6" name="Content Placeholder 2"/>
          <p:cNvSpPr txBox="1">
            <a:spLocks/>
          </p:cNvSpPr>
          <p:nvPr/>
        </p:nvSpPr>
        <p:spPr>
          <a:xfrm>
            <a:off x="762000" y="1596413"/>
            <a:ext cx="8077200" cy="4297363"/>
          </a:xfrm>
          <a:prstGeom prst="rect">
            <a:avLst/>
          </a:prstGeom>
        </p:spPr>
        <p:txBody>
          <a:bodyPr vert="horz" lIns="91440" tIns="45720" rIns="91440" bIns="45720" numCol="1"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lnSpc>
                <a:spcPts val="5800"/>
              </a:lnSpc>
              <a:buFont typeface="Wingdings" pitchFamily="2" charset="2"/>
              <a:buChar char="v"/>
            </a:pPr>
            <a:r>
              <a:rPr lang="fa-IR" sz="2000" dirty="0" smtClean="0">
                <a:latin typeface="Titr" pitchFamily="2" charset="-78"/>
                <a:cs typeface="Titr" pitchFamily="2" charset="-78"/>
              </a:rPr>
              <a:t>حکومتها با توجه به تمایل مردم آماده خرج کردن بیشتر هستند حال آنکه مردم دوست ندارند مالیاتهای بیشتری بپردازند و حکومتها الزاماَبه خواسته های مردم توجه می کنند </a:t>
            </a:r>
          </a:p>
          <a:p>
            <a:pPr>
              <a:lnSpc>
                <a:spcPts val="5800"/>
              </a:lnSpc>
              <a:buFont typeface="Wingdings" pitchFamily="2" charset="2"/>
              <a:buChar char="v"/>
            </a:pPr>
            <a:r>
              <a:rPr lang="fa-IR" sz="2000" dirty="0" smtClean="0">
                <a:latin typeface="Titr" pitchFamily="2" charset="-78"/>
                <a:cs typeface="Titr" pitchFamily="2" charset="-78"/>
              </a:rPr>
              <a:t>تبادل بين راي و ماليات : تا آن حد هزينه ها و در نتيجه مالياتها را افزايش مي دهند كه حد مورد پذيرش مردم است </a:t>
            </a:r>
          </a:p>
          <a:p>
            <a:pPr>
              <a:lnSpc>
                <a:spcPts val="5800"/>
              </a:lnSpc>
              <a:buFont typeface="Wingdings" pitchFamily="2" charset="2"/>
              <a:buChar char="v"/>
            </a:pPr>
            <a:r>
              <a:rPr lang="fa-IR" sz="2000" dirty="0" smtClean="0">
                <a:latin typeface="Titr" pitchFamily="2" charset="-78"/>
                <a:cs typeface="Titr" pitchFamily="2" charset="-78"/>
              </a:rPr>
              <a:t>آنها معتقدند در شرایط نامطلوب اجتماعی این روند منظم  افزایش هزینه های دولت بهم می ریزدمثل جنگ – سیل و... که باعث افزایش یکباره هزینه های دولت می شود</a:t>
            </a:r>
            <a:endParaRPr lang="en-US" sz="2000" dirty="0">
              <a:latin typeface="Titr" pitchFamily="2" charset="-78"/>
              <a:cs typeface="Titr" pitchFamily="2" charset="-78"/>
            </a:endParaRPr>
          </a:p>
        </p:txBody>
      </p:sp>
    </p:spTree>
    <p:extLst>
      <p:ext uri="{BB962C8B-B14F-4D97-AF65-F5344CB8AC3E}">
        <p14:creationId xmlns:p14="http://schemas.microsoft.com/office/powerpoint/2010/main" val="871139381"/>
      </p:ext>
    </p:extLst>
  </p:cSld>
  <p:clrMapOvr>
    <a:masterClrMapping/>
  </p:clrMapOvr>
  <p:transition spd="slow">
    <p:push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0" y="269632"/>
            <a:ext cx="8077200" cy="927120"/>
          </a:xfrm>
        </p:spPr>
        <p:txBody>
          <a:bodyPr>
            <a:noAutofit/>
          </a:bodyPr>
          <a:lstStyle/>
          <a:p>
            <a:pPr algn="ctr"/>
            <a:r>
              <a:rPr lang="fa-IR"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صبر</a:t>
            </a:r>
            <a:endParaRPr lang="fa-IR" sz="7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endParaRPr>
          </a:p>
        </p:txBody>
      </p:sp>
      <p:pic>
        <p:nvPicPr>
          <p:cNvPr id="4" name="Picture 2" descr="C:\Users\darvish\Desktop\image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428596" y="1214422"/>
            <a:ext cx="8358246" cy="5022890"/>
          </a:xfrm>
          <a:prstGeom prst="rect">
            <a:avLst/>
          </a:prstGeom>
          <a:noFill/>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Font typeface="Wingdings 2" charset="2"/>
              <a:buNone/>
            </a:pPr>
            <a:r>
              <a:rPr lang="fa-I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صبر تلخ آمد و ليکن عاقبت</a:t>
            </a:r>
          </a:p>
          <a:p>
            <a:pPr marL="0" indent="0" algn="ctr">
              <a:buFont typeface="Wingdings 2" charset="2"/>
              <a:buNone/>
            </a:pPr>
            <a:r>
              <a:rPr lang="fa-I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 ميو ه اي شيرين دهد پر منفعت                          </a:t>
            </a:r>
          </a:p>
          <a:p>
            <a:pPr marL="0" indent="0" algn="ctr">
              <a:buFont typeface="Wingdings 2" charset="2"/>
              <a:buNone/>
            </a:pPr>
            <a:r>
              <a:rPr lang="fa-I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«مولوي» </a:t>
            </a:r>
            <a:endParaRPr lang="fa-IR"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endParaRPr>
          </a:p>
        </p:txBody>
      </p:sp>
    </p:spTree>
    <p:extLst>
      <p:ext uri="{BB962C8B-B14F-4D97-AF65-F5344CB8AC3E}">
        <p14:creationId xmlns:p14="http://schemas.microsoft.com/office/powerpoint/2010/main" val="756592811"/>
      </p:ext>
    </p:extLst>
  </p:cSld>
  <p:clrMapOvr>
    <a:masterClrMapping/>
  </p:clrMapOvr>
  <p:transition spd="slow">
    <p:push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rot="19950924">
            <a:off x="-355088" y="1297867"/>
            <a:ext cx="6284778" cy="2080227"/>
          </a:xfrm>
        </p:spPr>
        <p:txBody>
          <a:bodyPr>
            <a:noAutofit/>
          </a:bodyPr>
          <a:lstStyle/>
          <a:p>
            <a:pPr algn="ctr"/>
            <a:r>
              <a:rPr lang="fa-IR"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rPr>
              <a:t>بخش اول</a:t>
            </a:r>
            <a:br>
              <a:rPr lang="fa-IR"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rPr>
            </a:br>
            <a:r>
              <a:rPr lang="fa-IR"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rPr>
              <a:t>فصل سوم</a:t>
            </a:r>
            <a:br>
              <a:rPr lang="fa-IR"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rPr>
            </a:br>
            <a:r>
              <a:rPr lang="fa-IR"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rPr>
              <a:t>دولت و توزیع درامد</a:t>
            </a:r>
            <a:endParaRPr sz="6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Nazanin"/>
            </a:endParaRPr>
          </a:p>
        </p:txBody>
      </p:sp>
      <p:sp>
        <p:nvSpPr>
          <p:cNvPr id="4" name="Title 1"/>
          <p:cNvSpPr>
            <a:spLocks noGrp="1"/>
          </p:cNvSpPr>
          <p:nvPr>
            <p:ph idx="1"/>
          </p:nvPr>
        </p:nvSpPr>
        <p:spPr/>
        <p:txBody>
          <a:bodyPr/>
          <a:lstStyle/>
          <a:p>
            <a:pPr marL="0" indent="0">
              <a:buNone/>
            </a:pPr>
            <a:endParaRPr lang="fa-IR" dirty="0"/>
          </a:p>
        </p:txBody>
      </p:sp>
      <p:pic>
        <p:nvPicPr>
          <p:cNvPr id="1026" name="Picture 2" descr="C:\Users\rayansharq\Pictures\258549280ec7a60a4b184ac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07" y="-1821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rot="19917397">
            <a:off x="-1491423" y="546278"/>
            <a:ext cx="8562226" cy="4219778"/>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Font typeface="Wingdings 2" charset="2"/>
              <a:buNone/>
            </a:pPr>
            <a:endParaRPr lang="fa-IR" sz="6600" b="1" dirty="0" smtClean="0">
              <a:cs typeface="B Titr" pitchFamily="2" charset="-78"/>
            </a:endParaRPr>
          </a:p>
        </p:txBody>
      </p:sp>
      <p:sp>
        <p:nvSpPr>
          <p:cNvPr id="2" name="Rectangle 1"/>
          <p:cNvSpPr/>
          <p:nvPr/>
        </p:nvSpPr>
        <p:spPr>
          <a:xfrm rot="19204252">
            <a:off x="106292" y="1381472"/>
            <a:ext cx="6104169" cy="2862322"/>
          </a:xfrm>
          <a:prstGeom prst="rect">
            <a:avLst/>
          </a:prstGeom>
        </p:spPr>
        <p:txBody>
          <a:bodyPr wrap="square">
            <a:spAutoFit/>
          </a:bodyPr>
          <a:lstStyle/>
          <a:p>
            <a:pPr algn="ctr"/>
            <a:r>
              <a:rPr lang="fa-IR"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rPr>
              <a:t>بخش اول</a:t>
            </a:r>
            <a:br>
              <a:rPr lang="fa-IR"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rPr>
            </a:br>
            <a:r>
              <a:rPr lang="fa-IR"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rPr>
              <a:t>فصل سوم</a:t>
            </a:r>
            <a:br>
              <a:rPr lang="fa-IR"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rPr>
            </a:br>
            <a:r>
              <a:rPr lang="fa-IR"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B Titr" pitchFamily="2" charset="-78"/>
              </a:rPr>
              <a:t>دولت و توزیع درامد</a:t>
            </a:r>
            <a:endParaRPr lang="fa-IR" sz="6000" dirty="0"/>
          </a:p>
        </p:txBody>
      </p:sp>
    </p:spTree>
    <p:extLst>
      <p:ext uri="{BB962C8B-B14F-4D97-AF65-F5344CB8AC3E}">
        <p14:creationId xmlns:p14="http://schemas.microsoft.com/office/powerpoint/2010/main" val="741064234"/>
      </p:ext>
    </p:extLst>
  </p:cSld>
  <p:clrMapOvr>
    <a:masterClrMapping/>
  </p:clrMapOvr>
  <p:transition spd="slow">
    <p:push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p:txBody>
          <a:bodyPr>
            <a:normAutofit/>
          </a:bodyPr>
          <a:lstStyle/>
          <a:p>
            <a:pPr algn="r"/>
            <a:r>
              <a:rPr lang="fa-IR" sz="4000" b="1" dirty="0" smtClean="0">
                <a:latin typeface="Titr" pitchFamily="2" charset="-78"/>
                <a:cs typeface="Titr" pitchFamily="2" charset="-78"/>
              </a:rPr>
              <a:t>منابع ایجاد کننده در آمد خانوار</a:t>
            </a:r>
            <a:endParaRPr lang="en-US" sz="4000" b="1" dirty="0">
              <a:latin typeface="Titr" pitchFamily="2" charset="-78"/>
              <a:cs typeface="Titr" pitchFamily="2" charset="-78"/>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58404559"/>
              </p:ext>
            </p:extLst>
          </p:nvPr>
        </p:nvGraphicFramePr>
        <p:xfrm>
          <a:off x="633413" y="1828800"/>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5319488"/>
      </p:ext>
    </p:extLst>
  </p:cSld>
  <p:clrMapOvr>
    <a:masterClrMapping/>
  </p:clrMapOvr>
  <p:transition spd="slow">
    <p:push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119590" y="0"/>
            <a:ext cx="6629400" cy="609600"/>
          </a:xfrm>
          <a:prstGeom prst="rect">
            <a:avLst/>
          </a:prstGeom>
          <a:noFill/>
          <a:ln w="9525">
            <a:noFill/>
            <a:miter lim="800000"/>
            <a:headEnd/>
            <a:tailEnd/>
          </a:ln>
          <a:effectLst/>
        </p:spPr>
        <p:txBody>
          <a:bodyPr/>
          <a:lstStyle/>
          <a:p>
            <a:pPr marL="514350" indent="-514350" algn="ctr">
              <a:spcBef>
                <a:spcPct val="20000"/>
              </a:spcBef>
              <a:buClr>
                <a:schemeClr val="hlink"/>
              </a:buClr>
              <a:buSzPct val="70000"/>
              <a:defRPr/>
            </a:pPr>
            <a:r>
              <a:rPr lang="fa-IR" sz="4000" b="0" kern="0" dirty="0">
                <a:solidFill>
                  <a:srgbClr val="0070C0"/>
                </a:solidFill>
                <a:effectLst>
                  <a:outerShdw blurRad="38100" dist="38100" dir="2700000" algn="tl">
                    <a:srgbClr val="000000"/>
                  </a:outerShdw>
                </a:effectLst>
                <a:latin typeface="+mn-lt"/>
                <a:cs typeface="B Titr" pitchFamily="2" charset="-78"/>
              </a:rPr>
              <a:t>نحوه ارزيابي كلاس وشيوه تدريس</a:t>
            </a:r>
          </a:p>
          <a:p>
            <a:pPr marL="457200" indent="-457200" algn="ctr">
              <a:spcBef>
                <a:spcPct val="20000"/>
              </a:spcBef>
              <a:buClr>
                <a:schemeClr val="hlink"/>
              </a:buClr>
              <a:buSzPct val="70000"/>
              <a:defRPr/>
            </a:pPr>
            <a:endParaRPr lang="fa-IR" sz="2400" b="0" kern="0" dirty="0">
              <a:solidFill>
                <a:srgbClr val="FF0000"/>
              </a:solidFill>
              <a:effectLst>
                <a:outerShdw blurRad="38100" dist="38100" dir="2700000" algn="tl">
                  <a:srgbClr val="000000"/>
                </a:outerShdw>
              </a:effectLst>
              <a:latin typeface="+mn-lt"/>
              <a:cs typeface="B Titr" pitchFamily="2" charset="-78"/>
            </a:endParaRPr>
          </a:p>
          <a:p>
            <a:pPr marL="457200" indent="-457200" algn="ctr">
              <a:spcBef>
                <a:spcPct val="20000"/>
              </a:spcBef>
              <a:buClr>
                <a:schemeClr val="hlink"/>
              </a:buClr>
              <a:buSzPct val="70000"/>
              <a:defRPr/>
            </a:pPr>
            <a:endParaRPr lang="en-US" sz="2400" b="0" kern="0" dirty="0">
              <a:solidFill>
                <a:srgbClr val="FF0000"/>
              </a:solidFill>
              <a:effectLst>
                <a:outerShdw blurRad="38100" dist="38100" dir="2700000" algn="tl">
                  <a:srgbClr val="000000"/>
                </a:outerShdw>
              </a:effectLst>
              <a:latin typeface="+mn-lt"/>
              <a:cs typeface="B Titr" pitchFamily="2" charset="-78"/>
            </a:endParaRPr>
          </a:p>
        </p:txBody>
      </p:sp>
      <p:sp>
        <p:nvSpPr>
          <p:cNvPr id="6" name="Rectangle 5"/>
          <p:cNvSpPr/>
          <p:nvPr/>
        </p:nvSpPr>
        <p:spPr>
          <a:xfrm>
            <a:off x="381000" y="836712"/>
            <a:ext cx="8077200" cy="4378122"/>
          </a:xfrm>
          <a:prstGeom prst="rect">
            <a:avLst/>
          </a:prstGeom>
        </p:spPr>
        <p:txBody>
          <a:bodyPr wrap="square">
            <a:spAutoFit/>
          </a:bodyPr>
          <a:lstStyle/>
          <a:p>
            <a:pPr marL="457200" indent="-457200" algn="r" rtl="1">
              <a:lnSpc>
                <a:spcPct val="150000"/>
              </a:lnSpc>
              <a:spcBef>
                <a:spcPct val="20000"/>
              </a:spcBef>
              <a:buClr>
                <a:schemeClr val="hlink"/>
              </a:buClr>
              <a:buSzPct val="100000"/>
              <a:buFont typeface="Wingdings" pitchFamily="2" charset="2"/>
              <a:buChar char="ü"/>
              <a:defRPr/>
            </a:pPr>
            <a:r>
              <a:rPr lang="fa-IR" sz="2800" b="0" kern="0" dirty="0">
                <a:solidFill>
                  <a:srgbClr val="00B050"/>
                </a:solidFill>
                <a:effectLst>
                  <a:outerShdw blurRad="38100" dist="38100" dir="2700000" algn="tl">
                    <a:srgbClr val="000000"/>
                  </a:outerShdw>
                </a:effectLst>
                <a:cs typeface="B Titr" pitchFamily="2" charset="-78"/>
              </a:rPr>
              <a:t>حضور وغياب در </a:t>
            </a:r>
            <a:r>
              <a:rPr lang="fa-IR" sz="2800" b="0" kern="0" dirty="0" smtClean="0">
                <a:solidFill>
                  <a:srgbClr val="00B050"/>
                </a:solidFill>
                <a:effectLst>
                  <a:outerShdw blurRad="38100" dist="38100" dir="2700000" algn="tl">
                    <a:srgbClr val="000000"/>
                  </a:outerShdw>
                </a:effectLst>
                <a:cs typeface="B Titr" pitchFamily="2" charset="-78"/>
              </a:rPr>
              <a:t>كلاس : </a:t>
            </a:r>
            <a:r>
              <a:rPr lang="fa-IR" sz="2400" u="sng" dirty="0">
                <a:solidFill>
                  <a:srgbClr val="00B050"/>
                </a:solidFill>
                <a:cs typeface="B Nazanin" pitchFamily="2" charset="-78"/>
              </a:rPr>
              <a:t>طبق مقررات آموزشي در خصوص حضور در كلاس تاكيد مي شود و </a:t>
            </a:r>
            <a:r>
              <a:rPr lang="fa-IR" sz="2400" u="sng" dirty="0">
                <a:solidFill>
                  <a:srgbClr val="FF0000"/>
                </a:solidFill>
                <a:cs typeface="B Nazanin" pitchFamily="2" charset="-78"/>
              </a:rPr>
              <a:t>سه جلسه غيبت منجر به حذف درس مي شود </a:t>
            </a:r>
            <a:r>
              <a:rPr lang="fa-IR" sz="2400" u="sng" dirty="0" smtClean="0">
                <a:solidFill>
                  <a:srgbClr val="00B050"/>
                </a:solidFill>
                <a:cs typeface="B Nazanin" pitchFamily="2" charset="-78"/>
              </a:rPr>
              <a:t>.</a:t>
            </a:r>
            <a:endParaRPr lang="fa-IR" sz="2400" b="0" kern="0" dirty="0" smtClean="0">
              <a:solidFill>
                <a:srgbClr val="00B050"/>
              </a:solidFill>
              <a:effectLst>
                <a:outerShdw blurRad="38100" dist="38100" dir="2700000" algn="tl">
                  <a:srgbClr val="000000"/>
                </a:outerShdw>
              </a:effectLst>
              <a:cs typeface="B Titr" pitchFamily="2" charset="-78"/>
            </a:endParaRPr>
          </a:p>
          <a:p>
            <a:pPr marL="457200" indent="-457200" algn="r" rtl="1">
              <a:lnSpc>
                <a:spcPct val="150000"/>
              </a:lnSpc>
              <a:spcBef>
                <a:spcPct val="20000"/>
              </a:spcBef>
              <a:buClr>
                <a:schemeClr val="hlink"/>
              </a:buClr>
              <a:buSzPct val="100000"/>
              <a:buFont typeface="Wingdings" pitchFamily="2" charset="2"/>
              <a:buChar char="ü"/>
              <a:defRPr/>
            </a:pPr>
            <a:r>
              <a:rPr lang="fa-IR" sz="3600" kern="0" dirty="0" smtClean="0">
                <a:solidFill>
                  <a:srgbClr val="00B050"/>
                </a:solidFill>
                <a:effectLst>
                  <a:outerShdw blurRad="38100" dist="38100" dir="2700000" algn="tl">
                    <a:srgbClr val="000000"/>
                  </a:outerShdw>
                </a:effectLst>
                <a:cs typeface="B Titr" pitchFamily="2" charset="-78"/>
              </a:rPr>
              <a:t>نظم</a:t>
            </a:r>
            <a:endParaRPr lang="fa-IR" sz="3600" b="0" kern="0" dirty="0">
              <a:solidFill>
                <a:srgbClr val="00B050"/>
              </a:solidFill>
              <a:effectLst>
                <a:outerShdw blurRad="38100" dist="38100" dir="2700000" algn="tl">
                  <a:srgbClr val="000000"/>
                </a:outerShdw>
              </a:effectLst>
              <a:cs typeface="B Titr" pitchFamily="2" charset="-78"/>
            </a:endParaRPr>
          </a:p>
          <a:p>
            <a:pPr marL="457200" indent="-457200" algn="r" rtl="1">
              <a:lnSpc>
                <a:spcPct val="150000"/>
              </a:lnSpc>
              <a:spcBef>
                <a:spcPct val="20000"/>
              </a:spcBef>
              <a:buClr>
                <a:schemeClr val="hlink"/>
              </a:buClr>
              <a:buSzPct val="100000"/>
              <a:buFont typeface="Wingdings" pitchFamily="2" charset="2"/>
              <a:buChar char="ü"/>
              <a:defRPr/>
            </a:pPr>
            <a:r>
              <a:rPr lang="fa-IR" sz="2800" b="0" kern="0" dirty="0">
                <a:solidFill>
                  <a:srgbClr val="00B050"/>
                </a:solidFill>
                <a:effectLst>
                  <a:outerShdw blurRad="38100" dist="38100" dir="2700000" algn="tl">
                    <a:srgbClr val="000000"/>
                  </a:outerShdw>
                </a:effectLst>
                <a:cs typeface="B Titr" pitchFamily="2" charset="-78"/>
              </a:rPr>
              <a:t>حل تمرينات و مسايل سركلاس</a:t>
            </a:r>
          </a:p>
          <a:p>
            <a:pPr marL="457200" indent="-457200" algn="r" rtl="1">
              <a:lnSpc>
                <a:spcPct val="150000"/>
              </a:lnSpc>
              <a:spcBef>
                <a:spcPct val="20000"/>
              </a:spcBef>
              <a:buClr>
                <a:schemeClr val="hlink"/>
              </a:buClr>
              <a:buSzPct val="100000"/>
              <a:buFont typeface="Wingdings" pitchFamily="2" charset="2"/>
              <a:buChar char="ü"/>
              <a:defRPr/>
            </a:pPr>
            <a:r>
              <a:rPr lang="fa-IR" sz="2800" b="0" kern="0" dirty="0">
                <a:solidFill>
                  <a:srgbClr val="00B050"/>
                </a:solidFill>
                <a:effectLst>
                  <a:outerShdw blurRad="38100" dist="38100" dir="2700000" algn="tl">
                    <a:srgbClr val="000000"/>
                  </a:outerShdw>
                </a:effectLst>
                <a:cs typeface="B Titr" pitchFamily="2" charset="-78"/>
              </a:rPr>
              <a:t>سوالات و پرسشهاي سركلاس </a:t>
            </a:r>
            <a:r>
              <a:rPr lang="fa-IR" sz="2000" b="0" kern="0" dirty="0">
                <a:solidFill>
                  <a:srgbClr val="00B050"/>
                </a:solidFill>
                <a:effectLst>
                  <a:outerShdw blurRad="38100" dist="38100" dir="2700000" algn="tl">
                    <a:srgbClr val="000000"/>
                  </a:outerShdw>
                </a:effectLst>
                <a:cs typeface="B Titr" pitchFamily="2" charset="-78"/>
              </a:rPr>
              <a:t>(</a:t>
            </a:r>
            <a:r>
              <a:rPr lang="fa-IR" sz="2000" b="0" kern="0" dirty="0">
                <a:solidFill>
                  <a:srgbClr val="00B0F0"/>
                </a:solidFill>
                <a:effectLst>
                  <a:outerShdw blurRad="38100" dist="38100" dir="2700000" algn="tl">
                    <a:srgbClr val="000000"/>
                  </a:outerShdw>
                </a:effectLst>
                <a:cs typeface="B Titr" pitchFamily="2" charset="-78"/>
              </a:rPr>
              <a:t>اختياري و اجباري</a:t>
            </a:r>
            <a:r>
              <a:rPr lang="fa-IR" sz="2000" b="0" kern="0" dirty="0">
                <a:solidFill>
                  <a:srgbClr val="00B050"/>
                </a:solidFill>
                <a:effectLst>
                  <a:outerShdw blurRad="38100" dist="38100" dir="2700000" algn="tl">
                    <a:srgbClr val="000000"/>
                  </a:outerShdw>
                </a:effectLst>
                <a:cs typeface="B Titr" pitchFamily="2" charset="-78"/>
              </a:rPr>
              <a:t>)</a:t>
            </a:r>
            <a:endParaRPr lang="fa-IR" sz="2800" b="0" kern="0" dirty="0">
              <a:solidFill>
                <a:srgbClr val="00B050"/>
              </a:solidFill>
              <a:effectLst>
                <a:outerShdw blurRad="38100" dist="38100" dir="2700000" algn="tl">
                  <a:srgbClr val="000000"/>
                </a:outerShdw>
              </a:effectLst>
              <a:cs typeface="B Titr" pitchFamily="2" charset="-78"/>
            </a:endParaRPr>
          </a:p>
          <a:p>
            <a:pPr marL="457200" indent="-457200" algn="r" rtl="1">
              <a:lnSpc>
                <a:spcPct val="150000"/>
              </a:lnSpc>
              <a:spcBef>
                <a:spcPct val="20000"/>
              </a:spcBef>
              <a:buClr>
                <a:schemeClr val="hlink"/>
              </a:buClr>
              <a:buSzPct val="100000"/>
              <a:buFont typeface="Wingdings" pitchFamily="2" charset="2"/>
              <a:buChar char="ü"/>
              <a:defRPr/>
            </a:pPr>
            <a:r>
              <a:rPr lang="fa-IR" sz="2800" b="0" kern="0" dirty="0">
                <a:solidFill>
                  <a:srgbClr val="00B050"/>
                </a:solidFill>
                <a:effectLst>
                  <a:outerShdw blurRad="38100" dist="38100" dir="2700000" algn="tl">
                    <a:srgbClr val="000000"/>
                  </a:outerShdw>
                </a:effectLst>
                <a:cs typeface="B Titr" pitchFamily="2" charset="-78"/>
              </a:rPr>
              <a:t>انتخاب يك موضوع بمنظور انجام تحقيق (</a:t>
            </a:r>
            <a:r>
              <a:rPr lang="fa-IR" sz="2800" b="0" kern="0" dirty="0">
                <a:solidFill>
                  <a:srgbClr val="00B0F0"/>
                </a:solidFill>
                <a:effectLst>
                  <a:outerShdw blurRad="38100" dist="38100" dir="2700000" algn="tl">
                    <a:srgbClr val="000000"/>
                  </a:outerShdw>
                </a:effectLst>
                <a:cs typeface="B Titr" pitchFamily="2" charset="-78"/>
              </a:rPr>
              <a:t>اختياري</a:t>
            </a:r>
            <a:r>
              <a:rPr lang="fa-IR" sz="2800" b="0" kern="0" dirty="0" smtClean="0">
                <a:solidFill>
                  <a:srgbClr val="00B050"/>
                </a:solidFill>
                <a:effectLst>
                  <a:outerShdw blurRad="38100" dist="38100" dir="2700000" algn="tl">
                    <a:srgbClr val="000000"/>
                  </a:outerShdw>
                </a:effectLst>
                <a:cs typeface="B Titr" pitchFamily="2" charset="-78"/>
              </a:rPr>
              <a:t>)</a:t>
            </a:r>
            <a:endParaRPr lang="en-US" sz="2800" b="0" kern="0" dirty="0">
              <a:solidFill>
                <a:srgbClr val="00B050"/>
              </a:solidFill>
              <a:effectLst>
                <a:outerShdw blurRad="38100" dist="38100" dir="2700000" algn="tl">
                  <a:srgbClr val="000000"/>
                </a:outerShdw>
              </a:effectLst>
              <a:cs typeface="B Titr" pitchFamily="2" charset="-78"/>
            </a:endParaRPr>
          </a:p>
        </p:txBody>
      </p:sp>
      <p:sp>
        <p:nvSpPr>
          <p:cNvPr id="7" name="Right Brace 6"/>
          <p:cNvSpPr/>
          <p:nvPr/>
        </p:nvSpPr>
        <p:spPr>
          <a:xfrm>
            <a:off x="8077200" y="1600200"/>
            <a:ext cx="381000" cy="3352800"/>
          </a:xfrm>
          <a:prstGeom prst="rightBrace">
            <a:avLst>
              <a:gd name="adj1" fmla="val 0"/>
              <a:gd name="adj2" fmla="val 50000"/>
            </a:avLst>
          </a:prstGeom>
        </p:spPr>
        <p:style>
          <a:lnRef idx="3">
            <a:schemeClr val="dk1"/>
          </a:lnRef>
          <a:fillRef idx="0">
            <a:schemeClr val="dk1"/>
          </a:fillRef>
          <a:effectRef idx="2">
            <a:schemeClr val="dk1"/>
          </a:effectRef>
          <a:fontRef idx="minor">
            <a:schemeClr val="tx1"/>
          </a:fontRef>
        </p:style>
        <p:txBody>
          <a:bodyPr anchor="ctr"/>
          <a:lstStyle/>
          <a:p>
            <a:pPr algn="ctr">
              <a:defRPr/>
            </a:pPr>
            <a:endParaRPr lang="en-US" sz="1800" b="0"/>
          </a:p>
        </p:txBody>
      </p:sp>
      <p:sp>
        <p:nvSpPr>
          <p:cNvPr id="8" name="Rectangle 3"/>
          <p:cNvSpPr txBox="1">
            <a:spLocks noChangeArrowheads="1"/>
          </p:cNvSpPr>
          <p:nvPr/>
        </p:nvSpPr>
        <p:spPr bwMode="auto">
          <a:xfrm>
            <a:off x="7086600" y="5562600"/>
            <a:ext cx="1828800" cy="609600"/>
          </a:xfrm>
          <a:prstGeom prst="rect">
            <a:avLst/>
          </a:prstGeom>
          <a:noFill/>
          <a:ln w="9525">
            <a:noFill/>
            <a:miter lim="800000"/>
            <a:headEnd/>
            <a:tailEnd/>
          </a:ln>
          <a:effectLst/>
        </p:spPr>
        <p:txBody>
          <a:bodyPr/>
          <a:lstStyle/>
          <a:p>
            <a:pPr marL="514350" indent="-514350" algn="ctr">
              <a:spcBef>
                <a:spcPct val="20000"/>
              </a:spcBef>
              <a:buClr>
                <a:schemeClr val="hlink"/>
              </a:buClr>
              <a:buSzPct val="70000"/>
              <a:defRPr/>
            </a:pPr>
            <a:r>
              <a:rPr lang="fa-IR" sz="2400" b="0" kern="0" dirty="0">
                <a:solidFill>
                  <a:srgbClr val="FF0000"/>
                </a:solidFill>
                <a:effectLst>
                  <a:outerShdw blurRad="38100" dist="38100" dir="2700000" algn="tl">
                    <a:srgbClr val="000000"/>
                  </a:outerShdw>
                </a:effectLst>
                <a:latin typeface="+mn-lt"/>
                <a:cs typeface="B Titr" pitchFamily="2" charset="-78"/>
              </a:rPr>
              <a:t>نمره نهايي</a:t>
            </a:r>
          </a:p>
          <a:p>
            <a:pPr marL="457200" indent="-457200" algn="ctr">
              <a:spcBef>
                <a:spcPct val="20000"/>
              </a:spcBef>
              <a:buClr>
                <a:schemeClr val="hlink"/>
              </a:buClr>
              <a:buSzPct val="70000"/>
              <a:defRPr/>
            </a:pPr>
            <a:endParaRPr lang="fa-IR" sz="3200" b="0" kern="0" dirty="0">
              <a:solidFill>
                <a:srgbClr val="FF0000"/>
              </a:solidFill>
              <a:effectLst>
                <a:outerShdw blurRad="38100" dist="38100" dir="2700000" algn="tl">
                  <a:srgbClr val="000000"/>
                </a:outerShdw>
              </a:effectLst>
              <a:latin typeface="+mn-lt"/>
              <a:cs typeface="B Titr" pitchFamily="2" charset="-78"/>
            </a:endParaRPr>
          </a:p>
          <a:p>
            <a:pPr marL="457200" indent="-457200" algn="ctr">
              <a:spcBef>
                <a:spcPct val="20000"/>
              </a:spcBef>
              <a:buClr>
                <a:schemeClr val="hlink"/>
              </a:buClr>
              <a:buSzPct val="70000"/>
              <a:defRPr/>
            </a:pPr>
            <a:endParaRPr lang="en-US" sz="3200" b="0" kern="0" dirty="0">
              <a:solidFill>
                <a:srgbClr val="FF0000"/>
              </a:solidFill>
              <a:effectLst>
                <a:outerShdw blurRad="38100" dist="38100" dir="2700000" algn="tl">
                  <a:srgbClr val="000000"/>
                </a:outerShdw>
              </a:effectLst>
              <a:latin typeface="+mn-lt"/>
              <a:cs typeface="B Titr" pitchFamily="2" charset="-78"/>
            </a:endParaRPr>
          </a:p>
        </p:txBody>
      </p:sp>
      <p:sp>
        <p:nvSpPr>
          <p:cNvPr id="9" name="Right Brace 8"/>
          <p:cNvSpPr/>
          <p:nvPr/>
        </p:nvSpPr>
        <p:spPr>
          <a:xfrm>
            <a:off x="6934200" y="5334000"/>
            <a:ext cx="381000" cy="1143000"/>
          </a:xfrm>
          <a:prstGeom prst="rightBrace">
            <a:avLst/>
          </a:prstGeom>
        </p:spPr>
        <p:style>
          <a:lnRef idx="3">
            <a:schemeClr val="dk1"/>
          </a:lnRef>
          <a:fillRef idx="0">
            <a:schemeClr val="dk1"/>
          </a:fillRef>
          <a:effectRef idx="2">
            <a:schemeClr val="dk1"/>
          </a:effectRef>
          <a:fontRef idx="minor">
            <a:schemeClr val="tx1"/>
          </a:fontRef>
        </p:style>
        <p:txBody>
          <a:bodyPr anchor="ctr"/>
          <a:lstStyle/>
          <a:p>
            <a:pPr algn="ctr">
              <a:defRPr/>
            </a:pPr>
            <a:endParaRPr lang="en-US" sz="1800" b="0"/>
          </a:p>
        </p:txBody>
      </p:sp>
      <p:sp>
        <p:nvSpPr>
          <p:cNvPr id="10" name="Rectangle 3"/>
          <p:cNvSpPr txBox="1">
            <a:spLocks noChangeArrowheads="1"/>
          </p:cNvSpPr>
          <p:nvPr/>
        </p:nvSpPr>
        <p:spPr bwMode="auto">
          <a:xfrm>
            <a:off x="1600200" y="5410200"/>
            <a:ext cx="5334000" cy="990600"/>
          </a:xfrm>
          <a:prstGeom prst="rect">
            <a:avLst/>
          </a:prstGeom>
          <a:solidFill>
            <a:srgbClr val="C00000"/>
          </a:solidFill>
          <a:ln w="25400">
            <a:solidFill>
              <a:schemeClr val="tx1"/>
            </a:solidFill>
            <a:prstDash val="sysDash"/>
            <a:miter lim="800000"/>
            <a:headEnd/>
            <a:tailEnd/>
          </a:ln>
          <a:effectLst/>
        </p:spPr>
        <p:txBody>
          <a:bodyPr/>
          <a:lstStyle/>
          <a:p>
            <a:pPr marL="514350" indent="-514350" algn="r" rtl="1">
              <a:spcBef>
                <a:spcPct val="20000"/>
              </a:spcBef>
              <a:buClr>
                <a:schemeClr val="hlink"/>
              </a:buClr>
              <a:buSzPct val="70000"/>
              <a:defRPr/>
            </a:pPr>
            <a:r>
              <a:rPr lang="fa-IR" sz="2400" b="0" kern="0" dirty="0">
                <a:solidFill>
                  <a:srgbClr val="00B0F0"/>
                </a:solidFill>
                <a:effectLst>
                  <a:outerShdw blurRad="38100" dist="38100" dir="2700000" algn="tl">
                    <a:srgbClr val="000000"/>
                  </a:outerShdw>
                </a:effectLst>
                <a:latin typeface="+mn-lt"/>
                <a:cs typeface="B Titr" pitchFamily="2" charset="-78"/>
              </a:rPr>
              <a:t>كارهاي كلاسي ، تحقيق </a:t>
            </a:r>
            <a:r>
              <a:rPr lang="fa-IR" sz="2400" b="0" kern="0" dirty="0" smtClean="0">
                <a:solidFill>
                  <a:srgbClr val="00B0F0"/>
                </a:solidFill>
                <a:effectLst>
                  <a:outerShdw blurRad="38100" dist="38100" dir="2700000" algn="tl">
                    <a:srgbClr val="000000"/>
                  </a:outerShdw>
                </a:effectLst>
                <a:latin typeface="+mn-lt"/>
                <a:cs typeface="B Titr" pitchFamily="2" charset="-78"/>
              </a:rPr>
              <a:t>وارا</a:t>
            </a:r>
            <a:r>
              <a:rPr lang="fa-IR" sz="2400" kern="0" dirty="0" smtClean="0">
                <a:solidFill>
                  <a:srgbClr val="00B0F0"/>
                </a:solidFill>
                <a:effectLst>
                  <a:outerShdw blurRad="38100" dist="38100" dir="2700000" algn="tl">
                    <a:srgbClr val="000000"/>
                  </a:outerShdw>
                </a:effectLst>
                <a:cs typeface="B Titr" pitchFamily="2" charset="-78"/>
              </a:rPr>
              <a:t>ئ</a:t>
            </a:r>
            <a:r>
              <a:rPr lang="fa-IR" sz="2400" b="0" kern="0" dirty="0" smtClean="0">
                <a:solidFill>
                  <a:srgbClr val="00B0F0"/>
                </a:solidFill>
                <a:effectLst>
                  <a:outerShdw blurRad="38100" dist="38100" dir="2700000" algn="tl">
                    <a:srgbClr val="000000"/>
                  </a:outerShdw>
                </a:effectLst>
                <a:latin typeface="+mn-lt"/>
                <a:cs typeface="B Titr" pitchFamily="2" charset="-78"/>
              </a:rPr>
              <a:t>ه </a:t>
            </a:r>
            <a:r>
              <a:rPr lang="fa-IR" sz="2400" b="0" kern="0" dirty="0">
                <a:solidFill>
                  <a:srgbClr val="00B0F0"/>
                </a:solidFill>
                <a:effectLst>
                  <a:outerShdw blurRad="38100" dist="38100" dir="2700000" algn="tl">
                    <a:srgbClr val="000000"/>
                  </a:outerShdw>
                </a:effectLst>
                <a:latin typeface="+mn-lt"/>
                <a:cs typeface="B Titr" pitchFamily="2" charset="-78"/>
              </a:rPr>
              <a:t>مقاله:  </a:t>
            </a:r>
            <a:r>
              <a:rPr lang="fa-IR" sz="2400" b="0" u="sng" kern="0" dirty="0" smtClean="0">
                <a:solidFill>
                  <a:srgbClr val="FFFF00"/>
                </a:solidFill>
                <a:effectLst>
                  <a:outerShdw blurRad="38100" dist="38100" dir="2700000" algn="tl">
                    <a:srgbClr val="000000"/>
                  </a:outerShdw>
                </a:effectLst>
                <a:latin typeface="+mn-lt"/>
                <a:cs typeface="B Titr" pitchFamily="2" charset="-78"/>
              </a:rPr>
              <a:t>...</a:t>
            </a:r>
            <a:r>
              <a:rPr lang="fa-IR" sz="2400" b="0" kern="0" dirty="0" smtClean="0">
                <a:solidFill>
                  <a:srgbClr val="FF0000"/>
                </a:solidFill>
                <a:effectLst>
                  <a:outerShdw blurRad="38100" dist="38100" dir="2700000" algn="tl">
                    <a:srgbClr val="000000"/>
                  </a:outerShdw>
                </a:effectLst>
                <a:latin typeface="+mn-lt"/>
                <a:cs typeface="B Titr" pitchFamily="2" charset="-78"/>
              </a:rPr>
              <a:t> </a:t>
            </a:r>
            <a:r>
              <a:rPr lang="fa-IR" sz="2400" b="0" kern="0" dirty="0">
                <a:solidFill>
                  <a:srgbClr val="00B0F0"/>
                </a:solidFill>
                <a:effectLst>
                  <a:outerShdw blurRad="38100" dist="38100" dir="2700000" algn="tl">
                    <a:srgbClr val="000000"/>
                  </a:outerShdw>
                </a:effectLst>
                <a:latin typeface="+mn-lt"/>
                <a:cs typeface="B Titr" pitchFamily="2" charset="-78"/>
              </a:rPr>
              <a:t>نمره</a:t>
            </a:r>
          </a:p>
          <a:p>
            <a:pPr marL="514350" indent="-514350" algn="r" rtl="1">
              <a:spcBef>
                <a:spcPct val="20000"/>
              </a:spcBef>
              <a:buClr>
                <a:schemeClr val="hlink"/>
              </a:buClr>
              <a:buSzPct val="70000"/>
              <a:defRPr/>
            </a:pPr>
            <a:r>
              <a:rPr lang="fa-IR" sz="2400" b="0" kern="0" dirty="0">
                <a:solidFill>
                  <a:srgbClr val="00B0F0"/>
                </a:solidFill>
                <a:effectLst>
                  <a:outerShdw blurRad="38100" dist="38100" dir="2700000" algn="tl">
                    <a:srgbClr val="000000"/>
                  </a:outerShdw>
                </a:effectLst>
                <a:latin typeface="+mn-lt"/>
                <a:cs typeface="B Titr" pitchFamily="2" charset="-78"/>
              </a:rPr>
              <a:t>امتحان پايان ترم: </a:t>
            </a:r>
            <a:r>
              <a:rPr lang="fa-IR" sz="2400" b="0" kern="0" dirty="0" smtClean="0">
                <a:solidFill>
                  <a:srgbClr val="00B0F0"/>
                </a:solidFill>
                <a:effectLst>
                  <a:outerShdw blurRad="38100" dist="38100" dir="2700000" algn="tl">
                    <a:srgbClr val="000000"/>
                  </a:outerShdw>
                </a:effectLst>
                <a:latin typeface="+mn-lt"/>
                <a:cs typeface="B Titr" pitchFamily="2" charset="-78"/>
              </a:rPr>
              <a:t>		     </a:t>
            </a:r>
            <a:r>
              <a:rPr lang="fa-IR" sz="2400" u="sng" kern="0" dirty="0" smtClean="0">
                <a:solidFill>
                  <a:srgbClr val="FFFF00"/>
                </a:solidFill>
                <a:effectLst>
                  <a:outerShdw blurRad="38100" dist="38100" dir="2700000" algn="tl">
                    <a:srgbClr val="000000"/>
                  </a:outerShdw>
                </a:effectLst>
                <a:cs typeface="B Titr" pitchFamily="2" charset="-78"/>
              </a:rPr>
              <a:t>... </a:t>
            </a:r>
            <a:r>
              <a:rPr lang="fa-IR" sz="2400" b="0" kern="0" dirty="0" smtClean="0">
                <a:solidFill>
                  <a:srgbClr val="00B0F0"/>
                </a:solidFill>
                <a:effectLst>
                  <a:outerShdw blurRad="38100" dist="38100" dir="2700000" algn="tl">
                    <a:srgbClr val="000000"/>
                  </a:outerShdw>
                </a:effectLst>
                <a:cs typeface="B Titr" pitchFamily="2" charset="-78"/>
              </a:rPr>
              <a:t>نمره</a:t>
            </a:r>
            <a:endParaRPr lang="fa-IR" sz="2400" b="0" u="sng" kern="0" dirty="0">
              <a:solidFill>
                <a:srgbClr val="00B0F0"/>
              </a:solidFill>
              <a:effectLst>
                <a:outerShdw blurRad="38100" dist="38100" dir="2700000" algn="tl">
                  <a:srgbClr val="000000"/>
                </a:outerShdw>
              </a:effectLst>
              <a:latin typeface="+mn-lt"/>
              <a:cs typeface="B Titr" pitchFamily="2" charset="-78"/>
            </a:endParaRPr>
          </a:p>
          <a:p>
            <a:pPr marL="514350" indent="-514350" algn="r">
              <a:spcBef>
                <a:spcPct val="20000"/>
              </a:spcBef>
              <a:buClr>
                <a:schemeClr val="hlink"/>
              </a:buClr>
              <a:buSzPct val="70000"/>
              <a:defRPr/>
            </a:pPr>
            <a:endParaRPr lang="fa-IR" sz="2400" b="0" kern="0" dirty="0">
              <a:solidFill>
                <a:srgbClr val="FF0000"/>
              </a:solidFill>
              <a:effectLst>
                <a:outerShdw blurRad="38100" dist="38100" dir="2700000" algn="tl">
                  <a:srgbClr val="000000"/>
                </a:outerShdw>
              </a:effectLst>
              <a:latin typeface="+mn-lt"/>
              <a:cs typeface="B Titr" pitchFamily="2" charset="-78"/>
            </a:endParaRPr>
          </a:p>
          <a:p>
            <a:pPr marL="457200" indent="-457200" algn="r">
              <a:spcBef>
                <a:spcPct val="20000"/>
              </a:spcBef>
              <a:buClr>
                <a:schemeClr val="hlink"/>
              </a:buClr>
              <a:buSzPct val="70000"/>
              <a:defRPr/>
            </a:pPr>
            <a:endParaRPr lang="fa-IR" sz="2000" b="0" kern="0" dirty="0">
              <a:solidFill>
                <a:srgbClr val="FF0000"/>
              </a:solidFill>
              <a:effectLst>
                <a:outerShdw blurRad="38100" dist="38100" dir="2700000" algn="tl">
                  <a:srgbClr val="000000"/>
                </a:outerShdw>
              </a:effectLst>
              <a:latin typeface="+mn-lt"/>
              <a:cs typeface="B Titr" pitchFamily="2" charset="-78"/>
            </a:endParaRPr>
          </a:p>
          <a:p>
            <a:pPr marL="457200" indent="-457200" algn="r">
              <a:spcBef>
                <a:spcPct val="20000"/>
              </a:spcBef>
              <a:buClr>
                <a:schemeClr val="hlink"/>
              </a:buClr>
              <a:buSzPct val="70000"/>
              <a:defRPr/>
            </a:pPr>
            <a:endParaRPr lang="en-US" sz="2000" b="0" kern="0" dirty="0">
              <a:solidFill>
                <a:srgbClr val="FF0000"/>
              </a:solidFill>
              <a:effectLst>
                <a:outerShdw blurRad="38100" dist="38100" dir="2700000" algn="tl">
                  <a:srgbClr val="000000"/>
                </a:outerShdw>
              </a:effectLst>
              <a:latin typeface="+mn-lt"/>
              <a:cs typeface="B Titr" pitchFamily="2" charset="-78"/>
            </a:endParaRPr>
          </a:p>
        </p:txBody>
      </p:sp>
    </p:spTree>
    <p:extLst>
      <p:ext uri="{BB962C8B-B14F-4D97-AF65-F5344CB8AC3E}">
        <p14:creationId xmlns:p14="http://schemas.microsoft.com/office/powerpoint/2010/main" val="2673776629"/>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898"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20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20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2000"/>
                                        <p:tgtEl>
                                          <p:spTgt spid="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2000"/>
                                        <p:tgtEl>
                                          <p:spTgt spid="6">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fade">
                                      <p:cBhvr>
                                        <p:cTn id="40" dur="2000"/>
                                        <p:tgtEl>
                                          <p:spTgt spid="6">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Effect transition="in" filter="fade">
                                      <p:cBhvr>
                                        <p:cTn id="45" dur="1000"/>
                                        <p:tgtEl>
                                          <p:spTgt spid="8">
                                            <p:txEl>
                                              <p:pRg st="0" end="0"/>
                                            </p:txEl>
                                          </p:spTgt>
                                        </p:tgtEl>
                                      </p:cBhvr>
                                    </p:animEffect>
                                    <p:anim calcmode="lin" valueType="num">
                                      <p:cBhvr>
                                        <p:cTn id="4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7" dur="898"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898"/>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checkerboard(across)">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10">
                                            <p:bg/>
                                          </p:spTgt>
                                        </p:tgtEl>
                                        <p:attrNameLst>
                                          <p:attrName>style.visibility</p:attrName>
                                        </p:attrNameLst>
                                      </p:cBhvr>
                                      <p:to>
                                        <p:strVal val="visible"/>
                                      </p:to>
                                    </p:set>
                                    <p:animEffect transition="in" filter="fade">
                                      <p:cBhvr>
                                        <p:cTn id="58" dur="1000"/>
                                        <p:tgtEl>
                                          <p:spTgt spid="10">
                                            <p:bg/>
                                          </p:spTgt>
                                        </p:tgtEl>
                                      </p:cBhvr>
                                    </p:animEffect>
                                    <p:anim calcmode="lin" valueType="num">
                                      <p:cBhvr>
                                        <p:cTn id="59" dur="1000" fill="hold"/>
                                        <p:tgtEl>
                                          <p:spTgt spid="10">
                                            <p:bg/>
                                          </p:spTgt>
                                        </p:tgtEl>
                                        <p:attrNameLst>
                                          <p:attrName>ppt_x</p:attrName>
                                        </p:attrNameLst>
                                      </p:cBhvr>
                                      <p:tavLst>
                                        <p:tav tm="0">
                                          <p:val>
                                            <p:strVal val="#ppt_x"/>
                                          </p:val>
                                        </p:tav>
                                        <p:tav tm="100000">
                                          <p:val>
                                            <p:strVal val="#ppt_x"/>
                                          </p:val>
                                        </p:tav>
                                      </p:tavLst>
                                    </p:anim>
                                    <p:anim calcmode="lin" valueType="num">
                                      <p:cBhvr>
                                        <p:cTn id="60" dur="898" decel="100000" fill="hold"/>
                                        <p:tgtEl>
                                          <p:spTgt spid="10">
                                            <p:bg/>
                                          </p:spTgt>
                                        </p:tgtEl>
                                        <p:attrNameLst>
                                          <p:attrName>ppt_y</p:attrName>
                                        </p:attrNameLst>
                                      </p:cBhvr>
                                      <p:tavLst>
                                        <p:tav tm="0">
                                          <p:val>
                                            <p:strVal val="#ppt_y+1"/>
                                          </p:val>
                                        </p:tav>
                                        <p:tav tm="100000">
                                          <p:val>
                                            <p:strVal val="#ppt_y-.03"/>
                                          </p:val>
                                        </p:tav>
                                      </p:tavLst>
                                    </p:anim>
                                    <p:anim calcmode="lin" valueType="num">
                                      <p:cBhvr>
                                        <p:cTn id="61" dur="100" accel="100000" fill="hold">
                                          <p:stCondLst>
                                            <p:cond delay="898"/>
                                          </p:stCondLst>
                                        </p:cTn>
                                        <p:tgtEl>
                                          <p:spTgt spid="10">
                                            <p:bg/>
                                          </p:spTgt>
                                        </p:tgtEl>
                                        <p:attrNameLst>
                                          <p:attrName>ppt_y</p:attrName>
                                        </p:attrNameLst>
                                      </p:cBhvr>
                                      <p:tavLst>
                                        <p:tav tm="0">
                                          <p:val>
                                            <p:strVal val="#ppt_y-.03"/>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37" presetClass="entr" presetSubtype="0" fill="hold" grpId="0" nodeType="clickEffect">
                                  <p:stCondLst>
                                    <p:cond delay="0"/>
                                  </p:stCondLst>
                                  <p:childTnLst>
                                    <p:set>
                                      <p:cBhvr>
                                        <p:cTn id="65" dur="1" fill="hold">
                                          <p:stCondLst>
                                            <p:cond delay="0"/>
                                          </p:stCondLst>
                                        </p:cTn>
                                        <p:tgtEl>
                                          <p:spTgt spid="10">
                                            <p:txEl>
                                              <p:pRg st="0" end="0"/>
                                            </p:txEl>
                                          </p:spTgt>
                                        </p:tgtEl>
                                        <p:attrNameLst>
                                          <p:attrName>style.visibility</p:attrName>
                                        </p:attrNameLst>
                                      </p:cBhvr>
                                      <p:to>
                                        <p:strVal val="visible"/>
                                      </p:to>
                                    </p:set>
                                    <p:animEffect transition="in" filter="fade">
                                      <p:cBhvr>
                                        <p:cTn id="66" dur="1000"/>
                                        <p:tgtEl>
                                          <p:spTgt spid="10">
                                            <p:txEl>
                                              <p:pRg st="0" end="0"/>
                                            </p:txEl>
                                          </p:spTgt>
                                        </p:tgtEl>
                                      </p:cBhvr>
                                    </p:animEffect>
                                    <p:anim calcmode="lin" valueType="num">
                                      <p:cBhvr>
                                        <p:cTn id="6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68" dur="898" decel="100000" fill="hold"/>
                                        <p:tgtEl>
                                          <p:spTgt spid="10">
                                            <p:txEl>
                                              <p:pRg st="0" end="0"/>
                                            </p:txEl>
                                          </p:spTgt>
                                        </p:tgtEl>
                                        <p:attrNameLst>
                                          <p:attrName>ppt_y</p:attrName>
                                        </p:attrNameLst>
                                      </p:cBhvr>
                                      <p:tavLst>
                                        <p:tav tm="0">
                                          <p:val>
                                            <p:strVal val="#ppt_y+1"/>
                                          </p:val>
                                        </p:tav>
                                        <p:tav tm="100000">
                                          <p:val>
                                            <p:strVal val="#ppt_y-.03"/>
                                          </p:val>
                                        </p:tav>
                                      </p:tavLst>
                                    </p:anim>
                                    <p:anim calcmode="lin" valueType="num">
                                      <p:cBhvr>
                                        <p:cTn id="69" dur="100" accel="100000" fill="hold">
                                          <p:stCondLst>
                                            <p:cond delay="898"/>
                                          </p:stCondLst>
                                        </p:cTn>
                                        <p:tgtEl>
                                          <p:spTgt spid="10">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37" presetClass="entr" presetSubtype="0" fill="hold" grpId="0" nodeType="clickEffect">
                                  <p:stCondLst>
                                    <p:cond delay="0"/>
                                  </p:stCondLst>
                                  <p:childTnLst>
                                    <p:set>
                                      <p:cBhvr>
                                        <p:cTn id="73" dur="1" fill="hold">
                                          <p:stCondLst>
                                            <p:cond delay="0"/>
                                          </p:stCondLst>
                                        </p:cTn>
                                        <p:tgtEl>
                                          <p:spTgt spid="10">
                                            <p:txEl>
                                              <p:pRg st="1" end="1"/>
                                            </p:txEl>
                                          </p:spTgt>
                                        </p:tgtEl>
                                        <p:attrNameLst>
                                          <p:attrName>style.visibility</p:attrName>
                                        </p:attrNameLst>
                                      </p:cBhvr>
                                      <p:to>
                                        <p:strVal val="visible"/>
                                      </p:to>
                                    </p:set>
                                    <p:animEffect transition="in" filter="fade">
                                      <p:cBhvr>
                                        <p:cTn id="74" dur="1000"/>
                                        <p:tgtEl>
                                          <p:spTgt spid="10">
                                            <p:txEl>
                                              <p:pRg st="1" end="1"/>
                                            </p:txEl>
                                          </p:spTgt>
                                        </p:tgtEl>
                                      </p:cBhvr>
                                    </p:animEffect>
                                    <p:anim calcmode="lin" valueType="num">
                                      <p:cBhvr>
                                        <p:cTn id="7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76" dur="898" decel="100000" fill="hold"/>
                                        <p:tgtEl>
                                          <p:spTgt spid="10">
                                            <p:txEl>
                                              <p:pRg st="1" end="1"/>
                                            </p:tx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898"/>
                                          </p:stCondLst>
                                        </p:cTn>
                                        <p:tgtEl>
                                          <p:spTgt spid="10">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1" nodeType="clickEffect">
                                  <p:stCondLst>
                                    <p:cond delay="0"/>
                                  </p:stCondLst>
                                  <p:childTnLst>
                                    <p:set>
                                      <p:cBhvr>
                                        <p:cTn id="81" dur="1" fill="hold">
                                          <p:stCondLst>
                                            <p:cond delay="0"/>
                                          </p:stCondLst>
                                        </p:cTn>
                                        <p:tgtEl>
                                          <p:spTgt spid="8">
                                            <p:txEl>
                                              <p:pRg st="0" end="0"/>
                                            </p:txEl>
                                          </p:spTgt>
                                        </p:tgtEl>
                                        <p:attrNameLst>
                                          <p:attrName>style.visibility</p:attrName>
                                        </p:attrNameLst>
                                      </p:cBhvr>
                                      <p:to>
                                        <p:strVal val="visible"/>
                                      </p:to>
                                    </p:set>
                                    <p:animEffect transition="in" filter="box(in)">
                                      <p:cBhvr>
                                        <p:cTn id="8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animBg="1"/>
      <p:bldP spid="8" grpId="0" build="p"/>
      <p:bldP spid="8" grpId="1" build="allAtOnce"/>
      <p:bldP spid="9" grpId="0" animBg="1"/>
      <p:bldP spid="10" grpId="0" build="p"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txBox="1">
            <a:spLocks/>
          </p:cNvSpPr>
          <p:nvPr/>
        </p:nvSpPr>
        <p:spPr>
          <a:xfrm>
            <a:off x="395536" y="1596413"/>
            <a:ext cx="8443664" cy="4297363"/>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lnSpc>
                <a:spcPts val="5000"/>
              </a:lnSpc>
              <a:buFont typeface="Wingdings" pitchFamily="2" charset="2"/>
              <a:buChar char="v"/>
            </a:pPr>
            <a:r>
              <a:rPr lang="fa-IR" sz="2000" dirty="0" smtClean="0">
                <a:solidFill>
                  <a:schemeClr val="tx1">
                    <a:lumMod val="95000"/>
                    <a:lumOff val="5000"/>
                  </a:schemeClr>
                </a:solidFill>
                <a:latin typeface="Titr" pitchFamily="2" charset="-78"/>
                <a:cs typeface="Titr" pitchFamily="2" charset="-78"/>
              </a:rPr>
              <a:t>تفاوت انسانها درمهارت ,توانایی جسمانی و استعدادهای فردی</a:t>
            </a:r>
          </a:p>
          <a:p>
            <a:pPr>
              <a:lnSpc>
                <a:spcPts val="5000"/>
              </a:lnSpc>
              <a:buFont typeface="Wingdings" pitchFamily="2" charset="2"/>
              <a:buChar char="v"/>
            </a:pPr>
            <a:r>
              <a:rPr lang="fa-IR" sz="2000" dirty="0" smtClean="0">
                <a:solidFill>
                  <a:schemeClr val="tx1">
                    <a:lumMod val="95000"/>
                    <a:lumOff val="5000"/>
                  </a:schemeClr>
                </a:solidFill>
                <a:latin typeface="Titr" pitchFamily="2" charset="-78"/>
                <a:cs typeface="Titr" pitchFamily="2" charset="-78"/>
              </a:rPr>
              <a:t>عدم مطلوبیت شغل(نداشتن شغل مناسب ودرآمد کافی)</a:t>
            </a:r>
          </a:p>
          <a:p>
            <a:pPr>
              <a:lnSpc>
                <a:spcPts val="5000"/>
              </a:lnSpc>
              <a:buFont typeface="Wingdings" pitchFamily="2" charset="2"/>
              <a:buChar char="v"/>
            </a:pPr>
            <a:r>
              <a:rPr lang="fa-IR" sz="2000" dirty="0" smtClean="0">
                <a:solidFill>
                  <a:schemeClr val="tx1">
                    <a:lumMod val="95000"/>
                    <a:lumOff val="5000"/>
                  </a:schemeClr>
                </a:solidFill>
                <a:latin typeface="Titr" pitchFamily="2" charset="-78"/>
                <a:cs typeface="Titr" pitchFamily="2" charset="-78"/>
              </a:rPr>
              <a:t>سرمایه گذاری روی نیروی انسانی مانند آموزش باید متناسب با بازار کار باشد.		                   اكثر آموزش ها در كشور بايد آموزش فني و حرفه اي باشد. </a:t>
            </a:r>
          </a:p>
          <a:p>
            <a:pPr>
              <a:lnSpc>
                <a:spcPts val="5000"/>
              </a:lnSpc>
              <a:buFont typeface="Wingdings" pitchFamily="2" charset="2"/>
              <a:buChar char="v"/>
            </a:pPr>
            <a:r>
              <a:rPr lang="fa-IR" sz="2000" dirty="0" smtClean="0">
                <a:solidFill>
                  <a:schemeClr val="tx1">
                    <a:lumMod val="95000"/>
                    <a:lumOff val="5000"/>
                  </a:schemeClr>
                </a:solidFill>
                <a:latin typeface="Titr" pitchFamily="2" charset="-78"/>
                <a:cs typeface="Titr" pitchFamily="2" charset="-78"/>
              </a:rPr>
              <a:t>وجود بيش از يك صاحب درآمد از هر خانوار در بازار كار ( در برخي خانوارها )</a:t>
            </a:r>
          </a:p>
          <a:p>
            <a:pPr>
              <a:buFont typeface="Wingdings 2" charset="2"/>
              <a:buNone/>
            </a:pPr>
            <a:endParaRPr lang="en-US" sz="2000" dirty="0">
              <a:solidFill>
                <a:schemeClr val="tx1">
                  <a:lumMod val="95000"/>
                  <a:lumOff val="5000"/>
                </a:schemeClr>
              </a:solidFill>
              <a:latin typeface="Titr" pitchFamily="2" charset="-78"/>
              <a:cs typeface="Titr" pitchFamily="2" charset="-78"/>
            </a:endParaRPr>
          </a:p>
        </p:txBody>
      </p:sp>
      <p:sp>
        <p:nvSpPr>
          <p:cNvPr id="7" name="Title 2"/>
          <p:cNvSpPr>
            <a:spLocks noGrp="1"/>
          </p:cNvSpPr>
          <p:nvPr>
            <p:ph type="title"/>
          </p:nvPr>
        </p:nvSpPr>
        <p:spPr/>
        <p:txBody>
          <a:bodyPr>
            <a:noAutofit/>
          </a:bodyPr>
          <a:lstStyle/>
          <a:p>
            <a:pPr algn="r"/>
            <a:r>
              <a:rPr lang="fa-IR" sz="4000" b="1" u="sng"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
            </a:r>
            <a:br>
              <a:rPr lang="fa-IR" sz="4000" b="1" u="sng"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br>
            <a:r>
              <a:rPr lang="fa-IR" sz="40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1- علت تفاوت در دستمزد و حقوق</a:t>
            </a:r>
            <a:r>
              <a:rPr lang="fa-IR" sz="4000" b="1" u="sng"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
            </a:r>
            <a:br>
              <a:rPr lang="fa-IR" sz="4000" b="1" u="sng"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br>
            <a:endParaRPr lang="en-US" sz="4000" b="1" u="sng"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Tree>
    <p:extLst>
      <p:ext uri="{BB962C8B-B14F-4D97-AF65-F5344CB8AC3E}">
        <p14:creationId xmlns:p14="http://schemas.microsoft.com/office/powerpoint/2010/main" val="711035863"/>
      </p:ext>
    </p:extLst>
  </p:cSld>
  <p:clrMapOvr>
    <a:masterClrMapping/>
  </p:clrMapOvr>
  <p:transition spd="slow">
    <p:push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custDataLst>
              <p:tags r:id="rId1"/>
            </p:custDataLst>
          </p:nvPr>
        </p:nvSpPr>
        <p:spPr>
          <a:xfrm>
            <a:off x="218381" y="282089"/>
            <a:ext cx="8587680" cy="1143000"/>
          </a:xfrm>
          <a:prstGeom prst="rect">
            <a:avLst/>
          </a:prstGeom>
        </p:spPr>
        <p:txBody>
          <a:bodyPr vert="horz" lIns="91440" tIns="45720" rIns="91440" bIns="45720" rtlCol="0" anchor="ctr">
            <a:norm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defRPr/>
            </a:pPr>
            <a:r>
              <a:rPr lang="fa-IR" sz="40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2- علت تفاوت در درآمد ناشی از دارایی و املاک</a:t>
            </a:r>
            <a:endParaRPr lang="en-US" sz="40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6" name="Content Placeholder 2"/>
          <p:cNvSpPr txBox="1">
            <a:spLocks/>
          </p:cNvSpPr>
          <p:nvPr/>
        </p:nvSpPr>
        <p:spPr>
          <a:xfrm>
            <a:off x="762000" y="1596413"/>
            <a:ext cx="8077200" cy="4297363"/>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buFont typeface="Wingdings" pitchFamily="2" charset="2"/>
              <a:buChar char="v"/>
            </a:pPr>
            <a:r>
              <a:rPr lang="fa-IR" sz="2400" dirty="0" smtClean="0">
                <a:latin typeface="Titr" pitchFamily="2" charset="-78"/>
                <a:cs typeface="Titr" pitchFamily="2" charset="-78"/>
              </a:rPr>
              <a:t>به ثروت رسیدن افراد از طریق پس انداز یا ارثیه ( پدر ،‌مادر ،‌پدربزرگ و مادر بزرگ و ... )</a:t>
            </a:r>
          </a:p>
          <a:p>
            <a:pPr marL="0" indent="0">
              <a:buFont typeface="Wingdings 2" charset="2"/>
              <a:buNone/>
            </a:pPr>
            <a:r>
              <a:rPr lang="fa-IR" sz="2400" dirty="0" smtClean="0">
                <a:latin typeface="Titr" pitchFamily="2" charset="-78"/>
                <a:cs typeface="Titr" pitchFamily="2" charset="-78"/>
              </a:rPr>
              <a:t>داشتن املاك زياد توسط عده اي و مستاجر بودن عده اي عامل عمده نابرابري است .</a:t>
            </a:r>
          </a:p>
          <a:p>
            <a:pPr marL="0" indent="0">
              <a:buFont typeface="Wingdings 2" charset="2"/>
              <a:buNone/>
            </a:pPr>
            <a:r>
              <a:rPr lang="fa-IR" sz="2400" dirty="0" smtClean="0">
                <a:latin typeface="Titr" pitchFamily="2" charset="-78"/>
                <a:cs typeface="Titr" pitchFamily="2" charset="-78"/>
              </a:rPr>
              <a:t>* مثال : دولت مي تواند با اتخاذ سياستهاي مالياتي و ... باعث افزايش مدت اجاره بها در نتيجه افزايش رفاه جامعه شود . مثلا هر كس ملك خود را يك ساله اجاره دهد 10 %‌ ماليات بايد پرداخت نمايد و هر كه دو ساله اجاره دهد  5% . </a:t>
            </a:r>
          </a:p>
          <a:p>
            <a:pPr>
              <a:buFont typeface="Wingdings 2" charset="2"/>
              <a:buNone/>
            </a:pPr>
            <a:endParaRPr lang="en-US" sz="2400" b="1" dirty="0">
              <a:latin typeface="Titr" pitchFamily="2" charset="-78"/>
              <a:cs typeface="Titr" pitchFamily="2" charset="-78"/>
            </a:endParaRPr>
          </a:p>
        </p:txBody>
      </p:sp>
    </p:spTree>
    <p:extLst>
      <p:ext uri="{BB962C8B-B14F-4D97-AF65-F5344CB8AC3E}">
        <p14:creationId xmlns:p14="http://schemas.microsoft.com/office/powerpoint/2010/main" val="4253123368"/>
      </p:ext>
    </p:extLst>
  </p:cSld>
  <p:clrMapOvr>
    <a:masterClrMapping/>
  </p:clrMapOvr>
  <p:transition spd="slow">
    <p:push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a:xfrm>
            <a:off x="762000" y="269632"/>
            <a:ext cx="8077200" cy="568568"/>
          </a:xfrm>
          <a:prstGeom prst="rect">
            <a:avLst/>
          </a:prstGeom>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sz="40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3- درآمداز طرف دولت</a:t>
            </a:r>
            <a:endPar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6" name="Content Placeholder 7"/>
          <p:cNvSpPr txBox="1">
            <a:spLocks/>
          </p:cNvSpPr>
          <p:nvPr/>
        </p:nvSpPr>
        <p:spPr>
          <a:xfrm>
            <a:off x="390972" y="980728"/>
            <a:ext cx="8443664" cy="5616625"/>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lgn="just">
              <a:buFont typeface="Wingdings 2" charset="2"/>
              <a:buNone/>
            </a:pPr>
            <a:r>
              <a:rPr lang="fa-IR" sz="2400" dirty="0" smtClean="0"/>
              <a:t>	</a:t>
            </a:r>
            <a:r>
              <a:rPr lang="fa-IR" sz="2400" b="1" dirty="0" smtClean="0">
                <a:solidFill>
                  <a:srgbClr val="0070C0"/>
                </a:solidFill>
              </a:rPr>
              <a:t>پرداختهای انتقالی  : </a:t>
            </a:r>
            <a:r>
              <a:rPr lang="fa-IR" sz="2400" dirty="0" smtClean="0"/>
              <a:t>پرداخت پول ازطرف دولت بدون انتظار خدمات یا کار متقابل به افراد جامعه </a:t>
            </a:r>
          </a:p>
          <a:p>
            <a:pPr algn="just">
              <a:buFont typeface="Wingdings 2" charset="2"/>
              <a:buNone/>
            </a:pPr>
            <a:r>
              <a:rPr lang="fa-IR" sz="2400" dirty="0" smtClean="0"/>
              <a:t>   مانند پرداخت به خانواده آسیب پذیر ، مستمری تامین اجتماعی و پرداخت به بیکاران و...</a:t>
            </a:r>
          </a:p>
          <a:p>
            <a:pPr algn="just"/>
            <a:r>
              <a:rPr lang="fa-IR" sz="2400" dirty="0" smtClean="0"/>
              <a:t>یکی ازوظایف عمده دولت ها حمایت از اقشار کم درآمد و آسیب پذیر ( تامين اجتماعي )</a:t>
            </a:r>
          </a:p>
          <a:p>
            <a:pPr algn="just"/>
            <a:r>
              <a:rPr lang="fa-IR" sz="2400" dirty="0" smtClean="0"/>
              <a:t>توزیع در آمد یک هدف اقتصادی و سیاسی بسیارمهم برای دولت و یک عامل مهم برای ثبات دولتها </a:t>
            </a:r>
          </a:p>
          <a:p>
            <a:pPr algn="just"/>
            <a:r>
              <a:rPr lang="ar-SA" sz="2400" dirty="0" smtClean="0"/>
              <a:t>در تحليل الگوي رفتاري راي دهندگان عوامل اقتصادي (تورم، بيكاري، رشد اقتصادي</a:t>
            </a:r>
            <a:r>
              <a:rPr lang="fa-IR" sz="2400" dirty="0" smtClean="0"/>
              <a:t>، </a:t>
            </a:r>
            <a:r>
              <a:rPr lang="fa-IR" sz="2400" dirty="0" smtClean="0">
                <a:solidFill>
                  <a:srgbClr val="0070C0"/>
                </a:solidFill>
              </a:rPr>
              <a:t>توزيع درآمد</a:t>
            </a:r>
            <a:r>
              <a:rPr lang="ar-SA" sz="2400" dirty="0" smtClean="0">
                <a:solidFill>
                  <a:srgbClr val="0070C0"/>
                </a:solidFill>
              </a:rPr>
              <a:t> </a:t>
            </a:r>
            <a:r>
              <a:rPr lang="ar-SA" sz="2400" dirty="0" smtClean="0"/>
              <a:t>و ...) نقش بسزايي دارند و دولت ها تلاش مي كنند كه با اتخاذ سياست هاي اقتصادي متفاوت، رضايت راي دهندگان و احتمال انتخاب مجدد خود را افزايش دهند.  </a:t>
            </a:r>
            <a:r>
              <a:rPr lang="en-US" sz="2000" dirty="0" smtClean="0"/>
              <a:t>(Nordhaus1975) </a:t>
            </a:r>
            <a:r>
              <a:rPr lang="fa-IR" sz="2400" dirty="0" smtClean="0"/>
              <a:t>و </a:t>
            </a:r>
            <a:r>
              <a:rPr lang="ar-SA" sz="2400" dirty="0" smtClean="0"/>
              <a:t>(پوركاظمي ، درويشي ، شهيكي تاش 1386) </a:t>
            </a:r>
            <a:endParaRPr lang="fa-IR" sz="2400" dirty="0" smtClean="0"/>
          </a:p>
        </p:txBody>
      </p:sp>
    </p:spTree>
    <p:extLst>
      <p:ext uri="{BB962C8B-B14F-4D97-AF65-F5344CB8AC3E}">
        <p14:creationId xmlns:p14="http://schemas.microsoft.com/office/powerpoint/2010/main" val="3227361445"/>
      </p:ext>
    </p:extLst>
  </p:cSld>
  <p:clrMapOvr>
    <a:masterClrMapping/>
  </p:clrMapOvr>
  <p:transition spd="slow">
    <p:push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5122" name="Picture 2" descr="C:\Users\rayansharq\Pictures\0068.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txBox="1">
            <a:spLocks/>
          </p:cNvSpPr>
          <p:nvPr/>
        </p:nvSpPr>
        <p:spPr>
          <a:xfrm>
            <a:off x="762000" y="269632"/>
            <a:ext cx="8077200" cy="568568"/>
          </a:xfrm>
          <a:prstGeom prst="rect">
            <a:avLst/>
          </a:prstGeom>
        </p:spPr>
        <p:txBody>
          <a:bodyPr vert="horz" lIns="91440" tIns="45720" rIns="91440" bIns="45720" rtlCol="0" anchor="ctr">
            <a:normAutofit fontScale="90000" lnSpcReduction="20000"/>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sz="40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تا چه حد توزيع درآمد نابرابر است ؟</a:t>
            </a:r>
            <a:endParaRPr lang="fa-IR" sz="40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6" name="Content Placeholder 7"/>
          <p:cNvSpPr txBox="1">
            <a:spLocks/>
          </p:cNvSpPr>
          <p:nvPr/>
        </p:nvSpPr>
        <p:spPr>
          <a:xfrm>
            <a:off x="0" y="838200"/>
            <a:ext cx="9144000" cy="5471119"/>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lgn="just">
              <a:buFont typeface="Wingdings 2" charset="2"/>
              <a:buNone/>
            </a:pPr>
            <a:r>
              <a:rPr lang="fa-IR" sz="2000" b="1" dirty="0" smtClean="0">
                <a:latin typeface="Titr" pitchFamily="2" charset="-78"/>
                <a:cs typeface="Titr" pitchFamily="2" charset="-78"/>
              </a:rPr>
              <a:t>دهك ها يا بخشك هاي درآمدي : با تقسيم درآمد هر خانوار بر تعداد آن درآمد سرانه بدست مي</a:t>
            </a:r>
          </a:p>
          <a:p>
            <a:pPr algn="just">
              <a:buFont typeface="Wingdings 2" charset="2"/>
              <a:buNone/>
            </a:pPr>
            <a:r>
              <a:rPr lang="fa-IR" sz="2000" b="1" dirty="0" smtClean="0">
                <a:latin typeface="Titr" pitchFamily="2" charset="-78"/>
                <a:cs typeface="Titr" pitchFamily="2" charset="-78"/>
              </a:rPr>
              <a:t> آوريم آنگاه كليه خانوارها را بر اساس كم درآمد ترين به پردرآمدترين افراد مرتب مي كنيم و سپس </a:t>
            </a:r>
          </a:p>
          <a:p>
            <a:pPr algn="just">
              <a:buFont typeface="Wingdings 2" charset="2"/>
              <a:buNone/>
            </a:pPr>
            <a:r>
              <a:rPr lang="fa-IR" sz="2000" b="1" dirty="0" smtClean="0">
                <a:latin typeface="Titr" pitchFamily="2" charset="-78"/>
                <a:cs typeface="Titr" pitchFamily="2" charset="-78"/>
              </a:rPr>
              <a:t>جامعه را به 10 بخش تقسيم مي كنيم ،‌ هر بخش 10 درصد جامعه را در بر مي گيرد  ، هر بخش يك</a:t>
            </a:r>
          </a:p>
          <a:p>
            <a:pPr algn="just">
              <a:buFont typeface="Wingdings 2" charset="2"/>
              <a:buNone/>
            </a:pPr>
            <a:r>
              <a:rPr lang="fa-IR" sz="2000" b="1" dirty="0" smtClean="0">
                <a:latin typeface="Titr" pitchFamily="2" charset="-78"/>
                <a:cs typeface="Titr" pitchFamily="2" charset="-78"/>
              </a:rPr>
              <a:t> دهك مي باشد . </a:t>
            </a:r>
          </a:p>
          <a:p>
            <a:pPr marL="0" indent="0" algn="just">
              <a:buNone/>
            </a:pPr>
            <a:r>
              <a:rPr lang="fa-IR" sz="2000" b="1" dirty="0" smtClean="0">
                <a:latin typeface="Titr" pitchFamily="2" charset="-78"/>
                <a:cs typeface="Titr" pitchFamily="2" charset="-78"/>
              </a:rPr>
              <a:t>"نسبت هزینه دهک بالا به پایین"  : براي بدست آوردن اين شاخص خانوارها برحسب ميزان</a:t>
            </a:r>
          </a:p>
          <a:p>
            <a:pPr marL="0" indent="0" algn="just">
              <a:buNone/>
            </a:pPr>
            <a:r>
              <a:rPr lang="fa-IR" sz="2000" b="1" dirty="0" smtClean="0">
                <a:latin typeface="Titr" pitchFamily="2" charset="-78"/>
                <a:cs typeface="Titr" pitchFamily="2" charset="-78"/>
              </a:rPr>
              <a:t>درآمد ويا هزينه ي سالانه ، از كم ترين سطح به بالاترين سطح در ده گروه مرتب مي شوند به گونه اي </a:t>
            </a:r>
          </a:p>
          <a:p>
            <a:pPr marL="0" indent="0" algn="just">
              <a:buNone/>
            </a:pPr>
            <a:r>
              <a:rPr lang="fa-IR" sz="2000" b="1" dirty="0" smtClean="0">
                <a:latin typeface="Titr" pitchFamily="2" charset="-78"/>
                <a:cs typeface="Titr" pitchFamily="2" charset="-78"/>
              </a:rPr>
              <a:t>كه دهك اول شامل فقيرترين خانوارها بوده وبه ترتيب دهك هاي بالاتر نشان دهنده ي افزايش بهر ه </a:t>
            </a:r>
          </a:p>
          <a:p>
            <a:pPr marL="0" indent="0" algn="just">
              <a:buNone/>
            </a:pPr>
            <a:r>
              <a:rPr lang="fa-IR" sz="2000" b="1" dirty="0" smtClean="0">
                <a:latin typeface="Titr" pitchFamily="2" charset="-78"/>
                <a:cs typeface="Titr" pitchFamily="2" charset="-78"/>
              </a:rPr>
              <a:t>مندي خانوارهاست و ثروتمندترين خانوار در دهك دهم قرار مي گيرند . اين شاخص نسبت سهم</a:t>
            </a:r>
          </a:p>
          <a:p>
            <a:pPr marL="0" indent="0" algn="just">
              <a:buNone/>
            </a:pPr>
            <a:r>
              <a:rPr lang="fa-IR" sz="2000" b="1" dirty="0" smtClean="0">
                <a:latin typeface="Titr" pitchFamily="2" charset="-78"/>
                <a:cs typeface="Titr" pitchFamily="2" charset="-78"/>
              </a:rPr>
              <a:t> درآمدي 10 % ثروتمندترين خانوارها به سهم 10 % فقيرترين خانوارها را نشان مي دهد ؛ هر چه اين</a:t>
            </a:r>
          </a:p>
          <a:p>
            <a:pPr marL="0" indent="0" algn="just">
              <a:buNone/>
            </a:pPr>
            <a:r>
              <a:rPr lang="fa-IR" sz="2000" b="1" dirty="0" smtClean="0">
                <a:latin typeface="Titr" pitchFamily="2" charset="-78"/>
                <a:cs typeface="Titr" pitchFamily="2" charset="-78"/>
              </a:rPr>
              <a:t> نسبت بيشتر باشد ، شكاف درآمدي بين اين دو گروه بيشتر و نابرابري در توزيع درآمد نيز بيشتر مي </a:t>
            </a:r>
          </a:p>
          <a:p>
            <a:pPr marL="0" indent="0" algn="just">
              <a:buNone/>
            </a:pPr>
            <a:r>
              <a:rPr lang="fa-IR" sz="2000" b="1" dirty="0" smtClean="0">
                <a:latin typeface="Titr" pitchFamily="2" charset="-78"/>
                <a:cs typeface="Titr" pitchFamily="2" charset="-78"/>
              </a:rPr>
              <a:t>شود و هرچه اين نسبت كمتر باشد ، شكاف درآمدي بين ثروتمندترين و فقيرترين خانوارها كمتر مي</a:t>
            </a:r>
          </a:p>
          <a:p>
            <a:pPr marL="0" indent="0" algn="just">
              <a:buNone/>
            </a:pPr>
            <a:r>
              <a:rPr lang="fa-IR" sz="2000" b="1" dirty="0" smtClean="0">
                <a:latin typeface="Titr" pitchFamily="2" charset="-78"/>
                <a:cs typeface="Titr" pitchFamily="2" charset="-78"/>
              </a:rPr>
              <a:t> گردد و نابرابري در توزيع درآمد كمتر مي شود . </a:t>
            </a:r>
            <a:endParaRPr lang="fa-IR" sz="2000" b="1" dirty="0">
              <a:latin typeface="Titr" pitchFamily="2" charset="-78"/>
              <a:cs typeface="Titr" pitchFamily="2" charset="-78"/>
            </a:endParaRPr>
          </a:p>
        </p:txBody>
      </p:sp>
    </p:spTree>
    <p:extLst>
      <p:ext uri="{BB962C8B-B14F-4D97-AF65-F5344CB8AC3E}">
        <p14:creationId xmlns:p14="http://schemas.microsoft.com/office/powerpoint/2010/main" val="367870273"/>
      </p:ext>
    </p:extLst>
  </p:cSld>
  <p:clrMapOvr>
    <a:masterClrMapping/>
  </p:clrMapOvr>
  <p:transition spd="slow">
    <p:push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191025" y="0"/>
            <a:ext cx="0" cy="54868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3" name="Table 12"/>
          <p:cNvGraphicFramePr>
            <a:graphicFrameLocks noGrp="1"/>
          </p:cNvGraphicFramePr>
          <p:nvPr>
            <p:extLst>
              <p:ext uri="{D42A27DB-BD31-4B8C-83A1-F6EECF244321}">
                <p14:modId xmlns:p14="http://schemas.microsoft.com/office/powerpoint/2010/main" val="3312736235"/>
              </p:ext>
            </p:extLst>
          </p:nvPr>
        </p:nvGraphicFramePr>
        <p:xfrm>
          <a:off x="0" y="3"/>
          <a:ext cx="9144000" cy="6857999"/>
        </p:xfrm>
        <a:graphic>
          <a:graphicData uri="http://schemas.openxmlformats.org/drawingml/2006/table">
            <a:tbl>
              <a:tblPr rtl="1">
                <a:tableStyleId>{35758FB7-9AC5-4552-8A53-C91805E547FA}</a:tableStyleId>
              </a:tblPr>
              <a:tblGrid>
                <a:gridCol w="2706172"/>
                <a:gridCol w="2289308"/>
                <a:gridCol w="1496249"/>
                <a:gridCol w="1313432"/>
                <a:gridCol w="1338839"/>
              </a:tblGrid>
              <a:tr h="623018">
                <a:tc gridSpan="2">
                  <a:txBody>
                    <a:bodyPr/>
                    <a:lstStyle/>
                    <a:p>
                      <a:pPr rtl="1"/>
                      <a:r>
                        <a:rPr lang="fa-IR" sz="1800" dirty="0">
                          <a:latin typeface="Titr" pitchFamily="2" charset="-78"/>
                          <a:cs typeface="Titr" pitchFamily="2" charset="-78"/>
                        </a:rPr>
                        <a:t>                                              سال</a:t>
                      </a:r>
                    </a:p>
                    <a:p>
                      <a:pPr rtl="1"/>
                      <a:r>
                        <a:rPr lang="fa-IR" sz="1800" dirty="0">
                          <a:latin typeface="Titr" pitchFamily="2" charset="-78"/>
                          <a:cs typeface="Titr" pitchFamily="2" charset="-78"/>
                        </a:rPr>
                        <a:t>شرح</a:t>
                      </a:r>
                      <a:endParaRPr lang="fa-IR" sz="1800" b="0" dirty="0">
                        <a:latin typeface="Titr" pitchFamily="2" charset="-78"/>
                        <a:cs typeface="Titr" pitchFamily="2" charset="-78"/>
                      </a:endParaRPr>
                    </a:p>
                  </a:txBody>
                  <a:tcPr marL="0" marR="0" marT="0" marB="0"/>
                </a:tc>
                <a:tc hMerge="1">
                  <a:txBody>
                    <a:bodyPr/>
                    <a:lstStyle/>
                    <a:p>
                      <a:endParaRPr lang="en-US"/>
                    </a:p>
                  </a:txBody>
                  <a:tcPr/>
                </a:tc>
                <a:tc>
                  <a:txBody>
                    <a:bodyPr/>
                    <a:lstStyle/>
                    <a:p>
                      <a:pPr rtl="1"/>
                      <a:r>
                        <a:rPr lang="fa-IR" sz="1800" dirty="0">
                          <a:latin typeface="Titr" pitchFamily="2" charset="-78"/>
                          <a:cs typeface="Titr" pitchFamily="2" charset="-78"/>
                        </a:rPr>
                        <a:t>۱۳۴۷</a:t>
                      </a:r>
                      <a:endParaRPr lang="fa-IR" sz="1800" b="0" dirty="0">
                        <a:latin typeface="Titr" pitchFamily="2" charset="-78"/>
                        <a:cs typeface="Titr" pitchFamily="2" charset="-78"/>
                      </a:endParaRPr>
                    </a:p>
                  </a:txBody>
                  <a:tcPr marL="0" marR="0" marT="0" marB="0"/>
                </a:tc>
                <a:tc>
                  <a:txBody>
                    <a:bodyPr/>
                    <a:lstStyle/>
                    <a:p>
                      <a:pPr rtl="1"/>
                      <a:r>
                        <a:rPr lang="fa-IR" sz="1800">
                          <a:latin typeface="Titr" pitchFamily="2" charset="-78"/>
                          <a:cs typeface="Titr" pitchFamily="2" charset="-78"/>
                        </a:rPr>
                        <a:t>۱۳۵۱</a:t>
                      </a:r>
                      <a:endParaRPr lang="fa-IR" sz="1800" b="0">
                        <a:latin typeface="Titr" pitchFamily="2" charset="-78"/>
                        <a:cs typeface="Titr" pitchFamily="2" charset="-78"/>
                      </a:endParaRPr>
                    </a:p>
                  </a:txBody>
                  <a:tcPr marL="0" marR="0" marT="0" marB="0"/>
                </a:tc>
                <a:tc>
                  <a:txBody>
                    <a:bodyPr/>
                    <a:lstStyle/>
                    <a:p>
                      <a:pPr rtl="1"/>
                      <a:r>
                        <a:rPr lang="fa-IR" sz="1800">
                          <a:latin typeface="Titr" pitchFamily="2" charset="-78"/>
                          <a:cs typeface="Titr" pitchFamily="2" charset="-78"/>
                        </a:rPr>
                        <a:t>۱۳۵۶</a:t>
                      </a:r>
                      <a:endParaRPr lang="fa-IR" sz="1800" b="0">
                        <a:latin typeface="Titr" pitchFamily="2" charset="-78"/>
                        <a:cs typeface="Titr" pitchFamily="2" charset="-78"/>
                      </a:endParaRPr>
                    </a:p>
                  </a:txBody>
                  <a:tcPr marL="0" marR="0" marT="0" marB="0"/>
                </a:tc>
              </a:tr>
              <a:tr h="3118091">
                <a:tc gridSpan="2">
                  <a:txBody>
                    <a:bodyPr/>
                    <a:lstStyle/>
                    <a:p>
                      <a:pPr rtl="1"/>
                      <a:r>
                        <a:rPr lang="fa-IR" sz="1800" dirty="0">
                          <a:latin typeface="Titr" pitchFamily="2" charset="-78"/>
                          <a:cs typeface="Titr" pitchFamily="2" charset="-78"/>
                        </a:rPr>
                        <a:t>سهم دهک اول از درآمد ملی به درصد</a:t>
                      </a:r>
                    </a:p>
                    <a:p>
                      <a:pPr rtl="1"/>
                      <a:r>
                        <a:rPr lang="fa-IR" sz="1800" dirty="0">
                          <a:latin typeface="Titr" pitchFamily="2" charset="-78"/>
                          <a:cs typeface="Titr" pitchFamily="2" charset="-78"/>
                        </a:rPr>
                        <a:t>سهم دهک دوم</a:t>
                      </a:r>
                    </a:p>
                    <a:p>
                      <a:pPr rtl="1"/>
                      <a:r>
                        <a:rPr lang="fa-IR" sz="1800" dirty="0">
                          <a:latin typeface="Titr" pitchFamily="2" charset="-78"/>
                          <a:cs typeface="Titr" pitchFamily="2" charset="-78"/>
                        </a:rPr>
                        <a:t>سهم دهک سوم</a:t>
                      </a:r>
                    </a:p>
                    <a:p>
                      <a:pPr rtl="1"/>
                      <a:r>
                        <a:rPr lang="fa-IR" sz="1800" dirty="0">
                          <a:latin typeface="Titr" pitchFamily="2" charset="-78"/>
                          <a:cs typeface="Titr" pitchFamily="2" charset="-78"/>
                        </a:rPr>
                        <a:t>سهم دهک چهارم</a:t>
                      </a:r>
                    </a:p>
                    <a:p>
                      <a:pPr rtl="1"/>
                      <a:r>
                        <a:rPr lang="fa-IR" sz="1800" dirty="0">
                          <a:latin typeface="Titr" pitchFamily="2" charset="-78"/>
                          <a:cs typeface="Titr" pitchFamily="2" charset="-78"/>
                        </a:rPr>
                        <a:t>سهم دهک پنجم</a:t>
                      </a:r>
                    </a:p>
                    <a:p>
                      <a:pPr rtl="1"/>
                      <a:r>
                        <a:rPr lang="fa-IR" sz="1800" dirty="0">
                          <a:latin typeface="Titr" pitchFamily="2" charset="-78"/>
                          <a:cs typeface="Titr" pitchFamily="2" charset="-78"/>
                        </a:rPr>
                        <a:t>سهم دهک ششم</a:t>
                      </a:r>
                    </a:p>
                    <a:p>
                      <a:pPr rtl="1"/>
                      <a:r>
                        <a:rPr lang="fa-IR" sz="1800" dirty="0">
                          <a:latin typeface="Titr" pitchFamily="2" charset="-78"/>
                          <a:cs typeface="Titr" pitchFamily="2" charset="-78"/>
                        </a:rPr>
                        <a:t>سهم دهک هفتم</a:t>
                      </a:r>
                    </a:p>
                    <a:p>
                      <a:pPr rtl="1"/>
                      <a:r>
                        <a:rPr lang="fa-IR" sz="1800" dirty="0">
                          <a:latin typeface="Titr" pitchFamily="2" charset="-78"/>
                          <a:cs typeface="Titr" pitchFamily="2" charset="-78"/>
                        </a:rPr>
                        <a:t>سهم دهک هشتم</a:t>
                      </a:r>
                    </a:p>
                    <a:p>
                      <a:pPr rtl="1"/>
                      <a:r>
                        <a:rPr lang="fa-IR" sz="1800" dirty="0">
                          <a:latin typeface="Titr" pitchFamily="2" charset="-78"/>
                          <a:cs typeface="Titr" pitchFamily="2" charset="-78"/>
                        </a:rPr>
                        <a:t>سهم دهک نهم</a:t>
                      </a:r>
                    </a:p>
                    <a:p>
                      <a:pPr rtl="1"/>
                      <a:r>
                        <a:rPr lang="fa-IR" sz="1800" dirty="0">
                          <a:latin typeface="Titr" pitchFamily="2" charset="-78"/>
                          <a:cs typeface="Titr" pitchFamily="2" charset="-78"/>
                        </a:rPr>
                        <a:t>سهم دهک دهم (ثروتمندترین)</a:t>
                      </a:r>
                      <a:endParaRPr lang="fa-IR" sz="1800" b="0" dirty="0">
                        <a:latin typeface="Titr" pitchFamily="2" charset="-78"/>
                        <a:cs typeface="Titr" pitchFamily="2" charset="-78"/>
                      </a:endParaRPr>
                    </a:p>
                  </a:txBody>
                  <a:tcPr marL="0" marR="0" marT="0" marB="0"/>
                </a:tc>
                <a:tc hMerge="1">
                  <a:txBody>
                    <a:bodyPr/>
                    <a:lstStyle/>
                    <a:p>
                      <a:endParaRPr lang="en-US"/>
                    </a:p>
                  </a:txBody>
                  <a:tcPr/>
                </a:tc>
                <a:tc>
                  <a:txBody>
                    <a:bodyPr/>
                    <a:lstStyle/>
                    <a:p>
                      <a:pPr rtl="1"/>
                      <a:r>
                        <a:rPr lang="fa-IR" sz="1800" dirty="0">
                          <a:latin typeface="Titr" pitchFamily="2" charset="-78"/>
                          <a:cs typeface="Titr" pitchFamily="2" charset="-78"/>
                        </a:rPr>
                        <a:t>۳۱/۱</a:t>
                      </a:r>
                    </a:p>
                    <a:p>
                      <a:pPr rtl="1"/>
                      <a:r>
                        <a:rPr lang="fa-IR" sz="1800" dirty="0">
                          <a:latin typeface="Titr" pitchFamily="2" charset="-78"/>
                          <a:cs typeface="Titr" pitchFamily="2" charset="-78"/>
                        </a:rPr>
                        <a:t>۳۲/۳</a:t>
                      </a:r>
                    </a:p>
                    <a:p>
                      <a:pPr rtl="1"/>
                      <a:r>
                        <a:rPr lang="fa-IR" sz="1800" dirty="0">
                          <a:latin typeface="Titr" pitchFamily="2" charset="-78"/>
                          <a:cs typeface="Titr" pitchFamily="2" charset="-78"/>
                        </a:rPr>
                        <a:t>۴۱/۴</a:t>
                      </a:r>
                    </a:p>
                    <a:p>
                      <a:pPr rtl="1"/>
                      <a:r>
                        <a:rPr lang="fa-IR" sz="1800" dirty="0">
                          <a:latin typeface="Titr" pitchFamily="2" charset="-78"/>
                          <a:cs typeface="Titr" pitchFamily="2" charset="-78"/>
                        </a:rPr>
                        <a:t>۹۹/۴</a:t>
                      </a:r>
                    </a:p>
                    <a:p>
                      <a:pPr rtl="1"/>
                      <a:r>
                        <a:rPr lang="fa-IR" sz="1800" dirty="0">
                          <a:latin typeface="Titr" pitchFamily="2" charset="-78"/>
                          <a:cs typeface="Titr" pitchFamily="2" charset="-78"/>
                        </a:rPr>
                        <a:t>۹۷/۵</a:t>
                      </a:r>
                    </a:p>
                    <a:p>
                      <a:pPr rtl="1"/>
                      <a:r>
                        <a:rPr lang="fa-IR" sz="1800" dirty="0">
                          <a:latin typeface="Titr" pitchFamily="2" charset="-78"/>
                          <a:cs typeface="Titr" pitchFamily="2" charset="-78"/>
                        </a:rPr>
                        <a:t>۲۷/۷</a:t>
                      </a:r>
                    </a:p>
                    <a:p>
                      <a:pPr rtl="1"/>
                      <a:r>
                        <a:rPr lang="fa-IR" sz="1800" dirty="0">
                          <a:latin typeface="Titr" pitchFamily="2" charset="-78"/>
                          <a:cs typeface="Titr" pitchFamily="2" charset="-78"/>
                        </a:rPr>
                        <a:t>۸۶/۸</a:t>
                      </a:r>
                    </a:p>
                    <a:p>
                      <a:pPr rtl="1"/>
                      <a:r>
                        <a:rPr lang="fa-IR" sz="1800" dirty="0">
                          <a:latin typeface="Titr" pitchFamily="2" charset="-78"/>
                          <a:cs typeface="Titr" pitchFamily="2" charset="-78"/>
                        </a:rPr>
                        <a:t>۱۳/۱۱</a:t>
                      </a:r>
                    </a:p>
                    <a:p>
                      <a:pPr rtl="1"/>
                      <a:r>
                        <a:rPr lang="fa-IR" sz="1800" dirty="0">
                          <a:latin typeface="Titr" pitchFamily="2" charset="-78"/>
                          <a:cs typeface="Titr" pitchFamily="2" charset="-78"/>
                        </a:rPr>
                        <a:t>۳۷/۱۵</a:t>
                      </a:r>
                    </a:p>
                    <a:p>
                      <a:pPr rtl="1"/>
                      <a:r>
                        <a:rPr lang="fa-IR" sz="1800" dirty="0">
                          <a:latin typeface="Titr" pitchFamily="2" charset="-78"/>
                          <a:cs typeface="Titr" pitchFamily="2" charset="-78"/>
                        </a:rPr>
                        <a:t>۳۷/۳۷</a:t>
                      </a:r>
                      <a:endParaRPr lang="fa-IR" sz="1800" b="0" dirty="0">
                        <a:latin typeface="Titr" pitchFamily="2" charset="-78"/>
                        <a:cs typeface="Titr" pitchFamily="2" charset="-78"/>
                      </a:endParaRPr>
                    </a:p>
                  </a:txBody>
                  <a:tcPr marL="0" marR="0" marT="0" marB="0"/>
                </a:tc>
                <a:tc>
                  <a:txBody>
                    <a:bodyPr/>
                    <a:lstStyle/>
                    <a:p>
                      <a:pPr rtl="1"/>
                      <a:r>
                        <a:rPr lang="fa-IR" sz="1800" dirty="0">
                          <a:latin typeface="Titr" pitchFamily="2" charset="-78"/>
                          <a:cs typeface="Titr" pitchFamily="2" charset="-78"/>
                        </a:rPr>
                        <a:t>۲</a:t>
                      </a:r>
                    </a:p>
                    <a:p>
                      <a:pPr rtl="1"/>
                      <a:r>
                        <a:rPr lang="fa-IR" sz="1800" dirty="0">
                          <a:latin typeface="Titr" pitchFamily="2" charset="-78"/>
                          <a:cs typeface="Titr" pitchFamily="2" charset="-78"/>
                        </a:rPr>
                        <a:t>۲۲/۳</a:t>
                      </a:r>
                    </a:p>
                    <a:p>
                      <a:pPr rtl="1"/>
                      <a:r>
                        <a:rPr lang="fa-IR" sz="1800" dirty="0">
                          <a:latin typeface="Titr" pitchFamily="2" charset="-78"/>
                          <a:cs typeface="Titr" pitchFamily="2" charset="-78"/>
                        </a:rPr>
                        <a:t>۱۶/۴</a:t>
                      </a:r>
                    </a:p>
                    <a:p>
                      <a:pPr rtl="1"/>
                      <a:r>
                        <a:rPr lang="fa-IR" sz="1800" dirty="0">
                          <a:latin typeface="Titr" pitchFamily="2" charset="-78"/>
                          <a:cs typeface="Titr" pitchFamily="2" charset="-78"/>
                        </a:rPr>
                        <a:t>۰۹/۵</a:t>
                      </a:r>
                    </a:p>
                    <a:p>
                      <a:pPr rtl="1"/>
                      <a:r>
                        <a:rPr lang="fa-IR" sz="1800" dirty="0">
                          <a:latin typeface="Titr" pitchFamily="2" charset="-78"/>
                          <a:cs typeface="Titr" pitchFamily="2" charset="-78"/>
                        </a:rPr>
                        <a:t>۱۵/۶</a:t>
                      </a:r>
                    </a:p>
                    <a:p>
                      <a:pPr rtl="1"/>
                      <a:r>
                        <a:rPr lang="fa-IR" sz="1800" dirty="0">
                          <a:latin typeface="Titr" pitchFamily="2" charset="-78"/>
                          <a:cs typeface="Titr" pitchFamily="2" charset="-78"/>
                        </a:rPr>
                        <a:t>۴۴/۷</a:t>
                      </a:r>
                    </a:p>
                    <a:p>
                      <a:pPr rtl="1"/>
                      <a:r>
                        <a:rPr lang="fa-IR" sz="1800" dirty="0">
                          <a:latin typeface="Titr" pitchFamily="2" charset="-78"/>
                          <a:cs typeface="Titr" pitchFamily="2" charset="-78"/>
                        </a:rPr>
                        <a:t>۱۶/۹</a:t>
                      </a:r>
                    </a:p>
                    <a:p>
                      <a:pPr rtl="1"/>
                      <a:r>
                        <a:rPr lang="fa-IR" sz="1800" dirty="0">
                          <a:latin typeface="Titr" pitchFamily="2" charset="-78"/>
                          <a:cs typeface="Titr" pitchFamily="2" charset="-78"/>
                        </a:rPr>
                        <a:t>۶۷/۱۱</a:t>
                      </a:r>
                    </a:p>
                    <a:p>
                      <a:pPr rtl="1"/>
                      <a:r>
                        <a:rPr lang="fa-IR" sz="1800" dirty="0">
                          <a:latin typeface="Titr" pitchFamily="2" charset="-78"/>
                          <a:cs typeface="Titr" pitchFamily="2" charset="-78"/>
                        </a:rPr>
                        <a:t>۱۶/۱۶</a:t>
                      </a:r>
                    </a:p>
                    <a:p>
                      <a:pPr rtl="1"/>
                      <a:r>
                        <a:rPr lang="fa-IR" sz="1800" dirty="0">
                          <a:latin typeface="Titr" pitchFamily="2" charset="-78"/>
                          <a:cs typeface="Titr" pitchFamily="2" charset="-78"/>
                        </a:rPr>
                        <a:t>۹۵/۳۴</a:t>
                      </a:r>
                      <a:endParaRPr lang="fa-IR" sz="1800" b="0" dirty="0">
                        <a:latin typeface="Titr" pitchFamily="2" charset="-78"/>
                        <a:cs typeface="Titr" pitchFamily="2" charset="-78"/>
                      </a:endParaRPr>
                    </a:p>
                  </a:txBody>
                  <a:tcPr marL="0" marR="0" marT="0" marB="0"/>
                </a:tc>
                <a:tc>
                  <a:txBody>
                    <a:bodyPr/>
                    <a:lstStyle/>
                    <a:p>
                      <a:pPr rtl="1"/>
                      <a:r>
                        <a:rPr lang="fa-IR" sz="1800" dirty="0">
                          <a:latin typeface="Titr" pitchFamily="2" charset="-78"/>
                          <a:cs typeface="Titr" pitchFamily="2" charset="-78"/>
                        </a:rPr>
                        <a:t>۲۹/۱</a:t>
                      </a:r>
                    </a:p>
                    <a:p>
                      <a:pPr rtl="1"/>
                      <a:r>
                        <a:rPr lang="fa-IR" sz="1800" dirty="0">
                          <a:latin typeface="Titr" pitchFamily="2" charset="-78"/>
                          <a:cs typeface="Titr" pitchFamily="2" charset="-78"/>
                        </a:rPr>
                        <a:t>۴۶/۲</a:t>
                      </a:r>
                    </a:p>
                    <a:p>
                      <a:pPr rtl="1"/>
                      <a:r>
                        <a:rPr lang="fa-IR" sz="1800" dirty="0">
                          <a:latin typeface="Titr" pitchFamily="2" charset="-78"/>
                          <a:cs typeface="Titr" pitchFamily="2" charset="-78"/>
                        </a:rPr>
                        <a:t>۲۵/۳</a:t>
                      </a:r>
                    </a:p>
                    <a:p>
                      <a:pPr rtl="1"/>
                      <a:r>
                        <a:rPr lang="fa-IR" sz="1800" dirty="0">
                          <a:latin typeface="Titr" pitchFamily="2" charset="-78"/>
                          <a:cs typeface="Titr" pitchFamily="2" charset="-78"/>
                        </a:rPr>
                        <a:t>۲۸/۴</a:t>
                      </a:r>
                    </a:p>
                    <a:p>
                      <a:pPr rtl="1"/>
                      <a:r>
                        <a:rPr lang="fa-IR" sz="1800" dirty="0">
                          <a:latin typeface="Titr" pitchFamily="2" charset="-78"/>
                          <a:cs typeface="Titr" pitchFamily="2" charset="-78"/>
                        </a:rPr>
                        <a:t>۳۲/۵</a:t>
                      </a:r>
                    </a:p>
                    <a:p>
                      <a:pPr rtl="1"/>
                      <a:r>
                        <a:rPr lang="fa-IR" sz="1800" dirty="0">
                          <a:latin typeface="Titr" pitchFamily="2" charset="-78"/>
                          <a:cs typeface="Titr" pitchFamily="2" charset="-78"/>
                        </a:rPr>
                        <a:t>۶۲/۶</a:t>
                      </a:r>
                    </a:p>
                    <a:p>
                      <a:pPr rtl="1"/>
                      <a:r>
                        <a:rPr lang="fa-IR" sz="1800" dirty="0">
                          <a:latin typeface="Titr" pitchFamily="2" charset="-78"/>
                          <a:cs typeface="Titr" pitchFamily="2" charset="-78"/>
                        </a:rPr>
                        <a:t>۳۶/۸</a:t>
                      </a:r>
                    </a:p>
                    <a:p>
                      <a:pPr rtl="1"/>
                      <a:r>
                        <a:rPr lang="fa-IR" sz="1800" dirty="0">
                          <a:latin typeface="Titr" pitchFamily="2" charset="-78"/>
                          <a:cs typeface="Titr" pitchFamily="2" charset="-78"/>
                        </a:rPr>
                        <a:t>۰۱/۱۱</a:t>
                      </a:r>
                    </a:p>
                    <a:p>
                      <a:pPr rtl="1"/>
                      <a:r>
                        <a:rPr lang="fa-IR" sz="1800" dirty="0">
                          <a:latin typeface="Titr" pitchFamily="2" charset="-78"/>
                          <a:cs typeface="Titr" pitchFamily="2" charset="-78"/>
                        </a:rPr>
                        <a:t>۸۸/۱۵</a:t>
                      </a:r>
                    </a:p>
                    <a:p>
                      <a:pPr rtl="1"/>
                      <a:r>
                        <a:rPr lang="fa-IR" sz="1800" dirty="0" smtClean="0">
                          <a:latin typeface="Titr" pitchFamily="2" charset="-78"/>
                          <a:cs typeface="Titr" pitchFamily="2" charset="-78"/>
                        </a:rPr>
                        <a:t>۴۲/۴1</a:t>
                      </a:r>
                      <a:endParaRPr lang="fa-IR" sz="1800" b="0" dirty="0">
                        <a:latin typeface="Titr" pitchFamily="2" charset="-78"/>
                        <a:cs typeface="Titr" pitchFamily="2" charset="-78"/>
                      </a:endParaRPr>
                    </a:p>
                  </a:txBody>
                  <a:tcPr marL="0" marR="0" marT="0" marB="0"/>
                </a:tc>
              </a:tr>
              <a:tr h="311809">
                <a:tc rowSpan="3">
                  <a:txBody>
                    <a:bodyPr/>
                    <a:lstStyle/>
                    <a:p>
                      <a:pPr rtl="1"/>
                      <a:r>
                        <a:rPr lang="fa-IR" sz="1800" dirty="0">
                          <a:latin typeface="Titr" pitchFamily="2" charset="-78"/>
                          <a:cs typeface="Titr" pitchFamily="2" charset="-78"/>
                        </a:rPr>
                        <a:t>نسبت دهک بالا به</a:t>
                      </a:r>
                    </a:p>
                    <a:p>
                      <a:pPr rtl="1"/>
                      <a:r>
                        <a:rPr lang="fa-IR" sz="1800" dirty="0">
                          <a:latin typeface="Titr" pitchFamily="2" charset="-78"/>
                          <a:cs typeface="Titr" pitchFamily="2" charset="-78"/>
                        </a:rPr>
                        <a:t>دهک‌پایین (ضریب‌‌شکاف‌نسبی)</a:t>
                      </a:r>
                    </a:p>
                    <a:p>
                      <a:pPr rtl="1"/>
                      <a:r>
                        <a:rPr lang="fa-IR" sz="1800" dirty="0">
                          <a:latin typeface="Titr" pitchFamily="2" charset="-78"/>
                          <a:cs typeface="Titr" pitchFamily="2" charset="-78"/>
                        </a:rPr>
                        <a:t>(به‌ درصد)</a:t>
                      </a:r>
                      <a:endParaRPr lang="fa-IR" sz="1800" b="0" dirty="0">
                        <a:latin typeface="Titr" pitchFamily="2" charset="-78"/>
                        <a:cs typeface="Titr" pitchFamily="2" charset="-78"/>
                      </a:endParaRPr>
                    </a:p>
                  </a:txBody>
                  <a:tcPr marL="0" marR="0" marT="0" marB="0"/>
                </a:tc>
                <a:tc>
                  <a:txBody>
                    <a:bodyPr/>
                    <a:lstStyle/>
                    <a:p>
                      <a:pPr rtl="1"/>
                      <a:r>
                        <a:rPr lang="fa-IR" sz="1800" dirty="0">
                          <a:latin typeface="Titr" pitchFamily="2" charset="-78"/>
                          <a:cs typeface="Titr" pitchFamily="2" charset="-78"/>
                        </a:rPr>
                        <a:t>در کل جامعه</a:t>
                      </a:r>
                      <a:endParaRPr lang="fa-IR" sz="1800" b="0" dirty="0">
                        <a:latin typeface="Titr" pitchFamily="2" charset="-78"/>
                        <a:cs typeface="Titr" pitchFamily="2" charset="-78"/>
                      </a:endParaRPr>
                    </a:p>
                  </a:txBody>
                  <a:tcPr marL="0" marR="0" marT="0" marB="0"/>
                </a:tc>
                <a:tc>
                  <a:txBody>
                    <a:bodyPr/>
                    <a:lstStyle/>
                    <a:p>
                      <a:pPr rtl="1"/>
                      <a:r>
                        <a:rPr lang="fa-IR" sz="1800" dirty="0">
                          <a:latin typeface="Titr" pitchFamily="2" charset="-78"/>
                          <a:cs typeface="Titr" pitchFamily="2" charset="-78"/>
                        </a:rPr>
                        <a:t>۵۴/۲۸</a:t>
                      </a:r>
                      <a:endParaRPr lang="fa-IR" sz="1800" b="0" dirty="0">
                        <a:solidFill>
                          <a:srgbClr val="FF0000"/>
                        </a:solidFill>
                        <a:latin typeface="Titr" pitchFamily="2" charset="-78"/>
                        <a:cs typeface="Titr" pitchFamily="2" charset="-78"/>
                      </a:endParaRPr>
                    </a:p>
                  </a:txBody>
                  <a:tcPr marL="0" marR="0" marT="0" marB="0"/>
                </a:tc>
                <a:tc>
                  <a:txBody>
                    <a:bodyPr/>
                    <a:lstStyle/>
                    <a:p>
                      <a:pPr rtl="1"/>
                      <a:r>
                        <a:rPr lang="fa-IR" sz="1800" dirty="0">
                          <a:latin typeface="Titr" pitchFamily="2" charset="-78"/>
                          <a:cs typeface="Titr" pitchFamily="2" charset="-78"/>
                        </a:rPr>
                        <a:t>۵۰/۱۷</a:t>
                      </a:r>
                      <a:endParaRPr lang="fa-IR" sz="1800" b="0" dirty="0">
                        <a:solidFill>
                          <a:srgbClr val="FF0000"/>
                        </a:solidFill>
                        <a:latin typeface="Titr" pitchFamily="2" charset="-78"/>
                        <a:cs typeface="Titr" pitchFamily="2" charset="-78"/>
                      </a:endParaRPr>
                    </a:p>
                  </a:txBody>
                  <a:tcPr marL="0" marR="0" marT="0" marB="0"/>
                </a:tc>
                <a:tc>
                  <a:txBody>
                    <a:bodyPr/>
                    <a:lstStyle/>
                    <a:p>
                      <a:pPr rtl="1"/>
                      <a:r>
                        <a:rPr lang="fa-IR" sz="1800" dirty="0">
                          <a:latin typeface="Titr" pitchFamily="2" charset="-78"/>
                          <a:cs typeface="Titr" pitchFamily="2" charset="-78"/>
                        </a:rPr>
                        <a:t>۱۶/۳۲</a:t>
                      </a:r>
                      <a:endParaRPr lang="fa-IR" sz="1800" b="0" dirty="0">
                        <a:solidFill>
                          <a:srgbClr val="FF0000"/>
                        </a:solidFill>
                        <a:latin typeface="Titr" pitchFamily="2" charset="-78"/>
                        <a:cs typeface="Titr" pitchFamily="2" charset="-78"/>
                      </a:endParaRPr>
                    </a:p>
                  </a:txBody>
                  <a:tcPr marL="0" marR="0" marT="0" marB="0"/>
                </a:tc>
              </a:tr>
              <a:tr h="311809">
                <a:tc vMerge="1">
                  <a:txBody>
                    <a:bodyPr/>
                    <a:lstStyle/>
                    <a:p>
                      <a:endParaRPr lang="en-US"/>
                    </a:p>
                  </a:txBody>
                  <a:tcPr/>
                </a:tc>
                <a:tc>
                  <a:txBody>
                    <a:bodyPr/>
                    <a:lstStyle/>
                    <a:p>
                      <a:pPr rtl="1"/>
                      <a:r>
                        <a:rPr lang="fa-IR" sz="1800" dirty="0">
                          <a:latin typeface="Titr" pitchFamily="2" charset="-78"/>
                          <a:cs typeface="Titr" pitchFamily="2" charset="-78"/>
                        </a:rPr>
                        <a:t>در مناطق شهری</a:t>
                      </a:r>
                      <a:endParaRPr lang="fa-IR" sz="1800" b="0" dirty="0">
                        <a:latin typeface="Titr" pitchFamily="2" charset="-78"/>
                        <a:cs typeface="Titr" pitchFamily="2" charset="-78"/>
                      </a:endParaRPr>
                    </a:p>
                  </a:txBody>
                  <a:tcPr marL="0" marR="0" marT="0" marB="0"/>
                </a:tc>
                <a:tc>
                  <a:txBody>
                    <a:bodyPr/>
                    <a:lstStyle/>
                    <a:p>
                      <a:pPr rtl="1"/>
                      <a:r>
                        <a:rPr lang="fa-IR" sz="1800">
                          <a:latin typeface="Titr" pitchFamily="2" charset="-78"/>
                          <a:cs typeface="Titr" pitchFamily="2" charset="-78"/>
                        </a:rPr>
                        <a:t>۵۲/۲۲</a:t>
                      </a:r>
                      <a:endParaRPr lang="fa-IR" sz="1800" b="0">
                        <a:latin typeface="Titr" pitchFamily="2" charset="-78"/>
                        <a:cs typeface="Titr" pitchFamily="2" charset="-78"/>
                      </a:endParaRPr>
                    </a:p>
                  </a:txBody>
                  <a:tcPr marL="0" marR="0" marT="0" marB="0"/>
                </a:tc>
                <a:tc>
                  <a:txBody>
                    <a:bodyPr/>
                    <a:lstStyle/>
                    <a:p>
                      <a:pPr rtl="1"/>
                      <a:r>
                        <a:rPr lang="fa-IR" sz="1800" dirty="0">
                          <a:latin typeface="Titr" pitchFamily="2" charset="-78"/>
                          <a:cs typeface="Titr" pitchFamily="2" charset="-78"/>
                        </a:rPr>
                        <a:t>۲۴/۱۶</a:t>
                      </a:r>
                      <a:endParaRPr lang="fa-IR" sz="1800" b="0" dirty="0">
                        <a:latin typeface="Titr" pitchFamily="2" charset="-78"/>
                        <a:cs typeface="Titr" pitchFamily="2" charset="-78"/>
                      </a:endParaRPr>
                    </a:p>
                  </a:txBody>
                  <a:tcPr marL="0" marR="0" marT="0" marB="0"/>
                </a:tc>
                <a:tc>
                  <a:txBody>
                    <a:bodyPr/>
                    <a:lstStyle/>
                    <a:p>
                      <a:pPr rtl="1"/>
                      <a:r>
                        <a:rPr lang="fa-IR" sz="1800">
                          <a:latin typeface="Titr" pitchFamily="2" charset="-78"/>
                          <a:cs typeface="Titr" pitchFamily="2" charset="-78"/>
                        </a:rPr>
                        <a:t>۳۲/۳۳</a:t>
                      </a:r>
                      <a:endParaRPr lang="fa-IR" sz="1800" b="0">
                        <a:latin typeface="Titr" pitchFamily="2" charset="-78"/>
                        <a:cs typeface="Titr" pitchFamily="2" charset="-78"/>
                      </a:endParaRPr>
                    </a:p>
                  </a:txBody>
                  <a:tcPr marL="0" marR="0" marT="0" marB="0"/>
                </a:tc>
              </a:tr>
              <a:tr h="622417">
                <a:tc vMerge="1">
                  <a:txBody>
                    <a:bodyPr/>
                    <a:lstStyle/>
                    <a:p>
                      <a:endParaRPr lang="en-US"/>
                    </a:p>
                  </a:txBody>
                  <a:tcPr/>
                </a:tc>
                <a:tc>
                  <a:txBody>
                    <a:bodyPr/>
                    <a:lstStyle/>
                    <a:p>
                      <a:pPr rtl="1"/>
                      <a:r>
                        <a:rPr lang="fa-IR" sz="1800" dirty="0">
                          <a:latin typeface="Titr" pitchFamily="2" charset="-78"/>
                          <a:cs typeface="Titr" pitchFamily="2" charset="-78"/>
                        </a:rPr>
                        <a:t>درمناطق روستایی</a:t>
                      </a:r>
                      <a:endParaRPr lang="fa-IR" sz="1800" b="0" dirty="0">
                        <a:latin typeface="Titr" pitchFamily="2" charset="-78"/>
                        <a:cs typeface="Titr" pitchFamily="2" charset="-78"/>
                      </a:endParaRPr>
                    </a:p>
                  </a:txBody>
                  <a:tcPr marL="0" marR="0" marT="0" marB="0"/>
                </a:tc>
                <a:tc>
                  <a:txBody>
                    <a:bodyPr/>
                    <a:lstStyle/>
                    <a:p>
                      <a:pPr rtl="1"/>
                      <a:r>
                        <a:rPr lang="en-US" sz="1800" dirty="0" smtClean="0">
                          <a:latin typeface="Titr" pitchFamily="2" charset="-78"/>
                          <a:cs typeface="Titr" pitchFamily="2" charset="-78"/>
                        </a:rPr>
                        <a:t>21/99</a:t>
                      </a:r>
                      <a:endParaRPr lang="fa-IR" sz="1800" b="0" dirty="0">
                        <a:latin typeface="Titr" pitchFamily="2" charset="-78"/>
                        <a:cs typeface="Titr" pitchFamily="2" charset="-78"/>
                      </a:endParaRPr>
                    </a:p>
                  </a:txBody>
                  <a:tcPr marL="0" marR="0" marT="0" marB="0"/>
                </a:tc>
                <a:tc>
                  <a:txBody>
                    <a:bodyPr/>
                    <a:lstStyle/>
                    <a:p>
                      <a:pPr rtl="1"/>
                      <a:r>
                        <a:rPr lang="en-US" sz="1800" dirty="0" smtClean="0">
                          <a:latin typeface="Titr" pitchFamily="2" charset="-78"/>
                          <a:cs typeface="Titr" pitchFamily="2" charset="-78"/>
                        </a:rPr>
                        <a:t>12/08</a:t>
                      </a:r>
                      <a:endParaRPr lang="fa-IR" sz="1800" b="0" dirty="0">
                        <a:latin typeface="Titr" pitchFamily="2" charset="-78"/>
                        <a:cs typeface="Titr" pitchFamily="2" charset="-78"/>
                      </a:endParaRPr>
                    </a:p>
                  </a:txBody>
                  <a:tcPr marL="0" marR="0" marT="0" marB="0"/>
                </a:tc>
                <a:tc>
                  <a:txBody>
                    <a:bodyPr/>
                    <a:lstStyle/>
                    <a:p>
                      <a:pPr rtl="1"/>
                      <a:r>
                        <a:rPr lang="fa-IR" sz="1800" dirty="0">
                          <a:latin typeface="Titr" pitchFamily="2" charset="-78"/>
                          <a:cs typeface="Titr" pitchFamily="2" charset="-78"/>
                        </a:rPr>
                        <a:t>۹۱/۱۹</a:t>
                      </a:r>
                      <a:endParaRPr lang="fa-IR" sz="1800" b="0" dirty="0">
                        <a:latin typeface="Titr" pitchFamily="2" charset="-78"/>
                        <a:cs typeface="Titr" pitchFamily="2" charset="-78"/>
                      </a:endParaRPr>
                    </a:p>
                  </a:txBody>
                  <a:tcPr marL="0" marR="0" marT="0" marB="0"/>
                </a:tc>
              </a:tr>
              <a:tr h="311809">
                <a:tc rowSpan="3">
                  <a:txBody>
                    <a:bodyPr/>
                    <a:lstStyle/>
                    <a:p>
                      <a:pPr rtl="1"/>
                      <a:r>
                        <a:rPr lang="fa-IR" sz="1800" dirty="0">
                          <a:latin typeface="Titr" pitchFamily="2" charset="-78"/>
                          <a:cs typeface="Titr" pitchFamily="2" charset="-78"/>
                        </a:rPr>
                        <a:t> </a:t>
                      </a:r>
                    </a:p>
                    <a:p>
                      <a:pPr rtl="1"/>
                      <a:r>
                        <a:rPr lang="fa-IR" sz="1800" dirty="0">
                          <a:latin typeface="Titr" pitchFamily="2" charset="-78"/>
                          <a:cs typeface="Titr" pitchFamily="2" charset="-78"/>
                        </a:rPr>
                        <a:t>ضریب جینی</a:t>
                      </a:r>
                      <a:endParaRPr lang="fa-IR" sz="1800" b="0" dirty="0">
                        <a:latin typeface="Titr" pitchFamily="2" charset="-78"/>
                        <a:cs typeface="Titr" pitchFamily="2" charset="-78"/>
                      </a:endParaRPr>
                    </a:p>
                  </a:txBody>
                  <a:tcPr marL="0" marR="0" marT="0" marB="0"/>
                </a:tc>
                <a:tc>
                  <a:txBody>
                    <a:bodyPr/>
                    <a:lstStyle/>
                    <a:p>
                      <a:pPr rtl="1"/>
                      <a:r>
                        <a:rPr lang="fa-IR" sz="1800" dirty="0">
                          <a:latin typeface="Titr" pitchFamily="2" charset="-78"/>
                          <a:cs typeface="Titr" pitchFamily="2" charset="-78"/>
                        </a:rPr>
                        <a:t>در کل جامعه</a:t>
                      </a:r>
                      <a:endParaRPr lang="fa-IR" sz="1800" b="0" dirty="0">
                        <a:latin typeface="Titr" pitchFamily="2" charset="-78"/>
                        <a:cs typeface="Titr" pitchFamily="2" charset="-78"/>
                      </a:endParaRPr>
                    </a:p>
                  </a:txBody>
                  <a:tcPr marL="0" marR="0" marT="0" marB="0"/>
                </a:tc>
                <a:tc>
                  <a:txBody>
                    <a:bodyPr/>
                    <a:lstStyle/>
                    <a:p>
                      <a:pPr rtl="1"/>
                      <a:r>
                        <a:rPr lang="en-US" sz="1800" dirty="0" smtClean="0">
                          <a:latin typeface="Titr" pitchFamily="2" charset="-78"/>
                          <a:cs typeface="Titr" pitchFamily="2" charset="-78"/>
                        </a:rPr>
                        <a:t>0/477</a:t>
                      </a:r>
                      <a:endParaRPr lang="fa-IR" sz="1800" b="0" dirty="0">
                        <a:solidFill>
                          <a:srgbClr val="FF0000"/>
                        </a:solidFill>
                        <a:latin typeface="Titr" pitchFamily="2" charset="-78"/>
                        <a:cs typeface="Titr" pitchFamily="2" charset="-78"/>
                      </a:endParaRPr>
                    </a:p>
                  </a:txBody>
                  <a:tcPr marL="0" marR="0" marT="0" marB="0"/>
                </a:tc>
                <a:tc>
                  <a:txBody>
                    <a:bodyPr/>
                    <a:lstStyle/>
                    <a:p>
                      <a:pPr rtl="1"/>
                      <a:r>
                        <a:rPr lang="en-US" sz="1800" kern="1200" dirty="0" smtClean="0">
                          <a:latin typeface="Titr" pitchFamily="2" charset="-78"/>
                          <a:cs typeface="Titr" pitchFamily="2" charset="-78"/>
                        </a:rPr>
                        <a:t>0/455</a:t>
                      </a:r>
                      <a:endParaRPr lang="fa-IR" sz="1800" b="0" kern="1200" dirty="0">
                        <a:solidFill>
                          <a:schemeClr val="tx1"/>
                        </a:solidFill>
                        <a:latin typeface="Titr" pitchFamily="2" charset="-78"/>
                        <a:ea typeface="+mn-ea"/>
                        <a:cs typeface="Titr" pitchFamily="2" charset="-78"/>
                      </a:endParaRPr>
                    </a:p>
                  </a:txBody>
                  <a:tcPr marL="0" marR="0" marT="0" marB="0"/>
                </a:tc>
                <a:tc>
                  <a:txBody>
                    <a:bodyPr/>
                    <a:lstStyle/>
                    <a:p>
                      <a:pPr rtl="1"/>
                      <a:r>
                        <a:rPr lang="en-US" sz="1800" dirty="0" smtClean="0">
                          <a:latin typeface="Titr" pitchFamily="2" charset="-78"/>
                          <a:cs typeface="Titr" pitchFamily="2" charset="-78"/>
                        </a:rPr>
                        <a:t>0/514</a:t>
                      </a:r>
                      <a:endParaRPr lang="fa-IR" sz="1800" b="0" dirty="0">
                        <a:solidFill>
                          <a:srgbClr val="FF0000"/>
                        </a:solidFill>
                        <a:latin typeface="Titr" pitchFamily="2" charset="-78"/>
                        <a:cs typeface="Titr" pitchFamily="2" charset="-78"/>
                      </a:endParaRPr>
                    </a:p>
                  </a:txBody>
                  <a:tcPr marL="0" marR="0" marT="0" marB="0"/>
                </a:tc>
              </a:tr>
              <a:tr h="311809">
                <a:tc vMerge="1">
                  <a:txBody>
                    <a:bodyPr/>
                    <a:lstStyle/>
                    <a:p>
                      <a:endParaRPr lang="en-US"/>
                    </a:p>
                  </a:txBody>
                  <a:tcPr/>
                </a:tc>
                <a:tc>
                  <a:txBody>
                    <a:bodyPr/>
                    <a:lstStyle/>
                    <a:p>
                      <a:pPr rtl="1"/>
                      <a:r>
                        <a:rPr lang="fa-IR" sz="1800" dirty="0">
                          <a:latin typeface="Titr" pitchFamily="2" charset="-78"/>
                          <a:cs typeface="Titr" pitchFamily="2" charset="-78"/>
                        </a:rPr>
                        <a:t>در مناطق شهری</a:t>
                      </a:r>
                      <a:endParaRPr lang="fa-IR" sz="1800" b="0" dirty="0">
                        <a:latin typeface="Titr" pitchFamily="2" charset="-78"/>
                        <a:cs typeface="Titr" pitchFamily="2" charset="-78"/>
                      </a:endParaRPr>
                    </a:p>
                  </a:txBody>
                  <a:tcPr marL="0" marR="0" marT="0" marB="0"/>
                </a:tc>
                <a:tc>
                  <a:txBody>
                    <a:bodyPr/>
                    <a:lstStyle/>
                    <a:p>
                      <a:pPr rtl="1"/>
                      <a:r>
                        <a:rPr lang="en-US" sz="1800" dirty="0" smtClean="0">
                          <a:latin typeface="Titr" pitchFamily="2" charset="-78"/>
                          <a:cs typeface="Titr" pitchFamily="2" charset="-78"/>
                        </a:rPr>
                        <a:t>0/460</a:t>
                      </a:r>
                      <a:endParaRPr lang="fa-IR" sz="1800" b="0" dirty="0">
                        <a:latin typeface="Titr" pitchFamily="2" charset="-78"/>
                        <a:cs typeface="Titr" pitchFamily="2" charset="-78"/>
                      </a:endParaRPr>
                    </a:p>
                  </a:txBody>
                  <a:tcPr marL="0" marR="0" marT="0" marB="0"/>
                </a:tc>
                <a:tc>
                  <a:txBody>
                    <a:bodyPr/>
                    <a:lstStyle/>
                    <a:p>
                      <a:pPr rtl="1"/>
                      <a:r>
                        <a:rPr lang="en-US" sz="1800" dirty="0" smtClean="0">
                          <a:latin typeface="Titr" pitchFamily="2" charset="-78"/>
                          <a:cs typeface="Titr" pitchFamily="2" charset="-78"/>
                        </a:rPr>
                        <a:t>0/424</a:t>
                      </a:r>
                      <a:endParaRPr lang="fa-IR" sz="1800" b="0" dirty="0">
                        <a:latin typeface="Titr" pitchFamily="2" charset="-78"/>
                        <a:cs typeface="Titr" pitchFamily="2" charset="-78"/>
                      </a:endParaRPr>
                    </a:p>
                  </a:txBody>
                  <a:tcPr marL="0" marR="0" marT="0" marB="0"/>
                </a:tc>
                <a:tc>
                  <a:txBody>
                    <a:bodyPr/>
                    <a:lstStyle/>
                    <a:p>
                      <a:pPr rtl="1"/>
                      <a:r>
                        <a:rPr lang="en-US" sz="1800" dirty="0" smtClean="0">
                          <a:latin typeface="Titr" pitchFamily="2" charset="-78"/>
                          <a:cs typeface="Titr" pitchFamily="2" charset="-78"/>
                        </a:rPr>
                        <a:t>0/499</a:t>
                      </a:r>
                      <a:endParaRPr lang="fa-IR" sz="1800" b="0" dirty="0">
                        <a:latin typeface="Titr" pitchFamily="2" charset="-78"/>
                        <a:cs typeface="Titr" pitchFamily="2" charset="-78"/>
                      </a:endParaRPr>
                    </a:p>
                  </a:txBody>
                  <a:tcPr marL="0" marR="0" marT="0" marB="0"/>
                </a:tc>
              </a:tr>
              <a:tr h="311809">
                <a:tc vMerge="1">
                  <a:txBody>
                    <a:bodyPr/>
                    <a:lstStyle/>
                    <a:p>
                      <a:endParaRPr lang="en-US"/>
                    </a:p>
                  </a:txBody>
                  <a:tcPr/>
                </a:tc>
                <a:tc>
                  <a:txBody>
                    <a:bodyPr/>
                    <a:lstStyle/>
                    <a:p>
                      <a:pPr rtl="1"/>
                      <a:r>
                        <a:rPr lang="fa-IR" sz="1800" dirty="0">
                          <a:latin typeface="Titr" pitchFamily="2" charset="-78"/>
                          <a:cs typeface="Titr" pitchFamily="2" charset="-78"/>
                        </a:rPr>
                        <a:t>درمناطق روستایی</a:t>
                      </a:r>
                      <a:endParaRPr lang="fa-IR" sz="1800" b="0" dirty="0">
                        <a:latin typeface="Titr" pitchFamily="2" charset="-78"/>
                        <a:cs typeface="Titr" pitchFamily="2" charset="-78"/>
                      </a:endParaRPr>
                    </a:p>
                  </a:txBody>
                  <a:tcPr marL="0" marR="0" marT="0" marB="0"/>
                </a:tc>
                <a:tc>
                  <a:txBody>
                    <a:bodyPr/>
                    <a:lstStyle/>
                    <a:p>
                      <a:pPr rtl="1"/>
                      <a:r>
                        <a:rPr lang="en-US" sz="1800" dirty="0" smtClean="0">
                          <a:latin typeface="Titr" pitchFamily="2" charset="-78"/>
                          <a:cs typeface="Titr" pitchFamily="2" charset="-78"/>
                        </a:rPr>
                        <a:t>0/373</a:t>
                      </a:r>
                      <a:endParaRPr lang="fa-IR" sz="1800" b="0" dirty="0">
                        <a:latin typeface="Titr" pitchFamily="2" charset="-78"/>
                        <a:cs typeface="Titr" pitchFamily="2" charset="-78"/>
                      </a:endParaRPr>
                    </a:p>
                  </a:txBody>
                  <a:tcPr marL="0" marR="0" marT="0" marB="0"/>
                </a:tc>
                <a:tc>
                  <a:txBody>
                    <a:bodyPr/>
                    <a:lstStyle/>
                    <a:p>
                      <a:pPr rtl="1"/>
                      <a:r>
                        <a:rPr lang="en-US" sz="1800" dirty="0" smtClean="0">
                          <a:latin typeface="Titr" pitchFamily="2" charset="-78"/>
                          <a:cs typeface="Titr" pitchFamily="2" charset="-78"/>
                        </a:rPr>
                        <a:t>0/367</a:t>
                      </a:r>
                      <a:endParaRPr lang="fa-IR" sz="1800" b="0" dirty="0">
                        <a:latin typeface="Titr" pitchFamily="2" charset="-78"/>
                        <a:cs typeface="Titr" pitchFamily="2" charset="-78"/>
                      </a:endParaRPr>
                    </a:p>
                  </a:txBody>
                  <a:tcPr marL="0" marR="0" marT="0" marB="0"/>
                </a:tc>
                <a:tc>
                  <a:txBody>
                    <a:bodyPr/>
                    <a:lstStyle/>
                    <a:p>
                      <a:pPr rtl="1"/>
                      <a:r>
                        <a:rPr lang="en-US" sz="1800" dirty="0" smtClean="0">
                          <a:latin typeface="Titr" pitchFamily="2" charset="-78"/>
                          <a:cs typeface="Titr" pitchFamily="2" charset="-78"/>
                        </a:rPr>
                        <a:t>0/439</a:t>
                      </a:r>
                      <a:endParaRPr lang="fa-IR" sz="1800" b="0" dirty="0">
                        <a:latin typeface="Titr" pitchFamily="2" charset="-78"/>
                        <a:cs typeface="Titr" pitchFamily="2" charset="-78"/>
                      </a:endParaRPr>
                    </a:p>
                  </a:txBody>
                  <a:tcPr marL="0" marR="0" marT="0" marB="0"/>
                </a:tc>
              </a:tr>
              <a:tr h="935428">
                <a:tc>
                  <a:txBody>
                    <a:bodyPr/>
                    <a:lstStyle/>
                    <a:p>
                      <a:pPr rtl="1"/>
                      <a:r>
                        <a:rPr lang="fa-IR" sz="1800" dirty="0">
                          <a:latin typeface="Titr" pitchFamily="2" charset="-78"/>
                          <a:cs typeface="Titr" pitchFamily="2" charset="-78"/>
                        </a:rPr>
                        <a:t>سهم نیمی‌ از جمعیت ‌کشور از درآمد ملی (به‌ درصد)</a:t>
                      </a:r>
                      <a:endParaRPr lang="fa-IR" sz="1800" b="0" dirty="0">
                        <a:latin typeface="Titr" pitchFamily="2" charset="-78"/>
                        <a:cs typeface="Titr" pitchFamily="2" charset="-78"/>
                      </a:endParaRPr>
                    </a:p>
                  </a:txBody>
                  <a:tcPr marL="0" marR="0" marT="0" marB="0"/>
                </a:tc>
                <a:tc>
                  <a:txBody>
                    <a:bodyPr/>
                    <a:lstStyle/>
                    <a:p>
                      <a:pPr rtl="1"/>
                      <a:r>
                        <a:rPr lang="fa-IR" sz="1800" dirty="0">
                          <a:latin typeface="Titr" pitchFamily="2" charset="-78"/>
                          <a:cs typeface="Titr" pitchFamily="2" charset="-78"/>
                        </a:rPr>
                        <a:t>در کل جامعه</a:t>
                      </a:r>
                      <a:endParaRPr lang="fa-IR" sz="1800" b="0" dirty="0">
                        <a:latin typeface="Titr" pitchFamily="2" charset="-78"/>
                        <a:cs typeface="Titr" pitchFamily="2" charset="-78"/>
                      </a:endParaRPr>
                    </a:p>
                  </a:txBody>
                  <a:tcPr marL="0" marR="0" marT="0" marB="0"/>
                </a:tc>
                <a:tc>
                  <a:txBody>
                    <a:bodyPr/>
                    <a:lstStyle/>
                    <a:p>
                      <a:pPr rtl="1"/>
                      <a:r>
                        <a:rPr lang="fa-IR" sz="1800" dirty="0">
                          <a:latin typeface="Titr" pitchFamily="2" charset="-78"/>
                          <a:cs typeface="Titr" pitchFamily="2" charset="-78"/>
                        </a:rPr>
                        <a:t>۲۰</a:t>
                      </a:r>
                      <a:endParaRPr lang="fa-IR" sz="1800" b="0" dirty="0">
                        <a:latin typeface="Titr" pitchFamily="2" charset="-78"/>
                        <a:cs typeface="Titr" pitchFamily="2" charset="-78"/>
                      </a:endParaRPr>
                    </a:p>
                  </a:txBody>
                  <a:tcPr marL="0" marR="0" marT="0" marB="0"/>
                </a:tc>
                <a:tc>
                  <a:txBody>
                    <a:bodyPr/>
                    <a:lstStyle/>
                    <a:p>
                      <a:pPr rtl="1"/>
                      <a:r>
                        <a:rPr lang="en-US" sz="1800" dirty="0" smtClean="0">
                          <a:latin typeface="Titr" pitchFamily="2" charset="-78"/>
                          <a:cs typeface="Titr" pitchFamily="2" charset="-78"/>
                        </a:rPr>
                        <a:t>20/62</a:t>
                      </a:r>
                      <a:endParaRPr lang="fa-IR" sz="1800" b="0" dirty="0">
                        <a:latin typeface="Titr" pitchFamily="2" charset="-78"/>
                        <a:cs typeface="Titr" pitchFamily="2" charset="-78"/>
                      </a:endParaRPr>
                    </a:p>
                  </a:txBody>
                  <a:tcPr marL="0" marR="0" marT="0" marB="0"/>
                </a:tc>
                <a:tc>
                  <a:txBody>
                    <a:bodyPr/>
                    <a:lstStyle/>
                    <a:p>
                      <a:pPr rtl="1"/>
                      <a:r>
                        <a:rPr lang="en-US" sz="1800" dirty="0" smtClean="0">
                          <a:latin typeface="Titr" pitchFamily="2" charset="-78"/>
                          <a:cs typeface="Titr" pitchFamily="2" charset="-78"/>
                        </a:rPr>
                        <a:t>16/6</a:t>
                      </a:r>
                      <a:endParaRPr lang="fa-IR" sz="1800" b="0" dirty="0">
                        <a:latin typeface="Titr" pitchFamily="2" charset="-78"/>
                        <a:cs typeface="Titr" pitchFamily="2" charset="-78"/>
                      </a:endParaRPr>
                    </a:p>
                  </a:txBody>
                  <a:tcPr marL="0" marR="0" marT="0" marB="0"/>
                </a:tc>
              </a:tr>
            </a:tbl>
          </a:graphicData>
        </a:graphic>
      </p:graphicFrame>
    </p:spTree>
    <p:extLst>
      <p:ext uri="{BB962C8B-B14F-4D97-AF65-F5344CB8AC3E}">
        <p14:creationId xmlns:p14="http://schemas.microsoft.com/office/powerpoint/2010/main" val="1811542692"/>
      </p:ext>
    </p:extLst>
  </p:cSld>
  <p:clrMapOvr>
    <a:masterClrMapping/>
  </p:clrMapOvr>
  <p:transition spd="slow">
    <p:push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75790619"/>
              </p:ext>
            </p:extLst>
          </p:nvPr>
        </p:nvGraphicFramePr>
        <p:xfrm>
          <a:off x="30481" y="0"/>
          <a:ext cx="9143999" cy="6858000"/>
        </p:xfrm>
        <a:graphic>
          <a:graphicData uri="http://schemas.openxmlformats.org/drawingml/2006/table">
            <a:tbl>
              <a:tblPr rtl="1">
                <a:tableStyleId>{35758FB7-9AC5-4552-8A53-C91805E547FA}</a:tableStyleId>
              </a:tblPr>
              <a:tblGrid>
                <a:gridCol w="2100649"/>
                <a:gridCol w="1408670"/>
                <a:gridCol w="1408670"/>
                <a:gridCol w="1408670"/>
                <a:gridCol w="1408670"/>
                <a:gridCol w="1408670"/>
              </a:tblGrid>
              <a:tr h="592610">
                <a:tc gridSpan="2">
                  <a:txBody>
                    <a:bodyPr/>
                    <a:lstStyle/>
                    <a:p>
                      <a:pPr algn="ctr" rtl="1"/>
                      <a:r>
                        <a:rPr lang="fa-IR" sz="1800" dirty="0">
                          <a:latin typeface="Titr" pitchFamily="2" charset="-78"/>
                          <a:cs typeface="Titr" pitchFamily="2" charset="-78"/>
                        </a:rPr>
                        <a:t>                                    سال</a:t>
                      </a:r>
                    </a:p>
                    <a:p>
                      <a:pPr algn="ctr" rtl="1"/>
                      <a:r>
                        <a:rPr lang="fa-IR" sz="1800" dirty="0">
                          <a:latin typeface="Titr" pitchFamily="2" charset="-78"/>
                          <a:cs typeface="Titr" pitchFamily="2" charset="-78"/>
                        </a:rPr>
                        <a:t>شرح</a:t>
                      </a:r>
                    </a:p>
                  </a:txBody>
                  <a:tcPr marL="0" marR="0" marT="0" marB="0"/>
                </a:tc>
                <a:tc hMerge="1">
                  <a:txBody>
                    <a:bodyPr/>
                    <a:lstStyle/>
                    <a:p>
                      <a:endParaRPr lang="en-US"/>
                    </a:p>
                  </a:txBody>
                  <a:tcPr/>
                </a:tc>
                <a:tc>
                  <a:txBody>
                    <a:bodyPr/>
                    <a:lstStyle/>
                    <a:p>
                      <a:pPr algn="ctr" rtl="1"/>
                      <a:r>
                        <a:rPr lang="fa-IR" sz="1800">
                          <a:latin typeface="Titr" pitchFamily="2" charset="-78"/>
                          <a:cs typeface="Titr" pitchFamily="2" charset="-78"/>
                        </a:rPr>
                        <a:t>۱۳۵۶</a:t>
                      </a:r>
                    </a:p>
                  </a:txBody>
                  <a:tcPr marL="0" marR="0" marT="0" marB="0"/>
                </a:tc>
                <a:tc>
                  <a:txBody>
                    <a:bodyPr/>
                    <a:lstStyle/>
                    <a:p>
                      <a:pPr algn="ctr" rtl="1"/>
                      <a:r>
                        <a:rPr lang="fa-IR" sz="1800">
                          <a:latin typeface="Titr" pitchFamily="2" charset="-78"/>
                          <a:cs typeface="Titr" pitchFamily="2" charset="-78"/>
                        </a:rPr>
                        <a:t>۱۳۶۸</a:t>
                      </a:r>
                    </a:p>
                  </a:txBody>
                  <a:tcPr marL="0" marR="0" marT="0" marB="0"/>
                </a:tc>
                <a:tc>
                  <a:txBody>
                    <a:bodyPr/>
                    <a:lstStyle/>
                    <a:p>
                      <a:pPr algn="ctr" rtl="1"/>
                      <a:r>
                        <a:rPr lang="fa-IR" sz="1800">
                          <a:latin typeface="Titr" pitchFamily="2" charset="-78"/>
                          <a:cs typeface="Titr" pitchFamily="2" charset="-78"/>
                        </a:rPr>
                        <a:t>۱۳۷۸</a:t>
                      </a:r>
                    </a:p>
                  </a:txBody>
                  <a:tcPr marL="0" marR="0" marT="0" marB="0"/>
                </a:tc>
                <a:tc>
                  <a:txBody>
                    <a:bodyPr/>
                    <a:lstStyle/>
                    <a:p>
                      <a:pPr algn="ctr" rtl="1"/>
                      <a:r>
                        <a:rPr lang="fa-IR" sz="1800">
                          <a:latin typeface="Titr" pitchFamily="2" charset="-78"/>
                          <a:cs typeface="Titr" pitchFamily="2" charset="-78"/>
                        </a:rPr>
                        <a:t>۱۳۸۰</a:t>
                      </a:r>
                    </a:p>
                  </a:txBody>
                  <a:tcPr marL="0" marR="0" marT="0" marB="0"/>
                </a:tc>
              </a:tr>
              <a:tr h="2963050">
                <a:tc>
                  <a:txBody>
                    <a:bodyPr/>
                    <a:lstStyle/>
                    <a:p>
                      <a:pPr algn="ctr" rtl="1"/>
                      <a:r>
                        <a:rPr lang="fa-IR" sz="1800" dirty="0">
                          <a:latin typeface="Titr" pitchFamily="2" charset="-78"/>
                          <a:cs typeface="Titr" pitchFamily="2" charset="-78"/>
                        </a:rPr>
                        <a:t>سهم ‌‌دهکهای مختلف از درآمد  ملی به درصد</a:t>
                      </a:r>
                    </a:p>
                  </a:txBody>
                  <a:tcPr marL="0" marR="0" marT="0" marB="0"/>
                </a:tc>
                <a:tc>
                  <a:txBody>
                    <a:bodyPr/>
                    <a:lstStyle/>
                    <a:p>
                      <a:pPr algn="ctr" rtl="1"/>
                      <a:r>
                        <a:rPr lang="fa-IR" sz="1800" dirty="0">
                          <a:latin typeface="Titr" pitchFamily="2" charset="-78"/>
                          <a:cs typeface="Titr" pitchFamily="2" charset="-78"/>
                        </a:rPr>
                        <a:t>اول</a:t>
                      </a:r>
                    </a:p>
                    <a:p>
                      <a:pPr algn="ctr" rtl="1"/>
                      <a:r>
                        <a:rPr lang="fa-IR" sz="1800" dirty="0">
                          <a:latin typeface="Titr" pitchFamily="2" charset="-78"/>
                          <a:cs typeface="Titr" pitchFamily="2" charset="-78"/>
                        </a:rPr>
                        <a:t>دوم</a:t>
                      </a:r>
                    </a:p>
                    <a:p>
                      <a:pPr algn="ctr" rtl="1"/>
                      <a:r>
                        <a:rPr lang="fa-IR" sz="1800" dirty="0">
                          <a:latin typeface="Titr" pitchFamily="2" charset="-78"/>
                          <a:cs typeface="Titr" pitchFamily="2" charset="-78"/>
                        </a:rPr>
                        <a:t>سوم</a:t>
                      </a:r>
                    </a:p>
                    <a:p>
                      <a:pPr algn="ctr" rtl="1"/>
                      <a:r>
                        <a:rPr lang="fa-IR" sz="1800" dirty="0">
                          <a:latin typeface="Titr" pitchFamily="2" charset="-78"/>
                          <a:cs typeface="Titr" pitchFamily="2" charset="-78"/>
                        </a:rPr>
                        <a:t>چهارم</a:t>
                      </a:r>
                    </a:p>
                    <a:p>
                      <a:pPr algn="ctr" rtl="1"/>
                      <a:r>
                        <a:rPr lang="fa-IR" sz="1800" dirty="0">
                          <a:latin typeface="Titr" pitchFamily="2" charset="-78"/>
                          <a:cs typeface="Titr" pitchFamily="2" charset="-78"/>
                        </a:rPr>
                        <a:t>پنجم</a:t>
                      </a:r>
                    </a:p>
                    <a:p>
                      <a:pPr algn="ctr" rtl="1"/>
                      <a:r>
                        <a:rPr lang="fa-IR" sz="1800" dirty="0">
                          <a:latin typeface="Titr" pitchFamily="2" charset="-78"/>
                          <a:cs typeface="Titr" pitchFamily="2" charset="-78"/>
                        </a:rPr>
                        <a:t>ششم</a:t>
                      </a:r>
                    </a:p>
                    <a:p>
                      <a:pPr algn="ctr" rtl="1"/>
                      <a:r>
                        <a:rPr lang="fa-IR" sz="1800" dirty="0">
                          <a:latin typeface="Titr" pitchFamily="2" charset="-78"/>
                          <a:cs typeface="Titr" pitchFamily="2" charset="-78"/>
                        </a:rPr>
                        <a:t>هفتم</a:t>
                      </a:r>
                    </a:p>
                    <a:p>
                      <a:pPr algn="ctr" rtl="1"/>
                      <a:r>
                        <a:rPr lang="fa-IR" sz="1800" dirty="0">
                          <a:latin typeface="Titr" pitchFamily="2" charset="-78"/>
                          <a:cs typeface="Titr" pitchFamily="2" charset="-78"/>
                        </a:rPr>
                        <a:t>هشتم</a:t>
                      </a:r>
                    </a:p>
                    <a:p>
                      <a:pPr algn="ctr" rtl="1"/>
                      <a:r>
                        <a:rPr lang="fa-IR" sz="1800" dirty="0">
                          <a:latin typeface="Titr" pitchFamily="2" charset="-78"/>
                          <a:cs typeface="Titr" pitchFamily="2" charset="-78"/>
                        </a:rPr>
                        <a:t>نهم</a:t>
                      </a:r>
                    </a:p>
                    <a:p>
                      <a:pPr algn="ctr" rtl="1"/>
                      <a:r>
                        <a:rPr lang="fa-IR" sz="1800" dirty="0">
                          <a:latin typeface="Titr" pitchFamily="2" charset="-78"/>
                          <a:cs typeface="Titr" pitchFamily="2" charset="-78"/>
                        </a:rPr>
                        <a:t>دهم</a:t>
                      </a:r>
                    </a:p>
                  </a:txBody>
                  <a:tcPr marL="0" marR="0" marT="0" marB="0"/>
                </a:tc>
                <a:tc>
                  <a:txBody>
                    <a:bodyPr/>
                    <a:lstStyle/>
                    <a:p>
                      <a:pPr algn="ctr" rtl="1"/>
                      <a:r>
                        <a:rPr lang="fa-IR" sz="1800" dirty="0" smtClean="0">
                          <a:latin typeface="Titr" pitchFamily="2" charset="-78"/>
                          <a:cs typeface="Titr" pitchFamily="2" charset="-78"/>
                        </a:rPr>
                        <a:t>1/29</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2/46</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3/25</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4/28</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5/32</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6/62</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8/36</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11/01</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15/88</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41/42</a:t>
                      </a:r>
                      <a:endParaRPr lang="fa-IR" sz="1800" dirty="0">
                        <a:latin typeface="Titr" pitchFamily="2" charset="-78"/>
                        <a:cs typeface="Titr" pitchFamily="2" charset="-78"/>
                      </a:endParaRPr>
                    </a:p>
                  </a:txBody>
                  <a:tcPr marL="0" marR="0" marT="0" marB="0"/>
                </a:tc>
                <a:tc>
                  <a:txBody>
                    <a:bodyPr/>
                    <a:lstStyle/>
                    <a:p>
                      <a:pPr algn="ctr" rtl="1"/>
                      <a:r>
                        <a:rPr lang="fa-IR" sz="1800" dirty="0" smtClean="0">
                          <a:latin typeface="Titr" pitchFamily="2" charset="-78"/>
                          <a:cs typeface="Titr" pitchFamily="2" charset="-78"/>
                        </a:rPr>
                        <a:t>1/38</a:t>
                      </a:r>
                      <a:endParaRPr lang="fa-IR" sz="1800" dirty="0">
                        <a:latin typeface="Titr" pitchFamily="2" charset="-78"/>
                        <a:cs typeface="Titr" pitchFamily="2" charset="-78"/>
                      </a:endParaRPr>
                    </a:p>
                    <a:p>
                      <a:pPr algn="ctr" rtl="1"/>
                      <a:r>
                        <a:rPr lang="fa-IR" sz="1800" dirty="0">
                          <a:latin typeface="Titr" pitchFamily="2" charset="-78"/>
                          <a:cs typeface="Titr" pitchFamily="2" charset="-78"/>
                        </a:rPr>
                        <a:t>۳</a:t>
                      </a:r>
                    </a:p>
                    <a:p>
                      <a:pPr algn="ctr" rtl="1"/>
                      <a:r>
                        <a:rPr lang="fa-IR" sz="1800" dirty="0" smtClean="0">
                          <a:latin typeface="Titr" pitchFamily="2" charset="-78"/>
                          <a:cs typeface="Titr" pitchFamily="2" charset="-78"/>
                        </a:rPr>
                        <a:t>4/25</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5/42</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6/67</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8/17</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10/04</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12/54</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16/54</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31/99</a:t>
                      </a:r>
                      <a:endParaRPr lang="fa-IR" sz="1800" dirty="0">
                        <a:latin typeface="Titr" pitchFamily="2" charset="-78"/>
                        <a:cs typeface="Titr" pitchFamily="2" charset="-78"/>
                      </a:endParaRPr>
                    </a:p>
                  </a:txBody>
                  <a:tcPr marL="0" marR="0" marT="0" marB="0"/>
                </a:tc>
                <a:tc>
                  <a:txBody>
                    <a:bodyPr/>
                    <a:lstStyle/>
                    <a:p>
                      <a:pPr algn="ctr" rtl="1"/>
                      <a:r>
                        <a:rPr lang="fa-IR" sz="1800" dirty="0" smtClean="0">
                          <a:latin typeface="Titr" pitchFamily="2" charset="-78"/>
                          <a:cs typeface="Titr" pitchFamily="2" charset="-78"/>
                        </a:rPr>
                        <a:t>1/62</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3/20</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4/39</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5/59</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6/84</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8/26</a:t>
                      </a:r>
                      <a:endParaRPr lang="fa-IR" sz="1800" dirty="0">
                        <a:latin typeface="Titr" pitchFamily="2" charset="-78"/>
                        <a:cs typeface="Titr" pitchFamily="2" charset="-78"/>
                      </a:endParaRPr>
                    </a:p>
                    <a:p>
                      <a:pPr algn="ctr" rtl="1"/>
                      <a:r>
                        <a:rPr lang="fa-IR" sz="1800" dirty="0">
                          <a:latin typeface="Titr" pitchFamily="2" charset="-78"/>
                          <a:cs typeface="Titr" pitchFamily="2" charset="-78"/>
                        </a:rPr>
                        <a:t>۰۲/۱۰</a:t>
                      </a:r>
                    </a:p>
                    <a:p>
                      <a:pPr algn="ctr" rtl="1"/>
                      <a:r>
                        <a:rPr lang="fa-IR" sz="1800" dirty="0">
                          <a:latin typeface="Titr" pitchFamily="2" charset="-78"/>
                          <a:cs typeface="Titr" pitchFamily="2" charset="-78"/>
                        </a:rPr>
                        <a:t>۲۴/۱۲</a:t>
                      </a:r>
                    </a:p>
                    <a:p>
                      <a:pPr algn="ctr" rtl="1"/>
                      <a:r>
                        <a:rPr lang="fa-IR" sz="1800" dirty="0">
                          <a:latin typeface="Titr" pitchFamily="2" charset="-78"/>
                          <a:cs typeface="Titr" pitchFamily="2" charset="-78"/>
                        </a:rPr>
                        <a:t>۲۴/۱۶</a:t>
                      </a:r>
                    </a:p>
                    <a:p>
                      <a:pPr algn="ctr" rtl="1"/>
                      <a:r>
                        <a:rPr lang="fa-IR" sz="1800" dirty="0">
                          <a:latin typeface="Titr" pitchFamily="2" charset="-78"/>
                          <a:cs typeface="Titr" pitchFamily="2" charset="-78"/>
                        </a:rPr>
                        <a:t>۴۰/۳۱</a:t>
                      </a:r>
                    </a:p>
                  </a:txBody>
                  <a:tcPr marL="0" marR="0" marT="0" marB="0"/>
                </a:tc>
                <a:tc>
                  <a:txBody>
                    <a:bodyPr/>
                    <a:lstStyle/>
                    <a:p>
                      <a:pPr algn="ctr" rtl="1"/>
                      <a:r>
                        <a:rPr lang="fa-IR" sz="1800" dirty="0" smtClean="0">
                          <a:latin typeface="Titr" pitchFamily="2" charset="-78"/>
                          <a:cs typeface="Titr" pitchFamily="2" charset="-78"/>
                        </a:rPr>
                        <a:t>1/85</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3/43</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4/58</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5/73</a:t>
                      </a:r>
                    </a:p>
                    <a:p>
                      <a:pPr algn="ctr" rtl="1"/>
                      <a:r>
                        <a:rPr lang="fa-IR" sz="1800" dirty="0" smtClean="0">
                          <a:latin typeface="Titr" pitchFamily="2" charset="-78"/>
                          <a:cs typeface="Titr" pitchFamily="2" charset="-78"/>
                        </a:rPr>
                        <a:t>6/94</a:t>
                      </a:r>
                    </a:p>
                    <a:p>
                      <a:pPr algn="ctr" rtl="1"/>
                      <a:r>
                        <a:rPr lang="fa-IR" sz="1800" dirty="0" smtClean="0">
                          <a:latin typeface="Titr" pitchFamily="2" charset="-78"/>
                          <a:cs typeface="Titr" pitchFamily="2" charset="-78"/>
                        </a:rPr>
                        <a:t>8/28</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9/95</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12/27</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16/06</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30/89</a:t>
                      </a:r>
                      <a:endParaRPr lang="fa-IR" sz="1800" dirty="0">
                        <a:latin typeface="Titr" pitchFamily="2" charset="-78"/>
                        <a:cs typeface="Titr" pitchFamily="2" charset="-78"/>
                      </a:endParaRPr>
                    </a:p>
                  </a:txBody>
                  <a:tcPr marL="0" marR="0" marT="0" marB="0"/>
                </a:tc>
              </a:tr>
              <a:tr h="1148000">
                <a:tc>
                  <a:txBody>
                    <a:bodyPr/>
                    <a:lstStyle/>
                    <a:p>
                      <a:pPr algn="ctr" rtl="1"/>
                      <a:r>
                        <a:rPr lang="fa-IR" sz="1800" dirty="0">
                          <a:latin typeface="Titr" pitchFamily="2" charset="-78"/>
                          <a:cs typeface="Titr" pitchFamily="2" charset="-78"/>
                        </a:rPr>
                        <a:t>نسبت دهک بالا به دهک پایین (ضریب شکاف نسبی) به درصد</a:t>
                      </a:r>
                    </a:p>
                  </a:txBody>
                  <a:tcPr marL="0" marR="0" marT="0" marB="0"/>
                </a:tc>
                <a:tc>
                  <a:txBody>
                    <a:bodyPr/>
                    <a:lstStyle/>
                    <a:p>
                      <a:pPr algn="ctr" rtl="1"/>
                      <a:r>
                        <a:rPr lang="fa-IR" sz="1800" dirty="0">
                          <a:latin typeface="Titr" pitchFamily="2" charset="-78"/>
                          <a:cs typeface="Titr" pitchFamily="2" charset="-78"/>
                        </a:rPr>
                        <a:t>کل</a:t>
                      </a:r>
                    </a:p>
                    <a:p>
                      <a:pPr algn="ctr" rtl="1"/>
                      <a:r>
                        <a:rPr lang="fa-IR" sz="1800" dirty="0">
                          <a:latin typeface="Titr" pitchFamily="2" charset="-78"/>
                          <a:cs typeface="Titr" pitchFamily="2" charset="-78"/>
                        </a:rPr>
                        <a:t>مناطق‌شهری مناطق‌روستایی</a:t>
                      </a:r>
                    </a:p>
                  </a:txBody>
                  <a:tcPr marL="0" marR="0" marT="0" marB="0"/>
                </a:tc>
                <a:tc>
                  <a:txBody>
                    <a:bodyPr/>
                    <a:lstStyle/>
                    <a:p>
                      <a:pPr algn="ctr" rtl="1"/>
                      <a:r>
                        <a:rPr lang="fa-IR" sz="1800" dirty="0" smtClean="0">
                          <a:latin typeface="Titr" pitchFamily="2" charset="-78"/>
                          <a:cs typeface="Titr" pitchFamily="2" charset="-78"/>
                        </a:rPr>
                        <a:t>32/16</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33/32</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19/91</a:t>
                      </a:r>
                      <a:endParaRPr lang="fa-IR" sz="1800" dirty="0">
                        <a:latin typeface="Titr" pitchFamily="2" charset="-78"/>
                        <a:cs typeface="Titr" pitchFamily="2" charset="-78"/>
                      </a:endParaRPr>
                    </a:p>
                  </a:txBody>
                  <a:tcPr marL="0" marR="0" marT="0" marB="0"/>
                </a:tc>
                <a:tc>
                  <a:txBody>
                    <a:bodyPr/>
                    <a:lstStyle/>
                    <a:p>
                      <a:pPr algn="ctr" rtl="1"/>
                      <a:r>
                        <a:rPr lang="fa-IR" sz="1800" dirty="0">
                          <a:latin typeface="Titr" pitchFamily="2" charset="-78"/>
                          <a:cs typeface="Titr" pitchFamily="2" charset="-78"/>
                        </a:rPr>
                        <a:t>۱/۲۳</a:t>
                      </a:r>
                    </a:p>
                    <a:p>
                      <a:pPr algn="ctr" rtl="1"/>
                      <a:r>
                        <a:rPr lang="fa-IR" sz="1800" dirty="0">
                          <a:latin typeface="Titr" pitchFamily="2" charset="-78"/>
                          <a:cs typeface="Titr" pitchFamily="2" charset="-78"/>
                        </a:rPr>
                        <a:t>۱/۱۹</a:t>
                      </a:r>
                    </a:p>
                    <a:p>
                      <a:pPr algn="ctr" rtl="1"/>
                      <a:r>
                        <a:rPr lang="fa-IR" sz="1800" dirty="0">
                          <a:latin typeface="Titr" pitchFamily="2" charset="-78"/>
                          <a:cs typeface="Titr" pitchFamily="2" charset="-78"/>
                        </a:rPr>
                        <a:t>۱/۲۲</a:t>
                      </a:r>
                    </a:p>
                  </a:txBody>
                  <a:tcPr marL="0" marR="0" marT="0" marB="0"/>
                </a:tc>
                <a:tc>
                  <a:txBody>
                    <a:bodyPr/>
                    <a:lstStyle/>
                    <a:p>
                      <a:pPr algn="ctr" rtl="1"/>
                      <a:r>
                        <a:rPr lang="fa-IR" sz="1800" dirty="0">
                          <a:latin typeface="Titr" pitchFamily="2" charset="-78"/>
                          <a:cs typeface="Titr" pitchFamily="2" charset="-78"/>
                        </a:rPr>
                        <a:t>۴/۱۹</a:t>
                      </a:r>
                    </a:p>
                    <a:p>
                      <a:pPr algn="ctr" rtl="1"/>
                      <a:r>
                        <a:rPr lang="fa-IR" sz="1800" dirty="0">
                          <a:latin typeface="Titr" pitchFamily="2" charset="-78"/>
                          <a:cs typeface="Titr" pitchFamily="2" charset="-78"/>
                        </a:rPr>
                        <a:t>۳/۱۴</a:t>
                      </a:r>
                    </a:p>
                    <a:p>
                      <a:pPr algn="ctr" rtl="1"/>
                      <a:r>
                        <a:rPr lang="fa-IR" sz="1800" dirty="0">
                          <a:latin typeface="Titr" pitchFamily="2" charset="-78"/>
                          <a:cs typeface="Titr" pitchFamily="2" charset="-78"/>
                        </a:rPr>
                        <a:t>۳/۲۰</a:t>
                      </a:r>
                    </a:p>
                  </a:txBody>
                  <a:tcPr marL="0" marR="0" marT="0" marB="0"/>
                </a:tc>
                <a:tc>
                  <a:txBody>
                    <a:bodyPr/>
                    <a:lstStyle/>
                    <a:p>
                      <a:pPr algn="ctr" rtl="1"/>
                      <a:r>
                        <a:rPr lang="fa-IR" sz="1800" dirty="0" smtClean="0">
                          <a:latin typeface="Titr" pitchFamily="2" charset="-78"/>
                          <a:cs typeface="Titr" pitchFamily="2" charset="-78"/>
                        </a:rPr>
                        <a:t>19/40</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15/44</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18/22</a:t>
                      </a:r>
                      <a:endParaRPr lang="fa-IR" sz="1800" dirty="0">
                        <a:latin typeface="Titr" pitchFamily="2" charset="-78"/>
                        <a:cs typeface="Titr" pitchFamily="2" charset="-78"/>
                      </a:endParaRPr>
                    </a:p>
                  </a:txBody>
                  <a:tcPr marL="0" marR="0" marT="0" marB="0"/>
                </a:tc>
              </a:tr>
              <a:tr h="888915">
                <a:tc>
                  <a:txBody>
                    <a:bodyPr/>
                    <a:lstStyle/>
                    <a:p>
                      <a:pPr algn="ctr" rtl="1"/>
                      <a:r>
                        <a:rPr lang="fa-IR" sz="1800">
                          <a:latin typeface="Titr" pitchFamily="2" charset="-78"/>
                          <a:cs typeface="Titr" pitchFamily="2" charset="-78"/>
                        </a:rPr>
                        <a:t> </a:t>
                      </a:r>
                    </a:p>
                    <a:p>
                      <a:pPr algn="ctr" rtl="1"/>
                      <a:r>
                        <a:rPr lang="fa-IR" sz="1800">
                          <a:latin typeface="Titr" pitchFamily="2" charset="-78"/>
                          <a:cs typeface="Titr" pitchFamily="2" charset="-78"/>
                        </a:rPr>
                        <a:t>ضریب جینی</a:t>
                      </a:r>
                    </a:p>
                  </a:txBody>
                  <a:tcPr marL="0" marR="0" marT="0" marB="0"/>
                </a:tc>
                <a:tc>
                  <a:txBody>
                    <a:bodyPr/>
                    <a:lstStyle/>
                    <a:p>
                      <a:pPr algn="ctr" rtl="1"/>
                      <a:r>
                        <a:rPr lang="fa-IR" sz="1800">
                          <a:latin typeface="Titr" pitchFamily="2" charset="-78"/>
                          <a:cs typeface="Titr" pitchFamily="2" charset="-78"/>
                        </a:rPr>
                        <a:t>کل</a:t>
                      </a:r>
                    </a:p>
                    <a:p>
                      <a:pPr algn="ctr" rtl="1"/>
                      <a:r>
                        <a:rPr lang="fa-IR" sz="1800">
                          <a:latin typeface="Titr" pitchFamily="2" charset="-78"/>
                          <a:cs typeface="Titr" pitchFamily="2" charset="-78"/>
                        </a:rPr>
                        <a:t>مناطق‌شهری</a:t>
                      </a:r>
                    </a:p>
                    <a:p>
                      <a:pPr algn="ctr" rtl="1"/>
                      <a:r>
                        <a:rPr lang="fa-IR" sz="1800">
                          <a:latin typeface="Titr" pitchFamily="2" charset="-78"/>
                          <a:cs typeface="Titr" pitchFamily="2" charset="-78"/>
                        </a:rPr>
                        <a:t>مناطق‌روستایی</a:t>
                      </a:r>
                    </a:p>
                  </a:txBody>
                  <a:tcPr marL="0" marR="0" marT="0" marB="0"/>
                </a:tc>
                <a:tc>
                  <a:txBody>
                    <a:bodyPr/>
                    <a:lstStyle/>
                    <a:p>
                      <a:pPr algn="ctr" rtl="1"/>
                      <a:r>
                        <a:rPr lang="fa-IR" sz="1800" dirty="0" smtClean="0">
                          <a:latin typeface="Titr" pitchFamily="2" charset="-78"/>
                          <a:cs typeface="Titr" pitchFamily="2" charset="-78"/>
                        </a:rPr>
                        <a:t>0/514</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0/499</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0/439</a:t>
                      </a:r>
                      <a:endParaRPr lang="fa-IR" sz="1800" dirty="0">
                        <a:latin typeface="Titr" pitchFamily="2" charset="-78"/>
                        <a:cs typeface="Titr" pitchFamily="2" charset="-78"/>
                      </a:endParaRPr>
                    </a:p>
                  </a:txBody>
                  <a:tcPr marL="0" marR="0" marT="0" marB="0"/>
                </a:tc>
                <a:tc>
                  <a:txBody>
                    <a:bodyPr/>
                    <a:lstStyle/>
                    <a:p>
                      <a:pPr algn="ctr" rtl="1"/>
                      <a:r>
                        <a:rPr lang="fa-IR" sz="1800" dirty="0" smtClean="0">
                          <a:latin typeface="Titr" pitchFamily="2" charset="-78"/>
                          <a:cs typeface="Titr" pitchFamily="2" charset="-78"/>
                        </a:rPr>
                        <a:t>0/44</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0/42</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0/42</a:t>
                      </a:r>
                      <a:endParaRPr lang="fa-IR" sz="1800" dirty="0">
                        <a:latin typeface="Titr" pitchFamily="2" charset="-78"/>
                        <a:cs typeface="Titr" pitchFamily="2" charset="-78"/>
                      </a:endParaRPr>
                    </a:p>
                  </a:txBody>
                  <a:tcPr marL="0" marR="0" marT="0" marB="0"/>
                </a:tc>
                <a:tc>
                  <a:txBody>
                    <a:bodyPr/>
                    <a:lstStyle/>
                    <a:p>
                      <a:pPr marL="0" algn="ctr" defTabSz="914400" rtl="1" eaLnBrk="1" latinLnBrk="0" hangingPunct="1"/>
                      <a:r>
                        <a:rPr lang="fa-IR" sz="1800" kern="1200" dirty="0" smtClean="0">
                          <a:latin typeface="Titr" pitchFamily="2" charset="-78"/>
                          <a:cs typeface="Titr" pitchFamily="2" charset="-78"/>
                        </a:rPr>
                        <a:t>0/42</a:t>
                      </a:r>
                      <a:endParaRPr lang="fa-IR" sz="1800" kern="1200" dirty="0">
                        <a:latin typeface="Titr" pitchFamily="2" charset="-78"/>
                        <a:cs typeface="Titr" pitchFamily="2" charset="-78"/>
                      </a:endParaRPr>
                    </a:p>
                    <a:p>
                      <a:pPr marL="0" algn="ctr" defTabSz="914400" rtl="1" eaLnBrk="1" latinLnBrk="0" hangingPunct="1"/>
                      <a:r>
                        <a:rPr lang="fa-IR" sz="1800" kern="1200" dirty="0" smtClean="0">
                          <a:latin typeface="Titr" pitchFamily="2" charset="-78"/>
                          <a:cs typeface="Titr" pitchFamily="2" charset="-78"/>
                        </a:rPr>
                        <a:t>0/40</a:t>
                      </a:r>
                      <a:endParaRPr lang="fa-IR" sz="1800" kern="1200" dirty="0">
                        <a:latin typeface="Titr" pitchFamily="2" charset="-78"/>
                        <a:cs typeface="Titr" pitchFamily="2" charset="-78"/>
                      </a:endParaRPr>
                    </a:p>
                    <a:p>
                      <a:pPr marL="0" algn="ctr" defTabSz="914400" rtl="1" eaLnBrk="1" latinLnBrk="0" hangingPunct="1"/>
                      <a:r>
                        <a:rPr lang="fa-IR" sz="1800" kern="1200" dirty="0" smtClean="0">
                          <a:latin typeface="Titr" pitchFamily="2" charset="-78"/>
                          <a:cs typeface="Titr" pitchFamily="2" charset="-78"/>
                        </a:rPr>
                        <a:t>0/43</a:t>
                      </a:r>
                      <a:endParaRPr lang="fa-IR" sz="1800" kern="1200" dirty="0">
                        <a:solidFill>
                          <a:schemeClr val="tx1"/>
                        </a:solidFill>
                        <a:latin typeface="Titr" pitchFamily="2" charset="-78"/>
                        <a:ea typeface="+mn-ea"/>
                        <a:cs typeface="Titr" pitchFamily="2" charset="-78"/>
                      </a:endParaRPr>
                    </a:p>
                  </a:txBody>
                  <a:tcPr marL="0" marR="0" marT="0" marB="0"/>
                </a:tc>
                <a:tc>
                  <a:txBody>
                    <a:bodyPr/>
                    <a:lstStyle/>
                    <a:p>
                      <a:pPr algn="ctr" rtl="1"/>
                      <a:r>
                        <a:rPr lang="fa-IR" sz="1800" dirty="0" smtClean="0">
                          <a:latin typeface="Titr" pitchFamily="2" charset="-78"/>
                          <a:cs typeface="Titr" pitchFamily="2" charset="-78"/>
                        </a:rPr>
                        <a:t>0/428</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0/411</a:t>
                      </a:r>
                      <a:endParaRPr lang="fa-IR" sz="1800" dirty="0">
                        <a:latin typeface="Titr" pitchFamily="2" charset="-78"/>
                        <a:cs typeface="Titr" pitchFamily="2" charset="-78"/>
                      </a:endParaRPr>
                    </a:p>
                    <a:p>
                      <a:pPr algn="ctr" rtl="1"/>
                      <a:r>
                        <a:rPr lang="fa-IR" sz="1800" dirty="0" smtClean="0">
                          <a:latin typeface="Titr" pitchFamily="2" charset="-78"/>
                          <a:cs typeface="Titr" pitchFamily="2" charset="-78"/>
                        </a:rPr>
                        <a:t>0/415</a:t>
                      </a:r>
                      <a:endParaRPr lang="fa-IR" sz="1800" dirty="0">
                        <a:latin typeface="Titr" pitchFamily="2" charset="-78"/>
                        <a:cs typeface="Titr" pitchFamily="2" charset="-78"/>
                      </a:endParaRPr>
                    </a:p>
                  </a:txBody>
                  <a:tcPr marL="0" marR="0" marT="0" marB="0"/>
                </a:tc>
              </a:tr>
              <a:tr h="592610">
                <a:tc gridSpan="2">
                  <a:txBody>
                    <a:bodyPr/>
                    <a:lstStyle/>
                    <a:p>
                      <a:pPr algn="ctr" rtl="1"/>
                      <a:r>
                        <a:rPr lang="fa-IR" sz="1800">
                          <a:latin typeface="Titr" pitchFamily="2" charset="-78"/>
                          <a:cs typeface="Titr" pitchFamily="2" charset="-78"/>
                        </a:rPr>
                        <a:t>سهم نیمی از جمعیت کشور از درآمد ملی (به‌درصد)</a:t>
                      </a:r>
                    </a:p>
                  </a:txBody>
                  <a:tcPr marL="0" marR="0" marT="0" marB="0"/>
                </a:tc>
                <a:tc hMerge="1">
                  <a:txBody>
                    <a:bodyPr/>
                    <a:lstStyle/>
                    <a:p>
                      <a:endParaRPr lang="en-US"/>
                    </a:p>
                  </a:txBody>
                  <a:tcPr/>
                </a:tc>
                <a:tc>
                  <a:txBody>
                    <a:bodyPr/>
                    <a:lstStyle/>
                    <a:p>
                      <a:pPr algn="ctr" rtl="1"/>
                      <a:r>
                        <a:rPr lang="fa-IR" sz="1800" dirty="0" smtClean="0">
                          <a:latin typeface="Titr" pitchFamily="2" charset="-78"/>
                          <a:cs typeface="Titr" pitchFamily="2" charset="-78"/>
                        </a:rPr>
                        <a:t>16/6</a:t>
                      </a:r>
                      <a:endParaRPr lang="fa-IR" sz="1800" dirty="0">
                        <a:latin typeface="Titr" pitchFamily="2" charset="-78"/>
                        <a:cs typeface="Titr" pitchFamily="2" charset="-78"/>
                      </a:endParaRPr>
                    </a:p>
                  </a:txBody>
                  <a:tcPr marL="0" marR="0" marT="0" marB="0"/>
                </a:tc>
                <a:tc>
                  <a:txBody>
                    <a:bodyPr/>
                    <a:lstStyle/>
                    <a:p>
                      <a:pPr algn="ctr" rtl="1"/>
                      <a:r>
                        <a:rPr lang="fa-IR" sz="1800" dirty="0" smtClean="0">
                          <a:latin typeface="Titr" pitchFamily="2" charset="-78"/>
                          <a:cs typeface="Titr" pitchFamily="2" charset="-78"/>
                        </a:rPr>
                        <a:t>20/73</a:t>
                      </a:r>
                      <a:endParaRPr lang="fa-IR" sz="1800" dirty="0">
                        <a:latin typeface="Titr" pitchFamily="2" charset="-78"/>
                        <a:cs typeface="Titr" pitchFamily="2" charset="-78"/>
                      </a:endParaRPr>
                    </a:p>
                  </a:txBody>
                  <a:tcPr marL="0" marR="0" marT="0" marB="0"/>
                </a:tc>
                <a:tc>
                  <a:txBody>
                    <a:bodyPr/>
                    <a:lstStyle/>
                    <a:p>
                      <a:pPr algn="ctr" rtl="1"/>
                      <a:r>
                        <a:rPr lang="fa-IR" sz="1800" dirty="0">
                          <a:latin typeface="Titr" pitchFamily="2" charset="-78"/>
                          <a:cs typeface="Titr" pitchFamily="2" charset="-78"/>
                        </a:rPr>
                        <a:t>۶۵/۲۱</a:t>
                      </a:r>
                    </a:p>
                  </a:txBody>
                  <a:tcPr marL="0" marR="0" marT="0" marB="0"/>
                </a:tc>
                <a:tc>
                  <a:txBody>
                    <a:bodyPr/>
                    <a:lstStyle/>
                    <a:p>
                      <a:pPr algn="ctr" rtl="1"/>
                      <a:r>
                        <a:rPr lang="fa-IR" sz="1800" dirty="0" smtClean="0">
                          <a:latin typeface="Titr" pitchFamily="2" charset="-78"/>
                          <a:cs typeface="Titr" pitchFamily="2" charset="-78"/>
                        </a:rPr>
                        <a:t>22/53</a:t>
                      </a:r>
                      <a:endParaRPr lang="fa-IR" sz="1800" dirty="0">
                        <a:latin typeface="Titr" pitchFamily="2" charset="-78"/>
                        <a:cs typeface="Titr" pitchFamily="2" charset="-78"/>
                      </a:endParaRPr>
                    </a:p>
                  </a:txBody>
                  <a:tcPr marL="0" marR="0" marT="0" marB="0"/>
                </a:tc>
              </a:tr>
              <a:tr h="672815">
                <a:tc gridSpan="2">
                  <a:txBody>
                    <a:bodyPr/>
                    <a:lstStyle/>
                    <a:p>
                      <a:pPr algn="ctr" rtl="1"/>
                      <a:r>
                        <a:rPr lang="fa-IR" sz="1800">
                          <a:latin typeface="Titr" pitchFamily="2" charset="-78"/>
                          <a:cs typeface="Titr" pitchFamily="2" charset="-78"/>
                        </a:rPr>
                        <a:t>سهم دهک دهم از درآمد ملی معادل سهم چند درصد از جمعیت کشور می‌باشد؟</a:t>
                      </a:r>
                    </a:p>
                  </a:txBody>
                  <a:tcPr marL="0" marR="0" marT="0" marB="0"/>
                </a:tc>
                <a:tc hMerge="1">
                  <a:txBody>
                    <a:bodyPr/>
                    <a:lstStyle/>
                    <a:p>
                      <a:endParaRPr lang="en-US"/>
                    </a:p>
                  </a:txBody>
                  <a:tcPr/>
                </a:tc>
                <a:tc>
                  <a:txBody>
                    <a:bodyPr/>
                    <a:lstStyle/>
                    <a:p>
                      <a:pPr algn="ctr" rtl="1"/>
                      <a:r>
                        <a:rPr lang="fa-IR" sz="1800" dirty="0">
                          <a:latin typeface="Titr" pitchFamily="2" charset="-78"/>
                          <a:cs typeface="Titr" pitchFamily="2" charset="-78"/>
                        </a:rPr>
                        <a:t>۸۵</a:t>
                      </a:r>
                    </a:p>
                  </a:txBody>
                  <a:tcPr marL="0" marR="0" marT="0" marB="0"/>
                </a:tc>
                <a:tc>
                  <a:txBody>
                    <a:bodyPr/>
                    <a:lstStyle/>
                    <a:p>
                      <a:pPr algn="ctr" rtl="1"/>
                      <a:r>
                        <a:rPr lang="fa-IR" sz="1800">
                          <a:latin typeface="Titr" pitchFamily="2" charset="-78"/>
                          <a:cs typeface="Titr" pitchFamily="2" charset="-78"/>
                        </a:rPr>
                        <a:t>۶۳</a:t>
                      </a:r>
                    </a:p>
                  </a:txBody>
                  <a:tcPr marL="0" marR="0" marT="0" marB="0"/>
                </a:tc>
                <a:tc>
                  <a:txBody>
                    <a:bodyPr/>
                    <a:lstStyle/>
                    <a:p>
                      <a:pPr algn="ctr" rtl="1"/>
                      <a:r>
                        <a:rPr lang="fa-IR" sz="1800">
                          <a:latin typeface="Titr" pitchFamily="2" charset="-78"/>
                          <a:cs typeface="Titr" pitchFamily="2" charset="-78"/>
                        </a:rPr>
                        <a:t>۶۱</a:t>
                      </a:r>
                    </a:p>
                  </a:txBody>
                  <a:tcPr marL="0" marR="0" marT="0" marB="0"/>
                </a:tc>
                <a:tc>
                  <a:txBody>
                    <a:bodyPr/>
                    <a:lstStyle/>
                    <a:p>
                      <a:pPr algn="ctr" rtl="1"/>
                      <a:r>
                        <a:rPr lang="fa-IR" sz="1800" dirty="0">
                          <a:latin typeface="Titr" pitchFamily="2" charset="-78"/>
                          <a:cs typeface="Titr" pitchFamily="2" charset="-78"/>
                        </a:rPr>
                        <a:t>۶۰</a:t>
                      </a:r>
                    </a:p>
                  </a:txBody>
                  <a:tcPr marL="0" marR="0" marT="0" marB="0"/>
                </a:tc>
              </a:tr>
            </a:tbl>
          </a:graphicData>
        </a:graphic>
      </p:graphicFrame>
    </p:spTree>
    <p:extLst>
      <p:ext uri="{BB962C8B-B14F-4D97-AF65-F5344CB8AC3E}">
        <p14:creationId xmlns:p14="http://schemas.microsoft.com/office/powerpoint/2010/main" val="348167237"/>
      </p:ext>
    </p:extLst>
  </p:cSld>
  <p:clrMapOvr>
    <a:masterClrMapping/>
  </p:clrMapOvr>
  <p:transition spd="slow">
    <p:push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Picture 2" descr="C:\Users\darvish\Desktop\ham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050973"/>
      </p:ext>
    </p:extLst>
  </p:cSld>
  <p:clrMapOvr>
    <a:masterClrMapping/>
  </p:clrMapOvr>
  <p:transition spd="slow">
    <p:push dir="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C:\Users\darvish\Desktop\ham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017145"/>
      </p:ext>
    </p:extLst>
  </p:cSld>
  <p:clrMapOvr>
    <a:masterClrMapping/>
  </p:clrMapOvr>
  <p:transition spd="slow">
    <p:push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6146" name="Picture 2" descr="C:\Users\rayansharq\Pictures\024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0" y="269632"/>
            <a:ext cx="8077200" cy="1143000"/>
          </a:xfrm>
          <a:prstGeom prst="rect">
            <a:avLst/>
          </a:prstGeom>
        </p:spPr>
        <p:txBody>
          <a:bodyPr vert="horz" lIns="91440" tIns="45720" rIns="91440" bIns="45720" rtlCol="0" anchor="ctr">
            <a:norm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sz="3900" b="1" smtClean="0">
                <a:latin typeface="B Titr"/>
              </a:rPr>
              <a:t>منحنی لورنز و ضریب جینی</a:t>
            </a:r>
            <a:endParaRPr lang="en-US" sz="3900" b="1" dirty="0">
              <a:latin typeface="B Titr"/>
            </a:endParaRPr>
          </a:p>
        </p:txBody>
      </p:sp>
      <p:cxnSp>
        <p:nvCxnSpPr>
          <p:cNvPr id="6" name="Straight Arrow Connector 5"/>
          <p:cNvCxnSpPr/>
          <p:nvPr/>
        </p:nvCxnSpPr>
        <p:spPr>
          <a:xfrm rot="10800000">
            <a:off x="1981200" y="2667001"/>
            <a:ext cx="4708" cy="3262585"/>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7" name="Arc 6"/>
          <p:cNvSpPr/>
          <p:nvPr/>
        </p:nvSpPr>
        <p:spPr>
          <a:xfrm rot="7261670">
            <a:off x="251531" y="1847079"/>
            <a:ext cx="5938222" cy="2877759"/>
          </a:xfrm>
          <a:prstGeom prst="arc">
            <a:avLst>
              <a:gd name="adj1" fmla="val 13342223"/>
              <a:gd name="adj2" fmla="val 21240457"/>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cxnSp>
        <p:nvCxnSpPr>
          <p:cNvPr id="8" name="Straight Arrow Connector 7"/>
          <p:cNvCxnSpPr/>
          <p:nvPr/>
        </p:nvCxnSpPr>
        <p:spPr>
          <a:xfrm>
            <a:off x="1981200" y="5943600"/>
            <a:ext cx="2971800" cy="1588"/>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9" name="Straight Connector 8"/>
          <p:cNvCxnSpPr/>
          <p:nvPr/>
        </p:nvCxnSpPr>
        <p:spPr>
          <a:xfrm rot="10800000" flipH="1">
            <a:off x="1985908" y="2743201"/>
            <a:ext cx="3043292" cy="3186385"/>
          </a:xfrm>
          <a:prstGeom prst="line">
            <a:avLst/>
          </a:prstGeom>
        </p:spPr>
        <p:style>
          <a:lnRef idx="3">
            <a:schemeClr val="accent5"/>
          </a:lnRef>
          <a:fillRef idx="0">
            <a:schemeClr val="accent5"/>
          </a:fillRef>
          <a:effectRef idx="2">
            <a:schemeClr val="accent5"/>
          </a:effectRef>
          <a:fontRef idx="minor">
            <a:schemeClr val="tx1"/>
          </a:fontRef>
        </p:style>
      </p:cxnSp>
      <p:cxnSp>
        <p:nvCxnSpPr>
          <p:cNvPr id="10" name="Straight Connector 9"/>
          <p:cNvCxnSpPr/>
          <p:nvPr/>
        </p:nvCxnSpPr>
        <p:spPr>
          <a:xfrm rot="5400000">
            <a:off x="3390900" y="4305300"/>
            <a:ext cx="3200400" cy="762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1" name="Straight Connector 10"/>
          <p:cNvCxnSpPr/>
          <p:nvPr/>
        </p:nvCxnSpPr>
        <p:spPr>
          <a:xfrm>
            <a:off x="1981200" y="2743200"/>
            <a:ext cx="3048000" cy="1588"/>
          </a:xfrm>
          <a:prstGeom prst="line">
            <a:avLst/>
          </a:prstGeom>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1981200" y="4191000"/>
            <a:ext cx="2362200" cy="1588"/>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rot="5400000">
            <a:off x="3505994" y="5105400"/>
            <a:ext cx="1675606" cy="794"/>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a:off x="1981200" y="5410200"/>
            <a:ext cx="1371600" cy="1588"/>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rot="5400000">
            <a:off x="3048000" y="5715000"/>
            <a:ext cx="60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16" name="TextBox 15"/>
          <p:cNvSpPr txBox="1"/>
          <p:nvPr/>
        </p:nvSpPr>
        <p:spPr>
          <a:xfrm>
            <a:off x="5486400" y="2667000"/>
            <a:ext cx="3657600" cy="707886"/>
          </a:xfrm>
          <a:prstGeom prst="rect">
            <a:avLst/>
          </a:prstGeom>
          <a:noFill/>
        </p:spPr>
        <p:txBody>
          <a:bodyPr wrap="square" rtlCol="0">
            <a:spAutoFit/>
          </a:bodyPr>
          <a:lstStyle/>
          <a:p>
            <a:pPr algn="r"/>
            <a:r>
              <a:rPr lang="en-US" sz="2000" dirty="0" smtClean="0">
                <a:latin typeface="Titr" pitchFamily="2" charset="-78"/>
                <a:cs typeface="Titr" pitchFamily="2" charset="-78"/>
              </a:rPr>
              <a:t>OA</a:t>
            </a:r>
            <a:r>
              <a:rPr lang="fa-IR" sz="2000" dirty="0" smtClean="0">
                <a:latin typeface="Titr" pitchFamily="2" charset="-78"/>
                <a:cs typeface="Titr" pitchFamily="2" charset="-78"/>
              </a:rPr>
              <a:t>توزیع کاملاً برابر =خط </a:t>
            </a:r>
            <a:r>
              <a:rPr lang="en-US" sz="2000" dirty="0" smtClean="0">
                <a:latin typeface="Titr" pitchFamily="2" charset="-78"/>
                <a:cs typeface="Titr" pitchFamily="2" charset="-78"/>
              </a:rPr>
              <a:t>     </a:t>
            </a:r>
            <a:endParaRPr lang="fa-IR" sz="2000" dirty="0" smtClean="0">
              <a:latin typeface="Titr" pitchFamily="2" charset="-78"/>
              <a:cs typeface="Titr" pitchFamily="2" charset="-78"/>
            </a:endParaRPr>
          </a:p>
          <a:p>
            <a:pPr algn="r"/>
            <a:r>
              <a:rPr lang="fa-IR" sz="2000" dirty="0">
                <a:latin typeface="Titr" pitchFamily="2" charset="-78"/>
                <a:cs typeface="Titr" pitchFamily="2" charset="-78"/>
              </a:rPr>
              <a:t> </a:t>
            </a:r>
            <a:r>
              <a:rPr lang="fa-IR" sz="2000" dirty="0" smtClean="0">
                <a:latin typeface="Titr" pitchFamily="2" charset="-78"/>
                <a:cs typeface="Titr" pitchFamily="2" charset="-78"/>
              </a:rPr>
              <a:t>ضريب جيني صفر</a:t>
            </a:r>
            <a:endParaRPr lang="en-US" sz="2000" dirty="0">
              <a:latin typeface="Titr" pitchFamily="2" charset="-78"/>
              <a:cs typeface="Titr" pitchFamily="2" charset="-78"/>
            </a:endParaRPr>
          </a:p>
        </p:txBody>
      </p:sp>
      <p:sp>
        <p:nvSpPr>
          <p:cNvPr id="17" name="TextBox 16"/>
          <p:cNvSpPr txBox="1"/>
          <p:nvPr/>
        </p:nvSpPr>
        <p:spPr>
          <a:xfrm rot="18944361">
            <a:off x="1610022" y="3939976"/>
            <a:ext cx="3179675" cy="369332"/>
          </a:xfrm>
          <a:prstGeom prst="rect">
            <a:avLst/>
          </a:prstGeom>
          <a:noFill/>
        </p:spPr>
        <p:txBody>
          <a:bodyPr wrap="square" rtlCol="0">
            <a:spAutoFit/>
          </a:bodyPr>
          <a:lstStyle/>
          <a:p>
            <a:pPr algn="r"/>
            <a:r>
              <a:rPr lang="fa-IR" dirty="0" smtClean="0"/>
              <a:t>خط برابری کامل توزیع درآمد</a:t>
            </a:r>
            <a:endParaRPr lang="en-US" dirty="0"/>
          </a:p>
        </p:txBody>
      </p:sp>
      <p:sp>
        <p:nvSpPr>
          <p:cNvPr id="18" name="Title 1"/>
          <p:cNvSpPr txBox="1">
            <a:spLocks/>
          </p:cNvSpPr>
          <p:nvPr/>
        </p:nvSpPr>
        <p:spPr>
          <a:xfrm>
            <a:off x="179512" y="3285959"/>
            <a:ext cx="1584175" cy="503081"/>
          </a:xfrm>
          <a:prstGeom prst="rect">
            <a:avLst/>
          </a:prstGeom>
        </p:spPr>
        <p:txBody>
          <a:bodyPr vert="horz" lIns="91440" tIns="45720" rIns="91440" bIns="45720" rtlCol="0" anchor="ctr" anchorCtr="0">
            <a:noAutofit/>
          </a:bodyPr>
          <a:lstStyle>
            <a:lvl1pPr algn="l" defTabSz="914400" rtl="1" eaLnBrk="1" latinLnBrk="0" hangingPunct="1">
              <a:spcBef>
                <a:spcPct val="0"/>
              </a:spcBef>
              <a:buNone/>
              <a:defRPr lang="en-US" sz="4400" kern="1200" dirty="0">
                <a:solidFill>
                  <a:schemeClr val="tx1"/>
                </a:solidFill>
                <a:latin typeface="+mj-lt"/>
                <a:ea typeface="+mj-ea"/>
                <a:cs typeface="+mj-cs"/>
              </a:defRPr>
            </a:lvl1pPr>
          </a:lstStyle>
          <a:p>
            <a:pPr algn="r"/>
            <a:r>
              <a:rPr lang="fa-IR" sz="2000" dirty="0" smtClean="0">
                <a:latin typeface="Titr" pitchFamily="2" charset="-78"/>
                <a:cs typeface="Titr" pitchFamily="2" charset="-78"/>
              </a:rPr>
              <a:t>جمع درصدهاي درآمد</a:t>
            </a:r>
            <a:endParaRPr lang="fa-IR" sz="2000" dirty="0">
              <a:latin typeface="Titr" pitchFamily="2" charset="-78"/>
              <a:cs typeface="Titr" pitchFamily="2" charset="-78"/>
            </a:endParaRPr>
          </a:p>
        </p:txBody>
      </p:sp>
      <p:sp>
        <p:nvSpPr>
          <p:cNvPr id="19" name="TextBox 18"/>
          <p:cNvSpPr txBox="1"/>
          <p:nvPr/>
        </p:nvSpPr>
        <p:spPr>
          <a:xfrm>
            <a:off x="1752600" y="5943600"/>
            <a:ext cx="457200" cy="381000"/>
          </a:xfrm>
          <a:prstGeom prst="rect">
            <a:avLst/>
          </a:prstGeom>
          <a:noFill/>
        </p:spPr>
        <p:txBody>
          <a:bodyPr wrap="square" rtlCol="0">
            <a:spAutoFit/>
          </a:bodyPr>
          <a:lstStyle/>
          <a:p>
            <a:r>
              <a:rPr lang="en-US" dirty="0" smtClean="0"/>
              <a:t>0</a:t>
            </a:r>
            <a:endParaRPr lang="en-US" dirty="0"/>
          </a:p>
        </p:txBody>
      </p:sp>
      <p:sp>
        <p:nvSpPr>
          <p:cNvPr id="20" name="TextBox 19"/>
          <p:cNvSpPr txBox="1"/>
          <p:nvPr/>
        </p:nvSpPr>
        <p:spPr>
          <a:xfrm>
            <a:off x="2987824" y="6096000"/>
            <a:ext cx="519729" cy="369332"/>
          </a:xfrm>
          <a:prstGeom prst="rect">
            <a:avLst/>
          </a:prstGeom>
          <a:noFill/>
        </p:spPr>
        <p:txBody>
          <a:bodyPr wrap="square" rtlCol="0">
            <a:spAutoFit/>
          </a:bodyPr>
          <a:lstStyle/>
          <a:p>
            <a:r>
              <a:rPr lang="en-US" dirty="0" smtClean="0"/>
              <a:t>20</a:t>
            </a:r>
            <a:endParaRPr lang="en-US" dirty="0"/>
          </a:p>
        </p:txBody>
      </p:sp>
      <p:sp>
        <p:nvSpPr>
          <p:cNvPr id="21" name="TextBox 20"/>
          <p:cNvSpPr txBox="1"/>
          <p:nvPr/>
        </p:nvSpPr>
        <p:spPr>
          <a:xfrm>
            <a:off x="4267200" y="6096001"/>
            <a:ext cx="533400" cy="369332"/>
          </a:xfrm>
          <a:prstGeom prst="rect">
            <a:avLst/>
          </a:prstGeom>
          <a:noFill/>
        </p:spPr>
        <p:txBody>
          <a:bodyPr wrap="square" rtlCol="0">
            <a:spAutoFit/>
          </a:bodyPr>
          <a:lstStyle/>
          <a:p>
            <a:r>
              <a:rPr lang="en-US" dirty="0" smtClean="0"/>
              <a:t>60</a:t>
            </a:r>
            <a:endParaRPr lang="en-US" dirty="0"/>
          </a:p>
        </p:txBody>
      </p:sp>
      <p:sp>
        <p:nvSpPr>
          <p:cNvPr id="22" name="TextBox 21"/>
          <p:cNvSpPr txBox="1"/>
          <p:nvPr/>
        </p:nvSpPr>
        <p:spPr>
          <a:xfrm>
            <a:off x="1295400" y="5257800"/>
            <a:ext cx="685800" cy="369332"/>
          </a:xfrm>
          <a:prstGeom prst="rect">
            <a:avLst/>
          </a:prstGeom>
          <a:noFill/>
        </p:spPr>
        <p:txBody>
          <a:bodyPr wrap="square" rtlCol="0">
            <a:spAutoFit/>
          </a:bodyPr>
          <a:lstStyle/>
          <a:p>
            <a:r>
              <a:rPr lang="en-US" dirty="0" smtClean="0"/>
              <a:t>4/6</a:t>
            </a:r>
            <a:endParaRPr lang="en-US" dirty="0"/>
          </a:p>
        </p:txBody>
      </p:sp>
      <p:sp>
        <p:nvSpPr>
          <p:cNvPr id="23" name="TextBox 22"/>
          <p:cNvSpPr txBox="1"/>
          <p:nvPr/>
        </p:nvSpPr>
        <p:spPr>
          <a:xfrm>
            <a:off x="1295400" y="3886200"/>
            <a:ext cx="625492" cy="369332"/>
          </a:xfrm>
          <a:prstGeom prst="rect">
            <a:avLst/>
          </a:prstGeom>
          <a:noFill/>
        </p:spPr>
        <p:txBody>
          <a:bodyPr wrap="none" rtlCol="0">
            <a:spAutoFit/>
          </a:bodyPr>
          <a:lstStyle/>
          <a:p>
            <a:r>
              <a:rPr lang="en-US" dirty="0" smtClean="0"/>
              <a:t>32/2</a:t>
            </a:r>
            <a:endParaRPr lang="en-US" dirty="0"/>
          </a:p>
        </p:txBody>
      </p:sp>
      <p:sp>
        <p:nvSpPr>
          <p:cNvPr id="24" name="TextBox 23"/>
          <p:cNvSpPr txBox="1"/>
          <p:nvPr/>
        </p:nvSpPr>
        <p:spPr>
          <a:xfrm>
            <a:off x="5029200" y="2363788"/>
            <a:ext cx="457200" cy="381000"/>
          </a:xfrm>
          <a:prstGeom prst="rect">
            <a:avLst/>
          </a:prstGeom>
          <a:noFill/>
        </p:spPr>
        <p:txBody>
          <a:bodyPr wrap="square" rtlCol="0">
            <a:spAutoFit/>
          </a:bodyPr>
          <a:lstStyle/>
          <a:p>
            <a:r>
              <a:rPr lang="en-US" dirty="0"/>
              <a:t>A</a:t>
            </a:r>
          </a:p>
        </p:txBody>
      </p:sp>
    </p:spTree>
    <p:extLst>
      <p:ext uri="{BB962C8B-B14F-4D97-AF65-F5344CB8AC3E}">
        <p14:creationId xmlns:p14="http://schemas.microsoft.com/office/powerpoint/2010/main" val="4103432746"/>
      </p:ext>
    </p:extLst>
  </p:cSld>
  <p:clrMapOvr>
    <a:masterClrMapping/>
  </p:clrMapOvr>
  <p:transition spd="slow">
    <p:push dir="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7171" name="Picture 3" descr="C:\Users\rayansharq\Pictures\024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62000" y="269632"/>
            <a:ext cx="8077200" cy="1143000"/>
          </a:xfrm>
          <a:prstGeom prst="rect">
            <a:avLst/>
          </a:prstGeom>
        </p:spPr>
        <p:txBody>
          <a:bodyPr vert="horz" lIns="91440" tIns="45720" rIns="91440" bIns="45720" rtlCol="0" anchor="ctr">
            <a:norm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sz="3700" b="1" smtClean="0">
                <a:cs typeface="B Titr"/>
              </a:rPr>
              <a:t>منحنی لورنز وضریب جینی</a:t>
            </a:r>
            <a:endParaRPr lang="en-US" sz="3700" b="1" dirty="0">
              <a:cs typeface="B Titr"/>
            </a:endParaRPr>
          </a:p>
        </p:txBody>
      </p:sp>
      <p:sp>
        <p:nvSpPr>
          <p:cNvPr id="7" name="Content Placeholder 2"/>
          <p:cNvSpPr txBox="1">
            <a:spLocks/>
          </p:cNvSpPr>
          <p:nvPr/>
        </p:nvSpPr>
        <p:spPr>
          <a:xfrm>
            <a:off x="762000" y="1596413"/>
            <a:ext cx="8077200" cy="4297363"/>
          </a:xfrm>
          <a:prstGeom prst="rect">
            <a:avLst/>
          </a:prstGeom>
          <a:ln>
            <a:solidFill>
              <a:schemeClr val="accent3">
                <a:lumMod val="20000"/>
                <a:lumOff val="80000"/>
              </a:schemeClr>
            </a:solidFill>
          </a:ln>
          <a:effectLst>
            <a:softEdge rad="317500"/>
          </a:effectLst>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lgn="just"/>
            <a:r>
              <a:rPr lang="fa-IR" sz="2400" dirty="0" smtClean="0">
                <a:latin typeface="Titr" pitchFamily="2" charset="-78"/>
                <a:cs typeface="Titr" pitchFamily="2" charset="-78"/>
              </a:rPr>
              <a:t>هر چقدر منحنی لورنز بیشتر نسبت به محور افقی محدب باشد توزیع در آمد نابرابرتر است و اگر به خط </a:t>
            </a:r>
            <a:r>
              <a:rPr lang="en-US" sz="2400" dirty="0">
                <a:cs typeface="B Nazanin"/>
              </a:rPr>
              <a:t>OA </a:t>
            </a:r>
            <a:r>
              <a:rPr lang="fa-IR" sz="2400" dirty="0" smtClean="0">
                <a:latin typeface="Titr" pitchFamily="2" charset="-78"/>
                <a:cs typeface="Titr" pitchFamily="2" charset="-78"/>
              </a:rPr>
              <a:t>تبدیل شود توزیع کاملاًبرابر است</a:t>
            </a:r>
            <a:endParaRPr lang="en-US" sz="2400" dirty="0" smtClean="0">
              <a:latin typeface="Titr" pitchFamily="2" charset="-78"/>
              <a:cs typeface="Titr" pitchFamily="2" charset="-78"/>
            </a:endParaRPr>
          </a:p>
          <a:p>
            <a:pPr algn="just">
              <a:buFont typeface="Wingdings 2" charset="2"/>
              <a:buNone/>
            </a:pPr>
            <a:endParaRPr lang="fa-IR" sz="2000" b="1" dirty="0" smtClean="0">
              <a:cs typeface="B Nazanin"/>
            </a:endParaRPr>
          </a:p>
          <a:p>
            <a:pPr algn="just">
              <a:buFont typeface="Wingdings 2" charset="2"/>
              <a:buNone/>
            </a:pPr>
            <a:r>
              <a:rPr lang="fa-IR" sz="2400" b="1" u="sng" dirty="0" smtClean="0">
                <a:latin typeface="Titr" pitchFamily="2" charset="-78"/>
                <a:cs typeface="Titr" pitchFamily="2" charset="-78"/>
              </a:rPr>
              <a:t>	ضریب جینی </a:t>
            </a:r>
            <a:endParaRPr lang="en-US" sz="2400" b="1" u="sng" dirty="0" smtClean="0">
              <a:latin typeface="Titr" pitchFamily="2" charset="-78"/>
              <a:cs typeface="Titr" pitchFamily="2" charset="-78"/>
            </a:endParaRPr>
          </a:p>
          <a:p>
            <a:pPr algn="just"/>
            <a:r>
              <a:rPr lang="fa-IR" sz="2000" dirty="0" smtClean="0">
                <a:latin typeface="Titr" pitchFamily="2" charset="-78"/>
                <a:cs typeface="Titr" pitchFamily="2" charset="-78"/>
              </a:rPr>
              <a:t>نسبت ميانگين مجموع قدر مطلق</a:t>
            </a:r>
            <a:r>
              <a:rPr lang="en-US" sz="2000" dirty="0" smtClean="0">
                <a:latin typeface="Titr" pitchFamily="2" charset="-78"/>
                <a:cs typeface="Titr" pitchFamily="2" charset="-78"/>
              </a:rPr>
              <a:t> </a:t>
            </a:r>
            <a:r>
              <a:rPr lang="fa-IR" sz="2000" dirty="0" smtClean="0">
                <a:latin typeface="Titr" pitchFamily="2" charset="-78"/>
                <a:cs typeface="Titr" pitchFamily="2" charset="-78"/>
              </a:rPr>
              <a:t>تفاوت بين تمامي جفت درآمدها و بيش ترين اندازه ي ممكن اين تفاوت .</a:t>
            </a:r>
            <a:endParaRPr lang="en-US" sz="2000" dirty="0" smtClean="0">
              <a:solidFill>
                <a:srgbClr val="0070C0"/>
              </a:solidFill>
              <a:latin typeface="Titr" pitchFamily="2" charset="-78"/>
              <a:cs typeface="Titr" pitchFamily="2" charset="-78"/>
            </a:endParaRPr>
          </a:p>
          <a:p>
            <a:pPr algn="just"/>
            <a:r>
              <a:rPr lang="fa-IR" sz="2000" dirty="0" smtClean="0">
                <a:solidFill>
                  <a:srgbClr val="0070C0"/>
                </a:solidFill>
                <a:latin typeface="Titr" pitchFamily="2" charset="-78"/>
                <a:cs typeface="Titr" pitchFamily="2" charset="-78"/>
              </a:rPr>
              <a:t>با استفاده از منحنی لورنز  </a:t>
            </a:r>
            <a:r>
              <a:rPr lang="fa-IR" sz="2000" dirty="0" smtClean="0">
                <a:latin typeface="Titr" pitchFamily="2" charset="-78"/>
                <a:cs typeface="Titr" pitchFamily="2" charset="-78"/>
              </a:rPr>
              <a:t>نسبت سطح ( مساحت ) فاصل بین منحنی لورنز و خط برابری کامل توزیع درآمد به کل سطح مثلث سمت راست و پایین خط برابری کامل توزیع درآمد می باشد .</a:t>
            </a:r>
          </a:p>
          <a:p>
            <a:pPr algn="just"/>
            <a:r>
              <a:rPr lang="fa-IR" sz="2000" dirty="0" smtClean="0">
                <a:latin typeface="Titr" pitchFamily="2" charset="-78"/>
                <a:cs typeface="Titr" pitchFamily="2" charset="-78"/>
              </a:rPr>
              <a:t>اگر منحني لورنز بر محور افقي </a:t>
            </a:r>
            <a:r>
              <a:rPr lang="en-US" sz="2000" dirty="0" smtClean="0">
                <a:latin typeface="Titr" pitchFamily="2" charset="-78"/>
                <a:cs typeface="Titr" pitchFamily="2" charset="-78"/>
              </a:rPr>
              <a:t>OB</a:t>
            </a:r>
            <a:r>
              <a:rPr lang="fa-IR" sz="2000" dirty="0" smtClean="0">
                <a:latin typeface="Titr" pitchFamily="2" charset="-78"/>
                <a:cs typeface="Titr" pitchFamily="2" charset="-78"/>
              </a:rPr>
              <a:t> و خط عمود </a:t>
            </a:r>
            <a:r>
              <a:rPr lang="en-US" sz="2000" dirty="0" smtClean="0">
                <a:latin typeface="Titr" pitchFamily="2" charset="-78"/>
                <a:cs typeface="Titr" pitchFamily="2" charset="-78"/>
              </a:rPr>
              <a:t>AB </a:t>
            </a:r>
            <a:r>
              <a:rPr lang="fa-IR" sz="2000" dirty="0" smtClean="0">
                <a:latin typeface="Titr" pitchFamily="2" charset="-78"/>
                <a:cs typeface="Titr" pitchFamily="2" charset="-78"/>
              </a:rPr>
              <a:t>‌منطبق شود يعني توزيع كاملا نابرابر درآمد به صورتي كه يك نفر كليه درآمد ملي را ببرد .</a:t>
            </a:r>
          </a:p>
          <a:p>
            <a:pPr algn="ctr"/>
            <a:r>
              <a:rPr lang="fa-IR" sz="3200" b="1" dirty="0" smtClean="0">
                <a:solidFill>
                  <a:srgbClr val="00B050"/>
                </a:solidFill>
                <a:latin typeface="Titr" pitchFamily="2" charset="-78"/>
                <a:cs typeface="Titr" pitchFamily="2" charset="-78"/>
              </a:rPr>
              <a:t>عدالت</a:t>
            </a:r>
            <a:r>
              <a:rPr lang="fa-IR" sz="3200" dirty="0" smtClean="0">
                <a:latin typeface="Titr" pitchFamily="2" charset="-78"/>
                <a:cs typeface="Titr" pitchFamily="2" charset="-78"/>
              </a:rPr>
              <a:t> آري ،‌ برابري غيرممكن</a:t>
            </a:r>
          </a:p>
        </p:txBody>
      </p:sp>
    </p:spTree>
    <p:extLst>
      <p:ext uri="{BB962C8B-B14F-4D97-AF65-F5344CB8AC3E}">
        <p14:creationId xmlns:p14="http://schemas.microsoft.com/office/powerpoint/2010/main" val="3616255684"/>
      </p:ext>
    </p:extLst>
  </p:cSld>
  <p:clrMapOvr>
    <a:masterClrMapping/>
  </p:clrMapOvr>
  <p:transition spd="slow">
    <p:push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custDataLst>
              <p:tags r:id="rId1"/>
            </p:custDataLst>
          </p:nvPr>
        </p:nvSpPr>
        <p:spPr>
          <a:xfrm>
            <a:off x="762000" y="269632"/>
            <a:ext cx="8077200" cy="1143000"/>
          </a:xfrm>
        </p:spPr>
        <p:txBody>
          <a:bodyPr>
            <a:normAutofit/>
          </a:bodyPr>
          <a:lstStyle/>
          <a:p>
            <a:pPr algn="ctr"/>
            <a:r>
              <a:rPr lang="fa-IR" sz="4800" dirty="0" smtClean="0">
                <a:latin typeface="Titr" pitchFamily="2" charset="-78"/>
                <a:cs typeface="Titr" pitchFamily="2" charset="-78"/>
              </a:rPr>
              <a:t>منابع درس</a:t>
            </a:r>
            <a:endParaRPr lang="en-US" sz="4800" dirty="0">
              <a:latin typeface="Titr" pitchFamily="2" charset="-78"/>
              <a:cs typeface="Titr" pitchFamily="2" charset="-78"/>
            </a:endParaRPr>
          </a:p>
        </p:txBody>
      </p:sp>
      <p:pic>
        <p:nvPicPr>
          <p:cNvPr id="5" name="Picture 5" descr="1215667"/>
          <p:cNvPicPr>
            <a:picLocks noGrp="1" noChangeAspect="1" noChangeArrowheads="1"/>
          </p:cNvPicPr>
          <p:nvPr>
            <p:ph idx="1"/>
          </p:nvPr>
        </p:nvPicPr>
        <p:blipFill>
          <a:blip r:embed="rId5" cstate="print">
            <a:lum bright="70000" contrast="-70000"/>
          </a:blip>
          <a:srcRect/>
          <a:stretch>
            <a:fillRect/>
          </a:stretch>
        </p:blipFill>
        <p:spPr bwMode="auto">
          <a:xfrm>
            <a:off x="0" y="0"/>
            <a:ext cx="9144000" cy="6858000"/>
          </a:xfrm>
          <a:prstGeom prst="rect">
            <a:avLst/>
          </a:prstGeom>
          <a:noFill/>
        </p:spPr>
      </p:pic>
      <p:sp>
        <p:nvSpPr>
          <p:cNvPr id="7" name="Content Placeholder 4"/>
          <p:cNvSpPr txBox="1">
            <a:spLocks/>
          </p:cNvSpPr>
          <p:nvPr>
            <p:custDataLst>
              <p:tags r:id="rId2"/>
            </p:custDataLst>
          </p:nvPr>
        </p:nvSpPr>
        <p:spPr>
          <a:xfrm>
            <a:off x="251520" y="1596413"/>
            <a:ext cx="8587680" cy="4297363"/>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None/>
            </a:pPr>
            <a:r>
              <a:rPr lang="fa-IR" sz="4400" dirty="0">
                <a:solidFill>
                  <a:srgbClr val="7030A0"/>
                </a:solidFill>
                <a:cs typeface="B Titr" pitchFamily="2" charset="-78"/>
              </a:rPr>
              <a:t>1- مالیه عمومی،  تالیف دکتر احمد توکلی، چاپ هشتم، انتشارات سمت،  1387</a:t>
            </a:r>
          </a:p>
          <a:p>
            <a:pPr marL="0" indent="0">
              <a:buNone/>
            </a:pPr>
            <a:r>
              <a:rPr lang="fa-IR" sz="4400" dirty="0">
                <a:solidFill>
                  <a:srgbClr val="7030A0"/>
                </a:solidFill>
                <a:cs typeface="B Titr" pitchFamily="2" charset="-78"/>
              </a:rPr>
              <a:t>2- ماليه عمومي    دكتر ابوطالب مهندس و دكتر مهدي تقوي</a:t>
            </a:r>
          </a:p>
        </p:txBody>
      </p:sp>
      <p:sp>
        <p:nvSpPr>
          <p:cNvPr id="8" name="Title 1"/>
          <p:cNvSpPr txBox="1">
            <a:spLocks/>
          </p:cNvSpPr>
          <p:nvPr>
            <p:custDataLst>
              <p:tags r:id="rId3"/>
            </p:custDataLst>
          </p:nvPr>
        </p:nvSpPr>
        <p:spPr>
          <a:xfrm>
            <a:off x="253206" y="269632"/>
            <a:ext cx="8077200" cy="1143000"/>
          </a:xfrm>
          <a:prstGeom prst="rect">
            <a:avLst/>
          </a:prstGeom>
        </p:spPr>
        <p:txBody>
          <a:bodyPr vert="horz" lIns="91440" tIns="45720" rIns="91440" bIns="45720" rtlCol="0" anchor="ctr">
            <a:normAutofit/>
          </a:bodyPr>
          <a:lstStyle>
            <a:lvl1pPr algn="l" defTabSz="685800" rtl="1" eaLnBrk="1" latinLnBrk="0" hangingPunct="1">
              <a:lnSpc>
                <a:spcPct val="90000"/>
              </a:lnSpc>
              <a:spcBef>
                <a:spcPct val="0"/>
              </a:spcBef>
              <a:buNone/>
              <a:defRPr sz="3300" kern="1200">
                <a:solidFill>
                  <a:schemeClr val="tx1"/>
                </a:solidFill>
                <a:latin typeface="+mj-lt"/>
                <a:ea typeface="+mj-ea"/>
                <a:cs typeface="+mj-cs"/>
              </a:defRPr>
            </a:lvl1pPr>
          </a:lstStyle>
          <a:p>
            <a:pPr algn="ctr"/>
            <a:r>
              <a:rPr lang="fa-IR" sz="4800" smtClean="0">
                <a:cs typeface="B Titr" pitchFamily="2" charset="-78"/>
              </a:rPr>
              <a:t>منابع درس</a:t>
            </a:r>
            <a:endParaRPr lang="en-US" sz="4800" dirty="0">
              <a:cs typeface="B Titr" pitchFamily="2" charset="-78"/>
            </a:endParaRPr>
          </a:p>
        </p:txBody>
      </p:sp>
    </p:spTree>
    <p:extLst>
      <p:ext uri="{BB962C8B-B14F-4D97-AF65-F5344CB8AC3E}">
        <p14:creationId xmlns:p14="http://schemas.microsoft.com/office/powerpoint/2010/main" val="2400822262"/>
      </p:ext>
    </p:extLst>
  </p:cSld>
  <p:clrMapOvr>
    <a:masterClrMapping/>
  </p:clrMapOvr>
  <p:transition spd="slow">
    <p:push dir="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p:txBody>
          <a:bodyPr/>
          <a:lstStyle/>
          <a:p>
            <a:endParaRPr lang="fa-IR" dirty="0"/>
          </a:p>
        </p:txBody>
      </p:sp>
      <p:pic>
        <p:nvPicPr>
          <p:cNvPr id="8194" name="Picture 2" descr="C:\Users\rayansharq\Pictures\0235.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7029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838200" y="76200"/>
            <a:ext cx="8077200" cy="533400"/>
          </a:xfrm>
          <a:prstGeom prst="rect">
            <a:avLst/>
          </a:prstGeom>
        </p:spPr>
        <p:txBody>
          <a:bodyPr vert="horz" lIns="91440" tIns="45720" rIns="91440" bIns="45720" rtlCol="0" anchor="ctr">
            <a:no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sz="2800" b="1" smtClean="0">
                <a:latin typeface="B Titr"/>
                <a:cs typeface="B Titr" pitchFamily="2" charset="-78"/>
              </a:rPr>
              <a:t>نظریه هایی در توزیع مناسب درآمد</a:t>
            </a:r>
            <a:endParaRPr lang="en-US" sz="2800" b="1" dirty="0">
              <a:latin typeface="B Titr"/>
              <a:cs typeface="B Titr" pitchFamily="2" charset="-78"/>
            </a:endParaRPr>
          </a:p>
        </p:txBody>
      </p:sp>
      <p:sp>
        <p:nvSpPr>
          <p:cNvPr id="4" name="Explosion 1 3"/>
          <p:cNvSpPr/>
          <p:nvPr/>
        </p:nvSpPr>
        <p:spPr>
          <a:xfrm>
            <a:off x="323528" y="76200"/>
            <a:ext cx="3312368" cy="2822004"/>
          </a:xfrm>
          <a:prstGeom prst="irregularSeal1">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r>
              <a:rPr lang="fa-IR" sz="2000" b="1" dirty="0">
                <a:latin typeface="Titr" pitchFamily="2" charset="-78"/>
                <a:cs typeface="Titr" pitchFamily="2" charset="-78"/>
              </a:rPr>
              <a:t>طرفداران توزیع مجدد درآمد</a:t>
            </a:r>
            <a:endParaRPr lang="en-US" sz="2000" b="1" dirty="0">
              <a:latin typeface="Titr" pitchFamily="2" charset="-78"/>
              <a:cs typeface="Titr" pitchFamily="2" charset="-78"/>
            </a:endParaRPr>
          </a:p>
        </p:txBody>
      </p:sp>
      <p:sp>
        <p:nvSpPr>
          <p:cNvPr id="7" name="Explosion 1 6"/>
          <p:cNvSpPr/>
          <p:nvPr/>
        </p:nvSpPr>
        <p:spPr>
          <a:xfrm>
            <a:off x="5436096" y="289806"/>
            <a:ext cx="3312368" cy="2822004"/>
          </a:xfrm>
          <a:prstGeom prst="irregularSeal1">
            <a:avLst/>
          </a:prstGeom>
        </p:spPr>
        <p:style>
          <a:lnRef idx="0">
            <a:schemeClr val="accent3"/>
          </a:lnRef>
          <a:fillRef idx="3">
            <a:schemeClr val="accent3"/>
          </a:fillRef>
          <a:effectRef idx="3">
            <a:schemeClr val="accent3"/>
          </a:effectRef>
          <a:fontRef idx="minor">
            <a:schemeClr val="lt1"/>
          </a:fontRef>
        </p:style>
        <p:txBody>
          <a:bodyPr rtlCol="1" anchor="ctr"/>
          <a:lstStyle/>
          <a:p>
            <a:r>
              <a:rPr lang="fa-IR" sz="2000" b="1" dirty="0">
                <a:latin typeface="Titr" pitchFamily="2" charset="-78"/>
                <a:cs typeface="Titr" pitchFamily="2" charset="-78"/>
              </a:rPr>
              <a:t>طرفداران عدم دخالت دولت در توزیع درآمد</a:t>
            </a:r>
            <a:endParaRPr lang="en-US" sz="2000" b="1" dirty="0">
              <a:latin typeface="Titr" pitchFamily="2" charset="-78"/>
              <a:cs typeface="Titr" pitchFamily="2" charset="-78"/>
            </a:endParaRPr>
          </a:p>
        </p:txBody>
      </p:sp>
      <p:sp>
        <p:nvSpPr>
          <p:cNvPr id="8" name="Content Placeholder 6"/>
          <p:cNvSpPr txBox="1">
            <a:spLocks/>
          </p:cNvSpPr>
          <p:nvPr/>
        </p:nvSpPr>
        <p:spPr>
          <a:xfrm>
            <a:off x="0" y="1700808"/>
            <a:ext cx="4355976" cy="4536504"/>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just">
              <a:buFont typeface="Wingdings 2" charset="2"/>
              <a:buNone/>
            </a:pPr>
            <a:endParaRPr lang="en-US" sz="2000" dirty="0" smtClean="0">
              <a:latin typeface="Titr" pitchFamily="2" charset="-78"/>
              <a:cs typeface="Titr" pitchFamily="2" charset="-78"/>
            </a:endParaRPr>
          </a:p>
          <a:p>
            <a:pPr marL="0" indent="0" algn="just">
              <a:buFont typeface="Wingdings 2" charset="2"/>
              <a:buNone/>
            </a:pPr>
            <a:endParaRPr lang="en-US" sz="2000" dirty="0" smtClean="0">
              <a:latin typeface="Titr" pitchFamily="2" charset="-78"/>
              <a:cs typeface="Titr" pitchFamily="2" charset="-78"/>
            </a:endParaRPr>
          </a:p>
          <a:p>
            <a:pPr marL="0" indent="0" algn="just">
              <a:buFont typeface="Wingdings 2" charset="2"/>
              <a:buNone/>
            </a:pPr>
            <a:endParaRPr lang="en-US" sz="2000" dirty="0" smtClean="0">
              <a:latin typeface="Titr" pitchFamily="2" charset="-78"/>
              <a:cs typeface="Titr" pitchFamily="2" charset="-78"/>
            </a:endParaRPr>
          </a:p>
          <a:p>
            <a:pPr marL="0" indent="0" algn="just">
              <a:buFont typeface="Wingdings 2" charset="2"/>
              <a:buNone/>
            </a:pPr>
            <a:endParaRPr lang="en-US" sz="2000" dirty="0" smtClean="0">
              <a:latin typeface="Titr" pitchFamily="2" charset="-78"/>
              <a:cs typeface="Titr" pitchFamily="2" charset="-78"/>
            </a:endParaRPr>
          </a:p>
          <a:p>
            <a:pPr algn="just"/>
            <a:r>
              <a:rPr lang="fa-IR" sz="2000" dirty="0" smtClean="0">
                <a:latin typeface="Titr" pitchFamily="2" charset="-78"/>
                <a:cs typeface="Titr" pitchFamily="2" charset="-78"/>
              </a:rPr>
              <a:t>امكان كسب مهارت ، بهره مندي از سلامت و بهداشت بهتر و انگيزه سرمايه گذاري براي آينده ساعات كار نيازمندان حتي مي تواند افزايش يابد .</a:t>
            </a:r>
          </a:p>
          <a:p>
            <a:pPr algn="just"/>
            <a:r>
              <a:rPr lang="fa-IR" sz="2000" dirty="0" smtClean="0">
                <a:latin typeface="Titr" pitchFamily="2" charset="-78"/>
                <a:cs typeface="Titr" pitchFamily="2" charset="-78"/>
              </a:rPr>
              <a:t>نظريه هاي ماليات بر درآمد و دستمزد به هيچ وجه اثبات بر كاهش ساعات كار را ندارد .</a:t>
            </a:r>
          </a:p>
          <a:p>
            <a:pPr algn="just"/>
            <a:r>
              <a:rPr lang="fa-IR" sz="2000" dirty="0" smtClean="0">
                <a:latin typeface="Titr" pitchFamily="2" charset="-78"/>
                <a:cs typeface="Titr" pitchFamily="2" charset="-78"/>
              </a:rPr>
              <a:t>نزولي بودن مطلوبيت نهايي : مطلوبيت افزايش مي يابد ولي شيب آن كاهشي است . با انتقال درآمد از ثروتمندان به فقرا مطلوبيت كل جامعه افزايش مي يابد .</a:t>
            </a:r>
            <a:endParaRPr lang="en-US" sz="2000" dirty="0">
              <a:latin typeface="Titr" pitchFamily="2" charset="-78"/>
              <a:cs typeface="Titr" pitchFamily="2" charset="-78"/>
            </a:endParaRPr>
          </a:p>
        </p:txBody>
      </p:sp>
      <p:sp>
        <p:nvSpPr>
          <p:cNvPr id="9" name="Content Placeholder 7"/>
          <p:cNvSpPr txBox="1">
            <a:spLocks/>
          </p:cNvSpPr>
          <p:nvPr/>
        </p:nvSpPr>
        <p:spPr>
          <a:xfrm>
            <a:off x="4876800" y="1600200"/>
            <a:ext cx="4038600" cy="4525963"/>
          </a:xfrm>
          <a:prstGeom prst="rect">
            <a:avLst/>
          </a:prstGeom>
        </p:spPr>
        <p:txBody>
          <a:bodyP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Font typeface="Arial"/>
              <a:buChar char="•"/>
              <a:defRPr sz="2000" kern="1200">
                <a:solidFill>
                  <a:schemeClr val="tx1"/>
                </a:solidFill>
                <a:latin typeface="+mn-lt"/>
                <a:ea typeface="+mn-ea"/>
                <a:cs typeface="+mn-cs"/>
              </a:defRPr>
            </a:lvl6pPr>
            <a:lvl7pPr marL="2971800" indent="-228600" algn="r" defTabSz="457200" rtl="1" eaLnBrk="1" latinLnBrk="0" hangingPunct="1">
              <a:spcBef>
                <a:spcPct val="20000"/>
              </a:spcBef>
              <a:buFont typeface="Arial"/>
              <a:buChar char="•"/>
              <a:defRPr sz="2000" kern="1200">
                <a:solidFill>
                  <a:schemeClr val="tx1"/>
                </a:solidFill>
                <a:latin typeface="+mn-lt"/>
                <a:ea typeface="+mn-ea"/>
                <a:cs typeface="+mn-cs"/>
              </a:defRPr>
            </a:lvl7pPr>
            <a:lvl8pPr marL="3429000" indent="-228600" algn="r" defTabSz="457200" rtl="1" eaLnBrk="1" latinLnBrk="0" hangingPunct="1">
              <a:spcBef>
                <a:spcPct val="20000"/>
              </a:spcBef>
              <a:buFont typeface="Arial"/>
              <a:buChar char="•"/>
              <a:defRPr sz="2000" kern="1200">
                <a:solidFill>
                  <a:schemeClr val="tx1"/>
                </a:solidFill>
                <a:latin typeface="+mn-lt"/>
                <a:ea typeface="+mn-ea"/>
                <a:cs typeface="+mn-cs"/>
              </a:defRPr>
            </a:lvl8pPr>
            <a:lvl9pPr marL="3886200" indent="-228600" algn="r" defTabSz="457200" rtl="1"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2" charset="2"/>
              <a:buNone/>
            </a:pPr>
            <a:endParaRPr lang="fa-IR" dirty="0" smtClean="0">
              <a:cs typeface="B Nazanin" pitchFamily="2" charset="-78"/>
            </a:endParaRPr>
          </a:p>
          <a:p>
            <a:pPr>
              <a:buFont typeface="Wingdings 2" charset="2"/>
              <a:buNone/>
            </a:pPr>
            <a:endParaRPr lang="fa-IR" dirty="0" smtClean="0">
              <a:cs typeface="B Nazanin" pitchFamily="2" charset="-78"/>
            </a:endParaRPr>
          </a:p>
          <a:p>
            <a:pPr>
              <a:buFont typeface="Wingdings 2" charset="2"/>
              <a:buNone/>
            </a:pPr>
            <a:endParaRPr lang="fa-IR" dirty="0" smtClean="0">
              <a:cs typeface="B Nazanin" pitchFamily="2" charset="-78"/>
            </a:endParaRPr>
          </a:p>
          <a:p>
            <a:pPr>
              <a:buFont typeface="Wingdings 2" charset="2"/>
              <a:buNone/>
            </a:pPr>
            <a:endParaRPr lang="fa-IR" dirty="0" smtClean="0">
              <a:cs typeface="B Nazanin" pitchFamily="2" charset="-78"/>
            </a:endParaRPr>
          </a:p>
          <a:p>
            <a:pPr>
              <a:buFont typeface="Wingdings 2" charset="2"/>
              <a:buNone/>
            </a:pPr>
            <a:endParaRPr lang="fa-IR" dirty="0" smtClean="0">
              <a:cs typeface="B Nazanin" pitchFamily="2" charset="-78"/>
            </a:endParaRPr>
          </a:p>
          <a:p>
            <a:pPr algn="just">
              <a:buFont typeface="Wingdings 2" charset="2"/>
              <a:buNone/>
            </a:pPr>
            <a:r>
              <a:rPr lang="fa-IR" sz="2000" dirty="0" smtClean="0">
                <a:latin typeface="Titr" pitchFamily="2" charset="-78"/>
                <a:cs typeface="Titr" pitchFamily="2" charset="-78"/>
              </a:rPr>
              <a:t>دريافت ماليات و انتقال آن به صورت يارانه </a:t>
            </a:r>
            <a:r>
              <a:rPr lang="en-US" sz="2000" dirty="0" smtClean="0">
                <a:latin typeface="Titr" pitchFamily="2" charset="-78"/>
                <a:cs typeface="Titr" pitchFamily="2" charset="-78"/>
              </a:rPr>
              <a:t>subsidy)</a:t>
            </a:r>
            <a:r>
              <a:rPr lang="fa-IR" sz="2000" dirty="0" smtClean="0">
                <a:latin typeface="Titr" pitchFamily="2" charset="-78"/>
                <a:cs typeface="Titr" pitchFamily="2" charset="-78"/>
              </a:rPr>
              <a:t> </a:t>
            </a:r>
            <a:r>
              <a:rPr lang="en-US" sz="2000" dirty="0" smtClean="0">
                <a:latin typeface="Titr" pitchFamily="2" charset="-78"/>
                <a:cs typeface="Titr" pitchFamily="2" charset="-78"/>
              </a:rPr>
              <a:t>(</a:t>
            </a:r>
            <a:r>
              <a:rPr lang="fa-IR" sz="2000" dirty="0" smtClean="0">
                <a:latin typeface="Titr" pitchFamily="2" charset="-78"/>
                <a:cs typeface="Titr" pitchFamily="2" charset="-78"/>
              </a:rPr>
              <a:t>باعث كاهش انگيزه كار خواهد شد .</a:t>
            </a:r>
            <a:endParaRPr lang="en-US" sz="2000" dirty="0">
              <a:latin typeface="Titr" pitchFamily="2" charset="-78"/>
              <a:cs typeface="Titr" pitchFamily="2" charset="-78"/>
            </a:endParaRPr>
          </a:p>
        </p:txBody>
      </p:sp>
    </p:spTree>
    <p:extLst>
      <p:ext uri="{BB962C8B-B14F-4D97-AF65-F5344CB8AC3E}">
        <p14:creationId xmlns:p14="http://schemas.microsoft.com/office/powerpoint/2010/main" val="3247448473"/>
      </p:ext>
    </p:extLst>
  </p:cSld>
  <p:clrMapOvr>
    <a:masterClrMapping/>
  </p:clrMapOvr>
  <p:transition spd="slow">
    <p:push dir="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9218" name="Picture 2" descr="C:\Users\rayansharq\Pictures\0324.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0" y="269632"/>
            <a:ext cx="8077200" cy="1143000"/>
          </a:xfrm>
          <a:prstGeom prst="rect">
            <a:avLst/>
          </a:prstGeom>
        </p:spPr>
        <p:txBody>
          <a:bodyPr vert="horz" lIns="91440" tIns="45720" rIns="91440" bIns="45720" rtlCol="0" anchor="ctr">
            <a:norm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b="1" dirty="0" smtClean="0">
                <a:latin typeface="Titr" pitchFamily="2" charset="-78"/>
                <a:cs typeface="Titr" pitchFamily="2" charset="-78"/>
              </a:rPr>
              <a:t>برنامه ها و سیاستهای توزیع مجدد درآمد</a:t>
            </a:r>
            <a:endParaRPr lang="en-US" b="1" dirty="0">
              <a:latin typeface="Titr" pitchFamily="2" charset="-78"/>
              <a:cs typeface="Titr" pitchFamily="2" charset="-78"/>
            </a:endParaRPr>
          </a:p>
        </p:txBody>
      </p:sp>
      <p:sp>
        <p:nvSpPr>
          <p:cNvPr id="6" name="Content Placeholder 5"/>
          <p:cNvSpPr txBox="1">
            <a:spLocks/>
          </p:cNvSpPr>
          <p:nvPr/>
        </p:nvSpPr>
        <p:spPr>
          <a:xfrm>
            <a:off x="179512" y="1496342"/>
            <a:ext cx="8685336" cy="4668962"/>
          </a:xfrm>
          <a:prstGeom prst="rect">
            <a:avLst/>
          </a:prstGeom>
          <a:ln>
            <a:noFill/>
          </a:ln>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buFont typeface="Wingdings 2" charset="2"/>
              <a:buBlip>
                <a:blip r:embed="rId3"/>
              </a:buBlip>
            </a:pPr>
            <a:r>
              <a:rPr lang="fa-IR" sz="2400" b="1" dirty="0" smtClean="0">
                <a:latin typeface="Titr" pitchFamily="2" charset="-78"/>
                <a:cs typeface="Titr" pitchFamily="2" charset="-78"/>
              </a:rPr>
              <a:t>توزیع مجدد درآمدهمیشه دوگروه را دربرمی گیردگروه دهنده و گروه گیرند</a:t>
            </a:r>
          </a:p>
          <a:p>
            <a:pPr marL="0" indent="0">
              <a:buNone/>
            </a:pPr>
            <a:endParaRPr lang="fa-IR" sz="2400" dirty="0"/>
          </a:p>
          <a:p>
            <a:pPr>
              <a:buFont typeface="Wingdings 2" charset="2"/>
              <a:buBlip>
                <a:blip r:embed="rId3"/>
              </a:buBlip>
            </a:pPr>
            <a:endParaRPr lang="fa-IR" sz="2400" dirty="0" smtClean="0"/>
          </a:p>
          <a:p>
            <a:pPr>
              <a:buFont typeface="Wingdings 2" charset="2"/>
              <a:buBlip>
                <a:blip r:embed="rId3"/>
              </a:buBlip>
            </a:pPr>
            <a:endParaRPr lang="fa-IR" sz="2400" dirty="0" smtClean="0"/>
          </a:p>
          <a:p>
            <a:pPr>
              <a:buFont typeface="Wingdings 2" charset="2"/>
              <a:buBlip>
                <a:blip r:embed="rId3"/>
              </a:buBlip>
            </a:pPr>
            <a:r>
              <a:rPr lang="fa-IR" sz="2800" b="1" dirty="0" smtClean="0">
                <a:latin typeface="Titr" pitchFamily="2" charset="-78"/>
                <a:cs typeface="Titr" pitchFamily="2" charset="-78"/>
              </a:rPr>
              <a:t>مالیات بردرآمد افراد یکی ازانواع مالیاتهای مستقیم می باشدکه در کنارمالیاتهای غیر مستقیم مجموعه مالیاتهای</a:t>
            </a:r>
            <a:r>
              <a:rPr lang="en-US" sz="2800" b="1" dirty="0" smtClean="0">
                <a:latin typeface="Titr" pitchFamily="2" charset="-78"/>
                <a:cs typeface="Titr" pitchFamily="2" charset="-78"/>
              </a:rPr>
              <a:t> </a:t>
            </a:r>
            <a:r>
              <a:rPr lang="fa-IR" sz="2800" b="1" dirty="0" smtClean="0">
                <a:latin typeface="Titr" pitchFamily="2" charset="-78"/>
                <a:cs typeface="Titr" pitchFamily="2" charset="-78"/>
              </a:rPr>
              <a:t>یک جامعه را تشکیل می دهند</a:t>
            </a:r>
          </a:p>
          <a:p>
            <a:pPr>
              <a:buFont typeface="Wingdings 2" charset="2"/>
              <a:buBlip>
                <a:blip r:embed="rId3"/>
              </a:buBlip>
            </a:pPr>
            <a:r>
              <a:rPr lang="fa-IR" sz="2800" b="1" dirty="0" smtClean="0">
                <a:latin typeface="Titr" pitchFamily="2" charset="-78"/>
                <a:cs typeface="Titr" pitchFamily="2" charset="-78"/>
              </a:rPr>
              <a:t>عمده هدف مالیات بر درآمددرجهت </a:t>
            </a:r>
            <a:r>
              <a:rPr lang="fa-IR" sz="2800" b="1" u="sng" dirty="0" smtClean="0">
                <a:solidFill>
                  <a:srgbClr val="0070C0"/>
                </a:solidFill>
                <a:latin typeface="Titr" pitchFamily="2" charset="-78"/>
                <a:cs typeface="Titr" pitchFamily="2" charset="-78"/>
              </a:rPr>
              <a:t>توزیع مناسب درآمد</a:t>
            </a:r>
            <a:r>
              <a:rPr lang="fa-IR" sz="2800" b="1" dirty="0" smtClean="0">
                <a:solidFill>
                  <a:srgbClr val="0070C0"/>
                </a:solidFill>
                <a:latin typeface="Titr" pitchFamily="2" charset="-78"/>
                <a:cs typeface="Titr" pitchFamily="2" charset="-78"/>
              </a:rPr>
              <a:t> </a:t>
            </a:r>
            <a:r>
              <a:rPr lang="fa-IR" sz="2800" b="1" dirty="0" smtClean="0">
                <a:latin typeface="Titr" pitchFamily="2" charset="-78"/>
                <a:cs typeface="Titr" pitchFamily="2" charset="-78"/>
              </a:rPr>
              <a:t>است . </a:t>
            </a:r>
          </a:p>
          <a:p>
            <a:pPr>
              <a:buFont typeface="Wingdings 2" charset="2"/>
              <a:buNone/>
            </a:pPr>
            <a:endParaRPr lang="en-US" sz="2400" dirty="0"/>
          </a:p>
        </p:txBody>
      </p:sp>
      <p:sp>
        <p:nvSpPr>
          <p:cNvPr id="7" name="Cloud Callout 6"/>
          <p:cNvSpPr/>
          <p:nvPr/>
        </p:nvSpPr>
        <p:spPr>
          <a:xfrm>
            <a:off x="5724128" y="2132856"/>
            <a:ext cx="2808312" cy="122413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000" dirty="0" smtClean="0">
                <a:latin typeface="Titr" pitchFamily="2" charset="-78"/>
                <a:cs typeface="Titr" pitchFamily="2" charset="-78"/>
              </a:rPr>
              <a:t>مالیات</a:t>
            </a:r>
            <a:endParaRPr lang="fa-IR" sz="2000" dirty="0">
              <a:latin typeface="Titr" pitchFamily="2" charset="-78"/>
              <a:cs typeface="Titr" pitchFamily="2" charset="-78"/>
            </a:endParaRPr>
          </a:p>
        </p:txBody>
      </p:sp>
    </p:spTree>
    <p:extLst>
      <p:ext uri="{BB962C8B-B14F-4D97-AF65-F5344CB8AC3E}">
        <p14:creationId xmlns:p14="http://schemas.microsoft.com/office/powerpoint/2010/main" val="1949328585"/>
      </p:ext>
    </p:extLst>
  </p:cSld>
  <p:clrMapOvr>
    <a:masterClrMapping/>
  </p:clrMapOvr>
  <p:transition spd="slow">
    <p:push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0242" name="Picture 2" descr="C:\Users\rayansharq\Pictures\untitled.bmp"/>
          <p:cNvPicPr>
            <a:picLocks noGrp="1" noChangeAspect="1" noChangeArrowheads="1"/>
          </p:cNvPicPr>
          <p:nvPr>
            <p:ph idx="1"/>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0" y="269632"/>
            <a:ext cx="8077200" cy="1143000"/>
          </a:xfrm>
          <a:prstGeom prst="rect">
            <a:avLst/>
          </a:prstGeom>
        </p:spPr>
        <p:txBody>
          <a:bodyPr vert="horz" lIns="91440" tIns="45720" rIns="91440" bIns="45720" rtlCol="0" anchor="ctr">
            <a:norm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sz="4800" b="1" dirty="0" smtClean="0">
                <a:latin typeface="Titr" pitchFamily="2" charset="-78"/>
                <a:cs typeface="Titr" pitchFamily="2" charset="-78"/>
              </a:rPr>
              <a:t>سياستهاي هزينه اي دولت</a:t>
            </a:r>
            <a:endParaRPr lang="en-US" sz="4800" b="1" dirty="0">
              <a:latin typeface="Titr" pitchFamily="2" charset="-78"/>
              <a:cs typeface="Titr" pitchFamily="2" charset="-78"/>
            </a:endParaRPr>
          </a:p>
        </p:txBody>
      </p:sp>
      <p:sp>
        <p:nvSpPr>
          <p:cNvPr id="6" name="Content Placeholder 5"/>
          <p:cNvSpPr txBox="1">
            <a:spLocks/>
          </p:cNvSpPr>
          <p:nvPr/>
        </p:nvSpPr>
        <p:spPr>
          <a:xfrm>
            <a:off x="762000" y="1596413"/>
            <a:ext cx="8077200" cy="4297363"/>
          </a:xfrm>
          <a:prstGeom prst="rect">
            <a:avLst/>
          </a:prstGeom>
          <a:ln>
            <a:noFill/>
          </a:ln>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buFont typeface="Wingdings" pitchFamily="2" charset="2"/>
              <a:buChar char="v"/>
            </a:pPr>
            <a:r>
              <a:rPr lang="fa-IR"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انقلاب اسلامي </a:t>
            </a:r>
          </a:p>
          <a:p>
            <a:pPr marL="0" indent="0">
              <a:buFont typeface="Wingdings 2" charset="2"/>
              <a:buNone/>
            </a:pPr>
            <a:r>
              <a:rPr lang="fa-IR"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	سازمانهاي حمايتي و تقويت بيمه ها</a:t>
            </a:r>
          </a:p>
          <a:p>
            <a:pPr>
              <a:buFont typeface="Wingdings" pitchFamily="2" charset="2"/>
              <a:buChar char="v"/>
            </a:pPr>
            <a:r>
              <a:rPr lang="fa-IR"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 جنگ تحميلي 1359 </a:t>
            </a:r>
          </a:p>
          <a:p>
            <a:pPr marL="0" indent="0">
              <a:buFont typeface="Wingdings 2" charset="2"/>
              <a:buNone/>
            </a:pPr>
            <a:r>
              <a:rPr lang="fa-IR"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	كوپن و جيره بندي بسياري از كالاها</a:t>
            </a:r>
          </a:p>
          <a:p>
            <a:pPr>
              <a:buFont typeface="Wingdings" pitchFamily="2" charset="2"/>
              <a:buChar char="v"/>
            </a:pPr>
            <a:r>
              <a:rPr lang="fa-IR"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 هدفمندي يارانه ها</a:t>
            </a:r>
          </a:p>
          <a:p>
            <a:pPr marL="0" indent="0">
              <a:buFont typeface="Wingdings 2" charset="2"/>
              <a:buNone/>
            </a:pPr>
            <a:r>
              <a:rPr lang="fa-IR"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	پرداخت يارانه</a:t>
            </a:r>
            <a:endPar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Tree>
    <p:extLst>
      <p:ext uri="{BB962C8B-B14F-4D97-AF65-F5344CB8AC3E}">
        <p14:creationId xmlns:p14="http://schemas.microsoft.com/office/powerpoint/2010/main" val="3190606432"/>
      </p:ext>
    </p:extLst>
  </p:cSld>
  <p:clrMapOvr>
    <a:masterClrMapping/>
  </p:clrMapOvr>
  <p:transition spd="slow">
    <p:push dir="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11266" name="Picture 2" descr="C:\Users\rayansharq\Pictures\80942401-5295866.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0" y="269632"/>
            <a:ext cx="8077200" cy="1143000"/>
          </a:xfrm>
          <a:prstGeom prst="rect">
            <a:avLst/>
          </a:prstGeom>
        </p:spPr>
        <p:txBody>
          <a:bodyPr vert="horz" lIns="91440" tIns="45720" rIns="91440" bIns="45720" rtlCol="0" anchor="ctr">
            <a:norm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ctr"/>
            <a:r>
              <a:rPr lang="fa-IR" sz="4400" b="1" dirty="0" smtClean="0">
                <a:latin typeface="Titr" pitchFamily="2" charset="-78"/>
                <a:cs typeface="Titr" pitchFamily="2" charset="-78"/>
              </a:rPr>
              <a:t>دلايل لزوم تامين اجتماعي</a:t>
            </a:r>
            <a:endParaRPr lang="en-US" sz="4400" b="1" dirty="0">
              <a:latin typeface="Titr" pitchFamily="2" charset="-78"/>
              <a:cs typeface="Titr" pitchFamily="2" charset="-78"/>
            </a:endParaRPr>
          </a:p>
        </p:txBody>
      </p:sp>
      <p:sp>
        <p:nvSpPr>
          <p:cNvPr id="6" name="Content Placeholder 5"/>
          <p:cNvSpPr txBox="1">
            <a:spLocks/>
          </p:cNvSpPr>
          <p:nvPr/>
        </p:nvSpPr>
        <p:spPr>
          <a:xfrm>
            <a:off x="762000" y="1596413"/>
            <a:ext cx="8077200" cy="4297363"/>
          </a:xfrm>
          <a:prstGeom prst="rect">
            <a:avLst/>
          </a:prstGeom>
          <a:ln>
            <a:noFill/>
          </a:ln>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742950" indent="-742950" algn="ctr">
              <a:buFont typeface="Wingdings 2" charset="2"/>
              <a:buAutoNum type="arabicPeriod"/>
            </a:pPr>
            <a:r>
              <a:rPr lang="fa-IR" sz="4000" dirty="0" smtClean="0">
                <a:latin typeface="Titr" pitchFamily="2" charset="-78"/>
                <a:cs typeface="Titr" pitchFamily="2" charset="-78"/>
              </a:rPr>
              <a:t>توزيع نابرابر درآمد </a:t>
            </a:r>
          </a:p>
          <a:p>
            <a:pPr marL="742950" indent="-742950" algn="ctr">
              <a:buFont typeface="Wingdings 2" charset="2"/>
              <a:buAutoNum type="arabicPeriod"/>
            </a:pPr>
            <a:r>
              <a:rPr lang="fa-IR" sz="4000" dirty="0" smtClean="0">
                <a:latin typeface="Titr" pitchFamily="2" charset="-78"/>
                <a:cs typeface="Titr" pitchFamily="2" charset="-78"/>
              </a:rPr>
              <a:t>شوكهاي اقتصادي</a:t>
            </a:r>
            <a:r>
              <a:rPr lang="en-US" sz="4000" dirty="0" smtClean="0">
                <a:latin typeface="Titr" pitchFamily="2" charset="-78"/>
                <a:cs typeface="Titr" pitchFamily="2" charset="-78"/>
              </a:rPr>
              <a:t> :</a:t>
            </a:r>
            <a:r>
              <a:rPr lang="fa-IR" sz="4000" dirty="0" smtClean="0">
                <a:latin typeface="Titr" pitchFamily="2" charset="-78"/>
                <a:cs typeface="Titr" pitchFamily="2" charset="-78"/>
              </a:rPr>
              <a:t> </a:t>
            </a:r>
          </a:p>
          <a:p>
            <a:pPr marL="742950" indent="-742950" algn="ctr">
              <a:buFont typeface="Wingdings 2" charset="2"/>
              <a:buAutoNum type="arabicPeriod"/>
            </a:pPr>
            <a:r>
              <a:rPr lang="fa-IR" sz="4000" dirty="0" smtClean="0">
                <a:latin typeface="Titr" pitchFamily="2" charset="-78"/>
                <a:cs typeface="Titr" pitchFamily="2" charset="-78"/>
              </a:rPr>
              <a:t>از كار افتادگي</a:t>
            </a:r>
          </a:p>
          <a:p>
            <a:pPr marL="0" indent="0" algn="ctr">
              <a:buFont typeface="Wingdings 2" charset="2"/>
              <a:buNone/>
            </a:pPr>
            <a:r>
              <a:rPr lang="fa-IR" sz="4000" dirty="0" smtClean="0">
                <a:latin typeface="Titr" pitchFamily="2" charset="-78"/>
                <a:cs typeface="Titr" pitchFamily="2" charset="-78"/>
              </a:rPr>
              <a:t>           الف ) كهولت سن     ب) از كار افتادگي</a:t>
            </a:r>
            <a:endParaRPr lang="en-US" sz="4000" dirty="0">
              <a:latin typeface="Titr" pitchFamily="2" charset="-78"/>
              <a:cs typeface="Titr" pitchFamily="2" charset="-78"/>
            </a:endParaRPr>
          </a:p>
        </p:txBody>
      </p:sp>
    </p:spTree>
    <p:extLst>
      <p:ext uri="{BB962C8B-B14F-4D97-AF65-F5344CB8AC3E}">
        <p14:creationId xmlns:p14="http://schemas.microsoft.com/office/powerpoint/2010/main" val="1029553923"/>
      </p:ext>
    </p:extLst>
  </p:cSld>
  <p:clrMapOvr>
    <a:masterClrMapping/>
  </p:clrMapOvr>
  <p:transition spd="slow">
    <p:push dir="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2290" name="Picture 2" descr="C:\Users\rayansharq\Pictures\80942401-5295866.jpg"/>
          <p:cNvPicPr>
            <a:picLocks noGrp="1" noChangeAspect="1" noChangeArrowheads="1"/>
          </p:cNvPicPr>
          <p:nvPr>
            <p:ph idx="1"/>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0" y="304800"/>
            <a:ext cx="8077200" cy="1143000"/>
          </a:xfrm>
          <a:prstGeom prst="rect">
            <a:avLst/>
          </a:prstGeom>
        </p:spPr>
        <p:txBody>
          <a:bodyPr vert="horz" lIns="91440" tIns="45720" rIns="91440" bIns="45720" rtlCol="0" anchor="ctr">
            <a:normAutofit/>
          </a:bodyPr>
          <a:lstStyle>
            <a:lvl1pPr algn="l" defTabSz="457200" rtl="1" eaLnBrk="1" latinLnBrk="0" hangingPunct="1">
              <a:spcBef>
                <a:spcPct val="0"/>
              </a:spcBef>
              <a:buNone/>
              <a:defRPr sz="3200" kern="1200">
                <a:solidFill>
                  <a:schemeClr val="tx1">
                    <a:lumMod val="75000"/>
                    <a:lumOff val="25000"/>
                  </a:schemeClr>
                </a:solidFill>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fa-IR" sz="3600" b="1" cap="all"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rPr>
              <a:t>آشنایی با تامین اجتماعی در ایران</a:t>
            </a:r>
            <a:endPar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tr" pitchFamily="2" charset="-78"/>
              <a:cs typeface="Titr" pitchFamily="2" charset="-78"/>
            </a:endParaRPr>
          </a:p>
        </p:txBody>
      </p:sp>
      <p:sp>
        <p:nvSpPr>
          <p:cNvPr id="6" name="Content Placeholder 2"/>
          <p:cNvSpPr txBox="1">
            <a:spLocks/>
          </p:cNvSpPr>
          <p:nvPr/>
        </p:nvSpPr>
        <p:spPr>
          <a:xfrm>
            <a:off x="323528" y="1772816"/>
            <a:ext cx="8515672" cy="4553008"/>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r>
              <a:rPr lang="fa-IR" sz="2400" dirty="0" smtClean="0">
                <a:latin typeface="Titr" pitchFamily="2" charset="-78"/>
                <a:cs typeface="Titr" pitchFamily="2" charset="-78"/>
              </a:rPr>
              <a:t>اهمیت نقش تامین اجتماعی درارتقا کیفی و کمی سطح زندگی مردم</a:t>
            </a:r>
          </a:p>
          <a:p>
            <a:r>
              <a:rPr lang="fa-IR" sz="2400" dirty="0" smtClean="0">
                <a:latin typeface="Titr" pitchFamily="2" charset="-78"/>
                <a:cs typeface="Titr" pitchFamily="2" charset="-78"/>
              </a:rPr>
              <a:t>اصل 29 قانون اساسي برخورداری از تامین اجتماعی همگانی است .</a:t>
            </a:r>
          </a:p>
          <a:p>
            <a:pPr>
              <a:buFont typeface="Wingdings 2" charset="2"/>
              <a:buNone/>
            </a:pPr>
            <a:r>
              <a:rPr lang="fa-IR" sz="2400" b="1" dirty="0" smtClean="0">
                <a:latin typeface="Titr" pitchFamily="2" charset="-78"/>
                <a:cs typeface="Titr" pitchFamily="2" charset="-78"/>
              </a:rPr>
              <a:t>سازمانها و ارگانهای مربوط تامین اجتماعی</a:t>
            </a:r>
          </a:p>
          <a:p>
            <a:pPr>
              <a:buFont typeface="Wingdings 2" charset="2"/>
              <a:buBlip>
                <a:blip r:embed="rId3"/>
              </a:buBlip>
            </a:pPr>
            <a:r>
              <a:rPr lang="fa-IR" sz="2400" b="1" dirty="0" smtClean="0">
                <a:latin typeface="Titr" pitchFamily="2" charset="-78"/>
                <a:cs typeface="Titr" pitchFamily="2" charset="-78"/>
              </a:rPr>
              <a:t>سازمان تامین اجتماعی</a:t>
            </a:r>
          </a:p>
          <a:p>
            <a:pPr>
              <a:buFont typeface="Wingdings 2" charset="2"/>
              <a:buBlip>
                <a:blip r:embed="rId3"/>
              </a:buBlip>
            </a:pPr>
            <a:r>
              <a:rPr lang="fa-IR" sz="2400" b="1" dirty="0" smtClean="0">
                <a:latin typeface="Titr" pitchFamily="2" charset="-78"/>
                <a:cs typeface="Titr" pitchFamily="2" charset="-78"/>
              </a:rPr>
              <a:t>سازمان بازنشستگی كشوري</a:t>
            </a:r>
          </a:p>
          <a:p>
            <a:pPr>
              <a:buFont typeface="Wingdings 2" charset="2"/>
              <a:buBlip>
                <a:blip r:embed="rId3"/>
              </a:buBlip>
            </a:pPr>
            <a:r>
              <a:rPr lang="fa-IR" sz="2400" b="1" dirty="0" smtClean="0">
                <a:latin typeface="Titr" pitchFamily="2" charset="-78"/>
                <a:cs typeface="Titr" pitchFamily="2" charset="-78"/>
              </a:rPr>
              <a:t>سازمان تامين اجتماعي نيروهاي مسلح</a:t>
            </a:r>
          </a:p>
          <a:p>
            <a:pPr>
              <a:buFont typeface="Wingdings 2" charset="2"/>
              <a:buBlip>
                <a:blip r:embed="rId3"/>
              </a:buBlip>
            </a:pPr>
            <a:r>
              <a:rPr lang="fa-IR" sz="2400" b="1" dirty="0" smtClean="0">
                <a:latin typeface="Titr" pitchFamily="2" charset="-78"/>
                <a:cs typeface="Titr" pitchFamily="2" charset="-78"/>
              </a:rPr>
              <a:t>سازمان بهزیستی</a:t>
            </a:r>
          </a:p>
          <a:p>
            <a:pPr>
              <a:buFont typeface="Wingdings 2" charset="2"/>
              <a:buBlip>
                <a:blip r:embed="rId3"/>
              </a:buBlip>
            </a:pPr>
            <a:r>
              <a:rPr lang="fa-IR" sz="2400" b="1" dirty="0" smtClean="0">
                <a:latin typeface="Titr" pitchFamily="2" charset="-78"/>
                <a:cs typeface="Titr" pitchFamily="2" charset="-78"/>
              </a:rPr>
              <a:t>صندوق  هاي مستقل بازنشستگی   ( بانك ها ،‌شهرداري تهران و ... )</a:t>
            </a:r>
          </a:p>
          <a:p>
            <a:pPr>
              <a:buFont typeface="Wingdings 2" charset="2"/>
              <a:buBlip>
                <a:blip r:embed="rId3"/>
              </a:buBlip>
            </a:pPr>
            <a:r>
              <a:rPr lang="fa-IR" sz="2400" b="1" dirty="0" smtClean="0">
                <a:latin typeface="Titr" pitchFamily="2" charset="-78"/>
                <a:cs typeface="Titr" pitchFamily="2" charset="-78"/>
              </a:rPr>
              <a:t>کمیته امداد امام خمینی</a:t>
            </a:r>
          </a:p>
          <a:p>
            <a:pPr>
              <a:buFont typeface="Wingdings 2" charset="2"/>
              <a:buBlip>
                <a:blip r:embed="rId3"/>
              </a:buBlip>
            </a:pPr>
            <a:r>
              <a:rPr lang="fa-IR" sz="2400" b="1" dirty="0" smtClean="0">
                <a:latin typeface="Titr" pitchFamily="2" charset="-78"/>
                <a:cs typeface="Titr" pitchFamily="2" charset="-78"/>
              </a:rPr>
              <a:t>بنياد مستضعفان</a:t>
            </a:r>
          </a:p>
          <a:p>
            <a:pPr>
              <a:buFont typeface="Wingdings 2" charset="2"/>
              <a:buNone/>
            </a:pPr>
            <a:endParaRPr lang="en-US" sz="2400" b="1" dirty="0">
              <a:latin typeface="Titr" pitchFamily="2" charset="-78"/>
              <a:cs typeface="Titr" pitchFamily="2" charset="-78"/>
            </a:endParaRPr>
          </a:p>
        </p:txBody>
      </p:sp>
    </p:spTree>
    <p:extLst>
      <p:ext uri="{BB962C8B-B14F-4D97-AF65-F5344CB8AC3E}">
        <p14:creationId xmlns:p14="http://schemas.microsoft.com/office/powerpoint/2010/main" val="3562174672"/>
      </p:ext>
    </p:extLst>
  </p:cSld>
  <p:clrMapOvr>
    <a:masterClrMapping/>
  </p:clrMapOvr>
  <p:transition spd="slow">
    <p:push dir="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Users\rayansharq\Pictures\n00209362-b.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29323" y="2109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Cloud Callout 7"/>
          <p:cNvSpPr/>
          <p:nvPr/>
        </p:nvSpPr>
        <p:spPr>
          <a:xfrm rot="19157970">
            <a:off x="-371616" y="1147834"/>
            <a:ext cx="4724400" cy="1828800"/>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r">
              <a:buNone/>
            </a:pPr>
            <a:r>
              <a:rPr lang="fa-IR" sz="2000" b="1" dirty="0" smtClean="0">
                <a:solidFill>
                  <a:schemeClr val="tx1"/>
                </a:solidFill>
                <a:latin typeface="B Titr"/>
              </a:rPr>
              <a:t>حمایتهای سازمان تامین اجتماعی</a:t>
            </a:r>
            <a:endParaRPr lang="en-US" sz="2000" b="1" dirty="0">
              <a:solidFill>
                <a:schemeClr val="tx1"/>
              </a:solidFill>
              <a:latin typeface="B Titr"/>
            </a:endParaRPr>
          </a:p>
        </p:txBody>
      </p:sp>
      <p:sp>
        <p:nvSpPr>
          <p:cNvPr id="9" name="Content Placeholder 2"/>
          <p:cNvSpPr>
            <a:spLocks noGrp="1"/>
          </p:cNvSpPr>
          <p:nvPr>
            <p:ph idx="1"/>
          </p:nvPr>
        </p:nvSpPr>
        <p:spPr>
          <a:xfrm>
            <a:off x="571472" y="1596413"/>
            <a:ext cx="8267728" cy="4297363"/>
          </a:xfrm>
        </p:spPr>
        <p:txBody>
          <a:bodyPr/>
          <a:lstStyle/>
          <a:p>
            <a:pPr>
              <a:buNone/>
            </a:pPr>
            <a:endParaRPr lang="fa-IR" dirty="0" smtClean="0"/>
          </a:p>
          <a:p>
            <a:pPr>
              <a:buNone/>
            </a:pPr>
            <a:endParaRPr lang="fa-IR" dirty="0" smtClean="0"/>
          </a:p>
          <a:p>
            <a:pPr>
              <a:buNone/>
            </a:pPr>
            <a:r>
              <a:rPr lang="fa-IR" sz="2800" b="1" dirty="0" smtClean="0">
                <a:cs typeface="2  Nazanin" pitchFamily="2" charset="-78"/>
              </a:rPr>
              <a:t>الف)حمایت های درمانی</a:t>
            </a:r>
            <a:r>
              <a:rPr lang="fa-IR" sz="2800" dirty="0" smtClean="0">
                <a:cs typeface="2  Nazanin" pitchFamily="2" charset="-78"/>
              </a:rPr>
              <a:t> </a:t>
            </a:r>
            <a:r>
              <a:rPr lang="en-US" sz="2800" dirty="0" smtClean="0">
                <a:cs typeface="2  Nazanin" pitchFamily="2" charset="-78"/>
              </a:rPr>
              <a:t> </a:t>
            </a:r>
            <a:r>
              <a:rPr lang="fa-IR" sz="2800" dirty="0" smtClean="0">
                <a:cs typeface="2  Nazanin" pitchFamily="2" charset="-78"/>
              </a:rPr>
              <a:t>                                  </a:t>
            </a:r>
            <a:r>
              <a:rPr lang="fa-IR" sz="2800" b="1" dirty="0" smtClean="0">
                <a:cs typeface="2  Nazanin" pitchFamily="2" charset="-78"/>
              </a:rPr>
              <a:t>حمایت در برابر بیماریهاو</a:t>
            </a:r>
            <a:r>
              <a:rPr lang="fa-IR" sz="2800" dirty="0" smtClean="0">
                <a:cs typeface="2  Nazanin" pitchFamily="2" charset="-78"/>
              </a:rPr>
              <a:t>...</a:t>
            </a:r>
          </a:p>
          <a:p>
            <a:pPr>
              <a:buNone/>
            </a:pPr>
            <a:r>
              <a:rPr lang="fa-IR" sz="2800" b="1" dirty="0" smtClean="0">
                <a:cs typeface="2  Nazanin" pitchFamily="2" charset="-78"/>
              </a:rPr>
              <a:t>ب)حمایت های کوتاه مدت</a:t>
            </a:r>
            <a:r>
              <a:rPr lang="fa-IR" sz="2800" dirty="0" smtClean="0">
                <a:cs typeface="2  Nazanin" pitchFamily="2" charset="-78"/>
              </a:rPr>
              <a:t>      </a:t>
            </a:r>
            <a:r>
              <a:rPr lang="en-US" sz="2800" dirty="0" smtClean="0">
                <a:cs typeface="2  Nazanin" pitchFamily="2" charset="-78"/>
              </a:rPr>
              <a:t>                   </a:t>
            </a:r>
            <a:r>
              <a:rPr lang="fa-IR" sz="2800" b="1" dirty="0" smtClean="0">
                <a:cs typeface="2  Nazanin" pitchFamily="2" charset="-78"/>
              </a:rPr>
              <a:t>پرداخت بیمه بیکاری و...</a:t>
            </a:r>
          </a:p>
          <a:p>
            <a:pPr>
              <a:buNone/>
            </a:pPr>
            <a:r>
              <a:rPr lang="fa-IR" sz="2800" b="1" dirty="0" smtClean="0">
                <a:cs typeface="2  Nazanin" pitchFamily="2" charset="-78"/>
              </a:rPr>
              <a:t>ج)حمایت های بلند مدت                                                پرداخت مستمری بازنشستگی و...</a:t>
            </a:r>
            <a:endParaRPr lang="en-US" sz="2800" b="1" dirty="0">
              <a:cs typeface="2  Nazanin" pitchFamily="2" charset="-78"/>
            </a:endParaRPr>
          </a:p>
        </p:txBody>
      </p:sp>
      <p:sp>
        <p:nvSpPr>
          <p:cNvPr id="4" name="Left Arrow 3"/>
          <p:cNvSpPr/>
          <p:nvPr/>
        </p:nvSpPr>
        <p:spPr>
          <a:xfrm>
            <a:off x="4788024" y="3284984"/>
            <a:ext cx="1753863" cy="432048"/>
          </a:xfrm>
          <a:prstGeom prst="leftArrow">
            <a:avLst/>
          </a:prstGeom>
        </p:spPr>
        <p:style>
          <a:lnRef idx="1">
            <a:schemeClr val="accent3"/>
          </a:lnRef>
          <a:fillRef idx="3">
            <a:schemeClr val="accent3"/>
          </a:fillRef>
          <a:effectRef idx="2">
            <a:schemeClr val="accent3"/>
          </a:effectRef>
          <a:fontRef idx="minor">
            <a:schemeClr val="lt1"/>
          </a:fontRef>
        </p:style>
        <p:txBody>
          <a:bodyPr rtlCol="1" anchor="ctr"/>
          <a:lstStyle/>
          <a:p>
            <a:pPr algn="ctr"/>
            <a:endParaRPr lang="fa-IR"/>
          </a:p>
        </p:txBody>
      </p:sp>
      <p:sp>
        <p:nvSpPr>
          <p:cNvPr id="12" name="Left Arrow 11"/>
          <p:cNvSpPr/>
          <p:nvPr/>
        </p:nvSpPr>
        <p:spPr>
          <a:xfrm>
            <a:off x="3928864" y="3883462"/>
            <a:ext cx="2401935" cy="434822"/>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fa-IR"/>
          </a:p>
        </p:txBody>
      </p:sp>
      <p:sp>
        <p:nvSpPr>
          <p:cNvPr id="13" name="Left Arrow 12"/>
          <p:cNvSpPr/>
          <p:nvPr/>
        </p:nvSpPr>
        <p:spPr>
          <a:xfrm>
            <a:off x="4211960" y="4531658"/>
            <a:ext cx="2327561" cy="445537"/>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3051264559"/>
      </p:ext>
    </p:extLst>
  </p:cSld>
  <p:clrMapOvr>
    <a:masterClrMapping/>
  </p:clrMapOvr>
  <p:transition spd="slow">
    <p:push dir="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14338" name="Picture 2" descr="C:\Users\rayansharq\Pictures\untitled.bmp"/>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683568" y="260648"/>
            <a:ext cx="2895600" cy="1296144"/>
          </a:xfrm>
          <a:prstGeom prst="wedgeRoundRectCallout">
            <a:avLst>
              <a:gd name="adj1" fmla="val 47337"/>
              <a:gd name="adj2" fmla="val 82656"/>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200" b="1" dirty="0" smtClean="0">
                <a:solidFill>
                  <a:schemeClr val="tx1"/>
                </a:solidFill>
                <a:latin typeface="B Titr"/>
              </a:rPr>
              <a:t>وظایف سازمان بازنشستگی</a:t>
            </a:r>
            <a:endParaRPr lang="en-US" sz="2200" b="1" dirty="0">
              <a:solidFill>
                <a:schemeClr val="tx1"/>
              </a:solidFill>
              <a:latin typeface="B Titr"/>
            </a:endParaRPr>
          </a:p>
        </p:txBody>
      </p:sp>
      <p:sp>
        <p:nvSpPr>
          <p:cNvPr id="6" name="Content Placeholder 2"/>
          <p:cNvSpPr txBox="1">
            <a:spLocks/>
          </p:cNvSpPr>
          <p:nvPr/>
        </p:nvSpPr>
        <p:spPr>
          <a:xfrm>
            <a:off x="179512" y="1556247"/>
            <a:ext cx="8693397" cy="3960985"/>
          </a:xfrm>
          <a:prstGeom prst="rect">
            <a:avLst/>
          </a:prstGeom>
        </p:spPr>
        <p:txBody>
          <a:bodyPr vert="horz" lIns="91440" tIns="45720" rIns="91440" bIns="45720" rtlCol="0" anchor="ctr">
            <a:norm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endParaRPr lang="fa-IR" sz="3200" dirty="0" smtClean="0">
              <a:latin typeface="Titr" pitchFamily="2" charset="-78"/>
              <a:cs typeface="Titr" pitchFamily="2" charset="-78"/>
            </a:endParaRPr>
          </a:p>
          <a:p>
            <a:endParaRPr lang="fa-IR" sz="3200" dirty="0" smtClean="0">
              <a:latin typeface="Titr" pitchFamily="2" charset="-78"/>
              <a:cs typeface="Titr" pitchFamily="2" charset="-78"/>
            </a:endParaRPr>
          </a:p>
          <a:p>
            <a:r>
              <a:rPr lang="fa-IR" sz="3200" b="1" dirty="0" smtClean="0">
                <a:solidFill>
                  <a:schemeClr val="accent4">
                    <a:lumMod val="50000"/>
                  </a:schemeClr>
                </a:solidFill>
                <a:latin typeface="Titr" pitchFamily="2" charset="-78"/>
                <a:cs typeface="Titr" pitchFamily="2" charset="-78"/>
              </a:rPr>
              <a:t>الف)وظیفه از کارافتادگی و ظیفه بازماندگان مستخدمین</a:t>
            </a:r>
          </a:p>
          <a:p>
            <a:r>
              <a:rPr lang="fa-IR" sz="3200" b="1" dirty="0" smtClean="0">
                <a:solidFill>
                  <a:schemeClr val="accent4">
                    <a:lumMod val="50000"/>
                  </a:schemeClr>
                </a:solidFill>
                <a:latin typeface="Titr" pitchFamily="2" charset="-78"/>
                <a:cs typeface="Titr" pitchFamily="2" charset="-78"/>
              </a:rPr>
              <a:t>ب) اجرای قوانین و مقررات مربوط به بازنشستگی </a:t>
            </a:r>
          </a:p>
          <a:p>
            <a:r>
              <a:rPr lang="fa-IR" sz="3200" b="1" dirty="0" smtClean="0">
                <a:solidFill>
                  <a:schemeClr val="accent4">
                    <a:lumMod val="50000"/>
                  </a:schemeClr>
                </a:solidFill>
                <a:latin typeface="Titr" pitchFamily="2" charset="-78"/>
                <a:cs typeface="Titr" pitchFamily="2" charset="-78"/>
              </a:rPr>
              <a:t>ج)بهره برداری از وجوه صندوق بازنشستگی کشور</a:t>
            </a:r>
            <a:endParaRPr lang="en-US" sz="3200" b="1" dirty="0">
              <a:solidFill>
                <a:schemeClr val="accent4">
                  <a:lumMod val="50000"/>
                </a:schemeClr>
              </a:solidFill>
              <a:latin typeface="Titr" pitchFamily="2" charset="-78"/>
              <a:cs typeface="Titr"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8153439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15362" name="Picture 2" descr="C:\Users\rayansharq\Pictures\n00144359-b.jpg"/>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Down Arrow Callout 4"/>
          <p:cNvSpPr/>
          <p:nvPr/>
        </p:nvSpPr>
        <p:spPr>
          <a:xfrm>
            <a:off x="6300192" y="59386"/>
            <a:ext cx="2362200" cy="1828800"/>
          </a:xfrm>
          <a:prstGeom prst="down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a-IR" sz="2400" b="1" i="1" dirty="0" smtClean="0">
                <a:solidFill>
                  <a:schemeClr val="accent4">
                    <a:lumMod val="50000"/>
                  </a:schemeClr>
                </a:solidFill>
                <a:latin typeface="B Titr"/>
              </a:rPr>
              <a:t>سازمان بهزیستی </a:t>
            </a:r>
            <a:endParaRPr lang="en-US" sz="2400" i="1" dirty="0">
              <a:solidFill>
                <a:schemeClr val="accent4">
                  <a:lumMod val="50000"/>
                </a:schemeClr>
              </a:solidFill>
              <a:latin typeface="B Titr"/>
            </a:endParaRPr>
          </a:p>
        </p:txBody>
      </p:sp>
      <p:sp>
        <p:nvSpPr>
          <p:cNvPr id="6" name="Content Placeholder 2"/>
          <p:cNvSpPr txBox="1">
            <a:spLocks/>
          </p:cNvSpPr>
          <p:nvPr/>
        </p:nvSpPr>
        <p:spPr>
          <a:xfrm>
            <a:off x="762000" y="2348880"/>
            <a:ext cx="8077200" cy="3988776"/>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a:buFont typeface="Wingdings 2" charset="2"/>
              <a:buNone/>
            </a:pPr>
            <a:endParaRPr lang="fa-IR" sz="2800" dirty="0" smtClean="0"/>
          </a:p>
          <a:p>
            <a:pPr>
              <a:buFont typeface="Wingdings 2" charset="2"/>
              <a:buNone/>
            </a:pPr>
            <a:r>
              <a:rPr lang="fa-IR" sz="2800" b="1" dirty="0" smtClean="0">
                <a:solidFill>
                  <a:schemeClr val="accent2"/>
                </a:solidFill>
                <a:latin typeface="B Titr"/>
              </a:rPr>
              <a:t>عمده وظایف سازمان:</a:t>
            </a:r>
          </a:p>
          <a:p>
            <a:r>
              <a:rPr lang="fa-IR" sz="3600" b="1" dirty="0" smtClean="0">
                <a:cs typeface="B Nazanin"/>
              </a:rPr>
              <a:t>خدمات حمایتی</a:t>
            </a:r>
          </a:p>
          <a:p>
            <a:r>
              <a:rPr lang="fa-IR" sz="3600" b="1" dirty="0" smtClean="0">
                <a:cs typeface="B Nazanin"/>
              </a:rPr>
              <a:t>خدمات توانبخشی</a:t>
            </a:r>
          </a:p>
          <a:p>
            <a:r>
              <a:rPr lang="fa-IR" sz="3600" b="1" dirty="0" smtClean="0">
                <a:cs typeface="B Nazanin"/>
              </a:rPr>
              <a:t>مهدهای کودک</a:t>
            </a:r>
          </a:p>
          <a:p>
            <a:r>
              <a:rPr lang="fa-IR" sz="3600" b="1" dirty="0" smtClean="0">
                <a:cs typeface="B Nazanin"/>
              </a:rPr>
              <a:t>پیشگیری از آسیبهای اجتماعی</a:t>
            </a:r>
          </a:p>
          <a:p>
            <a:r>
              <a:rPr lang="fa-IR" sz="3600" b="1" dirty="0" smtClean="0">
                <a:cs typeface="B Nazanin"/>
              </a:rPr>
              <a:t>حمایت از سالمندان</a:t>
            </a:r>
          </a:p>
          <a:p>
            <a:r>
              <a:rPr lang="fa-IR" sz="3600" b="1" dirty="0" smtClean="0">
                <a:cs typeface="B Nazanin"/>
              </a:rPr>
              <a:t>و....</a:t>
            </a:r>
          </a:p>
          <a:p>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9544782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pic>
        <p:nvPicPr>
          <p:cNvPr id="16386" name="Picture 2" descr="C:\Users\rayansharq\Pictures\81015379-5454811.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7173416"/>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5062314" y="188640"/>
            <a:ext cx="3429000" cy="1600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100" b="1" dirty="0" smtClean="0">
                <a:solidFill>
                  <a:schemeClr val="tx1"/>
                </a:solidFill>
                <a:latin typeface="B Titr"/>
              </a:rPr>
              <a:t>کمیته امداد امام خمینی</a:t>
            </a:r>
            <a:endParaRPr lang="en-US" sz="2100" b="1" dirty="0">
              <a:solidFill>
                <a:schemeClr val="tx1"/>
              </a:solidFill>
              <a:latin typeface="B Titr"/>
            </a:endParaRPr>
          </a:p>
        </p:txBody>
      </p:sp>
      <p:sp>
        <p:nvSpPr>
          <p:cNvPr id="6" name="Content Placeholder 2"/>
          <p:cNvSpPr txBox="1">
            <a:spLocks/>
          </p:cNvSpPr>
          <p:nvPr/>
        </p:nvSpPr>
        <p:spPr>
          <a:xfrm>
            <a:off x="467544" y="2132856"/>
            <a:ext cx="8368208" cy="4297363"/>
          </a:xfrm>
          <a:prstGeom prst="rect">
            <a:avLst/>
          </a:prstGeom>
        </p:spPr>
        <p:txBody>
          <a:bodyPr vert="horz" lIns="91440" tIns="45720" rIns="91440" bIns="45720" rtlCol="0" anchor="ctr">
            <a:noAutofit/>
          </a:bodyPr>
          <a:lstStyle>
            <a:lvl1pPr marL="342900" indent="-342900" algn="r" defTabSz="457200" rtl="1"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r" defTabSz="457200" rtl="1"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endParaRPr lang="fa-IR" sz="2800" dirty="0" smtClean="0">
              <a:latin typeface="Titr" pitchFamily="2" charset="-78"/>
              <a:cs typeface="Titr" pitchFamily="2" charset="-78"/>
            </a:endParaRPr>
          </a:p>
          <a:p>
            <a:pPr>
              <a:buFont typeface="Wingdings" pitchFamily="2" charset="2"/>
              <a:buChar char="v"/>
            </a:pPr>
            <a:r>
              <a:rPr lang="fa-IR" sz="2800" dirty="0" smtClean="0">
                <a:latin typeface="Titr" pitchFamily="2" charset="-78"/>
                <a:cs typeface="Titr" pitchFamily="2" charset="-78"/>
              </a:rPr>
              <a:t>خدمات حمایتی</a:t>
            </a:r>
          </a:p>
          <a:p>
            <a:pPr>
              <a:buFont typeface="Wingdings" pitchFamily="2" charset="2"/>
              <a:buChar char="v"/>
            </a:pPr>
            <a:r>
              <a:rPr lang="fa-IR" sz="2800" dirty="0" smtClean="0">
                <a:latin typeface="Titr" pitchFamily="2" charset="-78"/>
                <a:cs typeface="Titr" pitchFamily="2" charset="-78"/>
              </a:rPr>
              <a:t>اجرای طرح شهید رجایی : كمك به روستانشينان سالمند بدون حمايت</a:t>
            </a:r>
          </a:p>
          <a:p>
            <a:pPr>
              <a:buFont typeface="Wingdings" pitchFamily="2" charset="2"/>
              <a:buChar char="v"/>
            </a:pPr>
            <a:r>
              <a:rPr lang="fa-IR" sz="2800" dirty="0" smtClean="0">
                <a:latin typeface="Titr" pitchFamily="2" charset="-78"/>
                <a:cs typeface="Titr" pitchFamily="2" charset="-78"/>
              </a:rPr>
              <a:t>خدمات درمانی</a:t>
            </a:r>
          </a:p>
          <a:p>
            <a:pPr>
              <a:buFont typeface="Wingdings" pitchFamily="2" charset="2"/>
              <a:buChar char="v"/>
            </a:pPr>
            <a:r>
              <a:rPr lang="fa-IR" sz="2800" dirty="0" smtClean="0">
                <a:latin typeface="Titr" pitchFamily="2" charset="-78"/>
                <a:cs typeface="Titr" pitchFamily="2" charset="-78"/>
              </a:rPr>
              <a:t>خدمات فرهنگی</a:t>
            </a:r>
          </a:p>
          <a:p>
            <a:pPr>
              <a:buFont typeface="Wingdings" pitchFamily="2" charset="2"/>
              <a:buChar char="v"/>
            </a:pPr>
            <a:r>
              <a:rPr lang="fa-IR" sz="2800" dirty="0" smtClean="0">
                <a:latin typeface="Titr" pitchFamily="2" charset="-78"/>
                <a:cs typeface="Titr" pitchFamily="2" charset="-78"/>
              </a:rPr>
              <a:t>فعالیت عمرانی</a:t>
            </a:r>
          </a:p>
          <a:p>
            <a:pPr>
              <a:buFont typeface="Wingdings" pitchFamily="2" charset="2"/>
              <a:buChar char="v"/>
            </a:pPr>
            <a:r>
              <a:rPr lang="fa-IR" sz="2800" dirty="0" smtClean="0">
                <a:latin typeface="Titr" pitchFamily="2" charset="-78"/>
                <a:cs typeface="Titr" pitchFamily="2" charset="-78"/>
              </a:rPr>
              <a:t>امداد به آسیب دیدگان</a:t>
            </a:r>
          </a:p>
          <a:p>
            <a:pPr>
              <a:buFont typeface="Wingdings" pitchFamily="2" charset="2"/>
              <a:buChar char="v"/>
            </a:pPr>
            <a:r>
              <a:rPr lang="fa-IR" sz="2800" dirty="0" smtClean="0">
                <a:latin typeface="Titr" pitchFamily="2" charset="-78"/>
                <a:cs typeface="Titr" pitchFamily="2" charset="-78"/>
              </a:rPr>
              <a:t>و...</a:t>
            </a:r>
            <a:endParaRPr lang="en-US" sz="2800" dirty="0">
              <a:latin typeface="Titr" pitchFamily="2" charset="-78"/>
              <a:cs typeface="Titr" pitchFamily="2" charset="-78"/>
            </a:endParaRPr>
          </a:p>
        </p:txBody>
      </p:sp>
    </p:spTree>
    <p:extLst>
      <p:ext uri="{BB962C8B-B14F-4D97-AF65-F5344CB8AC3E}">
        <p14:creationId xmlns:p14="http://schemas.microsoft.com/office/powerpoint/2010/main" val="2718075087"/>
      </p:ext>
    </p:extLst>
  </p:cSld>
  <p:clrMapOvr>
    <a:masterClrMapping/>
  </p:clrMapOvr>
  <p:transition spd="slow">
    <p:push dir="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5" name="Content Placeholder 4"/>
          <p:cNvSpPr>
            <a:spLocks noGrp="1"/>
          </p:cNvSpPr>
          <p:nvPr>
            <p:ph idx="1"/>
          </p:nvPr>
        </p:nvSpPr>
        <p:spPr/>
        <p:txBody>
          <a:bodyPr/>
          <a:lstStyle/>
          <a:p>
            <a:endParaRPr lang="fa-IR" dirty="0"/>
          </a:p>
        </p:txBody>
      </p:sp>
      <p:pic>
        <p:nvPicPr>
          <p:cNvPr id="17410" name="Picture 2" descr="C:\Users\rayansharq\Pictures\02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179512" y="1268413"/>
            <a:ext cx="8784976"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Monotype Corsiva" pitchFamily="66" charset="0"/>
                <a:cs typeface="Arial" charset="0"/>
              </a:defRPr>
            </a:lvl1pPr>
            <a:lvl2pPr marL="742950" indent="-285750" eaLnBrk="0" hangingPunct="0">
              <a:defRPr sz="3200" b="1">
                <a:solidFill>
                  <a:schemeClr val="tx1"/>
                </a:solidFill>
                <a:latin typeface="Monotype Corsiva" pitchFamily="66" charset="0"/>
                <a:cs typeface="Arial" charset="0"/>
              </a:defRPr>
            </a:lvl2pPr>
            <a:lvl3pPr marL="1143000" indent="-228600" eaLnBrk="0" hangingPunct="0">
              <a:defRPr sz="3200" b="1">
                <a:solidFill>
                  <a:schemeClr val="tx1"/>
                </a:solidFill>
                <a:latin typeface="Monotype Corsiva" pitchFamily="66" charset="0"/>
                <a:cs typeface="Arial" charset="0"/>
              </a:defRPr>
            </a:lvl3pPr>
            <a:lvl4pPr marL="1600200" indent="-228600" eaLnBrk="0" hangingPunct="0">
              <a:defRPr sz="3200" b="1">
                <a:solidFill>
                  <a:schemeClr val="tx1"/>
                </a:solidFill>
                <a:latin typeface="Monotype Corsiva" pitchFamily="66" charset="0"/>
                <a:cs typeface="Arial" charset="0"/>
              </a:defRPr>
            </a:lvl4pPr>
            <a:lvl5pPr marL="2057400" indent="-228600" eaLnBrk="0" hangingPunct="0">
              <a:defRPr sz="3200" b="1">
                <a:solidFill>
                  <a:schemeClr val="tx1"/>
                </a:solidFill>
                <a:latin typeface="Monotype Corsiva" pitchFamily="66" charset="0"/>
                <a:cs typeface="Arial" charset="0"/>
              </a:defRPr>
            </a:lvl5pPr>
            <a:lvl6pPr marL="2514600" indent="-228600" algn="r" rtl="1" eaLnBrk="0" fontAlgn="base" hangingPunct="0">
              <a:spcBef>
                <a:spcPct val="0"/>
              </a:spcBef>
              <a:spcAft>
                <a:spcPct val="0"/>
              </a:spcAft>
              <a:buClr>
                <a:srgbClr val="9933FF"/>
              </a:buClr>
              <a:buChar char="•"/>
              <a:defRPr sz="3200" b="1">
                <a:solidFill>
                  <a:schemeClr val="tx1"/>
                </a:solidFill>
                <a:latin typeface="Monotype Corsiva" pitchFamily="66" charset="0"/>
                <a:cs typeface="Arial" charset="0"/>
              </a:defRPr>
            </a:lvl6pPr>
            <a:lvl7pPr marL="2971800" indent="-228600" algn="r" rtl="1" eaLnBrk="0" fontAlgn="base" hangingPunct="0">
              <a:spcBef>
                <a:spcPct val="0"/>
              </a:spcBef>
              <a:spcAft>
                <a:spcPct val="0"/>
              </a:spcAft>
              <a:buClr>
                <a:srgbClr val="9933FF"/>
              </a:buClr>
              <a:buChar char="•"/>
              <a:defRPr sz="3200" b="1">
                <a:solidFill>
                  <a:schemeClr val="tx1"/>
                </a:solidFill>
                <a:latin typeface="Monotype Corsiva" pitchFamily="66" charset="0"/>
                <a:cs typeface="Arial" charset="0"/>
              </a:defRPr>
            </a:lvl7pPr>
            <a:lvl8pPr marL="3429000" indent="-228600" algn="r" rtl="1" eaLnBrk="0" fontAlgn="base" hangingPunct="0">
              <a:spcBef>
                <a:spcPct val="0"/>
              </a:spcBef>
              <a:spcAft>
                <a:spcPct val="0"/>
              </a:spcAft>
              <a:buClr>
                <a:srgbClr val="9933FF"/>
              </a:buClr>
              <a:buChar char="•"/>
              <a:defRPr sz="3200" b="1">
                <a:solidFill>
                  <a:schemeClr val="tx1"/>
                </a:solidFill>
                <a:latin typeface="Monotype Corsiva" pitchFamily="66" charset="0"/>
                <a:cs typeface="Arial" charset="0"/>
              </a:defRPr>
            </a:lvl8pPr>
            <a:lvl9pPr marL="3886200" indent="-228600" algn="r" rtl="1" eaLnBrk="0" fontAlgn="base" hangingPunct="0">
              <a:spcBef>
                <a:spcPct val="0"/>
              </a:spcBef>
              <a:spcAft>
                <a:spcPct val="0"/>
              </a:spcAft>
              <a:buClr>
                <a:srgbClr val="9933FF"/>
              </a:buClr>
              <a:buChar char="•"/>
              <a:defRPr sz="3200" b="1">
                <a:solidFill>
                  <a:schemeClr val="tx1"/>
                </a:solidFill>
                <a:latin typeface="Monotype Corsiva" pitchFamily="66" charset="0"/>
                <a:cs typeface="Arial" charset="0"/>
              </a:defRPr>
            </a:lvl9pPr>
          </a:lstStyle>
          <a:p>
            <a:pPr algn="r" rtl="1">
              <a:defRPr/>
            </a:pPr>
            <a:r>
              <a:rPr lang="fa-IR" sz="36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از بزرگي پرسیدند برنامه زندگی خود را بر چه بنا کرديد؟  فرمودند بر چهار اصل:</a:t>
            </a:r>
          </a:p>
          <a:p>
            <a:pPr algn="r" rtl="1">
              <a:defRPr/>
            </a:pPr>
            <a:endParaRPr lang="en-US" sz="36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endParaRPr>
          </a:p>
          <a:p>
            <a:pPr marL="457200" indent="-457200" algn="r" rtl="1">
              <a:buAutoNum type="arabicPeriod"/>
              <a:defRPr/>
            </a:pPr>
            <a:r>
              <a:rPr lang="fa-IR" sz="36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دانستم که کار مرا دیگری انجام نمی‌دهد، پس تلاش کردم؛</a:t>
            </a:r>
            <a:endParaRPr lang="en-US" sz="36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endParaRPr>
          </a:p>
          <a:p>
            <a:pPr algn="r" rtl="1">
              <a:defRPr/>
            </a:pPr>
            <a:r>
              <a:rPr lang="fa-IR" sz="36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2. و دانستم که خدا مرا می‌بیند، پس حیا کردم؛</a:t>
            </a:r>
            <a:endParaRPr lang="en-US" sz="36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endParaRPr>
          </a:p>
          <a:p>
            <a:pPr algn="r" rtl="1">
              <a:defRPr/>
            </a:pPr>
            <a:r>
              <a:rPr lang="fa-IR" sz="36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3. و دانستم رزق مرا دیگری نمی‌خورد، پس آرام شدم؛</a:t>
            </a:r>
            <a:endParaRPr lang="en-US" sz="36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endParaRPr>
          </a:p>
          <a:p>
            <a:pPr algn="r" rtl="1">
              <a:defRPr/>
            </a:pPr>
            <a:r>
              <a:rPr lang="fa-IR" sz="36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rPr>
              <a:t>4. و دانستم که پایان کارم مرگ است، پس مهیا شدم.</a:t>
            </a:r>
            <a:endParaRPr lang="en-US" sz="36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tr" pitchFamily="2" charset="-78"/>
              <a:cs typeface="Titr" pitchFamily="2" charset="-78"/>
            </a:endParaRPr>
          </a:p>
        </p:txBody>
      </p:sp>
    </p:spTree>
    <p:extLst>
      <p:ext uri="{BB962C8B-B14F-4D97-AF65-F5344CB8AC3E}">
        <p14:creationId xmlns:p14="http://schemas.microsoft.com/office/powerpoint/2010/main" val="336155243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10.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11.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12.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13.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14.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15.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16.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17.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18.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19.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20.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21.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22.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23.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24.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25.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26.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27.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28.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29.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3.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ags/tag30.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31.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32.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33.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34.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35.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36.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37.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38.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39.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4.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40.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41.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42.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43.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44.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45.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46.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47.xml><?xml version="1.0" encoding="utf-8"?>
<p:tagLst xmlns:a="http://schemas.openxmlformats.org/drawingml/2006/main" xmlns:r="http://schemas.openxmlformats.org/officeDocument/2006/relationships" xmlns:p="http://schemas.openxmlformats.org/presentationml/2006/main">
  <p:tag name="DVSHAPEID" val="GFUQynbDZ7CnnKAa7cx9MM"/>
</p:tagLst>
</file>

<file path=ppt/tags/tag48.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49.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5.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6.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7.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8.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9.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TM02900743[[fn=Organic]]</Template>
  <TotalTime>2652</TotalTime>
  <Words>22175</Words>
  <Application>Microsoft Office PowerPoint</Application>
  <PresentationFormat>On-screen Show (4:3)</PresentationFormat>
  <Paragraphs>2278</Paragraphs>
  <Slides>344</Slides>
  <Notes>6</Notes>
  <HiddenSlides>0</HiddenSlides>
  <MMClips>5</MMClips>
  <ScaleCrop>false</ScaleCrop>
  <HeadingPairs>
    <vt:vector size="8" baseType="variant">
      <vt:variant>
        <vt:lpstr>Fonts Used</vt:lpstr>
      </vt:variant>
      <vt:variant>
        <vt:i4>22</vt:i4>
      </vt:variant>
      <vt:variant>
        <vt:lpstr>Theme</vt:lpstr>
      </vt:variant>
      <vt:variant>
        <vt:i4>1</vt:i4>
      </vt:variant>
      <vt:variant>
        <vt:lpstr>Embedded OLE Servers</vt:lpstr>
      </vt:variant>
      <vt:variant>
        <vt:i4>1</vt:i4>
      </vt:variant>
      <vt:variant>
        <vt:lpstr>Slide Titles</vt:lpstr>
      </vt:variant>
      <vt:variant>
        <vt:i4>344</vt:i4>
      </vt:variant>
    </vt:vector>
  </HeadingPairs>
  <TitlesOfParts>
    <vt:vector size="368" baseType="lpstr">
      <vt:lpstr>2  Nazanin</vt:lpstr>
      <vt:lpstr>2  Titr</vt:lpstr>
      <vt:lpstr>Aharoni</vt:lpstr>
      <vt:lpstr>Arial</vt:lpstr>
      <vt:lpstr>B Nazanin</vt:lpstr>
      <vt:lpstr>B Tabassom</vt:lpstr>
      <vt:lpstr>B Titr</vt:lpstr>
      <vt:lpstr>B Traffic</vt:lpstr>
      <vt:lpstr>B Yekan</vt:lpstr>
      <vt:lpstr>Calibri</vt:lpstr>
      <vt:lpstr>Calibri Light</vt:lpstr>
      <vt:lpstr>Cambria Math</vt:lpstr>
      <vt:lpstr>Courier New</vt:lpstr>
      <vt:lpstr>IranNastaliq</vt:lpstr>
      <vt:lpstr>Times New Roman</vt:lpstr>
      <vt:lpstr>Titr</vt:lpstr>
      <vt:lpstr>Traditional Arabic</vt:lpstr>
      <vt:lpstr>Trebuchet MS</vt:lpstr>
      <vt:lpstr>Vani</vt:lpstr>
      <vt:lpstr>Vijaya</vt:lpstr>
      <vt:lpstr>Wingdings</vt:lpstr>
      <vt:lpstr>Wingdings 2</vt:lpstr>
      <vt:lpstr>HDOfficeLightV0</vt:lpstr>
      <vt:lpstr>Presentation</vt:lpstr>
      <vt:lpstr>PowerPoint Presentation</vt:lpstr>
      <vt:lpstr>PowerPoint Presentation</vt:lpstr>
      <vt:lpstr>PowerPoint Presentation</vt:lpstr>
      <vt:lpstr>PowerPoint Presentation</vt:lpstr>
      <vt:lpstr>PowerPoint Presentation</vt:lpstr>
      <vt:lpstr>شرطهاي اخذ درس</vt:lpstr>
      <vt:lpstr>نكات</vt:lpstr>
      <vt:lpstr>PowerPoint Presentation</vt:lpstr>
      <vt:lpstr>منابع درس</vt:lpstr>
      <vt:lpstr>PowerPoint Presentation</vt:lpstr>
      <vt:lpstr>PowerPoint Presentation</vt:lpstr>
      <vt:lpstr>PowerPoint Presentation</vt:lpstr>
      <vt:lpstr>PowerPoint Presentation</vt:lpstr>
      <vt:lpstr>PowerPoint Presentation</vt:lpstr>
      <vt:lpstr>تعريف و موضوع ماليه عمومي</vt:lpstr>
      <vt:lpstr>تعريف و موضوع ماليه عمومي</vt:lpstr>
      <vt:lpstr>تعريف و موضوع ماليه عمومي</vt:lpstr>
      <vt:lpstr>تعريف و موضوع ماليه عمومي</vt:lpstr>
      <vt:lpstr>PowerPoint Presentation</vt:lpstr>
      <vt:lpstr>تعريف و موضوع ماليه عمومي </vt:lpstr>
      <vt:lpstr>PowerPoint Presentation</vt:lpstr>
      <vt:lpstr>تعريف و موضوع ماليه عمومي</vt:lpstr>
      <vt:lpstr>PowerPoint Presentation</vt:lpstr>
      <vt:lpstr>تعريف و موضوع ماليه عمومي  تولید بهینه کالای عمومی</vt:lpstr>
      <vt:lpstr>تعريف و موضوع ماليه عمومي تولید بهینه کالای عمومی</vt:lpstr>
      <vt:lpstr>وظيفه ماليه عمومي</vt:lpstr>
      <vt:lpstr>وظيفه ماليه عمومي</vt:lpstr>
      <vt:lpstr>وظيفه ماليه عمومي  </vt:lpstr>
      <vt:lpstr>وظيفه ماليه عمومي  </vt:lpstr>
      <vt:lpstr>وظيفه ماليه عمومي  </vt:lpstr>
      <vt:lpstr>وظيفه ماليه عمومي  </vt:lpstr>
      <vt:lpstr>PowerPoint Presentation</vt:lpstr>
      <vt:lpstr>PowerPoint Presentation</vt:lpstr>
      <vt:lpstr>PowerPoint Presentation</vt:lpstr>
      <vt:lpstr>PowerPoint Presentation</vt:lpstr>
      <vt:lpstr>وظيفه ماليه عمومي </vt:lpstr>
      <vt:lpstr>كلامي از بزرگان</vt:lpstr>
      <vt:lpstr>PowerPoint Presentation</vt:lpstr>
      <vt:lpstr>PowerPoint Presentation</vt:lpstr>
      <vt:lpstr>كالاها و خدمات عمومي و رجحان (اولويت ) فردي</vt:lpstr>
      <vt:lpstr>PowerPoint Presentation</vt:lpstr>
      <vt:lpstr>PowerPoint Presentation</vt:lpstr>
      <vt:lpstr>كالاها و خدمات عمومي و رجحان (اولويت ) فردي</vt:lpstr>
      <vt:lpstr>كالاها و خدمات عمومي و رجحان (اولويت ) فردي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تجزیه و تحلیل سیستماتیک </vt:lpstr>
      <vt:lpstr>تحليل اصل هزينه فايده</vt:lpstr>
      <vt:lpstr>PowerPoint Presentation</vt:lpstr>
      <vt:lpstr>تحليل اصل هزينه فايده</vt:lpstr>
      <vt:lpstr>تحليل اصل هزينه فايده</vt:lpstr>
      <vt:lpstr>تحليل اصل هزينه فايده</vt:lpstr>
      <vt:lpstr>تحليل اصل هزينه فايده</vt:lpstr>
      <vt:lpstr>تحليل اصل هزينه فايده</vt:lpstr>
      <vt:lpstr>PowerPoint Presentation</vt:lpstr>
      <vt:lpstr>PowerPoint Presentation</vt:lpstr>
      <vt:lpstr>تحليل اصل هزينه فايده</vt:lpstr>
      <vt:lpstr>PowerPoint Presentation</vt:lpstr>
      <vt:lpstr>مقدار وترکیب هزینه های دولت</vt:lpstr>
      <vt:lpstr>انواع هزینه های دولت</vt:lpstr>
      <vt:lpstr>گروه بندی کشورهای جهان تا قبل از سال 1991</vt:lpstr>
      <vt:lpstr>دلایل رشد هزینه های دولت</vt:lpstr>
      <vt:lpstr>با ایجاد راه و جاده توسط دولت -جابجایی کالا ارزانتر-کاهش قیمت کالای مصرفی –افزایش تقاضا-افزایش عرضه تولیدات-سرمایه گذاری بیشتر توسط بخش خصوصی  </vt:lpstr>
      <vt:lpstr>3.تحلیل سیاسی و تغییرات در هزینه های دولت(نظریات بیکاک و وایزمن) </vt:lpstr>
      <vt:lpstr>صبر</vt:lpstr>
      <vt:lpstr>بخش اول فصل سوم دولت و توزیع درامد</vt:lpstr>
      <vt:lpstr>منابع ایجاد کننده در آمد خانوار</vt:lpstr>
      <vt:lpstr> 1- علت تفاوت در دستمزد و حقوق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سیر بودجه دولتی ایران از سال 1303 تا  1319</vt:lpstr>
      <vt:lpstr>سیر بودجه دولتی ایران از سال 1320 تا 1336</vt:lpstr>
      <vt:lpstr>هزینه های کل و جاری دولت 1361-1351</vt:lpstr>
      <vt:lpstr>درآمد دولت وتولید ناخالص ملی 1373-1369</vt:lpstr>
      <vt:lpstr>درآمدهای دولت و تولید ناخالص ملی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مقدمه</vt:lpstr>
      <vt:lpstr>PowerPoint Presentation</vt:lpstr>
      <vt:lpstr>PowerPoint Presentation</vt:lpstr>
      <vt:lpstr>PowerPoint Presentation</vt:lpstr>
      <vt:lpstr>PowerPoint Presentation</vt:lpstr>
      <vt:lpstr>مفهوم کلى مالیات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اصول مالیات</vt:lpstr>
      <vt:lpstr>اصول مالیات</vt:lpstr>
      <vt:lpstr>اصول مالیات</vt:lpstr>
      <vt:lpstr>اصول مالیات</vt:lpstr>
      <vt:lpstr>اصول مالیات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مالیات بر ارزش افزوده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نتیجه :</vt:lpstr>
      <vt:lpstr>تاثیر کشش منحنی های عرضه و تقاضا در سهم مالیات:</vt:lpstr>
      <vt:lpstr>تاثیر کشش منحنی های عرضه و تقاضا در سهم مالیات:</vt:lpstr>
      <vt:lpstr>PowerPoint Presentation</vt:lpstr>
      <vt:lpstr>تاثیر کشش منحنی های عرضه و تقاضا در سهم مالیات:</vt:lpstr>
      <vt:lpstr>PowerPoint Presentation</vt:lpstr>
      <vt:lpstr>PowerPoint Presentation</vt:lpstr>
      <vt:lpstr>PowerPoint Presentation</vt:lpstr>
      <vt:lpstr>سوبسید بر واحد فروش</vt:lpstr>
      <vt:lpstr>انواع سوبسید:  </vt:lpstr>
      <vt:lpstr>انواع سوبسید:</vt:lpstr>
      <vt:lpstr>PowerPoint Presentation</vt:lpstr>
      <vt:lpstr>انواع سوبسید:  </vt:lpstr>
      <vt:lpstr>سوبسید بر واحد در یک بازار رقابتی:</vt:lpstr>
      <vt:lpstr>PowerPoint Presentation</vt:lpstr>
      <vt:lpstr>PowerPoint Presentation</vt:lpstr>
      <vt:lpstr>PowerPoint Presentation</vt:lpstr>
      <vt:lpstr>PowerPoint Presentation</vt:lpstr>
      <vt:lpstr>سهم سوبسید متقاضی و عرضه کننده</vt:lpstr>
      <vt:lpstr>تاثیر کشش منحنی های عرضه وتقاضا بر وقوع وسهم سوبسید:</vt:lpstr>
      <vt:lpstr>PowerPoint Presentation</vt:lpstr>
      <vt:lpstr>PowerPoint Presentation</vt:lpstr>
      <vt:lpstr>PowerPoint Presentation</vt:lpstr>
      <vt:lpstr>PowerPoint Presentation</vt:lpstr>
      <vt:lpstr>نتیجه :</vt:lpstr>
      <vt:lpstr>دو نتیجه مهم :</vt:lpstr>
      <vt:lpstr>مالیات و سوبسید در بازار رقابتی و اثرات تخصیص منابع:</vt:lpstr>
      <vt:lpstr>PowerPoint Presentation</vt:lpstr>
      <vt:lpstr>مالیات و سوبسید در بازار رقابتی و اثرات تخصیص منابع:</vt:lpstr>
      <vt:lpstr>مالیات و سوبسید در بازار رقابتی و اثرات تخصیص منابع:</vt:lpstr>
      <vt:lpstr>PowerPoint Presentation</vt:lpstr>
      <vt:lpstr>PowerPoint Presentation</vt:lpstr>
      <vt:lpstr>PowerPoint Presentation</vt:lpstr>
      <vt:lpstr>PowerPoint Presentation</vt:lpstr>
      <vt:lpstr>PowerPoint Presentation</vt:lpstr>
      <vt:lpstr>مالیات بر قیمت فروش :</vt:lpstr>
      <vt:lpstr>مالیات بر قیمت فروش :</vt:lpstr>
      <vt:lpstr>مالیات بر قیمت فروش :</vt:lpstr>
      <vt:lpstr>PowerPoint Presentation</vt:lpstr>
      <vt:lpstr>مالیات بر قیمت فروش :</vt:lpstr>
      <vt:lpstr>مالیات بر قیمت فروش :</vt:lpstr>
      <vt:lpstr>PowerPoint Presentation</vt:lpstr>
      <vt:lpstr>تاثیر کشش منحنی های عرضه و تقاضا</vt:lpstr>
      <vt:lpstr>تاثیر کشش منحنی های عرضه و تقاضا</vt:lpstr>
      <vt:lpstr>PowerPoint Presentation</vt:lpstr>
      <vt:lpstr>سوبسید بر قیمت فروش:</vt:lpstr>
      <vt:lpstr>سوبسید بر قیمت فروش:</vt:lpstr>
      <vt:lpstr>سوبسید بر قیمت فروش:</vt:lpstr>
      <vt:lpstr>PowerPoint Presentation</vt:lpstr>
      <vt:lpstr>مالیات بر واحد یا قیمت در بازار نهاده ها :</vt:lpstr>
      <vt:lpstr>PowerPoint Presentation</vt:lpstr>
      <vt:lpstr>PowerPoint Presentation</vt:lpstr>
      <vt:lpstr>مالیات بر واحد یا قیمت در بازار نهاده ها:</vt:lpstr>
      <vt:lpstr>تاثیر کشش منحنی های عرضه و تقاضا</vt:lpstr>
      <vt:lpstr>مالیات و سوبسید در بازار انحصار کامل : </vt:lpstr>
      <vt:lpstr>PowerPoint Presentation</vt:lpstr>
      <vt:lpstr>PowerPoint Presentation</vt:lpstr>
      <vt:lpstr>PowerPoint Presentation</vt:lpstr>
      <vt:lpstr>سوبسید بر واحد و قیمت در بازار انحصار کامل</vt:lpstr>
      <vt:lpstr>PowerPoint Presentation</vt:lpstr>
      <vt:lpstr>نحوه انتقال مالیات و سوبسید به مصرف کننده :  </vt:lpstr>
      <vt:lpstr>PowerPoint Presentation</vt:lpstr>
      <vt:lpstr>مالیات بر درآمد اشخاص : </vt:lpstr>
      <vt:lpstr>PowerPoint Presentation</vt:lpstr>
      <vt:lpstr>پایه مالیات بر درآمد: </vt:lpstr>
      <vt:lpstr>تفاوت بین مالیات بر درآمد و مالیات بر فروش</vt:lpstr>
      <vt:lpstr>تفاوت بین مالیات بر درآمد و مالیات بر فروش</vt:lpstr>
      <vt:lpstr>تفاوت بین مالیات بر درآمد و مالیات بر فروش</vt:lpstr>
      <vt:lpstr>تفاوت بین مالیات بر درآمد و مالیات بر فروش</vt:lpstr>
      <vt:lpstr>مالیات بر درآمد</vt:lpstr>
      <vt:lpstr>مالیات بر دستمزد و حقوق : </vt:lpstr>
      <vt:lpstr>مالیات بر دستمزد و حقوق : </vt:lpstr>
      <vt:lpstr>PowerPoint Presentation</vt:lpstr>
      <vt:lpstr>PowerPoint Presentation</vt:lpstr>
      <vt:lpstr>PowerPoint Presentation</vt:lpstr>
      <vt:lpstr>PowerPoint Presentation</vt:lpstr>
      <vt:lpstr>PowerPoint Presentation</vt:lpstr>
      <vt:lpstr>مالیات بر شرکتها: </vt:lpstr>
      <vt:lpstr>مالیات بر شرکتها: </vt:lpstr>
      <vt:lpstr>دلایل مخالفان مالیات بر شرکتها:</vt:lpstr>
      <vt:lpstr>دلایل مخالفان مالیات بر شرکتها:</vt:lpstr>
      <vt:lpstr>مالیات بر شرکتها: </vt:lpstr>
      <vt:lpstr>مالیات بر شرکتها: </vt:lpstr>
      <vt:lpstr>مالیات بر شرکتها: </vt:lpstr>
      <vt:lpstr>روشهای محاسبه استهلاک سرمایه: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سیاستهای مالی دولت: </vt:lpstr>
      <vt:lpstr>سیاستهای مالی دولت: </vt:lpstr>
      <vt:lpstr>ابزارهای سیاست مالی</vt:lpstr>
      <vt:lpstr>میزان کنترل دولت بر ابزارهای مالی:</vt:lpstr>
      <vt:lpstr>متغيرهاي  اقتصادي كه مستقيما در كنترل دولت هستند:</vt:lpstr>
      <vt:lpstr>عواملي كه نتيجه فعاليتهاي اقتصادي جامعه و تصميم هاي دولت هستند</vt:lpstr>
      <vt:lpstr>مدل درآمد ملی:</vt:lpstr>
      <vt:lpstr>شروط تعادل در اقتصاد دو بخشی</vt:lpstr>
      <vt:lpstr>جریان چرخشی درآمد – تولید در اقتصاد سه بخشی:</vt:lpstr>
      <vt:lpstr>شروط تعادل در اقتصاد سه  بخشی:</vt:lpstr>
      <vt:lpstr>تعادل:</vt:lpstr>
      <vt:lpstr>مصرف:  </vt:lpstr>
      <vt:lpstr>مصرف:  </vt:lpstr>
      <vt:lpstr>فرمول تولید تعادلی</vt:lpstr>
      <vt:lpstr>فرمول تولید تعادلی</vt:lpstr>
      <vt:lpstr>تغییر در تعادل  (سرمایه گذاری)</vt:lpstr>
      <vt:lpstr>PowerPoint Presentation</vt:lpstr>
      <vt:lpstr>تغییر در تعادل</vt:lpstr>
      <vt:lpstr>موارد نقص مدل درآمد ملی:</vt:lpstr>
      <vt:lpstr>PowerPoint Presentation</vt:lpstr>
      <vt:lpstr>PowerPoint Presentation</vt:lpstr>
      <vt:lpstr>بودجه متعادل:</vt:lpstr>
      <vt:lpstr>بودجه متعادل:</vt:lpstr>
      <vt:lpstr>ضریب افزایش بودجه متعادل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MRT www.Win2Farsi.com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MRT Pack 30 DVDs</dc:creator>
  <cp:lastModifiedBy>DR DARVISH</cp:lastModifiedBy>
  <cp:revision>243</cp:revision>
  <dcterms:created xsi:type="dcterms:W3CDTF">2014-03-02T16:24:01Z</dcterms:created>
  <dcterms:modified xsi:type="dcterms:W3CDTF">2015-11-04T08:31:54Z</dcterms:modified>
</cp:coreProperties>
</file>