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0" r:id="rId1"/>
    <p:sldMasterId id="2147483717" r:id="rId2"/>
  </p:sldMasterIdLst>
  <p:sldIdLst>
    <p:sldId id="262" r:id="rId3"/>
    <p:sldId id="256" r:id="rId4"/>
    <p:sldId id="259" r:id="rId5"/>
    <p:sldId id="270" r:id="rId6"/>
    <p:sldId id="271" r:id="rId7"/>
    <p:sldId id="272" r:id="rId8"/>
    <p:sldId id="273" r:id="rId9"/>
    <p:sldId id="275" r:id="rId10"/>
    <p:sldId id="278" r:id="rId11"/>
    <p:sldId id="276" r:id="rId12"/>
    <p:sldId id="277" r:id="rId13"/>
    <p:sldId id="257" r:id="rId14"/>
    <p:sldId id="260" r:id="rId15"/>
    <p:sldId id="263" r:id="rId16"/>
    <p:sldId id="264" r:id="rId17"/>
    <p:sldId id="265" r:id="rId18"/>
    <p:sldId id="266" r:id="rId19"/>
    <p:sldId id="267" r:id="rId20"/>
    <p:sldId id="268" r:id="rId21"/>
    <p:sldId id="269" r:id="rId22"/>
    <p:sldId id="258" r:id="rId23"/>
    <p:sldId id="27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02036D-FEFB-4B25-A910-503C3F148C8F}">
          <p14:sldIdLst>
            <p14:sldId id="262"/>
            <p14:sldId id="256"/>
            <p14:sldId id="259"/>
            <p14:sldId id="270"/>
            <p14:sldId id="271"/>
            <p14:sldId id="272"/>
            <p14:sldId id="273"/>
            <p14:sldId id="275"/>
            <p14:sldId id="278"/>
            <p14:sldId id="276"/>
            <p14:sldId id="277"/>
            <p14:sldId id="257"/>
            <p14:sldId id="260"/>
            <p14:sldId id="263"/>
            <p14:sldId id="264"/>
            <p14:sldId id="265"/>
            <p14:sldId id="266"/>
            <p14:sldId id="267"/>
            <p14:sldId id="268"/>
            <p14:sldId id="269"/>
            <p14:sldId id="258"/>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78"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812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924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3683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944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2034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5212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953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76260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8" descr="101_12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ctrTitle"/>
          </p:nvPr>
        </p:nvSpPr>
        <p:spPr>
          <a:xfrm>
            <a:off x="914400" y="352425"/>
            <a:ext cx="10363200" cy="1143000"/>
          </a:xfrm>
        </p:spPr>
        <p:txBody>
          <a:bodyPr/>
          <a:lstStyle>
            <a:lvl1pPr>
              <a:defRPr sz="4400" b="1" smtClean="0">
                <a:solidFill>
                  <a:schemeClr val="bg1"/>
                </a:solidFill>
              </a:defRPr>
            </a:lvl1pPr>
          </a:lstStyle>
          <a:p>
            <a:pPr lvl="0"/>
            <a:r>
              <a:rPr lang="en-US" noProof="0" smtClean="0"/>
              <a:t>Click to edit Master title style</a:t>
            </a:r>
          </a:p>
        </p:txBody>
      </p:sp>
      <p:sp>
        <p:nvSpPr>
          <p:cNvPr id="47107" name="Rectangle 3"/>
          <p:cNvSpPr>
            <a:spLocks noGrp="1" noChangeArrowheads="1"/>
          </p:cNvSpPr>
          <p:nvPr>
            <p:ph type="subTitle" idx="1"/>
          </p:nvPr>
        </p:nvSpPr>
        <p:spPr>
          <a:xfrm>
            <a:off x="1828800" y="1722439"/>
            <a:ext cx="8534400" cy="682625"/>
          </a:xfrm>
        </p:spPr>
        <p:txBody>
          <a:bodyPr/>
          <a:lstStyle>
            <a:lvl1pPr marL="0" indent="0" algn="ctr">
              <a:buFontTx/>
              <a:buNone/>
              <a:defRPr smtClean="0"/>
            </a:lvl1pPr>
          </a:lstStyle>
          <a:p>
            <a:pPr lvl="0"/>
            <a:r>
              <a:rPr lang="en-US" noProof="0" smtClean="0"/>
              <a:t>Click to edit Master subtitle style</a:t>
            </a:r>
          </a:p>
        </p:txBody>
      </p:sp>
      <p:sp>
        <p:nvSpPr>
          <p:cNvPr id="5" name="Date Placeholder 4"/>
          <p:cNvSpPr>
            <a:spLocks noGrp="1" noChangeArrowheads="1"/>
          </p:cNvSpPr>
          <p:nvPr>
            <p:ph type="dt" sz="half" idx="10"/>
          </p:nvPr>
        </p:nvSpPr>
        <p:spPr bwMode="auto">
          <a:xfrm>
            <a:off x="9144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96" charset="-128"/>
              </a:defRPr>
            </a:lvl1pPr>
          </a:lstStyle>
          <a:p>
            <a:pPr>
              <a:defRPr/>
            </a:pPr>
            <a:endParaRPr lang="en-US"/>
          </a:p>
        </p:txBody>
      </p:sp>
      <p:sp>
        <p:nvSpPr>
          <p:cNvPr id="6" name="Footer Placeholder 5"/>
          <p:cNvSpPr>
            <a:spLocks noGrp="1" noChangeArrowheads="1"/>
          </p:cNvSpPr>
          <p:nvPr>
            <p:ph type="ftr" sz="quarter" idx="11"/>
          </p:nvPr>
        </p:nvSpPr>
        <p:spPr bwMode="auto">
          <a:xfrm>
            <a:off x="4165600" y="6248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96" charset="-128"/>
              </a:defRPr>
            </a:lvl1pPr>
          </a:lstStyle>
          <a:p>
            <a:pPr>
              <a:defRPr/>
            </a:pPr>
            <a:endParaRPr lang="en-US"/>
          </a:p>
        </p:txBody>
      </p:sp>
      <p:sp>
        <p:nvSpPr>
          <p:cNvPr id="7" name="Slide Number Placeholder 6"/>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3232882-BAE5-4E77-9BE6-444E8630E851}" type="slidenum">
              <a:rPr lang="en-GB" altLang="en-US"/>
              <a:pPr>
                <a:defRPr/>
              </a:pPr>
              <a:t>‹#›</a:t>
            </a:fld>
            <a:endParaRPr lang="en-GB" altLang="en-US"/>
          </a:p>
        </p:txBody>
      </p:sp>
    </p:spTree>
    <p:extLst>
      <p:ext uri="{BB962C8B-B14F-4D97-AF65-F5344CB8AC3E}">
        <p14:creationId xmlns:p14="http://schemas.microsoft.com/office/powerpoint/2010/main" val="19564450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914400" y="287338"/>
            <a:ext cx="10363200" cy="1143000"/>
          </a:xfrm>
        </p:spPr>
        <p:txBody>
          <a:bodyPr/>
          <a:lstStyle>
            <a:lvl1pPr>
              <a:defRPr/>
            </a:lvl1pPr>
          </a:lstStyle>
          <a:p>
            <a:r>
              <a:rPr lang="en-US" smtClean="0"/>
              <a:t>Click to edit Master title style</a:t>
            </a:r>
            <a:endParaRPr lang="en-US"/>
          </a:p>
        </p:txBody>
      </p:sp>
      <p:sp>
        <p:nvSpPr>
          <p:cNvPr id="25603" name="Rectangle 3"/>
          <p:cNvSpPr>
            <a:spLocks noGrp="1" noChangeArrowheads="1"/>
          </p:cNvSpPr>
          <p:nvPr>
            <p:ph type="subTitle" idx="1"/>
          </p:nvPr>
        </p:nvSpPr>
        <p:spPr>
          <a:xfrm>
            <a:off x="922868" y="2427289"/>
            <a:ext cx="10367433" cy="1000125"/>
          </a:xfrm>
        </p:spPr>
        <p:txBody>
          <a:bodyPr/>
          <a:lstStyle>
            <a:lvl1pPr marL="0" indent="0" algn="ctr">
              <a:buFontTx/>
              <a:buNone/>
              <a:defRPr/>
            </a:lvl1pPr>
          </a:lstStyle>
          <a:p>
            <a:r>
              <a:rPr lang="en-US" smtClean="0"/>
              <a:t>Click to edit Master subtitle style</a:t>
            </a:r>
            <a:endParaRPr lang="en-US"/>
          </a:p>
        </p:txBody>
      </p:sp>
      <p:sp>
        <p:nvSpPr>
          <p:cNvPr id="4" name="Date Placeholder 3"/>
          <p:cNvSpPr>
            <a:spLocks noGrp="1" noChangeArrowheads="1"/>
          </p:cNvSpPr>
          <p:nvPr>
            <p:ph type="dt" sz="half" idx="10"/>
          </p:nvPr>
        </p:nvSpPr>
        <p:spPr bwMode="auto">
          <a:xfrm>
            <a:off x="9144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96" charset="-128"/>
              </a:defRPr>
            </a:lvl1pPr>
          </a:lstStyle>
          <a:p>
            <a:pPr>
              <a:defRPr/>
            </a:pPr>
            <a:endParaRPr lang="en-US"/>
          </a:p>
        </p:txBody>
      </p:sp>
      <p:sp>
        <p:nvSpPr>
          <p:cNvPr id="5" name="Footer Placeholder 4"/>
          <p:cNvSpPr>
            <a:spLocks noGrp="1" noChangeArrowheads="1"/>
          </p:cNvSpPr>
          <p:nvPr>
            <p:ph type="ftr" sz="quarter" idx="11"/>
          </p:nvPr>
        </p:nvSpPr>
        <p:spPr bwMode="auto">
          <a:xfrm>
            <a:off x="4165600" y="6248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96" charset="-128"/>
              </a:defRPr>
            </a:lvl1pPr>
          </a:lstStyle>
          <a:p>
            <a:pPr>
              <a:defRPr/>
            </a:pPr>
            <a:endParaRPr lang="en-US"/>
          </a:p>
        </p:txBody>
      </p:sp>
      <p:sp>
        <p:nvSpPr>
          <p:cNvPr id="6" name="Slide Number Placeholder 5"/>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78F9763-CBCB-4261-BF04-67BFFB4B020C}" type="slidenum">
              <a:rPr lang="en-GB" altLang="en-US"/>
              <a:pPr>
                <a:defRPr/>
              </a:pPr>
              <a:t>‹#›</a:t>
            </a:fld>
            <a:endParaRPr lang="en-GB" altLang="en-US"/>
          </a:p>
        </p:txBody>
      </p:sp>
    </p:spTree>
    <p:extLst>
      <p:ext uri="{BB962C8B-B14F-4D97-AF65-F5344CB8AC3E}">
        <p14:creationId xmlns:p14="http://schemas.microsoft.com/office/powerpoint/2010/main" val="276063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57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6115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342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9680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35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ue background">
    <p:spTree>
      <p:nvGrpSpPr>
        <p:cNvPr id="1" name=""/>
        <p:cNvGrpSpPr/>
        <p:nvPr/>
      </p:nvGrpSpPr>
      <p:grpSpPr>
        <a:xfrm>
          <a:off x="0" y="0"/>
          <a:ext cx="0" cy="0"/>
          <a:chOff x="0" y="0"/>
          <a:chExt cx="0" cy="0"/>
        </a:xfrm>
      </p:grpSpPr>
      <p:pic>
        <p:nvPicPr>
          <p:cNvPr id="4" name="Picture 10" descr="101_1248-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p:spPr>
        <p:txBody>
          <a:bodyPr/>
          <a:lstStyle/>
          <a:p>
            <a:r>
              <a:rPr lang="en-US" smtClean="0"/>
              <a:t>Click to edit Master title style</a:t>
            </a:r>
            <a:endParaRPr lang="en-US" dirty="0"/>
          </a:p>
        </p:txBody>
      </p:sp>
      <p:sp>
        <p:nvSpPr>
          <p:cNvPr id="8" name="Text Placeholder 7"/>
          <p:cNvSpPr>
            <a:spLocks noGrp="1"/>
          </p:cNvSpPr>
          <p:nvPr>
            <p:ph type="body" sz="quarter" idx="13"/>
          </p:nvPr>
        </p:nvSpPr>
        <p:spPr>
          <a:xfrm>
            <a:off x="624417" y="1567865"/>
            <a:ext cx="10955867" cy="4551362"/>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bwMode="auto">
          <a:xfrm>
            <a:off x="609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96" charset="-128"/>
              </a:defRPr>
            </a:lvl1pPr>
          </a:lstStyle>
          <a:p>
            <a:pPr>
              <a:defRPr/>
            </a:pPr>
            <a:endParaRPr lang="en-US"/>
          </a:p>
        </p:txBody>
      </p:sp>
      <p:sp>
        <p:nvSpPr>
          <p:cNvPr id="6" name="Footer Placeholder 4"/>
          <p:cNvSpPr>
            <a:spLocks noGrp="1"/>
          </p:cNvSpPr>
          <p:nvPr>
            <p:ph type="ftr" sz="quarter" idx="15"/>
          </p:nvPr>
        </p:nvSpPr>
        <p:spPr bwMode="auto">
          <a:xfrm>
            <a:off x="4165600" y="6245225"/>
            <a:ext cx="3860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96" charset="-128"/>
              </a:defRPr>
            </a:lvl1pPr>
          </a:lstStyle>
          <a:p>
            <a:pPr>
              <a:defRPr/>
            </a:pPr>
            <a:endParaRPr lang="en-US"/>
          </a:p>
        </p:txBody>
      </p:sp>
      <p:sp>
        <p:nvSpPr>
          <p:cNvPr id="7" name="Slide Number Placeholder 5"/>
          <p:cNvSpPr>
            <a:spLocks noGrp="1"/>
          </p:cNvSpPr>
          <p:nvPr>
            <p:ph type="sldNum" sz="quarter" idx="16"/>
          </p:nvPr>
        </p:nvSpPr>
        <p:spPr bwMode="auto">
          <a:xfrm>
            <a:off x="8737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33C25B0-1425-4422-8449-2450BDB2F11C}" type="slidenum">
              <a:rPr lang="en-GB" altLang="en-US"/>
              <a:pPr>
                <a:defRPr/>
              </a:pPr>
              <a:t>‹#›</a:t>
            </a:fld>
            <a:endParaRPr lang="en-GB" altLang="en-US"/>
          </a:p>
        </p:txBody>
      </p:sp>
    </p:spTree>
    <p:extLst>
      <p:ext uri="{BB962C8B-B14F-4D97-AF65-F5344CB8AC3E}">
        <p14:creationId xmlns:p14="http://schemas.microsoft.com/office/powerpoint/2010/main" val="872970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r>
              <a:rPr lang="en-US" noProof="0" smtClean="0"/>
              <a:t>Click icon to add table</a:t>
            </a:r>
          </a:p>
        </p:txBody>
      </p:sp>
    </p:spTree>
    <p:extLst>
      <p:ext uri="{BB962C8B-B14F-4D97-AF65-F5344CB8AC3E}">
        <p14:creationId xmlns:p14="http://schemas.microsoft.com/office/powerpoint/2010/main" val="1570151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sz="3200"/>
            </a:lvl1p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309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323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905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937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063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918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5050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895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jpe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12/6/2015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059628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101_124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1" y="274638"/>
            <a:ext cx="82782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609601" y="1600200"/>
            <a:ext cx="8278284"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Tree>
    <p:extLst>
      <p:ext uri="{BB962C8B-B14F-4D97-AF65-F5344CB8AC3E}">
        <p14:creationId xmlns:p14="http://schemas.microsoft.com/office/powerpoint/2010/main" val="146697867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txStyles>
    <p:titleStyle>
      <a:lvl1pPr algn="ctr" rtl="0" eaLnBrk="1" fontAlgn="base" hangingPunct="1">
        <a:spcBef>
          <a:spcPct val="0"/>
        </a:spcBef>
        <a:spcAft>
          <a:spcPct val="0"/>
        </a:spcAft>
        <a:defRPr sz="3600">
          <a:solidFill>
            <a:schemeClr val="tx1"/>
          </a:solidFill>
          <a:latin typeface="+mj-lt"/>
          <a:ea typeface="MS PGothic" panose="020B0600070205080204" pitchFamily="34" charset="-128"/>
          <a:cs typeface="+mj-cs"/>
        </a:defRPr>
      </a:lvl1pPr>
      <a:lvl2pPr algn="ctr" rtl="0" eaLnBrk="1" fontAlgn="base" hangingPunct="1">
        <a:spcBef>
          <a:spcPct val="0"/>
        </a:spcBef>
        <a:spcAft>
          <a:spcPct val="0"/>
        </a:spcAft>
        <a:defRPr sz="3600">
          <a:solidFill>
            <a:schemeClr val="tx1"/>
          </a:solidFill>
          <a:latin typeface="Arial" charset="0"/>
          <a:ea typeface="MS PGothic" panose="020B0600070205080204" pitchFamily="34" charset="-128"/>
        </a:defRPr>
      </a:lvl2pPr>
      <a:lvl3pPr algn="ctr" rtl="0" eaLnBrk="1" fontAlgn="base" hangingPunct="1">
        <a:spcBef>
          <a:spcPct val="0"/>
        </a:spcBef>
        <a:spcAft>
          <a:spcPct val="0"/>
        </a:spcAft>
        <a:defRPr sz="3600">
          <a:solidFill>
            <a:schemeClr val="tx1"/>
          </a:solidFill>
          <a:latin typeface="Arial" charset="0"/>
          <a:ea typeface="MS PGothic" panose="020B0600070205080204" pitchFamily="34" charset="-128"/>
        </a:defRPr>
      </a:lvl3pPr>
      <a:lvl4pPr algn="ctr" rtl="0" eaLnBrk="1" fontAlgn="base" hangingPunct="1">
        <a:spcBef>
          <a:spcPct val="0"/>
        </a:spcBef>
        <a:spcAft>
          <a:spcPct val="0"/>
        </a:spcAft>
        <a:defRPr sz="3600">
          <a:solidFill>
            <a:schemeClr val="tx1"/>
          </a:solidFill>
          <a:latin typeface="Arial" charset="0"/>
          <a:ea typeface="MS PGothic" panose="020B0600070205080204" pitchFamily="34" charset="-128"/>
        </a:defRPr>
      </a:lvl4pPr>
      <a:lvl5pPr algn="ctr" rtl="0" eaLnBrk="1" fontAlgn="base" hangingPunct="1">
        <a:spcBef>
          <a:spcPct val="0"/>
        </a:spcBef>
        <a:spcAft>
          <a:spcPct val="0"/>
        </a:spcAft>
        <a:defRPr sz="3600">
          <a:solidFill>
            <a:schemeClr val="tx1"/>
          </a:solidFill>
          <a:latin typeface="Arial" charset="0"/>
          <a:ea typeface="MS PGothic" panose="020B0600070205080204" pitchFamily="34" charset="-128"/>
        </a:defRPr>
      </a:lvl5pPr>
      <a:lvl6pPr marL="457200" algn="ctr" rtl="0" eaLnBrk="1" fontAlgn="base" hangingPunct="1">
        <a:spcBef>
          <a:spcPct val="0"/>
        </a:spcBef>
        <a:spcAft>
          <a:spcPct val="0"/>
        </a:spcAft>
        <a:defRPr sz="4400">
          <a:solidFill>
            <a:schemeClr val="bg1"/>
          </a:solidFill>
          <a:latin typeface="Arial" charset="0"/>
        </a:defRPr>
      </a:lvl6pPr>
      <a:lvl7pPr marL="914400" algn="ctr" rtl="0" eaLnBrk="1" fontAlgn="base" hangingPunct="1">
        <a:spcBef>
          <a:spcPct val="0"/>
        </a:spcBef>
        <a:spcAft>
          <a:spcPct val="0"/>
        </a:spcAft>
        <a:defRPr sz="4400">
          <a:solidFill>
            <a:schemeClr val="bg1"/>
          </a:solidFill>
          <a:latin typeface="Arial" charset="0"/>
        </a:defRPr>
      </a:lvl7pPr>
      <a:lvl8pPr marL="1371600" algn="ctr" rtl="0" eaLnBrk="1" fontAlgn="base" hangingPunct="1">
        <a:spcBef>
          <a:spcPct val="0"/>
        </a:spcBef>
        <a:spcAft>
          <a:spcPct val="0"/>
        </a:spcAft>
        <a:defRPr sz="4400">
          <a:solidFill>
            <a:schemeClr val="bg1"/>
          </a:solidFill>
          <a:latin typeface="Arial" charset="0"/>
        </a:defRPr>
      </a:lvl8pPr>
      <a:lvl9pPr marL="1828800" algn="ctr" rtl="0" eaLnBrk="1" fontAlgn="base" hangingPunct="1">
        <a:spcBef>
          <a:spcPct val="0"/>
        </a:spcBef>
        <a:spcAft>
          <a:spcPct val="0"/>
        </a:spcAft>
        <a:defRPr sz="44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bg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bg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bg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837714"/>
          </a:xfrm>
        </p:spPr>
      </p:pic>
    </p:spTree>
    <p:extLst>
      <p:ext uri="{BB962C8B-B14F-4D97-AF65-F5344CB8AC3E}">
        <p14:creationId xmlns:p14="http://schemas.microsoft.com/office/powerpoint/2010/main" val="3260448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919" y="422230"/>
            <a:ext cx="7327076" cy="6435770"/>
          </a:xfrm>
        </p:spPr>
        <p:txBody>
          <a:bodyPr/>
          <a:lstStyle/>
          <a:p>
            <a:r>
              <a:rPr lang="en-US" b="1" i="1" dirty="0" smtClean="0"/>
              <a:t>Synthesis of Vitamin D</a:t>
            </a:r>
            <a:br>
              <a:rPr lang="en-US" b="1" i="1" dirty="0" smtClean="0"/>
            </a:br>
            <a:r>
              <a:rPr lang="en-US" b="1" i="1" dirty="0"/>
              <a:t/>
            </a:r>
            <a:br>
              <a:rPr lang="en-US" b="1" i="1" dirty="0"/>
            </a:br>
            <a:r>
              <a:rPr lang="en-US" sz="1600" dirty="0" smtClean="0">
                <a:solidFill>
                  <a:schemeClr val="tx1">
                    <a:lumMod val="85000"/>
                    <a:lumOff val="15000"/>
                  </a:schemeClr>
                </a:solidFill>
              </a:rPr>
              <a:t>1. </a:t>
            </a:r>
            <a:r>
              <a:rPr lang="en-US" sz="1600" dirty="0">
                <a:solidFill>
                  <a:schemeClr val="accent1">
                    <a:lumMod val="75000"/>
                  </a:schemeClr>
                </a:solidFill>
              </a:rPr>
              <a:t>S</a:t>
            </a:r>
            <a:r>
              <a:rPr lang="en-US" sz="1600" dirty="0" smtClean="0">
                <a:solidFill>
                  <a:schemeClr val="accent1">
                    <a:lumMod val="75000"/>
                  </a:schemeClr>
                </a:solidFill>
              </a:rPr>
              <a:t>un exposure to our skin caused changing 7-dehydrocholsetrol to D3</a:t>
            </a:r>
            <a:br>
              <a:rPr lang="en-US" sz="1600" dirty="0" smtClean="0">
                <a:solidFill>
                  <a:schemeClr val="accent1">
                    <a:lumMod val="75000"/>
                  </a:schemeClr>
                </a:solidFill>
              </a:rPr>
            </a:br>
            <a:r>
              <a:rPr lang="en-US" sz="1600" dirty="0" smtClean="0">
                <a:solidFill>
                  <a:schemeClr val="accent1">
                    <a:lumMod val="75000"/>
                  </a:schemeClr>
                </a:solidFill>
              </a:rPr>
              <a:t/>
            </a:r>
            <a:br>
              <a:rPr lang="en-US" sz="1600" dirty="0" smtClean="0">
                <a:solidFill>
                  <a:schemeClr val="accent1">
                    <a:lumMod val="75000"/>
                  </a:schemeClr>
                </a:solidFill>
              </a:rPr>
            </a:br>
            <a:r>
              <a:rPr lang="en-US" sz="1600" dirty="0" smtClean="0">
                <a:solidFill>
                  <a:schemeClr val="accent1">
                    <a:lumMod val="75000"/>
                  </a:schemeClr>
                </a:solidFill>
              </a:rPr>
              <a:t>2 . </a:t>
            </a:r>
            <a:r>
              <a:rPr lang="en-US" sz="1600" dirty="0" smtClean="0">
                <a:solidFill>
                  <a:schemeClr val="accent1">
                    <a:lumMod val="75000"/>
                  </a:schemeClr>
                </a:solidFill>
              </a:rPr>
              <a:t>D3 will then change into 25-hydroxyD3 by a </a:t>
            </a:r>
            <a:r>
              <a:rPr lang="en-US" sz="1600" dirty="0" smtClean="0">
                <a:solidFill>
                  <a:schemeClr val="accent1">
                    <a:lumMod val="75000"/>
                  </a:schemeClr>
                </a:solidFill>
              </a:rPr>
              <a:t>hydro</a:t>
            </a:r>
            <a:r>
              <a:rPr lang="en-US" sz="1600" dirty="0" smtClean="0">
                <a:solidFill>
                  <a:schemeClr val="accent1">
                    <a:lumMod val="75000"/>
                  </a:schemeClr>
                </a:solidFill>
              </a:rPr>
              <a:t>xylase enzyme in our liver</a:t>
            </a:r>
            <a:br>
              <a:rPr lang="en-US" sz="1600" dirty="0" smtClean="0">
                <a:solidFill>
                  <a:schemeClr val="accent1">
                    <a:lumMod val="75000"/>
                  </a:schemeClr>
                </a:solidFill>
              </a:rPr>
            </a:br>
            <a:r>
              <a:rPr lang="en-US" sz="1600" dirty="0" smtClean="0">
                <a:solidFill>
                  <a:schemeClr val="accent1">
                    <a:lumMod val="75000"/>
                  </a:schemeClr>
                </a:solidFill>
              </a:rPr>
              <a:t/>
            </a:r>
            <a:br>
              <a:rPr lang="en-US" sz="1600" dirty="0" smtClean="0">
                <a:solidFill>
                  <a:schemeClr val="accent1">
                    <a:lumMod val="75000"/>
                  </a:schemeClr>
                </a:solidFill>
              </a:rPr>
            </a:br>
            <a:r>
              <a:rPr lang="en-US" sz="1600" dirty="0" smtClean="0">
                <a:solidFill>
                  <a:schemeClr val="accent1">
                    <a:lumMod val="75000"/>
                  </a:schemeClr>
                </a:solidFill>
              </a:rPr>
              <a:t>3. </a:t>
            </a:r>
            <a:r>
              <a:rPr lang="en-US" sz="1600" dirty="0">
                <a:solidFill>
                  <a:schemeClr val="accent1">
                    <a:lumMod val="75000"/>
                  </a:schemeClr>
                </a:solidFill>
              </a:rPr>
              <a:t>I</a:t>
            </a:r>
            <a:r>
              <a:rPr lang="en-US" sz="1600" dirty="0" smtClean="0">
                <a:solidFill>
                  <a:schemeClr val="accent1">
                    <a:lumMod val="75000"/>
                  </a:schemeClr>
                </a:solidFill>
              </a:rPr>
              <a:t>t goes to our vessels and wait for become active</a:t>
            </a:r>
            <a:br>
              <a:rPr lang="en-US" sz="1600" dirty="0" smtClean="0">
                <a:solidFill>
                  <a:schemeClr val="accent1">
                    <a:lumMod val="75000"/>
                  </a:schemeClr>
                </a:solidFill>
              </a:rPr>
            </a:br>
            <a:r>
              <a:rPr lang="en-US" sz="1600" dirty="0" smtClean="0">
                <a:solidFill>
                  <a:schemeClr val="accent1">
                    <a:lumMod val="75000"/>
                  </a:schemeClr>
                </a:solidFill>
              </a:rPr>
              <a:t/>
            </a:r>
            <a:br>
              <a:rPr lang="en-US" sz="1600" dirty="0" smtClean="0">
                <a:solidFill>
                  <a:schemeClr val="accent1">
                    <a:lumMod val="75000"/>
                  </a:schemeClr>
                </a:solidFill>
              </a:rPr>
            </a:br>
            <a:r>
              <a:rPr lang="en-US" sz="1600" dirty="0" smtClean="0">
                <a:solidFill>
                  <a:schemeClr val="accent1">
                    <a:lumMod val="75000"/>
                  </a:schemeClr>
                </a:solidFill>
              </a:rPr>
              <a:t>4. In the right time parathyroid hormones (PTH) will stimulate some kind of our kidney cells and they secret another type of hydroxylase hormone</a:t>
            </a:r>
            <a:br>
              <a:rPr lang="en-US" sz="1600" dirty="0" smtClean="0">
                <a:solidFill>
                  <a:schemeClr val="accent1">
                    <a:lumMod val="75000"/>
                  </a:schemeClr>
                </a:solidFill>
              </a:rPr>
            </a:br>
            <a:r>
              <a:rPr lang="en-US" sz="1600" dirty="0" smtClean="0">
                <a:solidFill>
                  <a:schemeClr val="accent1">
                    <a:lumMod val="75000"/>
                  </a:schemeClr>
                </a:solidFill>
              </a:rPr>
              <a:t>witch will make 1,25-dihydroyD3 from 25-hydroxyD3 </a:t>
            </a:r>
            <a:br>
              <a:rPr lang="en-US" sz="1600" dirty="0" smtClean="0">
                <a:solidFill>
                  <a:schemeClr val="accent1">
                    <a:lumMod val="75000"/>
                  </a:schemeClr>
                </a:solidFill>
              </a:rPr>
            </a:br>
            <a:r>
              <a:rPr lang="en-US" sz="1600" dirty="0">
                <a:solidFill>
                  <a:schemeClr val="accent1">
                    <a:lumMod val="75000"/>
                  </a:schemeClr>
                </a:solidFill>
              </a:rPr>
              <a:t/>
            </a:r>
            <a:br>
              <a:rPr lang="en-US" sz="1600" dirty="0">
                <a:solidFill>
                  <a:schemeClr val="accent1">
                    <a:lumMod val="75000"/>
                  </a:schemeClr>
                </a:solidFill>
              </a:rPr>
            </a:br>
            <a:r>
              <a:rPr lang="en-US" sz="1600" dirty="0" smtClean="0">
                <a:solidFill>
                  <a:schemeClr val="accent1">
                    <a:lumMod val="75000"/>
                  </a:schemeClr>
                </a:solidFill>
              </a:rPr>
              <a:t>5. this is the active form of vitamin D in our body and  also known as </a:t>
            </a:r>
            <a:r>
              <a:rPr lang="en-US" sz="1600" dirty="0" err="1" smtClean="0">
                <a:solidFill>
                  <a:schemeClr val="accent1">
                    <a:lumMod val="75000"/>
                  </a:schemeClr>
                </a:solidFill>
              </a:rPr>
              <a:t>Calcitriol</a:t>
            </a:r>
            <a:r>
              <a:rPr lang="en-US" sz="1600" dirty="0" smtClean="0">
                <a:solidFill>
                  <a:schemeClr val="accent1">
                    <a:lumMod val="75000"/>
                  </a:schemeClr>
                </a:solidFill>
              </a:rPr>
              <a:t> and do some important things in our body   </a:t>
            </a:r>
            <a:endParaRPr lang="en-US" b="1" i="1" dirty="0">
              <a:solidFill>
                <a:schemeClr val="accent1">
                  <a:lumMod val="75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5034" y="-5938"/>
            <a:ext cx="3336966" cy="6863938"/>
          </a:xfrm>
        </p:spPr>
      </p:pic>
    </p:spTree>
    <p:extLst>
      <p:ext uri="{BB962C8B-B14F-4D97-AF65-F5344CB8AC3E}">
        <p14:creationId xmlns:p14="http://schemas.microsoft.com/office/powerpoint/2010/main" val="20148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5096" y="624110"/>
            <a:ext cx="7989516" cy="1280890"/>
          </a:xfrm>
        </p:spPr>
        <p:txBody>
          <a:bodyPr/>
          <a:lstStyle/>
          <a:p>
            <a:r>
              <a:rPr lang="en-US" b="1" i="1" dirty="0" smtClean="0"/>
              <a:t>Functions of Vitamin D</a:t>
            </a:r>
            <a:endParaRPr lang="en-US" b="1" i="1" dirty="0"/>
          </a:p>
        </p:txBody>
      </p:sp>
      <p:sp>
        <p:nvSpPr>
          <p:cNvPr id="3" name="Content Placeholder 2"/>
          <p:cNvSpPr>
            <a:spLocks noGrp="1"/>
          </p:cNvSpPr>
          <p:nvPr>
            <p:ph idx="1"/>
          </p:nvPr>
        </p:nvSpPr>
        <p:spPr>
          <a:xfrm>
            <a:off x="2018805" y="2133600"/>
            <a:ext cx="9485807" cy="3777622"/>
          </a:xfrm>
        </p:spPr>
        <p:txBody>
          <a:bodyPr/>
          <a:lstStyle/>
          <a:p>
            <a:pPr marL="0" indent="0">
              <a:buNone/>
            </a:pPr>
            <a:r>
              <a:rPr lang="en-US" dirty="0" err="1" smtClean="0"/>
              <a:t>Calcitriol</a:t>
            </a:r>
            <a:r>
              <a:rPr lang="en-US" dirty="0"/>
              <a:t> </a:t>
            </a:r>
            <a:r>
              <a:rPr lang="en-US" dirty="0" smtClean="0"/>
              <a:t>affects on epithelial cells of our intestine by attaching to its receptor (VDR) and going inside the cell and its </a:t>
            </a:r>
            <a:r>
              <a:rPr lang="en-US" dirty="0" err="1" smtClean="0"/>
              <a:t>nucleos</a:t>
            </a:r>
            <a:r>
              <a:rPr lang="en-US" dirty="0" smtClean="0"/>
              <a:t> , it will then make RNA polymerase to synthesize a protein witch is essential to absorb calcium in our intestine canal</a:t>
            </a:r>
          </a:p>
          <a:p>
            <a:pPr marL="0" indent="0">
              <a:buNone/>
            </a:pPr>
            <a:endParaRPr lang="en-US" dirty="0"/>
          </a:p>
          <a:p>
            <a:pPr marL="0" indent="0">
              <a:buNone/>
            </a:pPr>
            <a:r>
              <a:rPr lang="en-US" dirty="0" smtClean="0"/>
              <a:t>It is also helps osteoblasts to store calcium with phosphorus or helps osteoclasts to synthesize more calcium</a:t>
            </a:r>
          </a:p>
          <a:p>
            <a:pPr marL="0" indent="0">
              <a:buNone/>
            </a:pPr>
            <a:r>
              <a:rPr lang="en-US" dirty="0" smtClean="0"/>
              <a:t>It can be inhibited by changing into 24,25-dihydroxyD3 instead of </a:t>
            </a:r>
            <a:r>
              <a:rPr lang="en-US" dirty="0" err="1" smtClean="0"/>
              <a:t>calcitriol</a:t>
            </a:r>
            <a:r>
              <a:rPr lang="en-US" dirty="0" smtClean="0"/>
              <a:t> this happens in our kidneys</a:t>
            </a:r>
          </a:p>
          <a:p>
            <a:pPr marL="0" indent="0">
              <a:buNone/>
            </a:pPr>
            <a:r>
              <a:rPr lang="en-US" dirty="0" smtClean="0"/>
              <a:t>It is also important in our immune system or curing diseases like cancer or rickets </a:t>
            </a:r>
          </a:p>
          <a:p>
            <a:pPr marL="0" indent="0">
              <a:buNone/>
            </a:pPr>
            <a:r>
              <a:rPr lang="en-US" dirty="0" smtClean="0"/>
              <a:t>We will discuss about them later  </a:t>
            </a:r>
            <a:endParaRPr lang="en-US" dirty="0"/>
          </a:p>
        </p:txBody>
      </p:sp>
    </p:spTree>
    <p:extLst>
      <p:ext uri="{BB962C8B-B14F-4D97-AF65-F5344CB8AC3E}">
        <p14:creationId xmlns:p14="http://schemas.microsoft.com/office/powerpoint/2010/main" val="1539813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     Deficiency and Diseases</a:t>
            </a:r>
            <a:endParaRPr lang="en-US" b="1" i="1" dirty="0"/>
          </a:p>
        </p:txBody>
      </p:sp>
      <p:sp>
        <p:nvSpPr>
          <p:cNvPr id="3" name="Content Placeholder 2"/>
          <p:cNvSpPr>
            <a:spLocks noGrp="1"/>
          </p:cNvSpPr>
          <p:nvPr>
            <p:ph idx="1"/>
          </p:nvPr>
        </p:nvSpPr>
        <p:spPr>
          <a:xfrm>
            <a:off x="1688757" y="2084172"/>
            <a:ext cx="9815855" cy="3827049"/>
          </a:xfrm>
        </p:spPr>
        <p:txBody>
          <a:bodyPr/>
          <a:lstStyle/>
          <a:p>
            <a:pPr marL="0" indent="0">
              <a:buNone/>
            </a:pPr>
            <a:r>
              <a:rPr lang="en-US" sz="2000" b="1" dirty="0" smtClean="0">
                <a:solidFill>
                  <a:srgbClr val="00B050"/>
                </a:solidFill>
              </a:rPr>
              <a:t>Groups particular may be at risk of vitamin D deficiency, this people include:</a:t>
            </a:r>
          </a:p>
          <a:p>
            <a:pPr marL="0" indent="0">
              <a:buNone/>
            </a:pPr>
            <a:endParaRPr lang="en-US" sz="2000" b="1" dirty="0">
              <a:solidFill>
                <a:srgbClr val="00B050"/>
              </a:solidFill>
            </a:endParaRPr>
          </a:p>
          <a:p>
            <a:pPr marL="0" indent="0">
              <a:buNone/>
            </a:pPr>
            <a:r>
              <a:rPr lang="en-US" sz="2000" dirty="0" smtClean="0"/>
              <a:t>People with age of 65 or above </a:t>
            </a:r>
          </a:p>
          <a:p>
            <a:pPr marL="0" indent="0">
              <a:buNone/>
            </a:pPr>
            <a:endParaRPr lang="en-US" sz="2000" dirty="0" smtClean="0"/>
          </a:p>
          <a:p>
            <a:pPr marL="0" indent="0">
              <a:buNone/>
            </a:pPr>
            <a:r>
              <a:rPr lang="en-US" sz="2000" dirty="0" smtClean="0"/>
              <a:t>Pregnant women and lactating mothers</a:t>
            </a:r>
          </a:p>
          <a:p>
            <a:pPr marL="0" indent="0">
              <a:buNone/>
            </a:pPr>
            <a:endParaRPr lang="en-US" sz="2000" dirty="0" smtClean="0"/>
          </a:p>
          <a:p>
            <a:pPr marL="0" indent="0">
              <a:buNone/>
            </a:pPr>
            <a:r>
              <a:rPr lang="en-US" sz="2000" dirty="0" smtClean="0"/>
              <a:t>People that are not getting enough sunlight</a:t>
            </a:r>
          </a:p>
          <a:p>
            <a:pPr marL="0" indent="0">
              <a:buNone/>
            </a:pPr>
            <a:endParaRPr lang="en-US" dirty="0" smtClean="0"/>
          </a:p>
          <a:p>
            <a:pPr marL="0" indent="0">
              <a:buNone/>
            </a:pPr>
            <a:endParaRPr lang="en-US" b="1" dirty="0" smtClean="0">
              <a:solidFill>
                <a:srgbClr val="00B050"/>
              </a:solidFill>
            </a:endParaRPr>
          </a:p>
        </p:txBody>
      </p:sp>
    </p:spTree>
    <p:extLst>
      <p:ext uri="{BB962C8B-B14F-4D97-AF65-F5344CB8AC3E}">
        <p14:creationId xmlns:p14="http://schemas.microsoft.com/office/powerpoint/2010/main" val="3985158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087" y="624110"/>
            <a:ext cx="9700525" cy="1280890"/>
          </a:xfrm>
        </p:spPr>
        <p:txBody>
          <a:bodyPr/>
          <a:lstStyle/>
          <a:p>
            <a:r>
              <a:rPr lang="en-US" b="1" i="1" dirty="0" smtClean="0"/>
              <a:t>          Deficiency </a:t>
            </a:r>
            <a:r>
              <a:rPr lang="en-US" b="1" i="1" dirty="0"/>
              <a:t>and Diseases</a:t>
            </a:r>
            <a:endParaRPr lang="en-US" dirty="0"/>
          </a:p>
        </p:txBody>
      </p:sp>
      <p:sp>
        <p:nvSpPr>
          <p:cNvPr id="3" name="Content Placeholder 2"/>
          <p:cNvSpPr>
            <a:spLocks noGrp="1"/>
          </p:cNvSpPr>
          <p:nvPr>
            <p:ph idx="1"/>
          </p:nvPr>
        </p:nvSpPr>
        <p:spPr>
          <a:xfrm>
            <a:off x="1804087" y="2133600"/>
            <a:ext cx="9700526" cy="3777622"/>
          </a:xfrm>
        </p:spPr>
        <p:txBody>
          <a:bodyPr/>
          <a:lstStyle/>
          <a:p>
            <a:pPr marL="0" indent="0">
              <a:buNone/>
            </a:pPr>
            <a:r>
              <a:rPr lang="en-US" sz="2000" b="1" dirty="0">
                <a:solidFill>
                  <a:srgbClr val="00B050"/>
                </a:solidFill>
              </a:rPr>
              <a:t>Groups particular may be at risk of vitamin D deficiency, this people include</a:t>
            </a:r>
            <a:r>
              <a:rPr lang="en-US" sz="2000" b="1" dirty="0" smtClean="0">
                <a:solidFill>
                  <a:srgbClr val="00B050"/>
                </a:solidFill>
              </a:rPr>
              <a:t>:</a:t>
            </a:r>
          </a:p>
          <a:p>
            <a:pPr marL="0" indent="0">
              <a:buNone/>
            </a:pPr>
            <a:endParaRPr lang="en-US" sz="2000" b="1" dirty="0">
              <a:solidFill>
                <a:srgbClr val="00B050"/>
              </a:solidFill>
            </a:endParaRPr>
          </a:p>
          <a:p>
            <a:pPr marL="0" indent="0">
              <a:buNone/>
            </a:pPr>
            <a:r>
              <a:rPr lang="en-US" dirty="0" smtClean="0"/>
              <a:t>People with darker skin</a:t>
            </a:r>
          </a:p>
          <a:p>
            <a:pPr marL="0" indent="0">
              <a:buNone/>
            </a:pPr>
            <a:endParaRPr lang="en-US" dirty="0" smtClean="0"/>
          </a:p>
          <a:p>
            <a:pPr marL="0" indent="0">
              <a:buNone/>
            </a:pPr>
            <a:r>
              <a:rPr lang="en-US" dirty="0" smtClean="0"/>
              <a:t>Babies and children under 5</a:t>
            </a:r>
            <a:endParaRPr lang="en-US" dirty="0"/>
          </a:p>
          <a:p>
            <a:endParaRPr lang="en-US" dirty="0"/>
          </a:p>
        </p:txBody>
      </p:sp>
    </p:spTree>
    <p:extLst>
      <p:ext uri="{BB962C8B-B14F-4D97-AF65-F5344CB8AC3E}">
        <p14:creationId xmlns:p14="http://schemas.microsoft.com/office/powerpoint/2010/main" val="22010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76894"/>
            <a:ext cx="8911687" cy="1228105"/>
          </a:xfrm>
        </p:spPr>
        <p:txBody>
          <a:bodyPr>
            <a:normAutofit fontScale="90000"/>
          </a:bodyPr>
          <a:lstStyle/>
          <a:p>
            <a:r>
              <a:rPr lang="en-US" sz="4400" b="1" i="1" dirty="0" smtClean="0"/>
              <a:t>    Deficiency </a:t>
            </a:r>
            <a:r>
              <a:rPr lang="en-US" sz="4400" b="1" i="1" dirty="0"/>
              <a:t>and Diseases</a:t>
            </a:r>
            <a:r>
              <a:rPr lang="en-US" sz="3200" b="1" i="1" dirty="0" smtClean="0">
                <a:solidFill>
                  <a:srgbClr val="00B050"/>
                </a:solidFill>
              </a:rPr>
              <a:t/>
            </a:r>
            <a:br>
              <a:rPr lang="en-US" sz="3200" b="1" i="1" dirty="0" smtClean="0">
                <a:solidFill>
                  <a:srgbClr val="00B050"/>
                </a:solidFill>
              </a:rPr>
            </a:br>
            <a:r>
              <a:rPr lang="en-US" sz="3200" b="1" i="1" dirty="0" smtClean="0">
                <a:solidFill>
                  <a:srgbClr val="00B050"/>
                </a:solidFill>
              </a:rPr>
              <a:t/>
            </a:r>
            <a:br>
              <a:rPr lang="en-US" sz="3200" b="1" i="1" dirty="0" smtClean="0">
                <a:solidFill>
                  <a:srgbClr val="00B050"/>
                </a:solidFill>
              </a:rPr>
            </a:br>
            <a:r>
              <a:rPr lang="en-US" sz="3200" b="1" i="1" dirty="0" smtClean="0">
                <a:solidFill>
                  <a:srgbClr val="00B050"/>
                </a:solidFill>
              </a:rPr>
              <a:t/>
            </a:r>
            <a:br>
              <a:rPr lang="en-US" sz="3200" b="1" i="1" dirty="0" smtClean="0">
                <a:solidFill>
                  <a:srgbClr val="00B050"/>
                </a:solidFill>
              </a:rPr>
            </a:br>
            <a:r>
              <a:rPr lang="en-US" sz="3200" b="1" i="1" dirty="0" smtClean="0">
                <a:solidFill>
                  <a:srgbClr val="00B050"/>
                </a:solidFill>
              </a:rPr>
              <a:t>Vitamin D deficiency</a:t>
            </a:r>
            <a:endParaRPr lang="en-US" sz="3200" b="1" i="1" dirty="0">
              <a:solidFill>
                <a:srgbClr val="00B05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b="1" dirty="0" smtClean="0"/>
          </a:p>
          <a:p>
            <a:pPr marL="0" indent="0">
              <a:buNone/>
            </a:pPr>
            <a:endParaRPr lang="en-US" b="1" dirty="0" smtClean="0"/>
          </a:p>
          <a:p>
            <a:pPr marL="0" indent="0">
              <a:buNone/>
            </a:pPr>
            <a:r>
              <a:rPr lang="en-US" b="1" dirty="0" smtClean="0"/>
              <a:t>Vitamin D deficiency </a:t>
            </a:r>
            <a:r>
              <a:rPr lang="en-US" dirty="0" smtClean="0"/>
              <a:t>may lead to accelerated aging of bones and causes damage to the brain</a:t>
            </a:r>
          </a:p>
          <a:p>
            <a:pPr marL="0" indent="0">
              <a:buNone/>
            </a:pPr>
            <a:endParaRPr lang="en-US" dirty="0"/>
          </a:p>
          <a:p>
            <a:pPr marL="0" indent="0">
              <a:buNone/>
            </a:pPr>
            <a:r>
              <a:rPr lang="en-US" dirty="0" smtClean="0"/>
              <a:t>And also recent studies shows that the women that the level of vitamin D quantity in 26 weeks first pregnancy may increase the risk of the </a:t>
            </a:r>
            <a:r>
              <a:rPr lang="en-US" b="1" dirty="0" smtClean="0"/>
              <a:t>Pre-</a:t>
            </a:r>
            <a:r>
              <a:rPr lang="en-US" b="1" dirty="0" err="1" smtClean="0"/>
              <a:t>eclampsia</a:t>
            </a:r>
            <a:r>
              <a:rPr lang="en-US" dirty="0" smtClean="0"/>
              <a:t> in them more</a:t>
            </a:r>
            <a:endParaRPr lang="en-US" dirty="0"/>
          </a:p>
        </p:txBody>
      </p:sp>
    </p:spTree>
    <p:extLst>
      <p:ext uri="{BB962C8B-B14F-4D97-AF65-F5344CB8AC3E}">
        <p14:creationId xmlns:p14="http://schemas.microsoft.com/office/powerpoint/2010/main" val="247299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878227" y="733168"/>
            <a:ext cx="9626385" cy="5178054"/>
          </a:xfrm>
        </p:spPr>
        <p:txBody>
          <a:bodyPr/>
          <a:lstStyle/>
          <a:p>
            <a:pPr marL="0" indent="0">
              <a:buNone/>
            </a:pPr>
            <a:r>
              <a:rPr lang="en-US" b="1" dirty="0" smtClean="0"/>
              <a:t>Osteoporosis</a:t>
            </a:r>
            <a:r>
              <a:rPr lang="en-US" dirty="0" smtClean="0"/>
              <a:t> is one of the diseases that many seniors especially women , that with</a:t>
            </a:r>
          </a:p>
          <a:p>
            <a:pPr marL="0" indent="0">
              <a:buNone/>
            </a:pPr>
            <a:r>
              <a:rPr lang="en-US" dirty="0" smtClean="0"/>
              <a:t>In this condition the bone from the inside of the drain, the bone salts decreases</a:t>
            </a:r>
          </a:p>
          <a:p>
            <a:pPr marL="0" indent="0">
              <a:buNone/>
            </a:pPr>
            <a:r>
              <a:rPr lang="en-US" dirty="0" smtClean="0"/>
              <a:t>The main factor influencing humoral changes the body</a:t>
            </a:r>
          </a:p>
          <a:p>
            <a:pPr marL="0" indent="0">
              <a:buNone/>
            </a:pPr>
            <a:r>
              <a:rPr lang="en-US" dirty="0" smtClean="0"/>
              <a:t>In this disease the amount of vitamin D have much of an impact. Only be advised for the prevention of risk from adolescence the amount of calcium and phosphorus along with vitamin D consumed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97" y="3188043"/>
            <a:ext cx="4135455" cy="26078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270" y="3188043"/>
            <a:ext cx="4354746" cy="2607850"/>
          </a:xfrm>
          <a:prstGeom prst="rect">
            <a:avLst/>
          </a:prstGeom>
        </p:spPr>
      </p:pic>
    </p:spTree>
    <p:extLst>
      <p:ext uri="{BB962C8B-B14F-4D97-AF65-F5344CB8AC3E}">
        <p14:creationId xmlns:p14="http://schemas.microsoft.com/office/powerpoint/2010/main" val="3821926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709" y="605642"/>
            <a:ext cx="9057904" cy="1377537"/>
          </a:xfrm>
        </p:spPr>
        <p:txBody>
          <a:bodyPr>
            <a:normAutofit fontScale="90000"/>
          </a:bodyPr>
          <a:lstStyle/>
          <a:p>
            <a:r>
              <a:rPr lang="en-US" sz="4400" b="1" i="1" dirty="0" smtClean="0"/>
              <a:t>     Deficiency </a:t>
            </a:r>
            <a:r>
              <a:rPr lang="en-US" sz="4400" b="1" i="1" dirty="0"/>
              <a:t>and Diseases</a:t>
            </a:r>
            <a:r>
              <a:rPr lang="en-US" sz="2400" b="1" i="1" dirty="0" smtClean="0">
                <a:solidFill>
                  <a:srgbClr val="00B050"/>
                </a:solidFill>
              </a:rPr>
              <a:t/>
            </a:r>
            <a:br>
              <a:rPr lang="en-US" sz="2400" b="1" i="1" dirty="0" smtClean="0">
                <a:solidFill>
                  <a:srgbClr val="00B050"/>
                </a:solidFill>
              </a:rPr>
            </a:br>
            <a:r>
              <a:rPr lang="en-US" sz="2400" b="1" i="1" dirty="0">
                <a:solidFill>
                  <a:srgbClr val="00B050"/>
                </a:solidFill>
              </a:rPr>
              <a:t/>
            </a:r>
            <a:br>
              <a:rPr lang="en-US" sz="2400" b="1" i="1" dirty="0">
                <a:solidFill>
                  <a:srgbClr val="00B050"/>
                </a:solidFill>
              </a:rPr>
            </a:br>
            <a:r>
              <a:rPr lang="en-US" sz="2400" b="1" i="1" dirty="0">
                <a:solidFill>
                  <a:srgbClr val="00B050"/>
                </a:solidFill>
              </a:rPr>
              <a:t/>
            </a:r>
            <a:br>
              <a:rPr lang="en-US" sz="2400" b="1" i="1" dirty="0">
                <a:solidFill>
                  <a:srgbClr val="00B050"/>
                </a:solidFill>
              </a:rPr>
            </a:br>
            <a:r>
              <a:rPr lang="en-US" sz="2400" b="1" i="1" dirty="0" smtClean="0">
                <a:solidFill>
                  <a:srgbClr val="00B050"/>
                </a:solidFill>
              </a:rPr>
              <a:t>Vitamin D and its effects on MS</a:t>
            </a:r>
            <a:endParaRPr lang="en-US" sz="2400" b="1" i="1" dirty="0">
              <a:solidFill>
                <a:srgbClr val="00B050"/>
              </a:solidFill>
            </a:endParaRPr>
          </a:p>
        </p:txBody>
      </p:sp>
      <p:sp>
        <p:nvSpPr>
          <p:cNvPr id="3" name="Content Placeholder 2"/>
          <p:cNvSpPr>
            <a:spLocks noGrp="1"/>
          </p:cNvSpPr>
          <p:nvPr>
            <p:ph idx="1"/>
          </p:nvPr>
        </p:nvSpPr>
        <p:spPr>
          <a:xfrm>
            <a:off x="2446708" y="2280062"/>
            <a:ext cx="8915400" cy="3455720"/>
          </a:xfrm>
        </p:spPr>
        <p:txBody>
          <a:bodyPr/>
          <a:lstStyle/>
          <a:p>
            <a:pPr marL="0" indent="0">
              <a:buNone/>
            </a:pPr>
            <a:endParaRPr lang="en-US" dirty="0" smtClean="0"/>
          </a:p>
          <a:p>
            <a:pPr marL="0" indent="0">
              <a:buNone/>
            </a:pPr>
            <a:r>
              <a:rPr lang="en-US" dirty="0" smtClean="0"/>
              <a:t>Based on previous studies also observed was that the prevalence of </a:t>
            </a:r>
            <a:r>
              <a:rPr lang="en-US" b="1" dirty="0" smtClean="0"/>
              <a:t>MS</a:t>
            </a:r>
            <a:r>
              <a:rPr lang="en-US" dirty="0" smtClean="0"/>
              <a:t> in areas where vitamin A deficiency there is a higher</a:t>
            </a:r>
          </a:p>
          <a:p>
            <a:pPr marL="0" indent="0">
              <a:buNone/>
            </a:pPr>
            <a:r>
              <a:rPr lang="en-US" dirty="0" smtClean="0"/>
              <a:t>Disease </a:t>
            </a:r>
            <a:r>
              <a:rPr lang="en-US" b="1" dirty="0" smtClean="0"/>
              <a:t>MS </a:t>
            </a:r>
            <a:r>
              <a:rPr lang="en-US" dirty="0" smtClean="0"/>
              <a:t>or </a:t>
            </a:r>
            <a:r>
              <a:rPr lang="en-US" b="1" dirty="0" smtClean="0"/>
              <a:t>Multiple sclerosis </a:t>
            </a:r>
            <a:r>
              <a:rPr lang="en-US" dirty="0" smtClean="0"/>
              <a:t>from of the disease the nerves that at a young age in the paralysis of sensory and motor patients will appear can Siri intensify lubricating and fatal or satiety slow and chronic </a:t>
            </a:r>
          </a:p>
          <a:p>
            <a:pPr marL="0" indent="0">
              <a:buNone/>
            </a:pPr>
            <a:r>
              <a:rPr lang="en-US" dirty="0" smtClean="0"/>
              <a:t>the cause of this disease is deposition of some kind of protein in the parts of the brain</a:t>
            </a:r>
          </a:p>
          <a:p>
            <a:pPr marL="0" indent="0">
              <a:buNone/>
            </a:pPr>
            <a:r>
              <a:rPr lang="en-US" dirty="0" smtClean="0"/>
              <a:t>Intake of vitamin D in the treatment and also in preventing the disease plays a role</a:t>
            </a:r>
            <a:endParaRPr lang="en-US" dirty="0"/>
          </a:p>
        </p:txBody>
      </p:sp>
    </p:spTree>
    <p:extLst>
      <p:ext uri="{BB962C8B-B14F-4D97-AF65-F5344CB8AC3E}">
        <p14:creationId xmlns:p14="http://schemas.microsoft.com/office/powerpoint/2010/main" val="5392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heel(1)">
                                      <p:cBhvr>
                                        <p:cTn id="13" dur="2000"/>
                                        <p:tgtEl>
                                          <p:spTgt spid="3">
                                            <p:txEl>
                                              <p:pRg st="3" end="3"/>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heel(1)">
                                      <p:cBhvr>
                                        <p:cTn id="1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t>      Deficiency </a:t>
            </a:r>
            <a:r>
              <a:rPr lang="en-US" sz="4000" b="1" i="1" dirty="0"/>
              <a:t>and Diseases</a:t>
            </a:r>
            <a:endParaRPr lang="en-US" sz="4000" dirty="0"/>
          </a:p>
        </p:txBody>
      </p:sp>
      <p:sp>
        <p:nvSpPr>
          <p:cNvPr id="3" name="Content Placeholder 2"/>
          <p:cNvSpPr>
            <a:spLocks noGrp="1"/>
          </p:cNvSpPr>
          <p:nvPr>
            <p:ph idx="1"/>
          </p:nvPr>
        </p:nvSpPr>
        <p:spPr/>
        <p:txBody>
          <a:bodyPr/>
          <a:lstStyle/>
          <a:p>
            <a:pPr marL="0" indent="0">
              <a:buNone/>
            </a:pPr>
            <a:r>
              <a:rPr lang="en-US" dirty="0" smtClean="0"/>
              <a:t>This side can include decreased appetite weight loss , vision , pain , </a:t>
            </a:r>
            <a:r>
              <a:rPr lang="en-US" b="1" dirty="0" smtClean="0"/>
              <a:t>vomiting</a:t>
            </a:r>
            <a:r>
              <a:rPr lang="en-US" dirty="0" smtClean="0"/>
              <a:t> , </a:t>
            </a:r>
            <a:r>
              <a:rPr lang="en-US" b="1" dirty="0" smtClean="0"/>
              <a:t>diarrhea</a:t>
            </a:r>
            <a:r>
              <a:rPr lang="en-US" dirty="0" smtClean="0"/>
              <a:t> , problems , </a:t>
            </a:r>
            <a:r>
              <a:rPr lang="en-US" b="1" dirty="0" smtClean="0"/>
              <a:t>neuromuscular</a:t>
            </a:r>
            <a:r>
              <a:rPr lang="en-US" dirty="0" smtClean="0"/>
              <a:t> and </a:t>
            </a:r>
            <a:r>
              <a:rPr lang="en-US" b="1" dirty="0" err="1" smtClean="0"/>
              <a:t>hypercalcemya</a:t>
            </a:r>
            <a:endParaRPr lang="en-US" b="1" dirty="0" smtClean="0"/>
          </a:p>
          <a:p>
            <a:pPr marL="0" indent="0">
              <a:buNone/>
            </a:pPr>
            <a:endParaRPr lang="en-US" b="1" dirty="0"/>
          </a:p>
          <a:p>
            <a:pPr marL="0" indent="0">
              <a:buNone/>
            </a:pPr>
            <a:r>
              <a:rPr lang="en-US" dirty="0" smtClean="0"/>
              <a:t>This situation causes that the person feels </a:t>
            </a:r>
            <a:r>
              <a:rPr lang="en-US" b="1" dirty="0" smtClean="0"/>
              <a:t>nausea</a:t>
            </a:r>
            <a:r>
              <a:rPr lang="en-US" dirty="0" smtClean="0"/>
              <a:t> and dizziness and fatigue</a:t>
            </a:r>
            <a:endParaRPr lang="en-US" b="1" dirty="0"/>
          </a:p>
        </p:txBody>
      </p:sp>
    </p:spTree>
    <p:extLst>
      <p:ext uri="{BB962C8B-B14F-4D97-AF65-F5344CB8AC3E}">
        <p14:creationId xmlns:p14="http://schemas.microsoft.com/office/powerpoint/2010/main" val="2410552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168" y="427512"/>
            <a:ext cx="8911687" cy="1346859"/>
          </a:xfrm>
        </p:spPr>
        <p:txBody>
          <a:bodyPr>
            <a:normAutofit fontScale="90000"/>
          </a:bodyPr>
          <a:lstStyle/>
          <a:p>
            <a:r>
              <a:rPr lang="en-US" sz="2400" b="1" i="1" dirty="0" smtClean="0"/>
              <a:t/>
            </a:r>
            <a:br>
              <a:rPr lang="en-US" sz="2400" b="1" i="1" dirty="0" smtClean="0"/>
            </a:br>
            <a:r>
              <a:rPr lang="en-US" sz="2400" b="1" i="1" dirty="0" smtClean="0"/>
              <a:t>            </a:t>
            </a:r>
            <a:r>
              <a:rPr lang="en-US" sz="4400" b="1" i="1" dirty="0" smtClean="0"/>
              <a:t>Deficiency </a:t>
            </a:r>
            <a:r>
              <a:rPr lang="en-US" sz="4400" b="1" i="1" dirty="0"/>
              <a:t>and Diseases</a:t>
            </a:r>
            <a:r>
              <a:rPr lang="en-US" sz="2400" b="1" i="1" dirty="0" smtClean="0">
                <a:solidFill>
                  <a:srgbClr val="00B050"/>
                </a:solidFill>
              </a:rPr>
              <a:t/>
            </a:r>
            <a:br>
              <a:rPr lang="en-US" sz="2400" b="1" i="1" dirty="0" smtClean="0">
                <a:solidFill>
                  <a:srgbClr val="00B050"/>
                </a:solidFill>
              </a:rPr>
            </a:br>
            <a:r>
              <a:rPr lang="en-US" sz="2400" b="1" i="1" dirty="0" smtClean="0">
                <a:solidFill>
                  <a:srgbClr val="00B050"/>
                </a:solidFill>
              </a:rPr>
              <a:t/>
            </a:r>
            <a:br>
              <a:rPr lang="en-US" sz="2400" b="1" i="1" dirty="0" smtClean="0">
                <a:solidFill>
                  <a:srgbClr val="00B050"/>
                </a:solidFill>
              </a:rPr>
            </a:br>
            <a:r>
              <a:rPr lang="en-US" sz="2400" b="1" i="1" dirty="0" smtClean="0">
                <a:solidFill>
                  <a:srgbClr val="00B050"/>
                </a:solidFill>
              </a:rPr>
              <a:t/>
            </a:r>
            <a:br>
              <a:rPr lang="en-US" sz="2400" b="1" i="1" dirty="0" smtClean="0">
                <a:solidFill>
                  <a:srgbClr val="00B050"/>
                </a:solidFill>
              </a:rPr>
            </a:br>
            <a:r>
              <a:rPr lang="en-US" sz="2400" b="1" i="1" dirty="0" smtClean="0">
                <a:solidFill>
                  <a:srgbClr val="00B050"/>
                </a:solidFill>
              </a:rPr>
              <a:t>Vitamin D and Rickets </a:t>
            </a:r>
            <a:endParaRPr lang="en-US" sz="2400" b="1" i="1" dirty="0">
              <a:solidFill>
                <a:srgbClr val="00B050"/>
              </a:solidFill>
            </a:endParaRPr>
          </a:p>
        </p:txBody>
      </p:sp>
      <p:sp>
        <p:nvSpPr>
          <p:cNvPr id="3" name="Content Placeholder 2"/>
          <p:cNvSpPr>
            <a:spLocks noGrp="1"/>
          </p:cNvSpPr>
          <p:nvPr>
            <p:ph idx="1"/>
          </p:nvPr>
        </p:nvSpPr>
        <p:spPr>
          <a:xfrm>
            <a:off x="2257168" y="2133600"/>
            <a:ext cx="8773297" cy="3777622"/>
          </a:xfrm>
        </p:spPr>
        <p:txBody>
          <a:bodyPr/>
          <a:lstStyle/>
          <a:p>
            <a:pPr marL="0" indent="0">
              <a:buNone/>
            </a:pPr>
            <a:endParaRPr lang="en-US" b="1" dirty="0" smtClean="0"/>
          </a:p>
          <a:p>
            <a:pPr marL="0" indent="0">
              <a:buNone/>
            </a:pPr>
            <a:endParaRPr lang="en-US" b="1" dirty="0" smtClean="0"/>
          </a:p>
          <a:p>
            <a:pPr marL="0" indent="0">
              <a:buNone/>
            </a:pPr>
            <a:r>
              <a:rPr lang="en-US" b="1" dirty="0" smtClean="0"/>
              <a:t>Rickets</a:t>
            </a:r>
            <a:r>
              <a:rPr lang="en-US" dirty="0" smtClean="0"/>
              <a:t> or </a:t>
            </a:r>
            <a:r>
              <a:rPr lang="en-US" b="1" dirty="0" err="1" smtClean="0"/>
              <a:t>osteomalacia</a:t>
            </a:r>
            <a:r>
              <a:rPr lang="en-US" dirty="0" smtClean="0"/>
              <a:t> is called off the common complications of vitamin D deficiency in all ages of the signs of the rickets can be attributed to joint pain bone and muscle</a:t>
            </a:r>
          </a:p>
          <a:p>
            <a:pPr marL="0" indent="0">
              <a:buNone/>
            </a:pPr>
            <a:endParaRPr lang="en-US" dirty="0"/>
          </a:p>
          <a:p>
            <a:pPr marL="0" indent="0">
              <a:buNone/>
            </a:pPr>
            <a:r>
              <a:rPr lang="en-US" dirty="0" smtClean="0"/>
              <a:t>The fragility of the bones and bending of the bones noted </a:t>
            </a:r>
          </a:p>
        </p:txBody>
      </p:sp>
    </p:spTree>
    <p:extLst>
      <p:ext uri="{BB962C8B-B14F-4D97-AF65-F5344CB8AC3E}">
        <p14:creationId xmlns:p14="http://schemas.microsoft.com/office/powerpoint/2010/main" val="336439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t>      Deficiency </a:t>
            </a:r>
            <a:r>
              <a:rPr lang="en-US" sz="4000" b="1" i="1" dirty="0"/>
              <a:t>and Diseases</a:t>
            </a:r>
            <a:endParaRPr lang="en-US" sz="4000" dirty="0"/>
          </a:p>
        </p:txBody>
      </p:sp>
      <p:sp>
        <p:nvSpPr>
          <p:cNvPr id="3" name="Content Placeholder 2"/>
          <p:cNvSpPr>
            <a:spLocks noGrp="1"/>
          </p:cNvSpPr>
          <p:nvPr>
            <p:ph idx="1"/>
          </p:nvPr>
        </p:nvSpPr>
        <p:spPr>
          <a:xfrm>
            <a:off x="938151" y="1905000"/>
            <a:ext cx="10410886" cy="3404509"/>
          </a:xfrm>
        </p:spPr>
        <p:txBody>
          <a:bodyPr/>
          <a:lstStyle/>
          <a:p>
            <a:pPr marL="0" indent="0">
              <a:buNone/>
            </a:pPr>
            <a:r>
              <a:rPr lang="en-US" dirty="0" err="1" smtClean="0"/>
              <a:t>Symptomes</a:t>
            </a:r>
            <a:r>
              <a:rPr lang="en-US" dirty="0" smtClean="0"/>
              <a:t> of </a:t>
            </a:r>
            <a:r>
              <a:rPr lang="en-US" b="1" dirty="0" smtClean="0"/>
              <a:t>Rickets</a:t>
            </a:r>
            <a:r>
              <a:rPr lang="en-US" dirty="0" smtClean="0"/>
              <a:t> occurs in this people :</a:t>
            </a:r>
          </a:p>
          <a:p>
            <a:pPr marL="0" indent="0">
              <a:buNone/>
            </a:pPr>
            <a:endParaRPr lang="en-US" dirty="0" smtClean="0"/>
          </a:p>
          <a:p>
            <a:pPr marL="0" indent="0">
              <a:buNone/>
            </a:pPr>
            <a:r>
              <a:rPr lang="en-US" dirty="0" smtClean="0"/>
              <a:t>Special treatment is K them enough exposed to</a:t>
            </a:r>
          </a:p>
          <a:p>
            <a:pPr marL="0" indent="0">
              <a:buNone/>
            </a:pPr>
            <a:r>
              <a:rPr lang="en-US" dirty="0" smtClean="0"/>
              <a:t> light the sun do not fall</a:t>
            </a:r>
          </a:p>
          <a:p>
            <a:pPr marL="0" indent="0">
              <a:buNone/>
            </a:pPr>
            <a:r>
              <a:rPr lang="en-US" dirty="0" smtClean="0"/>
              <a:t>Infants beginning special treatment is K sufficiency exposed to </a:t>
            </a:r>
          </a:p>
          <a:p>
            <a:pPr marL="0" indent="0">
              <a:buNone/>
            </a:pPr>
            <a:r>
              <a:rPr lang="en-US" dirty="0" smtClean="0"/>
              <a:t>sunlight the not people who due to disability,</a:t>
            </a:r>
          </a:p>
          <a:p>
            <a:pPr marL="0" indent="0">
              <a:buNone/>
            </a:pPr>
            <a:r>
              <a:rPr lang="en-US" dirty="0" smtClean="0"/>
              <a:t> to digest lactose whole milk do not eat </a:t>
            </a:r>
          </a:p>
          <a:p>
            <a:pPr marL="0" indent="0">
              <a:buNone/>
            </a:pPr>
            <a:endParaRPr lang="en-US" dirty="0"/>
          </a:p>
        </p:txBody>
      </p:sp>
      <p:pic>
        <p:nvPicPr>
          <p:cNvPr id="1026" name="Picture 2" descr="http://270c81.medialib.glogster.com/media/ff/ff627b8ab93aa2818fafc13653d001be17d482594d4b7977bb168793064a540d/rick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32" y="4772256"/>
            <a:ext cx="6752955" cy="1681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688" y="1905000"/>
            <a:ext cx="2409825" cy="3937660"/>
          </a:xfrm>
          <a:prstGeom prst="rect">
            <a:avLst/>
          </a:prstGeom>
        </p:spPr>
      </p:pic>
    </p:spTree>
    <p:extLst>
      <p:ext uri="{BB962C8B-B14F-4D97-AF65-F5344CB8AC3E}">
        <p14:creationId xmlns:p14="http://schemas.microsoft.com/office/powerpoint/2010/main" val="23988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3028" y="2565918"/>
            <a:ext cx="9116344" cy="2211463"/>
          </a:xfrm>
        </p:spPr>
        <p:txBody>
          <a:bodyPr/>
          <a:lstStyle/>
          <a:p>
            <a:r>
              <a:rPr lang="en-US" dirty="0" smtClean="0"/>
              <a:t>VITAMIN    </a:t>
            </a:r>
            <a:br>
              <a:rPr lang="en-US" dirty="0" smtClean="0"/>
            </a:br>
            <a:endParaRPr lang="en-US" dirty="0"/>
          </a:p>
        </p:txBody>
      </p:sp>
      <p:sp>
        <p:nvSpPr>
          <p:cNvPr id="3" name="Subtitle 2"/>
          <p:cNvSpPr>
            <a:spLocks noGrp="1"/>
          </p:cNvSpPr>
          <p:nvPr>
            <p:ph type="subTitle" idx="1"/>
          </p:nvPr>
        </p:nvSpPr>
        <p:spPr/>
        <p:txBody>
          <a:bodyPr/>
          <a:lstStyle/>
          <a:p>
            <a:r>
              <a:rPr lang="en-US" dirty="0" err="1" smtClean="0"/>
              <a:t>Uses,Side</a:t>
            </a:r>
            <a:r>
              <a:rPr lang="en-US" dirty="0" smtClean="0"/>
              <a:t> </a:t>
            </a:r>
            <a:r>
              <a:rPr lang="en-US" dirty="0" err="1" smtClean="0"/>
              <a:t>Effects,Interactions</a:t>
            </a:r>
            <a:r>
              <a:rPr lang="en-US" dirty="0" smtClean="0"/>
              <a:t> and Warnings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441" y="1439637"/>
            <a:ext cx="2256010" cy="2695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07470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93174" y="1638795"/>
            <a:ext cx="9711438" cy="4272427"/>
          </a:xfrm>
        </p:spPr>
        <p:txBody>
          <a:bodyPr>
            <a:normAutofit/>
          </a:bodyPr>
          <a:lstStyle/>
          <a:p>
            <a:pPr marL="0" indent="0">
              <a:buNone/>
            </a:pPr>
            <a:r>
              <a:rPr lang="en-US" dirty="0"/>
              <a:t>Rickets in infants and children can be taking 4000 IU daily for the pregnant mother or 500 </a:t>
            </a:r>
            <a:r>
              <a:rPr lang="en-US" dirty="0" smtClean="0"/>
              <a:t>IU daily </a:t>
            </a:r>
            <a:r>
              <a:rPr lang="en-US" dirty="0"/>
              <a:t>for the baby, prevention and even treatment. Consumption of calcium and phosphorus </a:t>
            </a:r>
            <a:r>
              <a:rPr lang="en-US" dirty="0" smtClean="0"/>
              <a:t>is also </a:t>
            </a:r>
            <a:r>
              <a:rPr lang="en-US" dirty="0"/>
              <a:t>important. Rickets in adults as well can heal with this reliable method of prevention </a:t>
            </a:r>
            <a:r>
              <a:rPr lang="en-US" dirty="0" smtClean="0"/>
              <a:t>and treatment</a:t>
            </a:r>
            <a:r>
              <a:rPr lang="en-US" dirty="0"/>
              <a:t>.</a:t>
            </a:r>
          </a:p>
          <a:p>
            <a:pPr marL="0" indent="0">
              <a:buNone/>
            </a:pPr>
            <a:r>
              <a:rPr lang="en-US" dirty="0"/>
              <a:t>Disease and effects of vitamin D higher the amount of vitamin D, rarely seen, but in the </a:t>
            </a:r>
            <a:r>
              <a:rPr lang="en-US" dirty="0" err="1" smtClean="0"/>
              <a:t>body,the</a:t>
            </a:r>
            <a:r>
              <a:rPr lang="en-US" dirty="0" smtClean="0"/>
              <a:t> </a:t>
            </a:r>
            <a:r>
              <a:rPr lang="en-US" dirty="0"/>
              <a:t>incidence of complications such as higher blood pressure, etc. Osteoporosis, blue, </a:t>
            </a:r>
            <a:r>
              <a:rPr lang="en-US" dirty="0" err="1" smtClean="0"/>
              <a:t>body,vomiting</a:t>
            </a:r>
            <a:r>
              <a:rPr lang="en-US" dirty="0"/>
              <a:t>, constipation, decreased appetite, irritability, fatigue, muscle weakness, </a:t>
            </a:r>
            <a:r>
              <a:rPr lang="en-US" dirty="0" err="1" smtClean="0"/>
              <a:t>calcificated</a:t>
            </a:r>
            <a:r>
              <a:rPr lang="en-US" dirty="0"/>
              <a:t> </a:t>
            </a:r>
            <a:r>
              <a:rPr lang="en-US" dirty="0" smtClean="0"/>
              <a:t>texture</a:t>
            </a:r>
            <a:r>
              <a:rPr lang="en-US" dirty="0"/>
              <a:t>, soft, premature aging, and such complications caused by the high fat.</a:t>
            </a:r>
          </a:p>
        </p:txBody>
      </p:sp>
    </p:spTree>
    <p:extLst>
      <p:ext uri="{BB962C8B-B14F-4D97-AF65-F5344CB8AC3E}">
        <p14:creationId xmlns:p14="http://schemas.microsoft.com/office/powerpoint/2010/main" val="104957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nderstanding Vitamin 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9946" y="181233"/>
            <a:ext cx="9654746" cy="6013622"/>
          </a:xfrm>
        </p:spPr>
      </p:pic>
    </p:spTree>
    <p:extLst>
      <p:ext uri="{BB962C8B-B14F-4D97-AF65-F5344CB8AC3E}">
        <p14:creationId xmlns:p14="http://schemas.microsoft.com/office/powerpoint/2010/main" val="814509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53" y="352425"/>
            <a:ext cx="12409713" cy="1143000"/>
          </a:xfrm>
        </p:spPr>
        <p:txBody>
          <a:bodyPr/>
          <a:lstStyle/>
          <a:p>
            <a:r>
              <a:rPr lang="en-US" dirty="0" smtClean="0"/>
              <a:t>THANKS FOR YOUR TIME AND ATTENTION</a:t>
            </a:r>
            <a:endParaRPr lang="en-US" dirty="0"/>
          </a:p>
        </p:txBody>
      </p:sp>
      <p:sp>
        <p:nvSpPr>
          <p:cNvPr id="3" name="Subtitle 2"/>
          <p:cNvSpPr>
            <a:spLocks noGrp="1"/>
          </p:cNvSpPr>
          <p:nvPr>
            <p:ph type="subTitle" idx="1"/>
          </p:nvPr>
        </p:nvSpPr>
        <p:spPr>
          <a:xfrm>
            <a:off x="1828800" y="1722439"/>
            <a:ext cx="8534400" cy="4238974"/>
          </a:xfrm>
        </p:spPr>
        <p:txBody>
          <a:bodyPr/>
          <a:lstStyle/>
          <a:p>
            <a:r>
              <a:rPr lang="en-US" dirty="0"/>
              <a:t> </a:t>
            </a:r>
            <a:r>
              <a:rPr lang="en-US" dirty="0">
                <a:solidFill>
                  <a:schemeClr val="accent1">
                    <a:lumMod val="75000"/>
                  </a:schemeClr>
                </a:solidFill>
              </a:rPr>
              <a:t>WITH A SPECIAL THANKS </a:t>
            </a:r>
            <a:r>
              <a:rPr lang="en-US" dirty="0" smtClean="0">
                <a:solidFill>
                  <a:schemeClr val="accent1">
                    <a:lumMod val="75000"/>
                  </a:schemeClr>
                </a:solidFill>
              </a:rPr>
              <a:t>TOWARD OUR </a:t>
            </a:r>
            <a:r>
              <a:rPr lang="en-US" dirty="0">
                <a:solidFill>
                  <a:schemeClr val="accent1">
                    <a:lumMod val="75000"/>
                  </a:schemeClr>
                </a:solidFill>
              </a:rPr>
              <a:t>DEAR PROFESSOR</a:t>
            </a:r>
          </a:p>
          <a:p>
            <a:endParaRPr lang="en-US" dirty="0" smtClean="0"/>
          </a:p>
          <a:p>
            <a:r>
              <a:rPr lang="en-US" sz="4000" b="1" i="1" dirty="0" err="1" smtClean="0">
                <a:solidFill>
                  <a:srgbClr val="FF0000"/>
                </a:solidFill>
              </a:rPr>
              <a:t>Dr.Mir</a:t>
            </a:r>
            <a:r>
              <a:rPr lang="en-US" sz="4000" b="1" i="1" dirty="0" smtClean="0">
                <a:solidFill>
                  <a:srgbClr val="FF0000"/>
                </a:solidFill>
              </a:rPr>
              <a:t> </a:t>
            </a:r>
            <a:r>
              <a:rPr lang="en-US" sz="6600" b="1" i="1" dirty="0" smtClean="0"/>
              <a:t>                                    </a:t>
            </a:r>
            <a:endParaRPr lang="en-US" dirty="0"/>
          </a:p>
        </p:txBody>
      </p:sp>
    </p:spTree>
    <p:extLst>
      <p:ext uri="{BB962C8B-B14F-4D97-AF65-F5344CB8AC3E}">
        <p14:creationId xmlns:p14="http://schemas.microsoft.com/office/powerpoint/2010/main" val="756886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4_45570800447442125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6995" y="172995"/>
            <a:ext cx="9910119" cy="6104237"/>
          </a:xfrm>
        </p:spPr>
      </p:pic>
    </p:spTree>
    <p:extLst>
      <p:ext uri="{BB962C8B-B14F-4D97-AF65-F5344CB8AC3E}">
        <p14:creationId xmlns:p14="http://schemas.microsoft.com/office/powerpoint/2010/main" val="2610246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439" y="624110"/>
            <a:ext cx="9165173" cy="1280890"/>
          </a:xfrm>
        </p:spPr>
        <p:txBody>
          <a:bodyPr/>
          <a:lstStyle/>
          <a:p>
            <a:r>
              <a:rPr lang="en-US" b="1" i="1" dirty="0" smtClean="0"/>
              <a:t>Brief History of Discovering Vitamin D</a:t>
            </a:r>
            <a:endParaRPr lang="en-US" b="1" i="1" dirty="0"/>
          </a:p>
        </p:txBody>
      </p:sp>
      <p:sp>
        <p:nvSpPr>
          <p:cNvPr id="3" name="Content Placeholder 2"/>
          <p:cNvSpPr>
            <a:spLocks noGrp="1"/>
          </p:cNvSpPr>
          <p:nvPr>
            <p:ph idx="1"/>
          </p:nvPr>
        </p:nvSpPr>
        <p:spPr>
          <a:xfrm>
            <a:off x="2006930" y="1905000"/>
            <a:ext cx="9497682" cy="4006222"/>
          </a:xfrm>
        </p:spPr>
        <p:txBody>
          <a:bodyPr/>
          <a:lstStyle/>
          <a:p>
            <a:pPr marL="0" indent="0">
              <a:buNone/>
            </a:pPr>
            <a:r>
              <a:rPr lang="en-US" dirty="0" smtClean="0"/>
              <a:t>Sir Edward </a:t>
            </a:r>
            <a:r>
              <a:rPr lang="en-US" dirty="0" err="1" smtClean="0"/>
              <a:t>Mellanby</a:t>
            </a:r>
            <a:r>
              <a:rPr lang="en-US" dirty="0"/>
              <a:t> </a:t>
            </a:r>
            <a:r>
              <a:rPr lang="en-US" dirty="0" smtClean="0"/>
              <a:t>was concerned about developing Rickets in </a:t>
            </a:r>
            <a:r>
              <a:rPr lang="en-US" dirty="0"/>
              <a:t>Great </a:t>
            </a:r>
            <a:r>
              <a:rPr lang="en-US" dirty="0" smtClean="0"/>
              <a:t>Britain</a:t>
            </a:r>
          </a:p>
          <a:p>
            <a:pPr marL="0" indent="0">
              <a:buNone/>
            </a:pPr>
            <a:r>
              <a:rPr lang="en-US" dirty="0" smtClean="0"/>
              <a:t>Especially in Scotland and he was trying to find a cure for it</a:t>
            </a:r>
          </a:p>
          <a:p>
            <a:pPr marL="0" indent="0">
              <a:buNone/>
            </a:pPr>
            <a:endParaRPr lang="en-US" dirty="0"/>
          </a:p>
          <a:p>
            <a:pPr marL="0" indent="0">
              <a:buNone/>
            </a:pPr>
            <a:r>
              <a:rPr lang="en-US" dirty="0" smtClean="0"/>
              <a:t>He tested the diet of people was living there on dogs that he was accidently keeping them indoors and those dogs showed the symptoms of Rickets as well</a:t>
            </a:r>
          </a:p>
          <a:p>
            <a:pPr marL="0" indent="0">
              <a:buNone/>
            </a:pPr>
            <a:endParaRPr lang="en-US" dirty="0"/>
          </a:p>
          <a:p>
            <a:pPr marL="0" indent="0">
              <a:buNone/>
            </a:pPr>
            <a:r>
              <a:rPr lang="en-US" dirty="0" smtClean="0"/>
              <a:t>When he added the cod liver oil in the diet he saw that the Rickets was cured</a:t>
            </a:r>
          </a:p>
          <a:p>
            <a:pPr marL="0" indent="0">
              <a:buNone/>
            </a:pPr>
            <a:r>
              <a:rPr lang="en-US" dirty="0" smtClean="0"/>
              <a:t>He knew that there is high level of vitamin A in the oil liver so he theorized that </a:t>
            </a:r>
            <a:r>
              <a:rPr lang="en-US" dirty="0" err="1" smtClean="0"/>
              <a:t>maby</a:t>
            </a:r>
            <a:r>
              <a:rPr lang="en-US" dirty="0" smtClean="0"/>
              <a:t> vitamin A is a cure for Rickets </a:t>
            </a:r>
            <a:endParaRPr lang="en-US" dirty="0"/>
          </a:p>
        </p:txBody>
      </p:sp>
    </p:spTree>
    <p:extLst>
      <p:ext uri="{BB962C8B-B14F-4D97-AF65-F5344CB8AC3E}">
        <p14:creationId xmlns:p14="http://schemas.microsoft.com/office/powerpoint/2010/main" val="43837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439" y="624110"/>
            <a:ext cx="9165173" cy="1280890"/>
          </a:xfrm>
        </p:spPr>
        <p:txBody>
          <a:bodyPr/>
          <a:lstStyle/>
          <a:p>
            <a:r>
              <a:rPr lang="en-US" b="1" i="1" dirty="0"/>
              <a:t>Brief History of Discovering Vitamin D</a:t>
            </a:r>
          </a:p>
        </p:txBody>
      </p:sp>
      <p:sp>
        <p:nvSpPr>
          <p:cNvPr id="3" name="Content Placeholder 2"/>
          <p:cNvSpPr>
            <a:spLocks noGrp="1"/>
          </p:cNvSpPr>
          <p:nvPr>
            <p:ph idx="1"/>
          </p:nvPr>
        </p:nvSpPr>
        <p:spPr>
          <a:xfrm>
            <a:off x="1615044" y="1905000"/>
            <a:ext cx="9889568" cy="4006222"/>
          </a:xfrm>
        </p:spPr>
        <p:txBody>
          <a:bodyPr/>
          <a:lstStyle/>
          <a:p>
            <a:pPr marL="0" indent="0">
              <a:buNone/>
            </a:pPr>
            <a:r>
              <a:rPr lang="en-US" dirty="0" smtClean="0"/>
              <a:t>Later professor Elmer McCollum followed </a:t>
            </a:r>
            <a:r>
              <a:rPr lang="en-US" dirty="0" err="1" smtClean="0"/>
              <a:t>mellanby’s</a:t>
            </a:r>
            <a:r>
              <a:rPr lang="en-US" dirty="0" smtClean="0"/>
              <a:t> research </a:t>
            </a:r>
          </a:p>
          <a:p>
            <a:pPr marL="0" indent="0">
              <a:buNone/>
            </a:pPr>
            <a:r>
              <a:rPr lang="en-US" dirty="0" smtClean="0"/>
              <a:t>He destroyed the vitamin D that was in the cod liver oil and use it on some patients with a diet with lack of vitamin A </a:t>
            </a:r>
          </a:p>
          <a:p>
            <a:pPr marL="0" indent="0">
              <a:buNone/>
            </a:pPr>
            <a:r>
              <a:rPr lang="en-US" dirty="0" smtClean="0"/>
              <a:t>He observed that they showed symptoms of diseases related to lack of vitamin A but it still could cure their rickets</a:t>
            </a:r>
          </a:p>
          <a:p>
            <a:pPr marL="0" indent="0">
              <a:buNone/>
            </a:pPr>
            <a:r>
              <a:rPr lang="en-US" dirty="0" smtClean="0"/>
              <a:t>So he realized that there must be another material that can cure that and he called it vitamin D </a:t>
            </a:r>
          </a:p>
          <a:p>
            <a:pPr marL="0" indent="0">
              <a:buNone/>
            </a:pPr>
            <a:r>
              <a:rPr lang="en-US" dirty="0" smtClean="0"/>
              <a:t>With later discoveries scientists have discovered it and found out everything about it and solved the Rickets issue in Great Britain</a:t>
            </a:r>
            <a:endParaRPr lang="en-US" dirty="0"/>
          </a:p>
        </p:txBody>
      </p:sp>
    </p:spTree>
    <p:extLst>
      <p:ext uri="{BB962C8B-B14F-4D97-AF65-F5344CB8AC3E}">
        <p14:creationId xmlns:p14="http://schemas.microsoft.com/office/powerpoint/2010/main" val="336053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84350" y="2070320"/>
            <a:ext cx="8915400" cy="4639238"/>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b="1" dirty="0" smtClean="0"/>
              <a:t>Elmer</a:t>
            </a:r>
            <a:r>
              <a:rPr lang="en-US" dirty="0" smtClean="0"/>
              <a:t> </a:t>
            </a:r>
            <a:r>
              <a:rPr lang="en-US" b="1" dirty="0" smtClean="0"/>
              <a:t>McCollum                                                                   Edward </a:t>
            </a:r>
            <a:r>
              <a:rPr lang="en-US" b="1" dirty="0" err="1" smtClean="0"/>
              <a:t>Mellanby</a:t>
            </a:r>
            <a:r>
              <a:rPr lang="en-US" b="1" dirty="0" smtClean="0"/>
              <a:t> </a:t>
            </a:r>
          </a:p>
          <a:p>
            <a:pPr marL="0" indent="0">
              <a:buNone/>
            </a:pPr>
            <a:r>
              <a:rPr lang="en-US" b="1" dirty="0" smtClean="0"/>
              <a:t>(1879-1967)                                                                            (1884-1955)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942" y="795647"/>
            <a:ext cx="3360717" cy="44532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003" y="795647"/>
            <a:ext cx="2726954" cy="4453246"/>
          </a:xfrm>
          <a:prstGeom prst="rect">
            <a:avLst/>
          </a:prstGeom>
        </p:spPr>
      </p:pic>
    </p:spTree>
    <p:extLst>
      <p:ext uri="{BB962C8B-B14F-4D97-AF65-F5344CB8AC3E}">
        <p14:creationId xmlns:p14="http://schemas.microsoft.com/office/powerpoint/2010/main" val="394482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Classification and Structures</a:t>
            </a:r>
            <a:endParaRPr lang="en-US" b="1" i="1" dirty="0"/>
          </a:p>
        </p:txBody>
      </p:sp>
      <p:sp>
        <p:nvSpPr>
          <p:cNvPr id="3" name="Content Placeholder 2"/>
          <p:cNvSpPr>
            <a:spLocks noGrp="1"/>
          </p:cNvSpPr>
          <p:nvPr>
            <p:ph idx="1"/>
          </p:nvPr>
        </p:nvSpPr>
        <p:spPr>
          <a:xfrm>
            <a:off x="201881" y="1365662"/>
            <a:ext cx="11990119" cy="5492338"/>
          </a:xfrm>
        </p:spPr>
        <p:txBody>
          <a:bodyPr/>
          <a:lstStyle/>
          <a:p>
            <a:pPr marL="0" indent="0">
              <a:buNone/>
            </a:pPr>
            <a:r>
              <a:rPr lang="en-US" dirty="0" smtClean="0"/>
              <a:t>D</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sz="1600" b="1" dirty="0" smtClean="0"/>
          </a:p>
          <a:p>
            <a:pPr marL="0" indent="0">
              <a:buNone/>
            </a:pPr>
            <a:r>
              <a:rPr lang="en-US" sz="1600" b="1" dirty="0" smtClean="0"/>
              <a:t>                 </a:t>
            </a:r>
            <a:r>
              <a:rPr lang="en-US" sz="1600" b="1" dirty="0" err="1" smtClean="0"/>
              <a:t>Colecalciferol</a:t>
            </a:r>
            <a:r>
              <a:rPr lang="en-US" sz="1600" b="1" dirty="0" smtClean="0"/>
              <a:t>              </a:t>
            </a:r>
            <a:r>
              <a:rPr lang="en-US" sz="1600" b="1" dirty="0" err="1" smtClean="0"/>
              <a:t>Ergocalciferol</a:t>
            </a:r>
            <a:r>
              <a:rPr lang="en-US" sz="1600" b="1" dirty="0" smtClean="0"/>
              <a:t>                    22-dihydroergocalciferol                       </a:t>
            </a:r>
            <a:r>
              <a:rPr lang="en-US" sz="1600" b="1" dirty="0" err="1" smtClean="0"/>
              <a:t>Sitocalciferol</a:t>
            </a:r>
            <a:endParaRPr lang="en-US" sz="1600" b="1" dirty="0" smtClean="0"/>
          </a:p>
          <a:p>
            <a:pPr marL="0" indent="0">
              <a:buNone/>
            </a:pPr>
            <a:r>
              <a:rPr lang="en-US" sz="1600" b="1" dirty="0"/>
              <a:t> </a:t>
            </a:r>
            <a:r>
              <a:rPr lang="en-US" sz="1600" b="1" dirty="0" smtClean="0"/>
              <a:t>                     (D3)                                   (D2)                                               (D4)                                                 (D5)</a:t>
            </a:r>
            <a:endParaRPr lang="en-US" sz="1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291" y="1557965"/>
            <a:ext cx="2095500" cy="33775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79" y="1609013"/>
            <a:ext cx="2145716" cy="33211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157" y="1552603"/>
            <a:ext cx="2054432" cy="337757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2955" y="1609012"/>
            <a:ext cx="2442988" cy="3321162"/>
          </a:xfrm>
          <a:prstGeom prst="rect">
            <a:avLst/>
          </a:prstGeom>
        </p:spPr>
      </p:pic>
    </p:spTree>
    <p:extLst>
      <p:ext uri="{BB962C8B-B14F-4D97-AF65-F5344CB8AC3E}">
        <p14:creationId xmlns:p14="http://schemas.microsoft.com/office/powerpoint/2010/main" val="4121880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45719"/>
          </a:xfrm>
        </p:spPr>
        <p:txBody>
          <a:bodyPr>
            <a:normAutofit fontScale="90000"/>
          </a:bodyPr>
          <a:lstStyle/>
          <a:p>
            <a:endParaRPr lang="en-US" dirty="0"/>
          </a:p>
        </p:txBody>
      </p:sp>
      <p:sp>
        <p:nvSpPr>
          <p:cNvPr id="3" name="Content Placeholder 2"/>
          <p:cNvSpPr>
            <a:spLocks noGrp="1"/>
          </p:cNvSpPr>
          <p:nvPr>
            <p:ph idx="1"/>
          </p:nvPr>
        </p:nvSpPr>
        <p:spPr>
          <a:xfrm>
            <a:off x="2589212" y="926275"/>
            <a:ext cx="8915400" cy="4984947"/>
          </a:xfrm>
        </p:spPr>
        <p:txBody>
          <a:bodyPr/>
          <a:lstStyle/>
          <a:p>
            <a:pPr marL="0" indent="0">
              <a:buNone/>
            </a:pPr>
            <a:r>
              <a:rPr lang="en-US" dirty="0" smtClean="0"/>
              <a:t>Vitamin D1 is a combination of D2 and </a:t>
            </a:r>
            <a:r>
              <a:rPr lang="en-US" dirty="0" err="1" smtClean="0"/>
              <a:t>Lumisterol</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t>
            </a:r>
            <a:r>
              <a:rPr lang="en-US" sz="2000" b="1" dirty="0" err="1" smtClean="0"/>
              <a:t>Lumicerol</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738" y="1791457"/>
            <a:ext cx="4639046" cy="3254581"/>
          </a:xfrm>
          <a:prstGeom prst="rect">
            <a:avLst/>
          </a:prstGeom>
        </p:spPr>
      </p:pic>
    </p:spTree>
    <p:extLst>
      <p:ext uri="{BB962C8B-B14F-4D97-AF65-F5344CB8AC3E}">
        <p14:creationId xmlns:p14="http://schemas.microsoft.com/office/powerpoint/2010/main" val="4000734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Classification and functions</a:t>
            </a:r>
            <a:endParaRPr lang="en-US" b="1" i="1" dirty="0"/>
          </a:p>
        </p:txBody>
      </p:sp>
      <p:sp>
        <p:nvSpPr>
          <p:cNvPr id="3" name="Content Placeholder 2"/>
          <p:cNvSpPr>
            <a:spLocks noGrp="1"/>
          </p:cNvSpPr>
          <p:nvPr>
            <p:ph idx="1"/>
          </p:nvPr>
        </p:nvSpPr>
        <p:spPr/>
        <p:txBody>
          <a:bodyPr/>
          <a:lstStyle/>
          <a:p>
            <a:pPr marL="0" indent="0">
              <a:buNone/>
            </a:pPr>
            <a:r>
              <a:rPr lang="en-US" dirty="0" smtClean="0"/>
              <a:t>Vitamin D3 (</a:t>
            </a:r>
            <a:r>
              <a:rPr lang="en-US" dirty="0" err="1"/>
              <a:t>C</a:t>
            </a:r>
            <a:r>
              <a:rPr lang="en-US" dirty="0" err="1" smtClean="0"/>
              <a:t>olecalciferol</a:t>
            </a:r>
            <a:r>
              <a:rPr lang="en-US" dirty="0" smtClean="0"/>
              <a:t>) plays an important role in our body and other animals that is why it is also known as the type of vitamin D special for animals</a:t>
            </a:r>
          </a:p>
          <a:p>
            <a:pPr marL="0" indent="0">
              <a:buNone/>
            </a:pPr>
            <a:endParaRPr lang="en-US" dirty="0"/>
          </a:p>
          <a:p>
            <a:pPr marL="0" indent="0">
              <a:buNone/>
            </a:pPr>
            <a:r>
              <a:rPr lang="en-US" dirty="0" smtClean="0"/>
              <a:t>On the other side vitamin D2 (</a:t>
            </a:r>
            <a:r>
              <a:rPr lang="en-US" dirty="0" err="1" smtClean="0"/>
              <a:t>Ergocalciferol</a:t>
            </a:r>
            <a:r>
              <a:rPr lang="en-US" dirty="0" smtClean="0"/>
              <a:t>) is the important D type in plants </a:t>
            </a:r>
            <a:endParaRPr lang="en-US" dirty="0"/>
          </a:p>
        </p:txBody>
      </p:sp>
    </p:spTree>
    <p:extLst>
      <p:ext uri="{BB962C8B-B14F-4D97-AF65-F5344CB8AC3E}">
        <p14:creationId xmlns:p14="http://schemas.microsoft.com/office/powerpoint/2010/main" val="4192638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00602">
  <a:themeElements>
    <a:clrScheme name="Custom 14">
      <a:dk1>
        <a:srgbClr val="4B464C"/>
      </a:dk1>
      <a:lt1>
        <a:srgbClr val="FFFFFF"/>
      </a:lt1>
      <a:dk2>
        <a:srgbClr val="4B464C"/>
      </a:dk2>
      <a:lt2>
        <a:srgbClr val="67778E"/>
      </a:lt2>
      <a:accent1>
        <a:srgbClr val="FFFF66"/>
      </a:accent1>
      <a:accent2>
        <a:srgbClr val="89B4D6"/>
      </a:accent2>
      <a:accent3>
        <a:srgbClr val="FFFFFF"/>
      </a:accent3>
      <a:accent4>
        <a:srgbClr val="3F3A40"/>
      </a:accent4>
      <a:accent5>
        <a:srgbClr val="FAEABB"/>
      </a:accent5>
      <a:accent6>
        <a:srgbClr val="7CA3C2"/>
      </a:accent6>
      <a:hlink>
        <a:srgbClr val="A0C756"/>
      </a:hlink>
      <a:folHlink>
        <a:srgbClr val="D28D5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
      <a:clrScheme name="Default Design 15">
        <a:dk1>
          <a:srgbClr val="087280"/>
        </a:dk1>
        <a:lt1>
          <a:srgbClr val="F6F1EC"/>
        </a:lt1>
        <a:dk2>
          <a:srgbClr val="0347B5"/>
        </a:dk2>
        <a:lt2>
          <a:srgbClr val="8C8C8C"/>
        </a:lt2>
        <a:accent1>
          <a:srgbClr val="0DB6CC"/>
        </a:accent1>
        <a:accent2>
          <a:srgbClr val="62A97F"/>
        </a:accent2>
        <a:accent3>
          <a:srgbClr val="FAF7F4"/>
        </a:accent3>
        <a:accent4>
          <a:srgbClr val="06606C"/>
        </a:accent4>
        <a:accent5>
          <a:srgbClr val="AAD7E2"/>
        </a:accent5>
        <a:accent6>
          <a:srgbClr val="589972"/>
        </a:accent6>
        <a:hlink>
          <a:srgbClr val="CC630C"/>
        </a:hlink>
        <a:folHlink>
          <a:srgbClr val="802A0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Wisp</Template>
  <TotalTime>1298</TotalTime>
  <Words>961</Words>
  <Application>Microsoft Office PowerPoint</Application>
  <PresentationFormat>Widescreen</PresentationFormat>
  <Paragraphs>118</Paragraphs>
  <Slides>22</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ＭＳ Ｐゴシック</vt:lpstr>
      <vt:lpstr>ＭＳ Ｐゴシック</vt:lpstr>
      <vt:lpstr>Arial</vt:lpstr>
      <vt:lpstr>Century Gothic</vt:lpstr>
      <vt:lpstr>Wingdings 3</vt:lpstr>
      <vt:lpstr>Wisp</vt:lpstr>
      <vt:lpstr>00602</vt:lpstr>
      <vt:lpstr>PowerPoint Presentation</vt:lpstr>
      <vt:lpstr>VITAMIN     </vt:lpstr>
      <vt:lpstr>PowerPoint Presentation</vt:lpstr>
      <vt:lpstr>Brief History of Discovering Vitamin D</vt:lpstr>
      <vt:lpstr>Brief History of Discovering Vitamin D</vt:lpstr>
      <vt:lpstr>PowerPoint Presentation</vt:lpstr>
      <vt:lpstr>Classification and Structures</vt:lpstr>
      <vt:lpstr>PowerPoint Presentation</vt:lpstr>
      <vt:lpstr>Classification and functions</vt:lpstr>
      <vt:lpstr>Synthesis of Vitamin D  1. Sun exposure to our skin caused changing 7-dehydrocholsetrol to D3  2 . D3 will then change into 25-hydroxyD3 by a hydroxylase enzyme in our liver  3. It goes to our vessels and wait for become active  4. In the right time parathyroid hormones (PTH) will stimulate some kind of our kidney cells and they secret another type of hydroxylase hormone witch will make 1,25-dihydroyD3 from 25-hydroxyD3   5. this is the active form of vitamin D in our body and  also known as Calcitriol and do some important things in our body   </vt:lpstr>
      <vt:lpstr>Functions of Vitamin D</vt:lpstr>
      <vt:lpstr>     Deficiency and Diseases</vt:lpstr>
      <vt:lpstr>          Deficiency and Diseases</vt:lpstr>
      <vt:lpstr>    Deficiency and Diseases   Vitamin D deficiency</vt:lpstr>
      <vt:lpstr>PowerPoint Presentation</vt:lpstr>
      <vt:lpstr>     Deficiency and Diseases   Vitamin D and its effects on MS</vt:lpstr>
      <vt:lpstr>      Deficiency and Diseases</vt:lpstr>
      <vt:lpstr>             Deficiency and Diseases   Vitamin D and Rickets </vt:lpstr>
      <vt:lpstr>      Deficiency and Diseases</vt:lpstr>
      <vt:lpstr>PowerPoint Presentation</vt:lpstr>
      <vt:lpstr>PowerPoint Presentation</vt:lpstr>
      <vt:lpstr>THANKS FOR YOUR TIME AND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Vitamin</dc:title>
  <dc:creator>Radical</dc:creator>
  <cp:lastModifiedBy>dehghanpoor</cp:lastModifiedBy>
  <cp:revision>54</cp:revision>
  <dcterms:created xsi:type="dcterms:W3CDTF">2015-11-19T13:14:29Z</dcterms:created>
  <dcterms:modified xsi:type="dcterms:W3CDTF">2015-12-06T07:22:46Z</dcterms:modified>
</cp:coreProperties>
</file>